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9"/>
  </p:notesMasterIdLst>
  <p:sldIdLst>
    <p:sldId id="279" r:id="rId2"/>
    <p:sldId id="280" r:id="rId3"/>
    <p:sldId id="281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90" r:id="rId13"/>
    <p:sldId id="291" r:id="rId14"/>
    <p:sldId id="292" r:id="rId15"/>
    <p:sldId id="293" r:id="rId16"/>
    <p:sldId id="294" r:id="rId17"/>
    <p:sldId id="298" r:id="rId18"/>
    <p:sldId id="295" r:id="rId19"/>
    <p:sldId id="296" r:id="rId20"/>
    <p:sldId id="297" r:id="rId21"/>
    <p:sldId id="299" r:id="rId22"/>
    <p:sldId id="256" r:id="rId23"/>
    <p:sldId id="257" r:id="rId24"/>
    <p:sldId id="258" r:id="rId25"/>
    <p:sldId id="260" r:id="rId26"/>
    <p:sldId id="262" r:id="rId27"/>
    <p:sldId id="263" r:id="rId28"/>
    <p:sldId id="264" r:id="rId29"/>
    <p:sldId id="265" r:id="rId30"/>
    <p:sldId id="314" r:id="rId31"/>
    <p:sldId id="266" r:id="rId32"/>
    <p:sldId id="267" r:id="rId33"/>
    <p:sldId id="268" r:id="rId34"/>
    <p:sldId id="269" r:id="rId35"/>
    <p:sldId id="270" r:id="rId36"/>
    <p:sldId id="271" r:id="rId37"/>
    <p:sldId id="272" r:id="rId38"/>
    <p:sldId id="273" r:id="rId39"/>
    <p:sldId id="274" r:id="rId40"/>
    <p:sldId id="275" r:id="rId41"/>
    <p:sldId id="276" r:id="rId42"/>
    <p:sldId id="277" r:id="rId43"/>
    <p:sldId id="278" r:id="rId44"/>
    <p:sldId id="303" r:id="rId45"/>
    <p:sldId id="304" r:id="rId46"/>
    <p:sldId id="305" r:id="rId47"/>
    <p:sldId id="309" r:id="rId48"/>
    <p:sldId id="311" r:id="rId49"/>
    <p:sldId id="307" r:id="rId50"/>
    <p:sldId id="310" r:id="rId51"/>
    <p:sldId id="306" r:id="rId52"/>
    <p:sldId id="312" r:id="rId53"/>
    <p:sldId id="313" r:id="rId54"/>
    <p:sldId id="308" r:id="rId55"/>
    <p:sldId id="315" r:id="rId56"/>
    <p:sldId id="316" r:id="rId57"/>
    <p:sldId id="318" r:id="rId58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8BC521-C9A3-4E3F-8E8B-0FC12CD6A50F}" type="datetimeFigureOut">
              <a:rPr lang="es-MX" smtClean="0"/>
              <a:t>29/09/2019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816B92-311D-48D2-B532-22162F0611E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548501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16B92-311D-48D2-B532-22162F0611E9}" type="slidenum">
              <a:rPr lang="es-MX" smtClean="0"/>
              <a:t>10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239064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En las siguientes diapositivas se</a:t>
            </a:r>
            <a:r>
              <a:rPr lang="es-MX" baseline="0" dirty="0" smtClean="0"/>
              <a:t> detallará el procedimiento para la preparación de cavidades para </a:t>
            </a:r>
            <a:r>
              <a:rPr lang="es-MX" baseline="0" dirty="0" err="1" smtClean="0"/>
              <a:t>inlay</a:t>
            </a:r>
            <a:r>
              <a:rPr lang="es-MX" baseline="0" dirty="0" smtClean="0"/>
              <a:t>. 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16B92-311D-48D2-B532-22162F0611E9}" type="slidenum">
              <a:rPr lang="es-MX" smtClean="0"/>
              <a:t>31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481695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El patrón de los contactos </a:t>
            </a:r>
            <a:r>
              <a:rPr lang="es-MX" dirty="0" err="1" smtClean="0"/>
              <a:t>oclusales</a:t>
            </a:r>
            <a:r>
              <a:rPr lang="es-MX" dirty="0" smtClean="0"/>
              <a:t> influye en el diseño</a:t>
            </a:r>
            <a:r>
              <a:rPr lang="es-MX" baseline="0" dirty="0" smtClean="0"/>
              <a:t> de la preparación, la selección de registros </a:t>
            </a:r>
            <a:r>
              <a:rPr lang="es-MX" baseline="0" dirty="0" err="1" smtClean="0"/>
              <a:t>interoclusales</a:t>
            </a:r>
            <a:r>
              <a:rPr lang="es-MX" baseline="0" dirty="0" smtClean="0"/>
              <a:t> y el tipo de articulador y de colado.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16B92-311D-48D2-B532-22162F0611E9}" type="slidenum">
              <a:rPr lang="es-MX" smtClean="0"/>
              <a:t>32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919272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Una correcta</a:t>
            </a:r>
            <a:r>
              <a:rPr lang="es-MX" baseline="0" dirty="0" smtClean="0"/>
              <a:t> técnica de anestesia facilita el trabajo del operador. Lo cual permite realizar una mejor preparación y esto nos lleva a tener un tratamiento exitoso.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16B92-311D-48D2-B532-22162F0611E9}" type="slidenum">
              <a:rPr lang="es-MX" smtClean="0"/>
              <a:t>33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694748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Estas fresas permiten que las paredes queden suaves.</a:t>
            </a:r>
          </a:p>
          <a:p>
            <a:r>
              <a:rPr lang="es-MX" dirty="0" smtClean="0"/>
              <a:t>Se</a:t>
            </a:r>
            <a:r>
              <a:rPr lang="es-MX" baseline="0" dirty="0" smtClean="0"/>
              <a:t> aconseja al profesional comprobar las medidas de las fresas que va </a:t>
            </a:r>
            <a:r>
              <a:rPr lang="es-MX" baseline="0" dirty="0" err="1" smtClean="0"/>
              <a:t>ausar</a:t>
            </a:r>
            <a:r>
              <a:rPr lang="es-MX" baseline="0" dirty="0" smtClean="0"/>
              <a:t> para calcular la profundidad en el diente durante la preparación.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16B92-311D-48D2-B532-22162F0611E9}" type="slidenum">
              <a:rPr lang="es-MX" smtClean="0"/>
              <a:t>34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629677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Durante la preparación los instrumentos de corte para las paredes verticales se orientan siguiendo una vía de entrada única, normalmente a lo largo de la corona dental, de forma que la preparación acabada no tenga retención.</a:t>
            </a:r>
          </a:p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16B92-311D-48D2-B532-22162F0611E9}" type="slidenum">
              <a:rPr lang="es-MX" smtClean="0"/>
              <a:t>35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446348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Una regla general es mantener el eje longitudinal de la fresa paralelo</a:t>
            </a:r>
            <a:r>
              <a:rPr lang="es-MX" baseline="0" dirty="0" smtClean="0"/>
              <a:t> al eje longitudinal de la corona dental todo el tiempo.</a:t>
            </a:r>
            <a:r>
              <a:rPr lang="es-MX" dirty="0" smtClean="0"/>
              <a:t>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Es necesario refrigerar con aire y agua durante la preparación.</a:t>
            </a:r>
          </a:p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16B92-311D-48D2-B532-22162F0611E9}" type="slidenum">
              <a:rPr lang="es-MX" smtClean="0"/>
              <a:t>36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5887040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Emplear una presión intermitente suave minimiza la producción</a:t>
            </a:r>
            <a:r>
              <a:rPr lang="es-MX" baseline="0" dirty="0" smtClean="0"/>
              <a:t> de calor en la superficie del diente reduce el agrietamiento del esmalte.</a:t>
            </a:r>
          </a:p>
          <a:p>
            <a:r>
              <a:rPr lang="es-MX" baseline="0" dirty="0" smtClean="0"/>
              <a:t>Se debe conservar la estructura dental necesaria para la protección de la pulpa y la resistencia de la corona dental remanente.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16B92-311D-48D2-B532-22162F0611E9}" type="slidenum">
              <a:rPr lang="es-MX" smtClean="0"/>
              <a:t>37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151068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Una extensión pequeña en la zona de la cresta marginal transversal para incluir una caries puede requerir una extensión adicional para facilitar la</a:t>
            </a:r>
            <a:r>
              <a:rPr lang="es-MX" baseline="0" dirty="0" smtClean="0"/>
              <a:t> cola de milano. 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16B92-311D-48D2-B532-22162F0611E9}" type="slidenum">
              <a:rPr lang="es-MX" smtClean="0"/>
              <a:t>38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3247604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El istmo </a:t>
            </a:r>
            <a:r>
              <a:rPr lang="es-MX" dirty="0" err="1" smtClean="0"/>
              <a:t>oclusal</a:t>
            </a:r>
            <a:r>
              <a:rPr lang="es-MX" dirty="0" smtClean="0"/>
              <a:t> debe</a:t>
            </a:r>
            <a:r>
              <a:rPr lang="es-MX" baseline="0" dirty="0" smtClean="0"/>
              <a:t> ser solo ligeramente más amplio que la fresa, conservando la protección </a:t>
            </a:r>
            <a:r>
              <a:rPr lang="es-MX" baseline="0" dirty="0" err="1" smtClean="0"/>
              <a:t>dentinal</a:t>
            </a:r>
            <a:r>
              <a:rPr lang="es-MX" baseline="0" dirty="0" smtClean="0"/>
              <a:t> de la pulpa y manteniendo la fuerza de las cúspides.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16B92-311D-48D2-B532-22162F0611E9}" type="slidenum">
              <a:rPr lang="es-MX" smtClean="0"/>
              <a:t>39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305378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Se requiere un ligera presión sobre el esmalte para evitar que la fresa corte solo</a:t>
            </a:r>
            <a:r>
              <a:rPr lang="es-MX" baseline="0" dirty="0" smtClean="0"/>
              <a:t> la dentina, ya que si se corta solo dentina, la pared axial podría resultar demasiado profunda.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16B92-311D-48D2-B532-22162F0611E9}" type="slidenum">
              <a:rPr lang="es-MX" smtClean="0"/>
              <a:t>40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544372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Un adecuado</a:t>
            </a:r>
            <a:r>
              <a:rPr lang="es-MX" baseline="0" dirty="0" smtClean="0"/>
              <a:t> diagnóstico y l</a:t>
            </a:r>
            <a:r>
              <a:rPr lang="es-MX" dirty="0" smtClean="0"/>
              <a:t>a correcta selección de la restauración es imprescindible para asegurar</a:t>
            </a:r>
            <a:r>
              <a:rPr lang="es-MX" baseline="0" dirty="0" smtClean="0"/>
              <a:t> el éxito de cualquier tratamiento dental. Por ello el odontólogo debe conocer las indicaciones de las diferentes restauraciones para ofrecer al paciente la mas conveniente de acuerdo a las condiciones y necesidades del diente a tratar.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16B92-311D-48D2-B532-22162F0611E9}" type="slidenum">
              <a:rPr lang="es-MX" smtClean="0"/>
              <a:t>23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7446619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Se mantiene el esmalte que queda aun ya que sirve de guía</a:t>
            </a:r>
            <a:r>
              <a:rPr lang="es-MX" baseline="0" dirty="0" smtClean="0"/>
              <a:t> para la fresa y evita dañar la superficie proximal del diente adyacente.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16B92-311D-48D2-B532-22162F0611E9}" type="slidenum">
              <a:rPr lang="es-MX" smtClean="0"/>
              <a:t>41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32765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Se</a:t>
            </a:r>
            <a:r>
              <a:rPr lang="es-MX" baseline="0" dirty="0" smtClean="0"/>
              <a:t> alisa la pared sosteniendo el instrumento con un agarre </a:t>
            </a:r>
            <a:r>
              <a:rPr lang="es-MX" baseline="0" dirty="0" err="1" smtClean="0"/>
              <a:t>palmopulgar</a:t>
            </a:r>
            <a:r>
              <a:rPr lang="es-MX" baseline="0" dirty="0" smtClean="0"/>
              <a:t> modificado y se emplea un movimiento tipo cincel en dirección </a:t>
            </a:r>
            <a:r>
              <a:rPr lang="es-MX" baseline="0" dirty="0" err="1" smtClean="0"/>
              <a:t>oclusogingival</a:t>
            </a:r>
            <a:r>
              <a:rPr lang="es-MX" baseline="0" dirty="0" smtClean="0"/>
              <a:t>.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16B92-311D-48D2-B532-22162F0611E9}" type="slidenum">
              <a:rPr lang="es-MX" smtClean="0"/>
              <a:t>42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2857574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El ionómero de vidrio es una</a:t>
            </a:r>
            <a:r>
              <a:rPr lang="es-MX" baseline="0" dirty="0" smtClean="0"/>
              <a:t> buena alternativa de base. Este se aplica añadiendo porciones pequeñas y se polimeriza . Cualquier exceso de cemento se elimina con una fresa 170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16B92-311D-48D2-B532-22162F0611E9}" type="slidenum">
              <a:rPr lang="es-MX" smtClean="0"/>
              <a:t>43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5347673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Un ángulo de esmalte </a:t>
            </a:r>
            <a:r>
              <a:rPr lang="es-MX" dirty="0" err="1" smtClean="0"/>
              <a:t>cavosuperficial</a:t>
            </a:r>
            <a:r>
              <a:rPr lang="es-MX" baseline="0" dirty="0" smtClean="0"/>
              <a:t> de más de 150° es inapropiado porque provoca un margen de esmalte menos definido y la aleación protésica queda demasiado fina y débil si el ángulo es menor de 30°.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16B92-311D-48D2-B532-22162F0611E9}" type="slidenum">
              <a:rPr lang="es-MX" smtClean="0"/>
              <a:t>44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0366607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El hilo</a:t>
            </a:r>
            <a:r>
              <a:rPr lang="es-MX" baseline="0" dirty="0" smtClean="0"/>
              <a:t> debe tener un diámetro suficientemente pequeño para permitir una inserción relativamente fácil y no requerir una presión excesiva contra el tejido gingival, debe ser lo suficientemente amplio para ampliar el surco hasta 0,5 </a:t>
            </a:r>
            <a:r>
              <a:rPr lang="es-MX" baseline="0" dirty="0" err="1" smtClean="0"/>
              <a:t>mm.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16B92-311D-48D2-B532-22162F0611E9}" type="slidenum">
              <a:rPr lang="es-MX" smtClean="0"/>
              <a:t>45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2667871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Con la fresa de llama a alta velocidad, se preparan los flancos  vestibular y lingual de la caja proximal.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Se puede ayudar con un disco tipo </a:t>
            </a:r>
            <a:r>
              <a:rPr lang="es-MX" dirty="0" err="1" smtClean="0"/>
              <a:t>soflex</a:t>
            </a:r>
            <a:r>
              <a:rPr lang="es-MX" baseline="0" dirty="0" smtClean="0"/>
              <a:t> para la parte proximal. Se realiza con mucho cuidado para evitar lacerar los tejidos gingivales.</a:t>
            </a:r>
            <a:endParaRPr lang="es-MX" dirty="0" smtClean="0"/>
          </a:p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16B92-311D-48D2-B532-22162F0611E9}" type="slidenum">
              <a:rPr lang="es-MX" smtClean="0"/>
              <a:t>46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5238627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El uso del disco permite una mínima extensión para favorecer la estética siendo menos visible la restauración.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16B92-311D-48D2-B532-22162F0611E9}" type="slidenum">
              <a:rPr lang="es-MX" smtClean="0"/>
              <a:t>47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6052262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La dirección del flanco provoca un margen metálico de 40°.</a:t>
            </a:r>
            <a:r>
              <a:rPr lang="es-MX" baseline="0" dirty="0" smtClean="0"/>
              <a:t> El metal con este diseño angular se puede bruñir adecuadamente. El metal con un ángulo inferior a 30° queda demasiado fino y débil.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16B92-311D-48D2-B532-22162F0611E9}" type="slidenum">
              <a:rPr lang="es-MX" smtClean="0"/>
              <a:t>48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3565809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Se</a:t>
            </a:r>
            <a:r>
              <a:rPr lang="es-MX" baseline="0" dirty="0" smtClean="0"/>
              <a:t> debe tener cuidado de combinar el bisel gingival con el flanco vestibular y lingual para evitar que quede una superficie socavada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16B92-311D-48D2-B532-22162F0611E9}" type="slidenum">
              <a:rPr lang="es-MX" smtClean="0"/>
              <a:t>49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4562050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Si el borde gingival está en el esmalte, quedaría débil si no se bisela debido a la inclinación gingival de</a:t>
            </a:r>
            <a:r>
              <a:rPr lang="es-MX" baseline="0" dirty="0" smtClean="0"/>
              <a:t> los prismas del esmalte.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16B92-311D-48D2-B532-22162F0611E9}" type="slidenum">
              <a:rPr lang="es-MX" smtClean="0"/>
              <a:t>50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76973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Los materiales de impresión deben manejarse correctamente para asegurar</a:t>
            </a:r>
            <a:r>
              <a:rPr lang="es-MX" baseline="0" dirty="0" smtClean="0"/>
              <a:t> una calidad dimensional confiable.</a:t>
            </a:r>
          </a:p>
          <a:p>
            <a:r>
              <a:rPr lang="es-MX" baseline="0" dirty="0" smtClean="0"/>
              <a:t>Si se cuidan estos detalles se puede obtener un modelo de trabajo exacto.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16B92-311D-48D2-B532-22162F0611E9}" type="slidenum">
              <a:rPr lang="es-MX" smtClean="0"/>
              <a:t>24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2621455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Debe seguir la misma angulación de los flancos.</a:t>
            </a:r>
          </a:p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16B92-311D-48D2-B532-22162F0611E9}" type="slidenum">
              <a:rPr lang="es-MX" smtClean="0"/>
              <a:t>51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7717462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Se busca un bisel mas ancho cuando se busca incluir un defecto del esmalte.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16B92-311D-48D2-B532-22162F0611E9}" type="slidenum">
              <a:rPr lang="es-MX" smtClean="0"/>
              <a:t>52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9878586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Es un paso</a:t>
            </a:r>
            <a:r>
              <a:rPr lang="es-MX" baseline="0" dirty="0" smtClean="0"/>
              <a:t> </a:t>
            </a:r>
            <a:r>
              <a:rPr lang="es-MX" dirty="0" smtClean="0"/>
              <a:t>que facilita el proceso</a:t>
            </a:r>
            <a:r>
              <a:rPr lang="es-MX" baseline="0" dirty="0" smtClean="0"/>
              <a:t> de elaboración de la restauración en el laboratorio.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16B92-311D-48D2-B532-22162F0611E9}" type="slidenum">
              <a:rPr lang="es-MX" smtClean="0"/>
              <a:t>53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619091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La línea de terminación es el área mas vulnerable para el sellado de la preparación y lograr</a:t>
            </a:r>
            <a:r>
              <a:rPr lang="es-MX" baseline="0" dirty="0" smtClean="0"/>
              <a:t> un tratamiento exitoso.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16B92-311D-48D2-B532-22162F0611E9}" type="slidenum">
              <a:rPr lang="es-MX" smtClean="0"/>
              <a:t>54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5500976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En esta diapositiva y en la subsecuente </a:t>
            </a:r>
            <a:r>
              <a:rPr lang="es-MX" baseline="0" dirty="0" smtClean="0"/>
              <a:t>se resumen los pasos que se realizan para la preparación de cavidades </a:t>
            </a:r>
            <a:r>
              <a:rPr lang="es-MX" baseline="0" dirty="0" err="1" smtClean="0"/>
              <a:t>inlay</a:t>
            </a:r>
            <a:r>
              <a:rPr lang="es-MX" baseline="0" dirty="0" smtClean="0"/>
              <a:t>.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16B92-311D-48D2-B532-22162F0611E9}" type="slidenum">
              <a:rPr lang="es-MX" smtClean="0"/>
              <a:t>55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3792341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Una correcta preparación de la cavidad</a:t>
            </a:r>
            <a:r>
              <a:rPr lang="es-MX" baseline="0" dirty="0" smtClean="0"/>
              <a:t> favorece un buen asentamiento de la restauración con el consecuente éxito en el tratamiento.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16B92-311D-48D2-B532-22162F0611E9}" type="slidenum">
              <a:rPr lang="es-MX" smtClean="0"/>
              <a:t>56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951602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Con frecuencia se pasa por alto el sellado de los márgenes, lo que puede originar caries recurrente o irritación</a:t>
            </a:r>
            <a:r>
              <a:rPr lang="es-MX" baseline="0" dirty="0" smtClean="0"/>
              <a:t> </a:t>
            </a:r>
            <a:r>
              <a:rPr lang="es-MX" baseline="0" dirty="0" err="1" smtClean="0"/>
              <a:t>pulpar</a:t>
            </a:r>
            <a:r>
              <a:rPr lang="es-MX" baseline="0" dirty="0" smtClean="0"/>
              <a:t>.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16B92-311D-48D2-B532-22162F0611E9}" type="slidenum">
              <a:rPr lang="es-MX" smtClean="0"/>
              <a:t>25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579540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El </a:t>
            </a:r>
            <a:r>
              <a:rPr lang="es-MX" dirty="0" err="1" smtClean="0"/>
              <a:t>inlay</a:t>
            </a:r>
            <a:r>
              <a:rPr lang="es-MX" dirty="0" smtClean="0"/>
              <a:t> metálico colado</a:t>
            </a:r>
            <a:r>
              <a:rPr lang="es-MX" baseline="0" dirty="0" smtClean="0"/>
              <a:t> es una alternativa a la amalgama o al </a:t>
            </a:r>
            <a:r>
              <a:rPr lang="es-MX" baseline="0" dirty="0" err="1" smtClean="0"/>
              <a:t>composite</a:t>
            </a:r>
            <a:r>
              <a:rPr lang="es-MX" baseline="0" dirty="0" smtClean="0"/>
              <a:t> cuando se requiere una mayor fuerza de la aleación </a:t>
            </a:r>
            <a:r>
              <a:rPr lang="es-MX" baseline="0" dirty="0" err="1" smtClean="0"/>
              <a:t>portésica</a:t>
            </a:r>
            <a:r>
              <a:rPr lang="es-MX" baseline="0" dirty="0" smtClean="0"/>
              <a:t> o cuando se busca un mayor control de los contornos y de los contactos, que se consigue mejor con la </a:t>
            </a:r>
            <a:r>
              <a:rPr lang="es-MX" baseline="0" dirty="0" err="1" smtClean="0"/>
              <a:t>restauracion</a:t>
            </a:r>
            <a:r>
              <a:rPr lang="es-MX" baseline="0" dirty="0" smtClean="0"/>
              <a:t> indirecta.</a:t>
            </a:r>
          </a:p>
          <a:p>
            <a:r>
              <a:rPr lang="es-MX" baseline="0" dirty="0" smtClean="0"/>
              <a:t>El </a:t>
            </a:r>
            <a:r>
              <a:rPr lang="es-MX" baseline="0" dirty="0" err="1" smtClean="0"/>
              <a:t>onlay</a:t>
            </a:r>
            <a:r>
              <a:rPr lang="es-MX" baseline="0" dirty="0" smtClean="0"/>
              <a:t> metálico colado es una alternativa excelente a la corona para los dientes gravemente debilitados por caries o restauraciones amplias de baja calidad.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16B92-311D-48D2-B532-22162F0611E9}" type="slidenum">
              <a:rPr lang="es-MX" smtClean="0"/>
              <a:t>26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285246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La caries en superficies lisas indican alta actividad de caries que debe controlarse antes de emplear restauraciones coladas. Si la caries</a:t>
            </a:r>
            <a:r>
              <a:rPr lang="es-MX" baseline="0" dirty="0" smtClean="0"/>
              <a:t> esta controlada, pero existen defectos en las superficies vestibular y lingual además de las superficies </a:t>
            </a:r>
            <a:r>
              <a:rPr lang="es-MX" baseline="0" dirty="0" err="1" smtClean="0"/>
              <a:t>oclusal</a:t>
            </a:r>
            <a:r>
              <a:rPr lang="es-MX" baseline="0" dirty="0" smtClean="0"/>
              <a:t> y proximal, la corona completa está mejor indicada.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16B92-311D-48D2-B532-22162F0611E9}" type="slidenum">
              <a:rPr lang="es-MX" smtClean="0"/>
              <a:t>27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214544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La fuerza de las aleaciones coladas permite restaurar zonas extensamente dañadas,</a:t>
            </a:r>
            <a:r>
              <a:rPr lang="es-MX" baseline="0" dirty="0" smtClean="0"/>
              <a:t> protegiendo al diente de futuras fracturas.</a:t>
            </a:r>
          </a:p>
          <a:p>
            <a:r>
              <a:rPr lang="es-MX" baseline="0" dirty="0" smtClean="0"/>
              <a:t>Los colados pueden soportar las fuerzas </a:t>
            </a:r>
            <a:r>
              <a:rPr lang="es-MX" baseline="0" dirty="0" err="1" smtClean="0"/>
              <a:t>oclusales</a:t>
            </a:r>
            <a:r>
              <a:rPr lang="es-MX" baseline="0" dirty="0" smtClean="0"/>
              <a:t> con mínimos cambios.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16B92-311D-48D2-B532-22162F0611E9}" type="slidenum">
              <a:rPr lang="es-MX" smtClean="0"/>
              <a:t>28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81916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La técnica</a:t>
            </a:r>
            <a:r>
              <a:rPr lang="es-MX" baseline="0" dirty="0" smtClean="0"/>
              <a:t> es sensitiva porque la preparación requiere detalle, pues los errores conllevan a resultados </a:t>
            </a:r>
            <a:r>
              <a:rPr lang="es-MX" baseline="0" dirty="0" err="1" smtClean="0"/>
              <a:t>subóptimos</a:t>
            </a:r>
            <a:endParaRPr lang="es-MX" baseline="0" dirty="0" smtClean="0"/>
          </a:p>
          <a:p>
            <a:r>
              <a:rPr lang="es-MX" baseline="0" dirty="0" smtClean="0"/>
              <a:t>Los </a:t>
            </a:r>
            <a:r>
              <a:rPr lang="es-MX" baseline="0" dirty="0" err="1" smtClean="0"/>
              <a:t>inlays</a:t>
            </a:r>
            <a:r>
              <a:rPr lang="es-MX" baseline="0" dirty="0" smtClean="0"/>
              <a:t> pequeños pueden producir un efecto de cuña en la estructura dental vestibular o lingual y aumentar la posibilidad de separación de diente.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16B92-311D-48D2-B532-22162F0611E9}" type="slidenum">
              <a:rPr lang="es-MX" smtClean="0"/>
              <a:t>29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516693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Esta</a:t>
            </a:r>
            <a:r>
              <a:rPr lang="es-MX" baseline="0" dirty="0" smtClean="0"/>
              <a:t> es una lista de los materiales básicos para la elaboración de una preparación de cavidad para </a:t>
            </a:r>
            <a:r>
              <a:rPr lang="es-MX" baseline="0" dirty="0" err="1" smtClean="0"/>
              <a:t>inlay</a:t>
            </a:r>
            <a:r>
              <a:rPr lang="es-MX" baseline="0" dirty="0" smtClean="0"/>
              <a:t>. Mas adelante en </a:t>
            </a:r>
            <a:r>
              <a:rPr lang="es-MX" baseline="0" smtClean="0"/>
              <a:t>el procedimiento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16B92-311D-48D2-B532-22162F0611E9}" type="slidenum">
              <a:rPr lang="es-MX" smtClean="0"/>
              <a:t>30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596403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81A848-3F30-48FF-AEF0-6FB5973F367B}" type="datetimeFigureOut">
              <a:rPr lang="es-MX" smtClean="0"/>
              <a:t>29/09/2019</a:t>
            </a:fld>
            <a:endParaRPr lang="es-MX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A83525-0BC4-42BD-A0B2-0078E8F7D570}" type="slidenum">
              <a:rPr lang="es-MX" smtClean="0"/>
              <a:t>‹Nº›</a:t>
            </a:fld>
            <a:endParaRPr lang="es-MX"/>
          </a:p>
        </p:txBody>
      </p:sp>
      <p:sp>
        <p:nvSpPr>
          <p:cNvPr id="32" name="31 Rectángulo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38 Rectángulo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39 Rectángulo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40 Rectángulo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41 Rectángulo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56" name="55 Rectángulo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64 Rectángulo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65 Rectángulo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66 Rectángulo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81A848-3F30-48FF-AEF0-6FB5973F367B}" type="datetimeFigureOut">
              <a:rPr lang="es-MX" smtClean="0"/>
              <a:t>29/09/2019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A83525-0BC4-42BD-A0B2-0078E8F7D570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81A848-3F30-48FF-AEF0-6FB5973F367B}" type="datetimeFigureOut">
              <a:rPr lang="es-MX" smtClean="0"/>
              <a:t>29/09/2019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A83525-0BC4-42BD-A0B2-0078E8F7D570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81A848-3F30-48FF-AEF0-6FB5973F367B}" type="datetimeFigureOut">
              <a:rPr lang="es-MX" smtClean="0"/>
              <a:t>29/09/2019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A83525-0BC4-42BD-A0B2-0078E8F7D570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Forma libre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14 Forma libre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12 Forma libre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15 Forma libre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16 Forma libre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17 Forma libre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18 Forma libre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19 Forma libre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20 Forma libre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21 Forma libre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22 Forma libre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23 Forma libre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24 Forma libre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25 Forma libre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26 Forma libre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81A848-3F30-48FF-AEF0-6FB5973F367B}" type="datetimeFigureOut">
              <a:rPr lang="es-MX" smtClean="0"/>
              <a:t>29/09/2019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A83525-0BC4-42BD-A0B2-0078E8F7D570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6 Rectángulo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8 Rectángulo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9 Rectángulo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11 Rectángulo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81A848-3F30-48FF-AEF0-6FB5973F367B}" type="datetimeFigureOut">
              <a:rPr lang="es-MX" smtClean="0"/>
              <a:t>29/09/2019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A83525-0BC4-42BD-A0B2-0078E8F7D570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24 Rectángulo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81A848-3F30-48FF-AEF0-6FB5973F367B}" type="datetimeFigureOut">
              <a:rPr lang="es-MX" smtClean="0"/>
              <a:t>29/09/2019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A83525-0BC4-42BD-A0B2-0078E8F7D570}" type="slidenum">
              <a:rPr lang="es-MX" smtClean="0"/>
              <a:t>‹Nº›</a:t>
            </a:fld>
            <a:endParaRPr lang="es-MX"/>
          </a:p>
        </p:txBody>
      </p:sp>
      <p:sp>
        <p:nvSpPr>
          <p:cNvPr id="16" name="15 Rectángulo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16 Rectángulo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17 Rectángulo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19 Rectángulo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20 Rectángulo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21 Rectángulo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28 Rectángulo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29 Rectángulo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81A848-3F30-48FF-AEF0-6FB5973F367B}" type="datetimeFigureOut">
              <a:rPr lang="es-MX" smtClean="0"/>
              <a:t>29/09/2019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A83525-0BC4-42BD-A0B2-0078E8F7D570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81A848-3F30-48FF-AEF0-6FB5973F367B}" type="datetimeFigureOut">
              <a:rPr lang="es-MX" smtClean="0"/>
              <a:t>29/09/2019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A83525-0BC4-42BD-A0B2-0078E8F7D570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81A848-3F30-48FF-AEF0-6FB5973F367B}" type="datetimeFigureOut">
              <a:rPr lang="es-MX" smtClean="0"/>
              <a:t>29/09/2019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A83525-0BC4-42BD-A0B2-0078E8F7D570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8 Conector recto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9 Grupo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14 Conector recto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15 Conector recto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16 Conector recto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1 Título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grpSp>
        <p:nvGrpSpPr>
          <p:cNvPr id="14" name="13 Grupo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10 Conector recto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11 Conector recto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12 Conector recto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17 Grupo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18 Conector recto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19 Conector recto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20 Conector recto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D781A848-3F30-48FF-AEF0-6FB5973F367B}" type="datetimeFigureOut">
              <a:rPr lang="es-MX" smtClean="0"/>
              <a:t>29/09/2019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FBA83525-0BC4-42BD-A0B2-0078E8F7D570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11 Rectángulo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14 Rectángulo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15 Rectángulo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16 Rectángulo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D781A848-3F30-48FF-AEF0-6FB5973F367B}" type="datetimeFigureOut">
              <a:rPr lang="es-MX" smtClean="0"/>
              <a:t>29/09/2019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s-MX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FBA83525-0BC4-42BD-A0B2-0078E8F7D570}" type="slidenum">
              <a:rPr lang="es-MX" smtClean="0"/>
              <a:t>‹Nº›</a:t>
            </a:fld>
            <a:endParaRPr lang="es-MX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9.jpg"/><Relationship Id="rId4" Type="http://schemas.openxmlformats.org/officeDocument/2006/relationships/image" Target="../media/image8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g"/><Relationship Id="rId5" Type="http://schemas.openxmlformats.org/officeDocument/2006/relationships/image" Target="../media/image10.png"/><Relationship Id="rId4" Type="http://schemas.openxmlformats.org/officeDocument/2006/relationships/image" Target="../media/image3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g"/><Relationship Id="rId4" Type="http://schemas.openxmlformats.org/officeDocument/2006/relationships/image" Target="../media/image3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5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jpg"/><Relationship Id="rId4" Type="http://schemas.openxmlformats.org/officeDocument/2006/relationships/image" Target="../media/image3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g"/><Relationship Id="rId5" Type="http://schemas.openxmlformats.org/officeDocument/2006/relationships/image" Target="../media/image16.jpg"/><Relationship Id="rId4" Type="http://schemas.openxmlformats.org/officeDocument/2006/relationships/image" Target="../media/image3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3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g"/><Relationship Id="rId4" Type="http://schemas.openxmlformats.org/officeDocument/2006/relationships/image" Target="../media/image3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g"/><Relationship Id="rId4" Type="http://schemas.openxmlformats.org/officeDocument/2006/relationships/image" Target="../media/image3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g"/><Relationship Id="rId4" Type="http://schemas.openxmlformats.org/officeDocument/2006/relationships/image" Target="../media/image3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g"/><Relationship Id="rId4" Type="http://schemas.openxmlformats.org/officeDocument/2006/relationships/image" Target="../media/image3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g"/><Relationship Id="rId4" Type="http://schemas.openxmlformats.org/officeDocument/2006/relationships/image" Target="../media/image3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tmp"/><Relationship Id="rId5" Type="http://schemas.openxmlformats.org/officeDocument/2006/relationships/image" Target="../media/image22.jpg"/><Relationship Id="rId4" Type="http://schemas.openxmlformats.org/officeDocument/2006/relationships/image" Target="../media/image3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g"/><Relationship Id="rId4" Type="http://schemas.openxmlformats.org/officeDocument/2006/relationships/image" Target="../media/image3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g"/><Relationship Id="rId4" Type="http://schemas.openxmlformats.org/officeDocument/2006/relationships/image" Target="../media/image3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g"/><Relationship Id="rId4" Type="http://schemas.openxmlformats.org/officeDocument/2006/relationships/image" Target="../media/image3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g"/><Relationship Id="rId4" Type="http://schemas.openxmlformats.org/officeDocument/2006/relationships/image" Target="../media/image3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g"/><Relationship Id="rId5" Type="http://schemas.openxmlformats.org/officeDocument/2006/relationships/image" Target="../media/image27.jpg"/><Relationship Id="rId4" Type="http://schemas.openxmlformats.org/officeDocument/2006/relationships/image" Target="../media/image3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g"/><Relationship Id="rId5" Type="http://schemas.openxmlformats.org/officeDocument/2006/relationships/image" Target="../media/image28.jpg"/><Relationship Id="rId4" Type="http://schemas.openxmlformats.org/officeDocument/2006/relationships/image" Target="../media/image3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g"/><Relationship Id="rId5" Type="http://schemas.openxmlformats.org/officeDocument/2006/relationships/image" Target="../media/image30.jpg"/><Relationship Id="rId4" Type="http://schemas.openxmlformats.org/officeDocument/2006/relationships/image" Target="../media/image3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g"/><Relationship Id="rId4" Type="http://schemas.openxmlformats.org/officeDocument/2006/relationships/image" Target="../media/image3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g"/><Relationship Id="rId5" Type="http://schemas.openxmlformats.org/officeDocument/2006/relationships/image" Target="../media/image33.jp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g"/><Relationship Id="rId4" Type="http://schemas.openxmlformats.org/officeDocument/2006/relationships/image" Target="../media/image3.jpe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.jpe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.jpe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.jpe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g"/><Relationship Id="rId4" Type="http://schemas.openxmlformats.org/officeDocument/2006/relationships/image" Target="../media/image3.jpe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g"/><Relationship Id="rId4" Type="http://schemas.openxmlformats.org/officeDocument/2006/relationships/image" Target="../media/image3.jpe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25090" y="427633"/>
            <a:ext cx="8007350" cy="6169719"/>
          </a:xfrm>
        </p:spPr>
        <p:txBody>
          <a:bodyPr>
            <a:normAutofit fontScale="85000" lnSpcReduction="20000"/>
          </a:bodyPr>
          <a:lstStyle/>
          <a:p>
            <a:pPr algn="ctr">
              <a:buFont typeface="Wingdings" pitchFamily="2" charset="2"/>
              <a:buNone/>
              <a:defRPr/>
            </a:pPr>
            <a:r>
              <a:rPr lang="es-ES" sz="2000" b="1" dirty="0" smtClean="0"/>
              <a:t>UNIVERSIDAD AUTÓNOMA DEL ESTADO DE MÉXICO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es-ES" sz="2000" dirty="0" smtClean="0"/>
              <a:t>FACULTAD DE ODONTOLOGÍA</a:t>
            </a:r>
          </a:p>
          <a:p>
            <a:pPr algn="ctr">
              <a:buFont typeface="Wingdings" pitchFamily="2" charset="2"/>
              <a:buNone/>
              <a:defRPr/>
            </a:pPr>
            <a:endParaRPr lang="es-ES" sz="2000" dirty="0" smtClean="0"/>
          </a:p>
          <a:p>
            <a:pPr algn="ctr">
              <a:buFont typeface="Wingdings" pitchFamily="2" charset="2"/>
              <a:buNone/>
              <a:defRPr/>
            </a:pPr>
            <a:r>
              <a:rPr lang="es-MX" sz="2000" b="1" dirty="0" smtClean="0"/>
              <a:t>PROGRAMA EDUCATIVO: 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es-MX" sz="2000" dirty="0" smtClean="0"/>
              <a:t>LICENCIATURA DE CIRUJANO DENTISTA</a:t>
            </a:r>
            <a:endParaRPr lang="es-ES" sz="2000" dirty="0" smtClean="0"/>
          </a:p>
          <a:p>
            <a:pPr algn="ctr">
              <a:buFont typeface="Wingdings" pitchFamily="2" charset="2"/>
              <a:buNone/>
              <a:defRPr/>
            </a:pPr>
            <a:endParaRPr lang="es-ES" sz="2000" dirty="0" smtClean="0"/>
          </a:p>
          <a:p>
            <a:pPr algn="ctr">
              <a:buFont typeface="Wingdings" pitchFamily="2" charset="2"/>
              <a:buNone/>
              <a:defRPr/>
            </a:pPr>
            <a:r>
              <a:rPr lang="es-MX" sz="2000" b="1" dirty="0" smtClean="0"/>
              <a:t>ÁREA DE DOCENCIA: 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es-MX" sz="2000" dirty="0" smtClean="0"/>
              <a:t>REHABILITACIÓN ODONTOLÓGICA</a:t>
            </a:r>
          </a:p>
          <a:p>
            <a:pPr algn="ctr">
              <a:buFont typeface="Wingdings" pitchFamily="2" charset="2"/>
              <a:buNone/>
              <a:defRPr/>
            </a:pPr>
            <a:endParaRPr lang="es-MX" sz="2000" dirty="0" smtClean="0"/>
          </a:p>
          <a:p>
            <a:pPr algn="ctr">
              <a:buFont typeface="Wingdings" pitchFamily="2" charset="2"/>
              <a:buNone/>
              <a:defRPr/>
            </a:pPr>
            <a:r>
              <a:rPr lang="es-MX" sz="2000" b="1" dirty="0" smtClean="0"/>
              <a:t>UNIDAD DE APRENDIZAJE: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es-ES" sz="2000" dirty="0"/>
              <a:t>OPERATORIA PRECLÍNICA </a:t>
            </a:r>
            <a:r>
              <a:rPr lang="es-ES" sz="2000" dirty="0" smtClean="0"/>
              <a:t>II</a:t>
            </a:r>
          </a:p>
          <a:p>
            <a:pPr algn="ctr">
              <a:buFont typeface="Wingdings" pitchFamily="2" charset="2"/>
              <a:buNone/>
              <a:defRPr/>
            </a:pPr>
            <a:endParaRPr lang="es-MX" sz="2000" dirty="0" smtClean="0"/>
          </a:p>
          <a:p>
            <a:pPr algn="ctr">
              <a:buFont typeface="Wingdings" pitchFamily="2" charset="2"/>
              <a:buNone/>
              <a:defRPr/>
            </a:pPr>
            <a:r>
              <a:rPr lang="es-MX" sz="2000" b="1" dirty="0" smtClean="0"/>
              <a:t>TEMA DEL MATERIAL: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es-ES" sz="2200" b="1" i="1" u="sng" dirty="0" smtClean="0"/>
              <a:t>PREPARACIÓN DE CAVIDADES INLAY METÁLICAS</a:t>
            </a:r>
          </a:p>
          <a:p>
            <a:pPr algn="ctr">
              <a:buFont typeface="Wingdings" pitchFamily="2" charset="2"/>
              <a:buNone/>
              <a:defRPr/>
            </a:pPr>
            <a:endParaRPr lang="es-ES" sz="2200" b="1" i="1" u="sng" dirty="0" smtClean="0"/>
          </a:p>
          <a:p>
            <a:pPr algn="ctr">
              <a:buFont typeface="Wingdings" pitchFamily="2" charset="2"/>
              <a:buNone/>
              <a:defRPr/>
            </a:pPr>
            <a:r>
              <a:rPr lang="es-ES" sz="2000" b="1" dirty="0" smtClean="0"/>
              <a:t>ELABORADO POR: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es-ES" sz="2000" dirty="0" smtClean="0"/>
              <a:t>DRA. EN E.P. MARÍA DEL ROCÍO FLORES ESTRADA</a:t>
            </a:r>
          </a:p>
          <a:p>
            <a:pPr algn="ctr">
              <a:buFont typeface="Wingdings" pitchFamily="2" charset="2"/>
              <a:buNone/>
              <a:defRPr/>
            </a:pPr>
            <a:endParaRPr lang="es-ES" sz="2000" dirty="0"/>
          </a:p>
          <a:p>
            <a:pPr algn="ctr">
              <a:buFont typeface="Wingdings" pitchFamily="2" charset="2"/>
              <a:buNone/>
              <a:defRPr/>
            </a:pPr>
            <a:r>
              <a:rPr lang="es-ES" sz="2000" b="1" dirty="0" smtClean="0"/>
              <a:t>FECHA DE ELABORACIÓN: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es-ES" sz="2000" dirty="0" smtClean="0"/>
              <a:t>SEPTIEMBRE DE 2019</a:t>
            </a:r>
            <a:endParaRPr lang="es-ES" sz="2000" dirty="0"/>
          </a:p>
        </p:txBody>
      </p:sp>
      <p:pic>
        <p:nvPicPr>
          <p:cNvPr id="5" name="3 Imagen" descr="Escudo%20UAE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70591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s-ES" dirty="0"/>
              <a:t>Presentación (Continuación)</a:t>
            </a:r>
            <a:r>
              <a:rPr lang="es-E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es-ES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s-E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es-ES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s-E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es-E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s-E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es-E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s-E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es-E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s-E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es-E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s-E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es-E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s-E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es-E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s-E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es-E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s-E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es-E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s-E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es-E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s-E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es-E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s-E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br>
              <a:rPr lang="es-E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s-E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es-E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s-E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es-E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s-E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Presentación (continuación) </a:t>
            </a:r>
            <a:endParaRPr lang="es-ES" sz="40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s-MX" sz="2400" dirty="0" smtClean="0"/>
              <a:t>Esta </a:t>
            </a:r>
            <a:r>
              <a:rPr lang="es-MX" sz="2400" dirty="0"/>
              <a:t>unidad, esta íntimamente relacionada con la unidad del siguiente periodo (4º.) Introducción a la clínica y esta enfocada  a que el participante empiece a tener desarrollo de sus habilidades manuales para la atención de bocas humanas.</a:t>
            </a:r>
          </a:p>
          <a:p>
            <a:r>
              <a:rPr lang="es-MX" sz="2400" dirty="0"/>
              <a:t>De la misma forma el participante realizará prácticas entre ellos mismos con dos tipos de  materiales de impresión, el </a:t>
            </a:r>
            <a:r>
              <a:rPr lang="es-MX" sz="2400" dirty="0" err="1"/>
              <a:t>alginato</a:t>
            </a:r>
            <a:r>
              <a:rPr lang="es-MX" sz="2400" dirty="0"/>
              <a:t> y silicón por condensación.</a:t>
            </a:r>
          </a:p>
          <a:p>
            <a:endParaRPr lang="es-MX" sz="2400" dirty="0"/>
          </a:p>
        </p:txBody>
      </p:sp>
      <p:pic>
        <p:nvPicPr>
          <p:cNvPr id="6" name="3 Imagen" descr="Escudo%20UAE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5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3400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s-ES" dirty="0"/>
              <a:t>Presentación (Continuación)</a:t>
            </a:r>
            <a:r>
              <a:rPr lang="es-E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es-ES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s-E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es-ES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s-E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es-E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s-E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es-E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s-E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es-E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s-E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es-E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s-E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es-E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s-E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es-E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s-E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es-E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s-E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es-E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s-E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es-E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s-E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es-E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s-E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br>
              <a:rPr lang="es-E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s-E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es-E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s-E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es-E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s-E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Presentación (continuación) </a:t>
            </a:r>
            <a:endParaRPr lang="es-ES" sz="40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s-MX" sz="2400" dirty="0" smtClean="0"/>
              <a:t>La </a:t>
            </a:r>
            <a:r>
              <a:rPr lang="es-MX" sz="2400" dirty="0"/>
              <a:t>introducción al uso del Articulador </a:t>
            </a:r>
            <a:r>
              <a:rPr lang="es-MX" sz="2400" dirty="0" err="1"/>
              <a:t>Semiajustable</a:t>
            </a:r>
            <a:r>
              <a:rPr lang="es-MX" sz="2400" dirty="0"/>
              <a:t> (ASA) para articular dientes tipo </a:t>
            </a:r>
            <a:r>
              <a:rPr lang="es-MX" sz="2400" dirty="0" err="1"/>
              <a:t>frazaco</a:t>
            </a:r>
            <a:r>
              <a:rPr lang="es-MX" sz="2400" dirty="0"/>
              <a:t> en modelos tomados del </a:t>
            </a:r>
            <a:r>
              <a:rPr lang="es-MX" sz="2400" dirty="0" err="1"/>
              <a:t>tipodonto</a:t>
            </a:r>
            <a:r>
              <a:rPr lang="es-MX" sz="2400" dirty="0"/>
              <a:t> </a:t>
            </a:r>
            <a:r>
              <a:rPr lang="es-MX" sz="2400" dirty="0" err="1"/>
              <a:t>frazaco</a:t>
            </a:r>
            <a:r>
              <a:rPr lang="es-MX" sz="2400" dirty="0" smtClean="0"/>
              <a:t>.</a:t>
            </a:r>
            <a:endParaRPr lang="es-MX" sz="2400" dirty="0"/>
          </a:p>
          <a:p>
            <a:r>
              <a:rPr lang="es-MX" sz="2400" dirty="0"/>
              <a:t>Esta unidad, es un paso más en el proceso de enseñanza aprendizaje, por medio de la cual se contempla que el participante descubra y desarrolle habilidad y conocimientos para la atención dental de bocas humanas en vivo.</a:t>
            </a:r>
          </a:p>
          <a:p>
            <a:endParaRPr lang="es-MX" sz="2400" dirty="0"/>
          </a:p>
        </p:txBody>
      </p:sp>
      <p:pic>
        <p:nvPicPr>
          <p:cNvPr id="6" name="3 Imagen" descr="Escudo%20UAE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5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3277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Propósito de la unidad de aprendizaje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899592" y="2271580"/>
            <a:ext cx="7772400" cy="4572000"/>
          </a:xfrm>
        </p:spPr>
        <p:txBody>
          <a:bodyPr>
            <a:normAutofit/>
          </a:bodyPr>
          <a:lstStyle/>
          <a:p>
            <a:r>
              <a:rPr lang="es-ES" dirty="0"/>
              <a:t>El participante, restaurará la anatomía, fisiología y estética de dientes permanentes de plástico de </a:t>
            </a:r>
            <a:r>
              <a:rPr lang="es-ES" dirty="0" err="1"/>
              <a:t>tipodonto</a:t>
            </a:r>
            <a:r>
              <a:rPr lang="es-ES" dirty="0"/>
              <a:t>, después de realizar preparaciones indicadas para el uso de </a:t>
            </a:r>
            <a:r>
              <a:rPr lang="es-ES" dirty="0" err="1"/>
              <a:t>inlay</a:t>
            </a:r>
            <a:r>
              <a:rPr lang="es-ES" dirty="0"/>
              <a:t> y </a:t>
            </a:r>
            <a:r>
              <a:rPr lang="es-ES" dirty="0" err="1"/>
              <a:t>onlay</a:t>
            </a:r>
            <a:r>
              <a:rPr lang="es-ES" dirty="0"/>
              <a:t> vaciadas metálicas y de resina indirectas. </a:t>
            </a:r>
            <a:endParaRPr lang="es-MX" dirty="0"/>
          </a:p>
        </p:txBody>
      </p:sp>
      <p:pic>
        <p:nvPicPr>
          <p:cNvPr id="7" name="3 Imagen" descr="Escudo%20UAE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7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5384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Propósito de la unidad de aprendizaje (continuación)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914400" y="2313384"/>
            <a:ext cx="7772400" cy="4572000"/>
          </a:xfrm>
        </p:spPr>
        <p:txBody>
          <a:bodyPr>
            <a:normAutofit/>
          </a:bodyPr>
          <a:lstStyle/>
          <a:p>
            <a:r>
              <a:rPr lang="es-ES" sz="2400" dirty="0" smtClean="0"/>
              <a:t>Así </a:t>
            </a:r>
            <a:r>
              <a:rPr lang="es-ES" sz="2400" dirty="0"/>
              <a:t>como la elaboración de 7 preparaciones en </a:t>
            </a:r>
            <a:r>
              <a:rPr lang="es-ES" sz="2400" dirty="0" err="1"/>
              <a:t>tipodonto</a:t>
            </a:r>
            <a:r>
              <a:rPr lang="es-ES" sz="2400" dirty="0"/>
              <a:t> </a:t>
            </a:r>
            <a:r>
              <a:rPr lang="es-ES" sz="2400" dirty="0" err="1"/>
              <a:t>frazaco</a:t>
            </a:r>
            <a:r>
              <a:rPr lang="es-ES" sz="2400" dirty="0"/>
              <a:t>, dos </a:t>
            </a:r>
            <a:r>
              <a:rPr lang="es-ES" sz="2400" dirty="0" err="1"/>
              <a:t>inlay</a:t>
            </a:r>
            <a:r>
              <a:rPr lang="es-ES" sz="2400" dirty="0"/>
              <a:t> estéticas, dos </a:t>
            </a:r>
            <a:r>
              <a:rPr lang="es-ES" sz="2400" dirty="0" err="1"/>
              <a:t>inlay</a:t>
            </a:r>
            <a:r>
              <a:rPr lang="es-ES" sz="2400" dirty="0"/>
              <a:t> metálicas, dos </a:t>
            </a:r>
            <a:r>
              <a:rPr lang="es-ES" sz="2400" dirty="0" err="1"/>
              <a:t>onlay</a:t>
            </a:r>
            <a:r>
              <a:rPr lang="es-ES" sz="2400" dirty="0"/>
              <a:t> metálica y una </a:t>
            </a:r>
            <a:r>
              <a:rPr lang="es-ES" sz="2400" dirty="0" err="1"/>
              <a:t>onlay</a:t>
            </a:r>
            <a:r>
              <a:rPr lang="es-ES" sz="2400" dirty="0"/>
              <a:t> metálica modificada, en dientes empotrados en modelos de yeso tipo iv y articulados en un </a:t>
            </a:r>
            <a:r>
              <a:rPr lang="es-ES" sz="2400" dirty="0" smtClean="0"/>
              <a:t>A.S.A. </a:t>
            </a:r>
            <a:r>
              <a:rPr lang="es-ES" sz="2400" dirty="0"/>
              <a:t>con el uso de la mesa </a:t>
            </a:r>
            <a:r>
              <a:rPr lang="es-ES" sz="2400" dirty="0" err="1"/>
              <a:t>incisal</a:t>
            </a:r>
            <a:r>
              <a:rPr lang="es-ES" sz="2400" dirty="0"/>
              <a:t>, en los laboratorios de prótesis de la facultad de odontología y en laboratorios dentales externos, y 4 cavidades en laboratorio de simuladores con el uso de arco y dique de hule.</a:t>
            </a:r>
            <a:endParaRPr lang="es-MX" sz="2400" dirty="0"/>
          </a:p>
        </p:txBody>
      </p:sp>
      <p:pic>
        <p:nvPicPr>
          <p:cNvPr id="7" name="3 Imagen" descr="Escudo%20UAE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7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4531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Competencias profesionales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MX" dirty="0"/>
              <a:t>Elaborar programas, de tratamiento preventivo, curativo restaurativo y de rehabilitación de rehabilitación de salud bucal del individuo en su contexto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7" name="3 Imagen" descr="Escudo%20UAE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7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4416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Contribución  de la unidad de aprendizaje al perfil de egreso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MX" dirty="0" smtClean="0"/>
              <a:t>Aplicar </a:t>
            </a:r>
            <a:r>
              <a:rPr lang="es-MX" dirty="0"/>
              <a:t>estrategias de promoción de primer y segundo nivel de prevención de la salud bucal individual y comunitaria simulados</a:t>
            </a:r>
          </a:p>
          <a:p>
            <a:r>
              <a:rPr lang="es-MX" dirty="0"/>
              <a:t>Actualizar su práctica cotidiana con los nuevos conocimientos que se generen con los avances científicos y las innovaciones tecnológicas (aprendizaje autónoma)</a:t>
            </a:r>
          </a:p>
        </p:txBody>
      </p:sp>
      <p:pic>
        <p:nvPicPr>
          <p:cNvPr id="7" name="3 Imagen" descr="Escudo%20UAE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7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61433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Unidad de competencia III </a:t>
            </a:r>
            <a:endParaRPr lang="es-MX" dirty="0"/>
          </a:p>
        </p:txBody>
      </p:sp>
      <p:sp>
        <p:nvSpPr>
          <p:cNvPr id="4" name="3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b="1" u="sng" dirty="0" smtClean="0"/>
              <a:t>Preparación </a:t>
            </a:r>
            <a:r>
              <a:rPr lang="es-ES" b="1" u="sng" dirty="0"/>
              <a:t>de cavidades </a:t>
            </a:r>
            <a:r>
              <a:rPr lang="es-ES" b="1" u="sng" dirty="0" err="1"/>
              <a:t>inlay</a:t>
            </a:r>
            <a:r>
              <a:rPr lang="es-ES" b="1" u="sng" dirty="0"/>
              <a:t> </a:t>
            </a:r>
            <a:r>
              <a:rPr lang="es-ES" dirty="0"/>
              <a:t>y </a:t>
            </a:r>
            <a:r>
              <a:rPr lang="es-ES" dirty="0" err="1"/>
              <a:t>onlay</a:t>
            </a:r>
            <a:r>
              <a:rPr lang="es-ES" dirty="0"/>
              <a:t> </a:t>
            </a:r>
            <a:r>
              <a:rPr lang="es-ES" b="1" u="sng" dirty="0"/>
              <a:t>para restauraciones metálicas</a:t>
            </a:r>
            <a:r>
              <a:rPr lang="es-ES" dirty="0"/>
              <a:t>, e </a:t>
            </a:r>
            <a:r>
              <a:rPr lang="es-ES" dirty="0" err="1"/>
              <a:t>inlay</a:t>
            </a:r>
            <a:r>
              <a:rPr lang="es-ES" dirty="0"/>
              <a:t> para restauraciones  estéticas de resina en modelos articulados en ASA.</a:t>
            </a:r>
            <a:endParaRPr lang="es-MX" dirty="0"/>
          </a:p>
          <a:p>
            <a:r>
              <a:rPr lang="es-ES" b="1" u="sng" dirty="0"/>
              <a:t>Preparación de cavidades </a:t>
            </a:r>
            <a:r>
              <a:rPr lang="es-ES" b="1" u="sng" dirty="0" err="1"/>
              <a:t>inlay</a:t>
            </a:r>
            <a:r>
              <a:rPr lang="es-ES" b="1" u="sng" dirty="0"/>
              <a:t> </a:t>
            </a:r>
            <a:r>
              <a:rPr lang="es-ES" dirty="0"/>
              <a:t>y </a:t>
            </a:r>
            <a:r>
              <a:rPr lang="es-ES" dirty="0" err="1"/>
              <a:t>onlay</a:t>
            </a:r>
            <a:r>
              <a:rPr lang="es-ES" dirty="0"/>
              <a:t> </a:t>
            </a:r>
            <a:r>
              <a:rPr lang="es-ES" b="1" u="sng" dirty="0"/>
              <a:t>metálicas</a:t>
            </a:r>
            <a:r>
              <a:rPr lang="es-ES" dirty="0"/>
              <a:t> e </a:t>
            </a:r>
            <a:r>
              <a:rPr lang="es-ES" dirty="0" err="1"/>
              <a:t>inlay</a:t>
            </a:r>
            <a:r>
              <a:rPr lang="es-ES" dirty="0"/>
              <a:t> estética de resina en boca de simuladores.</a:t>
            </a:r>
            <a:endParaRPr lang="es-MX" dirty="0"/>
          </a:p>
        </p:txBody>
      </p:sp>
      <p:pic>
        <p:nvPicPr>
          <p:cNvPr id="8" name="3 Imagen" descr="Escudo%20UAE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8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5159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Subtemas de la Unidad de competencia III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14400" y="2169368"/>
            <a:ext cx="7772400" cy="4572000"/>
          </a:xfrm>
        </p:spPr>
        <p:txBody>
          <a:bodyPr/>
          <a:lstStyle/>
          <a:p>
            <a:r>
              <a:rPr lang="es-ES" dirty="0"/>
              <a:t>Pasos operatorios para las preparaciones de cavidades.</a:t>
            </a:r>
            <a:endParaRPr lang="es-MX" dirty="0"/>
          </a:p>
          <a:p>
            <a:r>
              <a:rPr lang="es-ES" dirty="0"/>
              <a:t>Características propias de cada preparación.</a:t>
            </a:r>
            <a:endParaRPr lang="es-MX" dirty="0"/>
          </a:p>
          <a:p>
            <a:r>
              <a:rPr lang="es-ES" dirty="0"/>
              <a:t>Identificar mediante el uso del ASA la indicación o contraindicación de cada una de las preparaciones.</a:t>
            </a:r>
            <a:endParaRPr lang="es-MX" dirty="0"/>
          </a:p>
        </p:txBody>
      </p:sp>
      <p:pic>
        <p:nvPicPr>
          <p:cNvPr id="7" name="3 Imagen" descr="Escudo%20UAE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7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3702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Conocimientos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es-ES" b="1" u="sng" dirty="0"/>
              <a:t>Pasos operatorios para las preparaciones de cavidades.</a:t>
            </a:r>
            <a:endParaRPr lang="es-MX" b="1" u="sng" dirty="0"/>
          </a:p>
          <a:p>
            <a:pPr lvl="0"/>
            <a:r>
              <a:rPr lang="es-ES" dirty="0"/>
              <a:t>Características propias de cada preparación articulados en ASA</a:t>
            </a:r>
            <a:endParaRPr lang="es-MX" dirty="0"/>
          </a:p>
          <a:p>
            <a:r>
              <a:rPr lang="es-ES" dirty="0"/>
              <a:t>Identificar mediante el uso del ASA la indicación o contraindicación de cada una de las preparaciones.</a:t>
            </a:r>
            <a:endParaRPr lang="es-MX" dirty="0"/>
          </a:p>
        </p:txBody>
      </p:sp>
      <p:pic>
        <p:nvPicPr>
          <p:cNvPr id="4" name="3 Imagen" descr="Escudo%20UAE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7311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Habilidades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es-ES" dirty="0"/>
              <a:t>Practicar los pasos operatorios con el equipo e instrumental necesario para cada preparación.</a:t>
            </a:r>
            <a:endParaRPr lang="es-MX" dirty="0"/>
          </a:p>
          <a:p>
            <a:pPr lvl="0"/>
            <a:r>
              <a:rPr lang="es-ES" dirty="0"/>
              <a:t>Reproducir la dinámica mandibular con el ASA al tallar las diferentes preparaciones.</a:t>
            </a:r>
            <a:endParaRPr lang="es-MX" dirty="0"/>
          </a:p>
          <a:p>
            <a:pPr lvl="0"/>
            <a:r>
              <a:rPr lang="es-ES" dirty="0"/>
              <a:t>Dominar la postura y posición paciente---operador.</a:t>
            </a:r>
            <a:endParaRPr lang="es-MX" dirty="0"/>
          </a:p>
          <a:p>
            <a:r>
              <a:rPr lang="es-ES" dirty="0"/>
              <a:t>Manejo correcto de dique de hule en boca de simuladores.</a:t>
            </a:r>
            <a:endParaRPr lang="es-MX" dirty="0"/>
          </a:p>
        </p:txBody>
      </p:sp>
      <p:pic>
        <p:nvPicPr>
          <p:cNvPr id="4" name="3 Imagen" descr="Escudo%20UAE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9135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38200" y="1047750"/>
            <a:ext cx="8007350" cy="5310188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es-MX" sz="2800" b="1" dirty="0" smtClean="0"/>
              <a:t>PROGRAMA EDUCATIVO: </a:t>
            </a:r>
          </a:p>
          <a:p>
            <a:pPr>
              <a:defRPr/>
            </a:pPr>
            <a:r>
              <a:rPr lang="es-MX" sz="2800" dirty="0" smtClean="0"/>
              <a:t>Licenciatura de Cirujano Dentista</a:t>
            </a:r>
            <a:endParaRPr lang="es-ES" sz="2800" dirty="0" smtClean="0"/>
          </a:p>
          <a:p>
            <a:pPr>
              <a:buFont typeface="Wingdings" pitchFamily="2" charset="2"/>
              <a:buNone/>
              <a:defRPr/>
            </a:pPr>
            <a:endParaRPr lang="es-ES" sz="2800" dirty="0" smtClean="0"/>
          </a:p>
          <a:p>
            <a:pPr>
              <a:buFont typeface="Wingdings" pitchFamily="2" charset="2"/>
              <a:buNone/>
              <a:defRPr/>
            </a:pPr>
            <a:r>
              <a:rPr lang="es-MX" sz="2800" b="1" dirty="0" smtClean="0"/>
              <a:t>ÁREA DE DOCENCIA: </a:t>
            </a:r>
          </a:p>
          <a:p>
            <a:pPr>
              <a:defRPr/>
            </a:pPr>
            <a:r>
              <a:rPr lang="es-MX" sz="2800" dirty="0" smtClean="0"/>
              <a:t>Rehabilitación Odontológica</a:t>
            </a:r>
          </a:p>
          <a:p>
            <a:pPr>
              <a:buFont typeface="Wingdings" pitchFamily="2" charset="2"/>
              <a:buNone/>
              <a:defRPr/>
            </a:pPr>
            <a:endParaRPr lang="es-MX" sz="2800" dirty="0" smtClean="0"/>
          </a:p>
          <a:p>
            <a:pPr>
              <a:buFont typeface="Wingdings" pitchFamily="2" charset="2"/>
              <a:buNone/>
              <a:defRPr/>
            </a:pPr>
            <a:r>
              <a:rPr lang="es-MX" sz="2800" b="1" dirty="0" smtClean="0"/>
              <a:t>UNIDAD DE APRENDIZAJE:</a:t>
            </a:r>
          </a:p>
          <a:p>
            <a:pPr>
              <a:defRPr/>
            </a:pPr>
            <a:r>
              <a:rPr lang="es-ES" sz="2800" dirty="0" smtClean="0"/>
              <a:t>Operatoria Preclínica I</a:t>
            </a:r>
            <a:endParaRPr lang="es-ES" sz="2800" dirty="0"/>
          </a:p>
        </p:txBody>
      </p:sp>
      <p:pic>
        <p:nvPicPr>
          <p:cNvPr id="5" name="3 Imagen" descr="Escudo%20UAE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662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624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0166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Actitudes / Valores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es-ES" sz="2800" dirty="0"/>
              <a:t>Establecer diseños para la conservación de tejido dental sano en las diferentes preparaciones de acuerdo a la dinámica mandibular de la oclusión del paciente.</a:t>
            </a:r>
            <a:endParaRPr lang="es-MX" sz="2800" dirty="0"/>
          </a:p>
          <a:p>
            <a:pPr lvl="0"/>
            <a:r>
              <a:rPr lang="es-ES" sz="2800" dirty="0"/>
              <a:t>Predisposición, paciencia y trabajo para la realización de las cavidades para incrustación.</a:t>
            </a:r>
            <a:endParaRPr lang="es-MX" sz="2800" dirty="0"/>
          </a:p>
          <a:p>
            <a:pPr lvl="0"/>
            <a:r>
              <a:rPr lang="es-ES" sz="2800" dirty="0"/>
              <a:t>Utilizar</a:t>
            </a:r>
            <a:r>
              <a:rPr lang="es-MX" sz="2800" dirty="0"/>
              <a:t> el equipo de protección para evitar la contaminación cruzada.</a:t>
            </a:r>
          </a:p>
          <a:p>
            <a:pPr lvl="0"/>
            <a:endParaRPr lang="es-MX" sz="2800" dirty="0"/>
          </a:p>
        </p:txBody>
      </p:sp>
      <p:pic>
        <p:nvPicPr>
          <p:cNvPr id="4" name="3 Imagen" descr="Escudo%20UAE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26717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Actitudes / Valores (Continuación)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914400" y="2169368"/>
            <a:ext cx="7772400" cy="4572000"/>
          </a:xfrm>
        </p:spPr>
        <p:txBody>
          <a:bodyPr>
            <a:normAutofit/>
          </a:bodyPr>
          <a:lstStyle/>
          <a:p>
            <a:pPr lvl="0"/>
            <a:r>
              <a:rPr lang="es-MX" sz="2800" dirty="0" smtClean="0"/>
              <a:t>Manejo </a:t>
            </a:r>
            <a:r>
              <a:rPr lang="es-MX" sz="2800" dirty="0"/>
              <a:t>del simulador con profesionalismo, responsabilidad y respeto como si fuera un paciente real.</a:t>
            </a:r>
          </a:p>
          <a:p>
            <a:pPr lvl="0"/>
            <a:r>
              <a:rPr lang="es-ES" sz="2800" dirty="0"/>
              <a:t>Responsabilidad y respeto </a:t>
            </a:r>
            <a:r>
              <a:rPr lang="es-ES" sz="2800" dirty="0" smtClean="0"/>
              <a:t>al</a:t>
            </a:r>
            <a:r>
              <a:rPr lang="es-MX" sz="2800" dirty="0"/>
              <a:t> </a:t>
            </a:r>
            <a:r>
              <a:rPr lang="es-ES" sz="2800" dirty="0" smtClean="0"/>
              <a:t>órgano </a:t>
            </a:r>
            <a:r>
              <a:rPr lang="es-ES" sz="2800" dirty="0"/>
              <a:t>dental, </a:t>
            </a:r>
            <a:r>
              <a:rPr lang="es-ES" sz="2800" dirty="0" smtClean="0"/>
              <a:t>preservando</a:t>
            </a:r>
            <a:r>
              <a:rPr lang="es-MX" sz="2800" dirty="0"/>
              <a:t> </a:t>
            </a:r>
            <a:r>
              <a:rPr lang="es-ES" sz="2800" dirty="0" smtClean="0"/>
              <a:t>los </a:t>
            </a:r>
            <a:r>
              <a:rPr lang="es-ES" sz="2800" dirty="0"/>
              <a:t>tejidos sanos y </a:t>
            </a:r>
            <a:r>
              <a:rPr lang="es-ES" sz="2800" dirty="0" smtClean="0"/>
              <a:t>devolviendo la </a:t>
            </a:r>
            <a:r>
              <a:rPr lang="es-ES" sz="2800" dirty="0"/>
              <a:t>función y estética </a:t>
            </a:r>
            <a:r>
              <a:rPr lang="es-ES" sz="2800" dirty="0" smtClean="0"/>
              <a:t>considerando a </a:t>
            </a:r>
            <a:r>
              <a:rPr lang="es-ES" sz="2800" dirty="0"/>
              <a:t>los dientes simulados </a:t>
            </a:r>
            <a:r>
              <a:rPr lang="es-ES" sz="2800" dirty="0" smtClean="0"/>
              <a:t>como si </a:t>
            </a:r>
            <a:r>
              <a:rPr lang="es-ES" sz="2800" dirty="0"/>
              <a:t>fueron órganos dentarios vivos.</a:t>
            </a:r>
            <a:endParaRPr lang="es-MX" sz="2800" dirty="0"/>
          </a:p>
          <a:p>
            <a:pPr lvl="0"/>
            <a:endParaRPr lang="es-MX" sz="2800" dirty="0"/>
          </a:p>
        </p:txBody>
      </p:sp>
      <p:pic>
        <p:nvPicPr>
          <p:cNvPr id="4" name="3 Imagen" descr="Escudo%20UAE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6433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115616" y="1916832"/>
            <a:ext cx="7772400" cy="1975104"/>
          </a:xfrm>
        </p:spPr>
        <p:txBody>
          <a:bodyPr/>
          <a:lstStyle/>
          <a:p>
            <a:pPr algn="r"/>
            <a:r>
              <a:rPr lang="es-MX" sz="4800" dirty="0" smtClean="0"/>
              <a:t>Preparación de cavidades </a:t>
            </a:r>
            <a:r>
              <a:rPr lang="es-MX" sz="4800" dirty="0" err="1" smtClean="0"/>
              <a:t>inlay</a:t>
            </a:r>
            <a:r>
              <a:rPr lang="es-MX" sz="4800" dirty="0" smtClean="0"/>
              <a:t> METÁLICAS</a:t>
            </a:r>
            <a:endParaRPr lang="es-MX" sz="48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259632" y="4941168"/>
            <a:ext cx="7772400" cy="1508760"/>
          </a:xfrm>
        </p:spPr>
        <p:txBody>
          <a:bodyPr>
            <a:normAutofit/>
          </a:bodyPr>
          <a:lstStyle/>
          <a:p>
            <a:pPr algn="r"/>
            <a:r>
              <a:rPr lang="es-MX" sz="2800" dirty="0" smtClean="0"/>
              <a:t>Dra. En E.P. María del Rocío Flores Estrada</a:t>
            </a:r>
          </a:p>
          <a:p>
            <a:pPr algn="r"/>
            <a:endParaRPr lang="es-MX" sz="2800" dirty="0"/>
          </a:p>
          <a:p>
            <a:pPr algn="r"/>
            <a:r>
              <a:rPr lang="es-MX" sz="2800" dirty="0" smtClean="0"/>
              <a:t>Septiembre de 2019</a:t>
            </a:r>
            <a:endParaRPr lang="es-MX" sz="2800" dirty="0"/>
          </a:p>
        </p:txBody>
      </p:sp>
      <p:pic>
        <p:nvPicPr>
          <p:cNvPr id="4" name="3 Imagen" descr="Escudo%20UAE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5238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Introducción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71600" y="1628800"/>
            <a:ext cx="7772400" cy="4572000"/>
          </a:xfrm>
        </p:spPr>
        <p:txBody>
          <a:bodyPr/>
          <a:lstStyle/>
          <a:p>
            <a:r>
              <a:rPr lang="es-MX" dirty="0" smtClean="0"/>
              <a:t>Hay limitaciones en el uso de amalgama o resina, pues se requiere apoyo sobre diente para dicha restauración, cuando este apoyo es marginal o no existe, la restauración que se puede elegir es un vaciado.</a:t>
            </a:r>
            <a:endParaRPr lang="es-MX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5" r="52909" b="56401"/>
          <a:stretch/>
        </p:blipFill>
        <p:spPr>
          <a:xfrm>
            <a:off x="2987824" y="4316099"/>
            <a:ext cx="3384376" cy="2209245"/>
          </a:xfrm>
          <a:prstGeom prst="rect">
            <a:avLst/>
          </a:prstGeom>
        </p:spPr>
      </p:pic>
      <p:pic>
        <p:nvPicPr>
          <p:cNvPr id="5" name="3 Imagen" descr="Escudo%20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135407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Introducción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99592" y="1556792"/>
            <a:ext cx="7772400" cy="4572000"/>
          </a:xfrm>
        </p:spPr>
        <p:txBody>
          <a:bodyPr/>
          <a:lstStyle/>
          <a:p>
            <a:r>
              <a:rPr lang="es-MX" dirty="0" smtClean="0"/>
              <a:t>El procedimiento requiere diseño y ejecución de la preparación .</a:t>
            </a:r>
          </a:p>
          <a:p>
            <a:r>
              <a:rPr lang="es-MX" dirty="0" smtClean="0"/>
              <a:t>El tejido gingival debe controlarse con cuidado antes de la impresión.</a:t>
            </a:r>
          </a:p>
          <a:p>
            <a:r>
              <a:rPr lang="es-MX" dirty="0" smtClean="0"/>
              <a:t>Los materiales de impresión deben manejarse correctamente.</a:t>
            </a:r>
            <a:endParaRPr lang="es-MX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4670292"/>
            <a:ext cx="2219325" cy="2057400"/>
          </a:xfrm>
          <a:prstGeom prst="rect">
            <a:avLst/>
          </a:prstGeom>
        </p:spPr>
      </p:pic>
      <p:pic>
        <p:nvPicPr>
          <p:cNvPr id="5" name="3 Imagen" descr="Escudo%20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776884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Introducción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El éxito de los vaciados depende del diseño de la preparación, ya que esto determina la estabilidad del vaciado y la seguridad en el ajuste de los márgenes.</a:t>
            </a:r>
            <a:endParaRPr lang="es-MX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4365104"/>
            <a:ext cx="3803915" cy="2139702"/>
          </a:xfrm>
          <a:prstGeom prst="rect">
            <a:avLst/>
          </a:prstGeom>
        </p:spPr>
      </p:pic>
      <p:pic>
        <p:nvPicPr>
          <p:cNvPr id="5" name="3 Imagen" descr="Escudo%20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5511964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Indicaciones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850374"/>
            <a:ext cx="7772400" cy="4572000"/>
          </a:xfrm>
        </p:spPr>
        <p:txBody>
          <a:bodyPr/>
          <a:lstStyle/>
          <a:p>
            <a:r>
              <a:rPr lang="es-MX" dirty="0" smtClean="0"/>
              <a:t>Restauraciones amplias.</a:t>
            </a:r>
          </a:p>
          <a:p>
            <a:r>
              <a:rPr lang="es-MX" dirty="0" smtClean="0"/>
              <a:t>Dientes tratados </a:t>
            </a:r>
            <a:r>
              <a:rPr lang="es-MX" dirty="0" err="1" smtClean="0"/>
              <a:t>endodoncicamente</a:t>
            </a:r>
            <a:endParaRPr lang="es-MX" dirty="0" smtClean="0"/>
          </a:p>
          <a:p>
            <a:r>
              <a:rPr lang="es-MX" dirty="0" smtClean="0"/>
              <a:t>Dientes con riesgo de fractura</a:t>
            </a:r>
          </a:p>
          <a:p>
            <a:r>
              <a:rPr lang="es-MX" dirty="0" smtClean="0"/>
              <a:t>Rehabilitación dental con aleaciones metálicas coladas</a:t>
            </a:r>
          </a:p>
          <a:p>
            <a:r>
              <a:rPr lang="es-MX" dirty="0" smtClean="0"/>
              <a:t>Cierres de diastemas y corrección del plano </a:t>
            </a:r>
            <a:r>
              <a:rPr lang="es-MX" dirty="0" err="1" smtClean="0"/>
              <a:t>oclusal</a:t>
            </a:r>
            <a:endParaRPr lang="es-MX" dirty="0" smtClean="0"/>
          </a:p>
          <a:p>
            <a:r>
              <a:rPr lang="es-MX" dirty="0" smtClean="0"/>
              <a:t>Pilares para prótesis removibles</a:t>
            </a:r>
            <a:endParaRPr lang="es-MX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904" t="2773" r="3484" b="64545"/>
          <a:stretch/>
        </p:blipFill>
        <p:spPr>
          <a:xfrm>
            <a:off x="6390388" y="332656"/>
            <a:ext cx="1741769" cy="1585011"/>
          </a:xfrm>
          <a:prstGeom prst="rect">
            <a:avLst/>
          </a:prstGeom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3965" y="5343401"/>
            <a:ext cx="1728192" cy="1296144"/>
          </a:xfrm>
          <a:prstGeom prst="rect">
            <a:avLst/>
          </a:prstGeom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2757782"/>
            <a:ext cx="1741769" cy="1409198"/>
          </a:xfrm>
          <a:prstGeom prst="rect">
            <a:avLst/>
          </a:prstGeom>
        </p:spPr>
      </p:pic>
      <p:pic>
        <p:nvPicPr>
          <p:cNvPr id="7" name="3 Imagen" descr="Escudo%20UAE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7 Imagen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0419135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Contraindicaciones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Alta tasa de caries</a:t>
            </a:r>
          </a:p>
          <a:p>
            <a:r>
              <a:rPr lang="es-MX" dirty="0" smtClean="0"/>
              <a:t>Pacientes jóvenes</a:t>
            </a:r>
          </a:p>
          <a:p>
            <a:r>
              <a:rPr lang="es-MX" dirty="0" smtClean="0"/>
              <a:t>Estética</a:t>
            </a:r>
          </a:p>
          <a:p>
            <a:r>
              <a:rPr lang="es-MX" dirty="0" smtClean="0"/>
              <a:t>Restauraciones pequeñas</a:t>
            </a:r>
            <a:endParaRPr lang="es-MX" dirty="0"/>
          </a:p>
        </p:txBody>
      </p:sp>
      <p:pic>
        <p:nvPicPr>
          <p:cNvPr id="4" name="3 Imagen" descr="Escudo%20UAE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8769" y="4749654"/>
            <a:ext cx="2581183" cy="1619250"/>
          </a:xfrm>
          <a:prstGeom prst="rect">
            <a:avLst/>
          </a:prstGeom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4749654"/>
            <a:ext cx="2828925" cy="161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590364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Ventajas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Fuerza</a:t>
            </a:r>
          </a:p>
          <a:p>
            <a:r>
              <a:rPr lang="es-MX" dirty="0" err="1" smtClean="0"/>
              <a:t>Biocompatibilidad</a:t>
            </a:r>
            <a:endParaRPr lang="es-MX" dirty="0" smtClean="0"/>
          </a:p>
          <a:p>
            <a:r>
              <a:rPr lang="es-MX" dirty="0" smtClean="0"/>
              <a:t>Desgaste bajo</a:t>
            </a:r>
          </a:p>
          <a:p>
            <a:r>
              <a:rPr lang="es-MX" dirty="0" smtClean="0"/>
              <a:t>Control del contorno y los contactos</a:t>
            </a:r>
            <a:endParaRPr lang="es-MX" dirty="0"/>
          </a:p>
        </p:txBody>
      </p:sp>
      <p:pic>
        <p:nvPicPr>
          <p:cNvPr id="4" name="3 Imagen" descr="Escudo%20UAE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5 Imagen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939" t="60202" r="11818" b="3838"/>
          <a:stretch/>
        </p:blipFill>
        <p:spPr>
          <a:xfrm>
            <a:off x="5389419" y="4350203"/>
            <a:ext cx="2433708" cy="2244561"/>
          </a:xfrm>
          <a:prstGeom prst="rect">
            <a:avLst/>
          </a:prstGeom>
        </p:spPr>
      </p:pic>
      <p:pic>
        <p:nvPicPr>
          <p:cNvPr id="7" name="6 Imagen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939" t="34546" r="11818" b="39595"/>
          <a:stretch/>
        </p:blipFill>
        <p:spPr>
          <a:xfrm>
            <a:off x="1271108" y="4350204"/>
            <a:ext cx="3384376" cy="2244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040455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Desventajas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Cantidad de citas y duración de las mismas</a:t>
            </a:r>
          </a:p>
          <a:p>
            <a:r>
              <a:rPr lang="es-MX" dirty="0" smtClean="0"/>
              <a:t>Necesidad de restauraciones provisionales</a:t>
            </a:r>
          </a:p>
          <a:p>
            <a:r>
              <a:rPr lang="es-MX" dirty="0" smtClean="0"/>
              <a:t>Costo</a:t>
            </a:r>
          </a:p>
          <a:p>
            <a:r>
              <a:rPr lang="es-MX" dirty="0" smtClean="0"/>
              <a:t>Técnica sensitiva </a:t>
            </a:r>
          </a:p>
          <a:p>
            <a:r>
              <a:rPr lang="es-MX" dirty="0" smtClean="0"/>
              <a:t>Fuerzas de separación</a:t>
            </a:r>
            <a:endParaRPr lang="es-MX" dirty="0"/>
          </a:p>
        </p:txBody>
      </p:sp>
      <p:pic>
        <p:nvPicPr>
          <p:cNvPr id="4" name="3 Imagen" descr="Escudo%20UAE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27650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38200" y="428625"/>
            <a:ext cx="8007350" cy="5381625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None/>
              <a:defRPr/>
            </a:pPr>
            <a:r>
              <a:rPr lang="es-MX" sz="2800" b="1" dirty="0" smtClean="0"/>
              <a:t>Clave</a:t>
            </a:r>
            <a:endParaRPr lang="es-ES" sz="2800" dirty="0" smtClean="0"/>
          </a:p>
          <a:p>
            <a:pPr>
              <a:buFont typeface="Wingdings" pitchFamily="2" charset="2"/>
              <a:buNone/>
              <a:defRPr/>
            </a:pPr>
            <a:r>
              <a:rPr lang="es-ES" sz="2800" dirty="0" smtClean="0"/>
              <a:t>L30284</a:t>
            </a:r>
          </a:p>
          <a:p>
            <a:pPr>
              <a:buFont typeface="Wingdings" pitchFamily="2" charset="2"/>
              <a:buNone/>
              <a:defRPr/>
            </a:pPr>
            <a:endParaRPr lang="es-ES" sz="2800" dirty="0" smtClean="0"/>
          </a:p>
          <a:p>
            <a:pPr>
              <a:buFont typeface="Wingdings" pitchFamily="2" charset="2"/>
              <a:buNone/>
              <a:defRPr/>
            </a:pPr>
            <a:r>
              <a:rPr lang="es-ES_tradnl" sz="2800" b="1" dirty="0" smtClean="0"/>
              <a:t>Créditos</a:t>
            </a:r>
            <a:endParaRPr lang="es-ES" sz="2800" dirty="0" smtClean="0"/>
          </a:p>
          <a:p>
            <a:pPr>
              <a:buFont typeface="Wingdings" pitchFamily="2" charset="2"/>
              <a:buNone/>
              <a:defRPr/>
            </a:pPr>
            <a:r>
              <a:rPr lang="es-ES" sz="2800" dirty="0"/>
              <a:t>6</a:t>
            </a:r>
            <a:endParaRPr lang="es-ES" sz="2800" dirty="0" smtClean="0"/>
          </a:p>
          <a:p>
            <a:pPr>
              <a:buFont typeface="Wingdings" pitchFamily="2" charset="2"/>
              <a:buNone/>
              <a:defRPr/>
            </a:pPr>
            <a:endParaRPr lang="es-ES" sz="2800" dirty="0" smtClean="0"/>
          </a:p>
          <a:p>
            <a:pPr>
              <a:buFont typeface="Wingdings" pitchFamily="2" charset="2"/>
              <a:buNone/>
              <a:defRPr/>
            </a:pPr>
            <a:r>
              <a:rPr lang="es-MX" sz="2800" b="1" dirty="0" smtClean="0"/>
              <a:t>Tipo de Unidad de Aprendizaje</a:t>
            </a:r>
            <a:endParaRPr lang="es-ES" sz="2800" dirty="0" smtClean="0"/>
          </a:p>
          <a:p>
            <a:pPr>
              <a:buFont typeface="Wingdings" pitchFamily="2" charset="2"/>
              <a:buNone/>
              <a:defRPr/>
            </a:pPr>
            <a:r>
              <a:rPr lang="es-ES" sz="2800" dirty="0" smtClean="0"/>
              <a:t>Teórico, Práctico</a:t>
            </a:r>
          </a:p>
          <a:p>
            <a:pPr>
              <a:buFont typeface="Wingdings" pitchFamily="2" charset="2"/>
              <a:buNone/>
              <a:defRPr/>
            </a:pPr>
            <a:endParaRPr lang="es-ES" sz="2800" dirty="0" smtClean="0"/>
          </a:p>
          <a:p>
            <a:pPr>
              <a:buFont typeface="Wingdings" pitchFamily="2" charset="2"/>
              <a:buNone/>
              <a:defRPr/>
            </a:pPr>
            <a:r>
              <a:rPr lang="es-ES" sz="2800" b="1" dirty="0" smtClean="0"/>
              <a:t>Carácter de la Unidad de Aprendizaje</a:t>
            </a:r>
            <a:endParaRPr lang="es-ES" sz="2800" dirty="0" smtClean="0"/>
          </a:p>
          <a:p>
            <a:pPr>
              <a:buFont typeface="Wingdings" pitchFamily="2" charset="2"/>
              <a:buNone/>
              <a:defRPr/>
            </a:pPr>
            <a:r>
              <a:rPr lang="es-ES" sz="2800" dirty="0" smtClean="0"/>
              <a:t>Obligatoria</a:t>
            </a:r>
          </a:p>
          <a:p>
            <a:pPr>
              <a:buFont typeface="Wingdings" pitchFamily="2" charset="2"/>
              <a:buNone/>
              <a:defRPr/>
            </a:pPr>
            <a:endParaRPr lang="es-ES" sz="2800" dirty="0"/>
          </a:p>
        </p:txBody>
      </p:sp>
      <p:pic>
        <p:nvPicPr>
          <p:cNvPr id="5" name="3 Imagen" descr="Escudo%20UAE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30360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Material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MX" dirty="0" smtClean="0"/>
              <a:t>Pieza de alta y baja velocidad</a:t>
            </a:r>
          </a:p>
          <a:p>
            <a:r>
              <a:rPr lang="es-MX" dirty="0" err="1" smtClean="0"/>
              <a:t>Contraangulo</a:t>
            </a:r>
            <a:r>
              <a:rPr lang="es-MX" dirty="0" smtClean="0"/>
              <a:t> </a:t>
            </a:r>
          </a:p>
          <a:p>
            <a:r>
              <a:rPr lang="es-MX" dirty="0" smtClean="0"/>
              <a:t>Fresas </a:t>
            </a:r>
            <a:r>
              <a:rPr lang="es-MX" sz="3200" dirty="0"/>
              <a:t>No. 271 Y </a:t>
            </a:r>
            <a:r>
              <a:rPr lang="es-MX" sz="3200" dirty="0" smtClean="0"/>
              <a:t>169L</a:t>
            </a:r>
          </a:p>
          <a:p>
            <a:r>
              <a:rPr lang="es-MX" sz="3200" dirty="0" smtClean="0"/>
              <a:t>Fresas para terminado</a:t>
            </a:r>
          </a:p>
          <a:p>
            <a:r>
              <a:rPr lang="es-MX" sz="3200" dirty="0" smtClean="0"/>
              <a:t>Fresa de diamante en forma de llama</a:t>
            </a:r>
          </a:p>
          <a:p>
            <a:r>
              <a:rPr lang="es-MX" sz="3200" dirty="0" smtClean="0"/>
              <a:t>Hachuela para esmalte</a:t>
            </a:r>
          </a:p>
          <a:p>
            <a:r>
              <a:rPr lang="es-MX" sz="3200" dirty="0" smtClean="0"/>
              <a:t>Cincel de doble ángulo</a:t>
            </a:r>
          </a:p>
          <a:p>
            <a:r>
              <a:rPr lang="es-MX" sz="3200" dirty="0" smtClean="0"/>
              <a:t>Excavador </a:t>
            </a:r>
          </a:p>
          <a:p>
            <a:r>
              <a:rPr lang="es-MX" sz="3200" dirty="0" smtClean="0"/>
              <a:t>Discos de lija</a:t>
            </a:r>
          </a:p>
          <a:p>
            <a:endParaRPr lang="es-MX" dirty="0"/>
          </a:p>
        </p:txBody>
      </p:sp>
      <p:pic>
        <p:nvPicPr>
          <p:cNvPr id="4" name="3 Imagen" descr="Escudo%20UAE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5 Imagen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82" t="20335" r="33636"/>
          <a:stretch/>
        </p:blipFill>
        <p:spPr>
          <a:xfrm>
            <a:off x="8005303" y="2060848"/>
            <a:ext cx="817947" cy="2405632"/>
          </a:xfrm>
          <a:prstGeom prst="rect">
            <a:avLst/>
          </a:prstGeom>
        </p:spPr>
      </p:pic>
      <p:pic>
        <p:nvPicPr>
          <p:cNvPr id="7" name="6 Imagen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99" t="12951" r="16257" b="16315"/>
          <a:stretch/>
        </p:blipFill>
        <p:spPr>
          <a:xfrm>
            <a:off x="5364088" y="4884684"/>
            <a:ext cx="2069430" cy="1755880"/>
          </a:xfrm>
          <a:prstGeom prst="rect">
            <a:avLst/>
          </a:prstGeom>
        </p:spPr>
      </p:pic>
      <p:pic>
        <p:nvPicPr>
          <p:cNvPr id="8" name="7 Imagen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5657" y="685800"/>
            <a:ext cx="2720330" cy="777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372911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611560" y="3645024"/>
            <a:ext cx="8156448" cy="777240"/>
          </a:xfrm>
        </p:spPr>
        <p:txBody>
          <a:bodyPr/>
          <a:lstStyle/>
          <a:p>
            <a:pPr algn="r"/>
            <a:r>
              <a:rPr lang="es-MX" sz="4800" dirty="0" smtClean="0"/>
              <a:t>Procedimiento </a:t>
            </a:r>
            <a:endParaRPr lang="es-MX" sz="4800" dirty="0"/>
          </a:p>
        </p:txBody>
      </p:sp>
      <p:pic>
        <p:nvPicPr>
          <p:cNvPr id="3" name="3 Imagen" descr="Escudo%20UAE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577053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Valoración de oclusión</a:t>
            </a:r>
            <a:endParaRPr lang="es-MX" dirty="0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611560" y="1783560"/>
            <a:ext cx="8280920" cy="4572000"/>
          </a:xfrm>
        </p:spPr>
        <p:txBody>
          <a:bodyPr/>
          <a:lstStyle/>
          <a:p>
            <a:r>
              <a:rPr lang="es-MX" dirty="0" smtClean="0"/>
              <a:t>Antes de preparar el diente, se deben valorar los contactos </a:t>
            </a:r>
            <a:r>
              <a:rPr lang="es-MX" dirty="0" err="1" smtClean="0"/>
              <a:t>oclusales</a:t>
            </a:r>
            <a:r>
              <a:rPr lang="es-MX" dirty="0" smtClean="0"/>
              <a:t>.</a:t>
            </a:r>
          </a:p>
          <a:p>
            <a:r>
              <a:rPr lang="es-MX" dirty="0" smtClean="0"/>
              <a:t>Debe decidirse si las relaciones </a:t>
            </a:r>
            <a:r>
              <a:rPr lang="es-MX" dirty="0" err="1" smtClean="0"/>
              <a:t>oclusales</a:t>
            </a:r>
            <a:r>
              <a:rPr lang="es-MX" dirty="0" smtClean="0"/>
              <a:t> existentes se modificarán.</a:t>
            </a:r>
          </a:p>
          <a:p>
            <a:r>
              <a:rPr lang="es-MX" dirty="0" smtClean="0"/>
              <a:t>Verificar </a:t>
            </a:r>
            <a:r>
              <a:rPr lang="es-MX" dirty="0" err="1" smtClean="0"/>
              <a:t>contáctos</a:t>
            </a:r>
            <a:r>
              <a:rPr lang="es-MX" dirty="0" smtClean="0"/>
              <a:t> </a:t>
            </a:r>
            <a:r>
              <a:rPr lang="es-MX" dirty="0" err="1" smtClean="0"/>
              <a:t>oclusales</a:t>
            </a:r>
            <a:r>
              <a:rPr lang="es-MX" dirty="0" smtClean="0"/>
              <a:t> en máxima </a:t>
            </a:r>
            <a:r>
              <a:rPr lang="es-MX" dirty="0" err="1" smtClean="0"/>
              <a:t>intercuspidación</a:t>
            </a:r>
            <a:r>
              <a:rPr lang="es-MX" dirty="0" smtClean="0"/>
              <a:t> y durante el movimiento mandibular.</a:t>
            </a:r>
            <a:endParaRPr lang="es-MX" dirty="0"/>
          </a:p>
        </p:txBody>
      </p:sp>
      <p:pic>
        <p:nvPicPr>
          <p:cNvPr id="6" name="3 Imagen" descr="Escudo%20UAE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1 Imagen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243" b="19413"/>
          <a:stretch/>
        </p:blipFill>
        <p:spPr>
          <a:xfrm>
            <a:off x="1403648" y="5233171"/>
            <a:ext cx="3368378" cy="1449423"/>
          </a:xfrm>
          <a:prstGeom prst="rect">
            <a:avLst/>
          </a:prstGeom>
        </p:spPr>
      </p:pic>
      <p:pic>
        <p:nvPicPr>
          <p:cNvPr id="3" name="2 Imagen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304" t="31300" r="5302" b="31730"/>
          <a:stretch/>
        </p:blipFill>
        <p:spPr>
          <a:xfrm>
            <a:off x="5364014" y="5153422"/>
            <a:ext cx="2664370" cy="1529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826968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Anestesia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Anestesia local del diente a intervenir y de los  tejidos blandos subyacentes.</a:t>
            </a:r>
          </a:p>
          <a:p>
            <a:r>
              <a:rPr lang="es-MX" dirty="0" smtClean="0"/>
              <a:t>Ayuda a eliminar el dolor y reducir la salivación, facilitando el trabajo operatorio.</a:t>
            </a:r>
            <a:endParaRPr lang="es-MX" dirty="0"/>
          </a:p>
        </p:txBody>
      </p:sp>
      <p:pic>
        <p:nvPicPr>
          <p:cNvPr id="4" name="3 Imagen" descr="Escudo%20UAE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4077072"/>
            <a:ext cx="4187957" cy="2355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17797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Preparación dental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800" dirty="0" smtClean="0"/>
              <a:t>Para tallar las paredes internas verticales se emplean fresas de fisura troncocónicas de carburo de tungsteno.</a:t>
            </a:r>
          </a:p>
          <a:p>
            <a:r>
              <a:rPr lang="es-MX" sz="2800" dirty="0" smtClean="0"/>
              <a:t>Las superficies laterales y del extremo de la fresa deben ser rectas .</a:t>
            </a:r>
          </a:p>
          <a:p>
            <a:r>
              <a:rPr lang="es-MX" sz="2800" dirty="0" smtClean="0"/>
              <a:t>Se recomienda la fresa No. 170 Y 169L.</a:t>
            </a:r>
            <a:endParaRPr lang="es-MX" sz="2800" dirty="0"/>
          </a:p>
        </p:txBody>
      </p:sp>
      <p:pic>
        <p:nvPicPr>
          <p:cNvPr id="4" name="3 Imagen" descr="Escudo%20UAE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5517232"/>
            <a:ext cx="4000500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479863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Preparación dental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49591" y="1340768"/>
            <a:ext cx="7772400" cy="4572000"/>
          </a:xfrm>
        </p:spPr>
        <p:txBody>
          <a:bodyPr>
            <a:normAutofit/>
          </a:bodyPr>
          <a:lstStyle/>
          <a:p>
            <a:r>
              <a:rPr lang="es-MX" sz="2800" dirty="0" smtClean="0"/>
              <a:t>Las paredes deben tener una divergencia </a:t>
            </a:r>
            <a:r>
              <a:rPr lang="es-MX" sz="2800" dirty="0" err="1" smtClean="0"/>
              <a:t>gingivoolcusal</a:t>
            </a:r>
            <a:r>
              <a:rPr lang="es-MX" sz="2800" dirty="0" smtClean="0"/>
              <a:t> de 2° a 5°.</a:t>
            </a:r>
          </a:p>
          <a:p>
            <a:r>
              <a:rPr lang="es-MX" sz="2800" dirty="0" smtClean="0"/>
              <a:t>Si las paredes son cortas sería conveniente un máximo de divergencia de 2° para aumentar la retención.</a:t>
            </a:r>
          </a:p>
          <a:p>
            <a:r>
              <a:rPr lang="es-MX" sz="2800" dirty="0" smtClean="0"/>
              <a:t>A mayor altura mayor divergencia.</a:t>
            </a:r>
            <a:endParaRPr lang="es-MX" sz="2800" dirty="0"/>
          </a:p>
        </p:txBody>
      </p:sp>
      <p:pic>
        <p:nvPicPr>
          <p:cNvPr id="4" name="3 Imagen" descr="Escudo%20UAE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6 Imagen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106"/>
          <a:stretch/>
        </p:blipFill>
        <p:spPr>
          <a:xfrm>
            <a:off x="3995936" y="4347852"/>
            <a:ext cx="1881884" cy="2331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581772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60648"/>
            <a:ext cx="7772400" cy="914400"/>
          </a:xfrm>
        </p:spPr>
        <p:txBody>
          <a:bodyPr/>
          <a:lstStyle/>
          <a:p>
            <a:r>
              <a:rPr lang="es-MX" dirty="0" smtClean="0"/>
              <a:t>Preparación dental. Etapa </a:t>
            </a:r>
            <a:r>
              <a:rPr lang="es-MX" dirty="0" err="1" smtClean="0"/>
              <a:t>olcusal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14400" y="1700808"/>
            <a:ext cx="7772400" cy="4572000"/>
          </a:xfrm>
        </p:spPr>
        <p:txBody>
          <a:bodyPr>
            <a:normAutofit/>
          </a:bodyPr>
          <a:lstStyle/>
          <a:p>
            <a:r>
              <a:rPr lang="es-MX" sz="2800" dirty="0" smtClean="0"/>
              <a:t>Con la fresa 271 o 170 paralela al eje longitudinal de la corona, se entra en la fosa más próxima a la cresta marginal afectada, perforando a una profundidad de 1,5mm.</a:t>
            </a:r>
          </a:p>
        </p:txBody>
      </p:sp>
      <p:pic>
        <p:nvPicPr>
          <p:cNvPr id="4" name="3 Imagen" descr="Escudo%20UAE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6 Imagen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56" t="7987" b="51881"/>
          <a:stretch/>
        </p:blipFill>
        <p:spPr>
          <a:xfrm>
            <a:off x="3626441" y="4077072"/>
            <a:ext cx="4761909" cy="2479837"/>
          </a:xfrm>
          <a:prstGeom prst="rect">
            <a:avLst/>
          </a:prstGeom>
        </p:spPr>
      </p:pic>
      <p:pic>
        <p:nvPicPr>
          <p:cNvPr id="8" name="7 Imagen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4" t="2469" r="65818" b="52759"/>
          <a:stretch/>
        </p:blipFill>
        <p:spPr>
          <a:xfrm>
            <a:off x="983820" y="4077072"/>
            <a:ext cx="2008910" cy="2473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799439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14400" y="1700808"/>
            <a:ext cx="7772400" cy="4572000"/>
          </a:xfrm>
        </p:spPr>
        <p:txBody>
          <a:bodyPr>
            <a:normAutofit/>
          </a:bodyPr>
          <a:lstStyle/>
          <a:p>
            <a:r>
              <a:rPr lang="es-MX" sz="2800" dirty="0" smtClean="0"/>
              <a:t>Extender la preparación hacia el lado proximal afectado a lo largo del surco central para incluir la fosa.</a:t>
            </a:r>
          </a:p>
          <a:p>
            <a:r>
              <a:rPr lang="es-MX" sz="2800" dirty="0" smtClean="0"/>
              <a:t>El tamaño </a:t>
            </a:r>
            <a:r>
              <a:rPr lang="es-MX" sz="2800" dirty="0" err="1" smtClean="0"/>
              <a:t>vestibulolingual</a:t>
            </a:r>
            <a:r>
              <a:rPr lang="es-MX" sz="2800" dirty="0" smtClean="0"/>
              <a:t> ideal en este corte debe ser mínimo. Se debe mantener la cresta marginal fuerte sin eliminar  dentina de soporte.</a:t>
            </a:r>
            <a:endParaRPr lang="es-MX" sz="2800" dirty="0"/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914400" y="332656"/>
            <a:ext cx="7772400" cy="914400"/>
          </a:xfrm>
        </p:spPr>
        <p:txBody>
          <a:bodyPr/>
          <a:lstStyle/>
          <a:p>
            <a:r>
              <a:rPr lang="es-MX" dirty="0" smtClean="0"/>
              <a:t>Preparación dental. Etapa </a:t>
            </a:r>
            <a:r>
              <a:rPr lang="es-MX" dirty="0" err="1" smtClean="0"/>
              <a:t>olcusal</a:t>
            </a:r>
            <a:endParaRPr lang="es-MX" dirty="0"/>
          </a:p>
        </p:txBody>
      </p:sp>
      <p:pic>
        <p:nvPicPr>
          <p:cNvPr id="5" name="3 Imagen" descr="Escudo%20UAE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1 Imagen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75" t="2905" r="51106" b="62015"/>
          <a:stretch/>
        </p:blipFill>
        <p:spPr>
          <a:xfrm>
            <a:off x="2411760" y="4585438"/>
            <a:ext cx="2016224" cy="1984964"/>
          </a:xfrm>
          <a:prstGeom prst="rect">
            <a:avLst/>
          </a:prstGeom>
        </p:spPr>
      </p:pic>
      <p:pic>
        <p:nvPicPr>
          <p:cNvPr id="7" name="6 Imagen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5" t="50000" r="75279" b="2352"/>
          <a:stretch/>
        </p:blipFill>
        <p:spPr>
          <a:xfrm>
            <a:off x="5436096" y="4451345"/>
            <a:ext cx="1512168" cy="228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847284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14400" y="1700808"/>
            <a:ext cx="5961856" cy="4572000"/>
          </a:xfrm>
        </p:spPr>
        <p:txBody>
          <a:bodyPr>
            <a:normAutofit/>
          </a:bodyPr>
          <a:lstStyle/>
          <a:p>
            <a:r>
              <a:rPr lang="es-MX" sz="2800" dirty="0" smtClean="0"/>
              <a:t>La extensión vestibular y lingual debe proporcionar una retención en forma de cola de milano, que evita el desplazamiento de la restauración.</a:t>
            </a:r>
          </a:p>
          <a:p>
            <a:r>
              <a:rPr lang="es-MX" sz="2800" dirty="0" smtClean="0"/>
              <a:t>Aumentar la amplitud vestibular progresivamente para preparar la caja proximal.</a:t>
            </a:r>
            <a:endParaRPr lang="es-MX" sz="2800" dirty="0"/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914400" y="332656"/>
            <a:ext cx="7772400" cy="914400"/>
          </a:xfrm>
        </p:spPr>
        <p:txBody>
          <a:bodyPr/>
          <a:lstStyle/>
          <a:p>
            <a:r>
              <a:rPr lang="es-MX" dirty="0" smtClean="0"/>
              <a:t>Preparación dental. Etapa </a:t>
            </a:r>
            <a:r>
              <a:rPr lang="es-MX" dirty="0" err="1" smtClean="0"/>
              <a:t>olcusal</a:t>
            </a:r>
            <a:endParaRPr lang="es-MX" dirty="0"/>
          </a:p>
        </p:txBody>
      </p:sp>
      <p:pic>
        <p:nvPicPr>
          <p:cNvPr id="5" name="3 Imagen" descr="Escudo%20UAE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6 Imagen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61" t="49033" r="35170"/>
          <a:stretch/>
        </p:blipFill>
        <p:spPr>
          <a:xfrm>
            <a:off x="6383434" y="3789040"/>
            <a:ext cx="2545361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8980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14400" y="1809328"/>
            <a:ext cx="7772400" cy="4572000"/>
          </a:xfrm>
        </p:spPr>
        <p:txBody>
          <a:bodyPr/>
          <a:lstStyle/>
          <a:p>
            <a:r>
              <a:rPr lang="es-MX" dirty="0" smtClean="0"/>
              <a:t>El aumento de la amplitud </a:t>
            </a:r>
            <a:r>
              <a:rPr lang="es-MX" dirty="0" err="1" smtClean="0"/>
              <a:t>vestibulolingual</a:t>
            </a:r>
            <a:r>
              <a:rPr lang="es-MX" dirty="0" smtClean="0"/>
              <a:t> facilita que las paredes vestibular y lingual de la caja se proyecten (visualmente) en perpendicular a la superficie proximal en posiciones tales que el espacio en el diente adyacente sea de 0,2 a 0,5 mm</a:t>
            </a:r>
            <a:endParaRPr lang="es-MX" dirty="0"/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Preparación dental. Etapa </a:t>
            </a:r>
            <a:r>
              <a:rPr lang="es-MX" dirty="0" err="1" smtClean="0"/>
              <a:t>olcusal</a:t>
            </a:r>
            <a:endParaRPr lang="es-MX" dirty="0"/>
          </a:p>
        </p:txBody>
      </p:sp>
      <p:pic>
        <p:nvPicPr>
          <p:cNvPr id="5" name="3 Imagen" descr="Escudo%20UAE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7 Imagen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993" t="33599" r="17788" b="36956"/>
          <a:stretch/>
        </p:blipFill>
        <p:spPr>
          <a:xfrm>
            <a:off x="5508104" y="4653134"/>
            <a:ext cx="1550654" cy="2129813"/>
          </a:xfrm>
          <a:prstGeom prst="rect">
            <a:avLst/>
          </a:prstGeom>
        </p:spPr>
      </p:pic>
      <p:pic>
        <p:nvPicPr>
          <p:cNvPr id="9" name="8 Imagen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28" t="33599" r="43992" b="36956"/>
          <a:stretch/>
        </p:blipFill>
        <p:spPr>
          <a:xfrm>
            <a:off x="2555776" y="4685520"/>
            <a:ext cx="1458209" cy="2065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5582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38200" y="547688"/>
            <a:ext cx="8007350" cy="5453062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None/>
              <a:defRPr/>
            </a:pPr>
            <a:r>
              <a:rPr lang="es-MX" sz="2000" b="1" dirty="0" smtClean="0"/>
              <a:t>Núcleo de formación</a:t>
            </a:r>
            <a:endParaRPr lang="es-ES" sz="2000" dirty="0" smtClean="0"/>
          </a:p>
          <a:p>
            <a:pPr>
              <a:defRPr/>
            </a:pPr>
            <a:r>
              <a:rPr lang="es-ES" sz="2000" dirty="0" smtClean="0"/>
              <a:t>Sustantivo</a:t>
            </a:r>
          </a:p>
          <a:p>
            <a:pPr>
              <a:buFont typeface="Wingdings" pitchFamily="2" charset="2"/>
              <a:buNone/>
              <a:defRPr/>
            </a:pPr>
            <a:endParaRPr lang="es-ES" sz="2000" dirty="0" smtClean="0"/>
          </a:p>
          <a:p>
            <a:pPr>
              <a:buFont typeface="Wingdings" pitchFamily="2" charset="2"/>
              <a:buNone/>
              <a:defRPr/>
            </a:pPr>
            <a:r>
              <a:rPr lang="es-ES" sz="2000" b="1" dirty="0" smtClean="0"/>
              <a:t>Modalidad</a:t>
            </a:r>
            <a:endParaRPr lang="es-ES" sz="2000" dirty="0" smtClean="0"/>
          </a:p>
          <a:p>
            <a:pPr>
              <a:defRPr/>
            </a:pPr>
            <a:r>
              <a:rPr lang="es-ES" sz="2000" dirty="0" smtClean="0"/>
              <a:t>Presencial</a:t>
            </a:r>
          </a:p>
          <a:p>
            <a:pPr>
              <a:buFont typeface="Wingdings" pitchFamily="2" charset="2"/>
              <a:buNone/>
              <a:defRPr/>
            </a:pPr>
            <a:endParaRPr lang="es-MX" sz="2000" b="1" dirty="0" smtClean="0"/>
          </a:p>
          <a:p>
            <a:pPr>
              <a:buFont typeface="Wingdings" pitchFamily="2" charset="2"/>
              <a:buNone/>
              <a:defRPr/>
            </a:pPr>
            <a:r>
              <a:rPr lang="es-MX" sz="2000" b="1" dirty="0" smtClean="0"/>
              <a:t>Prerrequisitos (Temas Aprendidos):</a:t>
            </a:r>
            <a:endParaRPr lang="es-ES" sz="2000" dirty="0" smtClean="0"/>
          </a:p>
          <a:p>
            <a:pPr>
              <a:defRPr/>
            </a:pPr>
            <a:r>
              <a:rPr lang="es-ES" sz="2000" dirty="0" smtClean="0"/>
              <a:t>Operatoria Preclínica I</a:t>
            </a:r>
          </a:p>
          <a:p>
            <a:pPr marL="0" indent="0">
              <a:buNone/>
              <a:defRPr/>
            </a:pPr>
            <a:endParaRPr lang="es-ES" sz="2000" b="1" dirty="0" smtClean="0"/>
          </a:p>
          <a:p>
            <a:pPr>
              <a:buFont typeface="Wingdings" pitchFamily="2" charset="2"/>
              <a:buNone/>
              <a:defRPr/>
            </a:pPr>
            <a:r>
              <a:rPr lang="es-ES" sz="2000" b="1" dirty="0" smtClean="0"/>
              <a:t>Unidad(es) de Aprendizaje Consecuente (Seriadas y Recomendadas):</a:t>
            </a:r>
            <a:endParaRPr lang="es-ES" sz="2000" dirty="0" smtClean="0"/>
          </a:p>
          <a:p>
            <a:r>
              <a:rPr lang="es-ES" sz="2000" dirty="0" smtClean="0"/>
              <a:t>Introducción a la clínica</a:t>
            </a:r>
          </a:p>
          <a:p>
            <a:r>
              <a:rPr lang="es-ES" sz="2000" dirty="0" smtClean="0"/>
              <a:t>Clínica de operatoria dental I  y  II, </a:t>
            </a:r>
            <a:endParaRPr lang="es-MX" sz="2000" dirty="0" smtClean="0"/>
          </a:p>
          <a:p>
            <a:r>
              <a:rPr lang="es-ES" sz="2000" dirty="0" smtClean="0"/>
              <a:t>Prótesis fija</a:t>
            </a:r>
          </a:p>
          <a:p>
            <a:r>
              <a:rPr lang="es-ES" sz="2000" dirty="0" smtClean="0"/>
              <a:t>Clínica integrada.</a:t>
            </a:r>
          </a:p>
          <a:p>
            <a:pPr>
              <a:buFont typeface="Wingdings" pitchFamily="2" charset="2"/>
              <a:buNone/>
              <a:defRPr/>
            </a:pPr>
            <a:endParaRPr lang="es-ES" sz="2000" dirty="0"/>
          </a:p>
        </p:txBody>
      </p:sp>
      <p:pic>
        <p:nvPicPr>
          <p:cNvPr id="5" name="3 Imagen" descr="Escudo%20UAE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0292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Preparación dental. Caja proximal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10490" y="1844824"/>
            <a:ext cx="7772400" cy="4572000"/>
          </a:xfrm>
        </p:spPr>
        <p:txBody>
          <a:bodyPr>
            <a:normAutofit/>
          </a:bodyPr>
          <a:lstStyle/>
          <a:p>
            <a:r>
              <a:rPr lang="es-MX" sz="2800" dirty="0" smtClean="0"/>
              <a:t>Con la fresa 170 o 271 el esmalte proximal  se </a:t>
            </a:r>
            <a:r>
              <a:rPr lang="es-MX" sz="2800" dirty="0" err="1" smtClean="0"/>
              <a:t>aisla</a:t>
            </a:r>
            <a:r>
              <a:rPr lang="es-MX" sz="2800" dirty="0" smtClean="0"/>
              <a:t> cortando una zanja proximal. El esmalte duro sirve de guía para la fresa.</a:t>
            </a:r>
          </a:p>
          <a:p>
            <a:r>
              <a:rPr lang="es-MX" sz="2800" dirty="0" smtClean="0"/>
              <a:t>La anchura </a:t>
            </a:r>
            <a:r>
              <a:rPr lang="es-MX" sz="2800" dirty="0" err="1" smtClean="0"/>
              <a:t>mesiodistal</a:t>
            </a:r>
            <a:r>
              <a:rPr lang="es-MX" sz="2800" dirty="0" smtClean="0"/>
              <a:t> de la caja debe ser de 0,8 mm (diámetro de la fresa) y preparada en 2/3 de dentina (0,5 mm) y 1/3 del esmalte (0,3 mm).</a:t>
            </a:r>
            <a:endParaRPr lang="es-MX" sz="2800" dirty="0"/>
          </a:p>
        </p:txBody>
      </p:sp>
      <p:pic>
        <p:nvPicPr>
          <p:cNvPr id="4" name="3 Imagen" descr="Escudo%20UAE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5 Imagen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62" t="32824" r="66617" b="38765"/>
          <a:stretch/>
        </p:blipFill>
        <p:spPr>
          <a:xfrm>
            <a:off x="1619672" y="4945391"/>
            <a:ext cx="1664565" cy="1812893"/>
          </a:xfrm>
          <a:prstGeom prst="rect">
            <a:avLst/>
          </a:prstGeom>
        </p:spPr>
      </p:pic>
      <p:pic>
        <p:nvPicPr>
          <p:cNvPr id="7" name="6 Imagen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40" t="63043" r="62016" b="2841"/>
          <a:stretch/>
        </p:blipFill>
        <p:spPr>
          <a:xfrm>
            <a:off x="4139952" y="4797152"/>
            <a:ext cx="1584176" cy="1835459"/>
          </a:xfrm>
          <a:prstGeom prst="rect">
            <a:avLst/>
          </a:prstGeom>
        </p:spPr>
      </p:pic>
      <p:pic>
        <p:nvPicPr>
          <p:cNvPr id="8" name="7 Imagen" descr="Documento1 - Microsoft Word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364" t="46763" r="39090" b="32973"/>
          <a:stretch/>
        </p:blipFill>
        <p:spPr>
          <a:xfrm>
            <a:off x="6444208" y="4640443"/>
            <a:ext cx="1586283" cy="1812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9951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800" dirty="0"/>
              <a:t>L</a:t>
            </a:r>
            <a:r>
              <a:rPr lang="es-MX" sz="2800" dirty="0" smtClean="0"/>
              <a:t>a pared axial debe seguir el contorno del diente </a:t>
            </a:r>
            <a:r>
              <a:rPr lang="es-MX" sz="2800" dirty="0" err="1" smtClean="0"/>
              <a:t>vestibulolingualmente</a:t>
            </a:r>
            <a:r>
              <a:rPr lang="es-MX" sz="2800" dirty="0" smtClean="0"/>
              <a:t>.</a:t>
            </a:r>
          </a:p>
          <a:p>
            <a:r>
              <a:rPr lang="es-MX" sz="2800" dirty="0" smtClean="0"/>
              <a:t>Con la fresa 170 se realizan dos cortes, uno en el vestibular y otro lingual de la zanja proximal, extendiéndose hacia la superficie del esmalte. Estos cortes se extienden hasta que la fresa casi atraviese la cresta marginal del esmalte</a:t>
            </a:r>
          </a:p>
          <a:p>
            <a:endParaRPr lang="es-MX" sz="2800" dirty="0"/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914400" y="332656"/>
            <a:ext cx="7772400" cy="914400"/>
          </a:xfrm>
        </p:spPr>
        <p:txBody>
          <a:bodyPr/>
          <a:lstStyle/>
          <a:p>
            <a:r>
              <a:rPr lang="es-MX" dirty="0" smtClean="0"/>
              <a:t>Preparación dental. Caja proximal</a:t>
            </a:r>
            <a:endParaRPr lang="es-MX" dirty="0"/>
          </a:p>
        </p:txBody>
      </p:sp>
      <p:pic>
        <p:nvPicPr>
          <p:cNvPr id="5" name="3 Imagen" descr="Escudo%20UAE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1 Imagen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715" t="35148" r="17788" b="37990"/>
          <a:stretch/>
        </p:blipFill>
        <p:spPr>
          <a:xfrm>
            <a:off x="3851920" y="4941168"/>
            <a:ext cx="1584176" cy="1872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7841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800" dirty="0" smtClean="0"/>
              <a:t>El alisamiento de las paredes proximales se puede realizar con instrumentos manuales para extraer todo el esmalte socavado. Se puede usar un cincel recto, un cincel </a:t>
            </a:r>
            <a:r>
              <a:rPr lang="es-MX" sz="2800" dirty="0" err="1" smtClean="0"/>
              <a:t>biangulado</a:t>
            </a:r>
            <a:r>
              <a:rPr lang="es-MX" sz="2800" dirty="0" smtClean="0"/>
              <a:t> o una hachuela de esmalte</a:t>
            </a:r>
            <a:endParaRPr lang="es-MX" sz="2800" dirty="0"/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Preparación dental. Caja proximal</a:t>
            </a:r>
            <a:endParaRPr lang="es-MX" dirty="0"/>
          </a:p>
        </p:txBody>
      </p:sp>
      <p:pic>
        <p:nvPicPr>
          <p:cNvPr id="5" name="3 Imagen" descr="Escudo%20UAE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6 Imagen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290"/>
          <a:stretch/>
        </p:blipFill>
        <p:spPr>
          <a:xfrm>
            <a:off x="2195736" y="4163322"/>
            <a:ext cx="5160955" cy="2286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983761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14400" y="1772816"/>
            <a:ext cx="7772400" cy="4572000"/>
          </a:xfrm>
        </p:spPr>
        <p:txBody>
          <a:bodyPr>
            <a:normAutofit/>
          </a:bodyPr>
          <a:lstStyle/>
          <a:p>
            <a:r>
              <a:rPr lang="es-MX" sz="2800" dirty="0"/>
              <a:t>E</a:t>
            </a:r>
            <a:r>
              <a:rPr lang="es-MX" sz="2800" dirty="0" smtClean="0"/>
              <a:t>liminación de la dentina infectada con caries con fresa redonda del No. 2 o 4 o con una cucharilla excavadora.</a:t>
            </a:r>
          </a:p>
          <a:p>
            <a:r>
              <a:rPr lang="es-MX" sz="2800" dirty="0" smtClean="0"/>
              <a:t>Colocación de base en caso de ser necesario con el fin de tener una preparación sin retenciones  y contornos ideales.</a:t>
            </a:r>
            <a:endParaRPr lang="es-MX" sz="2800" dirty="0"/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914400" y="332656"/>
            <a:ext cx="7772400" cy="914400"/>
          </a:xfrm>
        </p:spPr>
        <p:txBody>
          <a:bodyPr/>
          <a:lstStyle/>
          <a:p>
            <a:r>
              <a:rPr lang="es-MX" dirty="0" smtClean="0"/>
              <a:t>Preparación dental. Preparación final </a:t>
            </a:r>
            <a:endParaRPr lang="es-MX" dirty="0"/>
          </a:p>
        </p:txBody>
      </p:sp>
      <p:pic>
        <p:nvPicPr>
          <p:cNvPr id="5" name="3 Imagen" descr="Escudo%20UAE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1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4562700"/>
            <a:ext cx="6048672" cy="207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58709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332656"/>
            <a:ext cx="7772400" cy="914400"/>
          </a:xfrm>
        </p:spPr>
        <p:txBody>
          <a:bodyPr/>
          <a:lstStyle/>
          <a:p>
            <a:r>
              <a:rPr lang="es-MX" sz="3600" dirty="0"/>
              <a:t>Preparación dental. Preparación </a:t>
            </a:r>
            <a:r>
              <a:rPr lang="es-MX" sz="3600" dirty="0" smtClean="0"/>
              <a:t>de flancos y biseles</a:t>
            </a:r>
            <a:endParaRPr lang="es-MX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1556792"/>
            <a:ext cx="8424936" cy="4572000"/>
          </a:xfrm>
        </p:spPr>
        <p:txBody>
          <a:bodyPr>
            <a:normAutofit/>
          </a:bodyPr>
          <a:lstStyle/>
          <a:p>
            <a:r>
              <a:rPr lang="es-MX" sz="2800" dirty="0" smtClean="0"/>
              <a:t>Se emplea una fresa de diamante en forma de llama  de grano fino, para biselar los márgenes </a:t>
            </a:r>
            <a:r>
              <a:rPr lang="es-MX" sz="2800" dirty="0" err="1" smtClean="0"/>
              <a:t>oclusal</a:t>
            </a:r>
            <a:r>
              <a:rPr lang="es-MX" sz="2800" dirty="0" smtClean="0"/>
              <a:t>, gingival y vestibular y lingual de la caja proximal.</a:t>
            </a:r>
          </a:p>
          <a:p>
            <a:r>
              <a:rPr lang="es-MX" sz="2800" dirty="0" smtClean="0"/>
              <a:t>Este desgaste origina  un margen metálico de 30° a 40°. Ayuda a sellar y proteger márgenes y crea un esmalte fuerte con un ángulo de 140 a 150°.</a:t>
            </a:r>
          </a:p>
        </p:txBody>
      </p:sp>
      <p:pic>
        <p:nvPicPr>
          <p:cNvPr id="4" name="3 Imagen" descr="Escudo%20UAE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5 Imagen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57" t="32516" r="67454" b="28995"/>
          <a:stretch/>
        </p:blipFill>
        <p:spPr>
          <a:xfrm>
            <a:off x="2339752" y="4365104"/>
            <a:ext cx="1995055" cy="2424545"/>
          </a:xfrm>
          <a:prstGeom prst="rect">
            <a:avLst/>
          </a:prstGeom>
        </p:spPr>
      </p:pic>
      <p:pic>
        <p:nvPicPr>
          <p:cNvPr id="7" name="6 Imagen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80" t="32516" r="48369" b="35813"/>
          <a:stretch/>
        </p:blipFill>
        <p:spPr>
          <a:xfrm>
            <a:off x="5364088" y="4365103"/>
            <a:ext cx="1800200" cy="2423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83157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14400" y="1953344"/>
            <a:ext cx="7772400" cy="4572000"/>
          </a:xfrm>
        </p:spPr>
        <p:txBody>
          <a:bodyPr/>
          <a:lstStyle/>
          <a:p>
            <a:r>
              <a:rPr lang="es-MX" dirty="0" smtClean="0"/>
              <a:t>Es útil insertar un hilo de retracción gingival de un diámetro adecuado en el surco gingival adyacente al margen gingival y dejarlo varios minutos hasta el uso de la fresa en los márgenes gingivales.</a:t>
            </a:r>
            <a:endParaRPr lang="es-MX" dirty="0"/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3600" dirty="0"/>
              <a:t>Preparación dental. Preparación </a:t>
            </a:r>
            <a:r>
              <a:rPr lang="es-MX" sz="3600" dirty="0" smtClean="0"/>
              <a:t>de flancos y biseles</a:t>
            </a:r>
            <a:endParaRPr lang="es-MX" sz="3600" dirty="0"/>
          </a:p>
        </p:txBody>
      </p:sp>
      <p:pic>
        <p:nvPicPr>
          <p:cNvPr id="5" name="3 Imagen" descr="Escudo%20UAE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1 Imagen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01" t="29945" r="42249" b="10901"/>
          <a:stretch/>
        </p:blipFill>
        <p:spPr>
          <a:xfrm>
            <a:off x="827584" y="4509120"/>
            <a:ext cx="1856510" cy="2022764"/>
          </a:xfrm>
          <a:prstGeom prst="rect">
            <a:avLst/>
          </a:prstGeom>
        </p:spPr>
      </p:pic>
      <p:pic>
        <p:nvPicPr>
          <p:cNvPr id="7" name="6 Imagen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82" t="3482" r="45271" b="71445"/>
          <a:stretch/>
        </p:blipFill>
        <p:spPr>
          <a:xfrm>
            <a:off x="6660232" y="4509120"/>
            <a:ext cx="2050069" cy="2022764"/>
          </a:xfrm>
          <a:prstGeom prst="rect">
            <a:avLst/>
          </a:prstGeom>
        </p:spPr>
      </p:pic>
      <p:pic>
        <p:nvPicPr>
          <p:cNvPr id="8" name="7 Imagen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45" t="3482" r="66811" b="71445"/>
          <a:stretch/>
        </p:blipFill>
        <p:spPr>
          <a:xfrm>
            <a:off x="3203848" y="4517357"/>
            <a:ext cx="2909098" cy="2022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2609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77825" y="1772816"/>
            <a:ext cx="5313784" cy="4572000"/>
          </a:xfrm>
        </p:spPr>
        <p:txBody>
          <a:bodyPr>
            <a:normAutofit/>
          </a:bodyPr>
          <a:lstStyle/>
          <a:p>
            <a:r>
              <a:rPr lang="es-MX" sz="2800" dirty="0" smtClean="0"/>
              <a:t>Los flancos son planos lisos tallados a través de la superficie proximal del diente. Es estrecho en su terminación gingival y ancho en su terminación </a:t>
            </a:r>
            <a:r>
              <a:rPr lang="es-MX" sz="2800" dirty="0" err="1" smtClean="0"/>
              <a:t>oclusal</a:t>
            </a:r>
            <a:r>
              <a:rPr lang="es-MX" sz="2800" dirty="0" smtClean="0"/>
              <a:t>.</a:t>
            </a:r>
          </a:p>
          <a:p>
            <a:r>
              <a:rPr lang="es-MX" sz="2800" dirty="0" smtClean="0"/>
              <a:t>Se coloca la fresa en la caja proximal y se talla el ángulo cavo superficial desde el piso gingival.</a:t>
            </a:r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914400" y="512064"/>
            <a:ext cx="7978080" cy="914400"/>
          </a:xfrm>
        </p:spPr>
        <p:txBody>
          <a:bodyPr/>
          <a:lstStyle/>
          <a:p>
            <a:r>
              <a:rPr lang="es-MX" sz="3600" dirty="0"/>
              <a:t>Preparación dental. Preparación </a:t>
            </a:r>
            <a:r>
              <a:rPr lang="es-MX" sz="3600" dirty="0" smtClean="0"/>
              <a:t>de flancos  </a:t>
            </a:r>
            <a:endParaRPr lang="es-MX" sz="3600" dirty="0"/>
          </a:p>
        </p:txBody>
      </p:sp>
      <p:pic>
        <p:nvPicPr>
          <p:cNvPr id="5" name="3 Imagen" descr="Escudo%20UAE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6 Imagen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73" t="6425" r="35865" b="58350"/>
          <a:stretch/>
        </p:blipFill>
        <p:spPr>
          <a:xfrm>
            <a:off x="6372200" y="1556792"/>
            <a:ext cx="1911927" cy="1512168"/>
          </a:xfrm>
          <a:prstGeom prst="rect">
            <a:avLst/>
          </a:prstGeom>
        </p:spPr>
      </p:pic>
      <p:pic>
        <p:nvPicPr>
          <p:cNvPr id="10" name="9 Imagen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3284984"/>
            <a:ext cx="3061328" cy="3397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4080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316665" y="1700808"/>
            <a:ext cx="4737720" cy="4572000"/>
          </a:xfrm>
        </p:spPr>
        <p:txBody>
          <a:bodyPr>
            <a:normAutofit/>
          </a:bodyPr>
          <a:lstStyle/>
          <a:p>
            <a:r>
              <a:rPr lang="es-MX" sz="2800" dirty="0" smtClean="0"/>
              <a:t>Se puede emplear un disco de papel de lija fino en las paredes y márgenes vestibular y lingual de la preparación proximal, especialmente si se desea un borde vestibular de mínima extensión, lo cual crea paredes lisas y márgenes rectos firmes.</a:t>
            </a:r>
            <a:endParaRPr lang="es-MX" sz="2800" dirty="0"/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3600" dirty="0"/>
              <a:t>Preparación dental. Preparación </a:t>
            </a:r>
            <a:r>
              <a:rPr lang="es-MX" sz="3600" dirty="0" smtClean="0"/>
              <a:t>de flancos  </a:t>
            </a:r>
            <a:endParaRPr lang="es-MX" sz="3600" dirty="0"/>
          </a:p>
        </p:txBody>
      </p:sp>
      <p:pic>
        <p:nvPicPr>
          <p:cNvPr id="5" name="3 Imagen" descr="Escudo%20UAE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1 Imagen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04" t="21000" r="17854" b="50000"/>
          <a:stretch/>
        </p:blipFill>
        <p:spPr>
          <a:xfrm>
            <a:off x="1259632" y="4869160"/>
            <a:ext cx="2678249" cy="1728192"/>
          </a:xfrm>
          <a:prstGeom prst="rect">
            <a:avLst/>
          </a:prstGeom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6444" y="1772816"/>
            <a:ext cx="1984624" cy="2751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5656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77825" y="1700808"/>
            <a:ext cx="7772400" cy="4572000"/>
          </a:xfrm>
        </p:spPr>
        <p:txBody>
          <a:bodyPr/>
          <a:lstStyle/>
          <a:p>
            <a:r>
              <a:rPr lang="es-MX" dirty="0" smtClean="0"/>
              <a:t>Los flancos cumplen con los siguientes propósitos:</a:t>
            </a:r>
          </a:p>
          <a:p>
            <a:pPr lvl="1"/>
            <a:r>
              <a:rPr lang="es-MX" dirty="0" smtClean="0"/>
              <a:t>Favorece la </a:t>
            </a:r>
            <a:r>
              <a:rPr lang="es-MX" dirty="0" err="1" smtClean="0"/>
              <a:t>autoclisis</a:t>
            </a:r>
            <a:r>
              <a:rPr lang="es-MX" dirty="0" smtClean="0"/>
              <a:t> y acabado de la restauración.</a:t>
            </a:r>
          </a:p>
          <a:p>
            <a:pPr lvl="1"/>
            <a:r>
              <a:rPr lang="es-MX" dirty="0" smtClean="0"/>
              <a:t>Bruñido de la restauración.</a:t>
            </a:r>
          </a:p>
          <a:p>
            <a:pPr lvl="1"/>
            <a:r>
              <a:rPr lang="es-MX" dirty="0" smtClean="0"/>
              <a:t>Borde de esmalte obtuso y fuerte</a:t>
            </a:r>
            <a:endParaRPr lang="es-MX" dirty="0"/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3600" dirty="0"/>
              <a:t>Preparación dental. Preparación </a:t>
            </a:r>
            <a:r>
              <a:rPr lang="es-MX" sz="3600" dirty="0" smtClean="0"/>
              <a:t>de flancos  </a:t>
            </a:r>
            <a:endParaRPr lang="es-MX" sz="3600" dirty="0"/>
          </a:p>
        </p:txBody>
      </p:sp>
      <p:pic>
        <p:nvPicPr>
          <p:cNvPr id="5" name="3 Imagen" descr="Escudo%20UAE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1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4117" y="3245388"/>
            <a:ext cx="2684564" cy="3503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191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Con fresa de diamante en forma de llama.</a:t>
            </a:r>
          </a:p>
          <a:p>
            <a:r>
              <a:rPr lang="es-MX" dirty="0" smtClean="0"/>
              <a:t>Inclinar la fresa sobre el ángulo diedro </a:t>
            </a:r>
            <a:r>
              <a:rPr lang="es-MX" dirty="0" err="1" smtClean="0"/>
              <a:t>proximocervical</a:t>
            </a:r>
            <a:r>
              <a:rPr lang="es-MX" dirty="0" smtClean="0"/>
              <a:t>  con una angulación de 30° a 45° para lograr una combinación óptima de resistencia y ajuste marginal.</a:t>
            </a:r>
          </a:p>
          <a:p>
            <a:r>
              <a:rPr lang="es-MX" dirty="0" smtClean="0"/>
              <a:t>Debe ser continuo con los flancos.</a:t>
            </a:r>
            <a:endParaRPr lang="es-MX" dirty="0"/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3600" dirty="0"/>
              <a:t>Preparación dental. Preparación </a:t>
            </a:r>
            <a:r>
              <a:rPr lang="es-MX" sz="3600" dirty="0" smtClean="0"/>
              <a:t>del bisel gingival </a:t>
            </a:r>
            <a:endParaRPr lang="es-MX" sz="3600" dirty="0"/>
          </a:p>
        </p:txBody>
      </p:sp>
      <p:pic>
        <p:nvPicPr>
          <p:cNvPr id="5" name="3 Imagen" descr="Escudo%20UAE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1 Imagen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59" r="5999" b="65599"/>
          <a:stretch/>
        </p:blipFill>
        <p:spPr>
          <a:xfrm>
            <a:off x="2195736" y="4927522"/>
            <a:ext cx="2269877" cy="1731819"/>
          </a:xfrm>
          <a:prstGeom prst="rect">
            <a:avLst/>
          </a:prstGeom>
        </p:spPr>
      </p:pic>
      <p:pic>
        <p:nvPicPr>
          <p:cNvPr id="7" name="6 Imagen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574" t="34494" r="9873" b="38013"/>
          <a:stretch/>
        </p:blipFill>
        <p:spPr>
          <a:xfrm>
            <a:off x="5580112" y="4919347"/>
            <a:ext cx="1745673" cy="1731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88572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contenido"/>
          <p:cNvSpPr>
            <a:spLocks noGrp="1"/>
          </p:cNvSpPr>
          <p:nvPr>
            <p:ph sz="quarter" idx="1"/>
          </p:nvPr>
        </p:nvSpPr>
        <p:spPr>
          <a:xfrm>
            <a:off x="957262" y="1700808"/>
            <a:ext cx="7772400" cy="4572000"/>
          </a:xfrm>
        </p:spPr>
        <p:txBody>
          <a:bodyPr>
            <a:normAutofit fontScale="70000" lnSpcReduction="20000"/>
          </a:bodyPr>
          <a:lstStyle/>
          <a:p>
            <a:r>
              <a:rPr lang="es-MX" dirty="0"/>
              <a:t>La unidad de Operatoria Preclínica II, forma  parte del eje curricular de Rehabilitación Odontológica (Operatoria Dental</a:t>
            </a:r>
            <a:r>
              <a:rPr lang="es-MX" dirty="0" smtClean="0"/>
              <a:t>).</a:t>
            </a:r>
            <a:endParaRPr lang="es-MX" dirty="0"/>
          </a:p>
          <a:p>
            <a:r>
              <a:rPr lang="es-MX" dirty="0"/>
              <a:t>El participante, aprende aspectos teóricos que le sirven para realizar  práctica simulada en  dientes  de plástico  de </a:t>
            </a:r>
            <a:r>
              <a:rPr lang="es-MX" dirty="0" err="1"/>
              <a:t>tipodonto</a:t>
            </a:r>
            <a:r>
              <a:rPr lang="es-MX" dirty="0"/>
              <a:t> tipo </a:t>
            </a:r>
            <a:r>
              <a:rPr lang="es-MX" dirty="0" err="1"/>
              <a:t>frazaco</a:t>
            </a:r>
            <a:r>
              <a:rPr lang="es-MX" dirty="0"/>
              <a:t>, y dientes naturales, indicadas para el uso de cavidades </a:t>
            </a:r>
            <a:r>
              <a:rPr lang="es-ES" dirty="0"/>
              <a:t>para  incrustaciones tipo </a:t>
            </a:r>
            <a:r>
              <a:rPr lang="es-ES" dirty="0" err="1"/>
              <a:t>onlay</a:t>
            </a:r>
            <a:r>
              <a:rPr lang="es-ES" dirty="0"/>
              <a:t> metálica (1)  </a:t>
            </a:r>
            <a:r>
              <a:rPr lang="es-ES" dirty="0" err="1"/>
              <a:t>onlay</a:t>
            </a:r>
            <a:r>
              <a:rPr lang="es-ES" dirty="0"/>
              <a:t> metálica modificada (1) e </a:t>
            </a:r>
            <a:r>
              <a:rPr lang="es-ES" dirty="0" err="1"/>
              <a:t>inlay</a:t>
            </a:r>
            <a:r>
              <a:rPr lang="es-ES" dirty="0"/>
              <a:t> metálicas (2) e </a:t>
            </a:r>
            <a:r>
              <a:rPr lang="es-ES" dirty="0" err="1"/>
              <a:t>inlay</a:t>
            </a:r>
            <a:r>
              <a:rPr lang="es-ES" dirty="0"/>
              <a:t> </a:t>
            </a:r>
            <a:r>
              <a:rPr lang="es-ES" dirty="0" smtClean="0"/>
              <a:t>estéticas </a:t>
            </a:r>
            <a:r>
              <a:rPr lang="es-ES" dirty="0"/>
              <a:t>de resina (1) ,así como la elaboración  de 4 cavidades en dientes de cera y 4 cavidades en laboratorio de simuladores, y la preparación de 7 cavidades en dientes artificiales empotrados en un modelo de yeso y articulados en un articulador </a:t>
            </a:r>
            <a:r>
              <a:rPr lang="es-ES" dirty="0" err="1"/>
              <a:t>semiajustable</a:t>
            </a:r>
            <a:r>
              <a:rPr lang="es-ES" dirty="0"/>
              <a:t> con el uso de la mesa </a:t>
            </a:r>
            <a:r>
              <a:rPr lang="es-ES" dirty="0" err="1"/>
              <a:t>incisal</a:t>
            </a:r>
            <a:r>
              <a:rPr lang="es-ES" dirty="0"/>
              <a:t>,  en los laboratorios de </a:t>
            </a:r>
            <a:r>
              <a:rPr lang="es-ES" dirty="0" err="1"/>
              <a:t>protesis</a:t>
            </a:r>
            <a:r>
              <a:rPr lang="es-ES" dirty="0"/>
              <a:t> de la facultad de odontología y en laboratorios dentales externos, todo esto previo a prácticas demostrativas por los profesores que imparten la asignatura.</a:t>
            </a:r>
            <a:endParaRPr lang="es-MX" dirty="0"/>
          </a:p>
          <a:p>
            <a:r>
              <a:rPr lang="es-ES" dirty="0"/>
              <a:t> </a:t>
            </a:r>
            <a:endParaRPr lang="es-MX" dirty="0"/>
          </a:p>
          <a:p>
            <a:endParaRPr lang="es-MX" dirty="0"/>
          </a:p>
        </p:txBody>
      </p:sp>
      <p:pic>
        <p:nvPicPr>
          <p:cNvPr id="6" name="3 Imagen" descr="Escudo%20UAE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5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1 Título"/>
          <p:cNvSpPr txBox="1">
            <a:spLocks/>
          </p:cNvSpPr>
          <p:nvPr/>
        </p:nvSpPr>
        <p:spPr>
          <a:xfrm>
            <a:off x="1066800" y="6644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 spc="-100" baseline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s-ES" dirty="0" smtClean="0"/>
              <a:t>Presentación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786529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Los propósitos del bisel gingival son:</a:t>
            </a:r>
          </a:p>
          <a:p>
            <a:pPr lvl="1"/>
            <a:r>
              <a:rPr lang="es-MX" dirty="0" smtClean="0"/>
              <a:t>Eliminar el esmalte débil</a:t>
            </a:r>
          </a:p>
          <a:p>
            <a:pPr lvl="1"/>
            <a:r>
              <a:rPr lang="es-MX" dirty="0" smtClean="0"/>
              <a:t>El bisel metálico queda a 30 grados y se puede bruñir en el modelo.</a:t>
            </a:r>
          </a:p>
          <a:p>
            <a:pPr lvl="1"/>
            <a:r>
              <a:rPr lang="es-MX" dirty="0" smtClean="0"/>
              <a:t>Impedir el deslizamiento al quedar recubierto el margen gingival, mejorando el asentamiento de la restauración.</a:t>
            </a:r>
            <a:endParaRPr lang="es-MX" dirty="0"/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3600" dirty="0"/>
              <a:t>Preparación dental. Preparación </a:t>
            </a:r>
            <a:r>
              <a:rPr lang="es-MX" sz="3600" dirty="0" smtClean="0"/>
              <a:t>del bisel gingival </a:t>
            </a:r>
            <a:endParaRPr lang="es-MX" sz="3600" dirty="0"/>
          </a:p>
        </p:txBody>
      </p:sp>
      <p:pic>
        <p:nvPicPr>
          <p:cNvPr id="5" name="3 Imagen" descr="Escudo%20UAE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1 Imagen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35" t="66550" r="59803" b="8550"/>
          <a:stretch/>
        </p:blipFill>
        <p:spPr>
          <a:xfrm>
            <a:off x="3491880" y="4941168"/>
            <a:ext cx="2741859" cy="1629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042376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800" dirty="0" smtClean="0"/>
              <a:t>Se realiza un bisel en toda la periferia </a:t>
            </a:r>
            <a:r>
              <a:rPr lang="es-MX" sz="2800" dirty="0" err="1" smtClean="0"/>
              <a:t>oclusal</a:t>
            </a:r>
            <a:r>
              <a:rPr lang="es-MX" sz="2800" dirty="0" smtClean="0"/>
              <a:t>.  Se debe combinar con los flancos proximales para producir una línea de terminado uniforme y continua. </a:t>
            </a:r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3600" dirty="0"/>
              <a:t>Preparación dental. Preparación </a:t>
            </a:r>
            <a:r>
              <a:rPr lang="es-MX" sz="3600" dirty="0" smtClean="0"/>
              <a:t>del bisel </a:t>
            </a:r>
            <a:r>
              <a:rPr lang="es-MX" sz="3600" dirty="0" err="1" smtClean="0"/>
              <a:t>oclusal</a:t>
            </a:r>
            <a:endParaRPr lang="es-MX" sz="3600" dirty="0"/>
          </a:p>
        </p:txBody>
      </p:sp>
      <p:pic>
        <p:nvPicPr>
          <p:cNvPr id="5" name="3 Imagen" descr="Escudo%20UAE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1 Imagen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65" t="59120" r="5297"/>
          <a:stretch/>
        </p:blipFill>
        <p:spPr>
          <a:xfrm>
            <a:off x="3491880" y="3717032"/>
            <a:ext cx="2376264" cy="2858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646841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77825" y="2100079"/>
            <a:ext cx="4253995" cy="4572000"/>
          </a:xfrm>
        </p:spPr>
        <p:txBody>
          <a:bodyPr>
            <a:normAutofit fontScale="92500"/>
          </a:bodyPr>
          <a:lstStyle/>
          <a:p>
            <a:r>
              <a:rPr lang="es-MX" sz="2800" dirty="0" smtClean="0"/>
              <a:t>La amplitud del bisel cavo superficial en el margen </a:t>
            </a:r>
            <a:r>
              <a:rPr lang="es-MX" sz="2800" dirty="0" err="1" smtClean="0"/>
              <a:t>oclusal</a:t>
            </a:r>
            <a:r>
              <a:rPr lang="es-MX" sz="2800" dirty="0" smtClean="0"/>
              <a:t>  debe ser, aproximadamente, un cuarto de la profundidad de su respectiva pared.</a:t>
            </a:r>
          </a:p>
          <a:p>
            <a:r>
              <a:rPr lang="es-MX" sz="2800" dirty="0" smtClean="0"/>
              <a:t>El margen </a:t>
            </a:r>
            <a:r>
              <a:rPr lang="es-MX" sz="2800" dirty="0" err="1" smtClean="0"/>
              <a:t>oclusal</a:t>
            </a:r>
            <a:r>
              <a:rPr lang="es-MX" sz="2800" dirty="0" smtClean="0"/>
              <a:t> metálico del </a:t>
            </a:r>
            <a:r>
              <a:rPr lang="es-MX" sz="2800" dirty="0" err="1" smtClean="0"/>
              <a:t>inlay</a:t>
            </a:r>
            <a:r>
              <a:rPr lang="es-MX" sz="2800" dirty="0" smtClean="0"/>
              <a:t> debe ser de 40° y el </a:t>
            </a:r>
            <a:r>
              <a:rPr lang="es-MX" sz="2800" dirty="0" err="1" smtClean="0"/>
              <a:t>márgen</a:t>
            </a:r>
            <a:r>
              <a:rPr lang="es-MX" sz="2800" dirty="0" smtClean="0"/>
              <a:t> </a:t>
            </a:r>
            <a:r>
              <a:rPr lang="es-MX" sz="2800" dirty="0" err="1" smtClean="0"/>
              <a:t>oclusal</a:t>
            </a:r>
            <a:r>
              <a:rPr lang="es-MX" sz="2800" dirty="0" smtClean="0"/>
              <a:t> del esmalte debe ser de 140°.</a:t>
            </a:r>
            <a:endParaRPr lang="es-MX" sz="2800" dirty="0"/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3600" dirty="0"/>
              <a:t>Preparación dental. Preparación </a:t>
            </a:r>
            <a:r>
              <a:rPr lang="es-MX" sz="3600" dirty="0" smtClean="0"/>
              <a:t>del bisel </a:t>
            </a:r>
            <a:r>
              <a:rPr lang="es-MX" sz="3600" dirty="0" err="1" smtClean="0"/>
              <a:t>oclusal</a:t>
            </a:r>
            <a:endParaRPr lang="es-MX" sz="3600" dirty="0"/>
          </a:p>
        </p:txBody>
      </p:sp>
      <p:pic>
        <p:nvPicPr>
          <p:cNvPr id="5" name="3 Imagen" descr="Escudo%20UAE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7673" y="1916832"/>
            <a:ext cx="4293302" cy="4755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403717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Se bisela ligeramente el ángulo </a:t>
            </a:r>
            <a:r>
              <a:rPr lang="es-MX" dirty="0" err="1" smtClean="0"/>
              <a:t>axiopulpar</a:t>
            </a:r>
            <a:r>
              <a:rPr lang="es-MX" dirty="0" smtClean="0"/>
              <a:t>, el cual proporciona un patrón de cera mas grueso y fuerte en esta zona vulnerable.</a:t>
            </a:r>
            <a:endParaRPr lang="es-MX" dirty="0"/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3600" dirty="0"/>
              <a:t>Preparación dental. </a:t>
            </a:r>
            <a:r>
              <a:rPr lang="es-MX" sz="3600" dirty="0" smtClean="0"/>
              <a:t>Bisel del ángulo </a:t>
            </a:r>
            <a:r>
              <a:rPr lang="es-MX" sz="3600" dirty="0" err="1" smtClean="0"/>
              <a:t>axiopulpar</a:t>
            </a:r>
            <a:endParaRPr lang="es-MX" sz="3600" dirty="0"/>
          </a:p>
        </p:txBody>
      </p:sp>
      <p:pic>
        <p:nvPicPr>
          <p:cNvPr id="5" name="3 Imagen" descr="Escudo%20UAE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1 Imagen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169" b="63303"/>
          <a:stretch/>
        </p:blipFill>
        <p:spPr>
          <a:xfrm>
            <a:off x="2987824" y="3308857"/>
            <a:ext cx="3384376" cy="3288495"/>
          </a:xfrm>
          <a:prstGeom prst="rect">
            <a:avLst/>
          </a:prstGeom>
        </p:spPr>
      </p:pic>
      <p:sp>
        <p:nvSpPr>
          <p:cNvPr id="7" name="6 Flecha izquierda"/>
          <p:cNvSpPr/>
          <p:nvPr/>
        </p:nvSpPr>
        <p:spPr>
          <a:xfrm rot="1888215">
            <a:off x="4367090" y="4713763"/>
            <a:ext cx="360040" cy="14401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9293253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Preparación dental. Acabado de la preparación.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Se pasa una  fresa de llama de carburo por todo el bisel </a:t>
            </a:r>
            <a:r>
              <a:rPr lang="es-MX" dirty="0" err="1" smtClean="0"/>
              <a:t>oclusal</a:t>
            </a:r>
            <a:r>
              <a:rPr lang="es-MX" dirty="0" smtClean="0"/>
              <a:t> y proximal, para dar una acabado más liso a la preparación.</a:t>
            </a:r>
          </a:p>
          <a:p>
            <a:r>
              <a:rPr lang="es-MX" dirty="0" smtClean="0"/>
              <a:t>El ángulo metálico deseable en los márgenes de los </a:t>
            </a:r>
            <a:r>
              <a:rPr lang="es-MX" dirty="0" err="1" smtClean="0"/>
              <a:t>inlays</a:t>
            </a:r>
            <a:r>
              <a:rPr lang="es-MX" dirty="0" smtClean="0"/>
              <a:t> es de 40°, excepto en los márgenes gingivales, donde es de 30°.</a:t>
            </a:r>
            <a:endParaRPr lang="es-MX" dirty="0"/>
          </a:p>
        </p:txBody>
      </p:sp>
      <p:pic>
        <p:nvPicPr>
          <p:cNvPr id="4" name="3 Imagen" descr="Escudo%20UAE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5 Imagen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25" t="58047" r="25150" b="8854"/>
          <a:stretch/>
        </p:blipFill>
        <p:spPr>
          <a:xfrm>
            <a:off x="3131840" y="4869160"/>
            <a:ext cx="26026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743706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99592" y="319088"/>
            <a:ext cx="4102957" cy="648068"/>
          </a:xfrm>
        </p:spPr>
        <p:txBody>
          <a:bodyPr/>
          <a:lstStyle/>
          <a:p>
            <a:r>
              <a:rPr lang="es-MX" dirty="0" smtClean="0"/>
              <a:t>Resumen de la preparación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05817" y="1844824"/>
            <a:ext cx="5634335" cy="4572000"/>
          </a:xfrm>
        </p:spPr>
        <p:txBody>
          <a:bodyPr>
            <a:normAutofit/>
          </a:bodyPr>
          <a:lstStyle/>
          <a:p>
            <a:r>
              <a:rPr lang="es-MX" sz="2800" dirty="0" smtClean="0"/>
              <a:t>Corte </a:t>
            </a:r>
            <a:r>
              <a:rPr lang="es-MX" sz="2800" dirty="0" err="1" smtClean="0"/>
              <a:t>oclusal</a:t>
            </a:r>
            <a:r>
              <a:rPr lang="es-MX" sz="2800" dirty="0" smtClean="0"/>
              <a:t> con fresa No. 170</a:t>
            </a:r>
          </a:p>
          <a:p>
            <a:r>
              <a:rPr lang="es-MX" sz="2800" dirty="0" smtClean="0"/>
              <a:t>Se define la profundidad del piso pulpar</a:t>
            </a:r>
          </a:p>
          <a:p>
            <a:r>
              <a:rPr lang="es-MX" sz="2800" dirty="0" smtClean="0"/>
              <a:t>Dejar buen apoyo de dentina  a las paredes de esmalte</a:t>
            </a:r>
          </a:p>
          <a:p>
            <a:r>
              <a:rPr lang="es-MX" sz="2800" dirty="0" smtClean="0"/>
              <a:t>Corte de cajas proximales con fresa 169 o 170</a:t>
            </a:r>
          </a:p>
          <a:p>
            <a:r>
              <a:rPr lang="es-MX" sz="2800" dirty="0" smtClean="0"/>
              <a:t>Evitar contacto proximal con los dientes adyacentes</a:t>
            </a:r>
          </a:p>
        </p:txBody>
      </p:sp>
      <p:pic>
        <p:nvPicPr>
          <p:cNvPr id="4" name="3 Imagen" descr="Escudo%20UAE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5 Imagen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974" t="53123" r="4156" b="2755"/>
          <a:stretch/>
        </p:blipFill>
        <p:spPr>
          <a:xfrm>
            <a:off x="5696519" y="4941168"/>
            <a:ext cx="1855830" cy="1765266"/>
          </a:xfrm>
          <a:prstGeom prst="rect">
            <a:avLst/>
          </a:prstGeom>
        </p:spPr>
      </p:pic>
      <p:pic>
        <p:nvPicPr>
          <p:cNvPr id="7" name="6 Imagen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138" t="3247" r="4003" b="52699"/>
          <a:stretch/>
        </p:blipFill>
        <p:spPr>
          <a:xfrm>
            <a:off x="7092280" y="2780928"/>
            <a:ext cx="1826372" cy="1762547"/>
          </a:xfrm>
          <a:prstGeom prst="rect">
            <a:avLst/>
          </a:prstGeom>
        </p:spPr>
      </p:pic>
      <p:pic>
        <p:nvPicPr>
          <p:cNvPr id="9" name="8 Imagen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62" t="2510" r="50000" b="52699"/>
          <a:stretch/>
        </p:blipFill>
        <p:spPr>
          <a:xfrm>
            <a:off x="5940152" y="669925"/>
            <a:ext cx="1836191" cy="1792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535446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Resumen de la preparación (continuación)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14400" y="2241376"/>
            <a:ext cx="7772400" cy="4572000"/>
          </a:xfrm>
        </p:spPr>
        <p:txBody>
          <a:bodyPr>
            <a:normAutofit/>
          </a:bodyPr>
          <a:lstStyle/>
          <a:p>
            <a:r>
              <a:rPr lang="es-MX" sz="2800" dirty="0" smtClean="0"/>
              <a:t>Usar hachuelas para esmalte o cinceles para dar tersura a las paredes</a:t>
            </a:r>
          </a:p>
          <a:p>
            <a:r>
              <a:rPr lang="es-MX" sz="2800" dirty="0" smtClean="0"/>
              <a:t>Paredes </a:t>
            </a:r>
            <a:r>
              <a:rPr lang="es-MX" sz="2800" dirty="0" err="1" smtClean="0"/>
              <a:t>oclusales</a:t>
            </a:r>
            <a:r>
              <a:rPr lang="es-MX" sz="2800" dirty="0" smtClean="0"/>
              <a:t> y proximales expulsivas hacia </a:t>
            </a:r>
            <a:r>
              <a:rPr lang="es-MX" sz="2800" dirty="0" err="1" smtClean="0"/>
              <a:t>oclusal</a:t>
            </a:r>
            <a:r>
              <a:rPr lang="es-MX" sz="2800" dirty="0" smtClean="0"/>
              <a:t> para facilitar el asentamiento de la </a:t>
            </a:r>
            <a:r>
              <a:rPr lang="es-MX" sz="2800" dirty="0" err="1" smtClean="0"/>
              <a:t>inlay</a:t>
            </a:r>
            <a:r>
              <a:rPr lang="es-MX" sz="2800" dirty="0" smtClean="0"/>
              <a:t>.</a:t>
            </a:r>
          </a:p>
          <a:p>
            <a:r>
              <a:rPr lang="es-MX" sz="2800" dirty="0" smtClean="0"/>
              <a:t>Tallado de flancos y biseles</a:t>
            </a:r>
          </a:p>
          <a:p>
            <a:r>
              <a:rPr lang="es-MX" sz="2800" dirty="0" smtClean="0"/>
              <a:t>Acabado de la preparación con fresas para acabado de esmalte.</a:t>
            </a:r>
            <a:endParaRPr lang="es-MX" sz="2800" dirty="0"/>
          </a:p>
        </p:txBody>
      </p:sp>
      <p:pic>
        <p:nvPicPr>
          <p:cNvPr id="4" name="3 Imagen" descr="Escudo%20UAE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4896523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lvl="0"/>
            <a:r>
              <a:rPr lang="en-US" dirty="0"/>
              <a:t>Baum, Phillips, Lund. </a:t>
            </a:r>
            <a:r>
              <a:rPr lang="es-ES" dirty="0"/>
              <a:t>Tratado de Operatoria Dental.</a:t>
            </a:r>
            <a:r>
              <a:rPr lang="en-US" dirty="0"/>
              <a:t>, 3ª Edit., </a:t>
            </a:r>
            <a:r>
              <a:rPr lang="en-US" dirty="0" err="1"/>
              <a:t>McGraww</a:t>
            </a:r>
            <a:r>
              <a:rPr lang="en-US" dirty="0"/>
              <a:t>. </a:t>
            </a:r>
            <a:r>
              <a:rPr lang="es-MX" dirty="0"/>
              <a:t>Hill Interamericana, 1996, México. </a:t>
            </a:r>
            <a:endParaRPr lang="es-MX" dirty="0" smtClean="0"/>
          </a:p>
          <a:p>
            <a:pPr lvl="0"/>
            <a:r>
              <a:rPr lang="es-MX" dirty="0" err="1" smtClean="0"/>
              <a:t>Roberson</a:t>
            </a:r>
            <a:r>
              <a:rPr lang="es-MX" dirty="0" smtClean="0"/>
              <a:t>, </a:t>
            </a:r>
            <a:r>
              <a:rPr lang="es-MX" dirty="0" err="1" smtClean="0"/>
              <a:t>Heymann</a:t>
            </a:r>
            <a:r>
              <a:rPr lang="es-MX" dirty="0" smtClean="0"/>
              <a:t>, Swift. Arte y ciencia de la odontología conservadora.5ª Edición. Ed. ELSEVIER, 2007, España.</a:t>
            </a:r>
          </a:p>
          <a:p>
            <a:r>
              <a:rPr lang="es-ES" dirty="0" err="1"/>
              <a:t>Shillingburg</a:t>
            </a:r>
            <a:r>
              <a:rPr lang="es-ES" dirty="0"/>
              <a:t>, Herbert T. (</a:t>
            </a:r>
            <a:r>
              <a:rPr lang="es-ES" dirty="0" err="1"/>
              <a:t>Et.Al</a:t>
            </a:r>
            <a:r>
              <a:rPr lang="es-ES" dirty="0"/>
              <a:t>.). </a:t>
            </a:r>
            <a:r>
              <a:rPr lang="es-MX" dirty="0"/>
              <a:t>Fundamentos Esenciales En </a:t>
            </a:r>
            <a:r>
              <a:rPr lang="es-MX" dirty="0" err="1"/>
              <a:t>Protesis</a:t>
            </a:r>
            <a:r>
              <a:rPr lang="es-MX" dirty="0"/>
              <a:t> Fija. </a:t>
            </a:r>
            <a:r>
              <a:rPr lang="es-ES" dirty="0"/>
              <a:t>3a. </a:t>
            </a:r>
            <a:r>
              <a:rPr lang="es-ES" dirty="0" err="1"/>
              <a:t>Edicion</a:t>
            </a:r>
            <a:r>
              <a:rPr lang="es-MX" dirty="0"/>
              <a:t>. </a:t>
            </a:r>
            <a:r>
              <a:rPr lang="es-ES" dirty="0"/>
              <a:t>Editorial  </a:t>
            </a:r>
            <a:r>
              <a:rPr lang="es-ES" dirty="0" err="1"/>
              <a:t>Quintessense</a:t>
            </a:r>
            <a:r>
              <a:rPr lang="es-MX" dirty="0"/>
              <a:t>.</a:t>
            </a:r>
            <a:r>
              <a:rPr lang="es-ES" dirty="0"/>
              <a:t> </a:t>
            </a:r>
            <a:r>
              <a:rPr lang="es-MX" dirty="0"/>
              <a:t>Barcelona, </a:t>
            </a:r>
            <a:r>
              <a:rPr lang="es-MX" dirty="0" smtClean="0"/>
              <a:t>2000, España.</a:t>
            </a:r>
          </a:p>
          <a:p>
            <a:pPr algn="just">
              <a:buFont typeface="Courier New" pitchFamily="49" charset="0"/>
              <a:buChar char="o"/>
            </a:pPr>
            <a:r>
              <a:rPr lang="es-ES" sz="3200" dirty="0" err="1"/>
              <a:t>Shillíngburg</a:t>
            </a:r>
            <a:r>
              <a:rPr lang="es-ES" sz="3200" dirty="0"/>
              <a:t>, </a:t>
            </a:r>
            <a:r>
              <a:rPr lang="es-ES" sz="3200" dirty="0" err="1"/>
              <a:t>Jacobi</a:t>
            </a:r>
            <a:r>
              <a:rPr lang="es-ES" sz="3200" dirty="0"/>
              <a:t>, </a:t>
            </a:r>
            <a:r>
              <a:rPr lang="es-ES" sz="3200" dirty="0" err="1"/>
              <a:t>Brackett</a:t>
            </a:r>
            <a:r>
              <a:rPr lang="es-ES" sz="3200" dirty="0"/>
              <a:t>.</a:t>
            </a:r>
            <a:r>
              <a:rPr lang="es-MX" sz="3200" dirty="0"/>
              <a:t> </a:t>
            </a:r>
            <a:r>
              <a:rPr lang="es-MX" sz="3200" dirty="0" smtClean="0"/>
              <a:t>Principios </a:t>
            </a:r>
            <a:r>
              <a:rPr lang="es-MX" sz="3200" dirty="0"/>
              <a:t>básicos en las preparaciones dentarias. </a:t>
            </a:r>
            <a:r>
              <a:rPr lang="es-MX" sz="3200" dirty="0" smtClean="0"/>
              <a:t>Editorial  </a:t>
            </a:r>
            <a:r>
              <a:rPr lang="es-MX" sz="3200" dirty="0" err="1"/>
              <a:t>Quintessence</a:t>
            </a:r>
            <a:r>
              <a:rPr lang="es-MX" sz="3200" dirty="0"/>
              <a:t>. </a:t>
            </a:r>
            <a:r>
              <a:rPr lang="es-MX" sz="3200" dirty="0" smtClean="0"/>
              <a:t>2000, Barcelona</a:t>
            </a:r>
            <a:r>
              <a:rPr lang="es-MX" sz="3200" dirty="0"/>
              <a:t>, </a:t>
            </a:r>
            <a:r>
              <a:rPr lang="es-MX" sz="3200" dirty="0" smtClean="0"/>
              <a:t>España.</a:t>
            </a:r>
          </a:p>
          <a:p>
            <a:pPr algn="just">
              <a:buFont typeface="Courier New" pitchFamily="49" charset="0"/>
              <a:buChar char="o"/>
            </a:pPr>
            <a:r>
              <a:rPr lang="es-MX" sz="3200" dirty="0"/>
              <a:t>Barrancos </a:t>
            </a:r>
            <a:r>
              <a:rPr lang="es-MX" sz="3200" dirty="0" err="1"/>
              <a:t>Mooney</a:t>
            </a:r>
            <a:r>
              <a:rPr lang="es-MX" sz="3200" dirty="0"/>
              <a:t> </a:t>
            </a:r>
            <a:r>
              <a:rPr lang="es-MX" sz="3200" dirty="0" smtClean="0"/>
              <a:t>Julio. Operatoria </a:t>
            </a:r>
            <a:r>
              <a:rPr lang="es-MX" sz="3200" dirty="0"/>
              <a:t>Dental</a:t>
            </a:r>
            <a:r>
              <a:rPr lang="es-MX" sz="3200" dirty="0" smtClean="0"/>
              <a:t>. 3ª Edición, </a:t>
            </a:r>
            <a:r>
              <a:rPr lang="es-MX" sz="3200" dirty="0"/>
              <a:t>Editorial Panamericana</a:t>
            </a:r>
            <a:r>
              <a:rPr lang="es-MX" sz="3200" dirty="0" smtClean="0"/>
              <a:t>.</a:t>
            </a:r>
            <a:r>
              <a:rPr lang="es-MX" sz="3200" dirty="0"/>
              <a:t> </a:t>
            </a:r>
            <a:r>
              <a:rPr lang="es-MX" sz="3200" dirty="0" smtClean="0"/>
              <a:t>1998, Buenos Aires.</a:t>
            </a:r>
          </a:p>
          <a:p>
            <a:pPr algn="just">
              <a:buFont typeface="Courier New" pitchFamily="49" charset="0"/>
              <a:buChar char="o"/>
            </a:pPr>
            <a:r>
              <a:rPr lang="es-MX" sz="3200" dirty="0"/>
              <a:t>Robert G. </a:t>
            </a:r>
            <a:r>
              <a:rPr lang="es-MX" sz="3200" dirty="0" smtClean="0"/>
              <a:t>Craig. </a:t>
            </a:r>
            <a:r>
              <a:rPr lang="es-ES" sz="3200" dirty="0" smtClean="0"/>
              <a:t>Materiales </a:t>
            </a:r>
            <a:r>
              <a:rPr lang="es-ES" sz="3200" dirty="0"/>
              <a:t>de Odontología Restauradora</a:t>
            </a:r>
            <a:r>
              <a:rPr lang="es-ES" sz="3200" dirty="0" smtClean="0"/>
              <a:t>.</a:t>
            </a:r>
            <a:r>
              <a:rPr lang="es-MX" sz="3200" dirty="0" smtClean="0"/>
              <a:t> </a:t>
            </a:r>
            <a:r>
              <a:rPr lang="en-US" sz="3200" dirty="0"/>
              <a:t>Edit. </a:t>
            </a:r>
            <a:r>
              <a:rPr lang="en-US" sz="3200" dirty="0" err="1"/>
              <a:t>Harcout</a:t>
            </a:r>
            <a:r>
              <a:rPr lang="en-US" sz="3200" dirty="0"/>
              <a:t> Brace. </a:t>
            </a:r>
            <a:r>
              <a:rPr lang="es-ES" sz="3200" dirty="0" smtClean="0"/>
              <a:t>1998, España.</a:t>
            </a:r>
            <a:endParaRPr lang="es-MX" sz="3200" dirty="0"/>
          </a:p>
          <a:p>
            <a:pPr algn="just">
              <a:buFont typeface="Courier New" pitchFamily="49" charset="0"/>
              <a:buChar char="o"/>
            </a:pPr>
            <a:r>
              <a:rPr lang="es-ES" sz="3200" dirty="0"/>
              <a:t>Marcia </a:t>
            </a:r>
            <a:r>
              <a:rPr lang="es-ES" sz="3200" dirty="0" err="1" smtClean="0"/>
              <a:t>Gladwin</a:t>
            </a:r>
            <a:r>
              <a:rPr lang="es-ES" sz="3200" dirty="0" smtClean="0"/>
              <a:t>. Aspectos </a:t>
            </a:r>
            <a:r>
              <a:rPr lang="es-ES" sz="3200" dirty="0"/>
              <a:t>Clínicos de los Materiales Dentales. </a:t>
            </a:r>
            <a:r>
              <a:rPr lang="es-ES" sz="3200" dirty="0" smtClean="0"/>
              <a:t>Edit</a:t>
            </a:r>
            <a:r>
              <a:rPr lang="es-ES" sz="3200" dirty="0"/>
              <a:t>. Manual </a:t>
            </a:r>
            <a:r>
              <a:rPr lang="es-ES" sz="3200" dirty="0" smtClean="0"/>
              <a:t>Moderno. 2001, México.</a:t>
            </a:r>
          </a:p>
          <a:p>
            <a:pPr algn="just">
              <a:buFont typeface="Courier New" pitchFamily="49" charset="0"/>
              <a:buChar char="o"/>
            </a:pPr>
            <a:r>
              <a:rPr lang="en-US" sz="3200" dirty="0"/>
              <a:t>William W. Howard y Richard C. </a:t>
            </a:r>
            <a:r>
              <a:rPr lang="en-US" sz="3200" dirty="0" smtClean="0"/>
              <a:t>Moller. Atlas </a:t>
            </a:r>
            <a:r>
              <a:rPr lang="en-US" sz="3200" dirty="0"/>
              <a:t>de </a:t>
            </a:r>
            <a:r>
              <a:rPr lang="en-US" sz="3200" dirty="0" err="1"/>
              <a:t>Operatoria</a:t>
            </a:r>
            <a:r>
              <a:rPr lang="en-US" sz="3200" dirty="0"/>
              <a:t> </a:t>
            </a:r>
            <a:r>
              <a:rPr lang="en-US" sz="3200" dirty="0" smtClean="0"/>
              <a:t>Dental, </a:t>
            </a:r>
            <a:r>
              <a:rPr lang="en-US" sz="3200" dirty="0"/>
              <a:t>Manual </a:t>
            </a:r>
            <a:r>
              <a:rPr lang="en-US" sz="3200" dirty="0" err="1"/>
              <a:t>Moderno</a:t>
            </a:r>
            <a:r>
              <a:rPr lang="en-US" sz="3200" dirty="0"/>
              <a:t>, </a:t>
            </a:r>
            <a:r>
              <a:rPr lang="en-US" sz="3200" dirty="0" smtClean="0"/>
              <a:t>1986, México DF.</a:t>
            </a:r>
            <a:endParaRPr lang="es-MX" sz="3200" dirty="0"/>
          </a:p>
          <a:p>
            <a:endParaRPr lang="es-MX" dirty="0"/>
          </a:p>
          <a:p>
            <a:pPr lvl="0"/>
            <a:endParaRPr lang="es-MX" dirty="0"/>
          </a:p>
          <a:p>
            <a:endParaRPr lang="es-MX" dirty="0"/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Referencias Bibliográficas</a:t>
            </a:r>
            <a:endParaRPr lang="es-MX" dirty="0"/>
          </a:p>
        </p:txBody>
      </p:sp>
      <p:pic>
        <p:nvPicPr>
          <p:cNvPr id="5" name="4 Imagen" descr="Escudo%20UAE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6059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s-ES" dirty="0" smtClean="0"/>
              <a:t>Presentación (Continuación)</a:t>
            </a:r>
            <a:r>
              <a:rPr lang="es-E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es-E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s-E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es-E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s-E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es-E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s-E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es-E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s-E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es-E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s-E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es-E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s-E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es-E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s-E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es-E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s-E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es-E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s-E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br>
              <a:rPr lang="es-E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s-E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es-E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s-E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es-E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s-E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Presentación (Continuación) </a:t>
            </a:r>
            <a:endParaRPr lang="es-ES" sz="40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s-ES" sz="2400" dirty="0" smtClean="0"/>
              <a:t> </a:t>
            </a:r>
            <a:r>
              <a:rPr lang="es-MX" sz="2400" dirty="0"/>
              <a:t>Posterior a estas prácticas simuladas, el participante tendrá contacto con  el laboratorio de simuladores para </a:t>
            </a:r>
            <a:r>
              <a:rPr lang="es-MX" sz="2400" dirty="0" smtClean="0"/>
              <a:t>así </a:t>
            </a:r>
            <a:r>
              <a:rPr lang="es-MX" sz="2400" dirty="0"/>
              <a:t>dominar las diferentes posturas y posiciones paciente—operador, </a:t>
            </a:r>
            <a:r>
              <a:rPr lang="es-MX" sz="2400" dirty="0" smtClean="0"/>
              <a:t>así </a:t>
            </a:r>
            <a:r>
              <a:rPr lang="es-MX" sz="2400" dirty="0"/>
              <a:t>como el manejo del dique de hule para  la elaboración de  las cavidades para la obtención de las restauraciones coladas y estéticas</a:t>
            </a:r>
            <a:r>
              <a:rPr lang="es-MX" sz="2400" dirty="0" smtClean="0"/>
              <a:t>.</a:t>
            </a:r>
            <a:endParaRPr lang="es-MX" sz="2400" dirty="0"/>
          </a:p>
          <a:p>
            <a:pPr marL="0" indent="0">
              <a:buNone/>
            </a:pPr>
            <a:endParaRPr lang="es-MX" sz="2400" dirty="0"/>
          </a:p>
        </p:txBody>
      </p:sp>
      <p:pic>
        <p:nvPicPr>
          <p:cNvPr id="6" name="3 Imagen" descr="Escudo%20UAE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5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2534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s-ES" dirty="0"/>
              <a:t>Presentación (Continuación)</a:t>
            </a:r>
            <a:r>
              <a:rPr lang="es-E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es-ES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s-E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es-ES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s-E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es-E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s-E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es-E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s-E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es-E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s-E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es-E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s-E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es-E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s-E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es-E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s-E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es-E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s-E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es-E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s-E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es-E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s-E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es-E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s-E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br>
              <a:rPr lang="es-E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s-E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es-E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s-E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es-E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s-E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Presentación (continuación) </a:t>
            </a:r>
            <a:endParaRPr lang="es-ES" sz="40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s-MX" sz="2400" dirty="0" smtClean="0"/>
              <a:t>Así</a:t>
            </a:r>
            <a:r>
              <a:rPr lang="es-MX" sz="2400" dirty="0"/>
              <a:t>, como: diseño del tallado, colocación de bases, impresión, obturación y restauración provisional, toma de impresión con silicona por condensación de las preparaciones realizadas en el </a:t>
            </a:r>
            <a:r>
              <a:rPr lang="es-MX" sz="2400" dirty="0" err="1"/>
              <a:t>a.s.a</a:t>
            </a:r>
            <a:r>
              <a:rPr lang="es-MX" sz="2400" dirty="0"/>
              <a:t>., elaboración  de dados de trabajo y articulados en el </a:t>
            </a:r>
            <a:r>
              <a:rPr lang="es-MX" sz="2400" dirty="0" err="1"/>
              <a:t>a.s.a</a:t>
            </a:r>
            <a:r>
              <a:rPr lang="es-MX" sz="2400" dirty="0"/>
              <a:t>. utilizando la mesa </a:t>
            </a:r>
            <a:r>
              <a:rPr lang="es-MX" sz="2400" dirty="0" err="1"/>
              <a:t>incisal</a:t>
            </a:r>
            <a:r>
              <a:rPr lang="es-MX" sz="2400" dirty="0"/>
              <a:t>. Y los  procedimientos de pulido, acabado, adaptación al diente, abrillantado y cementado; así como ir adquiriendo la experiencia que significa ordenar trabajos dentales en laboratorios dentales externos criticando su calidad.</a:t>
            </a:r>
          </a:p>
          <a:p>
            <a:endParaRPr lang="es-MX" sz="2400" dirty="0"/>
          </a:p>
        </p:txBody>
      </p:sp>
      <p:pic>
        <p:nvPicPr>
          <p:cNvPr id="6" name="3 Imagen" descr="Escudo%20UAE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5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0374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s-ES" dirty="0"/>
              <a:t>Presentación (Continuación)</a:t>
            </a:r>
            <a:r>
              <a:rPr lang="es-E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es-ES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s-E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es-ES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s-E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es-E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s-E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es-E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s-E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es-E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s-E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es-E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s-E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es-E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s-E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es-E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s-E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es-E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s-E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es-E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s-E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es-E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s-E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es-E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s-E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br>
              <a:rPr lang="es-E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s-E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es-E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s-E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es-E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s-E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Presentación (continuación) </a:t>
            </a:r>
            <a:endParaRPr lang="es-ES" sz="40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s-MX" sz="2400" dirty="0" smtClean="0"/>
              <a:t>Para </a:t>
            </a:r>
            <a:r>
              <a:rPr lang="es-MX" sz="2400" dirty="0"/>
              <a:t>la realización de este curso, el participante habrá cursado las unidades de Materiales dentales, teniendo conocimiento previo de los siguientes temas: materiales de impresión, yesos dentales, ceras para colado, investimentos, aleaciones dentales, resinas acrílicas, pulido de aleaciones, abrasivos, cementos temporales y definitivos</a:t>
            </a:r>
            <a:r>
              <a:rPr lang="es-MX" sz="2400" dirty="0" smtClean="0"/>
              <a:t>.</a:t>
            </a:r>
            <a:endParaRPr lang="es-MX" sz="2400" dirty="0"/>
          </a:p>
          <a:p>
            <a:endParaRPr lang="es-MX" sz="2400" dirty="0"/>
          </a:p>
        </p:txBody>
      </p:sp>
      <p:pic>
        <p:nvPicPr>
          <p:cNvPr id="6" name="3 Imagen" descr="Escudo%20UAE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5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8559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s-ES" dirty="0"/>
              <a:t>Presentación (Continuación)</a:t>
            </a:r>
            <a:r>
              <a:rPr lang="es-E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es-ES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s-E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es-ES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s-E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es-E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s-E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es-E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s-E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es-E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s-E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es-E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s-E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es-E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s-E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es-E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s-E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es-E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s-E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es-E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s-E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es-E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s-E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es-E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s-E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br>
              <a:rPr lang="es-E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s-E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es-E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s-E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es-E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s-E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Presentación (continuación) </a:t>
            </a:r>
            <a:endParaRPr lang="es-ES" sz="40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s-MX" sz="2400" dirty="0" smtClean="0"/>
              <a:t>De </a:t>
            </a:r>
            <a:r>
              <a:rPr lang="es-MX" sz="2400" dirty="0"/>
              <a:t>la unidad de Anatomía bucodental tendrá aprendizaje sobre la anatomía de las piezas dentales posteriores; de Operatoria preclínica I, habrá realizado aprendizaje sobre instrumentos dentales, campo operatorio dental, tiempos operatorios, preparación de cavidades para amalgama y resina  con lo cual han desarrollado su habilidad manual y además le sirva de referencia comparativa para las cavidades a realizar en la unidad de Operatoria preclínica II.</a:t>
            </a:r>
          </a:p>
          <a:p>
            <a:endParaRPr lang="es-MX" sz="2400" dirty="0"/>
          </a:p>
        </p:txBody>
      </p:sp>
      <p:pic>
        <p:nvPicPr>
          <p:cNvPr id="6" name="3 Imagen" descr="Escudo%20UAE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75565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5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4450"/>
            <a:ext cx="68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4984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2529</TotalTime>
  <Words>3822</Words>
  <Application>Microsoft Office PowerPoint</Application>
  <PresentationFormat>Presentación en pantalla (4:3)</PresentationFormat>
  <Paragraphs>317</Paragraphs>
  <Slides>57</Slides>
  <Notes>35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57</vt:i4>
      </vt:variant>
    </vt:vector>
  </HeadingPairs>
  <TitlesOfParts>
    <vt:vector size="58" baseType="lpstr">
      <vt:lpstr>Metro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(Continuación)             Presentación (Continuación) </vt:lpstr>
      <vt:lpstr>Presentación (Continuación)                Presentación (continuación) </vt:lpstr>
      <vt:lpstr>Presentación (Continuación)                Presentación (continuación) </vt:lpstr>
      <vt:lpstr>Presentación (Continuación)                Presentación (continuación) </vt:lpstr>
      <vt:lpstr>Presentación (Continuación)                Presentación (continuación) </vt:lpstr>
      <vt:lpstr>Presentación (Continuación)                Presentación (continuación) </vt:lpstr>
      <vt:lpstr>Propósito de la unidad de aprendizaje</vt:lpstr>
      <vt:lpstr>Propósito de la unidad de aprendizaje (continuación)</vt:lpstr>
      <vt:lpstr>Competencias profesionales</vt:lpstr>
      <vt:lpstr>Contribución  de la unidad de aprendizaje al perfil de egreso</vt:lpstr>
      <vt:lpstr>Unidad de competencia III </vt:lpstr>
      <vt:lpstr>Subtemas de la Unidad de competencia III</vt:lpstr>
      <vt:lpstr>Conocimientos </vt:lpstr>
      <vt:lpstr>Habilidades </vt:lpstr>
      <vt:lpstr>Actitudes / Valores</vt:lpstr>
      <vt:lpstr>Actitudes / Valores (Continuación)</vt:lpstr>
      <vt:lpstr>Preparación de cavidades inlay METÁLICAS</vt:lpstr>
      <vt:lpstr>Introducción </vt:lpstr>
      <vt:lpstr>Introducción</vt:lpstr>
      <vt:lpstr>Introducción </vt:lpstr>
      <vt:lpstr>Indicaciones </vt:lpstr>
      <vt:lpstr>Contraindicaciones </vt:lpstr>
      <vt:lpstr>Ventajas </vt:lpstr>
      <vt:lpstr>Desventajas </vt:lpstr>
      <vt:lpstr>Material </vt:lpstr>
      <vt:lpstr>Procedimiento </vt:lpstr>
      <vt:lpstr>Valoración de oclusión</vt:lpstr>
      <vt:lpstr>Anestesia </vt:lpstr>
      <vt:lpstr>Preparación dental</vt:lpstr>
      <vt:lpstr>Preparación dental </vt:lpstr>
      <vt:lpstr>Preparación dental. Etapa olcusal</vt:lpstr>
      <vt:lpstr>Preparación dental. Etapa olcusal</vt:lpstr>
      <vt:lpstr>Preparación dental. Etapa olcusal</vt:lpstr>
      <vt:lpstr>Preparación dental. Etapa olcusal</vt:lpstr>
      <vt:lpstr>Preparación dental. Caja proximal</vt:lpstr>
      <vt:lpstr>Preparación dental. Caja proximal</vt:lpstr>
      <vt:lpstr>Preparación dental. Caja proximal</vt:lpstr>
      <vt:lpstr>Preparación dental. Preparación final </vt:lpstr>
      <vt:lpstr>Preparación dental. Preparación de flancos y biseles</vt:lpstr>
      <vt:lpstr>Preparación dental. Preparación de flancos y biseles</vt:lpstr>
      <vt:lpstr>Preparación dental. Preparación de flancos  </vt:lpstr>
      <vt:lpstr>Preparación dental. Preparación de flancos  </vt:lpstr>
      <vt:lpstr>Preparación dental. Preparación de flancos  </vt:lpstr>
      <vt:lpstr>Preparación dental. Preparación del bisel gingival </vt:lpstr>
      <vt:lpstr>Preparación dental. Preparación del bisel gingival </vt:lpstr>
      <vt:lpstr>Preparación dental. Preparación del bisel oclusal</vt:lpstr>
      <vt:lpstr>Preparación dental. Preparación del bisel oclusal</vt:lpstr>
      <vt:lpstr>Preparación dental. Bisel del ángulo axiopulpar</vt:lpstr>
      <vt:lpstr>Preparación dental. Acabado de la preparación.</vt:lpstr>
      <vt:lpstr>Resumen de la preparación </vt:lpstr>
      <vt:lpstr>Resumen de la preparación (continuación) </vt:lpstr>
      <vt:lpstr>Referencias Bibliográficas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Preparación de cavidades inlay y onlay</dc:title>
  <dc:creator>Erendira Delgado</dc:creator>
  <cp:lastModifiedBy>Erendira Delgado</cp:lastModifiedBy>
  <cp:revision>81</cp:revision>
  <dcterms:created xsi:type="dcterms:W3CDTF">2019-09-14T00:39:49Z</dcterms:created>
  <dcterms:modified xsi:type="dcterms:W3CDTF">2019-09-29T21:24:43Z</dcterms:modified>
</cp:coreProperties>
</file>