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07" r:id="rId2"/>
    <p:sldId id="309" r:id="rId3"/>
    <p:sldId id="257" r:id="rId4"/>
    <p:sldId id="310" r:id="rId5"/>
    <p:sldId id="311" r:id="rId6"/>
    <p:sldId id="258" r:id="rId7"/>
    <p:sldId id="328" r:id="rId8"/>
    <p:sldId id="312" r:id="rId9"/>
    <p:sldId id="259" r:id="rId10"/>
    <p:sldId id="314" r:id="rId11"/>
    <p:sldId id="313" r:id="rId12"/>
    <p:sldId id="260" r:id="rId13"/>
    <p:sldId id="329" r:id="rId14"/>
    <p:sldId id="315" r:id="rId15"/>
    <p:sldId id="261" r:id="rId16"/>
    <p:sldId id="316" r:id="rId17"/>
    <p:sldId id="262" r:id="rId18"/>
    <p:sldId id="317" r:id="rId19"/>
    <p:sldId id="318" r:id="rId20"/>
    <p:sldId id="319" r:id="rId21"/>
    <p:sldId id="321" r:id="rId22"/>
    <p:sldId id="263" r:id="rId23"/>
    <p:sldId id="320" r:id="rId24"/>
    <p:sldId id="264" r:id="rId25"/>
    <p:sldId id="322" r:id="rId26"/>
    <p:sldId id="265" r:id="rId27"/>
    <p:sldId id="266" r:id="rId28"/>
    <p:sldId id="323" r:id="rId29"/>
    <p:sldId id="267" r:id="rId30"/>
    <p:sldId id="324" r:id="rId31"/>
    <p:sldId id="325" r:id="rId32"/>
    <p:sldId id="326" r:id="rId33"/>
    <p:sldId id="269" r:id="rId34"/>
    <p:sldId id="327" r:id="rId3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807"/>
  </p:normalViewPr>
  <p:slideViewPr>
    <p:cSldViewPr snapToGrid="0" snapToObjects="1">
      <p:cViewPr varScale="1">
        <p:scale>
          <a:sx n="82" d="100"/>
          <a:sy n="82" d="100"/>
        </p:scale>
        <p:origin x="14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25575A-9276-2948-AB7E-E198A5B25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A9D294-47AE-1D42-B83D-0954DA8D9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53D03C-D4B8-7348-BDC3-8B804EF48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8BEDAB-506C-B344-A7FE-CFDAB944A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59598EE-373C-E44B-8479-A98A750A5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8443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14A05C-9AF3-3243-8514-2DDE7F1D7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5654DCB-8AED-8C40-8588-448A1265F3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96DB76-B2A2-B146-9757-1F0EF85CD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E3D0C34-E5F4-C046-BE23-27A33DE1F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BDE9AF5-2F19-B049-BB0D-D1E0F5DA2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3857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13CD807-3477-B346-9768-B0BACB459B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7B245CB-E23D-5147-996E-F68301BBB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05FBB6-3620-7949-9F67-E988AC835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5E37B7-6D70-3B41-817E-B54606C19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FE610C-5DF3-2342-8D01-5D710AE79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0277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A5ACD4-ADCC-BB48-B3B1-E67C42768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E158AC-2D3B-224E-B2C3-6D0C23133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BCA1EC-D48F-F244-AC69-792596ECD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98839E-FA13-DB4B-A07A-41466FB1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AB1824-684D-1344-8E42-622466C15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3481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4A63FD-3BE2-804A-A87D-DEA3B95CE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50E0FE2-2DE4-4E4E-9E27-4A78398E2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7E3323-57D0-3549-BB83-142EB3A02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56204E7-4F7C-D24B-94AD-084DD469A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D4C87D-3CE3-FF45-89CF-8113E74AA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464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7EB127-F0A8-1C4D-98B9-0F0D5C7B3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7A4C4C-785D-1841-9ED8-7E7D9B491E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2B22E6D-4978-D249-B973-1CB8CD179D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041BDD4-A62A-C04A-8BD7-C5D7F24A3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79C541C-9885-574A-9104-CE69AF01F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8BF8858-C553-2243-85F7-8081BF841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7559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46D8AE-2BED-6B44-822D-93EB45D25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74BEF5-55E7-0E47-8B44-25A2FE1F8E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6684F0B-992C-0940-A1B2-5179DC3CD3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55DA260-FBD8-5A46-889D-BFD460F8F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C0F0CC5-8B6E-7643-9ED2-B0BD966FCC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CADDD71-7A69-E34C-88D0-F7E1C59B4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A2C39D7-A585-0749-AE43-7944086C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176F027-1D40-5745-A508-ACA4F11BC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69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60F207-7E02-E845-856C-42E508F22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33FE2C1-9F5D-DC40-A499-B4A08343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3AF8C10-1C40-D841-90FF-B46A81EFA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3CE29D8-B6AE-924C-8435-89AB7F8D1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3528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9D65973-D642-A94C-8E38-81B55ADE5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CE0E79D-21D7-704B-A9B3-811A86A60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71935BF-D21D-594A-8CDF-612C80A86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107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067BA2-4A95-DA47-935F-CCB53C63E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657E73-3917-404A-BCC8-AD0CBB0CC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E6FF9DA-BC9D-BC45-AFA7-621AC8F7D5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A87ADB-FD6D-B145-9B68-0F1842AB8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1E04689-1AFE-0B40-AB36-4D4973DF1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40A717F-9AFA-7C4C-9C07-C68BDBD21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3962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FAB4E-ABBF-5344-98A5-F11A725C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B84B2F2-D129-104C-9975-F87D641746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F5FC99-44C2-CC4A-8ED5-F16A9A731D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E2BE814-3D8D-1E48-BE62-927F505A4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D9A735D-35D3-6E49-AC5E-9157273FD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B848CDC-AE2D-E849-9774-5928E69D5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119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9B1E57B-A6CA-0341-800E-74D19E3F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6A3004A-64E0-1746-9E31-5727CCFCF8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70899FF-5481-944D-A85A-A26B1375C9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950FA-A8A9-684E-BDAB-40AEAD1E0C80}" type="datetimeFigureOut">
              <a:rPr lang="es-MX" smtClean="0"/>
              <a:t>12/09/19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9AC157-A063-1A46-9D43-7E43AF7E9E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7EADE0-A17E-7C42-9883-1AD8D39AF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11E91-7AE2-C04E-9719-36B8D76A75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3696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19536" y="404664"/>
            <a:ext cx="8496944" cy="590465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UNIVERSIDAD AUTÓNOMA DEL ESTADO DE MÉXICO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FACULTAD DE MEDICINA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 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TÍTULO: “HUESOS DEL MIEMBRO SUPERIOR´´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UNIDAD II; TEMA 1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UNIDAD DE APRENDIZAJE:  ANATOMÍA I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PROGRAMA EDUCATIVO: MÉDICO CIRUJANO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ESPACIO ACADÉMICO: FACULTAD DE MEDICINA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RESPONSABLE DE LA ELABORACIÓN: 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M. EN I.E. MARCO ANTONIO MONDRAGÓN CHIMAL</a:t>
            </a: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br>
              <a:rPr lang="es-MX" sz="2400" b="1" dirty="0">
                <a:latin typeface="Arial" charset="0"/>
                <a:ea typeface="Arial" charset="0"/>
                <a:cs typeface="Arial" charset="0"/>
              </a:rPr>
            </a:br>
            <a:r>
              <a:rPr lang="es-MX" sz="2400" b="1" dirty="0">
                <a:latin typeface="Arial" charset="0"/>
                <a:ea typeface="Arial" charset="0"/>
                <a:cs typeface="Arial" charset="0"/>
              </a:rPr>
              <a:t>FECHA DE ELABORACIÓN: 10 DE SEPTIEMBRE DE 2019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265019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438DD7-91F0-EC4D-9481-723A8834C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8760"/>
          </a:xfrm>
        </p:spPr>
        <p:txBody>
          <a:bodyPr>
            <a:normAutofit/>
          </a:bodyPr>
          <a:lstStyle/>
          <a:p>
            <a:r>
              <a:rPr lang="es-MX" sz="3200" b="1" dirty="0"/>
              <a:t>2. Escápula.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74ED67-C637-DF4D-A883-310D17A15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6359"/>
            <a:ext cx="10515600" cy="4890604"/>
          </a:xfrm>
        </p:spPr>
        <p:txBody>
          <a:bodyPr/>
          <a:lstStyle/>
          <a:p>
            <a:pPr>
              <a:buFontTx/>
              <a:buChar char="-"/>
            </a:pPr>
            <a:r>
              <a:rPr lang="es-MX" dirty="0"/>
              <a:t>Tres bordes: Superior (escotadura supraescapular), </a:t>
            </a:r>
          </a:p>
          <a:p>
            <a:pPr marL="0" indent="0">
              <a:buNone/>
            </a:pPr>
            <a:r>
              <a:rPr lang="es-MX" dirty="0"/>
              <a:t>                          Medial y lateral (inserciones musculares).</a:t>
            </a:r>
          </a:p>
          <a:p>
            <a:pPr marL="0" indent="0">
              <a:buNone/>
            </a:pPr>
            <a:r>
              <a:rPr lang="es-MX" dirty="0"/>
              <a:t>      - Tres ángulos: </a:t>
            </a:r>
          </a:p>
          <a:p>
            <a:pPr marL="0" indent="0">
              <a:buNone/>
            </a:pPr>
            <a:r>
              <a:rPr lang="es-MX" dirty="0"/>
              <a:t>            + Superior. </a:t>
            </a:r>
          </a:p>
          <a:p>
            <a:pPr marL="0" indent="0">
              <a:buNone/>
            </a:pPr>
            <a:r>
              <a:rPr lang="es-MX" dirty="0"/>
              <a:t>            + Inferior (inserciones músculares).</a:t>
            </a:r>
          </a:p>
          <a:p>
            <a:pPr marL="0" indent="0">
              <a:buNone/>
            </a:pPr>
            <a:r>
              <a:rPr lang="es-MX" dirty="0"/>
              <a:t>            + Lateral: Apófisis coracoides.</a:t>
            </a:r>
          </a:p>
          <a:p>
            <a:pPr marL="0" indent="0">
              <a:buNone/>
            </a:pPr>
            <a:r>
              <a:rPr lang="es-MX" dirty="0"/>
              <a:t>                              Cavidad glenoidea con dos tuberculos: </a:t>
            </a:r>
          </a:p>
          <a:p>
            <a:pPr marL="0" indent="0">
              <a:buNone/>
            </a:pPr>
            <a:r>
              <a:rPr lang="es-MX" dirty="0"/>
              <a:t>                                    * Supra e infraglenoideo.</a:t>
            </a:r>
            <a:endParaRPr lang="es-MX" sz="1600" dirty="0"/>
          </a:p>
          <a:p>
            <a:pPr marL="0" indent="0">
              <a:buNone/>
            </a:pPr>
            <a:endParaRPr lang="es-MX" sz="2000" dirty="0"/>
          </a:p>
          <a:p>
            <a:pPr marL="0" indent="0">
              <a:buNone/>
            </a:pPr>
            <a:r>
              <a:rPr lang="es-MX" sz="2000" dirty="0"/>
              <a:t>                                                                                                                                                   Ver fig. 3.</a:t>
            </a:r>
          </a:p>
        </p:txBody>
      </p:sp>
    </p:spTree>
    <p:extLst>
      <p:ext uri="{BB962C8B-B14F-4D97-AF65-F5344CB8AC3E}">
        <p14:creationId xmlns:p14="http://schemas.microsoft.com/office/powerpoint/2010/main" val="2270386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n para escÃ¡pula">
            <a:extLst>
              <a:ext uri="{FF2B5EF4-FFF2-40B4-BE49-F238E27FC236}">
                <a16:creationId xmlns:a16="http://schemas.microsoft.com/office/drawing/2014/main" id="{0510F150-DCEB-E44B-8E78-DE22BEDD0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906" y="743920"/>
            <a:ext cx="8740373" cy="546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453EFFC-0AB0-8F4F-84EA-FCF885C8BBFA}"/>
              </a:ext>
            </a:extLst>
          </p:cNvPr>
          <p:cNvSpPr txBox="1"/>
          <p:nvPr/>
        </p:nvSpPr>
        <p:spPr>
          <a:xfrm>
            <a:off x="805909" y="743916"/>
            <a:ext cx="14568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Fig. 3.</a:t>
            </a:r>
          </a:p>
          <a:p>
            <a:r>
              <a:rPr lang="es-MX" sz="2800" dirty="0"/>
              <a:t>Escápula</a:t>
            </a:r>
          </a:p>
        </p:txBody>
      </p:sp>
    </p:spTree>
    <p:extLst>
      <p:ext uri="{BB962C8B-B14F-4D97-AF65-F5344CB8AC3E}">
        <p14:creationId xmlns:p14="http://schemas.microsoft.com/office/powerpoint/2010/main" val="533580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67609" y="265183"/>
            <a:ext cx="6965245" cy="667201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b) Huesos del brazo.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00380" y="999306"/>
            <a:ext cx="10290874" cy="5556478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s-MX" sz="3600" dirty="0"/>
              <a:t>Húmero.</a:t>
            </a:r>
          </a:p>
          <a:p>
            <a:r>
              <a:rPr lang="es-MX" sz="3600" dirty="0"/>
              <a:t> Tipo: Hueso largo. </a:t>
            </a:r>
          </a:p>
          <a:p>
            <a:r>
              <a:rPr lang="es-MX" sz="3600" dirty="0"/>
              <a:t>Detalles óseos:</a:t>
            </a:r>
          </a:p>
          <a:p>
            <a:pPr marL="0" indent="0">
              <a:buNone/>
            </a:pPr>
            <a:r>
              <a:rPr lang="es-MX" sz="3600" dirty="0"/>
              <a:t>       + Dos extremos (Epífisis):</a:t>
            </a:r>
          </a:p>
          <a:p>
            <a:pPr marL="0" indent="0">
              <a:buNone/>
            </a:pPr>
            <a:r>
              <a:rPr lang="es-MX" sz="3600" dirty="0"/>
              <a:t>           - Superior: Presenta la cabeza, </a:t>
            </a:r>
          </a:p>
          <a:p>
            <a:pPr marL="0" indent="0">
              <a:buNone/>
            </a:pPr>
            <a:r>
              <a:rPr lang="es-MX" sz="3600" dirty="0"/>
              <a:t>                               cuello anatómico, </a:t>
            </a:r>
          </a:p>
          <a:p>
            <a:pPr marL="0" indent="0">
              <a:buNone/>
            </a:pPr>
            <a:r>
              <a:rPr lang="es-MX" sz="3600" dirty="0"/>
              <a:t>                               trocanter mayor, trocanter menor </a:t>
            </a:r>
          </a:p>
          <a:p>
            <a:pPr marL="0" indent="0">
              <a:buNone/>
            </a:pPr>
            <a:r>
              <a:rPr lang="es-MX" sz="3600" dirty="0"/>
              <a:t>                               y cuello quirúrgico.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          Ver fig. 4. </a:t>
            </a:r>
          </a:p>
        </p:txBody>
      </p:sp>
    </p:spTree>
    <p:extLst>
      <p:ext uri="{BB962C8B-B14F-4D97-AF65-F5344CB8AC3E}">
        <p14:creationId xmlns:p14="http://schemas.microsoft.com/office/powerpoint/2010/main" val="3982705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67609" y="265183"/>
            <a:ext cx="6965245" cy="667201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b) Huesos del brazo.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00380" y="999306"/>
            <a:ext cx="10290874" cy="5556478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s-MX" sz="3600" dirty="0"/>
              <a:t>Húmero.</a:t>
            </a:r>
          </a:p>
          <a:p>
            <a:pPr marL="0" indent="0">
              <a:buNone/>
            </a:pPr>
            <a:r>
              <a:rPr lang="es-MX" sz="3600" dirty="0"/>
              <a:t>     - Inferior: Presenta La troclea humeral y el cóndilo </a:t>
            </a:r>
          </a:p>
          <a:p>
            <a:pPr marL="0" indent="0">
              <a:buNone/>
            </a:pPr>
            <a:r>
              <a:rPr lang="es-MX" sz="3600" dirty="0"/>
              <a:t>                       humeral.</a:t>
            </a:r>
          </a:p>
          <a:p>
            <a:pPr marL="0" indent="0">
              <a:buNone/>
            </a:pPr>
            <a:r>
              <a:rPr lang="es-MX" sz="3600" dirty="0"/>
              <a:t>        + Cuerpo (Diáfisis): Prisma triangular. Presenta       </a:t>
            </a:r>
          </a:p>
          <a:p>
            <a:pPr marL="0" indent="0">
              <a:buNone/>
            </a:pPr>
            <a:r>
              <a:rPr lang="es-MX" sz="3600" dirty="0"/>
              <a:t>             tres caras.</a:t>
            </a:r>
          </a:p>
          <a:p>
            <a:pPr marL="0" indent="0">
              <a:buNone/>
            </a:pPr>
            <a:r>
              <a:rPr lang="es-MX" sz="3600" dirty="0"/>
              <a:t>             - Anterolateral: Tuberosidad deltoidea.</a:t>
            </a:r>
          </a:p>
          <a:p>
            <a:pPr marL="0" indent="0">
              <a:buNone/>
            </a:pPr>
            <a:r>
              <a:rPr lang="es-MX" sz="3600" dirty="0"/>
              <a:t>             - Anteromedial: Lisa, foramen nutricio. </a:t>
            </a:r>
          </a:p>
          <a:p>
            <a:pPr marL="0" indent="0">
              <a:buNone/>
            </a:pPr>
            <a:r>
              <a:rPr lang="es-MX" sz="3600" b="1" dirty="0"/>
              <a:t>             - </a:t>
            </a:r>
            <a:r>
              <a:rPr lang="es-MX" sz="3600" dirty="0"/>
              <a:t>Posterior: Surco para nervio radial.                             </a:t>
            </a:r>
          </a:p>
          <a:p>
            <a:pPr marL="0" indent="0">
              <a:buNone/>
            </a:pPr>
            <a:r>
              <a:rPr lang="es-MX" sz="3600" dirty="0"/>
              <a:t>                                                                              </a:t>
            </a:r>
            <a:r>
              <a:rPr lang="es-MX" sz="2000" dirty="0"/>
              <a:t>Ver fig. 4. </a:t>
            </a:r>
          </a:p>
        </p:txBody>
      </p:sp>
    </p:spTree>
    <p:extLst>
      <p:ext uri="{BB962C8B-B14F-4D97-AF65-F5344CB8AC3E}">
        <p14:creationId xmlns:p14="http://schemas.microsoft.com/office/powerpoint/2010/main" val="283769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n para hÃºmero">
            <a:extLst>
              <a:ext uri="{FF2B5EF4-FFF2-40B4-BE49-F238E27FC236}">
                <a16:creationId xmlns:a16="http://schemas.microsoft.com/office/drawing/2014/main" id="{15947FC9-2F86-3045-9B7A-64D36FAA87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5" t="4620"/>
          <a:stretch/>
        </p:blipFill>
        <p:spPr bwMode="auto">
          <a:xfrm>
            <a:off x="3427274" y="534978"/>
            <a:ext cx="7414226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20615E0-06CB-064E-9395-83C4F8BDD55F}"/>
              </a:ext>
            </a:extLst>
          </p:cNvPr>
          <p:cNvSpPr txBox="1"/>
          <p:nvPr/>
        </p:nvSpPr>
        <p:spPr>
          <a:xfrm>
            <a:off x="712921" y="1317354"/>
            <a:ext cx="2572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Fig. 4. Húmero.</a:t>
            </a:r>
          </a:p>
        </p:txBody>
      </p:sp>
    </p:spTree>
    <p:extLst>
      <p:ext uri="{BB962C8B-B14F-4D97-AF65-F5344CB8AC3E}">
        <p14:creationId xmlns:p14="http://schemas.microsoft.com/office/powerpoint/2010/main" val="2611303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31376" y="1084886"/>
            <a:ext cx="9996407" cy="5509639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s-MX" sz="2400" b="1" dirty="0"/>
              <a:t>Radio.</a:t>
            </a:r>
          </a:p>
          <a:p>
            <a:r>
              <a:rPr lang="es-MX" sz="2400" b="1" dirty="0"/>
              <a:t> </a:t>
            </a:r>
            <a:r>
              <a:rPr lang="es-MX" sz="2400" dirty="0"/>
              <a:t>Tipo: Hueso largo. Situado en la parte lateral de antebrazo.</a:t>
            </a:r>
          </a:p>
          <a:p>
            <a:r>
              <a:rPr lang="es-MX" sz="2400" dirty="0"/>
              <a:t>Detalles óseos. Presenta:</a:t>
            </a:r>
          </a:p>
          <a:p>
            <a:pPr marL="0" indent="0">
              <a:buNone/>
            </a:pPr>
            <a:r>
              <a:rPr lang="es-MX" sz="2400" dirty="0"/>
              <a:t>             + Dos extremos (epífisis):</a:t>
            </a:r>
          </a:p>
          <a:p>
            <a:pPr marL="0" indent="0">
              <a:buNone/>
            </a:pPr>
            <a:r>
              <a:rPr lang="es-MX" sz="2400" dirty="0"/>
              <a:t>                   - Superior: Cabeza, cilíndrica, carilla articular para condilo humeral y </a:t>
            </a:r>
          </a:p>
          <a:p>
            <a:pPr marL="0" indent="0">
              <a:buNone/>
            </a:pPr>
            <a:r>
              <a:rPr lang="es-MX" sz="2400" dirty="0"/>
              <a:t>                       escotadura ulnar.</a:t>
            </a:r>
          </a:p>
          <a:p>
            <a:pPr marL="0" indent="0">
              <a:buNone/>
            </a:pPr>
            <a:r>
              <a:rPr lang="es-MX" sz="2400" dirty="0"/>
              <a:t>                   - Inferior: Más desarrollada, carilla articular carpiana. Apófisis </a:t>
            </a:r>
          </a:p>
          <a:p>
            <a:pPr marL="0" indent="0">
              <a:buNone/>
            </a:pPr>
            <a:r>
              <a:rPr lang="es-MX" sz="2400" dirty="0"/>
              <a:t>                       estiloides. Incisura ulnar.</a:t>
            </a:r>
          </a:p>
          <a:p>
            <a:pPr marL="0" indent="0">
              <a:buNone/>
            </a:pPr>
            <a:r>
              <a:rPr lang="es-MX" sz="2400" dirty="0"/>
              <a:t>             + Cuello. Ängulo cervicodiafisiario.</a:t>
            </a:r>
          </a:p>
          <a:p>
            <a:pPr marL="0" indent="0">
              <a:buNone/>
            </a:pPr>
            <a:r>
              <a:rPr lang="es-MX" sz="2400" dirty="0"/>
              <a:t>             + Cuerpo. Tres caras:</a:t>
            </a:r>
          </a:p>
          <a:p>
            <a:pPr marL="0" indent="0">
              <a:buNone/>
            </a:pPr>
            <a:r>
              <a:rPr lang="es-MX" sz="2400" dirty="0"/>
              <a:t>                   - Anterior: Foramen nutricio. Tuberosidad bicipital.</a:t>
            </a:r>
          </a:p>
          <a:p>
            <a:pPr marL="0" indent="0">
              <a:buNone/>
            </a:pPr>
            <a:r>
              <a:rPr lang="es-MX" sz="2400" dirty="0"/>
              <a:t>                   - Lateral: En relación con músculos laterales.                      Ver fig. 5.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7AC4F46-C4D0-5F4A-9AA4-0D16A42F4683}"/>
              </a:ext>
            </a:extLst>
          </p:cNvPr>
          <p:cNvSpPr txBox="1"/>
          <p:nvPr/>
        </p:nvSpPr>
        <p:spPr>
          <a:xfrm>
            <a:off x="1518834" y="263474"/>
            <a:ext cx="5408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/>
              <a:t>c) Huesos del antebrazo.</a:t>
            </a:r>
          </a:p>
        </p:txBody>
      </p:sp>
    </p:spTree>
    <p:extLst>
      <p:ext uri="{BB962C8B-B14F-4D97-AF65-F5344CB8AC3E}">
        <p14:creationId xmlns:p14="http://schemas.microsoft.com/office/powerpoint/2010/main" val="892124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F2DB3A7-6D42-B34A-B7E6-16794259D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4318" y="263474"/>
            <a:ext cx="1487699" cy="640854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AE55939-D5A8-F742-B15A-D0A97D887B37}"/>
              </a:ext>
            </a:extLst>
          </p:cNvPr>
          <p:cNvSpPr txBox="1"/>
          <p:nvPr/>
        </p:nvSpPr>
        <p:spPr>
          <a:xfrm>
            <a:off x="821410" y="573437"/>
            <a:ext cx="2154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Fig. 5. Radio.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EE5A547-69F5-BD41-A357-9BDE3376925A}"/>
              </a:ext>
            </a:extLst>
          </p:cNvPr>
          <p:cNvSpPr txBox="1"/>
          <p:nvPr/>
        </p:nvSpPr>
        <p:spPr>
          <a:xfrm>
            <a:off x="7638804" y="264347"/>
            <a:ext cx="1043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Cabeza</a:t>
            </a:r>
            <a:r>
              <a:rPr lang="es-MX" sz="2800" dirty="0"/>
              <a:t>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B6317CA-86A4-DD4D-A9C3-B53A6154F12A}"/>
              </a:ext>
            </a:extLst>
          </p:cNvPr>
          <p:cNvSpPr txBox="1"/>
          <p:nvPr/>
        </p:nvSpPr>
        <p:spPr>
          <a:xfrm>
            <a:off x="7535193" y="1088055"/>
            <a:ext cx="2631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Tuberosidad bicipital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CEEAF2F-F419-CC46-8C6E-DC25D4C17CBC}"/>
              </a:ext>
            </a:extLst>
          </p:cNvPr>
          <p:cNvSpPr txBox="1"/>
          <p:nvPr/>
        </p:nvSpPr>
        <p:spPr>
          <a:xfrm>
            <a:off x="7349217" y="5906298"/>
            <a:ext cx="2154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Extremo inferior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F35687A-78D8-CD46-9B54-242F0EE1C606}"/>
              </a:ext>
            </a:extLst>
          </p:cNvPr>
          <p:cNvSpPr txBox="1"/>
          <p:nvPr/>
        </p:nvSpPr>
        <p:spPr>
          <a:xfrm>
            <a:off x="3223647" y="311827"/>
            <a:ext cx="2154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Extremo superior 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09B6C3E-8E4E-F64F-A9F6-79A2E9E97956}"/>
              </a:ext>
            </a:extLst>
          </p:cNvPr>
          <p:cNvSpPr txBox="1"/>
          <p:nvPr/>
        </p:nvSpPr>
        <p:spPr>
          <a:xfrm>
            <a:off x="3490827" y="3060993"/>
            <a:ext cx="1077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Cuerpo</a:t>
            </a:r>
            <a:r>
              <a:rPr lang="es-MX" sz="2800" dirty="0"/>
              <a:t>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7ED7151-6C2F-E84B-A6C4-E8B63BB1A389}"/>
              </a:ext>
            </a:extLst>
          </p:cNvPr>
          <p:cNvSpPr txBox="1"/>
          <p:nvPr/>
        </p:nvSpPr>
        <p:spPr>
          <a:xfrm>
            <a:off x="2294037" y="5933269"/>
            <a:ext cx="2154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Apófisis estiloides</a:t>
            </a:r>
            <a:r>
              <a:rPr lang="es-MX" sz="2800" dirty="0"/>
              <a:t> </a:t>
            </a:r>
          </a:p>
        </p:txBody>
      </p:sp>
      <p:sp>
        <p:nvSpPr>
          <p:cNvPr id="16" name="Flecha arriba 15">
            <a:extLst>
              <a:ext uri="{FF2B5EF4-FFF2-40B4-BE49-F238E27FC236}">
                <a16:creationId xmlns:a16="http://schemas.microsoft.com/office/drawing/2014/main" id="{00D8D0F9-A065-B443-BE0C-D04C55573117}"/>
              </a:ext>
            </a:extLst>
          </p:cNvPr>
          <p:cNvSpPr/>
          <p:nvPr/>
        </p:nvSpPr>
        <p:spPr>
          <a:xfrm rot="16200000">
            <a:off x="7073114" y="906957"/>
            <a:ext cx="261609" cy="72454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Flecha arriba 16">
            <a:extLst>
              <a:ext uri="{FF2B5EF4-FFF2-40B4-BE49-F238E27FC236}">
                <a16:creationId xmlns:a16="http://schemas.microsoft.com/office/drawing/2014/main" id="{432695A7-AE87-6A4A-8861-3FD3C25FBE20}"/>
              </a:ext>
            </a:extLst>
          </p:cNvPr>
          <p:cNvSpPr/>
          <p:nvPr/>
        </p:nvSpPr>
        <p:spPr>
          <a:xfrm rot="5400000">
            <a:off x="5001153" y="2692410"/>
            <a:ext cx="369331" cy="1374925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Flecha arriba 17">
            <a:extLst>
              <a:ext uri="{FF2B5EF4-FFF2-40B4-BE49-F238E27FC236}">
                <a16:creationId xmlns:a16="http://schemas.microsoft.com/office/drawing/2014/main" id="{2B2B90E9-53FB-2848-80E3-C6E2E036DD0E}"/>
              </a:ext>
            </a:extLst>
          </p:cNvPr>
          <p:cNvSpPr/>
          <p:nvPr/>
        </p:nvSpPr>
        <p:spPr>
          <a:xfrm rot="16200000">
            <a:off x="6777946" y="5702663"/>
            <a:ext cx="348366" cy="825174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Flecha arriba 18">
            <a:extLst>
              <a:ext uri="{FF2B5EF4-FFF2-40B4-BE49-F238E27FC236}">
                <a16:creationId xmlns:a16="http://schemas.microsoft.com/office/drawing/2014/main" id="{854C169E-0F04-2448-B47F-F3BE0E0A600D}"/>
              </a:ext>
            </a:extLst>
          </p:cNvPr>
          <p:cNvSpPr/>
          <p:nvPr/>
        </p:nvSpPr>
        <p:spPr>
          <a:xfrm rot="16200000">
            <a:off x="7092435" y="143598"/>
            <a:ext cx="261610" cy="825176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Flecha arriba 19">
            <a:extLst>
              <a:ext uri="{FF2B5EF4-FFF2-40B4-BE49-F238E27FC236}">
                <a16:creationId xmlns:a16="http://schemas.microsoft.com/office/drawing/2014/main" id="{80E0288C-6DFE-C14C-978F-A2B9030E1F9E}"/>
              </a:ext>
            </a:extLst>
          </p:cNvPr>
          <p:cNvSpPr/>
          <p:nvPr/>
        </p:nvSpPr>
        <p:spPr>
          <a:xfrm rot="5400000">
            <a:off x="5547119" y="-32271"/>
            <a:ext cx="261609" cy="1042795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Flecha arriba 20">
            <a:extLst>
              <a:ext uri="{FF2B5EF4-FFF2-40B4-BE49-F238E27FC236}">
                <a16:creationId xmlns:a16="http://schemas.microsoft.com/office/drawing/2014/main" id="{AAB801F3-7792-5241-B646-19543ECB26FB}"/>
              </a:ext>
            </a:extLst>
          </p:cNvPr>
          <p:cNvSpPr/>
          <p:nvPr/>
        </p:nvSpPr>
        <p:spPr>
          <a:xfrm rot="6019515">
            <a:off x="4848075" y="5729916"/>
            <a:ext cx="227132" cy="135136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2933547-5DDE-5C4B-8E58-F85DFDAB99F1}"/>
              </a:ext>
            </a:extLst>
          </p:cNvPr>
          <p:cNvSpPr txBox="1"/>
          <p:nvPr/>
        </p:nvSpPr>
        <p:spPr>
          <a:xfrm>
            <a:off x="4300779" y="852563"/>
            <a:ext cx="1077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Cuello</a:t>
            </a:r>
            <a:r>
              <a:rPr lang="es-MX" sz="2800" dirty="0"/>
              <a:t> </a:t>
            </a:r>
          </a:p>
        </p:txBody>
      </p:sp>
      <p:sp>
        <p:nvSpPr>
          <p:cNvPr id="23" name="Flecha arriba 22">
            <a:extLst>
              <a:ext uri="{FF2B5EF4-FFF2-40B4-BE49-F238E27FC236}">
                <a16:creationId xmlns:a16="http://schemas.microsoft.com/office/drawing/2014/main" id="{A0867601-6DDD-C243-B0E4-5E95FE623DE7}"/>
              </a:ext>
            </a:extLst>
          </p:cNvPr>
          <p:cNvSpPr/>
          <p:nvPr/>
        </p:nvSpPr>
        <p:spPr>
          <a:xfrm rot="4377423">
            <a:off x="5571895" y="324957"/>
            <a:ext cx="261272" cy="124070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1539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2922" y="620688"/>
            <a:ext cx="11019295" cy="59970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600" b="1" dirty="0"/>
              <a:t>2. Ulna (Cúbito).</a:t>
            </a:r>
          </a:p>
          <a:p>
            <a:pPr marL="0" indent="0">
              <a:buNone/>
            </a:pPr>
            <a:endParaRPr lang="es-MX" sz="3600" dirty="0"/>
          </a:p>
          <a:p>
            <a:r>
              <a:rPr lang="es-MX" dirty="0"/>
              <a:t>Tipo: Hueso largo.</a:t>
            </a:r>
          </a:p>
          <a:p>
            <a:r>
              <a:rPr lang="es-MX" dirty="0"/>
              <a:t>Forma: Prisma triangular.</a:t>
            </a:r>
          </a:p>
          <a:p>
            <a:r>
              <a:rPr lang="es-MX" dirty="0"/>
              <a:t>Detalles óseos. Presenta:</a:t>
            </a:r>
          </a:p>
          <a:p>
            <a:pPr marL="0" indent="0">
              <a:buNone/>
            </a:pPr>
            <a:r>
              <a:rPr lang="es-MX" dirty="0"/>
              <a:t>        + Dos extremos.</a:t>
            </a:r>
          </a:p>
          <a:p>
            <a:pPr marL="0" indent="0">
              <a:buNone/>
            </a:pPr>
            <a:r>
              <a:rPr lang="es-MX" dirty="0"/>
              <a:t>             - Superior: Olecranón. Escotadura troclear. </a:t>
            </a:r>
          </a:p>
          <a:p>
            <a:pPr marL="0" indent="0">
              <a:buNone/>
            </a:pPr>
            <a:r>
              <a:rPr lang="es-MX" dirty="0"/>
              <a:t>                  Apófisis coronoides. Tuberosidad ulnar. </a:t>
            </a:r>
          </a:p>
          <a:p>
            <a:pPr marL="0" indent="0">
              <a:buNone/>
            </a:pPr>
            <a:r>
              <a:rPr lang="es-MX" dirty="0"/>
              <a:t>                  Escotadura radial. </a:t>
            </a:r>
          </a:p>
          <a:p>
            <a:pPr marL="0" indent="0">
              <a:buNone/>
            </a:pPr>
            <a:r>
              <a:rPr lang="es-MX" dirty="0"/>
              <a:t>             - Inferior: Carilla articular para el radio. Apófisis estiloides.</a:t>
            </a:r>
          </a:p>
          <a:p>
            <a:pPr marL="0" indent="0">
              <a:buNone/>
            </a:pPr>
            <a:r>
              <a:rPr lang="es-MX" dirty="0"/>
              <a:t>        * Cuerpo. Prisma triangular.                                        Ver Fig. 6.</a:t>
            </a:r>
          </a:p>
        </p:txBody>
      </p:sp>
    </p:spTree>
    <p:extLst>
      <p:ext uri="{BB962C8B-B14F-4D97-AF65-F5344CB8AC3E}">
        <p14:creationId xmlns:p14="http://schemas.microsoft.com/office/powerpoint/2010/main" val="2063649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n para cÃºbito">
            <a:extLst>
              <a:ext uri="{FF2B5EF4-FFF2-40B4-BE49-F238E27FC236}">
                <a16:creationId xmlns:a16="http://schemas.microsoft.com/office/drawing/2014/main" id="{B0A61FFE-C10D-E642-9E41-F94D3CF22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475" y="438559"/>
            <a:ext cx="4002813" cy="605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938A112-6F69-984C-BF64-02B819961596}"/>
              </a:ext>
            </a:extLst>
          </p:cNvPr>
          <p:cNvSpPr txBox="1"/>
          <p:nvPr/>
        </p:nvSpPr>
        <p:spPr>
          <a:xfrm>
            <a:off x="883403" y="945397"/>
            <a:ext cx="3316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Fig. 6. Ulna (Cúbito).</a:t>
            </a:r>
          </a:p>
        </p:txBody>
      </p:sp>
    </p:spTree>
    <p:extLst>
      <p:ext uri="{BB962C8B-B14F-4D97-AF65-F5344CB8AC3E}">
        <p14:creationId xmlns:p14="http://schemas.microsoft.com/office/powerpoint/2010/main" val="1854394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923D79-F5E0-504A-8865-C0BD9E7FA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674" y="365126"/>
            <a:ext cx="6213529" cy="812746"/>
          </a:xfrm>
        </p:spPr>
        <p:txBody>
          <a:bodyPr/>
          <a:lstStyle/>
          <a:p>
            <a:r>
              <a:rPr lang="es-MX" b="1" dirty="0"/>
              <a:t>c) Huesos de la mano.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1C9B9F-1C8F-6142-95A6-132A1D498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3012" y="1394847"/>
            <a:ext cx="8801746" cy="50980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/>
              <a:t>Se distinguen en tres segmentos:</a:t>
            </a:r>
          </a:p>
          <a:p>
            <a:endParaRPr lang="es-MX" sz="3200" dirty="0"/>
          </a:p>
          <a:p>
            <a:r>
              <a:rPr lang="es-MX" sz="3200" dirty="0"/>
              <a:t>Huesos del carpo.</a:t>
            </a:r>
          </a:p>
          <a:p>
            <a:endParaRPr lang="es-MX" sz="3200" dirty="0"/>
          </a:p>
          <a:p>
            <a:r>
              <a:rPr lang="es-MX" sz="3200" dirty="0"/>
              <a:t>Huesos del metacarpo.</a:t>
            </a:r>
          </a:p>
          <a:p>
            <a:endParaRPr lang="es-MX" sz="3200" dirty="0"/>
          </a:p>
          <a:p>
            <a:r>
              <a:rPr lang="es-MX" sz="3200" dirty="0"/>
              <a:t>Huesos de los dedos.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</a:t>
            </a:r>
            <a:r>
              <a:rPr lang="es-MX" sz="2000" dirty="0"/>
              <a:t>Ver fig. 7 y tabla 1.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09594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64366" y="498416"/>
            <a:ext cx="7239000" cy="626328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>
                <a:solidFill>
                  <a:schemeClr val="tx1"/>
                </a:solidFill>
                <a:latin typeface="+mn-lt"/>
              </a:rPr>
              <a:t>JUSTIFICACIÓN.</a:t>
            </a:r>
            <a:endParaRPr lang="es-ES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B37307B8-E287-43C7-B359-E35E797B2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7871" y="1217732"/>
            <a:ext cx="10073897" cy="5074578"/>
          </a:xfrm>
        </p:spPr>
        <p:txBody>
          <a:bodyPr>
            <a:normAutofit/>
          </a:bodyPr>
          <a:lstStyle/>
          <a:p>
            <a:pPr algn="just"/>
            <a:r>
              <a:rPr lang="es-MX" sz="3200" b="1" dirty="0"/>
              <a:t>Al término de la clase, el alumno identificará y distinguirá los huesos que integran el miembro superior en conjunto y por regiones; precisará su tipo, su forma y sus detalles óseos macroscópicos.</a:t>
            </a:r>
          </a:p>
          <a:p>
            <a:pPr marL="0" indent="0" algn="just">
              <a:buNone/>
            </a:pPr>
            <a:endParaRPr lang="es-MX" sz="3200" b="1" dirty="0"/>
          </a:p>
          <a:p>
            <a:pPr algn="just"/>
            <a:r>
              <a:rPr lang="es-MX" sz="3200" b="1" dirty="0"/>
              <a:t>Con la adquisición y comprensión de estos conocimientos anatómicos el alumno podrá integrarlos en los diferentes contextos de aprendizaje y relacionarlos con la fisiología, fisiopatología y la clínica en un marco de respeto, confidencialidad, honestidad y humanismo. </a:t>
            </a:r>
          </a:p>
        </p:txBody>
      </p:sp>
    </p:spTree>
    <p:extLst>
      <p:ext uri="{BB962C8B-B14F-4D97-AF65-F5344CB8AC3E}">
        <p14:creationId xmlns:p14="http://schemas.microsoft.com/office/powerpoint/2010/main" val="34790886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A7F3354-68EE-D04B-BEA7-5650EF260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899" y="277706"/>
            <a:ext cx="5279111" cy="621665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CCBC6E-0D76-D945-A6EB-A09DEC8C5E95}"/>
              </a:ext>
            </a:extLst>
          </p:cNvPr>
          <p:cNvSpPr txBox="1"/>
          <p:nvPr/>
        </p:nvSpPr>
        <p:spPr>
          <a:xfrm>
            <a:off x="1301853" y="991892"/>
            <a:ext cx="2526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7. Huesos de la mano.</a:t>
            </a:r>
          </a:p>
        </p:txBody>
      </p:sp>
    </p:spTree>
    <p:extLst>
      <p:ext uri="{BB962C8B-B14F-4D97-AF65-F5344CB8AC3E}">
        <p14:creationId xmlns:p14="http://schemas.microsoft.com/office/powerpoint/2010/main" val="31403637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C798754-B84E-CA4E-8386-FDC66B2BC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2324748"/>
            <a:ext cx="3657600" cy="14772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2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Tabla</a:t>
            </a: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1. </a:t>
            </a:r>
            <a:r>
              <a:rPr lang="en-US" sz="32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Huesos</a:t>
            </a: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la mano.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F0A9F6AE-19D6-AB44-BB4D-5DD4A98F0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719" y="492573"/>
            <a:ext cx="6541750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1962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67609" y="311676"/>
            <a:ext cx="6965245" cy="792088"/>
          </a:xfrm>
        </p:spPr>
        <p:txBody>
          <a:bodyPr>
            <a:normAutofit/>
          </a:bodyPr>
          <a:lstStyle/>
          <a:p>
            <a:r>
              <a:rPr lang="es-MX" sz="4000" b="1" dirty="0"/>
              <a:t>Huesos del carpo.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35431" y="1114728"/>
            <a:ext cx="11019294" cy="5038098"/>
          </a:xfrm>
        </p:spPr>
        <p:txBody>
          <a:bodyPr>
            <a:noAutofit/>
          </a:bodyPr>
          <a:lstStyle/>
          <a:p>
            <a:r>
              <a:rPr lang="es-MX" sz="2200" dirty="0"/>
              <a:t>Ocho huesos dispuestos en dos filas transversales. </a:t>
            </a:r>
          </a:p>
          <a:p>
            <a:pPr marL="0" indent="0">
              <a:buNone/>
            </a:pPr>
            <a:endParaRPr lang="es-MX" sz="2200" dirty="0"/>
          </a:p>
          <a:p>
            <a:pPr marL="0" indent="0">
              <a:buNone/>
            </a:pPr>
            <a:r>
              <a:rPr lang="es-MX" sz="2200" b="1" dirty="0"/>
              <a:t>1. Fila superior</a:t>
            </a:r>
            <a:r>
              <a:rPr lang="es-MX" sz="2200" dirty="0"/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es-MX" sz="2200" b="1" dirty="0"/>
              <a:t>Escafoides:</a:t>
            </a:r>
            <a:r>
              <a:rPr lang="es-MX" sz="2200" dirty="0"/>
              <a:t> Forma de barco. Caras articulares para el radio, semilunar, hueso grande, trapecio y trapezoide. Cara anterolateral marcada por el tubérculo de hueso escafoides. Es el más expuesto de todos. Palpable en </a:t>
            </a:r>
            <a:r>
              <a:rPr lang="es-MX" sz="2200" i="1" dirty="0"/>
              <a:t>tabaquera anatómica</a:t>
            </a:r>
            <a:endParaRPr lang="es-MX" sz="2200" dirty="0"/>
          </a:p>
          <a:p>
            <a:pPr>
              <a:buFont typeface="Courier New" pitchFamily="49" charset="0"/>
              <a:buChar char="o"/>
            </a:pPr>
            <a:r>
              <a:rPr lang="es-MX" sz="2200" b="1" dirty="0"/>
              <a:t>Semilunar </a:t>
            </a:r>
            <a:r>
              <a:rPr lang="es-MX" sz="2200" dirty="0"/>
              <a:t>(lunatum): Forma de medialuna. Caras articulaes para el radio, escafoides, piramidal, pisiforme, hueso grande y ganchoso.</a:t>
            </a:r>
          </a:p>
          <a:p>
            <a:pPr>
              <a:buFont typeface="Courier New" pitchFamily="49" charset="0"/>
              <a:buChar char="o"/>
            </a:pPr>
            <a:r>
              <a:rPr lang="es-MX" sz="2200" b="1" dirty="0"/>
              <a:t>Piramidal </a:t>
            </a:r>
            <a:r>
              <a:rPr lang="es-MX" sz="2200" dirty="0"/>
              <a:t>(Triquetrum): Caras articulares para disco articular, pisiforme, semilunar y hueso ganchoso</a:t>
            </a:r>
          </a:p>
          <a:p>
            <a:pPr>
              <a:buFont typeface="Courier New" pitchFamily="49" charset="0"/>
              <a:buChar char="o"/>
            </a:pPr>
            <a:r>
              <a:rPr lang="es-MX" sz="2200" b="1" dirty="0"/>
              <a:t>Pisiforme</a:t>
            </a:r>
            <a:r>
              <a:rPr lang="es-MX" sz="2200" dirty="0"/>
              <a:t>: Forma de guisante. Cara articular para el piramidal. Inserción del músculo flexor ulnar de carpo.</a:t>
            </a:r>
          </a:p>
          <a:p>
            <a:pPr marL="0" indent="0">
              <a:buNone/>
            </a:pPr>
            <a:r>
              <a:rPr lang="es-MX" sz="2200" dirty="0"/>
              <a:t>                                                                                                                            Ver fig. 8.</a:t>
            </a:r>
          </a:p>
        </p:txBody>
      </p:sp>
    </p:spTree>
    <p:extLst>
      <p:ext uri="{BB962C8B-B14F-4D97-AF65-F5344CB8AC3E}">
        <p14:creationId xmlns:p14="http://schemas.microsoft.com/office/powerpoint/2010/main" val="3699031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D0BE3A2-D76E-3C41-9B0A-2DB3EE5AB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580" y="178622"/>
            <a:ext cx="3053774" cy="263914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AA42F98-1C1A-514F-AC86-435ACBB2ABE6}"/>
              </a:ext>
            </a:extLst>
          </p:cNvPr>
          <p:cNvSpPr txBox="1"/>
          <p:nvPr/>
        </p:nvSpPr>
        <p:spPr>
          <a:xfrm>
            <a:off x="4355024" y="2911569"/>
            <a:ext cx="137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Escafoides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600A4BD-7210-B545-8F54-05FDDFB089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053" y="3599305"/>
            <a:ext cx="3511766" cy="2165402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9D133E5C-43E1-E24C-8538-8380C6345EAB}"/>
              </a:ext>
            </a:extLst>
          </p:cNvPr>
          <p:cNvSpPr txBox="1"/>
          <p:nvPr/>
        </p:nvSpPr>
        <p:spPr>
          <a:xfrm>
            <a:off x="9036442" y="5712335"/>
            <a:ext cx="137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Pisciforme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8FFEC95-5E1C-9A40-92D7-30582EA104E0}"/>
              </a:ext>
            </a:extLst>
          </p:cNvPr>
          <p:cNvSpPr txBox="1"/>
          <p:nvPr/>
        </p:nvSpPr>
        <p:spPr>
          <a:xfrm>
            <a:off x="8695948" y="2633101"/>
            <a:ext cx="137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Semilunar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573B7B7-3654-7949-80D9-171638914DE5}"/>
              </a:ext>
            </a:extLst>
          </p:cNvPr>
          <p:cNvSpPr txBox="1"/>
          <p:nvPr/>
        </p:nvSpPr>
        <p:spPr>
          <a:xfrm>
            <a:off x="4502257" y="5764706"/>
            <a:ext cx="137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Piramidal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70B52838-B940-404B-9465-E4D7480A6F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088" y="573437"/>
            <a:ext cx="4454833" cy="1888216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F2F176CD-12DE-9742-AE52-5C41B62B96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6610" y="3465169"/>
            <a:ext cx="2881285" cy="2225544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C7208CD5-EFE7-0C4F-8F0D-F227ECBA3038}"/>
              </a:ext>
            </a:extLst>
          </p:cNvPr>
          <p:cNvSpPr txBox="1"/>
          <p:nvPr/>
        </p:nvSpPr>
        <p:spPr>
          <a:xfrm>
            <a:off x="402956" y="805912"/>
            <a:ext cx="26967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Fig. 8. Huesos de la fila superior del carpo.</a:t>
            </a:r>
          </a:p>
        </p:txBody>
      </p:sp>
    </p:spTree>
    <p:extLst>
      <p:ext uri="{BB962C8B-B14F-4D97-AF65-F5344CB8AC3E}">
        <p14:creationId xmlns:p14="http://schemas.microsoft.com/office/powerpoint/2010/main" val="29840804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25213" y="620688"/>
            <a:ext cx="10594427" cy="55120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200" dirty="0"/>
              <a:t>2. Fila inferior.</a:t>
            </a:r>
          </a:p>
          <a:p>
            <a:pPr>
              <a:buFont typeface="Courier New" pitchFamily="49" charset="0"/>
              <a:buChar char="o"/>
            </a:pPr>
            <a:r>
              <a:rPr lang="es-MX" sz="3200" dirty="0"/>
              <a:t>Trapecio:  Cuatro lados, articula con escafoides, trapezoide y primer metacarpiano. Presenta el tubérculo del trapecio.</a:t>
            </a:r>
          </a:p>
          <a:p>
            <a:pPr>
              <a:buFont typeface="Courier New" pitchFamily="49" charset="0"/>
              <a:buChar char="o"/>
            </a:pPr>
            <a:r>
              <a:rPr lang="es-MX" sz="3200" dirty="0"/>
              <a:t>Trapezoide: Cuatro lados, el más profundo, situado entre trapecio, hueso grande, escafoides y segundo metacarpiano.</a:t>
            </a:r>
          </a:p>
          <a:p>
            <a:pPr>
              <a:buFont typeface="Courier New" pitchFamily="49" charset="0"/>
              <a:buChar char="o"/>
            </a:pPr>
            <a:r>
              <a:rPr lang="es-MX" sz="3200" dirty="0"/>
              <a:t>Hueso grande (capitatum): Forma de tapón de champaña. Cabeza articula con semilunar. Cuello estrecho. Cuerpo contacta con trapezoide, escafoides, ganchoso y 2°, 3° y 4° metacarpianos.</a:t>
            </a:r>
          </a:p>
          <a:p>
            <a:pPr>
              <a:buFont typeface="Courier New" pitchFamily="49" charset="0"/>
              <a:buChar char="o"/>
            </a:pPr>
            <a:r>
              <a:rPr lang="es-MX" sz="3200" dirty="0"/>
              <a:t>Hueso ganchudo (hamatum): Protuberancia en forma de gancho en cara anterior. Articula con semilunar, piramidal, hueso grande y con 4° y 5° metacarpianos.         Ver fig. 9.</a:t>
            </a:r>
          </a:p>
        </p:txBody>
      </p:sp>
    </p:spTree>
    <p:extLst>
      <p:ext uri="{BB962C8B-B14F-4D97-AF65-F5344CB8AC3E}">
        <p14:creationId xmlns:p14="http://schemas.microsoft.com/office/powerpoint/2010/main" val="22340385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642F003D-8124-404C-B778-67E75A826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407" y="587115"/>
            <a:ext cx="5578963" cy="167704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3EF00962-FBE9-E74E-83E2-E2BD4FB05B42}"/>
              </a:ext>
            </a:extLst>
          </p:cNvPr>
          <p:cNvSpPr txBox="1"/>
          <p:nvPr/>
        </p:nvSpPr>
        <p:spPr>
          <a:xfrm>
            <a:off x="7950524" y="2340971"/>
            <a:ext cx="137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Trapecio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4198268-5D42-0E4B-B4A7-84C6E10DA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95" y="2812164"/>
            <a:ext cx="3776612" cy="2057093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B929C6C-E220-5A4E-BC2C-FF4E9857B894}"/>
              </a:ext>
            </a:extLst>
          </p:cNvPr>
          <p:cNvSpPr txBox="1"/>
          <p:nvPr/>
        </p:nvSpPr>
        <p:spPr>
          <a:xfrm>
            <a:off x="1460985" y="5122707"/>
            <a:ext cx="137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Trapezoide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6AA39ED-BD7F-A348-992C-962D0F05AD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4469" y="3227650"/>
            <a:ext cx="4238565" cy="178019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AC4159BF-1937-A449-891C-5E1B56014E32}"/>
              </a:ext>
            </a:extLst>
          </p:cNvPr>
          <p:cNvSpPr txBox="1"/>
          <p:nvPr/>
        </p:nvSpPr>
        <p:spPr>
          <a:xfrm>
            <a:off x="6140773" y="5291289"/>
            <a:ext cx="137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Grande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EE8BD66-E7E6-1642-8C30-0C7E2CB01B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7505" y="2946392"/>
            <a:ext cx="2483496" cy="1922865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C27C3E3A-61F4-FD42-B3EB-618C0AED04CD}"/>
              </a:ext>
            </a:extLst>
          </p:cNvPr>
          <p:cNvSpPr txBox="1"/>
          <p:nvPr/>
        </p:nvSpPr>
        <p:spPr>
          <a:xfrm>
            <a:off x="10211473" y="5291289"/>
            <a:ext cx="137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Ganchoso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D3D5EB2-73A7-704F-A8BB-1CC2DA99519D}"/>
              </a:ext>
            </a:extLst>
          </p:cNvPr>
          <p:cNvSpPr txBox="1"/>
          <p:nvPr/>
        </p:nvSpPr>
        <p:spPr>
          <a:xfrm>
            <a:off x="387458" y="854440"/>
            <a:ext cx="40140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Fig. 9. Huesos de la hilera inferior del carpo.</a:t>
            </a:r>
          </a:p>
        </p:txBody>
      </p:sp>
    </p:spTree>
    <p:extLst>
      <p:ext uri="{BB962C8B-B14F-4D97-AF65-F5344CB8AC3E}">
        <p14:creationId xmlns:p14="http://schemas.microsoft.com/office/powerpoint/2010/main" val="30056928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7273" y="385535"/>
            <a:ext cx="6965245" cy="811217"/>
          </a:xfrm>
        </p:spPr>
        <p:txBody>
          <a:bodyPr>
            <a:normAutofit/>
          </a:bodyPr>
          <a:lstStyle/>
          <a:p>
            <a:r>
              <a:rPr lang="es-MX" dirty="0"/>
              <a:t>Huesos del metacarpo.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61697" y="1196751"/>
            <a:ext cx="10105696" cy="4983331"/>
          </a:xfrm>
        </p:spPr>
        <p:txBody>
          <a:bodyPr>
            <a:noAutofit/>
          </a:bodyPr>
          <a:lstStyle/>
          <a:p>
            <a:r>
              <a:rPr lang="es-MX" sz="3000" dirty="0"/>
              <a:t>Constituye el esqueleto de la palma y el dorso de la mano.</a:t>
            </a:r>
          </a:p>
          <a:p>
            <a:r>
              <a:rPr lang="es-MX" sz="3000" dirty="0"/>
              <a:t>Son cinco huesos articulados a la segunda fila del carpo.</a:t>
            </a:r>
          </a:p>
          <a:p>
            <a:r>
              <a:rPr lang="es-MX" sz="3000" dirty="0"/>
              <a:t>Sirven de base para cada uno de los cinco dedos.</a:t>
            </a:r>
          </a:p>
          <a:p>
            <a:r>
              <a:rPr lang="es-MX" sz="3000" dirty="0"/>
              <a:t>Presentan:</a:t>
            </a:r>
          </a:p>
          <a:p>
            <a:pPr marL="0" indent="0">
              <a:buNone/>
            </a:pPr>
            <a:r>
              <a:rPr lang="es-MX" sz="3000" dirty="0"/>
              <a:t>     + Dos extremos:</a:t>
            </a:r>
          </a:p>
          <a:p>
            <a:pPr marL="0" indent="0">
              <a:buNone/>
            </a:pPr>
            <a:r>
              <a:rPr lang="es-MX" sz="3000" dirty="0"/>
              <a:t>         - Proximal: Base.</a:t>
            </a:r>
          </a:p>
          <a:p>
            <a:pPr marL="0" indent="0">
              <a:buNone/>
            </a:pPr>
            <a:r>
              <a:rPr lang="es-MX" sz="3000" dirty="0"/>
              <a:t>         - Distal: Cabeza.</a:t>
            </a:r>
          </a:p>
          <a:p>
            <a:pPr marL="0" indent="0">
              <a:buNone/>
            </a:pPr>
            <a:r>
              <a:rPr lang="es-MX" sz="3000" dirty="0"/>
              <a:t>     + Cuerpo: Intermedio con canal medular reducido.</a:t>
            </a:r>
          </a:p>
          <a:p>
            <a:pPr>
              <a:buFont typeface="Arial" pitchFamily="34" charset="0"/>
              <a:buChar char="•"/>
            </a:pPr>
            <a:r>
              <a:rPr lang="es-MX" sz="3000" dirty="0"/>
              <a:t>Numeración del </a:t>
            </a:r>
            <a:r>
              <a:rPr lang="es-MX" sz="3000" dirty="0">
                <a:latin typeface="RomanC" pitchFamily="2" charset="0"/>
                <a:cs typeface="RomanC" pitchFamily="2" charset="0"/>
              </a:rPr>
              <a:t>I</a:t>
            </a:r>
            <a:r>
              <a:rPr lang="es-MX" sz="3000" dirty="0"/>
              <a:t> al </a:t>
            </a:r>
            <a:r>
              <a:rPr lang="es-MX" sz="3000" dirty="0">
                <a:latin typeface="RomanC" pitchFamily="2" charset="0"/>
                <a:cs typeface="RomanC" pitchFamily="2" charset="0"/>
              </a:rPr>
              <a:t>V</a:t>
            </a:r>
            <a:r>
              <a:rPr lang="es-MX" sz="3000" dirty="0">
                <a:cs typeface="RomanC" pitchFamily="2" charset="0"/>
              </a:rPr>
              <a:t> del pulgar hacia el meñique.      </a:t>
            </a:r>
            <a:r>
              <a:rPr lang="es-MX" sz="2400" dirty="0">
                <a:cs typeface="RomanC" pitchFamily="2" charset="0"/>
              </a:rPr>
              <a:t>Ver fig. 10.</a:t>
            </a:r>
            <a:endParaRPr lang="es-MX" sz="3000" dirty="0">
              <a:cs typeface="RomanC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828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88276" y="548679"/>
            <a:ext cx="10594427" cy="5804824"/>
          </a:xfrm>
        </p:spPr>
        <p:txBody>
          <a:bodyPr>
            <a:normAutofit/>
          </a:bodyPr>
          <a:lstStyle/>
          <a:p>
            <a:r>
              <a:rPr lang="es-MX" b="1" dirty="0">
                <a:latin typeface="RomanC" pitchFamily="2" charset="0"/>
                <a:cs typeface="RomanC" pitchFamily="2" charset="0"/>
              </a:rPr>
              <a:t>I </a:t>
            </a:r>
            <a:r>
              <a:rPr lang="es-MX" dirty="0"/>
              <a:t>metacarpiano: Del pulgar, el más corto, no presenta carillas articulares.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b="1" dirty="0">
                <a:latin typeface="RomanC" pitchFamily="2" charset="0"/>
                <a:cs typeface="RomanC" pitchFamily="2" charset="0"/>
              </a:rPr>
              <a:t>II </a:t>
            </a:r>
            <a:r>
              <a:rPr lang="es-MX" dirty="0"/>
              <a:t>metacarpiano: Carilla articular para el III.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b="1" dirty="0">
                <a:latin typeface="RomanC" pitchFamily="2" charset="0"/>
                <a:cs typeface="RomanC" pitchFamily="2" charset="0"/>
              </a:rPr>
              <a:t>III</a:t>
            </a:r>
            <a:r>
              <a:rPr lang="es-MX" dirty="0"/>
              <a:t> metacarpiano: Carilla articular en cada lado y un proceso estiloides dorsal.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b="1" dirty="0">
                <a:latin typeface="RomanC" pitchFamily="2" charset="0"/>
                <a:cs typeface="RomanC" pitchFamily="2" charset="0"/>
              </a:rPr>
              <a:t>IV </a:t>
            </a:r>
            <a:r>
              <a:rPr lang="es-MX" dirty="0"/>
              <a:t>metacarpiano: Dos carillas articulares.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b="1" dirty="0">
                <a:latin typeface="RomanC" pitchFamily="2" charset="0"/>
                <a:cs typeface="RomanC" pitchFamily="2" charset="0"/>
              </a:rPr>
              <a:t>V </a:t>
            </a:r>
            <a:r>
              <a:rPr lang="es-MX" dirty="0"/>
              <a:t>metacarpiano: Apófisis estiloides superomedial. Una sola carilla articular.                                                                         Ver fig. 10. </a:t>
            </a:r>
          </a:p>
        </p:txBody>
      </p:sp>
    </p:spTree>
    <p:extLst>
      <p:ext uri="{BB962C8B-B14F-4D97-AF65-F5344CB8AC3E}">
        <p14:creationId xmlns:p14="http://schemas.microsoft.com/office/powerpoint/2010/main" val="13194850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BDE27022-FD47-5942-BD66-EE18ED3EA6BB}"/>
              </a:ext>
            </a:extLst>
          </p:cNvPr>
          <p:cNvSpPr txBox="1"/>
          <p:nvPr/>
        </p:nvSpPr>
        <p:spPr>
          <a:xfrm>
            <a:off x="1260619" y="378372"/>
            <a:ext cx="2333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10. Huesos </a:t>
            </a:r>
          </a:p>
          <a:p>
            <a:r>
              <a:rPr lang="es-MX" sz="2400" dirty="0"/>
              <a:t>del metacarpo.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D3E0E2-7D95-6E4D-B1BF-DBCE3076D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599" y="245901"/>
            <a:ext cx="4932855" cy="613738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12E1522-995B-0A4C-AB81-237FE52186DF}"/>
              </a:ext>
            </a:extLst>
          </p:cNvPr>
          <p:cNvSpPr txBox="1"/>
          <p:nvPr/>
        </p:nvSpPr>
        <p:spPr>
          <a:xfrm>
            <a:off x="2744639" y="5118539"/>
            <a:ext cx="849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Base.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1E9E557-C84A-EF44-8675-3596B8F576B1}"/>
              </a:ext>
            </a:extLst>
          </p:cNvPr>
          <p:cNvSpPr txBox="1"/>
          <p:nvPr/>
        </p:nvSpPr>
        <p:spPr>
          <a:xfrm>
            <a:off x="8964703" y="3429000"/>
            <a:ext cx="1235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Cabeza.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21FB4D-1C39-2745-BD1B-8C897F247101}"/>
              </a:ext>
            </a:extLst>
          </p:cNvPr>
          <p:cNvSpPr txBox="1"/>
          <p:nvPr/>
        </p:nvSpPr>
        <p:spPr>
          <a:xfrm>
            <a:off x="2396360" y="4529960"/>
            <a:ext cx="124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Cuerpo.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FB5FA0D-7A72-C64F-8B2A-DD278B60E1BE}"/>
              </a:ext>
            </a:extLst>
          </p:cNvPr>
          <p:cNvSpPr txBox="1"/>
          <p:nvPr/>
        </p:nvSpPr>
        <p:spPr>
          <a:xfrm>
            <a:off x="2744639" y="5921625"/>
            <a:ext cx="2962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Proceso estiloides.</a:t>
            </a:r>
          </a:p>
        </p:txBody>
      </p:sp>
      <p:sp>
        <p:nvSpPr>
          <p:cNvPr id="12" name="Flecha arriba 11">
            <a:extLst>
              <a:ext uri="{FF2B5EF4-FFF2-40B4-BE49-F238E27FC236}">
                <a16:creationId xmlns:a16="http://schemas.microsoft.com/office/drawing/2014/main" id="{D4368C9B-7CDC-F546-9A65-A8B21EDD214E}"/>
              </a:ext>
            </a:extLst>
          </p:cNvPr>
          <p:cNvSpPr/>
          <p:nvPr/>
        </p:nvSpPr>
        <p:spPr>
          <a:xfrm rot="2598029">
            <a:off x="5487598" y="4939327"/>
            <a:ext cx="227132" cy="135136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arriba 12">
            <a:extLst>
              <a:ext uri="{FF2B5EF4-FFF2-40B4-BE49-F238E27FC236}">
                <a16:creationId xmlns:a16="http://schemas.microsoft.com/office/drawing/2014/main" id="{8D6A93EF-E036-744B-BB66-45DBFBFD8FD7}"/>
              </a:ext>
            </a:extLst>
          </p:cNvPr>
          <p:cNvSpPr/>
          <p:nvPr/>
        </p:nvSpPr>
        <p:spPr>
          <a:xfrm rot="5400000">
            <a:off x="4166066" y="4687494"/>
            <a:ext cx="227132" cy="135136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arriba 13">
            <a:extLst>
              <a:ext uri="{FF2B5EF4-FFF2-40B4-BE49-F238E27FC236}">
                <a16:creationId xmlns:a16="http://schemas.microsoft.com/office/drawing/2014/main" id="{9C69096D-ADCC-3C46-9185-37D48589401B}"/>
              </a:ext>
            </a:extLst>
          </p:cNvPr>
          <p:cNvSpPr/>
          <p:nvPr/>
        </p:nvSpPr>
        <p:spPr>
          <a:xfrm rot="5747563">
            <a:off x="4065100" y="4220086"/>
            <a:ext cx="165705" cy="1251869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arriba 14">
            <a:extLst>
              <a:ext uri="{FF2B5EF4-FFF2-40B4-BE49-F238E27FC236}">
                <a16:creationId xmlns:a16="http://schemas.microsoft.com/office/drawing/2014/main" id="{E51677B8-BB42-5749-96FD-4280227B7C55}"/>
              </a:ext>
            </a:extLst>
          </p:cNvPr>
          <p:cNvSpPr/>
          <p:nvPr/>
        </p:nvSpPr>
        <p:spPr>
          <a:xfrm rot="16200000">
            <a:off x="8093938" y="2865661"/>
            <a:ext cx="155092" cy="158644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05942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35398" y="328849"/>
            <a:ext cx="7848871" cy="811218"/>
          </a:xfrm>
        </p:spPr>
        <p:txBody>
          <a:bodyPr>
            <a:normAutofit fontScale="90000"/>
          </a:bodyPr>
          <a:lstStyle/>
          <a:p>
            <a:r>
              <a:rPr lang="es-MX" dirty="0"/>
              <a:t>HUESOS DE LOS DEDOS. FALANGES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04041" y="1261241"/>
            <a:ext cx="11004331" cy="5044965"/>
          </a:xfrm>
        </p:spPr>
        <p:txBody>
          <a:bodyPr>
            <a:normAutofit/>
          </a:bodyPr>
          <a:lstStyle/>
          <a:p>
            <a:r>
              <a:rPr lang="es-MX" dirty="0"/>
              <a:t>Tipo: Huesos largos.</a:t>
            </a:r>
          </a:p>
          <a:p>
            <a:r>
              <a:rPr lang="es-MX" dirty="0"/>
              <a:t>Conforman la parte distal de la mano.</a:t>
            </a:r>
          </a:p>
          <a:p>
            <a:r>
              <a:rPr lang="es-MX" dirty="0"/>
              <a:t>Catorce falanges por cada mano.</a:t>
            </a:r>
          </a:p>
          <a:p>
            <a:r>
              <a:rPr lang="es-MX" dirty="0"/>
              <a:t>Numeradas de primera a quinta, comenzando por pulgar.</a:t>
            </a:r>
          </a:p>
          <a:p>
            <a:r>
              <a:rPr lang="es-MX" dirty="0"/>
              <a:t>Tres falanges: Proximal, intermedia y distal por dedo. Excepto pulgar, solo dos</a:t>
            </a:r>
          </a:p>
          <a:p>
            <a:r>
              <a:rPr lang="es-MX" dirty="0"/>
              <a:t>Primera fila, articula con huesos de metacarpo y con la segunda fila de falanges; dicha fila se articula a su vez con la tercera fila (fila distal).</a:t>
            </a:r>
          </a:p>
          <a:p>
            <a:r>
              <a:rPr lang="es-MX" dirty="0"/>
              <a:t>Articulaciones de las falanges se llaman interfalángicas.</a:t>
            </a:r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            Ver fig. 11.</a:t>
            </a:r>
          </a:p>
        </p:txBody>
      </p:sp>
    </p:spTree>
    <p:extLst>
      <p:ext uri="{BB962C8B-B14F-4D97-AF65-F5344CB8AC3E}">
        <p14:creationId xmlns:p14="http://schemas.microsoft.com/office/powerpoint/2010/main" val="2227047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37287" y="2284131"/>
            <a:ext cx="8493071" cy="1828090"/>
          </a:xfrm>
        </p:spPr>
        <p:txBody>
          <a:bodyPr/>
          <a:lstStyle/>
          <a:p>
            <a:r>
              <a:rPr lang="es-MX" b="1" dirty="0"/>
              <a:t>Huesos del miembro superior.</a:t>
            </a:r>
          </a:p>
        </p:txBody>
      </p:sp>
    </p:spTree>
    <p:extLst>
      <p:ext uri="{BB962C8B-B14F-4D97-AF65-F5344CB8AC3E}">
        <p14:creationId xmlns:p14="http://schemas.microsoft.com/office/powerpoint/2010/main" val="18219714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n para falanges">
            <a:extLst>
              <a:ext uri="{FF2B5EF4-FFF2-40B4-BE49-F238E27FC236}">
                <a16:creationId xmlns:a16="http://schemas.microsoft.com/office/drawing/2014/main" id="{82E5754D-CF21-A54C-9B21-5FACD5C2A8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06"/>
          <a:stretch/>
        </p:blipFill>
        <p:spPr bwMode="auto">
          <a:xfrm>
            <a:off x="3998822" y="930161"/>
            <a:ext cx="6870771" cy="438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816A10-FCEB-F343-81D3-EF5FD316A932}"/>
              </a:ext>
            </a:extLst>
          </p:cNvPr>
          <p:cNvSpPr txBox="1"/>
          <p:nvPr/>
        </p:nvSpPr>
        <p:spPr>
          <a:xfrm>
            <a:off x="599090" y="1119352"/>
            <a:ext cx="26328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Fig. 11. Huesos de los dedos. Falanges.</a:t>
            </a:r>
          </a:p>
        </p:txBody>
      </p:sp>
    </p:spTree>
    <p:extLst>
      <p:ext uri="{BB962C8B-B14F-4D97-AF65-F5344CB8AC3E}">
        <p14:creationId xmlns:p14="http://schemas.microsoft.com/office/powerpoint/2010/main" val="416739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7391BF-DEBD-BB41-A25B-6E15E7970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93683"/>
            <a:ext cx="10515600" cy="5738648"/>
          </a:xfrm>
        </p:spPr>
        <p:txBody>
          <a:bodyPr>
            <a:normAutofit/>
          </a:bodyPr>
          <a:lstStyle/>
          <a:p>
            <a:r>
              <a:rPr lang="es-MX" sz="3200" dirty="0"/>
              <a:t>Presentan.</a:t>
            </a:r>
          </a:p>
          <a:p>
            <a:pPr marL="0" indent="0">
              <a:buNone/>
            </a:pPr>
            <a:r>
              <a:rPr lang="es-MX" sz="3200" dirty="0"/>
              <a:t>      +  Base proximal.</a:t>
            </a:r>
          </a:p>
          <a:p>
            <a:pPr marL="0" indent="0">
              <a:buNone/>
            </a:pPr>
            <a:r>
              <a:rPr lang="es-MX" sz="3200" dirty="0"/>
              <a:t>      + Cuerpo intermedio (forma de semicilindro, ligeramente cóncavo delante de bordes laterales bien acentuados).</a:t>
            </a:r>
          </a:p>
          <a:p>
            <a:pPr marL="0" indent="0">
              <a:buNone/>
            </a:pPr>
            <a:r>
              <a:rPr lang="es-MX" sz="3200" dirty="0"/>
              <a:t>      + Cabeza distal (forma de troclea.</a:t>
            </a:r>
          </a:p>
          <a:p>
            <a:r>
              <a:rPr lang="es-MX" sz="3200" dirty="0"/>
              <a:t>Falange distal más pequeña:</a:t>
            </a:r>
          </a:p>
          <a:p>
            <a:pPr marL="0" indent="0">
              <a:buNone/>
            </a:pPr>
            <a:r>
              <a:rPr lang="es-MX" sz="3200" dirty="0"/>
              <a:t>      + Cuerpo ancho arriba afinado hacia abajo,.</a:t>
            </a:r>
          </a:p>
          <a:p>
            <a:pPr marL="0" indent="0">
              <a:buNone/>
            </a:pPr>
            <a:r>
              <a:rPr lang="es-MX" sz="3200" dirty="0"/>
              <a:t>      + Extremidad superior articular.</a:t>
            </a:r>
          </a:p>
          <a:p>
            <a:pPr marL="0" indent="0">
              <a:buNone/>
            </a:pPr>
            <a:r>
              <a:rPr lang="es-MX" sz="3200" dirty="0"/>
              <a:t>      + Extremidad inferior es libre, ensanchada en espátula.</a:t>
            </a:r>
          </a:p>
          <a:p>
            <a:pPr marL="0" indent="0">
              <a:buNone/>
            </a:pPr>
            <a:r>
              <a:rPr lang="es-MX" sz="3200" dirty="0"/>
              <a:t>                                                                                  </a:t>
            </a:r>
            <a:r>
              <a:rPr lang="es-MX" sz="2000" dirty="0"/>
              <a:t>Ver fig. 12.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2435587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BDE27022-FD47-5942-BD66-EE18ED3EA6BB}"/>
              </a:ext>
            </a:extLst>
          </p:cNvPr>
          <p:cNvSpPr txBox="1"/>
          <p:nvPr/>
        </p:nvSpPr>
        <p:spPr>
          <a:xfrm>
            <a:off x="931916" y="1127711"/>
            <a:ext cx="29796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Fig. 10. Huesos </a:t>
            </a:r>
          </a:p>
          <a:p>
            <a:r>
              <a:rPr lang="es-MX" sz="2400" dirty="0"/>
              <a:t>De los dedos. Falanges..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D3E0E2-7D95-6E4D-B1BF-DBCE3076D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599" y="245901"/>
            <a:ext cx="4932855" cy="613738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12E1522-995B-0A4C-AB81-237FE52186DF}"/>
              </a:ext>
            </a:extLst>
          </p:cNvPr>
          <p:cNvSpPr txBox="1"/>
          <p:nvPr/>
        </p:nvSpPr>
        <p:spPr>
          <a:xfrm>
            <a:off x="3455850" y="1550252"/>
            <a:ext cx="849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Base.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1E9E557-C84A-EF44-8675-3596B8F576B1}"/>
              </a:ext>
            </a:extLst>
          </p:cNvPr>
          <p:cNvSpPr txBox="1"/>
          <p:nvPr/>
        </p:nvSpPr>
        <p:spPr>
          <a:xfrm>
            <a:off x="9161515" y="2371758"/>
            <a:ext cx="1235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Cabeza.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21FB4D-1C39-2745-BD1B-8C897F247101}"/>
              </a:ext>
            </a:extLst>
          </p:cNvPr>
          <p:cNvSpPr txBox="1"/>
          <p:nvPr/>
        </p:nvSpPr>
        <p:spPr>
          <a:xfrm>
            <a:off x="1924112" y="3281903"/>
            <a:ext cx="124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Cuerpo.</a:t>
            </a:r>
          </a:p>
        </p:txBody>
      </p:sp>
      <p:sp>
        <p:nvSpPr>
          <p:cNvPr id="13" name="Flecha arriba 12">
            <a:extLst>
              <a:ext uri="{FF2B5EF4-FFF2-40B4-BE49-F238E27FC236}">
                <a16:creationId xmlns:a16="http://schemas.microsoft.com/office/drawing/2014/main" id="{8D6A93EF-E036-744B-BB66-45DBFBFD8FD7}"/>
              </a:ext>
            </a:extLst>
          </p:cNvPr>
          <p:cNvSpPr/>
          <p:nvPr/>
        </p:nvSpPr>
        <p:spPr>
          <a:xfrm rot="5400000">
            <a:off x="4675425" y="1339566"/>
            <a:ext cx="165706" cy="884676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arriba 13">
            <a:extLst>
              <a:ext uri="{FF2B5EF4-FFF2-40B4-BE49-F238E27FC236}">
                <a16:creationId xmlns:a16="http://schemas.microsoft.com/office/drawing/2014/main" id="{9C69096D-ADCC-3C46-9185-37D48589401B}"/>
              </a:ext>
            </a:extLst>
          </p:cNvPr>
          <p:cNvSpPr/>
          <p:nvPr/>
        </p:nvSpPr>
        <p:spPr>
          <a:xfrm rot="5400000">
            <a:off x="3607153" y="2948670"/>
            <a:ext cx="165705" cy="1251869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arriba 14">
            <a:extLst>
              <a:ext uri="{FF2B5EF4-FFF2-40B4-BE49-F238E27FC236}">
                <a16:creationId xmlns:a16="http://schemas.microsoft.com/office/drawing/2014/main" id="{E51677B8-BB42-5749-96FD-4280227B7C55}"/>
              </a:ext>
            </a:extLst>
          </p:cNvPr>
          <p:cNvSpPr/>
          <p:nvPr/>
        </p:nvSpPr>
        <p:spPr>
          <a:xfrm rot="16200000">
            <a:off x="8243451" y="1809371"/>
            <a:ext cx="155092" cy="158644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89337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2746"/>
          </a:xfrm>
        </p:spPr>
        <p:txBody>
          <a:bodyPr>
            <a:normAutofit/>
          </a:bodyPr>
          <a:lstStyle/>
          <a:p>
            <a:r>
              <a:rPr lang="es-MX" sz="3600" dirty="0"/>
              <a:t>Bibliografía.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317358"/>
            <a:ext cx="10515600" cy="5269423"/>
          </a:xfrm>
        </p:spPr>
        <p:txBody>
          <a:bodyPr>
            <a:normAutofit fontScale="77500" lnSpcReduction="20000"/>
          </a:bodyPr>
          <a:lstStyle/>
          <a:p>
            <a:r>
              <a:rPr lang="es-MX" b="1" dirty="0"/>
              <a:t>Básica.</a:t>
            </a:r>
            <a:endParaRPr lang="es-MX" dirty="0"/>
          </a:p>
          <a:p>
            <a:r>
              <a:rPr lang="es-MX" dirty="0"/>
              <a:t>Latarjet. Anatomía Humana. 5a ed. Editorial Médica Panamericana; 2019. </a:t>
            </a:r>
          </a:p>
          <a:p>
            <a:r>
              <a:rPr lang="es-MX" dirty="0"/>
              <a:t>Guzmán-López S, Elizondo-Omaña R. Anatomía humana, manual de prácticas basadas en el razonamiento clínico. 2a. ed. Editorial Médica Panamericana. 2018.</a:t>
            </a:r>
          </a:p>
          <a:p>
            <a:r>
              <a:rPr lang="es-MX" b="1" dirty="0"/>
              <a:t>Complementaria.</a:t>
            </a:r>
            <a:endParaRPr lang="es-MX" dirty="0"/>
          </a:p>
          <a:p>
            <a:r>
              <a:rPr lang="es-MX" dirty="0"/>
              <a:t>More K.L. Anatomía con orientación clínica. 8a Edición, 2018. Ed. Lippincot Willims &amp; Wilkins. </a:t>
            </a:r>
          </a:p>
          <a:p>
            <a:r>
              <a:rPr lang="es-MX" dirty="0"/>
              <a:t>García-Porrero J.A. Neuroanatomia Humana. 1a Edición, 2017. Ed. Médica Panamericana. </a:t>
            </a:r>
          </a:p>
          <a:p>
            <a:r>
              <a:rPr lang="es-MX" dirty="0"/>
              <a:t>Pro E. Anatomía Clínica. 2a ed. Panamericana; 2014</a:t>
            </a:r>
            <a:br>
              <a:rPr lang="es-MX" dirty="0"/>
            </a:br>
            <a:r>
              <a:rPr lang="es-MX" dirty="0"/>
              <a:t>Drake RL; Wayne VA; Mitchel A.W.M. Gray: Anatomía Básica. Editorial Elsevier; 2014. </a:t>
            </a:r>
          </a:p>
          <a:p>
            <a:r>
              <a:rPr lang="es-MX" dirty="0"/>
              <a:t>Loukas M; Benninger, B; Shane TR. Guía fotográfica de Disección del cuerpo humano. Editorial Elsevier; 2014. </a:t>
            </a:r>
          </a:p>
          <a:p>
            <a:r>
              <a:rPr lang="es-MX" dirty="0"/>
              <a:t>Gilroy A.M. y cols. Prometheus Atlas de Anatomía Humana. Editorial Médica Panamericana; 2015. </a:t>
            </a:r>
          </a:p>
          <a:p>
            <a:r>
              <a:rPr lang="es-MX" dirty="0"/>
              <a:t>Gilroy, AM. Prometheus: Anatomía, Manual para el estudiante. Editorial Médica Panamericana.; 2013 </a:t>
            </a:r>
          </a:p>
        </p:txBody>
      </p:sp>
    </p:spTree>
    <p:extLst>
      <p:ext uri="{BB962C8B-B14F-4D97-AF65-F5344CB8AC3E}">
        <p14:creationId xmlns:p14="http://schemas.microsoft.com/office/powerpoint/2010/main" val="15632712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C5A1C4-AC75-9B4C-BE6D-7B0AB00C6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1233" y="1859797"/>
            <a:ext cx="8849533" cy="27896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8000" dirty="0"/>
              <a:t>GRACIAS POR SU ATENCIÓN.</a:t>
            </a:r>
          </a:p>
        </p:txBody>
      </p:sp>
    </p:spTree>
    <p:extLst>
      <p:ext uri="{BB962C8B-B14F-4D97-AF65-F5344CB8AC3E}">
        <p14:creationId xmlns:p14="http://schemas.microsoft.com/office/powerpoint/2010/main" val="2902655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5D4ADF-C90A-DD46-BB5A-F5DBEBC1F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1749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Distribución por regiones del miembro superior.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DA65AB-4B0A-7840-92FE-5345A8AD4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6072" y="1410346"/>
            <a:ext cx="8538274" cy="4735621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s-MX" dirty="0"/>
              <a:t>Cintura pectoral: Clavícula y escápula.</a:t>
            </a:r>
          </a:p>
          <a:p>
            <a:pPr marL="514350" indent="-514350">
              <a:buAutoNum type="alphaLcParenR"/>
            </a:pPr>
            <a:endParaRPr lang="es-MX" dirty="0"/>
          </a:p>
          <a:p>
            <a:pPr marL="514350" indent="-514350">
              <a:buAutoNum type="alphaLcParenR"/>
            </a:pPr>
            <a:r>
              <a:rPr lang="es-MX" dirty="0"/>
              <a:t>Brazo: Húmero.</a:t>
            </a:r>
          </a:p>
          <a:p>
            <a:pPr marL="514350" indent="-514350">
              <a:buAutoNum type="alphaLcParenR"/>
            </a:pPr>
            <a:endParaRPr lang="es-MX" dirty="0"/>
          </a:p>
          <a:p>
            <a:pPr marL="514350" indent="-514350">
              <a:buAutoNum type="alphaLcParenR"/>
            </a:pPr>
            <a:r>
              <a:rPr lang="es-MX" dirty="0"/>
              <a:t>Antebrazo: Radio y ulna (cúbito).</a:t>
            </a:r>
          </a:p>
          <a:p>
            <a:pPr marL="514350" indent="-514350">
              <a:buAutoNum type="alphaLcParenR"/>
            </a:pPr>
            <a:endParaRPr lang="es-MX" dirty="0"/>
          </a:p>
          <a:p>
            <a:pPr marL="514350" indent="-514350">
              <a:buAutoNum type="alphaLcParenR"/>
            </a:pPr>
            <a:r>
              <a:rPr lang="es-MX" dirty="0"/>
              <a:t>Mano: Carpo.</a:t>
            </a:r>
          </a:p>
          <a:p>
            <a:pPr marL="0" indent="0">
              <a:buNone/>
            </a:pPr>
            <a:r>
              <a:rPr lang="es-MX" dirty="0"/>
              <a:t>                   Metacarpo.</a:t>
            </a:r>
          </a:p>
          <a:p>
            <a:pPr marL="0" indent="0">
              <a:buNone/>
            </a:pPr>
            <a:r>
              <a:rPr lang="es-MX" dirty="0"/>
              <a:t>                   Falanges.                                               </a:t>
            </a:r>
            <a:r>
              <a:rPr lang="es-MX" sz="1600" dirty="0"/>
              <a:t> Ver fig. 1</a:t>
            </a:r>
          </a:p>
        </p:txBody>
      </p:sp>
    </p:spTree>
    <p:extLst>
      <p:ext uri="{BB962C8B-B14F-4D97-AF65-F5344CB8AC3E}">
        <p14:creationId xmlns:p14="http://schemas.microsoft.com/office/powerpoint/2010/main" val="3592559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6F19B0FE-5C93-A147-85D2-B0460BFAE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968" y="71202"/>
            <a:ext cx="9922683" cy="671559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2859FA5-B8B9-D442-AF58-3D9B451BF3B9}"/>
              </a:ext>
            </a:extLst>
          </p:cNvPr>
          <p:cNvSpPr txBox="1"/>
          <p:nvPr/>
        </p:nvSpPr>
        <p:spPr>
          <a:xfrm>
            <a:off x="4169043" y="309970"/>
            <a:ext cx="17048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Cintura</a:t>
            </a:r>
          </a:p>
          <a:p>
            <a:r>
              <a:rPr lang="es-MX" sz="2800" dirty="0"/>
              <a:t>pectoral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562B1E9-3ABE-CE4E-A118-230E1F95A9F3}"/>
              </a:ext>
            </a:extLst>
          </p:cNvPr>
          <p:cNvSpPr txBox="1"/>
          <p:nvPr/>
        </p:nvSpPr>
        <p:spPr>
          <a:xfrm>
            <a:off x="1084885" y="3020873"/>
            <a:ext cx="1053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Brazo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9C6DEF5-8961-3846-8C2E-7C0A12D2087A}"/>
              </a:ext>
            </a:extLst>
          </p:cNvPr>
          <p:cNvSpPr txBox="1"/>
          <p:nvPr/>
        </p:nvSpPr>
        <p:spPr>
          <a:xfrm>
            <a:off x="6070169" y="2987585"/>
            <a:ext cx="1740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Antebrazo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D489AEF-4304-8D4B-8479-903720DED0EC}"/>
              </a:ext>
            </a:extLst>
          </p:cNvPr>
          <p:cNvSpPr txBox="1"/>
          <p:nvPr/>
        </p:nvSpPr>
        <p:spPr>
          <a:xfrm>
            <a:off x="9841425" y="3289518"/>
            <a:ext cx="12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Mano</a:t>
            </a:r>
          </a:p>
        </p:txBody>
      </p:sp>
      <p:sp>
        <p:nvSpPr>
          <p:cNvPr id="14" name="Flecha arriba 13">
            <a:extLst>
              <a:ext uri="{FF2B5EF4-FFF2-40B4-BE49-F238E27FC236}">
                <a16:creationId xmlns:a16="http://schemas.microsoft.com/office/drawing/2014/main" id="{0DAA9B44-C735-AC47-8C56-4D7EC2DF40EF}"/>
              </a:ext>
            </a:extLst>
          </p:cNvPr>
          <p:cNvSpPr/>
          <p:nvPr/>
        </p:nvSpPr>
        <p:spPr>
          <a:xfrm rot="17774265">
            <a:off x="3611105" y="216977"/>
            <a:ext cx="356461" cy="63543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arriba 14">
            <a:extLst>
              <a:ext uri="{FF2B5EF4-FFF2-40B4-BE49-F238E27FC236}">
                <a16:creationId xmlns:a16="http://schemas.microsoft.com/office/drawing/2014/main" id="{119B9B50-1161-9845-84AB-1BB6C2991828}"/>
              </a:ext>
            </a:extLst>
          </p:cNvPr>
          <p:cNvSpPr/>
          <p:nvPr/>
        </p:nvSpPr>
        <p:spPr>
          <a:xfrm rot="14897820">
            <a:off x="2845985" y="173901"/>
            <a:ext cx="356146" cy="2242586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arriba 15">
            <a:extLst>
              <a:ext uri="{FF2B5EF4-FFF2-40B4-BE49-F238E27FC236}">
                <a16:creationId xmlns:a16="http://schemas.microsoft.com/office/drawing/2014/main" id="{45578542-0DBE-724C-B281-9138E6D699DA}"/>
              </a:ext>
            </a:extLst>
          </p:cNvPr>
          <p:cNvSpPr/>
          <p:nvPr/>
        </p:nvSpPr>
        <p:spPr>
          <a:xfrm rot="5400000">
            <a:off x="2550897" y="2586503"/>
            <a:ext cx="369331" cy="1374925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Flecha arriba 16">
            <a:extLst>
              <a:ext uri="{FF2B5EF4-FFF2-40B4-BE49-F238E27FC236}">
                <a16:creationId xmlns:a16="http://schemas.microsoft.com/office/drawing/2014/main" id="{40E994BE-BAE1-8946-9AFA-11D49D50AFF7}"/>
              </a:ext>
            </a:extLst>
          </p:cNvPr>
          <p:cNvSpPr/>
          <p:nvPr/>
        </p:nvSpPr>
        <p:spPr>
          <a:xfrm rot="10800000">
            <a:off x="6722991" y="3452196"/>
            <a:ext cx="388639" cy="137004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Flecha arriba 17">
            <a:extLst>
              <a:ext uri="{FF2B5EF4-FFF2-40B4-BE49-F238E27FC236}">
                <a16:creationId xmlns:a16="http://schemas.microsoft.com/office/drawing/2014/main" id="{8AF840E2-32D0-9D4A-8043-87A1E9353211}"/>
              </a:ext>
            </a:extLst>
          </p:cNvPr>
          <p:cNvSpPr/>
          <p:nvPr/>
        </p:nvSpPr>
        <p:spPr>
          <a:xfrm rot="10616212">
            <a:off x="10260511" y="3752870"/>
            <a:ext cx="332404" cy="1061244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512BE94-C3F0-8E45-8CEB-C64E71EDB451}"/>
              </a:ext>
            </a:extLst>
          </p:cNvPr>
          <p:cNvSpPr txBox="1"/>
          <p:nvPr/>
        </p:nvSpPr>
        <p:spPr>
          <a:xfrm>
            <a:off x="6943242" y="650355"/>
            <a:ext cx="4179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Fig. 1. Huesos del miembro superior por regiones.</a:t>
            </a:r>
          </a:p>
        </p:txBody>
      </p:sp>
    </p:spTree>
    <p:extLst>
      <p:ext uri="{BB962C8B-B14F-4D97-AF65-F5344CB8AC3E}">
        <p14:creationId xmlns:p14="http://schemas.microsoft.com/office/powerpoint/2010/main" val="1082536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89316" y="207724"/>
            <a:ext cx="7894092" cy="644683"/>
          </a:xfrm>
        </p:spPr>
        <p:txBody>
          <a:bodyPr>
            <a:normAutofit/>
          </a:bodyPr>
          <a:lstStyle/>
          <a:p>
            <a:r>
              <a:rPr lang="es-MX" sz="3200" b="1" dirty="0"/>
              <a:t>a) Huesos de la Cintura pectoral.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77759" y="960895"/>
            <a:ext cx="10059990" cy="56893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3600" b="1" dirty="0"/>
              <a:t>1. Clavícula.</a:t>
            </a:r>
          </a:p>
          <a:p>
            <a:pPr>
              <a:buFont typeface="Arial" pitchFamily="34" charset="0"/>
              <a:buChar char="•"/>
            </a:pPr>
            <a:r>
              <a:rPr lang="es-MX" sz="3600" dirty="0"/>
              <a:t>Tipo: Hueso alargado, de esternón a escápula.</a:t>
            </a:r>
          </a:p>
          <a:p>
            <a:pPr>
              <a:buFont typeface="Arial" pitchFamily="34" charset="0"/>
              <a:buChar char="•"/>
            </a:pPr>
            <a:r>
              <a:rPr lang="es-MX" sz="3600" dirty="0"/>
              <a:t>Forma: “S” itálica.</a:t>
            </a:r>
          </a:p>
          <a:p>
            <a:pPr>
              <a:buFont typeface="Arial" pitchFamily="34" charset="0"/>
              <a:buChar char="•"/>
            </a:pPr>
            <a:r>
              <a:rPr lang="es-MX" sz="3600" dirty="0"/>
              <a:t>Detalles óseos. Tiene:</a:t>
            </a:r>
          </a:p>
          <a:p>
            <a:pPr marL="0" indent="0">
              <a:buNone/>
            </a:pPr>
            <a:r>
              <a:rPr lang="es-MX" sz="3600" dirty="0"/>
              <a:t>    - Dos caras: </a:t>
            </a:r>
          </a:p>
          <a:p>
            <a:pPr marL="0" indent="0">
              <a:buNone/>
            </a:pPr>
            <a:r>
              <a:rPr lang="es-MX" sz="3600" dirty="0"/>
              <a:t>           + Superior: Subcutánea.</a:t>
            </a:r>
          </a:p>
          <a:p>
            <a:pPr marL="0" indent="0">
              <a:buNone/>
            </a:pPr>
            <a:r>
              <a:rPr lang="es-MX" sz="3600" dirty="0"/>
              <a:t>           + Inferior: Presenta la línea trapezoidea, el </a:t>
            </a:r>
          </a:p>
          <a:p>
            <a:pPr marL="0" indent="0">
              <a:buNone/>
            </a:pPr>
            <a:r>
              <a:rPr lang="es-MX" sz="3600" dirty="0"/>
              <a:t>                  tubérculo conoideo y el surco subclavio.</a:t>
            </a:r>
          </a:p>
          <a:p>
            <a:pPr marL="0" indent="0">
              <a:buNone/>
            </a:pPr>
            <a:r>
              <a:rPr lang="es-MX" sz="3600" dirty="0"/>
              <a:t>                                                                             </a:t>
            </a:r>
            <a:r>
              <a:rPr lang="es-MX" sz="2400" dirty="0"/>
              <a:t>Ver  fig. 2</a:t>
            </a:r>
          </a:p>
        </p:txBody>
      </p:sp>
    </p:spTree>
    <p:extLst>
      <p:ext uri="{BB962C8B-B14F-4D97-AF65-F5344CB8AC3E}">
        <p14:creationId xmlns:p14="http://schemas.microsoft.com/office/powerpoint/2010/main" val="3293698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>
            <a:extLst>
              <a:ext uri="{FF2B5EF4-FFF2-40B4-BE49-F238E27FC236}">
                <a16:creationId xmlns:a16="http://schemas.microsoft.com/office/drawing/2014/main" id="{C25BD0E1-9E01-0C4D-B847-EF1D4082E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147"/>
            <a:ext cx="2741908" cy="1325563"/>
          </a:xfrm>
        </p:spPr>
        <p:txBody>
          <a:bodyPr>
            <a:normAutofit/>
          </a:bodyPr>
          <a:lstStyle/>
          <a:p>
            <a:r>
              <a:rPr lang="es-MX" sz="4000" b="1" dirty="0"/>
              <a:t>1. Clavícula</a:t>
            </a:r>
            <a:r>
              <a:rPr lang="es-MX" sz="3200" b="1" dirty="0"/>
              <a:t>.</a:t>
            </a:r>
          </a:p>
        </p:txBody>
      </p:sp>
      <p:sp>
        <p:nvSpPr>
          <p:cNvPr id="5" name="2 Marcador de contenido">
            <a:extLst>
              <a:ext uri="{FF2B5EF4-FFF2-40B4-BE49-F238E27FC236}">
                <a16:creationId xmlns:a16="http://schemas.microsoft.com/office/drawing/2014/main" id="{0A016AB5-5294-E64B-889C-E62BABA6E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3369"/>
            <a:ext cx="10515600" cy="49835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4200" dirty="0"/>
              <a:t>     </a:t>
            </a:r>
            <a:r>
              <a:rPr lang="es-MX" sz="3900" dirty="0"/>
              <a:t>- Dos bordes: </a:t>
            </a:r>
          </a:p>
          <a:p>
            <a:pPr marL="0" indent="0">
              <a:buNone/>
            </a:pPr>
            <a:r>
              <a:rPr lang="es-MX" sz="3900" dirty="0"/>
              <a:t>            + Anterior:  Sinuoso y redondeado.</a:t>
            </a:r>
          </a:p>
          <a:p>
            <a:pPr marL="0" indent="0">
              <a:buNone/>
            </a:pPr>
            <a:r>
              <a:rPr lang="es-MX" sz="3900" dirty="0"/>
              <a:t>            + Posterior: Más saliente.</a:t>
            </a:r>
          </a:p>
          <a:p>
            <a:pPr marL="0" indent="0">
              <a:buNone/>
            </a:pPr>
            <a:r>
              <a:rPr lang="es-MX" sz="3900" dirty="0"/>
              <a:t>     - Dos extremos:</a:t>
            </a:r>
          </a:p>
          <a:p>
            <a:pPr marL="0" indent="0">
              <a:buNone/>
            </a:pPr>
            <a:r>
              <a:rPr lang="es-MX" sz="3900" dirty="0"/>
              <a:t>           + Lateral o acromial: Carilla articular para </a:t>
            </a:r>
          </a:p>
          <a:p>
            <a:pPr marL="0" indent="0">
              <a:buNone/>
            </a:pPr>
            <a:r>
              <a:rPr lang="es-MX" sz="3900" dirty="0"/>
              <a:t>                acromion.</a:t>
            </a:r>
          </a:p>
          <a:p>
            <a:pPr marL="0" indent="0">
              <a:buNone/>
            </a:pPr>
            <a:r>
              <a:rPr lang="es-MX" sz="3900" dirty="0"/>
              <a:t>           + Medial o esternal: Carilla articular para </a:t>
            </a:r>
          </a:p>
          <a:p>
            <a:pPr marL="0" indent="0">
              <a:buNone/>
            </a:pPr>
            <a:r>
              <a:rPr lang="es-MX" sz="3900" dirty="0"/>
              <a:t>                esternón.                                  </a:t>
            </a:r>
            <a:r>
              <a:rPr lang="es-MX" sz="5100" dirty="0"/>
              <a:t>        </a:t>
            </a:r>
            <a:r>
              <a:rPr lang="es-MX" sz="3200" dirty="0"/>
              <a:t>Ver  fig. 2</a:t>
            </a:r>
          </a:p>
        </p:txBody>
      </p:sp>
    </p:spTree>
    <p:extLst>
      <p:ext uri="{BB962C8B-B14F-4D97-AF65-F5344CB8AC3E}">
        <p14:creationId xmlns:p14="http://schemas.microsoft.com/office/powerpoint/2010/main" val="839970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n para clavicula">
            <a:extLst>
              <a:ext uri="{FF2B5EF4-FFF2-40B4-BE49-F238E27FC236}">
                <a16:creationId xmlns:a16="http://schemas.microsoft.com/office/drawing/2014/main" id="{475C04A2-8C8B-9442-86C6-180EB0C3E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934466"/>
            <a:ext cx="10905066" cy="4989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752CD52-6A3E-004A-99CF-C768EE0E187F}"/>
              </a:ext>
            </a:extLst>
          </p:cNvPr>
          <p:cNvSpPr txBox="1"/>
          <p:nvPr/>
        </p:nvSpPr>
        <p:spPr>
          <a:xfrm>
            <a:off x="8400080" y="619932"/>
            <a:ext cx="2557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Fig. 2. Clavícula</a:t>
            </a:r>
          </a:p>
        </p:txBody>
      </p:sp>
    </p:spTree>
    <p:extLst>
      <p:ext uri="{BB962C8B-B14F-4D97-AF65-F5344CB8AC3E}">
        <p14:creationId xmlns:p14="http://schemas.microsoft.com/office/powerpoint/2010/main" val="3570675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2407" y="188639"/>
            <a:ext cx="10771322" cy="62431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b="1" dirty="0"/>
              <a:t>2. Escápula.</a:t>
            </a:r>
          </a:p>
          <a:p>
            <a:pPr marL="0" indent="0">
              <a:buNone/>
            </a:pPr>
            <a:endParaRPr lang="es-MX" sz="3200" dirty="0"/>
          </a:p>
          <a:p>
            <a:r>
              <a:rPr lang="es-MX" dirty="0"/>
              <a:t>También llamado omóplato.</a:t>
            </a:r>
          </a:p>
          <a:p>
            <a:r>
              <a:rPr lang="es-MX" dirty="0"/>
              <a:t>Tipo: Hueso plano. </a:t>
            </a:r>
          </a:p>
          <a:p>
            <a:r>
              <a:rPr lang="es-MX" dirty="0"/>
              <a:t>Forma: Triangular.</a:t>
            </a:r>
          </a:p>
          <a:p>
            <a:r>
              <a:rPr lang="es-MX" dirty="0"/>
              <a:t>Detalles óseos. Presenta:</a:t>
            </a:r>
          </a:p>
          <a:p>
            <a:pPr marL="0" indent="0">
              <a:buNone/>
            </a:pPr>
            <a:r>
              <a:rPr lang="es-MX" dirty="0"/>
              <a:t>     - Dos caras: </a:t>
            </a:r>
          </a:p>
          <a:p>
            <a:pPr marL="0" indent="0">
              <a:buNone/>
            </a:pPr>
            <a:r>
              <a:rPr lang="es-MX" dirty="0"/>
              <a:t>          + Anterior o costal: Excavada, fosa subescapular.</a:t>
            </a:r>
          </a:p>
          <a:p>
            <a:pPr marL="0" indent="0">
              <a:buNone/>
            </a:pPr>
            <a:r>
              <a:rPr lang="es-MX" dirty="0"/>
              <a:t>          + Posterior: Irregular, tiene una espina diagonal, termina en el </a:t>
            </a:r>
          </a:p>
          <a:p>
            <a:pPr marL="0" indent="0">
              <a:buNone/>
            </a:pPr>
            <a:r>
              <a:rPr lang="es-MX" dirty="0"/>
              <a:t>              acromión. Forma dos fosas: Supra e infraespinosa.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sz="2000" dirty="0"/>
              <a:t>                                                                                                                                                                   Ver fig. 3.</a:t>
            </a:r>
          </a:p>
        </p:txBody>
      </p:sp>
    </p:spTree>
    <p:extLst>
      <p:ext uri="{BB962C8B-B14F-4D97-AF65-F5344CB8AC3E}">
        <p14:creationId xmlns:p14="http://schemas.microsoft.com/office/powerpoint/2010/main" val="4853154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1535</Words>
  <Application>Microsoft Macintosh PowerPoint</Application>
  <PresentationFormat>Panorámica</PresentationFormat>
  <Paragraphs>218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0" baseType="lpstr">
      <vt:lpstr>Arial</vt:lpstr>
      <vt:lpstr>Calibri</vt:lpstr>
      <vt:lpstr>Calibri Light</vt:lpstr>
      <vt:lpstr>Courier New</vt:lpstr>
      <vt:lpstr>RomanC</vt:lpstr>
      <vt:lpstr>Tema de Office</vt:lpstr>
      <vt:lpstr>UNIVERSIDAD AUTÓNOMA DEL ESTADO DE MÉXICO  FACULTAD DE MEDICINA   TÍTULO: “HUESOS DEL MIEMBRO SUPERIOR´´  UNIDAD II; TEMA 1  UNIDAD DE APRENDIZAJE:  ANATOMÍA I  PROGRAMA EDUCATIVO: MÉDICO CIRUJANO  ESPACIO ACADÉMICO: FACULTAD DE MEDICINA  RESPONSABLE DE LA ELABORACIÓN:  M. EN I.E. MARCO ANTONIO MONDRAGÓN CHIMAL  FECHA DE ELABORACIÓN: 10 DE SEPTIEMBRE DE 2019</vt:lpstr>
      <vt:lpstr>JUSTIFICACIÓN.</vt:lpstr>
      <vt:lpstr>Huesos del miembro superior.</vt:lpstr>
      <vt:lpstr>Distribución por regiones del miembro superior.</vt:lpstr>
      <vt:lpstr>Presentación de PowerPoint</vt:lpstr>
      <vt:lpstr>a) Huesos de la Cintura pectoral.</vt:lpstr>
      <vt:lpstr>1. Clavícula.</vt:lpstr>
      <vt:lpstr>Presentación de PowerPoint</vt:lpstr>
      <vt:lpstr>Presentación de PowerPoint</vt:lpstr>
      <vt:lpstr>2. Escápula.</vt:lpstr>
      <vt:lpstr>Presentación de PowerPoint</vt:lpstr>
      <vt:lpstr>b) Huesos del brazo.</vt:lpstr>
      <vt:lpstr>b) Huesos del brazo.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c) Huesos de la mano.</vt:lpstr>
      <vt:lpstr>Presentación de PowerPoint</vt:lpstr>
      <vt:lpstr>Tabla 1. Huesos de la mano.</vt:lpstr>
      <vt:lpstr>Huesos del carpo.</vt:lpstr>
      <vt:lpstr>Presentación de PowerPoint</vt:lpstr>
      <vt:lpstr>Presentación de PowerPoint</vt:lpstr>
      <vt:lpstr>Presentación de PowerPoint</vt:lpstr>
      <vt:lpstr>Huesos del metacarpo.</vt:lpstr>
      <vt:lpstr>Presentación de PowerPoint</vt:lpstr>
      <vt:lpstr>Presentación de PowerPoint</vt:lpstr>
      <vt:lpstr>HUESOS DE LOS DEDOS. FALANGES</vt:lpstr>
      <vt:lpstr>Presentación de PowerPoint</vt:lpstr>
      <vt:lpstr>Presentación de PowerPoint</vt:lpstr>
      <vt:lpstr>Presentación de PowerPoint</vt:lpstr>
      <vt:lpstr>Bibliografía.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 FACULTAD DE MEDICINA   TÍTULO: “HUESOS DEL MIEMBRO SUPERIOR´´  UNIDAD II; TEMA 1  UNIDAD DE APRENDIZAJE:  ANATOMÍA 1  PROGRAMA EDUCATIVO: MÉDICO CIRUJANO  ESPACIO ACADÉMICO: FACULTAD DE MEDICINA  RESPONSABLE DE LA ELABORACIÓN:  E. EN C.G. MARCO ANTONIO MONDRAGÓN CHIMAL  FECHA DE ELABORACIÓN: 10 DE SEPTIEMBRE DE 2019</dc:title>
  <dc:creator>Marco Antonio Mondragón Chimal</dc:creator>
  <cp:lastModifiedBy>Marco Antonio Mondragón Chimal</cp:lastModifiedBy>
  <cp:revision>16</cp:revision>
  <dcterms:created xsi:type="dcterms:W3CDTF">2019-09-11T01:48:32Z</dcterms:created>
  <dcterms:modified xsi:type="dcterms:W3CDTF">2019-09-12T22:46:11Z</dcterms:modified>
</cp:coreProperties>
</file>