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sldIdLst>
    <p:sldId id="307" r:id="rId2"/>
    <p:sldId id="309" r:id="rId3"/>
    <p:sldId id="311" r:id="rId4"/>
    <p:sldId id="330" r:id="rId5"/>
    <p:sldId id="360" r:id="rId6"/>
    <p:sldId id="331" r:id="rId7"/>
    <p:sldId id="332" r:id="rId8"/>
    <p:sldId id="359" r:id="rId9"/>
    <p:sldId id="361" r:id="rId10"/>
    <p:sldId id="362" r:id="rId11"/>
    <p:sldId id="264" r:id="rId12"/>
    <p:sldId id="379" r:id="rId13"/>
    <p:sldId id="266" r:id="rId14"/>
    <p:sldId id="380" r:id="rId15"/>
    <p:sldId id="268" r:id="rId16"/>
    <p:sldId id="381" r:id="rId17"/>
    <p:sldId id="270" r:id="rId18"/>
    <p:sldId id="382" r:id="rId19"/>
    <p:sldId id="272" r:id="rId20"/>
    <p:sldId id="383" r:id="rId21"/>
    <p:sldId id="274" r:id="rId22"/>
    <p:sldId id="384" r:id="rId23"/>
    <p:sldId id="276" r:id="rId24"/>
    <p:sldId id="402" r:id="rId25"/>
    <p:sldId id="371" r:id="rId26"/>
    <p:sldId id="388" r:id="rId27"/>
    <p:sldId id="373" r:id="rId28"/>
    <p:sldId id="389" r:id="rId29"/>
    <p:sldId id="375" r:id="rId30"/>
    <p:sldId id="390" r:id="rId31"/>
    <p:sldId id="392" r:id="rId32"/>
    <p:sldId id="277" r:id="rId33"/>
    <p:sldId id="391" r:id="rId34"/>
    <p:sldId id="279" r:id="rId35"/>
    <p:sldId id="393" r:id="rId36"/>
    <p:sldId id="281" r:id="rId37"/>
    <p:sldId id="394" r:id="rId38"/>
    <p:sldId id="395" r:id="rId39"/>
    <p:sldId id="377" r:id="rId40"/>
    <p:sldId id="396" r:id="rId41"/>
    <p:sldId id="285" r:id="rId42"/>
    <p:sldId id="397" r:id="rId43"/>
    <p:sldId id="287" r:id="rId44"/>
    <p:sldId id="398" r:id="rId45"/>
    <p:sldId id="399" r:id="rId46"/>
    <p:sldId id="400" r:id="rId47"/>
    <p:sldId id="368" r:id="rId48"/>
    <p:sldId id="401" r:id="rId49"/>
    <p:sldId id="269" r:id="rId50"/>
    <p:sldId id="327" r:id="rId5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727"/>
  </p:normalViewPr>
  <p:slideViewPr>
    <p:cSldViewPr snapToGrid="0" snapToObjects="1">
      <p:cViewPr>
        <p:scale>
          <a:sx n="90" d="100"/>
          <a:sy n="90" d="100"/>
        </p:scale>
        <p:origin x="1184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B7BA2-4B60-A44C-B2B4-0C9E3581FA5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5833D-3A19-2D43-BA5D-F7586128869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7943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5C734A-BC82-2E43-A0F0-5C89644DA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30205F7-3D7B-0F45-A9B0-F5FFE215C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BA498A-F58C-A741-89DB-8C1BAAA33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6A810E-428B-A144-9973-34A3F8EB3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1E1D276-50D4-0D4B-B7B8-9DC2B79B9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86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5D68D3-5412-B843-83A9-B4E1C212D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168672-1271-1A42-9EB3-B461A472F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33BC15-8DDC-0242-B8B5-B058B0B8E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EB497A-9BB4-4943-8ED2-4F05179B5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45DA59-E96E-5A45-A297-F10BFC7C2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5733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B554E21-347B-E047-93DC-DD95010D57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B73AD5D-8B16-FE4A-B8CD-03CDCF0C3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76118B-39E5-8846-917E-2C39F3897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B7FE7A-9533-1045-9E6C-9E0F167FB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93B836-6105-A84C-BAA9-5C3014179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7103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5AEB82-D96A-F541-956F-5385F26B4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76A9E9-9A50-8642-ADA6-07BEF9717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7E3CBC-EA5A-0D49-B490-3CC8081A4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6CBAC2-A105-A140-ADDF-1CA2933E5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8ECCA4-BF0C-5A45-B1F5-BC4330F95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525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58BEFD-82B7-7D41-9E45-0538D0DEE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78BEF24-4D11-AD46-B9A1-4E2052FCD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6A5C92-785E-2041-87F1-78C8AC80B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C835CA-F33A-5E4C-95FE-B759E734F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F71902-8F62-8847-AFD6-3BA107AE8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7945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B0EC97-837C-AE48-8AAD-90DCBEB7A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A30CEF-A267-6B4E-8785-214C78D97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7A8FCB0-5A48-4F43-AAE2-0490FC4B6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BD55026-7303-D740-BB1E-F3A903A94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B6C2720-A33C-744D-BCC3-FD49FAC5A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650DFAA-9388-8B4F-927C-2E2391C86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0957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360714-FB20-8B46-9B87-23409F823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90F9C34-87D1-8642-9FD3-E394A2DC2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B594842-4D39-BE41-8D5B-9E61BE22EA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24B0A84-FD49-3F46-9F9B-5CE986FB1E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333BE8-7542-5846-90C6-39B8793A0B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0C76B00-1B1E-6D41-BEF6-233B3DCE9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7202986-0E25-BA4D-92D7-D961EE48E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3A80E45-ADF1-6740-8846-89B95B16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262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BADF37-EB0F-4B42-85BF-49FCCC0A7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B2E5E2E-6AD7-034C-917A-C7557583C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49AF9DA-258F-6143-BE98-9151A1DAA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66CAFD1-CC9C-7449-8520-647CBB850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545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F928385-C9DB-2E42-BFFE-40E13214B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A26B8DF-8077-D443-8AE7-9FA265CF8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77D82EB-A90E-EC46-9265-8E1FE6B3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1687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C49B94-4D4A-8A4D-835E-4FB13660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6C4571-8EBC-0B4C-BADC-7591FB9CC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434F1B8-F916-FB47-9FE6-10915B16F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2716F79-D0FC-C047-9599-F0116583D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F3FCB8-FDB4-4649-9556-C5F8DB041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753A680-7E5D-2B4F-A21C-54055F1EB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620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E9D45D-BCDA-F241-BF23-511D501AA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7F924DC-DBEE-D946-897E-C8B676FD73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E8A0C6-BDD7-7543-9CF3-B0061589E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2CB861F-0470-764D-B218-C022D9C8B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4369C64-1CA9-C54B-A869-6EC78897F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EFB672-4370-0D49-89D0-6D443BBC5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676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4246BB9-DCF6-5441-874C-6C367C6A6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EE95F52-BE11-2741-A446-AB6E86081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578C77-AE7F-C24E-AE5F-CDB4F07D5E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C79BA-DCEA-5C4C-8A7B-938D62F551B6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FE0819-B0D2-914B-B0E9-0D8808283B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A6A02F-3C5D-7042-80A1-3A7451841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EBF4F-355A-2B41-9AC1-9CFDFA48AE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065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19536" y="404664"/>
            <a:ext cx="8496944" cy="590465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UNIVERSIDAD AUTÓNOMA DEL ESTADO DE MÉXICO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FACULTAD DE MEDICINA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TÍTULO: “MÚSCULOS DEL ANTEBRAZO´´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UNIDAD II; TEMA 9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UNIDAD DE APRENDIZAJE:  ANATOMÍA I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PROGRAMA EDUCATIVO: MÉDICO CIRUJANO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ESPACIO ACADÉMICO: FACULTAD DE MEDICINA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RESPONSABLE DE LA ELABORACIÓN: 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M. EN I.E. MARCO ANTONIO MONDRAGÓN CHIMAL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FECHA DE ELABORACIÓN: 10 DE SEPTIEMBRE DE 2019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1976244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E9819578-332F-A14A-A029-52075B1D6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0466" y="124326"/>
            <a:ext cx="6565232" cy="656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3. Músculo flexor radial del carpo.</a:t>
            </a:r>
          </a:p>
        </p:txBody>
      </p:sp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>
            <a:off x="3989843" y="1717320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EAB593-B9BC-A947-B582-A41C932787C1}"/>
              </a:ext>
            </a:extLst>
          </p:cNvPr>
          <p:cNvSpPr/>
          <p:nvPr/>
        </p:nvSpPr>
        <p:spPr>
          <a:xfrm>
            <a:off x="5216949" y="6509288"/>
            <a:ext cx="1989765" cy="195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0893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07958" y="620688"/>
            <a:ext cx="856917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palmar Largo.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006096"/>
              </p:ext>
            </p:extLst>
          </p:nvPr>
        </p:nvGraphicFramePr>
        <p:xfrm>
          <a:off x="1058779" y="1540041"/>
          <a:ext cx="10106526" cy="3834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4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44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4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4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4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844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96963"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7100">
                <a:tc>
                  <a:txBody>
                    <a:bodyPr/>
                    <a:lstStyle/>
                    <a:p>
                      <a:pPr algn="l"/>
                      <a:r>
                        <a:rPr lang="es-MX" sz="1800" b="0" dirty="0">
                          <a:latin typeface="Gulim" pitchFamily="34" charset="-127"/>
                          <a:ea typeface="Gulim" pitchFamily="34" charset="-127"/>
                        </a:rPr>
                        <a:t>*Epicondilo</a:t>
                      </a:r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 medial</a:t>
                      </a:r>
                    </a:p>
                    <a:p>
                      <a:pPr algn="l"/>
                      <a:endParaRPr lang="es-MX" sz="1800" b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="0" dirty="0">
                          <a:latin typeface="Gulim" pitchFamily="34" charset="-127"/>
                          <a:ea typeface="Gulim" pitchFamily="34" charset="-127"/>
                        </a:rPr>
                        <a:t>*Fascia</a:t>
                      </a:r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 que lo cubre</a:t>
                      </a:r>
                    </a:p>
                    <a:p>
                      <a:pPr algn="l"/>
                      <a:endParaRPr lang="es-MX" sz="1800" b="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*Tabiques</a:t>
                      </a:r>
                      <a:endParaRPr lang="es-MX" sz="18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0" dirty="0">
                          <a:latin typeface="Gulim" pitchFamily="34" charset="-127"/>
                          <a:ea typeface="Gulim" pitchFamily="34" charset="-127"/>
                        </a:rPr>
                        <a:t>*Aponeurosis</a:t>
                      </a:r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 palmar</a:t>
                      </a:r>
                      <a:endParaRPr lang="es-MX" sz="18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0" dirty="0">
                          <a:latin typeface="Gulim" pitchFamily="34" charset="-127"/>
                          <a:ea typeface="Gulim" pitchFamily="34" charset="-127"/>
                        </a:rPr>
                        <a:t>*Cubierto</a:t>
                      </a:r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 por la fascia antebraquial</a:t>
                      </a:r>
                    </a:p>
                    <a:p>
                      <a:pPr algn="l"/>
                      <a:endParaRPr lang="es-MX" sz="1800" b="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*Su cara profunda se relaciona con el  flexor superficial</a:t>
                      </a:r>
                      <a:endParaRPr lang="es-MX" sz="18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800" b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="0" dirty="0">
                          <a:latin typeface="Gulim" pitchFamily="34" charset="-127"/>
                          <a:ea typeface="Gulim" pitchFamily="34" charset="-127"/>
                        </a:rPr>
                        <a:t>*Nervio</a:t>
                      </a:r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 Mediano</a:t>
                      </a:r>
                      <a:endParaRPr lang="es-MX" sz="18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0" dirty="0">
                          <a:latin typeface="Gulim" pitchFamily="34" charset="-127"/>
                          <a:ea typeface="Gulim" pitchFamily="34" charset="-127"/>
                        </a:rPr>
                        <a:t>*Arteria Recurrente</a:t>
                      </a:r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 Cubital Anterior</a:t>
                      </a:r>
                    </a:p>
                    <a:p>
                      <a:pPr algn="l"/>
                      <a:endParaRPr lang="es-MX" sz="1800" b="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0" dirty="0">
                          <a:latin typeface="Gulim" pitchFamily="34" charset="-127"/>
                          <a:ea typeface="Gulim" pitchFamily="34" charset="-127"/>
                        </a:rPr>
                        <a:t>*Flexor</a:t>
                      </a:r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 ( mano sobre antebrazo)</a:t>
                      </a:r>
                    </a:p>
                    <a:p>
                      <a:pPr algn="l"/>
                      <a:endParaRPr lang="es-MX" sz="1800" b="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="0" baseline="0" dirty="0">
                          <a:latin typeface="Gulim" pitchFamily="34" charset="-127"/>
                          <a:ea typeface="Gulim" pitchFamily="34" charset="-127"/>
                        </a:rPr>
                        <a:t>*Tensa aponeurosis palmar</a:t>
                      </a:r>
                      <a:endParaRPr lang="es-MX" sz="18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76921FC3-1201-6D44-9379-57E41CA86355}"/>
              </a:ext>
            </a:extLst>
          </p:cNvPr>
          <p:cNvSpPr txBox="1"/>
          <p:nvPr/>
        </p:nvSpPr>
        <p:spPr>
          <a:xfrm>
            <a:off x="8871284" y="5645385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4.</a:t>
            </a:r>
          </a:p>
        </p:txBody>
      </p:sp>
    </p:spTree>
    <p:extLst>
      <p:ext uri="{BB962C8B-B14F-4D97-AF65-F5344CB8AC3E}">
        <p14:creationId xmlns:p14="http://schemas.microsoft.com/office/powerpoint/2010/main" val="1040944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E9819578-332F-A14A-A029-52075B1D6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0466" y="124326"/>
            <a:ext cx="6565232" cy="656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4. Músculo palmar largo.</a:t>
            </a:r>
          </a:p>
        </p:txBody>
      </p:sp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470980" y="1536849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1DA9818-1672-CC45-9D50-08A72CF42512}"/>
              </a:ext>
            </a:extLst>
          </p:cNvPr>
          <p:cNvSpPr/>
          <p:nvPr/>
        </p:nvSpPr>
        <p:spPr>
          <a:xfrm>
            <a:off x="5294439" y="6493790"/>
            <a:ext cx="1989765" cy="195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1112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47528" y="620688"/>
            <a:ext cx="822960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Flexor Cubital del Carpo.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601720"/>
              </p:ext>
            </p:extLst>
          </p:nvPr>
        </p:nvGraphicFramePr>
        <p:xfrm>
          <a:off x="834189" y="1268760"/>
          <a:ext cx="10619874" cy="4895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99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9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99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99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699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89122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9360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*Fascículo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humeral: Vértice del epicóndilo medial  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*Fascículo cubital: Borde medial del olecranon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*Hueso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pisiforme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*Entre sus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</a:t>
                      </a: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inserciones humerales y cubitales  se encuentran:</a:t>
                      </a: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-Arteria recurrente cubital posterior</a:t>
                      </a: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-Nervio cubital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(alcanzado por:)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-Arteria cubital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*Nervio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Cubital 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(C8-T1))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*Arriba: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Rama posterior de la Arteria Recurrente Cubital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*Abajo: Colaterales de la Arteria cubital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*Flexor (mano sobre antebrazo)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BAA5407B-7E9A-CB4D-B3EA-C63122F2E612}"/>
              </a:ext>
            </a:extLst>
          </p:cNvPr>
          <p:cNvSpPr txBox="1"/>
          <p:nvPr/>
        </p:nvSpPr>
        <p:spPr>
          <a:xfrm>
            <a:off x="9815858" y="5623088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5.</a:t>
            </a:r>
          </a:p>
        </p:txBody>
      </p:sp>
    </p:spTree>
    <p:extLst>
      <p:ext uri="{BB962C8B-B14F-4D97-AF65-F5344CB8AC3E}">
        <p14:creationId xmlns:p14="http://schemas.microsoft.com/office/powerpoint/2010/main" val="2088056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E9819578-332F-A14A-A029-52075B1D6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0466" y="124326"/>
            <a:ext cx="6565232" cy="656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5. Músculo flexor cubital del carpo.</a:t>
            </a:r>
          </a:p>
        </p:txBody>
      </p:sp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503064" y="1857689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B3CC445-B799-7448-89A1-5E2A871D84C2}"/>
              </a:ext>
            </a:extLst>
          </p:cNvPr>
          <p:cNvSpPr/>
          <p:nvPr/>
        </p:nvSpPr>
        <p:spPr>
          <a:xfrm>
            <a:off x="5309937" y="6493790"/>
            <a:ext cx="1989765" cy="195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465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41332" y="188640"/>
            <a:ext cx="4304436" cy="648072"/>
          </a:xfrm>
        </p:spPr>
        <p:txBody>
          <a:bodyPr>
            <a:normAutofit fontScale="90000"/>
          </a:bodyPr>
          <a:lstStyle/>
          <a:p>
            <a:r>
              <a:rPr lang="es-MX" sz="3600" b="1" dirty="0">
                <a:latin typeface="Gulim" pitchFamily="34" charset="-127"/>
                <a:ea typeface="Gulim" pitchFamily="34" charset="-127"/>
              </a:rPr>
              <a:t>2. Grupo intermedio.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681010" y="887596"/>
            <a:ext cx="7479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Flexor Superficial de los Dedos.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411234"/>
              </p:ext>
            </p:extLst>
          </p:nvPr>
        </p:nvGraphicFramePr>
        <p:xfrm>
          <a:off x="1074820" y="1557952"/>
          <a:ext cx="10491540" cy="4800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8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8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85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85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485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3750">
                <a:tc>
                  <a:txBody>
                    <a:bodyPr/>
                    <a:lstStyle/>
                    <a:p>
                      <a:r>
                        <a:rPr lang="es-MX" sz="1200" dirty="0"/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0576"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*Fascículo humeral: Epicóndilo medial,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</a:t>
                      </a:r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tabiques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y ligamento colateral medial del codo.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*Fascículo 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cubital: Apófisis coronoides y tuberosidad del cubito</a:t>
                      </a: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*Fascículo radial:  Borde anterior del radio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None/>
                      </a:pPr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*Fasciculos superficiales: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 3° y 4° dedos</a:t>
                      </a:r>
                    </a:p>
                    <a:p>
                      <a:pPr algn="l">
                        <a:buFont typeface="Arial" charset="0"/>
                        <a:buNone/>
                      </a:pPr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>
                        <a:buFont typeface="Arial" charset="0"/>
                        <a:buNone/>
                      </a:pP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*Fasciculos profundo: 2° y 5° dedos.</a:t>
                      </a:r>
                    </a:p>
                    <a:p>
                      <a:pPr algn="l">
                        <a:buFont typeface="Arial" charset="0"/>
                        <a:buChar char="•"/>
                      </a:pPr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>
                        <a:buFont typeface="Arial" charset="0"/>
                        <a:buNone/>
                      </a:pP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Char char="•"/>
                      </a:pPr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Cubre al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flexor profundo de los dedos del que esta separado por: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Nervio mediano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Arteria Cubital</a:t>
                      </a:r>
                    </a:p>
                    <a:p>
                      <a:pPr algn="l">
                        <a:buFontTx/>
                        <a:buChar char="-"/>
                      </a:pPr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>
                        <a:buFontTx/>
                        <a:buNone/>
                      </a:pP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*Esta contenido por el retinaculo flexor en el túnel carpiano</a:t>
                      </a:r>
                    </a:p>
                    <a:p>
                      <a:pPr algn="l">
                        <a:buFontTx/>
                        <a:buNone/>
                      </a:pPr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*Nervio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Mediano</a:t>
                      </a: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(C7, C8, T1)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*Arteria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 Radial</a:t>
                      </a:r>
                    </a:p>
                    <a:p>
                      <a:pPr algn="l"/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*Arteria Cubital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*Flexor</a:t>
                      </a:r>
                    </a:p>
                    <a:p>
                      <a:pPr algn="l"/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-Falange media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sobre f. proximal</a:t>
                      </a:r>
                    </a:p>
                    <a:p>
                      <a:pPr algn="l"/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-Falange proximal sobre mano</a:t>
                      </a:r>
                    </a:p>
                    <a:p>
                      <a:pPr algn="l"/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-Mano sobre antebrazo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29DEC13F-212C-3D40-952A-39C7B84A4B15}"/>
              </a:ext>
            </a:extLst>
          </p:cNvPr>
          <p:cNvSpPr txBox="1"/>
          <p:nvPr/>
        </p:nvSpPr>
        <p:spPr>
          <a:xfrm>
            <a:off x="9846857" y="579520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6.</a:t>
            </a:r>
          </a:p>
        </p:txBody>
      </p:sp>
    </p:spTree>
    <p:extLst>
      <p:ext uri="{BB962C8B-B14F-4D97-AF65-F5344CB8AC3E}">
        <p14:creationId xmlns:p14="http://schemas.microsoft.com/office/powerpoint/2010/main" val="4158159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over">
            <a:extLst>
              <a:ext uri="{FF2B5EF4-FFF2-40B4-BE49-F238E27FC236}">
                <a16:creationId xmlns:a16="http://schemas.microsoft.com/office/drawing/2014/main" id="{0A319690-F637-DF4B-BE7E-848CDEE80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60" y="121570"/>
            <a:ext cx="6617368" cy="661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6. Músculo flexor superficial de los dedos.</a:t>
            </a:r>
          </a:p>
        </p:txBody>
      </p:sp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922481" y="1669560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2F17AD0-E8CB-E24A-BF64-299F83FE6707}"/>
              </a:ext>
            </a:extLst>
          </p:cNvPr>
          <p:cNvSpPr/>
          <p:nvPr/>
        </p:nvSpPr>
        <p:spPr>
          <a:xfrm>
            <a:off x="4680488" y="6509288"/>
            <a:ext cx="2820691" cy="242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009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33836" y="314657"/>
            <a:ext cx="8229600" cy="648072"/>
          </a:xfrm>
        </p:spPr>
        <p:txBody>
          <a:bodyPr>
            <a:normAutofit/>
          </a:bodyPr>
          <a:lstStyle/>
          <a:p>
            <a:r>
              <a:rPr lang="es-MX" sz="3600" b="1" dirty="0">
                <a:latin typeface="Gulim" pitchFamily="34" charset="-127"/>
                <a:ea typeface="Gulim" pitchFamily="34" charset="-127"/>
              </a:rPr>
              <a:t>3. Grupo profundo.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703514" y="916923"/>
            <a:ext cx="7416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Flexor Profundo de los Dedos.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025411"/>
              </p:ext>
            </p:extLst>
          </p:nvPr>
        </p:nvGraphicFramePr>
        <p:xfrm>
          <a:off x="449450" y="1564996"/>
          <a:ext cx="11329260" cy="4376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82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82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82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882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882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71431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4651"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*3/4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superiores del cubito y en su apófisis coronoides</a:t>
                      </a:r>
                    </a:p>
                    <a:p>
                      <a:pPr algn="l"/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>
                        <a:buFont typeface="Arial" charset="0"/>
                        <a:buNone/>
                      </a:pP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*Membrana interósea</a:t>
                      </a:r>
                    </a:p>
                    <a:p>
                      <a:pPr algn="l">
                        <a:buFont typeface="Arial" charset="0"/>
                        <a:buChar char="•"/>
                      </a:pPr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>
                        <a:buFont typeface="Arial" charset="0"/>
                        <a:buNone/>
                      </a:pP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 Radio: Debajo de su tuberosidad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None/>
                      </a:pPr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*Cara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anterior de la falange distal del 2| al 5° dedo.</a:t>
                      </a:r>
                    </a:p>
                    <a:p>
                      <a:pPr algn="l">
                        <a:buFont typeface="Arial" charset="0"/>
                        <a:buNone/>
                      </a:pP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None/>
                      </a:pP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*Esta separado del flexor superficial de los dedos por la Arteria cubital y el Nervio mediano</a:t>
                      </a:r>
                    </a:p>
                    <a:p>
                      <a:pPr algn="l">
                        <a:buFont typeface="Arial" charset="0"/>
                        <a:buNone/>
                      </a:pP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*En la mano, sus tendones dan inserción a los músculos lumbricales</a:t>
                      </a:r>
                    </a:p>
                    <a:p>
                      <a:pPr algn="l">
                        <a:buFontTx/>
                        <a:buNone/>
                      </a:pPr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*Nervio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Mediano</a:t>
                      </a: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( N. interóseo antebraquial anterior – 2° y 3° dedos)</a:t>
                      </a:r>
                    </a:p>
                    <a:p>
                      <a:pPr algn="l"/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*Nervio Cubital: 4° y 5° dedos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*Arteria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 Interósea anterior</a:t>
                      </a:r>
                    </a:p>
                    <a:p>
                      <a:pPr algn="l"/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*Arteria Cubital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*Flexor</a:t>
                      </a:r>
                    </a:p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-Falange distal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sobre la  f. media</a:t>
                      </a: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Secundariamente:</a:t>
                      </a: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-Falange media sobre la  f. proximal</a:t>
                      </a: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-Falange proximal sobre metacarpiano</a:t>
                      </a: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-Mano sobre antebrazo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9033BBFE-39C5-BE48-BCAF-6911360173D1}"/>
              </a:ext>
            </a:extLst>
          </p:cNvPr>
          <p:cNvSpPr txBox="1"/>
          <p:nvPr/>
        </p:nvSpPr>
        <p:spPr>
          <a:xfrm>
            <a:off x="9224208" y="6030393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7.</a:t>
            </a:r>
          </a:p>
        </p:txBody>
      </p:sp>
    </p:spTree>
    <p:extLst>
      <p:ext uri="{BB962C8B-B14F-4D97-AF65-F5344CB8AC3E}">
        <p14:creationId xmlns:p14="http://schemas.microsoft.com/office/powerpoint/2010/main" val="1713831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403B90B0-C2B2-354D-A4A3-3F3AA9B16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841" y="185738"/>
            <a:ext cx="65532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6943913" y="2118739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7. Músculo flexor profundo de los dedos.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9150755-A0AA-674F-B1D6-CE39D99F6764}"/>
              </a:ext>
            </a:extLst>
          </p:cNvPr>
          <p:cNvSpPr/>
          <p:nvPr/>
        </p:nvSpPr>
        <p:spPr>
          <a:xfrm>
            <a:off x="4494512" y="6540284"/>
            <a:ext cx="2820691" cy="242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1005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4572" y="365942"/>
            <a:ext cx="822960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Flexor Largo del Pulgar.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242671"/>
              </p:ext>
            </p:extLst>
          </p:nvPr>
        </p:nvGraphicFramePr>
        <p:xfrm>
          <a:off x="748643" y="1142804"/>
          <a:ext cx="10427370" cy="4827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78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7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78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378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1329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0040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*3/4 superiores de la cara anterior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del radio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*Membrana interósea 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*Base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 la falange distal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*Cubierto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por el flexor superficial y radial del carpo, la A. y V. radiales, rama anterior del N. cubital y parte inferior del Braquiorradial.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*En la palma se lo encuentra en la región tenar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*Nervio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Mediano 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(N. interóseo antebraquial anterior C7)</a:t>
                      </a: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Arteria Radial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*Flexor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-Falange distal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sobre la f. proximal</a:t>
                      </a:r>
                    </a:p>
                    <a:p>
                      <a:pPr algn="l">
                        <a:buFontTx/>
                        <a:buChar char="-"/>
                      </a:pP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>
                        <a:buFontTx/>
                        <a:buChar char="-"/>
                      </a:pP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Además:</a:t>
                      </a:r>
                    </a:p>
                    <a:p>
                      <a:pPr algn="l">
                        <a:buFontTx/>
                        <a:buChar char="-"/>
                      </a:pP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>
                        <a:buFontTx/>
                        <a:buChar char="-"/>
                      </a:pP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-Falange proximal sobre metacarpiano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8D108A6F-37B6-7942-A018-66A6F49F41CD}"/>
              </a:ext>
            </a:extLst>
          </p:cNvPr>
          <p:cNvSpPr txBox="1"/>
          <p:nvPr/>
        </p:nvSpPr>
        <p:spPr>
          <a:xfrm>
            <a:off x="9224208" y="6030393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8.</a:t>
            </a:r>
          </a:p>
        </p:txBody>
      </p:sp>
    </p:spTree>
    <p:extLst>
      <p:ext uri="{BB962C8B-B14F-4D97-AF65-F5344CB8AC3E}">
        <p14:creationId xmlns:p14="http://schemas.microsoft.com/office/powerpoint/2010/main" val="3474904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64366" y="498416"/>
            <a:ext cx="7239000" cy="62632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  <a:latin typeface="+mn-lt"/>
              </a:rPr>
              <a:t>JUSTIFICACIÓN.</a:t>
            </a:r>
            <a:endParaRPr lang="es-ES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B37307B8-E287-43C7-B359-E35E797B2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7871" y="1217732"/>
            <a:ext cx="10073897" cy="5074578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/>
              <a:t>Al término de la clase, el alumno identificará los músculos del antebrazo y los distinguirá por compartimientos; precisará su clasificación, su origen, su inserción, su inervación y su función.</a:t>
            </a:r>
          </a:p>
          <a:p>
            <a:pPr marL="0" indent="0" algn="just">
              <a:buNone/>
            </a:pPr>
            <a:endParaRPr lang="es-MX" sz="3200" b="1" dirty="0"/>
          </a:p>
          <a:p>
            <a:pPr algn="just"/>
            <a:r>
              <a:rPr lang="es-MX" sz="3200" b="1" dirty="0"/>
              <a:t>Con la adquisición y comprensión de estos conocimientos anatómicos el alumno podrá integrarlos en los diferentes contextos de aprendizaje y relacionarlos con la fisiología, fisiopatología y la clínica en un marco de respeto, confidencialidad, honestidad y humanismo. </a:t>
            </a:r>
          </a:p>
        </p:txBody>
      </p:sp>
    </p:spTree>
    <p:extLst>
      <p:ext uri="{BB962C8B-B14F-4D97-AF65-F5344CB8AC3E}">
        <p14:creationId xmlns:p14="http://schemas.microsoft.com/office/powerpoint/2010/main" val="4147734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403B90B0-C2B2-354D-A4A3-3F3AA9B16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841" y="185738"/>
            <a:ext cx="65532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>
            <a:off x="3398608" y="2872718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8. Músculo flexor largo del pulgar.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B4DAFC1-E5A6-A74E-A833-9BF204A6E990}"/>
              </a:ext>
            </a:extLst>
          </p:cNvPr>
          <p:cNvSpPr/>
          <p:nvPr/>
        </p:nvSpPr>
        <p:spPr>
          <a:xfrm>
            <a:off x="4510010" y="6509288"/>
            <a:ext cx="2820691" cy="242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0475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830400" y="547957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Pronador Cuadrado.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56503"/>
              </p:ext>
            </p:extLst>
          </p:nvPr>
        </p:nvGraphicFramePr>
        <p:xfrm>
          <a:off x="433953" y="1267327"/>
          <a:ext cx="11344758" cy="4571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07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07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0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907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07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37119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4880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*1/4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inferior del borde anterior del cubito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>
                        <a:buFont typeface="Arial" charset="0"/>
                        <a:buNone/>
                      </a:pP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None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*Cara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anterior del radio</a:t>
                      </a:r>
                    </a:p>
                    <a:p>
                      <a:pPr algn="l">
                        <a:buFont typeface="Arial" charset="0"/>
                        <a:buNone/>
                      </a:pP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None/>
                      </a:pP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*Separado del flexor cubital del carpo, flexor profundo de los dedos y flexor largo del pulgar por el “Espacio de Parona”(inter musculo tendinoso profundo del antebrazo),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*Nervio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Mediano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( N. interóseo anterior)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 Interósea anterior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*Pronador</a:t>
                      </a: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(Movimientos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lentos/ rápidos, débiles/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potentes)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AF853282-6B62-A440-A499-9585D8B26411}"/>
              </a:ext>
            </a:extLst>
          </p:cNvPr>
          <p:cNvSpPr txBox="1"/>
          <p:nvPr/>
        </p:nvSpPr>
        <p:spPr>
          <a:xfrm>
            <a:off x="9224208" y="6030393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9.</a:t>
            </a:r>
          </a:p>
        </p:txBody>
      </p:sp>
    </p:spTree>
    <p:extLst>
      <p:ext uri="{BB962C8B-B14F-4D97-AF65-F5344CB8AC3E}">
        <p14:creationId xmlns:p14="http://schemas.microsoft.com/office/powerpoint/2010/main" val="3450203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403B90B0-C2B2-354D-A4A3-3F3AA9B16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841" y="185738"/>
            <a:ext cx="65532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>
            <a:off x="3430692" y="3572410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9. Músculo pronador cuadrado.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0E0D38E-6D10-8444-B242-47849DE4D03E}"/>
              </a:ext>
            </a:extLst>
          </p:cNvPr>
          <p:cNvSpPr/>
          <p:nvPr/>
        </p:nvSpPr>
        <p:spPr>
          <a:xfrm>
            <a:off x="4494511" y="6509288"/>
            <a:ext cx="2820691" cy="242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4162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6370"/>
          </a:xfrm>
        </p:spPr>
        <p:txBody>
          <a:bodyPr>
            <a:normAutofit/>
          </a:bodyPr>
          <a:lstStyle/>
          <a:p>
            <a:r>
              <a:rPr lang="es-MX" sz="4000" b="1" dirty="0">
                <a:latin typeface="Gulim" pitchFamily="34" charset="-127"/>
                <a:ea typeface="Gulim" pitchFamily="34" charset="-127"/>
              </a:rPr>
              <a:t>b) Músculos posteriores del antebrazo.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38200" y="1561365"/>
            <a:ext cx="10515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3200" dirty="0">
                <a:latin typeface="Gulim" pitchFamily="34" charset="-127"/>
                <a:ea typeface="Gulim" pitchFamily="34" charset="-127"/>
              </a:rPr>
              <a:t> Se disponen en dos regiones musculares.</a:t>
            </a:r>
          </a:p>
          <a:p>
            <a:pPr>
              <a:buFont typeface="Wingdings" pitchFamily="2" charset="2"/>
              <a:buChar char="Ø"/>
            </a:pPr>
            <a:endParaRPr lang="es-MX" sz="3200" dirty="0">
              <a:latin typeface="Gulim" pitchFamily="34" charset="-127"/>
              <a:ea typeface="Gulim" pitchFamily="34" charset="-127"/>
            </a:endParaRPr>
          </a:p>
          <a:p>
            <a:r>
              <a:rPr lang="es-MX" sz="3200" dirty="0">
                <a:latin typeface="Gulim" pitchFamily="34" charset="-127"/>
                <a:ea typeface="Gulim" pitchFamily="34" charset="-127"/>
              </a:rPr>
              <a:t>     1. Músculos radiales (laterales).</a:t>
            </a:r>
          </a:p>
          <a:p>
            <a:endParaRPr lang="es-MX" sz="3200" dirty="0">
              <a:latin typeface="Gulim" pitchFamily="34" charset="-127"/>
              <a:ea typeface="Gulim" pitchFamily="34" charset="-127"/>
            </a:endParaRPr>
          </a:p>
          <a:p>
            <a:r>
              <a:rPr lang="es-MX" sz="3200" dirty="0">
                <a:latin typeface="Gulim" pitchFamily="34" charset="-127"/>
                <a:ea typeface="Gulim" pitchFamily="34" charset="-127"/>
              </a:rPr>
              <a:t>     2. Músculos posteriores. Ubicados en 2 grupos:</a:t>
            </a:r>
          </a:p>
          <a:p>
            <a:r>
              <a:rPr lang="es-MX" sz="3200" dirty="0">
                <a:latin typeface="Gulim" pitchFamily="34" charset="-127"/>
                <a:ea typeface="Gulim" pitchFamily="34" charset="-127"/>
              </a:rPr>
              <a:t>            - Grupo Superficial. </a:t>
            </a:r>
          </a:p>
          <a:p>
            <a:r>
              <a:rPr lang="es-MX" sz="3200" dirty="0">
                <a:latin typeface="Gulim" pitchFamily="34" charset="-127"/>
                <a:ea typeface="Gulim" pitchFamily="34" charset="-127"/>
              </a:rPr>
              <a:t>            - Grupo Profundo</a:t>
            </a:r>
          </a:p>
        </p:txBody>
      </p:sp>
    </p:spTree>
    <p:extLst>
      <p:ext uri="{BB962C8B-B14F-4D97-AF65-F5344CB8AC3E}">
        <p14:creationId xmlns:p14="http://schemas.microsoft.com/office/powerpoint/2010/main" val="9755417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38200" y="1561365"/>
            <a:ext cx="10515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latin typeface="Gulim" pitchFamily="34" charset="-127"/>
                <a:ea typeface="Gulim" pitchFamily="34" charset="-127"/>
              </a:rPr>
              <a:t>     </a:t>
            </a:r>
            <a:r>
              <a:rPr lang="es-MX" sz="4000" dirty="0">
                <a:latin typeface="Gulim" pitchFamily="34" charset="-127"/>
                <a:ea typeface="Gulim" pitchFamily="34" charset="-127"/>
              </a:rPr>
              <a:t>1. Músculos radiales (laterales).</a:t>
            </a:r>
          </a:p>
          <a:p>
            <a:endParaRPr lang="es-MX" sz="4000" dirty="0">
              <a:latin typeface="Gulim" pitchFamily="34" charset="-127"/>
              <a:ea typeface="Gulim" pitchFamily="34" charset="-127"/>
            </a:endParaRPr>
          </a:p>
          <a:p>
            <a:r>
              <a:rPr lang="es-MX" sz="4000" dirty="0">
                <a:latin typeface="Gulim" pitchFamily="34" charset="-127"/>
                <a:ea typeface="Gulim" pitchFamily="34" charset="-127"/>
              </a:rPr>
              <a:t>           - Braquiorradial.</a:t>
            </a:r>
          </a:p>
          <a:p>
            <a:r>
              <a:rPr lang="es-MX" sz="4000" dirty="0">
                <a:latin typeface="Gulim" pitchFamily="34" charset="-127"/>
                <a:ea typeface="Gulim" pitchFamily="34" charset="-127"/>
              </a:rPr>
              <a:t>           - Extensor largo del carpo.</a:t>
            </a:r>
          </a:p>
          <a:p>
            <a:r>
              <a:rPr lang="es-MX" sz="4000" dirty="0">
                <a:latin typeface="Gulim" pitchFamily="34" charset="-127"/>
                <a:ea typeface="Gulim" pitchFamily="34" charset="-127"/>
              </a:rPr>
              <a:t>           - Extensor corto del carpo.</a:t>
            </a:r>
          </a:p>
        </p:txBody>
      </p:sp>
    </p:spTree>
    <p:extLst>
      <p:ext uri="{BB962C8B-B14F-4D97-AF65-F5344CB8AC3E}">
        <p14:creationId xmlns:p14="http://schemas.microsoft.com/office/powerpoint/2010/main" val="31876888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74814" y="428184"/>
            <a:ext cx="8229600" cy="939108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Gulim" pitchFamily="34" charset="-127"/>
                <a:ea typeface="Gulim" pitchFamily="34" charset="-127"/>
              </a:rPr>
              <a:t>1. Músculos radiales.</a:t>
            </a:r>
            <a:br>
              <a:rPr lang="es-MX" sz="2800" b="1" dirty="0">
                <a:latin typeface="Gulim" pitchFamily="34" charset="-127"/>
                <a:ea typeface="Gulim" pitchFamily="34" charset="-127"/>
              </a:rPr>
            </a:br>
            <a:r>
              <a:rPr lang="es-MX" sz="2800" b="1" dirty="0">
                <a:latin typeface="Gulim" pitchFamily="34" charset="-127"/>
                <a:ea typeface="Gulim" pitchFamily="34" charset="-127"/>
              </a:rPr>
              <a:t>    Músculo Braquiorradial.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874032"/>
              </p:ext>
            </p:extLst>
          </p:nvPr>
        </p:nvGraphicFramePr>
        <p:xfrm>
          <a:off x="387458" y="1367291"/>
          <a:ext cx="11577234" cy="4311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9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9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9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95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29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295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8495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3118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*1/3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inferior del borde lateral del humero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*Apófisis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estiloides del radio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*Su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borde medial forma el limite lateral del surco bicipital lateral (N. radial y A. recurrente radial anterior)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*Cerca de la articulación radiocarpiana, su tendón limita lateralmente el canal del pulso.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 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Recurrente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Radial  Anterior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*Arteria Radial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*Flexor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del antebrazo sobre el brazo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60A06F33-8A85-FC41-837E-4CBF729B6F81}"/>
              </a:ext>
            </a:extLst>
          </p:cNvPr>
          <p:cNvSpPr txBox="1"/>
          <p:nvPr/>
        </p:nvSpPr>
        <p:spPr>
          <a:xfrm>
            <a:off x="9224208" y="6030393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10.</a:t>
            </a:r>
          </a:p>
        </p:txBody>
      </p:sp>
    </p:spTree>
    <p:extLst>
      <p:ext uri="{BB962C8B-B14F-4D97-AF65-F5344CB8AC3E}">
        <p14:creationId xmlns:p14="http://schemas.microsoft.com/office/powerpoint/2010/main" val="15374108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10. Músculo braquiorradial.</a:t>
            </a:r>
          </a:p>
        </p:txBody>
      </p:sp>
      <p:pic>
        <p:nvPicPr>
          <p:cNvPr id="5" name="Picture 9" descr="Cover">
            <a:extLst>
              <a:ext uri="{FF2B5EF4-FFF2-40B4-BE49-F238E27FC236}">
                <a16:creationId xmlns:a16="http://schemas.microsoft.com/office/drawing/2014/main" id="{14F09DBC-1E7B-3547-812A-BA24658A5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778" y="80754"/>
            <a:ext cx="6645442" cy="664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264755" y="1653563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1CC9A29-8241-EF43-8F5F-BAEFA4AB39B7}"/>
              </a:ext>
            </a:extLst>
          </p:cNvPr>
          <p:cNvSpPr/>
          <p:nvPr/>
        </p:nvSpPr>
        <p:spPr>
          <a:xfrm>
            <a:off x="4556504" y="6586778"/>
            <a:ext cx="2820691" cy="242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14959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55024" y="444226"/>
            <a:ext cx="822960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Extensor Radial Largo del Carpo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240453"/>
              </p:ext>
            </p:extLst>
          </p:nvPr>
        </p:nvGraphicFramePr>
        <p:xfrm>
          <a:off x="1010651" y="1092297"/>
          <a:ext cx="10395288" cy="4795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25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2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25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25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325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3329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1826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*Borde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lateral del humero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*Base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del 2° metacarpiano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*Está cubierto por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el braquiorradial y la fascia antebraquial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*Cubre al  extensor radial corto del carpo, a la articulación del codo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Recurrente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Radial Anterior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*Extensor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 la mano sobre el antebrazo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***Abducción de la mano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4B1BF943-7102-594B-929A-706EC928DF50}"/>
              </a:ext>
            </a:extLst>
          </p:cNvPr>
          <p:cNvSpPr txBox="1"/>
          <p:nvPr/>
        </p:nvSpPr>
        <p:spPr>
          <a:xfrm>
            <a:off x="9224208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11.</a:t>
            </a:r>
          </a:p>
        </p:txBody>
      </p:sp>
    </p:spTree>
    <p:extLst>
      <p:ext uri="{BB962C8B-B14F-4D97-AF65-F5344CB8AC3E}">
        <p14:creationId xmlns:p14="http://schemas.microsoft.com/office/powerpoint/2010/main" val="667206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593559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11. Músculo extensor radial largo del carpo..</a:t>
            </a:r>
          </a:p>
        </p:txBody>
      </p:sp>
      <p:pic>
        <p:nvPicPr>
          <p:cNvPr id="5" name="Picture 9" descr="Cover">
            <a:extLst>
              <a:ext uri="{FF2B5EF4-FFF2-40B4-BE49-F238E27FC236}">
                <a16:creationId xmlns:a16="http://schemas.microsoft.com/office/drawing/2014/main" id="{14F09DBC-1E7B-3547-812A-BA24658A5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576" y="96252"/>
            <a:ext cx="6645442" cy="664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585597" y="2150868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DD73B1D-E1CE-774F-BD9B-11F23EC8EDE0}"/>
              </a:ext>
            </a:extLst>
          </p:cNvPr>
          <p:cNvSpPr/>
          <p:nvPr/>
        </p:nvSpPr>
        <p:spPr>
          <a:xfrm>
            <a:off x="4680488" y="6586778"/>
            <a:ext cx="2820691" cy="242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45944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47528" y="620688"/>
            <a:ext cx="822960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Extensor Radial Corto del Carpo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509229"/>
              </p:ext>
            </p:extLst>
          </p:nvPr>
        </p:nvGraphicFramePr>
        <p:xfrm>
          <a:off x="1267326" y="1427747"/>
          <a:ext cx="10250904" cy="4170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8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8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84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84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84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84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75776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5172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*Epicondilo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lateral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*Fascia que lo cubre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*Tabiques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*Base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del 3er metacarpiano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*Cubre al supinador y a la articulación del codo</a:t>
                      </a: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*Esta oculto por el extensor radial largo del carpo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*Ramo profundo del 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Recurrente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Radial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*Circulo arterial del codo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*Arteria Interósea Posterior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*Extensor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la mano sobre el antebrazo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***Abducción de la mano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F87CBC76-7973-0F4B-9909-7D672773AEB8}"/>
              </a:ext>
            </a:extLst>
          </p:cNvPr>
          <p:cNvSpPr txBox="1"/>
          <p:nvPr/>
        </p:nvSpPr>
        <p:spPr>
          <a:xfrm>
            <a:off x="9224208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12.</a:t>
            </a:r>
          </a:p>
        </p:txBody>
      </p:sp>
    </p:spTree>
    <p:extLst>
      <p:ext uri="{BB962C8B-B14F-4D97-AF65-F5344CB8AC3E}">
        <p14:creationId xmlns:p14="http://schemas.microsoft.com/office/powerpoint/2010/main" val="3729847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ítulo 1">
            <a:extLst>
              <a:ext uri="{FF2B5EF4-FFF2-40B4-BE49-F238E27FC236}">
                <a16:creationId xmlns:a16="http://schemas.microsoft.com/office/drawing/2014/main" id="{E9F282C9-2B85-5A48-8E7D-B83B8E72A3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91543" y="2133599"/>
            <a:ext cx="5287505" cy="2097437"/>
          </a:xfrm>
        </p:spPr>
        <p:txBody>
          <a:bodyPr>
            <a:noAutofit/>
          </a:bodyPr>
          <a:lstStyle/>
          <a:p>
            <a:pPr algn="ctr"/>
            <a:r>
              <a:rPr lang="es-MX" altLang="es-MX" sz="6000" b="1" dirty="0"/>
              <a:t>MÚSCULOS DEL ANTEBRAZO.</a:t>
            </a:r>
          </a:p>
        </p:txBody>
      </p:sp>
    </p:spTree>
    <p:extLst>
      <p:ext uri="{BB962C8B-B14F-4D97-AF65-F5344CB8AC3E}">
        <p14:creationId xmlns:p14="http://schemas.microsoft.com/office/powerpoint/2010/main" val="5029829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over">
            <a:extLst>
              <a:ext uri="{FF2B5EF4-FFF2-40B4-BE49-F238E27FC236}">
                <a16:creationId xmlns:a16="http://schemas.microsoft.com/office/drawing/2014/main" id="{14F09DBC-1E7B-3547-812A-BA24658A5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778" y="96252"/>
            <a:ext cx="6645442" cy="664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296839" y="2696300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12. Músculo extensor radial corto del carpo.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54B99B7-9A39-4849-A258-E9B29AA20D3F}"/>
              </a:ext>
            </a:extLst>
          </p:cNvPr>
          <p:cNvSpPr/>
          <p:nvPr/>
        </p:nvSpPr>
        <p:spPr>
          <a:xfrm>
            <a:off x="4633994" y="6586778"/>
            <a:ext cx="2820691" cy="242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9457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4A218D-8510-2C4E-9F47-F4A2B96B1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5584" y="926431"/>
            <a:ext cx="9460832" cy="5005137"/>
          </a:xfrm>
        </p:spPr>
        <p:txBody>
          <a:bodyPr/>
          <a:lstStyle/>
          <a:p>
            <a:pPr marL="0" indent="0">
              <a:buNone/>
            </a:pPr>
            <a:r>
              <a:rPr lang="es-MX" sz="3600" dirty="0">
                <a:latin typeface="Gulim" pitchFamily="34" charset="-127"/>
                <a:ea typeface="Gulim" pitchFamily="34" charset="-127"/>
              </a:rPr>
              <a:t>2. Músculos posteriores.</a:t>
            </a:r>
          </a:p>
          <a:p>
            <a:pPr marL="0" indent="0">
              <a:buNone/>
            </a:pPr>
            <a:endParaRPr lang="es-MX" sz="3600" dirty="0">
              <a:latin typeface="Gulim" pitchFamily="34" charset="-127"/>
              <a:ea typeface="Gulim" pitchFamily="34" charset="-127"/>
            </a:endParaRPr>
          </a:p>
          <a:p>
            <a:pPr marL="0" indent="0">
              <a:buNone/>
            </a:pPr>
            <a:r>
              <a:rPr lang="es-MX" sz="3600" dirty="0">
                <a:latin typeface="Gulim" pitchFamily="34" charset="-127"/>
                <a:ea typeface="Gulim" pitchFamily="34" charset="-127"/>
              </a:rPr>
              <a:t>     - Grupo Superficial. </a:t>
            </a:r>
          </a:p>
          <a:p>
            <a:pPr marL="0" indent="0">
              <a:buNone/>
            </a:pPr>
            <a:endParaRPr lang="es-MX" sz="3600" dirty="0">
              <a:latin typeface="Gulim" pitchFamily="34" charset="-127"/>
              <a:ea typeface="Gulim" pitchFamily="34" charset="-127"/>
            </a:endParaRPr>
          </a:p>
          <a:p>
            <a:pPr marL="0" indent="0">
              <a:buNone/>
            </a:pPr>
            <a:r>
              <a:rPr lang="es-MX" sz="3600" dirty="0">
                <a:latin typeface="Gulim" pitchFamily="34" charset="-127"/>
                <a:ea typeface="Gulim" pitchFamily="34" charset="-127"/>
              </a:rPr>
              <a:t>             + Extensor de los dedos.</a:t>
            </a:r>
          </a:p>
          <a:p>
            <a:pPr marL="0" indent="0">
              <a:buNone/>
            </a:pPr>
            <a:r>
              <a:rPr lang="es-MX" sz="3600" dirty="0">
                <a:latin typeface="Gulim" pitchFamily="34" charset="-127"/>
                <a:ea typeface="Gulim" pitchFamily="34" charset="-127"/>
              </a:rPr>
              <a:t>             + Extensor del meñique.</a:t>
            </a:r>
          </a:p>
          <a:p>
            <a:pPr marL="0" indent="0">
              <a:buNone/>
            </a:pPr>
            <a:r>
              <a:rPr lang="es-MX" sz="3600" dirty="0">
                <a:latin typeface="Gulim" pitchFamily="34" charset="-127"/>
                <a:ea typeface="Gulim" pitchFamily="34" charset="-127"/>
              </a:rPr>
              <a:t>             + Extensor cubital del carpo.</a:t>
            </a:r>
          </a:p>
          <a:p>
            <a:pPr marL="0" indent="0">
              <a:buNone/>
            </a:pPr>
            <a:r>
              <a:rPr lang="es-MX" dirty="0">
                <a:latin typeface="Gulim" pitchFamily="34" charset="-127"/>
                <a:ea typeface="Gulim" pitchFamily="34" charset="-127"/>
              </a:rPr>
              <a:t>   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998727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82316" y="188640"/>
            <a:ext cx="9849852" cy="648072"/>
          </a:xfrm>
        </p:spPr>
        <p:txBody>
          <a:bodyPr>
            <a:noAutofit/>
          </a:bodyPr>
          <a:lstStyle/>
          <a:p>
            <a:r>
              <a:rPr lang="es-MX" sz="3600" b="1" dirty="0">
                <a:latin typeface="Gulim" pitchFamily="34" charset="-127"/>
                <a:ea typeface="Gulim" pitchFamily="34" charset="-127"/>
              </a:rPr>
              <a:t>2.  Músculos posteriores. Grupo superficial.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589766" y="101317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Extensor de los Dedos.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741458"/>
              </p:ext>
            </p:extLst>
          </p:nvPr>
        </p:nvGraphicFramePr>
        <p:xfrm>
          <a:off x="449450" y="1712859"/>
          <a:ext cx="11360256" cy="3917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3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3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33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933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33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6600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1319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*Cara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posterior del epicóndilo lateral del humero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*Fascia que lo cubre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*Tabiques intermusculares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None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*Base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 la falange proximal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None/>
                      </a:pP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*Por su cara profunda se relaciona con los músculos de la capa profunda de los que esta separado por el ramo profundo del Nervio Radial.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*Ramo profundo del 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Interósea Posterior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*Extensor</a:t>
                      </a: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-Falange proximal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sobre el metacarpiano 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-Mano sobre antebrazo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2BB244D5-5F34-AA40-B254-2AC82DCEDE27}"/>
              </a:ext>
            </a:extLst>
          </p:cNvPr>
          <p:cNvSpPr txBox="1"/>
          <p:nvPr/>
        </p:nvSpPr>
        <p:spPr>
          <a:xfrm>
            <a:off x="9224208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13.</a:t>
            </a:r>
          </a:p>
        </p:txBody>
      </p:sp>
    </p:spTree>
    <p:extLst>
      <p:ext uri="{BB962C8B-B14F-4D97-AF65-F5344CB8AC3E}">
        <p14:creationId xmlns:p14="http://schemas.microsoft.com/office/powerpoint/2010/main" val="42312208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13. Músculo extensor de los dedos.</a:t>
            </a:r>
          </a:p>
        </p:txBody>
      </p:sp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7131254B-7D6B-B54C-8B73-1A3012E15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242" y="157664"/>
            <a:ext cx="6581274" cy="658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248713" y="2166913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7460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47528" y="620688"/>
            <a:ext cx="822960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Extensor del Meñique.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061982"/>
              </p:ext>
            </p:extLst>
          </p:nvPr>
        </p:nvGraphicFramePr>
        <p:xfrm>
          <a:off x="994610" y="1395663"/>
          <a:ext cx="10635918" cy="4363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2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2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26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26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26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26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36419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7034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*Cara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posterior del epicóndilo lateral del humero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*Fascia que lo cubre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*Tabiques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*Base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 la falange proximal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*Situado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entre el extensor de los dedos lateralmente y extensor cubital del carpo medialmente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*Ramo profundo del 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Interósea Posterior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*Extensor</a:t>
                      </a: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-Falange proximal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sobre el metacarpiano 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-Mano sobre antebrazo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4F67193E-5E95-024A-B4C3-260D226FECF7}"/>
              </a:ext>
            </a:extLst>
          </p:cNvPr>
          <p:cNvSpPr txBox="1"/>
          <p:nvPr/>
        </p:nvSpPr>
        <p:spPr>
          <a:xfrm>
            <a:off x="9224208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14.</a:t>
            </a:r>
          </a:p>
        </p:txBody>
      </p:sp>
    </p:spTree>
    <p:extLst>
      <p:ext uri="{BB962C8B-B14F-4D97-AF65-F5344CB8AC3E}">
        <p14:creationId xmlns:p14="http://schemas.microsoft.com/office/powerpoint/2010/main" val="7480410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14. Músculo extensor del meñique.</a:t>
            </a:r>
          </a:p>
        </p:txBody>
      </p:sp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7131254B-7D6B-B54C-8B73-1A3012E15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242" y="157664"/>
            <a:ext cx="6581274" cy="658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>
            <a:off x="3831745" y="2808597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70560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2730" y="620688"/>
            <a:ext cx="822960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Extensor Cubital del Carpo.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493477"/>
              </p:ext>
            </p:extLst>
          </p:nvPr>
        </p:nvGraphicFramePr>
        <p:xfrm>
          <a:off x="962526" y="1268759"/>
          <a:ext cx="10555704" cy="4394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9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9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92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9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92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5593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8510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Epicóndilo lateral del humero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*Fascia que lo cubre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*Tabiques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*Cara  y borde y posterior del cubito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*Base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del 5° metacarpiano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*Su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tendón pasa entre la apófisis estiloides y la cabeza del cubito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*Cruza la cara dorsal del piramidal y del ganchoso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*Ramo profundo del 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Interósea Posterior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*Extensor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-Mano sobre antebrazo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*Aductor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80E329F5-E7C8-DA41-8755-CED386D3AE81}"/>
              </a:ext>
            </a:extLst>
          </p:cNvPr>
          <p:cNvSpPr txBox="1"/>
          <p:nvPr/>
        </p:nvSpPr>
        <p:spPr>
          <a:xfrm>
            <a:off x="9224208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15.</a:t>
            </a:r>
          </a:p>
        </p:txBody>
      </p:sp>
    </p:spTree>
    <p:extLst>
      <p:ext uri="{BB962C8B-B14F-4D97-AF65-F5344CB8AC3E}">
        <p14:creationId xmlns:p14="http://schemas.microsoft.com/office/powerpoint/2010/main" val="15893729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7131254B-7D6B-B54C-8B73-1A3012E15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242" y="157664"/>
            <a:ext cx="6581274" cy="658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>
            <a:off x="3767577" y="1765812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15. Músculo extensor cubital del carpo.</a:t>
            </a:r>
          </a:p>
        </p:txBody>
      </p:sp>
    </p:spTree>
    <p:extLst>
      <p:ext uri="{BB962C8B-B14F-4D97-AF65-F5344CB8AC3E}">
        <p14:creationId xmlns:p14="http://schemas.microsoft.com/office/powerpoint/2010/main" val="7477422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4A218D-8510-2C4E-9F47-F4A2B96B1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410" y="561474"/>
            <a:ext cx="10515600" cy="58393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4000" dirty="0">
                <a:latin typeface="Arial" panose="020B0604020202020204" pitchFamily="34" charset="0"/>
                <a:ea typeface="Gulim" pitchFamily="34" charset="-127"/>
                <a:cs typeface="Arial" panose="020B0604020202020204" pitchFamily="34" charset="0"/>
              </a:rPr>
              <a:t>2. Músculos posteriores.</a:t>
            </a:r>
          </a:p>
          <a:p>
            <a:pPr marL="0" indent="0">
              <a:buNone/>
            </a:pPr>
            <a:r>
              <a:rPr lang="es-MX" sz="4000" dirty="0">
                <a:latin typeface="Arial" panose="020B0604020202020204" pitchFamily="34" charset="0"/>
                <a:ea typeface="Gulim" pitchFamily="34" charset="-127"/>
                <a:cs typeface="Arial" panose="020B0604020202020204" pitchFamily="34" charset="0"/>
              </a:rPr>
              <a:t>     </a:t>
            </a:r>
          </a:p>
          <a:p>
            <a:pPr marL="0" indent="0">
              <a:buNone/>
            </a:pPr>
            <a:r>
              <a:rPr lang="es-MX" sz="4000" dirty="0">
                <a:latin typeface="Arial" panose="020B0604020202020204" pitchFamily="34" charset="0"/>
                <a:ea typeface="Gulim" pitchFamily="34" charset="-127"/>
                <a:cs typeface="Arial" panose="020B0604020202020204" pitchFamily="34" charset="0"/>
              </a:rPr>
              <a:t>      - Grupo Profundo.</a:t>
            </a:r>
          </a:p>
          <a:p>
            <a:pPr marL="0" indent="0">
              <a:buNone/>
            </a:pPr>
            <a:r>
              <a:rPr lang="es-MX" sz="4000" dirty="0">
                <a:latin typeface="Arial" panose="020B0604020202020204" pitchFamily="34" charset="0"/>
                <a:ea typeface="Gulim" pitchFamily="34" charset="-127"/>
                <a:cs typeface="Arial" panose="020B0604020202020204" pitchFamily="34" charset="0"/>
              </a:rPr>
              <a:t>             + Supinador.</a:t>
            </a:r>
          </a:p>
          <a:p>
            <a:pPr marL="0" indent="0">
              <a:buNone/>
            </a:pPr>
            <a:r>
              <a:rPr lang="es-MX" sz="4000" dirty="0">
                <a:latin typeface="Arial" panose="020B0604020202020204" pitchFamily="34" charset="0"/>
                <a:ea typeface="Gulim" pitchFamily="34" charset="-127"/>
                <a:cs typeface="Arial" panose="020B0604020202020204" pitchFamily="34" charset="0"/>
              </a:rPr>
              <a:t>             + Abductor largo del pulgar.</a:t>
            </a:r>
          </a:p>
          <a:p>
            <a:pPr marL="0" indent="0">
              <a:buNone/>
            </a:pPr>
            <a:r>
              <a:rPr lang="es-MX" sz="4000" dirty="0">
                <a:latin typeface="Arial" panose="020B0604020202020204" pitchFamily="34" charset="0"/>
                <a:ea typeface="Gulim" pitchFamily="34" charset="-127"/>
                <a:cs typeface="Arial" panose="020B0604020202020204" pitchFamily="34" charset="0"/>
              </a:rPr>
              <a:t>             + Extensor corto del pulgar.</a:t>
            </a:r>
          </a:p>
          <a:p>
            <a:pPr marL="0" indent="0">
              <a:buNone/>
            </a:pPr>
            <a:r>
              <a:rPr lang="es-MX" sz="4000" dirty="0">
                <a:latin typeface="Arial" panose="020B0604020202020204" pitchFamily="34" charset="0"/>
                <a:ea typeface="Gulim" pitchFamily="34" charset="-127"/>
                <a:cs typeface="Arial" panose="020B0604020202020204" pitchFamily="34" charset="0"/>
              </a:rPr>
              <a:t>             + Exensor largo del pulgar.</a:t>
            </a:r>
          </a:p>
          <a:p>
            <a:pPr marL="0" indent="0">
              <a:buNone/>
            </a:pPr>
            <a:r>
              <a:rPr lang="es-MX" sz="4000" dirty="0">
                <a:latin typeface="Arial" panose="020B0604020202020204" pitchFamily="34" charset="0"/>
                <a:ea typeface="Gulim" pitchFamily="34" charset="-127"/>
                <a:cs typeface="Arial" panose="020B0604020202020204" pitchFamily="34" charset="0"/>
              </a:rPr>
              <a:t>             + </a:t>
            </a:r>
            <a:r>
              <a:rPr lang="es-MX" sz="4000" dirty="0">
                <a:latin typeface="Arial" panose="020B0604020202020204" pitchFamily="34" charset="0"/>
                <a:cs typeface="Arial" panose="020B0604020202020204" pitchFamily="34" charset="0"/>
              </a:rPr>
              <a:t>Extensor del índice.</a:t>
            </a:r>
          </a:p>
        </p:txBody>
      </p:sp>
    </p:spTree>
    <p:extLst>
      <p:ext uri="{BB962C8B-B14F-4D97-AF65-F5344CB8AC3E}">
        <p14:creationId xmlns:p14="http://schemas.microsoft.com/office/powerpoint/2010/main" val="9527925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35232" y="877363"/>
            <a:ext cx="4360768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Supinador.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718482"/>
              </p:ext>
            </p:extLst>
          </p:nvPr>
        </p:nvGraphicFramePr>
        <p:xfrm>
          <a:off x="930442" y="1684421"/>
          <a:ext cx="10651956" cy="4834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5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5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5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53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5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8443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0420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*Fascículo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humerorradial: Epicondilo lateral del humero y ligamento colateral de la articulación del codo.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*Fascículo cubitorradial: Debajo de la escotadura radial del cubito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*Cara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anterior del radio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*Cubre la parte anterolateral de la articulación del codo</a:t>
                      </a: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*Es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atravesado por el ramo profundo del nervio radial 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( situado entre sus dos fascículos)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*Ramo profundo del 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*Circulo periarticular del codo</a:t>
                      </a: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*Arterias recurrentes radiales</a:t>
                      </a: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interósea posterior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*Supinador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C95D1C12-4D15-894D-90BE-301D2E2FEDAA}"/>
              </a:ext>
            </a:extLst>
          </p:cNvPr>
          <p:cNvSpPr txBox="1"/>
          <p:nvPr/>
        </p:nvSpPr>
        <p:spPr>
          <a:xfrm>
            <a:off x="1331495" y="272716"/>
            <a:ext cx="822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/>
              <a:t>2. Músculos posteriores. Grupo profundo.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B056839-0D51-E347-860C-8D09D91F046A}"/>
              </a:ext>
            </a:extLst>
          </p:cNvPr>
          <p:cNvSpPr txBox="1"/>
          <p:nvPr/>
        </p:nvSpPr>
        <p:spPr>
          <a:xfrm>
            <a:off x="9875137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16.</a:t>
            </a:r>
          </a:p>
        </p:txBody>
      </p:sp>
    </p:spTree>
    <p:extLst>
      <p:ext uri="{BB962C8B-B14F-4D97-AF65-F5344CB8AC3E}">
        <p14:creationId xmlns:p14="http://schemas.microsoft.com/office/powerpoint/2010/main" val="2681035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8F0309-532A-9141-881C-97B92F15F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9756"/>
          </a:xfrm>
        </p:spPr>
        <p:txBody>
          <a:bodyPr/>
          <a:lstStyle/>
          <a:p>
            <a:r>
              <a:rPr lang="es-MX" b="1" dirty="0"/>
              <a:t>Situación.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FC9F11-A3CD-B24A-9153-29A2EA541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4627" y="1549827"/>
            <a:ext cx="8863739" cy="4813112"/>
          </a:xfrm>
        </p:spPr>
        <p:txBody>
          <a:bodyPr>
            <a:normAutofit/>
          </a:bodyPr>
          <a:lstStyle/>
          <a:p>
            <a:r>
              <a:rPr lang="es-MX" sz="3200" dirty="0"/>
              <a:t>Se distinguen dos compartimientos musculares.</a:t>
            </a:r>
          </a:p>
          <a:p>
            <a:endParaRPr lang="es-MX" sz="3200" dirty="0"/>
          </a:p>
          <a:p>
            <a:pPr marL="514350" indent="-514350">
              <a:buAutoNum type="alphaLcParenR"/>
            </a:pPr>
            <a:r>
              <a:rPr lang="es-MX" sz="3200" dirty="0"/>
              <a:t>Músculos anteriores del antebrazo.</a:t>
            </a:r>
          </a:p>
          <a:p>
            <a:pPr marL="514350" indent="-514350">
              <a:buAutoNum type="alphaLcParenR"/>
            </a:pPr>
            <a:endParaRPr lang="es-MX" sz="3200" dirty="0"/>
          </a:p>
          <a:p>
            <a:pPr marL="514350" indent="-514350">
              <a:buAutoNum type="alphaLcParenR"/>
            </a:pPr>
            <a:endParaRPr lang="es-MX" sz="3200" dirty="0"/>
          </a:p>
          <a:p>
            <a:pPr marL="514350" indent="-514350">
              <a:buAutoNum type="alphaLcParenR"/>
            </a:pPr>
            <a:r>
              <a:rPr lang="es-MX" sz="3200" dirty="0"/>
              <a:t>Músculos posteriores del antebrazo.</a:t>
            </a:r>
          </a:p>
          <a:p>
            <a:pPr marL="514350" indent="-514350">
              <a:buAutoNum type="alphaLcParenR"/>
            </a:pPr>
            <a:endParaRPr lang="es-MX" sz="3200" dirty="0"/>
          </a:p>
          <a:p>
            <a:pPr marL="0" indent="0">
              <a:buNone/>
            </a:pPr>
            <a:r>
              <a:rPr lang="es-MX" sz="3200" dirty="0"/>
              <a:t>                                                                   </a:t>
            </a:r>
            <a:r>
              <a:rPr lang="es-MX" sz="2400" dirty="0"/>
              <a:t>Ver fig. 1.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6820118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16. Músculo supinador.</a:t>
            </a:r>
          </a:p>
        </p:txBody>
      </p:sp>
      <p:pic>
        <p:nvPicPr>
          <p:cNvPr id="5" name="Picture 9" descr="Cover">
            <a:extLst>
              <a:ext uri="{FF2B5EF4-FFF2-40B4-BE49-F238E27FC236}">
                <a16:creationId xmlns:a16="http://schemas.microsoft.com/office/drawing/2014/main" id="{8B65B089-27E4-F24D-B842-46CC08767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379" y="136358"/>
            <a:ext cx="6585284" cy="6585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441219" y="1041140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43896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90820" y="49983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>
                <a:latin typeface="Gulim" pitchFamily="34" charset="-127"/>
                <a:ea typeface="Gulim" pitchFamily="34" charset="-127"/>
              </a:rPr>
              <a:t>Músculo Abductor Largo del Pulgar.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023118"/>
              </p:ext>
            </p:extLst>
          </p:nvPr>
        </p:nvGraphicFramePr>
        <p:xfrm>
          <a:off x="834188" y="1155032"/>
          <a:ext cx="10700088" cy="4731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3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3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33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833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9978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2232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*Cara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posterolateral del cubito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*Membrana interósea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*Cara posteromedial del radio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None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*Base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del 1er metacarpiano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charset="0"/>
                        <a:buNone/>
                      </a:pP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*Debajo de la apófisis estiloides del radio contribuye a la constitución de la tabaquera anatómica</a:t>
                      </a:r>
                    </a:p>
                    <a:p>
                      <a:pPr algn="l">
                        <a:buFont typeface="Arial" charset="0"/>
                        <a:buNone/>
                      </a:pP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*Cruzado en su cara profunda por la Arteria Radial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*Ramo profundo del 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Interósea Posterior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*Abductor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del pulgar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EA346A8D-6EEA-B84C-BC36-4A6157C68A74}"/>
              </a:ext>
            </a:extLst>
          </p:cNvPr>
          <p:cNvSpPr txBox="1"/>
          <p:nvPr/>
        </p:nvSpPr>
        <p:spPr>
          <a:xfrm>
            <a:off x="9224208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17.</a:t>
            </a:r>
          </a:p>
        </p:txBody>
      </p:sp>
    </p:spTree>
    <p:extLst>
      <p:ext uri="{BB962C8B-B14F-4D97-AF65-F5344CB8AC3E}">
        <p14:creationId xmlns:p14="http://schemas.microsoft.com/office/powerpoint/2010/main" val="40313889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17. Músculo abductor largo del pulgar.</a:t>
            </a:r>
          </a:p>
        </p:txBody>
      </p:sp>
      <p:pic>
        <p:nvPicPr>
          <p:cNvPr id="5" name="Picture 9" descr="Cover">
            <a:extLst>
              <a:ext uri="{FF2B5EF4-FFF2-40B4-BE49-F238E27FC236}">
                <a16:creationId xmlns:a16="http://schemas.microsoft.com/office/drawing/2014/main" id="{8B65B089-27E4-F24D-B842-46CC08767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379" y="136358"/>
            <a:ext cx="6585284" cy="6585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505386" y="2502568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88031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50226" y="492352"/>
            <a:ext cx="822960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Extensor Corto del Pulgar.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047130"/>
              </p:ext>
            </p:extLst>
          </p:nvPr>
        </p:nvGraphicFramePr>
        <p:xfrm>
          <a:off x="294468" y="1283368"/>
          <a:ext cx="11639226" cy="4443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9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9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9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9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6644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7020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*Cubito</a:t>
                      </a: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*Membrana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interósea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*Radio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*Base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de la falange proximal del pulgar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*En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la articulación radiocarpiana forma junto con el abductor largo el borde lateral de la tabaquera anatómica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*Cruza superficial a la  Arteria Radial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*Ramo profundo del 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Interósea Posterior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*Extensor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-Falange proximal del pulgar</a:t>
                      </a:r>
                    </a:p>
                    <a:p>
                      <a:pPr algn="l"/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Secundaria: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-Abductor del 1° metacarpiano</a:t>
                      </a:r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endParaRPr lang="es-MX" sz="18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7CB960A-F59A-354E-9704-546F2D4D5FB9}"/>
              </a:ext>
            </a:extLst>
          </p:cNvPr>
          <p:cNvSpPr txBox="1"/>
          <p:nvPr/>
        </p:nvSpPr>
        <p:spPr>
          <a:xfrm>
            <a:off x="9224208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18.</a:t>
            </a:r>
          </a:p>
        </p:txBody>
      </p:sp>
    </p:spTree>
    <p:extLst>
      <p:ext uri="{BB962C8B-B14F-4D97-AF65-F5344CB8AC3E}">
        <p14:creationId xmlns:p14="http://schemas.microsoft.com/office/powerpoint/2010/main" val="35924141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18. Músculo extensor corto del pulgar.</a:t>
            </a:r>
          </a:p>
        </p:txBody>
      </p:sp>
      <p:pic>
        <p:nvPicPr>
          <p:cNvPr id="5" name="Picture 9" descr="Cover">
            <a:extLst>
              <a:ext uri="{FF2B5EF4-FFF2-40B4-BE49-F238E27FC236}">
                <a16:creationId xmlns:a16="http://schemas.microsoft.com/office/drawing/2014/main" id="{8B65B089-27E4-F24D-B842-46CC08767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379" y="136358"/>
            <a:ext cx="6585284" cy="6585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 rot="10800000">
            <a:off x="7505386" y="3192379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98667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50226" y="492352"/>
            <a:ext cx="822960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Extensor largo del Pulgar.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481664"/>
              </p:ext>
            </p:extLst>
          </p:nvPr>
        </p:nvGraphicFramePr>
        <p:xfrm>
          <a:off x="753978" y="1283368"/>
          <a:ext cx="10812378" cy="4443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2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2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20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2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2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020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6644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7020"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Cúbito (cara posterior).</a:t>
                      </a:r>
                    </a:p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Membrana interósea.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Base de la falange distal del pulgar.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*En</a:t>
                      </a:r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 la articulación radiocarpiana forma el borde medial de la tabaquera anatómica.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*Ramo profundo del Nervio Radial</a:t>
                      </a:r>
                      <a:endParaRPr lang="es-MX" sz="18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*Arteria Interósea Posterior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>
                          <a:latin typeface="Gulim" pitchFamily="34" charset="-127"/>
                          <a:ea typeface="Gulim" pitchFamily="34" charset="-127"/>
                        </a:rPr>
                        <a:t>*Extensor</a:t>
                      </a:r>
                    </a:p>
                    <a:p>
                      <a:pPr algn="l"/>
                      <a:r>
                        <a:rPr lang="es-MX" sz="1800" baseline="0" dirty="0">
                          <a:latin typeface="Gulim" pitchFamily="34" charset="-127"/>
                          <a:ea typeface="Gulim" pitchFamily="34" charset="-127"/>
                        </a:rPr>
                        <a:t>-Falange distal del pulgar.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7CB960A-F59A-354E-9704-546F2D4D5FB9}"/>
              </a:ext>
            </a:extLst>
          </p:cNvPr>
          <p:cNvSpPr txBox="1"/>
          <p:nvPr/>
        </p:nvSpPr>
        <p:spPr>
          <a:xfrm>
            <a:off x="9224208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19.</a:t>
            </a:r>
          </a:p>
        </p:txBody>
      </p:sp>
    </p:spTree>
    <p:extLst>
      <p:ext uri="{BB962C8B-B14F-4D97-AF65-F5344CB8AC3E}">
        <p14:creationId xmlns:p14="http://schemas.microsoft.com/office/powerpoint/2010/main" val="2879932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19. Músculo extensor largo del pulgar.</a:t>
            </a:r>
          </a:p>
        </p:txBody>
      </p:sp>
      <p:pic>
        <p:nvPicPr>
          <p:cNvPr id="5" name="Picture 9" descr="Cover">
            <a:extLst>
              <a:ext uri="{FF2B5EF4-FFF2-40B4-BE49-F238E27FC236}">
                <a16:creationId xmlns:a16="http://schemas.microsoft.com/office/drawing/2014/main" id="{8B65B089-27E4-F24D-B842-46CC08767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379" y="136358"/>
            <a:ext cx="6585284" cy="6585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>
            <a:off x="4056334" y="2791326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38850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3760" y="572562"/>
            <a:ext cx="8229600" cy="6480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Gulim" pitchFamily="34" charset="-127"/>
                <a:ea typeface="Gulim" pitchFamily="34" charset="-127"/>
              </a:rPr>
              <a:t>Músculo Extensor del Índice.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355414"/>
              </p:ext>
            </p:extLst>
          </p:nvPr>
        </p:nvGraphicFramePr>
        <p:xfrm>
          <a:off x="1173759" y="1507957"/>
          <a:ext cx="10184052" cy="4090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73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73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73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973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96489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4248">
                <a:tc>
                  <a:txBody>
                    <a:bodyPr/>
                    <a:lstStyle/>
                    <a:p>
                      <a:pPr algn="l"/>
                      <a:r>
                        <a:rPr lang="es-MX" sz="2000" dirty="0">
                          <a:latin typeface="Gulim" pitchFamily="34" charset="-127"/>
                          <a:ea typeface="Gulim" pitchFamily="34" charset="-127"/>
                        </a:rPr>
                        <a:t>*Cubito</a:t>
                      </a:r>
                    </a:p>
                    <a:p>
                      <a:pPr algn="l"/>
                      <a:endParaRPr lang="es-MX" sz="20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2000" dirty="0">
                          <a:latin typeface="Gulim" pitchFamily="34" charset="-127"/>
                          <a:ea typeface="Gulim" pitchFamily="34" charset="-127"/>
                        </a:rPr>
                        <a:t>*Membrana</a:t>
                      </a:r>
                      <a:r>
                        <a:rPr lang="es-MX" sz="2000" baseline="0" dirty="0">
                          <a:latin typeface="Gulim" pitchFamily="34" charset="-127"/>
                          <a:ea typeface="Gulim" pitchFamily="34" charset="-127"/>
                        </a:rPr>
                        <a:t> interósea</a:t>
                      </a:r>
                      <a:endParaRPr lang="es-MX" sz="20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>
                          <a:latin typeface="Gulim" pitchFamily="34" charset="-127"/>
                          <a:ea typeface="Gulim" pitchFamily="34" charset="-127"/>
                        </a:rPr>
                        <a:t>*Base</a:t>
                      </a:r>
                      <a:r>
                        <a:rPr lang="es-MX" sz="2000" baseline="0" dirty="0">
                          <a:latin typeface="Gulim" pitchFamily="34" charset="-127"/>
                          <a:ea typeface="Gulim" pitchFamily="34" charset="-127"/>
                        </a:rPr>
                        <a:t> de la falange proximal</a:t>
                      </a:r>
                      <a:endParaRPr lang="es-MX" sz="20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>
                          <a:latin typeface="Gulim" pitchFamily="34" charset="-127"/>
                          <a:ea typeface="Gulim" pitchFamily="34" charset="-127"/>
                        </a:rPr>
                        <a:t>*Es</a:t>
                      </a:r>
                      <a:r>
                        <a:rPr lang="es-MX" sz="2000" baseline="0" dirty="0">
                          <a:latin typeface="Gulim" pitchFamily="34" charset="-127"/>
                          <a:ea typeface="Gulim" pitchFamily="34" charset="-127"/>
                        </a:rPr>
                        <a:t> el musculo medial de la capa profunda</a:t>
                      </a:r>
                      <a:endParaRPr lang="es-MX" sz="20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>
                          <a:latin typeface="Gulim" pitchFamily="34" charset="-127"/>
                          <a:ea typeface="Gulim" pitchFamily="34" charset="-127"/>
                        </a:rPr>
                        <a:t>*Ramo profundo del Nervio Radial</a:t>
                      </a:r>
                      <a:endParaRPr lang="es-MX" sz="2000" baseline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>
                          <a:latin typeface="Gulim" pitchFamily="34" charset="-127"/>
                          <a:ea typeface="Gulim" pitchFamily="34" charset="-127"/>
                        </a:rPr>
                        <a:t>*Arteria Interósea Posterior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>
                          <a:latin typeface="Gulim" pitchFamily="34" charset="-127"/>
                          <a:ea typeface="Gulim" pitchFamily="34" charset="-127"/>
                        </a:rPr>
                        <a:t>*Extensor</a:t>
                      </a:r>
                      <a:r>
                        <a:rPr lang="es-MX" sz="2000" baseline="0" dirty="0">
                          <a:latin typeface="Gulim" pitchFamily="34" charset="-127"/>
                          <a:ea typeface="Gulim" pitchFamily="34" charset="-127"/>
                        </a:rPr>
                        <a:t> del índice</a:t>
                      </a:r>
                      <a:endParaRPr lang="es-MX" sz="20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725836D7-F227-6148-A329-434C0743CA7C}"/>
              </a:ext>
            </a:extLst>
          </p:cNvPr>
          <p:cNvSpPr txBox="1"/>
          <p:nvPr/>
        </p:nvSpPr>
        <p:spPr>
          <a:xfrm>
            <a:off x="9224208" y="6014351"/>
            <a:ext cx="1636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20.</a:t>
            </a:r>
          </a:p>
        </p:txBody>
      </p:sp>
    </p:spTree>
    <p:extLst>
      <p:ext uri="{BB962C8B-B14F-4D97-AF65-F5344CB8AC3E}">
        <p14:creationId xmlns:p14="http://schemas.microsoft.com/office/powerpoint/2010/main" val="7122778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over">
            <a:extLst>
              <a:ext uri="{FF2B5EF4-FFF2-40B4-BE49-F238E27FC236}">
                <a16:creationId xmlns:a16="http://schemas.microsoft.com/office/drawing/2014/main" id="{8B65B089-27E4-F24D-B842-46CC08767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379" y="136358"/>
            <a:ext cx="6585284" cy="6585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>
            <a:off x="4072376" y="3429000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20. Músculo extensor del índice.</a:t>
            </a:r>
          </a:p>
        </p:txBody>
      </p:sp>
    </p:spTree>
    <p:extLst>
      <p:ext uri="{BB962C8B-B14F-4D97-AF65-F5344CB8AC3E}">
        <p14:creationId xmlns:p14="http://schemas.microsoft.com/office/powerpoint/2010/main" val="33762818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2746"/>
          </a:xfrm>
        </p:spPr>
        <p:txBody>
          <a:bodyPr>
            <a:normAutofit/>
          </a:bodyPr>
          <a:lstStyle/>
          <a:p>
            <a:r>
              <a:rPr lang="es-MX" sz="3600" dirty="0"/>
              <a:t>Bibliografía.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317358"/>
            <a:ext cx="10515600" cy="5269423"/>
          </a:xfrm>
        </p:spPr>
        <p:txBody>
          <a:bodyPr>
            <a:normAutofit fontScale="77500" lnSpcReduction="20000"/>
          </a:bodyPr>
          <a:lstStyle/>
          <a:p>
            <a:r>
              <a:rPr lang="es-MX" b="1" dirty="0"/>
              <a:t>Básica.</a:t>
            </a:r>
            <a:endParaRPr lang="es-MX" dirty="0"/>
          </a:p>
          <a:p>
            <a:r>
              <a:rPr lang="es-MX" dirty="0"/>
              <a:t>Latarjet. Anatomía Humana. 5a ed. Editorial Médica Panamericana; 2019. </a:t>
            </a:r>
          </a:p>
          <a:p>
            <a:r>
              <a:rPr lang="es-MX" dirty="0"/>
              <a:t>Guzmán-López S, Elizondo-Omaña R. Anatomía humana, manual de prácticas basadas en el razonamiento clínico. 2a. ed. Editorial Médica Panamericana. 2018.</a:t>
            </a:r>
          </a:p>
          <a:p>
            <a:r>
              <a:rPr lang="es-MX" b="1" dirty="0"/>
              <a:t>Complementaria.</a:t>
            </a:r>
            <a:endParaRPr lang="es-MX" dirty="0"/>
          </a:p>
          <a:p>
            <a:r>
              <a:rPr lang="es-MX" dirty="0"/>
              <a:t>More K.L. Anatomía con orientación clínica. 8a Edición, 2018. Ed. Lippincot Willims &amp; Wilkins. </a:t>
            </a:r>
          </a:p>
          <a:p>
            <a:r>
              <a:rPr lang="es-MX" dirty="0"/>
              <a:t>García-Porrero J.A. Neuroanatomia Humana. 1a Edición, 2017. Ed. Médica Panamericana. </a:t>
            </a:r>
          </a:p>
          <a:p>
            <a:r>
              <a:rPr lang="es-MX" dirty="0"/>
              <a:t>Pro E. Anatomía Clínica. 2a ed. Panamericana; 2014</a:t>
            </a:r>
            <a:br>
              <a:rPr lang="es-MX" dirty="0"/>
            </a:br>
            <a:r>
              <a:rPr lang="es-MX" dirty="0"/>
              <a:t>Drake RL; Wayne VA; Mitchel A.W.M. Gray: Anatomía Básica. Editorial Elsevier; 2014. </a:t>
            </a:r>
          </a:p>
          <a:p>
            <a:r>
              <a:rPr lang="es-MX" dirty="0"/>
              <a:t>Loukas M; Benninger, B; Shane TR. Guía fotográfica de Disección del cuerpo humano. Editorial Elsevier; 2014. </a:t>
            </a:r>
          </a:p>
          <a:p>
            <a:r>
              <a:rPr lang="es-MX" dirty="0"/>
              <a:t>Gilroy A.M. y cols. Prometheus Atlas de Anatomía Humana. Editorial Médica Panamericana; 2015. </a:t>
            </a:r>
          </a:p>
          <a:p>
            <a:r>
              <a:rPr lang="es-MX" dirty="0"/>
              <a:t>Gilroy, AM. Prometheus: Anatomía, Manual para el estudiante. Editorial Médica Panamericana.; 2013 </a:t>
            </a:r>
          </a:p>
        </p:txBody>
      </p:sp>
    </p:spTree>
    <p:extLst>
      <p:ext uri="{BB962C8B-B14F-4D97-AF65-F5344CB8AC3E}">
        <p14:creationId xmlns:p14="http://schemas.microsoft.com/office/powerpoint/2010/main" val="412496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CD6E20E-3C63-E64B-B2AC-3D19C3B61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748" y="477241"/>
            <a:ext cx="6469608" cy="590351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8689BF1-5BF1-AA4A-95B2-210A349A8D51}"/>
              </a:ext>
            </a:extLst>
          </p:cNvPr>
          <p:cNvSpPr txBox="1"/>
          <p:nvPr/>
        </p:nvSpPr>
        <p:spPr>
          <a:xfrm>
            <a:off x="497305" y="593558"/>
            <a:ext cx="3240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1. Compartimientos musculares del antebrazo.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FC783FC-155D-044F-8EBE-51D2E7DCD2D6}"/>
              </a:ext>
            </a:extLst>
          </p:cNvPr>
          <p:cNvSpPr txBox="1"/>
          <p:nvPr/>
        </p:nvSpPr>
        <p:spPr>
          <a:xfrm>
            <a:off x="9609216" y="946480"/>
            <a:ext cx="22298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Compartimiento anterior.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AC95A13-7E3B-1048-8CAA-9F80806A85F8}"/>
              </a:ext>
            </a:extLst>
          </p:cNvPr>
          <p:cNvSpPr txBox="1"/>
          <p:nvPr/>
        </p:nvSpPr>
        <p:spPr>
          <a:xfrm>
            <a:off x="1195138" y="4114801"/>
            <a:ext cx="2329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Compartimiento posterior.</a:t>
            </a:r>
          </a:p>
        </p:txBody>
      </p:sp>
      <p:sp>
        <p:nvSpPr>
          <p:cNvPr id="7" name="Flecha derecha 6">
            <a:extLst>
              <a:ext uri="{FF2B5EF4-FFF2-40B4-BE49-F238E27FC236}">
                <a16:creationId xmlns:a16="http://schemas.microsoft.com/office/drawing/2014/main" id="{239E7BDF-E255-3849-B4C3-16EAE27F3F13}"/>
              </a:ext>
            </a:extLst>
          </p:cNvPr>
          <p:cNvSpPr/>
          <p:nvPr/>
        </p:nvSpPr>
        <p:spPr>
          <a:xfrm>
            <a:off x="3460454" y="4291263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derecha 13">
            <a:extLst>
              <a:ext uri="{FF2B5EF4-FFF2-40B4-BE49-F238E27FC236}">
                <a16:creationId xmlns:a16="http://schemas.microsoft.com/office/drawing/2014/main" id="{724389AD-D3E9-684E-88A5-388A94315253}"/>
              </a:ext>
            </a:extLst>
          </p:cNvPr>
          <p:cNvSpPr/>
          <p:nvPr/>
        </p:nvSpPr>
        <p:spPr>
          <a:xfrm rot="10800000">
            <a:off x="8216933" y="1257887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24461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C5A1C4-AC75-9B4C-BE6D-7B0AB00C6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233" y="1859797"/>
            <a:ext cx="8849533" cy="27896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8000" dirty="0"/>
              <a:t>GRACIAS POR SU ATENCIÓN.</a:t>
            </a:r>
          </a:p>
        </p:txBody>
      </p:sp>
    </p:spTree>
    <p:extLst>
      <p:ext uri="{BB962C8B-B14F-4D97-AF65-F5344CB8AC3E}">
        <p14:creationId xmlns:p14="http://schemas.microsoft.com/office/powerpoint/2010/main" val="513922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545F94-7870-764A-9316-FFBFB35BC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8969"/>
            <a:ext cx="10515600" cy="642265"/>
          </a:xfrm>
        </p:spPr>
        <p:txBody>
          <a:bodyPr>
            <a:normAutofit/>
          </a:bodyPr>
          <a:lstStyle/>
          <a:p>
            <a:r>
              <a:rPr lang="es-MX" sz="4000" dirty="0"/>
              <a:t>a) Músculos anteriores del antebrazo.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E0C3C6-352C-CB48-9FC3-6ED1F81E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222"/>
            <a:ext cx="10515600" cy="5618135"/>
          </a:xfrm>
        </p:spPr>
        <p:txBody>
          <a:bodyPr/>
          <a:lstStyle/>
          <a:p>
            <a:r>
              <a:rPr lang="es-MX" dirty="0"/>
              <a:t>Se disponen en tres planos.</a:t>
            </a:r>
          </a:p>
          <a:p>
            <a:pPr marL="0" indent="0">
              <a:buNone/>
            </a:pPr>
            <a:r>
              <a:rPr lang="es-MX" dirty="0"/>
              <a:t>       1. Grupo superficial. Pronador redondo.</a:t>
            </a:r>
          </a:p>
          <a:p>
            <a:pPr marL="0" indent="0">
              <a:buNone/>
            </a:pPr>
            <a:r>
              <a:rPr lang="es-MX" dirty="0"/>
              <a:t>                                            Flexor radial del carpo.</a:t>
            </a:r>
          </a:p>
          <a:p>
            <a:pPr marL="0" indent="0">
              <a:buNone/>
            </a:pPr>
            <a:r>
              <a:rPr lang="es-MX" dirty="0"/>
              <a:t>                                            Palmar largo.</a:t>
            </a:r>
          </a:p>
          <a:p>
            <a:pPr marL="0" indent="0">
              <a:buNone/>
            </a:pPr>
            <a:r>
              <a:rPr lang="es-MX" dirty="0"/>
              <a:t>                                            Flexor cubital del carpo.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       2. Grupo intermedio. Flexor superficial de los dedos.</a:t>
            </a:r>
          </a:p>
          <a:p>
            <a:pPr marL="0" indent="0">
              <a:buNone/>
            </a:pPr>
            <a:r>
              <a:rPr lang="es-MX" dirty="0"/>
              <a:t>       3. Grupo profundo.  Flexor profundo de los dedos.</a:t>
            </a:r>
          </a:p>
          <a:p>
            <a:pPr marL="0" indent="0">
              <a:buNone/>
            </a:pPr>
            <a:r>
              <a:rPr lang="es-MX" dirty="0"/>
              <a:t>                                           Flexor largo del pulgar.</a:t>
            </a:r>
          </a:p>
          <a:p>
            <a:pPr marL="0" indent="0">
              <a:buNone/>
            </a:pPr>
            <a:r>
              <a:rPr lang="es-MX" dirty="0"/>
              <a:t>                                           Pronador cuadrado.         </a:t>
            </a:r>
          </a:p>
        </p:txBody>
      </p:sp>
    </p:spTree>
    <p:extLst>
      <p:ext uri="{BB962C8B-B14F-4D97-AF65-F5344CB8AC3E}">
        <p14:creationId xmlns:p14="http://schemas.microsoft.com/office/powerpoint/2010/main" val="1148576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3557CE-34C6-5B46-B793-910F88588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4258"/>
          </a:xfrm>
        </p:spPr>
        <p:txBody>
          <a:bodyPr>
            <a:normAutofit/>
          </a:bodyPr>
          <a:lstStyle/>
          <a:p>
            <a:r>
              <a:rPr lang="es-MX" sz="3600" dirty="0"/>
              <a:t>1. Grupo superficial.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683069-2CDB-AA48-925B-1CCD7203A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22893"/>
            <a:ext cx="4567989" cy="557939"/>
          </a:xfrm>
        </p:spPr>
        <p:txBody>
          <a:bodyPr/>
          <a:lstStyle/>
          <a:p>
            <a:r>
              <a:rPr lang="es-MX" dirty="0"/>
              <a:t>Músculo Pronador redondo.</a:t>
            </a:r>
          </a:p>
        </p:txBody>
      </p:sp>
      <p:graphicFrame>
        <p:nvGraphicFramePr>
          <p:cNvPr id="4" name="5 Tabla">
            <a:extLst>
              <a:ext uri="{FF2B5EF4-FFF2-40B4-BE49-F238E27FC236}">
                <a16:creationId xmlns:a16="http://schemas.microsoft.com/office/drawing/2014/main" id="{8EEDA333-342C-EB49-A929-E8FD2B1C3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595526"/>
              </p:ext>
            </p:extLst>
          </p:nvPr>
        </p:nvGraphicFramePr>
        <p:xfrm>
          <a:off x="535972" y="1580834"/>
          <a:ext cx="11062470" cy="4912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3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3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437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437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426"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8421">
                <a:tc>
                  <a:txBody>
                    <a:bodyPr/>
                    <a:lstStyle/>
                    <a:p>
                      <a:pPr algn="l"/>
                      <a:r>
                        <a:rPr lang="es-MX" sz="1600" b="0" dirty="0">
                          <a:latin typeface="Gulim" pitchFamily="34" charset="-127"/>
                          <a:ea typeface="Gulim" pitchFamily="34" charset="-127"/>
                        </a:rPr>
                        <a:t>*Fascículo epicondileo medial: Cara anterior de epicóndilo medial y en su tabique.</a:t>
                      </a:r>
                    </a:p>
                    <a:p>
                      <a:pPr algn="l"/>
                      <a:endParaRPr lang="es-MX" sz="1600" b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="0" dirty="0">
                          <a:latin typeface="Gulim" pitchFamily="34" charset="-127"/>
                          <a:ea typeface="Gulim" pitchFamily="34" charset="-127"/>
                        </a:rPr>
                        <a:t>*Fascículo coronoideo</a:t>
                      </a:r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 o cubital: Apófisis coronoides</a:t>
                      </a:r>
                      <a:endParaRPr lang="es-MX" sz="16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0" dirty="0">
                          <a:latin typeface="Gulim" pitchFamily="34" charset="-127"/>
                          <a:ea typeface="Gulim" pitchFamily="34" charset="-127"/>
                        </a:rPr>
                        <a:t>*Parte</a:t>
                      </a:r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 media de la cara  lateral del radio</a:t>
                      </a:r>
                      <a:endParaRPr lang="es-MX" sz="16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0" dirty="0">
                          <a:latin typeface="Gulim" pitchFamily="34" charset="-127"/>
                          <a:ea typeface="Gulim" pitchFamily="34" charset="-127"/>
                        </a:rPr>
                        <a:t>*Borde lateral: Con</a:t>
                      </a:r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 el braquiorradial forma un </a:t>
                      </a:r>
                      <a:r>
                        <a:rPr lang="el-GR" sz="1600" b="0" baseline="0" dirty="0">
                          <a:latin typeface="Gulim" pitchFamily="34" charset="-127"/>
                          <a:ea typeface="Gulim" pitchFamily="34" charset="-127"/>
                        </a:rPr>
                        <a:t>Δ</a:t>
                      </a:r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 ( fosa del codo), formada por los surcos bicipitales</a:t>
                      </a:r>
                    </a:p>
                    <a:p>
                      <a:pPr algn="l"/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*Fosa del codo: Braquial, biceps braquial, supinador, N. radial, mediano y A. braquial.</a:t>
                      </a:r>
                    </a:p>
                    <a:p>
                      <a:pPr algn="l"/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*El N. mediano, cursa entre sus  2 fascículos de inserción</a:t>
                      </a:r>
                      <a:endParaRPr lang="es-MX" sz="16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600" b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="0" dirty="0">
                          <a:latin typeface="Gulim" pitchFamily="34" charset="-127"/>
                          <a:ea typeface="Gulim" pitchFamily="34" charset="-127"/>
                        </a:rPr>
                        <a:t>*Nervio</a:t>
                      </a:r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 Mediano</a:t>
                      </a:r>
                      <a:endParaRPr lang="es-MX" sz="16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0" dirty="0">
                          <a:latin typeface="Gulim" pitchFamily="34" charset="-127"/>
                          <a:ea typeface="Gulim" pitchFamily="34" charset="-127"/>
                        </a:rPr>
                        <a:t>*Arteria Recurrente</a:t>
                      </a:r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 Cubital Anterior</a:t>
                      </a:r>
                    </a:p>
                    <a:p>
                      <a:pPr algn="l"/>
                      <a:endParaRPr lang="es-MX" sz="1600" b="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**Arteria Radial</a:t>
                      </a:r>
                      <a:endParaRPr lang="es-MX" sz="16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0" dirty="0">
                          <a:latin typeface="Gulim" pitchFamily="34" charset="-127"/>
                          <a:ea typeface="Gulim" pitchFamily="34" charset="-127"/>
                        </a:rPr>
                        <a:t>Pronador</a:t>
                      </a:r>
                      <a:r>
                        <a:rPr lang="es-MX" sz="1600" b="0" baseline="0" dirty="0">
                          <a:latin typeface="Gulim" pitchFamily="34" charset="-127"/>
                          <a:ea typeface="Gulim" pitchFamily="34" charset="-127"/>
                        </a:rPr>
                        <a:t> (activo en movimiento lentos, de gran fuerza)</a:t>
                      </a:r>
                      <a:endParaRPr lang="es-MX" sz="1600" b="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7A0CDFBF-3F25-FC4D-87CA-DBF64C02122B}"/>
              </a:ext>
            </a:extLst>
          </p:cNvPr>
          <p:cNvSpPr txBox="1"/>
          <p:nvPr/>
        </p:nvSpPr>
        <p:spPr>
          <a:xfrm>
            <a:off x="9962149" y="5887453"/>
            <a:ext cx="1283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Ver fig. 2.</a:t>
            </a:r>
          </a:p>
        </p:txBody>
      </p:sp>
    </p:spTree>
    <p:extLst>
      <p:ext uri="{BB962C8B-B14F-4D97-AF65-F5344CB8AC3E}">
        <p14:creationId xmlns:p14="http://schemas.microsoft.com/office/powerpoint/2010/main" val="2716625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Cover">
            <a:extLst>
              <a:ext uri="{FF2B5EF4-FFF2-40B4-BE49-F238E27FC236}">
                <a16:creationId xmlns:a16="http://schemas.microsoft.com/office/drawing/2014/main" id="{E9819578-332F-A14A-A029-52075B1D6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0466" y="124326"/>
            <a:ext cx="6565232" cy="656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14C10B0-DD95-2048-8CDF-3417ED5B24A2}"/>
              </a:ext>
            </a:extLst>
          </p:cNvPr>
          <p:cNvSpPr txBox="1"/>
          <p:nvPr/>
        </p:nvSpPr>
        <p:spPr>
          <a:xfrm>
            <a:off x="802105" y="673768"/>
            <a:ext cx="280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2. Músculo pronador redondo</a:t>
            </a:r>
          </a:p>
        </p:txBody>
      </p:sp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35E0EF3-8FE8-814C-973D-530C7247307D}"/>
              </a:ext>
            </a:extLst>
          </p:cNvPr>
          <p:cNvSpPr/>
          <p:nvPr/>
        </p:nvSpPr>
        <p:spPr>
          <a:xfrm>
            <a:off x="3989843" y="1348354"/>
            <a:ext cx="1320094" cy="409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B425134-4586-D14C-AADD-F019432062DF}"/>
              </a:ext>
            </a:extLst>
          </p:cNvPr>
          <p:cNvSpPr/>
          <p:nvPr/>
        </p:nvSpPr>
        <p:spPr>
          <a:xfrm>
            <a:off x="5309937" y="6493790"/>
            <a:ext cx="1989765" cy="195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8001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5 Tabla">
            <a:extLst>
              <a:ext uri="{FF2B5EF4-FFF2-40B4-BE49-F238E27FC236}">
                <a16:creationId xmlns:a16="http://schemas.microsoft.com/office/drawing/2014/main" id="{DA8A4F51-F187-1843-921E-E07AC8E7C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354580"/>
              </p:ext>
            </p:extLst>
          </p:nvPr>
        </p:nvGraphicFramePr>
        <p:xfrm>
          <a:off x="1131439" y="1299030"/>
          <a:ext cx="10071390" cy="5086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8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85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85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85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85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289"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INSERCIONES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TERMINACION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RELACIONES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INERVACION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VASCULARIZACION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Gulim" pitchFamily="34" charset="-127"/>
                          <a:ea typeface="Gulim" pitchFamily="34" charset="-127"/>
                        </a:rPr>
                        <a:t>ACCION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3797"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*Epicondilo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medial del humero</a:t>
                      </a:r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.</a:t>
                      </a:r>
                    </a:p>
                    <a:p>
                      <a:pPr algn="l"/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*Fascia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antebraquial</a:t>
                      </a:r>
                    </a:p>
                    <a:p>
                      <a:pPr algn="l"/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*Tabiques fibrosos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*Hueso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trapecio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*Su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cara profunda cruza al flexor superficial de los dedos en forma de X alargada y al tendón del flexor largo del pulgar</a:t>
                      </a:r>
                    </a:p>
                    <a:p>
                      <a:pPr algn="l"/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*Se relaciona</a:t>
                      </a: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-Medialmente: Palmar largo</a:t>
                      </a: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-Lateralmente: Pronador redondo, braquiorradial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*Nervio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Mediano (C6)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*Arterias Recurrentes</a:t>
                      </a:r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 Cubitales</a:t>
                      </a:r>
                    </a:p>
                    <a:p>
                      <a:pPr algn="l"/>
                      <a:endParaRPr lang="es-MX" sz="1600" baseline="0" dirty="0">
                        <a:latin typeface="Gulim" pitchFamily="34" charset="-127"/>
                        <a:ea typeface="Gulim" pitchFamily="34" charset="-127"/>
                      </a:endParaRPr>
                    </a:p>
                    <a:p>
                      <a:pPr algn="l"/>
                      <a:r>
                        <a:rPr lang="es-MX" sz="1600" baseline="0" dirty="0">
                          <a:latin typeface="Gulim" pitchFamily="34" charset="-127"/>
                          <a:ea typeface="Gulim" pitchFamily="34" charset="-127"/>
                        </a:rPr>
                        <a:t>**Arteria Radial</a:t>
                      </a:r>
                      <a:endParaRPr lang="es-MX" sz="1600" dirty="0">
                        <a:latin typeface="Gulim" pitchFamily="34" charset="-127"/>
                        <a:ea typeface="Gulim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>
                          <a:latin typeface="Gulim" pitchFamily="34" charset="-127"/>
                          <a:ea typeface="Gulim" pitchFamily="34" charset="-127"/>
                        </a:rPr>
                        <a:t>*Flexor (mano sobre antebrazo)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96591B7B-6D3F-E944-9A79-2BB7021EEBA8}"/>
              </a:ext>
            </a:extLst>
          </p:cNvPr>
          <p:cNvSpPr txBox="1"/>
          <p:nvPr/>
        </p:nvSpPr>
        <p:spPr>
          <a:xfrm>
            <a:off x="802105" y="625642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Músculo flexor radial del carpo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0C6A475-F66C-DF44-8F74-9C79371AC163}"/>
              </a:ext>
            </a:extLst>
          </p:cNvPr>
          <p:cNvSpPr txBox="1"/>
          <p:nvPr/>
        </p:nvSpPr>
        <p:spPr>
          <a:xfrm>
            <a:off x="9529011" y="5875875"/>
            <a:ext cx="1828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Ver Fig. 3.</a:t>
            </a:r>
          </a:p>
        </p:txBody>
      </p:sp>
    </p:spTree>
    <p:extLst>
      <p:ext uri="{BB962C8B-B14F-4D97-AF65-F5344CB8AC3E}">
        <p14:creationId xmlns:p14="http://schemas.microsoft.com/office/powerpoint/2010/main" val="8416796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2351</Words>
  <Application>Microsoft Macintosh PowerPoint</Application>
  <PresentationFormat>Panorámica</PresentationFormat>
  <Paragraphs>517</Paragraphs>
  <Slides>50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6" baseType="lpstr">
      <vt:lpstr>Gulim</vt:lpstr>
      <vt:lpstr>Arial</vt:lpstr>
      <vt:lpstr>Calibri</vt:lpstr>
      <vt:lpstr>Calibri Light</vt:lpstr>
      <vt:lpstr>Wingdings</vt:lpstr>
      <vt:lpstr>Tema de Office</vt:lpstr>
      <vt:lpstr>UNIVERSIDAD AUTÓNOMA DEL ESTADO DE MÉXICO  FACULTAD DE MEDICINA   TÍTULO: “MÚSCULOS DEL ANTEBRAZO´´  UNIDAD II; TEMA 9  UNIDAD DE APRENDIZAJE:  ANATOMÍA I  PROGRAMA EDUCATIVO: MÉDICO CIRUJANO  ESPACIO ACADÉMICO: FACULTAD DE MEDICINA  RESPONSABLE DE LA ELABORACIÓN:  M. EN I.E. MARCO ANTONIO MONDRAGÓN CHIMAL  FECHA DE ELABORACIÓN: 10 DE SEPTIEMBRE DE 2019</vt:lpstr>
      <vt:lpstr>JUSTIFICACIÓN.</vt:lpstr>
      <vt:lpstr>MÚSCULOS DEL ANTEBRAZO.</vt:lpstr>
      <vt:lpstr>Situación.</vt:lpstr>
      <vt:lpstr>Presentación de PowerPoint</vt:lpstr>
      <vt:lpstr>a) Músculos anteriores del antebrazo.</vt:lpstr>
      <vt:lpstr>1. Grupo superficial.</vt:lpstr>
      <vt:lpstr>Presentación de PowerPoint</vt:lpstr>
      <vt:lpstr>Presentación de PowerPoint</vt:lpstr>
      <vt:lpstr>Presentación de PowerPoint</vt:lpstr>
      <vt:lpstr>Músculo palmar Largo.</vt:lpstr>
      <vt:lpstr>Presentación de PowerPoint</vt:lpstr>
      <vt:lpstr>Flexor Cubital del Carpo.</vt:lpstr>
      <vt:lpstr>Presentación de PowerPoint</vt:lpstr>
      <vt:lpstr>2. Grupo intermedio.</vt:lpstr>
      <vt:lpstr>Presentación de PowerPoint</vt:lpstr>
      <vt:lpstr>3. Grupo profundo.</vt:lpstr>
      <vt:lpstr>Presentación de PowerPoint</vt:lpstr>
      <vt:lpstr>Flexor Largo del Pulgar.</vt:lpstr>
      <vt:lpstr>Presentación de PowerPoint</vt:lpstr>
      <vt:lpstr>Presentación de PowerPoint</vt:lpstr>
      <vt:lpstr>Presentación de PowerPoint</vt:lpstr>
      <vt:lpstr>b) Músculos posteriores del antebrazo.</vt:lpstr>
      <vt:lpstr>Presentación de PowerPoint</vt:lpstr>
      <vt:lpstr>1. Músculos radiales.     Músculo Braquiorradial.</vt:lpstr>
      <vt:lpstr>Presentación de PowerPoint</vt:lpstr>
      <vt:lpstr>Extensor Radial Largo del Carpo</vt:lpstr>
      <vt:lpstr>Presentación de PowerPoint</vt:lpstr>
      <vt:lpstr>Extensor Radial Corto del Carpo</vt:lpstr>
      <vt:lpstr>Presentación de PowerPoint</vt:lpstr>
      <vt:lpstr>Presentación de PowerPoint</vt:lpstr>
      <vt:lpstr>2.  Músculos posteriores. Grupo superficial.</vt:lpstr>
      <vt:lpstr>Presentación de PowerPoint</vt:lpstr>
      <vt:lpstr>Músculo Extensor del Meñique.</vt:lpstr>
      <vt:lpstr>Presentación de PowerPoint</vt:lpstr>
      <vt:lpstr>Músculo Extensor Cubital del Carpo.</vt:lpstr>
      <vt:lpstr>Presentación de PowerPoint</vt:lpstr>
      <vt:lpstr>Presentación de PowerPoint</vt:lpstr>
      <vt:lpstr>Músculo Supinador.</vt:lpstr>
      <vt:lpstr>Presentación de PowerPoint</vt:lpstr>
      <vt:lpstr>Presentación de PowerPoint</vt:lpstr>
      <vt:lpstr>Presentación de PowerPoint</vt:lpstr>
      <vt:lpstr>Músculo Extensor Corto del Pulgar.</vt:lpstr>
      <vt:lpstr>Presentación de PowerPoint</vt:lpstr>
      <vt:lpstr>Músculo Extensor largo del Pulgar.</vt:lpstr>
      <vt:lpstr>Presentación de PowerPoint</vt:lpstr>
      <vt:lpstr>Músculo Extensor del Índice.</vt:lpstr>
      <vt:lpstr>Presentación de PowerPoint</vt:lpstr>
      <vt:lpstr>Bibliografía.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FACULTAD DE MEDICINA   TÍTULO: “MÚSCULOS DEL ANTEBRAZO´´  UNIDAD II; TEMA 9  UNIDAD DE APRENDIZAJE:  ANATOMÍA 1  PROGRAMA EDUCATIVO: MÉDICO CIRUJANO  ESPACIO ACADÉMICO: FACULTAD DE MEDICINA  RESPONSABLE DE LA ELABORACIÓN:  E. EN C.G. MARCO ANTONIO MONDRAGÓN CHIMAL  FECHA DE ELABORACIÓN: 10 DE SEPTIEMBRE DE 2019</dc:title>
  <dc:creator>Marco Antonio Mondragón Chimal</dc:creator>
  <cp:lastModifiedBy>Marco Antonio Mondragón Chimal</cp:lastModifiedBy>
  <cp:revision>38</cp:revision>
  <dcterms:created xsi:type="dcterms:W3CDTF">2019-09-11T23:00:20Z</dcterms:created>
  <dcterms:modified xsi:type="dcterms:W3CDTF">2019-09-12T22:15:34Z</dcterms:modified>
</cp:coreProperties>
</file>