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88" r:id="rId3"/>
    <p:sldId id="289" r:id="rId4"/>
    <p:sldId id="290" r:id="rId5"/>
    <p:sldId id="29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92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5584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5902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709358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57740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2315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52528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56477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7493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46320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15239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525532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82A156E-4D73-4F51-AF86-0C25C02CA9DF}" type="datetimeFigureOut">
              <a:rPr lang="es-MX" smtClean="0"/>
              <a:pPr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D510D92-411D-4456-8E34-BA02EE33E4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1511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fficeArt object">
            <a:extLst>
              <a:ext uri="{FF2B5EF4-FFF2-40B4-BE49-F238E27FC236}">
                <a16:creationId xmlns="" xmlns:a16="http://schemas.microsoft.com/office/drawing/2014/main" id="{096D767B-547F-4041-8594-8A273C72A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54337" y="632278"/>
            <a:ext cx="1663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="" xmlns:a16="http://schemas.microsoft.com/office/drawing/2014/main" id="{3BF3A778-F9F4-3E44-9656-39128D253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710" y="525055"/>
            <a:ext cx="1524001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DDA2957-ED9A-BE40-96CF-0A4DC67E3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CB277D34-47BA-E74B-AC8D-8BB532702A6B}"/>
              </a:ext>
            </a:extLst>
          </p:cNvPr>
          <p:cNvSpPr txBox="1"/>
          <p:nvPr/>
        </p:nvSpPr>
        <p:spPr>
          <a:xfrm>
            <a:off x="1779949" y="527775"/>
            <a:ext cx="887934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800" b="1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UNIVERSIDAD AUTÓ</a:t>
            </a:r>
            <a:r>
              <a:rPr lang="es-ES_tradnl" altLang="es-MX" sz="2800" b="1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NOMA DEL ESTADO DE M</a:t>
            </a:r>
            <a:r>
              <a:rPr lang="fr-FR" altLang="es-MX" sz="2800" b="1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ÉXICO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fr-FR" altLang="es-MX" sz="2800" dirty="0">
              <a:solidFill>
                <a:schemeClr val="bg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PLANTEL “</a:t>
            </a:r>
            <a:r>
              <a:rPr lang="es-ES_tradnl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LIC ADOLFO LOP</a:t>
            </a:r>
            <a:r>
              <a:rPr lang="fr-FR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ÉZ MATEOS” </a:t>
            </a:r>
            <a:r>
              <a:rPr lang="es-ES_tradnl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DE LA ESCUELA PREPARATORIA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es-ES_tradnl" altLang="es-MX" sz="2800" dirty="0">
              <a:solidFill>
                <a:schemeClr val="bg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Asignatura:  INGLES II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Módulo II </a:t>
            </a:r>
            <a:endParaRPr lang="es-ES_tradnl" altLang="es-MX" sz="4000" dirty="0">
              <a:solidFill>
                <a:schemeClr val="bg1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28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Nombre del  módulo : </a:t>
            </a:r>
            <a:r>
              <a:rPr lang="es-MX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Estilos de vida saludables.</a:t>
            </a:r>
            <a:endParaRPr lang="es-ES_tradnl" altLang="es-MX" sz="4000" dirty="0">
              <a:solidFill>
                <a:schemeClr val="bg1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8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Elaborado  por: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36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Susana Sánchez Bastida </a:t>
            </a:r>
            <a:endParaRPr lang="pt-PT" altLang="es-MX" sz="3600" dirty="0">
              <a:solidFill>
                <a:schemeClr val="bg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s-MX" sz="2000" dirty="0" smtClean="0">
              <a:solidFill>
                <a:schemeClr val="bg1"/>
              </a:solidFill>
            </a:endParaRPr>
          </a:p>
          <a:p>
            <a:pPr algn="ctr"/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Material didáctico solo visión </a:t>
            </a:r>
            <a:r>
              <a:rPr lang="es-MX" altLang="es-MX" sz="3200" b="1" dirty="0" err="1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proyectables</a:t>
            </a:r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: Observando y comparando mi entorno.</a:t>
            </a:r>
            <a:endParaRPr lang="es-MX" altLang="es-MX" sz="3200" b="1" dirty="0">
              <a:solidFill>
                <a:schemeClr val="bg1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161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 </a:t>
            </a:r>
            <a:r>
              <a:rPr lang="es-MX" dirty="0" err="1"/>
              <a:t>stayed</a:t>
            </a:r>
            <a:r>
              <a:rPr lang="es-MX" dirty="0"/>
              <a:t> </a:t>
            </a:r>
            <a:r>
              <a:rPr lang="es-MX" dirty="0" err="1" smtClean="0"/>
              <a:t>awake</a:t>
            </a:r>
            <a:r>
              <a:rPr lang="es-MX" dirty="0" smtClean="0"/>
              <a:t> </a:t>
            </a:r>
            <a:r>
              <a:rPr lang="es-MX" dirty="0" err="1" smtClean="0"/>
              <a:t>longer</a:t>
            </a:r>
            <a:r>
              <a:rPr lang="es-MX" dirty="0" smtClean="0"/>
              <a:t> </a:t>
            </a:r>
            <a:r>
              <a:rPr lang="es-MX" dirty="0" err="1"/>
              <a:t>than</a:t>
            </a:r>
            <a:r>
              <a:rPr lang="es-MX" dirty="0"/>
              <a:t> I </a:t>
            </a:r>
            <a:r>
              <a:rPr lang="es-MX" dirty="0" err="1"/>
              <a:t>expected</a:t>
            </a:r>
            <a:endParaRPr lang="es-MX" dirty="0"/>
          </a:p>
        </p:txBody>
      </p:sp>
      <p:pic>
        <p:nvPicPr>
          <p:cNvPr id="5122" name="Picture 2" descr="Resultado de imagen para reloj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031" y="205740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8231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My</a:t>
            </a:r>
            <a:r>
              <a:rPr lang="es-MX" dirty="0"/>
              <a:t> car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newer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/>
              <a:t>yours</a:t>
            </a:r>
            <a:r>
              <a:rPr lang="es-MX" dirty="0"/>
              <a:t>.</a:t>
            </a:r>
            <a:br>
              <a:rPr lang="es-MX" dirty="0"/>
            </a:br>
            <a:endParaRPr lang="es-MX" dirty="0"/>
          </a:p>
        </p:txBody>
      </p:sp>
      <p:pic>
        <p:nvPicPr>
          <p:cNvPr id="6146" name="Picture 2" descr="Resultado de imagen para CARRO NUEV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166" y="2057400"/>
            <a:ext cx="889233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9434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His</a:t>
            </a:r>
            <a:r>
              <a:rPr lang="es-MX" dirty="0"/>
              <a:t> </a:t>
            </a:r>
            <a:r>
              <a:rPr lang="es-MX" dirty="0" err="1"/>
              <a:t>house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bigger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mine</a:t>
            </a:r>
            <a:br>
              <a:rPr lang="es-MX" dirty="0"/>
            </a:br>
            <a:endParaRPr lang="es-MX" dirty="0"/>
          </a:p>
        </p:txBody>
      </p:sp>
      <p:pic>
        <p:nvPicPr>
          <p:cNvPr id="7170" name="Picture 2" descr="Resultado de imagen para CASA GRAND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731" y="2057400"/>
            <a:ext cx="80772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9436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Tea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cheaper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champagne</a:t>
            </a:r>
          </a:p>
        </p:txBody>
      </p:sp>
      <p:pic>
        <p:nvPicPr>
          <p:cNvPr id="8206" name="Picture 14" descr="Resultado de imagen para T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86" y="2057400"/>
            <a:ext cx="611909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95936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We</a:t>
            </a:r>
            <a:r>
              <a:rPr lang="es-MX" dirty="0"/>
              <a:t> are </a:t>
            </a:r>
            <a:r>
              <a:rPr lang="es-MX" dirty="0" err="1"/>
              <a:t>smarter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 smtClean="0"/>
              <a:t>yhey</a:t>
            </a:r>
            <a:r>
              <a:rPr lang="es-MX" dirty="0" smtClean="0"/>
              <a:t> are in </a:t>
            </a:r>
            <a:r>
              <a:rPr lang="es-MX" dirty="0" err="1" smtClean="0"/>
              <a:t>maths</a:t>
            </a:r>
            <a:r>
              <a:rPr lang="es-MX" dirty="0" smtClean="0"/>
              <a:t>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9218" name="Picture 2" descr="Resultado de imagen para INTELIGENCI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931" y="2057400"/>
            <a:ext cx="53848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32880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 am taller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bothers</a:t>
            </a:r>
            <a:endParaRPr lang="es-MX" dirty="0"/>
          </a:p>
        </p:txBody>
      </p:sp>
      <p:pic>
        <p:nvPicPr>
          <p:cNvPr id="10242" name="Picture 2" descr="Resultado de imagen para HERMANOS DE DIFERENTE ESTATUR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181" y="2171700"/>
            <a:ext cx="240030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07183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 is more valuable than silver</a:t>
            </a:r>
            <a:endParaRPr lang="es-MX" dirty="0"/>
          </a:p>
        </p:txBody>
      </p:sp>
      <p:pic>
        <p:nvPicPr>
          <p:cNvPr id="11266" name="Picture 2" descr="Resultado de imagen para OR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331" y="2124075"/>
            <a:ext cx="7620000" cy="3905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8934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 car is more expensive than my car.</a:t>
            </a:r>
            <a:endParaRPr lang="es-MX" dirty="0"/>
          </a:p>
        </p:txBody>
      </p:sp>
      <p:pic>
        <p:nvPicPr>
          <p:cNvPr id="12290" name="Picture 2" descr="Resultado de imagen para FERRAR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251" y="2212848"/>
            <a:ext cx="5852160" cy="3727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6072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 car is more </a:t>
            </a:r>
            <a:r>
              <a:rPr lang="en-US" dirty="0" smtClean="0"/>
              <a:t>beautiful </a:t>
            </a:r>
            <a:r>
              <a:rPr lang="en-US" dirty="0"/>
              <a:t>than my car.</a:t>
            </a:r>
            <a:endParaRPr lang="es-MX" dirty="0"/>
          </a:p>
        </p:txBody>
      </p:sp>
      <p:pic>
        <p:nvPicPr>
          <p:cNvPr id="13314" name="Picture 2" descr="Resultado de imagen para FERRAR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251" y="2212848"/>
            <a:ext cx="5852160" cy="3727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9779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 is more </a:t>
            </a:r>
            <a:r>
              <a:rPr lang="en-US" dirty="0" smtClean="0"/>
              <a:t>beautiful </a:t>
            </a:r>
            <a:r>
              <a:rPr lang="en-US" dirty="0"/>
              <a:t>than her sister. </a:t>
            </a:r>
            <a:endParaRPr lang="es-MX" dirty="0"/>
          </a:p>
        </p:txBody>
      </p:sp>
      <p:pic>
        <p:nvPicPr>
          <p:cNvPr id="14338" name="Picture 2" descr="Resultado de imagen para guap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44" y="2460870"/>
            <a:ext cx="5745174" cy="32316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907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83174" y="2309222"/>
            <a:ext cx="7938346" cy="3880773"/>
          </a:xfrm>
        </p:spPr>
        <p:txBody>
          <a:bodyPr/>
          <a:lstStyle/>
          <a:p>
            <a:r>
              <a:rPr lang="es-MX" sz="2800" dirty="0" smtClean="0"/>
              <a:t>Emplea el idioma inglés para satisfacer sus necesidades inmediatas de interacción, supervivencia y de relación con su entorno inmediato, de forma simple, por medio de expresiones cotidianas, frases comunes, familiares y representaciones lingüísticas asociadas al contexto cultural y social.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 is more ambitious than her sister. </a:t>
            </a:r>
            <a:endParaRPr lang="es-MX" dirty="0"/>
          </a:p>
        </p:txBody>
      </p:sp>
      <p:pic>
        <p:nvPicPr>
          <p:cNvPr id="15362" name="Picture 2" descr="Resultado de imagen para ambicios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381" y="2057400"/>
            <a:ext cx="60579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65114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 is the smartest person I know</a:t>
            </a:r>
            <a:endParaRPr lang="es-MX" dirty="0"/>
          </a:p>
        </p:txBody>
      </p:sp>
      <p:pic>
        <p:nvPicPr>
          <p:cNvPr id="16386" name="Picture 2" descr="Resultado de imagen para inteligent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735" y="3229356"/>
            <a:ext cx="1917192" cy="1694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31762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</a:t>
            </a:r>
            <a:r>
              <a:rPr lang="en-US" dirty="0"/>
              <a:t>is the </a:t>
            </a:r>
            <a:r>
              <a:rPr lang="en-US" dirty="0" smtClean="0"/>
              <a:t>tallest </a:t>
            </a:r>
            <a:r>
              <a:rPr lang="en-US" dirty="0"/>
              <a:t>person I know</a:t>
            </a:r>
            <a:endParaRPr lang="es-MX" dirty="0"/>
          </a:p>
        </p:txBody>
      </p:sp>
      <p:pic>
        <p:nvPicPr>
          <p:cNvPr id="17410" name="Picture 2" descr="Resultado de imagen para hombre alt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65" y="2057400"/>
            <a:ext cx="7179733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77356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Mexico</a:t>
            </a:r>
            <a:r>
              <a:rPr lang="en-US" dirty="0"/>
              <a:t> is the biggest country I have </a:t>
            </a:r>
            <a:r>
              <a:rPr lang="en-US" dirty="0" smtClean="0"/>
              <a:t>visited</a:t>
            </a:r>
            <a:endParaRPr lang="es-MX" dirty="0"/>
          </a:p>
        </p:txBody>
      </p:sp>
      <p:pic>
        <p:nvPicPr>
          <p:cNvPr id="18434" name="Picture 2" descr="Resultado de imagen para mexic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731" y="2374900"/>
            <a:ext cx="6553200" cy="340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4100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 is the youngest in her family. </a:t>
            </a:r>
            <a:endParaRPr lang="es-MX" dirty="0"/>
          </a:p>
        </p:txBody>
      </p:sp>
      <p:pic>
        <p:nvPicPr>
          <p:cNvPr id="19458" name="Picture 2" descr="Resultado de imagen para famili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487" y="2057400"/>
            <a:ext cx="6061688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44283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 is the oldest man I know.</a:t>
            </a:r>
            <a:endParaRPr lang="es-MX" dirty="0"/>
          </a:p>
        </p:txBody>
      </p:sp>
      <p:pic>
        <p:nvPicPr>
          <p:cNvPr id="20482" name="Picture 2" descr="Resultado de imagen para hombre viej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65" y="2057400"/>
            <a:ext cx="7179733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9019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am the tallest in the class</a:t>
            </a:r>
            <a:endParaRPr lang="es-MX" dirty="0"/>
          </a:p>
        </p:txBody>
      </p:sp>
      <p:pic>
        <p:nvPicPr>
          <p:cNvPr id="21506" name="Picture 2" descr="Resultado de imagen para niño alt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131" y="2057400"/>
            <a:ext cx="26924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11188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am the happiest man in the world.</a:t>
            </a:r>
            <a:endParaRPr lang="es-MX" dirty="0"/>
          </a:p>
        </p:txBody>
      </p:sp>
      <p:pic>
        <p:nvPicPr>
          <p:cNvPr id="22530" name="Picture 2" descr="Resultado de imagen para feliz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27" y="2057400"/>
            <a:ext cx="7033208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65964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 is the fastest runner I have ever seen.</a:t>
            </a:r>
            <a:endParaRPr lang="es-MX" dirty="0"/>
          </a:p>
        </p:txBody>
      </p:sp>
      <p:pic>
        <p:nvPicPr>
          <p:cNvPr id="23554" name="Picture 2" descr="Resultado de imagen para bolt corredo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331" y="2495550"/>
            <a:ext cx="2540000" cy="3162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57686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the narrowest road I have ever seen.</a:t>
            </a:r>
            <a:endParaRPr lang="es-MX" dirty="0"/>
          </a:p>
        </p:txBody>
      </p:sp>
      <p:pic>
        <p:nvPicPr>
          <p:cNvPr id="24584" name="Picture 8" descr="Resultado de imagen para callej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331" y="2247900"/>
            <a:ext cx="6858000" cy="3657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3157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de la unidad de aprendizaje de inglés 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400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 is living in the smallest house in town</a:t>
            </a:r>
            <a:endParaRPr lang="es-MX" dirty="0"/>
          </a:p>
        </p:txBody>
      </p:sp>
      <p:pic>
        <p:nvPicPr>
          <p:cNvPr id="25602" name="Picture 2" descr="Resultado de imagen para casa pequeñ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931" y="2057400"/>
            <a:ext cx="53848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852850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 is living in the </a:t>
            </a:r>
            <a:r>
              <a:rPr lang="en-US" dirty="0" smtClean="0"/>
              <a:t>biggest </a:t>
            </a:r>
            <a:r>
              <a:rPr lang="en-US" dirty="0"/>
              <a:t>house in town</a:t>
            </a:r>
            <a:endParaRPr lang="es-MX" dirty="0"/>
          </a:p>
        </p:txBody>
      </p:sp>
      <p:pic>
        <p:nvPicPr>
          <p:cNvPr id="26626" name="Picture 2" descr="Resultado de imagen para casa  en un puebl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931" y="2057400"/>
            <a:ext cx="53848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86576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car is the most expensive he has bought</a:t>
            </a:r>
            <a:endParaRPr lang="es-MX" dirty="0"/>
          </a:p>
        </p:txBody>
      </p:sp>
      <p:pic>
        <p:nvPicPr>
          <p:cNvPr id="27650" name="Picture 2" descr="Resultado de imagen para carro car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559" y="2057400"/>
            <a:ext cx="7177544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94849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read the most important newspaper every morning</a:t>
            </a:r>
            <a:endParaRPr lang="es-MX" dirty="0"/>
          </a:p>
        </p:txBody>
      </p:sp>
      <p:pic>
        <p:nvPicPr>
          <p:cNvPr id="28674" name="Picture 2" descr="Resultado de imagen para periódico important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141" y="2057400"/>
            <a:ext cx="659638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185666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 is the most ambitious person in the team.</a:t>
            </a:r>
            <a:endParaRPr lang="es-MX" dirty="0"/>
          </a:p>
        </p:txBody>
      </p:sp>
      <p:pic>
        <p:nvPicPr>
          <p:cNvPr id="29698" name="Picture 2" descr="Resultado de imagen para ambición en equip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04" y="2057400"/>
            <a:ext cx="7174454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93956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am the most </a:t>
            </a:r>
            <a:r>
              <a:rPr lang="en-US" dirty="0" smtClean="0"/>
              <a:t>serious person </a:t>
            </a:r>
            <a:r>
              <a:rPr lang="en-US" dirty="0"/>
              <a:t>in the classroom</a:t>
            </a:r>
            <a:endParaRPr lang="es-MX" dirty="0"/>
          </a:p>
        </p:txBody>
      </p:sp>
      <p:pic>
        <p:nvPicPr>
          <p:cNvPr id="30722" name="Picture 2" descr="Resultado de imagen para seried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031" y="205740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67281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Bibliografía  </a:t>
            </a:r>
            <a:r>
              <a:rPr lang="es-MX" dirty="0" smtClean="0"/>
              <a:t>básica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7334" y="1513840"/>
            <a:ext cx="8596668" cy="3880773"/>
          </a:xfrm>
        </p:spPr>
        <p:txBody>
          <a:bodyPr/>
          <a:lstStyle/>
          <a:p>
            <a:r>
              <a:rPr lang="es-MX" b="1" dirty="0" err="1" smtClean="0"/>
              <a:t>Solutions</a:t>
            </a:r>
            <a:r>
              <a:rPr lang="es-MX" dirty="0" smtClean="0"/>
              <a:t>. </a:t>
            </a:r>
            <a:r>
              <a:rPr lang="es-MX" b="1" dirty="0" err="1" smtClean="0"/>
              <a:t>elementary</a:t>
            </a:r>
            <a:r>
              <a:rPr lang="es-MX" b="1" dirty="0" smtClean="0"/>
              <a:t> </a:t>
            </a:r>
            <a:r>
              <a:rPr lang="es-MX" b="1" dirty="0" err="1" smtClean="0"/>
              <a:t>workbook</a:t>
            </a:r>
            <a:r>
              <a:rPr lang="es-MX" dirty="0" smtClean="0"/>
              <a:t> / </a:t>
            </a:r>
            <a:r>
              <a:rPr lang="es-MX" dirty="0" smtClean="0"/>
              <a:t>3rd  </a:t>
            </a:r>
            <a:r>
              <a:rPr lang="es-MX" dirty="0" smtClean="0"/>
              <a:t>ed. (incluye </a:t>
            </a:r>
            <a:r>
              <a:rPr lang="es-MX" dirty="0" err="1" smtClean="0"/>
              <a:t>cd</a:t>
            </a:r>
            <a:r>
              <a:rPr lang="es-MX" dirty="0" smtClean="0"/>
              <a:t>, ISBN: 9780194552813, Autor: Paul </a:t>
            </a:r>
            <a:r>
              <a:rPr lang="es-MX" dirty="0" err="1" smtClean="0"/>
              <a:t>a.falla</a:t>
            </a:r>
            <a:r>
              <a:rPr lang="es-MX" dirty="0" smtClean="0"/>
              <a:t> </a:t>
            </a:r>
          </a:p>
          <a:p>
            <a:r>
              <a:rPr lang="es-MX" dirty="0" smtClean="0"/>
              <a:t>Imágenes : </a:t>
            </a:r>
            <a:r>
              <a:rPr lang="es-MX" dirty="0" err="1" smtClean="0"/>
              <a:t>google</a:t>
            </a:r>
            <a:r>
              <a:rPr lang="es-MX" dirty="0" smtClean="0"/>
              <a:t> </a:t>
            </a:r>
            <a:r>
              <a:rPr lang="es-MX" dirty="0" err="1" smtClean="0"/>
              <a:t>images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 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908" y="2050869"/>
            <a:ext cx="10299337" cy="342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44" y="862149"/>
            <a:ext cx="10219410" cy="522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/>
              <a:t>Today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colder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 smtClean="0"/>
              <a:t>yesterday</a:t>
            </a:r>
            <a:r>
              <a:rPr lang="es-MX" dirty="0"/>
              <a:t>. 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1030" name="Picture 6" descr="Resultado de imagen para FRI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809" y="2057400"/>
            <a:ext cx="7729044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0092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China 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bigger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/>
              <a:t>Italy</a:t>
            </a:r>
            <a:endParaRPr lang="es-MX" dirty="0"/>
          </a:p>
        </p:txBody>
      </p:sp>
      <p:pic>
        <p:nvPicPr>
          <p:cNvPr id="2058" name="Picture 10" descr="Resultado de imagen para CHIN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381" y="2057400"/>
            <a:ext cx="60579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71983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She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younger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/>
              <a:t>her</a:t>
            </a:r>
            <a:r>
              <a:rPr lang="es-MX" dirty="0"/>
              <a:t> </a:t>
            </a:r>
            <a:r>
              <a:rPr lang="es-MX" dirty="0" err="1"/>
              <a:t>brother</a:t>
            </a:r>
            <a:endParaRPr lang="es-MX" dirty="0"/>
          </a:p>
        </p:txBody>
      </p:sp>
      <p:pic>
        <p:nvPicPr>
          <p:cNvPr id="3074" name="Picture 2" descr="Resultado de imagen para NIÑ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031" y="205740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6890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He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older</a:t>
            </a:r>
            <a:r>
              <a:rPr lang="es-MX" dirty="0"/>
              <a:t>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/>
              <a:t>his</a:t>
            </a:r>
            <a:r>
              <a:rPr lang="es-MX" dirty="0"/>
              <a:t> </a:t>
            </a:r>
            <a:r>
              <a:rPr lang="es-MX" dirty="0" err="1"/>
              <a:t>friend</a:t>
            </a:r>
            <a:r>
              <a:rPr lang="es-MX" dirty="0"/>
              <a:t>. </a:t>
            </a:r>
            <a:br>
              <a:rPr lang="es-MX" dirty="0"/>
            </a:br>
            <a:endParaRPr lang="es-MX" dirty="0"/>
          </a:p>
        </p:txBody>
      </p:sp>
      <p:pic>
        <p:nvPicPr>
          <p:cNvPr id="4098" name="Picture 2" descr="Resultado de imagen para ADULT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719" y="3167062"/>
            <a:ext cx="2181225" cy="1819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9518376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108</TotalTime>
  <Words>391</Words>
  <Application>Microsoft Office PowerPoint</Application>
  <PresentationFormat>Personalizado</PresentationFormat>
  <Paragraphs>49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Base</vt:lpstr>
      <vt:lpstr>Diapositiva 1</vt:lpstr>
      <vt:lpstr>Propósito general </vt:lpstr>
      <vt:lpstr>Propósito de la unidad de aprendizaje de inglés  II</vt:lpstr>
      <vt:lpstr>COMPETENCIAS </vt:lpstr>
      <vt:lpstr>Diapositiva 5</vt:lpstr>
      <vt:lpstr>Today is colder than yesterday.   </vt:lpstr>
      <vt:lpstr>China is bigger than Italy</vt:lpstr>
      <vt:lpstr>She is younger than her brother</vt:lpstr>
      <vt:lpstr>He is older than his friend.  </vt:lpstr>
      <vt:lpstr>I stayed awake longer than I expected</vt:lpstr>
      <vt:lpstr>My car is newer than yours. </vt:lpstr>
      <vt:lpstr>His house is bigger than mine </vt:lpstr>
      <vt:lpstr>Tea is cheaper than champagne</vt:lpstr>
      <vt:lpstr>We are smarter than yhey are in maths  </vt:lpstr>
      <vt:lpstr>I am taller than my bothers</vt:lpstr>
      <vt:lpstr>Gold is more valuable than silver</vt:lpstr>
      <vt:lpstr>His car is more expensive than my car.</vt:lpstr>
      <vt:lpstr>His car is more beautiful than my car.</vt:lpstr>
      <vt:lpstr>She is more beautiful than her sister. </vt:lpstr>
      <vt:lpstr>She is more ambitious than her sister. </vt:lpstr>
      <vt:lpstr>She is the smartest person I know</vt:lpstr>
      <vt:lpstr>He is the tallest person I know</vt:lpstr>
      <vt:lpstr>Mexico is the biggest country I have visited</vt:lpstr>
      <vt:lpstr>She is the youngest in her family. </vt:lpstr>
      <vt:lpstr>He is the oldest man I know.</vt:lpstr>
      <vt:lpstr>I am the tallest in the class</vt:lpstr>
      <vt:lpstr>I am the happiest man in the world.</vt:lpstr>
      <vt:lpstr>He is the fastest runner I have ever seen.</vt:lpstr>
      <vt:lpstr>This is the narrowest road I have ever seen.</vt:lpstr>
      <vt:lpstr>She is living in the smallest house in town</vt:lpstr>
      <vt:lpstr>She is living in the biggest house in town</vt:lpstr>
      <vt:lpstr>This car is the most expensive he has bought</vt:lpstr>
      <vt:lpstr>I read the most important newspaper every morning</vt:lpstr>
      <vt:lpstr>She is the most ambitious person in the team.</vt:lpstr>
      <vt:lpstr>I am the most serious person in the classroom</vt:lpstr>
      <vt:lpstr>Bibliografía  básica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Carlos Daniel Castro Sánchez</dc:title>
  <dc:creator>danyalex castro sanchez</dc:creator>
  <cp:lastModifiedBy>Susana Sanchez</cp:lastModifiedBy>
  <cp:revision>9</cp:revision>
  <dcterms:created xsi:type="dcterms:W3CDTF">2019-09-29T16:30:15Z</dcterms:created>
  <dcterms:modified xsi:type="dcterms:W3CDTF">2019-09-30T03:52:13Z</dcterms:modified>
</cp:coreProperties>
</file>