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9"/>
  </p:notesMasterIdLst>
  <p:sldIdLst>
    <p:sldId id="292" r:id="rId2"/>
    <p:sldId id="299" r:id="rId3"/>
    <p:sldId id="293" r:id="rId4"/>
    <p:sldId id="294" r:id="rId5"/>
    <p:sldId id="295" r:id="rId6"/>
    <p:sldId id="296" r:id="rId7"/>
    <p:sldId id="263" r:id="rId8"/>
    <p:sldId id="274" r:id="rId9"/>
    <p:sldId id="275" r:id="rId10"/>
    <p:sldId id="264" r:id="rId11"/>
    <p:sldId id="276" r:id="rId12"/>
    <p:sldId id="277" r:id="rId13"/>
    <p:sldId id="265" r:id="rId14"/>
    <p:sldId id="278" r:id="rId15"/>
    <p:sldId id="279" r:id="rId16"/>
    <p:sldId id="266" r:id="rId17"/>
    <p:sldId id="280" r:id="rId18"/>
    <p:sldId id="281" r:id="rId19"/>
    <p:sldId id="267" r:id="rId20"/>
    <p:sldId id="282" r:id="rId21"/>
    <p:sldId id="283" r:id="rId22"/>
    <p:sldId id="268" r:id="rId23"/>
    <p:sldId id="284" r:id="rId24"/>
    <p:sldId id="285" r:id="rId25"/>
    <p:sldId id="269" r:id="rId26"/>
    <p:sldId id="286" r:id="rId27"/>
    <p:sldId id="287" r:id="rId28"/>
    <p:sldId id="270" r:id="rId29"/>
    <p:sldId id="288" r:id="rId30"/>
    <p:sldId id="289" r:id="rId31"/>
    <p:sldId id="271" r:id="rId32"/>
    <p:sldId id="290" r:id="rId33"/>
    <p:sldId id="291" r:id="rId34"/>
    <p:sldId id="272" r:id="rId35"/>
    <p:sldId id="298" r:id="rId36"/>
    <p:sldId id="300" r:id="rId37"/>
    <p:sldId id="301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202"/>
    <a:srgbClr val="5EEC3C"/>
    <a:srgbClr val="1D3A00"/>
    <a:srgbClr val="6C1A00"/>
    <a:srgbClr val="003296"/>
    <a:srgbClr val="E39A39"/>
    <a:srgbClr val="FFC901"/>
    <a:srgbClr val="FEA402"/>
    <a:srgbClr val="D68B1C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91" d="100"/>
          <a:sy n="91" d="100"/>
        </p:scale>
        <p:origin x="-82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9D43B-8233-4A8B-88C6-39F2057FB943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7C148-2FAF-47FB-8A55-4D6A85248E4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0684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7C148-2FAF-47FB-8A55-4D6A85248E4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674F52-C30D-4007-A474-76F4C9229755}" type="slidenum">
              <a:rPr lang="es-MX" smtClean="0"/>
              <a:pPr/>
              <a:t>31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69830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433880"/>
            <a:ext cx="8246070" cy="1374346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808225"/>
            <a:ext cx="8093366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rgbClr val="5EEC3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48A1A1F5-1340-4A82-9CAA-6351592075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1"/>
            <a:ext cx="8246070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5EEC3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44700"/>
            <a:ext cx="8246070" cy="3664921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281175"/>
            <a:ext cx="610820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082877"/>
            <a:ext cx="6108200" cy="3625589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433880"/>
            <a:ext cx="8093365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5EEC3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80" y="1335828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80" y="1808225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1335828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1" y="1808225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A55BB3-5EFA-4194-B1AD-F5F1D57EAAC4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imghp?hl=es-419" TargetMode="External"/><Relationship Id="rId2" Type="http://schemas.openxmlformats.org/officeDocument/2006/relationships/hyperlink" Target="https://www.flickr.com/explore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s-MX" sz="2000" b="1" dirty="0" smtClean="0">
                <a:solidFill>
                  <a:srgbClr val="002060"/>
                </a:solidFill>
                <a:effectLst/>
              </a:rPr>
              <a:t/>
            </a:r>
            <a:br>
              <a:rPr lang="es-MX" sz="2000" b="1" dirty="0" smtClean="0">
                <a:solidFill>
                  <a:srgbClr val="002060"/>
                </a:solidFill>
                <a:effectLst/>
              </a:rPr>
            </a:br>
            <a:r>
              <a:rPr lang="es-MX" sz="2000" b="1" dirty="0" smtClean="0">
                <a:solidFill>
                  <a:srgbClr val="002060"/>
                </a:solidFill>
              </a:rPr>
              <a:t>Shops and </a:t>
            </a:r>
            <a:r>
              <a:rPr lang="es-MX" sz="2000" b="1" dirty="0" err="1" smtClean="0">
                <a:solidFill>
                  <a:srgbClr val="002060"/>
                </a:solidFill>
              </a:rPr>
              <a:t>appliances</a:t>
            </a:r>
            <a:endParaRPr lang="es-MX" sz="2000" b="1" dirty="0" smtClean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28720" y="1082878"/>
            <a:ext cx="6719019" cy="164157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s-MX" sz="3200" dirty="0" smtClean="0">
                <a:solidFill>
                  <a:srgbClr val="002060"/>
                </a:solidFill>
              </a:rPr>
              <a:t>UNIVERSIDAD AUTÓNOMA DEL ESTADO DE MÉXICO </a:t>
            </a:r>
            <a:br>
              <a:rPr lang="es-MX" sz="3200" dirty="0" smtClean="0">
                <a:solidFill>
                  <a:srgbClr val="002060"/>
                </a:solidFill>
              </a:rPr>
            </a:br>
            <a:r>
              <a:rPr lang="es-MX" dirty="0" smtClean="0">
                <a:solidFill>
                  <a:srgbClr val="002060"/>
                </a:solidFill>
              </a:rPr>
              <a:t/>
            </a:r>
            <a:br>
              <a:rPr lang="es-MX" dirty="0" smtClean="0">
                <a:solidFill>
                  <a:srgbClr val="002060"/>
                </a:solidFill>
              </a:rPr>
            </a:br>
            <a:r>
              <a:rPr lang="es-MX" dirty="0" smtClean="0">
                <a:solidFill>
                  <a:srgbClr val="002060"/>
                </a:solidFill>
              </a:rPr>
              <a:t>PLANTEL «LIC.  ADOLFO LÓPEZ MATEOS» DE LA ESCUELA PREPARATORIA</a:t>
            </a:r>
            <a:br>
              <a:rPr lang="es-MX" dirty="0" smtClean="0">
                <a:solidFill>
                  <a:srgbClr val="002060"/>
                </a:solidFill>
              </a:rPr>
            </a:br>
            <a:r>
              <a:rPr lang="es-MX" dirty="0" smtClean="0">
                <a:solidFill>
                  <a:srgbClr val="002060"/>
                </a:solidFill>
              </a:rPr>
              <a:t> </a:t>
            </a:r>
            <a:br>
              <a:rPr lang="es-MX" dirty="0" smtClean="0">
                <a:solidFill>
                  <a:srgbClr val="002060"/>
                </a:solidFill>
              </a:rPr>
            </a:br>
            <a:r>
              <a:rPr lang="es-MX" dirty="0" smtClean="0">
                <a:solidFill>
                  <a:srgbClr val="002060"/>
                </a:solidFill>
              </a:rPr>
              <a:t>Programa de la Asignatura de Inglés 4 de Quinto  Semestre</a:t>
            </a:r>
            <a:br>
              <a:rPr lang="es-MX" dirty="0" smtClean="0">
                <a:solidFill>
                  <a:srgbClr val="002060"/>
                </a:solidFill>
              </a:rPr>
            </a:br>
            <a:endParaRPr lang="en-US" dirty="0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754375" y="2877160"/>
            <a:ext cx="7151427" cy="2524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s-MX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s-MX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Elaborado por: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M.en.Ed.Susana</a:t>
            </a:r>
            <a:r>
              <a:rPr kumimoji="0" lang="es-MX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Sánchez Bastida              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2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s-MX" sz="2000" b="1" dirty="0" smtClean="0">
              <a:solidFill>
                <a:srgbClr val="00206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099050" y="3793390"/>
            <a:ext cx="2290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002060"/>
                </a:solidFill>
              </a:rPr>
              <a:t>Total de créditos:7 </a:t>
            </a:r>
            <a:r>
              <a:rPr lang="es-MX" sz="4800" dirty="0" smtClean="0">
                <a:solidFill>
                  <a:srgbClr val="002060"/>
                </a:solidFill>
              </a:rPr>
              <a:t/>
            </a:r>
            <a:br>
              <a:rPr lang="es-MX" sz="4800" dirty="0" smtClean="0">
                <a:solidFill>
                  <a:srgbClr val="002060"/>
                </a:solidFill>
              </a:rPr>
            </a:br>
            <a:r>
              <a:rPr lang="es-MX" sz="1200" dirty="0" smtClean="0">
                <a:solidFill>
                  <a:srgbClr val="002060"/>
                </a:solidFill>
              </a:rPr>
              <a:t>Horas  prácticas:3</a:t>
            </a:r>
            <a:br>
              <a:rPr lang="es-MX" sz="1200" dirty="0" smtClean="0">
                <a:solidFill>
                  <a:srgbClr val="002060"/>
                </a:solidFill>
              </a:rPr>
            </a:br>
            <a:r>
              <a:rPr lang="es-MX" sz="1200" dirty="0" smtClean="0">
                <a:solidFill>
                  <a:srgbClr val="002060"/>
                </a:solidFill>
              </a:rPr>
              <a:t>Horas teóricas: 2</a:t>
            </a:r>
          </a:p>
          <a:p>
            <a:r>
              <a:rPr lang="es-MX" sz="1200" dirty="0" smtClean="0">
                <a:solidFill>
                  <a:srgbClr val="002060"/>
                </a:solidFill>
              </a:rPr>
              <a:t>Currículo del bachillerato : 2015</a:t>
            </a:r>
          </a:p>
        </p:txBody>
      </p:sp>
      <p:pic>
        <p:nvPicPr>
          <p:cNvPr id="8" name="7 Imagen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931510" y="128470"/>
            <a:ext cx="927546" cy="927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965" y="0"/>
            <a:ext cx="3960000" cy="22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01670" y="2724455"/>
            <a:ext cx="7177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She is going to buy oranges, bananas and apples at the </a:t>
            </a:r>
            <a:r>
              <a:rPr lang="en-US" sz="3600" dirty="0" smtClean="0">
                <a:solidFill>
                  <a:schemeClr val="bg2"/>
                </a:solidFill>
              </a:rPr>
              <a:t>greengrocer‘s</a:t>
            </a:r>
            <a:r>
              <a:rPr lang="en-US" sz="2800" dirty="0" smtClean="0">
                <a:solidFill>
                  <a:schemeClr val="bg2"/>
                </a:solidFill>
              </a:rPr>
              <a:t>.</a:t>
            </a:r>
            <a:endParaRPr lang="en-US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61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papele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939" y="195486"/>
            <a:ext cx="3960000" cy="223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48965" y="2724455"/>
            <a:ext cx="76352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In  the </a:t>
            </a:r>
            <a:r>
              <a:rPr lang="en-US" sz="4000" dirty="0" smtClean="0">
                <a:solidFill>
                  <a:schemeClr val="bg2"/>
                </a:solidFill>
              </a:rPr>
              <a:t>stationer‘s </a:t>
            </a:r>
            <a:r>
              <a:rPr lang="en-US" sz="4000" dirty="0" smtClean="0"/>
              <a:t>pencils and pens are sold.</a:t>
            </a:r>
            <a:endParaRPr lang="en-U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esultado de imagen para tienda de ro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1180" y="556122"/>
            <a:ext cx="4786844" cy="20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01670" y="2724455"/>
            <a:ext cx="7635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She wants to work at the </a:t>
            </a:r>
            <a:r>
              <a:rPr lang="en-US" sz="3600" dirty="0" smtClean="0">
                <a:solidFill>
                  <a:schemeClr val="bg2"/>
                </a:solidFill>
              </a:rPr>
              <a:t>clothes shop.</a:t>
            </a:r>
            <a:endParaRPr lang="en-US" sz="3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965" y="433880"/>
            <a:ext cx="3960000" cy="19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601670" y="2724455"/>
            <a:ext cx="8236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My</a:t>
            </a:r>
            <a:r>
              <a:rPr lang="es-MX" sz="3600" dirty="0" smtClean="0"/>
              <a:t> </a:t>
            </a:r>
            <a:r>
              <a:rPr lang="en-US" sz="3600" dirty="0" smtClean="0"/>
              <a:t>mother took my brother to a </a:t>
            </a:r>
            <a:r>
              <a:rPr lang="en-US" sz="3600" dirty="0" smtClean="0">
                <a:solidFill>
                  <a:schemeClr val="bg2"/>
                </a:solidFill>
              </a:rPr>
              <a:t>toy</a:t>
            </a:r>
            <a:r>
              <a:rPr lang="es-MX" sz="3600" dirty="0" smtClean="0">
                <a:solidFill>
                  <a:schemeClr val="bg2"/>
                </a:solidFill>
              </a:rPr>
              <a:t> shop </a:t>
            </a:r>
            <a:r>
              <a:rPr lang="es-MX" sz="3600" dirty="0" err="1" smtClean="0"/>
              <a:t>to</a:t>
            </a:r>
            <a:r>
              <a:rPr lang="es-MX" sz="3600" dirty="0" smtClean="0"/>
              <a:t> </a:t>
            </a:r>
            <a:r>
              <a:rPr lang="es-MX" sz="3600" dirty="0" err="1" smtClean="0"/>
              <a:t>buy</a:t>
            </a:r>
            <a:r>
              <a:rPr lang="es-MX" sz="3600" dirty="0" smtClean="0"/>
              <a:t> </a:t>
            </a:r>
            <a:r>
              <a:rPr lang="es-MX" sz="3600" dirty="0" err="1" smtClean="0"/>
              <a:t>some</a:t>
            </a:r>
            <a:r>
              <a:rPr lang="es-MX" sz="3600" dirty="0" smtClean="0"/>
              <a:t> </a:t>
            </a:r>
            <a:r>
              <a:rPr lang="es-MX" sz="3600" dirty="0" err="1" smtClean="0"/>
              <a:t>balls</a:t>
            </a:r>
            <a:r>
              <a:rPr lang="es-MX" sz="3600" dirty="0" smtClean="0"/>
              <a:t> .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xmlns="" val="360127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consola de jueg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8720" y="586585"/>
            <a:ext cx="3960000" cy="144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48965" y="2266340"/>
            <a:ext cx="73427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He is playing with his </a:t>
            </a:r>
            <a:r>
              <a:rPr lang="en-US" sz="4400" dirty="0" smtClean="0">
                <a:solidFill>
                  <a:schemeClr val="bg1"/>
                </a:solidFill>
              </a:rPr>
              <a:t>games</a:t>
            </a:r>
            <a:r>
              <a:rPr lang="es-MX" sz="4400" dirty="0" smtClean="0">
                <a:solidFill>
                  <a:schemeClr val="bg1"/>
                </a:solidFill>
              </a:rPr>
              <a:t> </a:t>
            </a:r>
            <a:r>
              <a:rPr lang="en-US" sz="4400" dirty="0" smtClean="0">
                <a:solidFill>
                  <a:schemeClr val="bg1"/>
                </a:solidFill>
              </a:rPr>
              <a:t>console.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Resultado de imagen para hard disk record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047" y="2121876"/>
            <a:ext cx="3960000" cy="226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044950" y="281175"/>
            <a:ext cx="5650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 My father records a programme with the </a:t>
            </a:r>
            <a:r>
              <a:rPr lang="en-US" sz="3600" dirty="0" smtClean="0">
                <a:solidFill>
                  <a:schemeClr val="bg1"/>
                </a:solidFill>
              </a:rPr>
              <a:t>hard </a:t>
            </a:r>
            <a:r>
              <a:rPr lang="en-US" sz="3600" dirty="0">
                <a:solidFill>
                  <a:schemeClr val="bg1"/>
                </a:solidFill>
              </a:rPr>
              <a:t>disk </a:t>
            </a:r>
            <a:r>
              <a:rPr lang="en-US" sz="3600" dirty="0" smtClean="0">
                <a:solidFill>
                  <a:schemeClr val="bg1"/>
                </a:solidFill>
              </a:rPr>
              <a:t>recorder.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Resultado de imagen para digital photo fra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75" y="281175"/>
            <a:ext cx="3960000" cy="242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182820" y="739290"/>
            <a:ext cx="3815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She stored photos of her family in a </a:t>
            </a:r>
            <a:r>
              <a:rPr lang="en-US" sz="3600" dirty="0" smtClean="0">
                <a:solidFill>
                  <a:schemeClr val="bg1"/>
                </a:solidFill>
              </a:rPr>
              <a:t>digital photo frame.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161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ebook read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486"/>
            <a:ext cx="3960000" cy="19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54375" y="2266340"/>
            <a:ext cx="6417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He downloaded a book in her </a:t>
            </a:r>
            <a:r>
              <a:rPr lang="en-US" sz="3200" dirty="0" smtClean="0">
                <a:solidFill>
                  <a:schemeClr val="bg1"/>
                </a:solidFill>
              </a:rPr>
              <a:t>ebook reader </a:t>
            </a:r>
            <a:r>
              <a:rPr lang="en-US" sz="3200" dirty="0" smtClean="0"/>
              <a:t>to read it in his free time.</a:t>
            </a:r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esultado de imagen para satna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7080" y="1502815"/>
            <a:ext cx="5264766" cy="24646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907080" y="128470"/>
            <a:ext cx="7329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They found the way to go to their  friend´s  house  with the </a:t>
            </a:r>
            <a:r>
              <a:rPr lang="en-US" sz="4000" dirty="0" smtClean="0">
                <a:solidFill>
                  <a:schemeClr val="bg1"/>
                </a:solidFill>
              </a:rPr>
              <a:t>satnav.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Resultado de imagen para mp3 play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670" y="128470"/>
            <a:ext cx="2642400" cy="29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961180" y="1044699"/>
            <a:ext cx="45811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She is listening to music on her </a:t>
            </a:r>
            <a:r>
              <a:rPr lang="en-US" sz="3200" dirty="0" smtClean="0">
                <a:solidFill>
                  <a:schemeClr val="bg1"/>
                </a:solidFill>
              </a:rPr>
              <a:t>MP3 player.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04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PROPÓSITO GENERAL DE LA ASIGNATURA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Interactúa en el idioma inglés de forma oral y escrita, en situaciones sociales o académicas relacionadas con áreas de experiencia que le son relevantes, toma decisiones, realiza ofrecimientos, promesas y predicciones generales; expresa planes e intenciones, posibilidades, prohibiciones y necesidades. De igual modo establece condiciones, y asume las consecuencias de sus acciones, dando sugerencias y recomendaciones.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tablet p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295" y="128470"/>
            <a:ext cx="3960000" cy="22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67543" y="2625756"/>
            <a:ext cx="48679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He sold a </a:t>
            </a:r>
            <a:r>
              <a:rPr lang="en-US" sz="4400" dirty="0" smtClean="0">
                <a:solidFill>
                  <a:schemeClr val="bg1"/>
                </a:solidFill>
              </a:rPr>
              <a:t>tablet PC </a:t>
            </a:r>
            <a:r>
              <a:rPr lang="en-US" sz="4400" dirty="0" smtClean="0"/>
              <a:t>to a friend</a:t>
            </a:r>
            <a:r>
              <a:rPr lang="en-US" dirty="0" smtClean="0"/>
              <a:t>.</a:t>
            </a:r>
            <a:endParaRPr lang="es-MX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esultado de imagen para HD T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260" y="1808225"/>
            <a:ext cx="5462253" cy="231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48965" y="586585"/>
            <a:ext cx="8246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She is going to watch a programme in the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HD TV.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Resultado de imagen para coffee machine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8" descr="Resultado de imagen para coffee machine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6" name="Picture 10" descr="Resultado de imagen para coffee mach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77643">
            <a:off x="652197" y="1178932"/>
            <a:ext cx="2941967" cy="220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4724705" y="586585"/>
            <a:ext cx="38159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She bought a new </a:t>
            </a:r>
            <a:r>
              <a:rPr lang="en-US" sz="4000" dirty="0" smtClean="0">
                <a:solidFill>
                  <a:schemeClr val="bg1"/>
                </a:solidFill>
              </a:rPr>
              <a:t>coffee machine </a:t>
            </a:r>
            <a:r>
              <a:rPr lang="en-US" sz="4000" dirty="0" smtClean="0"/>
              <a:t>in a super market.</a:t>
            </a:r>
            <a:endParaRPr lang="es-MX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879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965" y="586585"/>
            <a:ext cx="3960000" cy="2634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572000" y="739290"/>
            <a:ext cx="41127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The </a:t>
            </a:r>
            <a:r>
              <a:rPr lang="en-US" sz="4800" dirty="0" smtClean="0">
                <a:solidFill>
                  <a:schemeClr val="bg1"/>
                </a:solidFill>
              </a:rPr>
              <a:t>cooker </a:t>
            </a:r>
            <a:r>
              <a:rPr lang="en-US" sz="4800" dirty="0" smtClean="0"/>
              <a:t>is</a:t>
            </a: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smtClean="0"/>
              <a:t>used to </a:t>
            </a:r>
            <a:r>
              <a:rPr lang="en-US" sz="4800" dirty="0" smtClean="0">
                <a:solidFill>
                  <a:schemeClr val="bg1"/>
                </a:solidFill>
              </a:rPr>
              <a:t>heat up</a:t>
            </a:r>
            <a:r>
              <a:rPr lang="en-US" sz="4800" dirty="0" smtClean="0"/>
              <a:t> food. </a:t>
            </a:r>
            <a:endParaRPr lang="en-US" sz="4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Resultado de imagen para dishwash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2820" y="128470"/>
            <a:ext cx="3267000" cy="297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96260" y="891995"/>
            <a:ext cx="38164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/>
              <a:t>In </a:t>
            </a:r>
            <a:r>
              <a:rPr lang="en-US" sz="4400" dirty="0" smtClean="0"/>
              <a:t>the </a:t>
            </a:r>
            <a:r>
              <a:rPr lang="en-US" sz="4400" dirty="0" smtClean="0">
                <a:solidFill>
                  <a:schemeClr val="bg1"/>
                </a:solidFill>
              </a:rPr>
              <a:t>dishwasher </a:t>
            </a:r>
            <a:r>
              <a:rPr lang="en-US" sz="4400" dirty="0" smtClean="0"/>
              <a:t>there </a:t>
            </a:r>
            <a:r>
              <a:rPr lang="en-US" sz="4400" dirty="0"/>
              <a:t>are dishes to </a:t>
            </a:r>
            <a:r>
              <a:rPr lang="en-US" sz="4400" dirty="0" smtClean="0"/>
              <a:t>wash.</a:t>
            </a:r>
            <a:endParaRPr lang="es-MX" sz="4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n para cooker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cooker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Resultado de imagen para cooker"/>
          <p:cNvSpPr>
            <a:spLocks noChangeAspect="1" noChangeArrowheads="1"/>
          </p:cNvSpPr>
          <p:nvPr/>
        </p:nvSpPr>
        <p:spPr bwMode="auto">
          <a:xfrm>
            <a:off x="460375" y="1202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8" descr="Resultado de imagen para cooker"/>
          <p:cNvSpPr>
            <a:spLocks noChangeAspect="1" noChangeArrowheads="1"/>
          </p:cNvSpPr>
          <p:nvPr/>
        </p:nvSpPr>
        <p:spPr bwMode="auto">
          <a:xfrm>
            <a:off x="612775" y="2345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10" descr="Resultado de imagen para cooker"/>
          <p:cNvSpPr>
            <a:spLocks noChangeAspect="1" noChangeArrowheads="1"/>
          </p:cNvSpPr>
          <p:nvPr/>
        </p:nvSpPr>
        <p:spPr bwMode="auto">
          <a:xfrm>
            <a:off x="765175" y="3488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2" descr="Resultado de imagen para cooker"/>
          <p:cNvSpPr>
            <a:spLocks noChangeAspect="1" noChangeArrowheads="1"/>
          </p:cNvSpPr>
          <p:nvPr/>
        </p:nvSpPr>
        <p:spPr bwMode="auto">
          <a:xfrm>
            <a:off x="917575" y="4631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138" name="Picture 18" descr="Resultado de imagen para ir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260" y="739290"/>
            <a:ext cx="3600000" cy="19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4113884" y="739290"/>
            <a:ext cx="41230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My mother gave her </a:t>
            </a:r>
            <a:r>
              <a:rPr lang="en-US" sz="4400" dirty="0" smtClean="0">
                <a:solidFill>
                  <a:schemeClr val="bg1"/>
                </a:solidFill>
              </a:rPr>
              <a:t>iron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/>
              <a:t>to my aunt.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9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9785" y="281175"/>
            <a:ext cx="3420000" cy="256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24705" y="586585"/>
            <a:ext cx="369634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T</a:t>
            </a:r>
            <a:r>
              <a:rPr lang="en-US" sz="4400" dirty="0" smtClean="0"/>
              <a:t>he </a:t>
            </a:r>
            <a:r>
              <a:rPr lang="en-US" sz="4400" dirty="0">
                <a:solidFill>
                  <a:schemeClr val="bg1"/>
                </a:solidFill>
              </a:rPr>
              <a:t>freezer 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/>
              <a:t>has very low temperatures to cool.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esultado de imagen para frid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3764"/>
            <a:ext cx="2970000" cy="297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96260" y="586585"/>
            <a:ext cx="39703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She kept the food so </a:t>
            </a:r>
            <a:r>
              <a:rPr lang="en-US" sz="5400" dirty="0" smtClean="0"/>
              <a:t>cold in </a:t>
            </a:r>
            <a:r>
              <a:rPr lang="en-US" sz="5400" dirty="0"/>
              <a:t>the </a:t>
            </a:r>
            <a:r>
              <a:rPr lang="en-US" sz="5400" dirty="0" smtClean="0">
                <a:solidFill>
                  <a:schemeClr val="bg1"/>
                </a:solidFill>
              </a:rPr>
              <a:t>fridge.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Resultado de imagen para toaste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74"/>
          <a:stretch/>
        </p:blipFill>
        <p:spPr bwMode="auto">
          <a:xfrm>
            <a:off x="754375" y="891995"/>
            <a:ext cx="3420000" cy="1718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419295" y="586585"/>
            <a:ext cx="3312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I like to put the bread in </a:t>
            </a:r>
            <a:r>
              <a:rPr lang="en-US" sz="5400" dirty="0" smtClean="0"/>
              <a:t>the </a:t>
            </a:r>
            <a:r>
              <a:rPr lang="en-US" sz="5400" dirty="0" smtClean="0">
                <a:solidFill>
                  <a:schemeClr val="bg1"/>
                </a:solidFill>
              </a:rPr>
              <a:t>toaster.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25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Resultado de imagen para kett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486"/>
            <a:ext cx="2964745" cy="2223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961179" y="281175"/>
            <a:ext cx="41230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In the </a:t>
            </a:r>
            <a:r>
              <a:rPr lang="en-US" sz="6000" dirty="0" smtClean="0">
                <a:solidFill>
                  <a:schemeClr val="bg1"/>
                </a:solidFill>
              </a:rPr>
              <a:t>kettle</a:t>
            </a:r>
            <a:r>
              <a:rPr lang="en-US" sz="6000" dirty="0" smtClean="0"/>
              <a:t>,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smtClean="0"/>
              <a:t>the coffee stays hot.</a:t>
            </a:r>
            <a:endParaRPr lang="en-US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COMPETENCIAS GENÉRICAS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b="1" dirty="0" smtClean="0"/>
              <a:t>4. Escucha, interpreta y emite mensajes pertinentes en distintos contextos mediante la utilización de medios,</a:t>
            </a:r>
          </a:p>
          <a:p>
            <a:pPr algn="just">
              <a:buNone/>
            </a:pPr>
            <a:r>
              <a:rPr lang="es-MX" dirty="0" smtClean="0"/>
              <a:t>       códigos y herramientas apropiados.</a:t>
            </a:r>
          </a:p>
          <a:p>
            <a:pPr algn="just">
              <a:buNone/>
            </a:pPr>
            <a:r>
              <a:rPr lang="es-MX" b="1" dirty="0" smtClean="0"/>
              <a:t>4.4 Se comunica en una segunda lengua en situaciones cotidianas.</a:t>
            </a: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Resultado de imagen para vacuum clean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8854"/>
            <a:ext cx="3960000" cy="297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01670" y="281175"/>
            <a:ext cx="3960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My mom cleaned all </a:t>
            </a:r>
            <a:r>
              <a:rPr lang="en-US" sz="4400" dirty="0" smtClean="0"/>
              <a:t>the dust </a:t>
            </a:r>
            <a:r>
              <a:rPr lang="en-US" sz="4400" dirty="0"/>
              <a:t>from the </a:t>
            </a:r>
            <a:r>
              <a:rPr lang="en-US" sz="4400" dirty="0" smtClean="0"/>
              <a:t>house </a:t>
            </a:r>
            <a:r>
              <a:rPr lang="en-US" sz="4400" dirty="0"/>
              <a:t>with </a:t>
            </a:r>
            <a:r>
              <a:rPr lang="en-US" sz="4400" dirty="0" smtClean="0"/>
              <a:t>the </a:t>
            </a:r>
            <a:r>
              <a:rPr lang="en-US" sz="4400" dirty="0" smtClean="0">
                <a:solidFill>
                  <a:schemeClr val="bg1"/>
                </a:solidFill>
              </a:rPr>
              <a:t>vacuum cleaner.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sultado de imagen para microwav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06" b="23997"/>
          <a:stretch/>
        </p:blipFill>
        <p:spPr bwMode="auto">
          <a:xfrm>
            <a:off x="448965" y="891995"/>
            <a:ext cx="3420000" cy="16851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266589" y="433880"/>
            <a:ext cx="41230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My mother has already  bought a </a:t>
            </a:r>
            <a:r>
              <a:rPr lang="en-US" sz="4800" dirty="0" smtClean="0">
                <a:solidFill>
                  <a:schemeClr val="bg1"/>
                </a:solidFill>
              </a:rPr>
              <a:t>microwave</a:t>
            </a:r>
            <a:endParaRPr lang="en-US" sz="4800" dirty="0"/>
          </a:p>
        </p:txBody>
      </p:sp>
      <p:sp>
        <p:nvSpPr>
          <p:cNvPr id="7" name="AutoShape 4" descr="Resultado de imagen para vacuum cleaner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6" descr="Resultado de imagen para vacuum cleaner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8" descr="Resultado de imagen para vacuum cleaner"/>
          <p:cNvSpPr>
            <a:spLocks noChangeAspect="1" noChangeArrowheads="1"/>
          </p:cNvSpPr>
          <p:nvPr/>
        </p:nvSpPr>
        <p:spPr bwMode="auto">
          <a:xfrm>
            <a:off x="460375" y="1202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81262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washing mach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744" y="249492"/>
            <a:ext cx="3420000" cy="2565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113885" y="433880"/>
            <a:ext cx="40324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This is not the </a:t>
            </a:r>
            <a:r>
              <a:rPr lang="en-US" sz="4400" dirty="0" smtClean="0">
                <a:solidFill>
                  <a:schemeClr val="bg1"/>
                </a:solidFill>
              </a:rPr>
              <a:t>washing machine </a:t>
            </a:r>
            <a:r>
              <a:rPr lang="en-US" sz="4400" dirty="0" smtClean="0"/>
              <a:t>of my mother.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Resultado de imagen para smartpho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0542" y="260975"/>
            <a:ext cx="3015407" cy="246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01670" y="586585"/>
            <a:ext cx="47338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I </a:t>
            </a:r>
            <a:r>
              <a:rPr lang="en-US" sz="5400" dirty="0" smtClean="0">
                <a:solidFill>
                  <a:schemeClr val="bg1"/>
                </a:solidFill>
              </a:rPr>
              <a:t>picked up  </a:t>
            </a:r>
            <a:r>
              <a:rPr lang="en-US" sz="5400" dirty="0" smtClean="0"/>
              <a:t>my email on my </a:t>
            </a:r>
            <a:r>
              <a:rPr lang="en-US" sz="5400" dirty="0" smtClean="0">
                <a:solidFill>
                  <a:schemeClr val="bg1"/>
                </a:solidFill>
              </a:rPr>
              <a:t>smartphone.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Resultado de imagen para digital radi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632"/>
          <a:stretch/>
        </p:blipFill>
        <p:spPr bwMode="auto">
          <a:xfrm>
            <a:off x="601670" y="891995"/>
            <a:ext cx="3960000" cy="17710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419295" y="739290"/>
            <a:ext cx="38598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She heard the news on her </a:t>
            </a:r>
            <a:r>
              <a:rPr lang="en-US" sz="4800" dirty="0" smtClean="0">
                <a:solidFill>
                  <a:schemeClr val="bg1"/>
                </a:solidFill>
              </a:rPr>
              <a:t>digital radio.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90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>
                <a:solidFill>
                  <a:schemeClr val="bg1"/>
                </a:solidFill>
              </a:rPr>
              <a:t>Referencias bibliográficas  y  </a:t>
            </a:r>
            <a:r>
              <a:rPr lang="es-MX" sz="2700" dirty="0" err="1" smtClean="0">
                <a:solidFill>
                  <a:schemeClr val="bg1"/>
                </a:solidFill>
              </a:rPr>
              <a:t>mesográficas</a:t>
            </a:r>
            <a:r>
              <a:rPr lang="es-MX" sz="2700" dirty="0" smtClean="0">
                <a:solidFill>
                  <a:schemeClr val="bg1"/>
                </a:solidFill>
              </a:rPr>
              <a:t>: </a:t>
            </a:r>
            <a:br>
              <a:rPr lang="es-MX" sz="2700" dirty="0" smtClean="0">
                <a:solidFill>
                  <a:schemeClr val="bg1"/>
                </a:solidFill>
              </a:rPr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r>
              <a:rPr lang="es-MX" sz="2700" dirty="0" smtClean="0"/>
              <a:t/>
            </a:r>
            <a:br>
              <a:rPr lang="es-MX" sz="2700" dirty="0" smtClean="0"/>
            </a:br>
            <a:endParaRPr lang="es-MX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8965" y="1044700"/>
            <a:ext cx="8246070" cy="3664921"/>
          </a:xfrm>
        </p:spPr>
        <p:txBody>
          <a:bodyPr>
            <a:normAutofit fontScale="77500" lnSpcReduction="20000"/>
          </a:bodyPr>
          <a:lstStyle/>
          <a:p>
            <a:r>
              <a:rPr lang="es-ES" b="1" dirty="0" smtClean="0"/>
              <a:t>Programa de la Asignatura de Inglés 4 Quinto semestre. Universidad Autónoma del estado de México. Secretaría de Docencia. Currículo del bachillerato 2015.</a:t>
            </a:r>
          </a:p>
          <a:p>
            <a:r>
              <a:rPr lang="es-ES" b="1" dirty="0" smtClean="0"/>
              <a:t>Falla, Davies, Paula A Davis. 2012. </a:t>
            </a:r>
            <a:r>
              <a:rPr lang="es-ES" b="1" dirty="0" err="1" smtClean="0"/>
              <a:t>Solutions</a:t>
            </a:r>
            <a:r>
              <a:rPr lang="es-ES" b="1" dirty="0" smtClean="0"/>
              <a:t>  pre-</a:t>
            </a:r>
            <a:r>
              <a:rPr lang="es-ES" b="1" dirty="0" err="1" smtClean="0"/>
              <a:t>intermediate</a:t>
            </a:r>
            <a:r>
              <a:rPr lang="es-ES" b="1" dirty="0" smtClean="0"/>
              <a:t>  </a:t>
            </a:r>
            <a:r>
              <a:rPr lang="es-ES" b="1" dirty="0" err="1" smtClean="0"/>
              <a:t>Student´s</a:t>
            </a:r>
            <a:r>
              <a:rPr lang="es-ES" b="1" dirty="0" smtClean="0"/>
              <a:t> </a:t>
            </a:r>
            <a:r>
              <a:rPr lang="es-ES" b="1" dirty="0" err="1" smtClean="0"/>
              <a:t>book</a:t>
            </a:r>
            <a:r>
              <a:rPr lang="es-ES" b="1" dirty="0" smtClean="0"/>
              <a:t>. </a:t>
            </a:r>
            <a:r>
              <a:rPr lang="es-ES" b="1" dirty="0" err="1" smtClean="0"/>
              <a:t>Orford</a:t>
            </a:r>
            <a:r>
              <a:rPr lang="es-ES" b="1" dirty="0" smtClean="0"/>
              <a:t>. 2° Ed. </a:t>
            </a:r>
            <a:r>
              <a:rPr lang="es-MX" b="1" dirty="0" smtClean="0"/>
              <a:t>Editorial: OXFORD UNIVERSITY PRESS   SBN: 9780194552875 No. páginas: 133 páginas. </a:t>
            </a:r>
            <a:r>
              <a:rPr lang="es-MX" b="1" dirty="0" err="1" smtClean="0"/>
              <a:t>Unit</a:t>
            </a:r>
            <a:r>
              <a:rPr lang="es-MX" b="1" dirty="0" smtClean="0"/>
              <a:t> 6 and 7. </a:t>
            </a:r>
          </a:p>
          <a:p>
            <a:pPr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b="1" dirty="0" smtClean="0"/>
              <a:t>Imágenes: </a:t>
            </a:r>
          </a:p>
          <a:p>
            <a:pPr marL="0" indent="0">
              <a:buNone/>
            </a:pPr>
            <a:r>
              <a:rPr lang="es-MX" b="1" dirty="0" smtClean="0">
                <a:hlinkClick r:id="rId2"/>
              </a:rPr>
              <a:t>https://www.flickr.com/explore</a:t>
            </a:r>
            <a:endParaRPr lang="es-MX" b="1" dirty="0" smtClean="0"/>
          </a:p>
          <a:p>
            <a:pPr marL="0" indent="0">
              <a:buNone/>
            </a:pPr>
            <a:r>
              <a:rPr lang="es-MX" b="1" dirty="0" smtClean="0">
                <a:hlinkClick r:id="rId3"/>
              </a:rPr>
              <a:t>https://www.google.com.mx/imghp?hl=es-419</a:t>
            </a:r>
            <a:endParaRPr lang="es-MX" b="1" dirty="0" smtClean="0"/>
          </a:p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501065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86835" y="2724455"/>
            <a:ext cx="5039265" cy="2709359"/>
          </a:xfrm>
        </p:spPr>
        <p:txBody>
          <a:bodyPr/>
          <a:lstStyle/>
          <a:p>
            <a:r>
              <a:rPr lang="en-US" dirty="0" smtClean="0"/>
              <a:t>My mother bought some sausages at the </a:t>
            </a:r>
            <a:r>
              <a:rPr lang="en-US" dirty="0" smtClean="0"/>
              <a:t>, </a:t>
            </a:r>
            <a:r>
              <a:rPr lang="en-US" dirty="0" smtClean="0"/>
              <a:t>because she will prepare the meal.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4" name="Picture 4" descr="Resultado de imagen para imagen de una carnicerí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9540" y="433880"/>
            <a:ext cx="4581150" cy="228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281424" y="433880"/>
            <a:ext cx="59554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My cousin goes to the </a:t>
            </a:r>
            <a:r>
              <a:rPr lang="en-US" dirty="0" smtClean="0"/>
              <a:t>to </a:t>
            </a:r>
            <a:r>
              <a:rPr lang="en-US" dirty="0" smtClean="0"/>
              <a:t>buy a tennis ball and a t-shirt.</a:t>
            </a:r>
            <a:endParaRPr lang="es-MX" dirty="0"/>
          </a:p>
        </p:txBody>
      </p:sp>
      <p:pic>
        <p:nvPicPr>
          <p:cNvPr id="5" name="Picture 10" descr="Resultado de imagen para tienda de deport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6999" y="1350110"/>
            <a:ext cx="4254591" cy="276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Módulos de referencia                      PROGRAMA: INGLÉS  4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Módulo 5</a:t>
            </a:r>
          </a:p>
          <a:p>
            <a:pPr>
              <a:buNone/>
            </a:pPr>
            <a:r>
              <a:rPr lang="es-MX" dirty="0" err="1" smtClean="0"/>
              <a:t>Vocabulary</a:t>
            </a:r>
            <a:r>
              <a:rPr lang="es-MX" dirty="0" smtClean="0"/>
              <a:t>: </a:t>
            </a:r>
            <a:r>
              <a:rPr lang="es-MX" dirty="0" err="1" smtClean="0"/>
              <a:t>shops,verbs:shopping</a:t>
            </a:r>
            <a:r>
              <a:rPr lang="es-MX" dirty="0" smtClean="0"/>
              <a:t> and </a:t>
            </a:r>
            <a:r>
              <a:rPr lang="es-MX" dirty="0" err="1" smtClean="0"/>
              <a:t>money</a:t>
            </a:r>
            <a:r>
              <a:rPr lang="es-MX" dirty="0" smtClean="0"/>
              <a:t>.</a:t>
            </a:r>
          </a:p>
          <a:p>
            <a:pPr>
              <a:buNone/>
            </a:pPr>
            <a:r>
              <a:rPr lang="es-MX" dirty="0" err="1" smtClean="0"/>
              <a:t>Grammar</a:t>
            </a:r>
            <a:r>
              <a:rPr lang="es-MX" dirty="0" smtClean="0"/>
              <a:t>: </a:t>
            </a:r>
            <a:r>
              <a:rPr lang="es-MX" dirty="0" err="1" smtClean="0"/>
              <a:t>present</a:t>
            </a:r>
            <a:r>
              <a:rPr lang="es-MX" dirty="0" smtClean="0"/>
              <a:t> </a:t>
            </a:r>
            <a:r>
              <a:rPr lang="es-MX" dirty="0" err="1" smtClean="0"/>
              <a:t>perfect</a:t>
            </a:r>
            <a:r>
              <a:rPr lang="es-MX" dirty="0" smtClean="0"/>
              <a:t>, </a:t>
            </a:r>
            <a:r>
              <a:rPr lang="es-MX" dirty="0" err="1" smtClean="0"/>
              <a:t>been</a:t>
            </a:r>
            <a:r>
              <a:rPr lang="es-MX" dirty="0" smtClean="0"/>
              <a:t>, </a:t>
            </a:r>
            <a:r>
              <a:rPr lang="es-MX" dirty="0" err="1" smtClean="0"/>
              <a:t>gone</a:t>
            </a:r>
            <a:r>
              <a:rPr lang="es-MX" dirty="0" smtClean="0"/>
              <a:t>, simple </a:t>
            </a:r>
            <a:r>
              <a:rPr lang="es-MX" dirty="0" err="1" smtClean="0"/>
              <a:t>past</a:t>
            </a:r>
            <a:r>
              <a:rPr lang="es-MX" dirty="0" smtClean="0"/>
              <a:t>. </a:t>
            </a:r>
          </a:p>
          <a:p>
            <a:pPr>
              <a:buNone/>
            </a:pPr>
            <a:r>
              <a:rPr lang="es-MX" dirty="0" err="1" smtClean="0"/>
              <a:t>Speaking</a:t>
            </a:r>
            <a:r>
              <a:rPr lang="es-MX" dirty="0" smtClean="0"/>
              <a:t>:  </a:t>
            </a:r>
            <a:r>
              <a:rPr lang="es-MX" dirty="0" err="1" smtClean="0"/>
              <a:t>buying</a:t>
            </a:r>
            <a:r>
              <a:rPr lang="es-MX" dirty="0" smtClean="0"/>
              <a:t> </a:t>
            </a:r>
            <a:r>
              <a:rPr lang="es-MX" dirty="0" err="1" smtClean="0"/>
              <a:t>things</a:t>
            </a:r>
            <a:r>
              <a:rPr lang="es-MX" dirty="0" smtClean="0"/>
              <a:t>.</a:t>
            </a:r>
          </a:p>
          <a:p>
            <a:pPr>
              <a:buNone/>
            </a:pPr>
            <a:r>
              <a:rPr lang="es-MX" dirty="0" err="1" smtClean="0"/>
              <a:t>Writing</a:t>
            </a:r>
            <a:r>
              <a:rPr lang="es-MX" dirty="0" smtClean="0"/>
              <a:t>: a  formal </a:t>
            </a:r>
            <a:r>
              <a:rPr lang="es-MX" dirty="0" err="1" smtClean="0"/>
              <a:t>letter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Objetivos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smtClean="0"/>
              <a:t>Interactuar  en el idioma inglés de forma oral en situaciones sociales o académicas, tome decisiones, exprese  sus planes e intenciones, posibilidades, prohibiciones y necesidades. De igual modo establezca condiciones, y asuma las consecuencias de sus acciones.</a:t>
            </a:r>
          </a:p>
          <a:p>
            <a:r>
              <a:rPr lang="es-MX" dirty="0" smtClean="0"/>
              <a:t> Ampliar y  utilizar el vocabulario en oraciones cotidianas que se apegan a su contexto inmediato. </a:t>
            </a:r>
          </a:p>
          <a:p>
            <a:r>
              <a:rPr lang="es-MX" dirty="0" smtClean="0"/>
              <a:t>  </a:t>
            </a:r>
            <a:r>
              <a:rPr lang="es-ES" dirty="0" smtClean="0"/>
              <a:t>Emplee el uso de recursos lingüísticos variados para incrementar su léxico  producción oral y escrita en una segunda lengua. </a:t>
            </a: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Guion explicativo de uso del material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28719" y="1082877"/>
            <a:ext cx="6566315" cy="3625589"/>
          </a:xfrm>
        </p:spPr>
        <p:txBody>
          <a:bodyPr>
            <a:normAutofit/>
          </a:bodyPr>
          <a:lstStyle/>
          <a:p>
            <a:pPr lvl="0"/>
            <a:r>
              <a:rPr lang="es-ES" sz="1800" dirty="0" smtClean="0"/>
              <a:t>Para el desarrollo de esta actividad, se solicita a los estudiantes integren por equipos de trabajo. </a:t>
            </a:r>
            <a:endParaRPr lang="es-MX" sz="1800" dirty="0" smtClean="0"/>
          </a:p>
          <a:p>
            <a:pPr lvl="0"/>
            <a:r>
              <a:rPr lang="es-ES" sz="1800" dirty="0" smtClean="0"/>
              <a:t>Posteriormente se les presenta el material </a:t>
            </a:r>
            <a:r>
              <a:rPr lang="es-ES" sz="1800" dirty="0" err="1" smtClean="0"/>
              <a:t>proyectable</a:t>
            </a:r>
            <a:r>
              <a:rPr lang="es-ES" sz="1800" dirty="0" smtClean="0"/>
              <a:t>, se hace énfasis en  el vocabulario de aparatos electrodomésticos, los verbos utilizados en un diálogo en una tienda y los tipos de tiendas.  También se revisa la estructura gramatical. </a:t>
            </a:r>
            <a:endParaRPr lang="es-MX" sz="1800" dirty="0" smtClean="0"/>
          </a:p>
          <a:p>
            <a:pPr lvl="0"/>
            <a:r>
              <a:rPr lang="es-ES" sz="1800" dirty="0" smtClean="0"/>
              <a:t>Enseguida se solicita a los alumnos que escriban un diálogo en una tienda, utilizando el vocabulario visto en el material </a:t>
            </a:r>
            <a:r>
              <a:rPr lang="es-ES" sz="1800" dirty="0" err="1" smtClean="0"/>
              <a:t>proyectable</a:t>
            </a:r>
            <a:r>
              <a:rPr lang="es-ES" sz="1800" dirty="0" smtClean="0"/>
              <a:t>.</a:t>
            </a:r>
            <a:endParaRPr lang="es-MX" sz="1800" dirty="0" smtClean="0"/>
          </a:p>
          <a:p>
            <a:pPr lvl="0"/>
            <a:r>
              <a:rPr lang="es-MX" sz="1800" dirty="0" smtClean="0"/>
              <a:t>Para el cierre de la actividad se les solicita a los estudiantes que actúen sus diálogos “rol </a:t>
            </a:r>
            <a:r>
              <a:rPr lang="es-MX" sz="1800" dirty="0" err="1" smtClean="0"/>
              <a:t>play</a:t>
            </a:r>
            <a:r>
              <a:rPr lang="es-MX" sz="1800" dirty="0" smtClean="0"/>
              <a:t>” , puede ser de manera presencial o a través de un video.  </a:t>
            </a:r>
          </a:p>
          <a:p>
            <a:pPr>
              <a:buNone/>
            </a:pPr>
            <a:endParaRPr lang="es-MX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54375" y="2419045"/>
            <a:ext cx="778795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My brother works at the </a:t>
            </a:r>
            <a:r>
              <a:rPr lang="en-US" sz="4400" dirty="0">
                <a:solidFill>
                  <a:schemeClr val="bg1"/>
                </a:solidFill>
              </a:rPr>
              <a:t>baker’s </a:t>
            </a:r>
            <a:r>
              <a:rPr lang="en-US" sz="4400" dirty="0"/>
              <a:t>near </a:t>
            </a:r>
            <a:r>
              <a:rPr lang="en-US" sz="4400" dirty="0" smtClean="0"/>
              <a:t>the </a:t>
            </a:r>
            <a:r>
              <a:rPr lang="en-US" sz="4400" dirty="0"/>
              <a:t>house</a:t>
            </a:r>
            <a:r>
              <a:rPr lang="es-MX" sz="4400" dirty="0"/>
              <a:t>.</a:t>
            </a:r>
          </a:p>
        </p:txBody>
      </p:sp>
      <p:pic>
        <p:nvPicPr>
          <p:cNvPr id="5" name="Picture 2" descr="Resultado de imagen para imagen de una panaderí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7900" y="281175"/>
            <a:ext cx="4397263" cy="201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896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inmobiliari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9540" y="1655520"/>
            <a:ext cx="3965171" cy="232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059785" y="433880"/>
            <a:ext cx="76352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My aunt works selling houses on the </a:t>
            </a:r>
            <a:r>
              <a:rPr lang="en-US" sz="3200" dirty="0" smtClean="0">
                <a:solidFill>
                  <a:schemeClr val="bg2"/>
                </a:solidFill>
              </a:rPr>
              <a:t>estate agent’s.</a:t>
            </a:r>
            <a:endParaRPr lang="es-MX" sz="3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8965" y="586585"/>
            <a:ext cx="8246070" cy="7635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>He bought a ring at the </a:t>
            </a:r>
            <a:r>
              <a:rPr lang="en-US" sz="4400" dirty="0" err="1" smtClean="0">
                <a:solidFill>
                  <a:schemeClr val="bg2"/>
                </a:solidFill>
              </a:rPr>
              <a:t>jeweller’s</a:t>
            </a:r>
            <a:r>
              <a:rPr lang="en-US" sz="4400" dirty="0" smtClean="0">
                <a:solidFill>
                  <a:schemeClr val="bg2"/>
                </a:solidFill>
              </a:rPr>
              <a:t> </a:t>
            </a:r>
            <a:r>
              <a:rPr lang="en-US" sz="4400" dirty="0" smtClean="0"/>
              <a:t>for his girlfriend.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s-MX" dirty="0"/>
          </a:p>
        </p:txBody>
      </p:sp>
      <p:pic>
        <p:nvPicPr>
          <p:cNvPr id="4" name="Picture 6" descr="Imagen relaciona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670" y="1502815"/>
            <a:ext cx="3962400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758</Words>
  <Application>Microsoft Office PowerPoint</Application>
  <PresentationFormat>Presentación en pantalla (16:9)</PresentationFormat>
  <Paragraphs>67</Paragraphs>
  <Slides>37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Office Theme</vt:lpstr>
      <vt:lpstr> Shops and appliances</vt:lpstr>
      <vt:lpstr>PROPÓSITO GENERAL DE LA ASIGNATURA </vt:lpstr>
      <vt:lpstr>COMPETENCIAS GENÉRICAS </vt:lpstr>
      <vt:lpstr>Módulos de referencia                      PROGRAMA: INGLÉS  4 </vt:lpstr>
      <vt:lpstr>Objetivos </vt:lpstr>
      <vt:lpstr>Guion explicativo de uso del material </vt:lpstr>
      <vt:lpstr>Diapositiva 7</vt:lpstr>
      <vt:lpstr>Diapositiva 8</vt:lpstr>
      <vt:lpstr>He bought a ring at the jeweller’s for his girlfriend. 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    Referencias bibliográficas  y  mesográficas:     </vt:lpstr>
      <vt:lpstr>Diapositiva 36</vt:lpstr>
      <vt:lpstr>Diapositiva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2017-07-10T14:05:18Z</dcterms:created>
  <dcterms:modified xsi:type="dcterms:W3CDTF">2019-10-01T03:58:39Z</dcterms:modified>
</cp:coreProperties>
</file>