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37"/>
  </p:notesMasterIdLst>
  <p:sldIdLst>
    <p:sldId id="261" r:id="rId2"/>
    <p:sldId id="263" r:id="rId3"/>
    <p:sldId id="264" r:id="rId4"/>
    <p:sldId id="265" r:id="rId5"/>
    <p:sldId id="266" r:id="rId6"/>
    <p:sldId id="267" r:id="rId7"/>
    <p:sldId id="270" r:id="rId8"/>
    <p:sldId id="269" r:id="rId9"/>
    <p:sldId id="280" r:id="rId10"/>
    <p:sldId id="272" r:id="rId11"/>
    <p:sldId id="273" r:id="rId12"/>
    <p:sldId id="274" r:id="rId13"/>
    <p:sldId id="275" r:id="rId14"/>
    <p:sldId id="294" r:id="rId15"/>
    <p:sldId id="279" r:id="rId16"/>
    <p:sldId id="278" r:id="rId17"/>
    <p:sldId id="281" r:id="rId18"/>
    <p:sldId id="282" r:id="rId19"/>
    <p:sldId id="283" r:id="rId20"/>
    <p:sldId id="284" r:id="rId21"/>
    <p:sldId id="291" r:id="rId22"/>
    <p:sldId id="292" r:id="rId23"/>
    <p:sldId id="277" r:id="rId24"/>
    <p:sldId id="285" r:id="rId25"/>
    <p:sldId id="290" r:id="rId26"/>
    <p:sldId id="293" r:id="rId27"/>
    <p:sldId id="289" r:id="rId28"/>
    <p:sldId id="295" r:id="rId29"/>
    <p:sldId id="288" r:id="rId30"/>
    <p:sldId id="296" r:id="rId31"/>
    <p:sldId id="297" r:id="rId32"/>
    <p:sldId id="298" r:id="rId33"/>
    <p:sldId id="276" r:id="rId34"/>
    <p:sldId id="286" r:id="rId35"/>
    <p:sldId id="259" r:id="rId36"/>
  </p:sldIdLst>
  <p:sldSz cx="9144000" cy="6858000" type="letter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5335"/>
    <a:srgbClr val="2D53FE"/>
    <a:srgbClr val="988034"/>
    <a:srgbClr val="9D85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055"/>
    <p:restoredTop sz="96208"/>
  </p:normalViewPr>
  <p:slideViewPr>
    <p:cSldViewPr snapToGrid="0" snapToObjects="1">
      <p:cViewPr>
        <p:scale>
          <a:sx n="100" d="100"/>
          <a:sy n="100" d="100"/>
        </p:scale>
        <p:origin x="2048" y="6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5E40E-2D36-6B40-B94C-E1D7C50DE4D0}" type="datetimeFigureOut">
              <a:rPr lang="es-ES" smtClean="0"/>
              <a:t>16/9/19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6F0D6-6552-DF4D-A969-BD0CE982FE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4925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PORTADA</a:t>
            </a:r>
            <a:r>
              <a:rPr lang="es-ES" baseline="0" dirty="0"/>
              <a:t> 2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69884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78088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4888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22451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99412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2209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55591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70114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75854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21554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4310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97114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52839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36790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86153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91136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58026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90262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755624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203835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437250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08528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631878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988777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369661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260417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093711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850861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CONTRAPORTADA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8340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6877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79938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01298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52207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33290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6463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C9C7C-0659-1343-BF97-92B47F2DAEB3}" type="datetime1">
              <a:rPr lang="es-MX" smtClean="0"/>
              <a:t>16/09/19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63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6692-032B-D642-B93B-2EF2E4936F54}" type="datetime1">
              <a:rPr lang="es-MX" smtClean="0"/>
              <a:t>16/09/19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388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FCE09-1C1D-FB44-B6D4-9B8A44B0B2CC}" type="datetime1">
              <a:rPr lang="es-MX" smtClean="0"/>
              <a:t>16/09/19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9036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8A2BC-E540-334D-9934-2614649E7F03}" type="datetime1">
              <a:rPr lang="es-MX" smtClean="0"/>
              <a:t>16/09/19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4506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7B15-78B5-FF4C-AAEF-7D36E5D166C0}" type="datetime1">
              <a:rPr lang="es-MX" smtClean="0"/>
              <a:t>16/09/19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47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6056D-7BDE-DC41-A1EF-D178B4035998}" type="datetime1">
              <a:rPr lang="es-MX" smtClean="0"/>
              <a:t>16/09/19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6928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B21FE-A65E-6B45-BBCF-8D708091942F}" type="datetime1">
              <a:rPr lang="es-MX" smtClean="0"/>
              <a:t>16/09/19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589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032C6-C501-0945-9C15-F14EE2220892}" type="datetime1">
              <a:rPr lang="es-MX" smtClean="0"/>
              <a:t>16/09/19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389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F60C2-DA16-3C4E-ACA6-6BC7427E8E11}" type="datetime1">
              <a:rPr lang="es-MX" smtClean="0"/>
              <a:t>16/09/19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005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F63B7-0C39-5B4B-9F98-E2B9A611DBC9}" type="datetime1">
              <a:rPr lang="es-MX" smtClean="0"/>
              <a:t>16/09/19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2514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0EC89-2D2E-B245-8FDB-C9F98F3384D7}" type="datetime1">
              <a:rPr lang="es-MX" smtClean="0"/>
              <a:t>16/09/19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586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AB7E2-0517-FA49-AD0B-EF69A7F07E02}" type="datetime1">
              <a:rPr lang="es-MX" smtClean="0"/>
              <a:t>16/09/19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1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orthware.mx/7-errores-comunes-en-proyectos-de-desarrollo-de-software/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ctualidad.rt.com/actualidad/view/138158-catastrofes-programacion-culpa-software-computadora" TargetMode="External"/><Relationship Id="rId4" Type="http://schemas.openxmlformats.org/officeDocument/2006/relationships/hyperlink" Target="https://elpais.com/diario/1996/07/24/sociedad/838159214_850215.html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4rsoluciones.com/blog/como-medir-la-calidad-en-software-2/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991564" y="2335675"/>
            <a:ext cx="5105400" cy="2186655"/>
          </a:xfrm>
        </p:spPr>
        <p:txBody>
          <a:bodyPr>
            <a:noAutofit/>
          </a:bodyPr>
          <a:lstStyle/>
          <a:p>
            <a:r>
              <a:rPr lang="es-MX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Programación Orientada a Objetos</a:t>
            </a:r>
            <a:br>
              <a:rPr lang="es-MX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MX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(L41007)</a:t>
            </a:r>
            <a:br>
              <a:rPr lang="es-MX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MX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Tema: Crisis del software </a:t>
            </a:r>
            <a:endParaRPr lang="es-E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708400" y="0"/>
            <a:ext cx="342900" cy="685800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4025902" y="0"/>
            <a:ext cx="45719" cy="685800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7" name="Imagen 16" descr="Sin título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702" y="469900"/>
            <a:ext cx="4081707" cy="787400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4875179" y="863600"/>
            <a:ext cx="39823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Centro Universitario UAEM Zumpango</a:t>
            </a:r>
          </a:p>
          <a:p>
            <a:pPr algn="ctr"/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Ingeniería en Computación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" y="0"/>
            <a:ext cx="3809879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310B1ED-C89C-284A-A8B5-88B034B19728}"/>
              </a:ext>
            </a:extLst>
          </p:cNvPr>
          <p:cNvSpPr txBox="1"/>
          <p:nvPr/>
        </p:nvSpPr>
        <p:spPr>
          <a:xfrm>
            <a:off x="5594122" y="4974772"/>
            <a:ext cx="25442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Asdrúbal López Chau</a:t>
            </a:r>
          </a:p>
          <a:p>
            <a:endParaRPr 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Febrero 2019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53C4B813-1D05-E945-B814-C8C2205AFFB4}"/>
              </a:ext>
            </a:extLst>
          </p:cNvPr>
          <p:cNvSpPr/>
          <p:nvPr/>
        </p:nvSpPr>
        <p:spPr>
          <a:xfrm rot="16200000">
            <a:off x="-871226" y="2788807"/>
            <a:ext cx="403507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</p:spTree>
    <p:extLst>
      <p:ext uri="{BB962C8B-B14F-4D97-AF65-F5344CB8AC3E}">
        <p14:creationId xmlns:p14="http://schemas.microsoft.com/office/powerpoint/2010/main" val="1181199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"/>
            <a:ext cx="6656319" cy="852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Crisis del software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9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id="{49CEABEF-63D4-5C4D-BEA4-A3C9591F8C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99927"/>
            <a:ext cx="7886700" cy="4351338"/>
          </a:xfrm>
        </p:spPr>
        <p:txBody>
          <a:bodyPr>
            <a:normAutofit/>
          </a:bodyPr>
          <a:lstStyle/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Crisis del software se le denomina a los problemas que se han observado en empresas dedicadas al desarrollo de software </a:t>
            </a:r>
            <a:r>
              <a:rPr lang="es-MX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todo el mundo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ha documentado las dificultades comunes a las que se enfrentaron las empresas durante el desarrollo de sistemas de software “muy grandes” en los años 60s y 70s.</a:t>
            </a:r>
          </a:p>
        </p:txBody>
      </p:sp>
    </p:spTree>
    <p:extLst>
      <p:ext uri="{BB962C8B-B14F-4D97-AF65-F5344CB8AC3E}">
        <p14:creationId xmlns:p14="http://schemas.microsoft.com/office/powerpoint/2010/main" val="2846269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"/>
            <a:ext cx="6656319" cy="852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Crisis del software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10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8B748ADF-6962-884E-AFBB-B5540328FE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Dentro de los principales factores para entrar en una crisis de software se encuentran:</a:t>
            </a:r>
          </a:p>
          <a:p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5763" indent="-385763">
              <a:buFont typeface="+mj-lt"/>
              <a:buAutoNum type="arabicPeriod"/>
            </a:pP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Mala comunicación entre cliente (usuarios) y empresa que desarrolla el software.</a:t>
            </a:r>
          </a:p>
          <a:p>
            <a:pPr marL="385763" indent="-385763">
              <a:buFont typeface="+mj-lt"/>
              <a:buAutoNum type="arabicPeriod"/>
            </a:pPr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tener claro el proceso completo.</a:t>
            </a:r>
          </a:p>
          <a:p>
            <a:pPr marL="385763" indent="-385763">
              <a:buFont typeface="+mj-lt"/>
              <a:buAutoNum type="arabicPeriod"/>
            </a:pP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revisar formalmente antes de iniciar el diseño.</a:t>
            </a:r>
          </a:p>
          <a:p>
            <a:pPr marL="385763" indent="-385763">
              <a:buFont typeface="+mj-lt"/>
              <a:buAutoNum type="arabicPeriod"/>
            </a:pP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Falta de una buena planeación.</a:t>
            </a:r>
          </a:p>
          <a:p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865F6CD-FEA0-1F46-B00F-D03D018F530E}"/>
              </a:ext>
            </a:extLst>
          </p:cNvPr>
          <p:cNvSpPr txBox="1"/>
          <p:nvPr/>
        </p:nvSpPr>
        <p:spPr>
          <a:xfrm>
            <a:off x="1789192" y="5594350"/>
            <a:ext cx="530786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350" dirty="0">
                <a:solidFill>
                  <a:srgbClr val="C00000"/>
                </a:solidFill>
              </a:rPr>
              <a:t>La crisis del software es todavía un problema actual en algunas empresas</a:t>
            </a:r>
          </a:p>
        </p:txBody>
      </p:sp>
    </p:spTree>
    <p:extLst>
      <p:ext uri="{BB962C8B-B14F-4D97-AF65-F5344CB8AC3E}">
        <p14:creationId xmlns:p14="http://schemas.microsoft.com/office/powerpoint/2010/main" val="378707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"/>
            <a:ext cx="6656319" cy="852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Crisis del software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11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B8AC8CAE-0F57-F74D-9C02-2549D6D94B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Dentro de los principales factores para entrar en una crisis de software se encuentran:</a:t>
            </a:r>
          </a:p>
          <a:p>
            <a:pPr marL="385763" indent="-385763">
              <a:buFont typeface="+mj-lt"/>
              <a:buAutoNum type="arabicPeriod"/>
            </a:pP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Mala comunicación entre cliente (usuarios) y empresa que desarrolla el software.</a:t>
            </a:r>
          </a:p>
          <a:p>
            <a:pPr marL="385763" indent="-385763">
              <a:buFont typeface="+mj-lt"/>
              <a:buAutoNum type="arabicPeriod"/>
            </a:pPr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tener claro el proceso completo.</a:t>
            </a:r>
          </a:p>
          <a:p>
            <a:pPr marL="385763" indent="-385763">
              <a:buFont typeface="+mj-lt"/>
              <a:buAutoNum type="arabicPeriod"/>
            </a:pP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revisar formalmente antes de iniciar el diseño.</a:t>
            </a:r>
          </a:p>
          <a:p>
            <a:pPr marL="385763" indent="-385763">
              <a:buFont typeface="+mj-lt"/>
              <a:buAutoNum type="arabicPeriod"/>
            </a:pP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Falta de una buena planeación.</a:t>
            </a:r>
          </a:p>
          <a:p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FA1CB63-74EB-6A4E-8AB7-3449E5008C18}"/>
              </a:ext>
            </a:extLst>
          </p:cNvPr>
          <p:cNvSpPr txBox="1"/>
          <p:nvPr/>
        </p:nvSpPr>
        <p:spPr>
          <a:xfrm>
            <a:off x="1900330" y="5226692"/>
            <a:ext cx="530786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350" dirty="0">
                <a:solidFill>
                  <a:srgbClr val="C00000"/>
                </a:solidFill>
              </a:rPr>
              <a:t>La crisis del software es todavía un problema actual en algunas empresas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1EE5CE4-567B-0F4B-9284-65F38D903B5C}"/>
              </a:ext>
            </a:extLst>
          </p:cNvPr>
          <p:cNvSpPr txBox="1"/>
          <p:nvPr/>
        </p:nvSpPr>
        <p:spPr>
          <a:xfrm rot="20452041">
            <a:off x="1501938" y="2429471"/>
            <a:ext cx="5618847" cy="156966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ES_tradnl" sz="2400" dirty="0"/>
              <a:t>Sorpresivamente, el nivel de las habilidades</a:t>
            </a:r>
          </a:p>
          <a:p>
            <a:pPr algn="ctr"/>
            <a:r>
              <a:rPr lang="es-ES_tradnl" sz="2400" dirty="0"/>
              <a:t>individuales de los programadores </a:t>
            </a:r>
          </a:p>
          <a:p>
            <a:pPr algn="ctr"/>
            <a:r>
              <a:rPr lang="es-ES_tradnl" sz="2400" dirty="0"/>
              <a:t>NO es una de las principales causas </a:t>
            </a:r>
          </a:p>
          <a:p>
            <a:pPr algn="ctr"/>
            <a:r>
              <a:rPr lang="es-ES_tradnl" sz="2400" dirty="0"/>
              <a:t>de la crisis del software.</a:t>
            </a:r>
          </a:p>
        </p:txBody>
      </p:sp>
    </p:spTree>
    <p:extLst>
      <p:ext uri="{BB962C8B-B14F-4D97-AF65-F5344CB8AC3E}">
        <p14:creationId xmlns:p14="http://schemas.microsoft.com/office/powerpoint/2010/main" val="39247489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"/>
            <a:ext cx="6656319" cy="852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Crisis del software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12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84E8A45E-08A4-4945-B0C6-EA66DF9E05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40597"/>
            <a:ext cx="7886700" cy="4351338"/>
          </a:xfrm>
        </p:spPr>
        <p:txBody>
          <a:bodyPr>
            <a:noAutofit/>
          </a:bodyPr>
          <a:lstStyle/>
          <a:p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¿Qué tan grave puede ser tener una crisis de software?</a:t>
            </a:r>
          </a:p>
          <a:p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 primero que viene a la mente son problemas:</a:t>
            </a:r>
          </a:p>
          <a:p>
            <a:pPr lvl="1"/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económicos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Bank of America en el año de 1988 invirtió 23 millones de dólares en un sistema computarizado llamado MasterNet, que nunca funcionó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Legales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(Demandas por incumplimiento)</a:t>
            </a:r>
          </a:p>
          <a:p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81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"/>
            <a:ext cx="6656319" cy="852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Crisis del software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13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84E8A45E-08A4-4945-B0C6-EA66DF9E05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40597"/>
            <a:ext cx="7886700" cy="4351338"/>
          </a:xfrm>
        </p:spPr>
        <p:txBody>
          <a:bodyPr>
            <a:noAutofit/>
          </a:bodyPr>
          <a:lstStyle/>
          <a:p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¿Qué tan grave puede ser tener una crisis de software?</a:t>
            </a:r>
          </a:p>
          <a:p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_tradnl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Pero puede ser peor:</a:t>
            </a:r>
          </a:p>
          <a:p>
            <a:pPr lvl="1"/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máquina de radioterapia Therac-25 causó la muerte de varios pacientes en Estados Unidos y Canadá, por una falla en el software de control de radiaciones.</a:t>
            </a:r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F72EC82D-B436-C24C-BCC6-5E13836D73BE}"/>
              </a:ext>
            </a:extLst>
          </p:cNvPr>
          <p:cNvSpPr/>
          <p:nvPr/>
        </p:nvSpPr>
        <p:spPr>
          <a:xfrm>
            <a:off x="999064" y="4630293"/>
            <a:ext cx="64443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 más detalles, revisar en enlace: </a:t>
            </a:r>
          </a:p>
          <a:p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https://es.wikipedia.org/wiki/Therac-25</a:t>
            </a:r>
          </a:p>
        </p:txBody>
      </p:sp>
    </p:spTree>
    <p:extLst>
      <p:ext uri="{BB962C8B-B14F-4D97-AF65-F5344CB8AC3E}">
        <p14:creationId xmlns:p14="http://schemas.microsoft.com/office/powerpoint/2010/main" val="33378228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"/>
            <a:ext cx="6656319" cy="852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Crisis del software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14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600A5EF0-75E5-8F4E-8B6D-D809431DD3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r>
              <a:rPr lang="es-ES_tradnl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Pero puede ser peor:</a:t>
            </a:r>
          </a:p>
          <a:p>
            <a:pPr marL="0" indent="0">
              <a:buNone/>
            </a:pPr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5C5D609D-0C5A-A04D-815D-E69F36BAD6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248" y="2491959"/>
            <a:ext cx="4209452" cy="2695738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0633A3FA-BE31-D345-8B97-408E68B19105}"/>
              </a:ext>
            </a:extLst>
          </p:cNvPr>
          <p:cNvSpPr/>
          <p:nvPr/>
        </p:nvSpPr>
        <p:spPr>
          <a:xfrm>
            <a:off x="756248" y="5472223"/>
            <a:ext cx="78867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http://www.rtve.es/noticias/20120807/fallo-software-propicio-desastre-bursatil-440-millones-dolares-45-minutos/555154.shtml</a:t>
            </a:r>
          </a:p>
        </p:txBody>
      </p:sp>
    </p:spTree>
    <p:extLst>
      <p:ext uri="{BB962C8B-B14F-4D97-AF65-F5344CB8AC3E}">
        <p14:creationId xmlns:p14="http://schemas.microsoft.com/office/powerpoint/2010/main" val="5066759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"/>
            <a:ext cx="6656319" cy="852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Crisis del software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15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13C1346F-3672-6A45-80BA-817F9DD566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r>
              <a:rPr lang="es-ES_tradnl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Pero puede ser peor:</a:t>
            </a:r>
          </a:p>
          <a:p>
            <a:pPr marL="0" indent="0">
              <a:buNone/>
            </a:pPr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82F6AAA0-B91A-CB4A-B750-8E328AEA85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49" y="2525555"/>
            <a:ext cx="3805945" cy="2270919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B9858B93-97E7-4548-B0F4-93A2EF97E13C}"/>
              </a:ext>
            </a:extLst>
          </p:cNvPr>
          <p:cNvSpPr/>
          <p:nvPr/>
        </p:nvSpPr>
        <p:spPr>
          <a:xfrm>
            <a:off x="628650" y="5367199"/>
            <a:ext cx="78867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https://elpais.com/diario/1996/07/24/sociedad/838159214_850215.html</a:t>
            </a:r>
          </a:p>
        </p:txBody>
      </p:sp>
      <p:pic>
        <p:nvPicPr>
          <p:cNvPr id="14" name="Picture 2" descr="https://cdni.rt.com/actualidad/public_images/3c8/3c87880d6257d14ac9088fc4f45689dc.jpg">
            <a:extLst>
              <a:ext uri="{FF2B5EF4-FFF2-40B4-BE49-F238E27FC236}">
                <a16:creationId xmlns:a16="http://schemas.microsoft.com/office/drawing/2014/main" id="{BB1B3F33-BA54-5F48-AB06-2844A1E3C0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92592"/>
            <a:ext cx="3314700" cy="2149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4204E39B-7FF1-B94E-8CB5-4D88BCD83961}"/>
              </a:ext>
            </a:extLst>
          </p:cNvPr>
          <p:cNvSpPr/>
          <p:nvPr/>
        </p:nvSpPr>
        <p:spPr>
          <a:xfrm>
            <a:off x="628649" y="5769239"/>
            <a:ext cx="83492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https://actualidad.rt.com/actualidad/view/138158-catastrofes-programacion-culpa-software-computadora</a:t>
            </a:r>
          </a:p>
        </p:txBody>
      </p:sp>
    </p:spTree>
    <p:extLst>
      <p:ext uri="{BB962C8B-B14F-4D97-AF65-F5344CB8AC3E}">
        <p14:creationId xmlns:p14="http://schemas.microsoft.com/office/powerpoint/2010/main" val="42683448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"/>
            <a:ext cx="6656319" cy="852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Crisis del software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16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F17CEE-D5CB-B142-A4BC-870293C553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Actividad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Buscar otros casos en donde hayan sucedido fallas graves debido a problemas en el software. Identificar cuál fue la fuente de la falla, e indicar si hubiera sido posible evitarla.</a:t>
            </a:r>
          </a:p>
        </p:txBody>
      </p:sp>
    </p:spTree>
    <p:extLst>
      <p:ext uri="{BB962C8B-B14F-4D97-AF65-F5344CB8AC3E}">
        <p14:creationId xmlns:p14="http://schemas.microsoft.com/office/powerpoint/2010/main" val="14504266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"/>
            <a:ext cx="6656319" cy="852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Crisis del software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17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7B46CF4-4EB3-B341-BA43-0F040A9FC5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Síntomas</a:t>
            </a:r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unes</a:t>
            </a:r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empresas</a:t>
            </a:r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 una crisis de software.</a:t>
            </a:r>
          </a:p>
          <a:p>
            <a:pPr marL="0" indent="0">
              <a:buNone/>
            </a:pPr>
            <a:r>
              <a:rPr lang="e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 </a:t>
            </a:r>
            <a:r>
              <a:rPr lang="e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sistemas</a:t>
            </a:r>
            <a:r>
              <a:rPr lang="e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que se </a:t>
            </a:r>
            <a:r>
              <a:rPr lang="e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solicitan</a:t>
            </a:r>
            <a:r>
              <a:rPr lang="e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Nunca</a:t>
            </a:r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pueden</a:t>
            </a:r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ser </a:t>
            </a:r>
            <a:r>
              <a:rPr lang="e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terminados</a:t>
            </a:r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Son </a:t>
            </a:r>
            <a:r>
              <a:rPr lang="e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difíciles</a:t>
            </a:r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actualiz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r.</a:t>
            </a:r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se </a:t>
            </a:r>
            <a:r>
              <a:rPr lang="e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entregan</a:t>
            </a:r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 </a:t>
            </a:r>
            <a:r>
              <a:rPr lang="e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plazo</a:t>
            </a:r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acordado</a:t>
            </a:r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</a:t>
            </a:r>
            <a:r>
              <a:rPr lang="e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hacen</a:t>
            </a:r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todo</a:t>
            </a:r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 </a:t>
            </a:r>
            <a:r>
              <a:rPr lang="e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solicitado</a:t>
            </a:r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Son </a:t>
            </a:r>
            <a:r>
              <a:rPr lang="e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difíciles</a:t>
            </a:r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usar</a:t>
            </a:r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poco</a:t>
            </a:r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intuitivos</a:t>
            </a:r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salen</a:t>
            </a:r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del </a:t>
            </a:r>
            <a:r>
              <a:rPr lang="e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presupuesto</a:t>
            </a:r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inicial</a:t>
            </a:r>
            <a:r>
              <a:rPr lang="e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8342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"/>
            <a:ext cx="6656319" cy="852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Crisis del software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18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0BB628CC-DDE0-8641-B8D9-DEB830234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35" y="1012190"/>
            <a:ext cx="7886700" cy="718763"/>
          </a:xfrm>
        </p:spPr>
        <p:txBody>
          <a:bodyPr>
            <a:normAutofit/>
          </a:bodyPr>
          <a:lstStyle/>
          <a:p>
            <a:pPr algn="l"/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¿Qué hacer para evitar una crisis de software?</a:t>
            </a:r>
          </a:p>
        </p:txBody>
      </p:sp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id="{913A1B81-D55F-374C-9205-E2A878DCAC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736" y="1803591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Evaluar riesgos</a:t>
            </a:r>
            <a:endParaRPr lang="es-MX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Riesgos asociados con los usuarios: 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depende de la parte técnica, sino del cliente. Por ejemplo, no se dan los detalles suficientes acerca del proyecto, no hay compromiso al acudir a las citas, etc.</a:t>
            </a:r>
          </a:p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Factores de riesgo asociados al líder del proyecto.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Falta de experiencia por parte de los líderes, lo que hace que no se valore adecuadamente el alcance del sistema.</a:t>
            </a:r>
          </a:p>
        </p:txBody>
      </p:sp>
    </p:spTree>
    <p:extLst>
      <p:ext uri="{BB962C8B-B14F-4D97-AF65-F5344CB8AC3E}">
        <p14:creationId xmlns:p14="http://schemas.microsoft.com/office/powerpoint/2010/main" val="1129263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7" y="1317386"/>
            <a:ext cx="83784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 algn="just">
              <a:buFont typeface="Arial" panose="020B0604020202020204" pitchFamily="34" charset="0"/>
              <a:buChar char="•"/>
            </a:pPr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Propósito de la UA</a:t>
            </a:r>
          </a:p>
          <a:p>
            <a:pPr marL="285744" indent="-285744" algn="just">
              <a:buFont typeface="Arial" panose="020B0604020202020204" pitchFamily="34" charset="0"/>
              <a:buChar char="•"/>
            </a:pPr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Propósito de la UC 1</a:t>
            </a:r>
          </a:p>
          <a:p>
            <a:pPr marL="285744" indent="-285744" algn="just">
              <a:buFont typeface="Arial" panose="020B0604020202020204" pitchFamily="34" charset="0"/>
              <a:buChar char="•"/>
            </a:pPr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Guion explicativo del uso del material</a:t>
            </a:r>
          </a:p>
          <a:p>
            <a:pPr marL="285744" indent="-285744" algn="just">
              <a:buFont typeface="Arial" panose="020B0604020202020204" pitchFamily="34" charset="0"/>
              <a:buChar char="•"/>
            </a:pPr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Introducción</a:t>
            </a:r>
          </a:p>
          <a:p>
            <a:pPr marL="285744" indent="-285744" algn="just">
              <a:buFont typeface="Arial" panose="020B0604020202020204" pitchFamily="34" charset="0"/>
              <a:buChar char="•"/>
            </a:pPr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  <a:p>
            <a:pPr marL="285744" indent="-285744" algn="just">
              <a:buFont typeface="Arial" panose="020B0604020202020204" pitchFamily="34" charset="0"/>
              <a:buChar char="•"/>
            </a:pPr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Metodologías para desarrollo de software</a:t>
            </a:r>
          </a:p>
          <a:p>
            <a:pPr marL="285744" indent="-285744" algn="just">
              <a:buFont typeface="Arial" panose="020B0604020202020204" pitchFamily="34" charset="0"/>
              <a:buChar char="•"/>
            </a:pPr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Conclusiones</a:t>
            </a:r>
          </a:p>
          <a:p>
            <a:pPr marL="285744" indent="-285744" algn="just">
              <a:buFont typeface="Arial" panose="020B0604020202020204" pitchFamily="34" charset="0"/>
              <a:buChar char="•"/>
            </a:pPr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Referencias</a:t>
            </a:r>
          </a:p>
          <a:p>
            <a:pPr marL="285744" indent="-285744" algn="just">
              <a:buFont typeface="Arial" panose="020B0604020202020204" pitchFamily="34" charset="0"/>
              <a:buChar char="•"/>
            </a:pPr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Metropolis Extra Bold"/>
                <a:cs typeface="Metropolis Extra Bold"/>
              </a:rPr>
              <a:t>Contenido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/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34A8BD34-A830-BD49-BCEC-0DAEC8C5C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44279" y="487736"/>
            <a:ext cx="2133600" cy="365125"/>
          </a:xfrm>
        </p:spPr>
        <p:txBody>
          <a:bodyPr/>
          <a:lstStyle/>
          <a:p>
            <a:fld id="{18FDBAE8-0AD5-4C4A-B0F5-4BBC06F38D92}" type="slidenum">
              <a:rPr lang="es-ES" smtClean="0">
                <a:solidFill>
                  <a:schemeClr val="bg1"/>
                </a:solidFill>
              </a:rPr>
              <a:t>1</a:t>
            </a:fld>
            <a:endParaRPr lang="es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7282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"/>
            <a:ext cx="6656319" cy="852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Crisis del software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19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FD6D493B-3E91-8844-B4F2-729899119386}"/>
              </a:ext>
            </a:extLst>
          </p:cNvPr>
          <p:cNvSpPr/>
          <p:nvPr/>
        </p:nvSpPr>
        <p:spPr>
          <a:xfrm>
            <a:off x="584200" y="1881138"/>
            <a:ext cx="79375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Evaluar riesgos (continúa)</a:t>
            </a:r>
            <a:endParaRPr lang="es-MX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Factores asociados a la ejecución del proyecto: 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se cuenta con personal adecuado para el desarrollo, no se aplican metodologías de desarrollo estándar, no se determinan las responsabilidades de equipos y personas.</a:t>
            </a:r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Factores de riesgo asociados al entorno: 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Cambios externos (difíciles de predecir) que no dependen del cliente ni del equipo de desarrollo. Por ejemplo, cambios en políticas internacionales sobre software libre, etc.</a:t>
            </a:r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C401C494-9FFD-944E-98C0-AED84243E641}"/>
              </a:ext>
            </a:extLst>
          </p:cNvPr>
          <p:cNvSpPr/>
          <p:nvPr/>
        </p:nvSpPr>
        <p:spPr>
          <a:xfrm>
            <a:off x="584200" y="1244853"/>
            <a:ext cx="58448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¿Qué hacer para evitar una crisis de software?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1907416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"/>
            <a:ext cx="6656319" cy="852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Crisis del software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20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FD6D493B-3E91-8844-B4F2-729899119386}"/>
              </a:ext>
            </a:extLst>
          </p:cNvPr>
          <p:cNvSpPr/>
          <p:nvPr/>
        </p:nvSpPr>
        <p:spPr>
          <a:xfrm>
            <a:off x="584200" y="1881138"/>
            <a:ext cx="79375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Evaluar la calidad del producto de manera contínua, contar con:</a:t>
            </a: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lvl="1" indent="-342900">
              <a:buFont typeface="Arial" panose="020B0604020202020204" pitchFamily="34" charset="0"/>
              <a:buChar char="•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de pruebas: ¿Qué probar, cuándo probar, donde probar?, etc.</a:t>
            </a:r>
          </a:p>
          <a:p>
            <a:pPr marL="685800" lvl="1" indent="-342900">
              <a:buFont typeface="Arial" panose="020B0604020202020204" pitchFamily="34" charset="0"/>
              <a:buChar char="•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Casos de prueba diseñados: Abarcar todas las posibilidades de error</a:t>
            </a:r>
          </a:p>
          <a:p>
            <a:pPr marL="685800" lvl="1" indent="-342900">
              <a:buFont typeface="Arial" panose="020B0604020202020204" pitchFamily="34" charset="0"/>
              <a:buChar char="•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Momentos de prueba: Cuándo probar</a:t>
            </a:r>
          </a:p>
          <a:p>
            <a:pPr marL="685800" lvl="1" indent="-342900">
              <a:buFont typeface="Arial" panose="020B0604020202020204" pitchFamily="34" charset="0"/>
              <a:buChar char="•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Ciclos de prueba: Al detectar un error, ¿qué hacer?</a:t>
            </a:r>
          </a:p>
          <a:p>
            <a:pPr marL="685800" lvl="1" indent="-342900">
              <a:buFont typeface="Arial" panose="020B0604020202020204" pitchFamily="34" charset="0"/>
              <a:buChar char="•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Pruebas automatizadas: Simulaciones exhaustivas.</a:t>
            </a:r>
          </a:p>
          <a:p>
            <a:pPr marL="685800" lvl="1" indent="-342900">
              <a:buFont typeface="Arial" panose="020B0604020202020204" pitchFamily="34" charset="0"/>
              <a:buChar char="•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Pruebas integrales: Probar todo el sistema.</a:t>
            </a:r>
          </a:p>
          <a:p>
            <a:endParaRPr lang="es-MX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C401C494-9FFD-944E-98C0-AED84243E641}"/>
              </a:ext>
            </a:extLst>
          </p:cNvPr>
          <p:cNvSpPr/>
          <p:nvPr/>
        </p:nvSpPr>
        <p:spPr>
          <a:xfrm>
            <a:off x="584200" y="1244853"/>
            <a:ext cx="58448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¿Qué hacer para evitar una crisis de software?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7910948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"/>
            <a:ext cx="6656319" cy="852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Crisis del software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21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FD6D493B-3E91-8844-B4F2-729899119386}"/>
              </a:ext>
            </a:extLst>
          </p:cNvPr>
          <p:cNvSpPr/>
          <p:nvPr/>
        </p:nvSpPr>
        <p:spPr>
          <a:xfrm>
            <a:off x="584200" y="1881138"/>
            <a:ext cx="79375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Hay muchos más factores a considerar, que no abordaremos en esta sección introductoria. 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disciplina que se encarga de estudiar la calidad del software, y las técnicas para lograrla es la </a:t>
            </a:r>
            <a:r>
              <a:rPr lang="es-MX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Ingeniería de Software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s-MX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C401C494-9FFD-944E-98C0-AED84243E641}"/>
              </a:ext>
            </a:extLst>
          </p:cNvPr>
          <p:cNvSpPr/>
          <p:nvPr/>
        </p:nvSpPr>
        <p:spPr>
          <a:xfrm>
            <a:off x="584200" y="1244853"/>
            <a:ext cx="58448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¿Qué hacer para evitar una crisis de software?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5780329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"/>
            <a:ext cx="6656319" cy="852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Crisis del software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22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992E483-D960-9B4E-9C8A-0CFAC67D93E1}"/>
              </a:ext>
            </a:extLst>
          </p:cNvPr>
          <p:cNvSpPr/>
          <p:nvPr/>
        </p:nvSpPr>
        <p:spPr>
          <a:xfrm>
            <a:off x="527050" y="1536174"/>
            <a:ext cx="80899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Concepto de Calidad:</a:t>
            </a: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“…</a:t>
            </a:r>
            <a:r>
              <a:rPr lang="es-MX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Conjunto de propiedades y de características de un producto o servicio, que le confieren aptitud para satisfacer una necesidad explícita o implícita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(ISO 8402).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Calidad del Software:</a:t>
            </a: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calidad es difícil de definir en términos generales.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Ingenieria de Software, una definición de la calidad es “…</a:t>
            </a:r>
            <a:r>
              <a:rPr lang="es-MX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grado con el que un sistema, componente o proceso cumple los requerimientos especificados y las necesidades o expectativas del cliente o usuario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(IEEE.Std.610-1990).</a:t>
            </a:r>
          </a:p>
        </p:txBody>
      </p:sp>
    </p:spTree>
    <p:extLst>
      <p:ext uri="{BB962C8B-B14F-4D97-AF65-F5344CB8AC3E}">
        <p14:creationId xmlns:p14="http://schemas.microsoft.com/office/powerpoint/2010/main" val="13649679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"/>
            <a:ext cx="6656319" cy="852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Crisis del software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23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69C45EA6-8673-FA43-9B31-B836286DD139}"/>
              </a:ext>
            </a:extLst>
          </p:cNvPr>
          <p:cNvSpPr/>
          <p:nvPr/>
        </p:nvSpPr>
        <p:spPr>
          <a:xfrm>
            <a:off x="736600" y="1859340"/>
            <a:ext cx="7747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Otros puntos de vista sobre la calidad: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Calidad funcional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Refleja en qué medida el software cumple con el diseño solicitado, es decir, cumple con los requerimientos funcionales. 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Calidad estructural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Se refiere a la medida en la cual el software cumple con los requerimientos no funcionales, como rendimiento, capacidad de mantenimiento o escalabilidad.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B28696D0-C9FC-9241-9431-39B8BA414EF4}"/>
              </a:ext>
            </a:extLst>
          </p:cNvPr>
          <p:cNvSpPr/>
          <p:nvPr/>
        </p:nvSpPr>
        <p:spPr>
          <a:xfrm>
            <a:off x="660400" y="5367993"/>
            <a:ext cx="75057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Fuente: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https://www.4rsoluciones.com/blog/como-medir-la-calidad-en-software-2/</a:t>
            </a:r>
          </a:p>
        </p:txBody>
      </p:sp>
    </p:spTree>
    <p:extLst>
      <p:ext uri="{BB962C8B-B14F-4D97-AF65-F5344CB8AC3E}">
        <p14:creationId xmlns:p14="http://schemas.microsoft.com/office/powerpoint/2010/main" val="4486097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"/>
            <a:ext cx="6656319" cy="852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Crisis del software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24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0B36D61-0114-4940-89E2-83089C072990}"/>
              </a:ext>
            </a:extLst>
          </p:cNvPr>
          <p:cNvSpPr/>
          <p:nvPr/>
        </p:nvSpPr>
        <p:spPr>
          <a:xfrm>
            <a:off x="558412" y="1162546"/>
            <a:ext cx="80775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estándar ISO/IEC 9126 indica que la calidad del software abarca seis características:</a:t>
            </a:r>
          </a:p>
          <a:p>
            <a:pPr marL="385763" indent="-385763">
              <a:buFont typeface="+mj-lt"/>
              <a:buAutoNum type="arabicPeriod"/>
            </a:pPr>
            <a:r>
              <a:rPr lang="es-MX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s-MX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Funcionalidad.</a:t>
            </a:r>
            <a:r>
              <a:rPr lang="es-MX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Las funciones del software son aquellas que buscan satisfacer las necesidades del usuario.</a:t>
            </a:r>
          </a:p>
          <a:p>
            <a:pPr marL="385763" indent="-385763">
              <a:buFont typeface="+mj-lt"/>
              <a:buAutoNum type="arabicPeriod"/>
            </a:pPr>
            <a:r>
              <a:rPr lang="es-MX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Confiabilidad.</a:t>
            </a:r>
            <a:r>
              <a:rPr lang="es-MX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capacidad del software de mantener su rendimiento bajo ciertas condiciones durante cierto período de tiempo.</a:t>
            </a:r>
          </a:p>
          <a:p>
            <a:pPr marL="385763" indent="-385763">
              <a:buFont typeface="+mj-lt"/>
              <a:buAutoNum type="arabicPeriod"/>
            </a:pPr>
            <a:r>
              <a:rPr lang="es-MX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Usabilidad.</a:t>
            </a:r>
            <a:r>
              <a:rPr lang="es-MX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Basada en el esfuerzo necesario para utilizar el software por parte de un grupo de usuarios.</a:t>
            </a:r>
          </a:p>
          <a:p>
            <a:pPr marL="385763" indent="-385763">
              <a:buFont typeface="+mj-lt"/>
              <a:buAutoNum type="arabicPeriod"/>
            </a:pPr>
            <a:r>
              <a:rPr lang="es-MX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Eficiencia.</a:t>
            </a:r>
            <a:r>
              <a:rPr lang="es-MX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Basada en la relación entre el nivel de rendimiento del software y el volumen de recursos utilizado, bajo ciertas condiciones.</a:t>
            </a:r>
          </a:p>
          <a:p>
            <a:pPr marL="385763" indent="-385763">
              <a:buFont typeface="+mj-lt"/>
              <a:buAutoNum type="arabicPeriod"/>
            </a:pPr>
            <a:r>
              <a:rPr lang="es-MX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Capacidad de mantenimiento</a:t>
            </a:r>
            <a:r>
              <a:rPr lang="es-MX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Basada en el esfuerzo necesario para realizar modificaciones específicas.</a:t>
            </a:r>
          </a:p>
          <a:p>
            <a:pPr marL="385763" indent="-385763">
              <a:buFont typeface="+mj-lt"/>
              <a:buAutoNum type="arabicPeriod"/>
            </a:pPr>
            <a:r>
              <a:rPr lang="es-MX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Portabilidad.</a:t>
            </a:r>
            <a:r>
              <a:rPr lang="es-MX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Basada en la capacidad del software para ser transferido de un entorno a otro.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3256A4CD-7531-1142-AD4D-1B4C1DC3C40F}"/>
              </a:ext>
            </a:extLst>
          </p:cNvPr>
          <p:cNvSpPr/>
          <p:nvPr/>
        </p:nvSpPr>
        <p:spPr>
          <a:xfrm>
            <a:off x="739800" y="5678793"/>
            <a:ext cx="7467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Fuente: </a:t>
            </a:r>
          </a:p>
          <a:p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https://www.4rsoluciones.com/blog/como-medir-la-calidad-en-software-2/</a:t>
            </a:r>
          </a:p>
        </p:txBody>
      </p:sp>
    </p:spTree>
    <p:extLst>
      <p:ext uri="{BB962C8B-B14F-4D97-AF65-F5344CB8AC3E}">
        <p14:creationId xmlns:p14="http://schemas.microsoft.com/office/powerpoint/2010/main" val="7846397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"/>
            <a:ext cx="6656319" cy="852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Crisis del software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25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0B36D61-0114-4940-89E2-83089C072990}"/>
              </a:ext>
            </a:extLst>
          </p:cNvPr>
          <p:cNvSpPr/>
          <p:nvPr/>
        </p:nvSpPr>
        <p:spPr>
          <a:xfrm>
            <a:off x="533206" y="1632446"/>
            <a:ext cx="80775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Entonces, la calidad de software no solamente se refiere a cumplir con las funcionalidades solicitadas o requeridas por el cliente. Se requiere entonces de un enfoque más amplio.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Como puede observarse, hay varias definiciones sobre la calidad de software, cada una de ellas aborda las partes que considera más importantes.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 crisis de software, generalmente se han debido a que no se cuidó uno o más aspectos de la calidad.</a:t>
            </a:r>
          </a:p>
        </p:txBody>
      </p:sp>
    </p:spTree>
    <p:extLst>
      <p:ext uri="{BB962C8B-B14F-4D97-AF65-F5344CB8AC3E}">
        <p14:creationId xmlns:p14="http://schemas.microsoft.com/office/powerpoint/2010/main" val="5986440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"/>
            <a:ext cx="6656319" cy="852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Crisis del software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26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44924EF-A85D-3F4B-B2F1-A52065E7D8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736" y="1340597"/>
            <a:ext cx="8229600" cy="4525963"/>
          </a:xfrm>
        </p:spPr>
        <p:txBody>
          <a:bodyPr>
            <a:normAutofit/>
          </a:bodyPr>
          <a:lstStyle/>
          <a:p>
            <a:r>
              <a:rPr lang="es-MX" sz="24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Actividad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Realizar un mapa conceptual sobre lo que es la calidad de software, y relacionarlo con los casos de errores debido al software (crisis de software) encontrados en la actividad anterior.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8527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"/>
            <a:ext cx="6656319" cy="852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Crisis del software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27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44924EF-A85D-3F4B-B2F1-A52065E7D8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736" y="1340597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s-MX" sz="24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Actividad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Discutir cuáles serían las preguntas que se realizarían al cliente que solicita el siguiente proyecto.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¿Cuántas personas se requerirían para poder implementarlo?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¿En cuánto tiempo se podría entregar al cliente?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Discutir sobre cuáles serían los riesgos al implementar el proyecto.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¿Cuál sería el costo económico para producir este sistema?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Proyecto solicitado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Sistema informático para gestión de calificaciones en un grupo. El sistema debe de poder utilizarse en una computadora con sistema operativo Windows.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0653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"/>
            <a:ext cx="6656319" cy="852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Metodologías de desarrollo de software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28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0D6B97-878F-674B-9CFC-D09FF41FC8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 reducir los riesgos en el desarrollo de software, se han desarrollado diversas metodologías.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 metodologías son usadas para generar la estructura de un proyecto, planear el proyecto y controlar su desarrollo.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continuación se mencionan algunas de las metodologías más populares para desarrollo de software.</a:t>
            </a:r>
          </a:p>
        </p:txBody>
      </p:sp>
    </p:spTree>
    <p:extLst>
      <p:ext uri="{BB962C8B-B14F-4D97-AF65-F5344CB8AC3E}">
        <p14:creationId xmlns:p14="http://schemas.microsoft.com/office/powerpoint/2010/main" val="2397264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9" y="1213009"/>
            <a:ext cx="791949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alumno: Conocerá los conceptos de la programación orientado a objetos y su implementación en un lenguaje apropiado, los cuales servirán de base para unidades de aprendizaje encaminadas al análisis, el diseño y la elaboración de aplicaciones informáticas.</a:t>
            </a:r>
          </a:p>
          <a:p>
            <a:pPr algn="just"/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Propósito de la UA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D5371B77-38C1-2048-8B4E-CDF02755AF4F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2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6175999-E27C-DD46-9308-8FCED57A4BAD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724FB95A-C511-E349-B501-7FD1638679B9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7BB52ED-7FA0-8C45-8F34-F1FFD8AD33FB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</p:spTree>
    <p:extLst>
      <p:ext uri="{BB962C8B-B14F-4D97-AF65-F5344CB8AC3E}">
        <p14:creationId xmlns:p14="http://schemas.microsoft.com/office/powerpoint/2010/main" val="11188733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"/>
            <a:ext cx="6656319" cy="852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Metodologías de desarrollo de software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29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0D6B97-878F-674B-9CFC-D09FF41FC8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Algunas metodologías de desarrollo:</a:t>
            </a:r>
          </a:p>
          <a:p>
            <a:pPr marL="0" indent="0">
              <a:buNone/>
            </a:pP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Programación Extrema 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(XP por las palabras en inglés eXtreme Programming)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Desarrollo ágil de software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(Agile development)</a:t>
            </a: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Proceso de desarrollo SCRUM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(Scrum Development Process)</a:t>
            </a:r>
          </a:p>
        </p:txBody>
      </p:sp>
    </p:spTree>
    <p:extLst>
      <p:ext uri="{BB962C8B-B14F-4D97-AF65-F5344CB8AC3E}">
        <p14:creationId xmlns:p14="http://schemas.microsoft.com/office/powerpoint/2010/main" val="18409211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"/>
            <a:ext cx="6656319" cy="852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Metodologías de desarrollo de software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30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0D6B97-878F-674B-9CFC-D09FF41FC8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Actividad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Investigar en qué consiste cada una de las metodologías mencionadas anteriormente.  Volver a diseñar el sistema solicitado en la actividad anterior, pero intentando seguir alguna metodología de software.</a:t>
            </a:r>
          </a:p>
        </p:txBody>
      </p:sp>
    </p:spTree>
    <p:extLst>
      <p:ext uri="{BB962C8B-B14F-4D97-AF65-F5344CB8AC3E}">
        <p14:creationId xmlns:p14="http://schemas.microsoft.com/office/powerpoint/2010/main" val="24468292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"/>
            <a:ext cx="6656319" cy="852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Conclusiones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31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0D6B97-878F-674B-9CFC-D09FF41FC8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crisis del software es un problema derivado (principalmente) de una mala planeación.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Una falla de software, puede tener consecuencias graves, tanto legales, económicas o incluso perdida de vidas humanas.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 importante identificar los riesgos en el desarrollo de un sistema software.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Existen varias definiciones acerca de la calidad del software.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Hay metodologías para reducir el riesgo en el desarrollo de software. </a:t>
            </a:r>
          </a:p>
          <a:p>
            <a:pPr marL="0" indent="0">
              <a:buNone/>
            </a:pP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2388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"/>
            <a:ext cx="6656319" cy="852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Referencias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32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8E62B45-C535-5744-A5FC-AFD5D9651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https://www.northware.mx/7-errores-comunes-en-proyectos-de-desarrollo-de-software/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consultada el 4 de febrero 2019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https://elpais.com/diario/1996/07/24/sociedad/838159214_850215.html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consultada el 4 de febrero 2019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https://actualidad.rt.com/actualidad/view/138158-catastrofes-programacion-culpa-software-computadora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consultada el 4 de febrero 2019</a:t>
            </a:r>
          </a:p>
          <a:p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www.cs.uct.ac.za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mit_notes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/software/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htmls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/ch02s02.html  Consultada el 3 de febrero 2019</a:t>
            </a:r>
          </a:p>
        </p:txBody>
      </p:sp>
    </p:spTree>
    <p:extLst>
      <p:ext uri="{BB962C8B-B14F-4D97-AF65-F5344CB8AC3E}">
        <p14:creationId xmlns:p14="http://schemas.microsoft.com/office/powerpoint/2010/main" val="26956542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1"/>
            <a:ext cx="6656319" cy="852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Referencias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33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F2D689B-4815-9E43-BDFC-252D69674A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http://www.4rsoluciones.com/blog/como-medir-la-calidad-en-software-2/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Consultada el  5 de febrero de 2019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Wu Thomas. (2008) Introducción a la programación orientada a objetos. Mc Graw Hill.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López R. Leobardo. (2006) Metodología de la programación Orientada a Objetos. Alfaomega.</a:t>
            </a:r>
          </a:p>
        </p:txBody>
      </p:sp>
    </p:spTree>
    <p:extLst>
      <p:ext uri="{BB962C8B-B14F-4D97-AF65-F5344CB8AC3E}">
        <p14:creationId xmlns:p14="http://schemas.microsoft.com/office/powerpoint/2010/main" val="5061196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Sin título-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312" y="4557253"/>
            <a:ext cx="1502664" cy="1588008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9D0EE66-6775-C546-A7F1-0B8D48F93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34</a:t>
            </a:fld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EA1BC8A-46BB-CC49-A8B2-2154F43D9FEE}"/>
              </a:ext>
            </a:extLst>
          </p:cNvPr>
          <p:cNvSpPr txBox="1"/>
          <p:nvPr/>
        </p:nvSpPr>
        <p:spPr>
          <a:xfrm>
            <a:off x="1714500" y="2667000"/>
            <a:ext cx="62135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Siguiente tema: </a:t>
            </a:r>
            <a: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Conceptos básicos de la P.O.O.</a:t>
            </a:r>
            <a:br>
              <a:rPr lang="es-MX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166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9" y="1213010"/>
            <a:ext cx="791949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Comprender los aspectos históricos y tecnológicos que dan importancia al desarrollo de software orientado a objetos.</a:t>
            </a:r>
          </a:p>
          <a:p>
            <a:pPr algn="just"/>
            <a:endParaRPr lang="es-ES_tradnl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_tradn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Conocimiento:</a:t>
            </a:r>
          </a:p>
          <a:p>
            <a:pPr marL="342891" indent="-342891">
              <a:buFont typeface="Arial" panose="020B0604020202020204" pitchFamily="34" charset="0"/>
              <a:buChar char="•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Introducción</a:t>
            </a:r>
          </a:p>
          <a:p>
            <a:pPr marL="342891" indent="-342891">
              <a:buFont typeface="Arial" panose="020B0604020202020204" pitchFamily="34" charset="0"/>
              <a:buChar char="•"/>
            </a:pPr>
            <a:r>
              <a:rPr lang="es-MX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Crisis del software</a:t>
            </a:r>
          </a:p>
          <a:p>
            <a:pPr marL="342891" indent="-342891">
              <a:buFont typeface="Arial" panose="020B0604020202020204" pitchFamily="34" charset="0"/>
              <a:buChar char="•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Criterios de calidad del software</a:t>
            </a:r>
          </a:p>
          <a:p>
            <a:pPr marL="342891" indent="-342891">
              <a:buFont typeface="Arial" panose="020B0604020202020204" pitchFamily="34" charset="0"/>
              <a:buChar char="•"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Evolución de la programación, paradigma y metodología</a:t>
            </a:r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Propósito de la Unidad de Competencia 2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pic>
        <p:nvPicPr>
          <p:cNvPr id="1025" name="Picture 1" descr="page6image60981440">
            <a:extLst>
              <a:ext uri="{FF2B5EF4-FFF2-40B4-BE49-F238E27FC236}">
                <a16:creationId xmlns:a16="http://schemas.microsoft.com/office/drawing/2014/main" id="{403D3D44-439D-AC44-976D-24C2E754EC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age6image37840960">
            <a:extLst>
              <a:ext uri="{FF2B5EF4-FFF2-40B4-BE49-F238E27FC236}">
                <a16:creationId xmlns:a16="http://schemas.microsoft.com/office/drawing/2014/main" id="{BA9E6947-8E56-1D4A-BA77-B4A6085231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page6image37843648">
            <a:extLst>
              <a:ext uri="{FF2B5EF4-FFF2-40B4-BE49-F238E27FC236}">
                <a16:creationId xmlns:a16="http://schemas.microsoft.com/office/drawing/2014/main" id="{04CFD0CF-13D0-6243-9E9F-DA3C9908E9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96850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age6image60982976">
            <a:extLst>
              <a:ext uri="{FF2B5EF4-FFF2-40B4-BE49-F238E27FC236}">
                <a16:creationId xmlns:a16="http://schemas.microsoft.com/office/drawing/2014/main" id="{AEBA8C8A-2586-0A46-B38A-00D4B9E868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page6image37832000">
            <a:extLst>
              <a:ext uri="{FF2B5EF4-FFF2-40B4-BE49-F238E27FC236}">
                <a16:creationId xmlns:a16="http://schemas.microsoft.com/office/drawing/2014/main" id="{6A8E44AC-27DF-C140-9D82-BEC0B1351C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96850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age6image60983936">
            <a:extLst>
              <a:ext uri="{FF2B5EF4-FFF2-40B4-BE49-F238E27FC236}">
                <a16:creationId xmlns:a16="http://schemas.microsoft.com/office/drawing/2014/main" id="{95494298-853C-C940-80F5-D543CC92FF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page6image60984512">
            <a:extLst>
              <a:ext uri="{FF2B5EF4-FFF2-40B4-BE49-F238E27FC236}">
                <a16:creationId xmlns:a16="http://schemas.microsoft.com/office/drawing/2014/main" id="{E538706D-B929-3447-B055-D7D4A926B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age6image60984896">
            <a:extLst>
              <a:ext uri="{FF2B5EF4-FFF2-40B4-BE49-F238E27FC236}">
                <a16:creationId xmlns:a16="http://schemas.microsoft.com/office/drawing/2014/main" id="{E75EC349-90F9-5946-9A83-1857A154A2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page6image60985472">
            <a:extLst>
              <a:ext uri="{FF2B5EF4-FFF2-40B4-BE49-F238E27FC236}">
                <a16:creationId xmlns:a16="http://schemas.microsoft.com/office/drawing/2014/main" id="{632CEC6E-BB64-5B4F-96D4-10C6C76CCA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page6image60985856">
            <a:extLst>
              <a:ext uri="{FF2B5EF4-FFF2-40B4-BE49-F238E27FC236}">
                <a16:creationId xmlns:a16="http://schemas.microsoft.com/office/drawing/2014/main" id="{C9E11308-C860-774A-A2C6-DF1CEA1D47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Marcador de número de diapositiva 1">
            <a:extLst>
              <a:ext uri="{FF2B5EF4-FFF2-40B4-BE49-F238E27FC236}">
                <a16:creationId xmlns:a16="http://schemas.microsoft.com/office/drawing/2014/main" id="{824185E6-945B-214A-A05B-6DBD3D1DB27B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3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D4F3AD33-2230-5A44-A2C9-DF5D28411C62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FB6B6A64-095D-DD47-8360-46B37C934FB1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413D1432-B303-B14A-8EE0-177EA3E53988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5A611129-7E16-9C4C-A828-7B0B6C34B646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</p:spTree>
    <p:extLst>
      <p:ext uri="{BB962C8B-B14F-4D97-AF65-F5344CB8AC3E}">
        <p14:creationId xmlns:p14="http://schemas.microsoft.com/office/powerpoint/2010/main" val="140692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9" y="1213014"/>
            <a:ext cx="791949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En estas diapositivas se explica el tema “crisis del software”, como motivación para seguir buenas prácticas de programación y evitar errores. Además, se incluyen casos reales en los que han sucedido problemas de software.	</a:t>
            </a:r>
          </a:p>
          <a:p>
            <a:pPr algn="just"/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plantean actividades de reforzamiento para los alumnos, para su búsqueda en Internet y su reflexión.</a:t>
            </a:r>
          </a:p>
          <a:p>
            <a:pPr algn="just"/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sugiere al docente que de énfasis en seguir una metodología de desarrollo de software durante la impartición de la UA POO para que sus alumnos puedan realizar proyectos.</a:t>
            </a:r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Guion explicativo de uso del material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4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1E5920A-32E1-9D40-A829-280D345D8A44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C17C740-F652-5844-8EEB-C14B9B215114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032F5F8B-0D2A-7A42-82D7-FE34EBC4BCEE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971C8518-F45F-2040-9F37-208FD020A01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</p:spTree>
    <p:extLst>
      <p:ext uri="{BB962C8B-B14F-4D97-AF65-F5344CB8AC3E}">
        <p14:creationId xmlns:p14="http://schemas.microsoft.com/office/powerpoint/2010/main" val="3438344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440739" y="1213013"/>
            <a:ext cx="7919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s-E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Introducción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5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F806DD7F-B2FA-644B-80F0-805608C85D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471" y="1210678"/>
            <a:ext cx="8664616" cy="4351339"/>
          </a:xfrm>
        </p:spPr>
        <p:txBody>
          <a:bodyPr>
            <a:normAutofit/>
          </a:bodyPr>
          <a:lstStyle/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término Crisis del software fue utilizado por primera vez por </a:t>
            </a:r>
          </a:p>
          <a:p>
            <a:pPr marL="0" indent="0">
              <a:buNone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Edsger Dijkstra en su libro:</a:t>
            </a:r>
          </a:p>
          <a:p>
            <a:pPr marL="0" indent="0">
              <a:buNone/>
            </a:pPr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s-MX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Humble Programmer”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F41FB4E-DB6B-5248-A756-D7A298E40E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913" y="1674676"/>
            <a:ext cx="2686732" cy="4351339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D0545240-0660-1143-9251-93C4B6D8F8E4}"/>
              </a:ext>
            </a:extLst>
          </p:cNvPr>
          <p:cNvSpPr txBox="1"/>
          <p:nvPr/>
        </p:nvSpPr>
        <p:spPr>
          <a:xfrm>
            <a:off x="440736" y="4809819"/>
            <a:ext cx="45672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Dijkstra</a:t>
            </a:r>
            <a:r>
              <a:rPr lang="es-ES_tradn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estudió física, pero decidió emigrar al </a:t>
            </a:r>
          </a:p>
          <a:p>
            <a:r>
              <a:rPr lang="es-ES_tradn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área de computación y fue muy criticado por eso. </a:t>
            </a:r>
          </a:p>
          <a:p>
            <a:r>
              <a:rPr lang="es-ES_tradn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Realizó contribuciones muy notables en nuestra área.</a:t>
            </a:r>
          </a:p>
        </p:txBody>
      </p:sp>
    </p:spTree>
    <p:extLst>
      <p:ext uri="{BB962C8B-B14F-4D97-AF65-F5344CB8AC3E}">
        <p14:creationId xmlns:p14="http://schemas.microsoft.com/office/powerpoint/2010/main" val="3775608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Introducción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6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DB1E3AF0-247C-8E45-BCBA-324FA53B48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63" y="1328289"/>
            <a:ext cx="8784092" cy="4351339"/>
          </a:xfrm>
        </p:spPr>
        <p:txBody>
          <a:bodyPr>
            <a:normAutofit/>
          </a:bodyPr>
          <a:lstStyle/>
          <a:p>
            <a:r>
              <a:rPr lang="es-ES_tradnl" sz="2400" dirty="0"/>
              <a:t>Si realizas una retrospección sobre cómo aprendiste resolver problemas de programación, el siguiente diagrama te será familiar.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ED1F204-57CC-0A42-B590-695FABF0CD18}"/>
              </a:ext>
            </a:extLst>
          </p:cNvPr>
          <p:cNvSpPr txBox="1"/>
          <p:nvPr/>
        </p:nvSpPr>
        <p:spPr>
          <a:xfrm>
            <a:off x="132518" y="2791782"/>
            <a:ext cx="1710725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ES_tradnl" sz="2400" dirty="0"/>
              <a:t>Entiendes el</a:t>
            </a:r>
          </a:p>
          <a:p>
            <a:pPr algn="ctr"/>
            <a:r>
              <a:rPr lang="es-ES_tradnl" sz="2400" dirty="0"/>
              <a:t> problema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6F71A283-F518-E042-BCC4-7B7FBBD6A941}"/>
              </a:ext>
            </a:extLst>
          </p:cNvPr>
          <p:cNvSpPr txBox="1"/>
          <p:nvPr/>
        </p:nvSpPr>
        <p:spPr>
          <a:xfrm>
            <a:off x="2921842" y="2758095"/>
            <a:ext cx="1763624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ES_tradnl" sz="2400" dirty="0"/>
              <a:t>Piensas en </a:t>
            </a:r>
          </a:p>
          <a:p>
            <a:pPr algn="ctr"/>
            <a:r>
              <a:rPr lang="es-ES_tradnl" sz="2400" dirty="0"/>
              <a:t>una solución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C5B56DB7-D943-C245-B7D5-3C7272A8215B}"/>
              </a:ext>
            </a:extLst>
          </p:cNvPr>
          <p:cNvSpPr txBox="1"/>
          <p:nvPr/>
        </p:nvSpPr>
        <p:spPr>
          <a:xfrm>
            <a:off x="5757701" y="2721180"/>
            <a:ext cx="2287806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ES_tradnl" sz="2400" dirty="0"/>
              <a:t>Implementas</a:t>
            </a:r>
          </a:p>
          <a:p>
            <a:pPr algn="ctr"/>
            <a:r>
              <a:rPr lang="es-ES_tradnl" sz="2400" dirty="0"/>
              <a:t>en código fuente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DE2F580-94A1-214F-A5CA-C53DC4119F10}"/>
              </a:ext>
            </a:extLst>
          </p:cNvPr>
          <p:cNvSpPr txBox="1"/>
          <p:nvPr/>
        </p:nvSpPr>
        <p:spPr>
          <a:xfrm>
            <a:off x="5810548" y="4627703"/>
            <a:ext cx="2257349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400" dirty="0"/>
              <a:t>Realizas pruebas</a:t>
            </a:r>
          </a:p>
        </p:txBody>
      </p:sp>
      <p:sp>
        <p:nvSpPr>
          <p:cNvPr id="19" name="Flecha derecha 18">
            <a:extLst>
              <a:ext uri="{FF2B5EF4-FFF2-40B4-BE49-F238E27FC236}">
                <a16:creationId xmlns:a16="http://schemas.microsoft.com/office/drawing/2014/main" id="{48B98C07-CA96-354F-BE8D-3D1ADACDE74D}"/>
              </a:ext>
            </a:extLst>
          </p:cNvPr>
          <p:cNvSpPr/>
          <p:nvPr/>
        </p:nvSpPr>
        <p:spPr>
          <a:xfrm>
            <a:off x="1863297" y="2973569"/>
            <a:ext cx="1038611" cy="4000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400"/>
          </a:p>
        </p:txBody>
      </p:sp>
      <p:sp>
        <p:nvSpPr>
          <p:cNvPr id="20" name="Flecha derecha 19">
            <a:extLst>
              <a:ext uri="{FF2B5EF4-FFF2-40B4-BE49-F238E27FC236}">
                <a16:creationId xmlns:a16="http://schemas.microsoft.com/office/drawing/2014/main" id="{00D59576-C88A-A543-96F9-0869A3248B32}"/>
              </a:ext>
            </a:extLst>
          </p:cNvPr>
          <p:cNvSpPr/>
          <p:nvPr/>
        </p:nvSpPr>
        <p:spPr>
          <a:xfrm>
            <a:off x="4705400" y="2924520"/>
            <a:ext cx="1038611" cy="4000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400"/>
          </a:p>
        </p:txBody>
      </p:sp>
      <p:sp>
        <p:nvSpPr>
          <p:cNvPr id="21" name="Flecha derecha 20">
            <a:extLst>
              <a:ext uri="{FF2B5EF4-FFF2-40B4-BE49-F238E27FC236}">
                <a16:creationId xmlns:a16="http://schemas.microsoft.com/office/drawing/2014/main" id="{F8CDFB12-58D9-1C4B-BAC6-4B66DD9F44B8}"/>
              </a:ext>
            </a:extLst>
          </p:cNvPr>
          <p:cNvSpPr/>
          <p:nvPr/>
        </p:nvSpPr>
        <p:spPr>
          <a:xfrm rot="5400000">
            <a:off x="6382298" y="3908372"/>
            <a:ext cx="1038611" cy="4000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400"/>
          </a:p>
        </p:txBody>
      </p:sp>
      <p:cxnSp>
        <p:nvCxnSpPr>
          <p:cNvPr id="22" name="Conector curvado 21">
            <a:extLst>
              <a:ext uri="{FF2B5EF4-FFF2-40B4-BE49-F238E27FC236}">
                <a16:creationId xmlns:a16="http://schemas.microsoft.com/office/drawing/2014/main" id="{EB103582-E92F-2E4A-8CD4-CAFF7EC5F75B}"/>
              </a:ext>
            </a:extLst>
          </p:cNvPr>
          <p:cNvCxnSpPr>
            <a:cxnSpLocks/>
            <a:stCxn id="15" idx="1"/>
          </p:cNvCxnSpPr>
          <p:nvPr/>
        </p:nvCxnSpPr>
        <p:spPr>
          <a:xfrm rot="10800000">
            <a:off x="812800" y="3674960"/>
            <a:ext cx="4997748" cy="1183577"/>
          </a:xfrm>
          <a:prstGeom prst="curvedConnector3">
            <a:avLst>
              <a:gd name="adj1" fmla="val 50000"/>
            </a:avLst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0D19629B-8EC2-4C47-80D7-D6B27D6D3F21}"/>
              </a:ext>
            </a:extLst>
          </p:cNvPr>
          <p:cNvSpPr txBox="1"/>
          <p:nvPr/>
        </p:nvSpPr>
        <p:spPr>
          <a:xfrm>
            <a:off x="1680593" y="5110672"/>
            <a:ext cx="3296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dirty="0"/>
              <a:t>Si hay errores, corriges y repites el proceso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4C1BEBC0-9A47-864D-8D68-A226BF0462D2}"/>
              </a:ext>
            </a:extLst>
          </p:cNvPr>
          <p:cNvSpPr txBox="1"/>
          <p:nvPr/>
        </p:nvSpPr>
        <p:spPr>
          <a:xfrm>
            <a:off x="2660542" y="4530748"/>
            <a:ext cx="2395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dirty="0">
                <a:solidFill>
                  <a:srgbClr val="0070C0"/>
                </a:solidFill>
              </a:rPr>
              <a:t>¡Sólo creíste haber entendido!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E19203D7-5D21-BC49-AB48-6C694C3230CE}"/>
              </a:ext>
            </a:extLst>
          </p:cNvPr>
          <p:cNvSpPr txBox="1"/>
          <p:nvPr/>
        </p:nvSpPr>
        <p:spPr>
          <a:xfrm>
            <a:off x="155387" y="5560251"/>
            <a:ext cx="22028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dirty="0">
                <a:solidFill>
                  <a:srgbClr val="00B050"/>
                </a:solidFill>
              </a:rPr>
              <a:t>Enfoque “codifica y corrige”</a:t>
            </a:r>
          </a:p>
        </p:txBody>
      </p:sp>
    </p:spTree>
    <p:extLst>
      <p:ext uri="{BB962C8B-B14F-4D97-AF65-F5344CB8AC3E}">
        <p14:creationId xmlns:p14="http://schemas.microsoft.com/office/powerpoint/2010/main" val="1069816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Introducción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7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27" name="Marcador de contenido 2">
            <a:extLst>
              <a:ext uri="{FF2B5EF4-FFF2-40B4-BE49-F238E27FC236}">
                <a16:creationId xmlns:a16="http://schemas.microsoft.com/office/drawing/2014/main" id="{876CA1D2-D483-E649-9747-4490E63AB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499568"/>
            <a:ext cx="8163514" cy="430433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enfoque anterior, aunque sirvió para ayudarte a aprender la lógica de programación, tiene más desventajas que ventajas para desarrollar sistemas software comerciales:</a:t>
            </a:r>
          </a:p>
          <a:p>
            <a:pPr marL="728663" lvl="1" indent="-385763">
              <a:lnSpc>
                <a:spcPct val="120000"/>
              </a:lnSpc>
              <a:buFont typeface="+mj-lt"/>
              <a:buAutoNum type="arabicPeriod"/>
            </a:pP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hay forma de evaluar cuál es el avance real del sistema en cada momento.</a:t>
            </a:r>
          </a:p>
          <a:p>
            <a:pPr marL="728663" lvl="1" indent="-385763">
              <a:lnSpc>
                <a:spcPct val="120000"/>
              </a:lnSpc>
              <a:buFont typeface="+mj-lt"/>
              <a:buAutoNum type="arabicPeriod"/>
            </a:pP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es posible determinar el costo de proyectos, en términos de tiempo y económicos.</a:t>
            </a:r>
          </a:p>
          <a:p>
            <a:pPr marL="728663" lvl="1" indent="-385763">
              <a:lnSpc>
                <a:spcPct val="120000"/>
              </a:lnSpc>
              <a:buFont typeface="+mj-lt"/>
              <a:buAutoNum type="arabicPeriod"/>
            </a:pP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Este enfoque no es escalable, imagina encontrar un error momentos antes de entregar el software a un cliente.</a:t>
            </a:r>
          </a:p>
        </p:txBody>
      </p:sp>
    </p:spTree>
    <p:extLst>
      <p:ext uri="{BB962C8B-B14F-4D97-AF65-F5344CB8AC3E}">
        <p14:creationId xmlns:p14="http://schemas.microsoft.com/office/powerpoint/2010/main" val="1010055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Introducción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11" name="Marcador de número de diapositiva 1">
            <a:extLst>
              <a:ext uri="{FF2B5EF4-FFF2-40B4-BE49-F238E27FC236}">
                <a16:creationId xmlns:a16="http://schemas.microsoft.com/office/drawing/2014/main" id="{010BF0FF-1A04-A447-AFB4-AE26DCB1707C}"/>
              </a:ext>
            </a:extLst>
          </p:cNvPr>
          <p:cNvSpPr txBox="1">
            <a:spLocks/>
          </p:cNvSpPr>
          <p:nvPr/>
        </p:nvSpPr>
        <p:spPr>
          <a:xfrm>
            <a:off x="6844279" y="487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8FDBAE8-0AD5-4C4A-B0F5-4BBC06F38D92}" type="slidenum">
              <a:rPr lang="es-ES">
                <a:solidFill>
                  <a:schemeClr val="bg1"/>
                </a:solidFill>
              </a:rPr>
              <a:pPr/>
              <a:t>8</a:t>
            </a:fld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60582D-CBE9-A04F-9857-83C2DFAC22A7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99EA9DB-66D6-D44D-91E4-7943EB817495}"/>
              </a:ext>
            </a:extLst>
          </p:cNvPr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7E22F31-995C-6D48-A338-20C248E58A9C}"/>
              </a:ext>
            </a:extLst>
          </p:cNvPr>
          <p:cNvSpPr/>
          <p:nvPr/>
        </p:nvSpPr>
        <p:spPr>
          <a:xfrm>
            <a:off x="7443374" y="6395385"/>
            <a:ext cx="1704439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7C1BFC6-2779-994D-A175-AFBFD90AFEBD}"/>
              </a:ext>
            </a:extLst>
          </p:cNvPr>
          <p:cNvSpPr txBox="1"/>
          <p:nvPr/>
        </p:nvSpPr>
        <p:spPr>
          <a:xfrm>
            <a:off x="5360343" y="6395011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del software</a:t>
            </a:r>
          </a:p>
        </p:txBody>
      </p:sp>
      <p:sp>
        <p:nvSpPr>
          <p:cNvPr id="27" name="Marcador de contenido 2">
            <a:extLst>
              <a:ext uri="{FF2B5EF4-FFF2-40B4-BE49-F238E27FC236}">
                <a16:creationId xmlns:a16="http://schemas.microsoft.com/office/drawing/2014/main" id="{876CA1D2-D483-E649-9747-4490E63AB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499568"/>
            <a:ext cx="8163514" cy="430433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Aunque parezca increíble, muchas empresas no tenían una metodología para desarrollo de software.</a:t>
            </a:r>
          </a:p>
          <a:p>
            <a:pPr>
              <a:lnSpc>
                <a:spcPct val="120000"/>
              </a:lnSpc>
            </a:pP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Esta falta de metodologías, hacían que el desarrollo de software fuera más un arte que una técnica con métodos y procedimientos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estándarizados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8722441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</TotalTime>
  <Words>2566</Words>
  <Application>Microsoft Macintosh PowerPoint</Application>
  <PresentationFormat>Carta (216 x 279 mm)</PresentationFormat>
  <Paragraphs>431</Paragraphs>
  <Slides>35</Slides>
  <Notes>35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2" baseType="lpstr">
      <vt:lpstr>Arial</vt:lpstr>
      <vt:lpstr>Avenir Black</vt:lpstr>
      <vt:lpstr>Avenir Book</vt:lpstr>
      <vt:lpstr>Calibri</vt:lpstr>
      <vt:lpstr>Metropolis Extra Bold</vt:lpstr>
      <vt:lpstr>Times New Roman</vt:lpstr>
      <vt:lpstr>Tema de Office</vt:lpstr>
      <vt:lpstr>Programación Orientada a Objetos (L41007) Tema: Crisis del software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¿Qué hacer para evitar una crisis de software?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(del color del identificador de la secretaría y con tipografía Helvetica Neue Light)</dc:title>
  <dc:creator>DCGU1</dc:creator>
  <cp:lastModifiedBy>Asdrubal Lopez Chau</cp:lastModifiedBy>
  <cp:revision>152</cp:revision>
  <dcterms:created xsi:type="dcterms:W3CDTF">2013-06-28T15:10:46Z</dcterms:created>
  <dcterms:modified xsi:type="dcterms:W3CDTF">2019-09-16T20:19:54Z</dcterms:modified>
</cp:coreProperties>
</file>