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44"/>
  </p:notesMasterIdLst>
  <p:sldIdLst>
    <p:sldId id="261" r:id="rId2"/>
    <p:sldId id="263" r:id="rId3"/>
    <p:sldId id="321" r:id="rId4"/>
    <p:sldId id="264" r:id="rId5"/>
    <p:sldId id="265" r:id="rId6"/>
    <p:sldId id="266" r:id="rId7"/>
    <p:sldId id="287" r:id="rId8"/>
    <p:sldId id="289" r:id="rId9"/>
    <p:sldId id="290" r:id="rId10"/>
    <p:sldId id="288" r:id="rId11"/>
    <p:sldId id="291" r:id="rId12"/>
    <p:sldId id="292" r:id="rId13"/>
    <p:sldId id="293" r:id="rId14"/>
    <p:sldId id="295" r:id="rId15"/>
    <p:sldId id="294" r:id="rId16"/>
    <p:sldId id="296" r:id="rId17"/>
    <p:sldId id="297" r:id="rId18"/>
    <p:sldId id="298" r:id="rId19"/>
    <p:sldId id="299" r:id="rId20"/>
    <p:sldId id="303" r:id="rId21"/>
    <p:sldId id="304" r:id="rId22"/>
    <p:sldId id="302" r:id="rId23"/>
    <p:sldId id="305" r:id="rId24"/>
    <p:sldId id="301" r:id="rId25"/>
    <p:sldId id="306" r:id="rId26"/>
    <p:sldId id="300" r:id="rId27"/>
    <p:sldId id="307" r:id="rId28"/>
    <p:sldId id="309" r:id="rId29"/>
    <p:sldId id="308" r:id="rId30"/>
    <p:sldId id="310" r:id="rId31"/>
    <p:sldId id="311" r:id="rId32"/>
    <p:sldId id="312" r:id="rId33"/>
    <p:sldId id="313" r:id="rId34"/>
    <p:sldId id="314" r:id="rId35"/>
    <p:sldId id="315" r:id="rId36"/>
    <p:sldId id="317" r:id="rId37"/>
    <p:sldId id="316" r:id="rId38"/>
    <p:sldId id="318" r:id="rId39"/>
    <p:sldId id="319" r:id="rId40"/>
    <p:sldId id="320" r:id="rId41"/>
    <p:sldId id="276" r:id="rId42"/>
    <p:sldId id="259" r:id="rId43"/>
  </p:sldIdLst>
  <p:sldSz cx="9144000" cy="6858000" type="letter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6254"/>
    <p:restoredTop sz="96208"/>
  </p:normalViewPr>
  <p:slideViewPr>
    <p:cSldViewPr snapToGrid="0" snapToObjects="1">
      <p:cViewPr varScale="1">
        <p:scale>
          <a:sx n="124" d="100"/>
          <a:sy n="124" d="100"/>
        </p:scale>
        <p:origin x="72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7D4E28-5DC8-1C49-839F-D08A971FCA37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F3D24C4-DFC6-694E-AE46-CC2CD9CBBC49}">
      <dgm:prSet phldrT="[Texto]" custT="1"/>
      <dgm:spPr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MX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Atributos</a:t>
          </a:r>
        </a:p>
      </dgm:t>
    </dgm:pt>
    <dgm:pt modelId="{1D30F6BE-4601-4746-9F3C-16EDFE0691DA}" type="parTrans" cxnId="{6CDCF6E9-CE6F-EE4E-B6C7-33C4F038A6F6}">
      <dgm:prSet/>
      <dgm:spPr/>
      <dgm:t>
        <a:bodyPr/>
        <a:lstStyle/>
        <a:p>
          <a:endParaRPr lang="es-MX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657EE3-9581-9345-80B2-B68812A59486}" type="sibTrans" cxnId="{6CDCF6E9-CE6F-EE4E-B6C7-33C4F038A6F6}">
      <dgm:prSet/>
      <dgm:spPr/>
      <dgm:t>
        <a:bodyPr/>
        <a:lstStyle/>
        <a:p>
          <a:endParaRPr lang="es-MX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1B6E5B-6F8E-894A-B1A0-215451B061D4}">
      <dgm:prSet phldrT="[Texto]" custT="1"/>
      <dgm:spPr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MX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Comportamientos</a:t>
          </a:r>
        </a:p>
      </dgm:t>
    </dgm:pt>
    <dgm:pt modelId="{6916DFE0-1402-EC48-B7C9-43EEC2D6D167}" type="parTrans" cxnId="{90B61E95-2700-9F49-B94D-C8D44396D94B}">
      <dgm:prSet/>
      <dgm:spPr/>
      <dgm:t>
        <a:bodyPr/>
        <a:lstStyle/>
        <a:p>
          <a:endParaRPr lang="es-MX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5480F-F716-5F42-8D5F-FDF39791C017}" type="sibTrans" cxnId="{90B61E95-2700-9F49-B94D-C8D44396D94B}">
      <dgm:prSet/>
      <dgm:spPr/>
      <dgm:t>
        <a:bodyPr/>
        <a:lstStyle/>
        <a:p>
          <a:endParaRPr lang="es-MX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511D6F-E23A-D144-AF48-F5AE088EEA04}" type="pres">
      <dgm:prSet presAssocID="{4E7D4E28-5DC8-1C49-839F-D08A971FCA37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5320200-F5DF-3544-83F0-21478255AC4B}" type="pres">
      <dgm:prSet presAssocID="{4E7D4E28-5DC8-1C49-839F-D08A971FCA37}" presName="cycle" presStyleCnt="0"/>
      <dgm:spPr/>
    </dgm:pt>
    <dgm:pt modelId="{9E7DDA42-4F33-3040-AB5D-87501575CAC6}" type="pres">
      <dgm:prSet presAssocID="{4E7D4E28-5DC8-1C49-839F-D08A971FCA37}" presName="centerShape" presStyleCnt="0"/>
      <dgm:spPr/>
    </dgm:pt>
    <dgm:pt modelId="{CA245DC3-1031-1A46-B541-5B5706FAC6CF}" type="pres">
      <dgm:prSet presAssocID="{4E7D4E28-5DC8-1C49-839F-D08A971FCA37}" presName="connSite" presStyleLbl="node1" presStyleIdx="0" presStyleCnt="3"/>
      <dgm:spPr/>
    </dgm:pt>
    <dgm:pt modelId="{5378E5A6-99BC-2643-8910-78ADE801975B}" type="pres">
      <dgm:prSet presAssocID="{4E7D4E28-5DC8-1C49-839F-D08A971FCA37}" presName="visible" presStyleLbl="node1" presStyleIdx="0" presStyleCnt="3" custLinFactNeighborX="-22160" custLinFactNeighborY="-15548"/>
      <dgm:spPr>
        <a:prstGeom prst="flowChartConnector">
          <a:avLst/>
        </a:prstGeom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</dgm:pt>
    <dgm:pt modelId="{3BFC7AC2-1550-1040-8B84-AAF1367B2753}" type="pres">
      <dgm:prSet presAssocID="{1D30F6BE-4601-4746-9F3C-16EDFE0691DA}" presName="Name25" presStyleLbl="parChTrans1D1" presStyleIdx="0" presStyleCnt="2"/>
      <dgm:spPr/>
    </dgm:pt>
    <dgm:pt modelId="{3568CEA5-83E7-9040-95AE-6F963B171885}" type="pres">
      <dgm:prSet presAssocID="{EF3D24C4-DFC6-694E-AE46-CC2CD9CBBC49}" presName="node" presStyleCnt="0"/>
      <dgm:spPr/>
    </dgm:pt>
    <dgm:pt modelId="{868C52DB-A9CE-F94C-BDCF-9519577B6D1F}" type="pres">
      <dgm:prSet presAssocID="{EF3D24C4-DFC6-694E-AE46-CC2CD9CBBC49}" presName="parentNode" presStyleLbl="node1" presStyleIdx="1" presStyleCnt="3" custScaleX="162460" custLinFactNeighborX="51325" custLinFactNeighborY="22584">
        <dgm:presLayoutVars>
          <dgm:chMax val="1"/>
          <dgm:bulletEnabled val="1"/>
        </dgm:presLayoutVars>
      </dgm:prSet>
      <dgm:spPr/>
    </dgm:pt>
    <dgm:pt modelId="{12D5CB58-274D-BD46-A215-4F87EB036A3A}" type="pres">
      <dgm:prSet presAssocID="{EF3D24C4-DFC6-694E-AE46-CC2CD9CBBC49}" presName="childNode" presStyleLbl="revTx" presStyleIdx="0" presStyleCnt="0">
        <dgm:presLayoutVars>
          <dgm:bulletEnabled val="1"/>
        </dgm:presLayoutVars>
      </dgm:prSet>
      <dgm:spPr/>
    </dgm:pt>
    <dgm:pt modelId="{8E536B3E-3097-4A4F-AB21-1D3AF3264A5D}" type="pres">
      <dgm:prSet presAssocID="{6916DFE0-1402-EC48-B7C9-43EEC2D6D167}" presName="Name25" presStyleLbl="parChTrans1D1" presStyleIdx="1" presStyleCnt="2"/>
      <dgm:spPr/>
    </dgm:pt>
    <dgm:pt modelId="{3891D5D3-BFC9-2045-B8E1-7AA263316041}" type="pres">
      <dgm:prSet presAssocID="{781B6E5B-6F8E-894A-B1A0-215451B061D4}" presName="node" presStyleCnt="0"/>
      <dgm:spPr/>
    </dgm:pt>
    <dgm:pt modelId="{FCFD6229-BB42-AF4E-8366-BF4084FE382A}" type="pres">
      <dgm:prSet presAssocID="{781B6E5B-6F8E-894A-B1A0-215451B061D4}" presName="parentNode" presStyleLbl="node1" presStyleIdx="2" presStyleCnt="3" custScaleX="240998" custLinFactNeighborX="40000" custLinFactNeighborY="19434">
        <dgm:presLayoutVars>
          <dgm:chMax val="1"/>
          <dgm:bulletEnabled val="1"/>
        </dgm:presLayoutVars>
      </dgm:prSet>
      <dgm:spPr/>
    </dgm:pt>
    <dgm:pt modelId="{6C283201-5F82-0741-8091-C2CDF806EE2D}" type="pres">
      <dgm:prSet presAssocID="{781B6E5B-6F8E-894A-B1A0-215451B061D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4A18534-641B-DE40-8D8A-9AAB0092B8D2}" type="presOf" srcId="{4E7D4E28-5DC8-1C49-839F-D08A971FCA37}" destId="{AF511D6F-E23A-D144-AF48-F5AE088EEA04}" srcOrd="0" destOrd="0" presId="urn:microsoft.com/office/officeart/2005/8/layout/radial2"/>
    <dgm:cxn modelId="{9BAD4E7C-D10A-8A48-907F-C6C3AFA5A476}" type="presOf" srcId="{1D30F6BE-4601-4746-9F3C-16EDFE0691DA}" destId="{3BFC7AC2-1550-1040-8B84-AAF1367B2753}" srcOrd="0" destOrd="0" presId="urn:microsoft.com/office/officeart/2005/8/layout/radial2"/>
    <dgm:cxn modelId="{397EDF7C-0061-D048-A767-6CB7CF5E3B21}" type="presOf" srcId="{781B6E5B-6F8E-894A-B1A0-215451B061D4}" destId="{FCFD6229-BB42-AF4E-8366-BF4084FE382A}" srcOrd="0" destOrd="0" presId="urn:microsoft.com/office/officeart/2005/8/layout/radial2"/>
    <dgm:cxn modelId="{90B61E95-2700-9F49-B94D-C8D44396D94B}" srcId="{4E7D4E28-5DC8-1C49-839F-D08A971FCA37}" destId="{781B6E5B-6F8E-894A-B1A0-215451B061D4}" srcOrd="1" destOrd="0" parTransId="{6916DFE0-1402-EC48-B7C9-43EEC2D6D167}" sibTransId="{A7A5480F-F716-5F42-8D5F-FDF39791C017}"/>
    <dgm:cxn modelId="{1CFB4EC5-208C-CB47-AC61-0446F02E690D}" type="presOf" srcId="{EF3D24C4-DFC6-694E-AE46-CC2CD9CBBC49}" destId="{868C52DB-A9CE-F94C-BDCF-9519577B6D1F}" srcOrd="0" destOrd="0" presId="urn:microsoft.com/office/officeart/2005/8/layout/radial2"/>
    <dgm:cxn modelId="{D56B04CF-1094-1D47-A532-8CF71C940BBA}" type="presOf" srcId="{6916DFE0-1402-EC48-B7C9-43EEC2D6D167}" destId="{8E536B3E-3097-4A4F-AB21-1D3AF3264A5D}" srcOrd="0" destOrd="0" presId="urn:microsoft.com/office/officeart/2005/8/layout/radial2"/>
    <dgm:cxn modelId="{6CDCF6E9-CE6F-EE4E-B6C7-33C4F038A6F6}" srcId="{4E7D4E28-5DC8-1C49-839F-D08A971FCA37}" destId="{EF3D24C4-DFC6-694E-AE46-CC2CD9CBBC49}" srcOrd="0" destOrd="0" parTransId="{1D30F6BE-4601-4746-9F3C-16EDFE0691DA}" sibTransId="{58657EE3-9581-9345-80B2-B68812A59486}"/>
    <dgm:cxn modelId="{8E816F94-8006-F241-BFE1-A48C332AD494}" type="presParOf" srcId="{AF511D6F-E23A-D144-AF48-F5AE088EEA04}" destId="{C5320200-F5DF-3544-83F0-21478255AC4B}" srcOrd="0" destOrd="0" presId="urn:microsoft.com/office/officeart/2005/8/layout/radial2"/>
    <dgm:cxn modelId="{75613F4F-536D-8045-A1B7-4EF59540F0D2}" type="presParOf" srcId="{C5320200-F5DF-3544-83F0-21478255AC4B}" destId="{9E7DDA42-4F33-3040-AB5D-87501575CAC6}" srcOrd="0" destOrd="0" presId="urn:microsoft.com/office/officeart/2005/8/layout/radial2"/>
    <dgm:cxn modelId="{9850EE73-F7D1-CB4E-8FD0-3215C4BF237E}" type="presParOf" srcId="{9E7DDA42-4F33-3040-AB5D-87501575CAC6}" destId="{CA245DC3-1031-1A46-B541-5B5706FAC6CF}" srcOrd="0" destOrd="0" presId="urn:microsoft.com/office/officeart/2005/8/layout/radial2"/>
    <dgm:cxn modelId="{2001C6EC-FC9C-0A49-86EE-2655924C5CC3}" type="presParOf" srcId="{9E7DDA42-4F33-3040-AB5D-87501575CAC6}" destId="{5378E5A6-99BC-2643-8910-78ADE801975B}" srcOrd="1" destOrd="0" presId="urn:microsoft.com/office/officeart/2005/8/layout/radial2"/>
    <dgm:cxn modelId="{1784D51C-C995-DE42-91EB-D3C6234CA42B}" type="presParOf" srcId="{C5320200-F5DF-3544-83F0-21478255AC4B}" destId="{3BFC7AC2-1550-1040-8B84-AAF1367B2753}" srcOrd="1" destOrd="0" presId="urn:microsoft.com/office/officeart/2005/8/layout/radial2"/>
    <dgm:cxn modelId="{771380A1-5EC1-2340-BB20-2EAA8572D15F}" type="presParOf" srcId="{C5320200-F5DF-3544-83F0-21478255AC4B}" destId="{3568CEA5-83E7-9040-95AE-6F963B171885}" srcOrd="2" destOrd="0" presId="urn:microsoft.com/office/officeart/2005/8/layout/radial2"/>
    <dgm:cxn modelId="{8DC3ADCC-F982-AA48-89A8-7AECF5AC5D58}" type="presParOf" srcId="{3568CEA5-83E7-9040-95AE-6F963B171885}" destId="{868C52DB-A9CE-F94C-BDCF-9519577B6D1F}" srcOrd="0" destOrd="0" presId="urn:microsoft.com/office/officeart/2005/8/layout/radial2"/>
    <dgm:cxn modelId="{A12EC589-EB2F-0D43-8448-CA4C2A837C0D}" type="presParOf" srcId="{3568CEA5-83E7-9040-95AE-6F963B171885}" destId="{12D5CB58-274D-BD46-A215-4F87EB036A3A}" srcOrd="1" destOrd="0" presId="urn:microsoft.com/office/officeart/2005/8/layout/radial2"/>
    <dgm:cxn modelId="{6558265E-06D5-104A-BE77-C8D411533D3F}" type="presParOf" srcId="{C5320200-F5DF-3544-83F0-21478255AC4B}" destId="{8E536B3E-3097-4A4F-AB21-1D3AF3264A5D}" srcOrd="3" destOrd="0" presId="urn:microsoft.com/office/officeart/2005/8/layout/radial2"/>
    <dgm:cxn modelId="{E16682D8-7BCE-094A-BDBD-2BE6938D575F}" type="presParOf" srcId="{C5320200-F5DF-3544-83F0-21478255AC4B}" destId="{3891D5D3-BFC9-2045-B8E1-7AA263316041}" srcOrd="4" destOrd="0" presId="urn:microsoft.com/office/officeart/2005/8/layout/radial2"/>
    <dgm:cxn modelId="{D34CFBD0-9492-AB41-96DC-D2C722EB978F}" type="presParOf" srcId="{3891D5D3-BFC9-2045-B8E1-7AA263316041}" destId="{FCFD6229-BB42-AF4E-8366-BF4084FE382A}" srcOrd="0" destOrd="0" presId="urn:microsoft.com/office/officeart/2005/8/layout/radial2"/>
    <dgm:cxn modelId="{3D8F3D0B-FAC5-EF48-BE2B-DE18400CD93C}" type="presParOf" srcId="{3891D5D3-BFC9-2045-B8E1-7AA263316041}" destId="{6C283201-5F82-0741-8091-C2CDF806EE2D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36B3E-3097-4A4F-AB21-1D3AF3264A5D}">
      <dsp:nvSpPr>
        <dsp:cNvPr id="0" name=""/>
        <dsp:cNvSpPr/>
      </dsp:nvSpPr>
      <dsp:spPr>
        <a:xfrm rot="1815665">
          <a:off x="829752" y="1863934"/>
          <a:ext cx="576548" cy="65917"/>
        </a:xfrm>
        <a:custGeom>
          <a:avLst/>
          <a:gdLst/>
          <a:ahLst/>
          <a:cxnLst/>
          <a:rect l="0" t="0" r="0" b="0"/>
          <a:pathLst>
            <a:path>
              <a:moveTo>
                <a:pt x="0" y="32958"/>
              </a:moveTo>
              <a:lnTo>
                <a:pt x="576548" y="329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C7AC2-1550-1040-8B84-AAF1367B2753}">
      <dsp:nvSpPr>
        <dsp:cNvPr id="0" name=""/>
        <dsp:cNvSpPr/>
      </dsp:nvSpPr>
      <dsp:spPr>
        <a:xfrm rot="20539580">
          <a:off x="852545" y="1144179"/>
          <a:ext cx="698691" cy="65917"/>
        </a:xfrm>
        <a:custGeom>
          <a:avLst/>
          <a:gdLst/>
          <a:ahLst/>
          <a:cxnLst/>
          <a:rect l="0" t="0" r="0" b="0"/>
          <a:pathLst>
            <a:path>
              <a:moveTo>
                <a:pt x="0" y="32958"/>
              </a:moveTo>
              <a:lnTo>
                <a:pt x="698691" y="329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78E5A6-99BC-2643-8910-78ADE801975B}">
      <dsp:nvSpPr>
        <dsp:cNvPr id="0" name=""/>
        <dsp:cNvSpPr/>
      </dsp:nvSpPr>
      <dsp:spPr>
        <a:xfrm>
          <a:off x="-392052" y="476165"/>
          <a:ext cx="1483630" cy="1483630"/>
        </a:xfrm>
        <a:prstGeom prst="flowChartConnector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C52DB-A9CE-F94C-BDCF-9519577B6D1F}">
      <dsp:nvSpPr>
        <dsp:cNvPr id="0" name=""/>
        <dsp:cNvSpPr/>
      </dsp:nvSpPr>
      <dsp:spPr>
        <a:xfrm>
          <a:off x="1453810" y="421377"/>
          <a:ext cx="1446183" cy="890178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Atributos</a:t>
          </a:r>
        </a:p>
      </dsp:txBody>
      <dsp:txXfrm>
        <a:off x="1665599" y="551741"/>
        <a:ext cx="1022605" cy="629450"/>
      </dsp:txXfrm>
    </dsp:sp>
    <dsp:sp modelId="{FCFD6229-BB42-AF4E-8366-BF4084FE382A}">
      <dsp:nvSpPr>
        <dsp:cNvPr id="0" name=""/>
        <dsp:cNvSpPr/>
      </dsp:nvSpPr>
      <dsp:spPr>
        <a:xfrm>
          <a:off x="916043" y="1959791"/>
          <a:ext cx="2145311" cy="890178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Comportamientos</a:t>
          </a:r>
        </a:p>
      </dsp:txBody>
      <dsp:txXfrm>
        <a:off x="1230217" y="2090155"/>
        <a:ext cx="1516963" cy="629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16/9/19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9375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7840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924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951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45252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220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3425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122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633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109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11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7428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7283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04145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70497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03237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4396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48985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951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48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58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0998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57276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10502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52029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37233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7178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0122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55416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78931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71911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9644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631878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83972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9371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CONTRAPORTADA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87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7993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603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5851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764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9C7C-0659-1343-BF97-92B47F2DAEB3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6692-032B-D642-B93B-2EF2E4936F54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CE09-1C1D-FB44-B6D4-9B8A44B0B2CC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A2BC-E540-334D-9934-2614649E7F03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7B15-78B5-FF4C-AAEF-7D36E5D166C0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056D-7BDE-DC41-A1EF-D178B4035998}" type="datetime1">
              <a:rPr lang="es-MX" smtClean="0"/>
              <a:t>16/09/19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21FE-A65E-6B45-BBCF-8D708091942F}" type="datetime1">
              <a:rPr lang="es-MX" smtClean="0"/>
              <a:t>16/09/19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032C6-C501-0945-9C15-F14EE2220892}" type="datetime1">
              <a:rPr lang="es-MX" smtClean="0"/>
              <a:t>16/09/19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0C2-DA16-3C4E-ACA6-6BC7427E8E11}" type="datetime1">
              <a:rPr lang="es-MX" smtClean="0"/>
              <a:t>16/09/19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3B7-0C39-5B4B-9F98-E2B9A611DBC9}" type="datetime1">
              <a:rPr lang="es-MX" smtClean="0"/>
              <a:t>16/09/19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0EC89-2D2E-B245-8FDB-C9F98F3384D7}" type="datetime1">
              <a:rPr lang="es-MX" smtClean="0"/>
              <a:t>16/09/19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AB7E2-0517-FA49-AD0B-EF69A7F07E02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ibra.com/es/book/programacion-oop-en-c-un-enfoque-practico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Paradigm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91564" y="2335675"/>
            <a:ext cx="5105400" cy="2186655"/>
          </a:xfrm>
        </p:spPr>
        <p:txBody>
          <a:bodyPr>
            <a:noAutofit/>
          </a:bodyPr>
          <a:lstStyle/>
          <a:p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Programación Orientada a Objetos</a:t>
            </a:r>
            <a:b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(L41007)</a:t>
            </a:r>
            <a:b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Tema: Conceptos básicos de la P.O.O.</a:t>
            </a:r>
            <a:endParaRPr lang="es-E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2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2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4875179" y="863600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Zumpango</a:t>
            </a:r>
          </a:p>
          <a:p>
            <a:pPr algn="ctr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en Computación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" y="0"/>
            <a:ext cx="3809879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310B1ED-C89C-284A-A8B5-88B034B19728}"/>
              </a:ext>
            </a:extLst>
          </p:cNvPr>
          <p:cNvSpPr txBox="1"/>
          <p:nvPr/>
        </p:nvSpPr>
        <p:spPr>
          <a:xfrm>
            <a:off x="5594122" y="4974772"/>
            <a:ext cx="2544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Asdrúbal López Chau</a:t>
            </a: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Febrero 2019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2A7E23D9-BFE2-9743-B68F-4D64608364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3075819"/>
              </p:ext>
            </p:extLst>
          </p:nvPr>
        </p:nvGraphicFramePr>
        <p:xfrm>
          <a:off x="626725" y="1469205"/>
          <a:ext cx="4051300" cy="289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AAE9A925-7845-254B-9CE5-C6067E018E96}"/>
              </a:ext>
            </a:extLst>
          </p:cNvPr>
          <p:cNvSpPr txBox="1"/>
          <p:nvPr/>
        </p:nvSpPr>
        <p:spPr>
          <a:xfrm>
            <a:off x="441789" y="24561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Objeto</a:t>
            </a: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572607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Paradigma de programación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área de computación, la palabra paradigma: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refiere a un enfoque tecnológico para diseñar soluciones, en el que se resuelven problemas ya identificados de una manera más fácil, rápida, elegante o eficiente.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Cada paradigma (hay varios) es diferente a otros, principalmente en los conceptos y la forma de abstraer los elementos involucrados en un problema.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4AF0EEE-436B-D547-917A-6486F9C4ECBD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8B4E0378-4193-DE40-A6DF-3F03ECFD9909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66B98AF-5726-E24C-9E37-CDDF8CD815F2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554048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572607"/>
            <a:ext cx="79194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Actividad.</a:t>
            </a:r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Investigar tres paradigmas de programación. Indicar cuáles son las características de cada uno, y por lo menos un lenguaje de programación que lo soporte.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47B571F-2087-4540-BBB3-18DDEF1F147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495A01F7-9B6B-7046-B556-92CC8E44C04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F436875-C4C5-1942-8FFD-C6E0C5D3B28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542245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Paradigma de programación orientado a objetos.</a:t>
            </a:r>
          </a:p>
          <a:p>
            <a:endParaRPr lang="es-E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 paradigma modela objetos y su interacción con otros objetos en la solución de problemas. 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este paradigma, los programas se organizan como objetos que colaboran entre sí, mediante mensajes que se envían unos a otros.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11D0311-3304-4948-80F5-E04CAE381BE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66967D-84BA-3846-A144-308F8C9561E4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2434A85-DE05-5946-8029-CF31D22C1594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58853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Abstracción. </a:t>
            </a:r>
          </a:p>
          <a:p>
            <a:endParaRPr lang="es-E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objetos del mundo real pueden ser muy complejos, tanto en características como en comportamientos.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la POO los objetos del mundo real son conceptualizados como objetos lógicos.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objetos lógicos modelan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sólo las características y comportamientos importantes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los objetos físicos.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972FA90-559B-2741-9CED-B3F90EDE82DC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6D5E9153-D32D-D342-BDEA-93B535F33BF3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39E3A27-1998-EF46-8DDC-8E0338B6C4E9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664606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83436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Abstracción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abstracción</a:t>
            </a:r>
            <a:r>
              <a:rPr lang="es-E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 POO es el proceso de elegir lo más importante de un elemento, y separarlo del resto que lo acompaña.</a:t>
            </a:r>
          </a:p>
          <a:p>
            <a:endParaRPr lang="es-E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elemento físico puede tener diferentes partes importantes, dependiendo de cuál sea el propósito para el que se está interesado.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830D37F-0AFE-BC48-99CC-4DB521C672F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D2ED8A0-008B-494B-883C-B6A9FA2E7B24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6AEE1E8-283D-8240-807C-A135E7ACD74F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4037177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14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3361B6B4-F57A-7B4D-8F8C-25C7D671C98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12" y="1609376"/>
            <a:ext cx="6968202" cy="3923702"/>
          </a:xfrm>
          <a:prstGeom prst="rect">
            <a:avLst/>
          </a:prstGeom>
          <a:noFill/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56016E30-A0E4-7442-A434-AC8A0C832DB9}"/>
              </a:ext>
            </a:extLst>
          </p:cNvPr>
          <p:cNvSpPr/>
          <p:nvPr/>
        </p:nvSpPr>
        <p:spPr>
          <a:xfrm>
            <a:off x="889112" y="5248624"/>
            <a:ext cx="37599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3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Figura: Ejemplo gráfico del proceso de abstracción.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4B92D20-CD35-E54F-9A4D-C369DD778B89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DFE00D5B-22BE-004B-9A29-DAE564932EA2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EC77BC5-A354-DA4D-8EA8-713BAF997F47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992490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76100" y="1440012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4019C09-C26D-314A-A368-641FF9472778}"/>
              </a:ext>
            </a:extLst>
          </p:cNvPr>
          <p:cNvSpPr/>
          <p:nvPr/>
        </p:nvSpPr>
        <p:spPr>
          <a:xfrm>
            <a:off x="719262" y="1504680"/>
            <a:ext cx="80816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abstracción se traduce, de manera práctica, en identificar:</a:t>
            </a:r>
          </a:p>
          <a:p>
            <a:pPr algn="just"/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indent="-385763" algn="just">
              <a:buFont typeface="+mj-lt"/>
              <a:buAutoNum type="arabicPeriod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atributos (características, datos)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comportamientos (métodos, funciones)</a:t>
            </a:r>
          </a:p>
          <a:p>
            <a:pPr marL="385763" indent="-385763" algn="just">
              <a:buFont typeface="+mj-lt"/>
              <a:buAutoNum type="arabicPeriod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elementos u objetos del mundo real, y traducirlos en código fuente, lo que en POO da lugar al concepto de  CLASE.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4F4F7B0-2EB2-094D-BA4A-7EF2B44C1738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3237C7D-08D6-0D41-B14C-E86D5E853199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53D0643-3EE5-7443-A631-B16918FFE211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52841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B9B6788-39DF-734E-90AF-DF656CEF3E70}"/>
              </a:ext>
            </a:extLst>
          </p:cNvPr>
          <p:cNvSpPr/>
          <p:nvPr/>
        </p:nvSpPr>
        <p:spPr>
          <a:xfrm>
            <a:off x="479894" y="1213010"/>
            <a:ext cx="78156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Clase.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clase es un tipo personalizado de dato que permite crear (instanciar) objetos software en tiempo de ejecución de un programa.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Piense en una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clase como el modelo lógico o representación de un objeto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mundo real al que se le ha aplicado el proceso de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abstracción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2E2E1CF-03A5-C746-A75D-ADE138F13199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3B5E840-4A3C-0640-A113-E1A19EF60F57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5855965-27A5-5A47-8E27-0F3C1569F37A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745505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0DD964B-CEC8-E24B-8663-9507518066D6}"/>
              </a:ext>
            </a:extLst>
          </p:cNvPr>
          <p:cNvSpPr/>
          <p:nvPr/>
        </p:nvSpPr>
        <p:spPr>
          <a:xfrm>
            <a:off x="512655" y="1499927"/>
            <a:ext cx="8262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Objeto.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POO, un objeto representa un concepto del mundo real mediante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características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(variables) y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comportamientos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(métodos).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valor de las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un objeto definen su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estado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métodos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clase que lo generó operan sobre las variables de cada objeto.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4DDDE79-1061-F344-A540-93FFF8E577CA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65AD1826-0C66-6C41-84A2-E293101B6265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A4699CE-0D13-A24A-A665-10224CA9978E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98049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43AE40E-61C1-F845-A304-8C90B4B420A9}"/>
              </a:ext>
            </a:extLst>
          </p:cNvPr>
          <p:cNvSpPr/>
          <p:nvPr/>
        </p:nvSpPr>
        <p:spPr>
          <a:xfrm>
            <a:off x="518844" y="1397675"/>
            <a:ext cx="81114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Clase vs objetos.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Pueden instanciarse varios objetos de una misma clase.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se crean varios objetos de la misma clase, los datos de cada objeto son del mismo tipo que el de los otros objetos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Cada objeto tiene sus propios datos, que son independientes de los otros objetos. Esto significa que aunque comparten la misma estructura, cada quien mantiene su propio estado.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métodos son compartidos por todos los objetos.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A4F625D-AED7-BF41-A6E8-53CE274643A9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80427BE-575C-F748-A5E4-91EABE01A180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8C336DA-C91F-A345-8873-93189DF3C3D6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34578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027225"/>
            <a:ext cx="83784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Propósito de la UA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Propósito de la UC 1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Guion explicativo del uso del material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básicos de la POO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paradigma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Abstracción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Clase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Objeto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Encapsulación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Contenido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4A8BD34-A830-BD49-BCEC-0DAEC8C5C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44279" y="487736"/>
            <a:ext cx="2133600" cy="365125"/>
          </a:xfrm>
        </p:spPr>
        <p:txBody>
          <a:bodyPr/>
          <a:lstStyle/>
          <a:p>
            <a:fld id="{18FDBAE8-0AD5-4C4A-B0F5-4BBC06F38D92}" type="slidenum">
              <a:rPr lang="es-ES" smtClean="0">
                <a:solidFill>
                  <a:schemeClr val="bg1"/>
                </a:solidFill>
              </a:rPr>
              <a:t>1</a:t>
            </a:fld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728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84F78B58-6455-5244-90E3-54243E9CF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4888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Encapsulación.</a:t>
            </a:r>
          </a:p>
          <a:p>
            <a:pPr marL="0" indent="0">
              <a:buNone/>
            </a:pPr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un mecanismo de la POO que habilita el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ocultar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 estado de los objetos al exterior,  permitiendo acceder a ellos solamente a través de ciertos métodos. 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D7A97338-489C-4349-8DBC-E54B2B64D59C}"/>
              </a:ext>
            </a:extLst>
          </p:cNvPr>
          <p:cNvGrpSpPr/>
          <p:nvPr/>
        </p:nvGrpSpPr>
        <p:grpSpPr>
          <a:xfrm>
            <a:off x="2074369" y="4163962"/>
            <a:ext cx="5192619" cy="2000965"/>
            <a:chOff x="2074369" y="4163962"/>
            <a:chExt cx="5192619" cy="2000965"/>
          </a:xfrm>
        </p:grpSpPr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3EC3B366-3611-FB4D-BA05-B78B934CD44B}"/>
                </a:ext>
              </a:extLst>
            </p:cNvPr>
            <p:cNvSpPr/>
            <p:nvPr/>
          </p:nvSpPr>
          <p:spPr>
            <a:xfrm>
              <a:off x="2725879" y="4601159"/>
              <a:ext cx="1200150" cy="9858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Variables</a:t>
              </a:r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B19076A9-63B7-5841-BDC5-0C0CA8EC527D}"/>
                </a:ext>
              </a:extLst>
            </p:cNvPr>
            <p:cNvSpPr/>
            <p:nvPr/>
          </p:nvSpPr>
          <p:spPr>
            <a:xfrm>
              <a:off x="2074369" y="4163962"/>
              <a:ext cx="3771900" cy="2000965"/>
            </a:xfrm>
            <a:prstGeom prst="ellipse">
              <a:avLst/>
            </a:prstGeom>
            <a:solidFill>
              <a:srgbClr val="EDBC35">
                <a:alpha val="1294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11FF03A3-066B-E941-8C01-AF8E8AED4B85}"/>
                </a:ext>
              </a:extLst>
            </p:cNvPr>
            <p:cNvSpPr/>
            <p:nvPr/>
          </p:nvSpPr>
          <p:spPr>
            <a:xfrm>
              <a:off x="4288931" y="4586157"/>
              <a:ext cx="960120" cy="4157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Método</a:t>
              </a: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689063C5-5EFB-A04C-BDF9-8517DBF8A336}"/>
                </a:ext>
              </a:extLst>
            </p:cNvPr>
            <p:cNvSpPr/>
            <p:nvPr/>
          </p:nvSpPr>
          <p:spPr>
            <a:xfrm>
              <a:off x="4288931" y="5171231"/>
              <a:ext cx="960120" cy="4157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Método</a:t>
              </a:r>
            </a:p>
          </p:txBody>
        </p:sp>
        <p:cxnSp>
          <p:nvCxnSpPr>
            <p:cNvPr id="24" name="Conector recto de flecha 23">
              <a:extLst>
                <a:ext uri="{FF2B5EF4-FFF2-40B4-BE49-F238E27FC236}">
                  <a16:creationId xmlns:a16="http://schemas.microsoft.com/office/drawing/2014/main" id="{A2DA4EB2-932F-144A-A884-ECA69B25F8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3156" y="4794040"/>
              <a:ext cx="485775" cy="11358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D04FA296-818B-D64F-8A8B-9CC8D5F81F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36193" y="4794039"/>
              <a:ext cx="727234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8400D1D8-E3C4-924E-B3E2-AA0F0F2C424D}"/>
                </a:ext>
              </a:extLst>
            </p:cNvPr>
            <p:cNvCxnSpPr>
              <a:cxnSpLocks/>
              <a:endCxn id="23" idx="3"/>
            </p:cNvCxnSpPr>
            <p:nvPr/>
          </p:nvCxnSpPr>
          <p:spPr>
            <a:xfrm flipH="1">
              <a:off x="5249051" y="5379113"/>
              <a:ext cx="714375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de flecha 26">
              <a:extLst>
                <a:ext uri="{FF2B5EF4-FFF2-40B4-BE49-F238E27FC236}">
                  <a16:creationId xmlns:a16="http://schemas.microsoft.com/office/drawing/2014/main" id="{86542568-7B0B-A940-B60B-2DDBFDF13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14586" y="5379113"/>
              <a:ext cx="474345" cy="476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44691F4-9D78-0C4C-8EB9-04949A9458E7}"/>
                </a:ext>
              </a:extLst>
            </p:cNvPr>
            <p:cNvSpPr txBox="1"/>
            <p:nvPr/>
          </p:nvSpPr>
          <p:spPr>
            <a:xfrm>
              <a:off x="5963427" y="4632768"/>
              <a:ext cx="116211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Obtener valor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FE8BA5FF-BA26-ED4D-B26C-5D754BDEDFD5}"/>
                </a:ext>
              </a:extLst>
            </p:cNvPr>
            <p:cNvSpPr txBox="1"/>
            <p:nvPr/>
          </p:nvSpPr>
          <p:spPr>
            <a:xfrm>
              <a:off x="5963426" y="5235459"/>
              <a:ext cx="130356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Establecer valor</a:t>
              </a:r>
            </a:p>
          </p:txBody>
        </p:sp>
      </p:grp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DA905A6-864D-4B49-829B-50FE3D429101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8A3D21B-91B8-C844-85E4-1B5D91D73C73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212736C-9820-F943-A3ED-4D7085EE23AE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722530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84F78B58-6455-5244-90E3-54243E9CF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4888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Encapsulación.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encapsulación se implementa en varios lenguajes de programación mediante los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modificadores de acceso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variables de un objeto son llamadas datos miembro.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métodos de una clase son llamados métodos miembro.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métodos que encapsulan a datos miembro, son llamados getters y setters.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0409922-2CEB-DD47-ACB1-35F0F3D365D1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5691828-95BF-484F-9849-12B957AEF208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620F77E-31DF-9A46-A692-5D92D2F9AAAC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564618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3428D75-33CE-B845-A2E5-D580D410F508}"/>
              </a:ext>
            </a:extLst>
          </p:cNvPr>
          <p:cNvSpPr txBox="1"/>
          <p:nvPr/>
        </p:nvSpPr>
        <p:spPr>
          <a:xfrm>
            <a:off x="440739" y="1572607"/>
            <a:ext cx="79194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Actividad.</a:t>
            </a:r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Investigar cuáles son los cuatro modificadores de acceso en lenguaje de programación Java. 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Investigar cuáles son los modificadores de acceso en lenguaje de programación C++.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EF46BC9-A521-0C4F-9F29-250E0A4C7D8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D25E042-0702-6249-AD9D-5C416FC17975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D3C11C-8C9A-2140-BB56-B413908C912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983058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84F78B58-6455-5244-90E3-54243E9CF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4888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Encapsulación.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encapsulación permite que los objetos puedan mantener estados válidos.</a:t>
            </a: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Ejemplo.</a:t>
            </a: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clase para modelar a un Alumno tiene como dato miembro el año de ingreso. Mediante la encapsulación, se puede evitar que esta variable tenga valores negativos, o mayores al año actual.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290ABF4-B3A6-7847-96F0-972D2B7BDEEA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76D3EDD-4EC2-2841-8209-EBC73FFCB618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B7E55D7-01C2-2E4F-B11E-7CAD7F802E54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802362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Reutilización de código.</a:t>
            </a:r>
          </a:p>
          <a:p>
            <a:endParaRPr lang="es-E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se diseñan las clases correctamente para un sistema, es muy probable que estas puedan ser utilizadas en el desarrollo de otros proyectos.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reutilización de código permite aprovechar el trabajo anterior, se reduce el tiempo de desarrollo y la redundancia.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reutilización de código </a:t>
            </a:r>
            <a:r>
              <a:rPr lang="es-E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es exclusiva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POO.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799B6E3-8E14-5A42-B8E5-ACF8C0D2A90B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1129250-ECEF-4B4B-A81F-DAA59CDE41EF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22FAD97-D91A-6744-8383-3F910CF91DE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714052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Reutilización de código.</a:t>
            </a:r>
          </a:p>
          <a:p>
            <a:endParaRPr lang="es-E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aplicar la reutilización de código en POO, se crean paquetes o bibliotecas (contenedores de clases), y se almacenan en archivos que después son importados o incluidos en otros proyectos. 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Copiar y pegar el código de un proyecto anterior en otro </a:t>
            </a:r>
            <a:r>
              <a:rPr lang="es-E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es reutilización</a:t>
            </a:r>
            <a:r>
              <a:rPr lang="es-E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24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3246B1C-3D7A-084A-9910-F8E0E1804751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8F2475E-A8B6-584E-B069-14A3F4AB58FB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A7F63A-68A5-674F-9AD9-A56D4E47E10C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4003312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Robustez.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crear una clase, generalmente se realizan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pruebas ailadas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(solo a la clase) para comprobar que esta funcione correctamente.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“Con buenos componentes (clases), se crean buenos productos (sistemas)”.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Pese a ello, a veces las cosas no salen como se espera…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46A21BE-36B1-D041-9F1E-337314D11BE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AA410BB-6C3D-BA42-AC38-311D8DD7D46F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BEC7BF2-3725-E343-A7A4-9BBA3EEF5552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651465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Robustez.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Pese a los métodos getters y setters que verifican que el estado del objeto no sea inválido por asignar valores incorrectos a las variables, a las pruebas aisladas que verifican que todo funcione bien en una clase, hay situaciones fuera del control del desarrollador.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1916D33-83BE-4B42-A00D-D8A034D13439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1681B8E-CE7C-5844-A386-B3974B3C4055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D5B6033-A213-0B43-9678-5473F60F56F6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111102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Robustez.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Ejemplo. 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un sistema de control de calificaciones para un grupo, el reporte se almacena en un archivo PDF. El usuario decide guardarlo en una memoria USB.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Situaciones que pueden hacer que el sistema falle: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lphaLcParenR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memoria USB está dañada o protegida contra escritura. </a:t>
            </a:r>
          </a:p>
          <a:p>
            <a:pPr marL="457200" indent="-457200">
              <a:buAutoNum type="alphaLcParenR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memoria es extraída a mitad del proceso de guardado.</a:t>
            </a:r>
          </a:p>
          <a:p>
            <a:pPr marL="457200" indent="-457200">
              <a:buAutoNum type="alphaLcParenR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memoria está llena.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D1677DA-AB22-4B4F-B3D5-25FA1F0610D6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14DC6AC-5E95-8444-A243-10B0121F3A7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35E501D-9FAD-BA45-8846-2E42CF489637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9696120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Robustez.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robustez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la capacidad de los productos software de reaccionar adecuadamente ante situaciones excepcionales.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varios lenguajes de programación, la robustez se logra gracias al uso de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excepciones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217F02E-A7F4-054C-B89C-E17447842499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E5B5F1A4-083F-FB4F-B976-244CA3CC2A32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7D208F5-F503-6D46-94FE-BEF42068D505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791910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027225"/>
            <a:ext cx="83784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básicos de la POO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Reutilización de código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Robustez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Modularidad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Herencia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Polimorfismo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Sobre-carga de métodos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Conclusiones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Referencias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Contenido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4A8BD34-A830-BD49-BCEC-0DAEC8C5C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44279" y="487736"/>
            <a:ext cx="2133600" cy="365125"/>
          </a:xfrm>
        </p:spPr>
        <p:txBody>
          <a:bodyPr/>
          <a:lstStyle/>
          <a:p>
            <a:fld id="{18FDBAE8-0AD5-4C4A-B0F5-4BBC06F38D92}" type="slidenum">
              <a:rPr lang="es-ES" smtClean="0">
                <a:solidFill>
                  <a:schemeClr val="bg1"/>
                </a:solidFill>
              </a:rPr>
              <a:t>2</a:t>
            </a:fld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009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Investigar qué son las excepciones en Java y en C++, para qué sirven, cómo se usan.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Investigar qué es </a:t>
            </a: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JUnit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para qué se usa, cómo se usa.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864392B-1B08-8F4E-B92B-2064D6F117F0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936C8C6-5D60-5842-8466-ADA96202D477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E90FC68-AE09-6840-B665-F5E785F4F06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435098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Modularidad.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refiere a que en un sistema, cada clase es independiente de las otras, por lo que un cambio en una clase no debe de afectar a las demás.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45EBCE6-709F-CE47-B6F4-38C782DE6FE7}"/>
              </a:ext>
            </a:extLst>
          </p:cNvPr>
          <p:cNvSpPr/>
          <p:nvPr/>
        </p:nvSpPr>
        <p:spPr>
          <a:xfrm>
            <a:off x="1466315" y="3528924"/>
            <a:ext cx="1354455" cy="9941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Objeto Cliente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D592A5A-73C9-B742-B238-DDB0BDBFD8E6}"/>
              </a:ext>
            </a:extLst>
          </p:cNvPr>
          <p:cNvSpPr/>
          <p:nvPr/>
        </p:nvSpPr>
        <p:spPr>
          <a:xfrm>
            <a:off x="4069498" y="4407129"/>
            <a:ext cx="1354455" cy="994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Objeto Cajero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D6029960-F33B-F24A-82C3-DD6ECC317F5C}"/>
              </a:ext>
            </a:extLst>
          </p:cNvPr>
          <p:cNvSpPr/>
          <p:nvPr/>
        </p:nvSpPr>
        <p:spPr>
          <a:xfrm>
            <a:off x="6408361" y="3528923"/>
            <a:ext cx="1354455" cy="994172"/>
          </a:xfrm>
          <a:prstGeom prst="rect">
            <a:avLst/>
          </a:prstGeom>
          <a:solidFill>
            <a:srgbClr val="EDBC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Objeto Tienda</a:t>
            </a:r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C7951794-171F-E841-B84D-B49E7E1B6523}"/>
              </a:ext>
            </a:extLst>
          </p:cNvPr>
          <p:cNvCxnSpPr>
            <a:stCxn id="20" idx="3"/>
            <a:endCxn id="21" idx="1"/>
          </p:cNvCxnSpPr>
          <p:nvPr/>
        </p:nvCxnSpPr>
        <p:spPr>
          <a:xfrm>
            <a:off x="2820770" y="4026010"/>
            <a:ext cx="1248728" cy="8782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C7B29B63-74C1-1845-B17E-086184214037}"/>
              </a:ext>
            </a:extLst>
          </p:cNvPr>
          <p:cNvCxnSpPr>
            <a:stCxn id="20" idx="3"/>
            <a:endCxn id="22" idx="1"/>
          </p:cNvCxnSpPr>
          <p:nvPr/>
        </p:nvCxnSpPr>
        <p:spPr>
          <a:xfrm flipV="1">
            <a:off x="2820771" y="4026009"/>
            <a:ext cx="358759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9428C5A3-CD65-5947-BBA0-5C4A769A54E8}"/>
              </a:ext>
            </a:extLst>
          </p:cNvPr>
          <p:cNvCxnSpPr/>
          <p:nvPr/>
        </p:nvCxnSpPr>
        <p:spPr>
          <a:xfrm flipH="1">
            <a:off x="2820771" y="3777466"/>
            <a:ext cx="358759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56B0D90-1435-264C-B91A-6A94A87153BC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DB3D7666-C58F-E146-941B-4B921636A552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0DBA6A2-EA11-034F-896D-DF95679410AE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328833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 es uno de los principales conceptos de la POO.</a:t>
            </a: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 es el mecanismo en la POO por el cual una clase se puede crear a partir de otra clase. Esto permite que la nueva clase posea (herede) las características y comportamientos de la clase anterior.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1DDF2F6-110E-204E-9BB8-E6549112B98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95D18D-B4F4-FE44-BF60-5A2CA348EBC2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1A6A215-56E7-3841-B522-7CB4BBE78D5A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677587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nueva clase se llama subclase, clase heredada o clase hija.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clase de la que se hereda se llama clase madre, padre o superclase.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clase heredada es más específica, es también más compleja.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relación que se crea entre la superclase y la subclase es la siguiente:</a:t>
            </a:r>
          </a:p>
          <a:p>
            <a:pPr marL="0" indent="0" algn="ctr">
              <a:buNone/>
            </a:pPr>
            <a:r>
              <a:rPr lang="es-MX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“Subclase </a:t>
            </a:r>
            <a:r>
              <a:rPr lang="es-MX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un/una </a:t>
            </a:r>
            <a:r>
              <a:rPr lang="es-MX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superclase”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F3121BA-4C50-2C47-A762-72BAF4AC6C0B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1505A03-48BD-B04F-B388-A23C7E47CFD3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657BC55-53D1-514D-A3B0-B13A54F81F1F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272825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Herencia.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Ejemplo.</a:t>
            </a: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Suponer que se tiene una clase Persona con atributos nombre, paterno, materno, fecha de nacimiento. Las siguientes subclases pueden crearse a partir de ella: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Empleado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Alumno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Cliente</a:t>
            </a: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Todas estas subclases tienen los mismos atributos que la clase Persona, y le agregan otros atributos y comportamientos.</a:t>
            </a:r>
          </a:p>
          <a:p>
            <a:pPr marL="0" indent="0" algn="ctr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(Empleado, Alumno y Cliente) </a:t>
            </a:r>
            <a:r>
              <a:rPr lang="es-MX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una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F9D2791-0E55-9848-8E3E-5EACDA8388FE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33E08F0-2E22-A14B-B8CC-3C6CA2E6F8A2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355176E-7233-D442-9905-4E3A2BDAC1C7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4949069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Polimorfismo.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34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 es otro de los concetos fundamentales de la POO.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general, polimorfismo refiere a que un mismo método miembro puede tener diferentes formas. Por ejemplo, distintos tipos o cantidad de parámetros, o diferente objeto sobre el que se invoca el método.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Mediante el polimorfismo, es posible enviar o invocar mensajes similares (métodos con sintaxis similar) a objetos de tipos diferentes.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F339ECC-C0E5-7744-BDE6-31FB092A83B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6829287-6F48-C941-82C7-5DB23D114F3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68E519F-128A-9541-99E7-58A757A4C70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9245974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Polimorfismo.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polimorfismo puede clasificarse de diversas formas.</a:t>
            </a:r>
          </a:p>
          <a:p>
            <a:pPr lvl="1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Dinámico: No es necesario definir los tipos de datos (como en Python).</a:t>
            </a:r>
          </a:p>
          <a:p>
            <a:pPr lvl="1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Estático: Los tipos deben de ser definidos (como en Java y C++)</a:t>
            </a:r>
          </a:p>
          <a:p>
            <a:pPr lvl="1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sobrecarga: (explicado a continuación)</a:t>
            </a:r>
          </a:p>
          <a:p>
            <a:pPr lvl="1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Sobre-escritura: (explicado a continuación)</a:t>
            </a:r>
          </a:p>
          <a:p>
            <a:pPr lvl="1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Inclusión: (explicado a continuación)</a:t>
            </a:r>
          </a:p>
          <a:p>
            <a:pPr lvl="1"/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F339ECC-C0E5-7744-BDE6-31FB092A83B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6829287-6F48-C941-82C7-5DB23D114F3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68E519F-128A-9541-99E7-58A757A4C70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5199495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Polimorfismo de sobrecarga.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2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Ocurre cuando hay métodos con nombre y función similar en clases que son completamente independientes unas de otras.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estos casos, hay que poner atención al tipo de dato (de cuál clase es) con el que se está invocando el método.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F339ECC-C0E5-7744-BDE6-31FB092A83B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6829287-6F48-C941-82C7-5DB23D114F3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68E519F-128A-9541-99E7-58A757A4C70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9218978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Polimorfismo de sobre-escritura.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2" y="1825625"/>
            <a:ext cx="7886700" cy="4351338"/>
          </a:xfrm>
        </p:spPr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Ocurre cuando los métodos heredados son modificados en las subclases. 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este tipo de polimorfismo, es inevitable el concepto de herencia.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referencia de una superclase, puede invocar métodos de objetos creados a partir de sus subclases (si tienen el mismo nombre), y el método que se ejecuta se resuelve en tiempo de ejecución.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F339ECC-C0E5-7744-BDE6-31FB092A83B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6829287-6F48-C941-82C7-5DB23D114F3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68E519F-128A-9541-99E7-58A757A4C70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5579933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426020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Sobre carga de métodos.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2" y="1825625"/>
            <a:ext cx="7886700" cy="4351338"/>
          </a:xfrm>
        </p:spPr>
        <p:txBody>
          <a:bodyPr>
            <a:normAutofit/>
          </a:bodyPr>
          <a:lstStyle/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sobre carga de métodos ocurre cuando en una misma clase, hay uno o más métodos con el mismo nombre, pero con diferentes tipos (y/o cantidad) de parámetros.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F339ECC-C0E5-7744-BDE6-31FB092A83B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6829287-6F48-C941-82C7-5DB23D114F3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68E519F-128A-9541-99E7-58A757A4C70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016008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09"/>
            <a:ext cx="7919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alumno: Conocerá los conceptos de la programación orientado a objetos y su implementación en un lenguaje apropiado, los cuales servirán de base para unidades de aprendizaje encaminadas al análisis, el diseño y la elaboración de aplicaciones informáticas.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Propósito de la UA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D5371B77-38C1-2048-8B4E-CDF02755AF4F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FEB1802-3875-1F4A-9635-393AE26E93F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C528B0F-BDF0-6641-9429-5A8B3E429230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CBC2BDC-5046-584D-8E68-03DE0879C464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1188733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Conclusiones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5811F0AF-2BDE-4749-BAAF-351BD5ED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36" y="1510600"/>
            <a:ext cx="7886700" cy="4351338"/>
          </a:xfrm>
        </p:spPr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pilares de la POO son abstracción, encapsulamiento, herencia y polimorfismo.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abstracción consiste en simplificar los objetos del mundo real.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encapsulamiento consiste en ocultar y proteger los datos miembro.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herencia define una relación es un/una entre clases.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polimorfismo permite ejecutar diferentes comportamientos con el mismo nombre.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F339ECC-C0E5-7744-BDE6-31FB092A83BF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6829287-6F48-C941-82C7-5DB23D114F36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68E519F-128A-9541-99E7-58A757A4C70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4291588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Referencias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40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E62B45-C535-5744-A5FC-AFD5D9651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 Thomas. (2008) Introducción a la programación orientada a objetos. Mc Graw Hill.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López R. Leobardo. (2006) Metodología de la programación Orientada a Objetos. Alfaomega.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Accessible Objected-Oriented Programming Concepts for Blind Students using Java. Richard Baldwin. 2014. Editor:	OpenStax-CNX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Programación OOP en C++: Un enfoque práctico. Ricardo Devis Botella.  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Disponible en 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https://openlibra.com/es/book/programacion-oop-en-c-un-enfoque-practico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consultado el 7 de febrero de 2019.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6542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9D0EE66-6775-C546-A7F1-0B8D48F9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41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EA1BC8A-46BB-CC49-A8B2-2154F43D9FEE}"/>
              </a:ext>
            </a:extLst>
          </p:cNvPr>
          <p:cNvSpPr txBox="1"/>
          <p:nvPr/>
        </p:nvSpPr>
        <p:spPr>
          <a:xfrm>
            <a:off x="1714500" y="2667000"/>
            <a:ext cx="63193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Siguiente tema: </a:t>
            </a: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Lenguajes orientados a objetos.</a:t>
            </a:r>
            <a:b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10"/>
            <a:ext cx="79194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Comprender los aspectos históricos y tecnológicos que dan importancia al desarrollo de software orientado a objetos.</a:t>
            </a:r>
          </a:p>
          <a:p>
            <a:pPr algn="just"/>
            <a:endParaRPr lang="es-ES_tradn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Conocimientos: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básicos de la P.O.O.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Paradigma 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Reutilización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Robustez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Clases y Objetos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Polimorfismo de sobrecarga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Herencia</a:t>
            </a: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Polimorfismo de sobre-escritura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Propósito de la Unidad de Competencia 2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025" name="Picture 1" descr="page6image60981440">
            <a:extLst>
              <a:ext uri="{FF2B5EF4-FFF2-40B4-BE49-F238E27FC236}">
                <a16:creationId xmlns:a16="http://schemas.microsoft.com/office/drawing/2014/main" id="{403D3D44-439D-AC44-976D-24C2E754E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6image37840960">
            <a:extLst>
              <a:ext uri="{FF2B5EF4-FFF2-40B4-BE49-F238E27FC236}">
                <a16:creationId xmlns:a16="http://schemas.microsoft.com/office/drawing/2014/main" id="{BA9E6947-8E56-1D4A-BA77-B4A608523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6image37843648">
            <a:extLst>
              <a:ext uri="{FF2B5EF4-FFF2-40B4-BE49-F238E27FC236}">
                <a16:creationId xmlns:a16="http://schemas.microsoft.com/office/drawing/2014/main" id="{04CFD0CF-13D0-6243-9E9F-DA3C9908E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96850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6image60982976">
            <a:extLst>
              <a:ext uri="{FF2B5EF4-FFF2-40B4-BE49-F238E27FC236}">
                <a16:creationId xmlns:a16="http://schemas.microsoft.com/office/drawing/2014/main" id="{AEBA8C8A-2586-0A46-B38A-00D4B9E86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6image37832000">
            <a:extLst>
              <a:ext uri="{FF2B5EF4-FFF2-40B4-BE49-F238E27FC236}">
                <a16:creationId xmlns:a16="http://schemas.microsoft.com/office/drawing/2014/main" id="{6A8E44AC-27DF-C140-9D82-BEC0B1351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96850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6image60983936">
            <a:extLst>
              <a:ext uri="{FF2B5EF4-FFF2-40B4-BE49-F238E27FC236}">
                <a16:creationId xmlns:a16="http://schemas.microsoft.com/office/drawing/2014/main" id="{95494298-853C-C940-80F5-D543CC92F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6image60984512">
            <a:extLst>
              <a:ext uri="{FF2B5EF4-FFF2-40B4-BE49-F238E27FC236}">
                <a16:creationId xmlns:a16="http://schemas.microsoft.com/office/drawing/2014/main" id="{E538706D-B929-3447-B055-D7D4A926B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6image60984896">
            <a:extLst>
              <a:ext uri="{FF2B5EF4-FFF2-40B4-BE49-F238E27FC236}">
                <a16:creationId xmlns:a16="http://schemas.microsoft.com/office/drawing/2014/main" id="{E75EC349-90F9-5946-9A83-1857A154A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6image60985472">
            <a:extLst>
              <a:ext uri="{FF2B5EF4-FFF2-40B4-BE49-F238E27FC236}">
                <a16:creationId xmlns:a16="http://schemas.microsoft.com/office/drawing/2014/main" id="{632CEC6E-BB64-5B4F-96D4-10C6C76CC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age6image60985856">
            <a:extLst>
              <a:ext uri="{FF2B5EF4-FFF2-40B4-BE49-F238E27FC236}">
                <a16:creationId xmlns:a16="http://schemas.microsoft.com/office/drawing/2014/main" id="{C9E11308-C860-774A-A2C6-DF1CEA1D4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Marcador de número de diapositiva 1">
            <a:extLst>
              <a:ext uri="{FF2B5EF4-FFF2-40B4-BE49-F238E27FC236}">
                <a16:creationId xmlns:a16="http://schemas.microsoft.com/office/drawing/2014/main" id="{824185E6-945B-214A-A05B-6DBD3D1DB27B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4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B313154-7764-6D44-A3AD-06B0477B7AA8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66CBF128-8812-A34B-96A9-7183BA0CB758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0411E3E-7EFE-2F43-9974-DDA910ABE1AC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40692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14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En estas diapositivas se explican los conceptos básicos de la programación orientada a objetos. Se plantean algunas actividades de reforzamiento para los alumnos, y otras para que vayan adentrándose en la POO en Java y C++.</a:t>
            </a:r>
          </a:p>
          <a:p>
            <a:pPr algn="just"/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sugiere al docente que de énfasis en seguir una metodología de desarrollo de software durante la impartición de la UA Programación Orientada a Objetos, para que sus alumnos puedan realizar proyectos.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Guion explicativo de uso del material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C737537-1A09-BF49-B50F-368C2DC09FAD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8F0CFAF-B002-284A-8B42-1B4732D5A13D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97D7827-2BB6-9A45-8D89-2F74B80A811A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3438344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572607"/>
            <a:ext cx="7919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este tema se presentan los conceptos de la programación orientada a objetos (POO), sin referirse a algún lenguaje de programación en específico. 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una unidad de competencia posterior, se mostrará como implementar los conceptos usando lenguaje de programación Java y C++ 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E65EE49-15EB-6F4D-9070-A9A4F512E0B4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C250305-D5F7-E445-9320-EC6C01242199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618309E-0478-2146-AB73-F64819F7268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363845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572607"/>
            <a:ext cx="7919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Paradigma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una palabra que se usa mucho cuando se habla de la POO. 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manera general paradigma se define como “Ejemplo o modelo de algo”, algunas personas lo conciben como “una forma particular de hacer las cosas”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B330898-4489-5545-8238-52536982EF3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B9A5F6F-C627-8F42-B9DC-3F3063587015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51DD15B-E9E0-9447-A3B7-83F027988CBF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1874304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572607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Paradigma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sitio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https://es.wikipedia.org/wiki/Paradigma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puede encontrarse que paradigma es un: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“…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Modelo de trabajo o patrón compartido por una comunidad científica cuyos miembros están de acuerdo en qué es un problema legítimo y cuál es una solución legítima del problema, por lo que se comparten conceptos básicos, procedimientos, etc.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ook"/>
              </a:rPr>
              <a:t>Conceptos básicos de POO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8BA644D-014D-7949-AF0A-AA28D5B13008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730A6DF-ADDB-9847-ADC1-574BB46117EF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62CA55A-D2BB-9745-83E1-300284807FD0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Conceptos de la POO</a:t>
            </a:r>
          </a:p>
        </p:txBody>
      </p:sp>
    </p:spTree>
    <p:extLst>
      <p:ext uri="{BB962C8B-B14F-4D97-AF65-F5344CB8AC3E}">
        <p14:creationId xmlns:p14="http://schemas.microsoft.com/office/powerpoint/2010/main" val="2005883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2627</Words>
  <Application>Microsoft Macintosh PowerPoint</Application>
  <PresentationFormat>Carta (216 x 279 mm)</PresentationFormat>
  <Paragraphs>486</Paragraphs>
  <Slides>42</Slides>
  <Notes>42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Arial</vt:lpstr>
      <vt:lpstr>Avenir Black</vt:lpstr>
      <vt:lpstr>Avenir Book</vt:lpstr>
      <vt:lpstr>Calibri</vt:lpstr>
      <vt:lpstr>Metropolis Extra Bold</vt:lpstr>
      <vt:lpstr>Times New Roman</vt:lpstr>
      <vt:lpstr>Tema de Office</vt:lpstr>
      <vt:lpstr>Programación Orientada a Objetos (L41007) Tema: Conceptos básicos de la P.O.O.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Asdrubal Lopez Chau</cp:lastModifiedBy>
  <cp:revision>285</cp:revision>
  <dcterms:created xsi:type="dcterms:W3CDTF">2013-06-28T15:10:46Z</dcterms:created>
  <dcterms:modified xsi:type="dcterms:W3CDTF">2019-09-16T23:59:35Z</dcterms:modified>
</cp:coreProperties>
</file>