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sldIdLst>
    <p:sldId id="261" r:id="rId2"/>
    <p:sldId id="260" r:id="rId3"/>
    <p:sldId id="264" r:id="rId4"/>
    <p:sldId id="265" r:id="rId5"/>
    <p:sldId id="266" r:id="rId6"/>
    <p:sldId id="311" r:id="rId7"/>
    <p:sldId id="304" r:id="rId8"/>
    <p:sldId id="305" r:id="rId9"/>
    <p:sldId id="263" r:id="rId10"/>
    <p:sldId id="306" r:id="rId11"/>
    <p:sldId id="309" r:id="rId12"/>
    <p:sldId id="308" r:id="rId13"/>
    <p:sldId id="310" r:id="rId14"/>
    <p:sldId id="307" r:id="rId15"/>
    <p:sldId id="312" r:id="rId16"/>
    <p:sldId id="313" r:id="rId17"/>
    <p:sldId id="315" r:id="rId18"/>
    <p:sldId id="314" r:id="rId19"/>
    <p:sldId id="317" r:id="rId20"/>
    <p:sldId id="316" r:id="rId21"/>
    <p:sldId id="318" r:id="rId22"/>
    <p:sldId id="319" r:id="rId23"/>
    <p:sldId id="320" r:id="rId24"/>
    <p:sldId id="321" r:id="rId25"/>
    <p:sldId id="322" r:id="rId26"/>
    <p:sldId id="323" r:id="rId27"/>
    <p:sldId id="325" r:id="rId28"/>
    <p:sldId id="324" r:id="rId29"/>
    <p:sldId id="326" r:id="rId30"/>
    <p:sldId id="327" r:id="rId31"/>
    <p:sldId id="328" r:id="rId32"/>
    <p:sldId id="329" r:id="rId33"/>
    <p:sldId id="330" r:id="rId34"/>
    <p:sldId id="331" r:id="rId35"/>
    <p:sldId id="332" r:id="rId36"/>
    <p:sldId id="334" r:id="rId37"/>
    <p:sldId id="335" r:id="rId38"/>
    <p:sldId id="336" r:id="rId39"/>
    <p:sldId id="337" r:id="rId40"/>
    <p:sldId id="302" r:id="rId41"/>
    <p:sldId id="259" r:id="rId4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90"/>
    <p:restoredTop sz="91433"/>
  </p:normalViewPr>
  <p:slideViewPr>
    <p:cSldViewPr snapToGrid="0" snapToObjects="1">
      <p:cViewPr varScale="1">
        <p:scale>
          <a:sx n="113" d="100"/>
          <a:sy n="113" d="100"/>
        </p:scale>
        <p:origin x="1320"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16/9/19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567674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021460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4214192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979108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683987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3822713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455614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2621977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612031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1835134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362738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368808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2612325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3062648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2982087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22346789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37412284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4136478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386811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2699345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160652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27533305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20452507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36392146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1512693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6588075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3464742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0405171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3921092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11989229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1580905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6316400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41</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3565480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2848128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979186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1432610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92006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D5546A45-8017-3545-B525-5FC4A68DF76F}" type="datetime1">
              <a:rPr lang="es-MX" smtClean="0"/>
              <a:t>16/09/19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1E118BA0-6BE7-8E49-88EE-7A225E3722F2}" type="datetime1">
              <a:rPr lang="es-MX" smtClean="0"/>
              <a:t>16/09/19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3C5F3BDC-5E7D-3D4B-9D1E-403B3217CCF6}" type="datetime1">
              <a:rPr lang="es-MX" smtClean="0"/>
              <a:t>16/09/19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FC6CA88A-2C16-7A4A-BFF8-8EFBAA9BBF83}" type="datetime1">
              <a:rPr lang="es-MX" smtClean="0"/>
              <a:t>16/09/19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C87A6EA1-99E0-BE4C-B2B6-8F857F095EFF}" type="datetime1">
              <a:rPr lang="es-MX" smtClean="0"/>
              <a:t>16/09/19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3DB422BE-D229-0A4E-84A4-BFEBF8B9BDA2}" type="datetime1">
              <a:rPr lang="es-MX" smtClean="0"/>
              <a:t>16/09/19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33327D3A-444C-BC40-AD69-0720A6097D78}" type="datetime1">
              <a:rPr lang="es-MX" smtClean="0"/>
              <a:t>16/09/19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7746EEDD-A03F-1B49-8A28-4E8D204B8E75}" type="datetime1">
              <a:rPr lang="es-MX" smtClean="0"/>
              <a:t>16/09/19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3D75E31-8A2F-A34B-94E4-ED1A0D1A3D55}" type="datetime1">
              <a:rPr lang="es-MX" smtClean="0"/>
              <a:t>16/09/19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A2436B0-59BC-784C-89C2-62743671D5C1}" type="datetime1">
              <a:rPr lang="es-MX" smtClean="0"/>
              <a:t>16/09/19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77E3527C-B711-9344-B815-085C07DE3FF6}" type="datetime1">
              <a:rPr lang="es-MX" smtClean="0"/>
              <a:t>16/09/19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97B50F-5767-C24D-8BC4-B6B002006738}" type="datetime1">
              <a:rPr lang="es-MX" smtClean="0"/>
              <a:t>16/09/19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2660267"/>
            <a:ext cx="5105400" cy="2186654"/>
          </a:xfrm>
        </p:spPr>
        <p:txBody>
          <a:bodyPr>
            <a:noAutofit/>
          </a:bodyPr>
          <a:lstStyle/>
          <a:p>
            <a:r>
              <a:rPr lang="es-ES" sz="2400" b="1" dirty="0">
                <a:latin typeface="Metropolis"/>
                <a:cs typeface="Metropolis"/>
              </a:rPr>
              <a:t>Unidad de Aprendizaje </a:t>
            </a:r>
            <a:br>
              <a:rPr lang="es-ES" sz="2400" b="1" dirty="0">
                <a:latin typeface="Metropolis"/>
                <a:cs typeface="Metropolis"/>
              </a:rPr>
            </a:br>
            <a:r>
              <a:rPr lang="es-ES" sz="2400" b="1" dirty="0">
                <a:latin typeface="Metropolis"/>
                <a:cs typeface="Metropolis"/>
              </a:rPr>
              <a:t>Algoritmos Genéticos</a:t>
            </a:r>
            <a:br>
              <a:rPr lang="es-ES" sz="2400" b="1" dirty="0">
                <a:latin typeface="Metropolis"/>
                <a:cs typeface="Metropolis"/>
              </a:rPr>
            </a:br>
            <a:r>
              <a:rPr lang="es-ES" sz="2400" b="1" dirty="0">
                <a:latin typeface="Metropolis"/>
                <a:cs typeface="Metropolis"/>
              </a:rPr>
              <a:t>(L41085)</a:t>
            </a:r>
            <a:br>
              <a:rPr lang="es-ES" sz="2400" b="1" dirty="0">
                <a:latin typeface="Metropolis"/>
                <a:cs typeface="Metropolis"/>
              </a:rPr>
            </a:br>
            <a:br>
              <a:rPr lang="es-ES" sz="2400" b="1" dirty="0">
                <a:latin typeface="Metropolis"/>
                <a:cs typeface="Metropolis"/>
              </a:rPr>
            </a:br>
            <a:r>
              <a:rPr lang="es-ES" sz="2400" b="1" dirty="0">
                <a:latin typeface="Metropolis"/>
                <a:cs typeface="Metropolis"/>
              </a:rPr>
              <a:t>Tema:</a:t>
            </a:r>
            <a:br>
              <a:rPr lang="es-ES" sz="2400" b="1" dirty="0">
                <a:latin typeface="Metropolis"/>
                <a:cs typeface="Metropolis"/>
              </a:rPr>
            </a:br>
            <a:r>
              <a:rPr lang="es-ES" sz="2400" b="1" dirty="0">
                <a:latin typeface="Metropolis"/>
                <a:cs typeface="Metropolis"/>
              </a:rPr>
              <a:t>Operadores genéticos  </a:t>
            </a:r>
            <a:br>
              <a:rPr lang="es-ES" sz="2400" b="1" dirty="0">
                <a:latin typeface="Metropolis"/>
                <a:cs typeface="Metropolis"/>
              </a:rPr>
            </a:br>
            <a:r>
              <a:rPr lang="es-ES" sz="2400" b="1" dirty="0">
                <a:latin typeface="Metropolis"/>
                <a:cs typeface="Metropolis"/>
              </a:rPr>
              <a:t>de cruza</a:t>
            </a:r>
            <a:br>
              <a:rPr lang="es-ES" sz="2400" b="1" dirty="0">
                <a:latin typeface="Metropolis"/>
                <a:cs typeface="Metropolis"/>
              </a:rPr>
            </a:br>
            <a:br>
              <a:rPr lang="es-ES" sz="2400" b="1" dirty="0">
                <a:latin typeface="Metropolis"/>
                <a:cs typeface="Metropolis"/>
              </a:rPr>
            </a:br>
            <a:br>
              <a:rPr lang="es-ES" sz="2400" dirty="0">
                <a:latin typeface="Metropolis"/>
                <a:cs typeface="Metropolis"/>
              </a:rPr>
            </a:br>
            <a:r>
              <a:rPr lang="es-ES" sz="2400" dirty="0">
                <a:latin typeface="Metropolis"/>
                <a:cs typeface="Metropolis"/>
              </a:rPr>
              <a:t>Dr. Asdrúbal López Chau</a:t>
            </a:r>
            <a:br>
              <a:rPr lang="es-ES" sz="2400" dirty="0">
                <a:latin typeface="Metropolis"/>
                <a:cs typeface="Metropolis"/>
              </a:rPr>
            </a:br>
            <a:br>
              <a:rPr lang="es-ES" sz="2400" dirty="0">
                <a:latin typeface="Metropolis"/>
                <a:cs typeface="Metropolis"/>
              </a:rPr>
            </a:br>
            <a:endParaRPr lang="es-ES" sz="2400" dirty="0">
              <a:latin typeface="Metropolis Light"/>
              <a:cs typeface="Metropolis Light"/>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523220"/>
          </a:xfrm>
          <a:prstGeom prst="rect">
            <a:avLst/>
          </a:prstGeom>
        </p:spPr>
        <p:txBody>
          <a:bodyPr wrap="square">
            <a:spAutoFit/>
          </a:bodyPr>
          <a:lstStyle/>
          <a:p>
            <a:pPr algn="ctr"/>
            <a:r>
              <a:rPr lang="es-ES" sz="1400" dirty="0">
                <a:latin typeface="Metropolis Light"/>
                <a:cs typeface="Metropolis Light"/>
              </a:rPr>
              <a:t>Centro Universitario UAEM Zumpango</a:t>
            </a:r>
          </a:p>
          <a:p>
            <a:pPr algn="ctr"/>
            <a:r>
              <a:rPr lang="es-ES" sz="1400" dirty="0">
                <a:latin typeface="Metropolis Light"/>
                <a:cs typeface="Metropolis Light"/>
              </a:rPr>
              <a:t>Ingeniería en Computación</a:t>
            </a: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 name="Rectángulo 2">
            <a:extLst>
              <a:ext uri="{FF2B5EF4-FFF2-40B4-BE49-F238E27FC236}">
                <a16:creationId xmlns:a16="http://schemas.microsoft.com/office/drawing/2014/main" id="{3E1834B9-609A-D64A-9EAC-6D6FEC5E7BFE}"/>
              </a:ext>
            </a:extLst>
          </p:cNvPr>
          <p:cNvSpPr/>
          <p:nvPr/>
        </p:nvSpPr>
        <p:spPr>
          <a:xfrm>
            <a:off x="6277628" y="6203434"/>
            <a:ext cx="652743" cy="369332"/>
          </a:xfrm>
          <a:prstGeom prst="rect">
            <a:avLst/>
          </a:prstGeom>
        </p:spPr>
        <p:txBody>
          <a:bodyPr wrap="none">
            <a:spAutoFit/>
          </a:bodyPr>
          <a:lstStyle/>
          <a:p>
            <a:r>
              <a:rPr lang="es-ES" dirty="0">
                <a:latin typeface="Metropolis"/>
                <a:cs typeface="Metropolis"/>
              </a:rPr>
              <a:t>2019</a:t>
            </a:r>
            <a:endParaRPr lang="es-MX" dirty="0"/>
          </a:p>
        </p:txBody>
      </p:sp>
      <p:pic>
        <p:nvPicPr>
          <p:cNvPr id="1026" name="Picture 2">
            <a:extLst>
              <a:ext uri="{FF2B5EF4-FFF2-40B4-BE49-F238E27FC236}">
                <a16:creationId xmlns:a16="http://schemas.microsoft.com/office/drawing/2014/main" id="{54E19571-9553-AD44-9BB8-E05FB00507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152532" y="1775944"/>
            <a:ext cx="6270172" cy="3135086"/>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A5D014A6-330D-7842-A5A2-D28707AC9397}"/>
              </a:ext>
            </a:extLst>
          </p:cNvPr>
          <p:cNvSpPr/>
          <p:nvPr/>
        </p:nvSpPr>
        <p:spPr>
          <a:xfrm rot="16200000">
            <a:off x="-488800" y="2811391"/>
            <a:ext cx="5112053" cy="830997"/>
          </a:xfrm>
          <a:prstGeom prst="rect">
            <a:avLst/>
          </a:prstGeom>
        </p:spPr>
        <p:txBody>
          <a:bodyPr wrap="square">
            <a:spAutoFit/>
          </a:bodyPr>
          <a:lstStyle/>
          <a:p>
            <a:r>
              <a:rPr lang="es-MX" sz="1200" dirty="0">
                <a:solidFill>
                  <a:schemeClr val="bg1">
                    <a:lumMod val="50000"/>
                  </a:schemeClr>
                </a:solidFill>
              </a:rPr>
              <a:t>01001001 01101110 01100111 01100101 01101110 01101001 01100101 01110010 11000011 10101101 01100001 00100000 01100101 01101110 00100000 01100011 01101111 01101101 01110000 01110101 01110100 01100001 01100011 01101001 11000011 10110011 01101110 </a:t>
            </a:r>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fontScale="92500"/>
          </a:bodyPr>
          <a:lstStyle/>
          <a:p>
            <a:pPr marL="0" indent="0">
              <a:buNone/>
            </a:pPr>
            <a:r>
              <a:rPr lang="es-MX" sz="2400" dirty="0">
                <a:latin typeface="Times New Roman" panose="02020603050405020304" pitchFamily="18" charset="0"/>
                <a:cs typeface="Times New Roman" panose="02020603050405020304" pitchFamily="18" charset="0"/>
              </a:rPr>
              <a:t>La </a:t>
            </a:r>
            <a:r>
              <a:rPr lang="es-MX" sz="2400" b="1" dirty="0">
                <a:latin typeface="Times New Roman" panose="02020603050405020304" pitchFamily="18" charset="0"/>
                <a:cs typeface="Times New Roman" panose="02020603050405020304" pitchFamily="18" charset="0"/>
              </a:rPr>
              <a:t>cruza por un punto</a:t>
            </a:r>
            <a:r>
              <a:rPr lang="es-MX" sz="2400" dirty="0">
                <a:latin typeface="Times New Roman" panose="02020603050405020304" pitchFamily="18" charset="0"/>
                <a:cs typeface="Times New Roman" panose="02020603050405020304" pitchFamily="18" charset="0"/>
              </a:rPr>
              <a:t> fue propuesta por Holland (ver diapositivas de la clase anterior), y se realiza con el siguiente método:</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Elegir un indice </a:t>
            </a:r>
            <a:r>
              <a:rPr lang="es-MX" sz="2400" dirty="0">
                <a:solidFill>
                  <a:srgbClr val="00B050"/>
                </a:solidFill>
                <a:latin typeface="Times New Roman" panose="02020603050405020304" pitchFamily="18" charset="0"/>
                <a:cs typeface="Times New Roman" panose="02020603050405020304" pitchFamily="18" charset="0"/>
              </a:rPr>
              <a:t>k</a:t>
            </a:r>
            <a:r>
              <a:rPr lang="es-MX" sz="2400" dirty="0">
                <a:latin typeface="Times New Roman" panose="02020603050405020304" pitchFamily="18" charset="0"/>
                <a:cs typeface="Times New Roman" panose="02020603050405020304" pitchFamily="18" charset="0"/>
              </a:rPr>
              <a:t> entre 1 y la longitud del cromosoma binario menos 2.</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Tomar del padre, la parte del cromosoma que corresponde a los bits desde cero hasta </a:t>
            </a:r>
            <a:r>
              <a:rPr lang="es-MX" sz="2400" dirty="0">
                <a:solidFill>
                  <a:srgbClr val="00B050"/>
                </a:solidFill>
                <a:latin typeface="Times New Roman" panose="02020603050405020304" pitchFamily="18" charset="0"/>
                <a:cs typeface="Times New Roman" panose="02020603050405020304" pitchFamily="18" charset="0"/>
              </a:rPr>
              <a:t>k</a:t>
            </a:r>
            <a:r>
              <a:rPr lang="es-MX" sz="2400" dirty="0">
                <a:latin typeface="Times New Roman" panose="02020603050405020304" pitchFamily="18" charset="0"/>
                <a:cs typeface="Times New Roman" panose="02020603050405020304" pitchFamily="18" charset="0"/>
              </a:rPr>
              <a:t>. Lo llamaremos 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al resto lo llamaremos F</a:t>
            </a:r>
            <a:r>
              <a:rPr lang="es-MX" sz="2400" baseline="-25000" dirty="0">
                <a:latin typeface="Times New Roman" panose="02020603050405020304" pitchFamily="18" charset="0"/>
                <a:cs typeface="Times New Roman" panose="02020603050405020304" pitchFamily="18" charset="0"/>
              </a:rPr>
              <a:t>B.</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Tomar de la madre, la parte del cromosoma que corresponde a los bits desde cero hasta k. Lo llamaremos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al resto lo llamaremos M</a:t>
            </a:r>
            <a:r>
              <a:rPr lang="es-MX" sz="2400" baseline="-25000" dirty="0">
                <a:latin typeface="Times New Roman" panose="02020603050405020304" pitchFamily="18" charset="0"/>
                <a:cs typeface="Times New Roman" panose="02020603050405020304" pitchFamily="18" charset="0"/>
              </a:rPr>
              <a:t>B.</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Crear un nuevo cromosoma concatenando 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M</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 (Hijo 1)</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Crear un nuevo cromosoma concatenando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F</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 (Hijo 2)</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10</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10</a:t>
            </a:fld>
            <a:endParaRPr lang="es-ES" dirty="0">
              <a:solidFill>
                <a:schemeClr val="bg1"/>
              </a:solidFill>
            </a:endParaRPr>
          </a:p>
        </p:txBody>
      </p:sp>
    </p:spTree>
    <p:extLst>
      <p:ext uri="{BB962C8B-B14F-4D97-AF65-F5344CB8AC3E}">
        <p14:creationId xmlns:p14="http://schemas.microsoft.com/office/powerpoint/2010/main" val="2411455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a:p>
            <a:pPr algn="l"/>
            <a:endParaRPr lang="es-ES" sz="3200" dirty="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pPr marL="0" indent="0">
              <a:buNone/>
            </a:pPr>
            <a:r>
              <a:rPr lang="es-MX" sz="2400" b="1" dirty="0">
                <a:latin typeface="Times New Roman" panose="02020603050405020304" pitchFamily="18" charset="0"/>
                <a:cs typeface="Times New Roman" panose="02020603050405020304" pitchFamily="18" charset="0"/>
              </a:rPr>
              <a:t>Explicación paso a paso.</a:t>
            </a: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u="sng" dirty="0">
                <a:latin typeface="Times New Roman" panose="02020603050405020304" pitchFamily="18" charset="0"/>
                <a:cs typeface="Times New Roman" panose="02020603050405020304" pitchFamily="18" charset="0"/>
              </a:rPr>
              <a:t>1. Elegir un indice </a:t>
            </a:r>
            <a:r>
              <a:rPr lang="es-MX" sz="2400" u="sng" dirty="0">
                <a:solidFill>
                  <a:srgbClr val="00B050"/>
                </a:solidFill>
                <a:latin typeface="Times New Roman" panose="02020603050405020304" pitchFamily="18" charset="0"/>
                <a:cs typeface="Times New Roman" panose="02020603050405020304" pitchFamily="18" charset="0"/>
              </a:rPr>
              <a:t>k</a:t>
            </a:r>
            <a:r>
              <a:rPr lang="es-MX" sz="2400" u="sng" dirty="0">
                <a:latin typeface="Times New Roman" panose="02020603050405020304" pitchFamily="18" charset="0"/>
                <a:cs typeface="Times New Roman" panose="02020603050405020304" pitchFamily="18" charset="0"/>
              </a:rPr>
              <a:t> entre 1 y la longitud del cromosoma binario menos 2.</a:t>
            </a:r>
          </a:p>
          <a:p>
            <a:pPr marL="0" indent="0">
              <a:buNone/>
            </a:pPr>
            <a:r>
              <a:rPr lang="es-MX" sz="2400" dirty="0">
                <a:latin typeface="Times New Roman" panose="02020603050405020304" pitchFamily="18" charset="0"/>
                <a:cs typeface="Times New Roman" panose="02020603050405020304" pitchFamily="18" charset="0"/>
              </a:rPr>
              <a:t>La longitud de este cromosoma es de 7.</a:t>
            </a:r>
          </a:p>
          <a:p>
            <a:pPr marL="0" indent="0">
              <a:buNone/>
            </a:pPr>
            <a:r>
              <a:rPr lang="es-MX" sz="2400" dirty="0">
                <a:latin typeface="Times New Roman" panose="02020603050405020304" pitchFamily="18" charset="0"/>
                <a:cs typeface="Times New Roman" panose="02020603050405020304" pitchFamily="18" charset="0"/>
              </a:rPr>
              <a:t>El indice k puede ser un valor entero entre 1 y 5. Este índice puede ser elegido pseudo-aleatoriamente. Supongamos que </a:t>
            </a:r>
            <a:r>
              <a:rPr lang="es-MX" sz="2400" dirty="0">
                <a:solidFill>
                  <a:srgbClr val="00B050"/>
                </a:solidFill>
                <a:latin typeface="Times New Roman" panose="02020603050405020304" pitchFamily="18" charset="0"/>
                <a:cs typeface="Times New Roman" panose="02020603050405020304" pitchFamily="18" charset="0"/>
              </a:rPr>
              <a:t>k = 2</a:t>
            </a:r>
            <a:r>
              <a:rPr lang="es-MX" sz="2400" dirty="0">
                <a:latin typeface="Times New Roman" panose="02020603050405020304" pitchFamily="18" charset="0"/>
                <a:cs typeface="Times New Roman" panose="02020603050405020304" pitchFamily="18" charset="0"/>
              </a:rPr>
              <a:t>.</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11</a:t>
            </a:fld>
            <a:endParaRPr lang="es-ES"/>
          </a:p>
        </p:txBody>
      </p:sp>
      <p:graphicFrame>
        <p:nvGraphicFramePr>
          <p:cNvPr id="10" name="Tabla 9">
            <a:extLst>
              <a:ext uri="{FF2B5EF4-FFF2-40B4-BE49-F238E27FC236}">
                <a16:creationId xmlns:a16="http://schemas.microsoft.com/office/drawing/2014/main" id="{82B27684-9A0B-AA44-8CC5-F4B308844AE9}"/>
              </a:ext>
            </a:extLst>
          </p:cNvPr>
          <p:cNvGraphicFramePr>
            <a:graphicFrameLocks noGrp="1"/>
          </p:cNvGraphicFramePr>
          <p:nvPr>
            <p:extLst>
              <p:ext uri="{D42A27DB-BD31-4B8C-83A1-F6EECF244321}">
                <p14:modId xmlns:p14="http://schemas.microsoft.com/office/powerpoint/2010/main" val="82066642"/>
              </p:ext>
            </p:extLst>
          </p:nvPr>
        </p:nvGraphicFramePr>
        <p:xfrm>
          <a:off x="974902" y="2056822"/>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12" name="Tabla 11">
            <a:extLst>
              <a:ext uri="{FF2B5EF4-FFF2-40B4-BE49-F238E27FC236}">
                <a16:creationId xmlns:a16="http://schemas.microsoft.com/office/drawing/2014/main" id="{2E81F132-2B49-7A4D-92B2-D00E00EF5101}"/>
              </a:ext>
            </a:extLst>
          </p:cNvPr>
          <p:cNvGraphicFramePr>
            <a:graphicFrameLocks noGrp="1"/>
          </p:cNvGraphicFramePr>
          <p:nvPr>
            <p:extLst>
              <p:ext uri="{D42A27DB-BD31-4B8C-83A1-F6EECF244321}">
                <p14:modId xmlns:p14="http://schemas.microsoft.com/office/powerpoint/2010/main" val="2064760982"/>
              </p:ext>
            </p:extLst>
          </p:nvPr>
        </p:nvGraphicFramePr>
        <p:xfrm>
          <a:off x="974902" y="2752424"/>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4" name="CuadroTexto 3">
            <a:extLst>
              <a:ext uri="{FF2B5EF4-FFF2-40B4-BE49-F238E27FC236}">
                <a16:creationId xmlns:a16="http://schemas.microsoft.com/office/drawing/2014/main" id="{4953BC90-529F-6C4F-98C2-24E928F0F4A4}"/>
              </a:ext>
            </a:extLst>
          </p:cNvPr>
          <p:cNvSpPr txBox="1"/>
          <p:nvPr/>
        </p:nvSpPr>
        <p:spPr>
          <a:xfrm>
            <a:off x="6777443" y="2053786"/>
            <a:ext cx="723340" cy="369332"/>
          </a:xfrm>
          <a:prstGeom prst="rect">
            <a:avLst/>
          </a:prstGeom>
          <a:noFill/>
        </p:spPr>
        <p:txBody>
          <a:bodyPr wrap="none" rtlCol="0">
            <a:spAutoFit/>
          </a:bodyPr>
          <a:lstStyle/>
          <a:p>
            <a:r>
              <a:rPr lang="es-MX" dirty="0"/>
              <a:t>Padre</a:t>
            </a:r>
          </a:p>
        </p:txBody>
      </p:sp>
      <p:sp>
        <p:nvSpPr>
          <p:cNvPr id="5" name="Rectángulo 4">
            <a:extLst>
              <a:ext uri="{FF2B5EF4-FFF2-40B4-BE49-F238E27FC236}">
                <a16:creationId xmlns:a16="http://schemas.microsoft.com/office/drawing/2014/main" id="{BF6FA999-2AA8-544F-A07D-6DCB6091FB73}"/>
              </a:ext>
            </a:extLst>
          </p:cNvPr>
          <p:cNvSpPr/>
          <p:nvPr/>
        </p:nvSpPr>
        <p:spPr>
          <a:xfrm>
            <a:off x="6777443" y="2753932"/>
            <a:ext cx="806824" cy="369332"/>
          </a:xfrm>
          <a:prstGeom prst="rect">
            <a:avLst/>
          </a:prstGeom>
        </p:spPr>
        <p:txBody>
          <a:bodyPr wrap="none">
            <a:spAutoFit/>
          </a:bodyPr>
          <a:lstStyle/>
          <a:p>
            <a:r>
              <a:rPr lang="es-MX" dirty="0"/>
              <a:t>Madre</a:t>
            </a:r>
          </a:p>
        </p:txBody>
      </p:sp>
      <p:sp>
        <p:nvSpPr>
          <p:cNvPr id="14" name="Marcador de número de diapositiva 1">
            <a:extLst>
              <a:ext uri="{FF2B5EF4-FFF2-40B4-BE49-F238E27FC236}">
                <a16:creationId xmlns:a16="http://schemas.microsoft.com/office/drawing/2014/main" id="{D1C38F89-B810-AB47-B00D-CB1193E962A8}"/>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11</a:t>
            </a:fld>
            <a:endParaRPr lang="es-ES" dirty="0">
              <a:solidFill>
                <a:schemeClr val="bg1"/>
              </a:solidFill>
            </a:endParaRPr>
          </a:p>
        </p:txBody>
      </p:sp>
    </p:spTree>
    <p:extLst>
      <p:ext uri="{BB962C8B-B14F-4D97-AF65-F5344CB8AC3E}">
        <p14:creationId xmlns:p14="http://schemas.microsoft.com/office/powerpoint/2010/main" val="2904728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a:xfrm>
            <a:off x="457200" y="1600200"/>
            <a:ext cx="8229600" cy="4525963"/>
          </a:xfrm>
        </p:spPr>
        <p:txBody>
          <a:bodyPr>
            <a:normAutofit/>
          </a:bodyPr>
          <a:lstStyle/>
          <a:p>
            <a:pPr marL="0" indent="0">
              <a:buNone/>
            </a:pPr>
            <a:r>
              <a:rPr lang="es-MX" sz="2400" b="1" dirty="0">
                <a:latin typeface="Times New Roman" panose="02020603050405020304" pitchFamily="18" charset="0"/>
                <a:cs typeface="Times New Roman" panose="02020603050405020304" pitchFamily="18" charset="0"/>
              </a:rPr>
              <a:t>Explicación paso a paso.</a:t>
            </a: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u="sng" dirty="0">
                <a:latin typeface="Times New Roman" panose="02020603050405020304" pitchFamily="18" charset="0"/>
                <a:cs typeface="Times New Roman" panose="02020603050405020304" pitchFamily="18" charset="0"/>
              </a:rPr>
              <a:t>2. Tomar del padre, la parte del cromosoma que corresponde a los bits desde cero hasta </a:t>
            </a:r>
            <a:r>
              <a:rPr lang="es-MX" sz="2400" u="sng" dirty="0">
                <a:solidFill>
                  <a:srgbClr val="00B050"/>
                </a:solidFill>
                <a:latin typeface="Times New Roman" panose="02020603050405020304" pitchFamily="18" charset="0"/>
                <a:cs typeface="Times New Roman" panose="02020603050405020304" pitchFamily="18" charset="0"/>
              </a:rPr>
              <a:t>k</a:t>
            </a:r>
            <a:r>
              <a:rPr lang="es-MX" sz="2400" u="sng" dirty="0">
                <a:latin typeface="Times New Roman" panose="02020603050405020304" pitchFamily="18" charset="0"/>
                <a:cs typeface="Times New Roman" panose="02020603050405020304" pitchFamily="18" charset="0"/>
              </a:rPr>
              <a:t>. Lo llamaremos F</a:t>
            </a:r>
            <a:r>
              <a:rPr lang="es-MX" sz="2400" u="sng" baseline="-25000" dirty="0">
                <a:latin typeface="Times New Roman" panose="02020603050405020304" pitchFamily="18" charset="0"/>
                <a:cs typeface="Times New Roman" panose="02020603050405020304" pitchFamily="18" charset="0"/>
              </a:rPr>
              <a:t>A</a:t>
            </a:r>
            <a:r>
              <a:rPr lang="es-MX" sz="2400" u="sng" dirty="0">
                <a:latin typeface="Times New Roman" panose="02020603050405020304" pitchFamily="18" charset="0"/>
                <a:cs typeface="Times New Roman" panose="02020603050405020304" pitchFamily="18" charset="0"/>
              </a:rPr>
              <a:t>, al resto lo llamaremos F</a:t>
            </a:r>
            <a:r>
              <a:rPr lang="es-MX" sz="2400" u="sng" baseline="-25000" dirty="0">
                <a:latin typeface="Times New Roman" panose="02020603050405020304" pitchFamily="18" charset="0"/>
                <a:cs typeface="Times New Roman" panose="02020603050405020304" pitchFamily="18" charset="0"/>
              </a:rPr>
              <a:t>B.</a:t>
            </a:r>
          </a:p>
          <a:p>
            <a:pPr marL="0" indent="0">
              <a:buNone/>
            </a:pPr>
            <a:endParaRPr lang="es-MX" sz="2400" u="sng"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12</a:t>
            </a:fld>
            <a:endParaRPr lang="es-ES"/>
          </a:p>
        </p:txBody>
      </p:sp>
      <p:graphicFrame>
        <p:nvGraphicFramePr>
          <p:cNvPr id="10" name="Tabla 9">
            <a:extLst>
              <a:ext uri="{FF2B5EF4-FFF2-40B4-BE49-F238E27FC236}">
                <a16:creationId xmlns:a16="http://schemas.microsoft.com/office/drawing/2014/main" id="{82B27684-9A0B-AA44-8CC5-F4B308844AE9}"/>
              </a:ext>
            </a:extLst>
          </p:cNvPr>
          <p:cNvGraphicFramePr>
            <a:graphicFrameLocks noGrp="1"/>
          </p:cNvGraphicFramePr>
          <p:nvPr>
            <p:extLst>
              <p:ext uri="{D42A27DB-BD31-4B8C-83A1-F6EECF244321}">
                <p14:modId xmlns:p14="http://schemas.microsoft.com/office/powerpoint/2010/main" val="1164915242"/>
              </p:ext>
            </p:extLst>
          </p:nvPr>
        </p:nvGraphicFramePr>
        <p:xfrm>
          <a:off x="1056686" y="4126934"/>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sp>
        <p:nvSpPr>
          <p:cNvPr id="4" name="CuadroTexto 3">
            <a:extLst>
              <a:ext uri="{FF2B5EF4-FFF2-40B4-BE49-F238E27FC236}">
                <a16:creationId xmlns:a16="http://schemas.microsoft.com/office/drawing/2014/main" id="{4953BC90-529F-6C4F-98C2-24E928F0F4A4}"/>
              </a:ext>
            </a:extLst>
          </p:cNvPr>
          <p:cNvSpPr txBox="1"/>
          <p:nvPr/>
        </p:nvSpPr>
        <p:spPr>
          <a:xfrm>
            <a:off x="6850645" y="4128442"/>
            <a:ext cx="723340" cy="369332"/>
          </a:xfrm>
          <a:prstGeom prst="rect">
            <a:avLst/>
          </a:prstGeom>
          <a:noFill/>
        </p:spPr>
        <p:txBody>
          <a:bodyPr wrap="none" rtlCol="0">
            <a:spAutoFit/>
          </a:bodyPr>
          <a:lstStyle/>
          <a:p>
            <a:r>
              <a:rPr lang="es-MX" dirty="0"/>
              <a:t>Padre</a:t>
            </a:r>
          </a:p>
        </p:txBody>
      </p:sp>
      <p:cxnSp>
        <p:nvCxnSpPr>
          <p:cNvPr id="7" name="Conector recto de flecha 6">
            <a:extLst>
              <a:ext uri="{FF2B5EF4-FFF2-40B4-BE49-F238E27FC236}">
                <a16:creationId xmlns:a16="http://schemas.microsoft.com/office/drawing/2014/main" id="{BD3ED63B-BD69-9740-890C-A8D76F333578}"/>
              </a:ext>
            </a:extLst>
          </p:cNvPr>
          <p:cNvCxnSpPr/>
          <p:nvPr/>
        </p:nvCxnSpPr>
        <p:spPr>
          <a:xfrm>
            <a:off x="4722295" y="3910625"/>
            <a:ext cx="0" cy="2064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9" name="Tabla 18">
            <a:extLst>
              <a:ext uri="{FF2B5EF4-FFF2-40B4-BE49-F238E27FC236}">
                <a16:creationId xmlns:a16="http://schemas.microsoft.com/office/drawing/2014/main" id="{6A3F157C-6359-804A-9280-55F63DFC8EE8}"/>
              </a:ext>
            </a:extLst>
          </p:cNvPr>
          <p:cNvGraphicFramePr>
            <a:graphicFrameLocks noGrp="1"/>
          </p:cNvGraphicFramePr>
          <p:nvPr>
            <p:extLst>
              <p:ext uri="{D42A27DB-BD31-4B8C-83A1-F6EECF244321}">
                <p14:modId xmlns:p14="http://schemas.microsoft.com/office/powerpoint/2010/main" val="4196558223"/>
              </p:ext>
            </p:extLst>
          </p:nvPr>
        </p:nvGraphicFramePr>
        <p:xfrm>
          <a:off x="1056686" y="5257800"/>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sp>
        <p:nvSpPr>
          <p:cNvPr id="8" name="Rectángulo 7">
            <a:extLst>
              <a:ext uri="{FF2B5EF4-FFF2-40B4-BE49-F238E27FC236}">
                <a16:creationId xmlns:a16="http://schemas.microsoft.com/office/drawing/2014/main" id="{33391A4A-C75E-4D4B-94FD-04856C0A1640}"/>
              </a:ext>
            </a:extLst>
          </p:cNvPr>
          <p:cNvSpPr/>
          <p:nvPr/>
        </p:nvSpPr>
        <p:spPr>
          <a:xfrm>
            <a:off x="4578960" y="3551125"/>
            <a:ext cx="596638" cy="369332"/>
          </a:xfrm>
          <a:prstGeom prst="rect">
            <a:avLst/>
          </a:prstGeom>
        </p:spPr>
        <p:txBody>
          <a:bodyPr wrap="none">
            <a:spAutoFit/>
          </a:bodyPr>
          <a:lstStyle/>
          <a:p>
            <a:r>
              <a:rPr lang="es-MX" u="sng" dirty="0">
                <a:solidFill>
                  <a:srgbClr val="00B050"/>
                </a:solidFill>
                <a:latin typeface="Times New Roman" panose="02020603050405020304" pitchFamily="18" charset="0"/>
                <a:cs typeface="Times New Roman" panose="02020603050405020304" pitchFamily="18" charset="0"/>
              </a:rPr>
              <a:t>K=2</a:t>
            </a:r>
            <a:endParaRPr lang="es-MX" dirty="0"/>
          </a:p>
        </p:txBody>
      </p:sp>
      <p:sp>
        <p:nvSpPr>
          <p:cNvPr id="13" name="Abrir llave 12">
            <a:extLst>
              <a:ext uri="{FF2B5EF4-FFF2-40B4-BE49-F238E27FC236}">
                <a16:creationId xmlns:a16="http://schemas.microsoft.com/office/drawing/2014/main" id="{7D8C33D0-02A8-F64B-8B29-2481F71FA72D}"/>
              </a:ext>
            </a:extLst>
          </p:cNvPr>
          <p:cNvSpPr/>
          <p:nvPr/>
        </p:nvSpPr>
        <p:spPr>
          <a:xfrm rot="16200000">
            <a:off x="5526023" y="3884234"/>
            <a:ext cx="370841" cy="167599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20" name="Abrir llave 19">
            <a:extLst>
              <a:ext uri="{FF2B5EF4-FFF2-40B4-BE49-F238E27FC236}">
                <a16:creationId xmlns:a16="http://schemas.microsoft.com/office/drawing/2014/main" id="{3A12DDB4-87EC-FB4A-9855-31BC1E88D147}"/>
              </a:ext>
            </a:extLst>
          </p:cNvPr>
          <p:cNvSpPr/>
          <p:nvPr/>
        </p:nvSpPr>
        <p:spPr>
          <a:xfrm rot="5400000">
            <a:off x="2507797" y="2557754"/>
            <a:ext cx="369334" cy="255953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14" name="CuadroTexto 13">
            <a:extLst>
              <a:ext uri="{FF2B5EF4-FFF2-40B4-BE49-F238E27FC236}">
                <a16:creationId xmlns:a16="http://schemas.microsoft.com/office/drawing/2014/main" id="{333A3F2E-9980-2A46-8386-86C28495741E}"/>
              </a:ext>
            </a:extLst>
          </p:cNvPr>
          <p:cNvSpPr txBox="1"/>
          <p:nvPr/>
        </p:nvSpPr>
        <p:spPr>
          <a:xfrm>
            <a:off x="5527803" y="4961690"/>
            <a:ext cx="36728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A</a:t>
            </a:r>
          </a:p>
        </p:txBody>
      </p:sp>
      <p:sp>
        <p:nvSpPr>
          <p:cNvPr id="22" name="CuadroTexto 21">
            <a:extLst>
              <a:ext uri="{FF2B5EF4-FFF2-40B4-BE49-F238E27FC236}">
                <a16:creationId xmlns:a16="http://schemas.microsoft.com/office/drawing/2014/main" id="{4DD01666-6D2C-4644-9D51-0E9F6C99A551}"/>
              </a:ext>
            </a:extLst>
          </p:cNvPr>
          <p:cNvSpPr txBox="1"/>
          <p:nvPr/>
        </p:nvSpPr>
        <p:spPr>
          <a:xfrm>
            <a:off x="2508824" y="3314690"/>
            <a:ext cx="37382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B</a:t>
            </a:r>
          </a:p>
        </p:txBody>
      </p:sp>
      <p:sp>
        <p:nvSpPr>
          <p:cNvPr id="25" name="CuadroTexto 24">
            <a:extLst>
              <a:ext uri="{FF2B5EF4-FFF2-40B4-BE49-F238E27FC236}">
                <a16:creationId xmlns:a16="http://schemas.microsoft.com/office/drawing/2014/main" id="{15F02EE3-3AD2-0A4E-8E8A-06034BC611D5}"/>
              </a:ext>
            </a:extLst>
          </p:cNvPr>
          <p:cNvSpPr txBox="1"/>
          <p:nvPr/>
        </p:nvSpPr>
        <p:spPr>
          <a:xfrm>
            <a:off x="514254" y="5942251"/>
            <a:ext cx="37382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B</a:t>
            </a:r>
          </a:p>
        </p:txBody>
      </p:sp>
      <p:sp>
        <p:nvSpPr>
          <p:cNvPr id="26" name="CuadroTexto 25">
            <a:extLst>
              <a:ext uri="{FF2B5EF4-FFF2-40B4-BE49-F238E27FC236}">
                <a16:creationId xmlns:a16="http://schemas.microsoft.com/office/drawing/2014/main" id="{58BD89EE-7402-754C-B361-3135AD3994BC}"/>
              </a:ext>
            </a:extLst>
          </p:cNvPr>
          <p:cNvSpPr txBox="1"/>
          <p:nvPr/>
        </p:nvSpPr>
        <p:spPr>
          <a:xfrm>
            <a:off x="497534" y="5257800"/>
            <a:ext cx="36728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A</a:t>
            </a:r>
          </a:p>
        </p:txBody>
      </p:sp>
      <p:graphicFrame>
        <p:nvGraphicFramePr>
          <p:cNvPr id="5" name="Tabla 4">
            <a:extLst>
              <a:ext uri="{FF2B5EF4-FFF2-40B4-BE49-F238E27FC236}">
                <a16:creationId xmlns:a16="http://schemas.microsoft.com/office/drawing/2014/main" id="{81D150D2-DFDB-B745-A092-76F5A7F3BF02}"/>
              </a:ext>
            </a:extLst>
          </p:cNvPr>
          <p:cNvGraphicFramePr>
            <a:graphicFrameLocks noGrp="1"/>
          </p:cNvGraphicFramePr>
          <p:nvPr>
            <p:extLst>
              <p:ext uri="{D42A27DB-BD31-4B8C-83A1-F6EECF244321}">
                <p14:modId xmlns:p14="http://schemas.microsoft.com/office/powerpoint/2010/main" val="1463802613"/>
              </p:ext>
            </p:extLst>
          </p:nvPr>
        </p:nvGraphicFramePr>
        <p:xfrm>
          <a:off x="1066864" y="5853113"/>
          <a:ext cx="3251200" cy="36576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391369505"/>
                    </a:ext>
                  </a:extLst>
                </a:gridCol>
                <a:gridCol w="812800">
                  <a:extLst>
                    <a:ext uri="{9D8B030D-6E8A-4147-A177-3AD203B41FA5}">
                      <a16:colId xmlns:a16="http://schemas.microsoft.com/office/drawing/2014/main" val="735244375"/>
                    </a:ext>
                  </a:extLst>
                </a:gridCol>
                <a:gridCol w="812800">
                  <a:extLst>
                    <a:ext uri="{9D8B030D-6E8A-4147-A177-3AD203B41FA5}">
                      <a16:colId xmlns:a16="http://schemas.microsoft.com/office/drawing/2014/main" val="3518555991"/>
                    </a:ext>
                  </a:extLst>
                </a:gridCol>
                <a:gridCol w="812800">
                  <a:extLst>
                    <a:ext uri="{9D8B030D-6E8A-4147-A177-3AD203B41FA5}">
                      <a16:colId xmlns:a16="http://schemas.microsoft.com/office/drawing/2014/main" val="3213920615"/>
                    </a:ext>
                  </a:extLst>
                </a:gridCol>
              </a:tblGrid>
              <a:tr h="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1916047397"/>
                  </a:ext>
                </a:extLst>
              </a:tr>
            </a:tbl>
          </a:graphicData>
        </a:graphic>
      </p:graphicFrame>
      <p:sp>
        <p:nvSpPr>
          <p:cNvPr id="27" name="Marcador de número de diapositiva 1">
            <a:extLst>
              <a:ext uri="{FF2B5EF4-FFF2-40B4-BE49-F238E27FC236}">
                <a16:creationId xmlns:a16="http://schemas.microsoft.com/office/drawing/2014/main" id="{858B4FD1-E500-694D-B8C3-0264B7CE5EA9}"/>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12</a:t>
            </a:fld>
            <a:endParaRPr lang="es-ES" dirty="0">
              <a:solidFill>
                <a:schemeClr val="bg1"/>
              </a:solidFill>
            </a:endParaRPr>
          </a:p>
        </p:txBody>
      </p:sp>
    </p:spTree>
    <p:extLst>
      <p:ext uri="{BB962C8B-B14F-4D97-AF65-F5344CB8AC3E}">
        <p14:creationId xmlns:p14="http://schemas.microsoft.com/office/powerpoint/2010/main" val="829581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a:xfrm>
            <a:off x="457200" y="1600200"/>
            <a:ext cx="8229600" cy="4525963"/>
          </a:xfrm>
        </p:spPr>
        <p:txBody>
          <a:bodyPr>
            <a:normAutofit/>
          </a:bodyPr>
          <a:lstStyle/>
          <a:p>
            <a:pPr marL="0" indent="0">
              <a:buNone/>
            </a:pPr>
            <a:r>
              <a:rPr lang="es-MX" sz="2400" b="1" dirty="0">
                <a:latin typeface="Times New Roman" panose="02020603050405020304" pitchFamily="18" charset="0"/>
                <a:cs typeface="Times New Roman" panose="02020603050405020304" pitchFamily="18" charset="0"/>
              </a:rPr>
              <a:t>Explicación paso a paso.</a:t>
            </a: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u="sng" dirty="0">
                <a:latin typeface="Times New Roman" panose="02020603050405020304" pitchFamily="18" charset="0"/>
                <a:cs typeface="Times New Roman" panose="02020603050405020304" pitchFamily="18" charset="0"/>
              </a:rPr>
              <a:t>3. Tomar de la madre, la parte del cromosoma que corresponde a los bits desde cero hasta </a:t>
            </a:r>
            <a:r>
              <a:rPr lang="es-MX" sz="2400" u="sng" dirty="0">
                <a:solidFill>
                  <a:srgbClr val="00B050"/>
                </a:solidFill>
                <a:latin typeface="Times New Roman" panose="02020603050405020304" pitchFamily="18" charset="0"/>
                <a:cs typeface="Times New Roman" panose="02020603050405020304" pitchFamily="18" charset="0"/>
              </a:rPr>
              <a:t>k</a:t>
            </a:r>
            <a:r>
              <a:rPr lang="es-MX" sz="2400" u="sng" dirty="0">
                <a:latin typeface="Times New Roman" panose="02020603050405020304" pitchFamily="18" charset="0"/>
                <a:cs typeface="Times New Roman" panose="02020603050405020304" pitchFamily="18" charset="0"/>
              </a:rPr>
              <a:t>. Lo llamaremos M</a:t>
            </a:r>
            <a:r>
              <a:rPr lang="es-MX" sz="2400" u="sng" baseline="-25000" dirty="0">
                <a:latin typeface="Times New Roman" panose="02020603050405020304" pitchFamily="18" charset="0"/>
                <a:cs typeface="Times New Roman" panose="02020603050405020304" pitchFamily="18" charset="0"/>
              </a:rPr>
              <a:t>A</a:t>
            </a:r>
            <a:r>
              <a:rPr lang="es-MX" sz="2400" u="sng" dirty="0">
                <a:latin typeface="Times New Roman" panose="02020603050405020304" pitchFamily="18" charset="0"/>
                <a:cs typeface="Times New Roman" panose="02020603050405020304" pitchFamily="18" charset="0"/>
              </a:rPr>
              <a:t>, al resto lo llamaremos M</a:t>
            </a:r>
            <a:r>
              <a:rPr lang="es-MX" sz="2400" u="sng" baseline="-25000" dirty="0">
                <a:latin typeface="Times New Roman" panose="02020603050405020304" pitchFamily="18" charset="0"/>
                <a:cs typeface="Times New Roman" panose="02020603050405020304" pitchFamily="18" charset="0"/>
              </a:rPr>
              <a:t>B.</a:t>
            </a:r>
          </a:p>
          <a:p>
            <a:pPr marL="0" indent="0">
              <a:buNone/>
            </a:pPr>
            <a:endParaRPr lang="es-MX" sz="2400" u="sng"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4953BC90-529F-6C4F-98C2-24E928F0F4A4}"/>
              </a:ext>
            </a:extLst>
          </p:cNvPr>
          <p:cNvSpPr txBox="1"/>
          <p:nvPr/>
        </p:nvSpPr>
        <p:spPr>
          <a:xfrm>
            <a:off x="6850645" y="4128442"/>
            <a:ext cx="806824"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Madre</a:t>
            </a:r>
          </a:p>
        </p:txBody>
      </p:sp>
      <p:cxnSp>
        <p:nvCxnSpPr>
          <p:cNvPr id="7" name="Conector recto de flecha 6">
            <a:extLst>
              <a:ext uri="{FF2B5EF4-FFF2-40B4-BE49-F238E27FC236}">
                <a16:creationId xmlns:a16="http://schemas.microsoft.com/office/drawing/2014/main" id="{BD3ED63B-BD69-9740-890C-A8D76F333578}"/>
              </a:ext>
            </a:extLst>
          </p:cNvPr>
          <p:cNvCxnSpPr/>
          <p:nvPr/>
        </p:nvCxnSpPr>
        <p:spPr>
          <a:xfrm>
            <a:off x="4722295" y="3910625"/>
            <a:ext cx="0" cy="2064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9" name="Tabla 18">
            <a:extLst>
              <a:ext uri="{FF2B5EF4-FFF2-40B4-BE49-F238E27FC236}">
                <a16:creationId xmlns:a16="http://schemas.microsoft.com/office/drawing/2014/main" id="{6A3F157C-6359-804A-9280-55F63DFC8EE8}"/>
              </a:ext>
            </a:extLst>
          </p:cNvPr>
          <p:cNvGraphicFramePr>
            <a:graphicFrameLocks noGrp="1"/>
          </p:cNvGraphicFramePr>
          <p:nvPr>
            <p:extLst>
              <p:ext uri="{D42A27DB-BD31-4B8C-83A1-F6EECF244321}">
                <p14:modId xmlns:p14="http://schemas.microsoft.com/office/powerpoint/2010/main" val="3995473116"/>
              </p:ext>
            </p:extLst>
          </p:nvPr>
        </p:nvGraphicFramePr>
        <p:xfrm>
          <a:off x="1056686" y="5257800"/>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8" name="Rectángulo 7">
            <a:extLst>
              <a:ext uri="{FF2B5EF4-FFF2-40B4-BE49-F238E27FC236}">
                <a16:creationId xmlns:a16="http://schemas.microsoft.com/office/drawing/2014/main" id="{33391A4A-C75E-4D4B-94FD-04856C0A1640}"/>
              </a:ext>
            </a:extLst>
          </p:cNvPr>
          <p:cNvSpPr/>
          <p:nvPr/>
        </p:nvSpPr>
        <p:spPr>
          <a:xfrm>
            <a:off x="4578960" y="3551125"/>
            <a:ext cx="596638" cy="369332"/>
          </a:xfrm>
          <a:prstGeom prst="rect">
            <a:avLst/>
          </a:prstGeom>
        </p:spPr>
        <p:txBody>
          <a:bodyPr wrap="none">
            <a:spAutoFit/>
          </a:bodyPr>
          <a:lstStyle/>
          <a:p>
            <a:r>
              <a:rPr lang="es-MX" u="sng" dirty="0">
                <a:solidFill>
                  <a:srgbClr val="00B050"/>
                </a:solidFill>
                <a:latin typeface="Times New Roman" panose="02020603050405020304" pitchFamily="18" charset="0"/>
                <a:cs typeface="Times New Roman" panose="02020603050405020304" pitchFamily="18" charset="0"/>
              </a:rPr>
              <a:t>K=2</a:t>
            </a:r>
            <a:endParaRPr lang="es-MX" dirty="0"/>
          </a:p>
        </p:txBody>
      </p:sp>
      <p:sp>
        <p:nvSpPr>
          <p:cNvPr id="13" name="Abrir llave 12">
            <a:extLst>
              <a:ext uri="{FF2B5EF4-FFF2-40B4-BE49-F238E27FC236}">
                <a16:creationId xmlns:a16="http://schemas.microsoft.com/office/drawing/2014/main" id="{7D8C33D0-02A8-F64B-8B29-2481F71FA72D}"/>
              </a:ext>
            </a:extLst>
          </p:cNvPr>
          <p:cNvSpPr/>
          <p:nvPr/>
        </p:nvSpPr>
        <p:spPr>
          <a:xfrm rot="16200000">
            <a:off x="5526023" y="3884234"/>
            <a:ext cx="370841" cy="167599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20" name="Abrir llave 19">
            <a:extLst>
              <a:ext uri="{FF2B5EF4-FFF2-40B4-BE49-F238E27FC236}">
                <a16:creationId xmlns:a16="http://schemas.microsoft.com/office/drawing/2014/main" id="{3A12DDB4-87EC-FB4A-9855-31BC1E88D147}"/>
              </a:ext>
            </a:extLst>
          </p:cNvPr>
          <p:cNvSpPr/>
          <p:nvPr/>
        </p:nvSpPr>
        <p:spPr>
          <a:xfrm rot="5400000">
            <a:off x="2507797" y="2557754"/>
            <a:ext cx="369334" cy="255953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14" name="CuadroTexto 13">
            <a:extLst>
              <a:ext uri="{FF2B5EF4-FFF2-40B4-BE49-F238E27FC236}">
                <a16:creationId xmlns:a16="http://schemas.microsoft.com/office/drawing/2014/main" id="{333A3F2E-9980-2A46-8386-86C28495741E}"/>
              </a:ext>
            </a:extLst>
          </p:cNvPr>
          <p:cNvSpPr txBox="1"/>
          <p:nvPr/>
        </p:nvSpPr>
        <p:spPr>
          <a:xfrm>
            <a:off x="5527803" y="4961690"/>
            <a:ext cx="471604"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A</a:t>
            </a:r>
          </a:p>
        </p:txBody>
      </p:sp>
      <p:sp>
        <p:nvSpPr>
          <p:cNvPr id="22" name="CuadroTexto 21">
            <a:extLst>
              <a:ext uri="{FF2B5EF4-FFF2-40B4-BE49-F238E27FC236}">
                <a16:creationId xmlns:a16="http://schemas.microsoft.com/office/drawing/2014/main" id="{4DD01666-6D2C-4644-9D51-0E9F6C99A551}"/>
              </a:ext>
            </a:extLst>
          </p:cNvPr>
          <p:cNvSpPr txBox="1"/>
          <p:nvPr/>
        </p:nvSpPr>
        <p:spPr>
          <a:xfrm>
            <a:off x="2508824" y="3314690"/>
            <a:ext cx="465192"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B</a:t>
            </a:r>
          </a:p>
        </p:txBody>
      </p:sp>
      <p:sp>
        <p:nvSpPr>
          <p:cNvPr id="25" name="CuadroTexto 24">
            <a:extLst>
              <a:ext uri="{FF2B5EF4-FFF2-40B4-BE49-F238E27FC236}">
                <a16:creationId xmlns:a16="http://schemas.microsoft.com/office/drawing/2014/main" id="{15F02EE3-3AD2-0A4E-8E8A-06034BC611D5}"/>
              </a:ext>
            </a:extLst>
          </p:cNvPr>
          <p:cNvSpPr txBox="1"/>
          <p:nvPr/>
        </p:nvSpPr>
        <p:spPr>
          <a:xfrm>
            <a:off x="514254" y="5942251"/>
            <a:ext cx="465192"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B</a:t>
            </a:r>
          </a:p>
        </p:txBody>
      </p:sp>
      <p:sp>
        <p:nvSpPr>
          <p:cNvPr id="26" name="CuadroTexto 25">
            <a:extLst>
              <a:ext uri="{FF2B5EF4-FFF2-40B4-BE49-F238E27FC236}">
                <a16:creationId xmlns:a16="http://schemas.microsoft.com/office/drawing/2014/main" id="{58BD89EE-7402-754C-B361-3135AD3994BC}"/>
              </a:ext>
            </a:extLst>
          </p:cNvPr>
          <p:cNvSpPr txBox="1"/>
          <p:nvPr/>
        </p:nvSpPr>
        <p:spPr>
          <a:xfrm>
            <a:off x="442118" y="5257800"/>
            <a:ext cx="471604"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A</a:t>
            </a:r>
          </a:p>
        </p:txBody>
      </p:sp>
      <p:graphicFrame>
        <p:nvGraphicFramePr>
          <p:cNvPr id="27" name="Tabla 26">
            <a:extLst>
              <a:ext uri="{FF2B5EF4-FFF2-40B4-BE49-F238E27FC236}">
                <a16:creationId xmlns:a16="http://schemas.microsoft.com/office/drawing/2014/main" id="{8EF04A72-6BF5-9749-934C-863432321C0E}"/>
              </a:ext>
            </a:extLst>
          </p:cNvPr>
          <p:cNvGraphicFramePr>
            <a:graphicFrameLocks noGrp="1"/>
          </p:cNvGraphicFramePr>
          <p:nvPr>
            <p:extLst>
              <p:ext uri="{D42A27DB-BD31-4B8C-83A1-F6EECF244321}">
                <p14:modId xmlns:p14="http://schemas.microsoft.com/office/powerpoint/2010/main" val="1083441481"/>
              </p:ext>
            </p:extLst>
          </p:nvPr>
        </p:nvGraphicFramePr>
        <p:xfrm>
          <a:off x="1127432" y="4146451"/>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5" name="Tabla 4">
            <a:extLst>
              <a:ext uri="{FF2B5EF4-FFF2-40B4-BE49-F238E27FC236}">
                <a16:creationId xmlns:a16="http://schemas.microsoft.com/office/drawing/2014/main" id="{AC31B2A2-1468-FD4B-B529-6944EDD675FC}"/>
              </a:ext>
            </a:extLst>
          </p:cNvPr>
          <p:cNvGraphicFramePr>
            <a:graphicFrameLocks noGrp="1"/>
          </p:cNvGraphicFramePr>
          <p:nvPr>
            <p:extLst>
              <p:ext uri="{D42A27DB-BD31-4B8C-83A1-F6EECF244321}">
                <p14:modId xmlns:p14="http://schemas.microsoft.com/office/powerpoint/2010/main" val="3392868992"/>
              </p:ext>
            </p:extLst>
          </p:nvPr>
        </p:nvGraphicFramePr>
        <p:xfrm>
          <a:off x="1066864" y="5909129"/>
          <a:ext cx="32512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809857480"/>
                    </a:ext>
                  </a:extLst>
                </a:gridCol>
                <a:gridCol w="812800">
                  <a:extLst>
                    <a:ext uri="{9D8B030D-6E8A-4147-A177-3AD203B41FA5}">
                      <a16:colId xmlns:a16="http://schemas.microsoft.com/office/drawing/2014/main" val="3187133078"/>
                    </a:ext>
                  </a:extLst>
                </a:gridCol>
                <a:gridCol w="812800">
                  <a:extLst>
                    <a:ext uri="{9D8B030D-6E8A-4147-A177-3AD203B41FA5}">
                      <a16:colId xmlns:a16="http://schemas.microsoft.com/office/drawing/2014/main" val="77687455"/>
                    </a:ext>
                  </a:extLst>
                </a:gridCol>
                <a:gridCol w="812800">
                  <a:extLst>
                    <a:ext uri="{9D8B030D-6E8A-4147-A177-3AD203B41FA5}">
                      <a16:colId xmlns:a16="http://schemas.microsoft.com/office/drawing/2014/main" val="613404151"/>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2292352945"/>
                  </a:ext>
                </a:extLst>
              </a:tr>
            </a:tbl>
          </a:graphicData>
        </a:graphic>
      </p:graphicFrame>
      <p:sp>
        <p:nvSpPr>
          <p:cNvPr id="28" name="Marcador de número de diapositiva 1">
            <a:extLst>
              <a:ext uri="{FF2B5EF4-FFF2-40B4-BE49-F238E27FC236}">
                <a16:creationId xmlns:a16="http://schemas.microsoft.com/office/drawing/2014/main" id="{57B0E1FB-0212-9046-BE22-09E5936B1302}"/>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13</a:t>
            </a:fld>
            <a:endParaRPr lang="es-ES" dirty="0">
              <a:solidFill>
                <a:schemeClr val="bg1"/>
              </a:solidFill>
            </a:endParaRPr>
          </a:p>
        </p:txBody>
      </p:sp>
    </p:spTree>
    <p:extLst>
      <p:ext uri="{BB962C8B-B14F-4D97-AF65-F5344CB8AC3E}">
        <p14:creationId xmlns:p14="http://schemas.microsoft.com/office/powerpoint/2010/main" val="2277806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a:xfrm>
            <a:off x="457200" y="1600200"/>
            <a:ext cx="8229600" cy="4525963"/>
          </a:xfrm>
        </p:spPr>
        <p:txBody>
          <a:bodyPr>
            <a:normAutofit/>
          </a:bodyPr>
          <a:lstStyle/>
          <a:p>
            <a:pPr marL="0" indent="0">
              <a:buNone/>
            </a:pPr>
            <a:r>
              <a:rPr lang="es-MX" sz="2400" u="sng" dirty="0">
                <a:latin typeface="Times New Roman" panose="02020603050405020304" pitchFamily="18" charset="0"/>
                <a:cs typeface="Times New Roman" panose="02020603050405020304" pitchFamily="18" charset="0"/>
              </a:rPr>
              <a:t>4. Crear un nuevo cromosoma concatenando F</a:t>
            </a:r>
            <a:r>
              <a:rPr lang="es-MX" sz="2400" u="sng" baseline="-25000" dirty="0">
                <a:latin typeface="Times New Roman" panose="02020603050405020304" pitchFamily="18" charset="0"/>
                <a:cs typeface="Times New Roman" panose="02020603050405020304" pitchFamily="18" charset="0"/>
              </a:rPr>
              <a:t>A</a:t>
            </a:r>
            <a:r>
              <a:rPr lang="es-MX" sz="2400" u="sng" dirty="0">
                <a:latin typeface="Times New Roman" panose="02020603050405020304" pitchFamily="18" charset="0"/>
                <a:cs typeface="Times New Roman" panose="02020603050405020304" pitchFamily="18" charset="0"/>
              </a:rPr>
              <a:t> M</a:t>
            </a:r>
            <a:r>
              <a:rPr lang="es-MX" sz="2400" u="sng" baseline="-25000" dirty="0">
                <a:latin typeface="Times New Roman" panose="02020603050405020304" pitchFamily="18" charset="0"/>
                <a:cs typeface="Times New Roman" panose="02020603050405020304" pitchFamily="18" charset="0"/>
              </a:rPr>
              <a:t>B</a:t>
            </a:r>
            <a:r>
              <a:rPr lang="es-MX" sz="2400" u="sng" dirty="0">
                <a:latin typeface="Times New Roman" panose="02020603050405020304" pitchFamily="18" charset="0"/>
                <a:cs typeface="Times New Roman" panose="02020603050405020304" pitchFamily="18" charset="0"/>
              </a:rPr>
              <a:t> (Hijo 1)</a:t>
            </a:r>
          </a:p>
          <a:p>
            <a:pPr marL="0" indent="0">
              <a:buNone/>
            </a:pPr>
            <a:endParaRPr lang="es-MX" sz="2400" u="sng" dirty="0">
              <a:latin typeface="Times New Roman" panose="02020603050405020304" pitchFamily="18" charset="0"/>
              <a:cs typeface="Times New Roman" panose="02020603050405020304" pitchFamily="18" charset="0"/>
            </a:endParaRPr>
          </a:p>
          <a:p>
            <a:pPr marL="0" indent="0">
              <a:buNone/>
            </a:pPr>
            <a:endParaRPr lang="es-MX" sz="2400" u="sng" dirty="0">
              <a:latin typeface="Times New Roman" panose="02020603050405020304" pitchFamily="18" charset="0"/>
              <a:cs typeface="Times New Roman" panose="02020603050405020304" pitchFamily="18" charset="0"/>
            </a:endParaRPr>
          </a:p>
          <a:p>
            <a:pPr marL="0" indent="0">
              <a:buNone/>
            </a:pPr>
            <a:endParaRPr lang="es-MX" sz="2400" u="sng" dirty="0">
              <a:latin typeface="Times New Roman" panose="02020603050405020304" pitchFamily="18" charset="0"/>
              <a:cs typeface="Times New Roman" panose="02020603050405020304" pitchFamily="18" charset="0"/>
            </a:endParaRPr>
          </a:p>
          <a:p>
            <a:pPr marL="0" indent="0">
              <a:buNone/>
            </a:pPr>
            <a:r>
              <a:rPr lang="es-MX" sz="2400" u="sng" dirty="0">
                <a:latin typeface="Times New Roman" panose="02020603050405020304" pitchFamily="18" charset="0"/>
                <a:cs typeface="Times New Roman" panose="02020603050405020304" pitchFamily="18" charset="0"/>
              </a:rPr>
              <a:t>5. Crear un nuevo cromosoma concatenando M</a:t>
            </a:r>
            <a:r>
              <a:rPr lang="es-MX" sz="2400" u="sng" baseline="-25000" dirty="0">
                <a:latin typeface="Times New Roman" panose="02020603050405020304" pitchFamily="18" charset="0"/>
                <a:cs typeface="Times New Roman" panose="02020603050405020304" pitchFamily="18" charset="0"/>
              </a:rPr>
              <a:t>A</a:t>
            </a:r>
            <a:r>
              <a:rPr lang="es-MX" sz="2400" u="sng" dirty="0">
                <a:latin typeface="Times New Roman" panose="02020603050405020304" pitchFamily="18" charset="0"/>
                <a:cs typeface="Times New Roman" panose="02020603050405020304" pitchFamily="18" charset="0"/>
              </a:rPr>
              <a:t> F</a:t>
            </a:r>
            <a:r>
              <a:rPr lang="es-MX" sz="2400" u="sng" baseline="-25000" dirty="0">
                <a:latin typeface="Times New Roman" panose="02020603050405020304" pitchFamily="18" charset="0"/>
                <a:cs typeface="Times New Roman" panose="02020603050405020304" pitchFamily="18" charset="0"/>
              </a:rPr>
              <a:t>B</a:t>
            </a:r>
            <a:r>
              <a:rPr lang="es-MX" sz="2400" u="sng" dirty="0">
                <a:latin typeface="Times New Roman" panose="02020603050405020304" pitchFamily="18" charset="0"/>
                <a:cs typeface="Times New Roman" panose="02020603050405020304" pitchFamily="18" charset="0"/>
              </a:rPr>
              <a:t> (Hijo 2)</a:t>
            </a:r>
          </a:p>
          <a:p>
            <a:pPr marL="0" indent="0">
              <a:buNone/>
            </a:pPr>
            <a:endParaRPr lang="es-MX" sz="2400" u="sng" dirty="0">
              <a:latin typeface="Times New Roman" panose="02020603050405020304" pitchFamily="18" charset="0"/>
              <a:cs typeface="Times New Roman" panose="02020603050405020304" pitchFamily="18" charset="0"/>
            </a:endParaRPr>
          </a:p>
        </p:txBody>
      </p:sp>
      <p:sp>
        <p:nvSpPr>
          <p:cNvPr id="14" name="Marcador de contenido 2">
            <a:extLst>
              <a:ext uri="{FF2B5EF4-FFF2-40B4-BE49-F238E27FC236}">
                <a16:creationId xmlns:a16="http://schemas.microsoft.com/office/drawing/2014/main" id="{85A04F7E-8FEB-424B-9FEC-5338F2D4A6E7}"/>
              </a:ext>
            </a:extLst>
          </p:cNvPr>
          <p:cNvSpPr txBox="1">
            <a:spLocks/>
          </p:cNvSpPr>
          <p:nvPr/>
        </p:nvSpPr>
        <p:spPr>
          <a:xfrm>
            <a:off x="428267" y="1491455"/>
            <a:ext cx="9143997" cy="435133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ES_tradnl" sz="2400" dirty="0"/>
          </a:p>
        </p:txBody>
      </p:sp>
      <p:graphicFrame>
        <p:nvGraphicFramePr>
          <p:cNvPr id="22" name="Tabla 21">
            <a:extLst>
              <a:ext uri="{FF2B5EF4-FFF2-40B4-BE49-F238E27FC236}">
                <a16:creationId xmlns:a16="http://schemas.microsoft.com/office/drawing/2014/main" id="{57919840-CE08-4246-BA6C-7C50364F60C5}"/>
              </a:ext>
            </a:extLst>
          </p:cNvPr>
          <p:cNvGraphicFramePr>
            <a:graphicFrameLocks noGrp="1"/>
          </p:cNvGraphicFramePr>
          <p:nvPr>
            <p:extLst>
              <p:ext uri="{D42A27DB-BD31-4B8C-83A1-F6EECF244321}">
                <p14:modId xmlns:p14="http://schemas.microsoft.com/office/powerpoint/2010/main" val="3869019830"/>
              </p:ext>
            </p:extLst>
          </p:nvPr>
        </p:nvGraphicFramePr>
        <p:xfrm>
          <a:off x="859837" y="2387043"/>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25" name="Tabla 24">
            <a:extLst>
              <a:ext uri="{FF2B5EF4-FFF2-40B4-BE49-F238E27FC236}">
                <a16:creationId xmlns:a16="http://schemas.microsoft.com/office/drawing/2014/main" id="{96448593-4964-7043-87C1-D0C80A8AE4CA}"/>
              </a:ext>
            </a:extLst>
          </p:cNvPr>
          <p:cNvGraphicFramePr>
            <a:graphicFrameLocks noGrp="1"/>
          </p:cNvGraphicFramePr>
          <p:nvPr>
            <p:extLst>
              <p:ext uri="{D42A27DB-BD31-4B8C-83A1-F6EECF244321}">
                <p14:modId xmlns:p14="http://schemas.microsoft.com/office/powerpoint/2010/main" val="521654245"/>
              </p:ext>
            </p:extLst>
          </p:nvPr>
        </p:nvGraphicFramePr>
        <p:xfrm>
          <a:off x="3298237" y="2387043"/>
          <a:ext cx="32512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809857480"/>
                    </a:ext>
                  </a:extLst>
                </a:gridCol>
                <a:gridCol w="812800">
                  <a:extLst>
                    <a:ext uri="{9D8B030D-6E8A-4147-A177-3AD203B41FA5}">
                      <a16:colId xmlns:a16="http://schemas.microsoft.com/office/drawing/2014/main" val="3187133078"/>
                    </a:ext>
                  </a:extLst>
                </a:gridCol>
                <a:gridCol w="812800">
                  <a:extLst>
                    <a:ext uri="{9D8B030D-6E8A-4147-A177-3AD203B41FA5}">
                      <a16:colId xmlns:a16="http://schemas.microsoft.com/office/drawing/2014/main" val="77687455"/>
                    </a:ext>
                  </a:extLst>
                </a:gridCol>
                <a:gridCol w="812800">
                  <a:extLst>
                    <a:ext uri="{9D8B030D-6E8A-4147-A177-3AD203B41FA5}">
                      <a16:colId xmlns:a16="http://schemas.microsoft.com/office/drawing/2014/main" val="613404151"/>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2292352945"/>
                  </a:ext>
                </a:extLst>
              </a:tr>
            </a:tbl>
          </a:graphicData>
        </a:graphic>
      </p:graphicFrame>
      <p:graphicFrame>
        <p:nvGraphicFramePr>
          <p:cNvPr id="30" name="Tabla 29">
            <a:extLst>
              <a:ext uri="{FF2B5EF4-FFF2-40B4-BE49-F238E27FC236}">
                <a16:creationId xmlns:a16="http://schemas.microsoft.com/office/drawing/2014/main" id="{129D4481-CBCE-324A-BFDD-FD350A13281F}"/>
              </a:ext>
            </a:extLst>
          </p:cNvPr>
          <p:cNvGraphicFramePr>
            <a:graphicFrameLocks noGrp="1"/>
          </p:cNvGraphicFramePr>
          <p:nvPr>
            <p:extLst>
              <p:ext uri="{D42A27DB-BD31-4B8C-83A1-F6EECF244321}">
                <p14:modId xmlns:p14="http://schemas.microsoft.com/office/powerpoint/2010/main" val="397893033"/>
              </p:ext>
            </p:extLst>
          </p:nvPr>
        </p:nvGraphicFramePr>
        <p:xfrm>
          <a:off x="3298237" y="4382091"/>
          <a:ext cx="3251200" cy="36576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391369505"/>
                    </a:ext>
                  </a:extLst>
                </a:gridCol>
                <a:gridCol w="812800">
                  <a:extLst>
                    <a:ext uri="{9D8B030D-6E8A-4147-A177-3AD203B41FA5}">
                      <a16:colId xmlns:a16="http://schemas.microsoft.com/office/drawing/2014/main" val="735244375"/>
                    </a:ext>
                  </a:extLst>
                </a:gridCol>
                <a:gridCol w="812800">
                  <a:extLst>
                    <a:ext uri="{9D8B030D-6E8A-4147-A177-3AD203B41FA5}">
                      <a16:colId xmlns:a16="http://schemas.microsoft.com/office/drawing/2014/main" val="3518555991"/>
                    </a:ext>
                  </a:extLst>
                </a:gridCol>
                <a:gridCol w="812800">
                  <a:extLst>
                    <a:ext uri="{9D8B030D-6E8A-4147-A177-3AD203B41FA5}">
                      <a16:colId xmlns:a16="http://schemas.microsoft.com/office/drawing/2014/main" val="3213920615"/>
                    </a:ext>
                  </a:extLst>
                </a:gridCol>
              </a:tblGrid>
              <a:tr h="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1916047397"/>
                  </a:ext>
                </a:extLst>
              </a:tr>
            </a:tbl>
          </a:graphicData>
        </a:graphic>
      </p:graphicFrame>
      <p:graphicFrame>
        <p:nvGraphicFramePr>
          <p:cNvPr id="31" name="Tabla 30">
            <a:extLst>
              <a:ext uri="{FF2B5EF4-FFF2-40B4-BE49-F238E27FC236}">
                <a16:creationId xmlns:a16="http://schemas.microsoft.com/office/drawing/2014/main" id="{4EEFB326-E2CE-7948-86F1-CF7BAA2288B5}"/>
              </a:ext>
            </a:extLst>
          </p:cNvPr>
          <p:cNvGraphicFramePr>
            <a:graphicFrameLocks noGrp="1"/>
          </p:cNvGraphicFramePr>
          <p:nvPr>
            <p:extLst>
              <p:ext uri="{D42A27DB-BD31-4B8C-83A1-F6EECF244321}">
                <p14:modId xmlns:p14="http://schemas.microsoft.com/office/powerpoint/2010/main" val="213458807"/>
              </p:ext>
            </p:extLst>
          </p:nvPr>
        </p:nvGraphicFramePr>
        <p:xfrm>
          <a:off x="859837" y="4377011"/>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8" name="CuadroTexto 7">
            <a:extLst>
              <a:ext uri="{FF2B5EF4-FFF2-40B4-BE49-F238E27FC236}">
                <a16:creationId xmlns:a16="http://schemas.microsoft.com/office/drawing/2014/main" id="{BFFE1394-2A4A-9742-A0A5-D2B4DB793D12}"/>
              </a:ext>
            </a:extLst>
          </p:cNvPr>
          <p:cNvSpPr txBox="1"/>
          <p:nvPr/>
        </p:nvSpPr>
        <p:spPr>
          <a:xfrm>
            <a:off x="1875840" y="2840068"/>
            <a:ext cx="406393"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a:t>
            </a:r>
            <a:r>
              <a:rPr lang="es-MX" baseline="-25000" dirty="0">
                <a:latin typeface="Times New Roman" panose="02020603050405020304" pitchFamily="18" charset="0"/>
                <a:cs typeface="Times New Roman" panose="02020603050405020304" pitchFamily="18" charset="0"/>
              </a:rPr>
              <a:t>A</a:t>
            </a:r>
          </a:p>
        </p:txBody>
      </p:sp>
      <p:sp>
        <p:nvSpPr>
          <p:cNvPr id="32" name="CuadroTexto 31">
            <a:extLst>
              <a:ext uri="{FF2B5EF4-FFF2-40B4-BE49-F238E27FC236}">
                <a16:creationId xmlns:a16="http://schemas.microsoft.com/office/drawing/2014/main" id="{28381BAF-C612-8A40-A5CA-2FE8F17E8F87}"/>
              </a:ext>
            </a:extLst>
          </p:cNvPr>
          <p:cNvSpPr txBox="1"/>
          <p:nvPr/>
        </p:nvSpPr>
        <p:spPr>
          <a:xfrm>
            <a:off x="4720640" y="4811754"/>
            <a:ext cx="41549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a:t>
            </a:r>
            <a:r>
              <a:rPr lang="es-MX" baseline="-25000" dirty="0">
                <a:latin typeface="Times New Roman" panose="02020603050405020304" pitchFamily="18" charset="0"/>
                <a:cs typeface="Times New Roman" panose="02020603050405020304" pitchFamily="18" charset="0"/>
              </a:rPr>
              <a:t>B</a:t>
            </a:r>
          </a:p>
        </p:txBody>
      </p:sp>
      <p:sp>
        <p:nvSpPr>
          <p:cNvPr id="33" name="CuadroTexto 32">
            <a:extLst>
              <a:ext uri="{FF2B5EF4-FFF2-40B4-BE49-F238E27FC236}">
                <a16:creationId xmlns:a16="http://schemas.microsoft.com/office/drawing/2014/main" id="{B4EE202D-6036-1844-A71F-3A84C559CC4D}"/>
              </a:ext>
            </a:extLst>
          </p:cNvPr>
          <p:cNvSpPr txBox="1"/>
          <p:nvPr/>
        </p:nvSpPr>
        <p:spPr>
          <a:xfrm>
            <a:off x="1875840" y="4879023"/>
            <a:ext cx="50045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t>
            </a:r>
            <a:r>
              <a:rPr lang="es-MX" baseline="-25000" dirty="0">
                <a:latin typeface="Times New Roman" panose="02020603050405020304" pitchFamily="18" charset="0"/>
                <a:cs typeface="Times New Roman" panose="02020603050405020304" pitchFamily="18" charset="0"/>
              </a:rPr>
              <a:t>A</a:t>
            </a:r>
          </a:p>
        </p:txBody>
      </p:sp>
      <p:sp>
        <p:nvSpPr>
          <p:cNvPr id="34" name="CuadroTexto 33">
            <a:extLst>
              <a:ext uri="{FF2B5EF4-FFF2-40B4-BE49-F238E27FC236}">
                <a16:creationId xmlns:a16="http://schemas.microsoft.com/office/drawing/2014/main" id="{27AD5B63-3C87-A14C-AAC3-B61701648840}"/>
              </a:ext>
            </a:extLst>
          </p:cNvPr>
          <p:cNvSpPr txBox="1"/>
          <p:nvPr/>
        </p:nvSpPr>
        <p:spPr>
          <a:xfrm>
            <a:off x="4423379" y="2835955"/>
            <a:ext cx="50045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t>
            </a:r>
            <a:r>
              <a:rPr lang="es-MX" baseline="-25000" dirty="0">
                <a:latin typeface="Times New Roman" panose="02020603050405020304" pitchFamily="18" charset="0"/>
                <a:cs typeface="Times New Roman" panose="02020603050405020304" pitchFamily="18" charset="0"/>
              </a:rPr>
              <a:t>B</a:t>
            </a:r>
          </a:p>
        </p:txBody>
      </p:sp>
      <p:sp>
        <p:nvSpPr>
          <p:cNvPr id="35" name="Marcador de número de diapositiva 1">
            <a:extLst>
              <a:ext uri="{FF2B5EF4-FFF2-40B4-BE49-F238E27FC236}">
                <a16:creationId xmlns:a16="http://schemas.microsoft.com/office/drawing/2014/main" id="{A1E4B9CC-E357-CE4F-9CA3-CA067E504FFA}"/>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14</a:t>
            </a:fld>
            <a:endParaRPr lang="es-ES" dirty="0">
              <a:solidFill>
                <a:schemeClr val="bg1"/>
              </a:solidFill>
            </a:endParaRPr>
          </a:p>
        </p:txBody>
      </p:sp>
    </p:spTree>
    <p:extLst>
      <p:ext uri="{BB962C8B-B14F-4D97-AF65-F5344CB8AC3E}">
        <p14:creationId xmlns:p14="http://schemas.microsoft.com/office/powerpoint/2010/main" val="1431933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1" name="Marcador de contenido 2">
            <a:extLst>
              <a:ext uri="{FF2B5EF4-FFF2-40B4-BE49-F238E27FC236}">
                <a16:creationId xmlns:a16="http://schemas.microsoft.com/office/drawing/2014/main" id="{F034CD2A-683C-3448-8AE5-DDE9F813EED6}"/>
              </a:ext>
            </a:extLst>
          </p:cNvPr>
          <p:cNvSpPr>
            <a:spLocks noGrp="1"/>
          </p:cNvSpPr>
          <p:nvPr>
            <p:ph idx="1"/>
          </p:nvPr>
        </p:nvSpPr>
        <p:spPr>
          <a:xfrm>
            <a:off x="440736" y="1093316"/>
            <a:ext cx="8229600" cy="4525963"/>
          </a:xfrm>
        </p:spPr>
        <p:txBody>
          <a:bodyPr>
            <a:normAutofit/>
          </a:bodyPr>
          <a:lstStyle/>
          <a:p>
            <a:pPr marL="0" indent="0">
              <a:buNone/>
            </a:pPr>
            <a:r>
              <a:rPr lang="es-MX" sz="2400" dirty="0">
                <a:latin typeface="Times New Roman" panose="02020603050405020304" pitchFamily="18" charset="0"/>
                <a:cs typeface="Times New Roman" panose="02020603050405020304" pitchFamily="18" charset="0"/>
              </a:rPr>
              <a:t>Resumiendo</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graphicFrame>
        <p:nvGraphicFramePr>
          <p:cNvPr id="26" name="Tabla 25">
            <a:extLst>
              <a:ext uri="{FF2B5EF4-FFF2-40B4-BE49-F238E27FC236}">
                <a16:creationId xmlns:a16="http://schemas.microsoft.com/office/drawing/2014/main" id="{EE866E31-3C76-CE4A-9898-8F0A1EB51667}"/>
              </a:ext>
            </a:extLst>
          </p:cNvPr>
          <p:cNvGraphicFramePr>
            <a:graphicFrameLocks noGrp="1"/>
          </p:cNvGraphicFramePr>
          <p:nvPr>
            <p:extLst>
              <p:ext uri="{D42A27DB-BD31-4B8C-83A1-F6EECF244321}">
                <p14:modId xmlns:p14="http://schemas.microsoft.com/office/powerpoint/2010/main" val="2171608377"/>
              </p:ext>
            </p:extLst>
          </p:nvPr>
        </p:nvGraphicFramePr>
        <p:xfrm>
          <a:off x="1034915" y="2007912"/>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sp>
        <p:nvSpPr>
          <p:cNvPr id="27" name="CuadroTexto 26">
            <a:extLst>
              <a:ext uri="{FF2B5EF4-FFF2-40B4-BE49-F238E27FC236}">
                <a16:creationId xmlns:a16="http://schemas.microsoft.com/office/drawing/2014/main" id="{0A9F9A40-94D7-4D43-BB52-EA73C93BB069}"/>
              </a:ext>
            </a:extLst>
          </p:cNvPr>
          <p:cNvSpPr txBox="1"/>
          <p:nvPr/>
        </p:nvSpPr>
        <p:spPr>
          <a:xfrm>
            <a:off x="6828874" y="2009420"/>
            <a:ext cx="723340"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Padre</a:t>
            </a:r>
          </a:p>
        </p:txBody>
      </p:sp>
      <p:cxnSp>
        <p:nvCxnSpPr>
          <p:cNvPr id="28" name="Conector recto de flecha 27">
            <a:extLst>
              <a:ext uri="{FF2B5EF4-FFF2-40B4-BE49-F238E27FC236}">
                <a16:creationId xmlns:a16="http://schemas.microsoft.com/office/drawing/2014/main" id="{569DD775-65A1-4347-86A7-B0A9388032AE}"/>
              </a:ext>
            </a:extLst>
          </p:cNvPr>
          <p:cNvCxnSpPr/>
          <p:nvPr/>
        </p:nvCxnSpPr>
        <p:spPr>
          <a:xfrm>
            <a:off x="4700524" y="1791603"/>
            <a:ext cx="0" cy="2064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9" name="Rectángulo 28">
            <a:extLst>
              <a:ext uri="{FF2B5EF4-FFF2-40B4-BE49-F238E27FC236}">
                <a16:creationId xmlns:a16="http://schemas.microsoft.com/office/drawing/2014/main" id="{9239A15C-530F-EE4F-9A1C-C83FFF517D47}"/>
              </a:ext>
            </a:extLst>
          </p:cNvPr>
          <p:cNvSpPr/>
          <p:nvPr/>
        </p:nvSpPr>
        <p:spPr>
          <a:xfrm>
            <a:off x="4557189" y="1432103"/>
            <a:ext cx="596638" cy="369332"/>
          </a:xfrm>
          <a:prstGeom prst="rect">
            <a:avLst/>
          </a:prstGeom>
        </p:spPr>
        <p:txBody>
          <a:bodyPr wrap="none">
            <a:spAutoFit/>
          </a:bodyPr>
          <a:lstStyle/>
          <a:p>
            <a:r>
              <a:rPr lang="es-MX" u="sng" dirty="0">
                <a:solidFill>
                  <a:srgbClr val="00B050"/>
                </a:solidFill>
                <a:latin typeface="Times New Roman" panose="02020603050405020304" pitchFamily="18" charset="0"/>
                <a:cs typeface="Times New Roman" panose="02020603050405020304" pitchFamily="18" charset="0"/>
              </a:rPr>
              <a:t>K=2</a:t>
            </a:r>
            <a:endParaRPr lang="es-MX" dirty="0"/>
          </a:p>
        </p:txBody>
      </p:sp>
      <p:sp>
        <p:nvSpPr>
          <p:cNvPr id="35" name="Abrir llave 34">
            <a:extLst>
              <a:ext uri="{FF2B5EF4-FFF2-40B4-BE49-F238E27FC236}">
                <a16:creationId xmlns:a16="http://schemas.microsoft.com/office/drawing/2014/main" id="{BB3D1865-9444-8742-B5D7-0893E8BCC2BF}"/>
              </a:ext>
            </a:extLst>
          </p:cNvPr>
          <p:cNvSpPr/>
          <p:nvPr/>
        </p:nvSpPr>
        <p:spPr>
          <a:xfrm rot="16200000">
            <a:off x="5504252" y="1765212"/>
            <a:ext cx="370841" cy="167599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36" name="Abrir llave 35">
            <a:extLst>
              <a:ext uri="{FF2B5EF4-FFF2-40B4-BE49-F238E27FC236}">
                <a16:creationId xmlns:a16="http://schemas.microsoft.com/office/drawing/2014/main" id="{C889A820-054D-0F45-9391-1CAC85AFA4E0}"/>
              </a:ext>
            </a:extLst>
          </p:cNvPr>
          <p:cNvSpPr/>
          <p:nvPr/>
        </p:nvSpPr>
        <p:spPr>
          <a:xfrm rot="5400000">
            <a:off x="2486026" y="438732"/>
            <a:ext cx="369334" cy="255953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37" name="CuadroTexto 36">
            <a:extLst>
              <a:ext uri="{FF2B5EF4-FFF2-40B4-BE49-F238E27FC236}">
                <a16:creationId xmlns:a16="http://schemas.microsoft.com/office/drawing/2014/main" id="{E112A850-222A-5F49-936C-9751D06A9D57}"/>
              </a:ext>
            </a:extLst>
          </p:cNvPr>
          <p:cNvSpPr txBox="1"/>
          <p:nvPr/>
        </p:nvSpPr>
        <p:spPr>
          <a:xfrm>
            <a:off x="5506032" y="2842668"/>
            <a:ext cx="36728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A</a:t>
            </a:r>
          </a:p>
        </p:txBody>
      </p:sp>
      <p:sp>
        <p:nvSpPr>
          <p:cNvPr id="38" name="CuadroTexto 37">
            <a:extLst>
              <a:ext uri="{FF2B5EF4-FFF2-40B4-BE49-F238E27FC236}">
                <a16:creationId xmlns:a16="http://schemas.microsoft.com/office/drawing/2014/main" id="{D5D53DAE-AD17-9C4C-A011-83852639A702}"/>
              </a:ext>
            </a:extLst>
          </p:cNvPr>
          <p:cNvSpPr txBox="1"/>
          <p:nvPr/>
        </p:nvSpPr>
        <p:spPr>
          <a:xfrm>
            <a:off x="2487053" y="1195668"/>
            <a:ext cx="37382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B</a:t>
            </a:r>
          </a:p>
        </p:txBody>
      </p:sp>
      <p:sp>
        <p:nvSpPr>
          <p:cNvPr id="39" name="CuadroTexto 38">
            <a:extLst>
              <a:ext uri="{FF2B5EF4-FFF2-40B4-BE49-F238E27FC236}">
                <a16:creationId xmlns:a16="http://schemas.microsoft.com/office/drawing/2014/main" id="{6DFE9028-AC26-A24C-9A25-0E73E3B4EFB1}"/>
              </a:ext>
            </a:extLst>
          </p:cNvPr>
          <p:cNvSpPr txBox="1"/>
          <p:nvPr/>
        </p:nvSpPr>
        <p:spPr>
          <a:xfrm>
            <a:off x="6758128" y="3498348"/>
            <a:ext cx="806824"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Madre</a:t>
            </a:r>
          </a:p>
        </p:txBody>
      </p:sp>
      <p:cxnSp>
        <p:nvCxnSpPr>
          <p:cNvPr id="40" name="Conector recto de flecha 39">
            <a:extLst>
              <a:ext uri="{FF2B5EF4-FFF2-40B4-BE49-F238E27FC236}">
                <a16:creationId xmlns:a16="http://schemas.microsoft.com/office/drawing/2014/main" id="{04F3EC3C-B28A-2144-A29C-7579FC20703B}"/>
              </a:ext>
            </a:extLst>
          </p:cNvPr>
          <p:cNvCxnSpPr/>
          <p:nvPr/>
        </p:nvCxnSpPr>
        <p:spPr>
          <a:xfrm>
            <a:off x="4629778" y="3280531"/>
            <a:ext cx="0" cy="2064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1" name="Rectángulo 40">
            <a:extLst>
              <a:ext uri="{FF2B5EF4-FFF2-40B4-BE49-F238E27FC236}">
                <a16:creationId xmlns:a16="http://schemas.microsoft.com/office/drawing/2014/main" id="{4FDC7E75-83FE-714A-99C0-946D54F8939A}"/>
              </a:ext>
            </a:extLst>
          </p:cNvPr>
          <p:cNvSpPr/>
          <p:nvPr/>
        </p:nvSpPr>
        <p:spPr>
          <a:xfrm>
            <a:off x="4486443" y="2921031"/>
            <a:ext cx="596638" cy="369332"/>
          </a:xfrm>
          <a:prstGeom prst="rect">
            <a:avLst/>
          </a:prstGeom>
        </p:spPr>
        <p:txBody>
          <a:bodyPr wrap="none">
            <a:spAutoFit/>
          </a:bodyPr>
          <a:lstStyle/>
          <a:p>
            <a:r>
              <a:rPr lang="es-MX" u="sng" dirty="0">
                <a:solidFill>
                  <a:srgbClr val="00B050"/>
                </a:solidFill>
                <a:latin typeface="Times New Roman" panose="02020603050405020304" pitchFamily="18" charset="0"/>
                <a:cs typeface="Times New Roman" panose="02020603050405020304" pitchFamily="18" charset="0"/>
              </a:rPr>
              <a:t>K=2</a:t>
            </a:r>
            <a:endParaRPr lang="es-MX" dirty="0"/>
          </a:p>
        </p:txBody>
      </p:sp>
      <p:sp>
        <p:nvSpPr>
          <p:cNvPr id="42" name="Abrir llave 41">
            <a:extLst>
              <a:ext uri="{FF2B5EF4-FFF2-40B4-BE49-F238E27FC236}">
                <a16:creationId xmlns:a16="http://schemas.microsoft.com/office/drawing/2014/main" id="{D66C8474-4DCA-8C4F-8E50-6023ABA1350C}"/>
              </a:ext>
            </a:extLst>
          </p:cNvPr>
          <p:cNvSpPr/>
          <p:nvPr/>
        </p:nvSpPr>
        <p:spPr>
          <a:xfrm rot="16200000">
            <a:off x="5433506" y="3254140"/>
            <a:ext cx="370841" cy="167599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43" name="Abrir llave 42">
            <a:extLst>
              <a:ext uri="{FF2B5EF4-FFF2-40B4-BE49-F238E27FC236}">
                <a16:creationId xmlns:a16="http://schemas.microsoft.com/office/drawing/2014/main" id="{2A91EF0F-BE5E-4D4B-A60E-882F351B8A00}"/>
              </a:ext>
            </a:extLst>
          </p:cNvPr>
          <p:cNvSpPr/>
          <p:nvPr/>
        </p:nvSpPr>
        <p:spPr>
          <a:xfrm rot="5400000">
            <a:off x="2415280" y="1927660"/>
            <a:ext cx="369334" cy="255953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44" name="CuadroTexto 43">
            <a:extLst>
              <a:ext uri="{FF2B5EF4-FFF2-40B4-BE49-F238E27FC236}">
                <a16:creationId xmlns:a16="http://schemas.microsoft.com/office/drawing/2014/main" id="{E3CA0042-2BF6-D049-A253-E4DC7E33574D}"/>
              </a:ext>
            </a:extLst>
          </p:cNvPr>
          <p:cNvSpPr txBox="1"/>
          <p:nvPr/>
        </p:nvSpPr>
        <p:spPr>
          <a:xfrm>
            <a:off x="5435286" y="4331596"/>
            <a:ext cx="471604"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A</a:t>
            </a:r>
          </a:p>
        </p:txBody>
      </p:sp>
      <p:sp>
        <p:nvSpPr>
          <p:cNvPr id="45" name="CuadroTexto 44">
            <a:extLst>
              <a:ext uri="{FF2B5EF4-FFF2-40B4-BE49-F238E27FC236}">
                <a16:creationId xmlns:a16="http://schemas.microsoft.com/office/drawing/2014/main" id="{6F81DA8A-F6ED-9E42-864F-7BB0B35ABF49}"/>
              </a:ext>
            </a:extLst>
          </p:cNvPr>
          <p:cNvSpPr txBox="1"/>
          <p:nvPr/>
        </p:nvSpPr>
        <p:spPr>
          <a:xfrm>
            <a:off x="2416307" y="2684596"/>
            <a:ext cx="465192"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B</a:t>
            </a:r>
          </a:p>
        </p:txBody>
      </p:sp>
      <p:graphicFrame>
        <p:nvGraphicFramePr>
          <p:cNvPr id="46" name="Tabla 45">
            <a:extLst>
              <a:ext uri="{FF2B5EF4-FFF2-40B4-BE49-F238E27FC236}">
                <a16:creationId xmlns:a16="http://schemas.microsoft.com/office/drawing/2014/main" id="{C7888609-6628-A649-9907-55DB9BCDCD18}"/>
              </a:ext>
            </a:extLst>
          </p:cNvPr>
          <p:cNvGraphicFramePr>
            <a:graphicFrameLocks noGrp="1"/>
          </p:cNvGraphicFramePr>
          <p:nvPr>
            <p:extLst>
              <p:ext uri="{D42A27DB-BD31-4B8C-83A1-F6EECF244321}">
                <p14:modId xmlns:p14="http://schemas.microsoft.com/office/powerpoint/2010/main" val="3587734997"/>
              </p:ext>
            </p:extLst>
          </p:nvPr>
        </p:nvGraphicFramePr>
        <p:xfrm>
          <a:off x="1034915" y="3516357"/>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47" name="Tabla 46">
            <a:extLst>
              <a:ext uri="{FF2B5EF4-FFF2-40B4-BE49-F238E27FC236}">
                <a16:creationId xmlns:a16="http://schemas.microsoft.com/office/drawing/2014/main" id="{77EDAA44-05CD-F047-ABFE-22D815EDCFC8}"/>
              </a:ext>
            </a:extLst>
          </p:cNvPr>
          <p:cNvGraphicFramePr>
            <a:graphicFrameLocks noGrp="1"/>
          </p:cNvGraphicFramePr>
          <p:nvPr>
            <p:extLst>
              <p:ext uri="{D42A27DB-BD31-4B8C-83A1-F6EECF244321}">
                <p14:modId xmlns:p14="http://schemas.microsoft.com/office/powerpoint/2010/main" val="2517878894"/>
              </p:ext>
            </p:extLst>
          </p:nvPr>
        </p:nvGraphicFramePr>
        <p:xfrm>
          <a:off x="1034915" y="4749738"/>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48" name="Tabla 47">
            <a:extLst>
              <a:ext uri="{FF2B5EF4-FFF2-40B4-BE49-F238E27FC236}">
                <a16:creationId xmlns:a16="http://schemas.microsoft.com/office/drawing/2014/main" id="{E29E019F-7DF4-1440-8EAE-73E0B2865C1D}"/>
              </a:ext>
            </a:extLst>
          </p:cNvPr>
          <p:cNvGraphicFramePr>
            <a:graphicFrameLocks noGrp="1"/>
          </p:cNvGraphicFramePr>
          <p:nvPr>
            <p:extLst>
              <p:ext uri="{D42A27DB-BD31-4B8C-83A1-F6EECF244321}">
                <p14:modId xmlns:p14="http://schemas.microsoft.com/office/powerpoint/2010/main" val="710246569"/>
              </p:ext>
            </p:extLst>
          </p:nvPr>
        </p:nvGraphicFramePr>
        <p:xfrm>
          <a:off x="3473315" y="4749738"/>
          <a:ext cx="32512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809857480"/>
                    </a:ext>
                  </a:extLst>
                </a:gridCol>
                <a:gridCol w="812800">
                  <a:extLst>
                    <a:ext uri="{9D8B030D-6E8A-4147-A177-3AD203B41FA5}">
                      <a16:colId xmlns:a16="http://schemas.microsoft.com/office/drawing/2014/main" val="3187133078"/>
                    </a:ext>
                  </a:extLst>
                </a:gridCol>
                <a:gridCol w="812800">
                  <a:extLst>
                    <a:ext uri="{9D8B030D-6E8A-4147-A177-3AD203B41FA5}">
                      <a16:colId xmlns:a16="http://schemas.microsoft.com/office/drawing/2014/main" val="77687455"/>
                    </a:ext>
                  </a:extLst>
                </a:gridCol>
                <a:gridCol w="812800">
                  <a:extLst>
                    <a:ext uri="{9D8B030D-6E8A-4147-A177-3AD203B41FA5}">
                      <a16:colId xmlns:a16="http://schemas.microsoft.com/office/drawing/2014/main" val="613404151"/>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2292352945"/>
                  </a:ext>
                </a:extLst>
              </a:tr>
            </a:tbl>
          </a:graphicData>
        </a:graphic>
      </p:graphicFrame>
      <p:sp>
        <p:nvSpPr>
          <p:cNvPr id="49" name="CuadroTexto 48">
            <a:extLst>
              <a:ext uri="{FF2B5EF4-FFF2-40B4-BE49-F238E27FC236}">
                <a16:creationId xmlns:a16="http://schemas.microsoft.com/office/drawing/2014/main" id="{4D754ABC-4894-2A42-B559-A483B37E6C5B}"/>
              </a:ext>
            </a:extLst>
          </p:cNvPr>
          <p:cNvSpPr txBox="1"/>
          <p:nvPr/>
        </p:nvSpPr>
        <p:spPr>
          <a:xfrm>
            <a:off x="2050918" y="5202763"/>
            <a:ext cx="406393"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a:t>
            </a:r>
            <a:r>
              <a:rPr lang="es-MX" baseline="-25000" dirty="0">
                <a:latin typeface="Times New Roman" panose="02020603050405020304" pitchFamily="18" charset="0"/>
                <a:cs typeface="Times New Roman" panose="02020603050405020304" pitchFamily="18" charset="0"/>
              </a:rPr>
              <a:t>A</a:t>
            </a:r>
          </a:p>
        </p:txBody>
      </p:sp>
      <p:sp>
        <p:nvSpPr>
          <p:cNvPr id="50" name="CuadroTexto 49">
            <a:extLst>
              <a:ext uri="{FF2B5EF4-FFF2-40B4-BE49-F238E27FC236}">
                <a16:creationId xmlns:a16="http://schemas.microsoft.com/office/drawing/2014/main" id="{F882F487-D3CA-6245-8F8B-17242092A7FA}"/>
              </a:ext>
            </a:extLst>
          </p:cNvPr>
          <p:cNvSpPr txBox="1"/>
          <p:nvPr/>
        </p:nvSpPr>
        <p:spPr>
          <a:xfrm>
            <a:off x="4598457" y="5198650"/>
            <a:ext cx="50045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t>
            </a:r>
            <a:r>
              <a:rPr lang="es-MX" baseline="-25000" dirty="0">
                <a:latin typeface="Times New Roman" panose="02020603050405020304" pitchFamily="18" charset="0"/>
                <a:cs typeface="Times New Roman" panose="02020603050405020304" pitchFamily="18" charset="0"/>
              </a:rPr>
              <a:t>B</a:t>
            </a:r>
          </a:p>
        </p:txBody>
      </p:sp>
      <p:graphicFrame>
        <p:nvGraphicFramePr>
          <p:cNvPr id="51" name="Tabla 50">
            <a:extLst>
              <a:ext uri="{FF2B5EF4-FFF2-40B4-BE49-F238E27FC236}">
                <a16:creationId xmlns:a16="http://schemas.microsoft.com/office/drawing/2014/main" id="{3A386597-565C-D640-8A3E-98488B609163}"/>
              </a:ext>
            </a:extLst>
          </p:cNvPr>
          <p:cNvGraphicFramePr>
            <a:graphicFrameLocks noGrp="1"/>
          </p:cNvGraphicFramePr>
          <p:nvPr>
            <p:extLst>
              <p:ext uri="{D42A27DB-BD31-4B8C-83A1-F6EECF244321}">
                <p14:modId xmlns:p14="http://schemas.microsoft.com/office/powerpoint/2010/main" val="1004000669"/>
              </p:ext>
            </p:extLst>
          </p:nvPr>
        </p:nvGraphicFramePr>
        <p:xfrm>
          <a:off x="3473315" y="5917725"/>
          <a:ext cx="3251200" cy="36576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391369505"/>
                    </a:ext>
                  </a:extLst>
                </a:gridCol>
                <a:gridCol w="812800">
                  <a:extLst>
                    <a:ext uri="{9D8B030D-6E8A-4147-A177-3AD203B41FA5}">
                      <a16:colId xmlns:a16="http://schemas.microsoft.com/office/drawing/2014/main" val="735244375"/>
                    </a:ext>
                  </a:extLst>
                </a:gridCol>
                <a:gridCol w="812800">
                  <a:extLst>
                    <a:ext uri="{9D8B030D-6E8A-4147-A177-3AD203B41FA5}">
                      <a16:colId xmlns:a16="http://schemas.microsoft.com/office/drawing/2014/main" val="3518555991"/>
                    </a:ext>
                  </a:extLst>
                </a:gridCol>
                <a:gridCol w="812800">
                  <a:extLst>
                    <a:ext uri="{9D8B030D-6E8A-4147-A177-3AD203B41FA5}">
                      <a16:colId xmlns:a16="http://schemas.microsoft.com/office/drawing/2014/main" val="3213920615"/>
                    </a:ext>
                  </a:extLst>
                </a:gridCol>
              </a:tblGrid>
              <a:tr h="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1916047397"/>
                  </a:ext>
                </a:extLst>
              </a:tr>
            </a:tbl>
          </a:graphicData>
        </a:graphic>
      </p:graphicFrame>
      <p:graphicFrame>
        <p:nvGraphicFramePr>
          <p:cNvPr id="52" name="Tabla 51">
            <a:extLst>
              <a:ext uri="{FF2B5EF4-FFF2-40B4-BE49-F238E27FC236}">
                <a16:creationId xmlns:a16="http://schemas.microsoft.com/office/drawing/2014/main" id="{442679B7-5DE7-1A4C-A259-6F1CE3944722}"/>
              </a:ext>
            </a:extLst>
          </p:cNvPr>
          <p:cNvGraphicFramePr>
            <a:graphicFrameLocks noGrp="1"/>
          </p:cNvGraphicFramePr>
          <p:nvPr>
            <p:extLst>
              <p:ext uri="{D42A27DB-BD31-4B8C-83A1-F6EECF244321}">
                <p14:modId xmlns:p14="http://schemas.microsoft.com/office/powerpoint/2010/main" val="1155653592"/>
              </p:ext>
            </p:extLst>
          </p:nvPr>
        </p:nvGraphicFramePr>
        <p:xfrm>
          <a:off x="1034915" y="5912645"/>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53" name="CuadroTexto 52">
            <a:extLst>
              <a:ext uri="{FF2B5EF4-FFF2-40B4-BE49-F238E27FC236}">
                <a16:creationId xmlns:a16="http://schemas.microsoft.com/office/drawing/2014/main" id="{E4B4E781-1CB2-9142-AF13-4B0A9F07861E}"/>
              </a:ext>
            </a:extLst>
          </p:cNvPr>
          <p:cNvSpPr txBox="1"/>
          <p:nvPr/>
        </p:nvSpPr>
        <p:spPr>
          <a:xfrm>
            <a:off x="5000077" y="6346575"/>
            <a:ext cx="41549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a:t>
            </a:r>
            <a:r>
              <a:rPr lang="es-MX" baseline="-25000" dirty="0">
                <a:latin typeface="Times New Roman" panose="02020603050405020304" pitchFamily="18" charset="0"/>
                <a:cs typeface="Times New Roman" panose="02020603050405020304" pitchFamily="18" charset="0"/>
              </a:rPr>
              <a:t>B</a:t>
            </a:r>
          </a:p>
        </p:txBody>
      </p:sp>
      <p:sp>
        <p:nvSpPr>
          <p:cNvPr id="54" name="CuadroTexto 53">
            <a:extLst>
              <a:ext uri="{FF2B5EF4-FFF2-40B4-BE49-F238E27FC236}">
                <a16:creationId xmlns:a16="http://schemas.microsoft.com/office/drawing/2014/main" id="{C46F403A-2D7C-F344-AE4E-736EA17C4019}"/>
              </a:ext>
            </a:extLst>
          </p:cNvPr>
          <p:cNvSpPr txBox="1"/>
          <p:nvPr/>
        </p:nvSpPr>
        <p:spPr>
          <a:xfrm>
            <a:off x="2155277" y="6413844"/>
            <a:ext cx="50045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t>
            </a:r>
            <a:r>
              <a:rPr lang="es-MX" baseline="-25000" dirty="0">
                <a:latin typeface="Times New Roman" panose="02020603050405020304" pitchFamily="18" charset="0"/>
                <a:cs typeface="Times New Roman" panose="02020603050405020304" pitchFamily="18" charset="0"/>
              </a:rPr>
              <a:t>A</a:t>
            </a:r>
          </a:p>
        </p:txBody>
      </p:sp>
      <p:sp>
        <p:nvSpPr>
          <p:cNvPr id="55" name="CuadroTexto 54">
            <a:extLst>
              <a:ext uri="{FF2B5EF4-FFF2-40B4-BE49-F238E27FC236}">
                <a16:creationId xmlns:a16="http://schemas.microsoft.com/office/drawing/2014/main" id="{11A49F02-4CCF-6142-8B3C-7FD2CBAA4F7B}"/>
              </a:ext>
            </a:extLst>
          </p:cNvPr>
          <p:cNvSpPr txBox="1"/>
          <p:nvPr/>
        </p:nvSpPr>
        <p:spPr>
          <a:xfrm>
            <a:off x="6800959" y="4751246"/>
            <a:ext cx="768159"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Hijo 1</a:t>
            </a:r>
          </a:p>
        </p:txBody>
      </p:sp>
      <p:sp>
        <p:nvSpPr>
          <p:cNvPr id="56" name="CuadroTexto 55">
            <a:extLst>
              <a:ext uri="{FF2B5EF4-FFF2-40B4-BE49-F238E27FC236}">
                <a16:creationId xmlns:a16="http://schemas.microsoft.com/office/drawing/2014/main" id="{D094C4BB-3F5C-3346-A5D2-917599C340C9}"/>
              </a:ext>
            </a:extLst>
          </p:cNvPr>
          <p:cNvSpPr txBox="1"/>
          <p:nvPr/>
        </p:nvSpPr>
        <p:spPr>
          <a:xfrm>
            <a:off x="6800959" y="5852016"/>
            <a:ext cx="768159"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Hijo 2</a:t>
            </a:r>
          </a:p>
        </p:txBody>
      </p:sp>
      <p:sp>
        <p:nvSpPr>
          <p:cNvPr id="6" name="CuadroTexto 5">
            <a:extLst>
              <a:ext uri="{FF2B5EF4-FFF2-40B4-BE49-F238E27FC236}">
                <a16:creationId xmlns:a16="http://schemas.microsoft.com/office/drawing/2014/main" id="{644DE546-DB67-904D-AB0A-23573554D668}"/>
              </a:ext>
            </a:extLst>
          </p:cNvPr>
          <p:cNvSpPr txBox="1"/>
          <p:nvPr/>
        </p:nvSpPr>
        <p:spPr>
          <a:xfrm>
            <a:off x="7443372" y="2009420"/>
            <a:ext cx="1269707"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Fenotipo:-8</a:t>
            </a:r>
          </a:p>
        </p:txBody>
      </p:sp>
      <p:sp>
        <p:nvSpPr>
          <p:cNvPr id="57" name="CuadroTexto 56">
            <a:extLst>
              <a:ext uri="{FF2B5EF4-FFF2-40B4-BE49-F238E27FC236}">
                <a16:creationId xmlns:a16="http://schemas.microsoft.com/office/drawing/2014/main" id="{003FFCB2-2EFE-AD4E-B30E-DC7891DFE891}"/>
              </a:ext>
            </a:extLst>
          </p:cNvPr>
          <p:cNvSpPr txBox="1"/>
          <p:nvPr/>
        </p:nvSpPr>
        <p:spPr>
          <a:xfrm>
            <a:off x="7477455" y="3516357"/>
            <a:ext cx="1316194"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Fenotipo:50</a:t>
            </a:r>
          </a:p>
        </p:txBody>
      </p:sp>
      <p:sp>
        <p:nvSpPr>
          <p:cNvPr id="58" name="CuadroTexto 57">
            <a:extLst>
              <a:ext uri="{FF2B5EF4-FFF2-40B4-BE49-F238E27FC236}">
                <a16:creationId xmlns:a16="http://schemas.microsoft.com/office/drawing/2014/main" id="{39CA98C3-8AE7-244B-AA0C-81DA4CB2A2EF}"/>
              </a:ext>
            </a:extLst>
          </p:cNvPr>
          <p:cNvSpPr txBox="1"/>
          <p:nvPr/>
        </p:nvSpPr>
        <p:spPr>
          <a:xfrm>
            <a:off x="7460593" y="4749738"/>
            <a:ext cx="1242648"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Fenotipo: 6</a:t>
            </a:r>
          </a:p>
        </p:txBody>
      </p:sp>
      <p:sp>
        <p:nvSpPr>
          <p:cNvPr id="59" name="CuadroTexto 58">
            <a:extLst>
              <a:ext uri="{FF2B5EF4-FFF2-40B4-BE49-F238E27FC236}">
                <a16:creationId xmlns:a16="http://schemas.microsoft.com/office/drawing/2014/main" id="{943419AD-D9B2-0D43-A080-EA58E6BC1B9D}"/>
              </a:ext>
            </a:extLst>
          </p:cNvPr>
          <p:cNvSpPr txBox="1"/>
          <p:nvPr/>
        </p:nvSpPr>
        <p:spPr>
          <a:xfrm>
            <a:off x="7481717" y="5842758"/>
            <a:ext cx="1358064"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Fenotipo: 41</a:t>
            </a:r>
          </a:p>
        </p:txBody>
      </p:sp>
      <p:sp>
        <p:nvSpPr>
          <p:cNvPr id="60" name="Marcador de número de diapositiva 1">
            <a:extLst>
              <a:ext uri="{FF2B5EF4-FFF2-40B4-BE49-F238E27FC236}">
                <a16:creationId xmlns:a16="http://schemas.microsoft.com/office/drawing/2014/main" id="{F5CBEC02-D006-404B-AE7E-DC80067D7B16}"/>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15</a:t>
            </a:fld>
            <a:endParaRPr lang="es-ES" dirty="0">
              <a:solidFill>
                <a:schemeClr val="bg1"/>
              </a:solidFill>
            </a:endParaRPr>
          </a:p>
        </p:txBody>
      </p:sp>
    </p:spTree>
    <p:extLst>
      <p:ext uri="{BB962C8B-B14F-4D97-AF65-F5344CB8AC3E}">
        <p14:creationId xmlns:p14="http://schemas.microsoft.com/office/powerpoint/2010/main" val="1491639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1" name="Marcador de contenido 2">
            <a:extLst>
              <a:ext uri="{FF2B5EF4-FFF2-40B4-BE49-F238E27FC236}">
                <a16:creationId xmlns:a16="http://schemas.microsoft.com/office/drawing/2014/main" id="{F034CD2A-683C-3448-8AE5-DDE9F813EED6}"/>
              </a:ext>
            </a:extLst>
          </p:cNvPr>
          <p:cNvSpPr>
            <a:spLocks noGrp="1"/>
          </p:cNvSpPr>
          <p:nvPr>
            <p:ph idx="1"/>
          </p:nvPr>
        </p:nvSpPr>
        <p:spPr>
          <a:xfrm>
            <a:off x="440736" y="1093316"/>
            <a:ext cx="8229600" cy="4525963"/>
          </a:xfrm>
        </p:spPr>
        <p:txBody>
          <a:bodyPr>
            <a:normAutofit/>
          </a:bodyPr>
          <a:lstStyle/>
          <a:p>
            <a:r>
              <a:rPr lang="es-MX" sz="2400" dirty="0">
                <a:latin typeface="Times New Roman" panose="02020603050405020304" pitchFamily="18" charset="0"/>
                <a:cs typeface="Times New Roman" panose="02020603050405020304" pitchFamily="18" charset="0"/>
              </a:rPr>
              <a:t>El operador de cruza por un punto es muy simple de codificar. </a:t>
            </a:r>
          </a:p>
          <a:p>
            <a:r>
              <a:rPr lang="es-MX" sz="2400" dirty="0">
                <a:latin typeface="Times New Roman" panose="02020603050405020304" pitchFamily="18" charset="0"/>
                <a:cs typeface="Times New Roman" panose="02020603050405020304" pitchFamily="18" charset="0"/>
              </a:rPr>
              <a:t>A continuación se presenta una posible implementación en lenguaje de programación Java.</a:t>
            </a:r>
          </a:p>
          <a:p>
            <a:r>
              <a:rPr lang="es-MX" sz="2400" dirty="0">
                <a:latin typeface="Times New Roman" panose="02020603050405020304" pitchFamily="18" charset="0"/>
                <a:cs typeface="Times New Roman" panose="02020603050405020304" pitchFamily="18" charset="0"/>
              </a:rPr>
              <a:t>Para facilitar la explicación, se realizará usando un enfoque estructurado, no orientado a objetos.</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16</a:t>
            </a:fld>
            <a:endParaRPr lang="es-ES" dirty="0">
              <a:solidFill>
                <a:schemeClr val="bg1"/>
              </a:solidFill>
            </a:endParaRPr>
          </a:p>
        </p:txBody>
      </p:sp>
    </p:spTree>
    <p:extLst>
      <p:ext uri="{BB962C8B-B14F-4D97-AF65-F5344CB8AC3E}">
        <p14:creationId xmlns:p14="http://schemas.microsoft.com/office/powerpoint/2010/main" val="2614328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1" name="Marcador de contenido 2">
            <a:extLst>
              <a:ext uri="{FF2B5EF4-FFF2-40B4-BE49-F238E27FC236}">
                <a16:creationId xmlns:a16="http://schemas.microsoft.com/office/drawing/2014/main" id="{F034CD2A-683C-3448-8AE5-DDE9F813EED6}"/>
              </a:ext>
            </a:extLst>
          </p:cNvPr>
          <p:cNvSpPr>
            <a:spLocks noGrp="1"/>
          </p:cNvSpPr>
          <p:nvPr>
            <p:ph idx="1"/>
          </p:nvPr>
        </p:nvSpPr>
        <p:spPr>
          <a:xfrm>
            <a:off x="440736" y="1093316"/>
            <a:ext cx="8229600" cy="4525963"/>
          </a:xfrm>
        </p:spPr>
        <p:txBody>
          <a:bodyPr>
            <a:normAutofit/>
          </a:bodyPr>
          <a:lstStyle/>
          <a:p>
            <a:pPr marL="0" indent="0">
              <a:buNone/>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17</a:t>
            </a:fld>
            <a:endParaRPr lang="es-ES" dirty="0">
              <a:solidFill>
                <a:schemeClr val="bg1"/>
              </a:solidFill>
            </a:endParaRPr>
          </a:p>
        </p:txBody>
      </p:sp>
      <p:pic>
        <p:nvPicPr>
          <p:cNvPr id="2" name="Imagen 1">
            <a:extLst>
              <a:ext uri="{FF2B5EF4-FFF2-40B4-BE49-F238E27FC236}">
                <a16:creationId xmlns:a16="http://schemas.microsoft.com/office/drawing/2014/main" id="{1F22B664-16E3-9F48-9C92-3FA3737ED242}"/>
              </a:ext>
            </a:extLst>
          </p:cNvPr>
          <p:cNvPicPr>
            <a:picLocks noChangeAspect="1"/>
          </p:cNvPicPr>
          <p:nvPr/>
        </p:nvPicPr>
        <p:blipFill>
          <a:blip r:embed="rId3"/>
          <a:stretch>
            <a:fillRect/>
          </a:stretch>
        </p:blipFill>
        <p:spPr>
          <a:xfrm>
            <a:off x="440736" y="1413197"/>
            <a:ext cx="5969000" cy="3886200"/>
          </a:xfrm>
          <a:prstGeom prst="rect">
            <a:avLst/>
          </a:prstGeom>
        </p:spPr>
      </p:pic>
      <p:cxnSp>
        <p:nvCxnSpPr>
          <p:cNvPr id="13" name="Conector recto de flecha 12">
            <a:extLst>
              <a:ext uri="{FF2B5EF4-FFF2-40B4-BE49-F238E27FC236}">
                <a16:creationId xmlns:a16="http://schemas.microsoft.com/office/drawing/2014/main" id="{E9003809-A1F1-6449-97E1-E03108A8DC0C}"/>
              </a:ext>
            </a:extLst>
          </p:cNvPr>
          <p:cNvCxnSpPr/>
          <p:nvPr/>
        </p:nvCxnSpPr>
        <p:spPr>
          <a:xfrm flipH="1">
            <a:off x="3617032" y="1715445"/>
            <a:ext cx="93850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D63FFA7C-85A3-4540-8248-6D48272D0086}"/>
              </a:ext>
            </a:extLst>
          </p:cNvPr>
          <p:cNvSpPr txBox="1"/>
          <p:nvPr/>
        </p:nvSpPr>
        <p:spPr>
          <a:xfrm>
            <a:off x="4555536" y="1536673"/>
            <a:ext cx="4030270" cy="338554"/>
          </a:xfrm>
          <a:prstGeom prst="rect">
            <a:avLst/>
          </a:prstGeom>
          <a:noFill/>
        </p:spPr>
        <p:txBody>
          <a:bodyPr wrap="none" rtlCol="0">
            <a:spAutoFit/>
          </a:bodyPr>
          <a:lstStyle/>
          <a:p>
            <a:r>
              <a:rPr lang="es-MX" sz="1600" dirty="0">
                <a:solidFill>
                  <a:srgbClr val="FF0000"/>
                </a:solidFill>
                <a:latin typeface="Times New Roman" panose="02020603050405020304" pitchFamily="18" charset="0"/>
                <a:cs typeface="Times New Roman" panose="02020603050405020304" pitchFamily="18" charset="0"/>
              </a:rPr>
              <a:t>Clase para generar números pseudo-aleatorios.</a:t>
            </a:r>
          </a:p>
        </p:txBody>
      </p:sp>
      <p:cxnSp>
        <p:nvCxnSpPr>
          <p:cNvPr id="25" name="Conector recto de flecha 24">
            <a:extLst>
              <a:ext uri="{FF2B5EF4-FFF2-40B4-BE49-F238E27FC236}">
                <a16:creationId xmlns:a16="http://schemas.microsoft.com/office/drawing/2014/main" id="{BA04B662-ED3B-954E-BAFE-92236215CA9F}"/>
              </a:ext>
            </a:extLst>
          </p:cNvPr>
          <p:cNvCxnSpPr/>
          <p:nvPr/>
        </p:nvCxnSpPr>
        <p:spPr>
          <a:xfrm flipH="1">
            <a:off x="6080185" y="3877267"/>
            <a:ext cx="93850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CuadroTexto 25">
            <a:extLst>
              <a:ext uri="{FF2B5EF4-FFF2-40B4-BE49-F238E27FC236}">
                <a16:creationId xmlns:a16="http://schemas.microsoft.com/office/drawing/2014/main" id="{99E2B382-F2F6-A845-A7FE-131BC470DAE3}"/>
              </a:ext>
            </a:extLst>
          </p:cNvPr>
          <p:cNvSpPr txBox="1"/>
          <p:nvPr/>
        </p:nvSpPr>
        <p:spPr>
          <a:xfrm>
            <a:off x="7018689" y="3698495"/>
            <a:ext cx="2053767" cy="830997"/>
          </a:xfrm>
          <a:prstGeom prst="rect">
            <a:avLst/>
          </a:prstGeom>
          <a:noFill/>
        </p:spPr>
        <p:txBody>
          <a:bodyPr wrap="none" rtlCol="0">
            <a:spAutoFit/>
          </a:bodyPr>
          <a:lstStyle/>
          <a:p>
            <a:r>
              <a:rPr lang="es-MX" sz="1600" dirty="0">
                <a:solidFill>
                  <a:srgbClr val="FF0000"/>
                </a:solidFill>
                <a:latin typeface="Times New Roman" panose="02020603050405020304" pitchFamily="18" charset="0"/>
                <a:cs typeface="Times New Roman" panose="02020603050405020304" pitchFamily="18" charset="0"/>
              </a:rPr>
              <a:t>La semilla del </a:t>
            </a:r>
          </a:p>
          <a:p>
            <a:r>
              <a:rPr lang="es-MX" sz="1600" dirty="0">
                <a:solidFill>
                  <a:srgbClr val="FF0000"/>
                </a:solidFill>
                <a:latin typeface="Times New Roman" panose="02020603050405020304" pitchFamily="18" charset="0"/>
                <a:cs typeface="Times New Roman" panose="02020603050405020304" pitchFamily="18" charset="0"/>
              </a:rPr>
              <a:t>generador de números</a:t>
            </a:r>
          </a:p>
          <a:p>
            <a:r>
              <a:rPr lang="es-MX" sz="1600" dirty="0">
                <a:solidFill>
                  <a:srgbClr val="FF0000"/>
                </a:solidFill>
                <a:latin typeface="Times New Roman" panose="02020603050405020304" pitchFamily="18" charset="0"/>
                <a:cs typeface="Times New Roman" panose="02020603050405020304" pitchFamily="18" charset="0"/>
              </a:rPr>
              <a:t>es tiempo actual en ns.</a:t>
            </a:r>
          </a:p>
        </p:txBody>
      </p:sp>
      <p:sp>
        <p:nvSpPr>
          <p:cNvPr id="28" name="CuadroTexto 27">
            <a:extLst>
              <a:ext uri="{FF2B5EF4-FFF2-40B4-BE49-F238E27FC236}">
                <a16:creationId xmlns:a16="http://schemas.microsoft.com/office/drawing/2014/main" id="{684016BF-96D9-7849-A401-F5B4B0B1096E}"/>
              </a:ext>
            </a:extLst>
          </p:cNvPr>
          <p:cNvSpPr txBox="1"/>
          <p:nvPr/>
        </p:nvSpPr>
        <p:spPr>
          <a:xfrm>
            <a:off x="6200119" y="4708264"/>
            <a:ext cx="2007281" cy="584775"/>
          </a:xfrm>
          <a:prstGeom prst="rect">
            <a:avLst/>
          </a:prstGeom>
          <a:noFill/>
        </p:spPr>
        <p:txBody>
          <a:bodyPr wrap="none" rtlCol="0">
            <a:spAutoFit/>
          </a:bodyPr>
          <a:lstStyle/>
          <a:p>
            <a:r>
              <a:rPr lang="es-MX" sz="1600" dirty="0">
                <a:solidFill>
                  <a:srgbClr val="FF0000"/>
                </a:solidFill>
                <a:latin typeface="Times New Roman" panose="02020603050405020304" pitchFamily="18" charset="0"/>
                <a:cs typeface="Times New Roman" panose="02020603050405020304" pitchFamily="18" charset="0"/>
              </a:rPr>
              <a:t>Arreglos enteros para </a:t>
            </a:r>
          </a:p>
          <a:p>
            <a:r>
              <a:rPr lang="es-MX" sz="1600" dirty="0">
                <a:solidFill>
                  <a:srgbClr val="FF0000"/>
                </a:solidFill>
                <a:latin typeface="Times New Roman" panose="02020603050405020304" pitchFamily="18" charset="0"/>
                <a:cs typeface="Times New Roman" panose="02020603050405020304" pitchFamily="18" charset="0"/>
              </a:rPr>
              <a:t>las cromosomas.</a:t>
            </a:r>
          </a:p>
        </p:txBody>
      </p:sp>
      <p:cxnSp>
        <p:nvCxnSpPr>
          <p:cNvPr id="19" name="Conector recto de flecha 18">
            <a:extLst>
              <a:ext uri="{FF2B5EF4-FFF2-40B4-BE49-F238E27FC236}">
                <a16:creationId xmlns:a16="http://schemas.microsoft.com/office/drawing/2014/main" id="{175F1884-25F0-7144-A2C9-78F864A6F4E1}"/>
              </a:ext>
            </a:extLst>
          </p:cNvPr>
          <p:cNvCxnSpPr>
            <a:cxnSpLocks/>
          </p:cNvCxnSpPr>
          <p:nvPr/>
        </p:nvCxnSpPr>
        <p:spPr>
          <a:xfrm flipH="1">
            <a:off x="3617032" y="1219200"/>
            <a:ext cx="880932" cy="31747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CuadroTexto 19">
            <a:extLst>
              <a:ext uri="{FF2B5EF4-FFF2-40B4-BE49-F238E27FC236}">
                <a16:creationId xmlns:a16="http://schemas.microsoft.com/office/drawing/2014/main" id="{67A2FFC1-FCAE-944A-A41D-808666048916}"/>
              </a:ext>
            </a:extLst>
          </p:cNvPr>
          <p:cNvSpPr txBox="1"/>
          <p:nvPr/>
        </p:nvSpPr>
        <p:spPr>
          <a:xfrm>
            <a:off x="4497964" y="1041284"/>
            <a:ext cx="3413114" cy="584775"/>
          </a:xfrm>
          <a:prstGeom prst="rect">
            <a:avLst/>
          </a:prstGeom>
          <a:noFill/>
        </p:spPr>
        <p:txBody>
          <a:bodyPr wrap="none" rtlCol="0">
            <a:spAutoFit/>
          </a:bodyPr>
          <a:lstStyle/>
          <a:p>
            <a:r>
              <a:rPr lang="es-MX" sz="1600" dirty="0">
                <a:solidFill>
                  <a:srgbClr val="FF0000"/>
                </a:solidFill>
                <a:latin typeface="Times New Roman" panose="02020603050405020304" pitchFamily="18" charset="0"/>
                <a:cs typeface="Times New Roman" panose="02020603050405020304" pitchFamily="18" charset="0"/>
              </a:rPr>
              <a:t>Contiene métodos para copiar arreglos </a:t>
            </a:r>
          </a:p>
          <a:p>
            <a:r>
              <a:rPr lang="es-MX" sz="1600" dirty="0">
                <a:solidFill>
                  <a:srgbClr val="FF0000"/>
                </a:solidFill>
                <a:latin typeface="Times New Roman" panose="02020603050405020304" pitchFamily="18" charset="0"/>
                <a:cs typeface="Times New Roman" panose="02020603050405020304" pitchFamily="18" charset="0"/>
              </a:rPr>
              <a:t>y  para convertirlos en cadena.</a:t>
            </a:r>
          </a:p>
        </p:txBody>
      </p:sp>
    </p:spTree>
    <p:extLst>
      <p:ext uri="{BB962C8B-B14F-4D97-AF65-F5344CB8AC3E}">
        <p14:creationId xmlns:p14="http://schemas.microsoft.com/office/powerpoint/2010/main" val="2634252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n 31">
            <a:extLst>
              <a:ext uri="{FF2B5EF4-FFF2-40B4-BE49-F238E27FC236}">
                <a16:creationId xmlns:a16="http://schemas.microsoft.com/office/drawing/2014/main" id="{89056F5E-FF3D-3E45-B0CD-5E19403BFB66}"/>
              </a:ext>
            </a:extLst>
          </p:cNvPr>
          <p:cNvPicPr>
            <a:picLocks noChangeAspect="1"/>
          </p:cNvPicPr>
          <p:nvPr/>
        </p:nvPicPr>
        <p:blipFill>
          <a:blip r:embed="rId3"/>
          <a:stretch>
            <a:fillRect/>
          </a:stretch>
        </p:blipFill>
        <p:spPr>
          <a:xfrm>
            <a:off x="262938" y="1364555"/>
            <a:ext cx="7013341" cy="1217524"/>
          </a:xfrm>
          <a:prstGeom prst="rect">
            <a:avLst/>
          </a:prstGeom>
        </p:spPr>
      </p:pic>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18</a:t>
            </a:fld>
            <a:endParaRPr lang="es-ES" dirty="0">
              <a:solidFill>
                <a:schemeClr val="bg1"/>
              </a:solidFill>
            </a:endParaRPr>
          </a:p>
        </p:txBody>
      </p:sp>
      <p:sp>
        <p:nvSpPr>
          <p:cNvPr id="30" name="CuadroTexto 29">
            <a:extLst>
              <a:ext uri="{FF2B5EF4-FFF2-40B4-BE49-F238E27FC236}">
                <a16:creationId xmlns:a16="http://schemas.microsoft.com/office/drawing/2014/main" id="{042BFA45-F8C5-2041-A0B2-555714547E73}"/>
              </a:ext>
            </a:extLst>
          </p:cNvPr>
          <p:cNvSpPr txBox="1"/>
          <p:nvPr/>
        </p:nvSpPr>
        <p:spPr>
          <a:xfrm>
            <a:off x="4843146" y="1557457"/>
            <a:ext cx="2145139" cy="338554"/>
          </a:xfrm>
          <a:prstGeom prst="rect">
            <a:avLst/>
          </a:prstGeom>
          <a:noFill/>
        </p:spPr>
        <p:txBody>
          <a:bodyPr wrap="none" rtlCol="0">
            <a:spAutoFit/>
          </a:bodyPr>
          <a:lstStyle/>
          <a:p>
            <a:r>
              <a:rPr lang="es-MX" sz="1600" dirty="0">
                <a:solidFill>
                  <a:srgbClr val="FF0000"/>
                </a:solidFill>
                <a:latin typeface="Times New Roman" panose="02020603050405020304" pitchFamily="18" charset="0"/>
                <a:cs typeface="Times New Roman" panose="02020603050405020304" pitchFamily="18" charset="0"/>
              </a:rPr>
              <a:t>Mostrado más adelante.</a:t>
            </a: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502356" y="2909245"/>
            <a:ext cx="8229600" cy="4525963"/>
          </a:xfrm>
        </p:spPr>
        <p:txBody>
          <a:bodyPr/>
          <a:lstStyle/>
          <a:p>
            <a:r>
              <a:rPr lang="es-MX" sz="2400" dirty="0">
                <a:latin typeface="Times New Roman" panose="02020603050405020304" pitchFamily="18" charset="0"/>
                <a:cs typeface="Times New Roman" panose="02020603050405020304" pitchFamily="18" charset="0"/>
              </a:rPr>
              <a:t>El argumento N-2 para el generador es porque el límite superior no es inclusivo. Así, los números se generan en el intervalo [0,N-1].</a:t>
            </a:r>
          </a:p>
          <a:p>
            <a:r>
              <a:rPr lang="es-MX" sz="2400" dirty="0">
                <a:latin typeface="Times New Roman" panose="02020603050405020304" pitchFamily="18" charset="0"/>
                <a:cs typeface="Times New Roman" panose="02020603050405020304" pitchFamily="18" charset="0"/>
              </a:rPr>
              <a:t>Se le suma 1 al indice por que el valor mínimo que se genera es cero.</a:t>
            </a:r>
          </a:p>
          <a:p>
            <a:endParaRPr lang="es-MX" sz="2400" dirty="0">
              <a:latin typeface="Times New Roman" panose="02020603050405020304" pitchFamily="18" charset="0"/>
              <a:cs typeface="Times New Roman" panose="02020603050405020304" pitchFamily="18" charset="0"/>
            </a:endParaRPr>
          </a:p>
          <a:p>
            <a:endParaRPr lang="es-MX" dirty="0"/>
          </a:p>
        </p:txBody>
      </p:sp>
      <p:cxnSp>
        <p:nvCxnSpPr>
          <p:cNvPr id="33" name="Conector recto de flecha 32">
            <a:extLst>
              <a:ext uri="{FF2B5EF4-FFF2-40B4-BE49-F238E27FC236}">
                <a16:creationId xmlns:a16="http://schemas.microsoft.com/office/drawing/2014/main" id="{CB0BD0F3-1994-5148-9119-110EFB753489}"/>
              </a:ext>
            </a:extLst>
          </p:cNvPr>
          <p:cNvCxnSpPr/>
          <p:nvPr/>
        </p:nvCxnSpPr>
        <p:spPr>
          <a:xfrm flipH="1">
            <a:off x="3927007" y="1726734"/>
            <a:ext cx="93850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7121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19</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374882"/>
            <a:ext cx="8229600" cy="4525963"/>
          </a:xfrm>
        </p:spPr>
        <p:txBody>
          <a:bodyPr>
            <a:normAutofit lnSpcReduction="10000"/>
          </a:bodyPr>
          <a:lstStyle/>
          <a:p>
            <a:r>
              <a:rPr lang="es-MX" sz="2400" dirty="0">
                <a:latin typeface="Times New Roman" panose="02020603050405020304" pitchFamily="18" charset="0"/>
                <a:cs typeface="Times New Roman" panose="02020603050405020304" pitchFamily="18" charset="0"/>
              </a:rPr>
              <a:t>La cromosoma fue diseñada de tal manera que el bit de la derecha es el menos significativo (LSB), pero </a:t>
            </a:r>
            <a:r>
              <a:rPr lang="es-MX" sz="2400" u="sng" dirty="0">
                <a:latin typeface="Times New Roman" panose="02020603050405020304" pitchFamily="18" charset="0"/>
                <a:cs typeface="Times New Roman" panose="02020603050405020304" pitchFamily="18" charset="0"/>
              </a:rPr>
              <a:t>en los arreglos el índice cero se encuentra a la izquierda.</a:t>
            </a: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pPr marL="0" indent="0">
              <a:buNone/>
            </a:pPr>
            <a:r>
              <a:rPr lang="es-MX" sz="2400" dirty="0">
                <a:latin typeface="Times New Roman" panose="02020603050405020304" pitchFamily="18" charset="0"/>
                <a:cs typeface="Times New Roman" panose="02020603050405020304" pitchFamily="18" charset="0"/>
              </a:rPr>
              <a:t>Hay que tomar esto en cuenta al momento de la implementación.</a:t>
            </a: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sz="2400" u="sng" dirty="0">
              <a:latin typeface="Times New Roman" panose="02020603050405020304" pitchFamily="18" charset="0"/>
              <a:cs typeface="Times New Roman" panose="02020603050405020304" pitchFamily="18" charset="0"/>
            </a:endParaRPr>
          </a:p>
          <a:p>
            <a:endParaRPr lang="es-MX" dirty="0"/>
          </a:p>
        </p:txBody>
      </p:sp>
      <p:graphicFrame>
        <p:nvGraphicFramePr>
          <p:cNvPr id="12" name="Tabla 11">
            <a:extLst>
              <a:ext uri="{FF2B5EF4-FFF2-40B4-BE49-F238E27FC236}">
                <a16:creationId xmlns:a16="http://schemas.microsoft.com/office/drawing/2014/main" id="{0A8B02EB-21DF-C845-9FBE-0D8CC2DEC689}"/>
              </a:ext>
            </a:extLst>
          </p:cNvPr>
          <p:cNvGraphicFramePr>
            <a:graphicFrameLocks noGrp="1"/>
          </p:cNvGraphicFramePr>
          <p:nvPr>
            <p:extLst>
              <p:ext uri="{D42A27DB-BD31-4B8C-83A1-F6EECF244321}">
                <p14:modId xmlns:p14="http://schemas.microsoft.com/office/powerpoint/2010/main" val="2483491667"/>
              </p:ext>
            </p:extLst>
          </p:nvPr>
        </p:nvGraphicFramePr>
        <p:xfrm>
          <a:off x="1753772" y="3364147"/>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cxnSp>
        <p:nvCxnSpPr>
          <p:cNvPr id="13" name="Conector recto de flecha 12">
            <a:extLst>
              <a:ext uri="{FF2B5EF4-FFF2-40B4-BE49-F238E27FC236}">
                <a16:creationId xmlns:a16="http://schemas.microsoft.com/office/drawing/2014/main" id="{D5A392CC-3660-BB40-9446-745F18D366D1}"/>
              </a:ext>
            </a:extLst>
          </p:cNvPr>
          <p:cNvCxnSpPr/>
          <p:nvPr/>
        </p:nvCxnSpPr>
        <p:spPr>
          <a:xfrm flipV="1">
            <a:off x="1535029" y="3874612"/>
            <a:ext cx="532262" cy="559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3345D9FE-0147-B44B-A404-84F03B819E5A}"/>
              </a:ext>
            </a:extLst>
          </p:cNvPr>
          <p:cNvCxnSpPr/>
          <p:nvPr/>
        </p:nvCxnSpPr>
        <p:spPr>
          <a:xfrm flipV="1">
            <a:off x="6986172" y="3734987"/>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E4BCEE29-E20B-AF4B-AE01-2D5765CE1C40}"/>
              </a:ext>
            </a:extLst>
          </p:cNvPr>
          <p:cNvSpPr txBox="1"/>
          <p:nvPr/>
        </p:nvSpPr>
        <p:spPr>
          <a:xfrm>
            <a:off x="1105136" y="4361190"/>
            <a:ext cx="723275" cy="369332"/>
          </a:xfrm>
          <a:prstGeom prst="rect">
            <a:avLst/>
          </a:prstGeom>
          <a:noFill/>
        </p:spPr>
        <p:txBody>
          <a:bodyPr wrap="none" rtlCol="0">
            <a:spAutoFit/>
          </a:bodyPr>
          <a:lstStyle/>
          <a:p>
            <a:r>
              <a:rPr lang="es-ES_tradnl" dirty="0">
                <a:latin typeface="Times New Roman" panose="02020603050405020304" pitchFamily="18" charset="0"/>
                <a:cs typeface="Times New Roman" panose="02020603050405020304" pitchFamily="18" charset="0"/>
              </a:rPr>
              <a:t>Signo</a:t>
            </a:r>
          </a:p>
        </p:txBody>
      </p:sp>
      <p:sp>
        <p:nvSpPr>
          <p:cNvPr id="19" name="CuadroTexto 18">
            <a:extLst>
              <a:ext uri="{FF2B5EF4-FFF2-40B4-BE49-F238E27FC236}">
                <a16:creationId xmlns:a16="http://schemas.microsoft.com/office/drawing/2014/main" id="{20F86008-2093-8142-883F-10383F8D8731}"/>
              </a:ext>
            </a:extLst>
          </p:cNvPr>
          <p:cNvSpPr txBox="1"/>
          <p:nvPr/>
        </p:nvSpPr>
        <p:spPr>
          <a:xfrm>
            <a:off x="2610185" y="4029334"/>
            <a:ext cx="671979" cy="369332"/>
          </a:xfrm>
          <a:prstGeom prst="rect">
            <a:avLst/>
          </a:prstGeom>
          <a:noFill/>
        </p:spPr>
        <p:txBody>
          <a:bodyPr wrap="none" rtlCol="0">
            <a:spAutoFit/>
          </a:bodyPr>
          <a:lstStyle/>
          <a:p>
            <a:r>
              <a:rPr lang="es-ES_tradnl">
                <a:latin typeface="Times New Roman" panose="02020603050405020304" pitchFamily="18" charset="0"/>
                <a:cs typeface="Times New Roman" panose="02020603050405020304" pitchFamily="18" charset="0"/>
              </a:rPr>
              <a:t>MSB</a:t>
            </a:r>
          </a:p>
        </p:txBody>
      </p:sp>
      <p:sp>
        <p:nvSpPr>
          <p:cNvPr id="20" name="CuadroTexto 19">
            <a:extLst>
              <a:ext uri="{FF2B5EF4-FFF2-40B4-BE49-F238E27FC236}">
                <a16:creationId xmlns:a16="http://schemas.microsoft.com/office/drawing/2014/main" id="{C8C39B86-9E01-3547-B485-94DC1BC1C8D2}"/>
              </a:ext>
            </a:extLst>
          </p:cNvPr>
          <p:cNvSpPr txBox="1"/>
          <p:nvPr/>
        </p:nvSpPr>
        <p:spPr>
          <a:xfrm>
            <a:off x="6679838" y="4121147"/>
            <a:ext cx="607859" cy="369332"/>
          </a:xfrm>
          <a:prstGeom prst="rect">
            <a:avLst/>
          </a:prstGeom>
          <a:noFill/>
        </p:spPr>
        <p:txBody>
          <a:bodyPr wrap="none" rtlCol="0">
            <a:spAutoFit/>
          </a:bodyPr>
          <a:lstStyle/>
          <a:p>
            <a:r>
              <a:rPr lang="es-ES_tradnl" dirty="0">
                <a:latin typeface="Times New Roman" panose="02020603050405020304" pitchFamily="18" charset="0"/>
                <a:cs typeface="Times New Roman" panose="02020603050405020304" pitchFamily="18" charset="0"/>
              </a:rPr>
              <a:t>LSB</a:t>
            </a:r>
          </a:p>
        </p:txBody>
      </p:sp>
      <p:cxnSp>
        <p:nvCxnSpPr>
          <p:cNvPr id="21" name="Conector recto de flecha 20">
            <a:extLst>
              <a:ext uri="{FF2B5EF4-FFF2-40B4-BE49-F238E27FC236}">
                <a16:creationId xmlns:a16="http://schemas.microsoft.com/office/drawing/2014/main" id="{EFAC62CC-2802-4342-A593-8A1993C3AF07}"/>
              </a:ext>
            </a:extLst>
          </p:cNvPr>
          <p:cNvCxnSpPr/>
          <p:nvPr/>
        </p:nvCxnSpPr>
        <p:spPr>
          <a:xfrm flipV="1">
            <a:off x="2969939" y="3715653"/>
            <a:ext cx="0" cy="357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C7DC7B60-9F59-FB4D-8793-1A1C90A5BAD8}"/>
              </a:ext>
            </a:extLst>
          </p:cNvPr>
          <p:cNvSpPr txBox="1"/>
          <p:nvPr/>
        </p:nvSpPr>
        <p:spPr>
          <a:xfrm>
            <a:off x="731141" y="4573795"/>
            <a:ext cx="1221296" cy="646331"/>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1: negativo</a:t>
            </a:r>
          </a:p>
          <a:p>
            <a:r>
              <a:rPr lang="es-MX" dirty="0">
                <a:latin typeface="Times New Roman" panose="02020603050405020304" pitchFamily="18" charset="0"/>
                <a:cs typeface="Times New Roman" panose="02020603050405020304" pitchFamily="18" charset="0"/>
              </a:rPr>
              <a:t>0: positivo</a:t>
            </a:r>
          </a:p>
        </p:txBody>
      </p:sp>
      <p:graphicFrame>
        <p:nvGraphicFramePr>
          <p:cNvPr id="26" name="Tabla 25">
            <a:extLst>
              <a:ext uri="{FF2B5EF4-FFF2-40B4-BE49-F238E27FC236}">
                <a16:creationId xmlns:a16="http://schemas.microsoft.com/office/drawing/2014/main" id="{707E2726-C87A-6A47-BB97-A8A67DE0F2EC}"/>
              </a:ext>
            </a:extLst>
          </p:cNvPr>
          <p:cNvGraphicFramePr>
            <a:graphicFrameLocks noGrp="1"/>
          </p:cNvGraphicFramePr>
          <p:nvPr>
            <p:extLst>
              <p:ext uri="{D42A27DB-BD31-4B8C-83A1-F6EECF244321}">
                <p14:modId xmlns:p14="http://schemas.microsoft.com/office/powerpoint/2010/main" val="2838740456"/>
              </p:ext>
            </p:extLst>
          </p:nvPr>
        </p:nvGraphicFramePr>
        <p:xfrm>
          <a:off x="1756112" y="2884380"/>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0</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1</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2</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3</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4</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5</a:t>
                      </a:r>
                    </a:p>
                  </a:txBody>
                  <a:tcPr>
                    <a:noFill/>
                  </a:tcPr>
                </a:tc>
                <a:tc>
                  <a:txBody>
                    <a:bodyPr/>
                    <a:lstStyle/>
                    <a:p>
                      <a:pPr algn="ctr"/>
                      <a:r>
                        <a:rPr lang="es-ES_tradnl" sz="1400" b="0" dirty="0">
                          <a:solidFill>
                            <a:schemeClr val="tx1"/>
                          </a:solidFill>
                          <a:latin typeface="Times New Roman" panose="02020603050405020304" pitchFamily="18" charset="0"/>
                          <a:cs typeface="Times New Roman" panose="02020603050405020304" pitchFamily="18" charset="0"/>
                        </a:rPr>
                        <a:t>6</a:t>
                      </a:r>
                    </a:p>
                  </a:txBody>
                  <a:tcPr>
                    <a:noFill/>
                  </a:tcPr>
                </a:tc>
                <a:extLst>
                  <a:ext uri="{0D108BD9-81ED-4DB2-BD59-A6C34878D82A}">
                    <a16:rowId xmlns:a16="http://schemas.microsoft.com/office/drawing/2014/main" val="10000"/>
                  </a:ext>
                </a:extLst>
              </a:tr>
            </a:tbl>
          </a:graphicData>
        </a:graphic>
      </p:graphicFrame>
      <p:sp>
        <p:nvSpPr>
          <p:cNvPr id="3" name="CuadroTexto 2">
            <a:extLst>
              <a:ext uri="{FF2B5EF4-FFF2-40B4-BE49-F238E27FC236}">
                <a16:creationId xmlns:a16="http://schemas.microsoft.com/office/drawing/2014/main" id="{B51DE569-2289-B248-9A1A-2090DFC15F34}"/>
              </a:ext>
            </a:extLst>
          </p:cNvPr>
          <p:cNvSpPr txBox="1"/>
          <p:nvPr/>
        </p:nvSpPr>
        <p:spPr>
          <a:xfrm>
            <a:off x="83863" y="2671978"/>
            <a:ext cx="1983428" cy="369332"/>
          </a:xfrm>
          <a:prstGeom prst="rect">
            <a:avLst/>
          </a:prstGeom>
          <a:noFill/>
        </p:spPr>
        <p:txBody>
          <a:bodyPr wrap="none" rtlCol="0">
            <a:spAutoFit/>
          </a:bodyPr>
          <a:lstStyle/>
          <a:p>
            <a:r>
              <a:rPr lang="es-MX" dirty="0">
                <a:solidFill>
                  <a:srgbClr val="FF0000"/>
                </a:solidFill>
                <a:latin typeface="Times New Roman" panose="02020603050405020304" pitchFamily="18" charset="0"/>
                <a:cs typeface="Times New Roman" panose="02020603050405020304" pitchFamily="18" charset="0"/>
              </a:rPr>
              <a:t>Índice en el arreglo</a:t>
            </a:r>
          </a:p>
        </p:txBody>
      </p:sp>
      <p:cxnSp>
        <p:nvCxnSpPr>
          <p:cNvPr id="27" name="Conector recto de flecha 26">
            <a:extLst>
              <a:ext uri="{FF2B5EF4-FFF2-40B4-BE49-F238E27FC236}">
                <a16:creationId xmlns:a16="http://schemas.microsoft.com/office/drawing/2014/main" id="{F6063853-2ADA-B14A-8AA2-112EFE0C4B12}"/>
              </a:ext>
            </a:extLst>
          </p:cNvPr>
          <p:cNvCxnSpPr>
            <a:cxnSpLocks/>
          </p:cNvCxnSpPr>
          <p:nvPr/>
        </p:nvCxnSpPr>
        <p:spPr>
          <a:xfrm>
            <a:off x="1161489" y="3021156"/>
            <a:ext cx="905802" cy="201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2861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7" y="1317384"/>
            <a:ext cx="8378424" cy="3785652"/>
          </a:xfrm>
          <a:prstGeom prst="rect">
            <a:avLst/>
          </a:prstGeom>
          <a:noFill/>
        </p:spPr>
        <p:txBody>
          <a:bodyPr wrap="square" rtlCol="0">
            <a:spAutoFit/>
          </a:bodyPr>
          <a:lstStyle/>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Propósito de la UA</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Propósito de la UC 2</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Guion explicativo del uso del material</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Operador de cruza por un punto</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Operador de cruza por dos puntos</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Otros operadores de cruza</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Conclusiones</a:t>
            </a:r>
          </a:p>
          <a:p>
            <a:pPr marL="285750" indent="-285750" algn="just">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Referencias</a:t>
            </a:r>
          </a:p>
          <a:p>
            <a:pPr marL="285750" indent="-285750" algn="just">
              <a:buFont typeface="Arial" panose="020B0604020202020204" pitchFamily="34" charset="0"/>
              <a:buChar char="•"/>
            </a:pPr>
            <a:endParaRPr lang="es-ES"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Contenido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 name="Marcador de número de diapositiva 1">
            <a:extLst>
              <a:ext uri="{FF2B5EF4-FFF2-40B4-BE49-F238E27FC236}">
                <a16:creationId xmlns:a16="http://schemas.microsoft.com/office/drawing/2014/main" id="{34A8BD34-A830-BD49-BCEC-0DAEC8C5C500}"/>
              </a:ext>
            </a:extLst>
          </p:cNvPr>
          <p:cNvSpPr>
            <a:spLocks noGrp="1"/>
          </p:cNvSpPr>
          <p:nvPr>
            <p:ph type="sldNum" sz="quarter" idx="12"/>
          </p:nvPr>
        </p:nvSpPr>
        <p:spPr>
          <a:xfrm>
            <a:off x="6844278" y="487733"/>
            <a:ext cx="2133600" cy="365125"/>
          </a:xfrm>
        </p:spPr>
        <p:txBody>
          <a:bodyPr/>
          <a:lstStyle/>
          <a:p>
            <a:fld id="{18FDBAE8-0AD5-4C4A-B0F5-4BBC06F38D92}" type="slidenum">
              <a:rPr lang="es-ES" smtClean="0">
                <a:solidFill>
                  <a:schemeClr val="bg1"/>
                </a:solidFill>
              </a:rPr>
              <a:t>2</a:t>
            </a:fld>
            <a:endParaRPr lang="es-ES" dirty="0">
              <a:solidFill>
                <a:schemeClr val="bg1"/>
              </a:solidFill>
            </a:endParaRPr>
          </a:p>
        </p:txBody>
      </p:sp>
    </p:spTree>
    <p:extLst>
      <p:ext uri="{BB962C8B-B14F-4D97-AF65-F5344CB8AC3E}">
        <p14:creationId xmlns:p14="http://schemas.microsoft.com/office/powerpoint/2010/main" val="1893593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20</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dirty="0">
                <a:latin typeface="Times New Roman" panose="02020603050405020304" pitchFamily="18" charset="0"/>
                <a:cs typeface="Times New Roman" panose="02020603050405020304" pitchFamily="18" charset="0"/>
              </a:rPr>
              <a:t>La copia de los bits en los intervalos puede hacerse con la estructura de control for, while o do-while; sin embargo, Java proporciona algunos métodos en la clase Arrays que nos pueden ayudar.</a:t>
            </a:r>
          </a:p>
          <a:p>
            <a:endParaRPr lang="es-MX" dirty="0"/>
          </a:p>
        </p:txBody>
      </p:sp>
      <p:pic>
        <p:nvPicPr>
          <p:cNvPr id="2" name="Imagen 1">
            <a:extLst>
              <a:ext uri="{FF2B5EF4-FFF2-40B4-BE49-F238E27FC236}">
                <a16:creationId xmlns:a16="http://schemas.microsoft.com/office/drawing/2014/main" id="{B61CCF37-22C7-B04E-821E-DEBA24F6D8B1}"/>
              </a:ext>
            </a:extLst>
          </p:cNvPr>
          <p:cNvPicPr>
            <a:picLocks noChangeAspect="1"/>
          </p:cNvPicPr>
          <p:nvPr/>
        </p:nvPicPr>
        <p:blipFill>
          <a:blip r:embed="rId3"/>
          <a:stretch>
            <a:fillRect/>
          </a:stretch>
        </p:blipFill>
        <p:spPr>
          <a:xfrm>
            <a:off x="65991" y="2842042"/>
            <a:ext cx="8229600" cy="1197591"/>
          </a:xfrm>
          <a:prstGeom prst="rect">
            <a:avLst/>
          </a:prstGeom>
        </p:spPr>
      </p:pic>
      <p:sp>
        <p:nvSpPr>
          <p:cNvPr id="3" name="Rectángulo 2">
            <a:extLst>
              <a:ext uri="{FF2B5EF4-FFF2-40B4-BE49-F238E27FC236}">
                <a16:creationId xmlns:a16="http://schemas.microsoft.com/office/drawing/2014/main" id="{D6BEEC00-F24C-7246-A7AE-5D0194E03195}"/>
              </a:ext>
            </a:extLst>
          </p:cNvPr>
          <p:cNvSpPr/>
          <p:nvPr/>
        </p:nvSpPr>
        <p:spPr>
          <a:xfrm>
            <a:off x="516585" y="4206202"/>
            <a:ext cx="7602830" cy="1754326"/>
          </a:xfrm>
          <a:prstGeom prst="rect">
            <a:avLst/>
          </a:prstGeom>
        </p:spPr>
        <p:txBody>
          <a:bodyPr wrap="square">
            <a:spAutoFit/>
          </a:bodyPr>
          <a:lstStyle/>
          <a:p>
            <a:pPr algn="ctr"/>
            <a:r>
              <a:rPr lang="es-MX" b="1" dirty="0"/>
              <a:t>Documentación del método</a:t>
            </a:r>
          </a:p>
          <a:p>
            <a:r>
              <a:rPr lang="es-MX" dirty="0">
                <a:solidFill>
                  <a:srgbClr val="FF0000"/>
                </a:solidFill>
              </a:rPr>
              <a:t>public static int[] copyOfRange(int[] original, int from, int to)</a:t>
            </a:r>
          </a:p>
          <a:p>
            <a:r>
              <a:rPr lang="es-MX" b="1" dirty="0">
                <a:solidFill>
                  <a:srgbClr val="FF0000"/>
                </a:solidFill>
              </a:rPr>
              <a:t>Parameters</a:t>
            </a:r>
          </a:p>
          <a:p>
            <a:pPr>
              <a:buFont typeface="Arial" panose="020B0604020202020204" pitchFamily="34" charset="0"/>
              <a:buChar char="•"/>
            </a:pPr>
            <a:r>
              <a:rPr lang="es-MX" b="1" dirty="0"/>
              <a:t>original</a:t>
            </a:r>
            <a:r>
              <a:rPr lang="es-MX" dirty="0"/>
              <a:t> − El arreglo desde donde se copian los bits</a:t>
            </a:r>
          </a:p>
          <a:p>
            <a:pPr>
              <a:buFont typeface="Arial" panose="020B0604020202020204" pitchFamily="34" charset="0"/>
              <a:buChar char="•"/>
            </a:pPr>
            <a:r>
              <a:rPr lang="es-MX" b="1" dirty="0"/>
              <a:t>from</a:t>
            </a:r>
            <a:r>
              <a:rPr lang="es-MX" dirty="0"/>
              <a:t> − Índice inicial del rango a copia, inclusivo.</a:t>
            </a:r>
          </a:p>
          <a:p>
            <a:pPr>
              <a:buFont typeface="Arial" panose="020B0604020202020204" pitchFamily="34" charset="0"/>
              <a:buChar char="•"/>
            </a:pPr>
            <a:r>
              <a:rPr lang="es-MX" b="1" dirty="0"/>
              <a:t>to</a:t>
            </a:r>
            <a:r>
              <a:rPr lang="es-MX" dirty="0"/>
              <a:t> − índice final del rango a copiar, exclusivo.</a:t>
            </a:r>
          </a:p>
        </p:txBody>
      </p:sp>
      <p:sp>
        <p:nvSpPr>
          <p:cNvPr id="5" name="CuadroTexto 4">
            <a:extLst>
              <a:ext uri="{FF2B5EF4-FFF2-40B4-BE49-F238E27FC236}">
                <a16:creationId xmlns:a16="http://schemas.microsoft.com/office/drawing/2014/main" id="{AF3DCA32-58A6-834C-8F75-2D7440F4FD46}"/>
              </a:ext>
            </a:extLst>
          </p:cNvPr>
          <p:cNvSpPr txBox="1"/>
          <p:nvPr/>
        </p:nvSpPr>
        <p:spPr>
          <a:xfrm>
            <a:off x="5897897" y="2551946"/>
            <a:ext cx="1892762" cy="307777"/>
          </a:xfrm>
          <a:prstGeom prst="rect">
            <a:avLst/>
          </a:prstGeom>
          <a:noFill/>
        </p:spPr>
        <p:txBody>
          <a:bodyPr wrap="none" rtlCol="0">
            <a:spAutoFit/>
          </a:bodyPr>
          <a:lstStyle/>
          <a:p>
            <a:r>
              <a:rPr lang="es-MX" sz="1400" dirty="0">
                <a:solidFill>
                  <a:srgbClr val="FF0000"/>
                </a:solidFill>
              </a:rPr>
              <a:t>Ver diapositiva anterior</a:t>
            </a:r>
          </a:p>
        </p:txBody>
      </p:sp>
      <p:cxnSp>
        <p:nvCxnSpPr>
          <p:cNvPr id="19" name="Conector recto de flecha 18">
            <a:extLst>
              <a:ext uri="{FF2B5EF4-FFF2-40B4-BE49-F238E27FC236}">
                <a16:creationId xmlns:a16="http://schemas.microsoft.com/office/drawing/2014/main" id="{B9EF5DF9-498A-FC41-BC2C-7E702D6C0CC0}"/>
              </a:ext>
            </a:extLst>
          </p:cNvPr>
          <p:cNvCxnSpPr>
            <a:cxnSpLocks/>
          </p:cNvCxnSpPr>
          <p:nvPr/>
        </p:nvCxnSpPr>
        <p:spPr>
          <a:xfrm flipH="1">
            <a:off x="6504868" y="2842042"/>
            <a:ext cx="200732" cy="16033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2137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21</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dirty="0">
                <a:latin typeface="Times New Roman" panose="02020603050405020304" pitchFamily="18" charset="0"/>
                <a:cs typeface="Times New Roman" panose="02020603050405020304" pitchFamily="18" charset="0"/>
              </a:rPr>
              <a:t>Aprovecharamos la clase System de Java nos permite copiar datos de un arreglo a otro. Esto también podría implementarse con ciclos.</a:t>
            </a:r>
          </a:p>
          <a:p>
            <a:endParaRPr lang="es-MX" dirty="0"/>
          </a:p>
        </p:txBody>
      </p:sp>
      <p:sp>
        <p:nvSpPr>
          <p:cNvPr id="3" name="Rectángulo 2">
            <a:extLst>
              <a:ext uri="{FF2B5EF4-FFF2-40B4-BE49-F238E27FC236}">
                <a16:creationId xmlns:a16="http://schemas.microsoft.com/office/drawing/2014/main" id="{D6BEEC00-F24C-7246-A7AE-5D0194E03195}"/>
              </a:ext>
            </a:extLst>
          </p:cNvPr>
          <p:cNvSpPr/>
          <p:nvPr/>
        </p:nvSpPr>
        <p:spPr>
          <a:xfrm>
            <a:off x="516585" y="4206202"/>
            <a:ext cx="7602830" cy="2308324"/>
          </a:xfrm>
          <a:prstGeom prst="rect">
            <a:avLst/>
          </a:prstGeom>
        </p:spPr>
        <p:txBody>
          <a:bodyPr wrap="square">
            <a:spAutoFit/>
          </a:bodyPr>
          <a:lstStyle/>
          <a:p>
            <a:r>
              <a:rPr lang="es-MX" sz="1600" b="1" dirty="0"/>
              <a:t>Documentación del método</a:t>
            </a:r>
          </a:p>
          <a:p>
            <a:r>
              <a:rPr lang="es-MX" sz="1600" dirty="0">
                <a:solidFill>
                  <a:srgbClr val="FF0000"/>
                </a:solidFill>
              </a:rPr>
              <a:t>public static void arraycopy (Object src, int srcPos, Object dest, int destPos, int length)  </a:t>
            </a:r>
          </a:p>
          <a:p>
            <a:r>
              <a:rPr lang="es-MX" sz="1600" b="1" dirty="0"/>
              <a:t>Parametros</a:t>
            </a:r>
          </a:p>
          <a:p>
            <a:r>
              <a:rPr lang="es-MX" sz="1600" b="1" dirty="0"/>
              <a:t>src</a:t>
            </a:r>
            <a:r>
              <a:rPr lang="es-MX" sz="1600" dirty="0"/>
              <a:t> –Arreglo de donde se copian los valores</a:t>
            </a:r>
          </a:p>
          <a:p>
            <a:r>
              <a:rPr lang="es-MX" sz="1600" b="1" dirty="0"/>
              <a:t>srcPos</a:t>
            </a:r>
            <a:r>
              <a:rPr lang="es-MX" sz="1600" dirty="0"/>
              <a:t> – Inicio </a:t>
            </a:r>
          </a:p>
          <a:p>
            <a:r>
              <a:rPr lang="es-MX" sz="1600" b="1" dirty="0"/>
              <a:t>dest</a:t>
            </a:r>
            <a:r>
              <a:rPr lang="es-MX" sz="1600" dirty="0"/>
              <a:t> – Arreglo destino</a:t>
            </a:r>
          </a:p>
          <a:p>
            <a:r>
              <a:rPr lang="es-MX" sz="1600" b="1" dirty="0"/>
              <a:t>destpos</a:t>
            </a:r>
            <a:r>
              <a:rPr lang="es-MX" sz="1600" dirty="0"/>
              <a:t> - Indice de inicio del arreglo destino</a:t>
            </a:r>
          </a:p>
          <a:p>
            <a:r>
              <a:rPr lang="es-MX" sz="1600" b="1" dirty="0"/>
              <a:t>length</a:t>
            </a:r>
            <a:r>
              <a:rPr lang="es-MX" sz="1600" dirty="0"/>
              <a:t> – Número de elementos a copiar</a:t>
            </a:r>
          </a:p>
          <a:p>
            <a:pPr algn="ctr"/>
            <a:endParaRPr lang="es-MX" sz="1600" b="1" dirty="0"/>
          </a:p>
        </p:txBody>
      </p:sp>
      <p:pic>
        <p:nvPicPr>
          <p:cNvPr id="4" name="Imagen 3">
            <a:extLst>
              <a:ext uri="{FF2B5EF4-FFF2-40B4-BE49-F238E27FC236}">
                <a16:creationId xmlns:a16="http://schemas.microsoft.com/office/drawing/2014/main" id="{71B8610D-51B7-6942-BDB8-FAD46A80F22F}"/>
              </a:ext>
            </a:extLst>
          </p:cNvPr>
          <p:cNvPicPr>
            <a:picLocks noChangeAspect="1"/>
          </p:cNvPicPr>
          <p:nvPr/>
        </p:nvPicPr>
        <p:blipFill>
          <a:blip r:embed="rId3"/>
          <a:stretch>
            <a:fillRect/>
          </a:stretch>
        </p:blipFill>
        <p:spPr>
          <a:xfrm>
            <a:off x="0" y="2550121"/>
            <a:ext cx="8229600" cy="1270900"/>
          </a:xfrm>
          <a:prstGeom prst="rect">
            <a:avLst/>
          </a:prstGeom>
        </p:spPr>
      </p:pic>
    </p:spTree>
    <p:extLst>
      <p:ext uri="{BB962C8B-B14F-4D97-AF65-F5344CB8AC3E}">
        <p14:creationId xmlns:p14="http://schemas.microsoft.com/office/powerpoint/2010/main" val="2285144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22</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dirty="0">
                <a:latin typeface="Times New Roman" panose="02020603050405020304" pitchFamily="18" charset="0"/>
                <a:cs typeface="Times New Roman" panose="02020603050405020304" pitchFamily="18" charset="0"/>
              </a:rPr>
              <a:t>Con el propósito de mostrar los valores, se imprimen los contenidos de los arreglos. Usaremos el método toString de la clase Arrays de Java. De nuevo, esto podría implementarse con ciclos en otro lenguaje de programación.</a:t>
            </a:r>
          </a:p>
          <a:p>
            <a:endParaRPr lang="es-MX" dirty="0"/>
          </a:p>
        </p:txBody>
      </p:sp>
      <p:pic>
        <p:nvPicPr>
          <p:cNvPr id="2" name="Imagen 1">
            <a:extLst>
              <a:ext uri="{FF2B5EF4-FFF2-40B4-BE49-F238E27FC236}">
                <a16:creationId xmlns:a16="http://schemas.microsoft.com/office/drawing/2014/main" id="{D7174AEF-C6C7-2F47-ACBA-18777A9E9CD3}"/>
              </a:ext>
            </a:extLst>
          </p:cNvPr>
          <p:cNvPicPr>
            <a:picLocks noChangeAspect="1"/>
          </p:cNvPicPr>
          <p:nvPr/>
        </p:nvPicPr>
        <p:blipFill>
          <a:blip r:embed="rId3"/>
          <a:stretch>
            <a:fillRect/>
          </a:stretch>
        </p:blipFill>
        <p:spPr>
          <a:xfrm>
            <a:off x="-29162" y="3355810"/>
            <a:ext cx="9144000" cy="1628702"/>
          </a:xfrm>
          <a:prstGeom prst="rect">
            <a:avLst/>
          </a:prstGeom>
        </p:spPr>
      </p:pic>
    </p:spTree>
    <p:extLst>
      <p:ext uri="{BB962C8B-B14F-4D97-AF65-F5344CB8AC3E}">
        <p14:creationId xmlns:p14="http://schemas.microsoft.com/office/powerpoint/2010/main" val="199319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23</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dirty="0">
                <a:latin typeface="Times New Roman" panose="02020603050405020304" pitchFamily="18" charset="0"/>
                <a:cs typeface="Times New Roman" panose="02020603050405020304" pitchFamily="18" charset="0"/>
              </a:rPr>
              <a:t>El método siguente inicializa un cromosoma binario con valores pseudo-aleatorios.</a:t>
            </a:r>
          </a:p>
          <a:p>
            <a:endParaRPr lang="es-MX" dirty="0"/>
          </a:p>
        </p:txBody>
      </p:sp>
      <p:pic>
        <p:nvPicPr>
          <p:cNvPr id="3" name="Imagen 2">
            <a:extLst>
              <a:ext uri="{FF2B5EF4-FFF2-40B4-BE49-F238E27FC236}">
                <a16:creationId xmlns:a16="http://schemas.microsoft.com/office/drawing/2014/main" id="{DAFDC268-E2DA-734F-B3CE-9059C4C4B148}"/>
              </a:ext>
            </a:extLst>
          </p:cNvPr>
          <p:cNvPicPr>
            <a:picLocks noChangeAspect="1"/>
          </p:cNvPicPr>
          <p:nvPr/>
        </p:nvPicPr>
        <p:blipFill>
          <a:blip r:embed="rId3"/>
          <a:stretch>
            <a:fillRect/>
          </a:stretch>
        </p:blipFill>
        <p:spPr>
          <a:xfrm>
            <a:off x="-16464" y="2474915"/>
            <a:ext cx="9144000" cy="3527508"/>
          </a:xfrm>
          <a:prstGeom prst="rect">
            <a:avLst/>
          </a:prstGeom>
        </p:spPr>
      </p:pic>
    </p:spTree>
    <p:extLst>
      <p:ext uri="{BB962C8B-B14F-4D97-AF65-F5344CB8AC3E}">
        <p14:creationId xmlns:p14="http://schemas.microsoft.com/office/powerpoint/2010/main" val="2387157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24</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dirty="0">
                <a:latin typeface="Times New Roman" panose="02020603050405020304" pitchFamily="18" charset="0"/>
                <a:cs typeface="Times New Roman" panose="02020603050405020304" pitchFamily="18" charset="0"/>
              </a:rPr>
              <a:t>Algunos ejemplos de ejecución.</a:t>
            </a:r>
          </a:p>
          <a:p>
            <a:endParaRPr lang="es-MX" dirty="0"/>
          </a:p>
        </p:txBody>
      </p:sp>
      <p:pic>
        <p:nvPicPr>
          <p:cNvPr id="2" name="Imagen 1">
            <a:extLst>
              <a:ext uri="{FF2B5EF4-FFF2-40B4-BE49-F238E27FC236}">
                <a16:creationId xmlns:a16="http://schemas.microsoft.com/office/drawing/2014/main" id="{AC5C1134-2ED0-0540-BA29-3791A4CEE8EC}"/>
              </a:ext>
            </a:extLst>
          </p:cNvPr>
          <p:cNvPicPr>
            <a:picLocks noChangeAspect="1"/>
          </p:cNvPicPr>
          <p:nvPr/>
        </p:nvPicPr>
        <p:blipFill>
          <a:blip r:embed="rId3"/>
          <a:stretch>
            <a:fillRect/>
          </a:stretch>
        </p:blipFill>
        <p:spPr>
          <a:xfrm>
            <a:off x="663600" y="1873489"/>
            <a:ext cx="6326570" cy="1949095"/>
          </a:xfrm>
          <a:prstGeom prst="rect">
            <a:avLst/>
          </a:prstGeom>
        </p:spPr>
      </p:pic>
      <p:pic>
        <p:nvPicPr>
          <p:cNvPr id="4" name="Imagen 3">
            <a:extLst>
              <a:ext uri="{FF2B5EF4-FFF2-40B4-BE49-F238E27FC236}">
                <a16:creationId xmlns:a16="http://schemas.microsoft.com/office/drawing/2014/main" id="{156AA330-3C78-9A4A-8674-1322107491F3}"/>
              </a:ext>
            </a:extLst>
          </p:cNvPr>
          <p:cNvPicPr>
            <a:picLocks noChangeAspect="1"/>
          </p:cNvPicPr>
          <p:nvPr/>
        </p:nvPicPr>
        <p:blipFill>
          <a:blip r:embed="rId4"/>
          <a:stretch>
            <a:fillRect/>
          </a:stretch>
        </p:blipFill>
        <p:spPr>
          <a:xfrm>
            <a:off x="629733" y="3933543"/>
            <a:ext cx="6326570" cy="1966366"/>
          </a:xfrm>
          <a:prstGeom prst="rect">
            <a:avLst/>
          </a:prstGeom>
        </p:spPr>
      </p:pic>
    </p:spTree>
    <p:extLst>
      <p:ext uri="{BB962C8B-B14F-4D97-AF65-F5344CB8AC3E}">
        <p14:creationId xmlns:p14="http://schemas.microsoft.com/office/powerpoint/2010/main" val="2396849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25</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b="1" dirty="0">
                <a:latin typeface="Times New Roman" panose="02020603050405020304" pitchFamily="18" charset="0"/>
                <a:cs typeface="Times New Roman" panose="02020603050405020304" pitchFamily="18" charset="0"/>
              </a:rPr>
              <a:t>Ejercicio</a:t>
            </a:r>
            <a:r>
              <a:rPr lang="es-MX" sz="2400" dirty="0">
                <a:latin typeface="Times New Roman" panose="02020603050405020304" pitchFamily="18" charset="0"/>
                <a:cs typeface="Times New Roman" panose="02020603050405020304" pitchFamily="18" charset="0"/>
              </a:rPr>
              <a:t>. Implementar con el enfoque POO, una clase para cromosomas enteros. Basarse en el siguiente diagrama de clase.</a:t>
            </a:r>
          </a:p>
          <a:p>
            <a:endParaRPr lang="es-MX" dirty="0"/>
          </a:p>
        </p:txBody>
      </p:sp>
      <p:sp>
        <p:nvSpPr>
          <p:cNvPr id="5" name="CuadroTexto 4">
            <a:extLst>
              <a:ext uri="{FF2B5EF4-FFF2-40B4-BE49-F238E27FC236}">
                <a16:creationId xmlns:a16="http://schemas.microsoft.com/office/drawing/2014/main" id="{CC29F28E-3FCE-FA47-A550-53FED638F28A}"/>
              </a:ext>
            </a:extLst>
          </p:cNvPr>
          <p:cNvSpPr txBox="1"/>
          <p:nvPr/>
        </p:nvSpPr>
        <p:spPr>
          <a:xfrm>
            <a:off x="321067" y="5200444"/>
            <a:ext cx="8134311" cy="1200329"/>
          </a:xfrm>
          <a:prstGeom prst="rect">
            <a:avLst/>
          </a:prstGeom>
          <a:noFill/>
        </p:spPr>
        <p:txBody>
          <a:bodyPr wrap="square" rtlCol="0">
            <a:spAutoFit/>
          </a:bodyPr>
          <a:lstStyle/>
          <a:p>
            <a:pPr marL="342900" indent="-342900">
              <a:buAutoNum type="alphaLcParenR"/>
            </a:pPr>
            <a:r>
              <a:rPr lang="es-MX" dirty="0"/>
              <a:t>La cruza implementada debe de ser por un punto.</a:t>
            </a:r>
          </a:p>
          <a:p>
            <a:pPr marL="342900" indent="-342900">
              <a:buAutoNum type="alphaLcParenR"/>
            </a:pPr>
            <a:r>
              <a:rPr lang="es-MX" dirty="0"/>
              <a:t>El cromosoma debe de poder  representar números enteros en el intervalo [min,max]. Ver diapositivas del tema anterior.</a:t>
            </a:r>
          </a:p>
          <a:p>
            <a:pPr marL="342900" indent="-342900">
              <a:buAutoNum type="alphaLcParenR"/>
            </a:pPr>
            <a:r>
              <a:rPr lang="es-MX" dirty="0"/>
              <a:t>Prueba la clase con min=-10, max=17, numBits=12.</a:t>
            </a:r>
          </a:p>
        </p:txBody>
      </p:sp>
      <p:pic>
        <p:nvPicPr>
          <p:cNvPr id="6" name="Imagen 5">
            <a:extLst>
              <a:ext uri="{FF2B5EF4-FFF2-40B4-BE49-F238E27FC236}">
                <a16:creationId xmlns:a16="http://schemas.microsoft.com/office/drawing/2014/main" id="{FCA82879-A8B5-E443-9071-4EE8510B946F}"/>
              </a:ext>
            </a:extLst>
          </p:cNvPr>
          <p:cNvPicPr>
            <a:picLocks noChangeAspect="1"/>
          </p:cNvPicPr>
          <p:nvPr/>
        </p:nvPicPr>
        <p:blipFill>
          <a:blip r:embed="rId3"/>
          <a:stretch>
            <a:fillRect/>
          </a:stretch>
        </p:blipFill>
        <p:spPr>
          <a:xfrm>
            <a:off x="624981" y="2474915"/>
            <a:ext cx="4794157" cy="2616370"/>
          </a:xfrm>
          <a:prstGeom prst="rect">
            <a:avLst/>
          </a:prstGeom>
        </p:spPr>
      </p:pic>
    </p:spTree>
    <p:extLst>
      <p:ext uri="{BB962C8B-B14F-4D97-AF65-F5344CB8AC3E}">
        <p14:creationId xmlns:p14="http://schemas.microsoft.com/office/powerpoint/2010/main" val="10509352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26</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normAutofit/>
          </a:bodyPr>
          <a:lstStyle/>
          <a:p>
            <a:r>
              <a:rPr lang="es-MX" sz="2800" dirty="0">
                <a:latin typeface="Times New Roman" panose="02020603050405020304" pitchFamily="18" charset="0"/>
                <a:cs typeface="Times New Roman" panose="02020603050405020304" pitchFamily="18" charset="0"/>
              </a:rPr>
              <a:t>Hay otras posibles combinaciones para generar los hijos.</a:t>
            </a:r>
          </a:p>
        </p:txBody>
      </p:sp>
      <p:graphicFrame>
        <p:nvGraphicFramePr>
          <p:cNvPr id="12" name="Tabla 11">
            <a:extLst>
              <a:ext uri="{FF2B5EF4-FFF2-40B4-BE49-F238E27FC236}">
                <a16:creationId xmlns:a16="http://schemas.microsoft.com/office/drawing/2014/main" id="{521393A3-313B-134D-8F4C-F6FFDFA00857}"/>
              </a:ext>
            </a:extLst>
          </p:cNvPr>
          <p:cNvGraphicFramePr>
            <a:graphicFrameLocks noGrp="1"/>
          </p:cNvGraphicFramePr>
          <p:nvPr>
            <p:extLst>
              <p:ext uri="{D42A27DB-BD31-4B8C-83A1-F6EECF244321}">
                <p14:modId xmlns:p14="http://schemas.microsoft.com/office/powerpoint/2010/main" val="3543653290"/>
              </p:ext>
            </p:extLst>
          </p:nvPr>
        </p:nvGraphicFramePr>
        <p:xfrm>
          <a:off x="1543422" y="2395513"/>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13" name="Tabla 12">
            <a:extLst>
              <a:ext uri="{FF2B5EF4-FFF2-40B4-BE49-F238E27FC236}">
                <a16:creationId xmlns:a16="http://schemas.microsoft.com/office/drawing/2014/main" id="{21BADCA4-6263-624F-A44A-69F5B1D9D446}"/>
              </a:ext>
            </a:extLst>
          </p:cNvPr>
          <p:cNvGraphicFramePr>
            <a:graphicFrameLocks noGrp="1"/>
          </p:cNvGraphicFramePr>
          <p:nvPr>
            <p:extLst>
              <p:ext uri="{D42A27DB-BD31-4B8C-83A1-F6EECF244321}">
                <p14:modId xmlns:p14="http://schemas.microsoft.com/office/powerpoint/2010/main" val="2841727992"/>
              </p:ext>
            </p:extLst>
          </p:nvPr>
        </p:nvGraphicFramePr>
        <p:xfrm>
          <a:off x="1543422" y="2841582"/>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4" name="Tabla 13">
            <a:extLst>
              <a:ext uri="{FF2B5EF4-FFF2-40B4-BE49-F238E27FC236}">
                <a16:creationId xmlns:a16="http://schemas.microsoft.com/office/drawing/2014/main" id="{00A40E1A-2C94-DF49-913B-AD643CCD4095}"/>
              </a:ext>
            </a:extLst>
          </p:cNvPr>
          <p:cNvGraphicFramePr>
            <a:graphicFrameLocks noGrp="1"/>
          </p:cNvGraphicFramePr>
          <p:nvPr>
            <p:extLst>
              <p:ext uri="{D42A27DB-BD31-4B8C-83A1-F6EECF244321}">
                <p14:modId xmlns:p14="http://schemas.microsoft.com/office/powerpoint/2010/main" val="3834111165"/>
              </p:ext>
            </p:extLst>
          </p:nvPr>
        </p:nvGraphicFramePr>
        <p:xfrm>
          <a:off x="1543422" y="3574944"/>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15" name="Tabla 14">
            <a:extLst>
              <a:ext uri="{FF2B5EF4-FFF2-40B4-BE49-F238E27FC236}">
                <a16:creationId xmlns:a16="http://schemas.microsoft.com/office/drawing/2014/main" id="{4B63FAE4-29B2-A348-B579-B47951E8DAFC}"/>
              </a:ext>
            </a:extLst>
          </p:cNvPr>
          <p:cNvGraphicFramePr>
            <a:graphicFrameLocks noGrp="1"/>
          </p:cNvGraphicFramePr>
          <p:nvPr>
            <p:extLst>
              <p:ext uri="{D42A27DB-BD31-4B8C-83A1-F6EECF244321}">
                <p14:modId xmlns:p14="http://schemas.microsoft.com/office/powerpoint/2010/main" val="1146984675"/>
              </p:ext>
            </p:extLst>
          </p:nvPr>
        </p:nvGraphicFramePr>
        <p:xfrm>
          <a:off x="3970533" y="3574944"/>
          <a:ext cx="32512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809857480"/>
                    </a:ext>
                  </a:extLst>
                </a:gridCol>
                <a:gridCol w="812800">
                  <a:extLst>
                    <a:ext uri="{9D8B030D-6E8A-4147-A177-3AD203B41FA5}">
                      <a16:colId xmlns:a16="http://schemas.microsoft.com/office/drawing/2014/main" val="3187133078"/>
                    </a:ext>
                  </a:extLst>
                </a:gridCol>
                <a:gridCol w="812800">
                  <a:extLst>
                    <a:ext uri="{9D8B030D-6E8A-4147-A177-3AD203B41FA5}">
                      <a16:colId xmlns:a16="http://schemas.microsoft.com/office/drawing/2014/main" val="77687455"/>
                    </a:ext>
                  </a:extLst>
                </a:gridCol>
                <a:gridCol w="812800">
                  <a:extLst>
                    <a:ext uri="{9D8B030D-6E8A-4147-A177-3AD203B41FA5}">
                      <a16:colId xmlns:a16="http://schemas.microsoft.com/office/drawing/2014/main" val="613404151"/>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2292352945"/>
                  </a:ext>
                </a:extLst>
              </a:tr>
            </a:tbl>
          </a:graphicData>
        </a:graphic>
      </p:graphicFrame>
      <p:graphicFrame>
        <p:nvGraphicFramePr>
          <p:cNvPr id="19" name="Tabla 18">
            <a:extLst>
              <a:ext uri="{FF2B5EF4-FFF2-40B4-BE49-F238E27FC236}">
                <a16:creationId xmlns:a16="http://schemas.microsoft.com/office/drawing/2014/main" id="{2F50BC58-EE60-6D4C-83B7-022E34BC5172}"/>
              </a:ext>
            </a:extLst>
          </p:cNvPr>
          <p:cNvGraphicFramePr>
            <a:graphicFrameLocks noGrp="1"/>
          </p:cNvGraphicFramePr>
          <p:nvPr>
            <p:extLst>
              <p:ext uri="{D42A27DB-BD31-4B8C-83A1-F6EECF244321}">
                <p14:modId xmlns:p14="http://schemas.microsoft.com/office/powerpoint/2010/main" val="2839687463"/>
              </p:ext>
            </p:extLst>
          </p:nvPr>
        </p:nvGraphicFramePr>
        <p:xfrm>
          <a:off x="3970533" y="4063617"/>
          <a:ext cx="3251200" cy="36576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391369505"/>
                    </a:ext>
                  </a:extLst>
                </a:gridCol>
                <a:gridCol w="812800">
                  <a:extLst>
                    <a:ext uri="{9D8B030D-6E8A-4147-A177-3AD203B41FA5}">
                      <a16:colId xmlns:a16="http://schemas.microsoft.com/office/drawing/2014/main" val="735244375"/>
                    </a:ext>
                  </a:extLst>
                </a:gridCol>
                <a:gridCol w="812800">
                  <a:extLst>
                    <a:ext uri="{9D8B030D-6E8A-4147-A177-3AD203B41FA5}">
                      <a16:colId xmlns:a16="http://schemas.microsoft.com/office/drawing/2014/main" val="3518555991"/>
                    </a:ext>
                  </a:extLst>
                </a:gridCol>
                <a:gridCol w="812800">
                  <a:extLst>
                    <a:ext uri="{9D8B030D-6E8A-4147-A177-3AD203B41FA5}">
                      <a16:colId xmlns:a16="http://schemas.microsoft.com/office/drawing/2014/main" val="3213920615"/>
                    </a:ext>
                  </a:extLst>
                </a:gridCol>
              </a:tblGrid>
              <a:tr h="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1916047397"/>
                  </a:ext>
                </a:extLst>
              </a:tr>
            </a:tbl>
          </a:graphicData>
        </a:graphic>
      </p:graphicFrame>
      <p:graphicFrame>
        <p:nvGraphicFramePr>
          <p:cNvPr id="20" name="Tabla 19">
            <a:extLst>
              <a:ext uri="{FF2B5EF4-FFF2-40B4-BE49-F238E27FC236}">
                <a16:creationId xmlns:a16="http://schemas.microsoft.com/office/drawing/2014/main" id="{36660746-B1FB-1D42-8E9A-3A9C872088BD}"/>
              </a:ext>
            </a:extLst>
          </p:cNvPr>
          <p:cNvGraphicFramePr>
            <a:graphicFrameLocks noGrp="1"/>
          </p:cNvGraphicFramePr>
          <p:nvPr>
            <p:extLst>
              <p:ext uri="{D42A27DB-BD31-4B8C-83A1-F6EECF244321}">
                <p14:modId xmlns:p14="http://schemas.microsoft.com/office/powerpoint/2010/main" val="1108963086"/>
              </p:ext>
            </p:extLst>
          </p:nvPr>
        </p:nvGraphicFramePr>
        <p:xfrm>
          <a:off x="1543422" y="4061077"/>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21" name="Tabla 20">
            <a:extLst>
              <a:ext uri="{FF2B5EF4-FFF2-40B4-BE49-F238E27FC236}">
                <a16:creationId xmlns:a16="http://schemas.microsoft.com/office/drawing/2014/main" id="{A90DDE68-4820-B54A-BAF0-AAC97496962A}"/>
              </a:ext>
            </a:extLst>
          </p:cNvPr>
          <p:cNvGraphicFramePr>
            <a:graphicFrameLocks noGrp="1"/>
          </p:cNvGraphicFramePr>
          <p:nvPr>
            <p:extLst>
              <p:ext uri="{D42A27DB-BD31-4B8C-83A1-F6EECF244321}">
                <p14:modId xmlns:p14="http://schemas.microsoft.com/office/powerpoint/2010/main" val="3227153925"/>
              </p:ext>
            </p:extLst>
          </p:nvPr>
        </p:nvGraphicFramePr>
        <p:xfrm>
          <a:off x="1543422" y="4740828"/>
          <a:ext cx="32512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809857480"/>
                    </a:ext>
                  </a:extLst>
                </a:gridCol>
                <a:gridCol w="812800">
                  <a:extLst>
                    <a:ext uri="{9D8B030D-6E8A-4147-A177-3AD203B41FA5}">
                      <a16:colId xmlns:a16="http://schemas.microsoft.com/office/drawing/2014/main" val="3187133078"/>
                    </a:ext>
                  </a:extLst>
                </a:gridCol>
                <a:gridCol w="812800">
                  <a:extLst>
                    <a:ext uri="{9D8B030D-6E8A-4147-A177-3AD203B41FA5}">
                      <a16:colId xmlns:a16="http://schemas.microsoft.com/office/drawing/2014/main" val="77687455"/>
                    </a:ext>
                  </a:extLst>
                </a:gridCol>
                <a:gridCol w="812800">
                  <a:extLst>
                    <a:ext uri="{9D8B030D-6E8A-4147-A177-3AD203B41FA5}">
                      <a16:colId xmlns:a16="http://schemas.microsoft.com/office/drawing/2014/main" val="613404151"/>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2292352945"/>
                  </a:ext>
                </a:extLst>
              </a:tr>
            </a:tbl>
          </a:graphicData>
        </a:graphic>
      </p:graphicFrame>
      <p:graphicFrame>
        <p:nvGraphicFramePr>
          <p:cNvPr id="22" name="Tabla 21">
            <a:extLst>
              <a:ext uri="{FF2B5EF4-FFF2-40B4-BE49-F238E27FC236}">
                <a16:creationId xmlns:a16="http://schemas.microsoft.com/office/drawing/2014/main" id="{A7596F0A-AB00-ED44-B129-8F88341C7BE1}"/>
              </a:ext>
            </a:extLst>
          </p:cNvPr>
          <p:cNvGraphicFramePr>
            <a:graphicFrameLocks noGrp="1"/>
          </p:cNvGraphicFramePr>
          <p:nvPr>
            <p:extLst>
              <p:ext uri="{D42A27DB-BD31-4B8C-83A1-F6EECF244321}">
                <p14:modId xmlns:p14="http://schemas.microsoft.com/office/powerpoint/2010/main" val="2345788885"/>
              </p:ext>
            </p:extLst>
          </p:nvPr>
        </p:nvGraphicFramePr>
        <p:xfrm>
          <a:off x="4794622" y="4719472"/>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23" name="Tabla 22">
            <a:extLst>
              <a:ext uri="{FF2B5EF4-FFF2-40B4-BE49-F238E27FC236}">
                <a16:creationId xmlns:a16="http://schemas.microsoft.com/office/drawing/2014/main" id="{0A1A3FA7-82FB-CD4C-B21B-C1C079CEB6EE}"/>
              </a:ext>
            </a:extLst>
          </p:cNvPr>
          <p:cNvGraphicFramePr>
            <a:graphicFrameLocks noGrp="1"/>
          </p:cNvGraphicFramePr>
          <p:nvPr>
            <p:extLst>
              <p:ext uri="{D42A27DB-BD31-4B8C-83A1-F6EECF244321}">
                <p14:modId xmlns:p14="http://schemas.microsoft.com/office/powerpoint/2010/main" val="308769425"/>
              </p:ext>
            </p:extLst>
          </p:nvPr>
        </p:nvGraphicFramePr>
        <p:xfrm>
          <a:off x="1543422" y="5269933"/>
          <a:ext cx="3251200" cy="36576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391369505"/>
                    </a:ext>
                  </a:extLst>
                </a:gridCol>
                <a:gridCol w="812800">
                  <a:extLst>
                    <a:ext uri="{9D8B030D-6E8A-4147-A177-3AD203B41FA5}">
                      <a16:colId xmlns:a16="http://schemas.microsoft.com/office/drawing/2014/main" val="735244375"/>
                    </a:ext>
                  </a:extLst>
                </a:gridCol>
                <a:gridCol w="812800">
                  <a:extLst>
                    <a:ext uri="{9D8B030D-6E8A-4147-A177-3AD203B41FA5}">
                      <a16:colId xmlns:a16="http://schemas.microsoft.com/office/drawing/2014/main" val="3518555991"/>
                    </a:ext>
                  </a:extLst>
                </a:gridCol>
                <a:gridCol w="812800">
                  <a:extLst>
                    <a:ext uri="{9D8B030D-6E8A-4147-A177-3AD203B41FA5}">
                      <a16:colId xmlns:a16="http://schemas.microsoft.com/office/drawing/2014/main" val="3213920615"/>
                    </a:ext>
                  </a:extLst>
                </a:gridCol>
              </a:tblGrid>
              <a:tr h="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1916047397"/>
                  </a:ext>
                </a:extLst>
              </a:tr>
            </a:tbl>
          </a:graphicData>
        </a:graphic>
      </p:graphicFrame>
      <p:graphicFrame>
        <p:nvGraphicFramePr>
          <p:cNvPr id="25" name="Tabla 24">
            <a:extLst>
              <a:ext uri="{FF2B5EF4-FFF2-40B4-BE49-F238E27FC236}">
                <a16:creationId xmlns:a16="http://schemas.microsoft.com/office/drawing/2014/main" id="{9BAFC50B-5D47-054F-B60C-0D0D1F208DE5}"/>
              </a:ext>
            </a:extLst>
          </p:cNvPr>
          <p:cNvGraphicFramePr>
            <a:graphicFrameLocks noGrp="1"/>
          </p:cNvGraphicFramePr>
          <p:nvPr>
            <p:extLst>
              <p:ext uri="{D42A27DB-BD31-4B8C-83A1-F6EECF244321}">
                <p14:modId xmlns:p14="http://schemas.microsoft.com/office/powerpoint/2010/main" val="1306884704"/>
              </p:ext>
            </p:extLst>
          </p:nvPr>
        </p:nvGraphicFramePr>
        <p:xfrm>
          <a:off x="4794622" y="5274662"/>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2" name="CuadroTexto 1">
            <a:extLst>
              <a:ext uri="{FF2B5EF4-FFF2-40B4-BE49-F238E27FC236}">
                <a16:creationId xmlns:a16="http://schemas.microsoft.com/office/drawing/2014/main" id="{4B1BAD47-E1B3-AF43-9E50-284CE81AA4AA}"/>
              </a:ext>
            </a:extLst>
          </p:cNvPr>
          <p:cNvSpPr txBox="1"/>
          <p:nvPr/>
        </p:nvSpPr>
        <p:spPr>
          <a:xfrm>
            <a:off x="7221733" y="2366821"/>
            <a:ext cx="723340" cy="369332"/>
          </a:xfrm>
          <a:prstGeom prst="rect">
            <a:avLst/>
          </a:prstGeom>
          <a:noFill/>
        </p:spPr>
        <p:txBody>
          <a:bodyPr wrap="none" rtlCol="0">
            <a:spAutoFit/>
          </a:bodyPr>
          <a:lstStyle/>
          <a:p>
            <a:r>
              <a:rPr lang="es-MX" dirty="0">
                <a:solidFill>
                  <a:srgbClr val="FF0000"/>
                </a:solidFill>
                <a:latin typeface="Times New Roman" panose="02020603050405020304" pitchFamily="18" charset="0"/>
                <a:cs typeface="Times New Roman" panose="02020603050405020304" pitchFamily="18" charset="0"/>
              </a:rPr>
              <a:t>Padre</a:t>
            </a:r>
          </a:p>
        </p:txBody>
      </p:sp>
      <p:sp>
        <p:nvSpPr>
          <p:cNvPr id="26" name="CuadroTexto 25">
            <a:extLst>
              <a:ext uri="{FF2B5EF4-FFF2-40B4-BE49-F238E27FC236}">
                <a16:creationId xmlns:a16="http://schemas.microsoft.com/office/drawing/2014/main" id="{7ACC8D60-0984-CF4F-9F19-10B40EF4F023}"/>
              </a:ext>
            </a:extLst>
          </p:cNvPr>
          <p:cNvSpPr txBox="1"/>
          <p:nvPr/>
        </p:nvSpPr>
        <p:spPr>
          <a:xfrm>
            <a:off x="7221733" y="2822067"/>
            <a:ext cx="787395" cy="369332"/>
          </a:xfrm>
          <a:prstGeom prst="rect">
            <a:avLst/>
          </a:prstGeom>
          <a:noFill/>
        </p:spPr>
        <p:txBody>
          <a:bodyPr wrap="none" rtlCol="0">
            <a:spAutoFit/>
          </a:bodyPr>
          <a:lstStyle/>
          <a:p>
            <a:r>
              <a:rPr lang="es-MX" dirty="0">
                <a:solidFill>
                  <a:srgbClr val="FF0000"/>
                </a:solidFill>
                <a:latin typeface="Times New Roman" panose="02020603050405020304" pitchFamily="18" charset="0"/>
                <a:cs typeface="Times New Roman" panose="02020603050405020304" pitchFamily="18" charset="0"/>
              </a:rPr>
              <a:t>Madre</a:t>
            </a:r>
          </a:p>
        </p:txBody>
      </p:sp>
      <p:sp>
        <p:nvSpPr>
          <p:cNvPr id="27" name="CuadroTexto 26">
            <a:extLst>
              <a:ext uri="{FF2B5EF4-FFF2-40B4-BE49-F238E27FC236}">
                <a16:creationId xmlns:a16="http://schemas.microsoft.com/office/drawing/2014/main" id="{901538A5-044C-1142-824A-4663C274C59A}"/>
              </a:ext>
            </a:extLst>
          </p:cNvPr>
          <p:cNvSpPr txBox="1"/>
          <p:nvPr/>
        </p:nvSpPr>
        <p:spPr>
          <a:xfrm>
            <a:off x="7184025" y="3813848"/>
            <a:ext cx="1524776" cy="369332"/>
          </a:xfrm>
          <a:prstGeom prst="rect">
            <a:avLst/>
          </a:prstGeom>
          <a:noFill/>
        </p:spPr>
        <p:txBody>
          <a:bodyPr wrap="none" rtlCol="0">
            <a:spAutoFit/>
          </a:bodyPr>
          <a:lstStyle/>
          <a:p>
            <a:r>
              <a:rPr lang="es-MX" dirty="0">
                <a:solidFill>
                  <a:srgbClr val="FF0000"/>
                </a:solidFill>
                <a:latin typeface="Times New Roman" panose="02020603050405020304" pitchFamily="18" charset="0"/>
                <a:cs typeface="Times New Roman" panose="02020603050405020304" pitchFamily="18" charset="0"/>
              </a:rPr>
              <a:t>Hijos, forma 1</a:t>
            </a:r>
          </a:p>
        </p:txBody>
      </p:sp>
      <p:sp>
        <p:nvSpPr>
          <p:cNvPr id="28" name="CuadroTexto 27">
            <a:extLst>
              <a:ext uri="{FF2B5EF4-FFF2-40B4-BE49-F238E27FC236}">
                <a16:creationId xmlns:a16="http://schemas.microsoft.com/office/drawing/2014/main" id="{96FA4403-D970-284D-92FE-7B186B24EC20}"/>
              </a:ext>
            </a:extLst>
          </p:cNvPr>
          <p:cNvSpPr txBox="1"/>
          <p:nvPr/>
        </p:nvSpPr>
        <p:spPr>
          <a:xfrm>
            <a:off x="7221733" y="4879022"/>
            <a:ext cx="1524776" cy="369332"/>
          </a:xfrm>
          <a:prstGeom prst="rect">
            <a:avLst/>
          </a:prstGeom>
          <a:noFill/>
        </p:spPr>
        <p:txBody>
          <a:bodyPr wrap="none" rtlCol="0">
            <a:spAutoFit/>
          </a:bodyPr>
          <a:lstStyle/>
          <a:p>
            <a:r>
              <a:rPr lang="es-MX" dirty="0">
                <a:solidFill>
                  <a:srgbClr val="FF0000"/>
                </a:solidFill>
                <a:latin typeface="Times New Roman" panose="02020603050405020304" pitchFamily="18" charset="0"/>
                <a:cs typeface="Times New Roman" panose="02020603050405020304" pitchFamily="18" charset="0"/>
              </a:rPr>
              <a:t>Hijos, forma 2</a:t>
            </a:r>
          </a:p>
        </p:txBody>
      </p:sp>
      <p:cxnSp>
        <p:nvCxnSpPr>
          <p:cNvPr id="29" name="Conector recto de flecha 28">
            <a:extLst>
              <a:ext uri="{FF2B5EF4-FFF2-40B4-BE49-F238E27FC236}">
                <a16:creationId xmlns:a16="http://schemas.microsoft.com/office/drawing/2014/main" id="{D70DA616-4BEA-CC4B-BD14-90B6788343AC}"/>
              </a:ext>
            </a:extLst>
          </p:cNvPr>
          <p:cNvCxnSpPr/>
          <p:nvPr/>
        </p:nvCxnSpPr>
        <p:spPr>
          <a:xfrm>
            <a:off x="5174658" y="2126785"/>
            <a:ext cx="0" cy="2064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0" name="Rectángulo 29">
            <a:extLst>
              <a:ext uri="{FF2B5EF4-FFF2-40B4-BE49-F238E27FC236}">
                <a16:creationId xmlns:a16="http://schemas.microsoft.com/office/drawing/2014/main" id="{CF702221-DB35-6E47-A42A-97BABFD81CC2}"/>
              </a:ext>
            </a:extLst>
          </p:cNvPr>
          <p:cNvSpPr/>
          <p:nvPr/>
        </p:nvSpPr>
        <p:spPr>
          <a:xfrm>
            <a:off x="5031323" y="1767285"/>
            <a:ext cx="596638" cy="369332"/>
          </a:xfrm>
          <a:prstGeom prst="rect">
            <a:avLst/>
          </a:prstGeom>
        </p:spPr>
        <p:txBody>
          <a:bodyPr wrap="none">
            <a:spAutoFit/>
          </a:bodyPr>
          <a:lstStyle/>
          <a:p>
            <a:r>
              <a:rPr lang="es-MX" u="sng" dirty="0">
                <a:solidFill>
                  <a:srgbClr val="00B050"/>
                </a:solidFill>
                <a:latin typeface="Times New Roman" panose="02020603050405020304" pitchFamily="18" charset="0"/>
                <a:cs typeface="Times New Roman" panose="02020603050405020304" pitchFamily="18" charset="0"/>
              </a:rPr>
              <a:t>K=2</a:t>
            </a:r>
            <a:endParaRPr lang="es-MX" dirty="0"/>
          </a:p>
        </p:txBody>
      </p:sp>
    </p:spTree>
    <p:extLst>
      <p:ext uri="{BB962C8B-B14F-4D97-AF65-F5344CB8AC3E}">
        <p14:creationId xmlns:p14="http://schemas.microsoft.com/office/powerpoint/2010/main" val="2834942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27</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normAutofit lnSpcReduction="10000"/>
          </a:bodyPr>
          <a:lstStyle/>
          <a:p>
            <a:endParaRPr lang="es-MX" sz="2400" dirty="0">
              <a:latin typeface="Times New Roman" panose="02020603050405020304" pitchFamily="18" charset="0"/>
              <a:cs typeface="Times New Roman" panose="02020603050405020304" pitchFamily="18" charset="0"/>
            </a:endParaRPr>
          </a:p>
          <a:p>
            <a:r>
              <a:rPr lang="es-MX" sz="2400" dirty="0">
                <a:latin typeface="Times New Roman" panose="02020603050405020304" pitchFamily="18" charset="0"/>
                <a:cs typeface="Times New Roman" panose="02020603050405020304" pitchFamily="18" charset="0"/>
              </a:rPr>
              <a:t>El orden de un esquema, es el número de posiciones fijas en un esquema.</a:t>
            </a:r>
          </a:p>
          <a:p>
            <a:r>
              <a:rPr lang="es-MX" sz="2400" dirty="0">
                <a:latin typeface="Times New Roman" panose="02020603050405020304" pitchFamily="18" charset="0"/>
                <a:cs typeface="Times New Roman" panose="02020603050405020304" pitchFamily="18" charset="0"/>
              </a:rPr>
              <a:t>Por ejemplo, un crososoma binario para </a:t>
            </a:r>
            <a:r>
              <a:rPr lang="es-MX" sz="2400" u="sng" dirty="0">
                <a:latin typeface="Times New Roman" panose="02020603050405020304" pitchFamily="18" charset="0"/>
                <a:cs typeface="Times New Roman" panose="02020603050405020304" pitchFamily="18" charset="0"/>
              </a:rPr>
              <a:t>representar números impares positivos</a:t>
            </a:r>
            <a:r>
              <a:rPr lang="es-MX" sz="2400" dirty="0">
                <a:latin typeface="Times New Roman" panose="02020603050405020304" pitchFamily="18" charset="0"/>
                <a:cs typeface="Times New Roman" panose="02020603050405020304" pitchFamily="18" charset="0"/>
              </a:rPr>
              <a:t>  hasta 63 puede ser este:</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r>
              <a:rPr lang="es-MX" sz="2400" dirty="0">
                <a:latin typeface="Times New Roman" panose="02020603050405020304" pitchFamily="18" charset="0"/>
                <a:cs typeface="Times New Roman" panose="02020603050405020304" pitchFamily="18" charset="0"/>
              </a:rPr>
              <a:t>Por lo tanto, el orden de este esquema es 2.</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p:txBody>
      </p:sp>
      <p:graphicFrame>
        <p:nvGraphicFramePr>
          <p:cNvPr id="9" name="Tabla 8">
            <a:extLst>
              <a:ext uri="{FF2B5EF4-FFF2-40B4-BE49-F238E27FC236}">
                <a16:creationId xmlns:a16="http://schemas.microsoft.com/office/drawing/2014/main" id="{58FBDCA9-C231-9A40-A8D0-FC4BF3232712}"/>
              </a:ext>
            </a:extLst>
          </p:cNvPr>
          <p:cNvGraphicFramePr>
            <a:graphicFrameLocks noGrp="1"/>
          </p:cNvGraphicFramePr>
          <p:nvPr>
            <p:extLst>
              <p:ext uri="{D42A27DB-BD31-4B8C-83A1-F6EECF244321}">
                <p14:modId xmlns:p14="http://schemas.microsoft.com/office/powerpoint/2010/main" val="2251038662"/>
              </p:ext>
            </p:extLst>
          </p:nvPr>
        </p:nvGraphicFramePr>
        <p:xfrm>
          <a:off x="1577388" y="3243580"/>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tc>
                <a:tc>
                  <a:txBody>
                    <a:bodyPr/>
                    <a:lstStyle/>
                    <a:p>
                      <a:pPr algn="ctr"/>
                      <a:r>
                        <a:rPr lang="es-ES_tradnl" dirty="0"/>
                        <a:t>x</a:t>
                      </a:r>
                    </a:p>
                  </a:txBody>
                  <a:tcPr/>
                </a:tc>
                <a:tc>
                  <a:txBody>
                    <a:bodyPr/>
                    <a:lstStyle/>
                    <a:p>
                      <a:pPr algn="ctr"/>
                      <a:r>
                        <a:rPr lang="es-ES_tradnl" dirty="0"/>
                        <a:t>x</a:t>
                      </a:r>
                    </a:p>
                  </a:txBody>
                  <a:tcPr/>
                </a:tc>
                <a:tc>
                  <a:txBody>
                    <a:bodyPr/>
                    <a:lstStyle/>
                    <a:p>
                      <a:pPr algn="ctr"/>
                      <a:r>
                        <a:rPr lang="es-ES_tradnl" dirty="0"/>
                        <a:t>x</a:t>
                      </a:r>
                    </a:p>
                  </a:txBody>
                  <a:tcPr/>
                </a:tc>
                <a:tc>
                  <a:txBody>
                    <a:bodyPr/>
                    <a:lstStyle/>
                    <a:p>
                      <a:pPr algn="ctr"/>
                      <a:r>
                        <a:rPr lang="es-ES_tradnl" dirty="0"/>
                        <a:t>x</a:t>
                      </a:r>
                    </a:p>
                  </a:txBody>
                  <a:tcPr/>
                </a:tc>
                <a:tc>
                  <a:txBody>
                    <a:bodyPr/>
                    <a:lstStyle/>
                    <a:p>
                      <a:pPr algn="ctr"/>
                      <a:r>
                        <a:rPr lang="es-ES_tradnl" dirty="0"/>
                        <a:t>x</a:t>
                      </a:r>
                    </a:p>
                  </a:txBody>
                  <a:tcPr/>
                </a:tc>
                <a:tc>
                  <a:txBody>
                    <a:bodyPr/>
                    <a:lstStyle/>
                    <a:p>
                      <a:pPr algn="ctr"/>
                      <a:r>
                        <a:rPr lang="es-ES_tradnl" dirty="0"/>
                        <a:t>1</a:t>
                      </a:r>
                    </a:p>
                  </a:txBody>
                  <a:tcPr/>
                </a:tc>
                <a:extLst>
                  <a:ext uri="{0D108BD9-81ED-4DB2-BD59-A6C34878D82A}">
                    <a16:rowId xmlns:a16="http://schemas.microsoft.com/office/drawing/2014/main" val="10000"/>
                  </a:ext>
                </a:extLst>
              </a:tr>
            </a:tbl>
          </a:graphicData>
        </a:graphic>
      </p:graphicFrame>
      <p:cxnSp>
        <p:nvCxnSpPr>
          <p:cNvPr id="10" name="Conector recto de flecha 9">
            <a:extLst>
              <a:ext uri="{FF2B5EF4-FFF2-40B4-BE49-F238E27FC236}">
                <a16:creationId xmlns:a16="http://schemas.microsoft.com/office/drawing/2014/main" id="{3C1F16B5-5FB6-6345-9F14-C3136C99BCAA}"/>
              </a:ext>
            </a:extLst>
          </p:cNvPr>
          <p:cNvCxnSpPr/>
          <p:nvPr/>
        </p:nvCxnSpPr>
        <p:spPr>
          <a:xfrm flipV="1">
            <a:off x="1422140" y="3824560"/>
            <a:ext cx="532262" cy="5595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996DA50D-2514-7D4B-BF9F-06E3020212B2}"/>
              </a:ext>
            </a:extLst>
          </p:cNvPr>
          <p:cNvCxnSpPr/>
          <p:nvPr/>
        </p:nvCxnSpPr>
        <p:spPr>
          <a:xfrm flipV="1">
            <a:off x="6873283" y="3684935"/>
            <a:ext cx="0" cy="4194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7AFB4AEB-C1FB-3A4E-BB5B-D14A67116179}"/>
              </a:ext>
            </a:extLst>
          </p:cNvPr>
          <p:cNvSpPr txBox="1"/>
          <p:nvPr/>
        </p:nvSpPr>
        <p:spPr>
          <a:xfrm>
            <a:off x="6566949" y="4071095"/>
            <a:ext cx="607859" cy="369332"/>
          </a:xfrm>
          <a:prstGeom prst="rect">
            <a:avLst/>
          </a:prstGeom>
          <a:noFill/>
        </p:spPr>
        <p:txBody>
          <a:bodyPr wrap="none" rtlCol="0">
            <a:spAutoFit/>
          </a:bodyPr>
          <a:lstStyle/>
          <a:p>
            <a:r>
              <a:rPr lang="es-ES_tradnl" dirty="0">
                <a:latin typeface="Times New Roman" panose="02020603050405020304" pitchFamily="18" charset="0"/>
                <a:cs typeface="Times New Roman" panose="02020603050405020304" pitchFamily="18" charset="0"/>
              </a:rPr>
              <a:t>LSB</a:t>
            </a:r>
          </a:p>
        </p:txBody>
      </p:sp>
      <p:sp>
        <p:nvSpPr>
          <p:cNvPr id="14" name="CuadroTexto 13">
            <a:extLst>
              <a:ext uri="{FF2B5EF4-FFF2-40B4-BE49-F238E27FC236}">
                <a16:creationId xmlns:a16="http://schemas.microsoft.com/office/drawing/2014/main" id="{1DB221C6-25F3-2840-A4BE-C6D15EAD7E64}"/>
              </a:ext>
            </a:extLst>
          </p:cNvPr>
          <p:cNvSpPr txBox="1"/>
          <p:nvPr/>
        </p:nvSpPr>
        <p:spPr>
          <a:xfrm>
            <a:off x="552426" y="4130225"/>
            <a:ext cx="1217000" cy="923330"/>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Signo</a:t>
            </a:r>
          </a:p>
          <a:p>
            <a:r>
              <a:rPr lang="es-MX" dirty="0">
                <a:latin typeface="Times New Roman" panose="02020603050405020304" pitchFamily="18" charset="0"/>
                <a:cs typeface="Times New Roman" panose="02020603050405020304" pitchFamily="18" charset="0"/>
              </a:rPr>
              <a:t>1: negativo</a:t>
            </a:r>
          </a:p>
          <a:p>
            <a:r>
              <a:rPr lang="es-MX" dirty="0">
                <a:latin typeface="Times New Roman" panose="02020603050405020304" pitchFamily="18" charset="0"/>
                <a:cs typeface="Times New Roman" panose="02020603050405020304" pitchFamily="18" charset="0"/>
              </a:rPr>
              <a:t>0: positivo</a:t>
            </a:r>
          </a:p>
        </p:txBody>
      </p:sp>
    </p:spTree>
    <p:extLst>
      <p:ext uri="{BB962C8B-B14F-4D97-AF65-F5344CB8AC3E}">
        <p14:creationId xmlns:p14="http://schemas.microsoft.com/office/powerpoint/2010/main" val="2413767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28</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endParaRPr lang="es-MX" sz="2400" dirty="0">
              <a:latin typeface="Times New Roman" panose="02020603050405020304" pitchFamily="18" charset="0"/>
              <a:cs typeface="Times New Roman" panose="02020603050405020304" pitchFamily="18" charset="0"/>
            </a:endParaRPr>
          </a:p>
          <a:p>
            <a:r>
              <a:rPr lang="es-MX" sz="2400" b="1" dirty="0">
                <a:latin typeface="Times New Roman" panose="02020603050405020304" pitchFamily="18" charset="0"/>
                <a:cs typeface="Times New Roman" panose="02020603050405020304" pitchFamily="18" charset="0"/>
              </a:rPr>
              <a:t>Ejercicio</a:t>
            </a:r>
            <a:r>
              <a:rPr lang="es-MX" sz="2400" dirty="0">
                <a:latin typeface="Times New Roman" panose="02020603050405020304" pitchFamily="18" charset="0"/>
                <a:cs typeface="Times New Roman" panose="02020603050405020304" pitchFamily="18" charset="0"/>
              </a:rPr>
              <a:t>. Genere los esquemas para los siguientes enunciados, use un cromosoma binario como el visto hasta ahora.</a:t>
            </a:r>
          </a:p>
          <a:p>
            <a:endParaRPr lang="es-MX" sz="2400" dirty="0">
              <a:latin typeface="Times New Roman" panose="02020603050405020304" pitchFamily="18" charset="0"/>
              <a:cs typeface="Times New Roman" panose="02020603050405020304" pitchFamily="18" charset="0"/>
            </a:endParaRPr>
          </a:p>
          <a:p>
            <a:r>
              <a:rPr lang="es-MX" sz="2400" dirty="0">
                <a:latin typeface="Times New Roman" panose="02020603050405020304" pitchFamily="18" charset="0"/>
                <a:cs typeface="Times New Roman" panose="02020603050405020304" pitchFamily="18" charset="0"/>
              </a:rPr>
              <a:t>Números enteros en el intervalo [8,15].</a:t>
            </a:r>
          </a:p>
          <a:p>
            <a:r>
              <a:rPr lang="es-MX" sz="2400" dirty="0">
                <a:latin typeface="Times New Roman" panose="02020603050405020304" pitchFamily="18" charset="0"/>
                <a:cs typeface="Times New Roman" panose="02020603050405020304" pitchFamily="18" charset="0"/>
              </a:rPr>
              <a:t>Números enteros en el intervalo [-8,-15].</a:t>
            </a:r>
          </a:p>
          <a:p>
            <a:r>
              <a:rPr lang="es-MX" sz="2400" dirty="0">
                <a:latin typeface="Times New Roman" panose="02020603050405020304" pitchFamily="18" charset="0"/>
                <a:cs typeface="Times New Roman" panose="02020603050405020304" pitchFamily="18" charset="0"/>
              </a:rPr>
              <a:t>Números enteros impares en el intervalo [33,255].</a:t>
            </a:r>
          </a:p>
          <a:p>
            <a:r>
              <a:rPr lang="es-MX" sz="2400" dirty="0">
                <a:latin typeface="Times New Roman" panose="02020603050405020304" pitchFamily="18" charset="0"/>
                <a:cs typeface="Times New Roman" panose="02020603050405020304" pitchFamily="18" charset="0"/>
              </a:rPr>
              <a:t>Números enteros pares en el intervalo [33,255].</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74615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un punto</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29</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pPr marL="0" indent="0">
              <a:buNone/>
            </a:pPr>
            <a:r>
              <a:rPr lang="es-MX" sz="2400" dirty="0">
                <a:latin typeface="Times New Roman" panose="02020603050405020304" pitchFamily="18" charset="0"/>
                <a:cs typeface="Times New Roman" panose="02020603050405020304" pitchFamily="18" charset="0"/>
              </a:rPr>
              <a:t>El operador de cruza por un punto:</a:t>
            </a:r>
          </a:p>
          <a:p>
            <a:pPr marL="0" indent="0">
              <a:buNone/>
            </a:pPr>
            <a:endParaRPr lang="es-MX" sz="2400" dirty="0">
              <a:latin typeface="Times New Roman" panose="02020603050405020304" pitchFamily="18" charset="0"/>
              <a:cs typeface="Times New Roman" panose="02020603050405020304" pitchFamily="18" charset="0"/>
            </a:endParaRPr>
          </a:p>
          <a:p>
            <a:r>
              <a:rPr lang="es-MX" sz="2400" dirty="0">
                <a:latin typeface="Times New Roman" panose="02020603050405020304" pitchFamily="18" charset="0"/>
                <a:cs typeface="Times New Roman" panose="02020603050405020304" pitchFamily="18" charset="0"/>
              </a:rPr>
              <a:t>Es incapaz de genear algunos esquemas. Esto sucede por que no hay garantía de que ciertos índices puedan contener un valor 0 o 1 siempre (posiciones fijas). </a:t>
            </a:r>
          </a:p>
          <a:p>
            <a:r>
              <a:rPr lang="es-MX" sz="2400" dirty="0">
                <a:latin typeface="Times New Roman" panose="02020603050405020304" pitchFamily="18" charset="0"/>
                <a:cs typeface="Times New Roman" panose="02020603050405020304" pitchFamily="18" charset="0"/>
              </a:rPr>
              <a:t>Destruye algunos esquemas.</a:t>
            </a:r>
          </a:p>
          <a:p>
            <a:r>
              <a:rPr lang="es-MX" sz="2400" dirty="0">
                <a:latin typeface="Times New Roman" panose="02020603050405020304" pitchFamily="18" charset="0"/>
                <a:cs typeface="Times New Roman" panose="02020603050405020304" pitchFamily="18" charset="0"/>
              </a:rPr>
              <a:t>Se usa más con cromosomas cortos, pero no tanto con cromosomas de gran longitud.</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552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3416320"/>
          </a:xfrm>
          <a:prstGeom prst="rect">
            <a:avLst/>
          </a:prstGeom>
          <a:noFill/>
        </p:spPr>
        <p:txBody>
          <a:bodyPr wrap="square" rtlCol="0">
            <a:spAutoFit/>
          </a:bodyPr>
          <a:lstStyle/>
          <a:p>
            <a:pPr algn="just"/>
            <a:r>
              <a:rPr lang="es-ES_tradnl" sz="2400" dirty="0">
                <a:latin typeface="Times New Roman" panose="02020603050405020304" pitchFamily="18" charset="0"/>
                <a:cs typeface="Times New Roman" panose="02020603050405020304" pitchFamily="18" charset="0"/>
              </a:rPr>
              <a:t>Comprender y aplicar el concepto de Algoritmos Genéticos como un método de búsqueda, optimización y aprendizaje. Además de adquirir experiencia en la solución de problemas de complejidad media y alta en base al uso del paradigma convencional de algoritmos genéticos y técnicas similares del Computo Evolutivo. </a:t>
            </a:r>
          </a:p>
          <a:p>
            <a:pPr algn="just"/>
            <a:endParaRPr lang="es-ES" sz="2400" dirty="0">
              <a:latin typeface="Times New Roman" panose="02020603050405020304" pitchFamily="18" charset="0"/>
              <a:cs typeface="Times New Roman" panose="02020603050405020304" pitchFamily="18" charset="0"/>
            </a:endParaRPr>
          </a:p>
          <a:p>
            <a:pPr algn="just"/>
            <a:endParaRPr lang="es-ES"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Propósito de la UA</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A5B1604E-B250-9E4A-B027-9C157F7BFD56}"/>
              </a:ext>
            </a:extLst>
          </p:cNvPr>
          <p:cNvSpPr txBox="1"/>
          <p:nvPr/>
        </p:nvSpPr>
        <p:spPr>
          <a:xfrm>
            <a:off x="5419138" y="6049137"/>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 name="Marcador de número de diapositiva 1">
            <a:extLst>
              <a:ext uri="{FF2B5EF4-FFF2-40B4-BE49-F238E27FC236}">
                <a16:creationId xmlns:a16="http://schemas.microsoft.com/office/drawing/2014/main" id="{6D8A3FDC-7184-1B43-941E-98D6CFB0B61B}"/>
              </a:ext>
            </a:extLst>
          </p:cNvPr>
          <p:cNvSpPr>
            <a:spLocks noGrp="1"/>
          </p:cNvSpPr>
          <p:nvPr>
            <p:ph type="sldNum" sz="quarter" idx="12"/>
          </p:nvPr>
        </p:nvSpPr>
        <p:spPr/>
        <p:txBody>
          <a:bodyPr/>
          <a:lstStyle/>
          <a:p>
            <a:fld id="{18FDBAE8-0AD5-4C4A-B0F5-4BBC06F38D92}" type="slidenum">
              <a:rPr lang="es-ES" smtClean="0"/>
              <a:t>3</a:t>
            </a:fld>
            <a:endParaRPr lang="es-ES"/>
          </a:p>
        </p:txBody>
      </p:sp>
      <p:sp>
        <p:nvSpPr>
          <p:cNvPr id="11" name="Marcador de número de diapositiva 1">
            <a:extLst>
              <a:ext uri="{FF2B5EF4-FFF2-40B4-BE49-F238E27FC236}">
                <a16:creationId xmlns:a16="http://schemas.microsoft.com/office/drawing/2014/main" id="{D5371B77-38C1-2048-8B4E-CDF02755AF4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a:t>
            </a:fld>
            <a:endParaRPr lang="es-ES" dirty="0">
              <a:solidFill>
                <a:schemeClr val="bg1"/>
              </a:solidFill>
            </a:endParaRPr>
          </a:p>
        </p:txBody>
      </p:sp>
    </p:spTree>
    <p:extLst>
      <p:ext uri="{BB962C8B-B14F-4D97-AF65-F5344CB8AC3E}">
        <p14:creationId xmlns:p14="http://schemas.microsoft.com/office/powerpoint/2010/main" val="35454878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30</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pPr marL="0" indent="0">
              <a:buNone/>
            </a:pPr>
            <a:r>
              <a:rPr lang="es-MX" sz="2400" b="1" dirty="0">
                <a:latin typeface="Times New Roman" panose="02020603050405020304" pitchFamily="18" charset="0"/>
                <a:cs typeface="Times New Roman" panose="02020603050405020304" pitchFamily="18" charset="0"/>
              </a:rPr>
              <a:t>El operador de cruza por dos puntos</a:t>
            </a:r>
            <a:r>
              <a:rPr lang="es-MX" sz="2400" dirty="0">
                <a:latin typeface="Times New Roman" panose="02020603050405020304" pitchFamily="18" charset="0"/>
                <a:cs typeface="Times New Roman" panose="02020603050405020304" pitchFamily="18" charset="0"/>
              </a:rPr>
              <a:t>.</a:t>
            </a:r>
          </a:p>
          <a:p>
            <a:r>
              <a:rPr lang="es-MX" sz="2400" dirty="0">
                <a:latin typeface="Times New Roman" panose="02020603050405020304" pitchFamily="18" charset="0"/>
                <a:cs typeface="Times New Roman" panose="02020603050405020304" pitchFamily="18" charset="0"/>
              </a:rPr>
              <a:t>Este operador fue propuesto por DeJong </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p:txBody>
      </p:sp>
      <p:pic>
        <p:nvPicPr>
          <p:cNvPr id="2" name="Imagen 1">
            <a:extLst>
              <a:ext uri="{FF2B5EF4-FFF2-40B4-BE49-F238E27FC236}">
                <a16:creationId xmlns:a16="http://schemas.microsoft.com/office/drawing/2014/main" id="{C8A6BF43-23BC-9A43-92D2-98B6693A4BC5}"/>
              </a:ext>
            </a:extLst>
          </p:cNvPr>
          <p:cNvPicPr>
            <a:picLocks noChangeAspect="1"/>
          </p:cNvPicPr>
          <p:nvPr/>
        </p:nvPicPr>
        <p:blipFill>
          <a:blip r:embed="rId3"/>
          <a:stretch>
            <a:fillRect/>
          </a:stretch>
        </p:blipFill>
        <p:spPr>
          <a:xfrm>
            <a:off x="707533" y="2693766"/>
            <a:ext cx="1687689" cy="2531533"/>
          </a:xfrm>
          <a:prstGeom prst="rect">
            <a:avLst/>
          </a:prstGeom>
        </p:spPr>
      </p:pic>
      <p:sp>
        <p:nvSpPr>
          <p:cNvPr id="3" name="Rectángulo 2">
            <a:extLst>
              <a:ext uri="{FF2B5EF4-FFF2-40B4-BE49-F238E27FC236}">
                <a16:creationId xmlns:a16="http://schemas.microsoft.com/office/drawing/2014/main" id="{FEECE8C7-76E9-9940-8983-1975A02DDF7C}"/>
              </a:ext>
            </a:extLst>
          </p:cNvPr>
          <p:cNvSpPr/>
          <p:nvPr/>
        </p:nvSpPr>
        <p:spPr>
          <a:xfrm>
            <a:off x="581846" y="5470793"/>
            <a:ext cx="3030598" cy="1015663"/>
          </a:xfrm>
          <a:prstGeom prst="rect">
            <a:avLst/>
          </a:prstGeom>
        </p:spPr>
        <p:txBody>
          <a:bodyPr wrap="square">
            <a:spAutoFit/>
          </a:bodyPr>
          <a:lstStyle/>
          <a:p>
            <a:r>
              <a:rPr lang="es-MX" sz="2000" b="1" dirty="0">
                <a:latin typeface="Times New Roman" panose="02020603050405020304" pitchFamily="18" charset="0"/>
                <a:cs typeface="Times New Roman" panose="02020603050405020304" pitchFamily="18" charset="0"/>
              </a:rPr>
              <a:t>PhD, Computer Science, </a:t>
            </a:r>
            <a:r>
              <a:rPr lang="es-MX" sz="2000" dirty="0">
                <a:latin typeface="Times New Roman" panose="02020603050405020304" pitchFamily="18" charset="0"/>
                <a:cs typeface="Times New Roman" panose="02020603050405020304" pitchFamily="18" charset="0"/>
              </a:rPr>
              <a:t>University of Michigan (1975)</a:t>
            </a:r>
          </a:p>
        </p:txBody>
      </p:sp>
      <p:sp>
        <p:nvSpPr>
          <p:cNvPr id="4" name="Rectángulo 3">
            <a:extLst>
              <a:ext uri="{FF2B5EF4-FFF2-40B4-BE49-F238E27FC236}">
                <a16:creationId xmlns:a16="http://schemas.microsoft.com/office/drawing/2014/main" id="{3BD1CC4F-5DA8-2549-9FFD-03DA8F3C81F2}"/>
              </a:ext>
            </a:extLst>
          </p:cNvPr>
          <p:cNvSpPr/>
          <p:nvPr/>
        </p:nvSpPr>
        <p:spPr>
          <a:xfrm>
            <a:off x="2662019" y="2636093"/>
            <a:ext cx="4572000" cy="1323439"/>
          </a:xfrm>
          <a:prstGeom prst="rect">
            <a:avLst/>
          </a:prstGeom>
        </p:spPr>
        <p:txBody>
          <a:bodyPr>
            <a:spAutoFit/>
          </a:bodyPr>
          <a:lstStyle/>
          <a:p>
            <a:r>
              <a:rPr lang="es-MX" sz="2000" dirty="0">
                <a:latin typeface="Times New Roman" panose="02020603050405020304" pitchFamily="18" charset="0"/>
                <a:cs typeface="Times New Roman" panose="02020603050405020304" pitchFamily="18" charset="0"/>
              </a:rPr>
              <a:t>Professor of Computer Science, head of the Evolutionary Computation Laboratory, and Associate Director of the Krasnow Institute</a:t>
            </a:r>
          </a:p>
        </p:txBody>
      </p:sp>
      <p:sp>
        <p:nvSpPr>
          <p:cNvPr id="5" name="Rectángulo 4">
            <a:extLst>
              <a:ext uri="{FF2B5EF4-FFF2-40B4-BE49-F238E27FC236}">
                <a16:creationId xmlns:a16="http://schemas.microsoft.com/office/drawing/2014/main" id="{6847F2A2-93A2-4F48-970D-0ACE52EA005F}"/>
              </a:ext>
            </a:extLst>
          </p:cNvPr>
          <p:cNvSpPr/>
          <p:nvPr/>
        </p:nvSpPr>
        <p:spPr>
          <a:xfrm>
            <a:off x="2662019" y="4688447"/>
            <a:ext cx="4690708" cy="400110"/>
          </a:xfrm>
          <a:prstGeom prst="rect">
            <a:avLst/>
          </a:prstGeom>
        </p:spPr>
        <p:txBody>
          <a:bodyPr wrap="none">
            <a:spAutoFit/>
          </a:bodyPr>
          <a:lstStyle/>
          <a:p>
            <a:r>
              <a:rPr lang="es-MX" sz="2000" dirty="0">
                <a:latin typeface="Times New Roman" panose="02020603050405020304" pitchFamily="18" charset="0"/>
                <a:cs typeface="Times New Roman" panose="02020603050405020304" pitchFamily="18" charset="0"/>
              </a:rPr>
              <a:t>https://volgenau.gmu.edu/profile/view/5875</a:t>
            </a:r>
          </a:p>
        </p:txBody>
      </p:sp>
    </p:spTree>
    <p:extLst>
      <p:ext uri="{BB962C8B-B14F-4D97-AF65-F5344CB8AC3E}">
        <p14:creationId xmlns:p14="http://schemas.microsoft.com/office/powerpoint/2010/main" val="1200114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fontScale="85000" lnSpcReduction="10000"/>
          </a:bodyPr>
          <a:lstStyle/>
          <a:p>
            <a:pPr marL="0" indent="0">
              <a:buNone/>
            </a:pPr>
            <a:r>
              <a:rPr lang="es-MX" sz="2400" dirty="0">
                <a:latin typeface="Times New Roman" panose="02020603050405020304" pitchFamily="18" charset="0"/>
                <a:cs typeface="Times New Roman" panose="02020603050405020304" pitchFamily="18" charset="0"/>
              </a:rPr>
              <a:t>La </a:t>
            </a:r>
            <a:r>
              <a:rPr lang="es-MX" sz="2400" b="1" dirty="0">
                <a:latin typeface="Times New Roman" panose="02020603050405020304" pitchFamily="18" charset="0"/>
                <a:cs typeface="Times New Roman" panose="02020603050405020304" pitchFamily="18" charset="0"/>
              </a:rPr>
              <a:t>cruza por dos puntos</a:t>
            </a:r>
            <a:r>
              <a:rPr lang="es-MX" sz="2400" dirty="0">
                <a:latin typeface="Times New Roman" panose="02020603050405020304" pitchFamily="18" charset="0"/>
                <a:cs typeface="Times New Roman" panose="02020603050405020304" pitchFamily="18" charset="0"/>
              </a:rPr>
              <a:t> y se realiza con el siguiente método:</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Elegir un indice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 entre 1 y la longitud del cromosoma binario menos 2.</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Elegir un indice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2</a:t>
            </a:r>
            <a:r>
              <a:rPr lang="es-MX" sz="2400" dirty="0">
                <a:latin typeface="Times New Roman" panose="02020603050405020304" pitchFamily="18" charset="0"/>
                <a:cs typeface="Times New Roman" panose="02020603050405020304" pitchFamily="18" charset="0"/>
              </a:rPr>
              <a:t> entre 1 y la longitud del cromosoma binario menos 2.</a:t>
            </a:r>
          </a:p>
          <a:p>
            <a:pPr marL="457200" indent="-457200">
              <a:buFont typeface="+mj-lt"/>
              <a:buAutoNum type="arabicPeriod"/>
            </a:pP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 debe de ser diferente a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2</a:t>
            </a:r>
            <a:r>
              <a:rPr lang="es-MX" sz="2400" dirty="0">
                <a:solidFill>
                  <a:srgbClr val="00B050"/>
                </a:solidFill>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rPr>
              <a:t>(de otro modo, se convierte en la cruza por un punto)</a:t>
            </a:r>
            <a:r>
              <a:rPr lang="es-MX" sz="2400" baseline="-25000" dirty="0">
                <a:solidFill>
                  <a:srgbClr val="00B050"/>
                </a:solidFill>
                <a:latin typeface="Times New Roman" panose="02020603050405020304" pitchFamily="18" charset="0"/>
                <a:cs typeface="Times New Roman" panose="02020603050405020304" pitchFamily="18" charset="0"/>
              </a:rPr>
              <a:t> </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Tomar del padre, la parte del cromosoma que corresponde a los bits desde cero hasta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 </a:t>
            </a:r>
            <a:r>
              <a:rPr lang="es-MX" sz="2400" dirty="0">
                <a:solidFill>
                  <a:srgbClr val="00B050"/>
                </a:solidFill>
                <a:latin typeface="Times New Roman" panose="02020603050405020304" pitchFamily="18" charset="0"/>
                <a:cs typeface="Times New Roman" panose="02020603050405020304" pitchFamily="18" charset="0"/>
              </a:rPr>
              <a:t>y de k2</a:t>
            </a:r>
            <a:r>
              <a:rPr lang="es-MX" sz="2400" dirty="0">
                <a:latin typeface="Times New Roman" panose="02020603050405020304" pitchFamily="18" charset="0"/>
                <a:cs typeface="Times New Roman" panose="02020603050405020304" pitchFamily="18" charset="0"/>
              </a:rPr>
              <a:t> a la longitud del cromosoma. Lo llamaremos 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al resto lo llamaremos F</a:t>
            </a:r>
            <a:r>
              <a:rPr lang="es-MX" sz="2400" baseline="-25000" dirty="0">
                <a:latin typeface="Times New Roman" panose="02020603050405020304" pitchFamily="18" charset="0"/>
                <a:cs typeface="Times New Roman" panose="02020603050405020304" pitchFamily="18" charset="0"/>
              </a:rPr>
              <a:t>B.</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Tomar de la madre, la parte del cromosoma que corresponde a los bits desde cero hasta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a:t>
            </a:r>
            <a:r>
              <a:rPr lang="es-MX" sz="2400" dirty="0">
                <a:solidFill>
                  <a:srgbClr val="00B050"/>
                </a:solidFill>
                <a:latin typeface="Times New Roman" panose="02020603050405020304" pitchFamily="18" charset="0"/>
                <a:cs typeface="Times New Roman" panose="02020603050405020304" pitchFamily="18" charset="0"/>
              </a:rPr>
              <a:t> y de k</a:t>
            </a:r>
            <a:r>
              <a:rPr lang="es-MX" sz="2400" baseline="-25000" dirty="0">
                <a:solidFill>
                  <a:srgbClr val="00B050"/>
                </a:solidFill>
                <a:latin typeface="Times New Roman" panose="02020603050405020304" pitchFamily="18" charset="0"/>
                <a:cs typeface="Times New Roman" panose="02020603050405020304" pitchFamily="18" charset="0"/>
              </a:rPr>
              <a:t>2</a:t>
            </a:r>
            <a:r>
              <a:rPr lang="es-MX" sz="2400" dirty="0">
                <a:solidFill>
                  <a:srgbClr val="00B050"/>
                </a:solidFill>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rPr>
              <a:t>a la longitud del cromosoma. Lo llamaremos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al resto lo llamaremos M</a:t>
            </a:r>
            <a:r>
              <a:rPr lang="es-MX" sz="2400" baseline="-25000" dirty="0">
                <a:latin typeface="Times New Roman" panose="02020603050405020304" pitchFamily="18" charset="0"/>
                <a:cs typeface="Times New Roman" panose="02020603050405020304" pitchFamily="18" charset="0"/>
              </a:rPr>
              <a:t>B.</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Crear un nuevo cromosoma concatenando 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M</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(Hijo 1)</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Crear un nuevo cromosoma concatenando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F</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(Hijo 2)</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31</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31</a:t>
            </a:fld>
            <a:endParaRPr lang="es-ES" dirty="0">
              <a:solidFill>
                <a:schemeClr val="bg1"/>
              </a:solidFill>
            </a:endParaRPr>
          </a:p>
        </p:txBody>
      </p:sp>
    </p:spTree>
    <p:extLst>
      <p:ext uri="{BB962C8B-B14F-4D97-AF65-F5344CB8AC3E}">
        <p14:creationId xmlns:p14="http://schemas.microsoft.com/office/powerpoint/2010/main" val="13255821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pPr marL="0" indent="0">
              <a:buNone/>
            </a:pPr>
            <a:r>
              <a:rPr lang="es-MX" sz="2400" b="1" dirty="0">
                <a:latin typeface="Times New Roman" panose="02020603050405020304" pitchFamily="18" charset="0"/>
                <a:cs typeface="Times New Roman" panose="02020603050405020304" pitchFamily="18" charset="0"/>
              </a:rPr>
              <a:t>Explicación paso a paso.</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Elegir un indice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 entre 1 y la longitud del cromosoma binario menos 2.</a:t>
            </a:r>
          </a:p>
          <a:p>
            <a:pPr marL="457200" indent="-457200">
              <a:buFont typeface="+mj-lt"/>
              <a:buAutoNum type="arabicPeriod"/>
            </a:pPr>
            <a:r>
              <a:rPr lang="es-MX" sz="2400" dirty="0">
                <a:latin typeface="Times New Roman" panose="02020603050405020304" pitchFamily="18" charset="0"/>
                <a:cs typeface="Times New Roman" panose="02020603050405020304" pitchFamily="18" charset="0"/>
              </a:rPr>
              <a:t>Elegir un indice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2</a:t>
            </a:r>
            <a:r>
              <a:rPr lang="es-MX" sz="2400" dirty="0">
                <a:latin typeface="Times New Roman" panose="02020603050405020304" pitchFamily="18" charset="0"/>
                <a:cs typeface="Times New Roman" panose="02020603050405020304" pitchFamily="18" charset="0"/>
              </a:rPr>
              <a:t> entre 1 y la longitud del cromosoma binario menos 2.</a:t>
            </a: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dirty="0">
                <a:latin typeface="Times New Roman" panose="02020603050405020304" pitchFamily="18" charset="0"/>
                <a:cs typeface="Times New Roman" panose="02020603050405020304" pitchFamily="18" charset="0"/>
              </a:rPr>
              <a:t>Las cromosomas tienen una longitud de 7. Supongamos que </a:t>
            </a:r>
          </a:p>
          <a:p>
            <a:pPr marL="0" indent="0">
              <a:buNone/>
            </a:pPr>
            <a:r>
              <a:rPr lang="es-MX" sz="2400" dirty="0">
                <a:latin typeface="Times New Roman" panose="02020603050405020304" pitchFamily="18" charset="0"/>
                <a:cs typeface="Times New Roman" panose="02020603050405020304" pitchFamily="18" charset="0"/>
              </a:rPr>
              <a:t>k</a:t>
            </a:r>
            <a:r>
              <a:rPr lang="es-MX" sz="2400" baseline="-25000" dirty="0">
                <a:latin typeface="Times New Roman" panose="02020603050405020304" pitchFamily="18" charset="0"/>
                <a:cs typeface="Times New Roman" panose="02020603050405020304" pitchFamily="18" charset="0"/>
              </a:rPr>
              <a:t>1 </a:t>
            </a:r>
            <a:r>
              <a:rPr lang="es-MX" sz="2400" dirty="0">
                <a:latin typeface="Times New Roman" panose="02020603050405020304" pitchFamily="18" charset="0"/>
                <a:cs typeface="Times New Roman" panose="02020603050405020304" pitchFamily="18" charset="0"/>
              </a:rPr>
              <a:t>= 2 y k</a:t>
            </a:r>
            <a:r>
              <a:rPr lang="es-MX" sz="2400" baseline="-25000" dirty="0">
                <a:latin typeface="Times New Roman" panose="02020603050405020304" pitchFamily="18" charset="0"/>
                <a:cs typeface="Times New Roman" panose="02020603050405020304" pitchFamily="18" charset="0"/>
              </a:rPr>
              <a:t>2 </a:t>
            </a:r>
            <a:r>
              <a:rPr lang="es-MX" sz="2400" dirty="0">
                <a:latin typeface="Times New Roman" panose="02020603050405020304" pitchFamily="18" charset="0"/>
                <a:cs typeface="Times New Roman" panose="02020603050405020304" pitchFamily="18" charset="0"/>
              </a:rPr>
              <a:t>= 5. Con lo que se cumple que k</a:t>
            </a:r>
            <a:r>
              <a:rPr lang="es-MX" sz="2400" baseline="-25000" dirty="0">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!=k</a:t>
            </a:r>
            <a:r>
              <a:rPr lang="es-MX" sz="2400" baseline="-25000" dirty="0">
                <a:latin typeface="Times New Roman" panose="02020603050405020304" pitchFamily="18" charset="0"/>
                <a:cs typeface="Times New Roman" panose="02020603050405020304" pitchFamily="18" charset="0"/>
              </a:rPr>
              <a:t>2</a:t>
            </a: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32</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32</a:t>
            </a:fld>
            <a:endParaRPr lang="es-ES" dirty="0">
              <a:solidFill>
                <a:schemeClr val="bg1"/>
              </a:solidFill>
            </a:endParaRPr>
          </a:p>
        </p:txBody>
      </p:sp>
      <p:graphicFrame>
        <p:nvGraphicFramePr>
          <p:cNvPr id="12" name="Tabla 11">
            <a:extLst>
              <a:ext uri="{FF2B5EF4-FFF2-40B4-BE49-F238E27FC236}">
                <a16:creationId xmlns:a16="http://schemas.microsoft.com/office/drawing/2014/main" id="{F66DCFE5-C420-844F-8125-7794F24F0F62}"/>
              </a:ext>
            </a:extLst>
          </p:cNvPr>
          <p:cNvGraphicFramePr>
            <a:graphicFrameLocks noGrp="1"/>
          </p:cNvGraphicFramePr>
          <p:nvPr>
            <p:extLst>
              <p:ext uri="{D42A27DB-BD31-4B8C-83A1-F6EECF244321}">
                <p14:modId xmlns:p14="http://schemas.microsoft.com/office/powerpoint/2010/main" val="3140719826"/>
              </p:ext>
            </p:extLst>
          </p:nvPr>
        </p:nvGraphicFramePr>
        <p:xfrm>
          <a:off x="1727200" y="3863181"/>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graphicFrame>
        <p:nvGraphicFramePr>
          <p:cNvPr id="13" name="Tabla 12">
            <a:extLst>
              <a:ext uri="{FF2B5EF4-FFF2-40B4-BE49-F238E27FC236}">
                <a16:creationId xmlns:a16="http://schemas.microsoft.com/office/drawing/2014/main" id="{A1CEBA6C-3A6E-9147-9B0F-19168494FD6B}"/>
              </a:ext>
            </a:extLst>
          </p:cNvPr>
          <p:cNvGraphicFramePr>
            <a:graphicFrameLocks noGrp="1"/>
          </p:cNvGraphicFramePr>
          <p:nvPr>
            <p:extLst>
              <p:ext uri="{D42A27DB-BD31-4B8C-83A1-F6EECF244321}">
                <p14:modId xmlns:p14="http://schemas.microsoft.com/office/powerpoint/2010/main" val="3507249516"/>
              </p:ext>
            </p:extLst>
          </p:nvPr>
        </p:nvGraphicFramePr>
        <p:xfrm>
          <a:off x="1753772" y="4490463"/>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sp>
        <p:nvSpPr>
          <p:cNvPr id="4" name="CuadroTexto 3">
            <a:extLst>
              <a:ext uri="{FF2B5EF4-FFF2-40B4-BE49-F238E27FC236}">
                <a16:creationId xmlns:a16="http://schemas.microsoft.com/office/drawing/2014/main" id="{9B8BA352-85AA-7B48-8354-3E56D345CC39}"/>
              </a:ext>
            </a:extLst>
          </p:cNvPr>
          <p:cNvSpPr txBox="1"/>
          <p:nvPr/>
        </p:nvSpPr>
        <p:spPr>
          <a:xfrm>
            <a:off x="7642578" y="3840603"/>
            <a:ext cx="723340"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Padre</a:t>
            </a:r>
          </a:p>
        </p:txBody>
      </p:sp>
      <p:sp>
        <p:nvSpPr>
          <p:cNvPr id="14" name="CuadroTexto 13">
            <a:extLst>
              <a:ext uri="{FF2B5EF4-FFF2-40B4-BE49-F238E27FC236}">
                <a16:creationId xmlns:a16="http://schemas.microsoft.com/office/drawing/2014/main" id="{C6084742-4D46-374C-B217-AC1D052CC788}"/>
              </a:ext>
            </a:extLst>
          </p:cNvPr>
          <p:cNvSpPr txBox="1"/>
          <p:nvPr/>
        </p:nvSpPr>
        <p:spPr>
          <a:xfrm>
            <a:off x="7642578" y="4462902"/>
            <a:ext cx="787395" cy="369332"/>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Madre</a:t>
            </a:r>
          </a:p>
        </p:txBody>
      </p:sp>
    </p:spTree>
    <p:extLst>
      <p:ext uri="{BB962C8B-B14F-4D97-AF65-F5344CB8AC3E}">
        <p14:creationId xmlns:p14="http://schemas.microsoft.com/office/powerpoint/2010/main" val="2232244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pPr marL="0" indent="0">
              <a:buNone/>
            </a:pPr>
            <a:r>
              <a:rPr lang="es-MX" sz="2400" dirty="0">
                <a:latin typeface="Times New Roman" panose="02020603050405020304" pitchFamily="18" charset="0"/>
                <a:cs typeface="Times New Roman" panose="02020603050405020304" pitchFamily="18" charset="0"/>
              </a:rPr>
              <a:t>4. </a:t>
            </a:r>
            <a:r>
              <a:rPr lang="es-MX" sz="2400" u="sng" dirty="0">
                <a:latin typeface="Times New Roman" panose="02020603050405020304" pitchFamily="18" charset="0"/>
                <a:cs typeface="Times New Roman" panose="02020603050405020304" pitchFamily="18" charset="0"/>
              </a:rPr>
              <a:t>Tomar del padre, la parte del cromosoma que corresponde a los bits desde cero hasta </a:t>
            </a:r>
            <a:r>
              <a:rPr lang="es-MX" sz="2400" u="sng" dirty="0">
                <a:solidFill>
                  <a:srgbClr val="00B050"/>
                </a:solidFill>
                <a:latin typeface="Times New Roman" panose="02020603050405020304" pitchFamily="18" charset="0"/>
                <a:cs typeface="Times New Roman" panose="02020603050405020304" pitchFamily="18" charset="0"/>
              </a:rPr>
              <a:t>k</a:t>
            </a:r>
            <a:r>
              <a:rPr lang="es-MX" sz="2400" u="sng" baseline="-25000" dirty="0">
                <a:solidFill>
                  <a:srgbClr val="00B050"/>
                </a:solidFill>
                <a:latin typeface="Times New Roman" panose="02020603050405020304" pitchFamily="18" charset="0"/>
                <a:cs typeface="Times New Roman" panose="02020603050405020304" pitchFamily="18" charset="0"/>
              </a:rPr>
              <a:t>1 </a:t>
            </a:r>
            <a:r>
              <a:rPr lang="es-MX" sz="2400" u="sng" dirty="0">
                <a:solidFill>
                  <a:srgbClr val="00B050"/>
                </a:solidFill>
                <a:latin typeface="Times New Roman" panose="02020603050405020304" pitchFamily="18" charset="0"/>
                <a:cs typeface="Times New Roman" panose="02020603050405020304" pitchFamily="18" charset="0"/>
              </a:rPr>
              <a:t>y de k2</a:t>
            </a:r>
            <a:r>
              <a:rPr lang="es-MX" sz="2400" u="sng" dirty="0">
                <a:latin typeface="Times New Roman" panose="02020603050405020304" pitchFamily="18" charset="0"/>
                <a:cs typeface="Times New Roman" panose="02020603050405020304" pitchFamily="18" charset="0"/>
              </a:rPr>
              <a:t> a la longitud del cromosoma. Lo llamaremos F</a:t>
            </a:r>
            <a:r>
              <a:rPr lang="es-MX" sz="2400" u="sng" baseline="-25000" dirty="0">
                <a:latin typeface="Times New Roman" panose="02020603050405020304" pitchFamily="18" charset="0"/>
                <a:cs typeface="Times New Roman" panose="02020603050405020304" pitchFamily="18" charset="0"/>
              </a:rPr>
              <a:t>A</a:t>
            </a:r>
            <a:r>
              <a:rPr lang="es-MX" sz="2400" u="sng" dirty="0">
                <a:latin typeface="Times New Roman" panose="02020603050405020304" pitchFamily="18" charset="0"/>
                <a:cs typeface="Times New Roman" panose="02020603050405020304" pitchFamily="18" charset="0"/>
              </a:rPr>
              <a:t>, al resto lo llamaremos F</a:t>
            </a:r>
            <a:r>
              <a:rPr lang="es-MX" sz="2400" u="sng" baseline="-25000" dirty="0">
                <a:latin typeface="Times New Roman" panose="02020603050405020304" pitchFamily="18" charset="0"/>
                <a:cs typeface="Times New Roman" panose="02020603050405020304" pitchFamily="18" charset="0"/>
              </a:rPr>
              <a:t>B.</a:t>
            </a:r>
          </a:p>
          <a:p>
            <a:pPr marL="0" indent="0">
              <a:buNone/>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33</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33</a:t>
            </a:fld>
            <a:endParaRPr lang="es-ES" dirty="0">
              <a:solidFill>
                <a:schemeClr val="bg1"/>
              </a:solidFill>
            </a:endParaRPr>
          </a:p>
        </p:txBody>
      </p:sp>
      <p:graphicFrame>
        <p:nvGraphicFramePr>
          <p:cNvPr id="12" name="Tabla 11">
            <a:extLst>
              <a:ext uri="{FF2B5EF4-FFF2-40B4-BE49-F238E27FC236}">
                <a16:creationId xmlns:a16="http://schemas.microsoft.com/office/drawing/2014/main" id="{F66DCFE5-C420-844F-8125-7794F24F0F62}"/>
              </a:ext>
            </a:extLst>
          </p:cNvPr>
          <p:cNvGraphicFramePr>
            <a:graphicFrameLocks noGrp="1"/>
          </p:cNvGraphicFramePr>
          <p:nvPr>
            <p:extLst>
              <p:ext uri="{D42A27DB-BD31-4B8C-83A1-F6EECF244321}">
                <p14:modId xmlns:p14="http://schemas.microsoft.com/office/powerpoint/2010/main" val="4191805028"/>
              </p:ext>
            </p:extLst>
          </p:nvPr>
        </p:nvGraphicFramePr>
        <p:xfrm>
          <a:off x="1727200" y="3677761"/>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sp>
        <p:nvSpPr>
          <p:cNvPr id="4" name="CuadroTexto 3">
            <a:extLst>
              <a:ext uri="{FF2B5EF4-FFF2-40B4-BE49-F238E27FC236}">
                <a16:creationId xmlns:a16="http://schemas.microsoft.com/office/drawing/2014/main" id="{878B5D1E-9D8D-8A4F-A0F7-1DD769D48D6F}"/>
              </a:ext>
            </a:extLst>
          </p:cNvPr>
          <p:cNvSpPr txBox="1"/>
          <p:nvPr/>
        </p:nvSpPr>
        <p:spPr>
          <a:xfrm>
            <a:off x="5107559" y="2932194"/>
            <a:ext cx="367408" cy="369332"/>
          </a:xfrm>
          <a:prstGeom prst="rect">
            <a:avLst/>
          </a:prstGeom>
          <a:noFill/>
        </p:spPr>
        <p:txBody>
          <a:bodyPr wrap="none" rtlCol="0">
            <a:spAutoFit/>
          </a:bodyPr>
          <a:lstStyle/>
          <a:p>
            <a:r>
              <a:rPr lang="es-MX" dirty="0">
                <a:solidFill>
                  <a:srgbClr val="00B050"/>
                </a:solidFill>
              </a:rPr>
              <a:t>k</a:t>
            </a:r>
            <a:r>
              <a:rPr lang="es-MX" baseline="-25000" dirty="0">
                <a:solidFill>
                  <a:srgbClr val="00B050"/>
                </a:solidFill>
              </a:rPr>
              <a:t>1</a:t>
            </a:r>
          </a:p>
        </p:txBody>
      </p:sp>
      <p:cxnSp>
        <p:nvCxnSpPr>
          <p:cNvPr id="6" name="Conector recto de flecha 5">
            <a:extLst>
              <a:ext uri="{FF2B5EF4-FFF2-40B4-BE49-F238E27FC236}">
                <a16:creationId xmlns:a16="http://schemas.microsoft.com/office/drawing/2014/main" id="{957C3CCA-DAED-D143-9299-EBBBAB258762}"/>
              </a:ext>
            </a:extLst>
          </p:cNvPr>
          <p:cNvCxnSpPr>
            <a:cxnSpLocks/>
          </p:cNvCxnSpPr>
          <p:nvPr/>
        </p:nvCxnSpPr>
        <p:spPr>
          <a:xfrm>
            <a:off x="5310499" y="3374977"/>
            <a:ext cx="0" cy="155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CuadroTexto 18">
            <a:extLst>
              <a:ext uri="{FF2B5EF4-FFF2-40B4-BE49-F238E27FC236}">
                <a16:creationId xmlns:a16="http://schemas.microsoft.com/office/drawing/2014/main" id="{71343F93-F8A0-E646-95C9-07CF8871A73E}"/>
              </a:ext>
            </a:extLst>
          </p:cNvPr>
          <p:cNvSpPr txBox="1"/>
          <p:nvPr/>
        </p:nvSpPr>
        <p:spPr>
          <a:xfrm>
            <a:off x="2784350" y="2983869"/>
            <a:ext cx="367408" cy="369332"/>
          </a:xfrm>
          <a:prstGeom prst="rect">
            <a:avLst/>
          </a:prstGeom>
          <a:noFill/>
        </p:spPr>
        <p:txBody>
          <a:bodyPr wrap="none" rtlCol="0">
            <a:spAutoFit/>
          </a:bodyPr>
          <a:lstStyle/>
          <a:p>
            <a:r>
              <a:rPr lang="es-MX" dirty="0">
                <a:solidFill>
                  <a:srgbClr val="00B050"/>
                </a:solidFill>
              </a:rPr>
              <a:t>k</a:t>
            </a:r>
            <a:r>
              <a:rPr lang="es-MX" baseline="-25000" dirty="0">
                <a:solidFill>
                  <a:srgbClr val="00B050"/>
                </a:solidFill>
              </a:rPr>
              <a:t>2</a:t>
            </a:r>
          </a:p>
        </p:txBody>
      </p:sp>
      <p:cxnSp>
        <p:nvCxnSpPr>
          <p:cNvPr id="20" name="Conector recto de flecha 19">
            <a:extLst>
              <a:ext uri="{FF2B5EF4-FFF2-40B4-BE49-F238E27FC236}">
                <a16:creationId xmlns:a16="http://schemas.microsoft.com/office/drawing/2014/main" id="{5DBADBF5-E554-E042-A1A2-C6358741BA86}"/>
              </a:ext>
            </a:extLst>
          </p:cNvPr>
          <p:cNvCxnSpPr>
            <a:cxnSpLocks/>
          </p:cNvCxnSpPr>
          <p:nvPr/>
        </p:nvCxnSpPr>
        <p:spPr>
          <a:xfrm>
            <a:off x="2968054" y="3438356"/>
            <a:ext cx="0" cy="155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8" name="Tabla 7">
            <a:extLst>
              <a:ext uri="{FF2B5EF4-FFF2-40B4-BE49-F238E27FC236}">
                <a16:creationId xmlns:a16="http://schemas.microsoft.com/office/drawing/2014/main" id="{BC038FC9-284D-E84D-B484-A539D5D46CE9}"/>
              </a:ext>
            </a:extLst>
          </p:cNvPr>
          <p:cNvGraphicFramePr>
            <a:graphicFrameLocks noGrp="1"/>
          </p:cNvGraphicFramePr>
          <p:nvPr>
            <p:extLst>
              <p:ext uri="{D42A27DB-BD31-4B8C-83A1-F6EECF244321}">
                <p14:modId xmlns:p14="http://schemas.microsoft.com/office/powerpoint/2010/main" val="775515715"/>
              </p:ext>
            </p:extLst>
          </p:nvPr>
        </p:nvGraphicFramePr>
        <p:xfrm>
          <a:off x="1695491" y="4796224"/>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59995636"/>
                    </a:ext>
                  </a:extLst>
                </a:gridCol>
                <a:gridCol w="812800">
                  <a:extLst>
                    <a:ext uri="{9D8B030D-6E8A-4147-A177-3AD203B41FA5}">
                      <a16:colId xmlns:a16="http://schemas.microsoft.com/office/drawing/2014/main" val="2734809526"/>
                    </a:ext>
                  </a:extLst>
                </a:gridCol>
              </a:tblGrid>
              <a:tr h="370840">
                <a:tc>
                  <a:txBody>
                    <a:bodyPr/>
                    <a:lstStyle/>
                    <a:p>
                      <a:pPr algn="ctr"/>
                      <a:r>
                        <a:rPr lang="es-ES_tradnl" dirty="0"/>
                        <a:t>1</a:t>
                      </a:r>
                    </a:p>
                  </a:txBody>
                  <a:tcPr/>
                </a:tc>
                <a:tc>
                  <a:txBody>
                    <a:bodyPr/>
                    <a:lstStyle/>
                    <a:p>
                      <a:pPr algn="ctr"/>
                      <a:r>
                        <a:rPr lang="es-ES_tradnl" dirty="0"/>
                        <a:t>0</a:t>
                      </a:r>
                    </a:p>
                  </a:txBody>
                  <a:tcPr/>
                </a:tc>
                <a:extLst>
                  <a:ext uri="{0D108BD9-81ED-4DB2-BD59-A6C34878D82A}">
                    <a16:rowId xmlns:a16="http://schemas.microsoft.com/office/drawing/2014/main" val="1533217109"/>
                  </a:ext>
                </a:extLst>
              </a:tr>
            </a:tbl>
          </a:graphicData>
        </a:graphic>
      </p:graphicFrame>
      <p:graphicFrame>
        <p:nvGraphicFramePr>
          <p:cNvPr id="9" name="Tabla 8">
            <a:extLst>
              <a:ext uri="{FF2B5EF4-FFF2-40B4-BE49-F238E27FC236}">
                <a16:creationId xmlns:a16="http://schemas.microsoft.com/office/drawing/2014/main" id="{53FBDE1B-FD28-3949-BE8A-AA03141E2798}"/>
              </a:ext>
            </a:extLst>
          </p:cNvPr>
          <p:cNvGraphicFramePr>
            <a:graphicFrameLocks noGrp="1"/>
          </p:cNvGraphicFramePr>
          <p:nvPr>
            <p:extLst>
              <p:ext uri="{D42A27DB-BD31-4B8C-83A1-F6EECF244321}">
                <p14:modId xmlns:p14="http://schemas.microsoft.com/office/powerpoint/2010/main" val="1546013535"/>
              </p:ext>
            </p:extLst>
          </p:nvPr>
        </p:nvGraphicFramePr>
        <p:xfrm>
          <a:off x="5004972" y="4795943"/>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3727149346"/>
                    </a:ext>
                  </a:extLst>
                </a:gridCol>
                <a:gridCol w="812800">
                  <a:extLst>
                    <a:ext uri="{9D8B030D-6E8A-4147-A177-3AD203B41FA5}">
                      <a16:colId xmlns:a16="http://schemas.microsoft.com/office/drawing/2014/main" val="4249301774"/>
                    </a:ext>
                  </a:extLst>
                </a:gridCol>
                <a:gridCol w="812800">
                  <a:extLst>
                    <a:ext uri="{9D8B030D-6E8A-4147-A177-3AD203B41FA5}">
                      <a16:colId xmlns:a16="http://schemas.microsoft.com/office/drawing/2014/main" val="1074303697"/>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2144634897"/>
                  </a:ext>
                </a:extLst>
              </a:tr>
            </a:tbl>
          </a:graphicData>
        </a:graphic>
      </p:graphicFrame>
      <p:graphicFrame>
        <p:nvGraphicFramePr>
          <p:cNvPr id="14" name="Tabla 13">
            <a:extLst>
              <a:ext uri="{FF2B5EF4-FFF2-40B4-BE49-F238E27FC236}">
                <a16:creationId xmlns:a16="http://schemas.microsoft.com/office/drawing/2014/main" id="{3DF24A0F-2D9A-784A-A17A-2CE78AC546BF}"/>
              </a:ext>
            </a:extLst>
          </p:cNvPr>
          <p:cNvGraphicFramePr>
            <a:graphicFrameLocks noGrp="1"/>
          </p:cNvGraphicFramePr>
          <p:nvPr>
            <p:extLst>
              <p:ext uri="{D42A27DB-BD31-4B8C-83A1-F6EECF244321}">
                <p14:modId xmlns:p14="http://schemas.microsoft.com/office/powerpoint/2010/main" val="1862598871"/>
              </p:ext>
            </p:extLst>
          </p:nvPr>
        </p:nvGraphicFramePr>
        <p:xfrm>
          <a:off x="3321091" y="4265502"/>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35773539"/>
                    </a:ext>
                  </a:extLst>
                </a:gridCol>
                <a:gridCol w="812800">
                  <a:extLst>
                    <a:ext uri="{9D8B030D-6E8A-4147-A177-3AD203B41FA5}">
                      <a16:colId xmlns:a16="http://schemas.microsoft.com/office/drawing/2014/main" val="137253043"/>
                    </a:ext>
                  </a:extLst>
                </a:gridCol>
              </a:tblGrid>
              <a:tr h="370840">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3372077871"/>
                  </a:ext>
                </a:extLst>
              </a:tr>
            </a:tbl>
          </a:graphicData>
        </a:graphic>
      </p:graphicFrame>
      <p:sp>
        <p:nvSpPr>
          <p:cNvPr id="15" name="CuadroTexto 14">
            <a:extLst>
              <a:ext uri="{FF2B5EF4-FFF2-40B4-BE49-F238E27FC236}">
                <a16:creationId xmlns:a16="http://schemas.microsoft.com/office/drawing/2014/main" id="{080EE4B9-E90F-484C-B7B9-680E0AC6250C}"/>
              </a:ext>
            </a:extLst>
          </p:cNvPr>
          <p:cNvSpPr txBox="1"/>
          <p:nvPr/>
        </p:nvSpPr>
        <p:spPr>
          <a:xfrm>
            <a:off x="825856" y="4795943"/>
            <a:ext cx="36728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A</a:t>
            </a:r>
          </a:p>
        </p:txBody>
      </p:sp>
      <p:sp>
        <p:nvSpPr>
          <p:cNvPr id="25" name="CuadroTexto 24">
            <a:extLst>
              <a:ext uri="{FF2B5EF4-FFF2-40B4-BE49-F238E27FC236}">
                <a16:creationId xmlns:a16="http://schemas.microsoft.com/office/drawing/2014/main" id="{430BCBDE-7380-534D-8154-9D143337EECB}"/>
              </a:ext>
            </a:extLst>
          </p:cNvPr>
          <p:cNvSpPr txBox="1"/>
          <p:nvPr/>
        </p:nvSpPr>
        <p:spPr>
          <a:xfrm>
            <a:off x="2784350" y="4240170"/>
            <a:ext cx="37382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B</a:t>
            </a:r>
          </a:p>
        </p:txBody>
      </p:sp>
    </p:spTree>
    <p:extLst>
      <p:ext uri="{BB962C8B-B14F-4D97-AF65-F5344CB8AC3E}">
        <p14:creationId xmlns:p14="http://schemas.microsoft.com/office/powerpoint/2010/main" val="3726590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pPr marL="0" indent="0">
              <a:buNone/>
            </a:pPr>
            <a:r>
              <a:rPr lang="es-MX" sz="2400" dirty="0">
                <a:latin typeface="Times New Roman" panose="02020603050405020304" pitchFamily="18" charset="0"/>
                <a:cs typeface="Times New Roman" panose="02020603050405020304" pitchFamily="18" charset="0"/>
              </a:rPr>
              <a:t>5. Tomar de la madre, la parte del cromosoma que corresponde a los bits desde cero hasta </a:t>
            </a:r>
            <a:r>
              <a:rPr lang="es-MX" sz="2400" dirty="0">
                <a:solidFill>
                  <a:srgbClr val="00B050"/>
                </a:solidFill>
                <a:latin typeface="Times New Roman" panose="02020603050405020304" pitchFamily="18" charset="0"/>
                <a:cs typeface="Times New Roman" panose="02020603050405020304" pitchFamily="18" charset="0"/>
              </a:rPr>
              <a:t>k</a:t>
            </a:r>
            <a:r>
              <a:rPr lang="es-MX" sz="2400" baseline="-25000" dirty="0">
                <a:solidFill>
                  <a:srgbClr val="00B050"/>
                </a:solidFill>
                <a:latin typeface="Times New Roman" panose="02020603050405020304" pitchFamily="18" charset="0"/>
                <a:cs typeface="Times New Roman" panose="02020603050405020304" pitchFamily="18" charset="0"/>
              </a:rPr>
              <a:t>1</a:t>
            </a:r>
            <a:r>
              <a:rPr lang="es-MX" sz="2400" dirty="0">
                <a:solidFill>
                  <a:srgbClr val="00B050"/>
                </a:solidFill>
                <a:latin typeface="Times New Roman" panose="02020603050405020304" pitchFamily="18" charset="0"/>
                <a:cs typeface="Times New Roman" panose="02020603050405020304" pitchFamily="18" charset="0"/>
              </a:rPr>
              <a:t> y de k</a:t>
            </a:r>
            <a:r>
              <a:rPr lang="es-MX" sz="2400" baseline="-25000" dirty="0">
                <a:solidFill>
                  <a:srgbClr val="00B050"/>
                </a:solidFill>
                <a:latin typeface="Times New Roman" panose="02020603050405020304" pitchFamily="18" charset="0"/>
                <a:cs typeface="Times New Roman" panose="02020603050405020304" pitchFamily="18" charset="0"/>
              </a:rPr>
              <a:t>2</a:t>
            </a:r>
            <a:r>
              <a:rPr lang="es-MX" sz="2400" dirty="0">
                <a:solidFill>
                  <a:srgbClr val="00B050"/>
                </a:solidFill>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rPr>
              <a:t>a la longitud del cromosoma. Lo llamaremos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al resto lo llamaremos M</a:t>
            </a:r>
            <a:r>
              <a:rPr lang="es-MX" sz="2400" baseline="-25000" dirty="0">
                <a:latin typeface="Times New Roman" panose="02020603050405020304" pitchFamily="18" charset="0"/>
                <a:cs typeface="Times New Roman" panose="02020603050405020304" pitchFamily="18" charset="0"/>
              </a:rPr>
              <a:t>B.</a:t>
            </a:r>
          </a:p>
          <a:p>
            <a:pPr marL="0" indent="0">
              <a:buNone/>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34</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34</a:t>
            </a:fld>
            <a:endParaRPr lang="es-ES" dirty="0">
              <a:solidFill>
                <a:schemeClr val="bg1"/>
              </a:solidFill>
            </a:endParaRPr>
          </a:p>
        </p:txBody>
      </p:sp>
      <p:sp>
        <p:nvSpPr>
          <p:cNvPr id="4" name="CuadroTexto 3">
            <a:extLst>
              <a:ext uri="{FF2B5EF4-FFF2-40B4-BE49-F238E27FC236}">
                <a16:creationId xmlns:a16="http://schemas.microsoft.com/office/drawing/2014/main" id="{878B5D1E-9D8D-8A4F-A0F7-1DD769D48D6F}"/>
              </a:ext>
            </a:extLst>
          </p:cNvPr>
          <p:cNvSpPr txBox="1"/>
          <p:nvPr/>
        </p:nvSpPr>
        <p:spPr>
          <a:xfrm>
            <a:off x="5107559" y="2932194"/>
            <a:ext cx="367408" cy="369332"/>
          </a:xfrm>
          <a:prstGeom prst="rect">
            <a:avLst/>
          </a:prstGeom>
          <a:noFill/>
        </p:spPr>
        <p:txBody>
          <a:bodyPr wrap="none" rtlCol="0">
            <a:spAutoFit/>
          </a:bodyPr>
          <a:lstStyle/>
          <a:p>
            <a:r>
              <a:rPr lang="es-MX" dirty="0">
                <a:solidFill>
                  <a:srgbClr val="00B050"/>
                </a:solidFill>
              </a:rPr>
              <a:t>k</a:t>
            </a:r>
            <a:r>
              <a:rPr lang="es-MX" baseline="-25000" dirty="0">
                <a:solidFill>
                  <a:srgbClr val="00B050"/>
                </a:solidFill>
              </a:rPr>
              <a:t>1</a:t>
            </a:r>
          </a:p>
        </p:txBody>
      </p:sp>
      <p:cxnSp>
        <p:nvCxnSpPr>
          <p:cNvPr id="6" name="Conector recto de flecha 5">
            <a:extLst>
              <a:ext uri="{FF2B5EF4-FFF2-40B4-BE49-F238E27FC236}">
                <a16:creationId xmlns:a16="http://schemas.microsoft.com/office/drawing/2014/main" id="{957C3CCA-DAED-D143-9299-EBBBAB258762}"/>
              </a:ext>
            </a:extLst>
          </p:cNvPr>
          <p:cNvCxnSpPr>
            <a:cxnSpLocks/>
          </p:cNvCxnSpPr>
          <p:nvPr/>
        </p:nvCxnSpPr>
        <p:spPr>
          <a:xfrm>
            <a:off x="5310499" y="3374977"/>
            <a:ext cx="0" cy="155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CuadroTexto 18">
            <a:extLst>
              <a:ext uri="{FF2B5EF4-FFF2-40B4-BE49-F238E27FC236}">
                <a16:creationId xmlns:a16="http://schemas.microsoft.com/office/drawing/2014/main" id="{71343F93-F8A0-E646-95C9-07CF8871A73E}"/>
              </a:ext>
            </a:extLst>
          </p:cNvPr>
          <p:cNvSpPr txBox="1"/>
          <p:nvPr/>
        </p:nvSpPr>
        <p:spPr>
          <a:xfrm>
            <a:off x="2784350" y="2983869"/>
            <a:ext cx="367408" cy="369332"/>
          </a:xfrm>
          <a:prstGeom prst="rect">
            <a:avLst/>
          </a:prstGeom>
          <a:noFill/>
        </p:spPr>
        <p:txBody>
          <a:bodyPr wrap="none" rtlCol="0">
            <a:spAutoFit/>
          </a:bodyPr>
          <a:lstStyle/>
          <a:p>
            <a:r>
              <a:rPr lang="es-MX" dirty="0">
                <a:solidFill>
                  <a:srgbClr val="00B050"/>
                </a:solidFill>
              </a:rPr>
              <a:t>k</a:t>
            </a:r>
            <a:r>
              <a:rPr lang="es-MX" baseline="-25000" dirty="0">
                <a:solidFill>
                  <a:srgbClr val="00B050"/>
                </a:solidFill>
              </a:rPr>
              <a:t>2</a:t>
            </a:r>
          </a:p>
        </p:txBody>
      </p:sp>
      <p:cxnSp>
        <p:nvCxnSpPr>
          <p:cNvPr id="20" name="Conector recto de flecha 19">
            <a:extLst>
              <a:ext uri="{FF2B5EF4-FFF2-40B4-BE49-F238E27FC236}">
                <a16:creationId xmlns:a16="http://schemas.microsoft.com/office/drawing/2014/main" id="{5DBADBF5-E554-E042-A1A2-C6358741BA86}"/>
              </a:ext>
            </a:extLst>
          </p:cNvPr>
          <p:cNvCxnSpPr>
            <a:cxnSpLocks/>
          </p:cNvCxnSpPr>
          <p:nvPr/>
        </p:nvCxnSpPr>
        <p:spPr>
          <a:xfrm>
            <a:off x="2968054" y="3438356"/>
            <a:ext cx="0" cy="155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080EE4B9-E90F-484C-B7B9-680E0AC6250C}"/>
              </a:ext>
            </a:extLst>
          </p:cNvPr>
          <p:cNvSpPr txBox="1"/>
          <p:nvPr/>
        </p:nvSpPr>
        <p:spPr>
          <a:xfrm>
            <a:off x="825856" y="4795943"/>
            <a:ext cx="471604"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A</a:t>
            </a:r>
          </a:p>
        </p:txBody>
      </p:sp>
      <p:sp>
        <p:nvSpPr>
          <p:cNvPr id="25" name="CuadroTexto 24">
            <a:extLst>
              <a:ext uri="{FF2B5EF4-FFF2-40B4-BE49-F238E27FC236}">
                <a16:creationId xmlns:a16="http://schemas.microsoft.com/office/drawing/2014/main" id="{430BCBDE-7380-534D-8154-9D143337EECB}"/>
              </a:ext>
            </a:extLst>
          </p:cNvPr>
          <p:cNvSpPr txBox="1"/>
          <p:nvPr/>
        </p:nvSpPr>
        <p:spPr>
          <a:xfrm>
            <a:off x="2784350" y="4240170"/>
            <a:ext cx="465192"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B</a:t>
            </a:r>
          </a:p>
        </p:txBody>
      </p:sp>
      <p:graphicFrame>
        <p:nvGraphicFramePr>
          <p:cNvPr id="21" name="Tabla 20">
            <a:extLst>
              <a:ext uri="{FF2B5EF4-FFF2-40B4-BE49-F238E27FC236}">
                <a16:creationId xmlns:a16="http://schemas.microsoft.com/office/drawing/2014/main" id="{8FA6CAA0-16D6-3040-BEB9-C1BFBD7B459A}"/>
              </a:ext>
            </a:extLst>
          </p:cNvPr>
          <p:cNvGraphicFramePr>
            <a:graphicFrameLocks noGrp="1"/>
          </p:cNvGraphicFramePr>
          <p:nvPr>
            <p:extLst>
              <p:ext uri="{D42A27DB-BD31-4B8C-83A1-F6EECF244321}">
                <p14:modId xmlns:p14="http://schemas.microsoft.com/office/powerpoint/2010/main" val="1943702363"/>
              </p:ext>
            </p:extLst>
          </p:nvPr>
        </p:nvGraphicFramePr>
        <p:xfrm>
          <a:off x="1577388" y="3651143"/>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5" name="Tabla 4">
            <a:extLst>
              <a:ext uri="{FF2B5EF4-FFF2-40B4-BE49-F238E27FC236}">
                <a16:creationId xmlns:a16="http://schemas.microsoft.com/office/drawing/2014/main" id="{4A968682-DC50-C649-9E9F-982D498FA5D0}"/>
              </a:ext>
            </a:extLst>
          </p:cNvPr>
          <p:cNvGraphicFramePr>
            <a:graphicFrameLocks noGrp="1"/>
          </p:cNvGraphicFramePr>
          <p:nvPr>
            <p:extLst>
              <p:ext uri="{D42A27DB-BD31-4B8C-83A1-F6EECF244321}">
                <p14:modId xmlns:p14="http://schemas.microsoft.com/office/powerpoint/2010/main" val="2209765899"/>
              </p:ext>
            </p:extLst>
          </p:nvPr>
        </p:nvGraphicFramePr>
        <p:xfrm>
          <a:off x="4828588" y="4703233"/>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808237548"/>
                    </a:ext>
                  </a:extLst>
                </a:gridCol>
                <a:gridCol w="812800">
                  <a:extLst>
                    <a:ext uri="{9D8B030D-6E8A-4147-A177-3AD203B41FA5}">
                      <a16:colId xmlns:a16="http://schemas.microsoft.com/office/drawing/2014/main" val="2077774376"/>
                    </a:ext>
                  </a:extLst>
                </a:gridCol>
                <a:gridCol w="812800">
                  <a:extLst>
                    <a:ext uri="{9D8B030D-6E8A-4147-A177-3AD203B41FA5}">
                      <a16:colId xmlns:a16="http://schemas.microsoft.com/office/drawing/2014/main" val="1192241235"/>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851678756"/>
                  </a:ext>
                </a:extLst>
              </a:tr>
            </a:tbl>
          </a:graphicData>
        </a:graphic>
      </p:graphicFrame>
      <p:graphicFrame>
        <p:nvGraphicFramePr>
          <p:cNvPr id="7" name="Tabla 6">
            <a:extLst>
              <a:ext uri="{FF2B5EF4-FFF2-40B4-BE49-F238E27FC236}">
                <a16:creationId xmlns:a16="http://schemas.microsoft.com/office/drawing/2014/main" id="{D40B33BC-3473-9640-B931-0E79BBB4EF70}"/>
              </a:ext>
            </a:extLst>
          </p:cNvPr>
          <p:cNvGraphicFramePr>
            <a:graphicFrameLocks noGrp="1"/>
          </p:cNvGraphicFramePr>
          <p:nvPr>
            <p:extLst>
              <p:ext uri="{D42A27DB-BD31-4B8C-83A1-F6EECF244321}">
                <p14:modId xmlns:p14="http://schemas.microsoft.com/office/powerpoint/2010/main" val="3837818475"/>
              </p:ext>
            </p:extLst>
          </p:nvPr>
        </p:nvGraphicFramePr>
        <p:xfrm>
          <a:off x="1532570" y="4795189"/>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097143750"/>
                    </a:ext>
                  </a:extLst>
                </a:gridCol>
                <a:gridCol w="812800">
                  <a:extLst>
                    <a:ext uri="{9D8B030D-6E8A-4147-A177-3AD203B41FA5}">
                      <a16:colId xmlns:a16="http://schemas.microsoft.com/office/drawing/2014/main" val="758025384"/>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extLst>
                  <a:ext uri="{0D108BD9-81ED-4DB2-BD59-A6C34878D82A}">
                    <a16:rowId xmlns:a16="http://schemas.microsoft.com/office/drawing/2014/main" val="3984298298"/>
                  </a:ext>
                </a:extLst>
              </a:tr>
            </a:tbl>
          </a:graphicData>
        </a:graphic>
      </p:graphicFrame>
      <p:graphicFrame>
        <p:nvGraphicFramePr>
          <p:cNvPr id="13" name="Tabla 12">
            <a:extLst>
              <a:ext uri="{FF2B5EF4-FFF2-40B4-BE49-F238E27FC236}">
                <a16:creationId xmlns:a16="http://schemas.microsoft.com/office/drawing/2014/main" id="{9BC93EE5-CE51-1A4F-A58C-6791358AB0AE}"/>
              </a:ext>
            </a:extLst>
          </p:cNvPr>
          <p:cNvGraphicFramePr>
            <a:graphicFrameLocks noGrp="1"/>
          </p:cNvGraphicFramePr>
          <p:nvPr>
            <p:extLst>
              <p:ext uri="{D42A27DB-BD31-4B8C-83A1-F6EECF244321}">
                <p14:modId xmlns:p14="http://schemas.microsoft.com/office/powerpoint/2010/main" val="619483591"/>
              </p:ext>
            </p:extLst>
          </p:nvPr>
        </p:nvGraphicFramePr>
        <p:xfrm>
          <a:off x="3202988" y="4242922"/>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959087304"/>
                    </a:ext>
                  </a:extLst>
                </a:gridCol>
                <a:gridCol w="812800">
                  <a:extLst>
                    <a:ext uri="{9D8B030D-6E8A-4147-A177-3AD203B41FA5}">
                      <a16:colId xmlns:a16="http://schemas.microsoft.com/office/drawing/2014/main" val="355371116"/>
                    </a:ext>
                  </a:extLst>
                </a:gridCol>
              </a:tblGrid>
              <a:tr h="370840">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99077524"/>
                  </a:ext>
                </a:extLst>
              </a:tr>
            </a:tbl>
          </a:graphicData>
        </a:graphic>
      </p:graphicFrame>
    </p:spTree>
    <p:extLst>
      <p:ext uri="{BB962C8B-B14F-4D97-AF65-F5344CB8AC3E}">
        <p14:creationId xmlns:p14="http://schemas.microsoft.com/office/powerpoint/2010/main" val="3744612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17570"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rgbClr val="00B050"/>
              </a:solidFill>
            </a:endParaRPr>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a:xfrm>
            <a:off x="440736" y="980293"/>
            <a:ext cx="8229600" cy="4525963"/>
          </a:xfrm>
        </p:spPr>
        <p:txBody>
          <a:bodyPr>
            <a:normAutofit/>
          </a:bodyPr>
          <a:lstStyle/>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dirty="0">
                <a:latin typeface="Times New Roman" panose="02020603050405020304" pitchFamily="18" charset="0"/>
                <a:cs typeface="Times New Roman" panose="02020603050405020304" pitchFamily="18" charset="0"/>
              </a:rPr>
              <a:t>6. Crear un nuevo cromosoma concatenando 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M</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F</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(Hijo 1)</a:t>
            </a: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r>
              <a:rPr lang="es-MX" sz="2400" dirty="0">
                <a:latin typeface="Times New Roman" panose="02020603050405020304" pitchFamily="18" charset="0"/>
                <a:cs typeface="Times New Roman" panose="02020603050405020304" pitchFamily="18" charset="0"/>
              </a:rPr>
              <a:t>7. Crear un nuevo cromosoma concatenando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 F</a:t>
            </a:r>
            <a:r>
              <a:rPr lang="es-MX" sz="2400" baseline="-25000" dirty="0">
                <a:latin typeface="Times New Roman" panose="02020603050405020304" pitchFamily="18" charset="0"/>
                <a:cs typeface="Times New Roman" panose="02020603050405020304" pitchFamily="18" charset="0"/>
              </a:rPr>
              <a:t>B</a:t>
            </a:r>
            <a:r>
              <a:rPr lang="es-MX" sz="2400" dirty="0">
                <a:latin typeface="Times New Roman" panose="02020603050405020304" pitchFamily="18" charset="0"/>
                <a:cs typeface="Times New Roman" panose="02020603050405020304" pitchFamily="18" charset="0"/>
              </a:rPr>
              <a:t> M</a:t>
            </a:r>
            <a:r>
              <a:rPr lang="es-MX" sz="2400" baseline="-25000" dirty="0">
                <a:latin typeface="Times New Roman" panose="02020603050405020304" pitchFamily="18" charset="0"/>
                <a:cs typeface="Times New Roman" panose="02020603050405020304" pitchFamily="18" charset="0"/>
              </a:rPr>
              <a:t>A</a:t>
            </a:r>
            <a:r>
              <a:rPr lang="es-MX" sz="2400" dirty="0">
                <a:latin typeface="Times New Roman" panose="02020603050405020304" pitchFamily="18" charset="0"/>
                <a:cs typeface="Times New Roman" panose="02020603050405020304" pitchFamily="18" charset="0"/>
              </a:rPr>
              <a:t>(Hijo 2)</a:t>
            </a: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FF32477-8CB6-584F-A403-73A4DFA86285}"/>
              </a:ext>
            </a:extLst>
          </p:cNvPr>
          <p:cNvSpPr>
            <a:spLocks noGrp="1"/>
          </p:cNvSpPr>
          <p:nvPr>
            <p:ph type="sldNum" sz="quarter" idx="12"/>
          </p:nvPr>
        </p:nvSpPr>
        <p:spPr/>
        <p:txBody>
          <a:bodyPr/>
          <a:lstStyle/>
          <a:p>
            <a:fld id="{18FDBAE8-0AD5-4C4A-B0F5-4BBC06F38D92}" type="slidenum">
              <a:rPr lang="es-ES" smtClean="0"/>
              <a:t>35</a:t>
            </a:fld>
            <a:endParaRPr lang="es-ES"/>
          </a:p>
        </p:txBody>
      </p:sp>
      <p:sp>
        <p:nvSpPr>
          <p:cNvPr id="10" name="Marcador de número de diapositiva 1">
            <a:extLst>
              <a:ext uri="{FF2B5EF4-FFF2-40B4-BE49-F238E27FC236}">
                <a16:creationId xmlns:a16="http://schemas.microsoft.com/office/drawing/2014/main" id="{14F5A99E-C00A-3A49-BBD2-BBBF28E8A610}"/>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35</a:t>
            </a:fld>
            <a:endParaRPr lang="es-ES" dirty="0">
              <a:solidFill>
                <a:schemeClr val="bg1"/>
              </a:solidFill>
            </a:endParaRPr>
          </a:p>
        </p:txBody>
      </p:sp>
      <p:cxnSp>
        <p:nvCxnSpPr>
          <p:cNvPr id="6" name="Conector recto de flecha 5">
            <a:extLst>
              <a:ext uri="{FF2B5EF4-FFF2-40B4-BE49-F238E27FC236}">
                <a16:creationId xmlns:a16="http://schemas.microsoft.com/office/drawing/2014/main" id="{957C3CCA-DAED-D143-9299-EBBBAB258762}"/>
              </a:ext>
            </a:extLst>
          </p:cNvPr>
          <p:cNvCxnSpPr>
            <a:cxnSpLocks/>
          </p:cNvCxnSpPr>
          <p:nvPr/>
        </p:nvCxnSpPr>
        <p:spPr>
          <a:xfrm>
            <a:off x="6183042" y="2268891"/>
            <a:ext cx="0" cy="155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080EE4B9-E90F-484C-B7B9-680E0AC6250C}"/>
              </a:ext>
            </a:extLst>
          </p:cNvPr>
          <p:cNvSpPr txBox="1"/>
          <p:nvPr/>
        </p:nvSpPr>
        <p:spPr>
          <a:xfrm>
            <a:off x="1275689" y="3221234"/>
            <a:ext cx="471604"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A</a:t>
            </a:r>
          </a:p>
        </p:txBody>
      </p:sp>
      <p:sp>
        <p:nvSpPr>
          <p:cNvPr id="25" name="CuadroTexto 24">
            <a:extLst>
              <a:ext uri="{FF2B5EF4-FFF2-40B4-BE49-F238E27FC236}">
                <a16:creationId xmlns:a16="http://schemas.microsoft.com/office/drawing/2014/main" id="{430BCBDE-7380-534D-8154-9D143337EECB}"/>
              </a:ext>
            </a:extLst>
          </p:cNvPr>
          <p:cNvSpPr txBox="1"/>
          <p:nvPr/>
        </p:nvSpPr>
        <p:spPr>
          <a:xfrm>
            <a:off x="3234183" y="2665461"/>
            <a:ext cx="465192" cy="369332"/>
          </a:xfrm>
          <a:prstGeom prst="rect">
            <a:avLst/>
          </a:prstGeom>
          <a:noFill/>
        </p:spPr>
        <p:txBody>
          <a:bodyPr wrap="none" rtlCol="0">
            <a:spAutoFit/>
          </a:bodyPr>
          <a:lstStyle/>
          <a:p>
            <a:r>
              <a:rPr lang="es-MX" dirty="0">
                <a:solidFill>
                  <a:srgbClr val="FF0000"/>
                </a:solidFill>
              </a:rPr>
              <a:t>M</a:t>
            </a:r>
            <a:r>
              <a:rPr lang="es-MX" baseline="-25000" dirty="0">
                <a:solidFill>
                  <a:srgbClr val="FF0000"/>
                </a:solidFill>
              </a:rPr>
              <a:t>B</a:t>
            </a:r>
          </a:p>
        </p:txBody>
      </p:sp>
      <p:graphicFrame>
        <p:nvGraphicFramePr>
          <p:cNvPr id="5" name="Tabla 4">
            <a:extLst>
              <a:ext uri="{FF2B5EF4-FFF2-40B4-BE49-F238E27FC236}">
                <a16:creationId xmlns:a16="http://schemas.microsoft.com/office/drawing/2014/main" id="{4A968682-DC50-C649-9E9F-982D498FA5D0}"/>
              </a:ext>
            </a:extLst>
          </p:cNvPr>
          <p:cNvGraphicFramePr>
            <a:graphicFrameLocks noGrp="1"/>
          </p:cNvGraphicFramePr>
          <p:nvPr>
            <p:extLst>
              <p:ext uri="{D42A27DB-BD31-4B8C-83A1-F6EECF244321}">
                <p14:modId xmlns:p14="http://schemas.microsoft.com/office/powerpoint/2010/main" val="1876512276"/>
              </p:ext>
            </p:extLst>
          </p:nvPr>
        </p:nvGraphicFramePr>
        <p:xfrm>
          <a:off x="5278421" y="3128524"/>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808237548"/>
                    </a:ext>
                  </a:extLst>
                </a:gridCol>
                <a:gridCol w="812800">
                  <a:extLst>
                    <a:ext uri="{9D8B030D-6E8A-4147-A177-3AD203B41FA5}">
                      <a16:colId xmlns:a16="http://schemas.microsoft.com/office/drawing/2014/main" val="2077774376"/>
                    </a:ext>
                  </a:extLst>
                </a:gridCol>
                <a:gridCol w="812800">
                  <a:extLst>
                    <a:ext uri="{9D8B030D-6E8A-4147-A177-3AD203B41FA5}">
                      <a16:colId xmlns:a16="http://schemas.microsoft.com/office/drawing/2014/main" val="1192241235"/>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851678756"/>
                  </a:ext>
                </a:extLst>
              </a:tr>
            </a:tbl>
          </a:graphicData>
        </a:graphic>
      </p:graphicFrame>
      <p:graphicFrame>
        <p:nvGraphicFramePr>
          <p:cNvPr id="7" name="Tabla 6">
            <a:extLst>
              <a:ext uri="{FF2B5EF4-FFF2-40B4-BE49-F238E27FC236}">
                <a16:creationId xmlns:a16="http://schemas.microsoft.com/office/drawing/2014/main" id="{D40B33BC-3473-9640-B931-0E79BBB4EF70}"/>
              </a:ext>
            </a:extLst>
          </p:cNvPr>
          <p:cNvGraphicFramePr>
            <a:graphicFrameLocks noGrp="1"/>
          </p:cNvGraphicFramePr>
          <p:nvPr>
            <p:extLst>
              <p:ext uri="{D42A27DB-BD31-4B8C-83A1-F6EECF244321}">
                <p14:modId xmlns:p14="http://schemas.microsoft.com/office/powerpoint/2010/main" val="4100418567"/>
              </p:ext>
            </p:extLst>
          </p:nvPr>
        </p:nvGraphicFramePr>
        <p:xfrm>
          <a:off x="1982403" y="3220480"/>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097143750"/>
                    </a:ext>
                  </a:extLst>
                </a:gridCol>
                <a:gridCol w="812800">
                  <a:extLst>
                    <a:ext uri="{9D8B030D-6E8A-4147-A177-3AD203B41FA5}">
                      <a16:colId xmlns:a16="http://schemas.microsoft.com/office/drawing/2014/main" val="758025384"/>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extLst>
                  <a:ext uri="{0D108BD9-81ED-4DB2-BD59-A6C34878D82A}">
                    <a16:rowId xmlns:a16="http://schemas.microsoft.com/office/drawing/2014/main" val="3984298298"/>
                  </a:ext>
                </a:extLst>
              </a:tr>
            </a:tbl>
          </a:graphicData>
        </a:graphic>
      </p:graphicFrame>
      <p:graphicFrame>
        <p:nvGraphicFramePr>
          <p:cNvPr id="13" name="Tabla 12">
            <a:extLst>
              <a:ext uri="{FF2B5EF4-FFF2-40B4-BE49-F238E27FC236}">
                <a16:creationId xmlns:a16="http://schemas.microsoft.com/office/drawing/2014/main" id="{9BC93EE5-CE51-1A4F-A58C-6791358AB0AE}"/>
              </a:ext>
            </a:extLst>
          </p:cNvPr>
          <p:cNvGraphicFramePr>
            <a:graphicFrameLocks noGrp="1"/>
          </p:cNvGraphicFramePr>
          <p:nvPr>
            <p:extLst>
              <p:ext uri="{D42A27DB-BD31-4B8C-83A1-F6EECF244321}">
                <p14:modId xmlns:p14="http://schemas.microsoft.com/office/powerpoint/2010/main" val="3723416018"/>
              </p:ext>
            </p:extLst>
          </p:nvPr>
        </p:nvGraphicFramePr>
        <p:xfrm>
          <a:off x="3652821" y="2668213"/>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959087304"/>
                    </a:ext>
                  </a:extLst>
                </a:gridCol>
                <a:gridCol w="812800">
                  <a:extLst>
                    <a:ext uri="{9D8B030D-6E8A-4147-A177-3AD203B41FA5}">
                      <a16:colId xmlns:a16="http://schemas.microsoft.com/office/drawing/2014/main" val="355371116"/>
                    </a:ext>
                  </a:extLst>
                </a:gridCol>
              </a:tblGrid>
              <a:tr h="370840">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99077524"/>
                  </a:ext>
                </a:extLst>
              </a:tr>
            </a:tbl>
          </a:graphicData>
        </a:graphic>
      </p:graphicFrame>
      <p:graphicFrame>
        <p:nvGraphicFramePr>
          <p:cNvPr id="30" name="Tabla 29">
            <a:extLst>
              <a:ext uri="{FF2B5EF4-FFF2-40B4-BE49-F238E27FC236}">
                <a16:creationId xmlns:a16="http://schemas.microsoft.com/office/drawing/2014/main" id="{D453EF72-4907-4E43-8C1C-AAC8E15D5722}"/>
              </a:ext>
            </a:extLst>
          </p:cNvPr>
          <p:cNvGraphicFramePr>
            <a:graphicFrameLocks noGrp="1"/>
          </p:cNvGraphicFramePr>
          <p:nvPr>
            <p:extLst>
              <p:ext uri="{D42A27DB-BD31-4B8C-83A1-F6EECF244321}">
                <p14:modId xmlns:p14="http://schemas.microsoft.com/office/powerpoint/2010/main" val="1362094912"/>
              </p:ext>
            </p:extLst>
          </p:nvPr>
        </p:nvGraphicFramePr>
        <p:xfrm>
          <a:off x="1968940" y="2109688"/>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59995636"/>
                    </a:ext>
                  </a:extLst>
                </a:gridCol>
                <a:gridCol w="812800">
                  <a:extLst>
                    <a:ext uri="{9D8B030D-6E8A-4147-A177-3AD203B41FA5}">
                      <a16:colId xmlns:a16="http://schemas.microsoft.com/office/drawing/2014/main" val="2734809526"/>
                    </a:ext>
                  </a:extLst>
                </a:gridCol>
              </a:tblGrid>
              <a:tr h="370840">
                <a:tc>
                  <a:txBody>
                    <a:bodyPr/>
                    <a:lstStyle/>
                    <a:p>
                      <a:pPr algn="ctr"/>
                      <a:r>
                        <a:rPr lang="es-ES_tradnl" dirty="0"/>
                        <a:t>1</a:t>
                      </a:r>
                    </a:p>
                  </a:txBody>
                  <a:tcPr/>
                </a:tc>
                <a:tc>
                  <a:txBody>
                    <a:bodyPr/>
                    <a:lstStyle/>
                    <a:p>
                      <a:pPr algn="ctr"/>
                      <a:r>
                        <a:rPr lang="es-ES_tradnl" dirty="0"/>
                        <a:t>0</a:t>
                      </a:r>
                    </a:p>
                  </a:txBody>
                  <a:tcPr/>
                </a:tc>
                <a:extLst>
                  <a:ext uri="{0D108BD9-81ED-4DB2-BD59-A6C34878D82A}">
                    <a16:rowId xmlns:a16="http://schemas.microsoft.com/office/drawing/2014/main" val="1533217109"/>
                  </a:ext>
                </a:extLst>
              </a:tr>
            </a:tbl>
          </a:graphicData>
        </a:graphic>
      </p:graphicFrame>
      <p:graphicFrame>
        <p:nvGraphicFramePr>
          <p:cNvPr id="31" name="Tabla 30">
            <a:extLst>
              <a:ext uri="{FF2B5EF4-FFF2-40B4-BE49-F238E27FC236}">
                <a16:creationId xmlns:a16="http://schemas.microsoft.com/office/drawing/2014/main" id="{81729A5D-48AD-684E-9BCF-F7816639F7A0}"/>
              </a:ext>
            </a:extLst>
          </p:cNvPr>
          <p:cNvGraphicFramePr>
            <a:graphicFrameLocks noGrp="1"/>
          </p:cNvGraphicFramePr>
          <p:nvPr>
            <p:extLst>
              <p:ext uri="{D42A27DB-BD31-4B8C-83A1-F6EECF244321}">
                <p14:modId xmlns:p14="http://schemas.microsoft.com/office/powerpoint/2010/main" val="3558704139"/>
              </p:ext>
            </p:extLst>
          </p:nvPr>
        </p:nvGraphicFramePr>
        <p:xfrm>
          <a:off x="5278421" y="2109407"/>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3727149346"/>
                    </a:ext>
                  </a:extLst>
                </a:gridCol>
                <a:gridCol w="812800">
                  <a:extLst>
                    <a:ext uri="{9D8B030D-6E8A-4147-A177-3AD203B41FA5}">
                      <a16:colId xmlns:a16="http://schemas.microsoft.com/office/drawing/2014/main" val="4249301774"/>
                    </a:ext>
                  </a:extLst>
                </a:gridCol>
                <a:gridCol w="812800">
                  <a:extLst>
                    <a:ext uri="{9D8B030D-6E8A-4147-A177-3AD203B41FA5}">
                      <a16:colId xmlns:a16="http://schemas.microsoft.com/office/drawing/2014/main" val="1074303697"/>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2144634897"/>
                  </a:ext>
                </a:extLst>
              </a:tr>
            </a:tbl>
          </a:graphicData>
        </a:graphic>
      </p:graphicFrame>
      <p:graphicFrame>
        <p:nvGraphicFramePr>
          <p:cNvPr id="32" name="Tabla 31">
            <a:extLst>
              <a:ext uri="{FF2B5EF4-FFF2-40B4-BE49-F238E27FC236}">
                <a16:creationId xmlns:a16="http://schemas.microsoft.com/office/drawing/2014/main" id="{14F738DA-908D-4946-A840-FC0815962364}"/>
              </a:ext>
            </a:extLst>
          </p:cNvPr>
          <p:cNvGraphicFramePr>
            <a:graphicFrameLocks noGrp="1"/>
          </p:cNvGraphicFramePr>
          <p:nvPr>
            <p:extLst>
              <p:ext uri="{D42A27DB-BD31-4B8C-83A1-F6EECF244321}">
                <p14:modId xmlns:p14="http://schemas.microsoft.com/office/powerpoint/2010/main" val="2576418391"/>
              </p:ext>
            </p:extLst>
          </p:nvPr>
        </p:nvGraphicFramePr>
        <p:xfrm>
          <a:off x="3594540" y="1578966"/>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35773539"/>
                    </a:ext>
                  </a:extLst>
                </a:gridCol>
                <a:gridCol w="812800">
                  <a:extLst>
                    <a:ext uri="{9D8B030D-6E8A-4147-A177-3AD203B41FA5}">
                      <a16:colId xmlns:a16="http://schemas.microsoft.com/office/drawing/2014/main" val="137253043"/>
                    </a:ext>
                  </a:extLst>
                </a:gridCol>
              </a:tblGrid>
              <a:tr h="370840">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3372077871"/>
                  </a:ext>
                </a:extLst>
              </a:tr>
            </a:tbl>
          </a:graphicData>
        </a:graphic>
      </p:graphicFrame>
      <p:sp>
        <p:nvSpPr>
          <p:cNvPr id="33" name="CuadroTexto 32">
            <a:extLst>
              <a:ext uri="{FF2B5EF4-FFF2-40B4-BE49-F238E27FC236}">
                <a16:creationId xmlns:a16="http://schemas.microsoft.com/office/drawing/2014/main" id="{8AA67985-86DB-7243-A601-E92EDD383D81}"/>
              </a:ext>
            </a:extLst>
          </p:cNvPr>
          <p:cNvSpPr txBox="1"/>
          <p:nvPr/>
        </p:nvSpPr>
        <p:spPr>
          <a:xfrm>
            <a:off x="1099305" y="2109407"/>
            <a:ext cx="36728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A</a:t>
            </a:r>
          </a:p>
        </p:txBody>
      </p:sp>
      <p:sp>
        <p:nvSpPr>
          <p:cNvPr id="34" name="CuadroTexto 33">
            <a:extLst>
              <a:ext uri="{FF2B5EF4-FFF2-40B4-BE49-F238E27FC236}">
                <a16:creationId xmlns:a16="http://schemas.microsoft.com/office/drawing/2014/main" id="{E2B5902D-B5CE-1C49-85A2-8D86B0E20A07}"/>
              </a:ext>
            </a:extLst>
          </p:cNvPr>
          <p:cNvSpPr txBox="1"/>
          <p:nvPr/>
        </p:nvSpPr>
        <p:spPr>
          <a:xfrm>
            <a:off x="3057799" y="1553634"/>
            <a:ext cx="373820" cy="369332"/>
          </a:xfrm>
          <a:prstGeom prst="rect">
            <a:avLst/>
          </a:prstGeom>
          <a:noFill/>
        </p:spPr>
        <p:txBody>
          <a:bodyPr wrap="none" rtlCol="0">
            <a:spAutoFit/>
          </a:bodyPr>
          <a:lstStyle/>
          <a:p>
            <a:r>
              <a:rPr lang="es-MX" dirty="0">
                <a:solidFill>
                  <a:srgbClr val="FF0000"/>
                </a:solidFill>
              </a:rPr>
              <a:t>F</a:t>
            </a:r>
            <a:r>
              <a:rPr lang="es-MX" baseline="-25000" dirty="0">
                <a:solidFill>
                  <a:srgbClr val="FF0000"/>
                </a:solidFill>
              </a:rPr>
              <a:t>B</a:t>
            </a:r>
          </a:p>
        </p:txBody>
      </p:sp>
      <p:graphicFrame>
        <p:nvGraphicFramePr>
          <p:cNvPr id="35" name="Tabla 34">
            <a:extLst>
              <a:ext uri="{FF2B5EF4-FFF2-40B4-BE49-F238E27FC236}">
                <a16:creationId xmlns:a16="http://schemas.microsoft.com/office/drawing/2014/main" id="{B0A1D447-A2DF-884B-AB4D-9872589344A7}"/>
              </a:ext>
            </a:extLst>
          </p:cNvPr>
          <p:cNvGraphicFramePr>
            <a:graphicFrameLocks noGrp="1"/>
          </p:cNvGraphicFramePr>
          <p:nvPr>
            <p:extLst>
              <p:ext uri="{D42A27DB-BD31-4B8C-83A1-F6EECF244321}">
                <p14:modId xmlns:p14="http://schemas.microsoft.com/office/powerpoint/2010/main" val="4000711029"/>
              </p:ext>
            </p:extLst>
          </p:nvPr>
        </p:nvGraphicFramePr>
        <p:xfrm>
          <a:off x="1466585" y="4553422"/>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59995636"/>
                    </a:ext>
                  </a:extLst>
                </a:gridCol>
                <a:gridCol w="812800">
                  <a:extLst>
                    <a:ext uri="{9D8B030D-6E8A-4147-A177-3AD203B41FA5}">
                      <a16:colId xmlns:a16="http://schemas.microsoft.com/office/drawing/2014/main" val="2734809526"/>
                    </a:ext>
                  </a:extLst>
                </a:gridCol>
              </a:tblGrid>
              <a:tr h="370840">
                <a:tc>
                  <a:txBody>
                    <a:bodyPr/>
                    <a:lstStyle/>
                    <a:p>
                      <a:pPr algn="ctr"/>
                      <a:r>
                        <a:rPr lang="es-ES_tradnl" dirty="0"/>
                        <a:t>1</a:t>
                      </a:r>
                    </a:p>
                  </a:txBody>
                  <a:tcPr/>
                </a:tc>
                <a:tc>
                  <a:txBody>
                    <a:bodyPr/>
                    <a:lstStyle/>
                    <a:p>
                      <a:pPr algn="ctr"/>
                      <a:r>
                        <a:rPr lang="es-ES_tradnl" dirty="0"/>
                        <a:t>0</a:t>
                      </a:r>
                    </a:p>
                  </a:txBody>
                  <a:tcPr/>
                </a:tc>
                <a:extLst>
                  <a:ext uri="{0D108BD9-81ED-4DB2-BD59-A6C34878D82A}">
                    <a16:rowId xmlns:a16="http://schemas.microsoft.com/office/drawing/2014/main" val="1533217109"/>
                  </a:ext>
                </a:extLst>
              </a:tr>
            </a:tbl>
          </a:graphicData>
        </a:graphic>
      </p:graphicFrame>
      <p:graphicFrame>
        <p:nvGraphicFramePr>
          <p:cNvPr id="36" name="Tabla 35">
            <a:extLst>
              <a:ext uri="{FF2B5EF4-FFF2-40B4-BE49-F238E27FC236}">
                <a16:creationId xmlns:a16="http://schemas.microsoft.com/office/drawing/2014/main" id="{EC2B946E-6199-4C4D-A295-ACD31384B8D0}"/>
              </a:ext>
            </a:extLst>
          </p:cNvPr>
          <p:cNvGraphicFramePr>
            <a:graphicFrameLocks noGrp="1"/>
          </p:cNvGraphicFramePr>
          <p:nvPr>
            <p:extLst>
              <p:ext uri="{D42A27DB-BD31-4B8C-83A1-F6EECF244321}">
                <p14:modId xmlns:p14="http://schemas.microsoft.com/office/powerpoint/2010/main" val="1863180273"/>
              </p:ext>
            </p:extLst>
          </p:nvPr>
        </p:nvGraphicFramePr>
        <p:xfrm>
          <a:off x="4709663" y="4565389"/>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3727149346"/>
                    </a:ext>
                  </a:extLst>
                </a:gridCol>
                <a:gridCol w="812800">
                  <a:extLst>
                    <a:ext uri="{9D8B030D-6E8A-4147-A177-3AD203B41FA5}">
                      <a16:colId xmlns:a16="http://schemas.microsoft.com/office/drawing/2014/main" val="4249301774"/>
                    </a:ext>
                  </a:extLst>
                </a:gridCol>
                <a:gridCol w="812800">
                  <a:extLst>
                    <a:ext uri="{9D8B030D-6E8A-4147-A177-3AD203B41FA5}">
                      <a16:colId xmlns:a16="http://schemas.microsoft.com/office/drawing/2014/main" val="1074303697"/>
                    </a:ext>
                  </a:extLst>
                </a:gridCol>
              </a:tblGrid>
              <a:tr h="370840">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2144634897"/>
                  </a:ext>
                </a:extLst>
              </a:tr>
            </a:tbl>
          </a:graphicData>
        </a:graphic>
      </p:graphicFrame>
      <p:graphicFrame>
        <p:nvGraphicFramePr>
          <p:cNvPr id="37" name="Tabla 36">
            <a:extLst>
              <a:ext uri="{FF2B5EF4-FFF2-40B4-BE49-F238E27FC236}">
                <a16:creationId xmlns:a16="http://schemas.microsoft.com/office/drawing/2014/main" id="{6E643277-5EC2-A34D-85FB-F0224B748F23}"/>
              </a:ext>
            </a:extLst>
          </p:cNvPr>
          <p:cNvGraphicFramePr>
            <a:graphicFrameLocks noGrp="1"/>
          </p:cNvGraphicFramePr>
          <p:nvPr>
            <p:extLst>
              <p:ext uri="{D42A27DB-BD31-4B8C-83A1-F6EECF244321}">
                <p14:modId xmlns:p14="http://schemas.microsoft.com/office/powerpoint/2010/main" val="1602622737"/>
              </p:ext>
            </p:extLst>
          </p:nvPr>
        </p:nvGraphicFramePr>
        <p:xfrm>
          <a:off x="3084063" y="4553141"/>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959087304"/>
                    </a:ext>
                  </a:extLst>
                </a:gridCol>
                <a:gridCol w="812800">
                  <a:extLst>
                    <a:ext uri="{9D8B030D-6E8A-4147-A177-3AD203B41FA5}">
                      <a16:colId xmlns:a16="http://schemas.microsoft.com/office/drawing/2014/main" val="355371116"/>
                    </a:ext>
                  </a:extLst>
                </a:gridCol>
              </a:tblGrid>
              <a:tr h="370840">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99077524"/>
                  </a:ext>
                </a:extLst>
              </a:tr>
            </a:tbl>
          </a:graphicData>
        </a:graphic>
      </p:graphicFrame>
      <p:graphicFrame>
        <p:nvGraphicFramePr>
          <p:cNvPr id="38" name="Tabla 37">
            <a:extLst>
              <a:ext uri="{FF2B5EF4-FFF2-40B4-BE49-F238E27FC236}">
                <a16:creationId xmlns:a16="http://schemas.microsoft.com/office/drawing/2014/main" id="{657D617C-BAAB-B049-B4E7-C8457B032BEA}"/>
              </a:ext>
            </a:extLst>
          </p:cNvPr>
          <p:cNvGraphicFramePr>
            <a:graphicFrameLocks noGrp="1"/>
          </p:cNvGraphicFramePr>
          <p:nvPr>
            <p:extLst>
              <p:ext uri="{D42A27DB-BD31-4B8C-83A1-F6EECF244321}">
                <p14:modId xmlns:p14="http://schemas.microsoft.com/office/powerpoint/2010/main" val="3371194975"/>
              </p:ext>
            </p:extLst>
          </p:nvPr>
        </p:nvGraphicFramePr>
        <p:xfrm>
          <a:off x="4737110" y="5452641"/>
          <a:ext cx="24384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808237548"/>
                    </a:ext>
                  </a:extLst>
                </a:gridCol>
                <a:gridCol w="812800">
                  <a:extLst>
                    <a:ext uri="{9D8B030D-6E8A-4147-A177-3AD203B41FA5}">
                      <a16:colId xmlns:a16="http://schemas.microsoft.com/office/drawing/2014/main" val="2077774376"/>
                    </a:ext>
                  </a:extLst>
                </a:gridCol>
                <a:gridCol w="812800">
                  <a:extLst>
                    <a:ext uri="{9D8B030D-6E8A-4147-A177-3AD203B41FA5}">
                      <a16:colId xmlns:a16="http://schemas.microsoft.com/office/drawing/2014/main" val="1192241235"/>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tc>
                  <a:txBody>
                    <a:bodyPr/>
                    <a:lstStyle/>
                    <a:p>
                      <a:pPr algn="ctr"/>
                      <a:r>
                        <a:rPr lang="es-ES_tradnl" dirty="0"/>
                        <a:t>0</a:t>
                      </a:r>
                    </a:p>
                  </a:txBody>
                  <a:tcPr>
                    <a:solidFill>
                      <a:schemeClr val="accent3">
                        <a:lumMod val="60000"/>
                        <a:lumOff val="40000"/>
                      </a:schemeClr>
                    </a:solidFill>
                  </a:tcPr>
                </a:tc>
                <a:extLst>
                  <a:ext uri="{0D108BD9-81ED-4DB2-BD59-A6C34878D82A}">
                    <a16:rowId xmlns:a16="http://schemas.microsoft.com/office/drawing/2014/main" val="1851678756"/>
                  </a:ext>
                </a:extLst>
              </a:tr>
            </a:tbl>
          </a:graphicData>
        </a:graphic>
      </p:graphicFrame>
      <p:graphicFrame>
        <p:nvGraphicFramePr>
          <p:cNvPr id="39" name="Tabla 38">
            <a:extLst>
              <a:ext uri="{FF2B5EF4-FFF2-40B4-BE49-F238E27FC236}">
                <a16:creationId xmlns:a16="http://schemas.microsoft.com/office/drawing/2014/main" id="{5987C19E-122C-4A4B-8597-B54A5AF87957}"/>
              </a:ext>
            </a:extLst>
          </p:cNvPr>
          <p:cNvGraphicFramePr>
            <a:graphicFrameLocks noGrp="1"/>
          </p:cNvGraphicFramePr>
          <p:nvPr>
            <p:extLst>
              <p:ext uri="{D42A27DB-BD31-4B8C-83A1-F6EECF244321}">
                <p14:modId xmlns:p14="http://schemas.microsoft.com/office/powerpoint/2010/main" val="3938654730"/>
              </p:ext>
            </p:extLst>
          </p:nvPr>
        </p:nvGraphicFramePr>
        <p:xfrm>
          <a:off x="1463501" y="5441070"/>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1097143750"/>
                    </a:ext>
                  </a:extLst>
                </a:gridCol>
                <a:gridCol w="812800">
                  <a:extLst>
                    <a:ext uri="{9D8B030D-6E8A-4147-A177-3AD203B41FA5}">
                      <a16:colId xmlns:a16="http://schemas.microsoft.com/office/drawing/2014/main" val="758025384"/>
                    </a:ext>
                  </a:extLst>
                </a:gridCol>
              </a:tblGrid>
              <a:tr h="370840">
                <a:tc>
                  <a:txBody>
                    <a:bodyPr/>
                    <a:lstStyle/>
                    <a:p>
                      <a:pPr algn="ctr"/>
                      <a:r>
                        <a:rPr lang="es-ES_tradnl" dirty="0"/>
                        <a:t>0</a:t>
                      </a:r>
                    </a:p>
                  </a:txBody>
                  <a:tcPr>
                    <a:solidFill>
                      <a:schemeClr val="accent3">
                        <a:lumMod val="60000"/>
                        <a:lumOff val="40000"/>
                      </a:schemeClr>
                    </a:solidFill>
                  </a:tcPr>
                </a:tc>
                <a:tc>
                  <a:txBody>
                    <a:bodyPr/>
                    <a:lstStyle/>
                    <a:p>
                      <a:pPr algn="ctr"/>
                      <a:r>
                        <a:rPr lang="es-ES_tradnl" dirty="0"/>
                        <a:t>1</a:t>
                      </a:r>
                    </a:p>
                  </a:txBody>
                  <a:tcPr>
                    <a:solidFill>
                      <a:schemeClr val="accent3">
                        <a:lumMod val="60000"/>
                        <a:lumOff val="40000"/>
                      </a:schemeClr>
                    </a:solidFill>
                  </a:tcPr>
                </a:tc>
                <a:extLst>
                  <a:ext uri="{0D108BD9-81ED-4DB2-BD59-A6C34878D82A}">
                    <a16:rowId xmlns:a16="http://schemas.microsoft.com/office/drawing/2014/main" val="3984298298"/>
                  </a:ext>
                </a:extLst>
              </a:tr>
            </a:tbl>
          </a:graphicData>
        </a:graphic>
      </p:graphicFrame>
      <p:graphicFrame>
        <p:nvGraphicFramePr>
          <p:cNvPr id="40" name="Tabla 39">
            <a:extLst>
              <a:ext uri="{FF2B5EF4-FFF2-40B4-BE49-F238E27FC236}">
                <a16:creationId xmlns:a16="http://schemas.microsoft.com/office/drawing/2014/main" id="{AEB7C648-D172-D442-BE2E-C4B0D40D9B32}"/>
              </a:ext>
            </a:extLst>
          </p:cNvPr>
          <p:cNvGraphicFramePr>
            <a:graphicFrameLocks noGrp="1"/>
          </p:cNvGraphicFramePr>
          <p:nvPr>
            <p:extLst>
              <p:ext uri="{D42A27DB-BD31-4B8C-83A1-F6EECF244321}">
                <p14:modId xmlns:p14="http://schemas.microsoft.com/office/powerpoint/2010/main" val="984799504"/>
              </p:ext>
            </p:extLst>
          </p:nvPr>
        </p:nvGraphicFramePr>
        <p:xfrm>
          <a:off x="3111510" y="5448271"/>
          <a:ext cx="1625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35773539"/>
                    </a:ext>
                  </a:extLst>
                </a:gridCol>
                <a:gridCol w="812800">
                  <a:extLst>
                    <a:ext uri="{9D8B030D-6E8A-4147-A177-3AD203B41FA5}">
                      <a16:colId xmlns:a16="http://schemas.microsoft.com/office/drawing/2014/main" val="137253043"/>
                    </a:ext>
                  </a:extLst>
                </a:gridCol>
              </a:tblGrid>
              <a:tr h="370840">
                <a:tc>
                  <a:txBody>
                    <a:bodyPr/>
                    <a:lstStyle/>
                    <a:p>
                      <a:pPr algn="ctr"/>
                      <a:r>
                        <a:rPr lang="es-ES_tradnl" dirty="0"/>
                        <a:t>0</a:t>
                      </a:r>
                    </a:p>
                  </a:txBody>
                  <a:tcPr/>
                </a:tc>
                <a:tc>
                  <a:txBody>
                    <a:bodyPr/>
                    <a:lstStyle/>
                    <a:p>
                      <a:pPr algn="ctr"/>
                      <a:r>
                        <a:rPr lang="es-ES_tradnl" dirty="0"/>
                        <a:t>1</a:t>
                      </a:r>
                    </a:p>
                  </a:txBody>
                  <a:tcPr/>
                </a:tc>
                <a:extLst>
                  <a:ext uri="{0D108BD9-81ED-4DB2-BD59-A6C34878D82A}">
                    <a16:rowId xmlns:a16="http://schemas.microsoft.com/office/drawing/2014/main" val="3372077871"/>
                  </a:ext>
                </a:extLst>
              </a:tr>
            </a:tbl>
          </a:graphicData>
        </a:graphic>
      </p:graphicFrame>
    </p:spTree>
    <p:extLst>
      <p:ext uri="{BB962C8B-B14F-4D97-AF65-F5344CB8AC3E}">
        <p14:creationId xmlns:p14="http://schemas.microsoft.com/office/powerpoint/2010/main" val="29321024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36</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lstStyle/>
          <a:p>
            <a:r>
              <a:rPr lang="es-MX" sz="2400" b="1" dirty="0">
                <a:latin typeface="Times New Roman" panose="02020603050405020304" pitchFamily="18" charset="0"/>
                <a:cs typeface="Times New Roman" panose="02020603050405020304" pitchFamily="18" charset="0"/>
              </a:rPr>
              <a:t>Ejercicio</a:t>
            </a:r>
            <a:r>
              <a:rPr lang="es-MX" sz="2400" dirty="0">
                <a:latin typeface="Times New Roman" panose="02020603050405020304" pitchFamily="18" charset="0"/>
                <a:cs typeface="Times New Roman" panose="02020603050405020304" pitchFamily="18" charset="0"/>
              </a:rPr>
              <a:t>. Implementar con el enfoque POO, una clase para cromosomas enteros. Basarse en el siguiente diagrama de clase.</a:t>
            </a:r>
          </a:p>
          <a:p>
            <a:endParaRPr lang="es-MX" dirty="0"/>
          </a:p>
        </p:txBody>
      </p:sp>
      <p:sp>
        <p:nvSpPr>
          <p:cNvPr id="5" name="CuadroTexto 4">
            <a:extLst>
              <a:ext uri="{FF2B5EF4-FFF2-40B4-BE49-F238E27FC236}">
                <a16:creationId xmlns:a16="http://schemas.microsoft.com/office/drawing/2014/main" id="{CC29F28E-3FCE-FA47-A550-53FED638F28A}"/>
              </a:ext>
            </a:extLst>
          </p:cNvPr>
          <p:cNvSpPr txBox="1"/>
          <p:nvPr/>
        </p:nvSpPr>
        <p:spPr>
          <a:xfrm>
            <a:off x="321067" y="5200444"/>
            <a:ext cx="8134311" cy="1200329"/>
          </a:xfrm>
          <a:prstGeom prst="rect">
            <a:avLst/>
          </a:prstGeom>
          <a:noFill/>
        </p:spPr>
        <p:txBody>
          <a:bodyPr wrap="square" rtlCol="0">
            <a:spAutoFit/>
          </a:bodyPr>
          <a:lstStyle/>
          <a:p>
            <a:pPr marL="342900" indent="-342900">
              <a:buAutoNum type="alphaLcParenR"/>
            </a:pPr>
            <a:r>
              <a:rPr lang="es-MX" dirty="0"/>
              <a:t>La cruza implementada debe de ser por dos puntos.</a:t>
            </a:r>
          </a:p>
          <a:p>
            <a:pPr marL="342900" indent="-342900">
              <a:buAutoNum type="alphaLcParenR"/>
            </a:pPr>
            <a:r>
              <a:rPr lang="es-MX" dirty="0"/>
              <a:t>El cromosoma debe de poder  representar números enteros en el intervalo [min,max]. Ver diapositivas del tema anterior.</a:t>
            </a:r>
          </a:p>
          <a:p>
            <a:pPr marL="342900" indent="-342900">
              <a:buAutoNum type="alphaLcParenR"/>
            </a:pPr>
            <a:r>
              <a:rPr lang="es-MX" dirty="0"/>
              <a:t>Prueba la clase con min=-128, max=127, numBits=16.</a:t>
            </a:r>
          </a:p>
        </p:txBody>
      </p:sp>
      <p:pic>
        <p:nvPicPr>
          <p:cNvPr id="6" name="Imagen 5">
            <a:extLst>
              <a:ext uri="{FF2B5EF4-FFF2-40B4-BE49-F238E27FC236}">
                <a16:creationId xmlns:a16="http://schemas.microsoft.com/office/drawing/2014/main" id="{FCA82879-A8B5-E443-9071-4EE8510B946F}"/>
              </a:ext>
            </a:extLst>
          </p:cNvPr>
          <p:cNvPicPr>
            <a:picLocks noChangeAspect="1"/>
          </p:cNvPicPr>
          <p:nvPr/>
        </p:nvPicPr>
        <p:blipFill>
          <a:blip r:embed="rId3"/>
          <a:stretch>
            <a:fillRect/>
          </a:stretch>
        </p:blipFill>
        <p:spPr>
          <a:xfrm>
            <a:off x="624981" y="2474915"/>
            <a:ext cx="4794157" cy="2616370"/>
          </a:xfrm>
          <a:prstGeom prst="rect">
            <a:avLst/>
          </a:prstGeom>
        </p:spPr>
      </p:pic>
    </p:spTree>
    <p:extLst>
      <p:ext uri="{BB962C8B-B14F-4D97-AF65-F5344CB8AC3E}">
        <p14:creationId xmlns:p14="http://schemas.microsoft.com/office/powerpoint/2010/main" val="17447667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 por dos puntos</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37</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normAutofit/>
          </a:bodyPr>
          <a:lstStyle/>
          <a:p>
            <a:r>
              <a:rPr lang="es-MX" sz="2400" dirty="0">
                <a:latin typeface="Times New Roman" panose="02020603050405020304" pitchFamily="18" charset="0"/>
                <a:cs typeface="Times New Roman" panose="02020603050405020304" pitchFamily="18" charset="0"/>
              </a:rPr>
              <a:t>La cruza por dos puntos minimiza los efectos destructivos de la cruza.</a:t>
            </a:r>
          </a:p>
          <a:p>
            <a:r>
              <a:rPr lang="es-MX" sz="2400" dirty="0">
                <a:latin typeface="Times New Roman" panose="02020603050405020304" pitchFamily="18" charset="0"/>
                <a:cs typeface="Times New Roman" panose="02020603050405020304" pitchFamily="18" charset="0"/>
              </a:rPr>
              <a:t>Este operador es más ampliamente usado que el de la cruza por un punto, y se recomienda su uso.</a:t>
            </a:r>
          </a:p>
          <a:p>
            <a:r>
              <a:rPr lang="es-MX" sz="2400" dirty="0">
                <a:latin typeface="Times New Roman" panose="02020603050405020304" pitchFamily="18" charset="0"/>
                <a:cs typeface="Times New Roman" panose="02020603050405020304" pitchFamily="18" charset="0"/>
              </a:rPr>
              <a:t>Aunque pueden proponerse operadores de cruza por tres, cuatro o más puntos, en la práctica no se ha encontrado que mejoren los resultados en los AG.</a:t>
            </a:r>
          </a:p>
        </p:txBody>
      </p:sp>
    </p:spTree>
    <p:extLst>
      <p:ext uri="{BB962C8B-B14F-4D97-AF65-F5344CB8AC3E}">
        <p14:creationId xmlns:p14="http://schemas.microsoft.com/office/powerpoint/2010/main" val="21891203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Otros operadores de cruza</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38</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normAutofit fontScale="92500" lnSpcReduction="10000"/>
          </a:bodyPr>
          <a:lstStyle/>
          <a:p>
            <a:r>
              <a:rPr lang="es-MX" sz="2400" dirty="0">
                <a:latin typeface="Times New Roman" panose="02020603050405020304" pitchFamily="18" charset="0"/>
                <a:cs typeface="Times New Roman" panose="02020603050405020304" pitchFamily="18" charset="0"/>
              </a:rPr>
              <a:t>Existen otros operadores de cruza, por ejemplo:</a:t>
            </a:r>
          </a:p>
          <a:p>
            <a:pPr lvl="1"/>
            <a:r>
              <a:rPr lang="es-MX" sz="2000" dirty="0">
                <a:latin typeface="Times New Roman" panose="02020603050405020304" pitchFamily="18" charset="0"/>
                <a:cs typeface="Times New Roman" panose="02020603050405020304" pitchFamily="18" charset="0"/>
              </a:rPr>
              <a:t>Cruza Acentuada</a:t>
            </a:r>
          </a:p>
          <a:p>
            <a:pPr lvl="1"/>
            <a:r>
              <a:rPr lang="es-MX" sz="2000" dirty="0">
                <a:latin typeface="Times New Roman" panose="02020603050405020304" pitchFamily="18" charset="0"/>
                <a:cs typeface="Times New Roman" panose="02020603050405020304" pitchFamily="18" charset="0"/>
              </a:rPr>
              <a:t>Cruza con barajeo</a:t>
            </a:r>
          </a:p>
          <a:p>
            <a:pPr lvl="1"/>
            <a:r>
              <a:rPr lang="es-MX" sz="2000" dirty="0">
                <a:latin typeface="Times New Roman" panose="02020603050405020304" pitchFamily="18" charset="0"/>
                <a:cs typeface="Times New Roman" panose="02020603050405020304" pitchFamily="18" charset="0"/>
              </a:rPr>
              <a:t>Order Crossover</a:t>
            </a:r>
          </a:p>
          <a:p>
            <a:pPr lvl="1"/>
            <a:r>
              <a:rPr lang="es-MX" sz="2000" dirty="0">
                <a:latin typeface="Times New Roman" panose="02020603050405020304" pitchFamily="18" charset="0"/>
                <a:cs typeface="Times New Roman" panose="02020603050405020304" pitchFamily="18" charset="0"/>
              </a:rPr>
              <a:t>Partially Mapped Crossover </a:t>
            </a:r>
          </a:p>
          <a:p>
            <a:pPr lvl="1"/>
            <a:r>
              <a:rPr lang="es-MX" sz="2000" dirty="0">
                <a:latin typeface="Times New Roman" panose="02020603050405020304" pitchFamily="18" charset="0"/>
                <a:cs typeface="Times New Roman" panose="02020603050405020304" pitchFamily="18" charset="0"/>
              </a:rPr>
              <a:t>Position-Based Crossover </a:t>
            </a:r>
          </a:p>
          <a:p>
            <a:pPr lvl="1"/>
            <a:r>
              <a:rPr lang="es-MX" sz="2000" dirty="0">
                <a:latin typeface="Times New Roman" panose="02020603050405020304" pitchFamily="18" charset="0"/>
                <a:cs typeface="Times New Roman" panose="02020603050405020304" pitchFamily="18" charset="0"/>
              </a:rPr>
              <a:t>Order-Based Crossover </a:t>
            </a:r>
          </a:p>
          <a:p>
            <a:pPr lvl="1"/>
            <a:r>
              <a:rPr lang="es-MX" sz="2000" dirty="0">
                <a:latin typeface="Times New Roman" panose="02020603050405020304" pitchFamily="18" charset="0"/>
                <a:cs typeface="Times New Roman" panose="02020603050405020304" pitchFamily="18" charset="0"/>
              </a:rPr>
              <a:t>Cycle Crossover</a:t>
            </a:r>
            <a:br>
              <a:rPr lang="es-MX" sz="2000" dirty="0">
                <a:latin typeface="Times New Roman" panose="02020603050405020304" pitchFamily="18" charset="0"/>
                <a:cs typeface="Times New Roman" panose="02020603050405020304" pitchFamily="18" charset="0"/>
              </a:rPr>
            </a:br>
            <a:endParaRPr lang="es-MX" sz="2000" dirty="0">
              <a:latin typeface="Times New Roman" panose="02020603050405020304" pitchFamily="18" charset="0"/>
              <a:cs typeface="Times New Roman" panose="02020603050405020304" pitchFamily="18" charset="0"/>
            </a:endParaRPr>
          </a:p>
          <a:p>
            <a:pPr marL="400050"/>
            <a:r>
              <a:rPr lang="es-MX" sz="2400" dirty="0">
                <a:latin typeface="Times New Roman" panose="02020603050405020304" pitchFamily="18" charset="0"/>
                <a:cs typeface="Times New Roman" panose="02020603050405020304" pitchFamily="18" charset="0"/>
              </a:rPr>
              <a:t>Se sugiere realizar una búsqueda de la forma en que se realizan.</a:t>
            </a:r>
          </a:p>
          <a:p>
            <a:r>
              <a:rPr lang="es-MX" sz="2400" dirty="0">
                <a:latin typeface="Times New Roman" panose="02020603050405020304" pitchFamily="18" charset="0"/>
                <a:cs typeface="Times New Roman" panose="02020603050405020304" pitchFamily="18" charset="0"/>
              </a:rPr>
              <a:t>En todas las variantes de cruza, la idea subyacente es la misma que la presentada aquí: combinar los genes de dos cromosomas para producir hijos.</a:t>
            </a:r>
          </a:p>
        </p:txBody>
      </p:sp>
    </p:spTree>
    <p:extLst>
      <p:ext uri="{BB962C8B-B14F-4D97-AF65-F5344CB8AC3E}">
        <p14:creationId xmlns:p14="http://schemas.microsoft.com/office/powerpoint/2010/main" val="2420652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Conclusiones</a:t>
            </a: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60" name="Marcador de número de diapositiva 1">
            <a:extLst>
              <a:ext uri="{FF2B5EF4-FFF2-40B4-BE49-F238E27FC236}">
                <a16:creationId xmlns:a16="http://schemas.microsoft.com/office/drawing/2014/main" id="{D0AE7386-C098-884A-A6A5-9E3A0E471C1F}"/>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39</a:t>
            </a:fld>
            <a:endParaRPr lang="es-ES" dirty="0">
              <a:solidFill>
                <a:schemeClr val="bg1"/>
              </a:solidFill>
            </a:endParaRPr>
          </a:p>
        </p:txBody>
      </p:sp>
      <p:sp>
        <p:nvSpPr>
          <p:cNvPr id="31" name="Marcador de contenido 30">
            <a:extLst>
              <a:ext uri="{FF2B5EF4-FFF2-40B4-BE49-F238E27FC236}">
                <a16:creationId xmlns:a16="http://schemas.microsoft.com/office/drawing/2014/main" id="{58633230-BE2A-C641-8E52-6DCAFFE39C3A}"/>
              </a:ext>
            </a:extLst>
          </p:cNvPr>
          <p:cNvSpPr>
            <a:spLocks noGrp="1"/>
          </p:cNvSpPr>
          <p:nvPr>
            <p:ph idx="1"/>
          </p:nvPr>
        </p:nvSpPr>
        <p:spPr>
          <a:xfrm>
            <a:off x="440736" y="1267996"/>
            <a:ext cx="8229600" cy="4525963"/>
          </a:xfrm>
        </p:spPr>
        <p:txBody>
          <a:bodyPr>
            <a:normAutofit/>
          </a:bodyPr>
          <a:lstStyle/>
          <a:p>
            <a:r>
              <a:rPr lang="es-MX" sz="2400" dirty="0">
                <a:latin typeface="Times New Roman" panose="02020603050405020304" pitchFamily="18" charset="0"/>
                <a:cs typeface="Times New Roman" panose="02020603050405020304" pitchFamily="18" charset="0"/>
              </a:rPr>
              <a:t>Los operadores de cruza más comunes son los de un punto y dos puntos.</a:t>
            </a:r>
          </a:p>
          <a:p>
            <a:r>
              <a:rPr lang="es-MX" sz="2400" dirty="0">
                <a:latin typeface="Times New Roman" panose="02020603050405020304" pitchFamily="18" charset="0"/>
                <a:cs typeface="Times New Roman" panose="02020603050405020304" pitchFamily="18" charset="0"/>
              </a:rPr>
              <a:t>El operador de cruza por un punto puede romper esquemas.</a:t>
            </a:r>
          </a:p>
          <a:p>
            <a:r>
              <a:rPr lang="es-MX" sz="2400" dirty="0">
                <a:latin typeface="Times New Roman" panose="02020603050405020304" pitchFamily="18" charset="0"/>
                <a:cs typeface="Times New Roman" panose="02020603050405020304" pitchFamily="18" charset="0"/>
              </a:rPr>
              <a:t>El operador de cruza por dos puntos es más recomendado que el de un punto. </a:t>
            </a:r>
          </a:p>
          <a:p>
            <a:r>
              <a:rPr lang="es-MX" sz="2400" dirty="0">
                <a:latin typeface="Times New Roman" panose="02020603050405020304" pitchFamily="18" charset="0"/>
                <a:cs typeface="Times New Roman" panose="02020603050405020304" pitchFamily="18" charset="0"/>
              </a:rPr>
              <a:t>Existen más operadores de cruza, que se ajustan a la representación que se está utilizando para resolver problemas con algoritmos genéticos.</a:t>
            </a:r>
          </a:p>
        </p:txBody>
      </p:sp>
    </p:spTree>
    <p:extLst>
      <p:ext uri="{BB962C8B-B14F-4D97-AF65-F5344CB8AC3E}">
        <p14:creationId xmlns:p14="http://schemas.microsoft.com/office/powerpoint/2010/main" val="1315057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7109639"/>
          </a:xfrm>
          <a:prstGeom prst="rect">
            <a:avLst/>
          </a:prstGeom>
          <a:noFill/>
        </p:spPr>
        <p:txBody>
          <a:bodyPr wrap="square" rtlCol="0">
            <a:spAutoFit/>
          </a:bodyPr>
          <a:lstStyle/>
          <a:p>
            <a:pPr algn="just"/>
            <a:r>
              <a:rPr lang="es-ES_tradnl" sz="2400" b="1" dirty="0">
                <a:latin typeface="Times New Roman" panose="02020603050405020304" pitchFamily="18" charset="0"/>
                <a:cs typeface="Times New Roman" panose="02020603050405020304" pitchFamily="18" charset="0"/>
              </a:rPr>
              <a:t>Comprender la estructura completa de un AG simple y aplicarlo a problemas de optimización de poca complejidad.</a:t>
            </a:r>
          </a:p>
          <a:p>
            <a:pPr algn="just"/>
            <a:endParaRPr lang="es-ES_tradnl" sz="2400" b="1" dirty="0">
              <a:latin typeface="Times New Roman" panose="02020603050405020304" pitchFamily="18" charset="0"/>
              <a:cs typeface="Times New Roman" panose="02020603050405020304" pitchFamily="18" charset="0"/>
            </a:endParaRPr>
          </a:p>
          <a:p>
            <a:pPr algn="just"/>
            <a:r>
              <a:rPr lang="es-ES_tradnl" sz="2400" b="1" dirty="0">
                <a:latin typeface="Times New Roman" panose="02020603050405020304" pitchFamily="18" charset="0"/>
                <a:cs typeface="Times New Roman" panose="02020603050405020304" pitchFamily="18" charset="0"/>
              </a:rPr>
              <a:t>Conocimiento:</a:t>
            </a:r>
          </a:p>
          <a:p>
            <a:pPr marL="342900"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 Elementos de un AG </a:t>
            </a:r>
          </a:p>
          <a:p>
            <a:pPr marL="800100" lvl="1"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 Representación </a:t>
            </a:r>
          </a:p>
          <a:p>
            <a:pPr marL="800100" lvl="1"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 Población inicial </a:t>
            </a:r>
          </a:p>
          <a:p>
            <a:pPr marL="800100" lvl="1"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 Función de aptitud </a:t>
            </a:r>
          </a:p>
          <a:p>
            <a:pPr marL="800100" lvl="1" indent="-342900">
              <a:buFont typeface="Arial" panose="020B0604020202020204" pitchFamily="34" charset="0"/>
              <a:buChar char="•"/>
            </a:pPr>
            <a:r>
              <a:rPr lang="es-MX" sz="2400" dirty="0">
                <a:solidFill>
                  <a:srgbClr val="FF0000"/>
                </a:solidFill>
                <a:latin typeface="Times New Roman" panose="02020603050405020304" pitchFamily="18" charset="0"/>
                <a:cs typeface="Times New Roman" panose="02020603050405020304" pitchFamily="18" charset="0"/>
              </a:rPr>
              <a:t> Operadores genéticos convencionales </a:t>
            </a:r>
          </a:p>
          <a:p>
            <a:pPr marL="800100" lvl="1"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 Parámetros de control </a:t>
            </a:r>
          </a:p>
          <a:p>
            <a:pPr marL="342900"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Optimización de funciones simples </a:t>
            </a:r>
          </a:p>
          <a:p>
            <a:pPr marL="342900"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¿Porqué y cómo funcionan los AGs? </a:t>
            </a:r>
          </a:p>
          <a:p>
            <a:pPr marL="342900" indent="-342900">
              <a:buFont typeface="Arial" panose="020B0604020202020204" pitchFamily="34" charset="0"/>
              <a:buChar char="•"/>
            </a:pPr>
            <a:r>
              <a:rPr lang="es-MX" sz="2400" dirty="0">
                <a:latin typeface="Times New Roman" panose="02020603050405020304" pitchFamily="18" charset="0"/>
                <a:cs typeface="Times New Roman" panose="02020603050405020304" pitchFamily="18" charset="0"/>
              </a:rPr>
              <a:t>Espacios de Búsqueda y Fitness Landscapes </a:t>
            </a:r>
          </a:p>
          <a:p>
            <a:endParaRPr lang="es-ES_tradnl" sz="2400" dirty="0">
              <a:latin typeface="Times New Roman" panose="02020603050405020304" pitchFamily="18" charset="0"/>
              <a:cs typeface="Times New Roman" panose="02020603050405020304" pitchFamily="18" charset="0"/>
            </a:endParaRPr>
          </a:p>
          <a:p>
            <a:pPr algn="just"/>
            <a:r>
              <a:rPr lang="es-ES_tradnl" sz="2400" dirty="0">
                <a:latin typeface="Times New Roman" panose="02020603050405020304" pitchFamily="18" charset="0"/>
                <a:cs typeface="Times New Roman" panose="02020603050405020304" pitchFamily="18" charset="0"/>
              </a:rPr>
              <a:t> </a:t>
            </a:r>
          </a:p>
          <a:p>
            <a:pPr algn="just"/>
            <a:endParaRPr lang="es-ES" sz="2400" dirty="0">
              <a:latin typeface="Times New Roman" panose="02020603050405020304" pitchFamily="18" charset="0"/>
              <a:cs typeface="Times New Roman" panose="02020603050405020304" pitchFamily="18" charset="0"/>
            </a:endParaRPr>
          </a:p>
          <a:p>
            <a:pPr algn="just"/>
            <a:endParaRPr lang="es-ES"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Propósito de la Unidad de Competencia 2</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5" name="Picture 1" descr="page6image60981440">
            <a:extLst>
              <a:ext uri="{FF2B5EF4-FFF2-40B4-BE49-F238E27FC236}">
                <a16:creationId xmlns:a16="http://schemas.microsoft.com/office/drawing/2014/main" id="{403D3D44-439D-AC44-976D-24C2E754EC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6image37840960">
            <a:extLst>
              <a:ext uri="{FF2B5EF4-FFF2-40B4-BE49-F238E27FC236}">
                <a16:creationId xmlns:a16="http://schemas.microsoft.com/office/drawing/2014/main" id="{BA9E6947-8E56-1D4A-BA77-B4A6085231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6image37843648">
            <a:extLst>
              <a:ext uri="{FF2B5EF4-FFF2-40B4-BE49-F238E27FC236}">
                <a16:creationId xmlns:a16="http://schemas.microsoft.com/office/drawing/2014/main" id="{04CFD0CF-13D0-6243-9E9F-DA3C9908E9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968500" cy="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6image60982976">
            <a:extLst>
              <a:ext uri="{FF2B5EF4-FFF2-40B4-BE49-F238E27FC236}">
                <a16:creationId xmlns:a16="http://schemas.microsoft.com/office/drawing/2014/main" id="{AEBA8C8A-2586-0A46-B38A-00D4B9E868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6image37832000">
            <a:extLst>
              <a:ext uri="{FF2B5EF4-FFF2-40B4-BE49-F238E27FC236}">
                <a16:creationId xmlns:a16="http://schemas.microsoft.com/office/drawing/2014/main" id="{6A8E44AC-27DF-C140-9D82-BEC0B1351C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968500" cy="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6image60983936">
            <a:extLst>
              <a:ext uri="{FF2B5EF4-FFF2-40B4-BE49-F238E27FC236}">
                <a16:creationId xmlns:a16="http://schemas.microsoft.com/office/drawing/2014/main" id="{95494298-853C-C940-80F5-D543CC92FF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age6image60984512">
            <a:extLst>
              <a:ext uri="{FF2B5EF4-FFF2-40B4-BE49-F238E27FC236}">
                <a16:creationId xmlns:a16="http://schemas.microsoft.com/office/drawing/2014/main" id="{E538706D-B929-3447-B055-D7D4A926B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age6image60984896">
            <a:extLst>
              <a:ext uri="{FF2B5EF4-FFF2-40B4-BE49-F238E27FC236}">
                <a16:creationId xmlns:a16="http://schemas.microsoft.com/office/drawing/2014/main" id="{E75EC349-90F9-5946-9A83-1857A154A2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page6image60985472">
            <a:extLst>
              <a:ext uri="{FF2B5EF4-FFF2-40B4-BE49-F238E27FC236}">
                <a16:creationId xmlns:a16="http://schemas.microsoft.com/office/drawing/2014/main" id="{632CEC6E-BB64-5B4F-96D4-10C6C76CC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age6image60985856">
            <a:extLst>
              <a:ext uri="{FF2B5EF4-FFF2-40B4-BE49-F238E27FC236}">
                <a16:creationId xmlns:a16="http://schemas.microsoft.com/office/drawing/2014/main" id="{C9E11308-C860-774A-A2C6-DF1CEA1D47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700" cy="12700"/>
          </a:xfrm>
          <a:prstGeom prst="rect">
            <a:avLst/>
          </a:prstGeom>
          <a:noFill/>
          <a:extLst>
            <a:ext uri="{909E8E84-426E-40DD-AFC4-6F175D3DCCD1}">
              <a14:hiddenFill xmlns:a14="http://schemas.microsoft.com/office/drawing/2010/main">
                <a:solidFill>
                  <a:srgbClr val="FFFFFF"/>
                </a:solidFill>
              </a14:hiddenFill>
            </a:ext>
          </a:extLst>
        </p:spPr>
      </p:pic>
      <p:sp>
        <p:nvSpPr>
          <p:cNvPr id="19" name="CuadroTexto 18">
            <a:extLst>
              <a:ext uri="{FF2B5EF4-FFF2-40B4-BE49-F238E27FC236}">
                <a16:creationId xmlns:a16="http://schemas.microsoft.com/office/drawing/2014/main" id="{5C95E8F6-014D-244A-978B-D163F4EB3125}"/>
              </a:ext>
            </a:extLst>
          </p:cNvPr>
          <p:cNvSpPr txBox="1"/>
          <p:nvPr/>
        </p:nvSpPr>
        <p:spPr>
          <a:xfrm>
            <a:off x="5295028" y="6049137"/>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 name="Marcador de número de diapositiva 1">
            <a:extLst>
              <a:ext uri="{FF2B5EF4-FFF2-40B4-BE49-F238E27FC236}">
                <a16:creationId xmlns:a16="http://schemas.microsoft.com/office/drawing/2014/main" id="{92280B4B-A699-4E45-AE3B-AC52D48E3004}"/>
              </a:ext>
            </a:extLst>
          </p:cNvPr>
          <p:cNvSpPr>
            <a:spLocks noGrp="1"/>
          </p:cNvSpPr>
          <p:nvPr>
            <p:ph type="sldNum" sz="quarter" idx="12"/>
          </p:nvPr>
        </p:nvSpPr>
        <p:spPr/>
        <p:txBody>
          <a:bodyPr/>
          <a:lstStyle/>
          <a:p>
            <a:fld id="{18FDBAE8-0AD5-4C4A-B0F5-4BBC06F38D92}" type="slidenum">
              <a:rPr lang="es-ES" smtClean="0"/>
              <a:t>4</a:t>
            </a:fld>
            <a:endParaRPr lang="es-ES"/>
          </a:p>
        </p:txBody>
      </p:sp>
      <p:sp>
        <p:nvSpPr>
          <p:cNvPr id="20" name="Marcador de número de diapositiva 1">
            <a:extLst>
              <a:ext uri="{FF2B5EF4-FFF2-40B4-BE49-F238E27FC236}">
                <a16:creationId xmlns:a16="http://schemas.microsoft.com/office/drawing/2014/main" id="{824185E6-945B-214A-A05B-6DBD3D1DB27B}"/>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4</a:t>
            </a:fld>
            <a:endParaRPr lang="es-ES" dirty="0">
              <a:solidFill>
                <a:schemeClr val="bg1"/>
              </a:solidFill>
            </a:endParaRPr>
          </a:p>
        </p:txBody>
      </p:sp>
    </p:spTree>
    <p:extLst>
      <p:ext uri="{BB962C8B-B14F-4D97-AF65-F5344CB8AC3E}">
        <p14:creationId xmlns:p14="http://schemas.microsoft.com/office/powerpoint/2010/main" val="158891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Referencias</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2" name="Marcador de contenido 2"/>
          <p:cNvSpPr>
            <a:spLocks noGrp="1"/>
          </p:cNvSpPr>
          <p:nvPr>
            <p:ph idx="1"/>
          </p:nvPr>
        </p:nvSpPr>
        <p:spPr>
          <a:xfrm>
            <a:off x="3" y="1234685"/>
            <a:ext cx="8877779" cy="4351338"/>
          </a:xfrm>
        </p:spPr>
        <p:txBody>
          <a:bodyPr>
            <a:normAutofit fontScale="85000" lnSpcReduction="20000"/>
          </a:bodyPr>
          <a:lstStyle/>
          <a:p>
            <a:r>
              <a:rPr lang="es-ES_tradnl" sz="2000" dirty="0" err="1">
                <a:latin typeface="Times New Roman" panose="02020603050405020304" pitchFamily="18" charset="0"/>
                <a:cs typeface="Times New Roman" panose="02020603050405020304" pitchFamily="18" charset="0"/>
              </a:rPr>
              <a:t>Introduction</a:t>
            </a:r>
            <a:r>
              <a:rPr lang="es-ES_tradnl" sz="2000" dirty="0">
                <a:latin typeface="Times New Roman" panose="02020603050405020304" pitchFamily="18" charset="0"/>
                <a:cs typeface="Times New Roman" panose="02020603050405020304" pitchFamily="18" charset="0"/>
              </a:rPr>
              <a:t> to </a:t>
            </a:r>
            <a:r>
              <a:rPr lang="es-ES_tradnl" sz="2000" dirty="0" err="1">
                <a:latin typeface="Times New Roman" panose="02020603050405020304" pitchFamily="18" charset="0"/>
                <a:cs typeface="Times New Roman" panose="02020603050405020304" pitchFamily="18" charset="0"/>
              </a:rPr>
              <a:t>Genetic</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Algorithms</a:t>
            </a:r>
            <a:r>
              <a:rPr lang="es-ES_tradnl" sz="2000" dirty="0">
                <a:latin typeface="Times New Roman" panose="02020603050405020304" pitchFamily="18" charset="0"/>
                <a:cs typeface="Times New Roman" panose="02020603050405020304" pitchFamily="18" charset="0"/>
              </a:rPr>
              <a:t>, S.N. </a:t>
            </a:r>
            <a:r>
              <a:rPr lang="es-ES_tradnl" sz="2000" dirty="0" err="1">
                <a:latin typeface="Times New Roman" panose="02020603050405020304" pitchFamily="18" charset="0"/>
                <a:cs typeface="Times New Roman" panose="02020603050405020304" pitchFamily="18" charset="0"/>
              </a:rPr>
              <a:t>Sivanandam</a:t>
            </a:r>
            <a:r>
              <a:rPr lang="es-ES_tradnl" sz="2000" dirty="0">
                <a:latin typeface="Times New Roman" panose="02020603050405020304" pitchFamily="18" charset="0"/>
                <a:cs typeface="Times New Roman" panose="02020603050405020304" pitchFamily="18" charset="0"/>
              </a:rPr>
              <a:t>, S. N. </a:t>
            </a:r>
            <a:r>
              <a:rPr lang="es-ES_tradnl" sz="2000" dirty="0" err="1">
                <a:latin typeface="Times New Roman" panose="02020603050405020304" pitchFamily="18" charset="0"/>
                <a:cs typeface="Times New Roman" panose="02020603050405020304" pitchFamily="18" charset="0"/>
              </a:rPr>
              <a:t>Deepa</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Springer</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Science</a:t>
            </a:r>
            <a:r>
              <a:rPr lang="es-ES_tradnl" sz="2000" dirty="0">
                <a:latin typeface="Times New Roman" panose="02020603050405020304" pitchFamily="18" charset="0"/>
                <a:cs typeface="Times New Roman" panose="02020603050405020304" pitchFamily="18" charset="0"/>
              </a:rPr>
              <a:t> &amp; Business Media, 2007, ISBN 3540731903, 9783540731900 </a:t>
            </a:r>
          </a:p>
          <a:p>
            <a:r>
              <a:rPr lang="es-ES_tradnl" sz="2000" dirty="0" err="1">
                <a:latin typeface="Times New Roman" panose="02020603050405020304" pitchFamily="18" charset="0"/>
                <a:cs typeface="Times New Roman" panose="02020603050405020304" pitchFamily="18" charset="0"/>
              </a:rPr>
              <a:t>Genetic</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Algorithms</a:t>
            </a:r>
            <a:r>
              <a:rPr lang="es-ES_tradnl" sz="2000" dirty="0">
                <a:latin typeface="Times New Roman" panose="02020603050405020304" pitchFamily="18" charset="0"/>
                <a:cs typeface="Times New Roman" panose="02020603050405020304" pitchFamily="18" charset="0"/>
              </a:rPr>
              <a:t>, David E. </a:t>
            </a:r>
            <a:r>
              <a:rPr lang="es-ES_tradnl" sz="2000" dirty="0" err="1">
                <a:latin typeface="Times New Roman" panose="02020603050405020304" pitchFamily="18" charset="0"/>
                <a:cs typeface="Times New Roman" panose="02020603050405020304" pitchFamily="18" charset="0"/>
              </a:rPr>
              <a:t>Goldberg</a:t>
            </a:r>
            <a:r>
              <a:rPr lang="es-ES_tradnl" sz="2000" dirty="0">
                <a:latin typeface="Times New Roman" panose="02020603050405020304" pitchFamily="18" charset="0"/>
                <a:cs typeface="Times New Roman" panose="02020603050405020304" pitchFamily="18" charset="0"/>
              </a:rPr>
              <a:t>, Pearson </a:t>
            </a:r>
            <a:r>
              <a:rPr lang="es-ES_tradnl" sz="2000" dirty="0" err="1">
                <a:latin typeface="Times New Roman" panose="02020603050405020304" pitchFamily="18" charset="0"/>
                <a:cs typeface="Times New Roman" panose="02020603050405020304" pitchFamily="18" charset="0"/>
              </a:rPr>
              <a:t>Education</a:t>
            </a:r>
            <a:r>
              <a:rPr lang="es-ES_tradnl" sz="2000" dirty="0">
                <a:latin typeface="Times New Roman" panose="02020603050405020304" pitchFamily="18" charset="0"/>
                <a:cs typeface="Times New Roman" panose="02020603050405020304" pitchFamily="18" charset="0"/>
              </a:rPr>
              <a:t>, 2007, SBN 817758829X, 9788177588293 </a:t>
            </a:r>
          </a:p>
          <a:p>
            <a:r>
              <a:rPr lang="es-ES_tradnl" sz="2000" dirty="0" err="1">
                <a:latin typeface="Times New Roman" panose="02020603050405020304" pitchFamily="18" charset="0"/>
                <a:cs typeface="Times New Roman" panose="02020603050405020304" pitchFamily="18" charset="0"/>
              </a:rPr>
              <a:t>Metaheuristics</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From</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Design</a:t>
            </a:r>
            <a:r>
              <a:rPr lang="es-ES_tradnl" sz="2000" dirty="0">
                <a:latin typeface="Times New Roman" panose="02020603050405020304" pitchFamily="18" charset="0"/>
                <a:cs typeface="Times New Roman" panose="02020603050405020304" pitchFamily="18" charset="0"/>
              </a:rPr>
              <a:t> to </a:t>
            </a:r>
            <a:r>
              <a:rPr lang="es-ES_tradnl" sz="2000" dirty="0" err="1">
                <a:latin typeface="Times New Roman" panose="02020603050405020304" pitchFamily="18" charset="0"/>
                <a:cs typeface="Times New Roman" panose="02020603050405020304" pitchFamily="18" charset="0"/>
              </a:rPr>
              <a:t>Implementation</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Volume</a:t>
            </a:r>
            <a:r>
              <a:rPr lang="es-ES_tradnl" sz="2000" dirty="0">
                <a:latin typeface="Times New Roman" panose="02020603050405020304" pitchFamily="18" charset="0"/>
                <a:cs typeface="Times New Roman" panose="02020603050405020304" pitchFamily="18" charset="0"/>
              </a:rPr>
              <a:t> 74 of </a:t>
            </a:r>
            <a:r>
              <a:rPr lang="es-ES_tradnl" sz="2000" dirty="0" err="1">
                <a:latin typeface="Times New Roman" panose="02020603050405020304" pitchFamily="18" charset="0"/>
                <a:cs typeface="Times New Roman" panose="02020603050405020304" pitchFamily="18" charset="0"/>
              </a:rPr>
              <a:t>Wiley</a:t>
            </a:r>
            <a:r>
              <a:rPr lang="es-ES_tradnl" sz="2000" dirty="0">
                <a:latin typeface="Times New Roman" panose="02020603050405020304" pitchFamily="18" charset="0"/>
                <a:cs typeface="Times New Roman" panose="02020603050405020304" pitchFamily="18" charset="0"/>
              </a:rPr>
              <a:t> Series </a:t>
            </a:r>
            <a:r>
              <a:rPr lang="es-ES_tradnl" sz="2000" dirty="0" err="1">
                <a:latin typeface="Times New Roman" panose="02020603050405020304" pitchFamily="18" charset="0"/>
                <a:cs typeface="Times New Roman" panose="02020603050405020304" pitchFamily="18" charset="0"/>
              </a:rPr>
              <a:t>on</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Parallel</a:t>
            </a:r>
            <a:r>
              <a:rPr lang="es-ES_tradnl" sz="2000" dirty="0">
                <a:latin typeface="Times New Roman" panose="02020603050405020304" pitchFamily="18" charset="0"/>
                <a:cs typeface="Times New Roman" panose="02020603050405020304" pitchFamily="18" charset="0"/>
              </a:rPr>
              <a:t> and </a:t>
            </a:r>
            <a:r>
              <a:rPr lang="es-ES_tradnl" sz="2000" dirty="0" err="1">
                <a:latin typeface="Times New Roman" panose="02020603050405020304" pitchFamily="18" charset="0"/>
                <a:cs typeface="Times New Roman" panose="02020603050405020304" pitchFamily="18" charset="0"/>
              </a:rPr>
              <a:t>Distributed</a:t>
            </a:r>
            <a:r>
              <a:rPr lang="es-ES_tradnl" sz="2000" dirty="0">
                <a:latin typeface="Times New Roman" panose="02020603050405020304" pitchFamily="18" charset="0"/>
                <a:cs typeface="Times New Roman" panose="02020603050405020304" pitchFamily="18" charset="0"/>
              </a:rPr>
              <a:t> Computing , El-</a:t>
            </a:r>
            <a:r>
              <a:rPr lang="es-ES_tradnl" sz="2000" dirty="0" err="1">
                <a:latin typeface="Times New Roman" panose="02020603050405020304" pitchFamily="18" charset="0"/>
                <a:cs typeface="Times New Roman" panose="02020603050405020304" pitchFamily="18" charset="0"/>
              </a:rPr>
              <a:t>Ghazali</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Talbi</a:t>
            </a:r>
            <a:r>
              <a:rPr lang="es-ES_tradnl" sz="2000" dirty="0">
                <a:latin typeface="Times New Roman" panose="02020603050405020304" pitchFamily="18" charset="0"/>
                <a:cs typeface="Times New Roman" panose="02020603050405020304" pitchFamily="18" charset="0"/>
              </a:rPr>
              <a:t>, John </a:t>
            </a:r>
          </a:p>
          <a:p>
            <a:r>
              <a:rPr lang="es-ES_tradnl" sz="2000" dirty="0" err="1">
                <a:latin typeface="Times New Roman" panose="02020603050405020304" pitchFamily="18" charset="0"/>
                <a:cs typeface="Times New Roman" panose="02020603050405020304" pitchFamily="18" charset="0"/>
              </a:rPr>
              <a:t>Wiley</a:t>
            </a:r>
            <a:r>
              <a:rPr lang="es-ES_tradnl" sz="2000" dirty="0">
                <a:latin typeface="Times New Roman" panose="02020603050405020304" pitchFamily="18" charset="0"/>
                <a:cs typeface="Times New Roman" panose="02020603050405020304" pitchFamily="18" charset="0"/>
              </a:rPr>
              <a:t> &amp; </a:t>
            </a:r>
            <a:r>
              <a:rPr lang="es-ES_tradnl" sz="2000" dirty="0" err="1">
                <a:latin typeface="Times New Roman" panose="02020603050405020304" pitchFamily="18" charset="0"/>
                <a:cs typeface="Times New Roman" panose="02020603050405020304" pitchFamily="18" charset="0"/>
              </a:rPr>
              <a:t>Sons</a:t>
            </a:r>
            <a:r>
              <a:rPr lang="es-ES_tradnl" sz="2000" dirty="0">
                <a:latin typeface="Times New Roman" panose="02020603050405020304" pitchFamily="18" charset="0"/>
                <a:cs typeface="Times New Roman" panose="02020603050405020304" pitchFamily="18" charset="0"/>
              </a:rPr>
              <a:t>, 2009, ISBN 0470496908, 9780470496909 </a:t>
            </a:r>
          </a:p>
          <a:p>
            <a:r>
              <a:rPr lang="es-ES_tradnl" sz="2000" dirty="0">
                <a:latin typeface="Times New Roman" panose="02020603050405020304" pitchFamily="18" charset="0"/>
                <a:cs typeface="Times New Roman" panose="02020603050405020304" pitchFamily="18" charset="0"/>
              </a:rPr>
              <a:t>Algoritmos evolutivos : un enfoque </a:t>
            </a:r>
            <a:r>
              <a:rPr lang="es-ES_tradnl" sz="2000" dirty="0" err="1">
                <a:latin typeface="Times New Roman" panose="02020603050405020304" pitchFamily="18" charset="0"/>
                <a:cs typeface="Times New Roman" panose="02020603050405020304" pitchFamily="18" charset="0"/>
              </a:rPr>
              <a:t>práctico</a:t>
            </a:r>
            <a:r>
              <a:rPr lang="es-ES_tradnl" sz="2000" dirty="0">
                <a:latin typeface="Times New Roman" panose="02020603050405020304" pitchFamily="18" charset="0"/>
                <a:cs typeface="Times New Roman" panose="02020603050405020304" pitchFamily="18" charset="0"/>
              </a:rPr>
              <a:t>, Lourdes Araujo, Carlos </a:t>
            </a:r>
            <a:r>
              <a:rPr lang="es-ES_tradnl" sz="2000" dirty="0" err="1">
                <a:latin typeface="Times New Roman" panose="02020603050405020304" pitchFamily="18" charset="0"/>
                <a:cs typeface="Times New Roman" panose="02020603050405020304" pitchFamily="18" charset="0"/>
              </a:rPr>
              <a:t>Cervigón</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México</a:t>
            </a:r>
            <a:r>
              <a:rPr lang="es-ES_tradnl" sz="2000" dirty="0">
                <a:latin typeface="Times New Roman" panose="02020603050405020304" pitchFamily="18" charset="0"/>
                <a:cs typeface="Times New Roman" panose="02020603050405020304" pitchFamily="18" charset="0"/>
              </a:rPr>
              <a:t>, D.F. : </a:t>
            </a:r>
            <a:r>
              <a:rPr lang="es-ES_tradnl" sz="2000" dirty="0" err="1">
                <a:latin typeface="Times New Roman" panose="02020603050405020304" pitchFamily="18" charset="0"/>
                <a:cs typeface="Times New Roman" panose="02020603050405020304" pitchFamily="18" charset="0"/>
              </a:rPr>
              <a:t>Alfaomega</a:t>
            </a:r>
            <a:r>
              <a:rPr lang="es-ES_tradnl" sz="2000" dirty="0">
                <a:latin typeface="Times New Roman" panose="02020603050405020304" pitchFamily="18" charset="0"/>
                <a:cs typeface="Times New Roman" panose="02020603050405020304" pitchFamily="18" charset="0"/>
              </a:rPr>
              <a:t> : Ra-</a:t>
            </a:r>
            <a:r>
              <a:rPr lang="es-ES_tradnl" sz="2000" dirty="0" err="1">
                <a:latin typeface="Times New Roman" panose="02020603050405020304" pitchFamily="18" charset="0"/>
                <a:cs typeface="Times New Roman" panose="02020603050405020304" pitchFamily="18" charset="0"/>
              </a:rPr>
              <a:t>Ma</a:t>
            </a:r>
            <a:r>
              <a:rPr lang="es-ES_tradnl" sz="2000" dirty="0">
                <a:latin typeface="Times New Roman" panose="02020603050405020304" pitchFamily="18" charset="0"/>
                <a:cs typeface="Times New Roman" panose="02020603050405020304" pitchFamily="18" charset="0"/>
              </a:rPr>
              <a:t>, 2009. ISBN </a:t>
            </a:r>
          </a:p>
          <a:p>
            <a:r>
              <a:rPr lang="es-ES_tradnl" sz="2000" dirty="0">
                <a:latin typeface="Times New Roman" panose="02020603050405020304" pitchFamily="18" charset="0"/>
                <a:cs typeface="Times New Roman" panose="02020603050405020304" pitchFamily="18" charset="0"/>
              </a:rPr>
              <a:t>9786077686293. </a:t>
            </a:r>
          </a:p>
          <a:p>
            <a:r>
              <a:rPr lang="es-ES_tradnl" sz="2000" dirty="0" err="1">
                <a:latin typeface="Times New Roman" panose="02020603050405020304" pitchFamily="18" charset="0"/>
                <a:cs typeface="Times New Roman" panose="02020603050405020304" pitchFamily="18" charset="0"/>
              </a:rPr>
              <a:t>Optimización</a:t>
            </a:r>
            <a:r>
              <a:rPr lang="es-ES_tradnl" sz="2000" dirty="0">
                <a:latin typeface="Times New Roman" panose="02020603050405020304" pitchFamily="18" charset="0"/>
                <a:cs typeface="Times New Roman" panose="02020603050405020304" pitchFamily="18" charset="0"/>
              </a:rPr>
              <a:t> con Algoritmos </a:t>
            </a:r>
            <a:r>
              <a:rPr lang="es-ES_tradnl" sz="2000" dirty="0" err="1">
                <a:latin typeface="Times New Roman" panose="02020603050405020304" pitchFamily="18" charset="0"/>
                <a:cs typeface="Times New Roman" panose="02020603050405020304" pitchFamily="18" charset="0"/>
              </a:rPr>
              <a:t>Genéticos</a:t>
            </a:r>
            <a:r>
              <a:rPr lang="es-ES_tradnl" sz="2000" dirty="0">
                <a:latin typeface="Times New Roman" panose="02020603050405020304" pitchFamily="18" charset="0"/>
                <a:cs typeface="Times New Roman" panose="02020603050405020304" pitchFamily="18" charset="0"/>
              </a:rPr>
              <a:t> : Aplicando Computo </a:t>
            </a:r>
            <a:r>
              <a:rPr lang="es-ES_tradnl" sz="2000" dirty="0" err="1">
                <a:latin typeface="Times New Roman" panose="02020603050405020304" pitchFamily="18" charset="0"/>
                <a:cs typeface="Times New Roman" panose="02020603050405020304" pitchFamily="18" charset="0"/>
              </a:rPr>
              <a:t>Multi-Núcleo</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Roman</a:t>
            </a:r>
            <a:r>
              <a:rPr lang="es-ES_tradnl" sz="2000" dirty="0">
                <a:latin typeface="Times New Roman" panose="02020603050405020304" pitchFamily="18" charset="0"/>
                <a:cs typeface="Times New Roman" panose="02020603050405020304" pitchFamily="18" charset="0"/>
              </a:rPr>
              <a:t> Reyes Hugo , </a:t>
            </a:r>
            <a:r>
              <a:rPr lang="es-ES_tradnl" sz="2000" dirty="0" err="1">
                <a:latin typeface="Times New Roman" panose="02020603050405020304" pitchFamily="18" charset="0"/>
                <a:cs typeface="Times New Roman" panose="02020603050405020304" pitchFamily="18" charset="0"/>
              </a:rPr>
              <a:t>Manzanarez</a:t>
            </a:r>
            <a:r>
              <a:rPr lang="es-ES_tradnl" sz="2000" dirty="0">
                <a:latin typeface="Times New Roman" panose="02020603050405020304" pitchFamily="18" charset="0"/>
                <a:cs typeface="Times New Roman" panose="02020603050405020304" pitchFamily="18" charset="0"/>
              </a:rPr>
              <a:t> Galaviz Juan Carlos , Tapia Armenta Juan </a:t>
            </a:r>
            <a:r>
              <a:rPr lang="es-ES_tradnl" sz="2000" dirty="0" err="1">
                <a:latin typeface="Times New Roman" panose="02020603050405020304" pitchFamily="18" charset="0"/>
                <a:cs typeface="Times New Roman" panose="02020603050405020304" pitchFamily="18" charset="0"/>
              </a:rPr>
              <a:t>Jose</a:t>
            </a:r>
            <a:r>
              <a:rPr lang="es-ES_tradnl" sz="2000" dirty="0">
                <a:latin typeface="Times New Roman" panose="02020603050405020304" pitchFamily="18" charset="0"/>
                <a:cs typeface="Times New Roman" panose="02020603050405020304" pitchFamily="18" charset="0"/>
              </a:rPr>
              <a:t>. </a:t>
            </a:r>
            <a:r>
              <a:rPr lang="es-ES_tradnl" sz="2000" dirty="0" err="1">
                <a:latin typeface="Times New Roman" panose="02020603050405020304" pitchFamily="18" charset="0"/>
                <a:cs typeface="Times New Roman" panose="02020603050405020304" pitchFamily="18" charset="0"/>
              </a:rPr>
              <a:t>Eae</a:t>
            </a:r>
            <a:r>
              <a:rPr lang="es-ES_tradnl" sz="2000" dirty="0">
                <a:latin typeface="Times New Roman" panose="02020603050405020304" pitchFamily="18" charset="0"/>
                <a:cs typeface="Times New Roman" panose="02020603050405020304" pitchFamily="18" charset="0"/>
              </a:rPr>
              <a:t> Editorial Academia </a:t>
            </a:r>
            <a:r>
              <a:rPr lang="es-ES_tradnl" sz="2000" dirty="0" err="1">
                <a:latin typeface="Times New Roman" panose="02020603050405020304" pitchFamily="18" charset="0"/>
                <a:cs typeface="Times New Roman" panose="02020603050405020304" pitchFamily="18" charset="0"/>
              </a:rPr>
              <a:t>Española</a:t>
            </a:r>
            <a:r>
              <a:rPr lang="es-ES_tradnl" sz="2000" dirty="0">
                <a:latin typeface="Times New Roman" panose="02020603050405020304" pitchFamily="18" charset="0"/>
                <a:cs typeface="Times New Roman" panose="02020603050405020304" pitchFamily="18" charset="0"/>
              </a:rPr>
              <a:t>. 2012. ISBN-13: 978-3846579282 </a:t>
            </a:r>
          </a:p>
          <a:p>
            <a:r>
              <a:rPr lang="es-ES_tradnl" sz="2000" dirty="0">
                <a:latin typeface="Times New Roman" panose="02020603050405020304" pitchFamily="18" charset="0"/>
                <a:cs typeface="Times New Roman" panose="02020603050405020304" pitchFamily="18" charset="0"/>
              </a:rPr>
              <a:t>Ajuste Optimo de Funciones Mediante Algoritmos </a:t>
            </a:r>
            <a:r>
              <a:rPr lang="es-ES_tradnl" sz="2000" dirty="0" err="1">
                <a:latin typeface="Times New Roman" panose="02020603050405020304" pitchFamily="18" charset="0"/>
                <a:cs typeface="Times New Roman" panose="02020603050405020304" pitchFamily="18" charset="0"/>
              </a:rPr>
              <a:t>Genéticos</a:t>
            </a:r>
            <a:r>
              <a:rPr lang="es-ES_tradnl" sz="2000" dirty="0">
                <a:latin typeface="Times New Roman" panose="02020603050405020304" pitchFamily="18" charset="0"/>
                <a:cs typeface="Times New Roman" panose="02020603050405020304" pitchFamily="18" charset="0"/>
              </a:rPr>
              <a:t>. EAE Editorial Academia </a:t>
            </a:r>
            <a:r>
              <a:rPr lang="es-ES_tradnl" sz="2000" dirty="0" err="1">
                <a:latin typeface="Times New Roman" panose="02020603050405020304" pitchFamily="18" charset="0"/>
                <a:cs typeface="Times New Roman" panose="02020603050405020304" pitchFamily="18" charset="0"/>
              </a:rPr>
              <a:t>Española</a:t>
            </a:r>
            <a:r>
              <a:rPr lang="es-ES_tradnl" sz="2000" dirty="0">
                <a:latin typeface="Times New Roman" panose="02020603050405020304" pitchFamily="18" charset="0"/>
                <a:cs typeface="Times New Roman" panose="02020603050405020304" pitchFamily="18" charset="0"/>
              </a:rPr>
              <a:t>. 2012. ISBN-13: 978-3848466573 </a:t>
            </a:r>
          </a:p>
          <a:p>
            <a:r>
              <a:rPr lang="es-ES_tradnl" sz="2000" dirty="0" err="1">
                <a:latin typeface="Times New Roman" panose="02020603050405020304" pitchFamily="18" charset="0"/>
                <a:cs typeface="Times New Roman" panose="02020603050405020304" pitchFamily="18" charset="0"/>
              </a:rPr>
              <a:t>Introducción</a:t>
            </a:r>
            <a:r>
              <a:rPr lang="es-ES_tradnl" sz="2000" dirty="0">
                <a:latin typeface="Times New Roman" panose="02020603050405020304" pitchFamily="18" charset="0"/>
                <a:cs typeface="Times New Roman" panose="02020603050405020304" pitchFamily="18" charset="0"/>
              </a:rPr>
              <a:t> a la </a:t>
            </a:r>
            <a:r>
              <a:rPr lang="es-ES_tradnl" sz="2000" dirty="0" err="1">
                <a:latin typeface="Times New Roman" panose="02020603050405020304" pitchFamily="18" charset="0"/>
                <a:cs typeface="Times New Roman" panose="02020603050405020304" pitchFamily="18" charset="0"/>
              </a:rPr>
              <a:t>Computación</a:t>
            </a:r>
            <a:r>
              <a:rPr lang="es-ES_tradnl" sz="2000" dirty="0">
                <a:latin typeface="Times New Roman" panose="02020603050405020304" pitchFamily="18" charset="0"/>
                <a:cs typeface="Times New Roman" panose="02020603050405020304" pitchFamily="18" charset="0"/>
              </a:rPr>
              <a:t> Evolutiva (Notas de Curso), Dr. Carlos A. Coello Coello. CINVESTAV-IPN 2018. http://</a:t>
            </a:r>
            <a:r>
              <a:rPr lang="es-ES_tradnl" sz="2000" dirty="0" err="1">
                <a:latin typeface="Times New Roman" panose="02020603050405020304" pitchFamily="18" charset="0"/>
                <a:cs typeface="Times New Roman" panose="02020603050405020304" pitchFamily="18" charset="0"/>
              </a:rPr>
              <a:t>delta.cs.cinvestav.mx</a:t>
            </a:r>
            <a:r>
              <a:rPr lang="es-ES_tradnl" sz="2000" dirty="0">
                <a:latin typeface="Times New Roman" panose="02020603050405020304" pitchFamily="18" charset="0"/>
                <a:cs typeface="Times New Roman" panose="02020603050405020304" pitchFamily="18" charset="0"/>
              </a:rPr>
              <a:t>/~</a:t>
            </a:r>
            <a:r>
              <a:rPr lang="es-ES_tradnl" sz="2000" dirty="0" err="1">
                <a:latin typeface="Times New Roman" panose="02020603050405020304" pitchFamily="18" charset="0"/>
                <a:cs typeface="Times New Roman" panose="02020603050405020304" pitchFamily="18" charset="0"/>
              </a:rPr>
              <a:t>ccoello</a:t>
            </a:r>
            <a:r>
              <a:rPr lang="es-ES_tradnl" sz="2000" dirty="0">
                <a:latin typeface="Times New Roman" panose="02020603050405020304" pitchFamily="18" charset="0"/>
                <a:cs typeface="Times New Roman" panose="02020603050405020304" pitchFamily="18" charset="0"/>
              </a:rPr>
              <a:t>/</a:t>
            </a:r>
            <a:r>
              <a:rPr lang="es-ES_tradnl" sz="2000" dirty="0" err="1">
                <a:latin typeface="Times New Roman" panose="02020603050405020304" pitchFamily="18" charset="0"/>
                <a:cs typeface="Times New Roman" panose="02020603050405020304" pitchFamily="18" charset="0"/>
              </a:rPr>
              <a:t>compevol</a:t>
            </a:r>
            <a:r>
              <a:rPr lang="es-ES_tradnl" sz="2000" dirty="0">
                <a:latin typeface="Times New Roman" panose="02020603050405020304" pitchFamily="18" charset="0"/>
                <a:cs typeface="Times New Roman" panose="02020603050405020304" pitchFamily="18" charset="0"/>
              </a:rPr>
              <a:t>/</a:t>
            </a:r>
            <a:r>
              <a:rPr lang="es-ES_tradnl" sz="2000" dirty="0" err="1">
                <a:latin typeface="Times New Roman" panose="02020603050405020304" pitchFamily="18" charset="0"/>
                <a:cs typeface="Times New Roman" panose="02020603050405020304" pitchFamily="18" charset="0"/>
              </a:rPr>
              <a:t>apuntes.pdf</a:t>
            </a:r>
            <a:r>
              <a:rPr lang="es-ES_tradnl" sz="2000" dirty="0">
                <a:latin typeface="Times New Roman" panose="02020603050405020304" pitchFamily="18" charset="0"/>
                <a:cs typeface="Times New Roman" panose="02020603050405020304" pitchFamily="18" charset="0"/>
              </a:rPr>
              <a:t> </a:t>
            </a:r>
          </a:p>
          <a:p>
            <a:endParaRPr lang="es-ES_tradnl" sz="2000" dirty="0">
              <a:latin typeface="Times New Roman" panose="02020603050405020304" pitchFamily="18" charset="0"/>
              <a:cs typeface="Times New Roman" panose="02020603050405020304" pitchFamily="18" charset="0"/>
            </a:endParaRPr>
          </a:p>
        </p:txBody>
      </p:sp>
      <p:sp>
        <p:nvSpPr>
          <p:cNvPr id="3" name="Marcador de número de diapositiva 2">
            <a:extLst>
              <a:ext uri="{FF2B5EF4-FFF2-40B4-BE49-F238E27FC236}">
                <a16:creationId xmlns:a16="http://schemas.microsoft.com/office/drawing/2014/main" id="{40CE97B6-F362-294C-825D-47BA42FD7076}"/>
              </a:ext>
            </a:extLst>
          </p:cNvPr>
          <p:cNvSpPr>
            <a:spLocks noGrp="1"/>
          </p:cNvSpPr>
          <p:nvPr>
            <p:ph type="sldNum" sz="quarter" idx="12"/>
          </p:nvPr>
        </p:nvSpPr>
        <p:spPr/>
        <p:txBody>
          <a:bodyPr/>
          <a:lstStyle/>
          <a:p>
            <a:fld id="{18FDBAE8-0AD5-4C4A-B0F5-4BBC06F38D92}" type="slidenum">
              <a:rPr lang="es-ES" smtClean="0"/>
              <a:t>40</a:t>
            </a:fld>
            <a:endParaRPr lang="es-ES"/>
          </a:p>
        </p:txBody>
      </p:sp>
    </p:spTree>
    <p:extLst>
      <p:ext uri="{BB962C8B-B14F-4D97-AF65-F5344CB8AC3E}">
        <p14:creationId xmlns:p14="http://schemas.microsoft.com/office/powerpoint/2010/main" val="5403571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
        <p:nvSpPr>
          <p:cNvPr id="5" name="Marcador de texto 4">
            <a:extLst>
              <a:ext uri="{FF2B5EF4-FFF2-40B4-BE49-F238E27FC236}">
                <a16:creationId xmlns:a16="http://schemas.microsoft.com/office/drawing/2014/main" id="{316BE2CD-0BF9-294E-9A40-89B59C5D0C60}"/>
              </a:ext>
            </a:extLst>
          </p:cNvPr>
          <p:cNvSpPr>
            <a:spLocks noGrp="1"/>
          </p:cNvSpPr>
          <p:nvPr>
            <p:ph type="body" idx="1"/>
          </p:nvPr>
        </p:nvSpPr>
        <p:spPr>
          <a:xfrm>
            <a:off x="685800" y="897290"/>
            <a:ext cx="7772400" cy="1500187"/>
          </a:xfrm>
        </p:spPr>
        <p:txBody>
          <a:bodyPr>
            <a:normAutofit/>
          </a:bodyPr>
          <a:lstStyle/>
          <a:p>
            <a:r>
              <a:rPr lang="es-MX" sz="3200" dirty="0">
                <a:solidFill>
                  <a:schemeClr val="tx1"/>
                </a:solidFill>
                <a:latin typeface="Times New Roman" panose="02020603050405020304" pitchFamily="18" charset="0"/>
                <a:cs typeface="Times New Roman" panose="02020603050405020304" pitchFamily="18" charset="0"/>
              </a:rPr>
              <a:t>Siguiente tema: Operadores genéticos de mutación.</a:t>
            </a:r>
          </a:p>
        </p:txBody>
      </p:sp>
      <p:sp>
        <p:nvSpPr>
          <p:cNvPr id="2" name="Marcador de número de diapositiva 1">
            <a:extLst>
              <a:ext uri="{FF2B5EF4-FFF2-40B4-BE49-F238E27FC236}">
                <a16:creationId xmlns:a16="http://schemas.microsoft.com/office/drawing/2014/main" id="{E8496536-FA72-B742-98E2-87FF3ED7D4F1}"/>
              </a:ext>
            </a:extLst>
          </p:cNvPr>
          <p:cNvSpPr>
            <a:spLocks noGrp="1"/>
          </p:cNvSpPr>
          <p:nvPr>
            <p:ph type="sldNum" sz="quarter" idx="12"/>
          </p:nvPr>
        </p:nvSpPr>
        <p:spPr/>
        <p:txBody>
          <a:bodyPr/>
          <a:lstStyle/>
          <a:p>
            <a:fld id="{18FDBAE8-0AD5-4C4A-B0F5-4BBC06F38D92}" type="slidenum">
              <a:rPr lang="es-ES" smtClean="0"/>
              <a:t>41</a:t>
            </a:fld>
            <a:endParaRPr lang="es-ES"/>
          </a:p>
        </p:txBody>
      </p:sp>
    </p:spTree>
    <p:extLst>
      <p:ext uri="{BB962C8B-B14F-4D97-AF65-F5344CB8AC3E}">
        <p14:creationId xmlns:p14="http://schemas.microsoft.com/office/powerpoint/2010/main" val="2816166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6001643"/>
          </a:xfrm>
          <a:prstGeom prst="rect">
            <a:avLst/>
          </a:prstGeom>
          <a:noFill/>
        </p:spPr>
        <p:txBody>
          <a:bodyPr wrap="square" rtlCol="0">
            <a:spAutoFit/>
          </a:bodyPr>
          <a:lstStyle/>
          <a:p>
            <a:pPr algn="just"/>
            <a:r>
              <a:rPr lang="es-ES_tradnl" sz="2400" dirty="0">
                <a:latin typeface="Times New Roman" panose="02020603050405020304" pitchFamily="18" charset="0"/>
                <a:cs typeface="Times New Roman" panose="02020603050405020304" pitchFamily="18" charset="0"/>
              </a:rPr>
              <a:t>	En estas diapositivas se explican los operadores de cruza y mutación usados en algoritmos genéticos. Además, se incluyen ejemplos simples pero completos de cada operador.	</a:t>
            </a:r>
          </a:p>
          <a:p>
            <a:pPr algn="just"/>
            <a:endParaRPr lang="es-ES_tradnl" sz="2400" dirty="0">
              <a:latin typeface="Times New Roman" panose="02020603050405020304" pitchFamily="18" charset="0"/>
              <a:cs typeface="Times New Roman" panose="02020603050405020304" pitchFamily="18" charset="0"/>
            </a:endParaRPr>
          </a:p>
          <a:p>
            <a:pPr algn="just"/>
            <a:r>
              <a:rPr lang="es-ES_tradnl" sz="2400" dirty="0">
                <a:latin typeface="Times New Roman" panose="02020603050405020304" pitchFamily="18" charset="0"/>
                <a:cs typeface="Times New Roman" panose="02020603050405020304" pitchFamily="18" charset="0"/>
              </a:rPr>
              <a:t>Se plantean ejercicios de reforzamiento para los alumnos, estos pueden ser desarrollados en laboratorio.</a:t>
            </a:r>
          </a:p>
          <a:p>
            <a:pPr algn="just"/>
            <a:endParaRPr lang="es-ES_tradnl" sz="2400" dirty="0">
              <a:latin typeface="Times New Roman" panose="02020603050405020304" pitchFamily="18" charset="0"/>
              <a:cs typeface="Times New Roman" panose="02020603050405020304" pitchFamily="18" charset="0"/>
            </a:endParaRPr>
          </a:p>
          <a:p>
            <a:pPr algn="just"/>
            <a:r>
              <a:rPr lang="es-ES_tradnl" sz="2400" dirty="0">
                <a:latin typeface="Times New Roman" panose="02020603050405020304" pitchFamily="18" charset="0"/>
                <a:cs typeface="Times New Roman" panose="02020603050405020304" pitchFamily="18" charset="0"/>
              </a:rPr>
              <a:t>Con la finalidad de facilitar a los alumnos la implementación, se presentan fragmentos de código en lenguaje Java como ejemplo, para poder usarlo como guía para la migración hacia otros lenguajes.</a:t>
            </a:r>
          </a:p>
          <a:p>
            <a:pPr algn="just"/>
            <a:endParaRPr lang="es-ES_tradnl" sz="2400" dirty="0">
              <a:latin typeface="Times New Roman" panose="02020603050405020304" pitchFamily="18" charset="0"/>
              <a:cs typeface="Times New Roman" panose="02020603050405020304" pitchFamily="18" charset="0"/>
            </a:endParaRPr>
          </a:p>
          <a:p>
            <a:pPr algn="just"/>
            <a:r>
              <a:rPr lang="es-ES_tradnl" sz="2400" dirty="0">
                <a:latin typeface="Times New Roman" panose="02020603050405020304" pitchFamily="18" charset="0"/>
                <a:cs typeface="Times New Roman" panose="02020603050405020304" pitchFamily="18" charset="0"/>
              </a:rPr>
              <a:t> </a:t>
            </a:r>
          </a:p>
          <a:p>
            <a:pPr algn="just"/>
            <a:endParaRPr lang="es-ES" sz="2400" dirty="0">
              <a:latin typeface="Times New Roman" panose="02020603050405020304" pitchFamily="18" charset="0"/>
              <a:cs typeface="Times New Roman" panose="02020603050405020304" pitchFamily="18" charset="0"/>
            </a:endParaRPr>
          </a:p>
          <a:p>
            <a:pPr algn="just"/>
            <a:endParaRPr lang="es-ES"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Guion explicativo de uso del material</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28DC9B49-1352-4349-B4EF-3592E52CE379}"/>
              </a:ext>
            </a:extLst>
          </p:cNvPr>
          <p:cNvSpPr txBox="1"/>
          <p:nvPr/>
        </p:nvSpPr>
        <p:spPr>
          <a:xfrm>
            <a:off x="5419138" y="6049137"/>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 name="Marcador de número de diapositiva 1">
            <a:extLst>
              <a:ext uri="{FF2B5EF4-FFF2-40B4-BE49-F238E27FC236}">
                <a16:creationId xmlns:a16="http://schemas.microsoft.com/office/drawing/2014/main" id="{7CE81529-396E-924A-8FDC-4CB75608C1DA}"/>
              </a:ext>
            </a:extLst>
          </p:cNvPr>
          <p:cNvSpPr>
            <a:spLocks noGrp="1"/>
          </p:cNvSpPr>
          <p:nvPr>
            <p:ph type="sldNum" sz="quarter" idx="12"/>
          </p:nvPr>
        </p:nvSpPr>
        <p:spPr/>
        <p:txBody>
          <a:bodyPr/>
          <a:lstStyle/>
          <a:p>
            <a:fld id="{18FDBAE8-0AD5-4C4A-B0F5-4BBC06F38D92}" type="slidenum">
              <a:rPr lang="es-ES" smtClean="0"/>
              <a:t>5</a:t>
            </a:fld>
            <a:endParaRPr lang="es-ES"/>
          </a:p>
        </p:txBody>
      </p:sp>
      <p:sp>
        <p:nvSpPr>
          <p:cNvPr id="11" name="Marcador de número de diapositiva 1">
            <a:extLst>
              <a:ext uri="{FF2B5EF4-FFF2-40B4-BE49-F238E27FC236}">
                <a16:creationId xmlns:a16="http://schemas.microsoft.com/office/drawing/2014/main" id="{010BF0FF-1A04-A447-AFB4-AE26DCB1707C}"/>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5</a:t>
            </a:fld>
            <a:endParaRPr lang="es-ES" dirty="0">
              <a:solidFill>
                <a:schemeClr val="bg1"/>
              </a:solidFill>
            </a:endParaRPr>
          </a:p>
        </p:txBody>
      </p:sp>
    </p:spTree>
    <p:extLst>
      <p:ext uri="{BB962C8B-B14F-4D97-AF65-F5344CB8AC3E}">
        <p14:creationId xmlns:p14="http://schemas.microsoft.com/office/powerpoint/2010/main" val="1306029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16936" y="3324838"/>
            <a:ext cx="7919493" cy="1569660"/>
          </a:xfrm>
          <a:prstGeom prst="rect">
            <a:avLst/>
          </a:prstGeom>
          <a:noFill/>
        </p:spPr>
        <p:txBody>
          <a:bodyPr wrap="square" rtlCol="0">
            <a:spAutoFit/>
          </a:bodyPr>
          <a:lstStyle/>
          <a:p>
            <a:pPr algn="ctr"/>
            <a:r>
              <a:rPr lang="es-ES_tradnl" sz="2400" dirty="0">
                <a:latin typeface="Times New Roman" panose="02020603050405020304" pitchFamily="18" charset="0"/>
                <a:cs typeface="Times New Roman" panose="02020603050405020304" pitchFamily="18" charset="0"/>
              </a:rPr>
              <a:t>	Operadores de Cruza en Algoritmos Genéticos</a:t>
            </a:r>
          </a:p>
          <a:p>
            <a:pPr algn="just"/>
            <a:endParaRPr lang="es-ES" sz="2400" dirty="0">
              <a:latin typeface="Times New Roman" panose="02020603050405020304" pitchFamily="18" charset="0"/>
              <a:cs typeface="Times New Roman" panose="02020603050405020304" pitchFamily="18" charset="0"/>
            </a:endParaRPr>
          </a:p>
          <a:p>
            <a:pPr algn="just"/>
            <a:endParaRPr lang="es-ES"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28DC9B49-1352-4349-B4EF-3592E52CE379}"/>
              </a:ext>
            </a:extLst>
          </p:cNvPr>
          <p:cNvSpPr txBox="1"/>
          <p:nvPr/>
        </p:nvSpPr>
        <p:spPr>
          <a:xfrm>
            <a:off x="5419138" y="6049137"/>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2" name="Marcador de número de diapositiva 1">
            <a:extLst>
              <a:ext uri="{FF2B5EF4-FFF2-40B4-BE49-F238E27FC236}">
                <a16:creationId xmlns:a16="http://schemas.microsoft.com/office/drawing/2014/main" id="{7CE81529-396E-924A-8FDC-4CB75608C1DA}"/>
              </a:ext>
            </a:extLst>
          </p:cNvPr>
          <p:cNvSpPr>
            <a:spLocks noGrp="1"/>
          </p:cNvSpPr>
          <p:nvPr>
            <p:ph type="sldNum" sz="quarter" idx="12"/>
          </p:nvPr>
        </p:nvSpPr>
        <p:spPr/>
        <p:txBody>
          <a:bodyPr/>
          <a:lstStyle/>
          <a:p>
            <a:fld id="{18FDBAE8-0AD5-4C4A-B0F5-4BBC06F38D92}" type="slidenum">
              <a:rPr lang="es-ES" smtClean="0"/>
              <a:t>6</a:t>
            </a:fld>
            <a:endParaRPr lang="es-ES"/>
          </a:p>
        </p:txBody>
      </p:sp>
      <p:sp>
        <p:nvSpPr>
          <p:cNvPr id="11" name="Marcador de número de diapositiva 1">
            <a:extLst>
              <a:ext uri="{FF2B5EF4-FFF2-40B4-BE49-F238E27FC236}">
                <a16:creationId xmlns:a16="http://schemas.microsoft.com/office/drawing/2014/main" id="{010BF0FF-1A04-A447-AFB4-AE26DCB1707C}"/>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6</a:t>
            </a:fld>
            <a:endParaRPr lang="es-ES" dirty="0">
              <a:solidFill>
                <a:schemeClr val="bg1"/>
              </a:solidFill>
            </a:endParaRPr>
          </a:p>
        </p:txBody>
      </p:sp>
    </p:spTree>
    <p:extLst>
      <p:ext uri="{BB962C8B-B14F-4D97-AF65-F5344CB8AC3E}">
        <p14:creationId xmlns:p14="http://schemas.microsoft.com/office/powerpoint/2010/main" val="971829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r>
              <a:rPr lang="es-MX" sz="2400" dirty="0">
                <a:latin typeface="Times New Roman" panose="02020603050405020304" pitchFamily="18" charset="0"/>
                <a:cs typeface="Times New Roman" panose="02020603050405020304" pitchFamily="18" charset="0"/>
              </a:rPr>
              <a:t>Los operadores de cruza simulan la reproducción sexual de los organismos vivos.</a:t>
            </a:r>
          </a:p>
          <a:p>
            <a:r>
              <a:rPr lang="es-MX" sz="2400" dirty="0">
                <a:latin typeface="Times New Roman" panose="02020603050405020304" pitchFamily="18" charset="0"/>
                <a:cs typeface="Times New Roman" panose="02020603050405020304" pitchFamily="18" charset="0"/>
              </a:rPr>
              <a:t>Los operadores de cruza en un Algoritmo Genético (AG) permiten que se generen nuevas soluciones a partir de la combinación de ya las existentes.</a:t>
            </a:r>
          </a:p>
          <a:p>
            <a:r>
              <a:rPr lang="es-MX" sz="2400" dirty="0">
                <a:latin typeface="Times New Roman" panose="02020603050405020304" pitchFamily="18" charset="0"/>
                <a:cs typeface="Times New Roman" panose="02020603050405020304" pitchFamily="18" charset="0"/>
              </a:rPr>
              <a:t>La idea básica del operador de cruza, consiste en intercambiar partes del cromosoma de un individuo con el de otro (padre y madre), para crear uno o dos individuos más (hijos).</a:t>
            </a:r>
          </a:p>
          <a:p>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14" name="Marcador de contenido 2">
            <a:extLst>
              <a:ext uri="{FF2B5EF4-FFF2-40B4-BE49-F238E27FC236}">
                <a16:creationId xmlns:a16="http://schemas.microsoft.com/office/drawing/2014/main" id="{85A04F7E-8FEB-424B-9FEC-5338F2D4A6E7}"/>
              </a:ext>
            </a:extLst>
          </p:cNvPr>
          <p:cNvSpPr txBox="1">
            <a:spLocks/>
          </p:cNvSpPr>
          <p:nvPr/>
        </p:nvSpPr>
        <p:spPr>
          <a:xfrm>
            <a:off x="428267" y="1491455"/>
            <a:ext cx="9143997" cy="435133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ES_tradnl" sz="2400" dirty="0"/>
          </a:p>
        </p:txBody>
      </p:sp>
      <p:sp>
        <p:nvSpPr>
          <p:cNvPr id="2" name="Marcador de número de diapositiva 1">
            <a:extLst>
              <a:ext uri="{FF2B5EF4-FFF2-40B4-BE49-F238E27FC236}">
                <a16:creationId xmlns:a16="http://schemas.microsoft.com/office/drawing/2014/main" id="{47192FD9-D04E-3F44-AFE4-A882C8DC920D}"/>
              </a:ext>
            </a:extLst>
          </p:cNvPr>
          <p:cNvSpPr>
            <a:spLocks noGrp="1"/>
          </p:cNvSpPr>
          <p:nvPr>
            <p:ph type="sldNum" sz="quarter" idx="12"/>
          </p:nvPr>
        </p:nvSpPr>
        <p:spPr/>
        <p:txBody>
          <a:bodyPr/>
          <a:lstStyle/>
          <a:p>
            <a:fld id="{18FDBAE8-0AD5-4C4A-B0F5-4BBC06F38D92}" type="slidenum">
              <a:rPr lang="es-ES" smtClean="0"/>
              <a:t>7</a:t>
            </a:fld>
            <a:endParaRPr lang="es-ES"/>
          </a:p>
        </p:txBody>
      </p:sp>
      <p:sp>
        <p:nvSpPr>
          <p:cNvPr id="22" name="Marcador de número de diapositiva 1">
            <a:extLst>
              <a:ext uri="{FF2B5EF4-FFF2-40B4-BE49-F238E27FC236}">
                <a16:creationId xmlns:a16="http://schemas.microsoft.com/office/drawing/2014/main" id="{C1F83314-F68A-7242-80A4-2E933C608524}"/>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7</a:t>
            </a:fld>
            <a:endParaRPr lang="es-ES" dirty="0">
              <a:solidFill>
                <a:schemeClr val="bg1"/>
              </a:solidFill>
            </a:endParaRPr>
          </a:p>
        </p:txBody>
      </p:sp>
    </p:spTree>
    <p:extLst>
      <p:ext uri="{BB962C8B-B14F-4D97-AF65-F5344CB8AC3E}">
        <p14:creationId xmlns:p14="http://schemas.microsoft.com/office/powerpoint/2010/main" val="643469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r>
              <a:rPr lang="es-MX" sz="2400" dirty="0">
                <a:latin typeface="Times New Roman" panose="02020603050405020304" pitchFamily="18" charset="0"/>
                <a:cs typeface="Times New Roman" panose="02020603050405020304" pitchFamily="18" charset="0"/>
              </a:rPr>
              <a:t>Los operadores de cruza intentan generar nuevos individuos que son cada vez más aptos para el problema que se está resolviendo. No siempre resulta así.</a:t>
            </a:r>
          </a:p>
          <a:p>
            <a:r>
              <a:rPr lang="es-MX" sz="2400" dirty="0">
                <a:latin typeface="Times New Roman" panose="02020603050405020304" pitchFamily="18" charset="0"/>
                <a:cs typeface="Times New Roman" panose="02020603050405020304" pitchFamily="18" charset="0"/>
              </a:rPr>
              <a:t>Los operadores de cruza más básicos son la cruza por un punto y por dos puntos.</a:t>
            </a:r>
          </a:p>
          <a:p>
            <a:r>
              <a:rPr lang="es-MX" sz="2400" dirty="0">
                <a:latin typeface="Times New Roman" panose="02020603050405020304" pitchFamily="18" charset="0"/>
                <a:cs typeface="Times New Roman" panose="02020603050405020304" pitchFamily="18" charset="0"/>
              </a:rPr>
              <a:t>Para cada representación (cromosoma) se debe de diseñar un operador de cruza  apropiado.</a:t>
            </a:r>
          </a:p>
          <a:p>
            <a:r>
              <a:rPr lang="es-MX" sz="2400" dirty="0">
                <a:latin typeface="Times New Roman" panose="02020603050405020304" pitchFamily="18" charset="0"/>
                <a:cs typeface="Times New Roman" panose="02020603050405020304" pitchFamily="18" charset="0"/>
              </a:rPr>
              <a:t>Comenzarmos explicando la cruza por un punto con la representación más básica, la binaria.</a:t>
            </a:r>
          </a:p>
          <a:p>
            <a:endParaRPr lang="es-MX" sz="2400" dirty="0">
              <a:latin typeface="Times New Roman" panose="02020603050405020304" pitchFamily="18" charset="0"/>
              <a:cs typeface="Times New Roman" panose="02020603050405020304" pitchFamily="18" charset="0"/>
            </a:endParaRPr>
          </a:p>
          <a:p>
            <a:endParaRPr lang="es-MX" sz="2400" dirty="0">
              <a:latin typeface="Times New Roman" panose="02020603050405020304" pitchFamily="18" charset="0"/>
              <a:cs typeface="Times New Roman" panose="02020603050405020304" pitchFamily="18" charset="0"/>
            </a:endParaRP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14" name="Marcador de contenido 2">
            <a:extLst>
              <a:ext uri="{FF2B5EF4-FFF2-40B4-BE49-F238E27FC236}">
                <a16:creationId xmlns:a16="http://schemas.microsoft.com/office/drawing/2014/main" id="{85A04F7E-8FEB-424B-9FEC-5338F2D4A6E7}"/>
              </a:ext>
            </a:extLst>
          </p:cNvPr>
          <p:cNvSpPr txBox="1">
            <a:spLocks/>
          </p:cNvSpPr>
          <p:nvPr/>
        </p:nvSpPr>
        <p:spPr>
          <a:xfrm>
            <a:off x="428267" y="1491455"/>
            <a:ext cx="9143997" cy="435133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ES_tradnl" sz="2400" dirty="0"/>
          </a:p>
        </p:txBody>
      </p:sp>
      <p:sp>
        <p:nvSpPr>
          <p:cNvPr id="2" name="Marcador de número de diapositiva 1">
            <a:extLst>
              <a:ext uri="{FF2B5EF4-FFF2-40B4-BE49-F238E27FC236}">
                <a16:creationId xmlns:a16="http://schemas.microsoft.com/office/drawing/2014/main" id="{54C416EF-9BF5-1047-AE3F-2FED08856693}"/>
              </a:ext>
            </a:extLst>
          </p:cNvPr>
          <p:cNvSpPr>
            <a:spLocks noGrp="1"/>
          </p:cNvSpPr>
          <p:nvPr>
            <p:ph type="sldNum" sz="quarter" idx="12"/>
          </p:nvPr>
        </p:nvSpPr>
        <p:spPr/>
        <p:txBody>
          <a:bodyPr/>
          <a:lstStyle/>
          <a:p>
            <a:fld id="{18FDBAE8-0AD5-4C4A-B0F5-4BBC06F38D92}" type="slidenum">
              <a:rPr lang="es-ES" smtClean="0"/>
              <a:t>8</a:t>
            </a:fld>
            <a:endParaRPr lang="es-ES"/>
          </a:p>
        </p:txBody>
      </p:sp>
      <p:sp>
        <p:nvSpPr>
          <p:cNvPr id="12" name="Marcador de número de diapositiva 1">
            <a:extLst>
              <a:ext uri="{FF2B5EF4-FFF2-40B4-BE49-F238E27FC236}">
                <a16:creationId xmlns:a16="http://schemas.microsoft.com/office/drawing/2014/main" id="{2FC6213D-4504-B44F-918F-292F2EA396D4}"/>
              </a:ext>
            </a:extLst>
          </p:cNvPr>
          <p:cNvSpPr txBox="1">
            <a:spLocks/>
          </p:cNvSpPr>
          <p:nvPr/>
        </p:nvSpPr>
        <p:spPr>
          <a:xfrm>
            <a:off x="6844278" y="487733"/>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8</a:t>
            </a:fld>
            <a:endParaRPr lang="es-ES" dirty="0">
              <a:solidFill>
                <a:schemeClr val="bg1"/>
              </a:solidFill>
            </a:endParaRPr>
          </a:p>
        </p:txBody>
      </p:sp>
    </p:spTree>
    <p:extLst>
      <p:ext uri="{BB962C8B-B14F-4D97-AF65-F5344CB8AC3E}">
        <p14:creationId xmlns:p14="http://schemas.microsoft.com/office/powerpoint/2010/main" val="3039884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Metropolis Extra Bold"/>
                <a:cs typeface="Metropolis Extra Bold"/>
              </a:rPr>
              <a:t>Operador de cruza</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a:extLst>
              <a:ext uri="{FF2B5EF4-FFF2-40B4-BE49-F238E27FC236}">
                <a16:creationId xmlns:a16="http://schemas.microsoft.com/office/drawing/2014/main" id="{06DB1CB8-1D10-7249-B08C-F074C3A68A55}"/>
              </a:ext>
            </a:extLst>
          </p:cNvPr>
          <p:cNvSpPr txBox="1"/>
          <p:nvPr/>
        </p:nvSpPr>
        <p:spPr>
          <a:xfrm>
            <a:off x="5419138" y="6395385"/>
            <a:ext cx="3695700" cy="230832"/>
          </a:xfrm>
          <a:prstGeom prst="rect">
            <a:avLst/>
          </a:prstGeom>
          <a:noFill/>
        </p:spPr>
        <p:txBody>
          <a:bodyPr wrap="square" rtlCol="0">
            <a:spAutoFit/>
          </a:bodyPr>
          <a:lstStyle/>
          <a:p>
            <a:pPr algn="r"/>
            <a:r>
              <a:rPr lang="es-ES" sz="900" dirty="0">
                <a:solidFill>
                  <a:schemeClr val="bg1"/>
                </a:solidFill>
                <a:latin typeface="Times New Roman" panose="02020603050405020304" pitchFamily="18" charset="0"/>
                <a:cs typeface="Times New Roman" panose="02020603050405020304" pitchFamily="18" charset="0"/>
              </a:rPr>
              <a:t>Operadores genéticos</a:t>
            </a:r>
          </a:p>
        </p:txBody>
      </p:sp>
      <p:sp>
        <p:nvSpPr>
          <p:cNvPr id="3" name="Marcador de contenido 2">
            <a:extLst>
              <a:ext uri="{FF2B5EF4-FFF2-40B4-BE49-F238E27FC236}">
                <a16:creationId xmlns:a16="http://schemas.microsoft.com/office/drawing/2014/main" id="{AD7F0D69-1CCD-5942-9C4E-F90B31B5904F}"/>
              </a:ext>
            </a:extLst>
          </p:cNvPr>
          <p:cNvSpPr>
            <a:spLocks noGrp="1"/>
          </p:cNvSpPr>
          <p:nvPr>
            <p:ph idx="1"/>
          </p:nvPr>
        </p:nvSpPr>
        <p:spPr/>
        <p:txBody>
          <a:bodyPr>
            <a:normAutofit/>
          </a:bodyPr>
          <a:lstStyle/>
          <a:p>
            <a:pPr marL="0" indent="0">
              <a:buNone/>
            </a:pPr>
            <a:r>
              <a:rPr lang="es-MX" sz="2400" dirty="0">
                <a:latin typeface="Times New Roman" panose="02020603050405020304" pitchFamily="18" charset="0"/>
                <a:cs typeface="Times New Roman" panose="02020603050405020304" pitchFamily="18" charset="0"/>
              </a:rPr>
              <a:t>	En temas anteriores vimos la representación de soluciones en los Algoritmos Genéticos (AG). Una de ellas es la binaria, que usa un vector de ceros y unos para poder representar valores numéricos tanto enteros como reales.</a:t>
            </a:r>
          </a:p>
          <a:p>
            <a:pPr marL="0" indent="0">
              <a:buNone/>
            </a:pPr>
            <a:r>
              <a:rPr lang="es-MX" sz="2400" dirty="0">
                <a:latin typeface="Times New Roman" panose="02020603050405020304" pitchFamily="18" charset="0"/>
                <a:cs typeface="Times New Roman" panose="02020603050405020304" pitchFamily="18" charset="0"/>
              </a:rPr>
              <a:t>Por ejemplo, un cromosoma para representar valores enteros positivos en el intervalo [-63,63] puede ser el siguiente, que al decodificar es el valor -8:</a:t>
            </a:r>
          </a:p>
          <a:p>
            <a:pPr marL="0" indent="0">
              <a:buNone/>
            </a:pPr>
            <a:endParaRPr lang="es-MX" sz="2400" dirty="0">
              <a:latin typeface="Times New Roman" panose="02020603050405020304" pitchFamily="18" charset="0"/>
              <a:cs typeface="Times New Roman" panose="02020603050405020304" pitchFamily="18" charset="0"/>
            </a:endParaRPr>
          </a:p>
        </p:txBody>
      </p:sp>
      <p:sp>
        <p:nvSpPr>
          <p:cNvPr id="14" name="Marcador de contenido 2">
            <a:extLst>
              <a:ext uri="{FF2B5EF4-FFF2-40B4-BE49-F238E27FC236}">
                <a16:creationId xmlns:a16="http://schemas.microsoft.com/office/drawing/2014/main" id="{85A04F7E-8FEB-424B-9FEC-5338F2D4A6E7}"/>
              </a:ext>
            </a:extLst>
          </p:cNvPr>
          <p:cNvSpPr txBox="1">
            <a:spLocks/>
          </p:cNvSpPr>
          <p:nvPr/>
        </p:nvSpPr>
        <p:spPr>
          <a:xfrm>
            <a:off x="428267" y="1491455"/>
            <a:ext cx="9143997" cy="435133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ES_tradnl" sz="2400" dirty="0"/>
          </a:p>
        </p:txBody>
      </p:sp>
      <p:graphicFrame>
        <p:nvGraphicFramePr>
          <p:cNvPr id="19" name="Tabla 18">
            <a:extLst>
              <a:ext uri="{FF2B5EF4-FFF2-40B4-BE49-F238E27FC236}">
                <a16:creationId xmlns:a16="http://schemas.microsoft.com/office/drawing/2014/main" id="{806ABC54-AA9D-0642-B962-80B075AA691A}"/>
              </a:ext>
            </a:extLst>
          </p:cNvPr>
          <p:cNvGraphicFramePr>
            <a:graphicFrameLocks noGrp="1"/>
          </p:cNvGraphicFramePr>
          <p:nvPr>
            <p:extLst>
              <p:ext uri="{D42A27DB-BD31-4B8C-83A1-F6EECF244321}">
                <p14:modId xmlns:p14="http://schemas.microsoft.com/office/powerpoint/2010/main" val="2336679148"/>
              </p:ext>
            </p:extLst>
          </p:nvPr>
        </p:nvGraphicFramePr>
        <p:xfrm>
          <a:off x="1295400" y="4268597"/>
          <a:ext cx="5689600" cy="37084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tblGrid>
              <a:tr h="370840">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1</a:t>
                      </a:r>
                    </a:p>
                  </a:txBody>
                  <a:tcPr/>
                </a:tc>
                <a:tc>
                  <a:txBody>
                    <a:bodyPr/>
                    <a:lstStyle/>
                    <a:p>
                      <a:pPr algn="ctr"/>
                      <a:r>
                        <a:rPr lang="es-ES_tradnl" dirty="0"/>
                        <a:t>0</a:t>
                      </a:r>
                    </a:p>
                  </a:txBody>
                  <a:tcPr/>
                </a:tc>
                <a:tc>
                  <a:txBody>
                    <a:bodyPr/>
                    <a:lstStyle/>
                    <a:p>
                      <a:pPr algn="ctr"/>
                      <a:r>
                        <a:rPr lang="es-ES_tradnl" dirty="0"/>
                        <a:t>0</a:t>
                      </a:r>
                    </a:p>
                  </a:txBody>
                  <a:tcPr/>
                </a:tc>
                <a:tc>
                  <a:txBody>
                    <a:bodyPr/>
                    <a:lstStyle/>
                    <a:p>
                      <a:pPr algn="ctr"/>
                      <a:r>
                        <a:rPr lang="es-ES_tradnl" dirty="0"/>
                        <a:t>0</a:t>
                      </a:r>
                    </a:p>
                  </a:txBody>
                  <a:tcPr/>
                </a:tc>
                <a:extLst>
                  <a:ext uri="{0D108BD9-81ED-4DB2-BD59-A6C34878D82A}">
                    <a16:rowId xmlns:a16="http://schemas.microsoft.com/office/drawing/2014/main" val="10000"/>
                  </a:ext>
                </a:extLst>
              </a:tr>
            </a:tbl>
          </a:graphicData>
        </a:graphic>
      </p:graphicFrame>
      <p:cxnSp>
        <p:nvCxnSpPr>
          <p:cNvPr id="20" name="Conector recto de flecha 19">
            <a:extLst>
              <a:ext uri="{FF2B5EF4-FFF2-40B4-BE49-F238E27FC236}">
                <a16:creationId xmlns:a16="http://schemas.microsoft.com/office/drawing/2014/main" id="{CF0E4553-B8B3-994F-815B-A6DFA0ABC39C}"/>
              </a:ext>
            </a:extLst>
          </p:cNvPr>
          <p:cNvCxnSpPr/>
          <p:nvPr/>
        </p:nvCxnSpPr>
        <p:spPr>
          <a:xfrm flipV="1">
            <a:off x="1076657" y="4779062"/>
            <a:ext cx="532262" cy="559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59B766CE-9BC8-A74A-AC26-5678AA4E9DE8}"/>
              </a:ext>
            </a:extLst>
          </p:cNvPr>
          <p:cNvCxnSpPr/>
          <p:nvPr/>
        </p:nvCxnSpPr>
        <p:spPr>
          <a:xfrm flipV="1">
            <a:off x="6527800" y="4639437"/>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6081D3C3-97EE-E84D-AD0D-1EADAB5EA9C4}"/>
              </a:ext>
            </a:extLst>
          </p:cNvPr>
          <p:cNvSpPr txBox="1"/>
          <p:nvPr/>
        </p:nvSpPr>
        <p:spPr>
          <a:xfrm>
            <a:off x="646764" y="5265640"/>
            <a:ext cx="723275" cy="369332"/>
          </a:xfrm>
          <a:prstGeom prst="rect">
            <a:avLst/>
          </a:prstGeom>
          <a:noFill/>
        </p:spPr>
        <p:txBody>
          <a:bodyPr wrap="none" rtlCol="0">
            <a:spAutoFit/>
          </a:bodyPr>
          <a:lstStyle/>
          <a:p>
            <a:r>
              <a:rPr lang="es-ES_tradnl" dirty="0">
                <a:latin typeface="Times New Roman" panose="02020603050405020304" pitchFamily="18" charset="0"/>
                <a:cs typeface="Times New Roman" panose="02020603050405020304" pitchFamily="18" charset="0"/>
              </a:rPr>
              <a:t>Signo</a:t>
            </a:r>
          </a:p>
        </p:txBody>
      </p:sp>
      <p:sp>
        <p:nvSpPr>
          <p:cNvPr id="27" name="CuadroTexto 26">
            <a:extLst>
              <a:ext uri="{FF2B5EF4-FFF2-40B4-BE49-F238E27FC236}">
                <a16:creationId xmlns:a16="http://schemas.microsoft.com/office/drawing/2014/main" id="{C491B772-C4B7-0B45-B7C2-22C2C92DD117}"/>
              </a:ext>
            </a:extLst>
          </p:cNvPr>
          <p:cNvSpPr txBox="1"/>
          <p:nvPr/>
        </p:nvSpPr>
        <p:spPr>
          <a:xfrm>
            <a:off x="2151813" y="4933784"/>
            <a:ext cx="671979" cy="369332"/>
          </a:xfrm>
          <a:prstGeom prst="rect">
            <a:avLst/>
          </a:prstGeom>
          <a:noFill/>
        </p:spPr>
        <p:txBody>
          <a:bodyPr wrap="none" rtlCol="0">
            <a:spAutoFit/>
          </a:bodyPr>
          <a:lstStyle/>
          <a:p>
            <a:r>
              <a:rPr lang="es-ES_tradnl">
                <a:latin typeface="Times New Roman" panose="02020603050405020304" pitchFamily="18" charset="0"/>
                <a:cs typeface="Times New Roman" panose="02020603050405020304" pitchFamily="18" charset="0"/>
              </a:rPr>
              <a:t>MSB</a:t>
            </a:r>
          </a:p>
        </p:txBody>
      </p:sp>
      <p:sp>
        <p:nvSpPr>
          <p:cNvPr id="28" name="CuadroTexto 27">
            <a:extLst>
              <a:ext uri="{FF2B5EF4-FFF2-40B4-BE49-F238E27FC236}">
                <a16:creationId xmlns:a16="http://schemas.microsoft.com/office/drawing/2014/main" id="{92D52B37-58FD-5B43-A3B4-33FB6C6DB9EB}"/>
              </a:ext>
            </a:extLst>
          </p:cNvPr>
          <p:cNvSpPr txBox="1"/>
          <p:nvPr/>
        </p:nvSpPr>
        <p:spPr>
          <a:xfrm>
            <a:off x="6221466" y="5025597"/>
            <a:ext cx="607859" cy="369332"/>
          </a:xfrm>
          <a:prstGeom prst="rect">
            <a:avLst/>
          </a:prstGeom>
          <a:noFill/>
        </p:spPr>
        <p:txBody>
          <a:bodyPr wrap="none" rtlCol="0">
            <a:spAutoFit/>
          </a:bodyPr>
          <a:lstStyle/>
          <a:p>
            <a:r>
              <a:rPr lang="es-ES_tradnl" dirty="0">
                <a:latin typeface="Times New Roman" panose="02020603050405020304" pitchFamily="18" charset="0"/>
                <a:cs typeface="Times New Roman" panose="02020603050405020304" pitchFamily="18" charset="0"/>
              </a:rPr>
              <a:t>LSB</a:t>
            </a:r>
          </a:p>
        </p:txBody>
      </p:sp>
      <p:cxnSp>
        <p:nvCxnSpPr>
          <p:cNvPr id="29" name="Conector recto de flecha 28">
            <a:extLst>
              <a:ext uri="{FF2B5EF4-FFF2-40B4-BE49-F238E27FC236}">
                <a16:creationId xmlns:a16="http://schemas.microsoft.com/office/drawing/2014/main" id="{E5264153-FDE2-884E-8071-F493FA1656E8}"/>
              </a:ext>
            </a:extLst>
          </p:cNvPr>
          <p:cNvCxnSpPr/>
          <p:nvPr/>
        </p:nvCxnSpPr>
        <p:spPr>
          <a:xfrm flipV="1">
            <a:off x="2511567" y="4620103"/>
            <a:ext cx="0" cy="357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uadroTexto 3">
            <a:extLst>
              <a:ext uri="{FF2B5EF4-FFF2-40B4-BE49-F238E27FC236}">
                <a16:creationId xmlns:a16="http://schemas.microsoft.com/office/drawing/2014/main" id="{4DAE5BD6-B5C0-654C-8D17-892BCB36C13B}"/>
              </a:ext>
            </a:extLst>
          </p:cNvPr>
          <p:cNvSpPr txBox="1"/>
          <p:nvPr/>
        </p:nvSpPr>
        <p:spPr>
          <a:xfrm>
            <a:off x="2694161" y="5686851"/>
            <a:ext cx="2724977" cy="369332"/>
          </a:xfrm>
          <a:prstGeom prst="rect">
            <a:avLst/>
          </a:prstGeom>
          <a:noFill/>
        </p:spPr>
        <p:txBody>
          <a:bodyPr wrap="none" rtlCol="0">
            <a:spAutoFit/>
          </a:bodyPr>
          <a:lstStyle/>
          <a:p>
            <a:r>
              <a:rPr lang="es-MX" dirty="0">
                <a:solidFill>
                  <a:schemeClr val="bg1"/>
                </a:solidFill>
                <a:highlight>
                  <a:srgbClr val="2D5335"/>
                </a:highlight>
                <a:latin typeface="Times New Roman" panose="02020603050405020304" pitchFamily="18" charset="0"/>
                <a:cs typeface="Times New Roman" panose="02020603050405020304" pitchFamily="18" charset="0"/>
              </a:rPr>
              <a:t>Figura: Cromosoma binario</a:t>
            </a:r>
          </a:p>
        </p:txBody>
      </p:sp>
      <p:sp>
        <p:nvSpPr>
          <p:cNvPr id="5" name="CuadroTexto 4">
            <a:extLst>
              <a:ext uri="{FF2B5EF4-FFF2-40B4-BE49-F238E27FC236}">
                <a16:creationId xmlns:a16="http://schemas.microsoft.com/office/drawing/2014/main" id="{941F1BB8-7028-4C40-A591-485876D997A9}"/>
              </a:ext>
            </a:extLst>
          </p:cNvPr>
          <p:cNvSpPr txBox="1"/>
          <p:nvPr/>
        </p:nvSpPr>
        <p:spPr>
          <a:xfrm>
            <a:off x="272769" y="5478245"/>
            <a:ext cx="1221296" cy="646331"/>
          </a:xfrm>
          <a:prstGeom prst="rect">
            <a:avLst/>
          </a:prstGeom>
          <a:noFill/>
        </p:spPr>
        <p:txBody>
          <a:bodyPr wrap="none" rtlCol="0">
            <a:spAutoFit/>
          </a:bodyPr>
          <a:lstStyle/>
          <a:p>
            <a:r>
              <a:rPr lang="es-MX" dirty="0">
                <a:latin typeface="Times New Roman" panose="02020603050405020304" pitchFamily="18" charset="0"/>
                <a:cs typeface="Times New Roman" panose="02020603050405020304" pitchFamily="18" charset="0"/>
              </a:rPr>
              <a:t>1: negativo</a:t>
            </a:r>
          </a:p>
          <a:p>
            <a:r>
              <a:rPr lang="es-MX" dirty="0">
                <a:latin typeface="Times New Roman" panose="02020603050405020304" pitchFamily="18" charset="0"/>
                <a:cs typeface="Times New Roman" panose="02020603050405020304" pitchFamily="18" charset="0"/>
              </a:rPr>
              <a:t>0: positivo</a:t>
            </a:r>
          </a:p>
        </p:txBody>
      </p:sp>
      <p:sp>
        <p:nvSpPr>
          <p:cNvPr id="6" name="Marcador de número de diapositiva 5">
            <a:extLst>
              <a:ext uri="{FF2B5EF4-FFF2-40B4-BE49-F238E27FC236}">
                <a16:creationId xmlns:a16="http://schemas.microsoft.com/office/drawing/2014/main" id="{5546B992-62A2-C448-9695-847107976F59}"/>
              </a:ext>
            </a:extLst>
          </p:cNvPr>
          <p:cNvSpPr>
            <a:spLocks noGrp="1"/>
          </p:cNvSpPr>
          <p:nvPr>
            <p:ph type="sldNum" sz="quarter" idx="12"/>
          </p:nvPr>
        </p:nvSpPr>
        <p:spPr/>
        <p:txBody>
          <a:bodyPr/>
          <a:lstStyle/>
          <a:p>
            <a:fld id="{18FDBAE8-0AD5-4C4A-B0F5-4BBC06F38D92}" type="slidenum">
              <a:rPr lang="es-ES" smtClean="0"/>
              <a:t>9</a:t>
            </a:fld>
            <a:endParaRPr lang="es-ES"/>
          </a:p>
        </p:txBody>
      </p:sp>
      <p:sp>
        <p:nvSpPr>
          <p:cNvPr id="22" name="Marcador de número de diapositiva 1">
            <a:extLst>
              <a:ext uri="{FF2B5EF4-FFF2-40B4-BE49-F238E27FC236}">
                <a16:creationId xmlns:a16="http://schemas.microsoft.com/office/drawing/2014/main" id="{2516740D-776C-4749-AF9D-957D70A2084A}"/>
              </a:ext>
            </a:extLst>
          </p:cNvPr>
          <p:cNvSpPr txBox="1">
            <a:spLocks/>
          </p:cNvSpPr>
          <p:nvPr/>
        </p:nvSpPr>
        <p:spPr>
          <a:xfrm>
            <a:off x="6844278" y="498619"/>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8FDBAE8-0AD5-4C4A-B0F5-4BBC06F38D92}" type="slidenum">
              <a:rPr lang="es-ES" smtClean="0">
                <a:solidFill>
                  <a:schemeClr val="bg1"/>
                </a:solidFill>
              </a:rPr>
              <a:pPr/>
              <a:t>9</a:t>
            </a:fld>
            <a:endParaRPr lang="es-ES" dirty="0">
              <a:solidFill>
                <a:schemeClr val="bg1"/>
              </a:solidFill>
            </a:endParaRPr>
          </a:p>
        </p:txBody>
      </p:sp>
    </p:spTree>
    <p:extLst>
      <p:ext uri="{BB962C8B-B14F-4D97-AF65-F5344CB8AC3E}">
        <p14:creationId xmlns:p14="http://schemas.microsoft.com/office/powerpoint/2010/main" val="164208063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2912</TotalTime>
  <Words>2792</Words>
  <Application>Microsoft Macintosh PowerPoint</Application>
  <PresentationFormat>Presentación en pantalla (4:3)</PresentationFormat>
  <Paragraphs>768</Paragraphs>
  <Slides>41</Slides>
  <Notes>40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41</vt:i4>
      </vt:variant>
    </vt:vector>
  </HeadingPairs>
  <TitlesOfParts>
    <vt:vector size="50" baseType="lpstr">
      <vt:lpstr>Arial</vt:lpstr>
      <vt:lpstr>Avenir Black</vt:lpstr>
      <vt:lpstr>Avenir Book</vt:lpstr>
      <vt:lpstr>Calibri</vt:lpstr>
      <vt:lpstr>Metropolis</vt:lpstr>
      <vt:lpstr>Metropolis Extra Bold</vt:lpstr>
      <vt:lpstr>Metropolis Light</vt:lpstr>
      <vt:lpstr>Times New Roman</vt:lpstr>
      <vt:lpstr>Tema de Office</vt:lpstr>
      <vt:lpstr>Unidad de Aprendizaje  Algoritmos Genéticos (L41085)  Tema: Operadores genéticos   de cruza   Dr. Asdrúbal López Chau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UAEMex</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Operadores de Cruza</dc:title>
  <dc:subject/>
  <dc:creator>Asdrúbal López Chau</dc:creator>
  <cp:keywords/>
  <dc:description/>
  <cp:lastModifiedBy>Asdrubal Lopez Chau</cp:lastModifiedBy>
  <cp:revision>267</cp:revision>
  <cp:lastPrinted>2019-09-16T15:00:59Z</cp:lastPrinted>
  <dcterms:created xsi:type="dcterms:W3CDTF">2013-06-28T15:10:46Z</dcterms:created>
  <dcterms:modified xsi:type="dcterms:W3CDTF">2019-09-16T15:01:09Z</dcterms:modified>
  <cp:category/>
</cp:coreProperties>
</file>