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61" r:id="rId2"/>
    <p:sldId id="260" r:id="rId3"/>
    <p:sldId id="266" r:id="rId4"/>
    <p:sldId id="267" r:id="rId5"/>
    <p:sldId id="264" r:id="rId6"/>
    <p:sldId id="310" r:id="rId7"/>
    <p:sldId id="313" r:id="rId8"/>
    <p:sldId id="314" r:id="rId9"/>
    <p:sldId id="315" r:id="rId10"/>
    <p:sldId id="316" r:id="rId11"/>
    <p:sldId id="337" r:id="rId12"/>
    <p:sldId id="338" r:id="rId13"/>
    <p:sldId id="339" r:id="rId14"/>
    <p:sldId id="341" r:id="rId15"/>
    <p:sldId id="340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24" r:id="rId24"/>
    <p:sldId id="350" r:id="rId25"/>
    <p:sldId id="352" r:id="rId26"/>
    <p:sldId id="353" r:id="rId27"/>
    <p:sldId id="351" r:id="rId28"/>
    <p:sldId id="349" r:id="rId29"/>
    <p:sldId id="357" r:id="rId30"/>
    <p:sldId id="358" r:id="rId31"/>
    <p:sldId id="355" r:id="rId32"/>
    <p:sldId id="356" r:id="rId33"/>
    <p:sldId id="268" r:id="rId34"/>
    <p:sldId id="259" r:id="rId3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A7C9D1A-2C8A-584D-B3E4-CEA746FFF5F6}">
          <p14:sldIdLst>
            <p14:sldId id="261"/>
            <p14:sldId id="260"/>
            <p14:sldId id="266"/>
            <p14:sldId id="267"/>
            <p14:sldId id="264"/>
            <p14:sldId id="310"/>
            <p14:sldId id="313"/>
            <p14:sldId id="314"/>
            <p14:sldId id="315"/>
            <p14:sldId id="316"/>
            <p14:sldId id="337"/>
            <p14:sldId id="338"/>
            <p14:sldId id="339"/>
            <p14:sldId id="341"/>
            <p14:sldId id="340"/>
            <p14:sldId id="342"/>
            <p14:sldId id="343"/>
            <p14:sldId id="344"/>
            <p14:sldId id="345"/>
            <p14:sldId id="346"/>
            <p14:sldId id="347"/>
            <p14:sldId id="348"/>
            <p14:sldId id="324"/>
            <p14:sldId id="350"/>
            <p14:sldId id="352"/>
            <p14:sldId id="353"/>
            <p14:sldId id="351"/>
            <p14:sldId id="349"/>
            <p14:sldId id="357"/>
            <p14:sldId id="358"/>
            <p14:sldId id="355"/>
            <p14:sldId id="356"/>
            <p14:sldId id="268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3FE"/>
    <a:srgbClr val="2D5335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8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134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36AAABD-8E3E-1A40-9A7D-D59B22F592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F78367-50A0-EC4C-845D-C36677CBB4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F5E23-F59B-BE4F-AEF9-7BC6AC1D694A}" type="datetimeFigureOut">
              <a:rPr lang="es-ES_tradnl" smtClean="0"/>
              <a:t>30/9/19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160534C-2547-1446-BA57-D228FC671A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CD6A3A7-1B19-244D-BEB1-6F65D0E6A79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F3A8E-DF21-0B46-B053-9C9002B7B72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1146661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30/9/19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</a:t>
            </a:r>
            <a:r>
              <a:rPr lang="es-ES" baseline="0" dirty="0"/>
              <a:t> 2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742058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021824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1569555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928198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4057593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3993917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6850692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5668446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0009739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171381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742899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5009947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4158487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2928698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2922967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3724063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0700804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7485300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7910925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2775210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5997653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9812732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40338202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42379763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7211314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CONTRAPORTADA</a:t>
            </a:r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632563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274175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1163958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412571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944782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</p:spTree>
    <p:extLst>
      <p:ext uri="{BB962C8B-B14F-4D97-AF65-F5344CB8AC3E}">
        <p14:creationId xmlns:p14="http://schemas.microsoft.com/office/powerpoint/2010/main" val="3302027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42A7D-8272-3945-87E0-4C7B0AB0C56F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CEBD-DC3B-3C45-8C4B-5B1CDC2E03A8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7C64F-0177-E64E-955A-692DE2C7695C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D75A-42E6-0540-80EB-81A97AEA93B8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C416-98D3-FC45-8070-9086111B7CB7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D3F5-833C-C942-9C27-28E76F3B6B33}" type="datetime1">
              <a:rPr lang="es-MX" smtClean="0"/>
              <a:t>30/09/19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1CA7-B467-7D40-9758-F0299C7DECD5}" type="datetime1">
              <a:rPr lang="es-MX" smtClean="0"/>
              <a:t>30/09/19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339F-7323-8543-BC06-85F9BD689888}" type="datetime1">
              <a:rPr lang="es-MX" smtClean="0"/>
              <a:t>30/09/19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B173F-BB29-0B4C-AECB-1F539889EADC}" type="datetime1">
              <a:rPr lang="es-MX" smtClean="0"/>
              <a:t>30/09/19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32BB-A211-054B-A33A-931EBD921525}" type="datetime1">
              <a:rPr lang="es-MX" smtClean="0"/>
              <a:t>30/09/19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F9EB-6BD2-0846-B7E3-0E1E699DEAC9}" type="datetime1">
              <a:rPr lang="es-MX" smtClean="0"/>
              <a:t>30/09/19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7E18E-7335-684C-B3AB-BF24BC5BAFDC}" type="datetime1">
              <a:rPr lang="es-MX" smtClean="0"/>
              <a:t>30/09/19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books.org/wiki/Programaci%C3%B3n_en_C/Manejo_din%C3%A1mico_de_memoria#calloc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03598" y="3429000"/>
            <a:ext cx="7234612" cy="2186654"/>
          </a:xfrm>
        </p:spPr>
        <p:txBody>
          <a:bodyPr>
            <a:noAutofit/>
          </a:bodyPr>
          <a:lstStyle/>
          <a:p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2800" dirty="0">
                <a:latin typeface="Metropolis Black"/>
                <a:cs typeface="Metropolis Black"/>
              </a:rPr>
              <a:t>UA: Estructuras de datos</a:t>
            </a:r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2800" dirty="0">
                <a:latin typeface="Metropolis Black"/>
                <a:cs typeface="Metropolis Black"/>
              </a:rPr>
              <a:t>Unidad de Competencia I</a:t>
            </a:r>
            <a:br>
              <a:rPr lang="es-ES" sz="2800" dirty="0">
                <a:latin typeface="Metropolis Black"/>
                <a:cs typeface="Metropolis Black"/>
              </a:rPr>
            </a:br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2800" dirty="0">
                <a:latin typeface="Metropolis Black"/>
                <a:cs typeface="Metropolis Black"/>
              </a:rPr>
              <a:t>Tema: Arreglos dinámicos multidimensionales (Tablas)</a:t>
            </a:r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2800" dirty="0">
                <a:latin typeface="Metropolis Black"/>
                <a:cs typeface="Metropolis Black"/>
              </a:rPr>
              <a:t>Dr. Asdrúbal López Chau</a:t>
            </a:r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2800" dirty="0">
                <a:latin typeface="Metropolis Black"/>
                <a:cs typeface="Metropolis Black"/>
              </a:rPr>
              <a:t> </a:t>
            </a:r>
            <a:br>
              <a:rPr lang="es-ES" sz="2800" dirty="0">
                <a:latin typeface="Metropolis Black"/>
                <a:cs typeface="Metropolis Black"/>
              </a:rPr>
            </a:br>
            <a:r>
              <a:rPr lang="es-ES" sz="1600" dirty="0">
                <a:latin typeface="Metropolis"/>
                <a:cs typeface="Metropolis Black"/>
              </a:rPr>
              <a:t>2019-A</a:t>
            </a:r>
            <a:endParaRPr lang="es-ES" sz="1200" dirty="0">
              <a:latin typeface="Metropolis Light"/>
              <a:cs typeface="Metropolis Light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36830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69" y="9271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960698" y="1493568"/>
            <a:ext cx="77505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600" dirty="0">
                <a:latin typeface="Metropolis Light"/>
                <a:cs typeface="Metropolis Light"/>
              </a:rPr>
              <a:t>Centro  Universitario UAEM Zumpango</a:t>
            </a:r>
          </a:p>
          <a:p>
            <a:pPr algn="ctr"/>
            <a:r>
              <a:rPr lang="es-ES" sz="3600" dirty="0">
                <a:latin typeface="Metropolis Light"/>
                <a:cs typeface="Metropolis Light"/>
              </a:rPr>
              <a:t>Ingeniería en Computación</a:t>
            </a:r>
          </a:p>
        </p:txBody>
      </p:sp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La creación de arreglos dinámicos multidimensionales es un poco más compleja que la de los unidimensionales, por lo que primero se mostrará la forma general de cómo se crean los arreglos </a:t>
            </a:r>
            <a:r>
              <a:rPr lang="es-ES" sz="2400" dirty="0" err="1">
                <a:cs typeface="Metropolis"/>
              </a:rPr>
              <a:t>bi</a:t>
            </a:r>
            <a:r>
              <a:rPr lang="es-ES" sz="2400" dirty="0">
                <a:cs typeface="Metropolis"/>
              </a:rPr>
              <a:t>-dimensionales, se usará lenguaje C como referencia.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9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526855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Suponer que se necesita crear un arreglo </a:t>
            </a:r>
            <a:r>
              <a:rPr lang="es-ES" sz="2400" dirty="0" err="1">
                <a:cs typeface="Metropolis"/>
              </a:rPr>
              <a:t>bi</a:t>
            </a:r>
            <a:r>
              <a:rPr lang="es-ES" sz="2400" dirty="0">
                <a:cs typeface="Metropolis"/>
              </a:rPr>
              <a:t>-dimensional de dimensiones 2x3. Conceptualmente, puede verse como una tabla, ver figura 1.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Esta tabla también puede verse como dos arreglos unidimensionales, como se muestra a continuación.</a:t>
            </a: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10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D9F90E40-2EA2-3647-B75B-B5A6EEC05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412550"/>
              </p:ext>
            </p:extLst>
          </p:nvPr>
        </p:nvGraphicFramePr>
        <p:xfrm>
          <a:off x="3408001" y="2687320"/>
          <a:ext cx="1515428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7042">
                  <a:extLst>
                    <a:ext uri="{9D8B030D-6E8A-4147-A177-3AD203B41FA5}">
                      <a16:colId xmlns:a16="http://schemas.microsoft.com/office/drawing/2014/main" val="76763320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26208295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40208635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530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2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203027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05EDCD75-3B4D-D145-BA79-7507D7FD19E8}"/>
              </a:ext>
            </a:extLst>
          </p:cNvPr>
          <p:cNvSpPr txBox="1"/>
          <p:nvPr/>
        </p:nvSpPr>
        <p:spPr>
          <a:xfrm>
            <a:off x="2580872" y="3532898"/>
            <a:ext cx="3646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1: Arreglo bi-dimensional o Tabla</a:t>
            </a:r>
          </a:p>
        </p:txBody>
      </p:sp>
    </p:spTree>
    <p:extLst>
      <p:ext uri="{BB962C8B-B14F-4D97-AF65-F5344CB8AC3E}">
        <p14:creationId xmlns:p14="http://schemas.microsoft.com/office/powerpoint/2010/main" val="3183192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29675" y="1041018"/>
            <a:ext cx="82333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Por el tema anterior, sabemos cómo crear arreglos dinámicos unidimensionales.  Podemos usar las funciones de la biblioteca </a:t>
            </a:r>
            <a:r>
              <a:rPr lang="es-ES" sz="2400" dirty="0" err="1">
                <a:solidFill>
                  <a:srgbClr val="00B050"/>
                </a:solidFill>
                <a:cs typeface="Metropolis"/>
              </a:rPr>
              <a:t>stdlib.h</a:t>
            </a:r>
            <a:r>
              <a:rPr lang="es-ES" sz="2400" dirty="0">
                <a:cs typeface="Metropolis"/>
              </a:rPr>
              <a:t>:</a:t>
            </a:r>
          </a:p>
          <a:p>
            <a:pPr algn="just"/>
            <a:r>
              <a:rPr lang="es-MX" sz="2400" dirty="0">
                <a:solidFill>
                  <a:srgbClr val="00B0F0"/>
                </a:solidFill>
              </a:rPr>
              <a:t>void* malloc (size_t size);</a:t>
            </a:r>
            <a:endParaRPr lang="es-ES" sz="2400" dirty="0">
              <a:solidFill>
                <a:srgbClr val="00B0F0"/>
              </a:solidFill>
              <a:cs typeface="Metropolis"/>
            </a:endParaRPr>
          </a:p>
          <a:p>
            <a:pPr algn="just"/>
            <a:r>
              <a:rPr lang="es-MX" sz="2400" dirty="0">
                <a:solidFill>
                  <a:srgbClr val="00B0F0"/>
                </a:solidFill>
              </a:rPr>
              <a:t>void *calloc(size_t nmemb, size_t size);</a:t>
            </a:r>
          </a:p>
          <a:p>
            <a:pPr algn="just"/>
            <a:r>
              <a:rPr lang="es-MX" sz="2400" dirty="0">
                <a:solidFill>
                  <a:srgbClr val="00B0F0"/>
                </a:solidFill>
              </a:rPr>
              <a:t>void *realloc(void *ptr, size_t size);</a:t>
            </a:r>
            <a:endParaRPr lang="es-ES" sz="2400" dirty="0">
              <a:solidFill>
                <a:srgbClr val="00B0F0"/>
              </a:solidFill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11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D9F90E40-2EA2-3647-B75B-B5A6EEC05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445129"/>
              </p:ext>
            </p:extLst>
          </p:nvPr>
        </p:nvGraphicFramePr>
        <p:xfrm>
          <a:off x="3321395" y="2463299"/>
          <a:ext cx="157257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93">
                  <a:extLst>
                    <a:ext uri="{9D8B030D-6E8A-4147-A177-3AD203B41FA5}">
                      <a16:colId xmlns:a16="http://schemas.microsoft.com/office/drawing/2014/main" val="76763320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26208295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40208635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203027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05EDCD75-3B4D-D145-BA79-7507D7FD19E8}"/>
              </a:ext>
            </a:extLst>
          </p:cNvPr>
          <p:cNvSpPr txBox="1"/>
          <p:nvPr/>
        </p:nvSpPr>
        <p:spPr>
          <a:xfrm>
            <a:off x="1681156" y="2921048"/>
            <a:ext cx="5757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2: Dos arreglos unidimensionales para formar una tabla</a:t>
            </a:r>
          </a:p>
        </p:txBody>
      </p:sp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1994CFFB-AF06-E447-8D5D-9A2E4B2349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364354"/>
              </p:ext>
            </p:extLst>
          </p:nvPr>
        </p:nvGraphicFramePr>
        <p:xfrm>
          <a:off x="3330396" y="1847487"/>
          <a:ext cx="157257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93">
                  <a:extLst>
                    <a:ext uri="{9D8B030D-6E8A-4147-A177-3AD203B41FA5}">
                      <a16:colId xmlns:a16="http://schemas.microsoft.com/office/drawing/2014/main" val="76763320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26208295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40208635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203027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56C4D1FB-5E6E-A24A-9FA5-4017733E4CF8}"/>
              </a:ext>
            </a:extLst>
          </p:cNvPr>
          <p:cNvSpPr txBox="1"/>
          <p:nvPr/>
        </p:nvSpPr>
        <p:spPr>
          <a:xfrm>
            <a:off x="2013403" y="1848241"/>
            <a:ext cx="642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ptr1: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C741FC0-8689-554D-B645-B4156E529CA9}"/>
              </a:ext>
            </a:extLst>
          </p:cNvPr>
          <p:cNvSpPr txBox="1"/>
          <p:nvPr/>
        </p:nvSpPr>
        <p:spPr>
          <a:xfrm>
            <a:off x="2013402" y="2439168"/>
            <a:ext cx="642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ptr2: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15D0DA60-782B-684A-A543-0AF85228DB22}"/>
              </a:ext>
            </a:extLst>
          </p:cNvPr>
          <p:cNvCxnSpPr/>
          <p:nvPr/>
        </p:nvCxnSpPr>
        <p:spPr>
          <a:xfrm>
            <a:off x="2655502" y="2032907"/>
            <a:ext cx="6748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C72060F8-0088-1641-BFB8-D9FB7C155989}"/>
              </a:ext>
            </a:extLst>
          </p:cNvPr>
          <p:cNvCxnSpPr/>
          <p:nvPr/>
        </p:nvCxnSpPr>
        <p:spPr>
          <a:xfrm>
            <a:off x="2645668" y="2664278"/>
            <a:ext cx="67572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6830F4EA-22A7-DF4E-B2BE-9A2BB11863D8}"/>
              </a:ext>
            </a:extLst>
          </p:cNvPr>
          <p:cNvSpPr txBox="1"/>
          <p:nvPr/>
        </p:nvSpPr>
        <p:spPr>
          <a:xfrm rot="20536611">
            <a:off x="2487316" y="1401161"/>
            <a:ext cx="2303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00B050"/>
                </a:solidFill>
              </a:rPr>
              <a:t>malloc,calloc o  realloc</a:t>
            </a:r>
          </a:p>
        </p:txBody>
      </p:sp>
    </p:spTree>
    <p:extLst>
      <p:ext uri="{BB962C8B-B14F-4D97-AF65-F5344CB8AC3E}">
        <p14:creationId xmlns:p14="http://schemas.microsoft.com/office/powerpoint/2010/main" val="1975328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29675" y="1041018"/>
            <a:ext cx="82333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Entonces, la creación de un arreglo </a:t>
            </a:r>
            <a:r>
              <a:rPr lang="es-ES" sz="2400" dirty="0" err="1">
                <a:cs typeface="Metropolis"/>
              </a:rPr>
              <a:t>bi</a:t>
            </a:r>
            <a:r>
              <a:rPr lang="es-ES" sz="2400" dirty="0">
                <a:cs typeface="Metropolis"/>
              </a:rPr>
              <a:t>-dimensional de 2x3, involucra la creación de 2 arreglos unidimensionales de longitud 3 cada uno.</a:t>
            </a:r>
            <a:endParaRPr lang="es-ES" sz="2400" dirty="0">
              <a:solidFill>
                <a:srgbClr val="00B0F0"/>
              </a:solidFill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12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5EDCD75-3B4D-D145-BA79-7507D7FD19E8}"/>
              </a:ext>
            </a:extLst>
          </p:cNvPr>
          <p:cNvSpPr txBox="1"/>
          <p:nvPr/>
        </p:nvSpPr>
        <p:spPr>
          <a:xfrm>
            <a:off x="1681156" y="2921048"/>
            <a:ext cx="6900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5: Creación de dos arreglos unidimensionales para formar una tabla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6C4D1FB-5E6E-A24A-9FA5-4017733E4CF8}"/>
              </a:ext>
            </a:extLst>
          </p:cNvPr>
          <p:cNvSpPr txBox="1"/>
          <p:nvPr/>
        </p:nvSpPr>
        <p:spPr>
          <a:xfrm>
            <a:off x="2013403" y="1848241"/>
            <a:ext cx="642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ptr1: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C741FC0-8689-554D-B645-B4156E529CA9}"/>
              </a:ext>
            </a:extLst>
          </p:cNvPr>
          <p:cNvSpPr txBox="1"/>
          <p:nvPr/>
        </p:nvSpPr>
        <p:spPr>
          <a:xfrm>
            <a:off x="2013402" y="2439168"/>
            <a:ext cx="642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ptr2:</a:t>
            </a:r>
          </a:p>
        </p:txBody>
      </p:sp>
      <p:graphicFrame>
        <p:nvGraphicFramePr>
          <p:cNvPr id="20" name="Tabla 19">
            <a:extLst>
              <a:ext uri="{FF2B5EF4-FFF2-40B4-BE49-F238E27FC236}">
                <a16:creationId xmlns:a16="http://schemas.microsoft.com/office/drawing/2014/main" id="{ECE42B80-EFA5-114E-83CA-069F9E9101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09868"/>
              </p:ext>
            </p:extLst>
          </p:nvPr>
        </p:nvGraphicFramePr>
        <p:xfrm>
          <a:off x="3321395" y="2463299"/>
          <a:ext cx="157257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93">
                  <a:extLst>
                    <a:ext uri="{9D8B030D-6E8A-4147-A177-3AD203B41FA5}">
                      <a16:colId xmlns:a16="http://schemas.microsoft.com/office/drawing/2014/main" val="76763320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26208295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40208635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203027"/>
                  </a:ext>
                </a:extLst>
              </a:tr>
            </a:tbl>
          </a:graphicData>
        </a:graphic>
      </p:graphicFrame>
      <p:graphicFrame>
        <p:nvGraphicFramePr>
          <p:cNvPr id="21" name="Tabla 20">
            <a:extLst>
              <a:ext uri="{FF2B5EF4-FFF2-40B4-BE49-F238E27FC236}">
                <a16:creationId xmlns:a16="http://schemas.microsoft.com/office/drawing/2014/main" id="{5214DE16-2721-3F4B-BFC0-11ECE1A7BE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276481"/>
              </p:ext>
            </p:extLst>
          </p:nvPr>
        </p:nvGraphicFramePr>
        <p:xfrm>
          <a:off x="3330396" y="1847487"/>
          <a:ext cx="157257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93">
                  <a:extLst>
                    <a:ext uri="{9D8B030D-6E8A-4147-A177-3AD203B41FA5}">
                      <a16:colId xmlns:a16="http://schemas.microsoft.com/office/drawing/2014/main" val="76763320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262082957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40208635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203027"/>
                  </a:ext>
                </a:extLst>
              </a:tr>
            </a:tbl>
          </a:graphicData>
        </a:graphic>
      </p:graphicFrame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337C0F9F-A6DE-EE4F-9845-5483FB9348BB}"/>
              </a:ext>
            </a:extLst>
          </p:cNvPr>
          <p:cNvCxnSpPr>
            <a:stCxn id="5" idx="3"/>
            <a:endCxn id="21" idx="1"/>
          </p:cNvCxnSpPr>
          <p:nvPr/>
        </p:nvCxnSpPr>
        <p:spPr>
          <a:xfrm>
            <a:off x="2655502" y="2032907"/>
            <a:ext cx="6748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372E0F1D-6C56-2A4A-A618-1F67C043FA73}"/>
              </a:ext>
            </a:extLst>
          </p:cNvPr>
          <p:cNvCxnSpPr/>
          <p:nvPr/>
        </p:nvCxnSpPr>
        <p:spPr>
          <a:xfrm>
            <a:off x="2645668" y="2664278"/>
            <a:ext cx="67572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82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329675" y="1041018"/>
                <a:ext cx="8233372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s-ES" sz="2400" dirty="0">
                    <a:cs typeface="Metropolis"/>
                  </a:rPr>
                  <a:t>En el caso general de la creación de un arreglo </a:t>
                </a:r>
                <a:r>
                  <a:rPr lang="es-ES" sz="2400" dirty="0" err="1">
                    <a:cs typeface="Metropolis"/>
                  </a:rPr>
                  <a:t>bi</a:t>
                </a:r>
                <a:r>
                  <a:rPr lang="es-ES" sz="2400" dirty="0">
                    <a:cs typeface="Metropolis"/>
                  </a:rPr>
                  <a:t>-dimensional de dimensiones n</a:t>
                </a:r>
                <a14:m>
                  <m:oMath xmlns:m="http://schemas.openxmlformats.org/officeDocument/2006/math">
                    <m:r>
                      <a:rPr lang="es-E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Metropolis"/>
                      </a:rPr>
                      <m:t>×</m:t>
                    </m:r>
                  </m:oMath>
                </a14:m>
                <a:r>
                  <a:rPr lang="es-ES" sz="2400" dirty="0">
                    <a:cs typeface="Metropolis"/>
                  </a:rPr>
                  <a:t>m (</a:t>
                </a:r>
                <a:r>
                  <a:rPr lang="es-ES" sz="2400" dirty="0">
                    <a:solidFill>
                      <a:srgbClr val="0070C0"/>
                    </a:solidFill>
                    <a:cs typeface="Metropolis"/>
                  </a:rPr>
                  <a:t>n renglones y m columnas</a:t>
                </a:r>
                <a:r>
                  <a:rPr lang="es-ES" sz="2400" dirty="0">
                    <a:cs typeface="Metropolis"/>
                  </a:rPr>
                  <a:t>), se deben de crear n arreglos unidimensionales de longitud m cada uno, como se muestra en la Figura 3</a:t>
                </a:r>
                <a:endParaRPr lang="es-ES" sz="2400" dirty="0">
                  <a:solidFill>
                    <a:srgbClr val="00B0F0"/>
                  </a:solidFill>
                  <a:cs typeface="Metropolis"/>
                </a:endParaRPr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675" y="1041018"/>
                <a:ext cx="8233372" cy="1569660"/>
              </a:xfrm>
              <a:prstGeom prst="rect">
                <a:avLst/>
              </a:prstGeom>
              <a:blipFill>
                <a:blip r:embed="rId3"/>
                <a:stretch>
                  <a:fillRect l="-1079" t="-2400" r="-2003" b="-72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13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06B45794-9DCF-F24B-A46C-88EE60E92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65104"/>
              </p:ext>
            </p:extLst>
          </p:nvPr>
        </p:nvGraphicFramePr>
        <p:xfrm>
          <a:off x="2111829" y="2562594"/>
          <a:ext cx="4555581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2104">
                  <a:extLst>
                    <a:ext uri="{9D8B030D-6E8A-4147-A177-3AD203B41FA5}">
                      <a16:colId xmlns:a16="http://schemas.microsoft.com/office/drawing/2014/main" val="2128119743"/>
                    </a:ext>
                  </a:extLst>
                </a:gridCol>
                <a:gridCol w="427355">
                  <a:extLst>
                    <a:ext uri="{9D8B030D-6E8A-4147-A177-3AD203B41FA5}">
                      <a16:colId xmlns:a16="http://schemas.microsoft.com/office/drawing/2014/main" val="291631266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2760300428"/>
                    </a:ext>
                  </a:extLst>
                </a:gridCol>
                <a:gridCol w="285674">
                  <a:extLst>
                    <a:ext uri="{9D8B030D-6E8A-4147-A177-3AD203B41FA5}">
                      <a16:colId xmlns:a16="http://schemas.microsoft.com/office/drawing/2014/main" val="1042553770"/>
                    </a:ext>
                  </a:extLst>
                </a:gridCol>
                <a:gridCol w="595630">
                  <a:extLst>
                    <a:ext uri="{9D8B030D-6E8A-4147-A177-3AD203B41FA5}">
                      <a16:colId xmlns:a16="http://schemas.microsoft.com/office/drawing/2014/main" val="24128540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ptr1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m-1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555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ptr2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m-1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000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…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961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ptrn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Z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Z</a:t>
                      </a:r>
                      <a:r>
                        <a:rPr lang="es-MX" baseline="-25000" dirty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Z</a:t>
                      </a:r>
                      <a:r>
                        <a:rPr lang="es-MX" baseline="-25000" dirty="0"/>
                        <a:t>m-1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695023"/>
                  </a:ext>
                </a:extLst>
              </a:tr>
            </a:tbl>
          </a:graphicData>
        </a:graphic>
      </p:graphicFrame>
      <p:sp>
        <p:nvSpPr>
          <p:cNvPr id="26" name="CuadroTexto 25">
            <a:extLst>
              <a:ext uri="{FF2B5EF4-FFF2-40B4-BE49-F238E27FC236}">
                <a16:creationId xmlns:a16="http://schemas.microsoft.com/office/drawing/2014/main" id="{E7911539-ACCE-6E4A-8B90-C4F49CF99AFA}"/>
              </a:ext>
            </a:extLst>
          </p:cNvPr>
          <p:cNvSpPr txBox="1"/>
          <p:nvPr/>
        </p:nvSpPr>
        <p:spPr>
          <a:xfrm>
            <a:off x="1587465" y="4301737"/>
            <a:ext cx="596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6: Creación de tabla a partir de arreglos unidimensionales</a:t>
            </a:r>
          </a:p>
        </p:txBody>
      </p: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5684B83C-DF67-6F44-AD55-A142EE910404}"/>
              </a:ext>
            </a:extLst>
          </p:cNvPr>
          <p:cNvCxnSpPr>
            <a:cxnSpLocks/>
          </p:cNvCxnSpPr>
          <p:nvPr/>
        </p:nvCxnSpPr>
        <p:spPr>
          <a:xfrm>
            <a:off x="3095431" y="2794907"/>
            <a:ext cx="1626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532F9186-656B-AA4E-B5B6-FA173681B546}"/>
              </a:ext>
            </a:extLst>
          </p:cNvPr>
          <p:cNvCxnSpPr>
            <a:cxnSpLocks/>
          </p:cNvCxnSpPr>
          <p:nvPr/>
        </p:nvCxnSpPr>
        <p:spPr>
          <a:xfrm>
            <a:off x="3171631" y="3883478"/>
            <a:ext cx="1626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3B08FF3-B00A-BA4C-A067-57EB75B8FDE3}"/>
              </a:ext>
            </a:extLst>
          </p:cNvPr>
          <p:cNvSpPr txBox="1"/>
          <p:nvPr/>
        </p:nvSpPr>
        <p:spPr>
          <a:xfrm>
            <a:off x="2998945" y="2406461"/>
            <a:ext cx="1830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>
                <a:solidFill>
                  <a:srgbClr val="00B050"/>
                </a:solidFill>
              </a:rPr>
              <a:t>malloc,calloc o  realloc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47680DA2-C379-AB48-85ED-970A33FC160A}"/>
              </a:ext>
            </a:extLst>
          </p:cNvPr>
          <p:cNvSpPr txBox="1"/>
          <p:nvPr/>
        </p:nvSpPr>
        <p:spPr>
          <a:xfrm>
            <a:off x="3069567" y="3567114"/>
            <a:ext cx="1830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>
                <a:solidFill>
                  <a:srgbClr val="00B050"/>
                </a:solidFill>
              </a:rPr>
              <a:t>malloc,calloc o  realloc</a:t>
            </a:r>
          </a:p>
        </p:txBody>
      </p:sp>
    </p:spTree>
    <p:extLst>
      <p:ext uri="{BB962C8B-B14F-4D97-AF65-F5344CB8AC3E}">
        <p14:creationId xmlns:p14="http://schemas.microsoft.com/office/powerpoint/2010/main" val="3511265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29675" y="1041018"/>
            <a:ext cx="8233372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300" dirty="0">
                <a:cs typeface="Metropolis"/>
              </a:rPr>
              <a:t>Para un arreglo bidimensional de dimensiones </a:t>
            </a:r>
            <a:r>
              <a:rPr lang="es-ES" sz="2300" b="1" dirty="0">
                <a:cs typeface="Metropolis"/>
              </a:rPr>
              <a:t>m </a:t>
            </a:r>
            <a:r>
              <a:rPr lang="es-ES" sz="2300" dirty="0">
                <a:cs typeface="Metropolis"/>
              </a:rPr>
              <a:t>x </a:t>
            </a:r>
            <a:r>
              <a:rPr lang="es-ES" sz="2300" b="1" dirty="0">
                <a:cs typeface="Metropolis"/>
              </a:rPr>
              <a:t>n: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300" dirty="0">
                <a:cs typeface="Metropolis"/>
              </a:rPr>
              <a:t>El número de renglones </a:t>
            </a:r>
            <a:r>
              <a:rPr lang="es-ES" sz="2300" b="1" dirty="0">
                <a:cs typeface="Metropolis"/>
              </a:rPr>
              <a:t>m</a:t>
            </a:r>
            <a:r>
              <a:rPr lang="es-ES" sz="2300" dirty="0">
                <a:cs typeface="Metropolis"/>
              </a:rPr>
              <a:t> de la tabla es la cantidad de arreglos unidimensionales a crear.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300" dirty="0">
                <a:cs typeface="Metropolis"/>
              </a:rPr>
              <a:t>El número de columnas </a:t>
            </a:r>
            <a:r>
              <a:rPr lang="es-ES" sz="2300" b="1" dirty="0">
                <a:cs typeface="Metropolis"/>
              </a:rPr>
              <a:t>n</a:t>
            </a:r>
            <a:r>
              <a:rPr lang="es-ES" sz="2300" dirty="0">
                <a:cs typeface="Metropolis"/>
              </a:rPr>
              <a:t> corresponde a la longitud de cada arreglo unidimensional.</a:t>
            </a:r>
          </a:p>
          <a:p>
            <a:pPr algn="just"/>
            <a:endParaRPr lang="es-ES" sz="2300" dirty="0">
              <a:cs typeface="Metropolis"/>
            </a:endParaRPr>
          </a:p>
          <a:p>
            <a:pPr algn="just"/>
            <a:r>
              <a:rPr lang="es-ES" sz="2300" dirty="0">
                <a:cs typeface="Metropolis"/>
              </a:rPr>
              <a:t>Los arreglos unidimensionales dinámicos se crean con punteros (ver tema anterior), entonces se puede crear un arreglo de punteros para los renglones:</a:t>
            </a:r>
          </a:p>
          <a:p>
            <a:pPr algn="just"/>
            <a:endParaRPr lang="es-ES" sz="2300" dirty="0">
              <a:cs typeface="Metropolis"/>
            </a:endParaRPr>
          </a:p>
          <a:p>
            <a:pPr algn="just"/>
            <a:endParaRPr lang="es-ES" sz="23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14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E7911539-ACCE-6E4A-8B90-C4F49CF99AFA}"/>
              </a:ext>
            </a:extLst>
          </p:cNvPr>
          <p:cNvSpPr txBox="1"/>
          <p:nvPr/>
        </p:nvSpPr>
        <p:spPr>
          <a:xfrm>
            <a:off x="217315" y="5517596"/>
            <a:ext cx="2669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7: Arreglo de punteros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D9C49ACA-3938-824E-BC5B-1C30545E0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525" y="4328224"/>
            <a:ext cx="2870200" cy="698500"/>
          </a:xfrm>
          <a:prstGeom prst="rect">
            <a:avLst/>
          </a:prstGeom>
        </p:spPr>
      </p:pic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4AA03EB2-B13C-714B-81AB-D88831C2F3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859704"/>
              </p:ext>
            </p:extLst>
          </p:nvPr>
        </p:nvGraphicFramePr>
        <p:xfrm>
          <a:off x="4026297" y="4218902"/>
          <a:ext cx="4555581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2104">
                  <a:extLst>
                    <a:ext uri="{9D8B030D-6E8A-4147-A177-3AD203B41FA5}">
                      <a16:colId xmlns:a16="http://schemas.microsoft.com/office/drawing/2014/main" val="2128119743"/>
                    </a:ext>
                  </a:extLst>
                </a:gridCol>
                <a:gridCol w="427355">
                  <a:extLst>
                    <a:ext uri="{9D8B030D-6E8A-4147-A177-3AD203B41FA5}">
                      <a16:colId xmlns:a16="http://schemas.microsoft.com/office/drawing/2014/main" val="291631266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2760300428"/>
                    </a:ext>
                  </a:extLst>
                </a:gridCol>
                <a:gridCol w="285674">
                  <a:extLst>
                    <a:ext uri="{9D8B030D-6E8A-4147-A177-3AD203B41FA5}">
                      <a16:colId xmlns:a16="http://schemas.microsoft.com/office/drawing/2014/main" val="1042553770"/>
                    </a:ext>
                  </a:extLst>
                </a:gridCol>
                <a:gridCol w="595630">
                  <a:extLst>
                    <a:ext uri="{9D8B030D-6E8A-4147-A177-3AD203B41FA5}">
                      <a16:colId xmlns:a16="http://schemas.microsoft.com/office/drawing/2014/main" val="24128540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ptr1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m-1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555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ptr2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B</a:t>
                      </a:r>
                      <a:r>
                        <a:rPr lang="es-MX" baseline="-25000" dirty="0"/>
                        <a:t>m-1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000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…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961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ptrn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Z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Z</a:t>
                      </a:r>
                      <a:r>
                        <a:rPr lang="es-MX" baseline="-25000" dirty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Z</a:t>
                      </a:r>
                      <a:r>
                        <a:rPr lang="es-MX" baseline="-25000" dirty="0"/>
                        <a:t>m-1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695023"/>
                  </a:ext>
                </a:extLst>
              </a:tr>
            </a:tbl>
          </a:graphicData>
        </a:graphic>
      </p:graphicFrame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7CF5FA52-77A0-0E40-B093-6851280D2073}"/>
              </a:ext>
            </a:extLst>
          </p:cNvPr>
          <p:cNvCxnSpPr>
            <a:cxnSpLocks/>
          </p:cNvCxnSpPr>
          <p:nvPr/>
        </p:nvCxnSpPr>
        <p:spPr>
          <a:xfrm>
            <a:off x="5009899" y="4451215"/>
            <a:ext cx="1626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B6FE8298-B7FE-6E4C-898D-6BBA7EEF8909}"/>
              </a:ext>
            </a:extLst>
          </p:cNvPr>
          <p:cNvCxnSpPr>
            <a:cxnSpLocks/>
          </p:cNvCxnSpPr>
          <p:nvPr/>
        </p:nvCxnSpPr>
        <p:spPr>
          <a:xfrm>
            <a:off x="5086099" y="5539786"/>
            <a:ext cx="1626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370980A8-D8A7-D84B-87FB-C0A65DC77EBB}"/>
              </a:ext>
            </a:extLst>
          </p:cNvPr>
          <p:cNvSpPr txBox="1"/>
          <p:nvPr/>
        </p:nvSpPr>
        <p:spPr>
          <a:xfrm>
            <a:off x="4913413" y="4062769"/>
            <a:ext cx="1830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>
                <a:solidFill>
                  <a:srgbClr val="00B050"/>
                </a:solidFill>
              </a:rPr>
              <a:t>malloc,calloc o  realloc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6499597-3665-2B4C-8653-C6E9E4D37981}"/>
              </a:ext>
            </a:extLst>
          </p:cNvPr>
          <p:cNvSpPr txBox="1"/>
          <p:nvPr/>
        </p:nvSpPr>
        <p:spPr>
          <a:xfrm>
            <a:off x="4984035" y="5223422"/>
            <a:ext cx="1830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>
                <a:solidFill>
                  <a:srgbClr val="00B050"/>
                </a:solidFill>
              </a:rPr>
              <a:t>malloc,calloc o  realloc</a:t>
            </a:r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65DF4C2B-6153-D840-BCD1-347A49F874A0}"/>
              </a:ext>
            </a:extLst>
          </p:cNvPr>
          <p:cNvSpPr/>
          <p:nvPr/>
        </p:nvSpPr>
        <p:spPr>
          <a:xfrm>
            <a:off x="3826070" y="4137393"/>
            <a:ext cx="961571" cy="17786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0" name="Forma libre 39">
            <a:extLst>
              <a:ext uri="{FF2B5EF4-FFF2-40B4-BE49-F238E27FC236}">
                <a16:creationId xmlns:a16="http://schemas.microsoft.com/office/drawing/2014/main" id="{C7D3A58A-BEEC-6C4F-AF25-2766EF55EECA}"/>
              </a:ext>
            </a:extLst>
          </p:cNvPr>
          <p:cNvSpPr/>
          <p:nvPr/>
        </p:nvSpPr>
        <p:spPr>
          <a:xfrm>
            <a:off x="2655956" y="5072743"/>
            <a:ext cx="1230244" cy="729343"/>
          </a:xfrm>
          <a:custGeom>
            <a:avLst/>
            <a:gdLst>
              <a:gd name="connsiteX0" fmla="*/ 1230244 w 1230244"/>
              <a:gd name="connsiteY0" fmla="*/ 544286 h 729343"/>
              <a:gd name="connsiteX1" fmla="*/ 1175815 w 1230244"/>
              <a:gd name="connsiteY1" fmla="*/ 576943 h 729343"/>
              <a:gd name="connsiteX2" fmla="*/ 1143158 w 1230244"/>
              <a:gd name="connsiteY2" fmla="*/ 587828 h 729343"/>
              <a:gd name="connsiteX3" fmla="*/ 1099615 w 1230244"/>
              <a:gd name="connsiteY3" fmla="*/ 609600 h 729343"/>
              <a:gd name="connsiteX4" fmla="*/ 1066958 w 1230244"/>
              <a:gd name="connsiteY4" fmla="*/ 620486 h 729343"/>
              <a:gd name="connsiteX5" fmla="*/ 990758 w 1230244"/>
              <a:gd name="connsiteY5" fmla="*/ 664028 h 729343"/>
              <a:gd name="connsiteX6" fmla="*/ 903673 w 1230244"/>
              <a:gd name="connsiteY6" fmla="*/ 685800 h 729343"/>
              <a:gd name="connsiteX7" fmla="*/ 860130 w 1230244"/>
              <a:gd name="connsiteY7" fmla="*/ 707571 h 729343"/>
              <a:gd name="connsiteX8" fmla="*/ 773044 w 1230244"/>
              <a:gd name="connsiteY8" fmla="*/ 718457 h 729343"/>
              <a:gd name="connsiteX9" fmla="*/ 729501 w 1230244"/>
              <a:gd name="connsiteY9" fmla="*/ 729343 h 729343"/>
              <a:gd name="connsiteX10" fmla="*/ 446473 w 1230244"/>
              <a:gd name="connsiteY10" fmla="*/ 718457 h 729343"/>
              <a:gd name="connsiteX11" fmla="*/ 294073 w 1230244"/>
              <a:gd name="connsiteY11" fmla="*/ 609600 h 729343"/>
              <a:gd name="connsiteX12" fmla="*/ 261415 w 1230244"/>
              <a:gd name="connsiteY12" fmla="*/ 576943 h 729343"/>
              <a:gd name="connsiteX13" fmla="*/ 206987 w 1230244"/>
              <a:gd name="connsiteY13" fmla="*/ 522514 h 729343"/>
              <a:gd name="connsiteX14" fmla="*/ 185215 w 1230244"/>
              <a:gd name="connsiteY14" fmla="*/ 500743 h 729343"/>
              <a:gd name="connsiteX15" fmla="*/ 163444 w 1230244"/>
              <a:gd name="connsiteY15" fmla="*/ 468086 h 729343"/>
              <a:gd name="connsiteX16" fmla="*/ 98130 w 1230244"/>
              <a:gd name="connsiteY16" fmla="*/ 381000 h 729343"/>
              <a:gd name="connsiteX17" fmla="*/ 87244 w 1230244"/>
              <a:gd name="connsiteY17" fmla="*/ 348343 h 729343"/>
              <a:gd name="connsiteX18" fmla="*/ 65473 w 1230244"/>
              <a:gd name="connsiteY18" fmla="*/ 315686 h 729343"/>
              <a:gd name="connsiteX19" fmla="*/ 54587 w 1230244"/>
              <a:gd name="connsiteY19" fmla="*/ 283028 h 729343"/>
              <a:gd name="connsiteX20" fmla="*/ 32815 w 1230244"/>
              <a:gd name="connsiteY20" fmla="*/ 152400 h 729343"/>
              <a:gd name="connsiteX21" fmla="*/ 21930 w 1230244"/>
              <a:gd name="connsiteY21" fmla="*/ 97971 h 729343"/>
              <a:gd name="connsiteX22" fmla="*/ 158 w 1230244"/>
              <a:gd name="connsiteY22" fmla="*/ 0 h 72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30244" h="729343">
                <a:moveTo>
                  <a:pt x="1230244" y="544286"/>
                </a:moveTo>
                <a:cubicBezTo>
                  <a:pt x="1212101" y="555172"/>
                  <a:pt x="1194739" y="567481"/>
                  <a:pt x="1175815" y="576943"/>
                </a:cubicBezTo>
                <a:cubicBezTo>
                  <a:pt x="1165552" y="582074"/>
                  <a:pt x="1153705" y="583308"/>
                  <a:pt x="1143158" y="587828"/>
                </a:cubicBezTo>
                <a:cubicBezTo>
                  <a:pt x="1128242" y="594220"/>
                  <a:pt x="1114530" y="603207"/>
                  <a:pt x="1099615" y="609600"/>
                </a:cubicBezTo>
                <a:cubicBezTo>
                  <a:pt x="1089068" y="614120"/>
                  <a:pt x="1077221" y="615354"/>
                  <a:pt x="1066958" y="620486"/>
                </a:cubicBezTo>
                <a:cubicBezTo>
                  <a:pt x="957636" y="675147"/>
                  <a:pt x="1124347" y="606776"/>
                  <a:pt x="990758" y="664028"/>
                </a:cubicBezTo>
                <a:cubicBezTo>
                  <a:pt x="961467" y="676581"/>
                  <a:pt x="935622" y="679410"/>
                  <a:pt x="903673" y="685800"/>
                </a:cubicBezTo>
                <a:cubicBezTo>
                  <a:pt x="889159" y="693057"/>
                  <a:pt x="875873" y="703635"/>
                  <a:pt x="860130" y="707571"/>
                </a:cubicBezTo>
                <a:cubicBezTo>
                  <a:pt x="831749" y="714666"/>
                  <a:pt x="801901" y="713647"/>
                  <a:pt x="773044" y="718457"/>
                </a:cubicBezTo>
                <a:cubicBezTo>
                  <a:pt x="758287" y="720917"/>
                  <a:pt x="744015" y="725714"/>
                  <a:pt x="729501" y="729343"/>
                </a:cubicBezTo>
                <a:cubicBezTo>
                  <a:pt x="635158" y="725714"/>
                  <a:pt x="539881" y="732194"/>
                  <a:pt x="446473" y="718457"/>
                </a:cubicBezTo>
                <a:cubicBezTo>
                  <a:pt x="379279" y="708575"/>
                  <a:pt x="337340" y="652867"/>
                  <a:pt x="294073" y="609600"/>
                </a:cubicBezTo>
                <a:lnTo>
                  <a:pt x="261415" y="576943"/>
                </a:lnTo>
                <a:lnTo>
                  <a:pt x="206987" y="522514"/>
                </a:lnTo>
                <a:cubicBezTo>
                  <a:pt x="199730" y="515257"/>
                  <a:pt x="190908" y="509283"/>
                  <a:pt x="185215" y="500743"/>
                </a:cubicBezTo>
                <a:cubicBezTo>
                  <a:pt x="177958" y="489857"/>
                  <a:pt x="171617" y="478302"/>
                  <a:pt x="163444" y="468086"/>
                </a:cubicBezTo>
                <a:cubicBezTo>
                  <a:pt x="133971" y="431244"/>
                  <a:pt x="119831" y="446102"/>
                  <a:pt x="98130" y="381000"/>
                </a:cubicBezTo>
                <a:cubicBezTo>
                  <a:pt x="94501" y="370114"/>
                  <a:pt x="92376" y="358606"/>
                  <a:pt x="87244" y="348343"/>
                </a:cubicBezTo>
                <a:cubicBezTo>
                  <a:pt x="81393" y="336641"/>
                  <a:pt x="71324" y="327388"/>
                  <a:pt x="65473" y="315686"/>
                </a:cubicBezTo>
                <a:cubicBezTo>
                  <a:pt x="60341" y="305423"/>
                  <a:pt x="56837" y="294280"/>
                  <a:pt x="54587" y="283028"/>
                </a:cubicBezTo>
                <a:cubicBezTo>
                  <a:pt x="45930" y="239742"/>
                  <a:pt x="41472" y="195686"/>
                  <a:pt x="32815" y="152400"/>
                </a:cubicBezTo>
                <a:cubicBezTo>
                  <a:pt x="29187" y="134257"/>
                  <a:pt x="26798" y="115821"/>
                  <a:pt x="21930" y="97971"/>
                </a:cubicBezTo>
                <a:cubicBezTo>
                  <a:pt x="-3284" y="5518"/>
                  <a:pt x="158" y="63581"/>
                  <a:pt x="158" y="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3866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29675" y="1041018"/>
            <a:ext cx="823337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300" dirty="0">
                <a:cs typeface="Metropolis"/>
              </a:rPr>
              <a:t>En lenguaje C esto se logra de la siguiente manera:</a:t>
            </a:r>
          </a:p>
          <a:p>
            <a:pPr algn="just"/>
            <a:endParaRPr lang="es-ES" sz="2300" dirty="0">
              <a:cs typeface="Metropolis"/>
            </a:endParaRPr>
          </a:p>
          <a:p>
            <a:pPr algn="just"/>
            <a:endParaRPr lang="es-ES" sz="23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15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EA8279E-FC75-DF4E-8C09-512016441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7676" y="2553031"/>
            <a:ext cx="7315200" cy="15113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FC8C1BAE-0ACE-B441-8C58-163F5B744DDE}"/>
              </a:ext>
            </a:extLst>
          </p:cNvPr>
          <p:cNvSpPr/>
          <p:nvPr/>
        </p:nvSpPr>
        <p:spPr>
          <a:xfrm>
            <a:off x="199039" y="1851684"/>
            <a:ext cx="4572000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es-MX" dirty="0"/>
              <a:t>Tabla es un puntero a puntero, necesario para un arreglo bi-dimensional.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BB448E00-0D7A-9746-BDA3-2492A44F9CD3}"/>
              </a:ext>
            </a:extLst>
          </p:cNvPr>
          <p:cNvCxnSpPr>
            <a:cxnSpLocks/>
          </p:cNvCxnSpPr>
          <p:nvPr/>
        </p:nvCxnSpPr>
        <p:spPr>
          <a:xfrm>
            <a:off x="772886" y="2498015"/>
            <a:ext cx="1317171" cy="9309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97C18FB-2487-E148-AB05-F3E8799ED09B}"/>
              </a:ext>
            </a:extLst>
          </p:cNvPr>
          <p:cNvSpPr txBox="1"/>
          <p:nvPr/>
        </p:nvSpPr>
        <p:spPr>
          <a:xfrm>
            <a:off x="3361353" y="4633118"/>
            <a:ext cx="193783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/>
              <a:t>Observa el casting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50580E19-DDDB-7F4E-BADD-1BCF5553548A}"/>
              </a:ext>
            </a:extLst>
          </p:cNvPr>
          <p:cNvCxnSpPr>
            <a:cxnSpLocks/>
          </p:cNvCxnSpPr>
          <p:nvPr/>
        </p:nvCxnSpPr>
        <p:spPr>
          <a:xfrm flipV="1">
            <a:off x="4041710" y="4064331"/>
            <a:ext cx="127519" cy="521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BBBB4D8-C036-544B-A762-0BE2E8BC7722}"/>
              </a:ext>
            </a:extLst>
          </p:cNvPr>
          <p:cNvSpPr txBox="1"/>
          <p:nvPr/>
        </p:nvSpPr>
        <p:spPr>
          <a:xfrm>
            <a:off x="913393" y="5259356"/>
            <a:ext cx="75738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Con esto, se ha logrado reservar dinámicamente el espacio </a:t>
            </a:r>
          </a:p>
          <a:p>
            <a:r>
              <a:rPr lang="es-MX" sz="2400" dirty="0"/>
              <a:t>para los </a:t>
            </a:r>
            <a:r>
              <a:rPr lang="es-MX" sz="2400" b="1" dirty="0"/>
              <a:t>renglones </a:t>
            </a:r>
            <a:r>
              <a:rPr lang="es-MX" sz="2400" dirty="0"/>
              <a:t>de la tabla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11328AD-B29B-9845-830A-01C0ED46415E}"/>
              </a:ext>
            </a:extLst>
          </p:cNvPr>
          <p:cNvSpPr txBox="1"/>
          <p:nvPr/>
        </p:nvSpPr>
        <p:spPr>
          <a:xfrm>
            <a:off x="265501" y="4575189"/>
            <a:ext cx="3072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8: creación de arreglo para</a:t>
            </a:r>
          </a:p>
          <a:p>
            <a:r>
              <a:rPr lang="es-MX" dirty="0"/>
              <a:t>punteros 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1A20462-C7A3-824D-AAD8-4ECE4717830F}"/>
              </a:ext>
            </a:extLst>
          </p:cNvPr>
          <p:cNvSpPr txBox="1"/>
          <p:nvPr/>
        </p:nvSpPr>
        <p:spPr>
          <a:xfrm>
            <a:off x="6773552" y="4549202"/>
            <a:ext cx="177260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/>
              <a:t>El tamaño de un </a:t>
            </a:r>
          </a:p>
          <a:p>
            <a:r>
              <a:rPr lang="es-MX" dirty="0"/>
              <a:t>Puntero a entero</a:t>
            </a:r>
          </a:p>
        </p:txBody>
      </p: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DD331831-8B93-F945-9CFA-E8167AF8CB9C}"/>
              </a:ext>
            </a:extLst>
          </p:cNvPr>
          <p:cNvCxnSpPr>
            <a:cxnSpLocks/>
          </p:cNvCxnSpPr>
          <p:nvPr/>
        </p:nvCxnSpPr>
        <p:spPr>
          <a:xfrm flipV="1">
            <a:off x="7453909" y="3980415"/>
            <a:ext cx="127519" cy="521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819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564A825-7C4A-0C42-977F-CC92693FC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791" y="3375184"/>
            <a:ext cx="6207410" cy="539203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329675" y="1041018"/>
            <a:ext cx="823337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300" dirty="0">
                <a:cs typeface="Metropolis"/>
              </a:rPr>
              <a:t>El siguiente paso, es construir los arreglos </a:t>
            </a:r>
            <a:r>
              <a:rPr lang="es-ES" sz="2300" dirty="0" err="1">
                <a:cs typeface="Metropolis"/>
              </a:rPr>
              <a:t>uni</a:t>
            </a:r>
            <a:r>
              <a:rPr lang="es-ES" sz="2300" dirty="0">
                <a:cs typeface="Metropolis"/>
              </a:rPr>
              <a:t>-dimensionales. En lenguaje C, esto se logra accediendo a cada elemento del puntero a puntero tabla, y usando alguna función de las mostradas anteriormente.</a:t>
            </a:r>
          </a:p>
          <a:p>
            <a:pPr algn="just"/>
            <a:endParaRPr lang="es-ES" sz="2300" dirty="0">
              <a:cs typeface="Metropolis"/>
            </a:endParaRPr>
          </a:p>
          <a:p>
            <a:pPr algn="just"/>
            <a:r>
              <a:rPr lang="es-ES" sz="2300" dirty="0">
                <a:cs typeface="Metropolis"/>
              </a:rPr>
              <a:t>Por ejemplo, para el primer arreglo sería lo siguiente:</a:t>
            </a:r>
          </a:p>
          <a:p>
            <a:pPr algn="just"/>
            <a:endParaRPr lang="es-ES" sz="2300" dirty="0">
              <a:cs typeface="Metropolis"/>
            </a:endParaRPr>
          </a:p>
          <a:p>
            <a:pPr algn="just"/>
            <a:endParaRPr lang="es-ES" sz="23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16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graphicFrame>
        <p:nvGraphicFramePr>
          <p:cNvPr id="20" name="Tabla 19">
            <a:extLst>
              <a:ext uri="{FF2B5EF4-FFF2-40B4-BE49-F238E27FC236}">
                <a16:creationId xmlns:a16="http://schemas.microsoft.com/office/drawing/2014/main" id="{4F11A8A2-A026-6B4D-A3CF-B037AABCD1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273419"/>
              </p:ext>
            </p:extLst>
          </p:nvPr>
        </p:nvGraphicFramePr>
        <p:xfrm>
          <a:off x="2294209" y="4411987"/>
          <a:ext cx="4555581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2104">
                  <a:extLst>
                    <a:ext uri="{9D8B030D-6E8A-4147-A177-3AD203B41FA5}">
                      <a16:colId xmlns:a16="http://schemas.microsoft.com/office/drawing/2014/main" val="2128119743"/>
                    </a:ext>
                  </a:extLst>
                </a:gridCol>
                <a:gridCol w="427355">
                  <a:extLst>
                    <a:ext uri="{9D8B030D-6E8A-4147-A177-3AD203B41FA5}">
                      <a16:colId xmlns:a16="http://schemas.microsoft.com/office/drawing/2014/main" val="291631266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2760300428"/>
                    </a:ext>
                  </a:extLst>
                </a:gridCol>
                <a:gridCol w="285674">
                  <a:extLst>
                    <a:ext uri="{9D8B030D-6E8A-4147-A177-3AD203B41FA5}">
                      <a16:colId xmlns:a16="http://schemas.microsoft.com/office/drawing/2014/main" val="1042553770"/>
                    </a:ext>
                  </a:extLst>
                </a:gridCol>
                <a:gridCol w="595630">
                  <a:extLst>
                    <a:ext uri="{9D8B030D-6E8A-4147-A177-3AD203B41FA5}">
                      <a16:colId xmlns:a16="http://schemas.microsoft.com/office/drawing/2014/main" val="24128540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ptr1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A</a:t>
                      </a:r>
                      <a:r>
                        <a:rPr lang="es-MX" baseline="-25000" dirty="0"/>
                        <a:t>m-1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555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ptr2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B</a:t>
                      </a:r>
                      <a:r>
                        <a:rPr lang="es-MX" baseline="-250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B</a:t>
                      </a:r>
                      <a:r>
                        <a:rPr lang="es-MX" baseline="-250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1</a:t>
                      </a:r>
                      <a:endParaRPr lang="es-MX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B</a:t>
                      </a:r>
                      <a:r>
                        <a:rPr lang="es-MX" baseline="-250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m-1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000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…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961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ptrn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Z</a:t>
                      </a:r>
                      <a:r>
                        <a:rPr lang="es-MX" baseline="-250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Z</a:t>
                      </a:r>
                      <a:r>
                        <a:rPr lang="es-MX" baseline="-250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1</a:t>
                      </a:r>
                      <a:endParaRPr lang="es-MX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Z</a:t>
                      </a:r>
                      <a:r>
                        <a:rPr lang="es-MX" baseline="-250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m-1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695023"/>
                  </a:ext>
                </a:extLst>
              </a:tr>
            </a:tbl>
          </a:graphicData>
        </a:graphic>
      </p:graphicFrame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B175D443-6EEE-8048-8E7B-4170B4D863E9}"/>
              </a:ext>
            </a:extLst>
          </p:cNvPr>
          <p:cNvCxnSpPr>
            <a:cxnSpLocks/>
          </p:cNvCxnSpPr>
          <p:nvPr/>
        </p:nvCxnSpPr>
        <p:spPr>
          <a:xfrm>
            <a:off x="3277811" y="4644300"/>
            <a:ext cx="1626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12BB5AFA-D654-6044-A028-E706D36B7823}"/>
              </a:ext>
            </a:extLst>
          </p:cNvPr>
          <p:cNvCxnSpPr>
            <a:cxnSpLocks/>
          </p:cNvCxnSpPr>
          <p:nvPr/>
        </p:nvCxnSpPr>
        <p:spPr>
          <a:xfrm>
            <a:off x="3354011" y="5732871"/>
            <a:ext cx="1626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8F1D663-3A89-834F-A321-671BDD9F3EE6}"/>
              </a:ext>
            </a:extLst>
          </p:cNvPr>
          <p:cNvSpPr txBox="1"/>
          <p:nvPr/>
        </p:nvSpPr>
        <p:spPr>
          <a:xfrm>
            <a:off x="3181325" y="4255854"/>
            <a:ext cx="1830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>
                <a:solidFill>
                  <a:srgbClr val="00B050"/>
                </a:solidFill>
              </a:rPr>
              <a:t>malloc,calloc o  realloc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3C2C01E-616E-0D4B-9D70-FBA168F00803}"/>
              </a:ext>
            </a:extLst>
          </p:cNvPr>
          <p:cNvSpPr txBox="1"/>
          <p:nvPr/>
        </p:nvSpPr>
        <p:spPr>
          <a:xfrm>
            <a:off x="3251947" y="5416507"/>
            <a:ext cx="1830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malloc,calloc o  realloc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7CEF8004-6267-B34E-BF90-02E17D446D4F}"/>
              </a:ext>
            </a:extLst>
          </p:cNvPr>
          <p:cNvSpPr/>
          <p:nvPr/>
        </p:nvSpPr>
        <p:spPr>
          <a:xfrm rot="5400000">
            <a:off x="4095414" y="2175477"/>
            <a:ext cx="683706" cy="48250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0085DA2C-D886-F54C-BDD6-5292F733993B}"/>
              </a:ext>
            </a:extLst>
          </p:cNvPr>
          <p:cNvSpPr/>
          <p:nvPr/>
        </p:nvSpPr>
        <p:spPr>
          <a:xfrm>
            <a:off x="2188029" y="3995057"/>
            <a:ext cx="272142" cy="381000"/>
          </a:xfrm>
          <a:custGeom>
            <a:avLst/>
            <a:gdLst>
              <a:gd name="connsiteX0" fmla="*/ 272142 w 272142"/>
              <a:gd name="connsiteY0" fmla="*/ 381000 h 381000"/>
              <a:gd name="connsiteX1" fmla="*/ 195942 w 272142"/>
              <a:gd name="connsiteY1" fmla="*/ 326572 h 381000"/>
              <a:gd name="connsiteX2" fmla="*/ 174171 w 272142"/>
              <a:gd name="connsiteY2" fmla="*/ 283029 h 381000"/>
              <a:gd name="connsiteX3" fmla="*/ 97971 w 272142"/>
              <a:gd name="connsiteY3" fmla="*/ 185057 h 381000"/>
              <a:gd name="connsiteX4" fmla="*/ 76200 w 272142"/>
              <a:gd name="connsiteY4" fmla="*/ 141514 h 381000"/>
              <a:gd name="connsiteX5" fmla="*/ 65314 w 272142"/>
              <a:gd name="connsiteY5" fmla="*/ 108857 h 381000"/>
              <a:gd name="connsiteX6" fmla="*/ 43542 w 272142"/>
              <a:gd name="connsiteY6" fmla="*/ 87086 h 381000"/>
              <a:gd name="connsiteX7" fmla="*/ 21771 w 272142"/>
              <a:gd name="connsiteY7" fmla="*/ 54429 h 381000"/>
              <a:gd name="connsiteX8" fmla="*/ 10885 w 272142"/>
              <a:gd name="connsiteY8" fmla="*/ 21772 h 381000"/>
              <a:gd name="connsiteX9" fmla="*/ 0 w 272142"/>
              <a:gd name="connsiteY9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142" h="381000">
                <a:moveTo>
                  <a:pt x="272142" y="381000"/>
                </a:moveTo>
                <a:cubicBezTo>
                  <a:pt x="250987" y="368307"/>
                  <a:pt x="212266" y="351058"/>
                  <a:pt x="195942" y="326572"/>
                </a:cubicBezTo>
                <a:cubicBezTo>
                  <a:pt x="186941" y="313070"/>
                  <a:pt x="183603" y="296234"/>
                  <a:pt x="174171" y="283029"/>
                </a:cubicBezTo>
                <a:cubicBezTo>
                  <a:pt x="114442" y="199407"/>
                  <a:pt x="164620" y="318358"/>
                  <a:pt x="97971" y="185057"/>
                </a:cubicBezTo>
                <a:cubicBezTo>
                  <a:pt x="90714" y="170543"/>
                  <a:pt x="82592" y="156429"/>
                  <a:pt x="76200" y="141514"/>
                </a:cubicBezTo>
                <a:cubicBezTo>
                  <a:pt x="71680" y="130967"/>
                  <a:pt x="71218" y="118696"/>
                  <a:pt x="65314" y="108857"/>
                </a:cubicBezTo>
                <a:cubicBezTo>
                  <a:pt x="60033" y="100056"/>
                  <a:pt x="49953" y="95100"/>
                  <a:pt x="43542" y="87086"/>
                </a:cubicBezTo>
                <a:cubicBezTo>
                  <a:pt x="35369" y="76870"/>
                  <a:pt x="27622" y="66131"/>
                  <a:pt x="21771" y="54429"/>
                </a:cubicBezTo>
                <a:cubicBezTo>
                  <a:pt x="16639" y="44166"/>
                  <a:pt x="15146" y="32426"/>
                  <a:pt x="10885" y="21772"/>
                </a:cubicBezTo>
                <a:cubicBezTo>
                  <a:pt x="7872" y="14239"/>
                  <a:pt x="3628" y="7257"/>
                  <a:pt x="0" y="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AD7EB7EC-F276-4B45-99BB-7155E211894C}"/>
              </a:ext>
            </a:extLst>
          </p:cNvPr>
          <p:cNvSpPr txBox="1"/>
          <p:nvPr/>
        </p:nvSpPr>
        <p:spPr>
          <a:xfrm>
            <a:off x="7041724" y="4255854"/>
            <a:ext cx="171271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/>
              <a:t>El tamaño de un</a:t>
            </a:r>
          </a:p>
          <a:p>
            <a:r>
              <a:rPr lang="es-MX" dirty="0"/>
              <a:t> entero</a:t>
            </a:r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C142BE04-37AA-ED48-A3C6-0D6C0A05E657}"/>
              </a:ext>
            </a:extLst>
          </p:cNvPr>
          <p:cNvCxnSpPr>
            <a:cxnSpLocks/>
          </p:cNvCxnSpPr>
          <p:nvPr/>
        </p:nvCxnSpPr>
        <p:spPr>
          <a:xfrm flipH="1" flipV="1">
            <a:off x="6683831" y="3716204"/>
            <a:ext cx="1038250" cy="4920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A95A9F9-4DBB-FD49-911C-A463F5A1C6E0}"/>
              </a:ext>
            </a:extLst>
          </p:cNvPr>
          <p:cNvSpPr txBox="1"/>
          <p:nvPr/>
        </p:nvSpPr>
        <p:spPr>
          <a:xfrm>
            <a:off x="2535261" y="5903934"/>
            <a:ext cx="4889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9: creación del primer arreglo unidimensional </a:t>
            </a:r>
          </a:p>
          <a:p>
            <a:r>
              <a:rPr lang="es-MX" dirty="0"/>
              <a:t>para la tabla</a:t>
            </a:r>
          </a:p>
        </p:txBody>
      </p:sp>
    </p:spTree>
    <p:extLst>
      <p:ext uri="{BB962C8B-B14F-4D97-AF65-F5344CB8AC3E}">
        <p14:creationId xmlns:p14="http://schemas.microsoft.com/office/powerpoint/2010/main" val="281858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29675" y="1041018"/>
            <a:ext cx="823337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300" dirty="0">
                <a:cs typeface="Metropolis"/>
              </a:rPr>
              <a:t>Se puede usar un ciclo para crear los </a:t>
            </a:r>
            <a:r>
              <a:rPr lang="es-ES" sz="2300" b="1" dirty="0">
                <a:cs typeface="Metropolis"/>
              </a:rPr>
              <a:t>n</a:t>
            </a:r>
            <a:r>
              <a:rPr lang="es-ES" sz="2300" dirty="0">
                <a:cs typeface="Metropolis"/>
              </a:rPr>
              <a:t> renglones, como se observa en la Figura 10.</a:t>
            </a:r>
          </a:p>
          <a:p>
            <a:pPr algn="just"/>
            <a:endParaRPr lang="es-ES" sz="23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17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A95A9F9-4DBB-FD49-911C-A463F5A1C6E0}"/>
              </a:ext>
            </a:extLst>
          </p:cNvPr>
          <p:cNvSpPr txBox="1"/>
          <p:nvPr/>
        </p:nvSpPr>
        <p:spPr>
          <a:xfrm>
            <a:off x="1435804" y="4099141"/>
            <a:ext cx="5487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10: Creación de todos los arreglos unidimensionales </a:t>
            </a:r>
          </a:p>
          <a:p>
            <a:r>
              <a:rPr lang="es-MX" dirty="0"/>
              <a:t>para la tabla.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5CCFDC9-16DF-7042-806E-8B817F856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896" y="2258297"/>
            <a:ext cx="68453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592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29675" y="1041018"/>
            <a:ext cx="82333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300" dirty="0">
                <a:cs typeface="Metropolis"/>
              </a:rPr>
              <a:t>La Figura 11 muestra un resumen, para crear arreglos </a:t>
            </a:r>
            <a:r>
              <a:rPr lang="es-ES" sz="2300" dirty="0" err="1">
                <a:cs typeface="Metropolis"/>
              </a:rPr>
              <a:t>bi</a:t>
            </a:r>
            <a:r>
              <a:rPr lang="es-ES" sz="2300" dirty="0">
                <a:cs typeface="Metropolis"/>
              </a:rPr>
              <a:t>-dimensionales 3 x 4,</a:t>
            </a:r>
            <a:r>
              <a:rPr lang="es-ES" sz="2300" b="1" dirty="0">
                <a:cs typeface="Metropolis"/>
              </a:rPr>
              <a:t> pero el proceso es similar para arreglos n x m.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18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A95A9F9-4DBB-FD49-911C-A463F5A1C6E0}"/>
              </a:ext>
            </a:extLst>
          </p:cNvPr>
          <p:cNvSpPr txBox="1"/>
          <p:nvPr/>
        </p:nvSpPr>
        <p:spPr>
          <a:xfrm>
            <a:off x="1368662" y="5359769"/>
            <a:ext cx="38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11: Resumen de creación de tablas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1DC2696-A942-2647-BA94-CFD8269A347B}"/>
              </a:ext>
            </a:extLst>
          </p:cNvPr>
          <p:cNvSpPr txBox="1"/>
          <p:nvPr/>
        </p:nvSpPr>
        <p:spPr>
          <a:xfrm>
            <a:off x="666259" y="2522631"/>
            <a:ext cx="674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/>
              <a:t>Tabla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E139691B-D091-D94C-AFBD-23752595F8E0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1341059" y="2707297"/>
            <a:ext cx="1637863" cy="17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455200E-6F66-7244-88E0-4F05351DD278}"/>
              </a:ext>
            </a:extLst>
          </p:cNvPr>
          <p:cNvSpPr txBox="1"/>
          <p:nvPr/>
        </p:nvSpPr>
        <p:spPr>
          <a:xfrm>
            <a:off x="3034122" y="2083109"/>
            <a:ext cx="5054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2) Crear arreglo dinámico de punteros de longtud m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D7DAA4E9-65BF-C94F-AF20-A3DAFC7CD64F}"/>
              </a:ext>
            </a:extLst>
          </p:cNvPr>
          <p:cNvCxnSpPr>
            <a:cxnSpLocks/>
          </p:cNvCxnSpPr>
          <p:nvPr/>
        </p:nvCxnSpPr>
        <p:spPr>
          <a:xfrm flipH="1">
            <a:off x="666261" y="2886114"/>
            <a:ext cx="2614014" cy="15218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5EF7E1F-4BD3-8F4E-A48D-FF97858B07CB}"/>
              </a:ext>
            </a:extLst>
          </p:cNvPr>
          <p:cNvSpPr txBox="1"/>
          <p:nvPr/>
        </p:nvSpPr>
        <p:spPr>
          <a:xfrm>
            <a:off x="60023" y="2135806"/>
            <a:ext cx="266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>
                <a:solidFill>
                  <a:schemeClr val="accent3">
                    <a:lumMod val="75000"/>
                  </a:schemeClr>
                </a:solidFill>
              </a:rPr>
              <a:t>1) Declarar puntero a puntero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05B20DD-8799-C349-9683-7BF8167FC56E}"/>
              </a:ext>
            </a:extLst>
          </p:cNvPr>
          <p:cNvSpPr txBox="1"/>
          <p:nvPr/>
        </p:nvSpPr>
        <p:spPr>
          <a:xfrm rot="19886866">
            <a:off x="741616" y="3256845"/>
            <a:ext cx="1872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>
                <a:solidFill>
                  <a:schemeClr val="accent3">
                    <a:lumMod val="75000"/>
                  </a:schemeClr>
                </a:solidFill>
              </a:rPr>
              <a:t>3) Crear arreglos de </a:t>
            </a:r>
          </a:p>
          <a:p>
            <a:r>
              <a:rPr lang="es-MX" sz="1600" dirty="0">
                <a:solidFill>
                  <a:schemeClr val="accent3">
                    <a:lumMod val="75000"/>
                  </a:schemeClr>
                </a:solidFill>
              </a:rPr>
              <a:t>longitud n</a:t>
            </a:r>
          </a:p>
        </p:txBody>
      </p:sp>
      <p:graphicFrame>
        <p:nvGraphicFramePr>
          <p:cNvPr id="34" name="Tabla 33">
            <a:extLst>
              <a:ext uri="{FF2B5EF4-FFF2-40B4-BE49-F238E27FC236}">
                <a16:creationId xmlns:a16="http://schemas.microsoft.com/office/drawing/2014/main" id="{4086C2E6-55F1-AE45-A1DC-5AF7F8D24C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505318"/>
              </p:ext>
            </p:extLst>
          </p:nvPr>
        </p:nvGraphicFramePr>
        <p:xfrm>
          <a:off x="4700296" y="3428462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35" name="Tabla 34">
            <a:extLst>
              <a:ext uri="{FF2B5EF4-FFF2-40B4-BE49-F238E27FC236}">
                <a16:creationId xmlns:a16="http://schemas.microsoft.com/office/drawing/2014/main" id="{E3D03DD5-93AE-304D-9DDA-6D19D2FA97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903121"/>
              </p:ext>
            </p:extLst>
          </p:nvPr>
        </p:nvGraphicFramePr>
        <p:xfrm>
          <a:off x="574111" y="4458088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37" name="Tabla 36">
            <a:extLst>
              <a:ext uri="{FF2B5EF4-FFF2-40B4-BE49-F238E27FC236}">
                <a16:creationId xmlns:a16="http://schemas.microsoft.com/office/drawing/2014/main" id="{BDEE11BD-D1E7-1F4A-B326-4CA6B713B7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187999"/>
              </p:ext>
            </p:extLst>
          </p:nvPr>
        </p:nvGraphicFramePr>
        <p:xfrm>
          <a:off x="3022839" y="2497653"/>
          <a:ext cx="189852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841">
                  <a:extLst>
                    <a:ext uri="{9D8B030D-6E8A-4147-A177-3AD203B41FA5}">
                      <a16:colId xmlns:a16="http://schemas.microsoft.com/office/drawing/2014/main" val="1464981204"/>
                    </a:ext>
                  </a:extLst>
                </a:gridCol>
                <a:gridCol w="632841">
                  <a:extLst>
                    <a:ext uri="{9D8B030D-6E8A-4147-A177-3AD203B41FA5}">
                      <a16:colId xmlns:a16="http://schemas.microsoft.com/office/drawing/2014/main" val="2327817826"/>
                    </a:ext>
                  </a:extLst>
                </a:gridCol>
                <a:gridCol w="632841">
                  <a:extLst>
                    <a:ext uri="{9D8B030D-6E8A-4147-A177-3AD203B41FA5}">
                      <a16:colId xmlns:a16="http://schemas.microsoft.com/office/drawing/2014/main" val="41321385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048112"/>
                  </a:ext>
                </a:extLst>
              </a:tr>
            </a:tbl>
          </a:graphicData>
        </a:graphic>
      </p:graphicFrame>
      <p:graphicFrame>
        <p:nvGraphicFramePr>
          <p:cNvPr id="40" name="Tabla 39">
            <a:extLst>
              <a:ext uri="{FF2B5EF4-FFF2-40B4-BE49-F238E27FC236}">
                <a16:creationId xmlns:a16="http://schemas.microsoft.com/office/drawing/2014/main" id="{E40B0537-AB64-7D46-9EAD-51080175B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936210"/>
              </p:ext>
            </p:extLst>
          </p:nvPr>
        </p:nvGraphicFramePr>
        <p:xfrm>
          <a:off x="2819661" y="3800618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cxnSp>
        <p:nvCxnSpPr>
          <p:cNvPr id="42" name="Conector recto de flecha 41">
            <a:extLst>
              <a:ext uri="{FF2B5EF4-FFF2-40B4-BE49-F238E27FC236}">
                <a16:creationId xmlns:a16="http://schemas.microsoft.com/office/drawing/2014/main" id="{9DB25742-171E-FE4D-97A8-54B3E8ACD5FA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2894844" y="2868493"/>
            <a:ext cx="1077256" cy="9201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>
            <a:extLst>
              <a:ext uri="{FF2B5EF4-FFF2-40B4-BE49-F238E27FC236}">
                <a16:creationId xmlns:a16="http://schemas.microsoft.com/office/drawing/2014/main" id="{A6ED61D6-3334-DC4D-9F78-13282FAAC7F0}"/>
              </a:ext>
            </a:extLst>
          </p:cNvPr>
          <p:cNvCxnSpPr>
            <a:cxnSpLocks/>
          </p:cNvCxnSpPr>
          <p:nvPr/>
        </p:nvCxnSpPr>
        <p:spPr>
          <a:xfrm>
            <a:off x="4598228" y="2845022"/>
            <a:ext cx="224143" cy="5592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Tabla 46">
            <a:extLst>
              <a:ext uri="{FF2B5EF4-FFF2-40B4-BE49-F238E27FC236}">
                <a16:creationId xmlns:a16="http://schemas.microsoft.com/office/drawing/2014/main" id="{4DF3B32A-6B2D-B54A-BCA0-D788A8310E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936071"/>
              </p:ext>
            </p:extLst>
          </p:nvPr>
        </p:nvGraphicFramePr>
        <p:xfrm>
          <a:off x="6245568" y="4123071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48" name="Tabla 47">
            <a:extLst>
              <a:ext uri="{FF2B5EF4-FFF2-40B4-BE49-F238E27FC236}">
                <a16:creationId xmlns:a16="http://schemas.microsoft.com/office/drawing/2014/main" id="{B4A893CF-D5E6-E14B-A795-C68276CAB3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631086"/>
              </p:ext>
            </p:extLst>
          </p:nvPr>
        </p:nvGraphicFramePr>
        <p:xfrm>
          <a:off x="6245568" y="4488831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49" name="Tabla 48">
            <a:extLst>
              <a:ext uri="{FF2B5EF4-FFF2-40B4-BE49-F238E27FC236}">
                <a16:creationId xmlns:a16="http://schemas.microsoft.com/office/drawing/2014/main" id="{6489A3EF-2FE6-3E45-8A00-FF3C2F2EE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073877"/>
              </p:ext>
            </p:extLst>
          </p:nvPr>
        </p:nvGraphicFramePr>
        <p:xfrm>
          <a:off x="6245568" y="4823848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sp>
        <p:nvSpPr>
          <p:cNvPr id="50" name="CuadroTexto 49">
            <a:extLst>
              <a:ext uri="{FF2B5EF4-FFF2-40B4-BE49-F238E27FC236}">
                <a16:creationId xmlns:a16="http://schemas.microsoft.com/office/drawing/2014/main" id="{DD3B57C4-B85D-5244-AFB8-7587D512E0EE}"/>
              </a:ext>
            </a:extLst>
          </p:cNvPr>
          <p:cNvSpPr txBox="1"/>
          <p:nvPr/>
        </p:nvSpPr>
        <p:spPr>
          <a:xfrm>
            <a:off x="5973137" y="5123738"/>
            <a:ext cx="2175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Estructura de la tabla</a:t>
            </a:r>
          </a:p>
        </p:txBody>
      </p:sp>
    </p:spTree>
    <p:extLst>
      <p:ext uri="{BB962C8B-B14F-4D97-AF65-F5344CB8AC3E}">
        <p14:creationId xmlns:p14="http://schemas.microsoft.com/office/powerpoint/2010/main" val="1212191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7" y="1317384"/>
            <a:ext cx="83784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Propósito de la unidad de aprendizaje y de la UC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Guion explicativo de uso del material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Introducción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Punteros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Avenir Book"/>
              </a:rPr>
              <a:t>Creación de arreglos dinámicamente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Avenir Book"/>
              </a:rPr>
              <a:t>Ejercicios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400" dirty="0">
                <a:cs typeface="Avenir Book"/>
              </a:rPr>
              <a:t>Referencias</a:t>
            </a:r>
          </a:p>
          <a:p>
            <a:pPr marL="342900" indent="-342900" algn="just">
              <a:buFont typeface="+mj-lt"/>
              <a:buAutoNum type="arabicPeriod"/>
            </a:pPr>
            <a:endParaRPr lang="es-ES" sz="2400" dirty="0">
              <a:cs typeface="Avenir Book"/>
            </a:endParaRPr>
          </a:p>
          <a:p>
            <a:pPr algn="just"/>
            <a:r>
              <a:rPr lang="es-ES" sz="2400" dirty="0">
                <a:cs typeface="Avenir Book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Contenido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E4F9A52-994A-AC40-9B7B-D2269A12B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66696" y="6347260"/>
            <a:ext cx="2133600" cy="365125"/>
          </a:xfrm>
        </p:spPr>
        <p:txBody>
          <a:bodyPr/>
          <a:lstStyle/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t>1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FF76458-B4AE-4547-8166-F4DC4B911B86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1893593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29675" y="1041018"/>
            <a:ext cx="82333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300" dirty="0">
                <a:cs typeface="Metropolis"/>
              </a:rPr>
              <a:t>La Figura 12 muestra el resumen anterior, pero implementado en lenguaje C para tablas o matrices tipo </a:t>
            </a:r>
            <a:r>
              <a:rPr lang="es-ES" sz="2300" dirty="0" err="1">
                <a:cs typeface="Metropolis"/>
              </a:rPr>
              <a:t>double</a:t>
            </a:r>
            <a:endParaRPr lang="es-ES" sz="2300" b="1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19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A95A9F9-4DBB-FD49-911C-A463F5A1C6E0}"/>
              </a:ext>
            </a:extLst>
          </p:cNvPr>
          <p:cNvSpPr txBox="1"/>
          <p:nvPr/>
        </p:nvSpPr>
        <p:spPr>
          <a:xfrm>
            <a:off x="1368662" y="5359769"/>
            <a:ext cx="428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12: Resumen de creación de tablas en C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1DC2696-A942-2647-BA94-CFD8269A347B}"/>
              </a:ext>
            </a:extLst>
          </p:cNvPr>
          <p:cNvSpPr txBox="1"/>
          <p:nvPr/>
        </p:nvSpPr>
        <p:spPr>
          <a:xfrm>
            <a:off x="666259" y="2522631"/>
            <a:ext cx="674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/>
              <a:t>Tabla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E139691B-D091-D94C-AFBD-23752595F8E0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1341059" y="2707297"/>
            <a:ext cx="1637863" cy="17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455200E-6F66-7244-88E0-4F05351DD278}"/>
              </a:ext>
            </a:extLst>
          </p:cNvPr>
          <p:cNvSpPr txBox="1"/>
          <p:nvPr/>
        </p:nvSpPr>
        <p:spPr>
          <a:xfrm>
            <a:off x="3034122" y="2083109"/>
            <a:ext cx="4034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2)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 tabla = (double**)calloc(sizeof(int*),3)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D7DAA4E9-65BF-C94F-AF20-A3DAFC7CD64F}"/>
              </a:ext>
            </a:extLst>
          </p:cNvPr>
          <p:cNvCxnSpPr>
            <a:cxnSpLocks/>
          </p:cNvCxnSpPr>
          <p:nvPr/>
        </p:nvCxnSpPr>
        <p:spPr>
          <a:xfrm flipH="1">
            <a:off x="666261" y="2886114"/>
            <a:ext cx="2614014" cy="15218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5EF7E1F-4BD3-8F4E-A48D-FF97858B07CB}"/>
              </a:ext>
            </a:extLst>
          </p:cNvPr>
          <p:cNvSpPr txBox="1"/>
          <p:nvPr/>
        </p:nvSpPr>
        <p:spPr>
          <a:xfrm>
            <a:off x="60023" y="2135806"/>
            <a:ext cx="2333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1)</a:t>
            </a:r>
            <a:r>
              <a:rPr lang="es-MX" sz="1600" dirty="0">
                <a:solidFill>
                  <a:schemeClr val="accent3">
                    <a:lumMod val="75000"/>
                  </a:schemeClr>
                </a:solidFill>
              </a:rPr>
              <a:t> double **tabla = NULL;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05B20DD-8799-C349-9683-7BF8167FC56E}"/>
              </a:ext>
            </a:extLst>
          </p:cNvPr>
          <p:cNvSpPr txBox="1"/>
          <p:nvPr/>
        </p:nvSpPr>
        <p:spPr>
          <a:xfrm rot="19886866">
            <a:off x="310253" y="3379955"/>
            <a:ext cx="2734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3)</a:t>
            </a:r>
            <a:r>
              <a:rPr lang="es-MX" sz="1600" dirty="0">
                <a:solidFill>
                  <a:schemeClr val="accent3">
                    <a:lumMod val="75000"/>
                  </a:schemeClr>
                </a:solidFill>
              </a:rPr>
              <a:t>(double*)calloc(sizeof(int),4)</a:t>
            </a:r>
          </a:p>
        </p:txBody>
      </p:sp>
      <p:graphicFrame>
        <p:nvGraphicFramePr>
          <p:cNvPr id="34" name="Tabla 33">
            <a:extLst>
              <a:ext uri="{FF2B5EF4-FFF2-40B4-BE49-F238E27FC236}">
                <a16:creationId xmlns:a16="http://schemas.microsoft.com/office/drawing/2014/main" id="{4086C2E6-55F1-AE45-A1DC-5AF7F8D24CC4}"/>
              </a:ext>
            </a:extLst>
          </p:cNvPr>
          <p:cNvGraphicFramePr>
            <a:graphicFrameLocks noGrp="1"/>
          </p:cNvGraphicFramePr>
          <p:nvPr/>
        </p:nvGraphicFramePr>
        <p:xfrm>
          <a:off x="4700296" y="3428462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35" name="Tabla 34">
            <a:extLst>
              <a:ext uri="{FF2B5EF4-FFF2-40B4-BE49-F238E27FC236}">
                <a16:creationId xmlns:a16="http://schemas.microsoft.com/office/drawing/2014/main" id="{E3D03DD5-93AE-304D-9DDA-6D19D2FA9772}"/>
              </a:ext>
            </a:extLst>
          </p:cNvPr>
          <p:cNvGraphicFramePr>
            <a:graphicFrameLocks noGrp="1"/>
          </p:cNvGraphicFramePr>
          <p:nvPr/>
        </p:nvGraphicFramePr>
        <p:xfrm>
          <a:off x="574111" y="4458088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37" name="Tabla 36">
            <a:extLst>
              <a:ext uri="{FF2B5EF4-FFF2-40B4-BE49-F238E27FC236}">
                <a16:creationId xmlns:a16="http://schemas.microsoft.com/office/drawing/2014/main" id="{BDEE11BD-D1E7-1F4A-B326-4CA6B713B73F}"/>
              </a:ext>
            </a:extLst>
          </p:cNvPr>
          <p:cNvGraphicFramePr>
            <a:graphicFrameLocks noGrp="1"/>
          </p:cNvGraphicFramePr>
          <p:nvPr/>
        </p:nvGraphicFramePr>
        <p:xfrm>
          <a:off x="3022839" y="2497653"/>
          <a:ext cx="189852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841">
                  <a:extLst>
                    <a:ext uri="{9D8B030D-6E8A-4147-A177-3AD203B41FA5}">
                      <a16:colId xmlns:a16="http://schemas.microsoft.com/office/drawing/2014/main" val="1464981204"/>
                    </a:ext>
                  </a:extLst>
                </a:gridCol>
                <a:gridCol w="632841">
                  <a:extLst>
                    <a:ext uri="{9D8B030D-6E8A-4147-A177-3AD203B41FA5}">
                      <a16:colId xmlns:a16="http://schemas.microsoft.com/office/drawing/2014/main" val="2327817826"/>
                    </a:ext>
                  </a:extLst>
                </a:gridCol>
                <a:gridCol w="632841">
                  <a:extLst>
                    <a:ext uri="{9D8B030D-6E8A-4147-A177-3AD203B41FA5}">
                      <a16:colId xmlns:a16="http://schemas.microsoft.com/office/drawing/2014/main" val="41321385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048112"/>
                  </a:ext>
                </a:extLst>
              </a:tr>
            </a:tbl>
          </a:graphicData>
        </a:graphic>
      </p:graphicFrame>
      <p:graphicFrame>
        <p:nvGraphicFramePr>
          <p:cNvPr id="40" name="Tabla 39">
            <a:extLst>
              <a:ext uri="{FF2B5EF4-FFF2-40B4-BE49-F238E27FC236}">
                <a16:creationId xmlns:a16="http://schemas.microsoft.com/office/drawing/2014/main" id="{E40B0537-AB64-7D46-9EAD-51080175B23E}"/>
              </a:ext>
            </a:extLst>
          </p:cNvPr>
          <p:cNvGraphicFramePr>
            <a:graphicFrameLocks noGrp="1"/>
          </p:cNvGraphicFramePr>
          <p:nvPr/>
        </p:nvGraphicFramePr>
        <p:xfrm>
          <a:off x="2819661" y="3800618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cxnSp>
        <p:nvCxnSpPr>
          <p:cNvPr id="42" name="Conector recto de flecha 41">
            <a:extLst>
              <a:ext uri="{FF2B5EF4-FFF2-40B4-BE49-F238E27FC236}">
                <a16:creationId xmlns:a16="http://schemas.microsoft.com/office/drawing/2014/main" id="{9DB25742-171E-FE4D-97A8-54B3E8ACD5FA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2894844" y="2868493"/>
            <a:ext cx="1077256" cy="9201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>
            <a:extLst>
              <a:ext uri="{FF2B5EF4-FFF2-40B4-BE49-F238E27FC236}">
                <a16:creationId xmlns:a16="http://schemas.microsoft.com/office/drawing/2014/main" id="{A6ED61D6-3334-DC4D-9F78-13282FAAC7F0}"/>
              </a:ext>
            </a:extLst>
          </p:cNvPr>
          <p:cNvCxnSpPr>
            <a:cxnSpLocks/>
          </p:cNvCxnSpPr>
          <p:nvPr/>
        </p:nvCxnSpPr>
        <p:spPr>
          <a:xfrm>
            <a:off x="4598228" y="2845022"/>
            <a:ext cx="224143" cy="5592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Tabla 46">
            <a:extLst>
              <a:ext uri="{FF2B5EF4-FFF2-40B4-BE49-F238E27FC236}">
                <a16:creationId xmlns:a16="http://schemas.microsoft.com/office/drawing/2014/main" id="{4DF3B32A-6B2D-B54A-BCA0-D788A8310E15}"/>
              </a:ext>
            </a:extLst>
          </p:cNvPr>
          <p:cNvGraphicFramePr>
            <a:graphicFrameLocks noGrp="1"/>
          </p:cNvGraphicFramePr>
          <p:nvPr/>
        </p:nvGraphicFramePr>
        <p:xfrm>
          <a:off x="6245568" y="4123071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48" name="Tabla 47">
            <a:extLst>
              <a:ext uri="{FF2B5EF4-FFF2-40B4-BE49-F238E27FC236}">
                <a16:creationId xmlns:a16="http://schemas.microsoft.com/office/drawing/2014/main" id="{B4A893CF-D5E6-E14B-A795-C68276CAB344}"/>
              </a:ext>
            </a:extLst>
          </p:cNvPr>
          <p:cNvGraphicFramePr>
            <a:graphicFrameLocks noGrp="1"/>
          </p:cNvGraphicFramePr>
          <p:nvPr/>
        </p:nvGraphicFramePr>
        <p:xfrm>
          <a:off x="6245568" y="4488831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49" name="Tabla 48">
            <a:extLst>
              <a:ext uri="{FF2B5EF4-FFF2-40B4-BE49-F238E27FC236}">
                <a16:creationId xmlns:a16="http://schemas.microsoft.com/office/drawing/2014/main" id="{6489A3EF-2FE6-3E45-8A00-FF3C2F2EE9F6}"/>
              </a:ext>
            </a:extLst>
          </p:cNvPr>
          <p:cNvGraphicFramePr>
            <a:graphicFrameLocks noGrp="1"/>
          </p:cNvGraphicFramePr>
          <p:nvPr/>
        </p:nvGraphicFramePr>
        <p:xfrm>
          <a:off x="6245568" y="4823848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sp>
        <p:nvSpPr>
          <p:cNvPr id="50" name="CuadroTexto 49">
            <a:extLst>
              <a:ext uri="{FF2B5EF4-FFF2-40B4-BE49-F238E27FC236}">
                <a16:creationId xmlns:a16="http://schemas.microsoft.com/office/drawing/2014/main" id="{DD3B57C4-B85D-5244-AFB8-7587D512E0EE}"/>
              </a:ext>
            </a:extLst>
          </p:cNvPr>
          <p:cNvSpPr txBox="1"/>
          <p:nvPr/>
        </p:nvSpPr>
        <p:spPr>
          <a:xfrm>
            <a:off x="5973137" y="5123738"/>
            <a:ext cx="2175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Estructura de la tabla</a:t>
            </a:r>
          </a:p>
        </p:txBody>
      </p:sp>
    </p:spTree>
    <p:extLst>
      <p:ext uri="{BB962C8B-B14F-4D97-AF65-F5344CB8AC3E}">
        <p14:creationId xmlns:p14="http://schemas.microsoft.com/office/powerpoint/2010/main" val="814188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20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A0DC5BD-286E-F549-A1DD-0424EB705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736" y="120778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El código fuente </a:t>
            </a:r>
          </a:p>
          <a:p>
            <a:pPr marL="0" indent="0">
              <a:buNone/>
            </a:pPr>
            <a:r>
              <a:rPr lang="es-MX" sz="2400" dirty="0"/>
              <a:t>completo se </a:t>
            </a:r>
          </a:p>
          <a:p>
            <a:pPr marL="0" indent="0">
              <a:buNone/>
            </a:pPr>
            <a:r>
              <a:rPr lang="es-MX" sz="2400" dirty="0"/>
              <a:t>muestra en la </a:t>
            </a:r>
          </a:p>
          <a:p>
            <a:pPr marL="0" indent="0">
              <a:buNone/>
            </a:pPr>
            <a:r>
              <a:rPr lang="es-MX" sz="2400" dirty="0"/>
              <a:t>Figura 13.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5F155ED-2745-9E43-8990-DBCA69BC1464}"/>
              </a:ext>
            </a:extLst>
          </p:cNvPr>
          <p:cNvSpPr txBox="1"/>
          <p:nvPr/>
        </p:nvSpPr>
        <p:spPr>
          <a:xfrm>
            <a:off x="217315" y="5787526"/>
            <a:ext cx="3102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13: Creación de tablas en C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53DDEC0-D103-304E-9903-8313BBC4D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941" y="-107515"/>
            <a:ext cx="6325999" cy="575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1825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dinámicamente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21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A0DC5BD-286E-F549-A1DD-0424EB705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736" y="120778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El puntero tabla del ejemplo anterior, se almacena en el stack, mientras que los arreglos dinámicos, es decir, los datos de la tabla, se almacenan en el heap.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Si no conoces los términos stack y heap, ver diapositivas del tema anterior.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Veamos cómo gestiona esto en la memoria de la computadora.</a:t>
            </a:r>
          </a:p>
        </p:txBody>
      </p:sp>
    </p:spTree>
    <p:extLst>
      <p:ext uri="{BB962C8B-B14F-4D97-AF65-F5344CB8AC3E}">
        <p14:creationId xmlns:p14="http://schemas.microsoft.com/office/powerpoint/2010/main" val="3141533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Creación de arreglos multidimensionales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22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2" name="Llamada de nube 1">
            <a:extLst>
              <a:ext uri="{FF2B5EF4-FFF2-40B4-BE49-F238E27FC236}">
                <a16:creationId xmlns:a16="http://schemas.microsoft.com/office/drawing/2014/main" id="{334075DF-89DA-ED42-A8BA-3B26922BD06D}"/>
              </a:ext>
            </a:extLst>
          </p:cNvPr>
          <p:cNvSpPr/>
          <p:nvPr/>
        </p:nvSpPr>
        <p:spPr>
          <a:xfrm>
            <a:off x="1764635" y="2977172"/>
            <a:ext cx="5132117" cy="3200400"/>
          </a:xfrm>
          <a:prstGeom prst="cloudCallout">
            <a:avLst>
              <a:gd name="adj1" fmla="val -23728"/>
              <a:gd name="adj2" fmla="val 31786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98D39229-4629-CB4F-B411-993735F0B5C8}"/>
              </a:ext>
            </a:extLst>
          </p:cNvPr>
          <p:cNvCxnSpPr>
            <a:cxnSpLocks/>
          </p:cNvCxnSpPr>
          <p:nvPr/>
        </p:nvCxnSpPr>
        <p:spPr>
          <a:xfrm>
            <a:off x="1017270" y="1964167"/>
            <a:ext cx="1549426" cy="22596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E9EF0B3E-84D6-194A-B995-95C152CF5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17" y="1697603"/>
            <a:ext cx="5929993" cy="588607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D382C7C9-1455-CD4C-81E7-043E67D5C307}"/>
              </a:ext>
            </a:extLst>
          </p:cNvPr>
          <p:cNvSpPr/>
          <p:nvPr/>
        </p:nvSpPr>
        <p:spPr>
          <a:xfrm>
            <a:off x="2566696" y="4321629"/>
            <a:ext cx="2005304" cy="206828"/>
          </a:xfrm>
          <a:prstGeom prst="rect">
            <a:avLst/>
          </a:prstGeom>
          <a:solidFill>
            <a:srgbClr val="2D53F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22976074-B636-B941-B5FD-23EA33F440CF}"/>
              </a:ext>
            </a:extLst>
          </p:cNvPr>
          <p:cNvCxnSpPr/>
          <p:nvPr/>
        </p:nvCxnSpPr>
        <p:spPr>
          <a:xfrm>
            <a:off x="2950029" y="4321629"/>
            <a:ext cx="0" cy="2068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BDD9B37E-7DBD-D141-B2A2-7094AC81390C}"/>
              </a:ext>
            </a:extLst>
          </p:cNvPr>
          <p:cNvCxnSpPr>
            <a:cxnSpLocks/>
          </p:cNvCxnSpPr>
          <p:nvPr/>
        </p:nvCxnSpPr>
        <p:spPr>
          <a:xfrm>
            <a:off x="3276600" y="4321629"/>
            <a:ext cx="0" cy="2068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F13EAF10-A4F7-B448-AC31-75E7D6DC8469}"/>
              </a:ext>
            </a:extLst>
          </p:cNvPr>
          <p:cNvCxnSpPr>
            <a:cxnSpLocks/>
          </p:cNvCxnSpPr>
          <p:nvPr/>
        </p:nvCxnSpPr>
        <p:spPr>
          <a:xfrm>
            <a:off x="3558462" y="4321629"/>
            <a:ext cx="0" cy="2068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8C3F4033-B70A-064F-8551-6D0A10D0E657}"/>
              </a:ext>
            </a:extLst>
          </p:cNvPr>
          <p:cNvCxnSpPr>
            <a:cxnSpLocks/>
          </p:cNvCxnSpPr>
          <p:nvPr/>
        </p:nvCxnSpPr>
        <p:spPr>
          <a:xfrm>
            <a:off x="3885033" y="4321629"/>
            <a:ext cx="0" cy="2068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EF5180F9-F343-9C45-A57A-818BA896010B}"/>
              </a:ext>
            </a:extLst>
          </p:cNvPr>
          <p:cNvCxnSpPr>
            <a:cxnSpLocks/>
          </p:cNvCxnSpPr>
          <p:nvPr/>
        </p:nvCxnSpPr>
        <p:spPr>
          <a:xfrm>
            <a:off x="4200719" y="4321629"/>
            <a:ext cx="0" cy="2068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ángulo 26">
            <a:extLst>
              <a:ext uri="{FF2B5EF4-FFF2-40B4-BE49-F238E27FC236}">
                <a16:creationId xmlns:a16="http://schemas.microsoft.com/office/drawing/2014/main" id="{3DD09CBC-9FCD-824E-882F-5200C267B873}"/>
              </a:ext>
            </a:extLst>
          </p:cNvPr>
          <p:cNvSpPr/>
          <p:nvPr/>
        </p:nvSpPr>
        <p:spPr>
          <a:xfrm>
            <a:off x="4572000" y="3452153"/>
            <a:ext cx="730303" cy="1785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8EE4627E-7C00-3E4C-9C0C-3577A96892FC}"/>
              </a:ext>
            </a:extLst>
          </p:cNvPr>
          <p:cNvCxnSpPr>
            <a:cxnSpLocks/>
          </p:cNvCxnSpPr>
          <p:nvPr/>
        </p:nvCxnSpPr>
        <p:spPr>
          <a:xfrm flipV="1">
            <a:off x="2752138" y="3538225"/>
            <a:ext cx="1819862" cy="74790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ángulo 33">
            <a:extLst>
              <a:ext uri="{FF2B5EF4-FFF2-40B4-BE49-F238E27FC236}">
                <a16:creationId xmlns:a16="http://schemas.microsoft.com/office/drawing/2014/main" id="{58A86EC1-809E-334F-BEB9-9627944F654D}"/>
              </a:ext>
            </a:extLst>
          </p:cNvPr>
          <p:cNvSpPr/>
          <p:nvPr/>
        </p:nvSpPr>
        <p:spPr>
          <a:xfrm>
            <a:off x="4572000" y="3704022"/>
            <a:ext cx="730303" cy="1785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005AEC0C-FFCD-314D-BFBC-6201F7EA3522}"/>
              </a:ext>
            </a:extLst>
          </p:cNvPr>
          <p:cNvCxnSpPr>
            <a:cxnSpLocks/>
            <a:endCxn id="34" idx="1"/>
          </p:cNvCxnSpPr>
          <p:nvPr/>
        </p:nvCxnSpPr>
        <p:spPr>
          <a:xfrm flipV="1">
            <a:off x="3145971" y="3793279"/>
            <a:ext cx="1426029" cy="49284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ángulo 38">
            <a:extLst>
              <a:ext uri="{FF2B5EF4-FFF2-40B4-BE49-F238E27FC236}">
                <a16:creationId xmlns:a16="http://schemas.microsoft.com/office/drawing/2014/main" id="{E2325AE4-1992-E742-9B21-D715FFD66195}"/>
              </a:ext>
            </a:extLst>
          </p:cNvPr>
          <p:cNvSpPr/>
          <p:nvPr/>
        </p:nvSpPr>
        <p:spPr>
          <a:xfrm>
            <a:off x="4572000" y="3963322"/>
            <a:ext cx="730303" cy="1785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F9B1F2BC-65F2-A54D-B6D7-721609E93E4B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3368757" y="4052579"/>
            <a:ext cx="1203243" cy="25894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3D28FB7-A259-FF4B-BD96-4B8E37251ECE}"/>
              </a:ext>
            </a:extLst>
          </p:cNvPr>
          <p:cNvSpPr txBox="1"/>
          <p:nvPr/>
        </p:nvSpPr>
        <p:spPr>
          <a:xfrm>
            <a:off x="5192486" y="5040887"/>
            <a:ext cx="702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HEAP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B06488BD-5543-BC46-9454-66999722CF19}"/>
              </a:ext>
            </a:extLst>
          </p:cNvPr>
          <p:cNvSpPr txBox="1"/>
          <p:nvPr/>
        </p:nvSpPr>
        <p:spPr>
          <a:xfrm>
            <a:off x="4282084" y="5630584"/>
            <a:ext cx="45338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14: Arreglos bi-dimensionales en memoria</a:t>
            </a:r>
          </a:p>
          <a:p>
            <a:endParaRPr lang="es-MX" dirty="0"/>
          </a:p>
          <a:p>
            <a:r>
              <a:rPr lang="es-MX" dirty="0"/>
              <a:t> 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AFB619B9-E9B0-2645-ADF2-BD385A1F28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348865">
            <a:off x="2478999" y="2954940"/>
            <a:ext cx="4667250" cy="36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251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Acceso a arreglos </a:t>
            </a:r>
            <a:r>
              <a:rPr lang="es-ES" sz="3200" dirty="0" err="1">
                <a:solidFill>
                  <a:schemeClr val="bg1"/>
                </a:solidFill>
                <a:latin typeface="Metropolis Extra Bold"/>
                <a:cs typeface="Metropolis Extra Bold"/>
              </a:rPr>
              <a:t>bi</a:t>
            </a:r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-dimensionales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23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3" name="Marcador de contenido 42">
            <a:extLst>
              <a:ext uri="{FF2B5EF4-FFF2-40B4-BE49-F238E27FC236}">
                <a16:creationId xmlns:a16="http://schemas.microsoft.com/office/drawing/2014/main" id="{B2BCD11A-51C1-1E41-9DAE-ED4AA3667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7588"/>
            <a:ext cx="8229600" cy="4978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Para acceder a un arreglo bi-dimensional, se usan dos índices, uno para el renglón y otro para las columnas. 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Hay que recordar lo siguiente:</a:t>
            </a:r>
          </a:p>
          <a:p>
            <a:r>
              <a:rPr lang="es-MX" sz="2400" dirty="0"/>
              <a:t>Los renglones son contenidos en un arreglo de punteros.</a:t>
            </a:r>
          </a:p>
          <a:p>
            <a:r>
              <a:rPr lang="es-MX" sz="2400" dirty="0"/>
              <a:t>Cada rengón, tiene una o varias columnas.</a:t>
            </a:r>
          </a:p>
          <a:p>
            <a:r>
              <a:rPr lang="es-MX" sz="2400" dirty="0"/>
              <a:t>El primer índice de un arreglo tiene índice cero.</a:t>
            </a:r>
          </a:p>
        </p:txBody>
      </p:sp>
    </p:spTree>
    <p:extLst>
      <p:ext uri="{BB962C8B-B14F-4D97-AF65-F5344CB8AC3E}">
        <p14:creationId xmlns:p14="http://schemas.microsoft.com/office/powerpoint/2010/main" val="19027962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Acceso a arreglos </a:t>
            </a:r>
            <a:r>
              <a:rPr lang="es-ES" sz="3200" dirty="0" err="1">
                <a:solidFill>
                  <a:schemeClr val="bg1"/>
                </a:solidFill>
                <a:latin typeface="Metropolis Extra Bold"/>
                <a:cs typeface="Metropolis Extra Bold"/>
              </a:rPr>
              <a:t>bi</a:t>
            </a:r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-dimensionales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24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3" name="Marcador de contenido 42">
            <a:extLst>
              <a:ext uri="{FF2B5EF4-FFF2-40B4-BE49-F238E27FC236}">
                <a16:creationId xmlns:a16="http://schemas.microsoft.com/office/drawing/2014/main" id="{B2BCD11A-51C1-1E41-9DAE-ED4AA3667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7588"/>
            <a:ext cx="8229600" cy="4978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200" dirty="0"/>
              <a:t>Tomemos como referencia el ejemplo de la Figura 13.</a:t>
            </a:r>
          </a:p>
          <a:p>
            <a:pPr marL="0" indent="0">
              <a:buNone/>
            </a:pPr>
            <a:r>
              <a:rPr lang="es-MX" sz="2200" dirty="0"/>
              <a:t>Si usamos:</a:t>
            </a:r>
          </a:p>
          <a:p>
            <a:pPr marL="0" indent="0">
              <a:buNone/>
            </a:pPr>
            <a:r>
              <a:rPr lang="es-MX" sz="2200" dirty="0"/>
              <a:t>tabla[0] estaremos haciendo referencia a todo el primer renglón.</a:t>
            </a:r>
          </a:p>
          <a:p>
            <a:pPr marL="0" indent="0">
              <a:buNone/>
            </a:pPr>
            <a:r>
              <a:rPr lang="es-MX" sz="2200" dirty="0"/>
              <a:t>tabla[1] estaremos haciendo referencia a todo el segundo renglón.</a:t>
            </a:r>
          </a:p>
          <a:p>
            <a:pPr marL="0" indent="0">
              <a:buNone/>
            </a:pPr>
            <a:r>
              <a:rPr lang="es-MX" sz="2200" dirty="0"/>
              <a:t>tabla[2] estaremos haciendo referencia a todo el tercer renglón.</a:t>
            </a:r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r>
              <a:rPr lang="es-MX" sz="2200" dirty="0"/>
              <a:t>Para acceder a una columna en particular, se usa otro par de corchetes.</a:t>
            </a:r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57E37FDF-10F6-3E41-94F1-189642DB8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723937"/>
              </p:ext>
            </p:extLst>
          </p:nvPr>
        </p:nvGraphicFramePr>
        <p:xfrm>
          <a:off x="2773026" y="3246120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50208D9A-BE63-4540-8A56-EFF2D52289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271641"/>
              </p:ext>
            </p:extLst>
          </p:nvPr>
        </p:nvGraphicFramePr>
        <p:xfrm>
          <a:off x="2773026" y="3611880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065225F9-4A38-FD4D-9BDC-EEC2BE1587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057877"/>
              </p:ext>
            </p:extLst>
          </p:nvPr>
        </p:nvGraphicFramePr>
        <p:xfrm>
          <a:off x="2773026" y="3946897"/>
          <a:ext cx="1279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8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310581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309627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323959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263C0D30-CA12-254B-B96C-60A9CD18E5F9}"/>
              </a:ext>
            </a:extLst>
          </p:cNvPr>
          <p:cNvSpPr/>
          <p:nvPr/>
        </p:nvSpPr>
        <p:spPr>
          <a:xfrm>
            <a:off x="1727647" y="3242548"/>
            <a:ext cx="965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tabla[0]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ABB5339-E513-0147-926A-8E13695C555B}"/>
              </a:ext>
            </a:extLst>
          </p:cNvPr>
          <p:cNvSpPr/>
          <p:nvPr/>
        </p:nvSpPr>
        <p:spPr>
          <a:xfrm>
            <a:off x="1727647" y="3608308"/>
            <a:ext cx="965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tabla[1]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ECF30B2-0E40-9D49-9447-C28A2DAEE0BA}"/>
              </a:ext>
            </a:extLst>
          </p:cNvPr>
          <p:cNvSpPr/>
          <p:nvPr/>
        </p:nvSpPr>
        <p:spPr>
          <a:xfrm>
            <a:off x="1710964" y="3962661"/>
            <a:ext cx="965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tabla[2]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372F1C9-9A51-5443-A783-22CBC1B2C6DD}"/>
              </a:ext>
            </a:extLst>
          </p:cNvPr>
          <p:cNvSpPr txBox="1"/>
          <p:nvPr/>
        </p:nvSpPr>
        <p:spPr>
          <a:xfrm>
            <a:off x="2015632" y="4286412"/>
            <a:ext cx="3294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15: Acceso a todo un renglón</a:t>
            </a:r>
          </a:p>
          <a:p>
            <a:r>
              <a:rPr lang="es-MX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02761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Acceso a arreglos </a:t>
            </a:r>
            <a:r>
              <a:rPr lang="es-ES" sz="3200" dirty="0" err="1">
                <a:solidFill>
                  <a:schemeClr val="bg1"/>
                </a:solidFill>
                <a:latin typeface="Metropolis Extra Bold"/>
                <a:cs typeface="Metropolis Extra Bold"/>
              </a:rPr>
              <a:t>bi</a:t>
            </a:r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-dimensionales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25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3" name="Marcador de contenido 42">
            <a:extLst>
              <a:ext uri="{FF2B5EF4-FFF2-40B4-BE49-F238E27FC236}">
                <a16:creationId xmlns:a16="http://schemas.microsoft.com/office/drawing/2014/main" id="{B2BCD11A-51C1-1E41-9DAE-ED4AA3667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7588"/>
            <a:ext cx="8229600" cy="4978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200" dirty="0"/>
              <a:t>La Figura 16 muestra los índices de cada elemento del arreglo bi-dimensional en cada casilla.  </a:t>
            </a:r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r>
              <a:rPr lang="es-MX" sz="2200" dirty="0"/>
              <a:t>tabla[1][1] accede al segundo renglón, segunda columna</a:t>
            </a:r>
          </a:p>
          <a:p>
            <a:pPr marL="0" indent="0">
              <a:buNone/>
            </a:pPr>
            <a:r>
              <a:rPr lang="es-MX" sz="2200" dirty="0"/>
              <a:t>tabla[2][0] accede al último renglón, primera columna</a:t>
            </a:r>
          </a:p>
          <a:p>
            <a:pPr marL="0" indent="0">
              <a:buNone/>
            </a:pPr>
            <a:endParaRPr lang="es-MX" sz="2200" dirty="0"/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57E37FDF-10F6-3E41-94F1-189642DB8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993377"/>
              </p:ext>
            </p:extLst>
          </p:nvPr>
        </p:nvGraphicFramePr>
        <p:xfrm>
          <a:off x="2693361" y="2228883"/>
          <a:ext cx="186817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043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467043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467043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467043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sz="1800" dirty="0"/>
                        <a:t>00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01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02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03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50208D9A-BE63-4540-8A56-EFF2D52289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455309"/>
              </p:ext>
            </p:extLst>
          </p:nvPr>
        </p:nvGraphicFramePr>
        <p:xfrm>
          <a:off x="2693361" y="2579664"/>
          <a:ext cx="186817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043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467043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467043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467043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10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11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12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13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065225F9-4A38-FD4D-9BDC-EEC2BE1587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657125"/>
              </p:ext>
            </p:extLst>
          </p:nvPr>
        </p:nvGraphicFramePr>
        <p:xfrm>
          <a:off x="2693361" y="2911106"/>
          <a:ext cx="186817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043">
                  <a:extLst>
                    <a:ext uri="{9D8B030D-6E8A-4147-A177-3AD203B41FA5}">
                      <a16:colId xmlns:a16="http://schemas.microsoft.com/office/drawing/2014/main" val="2976416728"/>
                    </a:ext>
                  </a:extLst>
                </a:gridCol>
                <a:gridCol w="467043">
                  <a:extLst>
                    <a:ext uri="{9D8B030D-6E8A-4147-A177-3AD203B41FA5}">
                      <a16:colId xmlns:a16="http://schemas.microsoft.com/office/drawing/2014/main" val="556106338"/>
                    </a:ext>
                  </a:extLst>
                </a:gridCol>
                <a:gridCol w="467043">
                  <a:extLst>
                    <a:ext uri="{9D8B030D-6E8A-4147-A177-3AD203B41FA5}">
                      <a16:colId xmlns:a16="http://schemas.microsoft.com/office/drawing/2014/main" val="2676518190"/>
                    </a:ext>
                  </a:extLst>
                </a:gridCol>
                <a:gridCol w="467043">
                  <a:extLst>
                    <a:ext uri="{9D8B030D-6E8A-4147-A177-3AD203B41FA5}">
                      <a16:colId xmlns:a16="http://schemas.microsoft.com/office/drawing/2014/main" val="2305895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s-MX" dirty="0"/>
                        <a:t>20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445423"/>
                  </a:ext>
                </a:extLst>
              </a:tr>
            </a:tbl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263C0D30-CA12-254B-B96C-60A9CD18E5F9}"/>
              </a:ext>
            </a:extLst>
          </p:cNvPr>
          <p:cNvSpPr/>
          <p:nvPr/>
        </p:nvSpPr>
        <p:spPr>
          <a:xfrm>
            <a:off x="1727647" y="2228800"/>
            <a:ext cx="965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tabla[0]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ABB5339-E513-0147-926A-8E13695C555B}"/>
              </a:ext>
            </a:extLst>
          </p:cNvPr>
          <p:cNvSpPr/>
          <p:nvPr/>
        </p:nvSpPr>
        <p:spPr>
          <a:xfrm>
            <a:off x="1727647" y="2545263"/>
            <a:ext cx="965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tabla[1]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ECF30B2-0E40-9D49-9447-C28A2DAEE0BA}"/>
              </a:ext>
            </a:extLst>
          </p:cNvPr>
          <p:cNvSpPr/>
          <p:nvPr/>
        </p:nvSpPr>
        <p:spPr>
          <a:xfrm>
            <a:off x="1692505" y="2871042"/>
            <a:ext cx="965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tabla[2] 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2208D816-CBA4-2E4F-9473-88FE43E476AB}"/>
              </a:ext>
            </a:extLst>
          </p:cNvPr>
          <p:cNvSpPr/>
          <p:nvPr/>
        </p:nvSpPr>
        <p:spPr>
          <a:xfrm rot="16200000">
            <a:off x="2290581" y="3577531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Columna 0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EB03CA4-B915-F349-B9F1-53C765A0433A}"/>
              </a:ext>
            </a:extLst>
          </p:cNvPr>
          <p:cNvSpPr/>
          <p:nvPr/>
        </p:nvSpPr>
        <p:spPr>
          <a:xfrm rot="16200000">
            <a:off x="2754191" y="3589730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Columna 1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C1BE19D-5294-844B-A32F-0BB70BF244B5}"/>
              </a:ext>
            </a:extLst>
          </p:cNvPr>
          <p:cNvSpPr/>
          <p:nvPr/>
        </p:nvSpPr>
        <p:spPr>
          <a:xfrm rot="16200000">
            <a:off x="3254619" y="3589730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Columna 2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220D78EB-67CC-6A46-9552-8D5DD0EAB650}"/>
              </a:ext>
            </a:extLst>
          </p:cNvPr>
          <p:cNvSpPr/>
          <p:nvPr/>
        </p:nvSpPr>
        <p:spPr>
          <a:xfrm rot="16200000">
            <a:off x="3721486" y="3601093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Columna 3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B3FBEB8-722D-8F46-BEBE-24F9493548BD}"/>
              </a:ext>
            </a:extLst>
          </p:cNvPr>
          <p:cNvSpPr txBox="1"/>
          <p:nvPr/>
        </p:nvSpPr>
        <p:spPr>
          <a:xfrm>
            <a:off x="4700296" y="3640161"/>
            <a:ext cx="4492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16: Índices de los elementos de una tabla </a:t>
            </a:r>
          </a:p>
        </p:txBody>
      </p:sp>
    </p:spTree>
    <p:extLst>
      <p:ext uri="{BB962C8B-B14F-4D97-AF65-F5344CB8AC3E}">
        <p14:creationId xmlns:p14="http://schemas.microsoft.com/office/powerpoint/2010/main" val="28705397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2B10318-A1C8-C742-B354-95473D20CE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64" y="2049422"/>
            <a:ext cx="5638800" cy="2717800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26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3" name="Marcador de contenido 42">
            <a:extLst>
              <a:ext uri="{FF2B5EF4-FFF2-40B4-BE49-F238E27FC236}">
                <a16:creationId xmlns:a16="http://schemas.microsoft.com/office/drawing/2014/main" id="{B2BCD11A-51C1-1E41-9DAE-ED4AA3667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7588"/>
            <a:ext cx="8229600" cy="4978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La Figura 17 muestra la forma de imprimir el contenido del arreglo creado en la Figura 13.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B1F49E0-CB70-CC4F-92ED-B69A7FB13CC7}"/>
              </a:ext>
            </a:extLst>
          </p:cNvPr>
          <p:cNvSpPr txBox="1"/>
          <p:nvPr/>
        </p:nvSpPr>
        <p:spPr>
          <a:xfrm>
            <a:off x="742003" y="5479749"/>
            <a:ext cx="4725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17: Impresión de los elementos de una tabla</a:t>
            </a:r>
          </a:p>
          <a:p>
            <a:r>
              <a:rPr lang="es-MX" dirty="0"/>
              <a:t> </a:t>
            </a: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D6A71553-2AE7-F241-966D-80D3213F1B7E}"/>
              </a:ext>
            </a:extLst>
          </p:cNvPr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Acceso a arreglos </a:t>
            </a:r>
            <a:r>
              <a:rPr lang="es-ES" sz="3200" dirty="0" err="1">
                <a:solidFill>
                  <a:schemeClr val="bg1"/>
                </a:solidFill>
                <a:latin typeface="Metropolis Extra Bold"/>
                <a:cs typeface="Metropolis Extra Bold"/>
              </a:rPr>
              <a:t>bi</a:t>
            </a:r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-dimensionales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E1F88DA-509B-FA45-8602-764DC3AEE8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9047" y="4153752"/>
            <a:ext cx="53340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3064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27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3" name="Marcador de contenido 42">
            <a:extLst>
              <a:ext uri="{FF2B5EF4-FFF2-40B4-BE49-F238E27FC236}">
                <a16:creationId xmlns:a16="http://schemas.microsoft.com/office/drawing/2014/main" id="{B2BCD11A-51C1-1E41-9DAE-ED4AA3667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7588"/>
            <a:ext cx="8229600" cy="4978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La Figura 18 muestra</a:t>
            </a:r>
          </a:p>
          <a:p>
            <a:pPr marL="0" indent="0">
              <a:buNone/>
            </a:pPr>
            <a:r>
              <a:rPr lang="es-MX" sz="2400" dirty="0"/>
              <a:t>el código completo. 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E10C752D-B7F5-3F45-A5FC-EE485FD96BA3}"/>
              </a:ext>
            </a:extLst>
          </p:cNvPr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Acceso a arreglos </a:t>
            </a:r>
            <a:r>
              <a:rPr lang="es-ES" sz="3200" dirty="0" err="1">
                <a:solidFill>
                  <a:schemeClr val="bg1"/>
                </a:solidFill>
                <a:latin typeface="Metropolis Extra Bold"/>
                <a:cs typeface="Metropolis Extra Bold"/>
              </a:rPr>
              <a:t>bi</a:t>
            </a:r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-dimensionales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CA7F213-D363-1D42-98A0-5E2920E5EE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7916" y="-34293"/>
            <a:ext cx="5599312" cy="6858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3CDDF165-9A0E-D140-9AEC-ACC176B18DCB}"/>
              </a:ext>
            </a:extLst>
          </p:cNvPr>
          <p:cNvSpPr txBox="1"/>
          <p:nvPr/>
        </p:nvSpPr>
        <p:spPr>
          <a:xfrm>
            <a:off x="367576" y="5199924"/>
            <a:ext cx="2652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18: Código fuente de</a:t>
            </a:r>
          </a:p>
          <a:p>
            <a:r>
              <a:rPr lang="es-MX" dirty="0"/>
              <a:t> creación y acceso a tablas</a:t>
            </a:r>
          </a:p>
        </p:txBody>
      </p:sp>
    </p:spTree>
    <p:extLst>
      <p:ext uri="{BB962C8B-B14F-4D97-AF65-F5344CB8AC3E}">
        <p14:creationId xmlns:p14="http://schemas.microsoft.com/office/powerpoint/2010/main" val="24089879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Destrucción de arreglos </a:t>
            </a:r>
            <a:r>
              <a:rPr lang="es-ES" sz="3200" dirty="0" err="1">
                <a:solidFill>
                  <a:schemeClr val="bg1"/>
                </a:solidFill>
                <a:latin typeface="Metropolis Extra Bold"/>
                <a:cs typeface="Metropolis Extra Bold"/>
              </a:rPr>
              <a:t>bi</a:t>
            </a:r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-dimensionales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28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3" name="Marcador de contenido 42">
            <a:extLst>
              <a:ext uri="{FF2B5EF4-FFF2-40B4-BE49-F238E27FC236}">
                <a16:creationId xmlns:a16="http://schemas.microsoft.com/office/drawing/2014/main" id="{B2BCD11A-51C1-1E41-9DAE-ED4AA3667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7588"/>
            <a:ext cx="8229600" cy="4978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Para liberar la memoria asignada dinámicamente, es necesario realizarlo de manera inversa a como fue creado, es decir, primero liberar cada renglón, y posteriormente liberar el arreglo de punteros.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2AF9410-BEB3-8743-8650-22132EC0E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2900" y="2794522"/>
            <a:ext cx="5918200" cy="23749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8AAB5C3E-6A04-B848-BCDA-A6A3BDAA5D32}"/>
              </a:ext>
            </a:extLst>
          </p:cNvPr>
          <p:cNvSpPr txBox="1"/>
          <p:nvPr/>
        </p:nvSpPr>
        <p:spPr>
          <a:xfrm>
            <a:off x="3266370" y="5154443"/>
            <a:ext cx="3073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19: Liberación de memoria</a:t>
            </a:r>
          </a:p>
        </p:txBody>
      </p:sp>
    </p:spTree>
    <p:extLst>
      <p:ext uri="{BB962C8B-B14F-4D97-AF65-F5344CB8AC3E}">
        <p14:creationId xmlns:p14="http://schemas.microsoft.com/office/powerpoint/2010/main" val="3416477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cs typeface="Metropolis"/>
              </a:rPr>
              <a:t>Conocer, analizar y aplicar estructuras de datos estáticas y dinámicas mediante programas para la solución de problemas informáticos. </a:t>
            </a:r>
          </a:p>
          <a:p>
            <a:pPr algn="just"/>
            <a:endParaRPr lang="es-ES" sz="2000" dirty="0">
              <a:cs typeface="Avenir Book"/>
            </a:endParaRPr>
          </a:p>
          <a:p>
            <a:pPr algn="just"/>
            <a:r>
              <a:rPr lang="es-ES" sz="2000" dirty="0">
                <a:cs typeface="Avenir Book"/>
              </a:rPr>
              <a:t>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1099656" y="1372176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Metropolis Light"/>
                <a:cs typeface="Metropolis Light"/>
              </a:rPr>
              <a:t>Propósito UA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Propósito de la unidad de aprendizaje y de la UC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F4696DD-491F-7246-BC0D-EF11CC5AD846}"/>
              </a:ext>
            </a:extLst>
          </p:cNvPr>
          <p:cNvSpPr txBox="1"/>
          <p:nvPr/>
        </p:nvSpPr>
        <p:spPr>
          <a:xfrm>
            <a:off x="2869167" y="2979034"/>
            <a:ext cx="59499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cs typeface="Avenir Book"/>
              </a:rPr>
              <a:t>Desarrollar programas con el uso de variables dinámicas (apuntadores). </a:t>
            </a:r>
          </a:p>
          <a:p>
            <a:endParaRPr lang="es-ES" sz="2000" dirty="0">
              <a:cs typeface="Avenir Book"/>
            </a:endParaRPr>
          </a:p>
          <a:p>
            <a:pPr algn="just"/>
            <a:r>
              <a:rPr lang="es-ES" sz="2000" dirty="0">
                <a:cs typeface="Avenir Book"/>
              </a:rPr>
              <a:t>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F3DAEBD-E2D0-A440-8283-B9287D072A13}"/>
              </a:ext>
            </a:extLst>
          </p:cNvPr>
          <p:cNvSpPr txBox="1"/>
          <p:nvPr/>
        </p:nvSpPr>
        <p:spPr>
          <a:xfrm>
            <a:off x="1099656" y="3007915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Metropolis Light"/>
                <a:cs typeface="Metropolis Light"/>
              </a:rPr>
              <a:t>Propósito UC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039DB46-4FB4-E44D-98C5-1D53CAB7374D}"/>
              </a:ext>
            </a:extLst>
          </p:cNvPr>
          <p:cNvSpPr/>
          <p:nvPr/>
        </p:nvSpPr>
        <p:spPr>
          <a:xfrm>
            <a:off x="2869167" y="3861256"/>
            <a:ext cx="54175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Estructuras de datos: Definición, Tipos. Abstracción: Definición. TAD. </a:t>
            </a:r>
          </a:p>
          <a:p>
            <a:r>
              <a:rPr lang="es-MX" dirty="0">
                <a:solidFill>
                  <a:srgbClr val="FF0000"/>
                </a:solidFill>
              </a:rPr>
              <a:t>Variables Dinámicas: Apuntadores. Operaciones básicas. </a:t>
            </a:r>
          </a:p>
          <a:p>
            <a:endParaRPr lang="es-MX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2768082-0F8F-7E4D-BF25-B4537D080285}"/>
              </a:ext>
            </a:extLst>
          </p:cNvPr>
          <p:cNvSpPr txBox="1"/>
          <p:nvPr/>
        </p:nvSpPr>
        <p:spPr>
          <a:xfrm>
            <a:off x="1099656" y="3862925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Metropolis Light"/>
                <a:cs typeface="Metropolis Light"/>
              </a:rPr>
              <a:t>Conocimientos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ACC8327-D1DA-4645-8E66-4D425BB28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2</a:t>
            </a:fld>
            <a:endParaRPr lang="es-ES"/>
          </a:p>
        </p:txBody>
      </p:sp>
      <p:sp>
        <p:nvSpPr>
          <p:cNvPr id="23" name="Marcador de número de diapositiva 2">
            <a:extLst>
              <a:ext uri="{FF2B5EF4-FFF2-40B4-BE49-F238E27FC236}">
                <a16:creationId xmlns:a16="http://schemas.microsoft.com/office/drawing/2014/main" id="{AE11A248-529E-9648-B4B0-2FF6B0E27CD4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8126C5BD-2DEE-0943-B7EF-069861D02F5A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4501FF9-BD89-8244-ACD6-825BDB951CCB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90802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Destrucción de arreglos </a:t>
            </a:r>
            <a:r>
              <a:rPr lang="es-ES" sz="3200" dirty="0" err="1">
                <a:solidFill>
                  <a:schemeClr val="bg1"/>
                </a:solidFill>
                <a:latin typeface="Metropolis Extra Bold"/>
                <a:cs typeface="Metropolis Extra Bold"/>
              </a:rPr>
              <a:t>bi</a:t>
            </a:r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-dimensionales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29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3" name="Marcador de contenido 42">
            <a:extLst>
              <a:ext uri="{FF2B5EF4-FFF2-40B4-BE49-F238E27FC236}">
                <a16:creationId xmlns:a16="http://schemas.microsoft.com/office/drawing/2014/main" id="{B2BCD11A-51C1-1E41-9DAE-ED4AA3667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7588"/>
            <a:ext cx="2634343" cy="4978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La Figura 20 muestra el código completo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83F0C37-FE5A-EA42-B4D5-9526F9F92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7310" y="-34293"/>
            <a:ext cx="5416690" cy="68580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0F2A3C76-4240-DF49-853A-D06CDD23E1F9}"/>
              </a:ext>
            </a:extLst>
          </p:cNvPr>
          <p:cNvSpPr txBox="1"/>
          <p:nvPr/>
        </p:nvSpPr>
        <p:spPr>
          <a:xfrm>
            <a:off x="47386" y="5525746"/>
            <a:ext cx="3586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Fig. 20: Código completo para tablas</a:t>
            </a:r>
          </a:p>
        </p:txBody>
      </p:sp>
    </p:spTree>
    <p:extLst>
      <p:ext uri="{BB962C8B-B14F-4D97-AF65-F5344CB8AC3E}">
        <p14:creationId xmlns:p14="http://schemas.microsoft.com/office/powerpoint/2010/main" val="18315626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Ejercicio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30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3" name="Marcador de contenido 42">
            <a:extLst>
              <a:ext uri="{FF2B5EF4-FFF2-40B4-BE49-F238E27FC236}">
                <a16:creationId xmlns:a16="http://schemas.microsoft.com/office/drawing/2014/main" id="{B2BCD11A-51C1-1E41-9DAE-ED4AA3667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7588"/>
            <a:ext cx="8229600" cy="4978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Crear un arreglo dinámico bi-dimensional de dimensiones 5 x 6.</a:t>
            </a:r>
          </a:p>
          <a:p>
            <a:r>
              <a:rPr lang="es-MX" sz="2400" dirty="0"/>
              <a:t>Llenarlo con valores para que al imprimirse el contenido sea como se muestra a continuación.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D38CF30-3602-214B-A6A8-85564B5EE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5338" y="2706696"/>
            <a:ext cx="5753100" cy="1536700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175594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Ejercicio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31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sp>
        <p:nvSpPr>
          <p:cNvPr id="43" name="Marcador de contenido 42">
            <a:extLst>
              <a:ext uri="{FF2B5EF4-FFF2-40B4-BE49-F238E27FC236}">
                <a16:creationId xmlns:a16="http://schemas.microsoft.com/office/drawing/2014/main" id="{B2BCD11A-51C1-1E41-9DAE-ED4AA3667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7588"/>
            <a:ext cx="8229600" cy="4978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Crear un arreglo dinámico bi-dimensional de dimensiones 5 x 6.</a:t>
            </a:r>
          </a:p>
          <a:p>
            <a:r>
              <a:rPr lang="es-MX" sz="2400" dirty="0"/>
              <a:t>Llenarlo con valores para que al imprimirse el contenido sea como se muestra a continuación.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91F307F-23FD-1444-8704-BB90FC732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138" y="2823290"/>
            <a:ext cx="5575300" cy="1473200"/>
          </a:xfrm>
          <a:prstGeom prst="rect">
            <a:avLst/>
          </a:prstGeom>
          <a:ln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15130987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557213" y="1317384"/>
            <a:ext cx="8261947" cy="7943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Joyanes, Luis. (2008). Fundamentos de programación (4a Edición). McGraw-Hill.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https://www.gribblelab.org/CBootCamp/7_Memory_Stack_vs_Heap.html Consultado el 1 de marzo de 2018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>
                <a:hlinkClick r:id="rId3"/>
              </a:rPr>
              <a:t>https://es.wikibooks.org/wiki/Programaci%C3%B3n_en_C/Manejo_din%C3%A1mico_de_memoria#calloc</a:t>
            </a:r>
            <a:r>
              <a:rPr lang="es-MX" dirty="0"/>
              <a:t> consultado el 3 de marzo de 2018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Cairó, Osvaldo y Guardati, Silvia. (2006). Estructuras de datos (3a. Edición). McGraw-Hill.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Joyanes, Luis. M. Fernández, L: Sánchez, I. Zahonero. (2005). Estructuras de datos en C. McGraw-Hill. Schaum.</a:t>
            </a:r>
            <a:br>
              <a:rPr lang="es-MX" dirty="0"/>
            </a:br>
            <a:endParaRPr lang="es-MX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/>
          </a:p>
          <a:p>
            <a:pPr>
              <a:lnSpc>
                <a:spcPct val="150000"/>
              </a:lnSpc>
            </a:pPr>
            <a:br>
              <a:rPr lang="es-MX" dirty="0"/>
            </a:br>
            <a:endParaRPr lang="es-MX" dirty="0"/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endParaRPr lang="es-ES" dirty="0">
              <a:cs typeface="Metropolis"/>
            </a:endParaRPr>
          </a:p>
          <a:p>
            <a:pPr algn="just">
              <a:lnSpc>
                <a:spcPct val="150000"/>
              </a:lnSpc>
            </a:pPr>
            <a:endParaRPr lang="es-ES" dirty="0">
              <a:cs typeface="Metropolis"/>
            </a:endParaRPr>
          </a:p>
          <a:p>
            <a:pPr algn="just">
              <a:lnSpc>
                <a:spcPct val="150000"/>
              </a:lnSpc>
            </a:pPr>
            <a:endParaRPr lang="es-ES" dirty="0">
              <a:cs typeface="Avenir Book"/>
            </a:endParaRPr>
          </a:p>
          <a:p>
            <a:pPr algn="just">
              <a:lnSpc>
                <a:spcPct val="150000"/>
              </a:lnSpc>
            </a:pPr>
            <a:r>
              <a:rPr lang="es-ES" dirty="0">
                <a:cs typeface="Avenir Book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Referencias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3EB277FF-CB53-4E44-8E64-C3F4D9FC0C3F}"/>
              </a:ext>
            </a:extLst>
          </p:cNvPr>
          <p:cNvSpPr txBox="1">
            <a:spLocks/>
          </p:cNvSpPr>
          <p:nvPr/>
        </p:nvSpPr>
        <p:spPr>
          <a:xfrm>
            <a:off x="2291301" y="631389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800" smtClean="0">
                <a:solidFill>
                  <a:schemeClr val="tx1"/>
                </a:solidFill>
              </a:rPr>
              <a:pPr/>
              <a:t>32</a:t>
            </a:fld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90084C7-3DB6-4544-8053-F324E5CCDA10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BB74C3A-F9B0-4846-BDD6-4E4CFD12D0E6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15728931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312" y="4557253"/>
            <a:ext cx="1502664" cy="1588008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7EFCAFC-565D-1640-833C-B847F07EC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33</a:t>
            </a:fld>
            <a:endParaRPr lang="es-ES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5816ABE5-05A8-0F4E-B1C6-62C7FC670334}"/>
              </a:ext>
            </a:extLst>
          </p:cNvPr>
          <p:cNvSpPr txBox="1">
            <a:spLocks/>
          </p:cNvSpPr>
          <p:nvPr/>
        </p:nvSpPr>
        <p:spPr>
          <a:xfrm>
            <a:off x="2661691" y="61987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800" smtClean="0">
                <a:solidFill>
                  <a:schemeClr val="tx1"/>
                </a:solidFill>
              </a:rPr>
              <a:pPr/>
              <a:t>33</a:t>
            </a:fld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B077C81-D401-6C48-B371-E43303C83089}"/>
              </a:ext>
            </a:extLst>
          </p:cNvPr>
          <p:cNvSpPr txBox="1"/>
          <p:nvPr/>
        </p:nvSpPr>
        <p:spPr>
          <a:xfrm>
            <a:off x="1964064" y="2320290"/>
            <a:ext cx="5734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Siguiente tema: Aplicación de los arreglos </a:t>
            </a:r>
            <a:r>
              <a:rPr lang="es-ES_tradnl" dirty="0" err="1">
                <a:solidFill>
                  <a:srgbClr val="FF0000"/>
                </a:solidFill>
              </a:rPr>
              <a:t>bi</a:t>
            </a:r>
            <a:r>
              <a:rPr lang="es-ES_tradnl" dirty="0">
                <a:solidFill>
                  <a:srgbClr val="FF0000"/>
                </a:solidFill>
              </a:rPr>
              <a:t>-dimensionales</a:t>
            </a:r>
          </a:p>
        </p:txBody>
      </p:sp>
    </p:spTree>
    <p:extLst>
      <p:ext uri="{BB962C8B-B14F-4D97-AF65-F5344CB8AC3E}">
        <p14:creationId xmlns:p14="http://schemas.microsoft.com/office/powerpoint/2010/main" val="2816166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/>
              <a:t>	En estas diapositivas se presenta el tema de arreglos dinámicos </a:t>
            </a:r>
            <a:r>
              <a:rPr lang="es-ES_tradnl" sz="2400" u="sng" dirty="0"/>
              <a:t>multidimensionales</a:t>
            </a:r>
            <a:r>
              <a:rPr lang="es-ES_tradnl" sz="2400" dirty="0"/>
              <a:t>. Se presentan algunos ejercicios para que los alumnos los realicen en clase, bajo la supervisión del docente.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	Se anima a que los alumnos entiendan los ejemplos antes de implementarlos en algún lenguaje de programación. En las diapositivas se usa C sólo como demostración.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	También se recomienda desarrollar algunos proyectos como actividad extra clase.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>
                <a:solidFill>
                  <a:schemeClr val="bg1"/>
                </a:solidFill>
                <a:latin typeface="Avenir Black"/>
                <a:cs typeface="Avenir Black"/>
              </a:rPr>
              <a:t>Guion explicativo de uso del material</a:t>
            </a:r>
            <a:endParaRPr lang="es-ES" sz="2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2" name="Marcador de número de diapositiva 2">
            <a:extLst>
              <a:ext uri="{FF2B5EF4-FFF2-40B4-BE49-F238E27FC236}">
                <a16:creationId xmlns:a16="http://schemas.microsoft.com/office/drawing/2014/main" id="{7A480D1A-BC10-6B40-BC05-01C94FAC17FB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3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658F01-CCB9-A146-9DB4-92FAEF96DAE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F6D42E6-19B1-C344-B25D-0FD70EBDD8D1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980678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585789" y="1317384"/>
            <a:ext cx="82333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chemeClr val="accent4"/>
                </a:solidFill>
                <a:cs typeface="Metropolis"/>
              </a:rPr>
              <a:t>Repaso: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Los arreglos tienen las siguientes características:</a:t>
            </a:r>
          </a:p>
          <a:p>
            <a:pPr algn="just"/>
            <a:endParaRPr lang="es-ES" sz="2400" dirty="0">
              <a:cs typeface="Metropolis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Todos los elementos son </a:t>
            </a:r>
            <a:r>
              <a:rPr lang="es-ES" sz="2400" u="sng" dirty="0">
                <a:cs typeface="Metropolis"/>
              </a:rPr>
              <a:t>del mismo tipo</a:t>
            </a:r>
            <a:r>
              <a:rPr lang="es-ES" sz="2400" dirty="0">
                <a:cs typeface="Metropolis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>
                <a:cs typeface="Metropolis"/>
              </a:rPr>
              <a:t>Se almacenan en memoria principal, y se almacenan en direcciones consecutivas de memoria. Aquí aprenderemos cómo se gestionan los datos de arreglos multidimensionales.</a:t>
            </a:r>
          </a:p>
          <a:p>
            <a:pPr marL="457200" indent="-457200" algn="just">
              <a:buFont typeface="+mj-lt"/>
              <a:buAutoNum type="arabicPeriod"/>
            </a:pPr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Avenir Book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Introducción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4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A219977-9659-EE45-A0DE-3E3725A37356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FE37758-66CD-CA44-9D43-F45DE02105F3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802494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585789" y="1317384"/>
            <a:ext cx="82333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En este tema, hablaremos sobre arreglos multidimensionales dinámicos.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En los arreglos multidimensionales, se necesitan </a:t>
            </a:r>
            <a:r>
              <a:rPr lang="es-ES" sz="2400" u="sng" dirty="0">
                <a:cs typeface="Metropolis"/>
              </a:rPr>
              <a:t>dos o más</a:t>
            </a:r>
            <a:r>
              <a:rPr lang="es-ES" sz="2400" dirty="0">
                <a:cs typeface="Metropolis"/>
              </a:rPr>
              <a:t> índices para acceder a un elemento del arreglo.</a:t>
            </a:r>
          </a:p>
          <a:p>
            <a:pPr algn="just"/>
            <a:r>
              <a:rPr lang="es-ES" sz="2400" dirty="0">
                <a:cs typeface="Avenir Book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Introducción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5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B41BAB7-7DEB-F042-9F83-A8DE39DA1009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096B9F6-7C68-1D45-92A6-1B33C3F88A0B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388300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Para crear arreglos dinámicos multidimensionales se usan </a:t>
            </a:r>
            <a:r>
              <a:rPr lang="es-ES" sz="2400" u="sng" dirty="0">
                <a:cs typeface="Metropolis"/>
              </a:rPr>
              <a:t>punteros</a:t>
            </a:r>
            <a:r>
              <a:rPr lang="es-ES" sz="2400" dirty="0">
                <a:cs typeface="Metropolis"/>
              </a:rPr>
              <a:t> o algún mecanismo de referencia que pueda tener acceso al </a:t>
            </a:r>
            <a:r>
              <a:rPr lang="es-ES" sz="2400" dirty="0" err="1">
                <a:cs typeface="Metropolis"/>
              </a:rPr>
              <a:t>heap</a:t>
            </a:r>
            <a:r>
              <a:rPr lang="es-ES" sz="2400" dirty="0">
                <a:cs typeface="Metropolis"/>
              </a:rPr>
              <a:t> (ver tema anterior). 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Los punteros son variables que contienen direcciones. Para el caso de arreglos, los punteros contienen el inicio de un bloque de memoria; para el caso de funciones con paso por referencia, los punteros contienen la dirección de otra variable.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Punteros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6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597298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cs typeface="Metropolis"/>
              </a:rPr>
              <a:t>En lenguaje C y C++ para declarar un puntero para arreglos multidimensionales,  se usan dos o más operadores * (uno por cada dimensión)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La sintaxis es la siguiente:</a:t>
            </a:r>
          </a:p>
          <a:p>
            <a:pPr algn="just"/>
            <a:r>
              <a:rPr lang="es-E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//Para arreglo dinámico </a:t>
            </a:r>
            <a:r>
              <a:rPr lang="es-E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bi</a:t>
            </a:r>
            <a:r>
              <a:rPr lang="es-E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-dimensional(tabla)</a:t>
            </a:r>
          </a:p>
          <a:p>
            <a:pPr algn="just"/>
            <a:r>
              <a:rPr lang="es-ES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tipo **identificador = NULL;</a:t>
            </a:r>
          </a:p>
          <a:p>
            <a:pPr algn="just"/>
            <a:r>
              <a:rPr lang="es-E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//Para arreglo dinámico </a:t>
            </a:r>
            <a:r>
              <a:rPr lang="es-E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tri</a:t>
            </a:r>
            <a:r>
              <a:rPr lang="es-E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-dimensional</a:t>
            </a:r>
          </a:p>
          <a:p>
            <a:pPr algn="just"/>
            <a:r>
              <a:rPr lang="es-ES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tipo ***identificador = NULL;</a:t>
            </a:r>
          </a:p>
          <a:p>
            <a:pPr algn="just"/>
            <a:r>
              <a:rPr lang="es-ES" sz="2400" dirty="0">
                <a:cs typeface="Metropolis"/>
              </a:rPr>
              <a:t>Ejemplos: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Punteros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7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94E61EE-8DFB-D24F-91EA-2F96AA4A75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611" y="4712663"/>
            <a:ext cx="41402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669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34611" y="1245815"/>
            <a:ext cx="82333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chemeClr val="accent4"/>
                </a:solidFill>
                <a:cs typeface="Metropolis"/>
              </a:rPr>
              <a:t>Repaso:</a:t>
            </a:r>
          </a:p>
          <a:p>
            <a:pPr algn="just"/>
            <a:r>
              <a:rPr lang="es-ES" sz="2400" dirty="0">
                <a:cs typeface="Metropolis"/>
              </a:rPr>
              <a:t>En </a:t>
            </a:r>
            <a:r>
              <a:rPr lang="es-ES" sz="2400" b="1" dirty="0">
                <a:cs typeface="Metropolis"/>
              </a:rPr>
              <a:t>C/C++</a:t>
            </a:r>
            <a:r>
              <a:rPr lang="es-ES" sz="2400" dirty="0">
                <a:cs typeface="Metropolis"/>
              </a:rPr>
              <a:t> hay dos operadores para los punteros: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* </a:t>
            </a:r>
            <a:r>
              <a:rPr lang="es-ES" sz="2400" dirty="0">
                <a:cs typeface="Metropolis"/>
              </a:rPr>
              <a:t>Operador de </a:t>
            </a:r>
            <a:r>
              <a:rPr lang="es-ES" sz="2400" dirty="0" err="1">
                <a:cs typeface="Metropolis"/>
              </a:rPr>
              <a:t>indirección</a:t>
            </a:r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solidFill>
                  <a:srgbClr val="00B0F0"/>
                </a:solidFill>
                <a:cs typeface="Metropolis"/>
              </a:rPr>
              <a:t>&amp;</a:t>
            </a:r>
            <a:r>
              <a:rPr lang="es-ES" sz="2400" dirty="0">
                <a:cs typeface="Metropolis"/>
              </a:rPr>
              <a:t> Operador de dirección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El operador </a:t>
            </a:r>
            <a:r>
              <a:rPr lang="es-ES" sz="2400" dirty="0">
                <a:solidFill>
                  <a:srgbClr val="00B0F0"/>
                </a:solidFill>
                <a:cs typeface="Metropolis"/>
              </a:rPr>
              <a:t>&amp; </a:t>
            </a:r>
            <a:r>
              <a:rPr lang="es-ES" sz="2400" dirty="0">
                <a:cs typeface="Metropolis"/>
              </a:rPr>
              <a:t>obtiene la </a:t>
            </a:r>
            <a:r>
              <a:rPr lang="es-ES" sz="2400" u="sng" dirty="0">
                <a:cs typeface="Metropolis"/>
              </a:rPr>
              <a:t>dirección de una variable</a:t>
            </a:r>
            <a:r>
              <a:rPr lang="es-ES" sz="2400" dirty="0">
                <a:cs typeface="Metropolis"/>
              </a:rPr>
              <a:t>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r>
              <a:rPr lang="es-ES" sz="2400" dirty="0">
                <a:cs typeface="Metropolis"/>
              </a:rPr>
              <a:t>El operador </a:t>
            </a:r>
            <a:r>
              <a:rPr lang="es-ES" sz="2400" dirty="0">
                <a:solidFill>
                  <a:srgbClr val="00B0F0"/>
                </a:solidFill>
                <a:cs typeface="Metropolis"/>
              </a:rPr>
              <a:t>*</a:t>
            </a:r>
            <a:r>
              <a:rPr lang="es-ES" sz="2400" dirty="0">
                <a:cs typeface="Metropolis"/>
              </a:rPr>
              <a:t> se usa para obtener el </a:t>
            </a:r>
            <a:r>
              <a:rPr lang="es-ES" sz="2400" u="sng" dirty="0">
                <a:cs typeface="Metropolis"/>
              </a:rPr>
              <a:t>contenido de la dirección</a:t>
            </a:r>
            <a:r>
              <a:rPr lang="es-ES" sz="2400" dirty="0">
                <a:cs typeface="Metropolis"/>
              </a:rPr>
              <a:t> de memoria a donde apunta el puntero.</a:t>
            </a: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  <a:p>
            <a:pPr algn="just"/>
            <a:endParaRPr lang="es-ES" sz="2400" dirty="0">
              <a:cs typeface="Metropolis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Punteros</a:t>
            </a:r>
          </a:p>
        </p:txBody>
      </p:sp>
      <p:pic>
        <p:nvPicPr>
          <p:cNvPr id="22" name="Imagen 21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C1D49088-AAC7-9F4B-A9E4-37DEB3B68C91}"/>
              </a:ext>
            </a:extLst>
          </p:cNvPr>
          <p:cNvSpPr txBox="1">
            <a:spLocks/>
          </p:cNvSpPr>
          <p:nvPr/>
        </p:nvSpPr>
        <p:spPr>
          <a:xfrm>
            <a:off x="2566696" y="6347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 sz="1400" smtClean="0">
                <a:solidFill>
                  <a:schemeClr val="tx1"/>
                </a:solidFill>
              </a:rPr>
              <a:pPr/>
              <a:t>8</a:t>
            </a:fld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8F98A85-BBE1-704D-877C-42B58176ADFF}"/>
              </a:ext>
            </a:extLst>
          </p:cNvPr>
          <p:cNvSpPr/>
          <p:nvPr/>
        </p:nvSpPr>
        <p:spPr>
          <a:xfrm>
            <a:off x="7438438" y="6025289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219F11-AD53-874D-923D-485C80748BA2}"/>
              </a:ext>
            </a:extLst>
          </p:cNvPr>
          <p:cNvSpPr txBox="1"/>
          <p:nvPr/>
        </p:nvSpPr>
        <p:spPr>
          <a:xfrm>
            <a:off x="7438438" y="5972192"/>
            <a:ext cx="2249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etropolis Light"/>
                <a:cs typeface="Metropolis Light"/>
              </a:rPr>
              <a:t>Arreglos dinámicos</a:t>
            </a:r>
          </a:p>
        </p:txBody>
      </p:sp>
    </p:spTree>
    <p:extLst>
      <p:ext uri="{BB962C8B-B14F-4D97-AF65-F5344CB8AC3E}">
        <p14:creationId xmlns:p14="http://schemas.microsoft.com/office/powerpoint/2010/main" val="20946522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3145</TotalTime>
  <Words>2002</Words>
  <Application>Microsoft Macintosh PowerPoint</Application>
  <PresentationFormat>Presentación en pantalla (4:3)</PresentationFormat>
  <Paragraphs>522</Paragraphs>
  <Slides>34</Slides>
  <Notes>34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5" baseType="lpstr">
      <vt:lpstr>Arial</vt:lpstr>
      <vt:lpstr>Avenir Black</vt:lpstr>
      <vt:lpstr>Avenir Book</vt:lpstr>
      <vt:lpstr>Calibri</vt:lpstr>
      <vt:lpstr>Cambria Math</vt:lpstr>
      <vt:lpstr>Courier New</vt:lpstr>
      <vt:lpstr>Metropolis</vt:lpstr>
      <vt:lpstr>Metropolis Black</vt:lpstr>
      <vt:lpstr>Metropolis Extra Bold</vt:lpstr>
      <vt:lpstr>Metropolis Light</vt:lpstr>
      <vt:lpstr>Tema de Office</vt:lpstr>
      <vt:lpstr> UA: Estructuras de datos Unidad de Competencia I  Tema: Arreglos dinámicos multidimensionales (Tablas) Dr. Asdrúbal López Chau   2019-A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Asdrubal Lopez Chau</cp:lastModifiedBy>
  <cp:revision>679</cp:revision>
  <cp:lastPrinted>2018-09-12T02:41:38Z</cp:lastPrinted>
  <dcterms:created xsi:type="dcterms:W3CDTF">2013-06-28T15:10:46Z</dcterms:created>
  <dcterms:modified xsi:type="dcterms:W3CDTF">2019-09-30T22:10:17Z</dcterms:modified>
</cp:coreProperties>
</file>