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464" r:id="rId4"/>
    <p:sldId id="389" r:id="rId5"/>
    <p:sldId id="390" r:id="rId6"/>
    <p:sldId id="391" r:id="rId7"/>
    <p:sldId id="392" r:id="rId8"/>
    <p:sldId id="393" r:id="rId9"/>
    <p:sldId id="394" r:id="rId10"/>
    <p:sldId id="395" r:id="rId11"/>
    <p:sldId id="396" r:id="rId12"/>
    <p:sldId id="397" r:id="rId13"/>
    <p:sldId id="398" r:id="rId14"/>
    <p:sldId id="399" r:id="rId15"/>
    <p:sldId id="282" r:id="rId16"/>
    <p:sldId id="523" r:id="rId17"/>
    <p:sldId id="524" r:id="rId18"/>
    <p:sldId id="414" r:id="rId19"/>
    <p:sldId id="331" r:id="rId20"/>
    <p:sldId id="413" r:id="rId21"/>
    <p:sldId id="424" r:id="rId22"/>
    <p:sldId id="465" r:id="rId23"/>
    <p:sldId id="466" r:id="rId24"/>
    <p:sldId id="467" r:id="rId25"/>
    <p:sldId id="468" r:id="rId26"/>
    <p:sldId id="469" r:id="rId27"/>
    <p:sldId id="470" r:id="rId28"/>
    <p:sldId id="471" r:id="rId29"/>
    <p:sldId id="472" r:id="rId30"/>
    <p:sldId id="473" r:id="rId31"/>
    <p:sldId id="474" r:id="rId32"/>
    <p:sldId id="475" r:id="rId33"/>
    <p:sldId id="476" r:id="rId34"/>
    <p:sldId id="477" r:id="rId35"/>
    <p:sldId id="478" r:id="rId36"/>
    <p:sldId id="481" r:id="rId37"/>
    <p:sldId id="480" r:id="rId38"/>
    <p:sldId id="483" r:id="rId39"/>
    <p:sldId id="498" r:id="rId40"/>
    <p:sldId id="492" r:id="rId41"/>
    <p:sldId id="493" r:id="rId42"/>
    <p:sldId id="494" r:id="rId43"/>
    <p:sldId id="525" r:id="rId44"/>
    <p:sldId id="495" r:id="rId45"/>
    <p:sldId id="526" r:id="rId46"/>
    <p:sldId id="496" r:id="rId47"/>
    <p:sldId id="497" r:id="rId48"/>
    <p:sldId id="499" r:id="rId49"/>
    <p:sldId id="500" r:id="rId50"/>
    <p:sldId id="527" r:id="rId51"/>
    <p:sldId id="528" r:id="rId52"/>
    <p:sldId id="501" r:id="rId53"/>
    <p:sldId id="502" r:id="rId54"/>
    <p:sldId id="504" r:id="rId55"/>
    <p:sldId id="509" r:id="rId56"/>
    <p:sldId id="505" r:id="rId57"/>
    <p:sldId id="506" r:id="rId58"/>
    <p:sldId id="507" r:id="rId59"/>
    <p:sldId id="508" r:id="rId60"/>
    <p:sldId id="510" r:id="rId61"/>
    <p:sldId id="529" r:id="rId62"/>
    <p:sldId id="511" r:id="rId63"/>
    <p:sldId id="512" r:id="rId64"/>
    <p:sldId id="513" r:id="rId65"/>
    <p:sldId id="531" r:id="rId66"/>
    <p:sldId id="514" r:id="rId67"/>
    <p:sldId id="530" r:id="rId68"/>
    <p:sldId id="515" r:id="rId69"/>
    <p:sldId id="517" r:id="rId70"/>
    <p:sldId id="518" r:id="rId71"/>
    <p:sldId id="519" r:id="rId72"/>
    <p:sldId id="520" r:id="rId73"/>
    <p:sldId id="521" r:id="rId74"/>
    <p:sldId id="522" r:id="rId75"/>
    <p:sldId id="405" r:id="rId76"/>
    <p:sldId id="408" r:id="rId77"/>
    <p:sldId id="411" r:id="rId78"/>
    <p:sldId id="412" r:id="rId7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5F1D5-AAA2-491A-8CF8-B2A243D0EA21}" type="datetimeFigureOut">
              <a:rPr lang="es-MX" smtClean="0"/>
              <a:t>16/09/2019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MX" smtClean="0"/>
              <a:t>Mtra. Juana Rosendo Francisco.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7A678-6D48-4EFD-BA81-782D0FDF17F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333436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4B5B5-168F-48C6-83CF-08ADF23C244F}" type="datetimeFigureOut">
              <a:rPr lang="es-ES" smtClean="0"/>
              <a:pPr/>
              <a:t>16/09/2019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ES" smtClean="0"/>
              <a:t>Mtra. Juana Rosendo Francisco.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BDC71-665B-413C-A27B-06DCA026B6D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109819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88B7-383C-464C-BC8C-8DFEC91FD5D4}" type="datetime1">
              <a:rPr lang="es-ES" smtClean="0"/>
              <a:t>16/09/2019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</a:t>
            </a:r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8569-5F97-45DC-9D25-1E9FB1EE7A70}" type="datetime1">
              <a:rPr lang="es-ES" smtClean="0"/>
              <a:t>16/09/2019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B105-BAF0-495B-90CA-7CB4F1934B0C}" type="datetime1">
              <a:rPr lang="es-ES" smtClean="0"/>
              <a:t>16/09/2019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73BB2-315F-4C0E-9FD2-AACA799BD308}" type="datetime1">
              <a:rPr lang="es-ES" smtClean="0"/>
              <a:t>16/09/2019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s-ES" smtClean="0"/>
              <a:t>Mtra. Juana Rosendo Francisco                     </a:t>
            </a:r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D66CE-446A-4CEE-BF46-8E1A2B800B01}" type="datetime1">
              <a:rPr lang="es-ES" smtClean="0"/>
              <a:t>16/09/2019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</a:t>
            </a:r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6B0F-C559-4C2F-B388-B5DB74124F0F}" type="datetime1">
              <a:rPr lang="es-ES" smtClean="0"/>
              <a:t>16/09/2019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</a:t>
            </a:r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14651-D2F0-4453-ADE1-5E84964D18C9}" type="datetime1">
              <a:rPr lang="es-ES" smtClean="0"/>
              <a:t>16/09/2019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1E5F-DAAE-45B5-9D44-C0FE4D488FA2}" type="datetime1">
              <a:rPr lang="es-ES" smtClean="0"/>
              <a:t>16/09/2019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131A-E897-47FA-92E7-3688DF6091FE}" type="datetime1">
              <a:rPr lang="es-ES" smtClean="0"/>
              <a:t>16/09/2019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129D-938C-49EE-BCAC-9E575938968E}" type="datetime1">
              <a:rPr lang="es-ES" smtClean="0"/>
              <a:t>16/09/2019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C735-F631-47E2-92B8-F9D10A572DF6}" type="datetime1">
              <a:rPr lang="es-ES" smtClean="0"/>
              <a:t>16/09/2019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</a:t>
            </a:r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CB02CC-6E99-4F19-9986-EEFFB1836978}" type="datetime1">
              <a:rPr lang="es-ES" smtClean="0"/>
              <a:t>16/09/2019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s-ES" smtClean="0"/>
              <a:t>Mtra. Juana Rosendo Francisco                     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64371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UNIVERSIDAD AUTÓNOMA DEL ESTADO DE MÉXICO</a:t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FACULTAD DE GEOGRAFÍA</a:t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“PROYECTABLES: DIAPOSITIVAS </a:t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para la unidad de aprendizaje:</a:t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 METEOROLOGÍA”</a:t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LICENCIATURA EN GEOGRAFÍA</a:t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Núcleo de formación: Básico</a:t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CLAVE LGE010</a:t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UNIDAD 1</a:t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s-MX" sz="20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atmósfera y conceptos principales: meteorología, tiempo atmosférico y clima.</a:t>
            </a:r>
            <a:br>
              <a:rPr lang="es-MX" sz="20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1.2 </a:t>
            </a:r>
            <a:r>
              <a:rPr lang="es-MX" sz="20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Capas de la atmósfera.</a:t>
            </a:r>
            <a:br>
              <a:rPr lang="es-MX" sz="20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1.3 Propiedades físicas y químicas de la atmósfera.</a:t>
            </a:r>
            <a:br>
              <a:rPr lang="es-MX" sz="20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Mtra. EN DOCENCIA JUANA ROSENDO FRANCISCO </a:t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TOLUCA, MÉXICO, SEPTIEMBRE 2019</a:t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/>
              <a:t> </a:t>
            </a: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dirty="0" smtClean="0"/>
              <a:t> </a:t>
            </a:r>
            <a:br>
              <a:rPr lang="es-MX" sz="2000" dirty="0" smtClean="0"/>
            </a:b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42" y="260103"/>
            <a:ext cx="1438781" cy="107908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5482" y="227858"/>
            <a:ext cx="1548518" cy="122540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404648" y="234888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2.5 Viento: circulación general, regional y local, huracanes, monzones, brisas, corrientes de chorro.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2.6 Humedad-Evaporación.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2.7 Nubosidad.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2.8 Precipitación.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2.9 Frentes.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07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s-ES" sz="3600" b="1" dirty="0">
                <a:latin typeface="Arial" pitchFamily="34" charset="0"/>
                <a:cs typeface="Arial" pitchFamily="34" charset="0"/>
              </a:rPr>
              <a:t>UNIDAD 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s-ES" sz="3600" b="1" dirty="0">
                <a:latin typeface="Arial" panose="020B0604020202020204" pitchFamily="34" charset="0"/>
                <a:cs typeface="Arial" panose="020B0604020202020204" pitchFamily="34" charset="0"/>
              </a:rPr>
              <a:t>Factores </a:t>
            </a:r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geográficos.</a:t>
            </a:r>
          </a:p>
          <a:p>
            <a:pPr marL="0" lvl="0" indent="0" algn="just">
              <a:buNone/>
            </a:pPr>
            <a:endParaRPr lang="es-ES" sz="3600" dirty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buNone/>
            </a:pPr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Objetivo: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Relacionar los factores geográficos con los elementos y sistemas meteorológicos para caracterizar las condiciones del tiempo atmosférico.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139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>
            <a:normAutofit/>
          </a:bodyPr>
          <a:lstStyle/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Temas: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3.1 Latitud.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3.2 Altitud.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3.3 Relieve.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3.4 Continentalidad.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3.5 Corrientes marinas, entre otros.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486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s-ES" sz="3600" b="1" dirty="0">
                <a:latin typeface="Arial" pitchFamily="34" charset="0"/>
                <a:cs typeface="Arial" pitchFamily="34" charset="0"/>
              </a:rPr>
              <a:t>UNIDAD 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s-ES" sz="3600" b="1" dirty="0">
                <a:latin typeface="Arial" panose="020B0604020202020204" pitchFamily="34" charset="0"/>
                <a:cs typeface="Arial" panose="020B0604020202020204" pitchFamily="34" charset="0"/>
              </a:rPr>
              <a:t>Pronósticos del tiempo.</a:t>
            </a:r>
            <a:endParaRPr lang="es-ES" sz="3600" b="1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buNone/>
            </a:pPr>
            <a:endParaRPr lang="es-ES" sz="36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Objetivo:</a:t>
            </a: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 Realizar pronósticos del tiempo en una región a partir de la aplicación de métodos sinópticos y estadísticos.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993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Temas: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4.1 Análisis de imágenes de satélite meteorológicas.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4.2 Análisis sinópticos meteorológicos.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4.3 Pronóstico mediante observación meteorológica.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4.4 Pronóstico estadístico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4.5 Pronóstico sinóptico.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301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just"/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E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15</a:t>
            </a:fld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755576" y="1412776"/>
            <a:ext cx="77048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1.1 LA ATMÓSFERA Y CONEPTOS PRINCIPALES: METEOROLOGÍA, TIEMPO ATMOSFÉRICO Y CLIMA.</a:t>
            </a:r>
          </a:p>
          <a:p>
            <a:pPr algn="ctr"/>
            <a:endParaRPr lang="es-E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F0A22E"/>
              </a:buClr>
              <a:buNone/>
            </a:pPr>
            <a:endParaRPr lang="es-ES" sz="5400" b="1" dirty="0" smtClean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22E">
                      <a:tint val="40000"/>
                      <a:satMod val="250000"/>
                    </a:srgbClr>
                  </a:gs>
                  <a:gs pos="9000">
                    <a:srgbClr val="F0A22E">
                      <a:tint val="52000"/>
                      <a:satMod val="300000"/>
                    </a:srgbClr>
                  </a:gs>
                  <a:gs pos="50000">
                    <a:srgbClr val="F0A22E">
                      <a:shade val="20000"/>
                      <a:satMod val="300000"/>
                    </a:srgbClr>
                  </a:gs>
                  <a:gs pos="79000">
                    <a:srgbClr val="F0A22E">
                      <a:tint val="52000"/>
                      <a:satMod val="300000"/>
                    </a:srgbClr>
                  </a:gs>
                  <a:gs pos="100000">
                    <a:srgbClr val="F0A22E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Clr>
                <a:srgbClr val="F0A22E"/>
              </a:buClr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LA </a:t>
            </a:r>
            <a:r>
              <a:rPr lang="es-ES" sz="5400" b="1" dirty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ATMÓFERA</a:t>
            </a:r>
            <a:endParaRPr lang="es-MX" dirty="0">
              <a:solidFill>
                <a:srgbClr val="4E3B3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817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64096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ATMÓSFERA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0820" y="1124744"/>
            <a:ext cx="8686800" cy="4958011"/>
          </a:xfrm>
        </p:spPr>
        <p:txBody>
          <a:bodyPr/>
          <a:lstStyle/>
          <a:p>
            <a:pPr marL="0" lvl="0" indent="0" algn="just">
              <a:buClr>
                <a:srgbClr val="F0A22E"/>
              </a:buClr>
              <a:buNone/>
            </a:pP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atmósfera es la envoltura gaseosa que rodea a la Tierra.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17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492896"/>
            <a:ext cx="5896535" cy="422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39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s-ES" sz="5400" b="1" dirty="0" smtClean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22E">
                      <a:tint val="40000"/>
                      <a:satMod val="250000"/>
                    </a:srgbClr>
                  </a:gs>
                  <a:gs pos="9000">
                    <a:srgbClr val="F0A22E">
                      <a:tint val="52000"/>
                      <a:satMod val="300000"/>
                    </a:srgbClr>
                  </a:gs>
                  <a:gs pos="50000">
                    <a:srgbClr val="F0A22E">
                      <a:shade val="20000"/>
                      <a:satMod val="300000"/>
                    </a:srgbClr>
                  </a:gs>
                  <a:gs pos="79000">
                    <a:srgbClr val="F0A22E">
                      <a:tint val="52000"/>
                      <a:satMod val="300000"/>
                    </a:srgbClr>
                  </a:gs>
                  <a:gs pos="100000">
                    <a:srgbClr val="F0A22E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METEOROLOGÍA</a:t>
            </a:r>
            <a:endParaRPr lang="es-ES" sz="5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659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544616"/>
          </a:xfrm>
        </p:spPr>
        <p:txBody>
          <a:bodyPr>
            <a:normAutofit/>
          </a:bodyPr>
          <a:lstStyle/>
          <a:p>
            <a:pPr marL="0" lvl="0" indent="0" algn="just">
              <a:buClrTx/>
              <a:buSzTx/>
              <a:buNone/>
            </a:pPr>
            <a:r>
              <a:rPr lang="es-ES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Proviene de las raíces griegas:</a:t>
            </a:r>
          </a:p>
          <a:p>
            <a:pPr marL="0" lvl="0" indent="0" algn="just">
              <a:buClrTx/>
              <a:buSzTx/>
              <a:buNone/>
            </a:pPr>
            <a:r>
              <a:rPr lang="es-ES" sz="360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Meteoros</a:t>
            </a:r>
            <a:r>
              <a:rPr lang="es-ES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elevado en el aire (fenómenos físicos que se presentan en la atmósfera: lluvia, monzones, nevadas, granizo, temperatura, radiación solar, contaminación atmosférica, entre otros.)</a:t>
            </a:r>
            <a:r>
              <a:rPr lang="es-ES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" sz="3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ClrTx/>
              <a:buSzTx/>
              <a:buNone/>
            </a:pPr>
            <a:r>
              <a:rPr lang="es-ES" sz="360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Logos</a:t>
            </a:r>
            <a:r>
              <a:rPr lang="es-ES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estudio.</a:t>
            </a:r>
            <a:endParaRPr lang="es-MX" sz="3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0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962744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>
                <a:latin typeface="Arial" pitchFamily="34" charset="0"/>
                <a:cs typeface="Arial" pitchFamily="34" charset="0"/>
              </a:rPr>
              <a:t>PRESENTACIÓN</a:t>
            </a:r>
            <a:endParaRPr lang="es-E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464496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es-ES" sz="9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58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5800" dirty="0">
                <a:latin typeface="Arial" panose="020B0604020202020204" pitchFamily="34" charset="0"/>
                <a:cs typeface="Arial" panose="020B0604020202020204" pitchFamily="34" charset="0"/>
              </a:rPr>
              <a:t>meteorología es la ciencia que estudia la atmosfera y los fenómenos que ocurren en ella, aborda el estado del tiempo, el medio atmosférico así como las leyes que lo rigen.</a:t>
            </a:r>
            <a:endParaRPr lang="es-MX" sz="5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8400" dirty="0"/>
              <a:t> </a:t>
            </a:r>
            <a:endParaRPr lang="es-MX" sz="8400" dirty="0"/>
          </a:p>
          <a:p>
            <a:pPr algn="just">
              <a:buNone/>
            </a:pPr>
            <a:endParaRPr lang="es-ES" sz="35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 ahí que se define como la </a:t>
            </a:r>
            <a:r>
              <a:rPr lang="es-MX" sz="3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ciencia que estudia la estructura, estado y comportamiento de la atmósfera.</a:t>
            </a:r>
          </a:p>
          <a:p>
            <a:pPr marL="0" indent="0" algn="just">
              <a:buNone/>
            </a:pPr>
            <a:endParaRPr lang="es-MX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3212976"/>
            <a:ext cx="5112568" cy="353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4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meteorología, como una ciencia, se ocupa de las leyes que rigen los cambios atmosféricos, tales como temperatura, evaporación, humedad, etc., y también de los fenómenos de carácter físico, químico y biológico.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21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3805520"/>
            <a:ext cx="4608512" cy="280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09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988840"/>
            <a:ext cx="8686800" cy="4091285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TIEMPO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ATMOSFÉRICO</a:t>
            </a:r>
            <a:endParaRPr lang="es-ES" sz="5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075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de condiciones atmosféricas dominantes en un lugar determinado y en un periodo corto, es decir varía de un momento a otro (minutos, horas, días o semanas).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23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3645024"/>
            <a:ext cx="403244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30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916832"/>
            <a:ext cx="8686800" cy="4163293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es-ES" sz="5400" b="1" dirty="0" smtClean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22E">
                      <a:tint val="40000"/>
                      <a:satMod val="250000"/>
                    </a:srgbClr>
                  </a:gs>
                  <a:gs pos="9000">
                    <a:srgbClr val="F0A22E">
                      <a:tint val="52000"/>
                      <a:satMod val="300000"/>
                    </a:srgbClr>
                  </a:gs>
                  <a:gs pos="50000">
                    <a:srgbClr val="F0A22E">
                      <a:shade val="20000"/>
                      <a:satMod val="300000"/>
                    </a:srgbClr>
                  </a:gs>
                  <a:gs pos="79000">
                    <a:srgbClr val="F0A22E">
                      <a:tint val="52000"/>
                      <a:satMod val="300000"/>
                    </a:srgbClr>
                  </a:gs>
                  <a:gs pos="100000">
                    <a:srgbClr val="F0A22E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CLIMA</a:t>
            </a:r>
            <a:endParaRPr lang="es-ES" sz="5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212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fluctuante de las condiciones atmosféricas, caracterizado por los estados y las evoluciones del tiempo en una porción determinada del espacio durante un período de 30 a 35 años.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25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4077072"/>
            <a:ext cx="446449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0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s-ES" dirty="0">
              <a:solidFill>
                <a:prstClr val="black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RAMAS DE LA METEOROLOGÍA</a:t>
            </a:r>
            <a:endParaRPr lang="es-ES" sz="5400" dirty="0">
              <a:solidFill>
                <a:prstClr val="black"/>
              </a:solidFill>
            </a:endParaRP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259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meteorología se divide, según sus fines y métodos en las siguientes ramas:</a:t>
            </a:r>
          </a:p>
          <a:p>
            <a:pPr marL="0" indent="0" algn="just">
              <a:buNone/>
            </a:pP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Meteorología física.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Estudia los procesos físicos que ocurren en la atmósfera, como radiación, temperatura, evaporación, precipitación, entre otros.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27</a:t>
            </a:fld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4005064"/>
            <a:ext cx="3528392" cy="24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91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-99392"/>
            <a:ext cx="8686800" cy="1152128"/>
          </a:xfrm>
        </p:spPr>
        <p:txBody>
          <a:bodyPr/>
          <a:lstStyle/>
          <a:p>
            <a:r>
              <a:rPr lang="es-MX" b="1" cap="none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eteorología dinámica.</a:t>
            </a:r>
            <a:endParaRPr lang="es-MX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4726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Estudia los procesos físicos que dan lugar a las transformaciones de energía y movimiento que se genera en la atmósfera, se divide en: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s-MX" sz="36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Termodinámica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: estudia el efecto de las influencias térmicas causadas por la radiación solar y terrestre.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s-MX" sz="36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Dinámica de la atmósfera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: describe los movimientos resultantes.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900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/>
          <a:lstStyle/>
          <a:p>
            <a:r>
              <a:rPr lang="es-MX" b="1" cap="none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eteorología estadística</a:t>
            </a:r>
            <a:endParaRPr lang="es-MX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Estudia la información meteorológica distribuida en el tiempo y espacio; aplica métodos estadísticos para obtener valores medios, normales, frecuencias, distribuciones, entre otros,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ue sirven de base a la climatología.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29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365104"/>
            <a:ext cx="4536504" cy="235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07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38742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es-E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9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3900" dirty="0">
                <a:latin typeface="Arial" panose="020B0604020202020204" pitchFamily="34" charset="0"/>
                <a:cs typeface="Arial" panose="020B0604020202020204" pitchFamily="34" charset="0"/>
              </a:rPr>
              <a:t>curso de Meteorología proporciona las bases teórico-metodológicas para comprender la dinámica atmosférica -local, regional y mundial-, y la relación de ésta con la Geografía, debido a que los elementos y sistemas meteorológicos cubren toda la superficie terrestre y se vinculan con las actividades humanas. </a:t>
            </a:r>
            <a:endParaRPr lang="es-MX" sz="3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dirty="0">
                <a:latin typeface="Arial" pitchFamily="34" charset="0"/>
                <a:cs typeface="Arial" pitchFamily="34" charset="0"/>
              </a:rPr>
              <a:t> </a:t>
            </a:r>
            <a:endParaRPr lang="es-MX" dirty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318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cap="none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eteorología sinóptica.</a:t>
            </a:r>
            <a:endParaRPr lang="es-MX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Tiene por objeto el estudio coordinado de los procesos atmosféricos sobre la base de observaciones simultáneas provenientes de extensas regiones;  su objetivo principal es analizar y pronosticar los fenómenos meteorológicos, por medio de la preparación y análisis de mapas del tiempo y diagramas aerológicos.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349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/>
          <a:lstStyle/>
          <a:p>
            <a:r>
              <a:rPr lang="es-MX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Meteorología aeronáutica.</a:t>
            </a:r>
            <a:endParaRPr lang="es-MX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Estudia las condiciones del tiempo en las alturas y las evoluciones que durante un vuelo pueden presentarse (navegación aérea).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31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3429000"/>
            <a:ext cx="5256584" cy="315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39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Meteorología marítima.</a:t>
            </a:r>
            <a:endParaRPr lang="es-MX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 la aplicación y estudio de las condiciones del estado del tiempo atmosférico en la navegación.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32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501008"/>
            <a:ext cx="5112568" cy="267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95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1368152"/>
          </a:xfrm>
        </p:spPr>
        <p:txBody>
          <a:bodyPr/>
          <a:lstStyle/>
          <a:p>
            <a:r>
              <a:rPr lang="es-MX" b="1" cap="none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eteorología agrícola.</a:t>
            </a:r>
            <a:endParaRPr lang="es-MX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Se aplica en la agricultura, conservación de suelos, cosechas, etc.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33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212976"/>
            <a:ext cx="5040560" cy="338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05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/>
          <a:lstStyle/>
          <a:p>
            <a:r>
              <a:rPr lang="es-MX" b="1" cap="none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eteorología industrial.</a:t>
            </a:r>
            <a:endParaRPr lang="es-MX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Estudia las relaciones entre las condiciones atmosféricas y la actividad industrial.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34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3429000"/>
            <a:ext cx="5256584" cy="304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8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cap="none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eteorología médica.</a:t>
            </a:r>
            <a:endParaRPr lang="es-MX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Se ocupa de la influencia que ejerce el estado del tiempo y el clima sobre el organismo humano.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35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429000"/>
            <a:ext cx="5688632" cy="294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21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F0A22E"/>
              </a:buClr>
              <a:buNone/>
            </a:pPr>
            <a:endParaRPr lang="es-ES" sz="5400" b="1" dirty="0" smtClean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22E">
                      <a:tint val="40000"/>
                      <a:satMod val="250000"/>
                    </a:srgbClr>
                  </a:gs>
                  <a:gs pos="9000">
                    <a:srgbClr val="F0A22E">
                      <a:tint val="52000"/>
                      <a:satMod val="300000"/>
                    </a:srgbClr>
                  </a:gs>
                  <a:gs pos="50000">
                    <a:srgbClr val="F0A22E">
                      <a:shade val="20000"/>
                      <a:satMod val="300000"/>
                    </a:srgbClr>
                  </a:gs>
                  <a:gs pos="79000">
                    <a:srgbClr val="F0A22E">
                      <a:tint val="52000"/>
                      <a:satMod val="300000"/>
                    </a:srgbClr>
                  </a:gs>
                  <a:gs pos="100000">
                    <a:srgbClr val="F0A22E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Clr>
                <a:srgbClr val="F0A22E"/>
              </a:buClr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ESCALAS </a:t>
            </a:r>
            <a:r>
              <a:rPr lang="es-ES" sz="5400" b="1" dirty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METEROLÓGICAS</a:t>
            </a:r>
            <a:endParaRPr lang="es-MX" dirty="0">
              <a:solidFill>
                <a:srgbClr val="4E3B3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869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980728"/>
            <a:ext cx="8686800" cy="50993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Dependiendo de la escala en que se realice el estudio meteorológico, la meteorología puede clasificarse en: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a). Macrometeorología.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b). Mesometeorología.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c). Micrometeorología.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916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F0A22E"/>
              </a:buClr>
              <a:buNone/>
            </a:pPr>
            <a:endParaRPr lang="es-ES" sz="5400" b="1" dirty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22E">
                      <a:tint val="40000"/>
                      <a:satMod val="250000"/>
                    </a:srgbClr>
                  </a:gs>
                  <a:gs pos="9000">
                    <a:srgbClr val="F0A22E">
                      <a:tint val="52000"/>
                      <a:satMod val="300000"/>
                    </a:srgbClr>
                  </a:gs>
                  <a:gs pos="50000">
                    <a:srgbClr val="F0A22E">
                      <a:shade val="20000"/>
                      <a:satMod val="300000"/>
                    </a:srgbClr>
                  </a:gs>
                  <a:gs pos="79000">
                    <a:srgbClr val="F0A22E">
                      <a:tint val="52000"/>
                      <a:satMod val="300000"/>
                    </a:srgbClr>
                  </a:gs>
                  <a:gs pos="100000">
                    <a:srgbClr val="F0A22E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Clr>
                <a:srgbClr val="F0A22E"/>
              </a:buClr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1.2 </a:t>
            </a:r>
            <a:r>
              <a:rPr lang="es-ES" sz="5400" b="1" dirty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CAPAS DE LA ATMÓSFERA</a:t>
            </a:r>
            <a:endParaRPr lang="es-MX" dirty="0">
              <a:solidFill>
                <a:srgbClr val="4E3B30"/>
              </a:solidFill>
            </a:endParaRP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957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F0A22E"/>
              </a:buClr>
              <a:buNone/>
            </a:pPr>
            <a:endParaRPr lang="es-ES" sz="5400" b="1" dirty="0" smtClean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22E">
                      <a:tint val="40000"/>
                      <a:satMod val="250000"/>
                    </a:srgbClr>
                  </a:gs>
                  <a:gs pos="9000">
                    <a:srgbClr val="F0A22E">
                      <a:tint val="52000"/>
                      <a:satMod val="300000"/>
                    </a:srgbClr>
                  </a:gs>
                  <a:gs pos="50000">
                    <a:srgbClr val="F0A22E">
                      <a:shade val="20000"/>
                      <a:satMod val="300000"/>
                    </a:srgbClr>
                  </a:gs>
                  <a:gs pos="79000">
                    <a:srgbClr val="F0A22E">
                      <a:tint val="52000"/>
                      <a:satMod val="300000"/>
                    </a:srgbClr>
                  </a:gs>
                  <a:gs pos="100000">
                    <a:srgbClr val="F0A22E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Clr>
                <a:srgbClr val="F0A22E"/>
              </a:buClr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TROPOSFERA</a:t>
            </a:r>
            <a:endParaRPr lang="es-MX" dirty="0">
              <a:solidFill>
                <a:srgbClr val="4E3B3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944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A través de datos estadísticos, imágenes de satélite y trabajo en campo el alumno podrá comprender sus manifestaciones en el espacio como en el tiempo, realizar pronósticos del tiempo atmosférico que sirvan de base para los estudios climatológicos, y comprender como la 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atmósfera </a:t>
            </a: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interactúa con otros subsistemas para un estudio integral del territorio.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14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58194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troposfera (del griego </a:t>
            </a:r>
            <a:r>
              <a:rPr lang="es-MX" sz="3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thropos</a:t>
            </a:r>
            <a:r>
              <a:rPr lang="es-MX" sz="3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cambios). 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 la capa que está inmediato contacto con la superficie de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Tierra.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baja atmósfera es dominada por las fuerzas de gravedad, presión y la radiación visible del Sol.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40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4451150"/>
            <a:ext cx="4978649" cy="214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052736"/>
          </a:xfrm>
        </p:spPr>
        <p:txBody>
          <a:bodyPr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980728"/>
            <a:ext cx="8686800" cy="5099397"/>
          </a:xfrm>
        </p:spPr>
        <p:txBody>
          <a:bodyPr>
            <a:noAutofit/>
          </a:bodyPr>
          <a:lstStyle/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v"/>
            </a:pP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localiza entre los 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los 17 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 aproximadamente</a:t>
            </a: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 la capa más densa de la atmósfera; en ella se concentran las tres cuartas partes del aire.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Contiene casi todo el vapor de agua atmosférico.</a:t>
            </a:r>
            <a:endParaRPr lang="es-MX" sz="3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41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4650371"/>
            <a:ext cx="4464496" cy="206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37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466734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temperatura disminuye con la altura, aproximadamente 0.6°C por cada 100m en aire húmedo, y 1°C/100 m en aire seco. A dicha disminución se le llama </a:t>
            </a:r>
            <a:r>
              <a:rPr lang="es-MX" sz="3600" i="1" dirty="0">
                <a:latin typeface="Arial" panose="020B0604020202020204" pitchFamily="34" charset="0"/>
                <a:cs typeface="Arial" panose="020B0604020202020204" pitchFamily="34" charset="0"/>
              </a:rPr>
              <a:t>gradiente vertical de temperatura</a:t>
            </a:r>
            <a:r>
              <a:rPr lang="es-MX" sz="3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36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898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/>
          <a:lstStyle/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v"/>
            </a:pP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Todos 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fenómenos meteorológicos se producen en ella.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43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564904"/>
            <a:ext cx="4968552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0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-243408"/>
            <a:ext cx="8686800" cy="632353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En esta capa se localiza la </a:t>
            </a:r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biosfera,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 entre 0 y 4 km de altitud, la cual es la zona en que se desarrolla la vida, ya que reúne las condiciones adecuadas de temperatura, humedad y densidad de aire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44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3409889"/>
            <a:ext cx="5256584" cy="306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9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387429"/>
          </a:xfrm>
        </p:spPr>
        <p:txBody>
          <a:bodyPr/>
          <a:lstStyle/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v"/>
            </a:pPr>
            <a:endParaRPr lang="es-MX" dirty="0">
              <a:solidFill>
                <a:srgbClr val="4E3B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v"/>
            </a:pP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Tiene como límite superior la </a:t>
            </a:r>
            <a:r>
              <a:rPr lang="es-MX" sz="3600" b="1" u="sng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tropopausa</a:t>
            </a: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 localiza 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17 km de altura en la zona ecuatorial y a 8 km en las zonas polares. </a:t>
            </a:r>
            <a:endParaRPr lang="es-MX" sz="3600" dirty="0" smtClean="0">
              <a:solidFill>
                <a:srgbClr val="4E3B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Clr>
                <a:srgbClr val="F0A22E"/>
              </a:buClr>
              <a:buNone/>
            </a:pPr>
            <a:endParaRPr lang="es-MX" sz="3600" dirty="0" smtClean="0">
              <a:solidFill>
                <a:srgbClr val="4E3B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v"/>
            </a:pP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 12 km como altura media.</a:t>
            </a:r>
          </a:p>
          <a:p>
            <a:pPr algn="just"/>
            <a:endParaRPr lang="es-MX" sz="36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567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tropopausa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 la zona que divide a la troposfera de la estratosfera. Es de muy poco espesor, por lo que se considera sólo una capa de transición.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46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3212976"/>
            <a:ext cx="4824536" cy="338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2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es-MX" b="1" cap="none" dirty="0">
                <a:solidFill>
                  <a:srgbClr val="4E3B3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Sus características son:</a:t>
            </a:r>
            <a:br>
              <a:rPr lang="es-MX" b="1" cap="none" dirty="0">
                <a:solidFill>
                  <a:srgbClr val="4E3B3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 absolutamente estable.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temperatura disminuye con la altura y se mantiene constante.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Los vientos alcanzan grandes velocidades, pero como el aire tiene escasa densidad, su efecto es poco perceptible.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934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F0A22E"/>
              </a:buClr>
              <a:buNone/>
            </a:pPr>
            <a:endParaRPr lang="es-ES" sz="5400" b="1" dirty="0" smtClean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22E">
                      <a:tint val="40000"/>
                      <a:satMod val="250000"/>
                    </a:srgbClr>
                  </a:gs>
                  <a:gs pos="9000">
                    <a:srgbClr val="F0A22E">
                      <a:tint val="52000"/>
                      <a:satMod val="300000"/>
                    </a:srgbClr>
                  </a:gs>
                  <a:gs pos="50000">
                    <a:srgbClr val="F0A22E">
                      <a:shade val="20000"/>
                      <a:satMod val="300000"/>
                    </a:srgbClr>
                  </a:gs>
                  <a:gs pos="79000">
                    <a:srgbClr val="F0A22E">
                      <a:tint val="52000"/>
                      <a:satMod val="300000"/>
                    </a:srgbClr>
                  </a:gs>
                  <a:gs pos="100000">
                    <a:srgbClr val="F0A22E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Clr>
                <a:srgbClr val="F0A22E"/>
              </a:buClr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ESTRATOSFERA</a:t>
            </a:r>
            <a:endParaRPr lang="es-MX" dirty="0">
              <a:solidFill>
                <a:srgbClr val="4E3B30"/>
              </a:solidFill>
            </a:endParaRP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684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 esta capa tiene especial importancia en ella se encuentra la capa de ozono.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49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564904"/>
            <a:ext cx="4680520" cy="371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86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OBJETIVO DE LA UNIDAD DE APRENDIZAJE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Analizar los componentes meteorológicos que permiten relacionar los elementos y los factores que conforman el tiempo atmosférico, tomando en cuenta la observación, medición y el cálculo mediante métodos numéricos y trabajo en campo, para la obtención de pronósticos.</a:t>
            </a:r>
          </a:p>
          <a:p>
            <a:pPr marL="0" indent="0">
              <a:buNone/>
            </a:pP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206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476672"/>
            <a:ext cx="8686800" cy="818728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es-MX" b="1" cap="none" dirty="0">
                <a:solidFill>
                  <a:srgbClr val="4E3B3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Sus características son:</a:t>
            </a:r>
            <a:br>
              <a:rPr lang="es-MX" b="1" cap="none" dirty="0">
                <a:solidFill>
                  <a:srgbClr val="4E3B3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</p:spPr>
        <p:txBody>
          <a:bodyPr/>
          <a:lstStyle/>
          <a:p>
            <a:pPr lvl="0" algn="just">
              <a:buClr>
                <a:srgbClr val="F0A22E"/>
              </a:buClr>
              <a:buFont typeface="Arial" panose="020B0604020202020204" pitchFamily="34" charset="0"/>
              <a:buChar char="•"/>
            </a:pP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localiza entre los 17 y los 50 km aproximadamente</a:t>
            </a: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algn="just">
              <a:buClr>
                <a:srgbClr val="F0A22E"/>
              </a:buClr>
              <a:buNone/>
            </a:pPr>
            <a:endParaRPr lang="es-MX" sz="3600" dirty="0">
              <a:solidFill>
                <a:srgbClr val="4E3B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F0A22E"/>
              </a:buClr>
              <a:buFont typeface="Arial" panose="020B0604020202020204" pitchFamily="34" charset="0"/>
              <a:buChar char="•"/>
            </a:pP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Está formada por estratos de aire con poco movimiento vertical y, por lo mismo, es estable.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250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 esta capa se lanzan los globos meteorológicos para hacer mediciones, ambientales.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51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3140968"/>
            <a:ext cx="453650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46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temperatura empieza a aumentar con la altura y llega a 30°C a los 25 km aproximadamente, debido a los procesos fotoquímicos que ahí se producen.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MX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Se localiza la capa de ozono que actúa como pantalla contra la radiación ultravioleta.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9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lvl="0" algn="just">
              <a:buClr>
                <a:srgbClr val="F0A22E"/>
              </a:buClr>
              <a:buFont typeface="Arial" panose="020B0604020202020204" pitchFamily="34" charset="0"/>
              <a:buChar char="•"/>
            </a:pP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Tiene  poco vapor de agua, por lo que no se origina nubosidad ni algún otro fenómeno ligado a la humedad</a:t>
            </a: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algn="just">
              <a:buClr>
                <a:srgbClr val="F0A22E"/>
              </a:buClr>
              <a:buNone/>
            </a:pPr>
            <a:endParaRPr lang="es-MX" sz="3600" dirty="0">
              <a:solidFill>
                <a:srgbClr val="4E3B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F0A22E"/>
              </a:buClr>
              <a:buFont typeface="Arial" panose="020B0604020202020204" pitchFamily="34" charset="0"/>
              <a:buChar char="•"/>
            </a:pP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límite superior se denomina </a:t>
            </a:r>
            <a:r>
              <a:rPr lang="es-MX" sz="3600" b="1" u="sng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estratopausa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se localiza aproximadamente a 50 km de altitud.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841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F0A22E"/>
              </a:buClr>
              <a:buNone/>
            </a:pPr>
            <a:endParaRPr lang="es-ES" sz="5400" b="1" dirty="0" smtClean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22E">
                      <a:tint val="40000"/>
                      <a:satMod val="250000"/>
                    </a:srgbClr>
                  </a:gs>
                  <a:gs pos="9000">
                    <a:srgbClr val="F0A22E">
                      <a:tint val="52000"/>
                      <a:satMod val="300000"/>
                    </a:srgbClr>
                  </a:gs>
                  <a:gs pos="50000">
                    <a:srgbClr val="F0A22E">
                      <a:shade val="20000"/>
                      <a:satMod val="300000"/>
                    </a:srgbClr>
                  </a:gs>
                  <a:gs pos="79000">
                    <a:srgbClr val="F0A22E">
                      <a:tint val="52000"/>
                      <a:satMod val="300000"/>
                    </a:srgbClr>
                  </a:gs>
                  <a:gs pos="100000">
                    <a:srgbClr val="F0A22E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Clr>
                <a:srgbClr val="F0A22E"/>
              </a:buClr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MESOSFERA</a:t>
            </a:r>
            <a:endParaRPr lang="es-MX" dirty="0">
              <a:solidFill>
                <a:srgbClr val="4E3B30"/>
              </a:solidFill>
            </a:endParaRP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048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marL="0" lvl="0" indent="0" algn="just">
              <a:buClr>
                <a:srgbClr val="F0A22E"/>
              </a:buClr>
              <a:buNone/>
            </a:pP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esta capa todavía actúan las fuerzas de gravedad, presión y los rayos ultravioleta.</a:t>
            </a:r>
          </a:p>
          <a:p>
            <a:pPr marL="0" lvl="0" indent="0" algn="ctr">
              <a:buClr>
                <a:srgbClr val="F0A22E"/>
              </a:buClr>
              <a:buNone/>
            </a:pPr>
            <a:r>
              <a:rPr lang="es-MX" sz="3600" b="1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 características son:</a:t>
            </a:r>
          </a:p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§"/>
            </a:pP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localiza  entre los 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 km aproximadamente.</a:t>
            </a:r>
          </a:p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§"/>
            </a:pP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aire es muy seco.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159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partir de los 50 km, su límite inferior, la temperatura comienza a disminuir rápidamente hasta llegar a -110°C en su límite superior.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 ella se han detectado bandas de ácido nítrico y nubes noctilucentes formadas por polvo cósmico.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56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4509120"/>
            <a:ext cx="4680520" cy="217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74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El aire está muy enrarecido.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Su límite superior, la mesopausa, se localiza a unos 80 km aproximadamente.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57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3004774"/>
            <a:ext cx="4536504" cy="346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56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F0A22E"/>
              </a:buClr>
              <a:buNone/>
            </a:pPr>
            <a:endParaRPr lang="es-ES" sz="5400" b="1" dirty="0" smtClean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22E">
                      <a:tint val="40000"/>
                      <a:satMod val="250000"/>
                    </a:srgbClr>
                  </a:gs>
                  <a:gs pos="9000">
                    <a:srgbClr val="F0A22E">
                      <a:tint val="52000"/>
                      <a:satMod val="300000"/>
                    </a:srgbClr>
                  </a:gs>
                  <a:gs pos="50000">
                    <a:srgbClr val="F0A22E">
                      <a:shade val="20000"/>
                      <a:satMod val="300000"/>
                    </a:srgbClr>
                  </a:gs>
                  <a:gs pos="79000">
                    <a:srgbClr val="F0A22E">
                      <a:tint val="52000"/>
                      <a:satMod val="300000"/>
                    </a:srgbClr>
                  </a:gs>
                  <a:gs pos="100000">
                    <a:srgbClr val="F0A22E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Clr>
                <a:srgbClr val="F0A22E"/>
              </a:buClr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IONOSFERA O TERMOSFERA</a:t>
            </a:r>
            <a:endParaRPr lang="es-MX" dirty="0">
              <a:solidFill>
                <a:srgbClr val="4E3B30"/>
              </a:solidFill>
            </a:endParaRP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499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ionosfera es una masa de gases neutros e ionizados.</a:t>
            </a:r>
          </a:p>
          <a:p>
            <a:pPr marL="0" indent="0" algn="ctr">
              <a:buNone/>
            </a:pP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Sus principales características: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Se localiza entre los 80 y los 500 km aproximadamente.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59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526" y="3068961"/>
            <a:ext cx="410195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94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-171400"/>
            <a:ext cx="8686800" cy="1584176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CONTENIDOS DE LA UNIDAD DE APRENDIZAJE Y SU ORGANIZACIÓN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b="1" dirty="0" smtClean="0">
                <a:latin typeface="Arial" panose="020B0604020202020204" pitchFamily="34" charset="0"/>
                <a:cs typeface="Arial" pitchFamily="34" charset="0"/>
              </a:rPr>
              <a:t>UNIDAD1. Introducción de la Meteorología.</a:t>
            </a:r>
          </a:p>
          <a:p>
            <a:pPr marL="0" indent="0" algn="just">
              <a:buNone/>
            </a:pPr>
            <a:r>
              <a:rPr lang="es-MX" sz="3600" b="1" dirty="0" smtClean="0">
                <a:latin typeface="Arial" panose="020B0604020202020204" pitchFamily="34" charset="0"/>
                <a:cs typeface="Arial" pitchFamily="34" charset="0"/>
              </a:rPr>
              <a:t>Objetivo: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Analizar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los componentes y propiedades de la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atmósfera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así como su relación con la Geografía, para valorar su importancia en el medio natural y en las actividades humanas.</a:t>
            </a:r>
            <a:endParaRPr lang="es-MX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154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980728"/>
            <a:ext cx="8686800" cy="5099397"/>
          </a:xfrm>
        </p:spPr>
        <p:txBody>
          <a:bodyPr>
            <a:normAutofit/>
          </a:bodyPr>
          <a:lstStyle/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v"/>
            </a:pP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moléculas de los gases están disociadas en átomos, por lo cual ya no tienen densidad suficiente para proteger de la acción ardiente de los rayos solares; un ser vivo ardería si estuviera del lado del Sol y se congelaría del lado de la sombra</a:t>
            </a: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3600" dirty="0">
              <a:solidFill>
                <a:srgbClr val="4E3B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36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248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/>
          <a:lstStyle/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v"/>
            </a:pP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temperatura aumenta hasta 800°C a 200 km de altura y llega a </a:t>
            </a: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1500°C 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límite superior de esta capa, por lo que también se le llama termosfera</a:t>
            </a:r>
            <a:r>
              <a:rPr lang="es-MX" sz="3600" dirty="0" smtClean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algn="just">
              <a:buClr>
                <a:srgbClr val="F0A22E"/>
              </a:buClr>
              <a:buNone/>
            </a:pPr>
            <a:endParaRPr lang="es-MX" sz="3600" dirty="0">
              <a:solidFill>
                <a:srgbClr val="4E3B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v"/>
            </a:pP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capa de transición se llama </a:t>
            </a:r>
            <a:r>
              <a:rPr lang="es-MX" sz="3600" b="1" u="sng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termopausa.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138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Se distinguen varias capas eléctricamente cargadas que reflejan las ondas de radio y permiten la recepción de onda corta.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Se producen las auroras boreales o australes, que sólo se observa a altas latitudes.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62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4005064"/>
            <a:ext cx="4680520" cy="271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25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F0A22E"/>
              </a:buClr>
              <a:buNone/>
            </a:pPr>
            <a:endParaRPr lang="es-ES" sz="5400" b="1" dirty="0" smtClean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22E">
                      <a:tint val="40000"/>
                      <a:satMod val="250000"/>
                    </a:srgbClr>
                  </a:gs>
                  <a:gs pos="9000">
                    <a:srgbClr val="F0A22E">
                      <a:tint val="52000"/>
                      <a:satMod val="300000"/>
                    </a:srgbClr>
                  </a:gs>
                  <a:gs pos="50000">
                    <a:srgbClr val="F0A22E">
                      <a:shade val="20000"/>
                      <a:satMod val="300000"/>
                    </a:srgbClr>
                  </a:gs>
                  <a:gs pos="79000">
                    <a:srgbClr val="F0A22E">
                      <a:tint val="52000"/>
                      <a:satMod val="300000"/>
                    </a:srgbClr>
                  </a:gs>
                  <a:gs pos="100000">
                    <a:srgbClr val="F0A22E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Clr>
                <a:srgbClr val="F0A22E"/>
              </a:buClr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EXOSFERA</a:t>
            </a:r>
            <a:endParaRPr lang="es-MX" dirty="0">
              <a:solidFill>
                <a:srgbClr val="4E3B3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83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Se localiza a partir de los 500 km de altitud.</a:t>
            </a:r>
            <a:endParaRPr lang="es-MX" sz="36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64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060848"/>
            <a:ext cx="5529808" cy="417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8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36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temperatura varía dramáticamente, ya que puede oscilar entre 0 y más de 1700 grados Celsius. </a:t>
            </a:r>
            <a:endParaRPr lang="es-MX" sz="3600" dirty="0" smtClean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Clr>
                <a:srgbClr val="F0A22E"/>
              </a:buClr>
              <a:buNone/>
            </a:pPr>
            <a:endParaRPr lang="es-MX" sz="36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Ø"/>
            </a:pPr>
            <a:r>
              <a:rPr lang="es-MX" sz="36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temperaturas descienden en la noche y aumentan durante el día.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35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36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primera capa que </a:t>
            </a:r>
            <a:r>
              <a:rPr lang="es-MX" sz="3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protege </a:t>
            </a:r>
            <a:r>
              <a:rPr lang="es-MX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la Tierra de meteoros, </a:t>
            </a:r>
            <a:r>
              <a:rPr lang="es-MX" sz="3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asteroides, </a:t>
            </a:r>
            <a:r>
              <a:rPr lang="es-MX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rayos </a:t>
            </a:r>
            <a:r>
              <a:rPr lang="es-MX" sz="3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Sol y cósmicos</a:t>
            </a:r>
            <a:r>
              <a:rPr lang="es-MX" sz="36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66</a:t>
            </a:fld>
            <a:endParaRPr lang="es-ES"/>
          </a:p>
        </p:txBody>
      </p:sp>
      <p:sp>
        <p:nvSpPr>
          <p:cNvPr id="6" name="AutoShape 2" descr="Resultado de imagen para EXOSFE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3140968"/>
            <a:ext cx="5112568" cy="333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02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886003"/>
          </a:xfrm>
        </p:spPr>
        <p:txBody>
          <a:bodyPr/>
          <a:lstStyle/>
          <a:p>
            <a:pPr lvl="0" algn="just">
              <a:buClr>
                <a:srgbClr val="F0A22E"/>
              </a:buClr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capa perfecta para colocar satélites</a:t>
            </a:r>
            <a:r>
              <a:rPr lang="es-MX" sz="36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ya que en ella existe muy poca fricción y los satélites pueden orbitar con bastante facilidad.</a:t>
            </a:r>
            <a:endParaRPr lang="es-MX" dirty="0">
              <a:solidFill>
                <a:srgbClr val="4E3B3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67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3573016"/>
            <a:ext cx="496855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2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080125"/>
          </a:xfrm>
        </p:spPr>
        <p:txBody>
          <a:bodyPr/>
          <a:lstStyle/>
          <a:p>
            <a:pPr algn="just">
              <a:buClr>
                <a:srgbClr val="F0A22E"/>
              </a:buClr>
              <a:buFont typeface="Wingdings" panose="05000000000000000000" pitchFamily="2" charset="2"/>
              <a:buChar char="v"/>
            </a:pPr>
            <a:r>
              <a:rPr lang="es-MX" sz="36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encuentra </a:t>
            </a:r>
            <a:r>
              <a:rPr lang="es-MX" sz="36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capa llamada </a:t>
            </a:r>
            <a:r>
              <a:rPr lang="es-MX" sz="3600" dirty="0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magnetosfer, está constituida por las trampas magnéticas, llamadas cinturones magnéticos de Van Allen, son dos envoltura en forma de riñón que rodean ecuatorialmente a la tierra y están formadas por electrones y protones.</a:t>
            </a:r>
            <a:endParaRPr lang="es-MX" sz="3600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68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236" y="4184831"/>
            <a:ext cx="5817840" cy="242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21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F0A22E"/>
              </a:buClr>
              <a:buNone/>
            </a:pPr>
            <a:r>
              <a:rPr lang="es-ES" sz="5400" b="1" dirty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1.3 PROPIEDADES FÍSICAS y </a:t>
            </a: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QUÍMICAS </a:t>
            </a:r>
            <a:r>
              <a:rPr lang="es-ES" sz="5400" b="1" dirty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DE LA ATMÓSFERA</a:t>
            </a:r>
            <a:endParaRPr lang="es-MX" dirty="0">
              <a:solidFill>
                <a:srgbClr val="4E3B30"/>
              </a:solidFill>
            </a:endParaRP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304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</a:pPr>
            <a:r>
              <a:rPr lang="es-ES" sz="3900" b="1" dirty="0" smtClean="0">
                <a:latin typeface="Arial" pitchFamily="34" charset="0"/>
                <a:cs typeface="Arial" pitchFamily="34" charset="0"/>
              </a:rPr>
              <a:t>Temas:</a:t>
            </a:r>
          </a:p>
          <a:p>
            <a:pPr marL="0" indent="0">
              <a:buNone/>
            </a:pPr>
            <a:endParaRPr lang="es-MX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1.1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La atmósfera y conceptos principales: meteorología, tiempo atmosférico y clima.</a:t>
            </a:r>
          </a:p>
          <a:p>
            <a:pPr marL="0" indent="0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1.2 Capas de la atmósfera.</a:t>
            </a:r>
          </a:p>
          <a:p>
            <a:pPr marL="0" indent="0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1.3 Propiedades físicas y químicas de la atmósfera.</a:t>
            </a:r>
          </a:p>
          <a:p>
            <a:pPr marL="0" indent="0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1.4 Importancia de la atmósfera y su relación con la Geografía.</a:t>
            </a:r>
            <a:endParaRPr lang="es-ES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3600" b="1" dirty="0">
                <a:latin typeface="Arial" pitchFamily="34" charset="0"/>
                <a:cs typeface="Arial" pitchFamily="34" charset="0"/>
              </a:rPr>
              <a:t> </a:t>
            </a:r>
            <a:endParaRPr lang="es-MX" sz="36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23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s-ES" sz="5400" b="1" dirty="0" smtClean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22E">
                      <a:tint val="40000"/>
                      <a:satMod val="250000"/>
                    </a:srgbClr>
                  </a:gs>
                  <a:gs pos="9000">
                    <a:srgbClr val="F0A22E">
                      <a:tint val="52000"/>
                      <a:satMod val="300000"/>
                    </a:srgbClr>
                  </a:gs>
                  <a:gs pos="50000">
                    <a:srgbClr val="F0A22E">
                      <a:shade val="20000"/>
                      <a:satMod val="300000"/>
                    </a:srgbClr>
                  </a:gs>
                  <a:gs pos="79000">
                    <a:srgbClr val="F0A22E">
                      <a:tint val="52000"/>
                      <a:satMod val="300000"/>
                    </a:srgbClr>
                  </a:gs>
                  <a:gs pos="100000">
                    <a:srgbClr val="F0A22E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sz="54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PROPIEDADES </a:t>
            </a:r>
            <a:r>
              <a:rPr lang="es-ES" sz="5400" b="1" dirty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FÍSICAS DE LA ATMÓSFERA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133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/>
          <a:lstStyle/>
          <a:p>
            <a:pPr lvl="0" algn="just">
              <a:buClr>
                <a:srgbClr val="F0A22E"/>
              </a:buClr>
              <a:buFontTx/>
              <a:buChar char="-"/>
            </a:pPr>
            <a:r>
              <a:rPr lang="es-MX" sz="3600" b="1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Movilidad.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aire se encuentra en constante movimiento.</a:t>
            </a:r>
          </a:p>
          <a:p>
            <a:pPr lvl="0" algn="just">
              <a:buClr>
                <a:srgbClr val="F0A22E"/>
              </a:buClr>
              <a:buFontTx/>
              <a:buChar char="-"/>
            </a:pPr>
            <a:r>
              <a:rPr lang="es-MX" sz="3600" b="1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Compresibilidad.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presión de la atmósfera varía proporcionalmente a la densidad y temperatura de la misma.</a:t>
            </a:r>
          </a:p>
          <a:p>
            <a:pPr lvl="0" algn="just">
              <a:buClr>
                <a:srgbClr val="F0A22E"/>
              </a:buClr>
              <a:buFontTx/>
              <a:buChar char="-"/>
            </a:pPr>
            <a:r>
              <a:rPr lang="es-MX" sz="3600" b="1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Expansibilidad.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 disminuir la presión aumenta la expansión del aire.</a:t>
            </a:r>
          </a:p>
          <a:p>
            <a:pPr lvl="0">
              <a:buClr>
                <a:srgbClr val="F0A22E"/>
              </a:buClr>
              <a:buFontTx/>
              <a:buChar char="-"/>
            </a:pPr>
            <a:endParaRPr lang="es-MX" dirty="0">
              <a:solidFill>
                <a:srgbClr val="4E3B30"/>
              </a:solidFill>
            </a:endParaRP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270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548680"/>
            <a:ext cx="8686800" cy="5531445"/>
          </a:xfrm>
        </p:spPr>
        <p:txBody>
          <a:bodyPr>
            <a:normAutofit lnSpcReduction="10000"/>
          </a:bodyPr>
          <a:lstStyle/>
          <a:p>
            <a:pPr lvl="0" algn="just">
              <a:buClr>
                <a:srgbClr val="F0A22E"/>
              </a:buClr>
              <a:buFontTx/>
              <a:buChar char="-"/>
            </a:pPr>
            <a:r>
              <a:rPr lang="es-MX" sz="3600" b="1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Transparente, incolora e inodora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>
              <a:buClr>
                <a:srgbClr val="F0A22E"/>
              </a:buClr>
              <a:buFontTx/>
              <a:buChar char="-"/>
            </a:pPr>
            <a:r>
              <a:rPr lang="es-MX" sz="3600" b="1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Diatermancia.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transparente a las radiaciones solares.</a:t>
            </a:r>
          </a:p>
          <a:p>
            <a:pPr lvl="0" algn="just">
              <a:buClr>
                <a:srgbClr val="F0A22E"/>
              </a:buClr>
              <a:buFontTx/>
              <a:buChar char="-"/>
            </a:pPr>
            <a:r>
              <a:rPr lang="es-MX" sz="3600" b="1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Tiene la forma de la Tierra:</a:t>
            </a:r>
            <a:r>
              <a:rPr lang="es-MX" sz="3600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aplastada en los polos y ensanchada en el Ecuador (forma de geoide).</a:t>
            </a:r>
          </a:p>
          <a:p>
            <a:pPr lvl="0" algn="just">
              <a:buClr>
                <a:srgbClr val="F0A22E"/>
              </a:buClr>
              <a:buFontTx/>
              <a:buChar char="-"/>
            </a:pPr>
            <a:r>
              <a:rPr lang="es-MX" sz="3600" b="1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 ligera.</a:t>
            </a:r>
          </a:p>
          <a:p>
            <a:pPr lvl="0" algn="just">
              <a:buClr>
                <a:srgbClr val="F0A22E"/>
              </a:buClr>
              <a:buFontTx/>
              <a:buChar char="-"/>
            </a:pPr>
            <a:r>
              <a:rPr lang="es-MX" sz="3600" b="1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Generalmente es fría.</a:t>
            </a:r>
          </a:p>
          <a:p>
            <a:pPr lvl="0" algn="just">
              <a:buClr>
                <a:srgbClr val="F0A22E"/>
              </a:buClr>
              <a:buFontTx/>
              <a:buChar char="-"/>
            </a:pPr>
            <a:r>
              <a:rPr lang="es-MX" sz="3600" b="1" dirty="0">
                <a:solidFill>
                  <a:srgbClr val="4E3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Gaseosa.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72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5" y="3789040"/>
            <a:ext cx="3480448" cy="267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76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F0A22E"/>
              </a:buClr>
              <a:buNone/>
            </a:pPr>
            <a:r>
              <a:rPr lang="es-ES" sz="5400" b="1" dirty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PROPIEDADES Y/O COMPONENTES QUÍMICOS DE LA ATMÓSFERA</a:t>
            </a:r>
            <a:endParaRPr lang="es-MX" dirty="0">
              <a:solidFill>
                <a:srgbClr val="4E3B3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975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74</a:t>
            </a:fld>
            <a:endParaRPr lang="es-ES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2767210"/>
              </p:ext>
            </p:extLst>
          </p:nvPr>
        </p:nvGraphicFramePr>
        <p:xfrm>
          <a:off x="304800" y="1196974"/>
          <a:ext cx="8683752" cy="52769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94584">
                  <a:extLst>
                    <a:ext uri="{9D8B030D-6E8A-4147-A177-3AD203B41FA5}">
                      <a16:colId xmlns:a16="http://schemas.microsoft.com/office/drawing/2014/main" val="1597444589"/>
                    </a:ext>
                  </a:extLst>
                </a:gridCol>
                <a:gridCol w="1946980">
                  <a:extLst>
                    <a:ext uri="{9D8B030D-6E8A-4147-A177-3AD203B41FA5}">
                      <a16:colId xmlns:a16="http://schemas.microsoft.com/office/drawing/2014/main" val="3955720088"/>
                    </a:ext>
                  </a:extLst>
                </a:gridCol>
                <a:gridCol w="3842188">
                  <a:extLst>
                    <a:ext uri="{9D8B030D-6E8A-4147-A177-3AD203B41FA5}">
                      <a16:colId xmlns:a16="http://schemas.microsoft.com/office/drawing/2014/main" val="2254431881"/>
                    </a:ext>
                  </a:extLst>
                </a:gridCol>
              </a:tblGrid>
              <a:tr h="628212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Permanentes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Porcentaje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Accidentales/Temporales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7897582"/>
                  </a:ext>
                </a:extLst>
              </a:tr>
              <a:tr h="628212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Nitrógeno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78 %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Hollín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274770"/>
                  </a:ext>
                </a:extLst>
              </a:tr>
              <a:tr h="628212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Oxígeno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21 %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Polvo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4029"/>
                  </a:ext>
                </a:extLst>
              </a:tr>
              <a:tr h="628212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Argón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0.94 %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Sales marinas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497446"/>
                  </a:ext>
                </a:extLst>
              </a:tr>
              <a:tr h="628212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Bióxido de carbono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Cenizas volcánicas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1410777"/>
                  </a:ext>
                </a:extLst>
              </a:tr>
              <a:tr h="2135920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Gases raros: neón, helio, criptón, xenón, radón</a:t>
                      </a:r>
                    </a:p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Vapor de agua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0.03 %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Impurezas en general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361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03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962744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latin typeface="Arial" pitchFamily="34" charset="0"/>
                <a:cs typeface="Arial" pitchFamily="34" charset="0"/>
              </a:rPr>
              <a:t>ACERVO BIBLIOGRÁFICO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BÁSICO</a:t>
            </a:r>
          </a:p>
          <a:p>
            <a:pPr marL="0" lvl="0" indent="0" algn="just">
              <a:buNone/>
            </a:pP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75</a:t>
            </a:fld>
            <a:endParaRPr lang="es-ES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400848"/>
              </p:ext>
            </p:extLst>
          </p:nvPr>
        </p:nvGraphicFramePr>
        <p:xfrm>
          <a:off x="467544" y="2081430"/>
          <a:ext cx="8352928" cy="4599144"/>
        </p:xfrm>
        <a:graphic>
          <a:graphicData uri="http://schemas.openxmlformats.org/drawingml/2006/table">
            <a:tbl>
              <a:tblPr firstRow="1" firstCol="1" bandRow="1"/>
              <a:tblGrid>
                <a:gridCol w="6283854">
                  <a:extLst>
                    <a:ext uri="{9D8B030D-6E8A-4147-A177-3AD203B41FA5}">
                      <a16:colId xmlns:a16="http://schemas.microsoft.com/office/drawing/2014/main" val="1066404907"/>
                    </a:ext>
                  </a:extLst>
                </a:gridCol>
                <a:gridCol w="2069074">
                  <a:extLst>
                    <a:ext uri="{9D8B030D-6E8A-4147-A177-3AD203B41FA5}">
                      <a16:colId xmlns:a16="http://schemas.microsoft.com/office/drawing/2014/main" val="2140831752"/>
                    </a:ext>
                  </a:extLst>
                </a:gridCol>
              </a:tblGrid>
              <a:tr h="60858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Nombre del libro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Clasificación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Biblioteca, Facultad de Geografía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5410312"/>
                  </a:ext>
                </a:extLst>
              </a:tr>
              <a:tr h="43046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Álvarez, V. (1998). Meteorología. México. Universidad Autónoma de Chapingo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 589 O77 1987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7396691"/>
                  </a:ext>
                </a:extLst>
              </a:tr>
              <a:tr h="43046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Ayllón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T. (2003). Elementos de meteorología y climatología. México. Trillas. 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QC861.2 A94 2003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3519628"/>
                  </a:ext>
                </a:extLst>
              </a:tr>
              <a:tr h="4412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Fuentes, J. L. (2000). Iniciación de la Meteorología y la Climatología. Barcelona. </a:t>
                      </a:r>
                      <a:r>
                        <a:rPr lang="es-MX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Mundi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-Prensa. 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 863 .F84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172636"/>
                  </a:ext>
                </a:extLst>
              </a:tr>
              <a:tr h="4412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García Herrera, Ricardo y Hernández Martín, Emiliano (2000). El Niño: Climatología efectos y predicción. España. Editores Científicos.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QC981.8C5N56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125306"/>
                  </a:ext>
                </a:extLst>
              </a:tr>
              <a:tr h="29419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Häckel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Hans (2005). Guía de identificación de nubes. España. Omega.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QC921.3H332006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308393"/>
                  </a:ext>
                </a:extLst>
              </a:tr>
              <a:tr h="43046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Hernández C, M. E. (2001). Los Ciclones tropicales de México. México. UNAM. 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QC945 C53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1085442"/>
                  </a:ext>
                </a:extLst>
              </a:tr>
              <a:tr h="58839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Jáuregui O, E. (2000). El clima de la ciudad de México. Temas selectos de geografía de México. Instituto de Geografía. México. UNAM. 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 986 M6 J39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177276"/>
                  </a:ext>
                </a:extLst>
              </a:tr>
              <a:tr h="4412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Martín Vide, Javier y Olcina Cantos, Jorge (1996). Tiempos y climas mundiales. España. Oikos-tau.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QC981.8C5-M37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2564064"/>
                  </a:ext>
                </a:extLst>
              </a:tr>
              <a:tr h="44129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Phinlander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S, George (1990). El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Niño,La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Niña, and the Southern Oscillation. 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Estados Unidos. </a:t>
                      </a:r>
                      <a:r>
                        <a:rPr lang="es-MX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Academic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Press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QC296.8E4/P48</a:t>
                      </a:r>
                    </a:p>
                  </a:txBody>
                  <a:tcPr marL="59206" marR="59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239507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47900" y="1554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498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Complementaria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76</a:t>
            </a:fld>
            <a:endParaRPr lang="es-E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844675" y="1927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612507"/>
              </p:ext>
            </p:extLst>
          </p:nvPr>
        </p:nvGraphicFramePr>
        <p:xfrm>
          <a:off x="755576" y="1340767"/>
          <a:ext cx="7931224" cy="4785396"/>
        </p:xfrm>
        <a:graphic>
          <a:graphicData uri="http://schemas.openxmlformats.org/drawingml/2006/table">
            <a:tbl>
              <a:tblPr firstRow="1" firstCol="1" bandRow="1"/>
              <a:tblGrid>
                <a:gridCol w="5328592">
                  <a:extLst>
                    <a:ext uri="{9D8B030D-6E8A-4147-A177-3AD203B41FA5}">
                      <a16:colId xmlns:a16="http://schemas.microsoft.com/office/drawing/2014/main" val="358459180"/>
                    </a:ext>
                  </a:extLst>
                </a:gridCol>
                <a:gridCol w="2602632">
                  <a:extLst>
                    <a:ext uri="{9D8B030D-6E8A-4147-A177-3AD203B41FA5}">
                      <a16:colId xmlns:a16="http://schemas.microsoft.com/office/drawing/2014/main" val="4036307609"/>
                    </a:ext>
                  </a:extLst>
                </a:gridCol>
              </a:tblGrid>
              <a:tr h="79113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Nombre del libro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Clasificación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Biblioteca, Facultad de Geografía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6715724"/>
                  </a:ext>
                </a:extLst>
              </a:tr>
              <a:tr h="55958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Erickson, </a:t>
                      </a:r>
                      <a:r>
                        <a:rPr lang="es-MX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Jhon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 (1991). Las tormentas. McGraw-Hill. Madrid.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 941 E75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9781830"/>
                  </a:ext>
                </a:extLst>
              </a:tr>
              <a:tr h="55958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Fisher. M. (1993). </a:t>
                      </a:r>
                      <a:r>
                        <a:rPr lang="es-ES" sz="12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 capa de </a:t>
                      </a:r>
                      <a:r>
                        <a:rPr lang="es-ES" sz="12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ozono.</a:t>
                      </a:r>
                      <a:r>
                        <a:rPr lang="es-ES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Mc</a:t>
                      </a:r>
                      <a:r>
                        <a:rPr lang="es-E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Graw-Hill. México, D.F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TD885.5 O85 F57</a:t>
                      </a: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459427"/>
                  </a:ext>
                </a:extLst>
              </a:tr>
              <a:tr h="46310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Garduño, René. (1994). </a:t>
                      </a:r>
                      <a:r>
                        <a:rPr lang="es-ES" sz="12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El veleidoso clima</a:t>
                      </a:r>
                      <a:r>
                        <a:rPr lang="es-E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 F.C.E. México, D. F.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QC981 G37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814369"/>
                  </a:ext>
                </a:extLst>
              </a:tr>
              <a:tr h="46310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 Roy, L.E., (1991</a:t>
                      </a:r>
                      <a:r>
                        <a:rPr lang="fr-FR" sz="12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). </a:t>
                      </a:r>
                      <a:r>
                        <a:rPr lang="es-ES" sz="12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Historia</a:t>
                      </a:r>
                      <a:r>
                        <a:rPr lang="es-E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2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del clima desde el año mil.</a:t>
                      </a:r>
                      <a:r>
                        <a:rPr lang="es-E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México, F.C.E.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 855 L4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485712"/>
                  </a:ext>
                </a:extLst>
              </a:tr>
              <a:tr h="102268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Morales M. Carlos (2001). Variaciones climáticas en la tierra. Tesis de maestría en. México. UNAM.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Tesis 512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6855834"/>
                  </a:ext>
                </a:extLst>
              </a:tr>
              <a:tr h="46310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Roth D., Günter (2003). Meteorología. España. Omega.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QC981.2R672003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0013413"/>
                  </a:ext>
                </a:extLst>
              </a:tr>
              <a:tr h="463103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Upgren, Arthur y Stock, Jurgen (2000). </a:t>
                      </a:r>
                      <a:r>
                        <a:rPr lang="es-MX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Weather. Estados unidos. Persus Publishing.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QC981-U64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7924661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844675" y="1927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301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>
                <a:latin typeface="Arial" pitchFamily="34" charset="0"/>
                <a:cs typeface="Arial" pitchFamily="34" charset="0"/>
              </a:rPr>
              <a:t>DIRECTORIO DE LA FACULTAD DE </a:t>
            </a: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GEOGRAFÍA</a:t>
            </a:r>
            <a:endParaRPr lang="es-MX" sz="20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720" y="1124744"/>
            <a:ext cx="5256584" cy="5831854"/>
          </a:xfrm>
          <a:prstGeom prst="rect">
            <a:avLst/>
          </a:prstGeom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145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6421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>
                <a:latin typeface="Arial" pitchFamily="34" charset="0"/>
                <a:cs typeface="Arial" pitchFamily="34" charset="0"/>
              </a:rPr>
              <a:t>DIRECTORIO DE LA  UAEMEX</a:t>
            </a: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0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Dr. en Ed. Alfredo Barrera Baca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Rector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E.U. y R. Marco Antonio Luna Pichardo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Secretaria de Docencia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Dr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C.I. Carlos Eduardo Barrera Díaz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Secretario de Investigación y Estudios Avanzados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Com. </a:t>
            </a:r>
            <a:r>
              <a:rPr lang="es-MX" sz="1000" b="1" dirty="0" err="1">
                <a:latin typeface="Arial" pitchFamily="34" charset="0"/>
                <a:cs typeface="Arial" pitchFamily="34" charset="0"/>
              </a:rPr>
              <a:t>Jannet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 Valero Vilchis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Secretaria de Rectoría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Dr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A.V. Edgar Miranda Ortiz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Secretario de Difusión Cultural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Dra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Ed. Sandra Chávez Marín 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Secretaria de Extensión y Vinculación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E. Javier González Martínez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Secretario de Finanzas 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D. Juan Miguel Reyes </a:t>
            </a:r>
            <a:r>
              <a:rPr lang="es-MX" sz="1000" b="1" dirty="0" err="1">
                <a:latin typeface="Arial" pitchFamily="34" charset="0"/>
                <a:cs typeface="Arial" pitchFamily="34" charset="0"/>
              </a:rPr>
              <a:t>Viurquez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Secretario de Administración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Dr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C.C. José Raymundo Marcial Romero 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Secretario de Planeación y Desarrollo Institucional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L.A. María del Pilar </a:t>
            </a:r>
            <a:r>
              <a:rPr lang="es-MX" sz="1000" b="1" dirty="0" err="1">
                <a:latin typeface="Arial" pitchFamily="34" charset="0"/>
                <a:cs typeface="Arial" pitchFamily="34" charset="0"/>
              </a:rPr>
              <a:t>Ampudia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 García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Secretaria de Cooperación Internacional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Dra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</a:t>
            </a:r>
            <a:r>
              <a:rPr lang="es-MX" sz="1000" b="1" dirty="0" err="1">
                <a:latin typeface="Arial" pitchFamily="34" charset="0"/>
                <a:cs typeface="Arial" pitchFamily="34" charset="0"/>
              </a:rPr>
              <a:t>Dis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Mónica Marina Mondragón </a:t>
            </a:r>
            <a:r>
              <a:rPr lang="es-MX" sz="1000" b="1" dirty="0" err="1">
                <a:latin typeface="Arial" pitchFamily="34" charset="0"/>
                <a:cs typeface="Arial" pitchFamily="34" charset="0"/>
              </a:rPr>
              <a:t>Ixtlahuac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Secretaria de Cultura y Deporte 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Dra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C.S. Luis Raúl Ortiz Ramírez 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Abogado General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Lic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Com. Gastón Pedraza Muñoz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Dirección General de Comunicación Universitaria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R.I. Jorge Bernáldez García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Secretario Técnico de la Rectoría</a:t>
            </a:r>
          </a:p>
          <a:p>
            <a:pPr marL="0" indent="0" algn="ctr">
              <a:buNone/>
            </a:pP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. en D. F. Jorge Rogelio Zenteno Domínguez </a:t>
            </a:r>
          </a:p>
          <a:p>
            <a:pPr marL="0" indent="0" algn="ctr">
              <a:buNone/>
            </a:pPr>
            <a:r>
              <a:rPr lang="es-MX" sz="1000" dirty="0">
                <a:latin typeface="Arial" pitchFamily="34" charset="0"/>
                <a:cs typeface="Arial" pitchFamily="34" charset="0"/>
              </a:rPr>
              <a:t>Encargado del Despacho de la Contraloría Universitaria</a:t>
            </a:r>
          </a:p>
          <a:p>
            <a:pPr marL="0" indent="0" algn="ctr">
              <a:buNone/>
            </a:pP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870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s-ES" sz="3600" b="1" dirty="0">
                <a:latin typeface="Arial" panose="020B0604020202020204" pitchFamily="34" charset="0"/>
                <a:cs typeface="Arial" panose="020B0604020202020204" pitchFamily="34" charset="0"/>
              </a:rPr>
              <a:t>UNIDAD 2. Elementos y sistemas meteorológicos</a:t>
            </a:r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algn="just">
              <a:buNone/>
            </a:pPr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Objetivo: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Analizar los elementos y sistemas meteorológicos que conforman las condiciones atmosféricas en una región y momento determinado (distribución espacial y variaciones temporales), a partir de la medición en campo así como de fuentes diversas.</a:t>
            </a: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881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/>
          </a:bodyPr>
          <a:lstStyle/>
          <a:p>
            <a:pPr algn="l"/>
            <a:r>
              <a:rPr lang="es-MX" b="1" dirty="0" smtClean="0">
                <a:latin typeface="Arial" pitchFamily="34" charset="0"/>
                <a:cs typeface="Arial" pitchFamily="34" charset="0"/>
              </a:rPr>
              <a:t>Temas: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2.1 Radiación solar.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2.2 Insolación.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2.3 Temperatura: gradiente térmico vertical; inversión térmica, efecto invernadero.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2.4 Presión: altas y bajas presiones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816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3510</TotalTime>
  <Words>2619</Words>
  <Application>Microsoft Office PowerPoint</Application>
  <PresentationFormat>Presentación en pantalla (4:3)</PresentationFormat>
  <Paragraphs>358</Paragraphs>
  <Slides>78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78</vt:i4>
      </vt:variant>
    </vt:vector>
  </HeadingPairs>
  <TitlesOfParts>
    <vt:vector size="86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Wingdings 2</vt:lpstr>
      <vt:lpstr>Viajes</vt:lpstr>
      <vt:lpstr>    UNIVERSIDAD AUTÓNOMA DEL ESTADO DE MÉXICO FACULTAD DE GEOGRAFÍA  “PROYECTABLES: DIAPOSITIVAS  para la unidad de aprendizaje:  METEOROLOGÍA”  LICENCIATURA EN GEOGRAFÍA  Núcleo de formación: Básico CLAVE LGE010  UNIDAD 1  1.1 La atmósfera y conceptos principales: meteorología, tiempo atmosférico y clima. 1.2 Capas de la atmósfera. 1.3 Propiedades físicas y químicas de la atmósfera.  Mtra. EN DOCENCIA JUANA ROSENDO FRANCISCO   TOLUCA, MÉXICO, SEPTIEMBRE 2019      </vt:lpstr>
      <vt:lpstr>PRESENTACIÓN</vt:lpstr>
      <vt:lpstr>Presentación de PowerPoint</vt:lpstr>
      <vt:lpstr>Presentación de PowerPoint</vt:lpstr>
      <vt:lpstr>OBJETIVO DE LA UNIDAD DE APRENDIZAJE</vt:lpstr>
      <vt:lpstr>CONTENIDOS DE LA UNIDAD DE APRENDIZAJE Y SU ORGANIZACIÓN</vt:lpstr>
      <vt:lpstr>Presentación de PowerPoint</vt:lpstr>
      <vt:lpstr>Presentación de PowerPoint</vt:lpstr>
      <vt:lpstr>Temas:</vt:lpstr>
      <vt:lpstr>Presentación de PowerPoint</vt:lpstr>
      <vt:lpstr>Presentación de PowerPoint</vt:lpstr>
      <vt:lpstr>Temas:</vt:lpstr>
      <vt:lpstr>Presentación de PowerPoint</vt:lpstr>
      <vt:lpstr>Temas:</vt:lpstr>
      <vt:lpstr>Presentación de PowerPoint</vt:lpstr>
      <vt:lpstr>Presentación de PowerPoint</vt:lpstr>
      <vt:lpstr>LA ATMÓSFERA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Meteorología dinámica.</vt:lpstr>
      <vt:lpstr>Meteorología estadística</vt:lpstr>
      <vt:lpstr>Meteorología sinóptica.</vt:lpstr>
      <vt:lpstr>Meteorología aeronáutica.</vt:lpstr>
      <vt:lpstr>Meteorología marítima.</vt:lpstr>
      <vt:lpstr>Meteorología agrícola.</vt:lpstr>
      <vt:lpstr>Meteorología industrial.</vt:lpstr>
      <vt:lpstr>Meteorología médica.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Características</vt:lpstr>
      <vt:lpstr>Presentación de PowerPoint</vt:lpstr>
      <vt:lpstr>Presentación de PowerPoint</vt:lpstr>
      <vt:lpstr>Presentación de PowerPoint</vt:lpstr>
      <vt:lpstr>Presentación de PowerPoint</vt:lpstr>
      <vt:lpstr>tropopausa</vt:lpstr>
      <vt:lpstr>Sus características son: </vt:lpstr>
      <vt:lpstr>Presentación de PowerPoint</vt:lpstr>
      <vt:lpstr>Presentación de PowerPoint</vt:lpstr>
      <vt:lpstr>Sus características son: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ACERVO BIBLIOGRÁFICO</vt:lpstr>
      <vt:lpstr>Presentación de PowerPoint</vt:lpstr>
      <vt:lpstr>DIRECTORIO DE LA FACULTAD DE GEOGRAFÍA</vt:lpstr>
      <vt:lpstr>DIRECTORIO DE LA  UAEMEX</vt:lpstr>
    </vt:vector>
  </TitlesOfParts>
  <Company>Acer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AUTONOMA DEL ESTADO DE MÉXICO FACULTAD DE CIENCIAS DE LA CONDUCTA   “PRESENTACION EN ACETATOS  para la unidad de aprendizaje:  DESARROLLO SUSTENTABLE”  Núcleo de formación: básico CLAVE L19002  UNIDAD DE COMPETENCIA I  EFECTO INVERNADERO, ADELGAZAMIENTO DE LA CAPA DE OZONO Y CAMBIO CLIMATICO  LIC. JUANA ROSENDO FRANCISCO  TOLUCA, MEXICO, OCTUBRE 2011.</dc:title>
  <dc:creator>Valued Acer Customer</dc:creator>
  <cp:lastModifiedBy>win10</cp:lastModifiedBy>
  <cp:revision>309</cp:revision>
  <dcterms:created xsi:type="dcterms:W3CDTF">2011-10-20T15:53:38Z</dcterms:created>
  <dcterms:modified xsi:type="dcterms:W3CDTF">2019-09-17T03:22:44Z</dcterms:modified>
</cp:coreProperties>
</file>