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4"/>
  </p:notesMasterIdLst>
  <p:sldIdLst>
    <p:sldId id="256" r:id="rId2"/>
    <p:sldId id="413" r:id="rId3"/>
    <p:sldId id="414" r:id="rId4"/>
    <p:sldId id="415" r:id="rId5"/>
    <p:sldId id="417" r:id="rId6"/>
    <p:sldId id="390" r:id="rId7"/>
    <p:sldId id="461" r:id="rId8"/>
    <p:sldId id="391" r:id="rId9"/>
    <p:sldId id="420" r:id="rId10"/>
    <p:sldId id="423" r:id="rId11"/>
    <p:sldId id="393" r:id="rId12"/>
    <p:sldId id="394" r:id="rId13"/>
    <p:sldId id="395" r:id="rId14"/>
    <p:sldId id="422" r:id="rId15"/>
    <p:sldId id="478" r:id="rId16"/>
    <p:sldId id="479" r:id="rId17"/>
    <p:sldId id="481" r:id="rId18"/>
    <p:sldId id="480" r:id="rId19"/>
    <p:sldId id="482" r:id="rId20"/>
    <p:sldId id="497" r:id="rId21"/>
    <p:sldId id="483" r:id="rId22"/>
    <p:sldId id="498" r:id="rId23"/>
    <p:sldId id="486" r:id="rId24"/>
    <p:sldId id="484" r:id="rId25"/>
    <p:sldId id="487" r:id="rId26"/>
    <p:sldId id="485" r:id="rId27"/>
    <p:sldId id="495" r:id="rId28"/>
    <p:sldId id="496" r:id="rId29"/>
    <p:sldId id="500" r:id="rId30"/>
    <p:sldId id="499" r:id="rId31"/>
    <p:sldId id="501" r:id="rId32"/>
    <p:sldId id="282" r:id="rId33"/>
    <p:sldId id="331" r:id="rId34"/>
    <p:sldId id="424" r:id="rId35"/>
    <p:sldId id="462" r:id="rId36"/>
    <p:sldId id="463" r:id="rId37"/>
    <p:sldId id="464" r:id="rId38"/>
    <p:sldId id="465" r:id="rId39"/>
    <p:sldId id="466" r:id="rId40"/>
    <p:sldId id="467" r:id="rId41"/>
    <p:sldId id="468" r:id="rId42"/>
    <p:sldId id="469" r:id="rId43"/>
    <p:sldId id="470" r:id="rId44"/>
    <p:sldId id="488" r:id="rId45"/>
    <p:sldId id="489" r:id="rId46"/>
    <p:sldId id="490" r:id="rId47"/>
    <p:sldId id="491" r:id="rId48"/>
    <p:sldId id="492" r:id="rId49"/>
    <p:sldId id="493" r:id="rId50"/>
    <p:sldId id="494" r:id="rId51"/>
    <p:sldId id="471" r:id="rId52"/>
    <p:sldId id="472" r:id="rId53"/>
    <p:sldId id="473" r:id="rId54"/>
    <p:sldId id="474" r:id="rId55"/>
    <p:sldId id="475" r:id="rId56"/>
    <p:sldId id="405" r:id="rId57"/>
    <p:sldId id="408" r:id="rId58"/>
    <p:sldId id="502" r:id="rId59"/>
    <p:sldId id="503" r:id="rId60"/>
    <p:sldId id="455" r:id="rId61"/>
    <p:sldId id="411" r:id="rId62"/>
    <p:sldId id="412" r:id="rId6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>
      <p:cViewPr varScale="1">
        <p:scale>
          <a:sx n="91" d="100"/>
          <a:sy n="91" d="100"/>
        </p:scale>
        <p:origin x="126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4B5B5-168F-48C6-83CF-08ADF23C244F}" type="datetimeFigureOut">
              <a:rPr lang="es-ES" smtClean="0"/>
              <a:pPr/>
              <a:t>26/09/2019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BDC71-665B-413C-A27B-06DCA026B6D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1098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6BB0F-8537-434D-BFCE-06B8E7296909}" type="datetime1">
              <a:rPr lang="es-ES" smtClean="0"/>
              <a:t>26/09/2019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1E89-8D34-4896-9E66-2DFF22EC455B}" type="datetime1">
              <a:rPr lang="es-ES" smtClean="0"/>
              <a:t>26/09/2019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8EEC-4249-4CBF-A995-B253A5E4931A}" type="datetime1">
              <a:rPr lang="es-ES" smtClean="0"/>
              <a:t>26/09/2019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5420-D2D4-429E-8E0F-8D2E0D82EEED}" type="datetime1">
              <a:rPr lang="es-ES" smtClean="0"/>
              <a:t>26/09/2019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4CC7-2A3C-40FB-AF02-9029A82E90CD}" type="datetime1">
              <a:rPr lang="es-ES" smtClean="0"/>
              <a:t>26/09/2019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32758-445F-435F-828F-AF078CA7E3AB}" type="datetime1">
              <a:rPr lang="es-ES" smtClean="0"/>
              <a:t>26/09/2019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C0DB-41E2-4600-93D2-ACBA9AFBA9A7}" type="datetime1">
              <a:rPr lang="es-ES" smtClean="0"/>
              <a:t>26/09/2019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22965-70CD-4622-A1BD-10D3FC7226DC}" type="datetime1">
              <a:rPr lang="es-ES" smtClean="0"/>
              <a:t>26/09/2019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26BF5-7FCB-454A-BD71-4D5C34A58DCD}" type="datetime1">
              <a:rPr lang="es-ES" smtClean="0"/>
              <a:t>26/09/2019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DCFDC-6532-430B-9B27-2DB7186373B9}" type="datetime1">
              <a:rPr lang="es-ES" smtClean="0"/>
              <a:t>26/09/2019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AF66-7583-487E-B639-7595027D95DD}" type="datetime1">
              <a:rPr lang="es-ES" smtClean="0"/>
              <a:t>26/09/2019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B4536-972F-4E30-9A17-C97B14E15594}" type="datetime1">
              <a:rPr lang="es-ES" smtClean="0"/>
              <a:t>26/09/2019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A6C55A-BE17-4FF9-B5F9-9D1C08643C3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548680"/>
            <a:ext cx="822960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FACULTAD DE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GEOGRAFÍA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“PROYECTABLES: DIAPOSITIVAS 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PARA LA UNIDAD DE APRENDIZAJE:</a:t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 CLIMATOLOGÍA”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>LICENCIATURA EN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GEOGRAFÍA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NÚCLEO DE FORMACIÓN: SUSTANTIVO</a:t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CLAVE LGE002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UNIDAD 1</a:t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1.2 EVOLUCIÓN </a:t>
            </a:r>
            <a:r>
              <a:rPr lang="es-MX" sz="1800" b="1" smtClean="0">
                <a:latin typeface="Arial" pitchFamily="34" charset="0"/>
                <a:cs typeface="Arial" pitchFamily="34" charset="0"/>
              </a:rPr>
              <a:t>DEL QUEHACER DE LA CLIMATOLOGÍA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1.3 RAMAS DE LA </a:t>
            </a:r>
            <a:r>
              <a:rPr lang="es-MX" sz="1800" b="1" smtClean="0">
                <a:latin typeface="Arial" pitchFamily="34" charset="0"/>
                <a:cs typeface="Arial" pitchFamily="34" charset="0"/>
              </a:rPr>
              <a:t>CLIMATOLOGÍA.</a:t>
            </a:r>
            <a:br>
              <a:rPr lang="es-MX" sz="1800" b="1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 smtClean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MTRA. 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>JUANA ROSENDO FRANCISCO </a:t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TOLUCA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>, MÉXICO, SEPTIEMBRE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2019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1800" b="1" dirty="0">
                <a:latin typeface="Arial" pitchFamily="34" charset="0"/>
                <a:cs typeface="Arial" pitchFamily="34" charset="0"/>
              </a:rPr>
            </a:br>
            <a:r>
              <a:rPr lang="es-ES" sz="2000" b="1" dirty="0"/>
              <a:t>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 </a:t>
            </a:r>
            <a:br>
              <a:rPr lang="es-MX" sz="2000" dirty="0"/>
            </a:b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9" name="8 Imagen" descr="escudo-geografi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6632"/>
            <a:ext cx="1547664" cy="1224136"/>
          </a:xfrm>
          <a:prstGeom prst="rect">
            <a:avLst/>
          </a:prstGeom>
          <a:noFill/>
        </p:spPr>
      </p:pic>
      <p:pic>
        <p:nvPicPr>
          <p:cNvPr id="10" name="9 Imagen" descr="escudoUAEM"/>
          <p:cNvPicPr/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44016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just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UNIDAD 2. Elementos del clima y su representación.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marL="0" lv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Objetivo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lv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Elaborar y representar variables climáticas que contribuyan a la solución de problemas del espacio geográfico a través del uso de información estadística y mediciones en campo.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15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Temas: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2.1 Gráficos de variables climáticas: </a:t>
            </a:r>
            <a:r>
              <a:rPr lang="es-MX" sz="3600" dirty="0" err="1">
                <a:latin typeface="Arial" pitchFamily="34" charset="0"/>
                <a:cs typeface="Arial" pitchFamily="34" charset="0"/>
              </a:rPr>
              <a:t>termopluviométricas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>
                <a:latin typeface="Arial" pitchFamily="34" charset="0"/>
                <a:cs typeface="Arial" pitchFamily="34" charset="0"/>
              </a:rPr>
              <a:t>ombrotérmicas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>
                <a:latin typeface="Arial" pitchFamily="34" charset="0"/>
                <a:cs typeface="Arial" pitchFamily="34" charset="0"/>
              </a:rPr>
              <a:t>climogramas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, </a:t>
            </a:r>
            <a:r>
              <a:rPr lang="es-MX" sz="3600" dirty="0" err="1">
                <a:latin typeface="Arial" pitchFamily="34" charset="0"/>
                <a:cs typeface="Arial" pitchFamily="34" charset="0"/>
              </a:rPr>
              <a:t>nefogramas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, anemogramas.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2.2. Representación cartográfica de las variables climáticas.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2.3 Tendencias Climáticas.</a:t>
            </a: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8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3. Clasificación climática.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Objetivos:</a:t>
            </a:r>
          </a:p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</a:rPr>
              <a:t>Aplicar y analizar el sistema de clasificación climática para caracterizar tipos de climas y sus potenciales para el uso de la sociedad</a:t>
            </a:r>
            <a:r>
              <a:rPr lang="es-MX" sz="3600" dirty="0" smtClean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1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Temas: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3.1 Obtener datos climatológicos de las estaciones de la República Mexicana.</a:t>
            </a:r>
          </a:p>
          <a:p>
            <a:pPr marL="0" indent="0" algn="just">
              <a:buNone/>
            </a:pPr>
            <a:r>
              <a:rPr lang="es-MX" sz="3600" dirty="0">
                <a:latin typeface="Arial" pitchFamily="34" charset="0"/>
                <a:cs typeface="Arial" pitchFamily="34" charset="0"/>
              </a:rPr>
              <a:t>3.2 Identificación y cálculo de regímenes de lluvia.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3.3 Clasificación climática de </a:t>
            </a:r>
            <a:r>
              <a:rPr lang="es-MX" sz="3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Köppen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modificada por Enriqueta García Miranda.</a:t>
            </a:r>
          </a:p>
          <a:p>
            <a:pPr marL="0" indent="0" algn="just">
              <a:buNone/>
            </a:pPr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0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3.4 </a:t>
            </a: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Análisis e interpretación de las causas, distribución espacial y utilidad de los tipos de climas.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3.5 Mapa y análisis de los climas de una región.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3.6 Potencial climático para el uso de energías.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270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1.2 EVOLUCIÓN DEL QUEHACER DE LA CLIMATOLOGÍA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34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</a:rPr>
              <a:t>Con respecto a la </a:t>
            </a:r>
            <a:r>
              <a:rPr lang="es-MX" sz="3600" dirty="0" smtClean="0">
                <a:latin typeface="Arial" panose="020B0604020202020204" pitchFamily="34" charset="0"/>
              </a:rPr>
              <a:t>evolución </a:t>
            </a:r>
            <a:r>
              <a:rPr lang="es-MX" sz="3600" dirty="0">
                <a:latin typeface="Arial" panose="020B0604020202020204" pitchFamily="34" charset="0"/>
              </a:rPr>
              <a:t>de la climatología podemos diferencias varias etapas que fueron marcadas por sus </a:t>
            </a:r>
            <a:r>
              <a:rPr lang="es-MX" sz="3600" b="1" dirty="0">
                <a:latin typeface="Arial" panose="020B0604020202020204" pitchFamily="34" charset="0"/>
              </a:rPr>
              <a:t>objetivos</a:t>
            </a:r>
            <a:r>
              <a:rPr lang="es-MX" sz="3600" dirty="0">
                <a:latin typeface="Arial" panose="020B0604020202020204" pitchFamily="34" charset="0"/>
              </a:rPr>
              <a:t>, </a:t>
            </a:r>
            <a:r>
              <a:rPr lang="es-MX" sz="3600" b="1" dirty="0">
                <a:latin typeface="Arial" panose="020B0604020202020204" pitchFamily="34" charset="0"/>
              </a:rPr>
              <a:t>medios</a:t>
            </a:r>
            <a:r>
              <a:rPr lang="es-MX" sz="3600" dirty="0">
                <a:latin typeface="Arial" panose="020B0604020202020204" pitchFamily="34" charset="0"/>
              </a:rPr>
              <a:t> y </a:t>
            </a:r>
            <a:r>
              <a:rPr lang="es-MX" sz="3600" b="1" dirty="0">
                <a:latin typeface="Arial" panose="020B0604020202020204" pitchFamily="34" charset="0"/>
              </a:rPr>
              <a:t>métodos</a:t>
            </a:r>
            <a:r>
              <a:rPr lang="es-MX" sz="3600" dirty="0">
                <a:latin typeface="Arial" panose="020B0604020202020204" pitchFamily="34" charset="0"/>
              </a:rPr>
              <a:t> que fueron utilizados en cada uno de ellos</a:t>
            </a:r>
            <a:r>
              <a:rPr lang="es-MX" sz="3600" dirty="0" smtClean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717032"/>
            <a:ext cx="6912768" cy="26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PRIMERA ETAPA PRECIENTÍFICA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se tiene una fecha exacta, pero se sabe que el hombre siempre quiso conocer el clima aunque en ese tiempo el clima era visto desde un sentido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religioso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74" y="3933056"/>
            <a:ext cx="3796605" cy="26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5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0924" y="54868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SEGUNDA ETAPA:</a:t>
            </a:r>
            <a:b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 LA CIENCIA EMPÍRICA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Se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enfocó en estudiar la climatología como una ciencia del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tiempo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y fue originada en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Grecia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. 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645025"/>
            <a:ext cx="5328592" cy="282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6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TERCERA ETAPA: TORRECELLI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Después de las dos primeras etapas se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dieron una serie de inventos en la humanidad incluyendo algunos hechos por el italiano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Evangelista Torricelli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quien inventó el barómetro 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de mercurio descubriendo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con él la presión atmosférica y calculando su 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valor.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67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PRESENTACIÓN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El estudio de la Climatología es relevante, ya que se aplican técnicas y teorías que permiten comprender el comportamiento medio atmosférico. La climatología aborda el ámbito físico y social, se enmarca en el paradigma positivista cuantitativo, pero también abarca el enfoque cualitativo.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82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988840"/>
            <a:ext cx="3240360" cy="3243064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988840"/>
            <a:ext cx="3744416" cy="32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EL SIGLO XVII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James </a:t>
            </a:r>
            <a:r>
              <a:rPr lang="es-MX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Six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fue un científico británico nacido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Canterbury.</a:t>
            </a:r>
          </a:p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 1780 se destacó por ser el inventor del termómetro de </a:t>
            </a:r>
            <a:r>
              <a:rPr lang="es-MX" sz="3600" dirty="0" err="1">
                <a:latin typeface="Arial" panose="020B0604020202020204" pitchFamily="34" charset="0"/>
                <a:cs typeface="Arial" panose="020B0604020202020204" pitchFamily="34" charset="0"/>
              </a:rPr>
              <a:t>Six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 termómetro de máxima y mínima.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1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Este dispositivo es usado para realizar estudios de carácter climático. </a:t>
            </a:r>
          </a:p>
          <a:p>
            <a:pPr marL="0" indent="0" algn="just">
              <a:buNone/>
            </a:pP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986624"/>
            <a:ext cx="1584176" cy="273630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228863"/>
            <a:ext cx="3600987" cy="249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EL SIGLO XIX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aparición de la climatología como una ciencia data del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siglo XIX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 principales precursores podemos mencionar 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Julius 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Hann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quien publicó manuales sobre la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ciencia climatológica.</a:t>
            </a:r>
            <a:endParaRPr lang="es-MX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844" y="4374880"/>
            <a:ext cx="2736304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8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692696"/>
            <a:ext cx="8496944" cy="5631904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los naturalistas 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Grisebach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y 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Augustin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Pyramus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3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Candolle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que intentaron realizar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clasificaciones climáticas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utilizando la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vegetación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776231"/>
            <a:ext cx="3816424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92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EL SIGLO XX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 inicios, fue cuando realmente se desarrolló la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climatología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como una ciencia, con el desarrollo de la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aviación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y con el lanzamiento de los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satélites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artificiales.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365104"/>
            <a:ext cx="4281264" cy="195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estudio de la meteorología y junto con ella la climatología darían un paso importante que permitió hacer estudios sobre las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capas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 más altas de la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atmósfera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 y sobre los diferentes fenómenos de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circulación atmosférica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26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933057"/>
            <a:ext cx="4680520" cy="239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0BD0D9"/>
              </a:buClr>
              <a:buNone/>
            </a:pP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¿PARA </a:t>
            </a:r>
            <a:r>
              <a:rPr lang="es-ES" sz="54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QUÉ SIRVE LA </a:t>
            </a: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CLIMATOLOGÍA?</a:t>
            </a:r>
            <a:endParaRPr lang="es-MX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966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latin typeface="Arial" panose="020B0604020202020204" pitchFamily="34" charset="0"/>
              </a:rPr>
              <a:t>La climatología es una ciencia que sirve para describir el clima con respecto a sus </a:t>
            </a:r>
            <a:r>
              <a:rPr lang="es-MX" sz="3600" b="1" dirty="0">
                <a:latin typeface="Arial" panose="020B0604020202020204" pitchFamily="34" charset="0"/>
              </a:rPr>
              <a:t>promedios</a:t>
            </a:r>
            <a:r>
              <a:rPr lang="es-MX" sz="3600" dirty="0">
                <a:latin typeface="Arial" panose="020B0604020202020204" pitchFamily="34" charset="0"/>
              </a:rPr>
              <a:t> y los </a:t>
            </a:r>
            <a:r>
              <a:rPr lang="es-MX" sz="3600" b="1" dirty="0">
                <a:latin typeface="Arial" panose="020B0604020202020204" pitchFamily="34" charset="0"/>
              </a:rPr>
              <a:t>extremos</a:t>
            </a:r>
            <a:r>
              <a:rPr lang="es-MX" sz="3600" dirty="0">
                <a:latin typeface="Arial" panose="020B0604020202020204" pitchFamily="34" charset="0"/>
              </a:rPr>
              <a:t>. </a:t>
            </a:r>
            <a:endParaRPr lang="es-MX" sz="3600" dirty="0" smtClean="0">
              <a:latin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28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259209"/>
            <a:ext cx="4680520" cy="303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559896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Estudia la forma en la que el clima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puede </a:t>
            </a:r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variar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o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</a:t>
            </a:r>
            <a:r>
              <a:rPr lang="es-MX" sz="36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cambiar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</a:rPr>
              <a:t>,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además, ayuda a determinar la manera en la que el clima puede llegar 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afectar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otros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procesos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y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</a:rPr>
              <a:t>actividades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</a:rPr>
              <a:t> que realiza el ser humano. </a:t>
            </a:r>
            <a:endParaRPr lang="es-MX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29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4221089"/>
            <a:ext cx="4608512" cy="210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</a:rPr>
              <a:t>El curso está estructurado con cuatro unidades del conocimiento como son: introducción al estudio de la Climatología, teorías de los cambios y variaciones climáticas en la Tierra,  relación entre los elementos y factores climáticos, elaboración e interpretación de gráficas y mapas climáticos y la clasificación climática. 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3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487888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Sirve también para estudiar las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interacciones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que se dan entre la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atmósfera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biosfera, litosfera  e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hidrosfera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30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580656"/>
            <a:ext cx="4968552" cy="2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climatología realiza estudios donde determina como  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 puede afectar    la   arquitectura,   agricultura, 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hidrología, la salud y el bienestar de toda una comunidad.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3918595"/>
            <a:ext cx="3898776" cy="243775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918596"/>
            <a:ext cx="3816424" cy="240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2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32</a:t>
            </a:fld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755576" y="1412776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1.3 RAMAS DE LA CLIMATOLOGÍA</a:t>
            </a:r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AGRÍCOLA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los climas para seleccionar los cultivos, así como también busca terrenos favorables para diferentes plantaciones.</a:t>
            </a:r>
          </a:p>
          <a:p>
            <a:pPr marL="0" indent="0" algn="just">
              <a:buNone/>
            </a:pPr>
            <a:endParaRPr lang="es-E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789040"/>
            <a:ext cx="4464496" cy="256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Estudia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la relación del tiempo atmosférico con las cosechas, inundaciones y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plagas.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          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6992"/>
            <a:ext cx="3610744" cy="25829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429000"/>
            <a:ext cx="3600399" cy="251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7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DEL TRANSPORTE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las variaciones atmosféricas optimas para realizar un transporte eficiente y seguro en la población.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56" y="4005064"/>
            <a:ext cx="3773244" cy="216024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4077073"/>
            <a:ext cx="3547117" cy="201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3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MÉDICA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la ciencia que estudia la influencia que el clima ejerce en los seres humanos, tanto por sus efectos terapéuticos como por sus posibles perjuicios para la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salud.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229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influencia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tienen los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climatológicos como: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altitud, latitud, </a:t>
            </a:r>
            <a:r>
              <a:rPr lang="es-MX" sz="3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continentalidad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contaminación atmosférica, entre otros.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37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3826768" cy="25922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501008"/>
            <a:ext cx="374441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6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elementos como: la presión atmosférica, temperatura, humedad, precipitaciones y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vientos.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factores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elementos  repercuten en la salud y bienestar del ser humano.</a:t>
            </a:r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38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61048"/>
            <a:ext cx="3898776" cy="249530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644" y="3861048"/>
            <a:ext cx="3917156" cy="246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URBANA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Ciencia que se ocupa del estudio de los procesos físicos y químicos que conducen a cambios en el estado medio de la atmósfera urbana.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39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388" y="4077072"/>
            <a:ext cx="4176464" cy="227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600" dirty="0">
                <a:latin typeface="Arial" pitchFamily="34" charset="0"/>
                <a:cs typeface="Arial" pitchFamily="34" charset="0"/>
              </a:rPr>
              <a:t>Las sequías, los huracanes, los frentes, los monzones, las heladas, las nevadas, el fenómeno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atmosférico El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Niño, el cambio climático, las inundaciones, etc.,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son 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eventos atmosféricos  que tienen fuertes repercusiones en todas las actividades 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humanas.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estudio de la climatología urbana se a desarrollado partiendo de la idea de que las actividades humanas han modificado el clima de la cuidad, al mismo tiempo que han alterado el paisaje rural que rodea a las ciudades (tala de bosques, drenaje, campos de cultivo, etc.). </a:t>
            </a: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94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PALEOCLIMATOLOGÍA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los climas del pasado para poder inferir o pronosticar los climas del futuro.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41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01008"/>
            <a:ext cx="3898776" cy="263993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501008"/>
            <a:ext cx="3538736" cy="279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MARÍTIMA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Ciencia que apoya a la navegación marítima por medio de estudios del estado del tiempo atmosférico (viento, lluvia, huracanes, monzones, etc.)</a:t>
            </a: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42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077072"/>
            <a:ext cx="3826768" cy="227927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4149080"/>
            <a:ext cx="3744416" cy="21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9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AÉREA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Estudia condiciones atmosféricas de las capas altas de la atmósfera para realizar los vuelos aéreos.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43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42" y="3785232"/>
            <a:ext cx="3816424" cy="245208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951" y="3785232"/>
            <a:ext cx="3600400" cy="245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5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ANALÍTICA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fundamenta en el análisis estadístico de las características que son consideradas más significativas del clima de un lugar. </a:t>
            </a:r>
            <a:endParaRPr lang="es-MX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933057"/>
            <a:ext cx="5616623" cy="243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Por medio de ella se logran establecer los valores medios de los elementos atmosféricos y se puede además establecer la posibilidad de que se alcancen algunos valores extremos específicos.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4149080"/>
            <a:ext cx="4320480" cy="220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3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DINÁMICA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roporciona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una visión dinámica 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respecto a las manifestaciones 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se registran en la atmósfera vista como una unidad 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física.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46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645024"/>
            <a:ext cx="3672408" cy="279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Es una explicación que se realiza de forma matemática sobre la atmósfera utilizando las leyes de la mecánica de fluidos y de la termodinámica.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47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429000"/>
            <a:ext cx="4248472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CLIMATOLOGÍA SINÓPTICA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en el análisis de la configuración que se hace sobre los elementos atmosféricos en un espacio tridimensional, en un momento determinado y en horas concretas con respecto a su evolución.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942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BIOCLIMATOLOGÍA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Conocida 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también como la Fito climatología, es una ciencia que se encarga de estudiar la reciprocidad que se da entre el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clima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 y la distribución que tienen los 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seres vivos</a:t>
            </a: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 en la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tierra.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49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149080"/>
            <a:ext cx="3993232" cy="230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0445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estrategias de enseñanza están relacionadas con el uso y análisis de datos climatológicos e imágenes de satélite, que contribuyen al estudio integral del medio físico y su influencia sobre el ser humano. </a:t>
            </a:r>
            <a:endParaRPr lang="es-MX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s-MX" sz="3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5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otras palabras, busca la forma de explicar la relación que se da entre los seres vivos y el clima. </a:t>
            </a:r>
            <a:endParaRPr lang="es-MX" sz="3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estudio, utiliza una serie de </a:t>
            </a:r>
            <a:r>
              <a:rPr lang="es-MX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variantes bioclimáticas</a:t>
            </a: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que incluyen 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microclimas, </a:t>
            </a:r>
            <a:r>
              <a:rPr lang="es-MX" sz="3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mesoclimas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3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macroclimas</a:t>
            </a:r>
            <a:r>
              <a:rPr lang="es-MX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45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ESPACIOS </a:t>
            </a:r>
          </a:p>
          <a:p>
            <a:pPr marL="0" indent="0" algn="ctr">
              <a:buNone/>
            </a:pPr>
            <a:r>
              <a:rPr lang="es-ES" sz="54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CLIMÁTICOS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3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Los espacios climáticos de acuerdo a sus características de dimensión se clasifican en tres grupos.</a:t>
            </a:r>
          </a:p>
          <a:p>
            <a:pPr marL="514350" indent="-514350" algn="just">
              <a:buAutoNum type="arabicPeriod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Microclima.</a:t>
            </a:r>
          </a:p>
          <a:p>
            <a:pPr marL="514350" indent="-514350" algn="just">
              <a:buAutoNum type="arabicPeriod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Mesoclima o clima regional.</a:t>
            </a:r>
          </a:p>
          <a:p>
            <a:pPr marL="514350" indent="-514350" algn="just">
              <a:buAutoNum type="arabicPeriod"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Macroclima.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5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MICROCLIMA O MICROCLIMATOLOGÍA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 y estudia las condiciones ambientales en espacios comparativamente pequeños como un jardín, área urbana, invernadero entre otras.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53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149080"/>
            <a:ext cx="5184576" cy="215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MESOCLIMA O CLIMA REGIONAL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Es el clima que se encuentra entre el microclima y el </a:t>
            </a:r>
            <a:r>
              <a:rPr lang="es-MX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macroclima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que puede ser el clima de una región, municipio, estado, etc.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54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789040"/>
            <a:ext cx="4032448" cy="253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3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MACROCLIMA O MACROCLIMATOLOGÍA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47411"/>
            <a:ext cx="8229600" cy="46771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Abarca áreas mayores que pueden identificarse a nivel nacional y mundial, donde intervienen una serie de factores y elementos que hacen característico un clima.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2" y="4005064"/>
            <a:ext cx="3950742" cy="23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4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" pitchFamily="34" charset="0"/>
                <a:cs typeface="Arial" pitchFamily="34" charset="0"/>
              </a:rPr>
              <a:t>ACERVO BIBLIOGRÁFICO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MX" sz="3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Básico</a:t>
            </a:r>
            <a:r>
              <a:rPr lang="es-MX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Bridgman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H. A. (2006).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global climate system: patters, processes and teleconnections. 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Cambridge.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Fuentes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Yague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T. L. (2000). Iniciación a la Meteorología y Climatología. Madrid.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Mundi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-prensa</a:t>
            </a:r>
            <a:r>
              <a:rPr lang="es-MX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MX" sz="3600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49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García de Miranda Enriqueta (1985). Modificaciones al sistema climático de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Köppen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Enriqueta García de Miranda. Instituto de Geografía. México. UNAM. </a:t>
            </a:r>
            <a:endParaRPr lang="es-MX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Garduño, René. (1994). El veleidoso clima. F.C.E. México, D. F.</a:t>
            </a:r>
            <a:endParaRPr lang="es-MX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30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Gil </a:t>
            </a:r>
            <a:r>
              <a:rPr lang="es-MX" sz="39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Olcina</a:t>
            </a:r>
            <a:r>
              <a:rPr lang="es-MX" sz="3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Antonio (1999). Climatología básica. Barcelona. Madrid.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3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Hernández C. María Engracia. (2001). Los Ciclones tropicales de México. México. UNAM. </a:t>
            </a:r>
            <a:endParaRPr lang="es-MX" sz="3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fr-FR" sz="3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Roy, L.E., (2001). </a:t>
            </a:r>
            <a:r>
              <a:rPr lang="es-ES" sz="3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Historia del clima desde el año mil. México, F.C.E</a:t>
            </a:r>
            <a:r>
              <a:rPr lang="es-ES" sz="3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36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Leggett</a:t>
            </a:r>
            <a:r>
              <a:rPr lang="es-E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J., (1996). El calentamiento global. México, F.C.E.</a:t>
            </a:r>
            <a:endParaRPr lang="es-MX" sz="3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Llorca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Llorca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Rafael (2004). Prácticas y problemas de climatología. México.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Alfaomega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Miller A., Austin (1982). Climatología. Barcelona. Omega</a:t>
            </a:r>
            <a:r>
              <a:rPr lang="es-MX" sz="36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59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5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09973"/>
          </a:xfrm>
        </p:spPr>
        <p:txBody>
          <a:bodyPr>
            <a:noAutofit/>
          </a:bodyPr>
          <a:lstStyle/>
          <a:p>
            <a:pPr algn="just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OBJETIVOS DE LA UNIDAD DE APRENDIZAJE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Analizar los fenómenos atmosféricos con las condiciones físico-geográficas y las actividades humanas, buscando sus causas y consecuencias. </a:t>
            </a:r>
            <a:endParaRPr lang="es-MX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sz="4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0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BD0D9"/>
              </a:buClr>
              <a:buFont typeface="Arial" panose="020B0604020202020204" pitchFamily="34" charset="0"/>
              <a:buChar char="•"/>
            </a:pPr>
            <a:r>
              <a:rPr lang="es-ES" sz="36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Morales </a:t>
            </a:r>
            <a:r>
              <a:rPr lang="es-ES" sz="36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M. Carlos (2001). Variaciones climáticas en la tierra. Tesis de maestría. México. UNAM.</a:t>
            </a:r>
            <a:endParaRPr lang="es-MX" sz="36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BD0D9"/>
              </a:buClr>
            </a:pPr>
            <a:r>
              <a:rPr lang="es-MX" sz="36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Vidal, Zepeda Rosalía (2005). Las regiones climáticas de México. Instituto de Geografía, UNAM. México.</a:t>
            </a:r>
          </a:p>
          <a:p>
            <a:pPr marL="0" indent="0">
              <a:buNone/>
            </a:pP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>
                <a:latin typeface="Arial" pitchFamily="34" charset="0"/>
                <a:cs typeface="Arial" pitchFamily="34" charset="0"/>
              </a:rPr>
              <a:t>DIRECTORIO DE LA FACULTAD DE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GEOGRAFÍA</a:t>
            </a:r>
            <a:endParaRPr lang="es-MX" sz="20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125538"/>
            <a:ext cx="5400600" cy="5256212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14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4997" y="11663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>
                <a:latin typeface="Arial" pitchFamily="34" charset="0"/>
                <a:cs typeface="Arial" pitchFamily="34" charset="0"/>
              </a:rPr>
              <a:t>DIRECTORIO DE LA  UAEMEX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lnSpcReduction="10000"/>
          </a:bodyPr>
          <a:lstStyle/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Dr. en Ed. Alfredo Barrera Baca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Rector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E.U. y R. Marco Antonio Luna Pichardo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Secretaria de Docencia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Dr. en C.I. Carlos Eduardo Barrera Díaz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de Investigación y Estudios Avanzados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Com. </a:t>
            </a:r>
            <a:r>
              <a:rPr lang="es-MX" sz="1000" b="1" dirty="0" err="1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Jannet</a:t>
            </a: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 Valero Vilchis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Secretaria de Rectoría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Dr. en A.V. Edgar Miranda Ortiz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de Difusión Cultural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Dra. en Ed. Sandra Chávez Marín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Secretaria de Extensión y Vinculación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E. Javier González Martínez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de Finanzas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D. Juan Miguel Reyes </a:t>
            </a:r>
            <a:r>
              <a:rPr lang="es-MX" sz="1000" b="1" dirty="0" err="1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Viurquez</a:t>
            </a: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de Administración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Dr. en C.C. José Raymundo Marcial Romero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de Planeación y Desarrollo Institucional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L.A. María del Pilar </a:t>
            </a:r>
            <a:r>
              <a:rPr lang="es-MX" sz="1000" b="1" dirty="0" err="1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Ampudia</a:t>
            </a: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 García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Secretaria de Cooperación Internacional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Dra. en </a:t>
            </a:r>
            <a:r>
              <a:rPr lang="es-MX" sz="1000" b="1" dirty="0" err="1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Dis</a:t>
            </a: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. Mónica Marina Mondragón </a:t>
            </a:r>
            <a:r>
              <a:rPr lang="es-MX" sz="1000" b="1" dirty="0" err="1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Ixtlahuac</a:t>
            </a: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Secretaria de Cultura y Deporte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Dra. en C.S. Luis Raúl Ortiz Ramírez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Abogado General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Lic. en Com. Gastón Pedraza Muñoz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Dirección General de Comunicación Universitaria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R.I. Jorge Bernáldez García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Secretario Técnico de la Rectoría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M. en D. F. Jorge Rogelio Zenteno Domínguez </a:t>
            </a:r>
          </a:p>
          <a:p>
            <a:pPr marL="0" lvl="0" indent="0" algn="ctr">
              <a:buClr>
                <a:srgbClr val="F0A22E"/>
              </a:buClr>
              <a:buSzPct val="70000"/>
              <a:buNone/>
            </a:pPr>
            <a:r>
              <a:rPr lang="es-MX" sz="1000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Encargado del Despacho de la Contraloría Universitaria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62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7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Utilizar datos estadísticos obtenidos en campo y medios indirectos para clasificar los climas, identificar y analizar tendencias de los fenómenos climáticos, así como reconocer</a:t>
            </a:r>
            <a:r>
              <a:rPr lang="es-MX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regiones con potencial de energías limpias.</a:t>
            </a:r>
          </a:p>
          <a:p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84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TEMARIO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UNIDAD 1. Fundamentos de climatología.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Objetivo: </a:t>
            </a:r>
          </a:p>
          <a:p>
            <a:pPr marL="0" indent="0" algn="just">
              <a:buNone/>
            </a:pP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</a:rPr>
              <a:t>Analizar los fundamentos de la Climatología para comprender las diferentes áreas de aplicación y la influencia de los componentes del sistema climático. 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1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cs typeface="Arial" pitchFamily="34" charset="0"/>
              </a:rPr>
              <a:t>Temas: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1.1 Concepto </a:t>
            </a:r>
            <a:r>
              <a:rPr lang="es-MX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climatología y </a:t>
            </a: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clima.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1.2 Evolución </a:t>
            </a:r>
            <a:r>
              <a:rPr lang="es-MX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quehacer de la climatología</a:t>
            </a: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1.3 Ramas </a:t>
            </a:r>
            <a:r>
              <a:rPr lang="es-MX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 </a:t>
            </a: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climatología.</a:t>
            </a:r>
          </a:p>
          <a:p>
            <a:pPr marL="0" indent="0" algn="just">
              <a:buNone/>
            </a:pPr>
            <a:r>
              <a:rPr lang="es-MX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1.4 Teorías </a:t>
            </a:r>
            <a:r>
              <a:rPr lang="es-MX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 variación y cambio climático.</a:t>
            </a:r>
          </a:p>
          <a:p>
            <a:pPr marL="0" indent="0">
              <a:buNone/>
            </a:pPr>
            <a:r>
              <a:rPr lang="es-MX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1.5 Influencia 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los factores astronómicos (solsticios, equinoccios, afelio y </a:t>
            </a:r>
            <a:r>
              <a:rPr lang="es-MX" sz="3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perhelio</a:t>
            </a:r>
            <a:r>
              <a:rPr lang="es-MX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y marinos en el clima.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Mtra. Juana Rosendo Francisco                      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C55A-BE17-4FF9-B5F9-9D1C08643C3B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01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3342</TotalTime>
  <Words>1960</Words>
  <Application>Microsoft Office PowerPoint</Application>
  <PresentationFormat>Presentación en pantalla (4:3)</PresentationFormat>
  <Paragraphs>281</Paragraphs>
  <Slides>62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68" baseType="lpstr">
      <vt:lpstr>Arial</vt:lpstr>
      <vt:lpstr>Calibri</vt:lpstr>
      <vt:lpstr>Constantia</vt:lpstr>
      <vt:lpstr>Times New Roman</vt:lpstr>
      <vt:lpstr>Wingdings 2</vt:lpstr>
      <vt:lpstr>Flujo</vt:lpstr>
      <vt:lpstr> UNIVERSIDAD AUTÓNOMA DEL ESTADO DE MÉXICO FACULTAD DE GEOGRAFÍA  “PROYECTABLES: DIAPOSITIVAS  PARA LA UNIDAD DE APRENDIZAJE:  CLIMATOLOGÍA”  LICENCIATURA EN GEOGRAFÍA  NÚCLEO DE FORMACIÓN: SUSTANTIVO CLAVE LGE002  UNIDAD 1 1.2 EVOLUCIÓN DEL QUEHACER DE LA CLIMATOLOGÍA 1.3 RAMAS DE LA CLIMATOLOGÍA.  MTRA. JUANA ROSENDO FRANCISCO   TOLUCA, MÉXICO, SEPTIEMBRE 2019     </vt:lpstr>
      <vt:lpstr>PRESENTACIÓN</vt:lpstr>
      <vt:lpstr>Presentación de PowerPoint</vt:lpstr>
      <vt:lpstr>Presentación de PowerPoint</vt:lpstr>
      <vt:lpstr>Presentación de PowerPoint</vt:lpstr>
      <vt:lpstr>OBJETIVOS DE LA UNIDAD DE APRENDIZAJE</vt:lpstr>
      <vt:lpstr>Presentación de PowerPoint</vt:lpstr>
      <vt:lpstr>TEMARIO</vt:lpstr>
      <vt:lpstr>Presentación de PowerPoint</vt:lpstr>
      <vt:lpstr>UNIDAD 2. Elementos del clima y su representación.</vt:lpstr>
      <vt:lpstr>Presentación de PowerPoint</vt:lpstr>
      <vt:lpstr>UNIDAD 3. Clasificación climática.</vt:lpstr>
      <vt:lpstr>Presentación de PowerPoint</vt:lpstr>
      <vt:lpstr>Presentación de PowerPoint</vt:lpstr>
      <vt:lpstr>Presentación de PowerPoint</vt:lpstr>
      <vt:lpstr>Presentación de PowerPoint</vt:lpstr>
      <vt:lpstr>PRIMERA ETAPA PRECIENTÍFICA</vt:lpstr>
      <vt:lpstr>SEGUNDA ETAPA:  LA CIENCIA EMPÍRICA</vt:lpstr>
      <vt:lpstr>TERCERA ETAPA: TORRECELLI</vt:lpstr>
      <vt:lpstr>Presentación de PowerPoint</vt:lpstr>
      <vt:lpstr>EN EL SIGLO XVII</vt:lpstr>
      <vt:lpstr>Presentación de PowerPoint</vt:lpstr>
      <vt:lpstr>EN EL SIGLO XIX</vt:lpstr>
      <vt:lpstr>Presentación de PowerPoint</vt:lpstr>
      <vt:lpstr>EN EL SIGLO XX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CLIMATOLOGÍA AGRÍCOLA</vt:lpstr>
      <vt:lpstr>Presentación de PowerPoint</vt:lpstr>
      <vt:lpstr>CLIMATOLOGÍA DEL TRANSPORTE</vt:lpstr>
      <vt:lpstr>CLIMATOLOGÍA MÉDICA</vt:lpstr>
      <vt:lpstr>Presentación de PowerPoint</vt:lpstr>
      <vt:lpstr>Presentación de PowerPoint</vt:lpstr>
      <vt:lpstr>CLIMATOLOGÍA URBANA</vt:lpstr>
      <vt:lpstr>Presentación de PowerPoint</vt:lpstr>
      <vt:lpstr>PALEOCLIMATOLOGÍA</vt:lpstr>
      <vt:lpstr>CLIMATOLOGÍA MARÍTIMA</vt:lpstr>
      <vt:lpstr>CLIMATOLOGÍA AÉREA</vt:lpstr>
      <vt:lpstr>CLIMATOLOGÍA ANALÍTICA</vt:lpstr>
      <vt:lpstr>Presentación de PowerPoint</vt:lpstr>
      <vt:lpstr>CLIMATOLOGÍA DINÁMICA</vt:lpstr>
      <vt:lpstr>Presentación de PowerPoint</vt:lpstr>
      <vt:lpstr>CLIMATOLOGÍA SINÓPTICA</vt:lpstr>
      <vt:lpstr>BIOCLIMATOLOGÍA</vt:lpstr>
      <vt:lpstr>Presentación de PowerPoint</vt:lpstr>
      <vt:lpstr>Presentación de PowerPoint</vt:lpstr>
      <vt:lpstr>Presentación de PowerPoint</vt:lpstr>
      <vt:lpstr>MICROCLIMA O MICROCLIMATOLOGÍA</vt:lpstr>
      <vt:lpstr>MESOCLIMA O CLIMA REGIONAL</vt:lpstr>
      <vt:lpstr>MACROCLIMA O MACROCLIMATOLOGÍA</vt:lpstr>
      <vt:lpstr>ACERVO BIBLIOGRÁFICO</vt:lpstr>
      <vt:lpstr>Presentación de PowerPoint</vt:lpstr>
      <vt:lpstr>Presentación de PowerPoint</vt:lpstr>
      <vt:lpstr>Presentación de PowerPoint</vt:lpstr>
      <vt:lpstr>Presentación de PowerPoint</vt:lpstr>
      <vt:lpstr>DIRECTORIO DE LA FACULTAD DE GEOGRAFÍA</vt:lpstr>
      <vt:lpstr>DIRECTORIO DE LA  UAEMEX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MÉXICO FACULTAD DE CIENCIAS DE LA CONDUCTA   “PRESENTACION EN ACETATOS  para la unidad de aprendizaje:  DESARROLLO SUSTENTABLE”  Núcleo de formación: básico CLAVE L19002  UNIDAD DE COMPETENCIA I  EFECTO INVERNADERO, ADELGAZAMIENTO DE LA CAPA DE OZONO Y CAMBIO CLIMATICO  LIC. JUANA ROSENDO FRANCISCO  TOLUCA, MEXICO, OCTUBRE 2011.</dc:title>
  <dc:creator>Valued Acer Customer</dc:creator>
  <cp:lastModifiedBy>win10</cp:lastModifiedBy>
  <cp:revision>286</cp:revision>
  <dcterms:created xsi:type="dcterms:W3CDTF">2011-10-20T15:53:38Z</dcterms:created>
  <dcterms:modified xsi:type="dcterms:W3CDTF">2019-09-27T02:20:35Z</dcterms:modified>
</cp:coreProperties>
</file>