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2" r:id="rId1"/>
  </p:sldMasterIdLst>
  <p:notesMasterIdLst>
    <p:notesMasterId r:id="rId33"/>
  </p:notesMasterIdLst>
  <p:sldIdLst>
    <p:sldId id="291" r:id="rId2"/>
    <p:sldId id="292" r:id="rId3"/>
    <p:sldId id="293" r:id="rId4"/>
    <p:sldId id="294" r:id="rId5"/>
    <p:sldId id="265" r:id="rId6"/>
    <p:sldId id="263" r:id="rId7"/>
    <p:sldId id="258" r:id="rId8"/>
    <p:sldId id="279" r:id="rId9"/>
    <p:sldId id="257" r:id="rId10"/>
    <p:sldId id="284" r:id="rId11"/>
    <p:sldId id="259" r:id="rId12"/>
    <p:sldId id="261" r:id="rId13"/>
    <p:sldId id="285" r:id="rId14"/>
    <p:sldId id="266" r:id="rId15"/>
    <p:sldId id="270" r:id="rId16"/>
    <p:sldId id="271" r:id="rId17"/>
    <p:sldId id="272" r:id="rId18"/>
    <p:sldId id="273" r:id="rId19"/>
    <p:sldId id="280" r:id="rId20"/>
    <p:sldId id="274" r:id="rId21"/>
    <p:sldId id="278" r:id="rId22"/>
    <p:sldId id="275" r:id="rId23"/>
    <p:sldId id="276" r:id="rId24"/>
    <p:sldId id="277" r:id="rId25"/>
    <p:sldId id="281" r:id="rId26"/>
    <p:sldId id="286" r:id="rId27"/>
    <p:sldId id="295" r:id="rId28"/>
    <p:sldId id="296" r:id="rId29"/>
    <p:sldId id="282" r:id="rId30"/>
    <p:sldId id="287" r:id="rId31"/>
    <p:sldId id="288"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93" autoAdjust="0"/>
    <p:restoredTop sz="94660"/>
  </p:normalViewPr>
  <p:slideViewPr>
    <p:cSldViewPr snapToGrid="0">
      <p:cViewPr varScale="1">
        <p:scale>
          <a:sx n="106" d="100"/>
          <a:sy n="106" d="100"/>
        </p:scale>
        <p:origin x="424"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5" d="100"/>
        <a:sy n="65"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3AB0C2-56FF-4FB5-8629-C1D14A9CAF98}" type="doc">
      <dgm:prSet loTypeId="urn:microsoft.com/office/officeart/2005/8/layout/matrix3" loCatId="matrix" qsTypeId="urn:microsoft.com/office/officeart/2005/8/quickstyle/simple1" qsCatId="simple" csTypeId="urn:microsoft.com/office/officeart/2005/8/colors/accent1_5" csCatId="accent1" phldr="1"/>
      <dgm:spPr/>
      <dgm:t>
        <a:bodyPr/>
        <a:lstStyle/>
        <a:p>
          <a:endParaRPr lang="en-US"/>
        </a:p>
      </dgm:t>
    </dgm:pt>
    <dgm:pt modelId="{9716F850-9C1E-4B22-A258-6BB6606CD977}">
      <dgm:prSet custT="1"/>
      <dgm:spPr/>
      <dgm:t>
        <a:bodyPr/>
        <a:lstStyle/>
        <a:p>
          <a:r>
            <a:rPr lang="es-MX" sz="1700" dirty="0">
              <a:solidFill>
                <a:schemeClr val="tx1"/>
              </a:solidFill>
            </a:rPr>
            <a:t>El hongo puede estar refrigerado por alrededor de una semana. La vida útil </a:t>
          </a:r>
          <a:r>
            <a:rPr lang="es-MX" sz="1700" dirty="0" smtClean="0">
              <a:solidFill>
                <a:schemeClr val="tx1"/>
              </a:solidFill>
            </a:rPr>
            <a:t>es de 14-20 </a:t>
          </a:r>
          <a:r>
            <a:rPr lang="es-MX" sz="1700" dirty="0">
              <a:solidFill>
                <a:schemeClr val="tx1"/>
              </a:solidFill>
            </a:rPr>
            <a:t>días a </a:t>
          </a:r>
          <a:r>
            <a:rPr lang="es-MX" sz="1700" dirty="0" smtClean="0">
              <a:solidFill>
                <a:schemeClr val="tx1"/>
              </a:solidFill>
            </a:rPr>
            <a:t>1°C</a:t>
          </a:r>
          <a:r>
            <a:rPr lang="es-MX" sz="1700" dirty="0">
              <a:solidFill>
                <a:schemeClr val="tx1"/>
              </a:solidFill>
            </a:rPr>
            <a:t>, 10 días a </a:t>
          </a:r>
          <a:r>
            <a:rPr lang="es-MX" sz="1700" dirty="0" smtClean="0">
              <a:solidFill>
                <a:schemeClr val="tx1"/>
              </a:solidFill>
            </a:rPr>
            <a:t>6 °C </a:t>
          </a:r>
          <a:r>
            <a:rPr lang="es-MX" sz="1700" dirty="0">
              <a:solidFill>
                <a:schemeClr val="tx1"/>
              </a:solidFill>
            </a:rPr>
            <a:t>y 2-3 días a 20 </a:t>
          </a:r>
          <a:r>
            <a:rPr lang="es-MX" sz="1700" dirty="0" smtClean="0">
              <a:solidFill>
                <a:schemeClr val="tx1"/>
              </a:solidFill>
            </a:rPr>
            <a:t>°C</a:t>
          </a:r>
          <a:r>
            <a:rPr lang="es-MX" sz="1700" dirty="0">
              <a:solidFill>
                <a:schemeClr val="tx1"/>
              </a:solidFill>
            </a:rPr>
            <a:t>. </a:t>
          </a:r>
          <a:endParaRPr lang="en-US" sz="1700" dirty="0">
            <a:solidFill>
              <a:schemeClr val="tx1"/>
            </a:solidFill>
          </a:endParaRPr>
        </a:p>
      </dgm:t>
    </dgm:pt>
    <dgm:pt modelId="{C05F92CE-9F79-4081-80B7-52FCC7D5597D}" type="parTrans" cxnId="{92195590-BC43-4620-AD4F-AB84FFEAEE60}">
      <dgm:prSet/>
      <dgm:spPr/>
      <dgm:t>
        <a:bodyPr/>
        <a:lstStyle/>
        <a:p>
          <a:endParaRPr lang="en-US" sz="1700">
            <a:solidFill>
              <a:schemeClr val="tx1"/>
            </a:solidFill>
          </a:endParaRPr>
        </a:p>
      </dgm:t>
    </dgm:pt>
    <dgm:pt modelId="{7CF9310E-7716-49C1-844D-74831144C6EA}" type="sibTrans" cxnId="{92195590-BC43-4620-AD4F-AB84FFEAEE60}">
      <dgm:prSet/>
      <dgm:spPr/>
      <dgm:t>
        <a:bodyPr/>
        <a:lstStyle/>
        <a:p>
          <a:endParaRPr lang="en-US" sz="1700">
            <a:solidFill>
              <a:schemeClr val="tx1"/>
            </a:solidFill>
          </a:endParaRPr>
        </a:p>
      </dgm:t>
    </dgm:pt>
    <dgm:pt modelId="{143D3A9E-9D82-459B-B2EC-6E258AC509F6}">
      <dgm:prSet custT="1"/>
      <dgm:spPr/>
      <dgm:t>
        <a:bodyPr/>
        <a:lstStyle/>
        <a:p>
          <a:r>
            <a:rPr lang="es-MX" sz="1700" dirty="0">
              <a:solidFill>
                <a:schemeClr val="tx1"/>
              </a:solidFill>
            </a:rPr>
            <a:t>La temperatura tiene un particular efecto marcado sobre la calidad de </a:t>
          </a:r>
          <a:r>
            <a:rPr lang="es-MX" sz="1700" dirty="0" smtClean="0">
              <a:solidFill>
                <a:schemeClr val="tx1"/>
              </a:solidFill>
            </a:rPr>
            <a:t>estos hongos.</a:t>
          </a:r>
          <a:endParaRPr lang="en-US" sz="1700" dirty="0">
            <a:solidFill>
              <a:schemeClr val="tx1"/>
            </a:solidFill>
          </a:endParaRPr>
        </a:p>
      </dgm:t>
    </dgm:pt>
    <dgm:pt modelId="{4C79B8A5-8596-434A-9E4C-EEB3D9E7D58F}" type="parTrans" cxnId="{4708E8FB-2C77-4B8F-BD02-F0DBB0646F0F}">
      <dgm:prSet/>
      <dgm:spPr/>
      <dgm:t>
        <a:bodyPr/>
        <a:lstStyle/>
        <a:p>
          <a:endParaRPr lang="en-US" sz="1700">
            <a:solidFill>
              <a:schemeClr val="tx1"/>
            </a:solidFill>
          </a:endParaRPr>
        </a:p>
      </dgm:t>
    </dgm:pt>
    <dgm:pt modelId="{89EF02ED-F520-4E3F-BBC9-20D9E8C8A5C2}" type="sibTrans" cxnId="{4708E8FB-2C77-4B8F-BD02-F0DBB0646F0F}">
      <dgm:prSet/>
      <dgm:spPr/>
      <dgm:t>
        <a:bodyPr/>
        <a:lstStyle/>
        <a:p>
          <a:endParaRPr lang="en-US" sz="1700">
            <a:solidFill>
              <a:schemeClr val="tx1"/>
            </a:solidFill>
          </a:endParaRPr>
        </a:p>
      </dgm:t>
    </dgm:pt>
    <dgm:pt modelId="{044BD88E-752E-4D46-87C5-968A42A9F086}">
      <dgm:prSet custT="1"/>
      <dgm:spPr/>
      <dgm:t>
        <a:bodyPr/>
        <a:lstStyle/>
        <a:p>
          <a:r>
            <a:rPr lang="es-MX" sz="1700" dirty="0" smtClean="0">
              <a:solidFill>
                <a:schemeClr val="tx1"/>
              </a:solidFill>
            </a:rPr>
            <a:t>Materiales </a:t>
          </a:r>
          <a:r>
            <a:rPr lang="es-MX" sz="1700" dirty="0">
              <a:solidFill>
                <a:schemeClr val="tx1"/>
              </a:solidFill>
            </a:rPr>
            <a:t>de embalaje, (cloruro de polivinilideno recubierto, Nylon, antiempañamiento, envoltura o película de envasado al vacío) </a:t>
          </a:r>
          <a:r>
            <a:rPr lang="es-MX" sz="1700" dirty="0" smtClean="0">
              <a:solidFill>
                <a:schemeClr val="tx1"/>
              </a:solidFill>
            </a:rPr>
            <a:t>permiten </a:t>
          </a:r>
          <a:r>
            <a:rPr lang="es-MX" sz="1700" dirty="0">
              <a:solidFill>
                <a:schemeClr val="tx1"/>
              </a:solidFill>
            </a:rPr>
            <a:t>el mantenimiento y frescura de </a:t>
          </a:r>
          <a:r>
            <a:rPr lang="es-MX" sz="1700" dirty="0" smtClean="0">
              <a:solidFill>
                <a:schemeClr val="tx1"/>
              </a:solidFill>
            </a:rPr>
            <a:t>25 °C </a:t>
          </a:r>
          <a:r>
            <a:rPr lang="es-MX" sz="1700" dirty="0">
              <a:solidFill>
                <a:schemeClr val="tx1"/>
              </a:solidFill>
            </a:rPr>
            <a:t>a 2 </a:t>
          </a:r>
          <a:r>
            <a:rPr lang="es-MX" sz="1700" dirty="0" smtClean="0">
              <a:solidFill>
                <a:schemeClr val="tx1"/>
              </a:solidFill>
            </a:rPr>
            <a:t>°C</a:t>
          </a:r>
          <a:r>
            <a:rPr lang="es-MX" sz="1700" dirty="0">
              <a:solidFill>
                <a:schemeClr val="tx1"/>
              </a:solidFill>
            </a:rPr>
            <a:t>. </a:t>
          </a:r>
          <a:endParaRPr lang="en-US" sz="1700" dirty="0">
            <a:solidFill>
              <a:schemeClr val="tx1"/>
            </a:solidFill>
          </a:endParaRPr>
        </a:p>
      </dgm:t>
    </dgm:pt>
    <dgm:pt modelId="{306729B8-3E8E-4641-8C46-C98A84A27811}" type="parTrans" cxnId="{1FB5AD3C-36BC-4A99-A818-91472C4DF2A5}">
      <dgm:prSet/>
      <dgm:spPr/>
      <dgm:t>
        <a:bodyPr/>
        <a:lstStyle/>
        <a:p>
          <a:endParaRPr lang="en-US" sz="1700">
            <a:solidFill>
              <a:schemeClr val="tx1"/>
            </a:solidFill>
          </a:endParaRPr>
        </a:p>
      </dgm:t>
    </dgm:pt>
    <dgm:pt modelId="{7D36FD6C-DE93-414A-BDC3-9FE3E3BFE236}" type="sibTrans" cxnId="{1FB5AD3C-36BC-4A99-A818-91472C4DF2A5}">
      <dgm:prSet/>
      <dgm:spPr/>
      <dgm:t>
        <a:bodyPr/>
        <a:lstStyle/>
        <a:p>
          <a:endParaRPr lang="en-US" sz="1700">
            <a:solidFill>
              <a:schemeClr val="tx1"/>
            </a:solidFill>
          </a:endParaRPr>
        </a:p>
      </dgm:t>
    </dgm:pt>
    <dgm:pt modelId="{1D54A17D-5004-4317-9907-BA396CD8470B}">
      <dgm:prSet custT="1"/>
      <dgm:spPr/>
      <dgm:t>
        <a:bodyPr/>
        <a:lstStyle/>
        <a:p>
          <a:r>
            <a:rPr lang="es-MX" sz="1700" dirty="0">
              <a:solidFill>
                <a:schemeClr val="tx1"/>
              </a:solidFill>
            </a:rPr>
            <a:t>El tratamiento, empacado, sellado en polietileno y almacenado a temperatura más baja; </a:t>
          </a:r>
          <a:r>
            <a:rPr lang="es-MX" sz="1700" dirty="0" smtClean="0">
              <a:solidFill>
                <a:schemeClr val="tx1"/>
              </a:solidFill>
            </a:rPr>
            <a:t>permite que se amplie la </a:t>
          </a:r>
          <a:r>
            <a:rPr lang="es-MX" sz="1700" dirty="0">
              <a:solidFill>
                <a:schemeClr val="tx1"/>
              </a:solidFill>
            </a:rPr>
            <a:t>vida útil </a:t>
          </a:r>
          <a:r>
            <a:rPr lang="es-MX" sz="1700" dirty="0" smtClean="0">
              <a:solidFill>
                <a:schemeClr val="tx1"/>
              </a:solidFill>
            </a:rPr>
            <a:t>por </a:t>
          </a:r>
          <a:r>
            <a:rPr lang="es-MX" sz="1700" dirty="0">
              <a:solidFill>
                <a:schemeClr val="tx1"/>
              </a:solidFill>
            </a:rPr>
            <a:t>15 días </a:t>
          </a:r>
          <a:endParaRPr lang="en-US" sz="1700" dirty="0">
            <a:solidFill>
              <a:schemeClr val="tx1"/>
            </a:solidFill>
          </a:endParaRPr>
        </a:p>
      </dgm:t>
    </dgm:pt>
    <dgm:pt modelId="{5860CC22-0A3D-41F6-BF0D-2A89A44EA100}" type="parTrans" cxnId="{02800817-CC84-4196-8E66-EB9902AAE89E}">
      <dgm:prSet/>
      <dgm:spPr/>
      <dgm:t>
        <a:bodyPr/>
        <a:lstStyle/>
        <a:p>
          <a:endParaRPr lang="en-US" sz="1700">
            <a:solidFill>
              <a:schemeClr val="tx1"/>
            </a:solidFill>
          </a:endParaRPr>
        </a:p>
      </dgm:t>
    </dgm:pt>
    <dgm:pt modelId="{B39E6958-6D09-4D48-A9A2-3F19F4EF953B}" type="sibTrans" cxnId="{02800817-CC84-4196-8E66-EB9902AAE89E}">
      <dgm:prSet/>
      <dgm:spPr/>
      <dgm:t>
        <a:bodyPr/>
        <a:lstStyle/>
        <a:p>
          <a:endParaRPr lang="en-US" sz="1700">
            <a:solidFill>
              <a:schemeClr val="tx1"/>
            </a:solidFill>
          </a:endParaRPr>
        </a:p>
      </dgm:t>
    </dgm:pt>
    <dgm:pt modelId="{F06B4EA0-16A5-F44A-AA21-5DD139947A8C}" type="pres">
      <dgm:prSet presAssocID="{433AB0C2-56FF-4FB5-8629-C1D14A9CAF98}" presName="matrix" presStyleCnt="0">
        <dgm:presLayoutVars>
          <dgm:chMax val="1"/>
          <dgm:dir/>
          <dgm:resizeHandles val="exact"/>
        </dgm:presLayoutVars>
      </dgm:prSet>
      <dgm:spPr/>
      <dgm:t>
        <a:bodyPr/>
        <a:lstStyle/>
        <a:p>
          <a:endParaRPr lang="es-ES_tradnl"/>
        </a:p>
      </dgm:t>
    </dgm:pt>
    <dgm:pt modelId="{0F650A0F-837F-724F-BF83-4BDC6C5752F3}" type="pres">
      <dgm:prSet presAssocID="{433AB0C2-56FF-4FB5-8629-C1D14A9CAF98}" presName="diamond" presStyleLbl="bgShp" presStyleIdx="0" presStyleCnt="1"/>
      <dgm:spPr/>
      <dgm:t>
        <a:bodyPr/>
        <a:lstStyle/>
        <a:p>
          <a:endParaRPr lang="es-ES_tradnl"/>
        </a:p>
      </dgm:t>
    </dgm:pt>
    <dgm:pt modelId="{3A9BC3D9-053A-584F-B23C-C2425A3EAC92}" type="pres">
      <dgm:prSet presAssocID="{433AB0C2-56FF-4FB5-8629-C1D14A9CAF98}" presName="quad1" presStyleLbl="node1" presStyleIdx="0" presStyleCnt="4">
        <dgm:presLayoutVars>
          <dgm:chMax val="0"/>
          <dgm:chPref val="0"/>
          <dgm:bulletEnabled val="1"/>
        </dgm:presLayoutVars>
      </dgm:prSet>
      <dgm:spPr/>
      <dgm:t>
        <a:bodyPr/>
        <a:lstStyle/>
        <a:p>
          <a:endParaRPr lang="es-ES_tradnl"/>
        </a:p>
      </dgm:t>
    </dgm:pt>
    <dgm:pt modelId="{76F6E64B-34C5-7840-85A6-FFBA2E791A05}" type="pres">
      <dgm:prSet presAssocID="{433AB0C2-56FF-4FB5-8629-C1D14A9CAF98}" presName="quad2" presStyleLbl="node1" presStyleIdx="1" presStyleCnt="4">
        <dgm:presLayoutVars>
          <dgm:chMax val="0"/>
          <dgm:chPref val="0"/>
          <dgm:bulletEnabled val="1"/>
        </dgm:presLayoutVars>
      </dgm:prSet>
      <dgm:spPr/>
      <dgm:t>
        <a:bodyPr/>
        <a:lstStyle/>
        <a:p>
          <a:endParaRPr lang="es-ES_tradnl"/>
        </a:p>
      </dgm:t>
    </dgm:pt>
    <dgm:pt modelId="{EF33BF4C-77FB-0948-A8B9-E8A11831629A}" type="pres">
      <dgm:prSet presAssocID="{433AB0C2-56FF-4FB5-8629-C1D14A9CAF98}" presName="quad3" presStyleLbl="node1" presStyleIdx="2" presStyleCnt="4">
        <dgm:presLayoutVars>
          <dgm:chMax val="0"/>
          <dgm:chPref val="0"/>
          <dgm:bulletEnabled val="1"/>
        </dgm:presLayoutVars>
      </dgm:prSet>
      <dgm:spPr/>
      <dgm:t>
        <a:bodyPr/>
        <a:lstStyle/>
        <a:p>
          <a:endParaRPr lang="es-ES_tradnl"/>
        </a:p>
      </dgm:t>
    </dgm:pt>
    <dgm:pt modelId="{8AA89324-A65C-1340-9D32-CDE1B00CFCC7}" type="pres">
      <dgm:prSet presAssocID="{433AB0C2-56FF-4FB5-8629-C1D14A9CAF98}" presName="quad4" presStyleLbl="node1" presStyleIdx="3" presStyleCnt="4">
        <dgm:presLayoutVars>
          <dgm:chMax val="0"/>
          <dgm:chPref val="0"/>
          <dgm:bulletEnabled val="1"/>
        </dgm:presLayoutVars>
      </dgm:prSet>
      <dgm:spPr/>
      <dgm:t>
        <a:bodyPr/>
        <a:lstStyle/>
        <a:p>
          <a:endParaRPr lang="es-ES_tradnl"/>
        </a:p>
      </dgm:t>
    </dgm:pt>
  </dgm:ptLst>
  <dgm:cxnLst>
    <dgm:cxn modelId="{02800817-CC84-4196-8E66-EB9902AAE89E}" srcId="{433AB0C2-56FF-4FB5-8629-C1D14A9CAF98}" destId="{1D54A17D-5004-4317-9907-BA396CD8470B}" srcOrd="3" destOrd="0" parTransId="{5860CC22-0A3D-41F6-BF0D-2A89A44EA100}" sibTransId="{B39E6958-6D09-4D48-A9A2-3F19F4EF953B}"/>
    <dgm:cxn modelId="{0DFC67A9-E7D1-8D40-8701-52579B220E67}" type="presOf" srcId="{1D54A17D-5004-4317-9907-BA396CD8470B}" destId="{8AA89324-A65C-1340-9D32-CDE1B00CFCC7}" srcOrd="0" destOrd="0" presId="urn:microsoft.com/office/officeart/2005/8/layout/matrix3"/>
    <dgm:cxn modelId="{406774D7-60A9-A44E-949D-15D567A32473}" type="presOf" srcId="{433AB0C2-56FF-4FB5-8629-C1D14A9CAF98}" destId="{F06B4EA0-16A5-F44A-AA21-5DD139947A8C}" srcOrd="0" destOrd="0" presId="urn:microsoft.com/office/officeart/2005/8/layout/matrix3"/>
    <dgm:cxn modelId="{738BDFA7-9051-8447-9A0E-EF9EE49E8488}" type="presOf" srcId="{143D3A9E-9D82-459B-B2EC-6E258AC509F6}" destId="{76F6E64B-34C5-7840-85A6-FFBA2E791A05}" srcOrd="0" destOrd="0" presId="urn:microsoft.com/office/officeart/2005/8/layout/matrix3"/>
    <dgm:cxn modelId="{4708E8FB-2C77-4B8F-BD02-F0DBB0646F0F}" srcId="{433AB0C2-56FF-4FB5-8629-C1D14A9CAF98}" destId="{143D3A9E-9D82-459B-B2EC-6E258AC509F6}" srcOrd="1" destOrd="0" parTransId="{4C79B8A5-8596-434A-9E4C-EEB3D9E7D58F}" sibTransId="{89EF02ED-F520-4E3F-BBC9-20D9E8C8A5C2}"/>
    <dgm:cxn modelId="{92195590-BC43-4620-AD4F-AB84FFEAEE60}" srcId="{433AB0C2-56FF-4FB5-8629-C1D14A9CAF98}" destId="{9716F850-9C1E-4B22-A258-6BB6606CD977}" srcOrd="0" destOrd="0" parTransId="{C05F92CE-9F79-4081-80B7-52FCC7D5597D}" sibTransId="{7CF9310E-7716-49C1-844D-74831144C6EA}"/>
    <dgm:cxn modelId="{1FB5AD3C-36BC-4A99-A818-91472C4DF2A5}" srcId="{433AB0C2-56FF-4FB5-8629-C1D14A9CAF98}" destId="{044BD88E-752E-4D46-87C5-968A42A9F086}" srcOrd="2" destOrd="0" parTransId="{306729B8-3E8E-4641-8C46-C98A84A27811}" sibTransId="{7D36FD6C-DE93-414A-BDC3-9FE3E3BFE236}"/>
    <dgm:cxn modelId="{F7CFF5B2-F078-3F40-A8CD-A31EE7C1969B}" type="presOf" srcId="{044BD88E-752E-4D46-87C5-968A42A9F086}" destId="{EF33BF4C-77FB-0948-A8B9-E8A11831629A}" srcOrd="0" destOrd="0" presId="urn:microsoft.com/office/officeart/2005/8/layout/matrix3"/>
    <dgm:cxn modelId="{A3D03112-2850-F94C-AF99-170832F56EE3}" type="presOf" srcId="{9716F850-9C1E-4B22-A258-6BB6606CD977}" destId="{3A9BC3D9-053A-584F-B23C-C2425A3EAC92}" srcOrd="0" destOrd="0" presId="urn:microsoft.com/office/officeart/2005/8/layout/matrix3"/>
    <dgm:cxn modelId="{FD18AEFB-86BE-1147-9653-F7EFD9E8CCBE}" type="presParOf" srcId="{F06B4EA0-16A5-F44A-AA21-5DD139947A8C}" destId="{0F650A0F-837F-724F-BF83-4BDC6C5752F3}" srcOrd="0" destOrd="0" presId="urn:microsoft.com/office/officeart/2005/8/layout/matrix3"/>
    <dgm:cxn modelId="{F0FD2E3A-3D41-5D49-B832-34430DB9763A}" type="presParOf" srcId="{F06B4EA0-16A5-F44A-AA21-5DD139947A8C}" destId="{3A9BC3D9-053A-584F-B23C-C2425A3EAC92}" srcOrd="1" destOrd="0" presId="urn:microsoft.com/office/officeart/2005/8/layout/matrix3"/>
    <dgm:cxn modelId="{CF1B7766-EBAD-514F-ABB3-EB00CEA85278}" type="presParOf" srcId="{F06B4EA0-16A5-F44A-AA21-5DD139947A8C}" destId="{76F6E64B-34C5-7840-85A6-FFBA2E791A05}" srcOrd="2" destOrd="0" presId="urn:microsoft.com/office/officeart/2005/8/layout/matrix3"/>
    <dgm:cxn modelId="{2D945DB1-200B-3647-BDB4-C35B5C609AD5}" type="presParOf" srcId="{F06B4EA0-16A5-F44A-AA21-5DD139947A8C}" destId="{EF33BF4C-77FB-0948-A8B9-E8A11831629A}" srcOrd="3" destOrd="0" presId="urn:microsoft.com/office/officeart/2005/8/layout/matrix3"/>
    <dgm:cxn modelId="{4AB521AD-B42C-354A-A3C3-0AD60A83A1E4}" type="presParOf" srcId="{F06B4EA0-16A5-F44A-AA21-5DD139947A8C}" destId="{8AA89324-A65C-1340-9D32-CDE1B00CFCC7}"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012C20-9D3A-4D92-A7D8-760DB9265FAE}" type="doc">
      <dgm:prSet loTypeId="urn:microsoft.com/office/officeart/2005/8/layout/default" loCatId="list" qsTypeId="urn:microsoft.com/office/officeart/2005/8/quickstyle/simple3" qsCatId="simple" csTypeId="urn:microsoft.com/office/officeart/2005/8/colors/accent1_5" csCatId="accent1" phldr="1"/>
      <dgm:spPr/>
      <dgm:t>
        <a:bodyPr/>
        <a:lstStyle/>
        <a:p>
          <a:endParaRPr lang="en-US"/>
        </a:p>
      </dgm:t>
    </dgm:pt>
    <dgm:pt modelId="{B1043996-1E88-405F-B069-0BD62534841B}">
      <dgm:prSet custT="1"/>
      <dgm:spPr/>
      <dgm:t>
        <a:bodyPr/>
        <a:lstStyle/>
        <a:p>
          <a:r>
            <a:rPr lang="es-ES" sz="1800"/>
            <a:t>Rica fuente de varias vitaminas y minerales. </a:t>
          </a:r>
          <a:endParaRPr lang="en-US" sz="1800"/>
        </a:p>
      </dgm:t>
    </dgm:pt>
    <dgm:pt modelId="{A5B0F8FA-90A3-44F0-B8EC-A853F94E1D1D}" type="parTrans" cxnId="{0D9754F9-4B7A-4DB7-9C8E-998D050CCB1D}">
      <dgm:prSet/>
      <dgm:spPr/>
      <dgm:t>
        <a:bodyPr/>
        <a:lstStyle/>
        <a:p>
          <a:endParaRPr lang="en-US" sz="1800"/>
        </a:p>
      </dgm:t>
    </dgm:pt>
    <dgm:pt modelId="{3EA68C7D-7C8D-495B-BF24-C46FA1144BFA}" type="sibTrans" cxnId="{0D9754F9-4B7A-4DB7-9C8E-998D050CCB1D}">
      <dgm:prSet/>
      <dgm:spPr/>
      <dgm:t>
        <a:bodyPr/>
        <a:lstStyle/>
        <a:p>
          <a:endParaRPr lang="en-US" sz="1800"/>
        </a:p>
      </dgm:t>
    </dgm:pt>
    <dgm:pt modelId="{63E0F466-A6F7-4A7B-9D4F-E7C7B1EF8799}">
      <dgm:prSet custT="1"/>
      <dgm:spPr/>
      <dgm:t>
        <a:bodyPr/>
        <a:lstStyle/>
        <a:p>
          <a:r>
            <a:rPr lang="es-ES" sz="1800"/>
            <a:t>Contienen una cantidad importante de vitaminas B3, B5, B1 y B2, </a:t>
          </a:r>
          <a:endParaRPr lang="en-US" sz="1800"/>
        </a:p>
      </dgm:t>
    </dgm:pt>
    <dgm:pt modelId="{4202E208-80CE-47D8-A139-CB005B7B8966}" type="parTrans" cxnId="{0314D277-FF5A-4616-ACF7-A4E43550447D}">
      <dgm:prSet/>
      <dgm:spPr/>
      <dgm:t>
        <a:bodyPr/>
        <a:lstStyle/>
        <a:p>
          <a:endParaRPr lang="en-US" sz="1800"/>
        </a:p>
      </dgm:t>
    </dgm:pt>
    <dgm:pt modelId="{20238306-8865-4835-A25D-E762869354D7}" type="sibTrans" cxnId="{0314D277-FF5A-4616-ACF7-A4E43550447D}">
      <dgm:prSet/>
      <dgm:spPr/>
      <dgm:t>
        <a:bodyPr/>
        <a:lstStyle/>
        <a:p>
          <a:endParaRPr lang="en-US" sz="1800"/>
        </a:p>
      </dgm:t>
    </dgm:pt>
    <dgm:pt modelId="{D0B3DD27-3896-486A-AF38-961D4247B8F7}">
      <dgm:prSet custT="1"/>
      <dgm:spPr/>
      <dgm:t>
        <a:bodyPr/>
        <a:lstStyle/>
        <a:p>
          <a:r>
            <a:rPr lang="es-ES" sz="1800"/>
            <a:t>Contiene fósforo, hierro y cobre. </a:t>
          </a:r>
          <a:endParaRPr lang="en-US" sz="1800"/>
        </a:p>
      </dgm:t>
    </dgm:pt>
    <dgm:pt modelId="{4EDADAD4-0CA4-4AF1-B3C9-E2F297A6D195}" type="parTrans" cxnId="{13803A72-5236-4D6C-8472-ECCEFA6722B1}">
      <dgm:prSet/>
      <dgm:spPr/>
      <dgm:t>
        <a:bodyPr/>
        <a:lstStyle/>
        <a:p>
          <a:endParaRPr lang="en-US" sz="1800"/>
        </a:p>
      </dgm:t>
    </dgm:pt>
    <dgm:pt modelId="{22D9DAC7-8F2B-4051-A531-98CD7D1F3733}" type="sibTrans" cxnId="{13803A72-5236-4D6C-8472-ECCEFA6722B1}">
      <dgm:prSet/>
      <dgm:spPr/>
      <dgm:t>
        <a:bodyPr/>
        <a:lstStyle/>
        <a:p>
          <a:endParaRPr lang="en-US" sz="1800"/>
        </a:p>
      </dgm:t>
    </dgm:pt>
    <dgm:pt modelId="{DFAC193C-0D73-4C4B-B637-7B8FFDE9A0BF}">
      <dgm:prSet custT="1"/>
      <dgm:spPr/>
      <dgm:t>
        <a:bodyPr/>
        <a:lstStyle/>
        <a:p>
          <a:r>
            <a:rPr lang="es-ES" sz="1800"/>
            <a:t>Los aminoácidos triptófano, treonina, isoleucina, leucina y lisina están presentes. </a:t>
          </a:r>
          <a:endParaRPr lang="en-US" sz="1800"/>
        </a:p>
      </dgm:t>
    </dgm:pt>
    <dgm:pt modelId="{62D5BB7D-E5B3-4534-B3EE-6FA08DA4E271}" type="parTrans" cxnId="{CB842331-F269-4998-8C81-02F69E0CEB3C}">
      <dgm:prSet/>
      <dgm:spPr/>
      <dgm:t>
        <a:bodyPr/>
        <a:lstStyle/>
        <a:p>
          <a:endParaRPr lang="en-US" sz="1800"/>
        </a:p>
      </dgm:t>
    </dgm:pt>
    <dgm:pt modelId="{BB12A12E-F201-4B76-A378-5FCCA1C0C068}" type="sibTrans" cxnId="{CB842331-F269-4998-8C81-02F69E0CEB3C}">
      <dgm:prSet/>
      <dgm:spPr/>
      <dgm:t>
        <a:bodyPr/>
        <a:lstStyle/>
        <a:p>
          <a:endParaRPr lang="en-US" sz="1800"/>
        </a:p>
      </dgm:t>
    </dgm:pt>
    <dgm:pt modelId="{D7F43CA4-4F3E-4701-A553-8C363F8BF167}">
      <dgm:prSet custT="1"/>
      <dgm:spPr/>
      <dgm:t>
        <a:bodyPr/>
        <a:lstStyle/>
        <a:p>
          <a:r>
            <a:rPr lang="es-ES" sz="1800" dirty="0"/>
            <a:t>Son una buena fuente de fibra dietética </a:t>
          </a:r>
          <a:r>
            <a:rPr lang="es-ES" sz="1800" dirty="0" smtClean="0"/>
            <a:t>(los </a:t>
          </a:r>
          <a:r>
            <a:rPr lang="es-ES" sz="1800" dirty="0"/>
            <a:t>hongos </a:t>
          </a:r>
          <a:r>
            <a:rPr lang="es-ES" sz="1800" dirty="0" err="1"/>
            <a:t>Enoki</a:t>
          </a:r>
          <a:r>
            <a:rPr lang="es-ES" sz="1800" dirty="0"/>
            <a:t> crudos contienen más fibra que la col verde) y antioxidantes como el selenio.</a:t>
          </a:r>
          <a:endParaRPr lang="en-US" sz="1800" dirty="0"/>
        </a:p>
      </dgm:t>
    </dgm:pt>
    <dgm:pt modelId="{15889F77-07C9-43D0-8879-43A4B9F6F2C5}" type="parTrans" cxnId="{DAB4C7EC-CD60-4D34-8BF4-D66B967BD3AE}">
      <dgm:prSet/>
      <dgm:spPr/>
      <dgm:t>
        <a:bodyPr/>
        <a:lstStyle/>
        <a:p>
          <a:endParaRPr lang="en-US" sz="1800"/>
        </a:p>
      </dgm:t>
    </dgm:pt>
    <dgm:pt modelId="{F75FE34A-8551-4EC1-8004-9CFEB641D861}" type="sibTrans" cxnId="{DAB4C7EC-CD60-4D34-8BF4-D66B967BD3AE}">
      <dgm:prSet/>
      <dgm:spPr/>
      <dgm:t>
        <a:bodyPr/>
        <a:lstStyle/>
        <a:p>
          <a:endParaRPr lang="en-US" sz="1800"/>
        </a:p>
      </dgm:t>
    </dgm:pt>
    <dgm:pt modelId="{E6A6A9AF-0F8B-0F49-AA45-01F08524EAEB}" type="pres">
      <dgm:prSet presAssocID="{2E012C20-9D3A-4D92-A7D8-760DB9265FAE}" presName="diagram" presStyleCnt="0">
        <dgm:presLayoutVars>
          <dgm:dir/>
          <dgm:resizeHandles val="exact"/>
        </dgm:presLayoutVars>
      </dgm:prSet>
      <dgm:spPr/>
      <dgm:t>
        <a:bodyPr/>
        <a:lstStyle/>
        <a:p>
          <a:endParaRPr lang="es-ES_tradnl"/>
        </a:p>
      </dgm:t>
    </dgm:pt>
    <dgm:pt modelId="{A24054FE-8E65-CD48-9093-0F8BBE8325BE}" type="pres">
      <dgm:prSet presAssocID="{B1043996-1E88-405F-B069-0BD62534841B}" presName="node" presStyleLbl="node1" presStyleIdx="0" presStyleCnt="5">
        <dgm:presLayoutVars>
          <dgm:bulletEnabled val="1"/>
        </dgm:presLayoutVars>
      </dgm:prSet>
      <dgm:spPr/>
      <dgm:t>
        <a:bodyPr/>
        <a:lstStyle/>
        <a:p>
          <a:endParaRPr lang="es-ES_tradnl"/>
        </a:p>
      </dgm:t>
    </dgm:pt>
    <dgm:pt modelId="{157AF4CC-5A92-1546-93A3-85BBB0514486}" type="pres">
      <dgm:prSet presAssocID="{3EA68C7D-7C8D-495B-BF24-C46FA1144BFA}" presName="sibTrans" presStyleCnt="0"/>
      <dgm:spPr/>
      <dgm:t>
        <a:bodyPr/>
        <a:lstStyle/>
        <a:p>
          <a:endParaRPr lang="es-ES_tradnl"/>
        </a:p>
      </dgm:t>
    </dgm:pt>
    <dgm:pt modelId="{FDD0FF61-BB70-4E48-AE2C-07F9A83001A2}" type="pres">
      <dgm:prSet presAssocID="{63E0F466-A6F7-4A7B-9D4F-E7C7B1EF8799}" presName="node" presStyleLbl="node1" presStyleIdx="1" presStyleCnt="5">
        <dgm:presLayoutVars>
          <dgm:bulletEnabled val="1"/>
        </dgm:presLayoutVars>
      </dgm:prSet>
      <dgm:spPr/>
      <dgm:t>
        <a:bodyPr/>
        <a:lstStyle/>
        <a:p>
          <a:endParaRPr lang="es-ES_tradnl"/>
        </a:p>
      </dgm:t>
    </dgm:pt>
    <dgm:pt modelId="{D96099EF-2C52-2D46-AE40-BD36C42759FC}" type="pres">
      <dgm:prSet presAssocID="{20238306-8865-4835-A25D-E762869354D7}" presName="sibTrans" presStyleCnt="0"/>
      <dgm:spPr/>
      <dgm:t>
        <a:bodyPr/>
        <a:lstStyle/>
        <a:p>
          <a:endParaRPr lang="es-ES_tradnl"/>
        </a:p>
      </dgm:t>
    </dgm:pt>
    <dgm:pt modelId="{6A03EA72-3B83-4440-91EB-FED7A1209555}" type="pres">
      <dgm:prSet presAssocID="{D0B3DD27-3896-486A-AF38-961D4247B8F7}" presName="node" presStyleLbl="node1" presStyleIdx="2" presStyleCnt="5">
        <dgm:presLayoutVars>
          <dgm:bulletEnabled val="1"/>
        </dgm:presLayoutVars>
      </dgm:prSet>
      <dgm:spPr/>
      <dgm:t>
        <a:bodyPr/>
        <a:lstStyle/>
        <a:p>
          <a:endParaRPr lang="es-ES_tradnl"/>
        </a:p>
      </dgm:t>
    </dgm:pt>
    <dgm:pt modelId="{446734E2-F8B2-5846-862B-708222A6FC8C}" type="pres">
      <dgm:prSet presAssocID="{22D9DAC7-8F2B-4051-A531-98CD7D1F3733}" presName="sibTrans" presStyleCnt="0"/>
      <dgm:spPr/>
      <dgm:t>
        <a:bodyPr/>
        <a:lstStyle/>
        <a:p>
          <a:endParaRPr lang="es-ES_tradnl"/>
        </a:p>
      </dgm:t>
    </dgm:pt>
    <dgm:pt modelId="{A7E7F2BE-B347-394E-BA94-B5C0036BB8BF}" type="pres">
      <dgm:prSet presAssocID="{DFAC193C-0D73-4C4B-B637-7B8FFDE9A0BF}" presName="node" presStyleLbl="node1" presStyleIdx="3" presStyleCnt="5">
        <dgm:presLayoutVars>
          <dgm:bulletEnabled val="1"/>
        </dgm:presLayoutVars>
      </dgm:prSet>
      <dgm:spPr/>
      <dgm:t>
        <a:bodyPr/>
        <a:lstStyle/>
        <a:p>
          <a:endParaRPr lang="es-ES_tradnl"/>
        </a:p>
      </dgm:t>
    </dgm:pt>
    <dgm:pt modelId="{28B6499A-F178-D745-9D38-BEFFE837F5A6}" type="pres">
      <dgm:prSet presAssocID="{BB12A12E-F201-4B76-A378-5FCCA1C0C068}" presName="sibTrans" presStyleCnt="0"/>
      <dgm:spPr/>
      <dgm:t>
        <a:bodyPr/>
        <a:lstStyle/>
        <a:p>
          <a:endParaRPr lang="es-ES_tradnl"/>
        </a:p>
      </dgm:t>
    </dgm:pt>
    <dgm:pt modelId="{78E8EC35-713E-4F4C-8C15-F579E09A524D}" type="pres">
      <dgm:prSet presAssocID="{D7F43CA4-4F3E-4701-A553-8C363F8BF167}" presName="node" presStyleLbl="node1" presStyleIdx="4" presStyleCnt="5">
        <dgm:presLayoutVars>
          <dgm:bulletEnabled val="1"/>
        </dgm:presLayoutVars>
      </dgm:prSet>
      <dgm:spPr/>
      <dgm:t>
        <a:bodyPr/>
        <a:lstStyle/>
        <a:p>
          <a:endParaRPr lang="es-ES_tradnl"/>
        </a:p>
      </dgm:t>
    </dgm:pt>
  </dgm:ptLst>
  <dgm:cxnLst>
    <dgm:cxn modelId="{CB842331-F269-4998-8C81-02F69E0CEB3C}" srcId="{2E012C20-9D3A-4D92-A7D8-760DB9265FAE}" destId="{DFAC193C-0D73-4C4B-B637-7B8FFDE9A0BF}" srcOrd="3" destOrd="0" parTransId="{62D5BB7D-E5B3-4534-B3EE-6FA08DA4E271}" sibTransId="{BB12A12E-F201-4B76-A378-5FCCA1C0C068}"/>
    <dgm:cxn modelId="{A4FD012E-2B02-CB40-8BED-5847E50BAB21}" type="presOf" srcId="{DFAC193C-0D73-4C4B-B637-7B8FFDE9A0BF}" destId="{A7E7F2BE-B347-394E-BA94-B5C0036BB8BF}" srcOrd="0" destOrd="0" presId="urn:microsoft.com/office/officeart/2005/8/layout/default"/>
    <dgm:cxn modelId="{811A5D29-7529-FB40-8DA6-4DCB29FBC20C}" type="presOf" srcId="{B1043996-1E88-405F-B069-0BD62534841B}" destId="{A24054FE-8E65-CD48-9093-0F8BBE8325BE}" srcOrd="0" destOrd="0" presId="urn:microsoft.com/office/officeart/2005/8/layout/default"/>
    <dgm:cxn modelId="{7A5B8773-7D53-664E-8951-59573D5900EC}" type="presOf" srcId="{D7F43CA4-4F3E-4701-A553-8C363F8BF167}" destId="{78E8EC35-713E-4F4C-8C15-F579E09A524D}" srcOrd="0" destOrd="0" presId="urn:microsoft.com/office/officeart/2005/8/layout/default"/>
    <dgm:cxn modelId="{0314D277-FF5A-4616-ACF7-A4E43550447D}" srcId="{2E012C20-9D3A-4D92-A7D8-760DB9265FAE}" destId="{63E0F466-A6F7-4A7B-9D4F-E7C7B1EF8799}" srcOrd="1" destOrd="0" parTransId="{4202E208-80CE-47D8-A139-CB005B7B8966}" sibTransId="{20238306-8865-4835-A25D-E762869354D7}"/>
    <dgm:cxn modelId="{13803A72-5236-4D6C-8472-ECCEFA6722B1}" srcId="{2E012C20-9D3A-4D92-A7D8-760DB9265FAE}" destId="{D0B3DD27-3896-486A-AF38-961D4247B8F7}" srcOrd="2" destOrd="0" parTransId="{4EDADAD4-0CA4-4AF1-B3C9-E2F297A6D195}" sibTransId="{22D9DAC7-8F2B-4051-A531-98CD7D1F3733}"/>
    <dgm:cxn modelId="{DAB4C7EC-CD60-4D34-8BF4-D66B967BD3AE}" srcId="{2E012C20-9D3A-4D92-A7D8-760DB9265FAE}" destId="{D7F43CA4-4F3E-4701-A553-8C363F8BF167}" srcOrd="4" destOrd="0" parTransId="{15889F77-07C9-43D0-8879-43A4B9F6F2C5}" sibTransId="{F75FE34A-8551-4EC1-8004-9CFEB641D861}"/>
    <dgm:cxn modelId="{0D9754F9-4B7A-4DB7-9C8E-998D050CCB1D}" srcId="{2E012C20-9D3A-4D92-A7D8-760DB9265FAE}" destId="{B1043996-1E88-405F-B069-0BD62534841B}" srcOrd="0" destOrd="0" parTransId="{A5B0F8FA-90A3-44F0-B8EC-A853F94E1D1D}" sibTransId="{3EA68C7D-7C8D-495B-BF24-C46FA1144BFA}"/>
    <dgm:cxn modelId="{0A65E195-2EAB-E348-9552-5E9D98F51BF7}" type="presOf" srcId="{2E012C20-9D3A-4D92-A7D8-760DB9265FAE}" destId="{E6A6A9AF-0F8B-0F49-AA45-01F08524EAEB}" srcOrd="0" destOrd="0" presId="urn:microsoft.com/office/officeart/2005/8/layout/default"/>
    <dgm:cxn modelId="{A98A0317-DBF5-3F4C-8D2F-F51D6B75982D}" type="presOf" srcId="{D0B3DD27-3896-486A-AF38-961D4247B8F7}" destId="{6A03EA72-3B83-4440-91EB-FED7A1209555}" srcOrd="0" destOrd="0" presId="urn:microsoft.com/office/officeart/2005/8/layout/default"/>
    <dgm:cxn modelId="{E14C65B9-495C-7E43-A57E-EE6D7F7820CB}" type="presOf" srcId="{63E0F466-A6F7-4A7B-9D4F-E7C7B1EF8799}" destId="{FDD0FF61-BB70-4E48-AE2C-07F9A83001A2}" srcOrd="0" destOrd="0" presId="urn:microsoft.com/office/officeart/2005/8/layout/default"/>
    <dgm:cxn modelId="{12F6D14A-4757-A644-BB13-FBFCEEB02B5E}" type="presParOf" srcId="{E6A6A9AF-0F8B-0F49-AA45-01F08524EAEB}" destId="{A24054FE-8E65-CD48-9093-0F8BBE8325BE}" srcOrd="0" destOrd="0" presId="urn:microsoft.com/office/officeart/2005/8/layout/default"/>
    <dgm:cxn modelId="{4CDD7626-D1C7-2E44-9149-99EFD8686316}" type="presParOf" srcId="{E6A6A9AF-0F8B-0F49-AA45-01F08524EAEB}" destId="{157AF4CC-5A92-1546-93A3-85BBB0514486}" srcOrd="1" destOrd="0" presId="urn:microsoft.com/office/officeart/2005/8/layout/default"/>
    <dgm:cxn modelId="{33986882-7BF2-C045-92A7-B659C4C9924A}" type="presParOf" srcId="{E6A6A9AF-0F8B-0F49-AA45-01F08524EAEB}" destId="{FDD0FF61-BB70-4E48-AE2C-07F9A83001A2}" srcOrd="2" destOrd="0" presId="urn:microsoft.com/office/officeart/2005/8/layout/default"/>
    <dgm:cxn modelId="{C7A8DB63-0D8D-FA4E-8E6B-DE7F702C9927}" type="presParOf" srcId="{E6A6A9AF-0F8B-0F49-AA45-01F08524EAEB}" destId="{D96099EF-2C52-2D46-AE40-BD36C42759FC}" srcOrd="3" destOrd="0" presId="urn:microsoft.com/office/officeart/2005/8/layout/default"/>
    <dgm:cxn modelId="{D5EB41AA-463C-B047-81A7-D0187638D9D6}" type="presParOf" srcId="{E6A6A9AF-0F8B-0F49-AA45-01F08524EAEB}" destId="{6A03EA72-3B83-4440-91EB-FED7A1209555}" srcOrd="4" destOrd="0" presId="urn:microsoft.com/office/officeart/2005/8/layout/default"/>
    <dgm:cxn modelId="{13C0288D-8C2F-7C44-A0CE-F1B3EA9633E1}" type="presParOf" srcId="{E6A6A9AF-0F8B-0F49-AA45-01F08524EAEB}" destId="{446734E2-F8B2-5846-862B-708222A6FC8C}" srcOrd="5" destOrd="0" presId="urn:microsoft.com/office/officeart/2005/8/layout/default"/>
    <dgm:cxn modelId="{ACABF3B5-D8ED-AC47-913D-512BC60D5AED}" type="presParOf" srcId="{E6A6A9AF-0F8B-0F49-AA45-01F08524EAEB}" destId="{A7E7F2BE-B347-394E-BA94-B5C0036BB8BF}" srcOrd="6" destOrd="0" presId="urn:microsoft.com/office/officeart/2005/8/layout/default"/>
    <dgm:cxn modelId="{1D4017B0-0F01-7F4C-9C70-2BA74917FF22}" type="presParOf" srcId="{E6A6A9AF-0F8B-0F49-AA45-01F08524EAEB}" destId="{28B6499A-F178-D745-9D38-BEFFE837F5A6}" srcOrd="7" destOrd="0" presId="urn:microsoft.com/office/officeart/2005/8/layout/default"/>
    <dgm:cxn modelId="{FDBC69A9-0349-2C44-A7AA-29854A06CE55}" type="presParOf" srcId="{E6A6A9AF-0F8B-0F49-AA45-01F08524EAEB}" destId="{78E8EC35-713E-4F4C-8C15-F579E09A524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8FB6B3-55BF-48B2-8F3B-2A5529ADE196}" type="doc">
      <dgm:prSet loTypeId="urn:microsoft.com/office/officeart/2005/8/layout/vProcess5" loCatId="process" qsTypeId="urn:microsoft.com/office/officeart/2005/8/quickstyle/simple1" qsCatId="simple" csTypeId="urn:microsoft.com/office/officeart/2005/8/colors/accent1_5" csCatId="accent1" phldr="1"/>
      <dgm:spPr/>
      <dgm:t>
        <a:bodyPr/>
        <a:lstStyle/>
        <a:p>
          <a:endParaRPr lang="en-US"/>
        </a:p>
      </dgm:t>
    </dgm:pt>
    <dgm:pt modelId="{DCD52A0C-0E1D-4F8D-9AF6-70707A90F34B}">
      <dgm:prSet custT="1"/>
      <dgm:spPr/>
      <dgm:t>
        <a:bodyPr/>
        <a:lstStyle/>
        <a:p>
          <a:r>
            <a:rPr lang="es-MX" sz="1800" dirty="0">
              <a:solidFill>
                <a:schemeClr val="tx1"/>
              </a:solidFill>
            </a:rPr>
            <a:t>Los </a:t>
          </a:r>
          <a:r>
            <a:rPr lang="es-MX" sz="1800" dirty="0" smtClean="0">
              <a:solidFill>
                <a:schemeClr val="tx1"/>
              </a:solidFill>
            </a:rPr>
            <a:t>enokitake </a:t>
          </a:r>
          <a:r>
            <a:rPr lang="es-MX" sz="1800" dirty="0">
              <a:solidFill>
                <a:schemeClr val="tx1"/>
              </a:solidFill>
            </a:rPr>
            <a:t>contienen antioxidantes como la ergotioneína . </a:t>
          </a:r>
          <a:endParaRPr lang="en-US" sz="1800" dirty="0">
            <a:solidFill>
              <a:schemeClr val="tx1"/>
            </a:solidFill>
          </a:endParaRPr>
        </a:p>
      </dgm:t>
    </dgm:pt>
    <dgm:pt modelId="{3658BFBC-CB55-44CB-A904-FF6606DBEDE6}" type="parTrans" cxnId="{09BD8FFF-7E23-4AF1-BC74-4D002877F57E}">
      <dgm:prSet/>
      <dgm:spPr/>
      <dgm:t>
        <a:bodyPr/>
        <a:lstStyle/>
        <a:p>
          <a:endParaRPr lang="en-US" sz="1800">
            <a:solidFill>
              <a:schemeClr val="tx1"/>
            </a:solidFill>
          </a:endParaRPr>
        </a:p>
      </dgm:t>
    </dgm:pt>
    <dgm:pt modelId="{FF56CF6D-EED4-443A-AC62-93781A71C970}" type="sibTrans" cxnId="{09BD8FFF-7E23-4AF1-BC74-4D002877F57E}">
      <dgm:prSet custT="1"/>
      <dgm:spPr/>
      <dgm:t>
        <a:bodyPr/>
        <a:lstStyle/>
        <a:p>
          <a:endParaRPr lang="en-US" sz="1800">
            <a:solidFill>
              <a:schemeClr val="tx1"/>
            </a:solidFill>
          </a:endParaRPr>
        </a:p>
      </dgm:t>
    </dgm:pt>
    <dgm:pt modelId="{3EBD97F2-D761-42BD-AEFB-E2B98738EFE6}">
      <dgm:prSet custT="1"/>
      <dgm:spPr/>
      <dgm:t>
        <a:bodyPr/>
        <a:lstStyle/>
        <a:p>
          <a:r>
            <a:rPr lang="es-MX" sz="1800" dirty="0" smtClean="0">
              <a:solidFill>
                <a:schemeClr val="tx1"/>
              </a:solidFill>
            </a:rPr>
            <a:t>El estípite del </a:t>
          </a:r>
          <a:r>
            <a:rPr lang="es-MX" sz="1800" dirty="0">
              <a:solidFill>
                <a:schemeClr val="tx1"/>
              </a:solidFill>
            </a:rPr>
            <a:t>hongo contiene una </a:t>
          </a:r>
          <a:r>
            <a:rPr lang="es-MX" sz="1800" dirty="0" smtClean="0">
              <a:solidFill>
                <a:schemeClr val="tx1"/>
              </a:solidFill>
            </a:rPr>
            <a:t>cantidad </a:t>
          </a:r>
          <a:r>
            <a:rPr lang="es-MX" sz="1800" dirty="0">
              <a:solidFill>
                <a:schemeClr val="tx1"/>
              </a:solidFill>
            </a:rPr>
            <a:t>de </a:t>
          </a:r>
          <a:r>
            <a:rPr lang="es-MX" sz="1800" dirty="0" smtClean="0">
              <a:solidFill>
                <a:schemeClr val="tx1"/>
              </a:solidFill>
            </a:rPr>
            <a:t>la proteína </a:t>
          </a:r>
          <a:r>
            <a:rPr lang="es-MX" sz="1800" dirty="0">
              <a:solidFill>
                <a:schemeClr val="tx1"/>
              </a:solidFill>
            </a:rPr>
            <a:t>, llamada </a:t>
          </a:r>
          <a:r>
            <a:rPr lang="es-MX" sz="1800" dirty="0" smtClean="0">
              <a:solidFill>
                <a:schemeClr val="tx1"/>
              </a:solidFill>
            </a:rPr>
            <a:t>"</a:t>
          </a:r>
          <a:r>
            <a:rPr lang="es-MX" sz="1800" dirty="0">
              <a:solidFill>
                <a:schemeClr val="tx1"/>
              </a:solidFill>
            </a:rPr>
            <a:t>FIP-five" </a:t>
          </a:r>
          <a:r>
            <a:rPr lang="es-MX" sz="1800" dirty="0" smtClean="0">
              <a:solidFill>
                <a:schemeClr val="tx1"/>
              </a:solidFill>
            </a:rPr>
            <a:t>que </a:t>
          </a:r>
          <a:r>
            <a:rPr lang="es-MX" sz="1800" dirty="0">
              <a:solidFill>
                <a:schemeClr val="tx1"/>
              </a:solidFill>
            </a:rPr>
            <a:t>ayuda en la regulación de el sistema inmunológico.</a:t>
          </a:r>
          <a:endParaRPr lang="en-US" sz="1800" dirty="0">
            <a:solidFill>
              <a:schemeClr val="tx1"/>
            </a:solidFill>
          </a:endParaRPr>
        </a:p>
      </dgm:t>
    </dgm:pt>
    <dgm:pt modelId="{51F13EF3-CC9A-4DA7-9737-A0BBFBFEECD7}" type="parTrans" cxnId="{35CEF8D9-C71B-4417-9524-66DD4EB5F7C3}">
      <dgm:prSet/>
      <dgm:spPr/>
      <dgm:t>
        <a:bodyPr/>
        <a:lstStyle/>
        <a:p>
          <a:endParaRPr lang="en-US" sz="1800">
            <a:solidFill>
              <a:schemeClr val="tx1"/>
            </a:solidFill>
          </a:endParaRPr>
        </a:p>
      </dgm:t>
    </dgm:pt>
    <dgm:pt modelId="{38A29FCE-F619-47B8-ABC6-CFD28BFD51B4}" type="sibTrans" cxnId="{35CEF8D9-C71B-4417-9524-66DD4EB5F7C3}">
      <dgm:prSet custT="1"/>
      <dgm:spPr/>
      <dgm:t>
        <a:bodyPr/>
        <a:lstStyle/>
        <a:p>
          <a:endParaRPr lang="en-US" sz="1800">
            <a:solidFill>
              <a:schemeClr val="tx1"/>
            </a:solidFill>
          </a:endParaRPr>
        </a:p>
      </dgm:t>
    </dgm:pt>
    <dgm:pt modelId="{76770FC4-68AD-4932-AA7B-98908F8F5515}">
      <dgm:prSet custT="1"/>
      <dgm:spPr/>
      <dgm:t>
        <a:bodyPr/>
        <a:lstStyle/>
        <a:p>
          <a:r>
            <a:rPr lang="es-MX" sz="1800" dirty="0">
              <a:solidFill>
                <a:schemeClr val="tx1"/>
              </a:solidFill>
            </a:rPr>
            <a:t>El hongo </a:t>
          </a:r>
          <a:r>
            <a:rPr lang="es-MX" sz="1800" dirty="0" smtClean="0">
              <a:solidFill>
                <a:schemeClr val="tx1"/>
              </a:solidFill>
            </a:rPr>
            <a:t>contiene flammutoxina, </a:t>
          </a:r>
          <a:r>
            <a:rPr lang="es-MX" sz="1800" dirty="0">
              <a:solidFill>
                <a:schemeClr val="tx1"/>
              </a:solidFill>
            </a:rPr>
            <a:t>una proteína citolítica y </a:t>
          </a:r>
          <a:r>
            <a:rPr lang="es-MX" sz="1800" dirty="0" smtClean="0">
              <a:solidFill>
                <a:schemeClr val="tx1"/>
              </a:solidFill>
            </a:rPr>
            <a:t>cardiotóxica, que </a:t>
          </a:r>
          <a:r>
            <a:rPr lang="es-MX" sz="1800" dirty="0">
              <a:solidFill>
                <a:schemeClr val="tx1"/>
              </a:solidFill>
            </a:rPr>
            <a:t>ha demostrado ser no tóxica cuando se </a:t>
          </a:r>
          <a:r>
            <a:rPr lang="es-MX" sz="1800" dirty="0" smtClean="0">
              <a:solidFill>
                <a:schemeClr val="tx1"/>
              </a:solidFill>
            </a:rPr>
            <a:t>absorbe o toma </a:t>
          </a:r>
          <a:r>
            <a:rPr lang="es-MX" sz="1800" dirty="0">
              <a:solidFill>
                <a:schemeClr val="tx1"/>
              </a:solidFill>
            </a:rPr>
            <a:t>por vía oral.</a:t>
          </a:r>
          <a:endParaRPr lang="en-US" sz="1800" dirty="0">
            <a:solidFill>
              <a:schemeClr val="tx1"/>
            </a:solidFill>
          </a:endParaRPr>
        </a:p>
      </dgm:t>
    </dgm:pt>
    <dgm:pt modelId="{8D5C2814-2AD5-4232-8B66-688181CF3623}" type="parTrans" cxnId="{010BB4A7-7153-4813-BC08-32E418B42F2F}">
      <dgm:prSet/>
      <dgm:spPr/>
      <dgm:t>
        <a:bodyPr/>
        <a:lstStyle/>
        <a:p>
          <a:endParaRPr lang="en-US" sz="1800">
            <a:solidFill>
              <a:schemeClr val="tx1"/>
            </a:solidFill>
          </a:endParaRPr>
        </a:p>
      </dgm:t>
    </dgm:pt>
    <dgm:pt modelId="{99B9B2A8-A6E3-4CF7-8377-02C4B5347C34}" type="sibTrans" cxnId="{010BB4A7-7153-4813-BC08-32E418B42F2F}">
      <dgm:prSet/>
      <dgm:spPr/>
      <dgm:t>
        <a:bodyPr/>
        <a:lstStyle/>
        <a:p>
          <a:endParaRPr lang="en-US" sz="1800">
            <a:solidFill>
              <a:schemeClr val="tx1"/>
            </a:solidFill>
          </a:endParaRPr>
        </a:p>
      </dgm:t>
    </dgm:pt>
    <dgm:pt modelId="{146DC0A4-73B2-D94E-9DD1-059BBBC2DA95}">
      <dgm:prSet custT="1"/>
      <dgm:spPr/>
      <dgm:t>
        <a:bodyPr/>
        <a:lstStyle/>
        <a:p>
          <a:r>
            <a:rPr lang="es-MX" sz="1800" dirty="0" smtClean="0">
              <a:solidFill>
                <a:schemeClr val="tx1"/>
              </a:solidFill>
            </a:rPr>
            <a:t>Pruebas </a:t>
          </a:r>
          <a:r>
            <a:rPr lang="es-MX" sz="1800" dirty="0">
              <a:solidFill>
                <a:schemeClr val="tx1"/>
              </a:solidFill>
            </a:rPr>
            <a:t>en animales han </a:t>
          </a:r>
          <a:r>
            <a:rPr lang="es-MX" sz="1800" dirty="0" smtClean="0">
              <a:solidFill>
                <a:schemeClr val="tx1"/>
              </a:solidFill>
            </a:rPr>
            <a:t>mostrado posibles </a:t>
          </a:r>
          <a:r>
            <a:rPr lang="es-MX" sz="1800" dirty="0">
              <a:solidFill>
                <a:schemeClr val="tx1"/>
              </a:solidFill>
            </a:rPr>
            <a:t>aplicaciones en el desarrollo de vacunas e inmunoterapia del </a:t>
          </a:r>
          <a:r>
            <a:rPr lang="es-MX" sz="1800" dirty="0" smtClean="0">
              <a:solidFill>
                <a:schemeClr val="tx1"/>
              </a:solidFill>
            </a:rPr>
            <a:t>cáncer.</a:t>
          </a:r>
          <a:endParaRPr lang="en-US" sz="1800" dirty="0">
            <a:solidFill>
              <a:schemeClr val="tx1"/>
            </a:solidFill>
          </a:endParaRPr>
        </a:p>
      </dgm:t>
    </dgm:pt>
    <dgm:pt modelId="{540EE273-75BC-B34C-8E93-4FF4161CA9B9}" type="parTrans" cxnId="{D2F5A585-EF37-0B4B-AC6E-9F1725D1D3A1}">
      <dgm:prSet/>
      <dgm:spPr/>
      <dgm:t>
        <a:bodyPr/>
        <a:lstStyle/>
        <a:p>
          <a:endParaRPr lang="es-ES_tradnl">
            <a:solidFill>
              <a:schemeClr val="tx1"/>
            </a:solidFill>
          </a:endParaRPr>
        </a:p>
      </dgm:t>
    </dgm:pt>
    <dgm:pt modelId="{3F05A52D-0CDF-894E-A659-68D21CEFF34E}" type="sibTrans" cxnId="{D2F5A585-EF37-0B4B-AC6E-9F1725D1D3A1}">
      <dgm:prSet/>
      <dgm:spPr/>
      <dgm:t>
        <a:bodyPr/>
        <a:lstStyle/>
        <a:p>
          <a:endParaRPr lang="es-ES_tradnl">
            <a:solidFill>
              <a:schemeClr val="tx1"/>
            </a:solidFill>
          </a:endParaRPr>
        </a:p>
      </dgm:t>
    </dgm:pt>
    <dgm:pt modelId="{62FEB318-2677-5D4A-9F56-7B17BC06AE40}" type="pres">
      <dgm:prSet presAssocID="{858FB6B3-55BF-48B2-8F3B-2A5529ADE196}" presName="outerComposite" presStyleCnt="0">
        <dgm:presLayoutVars>
          <dgm:chMax val="5"/>
          <dgm:dir/>
          <dgm:resizeHandles val="exact"/>
        </dgm:presLayoutVars>
      </dgm:prSet>
      <dgm:spPr/>
      <dgm:t>
        <a:bodyPr/>
        <a:lstStyle/>
        <a:p>
          <a:endParaRPr lang="es-ES_tradnl"/>
        </a:p>
      </dgm:t>
    </dgm:pt>
    <dgm:pt modelId="{C108634A-B212-024F-B8B5-D4EAD9CAABD4}" type="pres">
      <dgm:prSet presAssocID="{858FB6B3-55BF-48B2-8F3B-2A5529ADE196}" presName="dummyMaxCanvas" presStyleCnt="0">
        <dgm:presLayoutVars/>
      </dgm:prSet>
      <dgm:spPr/>
      <dgm:t>
        <a:bodyPr/>
        <a:lstStyle/>
        <a:p>
          <a:endParaRPr lang="es-ES_tradnl"/>
        </a:p>
      </dgm:t>
    </dgm:pt>
    <dgm:pt modelId="{CFE330D6-D06E-A24C-8C73-803C44E86D75}" type="pres">
      <dgm:prSet presAssocID="{858FB6B3-55BF-48B2-8F3B-2A5529ADE196}" presName="FourNodes_1" presStyleLbl="node1" presStyleIdx="0" presStyleCnt="4">
        <dgm:presLayoutVars>
          <dgm:bulletEnabled val="1"/>
        </dgm:presLayoutVars>
      </dgm:prSet>
      <dgm:spPr/>
      <dgm:t>
        <a:bodyPr/>
        <a:lstStyle/>
        <a:p>
          <a:endParaRPr lang="es-ES_tradnl"/>
        </a:p>
      </dgm:t>
    </dgm:pt>
    <dgm:pt modelId="{2AC8D006-B230-AF45-B52F-E2CE5C531E08}" type="pres">
      <dgm:prSet presAssocID="{858FB6B3-55BF-48B2-8F3B-2A5529ADE196}" presName="FourNodes_2" presStyleLbl="node1" presStyleIdx="1" presStyleCnt="4">
        <dgm:presLayoutVars>
          <dgm:bulletEnabled val="1"/>
        </dgm:presLayoutVars>
      </dgm:prSet>
      <dgm:spPr/>
      <dgm:t>
        <a:bodyPr/>
        <a:lstStyle/>
        <a:p>
          <a:endParaRPr lang="es-ES_tradnl"/>
        </a:p>
      </dgm:t>
    </dgm:pt>
    <dgm:pt modelId="{77DA28C8-1D23-A94A-9E8C-1DC94781EEAC}" type="pres">
      <dgm:prSet presAssocID="{858FB6B3-55BF-48B2-8F3B-2A5529ADE196}" presName="FourNodes_3" presStyleLbl="node1" presStyleIdx="2" presStyleCnt="4">
        <dgm:presLayoutVars>
          <dgm:bulletEnabled val="1"/>
        </dgm:presLayoutVars>
      </dgm:prSet>
      <dgm:spPr/>
      <dgm:t>
        <a:bodyPr/>
        <a:lstStyle/>
        <a:p>
          <a:endParaRPr lang="es-ES_tradnl"/>
        </a:p>
      </dgm:t>
    </dgm:pt>
    <dgm:pt modelId="{6624415C-6A18-4345-88DC-C0DA6EE7BDC6}" type="pres">
      <dgm:prSet presAssocID="{858FB6B3-55BF-48B2-8F3B-2A5529ADE196}" presName="FourNodes_4" presStyleLbl="node1" presStyleIdx="3" presStyleCnt="4">
        <dgm:presLayoutVars>
          <dgm:bulletEnabled val="1"/>
        </dgm:presLayoutVars>
      </dgm:prSet>
      <dgm:spPr/>
      <dgm:t>
        <a:bodyPr/>
        <a:lstStyle/>
        <a:p>
          <a:endParaRPr lang="es-ES_tradnl"/>
        </a:p>
      </dgm:t>
    </dgm:pt>
    <dgm:pt modelId="{0AAF69C7-6457-AD4C-A719-29AAF5E40D23}" type="pres">
      <dgm:prSet presAssocID="{858FB6B3-55BF-48B2-8F3B-2A5529ADE196}" presName="FourConn_1-2" presStyleLbl="fgAccFollowNode1" presStyleIdx="0" presStyleCnt="3">
        <dgm:presLayoutVars>
          <dgm:bulletEnabled val="1"/>
        </dgm:presLayoutVars>
      </dgm:prSet>
      <dgm:spPr/>
      <dgm:t>
        <a:bodyPr/>
        <a:lstStyle/>
        <a:p>
          <a:endParaRPr lang="es-ES_tradnl"/>
        </a:p>
      </dgm:t>
    </dgm:pt>
    <dgm:pt modelId="{08A8EA53-5A65-7944-81F7-D26F7626FCAE}" type="pres">
      <dgm:prSet presAssocID="{858FB6B3-55BF-48B2-8F3B-2A5529ADE196}" presName="FourConn_2-3" presStyleLbl="fgAccFollowNode1" presStyleIdx="1" presStyleCnt="3">
        <dgm:presLayoutVars>
          <dgm:bulletEnabled val="1"/>
        </dgm:presLayoutVars>
      </dgm:prSet>
      <dgm:spPr/>
      <dgm:t>
        <a:bodyPr/>
        <a:lstStyle/>
        <a:p>
          <a:endParaRPr lang="es-ES_tradnl"/>
        </a:p>
      </dgm:t>
    </dgm:pt>
    <dgm:pt modelId="{C1EFA9D8-BF27-324A-80CF-D689FE4849D6}" type="pres">
      <dgm:prSet presAssocID="{858FB6B3-55BF-48B2-8F3B-2A5529ADE196}" presName="FourConn_3-4" presStyleLbl="fgAccFollowNode1" presStyleIdx="2" presStyleCnt="3">
        <dgm:presLayoutVars>
          <dgm:bulletEnabled val="1"/>
        </dgm:presLayoutVars>
      </dgm:prSet>
      <dgm:spPr/>
      <dgm:t>
        <a:bodyPr/>
        <a:lstStyle/>
        <a:p>
          <a:endParaRPr lang="es-ES_tradnl"/>
        </a:p>
      </dgm:t>
    </dgm:pt>
    <dgm:pt modelId="{DDEC8B00-BEC9-F449-8AB6-25CDE860DDDB}" type="pres">
      <dgm:prSet presAssocID="{858FB6B3-55BF-48B2-8F3B-2A5529ADE196}" presName="FourNodes_1_text" presStyleLbl="node1" presStyleIdx="3" presStyleCnt="4">
        <dgm:presLayoutVars>
          <dgm:bulletEnabled val="1"/>
        </dgm:presLayoutVars>
      </dgm:prSet>
      <dgm:spPr/>
      <dgm:t>
        <a:bodyPr/>
        <a:lstStyle/>
        <a:p>
          <a:endParaRPr lang="es-ES_tradnl"/>
        </a:p>
      </dgm:t>
    </dgm:pt>
    <dgm:pt modelId="{ADB27C0E-08D1-7A41-98BC-49B16534A641}" type="pres">
      <dgm:prSet presAssocID="{858FB6B3-55BF-48B2-8F3B-2A5529ADE196}" presName="FourNodes_2_text" presStyleLbl="node1" presStyleIdx="3" presStyleCnt="4">
        <dgm:presLayoutVars>
          <dgm:bulletEnabled val="1"/>
        </dgm:presLayoutVars>
      </dgm:prSet>
      <dgm:spPr/>
      <dgm:t>
        <a:bodyPr/>
        <a:lstStyle/>
        <a:p>
          <a:endParaRPr lang="es-ES_tradnl"/>
        </a:p>
      </dgm:t>
    </dgm:pt>
    <dgm:pt modelId="{887AA83A-6AA2-694C-A242-C84DB5FF80BF}" type="pres">
      <dgm:prSet presAssocID="{858FB6B3-55BF-48B2-8F3B-2A5529ADE196}" presName="FourNodes_3_text" presStyleLbl="node1" presStyleIdx="3" presStyleCnt="4">
        <dgm:presLayoutVars>
          <dgm:bulletEnabled val="1"/>
        </dgm:presLayoutVars>
      </dgm:prSet>
      <dgm:spPr/>
      <dgm:t>
        <a:bodyPr/>
        <a:lstStyle/>
        <a:p>
          <a:endParaRPr lang="es-ES_tradnl"/>
        </a:p>
      </dgm:t>
    </dgm:pt>
    <dgm:pt modelId="{A8A2F87E-175F-C648-A74C-2C709C55E2FB}" type="pres">
      <dgm:prSet presAssocID="{858FB6B3-55BF-48B2-8F3B-2A5529ADE196}" presName="FourNodes_4_text" presStyleLbl="node1" presStyleIdx="3" presStyleCnt="4">
        <dgm:presLayoutVars>
          <dgm:bulletEnabled val="1"/>
        </dgm:presLayoutVars>
      </dgm:prSet>
      <dgm:spPr/>
      <dgm:t>
        <a:bodyPr/>
        <a:lstStyle/>
        <a:p>
          <a:endParaRPr lang="es-ES_tradnl"/>
        </a:p>
      </dgm:t>
    </dgm:pt>
  </dgm:ptLst>
  <dgm:cxnLst>
    <dgm:cxn modelId="{F58E0562-8354-4A4E-8867-11C489A1BA7B}" type="presOf" srcId="{858FB6B3-55BF-48B2-8F3B-2A5529ADE196}" destId="{62FEB318-2677-5D4A-9F56-7B17BC06AE40}" srcOrd="0" destOrd="0" presId="urn:microsoft.com/office/officeart/2005/8/layout/vProcess5"/>
    <dgm:cxn modelId="{6524DBD4-DE8D-AB4C-A8FC-C45DF46E783F}" type="presOf" srcId="{146DC0A4-73B2-D94E-9DD1-059BBBC2DA95}" destId="{ADB27C0E-08D1-7A41-98BC-49B16534A641}" srcOrd="1" destOrd="0" presId="urn:microsoft.com/office/officeart/2005/8/layout/vProcess5"/>
    <dgm:cxn modelId="{35CEF8D9-C71B-4417-9524-66DD4EB5F7C3}" srcId="{858FB6B3-55BF-48B2-8F3B-2A5529ADE196}" destId="{3EBD97F2-D761-42BD-AEFB-E2B98738EFE6}" srcOrd="2" destOrd="0" parTransId="{51F13EF3-CC9A-4DA7-9737-A0BBFBFEECD7}" sibTransId="{38A29FCE-F619-47B8-ABC6-CFD28BFD51B4}"/>
    <dgm:cxn modelId="{5A2E94B1-93CA-7946-8A32-7A340AFBDAEC}" type="presOf" srcId="{DCD52A0C-0E1D-4F8D-9AF6-70707A90F34B}" destId="{DDEC8B00-BEC9-F449-8AB6-25CDE860DDDB}" srcOrd="1" destOrd="0" presId="urn:microsoft.com/office/officeart/2005/8/layout/vProcess5"/>
    <dgm:cxn modelId="{6C05AC45-F70E-BA45-A66C-76EBE24D3C6C}" type="presOf" srcId="{76770FC4-68AD-4932-AA7B-98908F8F5515}" destId="{6624415C-6A18-4345-88DC-C0DA6EE7BDC6}" srcOrd="0" destOrd="0" presId="urn:microsoft.com/office/officeart/2005/8/layout/vProcess5"/>
    <dgm:cxn modelId="{637D8877-6DAE-3C41-806D-3CF533AF897B}" type="presOf" srcId="{3EBD97F2-D761-42BD-AEFB-E2B98738EFE6}" destId="{887AA83A-6AA2-694C-A242-C84DB5FF80BF}" srcOrd="1" destOrd="0" presId="urn:microsoft.com/office/officeart/2005/8/layout/vProcess5"/>
    <dgm:cxn modelId="{6B1A47B5-A05E-F147-876C-3B9D7D93B1B8}" type="presOf" srcId="{DCD52A0C-0E1D-4F8D-9AF6-70707A90F34B}" destId="{CFE330D6-D06E-A24C-8C73-803C44E86D75}" srcOrd="0" destOrd="0" presId="urn:microsoft.com/office/officeart/2005/8/layout/vProcess5"/>
    <dgm:cxn modelId="{D1845541-018F-AF4B-B9ED-CC6528D5497E}" type="presOf" srcId="{76770FC4-68AD-4932-AA7B-98908F8F5515}" destId="{A8A2F87E-175F-C648-A74C-2C709C55E2FB}" srcOrd="1" destOrd="0" presId="urn:microsoft.com/office/officeart/2005/8/layout/vProcess5"/>
    <dgm:cxn modelId="{5ED920FE-C891-0342-B41C-EE155A0B223B}" type="presOf" srcId="{3EBD97F2-D761-42BD-AEFB-E2B98738EFE6}" destId="{77DA28C8-1D23-A94A-9E8C-1DC94781EEAC}" srcOrd="0" destOrd="0" presId="urn:microsoft.com/office/officeart/2005/8/layout/vProcess5"/>
    <dgm:cxn modelId="{560DDF4F-3DAB-4246-A9E7-9A6B04731594}" type="presOf" srcId="{3F05A52D-0CDF-894E-A659-68D21CEFF34E}" destId="{08A8EA53-5A65-7944-81F7-D26F7626FCAE}" srcOrd="0" destOrd="0" presId="urn:microsoft.com/office/officeart/2005/8/layout/vProcess5"/>
    <dgm:cxn modelId="{E20E5979-2718-6549-B5D4-570D9A8EDE44}" type="presOf" srcId="{146DC0A4-73B2-D94E-9DD1-059BBBC2DA95}" destId="{2AC8D006-B230-AF45-B52F-E2CE5C531E08}" srcOrd="0" destOrd="0" presId="urn:microsoft.com/office/officeart/2005/8/layout/vProcess5"/>
    <dgm:cxn modelId="{D2F5A585-EF37-0B4B-AC6E-9F1725D1D3A1}" srcId="{858FB6B3-55BF-48B2-8F3B-2A5529ADE196}" destId="{146DC0A4-73B2-D94E-9DD1-059BBBC2DA95}" srcOrd="1" destOrd="0" parTransId="{540EE273-75BC-B34C-8E93-4FF4161CA9B9}" sibTransId="{3F05A52D-0CDF-894E-A659-68D21CEFF34E}"/>
    <dgm:cxn modelId="{6777D574-1FA8-2E45-B1CD-17114A2EECBE}" type="presOf" srcId="{FF56CF6D-EED4-443A-AC62-93781A71C970}" destId="{0AAF69C7-6457-AD4C-A719-29AAF5E40D23}" srcOrd="0" destOrd="0" presId="urn:microsoft.com/office/officeart/2005/8/layout/vProcess5"/>
    <dgm:cxn modelId="{09BD8FFF-7E23-4AF1-BC74-4D002877F57E}" srcId="{858FB6B3-55BF-48B2-8F3B-2A5529ADE196}" destId="{DCD52A0C-0E1D-4F8D-9AF6-70707A90F34B}" srcOrd="0" destOrd="0" parTransId="{3658BFBC-CB55-44CB-A904-FF6606DBEDE6}" sibTransId="{FF56CF6D-EED4-443A-AC62-93781A71C970}"/>
    <dgm:cxn modelId="{010BB4A7-7153-4813-BC08-32E418B42F2F}" srcId="{858FB6B3-55BF-48B2-8F3B-2A5529ADE196}" destId="{76770FC4-68AD-4932-AA7B-98908F8F5515}" srcOrd="3" destOrd="0" parTransId="{8D5C2814-2AD5-4232-8B66-688181CF3623}" sibTransId="{99B9B2A8-A6E3-4CF7-8377-02C4B5347C34}"/>
    <dgm:cxn modelId="{23DE5782-7AEC-684C-9C80-8797C7007854}" type="presOf" srcId="{38A29FCE-F619-47B8-ABC6-CFD28BFD51B4}" destId="{C1EFA9D8-BF27-324A-80CF-D689FE4849D6}" srcOrd="0" destOrd="0" presId="urn:microsoft.com/office/officeart/2005/8/layout/vProcess5"/>
    <dgm:cxn modelId="{44BAFC48-9B47-1448-A8CF-78F468E3FA50}" type="presParOf" srcId="{62FEB318-2677-5D4A-9F56-7B17BC06AE40}" destId="{C108634A-B212-024F-B8B5-D4EAD9CAABD4}" srcOrd="0" destOrd="0" presId="urn:microsoft.com/office/officeart/2005/8/layout/vProcess5"/>
    <dgm:cxn modelId="{26DF8E19-C5F0-4243-B355-A925A102961F}" type="presParOf" srcId="{62FEB318-2677-5D4A-9F56-7B17BC06AE40}" destId="{CFE330D6-D06E-A24C-8C73-803C44E86D75}" srcOrd="1" destOrd="0" presId="urn:microsoft.com/office/officeart/2005/8/layout/vProcess5"/>
    <dgm:cxn modelId="{21A8E3BD-FA49-E747-96A5-AE95B212B039}" type="presParOf" srcId="{62FEB318-2677-5D4A-9F56-7B17BC06AE40}" destId="{2AC8D006-B230-AF45-B52F-E2CE5C531E08}" srcOrd="2" destOrd="0" presId="urn:microsoft.com/office/officeart/2005/8/layout/vProcess5"/>
    <dgm:cxn modelId="{32A272B5-0D2F-8346-BC60-2D71E76EC971}" type="presParOf" srcId="{62FEB318-2677-5D4A-9F56-7B17BC06AE40}" destId="{77DA28C8-1D23-A94A-9E8C-1DC94781EEAC}" srcOrd="3" destOrd="0" presId="urn:microsoft.com/office/officeart/2005/8/layout/vProcess5"/>
    <dgm:cxn modelId="{A18EB6EE-3808-C249-B482-5FECC8FDB3A5}" type="presParOf" srcId="{62FEB318-2677-5D4A-9F56-7B17BC06AE40}" destId="{6624415C-6A18-4345-88DC-C0DA6EE7BDC6}" srcOrd="4" destOrd="0" presId="urn:microsoft.com/office/officeart/2005/8/layout/vProcess5"/>
    <dgm:cxn modelId="{8A98B8CB-8A0B-784E-AB45-456EFDA69E4F}" type="presParOf" srcId="{62FEB318-2677-5D4A-9F56-7B17BC06AE40}" destId="{0AAF69C7-6457-AD4C-A719-29AAF5E40D23}" srcOrd="5" destOrd="0" presId="urn:microsoft.com/office/officeart/2005/8/layout/vProcess5"/>
    <dgm:cxn modelId="{CB4AA9BC-191E-5948-AC85-C7937FB6CA78}" type="presParOf" srcId="{62FEB318-2677-5D4A-9F56-7B17BC06AE40}" destId="{08A8EA53-5A65-7944-81F7-D26F7626FCAE}" srcOrd="6" destOrd="0" presId="urn:microsoft.com/office/officeart/2005/8/layout/vProcess5"/>
    <dgm:cxn modelId="{E44E09D5-ECBC-C344-9BEA-DB2BBB80B995}" type="presParOf" srcId="{62FEB318-2677-5D4A-9F56-7B17BC06AE40}" destId="{C1EFA9D8-BF27-324A-80CF-D689FE4849D6}" srcOrd="7" destOrd="0" presId="urn:microsoft.com/office/officeart/2005/8/layout/vProcess5"/>
    <dgm:cxn modelId="{F0C67E8B-0467-114F-8347-EDCFA4389FC1}" type="presParOf" srcId="{62FEB318-2677-5D4A-9F56-7B17BC06AE40}" destId="{DDEC8B00-BEC9-F449-8AB6-25CDE860DDDB}" srcOrd="8" destOrd="0" presId="urn:microsoft.com/office/officeart/2005/8/layout/vProcess5"/>
    <dgm:cxn modelId="{4260DE13-D3A8-9B47-A355-D9A492615799}" type="presParOf" srcId="{62FEB318-2677-5D4A-9F56-7B17BC06AE40}" destId="{ADB27C0E-08D1-7A41-98BC-49B16534A641}" srcOrd="9" destOrd="0" presId="urn:microsoft.com/office/officeart/2005/8/layout/vProcess5"/>
    <dgm:cxn modelId="{115CB8BE-007F-2349-8A16-A65EC91D9410}" type="presParOf" srcId="{62FEB318-2677-5D4A-9F56-7B17BC06AE40}" destId="{887AA83A-6AA2-694C-A242-C84DB5FF80BF}" srcOrd="10" destOrd="0" presId="urn:microsoft.com/office/officeart/2005/8/layout/vProcess5"/>
    <dgm:cxn modelId="{4D35205A-E9B9-F445-A11D-F27FE5507745}" type="presParOf" srcId="{62FEB318-2677-5D4A-9F56-7B17BC06AE40}" destId="{A8A2F87E-175F-C648-A74C-2C709C55E2FB}"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56FDA7-FA45-4253-B5B1-AE62B56812A6}"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US"/>
        </a:p>
      </dgm:t>
    </dgm:pt>
    <dgm:pt modelId="{83FB09B9-D276-4527-A13E-0A51321B2BEB}">
      <dgm:prSet/>
      <dgm:spPr/>
      <dgm:t>
        <a:bodyPr/>
        <a:lstStyle/>
        <a:p>
          <a:r>
            <a:rPr lang="es-MX"/>
            <a:t>Entre las enfermedades y plagas por las que se ven afectadas las setas de invierno se encuentran el moho verde.</a:t>
          </a:r>
          <a:endParaRPr lang="en-US"/>
        </a:p>
      </dgm:t>
    </dgm:pt>
    <dgm:pt modelId="{71591F0D-8A2F-4BCD-852E-400A176C4749}" type="parTrans" cxnId="{F43353A3-11A3-4048-A3AE-47BB74FC06B1}">
      <dgm:prSet/>
      <dgm:spPr/>
      <dgm:t>
        <a:bodyPr/>
        <a:lstStyle/>
        <a:p>
          <a:endParaRPr lang="en-US"/>
        </a:p>
      </dgm:t>
    </dgm:pt>
    <dgm:pt modelId="{8D36FC35-AA53-4544-B3D2-AE17507ECFEC}" type="sibTrans" cxnId="{F43353A3-11A3-4048-A3AE-47BB74FC06B1}">
      <dgm:prSet/>
      <dgm:spPr/>
      <dgm:t>
        <a:bodyPr/>
        <a:lstStyle/>
        <a:p>
          <a:endParaRPr lang="en-US"/>
        </a:p>
      </dgm:t>
    </dgm:pt>
    <dgm:pt modelId="{B1F924F6-ED92-443E-A691-468A80197836}">
      <dgm:prSet/>
      <dgm:spPr/>
      <dgm:t>
        <a:bodyPr/>
        <a:lstStyle/>
        <a:p>
          <a:r>
            <a:rPr lang="es-MX" dirty="0"/>
            <a:t>Enfermedades por bacterias como </a:t>
          </a:r>
          <a:r>
            <a:rPr lang="es-MX" i="1" dirty="0"/>
            <a:t>Pseudomonas tolaasii</a:t>
          </a:r>
          <a:r>
            <a:rPr lang="es-MX" dirty="0"/>
            <a:t> </a:t>
          </a:r>
          <a:endParaRPr lang="en-US" dirty="0"/>
        </a:p>
      </dgm:t>
    </dgm:pt>
    <dgm:pt modelId="{4B55FAA2-1ABB-4516-B3A2-8D0B1358B929}" type="parTrans" cxnId="{123B62D4-5495-45C1-87DB-8B7FEDB92048}">
      <dgm:prSet/>
      <dgm:spPr/>
      <dgm:t>
        <a:bodyPr/>
        <a:lstStyle/>
        <a:p>
          <a:endParaRPr lang="en-US"/>
        </a:p>
      </dgm:t>
    </dgm:pt>
    <dgm:pt modelId="{BAA77438-C2CC-4F43-91AC-8E6227E6BE25}" type="sibTrans" cxnId="{123B62D4-5495-45C1-87DB-8B7FEDB92048}">
      <dgm:prSet/>
      <dgm:spPr/>
      <dgm:t>
        <a:bodyPr/>
        <a:lstStyle/>
        <a:p>
          <a:endParaRPr lang="en-US"/>
        </a:p>
      </dgm:t>
    </dgm:pt>
    <dgm:pt modelId="{498EEA9D-C3F2-44E6-85E9-0BEBFBDA9FAD}">
      <dgm:prSet/>
      <dgm:spPr/>
      <dgm:t>
        <a:bodyPr/>
        <a:lstStyle/>
        <a:p>
          <a:r>
            <a:rPr lang="es-MX" dirty="0"/>
            <a:t>Plagas como los </a:t>
          </a:r>
          <a:r>
            <a:rPr lang="es-MX" dirty="0" smtClean="0"/>
            <a:t>nemátodos </a:t>
          </a:r>
          <a:r>
            <a:rPr lang="es-MX" dirty="0"/>
            <a:t>como </a:t>
          </a:r>
          <a:r>
            <a:rPr lang="es-MX" i="1" dirty="0"/>
            <a:t>Aphelenchoides composticola</a:t>
          </a:r>
          <a:r>
            <a:rPr lang="es-MX" dirty="0"/>
            <a:t> </a:t>
          </a:r>
          <a:r>
            <a:rPr lang="es-MX" i="1" dirty="0"/>
            <a:t>Ditylenchus myceliophagus </a:t>
          </a:r>
          <a:endParaRPr lang="en-US" dirty="0"/>
        </a:p>
      </dgm:t>
    </dgm:pt>
    <dgm:pt modelId="{345604B6-1713-4BC3-9464-0BDFEEF4A230}" type="parTrans" cxnId="{F94506C5-2F95-4C73-AF66-BFB7CE4E816A}">
      <dgm:prSet/>
      <dgm:spPr/>
      <dgm:t>
        <a:bodyPr/>
        <a:lstStyle/>
        <a:p>
          <a:endParaRPr lang="en-US"/>
        </a:p>
      </dgm:t>
    </dgm:pt>
    <dgm:pt modelId="{CC2045BB-1E80-4C74-993E-42D9C3C1A558}" type="sibTrans" cxnId="{F94506C5-2F95-4C73-AF66-BFB7CE4E816A}">
      <dgm:prSet/>
      <dgm:spPr/>
      <dgm:t>
        <a:bodyPr/>
        <a:lstStyle/>
        <a:p>
          <a:endParaRPr lang="en-US"/>
        </a:p>
      </dgm:t>
    </dgm:pt>
    <dgm:pt modelId="{3564995F-E8F4-49F3-A8E1-58347E36737B}">
      <dgm:prSet/>
      <dgm:spPr/>
      <dgm:t>
        <a:bodyPr/>
        <a:lstStyle/>
        <a:p>
          <a:r>
            <a:rPr lang="es-MX"/>
            <a:t>Infestaciones por ácaros como </a:t>
          </a:r>
          <a:r>
            <a:rPr lang="es-MX" i="1"/>
            <a:t>Luciforo auriculariae</a:t>
          </a:r>
          <a:r>
            <a:rPr lang="es-MX"/>
            <a:t>, considerado una plaga destructiva de </a:t>
          </a:r>
          <a:r>
            <a:rPr lang="es-MX" i="1"/>
            <a:t>F. velutipes</a:t>
          </a:r>
          <a:endParaRPr lang="en-US"/>
        </a:p>
      </dgm:t>
    </dgm:pt>
    <dgm:pt modelId="{54CD1364-793F-491F-BB8F-375C85DD5DCA}" type="parTrans" cxnId="{E070FAA4-8051-4083-ADBB-8B0C612F510A}">
      <dgm:prSet/>
      <dgm:spPr/>
      <dgm:t>
        <a:bodyPr/>
        <a:lstStyle/>
        <a:p>
          <a:endParaRPr lang="en-US"/>
        </a:p>
      </dgm:t>
    </dgm:pt>
    <dgm:pt modelId="{CE9C33E2-3981-4FDF-B9E5-40B3C4A6CCA0}" type="sibTrans" cxnId="{E070FAA4-8051-4083-ADBB-8B0C612F510A}">
      <dgm:prSet/>
      <dgm:spPr/>
      <dgm:t>
        <a:bodyPr/>
        <a:lstStyle/>
        <a:p>
          <a:endParaRPr lang="en-US"/>
        </a:p>
      </dgm:t>
    </dgm:pt>
    <dgm:pt modelId="{3F6F5B4F-7FC8-2F49-9DD2-96A4B7DCE033}" type="pres">
      <dgm:prSet presAssocID="{4256FDA7-FA45-4253-B5B1-AE62B56812A6}" presName="matrix" presStyleCnt="0">
        <dgm:presLayoutVars>
          <dgm:chMax val="1"/>
          <dgm:dir/>
          <dgm:resizeHandles val="exact"/>
        </dgm:presLayoutVars>
      </dgm:prSet>
      <dgm:spPr/>
      <dgm:t>
        <a:bodyPr/>
        <a:lstStyle/>
        <a:p>
          <a:endParaRPr lang="es-ES_tradnl"/>
        </a:p>
      </dgm:t>
    </dgm:pt>
    <dgm:pt modelId="{E184F3EF-445B-204B-9625-06D096DD82BA}" type="pres">
      <dgm:prSet presAssocID="{4256FDA7-FA45-4253-B5B1-AE62B56812A6}" presName="diamond" presStyleLbl="bgShp" presStyleIdx="0" presStyleCnt="1"/>
      <dgm:spPr/>
    </dgm:pt>
    <dgm:pt modelId="{5E771BF6-2BC6-9548-9C72-2ECBB72D6851}" type="pres">
      <dgm:prSet presAssocID="{4256FDA7-FA45-4253-B5B1-AE62B56812A6}" presName="quad1" presStyleLbl="node1" presStyleIdx="0" presStyleCnt="4">
        <dgm:presLayoutVars>
          <dgm:chMax val="0"/>
          <dgm:chPref val="0"/>
          <dgm:bulletEnabled val="1"/>
        </dgm:presLayoutVars>
      </dgm:prSet>
      <dgm:spPr/>
      <dgm:t>
        <a:bodyPr/>
        <a:lstStyle/>
        <a:p>
          <a:endParaRPr lang="es-ES_tradnl"/>
        </a:p>
      </dgm:t>
    </dgm:pt>
    <dgm:pt modelId="{F214C830-B361-DB4C-AF41-6AB10F717E14}" type="pres">
      <dgm:prSet presAssocID="{4256FDA7-FA45-4253-B5B1-AE62B56812A6}" presName="quad2" presStyleLbl="node1" presStyleIdx="1" presStyleCnt="4">
        <dgm:presLayoutVars>
          <dgm:chMax val="0"/>
          <dgm:chPref val="0"/>
          <dgm:bulletEnabled val="1"/>
        </dgm:presLayoutVars>
      </dgm:prSet>
      <dgm:spPr/>
      <dgm:t>
        <a:bodyPr/>
        <a:lstStyle/>
        <a:p>
          <a:endParaRPr lang="es-ES_tradnl"/>
        </a:p>
      </dgm:t>
    </dgm:pt>
    <dgm:pt modelId="{38D3A117-3AF5-9043-81AD-1D7452953095}" type="pres">
      <dgm:prSet presAssocID="{4256FDA7-FA45-4253-B5B1-AE62B56812A6}" presName="quad3" presStyleLbl="node1" presStyleIdx="2" presStyleCnt="4">
        <dgm:presLayoutVars>
          <dgm:chMax val="0"/>
          <dgm:chPref val="0"/>
          <dgm:bulletEnabled val="1"/>
        </dgm:presLayoutVars>
      </dgm:prSet>
      <dgm:spPr/>
      <dgm:t>
        <a:bodyPr/>
        <a:lstStyle/>
        <a:p>
          <a:endParaRPr lang="es-ES_tradnl"/>
        </a:p>
      </dgm:t>
    </dgm:pt>
    <dgm:pt modelId="{F3942384-8D24-FE40-BE66-E09ABCA809AF}" type="pres">
      <dgm:prSet presAssocID="{4256FDA7-FA45-4253-B5B1-AE62B56812A6}" presName="quad4" presStyleLbl="node1" presStyleIdx="3" presStyleCnt="4">
        <dgm:presLayoutVars>
          <dgm:chMax val="0"/>
          <dgm:chPref val="0"/>
          <dgm:bulletEnabled val="1"/>
        </dgm:presLayoutVars>
      </dgm:prSet>
      <dgm:spPr/>
      <dgm:t>
        <a:bodyPr/>
        <a:lstStyle/>
        <a:p>
          <a:endParaRPr lang="es-ES_tradnl"/>
        </a:p>
      </dgm:t>
    </dgm:pt>
  </dgm:ptLst>
  <dgm:cxnLst>
    <dgm:cxn modelId="{C4803434-F139-294B-B4F9-EA0857D26D18}" type="presOf" srcId="{4256FDA7-FA45-4253-B5B1-AE62B56812A6}" destId="{3F6F5B4F-7FC8-2F49-9DD2-96A4B7DCE033}" srcOrd="0" destOrd="0" presId="urn:microsoft.com/office/officeart/2005/8/layout/matrix3"/>
    <dgm:cxn modelId="{BF65109C-AB5B-924F-87AB-C41323EFE9D8}" type="presOf" srcId="{498EEA9D-C3F2-44E6-85E9-0BEBFBDA9FAD}" destId="{38D3A117-3AF5-9043-81AD-1D7452953095}" srcOrd="0" destOrd="0" presId="urn:microsoft.com/office/officeart/2005/8/layout/matrix3"/>
    <dgm:cxn modelId="{7E3BD78B-385B-0647-8890-BF6BF27CA0BD}" type="presOf" srcId="{B1F924F6-ED92-443E-A691-468A80197836}" destId="{F214C830-B361-DB4C-AF41-6AB10F717E14}" srcOrd="0" destOrd="0" presId="urn:microsoft.com/office/officeart/2005/8/layout/matrix3"/>
    <dgm:cxn modelId="{AC616944-AB56-C64D-9002-9520AB571CD3}" type="presOf" srcId="{3564995F-E8F4-49F3-A8E1-58347E36737B}" destId="{F3942384-8D24-FE40-BE66-E09ABCA809AF}" srcOrd="0" destOrd="0" presId="urn:microsoft.com/office/officeart/2005/8/layout/matrix3"/>
    <dgm:cxn modelId="{F43353A3-11A3-4048-A3AE-47BB74FC06B1}" srcId="{4256FDA7-FA45-4253-B5B1-AE62B56812A6}" destId="{83FB09B9-D276-4527-A13E-0A51321B2BEB}" srcOrd="0" destOrd="0" parTransId="{71591F0D-8A2F-4BCD-852E-400A176C4749}" sibTransId="{8D36FC35-AA53-4544-B3D2-AE17507ECFEC}"/>
    <dgm:cxn modelId="{E070FAA4-8051-4083-ADBB-8B0C612F510A}" srcId="{4256FDA7-FA45-4253-B5B1-AE62B56812A6}" destId="{3564995F-E8F4-49F3-A8E1-58347E36737B}" srcOrd="3" destOrd="0" parTransId="{54CD1364-793F-491F-BB8F-375C85DD5DCA}" sibTransId="{CE9C33E2-3981-4FDF-B9E5-40B3C4A6CCA0}"/>
    <dgm:cxn modelId="{123B62D4-5495-45C1-87DB-8B7FEDB92048}" srcId="{4256FDA7-FA45-4253-B5B1-AE62B56812A6}" destId="{B1F924F6-ED92-443E-A691-468A80197836}" srcOrd="1" destOrd="0" parTransId="{4B55FAA2-1ABB-4516-B3A2-8D0B1358B929}" sibTransId="{BAA77438-C2CC-4F43-91AC-8E6227E6BE25}"/>
    <dgm:cxn modelId="{25E582B5-48D1-D646-A0D3-D8A549451092}" type="presOf" srcId="{83FB09B9-D276-4527-A13E-0A51321B2BEB}" destId="{5E771BF6-2BC6-9548-9C72-2ECBB72D6851}" srcOrd="0" destOrd="0" presId="urn:microsoft.com/office/officeart/2005/8/layout/matrix3"/>
    <dgm:cxn modelId="{F94506C5-2F95-4C73-AF66-BFB7CE4E816A}" srcId="{4256FDA7-FA45-4253-B5B1-AE62B56812A6}" destId="{498EEA9D-C3F2-44E6-85E9-0BEBFBDA9FAD}" srcOrd="2" destOrd="0" parTransId="{345604B6-1713-4BC3-9464-0BDFEEF4A230}" sibTransId="{CC2045BB-1E80-4C74-993E-42D9C3C1A558}"/>
    <dgm:cxn modelId="{766BD02F-1D4F-5748-89E7-8922C7C8FC2A}" type="presParOf" srcId="{3F6F5B4F-7FC8-2F49-9DD2-96A4B7DCE033}" destId="{E184F3EF-445B-204B-9625-06D096DD82BA}" srcOrd="0" destOrd="0" presId="urn:microsoft.com/office/officeart/2005/8/layout/matrix3"/>
    <dgm:cxn modelId="{4671FB87-A4F2-0646-BD4E-0F45BF4FCE8A}" type="presParOf" srcId="{3F6F5B4F-7FC8-2F49-9DD2-96A4B7DCE033}" destId="{5E771BF6-2BC6-9548-9C72-2ECBB72D6851}" srcOrd="1" destOrd="0" presId="urn:microsoft.com/office/officeart/2005/8/layout/matrix3"/>
    <dgm:cxn modelId="{9E5373BF-06B2-8845-B115-C1E3BC2FDC5B}" type="presParOf" srcId="{3F6F5B4F-7FC8-2F49-9DD2-96A4B7DCE033}" destId="{F214C830-B361-DB4C-AF41-6AB10F717E14}" srcOrd="2" destOrd="0" presId="urn:microsoft.com/office/officeart/2005/8/layout/matrix3"/>
    <dgm:cxn modelId="{8D8DBEA9-D33C-D04C-AE62-6B968EEDBB7A}" type="presParOf" srcId="{3F6F5B4F-7FC8-2F49-9DD2-96A4B7DCE033}" destId="{38D3A117-3AF5-9043-81AD-1D7452953095}" srcOrd="3" destOrd="0" presId="urn:microsoft.com/office/officeart/2005/8/layout/matrix3"/>
    <dgm:cxn modelId="{D36322E8-17DD-2B40-AF55-4B735C4A4F9F}" type="presParOf" srcId="{3F6F5B4F-7FC8-2F49-9DD2-96A4B7DCE033}" destId="{F3942384-8D24-FE40-BE66-E09ABCA809AF}"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50A0F-837F-724F-BF83-4BDC6C5752F3}">
      <dsp:nvSpPr>
        <dsp:cNvPr id="0" name=""/>
        <dsp:cNvSpPr/>
      </dsp:nvSpPr>
      <dsp:spPr>
        <a:xfrm>
          <a:off x="0" y="266826"/>
          <a:ext cx="6324347" cy="632434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9BC3D9-053A-584F-B23C-C2425A3EAC92}">
      <dsp:nvSpPr>
        <dsp:cNvPr id="0" name=""/>
        <dsp:cNvSpPr/>
      </dsp:nvSpPr>
      <dsp:spPr>
        <a:xfrm>
          <a:off x="600812" y="867639"/>
          <a:ext cx="2466495" cy="2466495"/>
        </a:xfrm>
        <a:prstGeom prst="roundRect">
          <a:avLst/>
        </a:prstGeom>
        <a:solidFill>
          <a:schemeClr val="accent1">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a:solidFill>
                <a:schemeClr val="tx1"/>
              </a:solidFill>
            </a:rPr>
            <a:t>El hongo puede estar refrigerado por alrededor de una semana. La vida útil </a:t>
          </a:r>
          <a:r>
            <a:rPr lang="es-MX" sz="1700" kern="1200" dirty="0" smtClean="0">
              <a:solidFill>
                <a:schemeClr val="tx1"/>
              </a:solidFill>
            </a:rPr>
            <a:t>es de 14-20 </a:t>
          </a:r>
          <a:r>
            <a:rPr lang="es-MX" sz="1700" kern="1200" dirty="0">
              <a:solidFill>
                <a:schemeClr val="tx1"/>
              </a:solidFill>
            </a:rPr>
            <a:t>días a </a:t>
          </a:r>
          <a:r>
            <a:rPr lang="es-MX" sz="1700" kern="1200" dirty="0" smtClean="0">
              <a:solidFill>
                <a:schemeClr val="tx1"/>
              </a:solidFill>
            </a:rPr>
            <a:t>1°C</a:t>
          </a:r>
          <a:r>
            <a:rPr lang="es-MX" sz="1700" kern="1200" dirty="0">
              <a:solidFill>
                <a:schemeClr val="tx1"/>
              </a:solidFill>
            </a:rPr>
            <a:t>, 10 días a </a:t>
          </a:r>
          <a:r>
            <a:rPr lang="es-MX" sz="1700" kern="1200" dirty="0" smtClean="0">
              <a:solidFill>
                <a:schemeClr val="tx1"/>
              </a:solidFill>
            </a:rPr>
            <a:t>6 °C </a:t>
          </a:r>
          <a:r>
            <a:rPr lang="es-MX" sz="1700" kern="1200" dirty="0">
              <a:solidFill>
                <a:schemeClr val="tx1"/>
              </a:solidFill>
            </a:rPr>
            <a:t>y 2-3 días a 20 </a:t>
          </a:r>
          <a:r>
            <a:rPr lang="es-MX" sz="1700" kern="1200" dirty="0" smtClean="0">
              <a:solidFill>
                <a:schemeClr val="tx1"/>
              </a:solidFill>
            </a:rPr>
            <a:t>°C</a:t>
          </a:r>
          <a:r>
            <a:rPr lang="es-MX" sz="1700" kern="1200" dirty="0">
              <a:solidFill>
                <a:schemeClr val="tx1"/>
              </a:solidFill>
            </a:rPr>
            <a:t>. </a:t>
          </a:r>
          <a:endParaRPr lang="en-US" sz="1700" kern="1200" dirty="0">
            <a:solidFill>
              <a:schemeClr val="tx1"/>
            </a:solidFill>
          </a:endParaRPr>
        </a:p>
      </dsp:txBody>
      <dsp:txXfrm>
        <a:off x="721216" y="988043"/>
        <a:ext cx="2225687" cy="2225687"/>
      </dsp:txXfrm>
    </dsp:sp>
    <dsp:sp modelId="{76F6E64B-34C5-7840-85A6-FFBA2E791A05}">
      <dsp:nvSpPr>
        <dsp:cNvPr id="0" name=""/>
        <dsp:cNvSpPr/>
      </dsp:nvSpPr>
      <dsp:spPr>
        <a:xfrm>
          <a:off x="3257038" y="867639"/>
          <a:ext cx="2466495" cy="2466495"/>
        </a:xfrm>
        <a:prstGeom prst="roundRect">
          <a:avLst/>
        </a:prstGeom>
        <a:solidFill>
          <a:schemeClr val="accent1">
            <a:alpha val="90000"/>
            <a:hueOff val="0"/>
            <a:satOff val="0"/>
            <a:lumOff val="0"/>
            <a:alphaOff val="-13333"/>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a:solidFill>
                <a:schemeClr val="tx1"/>
              </a:solidFill>
            </a:rPr>
            <a:t>La temperatura tiene un particular efecto marcado sobre la calidad de </a:t>
          </a:r>
          <a:r>
            <a:rPr lang="es-MX" sz="1700" kern="1200" dirty="0" smtClean="0">
              <a:solidFill>
                <a:schemeClr val="tx1"/>
              </a:solidFill>
            </a:rPr>
            <a:t>estos hongos.</a:t>
          </a:r>
          <a:endParaRPr lang="en-US" sz="1700" kern="1200" dirty="0">
            <a:solidFill>
              <a:schemeClr val="tx1"/>
            </a:solidFill>
          </a:endParaRPr>
        </a:p>
      </dsp:txBody>
      <dsp:txXfrm>
        <a:off x="3377442" y="988043"/>
        <a:ext cx="2225687" cy="2225687"/>
      </dsp:txXfrm>
    </dsp:sp>
    <dsp:sp modelId="{EF33BF4C-77FB-0948-A8B9-E8A11831629A}">
      <dsp:nvSpPr>
        <dsp:cNvPr id="0" name=""/>
        <dsp:cNvSpPr/>
      </dsp:nvSpPr>
      <dsp:spPr>
        <a:xfrm>
          <a:off x="600812" y="3523865"/>
          <a:ext cx="2466495" cy="2466495"/>
        </a:xfrm>
        <a:prstGeom prst="roundRect">
          <a:avLst/>
        </a:prstGeom>
        <a:solidFill>
          <a:schemeClr val="accent1">
            <a:alpha val="90000"/>
            <a:hueOff val="0"/>
            <a:satOff val="0"/>
            <a:lumOff val="0"/>
            <a:alphaOff val="-26667"/>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solidFill>
                <a:schemeClr val="tx1"/>
              </a:solidFill>
            </a:rPr>
            <a:t>Materiales </a:t>
          </a:r>
          <a:r>
            <a:rPr lang="es-MX" sz="1700" kern="1200" dirty="0">
              <a:solidFill>
                <a:schemeClr val="tx1"/>
              </a:solidFill>
            </a:rPr>
            <a:t>de embalaje, (cloruro de polivinilideno recubierto, Nylon, antiempañamiento, envoltura o película de envasado al vacío) </a:t>
          </a:r>
          <a:r>
            <a:rPr lang="es-MX" sz="1700" kern="1200" dirty="0" smtClean="0">
              <a:solidFill>
                <a:schemeClr val="tx1"/>
              </a:solidFill>
            </a:rPr>
            <a:t>permiten </a:t>
          </a:r>
          <a:r>
            <a:rPr lang="es-MX" sz="1700" kern="1200" dirty="0">
              <a:solidFill>
                <a:schemeClr val="tx1"/>
              </a:solidFill>
            </a:rPr>
            <a:t>el mantenimiento y frescura de </a:t>
          </a:r>
          <a:r>
            <a:rPr lang="es-MX" sz="1700" kern="1200" dirty="0" smtClean="0">
              <a:solidFill>
                <a:schemeClr val="tx1"/>
              </a:solidFill>
            </a:rPr>
            <a:t>25 °C </a:t>
          </a:r>
          <a:r>
            <a:rPr lang="es-MX" sz="1700" kern="1200" dirty="0">
              <a:solidFill>
                <a:schemeClr val="tx1"/>
              </a:solidFill>
            </a:rPr>
            <a:t>a 2 </a:t>
          </a:r>
          <a:r>
            <a:rPr lang="es-MX" sz="1700" kern="1200" dirty="0" smtClean="0">
              <a:solidFill>
                <a:schemeClr val="tx1"/>
              </a:solidFill>
            </a:rPr>
            <a:t>°C</a:t>
          </a:r>
          <a:r>
            <a:rPr lang="es-MX" sz="1700" kern="1200" dirty="0">
              <a:solidFill>
                <a:schemeClr val="tx1"/>
              </a:solidFill>
            </a:rPr>
            <a:t>. </a:t>
          </a:r>
          <a:endParaRPr lang="en-US" sz="1700" kern="1200" dirty="0">
            <a:solidFill>
              <a:schemeClr val="tx1"/>
            </a:solidFill>
          </a:endParaRPr>
        </a:p>
      </dsp:txBody>
      <dsp:txXfrm>
        <a:off x="721216" y="3644269"/>
        <a:ext cx="2225687" cy="2225687"/>
      </dsp:txXfrm>
    </dsp:sp>
    <dsp:sp modelId="{8AA89324-A65C-1340-9D32-CDE1B00CFCC7}">
      <dsp:nvSpPr>
        <dsp:cNvPr id="0" name=""/>
        <dsp:cNvSpPr/>
      </dsp:nvSpPr>
      <dsp:spPr>
        <a:xfrm>
          <a:off x="3257038" y="3523865"/>
          <a:ext cx="2466495" cy="2466495"/>
        </a:xfrm>
        <a:prstGeom prst="roundRect">
          <a:avLst/>
        </a:prstGeom>
        <a:solidFill>
          <a:schemeClr val="accent1">
            <a:alpha val="90000"/>
            <a:hueOff val="0"/>
            <a:satOff val="0"/>
            <a:lumOff val="0"/>
            <a:alpha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a:solidFill>
                <a:schemeClr val="tx1"/>
              </a:solidFill>
            </a:rPr>
            <a:t>El tratamiento, empacado, sellado en polietileno y almacenado a temperatura más baja; </a:t>
          </a:r>
          <a:r>
            <a:rPr lang="es-MX" sz="1700" kern="1200" dirty="0" smtClean="0">
              <a:solidFill>
                <a:schemeClr val="tx1"/>
              </a:solidFill>
            </a:rPr>
            <a:t>permite que se amplie la </a:t>
          </a:r>
          <a:r>
            <a:rPr lang="es-MX" sz="1700" kern="1200" dirty="0">
              <a:solidFill>
                <a:schemeClr val="tx1"/>
              </a:solidFill>
            </a:rPr>
            <a:t>vida útil </a:t>
          </a:r>
          <a:r>
            <a:rPr lang="es-MX" sz="1700" kern="1200" dirty="0" smtClean="0">
              <a:solidFill>
                <a:schemeClr val="tx1"/>
              </a:solidFill>
            </a:rPr>
            <a:t>por </a:t>
          </a:r>
          <a:r>
            <a:rPr lang="es-MX" sz="1700" kern="1200" dirty="0">
              <a:solidFill>
                <a:schemeClr val="tx1"/>
              </a:solidFill>
            </a:rPr>
            <a:t>15 días </a:t>
          </a:r>
          <a:endParaRPr lang="en-US" sz="1700" kern="1200" dirty="0">
            <a:solidFill>
              <a:schemeClr val="tx1"/>
            </a:solidFill>
          </a:endParaRPr>
        </a:p>
      </dsp:txBody>
      <dsp:txXfrm>
        <a:off x="3377442" y="3644269"/>
        <a:ext cx="2225687" cy="22256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4054FE-8E65-CD48-9093-0F8BBE8325BE}">
      <dsp:nvSpPr>
        <dsp:cNvPr id="0" name=""/>
        <dsp:cNvSpPr/>
      </dsp:nvSpPr>
      <dsp:spPr>
        <a:xfrm>
          <a:off x="0" y="720578"/>
          <a:ext cx="2658227" cy="1594936"/>
        </a:xfrm>
        <a:prstGeom prst="rect">
          <a:avLst/>
        </a:prstGeom>
        <a:gradFill rotWithShape="0">
          <a:gsLst>
            <a:gs pos="0">
              <a:schemeClr val="accent1">
                <a:alpha val="90000"/>
                <a:hueOff val="0"/>
                <a:satOff val="0"/>
                <a:lumOff val="0"/>
                <a:alphaOff val="0"/>
                <a:tint val="65000"/>
                <a:shade val="92000"/>
                <a:satMod val="130000"/>
              </a:schemeClr>
            </a:gs>
            <a:gs pos="45000">
              <a:schemeClr val="accent1">
                <a:alpha val="90000"/>
                <a:hueOff val="0"/>
                <a:satOff val="0"/>
                <a:lumOff val="0"/>
                <a:alphaOff val="0"/>
                <a:tint val="60000"/>
                <a:shade val="99000"/>
                <a:satMod val="120000"/>
              </a:schemeClr>
            </a:gs>
            <a:gs pos="100000">
              <a:schemeClr val="accent1">
                <a:alpha val="90000"/>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a:t>Rica fuente de varias vitaminas y minerales. </a:t>
          </a:r>
          <a:endParaRPr lang="en-US" sz="1800" kern="1200"/>
        </a:p>
      </dsp:txBody>
      <dsp:txXfrm>
        <a:off x="0" y="720578"/>
        <a:ext cx="2658227" cy="1594936"/>
      </dsp:txXfrm>
    </dsp:sp>
    <dsp:sp modelId="{FDD0FF61-BB70-4E48-AE2C-07F9A83001A2}">
      <dsp:nvSpPr>
        <dsp:cNvPr id="0" name=""/>
        <dsp:cNvSpPr/>
      </dsp:nvSpPr>
      <dsp:spPr>
        <a:xfrm>
          <a:off x="2924049" y="720578"/>
          <a:ext cx="2658227" cy="1594936"/>
        </a:xfrm>
        <a:prstGeom prst="rect">
          <a:avLst/>
        </a:prstGeom>
        <a:gradFill rotWithShape="0">
          <a:gsLst>
            <a:gs pos="0">
              <a:schemeClr val="accent1">
                <a:alpha val="90000"/>
                <a:hueOff val="0"/>
                <a:satOff val="0"/>
                <a:lumOff val="0"/>
                <a:alphaOff val="-10000"/>
                <a:tint val="65000"/>
                <a:shade val="92000"/>
                <a:satMod val="130000"/>
              </a:schemeClr>
            </a:gs>
            <a:gs pos="45000">
              <a:schemeClr val="accent1">
                <a:alpha val="90000"/>
                <a:hueOff val="0"/>
                <a:satOff val="0"/>
                <a:lumOff val="0"/>
                <a:alphaOff val="-10000"/>
                <a:tint val="60000"/>
                <a:shade val="99000"/>
                <a:satMod val="120000"/>
              </a:schemeClr>
            </a:gs>
            <a:gs pos="100000">
              <a:schemeClr val="accent1">
                <a:alpha val="90000"/>
                <a:hueOff val="0"/>
                <a:satOff val="0"/>
                <a:lumOff val="0"/>
                <a:alphaOff val="-1000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a:t>Contienen una cantidad importante de vitaminas B3, B5, B1 y B2, </a:t>
          </a:r>
          <a:endParaRPr lang="en-US" sz="1800" kern="1200"/>
        </a:p>
      </dsp:txBody>
      <dsp:txXfrm>
        <a:off x="2924049" y="720578"/>
        <a:ext cx="2658227" cy="1594936"/>
      </dsp:txXfrm>
    </dsp:sp>
    <dsp:sp modelId="{6A03EA72-3B83-4440-91EB-FED7A1209555}">
      <dsp:nvSpPr>
        <dsp:cNvPr id="0" name=""/>
        <dsp:cNvSpPr/>
      </dsp:nvSpPr>
      <dsp:spPr>
        <a:xfrm>
          <a:off x="5848099" y="720578"/>
          <a:ext cx="2658227" cy="1594936"/>
        </a:xfrm>
        <a:prstGeom prst="rect">
          <a:avLst/>
        </a:prstGeom>
        <a:gradFill rotWithShape="0">
          <a:gsLst>
            <a:gs pos="0">
              <a:schemeClr val="accent1">
                <a:alpha val="90000"/>
                <a:hueOff val="0"/>
                <a:satOff val="0"/>
                <a:lumOff val="0"/>
                <a:alphaOff val="-20000"/>
                <a:tint val="65000"/>
                <a:shade val="92000"/>
                <a:satMod val="130000"/>
              </a:schemeClr>
            </a:gs>
            <a:gs pos="45000">
              <a:schemeClr val="accent1">
                <a:alpha val="90000"/>
                <a:hueOff val="0"/>
                <a:satOff val="0"/>
                <a:lumOff val="0"/>
                <a:alphaOff val="-20000"/>
                <a:tint val="60000"/>
                <a:shade val="99000"/>
                <a:satMod val="120000"/>
              </a:schemeClr>
            </a:gs>
            <a:gs pos="100000">
              <a:schemeClr val="accent1">
                <a:alpha val="90000"/>
                <a:hueOff val="0"/>
                <a:satOff val="0"/>
                <a:lumOff val="0"/>
                <a:alphaOff val="-2000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a:t>Contiene fósforo, hierro y cobre. </a:t>
          </a:r>
          <a:endParaRPr lang="en-US" sz="1800" kern="1200"/>
        </a:p>
      </dsp:txBody>
      <dsp:txXfrm>
        <a:off x="5848099" y="720578"/>
        <a:ext cx="2658227" cy="1594936"/>
      </dsp:txXfrm>
    </dsp:sp>
    <dsp:sp modelId="{A7E7F2BE-B347-394E-BA94-B5C0036BB8BF}">
      <dsp:nvSpPr>
        <dsp:cNvPr id="0" name=""/>
        <dsp:cNvSpPr/>
      </dsp:nvSpPr>
      <dsp:spPr>
        <a:xfrm>
          <a:off x="1462024" y="2581337"/>
          <a:ext cx="2658227" cy="1594936"/>
        </a:xfrm>
        <a:prstGeom prst="rect">
          <a:avLst/>
        </a:prstGeom>
        <a:gradFill rotWithShape="0">
          <a:gsLst>
            <a:gs pos="0">
              <a:schemeClr val="accent1">
                <a:alpha val="90000"/>
                <a:hueOff val="0"/>
                <a:satOff val="0"/>
                <a:lumOff val="0"/>
                <a:alphaOff val="-30000"/>
                <a:tint val="65000"/>
                <a:shade val="92000"/>
                <a:satMod val="130000"/>
              </a:schemeClr>
            </a:gs>
            <a:gs pos="45000">
              <a:schemeClr val="accent1">
                <a:alpha val="90000"/>
                <a:hueOff val="0"/>
                <a:satOff val="0"/>
                <a:lumOff val="0"/>
                <a:alphaOff val="-30000"/>
                <a:tint val="60000"/>
                <a:shade val="99000"/>
                <a:satMod val="120000"/>
              </a:schemeClr>
            </a:gs>
            <a:gs pos="100000">
              <a:schemeClr val="accent1">
                <a:alpha val="90000"/>
                <a:hueOff val="0"/>
                <a:satOff val="0"/>
                <a:lumOff val="0"/>
                <a:alphaOff val="-3000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a:t>Los aminoácidos triptófano, treonina, isoleucina, leucina y lisina están presentes. </a:t>
          </a:r>
          <a:endParaRPr lang="en-US" sz="1800" kern="1200"/>
        </a:p>
      </dsp:txBody>
      <dsp:txXfrm>
        <a:off x="1462024" y="2581337"/>
        <a:ext cx="2658227" cy="1594936"/>
      </dsp:txXfrm>
    </dsp:sp>
    <dsp:sp modelId="{78E8EC35-713E-4F4C-8C15-F579E09A524D}">
      <dsp:nvSpPr>
        <dsp:cNvPr id="0" name=""/>
        <dsp:cNvSpPr/>
      </dsp:nvSpPr>
      <dsp:spPr>
        <a:xfrm>
          <a:off x="4386074" y="2581337"/>
          <a:ext cx="2658227" cy="1594936"/>
        </a:xfrm>
        <a:prstGeom prst="rect">
          <a:avLst/>
        </a:prstGeom>
        <a:gradFill rotWithShape="0">
          <a:gsLst>
            <a:gs pos="0">
              <a:schemeClr val="accent1">
                <a:alpha val="90000"/>
                <a:hueOff val="0"/>
                <a:satOff val="0"/>
                <a:lumOff val="0"/>
                <a:alphaOff val="-40000"/>
                <a:tint val="65000"/>
                <a:shade val="92000"/>
                <a:satMod val="130000"/>
              </a:schemeClr>
            </a:gs>
            <a:gs pos="45000">
              <a:schemeClr val="accent1">
                <a:alpha val="90000"/>
                <a:hueOff val="0"/>
                <a:satOff val="0"/>
                <a:lumOff val="0"/>
                <a:alphaOff val="-40000"/>
                <a:tint val="60000"/>
                <a:shade val="99000"/>
                <a:satMod val="120000"/>
              </a:schemeClr>
            </a:gs>
            <a:gs pos="100000">
              <a:schemeClr val="accent1">
                <a:alpha val="90000"/>
                <a:hueOff val="0"/>
                <a:satOff val="0"/>
                <a:lumOff val="0"/>
                <a:alphaOff val="-4000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a:t>Son una buena fuente de fibra dietética </a:t>
          </a:r>
          <a:r>
            <a:rPr lang="es-ES" sz="1800" kern="1200" dirty="0" smtClean="0"/>
            <a:t>(los </a:t>
          </a:r>
          <a:r>
            <a:rPr lang="es-ES" sz="1800" kern="1200" dirty="0"/>
            <a:t>hongos </a:t>
          </a:r>
          <a:r>
            <a:rPr lang="es-ES" sz="1800" kern="1200" dirty="0" err="1"/>
            <a:t>Enoki</a:t>
          </a:r>
          <a:r>
            <a:rPr lang="es-ES" sz="1800" kern="1200" dirty="0"/>
            <a:t> crudos contienen más fibra que la col verde) y antioxidantes como el selenio.</a:t>
          </a:r>
          <a:endParaRPr lang="en-US" sz="1800" kern="1200" dirty="0"/>
        </a:p>
      </dsp:txBody>
      <dsp:txXfrm>
        <a:off x="4386074" y="2581337"/>
        <a:ext cx="2658227" cy="15949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330D6-D06E-A24C-8C73-803C44E86D75}">
      <dsp:nvSpPr>
        <dsp:cNvPr id="0" name=""/>
        <dsp:cNvSpPr/>
      </dsp:nvSpPr>
      <dsp:spPr>
        <a:xfrm>
          <a:off x="0" y="0"/>
          <a:ext cx="6035040" cy="832937"/>
        </a:xfrm>
        <a:prstGeom prst="roundRect">
          <a:avLst>
            <a:gd name="adj" fmla="val 10000"/>
          </a:avLst>
        </a:prstGeom>
        <a:solidFill>
          <a:schemeClr val="accent1">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a:solidFill>
                <a:schemeClr val="tx1"/>
              </a:solidFill>
            </a:rPr>
            <a:t>Los </a:t>
          </a:r>
          <a:r>
            <a:rPr lang="es-MX" sz="1800" kern="1200" dirty="0" smtClean="0">
              <a:solidFill>
                <a:schemeClr val="tx1"/>
              </a:solidFill>
            </a:rPr>
            <a:t>enokitake </a:t>
          </a:r>
          <a:r>
            <a:rPr lang="es-MX" sz="1800" kern="1200" dirty="0">
              <a:solidFill>
                <a:schemeClr val="tx1"/>
              </a:solidFill>
            </a:rPr>
            <a:t>contienen antioxidantes como la ergotioneína . </a:t>
          </a:r>
          <a:endParaRPr lang="en-US" sz="1800" kern="1200" dirty="0">
            <a:solidFill>
              <a:schemeClr val="tx1"/>
            </a:solidFill>
          </a:endParaRPr>
        </a:p>
      </dsp:txBody>
      <dsp:txXfrm>
        <a:off x="24396" y="24396"/>
        <a:ext cx="5065851" cy="784145"/>
      </dsp:txXfrm>
    </dsp:sp>
    <dsp:sp modelId="{2AC8D006-B230-AF45-B52F-E2CE5C531E08}">
      <dsp:nvSpPr>
        <dsp:cNvPr id="0" name=""/>
        <dsp:cNvSpPr/>
      </dsp:nvSpPr>
      <dsp:spPr>
        <a:xfrm>
          <a:off x="505434" y="984380"/>
          <a:ext cx="6035040" cy="832937"/>
        </a:xfrm>
        <a:prstGeom prst="roundRect">
          <a:avLst>
            <a:gd name="adj" fmla="val 10000"/>
          </a:avLst>
        </a:prstGeom>
        <a:solidFill>
          <a:schemeClr val="accent1">
            <a:alpha val="90000"/>
            <a:hueOff val="0"/>
            <a:satOff val="0"/>
            <a:lumOff val="0"/>
            <a:alphaOff val="-13333"/>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chemeClr val="tx1"/>
              </a:solidFill>
            </a:rPr>
            <a:t>Pruebas </a:t>
          </a:r>
          <a:r>
            <a:rPr lang="es-MX" sz="1800" kern="1200" dirty="0">
              <a:solidFill>
                <a:schemeClr val="tx1"/>
              </a:solidFill>
            </a:rPr>
            <a:t>en animales han </a:t>
          </a:r>
          <a:r>
            <a:rPr lang="es-MX" sz="1800" kern="1200" dirty="0" smtClean="0">
              <a:solidFill>
                <a:schemeClr val="tx1"/>
              </a:solidFill>
            </a:rPr>
            <a:t>mostrado posibles </a:t>
          </a:r>
          <a:r>
            <a:rPr lang="es-MX" sz="1800" kern="1200" dirty="0">
              <a:solidFill>
                <a:schemeClr val="tx1"/>
              </a:solidFill>
            </a:rPr>
            <a:t>aplicaciones en el desarrollo de vacunas e inmunoterapia del </a:t>
          </a:r>
          <a:r>
            <a:rPr lang="es-MX" sz="1800" kern="1200" dirty="0" smtClean="0">
              <a:solidFill>
                <a:schemeClr val="tx1"/>
              </a:solidFill>
            </a:rPr>
            <a:t>cáncer.</a:t>
          </a:r>
          <a:endParaRPr lang="en-US" sz="1800" kern="1200" dirty="0">
            <a:solidFill>
              <a:schemeClr val="tx1"/>
            </a:solidFill>
          </a:endParaRPr>
        </a:p>
      </dsp:txBody>
      <dsp:txXfrm>
        <a:off x="529830" y="1008776"/>
        <a:ext cx="4939403" cy="784145"/>
      </dsp:txXfrm>
    </dsp:sp>
    <dsp:sp modelId="{77DA28C8-1D23-A94A-9E8C-1DC94781EEAC}">
      <dsp:nvSpPr>
        <dsp:cNvPr id="0" name=""/>
        <dsp:cNvSpPr/>
      </dsp:nvSpPr>
      <dsp:spPr>
        <a:xfrm>
          <a:off x="1003325" y="1968761"/>
          <a:ext cx="6035040" cy="832937"/>
        </a:xfrm>
        <a:prstGeom prst="roundRect">
          <a:avLst>
            <a:gd name="adj" fmla="val 10000"/>
          </a:avLst>
        </a:prstGeom>
        <a:solidFill>
          <a:schemeClr val="accent1">
            <a:alpha val="90000"/>
            <a:hueOff val="0"/>
            <a:satOff val="0"/>
            <a:lumOff val="0"/>
            <a:alphaOff val="-26667"/>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chemeClr val="tx1"/>
              </a:solidFill>
            </a:rPr>
            <a:t>El estípite del </a:t>
          </a:r>
          <a:r>
            <a:rPr lang="es-MX" sz="1800" kern="1200" dirty="0">
              <a:solidFill>
                <a:schemeClr val="tx1"/>
              </a:solidFill>
            </a:rPr>
            <a:t>hongo contiene una </a:t>
          </a:r>
          <a:r>
            <a:rPr lang="es-MX" sz="1800" kern="1200" dirty="0" smtClean="0">
              <a:solidFill>
                <a:schemeClr val="tx1"/>
              </a:solidFill>
            </a:rPr>
            <a:t>cantidad </a:t>
          </a:r>
          <a:r>
            <a:rPr lang="es-MX" sz="1800" kern="1200" dirty="0">
              <a:solidFill>
                <a:schemeClr val="tx1"/>
              </a:solidFill>
            </a:rPr>
            <a:t>de </a:t>
          </a:r>
          <a:r>
            <a:rPr lang="es-MX" sz="1800" kern="1200" dirty="0" smtClean="0">
              <a:solidFill>
                <a:schemeClr val="tx1"/>
              </a:solidFill>
            </a:rPr>
            <a:t>la proteína </a:t>
          </a:r>
          <a:r>
            <a:rPr lang="es-MX" sz="1800" kern="1200" dirty="0">
              <a:solidFill>
                <a:schemeClr val="tx1"/>
              </a:solidFill>
            </a:rPr>
            <a:t>, llamada </a:t>
          </a:r>
          <a:r>
            <a:rPr lang="es-MX" sz="1800" kern="1200" dirty="0" smtClean="0">
              <a:solidFill>
                <a:schemeClr val="tx1"/>
              </a:solidFill>
            </a:rPr>
            <a:t>"</a:t>
          </a:r>
          <a:r>
            <a:rPr lang="es-MX" sz="1800" kern="1200" dirty="0">
              <a:solidFill>
                <a:schemeClr val="tx1"/>
              </a:solidFill>
            </a:rPr>
            <a:t>FIP-five" </a:t>
          </a:r>
          <a:r>
            <a:rPr lang="es-MX" sz="1800" kern="1200" dirty="0" smtClean="0">
              <a:solidFill>
                <a:schemeClr val="tx1"/>
              </a:solidFill>
            </a:rPr>
            <a:t>que </a:t>
          </a:r>
          <a:r>
            <a:rPr lang="es-MX" sz="1800" kern="1200" dirty="0">
              <a:solidFill>
                <a:schemeClr val="tx1"/>
              </a:solidFill>
            </a:rPr>
            <a:t>ayuda en la regulación de el sistema inmunológico.</a:t>
          </a:r>
          <a:endParaRPr lang="en-US" sz="1800" kern="1200" dirty="0">
            <a:solidFill>
              <a:schemeClr val="tx1"/>
            </a:solidFill>
          </a:endParaRPr>
        </a:p>
      </dsp:txBody>
      <dsp:txXfrm>
        <a:off x="1027721" y="1993157"/>
        <a:ext cx="4946947" cy="784145"/>
      </dsp:txXfrm>
    </dsp:sp>
    <dsp:sp modelId="{6624415C-6A18-4345-88DC-C0DA6EE7BDC6}">
      <dsp:nvSpPr>
        <dsp:cNvPr id="0" name=""/>
        <dsp:cNvSpPr/>
      </dsp:nvSpPr>
      <dsp:spPr>
        <a:xfrm>
          <a:off x="1508759" y="2953142"/>
          <a:ext cx="6035040" cy="832937"/>
        </a:xfrm>
        <a:prstGeom prst="roundRect">
          <a:avLst>
            <a:gd name="adj" fmla="val 10000"/>
          </a:avLst>
        </a:prstGeom>
        <a:solidFill>
          <a:schemeClr val="accent1">
            <a:alpha val="90000"/>
            <a:hueOff val="0"/>
            <a:satOff val="0"/>
            <a:lumOff val="0"/>
            <a:alpha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a:solidFill>
                <a:schemeClr val="tx1"/>
              </a:solidFill>
            </a:rPr>
            <a:t>El hongo </a:t>
          </a:r>
          <a:r>
            <a:rPr lang="es-MX" sz="1800" kern="1200" dirty="0" smtClean="0">
              <a:solidFill>
                <a:schemeClr val="tx1"/>
              </a:solidFill>
            </a:rPr>
            <a:t>contiene flammutoxina, </a:t>
          </a:r>
          <a:r>
            <a:rPr lang="es-MX" sz="1800" kern="1200" dirty="0">
              <a:solidFill>
                <a:schemeClr val="tx1"/>
              </a:solidFill>
            </a:rPr>
            <a:t>una proteína citolítica y </a:t>
          </a:r>
          <a:r>
            <a:rPr lang="es-MX" sz="1800" kern="1200" dirty="0" smtClean="0">
              <a:solidFill>
                <a:schemeClr val="tx1"/>
              </a:solidFill>
            </a:rPr>
            <a:t>cardiotóxica, que </a:t>
          </a:r>
          <a:r>
            <a:rPr lang="es-MX" sz="1800" kern="1200" dirty="0">
              <a:solidFill>
                <a:schemeClr val="tx1"/>
              </a:solidFill>
            </a:rPr>
            <a:t>ha demostrado ser no tóxica cuando se </a:t>
          </a:r>
          <a:r>
            <a:rPr lang="es-MX" sz="1800" kern="1200" dirty="0" smtClean="0">
              <a:solidFill>
                <a:schemeClr val="tx1"/>
              </a:solidFill>
            </a:rPr>
            <a:t>absorbe o toma </a:t>
          </a:r>
          <a:r>
            <a:rPr lang="es-MX" sz="1800" kern="1200" dirty="0">
              <a:solidFill>
                <a:schemeClr val="tx1"/>
              </a:solidFill>
            </a:rPr>
            <a:t>por vía oral.</a:t>
          </a:r>
          <a:endParaRPr lang="en-US" sz="1800" kern="1200" dirty="0">
            <a:solidFill>
              <a:schemeClr val="tx1"/>
            </a:solidFill>
          </a:endParaRPr>
        </a:p>
      </dsp:txBody>
      <dsp:txXfrm>
        <a:off x="1533155" y="2977538"/>
        <a:ext cx="4939403" cy="784145"/>
      </dsp:txXfrm>
    </dsp:sp>
    <dsp:sp modelId="{0AAF69C7-6457-AD4C-A719-29AAF5E40D23}">
      <dsp:nvSpPr>
        <dsp:cNvPr id="0" name=""/>
        <dsp:cNvSpPr/>
      </dsp:nvSpPr>
      <dsp:spPr>
        <a:xfrm>
          <a:off x="5493630" y="637954"/>
          <a:ext cx="541409" cy="541409"/>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endParaRPr>
        </a:p>
      </dsp:txBody>
      <dsp:txXfrm>
        <a:off x="5615447" y="637954"/>
        <a:ext cx="297775" cy="407410"/>
      </dsp:txXfrm>
    </dsp:sp>
    <dsp:sp modelId="{08A8EA53-5A65-7944-81F7-D26F7626FCAE}">
      <dsp:nvSpPr>
        <dsp:cNvPr id="0" name=""/>
        <dsp:cNvSpPr/>
      </dsp:nvSpPr>
      <dsp:spPr>
        <a:xfrm>
          <a:off x="5999065" y="1622335"/>
          <a:ext cx="541409" cy="541409"/>
        </a:xfrm>
        <a:prstGeom prst="downArrow">
          <a:avLst>
            <a:gd name="adj1" fmla="val 55000"/>
            <a:gd name="adj2" fmla="val 45000"/>
          </a:avLst>
        </a:prstGeom>
        <a:solidFill>
          <a:schemeClr val="accent1">
            <a:alpha val="90000"/>
            <a:tint val="40000"/>
            <a:hueOff val="0"/>
            <a:satOff val="0"/>
            <a:lumOff val="0"/>
            <a:alphaOff val="-2000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ES_tradnl" sz="2400" kern="1200">
            <a:solidFill>
              <a:schemeClr val="tx1"/>
            </a:solidFill>
          </a:endParaRPr>
        </a:p>
      </dsp:txBody>
      <dsp:txXfrm>
        <a:off x="6120882" y="1622335"/>
        <a:ext cx="297775" cy="407410"/>
      </dsp:txXfrm>
    </dsp:sp>
    <dsp:sp modelId="{C1EFA9D8-BF27-324A-80CF-D689FE4849D6}">
      <dsp:nvSpPr>
        <dsp:cNvPr id="0" name=""/>
        <dsp:cNvSpPr/>
      </dsp:nvSpPr>
      <dsp:spPr>
        <a:xfrm>
          <a:off x="6496955" y="2606716"/>
          <a:ext cx="541409" cy="541409"/>
        </a:xfrm>
        <a:prstGeom prst="downArrow">
          <a:avLst>
            <a:gd name="adj1" fmla="val 55000"/>
            <a:gd name="adj2" fmla="val 45000"/>
          </a:avLst>
        </a:prstGeom>
        <a:solidFill>
          <a:schemeClr val="accent1">
            <a:alpha val="90000"/>
            <a:tint val="40000"/>
            <a:hueOff val="0"/>
            <a:satOff val="0"/>
            <a:lumOff val="0"/>
            <a:alphaOff val="-4000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endParaRPr>
        </a:p>
      </dsp:txBody>
      <dsp:txXfrm>
        <a:off x="6618772" y="2606716"/>
        <a:ext cx="297775" cy="4074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84F3EF-445B-204B-9625-06D096DD82BA}">
      <dsp:nvSpPr>
        <dsp:cNvPr id="0" name=""/>
        <dsp:cNvSpPr/>
      </dsp:nvSpPr>
      <dsp:spPr>
        <a:xfrm>
          <a:off x="0" y="275828"/>
          <a:ext cx="5098256" cy="5098256"/>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771BF6-2BC6-9548-9C72-2ECBB72D6851}">
      <dsp:nvSpPr>
        <dsp:cNvPr id="0" name=""/>
        <dsp:cNvSpPr/>
      </dsp:nvSpPr>
      <dsp:spPr>
        <a:xfrm>
          <a:off x="484334" y="760162"/>
          <a:ext cx="1988319" cy="1988319"/>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a:t>Entre las enfermedades y plagas por las que se ven afectadas las setas de invierno se encuentran el moho verde.</a:t>
          </a:r>
          <a:endParaRPr lang="en-US" sz="1600" kern="1200"/>
        </a:p>
      </dsp:txBody>
      <dsp:txXfrm>
        <a:off x="581396" y="857224"/>
        <a:ext cx="1794195" cy="1794195"/>
      </dsp:txXfrm>
    </dsp:sp>
    <dsp:sp modelId="{F214C830-B361-DB4C-AF41-6AB10F717E14}">
      <dsp:nvSpPr>
        <dsp:cNvPr id="0" name=""/>
        <dsp:cNvSpPr/>
      </dsp:nvSpPr>
      <dsp:spPr>
        <a:xfrm>
          <a:off x="2625601" y="760162"/>
          <a:ext cx="1988319" cy="1988319"/>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Enfermedades por bacterias como </a:t>
          </a:r>
          <a:r>
            <a:rPr lang="es-MX" sz="1600" i="1" kern="1200" dirty="0"/>
            <a:t>Pseudomonas tolaasii</a:t>
          </a:r>
          <a:r>
            <a:rPr lang="es-MX" sz="1600" kern="1200" dirty="0"/>
            <a:t> </a:t>
          </a:r>
          <a:endParaRPr lang="en-US" sz="1600" kern="1200" dirty="0"/>
        </a:p>
      </dsp:txBody>
      <dsp:txXfrm>
        <a:off x="2722663" y="857224"/>
        <a:ext cx="1794195" cy="1794195"/>
      </dsp:txXfrm>
    </dsp:sp>
    <dsp:sp modelId="{38D3A117-3AF5-9043-81AD-1D7452953095}">
      <dsp:nvSpPr>
        <dsp:cNvPr id="0" name=""/>
        <dsp:cNvSpPr/>
      </dsp:nvSpPr>
      <dsp:spPr>
        <a:xfrm>
          <a:off x="484334" y="2901429"/>
          <a:ext cx="1988319" cy="1988319"/>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Plagas como los </a:t>
          </a:r>
          <a:r>
            <a:rPr lang="es-MX" sz="1600" kern="1200" dirty="0" smtClean="0"/>
            <a:t>nemátodos </a:t>
          </a:r>
          <a:r>
            <a:rPr lang="es-MX" sz="1600" kern="1200" dirty="0"/>
            <a:t>como </a:t>
          </a:r>
          <a:r>
            <a:rPr lang="es-MX" sz="1600" i="1" kern="1200" dirty="0"/>
            <a:t>Aphelenchoides composticola</a:t>
          </a:r>
          <a:r>
            <a:rPr lang="es-MX" sz="1600" kern="1200" dirty="0"/>
            <a:t> </a:t>
          </a:r>
          <a:r>
            <a:rPr lang="es-MX" sz="1600" i="1" kern="1200" dirty="0"/>
            <a:t>Ditylenchus myceliophagus </a:t>
          </a:r>
          <a:endParaRPr lang="en-US" sz="1600" kern="1200" dirty="0"/>
        </a:p>
      </dsp:txBody>
      <dsp:txXfrm>
        <a:off x="581396" y="2998491"/>
        <a:ext cx="1794195" cy="1794195"/>
      </dsp:txXfrm>
    </dsp:sp>
    <dsp:sp modelId="{F3942384-8D24-FE40-BE66-E09ABCA809AF}">
      <dsp:nvSpPr>
        <dsp:cNvPr id="0" name=""/>
        <dsp:cNvSpPr/>
      </dsp:nvSpPr>
      <dsp:spPr>
        <a:xfrm>
          <a:off x="2625601" y="2901429"/>
          <a:ext cx="1988319" cy="1988319"/>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a:t>Infestaciones por ácaros como </a:t>
          </a:r>
          <a:r>
            <a:rPr lang="es-MX" sz="1600" i="1" kern="1200"/>
            <a:t>Luciforo auriculariae</a:t>
          </a:r>
          <a:r>
            <a:rPr lang="es-MX" sz="1600" kern="1200"/>
            <a:t>, considerado una plaga destructiva de </a:t>
          </a:r>
          <a:r>
            <a:rPr lang="es-MX" sz="1600" i="1" kern="1200"/>
            <a:t>F. velutipes</a:t>
          </a:r>
          <a:endParaRPr lang="en-US" sz="1600" kern="1200"/>
        </a:p>
      </dsp:txBody>
      <dsp:txXfrm>
        <a:off x="2722663" y="2998491"/>
        <a:ext cx="1794195" cy="1794195"/>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69BB7E-D549-A04D-A27D-337EC383B96B}" type="datetimeFigureOut">
              <a:rPr lang="es-ES_tradnl" smtClean="0"/>
              <a:t>29/9/19</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9C4BAF-CADD-8F4C-A52C-E6C8289842E4}" type="slidenum">
              <a:rPr lang="es-ES_tradnl" smtClean="0"/>
              <a:t>‹Nr.›</a:t>
            </a:fld>
            <a:endParaRPr lang="es-ES_tradnl"/>
          </a:p>
        </p:txBody>
      </p:sp>
    </p:spTree>
    <p:extLst>
      <p:ext uri="{BB962C8B-B14F-4D97-AF65-F5344CB8AC3E}">
        <p14:creationId xmlns:p14="http://schemas.microsoft.com/office/powerpoint/2010/main" val="1447137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pPr eaLnBrk="1" hangingPunct="1">
              <a:spcBef>
                <a:spcPct val="0"/>
              </a:spcBef>
            </a:pPr>
            <a:endParaRPr lang="es-ES" dirty="0">
              <a:latin typeface="Calibri" charset="0"/>
              <a:cs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1334136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9458"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1538505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xfrm>
            <a:off x="1143000" y="685800"/>
            <a:ext cx="4572000" cy="3429000"/>
          </a:xfrm>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1293273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AF36C07-2639-4F42-89EA-1F3839743B0E}" type="datetimeFigureOut">
              <a:rPr lang="es-MX" smtClean="0"/>
              <a:t>29/09/19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DAF36C07-2639-4F42-89EA-1F3839743B0E}" type="datetimeFigureOut">
              <a:rPr lang="es-MX" smtClean="0"/>
              <a:t>29/09/19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DAF36C07-2639-4F42-89EA-1F3839743B0E}" type="datetimeFigureOut">
              <a:rPr lang="es-MX" smtClean="0"/>
              <a:t>29/09/19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DAF36C07-2639-4F42-89EA-1F3839743B0E}" type="datetimeFigureOut">
              <a:rPr lang="es-MX" smtClean="0"/>
              <a:t>29/09/19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_tradnl" smtClean="0"/>
              <a:t>Clic para editar título</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DAF36C07-2639-4F42-89EA-1F3839743B0E}" type="datetimeFigureOut">
              <a:rPr lang="es-MX" smtClean="0"/>
              <a:t>29/09/19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ABDC04-D578-43F2-9FAE-3B5D213EF175}" type="slidenum">
              <a:rPr lang="es-MX" smtClean="0"/>
              <a:t>‹Nr.›</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DAF36C07-2639-4F42-89EA-1F3839743B0E}" type="datetimeFigureOut">
              <a:rPr lang="es-MX" smtClean="0"/>
              <a:t>29/09/19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DAF36C07-2639-4F42-89EA-1F3839743B0E}" type="datetimeFigureOut">
              <a:rPr lang="es-MX" smtClean="0"/>
              <a:t>29/09/19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DAF36C07-2639-4F42-89EA-1F3839743B0E}" type="datetimeFigureOut">
              <a:rPr lang="es-MX" smtClean="0"/>
              <a:t>29/09/19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AF36C07-2639-4F42-89EA-1F3839743B0E}" type="datetimeFigureOut">
              <a:rPr lang="es-MX" smtClean="0"/>
              <a:t>29/09/19</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DAF36C07-2639-4F42-89EA-1F3839743B0E}" type="datetimeFigureOut">
              <a:rPr lang="es-MX" smtClean="0"/>
              <a:t>29/09/19</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2ABDC04-D578-43F2-9FAE-3B5D213EF175}" type="slidenum">
              <a:rPr lang="es-MX" smtClean="0"/>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DAF36C07-2639-4F42-89EA-1F3839743B0E}" type="datetimeFigureOut">
              <a:rPr lang="es-MX" smtClean="0"/>
              <a:t>29/09/19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ABDC04-D578-43F2-9FAE-3B5D213EF175}" type="slidenum">
              <a:rPr lang="es-MX" smtClean="0"/>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DAF36C07-2639-4F42-89EA-1F3839743B0E}" type="datetimeFigureOut">
              <a:rPr lang="es-MX" smtClean="0"/>
              <a:t>29/09/19</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12ABDC04-D578-43F2-9FAE-3B5D213EF175}" type="slidenum">
              <a:rPr lang="es-MX" smtClean="0"/>
              <a:t>‹Nr.›</a:t>
            </a:fld>
            <a:endParaRPr lang="es-MX"/>
          </a:p>
        </p:txBody>
      </p:sp>
    </p:spTree>
    <p:extLst>
      <p:ext uri="{BB962C8B-B14F-4D97-AF65-F5344CB8AC3E}">
        <p14:creationId xmlns:p14="http://schemas.microsoft.com/office/powerpoint/2010/main" val="1929862355"/>
      </p:ext>
    </p:extLst>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21"/>
          <p:cNvSpPr>
            <a:spLocks noChangeArrowheads="1"/>
          </p:cNvSpPr>
          <p:nvPr/>
        </p:nvSpPr>
        <p:spPr bwMode="auto">
          <a:xfrm>
            <a:off x="18666" y="923671"/>
            <a:ext cx="9140933" cy="5669244"/>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80000"/>
              </a:lnSpc>
            </a:pPr>
            <a:endParaRPr lang="es-ES" sz="2000" b="1" dirty="0">
              <a:solidFill>
                <a:srgbClr val="555E2D"/>
              </a:solidFill>
              <a:cs typeface="Calibri" charset="0"/>
            </a:endParaRPr>
          </a:p>
          <a:p>
            <a:pPr algn="ctr">
              <a:lnSpc>
                <a:spcPct val="80000"/>
              </a:lnSpc>
            </a:pPr>
            <a:r>
              <a:rPr lang="es-ES" sz="2400" b="1" dirty="0">
                <a:solidFill>
                  <a:srgbClr val="555E2D"/>
                </a:solidFill>
                <a:cs typeface="Calibri" charset="0"/>
              </a:rPr>
              <a:t>Facultad de Ciencias</a:t>
            </a:r>
            <a:br>
              <a:rPr lang="es-ES" sz="2400" b="1" dirty="0">
                <a:solidFill>
                  <a:srgbClr val="555E2D"/>
                </a:solidFill>
                <a:cs typeface="Calibri" charset="0"/>
              </a:rPr>
            </a:br>
            <a:r>
              <a:rPr lang="es-ES" sz="2400" b="1" dirty="0">
                <a:solidFill>
                  <a:srgbClr val="555E2D"/>
                </a:solidFill>
                <a:cs typeface="Calibri" charset="0"/>
              </a:rPr>
              <a:t>Licenciatura en Biología</a:t>
            </a:r>
            <a:br>
              <a:rPr lang="es-ES" sz="2400" b="1" dirty="0">
                <a:solidFill>
                  <a:srgbClr val="555E2D"/>
                </a:solidFill>
                <a:cs typeface="Calibri" charset="0"/>
              </a:rPr>
            </a:br>
            <a:endParaRPr lang="es-ES" sz="2400" b="1" dirty="0">
              <a:solidFill>
                <a:srgbClr val="555E2D"/>
              </a:solidFill>
              <a:cs typeface="Calibri" charset="0"/>
            </a:endParaRPr>
          </a:p>
          <a:p>
            <a:pPr algn="ctr">
              <a:lnSpc>
                <a:spcPct val="80000"/>
              </a:lnSpc>
            </a:pPr>
            <a:r>
              <a:rPr lang="es-ES" sz="2400" b="1" dirty="0">
                <a:solidFill>
                  <a:srgbClr val="555E2D"/>
                </a:solidFill>
                <a:cs typeface="Calibri" charset="0"/>
              </a:rPr>
              <a:t>Unidad de Aprendizaje: </a:t>
            </a:r>
            <a:br>
              <a:rPr lang="es-ES" sz="2400" b="1" dirty="0">
                <a:solidFill>
                  <a:srgbClr val="555E2D"/>
                </a:solidFill>
                <a:cs typeface="Calibri" charset="0"/>
              </a:rPr>
            </a:br>
            <a:r>
              <a:rPr lang="es-ES" b="1" dirty="0" smtClean="0">
                <a:solidFill>
                  <a:srgbClr val="555E2D"/>
                </a:solidFill>
                <a:cs typeface="Calibri" charset="0"/>
              </a:rPr>
              <a:t>Cultivo de Hongos Comestibles</a:t>
            </a:r>
            <a:endParaRPr lang="es-ES" b="1" dirty="0">
              <a:solidFill>
                <a:srgbClr val="555E2D"/>
              </a:solidFill>
              <a:cs typeface="Calibri" charset="0"/>
            </a:endParaRPr>
          </a:p>
          <a:p>
            <a:pPr algn="ctr">
              <a:lnSpc>
                <a:spcPct val="80000"/>
              </a:lnSpc>
            </a:pPr>
            <a:endParaRPr lang="es-ES" sz="2400" b="1" dirty="0">
              <a:solidFill>
                <a:srgbClr val="555E2D"/>
              </a:solidFill>
              <a:cs typeface="Calibri" charset="0"/>
            </a:endParaRPr>
          </a:p>
          <a:p>
            <a:pPr algn="ctr">
              <a:lnSpc>
                <a:spcPct val="80000"/>
              </a:lnSpc>
            </a:pPr>
            <a:endParaRPr lang="pt-BR" sz="2400" b="1" dirty="0">
              <a:solidFill>
                <a:srgbClr val="555E2D"/>
              </a:solidFill>
              <a:cs typeface="Calibri" charset="0"/>
            </a:endParaRPr>
          </a:p>
          <a:p>
            <a:pPr algn="ctr"/>
            <a:r>
              <a:rPr lang="pt-BR" sz="2400" b="1" dirty="0" err="1">
                <a:solidFill>
                  <a:srgbClr val="555E2D"/>
                </a:solidFill>
              </a:rPr>
              <a:t>Unidad</a:t>
            </a:r>
            <a:r>
              <a:rPr lang="pt-BR" sz="2400" b="1" dirty="0">
                <a:solidFill>
                  <a:srgbClr val="555E2D"/>
                </a:solidFill>
              </a:rPr>
              <a:t> </a:t>
            </a:r>
            <a:r>
              <a:rPr lang="pt-BR" sz="2400" b="1" dirty="0" err="1">
                <a:solidFill>
                  <a:srgbClr val="555E2D"/>
                </a:solidFill>
              </a:rPr>
              <a:t>Temática</a:t>
            </a:r>
            <a:r>
              <a:rPr lang="pt-BR" sz="2400" b="1" dirty="0">
                <a:solidFill>
                  <a:srgbClr val="555E2D"/>
                </a:solidFill>
              </a:rPr>
              <a:t> 6</a:t>
            </a:r>
            <a:r>
              <a:rPr lang="pt-BR" sz="2400" b="1" dirty="0" smtClean="0">
                <a:solidFill>
                  <a:srgbClr val="555E2D"/>
                </a:solidFill>
              </a:rPr>
              <a:t> </a:t>
            </a:r>
            <a:endParaRPr lang="pt-BR" sz="2400" b="1" dirty="0">
              <a:solidFill>
                <a:srgbClr val="555E2D"/>
              </a:solidFill>
            </a:endParaRPr>
          </a:p>
          <a:p>
            <a:pPr algn="ctr"/>
            <a:r>
              <a:rPr lang="es-ES" b="1" dirty="0" smtClean="0">
                <a:solidFill>
                  <a:srgbClr val="555E2D"/>
                </a:solidFill>
              </a:rPr>
              <a:t>Cultivo de </a:t>
            </a:r>
            <a:r>
              <a:rPr lang="es-ES" b="1" i="1" dirty="0" err="1" smtClean="0">
                <a:solidFill>
                  <a:srgbClr val="555E2D"/>
                </a:solidFill>
              </a:rPr>
              <a:t>Flammulina</a:t>
            </a:r>
            <a:r>
              <a:rPr lang="es-ES" b="1" i="1" dirty="0" smtClean="0">
                <a:solidFill>
                  <a:srgbClr val="555E2D"/>
                </a:solidFill>
              </a:rPr>
              <a:t> </a:t>
            </a:r>
            <a:r>
              <a:rPr lang="es-ES" b="1" i="1" dirty="0" err="1" smtClean="0">
                <a:solidFill>
                  <a:srgbClr val="555E2D"/>
                </a:solidFill>
              </a:rPr>
              <a:t>velutipes</a:t>
            </a:r>
            <a:endParaRPr lang="es-MX" sz="2400" b="1" i="1" dirty="0">
              <a:solidFill>
                <a:srgbClr val="555E2D"/>
              </a:solidFill>
              <a:cs typeface="Calibri" charset="0"/>
            </a:endParaRPr>
          </a:p>
          <a:p>
            <a:pPr algn="ctr"/>
            <a:endParaRPr lang="es-MX" sz="2400" b="1" dirty="0">
              <a:solidFill>
                <a:srgbClr val="555E2D"/>
              </a:solidFill>
              <a:cs typeface="Calibri" charset="0"/>
            </a:endParaRPr>
          </a:p>
          <a:p>
            <a:pPr algn="ctr">
              <a:lnSpc>
                <a:spcPct val="80000"/>
              </a:lnSpc>
            </a:pPr>
            <a:r>
              <a:rPr lang="es-ES" sz="2400" b="1" dirty="0">
                <a:solidFill>
                  <a:srgbClr val="555E2D"/>
                </a:solidFill>
                <a:cs typeface="Calibri" charset="0"/>
              </a:rPr>
              <a:t>Responsable de la elaboración:</a:t>
            </a:r>
            <a:br>
              <a:rPr lang="es-ES" sz="2400" b="1" dirty="0">
                <a:solidFill>
                  <a:srgbClr val="555E2D"/>
                </a:solidFill>
                <a:cs typeface="Calibri" charset="0"/>
              </a:rPr>
            </a:br>
            <a:r>
              <a:rPr lang="es-ES" sz="2400" b="1" dirty="0">
                <a:solidFill>
                  <a:srgbClr val="555E2D"/>
                </a:solidFill>
                <a:cs typeface="Calibri" charset="0"/>
              </a:rPr>
              <a:t>Dra. Cristina Burrola Aguilar </a:t>
            </a:r>
          </a:p>
          <a:p>
            <a:pPr algn="ctr">
              <a:lnSpc>
                <a:spcPct val="80000"/>
              </a:lnSpc>
            </a:pPr>
            <a:endParaRPr lang="es-ES" sz="2400" b="1" dirty="0">
              <a:solidFill>
                <a:srgbClr val="555E2D"/>
              </a:solidFill>
              <a:cs typeface="Calibri" charset="0"/>
            </a:endParaRPr>
          </a:p>
          <a:p>
            <a:pPr algn="ctr">
              <a:lnSpc>
                <a:spcPct val="80000"/>
              </a:lnSpc>
            </a:pPr>
            <a:endParaRPr lang="es-ES" sz="2400" b="1" dirty="0">
              <a:solidFill>
                <a:srgbClr val="555E2D"/>
              </a:solidFill>
              <a:cs typeface="Calibri" charset="0"/>
            </a:endParaRPr>
          </a:p>
          <a:p>
            <a:pPr algn="ctr">
              <a:lnSpc>
                <a:spcPct val="80000"/>
              </a:lnSpc>
            </a:pPr>
            <a:r>
              <a:rPr lang="es-ES" sz="2400" b="1" dirty="0">
                <a:solidFill>
                  <a:srgbClr val="555E2D"/>
                </a:solidFill>
                <a:cs typeface="Calibri" charset="0"/>
              </a:rPr>
              <a:t>Septiembre </a:t>
            </a:r>
            <a:r>
              <a:rPr lang="es-ES" sz="2400" b="1" dirty="0" smtClean="0">
                <a:solidFill>
                  <a:srgbClr val="555E2D"/>
                </a:solidFill>
                <a:cs typeface="Calibri" charset="0"/>
              </a:rPr>
              <a:t>2019</a:t>
            </a:r>
            <a:endParaRPr lang="es-ES" sz="2400" b="1" dirty="0">
              <a:solidFill>
                <a:srgbClr val="555E2D"/>
              </a:solidFill>
              <a:cs typeface="Calibri" charset="0"/>
            </a:endParaRPr>
          </a:p>
          <a:p>
            <a:pPr algn="ctr"/>
            <a:endParaRPr lang="pt-BR" sz="2400" b="1" dirty="0">
              <a:solidFill>
                <a:srgbClr val="555E2D"/>
              </a:solidFill>
              <a:cs typeface="Calibri" charset="0"/>
            </a:endParaRPr>
          </a:p>
          <a:p>
            <a:pPr algn="ctr"/>
            <a:endParaRPr lang="pt-BR" sz="2000" b="1" dirty="0">
              <a:solidFill>
                <a:srgbClr val="555E2D"/>
              </a:solidFill>
              <a:cs typeface="Calibri" charset="0"/>
            </a:endParaRPr>
          </a:p>
        </p:txBody>
      </p:sp>
      <p:sp>
        <p:nvSpPr>
          <p:cNvPr id="1029" name="Rectángulo 21"/>
          <p:cNvSpPr>
            <a:spLocks noChangeArrowheads="1"/>
          </p:cNvSpPr>
          <p:nvPr/>
        </p:nvSpPr>
        <p:spPr bwMode="auto">
          <a:xfrm>
            <a:off x="1159240" y="2070153"/>
            <a:ext cx="6859787" cy="23559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1501" b="1" dirty="0">
              <a:latin typeface="Tahoma" charset="0"/>
              <a:cs typeface="Tahoma" charset="0"/>
            </a:endParaRPr>
          </a:p>
          <a:p>
            <a:pPr algn="ctr">
              <a:lnSpc>
                <a:spcPct val="80000"/>
              </a:lnSpc>
            </a:pPr>
            <a:r>
              <a:rPr lang="es-ES" sz="1651" b="1" dirty="0">
                <a:solidFill>
                  <a:srgbClr val="555E2D"/>
                </a:solidFill>
                <a:cs typeface="Calibri" charset="0"/>
              </a:rPr>
              <a:t/>
            </a:r>
            <a:br>
              <a:rPr lang="es-ES" sz="1651" b="1" dirty="0">
                <a:solidFill>
                  <a:srgbClr val="555E2D"/>
                </a:solidFill>
                <a:cs typeface="Calibri" charset="0"/>
              </a:rPr>
            </a:br>
            <a:r>
              <a:rPr lang="es-ES" sz="1651" b="1" dirty="0">
                <a:solidFill>
                  <a:srgbClr val="555E2D"/>
                </a:solidFill>
                <a:cs typeface="Calibri" charset="0"/>
              </a:rPr>
              <a:t/>
            </a:r>
            <a:br>
              <a:rPr lang="es-ES" sz="1651" b="1" dirty="0">
                <a:solidFill>
                  <a:srgbClr val="555E2D"/>
                </a:solidFill>
                <a:cs typeface="Calibri" charset="0"/>
              </a:rPr>
            </a:br>
            <a:r>
              <a:rPr lang="es-ES" sz="1651" b="1" dirty="0">
                <a:solidFill>
                  <a:srgbClr val="555E2D"/>
                </a:solidFill>
                <a:cs typeface="Calibri" charset="0"/>
              </a:rPr>
              <a:t/>
            </a:r>
            <a:br>
              <a:rPr lang="es-ES" sz="1651" b="1" dirty="0">
                <a:solidFill>
                  <a:srgbClr val="555E2D"/>
                </a:solidFill>
                <a:cs typeface="Calibri" charset="0"/>
              </a:rPr>
            </a:b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a:p>
            <a:pPr algn="ctr">
              <a:lnSpc>
                <a:spcPct val="80000"/>
              </a:lnSpc>
            </a:pPr>
            <a:endParaRPr lang="es-ES" sz="1651"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a:bodyPr>
          <a:lstStyle/>
          <a:p>
            <a:pPr>
              <a:defRPr/>
            </a:pPr>
            <a:fld id="{F0343A7C-E0AF-4547-9C9F-8102B599A5C0}" type="slidenum">
              <a:rPr lang="en-US" smtClean="0"/>
              <a:pPr>
                <a:defRPr/>
              </a:pPr>
              <a:t>1</a:t>
            </a:fld>
            <a:endParaRPr lang="en-US"/>
          </a:p>
        </p:txBody>
      </p:sp>
      <p:pic>
        <p:nvPicPr>
          <p:cNvPr id="2" name="Picture 2" descr="h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0933" cy="909602"/>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p:cNvSpPr/>
          <p:nvPr/>
        </p:nvSpPr>
        <p:spPr>
          <a:xfrm>
            <a:off x="-3067" y="6388745"/>
            <a:ext cx="9144000" cy="465638"/>
          </a:xfrm>
          <a:prstGeom prst="rect">
            <a:avLst/>
          </a:prstGeom>
          <a:solidFill>
            <a:srgbClr val="2B47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sz="1351" dirty="0"/>
          </a:p>
        </p:txBody>
      </p:sp>
    </p:spTree>
    <p:extLst>
      <p:ext uri="{BB962C8B-B14F-4D97-AF65-F5344CB8AC3E}">
        <p14:creationId xmlns:p14="http://schemas.microsoft.com/office/powerpoint/2010/main" val="186147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 xmlns:a16="http://schemas.microsoft.com/office/drawing/2014/main" id="{118AB552-B3C9-42FB-A5D9-62526B53FE92}"/>
              </a:ext>
            </a:extLst>
          </p:cNvPr>
          <p:cNvPicPr>
            <a:picLocks noChangeAspect="1"/>
          </p:cNvPicPr>
          <p:nvPr/>
        </p:nvPicPr>
        <p:blipFill rotWithShape="1">
          <a:blip r:embed="rId2"/>
          <a:srcRect l="8146" t="15442" r="11361" b="16039"/>
          <a:stretch/>
        </p:blipFill>
        <p:spPr>
          <a:xfrm>
            <a:off x="12613" y="782052"/>
            <a:ext cx="9151078" cy="4379496"/>
          </a:xfrm>
          <a:prstGeom prst="rect">
            <a:avLst/>
          </a:prstGeom>
        </p:spPr>
      </p:pic>
      <p:sp>
        <p:nvSpPr>
          <p:cNvPr id="5" name="Marcador de contenido 2">
            <a:extLst>
              <a:ext uri="{FF2B5EF4-FFF2-40B4-BE49-F238E27FC236}">
                <a16:creationId xmlns="" xmlns:a16="http://schemas.microsoft.com/office/drawing/2014/main" id="{16956A03-88B8-4137-B6D2-8C5F2657455C}"/>
              </a:ext>
            </a:extLst>
          </p:cNvPr>
          <p:cNvSpPr txBox="1">
            <a:spLocks/>
          </p:cNvSpPr>
          <p:nvPr/>
        </p:nvSpPr>
        <p:spPr>
          <a:xfrm>
            <a:off x="140030" y="5348953"/>
            <a:ext cx="8763337" cy="859342"/>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just"/>
            <a:r>
              <a:rPr lang="es-MX" sz="1800" i="1" dirty="0" err="1">
                <a:latin typeface="Arial" panose="020B0604020202020204" pitchFamily="34" charset="0"/>
                <a:cs typeface="Arial" panose="020B0604020202020204" pitchFamily="34" charset="0"/>
              </a:rPr>
              <a:t>Flammulina</a:t>
            </a:r>
            <a:r>
              <a:rPr lang="es-MX" sz="1800" i="1" dirty="0">
                <a:latin typeface="Arial" panose="020B0604020202020204" pitchFamily="34" charset="0"/>
                <a:cs typeface="Arial" panose="020B0604020202020204" pitchFamily="34" charset="0"/>
              </a:rPr>
              <a:t> </a:t>
            </a:r>
            <a:r>
              <a:rPr lang="es-MX" sz="1800" i="1" dirty="0" err="1">
                <a:latin typeface="Arial" panose="020B0604020202020204" pitchFamily="34" charset="0"/>
                <a:cs typeface="Arial" panose="020B0604020202020204" pitchFamily="34" charset="0"/>
              </a:rPr>
              <a:t>velutipes</a:t>
            </a:r>
            <a:r>
              <a:rPr lang="es-MX" sz="1800" dirty="0">
                <a:latin typeface="Arial" panose="020B0604020202020204" pitchFamily="34" charset="0"/>
                <a:cs typeface="Arial" panose="020B0604020202020204" pitchFamily="34" charset="0"/>
              </a:rPr>
              <a:t> está ampliamente distribuida en el hemisferio norte </a:t>
            </a:r>
            <a:r>
              <a:rPr lang="es-MX" sz="1400" dirty="0">
                <a:latin typeface="Arial" panose="020B0604020202020204" pitchFamily="34" charset="0"/>
                <a:cs typeface="Arial" panose="020B0604020202020204" pitchFamily="34" charset="0"/>
              </a:rPr>
              <a:t>(</a:t>
            </a:r>
            <a:r>
              <a:rPr lang="es-MX" sz="1400" dirty="0" err="1">
                <a:latin typeface="Arial" panose="020B0604020202020204" pitchFamily="34" charset="0"/>
                <a:cs typeface="Arial" panose="020B0604020202020204" pitchFamily="34" charset="0"/>
              </a:rPr>
              <a:t>Methven</a:t>
            </a:r>
            <a:r>
              <a:rPr lang="es-MX" sz="1400" dirty="0">
                <a:latin typeface="Arial" panose="020B0604020202020204" pitchFamily="34" charset="0"/>
                <a:cs typeface="Arial" panose="020B0604020202020204" pitchFamily="34" charset="0"/>
              </a:rPr>
              <a:t> </a:t>
            </a:r>
            <a:r>
              <a:rPr lang="es-MX" sz="1400" i="1" dirty="0">
                <a:latin typeface="Arial" panose="020B0604020202020204" pitchFamily="34" charset="0"/>
                <a:cs typeface="Arial" panose="020B0604020202020204" pitchFamily="34" charset="0"/>
              </a:rPr>
              <a:t>et al</a:t>
            </a:r>
            <a:r>
              <a:rPr lang="es-MX" sz="1400" dirty="0">
                <a:latin typeface="Arial" panose="020B0604020202020204" pitchFamily="34" charset="0"/>
                <a:cs typeface="Arial" panose="020B0604020202020204" pitchFamily="34" charset="0"/>
              </a:rPr>
              <a:t>. 2000</a:t>
            </a:r>
            <a:r>
              <a:rPr lang="es-MX" sz="1400" dirty="0" smtClean="0">
                <a:latin typeface="Arial" panose="020B0604020202020204" pitchFamily="34" charset="0"/>
                <a:cs typeface="Arial" panose="020B0604020202020204" pitchFamily="34" charset="0"/>
              </a:rPr>
              <a:t>).</a:t>
            </a:r>
          </a:p>
          <a:p>
            <a:pPr algn="just"/>
            <a:r>
              <a:rPr lang="es-MX" sz="1800" dirty="0" smtClean="0">
                <a:latin typeface="Arial" panose="020B0604020202020204" pitchFamily="34" charset="0"/>
                <a:cs typeface="Arial" panose="020B0604020202020204" pitchFamily="34" charset="0"/>
              </a:rPr>
              <a:t>Diversas </a:t>
            </a:r>
            <a:r>
              <a:rPr lang="es-MX" sz="1800" dirty="0" smtClean="0">
                <a:latin typeface="Arial" panose="020B0604020202020204" pitchFamily="34" charset="0"/>
                <a:cs typeface="Arial" panose="020B0604020202020204" pitchFamily="34" charset="0"/>
              </a:rPr>
              <a:t>regiones </a:t>
            </a:r>
            <a:r>
              <a:rPr lang="es-MX" sz="1800" dirty="0">
                <a:latin typeface="Arial" panose="020B0604020202020204" pitchFamily="34" charset="0"/>
                <a:cs typeface="Arial" panose="020B0604020202020204" pitchFamily="34" charset="0"/>
              </a:rPr>
              <a:t>del norte y sur de China </a:t>
            </a:r>
            <a:r>
              <a:rPr lang="es-MX" sz="1400" dirty="0">
                <a:latin typeface="Arial" panose="020B0604020202020204" pitchFamily="34" charset="0"/>
                <a:cs typeface="Arial" panose="020B0604020202020204" pitchFamily="34" charset="0"/>
              </a:rPr>
              <a:t>(Ge </a:t>
            </a:r>
            <a:r>
              <a:rPr lang="es-MX" sz="1400" i="1" dirty="0">
                <a:latin typeface="Arial" panose="020B0604020202020204" pitchFamily="34" charset="0"/>
                <a:cs typeface="Arial" panose="020B0604020202020204" pitchFamily="34" charset="0"/>
              </a:rPr>
              <a:t>et al</a:t>
            </a:r>
            <a:r>
              <a:rPr lang="es-MX" sz="1400" dirty="0">
                <a:latin typeface="Arial" panose="020B0604020202020204" pitchFamily="34" charset="0"/>
                <a:cs typeface="Arial" panose="020B0604020202020204" pitchFamily="34" charset="0"/>
              </a:rPr>
              <a:t>. 2008). </a:t>
            </a:r>
          </a:p>
          <a:p>
            <a:pPr algn="just"/>
            <a:endParaRPr lang="es-MX" sz="1800" dirty="0">
              <a:latin typeface="Arial" panose="020B0604020202020204" pitchFamily="34" charset="0"/>
              <a:cs typeface="Arial" panose="020B0604020202020204" pitchFamily="34" charset="0"/>
            </a:endParaRPr>
          </a:p>
        </p:txBody>
      </p:sp>
      <p:sp>
        <p:nvSpPr>
          <p:cNvPr id="7" name="2 Título"/>
          <p:cNvSpPr txBox="1">
            <a:spLocks/>
          </p:cNvSpPr>
          <p:nvPr/>
        </p:nvSpPr>
        <p:spPr>
          <a:xfrm>
            <a:off x="0" y="-1"/>
            <a:ext cx="9144000" cy="782053"/>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700" dirty="0" smtClean="0">
                <a:solidFill>
                  <a:schemeClr val="tx2"/>
                </a:solidFill>
                <a:latin typeface="Calibri" panose="020F0502020204030204" pitchFamily="34" charset="0"/>
              </a:rPr>
              <a:t>DISTRIBUCIÓN</a:t>
            </a:r>
            <a:endParaRPr lang="es-MX" sz="47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1001803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3CFC9789-57F4-4B9C-ABAA-6F7C8BADCA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xmlns="" id="{9B54F538-07DE-4652-B506-5D16E3EBBB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6" name="Straight Connector 15">
            <a:extLst>
              <a:ext uri="{FF2B5EF4-FFF2-40B4-BE49-F238E27FC236}">
                <a16:creationId xmlns:a16="http://schemas.microsoft.com/office/drawing/2014/main" xmlns="" id="{03D56195-A6AC-4958-8B87-F7D009353EB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a16="http://schemas.microsoft.com/office/drawing/2014/main" xmlns="" id="{F83BAE65-D215-4292-9498-D9610AC2C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5894613" y="634946"/>
            <a:ext cx="2767693"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dirty="0"/>
              <a:t>CICLO DE VIDA</a:t>
            </a:r>
          </a:p>
        </p:txBody>
      </p:sp>
      <p:pic>
        <p:nvPicPr>
          <p:cNvPr id="6" name="Picture 2" descr="http://manu40.magtech.com.cn/Jwxb/article/2015/1672-6472-34-3-386/img_3.png">
            <a:extLst>
              <a:ext uri="{FF2B5EF4-FFF2-40B4-BE49-F238E27FC236}">
                <a16:creationId xmlns:a16="http://schemas.microsoft.com/office/drawing/2014/main" xmlns="" id="{9AE394AE-D512-41C9-82B1-249592D608D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5499" y="1373335"/>
            <a:ext cx="5182351" cy="3847897"/>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xmlns="" id="{5C99ACED-3F9B-471D-97BC-E5D2D23198C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a:off x="5894613" y="2198914"/>
            <a:ext cx="2767693" cy="3670180"/>
          </a:xfrm>
          <a:prstGeom prst="rect">
            <a:avLst/>
          </a:prstGeom>
        </p:spPr>
        <p:txBody>
          <a:bodyPr vert="horz" lIns="0" tIns="45720" rIns="0" bIns="45720" rtlCol="0">
            <a:normAutofit/>
          </a:bodyPr>
          <a:lstStyle/>
          <a:p>
            <a:pPr defTabSz="914400">
              <a:lnSpc>
                <a:spcPct val="90000"/>
              </a:lnSpc>
              <a:spcAft>
                <a:spcPts val="600"/>
              </a:spcAft>
              <a:buClr>
                <a:schemeClr val="accent1"/>
              </a:buClr>
              <a:buFont typeface="Calibri" panose="020F0502020204030204" pitchFamily="34" charset="0"/>
            </a:pPr>
            <a:r>
              <a:rPr lang="en-US" sz="1700" dirty="0">
                <a:solidFill>
                  <a:schemeClr val="tx1">
                    <a:lumMod val="75000"/>
                    <a:lumOff val="25000"/>
                  </a:schemeClr>
                </a:solidFill>
              </a:rPr>
              <a:t>Las hifas del micelio monospórico de </a:t>
            </a:r>
            <a:r>
              <a:rPr lang="en-US" sz="1700" i="1" dirty="0">
                <a:solidFill>
                  <a:schemeClr val="tx1">
                    <a:lumMod val="75000"/>
                    <a:lumOff val="25000"/>
                  </a:schemeClr>
                </a:solidFill>
              </a:rPr>
              <a:t>F. velutipes </a:t>
            </a:r>
            <a:r>
              <a:rPr lang="en-US" sz="1700" dirty="0">
                <a:solidFill>
                  <a:schemeClr val="tx1">
                    <a:lumMod val="75000"/>
                    <a:lumOff val="25000"/>
                  </a:schemeClr>
                </a:solidFill>
              </a:rPr>
              <a:t>tienen septos y miden entre 2.1 y 3.2 μm de diámetro. </a:t>
            </a:r>
          </a:p>
          <a:p>
            <a:pPr defTabSz="914400">
              <a:lnSpc>
                <a:spcPct val="90000"/>
              </a:lnSpc>
              <a:spcAft>
                <a:spcPts val="600"/>
              </a:spcAft>
              <a:buClr>
                <a:schemeClr val="accent1"/>
              </a:buClr>
              <a:buFont typeface="Calibri" panose="020F0502020204030204" pitchFamily="34" charset="0"/>
            </a:pPr>
            <a:r>
              <a:rPr lang="en-US" sz="1700" dirty="0">
                <a:solidFill>
                  <a:schemeClr val="tx1">
                    <a:lumMod val="75000"/>
                    <a:lumOff val="25000"/>
                  </a:schemeClr>
                </a:solidFill>
              </a:rPr>
              <a:t>Las hifas del micelio dicariótico tienen fíbulas y ramificaciones que se forman comúnmente debajo de las fíbulas y con menos frecuencia por encima ellas. </a:t>
            </a:r>
          </a:p>
          <a:p>
            <a:pPr defTabSz="914400">
              <a:lnSpc>
                <a:spcPct val="90000"/>
              </a:lnSpc>
              <a:spcAft>
                <a:spcPts val="600"/>
              </a:spcAft>
              <a:buClr>
                <a:schemeClr val="accent1"/>
              </a:buClr>
              <a:buFont typeface="Calibri" panose="020F0502020204030204" pitchFamily="34" charset="0"/>
            </a:pPr>
            <a:r>
              <a:rPr lang="en-US" sz="1700" dirty="0">
                <a:solidFill>
                  <a:schemeClr val="tx1">
                    <a:lumMod val="75000"/>
                    <a:lumOff val="25000"/>
                  </a:schemeClr>
                </a:solidFill>
              </a:rPr>
              <a:t>Tanto las hifas monocarióticas como las dicarióticas de </a:t>
            </a:r>
            <a:r>
              <a:rPr lang="en-US" sz="1700" i="1" dirty="0">
                <a:solidFill>
                  <a:schemeClr val="tx1">
                    <a:lumMod val="75000"/>
                    <a:lumOff val="25000"/>
                  </a:schemeClr>
                </a:solidFill>
              </a:rPr>
              <a:t>F. velutipes </a:t>
            </a:r>
            <a:r>
              <a:rPr lang="en-US" sz="1700" dirty="0">
                <a:solidFill>
                  <a:schemeClr val="tx1">
                    <a:lumMod val="75000"/>
                    <a:lumOff val="25000"/>
                  </a:schemeClr>
                </a:solidFill>
              </a:rPr>
              <a:t>producen oidios no nucleares. </a:t>
            </a:r>
          </a:p>
        </p:txBody>
      </p:sp>
      <p:sp>
        <p:nvSpPr>
          <p:cNvPr id="22" name="Rectangle 21">
            <a:extLst>
              <a:ext uri="{FF2B5EF4-FFF2-40B4-BE49-F238E27FC236}">
                <a16:creationId xmlns:a16="http://schemas.microsoft.com/office/drawing/2014/main" xmlns="" id="{86C05757-249C-4F2B-B326-B940FDD9C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a16="http://schemas.microsoft.com/office/drawing/2014/main" xmlns="" id="{EE922679-5189-4C5C-9FBB-6839F89C66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108306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xmlns="" id="{38247643-37AB-47DE-B7BD-7A64FEB133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xmlns="" id="{AEBC3119-F8E7-4266-91B8-7A1E808B48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3" name="Straight Connector 32">
            <a:extLst>
              <a:ext uri="{FF2B5EF4-FFF2-40B4-BE49-F238E27FC236}">
                <a16:creationId xmlns:a16="http://schemas.microsoft.com/office/drawing/2014/main" xmlns="" id="{57D15890-6502-4FAA-AB03-AFAC88EE29D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5" name="Rectangle 34">
            <a:extLst>
              <a:ext uri="{FF2B5EF4-FFF2-40B4-BE49-F238E27FC236}">
                <a16:creationId xmlns:a16="http://schemas.microsoft.com/office/drawing/2014/main" xmlns="" id="{B80045BC-58DB-469C-8997-6C0C16B1739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5894613" y="634946"/>
            <a:ext cx="2767693"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3400" dirty="0"/>
              <a:t>CULTIVO DE </a:t>
            </a:r>
            <a:r>
              <a:rPr lang="en-US" sz="3400" i="1" dirty="0" err="1"/>
              <a:t>Flammulina</a:t>
            </a:r>
            <a:r>
              <a:rPr lang="en-US" sz="3400" i="1" dirty="0"/>
              <a:t> </a:t>
            </a:r>
            <a:r>
              <a:rPr lang="en-US" sz="3400" i="1" dirty="0" err="1"/>
              <a:t>velutipes</a:t>
            </a:r>
            <a:r>
              <a:rPr lang="en-US" sz="3400" i="1" dirty="0"/>
              <a:t>  </a:t>
            </a:r>
          </a:p>
        </p:txBody>
      </p:sp>
      <p:pic>
        <p:nvPicPr>
          <p:cNvPr id="11" name="Picture 4" descr="esultado de imagen para flammulina velutipes cultivation"/>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9123" r="16768" b="2"/>
          <a:stretch/>
        </p:blipFill>
        <p:spPr bwMode="auto">
          <a:xfrm>
            <a:off x="475499" y="640081"/>
            <a:ext cx="5182351" cy="5314406"/>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Straight Connector 36">
            <a:extLst>
              <a:ext uri="{FF2B5EF4-FFF2-40B4-BE49-F238E27FC236}">
                <a16:creationId xmlns:a16="http://schemas.microsoft.com/office/drawing/2014/main" xmlns="" id="{83EF6BB5-A95D-4C59-808C-3B64F444F29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7" name="Marcador de contenido 6"/>
          <p:cNvSpPr>
            <a:spLocks noGrp="1"/>
          </p:cNvSpPr>
          <p:nvPr>
            <p:ph sz="half" idx="1"/>
          </p:nvPr>
        </p:nvSpPr>
        <p:spPr>
          <a:xfrm>
            <a:off x="5894613" y="2198914"/>
            <a:ext cx="2767693" cy="3670180"/>
          </a:xfrm>
        </p:spPr>
        <p:txBody>
          <a:bodyPr vert="horz" lIns="0" tIns="45720" rIns="0" bIns="45720" rtlCol="0">
            <a:normAutofit/>
          </a:bodyPr>
          <a:lstStyle/>
          <a:p>
            <a:r>
              <a:rPr lang="en-US" sz="1800" dirty="0"/>
              <a:t>La producción de </a:t>
            </a:r>
            <a:r>
              <a:rPr lang="en-US" sz="1800" i="1" dirty="0" err="1"/>
              <a:t>Flammulina</a:t>
            </a:r>
            <a:r>
              <a:rPr lang="en-US" sz="1800" dirty="0"/>
              <a:t> se basa en sustrato sintético contenido </a:t>
            </a:r>
            <a:r>
              <a:rPr lang="en-US" sz="1800" dirty="0" err="1"/>
              <a:t>en</a:t>
            </a:r>
            <a:r>
              <a:rPr lang="en-US" sz="1800" dirty="0"/>
              <a:t> </a:t>
            </a:r>
            <a:r>
              <a:rPr lang="en-US" sz="1800" dirty="0" err="1" smtClean="0"/>
              <a:t>botellas</a:t>
            </a:r>
            <a:r>
              <a:rPr lang="en-US" sz="1800" dirty="0" smtClean="0"/>
              <a:t> </a:t>
            </a:r>
            <a:r>
              <a:rPr lang="en-US" sz="1800" dirty="0"/>
              <a:t>o </a:t>
            </a:r>
            <a:r>
              <a:rPr lang="en-US" sz="1800" dirty="0" err="1"/>
              <a:t>bolsas</a:t>
            </a:r>
            <a:r>
              <a:rPr lang="en-US" sz="1800" dirty="0"/>
              <a:t> </a:t>
            </a:r>
            <a:r>
              <a:rPr lang="en-US" sz="1800" dirty="0" smtClean="0"/>
              <a:t>de </a:t>
            </a:r>
            <a:r>
              <a:rPr lang="en-US" sz="1800" dirty="0" err="1" smtClean="0"/>
              <a:t>polipropileno</a:t>
            </a:r>
            <a:r>
              <a:rPr lang="en-US" sz="1800" dirty="0"/>
              <a:t>. </a:t>
            </a:r>
            <a:endParaRPr lang="en-US" sz="1800" dirty="0" smtClean="0"/>
          </a:p>
          <a:p>
            <a:r>
              <a:rPr lang="en-US" sz="1800" dirty="0"/>
              <a:t>L</a:t>
            </a:r>
            <a:r>
              <a:rPr lang="en-US" sz="1800" dirty="0" smtClean="0"/>
              <a:t>os </a:t>
            </a:r>
            <a:r>
              <a:rPr lang="en-US" sz="1800" dirty="0"/>
              <a:t>sustratos mas utilizados son residuos agrícolas, tales como mazorcas de maíz, cáscara de semilla de algodón, bagazo de caña de azúcar, etc</a:t>
            </a:r>
            <a:r>
              <a:rPr lang="en-US" sz="1800" dirty="0" smtClean="0"/>
              <a:t>. y </a:t>
            </a:r>
            <a:r>
              <a:rPr lang="en-US" sz="1800" dirty="0" err="1" smtClean="0"/>
              <a:t>aserrín</a:t>
            </a:r>
            <a:r>
              <a:rPr lang="en-US" sz="1800" dirty="0" smtClean="0"/>
              <a:t>.</a:t>
            </a:r>
            <a:endParaRPr lang="en-US" sz="1800" dirty="0"/>
          </a:p>
          <a:p>
            <a:endParaRPr lang="en-US" sz="1800" dirty="0"/>
          </a:p>
          <a:p>
            <a:endParaRPr lang="en-US" sz="1800" dirty="0"/>
          </a:p>
        </p:txBody>
      </p:sp>
      <p:sp>
        <p:nvSpPr>
          <p:cNvPr id="39" name="Rectangle 38">
            <a:extLst>
              <a:ext uri="{FF2B5EF4-FFF2-40B4-BE49-F238E27FC236}">
                <a16:creationId xmlns:a16="http://schemas.microsoft.com/office/drawing/2014/main" xmlns="" id="{150BDA68-EBDD-443C-9B6B-03CA14AFFB3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a:extLst>
              <a:ext uri="{FF2B5EF4-FFF2-40B4-BE49-F238E27FC236}">
                <a16:creationId xmlns:a16="http://schemas.microsoft.com/office/drawing/2014/main" xmlns="" id="{00C07DB3-666C-4A9D-81CE-83B435F95B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20240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605A42EF-68E6-4808-81CD-E5ABD0ED92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3E3730C6-6FA6-47A9-B270-3CD1FB984A97}"/>
              </a:ext>
            </a:extLst>
          </p:cNvPr>
          <p:cNvSpPr>
            <a:spLocks noGrp="1"/>
          </p:cNvSpPr>
          <p:nvPr>
            <p:ph type="title"/>
          </p:nvPr>
        </p:nvSpPr>
        <p:spPr>
          <a:xfrm>
            <a:off x="4808763" y="634946"/>
            <a:ext cx="3845379" cy="1450757"/>
          </a:xfrm>
        </p:spPr>
        <p:txBody>
          <a:bodyPr>
            <a:normAutofit/>
          </a:bodyPr>
          <a:lstStyle/>
          <a:p>
            <a:r>
              <a:rPr lang="es-MX" sz="4600" dirty="0">
                <a:solidFill>
                  <a:schemeClr val="tx2"/>
                </a:solidFill>
                <a:latin typeface="Calibri" panose="020F0502020204030204" pitchFamily="34" charset="0"/>
              </a:rPr>
              <a:t>OBTENCIÓN DE CEPAS </a:t>
            </a:r>
            <a:endParaRPr lang="es-MX" sz="4600" dirty="0">
              <a:solidFill>
                <a:schemeClr val="tx2"/>
              </a:solidFill>
              <a:latin typeface="Calibri" panose="020F0502020204030204" pitchFamily="34" charset="0"/>
            </a:endParaRPr>
          </a:p>
        </p:txBody>
      </p:sp>
      <p:pic>
        <p:nvPicPr>
          <p:cNvPr id="4" name="Imagen 3">
            <a:extLst>
              <a:ext uri="{FF2B5EF4-FFF2-40B4-BE49-F238E27FC236}">
                <a16:creationId xmlns:a16="http://schemas.microsoft.com/office/drawing/2014/main" xmlns="" id="{B1CB2334-9F9C-49B5-91A7-DB700D4678FB}"/>
              </a:ext>
            </a:extLst>
          </p:cNvPr>
          <p:cNvPicPr>
            <a:picLocks noChangeAspect="1"/>
          </p:cNvPicPr>
          <p:nvPr/>
        </p:nvPicPr>
        <p:blipFill rotWithShape="1">
          <a:blip r:embed="rId2"/>
          <a:srcRect l="21739" t="10656" r="31195" b="28297"/>
          <a:stretch/>
        </p:blipFill>
        <p:spPr>
          <a:xfrm>
            <a:off x="482394" y="1777433"/>
            <a:ext cx="4088720" cy="2983093"/>
          </a:xfrm>
          <a:prstGeom prst="rect">
            <a:avLst/>
          </a:prstGeom>
        </p:spPr>
      </p:pic>
      <p:cxnSp>
        <p:nvCxnSpPr>
          <p:cNvPr id="11" name="Straight Connector 10">
            <a:extLst>
              <a:ext uri="{FF2B5EF4-FFF2-40B4-BE49-F238E27FC236}">
                <a16:creationId xmlns:a16="http://schemas.microsoft.com/office/drawing/2014/main" xmlns="" id="{3C4A154E-1950-4755-A5FC-5998EE0CC1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08763" y="2086188"/>
            <a:ext cx="356160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DDEC4A46-AC49-470F-9BAD-00075799B544}"/>
              </a:ext>
            </a:extLst>
          </p:cNvPr>
          <p:cNvSpPr>
            <a:spLocks noGrp="1"/>
          </p:cNvSpPr>
          <p:nvPr>
            <p:ph idx="1"/>
          </p:nvPr>
        </p:nvSpPr>
        <p:spPr>
          <a:xfrm>
            <a:off x="4808763" y="2198914"/>
            <a:ext cx="3845379" cy="3670180"/>
          </a:xfrm>
        </p:spPr>
        <p:txBody>
          <a:bodyPr>
            <a:normAutofit/>
          </a:bodyPr>
          <a:lstStyle/>
          <a:p>
            <a:r>
              <a:rPr lang="es-MX" dirty="0">
                <a:cs typeface="Arial" panose="020B0604020202020204" pitchFamily="34" charset="0"/>
              </a:rPr>
              <a:t>Se ha demostrado que crece en los medios de cultivo </a:t>
            </a:r>
            <a:r>
              <a:rPr lang="es-MX" dirty="0">
                <a:cs typeface="Arial" panose="020B0604020202020204" pitchFamily="34" charset="0"/>
              </a:rPr>
              <a:t>(</a:t>
            </a:r>
            <a:r>
              <a:rPr lang="es-MX" dirty="0" smtClean="0">
                <a:cs typeface="Arial" panose="020B0604020202020204" pitchFamily="34" charset="0"/>
              </a:rPr>
              <a:t>Agar Extracto </a:t>
            </a:r>
            <a:r>
              <a:rPr lang="es-MX" dirty="0">
                <a:cs typeface="Arial" panose="020B0604020202020204" pitchFamily="34" charset="0"/>
              </a:rPr>
              <a:t>de </a:t>
            </a:r>
            <a:r>
              <a:rPr lang="es-MX" dirty="0" smtClean="0">
                <a:cs typeface="Arial" panose="020B0604020202020204" pitchFamily="34" charset="0"/>
              </a:rPr>
              <a:t>Malta (EMA), </a:t>
            </a:r>
            <a:r>
              <a:rPr lang="es-MX" dirty="0" smtClean="0">
                <a:cs typeface="Arial" panose="020B0604020202020204" pitchFamily="34" charset="0"/>
              </a:rPr>
              <a:t>Agar Papa y Destroxa (PDA), Agar Maíz (AM), Agar Croquetas Perro (ACP)</a:t>
            </a:r>
            <a:r>
              <a:rPr lang="es-MX" dirty="0" smtClean="0">
                <a:cs typeface="Arial" panose="020B0604020202020204" pitchFamily="34" charset="0"/>
              </a:rPr>
              <a:t>, </a:t>
            </a:r>
            <a:r>
              <a:rPr lang="es-MX" dirty="0">
                <a:cs typeface="Arial" panose="020B0604020202020204" pitchFamily="34" charset="0"/>
              </a:rPr>
              <a:t>Extracto de </a:t>
            </a:r>
            <a:r>
              <a:rPr lang="es-MX" dirty="0" smtClean="0">
                <a:cs typeface="Arial" panose="020B0604020202020204" pitchFamily="34" charset="0"/>
              </a:rPr>
              <a:t>Malta-</a:t>
            </a:r>
            <a:r>
              <a:rPr lang="es-MX" dirty="0" smtClean="0">
                <a:cs typeface="Arial" panose="020B0604020202020204" pitchFamily="34" charset="0"/>
              </a:rPr>
              <a:t>Levadura </a:t>
            </a:r>
            <a:r>
              <a:rPr lang="es-MX" dirty="0">
                <a:cs typeface="Arial" panose="020B0604020202020204" pitchFamily="34" charset="0"/>
              </a:rPr>
              <a:t>y </a:t>
            </a:r>
            <a:r>
              <a:rPr lang="es-MX" dirty="0">
                <a:cs typeface="Arial" panose="020B0604020202020204" pitchFamily="34" charset="0"/>
              </a:rPr>
              <a:t>Agar Papa y </a:t>
            </a:r>
            <a:r>
              <a:rPr lang="es-MX" dirty="0" smtClean="0">
                <a:cs typeface="Arial" panose="020B0604020202020204" pitchFamily="34" charset="0"/>
              </a:rPr>
              <a:t>Destroxa-Levadura) </a:t>
            </a:r>
            <a:r>
              <a:rPr lang="es-MX" dirty="0">
                <a:cs typeface="Arial" panose="020B0604020202020204" pitchFamily="34" charset="0"/>
              </a:rPr>
              <a:t>a 18 °C.</a:t>
            </a:r>
          </a:p>
          <a:p>
            <a:r>
              <a:rPr lang="es-MX" dirty="0" smtClean="0">
                <a:cs typeface="Arial" panose="020B0604020202020204" pitchFamily="34" charset="0"/>
              </a:rPr>
              <a:t>Las </a:t>
            </a:r>
            <a:r>
              <a:rPr lang="es-MX" dirty="0">
                <a:cs typeface="Arial" panose="020B0604020202020204" pitchFamily="34" charset="0"/>
              </a:rPr>
              <a:t>cepas se obtienen por aislamiento vegetativo en los medios agar papa dextrosa (PDA) y agar extracto de malta (EMA</a:t>
            </a:r>
          </a:p>
        </p:txBody>
      </p:sp>
      <p:sp>
        <p:nvSpPr>
          <p:cNvPr id="13" name="Rectangle 12">
            <a:extLst>
              <a:ext uri="{FF2B5EF4-FFF2-40B4-BE49-F238E27FC236}">
                <a16:creationId xmlns:a16="http://schemas.microsoft.com/office/drawing/2014/main" xmlns="" id="{3FE9C285-56FB-4B36-8ECA-C2D6596AA9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xmlns="" id="{937C076B-00B1-4629-B27F-A86F9885FB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729798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xmlns="" id="{25832204-006A-4776-A571-795CE4B09E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ítulo 4"/>
          <p:cNvSpPr>
            <a:spLocks noGrp="1"/>
          </p:cNvSpPr>
          <p:nvPr>
            <p:ph type="title"/>
          </p:nvPr>
        </p:nvSpPr>
        <p:spPr>
          <a:xfrm>
            <a:off x="3527682" y="634946"/>
            <a:ext cx="5134625" cy="1450757"/>
          </a:xfrm>
        </p:spPr>
        <p:txBody>
          <a:bodyPr>
            <a:normAutofit/>
          </a:bodyPr>
          <a:lstStyle/>
          <a:p>
            <a:r>
              <a:rPr lang="es-MX" sz="3400" dirty="0" smtClean="0">
                <a:latin typeface="+mn-lt"/>
                <a:cs typeface="Arial" panose="020B0604020202020204" pitchFamily="34" charset="0"/>
              </a:rPr>
              <a:t>PREPARACIÓN DE INÓCULO:  </a:t>
            </a:r>
            <a:r>
              <a:rPr lang="es-MX" sz="3400" dirty="0">
                <a:latin typeface="+mn-lt"/>
                <a:cs typeface="Arial" panose="020B0604020202020204" pitchFamily="34" charset="0"/>
              </a:rPr>
              <a:t/>
            </a:r>
            <a:br>
              <a:rPr lang="es-MX" sz="3400" dirty="0">
                <a:latin typeface="+mn-lt"/>
                <a:cs typeface="Arial" panose="020B0604020202020204" pitchFamily="34" charset="0"/>
              </a:rPr>
            </a:br>
            <a:endParaRPr lang="es-ES_tradnl" sz="3400" dirty="0">
              <a:latin typeface="+mn-lt"/>
            </a:endParaRPr>
          </a:p>
        </p:txBody>
      </p:sp>
      <p:pic>
        <p:nvPicPr>
          <p:cNvPr id="9" name="Imagen 8">
            <a:extLst>
              <a:ext uri="{FF2B5EF4-FFF2-40B4-BE49-F238E27FC236}">
                <a16:creationId xmlns:a16="http://schemas.microsoft.com/office/drawing/2014/main" xmlns="" id="{81D7A608-D4D2-4E03-9105-92AD87615BF9}"/>
              </a:ext>
            </a:extLst>
          </p:cNvPr>
          <p:cNvPicPr>
            <a:picLocks noChangeAspect="1"/>
          </p:cNvPicPr>
          <p:nvPr/>
        </p:nvPicPr>
        <p:blipFill rotWithShape="1">
          <a:blip r:embed="rId2"/>
          <a:srcRect l="4457" t="24721" r="45218" b="29991"/>
          <a:stretch/>
        </p:blipFill>
        <p:spPr>
          <a:xfrm>
            <a:off x="475500" y="900331"/>
            <a:ext cx="2576682" cy="1304316"/>
          </a:xfrm>
          <a:prstGeom prst="rect">
            <a:avLst/>
          </a:prstGeom>
        </p:spPr>
      </p:pic>
      <p:cxnSp>
        <p:nvCxnSpPr>
          <p:cNvPr id="45" name="Straight Connector 44">
            <a:extLst>
              <a:ext uri="{FF2B5EF4-FFF2-40B4-BE49-F238E27FC236}">
                <a16:creationId xmlns:a16="http://schemas.microsoft.com/office/drawing/2014/main" xmlns="" id="{43BACF6D-0EFB-4500-A9CC-9A75695669A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07329" y="2086188"/>
            <a:ext cx="43891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11" name="Imagen 10">
            <a:extLst>
              <a:ext uri="{FF2B5EF4-FFF2-40B4-BE49-F238E27FC236}">
                <a16:creationId xmlns:a16="http://schemas.microsoft.com/office/drawing/2014/main" xmlns="" id="{BC075ADB-331F-4D94-B679-427CF04ABF74}"/>
              </a:ext>
            </a:extLst>
          </p:cNvPr>
          <p:cNvPicPr>
            <a:picLocks noChangeAspect="1"/>
          </p:cNvPicPr>
          <p:nvPr/>
        </p:nvPicPr>
        <p:blipFill rotWithShape="1">
          <a:blip r:embed="rId3"/>
          <a:srcRect l="2608" t="22596" r="40435" b="35008"/>
          <a:stretch/>
        </p:blipFill>
        <p:spPr>
          <a:xfrm>
            <a:off x="465798" y="2608310"/>
            <a:ext cx="2585011" cy="1082337"/>
          </a:xfrm>
          <a:prstGeom prst="rect">
            <a:avLst/>
          </a:prstGeom>
        </p:spPr>
      </p:pic>
      <p:pic>
        <p:nvPicPr>
          <p:cNvPr id="10" name="Imagen 9">
            <a:extLst>
              <a:ext uri="{FF2B5EF4-FFF2-40B4-BE49-F238E27FC236}">
                <a16:creationId xmlns:a16="http://schemas.microsoft.com/office/drawing/2014/main" xmlns="" id="{A2681E9A-AD0F-43EE-A967-D91C9D9EA23E}"/>
              </a:ext>
            </a:extLst>
          </p:cNvPr>
          <p:cNvPicPr>
            <a:picLocks noChangeAspect="1"/>
          </p:cNvPicPr>
          <p:nvPr/>
        </p:nvPicPr>
        <p:blipFill rotWithShape="1">
          <a:blip r:embed="rId4"/>
          <a:srcRect l="17117" t="23577" r="41739" b="25592"/>
          <a:stretch/>
        </p:blipFill>
        <p:spPr>
          <a:xfrm>
            <a:off x="465798" y="4004064"/>
            <a:ext cx="2586384" cy="1797371"/>
          </a:xfrm>
          <a:prstGeom prst="rect">
            <a:avLst/>
          </a:prstGeom>
        </p:spPr>
      </p:pic>
      <p:sp>
        <p:nvSpPr>
          <p:cNvPr id="3" name="Marcador de contenido 2">
            <a:extLst>
              <a:ext uri="{FF2B5EF4-FFF2-40B4-BE49-F238E27FC236}">
                <a16:creationId xmlns:a16="http://schemas.microsoft.com/office/drawing/2014/main" xmlns="" id="{6C4EB8FF-471D-4F8B-B8B3-8BEF79E29F40}"/>
              </a:ext>
            </a:extLst>
          </p:cNvPr>
          <p:cNvSpPr>
            <a:spLocks noGrp="1"/>
          </p:cNvSpPr>
          <p:nvPr>
            <p:ph idx="1"/>
          </p:nvPr>
        </p:nvSpPr>
        <p:spPr>
          <a:xfrm>
            <a:off x="3526310" y="2198914"/>
            <a:ext cx="5135997" cy="3670180"/>
          </a:xfrm>
        </p:spPr>
        <p:txBody>
          <a:bodyPr>
            <a:noAutofit/>
          </a:bodyPr>
          <a:lstStyle/>
          <a:p>
            <a:r>
              <a:rPr lang="es-MX" sz="1800" dirty="0">
                <a:cs typeface="Arial" panose="020B0604020202020204" pitchFamily="34" charset="0"/>
              </a:rPr>
              <a:t>Sustrato de aserrín: </a:t>
            </a:r>
          </a:p>
          <a:p>
            <a:pPr>
              <a:buFont typeface="Arial" charset="0"/>
              <a:buChar char="•"/>
            </a:pPr>
            <a:r>
              <a:rPr lang="es-MX" sz="1800" dirty="0">
                <a:cs typeface="Arial" panose="020B0604020202020204" pitchFamily="34" charset="0"/>
              </a:rPr>
              <a:t>Aserrín de </a:t>
            </a:r>
            <a:r>
              <a:rPr lang="es-MX" sz="1800" i="1" dirty="0">
                <a:cs typeface="Arial" panose="020B0604020202020204" pitchFamily="34" charset="0"/>
              </a:rPr>
              <a:t>Eucalyptus </a:t>
            </a:r>
            <a:r>
              <a:rPr lang="es-MX" sz="1800" dirty="0">
                <a:cs typeface="Arial" panose="020B0604020202020204" pitchFamily="34" charset="0"/>
              </a:rPr>
              <a:t>sp</a:t>
            </a:r>
            <a:r>
              <a:rPr lang="es-MX" sz="1800" i="1" dirty="0">
                <a:cs typeface="Arial" panose="020B0604020202020204" pitchFamily="34" charset="0"/>
              </a:rPr>
              <a:t>. </a:t>
            </a:r>
            <a:r>
              <a:rPr lang="es-MX" sz="1800" dirty="0">
                <a:cs typeface="Arial" panose="020B0604020202020204" pitchFamily="34" charset="0"/>
              </a:rPr>
              <a:t>(80%) y salvado de arroz (20%) </a:t>
            </a:r>
          </a:p>
          <a:p>
            <a:pPr>
              <a:buFont typeface="Arial" charset="0"/>
              <a:buChar char="•"/>
            </a:pPr>
            <a:r>
              <a:rPr lang="es-MX" sz="1800" dirty="0">
                <a:cs typeface="Arial" panose="020B0604020202020204" pitchFamily="34" charset="0"/>
              </a:rPr>
              <a:t>Humedad del 60% </a:t>
            </a:r>
            <a:endParaRPr lang="es-MX" sz="1800" dirty="0" smtClean="0">
              <a:cs typeface="Arial" panose="020B0604020202020204" pitchFamily="34" charset="0"/>
            </a:endParaRPr>
          </a:p>
          <a:p>
            <a:pPr>
              <a:buFont typeface="Arial" charset="0"/>
              <a:buChar char="•"/>
            </a:pPr>
            <a:r>
              <a:rPr lang="es-MX" sz="1800" dirty="0" smtClean="0">
                <a:cs typeface="Arial" panose="020B0604020202020204" pitchFamily="34" charset="0"/>
              </a:rPr>
              <a:t>Frascos </a:t>
            </a:r>
            <a:r>
              <a:rPr lang="es-MX" sz="1800" dirty="0">
                <a:cs typeface="Arial" panose="020B0604020202020204" pitchFamily="34" charset="0"/>
              </a:rPr>
              <a:t>de vidrio con capacidad de 500 ml </a:t>
            </a:r>
          </a:p>
          <a:p>
            <a:pPr>
              <a:buFont typeface="Arial" charset="0"/>
              <a:buChar char="•"/>
            </a:pPr>
            <a:r>
              <a:rPr lang="es-MX" sz="1800" dirty="0">
                <a:cs typeface="Arial" panose="020B0604020202020204" pitchFamily="34" charset="0"/>
              </a:rPr>
              <a:t>Esterilización  a 121° C durante </a:t>
            </a:r>
            <a:r>
              <a:rPr lang="es-MX" sz="1800" dirty="0" smtClean="0">
                <a:cs typeface="Arial" panose="020B0604020202020204" pitchFamily="34" charset="0"/>
              </a:rPr>
              <a:t>1h. </a:t>
            </a:r>
            <a:endParaRPr lang="es-MX" sz="1800" dirty="0">
              <a:cs typeface="Arial" panose="020B0604020202020204" pitchFamily="34" charset="0"/>
            </a:endParaRPr>
          </a:p>
          <a:p>
            <a:pPr>
              <a:buFont typeface="Arial" charset="0"/>
              <a:buChar char="•"/>
            </a:pPr>
            <a:r>
              <a:rPr lang="es-MX" sz="1800" dirty="0">
                <a:cs typeface="Arial" panose="020B0604020202020204" pitchFamily="34" charset="0"/>
              </a:rPr>
              <a:t>Se agrega el micelio en crecimiento en </a:t>
            </a:r>
            <a:r>
              <a:rPr lang="es-MX" sz="1800" dirty="0" smtClean="0">
                <a:cs typeface="Arial" panose="020B0604020202020204" pitchFamily="34" charset="0"/>
              </a:rPr>
              <a:t>cultivo.</a:t>
            </a:r>
            <a:endParaRPr lang="es-MX" sz="1800" dirty="0">
              <a:cs typeface="Arial" panose="020B0604020202020204" pitchFamily="34" charset="0"/>
            </a:endParaRPr>
          </a:p>
          <a:p>
            <a:pPr>
              <a:buFont typeface="Arial" charset="0"/>
              <a:buChar char="•"/>
            </a:pPr>
            <a:r>
              <a:rPr lang="es-MX" sz="1800" dirty="0">
                <a:cs typeface="Arial" panose="020B0604020202020204" pitchFamily="34" charset="0"/>
              </a:rPr>
              <a:t>Incubación a 24 </a:t>
            </a:r>
            <a:r>
              <a:rPr lang="es-MX" sz="1800" dirty="0" smtClean="0">
                <a:cs typeface="Arial" panose="020B0604020202020204" pitchFamily="34" charset="0"/>
              </a:rPr>
              <a:t>°C </a:t>
            </a:r>
            <a:r>
              <a:rPr lang="es-MX" sz="1800" dirty="0">
                <a:cs typeface="Arial" panose="020B0604020202020204" pitchFamily="34" charset="0"/>
              </a:rPr>
              <a:t>en </a:t>
            </a:r>
            <a:r>
              <a:rPr lang="es-MX" sz="1800" dirty="0" smtClean="0">
                <a:cs typeface="Arial" panose="020B0604020202020204" pitchFamily="34" charset="0"/>
              </a:rPr>
              <a:t>oscuridad</a:t>
            </a:r>
          </a:p>
          <a:p>
            <a:pPr>
              <a:buFont typeface="Arial" charset="0"/>
              <a:buChar char="•"/>
            </a:pPr>
            <a:r>
              <a:rPr lang="es-MX" sz="1800" dirty="0" smtClean="0">
                <a:cs typeface="Arial" panose="020B0604020202020204" pitchFamily="34" charset="0"/>
              </a:rPr>
              <a:t>El </a:t>
            </a:r>
            <a:r>
              <a:rPr lang="es-MX" sz="1800" dirty="0">
                <a:cs typeface="Arial" panose="020B0604020202020204" pitchFamily="34" charset="0"/>
              </a:rPr>
              <a:t>micelio crecerá </a:t>
            </a:r>
            <a:r>
              <a:rPr lang="es-MX" sz="1800" dirty="0" smtClean="0">
                <a:cs typeface="Arial" panose="020B0604020202020204" pitchFamily="34" charset="0"/>
              </a:rPr>
              <a:t>después </a:t>
            </a:r>
            <a:r>
              <a:rPr lang="es-MX" sz="1800" dirty="0">
                <a:cs typeface="Arial" panose="020B0604020202020204" pitchFamily="34" charset="0"/>
              </a:rPr>
              <a:t>de 20-25 días </a:t>
            </a:r>
          </a:p>
          <a:p>
            <a:endParaRPr lang="es-MX" sz="1800" dirty="0">
              <a:cs typeface="Arial" panose="020B0604020202020204" pitchFamily="34" charset="0"/>
            </a:endParaRPr>
          </a:p>
          <a:p>
            <a:pPr algn="r"/>
            <a:r>
              <a:rPr lang="es-MX" sz="1600" dirty="0" smtClean="0">
                <a:cs typeface="Arial" panose="020B0604020202020204" pitchFamily="34" charset="0"/>
              </a:rPr>
              <a:t>(</a:t>
            </a:r>
            <a:r>
              <a:rPr lang="es-MX" sz="1600" dirty="0">
                <a:cs typeface="Arial" panose="020B0604020202020204" pitchFamily="34" charset="0"/>
              </a:rPr>
              <a:t>Yang, 1986</a:t>
            </a:r>
            <a:r>
              <a:rPr lang="es-MX" sz="1600" dirty="0" smtClean="0">
                <a:cs typeface="Arial" panose="020B0604020202020204" pitchFamily="34" charset="0"/>
              </a:rPr>
              <a:t>)</a:t>
            </a:r>
            <a:endParaRPr lang="es-MX" sz="1600" dirty="0">
              <a:cs typeface="Arial" panose="020B0604020202020204" pitchFamily="34" charset="0"/>
            </a:endParaRPr>
          </a:p>
          <a:p>
            <a:endParaRPr lang="es-MX" sz="1800" dirty="0"/>
          </a:p>
        </p:txBody>
      </p:sp>
      <p:sp>
        <p:nvSpPr>
          <p:cNvPr id="47" name="Rectangle 46">
            <a:extLst>
              <a:ext uri="{FF2B5EF4-FFF2-40B4-BE49-F238E27FC236}">
                <a16:creationId xmlns:a16="http://schemas.microsoft.com/office/drawing/2014/main" xmlns="" id="{57F5E671-2375-4DD4-9154-7F90B5FEF1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 name="Rectangle 48">
            <a:extLst>
              <a:ext uri="{FF2B5EF4-FFF2-40B4-BE49-F238E27FC236}">
                <a16:creationId xmlns:a16="http://schemas.microsoft.com/office/drawing/2014/main" xmlns="" id="{0633DBC5-6C04-46B1-BF7F-79F7BDCAAF1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241548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4C61881-9D17-46E1-BE26-8573E61DD4F5}"/>
              </a:ext>
            </a:extLst>
          </p:cNvPr>
          <p:cNvSpPr>
            <a:spLocks noGrp="1"/>
          </p:cNvSpPr>
          <p:nvPr>
            <p:ph type="title"/>
          </p:nvPr>
        </p:nvSpPr>
        <p:spPr>
          <a:xfrm>
            <a:off x="822960" y="286603"/>
            <a:ext cx="7923998" cy="1450757"/>
          </a:xfrm>
        </p:spPr>
        <p:txBody>
          <a:bodyPr>
            <a:normAutofit/>
          </a:bodyPr>
          <a:lstStyle/>
          <a:p>
            <a:r>
              <a:rPr lang="es-MX" sz="4400" dirty="0" smtClean="0"/>
              <a:t>SUSTRATO CON GRANOS DE TRIGO</a:t>
            </a:r>
            <a:endParaRPr lang="es-MX" sz="4400" dirty="0"/>
          </a:p>
        </p:txBody>
      </p:sp>
      <p:pic>
        <p:nvPicPr>
          <p:cNvPr id="1026" name="Picture 2" descr="Resultado de imagen para Desove del grano hongo">
            <a:extLst>
              <a:ext uri="{FF2B5EF4-FFF2-40B4-BE49-F238E27FC236}">
                <a16:creationId xmlns:a16="http://schemas.microsoft.com/office/drawing/2014/main" xmlns="" id="{FE7C4A27-A9CC-45B1-822E-2CB594B78D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220" r="10140" b="2"/>
          <a:stretch/>
        </p:blipFill>
        <p:spPr bwMode="auto">
          <a:xfrm>
            <a:off x="807324" y="1916318"/>
            <a:ext cx="2321247" cy="347101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B21C3360-96C5-41BD-B143-58DF9C6B3E4C}"/>
              </a:ext>
            </a:extLst>
          </p:cNvPr>
          <p:cNvSpPr>
            <a:spLocks noGrp="1"/>
          </p:cNvSpPr>
          <p:nvPr>
            <p:ph idx="1"/>
          </p:nvPr>
        </p:nvSpPr>
        <p:spPr>
          <a:xfrm>
            <a:off x="3479799" y="1845734"/>
            <a:ext cx="4886961" cy="4023360"/>
          </a:xfrm>
        </p:spPr>
        <p:txBody>
          <a:bodyPr>
            <a:normAutofit/>
          </a:bodyPr>
          <a:lstStyle/>
          <a:p>
            <a:r>
              <a:rPr lang="es-MX" sz="1900" dirty="0"/>
              <a:t>El trigo hervido es mezclado con CaSO</a:t>
            </a:r>
            <a:r>
              <a:rPr lang="es-MX" sz="1900" baseline="-25000" dirty="0"/>
              <a:t>4</a:t>
            </a:r>
            <a:r>
              <a:rPr lang="es-MX" sz="1900" dirty="0"/>
              <a:t> y CaCO</a:t>
            </a:r>
            <a:r>
              <a:rPr lang="es-MX" sz="1900" baseline="-25000" dirty="0"/>
              <a:t>3</a:t>
            </a:r>
            <a:r>
              <a:rPr lang="es-MX" sz="1900" dirty="0"/>
              <a:t>. </a:t>
            </a:r>
          </a:p>
          <a:p>
            <a:r>
              <a:rPr lang="es-MX" sz="1900" dirty="0"/>
              <a:t>Se llenan botellas de vidrio con medio litro de glucosa/leche. hasta 3/4 de la capacidad. </a:t>
            </a:r>
          </a:p>
          <a:p>
            <a:r>
              <a:rPr lang="es-MX" sz="1900" dirty="0"/>
              <a:t>Las botellas se tapan con algodón no absorbente y son esterilizado a 22 lbs psi (126</a:t>
            </a:r>
            <a:r>
              <a:rPr lang="es-MX" sz="1900" baseline="30000" dirty="0"/>
              <a:t>o</a:t>
            </a:r>
            <a:r>
              <a:rPr lang="es-MX" sz="1900" dirty="0"/>
              <a:t>C) durante 1.5-2 horas. </a:t>
            </a:r>
          </a:p>
          <a:p>
            <a:r>
              <a:rPr lang="es-MX" sz="1900" dirty="0"/>
              <a:t>Las botellas esterilizadas son sacadas de la autoclave y se agitan para evitar agrupación de los granos. </a:t>
            </a:r>
          </a:p>
          <a:p>
            <a:r>
              <a:rPr lang="es-MX" sz="1900" dirty="0"/>
              <a:t>Estas botellas se dejan enfriar durante la noche a temperatura ambiente.</a:t>
            </a:r>
          </a:p>
          <a:p>
            <a:endParaRPr lang="es-MX" sz="1900" dirty="0"/>
          </a:p>
        </p:txBody>
      </p:sp>
    </p:spTree>
    <p:extLst>
      <p:ext uri="{BB962C8B-B14F-4D97-AF65-F5344CB8AC3E}">
        <p14:creationId xmlns:p14="http://schemas.microsoft.com/office/powerpoint/2010/main" val="1779075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xmlns="" id="{F83BAE65-D215-4292-9498-D9610AC2C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62CC5E22-0F40-4D90-9580-22C76CB0F9AF}"/>
              </a:ext>
            </a:extLst>
          </p:cNvPr>
          <p:cNvSpPr>
            <a:spLocks noGrp="1"/>
          </p:cNvSpPr>
          <p:nvPr>
            <p:ph type="title"/>
          </p:nvPr>
        </p:nvSpPr>
        <p:spPr>
          <a:xfrm>
            <a:off x="5894613" y="634946"/>
            <a:ext cx="2767693" cy="1450757"/>
          </a:xfrm>
        </p:spPr>
        <p:txBody>
          <a:bodyPr>
            <a:normAutofit/>
          </a:bodyPr>
          <a:lstStyle/>
          <a:p>
            <a:r>
              <a:rPr lang="es-MX" sz="3400" dirty="0" smtClean="0"/>
              <a:t>SUSTRATO CON GRANOS DE TRIGO</a:t>
            </a:r>
            <a:endParaRPr lang="es-MX" sz="3400" dirty="0"/>
          </a:p>
        </p:txBody>
      </p:sp>
      <p:pic>
        <p:nvPicPr>
          <p:cNvPr id="2050" name="Picture 2" descr="Resultado de imagen para semilla de hongo">
            <a:extLst>
              <a:ext uri="{FF2B5EF4-FFF2-40B4-BE49-F238E27FC236}">
                <a16:creationId xmlns:a16="http://schemas.microsoft.com/office/drawing/2014/main" xmlns="" id="{4417F27D-0FC9-4D71-9796-0F7F31E10B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076" r="12600" b="2"/>
          <a:stretch/>
        </p:blipFill>
        <p:spPr bwMode="auto">
          <a:xfrm>
            <a:off x="475499" y="640109"/>
            <a:ext cx="5182351" cy="5314349"/>
          </a:xfrm>
          <a:prstGeom prst="rect">
            <a:avLst/>
          </a:prstGeom>
          <a:noFill/>
          <a:extLst>
            <a:ext uri="{909E8E84-426E-40DD-AFC4-6F175D3DCCD1}">
              <a14:hiddenFill xmlns:a14="http://schemas.microsoft.com/office/drawing/2010/main">
                <a:solidFill>
                  <a:srgbClr val="FFFFFF"/>
                </a:solidFill>
              </a14:hiddenFill>
            </a:ext>
          </a:extLst>
        </p:spPr>
      </p:pic>
      <p:cxnSp>
        <p:nvCxnSpPr>
          <p:cNvPr id="137" name="Straight Connector 136">
            <a:extLst>
              <a:ext uri="{FF2B5EF4-FFF2-40B4-BE49-F238E27FC236}">
                <a16:creationId xmlns:a16="http://schemas.microsoft.com/office/drawing/2014/main" xmlns="" id="{5C99ACED-3F9B-471D-97BC-E5D2D23198C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48A4D41D-04E3-46AB-932A-A52E6D210E1B}"/>
              </a:ext>
            </a:extLst>
          </p:cNvPr>
          <p:cNvSpPr>
            <a:spLocks noGrp="1"/>
          </p:cNvSpPr>
          <p:nvPr>
            <p:ph idx="1"/>
          </p:nvPr>
        </p:nvSpPr>
        <p:spPr>
          <a:xfrm>
            <a:off x="5894613" y="2198914"/>
            <a:ext cx="2767693" cy="3670180"/>
          </a:xfrm>
        </p:spPr>
        <p:txBody>
          <a:bodyPr>
            <a:normAutofit/>
          </a:bodyPr>
          <a:lstStyle/>
          <a:p>
            <a:r>
              <a:rPr lang="es-MX" sz="1900" dirty="0">
                <a:latin typeface="Arial" panose="020B0604020202020204" pitchFamily="34" charset="0"/>
                <a:cs typeface="Arial" panose="020B0604020202020204" pitchFamily="34" charset="0"/>
              </a:rPr>
              <a:t>Se utilizan bolsas de Polipropileno (12.5x27.5 cm) y se les coloca aproximadamente 250-260 g de semillas en cada bolsa.</a:t>
            </a:r>
          </a:p>
          <a:p>
            <a:r>
              <a:rPr lang="es-MX" sz="1900" dirty="0">
                <a:latin typeface="Arial" panose="020B0604020202020204" pitchFamily="34" charset="0"/>
                <a:cs typeface="Arial" panose="020B0604020202020204" pitchFamily="34" charset="0"/>
              </a:rPr>
              <a:t>Las bolsas inoculadas se incuban a 25 ± 1 °C. </a:t>
            </a:r>
          </a:p>
          <a:p>
            <a:r>
              <a:rPr lang="es-MX" sz="1900" dirty="0">
                <a:latin typeface="Arial" panose="020B0604020202020204" pitchFamily="34" charset="0"/>
                <a:cs typeface="Arial" panose="020B0604020202020204" pitchFamily="34" charset="0"/>
              </a:rPr>
              <a:t>Dos semanas después de la inoculación, las </a:t>
            </a:r>
            <a:r>
              <a:rPr lang="es-MX" sz="1900">
                <a:latin typeface="Arial" panose="020B0604020202020204" pitchFamily="34" charset="0"/>
                <a:cs typeface="Arial" panose="020B0604020202020204" pitchFamily="34" charset="0"/>
              </a:rPr>
              <a:t>bolsas están </a:t>
            </a:r>
            <a:r>
              <a:rPr lang="es-MX" sz="1900" dirty="0">
                <a:latin typeface="Arial" panose="020B0604020202020204" pitchFamily="34" charset="0"/>
                <a:cs typeface="Arial" panose="020B0604020202020204" pitchFamily="34" charset="0"/>
              </a:rPr>
              <a:t>listas para </a:t>
            </a:r>
            <a:r>
              <a:rPr lang="es-MX" sz="1900">
                <a:latin typeface="Arial" panose="020B0604020202020204" pitchFamily="34" charset="0"/>
                <a:cs typeface="Arial" panose="020B0604020202020204" pitchFamily="34" charset="0"/>
              </a:rPr>
              <a:t>su uso.</a:t>
            </a:r>
            <a:endParaRPr lang="es-MX" sz="1900" dirty="0">
              <a:latin typeface="Arial" panose="020B0604020202020204" pitchFamily="34" charset="0"/>
              <a:cs typeface="Arial" panose="020B0604020202020204" pitchFamily="34" charset="0"/>
            </a:endParaRPr>
          </a:p>
          <a:p>
            <a:endParaRPr lang="es-MX" sz="1900" dirty="0"/>
          </a:p>
        </p:txBody>
      </p:sp>
      <p:sp>
        <p:nvSpPr>
          <p:cNvPr id="139" name="Rectangle 138">
            <a:extLst>
              <a:ext uri="{FF2B5EF4-FFF2-40B4-BE49-F238E27FC236}">
                <a16:creationId xmlns:a16="http://schemas.microsoft.com/office/drawing/2014/main" xmlns="" id="{86C05757-249C-4F2B-B326-B940FDD9C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1" name="Rectangle 140">
            <a:extLst>
              <a:ext uri="{FF2B5EF4-FFF2-40B4-BE49-F238E27FC236}">
                <a16:creationId xmlns:a16="http://schemas.microsoft.com/office/drawing/2014/main" xmlns="" id="{EE922679-5189-4C5C-9FBB-6839F89C66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76828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xmlns=""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4E4423DB-818D-4111-9162-9ECE536E8E76}"/>
              </a:ext>
            </a:extLst>
          </p:cNvPr>
          <p:cNvSpPr>
            <a:spLocks noGrp="1"/>
          </p:cNvSpPr>
          <p:nvPr>
            <p:ph type="title"/>
          </p:nvPr>
        </p:nvSpPr>
        <p:spPr>
          <a:xfrm>
            <a:off x="3886200" y="634946"/>
            <a:ext cx="4776107" cy="1450757"/>
          </a:xfrm>
        </p:spPr>
        <p:txBody>
          <a:bodyPr>
            <a:normAutofit/>
          </a:bodyPr>
          <a:lstStyle/>
          <a:p>
            <a:r>
              <a:rPr lang="es-MX" dirty="0" smtClean="0"/>
              <a:t>PREPARACIÓN DE SUSTRATO: </a:t>
            </a:r>
            <a:endParaRPr lang="es-MX" dirty="0"/>
          </a:p>
        </p:txBody>
      </p:sp>
      <p:pic>
        <p:nvPicPr>
          <p:cNvPr id="5" name="Imagen 4">
            <a:extLst>
              <a:ext uri="{FF2B5EF4-FFF2-40B4-BE49-F238E27FC236}">
                <a16:creationId xmlns:a16="http://schemas.microsoft.com/office/drawing/2014/main" xmlns="" id="{4D6962CF-23B8-4136-AECA-E7DD2DCA9019}"/>
              </a:ext>
            </a:extLst>
          </p:cNvPr>
          <p:cNvPicPr>
            <a:picLocks noChangeAspect="1"/>
          </p:cNvPicPr>
          <p:nvPr/>
        </p:nvPicPr>
        <p:blipFill rotWithShape="1">
          <a:blip r:embed="rId2"/>
          <a:srcRect l="30475" r="40945" b="6130"/>
          <a:stretch/>
        </p:blipFill>
        <p:spPr>
          <a:xfrm>
            <a:off x="20" y="-12128"/>
            <a:ext cx="3490702" cy="6449023"/>
          </a:xfrm>
          <a:prstGeom prst="rect">
            <a:avLst/>
          </a:prstGeom>
        </p:spPr>
      </p:pic>
      <p:cxnSp>
        <p:nvCxnSpPr>
          <p:cNvPr id="14" name="Straight Connector 13">
            <a:extLst>
              <a:ext uri="{FF2B5EF4-FFF2-40B4-BE49-F238E27FC236}">
                <a16:creationId xmlns:a16="http://schemas.microsoft.com/office/drawing/2014/main" xmlns=""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6F9E9C49-95FC-449A-A009-C203F8F7F4DA}"/>
              </a:ext>
            </a:extLst>
          </p:cNvPr>
          <p:cNvSpPr>
            <a:spLocks noGrp="1"/>
          </p:cNvSpPr>
          <p:nvPr>
            <p:ph idx="1"/>
          </p:nvPr>
        </p:nvSpPr>
        <p:spPr>
          <a:xfrm>
            <a:off x="3886200" y="2198913"/>
            <a:ext cx="4776107" cy="4237981"/>
          </a:xfrm>
        </p:spPr>
        <p:txBody>
          <a:bodyPr>
            <a:normAutofit lnSpcReduction="10000"/>
          </a:bodyPr>
          <a:lstStyle/>
          <a:p>
            <a:r>
              <a:rPr lang="es-MX" sz="1800" dirty="0"/>
              <a:t>El aserrín, salvado de arroz y salvado de trigo se utilizan comúnmente como sustratos para su  cultivo, así como hojas anchas de los árboles. </a:t>
            </a:r>
            <a:endParaRPr lang="es-MX" sz="1800" dirty="0" smtClean="0"/>
          </a:p>
          <a:p>
            <a:r>
              <a:rPr lang="es-MX" sz="1800" dirty="0" smtClean="0"/>
              <a:t>Los </a:t>
            </a:r>
            <a:r>
              <a:rPr lang="es-MX" sz="1800" dirty="0"/>
              <a:t>medios de aserrín tienen oxígeno y agua necesaria para crecimiento micelial. </a:t>
            </a:r>
          </a:p>
          <a:p>
            <a:r>
              <a:rPr lang="es-MX" sz="1800" dirty="0"/>
              <a:t>El salvado de arroz / trigo se utiliza como un suplemento que proporciona muchos de los nutrientes esenciales, lignina, celulosa y monosacáridos. </a:t>
            </a:r>
            <a:endParaRPr lang="es-MX" sz="1800" dirty="0" smtClean="0"/>
          </a:p>
          <a:p>
            <a:r>
              <a:rPr lang="es-MX" sz="1800" dirty="0" smtClean="0"/>
              <a:t>El </a:t>
            </a:r>
            <a:r>
              <a:rPr lang="es-MX" sz="1800" dirty="0"/>
              <a:t>aserrín se humedece </a:t>
            </a:r>
            <a:r>
              <a:rPr lang="es-MX" sz="1800" dirty="0" smtClean="0"/>
              <a:t>por </a:t>
            </a:r>
            <a:r>
              <a:rPr lang="es-MX" sz="1800" dirty="0"/>
              <a:t>16-18 hrs. </a:t>
            </a:r>
            <a:endParaRPr lang="es-MX" sz="1800" dirty="0" smtClean="0"/>
          </a:p>
          <a:p>
            <a:r>
              <a:rPr lang="es-MX" sz="1800" dirty="0" smtClean="0"/>
              <a:t>En </a:t>
            </a:r>
            <a:r>
              <a:rPr lang="es-MX" sz="1800" dirty="0"/>
              <a:t>general, </a:t>
            </a:r>
            <a:r>
              <a:rPr lang="es-MX" sz="1800" dirty="0" smtClean="0"/>
              <a:t>se </a:t>
            </a:r>
            <a:r>
              <a:rPr lang="es-MX" sz="1800" dirty="0"/>
              <a:t>vierte </a:t>
            </a:r>
            <a:r>
              <a:rPr lang="es-MX" sz="1800" dirty="0" smtClean="0"/>
              <a:t>el aserrín </a:t>
            </a:r>
            <a:r>
              <a:rPr lang="es-MX" sz="1800" dirty="0"/>
              <a:t>con </a:t>
            </a:r>
            <a:r>
              <a:rPr lang="es-MX" sz="1800" dirty="0" smtClean="0"/>
              <a:t>agua </a:t>
            </a:r>
            <a:r>
              <a:rPr lang="es-MX" sz="1800" dirty="0"/>
              <a:t>en tinas con capacidad de 100 </a:t>
            </a:r>
            <a:r>
              <a:rPr lang="es-MX" sz="1800" dirty="0" smtClean="0"/>
              <a:t>lts</a:t>
            </a:r>
            <a:r>
              <a:rPr lang="es-MX" sz="1800" dirty="0" smtClean="0"/>
              <a:t>, </a:t>
            </a:r>
            <a:r>
              <a:rPr lang="es-MX" sz="1800" dirty="0" smtClean="0"/>
              <a:t> </a:t>
            </a:r>
            <a:r>
              <a:rPr lang="es-MX" sz="1800" dirty="0"/>
              <a:t>c</a:t>
            </a:r>
            <a:r>
              <a:rPr lang="es-MX" sz="1800" dirty="0" smtClean="0"/>
              <a:t>on 5% de </a:t>
            </a:r>
            <a:r>
              <a:rPr lang="es-MX" sz="1800" dirty="0"/>
              <a:t>salvado de trigo se añade en el aserrín y  es mezclado a fondo.</a:t>
            </a:r>
          </a:p>
        </p:txBody>
      </p:sp>
    </p:spTree>
    <p:extLst>
      <p:ext uri="{BB962C8B-B14F-4D97-AF65-F5344CB8AC3E}">
        <p14:creationId xmlns:p14="http://schemas.microsoft.com/office/powerpoint/2010/main" val="30525336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990D0034-F768-41E7-85D4-F38C4DE857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C4F7E42D-8B5A-4FC8-81CD-9E60171F7F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F2EB5705-4533-40E0-A714-FD919A02C9C9}"/>
              </a:ext>
            </a:extLst>
          </p:cNvPr>
          <p:cNvSpPr>
            <a:spLocks noGrp="1"/>
          </p:cNvSpPr>
          <p:nvPr>
            <p:ph type="title"/>
          </p:nvPr>
        </p:nvSpPr>
        <p:spPr>
          <a:xfrm>
            <a:off x="227720" y="389455"/>
            <a:ext cx="2574626" cy="835591"/>
          </a:xfrm>
        </p:spPr>
        <p:txBody>
          <a:bodyPr>
            <a:normAutofit fontScale="90000"/>
          </a:bodyPr>
          <a:lstStyle/>
          <a:p>
            <a:r>
              <a:rPr lang="es-MX" sz="3200" dirty="0" smtClean="0">
                <a:solidFill>
                  <a:srgbClr val="FFFFFF"/>
                </a:solidFill>
              </a:rPr>
              <a:t>CONTENEDORES</a:t>
            </a:r>
            <a:endParaRPr lang="es-MX" sz="3200" dirty="0">
              <a:solidFill>
                <a:srgbClr val="FFFFFF"/>
              </a:solidFill>
            </a:endParaRPr>
          </a:p>
        </p:txBody>
      </p:sp>
      <p:sp>
        <p:nvSpPr>
          <p:cNvPr id="3" name="Marcador de contenido 2">
            <a:extLst>
              <a:ext uri="{FF2B5EF4-FFF2-40B4-BE49-F238E27FC236}">
                <a16:creationId xmlns:a16="http://schemas.microsoft.com/office/drawing/2014/main" xmlns="" id="{F1ABF6E2-F8A3-4A14-8CA9-EE713D66732F}"/>
              </a:ext>
            </a:extLst>
          </p:cNvPr>
          <p:cNvSpPr>
            <a:spLocks noGrp="1"/>
          </p:cNvSpPr>
          <p:nvPr>
            <p:ph idx="1"/>
          </p:nvPr>
        </p:nvSpPr>
        <p:spPr>
          <a:xfrm>
            <a:off x="227720" y="1761240"/>
            <a:ext cx="2313633" cy="3335519"/>
          </a:xfrm>
        </p:spPr>
        <p:txBody>
          <a:bodyPr>
            <a:noAutofit/>
          </a:bodyPr>
          <a:lstStyle/>
          <a:p>
            <a:r>
              <a:rPr lang="es-MX" sz="1800" dirty="0" smtClean="0">
                <a:solidFill>
                  <a:srgbClr val="FFFFFF"/>
                </a:solidFill>
                <a:latin typeface="Arial" panose="020B0604020202020204" pitchFamily="34" charset="0"/>
                <a:cs typeface="Arial" panose="020B0604020202020204" pitchFamily="34" charset="0"/>
              </a:rPr>
              <a:t>Se utilizan contenedores </a:t>
            </a:r>
            <a:r>
              <a:rPr lang="es-MX" sz="1800" dirty="0">
                <a:solidFill>
                  <a:srgbClr val="FFFFFF"/>
                </a:solidFill>
                <a:latin typeface="Arial" panose="020B0604020202020204" pitchFamily="34" charset="0"/>
                <a:cs typeface="Arial" panose="020B0604020202020204" pitchFamily="34" charset="0"/>
              </a:rPr>
              <a:t>como bolsas o botellas  de polipropileno</a:t>
            </a:r>
            <a:r>
              <a:rPr lang="es-MX" sz="1800" dirty="0" smtClean="0">
                <a:solidFill>
                  <a:srgbClr val="FFFFFF"/>
                </a:solidFill>
                <a:latin typeface="Arial" panose="020B0604020202020204" pitchFamily="34" charset="0"/>
                <a:cs typeface="Arial" panose="020B0604020202020204" pitchFamily="34" charset="0"/>
              </a:rPr>
              <a:t>, bolsas con filtro </a:t>
            </a:r>
            <a:r>
              <a:rPr lang="es-MX" sz="1800" dirty="0">
                <a:solidFill>
                  <a:srgbClr val="FFFFFF"/>
                </a:solidFill>
                <a:latin typeface="Arial" panose="020B0604020202020204" pitchFamily="34" charset="0"/>
                <a:cs typeface="Arial" panose="020B0604020202020204" pitchFamily="34" charset="0"/>
              </a:rPr>
              <a:t>y </a:t>
            </a:r>
            <a:r>
              <a:rPr lang="es-MX" sz="1800" dirty="0" smtClean="0">
                <a:solidFill>
                  <a:srgbClr val="FFFFFF"/>
                </a:solidFill>
                <a:latin typeface="Arial" panose="020B0604020202020204" pitchFamily="34" charset="0"/>
                <a:cs typeface="Arial" panose="020B0604020202020204" pitchFamily="34" charset="0"/>
              </a:rPr>
              <a:t>frascos de vidrio.</a:t>
            </a:r>
            <a:endParaRPr lang="es-MX" sz="1800" dirty="0">
              <a:solidFill>
                <a:srgbClr val="FFFFFF"/>
              </a:solidFill>
              <a:latin typeface="Arial" panose="020B0604020202020204" pitchFamily="34" charset="0"/>
              <a:cs typeface="Arial" panose="020B0604020202020204" pitchFamily="34" charset="0"/>
            </a:endParaRPr>
          </a:p>
          <a:p>
            <a:r>
              <a:rPr lang="es-MX" sz="1800" dirty="0" smtClean="0">
                <a:solidFill>
                  <a:srgbClr val="FFFFFF"/>
                </a:solidFill>
                <a:latin typeface="Arial" panose="020B0604020202020204" pitchFamily="34" charset="0"/>
                <a:cs typeface="Arial" panose="020B0604020202020204" pitchFamily="34" charset="0"/>
              </a:rPr>
              <a:t>Se </a:t>
            </a:r>
            <a:r>
              <a:rPr lang="es-MX" sz="1800" dirty="0">
                <a:solidFill>
                  <a:srgbClr val="FFFFFF"/>
                </a:solidFill>
                <a:latin typeface="Arial" panose="020B0604020202020204" pitchFamily="34" charset="0"/>
                <a:cs typeface="Arial" panose="020B0604020202020204" pitchFamily="34" charset="0"/>
              </a:rPr>
              <a:t>llena 2 kg de sustrato </a:t>
            </a:r>
            <a:r>
              <a:rPr lang="es-MX" sz="1800" dirty="0" smtClean="0">
                <a:solidFill>
                  <a:srgbClr val="FFFFFF"/>
                </a:solidFill>
                <a:latin typeface="Arial" panose="020B0604020202020204" pitchFamily="34" charset="0"/>
                <a:cs typeface="Arial" panose="020B0604020202020204" pitchFamily="34" charset="0"/>
              </a:rPr>
              <a:t>en </a:t>
            </a:r>
            <a:r>
              <a:rPr lang="es-MX" sz="1800" dirty="0">
                <a:solidFill>
                  <a:srgbClr val="FFFFFF"/>
                </a:solidFill>
                <a:latin typeface="Arial" panose="020B0604020202020204" pitchFamily="34" charset="0"/>
                <a:cs typeface="Arial" panose="020B0604020202020204" pitchFamily="34" charset="0"/>
              </a:rPr>
              <a:t>cada contenedor </a:t>
            </a:r>
            <a:r>
              <a:rPr lang="es-MX" sz="1800" dirty="0" smtClean="0">
                <a:solidFill>
                  <a:srgbClr val="FFFFFF"/>
                </a:solidFill>
                <a:latin typeface="Arial" panose="020B0604020202020204" pitchFamily="34" charset="0"/>
                <a:cs typeface="Arial" panose="020B0604020202020204" pitchFamily="34" charset="0"/>
              </a:rPr>
              <a:t>y se tapan </a:t>
            </a:r>
            <a:r>
              <a:rPr lang="es-MX" sz="1800" dirty="0">
                <a:solidFill>
                  <a:srgbClr val="FFFFFF"/>
                </a:solidFill>
                <a:latin typeface="Arial" panose="020B0604020202020204" pitchFamily="34" charset="0"/>
                <a:cs typeface="Arial" panose="020B0604020202020204" pitchFamily="34" charset="0"/>
              </a:rPr>
              <a:t>con algodón no absorbente </a:t>
            </a:r>
            <a:r>
              <a:rPr lang="es-MX" sz="1800" dirty="0" smtClean="0">
                <a:solidFill>
                  <a:srgbClr val="FFFFFF"/>
                </a:solidFill>
                <a:latin typeface="Arial" panose="020B0604020202020204" pitchFamily="34" charset="0"/>
                <a:cs typeface="Arial" panose="020B0604020202020204" pitchFamily="34" charset="0"/>
              </a:rPr>
              <a:t>mediante un </a:t>
            </a:r>
            <a:r>
              <a:rPr lang="es-MX" sz="1800" dirty="0">
                <a:solidFill>
                  <a:srgbClr val="FFFFFF"/>
                </a:solidFill>
                <a:latin typeface="Arial" panose="020B0604020202020204" pitchFamily="34" charset="0"/>
                <a:cs typeface="Arial" panose="020B0604020202020204" pitchFamily="34" charset="0"/>
              </a:rPr>
              <a:t>anillo en la boca de la bolso</a:t>
            </a:r>
            <a:r>
              <a:rPr lang="es-MX" sz="1800" dirty="0" smtClean="0">
                <a:solidFill>
                  <a:srgbClr val="FFFFFF"/>
                </a:solidFill>
                <a:latin typeface="Arial" panose="020B0604020202020204" pitchFamily="34" charset="0"/>
                <a:cs typeface="Arial" panose="020B0604020202020204" pitchFamily="34" charset="0"/>
              </a:rPr>
              <a:t>.</a:t>
            </a:r>
            <a:endParaRPr lang="es-MX" sz="1800" dirty="0">
              <a:solidFill>
                <a:srgbClr val="FFFFFF"/>
              </a:solidFill>
              <a:latin typeface="Arial" panose="020B0604020202020204" pitchFamily="34" charset="0"/>
              <a:cs typeface="Arial" panose="020B0604020202020204" pitchFamily="34" charset="0"/>
            </a:endParaRPr>
          </a:p>
        </p:txBody>
      </p:sp>
      <p:pic>
        <p:nvPicPr>
          <p:cNvPr id="3074" name="Picture 2" descr="Resultado de imagen para cultivo de enoki">
            <a:extLst>
              <a:ext uri="{FF2B5EF4-FFF2-40B4-BE49-F238E27FC236}">
                <a16:creationId xmlns:a16="http://schemas.microsoft.com/office/drawing/2014/main" xmlns="" id="{3D53C09A-4D10-4D2C-80D9-F2A6C78525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95" r="2699"/>
          <a:stretch/>
        </p:blipFill>
        <p:spPr bwMode="auto">
          <a:xfrm>
            <a:off x="3056282" y="10"/>
            <a:ext cx="6083454"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xmlns="" id="{8C04651D-B9F4-4935-A02D-364153FBDF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55217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990D0034-F768-41E7-85D4-F38C4DE857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C4F7E42D-8B5A-4FC8-81CD-9E60171F7F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81F9B952-B44E-4F82-A6E2-FB6D1674C529}"/>
              </a:ext>
            </a:extLst>
          </p:cNvPr>
          <p:cNvSpPr>
            <a:spLocks noGrp="1"/>
          </p:cNvSpPr>
          <p:nvPr>
            <p:ph type="title"/>
          </p:nvPr>
        </p:nvSpPr>
        <p:spPr>
          <a:xfrm>
            <a:off x="156411" y="516836"/>
            <a:ext cx="2731168" cy="1564628"/>
          </a:xfrm>
        </p:spPr>
        <p:txBody>
          <a:bodyPr>
            <a:normAutofit/>
          </a:bodyPr>
          <a:lstStyle/>
          <a:p>
            <a:r>
              <a:rPr lang="es-MX" sz="3100" dirty="0" smtClean="0">
                <a:solidFill>
                  <a:srgbClr val="FFFFFF"/>
                </a:solidFill>
              </a:rPr>
              <a:t>ESTERILIZACIÓN</a:t>
            </a:r>
            <a:endParaRPr lang="es-MX" sz="3100" dirty="0">
              <a:solidFill>
                <a:srgbClr val="FFFFFF"/>
              </a:solidFill>
            </a:endParaRPr>
          </a:p>
        </p:txBody>
      </p:sp>
      <p:sp>
        <p:nvSpPr>
          <p:cNvPr id="3" name="Marcador de contenido 2">
            <a:extLst>
              <a:ext uri="{FF2B5EF4-FFF2-40B4-BE49-F238E27FC236}">
                <a16:creationId xmlns:a16="http://schemas.microsoft.com/office/drawing/2014/main" xmlns="" id="{CC96D7F5-CC1A-4551-A437-B7761A99BA8C}"/>
              </a:ext>
            </a:extLst>
          </p:cNvPr>
          <p:cNvSpPr>
            <a:spLocks noGrp="1"/>
          </p:cNvSpPr>
          <p:nvPr>
            <p:ph idx="1"/>
          </p:nvPr>
        </p:nvSpPr>
        <p:spPr>
          <a:xfrm>
            <a:off x="369278" y="2653800"/>
            <a:ext cx="2313633" cy="3335519"/>
          </a:xfrm>
        </p:spPr>
        <p:txBody>
          <a:bodyPr>
            <a:normAutofit/>
          </a:bodyPr>
          <a:lstStyle/>
          <a:p>
            <a:r>
              <a:rPr lang="es-MX" dirty="0">
                <a:solidFill>
                  <a:srgbClr val="FFFFFF"/>
                </a:solidFill>
              </a:rPr>
              <a:t>Los contenedores con el sustrato son  esterilizados en autoclave por 1.5 hora a 15 libras de presión por pulgada cuadrada. </a:t>
            </a:r>
          </a:p>
          <a:p>
            <a:endParaRPr lang="es-MX" dirty="0">
              <a:solidFill>
                <a:srgbClr val="FFFFFF"/>
              </a:solidFill>
            </a:endParaRPr>
          </a:p>
        </p:txBody>
      </p:sp>
      <p:pic>
        <p:nvPicPr>
          <p:cNvPr id="4" name="Imagen 3">
            <a:extLst>
              <a:ext uri="{FF2B5EF4-FFF2-40B4-BE49-F238E27FC236}">
                <a16:creationId xmlns:a16="http://schemas.microsoft.com/office/drawing/2014/main" xmlns="" id="{E9D05226-40D8-407D-B66C-4934E757BB83}"/>
              </a:ext>
            </a:extLst>
          </p:cNvPr>
          <p:cNvPicPr>
            <a:picLocks noChangeAspect="1"/>
          </p:cNvPicPr>
          <p:nvPr/>
        </p:nvPicPr>
        <p:blipFill rotWithShape="1">
          <a:blip r:embed="rId2"/>
          <a:srcRect l="20797" r="29306"/>
          <a:stretch/>
        </p:blipFill>
        <p:spPr>
          <a:xfrm>
            <a:off x="3056282" y="10"/>
            <a:ext cx="6083454" cy="6857990"/>
          </a:xfrm>
          <a:prstGeom prst="rect">
            <a:avLst/>
          </a:prstGeom>
        </p:spPr>
      </p:pic>
      <p:sp>
        <p:nvSpPr>
          <p:cNvPr id="13" name="Rectangle 12">
            <a:extLst>
              <a:ext uri="{FF2B5EF4-FFF2-40B4-BE49-F238E27FC236}">
                <a16:creationId xmlns:a16="http://schemas.microsoft.com/office/drawing/2014/main" xmlns="" id="{8C04651D-B9F4-4935-A02D-364153FBDF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1664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xmlns="" id="{1B95C55F-4286-4A2A-A05E-2D274D82F7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 name="Rectangle 71">
            <a:extLst>
              <a:ext uri="{FF2B5EF4-FFF2-40B4-BE49-F238E27FC236}">
                <a16:creationId xmlns:a16="http://schemas.microsoft.com/office/drawing/2014/main" xmlns="" id="{EE2561D9-068B-4BC7-85F6-AE6A7C34BE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4" name="Straight Connector 73">
            <a:extLst>
              <a:ext uri="{FF2B5EF4-FFF2-40B4-BE49-F238E27FC236}">
                <a16:creationId xmlns:a16="http://schemas.microsoft.com/office/drawing/2014/main" xmlns="" id="{D61BACF2-0F18-493C-99AB-363E6147102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76" name="Rectangle 75">
            <a:extLst>
              <a:ext uri="{FF2B5EF4-FFF2-40B4-BE49-F238E27FC236}">
                <a16:creationId xmlns:a16="http://schemas.microsoft.com/office/drawing/2014/main" xmlns="" id="{3741B58E-3B65-4A01-A276-975AB2CF8A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xmlns="" id="{7AAC67C3-831B-4AB1-A259-DFB839CAFAF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3" name="2 Título"/>
          <p:cNvSpPr>
            <a:spLocks noGrp="1"/>
          </p:cNvSpPr>
          <p:nvPr>
            <p:ph type="title" idx="4294967295"/>
          </p:nvPr>
        </p:nvSpPr>
        <p:spPr>
          <a:xfrm>
            <a:off x="369277" y="605896"/>
            <a:ext cx="2313633" cy="5646208"/>
          </a:xfrm>
        </p:spPr>
        <p:txBody>
          <a:bodyPr vert="horz" lIns="91440" tIns="45720" rIns="91440" bIns="45720" rtlCol="0" anchor="ctr">
            <a:normAutofit/>
          </a:bodyPr>
          <a:lstStyle/>
          <a:p>
            <a:r>
              <a:rPr lang="en-US" sz="3100">
                <a:solidFill>
                  <a:srgbClr val="FFFFFF"/>
                </a:solidFill>
              </a:rPr>
              <a:t>GUIÓN EXPLICATIVO</a:t>
            </a:r>
          </a:p>
        </p:txBody>
      </p:sp>
      <p:sp>
        <p:nvSpPr>
          <p:cNvPr id="80" name="Rectangle 79">
            <a:extLst>
              <a:ext uri="{FF2B5EF4-FFF2-40B4-BE49-F238E27FC236}">
                <a16:creationId xmlns:a16="http://schemas.microsoft.com/office/drawing/2014/main" xmlns="" id="{054B3F04-9EAC-45C0-B3CE-0387EEA10A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3 Marcador de contenido"/>
          <p:cNvSpPr txBox="1">
            <a:spLocks/>
          </p:cNvSpPr>
          <p:nvPr/>
        </p:nvSpPr>
        <p:spPr>
          <a:xfrm>
            <a:off x="3208782" y="132347"/>
            <a:ext cx="5790839" cy="6424863"/>
          </a:xfrm>
          <a:prstGeom prst="rect">
            <a:avLst/>
          </a:prstGeom>
        </p:spPr>
        <p:style>
          <a:lnRef idx="1">
            <a:schemeClr val="accent1"/>
          </a:lnRef>
          <a:fillRef idx="3">
            <a:schemeClr val="accent1"/>
          </a:fillRef>
          <a:effectRef idx="2">
            <a:schemeClr val="accent1"/>
          </a:effectRef>
          <a:fontRef idx="minor">
            <a:schemeClr val="lt1"/>
          </a:fontRef>
        </p:style>
        <p:txBody>
          <a:bodyPr vert="horz" lIns="0" tIns="45720" rIns="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l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marL="0" indent="0" defTabSz="914400">
              <a:buClr>
                <a:schemeClr val="accent1"/>
              </a:buClr>
              <a:buFont typeface="Calibri" panose="020F0502020204030204" pitchFamily="34" charset="0"/>
              <a:buNone/>
            </a:pPr>
            <a:r>
              <a:rPr lang="en-US" sz="1500" b="1" dirty="0">
                <a:solidFill>
                  <a:schemeClr val="tx1">
                    <a:lumMod val="75000"/>
                    <a:lumOff val="25000"/>
                  </a:schemeClr>
                </a:solidFill>
              </a:rPr>
              <a:t>Los hongos son organismos comunes en la naturaleza, dentro de ellos se encuentran más de 370 especies de hongos comestibles, las cuales han sido consumidas desde tiempos remotos. Estos hongos son muy abundantes en los bosques templados (pino oyamel y encino). Algunos de ellos no se han podido cultivar industrialmente por tener un carácter micorrizógeno. Mientras que alrededor de 20 especies saprobias, se han cultivado a escala industrial, como el champiñón (</a:t>
            </a:r>
            <a:r>
              <a:rPr lang="en-US" sz="1500" b="1" i="1" dirty="0">
                <a:solidFill>
                  <a:schemeClr val="tx1">
                    <a:lumMod val="75000"/>
                    <a:lumOff val="25000"/>
                  </a:schemeClr>
                </a:solidFill>
              </a:rPr>
              <a:t>Agaricus bisporus</a:t>
            </a:r>
            <a:r>
              <a:rPr lang="en-US" sz="1500" b="1" dirty="0">
                <a:solidFill>
                  <a:schemeClr val="tx1">
                    <a:lumMod val="75000"/>
                    <a:lumOff val="25000"/>
                  </a:schemeClr>
                </a:solidFill>
              </a:rPr>
              <a:t>), las setas (</a:t>
            </a:r>
            <a:r>
              <a:rPr lang="en-US" sz="1500" b="1" i="1" dirty="0">
                <a:solidFill>
                  <a:schemeClr val="tx1">
                    <a:lumMod val="75000"/>
                    <a:lumOff val="25000"/>
                  </a:schemeClr>
                </a:solidFill>
              </a:rPr>
              <a:t>Pleurotus</a:t>
            </a:r>
            <a:r>
              <a:rPr lang="en-US" sz="1500" b="1" dirty="0">
                <a:solidFill>
                  <a:schemeClr val="tx1">
                    <a:lumMod val="75000"/>
                    <a:lumOff val="25000"/>
                  </a:schemeClr>
                </a:solidFill>
              </a:rPr>
              <a:t> spp), el shiitake (</a:t>
            </a:r>
            <a:r>
              <a:rPr lang="en-US" sz="1500" b="1" i="1" dirty="0">
                <a:solidFill>
                  <a:schemeClr val="tx1">
                    <a:lumMod val="75000"/>
                    <a:lumOff val="25000"/>
                  </a:schemeClr>
                </a:solidFill>
              </a:rPr>
              <a:t>Lentinula edodes</a:t>
            </a:r>
            <a:r>
              <a:rPr lang="en-US" sz="1500" b="1" dirty="0">
                <a:solidFill>
                  <a:schemeClr val="tx1">
                    <a:lumMod val="75000"/>
                    <a:lumOff val="25000"/>
                  </a:schemeClr>
                </a:solidFill>
              </a:rPr>
              <a:t>), entre otros.</a:t>
            </a:r>
          </a:p>
          <a:p>
            <a:pPr marL="0" indent="0" defTabSz="914400">
              <a:buClr>
                <a:schemeClr val="accent1"/>
              </a:buClr>
              <a:buFont typeface="Calibri" panose="020F0502020204030204" pitchFamily="34" charset="0"/>
              <a:buNone/>
            </a:pPr>
            <a:r>
              <a:rPr lang="en-US" sz="1500" b="1" dirty="0">
                <a:solidFill>
                  <a:schemeClr val="tx1">
                    <a:lumMod val="75000"/>
                    <a:lumOff val="25000"/>
                  </a:schemeClr>
                </a:solidFill>
              </a:rPr>
              <a:t>El cultivo de hongos comestibles representa una alternativa biotecnológica que responde a varias necesidades: de tipo ambiental, ya que pueden desarrollarse en una gran gama de subproductos agrícolas; nutricional, por que contienen aminoácidos esenciales importantes en la dieta humana; medicinal, pues algunos hongos producen metabolitos secundarios que ayudan a combatir algunas enfermedades y económica pues actualmente se han desarrollado tecnologías de cultivo industrial.</a:t>
            </a:r>
          </a:p>
          <a:p>
            <a:pPr marL="0" indent="0" defTabSz="914400">
              <a:buClr>
                <a:schemeClr val="accent1"/>
              </a:buClr>
              <a:buFont typeface="Calibri" panose="020F0502020204030204" pitchFamily="34" charset="0"/>
              <a:buNone/>
            </a:pPr>
            <a:r>
              <a:rPr lang="en-US" sz="1500" b="1" dirty="0">
                <a:solidFill>
                  <a:schemeClr val="tx1">
                    <a:lumMod val="75000"/>
                    <a:lumOff val="25000"/>
                  </a:schemeClr>
                </a:solidFill>
              </a:rPr>
              <a:t>El conocimiento biológico y biotecnológico de especies fúngicas comestibles, son temas indispensables que se tienen que incluir en esta Unidad de Aprendizaje, a fin de considerar diferentes técnicas para el cultivo de las especies. </a:t>
            </a:r>
          </a:p>
          <a:p>
            <a:pPr marL="0" indent="0" defTabSz="914400">
              <a:buClr>
                <a:schemeClr val="accent1"/>
              </a:buClr>
              <a:buFont typeface="Calibri" panose="020F0502020204030204" pitchFamily="34" charset="0"/>
              <a:buNone/>
            </a:pPr>
            <a:r>
              <a:rPr lang="en-US" sz="1500" b="1" dirty="0">
                <a:solidFill>
                  <a:schemeClr val="tx1">
                    <a:lumMod val="75000"/>
                    <a:lumOff val="25000"/>
                  </a:schemeClr>
                </a:solidFill>
              </a:rPr>
              <a:t>Esta presentación muestra la temática del cultivo de una especie de hongo saprobia: </a:t>
            </a:r>
            <a:r>
              <a:rPr lang="en-US" sz="1500" b="1" i="1" dirty="0">
                <a:solidFill>
                  <a:schemeClr val="tx1">
                    <a:lumMod val="75000"/>
                    <a:lumOff val="25000"/>
                  </a:schemeClr>
                </a:solidFill>
              </a:rPr>
              <a:t>Flammulina velutipes</a:t>
            </a:r>
            <a:r>
              <a:rPr lang="en-US" sz="1500" b="1" dirty="0">
                <a:solidFill>
                  <a:schemeClr val="tx1">
                    <a:lumMod val="75000"/>
                    <a:lumOff val="25000"/>
                  </a:schemeClr>
                </a:solidFill>
              </a:rPr>
              <a:t>, la cual tiene propiedades nutricionales y medicinales importantes, además que que puede cultivarse a nivel laboratorio.</a:t>
            </a:r>
          </a:p>
          <a:p>
            <a:pPr marL="0" indent="0" defTabSz="914400">
              <a:buClr>
                <a:schemeClr val="accent1"/>
              </a:buClr>
              <a:buFont typeface="Calibri" panose="020F0502020204030204" pitchFamily="34" charset="0"/>
              <a:buNone/>
            </a:pPr>
            <a:r>
              <a:rPr lang="en-US" sz="1500" b="1" dirty="0">
                <a:solidFill>
                  <a:schemeClr val="tx1">
                    <a:lumMod val="75000"/>
                    <a:lumOff val="25000"/>
                  </a:schemeClr>
                </a:solidFill>
              </a:rPr>
              <a:t>Consiste de una serie con </a:t>
            </a:r>
            <a:r>
              <a:rPr lang="en-US" sz="1500" b="1" dirty="0" smtClean="0">
                <a:solidFill>
                  <a:schemeClr val="tx1">
                    <a:lumMod val="75000"/>
                    <a:lumOff val="25000"/>
                  </a:schemeClr>
                </a:solidFill>
              </a:rPr>
              <a:t>31 </a:t>
            </a:r>
            <a:r>
              <a:rPr lang="en-US" sz="1500" b="1" dirty="0">
                <a:solidFill>
                  <a:schemeClr val="tx1">
                    <a:lumMod val="75000"/>
                    <a:lumOff val="25000"/>
                  </a:schemeClr>
                </a:solidFill>
              </a:rPr>
              <a:t>diapositivas, las cuales al ser vistas una por una, darán pauta para que el conocimiento de este tema sea comprendido de una manera más integral, pues incluye esquemas e imágenes alusivos al contenido de la UA.</a:t>
            </a:r>
          </a:p>
        </p:txBody>
      </p:sp>
      <p:sp>
        <p:nvSpPr>
          <p:cNvPr id="3" name="Marcador de número de diapositiva 2"/>
          <p:cNvSpPr>
            <a:spLocks noGrp="1"/>
          </p:cNvSpPr>
          <p:nvPr>
            <p:ph type="sldNum" sz="quarter" idx="12"/>
          </p:nvPr>
        </p:nvSpPr>
        <p:spPr>
          <a:xfrm>
            <a:off x="7592291" y="6459785"/>
            <a:ext cx="817071" cy="365125"/>
          </a:xfrm>
        </p:spPr>
        <p:txBody>
          <a:bodyPr vert="horz" lIns="91440" tIns="45720" rIns="91440" bIns="45720" rtlCol="0" anchor="ctr">
            <a:normAutofit/>
          </a:bodyPr>
          <a:lstStyle/>
          <a:p>
            <a:pPr>
              <a:spcAft>
                <a:spcPts val="600"/>
              </a:spcAft>
              <a:defRPr/>
            </a:pPr>
            <a:fld id="{F0343A7C-E0AF-4547-9C9F-8102B599A5C0}" type="slidenum">
              <a:rPr lang="en-US">
                <a:solidFill>
                  <a:schemeClr val="tx2"/>
                </a:solidFill>
              </a:rPr>
              <a:pPr>
                <a:spcAft>
                  <a:spcPts val="600"/>
                </a:spcAft>
                <a:defRPr/>
              </a:pPr>
              <a:t>2</a:t>
            </a:fld>
            <a:endParaRPr lang="en-US">
              <a:solidFill>
                <a:schemeClr val="tx2"/>
              </a:solidFill>
            </a:endParaRPr>
          </a:p>
        </p:txBody>
      </p:sp>
    </p:spTree>
    <p:extLst>
      <p:ext uri="{BB962C8B-B14F-4D97-AF65-F5344CB8AC3E}">
        <p14:creationId xmlns:p14="http://schemas.microsoft.com/office/powerpoint/2010/main" val="2535992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F83BAE65-D215-4292-9498-D9610AC2C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3380874" y="48965"/>
            <a:ext cx="5281432"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mtClean="0"/>
              <a:t>INOCULACIÓN</a:t>
            </a:r>
            <a:endParaRPr lang="en-US" dirty="0"/>
          </a:p>
        </p:txBody>
      </p:sp>
      <p:pic>
        <p:nvPicPr>
          <p:cNvPr id="4" name="Imagen 3">
            <a:extLst>
              <a:ext uri="{FF2B5EF4-FFF2-40B4-BE49-F238E27FC236}">
                <a16:creationId xmlns:a16="http://schemas.microsoft.com/office/drawing/2014/main" xmlns="" id="{B3C28D95-755B-4F0F-9C95-7906E055F398}"/>
              </a:ext>
            </a:extLst>
          </p:cNvPr>
          <p:cNvPicPr>
            <a:picLocks noChangeAspect="1"/>
          </p:cNvPicPr>
          <p:nvPr/>
        </p:nvPicPr>
        <p:blipFill rotWithShape="1">
          <a:blip r:embed="rId2"/>
          <a:srcRect l="5625" t="7902" r="21630" b="13992"/>
          <a:stretch/>
        </p:blipFill>
        <p:spPr>
          <a:xfrm>
            <a:off x="475499" y="1732333"/>
            <a:ext cx="5182351" cy="3129901"/>
          </a:xfrm>
          <a:prstGeom prst="rect">
            <a:avLst/>
          </a:prstGeom>
        </p:spPr>
      </p:pic>
      <p:cxnSp>
        <p:nvCxnSpPr>
          <p:cNvPr id="12" name="Straight Connector 11">
            <a:extLst>
              <a:ext uri="{FF2B5EF4-FFF2-40B4-BE49-F238E27FC236}">
                <a16:creationId xmlns:a16="http://schemas.microsoft.com/office/drawing/2014/main" xmlns="" id="{5C99ACED-3F9B-471D-97BC-E5D2D23198C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FFD4D363-F2B0-41AB-81D6-8C064DA574D3}"/>
              </a:ext>
            </a:extLst>
          </p:cNvPr>
          <p:cNvSpPr>
            <a:spLocks noGrp="1"/>
          </p:cNvSpPr>
          <p:nvPr>
            <p:ph idx="1"/>
          </p:nvPr>
        </p:nvSpPr>
        <p:spPr>
          <a:xfrm>
            <a:off x="5894613" y="2198914"/>
            <a:ext cx="2767693" cy="3670180"/>
          </a:xfrm>
        </p:spPr>
        <p:txBody>
          <a:bodyPr vert="horz" lIns="0" tIns="45720" rIns="0" bIns="45720" rtlCol="0">
            <a:normAutofit/>
          </a:bodyPr>
          <a:lstStyle/>
          <a:p>
            <a:endParaRPr lang="en-US" sz="1900" dirty="0"/>
          </a:p>
          <a:p>
            <a:r>
              <a:rPr lang="en-US" sz="1900" dirty="0" err="1" smtClean="0"/>
              <a:t>Después</a:t>
            </a:r>
            <a:r>
              <a:rPr lang="en-US" sz="1900" dirty="0" smtClean="0"/>
              <a:t> </a:t>
            </a:r>
            <a:r>
              <a:rPr lang="en-US" sz="1900" dirty="0"/>
              <a:t>del esterilizado y enfriado a </a:t>
            </a:r>
            <a:r>
              <a:rPr lang="en-US" sz="1900" dirty="0" err="1" smtClean="0"/>
              <a:t>temperatura</a:t>
            </a:r>
            <a:r>
              <a:rPr lang="en-US" sz="1900" dirty="0" smtClean="0"/>
              <a:t> </a:t>
            </a:r>
            <a:r>
              <a:rPr lang="en-US" sz="1900" dirty="0"/>
              <a:t>ambiente, </a:t>
            </a:r>
            <a:r>
              <a:rPr lang="en-US" sz="1900" dirty="0" err="1" smtClean="0"/>
              <a:t>los</a:t>
            </a:r>
            <a:r>
              <a:rPr lang="en-US" sz="1900" dirty="0" smtClean="0"/>
              <a:t> </a:t>
            </a:r>
            <a:r>
              <a:rPr lang="en-US" sz="1900" dirty="0" err="1" smtClean="0"/>
              <a:t>contenedores</a:t>
            </a:r>
            <a:r>
              <a:rPr lang="en-US" sz="1900" dirty="0" smtClean="0"/>
              <a:t> se </a:t>
            </a:r>
            <a:r>
              <a:rPr lang="en-US" sz="1900" dirty="0"/>
              <a:t>inoculan con semilla de trigo a base de semilla 2- 3%. </a:t>
            </a:r>
          </a:p>
        </p:txBody>
      </p:sp>
      <p:sp>
        <p:nvSpPr>
          <p:cNvPr id="14" name="Rectangle 13">
            <a:extLst>
              <a:ext uri="{FF2B5EF4-FFF2-40B4-BE49-F238E27FC236}">
                <a16:creationId xmlns:a16="http://schemas.microsoft.com/office/drawing/2014/main" xmlns="" id="{86C05757-249C-4F2B-B326-B940FDD9C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xmlns="" id="{EE922679-5189-4C5C-9FBB-6839F89C66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32266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xmlns="" id="{1A1C6406-8520-4CCB-B38F-6D4DAC19EC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xmlns="" id="{D2893A1F-D5D8-4034-A28F-4D8F18C46B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44270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2 Título"/>
          <p:cNvSpPr txBox="1">
            <a:spLocks/>
          </p:cNvSpPr>
          <p:nvPr/>
        </p:nvSpPr>
        <p:spPr>
          <a:xfrm>
            <a:off x="369276" y="516835"/>
            <a:ext cx="2801627" cy="1432281"/>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3200">
                <a:solidFill>
                  <a:srgbClr val="FFFFFF"/>
                </a:solidFill>
              </a:rPr>
              <a:t>INOCULACIÓN</a:t>
            </a:r>
          </a:p>
        </p:txBody>
      </p:sp>
      <p:sp>
        <p:nvSpPr>
          <p:cNvPr id="3" name="Marcador de contenido 2">
            <a:extLst>
              <a:ext uri="{FF2B5EF4-FFF2-40B4-BE49-F238E27FC236}">
                <a16:creationId xmlns:a16="http://schemas.microsoft.com/office/drawing/2014/main" xmlns="" id="{EE47D7DB-4636-4CF4-B2AE-A23ADA6C413E}"/>
              </a:ext>
            </a:extLst>
          </p:cNvPr>
          <p:cNvSpPr>
            <a:spLocks noGrp="1"/>
          </p:cNvSpPr>
          <p:nvPr>
            <p:ph idx="1"/>
          </p:nvPr>
        </p:nvSpPr>
        <p:spPr>
          <a:xfrm>
            <a:off x="369278" y="2653800"/>
            <a:ext cx="2801625" cy="3335519"/>
          </a:xfrm>
        </p:spPr>
        <p:txBody>
          <a:bodyPr vert="horz" lIns="0" tIns="45720" rIns="0" bIns="45720" rtlCol="0">
            <a:normAutofit/>
          </a:bodyPr>
          <a:lstStyle/>
          <a:p>
            <a:r>
              <a:rPr lang="en-US" sz="1800" dirty="0" err="1">
                <a:solidFill>
                  <a:srgbClr val="FFFFFF"/>
                </a:solidFill>
              </a:rPr>
              <a:t>Cuando</a:t>
            </a:r>
            <a:r>
              <a:rPr lang="en-US" sz="1800" dirty="0">
                <a:solidFill>
                  <a:srgbClr val="FFFFFF"/>
                </a:solidFill>
              </a:rPr>
              <a:t> se </a:t>
            </a:r>
            <a:r>
              <a:rPr lang="en-US" sz="1800" dirty="0" err="1">
                <a:solidFill>
                  <a:srgbClr val="FFFFFF"/>
                </a:solidFill>
              </a:rPr>
              <a:t>inocula</a:t>
            </a:r>
            <a:r>
              <a:rPr lang="en-US" sz="1800" dirty="0">
                <a:solidFill>
                  <a:srgbClr val="FFFFFF"/>
                </a:solidFill>
              </a:rPr>
              <a:t> </a:t>
            </a:r>
            <a:r>
              <a:rPr lang="en-US" sz="1800" dirty="0" err="1">
                <a:solidFill>
                  <a:srgbClr val="FFFFFF"/>
                </a:solidFill>
              </a:rPr>
              <a:t>en</a:t>
            </a:r>
            <a:r>
              <a:rPr lang="en-US" sz="1800" dirty="0">
                <a:solidFill>
                  <a:srgbClr val="FFFFFF"/>
                </a:solidFill>
              </a:rPr>
              <a:t> </a:t>
            </a:r>
            <a:r>
              <a:rPr lang="en-US" sz="1800" dirty="0" err="1">
                <a:solidFill>
                  <a:srgbClr val="FFFFFF"/>
                </a:solidFill>
              </a:rPr>
              <a:t>frascos</a:t>
            </a:r>
            <a:r>
              <a:rPr lang="en-US" sz="1800" dirty="0">
                <a:solidFill>
                  <a:srgbClr val="FFFFFF"/>
                </a:solidFill>
              </a:rPr>
              <a:t> se </a:t>
            </a:r>
            <a:r>
              <a:rPr lang="en-US" sz="1800" dirty="0" err="1">
                <a:solidFill>
                  <a:srgbClr val="FFFFFF"/>
                </a:solidFill>
              </a:rPr>
              <a:t>coloca</a:t>
            </a:r>
            <a:r>
              <a:rPr lang="en-US" sz="1800" dirty="0">
                <a:solidFill>
                  <a:srgbClr val="FFFFFF"/>
                </a:solidFill>
              </a:rPr>
              <a:t> un </a:t>
            </a:r>
            <a:r>
              <a:rPr lang="en-US" sz="1800" dirty="0" err="1">
                <a:solidFill>
                  <a:srgbClr val="FFFFFF"/>
                </a:solidFill>
              </a:rPr>
              <a:t>soporte</a:t>
            </a:r>
            <a:r>
              <a:rPr lang="en-US" sz="1800" dirty="0">
                <a:solidFill>
                  <a:srgbClr val="FFFFFF"/>
                </a:solidFill>
              </a:rPr>
              <a:t> </a:t>
            </a:r>
            <a:r>
              <a:rPr lang="en-US" sz="1800" dirty="0" err="1">
                <a:solidFill>
                  <a:srgbClr val="FFFFFF"/>
                </a:solidFill>
              </a:rPr>
              <a:t>en</a:t>
            </a:r>
            <a:r>
              <a:rPr lang="en-US" sz="1800" dirty="0">
                <a:solidFill>
                  <a:srgbClr val="FFFFFF"/>
                </a:solidFill>
              </a:rPr>
              <a:t> la </a:t>
            </a:r>
            <a:r>
              <a:rPr lang="en-US" sz="1800" dirty="0" err="1">
                <a:solidFill>
                  <a:srgbClr val="FFFFFF"/>
                </a:solidFill>
              </a:rPr>
              <a:t>boca</a:t>
            </a:r>
            <a:r>
              <a:rPr lang="en-US" sz="1800" dirty="0">
                <a:solidFill>
                  <a:srgbClr val="FFFFFF"/>
                </a:solidFill>
              </a:rPr>
              <a:t> del </a:t>
            </a:r>
            <a:r>
              <a:rPr lang="en-US" sz="1800" dirty="0" err="1">
                <a:solidFill>
                  <a:srgbClr val="FFFFFF"/>
                </a:solidFill>
              </a:rPr>
              <a:t>frasco</a:t>
            </a:r>
            <a:r>
              <a:rPr lang="en-US" sz="1800" dirty="0">
                <a:solidFill>
                  <a:srgbClr val="FFFFFF"/>
                </a:solidFill>
              </a:rPr>
              <a:t> para </a:t>
            </a:r>
            <a:r>
              <a:rPr lang="en-US" sz="1800" dirty="0" err="1">
                <a:solidFill>
                  <a:srgbClr val="FFFFFF"/>
                </a:solidFill>
              </a:rPr>
              <a:t>dar</a:t>
            </a:r>
            <a:r>
              <a:rPr lang="en-US" sz="1800" dirty="0">
                <a:solidFill>
                  <a:srgbClr val="FFFFFF"/>
                </a:solidFill>
              </a:rPr>
              <a:t> forma y </a:t>
            </a:r>
            <a:r>
              <a:rPr lang="en-US" sz="1800" dirty="0" err="1">
                <a:solidFill>
                  <a:srgbClr val="FFFFFF"/>
                </a:solidFill>
              </a:rPr>
              <a:t>ser</a:t>
            </a:r>
            <a:r>
              <a:rPr lang="en-US" sz="1800" dirty="0">
                <a:solidFill>
                  <a:srgbClr val="FFFFFF"/>
                </a:solidFill>
              </a:rPr>
              <a:t> </a:t>
            </a:r>
            <a:r>
              <a:rPr lang="en-US" sz="1800" dirty="0" err="1">
                <a:solidFill>
                  <a:srgbClr val="FFFFFF"/>
                </a:solidFill>
              </a:rPr>
              <a:t>guía</a:t>
            </a:r>
            <a:r>
              <a:rPr lang="en-US" sz="1800" dirty="0">
                <a:solidFill>
                  <a:srgbClr val="FFFFFF"/>
                </a:solidFill>
              </a:rPr>
              <a:t> de las </a:t>
            </a:r>
            <a:r>
              <a:rPr lang="en-US" sz="1800" dirty="0" err="1">
                <a:solidFill>
                  <a:srgbClr val="FFFFFF"/>
                </a:solidFill>
              </a:rPr>
              <a:t>fructificaciones</a:t>
            </a:r>
            <a:r>
              <a:rPr lang="en-US" sz="1800" dirty="0">
                <a:solidFill>
                  <a:srgbClr val="FFFFFF"/>
                </a:solidFill>
              </a:rPr>
              <a:t>. </a:t>
            </a:r>
          </a:p>
        </p:txBody>
      </p:sp>
      <p:sp>
        <p:nvSpPr>
          <p:cNvPr id="139" name="Rectangle 138">
            <a:extLst>
              <a:ext uri="{FF2B5EF4-FFF2-40B4-BE49-F238E27FC236}">
                <a16:creationId xmlns:a16="http://schemas.microsoft.com/office/drawing/2014/main" xmlns="" id="{A108754F-0BAB-43E5-8CCC-828C2FC9B2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3009"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098" name="Picture 2" descr="Resultado de imagen para cultivo de enoki">
            <a:extLst>
              <a:ext uri="{FF2B5EF4-FFF2-40B4-BE49-F238E27FC236}">
                <a16:creationId xmlns:a16="http://schemas.microsoft.com/office/drawing/2014/main" xmlns="" id="{E316C4E4-9F6A-457E-AFD5-38FF097673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108" r="15139" b="-1"/>
          <a:stretch/>
        </p:blipFill>
        <p:spPr bwMode="auto">
          <a:xfrm>
            <a:off x="3609120" y="-2655"/>
            <a:ext cx="2704983" cy="3358597"/>
          </a:xfrm>
          <a:prstGeom prst="rect">
            <a:avLst/>
          </a:prstGeom>
          <a:noFill/>
          <a:extLst>
            <a:ext uri="{909E8E84-426E-40DD-AFC4-6F175D3DCCD1}">
              <a14:hiddenFill xmlns:a14="http://schemas.microsoft.com/office/drawing/2010/main">
                <a:solidFill>
                  <a:srgbClr val="FFFFFF"/>
                </a:solidFill>
              </a14:hiddenFill>
            </a:ext>
          </a:extLst>
        </p:spPr>
      </p:pic>
      <p:sp>
        <p:nvSpPr>
          <p:cNvPr id="141" name="Rectangle 140">
            <a:extLst>
              <a:ext uri="{FF2B5EF4-FFF2-40B4-BE49-F238E27FC236}">
                <a16:creationId xmlns:a16="http://schemas.microsoft.com/office/drawing/2014/main" xmlns="" id="{6FBFE7E1-0D9B-4B97-B754-C685448793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209" y="0"/>
            <a:ext cx="2707526"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xmlns="" id="{AD7E3627-FCDE-4B4C-994A-BD6124F7B994}"/>
              </a:ext>
            </a:extLst>
          </p:cNvPr>
          <p:cNvPicPr>
            <a:picLocks noChangeAspect="1"/>
          </p:cNvPicPr>
          <p:nvPr/>
        </p:nvPicPr>
        <p:blipFill rotWithShape="1">
          <a:blip r:embed="rId3"/>
          <a:srcRect r="7152" b="2"/>
          <a:stretch/>
        </p:blipFill>
        <p:spPr>
          <a:xfrm>
            <a:off x="3609120" y="3504904"/>
            <a:ext cx="5534880" cy="3353096"/>
          </a:xfrm>
          <a:prstGeom prst="rect">
            <a:avLst/>
          </a:prstGeom>
        </p:spPr>
      </p:pic>
    </p:spTree>
    <p:extLst>
      <p:ext uri="{BB962C8B-B14F-4D97-AF65-F5344CB8AC3E}">
        <p14:creationId xmlns:p14="http://schemas.microsoft.com/office/powerpoint/2010/main" val="3016063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990D0034-F768-41E7-85D4-F38C4DE857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C4F7E42D-8B5A-4FC8-81CD-9E60171F7F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2 Título"/>
          <p:cNvSpPr txBox="1">
            <a:spLocks/>
          </p:cNvSpPr>
          <p:nvPr/>
        </p:nvSpPr>
        <p:spPr>
          <a:xfrm>
            <a:off x="369277" y="516836"/>
            <a:ext cx="2313633" cy="951018"/>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3100" dirty="0">
                <a:solidFill>
                  <a:srgbClr val="FFFFFF"/>
                </a:solidFill>
              </a:rPr>
              <a:t>INCUBACIÓN</a:t>
            </a:r>
          </a:p>
        </p:txBody>
      </p:sp>
      <p:sp>
        <p:nvSpPr>
          <p:cNvPr id="3" name="Marcador de contenido 2">
            <a:extLst>
              <a:ext uri="{FF2B5EF4-FFF2-40B4-BE49-F238E27FC236}">
                <a16:creationId xmlns:a16="http://schemas.microsoft.com/office/drawing/2014/main" xmlns="" id="{0DC3D9CF-5E1C-473A-A2E9-FE81091E4980}"/>
              </a:ext>
            </a:extLst>
          </p:cNvPr>
          <p:cNvSpPr>
            <a:spLocks noGrp="1"/>
          </p:cNvSpPr>
          <p:nvPr>
            <p:ph idx="1"/>
          </p:nvPr>
        </p:nvSpPr>
        <p:spPr>
          <a:xfrm>
            <a:off x="369278" y="2653800"/>
            <a:ext cx="2313633" cy="3335519"/>
          </a:xfrm>
        </p:spPr>
        <p:txBody>
          <a:bodyPr vert="horz" lIns="0" tIns="45720" rIns="0" bIns="45720" rtlCol="0">
            <a:normAutofit/>
          </a:bodyPr>
          <a:lstStyle/>
          <a:p>
            <a:r>
              <a:rPr lang="en-US" sz="1800" dirty="0">
                <a:solidFill>
                  <a:srgbClr val="FFFFFF"/>
                </a:solidFill>
              </a:rPr>
              <a:t>La </a:t>
            </a:r>
            <a:r>
              <a:rPr lang="en-US" sz="1800" dirty="0" err="1">
                <a:solidFill>
                  <a:srgbClr val="FFFFFF"/>
                </a:solidFill>
              </a:rPr>
              <a:t>temperatura</a:t>
            </a:r>
            <a:r>
              <a:rPr lang="en-US" sz="1800" dirty="0">
                <a:solidFill>
                  <a:srgbClr val="FFFFFF"/>
                </a:solidFill>
              </a:rPr>
              <a:t> </a:t>
            </a:r>
            <a:r>
              <a:rPr lang="en-US" sz="1800" dirty="0" err="1">
                <a:solidFill>
                  <a:srgbClr val="FFFFFF"/>
                </a:solidFill>
              </a:rPr>
              <a:t>óptima</a:t>
            </a:r>
            <a:r>
              <a:rPr lang="en-US" sz="1800" dirty="0">
                <a:solidFill>
                  <a:srgbClr val="FFFFFF"/>
                </a:solidFill>
              </a:rPr>
              <a:t> para el </a:t>
            </a:r>
            <a:r>
              <a:rPr lang="en-US" sz="1800" dirty="0" err="1">
                <a:solidFill>
                  <a:srgbClr val="FFFFFF"/>
                </a:solidFill>
              </a:rPr>
              <a:t>crecimiento</a:t>
            </a:r>
            <a:r>
              <a:rPr lang="en-US" sz="1800" dirty="0">
                <a:solidFill>
                  <a:srgbClr val="FFFFFF"/>
                </a:solidFill>
              </a:rPr>
              <a:t> </a:t>
            </a:r>
            <a:r>
              <a:rPr lang="en-US" sz="1800" dirty="0" err="1">
                <a:solidFill>
                  <a:srgbClr val="FFFFFF"/>
                </a:solidFill>
              </a:rPr>
              <a:t>micelial</a:t>
            </a:r>
            <a:r>
              <a:rPr lang="en-US" sz="1800" dirty="0">
                <a:solidFill>
                  <a:srgbClr val="FFFFFF"/>
                </a:solidFill>
              </a:rPr>
              <a:t> </a:t>
            </a:r>
            <a:r>
              <a:rPr lang="en-US" sz="1800" dirty="0" err="1">
                <a:solidFill>
                  <a:srgbClr val="FFFFFF"/>
                </a:solidFill>
              </a:rPr>
              <a:t>está</a:t>
            </a:r>
            <a:r>
              <a:rPr lang="en-US" sz="1800" dirty="0">
                <a:solidFill>
                  <a:srgbClr val="FFFFFF"/>
                </a:solidFill>
              </a:rPr>
              <a:t> entre 22 y 25 °C, </a:t>
            </a:r>
            <a:r>
              <a:rPr lang="en-US" sz="1800" dirty="0" err="1">
                <a:solidFill>
                  <a:srgbClr val="FFFFFF"/>
                </a:solidFill>
              </a:rPr>
              <a:t>por</a:t>
            </a:r>
            <a:r>
              <a:rPr lang="en-US" sz="1800" dirty="0">
                <a:solidFill>
                  <a:srgbClr val="FFFFFF"/>
                </a:solidFill>
              </a:rPr>
              <a:t> lo que la </a:t>
            </a:r>
            <a:r>
              <a:rPr lang="en-US" sz="1800" dirty="0" err="1">
                <a:solidFill>
                  <a:srgbClr val="FFFFFF"/>
                </a:solidFill>
              </a:rPr>
              <a:t>temperatura</a:t>
            </a:r>
            <a:r>
              <a:rPr lang="en-US" sz="1800" dirty="0">
                <a:solidFill>
                  <a:srgbClr val="FFFFFF"/>
                </a:solidFill>
              </a:rPr>
              <a:t> de </a:t>
            </a:r>
            <a:r>
              <a:rPr lang="en-US" sz="1800" dirty="0" err="1">
                <a:solidFill>
                  <a:srgbClr val="FFFFFF"/>
                </a:solidFill>
              </a:rPr>
              <a:t>sala</a:t>
            </a:r>
            <a:r>
              <a:rPr lang="en-US" sz="1800" dirty="0">
                <a:solidFill>
                  <a:srgbClr val="FFFFFF"/>
                </a:solidFill>
              </a:rPr>
              <a:t> de </a:t>
            </a:r>
            <a:r>
              <a:rPr lang="en-US" sz="1800" dirty="0" err="1">
                <a:solidFill>
                  <a:srgbClr val="FFFFFF"/>
                </a:solidFill>
              </a:rPr>
              <a:t>incubación</a:t>
            </a:r>
            <a:r>
              <a:rPr lang="en-US" sz="1800" dirty="0">
                <a:solidFill>
                  <a:srgbClr val="FFFFFF"/>
                </a:solidFill>
              </a:rPr>
              <a:t> se </a:t>
            </a:r>
            <a:r>
              <a:rPr lang="en-US" sz="1800" dirty="0" err="1">
                <a:solidFill>
                  <a:srgbClr val="FFFFFF"/>
                </a:solidFill>
              </a:rPr>
              <a:t>mantiene</a:t>
            </a:r>
            <a:r>
              <a:rPr lang="en-US" sz="1800" dirty="0">
                <a:solidFill>
                  <a:srgbClr val="FFFFFF"/>
                </a:solidFill>
              </a:rPr>
              <a:t> entre 20 °C y 23 °C </a:t>
            </a:r>
            <a:r>
              <a:rPr lang="en-US" sz="1800" dirty="0" err="1">
                <a:solidFill>
                  <a:srgbClr val="FFFFFF"/>
                </a:solidFill>
              </a:rPr>
              <a:t>por</a:t>
            </a:r>
            <a:r>
              <a:rPr lang="en-US" sz="1800" dirty="0">
                <a:solidFill>
                  <a:srgbClr val="FFFFFF"/>
                </a:solidFill>
              </a:rPr>
              <a:t> </a:t>
            </a:r>
            <a:r>
              <a:rPr lang="en-US" sz="1800" dirty="0" err="1">
                <a:solidFill>
                  <a:srgbClr val="FFFFFF"/>
                </a:solidFill>
              </a:rPr>
              <a:t>debajo</a:t>
            </a:r>
            <a:r>
              <a:rPr lang="en-US" sz="1800" dirty="0">
                <a:solidFill>
                  <a:srgbClr val="FFFFFF"/>
                </a:solidFill>
              </a:rPr>
              <a:t> de lo normal. </a:t>
            </a:r>
          </a:p>
        </p:txBody>
      </p:sp>
      <p:pic>
        <p:nvPicPr>
          <p:cNvPr id="4" name="Imagen 3">
            <a:extLst>
              <a:ext uri="{FF2B5EF4-FFF2-40B4-BE49-F238E27FC236}">
                <a16:creationId xmlns:a16="http://schemas.microsoft.com/office/drawing/2014/main" xmlns="" id="{5C01D1CF-8C8D-4820-81CF-5BE027A47051}"/>
              </a:ext>
            </a:extLst>
          </p:cNvPr>
          <p:cNvPicPr>
            <a:picLocks noChangeAspect="1"/>
          </p:cNvPicPr>
          <p:nvPr/>
        </p:nvPicPr>
        <p:blipFill rotWithShape="1">
          <a:blip r:embed="rId2"/>
          <a:srcRect l="23037" r="27066" b="4737"/>
          <a:stretch/>
        </p:blipFill>
        <p:spPr>
          <a:xfrm>
            <a:off x="3056282" y="10"/>
            <a:ext cx="6083454" cy="6533137"/>
          </a:xfrm>
          <a:prstGeom prst="rect">
            <a:avLst/>
          </a:prstGeom>
        </p:spPr>
      </p:pic>
      <p:sp>
        <p:nvSpPr>
          <p:cNvPr id="14" name="Rectangle 13">
            <a:extLst>
              <a:ext uri="{FF2B5EF4-FFF2-40B4-BE49-F238E27FC236}">
                <a16:creationId xmlns:a16="http://schemas.microsoft.com/office/drawing/2014/main" xmlns="" id="{8C04651D-B9F4-4935-A02D-364153FBDF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292624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F83BAE65-D215-4292-9498-D9610AC2C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4114800" y="11515"/>
            <a:ext cx="4547506"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dirty="0"/>
              <a:t>FRUCTIFICACIÓN</a:t>
            </a:r>
          </a:p>
        </p:txBody>
      </p:sp>
      <p:pic>
        <p:nvPicPr>
          <p:cNvPr id="4" name="Imagen 3">
            <a:extLst>
              <a:ext uri="{FF2B5EF4-FFF2-40B4-BE49-F238E27FC236}">
                <a16:creationId xmlns:a16="http://schemas.microsoft.com/office/drawing/2014/main" xmlns="" id="{ADE92F8C-3A10-4321-A725-3C673AB326F2}"/>
              </a:ext>
            </a:extLst>
          </p:cNvPr>
          <p:cNvPicPr>
            <a:picLocks noChangeAspect="1"/>
          </p:cNvPicPr>
          <p:nvPr/>
        </p:nvPicPr>
        <p:blipFill rotWithShape="1">
          <a:blip r:embed="rId2"/>
          <a:srcRect l="7880" t="11407" r="20761" b="12034"/>
          <a:stretch/>
        </p:blipFill>
        <p:spPr>
          <a:xfrm>
            <a:off x="475499" y="1733536"/>
            <a:ext cx="5182351" cy="3127496"/>
          </a:xfrm>
          <a:prstGeom prst="rect">
            <a:avLst/>
          </a:prstGeom>
        </p:spPr>
      </p:pic>
      <p:cxnSp>
        <p:nvCxnSpPr>
          <p:cNvPr id="12" name="Straight Connector 11">
            <a:extLst>
              <a:ext uri="{FF2B5EF4-FFF2-40B4-BE49-F238E27FC236}">
                <a16:creationId xmlns:a16="http://schemas.microsoft.com/office/drawing/2014/main" xmlns="" id="{5C99ACED-3F9B-471D-97BC-E5D2D23198C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52296C76-AE2B-47C3-A313-4B7DF21DA0D7}"/>
              </a:ext>
            </a:extLst>
          </p:cNvPr>
          <p:cNvSpPr>
            <a:spLocks noGrp="1"/>
          </p:cNvSpPr>
          <p:nvPr>
            <p:ph idx="1"/>
          </p:nvPr>
        </p:nvSpPr>
        <p:spPr>
          <a:xfrm>
            <a:off x="5894613" y="2198914"/>
            <a:ext cx="3092976" cy="3670180"/>
          </a:xfrm>
        </p:spPr>
        <p:txBody>
          <a:bodyPr vert="horz" lIns="0" tIns="45720" rIns="0" bIns="45720" rtlCol="0">
            <a:noAutofit/>
          </a:bodyPr>
          <a:lstStyle/>
          <a:p>
            <a:r>
              <a:rPr lang="en-US" sz="1800" dirty="0"/>
              <a:t>Cuando micelio se ha propagado por el  90% del espacio de la bolsa, se le quita el tapón y el cuello de la bolsa. </a:t>
            </a:r>
          </a:p>
          <a:p>
            <a:r>
              <a:rPr lang="en-US" sz="1800" dirty="0"/>
              <a:t>Las bolsas se colocan en un ambiente oscuro a una temperatura de 10 -14 °C y la humedad se mantiene a 80-85%. </a:t>
            </a:r>
          </a:p>
          <a:p>
            <a:r>
              <a:rPr lang="en-US" sz="1800" dirty="0"/>
              <a:t>La humedad en el contenedor es Importante para la fructificación. </a:t>
            </a:r>
          </a:p>
          <a:p>
            <a:r>
              <a:rPr lang="en-US" sz="1800" dirty="0"/>
              <a:t>Los primordios se forman en 10-14 días. </a:t>
            </a:r>
          </a:p>
          <a:p>
            <a:endParaRPr lang="en-US" sz="1800" dirty="0"/>
          </a:p>
        </p:txBody>
      </p:sp>
      <p:sp>
        <p:nvSpPr>
          <p:cNvPr id="14" name="Rectangle 13">
            <a:extLst>
              <a:ext uri="{FF2B5EF4-FFF2-40B4-BE49-F238E27FC236}">
                <a16:creationId xmlns:a16="http://schemas.microsoft.com/office/drawing/2014/main" xmlns="" id="{86C05757-249C-4F2B-B326-B940FDD9C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xmlns="" id="{EE922679-5189-4C5C-9FBB-6839F89C66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49443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xmlns="" id="{F83BAE65-D215-4292-9498-D9610AC2C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5894613" y="634946"/>
            <a:ext cx="2767693"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dirty="0"/>
              <a:t>COSECHA</a:t>
            </a:r>
          </a:p>
        </p:txBody>
      </p:sp>
      <p:pic>
        <p:nvPicPr>
          <p:cNvPr id="4" name="Imagen 3">
            <a:extLst>
              <a:ext uri="{FF2B5EF4-FFF2-40B4-BE49-F238E27FC236}">
                <a16:creationId xmlns:a16="http://schemas.microsoft.com/office/drawing/2014/main" xmlns="" id="{A1E94E3D-8ABD-4E02-953E-C16BD35E28DF}"/>
              </a:ext>
            </a:extLst>
          </p:cNvPr>
          <p:cNvPicPr>
            <a:picLocks noChangeAspect="1"/>
          </p:cNvPicPr>
          <p:nvPr/>
        </p:nvPicPr>
        <p:blipFill rotWithShape="1">
          <a:blip r:embed="rId2"/>
          <a:srcRect l="8606" t="2970" b="9302"/>
          <a:stretch/>
        </p:blipFill>
        <p:spPr>
          <a:xfrm>
            <a:off x="475499" y="1898213"/>
            <a:ext cx="5182351" cy="2798142"/>
          </a:xfrm>
          <a:prstGeom prst="rect">
            <a:avLst/>
          </a:prstGeom>
        </p:spPr>
      </p:pic>
      <p:cxnSp>
        <p:nvCxnSpPr>
          <p:cNvPr id="23" name="Straight Connector 22">
            <a:extLst>
              <a:ext uri="{FF2B5EF4-FFF2-40B4-BE49-F238E27FC236}">
                <a16:creationId xmlns:a16="http://schemas.microsoft.com/office/drawing/2014/main" xmlns="" id="{5C99ACED-3F9B-471D-97BC-E5D2D23198C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19107" y="2085703"/>
            <a:ext cx="26746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D52D029D-6D41-4FF4-A398-953CD4F57A04}"/>
              </a:ext>
            </a:extLst>
          </p:cNvPr>
          <p:cNvSpPr>
            <a:spLocks noGrp="1"/>
          </p:cNvSpPr>
          <p:nvPr>
            <p:ph idx="1"/>
          </p:nvPr>
        </p:nvSpPr>
        <p:spPr>
          <a:xfrm>
            <a:off x="5894613" y="2198914"/>
            <a:ext cx="2767693" cy="3670180"/>
          </a:xfrm>
        </p:spPr>
        <p:txBody>
          <a:bodyPr vert="horz" lIns="0" tIns="45720" rIns="0" bIns="45720" rtlCol="0">
            <a:normAutofit/>
          </a:bodyPr>
          <a:lstStyle/>
          <a:p>
            <a:r>
              <a:rPr lang="en-US" sz="1800" dirty="0"/>
              <a:t>Cuando los cuerpos fructíferos presentan de 14-18 cm de largo, </a:t>
            </a:r>
            <a:r>
              <a:rPr lang="en-US" sz="1800" dirty="0" smtClean="0"/>
              <a:t>se </a:t>
            </a:r>
            <a:r>
              <a:rPr lang="en-US" sz="1800" dirty="0" err="1" smtClean="0"/>
              <a:t>cosechan</a:t>
            </a:r>
            <a:r>
              <a:rPr lang="en-US" sz="1800" dirty="0" smtClean="0"/>
              <a:t>, </a:t>
            </a:r>
            <a:r>
              <a:rPr lang="en-US" sz="1800" dirty="0"/>
              <a:t>el  segundo crecimiento  aparece en alrededor de 15 días, sólo en dos cortes son  </a:t>
            </a:r>
            <a:r>
              <a:rPr lang="en-US" sz="1800" dirty="0" err="1" smtClean="0"/>
              <a:t>cosechados</a:t>
            </a:r>
            <a:r>
              <a:rPr lang="en-US" sz="1800" dirty="0" smtClean="0"/>
              <a:t> </a:t>
            </a:r>
            <a:r>
              <a:rPr lang="en-US" sz="1800" dirty="0"/>
              <a:t>alrededor de 360-400 g frescos</a:t>
            </a:r>
          </a:p>
          <a:p>
            <a:r>
              <a:rPr lang="en-US" sz="1800" dirty="0"/>
              <a:t> </a:t>
            </a:r>
            <a:r>
              <a:rPr lang="en-US" sz="1800" dirty="0" smtClean="0"/>
              <a:t>El </a:t>
            </a:r>
            <a:r>
              <a:rPr lang="en-US" sz="1800" dirty="0" err="1" smtClean="0"/>
              <a:t>rendimiento</a:t>
            </a:r>
            <a:r>
              <a:rPr lang="en-US" sz="1800" dirty="0" smtClean="0"/>
              <a:t> </a:t>
            </a:r>
            <a:r>
              <a:rPr lang="en-US" sz="1800" dirty="0" err="1" smtClean="0"/>
              <a:t>en</a:t>
            </a:r>
            <a:r>
              <a:rPr lang="en-US" sz="1800" dirty="0" smtClean="0"/>
              <a:t> </a:t>
            </a:r>
            <a:r>
              <a:rPr lang="en-US" sz="1800" dirty="0" err="1" smtClean="0"/>
              <a:t>contenedores</a:t>
            </a:r>
            <a:r>
              <a:rPr lang="en-US" sz="1800" dirty="0" smtClean="0"/>
              <a:t> con </a:t>
            </a:r>
            <a:r>
              <a:rPr lang="en-US" sz="1800" dirty="0" smtClean="0"/>
              <a:t>2 </a:t>
            </a:r>
            <a:r>
              <a:rPr lang="en-US" sz="1800" dirty="0"/>
              <a:t>kg de sustrato </a:t>
            </a:r>
            <a:r>
              <a:rPr lang="en-US" sz="1800" dirty="0" err="1"/>
              <a:t>húmedo</a:t>
            </a:r>
            <a:r>
              <a:rPr lang="en-US" sz="1800" dirty="0"/>
              <a:t> </a:t>
            </a:r>
            <a:r>
              <a:rPr lang="en-US" sz="1800" dirty="0" err="1" smtClean="0"/>
              <a:t>presenta</a:t>
            </a:r>
            <a:r>
              <a:rPr lang="en-US" sz="1800" dirty="0" smtClean="0"/>
              <a:t> </a:t>
            </a:r>
            <a:r>
              <a:rPr lang="en-US" sz="1800" dirty="0" err="1" smtClean="0"/>
              <a:t>una</a:t>
            </a:r>
            <a:r>
              <a:rPr lang="en-US" sz="1800" dirty="0" smtClean="0"/>
              <a:t> </a:t>
            </a:r>
            <a:r>
              <a:rPr lang="en-US" sz="1800" dirty="0" err="1" smtClean="0"/>
              <a:t>eficiencia</a:t>
            </a:r>
            <a:r>
              <a:rPr lang="en-US" sz="1800" dirty="0" smtClean="0"/>
              <a:t> </a:t>
            </a:r>
            <a:r>
              <a:rPr lang="en-US" sz="1800" dirty="0" err="1" smtClean="0"/>
              <a:t>biológica</a:t>
            </a:r>
            <a:r>
              <a:rPr lang="en-US" sz="1800" dirty="0"/>
              <a:t> de 36-40</a:t>
            </a:r>
            <a:r>
              <a:rPr lang="en-US" sz="1800" dirty="0" smtClean="0"/>
              <a:t>%.</a:t>
            </a:r>
            <a:endParaRPr lang="en-US" sz="1800" dirty="0"/>
          </a:p>
          <a:p>
            <a:endParaRPr lang="en-US" sz="1800" dirty="0"/>
          </a:p>
        </p:txBody>
      </p:sp>
      <p:sp>
        <p:nvSpPr>
          <p:cNvPr id="25" name="Rectangle 24">
            <a:extLst>
              <a:ext uri="{FF2B5EF4-FFF2-40B4-BE49-F238E27FC236}">
                <a16:creationId xmlns:a16="http://schemas.microsoft.com/office/drawing/2014/main" xmlns="" id="{86C05757-249C-4F2B-B326-B940FDD9C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a16="http://schemas.microsoft.com/office/drawing/2014/main" xmlns="" id="{EE922679-5189-4C5C-9FBB-6839F89C66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89467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038B8727-D318-4B70-B353-C390602FF3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1B0C8367-28B6-4EF1-B182-01BEC98727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2A25DA2A-200B-42A4-BC8B-4759CED9164B}"/>
              </a:ext>
            </a:extLst>
          </p:cNvPr>
          <p:cNvSpPr>
            <a:spLocks noGrp="1"/>
          </p:cNvSpPr>
          <p:nvPr>
            <p:ph type="title"/>
          </p:nvPr>
        </p:nvSpPr>
        <p:spPr>
          <a:xfrm>
            <a:off x="96253" y="716478"/>
            <a:ext cx="2893846" cy="835591"/>
          </a:xfrm>
        </p:spPr>
        <p:txBody>
          <a:bodyPr>
            <a:noAutofit/>
          </a:bodyPr>
          <a:lstStyle/>
          <a:p>
            <a:r>
              <a:rPr lang="es-MX" sz="3600" dirty="0" smtClean="0">
                <a:solidFill>
                  <a:srgbClr val="FFFFFF"/>
                </a:solidFill>
              </a:rPr>
              <a:t>POSTCOSECHA </a:t>
            </a:r>
            <a:endParaRPr lang="es-MX" sz="3600" dirty="0">
              <a:solidFill>
                <a:srgbClr val="FFFFFF"/>
              </a:solidFill>
            </a:endParaRPr>
          </a:p>
        </p:txBody>
      </p:sp>
      <p:sp>
        <p:nvSpPr>
          <p:cNvPr id="3" name="Marcador de contenido 2">
            <a:extLst>
              <a:ext uri="{FF2B5EF4-FFF2-40B4-BE49-F238E27FC236}">
                <a16:creationId xmlns:a16="http://schemas.microsoft.com/office/drawing/2014/main" xmlns="" id="{1C277BA4-1B35-443A-9DD4-71291ACE6273}"/>
              </a:ext>
            </a:extLst>
          </p:cNvPr>
          <p:cNvSpPr>
            <a:spLocks noGrp="1"/>
          </p:cNvSpPr>
          <p:nvPr>
            <p:ph idx="1"/>
          </p:nvPr>
        </p:nvSpPr>
        <p:spPr>
          <a:xfrm>
            <a:off x="369278" y="2653800"/>
            <a:ext cx="2313633" cy="3335519"/>
          </a:xfrm>
        </p:spPr>
        <p:txBody>
          <a:bodyPr>
            <a:normAutofit/>
          </a:bodyPr>
          <a:lstStyle/>
          <a:p>
            <a:r>
              <a:rPr lang="es-MX" sz="1800" dirty="0">
                <a:solidFill>
                  <a:srgbClr val="FFFFFF"/>
                </a:solidFill>
                <a:latin typeface="Arial" panose="020B0604020202020204" pitchFamily="34" charset="0"/>
                <a:cs typeface="Arial" panose="020B0604020202020204" pitchFamily="34" charset="0"/>
              </a:rPr>
              <a:t>El Enokitake se puede vender fresco o enlatado, sin embargo, se prefieren los hongos </a:t>
            </a:r>
            <a:r>
              <a:rPr lang="es-MX" sz="1800" dirty="0" smtClean="0">
                <a:solidFill>
                  <a:srgbClr val="FFFFFF"/>
                </a:solidFill>
                <a:latin typeface="Arial" panose="020B0604020202020204" pitchFamily="34" charset="0"/>
                <a:cs typeface="Arial" panose="020B0604020202020204" pitchFamily="34" charset="0"/>
              </a:rPr>
              <a:t>frescos</a:t>
            </a:r>
            <a:r>
              <a:rPr lang="es-MX" sz="1800" dirty="0">
                <a:solidFill>
                  <a:srgbClr val="FFFFFF"/>
                </a:solidFill>
                <a:latin typeface="Arial" panose="020B0604020202020204" pitchFamily="34" charset="0"/>
                <a:cs typeface="Arial" panose="020B0604020202020204" pitchFamily="34" charset="0"/>
              </a:rPr>
              <a:t>.</a:t>
            </a:r>
            <a:endParaRPr lang="es-MX" sz="1800" dirty="0">
              <a:solidFill>
                <a:srgbClr val="FFFFFF"/>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xmlns="" id="{649E3F4C-17F5-49E4-B05F-80C6B348AF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Imagen 3">
            <a:extLst>
              <a:ext uri="{FF2B5EF4-FFF2-40B4-BE49-F238E27FC236}">
                <a16:creationId xmlns:a16="http://schemas.microsoft.com/office/drawing/2014/main" xmlns="" id="{D7DAF62F-B84C-4296-B93D-977EF5C0B536}"/>
              </a:ext>
            </a:extLst>
          </p:cNvPr>
          <p:cNvPicPr>
            <a:picLocks noChangeAspect="1"/>
          </p:cNvPicPr>
          <p:nvPr/>
        </p:nvPicPr>
        <p:blipFill rotWithShape="1">
          <a:blip r:embed="rId2"/>
          <a:srcRect l="24114" r="25989" b="5614"/>
          <a:stretch/>
        </p:blipFill>
        <p:spPr>
          <a:xfrm>
            <a:off x="3556512" y="716478"/>
            <a:ext cx="5098562" cy="5425044"/>
          </a:xfrm>
          <a:prstGeom prst="rect">
            <a:avLst/>
          </a:prstGeom>
        </p:spPr>
      </p:pic>
    </p:spTree>
    <p:extLst>
      <p:ext uri="{BB962C8B-B14F-4D97-AF65-F5344CB8AC3E}">
        <p14:creationId xmlns:p14="http://schemas.microsoft.com/office/powerpoint/2010/main" val="27569345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9F5E263C-FB7E-4A3E-AD04-5140CD3D1D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9E65ED8C-90F7-4EB0-ACCB-64AEF411E8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E9445E57-DA6D-44DE-B1C4-53C6FE5E302B}"/>
              </a:ext>
            </a:extLst>
          </p:cNvPr>
          <p:cNvSpPr>
            <a:spLocks noGrp="1"/>
          </p:cNvSpPr>
          <p:nvPr>
            <p:ph type="title"/>
          </p:nvPr>
        </p:nvSpPr>
        <p:spPr>
          <a:xfrm>
            <a:off x="216569" y="516835"/>
            <a:ext cx="2466342" cy="5772840"/>
          </a:xfrm>
        </p:spPr>
        <p:txBody>
          <a:bodyPr anchor="ctr">
            <a:normAutofit/>
          </a:bodyPr>
          <a:lstStyle/>
          <a:p>
            <a:r>
              <a:rPr lang="es-MX" sz="3200" dirty="0" smtClean="0">
                <a:solidFill>
                  <a:srgbClr val="FFFFFF"/>
                </a:solidFill>
              </a:rPr>
              <a:t>POSCOSECHA</a:t>
            </a:r>
            <a:endParaRPr lang="es-MX" sz="3100" dirty="0">
              <a:solidFill>
                <a:srgbClr val="FFFFFF"/>
              </a:solidFill>
            </a:endParaRPr>
          </a:p>
        </p:txBody>
      </p:sp>
      <p:sp>
        <p:nvSpPr>
          <p:cNvPr id="14" name="Rectangle 13">
            <a:extLst>
              <a:ext uri="{FF2B5EF4-FFF2-40B4-BE49-F238E27FC236}">
                <a16:creationId xmlns:a16="http://schemas.microsoft.com/office/drawing/2014/main" xmlns="" id="{6604E3BF-88F7-4D19-BEC9-8486966EA4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xmlns="" id="{64BCB057-A773-43F2-976B-7165C7F77E36}"/>
              </a:ext>
            </a:extLst>
          </p:cNvPr>
          <p:cNvGraphicFramePr>
            <a:graphicFrameLocks noGrp="1"/>
          </p:cNvGraphicFramePr>
          <p:nvPr>
            <p:ph idx="1"/>
            <p:extLst>
              <p:ext uri="{D42A27DB-BD31-4B8C-83A1-F6EECF244321}">
                <p14:modId xmlns:p14="http://schemas.microsoft.com/office/powerpoint/2010/main" val="1612790480"/>
              </p:ext>
            </p:extLst>
          </p:nvPr>
        </p:nvGraphicFramePr>
        <p:xfrm>
          <a:off x="2815389" y="0"/>
          <a:ext cx="6324347"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00593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21D53CA0-FDE7-4B62-AE74-A671E6B82D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xmlns="" id="{06FA22A8-DAD2-4DBF-BCF6-AA00E9D836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a16="http://schemas.microsoft.com/office/drawing/2014/main" xmlns="" id="{38CF2381-9166-48DC-8859-93B6A58939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xmlns="" id="{69C5F1CC-81CF-4FB4-9977-391DF5B090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 y="0"/>
            <a:ext cx="343855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47070" y="421863"/>
            <a:ext cx="2973022" cy="2926080"/>
          </a:xfrm>
        </p:spPr>
        <p:txBody>
          <a:bodyPr vert="horz" lIns="91440" tIns="45720" rIns="91440" bIns="45720" rtlCol="0" anchor="b">
            <a:normAutofit/>
          </a:bodyPr>
          <a:lstStyle/>
          <a:p>
            <a:r>
              <a:rPr lang="en-US" sz="3800" dirty="0" smtClean="0">
                <a:solidFill>
                  <a:srgbClr val="FFFFFF"/>
                </a:solidFill>
              </a:rPr>
              <a:t>PREPARACIÓN DEL ENOKITAKE</a:t>
            </a:r>
            <a:br>
              <a:rPr lang="en-US" sz="3800" dirty="0" smtClean="0">
                <a:solidFill>
                  <a:srgbClr val="FFFFFF"/>
                </a:solidFill>
              </a:rPr>
            </a:br>
            <a:r>
              <a:rPr lang="en-US" sz="3800" dirty="0" smtClean="0">
                <a:solidFill>
                  <a:srgbClr val="FFFFFF"/>
                </a:solidFill>
              </a:rPr>
              <a:t/>
            </a:r>
            <a:br>
              <a:rPr lang="en-US" sz="3800" dirty="0" smtClean="0">
                <a:solidFill>
                  <a:srgbClr val="FFFFFF"/>
                </a:solidFill>
              </a:rPr>
            </a:br>
            <a:endParaRPr lang="en-US" sz="3800" dirty="0">
              <a:solidFill>
                <a:srgbClr val="FFFFFF"/>
              </a:solidFill>
            </a:endParaRPr>
          </a:p>
        </p:txBody>
      </p:sp>
      <p:pic>
        <p:nvPicPr>
          <p:cNvPr id="12290" name="Picture 2" descr="noki Mushrooms with Garlic &amp; Scallion Sauce, by thewoksoflife.com"/>
          <p:cNvPicPr>
            <a:picLocks noChangeAspect="1" noChangeArrowheads="1"/>
          </p:cNvPicPr>
          <p:nvPr/>
        </p:nvPicPr>
        <p:blipFill rotWithShape="1">
          <a:blip r:embed="rId2">
            <a:extLst>
              <a:ext uri="{28A0092B-C50C-407E-A947-70E740481C1C}">
                <a14:useLocalDpi xmlns:a14="http://schemas.microsoft.com/office/drawing/2010/main" val="0"/>
              </a:ext>
            </a:extLst>
          </a:blip>
          <a:srcRect t="15247" r="-1" b="-1"/>
          <a:stretch/>
        </p:blipFill>
        <p:spPr bwMode="auto">
          <a:xfrm>
            <a:off x="3479799" y="10"/>
            <a:ext cx="56642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78">
            <a:extLst>
              <a:ext uri="{FF2B5EF4-FFF2-40B4-BE49-F238E27FC236}">
                <a16:creationId xmlns:a16="http://schemas.microsoft.com/office/drawing/2014/main" xmlns="" id="{AFDD4421-3DEC-4941-9625-756F8B5C6B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3856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ángulo 2"/>
          <p:cNvSpPr/>
          <p:nvPr/>
        </p:nvSpPr>
        <p:spPr>
          <a:xfrm>
            <a:off x="228600" y="2902136"/>
            <a:ext cx="2862904" cy="1292662"/>
          </a:xfrm>
          <a:prstGeom prst="rect">
            <a:avLst/>
          </a:prstGeom>
        </p:spPr>
        <p:txBody>
          <a:bodyPr wrap="square">
            <a:spAutoFit/>
          </a:bodyPr>
          <a:lstStyle/>
          <a:p>
            <a:r>
              <a:rPr lang="en-US" sz="2000" dirty="0">
                <a:solidFill>
                  <a:schemeClr val="bg1"/>
                </a:solidFill>
              </a:rPr>
              <a:t>Comida </a:t>
            </a:r>
            <a:r>
              <a:rPr lang="en-US" dirty="0" err="1">
                <a:solidFill>
                  <a:schemeClr val="bg1"/>
                </a:solidFill>
              </a:rPr>
              <a:t>Japonesa</a:t>
            </a:r>
            <a:r>
              <a:rPr lang="en-US" dirty="0">
                <a:solidFill>
                  <a:schemeClr val="bg1"/>
                </a:solidFill>
              </a:rPr>
              <a:t>, China, </a:t>
            </a:r>
            <a:r>
              <a:rPr lang="en-US" dirty="0" err="1" smtClean="0">
                <a:solidFill>
                  <a:schemeClr val="bg1"/>
                </a:solidFill>
              </a:rPr>
              <a:t>Koreana</a:t>
            </a:r>
            <a:r>
              <a:rPr lang="en-US" dirty="0" smtClean="0">
                <a:solidFill>
                  <a:schemeClr val="bg1"/>
                </a:solidFill>
              </a:rPr>
              <a:t> o </a:t>
            </a:r>
            <a:r>
              <a:rPr lang="en-US" dirty="0" err="1" smtClean="0">
                <a:solidFill>
                  <a:schemeClr val="bg1"/>
                </a:solidFill>
              </a:rPr>
              <a:t>Vietnamita</a:t>
            </a:r>
            <a:r>
              <a:rPr lang="en-US" dirty="0" smtClean="0">
                <a:solidFill>
                  <a:schemeClr val="bg1"/>
                </a:solidFill>
              </a:rPr>
              <a:t> </a:t>
            </a:r>
            <a:r>
              <a:rPr lang="en-US" sz="2000" dirty="0">
                <a:solidFill>
                  <a:schemeClr val="bg1"/>
                </a:solidFill>
              </a:rPr>
              <a:t/>
            </a:r>
            <a:br>
              <a:rPr lang="en-US" sz="2000" dirty="0">
                <a:solidFill>
                  <a:schemeClr val="bg1"/>
                </a:solidFill>
              </a:rPr>
            </a:br>
            <a:r>
              <a:rPr lang="en-US" sz="2000" dirty="0" smtClean="0">
                <a:solidFill>
                  <a:schemeClr val="bg1"/>
                </a:solidFill>
              </a:rPr>
              <a:t>	</a:t>
            </a:r>
            <a:r>
              <a:rPr lang="en-US" sz="2000" dirty="0" err="1" smtClean="0">
                <a:solidFill>
                  <a:schemeClr val="bg1"/>
                </a:solidFill>
              </a:rPr>
              <a:t>Sopas</a:t>
            </a:r>
            <a:r>
              <a:rPr lang="en-US" sz="2000" dirty="0">
                <a:solidFill>
                  <a:schemeClr val="bg1"/>
                </a:solidFill>
              </a:rPr>
              <a:t/>
            </a:r>
            <a:br>
              <a:rPr lang="en-US" sz="2000" dirty="0">
                <a:solidFill>
                  <a:schemeClr val="bg1"/>
                </a:solidFill>
              </a:rPr>
            </a:br>
            <a:r>
              <a:rPr lang="en-US" sz="2000" dirty="0" smtClean="0">
                <a:solidFill>
                  <a:schemeClr val="bg1"/>
                </a:solidFill>
              </a:rPr>
              <a:t>	</a:t>
            </a:r>
            <a:r>
              <a:rPr lang="en-US" sz="2000" dirty="0" err="1" smtClean="0">
                <a:solidFill>
                  <a:schemeClr val="bg1"/>
                </a:solidFill>
              </a:rPr>
              <a:t>Platillos</a:t>
            </a:r>
            <a:r>
              <a:rPr lang="en-US" sz="2000" dirty="0" smtClean="0">
                <a:solidFill>
                  <a:schemeClr val="bg1"/>
                </a:solidFill>
              </a:rPr>
              <a:t> </a:t>
            </a:r>
            <a:r>
              <a:rPr lang="en-US" sz="2000" dirty="0" err="1">
                <a:solidFill>
                  <a:schemeClr val="bg1"/>
                </a:solidFill>
              </a:rPr>
              <a:t>principales</a:t>
            </a:r>
            <a:r>
              <a:rPr lang="en-US" sz="2000" dirty="0">
                <a:solidFill>
                  <a:schemeClr val="bg1"/>
                </a:solidFill>
              </a:rPr>
              <a:t> </a:t>
            </a:r>
            <a:endParaRPr lang="es-ES_tradnl" dirty="0">
              <a:solidFill>
                <a:schemeClr val="bg1"/>
              </a:solidFill>
            </a:endParaRPr>
          </a:p>
        </p:txBody>
      </p:sp>
    </p:spTree>
    <p:extLst>
      <p:ext uri="{BB962C8B-B14F-4D97-AF65-F5344CB8AC3E}">
        <p14:creationId xmlns:p14="http://schemas.microsoft.com/office/powerpoint/2010/main" val="1372246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3"/>
            <a:ext cx="7755556" cy="1450757"/>
          </a:xfrm>
        </p:spPr>
        <p:txBody>
          <a:bodyPr>
            <a:normAutofit/>
          </a:bodyPr>
          <a:lstStyle/>
          <a:p>
            <a:r>
              <a:rPr lang="es-ES_tradnl" dirty="0" smtClean="0"/>
              <a:t>PROPIEDADES NUTRICIONALES </a:t>
            </a:r>
            <a:endParaRPr lang="es-ES_tradnl" dirty="0"/>
          </a:p>
        </p:txBody>
      </p:sp>
      <p:graphicFrame>
        <p:nvGraphicFramePr>
          <p:cNvPr id="5" name="Marcador de contenido 2">
            <a:extLst>
              <a:ext uri="{FF2B5EF4-FFF2-40B4-BE49-F238E27FC236}">
                <a16:creationId xmlns:a16="http://schemas.microsoft.com/office/drawing/2014/main" xmlns="" id="{74EE6B51-4AE5-4E43-9E5C-A61E653F0E74}"/>
              </a:ext>
            </a:extLst>
          </p:cNvPr>
          <p:cNvGraphicFramePr>
            <a:graphicFrameLocks noGrp="1"/>
          </p:cNvGraphicFramePr>
          <p:nvPr>
            <p:ph idx="1"/>
            <p:extLst>
              <p:ext uri="{D42A27DB-BD31-4B8C-83A1-F6EECF244321}">
                <p14:modId xmlns:p14="http://schemas.microsoft.com/office/powerpoint/2010/main" val="1147556837"/>
              </p:ext>
            </p:extLst>
          </p:nvPr>
        </p:nvGraphicFramePr>
        <p:xfrm>
          <a:off x="300789" y="1359568"/>
          <a:ext cx="8506327" cy="4896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148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49489E7-8414-4B72-9181-9E8A5387F5F2}"/>
              </a:ext>
            </a:extLst>
          </p:cNvPr>
          <p:cNvSpPr>
            <a:spLocks noGrp="1"/>
          </p:cNvSpPr>
          <p:nvPr>
            <p:ph type="title"/>
          </p:nvPr>
        </p:nvSpPr>
        <p:spPr>
          <a:xfrm>
            <a:off x="822960" y="286603"/>
            <a:ext cx="7543800" cy="1450757"/>
          </a:xfrm>
        </p:spPr>
        <p:txBody>
          <a:bodyPr>
            <a:normAutofit/>
          </a:bodyPr>
          <a:lstStyle/>
          <a:p>
            <a:r>
              <a:rPr lang="es-MX" dirty="0" smtClean="0"/>
              <a:t>PROPIEDADES MEDICINALES </a:t>
            </a:r>
            <a:endParaRPr lang="es-MX" dirty="0"/>
          </a:p>
        </p:txBody>
      </p:sp>
      <p:graphicFrame>
        <p:nvGraphicFramePr>
          <p:cNvPr id="5" name="Marcador de contenido 2">
            <a:extLst>
              <a:ext uri="{FF2B5EF4-FFF2-40B4-BE49-F238E27FC236}">
                <a16:creationId xmlns:a16="http://schemas.microsoft.com/office/drawing/2014/main" xmlns="" id="{FAF1B2C8-972E-4574-930E-0AB6472EA22F}"/>
              </a:ext>
            </a:extLst>
          </p:cNvPr>
          <p:cNvGraphicFramePr>
            <a:graphicFrameLocks noGrp="1"/>
          </p:cNvGraphicFramePr>
          <p:nvPr>
            <p:ph idx="1"/>
            <p:extLst>
              <p:ext uri="{D42A27DB-BD31-4B8C-83A1-F6EECF244321}">
                <p14:modId xmlns:p14="http://schemas.microsoft.com/office/powerpoint/2010/main" val="2137979333"/>
              </p:ext>
            </p:extLst>
          </p:nvPr>
        </p:nvGraphicFramePr>
        <p:xfrm>
          <a:off x="822722" y="2098515"/>
          <a:ext cx="75438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3245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sp>
        <p:nvSpPr>
          <p:cNvPr id="8" name="2 Título"/>
          <p:cNvSpPr txBox="1">
            <a:spLocks/>
          </p:cNvSpPr>
          <p:nvPr/>
        </p:nvSpPr>
        <p:spPr>
          <a:xfrm>
            <a:off x="0" y="-1"/>
            <a:ext cx="9144000" cy="782053"/>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dirty="0">
                <a:solidFill>
                  <a:schemeClr val="tx2"/>
                </a:solidFill>
                <a:latin typeface="Calibri" panose="020F0502020204030204" pitchFamily="34" charset="0"/>
              </a:rPr>
              <a:t>GUÍA DIDÁCTICA</a:t>
            </a:r>
          </a:p>
        </p:txBody>
      </p:sp>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t="16947" r="10263" b="18000"/>
          <a:stretch/>
        </p:blipFill>
        <p:spPr>
          <a:xfrm>
            <a:off x="0" y="1118937"/>
            <a:ext cx="9134966" cy="4138863"/>
          </a:xfrm>
          <a:prstGeom prst="rect">
            <a:avLst/>
          </a:prstGeom>
        </p:spPr>
      </p:pic>
    </p:spTree>
    <p:extLst>
      <p:ext uri="{BB962C8B-B14F-4D97-AF65-F5344CB8AC3E}">
        <p14:creationId xmlns:p14="http://schemas.microsoft.com/office/powerpoint/2010/main" val="2117661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9F5E263C-FB7E-4A3E-AD04-5140CD3D1D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9E65ED8C-90F7-4EB0-ACCB-64AEF411E8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DB3A82CE-98F2-4741-9DC5-C47028246331}"/>
              </a:ext>
            </a:extLst>
          </p:cNvPr>
          <p:cNvSpPr>
            <a:spLocks noGrp="1"/>
          </p:cNvSpPr>
          <p:nvPr>
            <p:ph type="title"/>
          </p:nvPr>
        </p:nvSpPr>
        <p:spPr>
          <a:xfrm>
            <a:off x="240632" y="516835"/>
            <a:ext cx="2586789" cy="5772840"/>
          </a:xfrm>
        </p:spPr>
        <p:txBody>
          <a:bodyPr anchor="ctr">
            <a:normAutofit/>
          </a:bodyPr>
          <a:lstStyle/>
          <a:p>
            <a:r>
              <a:rPr lang="es-MX" sz="2900" b="1" dirty="0" smtClean="0">
                <a:solidFill>
                  <a:srgbClr val="FFFFFF"/>
                </a:solidFill>
              </a:rPr>
              <a:t>PLAGAS Y ENFERMEDADES </a:t>
            </a:r>
            <a:r>
              <a:rPr lang="es-MX" sz="2900" dirty="0" smtClean="0">
                <a:solidFill>
                  <a:srgbClr val="FFFFFF"/>
                </a:solidFill>
              </a:rPr>
              <a:t/>
            </a:r>
            <a:br>
              <a:rPr lang="es-MX" sz="2900" dirty="0" smtClean="0">
                <a:solidFill>
                  <a:srgbClr val="FFFFFF"/>
                </a:solidFill>
              </a:rPr>
            </a:br>
            <a:endParaRPr lang="es-MX" sz="2900" dirty="0">
              <a:solidFill>
                <a:srgbClr val="FFFFFF"/>
              </a:solidFill>
            </a:endParaRPr>
          </a:p>
        </p:txBody>
      </p:sp>
      <p:sp>
        <p:nvSpPr>
          <p:cNvPr id="14" name="Rectangle 13">
            <a:extLst>
              <a:ext uri="{FF2B5EF4-FFF2-40B4-BE49-F238E27FC236}">
                <a16:creationId xmlns:a16="http://schemas.microsoft.com/office/drawing/2014/main" xmlns="" id="{6604E3BF-88F7-4D19-BEC9-8486966EA4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xmlns="" id="{81EF7A9E-8C0D-4165-8695-487409564C38}"/>
              </a:ext>
            </a:extLst>
          </p:cNvPr>
          <p:cNvGraphicFramePr>
            <a:graphicFrameLocks noGrp="1"/>
          </p:cNvGraphicFramePr>
          <p:nvPr>
            <p:ph idx="1"/>
            <p:extLst>
              <p:ext uri="{D42A27DB-BD31-4B8C-83A1-F6EECF244321}">
                <p14:modId xmlns:p14="http://schemas.microsoft.com/office/powerpoint/2010/main" val="894538202"/>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67402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3741B58E-3B65-4A01-A276-975AB2CF8A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7AAC67C3-831B-4AB1-A259-DFB839CAFAF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65CF3F32-AB58-411E-83A9-C7B40336C39D}"/>
              </a:ext>
            </a:extLst>
          </p:cNvPr>
          <p:cNvSpPr>
            <a:spLocks noGrp="1"/>
          </p:cNvSpPr>
          <p:nvPr>
            <p:ph type="title"/>
          </p:nvPr>
        </p:nvSpPr>
        <p:spPr>
          <a:xfrm>
            <a:off x="369277" y="605896"/>
            <a:ext cx="2313633" cy="5646208"/>
          </a:xfrm>
        </p:spPr>
        <p:txBody>
          <a:bodyPr anchor="ctr">
            <a:normAutofit/>
          </a:bodyPr>
          <a:lstStyle/>
          <a:p>
            <a:r>
              <a:rPr lang="es-MX" sz="3100" dirty="0" smtClean="0">
                <a:solidFill>
                  <a:srgbClr val="FFFFFF"/>
                </a:solidFill>
              </a:rPr>
              <a:t>LITERATURA CONSULTADA</a:t>
            </a:r>
            <a:endParaRPr lang="es-MX" sz="3100" dirty="0">
              <a:solidFill>
                <a:srgbClr val="FFFFFF"/>
              </a:solidFill>
            </a:endParaRPr>
          </a:p>
        </p:txBody>
      </p:sp>
      <p:sp>
        <p:nvSpPr>
          <p:cNvPr id="12" name="Rectangle 11">
            <a:extLst>
              <a:ext uri="{FF2B5EF4-FFF2-40B4-BE49-F238E27FC236}">
                <a16:creationId xmlns:a16="http://schemas.microsoft.com/office/drawing/2014/main" xmlns="" id="{054B3F04-9EAC-45C0-B3CE-0387EEA10A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a:extLst>
              <a:ext uri="{FF2B5EF4-FFF2-40B4-BE49-F238E27FC236}">
                <a16:creationId xmlns:a16="http://schemas.microsoft.com/office/drawing/2014/main" xmlns="" id="{01FF7AAE-E5D6-43D8-8B2E-3E2FE9159B81}"/>
              </a:ext>
            </a:extLst>
          </p:cNvPr>
          <p:cNvSpPr>
            <a:spLocks noGrp="1"/>
          </p:cNvSpPr>
          <p:nvPr>
            <p:ph idx="1"/>
          </p:nvPr>
        </p:nvSpPr>
        <p:spPr>
          <a:xfrm>
            <a:off x="3078059" y="930749"/>
            <a:ext cx="5897498" cy="5646208"/>
          </a:xfrm>
        </p:spPr>
        <p:txBody>
          <a:bodyPr anchor="ctr">
            <a:noAutofit/>
          </a:bodyPr>
          <a:lstStyle/>
          <a:p>
            <a:pPr algn="just"/>
            <a:r>
              <a:rPr lang="es-MX" sz="1100" dirty="0"/>
              <a:t>Bao., H, N, Ushio., H, Ohshima., T. (2008). Actividad antioxidante y eficacia de la descoloración de la ergotioneína en el extracto de champiñones ( </a:t>
            </a:r>
            <a:r>
              <a:rPr lang="es-MX" sz="1100" i="1" dirty="0"/>
              <a:t>Flammulina veluti</a:t>
            </a:r>
            <a:r>
              <a:rPr lang="es-MX" sz="1100" dirty="0"/>
              <a:t>pes ) agregado a las carnes de res y pescado. Revista de Química Agrícola y Alimentaria .56 (21): 10032-40. doi : 10.1021 / jf8017063 . PMID 18841979 .</a:t>
            </a:r>
          </a:p>
          <a:p>
            <a:pPr algn="just"/>
            <a:r>
              <a:rPr lang="es-MX" sz="1100" dirty="0" smtClean="0"/>
              <a:t>Bao</a:t>
            </a:r>
            <a:r>
              <a:rPr lang="es-MX" sz="1100" dirty="0"/>
              <a:t>., H, N, Ushio., H, Ohshima., T. (2009). Actividades antioxidantes del extracto de hongos ( </a:t>
            </a:r>
            <a:r>
              <a:rPr lang="es-MX" sz="1100" i="1" dirty="0"/>
              <a:t>Flammulina velutipes </a:t>
            </a:r>
            <a:r>
              <a:rPr lang="es-MX" sz="1100" dirty="0"/>
              <a:t>) agregado a la carne de patudo: eficacia dependiente de la dosis y comparación con otros antioxidantes biológicos. Revista de Ciencia de los Alimentos. 74 (2): C162–9. doi : 10.1111 / j.1750-3841.2009.01069.x . PMID 19323731 .</a:t>
            </a:r>
          </a:p>
          <a:p>
            <a:pPr algn="just"/>
            <a:r>
              <a:rPr lang="es-MX" sz="1100" dirty="0" smtClean="0"/>
              <a:t>Cai </a:t>
            </a:r>
            <a:r>
              <a:rPr lang="es-MX" sz="1100" dirty="0"/>
              <a:t>WeiMing, Fang JuLian. 1999. A species of rhabditid nematode which infect </a:t>
            </a:r>
            <a:r>
              <a:rPr lang="es-MX" sz="1100" i="1" dirty="0"/>
              <a:t>Flammulina velutipes </a:t>
            </a:r>
            <a:r>
              <a:rPr lang="es-MX" sz="1100" dirty="0"/>
              <a:t>and the syndrome caused by combined inoculation of the nematode and fungi (</a:t>
            </a:r>
            <a:r>
              <a:rPr lang="es-MX" sz="1100" i="1" dirty="0"/>
              <a:t>Cladobotryum varium</a:t>
            </a:r>
            <a:r>
              <a:rPr lang="es-MX" sz="1100" dirty="0"/>
              <a:t>) on </a:t>
            </a:r>
            <a:r>
              <a:rPr lang="es-MX" sz="1100" i="1" dirty="0"/>
              <a:t>Flammulina velutipes</a:t>
            </a:r>
            <a:r>
              <a:rPr lang="es-MX" sz="1100" dirty="0"/>
              <a:t>. ActaAgriculturae-Zhejiangensis, 11(4): 205-207</a:t>
            </a:r>
          </a:p>
          <a:p>
            <a:pPr lvl="0"/>
            <a:r>
              <a:rPr lang="es-MX" sz="1100" dirty="0" smtClean="0"/>
              <a:t>Chang </a:t>
            </a:r>
            <a:r>
              <a:rPr lang="es-MX" sz="1100" dirty="0"/>
              <a:t>ST &amp; Miles PG (2004). Setas, cultivo, valor nutricional, efecto medicinal y </a:t>
            </a:r>
            <a:r>
              <a:rPr lang="es-MX" sz="1100" dirty="0" err="1"/>
              <a:t>ambiental.efecto</a:t>
            </a:r>
            <a:r>
              <a:rPr lang="es-MX" sz="1100" dirty="0"/>
              <a:t> . </a:t>
            </a:r>
            <a:r>
              <a:rPr lang="en-US" sz="1100" dirty="0"/>
              <a:t>Segundo. </a:t>
            </a:r>
            <a:r>
              <a:rPr lang="en-US" sz="1100" dirty="0" err="1"/>
              <a:t>Editar</a:t>
            </a:r>
            <a:r>
              <a:rPr lang="en-US" sz="1100" dirty="0"/>
              <a:t>. P. 451</a:t>
            </a:r>
            <a:endParaRPr lang="es-MX" sz="1100" dirty="0"/>
          </a:p>
          <a:p>
            <a:pPr lvl="0"/>
            <a:r>
              <a:rPr lang="en-US" sz="1100" dirty="0"/>
              <a:t>Chang, S.T. and </a:t>
            </a:r>
            <a:r>
              <a:rPr lang="en-US" sz="1100" dirty="0" err="1"/>
              <a:t>Bushwell</a:t>
            </a:r>
            <a:r>
              <a:rPr lang="en-US" sz="1100" dirty="0"/>
              <a:t>, J.A. 2008. Development of the world mushroom industry: Applied mushroom biology and international mushroom organization. International Journal of Medicinal Mushrooms, 10: 195208</a:t>
            </a:r>
            <a:endParaRPr lang="es-MX" sz="1100" dirty="0"/>
          </a:p>
          <a:p>
            <a:pPr lvl="0" fontAlgn="base"/>
            <a:r>
              <a:rPr lang="en-US" sz="1100" dirty="0"/>
              <a:t>Chi, J.H., Ha, T.M., Kim, Y.H. and Ju, Y.C. 1996. Effects of storage temperature and packing method for keeping freshness of fresh mushrooms.   RDA-Journalof-Agricultural-Science,-FarmManagement,-AgriculturalEngineering,-Sericulture,-and</a:t>
            </a:r>
            <a:endParaRPr lang="es-MX" sz="1100" dirty="0"/>
          </a:p>
          <a:p>
            <a:pPr lvl="0" fontAlgn="base"/>
            <a:r>
              <a:rPr lang="en-US" sz="1100" dirty="0"/>
              <a:t>Fang, Y.Z. and Luo, G.J. 1992.  The identification of nematodes on edible fungi in Changsha Prefecture and the dominant species.  Edible-Fungi-of-China, 11(1): 19-20 .</a:t>
            </a:r>
            <a:endParaRPr lang="es-MX" sz="1100" dirty="0"/>
          </a:p>
          <a:p>
            <a:pPr lvl="0"/>
            <a:r>
              <a:rPr lang="en-US" sz="1100" dirty="0"/>
              <a:t>Ge ZW, Yang ZL, Zhang P, Matheny PB, Hibbett DS, 2008. </a:t>
            </a:r>
            <a:r>
              <a:rPr lang="en-US" sz="1100" i="1" dirty="0" err="1"/>
              <a:t>Flammulina</a:t>
            </a:r>
            <a:r>
              <a:rPr lang="en-US" sz="1100" dirty="0"/>
              <a:t> species from China inferred by morphological and molecular data. Fungal Diversity, 32: 59-68 </a:t>
            </a:r>
            <a:r>
              <a:rPr lang="en-US" sz="1100" dirty="0" err="1"/>
              <a:t>Kitamoto</a:t>
            </a:r>
            <a:endParaRPr lang="es-MX" sz="1100" dirty="0"/>
          </a:p>
          <a:p>
            <a:pPr lvl="0"/>
            <a:r>
              <a:rPr lang="es-MX" sz="1100" dirty="0"/>
              <a:t>Hughes KW, </a:t>
            </a:r>
            <a:r>
              <a:rPr lang="es-MX" sz="1100" dirty="0" err="1"/>
              <a:t>McGhee</a:t>
            </a:r>
            <a:r>
              <a:rPr lang="es-MX" sz="1100" dirty="0"/>
              <a:t> LL, </a:t>
            </a:r>
            <a:r>
              <a:rPr lang="es-MX" sz="1100" dirty="0" err="1"/>
              <a:t>Methven</a:t>
            </a:r>
            <a:r>
              <a:rPr lang="es-MX" sz="1100" dirty="0"/>
              <a:t> AS, Johnson JE y </a:t>
            </a:r>
            <a:r>
              <a:rPr lang="es-MX" sz="1100" dirty="0" err="1"/>
              <a:t>Peteresen</a:t>
            </a:r>
            <a:r>
              <a:rPr lang="es-MX" sz="1100" dirty="0"/>
              <a:t> RH (1999). Patrones geográfico Especiación en el género basado en </a:t>
            </a:r>
            <a:r>
              <a:rPr lang="es-MX" sz="1100" i="1" dirty="0" smtClean="0"/>
              <a:t>F</a:t>
            </a:r>
            <a:r>
              <a:rPr lang="es-MX" sz="1100" i="1" dirty="0" smtClean="0"/>
              <a:t>lammulina</a:t>
            </a:r>
            <a:r>
              <a:rPr lang="es-MX" sz="1100" dirty="0"/>
              <a:t> </a:t>
            </a:r>
            <a:r>
              <a:rPr lang="es-MX" sz="1100" dirty="0" smtClean="0"/>
              <a:t>e</a:t>
            </a:r>
            <a:r>
              <a:rPr lang="es-MX" sz="1100" dirty="0" smtClean="0"/>
              <a:t>n </a:t>
            </a:r>
            <a:r>
              <a:rPr lang="es-MX" sz="1100" dirty="0"/>
              <a:t>secuencias de área ribosomal ITSI-5.8S-ITS2. </a:t>
            </a:r>
            <a:r>
              <a:rPr lang="en-US" sz="1100" dirty="0" err="1"/>
              <a:t>Mycol</a:t>
            </a:r>
            <a:r>
              <a:rPr lang="en-US" sz="1100" dirty="0"/>
              <a:t> . 91, 978-986.  </a:t>
            </a:r>
            <a:endParaRPr lang="es-MX" sz="1100" dirty="0"/>
          </a:p>
          <a:p>
            <a:pPr lvl="0" fontAlgn="base"/>
            <a:r>
              <a:rPr lang="en-US" sz="1100" dirty="0" err="1"/>
              <a:t>Ito,T</a:t>
            </a:r>
            <a:r>
              <a:rPr lang="en-US" sz="1100" dirty="0"/>
              <a:t>. and Nakamura, R. 1985. Tolerance of fresh fruits and vegetables to fluctuating temperature.  Journal-of-</a:t>
            </a:r>
            <a:r>
              <a:rPr lang="en-US" sz="1100" dirty="0" err="1"/>
              <a:t>theJapanese</a:t>
            </a:r>
            <a:r>
              <a:rPr lang="en-US" sz="1100" dirty="0"/>
              <a:t>-Society-for-</a:t>
            </a:r>
            <a:r>
              <a:rPr lang="en-US" sz="1100" dirty="0" err="1"/>
              <a:t>HorticulturalScience</a:t>
            </a:r>
            <a:r>
              <a:rPr lang="en-US" sz="1100" dirty="0"/>
              <a:t>, 54(2): </a:t>
            </a:r>
            <a:r>
              <a:rPr lang="en-US" sz="1100" dirty="0" smtClean="0"/>
              <a:t>257-264</a:t>
            </a:r>
          </a:p>
          <a:p>
            <a:pPr fontAlgn="base"/>
            <a:r>
              <a:rPr lang="es-MX" sz="1100" dirty="0"/>
              <a:t>V.,P. Sharma., S. Kumar .,R.,P. Tewari.,(2009) Flammulina velutipes, The Culinary Medicinal Winter Mushroom, Directorate of Mushroom Research (Indian Council of Agricultural Research) Chambaghat, Solan-173 213 </a:t>
            </a:r>
          </a:p>
          <a:p>
            <a:pPr lvl="0" fontAlgn="base"/>
            <a:endParaRPr lang="es-MX" sz="1100" dirty="0"/>
          </a:p>
          <a:p>
            <a:endParaRPr lang="es-MX" sz="1100" dirty="0"/>
          </a:p>
        </p:txBody>
      </p:sp>
    </p:spTree>
    <p:extLst>
      <p:ext uri="{BB962C8B-B14F-4D97-AF65-F5344CB8AC3E}">
        <p14:creationId xmlns:p14="http://schemas.microsoft.com/office/powerpoint/2010/main" val="2103328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 xmlns:a16="http://schemas.microsoft.com/office/drawing/2014/main" id="{4C42F1D4-70DE-4E3F-AFC0-0882B46DEEE4}"/>
              </a:ext>
            </a:extLst>
          </p:cNvPr>
          <p:cNvSpPr>
            <a:spLocks noGrp="1"/>
          </p:cNvSpPr>
          <p:nvPr>
            <p:ph type="sldNum" sz="quarter" idx="12"/>
          </p:nvPr>
        </p:nvSpPr>
        <p:spPr/>
        <p:txBody>
          <a:bodyPr/>
          <a:lstStyle/>
          <a:p>
            <a:pPr rtl="0"/>
            <a:fld id="{693B167E-EA96-4147-81DE-549160052C22}" type="slidenum">
              <a:rPr lang="es-ES" noProof="0" smtClean="0"/>
              <a:t>4</a:t>
            </a:fld>
            <a:endParaRPr lang="es-ES" noProof="0" dirty="0"/>
          </a:p>
        </p:txBody>
      </p:sp>
      <p:sp>
        <p:nvSpPr>
          <p:cNvPr id="7" name="2 Título"/>
          <p:cNvSpPr txBox="1">
            <a:spLocks/>
          </p:cNvSpPr>
          <p:nvPr/>
        </p:nvSpPr>
        <p:spPr>
          <a:xfrm>
            <a:off x="0" y="-1"/>
            <a:ext cx="9144000" cy="782053"/>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700" dirty="0">
                <a:solidFill>
                  <a:schemeClr val="tx2"/>
                </a:solidFill>
                <a:latin typeface="Calibri" panose="020F0502020204030204" pitchFamily="34" charset="0"/>
              </a:rPr>
              <a:t>GUÍA DIDÁCTICA</a:t>
            </a:r>
          </a:p>
        </p:txBody>
      </p:sp>
      <p:sp>
        <p:nvSpPr>
          <p:cNvPr id="3" name="Marcador de contenido 2"/>
          <p:cNvSpPr>
            <a:spLocks noGrp="1"/>
          </p:cNvSpPr>
          <p:nvPr>
            <p:ph sz="half" idx="1"/>
          </p:nvPr>
        </p:nvSpPr>
        <p:spPr>
          <a:xfrm>
            <a:off x="666550" y="991492"/>
            <a:ext cx="3703320" cy="4023360"/>
          </a:xfrm>
        </p:spPr>
        <p:txBody>
          <a:bodyPr>
            <a:noAutofit/>
          </a:bodyPr>
          <a:lstStyle/>
          <a:p>
            <a:pPr marL="457200" lvl="0" indent="-457200">
              <a:buFont typeface="+mj-lt"/>
              <a:buAutoNum type="arabicPeriod"/>
            </a:pPr>
            <a:r>
              <a:rPr lang="es-MX" sz="1400" i="1" dirty="0"/>
              <a:t>Flammulina velutipes</a:t>
            </a:r>
            <a:endParaRPr lang="es-ES_tradnl" sz="1400" i="1" dirty="0"/>
          </a:p>
          <a:p>
            <a:pPr marL="457200" lvl="0" indent="-457200">
              <a:buFont typeface="+mj-lt"/>
              <a:buAutoNum type="arabicPeriod"/>
            </a:pPr>
            <a:r>
              <a:rPr lang="es-MX" sz="1400" dirty="0"/>
              <a:t>Clasificación taxonómica</a:t>
            </a:r>
            <a:endParaRPr lang="es-ES_tradnl" sz="1400" dirty="0"/>
          </a:p>
          <a:p>
            <a:pPr marL="457200" lvl="0" indent="-457200">
              <a:buFont typeface="+mj-lt"/>
              <a:buAutoNum type="arabicPeriod"/>
            </a:pPr>
            <a:r>
              <a:rPr lang="es-MX" sz="1400" dirty="0"/>
              <a:t>M</a:t>
            </a:r>
            <a:r>
              <a:rPr lang="es-MX" sz="1400" dirty="0" smtClean="0"/>
              <a:t>orfología de </a:t>
            </a:r>
            <a:r>
              <a:rPr lang="es-MX" sz="1400" i="1" dirty="0"/>
              <a:t>F</a:t>
            </a:r>
            <a:r>
              <a:rPr lang="es-MX" sz="1400" i="1" dirty="0" smtClean="0"/>
              <a:t>. mexicana </a:t>
            </a:r>
            <a:r>
              <a:rPr lang="es-MX" sz="1400" dirty="0" smtClean="0"/>
              <a:t>silvestre</a:t>
            </a:r>
            <a:endParaRPr lang="es-ES_tradnl" sz="1400" dirty="0" smtClean="0"/>
          </a:p>
          <a:p>
            <a:pPr marL="457200" lvl="0" indent="-457200">
              <a:buFont typeface="+mj-lt"/>
              <a:buAutoNum type="arabicPeriod"/>
            </a:pPr>
            <a:r>
              <a:rPr lang="es-ES_tradnl" sz="1400" dirty="0"/>
              <a:t>M</a:t>
            </a:r>
            <a:r>
              <a:rPr lang="es-ES_tradnl" sz="1400" dirty="0" smtClean="0"/>
              <a:t>orfología de F. mexicana cultivado</a:t>
            </a:r>
          </a:p>
          <a:p>
            <a:pPr marL="457200" lvl="0" indent="-457200">
              <a:buFont typeface="+mj-lt"/>
              <a:buAutoNum type="arabicPeriod"/>
            </a:pPr>
            <a:r>
              <a:rPr lang="es-ES_tradnl" sz="1400" dirty="0" smtClean="0"/>
              <a:t>Hábitat</a:t>
            </a:r>
            <a:endParaRPr lang="es-ES_tradnl" sz="1400" dirty="0"/>
          </a:p>
          <a:p>
            <a:pPr marL="457200" lvl="0" indent="-457200">
              <a:buFont typeface="+mj-lt"/>
              <a:buAutoNum type="arabicPeriod"/>
            </a:pPr>
            <a:r>
              <a:rPr lang="es-ES_tradnl" sz="1400" dirty="0"/>
              <a:t>Distribución</a:t>
            </a:r>
          </a:p>
          <a:p>
            <a:pPr marL="457200" lvl="0" indent="-457200">
              <a:buFont typeface="+mj-lt"/>
              <a:buAutoNum type="arabicPeriod"/>
            </a:pPr>
            <a:r>
              <a:rPr lang="es-ES_tradnl" sz="1400" dirty="0"/>
              <a:t>Ciclo de vida</a:t>
            </a:r>
          </a:p>
          <a:p>
            <a:pPr marL="457200" lvl="0" indent="-457200">
              <a:buFont typeface="+mj-lt"/>
              <a:buAutoNum type="arabicPeriod"/>
            </a:pPr>
            <a:r>
              <a:rPr lang="en-US" sz="1400" dirty="0"/>
              <a:t>CULTIVO DE </a:t>
            </a:r>
            <a:r>
              <a:rPr lang="en-US" sz="1400" i="1" dirty="0" err="1"/>
              <a:t>Flammulina</a:t>
            </a:r>
            <a:r>
              <a:rPr lang="en-US" sz="1400" i="1" dirty="0"/>
              <a:t> </a:t>
            </a:r>
            <a:r>
              <a:rPr lang="en-US" sz="1400" i="1" dirty="0" err="1"/>
              <a:t>velutipes</a:t>
            </a:r>
            <a:r>
              <a:rPr lang="en-US" sz="1400" i="1" dirty="0"/>
              <a:t>  </a:t>
            </a:r>
            <a:endParaRPr lang="es-ES_tradnl" sz="1400" i="1" dirty="0"/>
          </a:p>
          <a:p>
            <a:pPr marL="457200" lvl="0" indent="-457200">
              <a:buFont typeface="+mj-lt"/>
              <a:buAutoNum type="arabicPeriod"/>
            </a:pPr>
            <a:r>
              <a:rPr lang="es-MX" sz="1400" dirty="0"/>
              <a:t>Obtención de cepas</a:t>
            </a:r>
            <a:endParaRPr lang="es-ES_tradnl" sz="1400" dirty="0"/>
          </a:p>
          <a:p>
            <a:pPr marL="457200" lvl="0" indent="-457200">
              <a:buFont typeface="+mj-lt"/>
              <a:buAutoNum type="arabicPeriod"/>
            </a:pPr>
            <a:r>
              <a:rPr lang="es-MX" sz="1400" dirty="0"/>
              <a:t>Preparación del inóculo</a:t>
            </a:r>
            <a:endParaRPr lang="es-ES_tradnl" sz="1400" dirty="0"/>
          </a:p>
          <a:p>
            <a:pPr marL="457200" lvl="0" indent="-457200">
              <a:buFont typeface="+mj-lt"/>
              <a:buAutoNum type="arabicPeriod"/>
            </a:pPr>
            <a:r>
              <a:rPr lang="es-MX" sz="1400" dirty="0"/>
              <a:t>Sustrato con granos de trigo (1)</a:t>
            </a:r>
            <a:endParaRPr lang="es-ES_tradnl" sz="1400" dirty="0"/>
          </a:p>
          <a:p>
            <a:pPr marL="457200" lvl="0" indent="-457200">
              <a:buFont typeface="+mj-lt"/>
              <a:buAutoNum type="arabicPeriod"/>
            </a:pPr>
            <a:r>
              <a:rPr lang="es-MX" sz="1400" dirty="0"/>
              <a:t>Sustrato con granos de trigo (2)</a:t>
            </a:r>
            <a:endParaRPr lang="es-ES_tradnl" sz="1400" dirty="0"/>
          </a:p>
          <a:p>
            <a:pPr marL="457200" lvl="0" indent="-457200">
              <a:buFont typeface="+mj-lt"/>
              <a:buAutoNum type="arabicPeriod"/>
            </a:pPr>
            <a:r>
              <a:rPr lang="es-MX" sz="1400" dirty="0"/>
              <a:t>Preparación de sustrato</a:t>
            </a:r>
            <a:endParaRPr lang="es-ES_tradnl" sz="1400" dirty="0"/>
          </a:p>
          <a:p>
            <a:pPr marL="457200" lvl="0" indent="-457200">
              <a:buFont typeface="+mj-lt"/>
              <a:buAutoNum type="arabicPeriod"/>
            </a:pPr>
            <a:r>
              <a:rPr lang="es-MX" sz="1400" dirty="0"/>
              <a:t>Contenedores</a:t>
            </a:r>
            <a:endParaRPr lang="es-ES_tradnl" sz="1400" dirty="0"/>
          </a:p>
          <a:p>
            <a:endParaRPr lang="es-ES_tradnl" sz="1400" dirty="0"/>
          </a:p>
        </p:txBody>
      </p:sp>
      <p:sp>
        <p:nvSpPr>
          <p:cNvPr id="4" name="Marcador de contenido 3"/>
          <p:cNvSpPr>
            <a:spLocks noGrp="1"/>
          </p:cNvSpPr>
          <p:nvPr>
            <p:ph sz="half" idx="2"/>
          </p:nvPr>
        </p:nvSpPr>
        <p:spPr>
          <a:xfrm>
            <a:off x="4706043" y="991492"/>
            <a:ext cx="3703320" cy="4023360"/>
          </a:xfrm>
        </p:spPr>
        <p:txBody>
          <a:bodyPr>
            <a:noAutofit/>
          </a:bodyPr>
          <a:lstStyle/>
          <a:p>
            <a:pPr marL="457200" lvl="0" indent="-457200">
              <a:buFont typeface="+mj-lt"/>
              <a:buAutoNum type="arabicPeriod" startAt="15"/>
            </a:pPr>
            <a:r>
              <a:rPr lang="es-MX" sz="1400" dirty="0"/>
              <a:t>Esterilización</a:t>
            </a:r>
            <a:endParaRPr lang="es-ES_tradnl" sz="1400" dirty="0"/>
          </a:p>
          <a:p>
            <a:pPr marL="457200" lvl="0" indent="-457200">
              <a:buFont typeface="+mj-lt"/>
              <a:buAutoNum type="arabicPeriod" startAt="15"/>
            </a:pPr>
            <a:r>
              <a:rPr lang="es-MX" sz="1400" dirty="0"/>
              <a:t>Inoculación 1</a:t>
            </a:r>
            <a:endParaRPr lang="es-ES_tradnl" sz="1400" dirty="0"/>
          </a:p>
          <a:p>
            <a:pPr marL="457200" lvl="0" indent="-457200">
              <a:buFont typeface="+mj-lt"/>
              <a:buAutoNum type="arabicPeriod" startAt="15"/>
            </a:pPr>
            <a:r>
              <a:rPr lang="es-MX" sz="1400" dirty="0"/>
              <a:t>Inoculación 2</a:t>
            </a:r>
            <a:endParaRPr lang="es-ES_tradnl" sz="1400" dirty="0"/>
          </a:p>
          <a:p>
            <a:pPr marL="457200" lvl="0" indent="-457200">
              <a:buFont typeface="+mj-lt"/>
              <a:buAutoNum type="arabicPeriod" startAt="15"/>
            </a:pPr>
            <a:r>
              <a:rPr lang="es-MX" sz="1400" dirty="0"/>
              <a:t>Incubación</a:t>
            </a:r>
            <a:endParaRPr lang="es-ES_tradnl" sz="1400" dirty="0"/>
          </a:p>
          <a:p>
            <a:pPr marL="457200" lvl="0" indent="-457200">
              <a:buFont typeface="+mj-lt"/>
              <a:buAutoNum type="arabicPeriod" startAt="15"/>
            </a:pPr>
            <a:r>
              <a:rPr lang="es-MX" sz="1400" dirty="0"/>
              <a:t>Fructificación</a:t>
            </a:r>
            <a:endParaRPr lang="es-ES_tradnl" sz="1400" dirty="0"/>
          </a:p>
          <a:p>
            <a:pPr marL="457200" lvl="0" indent="-457200">
              <a:buFont typeface="+mj-lt"/>
              <a:buAutoNum type="arabicPeriod" startAt="15"/>
            </a:pPr>
            <a:r>
              <a:rPr lang="es-MX" sz="1400" dirty="0"/>
              <a:t>Cosecha</a:t>
            </a:r>
            <a:endParaRPr lang="es-ES_tradnl" sz="1400" dirty="0"/>
          </a:p>
          <a:p>
            <a:pPr marL="457200" lvl="0" indent="-457200">
              <a:buFont typeface="+mj-lt"/>
              <a:buAutoNum type="arabicPeriod" startAt="15"/>
            </a:pPr>
            <a:r>
              <a:rPr lang="es-MX" sz="1400" dirty="0"/>
              <a:t>Postcosecha 1</a:t>
            </a:r>
            <a:endParaRPr lang="es-ES_tradnl" sz="1400" dirty="0"/>
          </a:p>
          <a:p>
            <a:pPr marL="457200" lvl="0" indent="-457200">
              <a:buFont typeface="+mj-lt"/>
              <a:buAutoNum type="arabicPeriod" startAt="15"/>
            </a:pPr>
            <a:r>
              <a:rPr lang="es-MX" sz="1400" dirty="0"/>
              <a:t>Postcosecha 2</a:t>
            </a:r>
            <a:endParaRPr lang="es-ES_tradnl" sz="1400" dirty="0"/>
          </a:p>
          <a:p>
            <a:pPr marL="457200" lvl="0" indent="-457200">
              <a:buFont typeface="+mj-lt"/>
              <a:buAutoNum type="arabicPeriod" startAt="15"/>
            </a:pPr>
            <a:r>
              <a:rPr lang="es-MX" sz="1400" dirty="0"/>
              <a:t>Preparación del enokitake</a:t>
            </a:r>
            <a:endParaRPr lang="es-ES_tradnl" sz="1400" dirty="0"/>
          </a:p>
          <a:p>
            <a:pPr marL="457200" lvl="0" indent="-457200">
              <a:buFont typeface="+mj-lt"/>
              <a:buAutoNum type="arabicPeriod" startAt="15"/>
            </a:pPr>
            <a:r>
              <a:rPr lang="es-MX" sz="1400" dirty="0"/>
              <a:t>Propiedades nutricionales</a:t>
            </a:r>
            <a:endParaRPr lang="es-ES_tradnl" sz="1400" dirty="0"/>
          </a:p>
          <a:p>
            <a:pPr marL="457200" lvl="0" indent="-457200">
              <a:buFont typeface="+mj-lt"/>
              <a:buAutoNum type="arabicPeriod" startAt="15"/>
            </a:pPr>
            <a:r>
              <a:rPr lang="es-MX" sz="1400" dirty="0"/>
              <a:t>Propiedades medicinales</a:t>
            </a:r>
            <a:endParaRPr lang="es-ES_tradnl" sz="1400" dirty="0"/>
          </a:p>
          <a:p>
            <a:pPr marL="457200" lvl="0" indent="-457200">
              <a:buFont typeface="+mj-lt"/>
              <a:buAutoNum type="arabicPeriod" startAt="15"/>
            </a:pPr>
            <a:r>
              <a:rPr lang="es-MX" sz="1400" dirty="0"/>
              <a:t>Plagas y enfermedades</a:t>
            </a:r>
            <a:endParaRPr lang="es-ES_tradnl" sz="1400" dirty="0"/>
          </a:p>
          <a:p>
            <a:pPr marL="457200" lvl="0" indent="-457200">
              <a:buFont typeface="+mj-lt"/>
              <a:buAutoNum type="arabicPeriod" startAt="15"/>
            </a:pPr>
            <a:r>
              <a:rPr lang="es-MX" sz="1400" dirty="0"/>
              <a:t>Literatura consultada </a:t>
            </a:r>
            <a:br>
              <a:rPr lang="es-MX" sz="1400" dirty="0"/>
            </a:br>
            <a:endParaRPr lang="es-ES_tradnl" sz="1400" dirty="0"/>
          </a:p>
          <a:p>
            <a:pPr marL="457200" indent="-457200">
              <a:buFont typeface="+mj-lt"/>
              <a:buAutoNum type="arabicPeriod" startAt="15"/>
            </a:pPr>
            <a:endParaRPr lang="es-ES_tradnl" sz="1400" dirty="0"/>
          </a:p>
        </p:txBody>
      </p:sp>
    </p:spTree>
    <p:extLst>
      <p:ext uri="{BB962C8B-B14F-4D97-AF65-F5344CB8AC3E}">
        <p14:creationId xmlns:p14="http://schemas.microsoft.com/office/powerpoint/2010/main" val="136046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 xmlns:a16="http://schemas.microsoft.com/office/drawing/2014/main" id="{311973C2-EB8B-452A-A698-4A252FD3AE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7" name="Rectangle 136">
            <a:extLst>
              <a:ext uri="{FF2B5EF4-FFF2-40B4-BE49-F238E27FC236}">
                <a16:creationId xmlns="" xmlns:a16="http://schemas.microsoft.com/office/drawing/2014/main" id="{10162E77-11AD-44A7-84EC-40C59EEFBD2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 xmlns:a16="http://schemas.microsoft.com/office/drawing/2014/main" id="{D1ACA39B-E5E5-4394-B8D5-668C3CB97433}"/>
              </a:ext>
            </a:extLst>
          </p:cNvPr>
          <p:cNvSpPr>
            <a:spLocks noGrp="1"/>
          </p:cNvSpPr>
          <p:nvPr>
            <p:ph type="title"/>
          </p:nvPr>
        </p:nvSpPr>
        <p:spPr>
          <a:xfrm>
            <a:off x="3886200" y="634946"/>
            <a:ext cx="4776107" cy="1450757"/>
          </a:xfrm>
        </p:spPr>
        <p:txBody>
          <a:bodyPr>
            <a:normAutofit fontScale="90000"/>
          </a:bodyPr>
          <a:lstStyle/>
          <a:p>
            <a:r>
              <a:rPr lang="es-MX" i="1" cap="none" dirty="0"/>
              <a:t>Flammulina </a:t>
            </a:r>
            <a:r>
              <a:rPr lang="es-MX" i="1" cap="none" dirty="0" smtClean="0"/>
              <a:t>velutipes</a:t>
            </a:r>
            <a:br>
              <a:rPr lang="es-MX" i="1" cap="none" dirty="0" smtClean="0"/>
            </a:br>
            <a:r>
              <a:rPr lang="es-MX" sz="4400" dirty="0" smtClean="0"/>
              <a:t>Enokitake</a:t>
            </a:r>
            <a:br>
              <a:rPr lang="es-MX" sz="4400" dirty="0" smtClean="0"/>
            </a:br>
            <a:r>
              <a:rPr lang="es-MX" sz="4400" dirty="0" smtClean="0"/>
              <a:t>Hongo de invierno  </a:t>
            </a:r>
            <a:endParaRPr lang="es-MX" i="1" dirty="0"/>
          </a:p>
        </p:txBody>
      </p:sp>
      <p:pic>
        <p:nvPicPr>
          <p:cNvPr id="2050" name="Picture 2" descr="esultado de imagen para FLAMMULINA VELUTIPES"/>
          <p:cNvPicPr>
            <a:picLocks noChangeAspect="1" noChangeArrowheads="1"/>
          </p:cNvPicPr>
          <p:nvPr/>
        </p:nvPicPr>
        <p:blipFill rotWithShape="1">
          <a:blip r:embed="rId2">
            <a:extLst>
              <a:ext uri="{28A0092B-C50C-407E-A947-70E740481C1C}">
                <a14:useLocalDpi xmlns:a14="http://schemas.microsoft.com/office/drawing/2010/main" val="0"/>
              </a:ext>
            </a:extLst>
          </a:blip>
          <a:srcRect l="18645" r="30544" b="-2"/>
          <a:stretch/>
        </p:blipFill>
        <p:spPr bwMode="auto">
          <a:xfrm>
            <a:off x="20" y="-12128"/>
            <a:ext cx="3490702"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139" name="Straight Connector 138">
            <a:extLst>
              <a:ext uri="{FF2B5EF4-FFF2-40B4-BE49-F238E27FC236}">
                <a16:creationId xmlns="" xmlns:a16="http://schemas.microsoft.com/office/drawing/2014/main" id="{5AB158E9-1B40-4CD6-95F0-95CA11DF7B7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 xmlns:a16="http://schemas.microsoft.com/office/drawing/2014/main" id="{9DCBDD9B-30AB-4A7B-A7CE-F1995BDF4D6A}"/>
              </a:ext>
            </a:extLst>
          </p:cNvPr>
          <p:cNvSpPr>
            <a:spLocks noGrp="1"/>
          </p:cNvSpPr>
          <p:nvPr>
            <p:ph idx="1"/>
          </p:nvPr>
        </p:nvSpPr>
        <p:spPr>
          <a:xfrm>
            <a:off x="3886199" y="2957292"/>
            <a:ext cx="4776107" cy="2505433"/>
          </a:xfrm>
        </p:spPr>
        <p:txBody>
          <a:bodyPr>
            <a:normAutofit/>
          </a:bodyPr>
          <a:lstStyle/>
          <a:p>
            <a:r>
              <a:rPr lang="es-MX" dirty="0"/>
              <a:t>Este hongo se ha cultivado en Japón durante más de 300 años, inicialmente en madera, y </a:t>
            </a:r>
            <a:r>
              <a:rPr lang="es-MX" dirty="0" smtClean="0"/>
              <a:t>actualmente</a:t>
            </a:r>
            <a:r>
              <a:rPr lang="es-MX" dirty="0" smtClean="0"/>
              <a:t> </a:t>
            </a:r>
            <a:r>
              <a:rPr lang="es-MX" dirty="0"/>
              <a:t>en botellas. </a:t>
            </a:r>
            <a:endParaRPr lang="es-MX" dirty="0" smtClean="0"/>
          </a:p>
          <a:p>
            <a:r>
              <a:rPr lang="es-MX" dirty="0" smtClean="0"/>
              <a:t>Durante </a:t>
            </a:r>
            <a:r>
              <a:rPr lang="es-MX" dirty="0"/>
              <a:t>la década de 1960, su </a:t>
            </a:r>
            <a:r>
              <a:rPr lang="es-MX" dirty="0" smtClean="0"/>
              <a:t>cultivo </a:t>
            </a:r>
            <a:r>
              <a:rPr lang="es-MX" dirty="0" smtClean="0"/>
              <a:t>revolucionó </a:t>
            </a:r>
            <a:r>
              <a:rPr lang="es-MX" dirty="0"/>
              <a:t>en Japón, convirtiéndose en </a:t>
            </a:r>
            <a:r>
              <a:rPr lang="es-MX" dirty="0" smtClean="0"/>
              <a:t>el mayor </a:t>
            </a:r>
            <a:r>
              <a:rPr lang="es-MX" dirty="0"/>
              <a:t>productor en el mundo. </a:t>
            </a:r>
          </a:p>
          <a:p>
            <a:endParaRPr lang="es-MX" dirty="0"/>
          </a:p>
        </p:txBody>
      </p:sp>
      <p:sp>
        <p:nvSpPr>
          <p:cNvPr id="4" name="CuadroTexto 3"/>
          <p:cNvSpPr txBox="1"/>
          <p:nvPr/>
        </p:nvSpPr>
        <p:spPr>
          <a:xfrm>
            <a:off x="6145619" y="1679944"/>
            <a:ext cx="184731" cy="369332"/>
          </a:xfrm>
          <a:prstGeom prst="rect">
            <a:avLst/>
          </a:prstGeom>
          <a:noFill/>
        </p:spPr>
        <p:txBody>
          <a:bodyPr wrap="none" rtlCol="0">
            <a:spAutoFit/>
          </a:bodyPr>
          <a:lstStyle/>
          <a:p>
            <a:endParaRPr lang="es-ES_tradnl"/>
          </a:p>
        </p:txBody>
      </p:sp>
    </p:spTree>
    <p:extLst>
      <p:ext uri="{BB962C8B-B14F-4D97-AF65-F5344CB8AC3E}">
        <p14:creationId xmlns:p14="http://schemas.microsoft.com/office/powerpoint/2010/main" val="2914318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BD461FC-9FE3-4474-97DE-4B3A7BBA2D06}"/>
              </a:ext>
            </a:extLst>
          </p:cNvPr>
          <p:cNvSpPr>
            <a:spLocks noGrp="1"/>
          </p:cNvSpPr>
          <p:nvPr>
            <p:ph type="title"/>
          </p:nvPr>
        </p:nvSpPr>
        <p:spPr>
          <a:xfrm>
            <a:off x="0" y="286604"/>
            <a:ext cx="9144000" cy="952649"/>
          </a:xfrm>
        </p:spPr>
        <p:txBody>
          <a:bodyPr>
            <a:noAutofit/>
          </a:bodyPr>
          <a:lstStyle/>
          <a:p>
            <a:pPr algn="ctr"/>
            <a:r>
              <a:rPr lang="es-MX" sz="4700" i="1" dirty="0">
                <a:solidFill>
                  <a:schemeClr val="tx2"/>
                </a:solidFill>
                <a:latin typeface="Calibri" panose="020F0502020204030204" pitchFamily="34" charset="0"/>
              </a:rPr>
              <a:t>Flammulina </a:t>
            </a:r>
            <a:r>
              <a:rPr lang="es-MX" sz="4700" i="1" dirty="0" smtClean="0">
                <a:solidFill>
                  <a:schemeClr val="tx2"/>
                </a:solidFill>
                <a:latin typeface="Calibri" panose="020F0502020204030204" pitchFamily="34" charset="0"/>
              </a:rPr>
              <a:t>velutipes</a:t>
            </a:r>
            <a:r>
              <a:rPr lang="es-MX" sz="4700" dirty="0">
                <a:solidFill>
                  <a:schemeClr val="tx2"/>
                </a:solidFill>
                <a:latin typeface="Calibri" panose="020F0502020204030204" pitchFamily="34" charset="0"/>
              </a:rPr>
              <a:t> </a:t>
            </a:r>
            <a:r>
              <a:rPr lang="es-MX" sz="2000" dirty="0" smtClean="0">
                <a:solidFill>
                  <a:schemeClr val="tx2"/>
                </a:solidFill>
                <a:latin typeface="Calibri" panose="020F0502020204030204" pitchFamily="34" charset="0"/>
              </a:rPr>
              <a:t>(Curtis</a:t>
            </a:r>
            <a:r>
              <a:rPr lang="es-MX" sz="2000" dirty="0">
                <a:solidFill>
                  <a:schemeClr val="tx2"/>
                </a:solidFill>
                <a:latin typeface="Calibri" panose="020F0502020204030204" pitchFamily="34" charset="0"/>
              </a:rPr>
              <a:t>) Singer 1951 </a:t>
            </a:r>
          </a:p>
        </p:txBody>
      </p:sp>
      <p:sp>
        <p:nvSpPr>
          <p:cNvPr id="6" name="Marcador de contenido 5"/>
          <p:cNvSpPr>
            <a:spLocks noGrp="1"/>
          </p:cNvSpPr>
          <p:nvPr>
            <p:ph sz="half" idx="1"/>
          </p:nvPr>
        </p:nvSpPr>
        <p:spPr/>
        <p:txBody>
          <a:bodyPr/>
          <a:lstStyle/>
          <a:p>
            <a:r>
              <a:rPr lang="es-MX" b="1" dirty="0"/>
              <a:t>Clasificación </a:t>
            </a:r>
            <a:r>
              <a:rPr lang="es-MX" b="1" dirty="0" smtClean="0"/>
              <a:t>taxonómica</a:t>
            </a:r>
            <a:endParaRPr lang="es-MX" dirty="0"/>
          </a:p>
          <a:p>
            <a:r>
              <a:rPr lang="es-MX" dirty="0">
                <a:cs typeface="Arial" panose="020B0604020202020204" pitchFamily="34" charset="0"/>
              </a:rPr>
              <a:t>Reino: Fungi	</a:t>
            </a:r>
          </a:p>
          <a:p>
            <a:r>
              <a:rPr lang="es-MX" dirty="0">
                <a:cs typeface="Arial" panose="020B0604020202020204" pitchFamily="34" charset="0"/>
              </a:rPr>
              <a:t>Filo: Basidiomycota		</a:t>
            </a:r>
          </a:p>
          <a:p>
            <a:r>
              <a:rPr lang="es-MX" dirty="0">
                <a:cs typeface="Arial" panose="020B0604020202020204" pitchFamily="34" charset="0"/>
              </a:rPr>
              <a:t>Clase: Agaricomycetes		</a:t>
            </a:r>
          </a:p>
          <a:p>
            <a:r>
              <a:rPr lang="es-MX" dirty="0">
                <a:cs typeface="Arial" panose="020B0604020202020204" pitchFamily="34" charset="0"/>
              </a:rPr>
              <a:t>Orden: Agaricales</a:t>
            </a:r>
          </a:p>
          <a:p>
            <a:r>
              <a:rPr lang="es-MX" dirty="0">
                <a:cs typeface="Arial" panose="020B0604020202020204" pitchFamily="34" charset="0"/>
              </a:rPr>
              <a:t>Familia: Physalacriaceae	</a:t>
            </a:r>
          </a:p>
          <a:p>
            <a:r>
              <a:rPr lang="es-MX" dirty="0">
                <a:cs typeface="Arial" panose="020B0604020202020204" pitchFamily="34" charset="0"/>
              </a:rPr>
              <a:t>Género: </a:t>
            </a:r>
            <a:r>
              <a:rPr lang="es-MX" i="1" dirty="0">
                <a:cs typeface="Arial" panose="020B0604020202020204" pitchFamily="34" charset="0"/>
              </a:rPr>
              <a:t>Flammulina</a:t>
            </a:r>
          </a:p>
          <a:p>
            <a:r>
              <a:rPr lang="es-MX" dirty="0">
                <a:cs typeface="Arial" panose="020B0604020202020204" pitchFamily="34" charset="0"/>
              </a:rPr>
              <a:t>Especie: </a:t>
            </a:r>
            <a:r>
              <a:rPr lang="es-MX" i="1" dirty="0">
                <a:cs typeface="Arial" panose="020B0604020202020204" pitchFamily="34" charset="0"/>
              </a:rPr>
              <a:t>Flammulina velutipes</a:t>
            </a:r>
            <a:r>
              <a:rPr lang="es-MX" dirty="0">
                <a:cs typeface="Arial" panose="020B0604020202020204" pitchFamily="34" charset="0"/>
              </a:rPr>
              <a:t>	</a:t>
            </a:r>
          </a:p>
          <a:p>
            <a:endParaRPr lang="es-ES_tradnl" dirty="0"/>
          </a:p>
        </p:txBody>
      </p:sp>
      <p:sp>
        <p:nvSpPr>
          <p:cNvPr id="4" name="2 Título"/>
          <p:cNvSpPr txBox="1">
            <a:spLocks/>
          </p:cNvSpPr>
          <p:nvPr/>
        </p:nvSpPr>
        <p:spPr>
          <a:xfrm>
            <a:off x="0" y="-1"/>
            <a:ext cx="9144000" cy="782053"/>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s-MX" sz="4700" dirty="0">
              <a:solidFill>
                <a:schemeClr val="tx2"/>
              </a:solidFill>
              <a:latin typeface="Calibri" panose="020F0502020204030204" pitchFamily="34" charset="0"/>
            </a:endParaRPr>
          </a:p>
        </p:txBody>
      </p:sp>
      <p:sp>
        <p:nvSpPr>
          <p:cNvPr id="3" name="Rectángulo 2"/>
          <p:cNvSpPr/>
          <p:nvPr/>
        </p:nvSpPr>
        <p:spPr>
          <a:xfrm>
            <a:off x="5080551" y="5883564"/>
            <a:ext cx="3389682" cy="276999"/>
          </a:xfrm>
          <a:prstGeom prst="rect">
            <a:avLst/>
          </a:prstGeom>
        </p:spPr>
        <p:txBody>
          <a:bodyPr wrap="square">
            <a:spAutoFit/>
          </a:bodyPr>
          <a:lstStyle/>
          <a:p>
            <a:pPr algn="ctr"/>
            <a:r>
              <a:rPr lang="es-ES_tradnl" sz="1200" dirty="0"/>
              <a:t>http://</a:t>
            </a:r>
            <a:r>
              <a:rPr lang="es-ES_tradnl" sz="1200" dirty="0" err="1"/>
              <a:t>hongos.cl</a:t>
            </a:r>
            <a:r>
              <a:rPr lang="es-ES_tradnl" sz="1200" dirty="0"/>
              <a:t>/es/</a:t>
            </a:r>
            <a:r>
              <a:rPr lang="es-ES_tradnl" sz="1200" dirty="0" err="1"/>
              <a:t>flammulina-velutipes</a:t>
            </a:r>
            <a:endParaRPr lang="es-ES_tradnl" sz="1200" dirty="0"/>
          </a:p>
        </p:txBody>
      </p:sp>
      <p:pic>
        <p:nvPicPr>
          <p:cNvPr id="9" name="Picture 2" descr="esultado de imagen para FLAMMULINA VELUTIPE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04814" y="1253829"/>
            <a:ext cx="3465418" cy="4615160"/>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686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esultado de imagen para flammulina velutip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3056" y="2413120"/>
            <a:ext cx="3333750" cy="248602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 xmlns:a16="http://schemas.microsoft.com/office/drawing/2014/main" id="{30CA71B9-D274-4152-9095-BC82B0550A3A}"/>
              </a:ext>
            </a:extLst>
          </p:cNvPr>
          <p:cNvSpPr/>
          <p:nvPr/>
        </p:nvSpPr>
        <p:spPr>
          <a:xfrm>
            <a:off x="6706602" y="1069033"/>
            <a:ext cx="2268955" cy="1077218"/>
          </a:xfrm>
          <a:prstGeom prst="rect">
            <a:avLst/>
          </a:prstGeom>
          <a:noFill/>
          <a:ln w="28575">
            <a:solidFill>
              <a:schemeClr val="accent1"/>
            </a:solidFill>
          </a:ln>
        </p:spPr>
        <p:txBody>
          <a:bodyPr wrap="square">
            <a:spAutoFit/>
          </a:bodyPr>
          <a:lstStyle/>
          <a:p>
            <a:pPr algn="just"/>
            <a:r>
              <a:rPr lang="es-MX" sz="1600" dirty="0" smtClean="0">
                <a:cs typeface="Arial" panose="020B0604020202020204" pitchFamily="34" charset="0"/>
              </a:rPr>
              <a:t>Píleo al </a:t>
            </a:r>
            <a:r>
              <a:rPr lang="es-MX" sz="1600" dirty="0">
                <a:cs typeface="Arial" panose="020B0604020202020204" pitchFamily="34" charset="0"/>
              </a:rPr>
              <a:t>principio convexo y luego plano convexo a mayor </a:t>
            </a:r>
            <a:r>
              <a:rPr lang="es-MX" sz="1600" dirty="0" smtClean="0">
                <a:cs typeface="Arial" panose="020B0604020202020204" pitchFamily="34" charset="0"/>
              </a:rPr>
              <a:t>desarrollo; </a:t>
            </a:r>
            <a:r>
              <a:rPr lang="es-MX" sz="1600" dirty="0">
                <a:cs typeface="Arial" panose="020B0604020202020204" pitchFamily="34" charset="0"/>
              </a:rPr>
              <a:t>de 2-7 cm de diámetro. </a:t>
            </a:r>
          </a:p>
        </p:txBody>
      </p:sp>
      <p:sp>
        <p:nvSpPr>
          <p:cNvPr id="6" name="Rectángulo 5">
            <a:extLst>
              <a:ext uri="{FF2B5EF4-FFF2-40B4-BE49-F238E27FC236}">
                <a16:creationId xmlns="" xmlns:a16="http://schemas.microsoft.com/office/drawing/2014/main" id="{3D81B275-CA3C-4E48-928B-5309A9F6A926}"/>
              </a:ext>
            </a:extLst>
          </p:cNvPr>
          <p:cNvSpPr/>
          <p:nvPr/>
        </p:nvSpPr>
        <p:spPr>
          <a:xfrm>
            <a:off x="35896" y="1448025"/>
            <a:ext cx="2430577" cy="584775"/>
          </a:xfrm>
          <a:prstGeom prst="rect">
            <a:avLst/>
          </a:prstGeom>
          <a:noFill/>
          <a:ln w="38100">
            <a:solidFill>
              <a:schemeClr val="accent1"/>
            </a:solidFill>
          </a:ln>
        </p:spPr>
        <p:txBody>
          <a:bodyPr wrap="square">
            <a:spAutoFit/>
          </a:bodyPr>
          <a:lstStyle/>
          <a:p>
            <a:r>
              <a:rPr lang="es-MX" sz="1600" dirty="0">
                <a:cs typeface="Arial" panose="020B0604020202020204" pitchFamily="34" charset="0"/>
              </a:rPr>
              <a:t>Color pardo rojizo a naranja.</a:t>
            </a:r>
          </a:p>
        </p:txBody>
      </p:sp>
      <p:sp>
        <p:nvSpPr>
          <p:cNvPr id="7" name="Rectángulo 6">
            <a:extLst>
              <a:ext uri="{FF2B5EF4-FFF2-40B4-BE49-F238E27FC236}">
                <a16:creationId xmlns="" xmlns:a16="http://schemas.microsoft.com/office/drawing/2014/main" id="{A04DC9E6-A84E-44FD-9CFD-542165B35E63}"/>
              </a:ext>
            </a:extLst>
          </p:cNvPr>
          <p:cNvSpPr/>
          <p:nvPr/>
        </p:nvSpPr>
        <p:spPr>
          <a:xfrm>
            <a:off x="52268" y="2285053"/>
            <a:ext cx="2408898" cy="1323439"/>
          </a:xfrm>
          <a:prstGeom prst="rect">
            <a:avLst/>
          </a:prstGeom>
          <a:noFill/>
          <a:ln w="38100">
            <a:solidFill>
              <a:schemeClr val="accent1"/>
            </a:solidFill>
          </a:ln>
        </p:spPr>
        <p:txBody>
          <a:bodyPr wrap="square">
            <a:spAutoFit/>
          </a:bodyPr>
          <a:lstStyle/>
          <a:p>
            <a:pPr algn="just"/>
            <a:r>
              <a:rPr lang="es-MX" sz="1600" dirty="0">
                <a:cs typeface="Arial" panose="020B0604020202020204" pitchFamily="34" charset="0"/>
              </a:rPr>
              <a:t>La parte  central es más intensa en </a:t>
            </a:r>
            <a:r>
              <a:rPr lang="es-MX" sz="1600" dirty="0" smtClean="0">
                <a:cs typeface="Arial" panose="020B0604020202020204" pitchFamily="34" charset="0"/>
              </a:rPr>
              <a:t>color, superficie </a:t>
            </a:r>
            <a:r>
              <a:rPr lang="es-MX" sz="1600" dirty="0">
                <a:cs typeface="Arial" panose="020B0604020202020204" pitchFamily="34" charset="0"/>
              </a:rPr>
              <a:t>viscosa en temporada húmeda, lisa y con  margen entero.</a:t>
            </a:r>
          </a:p>
        </p:txBody>
      </p:sp>
      <p:sp>
        <p:nvSpPr>
          <p:cNvPr id="8" name="Rectángulo 7">
            <a:extLst>
              <a:ext uri="{FF2B5EF4-FFF2-40B4-BE49-F238E27FC236}">
                <a16:creationId xmlns="" xmlns:a16="http://schemas.microsoft.com/office/drawing/2014/main" id="{1DA6191B-98AF-4548-B6D5-738936DA59A1}"/>
              </a:ext>
            </a:extLst>
          </p:cNvPr>
          <p:cNvSpPr/>
          <p:nvPr/>
        </p:nvSpPr>
        <p:spPr>
          <a:xfrm>
            <a:off x="6637932" y="4607004"/>
            <a:ext cx="2337626" cy="1569660"/>
          </a:xfrm>
          <a:prstGeom prst="rect">
            <a:avLst/>
          </a:prstGeom>
          <a:noFill/>
          <a:ln w="28575">
            <a:solidFill>
              <a:schemeClr val="accent1"/>
            </a:solidFill>
          </a:ln>
        </p:spPr>
        <p:txBody>
          <a:bodyPr wrap="square">
            <a:spAutoFit/>
          </a:bodyPr>
          <a:lstStyle/>
          <a:p>
            <a:pPr algn="just"/>
            <a:r>
              <a:rPr lang="es-MX" sz="1600" dirty="0"/>
              <a:t>Láminas unidas o algo emarginadas, anchas y densas, con </a:t>
            </a:r>
            <a:r>
              <a:rPr lang="es-MX" sz="1600" dirty="0" err="1"/>
              <a:t>lamélulas</a:t>
            </a:r>
            <a:r>
              <a:rPr lang="es-MX" sz="1600" dirty="0"/>
              <a:t>; de color blanco inicialmente y luego amarillo anaranjado a mayor edad.</a:t>
            </a:r>
          </a:p>
        </p:txBody>
      </p:sp>
      <p:sp>
        <p:nvSpPr>
          <p:cNvPr id="9" name="Rectángulo 8">
            <a:extLst>
              <a:ext uri="{FF2B5EF4-FFF2-40B4-BE49-F238E27FC236}">
                <a16:creationId xmlns="" xmlns:a16="http://schemas.microsoft.com/office/drawing/2014/main" id="{429D5257-C299-4464-9D24-6F43CF84A481}"/>
              </a:ext>
            </a:extLst>
          </p:cNvPr>
          <p:cNvSpPr/>
          <p:nvPr/>
        </p:nvSpPr>
        <p:spPr>
          <a:xfrm>
            <a:off x="35896" y="3934806"/>
            <a:ext cx="2425269" cy="1815882"/>
          </a:xfrm>
          <a:prstGeom prst="rect">
            <a:avLst/>
          </a:prstGeom>
          <a:noFill/>
          <a:ln w="28575">
            <a:solidFill>
              <a:schemeClr val="accent1"/>
            </a:solidFill>
          </a:ln>
        </p:spPr>
        <p:txBody>
          <a:bodyPr wrap="square">
            <a:spAutoFit/>
          </a:bodyPr>
          <a:lstStyle/>
          <a:p>
            <a:pPr algn="just"/>
            <a:r>
              <a:rPr lang="es-MX" sz="1600" dirty="0" smtClean="0">
                <a:cs typeface="Arial" panose="020B0604020202020204" pitchFamily="34" charset="0"/>
              </a:rPr>
              <a:t>Estípite cilíndrico</a:t>
            </a:r>
            <a:r>
              <a:rPr lang="es-MX" sz="1600" dirty="0">
                <a:cs typeface="Arial" panose="020B0604020202020204" pitchFamily="34" charset="0"/>
              </a:rPr>
              <a:t>, </a:t>
            </a:r>
            <a:r>
              <a:rPr lang="es-MX" sz="1600" dirty="0" smtClean="0">
                <a:cs typeface="Arial" panose="020B0604020202020204" pitchFamily="34" charset="0"/>
              </a:rPr>
              <a:t>parte </a:t>
            </a:r>
            <a:r>
              <a:rPr lang="es-MX" sz="1600" dirty="0">
                <a:cs typeface="Arial" panose="020B0604020202020204" pitchFamily="34" charset="0"/>
              </a:rPr>
              <a:t>superior más ancha, al principio macizo, </a:t>
            </a:r>
            <a:r>
              <a:rPr lang="es-MX" sz="1600" dirty="0" smtClean="0">
                <a:cs typeface="Arial" panose="020B0604020202020204" pitchFamily="34" charset="0"/>
              </a:rPr>
              <a:t>después fistuloso</a:t>
            </a:r>
            <a:r>
              <a:rPr lang="es-MX" sz="1600" dirty="0">
                <a:cs typeface="Arial" panose="020B0604020202020204" pitchFamily="34" charset="0"/>
              </a:rPr>
              <a:t>; de color pardo anaranjado en el ápice, el resto es pardo, con la superficie aterciopelada</a:t>
            </a:r>
          </a:p>
        </p:txBody>
      </p:sp>
      <p:cxnSp>
        <p:nvCxnSpPr>
          <p:cNvPr id="11" name="Conector recto de flecha 10">
            <a:extLst>
              <a:ext uri="{FF2B5EF4-FFF2-40B4-BE49-F238E27FC236}">
                <a16:creationId xmlns="" xmlns:a16="http://schemas.microsoft.com/office/drawing/2014/main" id="{3153A4E2-191C-46F5-B973-8FA1C025A9D2}"/>
              </a:ext>
            </a:extLst>
          </p:cNvPr>
          <p:cNvCxnSpPr/>
          <p:nvPr/>
        </p:nvCxnSpPr>
        <p:spPr>
          <a:xfrm>
            <a:off x="1582616" y="2032800"/>
            <a:ext cx="2375773" cy="575419"/>
          </a:xfrm>
          <a:prstGeom prst="straightConnector1">
            <a:avLst/>
          </a:prstGeom>
          <a:ln w="38100">
            <a:solidFill>
              <a:srgbClr val="FFFF00"/>
            </a:solidFill>
            <a:tailEnd type="triangle"/>
          </a:ln>
        </p:spPr>
        <p:style>
          <a:lnRef idx="3">
            <a:schemeClr val="accent3"/>
          </a:lnRef>
          <a:fillRef idx="0">
            <a:schemeClr val="accent3"/>
          </a:fillRef>
          <a:effectRef idx="2">
            <a:schemeClr val="accent3"/>
          </a:effectRef>
          <a:fontRef idx="minor">
            <a:schemeClr val="tx1"/>
          </a:fontRef>
        </p:style>
      </p:cxnSp>
      <p:cxnSp>
        <p:nvCxnSpPr>
          <p:cNvPr id="12" name="Conector recto de flecha 11">
            <a:extLst>
              <a:ext uri="{FF2B5EF4-FFF2-40B4-BE49-F238E27FC236}">
                <a16:creationId xmlns="" xmlns:a16="http://schemas.microsoft.com/office/drawing/2014/main" id="{949140F9-4CDC-41E6-9BF0-45503DA6095B}"/>
              </a:ext>
            </a:extLst>
          </p:cNvPr>
          <p:cNvCxnSpPr>
            <a:cxnSpLocks/>
          </p:cNvCxnSpPr>
          <p:nvPr/>
        </p:nvCxnSpPr>
        <p:spPr>
          <a:xfrm flipH="1" flipV="1">
            <a:off x="4800600" y="4001380"/>
            <a:ext cx="2120705" cy="633046"/>
          </a:xfrm>
          <a:prstGeom prst="straightConnector1">
            <a:avLst/>
          </a:prstGeom>
          <a:ln w="38100">
            <a:solidFill>
              <a:srgbClr val="FFFF00"/>
            </a:solidFill>
            <a:tailEnd type="triangle"/>
          </a:ln>
        </p:spPr>
        <p:style>
          <a:lnRef idx="3">
            <a:schemeClr val="accent3"/>
          </a:lnRef>
          <a:fillRef idx="0">
            <a:schemeClr val="accent3"/>
          </a:fillRef>
          <a:effectRef idx="2">
            <a:schemeClr val="accent3"/>
          </a:effectRef>
          <a:fontRef idx="minor">
            <a:schemeClr val="tx1"/>
          </a:fontRef>
        </p:style>
      </p:cxnSp>
      <p:cxnSp>
        <p:nvCxnSpPr>
          <p:cNvPr id="15" name="Conector recto de flecha 14">
            <a:extLst>
              <a:ext uri="{FF2B5EF4-FFF2-40B4-BE49-F238E27FC236}">
                <a16:creationId xmlns="" xmlns:a16="http://schemas.microsoft.com/office/drawing/2014/main" id="{AB53B8A6-AA82-462B-A035-B3F93420430F}"/>
              </a:ext>
            </a:extLst>
          </p:cNvPr>
          <p:cNvCxnSpPr>
            <a:cxnSpLocks/>
          </p:cNvCxnSpPr>
          <p:nvPr/>
        </p:nvCxnSpPr>
        <p:spPr>
          <a:xfrm flipH="1">
            <a:off x="4951828" y="2115449"/>
            <a:ext cx="1733766" cy="492770"/>
          </a:xfrm>
          <a:prstGeom prst="straightConnector1">
            <a:avLst/>
          </a:prstGeom>
          <a:ln w="38100">
            <a:solidFill>
              <a:srgbClr val="FFFF00"/>
            </a:solidFill>
            <a:tailEnd type="triangle"/>
          </a:ln>
        </p:spPr>
        <p:style>
          <a:lnRef idx="3">
            <a:schemeClr val="accent3"/>
          </a:lnRef>
          <a:fillRef idx="0">
            <a:schemeClr val="accent3"/>
          </a:fillRef>
          <a:effectRef idx="2">
            <a:schemeClr val="accent3"/>
          </a:effectRef>
          <a:fontRef idx="minor">
            <a:schemeClr val="tx1"/>
          </a:fontRef>
        </p:style>
      </p:cxnSp>
      <p:cxnSp>
        <p:nvCxnSpPr>
          <p:cNvPr id="17" name="Conector recto de flecha 16">
            <a:extLst>
              <a:ext uri="{FF2B5EF4-FFF2-40B4-BE49-F238E27FC236}">
                <a16:creationId xmlns="" xmlns:a16="http://schemas.microsoft.com/office/drawing/2014/main" id="{0314125A-5493-4511-ADD2-5DF6F5F9238D}"/>
              </a:ext>
            </a:extLst>
          </p:cNvPr>
          <p:cNvCxnSpPr>
            <a:cxnSpLocks/>
          </p:cNvCxnSpPr>
          <p:nvPr/>
        </p:nvCxnSpPr>
        <p:spPr>
          <a:xfrm flipV="1">
            <a:off x="1784536" y="3555609"/>
            <a:ext cx="2558865" cy="246562"/>
          </a:xfrm>
          <a:prstGeom prst="straightConnector1">
            <a:avLst/>
          </a:prstGeom>
          <a:ln w="38100">
            <a:solidFill>
              <a:srgbClr val="FFFF00"/>
            </a:solidFill>
            <a:tailEnd type="triangle"/>
          </a:ln>
        </p:spPr>
        <p:style>
          <a:lnRef idx="3">
            <a:schemeClr val="accent3"/>
          </a:lnRef>
          <a:fillRef idx="0">
            <a:schemeClr val="accent3"/>
          </a:fillRef>
          <a:effectRef idx="2">
            <a:schemeClr val="accent3"/>
          </a:effectRef>
          <a:fontRef idx="minor">
            <a:schemeClr val="tx1"/>
          </a:fontRef>
        </p:style>
      </p:cxnSp>
      <p:cxnSp>
        <p:nvCxnSpPr>
          <p:cNvPr id="19" name="Conector recto de flecha 18">
            <a:extLst>
              <a:ext uri="{FF2B5EF4-FFF2-40B4-BE49-F238E27FC236}">
                <a16:creationId xmlns="" xmlns:a16="http://schemas.microsoft.com/office/drawing/2014/main" id="{24AC50B3-27FB-4CC9-866E-25D622674D4A}"/>
              </a:ext>
            </a:extLst>
          </p:cNvPr>
          <p:cNvCxnSpPr>
            <a:cxnSpLocks/>
          </p:cNvCxnSpPr>
          <p:nvPr/>
        </p:nvCxnSpPr>
        <p:spPr>
          <a:xfrm flipV="1">
            <a:off x="2093297" y="4426755"/>
            <a:ext cx="2250104" cy="1157517"/>
          </a:xfrm>
          <a:prstGeom prst="straightConnector1">
            <a:avLst/>
          </a:prstGeom>
          <a:ln w="38100">
            <a:solidFill>
              <a:srgbClr val="FFFF00"/>
            </a:solidFill>
            <a:tailEnd type="triangle"/>
          </a:ln>
        </p:spPr>
        <p:style>
          <a:lnRef idx="3">
            <a:schemeClr val="accent3"/>
          </a:lnRef>
          <a:fillRef idx="0">
            <a:schemeClr val="accent3"/>
          </a:fillRef>
          <a:effectRef idx="2">
            <a:schemeClr val="accent3"/>
          </a:effectRef>
          <a:fontRef idx="minor">
            <a:schemeClr val="tx1"/>
          </a:fontRef>
        </p:style>
      </p:cxnSp>
      <p:sp>
        <p:nvSpPr>
          <p:cNvPr id="22" name="Rectángulo 21">
            <a:extLst>
              <a:ext uri="{FF2B5EF4-FFF2-40B4-BE49-F238E27FC236}">
                <a16:creationId xmlns="" xmlns:a16="http://schemas.microsoft.com/office/drawing/2014/main" id="{811F5309-928A-4BC5-AE52-44B672C3A084}"/>
              </a:ext>
            </a:extLst>
          </p:cNvPr>
          <p:cNvSpPr/>
          <p:nvPr/>
        </p:nvSpPr>
        <p:spPr>
          <a:xfrm>
            <a:off x="6698438" y="2676770"/>
            <a:ext cx="2277120" cy="1323439"/>
          </a:xfrm>
          <a:prstGeom prst="rect">
            <a:avLst/>
          </a:prstGeom>
          <a:noFill/>
          <a:ln w="28575">
            <a:solidFill>
              <a:schemeClr val="accent1"/>
            </a:solidFill>
          </a:ln>
        </p:spPr>
        <p:txBody>
          <a:bodyPr wrap="square">
            <a:spAutoFit/>
          </a:bodyPr>
          <a:lstStyle/>
          <a:p>
            <a:r>
              <a:rPr lang="es-MX" sz="1600" dirty="0" smtClean="0"/>
              <a:t>Contexto elástico </a:t>
            </a:r>
            <a:r>
              <a:rPr lang="es-MX" sz="1600" dirty="0"/>
              <a:t>en el </a:t>
            </a:r>
            <a:r>
              <a:rPr lang="es-MX" sz="1600" dirty="0" smtClean="0"/>
              <a:t>estípite y </a:t>
            </a:r>
            <a:r>
              <a:rPr lang="es-MX" sz="1600" dirty="0"/>
              <a:t>blanda</a:t>
            </a:r>
          </a:p>
          <a:p>
            <a:r>
              <a:rPr lang="es-MX" sz="1600" dirty="0"/>
              <a:t>en el </a:t>
            </a:r>
            <a:r>
              <a:rPr lang="es-MX" sz="1600" dirty="0" smtClean="0"/>
              <a:t>píleo, </a:t>
            </a:r>
            <a:r>
              <a:rPr lang="es-MX" sz="1600" dirty="0"/>
              <a:t>de color ocre, con olor agradable y sabor a </a:t>
            </a:r>
            <a:r>
              <a:rPr lang="es-MX" sz="1600" dirty="0" smtClean="0"/>
              <a:t>avellanas.</a:t>
            </a:r>
            <a:endParaRPr lang="es-MX" sz="1600" dirty="0"/>
          </a:p>
        </p:txBody>
      </p:sp>
      <p:sp>
        <p:nvSpPr>
          <p:cNvPr id="24" name="Abrir llave 23">
            <a:extLst>
              <a:ext uri="{FF2B5EF4-FFF2-40B4-BE49-F238E27FC236}">
                <a16:creationId xmlns="" xmlns:a16="http://schemas.microsoft.com/office/drawing/2014/main" id="{2CCF70B0-681B-4630-9908-86BE23D48910}"/>
              </a:ext>
            </a:extLst>
          </p:cNvPr>
          <p:cNvSpPr/>
          <p:nvPr/>
        </p:nvSpPr>
        <p:spPr>
          <a:xfrm>
            <a:off x="5433647" y="2872447"/>
            <a:ext cx="1251947" cy="1390454"/>
          </a:xfrm>
          <a:prstGeom prst="leftBrace">
            <a:avLst/>
          </a:prstGeom>
          <a:ln w="38100">
            <a:solidFill>
              <a:srgbClr val="FFFF00"/>
            </a:solidFill>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s-MX" sz="1600"/>
          </a:p>
        </p:txBody>
      </p:sp>
      <p:sp>
        <p:nvSpPr>
          <p:cNvPr id="18" name="2 Título"/>
          <p:cNvSpPr txBox="1">
            <a:spLocks/>
          </p:cNvSpPr>
          <p:nvPr/>
        </p:nvSpPr>
        <p:spPr>
          <a:xfrm>
            <a:off x="0" y="-1"/>
            <a:ext cx="9144000" cy="782053"/>
          </a:xfrm>
          <a:prstGeom prst="rect">
            <a:avLst/>
          </a:prstGeom>
        </p:spPr>
        <p:txBody>
          <a:bodyPr vert="horz" lIns="91440" tIns="45720" rIns="91440" bIns="45720" rtlCol="0" anchor="b">
            <a:normAutofit fontScale="9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700" dirty="0" smtClean="0">
                <a:solidFill>
                  <a:schemeClr val="tx2"/>
                </a:solidFill>
                <a:latin typeface="Calibri" panose="020F0502020204030204" pitchFamily="34" charset="0"/>
              </a:rPr>
              <a:t>MORFOLOGÍA DE </a:t>
            </a:r>
            <a:r>
              <a:rPr lang="es-MX" sz="4700" i="1" dirty="0" smtClean="0">
                <a:solidFill>
                  <a:schemeClr val="tx2"/>
                </a:solidFill>
                <a:latin typeface="Calibri" panose="020F0502020204030204" pitchFamily="34" charset="0"/>
              </a:rPr>
              <a:t>F. mexicana </a:t>
            </a:r>
            <a:r>
              <a:rPr lang="es-MX" sz="4700" dirty="0" smtClean="0">
                <a:solidFill>
                  <a:schemeClr val="tx2"/>
                </a:solidFill>
                <a:latin typeface="Calibri" panose="020F0502020204030204" pitchFamily="34" charset="0"/>
              </a:rPr>
              <a:t>SILVESTRE</a:t>
            </a:r>
            <a:endParaRPr lang="es-MX" sz="47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3560655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xmlns=""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7" name="Rectangle 136">
            <a:extLst>
              <a:ext uri="{FF2B5EF4-FFF2-40B4-BE49-F238E27FC236}">
                <a16:creationId xmlns:a16="http://schemas.microsoft.com/office/drawing/2014/main" xmlns=""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2 Título"/>
          <p:cNvSpPr txBox="1">
            <a:spLocks/>
          </p:cNvSpPr>
          <p:nvPr/>
        </p:nvSpPr>
        <p:spPr>
          <a:xfrm>
            <a:off x="3886200" y="634946"/>
            <a:ext cx="4776107"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spcAft>
                <a:spcPts val="600"/>
              </a:spcAft>
            </a:pPr>
            <a:r>
              <a:rPr lang="en-US" sz="3700" dirty="0"/>
              <a:t>MORFOLOGÍA DE </a:t>
            </a:r>
          </a:p>
          <a:p>
            <a:pPr>
              <a:spcAft>
                <a:spcPts val="600"/>
              </a:spcAft>
            </a:pPr>
            <a:r>
              <a:rPr lang="en-US" sz="3700" i="1" dirty="0"/>
              <a:t>F. mexicana </a:t>
            </a:r>
            <a:r>
              <a:rPr lang="en-US" sz="3700" dirty="0"/>
              <a:t>CULTIVADO</a:t>
            </a:r>
          </a:p>
        </p:txBody>
      </p:sp>
      <p:pic>
        <p:nvPicPr>
          <p:cNvPr id="2050" name="Picture 2" descr="esultado de imagen para flammulina velutipes"/>
          <p:cNvPicPr>
            <a:picLocks noChangeAspect="1" noChangeArrowheads="1"/>
          </p:cNvPicPr>
          <p:nvPr/>
        </p:nvPicPr>
        <p:blipFill rotWithShape="1">
          <a:blip r:embed="rId2">
            <a:extLst>
              <a:ext uri="{28A0092B-C50C-407E-A947-70E740481C1C}">
                <a14:useLocalDpi xmlns:a14="http://schemas.microsoft.com/office/drawing/2010/main" val="0"/>
              </a:ext>
            </a:extLst>
          </a:blip>
          <a:srcRect l="14487" r="13441" b="-2"/>
          <a:stretch/>
        </p:blipFill>
        <p:spPr bwMode="auto">
          <a:xfrm>
            <a:off x="20" y="-12128"/>
            <a:ext cx="3490702"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139" name="Straight Connector 138">
            <a:extLst>
              <a:ext uri="{FF2B5EF4-FFF2-40B4-BE49-F238E27FC236}">
                <a16:creationId xmlns:a16="http://schemas.microsoft.com/office/drawing/2014/main" xmlns=""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80B17B61-3367-40FA-88B0-3ED3D58B865D}"/>
              </a:ext>
            </a:extLst>
          </p:cNvPr>
          <p:cNvSpPr>
            <a:spLocks noGrp="1"/>
          </p:cNvSpPr>
          <p:nvPr>
            <p:ph idx="1"/>
          </p:nvPr>
        </p:nvSpPr>
        <p:spPr>
          <a:xfrm>
            <a:off x="3886200" y="2198914"/>
            <a:ext cx="4776107" cy="3670180"/>
          </a:xfrm>
        </p:spPr>
        <p:txBody>
          <a:bodyPr vert="horz" lIns="0" tIns="45720" rIns="0" bIns="45720" rtlCol="0">
            <a:normAutofit/>
          </a:bodyPr>
          <a:lstStyle/>
          <a:p>
            <a:r>
              <a:rPr lang="en-US" dirty="0"/>
              <a:t>Píleo y estípite color blanquecino</a:t>
            </a:r>
          </a:p>
          <a:p>
            <a:r>
              <a:rPr lang="en-US" dirty="0"/>
              <a:t>Estípite cilíndrico largo y delgado</a:t>
            </a:r>
          </a:p>
          <a:p>
            <a:r>
              <a:rPr lang="en-US" dirty="0"/>
              <a:t>Píleo pequeño</a:t>
            </a:r>
          </a:p>
          <a:p>
            <a:endParaRPr lang="en-US" dirty="0"/>
          </a:p>
          <a:p>
            <a:endParaRPr lang="en-US" dirty="0"/>
          </a:p>
          <a:p>
            <a:r>
              <a:rPr lang="en-US" dirty="0"/>
              <a:t>Morfología modificada para cuestiones gastronómicas</a:t>
            </a:r>
          </a:p>
        </p:txBody>
      </p:sp>
      <p:sp>
        <p:nvSpPr>
          <p:cNvPr id="2" name="Rectángulo 1"/>
          <p:cNvSpPr/>
          <p:nvPr/>
        </p:nvSpPr>
        <p:spPr>
          <a:xfrm>
            <a:off x="5660921" y="6427113"/>
            <a:ext cx="3483078" cy="246221"/>
          </a:xfrm>
          <a:prstGeom prst="rect">
            <a:avLst/>
          </a:prstGeom>
        </p:spPr>
        <p:txBody>
          <a:bodyPr wrap="square">
            <a:spAutoFit/>
          </a:bodyPr>
          <a:lstStyle/>
          <a:p>
            <a:pPr algn="ctr">
              <a:spcAft>
                <a:spcPts val="600"/>
              </a:spcAft>
            </a:pPr>
            <a:r>
              <a:rPr lang="es-ES_tradnl" sz="1000" dirty="0"/>
              <a:t>https://</a:t>
            </a:r>
            <a:r>
              <a:rPr lang="es-ES_tradnl" sz="1000" dirty="0" err="1"/>
              <a:t>www.mushroomexpert.com</a:t>
            </a:r>
            <a:r>
              <a:rPr lang="es-ES_tradnl" sz="1000" dirty="0"/>
              <a:t>/</a:t>
            </a:r>
            <a:r>
              <a:rPr lang="es-ES_tradnl" sz="1000" dirty="0" err="1"/>
              <a:t>flammulina_velutipes.html</a:t>
            </a:r>
            <a:endParaRPr lang="es-ES_tradnl" sz="1000" dirty="0"/>
          </a:p>
        </p:txBody>
      </p:sp>
    </p:spTree>
    <p:extLst>
      <p:ext uri="{BB962C8B-B14F-4D97-AF65-F5344CB8AC3E}">
        <p14:creationId xmlns:p14="http://schemas.microsoft.com/office/powerpoint/2010/main" val="1394807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 xmlns:a16="http://schemas.microsoft.com/office/drawing/2014/main" id="{3A6F88EA-0C4D-44C9-B0EB-B7310A15DF6E}"/>
              </a:ext>
            </a:extLst>
          </p:cNvPr>
          <p:cNvSpPr/>
          <p:nvPr/>
        </p:nvSpPr>
        <p:spPr>
          <a:xfrm>
            <a:off x="239151" y="1783245"/>
            <a:ext cx="4392638" cy="1754326"/>
          </a:xfrm>
          <a:prstGeom prst="rect">
            <a:avLst/>
          </a:prstGeom>
        </p:spPr>
        <p:txBody>
          <a:bodyPr wrap="square">
            <a:spAutoFit/>
          </a:bodyPr>
          <a:lstStyle/>
          <a:p>
            <a:pPr marL="285750" indent="-285750" algn="just">
              <a:buFont typeface="Arial" charset="0"/>
              <a:buChar char="•"/>
            </a:pPr>
            <a:r>
              <a:rPr lang="es-MX" dirty="0">
                <a:latin typeface="Arial" panose="020B0604020202020204" pitchFamily="34" charset="0"/>
                <a:cs typeface="Arial" panose="020B0604020202020204" pitchFamily="34" charset="0"/>
              </a:rPr>
              <a:t>Especie </a:t>
            </a:r>
            <a:r>
              <a:rPr lang="es-MX" dirty="0"/>
              <a:t>saprobia </a:t>
            </a:r>
            <a:r>
              <a:rPr lang="es-MX" dirty="0">
                <a:latin typeface="Arial" panose="020B0604020202020204" pitchFamily="34" charset="0"/>
                <a:cs typeface="Arial" panose="020B0604020202020204" pitchFamily="34" charset="0"/>
              </a:rPr>
              <a:t>que fructifica en grupos fasciculados sobre madera enterrada o al pie de tocones de </a:t>
            </a:r>
            <a:r>
              <a:rPr lang="es-MX" dirty="0" err="1">
                <a:latin typeface="Arial" panose="020B0604020202020204" pitchFamily="34" charset="0"/>
                <a:cs typeface="Arial" panose="020B0604020202020204" pitchFamily="34" charset="0"/>
              </a:rPr>
              <a:t>planifolios</a:t>
            </a:r>
            <a:r>
              <a:rPr lang="es-MX" dirty="0">
                <a:latin typeface="Arial" panose="020B0604020202020204" pitchFamily="34" charset="0"/>
                <a:cs typeface="Arial" panose="020B0604020202020204" pitchFamily="34" charset="0"/>
              </a:rPr>
              <a:t>, o más raramente de coníferas, de finales de otoño a invierno</a:t>
            </a:r>
            <a:r>
              <a:rPr lang="es-MX" dirty="0"/>
              <a:t>.</a:t>
            </a:r>
          </a:p>
        </p:txBody>
      </p:sp>
      <p:sp>
        <p:nvSpPr>
          <p:cNvPr id="15" name="Rectángulo 14">
            <a:extLst>
              <a:ext uri="{FF2B5EF4-FFF2-40B4-BE49-F238E27FC236}">
                <a16:creationId xmlns="" xmlns:a16="http://schemas.microsoft.com/office/drawing/2014/main" id="{95C62005-A7BB-4FF8-9042-C3834E64D458}"/>
              </a:ext>
            </a:extLst>
          </p:cNvPr>
          <p:cNvSpPr/>
          <p:nvPr/>
        </p:nvSpPr>
        <p:spPr>
          <a:xfrm>
            <a:off x="239151" y="3906266"/>
            <a:ext cx="4508696" cy="1200329"/>
          </a:xfrm>
          <a:prstGeom prst="rect">
            <a:avLst/>
          </a:prstGeom>
        </p:spPr>
        <p:txBody>
          <a:bodyPr wrap="square">
            <a:spAutoFit/>
          </a:bodyPr>
          <a:lstStyle/>
          <a:p>
            <a:pPr marL="285750" indent="-285750">
              <a:buFont typeface="Arial" charset="0"/>
              <a:buChar char="•"/>
            </a:pPr>
            <a:r>
              <a:rPr lang="es-MX" dirty="0">
                <a:latin typeface="Arial" panose="020B0604020202020204" pitchFamily="34" charset="0"/>
                <a:cs typeface="Arial" panose="020B0604020202020204" pitchFamily="34" charset="0"/>
              </a:rPr>
              <a:t>Crece desde mediado de otoño a principio de la primavera sobre troncos y ramas muertas de árboles planifolios en densos </a:t>
            </a:r>
            <a:r>
              <a:rPr lang="es-MX" dirty="0" smtClean="0">
                <a:latin typeface="Arial" panose="020B0604020202020204" pitchFamily="34" charset="0"/>
                <a:cs typeface="Arial" panose="020B0604020202020204" pitchFamily="34" charset="0"/>
              </a:rPr>
              <a:t>grupos.</a:t>
            </a:r>
            <a:endParaRPr lang="es-MX" dirty="0">
              <a:latin typeface="Arial" panose="020B0604020202020204" pitchFamily="34" charset="0"/>
              <a:cs typeface="Arial" panose="020B0604020202020204" pitchFamily="34" charset="0"/>
            </a:endParaRPr>
          </a:p>
        </p:txBody>
      </p:sp>
      <p:pic>
        <p:nvPicPr>
          <p:cNvPr id="3074" name="Picture 2" descr="ttps://www.mushroomexpert.com/images/kuo5/flammulina_velutipes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7847" y="1242445"/>
            <a:ext cx="4149690" cy="3118377"/>
          </a:xfrm>
          <a:prstGeom prst="rect">
            <a:avLst/>
          </a:prstGeom>
          <a:noFill/>
          <a:effectLst>
            <a:softEdge rad="152400"/>
          </a:effectLst>
          <a:extLst>
            <a:ext uri="{909E8E84-426E-40DD-AFC4-6F175D3DCCD1}">
              <a14:hiddenFill xmlns:a14="http://schemas.microsoft.com/office/drawing/2010/main">
                <a:solidFill>
                  <a:srgbClr val="FFFFFF"/>
                </a:solidFill>
              </a14:hiddenFill>
            </a:ext>
          </a:extLst>
        </p:spPr>
      </p:pic>
      <p:sp>
        <p:nvSpPr>
          <p:cNvPr id="9" name="2 Título"/>
          <p:cNvSpPr txBox="1">
            <a:spLocks/>
          </p:cNvSpPr>
          <p:nvPr/>
        </p:nvSpPr>
        <p:spPr>
          <a:xfrm>
            <a:off x="0" y="-1"/>
            <a:ext cx="9144000" cy="782053"/>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700" dirty="0" smtClean="0">
                <a:solidFill>
                  <a:schemeClr val="tx2"/>
                </a:solidFill>
                <a:latin typeface="Calibri" panose="020F0502020204030204" pitchFamily="34" charset="0"/>
              </a:rPr>
              <a:t>HABITAT</a:t>
            </a:r>
            <a:endParaRPr lang="es-MX" sz="4700" dirty="0">
              <a:solidFill>
                <a:schemeClr val="tx2"/>
              </a:solidFill>
              <a:latin typeface="Calibri" panose="020F0502020204030204" pitchFamily="34" charset="0"/>
            </a:endParaRPr>
          </a:p>
        </p:txBody>
      </p:sp>
      <p:pic>
        <p:nvPicPr>
          <p:cNvPr id="11" name="Imagen 10">
            <a:extLst>
              <a:ext uri="{FF2B5EF4-FFF2-40B4-BE49-F238E27FC236}">
                <a16:creationId xmlns="" xmlns:a16="http://schemas.microsoft.com/office/drawing/2014/main" id="{FC0C6433-D560-4EE4-A8AB-0D623281D129}"/>
              </a:ext>
            </a:extLst>
          </p:cNvPr>
          <p:cNvPicPr/>
          <p:nvPr/>
        </p:nvPicPr>
        <p:blipFill rotWithShape="1">
          <a:blip r:embed="rId3"/>
          <a:srcRect l="65173" t="25593" r="2449" b="60473"/>
          <a:stretch/>
        </p:blipFill>
        <p:spPr bwMode="auto">
          <a:xfrm>
            <a:off x="3970421" y="4729517"/>
            <a:ext cx="5039658" cy="15070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2362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Personalizar 4">
      <a:dk1>
        <a:srgbClr val="000000"/>
      </a:dk1>
      <a:lt1>
        <a:srgbClr val="FFFFFF"/>
      </a:lt1>
      <a:dk2>
        <a:srgbClr val="455F51"/>
      </a:dk2>
      <a:lt2>
        <a:srgbClr val="E2DFCC"/>
      </a:lt2>
      <a:accent1>
        <a:srgbClr val="C1CBAA"/>
      </a:accent1>
      <a:accent2>
        <a:srgbClr val="87A575"/>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807</TotalTime>
  <Words>2277</Words>
  <Application>Microsoft Macintosh PowerPoint</Application>
  <PresentationFormat>Presentación en pantalla (4:3)</PresentationFormat>
  <Paragraphs>190</Paragraphs>
  <Slides>31</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Calibri</vt:lpstr>
      <vt:lpstr>Calibri Light</vt:lpstr>
      <vt:lpstr>Corbel</vt:lpstr>
      <vt:lpstr>MS PGothic</vt:lpstr>
      <vt:lpstr>ＭＳ Ｐゴシック</vt:lpstr>
      <vt:lpstr>Tahoma</vt:lpstr>
      <vt:lpstr>Arial</vt:lpstr>
      <vt:lpstr>Retrospección</vt:lpstr>
      <vt:lpstr>Presentación de PowerPoint</vt:lpstr>
      <vt:lpstr>GUIÓN EXPLICATIVO</vt:lpstr>
      <vt:lpstr>Presentación de PowerPoint</vt:lpstr>
      <vt:lpstr>Presentación de PowerPoint</vt:lpstr>
      <vt:lpstr>Flammulina velutipes Enokitake Hongo de invierno  </vt:lpstr>
      <vt:lpstr>Flammulina velutipes (Curtis) Singer 1951 </vt:lpstr>
      <vt:lpstr>Presentación de PowerPoint</vt:lpstr>
      <vt:lpstr>Presentación de PowerPoint</vt:lpstr>
      <vt:lpstr>Presentación de PowerPoint</vt:lpstr>
      <vt:lpstr>Presentación de PowerPoint</vt:lpstr>
      <vt:lpstr>Presentación de PowerPoint</vt:lpstr>
      <vt:lpstr>Presentación de PowerPoint</vt:lpstr>
      <vt:lpstr>OBTENCIÓN DE CEPAS </vt:lpstr>
      <vt:lpstr>PREPARACIÓN DE INÓCULO:   </vt:lpstr>
      <vt:lpstr>SUSTRATO CON GRANOS DE TRIGO</vt:lpstr>
      <vt:lpstr>SUSTRATO CON GRANOS DE TRIGO</vt:lpstr>
      <vt:lpstr>PREPARACIÓN DE SUSTRATO: </vt:lpstr>
      <vt:lpstr>CONTENEDORES</vt:lpstr>
      <vt:lpstr>ESTERILIZACIÓN</vt:lpstr>
      <vt:lpstr>Presentación de PowerPoint</vt:lpstr>
      <vt:lpstr>Presentación de PowerPoint</vt:lpstr>
      <vt:lpstr>Presentación de PowerPoint</vt:lpstr>
      <vt:lpstr>Presentación de PowerPoint</vt:lpstr>
      <vt:lpstr>Presentación de PowerPoint</vt:lpstr>
      <vt:lpstr>POSTCOSECHA </vt:lpstr>
      <vt:lpstr>POSCOSECHA</vt:lpstr>
      <vt:lpstr>PREPARACIÓN DEL ENOKITAKE  </vt:lpstr>
      <vt:lpstr>PROPIEDADES NUTRICIONALES </vt:lpstr>
      <vt:lpstr>PROPIEDADES MEDICINALES </vt:lpstr>
      <vt:lpstr>PLAGAS Y ENFERMEDADES  </vt:lpstr>
      <vt:lpstr>LITERATURA CONSULTADA</vt:lpstr>
    </vt:vector>
  </TitlesOfParts>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gonzalez martinez</dc:creator>
  <cp:lastModifiedBy>Cristina Burrola Aguilar</cp:lastModifiedBy>
  <cp:revision>35</cp:revision>
  <dcterms:created xsi:type="dcterms:W3CDTF">2019-05-22T00:23:37Z</dcterms:created>
  <dcterms:modified xsi:type="dcterms:W3CDTF">2019-09-30T01:45:52Z</dcterms:modified>
</cp:coreProperties>
</file>