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handoutMasterIdLst>
    <p:handoutMasterId r:id="rId39"/>
  </p:handoutMasterIdLst>
  <p:sldIdLst>
    <p:sldId id="261" r:id="rId2"/>
    <p:sldId id="292" r:id="rId3"/>
    <p:sldId id="293" r:id="rId4"/>
    <p:sldId id="294" r:id="rId5"/>
    <p:sldId id="302" r:id="rId6"/>
    <p:sldId id="303" r:id="rId7"/>
    <p:sldId id="295" r:id="rId8"/>
    <p:sldId id="299" r:id="rId9"/>
    <p:sldId id="301" r:id="rId10"/>
    <p:sldId id="304" r:id="rId11"/>
    <p:sldId id="305" r:id="rId12"/>
    <p:sldId id="297" r:id="rId13"/>
    <p:sldId id="298" r:id="rId14"/>
    <p:sldId id="296" r:id="rId15"/>
    <p:sldId id="300" r:id="rId16"/>
    <p:sldId id="264" r:id="rId17"/>
    <p:sldId id="265" r:id="rId18"/>
    <p:sldId id="289" r:id="rId19"/>
    <p:sldId id="306" r:id="rId20"/>
    <p:sldId id="274" r:id="rId21"/>
    <p:sldId id="308" r:id="rId22"/>
    <p:sldId id="309" r:id="rId23"/>
    <p:sldId id="275" r:id="rId24"/>
    <p:sldId id="311" r:id="rId25"/>
    <p:sldId id="312" r:id="rId26"/>
    <p:sldId id="313" r:id="rId27"/>
    <p:sldId id="307" r:id="rId28"/>
    <p:sldId id="276" r:id="rId29"/>
    <p:sldId id="279" r:id="rId30"/>
    <p:sldId id="280" r:id="rId31"/>
    <p:sldId id="315" r:id="rId32"/>
    <p:sldId id="316" r:id="rId33"/>
    <p:sldId id="317" r:id="rId34"/>
    <p:sldId id="318" r:id="rId35"/>
    <p:sldId id="319" r:id="rId36"/>
    <p:sldId id="291" r:id="rId37"/>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425"/>
    <p:restoredTop sz="93649" autoAdjust="0"/>
  </p:normalViewPr>
  <p:slideViewPr>
    <p:cSldViewPr snapToGrid="0" snapToObjects="1">
      <p:cViewPr>
        <p:scale>
          <a:sx n="100" d="100"/>
          <a:sy n="100" d="100"/>
        </p:scale>
        <p:origin x="272" y="9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1831FF-0890-D84F-ABFF-634F5186FEED}" type="doc">
      <dgm:prSet loTypeId="urn:microsoft.com/office/officeart/2005/8/layout/hierarchy6" loCatId="" qsTypeId="urn:microsoft.com/office/officeart/2005/8/quickstyle/simple4" qsCatId="simple" csTypeId="urn:microsoft.com/office/officeart/2005/8/colors/accent3_5" csCatId="accent3" phldr="1"/>
      <dgm:spPr/>
      <dgm:t>
        <a:bodyPr/>
        <a:lstStyle/>
        <a:p>
          <a:endParaRPr lang="es-ES_tradnl"/>
        </a:p>
      </dgm:t>
    </dgm:pt>
    <dgm:pt modelId="{5FD55F0A-F193-8E43-B50A-7C644D8D153E}">
      <dgm:prSet phldrT="[Texto]" custT="1"/>
      <dgm:spPr/>
      <dgm:t>
        <a:bodyPr/>
        <a:lstStyle/>
        <a:p>
          <a:r>
            <a:rPr lang="es-ES_tradnl" sz="2000" dirty="0" smtClean="0">
              <a:solidFill>
                <a:schemeClr val="tx1"/>
              </a:solidFill>
            </a:rPr>
            <a:t>Analizar y aplicar los modelos matemáticos para la resolución de problemas económico-administrativos de la empresa, así como adquirir habilidades matemáticas para desarrollar un pensamiento lógico, formal, heurístico y algorítmico al modelar fenómenos de naturaleza financiera y resolverlos.</a:t>
          </a:r>
          <a:endParaRPr lang="es-ES_tradnl" sz="2000" b="0" dirty="0">
            <a:solidFill>
              <a:schemeClr val="tx1"/>
            </a:solidFill>
          </a:endParaRPr>
        </a:p>
      </dgm:t>
    </dgm:pt>
    <dgm:pt modelId="{99544262-953A-FF4A-9FFD-B8B568A2339E}" type="parTrans" cxnId="{97AE3119-95AF-FD4B-B6AF-818801BAC5F5}">
      <dgm:prSet/>
      <dgm:spPr/>
      <dgm:t>
        <a:bodyPr/>
        <a:lstStyle/>
        <a:p>
          <a:endParaRPr lang="es-ES_tradnl"/>
        </a:p>
      </dgm:t>
    </dgm:pt>
    <dgm:pt modelId="{77EEE265-FCE0-FE42-99BD-D5E6A7485971}" type="sibTrans" cxnId="{97AE3119-95AF-FD4B-B6AF-818801BAC5F5}">
      <dgm:prSet/>
      <dgm:spPr/>
      <dgm:t>
        <a:bodyPr/>
        <a:lstStyle/>
        <a:p>
          <a:endParaRPr lang="es-ES_tradnl"/>
        </a:p>
      </dgm:t>
    </dgm:pt>
    <dgm:pt modelId="{5631FAA9-AF19-4448-96EF-4632E12E9DFC}">
      <dgm:prSet phldrT="[Texto]" custT="1"/>
      <dgm:spPr/>
      <dgm:t>
        <a:bodyPr/>
        <a:lstStyle/>
        <a:p>
          <a:r>
            <a:rPr lang="es-ES_tradnl" sz="2000" dirty="0" smtClean="0"/>
            <a:t>Unidad</a:t>
          </a:r>
          <a:r>
            <a:rPr lang="es-ES_tradnl" sz="2000" baseline="0" dirty="0" smtClean="0"/>
            <a:t> de aprendizaje</a:t>
          </a:r>
          <a:endParaRPr lang="es-ES_tradnl" sz="2000" dirty="0"/>
        </a:p>
      </dgm:t>
    </dgm:pt>
    <dgm:pt modelId="{9F7915EC-CEFB-BC43-865A-AA31B00C4E9B}" type="parTrans" cxnId="{7B00C41A-0BB6-D34E-94D0-2DFE1D0CB384}">
      <dgm:prSet/>
      <dgm:spPr/>
      <dgm:t>
        <a:bodyPr/>
        <a:lstStyle/>
        <a:p>
          <a:endParaRPr lang="es-ES_tradnl"/>
        </a:p>
      </dgm:t>
    </dgm:pt>
    <dgm:pt modelId="{A8258E4A-95A5-FC45-BFD5-7BF9609CBAE3}" type="sibTrans" cxnId="{7B00C41A-0BB6-D34E-94D0-2DFE1D0CB384}">
      <dgm:prSet/>
      <dgm:spPr/>
      <dgm:t>
        <a:bodyPr/>
        <a:lstStyle/>
        <a:p>
          <a:endParaRPr lang="es-ES_tradnl"/>
        </a:p>
      </dgm:t>
    </dgm:pt>
    <dgm:pt modelId="{B0AF3708-7235-F048-B6E9-DB1B05B0C522}" type="pres">
      <dgm:prSet presAssocID="{6D1831FF-0890-D84F-ABFF-634F5186FEED}" presName="mainComposite" presStyleCnt="0">
        <dgm:presLayoutVars>
          <dgm:chPref val="1"/>
          <dgm:dir/>
          <dgm:animOne val="branch"/>
          <dgm:animLvl val="lvl"/>
          <dgm:resizeHandles val="exact"/>
        </dgm:presLayoutVars>
      </dgm:prSet>
      <dgm:spPr/>
      <dgm:t>
        <a:bodyPr/>
        <a:lstStyle/>
        <a:p>
          <a:endParaRPr lang="es-ES_tradnl"/>
        </a:p>
      </dgm:t>
    </dgm:pt>
    <dgm:pt modelId="{F237AD7D-8AAD-8141-9B52-971A0DDCE70F}" type="pres">
      <dgm:prSet presAssocID="{6D1831FF-0890-D84F-ABFF-634F5186FEED}" presName="hierFlow" presStyleCnt="0"/>
      <dgm:spPr/>
      <dgm:t>
        <a:bodyPr/>
        <a:lstStyle/>
        <a:p>
          <a:endParaRPr lang="es-ES_tradnl"/>
        </a:p>
      </dgm:t>
    </dgm:pt>
    <dgm:pt modelId="{2072265F-7E8E-C745-93FD-947ABAB61649}" type="pres">
      <dgm:prSet presAssocID="{6D1831FF-0890-D84F-ABFF-634F5186FEED}" presName="firstBuf" presStyleCnt="0"/>
      <dgm:spPr/>
      <dgm:t>
        <a:bodyPr/>
        <a:lstStyle/>
        <a:p>
          <a:endParaRPr lang="es-ES_tradnl"/>
        </a:p>
      </dgm:t>
    </dgm:pt>
    <dgm:pt modelId="{F5717296-53C6-204B-80E0-ABFEF5CFD553}" type="pres">
      <dgm:prSet presAssocID="{6D1831FF-0890-D84F-ABFF-634F5186FEED}" presName="hierChild1" presStyleCnt="0">
        <dgm:presLayoutVars>
          <dgm:chPref val="1"/>
          <dgm:animOne val="branch"/>
          <dgm:animLvl val="lvl"/>
        </dgm:presLayoutVars>
      </dgm:prSet>
      <dgm:spPr/>
      <dgm:t>
        <a:bodyPr/>
        <a:lstStyle/>
        <a:p>
          <a:endParaRPr lang="es-ES_tradnl"/>
        </a:p>
      </dgm:t>
    </dgm:pt>
    <dgm:pt modelId="{C2C671D3-0737-BB4F-AE4E-DD09F515F3E8}" type="pres">
      <dgm:prSet presAssocID="{5FD55F0A-F193-8E43-B50A-7C644D8D153E}" presName="Name14" presStyleCnt="0"/>
      <dgm:spPr/>
      <dgm:t>
        <a:bodyPr/>
        <a:lstStyle/>
        <a:p>
          <a:endParaRPr lang="es-ES_tradnl"/>
        </a:p>
      </dgm:t>
    </dgm:pt>
    <dgm:pt modelId="{61F21BC7-689A-DE4E-BC08-780DDEDD888E}" type="pres">
      <dgm:prSet presAssocID="{5FD55F0A-F193-8E43-B50A-7C644D8D153E}" presName="level1Shape" presStyleLbl="node0" presStyleIdx="0" presStyleCnt="1" custScaleX="801442" custScaleY="680521" custLinFactNeighborX="-12544" custLinFactNeighborY="45505">
        <dgm:presLayoutVars>
          <dgm:chPref val="3"/>
        </dgm:presLayoutVars>
      </dgm:prSet>
      <dgm:spPr/>
      <dgm:t>
        <a:bodyPr/>
        <a:lstStyle/>
        <a:p>
          <a:endParaRPr lang="es-ES_tradnl"/>
        </a:p>
      </dgm:t>
    </dgm:pt>
    <dgm:pt modelId="{40AA585F-7EF8-1B44-B613-346223EF1937}" type="pres">
      <dgm:prSet presAssocID="{5FD55F0A-F193-8E43-B50A-7C644D8D153E}" presName="hierChild2" presStyleCnt="0"/>
      <dgm:spPr/>
      <dgm:t>
        <a:bodyPr/>
        <a:lstStyle/>
        <a:p>
          <a:endParaRPr lang="es-ES_tradnl"/>
        </a:p>
      </dgm:t>
    </dgm:pt>
    <dgm:pt modelId="{A5300913-918A-B447-8068-2D6BA770DD56}" type="pres">
      <dgm:prSet presAssocID="{6D1831FF-0890-D84F-ABFF-634F5186FEED}" presName="bgShapesFlow" presStyleCnt="0"/>
      <dgm:spPr/>
      <dgm:t>
        <a:bodyPr/>
        <a:lstStyle/>
        <a:p>
          <a:endParaRPr lang="es-ES_tradnl"/>
        </a:p>
      </dgm:t>
    </dgm:pt>
    <dgm:pt modelId="{41355C53-B169-4B40-9BF2-A3C9E91D922E}" type="pres">
      <dgm:prSet presAssocID="{5631FAA9-AF19-4448-96EF-4632E12E9DFC}" presName="rectComp" presStyleCnt="0"/>
      <dgm:spPr/>
      <dgm:t>
        <a:bodyPr/>
        <a:lstStyle/>
        <a:p>
          <a:endParaRPr lang="es-ES_tradnl"/>
        </a:p>
      </dgm:t>
    </dgm:pt>
    <dgm:pt modelId="{F3C098F4-3BF3-374B-A7B0-996BBCED995F}" type="pres">
      <dgm:prSet presAssocID="{5631FAA9-AF19-4448-96EF-4632E12E9DFC}" presName="bgRect" presStyleLbl="bgShp" presStyleIdx="0" presStyleCnt="1" custScaleY="201967" custLinFactNeighborX="-2540" custLinFactNeighborY="96613"/>
      <dgm:spPr/>
      <dgm:t>
        <a:bodyPr/>
        <a:lstStyle/>
        <a:p>
          <a:endParaRPr lang="es-ES_tradnl"/>
        </a:p>
      </dgm:t>
    </dgm:pt>
    <dgm:pt modelId="{E5D845F6-1D88-6248-9556-BB375E7D176C}" type="pres">
      <dgm:prSet presAssocID="{5631FAA9-AF19-4448-96EF-4632E12E9DFC}" presName="bgRectTx" presStyleLbl="bgShp" presStyleIdx="0" presStyleCnt="1">
        <dgm:presLayoutVars>
          <dgm:bulletEnabled val="1"/>
        </dgm:presLayoutVars>
      </dgm:prSet>
      <dgm:spPr/>
      <dgm:t>
        <a:bodyPr/>
        <a:lstStyle/>
        <a:p>
          <a:endParaRPr lang="es-ES_tradnl"/>
        </a:p>
      </dgm:t>
    </dgm:pt>
  </dgm:ptLst>
  <dgm:cxnLst>
    <dgm:cxn modelId="{6AAC9179-7CDD-884F-95C7-F105B9B08EA9}" type="presOf" srcId="{5FD55F0A-F193-8E43-B50A-7C644D8D153E}" destId="{61F21BC7-689A-DE4E-BC08-780DDEDD888E}" srcOrd="0" destOrd="0" presId="urn:microsoft.com/office/officeart/2005/8/layout/hierarchy6"/>
    <dgm:cxn modelId="{97AE3119-95AF-FD4B-B6AF-818801BAC5F5}" srcId="{6D1831FF-0890-D84F-ABFF-634F5186FEED}" destId="{5FD55F0A-F193-8E43-B50A-7C644D8D153E}" srcOrd="0" destOrd="0" parTransId="{99544262-953A-FF4A-9FFD-B8B568A2339E}" sibTransId="{77EEE265-FCE0-FE42-99BD-D5E6A7485971}"/>
    <dgm:cxn modelId="{E1476B24-1A3A-B645-9036-22DAD73464E6}" type="presOf" srcId="{5631FAA9-AF19-4448-96EF-4632E12E9DFC}" destId="{F3C098F4-3BF3-374B-A7B0-996BBCED995F}" srcOrd="0" destOrd="0" presId="urn:microsoft.com/office/officeart/2005/8/layout/hierarchy6"/>
    <dgm:cxn modelId="{7B00C41A-0BB6-D34E-94D0-2DFE1D0CB384}" srcId="{6D1831FF-0890-D84F-ABFF-634F5186FEED}" destId="{5631FAA9-AF19-4448-96EF-4632E12E9DFC}" srcOrd="1" destOrd="0" parTransId="{9F7915EC-CEFB-BC43-865A-AA31B00C4E9B}" sibTransId="{A8258E4A-95A5-FC45-BFD5-7BF9609CBAE3}"/>
    <dgm:cxn modelId="{1D391928-FD79-CF49-B87E-61AE344756B6}" type="presOf" srcId="{6D1831FF-0890-D84F-ABFF-634F5186FEED}" destId="{B0AF3708-7235-F048-B6E9-DB1B05B0C522}" srcOrd="0" destOrd="0" presId="urn:microsoft.com/office/officeart/2005/8/layout/hierarchy6"/>
    <dgm:cxn modelId="{9C2B4A66-7806-C045-B418-F910EDE5C2E0}" type="presOf" srcId="{5631FAA9-AF19-4448-96EF-4632E12E9DFC}" destId="{E5D845F6-1D88-6248-9556-BB375E7D176C}" srcOrd="1" destOrd="0" presId="urn:microsoft.com/office/officeart/2005/8/layout/hierarchy6"/>
    <dgm:cxn modelId="{76BE743C-AE8A-E644-895F-42D07336CD24}" type="presParOf" srcId="{B0AF3708-7235-F048-B6E9-DB1B05B0C522}" destId="{F237AD7D-8AAD-8141-9B52-971A0DDCE70F}" srcOrd="0" destOrd="0" presId="urn:microsoft.com/office/officeart/2005/8/layout/hierarchy6"/>
    <dgm:cxn modelId="{6B02910D-E3CE-9949-B453-0157DFC23987}" type="presParOf" srcId="{F237AD7D-8AAD-8141-9B52-971A0DDCE70F}" destId="{2072265F-7E8E-C745-93FD-947ABAB61649}" srcOrd="0" destOrd="0" presId="urn:microsoft.com/office/officeart/2005/8/layout/hierarchy6"/>
    <dgm:cxn modelId="{308B3185-3BF4-F84D-80B5-A384AC8114A2}" type="presParOf" srcId="{F237AD7D-8AAD-8141-9B52-971A0DDCE70F}" destId="{F5717296-53C6-204B-80E0-ABFEF5CFD553}" srcOrd="1" destOrd="0" presId="urn:microsoft.com/office/officeart/2005/8/layout/hierarchy6"/>
    <dgm:cxn modelId="{2081A2C9-9DBF-1544-998F-277AD41D519C}" type="presParOf" srcId="{F5717296-53C6-204B-80E0-ABFEF5CFD553}" destId="{C2C671D3-0737-BB4F-AE4E-DD09F515F3E8}" srcOrd="0" destOrd="0" presId="urn:microsoft.com/office/officeart/2005/8/layout/hierarchy6"/>
    <dgm:cxn modelId="{0063ECEF-AB43-4E43-BFFC-60B958C98B09}" type="presParOf" srcId="{C2C671D3-0737-BB4F-AE4E-DD09F515F3E8}" destId="{61F21BC7-689A-DE4E-BC08-780DDEDD888E}" srcOrd="0" destOrd="0" presId="urn:microsoft.com/office/officeart/2005/8/layout/hierarchy6"/>
    <dgm:cxn modelId="{096B8833-0D56-2C48-A203-C3033AC3335F}" type="presParOf" srcId="{C2C671D3-0737-BB4F-AE4E-DD09F515F3E8}" destId="{40AA585F-7EF8-1B44-B613-346223EF1937}" srcOrd="1" destOrd="0" presId="urn:microsoft.com/office/officeart/2005/8/layout/hierarchy6"/>
    <dgm:cxn modelId="{9341F99D-C4C1-3041-8404-ADEA4B88D973}" type="presParOf" srcId="{B0AF3708-7235-F048-B6E9-DB1B05B0C522}" destId="{A5300913-918A-B447-8068-2D6BA770DD56}" srcOrd="1" destOrd="0" presId="urn:microsoft.com/office/officeart/2005/8/layout/hierarchy6"/>
    <dgm:cxn modelId="{9E1E1859-13EF-0349-BF84-D8DDC8BFF663}" type="presParOf" srcId="{A5300913-918A-B447-8068-2D6BA770DD56}" destId="{41355C53-B169-4B40-9BF2-A3C9E91D922E}" srcOrd="0" destOrd="0" presId="urn:microsoft.com/office/officeart/2005/8/layout/hierarchy6"/>
    <dgm:cxn modelId="{08354938-83AF-8640-80CA-9E7500081304}" type="presParOf" srcId="{41355C53-B169-4B40-9BF2-A3C9E91D922E}" destId="{F3C098F4-3BF3-374B-A7B0-996BBCED995F}" srcOrd="0" destOrd="0" presId="urn:microsoft.com/office/officeart/2005/8/layout/hierarchy6"/>
    <dgm:cxn modelId="{B09A1F76-22BD-1545-AA58-29D9418C0C18}" type="presParOf" srcId="{41355C53-B169-4B40-9BF2-A3C9E91D922E}" destId="{E5D845F6-1D88-6248-9556-BB375E7D176C}"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C098F4-3BF3-374B-A7B0-996BBCED995F}">
      <dsp:nvSpPr>
        <dsp:cNvPr id="0" name=""/>
        <dsp:cNvSpPr/>
      </dsp:nvSpPr>
      <dsp:spPr>
        <a:xfrm>
          <a:off x="0" y="1689178"/>
          <a:ext cx="7928848" cy="1086864"/>
        </a:xfrm>
        <a:prstGeom prst="roundRect">
          <a:avLst>
            <a:gd name="adj" fmla="val 10000"/>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_tradnl" sz="2000" kern="1200" dirty="0" smtClean="0"/>
            <a:t>Unidad</a:t>
          </a:r>
          <a:r>
            <a:rPr lang="es-ES_tradnl" sz="2000" kern="1200" baseline="0" dirty="0" smtClean="0"/>
            <a:t> de aprendizaje</a:t>
          </a:r>
          <a:endParaRPr lang="es-ES_tradnl" sz="2000" kern="1200" dirty="0"/>
        </a:p>
      </dsp:txBody>
      <dsp:txXfrm>
        <a:off x="0" y="1689178"/>
        <a:ext cx="2378654" cy="1086864"/>
      </dsp:txXfrm>
    </dsp:sp>
    <dsp:sp modelId="{61F21BC7-689A-DE4E-BC08-780DDEDD888E}">
      <dsp:nvSpPr>
        <dsp:cNvPr id="0" name=""/>
        <dsp:cNvSpPr/>
      </dsp:nvSpPr>
      <dsp:spPr>
        <a:xfrm>
          <a:off x="2294534" y="1418177"/>
          <a:ext cx="5391095" cy="3051794"/>
        </a:xfrm>
        <a:prstGeom prst="roundRect">
          <a:avLst>
            <a:gd name="adj" fmla="val 10000"/>
          </a:avLst>
        </a:prstGeom>
        <a:gradFill rotWithShape="0">
          <a:gsLst>
            <a:gs pos="0">
              <a:schemeClr val="accent3">
                <a:alpha val="80000"/>
                <a:hueOff val="0"/>
                <a:satOff val="0"/>
                <a:lumOff val="0"/>
                <a:alphaOff val="0"/>
                <a:tint val="100000"/>
                <a:shade val="100000"/>
                <a:satMod val="130000"/>
              </a:schemeClr>
            </a:gs>
            <a:gs pos="100000">
              <a:schemeClr val="accent3">
                <a:alpha val="8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dirty="0" smtClean="0">
              <a:solidFill>
                <a:schemeClr val="tx1"/>
              </a:solidFill>
            </a:rPr>
            <a:t>Analizar y aplicar los modelos matemáticos para la resolución de problemas económico-administrativos de la empresa, así como adquirir habilidades matemáticas para desarrollar un pensamiento lógico, formal, heurístico y algorítmico al modelar fenómenos de naturaleza financiera y resolverlos.</a:t>
          </a:r>
          <a:endParaRPr lang="es-ES_tradnl" sz="2000" b="0" kern="1200" dirty="0">
            <a:solidFill>
              <a:schemeClr val="tx1"/>
            </a:solidFill>
          </a:endParaRPr>
        </a:p>
      </dsp:txBody>
      <dsp:txXfrm>
        <a:off x="2383918" y="1507561"/>
        <a:ext cx="5212327" cy="287302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FFC6E63-E24A-364C-83E4-1D3ABB8CB6A5}" type="datetimeFigureOut">
              <a:rPr lang="es-ES_tradnl" smtClean="0"/>
              <a:t>25/9/19</a:t>
            </a:fld>
            <a:endParaRPr lang="es-ES_tradnl"/>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976DE0-300F-094D-8116-47A85A7EA5C4}" type="slidenum">
              <a:rPr lang="es-ES_tradnl" smtClean="0"/>
              <a:t>‹Nr.›</a:t>
            </a:fld>
            <a:endParaRPr lang="es-ES_tradnl"/>
          </a:p>
        </p:txBody>
      </p:sp>
    </p:spTree>
    <p:extLst>
      <p:ext uri="{BB962C8B-B14F-4D97-AF65-F5344CB8AC3E}">
        <p14:creationId xmlns:p14="http://schemas.microsoft.com/office/powerpoint/2010/main" val="14861583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pPr/>
              <a:t>25/9/19</a:t>
            </a:fld>
            <a:endParaRPr lang="es-ES"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pPr/>
              <a:t>‹Nr.›</a:t>
            </a:fld>
            <a:endParaRPr lang="es-ES" dirty="0"/>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a:t>
            </a:fld>
            <a:endParaRPr lang="es-ES" dirty="0"/>
          </a:p>
        </p:txBody>
      </p:sp>
    </p:spTree>
    <p:extLst>
      <p:ext uri="{BB962C8B-B14F-4D97-AF65-F5344CB8AC3E}">
        <p14:creationId xmlns:p14="http://schemas.microsoft.com/office/powerpoint/2010/main" val="1656988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8" name="Marcador de pie de página 7"/>
          <p:cNvSpPr>
            <a:spLocks noGrp="1"/>
          </p:cNvSpPr>
          <p:nvPr>
            <p:ph type="ftr" sz="quarter" idx="11"/>
          </p:nvPr>
        </p:nvSpPr>
        <p:spPr/>
        <p:txBody>
          <a:bodyPr/>
          <a:lstStyle/>
          <a:p>
            <a:endParaRPr lang="es-ES" dirty="0"/>
          </a:p>
        </p:txBody>
      </p:sp>
      <p:sp>
        <p:nvSpPr>
          <p:cNvPr id="9" name="Marcador de número de diapositiva 8"/>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pPr/>
              <a:t>25/9/19</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pPr/>
              <a:t>25/9/19</a:t>
            </a:fld>
            <a:endParaRPr lang="es-ES"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pPr/>
              <a:t>‹Nr.›</a:t>
            </a:fld>
            <a:endParaRPr lang="es-ES" dirty="0"/>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 Id="rId3" Type="http://schemas.openxmlformats.org/officeDocument/2006/relationships/image" Target="../media/image9.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tiff"/></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4.tiff"/><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tiff"/><Relationship Id="rId3" Type="http://schemas.openxmlformats.org/officeDocument/2006/relationships/image" Target="../media/image16.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210.png"/><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0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tiff"/><Relationship Id="rId3" Type="http://schemas.openxmlformats.org/officeDocument/2006/relationships/image" Target="../media/image31.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gif"/></Relationships>
</file>

<file path=ppt/slides/_rels/slide35.xml.rels><?xml version="1.0" encoding="UTF-8" standalone="yes"?>
<Relationships xmlns="http://schemas.openxmlformats.org/package/2006/relationships"><Relationship Id="rId3" Type="http://schemas.openxmlformats.org/officeDocument/2006/relationships/hyperlink" Target="https://www.macmillaneducation.es/wp-content/uploads/2018/10/cientifico_matematico_advantage_multimedia.pdf" TargetMode="External"/><Relationship Id="rId4" Type="http://schemas.openxmlformats.org/officeDocument/2006/relationships/hyperlink" Target="http://recursostic.educacion.es/descartes/web/materiales_didacticos/EDAD_3eso_progresiones/3eso_quincena5.pdf" TargetMode="External"/><Relationship Id="rId5" Type="http://schemas.openxmlformats.org/officeDocument/2006/relationships/hyperlink" Target="NULL" TargetMode="External"/><Relationship Id="rId6" Type="http://schemas.openxmlformats.org/officeDocument/2006/relationships/hyperlink" Target="NULL" TargetMode="External"/><Relationship Id="rId7" Type="http://schemas.openxmlformats.org/officeDocument/2006/relationships/hyperlink" Target="NULL" TargetMode="External"/><Relationship Id="rId1" Type="http://schemas.openxmlformats.org/officeDocument/2006/relationships/slideLayout" Target="../slideLayouts/slideLayout2.xml"/><Relationship Id="rId2" Type="http://schemas.openxmlformats.org/officeDocument/2006/relationships/hyperlink" Target="http://www.vaxasoftware.com/doc_edu/mat/progres.pdf"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307777"/>
          </a:xfrm>
          <a:prstGeom prst="rect">
            <a:avLst/>
          </a:prstGeom>
        </p:spPr>
        <p:txBody>
          <a:bodyPr wrap="square">
            <a:spAutoFit/>
          </a:bodyPr>
          <a:lstStyle/>
          <a:p>
            <a:r>
              <a:rPr lang="es-ES" sz="1400" dirty="0" smtClean="0">
                <a:latin typeface="Avenir Book"/>
                <a:cs typeface="Avenir Book"/>
              </a:rPr>
              <a:t>Centro Universitario UAEM Zumpango</a:t>
            </a:r>
          </a:p>
        </p:txBody>
      </p:sp>
      <p:sp>
        <p:nvSpPr>
          <p:cNvPr id="14338" name="AutoShape 2" descr="Resultado de imagen para contro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14340" name="AutoShape 4" descr="Resultado de imagen para contro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14" name="Título 1"/>
          <p:cNvSpPr txBox="1">
            <a:spLocks/>
          </p:cNvSpPr>
          <p:nvPr/>
        </p:nvSpPr>
        <p:spPr>
          <a:xfrm>
            <a:off x="4389119" y="1398944"/>
            <a:ext cx="4348481" cy="492565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3500" dirty="0" smtClean="0">
                <a:latin typeface="Avenir Black"/>
                <a:cs typeface="Avenir Black"/>
              </a:rPr>
              <a:t>Matemáticas </a:t>
            </a:r>
          </a:p>
          <a:p>
            <a:r>
              <a:rPr lang="es-ES" sz="3500" dirty="0" smtClean="0">
                <a:latin typeface="Avenir Black"/>
                <a:cs typeface="Avenir Black"/>
              </a:rPr>
              <a:t/>
            </a:r>
            <a:br>
              <a:rPr lang="es-ES" sz="3500" dirty="0" smtClean="0">
                <a:latin typeface="Avenir Black"/>
                <a:cs typeface="Avenir Black"/>
              </a:rPr>
            </a:br>
            <a:r>
              <a:rPr lang="es-ES" sz="2800" dirty="0" smtClean="0">
                <a:latin typeface="Avenir Black"/>
                <a:cs typeface="Avenir Black"/>
              </a:rPr>
              <a:t>Progresiones Aritméticas y Geométricas</a:t>
            </a:r>
            <a:r>
              <a:rPr lang="es-ES" dirty="0" smtClean="0">
                <a:solidFill>
                  <a:srgbClr val="9D8536"/>
                </a:solidFill>
                <a:latin typeface="Avenir Black"/>
                <a:cs typeface="Avenir Black"/>
              </a:rPr>
              <a:t/>
            </a:r>
            <a:br>
              <a:rPr lang="es-ES" dirty="0" smtClean="0">
                <a:solidFill>
                  <a:srgbClr val="9D8536"/>
                </a:solidFill>
                <a:latin typeface="Avenir Black"/>
                <a:cs typeface="Avenir Black"/>
              </a:rPr>
            </a:br>
            <a:endParaRPr lang="es-ES" dirty="0" smtClean="0">
              <a:solidFill>
                <a:srgbClr val="9D8536"/>
              </a:solidFill>
              <a:latin typeface="Avenir Black"/>
              <a:cs typeface="Avenir Black"/>
            </a:endParaRPr>
          </a:p>
          <a:p>
            <a:r>
              <a:rPr lang="es-ES" sz="2000" dirty="0" smtClean="0">
                <a:solidFill>
                  <a:srgbClr val="9D8536"/>
                </a:solidFill>
                <a:latin typeface="Avenir Black"/>
                <a:cs typeface="Avenir Black"/>
              </a:rPr>
              <a:t>Carmen Aurora Niembro Gaona</a:t>
            </a:r>
            <a:r>
              <a:rPr lang="es-ES" sz="2000" dirty="0" smtClean="0">
                <a:latin typeface="Avenir Roman"/>
                <a:cs typeface="Avenir Roman"/>
              </a:rPr>
              <a:t/>
            </a:r>
            <a:br>
              <a:rPr lang="es-ES" sz="2000" dirty="0" smtClean="0">
                <a:latin typeface="Avenir Roman"/>
                <a:cs typeface="Avenir Roman"/>
              </a:rPr>
            </a:br>
            <a:endParaRPr lang="es-ES" sz="2000" dirty="0" smtClean="0">
              <a:latin typeface="Avenir Roman"/>
              <a:cs typeface="Avenir Roman"/>
            </a:endParaRPr>
          </a:p>
          <a:p>
            <a:r>
              <a:rPr lang="es-ES" sz="1700" dirty="0" smtClean="0">
                <a:latin typeface="Avenir Book"/>
                <a:cs typeface="Avenir Book"/>
              </a:rPr>
              <a:t>Julio 2019</a:t>
            </a:r>
          </a:p>
          <a:p>
            <a:r>
              <a:rPr lang="es-ES" sz="1700" b="1" dirty="0" smtClean="0">
                <a:latin typeface="Avenir Book"/>
                <a:cs typeface="Avenir Book"/>
              </a:rPr>
              <a:t>Licenciatura en Contaduría</a:t>
            </a:r>
          </a:p>
          <a:p>
            <a:endParaRPr lang="es-ES" sz="1700" b="1" dirty="0">
              <a:latin typeface="Avenir Book"/>
              <a:cs typeface="Avenir Book"/>
            </a:endParaRPr>
          </a:p>
          <a:p>
            <a:r>
              <a:rPr lang="es-ES" sz="1700" b="1" dirty="0" smtClean="0">
                <a:latin typeface="Avenir Book"/>
                <a:cs typeface="Avenir Book"/>
              </a:rPr>
              <a:t>Plan de estudios 2018</a:t>
            </a:r>
            <a:endParaRPr lang="es-ES" sz="1700" b="1" dirty="0">
              <a:latin typeface="Avenir Book"/>
              <a:cs typeface="Avenir Book"/>
            </a:endParaRPr>
          </a:p>
        </p:txBody>
      </p:sp>
      <p:pic>
        <p:nvPicPr>
          <p:cNvPr id="3" name="Imagen 2"/>
          <p:cNvPicPr>
            <a:picLocks noChangeAspect="1"/>
          </p:cNvPicPr>
          <p:nvPr/>
        </p:nvPicPr>
        <p:blipFill>
          <a:blip r:embed="rId4"/>
          <a:stretch>
            <a:fillRect/>
          </a:stretch>
        </p:blipFill>
        <p:spPr>
          <a:xfrm>
            <a:off x="155575" y="2518489"/>
            <a:ext cx="3460458" cy="1405811"/>
          </a:xfrm>
          <a:prstGeom prst="rect">
            <a:avLst/>
          </a:prstGeom>
        </p:spPr>
      </p:pic>
    </p:spTree>
    <p:extLst>
      <p:ext uri="{BB962C8B-B14F-4D97-AF65-F5344CB8AC3E}">
        <p14:creationId xmlns:p14="http://schemas.microsoft.com/office/powerpoint/2010/main" val="1181199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60400" y="817751"/>
            <a:ext cx="7886700" cy="3447098"/>
          </a:xfrm>
          <a:prstGeom prst="rect">
            <a:avLst/>
          </a:prstGeom>
        </p:spPr>
        <p:txBody>
          <a:bodyPr wrap="square">
            <a:spAutoFit/>
          </a:bodyPr>
          <a:lstStyle/>
          <a:p>
            <a:pPr marL="285750" indent="-285750" algn="just">
              <a:buFont typeface="Arial" charset="0"/>
              <a:buChar char="•"/>
            </a:pPr>
            <a:r>
              <a:rPr lang="es-ES_tradnl" sz="2000" dirty="0" smtClean="0"/>
              <a:t>Desarrollar </a:t>
            </a:r>
            <a:r>
              <a:rPr lang="es-ES_tradnl" sz="2000" dirty="0"/>
              <a:t>la sensibilidad y el arte como base de la </a:t>
            </a:r>
            <a:r>
              <a:rPr lang="es-ES_tradnl" sz="2000" dirty="0" smtClean="0"/>
              <a:t>creatividad.</a:t>
            </a:r>
          </a:p>
          <a:p>
            <a:pPr marL="285750" indent="-285750" algn="just">
              <a:buFont typeface="Arial" charset="0"/>
              <a:buChar char="•"/>
            </a:pPr>
            <a:r>
              <a:rPr lang="es-ES_tradnl" sz="2000" dirty="0" smtClean="0"/>
              <a:t>Evaluar </a:t>
            </a:r>
            <a:r>
              <a:rPr lang="es-ES_tradnl" sz="2000" dirty="0"/>
              <a:t>el progreso, integración e incertidumbre de las ciencias, ante la creciente complejidad de las </a:t>
            </a:r>
            <a:r>
              <a:rPr lang="es-ES_tradnl" sz="2000" dirty="0" smtClean="0"/>
              <a:t>profesiones.</a:t>
            </a:r>
          </a:p>
          <a:p>
            <a:pPr marL="285750" indent="-285750" algn="just">
              <a:buFont typeface="Arial" charset="0"/>
              <a:buChar char="•"/>
            </a:pPr>
            <a:r>
              <a:rPr lang="es-ES_tradnl" sz="2000" dirty="0" smtClean="0"/>
              <a:t>Participar </a:t>
            </a:r>
            <a:r>
              <a:rPr lang="es-ES_tradnl" sz="2000" dirty="0"/>
              <a:t>activamente en su desarrollo académico para acrecentar su capacidad de aprendizaje y evolucionar como profesional con </a:t>
            </a:r>
            <a:r>
              <a:rPr lang="es-ES_tradnl" sz="2000" dirty="0" smtClean="0"/>
              <a:t>autonomía.</a:t>
            </a:r>
          </a:p>
          <a:p>
            <a:pPr marL="285750" indent="-285750" algn="just">
              <a:buFont typeface="Arial" charset="0"/>
              <a:buChar char="•"/>
            </a:pPr>
            <a:r>
              <a:rPr lang="es-ES_tradnl" sz="2000" dirty="0" smtClean="0"/>
              <a:t>Reconocer </a:t>
            </a:r>
            <a:r>
              <a:rPr lang="es-ES_tradnl" sz="2000" dirty="0"/>
              <a:t>la diversidad cultural y disfrutar de sus bienes y </a:t>
            </a:r>
            <a:r>
              <a:rPr lang="es-ES_tradnl" sz="2000" dirty="0" smtClean="0"/>
              <a:t>valores.</a:t>
            </a:r>
          </a:p>
          <a:p>
            <a:pPr marL="285750" indent="-285750" algn="just">
              <a:buFont typeface="Arial" charset="0"/>
              <a:buChar char="•"/>
            </a:pPr>
            <a:r>
              <a:rPr lang="es-ES_tradnl" sz="2000" dirty="0" smtClean="0"/>
              <a:t>Tomar </a:t>
            </a:r>
            <a:r>
              <a:rPr lang="es-ES_tradnl" sz="2000" dirty="0"/>
              <a:t>decisiones y formular soluciones racionales, éticas y </a:t>
            </a:r>
            <a:r>
              <a:rPr lang="es-ES_tradnl" sz="2000" dirty="0" smtClean="0"/>
              <a:t>estéticas.</a:t>
            </a:r>
          </a:p>
          <a:p>
            <a:pPr marL="285750" indent="-285750" algn="just">
              <a:buFont typeface="Arial" charset="0"/>
              <a:buChar char="•"/>
            </a:pPr>
            <a:r>
              <a:rPr lang="es-ES_tradnl" sz="2000" dirty="0" smtClean="0"/>
              <a:t>Ejercer </a:t>
            </a:r>
            <a:r>
              <a:rPr lang="es-ES_tradnl" sz="2000" dirty="0"/>
              <a:t>el diálogo y el respeto como principios de la convivencia con sus semejantes, y de apertura al mundo. </a:t>
            </a:r>
          </a:p>
          <a:p>
            <a:pPr marL="285750" indent="-285750">
              <a:buFont typeface="Arial" charset="0"/>
              <a:buChar char="•"/>
            </a:pPr>
            <a:endParaRPr lang="es-ES_tradnl" sz="2000" dirty="0" smtClean="0"/>
          </a:p>
        </p:txBody>
      </p:sp>
      <p:pic>
        <p:nvPicPr>
          <p:cNvPr id="5" name="Imagen 4"/>
          <p:cNvPicPr>
            <a:picLocks noChangeAspect="1"/>
          </p:cNvPicPr>
          <p:nvPr/>
        </p:nvPicPr>
        <p:blipFill>
          <a:blip r:embed="rId2"/>
          <a:stretch>
            <a:fillRect/>
          </a:stretch>
        </p:blipFill>
        <p:spPr>
          <a:xfrm>
            <a:off x="965200" y="4099749"/>
            <a:ext cx="3416300" cy="2254758"/>
          </a:xfrm>
          <a:prstGeom prst="rect">
            <a:avLst/>
          </a:prstGeom>
          <a:ln>
            <a:noFill/>
          </a:ln>
          <a:effectLst>
            <a:softEdge rad="112500"/>
          </a:effectLst>
        </p:spPr>
      </p:pic>
      <p:pic>
        <p:nvPicPr>
          <p:cNvPr id="6" name="Imagen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81500" y="4098633"/>
            <a:ext cx="4014940" cy="2255874"/>
          </a:xfrm>
          <a:prstGeom prst="rect">
            <a:avLst/>
          </a:prstGeom>
          <a:ln>
            <a:noFill/>
          </a:ln>
          <a:effectLst>
            <a:outerShdw blurRad="190500" algn="tl" rotWithShape="0">
              <a:srgbClr val="000000">
                <a:alpha val="70000"/>
              </a:srgbClr>
            </a:outerShdw>
          </a:effectLst>
        </p:spPr>
      </p:pic>
      <p:sp>
        <p:nvSpPr>
          <p:cNvPr id="7" name="Rectángulo 6"/>
          <p:cNvSpPr/>
          <p:nvPr/>
        </p:nvSpPr>
        <p:spPr>
          <a:xfrm rot="16200000">
            <a:off x="2660417" y="-2643904"/>
            <a:ext cx="758190" cy="6079017"/>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CuadroTexto 7"/>
          <p:cNvSpPr txBox="1"/>
          <p:nvPr/>
        </p:nvSpPr>
        <p:spPr>
          <a:xfrm>
            <a:off x="367327" y="86509"/>
            <a:ext cx="5512774" cy="523220"/>
          </a:xfrm>
          <a:prstGeom prst="rect">
            <a:avLst/>
          </a:prstGeom>
          <a:noFill/>
        </p:spPr>
        <p:txBody>
          <a:bodyPr wrap="square" rtlCol="0">
            <a:spAutoFit/>
          </a:bodyPr>
          <a:lstStyle/>
          <a:p>
            <a:r>
              <a:rPr lang="es-ES" sz="2800" dirty="0" smtClean="0">
                <a:solidFill>
                  <a:srgbClr val="FFF9AF"/>
                </a:solidFill>
              </a:rPr>
              <a:t>Objetivos de formación profesional</a:t>
            </a:r>
            <a:endParaRPr lang="es-ES_tradnl" sz="2800" dirty="0">
              <a:solidFill>
                <a:srgbClr val="FFF9AF"/>
              </a:solidFill>
            </a:endParaRPr>
          </a:p>
        </p:txBody>
      </p:sp>
    </p:spTree>
    <p:extLst>
      <p:ext uri="{BB962C8B-B14F-4D97-AF65-F5344CB8AC3E}">
        <p14:creationId xmlns:p14="http://schemas.microsoft.com/office/powerpoint/2010/main" val="620760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47700" y="862043"/>
            <a:ext cx="7886700" cy="3785652"/>
          </a:xfrm>
          <a:prstGeom prst="rect">
            <a:avLst/>
          </a:prstGeom>
        </p:spPr>
        <p:txBody>
          <a:bodyPr wrap="square">
            <a:spAutoFit/>
          </a:bodyPr>
          <a:lstStyle/>
          <a:p>
            <a:r>
              <a:rPr lang="es-ES_tradnl" sz="2000" dirty="0"/>
              <a:t>Particulares</a:t>
            </a:r>
            <a:r>
              <a:rPr lang="es-ES_tradnl" sz="2000" dirty="0" smtClean="0"/>
              <a:t>:</a:t>
            </a:r>
          </a:p>
          <a:p>
            <a:endParaRPr lang="es-ES_tradnl" sz="2000" dirty="0" smtClean="0"/>
          </a:p>
          <a:p>
            <a:pPr marL="285750" indent="-285750" algn="just">
              <a:buFont typeface="Arial" charset="0"/>
              <a:buChar char="•"/>
            </a:pPr>
            <a:r>
              <a:rPr lang="es-ES_tradnl" sz="2000" dirty="0" smtClean="0"/>
              <a:t>Registrar </a:t>
            </a:r>
            <a:r>
              <a:rPr lang="es-ES_tradnl" sz="2000" dirty="0"/>
              <a:t>y cuantificar bajo los lineamientos contables, legales y fiscales las operaciones de una organización, para proponer sistemas de control y registro de operaciones económicas.  </a:t>
            </a:r>
            <a:endParaRPr lang="es-ES_tradnl" sz="2000" dirty="0" smtClean="0"/>
          </a:p>
          <a:p>
            <a:pPr marL="285750" indent="-285750" algn="just">
              <a:buFont typeface="Arial" charset="0"/>
              <a:buChar char="•"/>
            </a:pPr>
            <a:r>
              <a:rPr lang="es-ES_tradnl" sz="2000" dirty="0" smtClean="0"/>
              <a:t>Generar </a:t>
            </a:r>
            <a:r>
              <a:rPr lang="es-ES_tradnl" sz="2000" dirty="0"/>
              <a:t>estados financieros dentro del marco normativo nacional e internacional para el desarrollo de estrategias encaminadas al cumplimiento de los objetivos de las organizaciones privadas, públicas o sociales.  </a:t>
            </a:r>
            <a:endParaRPr lang="es-ES_tradnl" sz="2000" dirty="0" smtClean="0"/>
          </a:p>
          <a:p>
            <a:pPr marL="285750" indent="-285750" algn="just">
              <a:buFont typeface="Arial" charset="0"/>
              <a:buChar char="•"/>
            </a:pPr>
            <a:r>
              <a:rPr lang="es-ES_tradnl" sz="2000" dirty="0" smtClean="0"/>
              <a:t>Evaluar </a:t>
            </a:r>
            <a:r>
              <a:rPr lang="es-ES_tradnl" sz="2000" dirty="0"/>
              <a:t>información contable, financiera y administrativa para proponer alternativas y líneas de acción para dar solución a los riesgos identificados a partir de un diagnóstico contable.</a:t>
            </a:r>
          </a:p>
        </p:txBody>
      </p:sp>
      <p:pic>
        <p:nvPicPr>
          <p:cNvPr id="2" name="Imagen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25265" y="4936343"/>
            <a:ext cx="2429136" cy="1753325"/>
          </a:xfrm>
          <a:prstGeom prst="rect">
            <a:avLst/>
          </a:prstGeom>
        </p:spPr>
      </p:pic>
      <p:sp>
        <p:nvSpPr>
          <p:cNvPr id="5" name="Rectángulo 4"/>
          <p:cNvSpPr/>
          <p:nvPr/>
        </p:nvSpPr>
        <p:spPr>
          <a:xfrm rot="16200000">
            <a:off x="2660417" y="-2643904"/>
            <a:ext cx="758190" cy="6079017"/>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367327" y="86509"/>
            <a:ext cx="5512774" cy="523220"/>
          </a:xfrm>
          <a:prstGeom prst="rect">
            <a:avLst/>
          </a:prstGeom>
          <a:noFill/>
        </p:spPr>
        <p:txBody>
          <a:bodyPr wrap="square" rtlCol="0">
            <a:spAutoFit/>
          </a:bodyPr>
          <a:lstStyle/>
          <a:p>
            <a:r>
              <a:rPr lang="es-ES" sz="2800" dirty="0" smtClean="0">
                <a:solidFill>
                  <a:srgbClr val="FFF9AF"/>
                </a:solidFill>
              </a:rPr>
              <a:t>Objetivos de formación profesional</a:t>
            </a:r>
            <a:endParaRPr lang="es-ES_tradnl" sz="2800" dirty="0">
              <a:solidFill>
                <a:srgbClr val="FFF9AF"/>
              </a:solidFill>
            </a:endParaRPr>
          </a:p>
        </p:txBody>
      </p:sp>
    </p:spTree>
    <p:extLst>
      <p:ext uri="{BB962C8B-B14F-4D97-AF65-F5344CB8AC3E}">
        <p14:creationId xmlns:p14="http://schemas.microsoft.com/office/powerpoint/2010/main" val="1586382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CuadroTexto 4"/>
          <p:cNvSpPr txBox="1"/>
          <p:nvPr/>
        </p:nvSpPr>
        <p:spPr>
          <a:xfrm>
            <a:off x="411982" y="156508"/>
            <a:ext cx="6511333" cy="523220"/>
          </a:xfrm>
          <a:prstGeom prst="rect">
            <a:avLst/>
          </a:prstGeom>
          <a:noFill/>
        </p:spPr>
        <p:txBody>
          <a:bodyPr wrap="square" rtlCol="0">
            <a:spAutoFit/>
          </a:bodyPr>
          <a:lstStyle/>
          <a:p>
            <a:r>
              <a:rPr lang="es-ES" sz="2800" dirty="0" smtClean="0">
                <a:solidFill>
                  <a:srgbClr val="FFF9AF"/>
                </a:solidFill>
              </a:rPr>
              <a:t>Propósitos de las unidades de competencia</a:t>
            </a:r>
            <a:endParaRPr lang="es-ES_tradnl" sz="2800" dirty="0">
              <a:solidFill>
                <a:srgbClr val="FFF9AF"/>
              </a:solidFill>
            </a:endParaRPr>
          </a:p>
        </p:txBody>
      </p:sp>
      <p:graphicFrame>
        <p:nvGraphicFramePr>
          <p:cNvPr id="8" name="Tabla 7"/>
          <p:cNvGraphicFramePr>
            <a:graphicFrameLocks noGrp="1"/>
          </p:cNvGraphicFramePr>
          <p:nvPr>
            <p:extLst>
              <p:ext uri="{D42A27DB-BD31-4B8C-83A1-F6EECF244321}">
                <p14:modId xmlns:p14="http://schemas.microsoft.com/office/powerpoint/2010/main" val="1102069092"/>
              </p:ext>
            </p:extLst>
          </p:nvPr>
        </p:nvGraphicFramePr>
        <p:xfrm>
          <a:off x="636718" y="1395753"/>
          <a:ext cx="7987518" cy="4328160"/>
        </p:xfrm>
        <a:graphic>
          <a:graphicData uri="http://schemas.openxmlformats.org/drawingml/2006/table">
            <a:tbl>
              <a:tblPr firstRow="1" bandRow="1">
                <a:tableStyleId>{7DF18680-E054-41AD-8BC1-D1AEF772440D}</a:tableStyleId>
              </a:tblPr>
              <a:tblGrid>
                <a:gridCol w="3249482"/>
                <a:gridCol w="4738036"/>
              </a:tblGrid>
              <a:tr h="370840">
                <a:tc>
                  <a:txBody>
                    <a:bodyPr/>
                    <a:lstStyle/>
                    <a:p>
                      <a:pPr algn="ctr"/>
                      <a:r>
                        <a:rPr lang="es-ES_tradnl" sz="2000" dirty="0" smtClean="0"/>
                        <a:t>Nombre</a:t>
                      </a:r>
                      <a:r>
                        <a:rPr lang="es-ES_tradnl" sz="2000" baseline="0" dirty="0" smtClean="0"/>
                        <a:t> de la unidad de competencia</a:t>
                      </a:r>
                      <a:endParaRPr lang="es-ES_tradnl" sz="2000" dirty="0"/>
                    </a:p>
                  </a:txBody>
                  <a:tcPr/>
                </a:tc>
                <a:tc>
                  <a:txBody>
                    <a:bodyPr/>
                    <a:lstStyle/>
                    <a:p>
                      <a:pPr algn="ctr"/>
                      <a:r>
                        <a:rPr lang="es-ES_tradnl" sz="2000" dirty="0" smtClean="0"/>
                        <a:t>Propósito</a:t>
                      </a:r>
                      <a:endParaRPr lang="es-ES_tradnl" sz="2000" dirty="0"/>
                    </a:p>
                  </a:txBody>
                  <a:tcPr/>
                </a:tc>
              </a:tr>
              <a:tr h="370840">
                <a:tc>
                  <a:txBody>
                    <a:bodyPr/>
                    <a:lstStyle/>
                    <a:p>
                      <a:r>
                        <a:rPr lang="es-ES_tradnl" sz="2000" dirty="0" smtClean="0"/>
                        <a:t>1. </a:t>
                      </a:r>
                      <a:r>
                        <a:rPr lang="es-ES" sz="2000" dirty="0" smtClean="0"/>
                        <a:t>Conceptos básicos de álgebra</a:t>
                      </a:r>
                      <a:endParaRPr lang="es-ES_tradnl" sz="2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2000" dirty="0" smtClean="0"/>
                        <a:t>Resolver ejercicios matemáticos para el manejo de conocimientos adquiridos en las materias de aritmética y álgebra</a:t>
                      </a:r>
                      <a:endParaRPr lang="es-ES_tradnl" sz="2000" dirty="0" smtClean="0">
                        <a:latin typeface=""/>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2000" dirty="0" smtClean="0"/>
                        <a:t>2. </a:t>
                      </a:r>
                      <a:r>
                        <a:rPr lang="es-ES" sz="2000" dirty="0" smtClean="0"/>
                        <a:t>Sistemas de Ecuaciones</a:t>
                      </a:r>
                      <a:endParaRPr lang="es-ES_tradnl" sz="2000" dirty="0" smtClean="0"/>
                    </a:p>
                    <a:p>
                      <a:endParaRPr lang="es-ES_tradnl" sz="2000" dirty="0"/>
                    </a:p>
                  </a:txBody>
                  <a:tcPr/>
                </a:tc>
                <a:tc>
                  <a:txBody>
                    <a:bodyPr/>
                    <a:lstStyle/>
                    <a:p>
                      <a:r>
                        <a:rPr lang="es-ES" sz="2000" dirty="0" smtClean="0"/>
                        <a:t>Resolver ejercicios de un sistema de ecuaciones con dos y tres incógnitas, a través de los diferentes métodos de solución</a:t>
                      </a:r>
                      <a:endParaRPr lang="es-ES_tradnl" sz="2000" dirty="0" smtClean="0">
                        <a:latin typeface=""/>
                      </a:endParaRPr>
                    </a:p>
                  </a:txBody>
                  <a:tcPr/>
                </a:tc>
              </a:tr>
              <a:tr h="370840">
                <a:tc>
                  <a:txBody>
                    <a:bodyPr/>
                    <a:lstStyle/>
                    <a:p>
                      <a:r>
                        <a:rPr lang="es-ES_tradnl" sz="2000" dirty="0" smtClean="0"/>
                        <a:t>3. </a:t>
                      </a:r>
                      <a:r>
                        <a:rPr lang="es-ES" sz="2000" dirty="0" smtClean="0"/>
                        <a:t>Línea Recta</a:t>
                      </a:r>
                      <a:endParaRPr lang="es-ES_tradnl" sz="2000" dirty="0"/>
                    </a:p>
                  </a:txBody>
                  <a:tcPr/>
                </a:tc>
                <a:tc>
                  <a:txBody>
                    <a:bodyPr/>
                    <a:lstStyle/>
                    <a:p>
                      <a:r>
                        <a:rPr lang="es-ES" sz="2000" dirty="0" smtClean="0"/>
                        <a:t>Formular ejercicios para obtener la pendiente y ecuación de la línea recta, así como su comportamiento</a:t>
                      </a:r>
                      <a:endParaRPr lang="es-ES_tradnl" sz="2000" dirty="0" smtClean="0"/>
                    </a:p>
                    <a:p>
                      <a:endParaRPr lang="es-ES_tradnl" sz="2000" dirty="0"/>
                    </a:p>
                  </a:txBody>
                  <a:tcPr/>
                </a:tc>
              </a:tr>
            </a:tbl>
          </a:graphicData>
        </a:graphic>
      </p:graphicFrame>
    </p:spTree>
    <p:extLst>
      <p:ext uri="{BB962C8B-B14F-4D97-AF65-F5344CB8AC3E}">
        <p14:creationId xmlns:p14="http://schemas.microsoft.com/office/powerpoint/2010/main" val="1465764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1202754698"/>
              </p:ext>
            </p:extLst>
          </p:nvPr>
        </p:nvGraphicFramePr>
        <p:xfrm>
          <a:off x="611318" y="798853"/>
          <a:ext cx="7987518" cy="4419600"/>
        </p:xfrm>
        <a:graphic>
          <a:graphicData uri="http://schemas.openxmlformats.org/drawingml/2006/table">
            <a:tbl>
              <a:tblPr firstRow="1" bandRow="1">
                <a:tableStyleId>{7DF18680-E054-41AD-8BC1-D1AEF772440D}</a:tableStyleId>
              </a:tblPr>
              <a:tblGrid>
                <a:gridCol w="3046282"/>
                <a:gridCol w="4941236"/>
              </a:tblGrid>
              <a:tr h="370840">
                <a:tc>
                  <a:txBody>
                    <a:bodyPr/>
                    <a:lstStyle/>
                    <a:p>
                      <a:pPr algn="ctr"/>
                      <a:r>
                        <a:rPr lang="es-ES_tradnl" sz="2000" dirty="0" smtClean="0"/>
                        <a:t>Nombre</a:t>
                      </a:r>
                      <a:r>
                        <a:rPr lang="es-ES_tradnl" sz="2000" baseline="0" dirty="0" smtClean="0"/>
                        <a:t> de la unidad de competencia</a:t>
                      </a:r>
                      <a:endParaRPr lang="es-ES_tradnl" sz="2000" dirty="0"/>
                    </a:p>
                  </a:txBody>
                  <a:tcPr/>
                </a:tc>
                <a:tc>
                  <a:txBody>
                    <a:bodyPr/>
                    <a:lstStyle/>
                    <a:p>
                      <a:pPr algn="ctr"/>
                      <a:r>
                        <a:rPr lang="es-ES_tradnl" sz="2000" dirty="0" smtClean="0"/>
                        <a:t>Propósito</a:t>
                      </a:r>
                      <a:endParaRPr lang="es-ES_tradnl" sz="2000" dirty="0"/>
                    </a:p>
                  </a:txBody>
                  <a:tcPr/>
                </a:tc>
              </a:tr>
              <a:tr h="370840">
                <a:tc>
                  <a:txBody>
                    <a:bodyPr/>
                    <a:lstStyle/>
                    <a:p>
                      <a:r>
                        <a:rPr lang="es-ES_tradnl" sz="2000" dirty="0" smtClean="0"/>
                        <a:t>4. </a:t>
                      </a:r>
                      <a:r>
                        <a:rPr lang="es-ES" sz="2000" dirty="0" smtClean="0"/>
                        <a:t>Funciones logarítmicas</a:t>
                      </a:r>
                      <a:endParaRPr lang="es-ES_tradnl" sz="2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2000" dirty="0" smtClean="0"/>
                        <a:t>Analizar los problemas de interés compuesto donde se desconozca el número de periodos</a:t>
                      </a:r>
                      <a:endParaRPr lang="es-ES_tradnl" sz="2000" dirty="0" smtClean="0">
                        <a:latin typeface=""/>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2000" dirty="0" smtClean="0"/>
                        <a:t>5. </a:t>
                      </a:r>
                      <a:r>
                        <a:rPr lang="es-ES" sz="2000" dirty="0" smtClean="0"/>
                        <a:t>Matrices</a:t>
                      </a:r>
                      <a:endParaRPr lang="es-ES_tradnl" sz="2000" dirty="0" smtClean="0"/>
                    </a:p>
                    <a:p>
                      <a:endParaRPr lang="es-ES_tradnl" sz="2000" dirty="0"/>
                    </a:p>
                  </a:txBody>
                  <a:tcPr/>
                </a:tc>
                <a:tc>
                  <a:txBody>
                    <a:bodyPr/>
                    <a:lstStyle/>
                    <a:p>
                      <a:r>
                        <a:rPr lang="es-ES" sz="2000" dirty="0" smtClean="0"/>
                        <a:t>Analizar y desarrollar los procesos para la solución con los diferentes tipos de sistemas de ecuaciones lineales</a:t>
                      </a:r>
                      <a:endParaRPr lang="es-ES_tradnl" sz="2000" dirty="0" smtClean="0">
                        <a:latin typeface=""/>
                      </a:endParaRPr>
                    </a:p>
                  </a:txBody>
                  <a:tcPr/>
                </a:tc>
              </a:tr>
              <a:tr h="370840">
                <a:tc>
                  <a:txBody>
                    <a:bodyPr/>
                    <a:lstStyle/>
                    <a:p>
                      <a:r>
                        <a:rPr lang="es-ES" sz="2000" dirty="0" smtClean="0"/>
                        <a:t>6. Razones y proporciones, Relaciones y funciones</a:t>
                      </a:r>
                      <a:endParaRPr lang="es-ES_tradnl" sz="2000" dirty="0"/>
                    </a:p>
                  </a:txBody>
                  <a:tcPr/>
                </a:tc>
                <a:tc>
                  <a:txBody>
                    <a:bodyPr/>
                    <a:lstStyle/>
                    <a:p>
                      <a:r>
                        <a:rPr lang="es-ES" sz="2000" dirty="0" smtClean="0"/>
                        <a:t>Analizar y diferenciar las relaciones de las funciones en la aplicación de diferentes problemas</a:t>
                      </a:r>
                      <a:endParaRPr lang="es-ES_tradnl" sz="2000" dirty="0" smtClean="0"/>
                    </a:p>
                  </a:txBody>
                  <a:tcPr/>
                </a:tc>
              </a:tr>
              <a:tr h="370840">
                <a:tc>
                  <a:txBody>
                    <a:bodyPr/>
                    <a:lstStyle/>
                    <a:p>
                      <a:r>
                        <a:rPr lang="es-ES_tradnl" sz="2000" dirty="0" smtClean="0"/>
                        <a:t>7. Progresiones Aritméticas</a:t>
                      </a:r>
                      <a:r>
                        <a:rPr lang="es-ES" sz="2000" dirty="0" smtClean="0"/>
                        <a:t> y geométricas</a:t>
                      </a:r>
                      <a:endParaRPr lang="es-ES_tradnl" sz="2000" dirty="0"/>
                    </a:p>
                  </a:txBody>
                  <a:tcPr/>
                </a:tc>
                <a:tc>
                  <a:txBody>
                    <a:bodyPr/>
                    <a:lstStyle/>
                    <a:p>
                      <a:r>
                        <a:rPr lang="es-ES_tradnl" sz="2000" dirty="0" smtClean="0"/>
                        <a:t>Conocer,</a:t>
                      </a:r>
                      <a:r>
                        <a:rPr lang="es-ES_tradnl" sz="2000" baseline="0" dirty="0" smtClean="0"/>
                        <a:t> identificar y diferenciar las progresiones aritméticas</a:t>
                      </a:r>
                      <a:r>
                        <a:rPr lang="es-ES" sz="2000" baseline="0" dirty="0" smtClean="0"/>
                        <a:t> de las geométricas, así como resolver aplicaciones de las mismas.</a:t>
                      </a:r>
                      <a:endParaRPr lang="es-ES_tradnl" sz="2000" dirty="0" smtClean="0"/>
                    </a:p>
                  </a:txBody>
                  <a:tcPr/>
                </a:tc>
              </a:tr>
            </a:tbl>
          </a:graphicData>
        </a:graphic>
      </p:graphicFrame>
    </p:spTree>
    <p:extLst>
      <p:ext uri="{BB962C8B-B14F-4D97-AF65-F5344CB8AC3E}">
        <p14:creationId xmlns:p14="http://schemas.microsoft.com/office/powerpoint/2010/main" val="1506649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1490843" y="-1525129"/>
            <a:ext cx="714018" cy="36956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CuadroTexto 4"/>
          <p:cNvSpPr txBox="1"/>
          <p:nvPr/>
        </p:nvSpPr>
        <p:spPr>
          <a:xfrm>
            <a:off x="592852" y="61109"/>
            <a:ext cx="3356150" cy="523220"/>
          </a:xfrm>
          <a:prstGeom prst="rect">
            <a:avLst/>
          </a:prstGeom>
          <a:noFill/>
        </p:spPr>
        <p:txBody>
          <a:bodyPr wrap="square" rtlCol="0">
            <a:spAutoFit/>
          </a:bodyPr>
          <a:lstStyle/>
          <a:p>
            <a:r>
              <a:rPr lang="es-ES" sz="2800" dirty="0" smtClean="0">
                <a:solidFill>
                  <a:srgbClr val="FFF9AF"/>
                </a:solidFill>
              </a:rPr>
              <a:t>Propósito</a:t>
            </a:r>
            <a:endParaRPr lang="es-ES_tradnl" sz="2800" dirty="0">
              <a:solidFill>
                <a:srgbClr val="FFF9AF"/>
              </a:solidFill>
            </a:endParaRPr>
          </a:p>
        </p:txBody>
      </p:sp>
      <p:graphicFrame>
        <p:nvGraphicFramePr>
          <p:cNvPr id="7" name="Diagrama 6"/>
          <p:cNvGraphicFramePr/>
          <p:nvPr>
            <p:extLst>
              <p:ext uri="{D42A27DB-BD31-4B8C-83A1-F6EECF244321}">
                <p14:modId xmlns:p14="http://schemas.microsoft.com/office/powerpoint/2010/main" val="140391882"/>
              </p:ext>
            </p:extLst>
          </p:nvPr>
        </p:nvGraphicFramePr>
        <p:xfrm>
          <a:off x="592853" y="775129"/>
          <a:ext cx="7928848" cy="54351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19454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2999108" y="-2982595"/>
            <a:ext cx="783591" cy="678179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CuadroTexto 4"/>
          <p:cNvSpPr txBox="1"/>
          <p:nvPr/>
        </p:nvSpPr>
        <p:spPr>
          <a:xfrm>
            <a:off x="367326" y="86509"/>
            <a:ext cx="6198573" cy="523220"/>
          </a:xfrm>
          <a:prstGeom prst="rect">
            <a:avLst/>
          </a:prstGeom>
          <a:noFill/>
        </p:spPr>
        <p:txBody>
          <a:bodyPr wrap="square" rtlCol="0">
            <a:spAutoFit/>
          </a:bodyPr>
          <a:lstStyle/>
          <a:p>
            <a:r>
              <a:rPr lang="es-ES" sz="2800" dirty="0" smtClean="0">
                <a:solidFill>
                  <a:srgbClr val="FFF9AF"/>
                </a:solidFill>
              </a:rPr>
              <a:t>Contenidos de la unidad </a:t>
            </a:r>
            <a:r>
              <a:rPr lang="es-ES" sz="2800" smtClean="0">
                <a:solidFill>
                  <a:srgbClr val="FFF9AF"/>
                </a:solidFill>
              </a:rPr>
              <a:t>de aprendizaje</a:t>
            </a:r>
            <a:endParaRPr lang="es-ES_tradnl" sz="2800" dirty="0">
              <a:solidFill>
                <a:srgbClr val="FFF9AF"/>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1346200"/>
            <a:ext cx="7886700" cy="4368018"/>
          </a:xfrm>
          <a:prstGeom prst="rect">
            <a:avLst/>
          </a:prstGeom>
        </p:spPr>
      </p:pic>
    </p:spTree>
    <p:extLst>
      <p:ext uri="{BB962C8B-B14F-4D97-AF65-F5344CB8AC3E}">
        <p14:creationId xmlns:p14="http://schemas.microsoft.com/office/powerpoint/2010/main" val="9439101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1767205" y="-1758699"/>
            <a:ext cx="593090" cy="41275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Título 1"/>
          <p:cNvSpPr txBox="1">
            <a:spLocks/>
          </p:cNvSpPr>
          <p:nvPr/>
        </p:nvSpPr>
        <p:spPr>
          <a:xfrm>
            <a:off x="457199" y="76200"/>
            <a:ext cx="3276602" cy="53809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dirty="0" smtClean="0">
                <a:solidFill>
                  <a:schemeClr val="bg1"/>
                </a:solidFill>
                <a:latin typeface="Avenir Book"/>
                <a:cs typeface="Avenir Book"/>
              </a:rPr>
              <a:t>Definición de Progresión</a:t>
            </a:r>
            <a:endParaRPr lang="es-ES" sz="2000" dirty="0">
              <a:solidFill>
                <a:schemeClr val="bg1"/>
              </a:solidFill>
              <a:latin typeface="Avenir Book"/>
              <a:cs typeface="Avenir Book"/>
            </a:endParaRPr>
          </a:p>
        </p:txBody>
      </p:sp>
      <p:sp>
        <p:nvSpPr>
          <p:cNvPr id="3" name="Rectángulo 2"/>
          <p:cNvSpPr/>
          <p:nvPr/>
        </p:nvSpPr>
        <p:spPr>
          <a:xfrm>
            <a:off x="736600" y="1143338"/>
            <a:ext cx="7543800" cy="3046988"/>
          </a:xfrm>
          <a:prstGeom prst="rect">
            <a:avLst/>
          </a:prstGeom>
        </p:spPr>
        <p:txBody>
          <a:bodyPr wrap="square">
            <a:spAutoFit/>
          </a:bodyPr>
          <a:lstStyle/>
          <a:p>
            <a:pPr algn="just"/>
            <a:r>
              <a:rPr lang="es-ES_tradnl" sz="2400" dirty="0">
                <a:solidFill>
                  <a:srgbClr val="222222"/>
                </a:solidFill>
                <a:latin typeface="arial" charset="0"/>
              </a:rPr>
              <a:t>Una </a:t>
            </a:r>
            <a:r>
              <a:rPr lang="es-ES_tradnl" sz="2400" dirty="0" smtClean="0">
                <a:solidFill>
                  <a:srgbClr val="222222"/>
                </a:solidFill>
                <a:latin typeface="arial" charset="0"/>
              </a:rPr>
              <a:t>progresión es </a:t>
            </a:r>
            <a:r>
              <a:rPr lang="es-ES_tradnl" sz="2400" dirty="0">
                <a:solidFill>
                  <a:srgbClr val="222222"/>
                </a:solidFill>
                <a:latin typeface="arial" charset="0"/>
              </a:rPr>
              <a:t>una secuencia de números escritos en un cierto orden y que siguen una ley de formación. </a:t>
            </a:r>
            <a:endParaRPr lang="es-ES_tradnl" sz="2400" dirty="0" smtClean="0">
              <a:solidFill>
                <a:srgbClr val="222222"/>
              </a:solidFill>
              <a:latin typeface="arial" charset="0"/>
            </a:endParaRPr>
          </a:p>
          <a:p>
            <a:pPr algn="just"/>
            <a:r>
              <a:rPr lang="es-ES_tradnl" sz="2400" dirty="0">
                <a:latin typeface="Arial" charset="0"/>
                <a:ea typeface="Arial" charset="0"/>
                <a:cs typeface="Arial" charset="0"/>
              </a:rPr>
              <a:t>Se dice que una serie de números están en progresión aritmética cuando cada uno de ellos (excepto el primero) es igual al anterior más una cantidad constante llamada diferencia de la progresión.</a:t>
            </a: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9300" y="4469726"/>
            <a:ext cx="2438400" cy="1663700"/>
          </a:xfrm>
          <a:prstGeom prst="rect">
            <a:avLst/>
          </a:prstGeom>
          <a:ln>
            <a:solidFill>
              <a:srgbClr val="2D5335"/>
            </a:solid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300607" y="-2296793"/>
            <a:ext cx="567690" cy="51688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Título 1"/>
          <p:cNvSpPr txBox="1">
            <a:spLocks/>
          </p:cNvSpPr>
          <p:nvPr/>
        </p:nvSpPr>
        <p:spPr>
          <a:xfrm>
            <a:off x="326436" y="90203"/>
            <a:ext cx="3585163" cy="4812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000" dirty="0">
              <a:solidFill>
                <a:schemeClr val="bg1"/>
              </a:solidFill>
              <a:latin typeface="Avenir Book"/>
              <a:cs typeface="Avenir Book"/>
            </a:endParaRPr>
          </a:p>
        </p:txBody>
      </p:sp>
      <p:sp>
        <p:nvSpPr>
          <p:cNvPr id="5" name="Título 1"/>
          <p:cNvSpPr txBox="1">
            <a:spLocks/>
          </p:cNvSpPr>
          <p:nvPr/>
        </p:nvSpPr>
        <p:spPr>
          <a:xfrm>
            <a:off x="457198" y="76200"/>
            <a:ext cx="4292601" cy="538097"/>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dirty="0" smtClean="0">
                <a:solidFill>
                  <a:schemeClr val="bg1"/>
                </a:solidFill>
                <a:latin typeface="Avenir Book"/>
                <a:cs typeface="Avenir Book"/>
              </a:rPr>
              <a:t>Elementos de la Progresión Aritmética</a:t>
            </a:r>
            <a:endParaRPr lang="es-ES" sz="2000" dirty="0">
              <a:solidFill>
                <a:schemeClr val="bg1"/>
              </a:solidFill>
              <a:latin typeface="Avenir Book"/>
              <a:cs typeface="Avenir Book"/>
            </a:endParaRPr>
          </a:p>
        </p:txBody>
      </p:sp>
      <p:sp>
        <p:nvSpPr>
          <p:cNvPr id="8" name="Rectángulo 7"/>
          <p:cNvSpPr/>
          <p:nvPr/>
        </p:nvSpPr>
        <p:spPr>
          <a:xfrm>
            <a:off x="825499" y="1309131"/>
            <a:ext cx="7556501" cy="1200329"/>
          </a:xfrm>
          <a:prstGeom prst="rect">
            <a:avLst/>
          </a:prstGeom>
        </p:spPr>
        <p:txBody>
          <a:bodyPr wrap="square">
            <a:spAutoFit/>
          </a:bodyPr>
          <a:lstStyle/>
          <a:p>
            <a:pPr algn="just"/>
            <a:r>
              <a:rPr lang="es-ES_tradnl" sz="2400" dirty="0" smtClean="0">
                <a:solidFill>
                  <a:srgbClr val="222222"/>
                </a:solidFill>
                <a:latin typeface="arial" charset="0"/>
              </a:rPr>
              <a:t>Los </a:t>
            </a:r>
            <a:r>
              <a:rPr lang="es-ES_tradnl" sz="2400" dirty="0">
                <a:solidFill>
                  <a:srgbClr val="222222"/>
                </a:solidFill>
                <a:latin typeface="arial" charset="0"/>
              </a:rPr>
              <a:t>números de la </a:t>
            </a:r>
            <a:r>
              <a:rPr lang="es-ES_tradnl" sz="2400" dirty="0" smtClean="0">
                <a:solidFill>
                  <a:srgbClr val="222222"/>
                </a:solidFill>
                <a:latin typeface="arial" charset="0"/>
              </a:rPr>
              <a:t>progresión </a:t>
            </a:r>
            <a:r>
              <a:rPr lang="es-ES_tradnl" sz="2400" dirty="0">
                <a:solidFill>
                  <a:srgbClr val="222222"/>
                </a:solidFill>
                <a:latin typeface="arial" charset="0"/>
              </a:rPr>
              <a:t>se llaman términos y se representan mediante una letra con subíndice que indica el lugar que ocupa el término en la </a:t>
            </a:r>
            <a:r>
              <a:rPr lang="es-ES_tradnl" sz="2400" dirty="0" smtClean="0">
                <a:solidFill>
                  <a:srgbClr val="222222"/>
                </a:solidFill>
                <a:latin typeface="arial" charset="0"/>
              </a:rPr>
              <a:t>progresión</a:t>
            </a:r>
            <a:endParaRPr lang="es-ES_tradnl" sz="2400" dirty="0">
              <a:latin typeface="Arial" charset="0"/>
              <a:ea typeface="Arial" charset="0"/>
              <a:cs typeface="Arial" charset="0"/>
            </a:endParaRPr>
          </a:p>
        </p:txBody>
      </p:sp>
      <p:pic>
        <p:nvPicPr>
          <p:cNvPr id="3" name="Imagen 2"/>
          <p:cNvPicPr>
            <a:picLocks noChangeAspect="1"/>
          </p:cNvPicPr>
          <p:nvPr/>
        </p:nvPicPr>
        <p:blipFill>
          <a:blip r:embed="rId2"/>
          <a:stretch>
            <a:fillRect/>
          </a:stretch>
        </p:blipFill>
        <p:spPr>
          <a:xfrm>
            <a:off x="825499" y="2933700"/>
            <a:ext cx="5266222" cy="2145498"/>
          </a:xfrm>
          <a:prstGeom prst="rect">
            <a:avLst/>
          </a:prstGeom>
        </p:spPr>
      </p:pic>
      <p:sp>
        <p:nvSpPr>
          <p:cNvPr id="10" name="Rectángulo 9"/>
          <p:cNvSpPr/>
          <p:nvPr/>
        </p:nvSpPr>
        <p:spPr>
          <a:xfrm>
            <a:off x="6464301" y="3267785"/>
            <a:ext cx="2158999" cy="1477328"/>
          </a:xfrm>
          <a:prstGeom prst="rect">
            <a:avLst/>
          </a:prstGeom>
          <a:ln>
            <a:solidFill>
              <a:schemeClr val="tx1"/>
            </a:solidFill>
          </a:ln>
        </p:spPr>
        <p:txBody>
          <a:bodyPr wrap="square">
            <a:spAutoFit/>
          </a:bodyPr>
          <a:lstStyle/>
          <a:p>
            <a:pPr algn="just"/>
            <a:r>
              <a:rPr lang="es-ES_tradnl" dirty="0" smtClean="0">
                <a:solidFill>
                  <a:srgbClr val="222222"/>
                </a:solidFill>
                <a:latin typeface="arial" charset="0"/>
              </a:rPr>
              <a:t>a</a:t>
            </a:r>
            <a:r>
              <a:rPr lang="es-ES_tradnl" baseline="-25000" dirty="0">
                <a:solidFill>
                  <a:srgbClr val="222222"/>
                </a:solidFill>
                <a:latin typeface="arial" charset="0"/>
              </a:rPr>
              <a:t>1</a:t>
            </a:r>
            <a:r>
              <a:rPr lang="es-ES_tradnl" baseline="-25000" dirty="0" smtClean="0">
                <a:solidFill>
                  <a:srgbClr val="222222"/>
                </a:solidFill>
                <a:latin typeface="arial" charset="0"/>
              </a:rPr>
              <a:t> </a:t>
            </a:r>
            <a:r>
              <a:rPr lang="es-ES_tradnl" dirty="0" smtClean="0">
                <a:solidFill>
                  <a:srgbClr val="222222"/>
                </a:solidFill>
                <a:latin typeface="arial" charset="0"/>
              </a:rPr>
              <a:t>= 1er término</a:t>
            </a:r>
          </a:p>
          <a:p>
            <a:pPr algn="just"/>
            <a:r>
              <a:rPr lang="es-ES_tradnl" dirty="0">
                <a:solidFill>
                  <a:srgbClr val="222222"/>
                </a:solidFill>
                <a:latin typeface="arial" charset="0"/>
                <a:ea typeface="Arial" charset="0"/>
                <a:cs typeface="Arial" charset="0"/>
              </a:rPr>
              <a:t>a</a:t>
            </a:r>
            <a:r>
              <a:rPr lang="es-ES_tradnl" baseline="-25000" dirty="0" smtClean="0">
                <a:solidFill>
                  <a:srgbClr val="222222"/>
                </a:solidFill>
                <a:latin typeface="arial" charset="0"/>
                <a:ea typeface="Arial" charset="0"/>
                <a:cs typeface="Arial" charset="0"/>
              </a:rPr>
              <a:t>2</a:t>
            </a:r>
            <a:r>
              <a:rPr lang="es-ES_tradnl" dirty="0" smtClean="0">
                <a:solidFill>
                  <a:srgbClr val="222222"/>
                </a:solidFill>
                <a:latin typeface="arial" charset="0"/>
                <a:ea typeface="Arial" charset="0"/>
                <a:cs typeface="Arial" charset="0"/>
              </a:rPr>
              <a:t> = 2º término</a:t>
            </a:r>
          </a:p>
          <a:p>
            <a:pPr algn="just"/>
            <a:r>
              <a:rPr lang="es-ES_tradnl" dirty="0">
                <a:solidFill>
                  <a:srgbClr val="222222"/>
                </a:solidFill>
                <a:latin typeface="arial" charset="0"/>
                <a:ea typeface="Arial" charset="0"/>
                <a:cs typeface="Arial" charset="0"/>
              </a:rPr>
              <a:t>a</a:t>
            </a:r>
            <a:r>
              <a:rPr lang="es-ES_tradnl" baseline="-25000" dirty="0" smtClean="0">
                <a:solidFill>
                  <a:srgbClr val="222222"/>
                </a:solidFill>
                <a:latin typeface="arial" charset="0"/>
                <a:ea typeface="Arial" charset="0"/>
                <a:cs typeface="Arial" charset="0"/>
              </a:rPr>
              <a:t>3  </a:t>
            </a:r>
            <a:r>
              <a:rPr lang="es-ES_tradnl" dirty="0" smtClean="0">
                <a:solidFill>
                  <a:srgbClr val="222222"/>
                </a:solidFill>
                <a:latin typeface="arial" charset="0"/>
                <a:ea typeface="Arial" charset="0"/>
                <a:cs typeface="Arial" charset="0"/>
              </a:rPr>
              <a:t>= 3er término</a:t>
            </a:r>
          </a:p>
          <a:p>
            <a:pPr algn="just"/>
            <a:r>
              <a:rPr lang="es-ES_tradnl" dirty="0" smtClean="0">
                <a:solidFill>
                  <a:srgbClr val="222222"/>
                </a:solidFill>
                <a:latin typeface="arial" charset="0"/>
                <a:ea typeface="Arial" charset="0"/>
                <a:cs typeface="Arial" charset="0"/>
              </a:rPr>
              <a:t>……….</a:t>
            </a:r>
          </a:p>
          <a:p>
            <a:pPr algn="just"/>
            <a:r>
              <a:rPr lang="es-ES_tradnl" dirty="0" err="1">
                <a:solidFill>
                  <a:srgbClr val="222222"/>
                </a:solidFill>
                <a:latin typeface="arial" charset="0"/>
                <a:ea typeface="Arial" charset="0"/>
                <a:cs typeface="Arial" charset="0"/>
              </a:rPr>
              <a:t>a</a:t>
            </a:r>
            <a:r>
              <a:rPr lang="es-ES_tradnl" baseline="-25000" dirty="0" err="1" smtClean="0">
                <a:solidFill>
                  <a:srgbClr val="222222"/>
                </a:solidFill>
                <a:latin typeface="arial" charset="0"/>
                <a:ea typeface="Arial" charset="0"/>
                <a:cs typeface="Arial" charset="0"/>
              </a:rPr>
              <a:t>n</a:t>
            </a:r>
            <a:r>
              <a:rPr lang="es-ES_tradnl" baseline="-25000" dirty="0" smtClean="0">
                <a:solidFill>
                  <a:srgbClr val="222222"/>
                </a:solidFill>
                <a:latin typeface="arial" charset="0"/>
                <a:ea typeface="Arial" charset="0"/>
                <a:cs typeface="Arial" charset="0"/>
              </a:rPr>
              <a:t> </a:t>
            </a:r>
            <a:r>
              <a:rPr lang="es-ES_tradnl" dirty="0" smtClean="0">
                <a:solidFill>
                  <a:srgbClr val="222222"/>
                </a:solidFill>
                <a:latin typeface="arial" charset="0"/>
                <a:ea typeface="Arial" charset="0"/>
                <a:cs typeface="Arial" charset="0"/>
              </a:rPr>
              <a:t>= término Infinito</a:t>
            </a:r>
            <a:endParaRPr lang="es-ES_tradnl" dirty="0">
              <a:latin typeface="Arial" charset="0"/>
              <a:ea typeface="Arial" charset="0"/>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431098" y="-2431100"/>
            <a:ext cx="471805" cy="5334003"/>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Título 1"/>
          <p:cNvSpPr txBox="1">
            <a:spLocks/>
          </p:cNvSpPr>
          <p:nvPr/>
        </p:nvSpPr>
        <p:spPr>
          <a:xfrm>
            <a:off x="302332" y="71824"/>
            <a:ext cx="4942768" cy="39998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dirty="0" smtClean="0">
                <a:solidFill>
                  <a:schemeClr val="bg1"/>
                </a:solidFill>
                <a:latin typeface="Avenir Book"/>
                <a:cs typeface="Avenir Book"/>
              </a:rPr>
              <a:t>Reglas</a:t>
            </a:r>
            <a:endParaRPr lang="es-ES" sz="2000" dirty="0">
              <a:solidFill>
                <a:schemeClr val="bg1"/>
              </a:solidFill>
              <a:latin typeface="Avenir Book"/>
              <a:cs typeface="Avenir Book"/>
            </a:endParaRPr>
          </a:p>
        </p:txBody>
      </p:sp>
      <p:sp>
        <p:nvSpPr>
          <p:cNvPr id="2" name="Rectángulo 1"/>
          <p:cNvSpPr/>
          <p:nvPr/>
        </p:nvSpPr>
        <p:spPr>
          <a:xfrm>
            <a:off x="431800" y="1001236"/>
            <a:ext cx="8369300" cy="2246769"/>
          </a:xfrm>
          <a:prstGeom prst="rect">
            <a:avLst/>
          </a:prstGeom>
        </p:spPr>
        <p:txBody>
          <a:bodyPr wrap="square">
            <a:spAutoFit/>
          </a:bodyPr>
          <a:lstStyle/>
          <a:p>
            <a:r>
              <a:rPr lang="es-ES_tradnl" sz="2000" b="1" dirty="0" smtClean="0">
                <a:solidFill>
                  <a:srgbClr val="CD0001"/>
                </a:solidFill>
                <a:latin typeface="Verdana" charset="0"/>
              </a:rPr>
              <a:t>Descartar una progresión</a:t>
            </a:r>
          </a:p>
          <a:p>
            <a:endParaRPr lang="es-ES_tradnl" sz="2000" b="1" dirty="0" smtClean="0">
              <a:solidFill>
                <a:srgbClr val="CD0001"/>
              </a:solidFill>
              <a:latin typeface="Verdana" charset="0"/>
            </a:endParaRPr>
          </a:p>
          <a:p>
            <a:pPr algn="just"/>
            <a:r>
              <a:rPr lang="es-ES_tradnl" sz="2000" dirty="0">
                <a:latin typeface="Arial" charset="0"/>
                <a:ea typeface="Arial" charset="0"/>
                <a:cs typeface="Arial" charset="0"/>
              </a:rPr>
              <a:t>Para encontrar la expresión algebraica primero debes obtener la regla de la sucesión, la regla </a:t>
            </a:r>
            <a:r>
              <a:rPr lang="es-ES_tradnl" sz="2000" dirty="0" smtClean="0">
                <a:latin typeface="Arial" charset="0"/>
                <a:ea typeface="Arial" charset="0"/>
                <a:cs typeface="Arial" charset="0"/>
              </a:rPr>
              <a:t>(d) </a:t>
            </a:r>
            <a:r>
              <a:rPr lang="es-ES_tradnl" sz="2000" dirty="0">
                <a:latin typeface="Arial" charset="0"/>
                <a:ea typeface="Arial" charset="0"/>
                <a:cs typeface="Arial" charset="0"/>
              </a:rPr>
              <a:t>es la diferencia constante entre cada uno de los términos, si la diferencia no es la misma entonces no es una sucesión y no tiene expresión algebraica porque no sigue un patrón o secuencia</a:t>
            </a:r>
            <a:r>
              <a:rPr lang="es-ES_tradnl" sz="2000" dirty="0" smtClean="0">
                <a:latin typeface="Arial" charset="0"/>
                <a:ea typeface="Arial" charset="0"/>
                <a:cs typeface="Arial" charset="0"/>
              </a:rPr>
              <a:t>.</a:t>
            </a:r>
          </a:p>
        </p:txBody>
      </p:sp>
      <p:sp>
        <p:nvSpPr>
          <p:cNvPr id="7" name="Rectángulo 6"/>
          <p:cNvSpPr/>
          <p:nvPr/>
        </p:nvSpPr>
        <p:spPr>
          <a:xfrm>
            <a:off x="1977859" y="3209556"/>
            <a:ext cx="2222500" cy="707886"/>
          </a:xfrm>
          <a:prstGeom prst="rect">
            <a:avLst/>
          </a:prstGeom>
        </p:spPr>
        <p:txBody>
          <a:bodyPr wrap="square">
            <a:spAutoFit/>
          </a:bodyPr>
          <a:lstStyle/>
          <a:p>
            <a:pPr algn="ctr"/>
            <a:r>
              <a:rPr lang="es-ES_tradnl" sz="2000" dirty="0" smtClean="0">
                <a:solidFill>
                  <a:srgbClr val="CD0001"/>
                </a:solidFill>
                <a:latin typeface="Verdana" charset="0"/>
              </a:rPr>
              <a:t>Regla Positiva</a:t>
            </a:r>
          </a:p>
          <a:p>
            <a:pPr algn="ctr"/>
            <a:r>
              <a:rPr lang="es-ES_tradnl" sz="2000" dirty="0" smtClean="0">
                <a:solidFill>
                  <a:srgbClr val="CD0001"/>
                </a:solidFill>
                <a:latin typeface="Verdana" charset="0"/>
              </a:rPr>
              <a:t>Creciente</a:t>
            </a:r>
          </a:p>
        </p:txBody>
      </p:sp>
      <p:sp>
        <p:nvSpPr>
          <p:cNvPr id="8" name="Rectángulo 7"/>
          <p:cNvSpPr/>
          <p:nvPr/>
        </p:nvSpPr>
        <p:spPr>
          <a:xfrm>
            <a:off x="5652704" y="3209556"/>
            <a:ext cx="2616200" cy="707886"/>
          </a:xfrm>
          <a:prstGeom prst="rect">
            <a:avLst/>
          </a:prstGeom>
        </p:spPr>
        <p:txBody>
          <a:bodyPr wrap="square">
            <a:spAutoFit/>
          </a:bodyPr>
          <a:lstStyle/>
          <a:p>
            <a:pPr algn="ctr"/>
            <a:r>
              <a:rPr lang="es-ES_tradnl" sz="2000" dirty="0" smtClean="0">
                <a:solidFill>
                  <a:srgbClr val="CD0001"/>
                </a:solidFill>
                <a:latin typeface="Verdana" charset="0"/>
              </a:rPr>
              <a:t>Regla Negativa</a:t>
            </a:r>
          </a:p>
          <a:p>
            <a:pPr algn="ctr"/>
            <a:r>
              <a:rPr lang="es-ES_tradnl" sz="2000" dirty="0" smtClean="0">
                <a:solidFill>
                  <a:srgbClr val="CD0001"/>
                </a:solidFill>
                <a:latin typeface="Verdana" charset="0"/>
              </a:rPr>
              <a:t>Decreciente</a:t>
            </a:r>
          </a:p>
        </p:txBody>
      </p:sp>
      <mc:AlternateContent xmlns:mc="http://schemas.openxmlformats.org/markup-compatibility/2006" xmlns:a14="http://schemas.microsoft.com/office/drawing/2010/main">
        <mc:Choice Requires="a14">
          <p:sp>
            <p:nvSpPr>
              <p:cNvPr id="9" name="CuadroTexto 8"/>
              <p:cNvSpPr txBox="1"/>
              <p:nvPr/>
            </p:nvSpPr>
            <p:spPr>
              <a:xfrm>
                <a:off x="2203450" y="4176790"/>
                <a:ext cx="177131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charset="0"/>
                        </a:rPr>
                        <m:t>2, 4, 6, 8, 10, 12, …</m:t>
                      </m:r>
                    </m:oMath>
                  </m:oMathPara>
                </a14:m>
                <a:endParaRPr lang="es-ES" b="0" dirty="0" smtClean="0"/>
              </a:p>
            </p:txBody>
          </p:sp>
        </mc:Choice>
        <mc:Fallback xmlns="">
          <p:sp>
            <p:nvSpPr>
              <p:cNvPr id="9" name="CuadroTexto 8"/>
              <p:cNvSpPr txBox="1">
                <a:spLocks noRot="1" noChangeAspect="1" noMove="1" noResize="1" noEditPoints="1" noAdjustHandles="1" noChangeArrowheads="1" noChangeShapeType="1" noTextEdit="1"/>
              </p:cNvSpPr>
              <p:nvPr/>
            </p:nvSpPr>
            <p:spPr>
              <a:xfrm>
                <a:off x="2203450" y="4176790"/>
                <a:ext cx="1771318" cy="276999"/>
              </a:xfrm>
              <a:prstGeom prst="rect">
                <a:avLst/>
              </a:prstGeom>
              <a:blipFill rotWithShape="0">
                <a:blip r:embed="rId2"/>
                <a:stretch>
                  <a:fillRect l="-2405" b="-6522"/>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0" name="CuadroTexto 9"/>
              <p:cNvSpPr txBox="1"/>
              <p:nvPr/>
            </p:nvSpPr>
            <p:spPr>
              <a:xfrm>
                <a:off x="5918200" y="4176790"/>
                <a:ext cx="228428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i="1" smtClean="0">
                          <a:latin typeface="Cambria Math" charset="0"/>
                        </a:rPr>
                        <m:t>3</m:t>
                      </m:r>
                      <m:r>
                        <a:rPr lang="es-ES" b="0" i="1" smtClean="0">
                          <a:latin typeface="Cambria Math" charset="0"/>
                        </a:rPr>
                        <m:t>1, 28, 25, 22, 19, 16, …</m:t>
                      </m:r>
                    </m:oMath>
                  </m:oMathPara>
                </a14:m>
                <a:endParaRPr lang="es-ES" b="0" dirty="0" smtClean="0"/>
              </a:p>
            </p:txBody>
          </p:sp>
        </mc:Choice>
        <mc:Fallback xmlns="">
          <p:sp>
            <p:nvSpPr>
              <p:cNvPr id="10" name="CuadroTexto 9"/>
              <p:cNvSpPr txBox="1">
                <a:spLocks noRot="1" noChangeAspect="1" noMove="1" noResize="1" noEditPoints="1" noAdjustHandles="1" noChangeArrowheads="1" noChangeShapeType="1" noTextEdit="1"/>
              </p:cNvSpPr>
              <p:nvPr/>
            </p:nvSpPr>
            <p:spPr>
              <a:xfrm>
                <a:off x="5918200" y="4176790"/>
                <a:ext cx="2284280" cy="276999"/>
              </a:xfrm>
              <a:prstGeom prst="rect">
                <a:avLst/>
              </a:prstGeom>
              <a:blipFill rotWithShape="0">
                <a:blip r:embed="rId3"/>
                <a:stretch>
                  <a:fillRect l="-2133" b="-6522"/>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1" name="CuadroTexto 10"/>
              <p:cNvSpPr txBox="1"/>
              <p:nvPr/>
            </p:nvSpPr>
            <p:spPr>
              <a:xfrm>
                <a:off x="2317750" y="4885431"/>
                <a:ext cx="126438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charset="0"/>
                        </a:rPr>
                        <m:t>𝑑𝑖𝑓</m:t>
                      </m:r>
                      <m:r>
                        <a:rPr lang="es-ES" b="0" i="1" smtClean="0">
                          <a:latin typeface="Cambria Math" charset="0"/>
                        </a:rPr>
                        <m:t>=</m:t>
                      </m:r>
                      <m:r>
                        <a:rPr lang="es-ES" b="0" i="1" smtClean="0">
                          <a:latin typeface="Cambria Math" charset="0"/>
                        </a:rPr>
                        <m:t>𝑑</m:t>
                      </m:r>
                      <m:r>
                        <a:rPr lang="es-ES" b="0" i="1" smtClean="0">
                          <a:latin typeface="Cambria Math" charset="0"/>
                        </a:rPr>
                        <m:t>=2</m:t>
                      </m:r>
                    </m:oMath>
                  </m:oMathPara>
                </a14:m>
                <a:endParaRPr lang="es-ES_tradnl" dirty="0"/>
              </a:p>
            </p:txBody>
          </p:sp>
        </mc:Choice>
        <mc:Fallback xmlns="">
          <p:sp>
            <p:nvSpPr>
              <p:cNvPr id="11" name="CuadroTexto 10"/>
              <p:cNvSpPr txBox="1">
                <a:spLocks noRot="1" noChangeAspect="1" noMove="1" noResize="1" noEditPoints="1" noAdjustHandles="1" noChangeArrowheads="1" noChangeShapeType="1" noTextEdit="1"/>
              </p:cNvSpPr>
              <p:nvPr/>
            </p:nvSpPr>
            <p:spPr>
              <a:xfrm>
                <a:off x="2317750" y="4885431"/>
                <a:ext cx="1264385" cy="276999"/>
              </a:xfrm>
              <a:prstGeom prst="rect">
                <a:avLst/>
              </a:prstGeom>
              <a:blipFill rotWithShape="0">
                <a:blip r:embed="rId4"/>
                <a:stretch>
                  <a:fillRect l="-6250" t="-2174" r="-3846" b="-32609"/>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2" name="CuadroTexto 11"/>
              <p:cNvSpPr txBox="1"/>
              <p:nvPr/>
            </p:nvSpPr>
            <p:spPr>
              <a:xfrm>
                <a:off x="6242049" y="4746931"/>
                <a:ext cx="143750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charset="0"/>
                        </a:rPr>
                        <m:t>𝑑𝑖𝑓</m:t>
                      </m:r>
                      <m:r>
                        <a:rPr lang="es-ES" b="0" i="1" smtClean="0">
                          <a:latin typeface="Cambria Math" charset="0"/>
                        </a:rPr>
                        <m:t>=</m:t>
                      </m:r>
                      <m:r>
                        <a:rPr lang="es-ES" b="0" i="1" smtClean="0">
                          <a:latin typeface="Cambria Math" charset="0"/>
                        </a:rPr>
                        <m:t>𝑑</m:t>
                      </m:r>
                      <m:r>
                        <a:rPr lang="es-ES" b="0" i="1" smtClean="0">
                          <a:latin typeface="Cambria Math" charset="0"/>
                        </a:rPr>
                        <m:t>=−3</m:t>
                      </m:r>
                    </m:oMath>
                  </m:oMathPara>
                </a14:m>
                <a:endParaRPr lang="es-ES_tradnl" dirty="0"/>
              </a:p>
            </p:txBody>
          </p:sp>
        </mc:Choice>
        <mc:Fallback xmlns="">
          <p:sp>
            <p:nvSpPr>
              <p:cNvPr id="12" name="CuadroTexto 11"/>
              <p:cNvSpPr txBox="1">
                <a:spLocks noRot="1" noChangeAspect="1" noMove="1" noResize="1" noEditPoints="1" noAdjustHandles="1" noChangeArrowheads="1" noChangeShapeType="1" noTextEdit="1"/>
              </p:cNvSpPr>
              <p:nvPr/>
            </p:nvSpPr>
            <p:spPr>
              <a:xfrm>
                <a:off x="6242049" y="4746931"/>
                <a:ext cx="1437509" cy="276999"/>
              </a:xfrm>
              <a:prstGeom prst="rect">
                <a:avLst/>
              </a:prstGeom>
              <a:blipFill rotWithShape="0">
                <a:blip r:embed="rId5"/>
                <a:stretch>
                  <a:fillRect l="-5508" t="-4444" r="-2966" b="-35556"/>
                </a:stretch>
              </a:blipFill>
            </p:spPr>
            <p:txBody>
              <a:bodyPr/>
              <a:lstStyle/>
              <a:p>
                <a:r>
                  <a:rPr lang="es-ES_tradnl">
                    <a:noFill/>
                  </a:rPr>
                  <a:t> </a:t>
                </a:r>
              </a:p>
            </p:txBody>
          </p:sp>
        </mc:Fallback>
      </mc:AlternateContent>
      <p:pic>
        <p:nvPicPr>
          <p:cNvPr id="15" name="Imagen 14"/>
          <p:cNvPicPr>
            <a:picLocks noChangeAspect="1"/>
          </p:cNvPicPr>
          <p:nvPr/>
        </p:nvPicPr>
        <p:blipFill rotWithShape="1">
          <a:blip r:embed="rId6"/>
          <a:srcRect l="5268" t="18888" r="54265" b="10936"/>
          <a:stretch/>
        </p:blipFill>
        <p:spPr>
          <a:xfrm>
            <a:off x="1595936" y="5242695"/>
            <a:ext cx="962191" cy="9704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6" name="Imagen 15"/>
          <p:cNvPicPr>
            <a:picLocks noChangeAspect="1"/>
          </p:cNvPicPr>
          <p:nvPr/>
        </p:nvPicPr>
        <p:blipFill rotWithShape="1">
          <a:blip r:embed="rId6"/>
          <a:srcRect l="53410" t="17836" r="5433" b="9649"/>
          <a:stretch/>
        </p:blipFill>
        <p:spPr>
          <a:xfrm>
            <a:off x="7590135" y="5023930"/>
            <a:ext cx="947010" cy="9704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9100" y="682552"/>
            <a:ext cx="8280400" cy="5632311"/>
          </a:xfrm>
          <a:prstGeom prst="rect">
            <a:avLst/>
          </a:prstGeom>
        </p:spPr>
        <p:txBody>
          <a:bodyPr wrap="square">
            <a:spAutoFit/>
          </a:bodyPr>
          <a:lstStyle/>
          <a:p>
            <a:pPr algn="just"/>
            <a:r>
              <a:rPr lang="es-ES_tradnl" b="1" dirty="0">
                <a:solidFill>
                  <a:srgbClr val="CD0001"/>
                </a:solidFill>
                <a:latin typeface="Verdana" charset="0"/>
              </a:rPr>
              <a:t>Propiedades de </a:t>
            </a:r>
            <a:r>
              <a:rPr lang="es-ES_tradnl" b="1" dirty="0" smtClean="0">
                <a:solidFill>
                  <a:srgbClr val="CD0001"/>
                </a:solidFill>
                <a:latin typeface="Verdana" charset="0"/>
              </a:rPr>
              <a:t>las Progresiones Aritméticas</a:t>
            </a:r>
          </a:p>
          <a:p>
            <a:pPr algn="just"/>
            <a:endParaRPr lang="es-ES_tradnl" b="1" dirty="0">
              <a:solidFill>
                <a:srgbClr val="CD0001"/>
              </a:solidFill>
              <a:latin typeface="Verdana" charset="0"/>
            </a:endParaRPr>
          </a:p>
          <a:p>
            <a:pPr algn="just"/>
            <a:endParaRPr lang="es-ES_tradnl" b="1" dirty="0" smtClean="0">
              <a:solidFill>
                <a:srgbClr val="CD0001"/>
              </a:solidFill>
              <a:latin typeface="Verdana" charset="0"/>
            </a:endParaRPr>
          </a:p>
          <a:p>
            <a:pPr algn="just"/>
            <a:r>
              <a:rPr lang="es-ES_tradnl" dirty="0">
                <a:latin typeface="Arial" charset="0"/>
                <a:ea typeface="Arial" charset="0"/>
                <a:cs typeface="Arial" charset="0"/>
              </a:rPr>
              <a:t>Si d &gt; 0, la progresión aritmética es </a:t>
            </a:r>
            <a:r>
              <a:rPr lang="es-ES_tradnl" i="1" dirty="0">
                <a:latin typeface="Arial" charset="0"/>
                <a:ea typeface="Arial" charset="0"/>
                <a:cs typeface="Arial" charset="0"/>
              </a:rPr>
              <a:t>creciente:</a:t>
            </a:r>
            <a:r>
              <a:rPr lang="es-ES_tradnl" dirty="0">
                <a:latin typeface="Arial" charset="0"/>
                <a:ea typeface="Arial" charset="0"/>
                <a:cs typeface="Arial" charset="0"/>
              </a:rPr>
              <a:t> 2, 5, 8, 11, 14, ... (d = 3 &gt; 0) </a:t>
            </a:r>
            <a:endParaRPr lang="es-ES_tradnl" dirty="0" smtClean="0">
              <a:latin typeface="Arial" charset="0"/>
              <a:ea typeface="Arial" charset="0"/>
              <a:cs typeface="Arial" charset="0"/>
            </a:endParaRPr>
          </a:p>
          <a:p>
            <a:pPr algn="just"/>
            <a:endParaRPr lang="es-ES_tradnl" dirty="0" smtClean="0">
              <a:latin typeface="Arial" charset="0"/>
              <a:ea typeface="Arial" charset="0"/>
              <a:cs typeface="Arial" charset="0"/>
            </a:endParaRPr>
          </a:p>
          <a:p>
            <a:pPr algn="just"/>
            <a:endParaRPr lang="es-ES_tradnl" dirty="0">
              <a:latin typeface="Arial" charset="0"/>
              <a:ea typeface="Arial" charset="0"/>
              <a:cs typeface="Arial" charset="0"/>
            </a:endParaRPr>
          </a:p>
          <a:p>
            <a:pPr algn="just"/>
            <a:endParaRPr lang="es-ES_tradnl" dirty="0" smtClean="0">
              <a:latin typeface="Arial" charset="0"/>
              <a:ea typeface="Arial" charset="0"/>
              <a:cs typeface="Arial" charset="0"/>
            </a:endParaRPr>
          </a:p>
          <a:p>
            <a:pPr algn="just"/>
            <a:endParaRPr lang="es-ES_tradnl" dirty="0">
              <a:latin typeface="Arial" charset="0"/>
              <a:ea typeface="Arial" charset="0"/>
              <a:cs typeface="Arial" charset="0"/>
            </a:endParaRPr>
          </a:p>
          <a:p>
            <a:pPr algn="just"/>
            <a:endParaRPr lang="es-ES_tradnl" dirty="0" smtClean="0">
              <a:latin typeface="Arial" charset="0"/>
              <a:ea typeface="Arial" charset="0"/>
              <a:cs typeface="Arial" charset="0"/>
            </a:endParaRPr>
          </a:p>
          <a:p>
            <a:pPr algn="just"/>
            <a:r>
              <a:rPr lang="es-ES_tradnl" dirty="0" smtClean="0">
                <a:latin typeface="Arial" charset="0"/>
                <a:ea typeface="Arial" charset="0"/>
                <a:cs typeface="Arial" charset="0"/>
              </a:rPr>
              <a:t>Si </a:t>
            </a:r>
            <a:r>
              <a:rPr lang="es-ES_tradnl" dirty="0">
                <a:latin typeface="Arial" charset="0"/>
                <a:ea typeface="Arial" charset="0"/>
                <a:cs typeface="Arial" charset="0"/>
              </a:rPr>
              <a:t>d = 0, la progresión aritmética es </a:t>
            </a:r>
            <a:r>
              <a:rPr lang="es-ES_tradnl" i="1" dirty="0">
                <a:latin typeface="Arial" charset="0"/>
                <a:ea typeface="Arial" charset="0"/>
                <a:cs typeface="Arial" charset="0"/>
              </a:rPr>
              <a:t>constante</a:t>
            </a:r>
            <a:r>
              <a:rPr lang="es-ES_tradnl" dirty="0">
                <a:latin typeface="Arial" charset="0"/>
                <a:ea typeface="Arial" charset="0"/>
                <a:cs typeface="Arial" charset="0"/>
              </a:rPr>
              <a:t>: 2, 2, 2, 2, 2, ... (d = 0) </a:t>
            </a:r>
            <a:endParaRPr lang="es-ES_tradnl" dirty="0" smtClean="0">
              <a:latin typeface="Arial" charset="0"/>
              <a:ea typeface="Arial" charset="0"/>
              <a:cs typeface="Arial" charset="0"/>
            </a:endParaRPr>
          </a:p>
          <a:p>
            <a:pPr algn="just"/>
            <a:endParaRPr lang="es-ES_tradnl" dirty="0" smtClean="0">
              <a:latin typeface="Arial" charset="0"/>
              <a:ea typeface="Arial" charset="0"/>
              <a:cs typeface="Arial" charset="0"/>
            </a:endParaRPr>
          </a:p>
          <a:p>
            <a:pPr algn="just"/>
            <a:endParaRPr lang="es-ES_tradnl" dirty="0" smtClean="0">
              <a:latin typeface="Arial" charset="0"/>
              <a:ea typeface="Arial" charset="0"/>
              <a:cs typeface="Arial" charset="0"/>
            </a:endParaRPr>
          </a:p>
          <a:p>
            <a:pPr algn="just"/>
            <a:endParaRPr lang="es-ES_tradnl" dirty="0" smtClean="0">
              <a:latin typeface="Arial" charset="0"/>
              <a:ea typeface="Arial" charset="0"/>
              <a:cs typeface="Arial" charset="0"/>
            </a:endParaRPr>
          </a:p>
          <a:p>
            <a:pPr algn="just"/>
            <a:endParaRPr lang="es-ES_tradnl" dirty="0">
              <a:latin typeface="Arial" charset="0"/>
              <a:ea typeface="Arial" charset="0"/>
              <a:cs typeface="Arial" charset="0"/>
            </a:endParaRPr>
          </a:p>
          <a:p>
            <a:pPr algn="just"/>
            <a:endParaRPr lang="es-ES_tradnl" dirty="0" smtClean="0">
              <a:latin typeface="Arial" charset="0"/>
              <a:ea typeface="Arial" charset="0"/>
              <a:cs typeface="Arial" charset="0"/>
            </a:endParaRPr>
          </a:p>
          <a:p>
            <a:pPr algn="just"/>
            <a:r>
              <a:rPr lang="es-ES_tradnl" dirty="0" smtClean="0">
                <a:latin typeface="Arial" charset="0"/>
                <a:ea typeface="Arial" charset="0"/>
                <a:cs typeface="Arial" charset="0"/>
              </a:rPr>
              <a:t>Si </a:t>
            </a:r>
            <a:r>
              <a:rPr lang="es-ES_tradnl" dirty="0">
                <a:latin typeface="Arial" charset="0"/>
                <a:ea typeface="Arial" charset="0"/>
                <a:cs typeface="Arial" charset="0"/>
              </a:rPr>
              <a:t>d &lt; 0, la progresión aritmética es </a:t>
            </a:r>
            <a:r>
              <a:rPr lang="es-ES_tradnl" i="1" dirty="0">
                <a:latin typeface="Arial" charset="0"/>
                <a:ea typeface="Arial" charset="0"/>
                <a:cs typeface="Arial" charset="0"/>
              </a:rPr>
              <a:t>decreciente: </a:t>
            </a:r>
            <a:r>
              <a:rPr lang="es-ES_tradnl" dirty="0">
                <a:latin typeface="Arial" charset="0"/>
                <a:ea typeface="Arial" charset="0"/>
                <a:cs typeface="Arial" charset="0"/>
              </a:rPr>
              <a:t>6, 2, </a:t>
            </a:r>
            <a:r>
              <a:rPr lang="es-ES_tradnl" dirty="0" smtClean="0">
                <a:latin typeface="Arial" charset="0"/>
                <a:ea typeface="Arial" charset="0"/>
                <a:cs typeface="Arial" charset="0"/>
              </a:rPr>
              <a:t>-2</a:t>
            </a:r>
            <a:r>
              <a:rPr lang="es-ES_tradnl" dirty="0">
                <a:latin typeface="Arial" charset="0"/>
                <a:ea typeface="Arial" charset="0"/>
                <a:cs typeface="Arial" charset="0"/>
              </a:rPr>
              <a:t>, </a:t>
            </a:r>
            <a:r>
              <a:rPr lang="es-ES_tradnl" dirty="0" smtClean="0">
                <a:latin typeface="Arial" charset="0"/>
                <a:ea typeface="Arial" charset="0"/>
                <a:cs typeface="Arial" charset="0"/>
              </a:rPr>
              <a:t>-6</a:t>
            </a:r>
            <a:r>
              <a:rPr lang="es-ES_tradnl" dirty="0">
                <a:latin typeface="Arial" charset="0"/>
                <a:ea typeface="Arial" charset="0"/>
                <a:cs typeface="Arial" charset="0"/>
              </a:rPr>
              <a:t>, </a:t>
            </a:r>
            <a:r>
              <a:rPr lang="es-ES_tradnl" dirty="0" smtClean="0">
                <a:latin typeface="Arial" charset="0"/>
                <a:ea typeface="Arial" charset="0"/>
                <a:cs typeface="Arial" charset="0"/>
              </a:rPr>
              <a:t>-10</a:t>
            </a:r>
            <a:r>
              <a:rPr lang="es-ES_tradnl" dirty="0">
                <a:latin typeface="Arial" charset="0"/>
                <a:ea typeface="Arial" charset="0"/>
                <a:cs typeface="Arial" charset="0"/>
              </a:rPr>
              <a:t>, ... (d = </a:t>
            </a:r>
            <a:r>
              <a:rPr lang="es-ES_tradnl" dirty="0" smtClean="0">
                <a:latin typeface="Arial" charset="0"/>
                <a:ea typeface="Arial" charset="0"/>
                <a:cs typeface="Arial" charset="0"/>
              </a:rPr>
              <a:t>-4 </a:t>
            </a:r>
            <a:r>
              <a:rPr lang="es-ES_tradnl" dirty="0">
                <a:latin typeface="Arial" charset="0"/>
                <a:ea typeface="Arial" charset="0"/>
                <a:cs typeface="Arial" charset="0"/>
              </a:rPr>
              <a:t>&lt; 0</a:t>
            </a:r>
            <a:r>
              <a:rPr lang="es-ES_tradnl" dirty="0" smtClean="0">
                <a:latin typeface="Arial" charset="0"/>
                <a:ea typeface="Arial" charset="0"/>
                <a:cs typeface="Arial" charset="0"/>
              </a:rPr>
              <a:t>)</a:t>
            </a:r>
          </a:p>
          <a:p>
            <a:pPr algn="just"/>
            <a:endParaRPr lang="es-ES_tradnl" dirty="0">
              <a:latin typeface="Arial" charset="0"/>
              <a:ea typeface="Arial" charset="0"/>
              <a:cs typeface="Arial" charset="0"/>
            </a:endParaRPr>
          </a:p>
          <a:p>
            <a:pPr algn="just"/>
            <a:endParaRPr lang="es-ES_tradnl" dirty="0" smtClean="0">
              <a:latin typeface="Arial" charset="0"/>
              <a:ea typeface="Arial" charset="0"/>
              <a:cs typeface="Arial" charset="0"/>
            </a:endParaRPr>
          </a:p>
          <a:p>
            <a:pPr algn="just"/>
            <a:endParaRPr lang="es-ES_tradnl" dirty="0" smtClean="0">
              <a:latin typeface="Arial" charset="0"/>
              <a:ea typeface="Arial" charset="0"/>
              <a:cs typeface="Arial" charset="0"/>
            </a:endParaRPr>
          </a:p>
          <a:p>
            <a:pPr algn="just"/>
            <a:endParaRPr lang="es-ES_tradnl" dirty="0">
              <a:latin typeface="Arial" charset="0"/>
              <a:ea typeface="Arial" charset="0"/>
              <a:cs typeface="Arial" charset="0"/>
            </a:endParaRPr>
          </a:p>
        </p:txBody>
      </p:sp>
      <p:pic>
        <p:nvPicPr>
          <p:cNvPr id="2" name="Imagen 1"/>
          <p:cNvPicPr>
            <a:picLocks noChangeAspect="1"/>
          </p:cNvPicPr>
          <p:nvPr/>
        </p:nvPicPr>
        <p:blipFill>
          <a:blip r:embed="rId2"/>
          <a:stretch>
            <a:fillRect/>
          </a:stretch>
        </p:blipFill>
        <p:spPr>
          <a:xfrm>
            <a:off x="3378200" y="3498707"/>
            <a:ext cx="1892300" cy="1203101"/>
          </a:xfrm>
          <a:prstGeom prst="rect">
            <a:avLst/>
          </a:prstGeom>
        </p:spPr>
      </p:pic>
      <p:pic>
        <p:nvPicPr>
          <p:cNvPr id="3" name="Imagen 2"/>
          <p:cNvPicPr>
            <a:picLocks noChangeAspect="1"/>
          </p:cNvPicPr>
          <p:nvPr/>
        </p:nvPicPr>
        <p:blipFill>
          <a:blip r:embed="rId3"/>
          <a:stretch>
            <a:fillRect/>
          </a:stretch>
        </p:blipFill>
        <p:spPr>
          <a:xfrm>
            <a:off x="3403600" y="1961844"/>
            <a:ext cx="1511710" cy="1041400"/>
          </a:xfrm>
          <a:prstGeom prst="rect">
            <a:avLst/>
          </a:prstGeom>
        </p:spPr>
      </p:pic>
      <p:pic>
        <p:nvPicPr>
          <p:cNvPr id="5" name="Imagen 4"/>
          <p:cNvPicPr>
            <a:picLocks noChangeAspect="1"/>
          </p:cNvPicPr>
          <p:nvPr/>
        </p:nvPicPr>
        <p:blipFill>
          <a:blip r:embed="rId3"/>
          <a:stretch>
            <a:fillRect/>
          </a:stretch>
        </p:blipFill>
        <p:spPr>
          <a:xfrm flipH="1">
            <a:off x="3568495" y="5298699"/>
            <a:ext cx="1511710" cy="1041400"/>
          </a:xfrm>
          <a:prstGeom prst="rect">
            <a:avLst/>
          </a:prstGeom>
        </p:spPr>
      </p:pic>
      <p:sp>
        <p:nvSpPr>
          <p:cNvPr id="6" name="Rectángulo 15"/>
          <p:cNvSpPr/>
          <p:nvPr/>
        </p:nvSpPr>
        <p:spPr>
          <a:xfrm rot="16200000">
            <a:off x="2431098" y="-2431100"/>
            <a:ext cx="471805" cy="5334003"/>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7" name="Título 1"/>
          <p:cNvSpPr txBox="1">
            <a:spLocks/>
          </p:cNvSpPr>
          <p:nvPr/>
        </p:nvSpPr>
        <p:spPr>
          <a:xfrm>
            <a:off x="400052" y="0"/>
            <a:ext cx="45275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Propiedades</a:t>
            </a:r>
            <a:endParaRPr lang="es-ES" sz="2400" dirty="0">
              <a:solidFill>
                <a:schemeClr val="bg1"/>
              </a:solidFill>
              <a:latin typeface="Avenir Book"/>
              <a:cs typeface="Avenir Book"/>
            </a:endParaRPr>
          </a:p>
        </p:txBody>
      </p:sp>
    </p:spTree>
    <p:extLst>
      <p:ext uri="{BB962C8B-B14F-4D97-AF65-F5344CB8AC3E}">
        <p14:creationId xmlns:p14="http://schemas.microsoft.com/office/powerpoint/2010/main" val="246256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4"/>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Rectangle 2"/>
          <p:cNvSpPr>
            <a:spLocks noGrp="1" noChangeArrowheads="1"/>
          </p:cNvSpPr>
          <p:nvPr>
            <p:ph type="title"/>
          </p:nvPr>
        </p:nvSpPr>
        <p:spPr>
          <a:xfrm>
            <a:off x="990016" y="977900"/>
            <a:ext cx="6994525" cy="1425575"/>
          </a:xfrm>
        </p:spPr>
        <p:txBody>
          <a:bodyPr/>
          <a:lstStyle/>
          <a:p>
            <a:pPr eaLnBrk="1" hangingPunct="1"/>
            <a:r>
              <a:rPr lang="es-ES_tradnl" altLang="es-ES_tradnl" sz="2400" dirty="0"/>
              <a:t>Universidad </a:t>
            </a:r>
            <a:r>
              <a:rPr lang="es-ES" altLang="es-ES_tradnl" sz="2400" dirty="0" smtClean="0"/>
              <a:t>Autónoma del </a:t>
            </a:r>
            <a:r>
              <a:rPr lang="es-ES" altLang="es-ES_tradnl" sz="2400" dirty="0"/>
              <a:t>Estado de México</a:t>
            </a:r>
            <a:r>
              <a:rPr lang="es-ES" altLang="es-ES_tradnl" sz="2800" dirty="0"/>
              <a:t/>
            </a:r>
            <a:br>
              <a:rPr lang="es-ES" altLang="es-ES_tradnl" sz="2800" dirty="0"/>
            </a:br>
            <a:r>
              <a:rPr lang="es-ES" altLang="es-ES_tradnl" sz="2000" dirty="0"/>
              <a:t>Centro Universitario UAEM Zumpango</a:t>
            </a:r>
            <a:br>
              <a:rPr lang="es-ES" altLang="es-ES_tradnl" sz="2000" dirty="0"/>
            </a:br>
            <a:r>
              <a:rPr lang="es-ES" altLang="es-ES_tradnl" sz="2000" dirty="0"/>
              <a:t>Licenciatura en </a:t>
            </a:r>
            <a:r>
              <a:rPr lang="es-ES" altLang="es-ES_tradnl" sz="2000" dirty="0" smtClean="0"/>
              <a:t>Contaduría</a:t>
            </a:r>
            <a:r>
              <a:rPr lang="es-ES" altLang="es-ES_tradnl" sz="2000" dirty="0"/>
              <a:t/>
            </a:r>
            <a:br>
              <a:rPr lang="es-ES" altLang="es-ES_tradnl" sz="2000" dirty="0"/>
            </a:br>
            <a:endParaRPr lang="es-ES_tradnl" altLang="es-ES_tradnl" sz="2000" dirty="0"/>
          </a:p>
        </p:txBody>
      </p:sp>
      <p:sp>
        <p:nvSpPr>
          <p:cNvPr id="7" name="Rectangle 3"/>
          <p:cNvSpPr txBox="1">
            <a:spLocks noChangeArrowheads="1"/>
          </p:cNvSpPr>
          <p:nvPr/>
        </p:nvSpPr>
        <p:spPr>
          <a:xfrm>
            <a:off x="917784" y="2311400"/>
            <a:ext cx="7138987" cy="37766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Tx/>
              <a:buNone/>
            </a:pPr>
            <a:r>
              <a:rPr lang="es-ES_tradnl" altLang="es-ES_tradnl" sz="2000" dirty="0" smtClean="0"/>
              <a:t>Unidad de Aprendizaje: </a:t>
            </a:r>
          </a:p>
          <a:p>
            <a:pPr marL="0" indent="0" algn="ctr">
              <a:buFontTx/>
              <a:buNone/>
            </a:pPr>
            <a:r>
              <a:rPr lang="es-ES" altLang="es-ES_tradnl" sz="2400" dirty="0" smtClean="0"/>
              <a:t>Matemáticas </a:t>
            </a:r>
          </a:p>
          <a:p>
            <a:pPr marL="0" indent="0">
              <a:buFontTx/>
              <a:buNone/>
            </a:pPr>
            <a:endParaRPr lang="es-ES" altLang="es-ES_tradnl" sz="2400" dirty="0"/>
          </a:p>
          <a:p>
            <a:pPr marL="0" indent="0">
              <a:buFontTx/>
              <a:buNone/>
            </a:pPr>
            <a:r>
              <a:rPr lang="es-ES" altLang="es-ES_tradnl" sz="2000" dirty="0" smtClean="0"/>
              <a:t>Nombre del Material:</a:t>
            </a:r>
          </a:p>
          <a:p>
            <a:pPr marL="0" indent="0" algn="ctr">
              <a:buFontTx/>
              <a:buNone/>
            </a:pPr>
            <a:r>
              <a:rPr lang="es-ES" altLang="es-ES_tradnl" sz="2400" dirty="0" smtClean="0"/>
              <a:t>Progresiones Aritméticas y Geométricas</a:t>
            </a:r>
          </a:p>
          <a:p>
            <a:pPr marL="0" indent="0" algn="ctr">
              <a:buFontTx/>
              <a:buNone/>
            </a:pPr>
            <a:endParaRPr lang="es-ES" altLang="es-ES_tradnl" sz="2400" dirty="0" smtClean="0"/>
          </a:p>
          <a:p>
            <a:pPr marL="0" indent="0" algn="ctr">
              <a:buFontTx/>
              <a:buNone/>
            </a:pPr>
            <a:endParaRPr lang="es-ES" altLang="es-ES_tradnl" sz="2400" dirty="0" smtClean="0"/>
          </a:p>
          <a:p>
            <a:pPr marL="0" indent="0">
              <a:buFontTx/>
              <a:buNone/>
            </a:pPr>
            <a:r>
              <a:rPr lang="es-ES" altLang="es-ES_tradnl" sz="2000" dirty="0" smtClean="0"/>
              <a:t>  Elaboró:</a:t>
            </a:r>
          </a:p>
          <a:p>
            <a:pPr marL="0" indent="0" algn="ctr">
              <a:buFontTx/>
              <a:buNone/>
            </a:pPr>
            <a:r>
              <a:rPr lang="es-ES" altLang="es-ES_tradnl" sz="2000" dirty="0" smtClean="0"/>
              <a:t>Dra. en Ed. Carmen Aurora Niembro Gaona</a:t>
            </a:r>
            <a:endParaRPr lang="es-ES_tradnl" altLang="es-ES_tradnl" sz="2000" dirty="0"/>
          </a:p>
        </p:txBody>
      </p:sp>
    </p:spTree>
    <p:extLst>
      <p:ext uri="{BB962C8B-B14F-4D97-AF65-F5344CB8AC3E}">
        <p14:creationId xmlns:p14="http://schemas.microsoft.com/office/powerpoint/2010/main" val="12634219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7" y="-229679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Título 1"/>
          <p:cNvSpPr txBox="1">
            <a:spLocks/>
          </p:cNvSpPr>
          <p:nvPr/>
        </p:nvSpPr>
        <p:spPr>
          <a:xfrm>
            <a:off x="273052" y="50800"/>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Último Término</a:t>
            </a:r>
            <a:endParaRPr lang="es-ES" sz="2400" dirty="0">
              <a:solidFill>
                <a:schemeClr val="bg1"/>
              </a:solidFill>
              <a:latin typeface="Avenir Book"/>
              <a:cs typeface="Avenir Book"/>
            </a:endParaRPr>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t="10164" r="37746" b="43279"/>
          <a:stretch/>
        </p:blipFill>
        <p:spPr>
          <a:xfrm>
            <a:off x="1352551" y="3225800"/>
            <a:ext cx="5704489" cy="1968500"/>
          </a:xfrm>
          <a:prstGeom prst="rect">
            <a:avLst/>
          </a:prstGeom>
        </p:spPr>
      </p:pic>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r="23525" b="89672"/>
          <a:stretch/>
        </p:blipFill>
        <p:spPr>
          <a:xfrm>
            <a:off x="1238252" y="1108076"/>
            <a:ext cx="6419848" cy="400050"/>
          </a:xfrm>
          <a:prstGeom prst="rect">
            <a:avLst/>
          </a:prstGeom>
        </p:spPr>
      </p:pic>
      <mc:AlternateContent xmlns:mc="http://schemas.openxmlformats.org/markup-compatibility/2006" xmlns:a14="http://schemas.microsoft.com/office/drawing/2010/main">
        <mc:Choice Requires="a14">
          <p:sp>
            <p:nvSpPr>
              <p:cNvPr id="3" name="CuadroTexto 2"/>
              <p:cNvSpPr txBox="1"/>
              <p:nvPr/>
            </p:nvSpPr>
            <p:spPr>
              <a:xfrm>
                <a:off x="2984500" y="2058600"/>
                <a:ext cx="2997200" cy="369332"/>
              </a:xfrm>
              <a:prstGeom prst="rect">
                <a:avLst/>
              </a:prstGeom>
              <a:noFill/>
              <a:ln>
                <a:solidFill>
                  <a:schemeClr val="tx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_tradnl" sz="2400" i="1" smtClean="0">
                              <a:latin typeface="Cambria Math" charset="0"/>
                            </a:rPr>
                          </m:ctrlPr>
                        </m:sSubPr>
                        <m:e>
                          <m:r>
                            <a:rPr lang="es-ES" sz="2400" b="0" i="1" smtClean="0">
                              <a:latin typeface="Cambria Math" charset="0"/>
                            </a:rPr>
                            <m:t>𝑎</m:t>
                          </m:r>
                        </m:e>
                        <m:sub>
                          <m:r>
                            <a:rPr lang="es-ES" sz="2400" b="0" i="1" smtClean="0">
                              <a:latin typeface="Cambria Math" charset="0"/>
                            </a:rPr>
                            <m:t>𝑛</m:t>
                          </m:r>
                        </m:sub>
                      </m:sSub>
                      <m:r>
                        <a:rPr lang="es-ES" sz="2400" b="0" i="1" smtClean="0">
                          <a:latin typeface="Cambria Math" charset="0"/>
                        </a:rPr>
                        <m:t>= </m:t>
                      </m:r>
                      <m:sSub>
                        <m:sSubPr>
                          <m:ctrlPr>
                            <a:rPr lang="es-ES" sz="2400" b="0" i="1" smtClean="0">
                              <a:latin typeface="Cambria Math" charset="0"/>
                            </a:rPr>
                          </m:ctrlPr>
                        </m:sSubPr>
                        <m:e>
                          <m:r>
                            <a:rPr lang="es-ES" sz="2400" b="0" i="1" smtClean="0">
                              <a:latin typeface="Cambria Math" charset="0"/>
                            </a:rPr>
                            <m:t>𝑎</m:t>
                          </m:r>
                        </m:e>
                        <m:sub>
                          <m:r>
                            <a:rPr lang="es-ES" sz="2400" b="0" i="1" smtClean="0">
                              <a:latin typeface="Cambria Math" charset="0"/>
                            </a:rPr>
                            <m:t>1</m:t>
                          </m:r>
                        </m:sub>
                      </m:sSub>
                      <m:r>
                        <a:rPr lang="es-ES" sz="2400" b="0" i="1" smtClean="0">
                          <a:latin typeface="Cambria Math" charset="0"/>
                        </a:rPr>
                        <m:t>+</m:t>
                      </m:r>
                      <m:d>
                        <m:dPr>
                          <m:ctrlPr>
                            <a:rPr lang="es-ES" sz="2400" b="0" i="1" smtClean="0">
                              <a:latin typeface="Cambria Math" charset="0"/>
                            </a:rPr>
                          </m:ctrlPr>
                        </m:dPr>
                        <m:e>
                          <m:r>
                            <a:rPr lang="es-ES" sz="2400" b="0" i="1" smtClean="0">
                              <a:latin typeface="Cambria Math" charset="0"/>
                            </a:rPr>
                            <m:t>𝑛</m:t>
                          </m:r>
                          <m:r>
                            <a:rPr lang="es-ES" sz="2400" b="0" i="1" smtClean="0">
                              <a:latin typeface="Cambria Math" charset="0"/>
                            </a:rPr>
                            <m:t>−1</m:t>
                          </m:r>
                        </m:e>
                      </m:d>
                      <m:r>
                        <a:rPr lang="es-ES" sz="2400" b="0" i="1" smtClean="0">
                          <a:latin typeface="Cambria Math" charset="0"/>
                        </a:rPr>
                        <m:t>𝑑</m:t>
                      </m:r>
                    </m:oMath>
                  </m:oMathPara>
                </a14:m>
                <a:endParaRPr lang="es-ES_tradnl" sz="2400" dirty="0"/>
              </a:p>
            </p:txBody>
          </p:sp>
        </mc:Choice>
        <mc:Fallback xmlns="">
          <p:sp>
            <p:nvSpPr>
              <p:cNvPr id="3" name="CuadroTexto 2"/>
              <p:cNvSpPr txBox="1">
                <a:spLocks noRot="1" noChangeAspect="1" noMove="1" noResize="1" noEditPoints="1" noAdjustHandles="1" noChangeArrowheads="1" noChangeShapeType="1" noTextEdit="1"/>
              </p:cNvSpPr>
              <p:nvPr/>
            </p:nvSpPr>
            <p:spPr>
              <a:xfrm>
                <a:off x="2984500" y="2058600"/>
                <a:ext cx="2997200" cy="369332"/>
              </a:xfrm>
              <a:prstGeom prst="rect">
                <a:avLst/>
              </a:prstGeom>
              <a:blipFill rotWithShape="0">
                <a:blip r:embed="rId3"/>
                <a:stretch>
                  <a:fillRect t="-137097" b="-170968"/>
                </a:stretch>
              </a:blipFill>
              <a:ln>
                <a:solidFill>
                  <a:schemeClr val="tx1"/>
                </a:solidFill>
              </a:ln>
            </p:spPr>
            <p:txBody>
              <a:bodyPr/>
              <a:lstStyle/>
              <a:p>
                <a:r>
                  <a:rPr lang="es-ES_tradnl">
                    <a:noFill/>
                  </a:rPr>
                  <a:t> </a:t>
                </a:r>
              </a:p>
            </p:txBody>
          </p:sp>
        </mc:Fallback>
      </mc:AlternateContent>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3" y="-2278490"/>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273052" y="50800"/>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Ejemplo</a:t>
            </a:r>
            <a:endParaRPr lang="es-ES" sz="2400" dirty="0">
              <a:solidFill>
                <a:schemeClr val="bg1"/>
              </a:solidFill>
              <a:latin typeface="Avenir Book"/>
              <a:cs typeface="Avenir Book"/>
            </a:endParaRPr>
          </a:p>
        </p:txBody>
      </p:sp>
      <p:sp>
        <p:nvSpPr>
          <p:cNvPr id="2" name="CuadroTexto 1"/>
          <p:cNvSpPr txBox="1"/>
          <p:nvPr/>
        </p:nvSpPr>
        <p:spPr>
          <a:xfrm>
            <a:off x="660400" y="1135041"/>
            <a:ext cx="7703456" cy="369332"/>
          </a:xfrm>
          <a:prstGeom prst="rect">
            <a:avLst/>
          </a:prstGeom>
          <a:noFill/>
        </p:spPr>
        <p:txBody>
          <a:bodyPr wrap="none" rtlCol="0">
            <a:spAutoFit/>
          </a:bodyPr>
          <a:lstStyle/>
          <a:p>
            <a:r>
              <a:rPr lang="es-ES_tradnl" dirty="0" smtClean="0"/>
              <a:t>Encuentra los términos que se indican de las siguientes progresiones aritméticas</a:t>
            </a:r>
            <a:endParaRPr lang="es-ES_tradnl" dirty="0"/>
          </a:p>
        </p:txBody>
      </p:sp>
      <p:sp>
        <p:nvSpPr>
          <p:cNvPr id="3" name="CuadroTexto 2"/>
          <p:cNvSpPr txBox="1"/>
          <p:nvPr/>
        </p:nvSpPr>
        <p:spPr>
          <a:xfrm>
            <a:off x="852594" y="2082969"/>
            <a:ext cx="4329006" cy="369332"/>
          </a:xfrm>
          <a:prstGeom prst="rect">
            <a:avLst/>
          </a:prstGeom>
          <a:noFill/>
        </p:spPr>
        <p:txBody>
          <a:bodyPr wrap="none" rtlCol="0">
            <a:spAutoFit/>
          </a:bodyPr>
          <a:lstStyle/>
          <a:p>
            <a:r>
              <a:rPr lang="es-ES_tradnl" dirty="0" smtClean="0"/>
              <a:t>a) El término 20 en la progresión 1, 6, 11, 16</a:t>
            </a:r>
            <a:endParaRPr lang="es-ES_tradnl" dirty="0"/>
          </a:p>
        </p:txBody>
      </p:sp>
      <mc:AlternateContent xmlns:mc="http://schemas.openxmlformats.org/markup-compatibility/2006" xmlns:a14="http://schemas.microsoft.com/office/drawing/2010/main">
        <mc:Choice Requires="a14">
          <p:sp>
            <p:nvSpPr>
              <p:cNvPr id="6" name="CuadroTexto 5"/>
              <p:cNvSpPr txBox="1"/>
              <p:nvPr/>
            </p:nvSpPr>
            <p:spPr>
              <a:xfrm>
                <a:off x="1616528" y="2946738"/>
                <a:ext cx="2997200" cy="369332"/>
              </a:xfrm>
              <a:prstGeom prst="rect">
                <a:avLst/>
              </a:prstGeom>
              <a:noFill/>
              <a:ln>
                <a:solidFill>
                  <a:schemeClr val="tx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_tradnl" sz="2400" i="1" smtClean="0">
                              <a:solidFill>
                                <a:srgbClr val="FF0000"/>
                              </a:solidFill>
                              <a:latin typeface="Cambria Math" charset="0"/>
                            </a:rPr>
                          </m:ctrlPr>
                        </m:sSubPr>
                        <m:e>
                          <m:r>
                            <a:rPr lang="es-ES" sz="2400" b="0" i="1" smtClean="0">
                              <a:solidFill>
                                <a:srgbClr val="FF0000"/>
                              </a:solidFill>
                              <a:latin typeface="Cambria Math" charset="0"/>
                            </a:rPr>
                            <m:t>𝑎</m:t>
                          </m:r>
                        </m:e>
                        <m:sub>
                          <m:r>
                            <a:rPr lang="es-ES" sz="2400" b="0" i="1" smtClean="0">
                              <a:solidFill>
                                <a:srgbClr val="FF0000"/>
                              </a:solidFill>
                              <a:latin typeface="Cambria Math" charset="0"/>
                            </a:rPr>
                            <m:t>𝑛</m:t>
                          </m:r>
                        </m:sub>
                      </m:sSub>
                      <m:r>
                        <a:rPr lang="es-ES" sz="2400" b="0" i="1" smtClean="0">
                          <a:solidFill>
                            <a:srgbClr val="FF0000"/>
                          </a:solidFill>
                          <a:latin typeface="Cambria Math" charset="0"/>
                        </a:rPr>
                        <m:t>= </m:t>
                      </m:r>
                      <m:sSub>
                        <m:sSubPr>
                          <m:ctrlPr>
                            <a:rPr lang="es-ES" sz="2400" b="0" i="1" smtClean="0">
                              <a:solidFill>
                                <a:srgbClr val="FF0000"/>
                              </a:solidFill>
                              <a:latin typeface="Cambria Math" charset="0"/>
                            </a:rPr>
                          </m:ctrlPr>
                        </m:sSubPr>
                        <m:e>
                          <m:r>
                            <a:rPr lang="es-ES" sz="2400" b="0" i="1" smtClean="0">
                              <a:solidFill>
                                <a:srgbClr val="FF0000"/>
                              </a:solidFill>
                              <a:latin typeface="Cambria Math" charset="0"/>
                            </a:rPr>
                            <m:t>𝑎</m:t>
                          </m:r>
                        </m:e>
                        <m:sub>
                          <m:r>
                            <a:rPr lang="es-ES" sz="2400" b="0" i="1" smtClean="0">
                              <a:solidFill>
                                <a:srgbClr val="FF0000"/>
                              </a:solidFill>
                              <a:latin typeface="Cambria Math" charset="0"/>
                            </a:rPr>
                            <m:t>1</m:t>
                          </m:r>
                        </m:sub>
                      </m:sSub>
                      <m:r>
                        <a:rPr lang="es-ES" sz="2400" b="0" i="1" smtClean="0">
                          <a:solidFill>
                            <a:srgbClr val="FF0000"/>
                          </a:solidFill>
                          <a:latin typeface="Cambria Math" charset="0"/>
                        </a:rPr>
                        <m:t>+</m:t>
                      </m:r>
                      <m:d>
                        <m:dPr>
                          <m:ctrlPr>
                            <a:rPr lang="es-ES" sz="2400" b="0" i="1" smtClean="0">
                              <a:solidFill>
                                <a:srgbClr val="FF0000"/>
                              </a:solidFill>
                              <a:latin typeface="Cambria Math" charset="0"/>
                            </a:rPr>
                          </m:ctrlPr>
                        </m:dPr>
                        <m:e>
                          <m:r>
                            <a:rPr lang="es-ES" sz="2400" b="0" i="1" smtClean="0">
                              <a:solidFill>
                                <a:srgbClr val="FF0000"/>
                              </a:solidFill>
                              <a:latin typeface="Cambria Math" charset="0"/>
                            </a:rPr>
                            <m:t>𝑛</m:t>
                          </m:r>
                          <m:r>
                            <a:rPr lang="es-ES" sz="2400" b="0" i="1" smtClean="0">
                              <a:solidFill>
                                <a:srgbClr val="FF0000"/>
                              </a:solidFill>
                              <a:latin typeface="Cambria Math" charset="0"/>
                            </a:rPr>
                            <m:t>−1</m:t>
                          </m:r>
                        </m:e>
                      </m:d>
                      <m:r>
                        <a:rPr lang="es-ES" sz="2400" b="0" i="1" smtClean="0">
                          <a:solidFill>
                            <a:srgbClr val="FF0000"/>
                          </a:solidFill>
                          <a:latin typeface="Cambria Math" charset="0"/>
                        </a:rPr>
                        <m:t>𝑑</m:t>
                      </m:r>
                    </m:oMath>
                  </m:oMathPara>
                </a14:m>
                <a:endParaRPr lang="es-ES_tradnl" sz="2400" dirty="0" smtClean="0">
                  <a:solidFill>
                    <a:srgbClr val="FF0000"/>
                  </a:solidFill>
                </a:endParaRPr>
              </a:p>
            </p:txBody>
          </p:sp>
        </mc:Choice>
        <mc:Fallback xmlns="">
          <p:sp>
            <p:nvSpPr>
              <p:cNvPr id="6" name="CuadroTexto 5"/>
              <p:cNvSpPr txBox="1">
                <a:spLocks noRot="1" noChangeAspect="1" noMove="1" noResize="1" noEditPoints="1" noAdjustHandles="1" noChangeArrowheads="1" noChangeShapeType="1" noTextEdit="1"/>
              </p:cNvSpPr>
              <p:nvPr/>
            </p:nvSpPr>
            <p:spPr>
              <a:xfrm>
                <a:off x="1616528" y="2946738"/>
                <a:ext cx="2997200" cy="369332"/>
              </a:xfrm>
              <a:prstGeom prst="rect">
                <a:avLst/>
              </a:prstGeom>
              <a:blipFill rotWithShape="0">
                <a:blip r:embed="rId2"/>
                <a:stretch>
                  <a:fillRect t="-134921" b="-168254"/>
                </a:stretch>
              </a:blipFill>
              <a:ln>
                <a:solidFill>
                  <a:schemeClr val="tx1"/>
                </a:solidFill>
              </a:ln>
            </p:spPr>
            <p:txBody>
              <a:bodyPr/>
              <a:lstStyle/>
              <a:p>
                <a:r>
                  <a:rPr lang="es-ES_tradnl">
                    <a:noFill/>
                  </a:rPr>
                  <a:t> </a:t>
                </a:r>
              </a:p>
            </p:txBody>
          </p:sp>
        </mc:Fallback>
      </mc:AlternateContent>
      <p:sp>
        <p:nvSpPr>
          <p:cNvPr id="7" name="CuadroTexto 6"/>
          <p:cNvSpPr txBox="1"/>
          <p:nvPr/>
        </p:nvSpPr>
        <p:spPr>
          <a:xfrm>
            <a:off x="1768476" y="3708400"/>
            <a:ext cx="2634054" cy="1569660"/>
          </a:xfrm>
          <a:prstGeom prst="rect">
            <a:avLst/>
          </a:prstGeom>
          <a:noFill/>
        </p:spPr>
        <p:txBody>
          <a:bodyPr wrap="none" rtlCol="0">
            <a:spAutoFit/>
          </a:bodyPr>
          <a:lstStyle/>
          <a:p>
            <a:r>
              <a:rPr lang="es-ES_tradnl" sz="2400" dirty="0"/>
              <a:t>a</a:t>
            </a:r>
            <a:r>
              <a:rPr lang="es-ES_tradnl" sz="2400" baseline="-25000" dirty="0" smtClean="0"/>
              <a:t>20</a:t>
            </a:r>
            <a:r>
              <a:rPr lang="es-ES_tradnl" sz="2400" dirty="0" smtClean="0"/>
              <a:t> = 1 + (20 </a:t>
            </a:r>
            <a:r>
              <a:rPr lang="mr-IN" sz="2400" dirty="0" smtClean="0"/>
              <a:t>–</a:t>
            </a:r>
            <a:r>
              <a:rPr lang="es-ES_tradnl" sz="2400" dirty="0" smtClean="0"/>
              <a:t> 1 )(5)</a:t>
            </a:r>
          </a:p>
          <a:p>
            <a:r>
              <a:rPr lang="es-ES_tradnl" sz="2400" dirty="0"/>
              <a:t>a</a:t>
            </a:r>
            <a:r>
              <a:rPr lang="es-ES_tradnl" sz="2400" baseline="-25000" dirty="0" smtClean="0"/>
              <a:t>20</a:t>
            </a:r>
            <a:r>
              <a:rPr lang="es-ES_tradnl" sz="2400" dirty="0" smtClean="0"/>
              <a:t> = 1 + (19)(5)</a:t>
            </a:r>
          </a:p>
          <a:p>
            <a:r>
              <a:rPr lang="es-ES_tradnl" sz="2400" dirty="0"/>
              <a:t>a</a:t>
            </a:r>
            <a:r>
              <a:rPr lang="es-ES_tradnl" sz="2400" baseline="-25000" dirty="0" smtClean="0"/>
              <a:t>20</a:t>
            </a:r>
            <a:r>
              <a:rPr lang="es-ES_tradnl" sz="2400" dirty="0" smtClean="0"/>
              <a:t> = 1 + 95</a:t>
            </a:r>
          </a:p>
          <a:p>
            <a:r>
              <a:rPr lang="es-ES_tradnl" sz="2400" dirty="0"/>
              <a:t>a</a:t>
            </a:r>
            <a:r>
              <a:rPr lang="es-ES_tradnl" sz="2400" baseline="-25000" dirty="0" smtClean="0"/>
              <a:t>20</a:t>
            </a:r>
            <a:r>
              <a:rPr lang="es-ES_tradnl" sz="2400" dirty="0" smtClean="0"/>
              <a:t> = 96</a:t>
            </a:r>
            <a:endParaRPr lang="es-ES_tradnl" sz="2400" dirty="0"/>
          </a:p>
        </p:txBody>
      </p:sp>
      <p:sp>
        <p:nvSpPr>
          <p:cNvPr id="8" name="CuadroTexto 7"/>
          <p:cNvSpPr txBox="1"/>
          <p:nvPr/>
        </p:nvSpPr>
        <p:spPr>
          <a:xfrm>
            <a:off x="5676900" y="4089400"/>
            <a:ext cx="2184400" cy="1938992"/>
          </a:xfrm>
          <a:prstGeom prst="rect">
            <a:avLst/>
          </a:prstGeom>
          <a:noFill/>
        </p:spPr>
        <p:txBody>
          <a:bodyPr wrap="square" rtlCol="0">
            <a:spAutoFit/>
          </a:bodyPr>
          <a:lstStyle/>
          <a:p>
            <a:pPr algn="ctr"/>
            <a:r>
              <a:rPr lang="es-ES_tradnl" sz="2400" dirty="0" smtClean="0"/>
              <a:t>El término número 20 de la progresión:  1, 6, 11, 16 </a:t>
            </a:r>
          </a:p>
          <a:p>
            <a:pPr algn="ctr"/>
            <a:r>
              <a:rPr lang="es-ES_tradnl" sz="2400" dirty="0" smtClean="0"/>
              <a:t>es 96</a:t>
            </a:r>
            <a:endParaRPr lang="es-ES_tradnl" sz="2400" dirty="0"/>
          </a:p>
        </p:txBody>
      </p:sp>
    </p:spTree>
    <p:extLst>
      <p:ext uri="{BB962C8B-B14F-4D97-AF65-F5344CB8AC3E}">
        <p14:creationId xmlns:p14="http://schemas.microsoft.com/office/powerpoint/2010/main" val="1483532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7" y="-229679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273052" y="50800"/>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Ejercicios</a:t>
            </a:r>
            <a:endParaRPr lang="es-ES" sz="2400" dirty="0">
              <a:solidFill>
                <a:schemeClr val="bg1"/>
              </a:solidFill>
              <a:latin typeface="Avenir Book"/>
              <a:cs typeface="Avenir Book"/>
            </a:endParaRPr>
          </a:p>
        </p:txBody>
      </p:sp>
      <p:sp>
        <p:nvSpPr>
          <p:cNvPr id="6" name="CuadroTexto 5"/>
          <p:cNvSpPr txBox="1"/>
          <p:nvPr/>
        </p:nvSpPr>
        <p:spPr>
          <a:xfrm>
            <a:off x="571500" y="1219200"/>
            <a:ext cx="7703456" cy="369332"/>
          </a:xfrm>
          <a:prstGeom prst="rect">
            <a:avLst/>
          </a:prstGeom>
          <a:noFill/>
        </p:spPr>
        <p:txBody>
          <a:bodyPr wrap="none" rtlCol="0">
            <a:spAutoFit/>
          </a:bodyPr>
          <a:lstStyle/>
          <a:p>
            <a:r>
              <a:rPr lang="es-ES_tradnl" dirty="0" smtClean="0"/>
              <a:t>Encuentra los términos que se indican de las siguientes </a:t>
            </a:r>
            <a:r>
              <a:rPr lang="es-ES_tradnl" smtClean="0"/>
              <a:t>progresiones aritméticas</a:t>
            </a:r>
            <a:endParaRPr lang="es-ES_tradnl"/>
          </a:p>
        </p:txBody>
      </p:sp>
      <p:sp>
        <p:nvSpPr>
          <p:cNvPr id="2" name="CuadroTexto 1"/>
          <p:cNvSpPr txBox="1"/>
          <p:nvPr/>
        </p:nvSpPr>
        <p:spPr>
          <a:xfrm>
            <a:off x="571500" y="1983262"/>
            <a:ext cx="5397500" cy="3416320"/>
          </a:xfrm>
          <a:prstGeom prst="rect">
            <a:avLst/>
          </a:prstGeom>
          <a:noFill/>
        </p:spPr>
        <p:txBody>
          <a:bodyPr wrap="square" rtlCol="0">
            <a:spAutoFit/>
          </a:bodyPr>
          <a:lstStyle/>
          <a:p>
            <a:r>
              <a:rPr lang="es-ES_tradnl" dirty="0"/>
              <a:t>a</a:t>
            </a:r>
            <a:r>
              <a:rPr lang="es-ES_tradnl" dirty="0" smtClean="0"/>
              <a:t>) El término no. 6 en la progresión: 3, 7, 11, 15</a:t>
            </a:r>
          </a:p>
          <a:p>
            <a:endParaRPr lang="es-ES_tradnl" dirty="0"/>
          </a:p>
          <a:p>
            <a:r>
              <a:rPr lang="es-ES_tradnl" dirty="0" smtClean="0"/>
              <a:t>b) </a:t>
            </a:r>
            <a:r>
              <a:rPr lang="es-ES_tradnl" dirty="0"/>
              <a:t>El término no. </a:t>
            </a:r>
            <a:r>
              <a:rPr lang="es-ES_tradnl" dirty="0" smtClean="0"/>
              <a:t>12 </a:t>
            </a:r>
            <a:r>
              <a:rPr lang="es-ES_tradnl" dirty="0"/>
              <a:t>en la progresión: </a:t>
            </a:r>
            <a:r>
              <a:rPr lang="es-ES_tradnl" dirty="0" smtClean="0"/>
              <a:t>-4, 0, 4, 8</a:t>
            </a:r>
          </a:p>
          <a:p>
            <a:endParaRPr lang="es-ES_tradnl" dirty="0"/>
          </a:p>
          <a:p>
            <a:r>
              <a:rPr lang="es-ES_tradnl" dirty="0"/>
              <a:t>c</a:t>
            </a:r>
            <a:r>
              <a:rPr lang="es-ES_tradnl" dirty="0" smtClean="0"/>
              <a:t>) </a:t>
            </a:r>
            <a:r>
              <a:rPr lang="es-ES_tradnl" dirty="0"/>
              <a:t>El término no. </a:t>
            </a:r>
            <a:r>
              <a:rPr lang="es-ES_tradnl" dirty="0" smtClean="0"/>
              <a:t>10 </a:t>
            </a:r>
            <a:r>
              <a:rPr lang="es-ES_tradnl" dirty="0"/>
              <a:t>en la progresión: </a:t>
            </a:r>
            <a:r>
              <a:rPr lang="es-ES_tradnl" dirty="0" smtClean="0"/>
              <a:t>20, 15, 10, 5</a:t>
            </a:r>
          </a:p>
          <a:p>
            <a:endParaRPr lang="es-ES_tradnl" dirty="0"/>
          </a:p>
          <a:p>
            <a:r>
              <a:rPr lang="es-ES_tradnl" dirty="0"/>
              <a:t>d</a:t>
            </a:r>
            <a:r>
              <a:rPr lang="es-ES_tradnl" dirty="0" smtClean="0"/>
              <a:t>) </a:t>
            </a:r>
            <a:r>
              <a:rPr lang="es-ES_tradnl" dirty="0"/>
              <a:t>El término no. 6 en la progresión: 3, 7, 11, 15</a:t>
            </a:r>
          </a:p>
          <a:p>
            <a:endParaRPr lang="es-ES_tradnl" dirty="0"/>
          </a:p>
          <a:p>
            <a:r>
              <a:rPr lang="es-ES_tradnl" dirty="0"/>
              <a:t>e</a:t>
            </a:r>
            <a:r>
              <a:rPr lang="es-ES_tradnl" dirty="0" smtClean="0"/>
              <a:t>) </a:t>
            </a:r>
            <a:r>
              <a:rPr lang="es-ES_tradnl" dirty="0"/>
              <a:t>El término no. </a:t>
            </a:r>
            <a:r>
              <a:rPr lang="es-ES_tradnl" dirty="0" smtClean="0"/>
              <a:t>18 </a:t>
            </a:r>
            <a:r>
              <a:rPr lang="es-ES_tradnl" dirty="0"/>
              <a:t>en la progresión: </a:t>
            </a:r>
            <a:r>
              <a:rPr lang="es-ES_tradnl" dirty="0" smtClean="0"/>
              <a:t>2, 5, 8, 11</a:t>
            </a:r>
            <a:endParaRPr lang="es-ES_tradnl" dirty="0"/>
          </a:p>
          <a:p>
            <a:endParaRPr lang="es-ES_tradnl" dirty="0"/>
          </a:p>
          <a:p>
            <a:endParaRPr lang="es-ES_tradnl" dirty="0"/>
          </a:p>
          <a:p>
            <a:endParaRPr lang="es-ES_tradnl" dirty="0"/>
          </a:p>
        </p:txBody>
      </p:sp>
      <p:sp>
        <p:nvSpPr>
          <p:cNvPr id="3" name="Rectángulo 2"/>
          <p:cNvSpPr/>
          <p:nvPr/>
        </p:nvSpPr>
        <p:spPr>
          <a:xfrm>
            <a:off x="4423228" y="6126540"/>
            <a:ext cx="4572000" cy="523220"/>
          </a:xfrm>
          <a:prstGeom prst="rect">
            <a:avLst/>
          </a:prstGeom>
        </p:spPr>
        <p:txBody>
          <a:bodyPr wrap="square">
            <a:spAutoFit/>
          </a:bodyPr>
          <a:lstStyle/>
          <a:p>
            <a:r>
              <a:rPr lang="es-ES_tradnl" sz="700" dirty="0"/>
              <a:t>https://www.google.com/search?biw=913&amp;bih=817&amp;tbm=isch&amp;sxsrf=ACYBGNRCq7KR-dX3RoZXd3gypxOI4-IQbw%3A1569436146625&amp;sa=1&amp;ei=8rGLXbPhJc68tgWBvYCADQ&amp;q=problemas+gif&amp;oq=problemas+gif&amp;gs_l=img.3..0l2j0i5i30l5j0i8i30l3.158141.160929..161348...0.0..0.98.325.4......0....1..gws-wiz-img.......0i67.bOoroM99I0Q&amp;ved=0ahUKEwizopGgzezkAhVOnq0KHYEeANAQ4dUDCAc&amp;uact=5#imgrc=lM5z-BJOL2PbGM:</a:t>
            </a: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7528" y="2743195"/>
            <a:ext cx="2193472" cy="3105329"/>
          </a:xfrm>
          <a:prstGeom prst="rect">
            <a:avLst/>
          </a:prstGeom>
        </p:spPr>
      </p:pic>
    </p:spTree>
    <p:extLst>
      <p:ext uri="{BB962C8B-B14F-4D97-AF65-F5344CB8AC3E}">
        <p14:creationId xmlns:p14="http://schemas.microsoft.com/office/powerpoint/2010/main" val="2816290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1573574" y="-1557060"/>
            <a:ext cx="726356" cy="38734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Título 1"/>
          <p:cNvSpPr txBox="1">
            <a:spLocks/>
          </p:cNvSpPr>
          <p:nvPr/>
        </p:nvSpPr>
        <p:spPr>
          <a:xfrm>
            <a:off x="341020" y="84444"/>
            <a:ext cx="3191464" cy="60762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Suma de términos</a:t>
            </a:r>
            <a:endParaRPr lang="es-ES" sz="2400" dirty="0">
              <a:solidFill>
                <a:schemeClr val="bg1"/>
              </a:solidFill>
              <a:latin typeface="Avenir Book"/>
              <a:cs typeface="Avenir Book"/>
            </a:endParaRPr>
          </a:p>
        </p:txBody>
      </p:sp>
      <p:sp>
        <p:nvSpPr>
          <p:cNvPr id="2" name="Marcador de contenido 1"/>
          <p:cNvSpPr>
            <a:spLocks noGrp="1"/>
          </p:cNvSpPr>
          <p:nvPr>
            <p:ph idx="1"/>
          </p:nvPr>
        </p:nvSpPr>
        <p:spPr>
          <a:xfrm>
            <a:off x="482600" y="1295401"/>
            <a:ext cx="8229600" cy="1600199"/>
          </a:xfrm>
        </p:spPr>
        <p:txBody>
          <a:bodyPr/>
          <a:lstStyle/>
          <a:p>
            <a:pPr marL="0" indent="0">
              <a:buNone/>
            </a:pPr>
            <a:r>
              <a:rPr lang="es-ES_tradnl" dirty="0"/>
              <a:t>La suma de los </a:t>
            </a:r>
            <a:r>
              <a:rPr lang="es-ES_tradnl" sz="2800" dirty="0" smtClean="0">
                <a:latin typeface="Apple Chancery" charset="0"/>
                <a:ea typeface="Apple Chancery" charset="0"/>
                <a:cs typeface="Apple Chancery" charset="0"/>
              </a:rPr>
              <a:t>n</a:t>
            </a:r>
            <a:r>
              <a:rPr lang="es-ES_tradnl" dirty="0" smtClean="0"/>
              <a:t> </a:t>
            </a:r>
            <a:r>
              <a:rPr lang="es-ES_tradnl" dirty="0"/>
              <a:t>términos de una progresión aritmética limitada </a:t>
            </a:r>
            <a:r>
              <a:rPr lang="es-ES_tradnl" dirty="0" smtClean="0"/>
              <a:t>a</a:t>
            </a:r>
            <a:r>
              <a:rPr lang="es-ES_tradnl" baseline="-25000" dirty="0" smtClean="0"/>
              <a:t>1</a:t>
            </a:r>
            <a:r>
              <a:rPr lang="es-ES_tradnl" dirty="0" smtClean="0"/>
              <a:t>, a</a:t>
            </a:r>
            <a:r>
              <a:rPr lang="es-ES_tradnl" baseline="-25000" dirty="0" smtClean="0"/>
              <a:t>2</a:t>
            </a:r>
            <a:r>
              <a:rPr lang="es-ES_tradnl" dirty="0" smtClean="0"/>
              <a:t>, a</a:t>
            </a:r>
            <a:r>
              <a:rPr lang="es-ES_tradnl" baseline="-25000" dirty="0" smtClean="0"/>
              <a:t>3</a:t>
            </a:r>
            <a:r>
              <a:rPr lang="es-ES_tradnl" dirty="0" smtClean="0"/>
              <a:t>, …, </a:t>
            </a:r>
            <a:r>
              <a:rPr lang="es-ES_tradnl" dirty="0" err="1" smtClean="0"/>
              <a:t>a</a:t>
            </a:r>
            <a:r>
              <a:rPr lang="es-ES_tradnl" baseline="-25000" dirty="0" err="1" smtClean="0"/>
              <a:t>n</a:t>
            </a:r>
            <a:r>
              <a:rPr lang="es-ES_tradnl" dirty="0" smtClean="0"/>
              <a:t>, se encuentra dada </a:t>
            </a:r>
            <a:r>
              <a:rPr lang="es-ES_tradnl" dirty="0"/>
              <a:t>por </a:t>
            </a:r>
            <a:r>
              <a:rPr lang="es-ES_tradnl" dirty="0" smtClean="0"/>
              <a:t>la fórmula:</a:t>
            </a:r>
            <a:endParaRPr lang="es-ES_tradnl" dirty="0"/>
          </a:p>
        </p:txBody>
      </p:sp>
      <mc:AlternateContent xmlns:mc="http://schemas.openxmlformats.org/markup-compatibility/2006" xmlns:a14="http://schemas.microsoft.com/office/drawing/2010/main">
        <mc:Choice Requires="a14">
          <p:sp>
            <p:nvSpPr>
              <p:cNvPr id="7" name="CuadroTexto 6"/>
              <p:cNvSpPr txBox="1"/>
              <p:nvPr/>
            </p:nvSpPr>
            <p:spPr>
              <a:xfrm>
                <a:off x="2362200" y="3058219"/>
                <a:ext cx="4470400" cy="100264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_tradnl" sz="3600" i="1" smtClean="0">
                              <a:solidFill>
                                <a:srgbClr val="FF0000"/>
                              </a:solidFill>
                              <a:latin typeface="Cambria Math" charset="0"/>
                            </a:rPr>
                          </m:ctrlPr>
                        </m:sSubPr>
                        <m:e>
                          <m:r>
                            <a:rPr lang="es-ES" sz="3600" b="0" i="1" smtClean="0">
                              <a:solidFill>
                                <a:srgbClr val="FF0000"/>
                              </a:solidFill>
                              <a:latin typeface="Cambria Math" charset="0"/>
                            </a:rPr>
                            <m:t>𝑆</m:t>
                          </m:r>
                        </m:e>
                        <m:sub>
                          <m:r>
                            <a:rPr lang="es-ES" sz="3600" b="0" i="1" smtClean="0">
                              <a:solidFill>
                                <a:srgbClr val="FF0000"/>
                              </a:solidFill>
                              <a:latin typeface="Cambria Math" charset="0"/>
                            </a:rPr>
                            <m:t>𝑛</m:t>
                          </m:r>
                        </m:sub>
                      </m:sSub>
                      <m:r>
                        <a:rPr lang="es-ES" sz="3600" b="0" i="1" smtClean="0">
                          <a:solidFill>
                            <a:srgbClr val="FF0000"/>
                          </a:solidFill>
                          <a:latin typeface="Cambria Math" charset="0"/>
                        </a:rPr>
                        <m:t>= </m:t>
                      </m:r>
                      <m:f>
                        <m:fPr>
                          <m:ctrlPr>
                            <a:rPr lang="es-ES" sz="3600" b="0" i="1" smtClean="0">
                              <a:solidFill>
                                <a:srgbClr val="FF0000"/>
                              </a:solidFill>
                              <a:latin typeface="Cambria Math" charset="0"/>
                            </a:rPr>
                          </m:ctrlPr>
                        </m:fPr>
                        <m:num>
                          <m:sSub>
                            <m:sSubPr>
                              <m:ctrlPr>
                                <a:rPr lang="es-ES" sz="3600" b="0" i="1" smtClean="0">
                                  <a:solidFill>
                                    <a:srgbClr val="FF0000"/>
                                  </a:solidFill>
                                  <a:latin typeface="Cambria Math" charset="0"/>
                                </a:rPr>
                              </m:ctrlPr>
                            </m:sSubPr>
                            <m:e>
                              <m:r>
                                <a:rPr lang="es-ES" sz="3600" b="0" i="1" smtClean="0">
                                  <a:solidFill>
                                    <a:srgbClr val="FF0000"/>
                                  </a:solidFill>
                                  <a:latin typeface="Cambria Math" charset="0"/>
                                </a:rPr>
                                <m:t>𝑎</m:t>
                              </m:r>
                            </m:e>
                            <m:sub>
                              <m:r>
                                <a:rPr lang="es-ES" sz="3600" b="0" i="1" smtClean="0">
                                  <a:solidFill>
                                    <a:srgbClr val="FF0000"/>
                                  </a:solidFill>
                                  <a:latin typeface="Cambria Math" charset="0"/>
                                </a:rPr>
                                <m:t>1</m:t>
                              </m:r>
                            </m:sub>
                          </m:sSub>
                          <m:r>
                            <a:rPr lang="es-ES" sz="3600" b="0" i="1" smtClean="0">
                              <a:solidFill>
                                <a:srgbClr val="FF0000"/>
                              </a:solidFill>
                              <a:latin typeface="Cambria Math" charset="0"/>
                            </a:rPr>
                            <m:t>+ </m:t>
                          </m:r>
                          <m:sSub>
                            <m:sSubPr>
                              <m:ctrlPr>
                                <a:rPr lang="es-ES" sz="3600" b="0" i="1" smtClean="0">
                                  <a:solidFill>
                                    <a:srgbClr val="FF0000"/>
                                  </a:solidFill>
                                  <a:latin typeface="Cambria Math" charset="0"/>
                                </a:rPr>
                              </m:ctrlPr>
                            </m:sSubPr>
                            <m:e>
                              <m:r>
                                <a:rPr lang="es-ES" sz="3600" b="0" i="1" smtClean="0">
                                  <a:solidFill>
                                    <a:srgbClr val="FF0000"/>
                                  </a:solidFill>
                                  <a:latin typeface="Cambria Math" charset="0"/>
                                </a:rPr>
                                <m:t>𝑎</m:t>
                              </m:r>
                            </m:e>
                            <m:sub>
                              <m:r>
                                <a:rPr lang="es-ES" sz="3600" b="0" i="1" smtClean="0">
                                  <a:solidFill>
                                    <a:srgbClr val="FF0000"/>
                                  </a:solidFill>
                                  <a:latin typeface="Cambria Math" charset="0"/>
                                </a:rPr>
                                <m:t>𝑛</m:t>
                              </m:r>
                            </m:sub>
                          </m:sSub>
                        </m:num>
                        <m:den>
                          <m:r>
                            <a:rPr lang="es-ES" sz="3600" b="0" i="1" smtClean="0">
                              <a:solidFill>
                                <a:srgbClr val="FF0000"/>
                              </a:solidFill>
                              <a:latin typeface="Cambria Math" charset="0"/>
                            </a:rPr>
                            <m:t>2</m:t>
                          </m:r>
                        </m:den>
                      </m:f>
                      <m:r>
                        <a:rPr lang="es-ES" sz="3600" b="0" i="1" smtClean="0">
                          <a:solidFill>
                            <a:srgbClr val="FF0000"/>
                          </a:solidFill>
                          <a:latin typeface="Cambria Math" charset="0"/>
                        </a:rPr>
                        <m:t> </m:t>
                      </m:r>
                      <m:r>
                        <a:rPr lang="es-ES" sz="3600" b="0" i="1" smtClean="0">
                          <a:solidFill>
                            <a:srgbClr val="FF0000"/>
                          </a:solidFill>
                          <a:latin typeface="Cambria Math" charset="0"/>
                        </a:rPr>
                        <m:t>𝑛</m:t>
                      </m:r>
                    </m:oMath>
                  </m:oMathPara>
                </a14:m>
                <a:endParaRPr lang="es-ES_tradnl" sz="3600" dirty="0">
                  <a:solidFill>
                    <a:srgbClr val="FF0000"/>
                  </a:solidFill>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2362200" y="3058219"/>
                <a:ext cx="4470400" cy="1002647"/>
              </a:xfrm>
              <a:prstGeom prst="rect">
                <a:avLst/>
              </a:prstGeom>
              <a:blipFill rotWithShape="0">
                <a:blip r:embed="rId2"/>
                <a:stretch>
                  <a:fillRect/>
                </a:stretch>
              </a:blipFill>
            </p:spPr>
            <p:txBody>
              <a:bodyPr/>
              <a:lstStyle/>
              <a:p>
                <a:r>
                  <a:rPr lang="es-ES_tradnl">
                    <a:noFill/>
                  </a:rPr>
                  <a:t> </a:t>
                </a:r>
              </a:p>
            </p:txBody>
          </p:sp>
        </mc:Fallback>
      </mc:AlternateContent>
      <p:sp>
        <p:nvSpPr>
          <p:cNvPr id="8" name="Marcador de contenido 1"/>
          <p:cNvSpPr txBox="1">
            <a:spLocks/>
          </p:cNvSpPr>
          <p:nvPr/>
        </p:nvSpPr>
        <p:spPr>
          <a:xfrm>
            <a:off x="482600" y="4343401"/>
            <a:ext cx="8229600" cy="2336799"/>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s-ES_tradnl" sz="2400" dirty="0" smtClean="0"/>
              <a:t>Ejemplo: 7, 10, 13, 16, 19</a:t>
            </a:r>
          </a:p>
          <a:p>
            <a:pPr marR="0" lvl="0" defTabSz="914400" eaLnBrk="1" fontAlgn="auto" latinLnBrk="0" hangingPunct="1">
              <a:lnSpc>
                <a:spcPct val="100000"/>
              </a:lnSpc>
              <a:spcBef>
                <a:spcPts val="0"/>
              </a:spcBef>
              <a:spcAft>
                <a:spcPts val="0"/>
              </a:spcAft>
              <a:buClrTx/>
              <a:buSzTx/>
              <a:buFontTx/>
              <a:buChar char="-"/>
              <a:tabLst/>
              <a:defRPr/>
            </a:pPr>
            <a:r>
              <a:rPr lang="es-ES_tradnl" sz="2400" dirty="0" smtClean="0"/>
              <a:t>Como a</a:t>
            </a:r>
            <a:r>
              <a:rPr lang="es-ES_tradnl" sz="2400" baseline="-25000" dirty="0" smtClean="0"/>
              <a:t>1</a:t>
            </a:r>
            <a:r>
              <a:rPr lang="es-ES_tradnl" sz="2400" dirty="0" smtClean="0"/>
              <a:t> = 7, a</a:t>
            </a:r>
            <a:r>
              <a:rPr lang="es-ES_tradnl" sz="2400" baseline="-25000" dirty="0" smtClean="0"/>
              <a:t>5</a:t>
            </a:r>
            <a:r>
              <a:rPr lang="es-ES_tradnl" sz="2400" dirty="0" smtClean="0"/>
              <a:t> = 19 y n = 5, entonces:</a:t>
            </a:r>
          </a:p>
          <a:p>
            <a:pPr marR="0" lvl="0" defTabSz="914400" eaLnBrk="1" fontAlgn="auto" latinLnBrk="0" hangingPunct="1">
              <a:lnSpc>
                <a:spcPct val="100000"/>
              </a:lnSpc>
              <a:spcBef>
                <a:spcPts val="0"/>
              </a:spcBef>
              <a:spcAft>
                <a:spcPts val="0"/>
              </a:spcAft>
              <a:buClrTx/>
              <a:buSzTx/>
              <a:buFontTx/>
              <a:buChar char="-"/>
              <a:tabLst/>
              <a:defRPr/>
            </a:pPr>
            <a:endParaRPr lang="es-ES_tradnl" sz="2400" dirty="0" smtClean="0"/>
          </a:p>
          <a:p>
            <a:pPr marR="0" lvl="0" defTabSz="914400" eaLnBrk="1" fontAlgn="auto" latinLnBrk="0" hangingPunct="1">
              <a:lnSpc>
                <a:spcPct val="100000"/>
              </a:lnSpc>
              <a:spcBef>
                <a:spcPts val="0"/>
              </a:spcBef>
              <a:spcAft>
                <a:spcPts val="0"/>
              </a:spcAft>
              <a:buClrTx/>
              <a:buSzTx/>
              <a:buFontTx/>
              <a:buChar char="-"/>
              <a:tabLst/>
              <a:defRPr/>
            </a:pPr>
            <a:endParaRPr lang="es-ES_tradnl" sz="2400" dirty="0"/>
          </a:p>
          <a:p>
            <a:pPr marR="0" lvl="0" defTabSz="914400" eaLnBrk="1" fontAlgn="auto" latinLnBrk="0" hangingPunct="1">
              <a:lnSpc>
                <a:spcPct val="100000"/>
              </a:lnSpc>
              <a:spcBef>
                <a:spcPts val="0"/>
              </a:spcBef>
              <a:spcAft>
                <a:spcPts val="0"/>
              </a:spcAft>
              <a:buClrTx/>
              <a:buSzTx/>
              <a:buFontTx/>
              <a:buChar char="-"/>
              <a:tabLst/>
              <a:defRPr/>
            </a:pPr>
            <a:endParaRPr lang="es-ES_tradnl" sz="2400" dirty="0" smtClean="0"/>
          </a:p>
          <a:p>
            <a:pPr marR="0" lvl="0" defTabSz="914400" eaLnBrk="1" fontAlgn="auto" latinLnBrk="0" hangingPunct="1">
              <a:lnSpc>
                <a:spcPct val="100000"/>
              </a:lnSpc>
              <a:spcBef>
                <a:spcPts val="0"/>
              </a:spcBef>
              <a:spcAft>
                <a:spcPts val="0"/>
              </a:spcAft>
              <a:buClrTx/>
              <a:buSzTx/>
              <a:buFontTx/>
              <a:buChar char="-"/>
              <a:tabLst/>
              <a:defRPr/>
            </a:pPr>
            <a:endParaRPr lang="es-ES_tradnl" sz="2400" dirty="0"/>
          </a:p>
          <a:p>
            <a:pPr marR="0" lvl="0" defTabSz="914400" eaLnBrk="1" fontAlgn="auto" latinLnBrk="0" hangingPunct="1">
              <a:lnSpc>
                <a:spcPct val="100000"/>
              </a:lnSpc>
              <a:spcBef>
                <a:spcPts val="0"/>
              </a:spcBef>
              <a:spcAft>
                <a:spcPts val="0"/>
              </a:spcAft>
              <a:buClrTx/>
              <a:buSzTx/>
              <a:buFontTx/>
              <a:buChar char="-"/>
              <a:tabLst/>
              <a:defRPr/>
            </a:pPr>
            <a:endParaRPr lang="es-ES_tradnl" sz="2400" dirty="0" smtClean="0"/>
          </a:p>
          <a:p>
            <a:pPr marR="0" lvl="0" defTabSz="914400" eaLnBrk="1" fontAlgn="auto" latinLnBrk="0" hangingPunct="1">
              <a:lnSpc>
                <a:spcPct val="100000"/>
              </a:lnSpc>
              <a:spcBef>
                <a:spcPts val="0"/>
              </a:spcBef>
              <a:spcAft>
                <a:spcPts val="0"/>
              </a:spcAft>
              <a:buClrTx/>
              <a:buSzTx/>
              <a:buFontTx/>
              <a:buChar char="-"/>
              <a:tabLst/>
              <a:defRPr/>
            </a:pPr>
            <a:r>
              <a:rPr lang="es-ES_tradnl" sz="2400" dirty="0" smtClean="0"/>
              <a:t>La suma de los términos es 65</a:t>
            </a:r>
            <a:endParaRPr lang="es-ES_tradnl" sz="2400" dirty="0"/>
          </a:p>
        </p:txBody>
      </p:sp>
      <mc:AlternateContent xmlns:mc="http://schemas.openxmlformats.org/markup-compatibility/2006" xmlns:a14="http://schemas.microsoft.com/office/drawing/2010/main">
        <mc:Choice Requires="a14">
          <p:sp>
            <p:nvSpPr>
              <p:cNvPr id="10" name="CuadroTexto 9"/>
              <p:cNvSpPr txBox="1"/>
              <p:nvPr/>
            </p:nvSpPr>
            <p:spPr>
              <a:xfrm>
                <a:off x="2451100" y="5204032"/>
                <a:ext cx="5054600" cy="609269"/>
              </a:xfrm>
              <a:prstGeom prst="rect">
                <a:avLst/>
              </a:prstGeom>
              <a:noFill/>
            </p:spPr>
            <p:txBody>
              <a:bodyPr wrap="square" lIns="0" tIns="0" rIns="0" bIns="0" rtlCol="0">
                <a:spAutoFit/>
              </a:bodyPr>
              <a:lstStyle/>
              <a:p>
                <a14:m>
                  <m:oMath xmlns:m="http://schemas.openxmlformats.org/officeDocument/2006/math">
                    <m:sSub>
                      <m:sSubPr>
                        <m:ctrlPr>
                          <a:rPr lang="es-ES_tradnl" sz="2800" i="1" smtClean="0">
                            <a:solidFill>
                              <a:srgbClr val="FF0000"/>
                            </a:solidFill>
                            <a:latin typeface="Cambria Math" charset="0"/>
                          </a:rPr>
                        </m:ctrlPr>
                      </m:sSubPr>
                      <m:e>
                        <m:r>
                          <a:rPr lang="es-ES" sz="2800" b="0" i="1" smtClean="0">
                            <a:solidFill>
                              <a:srgbClr val="FF0000"/>
                            </a:solidFill>
                            <a:latin typeface="Cambria Math" charset="0"/>
                          </a:rPr>
                          <m:t>𝑆</m:t>
                        </m:r>
                      </m:e>
                      <m:sub>
                        <m:r>
                          <a:rPr lang="es-ES" sz="2800" b="0" i="1" smtClean="0">
                            <a:solidFill>
                              <a:srgbClr val="FF0000"/>
                            </a:solidFill>
                            <a:latin typeface="Cambria Math" charset="0"/>
                          </a:rPr>
                          <m:t>5</m:t>
                        </m:r>
                      </m:sub>
                    </m:sSub>
                    <m:r>
                      <a:rPr lang="es-ES" sz="2800" b="0" i="1" smtClean="0">
                        <a:solidFill>
                          <a:srgbClr val="FF0000"/>
                        </a:solidFill>
                        <a:latin typeface="Cambria Math" charset="0"/>
                      </a:rPr>
                      <m:t>= </m:t>
                    </m:r>
                    <m:f>
                      <m:fPr>
                        <m:ctrlPr>
                          <a:rPr lang="es-ES" sz="2800" b="0" i="1" smtClean="0">
                            <a:solidFill>
                              <a:srgbClr val="FF0000"/>
                            </a:solidFill>
                            <a:latin typeface="Cambria Math" charset="0"/>
                          </a:rPr>
                        </m:ctrlPr>
                      </m:fPr>
                      <m:num>
                        <m:r>
                          <a:rPr lang="es-ES" sz="2800" b="0" i="1" smtClean="0">
                            <a:solidFill>
                              <a:srgbClr val="FF0000"/>
                            </a:solidFill>
                            <a:latin typeface="Cambria Math" charset="0"/>
                          </a:rPr>
                          <m:t>7+19</m:t>
                        </m:r>
                      </m:num>
                      <m:den>
                        <m:r>
                          <a:rPr lang="es-ES" sz="2800" b="0" i="1" smtClean="0">
                            <a:solidFill>
                              <a:srgbClr val="FF0000"/>
                            </a:solidFill>
                            <a:latin typeface="Cambria Math" charset="0"/>
                          </a:rPr>
                          <m:t>2</m:t>
                        </m:r>
                      </m:den>
                    </m:f>
                    <m:r>
                      <a:rPr lang="es-ES" sz="2800" b="0" i="1" smtClean="0">
                        <a:solidFill>
                          <a:srgbClr val="FF0000"/>
                        </a:solidFill>
                        <a:latin typeface="Cambria Math" charset="0"/>
                      </a:rPr>
                      <m:t> 5= </m:t>
                    </m:r>
                    <m:f>
                      <m:fPr>
                        <m:ctrlPr>
                          <a:rPr lang="es-ES" sz="2800" b="0" i="1" smtClean="0">
                            <a:solidFill>
                              <a:srgbClr val="FF0000"/>
                            </a:solidFill>
                            <a:latin typeface="Cambria Math" charset="0"/>
                          </a:rPr>
                        </m:ctrlPr>
                      </m:fPr>
                      <m:num>
                        <m:r>
                          <a:rPr lang="es-ES" sz="2800" b="0" i="1" smtClean="0">
                            <a:solidFill>
                              <a:srgbClr val="FF0000"/>
                            </a:solidFill>
                            <a:latin typeface="Cambria Math" charset="0"/>
                          </a:rPr>
                          <m:t>26</m:t>
                        </m:r>
                      </m:num>
                      <m:den>
                        <m:r>
                          <a:rPr lang="es-ES" sz="2800" b="0" i="1" smtClean="0">
                            <a:solidFill>
                              <a:srgbClr val="FF0000"/>
                            </a:solidFill>
                            <a:latin typeface="Cambria Math" charset="0"/>
                          </a:rPr>
                          <m:t>2</m:t>
                        </m:r>
                      </m:den>
                    </m:f>
                    <m:r>
                      <a:rPr lang="es-ES" sz="2800" b="0" i="1" smtClean="0">
                        <a:solidFill>
                          <a:srgbClr val="FF0000"/>
                        </a:solidFill>
                        <a:latin typeface="Cambria Math" charset="0"/>
                      </a:rPr>
                      <m:t>5=13</m:t>
                    </m:r>
                    <m:r>
                      <a:rPr lang="es-ES" sz="2800" b="0" i="1" smtClean="0">
                        <a:solidFill>
                          <a:srgbClr val="FF0000"/>
                        </a:solidFill>
                        <a:latin typeface="Cambria Math" charset="0"/>
                        <a:ea typeface="Cambria Math" charset="0"/>
                        <a:cs typeface="Cambria Math" charset="0"/>
                      </a:rPr>
                      <m:t>∙</m:t>
                    </m:r>
                  </m:oMath>
                </a14:m>
                <a:r>
                  <a:rPr lang="es-ES_tradnl" sz="2800" dirty="0" smtClean="0">
                    <a:solidFill>
                      <a:srgbClr val="FF0000"/>
                    </a:solidFill>
                  </a:rPr>
                  <a:t> 5 = 65</a:t>
                </a:r>
                <a:endParaRPr lang="es-ES_tradnl" sz="2800" dirty="0">
                  <a:solidFill>
                    <a:srgbClr val="FF0000"/>
                  </a:solidFill>
                </a:endParaRPr>
              </a:p>
            </p:txBody>
          </p:sp>
        </mc:Choice>
        <mc:Fallback xmlns="">
          <p:sp>
            <p:nvSpPr>
              <p:cNvPr id="10" name="CuadroTexto 9"/>
              <p:cNvSpPr txBox="1">
                <a:spLocks noRot="1" noChangeAspect="1" noMove="1" noResize="1" noEditPoints="1" noAdjustHandles="1" noChangeArrowheads="1" noChangeShapeType="1" noTextEdit="1"/>
              </p:cNvSpPr>
              <p:nvPr/>
            </p:nvSpPr>
            <p:spPr>
              <a:xfrm>
                <a:off x="2451100" y="5204032"/>
                <a:ext cx="5054600" cy="609269"/>
              </a:xfrm>
              <a:prstGeom prst="rect">
                <a:avLst/>
              </a:prstGeom>
              <a:blipFill rotWithShape="0">
                <a:blip r:embed="rId3"/>
                <a:stretch>
                  <a:fillRect t="-2000" r="-2051" b="-21000"/>
                </a:stretch>
              </a:blipFill>
            </p:spPr>
            <p:txBody>
              <a:bodyPr/>
              <a:lstStyle/>
              <a:p>
                <a:r>
                  <a:rPr lang="es-ES_tradnl">
                    <a:noFill/>
                  </a:rPr>
                  <a:t> </a:t>
                </a:r>
              </a:p>
            </p:txBody>
          </p:sp>
        </mc:Fallback>
      </mc:AlternateContent>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3" y="-226250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311152" y="66786"/>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Ejemplo</a:t>
            </a:r>
            <a:endParaRPr lang="es-ES" sz="2400" dirty="0">
              <a:solidFill>
                <a:schemeClr val="bg1"/>
              </a:solidFill>
              <a:latin typeface="Avenir Book"/>
              <a:cs typeface="Avenir Book"/>
            </a:endParaRPr>
          </a:p>
        </p:txBody>
      </p:sp>
      <p:sp>
        <p:nvSpPr>
          <p:cNvPr id="6" name="CuadroTexto 5"/>
          <p:cNvSpPr txBox="1"/>
          <p:nvPr/>
        </p:nvSpPr>
        <p:spPr>
          <a:xfrm>
            <a:off x="891181" y="1151028"/>
            <a:ext cx="7022698" cy="646331"/>
          </a:xfrm>
          <a:prstGeom prst="rect">
            <a:avLst/>
          </a:prstGeom>
          <a:noFill/>
        </p:spPr>
        <p:txBody>
          <a:bodyPr wrap="square" rtlCol="0">
            <a:spAutoFit/>
          </a:bodyPr>
          <a:lstStyle/>
          <a:p>
            <a:r>
              <a:rPr lang="es-ES_tradnl" smtClean="0"/>
              <a:t>Encuentra la suma de los </a:t>
            </a:r>
            <a:r>
              <a:rPr lang="es-ES_tradnl" dirty="0" smtClean="0"/>
              <a:t>términos que se indican de las </a:t>
            </a:r>
            <a:r>
              <a:rPr lang="es-ES_tradnl" smtClean="0"/>
              <a:t>siguientes </a:t>
            </a:r>
          </a:p>
          <a:p>
            <a:r>
              <a:rPr lang="es-ES_tradnl" dirty="0" smtClean="0"/>
              <a:t>progresiones aritméticas</a:t>
            </a:r>
            <a:endParaRPr lang="es-ES_tradnl" dirty="0"/>
          </a:p>
        </p:txBody>
      </p:sp>
      <p:sp>
        <p:nvSpPr>
          <p:cNvPr id="7" name="CuadroTexto 6"/>
          <p:cNvSpPr txBox="1"/>
          <p:nvPr/>
        </p:nvSpPr>
        <p:spPr>
          <a:xfrm>
            <a:off x="852594" y="2082969"/>
            <a:ext cx="3840795" cy="369332"/>
          </a:xfrm>
          <a:prstGeom prst="rect">
            <a:avLst/>
          </a:prstGeom>
          <a:noFill/>
        </p:spPr>
        <p:txBody>
          <a:bodyPr wrap="none" rtlCol="0">
            <a:spAutoFit/>
          </a:bodyPr>
          <a:lstStyle/>
          <a:p>
            <a:r>
              <a:rPr lang="es-ES_tradnl" dirty="0" smtClean="0"/>
              <a:t>a) La suma en la progresión 1, 6, 11, 16</a:t>
            </a:r>
            <a:endParaRPr lang="es-ES_tradnl" dirty="0"/>
          </a:p>
        </p:txBody>
      </p:sp>
      <p:sp>
        <p:nvSpPr>
          <p:cNvPr id="9" name="CuadroTexto 8"/>
          <p:cNvSpPr txBox="1"/>
          <p:nvPr/>
        </p:nvSpPr>
        <p:spPr>
          <a:xfrm>
            <a:off x="1095376" y="3598405"/>
            <a:ext cx="2933816" cy="3046988"/>
          </a:xfrm>
          <a:prstGeom prst="rect">
            <a:avLst/>
          </a:prstGeom>
          <a:noFill/>
        </p:spPr>
        <p:txBody>
          <a:bodyPr wrap="none" rtlCol="0">
            <a:spAutoFit/>
          </a:bodyPr>
          <a:lstStyle/>
          <a:p>
            <a:r>
              <a:rPr lang="es-ES" sz="2400" dirty="0" smtClean="0"/>
              <a:t>S</a:t>
            </a:r>
            <a:r>
              <a:rPr lang="es-ES" sz="2400" baseline="-25000" dirty="0" smtClean="0"/>
              <a:t>20</a:t>
            </a:r>
            <a:r>
              <a:rPr lang="es-ES" sz="2400" dirty="0" smtClean="0"/>
              <a:t> = ((1 + 96) / 2) (20)</a:t>
            </a:r>
          </a:p>
          <a:p>
            <a:endParaRPr lang="es-ES" sz="2400" dirty="0" smtClean="0"/>
          </a:p>
          <a:p>
            <a:r>
              <a:rPr lang="es-ES" sz="2400" dirty="0" smtClean="0"/>
              <a:t>S</a:t>
            </a:r>
            <a:r>
              <a:rPr lang="es-ES" sz="2400" baseline="-25000" dirty="0" smtClean="0"/>
              <a:t>20</a:t>
            </a:r>
            <a:r>
              <a:rPr lang="es-ES" sz="2400" dirty="0" smtClean="0"/>
              <a:t> </a:t>
            </a:r>
            <a:r>
              <a:rPr lang="es-ES" sz="2400" dirty="0"/>
              <a:t>= </a:t>
            </a:r>
            <a:r>
              <a:rPr lang="es-ES" sz="2400" dirty="0" smtClean="0"/>
              <a:t>((97) </a:t>
            </a:r>
            <a:r>
              <a:rPr lang="es-ES" sz="2400" dirty="0"/>
              <a:t>/ 2) </a:t>
            </a:r>
            <a:r>
              <a:rPr lang="es-ES" sz="2400" dirty="0" smtClean="0"/>
              <a:t>(20)</a:t>
            </a:r>
          </a:p>
          <a:p>
            <a:endParaRPr lang="es-ES" sz="2400" dirty="0"/>
          </a:p>
          <a:p>
            <a:r>
              <a:rPr lang="es-ES" sz="2400" dirty="0" smtClean="0"/>
              <a:t>S</a:t>
            </a:r>
            <a:r>
              <a:rPr lang="es-ES" sz="2400" baseline="-25000" dirty="0" smtClean="0"/>
              <a:t>20</a:t>
            </a:r>
            <a:r>
              <a:rPr lang="es-ES" sz="2400" dirty="0" smtClean="0"/>
              <a:t> =(48.5) (20)</a:t>
            </a:r>
          </a:p>
          <a:p>
            <a:endParaRPr lang="es-ES" sz="2400" dirty="0"/>
          </a:p>
          <a:p>
            <a:r>
              <a:rPr lang="es-ES" sz="2400" dirty="0" smtClean="0"/>
              <a:t>S</a:t>
            </a:r>
            <a:r>
              <a:rPr lang="es-ES" sz="2400" baseline="-25000" dirty="0" smtClean="0"/>
              <a:t>20</a:t>
            </a:r>
            <a:r>
              <a:rPr lang="es-ES" sz="2400" dirty="0" smtClean="0"/>
              <a:t> </a:t>
            </a:r>
            <a:r>
              <a:rPr lang="es-ES" sz="2400" dirty="0"/>
              <a:t>= </a:t>
            </a:r>
            <a:r>
              <a:rPr lang="es-ES" sz="2400" dirty="0" smtClean="0"/>
              <a:t>970</a:t>
            </a:r>
            <a:endParaRPr lang="es-ES" sz="2400" dirty="0"/>
          </a:p>
          <a:p>
            <a:endParaRPr lang="es-ES" sz="2400" dirty="0"/>
          </a:p>
        </p:txBody>
      </p:sp>
      <p:sp>
        <p:nvSpPr>
          <p:cNvPr id="10" name="CuadroTexto 9"/>
          <p:cNvSpPr txBox="1"/>
          <p:nvPr/>
        </p:nvSpPr>
        <p:spPr>
          <a:xfrm>
            <a:off x="6350000" y="1659413"/>
            <a:ext cx="2184400" cy="1938992"/>
          </a:xfrm>
          <a:prstGeom prst="rect">
            <a:avLst/>
          </a:prstGeom>
          <a:noFill/>
        </p:spPr>
        <p:txBody>
          <a:bodyPr wrap="square" rtlCol="0">
            <a:spAutoFit/>
          </a:bodyPr>
          <a:lstStyle/>
          <a:p>
            <a:pPr algn="ctr"/>
            <a:r>
              <a:rPr lang="es-ES_tradnl" sz="2400" dirty="0" smtClean="0"/>
              <a:t>El término número 20 de la progresión:  1, 6, 11, 16 </a:t>
            </a:r>
          </a:p>
          <a:p>
            <a:pPr algn="ctr"/>
            <a:r>
              <a:rPr lang="es-ES_tradnl" sz="2400" dirty="0" smtClean="0"/>
              <a:t>es 96</a:t>
            </a:r>
            <a:endParaRPr lang="es-ES_tradnl" sz="2400" dirty="0"/>
          </a:p>
        </p:txBody>
      </p:sp>
      <mc:AlternateContent xmlns:mc="http://schemas.openxmlformats.org/markup-compatibility/2006" xmlns:a14="http://schemas.microsoft.com/office/drawing/2010/main">
        <mc:Choice Requires="a14">
          <p:sp>
            <p:nvSpPr>
              <p:cNvPr id="11" name="CuadroTexto 10"/>
              <p:cNvSpPr txBox="1"/>
              <p:nvPr/>
            </p:nvSpPr>
            <p:spPr>
              <a:xfrm>
                <a:off x="2057400" y="2737911"/>
                <a:ext cx="4470400" cy="77982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_tradnl" sz="2800" i="1" smtClean="0">
                              <a:solidFill>
                                <a:srgbClr val="FF0000"/>
                              </a:solidFill>
                              <a:latin typeface="Cambria Math" charset="0"/>
                            </a:rPr>
                          </m:ctrlPr>
                        </m:sSubPr>
                        <m:e>
                          <m:r>
                            <a:rPr lang="es-ES" sz="2800" b="0" i="1" smtClean="0">
                              <a:solidFill>
                                <a:srgbClr val="FF0000"/>
                              </a:solidFill>
                              <a:latin typeface="Cambria Math" charset="0"/>
                            </a:rPr>
                            <m:t>𝑆</m:t>
                          </m:r>
                        </m:e>
                        <m:sub>
                          <m:r>
                            <a:rPr lang="es-ES" sz="2800" b="0" i="1" smtClean="0">
                              <a:solidFill>
                                <a:srgbClr val="FF0000"/>
                              </a:solidFill>
                              <a:latin typeface="Cambria Math" charset="0"/>
                            </a:rPr>
                            <m:t>𝑛</m:t>
                          </m:r>
                        </m:sub>
                      </m:sSub>
                      <m:r>
                        <a:rPr lang="es-ES" sz="2800" b="0" i="1" smtClean="0">
                          <a:solidFill>
                            <a:srgbClr val="FF0000"/>
                          </a:solidFill>
                          <a:latin typeface="Cambria Math" charset="0"/>
                        </a:rPr>
                        <m:t>= </m:t>
                      </m:r>
                      <m:f>
                        <m:fPr>
                          <m:ctrlPr>
                            <a:rPr lang="es-ES" sz="2800" b="0" i="1" smtClean="0">
                              <a:solidFill>
                                <a:srgbClr val="FF0000"/>
                              </a:solidFill>
                              <a:latin typeface="Cambria Math" charset="0"/>
                            </a:rPr>
                          </m:ctrlPr>
                        </m:fPr>
                        <m:num>
                          <m:sSub>
                            <m:sSubPr>
                              <m:ctrlPr>
                                <a:rPr lang="es-ES" sz="2800" b="0" i="1" smtClean="0">
                                  <a:solidFill>
                                    <a:srgbClr val="FF0000"/>
                                  </a:solidFill>
                                  <a:latin typeface="Cambria Math" charset="0"/>
                                </a:rPr>
                              </m:ctrlPr>
                            </m:sSubPr>
                            <m:e>
                              <m:r>
                                <a:rPr lang="es-ES" sz="2800" b="0" i="1" smtClean="0">
                                  <a:solidFill>
                                    <a:srgbClr val="FF0000"/>
                                  </a:solidFill>
                                  <a:latin typeface="Cambria Math" charset="0"/>
                                </a:rPr>
                                <m:t>𝑎</m:t>
                              </m:r>
                            </m:e>
                            <m:sub>
                              <m:r>
                                <a:rPr lang="es-ES" sz="2800" b="0" i="1" smtClean="0">
                                  <a:solidFill>
                                    <a:srgbClr val="FF0000"/>
                                  </a:solidFill>
                                  <a:latin typeface="Cambria Math" charset="0"/>
                                </a:rPr>
                                <m:t>1</m:t>
                              </m:r>
                            </m:sub>
                          </m:sSub>
                          <m:r>
                            <a:rPr lang="es-ES" sz="2800" b="0" i="1" smtClean="0">
                              <a:solidFill>
                                <a:srgbClr val="FF0000"/>
                              </a:solidFill>
                              <a:latin typeface="Cambria Math" charset="0"/>
                            </a:rPr>
                            <m:t>+ </m:t>
                          </m:r>
                          <m:sSub>
                            <m:sSubPr>
                              <m:ctrlPr>
                                <a:rPr lang="es-ES" sz="2800" b="0" i="1" smtClean="0">
                                  <a:solidFill>
                                    <a:srgbClr val="FF0000"/>
                                  </a:solidFill>
                                  <a:latin typeface="Cambria Math" charset="0"/>
                                </a:rPr>
                              </m:ctrlPr>
                            </m:sSubPr>
                            <m:e>
                              <m:r>
                                <a:rPr lang="es-ES" sz="2800" b="0" i="1" smtClean="0">
                                  <a:solidFill>
                                    <a:srgbClr val="FF0000"/>
                                  </a:solidFill>
                                  <a:latin typeface="Cambria Math" charset="0"/>
                                </a:rPr>
                                <m:t>𝑎</m:t>
                              </m:r>
                            </m:e>
                            <m:sub>
                              <m:r>
                                <a:rPr lang="es-ES" sz="2800" b="0" i="1" smtClean="0">
                                  <a:solidFill>
                                    <a:srgbClr val="FF0000"/>
                                  </a:solidFill>
                                  <a:latin typeface="Cambria Math" charset="0"/>
                                </a:rPr>
                                <m:t>𝑛</m:t>
                              </m:r>
                            </m:sub>
                          </m:sSub>
                        </m:num>
                        <m:den>
                          <m:r>
                            <a:rPr lang="es-ES" sz="2800" b="0" i="1" smtClean="0">
                              <a:solidFill>
                                <a:srgbClr val="FF0000"/>
                              </a:solidFill>
                              <a:latin typeface="Cambria Math" charset="0"/>
                            </a:rPr>
                            <m:t>2</m:t>
                          </m:r>
                        </m:den>
                      </m:f>
                      <m:r>
                        <a:rPr lang="es-ES" sz="2800" b="0" i="1" smtClean="0">
                          <a:solidFill>
                            <a:srgbClr val="FF0000"/>
                          </a:solidFill>
                          <a:latin typeface="Cambria Math" charset="0"/>
                        </a:rPr>
                        <m:t> </m:t>
                      </m:r>
                      <m:r>
                        <a:rPr lang="es-ES" sz="2800" b="0" i="1" smtClean="0">
                          <a:solidFill>
                            <a:srgbClr val="FF0000"/>
                          </a:solidFill>
                          <a:latin typeface="Cambria Math" charset="0"/>
                        </a:rPr>
                        <m:t>𝑛</m:t>
                      </m:r>
                    </m:oMath>
                  </m:oMathPara>
                </a14:m>
                <a:endParaRPr lang="es-ES_tradnl" sz="2800" dirty="0">
                  <a:solidFill>
                    <a:srgbClr val="FF0000"/>
                  </a:solidFill>
                </a:endParaRPr>
              </a:p>
            </p:txBody>
          </p:sp>
        </mc:Choice>
        <mc:Fallback xmlns="">
          <p:sp>
            <p:nvSpPr>
              <p:cNvPr id="11" name="CuadroTexto 10"/>
              <p:cNvSpPr txBox="1">
                <a:spLocks noRot="1" noChangeAspect="1" noMove="1" noResize="1" noEditPoints="1" noAdjustHandles="1" noChangeArrowheads="1" noChangeShapeType="1" noTextEdit="1"/>
              </p:cNvSpPr>
              <p:nvPr/>
            </p:nvSpPr>
            <p:spPr>
              <a:xfrm>
                <a:off x="2057400" y="2737911"/>
                <a:ext cx="4470400" cy="779829"/>
              </a:xfrm>
              <a:prstGeom prst="rect">
                <a:avLst/>
              </a:prstGeom>
              <a:blipFill rotWithShape="0">
                <a:blip r:embed="rId2"/>
                <a:stretch>
                  <a:fillRect/>
                </a:stretch>
              </a:blipFill>
            </p:spPr>
            <p:txBody>
              <a:bodyPr/>
              <a:lstStyle/>
              <a:p>
                <a:r>
                  <a:rPr lang="es-ES_tradnl">
                    <a:noFill/>
                  </a:rPr>
                  <a:t> </a:t>
                </a:r>
              </a:p>
            </p:txBody>
          </p:sp>
        </mc:Fallback>
      </mc:AlternateContent>
      <p:sp>
        <p:nvSpPr>
          <p:cNvPr id="12" name="CuadroTexto 11"/>
          <p:cNvSpPr txBox="1"/>
          <p:nvPr/>
        </p:nvSpPr>
        <p:spPr>
          <a:xfrm>
            <a:off x="5134088" y="4152403"/>
            <a:ext cx="2184400" cy="2308324"/>
          </a:xfrm>
          <a:prstGeom prst="rect">
            <a:avLst/>
          </a:prstGeom>
          <a:noFill/>
        </p:spPr>
        <p:txBody>
          <a:bodyPr wrap="square" rtlCol="0">
            <a:spAutoFit/>
          </a:bodyPr>
          <a:lstStyle/>
          <a:p>
            <a:pPr algn="ctr"/>
            <a:r>
              <a:rPr lang="es-ES_tradnl" sz="2400" dirty="0" smtClean="0"/>
              <a:t>La suma de los primeros 20 términos de la progresión:  1, 6, 11, 16 </a:t>
            </a:r>
          </a:p>
          <a:p>
            <a:pPr algn="ctr"/>
            <a:r>
              <a:rPr lang="es-ES_tradnl" sz="2400" dirty="0" smtClean="0"/>
              <a:t>es 970</a:t>
            </a:r>
            <a:endParaRPr lang="es-ES_tradnl" sz="2400" dirty="0"/>
          </a:p>
        </p:txBody>
      </p:sp>
    </p:spTree>
    <p:extLst>
      <p:ext uri="{BB962C8B-B14F-4D97-AF65-F5344CB8AC3E}">
        <p14:creationId xmlns:p14="http://schemas.microsoft.com/office/powerpoint/2010/main" val="10893554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3" y="-226250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311152" y="66786"/>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Ejercicios</a:t>
            </a:r>
            <a:endParaRPr lang="es-ES" sz="2400" dirty="0">
              <a:solidFill>
                <a:schemeClr val="bg1"/>
              </a:solidFill>
              <a:latin typeface="Avenir Book"/>
              <a:cs typeface="Avenir Book"/>
            </a:endParaRPr>
          </a:p>
        </p:txBody>
      </p:sp>
      <p:sp>
        <p:nvSpPr>
          <p:cNvPr id="6" name="CuadroTexto 5"/>
          <p:cNvSpPr txBox="1"/>
          <p:nvPr/>
        </p:nvSpPr>
        <p:spPr>
          <a:xfrm>
            <a:off x="190500" y="1236860"/>
            <a:ext cx="8769452" cy="369332"/>
          </a:xfrm>
          <a:prstGeom prst="rect">
            <a:avLst/>
          </a:prstGeom>
          <a:noFill/>
        </p:spPr>
        <p:txBody>
          <a:bodyPr wrap="none" rtlCol="0">
            <a:spAutoFit/>
          </a:bodyPr>
          <a:lstStyle/>
          <a:p>
            <a:r>
              <a:rPr lang="es-ES_tradnl" smtClean="0"/>
              <a:t>Encuentra la suma de </a:t>
            </a:r>
            <a:r>
              <a:rPr lang="es-ES_tradnl" dirty="0" smtClean="0"/>
              <a:t>los términos que se indican de las siguientes </a:t>
            </a:r>
            <a:r>
              <a:rPr lang="es-ES_tradnl" smtClean="0"/>
              <a:t>progresiones aritméticas</a:t>
            </a:r>
            <a:endParaRPr lang="es-ES_tradnl"/>
          </a:p>
        </p:txBody>
      </p:sp>
      <p:sp>
        <p:nvSpPr>
          <p:cNvPr id="7" name="CuadroTexto 6"/>
          <p:cNvSpPr txBox="1"/>
          <p:nvPr/>
        </p:nvSpPr>
        <p:spPr>
          <a:xfrm>
            <a:off x="755652" y="2186461"/>
            <a:ext cx="5397500" cy="3416320"/>
          </a:xfrm>
          <a:prstGeom prst="rect">
            <a:avLst/>
          </a:prstGeom>
          <a:noFill/>
        </p:spPr>
        <p:txBody>
          <a:bodyPr wrap="square" rtlCol="0">
            <a:spAutoFit/>
          </a:bodyPr>
          <a:lstStyle/>
          <a:p>
            <a:r>
              <a:rPr lang="es-ES_tradnl" dirty="0"/>
              <a:t>a</a:t>
            </a:r>
            <a:r>
              <a:rPr lang="es-ES_tradnl" dirty="0" smtClean="0"/>
              <a:t>) El término no. 6 en la progresión: 3, 7, 11, 15</a:t>
            </a:r>
          </a:p>
          <a:p>
            <a:endParaRPr lang="es-ES_tradnl" dirty="0"/>
          </a:p>
          <a:p>
            <a:r>
              <a:rPr lang="es-ES_tradnl" dirty="0"/>
              <a:t>b</a:t>
            </a:r>
            <a:r>
              <a:rPr lang="es-ES_tradnl" dirty="0" smtClean="0"/>
              <a:t>) </a:t>
            </a:r>
            <a:r>
              <a:rPr lang="es-ES_tradnl" dirty="0"/>
              <a:t>El término no. </a:t>
            </a:r>
            <a:r>
              <a:rPr lang="es-ES_tradnl" dirty="0" smtClean="0"/>
              <a:t>12 </a:t>
            </a:r>
            <a:r>
              <a:rPr lang="es-ES_tradnl" dirty="0"/>
              <a:t>en la progresión: </a:t>
            </a:r>
            <a:r>
              <a:rPr lang="es-ES_tradnl" dirty="0" smtClean="0"/>
              <a:t>-4, 0, 4, 8</a:t>
            </a:r>
          </a:p>
          <a:p>
            <a:endParaRPr lang="es-ES_tradnl" dirty="0"/>
          </a:p>
          <a:p>
            <a:r>
              <a:rPr lang="es-ES_tradnl" dirty="0"/>
              <a:t>c</a:t>
            </a:r>
            <a:r>
              <a:rPr lang="es-ES_tradnl" dirty="0" smtClean="0"/>
              <a:t>) </a:t>
            </a:r>
            <a:r>
              <a:rPr lang="es-ES_tradnl" dirty="0"/>
              <a:t>El término no. </a:t>
            </a:r>
            <a:r>
              <a:rPr lang="es-ES_tradnl" dirty="0" smtClean="0"/>
              <a:t>10 </a:t>
            </a:r>
            <a:r>
              <a:rPr lang="es-ES_tradnl" dirty="0"/>
              <a:t>en la progresión: </a:t>
            </a:r>
            <a:r>
              <a:rPr lang="es-ES_tradnl" dirty="0" smtClean="0"/>
              <a:t>20, 15, 10, 5</a:t>
            </a:r>
          </a:p>
          <a:p>
            <a:endParaRPr lang="es-ES_tradnl" dirty="0"/>
          </a:p>
          <a:p>
            <a:r>
              <a:rPr lang="es-ES_tradnl" dirty="0"/>
              <a:t>d</a:t>
            </a:r>
            <a:r>
              <a:rPr lang="es-ES_tradnl" dirty="0" smtClean="0"/>
              <a:t>) </a:t>
            </a:r>
            <a:r>
              <a:rPr lang="es-ES_tradnl" dirty="0"/>
              <a:t>El término no. 6 en la progresión: 3, 7, 11, 15</a:t>
            </a:r>
          </a:p>
          <a:p>
            <a:endParaRPr lang="es-ES_tradnl" dirty="0"/>
          </a:p>
          <a:p>
            <a:r>
              <a:rPr lang="es-ES_tradnl" dirty="0"/>
              <a:t>e</a:t>
            </a:r>
            <a:r>
              <a:rPr lang="es-ES_tradnl" dirty="0" smtClean="0"/>
              <a:t>) </a:t>
            </a:r>
            <a:r>
              <a:rPr lang="es-ES_tradnl" dirty="0"/>
              <a:t>El término no. </a:t>
            </a:r>
            <a:r>
              <a:rPr lang="es-ES_tradnl" dirty="0" smtClean="0"/>
              <a:t>18 </a:t>
            </a:r>
            <a:r>
              <a:rPr lang="es-ES_tradnl" dirty="0"/>
              <a:t>en la progresión: </a:t>
            </a:r>
            <a:r>
              <a:rPr lang="es-ES_tradnl" dirty="0" smtClean="0"/>
              <a:t>2, 5, 8, 11</a:t>
            </a:r>
            <a:endParaRPr lang="es-ES_tradnl" dirty="0"/>
          </a:p>
          <a:p>
            <a:endParaRPr lang="es-ES_tradnl" dirty="0"/>
          </a:p>
          <a:p>
            <a:endParaRPr lang="es-ES_tradnl" dirty="0"/>
          </a:p>
          <a:p>
            <a:endParaRPr lang="es-ES_tradnl" dirty="0"/>
          </a:p>
        </p:txBody>
      </p:sp>
      <p:sp>
        <p:nvSpPr>
          <p:cNvPr id="3" name="Rectángulo 2"/>
          <p:cNvSpPr/>
          <p:nvPr/>
        </p:nvSpPr>
        <p:spPr>
          <a:xfrm>
            <a:off x="4845152" y="6024940"/>
            <a:ext cx="4114800" cy="630942"/>
          </a:xfrm>
          <a:prstGeom prst="rect">
            <a:avLst/>
          </a:prstGeom>
        </p:spPr>
        <p:txBody>
          <a:bodyPr wrap="square">
            <a:spAutoFit/>
          </a:bodyPr>
          <a:lstStyle/>
          <a:p>
            <a:r>
              <a:rPr lang="es-ES_tradnl" sz="700" dirty="0"/>
              <a:t>https://www.google.com/search?biw=913&amp;bih=817&amp;tbm=isch&amp;sxsrf=ACYBGNRCq7KR-dX3RoZXd3gypxOI4-IQbw%3A1569436146625&amp;sa=1&amp;ei=8rGLXbPhJc68tgWBvYCADQ&amp;q=problemas+gif&amp;oq=problemas+gif&amp;gs_l=img.3..0l2j0i5i30l5j0i8i30l3.158141.160929..161348...0.0..0.98.325.4......0....1..gws-wiz-img.......0i67.bOoroM99I0Q&amp;ved=0ahUKEwizopGgzezkAhVOnq0KHYEeANAQ4dUDCAc&amp;uact=5#imgrc=W52P-L5lJtpN2M:</a:t>
            </a:r>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3400" y="3180140"/>
            <a:ext cx="2862692" cy="2844800"/>
          </a:xfrm>
          <a:prstGeom prst="rect">
            <a:avLst/>
          </a:prstGeom>
        </p:spPr>
      </p:pic>
    </p:spTree>
    <p:extLst>
      <p:ext uri="{BB962C8B-B14F-4D97-AF65-F5344CB8AC3E}">
        <p14:creationId xmlns:p14="http://schemas.microsoft.com/office/powerpoint/2010/main" val="6741036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3" y="-226250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311152" y="66786"/>
            <a:ext cx="39941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Problemas a resolver</a:t>
            </a:r>
            <a:endParaRPr lang="es-ES" sz="2400" dirty="0">
              <a:solidFill>
                <a:schemeClr val="bg1"/>
              </a:solidFill>
              <a:latin typeface="Avenir Book"/>
              <a:cs typeface="Avenir Book"/>
            </a:endParaRPr>
          </a:p>
        </p:txBody>
      </p:sp>
      <p:sp>
        <p:nvSpPr>
          <p:cNvPr id="2" name="CuadroTexto 1"/>
          <p:cNvSpPr txBox="1"/>
          <p:nvPr/>
        </p:nvSpPr>
        <p:spPr>
          <a:xfrm>
            <a:off x="311152" y="825500"/>
            <a:ext cx="8489948" cy="3416320"/>
          </a:xfrm>
          <a:prstGeom prst="rect">
            <a:avLst/>
          </a:prstGeom>
          <a:noFill/>
        </p:spPr>
        <p:txBody>
          <a:bodyPr wrap="square" rtlCol="0">
            <a:spAutoFit/>
          </a:bodyPr>
          <a:lstStyle/>
          <a:p>
            <a:pPr marL="342900" indent="-342900">
              <a:buAutoNum type="alphaLcParenR"/>
            </a:pPr>
            <a:r>
              <a:rPr lang="es-ES_tradnl" dirty="0" smtClean="0"/>
              <a:t>Calcula el primer término de una progresión aritmética que consta de 10 términos si se sabe que el último es 34 y la diferencia es 3.</a:t>
            </a:r>
          </a:p>
          <a:p>
            <a:pPr marL="342900" indent="-342900">
              <a:buAutoNum type="alphaLcParenR"/>
            </a:pPr>
            <a:endParaRPr lang="es-ES_tradnl" dirty="0" smtClean="0"/>
          </a:p>
          <a:p>
            <a:pPr marL="342900" indent="-342900">
              <a:buAutoNum type="alphaLcParenR"/>
            </a:pPr>
            <a:r>
              <a:rPr lang="es-ES_tradnl" dirty="0" smtClean="0"/>
              <a:t>Un empleado se propone ahorras 500 pesos el primer bimestre de trabajo, 650 el segundo bimestre y 800 el tercero, así sucesivamente hasta completar dos años de trabajo. Determine cuanto ha logrado acumular durante los dos años de trabajo y cuanto tiene que ahorrar para el décimo bimestre.</a:t>
            </a:r>
          </a:p>
          <a:p>
            <a:pPr marL="342900" indent="-342900">
              <a:buAutoNum type="alphaLcParenR"/>
            </a:pPr>
            <a:endParaRPr lang="es-ES_tradnl" dirty="0"/>
          </a:p>
          <a:p>
            <a:pPr marL="342900" indent="-342900">
              <a:buAutoNum type="alphaLcParenR"/>
            </a:pPr>
            <a:r>
              <a:rPr lang="es-ES_tradnl" dirty="0" smtClean="0"/>
              <a:t>Una maquinaria tiene un costo de adquisición de 50,000 pesos, al primer año de uso tiene un valor de 48,700, para el segundo año tiene un valor de 47,400, para el tercer año tiene un valor de 46,100, de continuar con este uso, en cuanto tiempo pierde totalmente el costo de adquisición.</a:t>
            </a:r>
            <a:endParaRPr lang="es-ES_tradnl" dirty="0"/>
          </a:p>
        </p:txBody>
      </p:sp>
      <p:pic>
        <p:nvPicPr>
          <p:cNvPr id="3" name="Imagen 2"/>
          <p:cNvPicPr>
            <a:picLocks noChangeAspect="1"/>
          </p:cNvPicPr>
          <p:nvPr/>
        </p:nvPicPr>
        <p:blipFill>
          <a:blip r:embed="rId2"/>
          <a:stretch>
            <a:fillRect/>
          </a:stretch>
        </p:blipFill>
        <p:spPr>
          <a:xfrm>
            <a:off x="4102102" y="4138848"/>
            <a:ext cx="3403600" cy="2179402"/>
          </a:xfrm>
          <a:prstGeom prst="rect">
            <a:avLst/>
          </a:prstGeom>
        </p:spPr>
      </p:pic>
      <p:sp>
        <p:nvSpPr>
          <p:cNvPr id="6" name="Rectángulo 5"/>
          <p:cNvSpPr/>
          <p:nvPr/>
        </p:nvSpPr>
        <p:spPr>
          <a:xfrm>
            <a:off x="4305300" y="6318250"/>
            <a:ext cx="3308348" cy="415498"/>
          </a:xfrm>
          <a:prstGeom prst="rect">
            <a:avLst/>
          </a:prstGeom>
        </p:spPr>
        <p:txBody>
          <a:bodyPr wrap="square">
            <a:spAutoFit/>
          </a:bodyPr>
          <a:lstStyle/>
          <a:p>
            <a:r>
              <a:rPr lang="es-ES_tradnl" sz="700" dirty="0"/>
              <a:t>https://www.google.com/search?q=problemas&amp;sxsrf=ACYBGNQX3VbvYnVw_4uYp2xisygT9uGSog:1569436144767&amp;source=lnms&amp;tbm=isch&amp;sa=X&amp;ved=0ahUKEwj66p-fzezkAhUMDKwKHSeaDx8Q_AUIEigB&amp;biw=913&amp;bih=817#imgrc=Rb9Ig_WXUs-rZM:</a:t>
            </a:r>
          </a:p>
        </p:txBody>
      </p:sp>
    </p:spTree>
    <p:extLst>
      <p:ext uri="{BB962C8B-B14F-4D97-AF65-F5344CB8AC3E}">
        <p14:creationId xmlns:p14="http://schemas.microsoft.com/office/powerpoint/2010/main" val="10593201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151424" y="-2134910"/>
            <a:ext cx="675556" cy="49783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341020" y="84444"/>
            <a:ext cx="4637380" cy="60762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Progresiones Geométricas</a:t>
            </a:r>
            <a:endParaRPr lang="es-ES" sz="2400" dirty="0">
              <a:solidFill>
                <a:schemeClr val="bg1"/>
              </a:solidFill>
              <a:latin typeface="Avenir Book"/>
              <a:cs typeface="Avenir Book"/>
            </a:endParaRPr>
          </a:p>
        </p:txBody>
      </p:sp>
      <p:sp>
        <p:nvSpPr>
          <p:cNvPr id="10" name="Rectángulo 9"/>
          <p:cNvSpPr/>
          <p:nvPr/>
        </p:nvSpPr>
        <p:spPr>
          <a:xfrm>
            <a:off x="889000" y="1364583"/>
            <a:ext cx="7594600" cy="1938992"/>
          </a:xfrm>
          <a:prstGeom prst="rect">
            <a:avLst/>
          </a:prstGeom>
        </p:spPr>
        <p:txBody>
          <a:bodyPr wrap="square">
            <a:spAutoFit/>
          </a:bodyPr>
          <a:lstStyle/>
          <a:p>
            <a:pPr algn="just"/>
            <a:r>
              <a:rPr lang="es-ES_tradnl" sz="2400" dirty="0">
                <a:solidFill>
                  <a:srgbClr val="222222"/>
                </a:solidFill>
                <a:latin typeface="arial" charset="0"/>
              </a:rPr>
              <a:t>Una progresión geométrica es una sucesión de números reales </a:t>
            </a:r>
            <a:r>
              <a:rPr lang="es-ES_tradnl" sz="2400" dirty="0">
                <a:latin typeface="Arial" charset="0"/>
                <a:ea typeface="Arial" charset="0"/>
                <a:cs typeface="Arial" charset="0"/>
              </a:rPr>
              <a:t>a</a:t>
            </a:r>
            <a:r>
              <a:rPr lang="es-ES_tradnl" sz="2400" baseline="-25000" dirty="0">
                <a:latin typeface="Arial" charset="0"/>
                <a:ea typeface="Arial" charset="0"/>
                <a:cs typeface="Arial" charset="0"/>
              </a:rPr>
              <a:t>1</a:t>
            </a:r>
            <a:r>
              <a:rPr lang="es-ES_tradnl" sz="2400" dirty="0">
                <a:latin typeface="Arial" charset="0"/>
                <a:ea typeface="Arial" charset="0"/>
                <a:cs typeface="Arial" charset="0"/>
              </a:rPr>
              <a:t>, a</a:t>
            </a:r>
            <a:r>
              <a:rPr lang="es-ES_tradnl" sz="2400" baseline="-25000" dirty="0">
                <a:latin typeface="Arial" charset="0"/>
                <a:ea typeface="Arial" charset="0"/>
                <a:cs typeface="Arial" charset="0"/>
              </a:rPr>
              <a:t>2</a:t>
            </a:r>
            <a:r>
              <a:rPr lang="es-ES_tradnl" sz="2400" dirty="0">
                <a:latin typeface="Arial" charset="0"/>
                <a:ea typeface="Arial" charset="0"/>
                <a:cs typeface="Arial" charset="0"/>
              </a:rPr>
              <a:t>, a</a:t>
            </a:r>
            <a:r>
              <a:rPr lang="es-ES_tradnl" sz="2400" baseline="-25000" dirty="0">
                <a:latin typeface="Arial" charset="0"/>
                <a:ea typeface="Arial" charset="0"/>
                <a:cs typeface="Arial" charset="0"/>
              </a:rPr>
              <a:t>3</a:t>
            </a:r>
            <a:r>
              <a:rPr lang="es-ES_tradnl" sz="2400" dirty="0">
                <a:latin typeface="Arial" charset="0"/>
                <a:ea typeface="Arial" charset="0"/>
                <a:cs typeface="Arial" charset="0"/>
              </a:rPr>
              <a:t>, …, </a:t>
            </a:r>
            <a:r>
              <a:rPr lang="es-ES_tradnl" sz="2400" dirty="0" err="1" smtClean="0">
                <a:latin typeface="Arial" charset="0"/>
                <a:ea typeface="Arial" charset="0"/>
                <a:cs typeface="Arial" charset="0"/>
              </a:rPr>
              <a:t>a</a:t>
            </a:r>
            <a:r>
              <a:rPr lang="es-ES_tradnl" sz="2400" baseline="-25000" dirty="0" err="1" smtClean="0">
                <a:latin typeface="Arial" charset="0"/>
                <a:ea typeface="Arial" charset="0"/>
                <a:cs typeface="Arial" charset="0"/>
              </a:rPr>
              <a:t>n</a:t>
            </a:r>
            <a:r>
              <a:rPr lang="es-ES_tradnl" sz="2400" baseline="-25000" dirty="0" smtClean="0">
                <a:latin typeface="Arial" charset="0"/>
                <a:ea typeface="Arial" charset="0"/>
                <a:cs typeface="Arial" charset="0"/>
              </a:rPr>
              <a:t> </a:t>
            </a:r>
            <a:r>
              <a:rPr lang="es-ES_tradnl" sz="2400" dirty="0" smtClean="0">
                <a:solidFill>
                  <a:srgbClr val="222222"/>
                </a:solidFill>
                <a:latin typeface="arial" charset="0"/>
              </a:rPr>
              <a:t>en </a:t>
            </a:r>
            <a:r>
              <a:rPr lang="es-ES_tradnl" sz="2400" dirty="0">
                <a:solidFill>
                  <a:srgbClr val="222222"/>
                </a:solidFill>
                <a:latin typeface="arial" charset="0"/>
              </a:rPr>
              <a:t>la que cada término, excepto el primero, se obtiene multiplicando </a:t>
            </a:r>
            <a:r>
              <a:rPr lang="es-ES_tradnl" sz="2400" dirty="0" smtClean="0">
                <a:solidFill>
                  <a:srgbClr val="222222"/>
                </a:solidFill>
                <a:latin typeface="arial" charset="0"/>
              </a:rPr>
              <a:t>el </a:t>
            </a:r>
            <a:r>
              <a:rPr lang="es-ES_tradnl" sz="2400" dirty="0">
                <a:solidFill>
                  <a:srgbClr val="222222"/>
                </a:solidFill>
                <a:latin typeface="arial" charset="0"/>
              </a:rPr>
              <a:t>anterior por una cantidad constante r, llamada razón de la progresión:</a:t>
            </a:r>
            <a:endParaRPr lang="es-ES_tradnl" sz="2400" dirty="0">
              <a:latin typeface="Arial" charset="0"/>
              <a:ea typeface="Arial" charset="0"/>
              <a:cs typeface="Arial" charset="0"/>
            </a:endParaRPr>
          </a:p>
        </p:txBody>
      </p:sp>
      <mc:AlternateContent xmlns:mc="http://schemas.openxmlformats.org/markup-compatibility/2006" xmlns:a14="http://schemas.microsoft.com/office/drawing/2010/main">
        <mc:Choice Requires="a14">
          <p:sp>
            <p:nvSpPr>
              <p:cNvPr id="2" name="CuadroTexto 1"/>
              <p:cNvSpPr txBox="1"/>
              <p:nvPr/>
            </p:nvSpPr>
            <p:spPr>
              <a:xfrm>
                <a:off x="1035050" y="3723069"/>
                <a:ext cx="7302500"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_tradnl" sz="2400" i="1" smtClean="0">
                              <a:solidFill>
                                <a:srgbClr val="C00000"/>
                              </a:solidFill>
                              <a:latin typeface="Cambria Math" charset="0"/>
                            </a:rPr>
                          </m:ctrlPr>
                        </m:sSubPr>
                        <m:e>
                          <m:r>
                            <a:rPr lang="es-ES" sz="2400" b="0" i="1" smtClean="0">
                              <a:solidFill>
                                <a:srgbClr val="C00000"/>
                              </a:solidFill>
                              <a:latin typeface="Cambria Math" charset="0"/>
                            </a:rPr>
                            <m:t>𝑎</m:t>
                          </m:r>
                        </m:e>
                        <m:sub>
                          <m:r>
                            <a:rPr lang="es-ES" sz="2400" b="0" i="1" smtClean="0">
                              <a:solidFill>
                                <a:srgbClr val="C00000"/>
                              </a:solidFill>
                              <a:latin typeface="Cambria Math" charset="0"/>
                            </a:rPr>
                            <m:t>2</m:t>
                          </m:r>
                        </m:sub>
                      </m:sSub>
                      <m:r>
                        <a:rPr lang="es-ES" sz="2400" b="0" i="1" smtClean="0">
                          <a:solidFill>
                            <a:srgbClr val="C00000"/>
                          </a:solidFill>
                          <a:latin typeface="Cambria Math" charset="0"/>
                        </a:rPr>
                        <m:t>= </m:t>
                      </m:r>
                      <m:sSub>
                        <m:sSubPr>
                          <m:ctrlPr>
                            <a:rPr lang="es-ES" sz="2400" b="0" i="1" smtClean="0">
                              <a:solidFill>
                                <a:srgbClr val="C00000"/>
                              </a:solidFill>
                              <a:latin typeface="Cambria Math" charset="0"/>
                            </a:rPr>
                          </m:ctrlPr>
                        </m:sSubPr>
                        <m:e>
                          <m:r>
                            <a:rPr lang="es-ES" sz="2400" b="0" i="1" smtClean="0">
                              <a:solidFill>
                                <a:srgbClr val="C00000"/>
                              </a:solidFill>
                              <a:latin typeface="Cambria Math" charset="0"/>
                            </a:rPr>
                            <m:t>𝑎</m:t>
                          </m:r>
                        </m:e>
                        <m:sub>
                          <m:r>
                            <a:rPr lang="es-ES" sz="2400" b="0" i="1" smtClean="0">
                              <a:solidFill>
                                <a:srgbClr val="C00000"/>
                              </a:solidFill>
                              <a:latin typeface="Cambria Math" charset="0"/>
                            </a:rPr>
                            <m:t>1</m:t>
                          </m:r>
                        </m:sub>
                      </m:sSub>
                      <m:r>
                        <a:rPr lang="es-ES" sz="2400" b="0" i="1" smtClean="0">
                          <a:solidFill>
                            <a:srgbClr val="C00000"/>
                          </a:solidFill>
                          <a:latin typeface="Cambria Math" charset="0"/>
                          <a:ea typeface="Cambria Math" charset="0"/>
                          <a:cs typeface="Cambria Math" charset="0"/>
                        </a:rPr>
                        <m:t>∙</m:t>
                      </m:r>
                      <m:r>
                        <a:rPr lang="es-ES" sz="2400" b="0" i="1" smtClean="0">
                          <a:solidFill>
                            <a:srgbClr val="C00000"/>
                          </a:solidFill>
                          <a:latin typeface="Cambria Math" charset="0"/>
                          <a:ea typeface="Cambria Math" charset="0"/>
                          <a:cs typeface="Cambria Math" charset="0"/>
                        </a:rPr>
                        <m:t>𝑟</m:t>
                      </m:r>
                      <m:r>
                        <a:rPr lang="es-ES" sz="2400" b="0" i="1" smtClean="0">
                          <a:solidFill>
                            <a:srgbClr val="C00000"/>
                          </a:solidFill>
                          <a:latin typeface="Cambria Math" charset="0"/>
                          <a:ea typeface="Cambria Math" charset="0"/>
                          <a:cs typeface="Cambria Math" charset="0"/>
                        </a:rPr>
                        <m:t>,</m:t>
                      </m:r>
                      <m:sSub>
                        <m:sSubPr>
                          <m:ctrlPr>
                            <a:rPr lang="es-ES_tradnl" sz="2400" i="1">
                              <a:solidFill>
                                <a:srgbClr val="C00000"/>
                              </a:solidFill>
                              <a:latin typeface="Cambria Math" charset="0"/>
                            </a:rPr>
                          </m:ctrlPr>
                        </m:sSubPr>
                        <m:e>
                          <m:r>
                            <a:rPr lang="es-ES" sz="2400" i="1">
                              <a:solidFill>
                                <a:srgbClr val="C00000"/>
                              </a:solidFill>
                              <a:latin typeface="Cambria Math" charset="0"/>
                            </a:rPr>
                            <m:t>𝑎</m:t>
                          </m:r>
                        </m:e>
                        <m:sub>
                          <m:r>
                            <a:rPr lang="es-ES" sz="2400" b="0" i="1" smtClean="0">
                              <a:solidFill>
                                <a:srgbClr val="C00000"/>
                              </a:solidFill>
                              <a:latin typeface="Cambria Math" charset="0"/>
                            </a:rPr>
                            <m:t>3</m:t>
                          </m:r>
                        </m:sub>
                      </m:sSub>
                      <m:r>
                        <a:rPr lang="es-ES" sz="2400" i="1">
                          <a:solidFill>
                            <a:srgbClr val="C00000"/>
                          </a:solidFill>
                          <a:latin typeface="Cambria Math" charset="0"/>
                        </a:rPr>
                        <m:t>= </m:t>
                      </m:r>
                      <m:sSub>
                        <m:sSubPr>
                          <m:ctrlPr>
                            <a:rPr lang="es-ES" sz="2400" i="1">
                              <a:solidFill>
                                <a:srgbClr val="C00000"/>
                              </a:solidFill>
                              <a:latin typeface="Cambria Math" charset="0"/>
                            </a:rPr>
                          </m:ctrlPr>
                        </m:sSubPr>
                        <m:e>
                          <m:r>
                            <a:rPr lang="es-ES" sz="2400" i="1">
                              <a:solidFill>
                                <a:srgbClr val="C00000"/>
                              </a:solidFill>
                              <a:latin typeface="Cambria Math" charset="0"/>
                            </a:rPr>
                            <m:t>𝑎</m:t>
                          </m:r>
                        </m:e>
                        <m:sub>
                          <m:r>
                            <a:rPr lang="es-ES" sz="2400" b="0" i="1" smtClean="0">
                              <a:solidFill>
                                <a:srgbClr val="C00000"/>
                              </a:solidFill>
                              <a:latin typeface="Cambria Math" charset="0"/>
                            </a:rPr>
                            <m:t>2</m:t>
                          </m:r>
                        </m:sub>
                      </m:sSub>
                      <m:r>
                        <a:rPr lang="es-ES" sz="2400" i="1">
                          <a:solidFill>
                            <a:srgbClr val="C00000"/>
                          </a:solidFill>
                          <a:latin typeface="Cambria Math" charset="0"/>
                          <a:ea typeface="Cambria Math" charset="0"/>
                          <a:cs typeface="Cambria Math" charset="0"/>
                        </a:rPr>
                        <m:t>∙</m:t>
                      </m:r>
                      <m:r>
                        <a:rPr lang="es-ES" sz="2400" i="1">
                          <a:solidFill>
                            <a:srgbClr val="C00000"/>
                          </a:solidFill>
                          <a:latin typeface="Cambria Math" charset="0"/>
                          <a:ea typeface="Cambria Math" charset="0"/>
                          <a:cs typeface="Cambria Math" charset="0"/>
                        </a:rPr>
                        <m:t>𝑟</m:t>
                      </m:r>
                      <m:r>
                        <a:rPr lang="es-ES" sz="2400" b="0" i="1" smtClean="0">
                          <a:solidFill>
                            <a:srgbClr val="C00000"/>
                          </a:solidFill>
                          <a:latin typeface="Cambria Math" charset="0"/>
                          <a:ea typeface="Cambria Math" charset="0"/>
                          <a:cs typeface="Cambria Math" charset="0"/>
                        </a:rPr>
                        <m:t>,</m:t>
                      </m:r>
                      <m:sSub>
                        <m:sSubPr>
                          <m:ctrlPr>
                            <a:rPr lang="es-ES_tradnl" sz="2400" i="1">
                              <a:solidFill>
                                <a:srgbClr val="C00000"/>
                              </a:solidFill>
                              <a:latin typeface="Cambria Math" charset="0"/>
                            </a:rPr>
                          </m:ctrlPr>
                        </m:sSubPr>
                        <m:e>
                          <m:r>
                            <a:rPr lang="es-ES" sz="2400" i="1">
                              <a:solidFill>
                                <a:srgbClr val="C00000"/>
                              </a:solidFill>
                              <a:latin typeface="Cambria Math" charset="0"/>
                            </a:rPr>
                            <m:t>𝑎</m:t>
                          </m:r>
                        </m:e>
                        <m:sub>
                          <m:r>
                            <a:rPr lang="es-ES" sz="2400" b="0" i="1" smtClean="0">
                              <a:solidFill>
                                <a:srgbClr val="C00000"/>
                              </a:solidFill>
                              <a:latin typeface="Cambria Math" charset="0"/>
                            </a:rPr>
                            <m:t>4</m:t>
                          </m:r>
                        </m:sub>
                      </m:sSub>
                      <m:r>
                        <a:rPr lang="es-ES" sz="2400" i="1">
                          <a:solidFill>
                            <a:srgbClr val="C00000"/>
                          </a:solidFill>
                          <a:latin typeface="Cambria Math" charset="0"/>
                        </a:rPr>
                        <m:t>= </m:t>
                      </m:r>
                      <m:sSub>
                        <m:sSubPr>
                          <m:ctrlPr>
                            <a:rPr lang="es-ES" sz="2400" i="1">
                              <a:solidFill>
                                <a:srgbClr val="C00000"/>
                              </a:solidFill>
                              <a:latin typeface="Cambria Math" charset="0"/>
                            </a:rPr>
                          </m:ctrlPr>
                        </m:sSubPr>
                        <m:e>
                          <m:r>
                            <a:rPr lang="es-ES" sz="2400" i="1">
                              <a:solidFill>
                                <a:srgbClr val="C00000"/>
                              </a:solidFill>
                              <a:latin typeface="Cambria Math" charset="0"/>
                            </a:rPr>
                            <m:t>𝑎</m:t>
                          </m:r>
                        </m:e>
                        <m:sub>
                          <m:r>
                            <a:rPr lang="es-ES" sz="2400" b="0" i="1" smtClean="0">
                              <a:solidFill>
                                <a:srgbClr val="C00000"/>
                              </a:solidFill>
                              <a:latin typeface="Cambria Math" charset="0"/>
                            </a:rPr>
                            <m:t>3</m:t>
                          </m:r>
                        </m:sub>
                      </m:sSub>
                      <m:r>
                        <a:rPr lang="es-ES" sz="2400" i="1">
                          <a:solidFill>
                            <a:srgbClr val="C00000"/>
                          </a:solidFill>
                          <a:latin typeface="Cambria Math" charset="0"/>
                          <a:ea typeface="Cambria Math" charset="0"/>
                          <a:cs typeface="Cambria Math" charset="0"/>
                        </a:rPr>
                        <m:t>∙</m:t>
                      </m:r>
                      <m:r>
                        <a:rPr lang="es-ES" sz="2400" i="1">
                          <a:solidFill>
                            <a:srgbClr val="C00000"/>
                          </a:solidFill>
                          <a:latin typeface="Cambria Math" charset="0"/>
                          <a:ea typeface="Cambria Math" charset="0"/>
                          <a:cs typeface="Cambria Math" charset="0"/>
                        </a:rPr>
                        <m:t>𝑟</m:t>
                      </m:r>
                      <m:r>
                        <a:rPr lang="es-ES" sz="2400" b="0" i="1" smtClean="0">
                          <a:solidFill>
                            <a:srgbClr val="C00000"/>
                          </a:solidFill>
                          <a:latin typeface="Cambria Math" charset="0"/>
                          <a:ea typeface="Cambria Math" charset="0"/>
                          <a:cs typeface="Cambria Math" charset="0"/>
                        </a:rPr>
                        <m:t>, …,</m:t>
                      </m:r>
                      <m:sSub>
                        <m:sSubPr>
                          <m:ctrlPr>
                            <a:rPr lang="es-ES_tradnl" sz="2400" i="1">
                              <a:solidFill>
                                <a:srgbClr val="C00000"/>
                              </a:solidFill>
                              <a:latin typeface="Cambria Math" charset="0"/>
                            </a:rPr>
                          </m:ctrlPr>
                        </m:sSubPr>
                        <m:e>
                          <m:r>
                            <a:rPr lang="es-ES" sz="2400" i="1">
                              <a:solidFill>
                                <a:srgbClr val="C00000"/>
                              </a:solidFill>
                              <a:latin typeface="Cambria Math" charset="0"/>
                            </a:rPr>
                            <m:t>𝑎</m:t>
                          </m:r>
                        </m:e>
                        <m:sub>
                          <m:r>
                            <a:rPr lang="es-ES" sz="2400" b="0" i="1" smtClean="0">
                              <a:solidFill>
                                <a:srgbClr val="C00000"/>
                              </a:solidFill>
                              <a:latin typeface="Cambria Math" charset="0"/>
                            </a:rPr>
                            <m:t>𝑛</m:t>
                          </m:r>
                        </m:sub>
                      </m:sSub>
                      <m:r>
                        <a:rPr lang="es-ES" sz="2400" i="1">
                          <a:solidFill>
                            <a:srgbClr val="C00000"/>
                          </a:solidFill>
                          <a:latin typeface="Cambria Math" charset="0"/>
                        </a:rPr>
                        <m:t>= </m:t>
                      </m:r>
                      <m:sSub>
                        <m:sSubPr>
                          <m:ctrlPr>
                            <a:rPr lang="es-ES" sz="2400" i="1">
                              <a:solidFill>
                                <a:srgbClr val="C00000"/>
                              </a:solidFill>
                              <a:latin typeface="Cambria Math" charset="0"/>
                            </a:rPr>
                          </m:ctrlPr>
                        </m:sSubPr>
                        <m:e>
                          <m:r>
                            <a:rPr lang="es-ES" sz="2400" i="1">
                              <a:solidFill>
                                <a:srgbClr val="C00000"/>
                              </a:solidFill>
                              <a:latin typeface="Cambria Math" charset="0"/>
                            </a:rPr>
                            <m:t>𝑎</m:t>
                          </m:r>
                        </m:e>
                        <m:sub>
                          <m:r>
                            <a:rPr lang="es-ES" sz="2400" b="0" i="1" smtClean="0">
                              <a:solidFill>
                                <a:srgbClr val="C00000"/>
                              </a:solidFill>
                              <a:latin typeface="Cambria Math" charset="0"/>
                            </a:rPr>
                            <m:t>𝑛</m:t>
                          </m:r>
                          <m:r>
                            <a:rPr lang="es-ES" sz="2400" b="0" i="1" smtClean="0">
                              <a:solidFill>
                                <a:srgbClr val="C00000"/>
                              </a:solidFill>
                              <a:latin typeface="Cambria Math" charset="0"/>
                            </a:rPr>
                            <m:t>−1</m:t>
                          </m:r>
                        </m:sub>
                      </m:sSub>
                      <m:r>
                        <a:rPr lang="es-ES" sz="2400" i="1">
                          <a:solidFill>
                            <a:srgbClr val="C00000"/>
                          </a:solidFill>
                          <a:latin typeface="Cambria Math" charset="0"/>
                          <a:ea typeface="Cambria Math" charset="0"/>
                          <a:cs typeface="Cambria Math" charset="0"/>
                        </a:rPr>
                        <m:t>∙</m:t>
                      </m:r>
                      <m:r>
                        <a:rPr lang="es-ES" sz="2400" i="1">
                          <a:solidFill>
                            <a:srgbClr val="C00000"/>
                          </a:solidFill>
                          <a:latin typeface="Cambria Math" charset="0"/>
                          <a:ea typeface="Cambria Math" charset="0"/>
                          <a:cs typeface="Cambria Math" charset="0"/>
                        </a:rPr>
                        <m:t>𝑟</m:t>
                      </m:r>
                    </m:oMath>
                  </m:oMathPara>
                </a14:m>
                <a:endParaRPr lang="es-ES_tradnl" sz="2400" dirty="0">
                  <a:solidFill>
                    <a:srgbClr val="C00000"/>
                  </a:solidFill>
                </a:endParaRPr>
              </a:p>
            </p:txBody>
          </p:sp>
        </mc:Choice>
        <mc:Fallback xmlns="">
          <p:sp>
            <p:nvSpPr>
              <p:cNvPr id="2" name="CuadroTexto 1"/>
              <p:cNvSpPr txBox="1">
                <a:spLocks noRot="1" noChangeAspect="1" noMove="1" noResize="1" noEditPoints="1" noAdjustHandles="1" noChangeArrowheads="1" noChangeShapeType="1" noTextEdit="1"/>
              </p:cNvSpPr>
              <p:nvPr/>
            </p:nvSpPr>
            <p:spPr>
              <a:xfrm>
                <a:off x="1035050" y="3723069"/>
                <a:ext cx="7302500" cy="369332"/>
              </a:xfrm>
              <a:prstGeom prst="rect">
                <a:avLst/>
              </a:prstGeom>
              <a:blipFill rotWithShape="0">
                <a:blip r:embed="rId2"/>
                <a:stretch>
                  <a:fillRect t="-143333" b="-178333"/>
                </a:stretch>
              </a:blipFill>
            </p:spPr>
            <p:txBody>
              <a:bodyPr/>
              <a:lstStyle/>
              <a:p>
                <a:r>
                  <a:rPr lang="es-ES_tradnl">
                    <a:noFill/>
                  </a:rPr>
                  <a:t> </a:t>
                </a:r>
              </a:p>
            </p:txBody>
          </p:sp>
        </mc:Fallback>
      </mc:AlternateContent>
      <p:sp>
        <p:nvSpPr>
          <p:cNvPr id="12" name="Rectángulo 11"/>
          <p:cNvSpPr/>
          <p:nvPr/>
        </p:nvSpPr>
        <p:spPr>
          <a:xfrm>
            <a:off x="1352550" y="4453740"/>
            <a:ext cx="6985000" cy="461665"/>
          </a:xfrm>
          <a:prstGeom prst="rect">
            <a:avLst/>
          </a:prstGeom>
        </p:spPr>
        <p:txBody>
          <a:bodyPr wrap="square">
            <a:spAutoFit/>
          </a:bodyPr>
          <a:lstStyle/>
          <a:p>
            <a:pPr algn="just"/>
            <a:r>
              <a:rPr lang="es-ES_tradnl" sz="2400" smtClean="0">
                <a:solidFill>
                  <a:srgbClr val="222222"/>
                </a:solidFill>
                <a:latin typeface="arial" charset="0"/>
              </a:rPr>
              <a:t>Por lo tanto:</a:t>
            </a:r>
            <a:endParaRPr lang="es-ES_tradnl" sz="2400" dirty="0">
              <a:latin typeface="Arial" charset="0"/>
              <a:ea typeface="Arial" charset="0"/>
              <a:cs typeface="Arial" charset="0"/>
            </a:endParaRPr>
          </a:p>
        </p:txBody>
      </p:sp>
      <mc:AlternateContent xmlns:mc="http://schemas.openxmlformats.org/markup-compatibility/2006" xmlns:a14="http://schemas.microsoft.com/office/drawing/2010/main">
        <mc:Choice Requires="a14">
          <p:sp>
            <p:nvSpPr>
              <p:cNvPr id="3" name="CuadroTexto 2"/>
              <p:cNvSpPr txBox="1"/>
              <p:nvPr/>
            </p:nvSpPr>
            <p:spPr>
              <a:xfrm>
                <a:off x="2305050" y="5163644"/>
                <a:ext cx="5080000" cy="629788"/>
              </a:xfrm>
              <a:prstGeom prst="rect">
                <a:avLst/>
              </a:prstGeom>
              <a:noFill/>
            </p:spPr>
            <p:txBody>
              <a:bodyPr wrap="square" lIns="0" tIns="0" rIns="0" bIns="0" rtlCol="0">
                <a:spAutoFit/>
              </a:bodyPr>
              <a:lstStyle/>
              <a:p>
                <a14:m>
                  <m:oMath xmlns:m="http://schemas.openxmlformats.org/officeDocument/2006/math">
                    <m:f>
                      <m:fPr>
                        <m:ctrlPr>
                          <a:rPr lang="es-ES_tradnl" sz="2800" i="1" smtClean="0">
                            <a:solidFill>
                              <a:srgbClr val="C00000"/>
                            </a:solidFill>
                            <a:latin typeface="Cambria Math" charset="0"/>
                          </a:rPr>
                        </m:ctrlPr>
                      </m:fPr>
                      <m:num>
                        <m:sSub>
                          <m:sSubPr>
                            <m:ctrlPr>
                              <a:rPr lang="es-ES_tradnl" sz="2800" i="1" smtClean="0">
                                <a:solidFill>
                                  <a:srgbClr val="C00000"/>
                                </a:solidFill>
                                <a:latin typeface="Cambria Math" charset="0"/>
                              </a:rPr>
                            </m:ctrlPr>
                          </m:sSubPr>
                          <m:e>
                            <m:r>
                              <a:rPr lang="es-ES" sz="2800" b="0" i="1" smtClean="0">
                                <a:solidFill>
                                  <a:srgbClr val="C00000"/>
                                </a:solidFill>
                                <a:latin typeface="Cambria Math" charset="0"/>
                              </a:rPr>
                              <m:t>𝑎</m:t>
                            </m:r>
                          </m:e>
                          <m:sub>
                            <m:r>
                              <a:rPr lang="es-ES" sz="2800" b="0" i="1" smtClean="0">
                                <a:solidFill>
                                  <a:srgbClr val="C00000"/>
                                </a:solidFill>
                                <a:latin typeface="Cambria Math" charset="0"/>
                              </a:rPr>
                              <m:t>2</m:t>
                            </m:r>
                          </m:sub>
                        </m:sSub>
                      </m:num>
                      <m:den>
                        <m:sSub>
                          <m:sSubPr>
                            <m:ctrlPr>
                              <a:rPr lang="es-ES_tradnl" sz="2800" i="1" smtClean="0">
                                <a:solidFill>
                                  <a:srgbClr val="C00000"/>
                                </a:solidFill>
                                <a:latin typeface="Cambria Math" charset="0"/>
                              </a:rPr>
                            </m:ctrlPr>
                          </m:sSubPr>
                          <m:e>
                            <m:r>
                              <a:rPr lang="es-ES" sz="2800" b="0" i="1" smtClean="0">
                                <a:solidFill>
                                  <a:srgbClr val="C00000"/>
                                </a:solidFill>
                                <a:latin typeface="Cambria Math" charset="0"/>
                              </a:rPr>
                              <m:t>𝑎</m:t>
                            </m:r>
                          </m:e>
                          <m:sub>
                            <m:r>
                              <a:rPr lang="es-ES" sz="2800" b="0" i="1" smtClean="0">
                                <a:solidFill>
                                  <a:srgbClr val="C00000"/>
                                </a:solidFill>
                                <a:latin typeface="Cambria Math" charset="0"/>
                              </a:rPr>
                              <m:t>1</m:t>
                            </m:r>
                          </m:sub>
                        </m:sSub>
                      </m:den>
                    </m:f>
                    <m:r>
                      <a:rPr lang="es-ES" sz="2800" b="0" i="1" smtClean="0">
                        <a:solidFill>
                          <a:srgbClr val="C00000"/>
                        </a:solidFill>
                        <a:latin typeface="Cambria Math" charset="0"/>
                      </a:rPr>
                      <m:t>=</m:t>
                    </m:r>
                    <m:r>
                      <a:rPr lang="es-ES" sz="2800" b="0" i="1" smtClean="0">
                        <a:solidFill>
                          <a:srgbClr val="C00000"/>
                        </a:solidFill>
                        <a:latin typeface="Cambria Math" charset="0"/>
                      </a:rPr>
                      <m:t>𝑟</m:t>
                    </m:r>
                    <m:r>
                      <a:rPr lang="es-ES" sz="2800" b="0" i="1" smtClean="0">
                        <a:solidFill>
                          <a:srgbClr val="C00000"/>
                        </a:solidFill>
                        <a:latin typeface="Cambria Math" charset="0"/>
                      </a:rPr>
                      <m:t>,</m:t>
                    </m:r>
                    <m:f>
                      <m:fPr>
                        <m:ctrlPr>
                          <a:rPr lang="es-ES_tradnl" sz="2800" i="1">
                            <a:solidFill>
                              <a:srgbClr val="C00000"/>
                            </a:solidFill>
                            <a:latin typeface="Cambria Math" charset="0"/>
                          </a:rPr>
                        </m:ctrlPr>
                      </m:fPr>
                      <m:num>
                        <m:sSub>
                          <m:sSubPr>
                            <m:ctrlPr>
                              <a:rPr lang="es-ES_tradnl" sz="2800" i="1">
                                <a:solidFill>
                                  <a:srgbClr val="C00000"/>
                                </a:solidFill>
                                <a:latin typeface="Cambria Math" charset="0"/>
                              </a:rPr>
                            </m:ctrlPr>
                          </m:sSubPr>
                          <m:e>
                            <m:r>
                              <a:rPr lang="es-ES" sz="2800" i="1">
                                <a:solidFill>
                                  <a:srgbClr val="C00000"/>
                                </a:solidFill>
                                <a:latin typeface="Cambria Math" charset="0"/>
                              </a:rPr>
                              <m:t>𝑎</m:t>
                            </m:r>
                          </m:e>
                          <m:sub>
                            <m:r>
                              <a:rPr lang="es-ES" sz="2800" b="0" i="1" smtClean="0">
                                <a:solidFill>
                                  <a:srgbClr val="C00000"/>
                                </a:solidFill>
                                <a:latin typeface="Cambria Math" charset="0"/>
                              </a:rPr>
                              <m:t>3</m:t>
                            </m:r>
                          </m:sub>
                        </m:sSub>
                      </m:num>
                      <m:den>
                        <m:sSub>
                          <m:sSubPr>
                            <m:ctrlPr>
                              <a:rPr lang="es-ES_tradnl" sz="2800" i="1">
                                <a:solidFill>
                                  <a:srgbClr val="C00000"/>
                                </a:solidFill>
                                <a:latin typeface="Cambria Math" charset="0"/>
                              </a:rPr>
                            </m:ctrlPr>
                          </m:sSubPr>
                          <m:e>
                            <m:r>
                              <a:rPr lang="es-ES" sz="2800" i="1">
                                <a:solidFill>
                                  <a:srgbClr val="C00000"/>
                                </a:solidFill>
                                <a:latin typeface="Cambria Math" charset="0"/>
                              </a:rPr>
                              <m:t>𝑎</m:t>
                            </m:r>
                          </m:e>
                          <m:sub>
                            <m:r>
                              <a:rPr lang="es-ES" sz="2800" b="0" i="1" smtClean="0">
                                <a:solidFill>
                                  <a:srgbClr val="C00000"/>
                                </a:solidFill>
                                <a:latin typeface="Cambria Math" charset="0"/>
                              </a:rPr>
                              <m:t>2</m:t>
                            </m:r>
                          </m:sub>
                        </m:sSub>
                      </m:den>
                    </m:f>
                    <m:r>
                      <a:rPr lang="es-ES" sz="2800" i="1">
                        <a:solidFill>
                          <a:srgbClr val="C00000"/>
                        </a:solidFill>
                        <a:latin typeface="Cambria Math" charset="0"/>
                      </a:rPr>
                      <m:t>=</m:t>
                    </m:r>
                    <m:r>
                      <a:rPr lang="es-ES" sz="2800" i="1">
                        <a:solidFill>
                          <a:srgbClr val="C00000"/>
                        </a:solidFill>
                        <a:latin typeface="Cambria Math" charset="0"/>
                      </a:rPr>
                      <m:t>𝑟</m:t>
                    </m:r>
                  </m:oMath>
                </a14:m>
                <a:r>
                  <a:rPr lang="es-ES_tradnl" sz="2800" dirty="0" smtClean="0">
                    <a:solidFill>
                      <a:srgbClr val="C00000"/>
                    </a:solidFill>
                  </a:rPr>
                  <a:t>, </a:t>
                </a:r>
                <a14:m>
                  <m:oMath xmlns:m="http://schemas.openxmlformats.org/officeDocument/2006/math">
                    <m:f>
                      <m:fPr>
                        <m:ctrlPr>
                          <a:rPr lang="es-ES_tradnl" sz="2800" i="1">
                            <a:solidFill>
                              <a:srgbClr val="C00000"/>
                            </a:solidFill>
                            <a:latin typeface="Cambria Math" charset="0"/>
                          </a:rPr>
                        </m:ctrlPr>
                      </m:fPr>
                      <m:num>
                        <m:sSub>
                          <m:sSubPr>
                            <m:ctrlPr>
                              <a:rPr lang="es-ES_tradnl" sz="2800" i="1">
                                <a:solidFill>
                                  <a:srgbClr val="C00000"/>
                                </a:solidFill>
                                <a:latin typeface="Cambria Math" charset="0"/>
                              </a:rPr>
                            </m:ctrlPr>
                          </m:sSubPr>
                          <m:e>
                            <m:r>
                              <a:rPr lang="es-ES" sz="2800" i="1">
                                <a:solidFill>
                                  <a:srgbClr val="C00000"/>
                                </a:solidFill>
                                <a:latin typeface="Cambria Math" charset="0"/>
                              </a:rPr>
                              <m:t>𝑎</m:t>
                            </m:r>
                          </m:e>
                          <m:sub>
                            <m:r>
                              <a:rPr lang="es-ES" sz="2800" b="0" i="1" smtClean="0">
                                <a:solidFill>
                                  <a:srgbClr val="C00000"/>
                                </a:solidFill>
                                <a:latin typeface="Cambria Math" charset="0"/>
                              </a:rPr>
                              <m:t>4</m:t>
                            </m:r>
                          </m:sub>
                        </m:sSub>
                      </m:num>
                      <m:den>
                        <m:sSub>
                          <m:sSubPr>
                            <m:ctrlPr>
                              <a:rPr lang="es-ES_tradnl" sz="2800" i="1">
                                <a:solidFill>
                                  <a:srgbClr val="C00000"/>
                                </a:solidFill>
                                <a:latin typeface="Cambria Math" charset="0"/>
                              </a:rPr>
                            </m:ctrlPr>
                          </m:sSubPr>
                          <m:e>
                            <m:r>
                              <a:rPr lang="es-ES" sz="2800" i="1">
                                <a:solidFill>
                                  <a:srgbClr val="C00000"/>
                                </a:solidFill>
                                <a:latin typeface="Cambria Math" charset="0"/>
                              </a:rPr>
                              <m:t>𝑎</m:t>
                            </m:r>
                          </m:e>
                          <m:sub>
                            <m:r>
                              <a:rPr lang="es-ES" sz="2800" b="0" i="1" smtClean="0">
                                <a:solidFill>
                                  <a:srgbClr val="C00000"/>
                                </a:solidFill>
                                <a:latin typeface="Cambria Math" charset="0"/>
                              </a:rPr>
                              <m:t>3</m:t>
                            </m:r>
                          </m:sub>
                        </m:sSub>
                      </m:den>
                    </m:f>
                    <m:r>
                      <a:rPr lang="es-ES" sz="2800" i="1">
                        <a:solidFill>
                          <a:srgbClr val="C00000"/>
                        </a:solidFill>
                        <a:latin typeface="Cambria Math" charset="0"/>
                      </a:rPr>
                      <m:t>=</m:t>
                    </m:r>
                    <m:r>
                      <a:rPr lang="es-ES" sz="2800" i="1">
                        <a:solidFill>
                          <a:srgbClr val="C00000"/>
                        </a:solidFill>
                        <a:latin typeface="Cambria Math" charset="0"/>
                      </a:rPr>
                      <m:t>𝑟</m:t>
                    </m:r>
                    <m:r>
                      <a:rPr lang="es-ES" sz="2800" b="0" i="1" smtClean="0">
                        <a:solidFill>
                          <a:srgbClr val="C00000"/>
                        </a:solidFill>
                        <a:latin typeface="Cambria Math" charset="0"/>
                      </a:rPr>
                      <m:t>, …,</m:t>
                    </m:r>
                    <m:f>
                      <m:fPr>
                        <m:ctrlPr>
                          <a:rPr lang="es-ES_tradnl" sz="2800" i="1">
                            <a:solidFill>
                              <a:srgbClr val="C00000"/>
                            </a:solidFill>
                            <a:latin typeface="Cambria Math" charset="0"/>
                          </a:rPr>
                        </m:ctrlPr>
                      </m:fPr>
                      <m:num>
                        <m:sSub>
                          <m:sSubPr>
                            <m:ctrlPr>
                              <a:rPr lang="es-ES_tradnl" sz="2800" i="1">
                                <a:solidFill>
                                  <a:srgbClr val="C00000"/>
                                </a:solidFill>
                                <a:latin typeface="Cambria Math" charset="0"/>
                              </a:rPr>
                            </m:ctrlPr>
                          </m:sSubPr>
                          <m:e>
                            <m:r>
                              <a:rPr lang="es-ES" sz="2800" i="1">
                                <a:solidFill>
                                  <a:srgbClr val="C00000"/>
                                </a:solidFill>
                                <a:latin typeface="Cambria Math" charset="0"/>
                              </a:rPr>
                              <m:t>𝑎</m:t>
                            </m:r>
                          </m:e>
                          <m:sub>
                            <m:r>
                              <a:rPr lang="es-ES" sz="2800" b="0" i="1" smtClean="0">
                                <a:solidFill>
                                  <a:srgbClr val="C00000"/>
                                </a:solidFill>
                                <a:latin typeface="Cambria Math" charset="0"/>
                              </a:rPr>
                              <m:t>𝑛</m:t>
                            </m:r>
                          </m:sub>
                        </m:sSub>
                      </m:num>
                      <m:den>
                        <m:sSub>
                          <m:sSubPr>
                            <m:ctrlPr>
                              <a:rPr lang="es-ES_tradnl" sz="2800" i="1">
                                <a:solidFill>
                                  <a:srgbClr val="C00000"/>
                                </a:solidFill>
                                <a:latin typeface="Cambria Math" charset="0"/>
                              </a:rPr>
                            </m:ctrlPr>
                          </m:sSubPr>
                          <m:e>
                            <m:r>
                              <a:rPr lang="es-ES" sz="2800" i="1">
                                <a:solidFill>
                                  <a:srgbClr val="C00000"/>
                                </a:solidFill>
                                <a:latin typeface="Cambria Math" charset="0"/>
                              </a:rPr>
                              <m:t>𝑎</m:t>
                            </m:r>
                          </m:e>
                          <m:sub>
                            <m:r>
                              <a:rPr lang="es-ES" sz="2800" b="0" i="1" smtClean="0">
                                <a:solidFill>
                                  <a:srgbClr val="C00000"/>
                                </a:solidFill>
                                <a:latin typeface="Cambria Math" charset="0"/>
                              </a:rPr>
                              <m:t>𝑛</m:t>
                            </m:r>
                            <m:r>
                              <a:rPr lang="es-ES" sz="2800" b="0" i="1" smtClean="0">
                                <a:solidFill>
                                  <a:srgbClr val="C00000"/>
                                </a:solidFill>
                                <a:latin typeface="Cambria Math" charset="0"/>
                              </a:rPr>
                              <m:t>−1</m:t>
                            </m:r>
                          </m:sub>
                        </m:sSub>
                      </m:den>
                    </m:f>
                    <m:r>
                      <a:rPr lang="es-ES" sz="2800" i="1">
                        <a:solidFill>
                          <a:srgbClr val="C00000"/>
                        </a:solidFill>
                        <a:latin typeface="Cambria Math" charset="0"/>
                      </a:rPr>
                      <m:t>=</m:t>
                    </m:r>
                    <m:r>
                      <a:rPr lang="es-ES" sz="2800" i="1">
                        <a:solidFill>
                          <a:srgbClr val="C00000"/>
                        </a:solidFill>
                        <a:latin typeface="Cambria Math" charset="0"/>
                      </a:rPr>
                      <m:t>𝑟</m:t>
                    </m:r>
                  </m:oMath>
                </a14:m>
                <a:endParaRPr lang="es-ES_tradnl" sz="2800" dirty="0">
                  <a:solidFill>
                    <a:srgbClr val="C00000"/>
                  </a:solidFill>
                </a:endParaRPr>
              </a:p>
            </p:txBody>
          </p:sp>
        </mc:Choice>
        <mc:Fallback xmlns="">
          <p:sp>
            <p:nvSpPr>
              <p:cNvPr id="3" name="CuadroTexto 2"/>
              <p:cNvSpPr txBox="1">
                <a:spLocks noRot="1" noChangeAspect="1" noMove="1" noResize="1" noEditPoints="1" noAdjustHandles="1" noChangeArrowheads="1" noChangeShapeType="1" noTextEdit="1"/>
              </p:cNvSpPr>
              <p:nvPr/>
            </p:nvSpPr>
            <p:spPr>
              <a:xfrm>
                <a:off x="2305050" y="5163644"/>
                <a:ext cx="5080000" cy="629788"/>
              </a:xfrm>
              <a:prstGeom prst="rect">
                <a:avLst/>
              </a:prstGeom>
              <a:blipFill rotWithShape="0">
                <a:blip r:embed="rId3"/>
                <a:stretch>
                  <a:fillRect t="-7767" b="-12621"/>
                </a:stretch>
              </a:blipFill>
            </p:spPr>
            <p:txBody>
              <a:bodyPr/>
              <a:lstStyle/>
              <a:p>
                <a:r>
                  <a:rPr lang="es-ES_tradnl">
                    <a:noFill/>
                  </a:rPr>
                  <a:t> </a:t>
                </a:r>
              </a:p>
            </p:txBody>
          </p:sp>
        </mc:Fallback>
      </mc:AlternateContent>
    </p:spTree>
    <p:extLst>
      <p:ext uri="{BB962C8B-B14F-4D97-AF65-F5344CB8AC3E}">
        <p14:creationId xmlns:p14="http://schemas.microsoft.com/office/powerpoint/2010/main" val="6714029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585898" y="-2569388"/>
            <a:ext cx="632107" cy="580390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Título 1"/>
          <p:cNvSpPr txBox="1">
            <a:spLocks/>
          </p:cNvSpPr>
          <p:nvPr/>
        </p:nvSpPr>
        <p:spPr>
          <a:xfrm>
            <a:off x="457201" y="90805"/>
            <a:ext cx="2997200" cy="508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400" dirty="0">
              <a:solidFill>
                <a:schemeClr val="bg1"/>
              </a:solidFill>
              <a:latin typeface="Avenir Book"/>
              <a:cs typeface="Avenir Book"/>
            </a:endParaRPr>
          </a:p>
        </p:txBody>
      </p:sp>
      <p:sp>
        <p:nvSpPr>
          <p:cNvPr id="7" name="Título 1"/>
          <p:cNvSpPr txBox="1">
            <a:spLocks/>
          </p:cNvSpPr>
          <p:nvPr/>
        </p:nvSpPr>
        <p:spPr>
          <a:xfrm>
            <a:off x="201316" y="40993"/>
            <a:ext cx="5450183" cy="60762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Restricciones</a:t>
            </a:r>
            <a:endParaRPr lang="es-ES" sz="2400" dirty="0">
              <a:solidFill>
                <a:schemeClr val="bg1"/>
              </a:solidFill>
              <a:latin typeface="Avenir Book"/>
              <a:cs typeface="Avenir Book"/>
            </a:endParaRPr>
          </a:p>
        </p:txBody>
      </p:sp>
      <p:sp>
        <p:nvSpPr>
          <p:cNvPr id="8" name="Rectángulo 7"/>
          <p:cNvSpPr/>
          <p:nvPr/>
        </p:nvSpPr>
        <p:spPr>
          <a:xfrm>
            <a:off x="457200" y="990938"/>
            <a:ext cx="8420099" cy="2308324"/>
          </a:xfrm>
          <a:prstGeom prst="rect">
            <a:avLst/>
          </a:prstGeom>
        </p:spPr>
        <p:txBody>
          <a:bodyPr wrap="square">
            <a:spAutoFit/>
          </a:bodyPr>
          <a:lstStyle/>
          <a:p>
            <a:pPr algn="just"/>
            <a:r>
              <a:rPr lang="es-ES_tradnl" sz="2400" dirty="0" smtClean="0"/>
              <a:t>Para verificar </a:t>
            </a:r>
            <a:r>
              <a:rPr lang="es-ES_tradnl" sz="2400" dirty="0"/>
              <a:t>si una sucesión de números reales es una progresión geométrica, basta hallar el cociente entre cada término y el anterior y ver si son iguales. </a:t>
            </a:r>
            <a:endParaRPr lang="es-ES_tradnl" sz="2400" dirty="0" smtClean="0"/>
          </a:p>
          <a:p>
            <a:pPr algn="just"/>
            <a:endParaRPr lang="es-ES_tradnl" sz="2400" dirty="0" smtClean="0"/>
          </a:p>
          <a:p>
            <a:pPr algn="just"/>
            <a:endParaRPr lang="es-ES_tradnl" sz="2400" dirty="0"/>
          </a:p>
          <a:p>
            <a:pPr algn="just"/>
            <a:r>
              <a:rPr lang="es-ES_tradnl" sz="2400" dirty="0" smtClean="0"/>
              <a:t>Ejemplo:  5</a:t>
            </a:r>
            <a:r>
              <a:rPr lang="es-ES_tradnl" sz="2400" dirty="0"/>
              <a:t>, 15, </a:t>
            </a:r>
            <a:r>
              <a:rPr lang="es-ES_tradnl" sz="2400" dirty="0" smtClean="0"/>
              <a:t>45</a:t>
            </a:r>
            <a:r>
              <a:rPr lang="es-ES_tradnl" sz="2400" dirty="0"/>
              <a:t>, </a:t>
            </a:r>
            <a:r>
              <a:rPr lang="es-ES_tradnl" sz="2400" dirty="0" smtClean="0"/>
              <a:t>135</a:t>
            </a:r>
            <a:r>
              <a:rPr lang="es-ES_tradnl" sz="2400" dirty="0"/>
              <a:t>, </a:t>
            </a:r>
            <a:r>
              <a:rPr lang="es-ES_tradnl" sz="2400" dirty="0" smtClean="0"/>
              <a:t>405, ..., n</a:t>
            </a:r>
            <a:endParaRPr lang="es-ES_tradnl" sz="2400" dirty="0"/>
          </a:p>
        </p:txBody>
      </p:sp>
      <mc:AlternateContent xmlns:mc="http://schemas.openxmlformats.org/markup-compatibility/2006" xmlns:a14="http://schemas.microsoft.com/office/drawing/2010/main">
        <mc:Choice Requires="a14">
          <p:sp>
            <p:nvSpPr>
              <p:cNvPr id="2" name="CuadroTexto 1"/>
              <p:cNvSpPr txBox="1"/>
              <p:nvPr/>
            </p:nvSpPr>
            <p:spPr>
              <a:xfrm>
                <a:off x="1711744" y="3714750"/>
                <a:ext cx="1880002" cy="63478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000" b="0" i="1" smtClean="0">
                          <a:solidFill>
                            <a:srgbClr val="C00000"/>
                          </a:solidFill>
                          <a:latin typeface="Cambria Math" charset="0"/>
                        </a:rPr>
                        <m:t>𝑟</m:t>
                      </m:r>
                      <m:r>
                        <a:rPr lang="es-ES" sz="2000" b="0" i="1" smtClean="0">
                          <a:solidFill>
                            <a:srgbClr val="C00000"/>
                          </a:solidFill>
                          <a:latin typeface="Cambria Math" charset="0"/>
                        </a:rPr>
                        <m:t>=</m:t>
                      </m:r>
                      <m:f>
                        <m:fPr>
                          <m:ctrlPr>
                            <a:rPr lang="es-ES_tradnl" sz="2000" i="1" smtClean="0">
                              <a:solidFill>
                                <a:srgbClr val="C00000"/>
                              </a:solidFill>
                              <a:latin typeface="Cambria Math" charset="0"/>
                            </a:rPr>
                          </m:ctrlPr>
                        </m:fPr>
                        <m:num>
                          <m:sSub>
                            <m:sSubPr>
                              <m:ctrlPr>
                                <a:rPr lang="es-ES_tradnl" sz="2000" i="1" smtClean="0">
                                  <a:solidFill>
                                    <a:srgbClr val="C00000"/>
                                  </a:solidFill>
                                  <a:latin typeface="Cambria Math" charset="0"/>
                                </a:rPr>
                              </m:ctrlPr>
                            </m:sSubPr>
                            <m:e>
                              <m:r>
                                <a:rPr lang="es-ES" sz="2000" b="0" i="1" smtClean="0">
                                  <a:solidFill>
                                    <a:srgbClr val="C00000"/>
                                  </a:solidFill>
                                  <a:latin typeface="Cambria Math" charset="0"/>
                                </a:rPr>
                                <m:t>𝑎</m:t>
                              </m:r>
                            </m:e>
                            <m:sub>
                              <m:r>
                                <a:rPr lang="es-ES" sz="2000" b="0" i="1" smtClean="0">
                                  <a:solidFill>
                                    <a:srgbClr val="C00000"/>
                                  </a:solidFill>
                                  <a:latin typeface="Cambria Math" charset="0"/>
                                </a:rPr>
                                <m:t>2</m:t>
                              </m:r>
                            </m:sub>
                          </m:sSub>
                        </m:num>
                        <m:den>
                          <m:sSub>
                            <m:sSubPr>
                              <m:ctrlPr>
                                <a:rPr lang="es-ES_tradnl" sz="2000" i="1" smtClean="0">
                                  <a:solidFill>
                                    <a:srgbClr val="C00000"/>
                                  </a:solidFill>
                                  <a:latin typeface="Cambria Math" charset="0"/>
                                </a:rPr>
                              </m:ctrlPr>
                            </m:sSubPr>
                            <m:e>
                              <m:r>
                                <a:rPr lang="es-ES" sz="2000" b="0" i="1" smtClean="0">
                                  <a:solidFill>
                                    <a:srgbClr val="C00000"/>
                                  </a:solidFill>
                                  <a:latin typeface="Cambria Math" charset="0"/>
                                </a:rPr>
                                <m:t>𝑎</m:t>
                              </m:r>
                            </m:e>
                            <m:sub>
                              <m:r>
                                <a:rPr lang="es-ES" sz="2000" b="0" i="1" smtClean="0">
                                  <a:solidFill>
                                    <a:srgbClr val="C00000"/>
                                  </a:solidFill>
                                  <a:latin typeface="Cambria Math" charset="0"/>
                                </a:rPr>
                                <m:t>1</m:t>
                              </m:r>
                            </m:sub>
                          </m:sSub>
                        </m:den>
                      </m:f>
                      <m:r>
                        <a:rPr lang="es-ES" sz="2000" b="0" i="1" smtClean="0">
                          <a:solidFill>
                            <a:srgbClr val="C00000"/>
                          </a:solidFill>
                          <a:latin typeface="Cambria Math" charset="0"/>
                        </a:rPr>
                        <m:t>=</m:t>
                      </m:r>
                      <m:f>
                        <m:fPr>
                          <m:ctrlPr>
                            <a:rPr lang="es-ES" sz="2000" b="0" i="1" smtClean="0">
                              <a:solidFill>
                                <a:srgbClr val="C00000"/>
                              </a:solidFill>
                              <a:latin typeface="Cambria Math" charset="0"/>
                            </a:rPr>
                          </m:ctrlPr>
                        </m:fPr>
                        <m:num>
                          <m:r>
                            <a:rPr lang="es-ES" sz="2000" b="0" i="1" smtClean="0">
                              <a:solidFill>
                                <a:srgbClr val="C00000"/>
                              </a:solidFill>
                              <a:latin typeface="Cambria Math" charset="0"/>
                            </a:rPr>
                            <m:t>15</m:t>
                          </m:r>
                        </m:num>
                        <m:den>
                          <m:r>
                            <a:rPr lang="es-ES" sz="2000" b="0" i="1" smtClean="0">
                              <a:solidFill>
                                <a:srgbClr val="C00000"/>
                              </a:solidFill>
                              <a:latin typeface="Cambria Math" charset="0"/>
                            </a:rPr>
                            <m:t>5</m:t>
                          </m:r>
                        </m:den>
                      </m:f>
                      <m:r>
                        <a:rPr lang="es-ES" sz="2000" b="0" i="1" smtClean="0">
                          <a:solidFill>
                            <a:srgbClr val="C00000"/>
                          </a:solidFill>
                          <a:latin typeface="Cambria Math" charset="0"/>
                        </a:rPr>
                        <m:t>=3</m:t>
                      </m:r>
                    </m:oMath>
                  </m:oMathPara>
                </a14:m>
                <a:endParaRPr lang="es-ES_tradnl" sz="2000" dirty="0">
                  <a:solidFill>
                    <a:srgbClr val="C00000"/>
                  </a:solidFill>
                </a:endParaRPr>
              </a:p>
            </p:txBody>
          </p:sp>
        </mc:Choice>
        <mc:Fallback xmlns="">
          <p:sp>
            <p:nvSpPr>
              <p:cNvPr id="2" name="CuadroTexto 1"/>
              <p:cNvSpPr txBox="1">
                <a:spLocks noRot="1" noChangeAspect="1" noMove="1" noResize="1" noEditPoints="1" noAdjustHandles="1" noChangeArrowheads="1" noChangeShapeType="1" noTextEdit="1"/>
              </p:cNvSpPr>
              <p:nvPr/>
            </p:nvSpPr>
            <p:spPr>
              <a:xfrm>
                <a:off x="1711744" y="3714750"/>
                <a:ext cx="1880002" cy="634789"/>
              </a:xfrm>
              <a:prstGeom prst="rect">
                <a:avLst/>
              </a:prstGeom>
              <a:blipFill rotWithShape="0">
                <a:blip r:embed="rId2"/>
                <a:stretch>
                  <a:fillRect/>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9" name="CuadroTexto 8"/>
              <p:cNvSpPr txBox="1"/>
              <p:nvPr/>
            </p:nvSpPr>
            <p:spPr>
              <a:xfrm>
                <a:off x="5534444" y="3714750"/>
                <a:ext cx="1880002" cy="63478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000" b="0" i="1" smtClean="0">
                          <a:solidFill>
                            <a:srgbClr val="C00000"/>
                          </a:solidFill>
                          <a:latin typeface="Cambria Math" charset="0"/>
                        </a:rPr>
                        <m:t>𝑟</m:t>
                      </m:r>
                      <m:r>
                        <a:rPr lang="es-ES" sz="2000" b="0" i="1" smtClean="0">
                          <a:solidFill>
                            <a:srgbClr val="C00000"/>
                          </a:solidFill>
                          <a:latin typeface="Cambria Math" charset="0"/>
                        </a:rPr>
                        <m:t>=</m:t>
                      </m:r>
                      <m:f>
                        <m:fPr>
                          <m:ctrlPr>
                            <a:rPr lang="es-ES_tradnl" sz="2000" i="1" smtClean="0">
                              <a:solidFill>
                                <a:srgbClr val="C00000"/>
                              </a:solidFill>
                              <a:latin typeface="Cambria Math" charset="0"/>
                            </a:rPr>
                          </m:ctrlPr>
                        </m:fPr>
                        <m:num>
                          <m:sSub>
                            <m:sSubPr>
                              <m:ctrlPr>
                                <a:rPr lang="es-ES_tradnl" sz="2000" i="1" smtClean="0">
                                  <a:solidFill>
                                    <a:srgbClr val="C00000"/>
                                  </a:solidFill>
                                  <a:latin typeface="Cambria Math" charset="0"/>
                                </a:rPr>
                              </m:ctrlPr>
                            </m:sSubPr>
                            <m:e>
                              <m:r>
                                <a:rPr lang="es-ES" sz="2000" b="0" i="1" smtClean="0">
                                  <a:solidFill>
                                    <a:srgbClr val="C00000"/>
                                  </a:solidFill>
                                  <a:latin typeface="Cambria Math" charset="0"/>
                                </a:rPr>
                                <m:t>𝑎</m:t>
                              </m:r>
                            </m:e>
                            <m:sub>
                              <m:r>
                                <a:rPr lang="es-ES" sz="2000" b="0" i="1" smtClean="0">
                                  <a:solidFill>
                                    <a:srgbClr val="C00000"/>
                                  </a:solidFill>
                                  <a:latin typeface="Cambria Math" charset="0"/>
                                </a:rPr>
                                <m:t>3</m:t>
                              </m:r>
                            </m:sub>
                          </m:sSub>
                        </m:num>
                        <m:den>
                          <m:sSub>
                            <m:sSubPr>
                              <m:ctrlPr>
                                <a:rPr lang="es-ES_tradnl" sz="2000" i="1" smtClean="0">
                                  <a:solidFill>
                                    <a:srgbClr val="C00000"/>
                                  </a:solidFill>
                                  <a:latin typeface="Cambria Math" charset="0"/>
                                </a:rPr>
                              </m:ctrlPr>
                            </m:sSubPr>
                            <m:e>
                              <m:r>
                                <a:rPr lang="es-ES" sz="2000" b="0" i="1" smtClean="0">
                                  <a:solidFill>
                                    <a:srgbClr val="C00000"/>
                                  </a:solidFill>
                                  <a:latin typeface="Cambria Math" charset="0"/>
                                </a:rPr>
                                <m:t>𝑎</m:t>
                              </m:r>
                            </m:e>
                            <m:sub>
                              <m:r>
                                <a:rPr lang="es-ES" sz="2000" b="0" i="1" smtClean="0">
                                  <a:solidFill>
                                    <a:srgbClr val="C00000"/>
                                  </a:solidFill>
                                  <a:latin typeface="Cambria Math" charset="0"/>
                                </a:rPr>
                                <m:t>2</m:t>
                              </m:r>
                            </m:sub>
                          </m:sSub>
                        </m:den>
                      </m:f>
                      <m:r>
                        <a:rPr lang="es-ES" sz="2000" b="0" i="1" smtClean="0">
                          <a:solidFill>
                            <a:srgbClr val="C00000"/>
                          </a:solidFill>
                          <a:latin typeface="Cambria Math" charset="0"/>
                        </a:rPr>
                        <m:t>=</m:t>
                      </m:r>
                      <m:f>
                        <m:fPr>
                          <m:ctrlPr>
                            <a:rPr lang="es-ES" sz="2000" b="0" i="1" smtClean="0">
                              <a:solidFill>
                                <a:srgbClr val="C00000"/>
                              </a:solidFill>
                              <a:latin typeface="Cambria Math" charset="0"/>
                            </a:rPr>
                          </m:ctrlPr>
                        </m:fPr>
                        <m:num>
                          <m:r>
                            <a:rPr lang="es-ES" sz="2000" b="0" i="1" smtClean="0">
                              <a:solidFill>
                                <a:srgbClr val="C00000"/>
                              </a:solidFill>
                              <a:latin typeface="Cambria Math" charset="0"/>
                            </a:rPr>
                            <m:t>45</m:t>
                          </m:r>
                        </m:num>
                        <m:den>
                          <m:r>
                            <a:rPr lang="es-ES" sz="2000" b="0" i="1" smtClean="0">
                              <a:solidFill>
                                <a:srgbClr val="C00000"/>
                              </a:solidFill>
                              <a:latin typeface="Cambria Math" charset="0"/>
                            </a:rPr>
                            <m:t>15</m:t>
                          </m:r>
                        </m:den>
                      </m:f>
                      <m:r>
                        <a:rPr lang="es-ES" sz="2000" b="0" i="1" smtClean="0">
                          <a:solidFill>
                            <a:srgbClr val="C00000"/>
                          </a:solidFill>
                          <a:latin typeface="Cambria Math" charset="0"/>
                        </a:rPr>
                        <m:t>=3</m:t>
                      </m:r>
                    </m:oMath>
                  </m:oMathPara>
                </a14:m>
                <a:endParaRPr lang="es-ES_tradnl" sz="2000" dirty="0">
                  <a:solidFill>
                    <a:srgbClr val="C00000"/>
                  </a:solidFill>
                </a:endParaRPr>
              </a:p>
            </p:txBody>
          </p:sp>
        </mc:Choice>
        <mc:Fallback xmlns="">
          <p:sp>
            <p:nvSpPr>
              <p:cNvPr id="9" name="CuadroTexto 8"/>
              <p:cNvSpPr txBox="1">
                <a:spLocks noRot="1" noChangeAspect="1" noMove="1" noResize="1" noEditPoints="1" noAdjustHandles="1" noChangeArrowheads="1" noChangeShapeType="1" noTextEdit="1"/>
              </p:cNvSpPr>
              <p:nvPr/>
            </p:nvSpPr>
            <p:spPr>
              <a:xfrm>
                <a:off x="5534444" y="3714750"/>
                <a:ext cx="1880002" cy="634789"/>
              </a:xfrm>
              <a:prstGeom prst="rect">
                <a:avLst/>
              </a:prstGeom>
              <a:blipFill rotWithShape="0">
                <a:blip r:embed="rId3"/>
                <a:stretch>
                  <a:fillRect/>
                </a:stretch>
              </a:blipFill>
            </p:spPr>
            <p:txBody>
              <a:bodyPr/>
              <a:lstStyle/>
              <a:p>
                <a:r>
                  <a:rPr lang="es-ES_tradnl">
                    <a:noFill/>
                  </a:rPr>
                  <a:t> </a:t>
                </a:r>
              </a:p>
            </p:txBody>
          </p:sp>
        </mc:Fallback>
      </mc:AlternateContent>
      <p:sp>
        <p:nvSpPr>
          <p:cNvPr id="10" name="Rectángulo 9"/>
          <p:cNvSpPr/>
          <p:nvPr/>
        </p:nvSpPr>
        <p:spPr>
          <a:xfrm>
            <a:off x="457200" y="4698831"/>
            <a:ext cx="8420099" cy="830997"/>
          </a:xfrm>
          <a:prstGeom prst="rect">
            <a:avLst/>
          </a:prstGeom>
        </p:spPr>
        <p:txBody>
          <a:bodyPr wrap="square">
            <a:spAutoFit/>
          </a:bodyPr>
          <a:lstStyle/>
          <a:p>
            <a:pPr algn="just"/>
            <a:r>
              <a:rPr lang="es-ES_tradnl" sz="2400" dirty="0" smtClean="0"/>
              <a:t>Dado que r es igual a 3 en ambas comprobaciones entonces la sucesión de números es una </a:t>
            </a:r>
            <a:r>
              <a:rPr lang="es-ES_tradnl" sz="2400" b="1" dirty="0" smtClean="0">
                <a:solidFill>
                  <a:srgbClr val="C00000"/>
                </a:solidFill>
              </a:rPr>
              <a:t>progresión geométrica.</a:t>
            </a:r>
            <a:endParaRPr lang="es-ES_tradnl"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377236" y="738987"/>
            <a:ext cx="8204200" cy="1200329"/>
          </a:xfrm>
          <a:prstGeom prst="rect">
            <a:avLst/>
          </a:prstGeom>
        </p:spPr>
        <p:txBody>
          <a:bodyPr wrap="square">
            <a:spAutoFit/>
          </a:bodyPr>
          <a:lstStyle/>
          <a:p>
            <a:endParaRPr lang="es-ES_tradnl" b="1" dirty="0" smtClean="0">
              <a:solidFill>
                <a:srgbClr val="009933"/>
              </a:solidFill>
              <a:latin typeface="Verdana" charset="0"/>
            </a:endParaRPr>
          </a:p>
          <a:p>
            <a:r>
              <a:rPr lang="es-ES_tradnl" b="1" dirty="0" smtClean="0">
                <a:solidFill>
                  <a:srgbClr val="009933"/>
                </a:solidFill>
                <a:latin typeface="Verdana" charset="0"/>
              </a:rPr>
              <a:t>Tipología</a:t>
            </a:r>
          </a:p>
          <a:p>
            <a:pPr algn="ctr"/>
            <a:endParaRPr lang="es-ES_tradnl" b="1" dirty="0">
              <a:solidFill>
                <a:srgbClr val="000000"/>
              </a:solidFill>
              <a:latin typeface="Verdana" charset="0"/>
            </a:endParaRPr>
          </a:p>
          <a:p>
            <a:endParaRPr lang="es-ES_tradnl" dirty="0"/>
          </a:p>
        </p:txBody>
      </p:sp>
      <p:sp>
        <p:nvSpPr>
          <p:cNvPr id="7" name="Rectángulo 15"/>
          <p:cNvSpPr/>
          <p:nvPr/>
        </p:nvSpPr>
        <p:spPr>
          <a:xfrm rot="16200000">
            <a:off x="2585898" y="-2585897"/>
            <a:ext cx="632107" cy="580390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Título 1"/>
          <p:cNvSpPr txBox="1">
            <a:spLocks/>
          </p:cNvSpPr>
          <p:nvPr/>
        </p:nvSpPr>
        <p:spPr>
          <a:xfrm>
            <a:off x="377236" y="12243"/>
            <a:ext cx="4207464" cy="60762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a:solidFill>
                  <a:schemeClr val="bg1"/>
                </a:solidFill>
                <a:latin typeface="Avenir Book"/>
                <a:cs typeface="Avenir Book"/>
              </a:rPr>
              <a:t>P</a:t>
            </a:r>
            <a:r>
              <a:rPr lang="es-ES" sz="2400" dirty="0" smtClean="0">
                <a:solidFill>
                  <a:schemeClr val="bg1"/>
                </a:solidFill>
                <a:latin typeface="Avenir Book"/>
                <a:cs typeface="Avenir Book"/>
              </a:rPr>
              <a:t>rogresiones geométricas</a:t>
            </a:r>
            <a:endParaRPr lang="es-ES" sz="2400" dirty="0">
              <a:solidFill>
                <a:schemeClr val="bg1"/>
              </a:solidFill>
              <a:latin typeface="Avenir Book"/>
              <a:cs typeface="Avenir Book"/>
            </a:endParaRPr>
          </a:p>
        </p:txBody>
      </p:sp>
      <p:sp>
        <p:nvSpPr>
          <p:cNvPr id="8" name="Rectángulo 7"/>
          <p:cNvSpPr/>
          <p:nvPr/>
        </p:nvSpPr>
        <p:spPr>
          <a:xfrm>
            <a:off x="374650" y="1448138"/>
            <a:ext cx="8420099" cy="3785652"/>
          </a:xfrm>
          <a:prstGeom prst="rect">
            <a:avLst/>
          </a:prstGeom>
        </p:spPr>
        <p:txBody>
          <a:bodyPr wrap="square">
            <a:spAutoFit/>
          </a:bodyPr>
          <a:lstStyle/>
          <a:p>
            <a:pPr algn="just"/>
            <a:r>
              <a:rPr lang="es-ES_tradnl" sz="2400" dirty="0" smtClean="0"/>
              <a:t>Las progresiones geométricas pueden ser crecientes, constantes, decrecientes o alternadas: </a:t>
            </a:r>
          </a:p>
          <a:p>
            <a:pPr algn="just"/>
            <a:endParaRPr lang="es-ES_tradnl" sz="2400" dirty="0" smtClean="0"/>
          </a:p>
          <a:p>
            <a:pPr algn="just"/>
            <a:r>
              <a:rPr lang="es-ES_tradnl" sz="2400" dirty="0" smtClean="0"/>
              <a:t>Si </a:t>
            </a:r>
            <a:r>
              <a:rPr lang="es-ES_tradnl" sz="2400" i="1" dirty="0">
                <a:solidFill>
                  <a:srgbClr val="FF0000"/>
                </a:solidFill>
              </a:rPr>
              <a:t>r</a:t>
            </a:r>
            <a:r>
              <a:rPr lang="es-ES_tradnl" sz="2400" dirty="0">
                <a:solidFill>
                  <a:srgbClr val="FF0000"/>
                </a:solidFill>
              </a:rPr>
              <a:t> &gt; 1</a:t>
            </a:r>
            <a:r>
              <a:rPr lang="es-ES_tradnl" sz="2400" dirty="0"/>
              <a:t>, la progresión geométrica es </a:t>
            </a:r>
            <a:r>
              <a:rPr lang="es-ES_tradnl" sz="2400" i="1" dirty="0">
                <a:solidFill>
                  <a:srgbClr val="00B050"/>
                </a:solidFill>
              </a:rPr>
              <a:t>creciente</a:t>
            </a:r>
            <a:r>
              <a:rPr lang="es-ES_tradnl" sz="2400" dirty="0"/>
              <a:t> : 3, 6, 12, 24, 48, ... </a:t>
            </a:r>
            <a:endParaRPr lang="es-ES_tradnl" sz="2400" dirty="0" smtClean="0"/>
          </a:p>
          <a:p>
            <a:pPr algn="just"/>
            <a:endParaRPr lang="es-ES_tradnl" sz="2400" dirty="0" smtClean="0"/>
          </a:p>
          <a:p>
            <a:pPr algn="just"/>
            <a:endParaRPr lang="es-ES_tradnl" sz="2400" dirty="0"/>
          </a:p>
          <a:p>
            <a:pPr algn="just"/>
            <a:endParaRPr lang="es-ES_tradnl" sz="2400" dirty="0" smtClean="0"/>
          </a:p>
          <a:p>
            <a:pPr algn="just"/>
            <a:endParaRPr lang="es-ES_tradnl" sz="2400" dirty="0" smtClean="0"/>
          </a:p>
          <a:p>
            <a:pPr algn="just"/>
            <a:endParaRPr lang="es-ES_tradnl" sz="2400" dirty="0" smtClean="0"/>
          </a:p>
          <a:p>
            <a:pPr algn="just"/>
            <a:r>
              <a:rPr lang="es-ES_tradnl" sz="2400" dirty="0" smtClean="0"/>
              <a:t>Si </a:t>
            </a:r>
            <a:r>
              <a:rPr lang="es-ES_tradnl" sz="2400" i="1" dirty="0">
                <a:solidFill>
                  <a:srgbClr val="FF0000"/>
                </a:solidFill>
              </a:rPr>
              <a:t>r</a:t>
            </a:r>
            <a:r>
              <a:rPr lang="es-ES_tradnl" sz="2400" dirty="0">
                <a:solidFill>
                  <a:srgbClr val="FF0000"/>
                </a:solidFill>
              </a:rPr>
              <a:t> = 1</a:t>
            </a:r>
            <a:r>
              <a:rPr lang="es-ES_tradnl" sz="2400" dirty="0"/>
              <a:t>, la progresión geométrica es </a:t>
            </a:r>
            <a:r>
              <a:rPr lang="es-ES_tradnl" sz="2400" i="1" dirty="0">
                <a:solidFill>
                  <a:srgbClr val="00B050"/>
                </a:solidFill>
              </a:rPr>
              <a:t>constante</a:t>
            </a:r>
            <a:r>
              <a:rPr lang="es-ES_tradnl" sz="2400" dirty="0"/>
              <a:t> : 2, 2, 2, 2, 2, ... </a:t>
            </a:r>
          </a:p>
        </p:txBody>
      </p:sp>
      <mc:AlternateContent xmlns:mc="http://schemas.openxmlformats.org/markup-compatibility/2006" xmlns:a14="http://schemas.microsoft.com/office/drawing/2010/main">
        <mc:Choice Requires="a14">
          <p:sp>
            <p:nvSpPr>
              <p:cNvPr id="2" name="Rectángulo 1"/>
              <p:cNvSpPr/>
              <p:nvPr/>
            </p:nvSpPr>
            <p:spPr>
              <a:xfrm>
                <a:off x="1299700" y="3574534"/>
                <a:ext cx="2362536" cy="461665"/>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r>
                        <a:rPr lang="es-ES" sz="2400" i="1" smtClean="0">
                          <a:solidFill>
                            <a:srgbClr val="C00000"/>
                          </a:solidFill>
                          <a:latin typeface="Cambria Math" charset="0"/>
                        </a:rPr>
                        <m:t>𝑟</m:t>
                      </m:r>
                      <m:r>
                        <a:rPr lang="es-ES" sz="2400" i="1" smtClean="0">
                          <a:solidFill>
                            <a:srgbClr val="C00000"/>
                          </a:solidFill>
                          <a:latin typeface="Cambria Math" charset="0"/>
                        </a:rPr>
                        <m:t>=2 ∴2&gt;1</m:t>
                      </m:r>
                    </m:oMath>
                  </m:oMathPara>
                </a14:m>
                <a:endParaRPr lang="es-ES_tradnl" sz="2400" dirty="0">
                  <a:solidFill>
                    <a:srgbClr val="C00000"/>
                  </a:solidFill>
                </a:endParaRPr>
              </a:p>
            </p:txBody>
          </p:sp>
        </mc:Choice>
        <mc:Fallback xmlns="">
          <p:sp>
            <p:nvSpPr>
              <p:cNvPr id="2" name="Rectángulo 1"/>
              <p:cNvSpPr>
                <a:spLocks noRot="1" noChangeAspect="1" noMove="1" noResize="1" noEditPoints="1" noAdjustHandles="1" noChangeArrowheads="1" noChangeShapeType="1" noTextEdit="1"/>
              </p:cNvSpPr>
              <p:nvPr/>
            </p:nvSpPr>
            <p:spPr>
              <a:xfrm>
                <a:off x="1299700" y="3574534"/>
                <a:ext cx="2362536" cy="461665"/>
              </a:xfrm>
              <a:prstGeom prst="rect">
                <a:avLst/>
              </a:prstGeom>
              <a:blipFill rotWithShape="0">
                <a:blip r:embed="rId2"/>
                <a:stretch>
                  <a:fillRect t="-102632" b="-130263"/>
                </a:stretch>
              </a:blipFill>
            </p:spPr>
            <p:txBody>
              <a:bodyPr/>
              <a:lstStyle/>
              <a:p>
                <a:r>
                  <a:rPr lang="es-ES_tradnl">
                    <a:noFill/>
                  </a:rPr>
                  <a:t> </a:t>
                </a:r>
              </a:p>
            </p:txBody>
          </p:sp>
        </mc:Fallback>
      </mc:AlternateContent>
      <mc:AlternateContent xmlns:mc="http://schemas.openxmlformats.org/markup-compatibility/2006" xmlns:a14="http://schemas.microsoft.com/office/drawing/2010/main">
        <mc:Choice Requires="a14">
          <p:sp>
            <p:nvSpPr>
              <p:cNvPr id="10" name="Rectángulo 9"/>
              <p:cNvSpPr/>
              <p:nvPr/>
            </p:nvSpPr>
            <p:spPr>
              <a:xfrm>
                <a:off x="1299700" y="5671417"/>
                <a:ext cx="2362536" cy="461665"/>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r>
                        <a:rPr lang="es-ES" sz="2400" i="1" smtClean="0">
                          <a:solidFill>
                            <a:srgbClr val="C00000"/>
                          </a:solidFill>
                          <a:latin typeface="Cambria Math" charset="0"/>
                        </a:rPr>
                        <m:t>𝑟</m:t>
                      </m:r>
                      <m:r>
                        <a:rPr lang="es-ES" sz="2400" i="1" smtClean="0">
                          <a:solidFill>
                            <a:srgbClr val="C00000"/>
                          </a:solidFill>
                          <a:latin typeface="Cambria Math" charset="0"/>
                        </a:rPr>
                        <m:t>=1 ∴1=1</m:t>
                      </m:r>
                    </m:oMath>
                  </m:oMathPara>
                </a14:m>
                <a:endParaRPr lang="es-ES_tradnl" sz="2400" dirty="0">
                  <a:solidFill>
                    <a:srgbClr val="C00000"/>
                  </a:solidFill>
                </a:endParaRPr>
              </a:p>
            </p:txBody>
          </p:sp>
        </mc:Choice>
        <mc:Fallback xmlns="">
          <p:sp>
            <p:nvSpPr>
              <p:cNvPr id="10" name="Rectángulo 9"/>
              <p:cNvSpPr>
                <a:spLocks noRot="1" noChangeAspect="1" noMove="1" noResize="1" noEditPoints="1" noAdjustHandles="1" noChangeArrowheads="1" noChangeShapeType="1" noTextEdit="1"/>
              </p:cNvSpPr>
              <p:nvPr/>
            </p:nvSpPr>
            <p:spPr>
              <a:xfrm>
                <a:off x="1299700" y="5671417"/>
                <a:ext cx="2362536" cy="461665"/>
              </a:xfrm>
              <a:prstGeom prst="rect">
                <a:avLst/>
              </a:prstGeom>
              <a:blipFill rotWithShape="0">
                <a:blip r:embed="rId3"/>
                <a:stretch>
                  <a:fillRect t="-102632" b="-130263"/>
                </a:stretch>
              </a:blipFill>
            </p:spPr>
            <p:txBody>
              <a:bodyPr/>
              <a:lstStyle/>
              <a:p>
                <a:r>
                  <a:rPr lang="es-ES_tradnl">
                    <a:noFill/>
                  </a:rPr>
                  <a:t> </a:t>
                </a:r>
              </a:p>
            </p:txBody>
          </p:sp>
        </mc:Fallback>
      </mc:AlternateContent>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0258" y="3022600"/>
            <a:ext cx="2068234" cy="1752600"/>
          </a:xfrm>
          <a:prstGeom prst="rect">
            <a:avLst/>
          </a:prstGeom>
        </p:spPr>
      </p:pic>
      <p:grpSp>
        <p:nvGrpSpPr>
          <p:cNvPr id="13" name="Agrupar 12"/>
          <p:cNvGrpSpPr/>
          <p:nvPr/>
        </p:nvGrpSpPr>
        <p:grpSpPr>
          <a:xfrm>
            <a:off x="4236458" y="5246490"/>
            <a:ext cx="1778000" cy="1442675"/>
            <a:chOff x="4236458" y="5246490"/>
            <a:chExt cx="1778000" cy="1442675"/>
          </a:xfrm>
        </p:grpSpPr>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6458" y="5246490"/>
              <a:ext cx="1778000" cy="1442675"/>
            </a:xfrm>
            <a:prstGeom prst="rect">
              <a:avLst/>
            </a:prstGeom>
          </p:spPr>
        </p:pic>
        <p:pic>
          <p:nvPicPr>
            <p:cNvPr id="12" name="Imagen 11"/>
            <p:cNvPicPr>
              <a:picLocks noChangeAspect="1"/>
            </p:cNvPicPr>
            <p:nvPr/>
          </p:nvPicPr>
          <p:blipFill rotWithShape="1">
            <a:blip r:embed="rId6">
              <a:extLst>
                <a:ext uri="{28A0092B-C50C-407E-A947-70E740481C1C}">
                  <a14:useLocalDpi xmlns:a14="http://schemas.microsoft.com/office/drawing/2010/main" val="0"/>
                </a:ext>
              </a:extLst>
            </a:blip>
            <a:srcRect t="5389" r="32408"/>
            <a:stretch/>
          </p:blipFill>
          <p:spPr>
            <a:xfrm>
              <a:off x="4419598" y="5384799"/>
              <a:ext cx="1384305" cy="445897"/>
            </a:xfrm>
            <a:prstGeom prst="rect">
              <a:avLst/>
            </a:prstGeom>
          </p:spPr>
        </p:pic>
        <p:pic>
          <p:nvPicPr>
            <p:cNvPr id="14" name="Imagen 13"/>
            <p:cNvPicPr>
              <a:picLocks noChangeAspect="1"/>
            </p:cNvPicPr>
            <p:nvPr/>
          </p:nvPicPr>
          <p:blipFill rotWithShape="1">
            <a:blip r:embed="rId6">
              <a:extLst>
                <a:ext uri="{28A0092B-C50C-407E-A947-70E740481C1C}">
                  <a14:useLocalDpi xmlns:a14="http://schemas.microsoft.com/office/drawing/2010/main" val="0"/>
                </a:ext>
              </a:extLst>
            </a:blip>
            <a:srcRect t="5389" r="32408"/>
            <a:stretch/>
          </p:blipFill>
          <p:spPr>
            <a:xfrm>
              <a:off x="4419597" y="5871366"/>
              <a:ext cx="1384305" cy="445897"/>
            </a:xfrm>
            <a:prstGeom prst="rect">
              <a:avLst/>
            </a:prstGeom>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CuadroTexto 4"/>
          <p:cNvSpPr txBox="1"/>
          <p:nvPr/>
        </p:nvSpPr>
        <p:spPr>
          <a:xfrm>
            <a:off x="349012" y="156508"/>
            <a:ext cx="6490700" cy="523220"/>
          </a:xfrm>
          <a:prstGeom prst="rect">
            <a:avLst/>
          </a:prstGeom>
          <a:noFill/>
        </p:spPr>
        <p:txBody>
          <a:bodyPr wrap="square" rtlCol="0">
            <a:spAutoFit/>
          </a:bodyPr>
          <a:lstStyle/>
          <a:p>
            <a:r>
              <a:rPr lang="es-ES" sz="2800" dirty="0" smtClean="0">
                <a:solidFill>
                  <a:srgbClr val="FFF9AF"/>
                </a:solidFill>
              </a:rPr>
              <a:t>Recomendaciones para el uso del material</a:t>
            </a:r>
            <a:endParaRPr lang="es-ES_tradnl" sz="2800" dirty="0">
              <a:solidFill>
                <a:srgbClr val="FFF9AF"/>
              </a:solidFill>
            </a:endParaRPr>
          </a:p>
        </p:txBody>
      </p:sp>
      <p:sp>
        <p:nvSpPr>
          <p:cNvPr id="8" name="Marcador de contenido 2"/>
          <p:cNvSpPr>
            <a:spLocks noGrp="1"/>
          </p:cNvSpPr>
          <p:nvPr>
            <p:ph idx="1"/>
          </p:nvPr>
        </p:nvSpPr>
        <p:spPr>
          <a:xfrm>
            <a:off x="659510" y="1339387"/>
            <a:ext cx="7594473" cy="4500581"/>
          </a:xfrm>
        </p:spPr>
        <p:txBody>
          <a:bodyPr>
            <a:normAutofit/>
          </a:bodyPr>
          <a:lstStyle/>
          <a:p>
            <a:pPr algn="just"/>
            <a:r>
              <a:rPr lang="es-ES_tradnl" altLang="es-ES_tradnl" sz="2000" dirty="0"/>
              <a:t>El material tiene la finalidad de ser un apoyo visual para </a:t>
            </a:r>
            <a:r>
              <a:rPr lang="es-ES_tradnl" altLang="es-ES_tradnl" sz="2000" dirty="0" smtClean="0"/>
              <a:t>establecer los procedimientos para resolver </a:t>
            </a:r>
            <a:r>
              <a:rPr lang="es-ES" altLang="es-ES_tradnl" sz="2000" dirty="0" smtClean="0"/>
              <a:t>progresiones aritméticas y geométricas</a:t>
            </a:r>
          </a:p>
          <a:p>
            <a:pPr marL="0" indent="0" algn="just">
              <a:buNone/>
            </a:pPr>
            <a:endParaRPr lang="es-ES" altLang="es-ES_tradnl" sz="2000" dirty="0"/>
          </a:p>
          <a:p>
            <a:pPr algn="just"/>
            <a:r>
              <a:rPr lang="es-ES" altLang="es-ES_tradnl" sz="2000" dirty="0" smtClean="0"/>
              <a:t>Las </a:t>
            </a:r>
            <a:r>
              <a:rPr lang="es-ES_tradnl" altLang="es-ES_tradnl" sz="2000" dirty="0" smtClean="0"/>
              <a:t>referencias </a:t>
            </a:r>
            <a:r>
              <a:rPr lang="es-ES_tradnl" altLang="es-ES_tradnl" sz="2000" dirty="0"/>
              <a:t>se citan </a:t>
            </a:r>
            <a:r>
              <a:rPr lang="es-ES" altLang="es-ES_tradnl" sz="2000" dirty="0" smtClean="0"/>
              <a:t>al final de la presentación.</a:t>
            </a:r>
            <a:endParaRPr lang="es-ES" altLang="es-ES_tradnl" sz="2000" dirty="0"/>
          </a:p>
          <a:p>
            <a:pPr algn="just">
              <a:buFontTx/>
              <a:buNone/>
            </a:pPr>
            <a:endParaRPr lang="es-ES" altLang="es-ES_tradnl" sz="2000" dirty="0"/>
          </a:p>
          <a:p>
            <a:pPr algn="just"/>
            <a:r>
              <a:rPr lang="es-ES" altLang="es-ES_tradnl" sz="2000" dirty="0"/>
              <a:t>L</a:t>
            </a:r>
            <a:r>
              <a:rPr lang="es-ES_tradnl" altLang="es-ES_tradnl" sz="2000" dirty="0"/>
              <a:t>a </a:t>
            </a:r>
            <a:r>
              <a:rPr lang="es-ES_tradnl" altLang="es-ES_tradnl" sz="2000" dirty="0" smtClean="0"/>
              <a:t>presentación</a:t>
            </a:r>
            <a:r>
              <a:rPr lang="es-ES" altLang="es-ES_tradnl" sz="2000" dirty="0" smtClean="0"/>
              <a:t> </a:t>
            </a:r>
            <a:r>
              <a:rPr lang="es-ES" altLang="es-ES_tradnl" sz="2000" dirty="0"/>
              <a:t>esta desarrollada con base a las características del </a:t>
            </a:r>
            <a:r>
              <a:rPr lang="es-ES" altLang="es-ES_tradnl" sz="2000" dirty="0" smtClean="0"/>
              <a:t>plan, el programa y la unidad de desempeño</a:t>
            </a:r>
            <a:endParaRPr lang="es-ES" altLang="es-ES_tradnl" sz="2000" dirty="0"/>
          </a:p>
          <a:p>
            <a:pPr algn="just">
              <a:buFontTx/>
              <a:buNone/>
            </a:pPr>
            <a:endParaRPr lang="es-ES" altLang="es-ES_tradnl" sz="2000" dirty="0"/>
          </a:p>
          <a:p>
            <a:pPr algn="just"/>
            <a:r>
              <a:rPr lang="es-ES" altLang="es-ES_tradnl" sz="2000" dirty="0"/>
              <a:t>La explicación de cada una de las diapositivas es fundamental para cada una de los </a:t>
            </a:r>
            <a:r>
              <a:rPr lang="es-ES" altLang="es-ES_tradnl" sz="2000" dirty="0" smtClean="0"/>
              <a:t>subtemas tratados, así como el desarrollo de los ejercicios propuestos, los cuales están a consideración del docente.</a:t>
            </a:r>
            <a:endParaRPr lang="es-ES_tradnl" altLang="es-ES_tradnl" sz="2000" dirty="0"/>
          </a:p>
        </p:txBody>
      </p:sp>
    </p:spTree>
    <p:extLst>
      <p:ext uri="{BB962C8B-B14F-4D97-AF65-F5344CB8AC3E}">
        <p14:creationId xmlns:p14="http://schemas.microsoft.com/office/powerpoint/2010/main" val="2110374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199437" y="65761"/>
            <a:ext cx="2416763" cy="5565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EJEMPLO</a:t>
            </a:r>
            <a:endParaRPr lang="es-ES" sz="2400" dirty="0">
              <a:solidFill>
                <a:schemeClr val="bg1"/>
              </a:solidFill>
              <a:latin typeface="Avenir Book"/>
              <a:cs typeface="Avenir Book"/>
            </a:endParaRPr>
          </a:p>
        </p:txBody>
      </p:sp>
      <p:sp>
        <p:nvSpPr>
          <p:cNvPr id="8" name="Rectángulo 7"/>
          <p:cNvSpPr/>
          <p:nvPr/>
        </p:nvSpPr>
        <p:spPr>
          <a:xfrm>
            <a:off x="377236" y="738987"/>
            <a:ext cx="8204200" cy="1200329"/>
          </a:xfrm>
          <a:prstGeom prst="rect">
            <a:avLst/>
          </a:prstGeom>
        </p:spPr>
        <p:txBody>
          <a:bodyPr wrap="square">
            <a:spAutoFit/>
          </a:bodyPr>
          <a:lstStyle/>
          <a:p>
            <a:endParaRPr lang="es-ES_tradnl" b="1" dirty="0" smtClean="0">
              <a:solidFill>
                <a:srgbClr val="009933"/>
              </a:solidFill>
              <a:latin typeface="Verdana" charset="0"/>
            </a:endParaRPr>
          </a:p>
          <a:p>
            <a:r>
              <a:rPr lang="es-ES_tradnl" b="1" dirty="0" smtClean="0">
                <a:solidFill>
                  <a:srgbClr val="009933"/>
                </a:solidFill>
                <a:latin typeface="Verdana" charset="0"/>
              </a:rPr>
              <a:t>Tipología</a:t>
            </a:r>
          </a:p>
          <a:p>
            <a:pPr algn="ctr"/>
            <a:endParaRPr lang="es-ES_tradnl" b="1" dirty="0">
              <a:solidFill>
                <a:srgbClr val="000000"/>
              </a:solidFill>
              <a:latin typeface="Verdana" charset="0"/>
            </a:endParaRPr>
          </a:p>
          <a:p>
            <a:endParaRPr lang="es-ES_tradnl" dirty="0"/>
          </a:p>
        </p:txBody>
      </p:sp>
      <p:sp>
        <p:nvSpPr>
          <p:cNvPr id="9" name="Rectángulo 15"/>
          <p:cNvSpPr/>
          <p:nvPr/>
        </p:nvSpPr>
        <p:spPr>
          <a:xfrm rot="16200000">
            <a:off x="2585898" y="-2585897"/>
            <a:ext cx="632107" cy="5803902"/>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0" name="Título 1"/>
          <p:cNvSpPr txBox="1">
            <a:spLocks/>
          </p:cNvSpPr>
          <p:nvPr/>
        </p:nvSpPr>
        <p:spPr>
          <a:xfrm>
            <a:off x="377236" y="12243"/>
            <a:ext cx="4207464" cy="60762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a:solidFill>
                  <a:schemeClr val="bg1"/>
                </a:solidFill>
                <a:latin typeface="Avenir Book"/>
                <a:cs typeface="Avenir Book"/>
              </a:rPr>
              <a:t>P</a:t>
            </a:r>
            <a:r>
              <a:rPr lang="es-ES" sz="2400" dirty="0" smtClean="0">
                <a:solidFill>
                  <a:schemeClr val="bg1"/>
                </a:solidFill>
                <a:latin typeface="Avenir Book"/>
                <a:cs typeface="Avenir Book"/>
              </a:rPr>
              <a:t>rogresiones geométricas</a:t>
            </a:r>
            <a:endParaRPr lang="es-ES" sz="2400" dirty="0">
              <a:solidFill>
                <a:schemeClr val="bg1"/>
              </a:solidFill>
              <a:latin typeface="Avenir Book"/>
              <a:cs typeface="Avenir Book"/>
            </a:endParaRPr>
          </a:p>
        </p:txBody>
      </p:sp>
      <p:sp>
        <p:nvSpPr>
          <p:cNvPr id="11" name="Rectángulo 10"/>
          <p:cNvSpPr/>
          <p:nvPr/>
        </p:nvSpPr>
        <p:spPr>
          <a:xfrm>
            <a:off x="377236" y="1460838"/>
            <a:ext cx="8420099" cy="3416320"/>
          </a:xfrm>
          <a:prstGeom prst="rect">
            <a:avLst/>
          </a:prstGeom>
        </p:spPr>
        <p:txBody>
          <a:bodyPr wrap="square">
            <a:spAutoFit/>
          </a:bodyPr>
          <a:lstStyle/>
          <a:p>
            <a:pPr algn="just"/>
            <a:endParaRPr lang="es-ES_tradnl" sz="2400" dirty="0" smtClean="0"/>
          </a:p>
          <a:p>
            <a:pPr algn="just"/>
            <a:r>
              <a:rPr lang="es-ES_tradnl" sz="2400" dirty="0" smtClean="0"/>
              <a:t>Si </a:t>
            </a:r>
            <a:r>
              <a:rPr lang="es-ES_tradnl" sz="2400" dirty="0"/>
              <a:t>0 &lt; r &lt; 1, la progresión geométrica es decreciente : 16, 8, 4, 2, 1, ... (0 &lt; r = &lt; 1) </a:t>
            </a:r>
            <a:endParaRPr lang="es-ES_tradnl" sz="2400" dirty="0" smtClean="0"/>
          </a:p>
          <a:p>
            <a:pPr algn="just"/>
            <a:endParaRPr lang="es-ES_tradnl" sz="2400" dirty="0" smtClean="0"/>
          </a:p>
          <a:p>
            <a:pPr algn="just"/>
            <a:endParaRPr lang="es-ES_tradnl" sz="2400" dirty="0" smtClean="0"/>
          </a:p>
          <a:p>
            <a:pPr algn="just"/>
            <a:endParaRPr lang="es-ES_tradnl" sz="2400" dirty="0" smtClean="0"/>
          </a:p>
          <a:p>
            <a:pPr algn="just"/>
            <a:endParaRPr lang="es-ES_tradnl" sz="2400" dirty="0" smtClean="0"/>
          </a:p>
          <a:p>
            <a:pPr algn="just"/>
            <a:r>
              <a:rPr lang="es-ES_tradnl" sz="2400" dirty="0" smtClean="0"/>
              <a:t>Si </a:t>
            </a:r>
            <a:r>
              <a:rPr lang="es-ES_tradnl" sz="2400" dirty="0"/>
              <a:t>r &lt; 0, la progresión geométrica es alternada : 2, !2, 2, !2, 2, ... (r = !1 &lt; 0)</a:t>
            </a:r>
          </a:p>
        </p:txBody>
      </p:sp>
      <p:pic>
        <p:nvPicPr>
          <p:cNvPr id="7" name="Imagen 6"/>
          <p:cNvPicPr>
            <a:picLocks noChangeAspect="1"/>
          </p:cNvPicPr>
          <p:nvPr/>
        </p:nvPicPr>
        <p:blipFill>
          <a:blip r:embed="rId2"/>
          <a:stretch>
            <a:fillRect/>
          </a:stretch>
        </p:blipFill>
        <p:spPr>
          <a:xfrm flipH="1">
            <a:off x="3723481" y="2648467"/>
            <a:ext cx="1511710" cy="1041400"/>
          </a:xfrm>
          <a:prstGeom prst="rect">
            <a:avLst/>
          </a:prstGeom>
        </p:spPr>
      </p:pic>
      <p:pic>
        <p:nvPicPr>
          <p:cNvPr id="2" name="Imagen 1"/>
          <p:cNvPicPr>
            <a:picLocks noChangeAspect="1"/>
          </p:cNvPicPr>
          <p:nvPr/>
        </p:nvPicPr>
        <p:blipFill>
          <a:blip r:embed="rId3"/>
          <a:stretch>
            <a:fillRect/>
          </a:stretch>
        </p:blipFill>
        <p:spPr>
          <a:xfrm>
            <a:off x="3188532" y="4726020"/>
            <a:ext cx="2046659" cy="1852579"/>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3" y="-226250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311152" y="66786"/>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Último término</a:t>
            </a:r>
            <a:endParaRPr lang="es-ES" sz="2400" dirty="0">
              <a:solidFill>
                <a:schemeClr val="bg1"/>
              </a:solidFill>
              <a:latin typeface="Avenir Book"/>
              <a:cs typeface="Avenir Book"/>
            </a:endParaRPr>
          </a:p>
        </p:txBody>
      </p:sp>
      <p:sp>
        <p:nvSpPr>
          <p:cNvPr id="6" name="CuadroTexto 5"/>
          <p:cNvSpPr txBox="1"/>
          <p:nvPr/>
        </p:nvSpPr>
        <p:spPr>
          <a:xfrm>
            <a:off x="3047996" y="1485494"/>
            <a:ext cx="3251204" cy="615553"/>
          </a:xfrm>
          <a:prstGeom prst="rect">
            <a:avLst/>
          </a:prstGeom>
          <a:noFill/>
          <a:ln>
            <a:noFill/>
          </a:ln>
        </p:spPr>
        <p:txBody>
          <a:bodyPr wrap="square" lIns="0" tIns="0" rIns="0" bIns="0" rtlCol="0">
            <a:spAutoFit/>
          </a:bodyPr>
          <a:lstStyle/>
          <a:p>
            <a:r>
              <a:rPr lang="es-ES_tradnl" sz="4000" dirty="0" smtClean="0">
                <a:solidFill>
                  <a:srgbClr val="FF0000"/>
                </a:solidFill>
              </a:rPr>
              <a:t>   </a:t>
            </a:r>
            <a:r>
              <a:rPr lang="es-ES_tradnl" sz="4000" dirty="0" err="1" smtClean="0">
                <a:solidFill>
                  <a:srgbClr val="FF0000"/>
                </a:solidFill>
              </a:rPr>
              <a:t>a</a:t>
            </a:r>
            <a:r>
              <a:rPr lang="es-ES_tradnl" sz="4000" baseline="-25000" dirty="0" err="1" smtClean="0">
                <a:solidFill>
                  <a:srgbClr val="FF0000"/>
                </a:solidFill>
              </a:rPr>
              <a:t>n</a:t>
            </a:r>
            <a:r>
              <a:rPr lang="es-ES_tradnl" sz="4000" dirty="0" smtClean="0">
                <a:solidFill>
                  <a:srgbClr val="FF0000"/>
                </a:solidFill>
              </a:rPr>
              <a:t> = a</a:t>
            </a:r>
            <a:r>
              <a:rPr lang="es-ES_tradnl" sz="4000" baseline="-25000" dirty="0" smtClean="0">
                <a:solidFill>
                  <a:srgbClr val="FF0000"/>
                </a:solidFill>
              </a:rPr>
              <a:t>1</a:t>
            </a:r>
            <a:r>
              <a:rPr lang="es-ES_tradnl" sz="4000" dirty="0" smtClean="0">
                <a:solidFill>
                  <a:srgbClr val="FF0000"/>
                </a:solidFill>
              </a:rPr>
              <a:t> (r </a:t>
            </a:r>
            <a:r>
              <a:rPr lang="es-ES_tradnl" sz="4000" baseline="30000" dirty="0" smtClean="0">
                <a:solidFill>
                  <a:srgbClr val="FF0000"/>
                </a:solidFill>
              </a:rPr>
              <a:t>n-1</a:t>
            </a:r>
            <a:r>
              <a:rPr lang="es-ES_tradnl" sz="4000" dirty="0" smtClean="0">
                <a:solidFill>
                  <a:srgbClr val="FF0000"/>
                </a:solidFill>
              </a:rPr>
              <a:t>)</a:t>
            </a:r>
            <a:endParaRPr lang="es-ES_tradnl" sz="4000" dirty="0">
              <a:solidFill>
                <a:srgbClr val="FF0000"/>
              </a:solidFill>
            </a:endParaRPr>
          </a:p>
        </p:txBody>
      </p:sp>
      <p:sp>
        <p:nvSpPr>
          <p:cNvPr id="2" name="CuadroTexto 1"/>
          <p:cNvSpPr txBox="1"/>
          <p:nvPr/>
        </p:nvSpPr>
        <p:spPr>
          <a:xfrm>
            <a:off x="660400" y="990600"/>
            <a:ext cx="7353300" cy="369332"/>
          </a:xfrm>
          <a:prstGeom prst="rect">
            <a:avLst/>
          </a:prstGeom>
          <a:noFill/>
        </p:spPr>
        <p:txBody>
          <a:bodyPr wrap="square" rtlCol="0">
            <a:spAutoFit/>
          </a:bodyPr>
          <a:lstStyle/>
          <a:p>
            <a:r>
              <a:rPr lang="es-ES_tradnl" dirty="0" smtClean="0"/>
              <a:t>Para calcular el último término se utiliza la expresión:</a:t>
            </a:r>
            <a:endParaRPr lang="es-ES_tradnl" dirty="0"/>
          </a:p>
        </p:txBody>
      </p:sp>
      <p:sp>
        <p:nvSpPr>
          <p:cNvPr id="3" name="CuadroTexto 2"/>
          <p:cNvSpPr txBox="1"/>
          <p:nvPr/>
        </p:nvSpPr>
        <p:spPr>
          <a:xfrm>
            <a:off x="749300" y="2261856"/>
            <a:ext cx="7581900" cy="707886"/>
          </a:xfrm>
          <a:prstGeom prst="rect">
            <a:avLst/>
          </a:prstGeom>
          <a:noFill/>
        </p:spPr>
        <p:txBody>
          <a:bodyPr wrap="square" rtlCol="0">
            <a:spAutoFit/>
          </a:bodyPr>
          <a:lstStyle/>
          <a:p>
            <a:r>
              <a:rPr lang="es-ES_tradnl" sz="2000" dirty="0" smtClean="0"/>
              <a:t>En la progresión geométrica 2, 4, 8 calcula el término número 4, entonces:</a:t>
            </a:r>
            <a:endParaRPr lang="es-ES_tradnl" sz="2000" dirty="0"/>
          </a:p>
        </p:txBody>
      </p:sp>
      <p:sp>
        <p:nvSpPr>
          <p:cNvPr id="7" name="CuadroTexto 6"/>
          <p:cNvSpPr txBox="1"/>
          <p:nvPr/>
        </p:nvSpPr>
        <p:spPr>
          <a:xfrm>
            <a:off x="2174871" y="2969742"/>
            <a:ext cx="2752729" cy="2954655"/>
          </a:xfrm>
          <a:prstGeom prst="rect">
            <a:avLst/>
          </a:prstGeom>
          <a:noFill/>
          <a:ln>
            <a:noFill/>
          </a:ln>
        </p:spPr>
        <p:txBody>
          <a:bodyPr wrap="square" lIns="0" tIns="0" rIns="0" bIns="0" rtlCol="0">
            <a:spAutoFit/>
          </a:bodyPr>
          <a:lstStyle/>
          <a:p>
            <a:r>
              <a:rPr lang="es-ES_tradnl" sz="2400" dirty="0" smtClean="0"/>
              <a:t>   a</a:t>
            </a:r>
            <a:r>
              <a:rPr lang="es-ES_tradnl" sz="2400" baseline="-25000" dirty="0" smtClean="0"/>
              <a:t>4</a:t>
            </a:r>
            <a:r>
              <a:rPr lang="es-ES_tradnl" sz="2400" dirty="0" smtClean="0"/>
              <a:t> = 2 (2 </a:t>
            </a:r>
            <a:r>
              <a:rPr lang="es-ES_tradnl" sz="2400" baseline="30000" dirty="0" smtClean="0"/>
              <a:t>4-1</a:t>
            </a:r>
            <a:r>
              <a:rPr lang="es-ES_tradnl" sz="2400" dirty="0" smtClean="0"/>
              <a:t>)</a:t>
            </a:r>
          </a:p>
          <a:p>
            <a:endParaRPr lang="es-ES_tradnl" sz="2400" dirty="0" smtClean="0"/>
          </a:p>
          <a:p>
            <a:r>
              <a:rPr lang="es-ES_tradnl" sz="2400" dirty="0"/>
              <a:t> </a:t>
            </a:r>
            <a:r>
              <a:rPr lang="es-ES_tradnl" sz="2400" dirty="0" smtClean="0"/>
              <a:t>  a</a:t>
            </a:r>
            <a:r>
              <a:rPr lang="es-ES_tradnl" sz="2400" baseline="-25000" dirty="0"/>
              <a:t>4</a:t>
            </a:r>
            <a:r>
              <a:rPr lang="es-ES_tradnl" sz="2400" dirty="0" smtClean="0"/>
              <a:t> </a:t>
            </a:r>
            <a:r>
              <a:rPr lang="es-ES_tradnl" sz="2400" dirty="0"/>
              <a:t>= 2 (2 </a:t>
            </a:r>
            <a:r>
              <a:rPr lang="es-ES_tradnl" sz="2400" baseline="30000" dirty="0"/>
              <a:t>3</a:t>
            </a:r>
            <a:r>
              <a:rPr lang="es-ES_tradnl" sz="2400" dirty="0" smtClean="0"/>
              <a:t>)</a:t>
            </a:r>
          </a:p>
          <a:p>
            <a:endParaRPr lang="es-ES_tradnl" sz="2400" dirty="0"/>
          </a:p>
          <a:p>
            <a:r>
              <a:rPr lang="es-ES_tradnl" sz="2400" dirty="0"/>
              <a:t> </a:t>
            </a:r>
            <a:r>
              <a:rPr lang="es-ES_tradnl" sz="2400" dirty="0" smtClean="0"/>
              <a:t>a</a:t>
            </a:r>
            <a:r>
              <a:rPr lang="es-ES_tradnl" sz="2400" baseline="-25000" dirty="0"/>
              <a:t>4</a:t>
            </a:r>
            <a:r>
              <a:rPr lang="es-ES_tradnl" sz="2400" dirty="0" smtClean="0"/>
              <a:t> = 2 (8)</a:t>
            </a:r>
          </a:p>
          <a:p>
            <a:endParaRPr lang="es-ES_tradnl" sz="2400" dirty="0"/>
          </a:p>
          <a:p>
            <a:r>
              <a:rPr lang="es-ES_tradnl" sz="2400" dirty="0"/>
              <a:t> </a:t>
            </a:r>
            <a:r>
              <a:rPr lang="es-ES_tradnl" sz="2400" dirty="0" smtClean="0"/>
              <a:t>a</a:t>
            </a:r>
            <a:r>
              <a:rPr lang="es-ES_tradnl" sz="2400" baseline="-25000" dirty="0" smtClean="0"/>
              <a:t>4</a:t>
            </a:r>
            <a:r>
              <a:rPr lang="es-ES_tradnl" sz="2400" dirty="0" smtClean="0"/>
              <a:t> </a:t>
            </a:r>
            <a:r>
              <a:rPr lang="es-ES_tradnl" sz="2400" dirty="0"/>
              <a:t>= </a:t>
            </a:r>
            <a:r>
              <a:rPr lang="es-ES_tradnl" sz="2400" dirty="0" smtClean="0"/>
              <a:t>16</a:t>
            </a:r>
          </a:p>
          <a:p>
            <a:endParaRPr lang="es-ES_tradnl" sz="2400" dirty="0"/>
          </a:p>
        </p:txBody>
      </p:sp>
      <p:sp>
        <p:nvSpPr>
          <p:cNvPr id="8" name="CuadroTexto 7"/>
          <p:cNvSpPr txBox="1"/>
          <p:nvPr/>
        </p:nvSpPr>
        <p:spPr>
          <a:xfrm>
            <a:off x="5334000" y="3314700"/>
            <a:ext cx="2997200" cy="1938992"/>
          </a:xfrm>
          <a:prstGeom prst="rect">
            <a:avLst/>
          </a:prstGeom>
          <a:noFill/>
          <a:ln>
            <a:solidFill>
              <a:schemeClr val="tx1"/>
            </a:solidFill>
          </a:ln>
        </p:spPr>
        <p:txBody>
          <a:bodyPr wrap="square" rtlCol="0">
            <a:spAutoFit/>
          </a:bodyPr>
          <a:lstStyle/>
          <a:p>
            <a:pPr algn="ctr"/>
            <a:r>
              <a:rPr lang="es-ES_tradnl" sz="2400" dirty="0" smtClean="0"/>
              <a:t>El término número 4 en la progresión geométrica 2, 4, 8 es:</a:t>
            </a:r>
          </a:p>
          <a:p>
            <a:pPr algn="ctr"/>
            <a:endParaRPr lang="es-ES_tradnl" sz="2400" dirty="0"/>
          </a:p>
          <a:p>
            <a:pPr algn="ctr"/>
            <a:r>
              <a:rPr lang="es-ES_tradnl" sz="2400" dirty="0" smtClean="0"/>
              <a:t>16</a:t>
            </a:r>
            <a:endParaRPr lang="es-ES_tradnl" sz="2400" dirty="0"/>
          </a:p>
        </p:txBody>
      </p:sp>
    </p:spTree>
    <p:extLst>
      <p:ext uri="{BB962C8B-B14F-4D97-AF65-F5344CB8AC3E}">
        <p14:creationId xmlns:p14="http://schemas.microsoft.com/office/powerpoint/2010/main" val="21454388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3" y="-226250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311152" y="66786"/>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Ejercicios</a:t>
            </a:r>
            <a:endParaRPr lang="es-ES" sz="2400" dirty="0">
              <a:solidFill>
                <a:schemeClr val="bg1"/>
              </a:solidFill>
              <a:latin typeface="Avenir Book"/>
              <a:cs typeface="Avenir Book"/>
            </a:endParaRPr>
          </a:p>
        </p:txBody>
      </p:sp>
      <p:sp>
        <p:nvSpPr>
          <p:cNvPr id="6" name="CuadroTexto 5"/>
          <p:cNvSpPr txBox="1"/>
          <p:nvPr/>
        </p:nvSpPr>
        <p:spPr>
          <a:xfrm>
            <a:off x="3073396" y="1501634"/>
            <a:ext cx="5054604" cy="615553"/>
          </a:xfrm>
          <a:prstGeom prst="rect">
            <a:avLst/>
          </a:prstGeom>
          <a:noFill/>
          <a:ln>
            <a:noFill/>
          </a:ln>
        </p:spPr>
        <p:txBody>
          <a:bodyPr wrap="square" lIns="0" tIns="0" rIns="0" bIns="0" rtlCol="0">
            <a:spAutoFit/>
          </a:bodyPr>
          <a:lstStyle/>
          <a:p>
            <a:r>
              <a:rPr lang="es-ES_tradnl" sz="4000" dirty="0" smtClean="0">
                <a:solidFill>
                  <a:srgbClr val="FF0000"/>
                </a:solidFill>
              </a:rPr>
              <a:t>   S</a:t>
            </a:r>
            <a:r>
              <a:rPr lang="es-ES_tradnl" sz="4000" baseline="-25000" dirty="0" smtClean="0">
                <a:solidFill>
                  <a:srgbClr val="FF0000"/>
                </a:solidFill>
              </a:rPr>
              <a:t>n</a:t>
            </a:r>
            <a:r>
              <a:rPr lang="es-ES_tradnl" sz="4000" dirty="0" smtClean="0">
                <a:solidFill>
                  <a:srgbClr val="FF0000"/>
                </a:solidFill>
              </a:rPr>
              <a:t> = a</a:t>
            </a:r>
            <a:r>
              <a:rPr lang="es-ES_tradnl" sz="4000" baseline="-25000" dirty="0" smtClean="0">
                <a:solidFill>
                  <a:srgbClr val="FF0000"/>
                </a:solidFill>
              </a:rPr>
              <a:t>1</a:t>
            </a:r>
            <a:r>
              <a:rPr lang="es-ES_tradnl" sz="4000" dirty="0" smtClean="0">
                <a:solidFill>
                  <a:srgbClr val="FF0000"/>
                </a:solidFill>
              </a:rPr>
              <a:t> </a:t>
            </a:r>
            <a:r>
              <a:rPr lang="es-ES_tradnl" sz="4000" dirty="0">
                <a:solidFill>
                  <a:srgbClr val="FF0000"/>
                </a:solidFill>
              </a:rPr>
              <a:t>- a</a:t>
            </a:r>
            <a:r>
              <a:rPr lang="es-ES_tradnl" sz="4000" baseline="-25000" dirty="0">
                <a:solidFill>
                  <a:srgbClr val="FF0000"/>
                </a:solidFill>
              </a:rPr>
              <a:t>1</a:t>
            </a:r>
            <a:r>
              <a:rPr lang="es-ES_tradnl" sz="4000" dirty="0" smtClean="0">
                <a:solidFill>
                  <a:srgbClr val="FF0000"/>
                </a:solidFill>
              </a:rPr>
              <a:t>(r </a:t>
            </a:r>
            <a:r>
              <a:rPr lang="es-ES_tradnl" sz="4000" baseline="30000" dirty="0" smtClean="0">
                <a:solidFill>
                  <a:srgbClr val="FF0000"/>
                </a:solidFill>
              </a:rPr>
              <a:t>n</a:t>
            </a:r>
            <a:r>
              <a:rPr lang="es-ES_tradnl" sz="4000" dirty="0" smtClean="0">
                <a:solidFill>
                  <a:srgbClr val="FF0000"/>
                </a:solidFill>
              </a:rPr>
              <a:t>) </a:t>
            </a:r>
            <a:r>
              <a:rPr lang="es-ES_tradnl" sz="2400" dirty="0" smtClean="0">
                <a:solidFill>
                  <a:srgbClr val="FF0000"/>
                </a:solidFill>
              </a:rPr>
              <a:t>➗ </a:t>
            </a:r>
            <a:r>
              <a:rPr lang="es-ES_tradnl" sz="4000" dirty="0">
                <a:solidFill>
                  <a:srgbClr val="FF0000"/>
                </a:solidFill>
              </a:rPr>
              <a:t>1 - r</a:t>
            </a:r>
          </a:p>
        </p:txBody>
      </p:sp>
      <p:sp>
        <p:nvSpPr>
          <p:cNvPr id="7" name="CuadroTexto 6"/>
          <p:cNvSpPr txBox="1"/>
          <p:nvPr/>
        </p:nvSpPr>
        <p:spPr>
          <a:xfrm>
            <a:off x="660400" y="990600"/>
            <a:ext cx="7353300" cy="646331"/>
          </a:xfrm>
          <a:prstGeom prst="rect">
            <a:avLst/>
          </a:prstGeom>
          <a:noFill/>
        </p:spPr>
        <p:txBody>
          <a:bodyPr wrap="square" rtlCol="0">
            <a:spAutoFit/>
          </a:bodyPr>
          <a:lstStyle/>
          <a:p>
            <a:r>
              <a:rPr lang="es-ES_tradnl" dirty="0" smtClean="0"/>
              <a:t>Para calcular la suma de los términos en una progresión geométrica se utiliza la expresión:</a:t>
            </a:r>
            <a:endParaRPr lang="es-ES_tradnl" dirty="0"/>
          </a:p>
        </p:txBody>
      </p:sp>
      <p:sp>
        <p:nvSpPr>
          <p:cNvPr id="8" name="CuadroTexto 7"/>
          <p:cNvSpPr txBox="1"/>
          <p:nvPr/>
        </p:nvSpPr>
        <p:spPr>
          <a:xfrm>
            <a:off x="749300" y="2261856"/>
            <a:ext cx="7581900" cy="400110"/>
          </a:xfrm>
          <a:prstGeom prst="rect">
            <a:avLst/>
          </a:prstGeom>
          <a:noFill/>
        </p:spPr>
        <p:txBody>
          <a:bodyPr wrap="square" rtlCol="0">
            <a:spAutoFit/>
          </a:bodyPr>
          <a:lstStyle/>
          <a:p>
            <a:r>
              <a:rPr lang="es-ES_tradnl" sz="2000" dirty="0" smtClean="0"/>
              <a:t>En la progresión geométrica 2, 4, 8 la suma de los términos es:</a:t>
            </a:r>
            <a:endParaRPr lang="es-ES_tradnl" sz="2000" dirty="0"/>
          </a:p>
        </p:txBody>
      </p:sp>
      <p:sp>
        <p:nvSpPr>
          <p:cNvPr id="9" name="CuadroTexto 8"/>
          <p:cNvSpPr txBox="1"/>
          <p:nvPr/>
        </p:nvSpPr>
        <p:spPr>
          <a:xfrm>
            <a:off x="1214433" y="2957042"/>
            <a:ext cx="2752729" cy="3693319"/>
          </a:xfrm>
          <a:prstGeom prst="rect">
            <a:avLst/>
          </a:prstGeom>
          <a:noFill/>
          <a:ln>
            <a:noFill/>
          </a:ln>
        </p:spPr>
        <p:txBody>
          <a:bodyPr wrap="square" lIns="0" tIns="0" rIns="0" bIns="0" rtlCol="0">
            <a:spAutoFit/>
          </a:bodyPr>
          <a:lstStyle/>
          <a:p>
            <a:r>
              <a:rPr lang="es-ES_tradnl" sz="2400" dirty="0" smtClean="0"/>
              <a:t>   S</a:t>
            </a:r>
            <a:r>
              <a:rPr lang="es-ES_tradnl" sz="2400" baseline="-25000" dirty="0"/>
              <a:t>4</a:t>
            </a:r>
            <a:r>
              <a:rPr lang="es-ES_tradnl" sz="2400" dirty="0" smtClean="0"/>
              <a:t> = 2 - 2(2 </a:t>
            </a:r>
            <a:r>
              <a:rPr lang="es-ES_tradnl" sz="2400" baseline="30000" dirty="0"/>
              <a:t>4</a:t>
            </a:r>
            <a:r>
              <a:rPr lang="es-ES_tradnl" sz="2400" dirty="0" smtClean="0"/>
              <a:t>) / 1 - 2</a:t>
            </a:r>
          </a:p>
          <a:p>
            <a:endParaRPr lang="es-ES_tradnl" sz="2400" dirty="0" smtClean="0"/>
          </a:p>
          <a:p>
            <a:r>
              <a:rPr lang="es-ES_tradnl" sz="2400" dirty="0"/>
              <a:t> </a:t>
            </a:r>
            <a:r>
              <a:rPr lang="es-ES_tradnl" sz="2400" dirty="0" smtClean="0"/>
              <a:t>  S</a:t>
            </a:r>
            <a:r>
              <a:rPr lang="es-ES_tradnl" sz="2400" baseline="-25000" dirty="0"/>
              <a:t>4</a:t>
            </a:r>
            <a:r>
              <a:rPr lang="es-ES_tradnl" sz="2400" dirty="0" smtClean="0"/>
              <a:t> </a:t>
            </a:r>
            <a:r>
              <a:rPr lang="es-ES_tradnl" sz="2400" dirty="0"/>
              <a:t>= 2 </a:t>
            </a:r>
            <a:r>
              <a:rPr lang="es-ES_tradnl" sz="2400" dirty="0" smtClean="0"/>
              <a:t>- 2(16)/ -1</a:t>
            </a:r>
          </a:p>
          <a:p>
            <a:endParaRPr lang="es-ES_tradnl" sz="2400" dirty="0"/>
          </a:p>
          <a:p>
            <a:r>
              <a:rPr lang="es-ES_tradnl" sz="2400" dirty="0"/>
              <a:t> </a:t>
            </a:r>
            <a:r>
              <a:rPr lang="es-ES_tradnl" sz="2400" dirty="0" smtClean="0"/>
              <a:t>S</a:t>
            </a:r>
            <a:r>
              <a:rPr lang="es-ES_tradnl" sz="2400" baseline="-25000" dirty="0"/>
              <a:t>4</a:t>
            </a:r>
            <a:r>
              <a:rPr lang="es-ES_tradnl" sz="2400" dirty="0" smtClean="0"/>
              <a:t> </a:t>
            </a:r>
            <a:r>
              <a:rPr lang="es-ES_tradnl" sz="2400" dirty="0"/>
              <a:t>= </a:t>
            </a:r>
            <a:r>
              <a:rPr lang="es-ES_tradnl" sz="2400" dirty="0" smtClean="0"/>
              <a:t>2 - 32/ -1</a:t>
            </a:r>
          </a:p>
          <a:p>
            <a:endParaRPr lang="es-ES_tradnl" sz="2400" dirty="0"/>
          </a:p>
          <a:p>
            <a:r>
              <a:rPr lang="es-ES_tradnl" sz="2400" dirty="0"/>
              <a:t> </a:t>
            </a:r>
            <a:r>
              <a:rPr lang="es-ES_tradnl" sz="2400" dirty="0" smtClean="0"/>
              <a:t>S</a:t>
            </a:r>
            <a:r>
              <a:rPr lang="es-ES_tradnl" sz="2400" baseline="-25000" dirty="0"/>
              <a:t>4</a:t>
            </a:r>
            <a:r>
              <a:rPr lang="es-ES_tradnl" sz="2400" dirty="0" smtClean="0"/>
              <a:t> </a:t>
            </a:r>
            <a:r>
              <a:rPr lang="es-ES_tradnl" sz="2400" dirty="0"/>
              <a:t>= </a:t>
            </a:r>
            <a:r>
              <a:rPr lang="es-ES_tradnl" sz="2400" dirty="0" smtClean="0"/>
              <a:t>-30/ -1</a:t>
            </a:r>
          </a:p>
          <a:p>
            <a:endParaRPr lang="es-ES_tradnl" sz="2400" dirty="0" smtClean="0"/>
          </a:p>
          <a:p>
            <a:r>
              <a:rPr lang="es-ES_tradnl" sz="2400" dirty="0"/>
              <a:t>S</a:t>
            </a:r>
            <a:r>
              <a:rPr lang="es-ES_tradnl" sz="2400" baseline="-25000" dirty="0"/>
              <a:t>4</a:t>
            </a:r>
            <a:r>
              <a:rPr lang="es-ES_tradnl" sz="2400" dirty="0"/>
              <a:t> = </a:t>
            </a:r>
            <a:r>
              <a:rPr lang="es-ES_tradnl" sz="2400" dirty="0" smtClean="0"/>
              <a:t>30</a:t>
            </a:r>
            <a:endParaRPr lang="es-ES_tradnl" sz="2400" dirty="0"/>
          </a:p>
          <a:p>
            <a:endParaRPr lang="es-ES_tradnl" sz="2400" dirty="0"/>
          </a:p>
        </p:txBody>
      </p:sp>
      <p:sp>
        <p:nvSpPr>
          <p:cNvPr id="10" name="CuadroTexto 9"/>
          <p:cNvSpPr txBox="1"/>
          <p:nvPr/>
        </p:nvSpPr>
        <p:spPr>
          <a:xfrm>
            <a:off x="5181596" y="2806635"/>
            <a:ext cx="3416302" cy="923330"/>
          </a:xfrm>
          <a:prstGeom prst="rect">
            <a:avLst/>
          </a:prstGeom>
          <a:noFill/>
          <a:ln>
            <a:solidFill>
              <a:schemeClr val="tx1"/>
            </a:solidFill>
          </a:ln>
        </p:spPr>
        <p:txBody>
          <a:bodyPr wrap="square" rtlCol="0">
            <a:spAutoFit/>
          </a:bodyPr>
          <a:lstStyle/>
          <a:p>
            <a:pPr algn="ctr"/>
            <a:r>
              <a:rPr lang="es-ES_tradnl" dirty="0" smtClean="0"/>
              <a:t>El término número 4 en la progresión geométrica 2, 4, </a:t>
            </a:r>
            <a:r>
              <a:rPr lang="es-ES_tradnl" smtClean="0"/>
              <a:t>8 es:  16</a:t>
            </a:r>
            <a:endParaRPr lang="es-ES_tradnl" dirty="0"/>
          </a:p>
        </p:txBody>
      </p:sp>
      <p:sp>
        <p:nvSpPr>
          <p:cNvPr id="11" name="CuadroTexto 10"/>
          <p:cNvSpPr txBox="1"/>
          <p:nvPr/>
        </p:nvSpPr>
        <p:spPr>
          <a:xfrm>
            <a:off x="4597398" y="4216335"/>
            <a:ext cx="3416302" cy="1938992"/>
          </a:xfrm>
          <a:prstGeom prst="rect">
            <a:avLst/>
          </a:prstGeom>
          <a:noFill/>
          <a:ln>
            <a:solidFill>
              <a:schemeClr val="tx1"/>
            </a:solidFill>
          </a:ln>
        </p:spPr>
        <p:txBody>
          <a:bodyPr wrap="square" rtlCol="0">
            <a:spAutoFit/>
          </a:bodyPr>
          <a:lstStyle/>
          <a:p>
            <a:pPr algn="ctr"/>
            <a:r>
              <a:rPr lang="es-ES_tradnl" sz="2400" dirty="0" smtClean="0"/>
              <a:t>La suma de los primeros 4 términos en la progresión geométrica 2, 4, 8 es:  </a:t>
            </a:r>
          </a:p>
          <a:p>
            <a:pPr algn="ctr"/>
            <a:endParaRPr lang="es-ES_tradnl" sz="2400" dirty="0"/>
          </a:p>
          <a:p>
            <a:pPr algn="ctr"/>
            <a:r>
              <a:rPr lang="es-ES_tradnl" sz="2400" dirty="0" smtClean="0"/>
              <a:t>30</a:t>
            </a:r>
            <a:endParaRPr lang="es-ES_tradnl" sz="2400" dirty="0"/>
          </a:p>
        </p:txBody>
      </p:sp>
    </p:spTree>
    <p:extLst>
      <p:ext uri="{BB962C8B-B14F-4D97-AF65-F5344CB8AC3E}">
        <p14:creationId xmlns:p14="http://schemas.microsoft.com/office/powerpoint/2010/main" val="21029976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3" y="-226250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311152" y="66786"/>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Ejercicios</a:t>
            </a:r>
            <a:endParaRPr lang="es-ES" sz="2400" dirty="0">
              <a:solidFill>
                <a:schemeClr val="bg1"/>
              </a:solidFill>
              <a:latin typeface="Avenir Book"/>
              <a:cs typeface="Avenir Book"/>
            </a:endParaRPr>
          </a:p>
        </p:txBody>
      </p:sp>
      <p:sp>
        <p:nvSpPr>
          <p:cNvPr id="2" name="CuadroTexto 1"/>
          <p:cNvSpPr txBox="1"/>
          <p:nvPr/>
        </p:nvSpPr>
        <p:spPr>
          <a:xfrm>
            <a:off x="660400" y="1054100"/>
            <a:ext cx="7632700" cy="646331"/>
          </a:xfrm>
          <a:prstGeom prst="rect">
            <a:avLst/>
          </a:prstGeom>
          <a:noFill/>
        </p:spPr>
        <p:txBody>
          <a:bodyPr wrap="square" rtlCol="0">
            <a:spAutoFit/>
          </a:bodyPr>
          <a:lstStyle/>
          <a:p>
            <a:r>
              <a:rPr lang="es-ES_tradnl" dirty="0" smtClean="0"/>
              <a:t>Encuentra el término que se indica en cada </a:t>
            </a:r>
            <a:r>
              <a:rPr lang="es-ES_tradnl" smtClean="0"/>
              <a:t>progresión geométrica, así como la suma de los términos. </a:t>
            </a:r>
            <a:endParaRPr lang="es-ES_tradnl" dirty="0"/>
          </a:p>
        </p:txBody>
      </p:sp>
      <p:sp>
        <p:nvSpPr>
          <p:cNvPr id="3" name="CuadroTexto 2"/>
          <p:cNvSpPr txBox="1"/>
          <p:nvPr/>
        </p:nvSpPr>
        <p:spPr>
          <a:xfrm>
            <a:off x="660400" y="2097940"/>
            <a:ext cx="6337300" cy="2031325"/>
          </a:xfrm>
          <a:prstGeom prst="rect">
            <a:avLst/>
          </a:prstGeom>
          <a:noFill/>
        </p:spPr>
        <p:txBody>
          <a:bodyPr wrap="square" rtlCol="0">
            <a:spAutoFit/>
          </a:bodyPr>
          <a:lstStyle/>
          <a:p>
            <a:pPr marL="342900" indent="-342900">
              <a:buAutoNum type="alphaLcParenR"/>
            </a:pPr>
            <a:r>
              <a:rPr lang="es-ES_tradnl" dirty="0" smtClean="0"/>
              <a:t>-3, 9, -27          término no. 6</a:t>
            </a:r>
          </a:p>
          <a:p>
            <a:pPr marL="342900" indent="-342900">
              <a:buAutoNum type="alphaLcParenR"/>
            </a:pPr>
            <a:endParaRPr lang="es-ES_tradnl" dirty="0"/>
          </a:p>
          <a:p>
            <a:pPr marL="342900" indent="-342900">
              <a:buAutoNum type="alphaLcParenR"/>
            </a:pPr>
            <a:r>
              <a:rPr lang="es-ES_tradnl" dirty="0" smtClean="0"/>
              <a:t>-4, -16, -64       término no. 5</a:t>
            </a:r>
          </a:p>
          <a:p>
            <a:pPr marL="342900" indent="-342900">
              <a:buAutoNum type="alphaLcParenR"/>
            </a:pPr>
            <a:endParaRPr lang="es-ES_tradnl" dirty="0"/>
          </a:p>
          <a:p>
            <a:pPr marL="342900" indent="-342900">
              <a:buAutoNum type="alphaLcParenR"/>
            </a:pPr>
            <a:r>
              <a:rPr lang="es-ES_tradnl" dirty="0" smtClean="0"/>
              <a:t>-4, 20, -100      término no. 7</a:t>
            </a:r>
          </a:p>
          <a:p>
            <a:pPr marL="342900" indent="-342900">
              <a:buAutoNum type="alphaLcParenR"/>
            </a:pPr>
            <a:endParaRPr lang="es-ES_tradnl" dirty="0"/>
          </a:p>
          <a:p>
            <a:pPr marL="342900" indent="-342900">
              <a:buAutoNum type="alphaLcParenR"/>
            </a:pPr>
            <a:r>
              <a:rPr lang="es-ES_tradnl" dirty="0" smtClean="0"/>
              <a:t>2, 10, 50           término no. 10</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6750" y="1681381"/>
            <a:ext cx="4083050" cy="4083050"/>
          </a:xfrm>
          <a:prstGeom prst="rect">
            <a:avLst/>
          </a:prstGeom>
        </p:spPr>
      </p:pic>
      <p:sp>
        <p:nvSpPr>
          <p:cNvPr id="7" name="Rectángulo 6"/>
          <p:cNvSpPr/>
          <p:nvPr/>
        </p:nvSpPr>
        <p:spPr>
          <a:xfrm>
            <a:off x="4965700" y="5837714"/>
            <a:ext cx="3594100" cy="553998"/>
          </a:xfrm>
          <a:prstGeom prst="rect">
            <a:avLst/>
          </a:prstGeom>
        </p:spPr>
        <p:txBody>
          <a:bodyPr wrap="square">
            <a:spAutoFit/>
          </a:bodyPr>
          <a:lstStyle/>
          <a:p>
            <a:r>
              <a:rPr lang="es-ES_tradnl" sz="600" dirty="0"/>
              <a:t>https://www.google.com/search?biw=913&amp;bih=817&amp;tbm=isch&amp;sxsrf=ACYBGNRCq7KR-dX3RoZXd3gypxOI4-IQbw%3A1569436146625&amp;sa=1&amp;ei=8rGLXbPhJc68tgWBvYCADQ&amp;q=problemas+gif&amp;oq=problemas+gif&amp;gs_l=img.3..0l2j0i5i30l5j0i8i30l3.158141.160929..161348...0.0..0.98.325.4......0....1..gws-wiz-img.......0i67.bOoroM99I0Q&amp;ved=0ahUKEwizopGgzezkAhVOnq0KHYEeANAQ4dUDCAc&amp;uact=5#imgrc=pAyuZInG3xBdvM:</a:t>
            </a:r>
          </a:p>
        </p:txBody>
      </p:sp>
    </p:spTree>
    <p:extLst>
      <p:ext uri="{BB962C8B-B14F-4D97-AF65-F5344CB8AC3E}">
        <p14:creationId xmlns:p14="http://schemas.microsoft.com/office/powerpoint/2010/main" val="17753019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3" y="-226250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311152" y="66786"/>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Problemas</a:t>
            </a:r>
            <a:endParaRPr lang="es-ES" sz="2400" dirty="0">
              <a:solidFill>
                <a:schemeClr val="bg1"/>
              </a:solidFill>
              <a:latin typeface="Avenir Book"/>
              <a:cs typeface="Avenir Book"/>
            </a:endParaRPr>
          </a:p>
        </p:txBody>
      </p:sp>
      <p:sp>
        <p:nvSpPr>
          <p:cNvPr id="2" name="CuadroTexto 1"/>
          <p:cNvSpPr txBox="1"/>
          <p:nvPr/>
        </p:nvSpPr>
        <p:spPr>
          <a:xfrm>
            <a:off x="387348" y="990600"/>
            <a:ext cx="8274052" cy="2862322"/>
          </a:xfrm>
          <a:prstGeom prst="rect">
            <a:avLst/>
          </a:prstGeom>
          <a:noFill/>
        </p:spPr>
        <p:txBody>
          <a:bodyPr wrap="square" rtlCol="0">
            <a:spAutoFit/>
          </a:bodyPr>
          <a:lstStyle/>
          <a:p>
            <a:pPr marL="342900" indent="-342900">
              <a:buAutoNum type="alphaLcParenR"/>
            </a:pPr>
            <a:r>
              <a:rPr lang="es-ES_tradnl" dirty="0" smtClean="0"/>
              <a:t>Cuenta la leyenda que el inventor del ajedrez pidió como premio como premio un grano de trigo por la primera casilla del tablero, 2 por la segunda, y 4 por la tercera, ¿Cuántos granos le dieron?</a:t>
            </a:r>
          </a:p>
          <a:p>
            <a:pPr marL="342900" indent="-342900">
              <a:buAutoNum type="alphaLcParenR"/>
            </a:pPr>
            <a:endParaRPr lang="es-ES_tradnl" dirty="0"/>
          </a:p>
          <a:p>
            <a:pPr marL="342900" indent="-342900">
              <a:buAutoNum type="alphaLcParenR"/>
            </a:pPr>
            <a:r>
              <a:rPr lang="es-ES_tradnl" dirty="0" smtClean="0"/>
              <a:t>El sexto término de una progresión geométrica es 96 y la razón es 2. ¿Cuál es el primer término?</a:t>
            </a:r>
          </a:p>
          <a:p>
            <a:pPr marL="342900" indent="-342900">
              <a:buAutoNum type="alphaLcParenR"/>
            </a:pPr>
            <a:endParaRPr lang="es-ES_tradnl" dirty="0"/>
          </a:p>
          <a:p>
            <a:pPr marL="342900" indent="-342900">
              <a:buAutoNum type="alphaLcParenR"/>
            </a:pPr>
            <a:r>
              <a:rPr lang="es-ES_tradnl" dirty="0" smtClean="0"/>
              <a:t>La depreciación anual de una máquina es del 15% de su valor al comienzo del año, si el costo original de la máquina es de 80,000, determine su valor después de cinco años de uso.</a:t>
            </a:r>
            <a:endParaRPr lang="es-ES_tradnl" dirty="0"/>
          </a:p>
        </p:txBody>
      </p:sp>
      <p:sp>
        <p:nvSpPr>
          <p:cNvPr id="3" name="Rectángulo 2"/>
          <p:cNvSpPr/>
          <p:nvPr/>
        </p:nvSpPr>
        <p:spPr>
          <a:xfrm>
            <a:off x="3784600" y="6000740"/>
            <a:ext cx="3543300" cy="553998"/>
          </a:xfrm>
          <a:prstGeom prst="rect">
            <a:avLst/>
          </a:prstGeom>
        </p:spPr>
        <p:txBody>
          <a:bodyPr wrap="square">
            <a:spAutoFit/>
          </a:bodyPr>
          <a:lstStyle/>
          <a:p>
            <a:r>
              <a:rPr lang="es-ES_tradnl" sz="600" dirty="0"/>
              <a:t>https://www.google.com/search?biw=913&amp;bih=817&amp;tbm=isch&amp;sxsrf=ACYBGNRCq7KR-dX3RoZXd3gypxOI4-IQbw%3A1569436146625&amp;sa=1&amp;ei=8rGLXbPhJc68tgWBvYCADQ&amp;q=problemas+gif&amp;oq=problemas+gif&amp;gs_l=img.3..0l2j0i5i30l5j0i8i30l3.158141.160929..161348...0.0..0.98.325.4......0....1..gws-wiz-img.......0i67.bOoroM99I0Q&amp;ved=0ahUKEwizopGgzezkAhVOnq0KHYEeANAQ4dUDCAc&amp;uact=5#imgdii=kGZUVKAGN01SeM:&amp;imgrc=pAyuZInG3xBdvM:</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4600" y="2813807"/>
            <a:ext cx="3463932" cy="3463932"/>
          </a:xfrm>
          <a:prstGeom prst="rect">
            <a:avLst/>
          </a:prstGeom>
        </p:spPr>
      </p:pic>
    </p:spTree>
    <p:extLst>
      <p:ext uri="{BB962C8B-B14F-4D97-AF65-F5344CB8AC3E}">
        <p14:creationId xmlns:p14="http://schemas.microsoft.com/office/powerpoint/2010/main" val="1043888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5"/>
          <p:cNvSpPr/>
          <p:nvPr/>
        </p:nvSpPr>
        <p:spPr>
          <a:xfrm rot="16200000">
            <a:off x="2262503" y="-2262503"/>
            <a:ext cx="656590" cy="51815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5" name="Título 1"/>
          <p:cNvSpPr txBox="1">
            <a:spLocks/>
          </p:cNvSpPr>
          <p:nvPr/>
        </p:nvSpPr>
        <p:spPr>
          <a:xfrm>
            <a:off x="311152" y="66786"/>
            <a:ext cx="2990848" cy="5230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 Apoyos didácticos</a:t>
            </a:r>
            <a:endParaRPr lang="es-ES" sz="2400" dirty="0">
              <a:solidFill>
                <a:schemeClr val="bg1"/>
              </a:solidFill>
              <a:latin typeface="Avenir Book"/>
              <a:cs typeface="Avenir Book"/>
            </a:endParaRPr>
          </a:p>
        </p:txBody>
      </p:sp>
      <p:sp>
        <p:nvSpPr>
          <p:cNvPr id="2" name="CuadroTexto 1"/>
          <p:cNvSpPr txBox="1"/>
          <p:nvPr/>
        </p:nvSpPr>
        <p:spPr>
          <a:xfrm>
            <a:off x="660400" y="1054100"/>
            <a:ext cx="7734300" cy="3693319"/>
          </a:xfrm>
          <a:prstGeom prst="rect">
            <a:avLst/>
          </a:prstGeom>
          <a:noFill/>
        </p:spPr>
        <p:txBody>
          <a:bodyPr wrap="square" rtlCol="0">
            <a:spAutoFit/>
          </a:bodyPr>
          <a:lstStyle/>
          <a:p>
            <a:pPr marL="342900" indent="-342900">
              <a:buAutoNum type="alphaLcParenR"/>
            </a:pPr>
            <a:r>
              <a:rPr lang="es-ES_tradnl" dirty="0">
                <a:hlinkClick r:id="rId2"/>
              </a:rPr>
              <a:t>http://</a:t>
            </a:r>
            <a:r>
              <a:rPr lang="es-ES_tradnl" dirty="0" smtClean="0">
                <a:hlinkClick r:id="rId2"/>
              </a:rPr>
              <a:t>www.vaxasoftware.com/doc_edu/mat/progres.pdf</a:t>
            </a:r>
            <a:endParaRPr lang="es-ES_tradnl" dirty="0" smtClean="0"/>
          </a:p>
          <a:p>
            <a:pPr marL="342900" indent="-342900">
              <a:buAutoNum type="alphaLcParenR"/>
            </a:pPr>
            <a:endParaRPr lang="es-ES_tradnl" dirty="0"/>
          </a:p>
          <a:p>
            <a:pPr marL="342900" indent="-342900">
              <a:buAutoNum type="alphaLcParenR"/>
            </a:pPr>
            <a:r>
              <a:rPr lang="es-ES_tradnl" dirty="0">
                <a:hlinkClick r:id="rId3"/>
              </a:rPr>
              <a:t>https://</a:t>
            </a:r>
            <a:r>
              <a:rPr lang="es-ES_tradnl" dirty="0" smtClean="0">
                <a:hlinkClick r:id="rId3"/>
              </a:rPr>
              <a:t>www.macmillaneducation.es/wp-content/uploads/2018/10/cientifico_matematico_advantage_multimedia.pdf</a:t>
            </a:r>
            <a:endParaRPr lang="es-ES_tradnl" dirty="0" smtClean="0"/>
          </a:p>
          <a:p>
            <a:pPr marL="342900" indent="-342900">
              <a:buAutoNum type="alphaLcParenR"/>
            </a:pPr>
            <a:endParaRPr lang="es-ES_tradnl" dirty="0"/>
          </a:p>
          <a:p>
            <a:pPr marL="342900" indent="-342900">
              <a:buAutoNum type="alphaLcParenR"/>
            </a:pPr>
            <a:r>
              <a:rPr lang="es-ES_tradnl" dirty="0">
                <a:hlinkClick r:id="rId4"/>
              </a:rPr>
              <a:t>http://</a:t>
            </a:r>
            <a:r>
              <a:rPr lang="es-ES_tradnl" dirty="0" smtClean="0">
                <a:hlinkClick r:id="rId4"/>
              </a:rPr>
              <a:t>recursostic.educacion.es/descartes/web/materiales_didacticos/EDAD_3eso_progresiones/3eso_quincena5.pdf</a:t>
            </a:r>
            <a:endParaRPr lang="es-ES_tradnl" dirty="0" smtClean="0"/>
          </a:p>
          <a:p>
            <a:pPr marL="342900" indent="-342900">
              <a:buAutoNum type="alphaLcParenR"/>
            </a:pPr>
            <a:endParaRPr lang="es-ES_tradnl" dirty="0"/>
          </a:p>
          <a:p>
            <a:pPr marL="342900" indent="-342900">
              <a:buAutoNum type="alphaLcParenR"/>
            </a:pPr>
            <a:r>
              <a:rPr lang="es-ES_tradnl" dirty="0">
                <a:hlinkClick r:id="rId5" invalidUrl="http://www.iessuel.es/portal/attachments/article/403/Ejercicios de progresiones aritmeticas y geometricas.pdf"/>
              </a:rPr>
              <a:t>http://</a:t>
            </a:r>
            <a:r>
              <a:rPr lang="es-ES_tradnl" dirty="0" smtClean="0">
                <a:hlinkClick r:id="rId6" invalidUrl="http://www.iessuel.es/portal/attachments/article/403/Ejercicios de progresiones aritmeticas y geometricas.pdf"/>
              </a:rPr>
              <a:t>www.iessuel.es/portal/attachments/article/403/Ejercicios%20de%20progresiones%20aritmeticas%20y%20geometricas.pdf</a:t>
            </a:r>
            <a:endParaRPr lang="es-ES_tradnl" dirty="0" smtClean="0"/>
          </a:p>
          <a:p>
            <a:pPr marL="342900" indent="-342900">
              <a:buAutoNum type="alphaLcParenR"/>
            </a:pPr>
            <a:endParaRPr lang="es-ES_tradnl" dirty="0"/>
          </a:p>
          <a:p>
            <a:pPr marL="342900" indent="-342900">
              <a:buAutoNum type="alphaLcParenR"/>
            </a:pPr>
            <a:r>
              <a:rPr lang="es-ES_tradnl" dirty="0">
                <a:hlinkClick r:id="rId7" invalidUrl="http://www3.uah.es/jmmartinezmediano/mate0/Mate 0-14 Progresiones geometricas.pdf"/>
              </a:rPr>
              <a:t>http://www3.uah.es/jmmartinezmediano/mate0/Mate%200-14%20Progresiones%20geometricas.pdf</a:t>
            </a:r>
            <a:endParaRPr lang="es-ES_tradnl" dirty="0"/>
          </a:p>
        </p:txBody>
      </p:sp>
    </p:spTree>
    <p:extLst>
      <p:ext uri="{BB962C8B-B14F-4D97-AF65-F5344CB8AC3E}">
        <p14:creationId xmlns:p14="http://schemas.microsoft.com/office/powerpoint/2010/main" val="3774490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9900" y="876300"/>
            <a:ext cx="8229600" cy="5024438"/>
          </a:xfrm>
        </p:spPr>
        <p:txBody>
          <a:bodyPr>
            <a:normAutofit fontScale="92500" lnSpcReduction="10000"/>
          </a:bodyPr>
          <a:lstStyle/>
          <a:p>
            <a:r>
              <a:rPr lang="es-MX" sz="2000" dirty="0" smtClean="0"/>
              <a:t>Baldor</a:t>
            </a:r>
            <a:r>
              <a:rPr lang="es-MX" sz="2000" dirty="0"/>
              <a:t>, Aurelio, (segunda reimpresión 2009) Álgebra Editorial Grupo Editorial Patria.Software Geogebra. </a:t>
            </a:r>
          </a:p>
          <a:p>
            <a:r>
              <a:rPr lang="es-MX" sz="2000" dirty="0"/>
              <a:t>Haeussler, Ernest F. y otros (2012) Matemáticas para Administración y Economía, 12va. Ed. Pearson-Prentice Hall. </a:t>
            </a:r>
          </a:p>
          <a:p>
            <a:r>
              <a:rPr lang="es-MX" sz="2000" dirty="0"/>
              <a:t>Harshbarger. Ronald J y otros (2010) Matemáticas aplicadas a la Administración, Economía y Ciencias Sociales. Editorial, Mc. Graw Hill, México </a:t>
            </a:r>
          </a:p>
          <a:p>
            <a:r>
              <a:rPr lang="es-MX" sz="2000" dirty="0"/>
              <a:t>Ibáñez C. Patricia y otro. (2009) Matemáticas I Aritmética y Algebra Cengage Learning. </a:t>
            </a:r>
          </a:p>
          <a:p>
            <a:r>
              <a:rPr lang="es-MX" sz="2000" dirty="0"/>
              <a:t>Lehman. (2001) Álgebra de Charles Editorial Limusa. </a:t>
            </a:r>
          </a:p>
          <a:p>
            <a:r>
              <a:rPr lang="es-MX" sz="2000" dirty="0"/>
              <a:t>Escudero T. Rafael y otros (2010) Matemáticas Básicas Ediciones Uninorte </a:t>
            </a:r>
          </a:p>
          <a:p>
            <a:r>
              <a:rPr lang="es-MX" sz="2000" dirty="0"/>
              <a:t>Kleiman , Ariel y Kleiman, 2005 Elena K. de Matrices , Aplicaciones Matemáticas en Economía y Administración, Editorial Limusa </a:t>
            </a:r>
          </a:p>
          <a:p>
            <a:r>
              <a:rPr lang="es-MX" sz="2000" dirty="0"/>
              <a:t>Silva. Juan Manuel y Lazo Adriana. (2006) Fundamentos de Matemáticas, Editorial Limusa. México </a:t>
            </a:r>
          </a:p>
          <a:p>
            <a:r>
              <a:rPr lang="es-MX" sz="2000" dirty="0"/>
              <a:t>https://www.macmillaneducation.es/wp-content/uploads/2018/10/cientifico_matematico_advantage_multimedia.pdf</a:t>
            </a:r>
            <a:endParaRPr lang="es-MX" sz="2000" dirty="0"/>
          </a:p>
        </p:txBody>
      </p:sp>
      <p:sp>
        <p:nvSpPr>
          <p:cNvPr id="4" name="Rectángulo 15"/>
          <p:cNvSpPr/>
          <p:nvPr/>
        </p:nvSpPr>
        <p:spPr>
          <a:xfrm rot="16200000">
            <a:off x="1710058" y="-1744344"/>
            <a:ext cx="491490" cy="3911597"/>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186737" y="37931"/>
            <a:ext cx="3724864" cy="41927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400" dirty="0" smtClean="0">
                <a:solidFill>
                  <a:schemeClr val="bg1"/>
                </a:solidFill>
                <a:latin typeface="Avenir Book"/>
                <a:cs typeface="Avenir Book"/>
              </a:rPr>
              <a:t>REFERENCIAS</a:t>
            </a:r>
            <a:endParaRPr lang="es-ES" sz="2400" dirty="0">
              <a:solidFill>
                <a:schemeClr val="bg1"/>
              </a:solidFill>
              <a:latin typeface="Avenir Book"/>
              <a:cs typeface="Avenir Book"/>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354092" y="1168700"/>
            <a:ext cx="7522463" cy="3846605"/>
          </a:xfrm>
        </p:spPr>
        <p:txBody>
          <a:bodyPr>
            <a:noAutofit/>
          </a:bodyPr>
          <a:lstStyle/>
          <a:p>
            <a:pPr algn="just"/>
            <a:r>
              <a:rPr lang="es-ES" altLang="es-ES_tradnl" sz="2000" dirty="0"/>
              <a:t>Se recomienda que </a:t>
            </a:r>
            <a:r>
              <a:rPr lang="es-ES" altLang="es-ES_tradnl" sz="2000" dirty="0" smtClean="0"/>
              <a:t>la lectura de las diapositivas sea una forma de recordar el conocimiento, no como una forma de exponer el tema, es necesario la explicación de cada uno de los puntos</a:t>
            </a:r>
          </a:p>
          <a:p>
            <a:pPr marL="0" indent="0" algn="just">
              <a:buNone/>
            </a:pPr>
            <a:endParaRPr lang="es-ES" altLang="es-ES_tradnl" sz="2000" dirty="0" smtClean="0"/>
          </a:p>
          <a:p>
            <a:pPr algn="just"/>
            <a:r>
              <a:rPr lang="es-ES" altLang="es-ES_tradnl" sz="2000" dirty="0" smtClean="0"/>
              <a:t>Se incluyen algunos ejercicios, no son únicos, ni exclusivos, tienen el propósito de ser demostrativos de cada uno de los tipos de progresiones</a:t>
            </a:r>
            <a:endParaRPr lang="es-ES" altLang="es-ES_tradnl" sz="2000" dirty="0"/>
          </a:p>
          <a:p>
            <a:pPr algn="just">
              <a:buFontTx/>
              <a:buNone/>
            </a:pPr>
            <a:endParaRPr lang="es-ES" altLang="es-ES_tradnl" sz="2000" dirty="0"/>
          </a:p>
          <a:p>
            <a:pPr algn="just"/>
            <a:r>
              <a:rPr lang="es-ES" altLang="es-ES_tradnl" sz="2000" dirty="0"/>
              <a:t>El tiempo programado para la utilización del material es de </a:t>
            </a:r>
            <a:r>
              <a:rPr lang="es-ES" altLang="es-ES_tradnl" sz="2000" dirty="0" smtClean="0"/>
              <a:t>cuatro </a:t>
            </a:r>
            <a:r>
              <a:rPr lang="es-ES" altLang="es-ES_tradnl" sz="2000" dirty="0"/>
              <a:t>horas, </a:t>
            </a:r>
            <a:r>
              <a:rPr lang="es-ES" altLang="es-ES_tradnl" sz="2000" dirty="0" smtClean="0"/>
              <a:t>se propone que se establezcan los tiempos para desarrollar el tema del trabajo anterior a la presentación. </a:t>
            </a:r>
            <a:endParaRPr lang="es-ES" altLang="es-ES_tradnl" sz="2000" dirty="0"/>
          </a:p>
        </p:txBody>
      </p:sp>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349012" y="156508"/>
            <a:ext cx="6490700" cy="523220"/>
          </a:xfrm>
          <a:prstGeom prst="rect">
            <a:avLst/>
          </a:prstGeom>
          <a:noFill/>
        </p:spPr>
        <p:txBody>
          <a:bodyPr wrap="square" rtlCol="0">
            <a:spAutoFit/>
          </a:bodyPr>
          <a:lstStyle/>
          <a:p>
            <a:r>
              <a:rPr lang="es-ES" sz="2800" dirty="0" smtClean="0">
                <a:solidFill>
                  <a:srgbClr val="FFF9AF"/>
                </a:solidFill>
              </a:rPr>
              <a:t>Recomendaciones para el uso del material</a:t>
            </a:r>
            <a:endParaRPr lang="es-ES_tradnl" sz="2800" dirty="0">
              <a:solidFill>
                <a:srgbClr val="FFF9AF"/>
              </a:solidFill>
            </a:endParaRPr>
          </a:p>
        </p:txBody>
      </p:sp>
    </p:spTree>
    <p:extLst>
      <p:ext uri="{BB962C8B-B14F-4D97-AF65-F5344CB8AC3E}">
        <p14:creationId xmlns:p14="http://schemas.microsoft.com/office/powerpoint/2010/main" val="1849014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2027560" y="-2011046"/>
            <a:ext cx="694688" cy="474979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367327" y="86509"/>
            <a:ext cx="5512774" cy="523220"/>
          </a:xfrm>
          <a:prstGeom prst="rect">
            <a:avLst/>
          </a:prstGeom>
          <a:noFill/>
        </p:spPr>
        <p:txBody>
          <a:bodyPr wrap="square" rtlCol="0">
            <a:spAutoFit/>
          </a:bodyPr>
          <a:lstStyle/>
          <a:p>
            <a:r>
              <a:rPr lang="es-ES" sz="2800" dirty="0" smtClean="0">
                <a:solidFill>
                  <a:srgbClr val="FFF9AF"/>
                </a:solidFill>
              </a:rPr>
              <a:t>Datos de identificación</a:t>
            </a:r>
            <a:endParaRPr lang="es-ES_tradnl" sz="2800" dirty="0">
              <a:solidFill>
                <a:srgbClr val="FFF9AF"/>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74700" y="848814"/>
            <a:ext cx="7518420" cy="5742486"/>
          </a:xfrm>
          <a:prstGeom prst="rect">
            <a:avLst/>
          </a:prstGeom>
        </p:spPr>
      </p:pic>
    </p:spTree>
    <p:extLst>
      <p:ext uri="{BB962C8B-B14F-4D97-AF65-F5344CB8AC3E}">
        <p14:creationId xmlns:p14="http://schemas.microsoft.com/office/powerpoint/2010/main" val="360711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52116" y="800100"/>
            <a:ext cx="8537883" cy="5187950"/>
          </a:xfrm>
          <a:prstGeom prst="rect">
            <a:avLst/>
          </a:prstGeom>
        </p:spPr>
      </p:pic>
    </p:spTree>
    <p:extLst>
      <p:ext uri="{BB962C8B-B14F-4D97-AF65-F5344CB8AC3E}">
        <p14:creationId xmlns:p14="http://schemas.microsoft.com/office/powerpoint/2010/main" val="951997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2354443" y="-2388729"/>
            <a:ext cx="714018" cy="54228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CuadroTexto 4"/>
          <p:cNvSpPr txBox="1"/>
          <p:nvPr/>
        </p:nvSpPr>
        <p:spPr>
          <a:xfrm>
            <a:off x="87926" y="0"/>
            <a:ext cx="5711695" cy="523220"/>
          </a:xfrm>
          <a:prstGeom prst="rect">
            <a:avLst/>
          </a:prstGeom>
          <a:noFill/>
        </p:spPr>
        <p:txBody>
          <a:bodyPr wrap="square" rtlCol="0">
            <a:spAutoFit/>
          </a:bodyPr>
          <a:lstStyle/>
          <a:p>
            <a:r>
              <a:rPr lang="es-ES" sz="2800" dirty="0" smtClean="0">
                <a:solidFill>
                  <a:srgbClr val="FFF9AF"/>
                </a:solidFill>
              </a:rPr>
              <a:t>Presentación del programa</a:t>
            </a:r>
            <a:endParaRPr lang="es-ES_tradnl" sz="2800" dirty="0">
              <a:solidFill>
                <a:srgbClr val="FFF9AF"/>
              </a:solidFill>
            </a:endParaRPr>
          </a:p>
        </p:txBody>
      </p:sp>
      <p:sp>
        <p:nvSpPr>
          <p:cNvPr id="2" name="Rectángulo 1"/>
          <p:cNvSpPr/>
          <p:nvPr/>
        </p:nvSpPr>
        <p:spPr>
          <a:xfrm>
            <a:off x="481626" y="1187252"/>
            <a:ext cx="8217874" cy="3447098"/>
          </a:xfrm>
          <a:prstGeom prst="rect">
            <a:avLst/>
          </a:prstGeom>
        </p:spPr>
        <p:txBody>
          <a:bodyPr wrap="square">
            <a:spAutoFit/>
          </a:bodyPr>
          <a:lstStyle/>
          <a:p>
            <a:pPr algn="just"/>
            <a:r>
              <a:rPr lang="es-ES_tradnl" sz="2000" dirty="0">
                <a:latin typeface=""/>
              </a:rPr>
              <a:t>Los cambios que continuamente se </a:t>
            </a:r>
            <a:r>
              <a:rPr lang="es-ES" sz="2000" dirty="0" smtClean="0">
                <a:latin typeface=""/>
              </a:rPr>
              <a:t>están </a:t>
            </a:r>
            <a:r>
              <a:rPr lang="es-ES_tradnl" sz="2000" dirty="0" smtClean="0">
                <a:latin typeface=""/>
              </a:rPr>
              <a:t>dando </a:t>
            </a:r>
            <a:r>
              <a:rPr lang="es-ES_tradnl" sz="2000" dirty="0">
                <a:latin typeface=""/>
              </a:rPr>
              <a:t>a nivel mundial hacen necesario elevar la calidad de la </a:t>
            </a:r>
            <a:r>
              <a:rPr lang="es-ES_tradnl" sz="2000" dirty="0" smtClean="0">
                <a:latin typeface=""/>
              </a:rPr>
              <a:t>enseñanza </a:t>
            </a:r>
            <a:r>
              <a:rPr lang="es-ES_tradnl" sz="2000" dirty="0">
                <a:latin typeface=""/>
              </a:rPr>
              <a:t>y capacitar de </a:t>
            </a:r>
            <a:r>
              <a:rPr lang="es-ES_tradnl" sz="2000" dirty="0" smtClean="0">
                <a:latin typeface=""/>
              </a:rPr>
              <a:t>manera eficiente </a:t>
            </a:r>
            <a:r>
              <a:rPr lang="es-ES_tradnl" sz="2000" dirty="0">
                <a:latin typeface=""/>
              </a:rPr>
              <a:t>a los alumnos de la UAEM para que puedan afrontar exitosamente los retos que presentan dichos cambios</a:t>
            </a:r>
            <a:r>
              <a:rPr lang="es-ES_tradnl" sz="2000" dirty="0" smtClean="0">
                <a:latin typeface=""/>
              </a:rPr>
              <a:t>.</a:t>
            </a:r>
          </a:p>
          <a:p>
            <a:pPr algn="just"/>
            <a:endParaRPr lang="es-ES_tradnl" sz="2000" dirty="0">
              <a:latin typeface=""/>
            </a:endParaRPr>
          </a:p>
          <a:p>
            <a:pPr algn="just"/>
            <a:r>
              <a:rPr lang="es-ES_tradnl" sz="2000" dirty="0">
                <a:latin typeface=""/>
              </a:rPr>
              <a:t>Se hace necesario entonces, reformar los </a:t>
            </a:r>
            <a:r>
              <a:rPr lang="es-ES_tradnl" sz="2000" dirty="0" smtClean="0">
                <a:latin typeface=""/>
              </a:rPr>
              <a:t>m</a:t>
            </a:r>
            <a:r>
              <a:rPr lang="es-ES" sz="2000" dirty="0" smtClean="0">
                <a:latin typeface=""/>
              </a:rPr>
              <a:t>é</a:t>
            </a:r>
            <a:r>
              <a:rPr lang="es-ES_tradnl" sz="2000" dirty="0" smtClean="0">
                <a:latin typeface=""/>
              </a:rPr>
              <a:t>todos </a:t>
            </a:r>
            <a:r>
              <a:rPr lang="es-ES_tradnl" sz="2000" dirty="0">
                <a:latin typeface=""/>
              </a:rPr>
              <a:t>de </a:t>
            </a:r>
            <a:r>
              <a:rPr lang="es-ES_tradnl" sz="2000" dirty="0" smtClean="0">
                <a:latin typeface=""/>
              </a:rPr>
              <a:t>enseñanza de conformidad </a:t>
            </a:r>
            <a:r>
              <a:rPr lang="es-ES_tradnl" sz="2000" dirty="0">
                <a:latin typeface=""/>
              </a:rPr>
              <a:t>con los contenidos renovados de las unidades </a:t>
            </a:r>
            <a:r>
              <a:rPr lang="es-ES_tradnl" sz="2000" dirty="0" smtClean="0">
                <a:latin typeface=""/>
              </a:rPr>
              <a:t>de aprendizaje </a:t>
            </a:r>
            <a:r>
              <a:rPr lang="es-ES_tradnl" sz="2000" dirty="0">
                <a:latin typeface=""/>
              </a:rPr>
              <a:t>para hacerlas </a:t>
            </a:r>
            <a:r>
              <a:rPr lang="es-ES" sz="2000" dirty="0" smtClean="0">
                <a:latin typeface=""/>
              </a:rPr>
              <a:t>sistemáticas</a:t>
            </a:r>
            <a:r>
              <a:rPr lang="es-ES_tradnl" sz="2000" dirty="0" smtClean="0">
                <a:latin typeface=""/>
              </a:rPr>
              <a:t>y </a:t>
            </a:r>
            <a:r>
              <a:rPr lang="es-ES_tradnl" sz="2000" dirty="0">
                <a:latin typeface=""/>
              </a:rPr>
              <a:t>flexibles, </a:t>
            </a:r>
            <a:r>
              <a:rPr lang="es-ES_tradnl" sz="2000" dirty="0" smtClean="0">
                <a:latin typeface=""/>
              </a:rPr>
              <a:t>as</a:t>
            </a:r>
            <a:r>
              <a:rPr lang="es-ES" sz="2000" dirty="0" smtClean="0">
                <a:latin typeface=""/>
              </a:rPr>
              <a:t>í </a:t>
            </a:r>
            <a:r>
              <a:rPr lang="es-ES_tradnl" sz="2000" dirty="0" smtClean="0">
                <a:latin typeface=""/>
              </a:rPr>
              <a:t>como </a:t>
            </a:r>
            <a:r>
              <a:rPr lang="es-ES_tradnl" sz="2000" dirty="0">
                <a:latin typeface=""/>
              </a:rPr>
              <a:t>adecuar sus contenidos a </a:t>
            </a:r>
            <a:r>
              <a:rPr lang="es-ES_tradnl" sz="2000" dirty="0" smtClean="0">
                <a:latin typeface=""/>
              </a:rPr>
              <a:t>las necesidades </a:t>
            </a:r>
            <a:r>
              <a:rPr lang="es-ES_tradnl" sz="2000" dirty="0">
                <a:latin typeface=""/>
              </a:rPr>
              <a:t>sociales y </a:t>
            </a:r>
            <a:r>
              <a:rPr lang="es-ES" sz="2000" dirty="0" smtClean="0">
                <a:latin typeface=""/>
              </a:rPr>
              <a:t>académicas </a:t>
            </a:r>
            <a:r>
              <a:rPr lang="es-ES_tradnl" sz="2000" dirty="0" smtClean="0">
                <a:latin typeface=""/>
              </a:rPr>
              <a:t>de los estudiantes.</a:t>
            </a:r>
          </a:p>
          <a:p>
            <a:pPr algn="just"/>
            <a:endParaRPr lang="es-ES_tradnl" sz="2000" dirty="0">
              <a:latin typeface=""/>
            </a:endParaRPr>
          </a:p>
        </p:txBody>
      </p:sp>
      <p:pic>
        <p:nvPicPr>
          <p:cNvPr id="3" name="Imagen 2"/>
          <p:cNvPicPr>
            <a:picLocks noChangeAspect="1"/>
          </p:cNvPicPr>
          <p:nvPr/>
        </p:nvPicPr>
        <p:blipFill>
          <a:blip r:embed="rId2"/>
          <a:stretch>
            <a:fillRect/>
          </a:stretch>
        </p:blipFill>
        <p:spPr>
          <a:xfrm>
            <a:off x="2751621" y="4853882"/>
            <a:ext cx="6096000" cy="1559618"/>
          </a:xfrm>
          <a:prstGeom prst="rect">
            <a:avLst/>
          </a:prstGeom>
        </p:spPr>
      </p:pic>
    </p:spTree>
    <p:extLst>
      <p:ext uri="{BB962C8B-B14F-4D97-AF65-F5344CB8AC3E}">
        <p14:creationId xmlns:p14="http://schemas.microsoft.com/office/powerpoint/2010/main" val="1177639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69900" y="874743"/>
            <a:ext cx="8204200" cy="3785652"/>
          </a:xfrm>
          <a:prstGeom prst="rect">
            <a:avLst/>
          </a:prstGeom>
        </p:spPr>
        <p:txBody>
          <a:bodyPr wrap="square">
            <a:spAutoFit/>
          </a:bodyPr>
          <a:lstStyle/>
          <a:p>
            <a:pPr algn="just"/>
            <a:r>
              <a:rPr lang="es-ES_tradnl" sz="2000" dirty="0">
                <a:latin typeface=""/>
              </a:rPr>
              <a:t>Los requerimientos de la vida actual hacen imperativo la </a:t>
            </a:r>
            <a:r>
              <a:rPr lang="es-ES" sz="2000" dirty="0" smtClean="0">
                <a:latin typeface=""/>
              </a:rPr>
              <a:t>adquisición </a:t>
            </a:r>
            <a:r>
              <a:rPr lang="es-ES_tradnl" sz="2000" dirty="0" smtClean="0">
                <a:latin typeface=""/>
              </a:rPr>
              <a:t>de </a:t>
            </a:r>
            <a:r>
              <a:rPr lang="es-ES_tradnl" sz="2000" dirty="0">
                <a:latin typeface=""/>
              </a:rPr>
              <a:t>mejores </a:t>
            </a:r>
            <a:r>
              <a:rPr lang="es-ES" sz="2000" dirty="0" smtClean="0">
                <a:latin typeface=""/>
              </a:rPr>
              <a:t>técnicas </a:t>
            </a:r>
            <a:r>
              <a:rPr lang="es-ES_tradnl" sz="2000" dirty="0" smtClean="0">
                <a:latin typeface=""/>
              </a:rPr>
              <a:t>de </a:t>
            </a:r>
            <a:r>
              <a:rPr lang="es-ES_tradnl" sz="2000" dirty="0">
                <a:latin typeface=""/>
              </a:rPr>
              <a:t>estudio y </a:t>
            </a:r>
            <a:r>
              <a:rPr lang="es-ES" sz="2000" dirty="0" smtClean="0">
                <a:latin typeface=""/>
              </a:rPr>
              <a:t>hábitos </a:t>
            </a:r>
            <a:r>
              <a:rPr lang="es-ES_tradnl" sz="2000" dirty="0" smtClean="0">
                <a:latin typeface=""/>
              </a:rPr>
              <a:t>de </a:t>
            </a:r>
            <a:r>
              <a:rPr lang="es-ES_tradnl" sz="2000" dirty="0">
                <a:latin typeface=""/>
              </a:rPr>
              <a:t>lectura para estar informados y alertas ante lo que sucede a nuestro alrededor, por lo que la </a:t>
            </a:r>
            <a:r>
              <a:rPr lang="es-ES" sz="2000" dirty="0" smtClean="0">
                <a:latin typeface=""/>
              </a:rPr>
              <a:t>educación matemática </a:t>
            </a:r>
            <a:r>
              <a:rPr lang="es-ES_tradnl" sz="2000" dirty="0" smtClean="0">
                <a:latin typeface=""/>
              </a:rPr>
              <a:t>y </a:t>
            </a:r>
            <a:r>
              <a:rPr lang="es-ES_tradnl" sz="2000" dirty="0">
                <a:latin typeface=""/>
              </a:rPr>
              <a:t>el aprendizaje continuo permitir</a:t>
            </a:r>
            <a:r>
              <a:rPr lang="es-ES" sz="2000" dirty="0">
                <a:latin typeface=""/>
              </a:rPr>
              <a:t>á</a:t>
            </a:r>
            <a:r>
              <a:rPr lang="es-ES_tradnl" sz="2000" dirty="0">
                <a:latin typeface=""/>
              </a:rPr>
              <a:t>n obtener los satisfactores de tales requerimientos</a:t>
            </a:r>
            <a:r>
              <a:rPr lang="es-ES_tradnl" sz="2000" dirty="0" smtClean="0">
                <a:latin typeface=""/>
              </a:rPr>
              <a:t>.</a:t>
            </a:r>
          </a:p>
          <a:p>
            <a:pPr algn="just"/>
            <a:endParaRPr lang="es-ES_tradnl" sz="2000" dirty="0">
              <a:latin typeface=""/>
            </a:endParaRPr>
          </a:p>
          <a:p>
            <a:pPr algn="just"/>
            <a:r>
              <a:rPr lang="es-ES_tradnl" sz="2000" dirty="0">
                <a:latin typeface=""/>
              </a:rPr>
              <a:t>Las </a:t>
            </a:r>
            <a:r>
              <a:rPr lang="es-ES" sz="2000" dirty="0" smtClean="0">
                <a:latin typeface=""/>
              </a:rPr>
              <a:t>matemáticas </a:t>
            </a:r>
            <a:r>
              <a:rPr lang="es-ES_tradnl" sz="2000" dirty="0" smtClean="0">
                <a:latin typeface=""/>
              </a:rPr>
              <a:t>deben </a:t>
            </a:r>
            <a:r>
              <a:rPr lang="es-ES_tradnl" sz="2000" dirty="0">
                <a:latin typeface=""/>
              </a:rPr>
              <a:t>ser entendidas, y no limitarlas a </a:t>
            </a:r>
            <a:r>
              <a:rPr lang="es-ES" sz="2000" dirty="0" smtClean="0">
                <a:latin typeface=""/>
              </a:rPr>
              <a:t>cálculos numéricos</a:t>
            </a:r>
            <a:r>
              <a:rPr lang="es-ES_tradnl" sz="2000" dirty="0" smtClean="0">
                <a:latin typeface=""/>
              </a:rPr>
              <a:t>.</a:t>
            </a:r>
            <a:endParaRPr lang="es-ES_tradnl" sz="2000" dirty="0">
              <a:latin typeface=""/>
            </a:endParaRPr>
          </a:p>
          <a:p>
            <a:pPr algn="just"/>
            <a:endParaRPr lang="es-ES_tradnl" sz="2000" dirty="0">
              <a:latin typeface=""/>
            </a:endParaRPr>
          </a:p>
          <a:p>
            <a:pPr algn="just"/>
            <a:r>
              <a:rPr lang="es-ES_tradnl" sz="2000" dirty="0">
                <a:latin typeface=""/>
              </a:rPr>
              <a:t>Los alumnos deben explorar, formular </a:t>
            </a:r>
            <a:r>
              <a:rPr lang="es-ES" sz="2000" dirty="0" smtClean="0">
                <a:latin typeface=""/>
              </a:rPr>
              <a:t>hipótesis </a:t>
            </a:r>
            <a:r>
              <a:rPr lang="es-ES_tradnl" sz="2000" dirty="0" smtClean="0">
                <a:latin typeface=""/>
              </a:rPr>
              <a:t>y </a:t>
            </a:r>
            <a:r>
              <a:rPr lang="es-ES_tradnl" sz="2000" dirty="0">
                <a:latin typeface=""/>
              </a:rPr>
              <a:t>razonar </a:t>
            </a:r>
            <a:r>
              <a:rPr lang="es-ES" sz="2000" dirty="0" smtClean="0">
                <a:latin typeface=""/>
              </a:rPr>
              <a:t>lógicamente</a:t>
            </a:r>
            <a:r>
              <a:rPr lang="es-ES_tradnl" sz="2000" dirty="0" smtClean="0">
                <a:latin typeface=""/>
              </a:rPr>
              <a:t>, </a:t>
            </a:r>
            <a:r>
              <a:rPr lang="es-ES" sz="2000" dirty="0" smtClean="0">
                <a:latin typeface=""/>
              </a:rPr>
              <a:t>también </a:t>
            </a:r>
            <a:r>
              <a:rPr lang="es-ES_tradnl" sz="2000" dirty="0" smtClean="0">
                <a:latin typeface=""/>
              </a:rPr>
              <a:t>usar</a:t>
            </a:r>
            <a:r>
              <a:rPr lang="es-ES" sz="2000" dirty="0">
                <a:latin typeface=""/>
              </a:rPr>
              <a:t>á</a:t>
            </a:r>
            <a:r>
              <a:rPr lang="es-ES_tradnl" sz="2000" dirty="0">
                <a:latin typeface=""/>
              </a:rPr>
              <a:t>n de forma efectiva diversos m</a:t>
            </a:r>
            <a:r>
              <a:rPr lang="es-ES" sz="2000" dirty="0">
                <a:latin typeface=""/>
              </a:rPr>
              <a:t>é</a:t>
            </a:r>
            <a:r>
              <a:rPr lang="es-ES_tradnl" sz="2000" dirty="0">
                <a:latin typeface=""/>
              </a:rPr>
              <a:t>todos </a:t>
            </a:r>
            <a:r>
              <a:rPr lang="es-ES" sz="2000" dirty="0" smtClean="0">
                <a:latin typeface=""/>
              </a:rPr>
              <a:t>matemáticos </a:t>
            </a:r>
            <a:r>
              <a:rPr lang="es-ES_tradnl" sz="2000" dirty="0" smtClean="0">
                <a:latin typeface=""/>
              </a:rPr>
              <a:t>para </a:t>
            </a:r>
            <a:r>
              <a:rPr lang="es-ES_tradnl" sz="2000" dirty="0">
                <a:latin typeface=""/>
              </a:rPr>
              <a:t>resolver </a:t>
            </a:r>
            <a:r>
              <a:rPr lang="es-ES_tradnl" sz="2000" dirty="0" smtClean="0">
                <a:latin typeface=""/>
              </a:rPr>
              <a:t>problemas </a:t>
            </a:r>
            <a:r>
              <a:rPr lang="es-ES_tradnl" sz="2000" dirty="0">
                <a:latin typeface=""/>
              </a:rPr>
              <a:t>imprevistos.</a:t>
            </a:r>
            <a:endParaRPr lang="es-ES_tradnl" sz="2000" dirty="0"/>
          </a:p>
        </p:txBody>
      </p:sp>
      <p:pic>
        <p:nvPicPr>
          <p:cNvPr id="2" name="Imagen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09900" y="4330195"/>
            <a:ext cx="4749337" cy="2040731"/>
          </a:xfrm>
          <a:prstGeom prst="rect">
            <a:avLst/>
          </a:prstGeom>
        </p:spPr>
      </p:pic>
      <p:sp>
        <p:nvSpPr>
          <p:cNvPr id="5" name="Rectángulo 4"/>
          <p:cNvSpPr/>
          <p:nvPr/>
        </p:nvSpPr>
        <p:spPr>
          <a:xfrm rot="16200000">
            <a:off x="2354443" y="-2388729"/>
            <a:ext cx="714018" cy="542289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87926" y="0"/>
            <a:ext cx="5711695" cy="523220"/>
          </a:xfrm>
          <a:prstGeom prst="rect">
            <a:avLst/>
          </a:prstGeom>
          <a:noFill/>
        </p:spPr>
        <p:txBody>
          <a:bodyPr wrap="square" rtlCol="0">
            <a:spAutoFit/>
          </a:bodyPr>
          <a:lstStyle/>
          <a:p>
            <a:r>
              <a:rPr lang="es-ES" sz="2800" dirty="0" smtClean="0">
                <a:solidFill>
                  <a:srgbClr val="FFF9AF"/>
                </a:solidFill>
              </a:rPr>
              <a:t>Presentación del programa</a:t>
            </a:r>
            <a:endParaRPr lang="es-ES_tradnl" sz="2800" dirty="0">
              <a:solidFill>
                <a:srgbClr val="FFF9AF"/>
              </a:solidFill>
            </a:endParaRPr>
          </a:p>
        </p:txBody>
      </p:sp>
    </p:spTree>
    <p:extLst>
      <p:ext uri="{BB962C8B-B14F-4D97-AF65-F5344CB8AC3E}">
        <p14:creationId xmlns:p14="http://schemas.microsoft.com/office/powerpoint/2010/main" val="1250833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2660417" y="-2643904"/>
            <a:ext cx="758190" cy="6079017"/>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CuadroTexto 4"/>
          <p:cNvSpPr txBox="1"/>
          <p:nvPr/>
        </p:nvSpPr>
        <p:spPr>
          <a:xfrm>
            <a:off x="367327" y="86509"/>
            <a:ext cx="5512774" cy="523220"/>
          </a:xfrm>
          <a:prstGeom prst="rect">
            <a:avLst/>
          </a:prstGeom>
          <a:noFill/>
        </p:spPr>
        <p:txBody>
          <a:bodyPr wrap="square" rtlCol="0">
            <a:spAutoFit/>
          </a:bodyPr>
          <a:lstStyle/>
          <a:p>
            <a:r>
              <a:rPr lang="es-ES" sz="2800" dirty="0" smtClean="0">
                <a:solidFill>
                  <a:srgbClr val="FFF9AF"/>
                </a:solidFill>
              </a:rPr>
              <a:t>Objetivos de formación profesional</a:t>
            </a:r>
            <a:endParaRPr lang="es-ES_tradnl" sz="2800" dirty="0">
              <a:solidFill>
                <a:srgbClr val="FFF9AF"/>
              </a:solidFill>
            </a:endParaRPr>
          </a:p>
        </p:txBody>
      </p:sp>
      <p:sp>
        <p:nvSpPr>
          <p:cNvPr id="6" name="Rectángulo 5"/>
          <p:cNvSpPr/>
          <p:nvPr/>
        </p:nvSpPr>
        <p:spPr>
          <a:xfrm>
            <a:off x="367327" y="984558"/>
            <a:ext cx="8141673" cy="3785652"/>
          </a:xfrm>
          <a:prstGeom prst="rect">
            <a:avLst/>
          </a:prstGeom>
        </p:spPr>
        <p:txBody>
          <a:bodyPr wrap="square">
            <a:spAutoFit/>
          </a:bodyPr>
          <a:lstStyle/>
          <a:p>
            <a:pPr algn="just"/>
            <a:r>
              <a:rPr lang="es-ES_tradnl" sz="2000" dirty="0"/>
              <a:t>Son objetivos de la Licenciatura formar profesionales en Contaduría para analizar e interpretar información financiera y administrativa, detectar y proponer soluciones a los problemas económicos de una organización y lograr la mejor toma de decisiones, con alto sentido de responsabilidad, de ética y de servicio para: Generales  </a:t>
            </a:r>
            <a:endParaRPr lang="es-ES_tradnl" sz="2000" dirty="0" smtClean="0"/>
          </a:p>
          <a:p>
            <a:pPr algn="just"/>
            <a:endParaRPr lang="es-ES_tradnl" sz="2000" dirty="0"/>
          </a:p>
          <a:p>
            <a:pPr marL="285750" indent="-285750" algn="just">
              <a:buFont typeface="Arial" charset="0"/>
              <a:buChar char="•"/>
            </a:pPr>
            <a:r>
              <a:rPr lang="es-ES_tradnl" sz="2000" dirty="0" smtClean="0"/>
              <a:t>Ampliar </a:t>
            </a:r>
            <a:r>
              <a:rPr lang="es-ES_tradnl" sz="2000" dirty="0"/>
              <a:t>su universo cultural para mejorar la comprensión del mundo y del entorno en que vive, para cuidar de la naturaleza y potenciar sus </a:t>
            </a:r>
            <a:r>
              <a:rPr lang="es-ES_tradnl" sz="2000" dirty="0" smtClean="0"/>
              <a:t>expectativas.</a:t>
            </a:r>
          </a:p>
          <a:p>
            <a:pPr marL="285750" indent="-285750" algn="just">
              <a:buFont typeface="Arial" charset="0"/>
              <a:buChar char="•"/>
            </a:pPr>
            <a:r>
              <a:rPr lang="es-ES_tradnl" sz="2000" dirty="0" smtClean="0"/>
              <a:t>Asumir </a:t>
            </a:r>
            <a:r>
              <a:rPr lang="es-ES_tradnl" sz="2000" dirty="0"/>
              <a:t>los principios y valores universitarios, y actuar en </a:t>
            </a:r>
            <a:r>
              <a:rPr lang="es-ES_tradnl" sz="2000" dirty="0" smtClean="0"/>
              <a:t>consecuencia. Cuidar </a:t>
            </a:r>
            <a:r>
              <a:rPr lang="es-ES_tradnl" sz="2000" dirty="0"/>
              <a:t>su salud y desarrollar armoniosamente su cuerpo; ejercer responsablemente y de manera creativa el tiempo libre. </a:t>
            </a:r>
            <a:r>
              <a:rPr lang="es-ES_tradnl" sz="2000" dirty="0" smtClean="0"/>
              <a:t></a:t>
            </a:r>
            <a:endParaRPr lang="es-ES_tradnl" sz="2000" dirty="0"/>
          </a:p>
        </p:txBody>
      </p:sp>
      <p:pic>
        <p:nvPicPr>
          <p:cNvPr id="7" name="Imagen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79021" y="4770210"/>
            <a:ext cx="1993900" cy="1741730"/>
          </a:xfrm>
          <a:prstGeom prst="ellipse">
            <a:avLst/>
          </a:prstGeom>
          <a:ln>
            <a:noFill/>
          </a:ln>
          <a:effectLst>
            <a:softEdge rad="112500"/>
          </a:effectLst>
        </p:spPr>
      </p:pic>
    </p:spTree>
    <p:extLst>
      <p:ext uri="{BB962C8B-B14F-4D97-AF65-F5344CB8AC3E}">
        <p14:creationId xmlns:p14="http://schemas.microsoft.com/office/powerpoint/2010/main" val="95421575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2088</TotalTime>
  <Words>2760</Words>
  <Application>Microsoft Macintosh PowerPoint</Application>
  <PresentationFormat>Presentación en pantalla (4:3)</PresentationFormat>
  <Paragraphs>306</Paragraphs>
  <Slides>36</Slides>
  <Notes>1</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36</vt:i4>
      </vt:variant>
    </vt:vector>
  </HeadingPairs>
  <TitlesOfParts>
    <vt:vector size="47" baseType="lpstr">
      <vt:lpstr>Apple Chancery</vt:lpstr>
      <vt:lpstr>Avenir Black</vt:lpstr>
      <vt:lpstr>Avenir Book</vt:lpstr>
      <vt:lpstr>Avenir Roman</vt:lpstr>
      <vt:lpstr>Calibri</vt:lpstr>
      <vt:lpstr>Cambria Math</vt:lpstr>
      <vt:lpstr>Mangal</vt:lpstr>
      <vt:lpstr>Verdana</vt:lpstr>
      <vt:lpstr>Arial</vt:lpstr>
      <vt:lpstr>Arial</vt:lpstr>
      <vt:lpstr>Tema de Office</vt:lpstr>
      <vt:lpstr>Presentación de PowerPoint</vt:lpstr>
      <vt:lpstr>Universidad Autónoma del Estado de México Centro Universitario UAEM Zumpango Licenciatura en Contaduría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carmen aurora niembro gaona</cp:lastModifiedBy>
  <cp:revision>146</cp:revision>
  <cp:lastPrinted>2019-07-10T23:00:49Z</cp:lastPrinted>
  <dcterms:created xsi:type="dcterms:W3CDTF">2013-06-28T15:10:46Z</dcterms:created>
  <dcterms:modified xsi:type="dcterms:W3CDTF">2019-09-25T18:50:21Z</dcterms:modified>
</cp:coreProperties>
</file>