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77" r:id="rId9"/>
    <p:sldId id="278" r:id="rId10"/>
    <p:sldId id="279" r:id="rId11"/>
    <p:sldId id="280" r:id="rId12"/>
    <p:sldId id="281" r:id="rId13"/>
    <p:sldId id="28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6" r:id="rId27"/>
    <p:sldId id="27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9/28/2019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‹Nº›</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9/28/2019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9/28/2019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9/28/2019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E5059C3-6A89-4494-99FF-5A4D6FFD50EB}" type="datetimeFigureOut">
              <a:rPr lang="en-US" dirty="0"/>
              <a:t>9/28/2019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9/28/2019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609285" y="2851331"/>
            <a:ext cx="3893623" cy="307143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666635" y="2851331"/>
            <a:ext cx="3899798" cy="307143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9/28/2019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9/28/2019</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9/28/2019</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7D525BB-DA17-4BA0-B3C8-3AC3ABC827E6}" type="datetimeFigureOut">
              <a:rPr lang="en-US" dirty="0"/>
              <a:t>9/28/2019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16C4C9A-3960-41CF-A4E9-2A8FB932454B}" type="datetimeFigureOut">
              <a:rPr lang="en-US" dirty="0"/>
              <a:t>9/28/2019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9/28/2019</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‹Nº›</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englishclub.com/speaking/presentations.htm" TargetMode="External"/><Relationship Id="rId2" Type="http://schemas.openxmlformats.org/officeDocument/2006/relationships/hyperlink" Target="https://www.tolingo.com/en/guide/business-english/presentation-tip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englishclub.com/speaking/presentations.htm" TargetMode="External"/><Relationship Id="rId2" Type="http://schemas.openxmlformats.org/officeDocument/2006/relationships/hyperlink" Target="https://www.ilac.com/tips-for-giving-a-great-presentation-in-english/" TargetMode="External"/><Relationship Id="rId1" Type="http://schemas.openxmlformats.org/officeDocument/2006/relationships/slideLayout" Target="../slideLayouts/slideLayout2.xml"/><Relationship Id="rId4" Type="http://schemas.openxmlformats.org/officeDocument/2006/relationships/hyperlink" Target="https://preply.com/en/blog/2018/08/17/charts-graphs-and-diagrams-in-the-presentatio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C5A06E-FBE7-4D4C-8697-02C52DFF5935}"/>
              </a:ext>
            </a:extLst>
          </p:cNvPr>
          <p:cNvSpPr>
            <a:spLocks noGrp="1"/>
          </p:cNvSpPr>
          <p:nvPr>
            <p:ph type="ctrTitle"/>
          </p:nvPr>
        </p:nvSpPr>
        <p:spPr>
          <a:xfrm>
            <a:off x="1364974" y="3428998"/>
            <a:ext cx="6764900" cy="2826028"/>
          </a:xfrm>
        </p:spPr>
        <p:txBody>
          <a:bodyPr>
            <a:normAutofit fontScale="90000"/>
          </a:bodyPr>
          <a:lstStyle/>
          <a:p>
            <a:br>
              <a:rPr lang="es-MX" sz="3600" dirty="0"/>
            </a:br>
            <a:r>
              <a:rPr lang="es-MX" sz="3600" dirty="0"/>
              <a:t>Material Didáctico:</a:t>
            </a:r>
            <a:br>
              <a:rPr lang="es-MX" sz="3600" dirty="0"/>
            </a:br>
            <a:r>
              <a:rPr lang="es-MX" sz="3600" dirty="0"/>
              <a:t> Sólo Visión</a:t>
            </a:r>
            <a:br>
              <a:rPr lang="es-MX" sz="3600" dirty="0"/>
            </a:br>
            <a:r>
              <a:rPr lang="es-MX" sz="3600" dirty="0"/>
              <a:t>2019</a:t>
            </a:r>
            <a:br>
              <a:rPr lang="es-MX" sz="3600" dirty="0"/>
            </a:br>
            <a:r>
              <a:rPr lang="es-MX" sz="3600" b="1" dirty="0">
                <a:solidFill>
                  <a:schemeClr val="accent6">
                    <a:lumMod val="75000"/>
                  </a:schemeClr>
                </a:solidFill>
              </a:rPr>
              <a:t>M. EN C. ED. IRMA GABRIELA BAREETO ESTÉVEZ</a:t>
            </a:r>
            <a:br>
              <a:rPr lang="es-MX" sz="3600" b="1" dirty="0">
                <a:solidFill>
                  <a:schemeClr val="accent6">
                    <a:lumMod val="75000"/>
                  </a:schemeClr>
                </a:solidFill>
              </a:rPr>
            </a:br>
            <a:endParaRPr lang="es-MX" sz="3600" dirty="0"/>
          </a:p>
        </p:txBody>
      </p:sp>
      <p:sp>
        <p:nvSpPr>
          <p:cNvPr id="3" name="Subtítulo 2">
            <a:extLst>
              <a:ext uri="{FF2B5EF4-FFF2-40B4-BE49-F238E27FC236}">
                <a16:creationId xmlns:a16="http://schemas.microsoft.com/office/drawing/2014/main" id="{0CB61300-BFFC-4EBF-934F-6B1841F6A53B}"/>
              </a:ext>
            </a:extLst>
          </p:cNvPr>
          <p:cNvSpPr>
            <a:spLocks noGrp="1"/>
          </p:cNvSpPr>
          <p:nvPr>
            <p:ph type="subTitle" idx="1"/>
          </p:nvPr>
        </p:nvSpPr>
        <p:spPr/>
        <p:txBody>
          <a:bodyPr>
            <a:noAutofit/>
          </a:bodyPr>
          <a:lstStyle/>
          <a:p>
            <a:r>
              <a:rPr lang="es-MX" sz="3200" dirty="0"/>
              <a:t>UA: Inglés Técnico Administrativo</a:t>
            </a:r>
          </a:p>
        </p:txBody>
      </p:sp>
      <p:pic>
        <p:nvPicPr>
          <p:cNvPr id="4" name="Imagen 3">
            <a:extLst>
              <a:ext uri="{FF2B5EF4-FFF2-40B4-BE49-F238E27FC236}">
                <a16:creationId xmlns:a16="http://schemas.microsoft.com/office/drawing/2014/main" id="{9587D681-EDED-4663-B68A-4DDC04E657B3}"/>
              </a:ext>
            </a:extLst>
          </p:cNvPr>
          <p:cNvPicPr>
            <a:picLocks noChangeAspect="1"/>
          </p:cNvPicPr>
          <p:nvPr/>
        </p:nvPicPr>
        <p:blipFill>
          <a:blip r:embed="rId2"/>
          <a:stretch>
            <a:fillRect/>
          </a:stretch>
        </p:blipFill>
        <p:spPr>
          <a:xfrm>
            <a:off x="1207809" y="359998"/>
            <a:ext cx="2143125" cy="2143125"/>
          </a:xfrm>
          <a:prstGeom prst="rect">
            <a:avLst/>
          </a:prstGeom>
          <a:noFill/>
          <a:ln cap="rnd">
            <a:noFill/>
          </a:ln>
        </p:spPr>
      </p:pic>
    </p:spTree>
    <p:extLst>
      <p:ext uri="{BB962C8B-B14F-4D97-AF65-F5344CB8AC3E}">
        <p14:creationId xmlns:p14="http://schemas.microsoft.com/office/powerpoint/2010/main" val="3036301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9CD9C5-64FE-4401-87CF-3E5D1CB141E7}"/>
              </a:ext>
            </a:extLst>
          </p:cNvPr>
          <p:cNvSpPr>
            <a:spLocks noGrp="1"/>
          </p:cNvSpPr>
          <p:nvPr>
            <p:ph type="title"/>
          </p:nvPr>
        </p:nvSpPr>
        <p:spPr>
          <a:xfrm>
            <a:off x="2452782" y="688786"/>
            <a:ext cx="7958331" cy="1077229"/>
          </a:xfrm>
        </p:spPr>
        <p:txBody>
          <a:bodyPr/>
          <a:lstStyle/>
          <a:p>
            <a:r>
              <a:rPr lang="en-US" dirty="0"/>
              <a:t>Bar graphs</a:t>
            </a:r>
            <a:endParaRPr lang="es-MX" dirty="0"/>
          </a:p>
        </p:txBody>
      </p:sp>
      <p:sp>
        <p:nvSpPr>
          <p:cNvPr id="3" name="Marcador de contenido 2">
            <a:extLst>
              <a:ext uri="{FF2B5EF4-FFF2-40B4-BE49-F238E27FC236}">
                <a16:creationId xmlns:a16="http://schemas.microsoft.com/office/drawing/2014/main" id="{F8CB1020-3DA0-4AEA-A345-1DD86A2BFC2B}"/>
              </a:ext>
            </a:extLst>
          </p:cNvPr>
          <p:cNvSpPr>
            <a:spLocks noGrp="1"/>
          </p:cNvSpPr>
          <p:nvPr>
            <p:ph idx="1"/>
          </p:nvPr>
        </p:nvSpPr>
        <p:spPr>
          <a:xfrm>
            <a:off x="5293634" y="2107095"/>
            <a:ext cx="5944209" cy="4969566"/>
          </a:xfrm>
        </p:spPr>
        <p:txBody>
          <a:bodyPr/>
          <a:lstStyle/>
          <a:p>
            <a:pPr algn="just"/>
            <a:r>
              <a:rPr lang="en-US" dirty="0"/>
              <a:t> </a:t>
            </a:r>
            <a:r>
              <a:rPr lang="en-US" sz="2400" dirty="0"/>
              <a:t>They are used to show relationships between different data series that are independent of each other. In this case, the height or length of the bar indicates the measured value or frequency. Below, you can see the example of a bar graph which is the most widespread visual for presenting statistical data.</a:t>
            </a:r>
          </a:p>
          <a:p>
            <a:endParaRPr lang="en-US" dirty="0"/>
          </a:p>
          <a:p>
            <a:endParaRPr lang="es-MX" dirty="0"/>
          </a:p>
          <a:p>
            <a:endParaRPr lang="es-MX" dirty="0"/>
          </a:p>
        </p:txBody>
      </p:sp>
      <p:pic>
        <p:nvPicPr>
          <p:cNvPr id="4106" name="Picture 10" descr="Bar graph">
            <a:extLst>
              <a:ext uri="{FF2B5EF4-FFF2-40B4-BE49-F238E27FC236}">
                <a16:creationId xmlns:a16="http://schemas.microsoft.com/office/drawing/2014/main" id="{04F60F45-AB36-472E-94CD-53DFE98C2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6088" y="1961322"/>
            <a:ext cx="3671772" cy="2175634"/>
          </a:xfrm>
          <a:prstGeom prst="rect">
            <a:avLst/>
          </a:prstGeom>
          <a:noFill/>
          <a:ln w="76200">
            <a:solidFill>
              <a:srgbClr val="00206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166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B1788F-E585-4F15-BC12-489F9494EAB5}"/>
              </a:ext>
            </a:extLst>
          </p:cNvPr>
          <p:cNvSpPr>
            <a:spLocks noGrp="1"/>
          </p:cNvSpPr>
          <p:nvPr>
            <p:ph type="title"/>
          </p:nvPr>
        </p:nvSpPr>
        <p:spPr/>
        <p:txBody>
          <a:bodyPr/>
          <a:lstStyle/>
          <a:p>
            <a:r>
              <a:rPr lang="es-MX" b="1" dirty="0"/>
              <a:t>Line </a:t>
            </a:r>
            <a:r>
              <a:rPr lang="es-MX" b="1" dirty="0" err="1"/>
              <a:t>graphs</a:t>
            </a:r>
            <a:endParaRPr lang="es-MX" dirty="0"/>
          </a:p>
        </p:txBody>
      </p:sp>
      <p:sp>
        <p:nvSpPr>
          <p:cNvPr id="3" name="Marcador de contenido 2">
            <a:extLst>
              <a:ext uri="{FF2B5EF4-FFF2-40B4-BE49-F238E27FC236}">
                <a16:creationId xmlns:a16="http://schemas.microsoft.com/office/drawing/2014/main" id="{D1D074E2-E525-41A8-BA4B-A23A6A4D5545}"/>
              </a:ext>
            </a:extLst>
          </p:cNvPr>
          <p:cNvSpPr>
            <a:spLocks noGrp="1"/>
          </p:cNvSpPr>
          <p:nvPr>
            <p:ph idx="1"/>
          </p:nvPr>
        </p:nvSpPr>
        <p:spPr>
          <a:xfrm>
            <a:off x="6096000" y="2994991"/>
            <a:ext cx="4810540" cy="3717562"/>
          </a:xfrm>
        </p:spPr>
        <p:txBody>
          <a:bodyPr/>
          <a:lstStyle/>
          <a:p>
            <a:pPr algn="just"/>
            <a:r>
              <a:rPr lang="en-US" dirty="0"/>
              <a:t>They represent how data has changed over time. This type of charts is especially useful when you want to demonstrate trends or numbers that are connected. For example, how sales vary within one year. </a:t>
            </a:r>
            <a:endParaRPr lang="es-MX" dirty="0"/>
          </a:p>
        </p:txBody>
      </p:sp>
      <p:pic>
        <p:nvPicPr>
          <p:cNvPr id="5124" name="Picture 4" descr="line graphs ">
            <a:extLst>
              <a:ext uri="{FF2B5EF4-FFF2-40B4-BE49-F238E27FC236}">
                <a16:creationId xmlns:a16="http://schemas.microsoft.com/office/drawing/2014/main" id="{716CA6B6-891B-4EDD-BCDD-62B5497E2E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557" y="1885285"/>
            <a:ext cx="4572000" cy="2752725"/>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74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0A8EA1-187D-4BA9-8F5A-21332BE4EFAB}"/>
              </a:ext>
            </a:extLst>
          </p:cNvPr>
          <p:cNvSpPr>
            <a:spLocks noGrp="1"/>
          </p:cNvSpPr>
          <p:nvPr>
            <p:ph type="title"/>
          </p:nvPr>
        </p:nvSpPr>
        <p:spPr/>
        <p:txBody>
          <a:bodyPr/>
          <a:lstStyle/>
          <a:p>
            <a:r>
              <a:rPr lang="es-MX" b="1" dirty="0"/>
              <a:t>Pie charts</a:t>
            </a:r>
            <a:endParaRPr lang="es-MX" dirty="0"/>
          </a:p>
        </p:txBody>
      </p:sp>
      <p:sp>
        <p:nvSpPr>
          <p:cNvPr id="3" name="Marcador de contenido 2">
            <a:extLst>
              <a:ext uri="{FF2B5EF4-FFF2-40B4-BE49-F238E27FC236}">
                <a16:creationId xmlns:a16="http://schemas.microsoft.com/office/drawing/2014/main" id="{D538077F-3FF7-4435-B7C0-C00800824BA3}"/>
              </a:ext>
            </a:extLst>
          </p:cNvPr>
          <p:cNvSpPr>
            <a:spLocks noGrp="1"/>
          </p:cNvSpPr>
          <p:nvPr>
            <p:ph idx="1"/>
          </p:nvPr>
        </p:nvSpPr>
        <p:spPr>
          <a:xfrm>
            <a:off x="5724939" y="2941982"/>
            <a:ext cx="4845200" cy="3107961"/>
          </a:xfrm>
        </p:spPr>
        <p:txBody>
          <a:bodyPr/>
          <a:lstStyle/>
          <a:p>
            <a:pPr algn="just"/>
            <a:r>
              <a:rPr lang="en-US" dirty="0"/>
              <a:t> They are designed to visualize how a whole is divided into various parts. Each segment of the pie is a particular category within the total data set. In this way, it represents a percentage distribution.</a:t>
            </a:r>
            <a:endParaRPr lang="es-MX" dirty="0"/>
          </a:p>
        </p:txBody>
      </p:sp>
      <p:pic>
        <p:nvPicPr>
          <p:cNvPr id="6146" name="Picture 2" descr="pie chart">
            <a:extLst>
              <a:ext uri="{FF2B5EF4-FFF2-40B4-BE49-F238E27FC236}">
                <a16:creationId xmlns:a16="http://schemas.microsoft.com/office/drawing/2014/main" id="{820E1A86-E6E4-48A1-BCF6-1FB3E5417E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3182" y="513685"/>
            <a:ext cx="4876800" cy="2743200"/>
          </a:xfrm>
          <a:prstGeom prst="rect">
            <a:avLst/>
          </a:prstGeom>
          <a:noFill/>
          <a:ln w="57150">
            <a:solidFill>
              <a:srgbClr val="00B0F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709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C71696-0BF5-4EF2-B64C-20509D3A69B8}"/>
              </a:ext>
            </a:extLst>
          </p:cNvPr>
          <p:cNvSpPr>
            <a:spLocks noGrp="1"/>
          </p:cNvSpPr>
          <p:nvPr>
            <p:ph type="title"/>
          </p:nvPr>
        </p:nvSpPr>
        <p:spPr/>
        <p:txBody>
          <a:bodyPr/>
          <a:lstStyle/>
          <a:p>
            <a:r>
              <a:rPr lang="es-MX" dirty="0" err="1"/>
              <a:t>Diagram</a:t>
            </a:r>
            <a:r>
              <a:rPr lang="es-MX" dirty="0"/>
              <a:t> </a:t>
            </a:r>
          </a:p>
        </p:txBody>
      </p:sp>
      <p:sp>
        <p:nvSpPr>
          <p:cNvPr id="3" name="Marcador de contenido 2">
            <a:extLst>
              <a:ext uri="{FF2B5EF4-FFF2-40B4-BE49-F238E27FC236}">
                <a16:creationId xmlns:a16="http://schemas.microsoft.com/office/drawing/2014/main" id="{03507685-C5F1-4960-AA6B-5294AA8DF4DC}"/>
              </a:ext>
            </a:extLst>
          </p:cNvPr>
          <p:cNvSpPr>
            <a:spLocks noGrp="1"/>
          </p:cNvSpPr>
          <p:nvPr>
            <p:ph idx="1"/>
          </p:nvPr>
        </p:nvSpPr>
        <p:spPr>
          <a:xfrm>
            <a:off x="5950225" y="1683026"/>
            <a:ext cx="4619913" cy="4366918"/>
          </a:xfrm>
        </p:spPr>
        <p:txBody>
          <a:bodyPr>
            <a:normAutofit/>
          </a:bodyPr>
          <a:lstStyle/>
          <a:p>
            <a:pPr algn="just"/>
            <a:r>
              <a:rPr lang="en-US" sz="3200" dirty="0"/>
              <a:t> It is a plan, drawing, or outline created to illustrate how separate parts work and overlap at the connecting points.</a:t>
            </a:r>
            <a:endParaRPr lang="es-MX" sz="3200" dirty="0"/>
          </a:p>
        </p:txBody>
      </p:sp>
      <p:pic>
        <p:nvPicPr>
          <p:cNvPr id="7174" name="Picture 6" descr="Resultado de imagen para diagram">
            <a:extLst>
              <a:ext uri="{FF2B5EF4-FFF2-40B4-BE49-F238E27FC236}">
                <a16:creationId xmlns:a16="http://schemas.microsoft.com/office/drawing/2014/main" id="{08B27854-92FE-4253-9745-04939BDF70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0896" y="2199861"/>
            <a:ext cx="2596419" cy="2385599"/>
          </a:xfrm>
          <a:prstGeom prst="rect">
            <a:avLst/>
          </a:prstGeom>
          <a:noFill/>
          <a:ln w="57150">
            <a:solidFill>
              <a:schemeClr val="accent6">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37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3842BA-565A-400E-A9A3-FA62E89E1CB7}"/>
              </a:ext>
            </a:extLst>
          </p:cNvPr>
          <p:cNvSpPr>
            <a:spLocks noGrp="1"/>
          </p:cNvSpPr>
          <p:nvPr>
            <p:ph type="title"/>
          </p:nvPr>
        </p:nvSpPr>
        <p:spPr/>
        <p:txBody>
          <a:bodyPr/>
          <a:lstStyle/>
          <a:p>
            <a:r>
              <a:rPr lang="es-MX" dirty="0"/>
              <a:t>PRESENTATIONS IN ENGLISH</a:t>
            </a:r>
          </a:p>
        </p:txBody>
      </p:sp>
      <p:sp>
        <p:nvSpPr>
          <p:cNvPr id="3" name="Marcador de contenido 2">
            <a:extLst>
              <a:ext uri="{FF2B5EF4-FFF2-40B4-BE49-F238E27FC236}">
                <a16:creationId xmlns:a16="http://schemas.microsoft.com/office/drawing/2014/main" id="{1EEBB9C0-B6B6-4FF7-B212-8812237AB0A5}"/>
              </a:ext>
            </a:extLst>
          </p:cNvPr>
          <p:cNvSpPr>
            <a:spLocks noGrp="1"/>
          </p:cNvSpPr>
          <p:nvPr>
            <p:ph idx="1"/>
          </p:nvPr>
        </p:nvSpPr>
        <p:spPr/>
        <p:txBody>
          <a:bodyPr>
            <a:normAutofit/>
          </a:bodyPr>
          <a:lstStyle/>
          <a:p>
            <a:pPr algn="just"/>
            <a:r>
              <a:rPr lang="en-US" sz="2800" dirty="0"/>
              <a:t>Giving the perfect oral presentation in English requires practice. Remember that even great orators like Steve Jobs, Abraham Lincoln, Nelson Mandela and Martin Luther King became excellent public speakers through years of dedicated practice.</a:t>
            </a:r>
            <a:endParaRPr lang="es-MX" sz="2800" dirty="0"/>
          </a:p>
        </p:txBody>
      </p:sp>
    </p:spTree>
    <p:extLst>
      <p:ext uri="{BB962C8B-B14F-4D97-AF65-F5344CB8AC3E}">
        <p14:creationId xmlns:p14="http://schemas.microsoft.com/office/powerpoint/2010/main" val="1082633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DCA6C074-9B49-4C67-A434-180C322F90AF}"/>
              </a:ext>
            </a:extLst>
          </p:cNvPr>
          <p:cNvSpPr>
            <a:spLocks noGrp="1"/>
          </p:cNvSpPr>
          <p:nvPr>
            <p:ph type="ctrTitle"/>
          </p:nvPr>
        </p:nvSpPr>
        <p:spPr/>
        <p:txBody>
          <a:bodyPr>
            <a:normAutofit/>
          </a:bodyPr>
          <a:lstStyle/>
          <a:p>
            <a:r>
              <a:rPr lang="en-US" sz="3600" dirty="0"/>
              <a:t>10 TIPS FOR GIVING A GREAT PRESENTATION IN ENGLISH</a:t>
            </a:r>
            <a:endParaRPr lang="es-MX" sz="3600" dirty="0"/>
          </a:p>
        </p:txBody>
      </p:sp>
      <p:pic>
        <p:nvPicPr>
          <p:cNvPr id="2052" name="Picture 4" descr="Resultado de imagen para PRESENTATIONS IN ENGLISH">
            <a:extLst>
              <a:ext uri="{FF2B5EF4-FFF2-40B4-BE49-F238E27FC236}">
                <a16:creationId xmlns:a16="http://schemas.microsoft.com/office/drawing/2014/main" id="{989E27E6-140E-4C8A-B170-AF09415C65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2414" y="325086"/>
            <a:ext cx="5518066" cy="3103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404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50D27-0CBD-40A6-A49C-E5FF9DE2C726}"/>
              </a:ext>
            </a:extLst>
          </p:cNvPr>
          <p:cNvSpPr>
            <a:spLocks noGrp="1"/>
          </p:cNvSpPr>
          <p:nvPr>
            <p:ph type="title"/>
          </p:nvPr>
        </p:nvSpPr>
        <p:spPr/>
        <p:txBody>
          <a:bodyPr>
            <a:normAutofit fontScale="90000"/>
          </a:bodyPr>
          <a:lstStyle/>
          <a:p>
            <a:r>
              <a:rPr lang="en-US" b="1" cap="all" dirty="0"/>
              <a:t>1. THINK ABOUT THE DETAILS IN ADVANCE</a:t>
            </a:r>
            <a:br>
              <a:rPr lang="en-US" b="1" cap="all" dirty="0"/>
            </a:br>
            <a:endParaRPr lang="es-MX" dirty="0"/>
          </a:p>
        </p:txBody>
      </p:sp>
      <p:sp>
        <p:nvSpPr>
          <p:cNvPr id="3" name="Marcador de contenido 2">
            <a:extLst>
              <a:ext uri="{FF2B5EF4-FFF2-40B4-BE49-F238E27FC236}">
                <a16:creationId xmlns:a16="http://schemas.microsoft.com/office/drawing/2014/main" id="{E14CB3E6-0549-4706-B90C-35A8FB3A07BE}"/>
              </a:ext>
            </a:extLst>
          </p:cNvPr>
          <p:cNvSpPr>
            <a:spLocks noGrp="1"/>
          </p:cNvSpPr>
          <p:nvPr>
            <p:ph idx="1"/>
          </p:nvPr>
        </p:nvSpPr>
        <p:spPr/>
        <p:txBody>
          <a:bodyPr>
            <a:normAutofit/>
          </a:bodyPr>
          <a:lstStyle/>
          <a:p>
            <a:pPr algn="just"/>
            <a:r>
              <a:rPr lang="en-US" sz="2800" dirty="0"/>
              <a:t>Giving a presentation in front of an audience is always stressful. Thinking about such details as the location of the presentation, equipment, materials, timing, your appearance and outfit will help you avoid nervousness.</a:t>
            </a:r>
            <a:endParaRPr lang="es-MX" sz="2800" dirty="0"/>
          </a:p>
        </p:txBody>
      </p:sp>
      <p:pic>
        <p:nvPicPr>
          <p:cNvPr id="3074" name="Picture 2" descr="Resultado de imagen para thinking">
            <a:extLst>
              <a:ext uri="{FF2B5EF4-FFF2-40B4-BE49-F238E27FC236}">
                <a16:creationId xmlns:a16="http://schemas.microsoft.com/office/drawing/2014/main" id="{9E8A85FF-F559-474E-8AFF-B4EDA38328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8221" y="490331"/>
            <a:ext cx="2319613" cy="2087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346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4A915F-21C8-4FDB-9CB6-444ECD592FDA}"/>
              </a:ext>
            </a:extLst>
          </p:cNvPr>
          <p:cNvSpPr>
            <a:spLocks noGrp="1"/>
          </p:cNvSpPr>
          <p:nvPr>
            <p:ph type="title"/>
          </p:nvPr>
        </p:nvSpPr>
        <p:spPr/>
        <p:txBody>
          <a:bodyPr/>
          <a:lstStyle/>
          <a:p>
            <a:r>
              <a:rPr lang="es-MX" b="1" cap="all" dirty="0"/>
              <a:t>2. DO YOUR HOMEWORK</a:t>
            </a:r>
            <a:br>
              <a:rPr lang="es-MX" b="1" cap="all" dirty="0"/>
            </a:br>
            <a:endParaRPr lang="es-MX" dirty="0"/>
          </a:p>
        </p:txBody>
      </p:sp>
      <p:sp>
        <p:nvSpPr>
          <p:cNvPr id="3" name="Marcador de contenido 2">
            <a:extLst>
              <a:ext uri="{FF2B5EF4-FFF2-40B4-BE49-F238E27FC236}">
                <a16:creationId xmlns:a16="http://schemas.microsoft.com/office/drawing/2014/main" id="{2EAA1948-C65E-42D9-AA99-2F86407C5E19}"/>
              </a:ext>
            </a:extLst>
          </p:cNvPr>
          <p:cNvSpPr>
            <a:spLocks noGrp="1"/>
          </p:cNvSpPr>
          <p:nvPr>
            <p:ph sz="half" idx="1"/>
          </p:nvPr>
        </p:nvSpPr>
        <p:spPr>
          <a:xfrm>
            <a:off x="2204040" y="2197890"/>
            <a:ext cx="3891960" cy="3997828"/>
          </a:xfrm>
        </p:spPr>
        <p:txBody>
          <a:bodyPr>
            <a:normAutofit fontScale="47500" lnSpcReduction="20000"/>
          </a:bodyPr>
          <a:lstStyle/>
          <a:p>
            <a:pPr marL="6160" indent="0" algn="just">
              <a:buNone/>
            </a:pPr>
            <a:r>
              <a:rPr lang="en-US" sz="3200" b="1" u="sng" dirty="0">
                <a:effectLst>
                  <a:outerShdw blurRad="38100" dist="38100" dir="2700000" algn="tl">
                    <a:srgbClr val="000000">
                      <a:alpha val="43137"/>
                    </a:srgbClr>
                  </a:outerShdw>
                </a:effectLst>
              </a:rPr>
              <a:t>Effective preparation requires consideration of the following things:</a:t>
            </a:r>
          </a:p>
          <a:p>
            <a:pPr marL="6160" indent="0" algn="just">
              <a:buNone/>
            </a:pPr>
            <a:endParaRPr lang="en-US" sz="3200" b="1" u="sng" dirty="0">
              <a:effectLst>
                <a:outerShdw blurRad="38100" dist="38100" dir="2700000" algn="tl">
                  <a:srgbClr val="000000">
                    <a:alpha val="43137"/>
                  </a:srgbClr>
                </a:outerShdw>
              </a:effectLst>
            </a:endParaRPr>
          </a:p>
          <a:p>
            <a:r>
              <a:rPr lang="en-US" sz="3300" dirty="0"/>
              <a:t>Ask yourself what the presentation is all about, its title and its goal</a:t>
            </a:r>
          </a:p>
          <a:p>
            <a:r>
              <a:rPr lang="en-US" sz="3300" dirty="0"/>
              <a:t>Think about who your audience is</a:t>
            </a:r>
          </a:p>
          <a:p>
            <a:r>
              <a:rPr lang="en-US" sz="3300" dirty="0"/>
              <a:t>Figure out what your main message is</a:t>
            </a:r>
          </a:p>
          <a:p>
            <a:r>
              <a:rPr lang="en-US" sz="3300" dirty="0"/>
              <a:t>Think about the structure of the presentation: the opening, the main part and the summary</a:t>
            </a:r>
          </a:p>
          <a:p>
            <a:pPr marL="6160" indent="0">
              <a:buNone/>
            </a:pPr>
            <a:endParaRPr lang="es-MX" dirty="0"/>
          </a:p>
        </p:txBody>
      </p:sp>
      <p:sp>
        <p:nvSpPr>
          <p:cNvPr id="4" name="Marcador de contenido 3">
            <a:extLst>
              <a:ext uri="{FF2B5EF4-FFF2-40B4-BE49-F238E27FC236}">
                <a16:creationId xmlns:a16="http://schemas.microsoft.com/office/drawing/2014/main" id="{FAE885C2-52C6-404A-B309-DBEA6FC77B3F}"/>
              </a:ext>
            </a:extLst>
          </p:cNvPr>
          <p:cNvSpPr>
            <a:spLocks noGrp="1"/>
          </p:cNvSpPr>
          <p:nvPr>
            <p:ph sz="half" idx="2"/>
          </p:nvPr>
        </p:nvSpPr>
        <p:spPr>
          <a:xfrm>
            <a:off x="6666636" y="2052114"/>
            <a:ext cx="4478442" cy="3997829"/>
          </a:xfrm>
        </p:spPr>
        <p:txBody>
          <a:bodyPr>
            <a:noAutofit/>
          </a:bodyPr>
          <a:lstStyle/>
          <a:p>
            <a:pPr algn="just"/>
            <a:r>
              <a:rPr lang="en-US" sz="1400" dirty="0"/>
              <a:t>Make it easier for the audience and yourself: use simple language.</a:t>
            </a:r>
          </a:p>
          <a:p>
            <a:pPr algn="just"/>
            <a:r>
              <a:rPr lang="en-US" sz="1400" dirty="0"/>
              <a:t>Prepare yourself for questions. Think about what questions the audience might ask.</a:t>
            </a:r>
          </a:p>
          <a:p>
            <a:pPr algn="just"/>
            <a:r>
              <a:rPr lang="en-US" sz="1400" dirty="0"/>
              <a:t>Usually an orator has a maximum of 15 minutes to present. So, make the presentation simple, have no more than 20 slides using a font that is legible from a distance.</a:t>
            </a:r>
          </a:p>
          <a:p>
            <a:pPr algn="just"/>
            <a:r>
              <a:rPr lang="en-US" sz="1400" dirty="0"/>
              <a:t>Don’t put large blocks of text in your presentation. No one will be interested in reading it; people prefer visual material. So think about images, graphs and videos that support your idea, but don’t overwhelm the audience with too many visual aids.</a:t>
            </a:r>
            <a:endParaRPr lang="es-MX" sz="1400" dirty="0"/>
          </a:p>
        </p:txBody>
      </p:sp>
    </p:spTree>
    <p:extLst>
      <p:ext uri="{BB962C8B-B14F-4D97-AF65-F5344CB8AC3E}">
        <p14:creationId xmlns:p14="http://schemas.microsoft.com/office/powerpoint/2010/main" val="96533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2C130F-8AB7-44F6-9B4F-60F0B9FB2116}"/>
              </a:ext>
            </a:extLst>
          </p:cNvPr>
          <p:cNvSpPr>
            <a:spLocks noGrp="1"/>
          </p:cNvSpPr>
          <p:nvPr>
            <p:ph type="title"/>
          </p:nvPr>
        </p:nvSpPr>
        <p:spPr/>
        <p:txBody>
          <a:bodyPr>
            <a:normAutofit fontScale="90000"/>
          </a:bodyPr>
          <a:lstStyle/>
          <a:p>
            <a:r>
              <a:rPr lang="en-US" b="1" cap="all" dirty="0"/>
              <a:t>3. INTRODUCE YOURSELF AND SET THE THEME</a:t>
            </a:r>
            <a:br>
              <a:rPr lang="en-US" b="1" cap="all" dirty="0"/>
            </a:br>
            <a:endParaRPr lang="es-MX" dirty="0"/>
          </a:p>
        </p:txBody>
      </p:sp>
      <p:sp>
        <p:nvSpPr>
          <p:cNvPr id="4" name="Marcador de contenido 3">
            <a:extLst>
              <a:ext uri="{FF2B5EF4-FFF2-40B4-BE49-F238E27FC236}">
                <a16:creationId xmlns:a16="http://schemas.microsoft.com/office/drawing/2014/main" id="{515D3090-13FF-411D-AF6C-84D47C1147C5}"/>
              </a:ext>
            </a:extLst>
          </p:cNvPr>
          <p:cNvSpPr>
            <a:spLocks noGrp="1"/>
          </p:cNvSpPr>
          <p:nvPr>
            <p:ph sz="half" idx="1"/>
          </p:nvPr>
        </p:nvSpPr>
        <p:spPr>
          <a:ln w="57150">
            <a:solidFill>
              <a:schemeClr val="accent2">
                <a:lumMod val="50000"/>
              </a:schemeClr>
            </a:solidFill>
          </a:ln>
        </p:spPr>
        <p:txBody>
          <a:bodyPr>
            <a:normAutofit fontScale="70000" lnSpcReduction="20000"/>
          </a:bodyPr>
          <a:lstStyle/>
          <a:p>
            <a:pPr algn="just"/>
            <a:r>
              <a:rPr lang="en-US" sz="2600" dirty="0"/>
              <a:t>At the beginning of the presentation, it’s important to introduce yourself, giving your full name, position and company you represent. Some people also include their contact information on the first slide. That’s in case you want someone from the audience to contact you after your presentation. After the introduction, don’t forget to state the topic of your presentation.</a:t>
            </a:r>
          </a:p>
          <a:p>
            <a:endParaRPr lang="en-US" sz="2600" dirty="0"/>
          </a:p>
          <a:p>
            <a:endParaRPr lang="es-MX" dirty="0"/>
          </a:p>
        </p:txBody>
      </p:sp>
      <p:sp>
        <p:nvSpPr>
          <p:cNvPr id="5" name="Marcador de contenido 4">
            <a:extLst>
              <a:ext uri="{FF2B5EF4-FFF2-40B4-BE49-F238E27FC236}">
                <a16:creationId xmlns:a16="http://schemas.microsoft.com/office/drawing/2014/main" id="{4FD490BE-BAF4-40E5-B12F-62A7A6F23F5F}"/>
              </a:ext>
            </a:extLst>
          </p:cNvPr>
          <p:cNvSpPr>
            <a:spLocks noGrp="1"/>
          </p:cNvSpPr>
          <p:nvPr>
            <p:ph sz="half" idx="2"/>
          </p:nvPr>
        </p:nvSpPr>
        <p:spPr>
          <a:ln w="57150">
            <a:solidFill>
              <a:schemeClr val="accent5">
                <a:lumMod val="60000"/>
                <a:lumOff val="40000"/>
              </a:schemeClr>
            </a:solidFill>
          </a:ln>
        </p:spPr>
        <p:txBody>
          <a:bodyPr>
            <a:normAutofit fontScale="70000" lnSpcReduction="20000"/>
          </a:bodyPr>
          <a:lstStyle/>
          <a:p>
            <a:pPr marL="6160" indent="0" algn="ctr">
              <a:buNone/>
            </a:pPr>
            <a:r>
              <a:rPr lang="en-US" sz="2800" b="1" dirty="0"/>
              <a:t>USEFUL PHRASES IN ENGLISH</a:t>
            </a:r>
            <a:r>
              <a:rPr lang="en-US" dirty="0"/>
              <a:t>:</a:t>
            </a:r>
          </a:p>
          <a:p>
            <a:r>
              <a:rPr lang="en-US" sz="3300" b="1" dirty="0">
                <a:latin typeface="Bahnschrift Condensed" panose="020B0502040204020203" pitchFamily="34" charset="0"/>
              </a:rPr>
              <a:t>“Hello, ladies and gentlemen, thank you for coming…”</a:t>
            </a:r>
          </a:p>
          <a:p>
            <a:r>
              <a:rPr lang="en-US" sz="3300" b="1" dirty="0">
                <a:latin typeface="Bahnschrift Condensed" panose="020B0502040204020203" pitchFamily="34" charset="0"/>
              </a:rPr>
              <a:t>“The topic of today’s meeting is…”</a:t>
            </a:r>
          </a:p>
          <a:p>
            <a:r>
              <a:rPr lang="en-US" sz="3300" b="1" dirty="0">
                <a:latin typeface="Bahnschrift Condensed" panose="020B0502040204020203" pitchFamily="34" charset="0"/>
              </a:rPr>
              <a:t>“Let’s get the ball rolling”</a:t>
            </a:r>
          </a:p>
          <a:p>
            <a:pPr algn="just"/>
            <a:r>
              <a:rPr lang="en-US" sz="3300" b="1" dirty="0">
                <a:latin typeface="Bahnschrift Condensed" panose="020B0502040204020203" pitchFamily="34" charset="0"/>
              </a:rPr>
              <a:t>“Shall we get started</a:t>
            </a:r>
            <a:r>
              <a:rPr lang="en-US" dirty="0"/>
              <a:t>?”</a:t>
            </a:r>
            <a:endParaRPr lang="es-MX" dirty="0"/>
          </a:p>
        </p:txBody>
      </p:sp>
    </p:spTree>
    <p:extLst>
      <p:ext uri="{BB962C8B-B14F-4D97-AF65-F5344CB8AC3E}">
        <p14:creationId xmlns:p14="http://schemas.microsoft.com/office/powerpoint/2010/main" val="1915373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039023-E6B1-4CE8-BE64-BB5AB6366745}"/>
              </a:ext>
            </a:extLst>
          </p:cNvPr>
          <p:cNvSpPr>
            <a:spLocks noGrp="1"/>
          </p:cNvSpPr>
          <p:nvPr>
            <p:ph type="title"/>
          </p:nvPr>
        </p:nvSpPr>
        <p:spPr/>
        <p:txBody>
          <a:bodyPr>
            <a:normAutofit fontScale="90000"/>
          </a:bodyPr>
          <a:lstStyle/>
          <a:p>
            <a:r>
              <a:rPr lang="en-US" b="1" cap="all" dirty="0"/>
              <a:t>4. PROVIDE AN OUTLINE OR AGENDA OF YOUR PRESENTATION</a:t>
            </a:r>
            <a:br>
              <a:rPr lang="en-US" b="1" cap="all" dirty="0"/>
            </a:br>
            <a:endParaRPr lang="es-MX" dirty="0"/>
          </a:p>
        </p:txBody>
      </p:sp>
      <p:sp>
        <p:nvSpPr>
          <p:cNvPr id="3" name="Marcador de contenido 2">
            <a:extLst>
              <a:ext uri="{FF2B5EF4-FFF2-40B4-BE49-F238E27FC236}">
                <a16:creationId xmlns:a16="http://schemas.microsoft.com/office/drawing/2014/main" id="{F787A69B-3AC9-4A9C-9A2D-3C2C661E312F}"/>
              </a:ext>
            </a:extLst>
          </p:cNvPr>
          <p:cNvSpPr>
            <a:spLocks noGrp="1"/>
          </p:cNvSpPr>
          <p:nvPr>
            <p:ph sz="half" idx="1"/>
          </p:nvPr>
        </p:nvSpPr>
        <p:spPr/>
        <p:txBody>
          <a:bodyPr>
            <a:normAutofit lnSpcReduction="10000"/>
          </a:bodyPr>
          <a:lstStyle/>
          <a:p>
            <a:pPr algn="just"/>
            <a:r>
              <a:rPr lang="en-US" dirty="0"/>
              <a:t>Providing an outline of the presentation is a must, as people want to know why they should listen to you. That’s why the opening part is very important. It should be cheerful, interesting and catchy. You should know it by heart, so you don’t lose track of your thoughts even if you are nervous.</a:t>
            </a:r>
            <a:endParaRPr lang="es-MX" dirty="0"/>
          </a:p>
        </p:txBody>
      </p:sp>
      <p:sp>
        <p:nvSpPr>
          <p:cNvPr id="4" name="Marcador de contenido 3">
            <a:extLst>
              <a:ext uri="{FF2B5EF4-FFF2-40B4-BE49-F238E27FC236}">
                <a16:creationId xmlns:a16="http://schemas.microsoft.com/office/drawing/2014/main" id="{8B008930-85BF-420B-9ED0-7A8172C5C1CD}"/>
              </a:ext>
            </a:extLst>
          </p:cNvPr>
          <p:cNvSpPr>
            <a:spLocks noGrp="1"/>
          </p:cNvSpPr>
          <p:nvPr>
            <p:ph sz="half" idx="2"/>
          </p:nvPr>
        </p:nvSpPr>
        <p:spPr/>
        <p:txBody>
          <a:bodyPr>
            <a:normAutofit lnSpcReduction="10000"/>
          </a:bodyPr>
          <a:lstStyle/>
          <a:p>
            <a:pPr marL="6160" indent="0" algn="ctr">
              <a:buNone/>
            </a:pPr>
            <a:r>
              <a:rPr lang="en-US" dirty="0"/>
              <a:t>USEFUL PHRASES IN ENGLISH:</a:t>
            </a:r>
          </a:p>
          <a:p>
            <a:r>
              <a:rPr lang="en-US" dirty="0"/>
              <a:t>“I’d like to give you a brief outline of my presentation…”</a:t>
            </a:r>
          </a:p>
          <a:p>
            <a:r>
              <a:rPr lang="en-US" dirty="0"/>
              <a:t>“Here is the agenda for the meeting…”</a:t>
            </a:r>
          </a:p>
          <a:p>
            <a:r>
              <a:rPr lang="en-US" dirty="0"/>
              <a:t>“My presentation consists of the following parts…”</a:t>
            </a:r>
          </a:p>
          <a:p>
            <a:r>
              <a:rPr lang="en-US" dirty="0"/>
              <a:t>“The presentation is divided into four main sections…”</a:t>
            </a:r>
            <a:endParaRPr lang="es-MX" dirty="0"/>
          </a:p>
        </p:txBody>
      </p:sp>
    </p:spTree>
    <p:extLst>
      <p:ext uri="{BB962C8B-B14F-4D97-AF65-F5344CB8AC3E}">
        <p14:creationId xmlns:p14="http://schemas.microsoft.com/office/powerpoint/2010/main" val="170069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01F929-EF5D-4200-B9E9-CBFF1403F29E}"/>
              </a:ext>
            </a:extLst>
          </p:cNvPr>
          <p:cNvSpPr>
            <a:spLocks noGrp="1"/>
          </p:cNvSpPr>
          <p:nvPr>
            <p:ph type="title"/>
          </p:nvPr>
        </p:nvSpPr>
        <p:spPr/>
        <p:txBody>
          <a:bodyPr/>
          <a:lstStyle/>
          <a:p>
            <a:r>
              <a:rPr lang="es-MX" dirty="0"/>
              <a:t>UNIDAD DE COMPETENCIA 2</a:t>
            </a:r>
          </a:p>
        </p:txBody>
      </p:sp>
      <p:sp>
        <p:nvSpPr>
          <p:cNvPr id="3" name="Marcador de contenido 2">
            <a:extLst>
              <a:ext uri="{FF2B5EF4-FFF2-40B4-BE49-F238E27FC236}">
                <a16:creationId xmlns:a16="http://schemas.microsoft.com/office/drawing/2014/main" id="{C4374D9F-558A-4EBE-9414-FB8F3DAB3BDF}"/>
              </a:ext>
            </a:extLst>
          </p:cNvPr>
          <p:cNvSpPr>
            <a:spLocks noGrp="1"/>
          </p:cNvSpPr>
          <p:nvPr>
            <p:ph idx="1"/>
          </p:nvPr>
        </p:nvSpPr>
        <p:spPr/>
        <p:txBody>
          <a:bodyPr/>
          <a:lstStyle/>
          <a:p>
            <a:pPr algn="just"/>
            <a:r>
              <a:rPr lang="es-MX" sz="2800" dirty="0"/>
              <a:t>Describir las ventajas y desventajas de la mercadotecnia, conocer las características de las campañas exitosa.</a:t>
            </a:r>
          </a:p>
          <a:p>
            <a:pPr marL="6160" indent="0" algn="just">
              <a:buNone/>
            </a:pPr>
            <a:endParaRPr lang="es-MX" sz="2800" dirty="0"/>
          </a:p>
          <a:p>
            <a:pPr algn="just"/>
            <a:r>
              <a:rPr lang="es-MX" sz="2800" dirty="0"/>
              <a:t>Conocer las características y pasos de una presentación formal</a:t>
            </a:r>
            <a:r>
              <a:rPr lang="es-MX" dirty="0"/>
              <a:t>. </a:t>
            </a:r>
          </a:p>
        </p:txBody>
      </p:sp>
    </p:spTree>
    <p:extLst>
      <p:ext uri="{BB962C8B-B14F-4D97-AF65-F5344CB8AC3E}">
        <p14:creationId xmlns:p14="http://schemas.microsoft.com/office/powerpoint/2010/main" val="168959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301690-A27F-4251-B962-45A10098C6B6}"/>
              </a:ext>
            </a:extLst>
          </p:cNvPr>
          <p:cNvSpPr>
            <a:spLocks noGrp="1"/>
          </p:cNvSpPr>
          <p:nvPr>
            <p:ph type="title"/>
          </p:nvPr>
        </p:nvSpPr>
        <p:spPr/>
        <p:txBody>
          <a:bodyPr/>
          <a:lstStyle/>
          <a:p>
            <a:r>
              <a:rPr lang="en-US" dirty="0"/>
              <a:t>5. Explain When the Listeners Can Ask Question</a:t>
            </a:r>
            <a:endParaRPr lang="es-MX" dirty="0"/>
          </a:p>
        </p:txBody>
      </p:sp>
      <p:sp>
        <p:nvSpPr>
          <p:cNvPr id="5" name="Marcador de contenido 4">
            <a:extLst>
              <a:ext uri="{FF2B5EF4-FFF2-40B4-BE49-F238E27FC236}">
                <a16:creationId xmlns:a16="http://schemas.microsoft.com/office/drawing/2014/main" id="{E7709428-0ED3-4959-9483-5484F7583D54}"/>
              </a:ext>
            </a:extLst>
          </p:cNvPr>
          <p:cNvSpPr>
            <a:spLocks noGrp="1"/>
          </p:cNvSpPr>
          <p:nvPr>
            <p:ph sz="half" idx="1"/>
          </p:nvPr>
        </p:nvSpPr>
        <p:spPr>
          <a:xfrm>
            <a:off x="2064362" y="1887522"/>
            <a:ext cx="4562517" cy="4401693"/>
          </a:xfrm>
        </p:spPr>
        <p:txBody>
          <a:bodyPr>
            <a:noAutofit/>
          </a:bodyPr>
          <a:lstStyle/>
          <a:p>
            <a:pPr marL="6160" indent="0" algn="just">
              <a:buNone/>
            </a:pPr>
            <a:r>
              <a:rPr lang="en-US" sz="2200" dirty="0">
                <a:solidFill>
                  <a:schemeClr val="accent1"/>
                </a:solidFill>
              </a:rPr>
              <a:t>A Question &amp; Answer period (Q&amp;A) </a:t>
            </a:r>
            <a:r>
              <a:rPr lang="en-US" sz="2200" dirty="0"/>
              <a:t>usually takes place at the end of the presentation, so you have enough time to deliver the main message of your speech without being interrupted by multiple questions. If you want the audience to ask questions during or after the presentation, say so.</a:t>
            </a:r>
            <a:endParaRPr lang="es-MX" sz="2200" dirty="0"/>
          </a:p>
        </p:txBody>
      </p:sp>
      <p:sp>
        <p:nvSpPr>
          <p:cNvPr id="6" name="Marcador de contenido 5">
            <a:extLst>
              <a:ext uri="{FF2B5EF4-FFF2-40B4-BE49-F238E27FC236}">
                <a16:creationId xmlns:a16="http://schemas.microsoft.com/office/drawing/2014/main" id="{0DE5633C-3B21-4B89-BD15-68033D36BFA4}"/>
              </a:ext>
            </a:extLst>
          </p:cNvPr>
          <p:cNvSpPr>
            <a:spLocks noGrp="1"/>
          </p:cNvSpPr>
          <p:nvPr>
            <p:ph sz="half" idx="2"/>
          </p:nvPr>
        </p:nvSpPr>
        <p:spPr/>
        <p:txBody>
          <a:bodyPr>
            <a:normAutofit fontScale="70000" lnSpcReduction="20000"/>
          </a:bodyPr>
          <a:lstStyle/>
          <a:p>
            <a:pPr marL="6160" indent="0" algn="ctr">
              <a:buNone/>
            </a:pPr>
            <a:r>
              <a:rPr lang="en-US" sz="2600" b="1" u="sng" dirty="0">
                <a:solidFill>
                  <a:schemeClr val="accent2">
                    <a:lumMod val="60000"/>
                    <a:lumOff val="40000"/>
                  </a:schemeClr>
                </a:solidFill>
              </a:rPr>
              <a:t>USEFUL PHRASES IN ENGLISH</a:t>
            </a:r>
            <a:r>
              <a:rPr lang="en-US" b="1" dirty="0"/>
              <a:t>:</a:t>
            </a:r>
          </a:p>
          <a:p>
            <a:r>
              <a:rPr lang="en-US" dirty="0"/>
              <a:t>“</a:t>
            </a:r>
            <a:r>
              <a:rPr lang="en-US" sz="3100" dirty="0"/>
              <a:t>There will be a Q&amp;A session after the presentation”</a:t>
            </a:r>
          </a:p>
          <a:p>
            <a:r>
              <a:rPr lang="en-US" sz="3100" dirty="0"/>
              <a:t>“Please feel free to interrupt me if you have any questions”</a:t>
            </a:r>
          </a:p>
          <a:p>
            <a:r>
              <a:rPr lang="en-US" sz="3100" dirty="0"/>
              <a:t>“I will be happy to answer your questions at any time during the presentation”</a:t>
            </a:r>
            <a:endParaRPr lang="es-MX" sz="3100" dirty="0"/>
          </a:p>
        </p:txBody>
      </p:sp>
    </p:spTree>
    <p:extLst>
      <p:ext uri="{BB962C8B-B14F-4D97-AF65-F5344CB8AC3E}">
        <p14:creationId xmlns:p14="http://schemas.microsoft.com/office/powerpoint/2010/main" val="1148568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6A1AD6FE-17EA-41DF-B263-0C549AB00E2D}"/>
              </a:ext>
            </a:extLst>
          </p:cNvPr>
          <p:cNvSpPr>
            <a:spLocks noGrp="1"/>
          </p:cNvSpPr>
          <p:nvPr>
            <p:ph type="title"/>
          </p:nvPr>
        </p:nvSpPr>
        <p:spPr/>
        <p:txBody>
          <a:bodyPr>
            <a:normAutofit fontScale="90000"/>
          </a:bodyPr>
          <a:lstStyle/>
          <a:p>
            <a:r>
              <a:rPr lang="en-US" b="1" cap="all" dirty="0"/>
              <a:t>6. MAKE A CLEAR TRANSITION IN BETWEEN THE PARTS OF THE PRESENTATION</a:t>
            </a:r>
            <a:br>
              <a:rPr lang="en-US" b="1" cap="all" dirty="0"/>
            </a:br>
            <a:endParaRPr lang="es-MX" dirty="0"/>
          </a:p>
        </p:txBody>
      </p:sp>
      <p:sp>
        <p:nvSpPr>
          <p:cNvPr id="5" name="Marcador de contenido 4">
            <a:extLst>
              <a:ext uri="{FF2B5EF4-FFF2-40B4-BE49-F238E27FC236}">
                <a16:creationId xmlns:a16="http://schemas.microsoft.com/office/drawing/2014/main" id="{C735ABBB-0884-49CE-B737-36342099847E}"/>
              </a:ext>
            </a:extLst>
          </p:cNvPr>
          <p:cNvSpPr>
            <a:spLocks noGrp="1"/>
          </p:cNvSpPr>
          <p:nvPr>
            <p:ph sz="half" idx="1"/>
          </p:nvPr>
        </p:nvSpPr>
        <p:spPr/>
        <p:txBody>
          <a:bodyPr>
            <a:noAutofit/>
          </a:bodyPr>
          <a:lstStyle/>
          <a:p>
            <a:pPr algn="just"/>
            <a:r>
              <a:rPr lang="en-US" sz="3200" dirty="0">
                <a:solidFill>
                  <a:schemeClr val="accent4">
                    <a:lumMod val="75000"/>
                  </a:schemeClr>
                </a:solidFill>
              </a:rPr>
              <a:t>Using transition words and phrases in English makes your presentation look smooth and easy to follow.</a:t>
            </a:r>
            <a:endParaRPr lang="es-MX" sz="3200" dirty="0">
              <a:solidFill>
                <a:schemeClr val="accent4">
                  <a:lumMod val="75000"/>
                </a:schemeClr>
              </a:solidFill>
            </a:endParaRPr>
          </a:p>
        </p:txBody>
      </p:sp>
      <p:sp>
        <p:nvSpPr>
          <p:cNvPr id="6" name="Marcador de contenido 5">
            <a:extLst>
              <a:ext uri="{FF2B5EF4-FFF2-40B4-BE49-F238E27FC236}">
                <a16:creationId xmlns:a16="http://schemas.microsoft.com/office/drawing/2014/main" id="{4F33588B-3C59-44A6-A6FA-3351DEBE6379}"/>
              </a:ext>
            </a:extLst>
          </p:cNvPr>
          <p:cNvSpPr>
            <a:spLocks noGrp="1"/>
          </p:cNvSpPr>
          <p:nvPr>
            <p:ph sz="half" idx="2"/>
          </p:nvPr>
        </p:nvSpPr>
        <p:spPr/>
        <p:txBody>
          <a:bodyPr>
            <a:normAutofit fontScale="92500" lnSpcReduction="10000"/>
          </a:bodyPr>
          <a:lstStyle/>
          <a:p>
            <a:pPr marL="6160" indent="0">
              <a:buNone/>
            </a:pPr>
            <a:r>
              <a:rPr lang="en-US" dirty="0"/>
              <a:t>USEFUL PHRASES IN ENGLISH:</a:t>
            </a:r>
          </a:p>
          <a:p>
            <a:r>
              <a:rPr lang="en-US" dirty="0">
                <a:solidFill>
                  <a:schemeClr val="accent1">
                    <a:lumMod val="40000"/>
                    <a:lumOff val="60000"/>
                  </a:schemeClr>
                </a:solidFill>
              </a:rPr>
              <a:t>“I’d like to move on to another part of the presentation…”</a:t>
            </a:r>
          </a:p>
          <a:p>
            <a:r>
              <a:rPr lang="en-US" dirty="0">
                <a:solidFill>
                  <a:schemeClr val="accent1">
                    <a:lumMod val="40000"/>
                    <a:lumOff val="60000"/>
                  </a:schemeClr>
                </a:solidFill>
              </a:rPr>
              <a:t>“Now I’d like to look at…”</a:t>
            </a:r>
          </a:p>
          <a:p>
            <a:r>
              <a:rPr lang="en-US" dirty="0">
                <a:solidFill>
                  <a:schemeClr val="accent1">
                    <a:lumMod val="40000"/>
                    <a:lumOff val="60000"/>
                  </a:schemeClr>
                </a:solidFill>
              </a:rPr>
              <a:t>“For instance…”</a:t>
            </a:r>
          </a:p>
          <a:p>
            <a:r>
              <a:rPr lang="en-US" dirty="0">
                <a:solidFill>
                  <a:schemeClr val="accent1">
                    <a:lumMod val="40000"/>
                    <a:lumOff val="60000"/>
                  </a:schemeClr>
                </a:solidFill>
              </a:rPr>
              <a:t>“In addition…”</a:t>
            </a:r>
          </a:p>
          <a:p>
            <a:r>
              <a:rPr lang="en-US" dirty="0">
                <a:solidFill>
                  <a:schemeClr val="accent1">
                    <a:lumMod val="40000"/>
                    <a:lumOff val="60000"/>
                  </a:schemeClr>
                </a:solidFill>
              </a:rPr>
              <a:t>“Moreover…”</a:t>
            </a:r>
          </a:p>
          <a:p>
            <a:r>
              <a:rPr lang="en-US" dirty="0">
                <a:solidFill>
                  <a:schemeClr val="accent1">
                    <a:lumMod val="40000"/>
                    <a:lumOff val="60000"/>
                  </a:schemeClr>
                </a:solidFill>
              </a:rPr>
              <a:t>“This leads me to the next point…”</a:t>
            </a:r>
            <a:endParaRPr lang="es-MX" dirty="0">
              <a:solidFill>
                <a:schemeClr val="accent1">
                  <a:lumMod val="40000"/>
                  <a:lumOff val="60000"/>
                </a:schemeClr>
              </a:solidFill>
            </a:endParaRPr>
          </a:p>
        </p:txBody>
      </p:sp>
    </p:spTree>
    <p:extLst>
      <p:ext uri="{BB962C8B-B14F-4D97-AF65-F5344CB8AC3E}">
        <p14:creationId xmlns:p14="http://schemas.microsoft.com/office/powerpoint/2010/main" val="2971747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4382D7-8185-4FDA-B432-7FA9801A6934}"/>
              </a:ext>
            </a:extLst>
          </p:cNvPr>
          <p:cNvSpPr>
            <a:spLocks noGrp="1"/>
          </p:cNvSpPr>
          <p:nvPr>
            <p:ph type="title"/>
          </p:nvPr>
        </p:nvSpPr>
        <p:spPr/>
        <p:txBody>
          <a:bodyPr/>
          <a:lstStyle/>
          <a:p>
            <a:r>
              <a:rPr lang="es-MX" dirty="0"/>
              <a:t>7. WOW YOUR AUDIENCE</a:t>
            </a:r>
          </a:p>
        </p:txBody>
      </p:sp>
      <p:sp>
        <p:nvSpPr>
          <p:cNvPr id="3" name="Marcador de contenido 2">
            <a:extLst>
              <a:ext uri="{FF2B5EF4-FFF2-40B4-BE49-F238E27FC236}">
                <a16:creationId xmlns:a16="http://schemas.microsoft.com/office/drawing/2014/main" id="{3A786F04-EC79-4115-859C-09582484BA4D}"/>
              </a:ext>
            </a:extLst>
          </p:cNvPr>
          <p:cNvSpPr>
            <a:spLocks noGrp="1"/>
          </p:cNvSpPr>
          <p:nvPr>
            <p:ph sz="half" idx="1"/>
          </p:nvPr>
        </p:nvSpPr>
        <p:spPr/>
        <p:txBody>
          <a:bodyPr>
            <a:normAutofit lnSpcReduction="10000"/>
          </a:bodyPr>
          <a:lstStyle/>
          <a:p>
            <a:pPr algn="just"/>
            <a:r>
              <a:rPr lang="en-US" dirty="0"/>
              <a:t>If you are not excited by your presentation, your audience will not be excited either. When presenting, you should plan to wow your audience. Use adjectives and descriptive words as they will help to attract the audience’s attention and make your speech more vivid and memorable.</a:t>
            </a:r>
            <a:endParaRPr lang="es-MX" dirty="0"/>
          </a:p>
        </p:txBody>
      </p:sp>
      <p:sp>
        <p:nvSpPr>
          <p:cNvPr id="4" name="Marcador de contenido 3">
            <a:extLst>
              <a:ext uri="{FF2B5EF4-FFF2-40B4-BE49-F238E27FC236}">
                <a16:creationId xmlns:a16="http://schemas.microsoft.com/office/drawing/2014/main" id="{6827C406-24E7-4F64-9C98-5197ACF17080}"/>
              </a:ext>
            </a:extLst>
          </p:cNvPr>
          <p:cNvSpPr>
            <a:spLocks noGrp="1"/>
          </p:cNvSpPr>
          <p:nvPr>
            <p:ph sz="half" idx="2"/>
          </p:nvPr>
        </p:nvSpPr>
        <p:spPr/>
        <p:txBody>
          <a:bodyPr>
            <a:normAutofit lnSpcReduction="10000"/>
          </a:bodyPr>
          <a:lstStyle/>
          <a:p>
            <a:pPr marL="6160" indent="0" algn="ctr">
              <a:buNone/>
            </a:pPr>
            <a:r>
              <a:rPr lang="en-US" dirty="0"/>
              <a:t>USEFUL PHRASES IN ENGLISH:</a:t>
            </a:r>
          </a:p>
          <a:p>
            <a:r>
              <a:rPr lang="en-US" dirty="0"/>
              <a:t>“The product I present is extraordinary.”</a:t>
            </a:r>
          </a:p>
          <a:p>
            <a:r>
              <a:rPr lang="en-US" dirty="0"/>
              <a:t>“It’s a really cool device”</a:t>
            </a:r>
          </a:p>
          <a:p>
            <a:r>
              <a:rPr lang="en-US" dirty="0"/>
              <a:t>“This video is awesome”</a:t>
            </a:r>
          </a:p>
          <a:p>
            <a:r>
              <a:rPr lang="en-US" dirty="0"/>
              <a:t>“This is an outstanding example”</a:t>
            </a:r>
            <a:endParaRPr lang="es-MX" dirty="0"/>
          </a:p>
        </p:txBody>
      </p:sp>
    </p:spTree>
    <p:extLst>
      <p:ext uri="{BB962C8B-B14F-4D97-AF65-F5344CB8AC3E}">
        <p14:creationId xmlns:p14="http://schemas.microsoft.com/office/powerpoint/2010/main" val="2806042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4D5B38-E8C0-4341-9C2A-AA794C74C701}"/>
              </a:ext>
            </a:extLst>
          </p:cNvPr>
          <p:cNvSpPr>
            <a:spLocks noGrp="1"/>
          </p:cNvSpPr>
          <p:nvPr>
            <p:ph type="title"/>
          </p:nvPr>
        </p:nvSpPr>
        <p:spPr/>
        <p:txBody>
          <a:bodyPr>
            <a:normAutofit/>
          </a:bodyPr>
          <a:lstStyle/>
          <a:p>
            <a:r>
              <a:rPr lang="en-US" b="1" cap="all" dirty="0"/>
              <a:t>8. MAKE YOUR DATA MEANINGFUL</a:t>
            </a:r>
            <a:br>
              <a:rPr lang="en-US" b="1" cap="all" dirty="0"/>
            </a:br>
            <a:endParaRPr lang="es-MX" dirty="0"/>
          </a:p>
        </p:txBody>
      </p:sp>
      <p:sp>
        <p:nvSpPr>
          <p:cNvPr id="3" name="Marcador de contenido 2">
            <a:extLst>
              <a:ext uri="{FF2B5EF4-FFF2-40B4-BE49-F238E27FC236}">
                <a16:creationId xmlns:a16="http://schemas.microsoft.com/office/drawing/2014/main" id="{AF2D277E-026E-4FFB-A47B-9E36637C6FB7}"/>
              </a:ext>
            </a:extLst>
          </p:cNvPr>
          <p:cNvSpPr>
            <a:spLocks noGrp="1"/>
          </p:cNvSpPr>
          <p:nvPr>
            <p:ph sz="half" idx="1"/>
          </p:nvPr>
        </p:nvSpPr>
        <p:spPr>
          <a:xfrm>
            <a:off x="2160104" y="2052116"/>
            <a:ext cx="4337230" cy="3997828"/>
          </a:xfrm>
        </p:spPr>
        <p:txBody>
          <a:bodyPr>
            <a:noAutofit/>
          </a:bodyPr>
          <a:lstStyle/>
          <a:p>
            <a:pPr algn="just"/>
            <a:r>
              <a:rPr lang="en-US" sz="1800" dirty="0"/>
              <a:t>If you need to present numbers or some comparative analysis of algorithms for integration, use some visuals to present it. You can use charts, graphs or diagrams to make your data meaningful and visually attractive. Remember that pie charts are good for representing proportions, line charts to represent trends, column and bar charts for ranking.</a:t>
            </a:r>
            <a:br>
              <a:rPr lang="en-US" sz="1800" dirty="0"/>
            </a:br>
            <a:endParaRPr lang="es-MX" sz="1800" dirty="0"/>
          </a:p>
        </p:txBody>
      </p:sp>
      <p:sp>
        <p:nvSpPr>
          <p:cNvPr id="4" name="Marcador de contenido 3">
            <a:extLst>
              <a:ext uri="{FF2B5EF4-FFF2-40B4-BE49-F238E27FC236}">
                <a16:creationId xmlns:a16="http://schemas.microsoft.com/office/drawing/2014/main" id="{8C046A5C-4ACB-4F94-99D5-FF32A6231E3C}"/>
              </a:ext>
            </a:extLst>
          </p:cNvPr>
          <p:cNvSpPr>
            <a:spLocks noGrp="1"/>
          </p:cNvSpPr>
          <p:nvPr>
            <p:ph sz="half" idx="2"/>
          </p:nvPr>
        </p:nvSpPr>
        <p:spPr/>
        <p:txBody>
          <a:bodyPr>
            <a:normAutofit fontScale="92500" lnSpcReduction="20000"/>
          </a:bodyPr>
          <a:lstStyle/>
          <a:p>
            <a:pPr marL="6160" indent="0" algn="ctr">
              <a:buNone/>
            </a:pPr>
            <a:r>
              <a:rPr lang="en-US" dirty="0"/>
              <a:t>USEFUL PHRASES IN ENGLISH:</a:t>
            </a:r>
          </a:p>
          <a:p>
            <a:r>
              <a:rPr lang="en-US" dirty="0"/>
              <a:t>“Here are some facts and figures”</a:t>
            </a:r>
          </a:p>
          <a:p>
            <a:r>
              <a:rPr lang="en-US" dirty="0"/>
              <a:t>“The pie chart is divided into several parts”</a:t>
            </a:r>
          </a:p>
          <a:p>
            <a:r>
              <a:rPr lang="en-US" dirty="0"/>
              <a:t>“The numbers here have increased or gone up”</a:t>
            </a:r>
          </a:p>
          <a:p>
            <a:r>
              <a:rPr lang="en-US" dirty="0"/>
              <a:t>“The numbers change and go down (decrease)”</a:t>
            </a:r>
          </a:p>
          <a:p>
            <a:r>
              <a:rPr lang="en-US" dirty="0"/>
              <a:t>“The numbers have remained stable”</a:t>
            </a:r>
            <a:endParaRPr lang="es-MX" dirty="0"/>
          </a:p>
        </p:txBody>
      </p:sp>
    </p:spTree>
    <p:extLst>
      <p:ext uri="{BB962C8B-B14F-4D97-AF65-F5344CB8AC3E}">
        <p14:creationId xmlns:p14="http://schemas.microsoft.com/office/powerpoint/2010/main" val="747194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26E173-25FC-459C-8FA7-777C1E7A982D}"/>
              </a:ext>
            </a:extLst>
          </p:cNvPr>
          <p:cNvSpPr>
            <a:spLocks noGrp="1"/>
          </p:cNvSpPr>
          <p:nvPr>
            <p:ph type="title"/>
          </p:nvPr>
        </p:nvSpPr>
        <p:spPr/>
        <p:txBody>
          <a:bodyPr/>
          <a:lstStyle/>
          <a:p>
            <a:r>
              <a:rPr lang="es-MX" dirty="0"/>
              <a:t>9. SUMMARIZE</a:t>
            </a:r>
          </a:p>
        </p:txBody>
      </p:sp>
      <p:sp>
        <p:nvSpPr>
          <p:cNvPr id="3" name="Marcador de contenido 2">
            <a:extLst>
              <a:ext uri="{FF2B5EF4-FFF2-40B4-BE49-F238E27FC236}">
                <a16:creationId xmlns:a16="http://schemas.microsoft.com/office/drawing/2014/main" id="{AFCC7F48-9915-456C-9E34-8EEE0966DE3E}"/>
              </a:ext>
            </a:extLst>
          </p:cNvPr>
          <p:cNvSpPr>
            <a:spLocks noGrp="1"/>
          </p:cNvSpPr>
          <p:nvPr>
            <p:ph sz="half" idx="1"/>
          </p:nvPr>
        </p:nvSpPr>
        <p:spPr/>
        <p:txBody>
          <a:bodyPr>
            <a:normAutofit fontScale="92500"/>
          </a:bodyPr>
          <a:lstStyle/>
          <a:p>
            <a:pPr algn="just"/>
            <a:r>
              <a:rPr lang="en-US" dirty="0"/>
              <a:t>At the end of the presentation, briefly summarize the main points and ideas. Provide the audience with your opinion and give them a call to action, let them know what you want them to do with the information you’ve shared. End of the presentation by thanking all the listeners and inviting them to the Q&amp;A.</a:t>
            </a:r>
            <a:endParaRPr lang="es-MX" dirty="0"/>
          </a:p>
        </p:txBody>
      </p:sp>
      <p:sp>
        <p:nvSpPr>
          <p:cNvPr id="4" name="Marcador de contenido 3">
            <a:extLst>
              <a:ext uri="{FF2B5EF4-FFF2-40B4-BE49-F238E27FC236}">
                <a16:creationId xmlns:a16="http://schemas.microsoft.com/office/drawing/2014/main" id="{71567E68-C856-47A9-A84D-EFD02B2EB515}"/>
              </a:ext>
            </a:extLst>
          </p:cNvPr>
          <p:cNvSpPr>
            <a:spLocks noGrp="1"/>
          </p:cNvSpPr>
          <p:nvPr>
            <p:ph sz="half" idx="2"/>
          </p:nvPr>
        </p:nvSpPr>
        <p:spPr/>
        <p:txBody>
          <a:bodyPr>
            <a:normAutofit fontScale="92500"/>
          </a:bodyPr>
          <a:lstStyle/>
          <a:p>
            <a:pPr marL="6160" indent="0" algn="ctr">
              <a:buNone/>
            </a:pPr>
            <a:r>
              <a:rPr lang="en-US" b="1" cap="all" dirty="0"/>
              <a:t>USEFUL PHRASES IN ENGLISH:</a:t>
            </a:r>
          </a:p>
          <a:p>
            <a:r>
              <a:rPr lang="en-US" i="1" dirty="0"/>
              <a:t>“Let’s summarize briefly what we’ve looked at…”</a:t>
            </a:r>
            <a:br>
              <a:rPr lang="en-US" dirty="0"/>
            </a:br>
            <a:r>
              <a:rPr lang="en-US" i="1" dirty="0"/>
              <a:t>“In conclusion…”</a:t>
            </a:r>
            <a:br>
              <a:rPr lang="en-US" dirty="0"/>
            </a:br>
            <a:r>
              <a:rPr lang="en-US" i="1" dirty="0"/>
              <a:t>“I’d like to recap…”</a:t>
            </a:r>
            <a:br>
              <a:rPr lang="en-US" dirty="0"/>
            </a:br>
            <a:r>
              <a:rPr lang="en-US" i="1" dirty="0"/>
              <a:t>“I’d like to sum up the main points…”</a:t>
            </a:r>
            <a:endParaRPr lang="en-US" dirty="0"/>
          </a:p>
          <a:p>
            <a:endParaRPr lang="es-MX" dirty="0"/>
          </a:p>
        </p:txBody>
      </p:sp>
    </p:spTree>
    <p:extLst>
      <p:ext uri="{BB962C8B-B14F-4D97-AF65-F5344CB8AC3E}">
        <p14:creationId xmlns:p14="http://schemas.microsoft.com/office/powerpoint/2010/main" val="42671315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7463DB-8BFB-4295-8E93-78A1AE786166}"/>
              </a:ext>
            </a:extLst>
          </p:cNvPr>
          <p:cNvSpPr>
            <a:spLocks noGrp="1"/>
          </p:cNvSpPr>
          <p:nvPr>
            <p:ph type="title"/>
          </p:nvPr>
        </p:nvSpPr>
        <p:spPr/>
        <p:txBody>
          <a:bodyPr/>
          <a:lstStyle/>
          <a:p>
            <a:r>
              <a:rPr lang="es-MX" b="1" cap="all" dirty="0"/>
              <a:t>10. PRACTICE</a:t>
            </a:r>
            <a:br>
              <a:rPr lang="es-MX" b="1" cap="all" dirty="0"/>
            </a:br>
            <a:endParaRPr lang="es-MX" dirty="0"/>
          </a:p>
        </p:txBody>
      </p:sp>
      <p:sp>
        <p:nvSpPr>
          <p:cNvPr id="5" name="Marcador de contenido 4">
            <a:extLst>
              <a:ext uri="{FF2B5EF4-FFF2-40B4-BE49-F238E27FC236}">
                <a16:creationId xmlns:a16="http://schemas.microsoft.com/office/drawing/2014/main" id="{3D80B8A8-8E19-4622-9250-448020258115}"/>
              </a:ext>
            </a:extLst>
          </p:cNvPr>
          <p:cNvSpPr>
            <a:spLocks noGrp="1"/>
          </p:cNvSpPr>
          <p:nvPr>
            <p:ph idx="1"/>
          </p:nvPr>
        </p:nvSpPr>
        <p:spPr/>
        <p:txBody>
          <a:bodyPr>
            <a:normAutofit/>
          </a:bodyPr>
          <a:lstStyle/>
          <a:p>
            <a:pPr algn="just"/>
            <a:r>
              <a:rPr lang="en-US" sz="2800" dirty="0"/>
              <a:t>Try rehearsing your presentation using the above tips. Practice in front of a mirror or with your friends, parents or spouse. The more you practice, the better. While practicing, try not to use crutch words (examples: </a:t>
            </a:r>
            <a:r>
              <a:rPr lang="en-US" sz="2800" dirty="0" err="1"/>
              <a:t>uhhhhh</a:t>
            </a:r>
            <a:r>
              <a:rPr lang="en-US" sz="2800" dirty="0"/>
              <a:t>, </a:t>
            </a:r>
            <a:r>
              <a:rPr lang="en-US" sz="2800" dirty="0" err="1"/>
              <a:t>ahhhh</a:t>
            </a:r>
            <a:r>
              <a:rPr lang="en-US" sz="2800" dirty="0"/>
              <a:t>, so on, you know, like etc.)</a:t>
            </a:r>
            <a:endParaRPr lang="es-MX" sz="2800" dirty="0"/>
          </a:p>
        </p:txBody>
      </p:sp>
    </p:spTree>
    <p:extLst>
      <p:ext uri="{BB962C8B-B14F-4D97-AF65-F5344CB8AC3E}">
        <p14:creationId xmlns:p14="http://schemas.microsoft.com/office/powerpoint/2010/main" val="3584470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2C54C4F-9A66-48B8-8F01-80638BE26F93}"/>
              </a:ext>
            </a:extLst>
          </p:cNvPr>
          <p:cNvSpPr>
            <a:spLocks noGrp="1"/>
          </p:cNvSpPr>
          <p:nvPr>
            <p:ph idx="1"/>
          </p:nvPr>
        </p:nvSpPr>
        <p:spPr/>
        <p:txBody>
          <a:bodyPr/>
          <a:lstStyle/>
          <a:p>
            <a:pPr marL="6160" indent="0">
              <a:buNone/>
            </a:pPr>
            <a:r>
              <a:rPr lang="es-MX" dirty="0" err="1"/>
              <a:t>Consult</a:t>
            </a:r>
            <a:r>
              <a:rPr lang="es-MX" dirty="0"/>
              <a:t> </a:t>
            </a:r>
            <a:r>
              <a:rPr lang="es-MX" dirty="0" err="1"/>
              <a:t>this</a:t>
            </a:r>
            <a:r>
              <a:rPr lang="es-MX" dirty="0"/>
              <a:t> web </a:t>
            </a:r>
            <a:r>
              <a:rPr lang="es-MX" dirty="0" err="1"/>
              <a:t>site</a:t>
            </a:r>
            <a:r>
              <a:rPr lang="es-MX" dirty="0"/>
              <a:t> </a:t>
            </a:r>
            <a:r>
              <a:rPr lang="es-MX" dirty="0" err="1"/>
              <a:t>for</a:t>
            </a:r>
            <a:r>
              <a:rPr lang="es-MX" dirty="0"/>
              <a:t> more </a:t>
            </a:r>
            <a:r>
              <a:rPr lang="es-MX" dirty="0" err="1"/>
              <a:t>useful</a:t>
            </a:r>
            <a:r>
              <a:rPr lang="es-MX" dirty="0"/>
              <a:t> </a:t>
            </a:r>
            <a:r>
              <a:rPr lang="es-MX" dirty="0" err="1"/>
              <a:t>information</a:t>
            </a:r>
            <a:r>
              <a:rPr lang="es-MX" dirty="0"/>
              <a:t> </a:t>
            </a:r>
            <a:r>
              <a:rPr lang="es-MX" dirty="0" err="1"/>
              <a:t>about</a:t>
            </a:r>
            <a:r>
              <a:rPr lang="es-MX" dirty="0"/>
              <a:t> </a:t>
            </a:r>
            <a:r>
              <a:rPr lang="es-MX" dirty="0" err="1"/>
              <a:t>the</a:t>
            </a:r>
            <a:r>
              <a:rPr lang="es-MX" dirty="0"/>
              <a:t> </a:t>
            </a:r>
            <a:r>
              <a:rPr lang="es-MX" dirty="0" err="1"/>
              <a:t>topic</a:t>
            </a:r>
            <a:r>
              <a:rPr lang="es-MX" dirty="0"/>
              <a:t>:</a:t>
            </a:r>
          </a:p>
          <a:p>
            <a:pPr marL="6160" indent="0">
              <a:buNone/>
            </a:pPr>
            <a:r>
              <a:rPr lang="es-MX" dirty="0">
                <a:hlinkClick r:id="rId2"/>
              </a:rPr>
              <a:t>https://www.tolingo.com/en/guide/business-english/presentation-tips/</a:t>
            </a:r>
            <a:endParaRPr lang="es-MX" dirty="0"/>
          </a:p>
          <a:p>
            <a:pPr marL="6160" indent="0">
              <a:buNone/>
            </a:pPr>
            <a:r>
              <a:rPr lang="es-MX" dirty="0">
                <a:hlinkClick r:id="rId3"/>
              </a:rPr>
              <a:t>https://www.englishclub.com/speaking/presentations.htm</a:t>
            </a:r>
            <a:endParaRPr lang="es-MX" dirty="0"/>
          </a:p>
          <a:p>
            <a:pPr marL="6160" indent="0">
              <a:buNone/>
            </a:pPr>
            <a:endParaRPr lang="es-MX" dirty="0"/>
          </a:p>
          <a:p>
            <a:pPr marL="6160" indent="0">
              <a:buNone/>
            </a:pPr>
            <a:endParaRPr lang="es-MX" dirty="0"/>
          </a:p>
        </p:txBody>
      </p:sp>
    </p:spTree>
    <p:extLst>
      <p:ext uri="{BB962C8B-B14F-4D97-AF65-F5344CB8AC3E}">
        <p14:creationId xmlns:p14="http://schemas.microsoft.com/office/powerpoint/2010/main" val="2571604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931A19-3724-4C55-AAAC-7D0A59FE32E4}"/>
              </a:ext>
            </a:extLst>
          </p:cNvPr>
          <p:cNvSpPr>
            <a:spLocks noGrp="1"/>
          </p:cNvSpPr>
          <p:nvPr>
            <p:ph type="title"/>
          </p:nvPr>
        </p:nvSpPr>
        <p:spPr/>
        <p:txBody>
          <a:bodyPr/>
          <a:lstStyle/>
          <a:p>
            <a:r>
              <a:rPr lang="es-MX" dirty="0"/>
              <a:t>REFERENCES</a:t>
            </a:r>
          </a:p>
        </p:txBody>
      </p:sp>
      <p:sp>
        <p:nvSpPr>
          <p:cNvPr id="3" name="Marcador de contenido 2">
            <a:extLst>
              <a:ext uri="{FF2B5EF4-FFF2-40B4-BE49-F238E27FC236}">
                <a16:creationId xmlns:a16="http://schemas.microsoft.com/office/drawing/2014/main" id="{4E50DD7C-7721-4DD2-B967-876393455AFE}"/>
              </a:ext>
            </a:extLst>
          </p:cNvPr>
          <p:cNvSpPr>
            <a:spLocks noGrp="1"/>
          </p:cNvSpPr>
          <p:nvPr>
            <p:ph idx="1"/>
          </p:nvPr>
        </p:nvSpPr>
        <p:spPr>
          <a:xfrm>
            <a:off x="2611808" y="1431235"/>
            <a:ext cx="7958331" cy="4618709"/>
          </a:xfrm>
        </p:spPr>
        <p:txBody>
          <a:bodyPr>
            <a:normAutofit lnSpcReduction="10000"/>
          </a:bodyPr>
          <a:lstStyle/>
          <a:p>
            <a:endParaRPr lang="en-US" dirty="0"/>
          </a:p>
          <a:p>
            <a:endParaRPr lang="en-US" dirty="0"/>
          </a:p>
          <a:p>
            <a:r>
              <a:rPr lang="en-US" dirty="0" err="1"/>
              <a:t>Khabibullina</a:t>
            </a:r>
            <a:r>
              <a:rPr lang="en-US" dirty="0"/>
              <a:t>, A. (2016, September 13). 10 Tips for Giving a Great Presentation in English. Retrieved from </a:t>
            </a:r>
            <a:r>
              <a:rPr lang="en-US" dirty="0">
                <a:hlinkClick r:id="rId2"/>
              </a:rPr>
              <a:t>https://www.ilac.com/tips-for-giving-a-great-presentation-in-english/</a:t>
            </a:r>
            <a:endParaRPr lang="en-US" dirty="0"/>
          </a:p>
          <a:p>
            <a:r>
              <a:rPr lang="en-US" dirty="0"/>
              <a:t>Presentations in English. (n.d.). Retrieved from </a:t>
            </a:r>
            <a:r>
              <a:rPr lang="en-US" dirty="0">
                <a:hlinkClick r:id="rId3"/>
              </a:rPr>
              <a:t>https://www.englishclub.com/speaking/presentations.htm</a:t>
            </a:r>
            <a:endParaRPr lang="en-US" dirty="0"/>
          </a:p>
          <a:p>
            <a:r>
              <a:rPr lang="en-US" dirty="0" err="1"/>
              <a:t>Umama</a:t>
            </a:r>
            <a:r>
              <a:rPr lang="en-US" dirty="0"/>
              <a:t>. “How to Describe Charts, Graphs, and Diagrams in the Presentation.” </a:t>
            </a:r>
            <a:r>
              <a:rPr lang="en-US" i="1" dirty="0"/>
              <a:t>Language Learning with </a:t>
            </a:r>
            <a:r>
              <a:rPr lang="en-US" i="1" dirty="0" err="1"/>
              <a:t>Preply</a:t>
            </a:r>
            <a:r>
              <a:rPr lang="en-US" i="1" dirty="0"/>
              <a:t> Blog</a:t>
            </a:r>
            <a:r>
              <a:rPr lang="en-US" dirty="0"/>
              <a:t>, 2 Sept. 2019, </a:t>
            </a:r>
            <a:r>
              <a:rPr lang="en-US" dirty="0">
                <a:hlinkClick r:id="rId4"/>
              </a:rPr>
              <a:t>https://preply.com/en/blog/2018/08/17/charts-graphs-and-diagrams-in-the-presentation/</a:t>
            </a:r>
            <a:r>
              <a:rPr lang="en-US" dirty="0"/>
              <a:t>.</a:t>
            </a:r>
          </a:p>
          <a:p>
            <a:endParaRPr lang="en-US" dirty="0"/>
          </a:p>
          <a:p>
            <a:endParaRPr lang="en-US" dirty="0"/>
          </a:p>
          <a:p>
            <a:endParaRPr lang="es-MX" dirty="0"/>
          </a:p>
        </p:txBody>
      </p:sp>
    </p:spTree>
    <p:extLst>
      <p:ext uri="{BB962C8B-B14F-4D97-AF65-F5344CB8AC3E}">
        <p14:creationId xmlns:p14="http://schemas.microsoft.com/office/powerpoint/2010/main" val="3910375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D6CB95FF-1A6C-41FD-A87F-2546BD560429}"/>
              </a:ext>
            </a:extLst>
          </p:cNvPr>
          <p:cNvSpPr>
            <a:spLocks noGrp="1"/>
          </p:cNvSpPr>
          <p:nvPr>
            <p:ph idx="1"/>
          </p:nvPr>
        </p:nvSpPr>
        <p:spPr/>
        <p:txBody>
          <a:bodyPr>
            <a:normAutofit/>
          </a:bodyPr>
          <a:lstStyle/>
          <a:p>
            <a:pPr algn="ctr"/>
            <a:r>
              <a:rPr lang="en-US" sz="3600" dirty="0"/>
              <a:t>Search reading and</a:t>
            </a:r>
            <a:br>
              <a:rPr lang="en-US" sz="3600" dirty="0"/>
            </a:br>
            <a:r>
              <a:rPr lang="en-US" sz="3600" dirty="0"/>
              <a:t>guessing, skimming,</a:t>
            </a:r>
            <a:br>
              <a:rPr lang="en-US" sz="3600" dirty="0"/>
            </a:br>
            <a:r>
              <a:rPr lang="en-US" sz="3600" dirty="0"/>
              <a:t>analyzing the organization of</a:t>
            </a:r>
            <a:br>
              <a:rPr lang="en-US" sz="3600" dirty="0"/>
            </a:br>
            <a:r>
              <a:rPr lang="en-US" sz="3600" dirty="0"/>
              <a:t>the information in</a:t>
            </a:r>
            <a:br>
              <a:rPr lang="en-US" sz="3600" dirty="0"/>
            </a:br>
            <a:r>
              <a:rPr lang="en-US" sz="3600" dirty="0"/>
              <a:t>paragraphs.</a:t>
            </a:r>
            <a:endParaRPr lang="es-MX" sz="3600" dirty="0"/>
          </a:p>
        </p:txBody>
      </p:sp>
      <p:pic>
        <p:nvPicPr>
          <p:cNvPr id="1028" name="Picture 4" descr="Resultado de imagen para GRAPHS">
            <a:extLst>
              <a:ext uri="{FF2B5EF4-FFF2-40B4-BE49-F238E27FC236}">
                <a16:creationId xmlns:a16="http://schemas.microsoft.com/office/drawing/2014/main" id="{9A6DB953-02BE-4568-8E44-D981DD2CA3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3753" y="3672309"/>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43BC4B74-BFC9-44B7-81EB-215F47AE590D}"/>
              </a:ext>
            </a:extLst>
          </p:cNvPr>
          <p:cNvSpPr/>
          <p:nvPr/>
        </p:nvSpPr>
        <p:spPr>
          <a:xfrm>
            <a:off x="1547856" y="1946918"/>
            <a:ext cx="3377848"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READING</a:t>
            </a:r>
            <a:endParaRPr lang="es-MX"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Tree>
    <p:extLst>
      <p:ext uri="{BB962C8B-B14F-4D97-AF65-F5344CB8AC3E}">
        <p14:creationId xmlns:p14="http://schemas.microsoft.com/office/powerpoint/2010/main" val="1841822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80AC11B1-530F-47BB-89E3-B3BD0B3BAC2B}"/>
              </a:ext>
            </a:extLst>
          </p:cNvPr>
          <p:cNvSpPr>
            <a:spLocks noGrp="1"/>
          </p:cNvSpPr>
          <p:nvPr>
            <p:ph type="title"/>
          </p:nvPr>
        </p:nvSpPr>
        <p:spPr>
          <a:xfrm>
            <a:off x="2609285" y="766062"/>
            <a:ext cx="7956560" cy="1078348"/>
          </a:xfrm>
        </p:spPr>
        <p:txBody>
          <a:bodyPr/>
          <a:lstStyle/>
          <a:p>
            <a:r>
              <a:rPr lang="es-MX" b="1" dirty="0"/>
              <a:t>GRAPHS AND TRENDS</a:t>
            </a:r>
            <a:br>
              <a:rPr lang="es-MX" b="1" dirty="0"/>
            </a:br>
            <a:r>
              <a:rPr lang="es-MX" b="1" dirty="0"/>
              <a:t>VOCABU</a:t>
            </a:r>
            <a:r>
              <a:rPr lang="es-MX" dirty="0"/>
              <a:t>LARY</a:t>
            </a:r>
          </a:p>
        </p:txBody>
      </p:sp>
      <p:sp>
        <p:nvSpPr>
          <p:cNvPr id="6" name="Marcador de texto 5">
            <a:extLst>
              <a:ext uri="{FF2B5EF4-FFF2-40B4-BE49-F238E27FC236}">
                <a16:creationId xmlns:a16="http://schemas.microsoft.com/office/drawing/2014/main" id="{4D6B2633-CBE9-48DD-8EA6-8A7976E7A72C}"/>
              </a:ext>
            </a:extLst>
          </p:cNvPr>
          <p:cNvSpPr>
            <a:spLocks noGrp="1"/>
          </p:cNvSpPr>
          <p:nvPr>
            <p:ph type="body" idx="1"/>
          </p:nvPr>
        </p:nvSpPr>
        <p:spPr>
          <a:xfrm>
            <a:off x="2043134" y="1886526"/>
            <a:ext cx="4544431" cy="1468633"/>
          </a:xfrm>
          <a:solidFill>
            <a:schemeClr val="accent4">
              <a:lumMod val="40000"/>
              <a:lumOff val="60000"/>
            </a:schemeClr>
          </a:solidFill>
        </p:spPr>
        <p:txBody>
          <a:bodyPr/>
          <a:lstStyle/>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sz="2800" b="1" dirty="0"/>
          </a:p>
          <a:p>
            <a:pPr algn="ctr"/>
            <a:endParaRPr lang="es-MX" sz="2800" b="1" dirty="0"/>
          </a:p>
          <a:p>
            <a:pPr algn="ctr"/>
            <a:endParaRPr lang="es-MX" sz="2800" b="1" dirty="0"/>
          </a:p>
          <a:p>
            <a:pPr algn="ctr"/>
            <a:r>
              <a:rPr lang="es-MX" sz="2800" b="1" dirty="0"/>
              <a:t>GOING UP</a:t>
            </a:r>
          </a:p>
          <a:p>
            <a:pPr algn="ctr"/>
            <a:endParaRPr lang="es-MX" dirty="0"/>
          </a:p>
        </p:txBody>
      </p:sp>
      <p:sp>
        <p:nvSpPr>
          <p:cNvPr id="7" name="Marcador de contenido 6">
            <a:extLst>
              <a:ext uri="{FF2B5EF4-FFF2-40B4-BE49-F238E27FC236}">
                <a16:creationId xmlns:a16="http://schemas.microsoft.com/office/drawing/2014/main" id="{29A7E5F1-3A42-4A43-A9BA-BCF7281A8AF6}"/>
              </a:ext>
            </a:extLst>
          </p:cNvPr>
          <p:cNvSpPr>
            <a:spLocks noGrp="1"/>
          </p:cNvSpPr>
          <p:nvPr>
            <p:ph sz="half" idx="2"/>
          </p:nvPr>
        </p:nvSpPr>
        <p:spPr>
          <a:xfrm>
            <a:off x="1958477" y="3697357"/>
            <a:ext cx="4544431" cy="2225408"/>
          </a:xfrm>
        </p:spPr>
        <p:txBody>
          <a:bodyPr>
            <a:normAutofit fontScale="70000" lnSpcReduction="20000"/>
          </a:bodyPr>
          <a:lstStyle/>
          <a:p>
            <a:r>
              <a:rPr lang="en-US" dirty="0"/>
              <a:t> </a:t>
            </a:r>
            <a:r>
              <a:rPr lang="en-US" sz="3600" dirty="0"/>
              <a:t>rise, rose</a:t>
            </a:r>
          </a:p>
          <a:p>
            <a:r>
              <a:rPr lang="en-US" sz="3600" dirty="0"/>
              <a:t>increased</a:t>
            </a:r>
          </a:p>
          <a:p>
            <a:r>
              <a:rPr lang="en-US" sz="3600" dirty="0"/>
              <a:t>went up</a:t>
            </a:r>
          </a:p>
          <a:p>
            <a:r>
              <a:rPr lang="en-US" sz="3600" dirty="0"/>
              <a:t>grew</a:t>
            </a:r>
          </a:p>
          <a:p>
            <a:endParaRPr lang="es-MX" dirty="0"/>
          </a:p>
        </p:txBody>
      </p:sp>
      <p:sp>
        <p:nvSpPr>
          <p:cNvPr id="8" name="Marcador de texto 7">
            <a:extLst>
              <a:ext uri="{FF2B5EF4-FFF2-40B4-BE49-F238E27FC236}">
                <a16:creationId xmlns:a16="http://schemas.microsoft.com/office/drawing/2014/main" id="{B63BD764-B8DC-409D-A133-542ABBD82350}"/>
              </a:ext>
            </a:extLst>
          </p:cNvPr>
          <p:cNvSpPr>
            <a:spLocks noGrp="1"/>
          </p:cNvSpPr>
          <p:nvPr>
            <p:ph type="body" sz="quarter" idx="3"/>
          </p:nvPr>
        </p:nvSpPr>
        <p:spPr>
          <a:xfrm>
            <a:off x="6983895" y="1844410"/>
            <a:ext cx="3966849" cy="1468633"/>
          </a:xfrm>
          <a:solidFill>
            <a:schemeClr val="accent4">
              <a:lumMod val="60000"/>
              <a:lumOff val="40000"/>
            </a:schemeClr>
          </a:solidFill>
        </p:spPr>
        <p:txBody>
          <a:bodyPr/>
          <a:lstStyle/>
          <a:p>
            <a:pPr algn="ctr"/>
            <a:endParaRPr lang="es-MX" b="1" dirty="0"/>
          </a:p>
          <a:p>
            <a:pPr algn="ctr"/>
            <a:endParaRPr lang="es-MX" b="1" dirty="0"/>
          </a:p>
          <a:p>
            <a:pPr algn="ctr"/>
            <a:endParaRPr lang="es-MX" sz="2400" b="1" dirty="0"/>
          </a:p>
          <a:p>
            <a:pPr algn="ctr"/>
            <a:endParaRPr lang="es-MX" sz="2400" b="1" dirty="0"/>
          </a:p>
          <a:p>
            <a:pPr algn="ctr"/>
            <a:endParaRPr lang="es-MX" sz="2400" b="1" dirty="0"/>
          </a:p>
          <a:p>
            <a:pPr algn="ctr"/>
            <a:r>
              <a:rPr lang="es-MX" sz="2400" b="1" dirty="0"/>
              <a:t>GOING DOWN</a:t>
            </a:r>
          </a:p>
          <a:p>
            <a:pPr algn="ctr"/>
            <a:endParaRPr lang="es-MX" dirty="0"/>
          </a:p>
        </p:txBody>
      </p:sp>
      <p:sp>
        <p:nvSpPr>
          <p:cNvPr id="9" name="Marcador de contenido 8">
            <a:extLst>
              <a:ext uri="{FF2B5EF4-FFF2-40B4-BE49-F238E27FC236}">
                <a16:creationId xmlns:a16="http://schemas.microsoft.com/office/drawing/2014/main" id="{ED09E517-257C-4BB9-A378-2898971DB975}"/>
              </a:ext>
            </a:extLst>
          </p:cNvPr>
          <p:cNvSpPr>
            <a:spLocks noGrp="1"/>
          </p:cNvSpPr>
          <p:nvPr>
            <p:ph sz="quarter" idx="4"/>
          </p:nvPr>
        </p:nvSpPr>
        <p:spPr>
          <a:xfrm>
            <a:off x="6502908" y="3544957"/>
            <a:ext cx="4063525" cy="2377807"/>
          </a:xfrm>
        </p:spPr>
        <p:txBody>
          <a:bodyPr>
            <a:normAutofit fontScale="70000" lnSpcReduction="20000"/>
          </a:bodyPr>
          <a:lstStyle/>
          <a:p>
            <a:r>
              <a:rPr lang="es-MX" sz="3600" dirty="0" err="1"/>
              <a:t>decreased</a:t>
            </a:r>
            <a:endParaRPr lang="es-MX" sz="3600" dirty="0"/>
          </a:p>
          <a:p>
            <a:r>
              <a:rPr lang="es-MX" sz="3600" dirty="0" err="1"/>
              <a:t>fell</a:t>
            </a:r>
            <a:endParaRPr lang="es-MX" sz="3600" dirty="0"/>
          </a:p>
          <a:p>
            <a:r>
              <a:rPr lang="es-MX" sz="3600" dirty="0" err="1"/>
              <a:t>dropped</a:t>
            </a:r>
            <a:endParaRPr lang="es-MX" sz="3600" dirty="0"/>
          </a:p>
          <a:p>
            <a:r>
              <a:rPr lang="es-MX" sz="3600" dirty="0" err="1"/>
              <a:t>declined</a:t>
            </a:r>
            <a:endParaRPr lang="es-MX" sz="3600" dirty="0"/>
          </a:p>
          <a:p>
            <a:endParaRPr lang="es-MX" dirty="0"/>
          </a:p>
        </p:txBody>
      </p:sp>
      <p:pic>
        <p:nvPicPr>
          <p:cNvPr id="3074" name="Picture 2" descr="Resultado de imagen para INCREASE">
            <a:extLst>
              <a:ext uri="{FF2B5EF4-FFF2-40B4-BE49-F238E27FC236}">
                <a16:creationId xmlns:a16="http://schemas.microsoft.com/office/drawing/2014/main" id="{33A35FC7-5ECB-4765-BB83-F654BD61D7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0816" y="5400439"/>
            <a:ext cx="3022092" cy="117525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decrease">
            <a:extLst>
              <a:ext uri="{FF2B5EF4-FFF2-40B4-BE49-F238E27FC236}">
                <a16:creationId xmlns:a16="http://schemas.microsoft.com/office/drawing/2014/main" id="{F4C4A1E9-8317-45A3-83F6-A874E08B62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6970" y="4539283"/>
            <a:ext cx="2809875" cy="215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83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D95063A-AB68-415C-9AD6-01331E68FF4B}"/>
              </a:ext>
            </a:extLst>
          </p:cNvPr>
          <p:cNvSpPr>
            <a:spLocks noGrp="1"/>
          </p:cNvSpPr>
          <p:nvPr>
            <p:ph type="body" idx="1"/>
          </p:nvPr>
        </p:nvSpPr>
        <p:spPr/>
        <p:txBody>
          <a:bodyPr/>
          <a:lstStyle/>
          <a:p>
            <a:pPr algn="ctr"/>
            <a:r>
              <a:rPr lang="es-MX" sz="3200" b="1" dirty="0"/>
              <a:t>NO CHANGE</a:t>
            </a:r>
          </a:p>
        </p:txBody>
      </p:sp>
      <p:sp>
        <p:nvSpPr>
          <p:cNvPr id="4" name="Marcador de contenido 3">
            <a:extLst>
              <a:ext uri="{FF2B5EF4-FFF2-40B4-BE49-F238E27FC236}">
                <a16:creationId xmlns:a16="http://schemas.microsoft.com/office/drawing/2014/main" id="{D1B2DFC4-6CDF-434F-9C83-44393723009D}"/>
              </a:ext>
            </a:extLst>
          </p:cNvPr>
          <p:cNvSpPr>
            <a:spLocks noGrp="1"/>
          </p:cNvSpPr>
          <p:nvPr>
            <p:ph sz="half" idx="2"/>
          </p:nvPr>
        </p:nvSpPr>
        <p:spPr/>
        <p:txBody>
          <a:bodyPr>
            <a:normAutofit/>
          </a:bodyPr>
          <a:lstStyle/>
          <a:p>
            <a:r>
              <a:rPr lang="en-US" sz="3200" dirty="0"/>
              <a:t>stayed the same</a:t>
            </a:r>
          </a:p>
          <a:p>
            <a:r>
              <a:rPr lang="en-US" sz="3200" dirty="0"/>
              <a:t>remained constant</a:t>
            </a:r>
          </a:p>
          <a:p>
            <a:r>
              <a:rPr lang="en-US" sz="3200" dirty="0"/>
              <a:t>levelled off</a:t>
            </a:r>
          </a:p>
          <a:p>
            <a:r>
              <a:rPr lang="en-US" sz="3200" dirty="0" err="1"/>
              <a:t>stabilised</a:t>
            </a:r>
            <a:endParaRPr lang="es-MX" sz="3200" dirty="0"/>
          </a:p>
        </p:txBody>
      </p:sp>
      <p:sp>
        <p:nvSpPr>
          <p:cNvPr id="5" name="Marcador de texto 4">
            <a:extLst>
              <a:ext uri="{FF2B5EF4-FFF2-40B4-BE49-F238E27FC236}">
                <a16:creationId xmlns:a16="http://schemas.microsoft.com/office/drawing/2014/main" id="{2E06E2B4-E110-4138-B26A-C6B318FA849A}"/>
              </a:ext>
            </a:extLst>
          </p:cNvPr>
          <p:cNvSpPr>
            <a:spLocks noGrp="1"/>
          </p:cNvSpPr>
          <p:nvPr>
            <p:ph type="body" sz="quarter" idx="3"/>
          </p:nvPr>
        </p:nvSpPr>
        <p:spPr/>
        <p:txBody>
          <a:bodyPr/>
          <a:lstStyle/>
          <a:p>
            <a:pPr algn="ctr"/>
            <a:r>
              <a:rPr lang="es-MX" sz="3200" b="1" dirty="0"/>
              <a:t>UP AND DOWN</a:t>
            </a:r>
          </a:p>
        </p:txBody>
      </p:sp>
      <p:sp>
        <p:nvSpPr>
          <p:cNvPr id="6" name="Marcador de contenido 5">
            <a:extLst>
              <a:ext uri="{FF2B5EF4-FFF2-40B4-BE49-F238E27FC236}">
                <a16:creationId xmlns:a16="http://schemas.microsoft.com/office/drawing/2014/main" id="{05197A65-72D2-46C2-B6BA-50AA44C12062}"/>
              </a:ext>
            </a:extLst>
          </p:cNvPr>
          <p:cNvSpPr>
            <a:spLocks noGrp="1"/>
          </p:cNvSpPr>
          <p:nvPr>
            <p:ph sz="quarter" idx="4"/>
          </p:nvPr>
        </p:nvSpPr>
        <p:spPr/>
        <p:txBody>
          <a:bodyPr>
            <a:normAutofit/>
          </a:bodyPr>
          <a:lstStyle/>
          <a:p>
            <a:r>
              <a:rPr lang="es-MX" sz="2800" dirty="0" err="1"/>
              <a:t>fluctuated</a:t>
            </a:r>
            <a:endParaRPr lang="es-MX" sz="2800" dirty="0"/>
          </a:p>
          <a:p>
            <a:r>
              <a:rPr lang="es-MX" sz="2800" dirty="0" err="1"/>
              <a:t>zig-zagged</a:t>
            </a:r>
            <a:endParaRPr lang="es-MX" sz="2800" dirty="0"/>
          </a:p>
          <a:p>
            <a:r>
              <a:rPr lang="es-MX" sz="2800" dirty="0" err="1"/>
              <a:t>fluttered</a:t>
            </a:r>
            <a:endParaRPr lang="es-MX" sz="2800" dirty="0"/>
          </a:p>
          <a:p>
            <a:r>
              <a:rPr lang="es-MX" sz="2800" dirty="0" err="1"/>
              <a:t>undulated</a:t>
            </a:r>
            <a:endParaRPr lang="es-MX" sz="2800" dirty="0"/>
          </a:p>
        </p:txBody>
      </p:sp>
      <p:pic>
        <p:nvPicPr>
          <p:cNvPr id="2050" name="Picture 2" descr="Resultado de imagen para UP AND DOWN">
            <a:extLst>
              <a:ext uri="{FF2B5EF4-FFF2-40B4-BE49-F238E27FC236}">
                <a16:creationId xmlns:a16="http://schemas.microsoft.com/office/drawing/2014/main" id="{58FF21DE-4B02-4153-9721-13A4841F4F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1620" y="90902"/>
            <a:ext cx="2052223" cy="205222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STABILISE">
            <a:extLst>
              <a:ext uri="{FF2B5EF4-FFF2-40B4-BE49-F238E27FC236}">
                <a16:creationId xmlns:a16="http://schemas.microsoft.com/office/drawing/2014/main" id="{B68014C4-2E69-480A-BB86-F75130AF8C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4561" y="494057"/>
            <a:ext cx="2952750" cy="154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6198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432F6A9-008D-4307-A06E-D532ED9B3265}"/>
              </a:ext>
            </a:extLst>
          </p:cNvPr>
          <p:cNvSpPr>
            <a:spLocks noGrp="1"/>
          </p:cNvSpPr>
          <p:nvPr>
            <p:ph type="body" idx="1"/>
          </p:nvPr>
        </p:nvSpPr>
        <p:spPr>
          <a:xfrm>
            <a:off x="3034748" y="1979957"/>
            <a:ext cx="3471004" cy="785976"/>
          </a:xfrm>
        </p:spPr>
        <p:txBody>
          <a:bodyPr/>
          <a:lstStyle/>
          <a:p>
            <a:pPr algn="ctr"/>
            <a:r>
              <a:rPr lang="es-MX" sz="2400" b="1" dirty="0"/>
              <a:t>Small </a:t>
            </a:r>
            <a:r>
              <a:rPr lang="es-MX" sz="2400" b="1" dirty="0" err="1"/>
              <a:t>Changes</a:t>
            </a:r>
            <a:r>
              <a:rPr lang="es-MX" sz="2400" b="1" dirty="0"/>
              <a:t>  </a:t>
            </a:r>
            <a:r>
              <a:rPr lang="es-MX" sz="2400" b="1" dirty="0" err="1"/>
              <a:t>Adjectives</a:t>
            </a:r>
            <a:r>
              <a:rPr lang="es-MX" sz="2400" b="1" dirty="0"/>
              <a:t> / </a:t>
            </a:r>
            <a:r>
              <a:rPr lang="es-MX" sz="2400" b="1" dirty="0" err="1"/>
              <a:t>Adverbs</a:t>
            </a:r>
            <a:endParaRPr lang="es-MX" sz="2400" b="1" dirty="0"/>
          </a:p>
        </p:txBody>
      </p:sp>
      <p:sp>
        <p:nvSpPr>
          <p:cNvPr id="4" name="Marcador de contenido 3">
            <a:extLst>
              <a:ext uri="{FF2B5EF4-FFF2-40B4-BE49-F238E27FC236}">
                <a16:creationId xmlns:a16="http://schemas.microsoft.com/office/drawing/2014/main" id="{27D932ED-6661-4218-8185-1E462D8ADF0C}"/>
              </a:ext>
            </a:extLst>
          </p:cNvPr>
          <p:cNvSpPr>
            <a:spLocks noGrp="1"/>
          </p:cNvSpPr>
          <p:nvPr>
            <p:ph sz="half" idx="2"/>
          </p:nvPr>
        </p:nvSpPr>
        <p:spPr/>
        <p:txBody>
          <a:bodyPr/>
          <a:lstStyle/>
          <a:p>
            <a:r>
              <a:rPr lang="es-MX" dirty="0" err="1"/>
              <a:t>gently</a:t>
            </a:r>
            <a:endParaRPr lang="es-MX" dirty="0"/>
          </a:p>
          <a:p>
            <a:r>
              <a:rPr lang="es-MX" dirty="0" err="1"/>
              <a:t>gradually</a:t>
            </a:r>
            <a:endParaRPr lang="es-MX" dirty="0"/>
          </a:p>
          <a:p>
            <a:r>
              <a:rPr lang="es-MX" dirty="0" err="1"/>
              <a:t>slightly</a:t>
            </a:r>
            <a:endParaRPr lang="es-MX" dirty="0"/>
          </a:p>
          <a:p>
            <a:r>
              <a:rPr lang="es-MX" dirty="0" err="1"/>
              <a:t>steadily</a:t>
            </a:r>
            <a:endParaRPr lang="es-MX" dirty="0"/>
          </a:p>
          <a:p>
            <a:endParaRPr lang="es-MX" dirty="0"/>
          </a:p>
        </p:txBody>
      </p:sp>
      <p:sp>
        <p:nvSpPr>
          <p:cNvPr id="5" name="Marcador de texto 4">
            <a:extLst>
              <a:ext uri="{FF2B5EF4-FFF2-40B4-BE49-F238E27FC236}">
                <a16:creationId xmlns:a16="http://schemas.microsoft.com/office/drawing/2014/main" id="{9CE70075-8A30-4998-B399-9F1EF27FF0C5}"/>
              </a:ext>
            </a:extLst>
          </p:cNvPr>
          <p:cNvSpPr>
            <a:spLocks noGrp="1"/>
          </p:cNvSpPr>
          <p:nvPr>
            <p:ph type="body" sz="quarter" idx="3"/>
          </p:nvPr>
        </p:nvSpPr>
        <p:spPr>
          <a:xfrm>
            <a:off x="6502908" y="1285461"/>
            <a:ext cx="4063524" cy="1480472"/>
          </a:xfrm>
        </p:spPr>
        <p:txBody>
          <a:bodyPr/>
          <a:lstStyle/>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b="1" dirty="0"/>
          </a:p>
          <a:p>
            <a:pPr algn="ctr"/>
            <a:endParaRPr lang="es-MX" sz="1800" b="1" dirty="0"/>
          </a:p>
          <a:p>
            <a:pPr algn="ctr"/>
            <a:endParaRPr lang="es-MX" sz="1800" b="1" dirty="0"/>
          </a:p>
          <a:p>
            <a:pPr algn="ctr"/>
            <a:endParaRPr lang="es-MX" sz="1800" b="1" dirty="0"/>
          </a:p>
          <a:p>
            <a:pPr algn="ctr"/>
            <a:r>
              <a:rPr lang="es-MX" sz="2400" b="1" dirty="0"/>
              <a:t>Big </a:t>
            </a:r>
            <a:r>
              <a:rPr lang="es-MX" sz="2400" b="1" dirty="0" err="1"/>
              <a:t>changes</a:t>
            </a:r>
            <a:r>
              <a:rPr lang="es-MX" sz="2400" b="1" dirty="0"/>
              <a:t>: </a:t>
            </a:r>
          </a:p>
          <a:p>
            <a:pPr algn="ctr"/>
            <a:r>
              <a:rPr lang="es-MX" sz="2400" b="1" dirty="0"/>
              <a:t> </a:t>
            </a:r>
            <a:r>
              <a:rPr lang="es-MX" sz="2400" b="1" dirty="0" err="1"/>
              <a:t>Adverbs</a:t>
            </a:r>
            <a:r>
              <a:rPr lang="es-MX" sz="2400" b="1" dirty="0"/>
              <a:t> / </a:t>
            </a:r>
            <a:r>
              <a:rPr lang="es-MX" sz="2400" b="1" dirty="0" err="1"/>
              <a:t>Adjectives</a:t>
            </a:r>
            <a:endParaRPr lang="es-MX" sz="2400" b="1" dirty="0"/>
          </a:p>
          <a:p>
            <a:endParaRPr lang="es-MX" dirty="0"/>
          </a:p>
        </p:txBody>
      </p:sp>
      <p:sp>
        <p:nvSpPr>
          <p:cNvPr id="6" name="Marcador de contenido 5">
            <a:extLst>
              <a:ext uri="{FF2B5EF4-FFF2-40B4-BE49-F238E27FC236}">
                <a16:creationId xmlns:a16="http://schemas.microsoft.com/office/drawing/2014/main" id="{57135EC2-CE81-4A33-A14B-0D0A7554CFA7}"/>
              </a:ext>
            </a:extLst>
          </p:cNvPr>
          <p:cNvSpPr>
            <a:spLocks noGrp="1"/>
          </p:cNvSpPr>
          <p:nvPr>
            <p:ph sz="quarter" idx="4"/>
          </p:nvPr>
        </p:nvSpPr>
        <p:spPr>
          <a:xfrm>
            <a:off x="6666635" y="2851331"/>
            <a:ext cx="2916080" cy="3071434"/>
          </a:xfrm>
        </p:spPr>
        <p:txBody>
          <a:bodyPr/>
          <a:lstStyle/>
          <a:p>
            <a:r>
              <a:rPr lang="en-US" dirty="0"/>
              <a:t>suddenly</a:t>
            </a:r>
          </a:p>
          <a:p>
            <a:r>
              <a:rPr lang="en-US" dirty="0"/>
              <a:t>sharply</a:t>
            </a:r>
          </a:p>
          <a:p>
            <a:r>
              <a:rPr lang="en-US" dirty="0"/>
              <a:t>dramatically</a:t>
            </a:r>
          </a:p>
          <a:p>
            <a:r>
              <a:rPr lang="en-US" dirty="0"/>
              <a:t>steeply</a:t>
            </a:r>
          </a:p>
          <a:p>
            <a:r>
              <a:rPr lang="en-US" dirty="0"/>
              <a:t>a lot</a:t>
            </a:r>
          </a:p>
          <a:p>
            <a:endParaRPr lang="es-MX" dirty="0"/>
          </a:p>
        </p:txBody>
      </p:sp>
      <p:pic>
        <p:nvPicPr>
          <p:cNvPr id="1026" name="Picture 2" descr="Resultado de imagen para gradually">
            <a:extLst>
              <a:ext uri="{FF2B5EF4-FFF2-40B4-BE49-F238E27FC236}">
                <a16:creationId xmlns:a16="http://schemas.microsoft.com/office/drawing/2014/main" id="{72DADF70-17BF-45F9-A3C0-8E1B4EE68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1103" y="322607"/>
            <a:ext cx="2762250" cy="1657350"/>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a:extLst>
              <a:ext uri="{FF2B5EF4-FFF2-40B4-BE49-F238E27FC236}">
                <a16:creationId xmlns:a16="http://schemas.microsoft.com/office/drawing/2014/main" id="{EEA11844-8C9C-4730-98DB-6FDB65375A71}"/>
              </a:ext>
            </a:extLst>
          </p:cNvPr>
          <p:cNvPicPr>
            <a:picLocks noChangeAspect="1"/>
          </p:cNvPicPr>
          <p:nvPr/>
        </p:nvPicPr>
        <p:blipFill>
          <a:blip r:embed="rId3"/>
          <a:stretch>
            <a:fillRect/>
          </a:stretch>
        </p:blipFill>
        <p:spPr>
          <a:xfrm>
            <a:off x="8534670" y="4512028"/>
            <a:ext cx="2822443" cy="1817845"/>
          </a:xfrm>
          <a:prstGeom prst="rect">
            <a:avLst/>
          </a:prstGeom>
        </p:spPr>
      </p:pic>
    </p:spTree>
    <p:extLst>
      <p:ext uri="{BB962C8B-B14F-4D97-AF65-F5344CB8AC3E}">
        <p14:creationId xmlns:p14="http://schemas.microsoft.com/office/powerpoint/2010/main" val="3875906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30A72BE-D484-47DF-ACE6-97CBDBBDE988}"/>
              </a:ext>
            </a:extLst>
          </p:cNvPr>
          <p:cNvSpPr>
            <a:spLocks noGrp="1"/>
          </p:cNvSpPr>
          <p:nvPr>
            <p:ph type="title" idx="4294967295"/>
          </p:nvPr>
        </p:nvSpPr>
        <p:spPr>
          <a:xfrm>
            <a:off x="1060174" y="1563756"/>
            <a:ext cx="3458817" cy="2292627"/>
          </a:xfrm>
          <a:ln w="57150">
            <a:solidFill>
              <a:schemeClr val="accent3">
                <a:lumMod val="75000"/>
              </a:schemeClr>
            </a:solidFill>
          </a:ln>
        </p:spPr>
        <p:txBody>
          <a:bodyPr/>
          <a:lstStyle/>
          <a:p>
            <a:pPr algn="ctr"/>
            <a:r>
              <a:rPr lang="es-MX" b="1" dirty="0"/>
              <a:t>Low Points</a:t>
            </a:r>
            <a:br>
              <a:rPr lang="es-MX" b="1" dirty="0"/>
            </a:br>
            <a:endParaRPr lang="es-MX" dirty="0"/>
          </a:p>
        </p:txBody>
      </p:sp>
      <p:sp>
        <p:nvSpPr>
          <p:cNvPr id="9" name="Marcador de texto 8">
            <a:extLst>
              <a:ext uri="{FF2B5EF4-FFF2-40B4-BE49-F238E27FC236}">
                <a16:creationId xmlns:a16="http://schemas.microsoft.com/office/drawing/2014/main" id="{7CC6C0CF-9DDD-44C4-8AF9-8FFE23CAF059}"/>
              </a:ext>
            </a:extLst>
          </p:cNvPr>
          <p:cNvSpPr>
            <a:spLocks noGrp="1"/>
          </p:cNvSpPr>
          <p:nvPr>
            <p:ph type="body" sz="half" idx="4294967295"/>
          </p:nvPr>
        </p:nvSpPr>
        <p:spPr>
          <a:xfrm>
            <a:off x="1060174" y="2208731"/>
            <a:ext cx="3971925" cy="2386012"/>
          </a:xfrm>
        </p:spPr>
        <p:txBody>
          <a:bodyPr/>
          <a:lstStyle/>
          <a:p>
            <a:pPr marL="342900" indent="-342900">
              <a:buFont typeface="Wingdings" panose="05000000000000000000" pitchFamily="2" charset="2"/>
              <a:buChar char="v"/>
            </a:pPr>
            <a:r>
              <a:rPr lang="en-US" dirty="0"/>
              <a:t>bottomed out</a:t>
            </a:r>
          </a:p>
          <a:p>
            <a:pPr marL="342900" indent="-342900">
              <a:buFont typeface="Wingdings" panose="05000000000000000000" pitchFamily="2" charset="2"/>
              <a:buChar char="v"/>
            </a:pPr>
            <a:r>
              <a:rPr lang="en-US" dirty="0"/>
              <a:t>reached a low</a:t>
            </a:r>
          </a:p>
          <a:p>
            <a:endParaRPr lang="es-MX" dirty="0"/>
          </a:p>
        </p:txBody>
      </p:sp>
      <p:pic>
        <p:nvPicPr>
          <p:cNvPr id="3" name="Imagen 2">
            <a:extLst>
              <a:ext uri="{FF2B5EF4-FFF2-40B4-BE49-F238E27FC236}">
                <a16:creationId xmlns:a16="http://schemas.microsoft.com/office/drawing/2014/main" id="{BDD0D697-9569-48FC-887D-AC4A722E6F81}"/>
              </a:ext>
            </a:extLst>
          </p:cNvPr>
          <p:cNvPicPr>
            <a:picLocks noChangeAspect="1"/>
          </p:cNvPicPr>
          <p:nvPr/>
        </p:nvPicPr>
        <p:blipFill>
          <a:blip r:embed="rId2"/>
          <a:stretch>
            <a:fillRect/>
          </a:stretch>
        </p:blipFill>
        <p:spPr>
          <a:xfrm>
            <a:off x="5604842" y="1398968"/>
            <a:ext cx="4791073" cy="3567940"/>
          </a:xfrm>
          <a:prstGeom prst="rect">
            <a:avLst/>
          </a:prstGeom>
          <a:ln w="76200">
            <a:solidFill>
              <a:schemeClr val="accent2">
                <a:lumMod val="50000"/>
              </a:schemeClr>
            </a:solidFill>
          </a:ln>
        </p:spPr>
      </p:pic>
    </p:spTree>
    <p:extLst>
      <p:ext uri="{BB962C8B-B14F-4D97-AF65-F5344CB8AC3E}">
        <p14:creationId xmlns:p14="http://schemas.microsoft.com/office/powerpoint/2010/main" val="3245444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BE4FA9-BA84-4BA5-8CBC-D2CA4BF02BD9}"/>
              </a:ext>
            </a:extLst>
          </p:cNvPr>
          <p:cNvSpPr>
            <a:spLocks noGrp="1"/>
          </p:cNvSpPr>
          <p:nvPr>
            <p:ph type="title"/>
          </p:nvPr>
        </p:nvSpPr>
        <p:spPr/>
        <p:txBody>
          <a:bodyPr/>
          <a:lstStyle/>
          <a:p>
            <a:r>
              <a:rPr lang="es-MX" dirty="0" err="1"/>
              <a:t>Describing</a:t>
            </a:r>
            <a:r>
              <a:rPr lang="es-MX" dirty="0"/>
              <a:t> </a:t>
            </a:r>
            <a:r>
              <a:rPr lang="es-MX" dirty="0" err="1"/>
              <a:t>graphs</a:t>
            </a:r>
            <a:r>
              <a:rPr lang="es-MX" dirty="0"/>
              <a:t> and </a:t>
            </a:r>
            <a:r>
              <a:rPr lang="es-MX" dirty="0" err="1"/>
              <a:t>trends</a:t>
            </a:r>
            <a:r>
              <a:rPr lang="es-MX" dirty="0"/>
              <a:t> in </a:t>
            </a:r>
            <a:r>
              <a:rPr lang="es-MX" dirty="0" err="1"/>
              <a:t>english</a:t>
            </a:r>
            <a:endParaRPr lang="es-MX" dirty="0"/>
          </a:p>
        </p:txBody>
      </p:sp>
      <p:sp>
        <p:nvSpPr>
          <p:cNvPr id="3" name="Marcador de contenido 2">
            <a:extLst>
              <a:ext uri="{FF2B5EF4-FFF2-40B4-BE49-F238E27FC236}">
                <a16:creationId xmlns:a16="http://schemas.microsoft.com/office/drawing/2014/main" id="{90553C20-371F-4409-9A9F-7070F4620B05}"/>
              </a:ext>
            </a:extLst>
          </p:cNvPr>
          <p:cNvSpPr>
            <a:spLocks noGrp="1"/>
          </p:cNvSpPr>
          <p:nvPr>
            <p:ph idx="1"/>
          </p:nvPr>
        </p:nvSpPr>
        <p:spPr/>
        <p:txBody>
          <a:bodyPr>
            <a:normAutofit/>
          </a:bodyPr>
          <a:lstStyle/>
          <a:p>
            <a:pPr algn="just"/>
            <a:r>
              <a:rPr lang="en-US" dirty="0"/>
              <a:t>When it comes to presenting and explaining data charts, graphs, and diagrams, you should help people understand and memorize at least the main points from them. As to the use cases,  diagrams and other visuals perfectly fit for describing trends, making a comparison or showing relationships between two or more items. In other words, you take your data and give it a visual comprehensible form.</a:t>
            </a:r>
            <a:endParaRPr lang="es-MX" dirty="0"/>
          </a:p>
        </p:txBody>
      </p:sp>
    </p:spTree>
    <p:extLst>
      <p:ext uri="{BB962C8B-B14F-4D97-AF65-F5344CB8AC3E}">
        <p14:creationId xmlns:p14="http://schemas.microsoft.com/office/powerpoint/2010/main" val="3994036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7BF433-5A6E-41FB-94B9-179E7BDE957C}"/>
              </a:ext>
            </a:extLst>
          </p:cNvPr>
          <p:cNvSpPr>
            <a:spLocks noGrp="1"/>
          </p:cNvSpPr>
          <p:nvPr>
            <p:ph type="title"/>
          </p:nvPr>
        </p:nvSpPr>
        <p:spPr/>
        <p:txBody>
          <a:bodyPr>
            <a:normAutofit/>
          </a:bodyPr>
          <a:lstStyle/>
          <a:p>
            <a:r>
              <a:rPr lang="en-US" dirty="0"/>
              <a:t>Graphs, Charts &amp; Diagrams</a:t>
            </a:r>
            <a:br>
              <a:rPr lang="en-US" dirty="0"/>
            </a:br>
            <a:r>
              <a:rPr lang="en-US" dirty="0"/>
              <a:t>.</a:t>
            </a:r>
            <a:endParaRPr lang="es-MX" dirty="0"/>
          </a:p>
        </p:txBody>
      </p:sp>
      <p:sp>
        <p:nvSpPr>
          <p:cNvPr id="3" name="Marcador de contenido 2">
            <a:extLst>
              <a:ext uri="{FF2B5EF4-FFF2-40B4-BE49-F238E27FC236}">
                <a16:creationId xmlns:a16="http://schemas.microsoft.com/office/drawing/2014/main" id="{CEF47F27-C438-4408-92E4-61DBE232A360}"/>
              </a:ext>
            </a:extLst>
          </p:cNvPr>
          <p:cNvSpPr>
            <a:spLocks noGrp="1"/>
          </p:cNvSpPr>
          <p:nvPr>
            <p:ph idx="1"/>
          </p:nvPr>
        </p:nvSpPr>
        <p:spPr/>
        <p:txBody>
          <a:bodyPr/>
          <a:lstStyle/>
          <a:p>
            <a:r>
              <a:rPr lang="en-US" dirty="0"/>
              <a:t>Data can be represented in many ways. The 4 main types of graphs are a bar graph or bar chart, line graph, pie chart, and diagram.</a:t>
            </a:r>
            <a:endParaRPr lang="es-MX" dirty="0"/>
          </a:p>
        </p:txBody>
      </p:sp>
    </p:spTree>
    <p:extLst>
      <p:ext uri="{BB962C8B-B14F-4D97-AF65-F5344CB8AC3E}">
        <p14:creationId xmlns:p14="http://schemas.microsoft.com/office/powerpoint/2010/main" val="14710846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2D251F"/>
      </a:dk2>
      <a:lt2>
        <a:srgbClr val="FAE9C5"/>
      </a:lt2>
      <a:accent1>
        <a:srgbClr val="ED3846"/>
      </a:accent1>
      <a:accent2>
        <a:srgbClr val="F87184"/>
      </a:accent2>
      <a:accent3>
        <a:srgbClr val="EC9DA9"/>
      </a:accent3>
      <a:accent4>
        <a:srgbClr val="ECC190"/>
      </a:accent4>
      <a:accent5>
        <a:srgbClr val="FFB268"/>
      </a:accent5>
      <a:accent6>
        <a:srgbClr val="F98657"/>
      </a:accent6>
      <a:hlink>
        <a:srgbClr val="B97669"/>
      </a:hlink>
      <a:folHlink>
        <a:srgbClr val="9E94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BCCF8060-3FCB-4641-B728-8A589529B13F}"/>
    </a:ext>
  </a:extLst>
</a:theme>
</file>

<file path=docProps/app.xml><?xml version="1.0" encoding="utf-8"?>
<Properties xmlns="http://schemas.openxmlformats.org/officeDocument/2006/extended-properties" xmlns:vt="http://schemas.openxmlformats.org/officeDocument/2006/docPropsVTypes">
  <Template>Madison</Template>
  <TotalTime>118</TotalTime>
  <Words>1531</Words>
  <Application>Microsoft Office PowerPoint</Application>
  <PresentationFormat>Panorámica</PresentationFormat>
  <Paragraphs>175</Paragraphs>
  <Slides>27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27</vt:i4>
      </vt:variant>
    </vt:vector>
  </HeadingPairs>
  <TitlesOfParts>
    <vt:vector size="33" baseType="lpstr">
      <vt:lpstr>Arial</vt:lpstr>
      <vt:lpstr>Bahnschrift Condensed</vt:lpstr>
      <vt:lpstr>MS Shell Dlg 2</vt:lpstr>
      <vt:lpstr>Wingdings</vt:lpstr>
      <vt:lpstr>Wingdings 3</vt:lpstr>
      <vt:lpstr>Madison</vt:lpstr>
      <vt:lpstr> Material Didáctico:  Sólo Visión 2019 M. EN C. ED. IRMA GABRIELA BAREETO ESTÉVEZ </vt:lpstr>
      <vt:lpstr>UNIDAD DE COMPETENCIA 2</vt:lpstr>
      <vt:lpstr>Presentación de PowerPoint</vt:lpstr>
      <vt:lpstr>GRAPHS AND TRENDS VOCABULARY</vt:lpstr>
      <vt:lpstr>Presentación de PowerPoint</vt:lpstr>
      <vt:lpstr>Presentación de PowerPoint</vt:lpstr>
      <vt:lpstr>Low Points </vt:lpstr>
      <vt:lpstr>Describing graphs and trends in english</vt:lpstr>
      <vt:lpstr>Graphs, Charts &amp; Diagrams .</vt:lpstr>
      <vt:lpstr>Bar graphs</vt:lpstr>
      <vt:lpstr>Line graphs</vt:lpstr>
      <vt:lpstr>Pie charts</vt:lpstr>
      <vt:lpstr>Diagram </vt:lpstr>
      <vt:lpstr>PRESENTATIONS IN ENGLISH</vt:lpstr>
      <vt:lpstr>10 TIPS FOR GIVING A GREAT PRESENTATION IN ENGLISH</vt:lpstr>
      <vt:lpstr>1. THINK ABOUT THE DETAILS IN ADVANCE </vt:lpstr>
      <vt:lpstr>2. DO YOUR HOMEWORK </vt:lpstr>
      <vt:lpstr>3. INTRODUCE YOURSELF AND SET THE THEME </vt:lpstr>
      <vt:lpstr>4. PROVIDE AN OUTLINE OR AGENDA OF YOUR PRESENTATION </vt:lpstr>
      <vt:lpstr>5. Explain When the Listeners Can Ask Question</vt:lpstr>
      <vt:lpstr>6. MAKE A CLEAR TRANSITION IN BETWEEN THE PARTS OF THE PRESENTATION </vt:lpstr>
      <vt:lpstr>7. WOW YOUR AUDIENCE</vt:lpstr>
      <vt:lpstr>8. MAKE YOUR DATA MEANINGFUL </vt:lpstr>
      <vt:lpstr>9. SUMMARIZE</vt:lpstr>
      <vt:lpstr>10. PRACTICE </vt:lpstr>
      <vt:lpstr>Presentación de PowerPoint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Material Didáctico:  Sólo Visión 2019 M. EN C. ED. IRMA GABRIELA BAREETO ESTÉVEZ </dc:title>
  <dc:creator>GABRIELA BARRETO</dc:creator>
  <cp:lastModifiedBy>GABRIELA BARRETO</cp:lastModifiedBy>
  <cp:revision>36</cp:revision>
  <dcterms:created xsi:type="dcterms:W3CDTF">2019-09-17T23:38:32Z</dcterms:created>
  <dcterms:modified xsi:type="dcterms:W3CDTF">2019-09-29T00:37:21Z</dcterms:modified>
</cp:coreProperties>
</file>