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aveSubsetFonts="1" autoCompressPictures="0">
  <p:sldMasterIdLst>
    <p:sldMasterId id="2147483648" r:id="rId1"/>
  </p:sldMasterIdLst>
  <p:notesMasterIdLst>
    <p:notesMasterId r:id="rId45"/>
  </p:notesMasterIdLst>
  <p:handoutMasterIdLst>
    <p:handoutMasterId r:id="rId46"/>
  </p:handoutMasterIdLst>
  <p:sldIdLst>
    <p:sldId id="305" r:id="rId2"/>
    <p:sldId id="269" r:id="rId3"/>
    <p:sldId id="295" r:id="rId4"/>
    <p:sldId id="280" r:id="rId5"/>
    <p:sldId id="296" r:id="rId6"/>
    <p:sldId id="279" r:id="rId7"/>
    <p:sldId id="297" r:id="rId8"/>
    <p:sldId id="278" r:id="rId9"/>
    <p:sldId id="291" r:id="rId10"/>
    <p:sldId id="292" r:id="rId11"/>
    <p:sldId id="293" r:id="rId12"/>
    <p:sldId id="313" r:id="rId13"/>
    <p:sldId id="314" r:id="rId14"/>
    <p:sldId id="315" r:id="rId15"/>
    <p:sldId id="316" r:id="rId16"/>
    <p:sldId id="281" r:id="rId17"/>
    <p:sldId id="268" r:id="rId18"/>
    <p:sldId id="276" r:id="rId19"/>
    <p:sldId id="317" r:id="rId20"/>
    <p:sldId id="318" r:id="rId21"/>
    <p:sldId id="270" r:id="rId22"/>
    <p:sldId id="256" r:id="rId23"/>
    <p:sldId id="257" r:id="rId24"/>
    <p:sldId id="277" r:id="rId25"/>
    <p:sldId id="258" r:id="rId26"/>
    <p:sldId id="259" r:id="rId27"/>
    <p:sldId id="272" r:id="rId28"/>
    <p:sldId id="260" r:id="rId29"/>
    <p:sldId id="273" r:id="rId30"/>
    <p:sldId id="261" r:id="rId31"/>
    <p:sldId id="274" r:id="rId32"/>
    <p:sldId id="262" r:id="rId33"/>
    <p:sldId id="312" r:id="rId34"/>
    <p:sldId id="263" r:id="rId35"/>
    <p:sldId id="264" r:id="rId36"/>
    <p:sldId id="265" r:id="rId37"/>
    <p:sldId id="266" r:id="rId38"/>
    <p:sldId id="267" r:id="rId39"/>
    <p:sldId id="308" r:id="rId40"/>
    <p:sldId id="284" r:id="rId41"/>
    <p:sldId id="309" r:id="rId42"/>
    <p:sldId id="306" r:id="rId43"/>
    <p:sldId id="285" r:id="rId44"/>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68A6"/>
    <a:srgbClr val="7B641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121" d="100"/>
          <a:sy n="121" d="100"/>
        </p:scale>
        <p:origin x="1904"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3" name="Marcador de fecha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7FDF3E82-0109-D340-9FAA-C29ECEB45663}" type="datetime1">
              <a:rPr lang="es-ES_tradnl"/>
              <a:pPr>
                <a:defRPr/>
              </a:pPr>
              <a:t>18/9/19</a:t>
            </a:fld>
            <a:endParaRPr lang="es-ES_tradnl"/>
          </a:p>
        </p:txBody>
      </p:sp>
      <p:sp>
        <p:nvSpPr>
          <p:cNvPr id="4" name="Marcador de pie de página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C5B0BE40-3151-D242-97EC-761FC6ECD8C7}" type="slidenum">
              <a:rPr lang="es-ES_tradnl"/>
              <a:pPr>
                <a:defRPr/>
              </a:pPr>
              <a:t>‹Nº›</a:t>
            </a:fld>
            <a:endParaRPr lang="es-ES_tradnl"/>
          </a:p>
        </p:txBody>
      </p:sp>
    </p:spTree>
    <p:extLst>
      <p:ext uri="{BB962C8B-B14F-4D97-AF65-F5344CB8AC3E}">
        <p14:creationId xmlns:p14="http://schemas.microsoft.com/office/powerpoint/2010/main" val="109401688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216141B9-3B8C-0141-AF59-5D6A6522E729}" type="datetime1">
              <a:rPr lang="es-ES_tradnl"/>
              <a:pPr>
                <a:defRPr/>
              </a:pPr>
              <a:t>18/9/19</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s-ES_tradnl" noProof="0"/>
          </a:p>
        </p:txBody>
      </p:sp>
      <p:sp>
        <p:nvSpPr>
          <p:cNvPr id="5" name="Marcador de nota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s-ES_tradnl" noProof="0"/>
              <a:t>Haga clic para modificar el estilo de texto del patrón</a:t>
            </a:r>
          </a:p>
          <a:p>
            <a:pPr lvl="1"/>
            <a:r>
              <a:rPr lang="es-ES_tradnl" noProof="0"/>
              <a:t>Segundo nivel</a:t>
            </a:r>
          </a:p>
          <a:p>
            <a:pPr lvl="2"/>
            <a:r>
              <a:rPr lang="es-ES_tradnl" noProof="0"/>
              <a:t>Tercer nivel</a:t>
            </a:r>
          </a:p>
          <a:p>
            <a:pPr lvl="3"/>
            <a:r>
              <a:rPr lang="es-ES_tradnl" noProof="0"/>
              <a:t>Cuarto nivel</a:t>
            </a:r>
          </a:p>
          <a:p>
            <a:pPr lvl="4"/>
            <a:r>
              <a:rPr lang="es-ES_tradnl" noProof="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5CA3E771-D4CD-6F4F-8981-AC37C230C831}" type="slidenum">
              <a:rPr lang="es-ES_tradnl"/>
              <a:pPr>
                <a:defRPr/>
              </a:pPr>
              <a:t>‹Nº›</a:t>
            </a:fld>
            <a:endParaRPr lang="es-ES_tradnl"/>
          </a:p>
        </p:txBody>
      </p:sp>
    </p:spTree>
    <p:extLst>
      <p:ext uri="{BB962C8B-B14F-4D97-AF65-F5344CB8AC3E}">
        <p14:creationId xmlns:p14="http://schemas.microsoft.com/office/powerpoint/2010/main" val="2822111337"/>
      </p:ext>
    </p:extLst>
  </p:cSld>
  <p:clrMap bg1="lt1" tx1="dk1" bg2="lt2" tx2="dk2" accent1="accent1" accent2="accent2" accent3="accent3" accent4="accent4" accent5="accent5" accent6="accent6" hlink="hlink" folHlink="folHlink"/>
  <p:hf hd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pie de página 3"/>
          <p:cNvSpPr>
            <a:spLocks noGrp="1"/>
          </p:cNvSpPr>
          <p:nvPr>
            <p:ph type="ftr" sz="quarter" idx="4"/>
          </p:nvPr>
        </p:nvSpPr>
        <p:spPr/>
        <p:txBody>
          <a:bodyPr/>
          <a:lstStyle/>
          <a:p>
            <a:pPr>
              <a:defRPr/>
            </a:pPr>
            <a:endParaRPr lang="es-ES_tradnl"/>
          </a:p>
        </p:txBody>
      </p:sp>
      <p:sp>
        <p:nvSpPr>
          <p:cNvPr id="5" name="Marcador de número de diapositiva 4"/>
          <p:cNvSpPr>
            <a:spLocks noGrp="1"/>
          </p:cNvSpPr>
          <p:nvPr>
            <p:ph type="sldNum" sz="quarter" idx="5"/>
          </p:nvPr>
        </p:nvSpPr>
        <p:spPr/>
        <p:txBody>
          <a:bodyPr/>
          <a:lstStyle/>
          <a:p>
            <a:pPr>
              <a:defRPr/>
            </a:pPr>
            <a:fld id="{5CA3E771-D4CD-6F4F-8981-AC37C230C831}" type="slidenum">
              <a:rPr lang="es-ES_tradnl" smtClean="0"/>
              <a:pPr>
                <a:defRPr/>
              </a:pPr>
              <a:t>37</a:t>
            </a:fld>
            <a:endParaRPr lang="es-ES_tradnl"/>
          </a:p>
        </p:txBody>
      </p:sp>
    </p:spTree>
    <p:extLst>
      <p:ext uri="{BB962C8B-B14F-4D97-AF65-F5344CB8AC3E}">
        <p14:creationId xmlns:p14="http://schemas.microsoft.com/office/powerpoint/2010/main" val="27413337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bg>
      <p:bgPr>
        <a:solidFill>
          <a:schemeClr val="tx1">
            <a:alpha val="45000"/>
          </a:schemeClr>
        </a:solidFill>
        <a:effectLst/>
      </p:bgPr>
    </p:bg>
    <p:spTree>
      <p:nvGrpSpPr>
        <p:cNvPr id="1" name=""/>
        <p:cNvGrpSpPr/>
        <p:nvPr/>
      </p:nvGrpSpPr>
      <p:grpSpPr>
        <a:xfrm>
          <a:off x="0" y="0"/>
          <a:ext cx="0" cy="0"/>
          <a:chOff x="0" y="0"/>
          <a:chExt cx="0" cy="0"/>
        </a:xfrm>
      </p:grpSpPr>
      <p:sp>
        <p:nvSpPr>
          <p:cNvPr id="30" name="Marcador de fecha 29"/>
          <p:cNvSpPr>
            <a:spLocks noGrp="1"/>
          </p:cNvSpPr>
          <p:nvPr>
            <p:ph type="dt" sz="half" idx="10"/>
          </p:nvPr>
        </p:nvSpPr>
        <p:spPr>
          <a:xfrm>
            <a:off x="457200" y="6422064"/>
            <a:ext cx="2133600" cy="365125"/>
          </a:xfrm>
          <a:prstGeom prst="rect">
            <a:avLst/>
          </a:prstGeom>
        </p:spPr>
        <p:txBody>
          <a:bodyPr/>
          <a:lstStyle/>
          <a:p>
            <a:fld id="{6BFECD78-3C8E-49F2-8FAB-59489D168ABB}" type="datetimeFigureOut">
              <a:rPr lang="en-US" smtClean="0"/>
              <a:pPr/>
              <a:t>9/18/19</a:t>
            </a:fld>
            <a:endParaRPr lang="en-US"/>
          </a:p>
        </p:txBody>
      </p:sp>
      <p:sp>
        <p:nvSpPr>
          <p:cNvPr id="19" name="Marcador de pie de página 18"/>
          <p:cNvSpPr>
            <a:spLocks noGrp="1"/>
          </p:cNvSpPr>
          <p:nvPr>
            <p:ph type="ftr" sz="quarter" idx="11"/>
          </p:nvPr>
        </p:nvSpPr>
        <p:spPr>
          <a:xfrm>
            <a:off x="3124200" y="6422064"/>
            <a:ext cx="2895600" cy="365125"/>
          </a:xfrm>
          <a:prstGeom prst="rect">
            <a:avLst/>
          </a:prstGeom>
        </p:spPr>
        <p:txBody>
          <a:bodyPr/>
          <a:lstStyle/>
          <a:p>
            <a:endParaRPr lang="en-US"/>
          </a:p>
        </p:txBody>
      </p:sp>
      <p:pic>
        <p:nvPicPr>
          <p:cNvPr id="12" name="Imagen 11" descr="Color LDI.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36296" y="116632"/>
            <a:ext cx="561486" cy="774000"/>
          </a:xfrm>
          <a:prstGeom prst="rect">
            <a:avLst/>
          </a:prstGeom>
        </p:spPr>
      </p:pic>
      <p:pic>
        <p:nvPicPr>
          <p:cNvPr id="13" name="Imagen 12" descr="IMAGENinstXICOcolor.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956376" y="116632"/>
            <a:ext cx="609826" cy="761132"/>
          </a:xfrm>
          <a:prstGeom prst="rect">
            <a:avLst/>
          </a:prstGeom>
        </p:spPr>
      </p:pic>
      <p:pic>
        <p:nvPicPr>
          <p:cNvPr id="14" name="Imagen 13" descr="EscudoMetalicolor Actual.psd"/>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7504" y="44624"/>
            <a:ext cx="891480" cy="891480"/>
          </a:xfrm>
          <a:prstGeom prst="rect">
            <a:avLst/>
          </a:prstGeom>
        </p:spPr>
      </p:pic>
      <p:sp>
        <p:nvSpPr>
          <p:cNvPr id="16" name="Forma libre 15"/>
          <p:cNvSpPr>
            <a:spLocks/>
          </p:cNvSpPr>
          <p:nvPr userDrawn="1"/>
        </p:nvSpPr>
        <p:spPr bwMode="auto">
          <a:xfrm>
            <a:off x="0" y="5818584"/>
            <a:ext cx="9144000" cy="1066800"/>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accent2">
              <a:lumMod val="75000"/>
              <a:alpha val="45000"/>
            </a:schemeClr>
          </a:solidFill>
          <a:ln w="9525" cap="flat" cmpd="sng" algn="ctr">
            <a:noFill/>
            <a:prstDash val="solid"/>
            <a:round/>
            <a:headEnd type="none" w="med" len="med"/>
            <a:tailEnd type="none" w="med" len="med"/>
          </a:ln>
          <a:effectLst>
            <a:outerShdw blurRad="50800" dist="317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8" name="Forma libre 17"/>
          <p:cNvSpPr>
            <a:spLocks/>
          </p:cNvSpPr>
          <p:nvPr userDrawn="1"/>
        </p:nvSpPr>
        <p:spPr bwMode="auto">
          <a:xfrm rot="5400000" flipV="1">
            <a:off x="4793545" y="2471033"/>
            <a:ext cx="6866229" cy="1907704"/>
          </a:xfrm>
          <a:custGeom>
            <a:avLst>
              <a:gd name="A1" fmla="val 0"/>
              <a:gd name="A2" fmla="val 0"/>
              <a:gd name="A3" fmla="val 0"/>
              <a:gd name="A4" fmla="val 0"/>
              <a:gd name="A5" fmla="val 0"/>
              <a:gd name="A6" fmla="val 0"/>
              <a:gd name="A7" fmla="val 0"/>
              <a:gd name="A8" fmla="val 0"/>
            </a:avLst>
            <a:gdLst>
              <a:gd name="connsiteX0" fmla="*/ 0 w 10024"/>
              <a:gd name="connsiteY0" fmla="*/ 6704 h 10000"/>
              <a:gd name="connsiteX1" fmla="*/ 24 w 10024"/>
              <a:gd name="connsiteY1" fmla="*/ 10000 h 10000"/>
              <a:gd name="connsiteX2" fmla="*/ 10024 w 10024"/>
              <a:gd name="connsiteY2" fmla="*/ 10000 h 10000"/>
              <a:gd name="connsiteX3" fmla="*/ 10024 w 10024"/>
              <a:gd name="connsiteY3" fmla="*/ 0 h 10000"/>
              <a:gd name="connsiteX4" fmla="*/ 0 w 10024"/>
              <a:gd name="connsiteY4" fmla="*/ 6704 h 10000"/>
              <a:gd name="connsiteX0" fmla="*/ 0 w 10024"/>
              <a:gd name="connsiteY0" fmla="*/ 6704 h 10000"/>
              <a:gd name="connsiteX1" fmla="*/ 24 w 10024"/>
              <a:gd name="connsiteY1" fmla="*/ 10000 h 10000"/>
              <a:gd name="connsiteX2" fmla="*/ 10024 w 10024"/>
              <a:gd name="connsiteY2" fmla="*/ 10000 h 10000"/>
              <a:gd name="connsiteX3" fmla="*/ 10024 w 10024"/>
              <a:gd name="connsiteY3" fmla="*/ 0 h 10000"/>
              <a:gd name="connsiteX4" fmla="*/ 0 w 10024"/>
              <a:gd name="connsiteY4" fmla="*/ 670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1 w 10013"/>
              <a:gd name="connsiteY0" fmla="*/ 4964 h 10000"/>
              <a:gd name="connsiteX1" fmla="*/ 13 w 10013"/>
              <a:gd name="connsiteY1" fmla="*/ 10000 h 10000"/>
              <a:gd name="connsiteX2" fmla="*/ 10013 w 10013"/>
              <a:gd name="connsiteY2" fmla="*/ 10000 h 10000"/>
              <a:gd name="connsiteX3" fmla="*/ 10013 w 10013"/>
              <a:gd name="connsiteY3" fmla="*/ 0 h 10000"/>
              <a:gd name="connsiteX4" fmla="*/ 1 w 10013"/>
              <a:gd name="connsiteY4" fmla="*/ 496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26 w 10002"/>
              <a:gd name="connsiteY0" fmla="*/ 7140 h 10000"/>
              <a:gd name="connsiteX1" fmla="*/ 2 w 10002"/>
              <a:gd name="connsiteY1" fmla="*/ 10000 h 10000"/>
              <a:gd name="connsiteX2" fmla="*/ 10002 w 10002"/>
              <a:gd name="connsiteY2" fmla="*/ 10000 h 10000"/>
              <a:gd name="connsiteX3" fmla="*/ 10002 w 10002"/>
              <a:gd name="connsiteY3" fmla="*/ 0 h 10000"/>
              <a:gd name="connsiteX4" fmla="*/ 26 w 10002"/>
              <a:gd name="connsiteY4" fmla="*/ 7140 h 10000"/>
              <a:gd name="connsiteX0" fmla="*/ 26 w 10002"/>
              <a:gd name="connsiteY0" fmla="*/ 7140 h 10000"/>
              <a:gd name="connsiteX1" fmla="*/ 2 w 10002"/>
              <a:gd name="connsiteY1" fmla="*/ 10000 h 10000"/>
              <a:gd name="connsiteX2" fmla="*/ 10002 w 10002"/>
              <a:gd name="connsiteY2" fmla="*/ 10000 h 10000"/>
              <a:gd name="connsiteX3" fmla="*/ 10002 w 10002"/>
              <a:gd name="connsiteY3" fmla="*/ 0 h 10000"/>
              <a:gd name="connsiteX4" fmla="*/ 26 w 10002"/>
              <a:gd name="connsiteY4" fmla="*/ 7140 h 10000"/>
              <a:gd name="connsiteX0" fmla="*/ 0 w 10024"/>
              <a:gd name="connsiteY0" fmla="*/ 7140 h 10000"/>
              <a:gd name="connsiteX1" fmla="*/ 24 w 10024"/>
              <a:gd name="connsiteY1" fmla="*/ 10000 h 10000"/>
              <a:gd name="connsiteX2" fmla="*/ 10024 w 10024"/>
              <a:gd name="connsiteY2" fmla="*/ 10000 h 10000"/>
              <a:gd name="connsiteX3" fmla="*/ 10024 w 10024"/>
              <a:gd name="connsiteY3" fmla="*/ 0 h 10000"/>
              <a:gd name="connsiteX4" fmla="*/ 0 w 10024"/>
              <a:gd name="connsiteY4" fmla="*/ 7140 h 10000"/>
              <a:gd name="connsiteX0" fmla="*/ 0 w 10012"/>
              <a:gd name="connsiteY0" fmla="*/ 7140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714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2" h="10000">
                <a:moveTo>
                  <a:pt x="0" y="7140"/>
                </a:moveTo>
                <a:cubicBezTo>
                  <a:pt x="7" y="8501"/>
                  <a:pt x="4" y="8901"/>
                  <a:pt x="12" y="10000"/>
                </a:cubicBezTo>
                <a:lnTo>
                  <a:pt x="10012" y="10000"/>
                </a:lnTo>
                <a:lnTo>
                  <a:pt x="10012" y="0"/>
                </a:lnTo>
                <a:cubicBezTo>
                  <a:pt x="7599" y="9583"/>
                  <a:pt x="2417" y="11179"/>
                  <a:pt x="0" y="7140"/>
                </a:cubicBezTo>
                <a:close/>
              </a:path>
            </a:pathLst>
          </a:custGeom>
          <a:solidFill>
            <a:schemeClr val="accent2">
              <a:lumMod val="75000"/>
              <a:alpha val="45000"/>
            </a:schemeClr>
          </a:solidFill>
          <a:ln w="9525" cap="flat" cmpd="sng" algn="ctr">
            <a:noFill/>
            <a:prstDash val="solid"/>
            <a:round/>
            <a:headEnd type="none" w="med" len="med"/>
            <a:tailEnd type="none" w="med" len="med"/>
          </a:ln>
          <a:effectLst>
            <a:outerShdw blurRad="50800" dist="31750" dir="10800000" algn="ctr" rotWithShape="0">
              <a:prstClr val="black">
                <a:alpha val="35000"/>
              </a:prstClr>
            </a:outerShdw>
          </a:effectLst>
        </p:spPr>
        <p:txBody>
          <a:bodyPr vert="horz" wrap="square" lIns="91440" tIns="45720" rIns="91440" bIns="45720" anchor="t" compatLnSpc="1"/>
          <a:lstStyle/>
          <a:p>
            <a:endParaRPr kumimoji="0" lang="en-US"/>
          </a:p>
        </p:txBody>
      </p:sp>
      <p:sp>
        <p:nvSpPr>
          <p:cNvPr id="15" name="Rectángulo 36">
            <a:extLst>
              <a:ext uri="{FF2B5EF4-FFF2-40B4-BE49-F238E27FC236}">
                <a16:creationId xmlns:a16="http://schemas.microsoft.com/office/drawing/2014/main" id="{84D02D42-3F4B-C74F-9DC7-021A35618CF2}"/>
              </a:ext>
            </a:extLst>
          </p:cNvPr>
          <p:cNvSpPr>
            <a:spLocks noChangeArrowheads="1"/>
          </p:cNvSpPr>
          <p:nvPr userDrawn="1"/>
        </p:nvSpPr>
        <p:spPr bwMode="auto">
          <a:xfrm flipV="1">
            <a:off x="0" y="961296"/>
            <a:ext cx="9144000" cy="45719"/>
          </a:xfrm>
          <a:prstGeom prst="rect">
            <a:avLst/>
          </a:prstGeom>
          <a:solidFill>
            <a:schemeClr val="accent4">
              <a:lumMod val="50000"/>
            </a:schemeClr>
          </a:solidFill>
          <a:ln w="9525">
            <a:solidFill>
              <a:schemeClr val="accent4">
                <a:lumMod val="50000"/>
              </a:schemeClr>
            </a:solidFill>
            <a:round/>
            <a:headEnd/>
            <a:tailEnd/>
          </a:ln>
        </p:spPr>
        <p:txBody>
          <a:bodyPr wrap="none"/>
          <a:lstStyle/>
          <a:p>
            <a:endParaRPr lang="es-ES_tradnl"/>
          </a:p>
        </p:txBody>
      </p:sp>
      <p:sp>
        <p:nvSpPr>
          <p:cNvPr id="17" name="Forma libre 16">
            <a:extLst>
              <a:ext uri="{FF2B5EF4-FFF2-40B4-BE49-F238E27FC236}">
                <a16:creationId xmlns:a16="http://schemas.microsoft.com/office/drawing/2014/main" id="{313ADAD6-0F99-F849-9020-83D2DFFAAE9A}"/>
              </a:ext>
            </a:extLst>
          </p:cNvPr>
          <p:cNvSpPr>
            <a:spLocks/>
          </p:cNvSpPr>
          <p:nvPr userDrawn="1"/>
        </p:nvSpPr>
        <p:spPr bwMode="auto">
          <a:xfrm rot="10800000">
            <a:off x="-12803" y="980729"/>
            <a:ext cx="9156800" cy="309342"/>
          </a:xfrm>
          <a:custGeom>
            <a:avLst>
              <a:gd name="A1" fmla="val 0"/>
              <a:gd name="A2" fmla="val 0"/>
              <a:gd name="A3" fmla="val 0"/>
              <a:gd name="A4" fmla="val 0"/>
              <a:gd name="A5" fmla="val 0"/>
              <a:gd name="A6" fmla="val 0"/>
              <a:gd name="A7" fmla="val 0"/>
              <a:gd name="A8" fmla="val 0"/>
            </a:avLst>
            <a:gdLst>
              <a:gd name="connsiteX0" fmla="*/ 0 w 10014"/>
              <a:gd name="connsiteY0" fmla="*/ 4898 h 6889"/>
              <a:gd name="connsiteX1" fmla="*/ 0 w 10014"/>
              <a:gd name="connsiteY1" fmla="*/ 6889 h 6889"/>
              <a:gd name="connsiteX2" fmla="*/ 10000 w 10014"/>
              <a:gd name="connsiteY2" fmla="*/ 6889 h 6889"/>
              <a:gd name="connsiteX3" fmla="*/ 10014 w 10014"/>
              <a:gd name="connsiteY3" fmla="*/ 0 h 6889"/>
              <a:gd name="connsiteX4" fmla="*/ 0 w 10014"/>
              <a:gd name="connsiteY4" fmla="*/ 4898 h 6889"/>
              <a:gd name="connsiteX0" fmla="*/ 0 w 10000"/>
              <a:gd name="connsiteY0" fmla="*/ 7110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7110 h 10000"/>
              <a:gd name="connsiteX0" fmla="*/ 0 w 10000"/>
              <a:gd name="connsiteY0" fmla="*/ 7110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7110 h 10000"/>
              <a:gd name="connsiteX0" fmla="*/ 0 w 10000"/>
              <a:gd name="connsiteY0" fmla="*/ 7110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7110 h 10000"/>
              <a:gd name="connsiteX0" fmla="*/ 0 w 10000"/>
              <a:gd name="connsiteY0" fmla="*/ 952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952 h 10000"/>
              <a:gd name="connsiteX0" fmla="*/ 0 w 10000"/>
              <a:gd name="connsiteY0" fmla="*/ 952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952 h 10000"/>
              <a:gd name="connsiteX0" fmla="*/ 0 w 10000"/>
              <a:gd name="connsiteY0" fmla="*/ 3005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3005 h 10000"/>
              <a:gd name="connsiteX0" fmla="*/ 0 w 10000"/>
              <a:gd name="connsiteY0" fmla="*/ 3005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3005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3005"/>
                </a:moveTo>
                <a:lnTo>
                  <a:pt x="0" y="10000"/>
                </a:lnTo>
                <a:lnTo>
                  <a:pt x="9986" y="10000"/>
                </a:lnTo>
                <a:cubicBezTo>
                  <a:pt x="9986" y="5162"/>
                  <a:pt x="10000" y="4838"/>
                  <a:pt x="10000" y="0"/>
                </a:cubicBezTo>
                <a:cubicBezTo>
                  <a:pt x="8328" y="9458"/>
                  <a:pt x="4234" y="10035"/>
                  <a:pt x="0" y="3005"/>
                </a:cubicBezTo>
                <a:close/>
              </a:path>
            </a:pathLst>
          </a:custGeom>
          <a:solidFill>
            <a:schemeClr val="accent4">
              <a:lumMod val="60000"/>
              <a:lumOff val="40000"/>
              <a:alpha val="45000"/>
            </a:schemeClr>
          </a:solidFill>
          <a:ln w="9525" cap="flat" cmpd="sng" algn="ctr">
            <a:noFill/>
            <a:prstDash val="solid"/>
            <a:round/>
            <a:headEnd type="none" w="med" len="med"/>
            <a:tailEnd type="none" w="med" len="med"/>
          </a:ln>
          <a:effectLst>
            <a:outerShdw blurRad="50800" dist="31750" dir="16200000" algn="ctr" rotWithShape="0">
              <a:prstClr val="black">
                <a:alpha val="35000"/>
              </a:prstClr>
            </a:outerShdw>
          </a:effectLst>
        </p:spPr>
        <p:txBody>
          <a:bodyPr vert="horz" wrap="square" lIns="91440" tIns="45720" rIns="91440" bIns="45720" anchor="t" compatLnSpc="1"/>
          <a:lstStyle/>
          <a:p>
            <a:endParaRPr kumimoji="0" lang="en-US" dirty="0"/>
          </a:p>
        </p:txBody>
      </p:sp>
    </p:spTree>
  </p:cSld>
  <p:clrMapOvr>
    <a:overrideClrMapping bg1="dk1" tx1="lt1" bg2="dk2" tx2="lt2" accent1="accent1" accent2="accent2" accent3="accent3" accent4="accent4" accent5="accent5" accent6="accent6" hlink="hlink" folHlink="folHlink"/>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1143000"/>
          </a:xfrm>
          <a:prstGeom prst="rect">
            <a:avLst/>
          </a:prstGeom>
        </p:spPr>
        <p:txBody>
          <a:bodyPr/>
          <a:lstStyle/>
          <a:p>
            <a:r>
              <a:rPr kumimoji="0" lang="es-ES_tradnl"/>
              <a:t>Clic para editar título</a:t>
            </a:r>
            <a:endParaRPr kumimoji="0" lang="en-US"/>
          </a:p>
        </p:txBody>
      </p:sp>
      <p:sp>
        <p:nvSpPr>
          <p:cNvPr id="3" name="Marcador de texto vertical 2"/>
          <p:cNvSpPr>
            <a:spLocks noGrp="1"/>
          </p:cNvSpPr>
          <p:nvPr>
            <p:ph type="body" orient="vert" idx="1"/>
          </p:nvPr>
        </p:nvSpPr>
        <p:spPr>
          <a:xfrm>
            <a:off x="457200" y="1600200"/>
            <a:ext cx="7467600" cy="4525963"/>
          </a:xfrm>
          <a:prstGeom prst="rect">
            <a:avLst/>
          </a:prstGeom>
        </p:spPr>
        <p:txBody>
          <a:bodyPr vert="eaVert"/>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4" name="Marcador de fecha 3"/>
          <p:cNvSpPr>
            <a:spLocks noGrp="1"/>
          </p:cNvSpPr>
          <p:nvPr>
            <p:ph type="dt" sz="half" idx="10"/>
          </p:nvPr>
        </p:nvSpPr>
        <p:spPr>
          <a:xfrm>
            <a:off x="457200" y="6422064"/>
            <a:ext cx="2133600" cy="365125"/>
          </a:xfrm>
          <a:prstGeom prst="rect">
            <a:avLst/>
          </a:prstGeom>
        </p:spPr>
        <p:txBody>
          <a:bodyPr/>
          <a:lstStyle/>
          <a:p>
            <a:fld id="{6BFECD78-3C8E-49F2-8FAB-59489D168ABB}" type="datetimeFigureOut">
              <a:rPr lang="en-US" smtClean="0"/>
              <a:pPr/>
              <a:t>9/18/19</a:t>
            </a:fld>
            <a:endParaRPr lang="en-US"/>
          </a:p>
        </p:txBody>
      </p:sp>
      <p:sp>
        <p:nvSpPr>
          <p:cNvPr id="5" name="Marcador de pie de página 4"/>
          <p:cNvSpPr>
            <a:spLocks noGrp="1"/>
          </p:cNvSpPr>
          <p:nvPr>
            <p:ph type="ftr" sz="quarter" idx="11"/>
          </p:nvPr>
        </p:nvSpPr>
        <p:spPr>
          <a:xfrm>
            <a:off x="3124200" y="6422064"/>
            <a:ext cx="2895600" cy="365125"/>
          </a:xfrm>
          <a:prstGeom prst="rect">
            <a:avLst/>
          </a:prstGeom>
        </p:spPr>
        <p:txBody>
          <a:bodyPr/>
          <a:lstStyle/>
          <a:p>
            <a:endParaRPr lang="en-US"/>
          </a:p>
        </p:txBody>
      </p:sp>
      <p:sp>
        <p:nvSpPr>
          <p:cNvPr id="6" name="Marcador de número de diapositiva 5"/>
          <p:cNvSpPr>
            <a:spLocks noGrp="1"/>
          </p:cNvSpPr>
          <p:nvPr>
            <p:ph type="sldNum" sz="quarter" idx="12"/>
          </p:nvPr>
        </p:nvSpPr>
        <p:spPr>
          <a:xfrm>
            <a:off x="8153400" y="6422064"/>
            <a:ext cx="762000" cy="365125"/>
          </a:xfrm>
          <a:prstGeom prst="rect">
            <a:avLst/>
          </a:prstGeom>
        </p:spPr>
        <p:txBody>
          <a:bodyPr/>
          <a:lstStyle/>
          <a:p>
            <a:fld id="{0FB56013-B943-42BA-886F-6F9D4EB85E9D}" type="slidenum">
              <a:rPr lang="en-US" smtClean="0"/>
              <a:pPr/>
              <a:t>‹Nº›</a:t>
            </a:fld>
            <a:endParaRPr lang="en-US"/>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kumimoji="0" lang="es-ES_tradnl"/>
              <a:t>Clic para editar título</a:t>
            </a:r>
            <a:endParaRPr kumimoji="0" lang="en-US"/>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4" name="Marcador de fecha 3"/>
          <p:cNvSpPr>
            <a:spLocks noGrp="1"/>
          </p:cNvSpPr>
          <p:nvPr>
            <p:ph type="dt" sz="half" idx="10"/>
          </p:nvPr>
        </p:nvSpPr>
        <p:spPr>
          <a:xfrm>
            <a:off x="457200" y="6422064"/>
            <a:ext cx="2133600" cy="365125"/>
          </a:xfrm>
          <a:prstGeom prst="rect">
            <a:avLst/>
          </a:prstGeom>
        </p:spPr>
        <p:txBody>
          <a:bodyPr/>
          <a:lstStyle/>
          <a:p>
            <a:fld id="{6BFECD78-3C8E-49F2-8FAB-59489D168ABB}" type="datetimeFigureOut">
              <a:rPr lang="en-US" smtClean="0"/>
              <a:pPr/>
              <a:t>9/18/19</a:t>
            </a:fld>
            <a:endParaRPr lang="en-US"/>
          </a:p>
        </p:txBody>
      </p:sp>
      <p:sp>
        <p:nvSpPr>
          <p:cNvPr id="5" name="Marcador de pie de página 4"/>
          <p:cNvSpPr>
            <a:spLocks noGrp="1"/>
          </p:cNvSpPr>
          <p:nvPr>
            <p:ph type="ftr" sz="quarter" idx="11"/>
          </p:nvPr>
        </p:nvSpPr>
        <p:spPr>
          <a:xfrm>
            <a:off x="3124200" y="6422064"/>
            <a:ext cx="2895600" cy="365125"/>
          </a:xfrm>
          <a:prstGeom prst="rect">
            <a:avLst/>
          </a:prstGeom>
        </p:spPr>
        <p:txBody>
          <a:bodyPr/>
          <a:lstStyle/>
          <a:p>
            <a:endParaRPr lang="en-US"/>
          </a:p>
        </p:txBody>
      </p:sp>
      <p:sp>
        <p:nvSpPr>
          <p:cNvPr id="6" name="Marcador de número de diapositiva 5"/>
          <p:cNvSpPr>
            <a:spLocks noGrp="1"/>
          </p:cNvSpPr>
          <p:nvPr>
            <p:ph type="sldNum" sz="quarter" idx="12"/>
          </p:nvPr>
        </p:nvSpPr>
        <p:spPr>
          <a:xfrm>
            <a:off x="8153400" y="6422064"/>
            <a:ext cx="762000" cy="365125"/>
          </a:xfrm>
          <a:prstGeom prst="rect">
            <a:avLst/>
          </a:prstGeom>
        </p:spPr>
        <p:txBody>
          <a:bodyPr/>
          <a:lstStyle/>
          <a:p>
            <a:fld id="{0FB56013-B943-42BA-886F-6F9D4EB85E9D}" type="slidenum">
              <a:rPr lang="en-US" smtClean="0"/>
              <a:pPr/>
              <a:t>‹Nº›</a:t>
            </a:fld>
            <a:endParaRPr lang="en-US"/>
          </a:p>
        </p:txBody>
      </p:sp>
    </p:spTree>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ítulo y gráfico">
    <p:spTree>
      <p:nvGrpSpPr>
        <p:cNvPr id="1" name=""/>
        <p:cNvGrpSpPr/>
        <p:nvPr/>
      </p:nvGrpSpPr>
      <p:grpSpPr>
        <a:xfrm>
          <a:off x="0" y="0"/>
          <a:ext cx="0" cy="0"/>
          <a:chOff x="0" y="0"/>
          <a:chExt cx="0" cy="0"/>
        </a:xfrm>
      </p:grpSpPr>
      <p:sp>
        <p:nvSpPr>
          <p:cNvPr id="2" name="Título 1"/>
          <p:cNvSpPr>
            <a:spLocks noGrp="1"/>
          </p:cNvSpPr>
          <p:nvPr>
            <p:ph type="title"/>
          </p:nvPr>
        </p:nvSpPr>
        <p:spPr>
          <a:xfrm>
            <a:off x="685800" y="347663"/>
            <a:ext cx="7772400" cy="1666875"/>
          </a:xfrm>
          <a:prstGeom prst="rect">
            <a:avLst/>
          </a:prstGeom>
        </p:spPr>
        <p:txBody>
          <a:bodyPr/>
          <a:lstStyle/>
          <a:p>
            <a:r>
              <a:rPr lang="es-ES_tradnl"/>
              <a:t>Clic para editar título</a:t>
            </a:r>
          </a:p>
        </p:txBody>
      </p:sp>
      <p:sp>
        <p:nvSpPr>
          <p:cNvPr id="3" name="Marcador de gráfico 2"/>
          <p:cNvSpPr>
            <a:spLocks noGrp="1"/>
          </p:cNvSpPr>
          <p:nvPr>
            <p:ph type="chart" idx="1"/>
          </p:nvPr>
        </p:nvSpPr>
        <p:spPr>
          <a:xfrm>
            <a:off x="685800" y="1981200"/>
            <a:ext cx="7772400" cy="4114800"/>
          </a:xfrm>
          <a:prstGeom prst="rect">
            <a:avLst/>
          </a:prstGeom>
        </p:spPr>
        <p:txBody>
          <a:bodyPr/>
          <a:lstStyle/>
          <a:p>
            <a:pPr lvl="0"/>
            <a:endParaRPr lang="es-ES_tradnl" noProof="0"/>
          </a:p>
        </p:txBody>
      </p:sp>
    </p:spTree>
    <p:extLst>
      <p:ext uri="{BB962C8B-B14F-4D97-AF65-F5344CB8AC3E}">
        <p14:creationId xmlns:p14="http://schemas.microsoft.com/office/powerpoint/2010/main" val="21467138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14288"/>
            <a:ext cx="9155113" cy="6884988"/>
            <a:chOff x="0" y="-9"/>
            <a:chExt cx="5767" cy="4337"/>
          </a:xfrm>
        </p:grpSpPr>
        <p:sp>
          <p:nvSpPr>
            <p:cNvPr id="3" name="Freeform 3"/>
            <p:cNvSpPr>
              <a:spLocks/>
            </p:cNvSpPr>
            <p:nvPr/>
          </p:nvSpPr>
          <p:spPr bwMode="hidden">
            <a:xfrm>
              <a:off x="1632" y="-5"/>
              <a:ext cx="1737" cy="4333"/>
            </a:xfrm>
            <a:custGeom>
              <a:avLst/>
              <a:gdLst>
                <a:gd name="T0" fmla="*/ 494 w 1737"/>
                <a:gd name="T1" fmla="*/ 4322 h 4320"/>
                <a:gd name="T2" fmla="*/ 1737 w 1737"/>
                <a:gd name="T3" fmla="*/ 4333 h 4320"/>
                <a:gd name="T4" fmla="*/ 524 w 1737"/>
                <a:gd name="T5" fmla="*/ 0 h 4320"/>
                <a:gd name="T6" fmla="*/ 0 w 1737"/>
                <a:gd name="T7" fmla="*/ 7 h 4320"/>
                <a:gd name="T8" fmla="*/ 494 w 1737"/>
                <a:gd name="T9" fmla="*/ 4322 h 43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s-ES"/>
            </a:p>
          </p:txBody>
        </p:sp>
        <p:sp>
          <p:nvSpPr>
            <p:cNvPr id="4" name="Freeform 4"/>
            <p:cNvSpPr>
              <a:spLocks/>
            </p:cNvSpPr>
            <p:nvPr/>
          </p:nvSpPr>
          <p:spPr bwMode="hidden">
            <a:xfrm>
              <a:off x="0" y="-7"/>
              <a:ext cx="1737" cy="4329"/>
            </a:xfrm>
            <a:custGeom>
              <a:avLst/>
              <a:gdLst>
                <a:gd name="T0" fmla="*/ 494 w 1737"/>
                <a:gd name="T1" fmla="*/ 4318 h 4320"/>
                <a:gd name="T2" fmla="*/ 1737 w 1737"/>
                <a:gd name="T3" fmla="*/ 4329 h 4320"/>
                <a:gd name="T4" fmla="*/ 524 w 1737"/>
                <a:gd name="T5" fmla="*/ 0 h 4320"/>
                <a:gd name="T6" fmla="*/ 0 w 1737"/>
                <a:gd name="T7" fmla="*/ 7 h 4320"/>
                <a:gd name="T8" fmla="*/ 494 w 1737"/>
                <a:gd name="T9" fmla="*/ 4318 h 43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s-ES"/>
            </a:p>
          </p:txBody>
        </p:sp>
        <p:sp>
          <p:nvSpPr>
            <p:cNvPr id="5" name="Freeform 5"/>
            <p:cNvSpPr>
              <a:spLocks/>
            </p:cNvSpPr>
            <p:nvPr/>
          </p:nvSpPr>
          <p:spPr bwMode="hidden">
            <a:xfrm>
              <a:off x="3744" y="-4"/>
              <a:ext cx="1739" cy="4330"/>
            </a:xfrm>
            <a:custGeom>
              <a:avLst/>
              <a:gdLst>
                <a:gd name="T0" fmla="*/ 494 w 1739"/>
                <a:gd name="T1" fmla="*/ 4325 h 4420"/>
                <a:gd name="T2" fmla="*/ 1739 w 1739"/>
                <a:gd name="T3" fmla="*/ 4330 h 4420"/>
                <a:gd name="T4" fmla="*/ 524 w 1739"/>
                <a:gd name="T5" fmla="*/ 0 h 4420"/>
                <a:gd name="T6" fmla="*/ 0 w 1739"/>
                <a:gd name="T7" fmla="*/ 7 h 4420"/>
                <a:gd name="T8" fmla="*/ 494 w 1739"/>
                <a:gd name="T9" fmla="*/ 4325 h 44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39" h="4420">
                  <a:moveTo>
                    <a:pt x="494" y="4415"/>
                  </a:moveTo>
                  <a:lnTo>
                    <a:pt x="1739" y="4420"/>
                  </a:lnTo>
                  <a:lnTo>
                    <a:pt x="524" y="0"/>
                  </a:lnTo>
                  <a:lnTo>
                    <a:pt x="0" y="7"/>
                  </a:lnTo>
                  <a:lnTo>
                    <a:pt x="494" y="4415"/>
                  </a:lnTo>
                  <a:close/>
                </a:path>
              </a:pathLst>
            </a:custGeom>
            <a:gradFill rotWithShape="0">
              <a:gsLst>
                <a:gs pos="0">
                  <a:schemeClr val="bg1"/>
                </a:gs>
                <a:gs pos="100000">
                  <a:schemeClr val="bg2"/>
                </a:gs>
              </a:gsLst>
              <a:lin ang="189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s-ES"/>
            </a:p>
          </p:txBody>
        </p:sp>
        <p:sp>
          <p:nvSpPr>
            <p:cNvPr id="6" name="Freeform 6"/>
            <p:cNvSpPr>
              <a:spLocks/>
            </p:cNvSpPr>
            <p:nvPr/>
          </p:nvSpPr>
          <p:spPr bwMode="hidden">
            <a:xfrm>
              <a:off x="1920" y="-9"/>
              <a:ext cx="2080" cy="4324"/>
            </a:xfrm>
            <a:custGeom>
              <a:avLst/>
              <a:gdLst>
                <a:gd name="T0" fmla="*/ 0 w 2080"/>
                <a:gd name="T1" fmla="*/ 7 h 4338"/>
                <a:gd name="T2" fmla="*/ 1870 w 2080"/>
                <a:gd name="T3" fmla="*/ 4324 h 4338"/>
                <a:gd name="T4" fmla="*/ 2080 w 2080"/>
                <a:gd name="T5" fmla="*/ 4324 h 4338"/>
                <a:gd name="T6" fmla="*/ 1033 w 2080"/>
                <a:gd name="T7" fmla="*/ 0 h 4338"/>
                <a:gd name="T8" fmla="*/ 0 w 2080"/>
                <a:gd name="T9" fmla="*/ 7 h 4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0" h="4338">
                  <a:moveTo>
                    <a:pt x="0" y="7"/>
                  </a:moveTo>
                  <a:lnTo>
                    <a:pt x="1870" y="4338"/>
                  </a:lnTo>
                  <a:lnTo>
                    <a:pt x="2080" y="4338"/>
                  </a:lnTo>
                  <a:lnTo>
                    <a:pt x="1033" y="0"/>
                  </a:lnTo>
                  <a:lnTo>
                    <a:pt x="0" y="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s-ES"/>
            </a:p>
          </p:txBody>
        </p:sp>
        <p:sp>
          <p:nvSpPr>
            <p:cNvPr id="7" name="Freeform 7"/>
            <p:cNvSpPr>
              <a:spLocks/>
            </p:cNvSpPr>
            <p:nvPr/>
          </p:nvSpPr>
          <p:spPr bwMode="hidden">
            <a:xfrm>
              <a:off x="117" y="97"/>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bg2"/>
                </a:gs>
                <a:gs pos="100000">
                  <a:schemeClr val="bg1"/>
                </a:gs>
              </a:gsLst>
              <a:lin ang="0" scaled="1"/>
            </a:gradFill>
            <a:ln w="9525">
              <a:noFill/>
              <a:round/>
              <a:headEnd/>
              <a:tailEnd/>
            </a:ln>
            <a:effectLst/>
          </p:spPr>
          <p:txBody>
            <a:bodyPr wrap="none" anchor="ctr"/>
            <a:lstStyle/>
            <a:p>
              <a:pPr>
                <a:defRPr/>
              </a:pPr>
              <a:endParaRPr lang="es-ES_tradnl"/>
            </a:p>
          </p:txBody>
        </p:sp>
        <p:sp>
          <p:nvSpPr>
            <p:cNvPr id="8" name="Freeform 8"/>
            <p:cNvSpPr>
              <a:spLocks/>
            </p:cNvSpPr>
            <p:nvPr/>
          </p:nvSpPr>
          <p:spPr bwMode="hidden">
            <a:xfrm rot="2702961" flipH="1">
              <a:off x="810" y="766"/>
              <a:ext cx="2544" cy="1008"/>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9" name="Freeform 9"/>
            <p:cNvSpPr>
              <a:spLocks/>
            </p:cNvSpPr>
            <p:nvPr/>
          </p:nvSpPr>
          <p:spPr bwMode="hidden">
            <a:xfrm>
              <a:off x="83" y="49"/>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10" name="Freeform 10"/>
            <p:cNvSpPr>
              <a:spLocks/>
            </p:cNvSpPr>
            <p:nvPr/>
          </p:nvSpPr>
          <p:spPr bwMode="hidden">
            <a:xfrm rot="-2895842">
              <a:off x="-984" y="1041"/>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11" name="Freeform 11"/>
            <p:cNvSpPr>
              <a:spLocks/>
            </p:cNvSpPr>
            <p:nvPr/>
          </p:nvSpPr>
          <p:spPr bwMode="hidden">
            <a:xfrm rot="-2305141">
              <a:off x="1331" y="913"/>
              <a:ext cx="3594" cy="1735"/>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12" name="Freeform 12"/>
            <p:cNvSpPr>
              <a:spLocks/>
            </p:cNvSpPr>
            <p:nvPr/>
          </p:nvSpPr>
          <p:spPr bwMode="hidden">
            <a:xfrm rot="2084418" flipH="1">
              <a:off x="1859" y="865"/>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13" name="Freeform 13"/>
            <p:cNvSpPr>
              <a:spLocks/>
            </p:cNvSpPr>
            <p:nvPr/>
          </p:nvSpPr>
          <p:spPr bwMode="hidden">
            <a:xfrm>
              <a:off x="4250" y="-7"/>
              <a:ext cx="1089" cy="2285"/>
            </a:xfrm>
            <a:custGeom>
              <a:avLst/>
              <a:gdLst/>
              <a:ahLst/>
              <a:cxnLst>
                <a:cxn ang="0">
                  <a:pos x="0" y="2265"/>
                </a:cxn>
                <a:cxn ang="0">
                  <a:pos x="1030" y="0"/>
                </a:cxn>
                <a:cxn ang="0">
                  <a:pos x="1089" y="0"/>
                </a:cxn>
                <a:cxn ang="0">
                  <a:pos x="37" y="2285"/>
                </a:cxn>
                <a:cxn ang="0">
                  <a:pos x="0" y="2265"/>
                </a:cxn>
              </a:cxnLst>
              <a:rect l="0" t="0" r="r" b="b"/>
              <a:pathLst>
                <a:path w="1089" h="2285">
                  <a:moveTo>
                    <a:pt x="0" y="2265"/>
                  </a:moveTo>
                  <a:cubicBezTo>
                    <a:pt x="438" y="996"/>
                    <a:pt x="865" y="377"/>
                    <a:pt x="1030" y="0"/>
                  </a:cubicBezTo>
                  <a:cubicBezTo>
                    <a:pt x="1030" y="0"/>
                    <a:pt x="1059" y="0"/>
                    <a:pt x="1089" y="0"/>
                  </a:cubicBezTo>
                  <a:cubicBezTo>
                    <a:pt x="565" y="834"/>
                    <a:pt x="181" y="1853"/>
                    <a:pt x="37" y="2285"/>
                  </a:cubicBezTo>
                  <a:cubicBezTo>
                    <a:pt x="37" y="2285"/>
                    <a:pt x="0" y="2265"/>
                    <a:pt x="0" y="2265"/>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14" name="Rectangle 14"/>
            <p:cNvSpPr>
              <a:spLocks noChangeArrowheads="1"/>
            </p:cNvSpPr>
            <p:nvPr/>
          </p:nvSpPr>
          <p:spPr bwMode="invGray">
            <a:xfrm>
              <a:off x="0" y="2441"/>
              <a:ext cx="5760" cy="432"/>
            </a:xfrm>
            <a:prstGeom prst="rect">
              <a:avLst/>
            </a:prstGeom>
            <a:gradFill rotWithShape="0">
              <a:gsLst>
                <a:gs pos="0">
                  <a:schemeClr val="bg2"/>
                </a:gs>
                <a:gs pos="100000">
                  <a:schemeClr val="bg1"/>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ES_tradnl"/>
            </a:p>
          </p:txBody>
        </p:sp>
        <p:sp>
          <p:nvSpPr>
            <p:cNvPr id="15" name="Freeform 15"/>
            <p:cNvSpPr>
              <a:spLocks/>
            </p:cNvSpPr>
            <p:nvPr/>
          </p:nvSpPr>
          <p:spPr bwMode="invGray">
            <a:xfrm>
              <a:off x="1632" y="2487"/>
              <a:ext cx="1737" cy="382"/>
            </a:xfrm>
            <a:custGeom>
              <a:avLst/>
              <a:gdLst>
                <a:gd name="T0" fmla="*/ 494 w 1737"/>
                <a:gd name="T1" fmla="*/ 381 h 4320"/>
                <a:gd name="T2" fmla="*/ 1737 w 1737"/>
                <a:gd name="T3" fmla="*/ 382 h 4320"/>
                <a:gd name="T4" fmla="*/ 524 w 1737"/>
                <a:gd name="T5" fmla="*/ 0 h 4320"/>
                <a:gd name="T6" fmla="*/ 0 w 1737"/>
                <a:gd name="T7" fmla="*/ 1 h 4320"/>
                <a:gd name="T8" fmla="*/ 494 w 1737"/>
                <a:gd name="T9" fmla="*/ 381 h 43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s-ES"/>
            </a:p>
          </p:txBody>
        </p:sp>
        <p:sp>
          <p:nvSpPr>
            <p:cNvPr id="16" name="Freeform 16"/>
            <p:cNvSpPr>
              <a:spLocks/>
            </p:cNvSpPr>
            <p:nvPr/>
          </p:nvSpPr>
          <p:spPr bwMode="invGray">
            <a:xfrm>
              <a:off x="0" y="2487"/>
              <a:ext cx="1737" cy="381"/>
            </a:xfrm>
            <a:custGeom>
              <a:avLst/>
              <a:gdLst>
                <a:gd name="T0" fmla="*/ 494 w 1737"/>
                <a:gd name="T1" fmla="*/ 380 h 4320"/>
                <a:gd name="T2" fmla="*/ 1737 w 1737"/>
                <a:gd name="T3" fmla="*/ 381 h 4320"/>
                <a:gd name="T4" fmla="*/ 524 w 1737"/>
                <a:gd name="T5" fmla="*/ 0 h 4320"/>
                <a:gd name="T6" fmla="*/ 0 w 1737"/>
                <a:gd name="T7" fmla="*/ 1 h 4320"/>
                <a:gd name="T8" fmla="*/ 494 w 1737"/>
                <a:gd name="T9" fmla="*/ 380 h 43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s-ES"/>
            </a:p>
          </p:txBody>
        </p:sp>
        <p:sp>
          <p:nvSpPr>
            <p:cNvPr id="17" name="Freeform 17"/>
            <p:cNvSpPr>
              <a:spLocks/>
            </p:cNvSpPr>
            <p:nvPr/>
          </p:nvSpPr>
          <p:spPr bwMode="invGray">
            <a:xfrm>
              <a:off x="3744" y="2487"/>
              <a:ext cx="1739" cy="382"/>
            </a:xfrm>
            <a:custGeom>
              <a:avLst/>
              <a:gdLst>
                <a:gd name="T0" fmla="*/ 494 w 1739"/>
                <a:gd name="T1" fmla="*/ 382 h 4420"/>
                <a:gd name="T2" fmla="*/ 1739 w 1739"/>
                <a:gd name="T3" fmla="*/ 382 h 4420"/>
                <a:gd name="T4" fmla="*/ 524 w 1739"/>
                <a:gd name="T5" fmla="*/ 0 h 4420"/>
                <a:gd name="T6" fmla="*/ 0 w 1739"/>
                <a:gd name="T7" fmla="*/ 1 h 4420"/>
                <a:gd name="T8" fmla="*/ 494 w 1739"/>
                <a:gd name="T9" fmla="*/ 382 h 44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39" h="4420">
                  <a:moveTo>
                    <a:pt x="494" y="4415"/>
                  </a:moveTo>
                  <a:lnTo>
                    <a:pt x="1739" y="4420"/>
                  </a:lnTo>
                  <a:lnTo>
                    <a:pt x="524" y="0"/>
                  </a:lnTo>
                  <a:lnTo>
                    <a:pt x="0" y="7"/>
                  </a:lnTo>
                  <a:lnTo>
                    <a:pt x="494" y="4415"/>
                  </a:lnTo>
                  <a:close/>
                </a:path>
              </a:pathLst>
            </a:custGeom>
            <a:gradFill rotWithShape="0">
              <a:gsLst>
                <a:gs pos="0">
                  <a:schemeClr val="bg1"/>
                </a:gs>
                <a:gs pos="100000">
                  <a:schemeClr val="bg2"/>
                </a:gs>
              </a:gsLst>
              <a:lin ang="189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s-ES"/>
            </a:p>
          </p:txBody>
        </p:sp>
        <p:sp>
          <p:nvSpPr>
            <p:cNvPr id="18" name="Freeform 18"/>
            <p:cNvSpPr>
              <a:spLocks/>
            </p:cNvSpPr>
            <p:nvPr/>
          </p:nvSpPr>
          <p:spPr bwMode="invGray">
            <a:xfrm>
              <a:off x="1920" y="2487"/>
              <a:ext cx="2080" cy="381"/>
            </a:xfrm>
            <a:custGeom>
              <a:avLst/>
              <a:gdLst>
                <a:gd name="T0" fmla="*/ 0 w 2080"/>
                <a:gd name="T1" fmla="*/ 1 h 4338"/>
                <a:gd name="T2" fmla="*/ 1870 w 2080"/>
                <a:gd name="T3" fmla="*/ 381 h 4338"/>
                <a:gd name="T4" fmla="*/ 2080 w 2080"/>
                <a:gd name="T5" fmla="*/ 381 h 4338"/>
                <a:gd name="T6" fmla="*/ 1033 w 2080"/>
                <a:gd name="T7" fmla="*/ 0 h 4338"/>
                <a:gd name="T8" fmla="*/ 0 w 2080"/>
                <a:gd name="T9" fmla="*/ 1 h 4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0" h="4338">
                  <a:moveTo>
                    <a:pt x="0" y="7"/>
                  </a:moveTo>
                  <a:lnTo>
                    <a:pt x="1870" y="4338"/>
                  </a:lnTo>
                  <a:lnTo>
                    <a:pt x="2080" y="4338"/>
                  </a:lnTo>
                  <a:lnTo>
                    <a:pt x="1033" y="0"/>
                  </a:lnTo>
                  <a:lnTo>
                    <a:pt x="0" y="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s-ES"/>
            </a:p>
          </p:txBody>
        </p:sp>
        <p:sp>
          <p:nvSpPr>
            <p:cNvPr id="19" name="Rectangle 19"/>
            <p:cNvSpPr>
              <a:spLocks noChangeArrowheads="1"/>
            </p:cNvSpPr>
            <p:nvPr/>
          </p:nvSpPr>
          <p:spPr bwMode="invGray">
            <a:xfrm>
              <a:off x="7" y="2456"/>
              <a:ext cx="5760" cy="432"/>
            </a:xfrm>
            <a:prstGeom prst="rect">
              <a:avLst/>
            </a:prstGeom>
            <a:solidFill>
              <a:schemeClr val="bg2">
                <a:alpha val="50195"/>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ES_tradnl"/>
            </a:p>
          </p:txBody>
        </p:sp>
        <p:sp>
          <p:nvSpPr>
            <p:cNvPr id="20" name="Freeform 20"/>
            <p:cNvSpPr>
              <a:spLocks/>
            </p:cNvSpPr>
            <p:nvPr/>
          </p:nvSpPr>
          <p:spPr bwMode="invGray">
            <a:xfrm>
              <a:off x="2583" y="2449"/>
              <a:ext cx="1036" cy="420"/>
            </a:xfrm>
            <a:custGeom>
              <a:avLst/>
              <a:gdLst/>
              <a:ahLst/>
              <a:cxnLst>
                <a:cxn ang="0">
                  <a:pos x="1027" y="0"/>
                </a:cxn>
                <a:cxn ang="0">
                  <a:pos x="0" y="417"/>
                </a:cxn>
                <a:cxn ang="0">
                  <a:pos x="24" y="420"/>
                </a:cxn>
                <a:cxn ang="0">
                  <a:pos x="1036" y="16"/>
                </a:cxn>
                <a:cxn ang="0">
                  <a:pos x="1027" y="0"/>
                </a:cxn>
              </a:cxnLst>
              <a:rect l="0" t="0" r="r" b="b"/>
              <a:pathLst>
                <a:path w="1036" h="420">
                  <a:moveTo>
                    <a:pt x="1027" y="0"/>
                  </a:moveTo>
                  <a:cubicBezTo>
                    <a:pt x="508" y="159"/>
                    <a:pt x="167" y="347"/>
                    <a:pt x="0" y="417"/>
                  </a:cubicBezTo>
                  <a:cubicBezTo>
                    <a:pt x="0" y="417"/>
                    <a:pt x="12" y="418"/>
                    <a:pt x="24" y="420"/>
                  </a:cubicBezTo>
                  <a:cubicBezTo>
                    <a:pt x="237" y="321"/>
                    <a:pt x="708" y="105"/>
                    <a:pt x="1036" y="16"/>
                  </a:cubicBezTo>
                  <a:cubicBezTo>
                    <a:pt x="1036" y="16"/>
                    <a:pt x="1027" y="0"/>
                    <a:pt x="1027" y="0"/>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21" name="Freeform 21"/>
            <p:cNvSpPr>
              <a:spLocks/>
            </p:cNvSpPr>
            <p:nvPr/>
          </p:nvSpPr>
          <p:spPr bwMode="invGray">
            <a:xfrm rot="18897039" flipH="1">
              <a:off x="1486" y="2417"/>
              <a:ext cx="1060" cy="480"/>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22" name="Freeform 22"/>
            <p:cNvSpPr>
              <a:spLocks/>
            </p:cNvSpPr>
            <p:nvPr/>
          </p:nvSpPr>
          <p:spPr bwMode="invGray">
            <a:xfrm rot="18897039" flipH="1">
              <a:off x="766" y="2417"/>
              <a:ext cx="1060" cy="480"/>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23" name="Freeform 23"/>
            <p:cNvSpPr>
              <a:spLocks/>
            </p:cNvSpPr>
            <p:nvPr/>
          </p:nvSpPr>
          <p:spPr bwMode="invGray">
            <a:xfrm rot="18897039" flipH="1">
              <a:off x="31" y="2385"/>
              <a:ext cx="1034" cy="487"/>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24" name="Freeform 24"/>
            <p:cNvSpPr>
              <a:spLocks/>
            </p:cNvSpPr>
            <p:nvPr/>
          </p:nvSpPr>
          <p:spPr bwMode="invGray">
            <a:xfrm flipH="1" flipV="1">
              <a:off x="576" y="2441"/>
              <a:ext cx="3552"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25" name="Freeform 25"/>
            <p:cNvSpPr>
              <a:spLocks/>
            </p:cNvSpPr>
            <p:nvPr/>
          </p:nvSpPr>
          <p:spPr bwMode="invGray">
            <a:xfrm flipH="1" flipV="1">
              <a:off x="240" y="2441"/>
              <a:ext cx="1536"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26" name="Freeform 26"/>
            <p:cNvSpPr>
              <a:spLocks/>
            </p:cNvSpPr>
            <p:nvPr/>
          </p:nvSpPr>
          <p:spPr bwMode="invGray">
            <a:xfrm flipH="1" flipV="1">
              <a:off x="3036" y="2489"/>
              <a:ext cx="1332" cy="383"/>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27" name="Freeform 27"/>
            <p:cNvSpPr>
              <a:spLocks/>
            </p:cNvSpPr>
            <p:nvPr/>
          </p:nvSpPr>
          <p:spPr bwMode="invGray">
            <a:xfrm flipH="1" flipV="1">
              <a:off x="3984" y="2441"/>
              <a:ext cx="1536"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28" name="Freeform 28"/>
            <p:cNvSpPr>
              <a:spLocks/>
            </p:cNvSpPr>
            <p:nvPr/>
          </p:nvSpPr>
          <p:spPr bwMode="invGray">
            <a:xfrm flipH="1" flipV="1">
              <a:off x="3456" y="2441"/>
              <a:ext cx="2304"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a:defRPr/>
              </a:pPr>
              <a:endParaRPr lang="es-ES_tradnl"/>
            </a:p>
          </p:txBody>
        </p:sp>
        <p:sp>
          <p:nvSpPr>
            <p:cNvPr id="29" name="Rectangle 29"/>
            <p:cNvSpPr>
              <a:spLocks noChangeArrowheads="1"/>
            </p:cNvSpPr>
            <p:nvPr/>
          </p:nvSpPr>
          <p:spPr bwMode="invGray">
            <a:xfrm>
              <a:off x="0" y="2462"/>
              <a:ext cx="5760" cy="14"/>
            </a:xfrm>
            <a:prstGeom prst="rect">
              <a:avLst/>
            </a:prstGeom>
            <a:gradFill rotWithShape="0">
              <a:gsLst>
                <a:gs pos="0">
                  <a:schemeClr val="bg2"/>
                </a:gs>
                <a:gs pos="50000">
                  <a:schemeClr val="accent1"/>
                </a:gs>
                <a:gs pos="100000">
                  <a:schemeClr val="bg2"/>
                </a:gs>
              </a:gsLst>
              <a:lin ang="0" scaled="1"/>
            </a:gradFill>
            <a:ln w="9525">
              <a:noFill/>
              <a:miter lim="800000"/>
              <a:headEnd/>
              <a:tailEnd/>
            </a:ln>
            <a:effectLst/>
          </p:spPr>
          <p:txBody>
            <a:bodyPr wrap="none" anchor="ctr"/>
            <a:lstStyle/>
            <a:p>
              <a:pPr>
                <a:defRPr/>
              </a:pPr>
              <a:endParaRPr lang="es-ES_tradnl"/>
            </a:p>
          </p:txBody>
        </p:sp>
        <p:sp>
          <p:nvSpPr>
            <p:cNvPr id="30" name="Rectangle 30"/>
            <p:cNvSpPr>
              <a:spLocks noChangeArrowheads="1"/>
            </p:cNvSpPr>
            <p:nvPr/>
          </p:nvSpPr>
          <p:spPr bwMode="hidden">
            <a:xfrm>
              <a:off x="0" y="2880"/>
              <a:ext cx="5760" cy="576"/>
            </a:xfrm>
            <a:prstGeom prst="rect">
              <a:avLst/>
            </a:prstGeom>
            <a:gradFill rotWithShape="0">
              <a:gsLst>
                <a:gs pos="0">
                  <a:schemeClr val="bg2"/>
                </a:gs>
                <a:gs pos="100000">
                  <a:schemeClr val="bg1"/>
                </a:gs>
              </a:gsLst>
              <a:lin ang="540000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ES_tradnl"/>
            </a:p>
          </p:txBody>
        </p:sp>
        <p:sp>
          <p:nvSpPr>
            <p:cNvPr id="31" name="Rectangle 31"/>
            <p:cNvSpPr>
              <a:spLocks noChangeArrowheads="1"/>
            </p:cNvSpPr>
            <p:nvPr/>
          </p:nvSpPr>
          <p:spPr bwMode="hidden">
            <a:xfrm>
              <a:off x="0" y="3408"/>
              <a:ext cx="5760" cy="91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s-ES_tradnl"/>
            </a:p>
          </p:txBody>
        </p:sp>
        <p:pic>
          <p:nvPicPr>
            <p:cNvPr id="32" name="Picture 32" descr="D:\FRONTPAGE THEMES\BLITZ\BTZBUL1A.G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86" y="1650"/>
              <a:ext cx="204" cy="2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106972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5774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1143000"/>
          </a:xfrm>
          <a:prstGeom prst="rect">
            <a:avLst/>
          </a:prstGeom>
        </p:spPr>
        <p:txBody>
          <a:bodyPr/>
          <a:lstStyle>
            <a:lvl1pPr algn="l">
              <a:defRPr/>
            </a:lvl1pPr>
          </a:lstStyle>
          <a:p>
            <a:r>
              <a:rPr kumimoji="0" lang="es-ES_tradnl"/>
              <a:t>Clic para editar título</a:t>
            </a:r>
            <a:endParaRPr kumimoji="0" lang="en-US"/>
          </a:p>
        </p:txBody>
      </p:sp>
      <p:sp>
        <p:nvSpPr>
          <p:cNvPr id="3" name="Marcador de contenido 2"/>
          <p:cNvSpPr>
            <a:spLocks noGrp="1"/>
          </p:cNvSpPr>
          <p:nvPr>
            <p:ph idx="1"/>
          </p:nvPr>
        </p:nvSpPr>
        <p:spPr>
          <a:xfrm>
            <a:off x="457200" y="1600200"/>
            <a:ext cx="7467600" cy="4525963"/>
          </a:xfrm>
          <a:prstGeom prst="rect">
            <a:avLst/>
          </a:prstGeom>
        </p:spPr>
        <p:txBody>
          <a:body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4" name="Marcador de fecha 3"/>
          <p:cNvSpPr>
            <a:spLocks noGrp="1"/>
          </p:cNvSpPr>
          <p:nvPr>
            <p:ph type="dt" sz="half" idx="10"/>
          </p:nvPr>
        </p:nvSpPr>
        <p:spPr>
          <a:xfrm>
            <a:off x="457200" y="6422064"/>
            <a:ext cx="2133600" cy="365125"/>
          </a:xfrm>
          <a:prstGeom prst="rect">
            <a:avLst/>
          </a:prstGeom>
        </p:spPr>
        <p:txBody>
          <a:bodyPr/>
          <a:lstStyle/>
          <a:p>
            <a:fld id="{6BFECD78-3C8E-49F2-8FAB-59489D168ABB}" type="datetimeFigureOut">
              <a:rPr lang="en-US" smtClean="0"/>
              <a:pPr/>
              <a:t>9/18/19</a:t>
            </a:fld>
            <a:endParaRPr lang="en-US"/>
          </a:p>
        </p:txBody>
      </p:sp>
      <p:sp>
        <p:nvSpPr>
          <p:cNvPr id="5" name="Marcador de pie de página 4"/>
          <p:cNvSpPr>
            <a:spLocks noGrp="1"/>
          </p:cNvSpPr>
          <p:nvPr>
            <p:ph type="ftr" sz="quarter" idx="11"/>
          </p:nvPr>
        </p:nvSpPr>
        <p:spPr>
          <a:xfrm>
            <a:off x="3124200" y="6422064"/>
            <a:ext cx="2895600" cy="365125"/>
          </a:xfrm>
          <a:prstGeom prst="rect">
            <a:avLst/>
          </a:prstGeom>
        </p:spPr>
        <p:txBody>
          <a:bodyPr/>
          <a:lstStyle/>
          <a:p>
            <a:endParaRPr lang="en-US"/>
          </a:p>
        </p:txBody>
      </p:sp>
      <p:sp>
        <p:nvSpPr>
          <p:cNvPr id="6" name="Marcador de número de diapositiva 5"/>
          <p:cNvSpPr>
            <a:spLocks noGrp="1"/>
          </p:cNvSpPr>
          <p:nvPr>
            <p:ph type="sldNum" sz="quarter" idx="12"/>
          </p:nvPr>
        </p:nvSpPr>
        <p:spPr>
          <a:xfrm>
            <a:off x="8153400" y="6422064"/>
            <a:ext cx="762000" cy="365125"/>
          </a:xfrm>
          <a:prstGeom prst="rect">
            <a:avLst/>
          </a:prstGeom>
        </p:spPr>
        <p:txBody>
          <a:bodyPr/>
          <a:lstStyle/>
          <a:p>
            <a:fld id="{0FB56013-B943-42BA-886F-6F9D4EB85E9D}" type="slidenum">
              <a:rPr lang="en-US" smtClean="0"/>
              <a:pPr/>
              <a:t>‹Nº›</a:t>
            </a:fld>
            <a:endParaRPr lang="en-US"/>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Forma libre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orma libre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ítulo 1"/>
          <p:cNvSpPr>
            <a:spLocks noGrp="1"/>
          </p:cNvSpPr>
          <p:nvPr>
            <p:ph type="title"/>
          </p:nvPr>
        </p:nvSpPr>
        <p:spPr>
          <a:xfrm>
            <a:off x="685800" y="3583837"/>
            <a:ext cx="6629400" cy="1826363"/>
          </a:xfrm>
          <a:prstGeom prst="rect">
            <a:avLst/>
          </a:prstGeo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_tradnl"/>
              <a:t>Clic para editar título</a:t>
            </a:r>
            <a:endParaRPr kumimoji="0" lang="en-US"/>
          </a:p>
        </p:txBody>
      </p:sp>
      <p:sp>
        <p:nvSpPr>
          <p:cNvPr id="3" name="Marcador de texto 2"/>
          <p:cNvSpPr>
            <a:spLocks noGrp="1"/>
          </p:cNvSpPr>
          <p:nvPr>
            <p:ph type="body" idx="1"/>
          </p:nvPr>
        </p:nvSpPr>
        <p:spPr>
          <a:xfrm>
            <a:off x="685800" y="2485800"/>
            <a:ext cx="6629400" cy="1066688"/>
          </a:xfrm>
          <a:prstGeom prst="rect">
            <a:avLst/>
          </a:prstGeo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a:t>Haga clic para modificar el estilo de texto del patrón</a:t>
            </a:r>
          </a:p>
        </p:txBody>
      </p:sp>
      <p:sp>
        <p:nvSpPr>
          <p:cNvPr id="4" name="Marcador de fecha 3"/>
          <p:cNvSpPr>
            <a:spLocks noGrp="1"/>
          </p:cNvSpPr>
          <p:nvPr>
            <p:ph type="dt" sz="half" idx="10"/>
          </p:nvPr>
        </p:nvSpPr>
        <p:spPr>
          <a:xfrm>
            <a:off x="457200" y="6422064"/>
            <a:ext cx="2133600" cy="365125"/>
          </a:xfrm>
          <a:prstGeom prst="rect">
            <a:avLst/>
          </a:prstGeom>
        </p:spPr>
        <p:txBody>
          <a:bodyPr/>
          <a:lstStyle/>
          <a:p>
            <a:pPr>
              <a:defRPr/>
            </a:pPr>
            <a:r>
              <a:rPr lang="es-ES_tradnl"/>
              <a:t>Proceso de Cera Perdida Diseño de Joyería </a:t>
            </a:r>
            <a:endParaRPr lang="es-ES"/>
          </a:p>
        </p:txBody>
      </p:sp>
      <p:sp>
        <p:nvSpPr>
          <p:cNvPr id="5" name="Marcador de pie de página 4"/>
          <p:cNvSpPr>
            <a:spLocks noGrp="1"/>
          </p:cNvSpPr>
          <p:nvPr>
            <p:ph type="ftr" sz="quarter" idx="11"/>
          </p:nvPr>
        </p:nvSpPr>
        <p:spPr>
          <a:xfrm>
            <a:off x="3124200" y="6422064"/>
            <a:ext cx="2895600" cy="365125"/>
          </a:xfrm>
          <a:prstGeom prst="rect">
            <a:avLst/>
          </a:prstGeom>
        </p:spPr>
        <p:txBody>
          <a:bodyPr/>
          <a:lstStyle/>
          <a:p>
            <a:pPr>
              <a:defRPr/>
            </a:pPr>
            <a:r>
              <a:rPr lang="es-MX"/>
              <a:t>MDI Deniss Rojas MDI Gerson Urbina, MDI Omar Sánchez</a:t>
            </a:r>
            <a:endParaRPr lang="es-ES"/>
          </a:p>
        </p:txBody>
      </p:sp>
      <p:sp>
        <p:nvSpPr>
          <p:cNvPr id="6" name="Marcador de número de diapositiva 5"/>
          <p:cNvSpPr>
            <a:spLocks noGrp="1"/>
          </p:cNvSpPr>
          <p:nvPr>
            <p:ph type="sldNum" sz="quarter" idx="12"/>
          </p:nvPr>
        </p:nvSpPr>
        <p:spPr>
          <a:xfrm>
            <a:off x="8153400" y="6422064"/>
            <a:ext cx="762000" cy="365125"/>
          </a:xfrm>
          <a:prstGeom prst="rect">
            <a:avLst/>
          </a:prstGeom>
        </p:spPr>
        <p:txBody>
          <a:bodyPr/>
          <a:lstStyle/>
          <a:p>
            <a:fld id="{0FB56013-B943-42BA-886F-6F9D4EB85E9D}"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1143000"/>
          </a:xfrm>
          <a:prstGeom prst="rect">
            <a:avLst/>
          </a:prstGeom>
        </p:spPr>
        <p:txBody>
          <a:bodyPr/>
          <a:lstStyle/>
          <a:p>
            <a:r>
              <a:rPr kumimoji="0" lang="es-ES_tradnl"/>
              <a:t>Clic para editar título</a:t>
            </a:r>
            <a:endParaRPr kumimoji="0" lang="en-US"/>
          </a:p>
        </p:txBody>
      </p:sp>
      <p:sp>
        <p:nvSpPr>
          <p:cNvPr id="3" name="Marcador de contenido 2"/>
          <p:cNvSpPr>
            <a:spLocks noGrp="1"/>
          </p:cNvSpPr>
          <p:nvPr>
            <p:ph sz="half" idx="1"/>
          </p:nvPr>
        </p:nvSpPr>
        <p:spPr>
          <a:xfrm>
            <a:off x="457200" y="1600200"/>
            <a:ext cx="3657600" cy="4525963"/>
          </a:xfrm>
          <a:prstGeom prst="rect">
            <a:avLst/>
          </a:prstGeom>
        </p:spPr>
        <p:txBody>
          <a:bodyPr/>
          <a:lstStyle>
            <a:lvl1pPr>
              <a:defRPr sz="2600"/>
            </a:lvl1pPr>
            <a:lvl2pPr>
              <a:defRPr sz="2200"/>
            </a:lvl2pPr>
            <a:lvl3pPr>
              <a:defRPr sz="2000"/>
            </a:lvl3pPr>
            <a:lvl4pPr>
              <a:defRPr sz="1800"/>
            </a:lvl4pPr>
            <a:lvl5pPr>
              <a:defRPr sz="1800"/>
            </a:lvl5p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4" name="Marcador de contenido 3"/>
          <p:cNvSpPr>
            <a:spLocks noGrp="1"/>
          </p:cNvSpPr>
          <p:nvPr>
            <p:ph sz="half" idx="2"/>
          </p:nvPr>
        </p:nvSpPr>
        <p:spPr>
          <a:xfrm>
            <a:off x="4267200" y="1600200"/>
            <a:ext cx="3657600" cy="4525963"/>
          </a:xfrm>
          <a:prstGeom prst="rect">
            <a:avLst/>
          </a:prstGeom>
        </p:spPr>
        <p:txBody>
          <a:bodyPr/>
          <a:lstStyle>
            <a:lvl1pPr>
              <a:defRPr sz="2600"/>
            </a:lvl1pPr>
            <a:lvl2pPr>
              <a:defRPr sz="2200"/>
            </a:lvl2pPr>
            <a:lvl3pPr>
              <a:defRPr sz="2000"/>
            </a:lvl3pPr>
            <a:lvl4pPr>
              <a:defRPr sz="1800"/>
            </a:lvl4pPr>
            <a:lvl5pPr>
              <a:defRPr sz="1800"/>
            </a:lvl5p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5" name="Marcador de fecha 4"/>
          <p:cNvSpPr>
            <a:spLocks noGrp="1"/>
          </p:cNvSpPr>
          <p:nvPr>
            <p:ph type="dt" sz="half" idx="10"/>
          </p:nvPr>
        </p:nvSpPr>
        <p:spPr>
          <a:xfrm>
            <a:off x="457200" y="6422064"/>
            <a:ext cx="2133600" cy="365125"/>
          </a:xfrm>
          <a:prstGeom prst="rect">
            <a:avLst/>
          </a:prstGeom>
        </p:spPr>
        <p:txBody>
          <a:bodyPr/>
          <a:lstStyle/>
          <a:p>
            <a:pPr>
              <a:defRPr/>
            </a:pPr>
            <a:r>
              <a:rPr lang="es-ES_tradnl"/>
              <a:t>Proceso de Cera Perdida Diseño de Joyería </a:t>
            </a:r>
            <a:endParaRPr lang="es-ES"/>
          </a:p>
        </p:txBody>
      </p:sp>
      <p:sp>
        <p:nvSpPr>
          <p:cNvPr id="6" name="Marcador de pie de página 5"/>
          <p:cNvSpPr>
            <a:spLocks noGrp="1"/>
          </p:cNvSpPr>
          <p:nvPr>
            <p:ph type="ftr" sz="quarter" idx="11"/>
          </p:nvPr>
        </p:nvSpPr>
        <p:spPr>
          <a:xfrm>
            <a:off x="3124200" y="6422064"/>
            <a:ext cx="2895600" cy="365125"/>
          </a:xfrm>
          <a:prstGeom prst="rect">
            <a:avLst/>
          </a:prstGeom>
        </p:spPr>
        <p:txBody>
          <a:bodyPr/>
          <a:lstStyle/>
          <a:p>
            <a:pPr>
              <a:defRPr/>
            </a:pPr>
            <a:r>
              <a:rPr lang="es-MX"/>
              <a:t>DR Deniss Rojas</a:t>
            </a:r>
            <a:endParaRPr lang="es-ES"/>
          </a:p>
        </p:txBody>
      </p:sp>
      <p:sp>
        <p:nvSpPr>
          <p:cNvPr id="7" name="Marcador de número de diapositiva 6"/>
          <p:cNvSpPr>
            <a:spLocks noGrp="1"/>
          </p:cNvSpPr>
          <p:nvPr>
            <p:ph type="sldNum" sz="quarter" idx="12"/>
          </p:nvPr>
        </p:nvSpPr>
        <p:spPr>
          <a:xfrm>
            <a:off x="8153400" y="6422064"/>
            <a:ext cx="762000" cy="365125"/>
          </a:xfrm>
          <a:prstGeom prst="rect">
            <a:avLst/>
          </a:prstGeom>
        </p:spPr>
        <p:txBody>
          <a:bodyPr/>
          <a:lstStyle/>
          <a:p>
            <a:fld id="{0FB56013-B943-42BA-886F-6F9D4EB85E9D}"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8229600" cy="1143000"/>
          </a:xfrm>
          <a:prstGeom prst="rect">
            <a:avLst/>
          </a:prstGeom>
        </p:spPr>
        <p:txBody>
          <a:bodyPr anchor="ctr"/>
          <a:lstStyle>
            <a:lvl1pPr>
              <a:defRPr/>
            </a:lvl1pPr>
          </a:lstStyle>
          <a:p>
            <a:r>
              <a:rPr kumimoji="0" lang="es-ES_tradnl"/>
              <a:t>Clic para editar título</a:t>
            </a:r>
            <a:endParaRPr kumimoji="0" lang="en-US"/>
          </a:p>
        </p:txBody>
      </p:sp>
      <p:sp>
        <p:nvSpPr>
          <p:cNvPr id="3" name="Marcador de texto 2"/>
          <p:cNvSpPr>
            <a:spLocks noGrp="1"/>
          </p:cNvSpPr>
          <p:nvPr>
            <p:ph type="body" idx="1"/>
          </p:nvPr>
        </p:nvSpPr>
        <p:spPr>
          <a:xfrm>
            <a:off x="457200" y="5486400"/>
            <a:ext cx="4040188" cy="838200"/>
          </a:xfrm>
          <a:prstGeom prst="rect">
            <a:avLst/>
          </a:prstGeo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Haga clic para modificar el estilo de texto del patrón</a:t>
            </a:r>
          </a:p>
        </p:txBody>
      </p:sp>
      <p:sp>
        <p:nvSpPr>
          <p:cNvPr id="4" name="Marcador de texto 3"/>
          <p:cNvSpPr>
            <a:spLocks noGrp="1"/>
          </p:cNvSpPr>
          <p:nvPr>
            <p:ph type="body" sz="half" idx="3"/>
          </p:nvPr>
        </p:nvSpPr>
        <p:spPr>
          <a:xfrm>
            <a:off x="4645025" y="5486400"/>
            <a:ext cx="4041775" cy="838200"/>
          </a:xfrm>
          <a:prstGeom prst="rect">
            <a:avLst/>
          </a:prstGeo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Haga clic para modificar el estilo de texto del patrón</a:t>
            </a:r>
          </a:p>
        </p:txBody>
      </p:sp>
      <p:sp>
        <p:nvSpPr>
          <p:cNvPr id="5" name="Marcador de contenido 4"/>
          <p:cNvSpPr>
            <a:spLocks noGrp="1"/>
          </p:cNvSpPr>
          <p:nvPr>
            <p:ph sz="quarter" idx="2"/>
          </p:nvPr>
        </p:nvSpPr>
        <p:spPr>
          <a:xfrm>
            <a:off x="457200" y="1516912"/>
            <a:ext cx="4040188" cy="3941763"/>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6" name="Marcador de contenido 5"/>
          <p:cNvSpPr>
            <a:spLocks noGrp="1"/>
          </p:cNvSpPr>
          <p:nvPr>
            <p:ph sz="quarter" idx="4"/>
          </p:nvPr>
        </p:nvSpPr>
        <p:spPr>
          <a:xfrm>
            <a:off x="4645025" y="1516912"/>
            <a:ext cx="4041775" cy="3941763"/>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7" name="Marcador de fecha 6"/>
          <p:cNvSpPr>
            <a:spLocks noGrp="1"/>
          </p:cNvSpPr>
          <p:nvPr>
            <p:ph type="dt" sz="half" idx="10"/>
          </p:nvPr>
        </p:nvSpPr>
        <p:spPr>
          <a:xfrm>
            <a:off x="457200" y="6422064"/>
            <a:ext cx="2133600" cy="365125"/>
          </a:xfrm>
          <a:prstGeom prst="rect">
            <a:avLst/>
          </a:prstGeom>
        </p:spPr>
        <p:txBody>
          <a:bodyPr/>
          <a:lstStyle/>
          <a:p>
            <a:pPr>
              <a:defRPr/>
            </a:pPr>
            <a:r>
              <a:rPr lang="es-ES_tradnl"/>
              <a:t>Proceso de Cera Perdida Diseño de Joyería </a:t>
            </a:r>
            <a:endParaRPr lang="es-ES"/>
          </a:p>
        </p:txBody>
      </p:sp>
      <p:sp>
        <p:nvSpPr>
          <p:cNvPr id="8" name="Marcador de pie de página 7"/>
          <p:cNvSpPr>
            <a:spLocks noGrp="1"/>
          </p:cNvSpPr>
          <p:nvPr>
            <p:ph type="ftr" sz="quarter" idx="11"/>
          </p:nvPr>
        </p:nvSpPr>
        <p:spPr>
          <a:xfrm>
            <a:off x="3124200" y="6422064"/>
            <a:ext cx="2895600" cy="365125"/>
          </a:xfrm>
          <a:prstGeom prst="rect">
            <a:avLst/>
          </a:prstGeom>
        </p:spPr>
        <p:txBody>
          <a:bodyPr/>
          <a:lstStyle/>
          <a:p>
            <a:pPr>
              <a:defRPr/>
            </a:pPr>
            <a:r>
              <a:rPr lang="es-MX"/>
              <a:t>MDI Deniss Rojas MDI Gerson Urbina, MDI Omar Sánchez</a:t>
            </a:r>
            <a:endParaRPr lang="es-ES"/>
          </a:p>
        </p:txBody>
      </p:sp>
      <p:sp>
        <p:nvSpPr>
          <p:cNvPr id="9" name="Marcador de número de diapositiva 8"/>
          <p:cNvSpPr>
            <a:spLocks noGrp="1"/>
          </p:cNvSpPr>
          <p:nvPr>
            <p:ph type="sldNum" sz="quarter" idx="12"/>
          </p:nvPr>
        </p:nvSpPr>
        <p:spPr>
          <a:xfrm>
            <a:off x="8153400" y="6422064"/>
            <a:ext cx="762000" cy="365125"/>
          </a:xfrm>
          <a:prstGeom prst="rect">
            <a:avLst/>
          </a:prstGeom>
        </p:spPr>
        <p:txBody>
          <a:bodyPr/>
          <a:lstStyle/>
          <a:p>
            <a:fld id="{0FB56013-B943-42BA-886F-6F9D4EB85E9D}"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320"/>
            <a:ext cx="7470648" cy="1143000"/>
          </a:xfrm>
          <a:prstGeom prst="rect">
            <a:avLst/>
          </a:prstGeom>
        </p:spPr>
        <p:txBody>
          <a:bodyPr anchor="ctr"/>
          <a:lstStyle>
            <a:lvl1pPr algn="l">
              <a:defRPr sz="4600"/>
            </a:lvl1pPr>
          </a:lstStyle>
          <a:p>
            <a:r>
              <a:rPr kumimoji="0" lang="es-ES_tradnl"/>
              <a:t>Clic para editar título</a:t>
            </a:r>
            <a:endParaRPr kumimoji="0" lang="en-US"/>
          </a:p>
        </p:txBody>
      </p:sp>
      <p:sp>
        <p:nvSpPr>
          <p:cNvPr id="7" name="Marcador de fecha 6"/>
          <p:cNvSpPr>
            <a:spLocks noGrp="1"/>
          </p:cNvSpPr>
          <p:nvPr>
            <p:ph type="dt" sz="half" idx="10"/>
          </p:nvPr>
        </p:nvSpPr>
        <p:spPr>
          <a:xfrm>
            <a:off x="457200" y="6422064"/>
            <a:ext cx="2133600" cy="365125"/>
          </a:xfrm>
          <a:prstGeom prst="rect">
            <a:avLst/>
          </a:prstGeom>
        </p:spPr>
        <p:txBody>
          <a:bodyPr/>
          <a:lstStyle/>
          <a:p>
            <a:pPr>
              <a:defRPr/>
            </a:pPr>
            <a:r>
              <a:rPr lang="es-ES_tradnl"/>
              <a:t>Proceso de Cera Perdida Diseño de Joyería </a:t>
            </a:r>
            <a:endParaRPr lang="es-ES"/>
          </a:p>
        </p:txBody>
      </p:sp>
      <p:sp>
        <p:nvSpPr>
          <p:cNvPr id="8" name="Marcador de número de diapositiva 7"/>
          <p:cNvSpPr>
            <a:spLocks noGrp="1"/>
          </p:cNvSpPr>
          <p:nvPr>
            <p:ph type="sldNum" sz="quarter" idx="11"/>
          </p:nvPr>
        </p:nvSpPr>
        <p:spPr>
          <a:xfrm>
            <a:off x="8153400" y="6422064"/>
            <a:ext cx="762000" cy="365125"/>
          </a:xfrm>
          <a:prstGeom prst="rect">
            <a:avLst/>
          </a:prstGeom>
        </p:spPr>
        <p:txBody>
          <a:bodyPr/>
          <a:lstStyle/>
          <a:p>
            <a:fld id="{0FB56013-B943-42BA-886F-6F9D4EB85E9D}" type="slidenum">
              <a:rPr lang="en-US" smtClean="0"/>
              <a:pPr/>
              <a:t>‹Nº›</a:t>
            </a:fld>
            <a:endParaRPr lang="en-US"/>
          </a:p>
        </p:txBody>
      </p:sp>
      <p:sp>
        <p:nvSpPr>
          <p:cNvPr id="9" name="Marcador de pie de página 8"/>
          <p:cNvSpPr>
            <a:spLocks noGrp="1"/>
          </p:cNvSpPr>
          <p:nvPr>
            <p:ph type="ftr" sz="quarter" idx="12"/>
          </p:nvPr>
        </p:nvSpPr>
        <p:spPr>
          <a:xfrm>
            <a:off x="3124200" y="6422064"/>
            <a:ext cx="2895600" cy="365125"/>
          </a:xfrm>
          <a:prstGeom prst="rect">
            <a:avLst/>
          </a:prstGeom>
        </p:spPr>
        <p:txBody>
          <a:bodyPr/>
          <a:lstStyle/>
          <a:p>
            <a:pPr>
              <a:defRPr/>
            </a:pPr>
            <a:r>
              <a:rPr lang="es-MX"/>
              <a:t>MDI Deniss Rojas MDI Gerson Urbina, MDI Omar Sánchez</a:t>
            </a:r>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457200" y="6422064"/>
            <a:ext cx="2133600" cy="365125"/>
          </a:xfrm>
          <a:prstGeom prst="rect">
            <a:avLst/>
          </a:prstGeom>
        </p:spPr>
        <p:txBody>
          <a:bodyPr/>
          <a:lstStyle/>
          <a:p>
            <a:pPr>
              <a:defRPr/>
            </a:pPr>
            <a:r>
              <a:rPr lang="es-ES_tradnl"/>
              <a:t>Proceso de Cera Perdida Diseño de Joyería </a:t>
            </a:r>
            <a:endParaRPr lang="es-ES"/>
          </a:p>
        </p:txBody>
      </p:sp>
      <p:sp>
        <p:nvSpPr>
          <p:cNvPr id="3" name="Marcador de pie de página 2"/>
          <p:cNvSpPr>
            <a:spLocks noGrp="1"/>
          </p:cNvSpPr>
          <p:nvPr>
            <p:ph type="ftr" sz="quarter" idx="11"/>
          </p:nvPr>
        </p:nvSpPr>
        <p:spPr>
          <a:xfrm>
            <a:off x="3124200" y="6422064"/>
            <a:ext cx="2895600" cy="365125"/>
          </a:xfrm>
          <a:prstGeom prst="rect">
            <a:avLst/>
          </a:prstGeom>
        </p:spPr>
        <p:txBody>
          <a:bodyPr/>
          <a:lstStyle/>
          <a:p>
            <a:pPr>
              <a:defRPr/>
            </a:pPr>
            <a:r>
              <a:rPr lang="es-MX"/>
              <a:t>MDI Deniss Rojas MDI Gerson Urbina, MDI Omar Sánchez</a:t>
            </a:r>
            <a:endParaRPr lang="es-ES"/>
          </a:p>
        </p:txBody>
      </p:sp>
      <p:sp>
        <p:nvSpPr>
          <p:cNvPr id="4" name="Marcador de número de diapositiva 3"/>
          <p:cNvSpPr>
            <a:spLocks noGrp="1"/>
          </p:cNvSpPr>
          <p:nvPr>
            <p:ph type="sldNum" sz="quarter" idx="12"/>
          </p:nvPr>
        </p:nvSpPr>
        <p:spPr>
          <a:xfrm>
            <a:off x="8153400" y="6422064"/>
            <a:ext cx="762000" cy="365125"/>
          </a:xfrm>
          <a:prstGeom prst="rect">
            <a:avLst/>
          </a:prstGeom>
        </p:spPr>
        <p:txBody>
          <a:bodyPr/>
          <a:lstStyle/>
          <a:p>
            <a:fld id="{0FB56013-B943-42BA-886F-6F9D4EB85E9D}"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1185528"/>
            <a:ext cx="3200400" cy="730250"/>
          </a:xfrm>
          <a:prstGeom prst="rect">
            <a:avLst/>
          </a:prstGeom>
        </p:spPr>
        <p:txBody>
          <a:bodyPr tIns="0" bIns="0" anchor="t"/>
          <a:lstStyle>
            <a:lvl1pPr algn="l">
              <a:buNone/>
              <a:defRPr sz="1800" b="1">
                <a:solidFill>
                  <a:schemeClr val="accent1"/>
                </a:solidFill>
              </a:defRPr>
            </a:lvl1pPr>
          </a:lstStyle>
          <a:p>
            <a:r>
              <a:rPr kumimoji="0" lang="es-ES_tradnl"/>
              <a:t>Clic para editar título</a:t>
            </a:r>
            <a:endParaRPr kumimoji="0" lang="en-US"/>
          </a:p>
        </p:txBody>
      </p:sp>
      <p:sp>
        <p:nvSpPr>
          <p:cNvPr id="3" name="Marcador de texto 2"/>
          <p:cNvSpPr>
            <a:spLocks noGrp="1"/>
          </p:cNvSpPr>
          <p:nvPr>
            <p:ph type="body" idx="2"/>
          </p:nvPr>
        </p:nvSpPr>
        <p:spPr>
          <a:xfrm>
            <a:off x="457200" y="214424"/>
            <a:ext cx="2743200" cy="914400"/>
          </a:xfrm>
          <a:prstGeom prst="rect">
            <a:avLst/>
          </a:prstGeo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_tradnl"/>
              <a:t>Haga clic para modificar el estilo de texto del patrón</a:t>
            </a:r>
          </a:p>
        </p:txBody>
      </p:sp>
      <p:sp>
        <p:nvSpPr>
          <p:cNvPr id="4" name="Marcador de contenido 3"/>
          <p:cNvSpPr>
            <a:spLocks noGrp="1"/>
          </p:cNvSpPr>
          <p:nvPr>
            <p:ph sz="half" idx="1"/>
          </p:nvPr>
        </p:nvSpPr>
        <p:spPr>
          <a:xfrm>
            <a:off x="457200" y="1981200"/>
            <a:ext cx="7086600" cy="3810000"/>
          </a:xfrm>
          <a:prstGeom prst="rect">
            <a:avLst/>
          </a:prstGeom>
        </p:spPr>
        <p:txBody>
          <a:bodyPr/>
          <a:lstStyle>
            <a:lvl1pPr>
              <a:defRPr sz="2800"/>
            </a:lvl1pPr>
            <a:lvl2pPr>
              <a:defRPr sz="2400"/>
            </a:lvl2pPr>
            <a:lvl3pPr>
              <a:defRPr sz="2200"/>
            </a:lvl3pPr>
            <a:lvl4pPr>
              <a:defRPr sz="2000"/>
            </a:lvl4pPr>
            <a:lvl5pPr>
              <a:defRPr sz="2000"/>
            </a:lvl5p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5" name="Marcador de fecha 4"/>
          <p:cNvSpPr>
            <a:spLocks noGrp="1"/>
          </p:cNvSpPr>
          <p:nvPr>
            <p:ph type="dt" sz="half" idx="10"/>
          </p:nvPr>
        </p:nvSpPr>
        <p:spPr>
          <a:xfrm>
            <a:off x="457200" y="6422064"/>
            <a:ext cx="2133600" cy="365125"/>
          </a:xfrm>
          <a:prstGeom prst="rect">
            <a:avLst/>
          </a:prstGeom>
        </p:spPr>
        <p:txBody>
          <a:bodyPr/>
          <a:lstStyle/>
          <a:p>
            <a:fld id="{6BFECD78-3C8E-49F2-8FAB-59489D168ABB}" type="datetimeFigureOut">
              <a:rPr lang="en-US" smtClean="0"/>
              <a:pPr/>
              <a:t>9/18/19</a:t>
            </a:fld>
            <a:endParaRPr lang="en-US"/>
          </a:p>
        </p:txBody>
      </p:sp>
      <p:sp>
        <p:nvSpPr>
          <p:cNvPr id="6" name="Marcador de pie de página 5"/>
          <p:cNvSpPr>
            <a:spLocks noGrp="1"/>
          </p:cNvSpPr>
          <p:nvPr>
            <p:ph type="ftr" sz="quarter" idx="11"/>
          </p:nvPr>
        </p:nvSpPr>
        <p:spPr>
          <a:xfrm>
            <a:off x="3124200" y="6422064"/>
            <a:ext cx="2895600" cy="365125"/>
          </a:xfrm>
          <a:prstGeom prst="rect">
            <a:avLst/>
          </a:prstGeom>
        </p:spPr>
        <p:txBody>
          <a:bodyPr/>
          <a:lstStyle/>
          <a:p>
            <a:endParaRPr lang="en-US"/>
          </a:p>
        </p:txBody>
      </p:sp>
      <p:sp>
        <p:nvSpPr>
          <p:cNvPr id="7" name="Marcador de número de diapositiva 6"/>
          <p:cNvSpPr>
            <a:spLocks noGrp="1"/>
          </p:cNvSpPr>
          <p:nvPr>
            <p:ph type="sldNum" sz="quarter" idx="12"/>
          </p:nvPr>
        </p:nvSpPr>
        <p:spPr>
          <a:xfrm>
            <a:off x="8156448" y="6422064"/>
            <a:ext cx="762000" cy="365125"/>
          </a:xfrm>
          <a:prstGeom prst="rect">
            <a:avLst/>
          </a:prstGeom>
        </p:spPr>
        <p:txBody>
          <a:bodyPr/>
          <a:lstStyle/>
          <a:p>
            <a:fld id="{0FB56013-B943-42BA-886F-6F9D4EB85E9D}" type="slidenum">
              <a:rPr lang="en-US" smtClean="0"/>
              <a:pPr/>
              <a:t>‹Nº›</a:t>
            </a:fld>
            <a:endParaRPr lang="en-US"/>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5556732" y="1705709"/>
            <a:ext cx="3053868" cy="1253808"/>
          </a:xfrm>
          <a:prstGeom prst="rect">
            <a:avLst/>
          </a:prstGeom>
        </p:spPr>
        <p:txBody>
          <a:bodyPr anchor="b"/>
          <a:lstStyle>
            <a:lvl1pPr algn="l">
              <a:buNone/>
              <a:defRPr sz="2200" b="1">
                <a:solidFill>
                  <a:schemeClr val="accent1"/>
                </a:solidFill>
              </a:defRPr>
            </a:lvl1pPr>
          </a:lstStyle>
          <a:p>
            <a:r>
              <a:rPr kumimoji="0" lang="es-ES_tradnl"/>
              <a:t>Clic para editar título</a:t>
            </a:r>
            <a:endParaRPr kumimoji="0" lang="en-US"/>
          </a:p>
        </p:txBody>
      </p:sp>
      <p:sp>
        <p:nvSpPr>
          <p:cNvPr id="3" name="Marcador de posición de imagen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_tradnl"/>
              <a:t>Haga clic en el icono para agregar una imagen</a:t>
            </a:r>
            <a:endParaRPr kumimoji="0" lang="en-US" dirty="0"/>
          </a:p>
        </p:txBody>
      </p:sp>
      <p:sp>
        <p:nvSpPr>
          <p:cNvPr id="4" name="Marcador de texto 3"/>
          <p:cNvSpPr>
            <a:spLocks noGrp="1"/>
          </p:cNvSpPr>
          <p:nvPr>
            <p:ph type="body" sz="half" idx="2"/>
          </p:nvPr>
        </p:nvSpPr>
        <p:spPr>
          <a:xfrm>
            <a:off x="5556734" y="2998765"/>
            <a:ext cx="3053866" cy="2663482"/>
          </a:xfrm>
          <a:prstGeom prst="rect">
            <a:avLst/>
          </a:prstGeo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_tradnl"/>
              <a:t>Haga clic para modificar el estilo de texto del patrón</a:t>
            </a:r>
          </a:p>
        </p:txBody>
      </p:sp>
      <p:sp>
        <p:nvSpPr>
          <p:cNvPr id="5" name="Marcador de fecha 4"/>
          <p:cNvSpPr>
            <a:spLocks noGrp="1"/>
          </p:cNvSpPr>
          <p:nvPr>
            <p:ph type="dt" sz="half" idx="10"/>
          </p:nvPr>
        </p:nvSpPr>
        <p:spPr>
          <a:xfrm>
            <a:off x="457200" y="6422064"/>
            <a:ext cx="2133600" cy="365125"/>
          </a:xfrm>
          <a:prstGeom prst="rect">
            <a:avLst/>
          </a:prstGeom>
        </p:spPr>
        <p:txBody>
          <a:bodyPr/>
          <a:lstStyle/>
          <a:p>
            <a:pPr>
              <a:defRPr/>
            </a:pPr>
            <a:r>
              <a:rPr lang="es-ES_tradnl"/>
              <a:t>Proceso de Cera Perdida Diseño de Joyería </a:t>
            </a:r>
            <a:endParaRPr lang="es-ES"/>
          </a:p>
        </p:txBody>
      </p:sp>
      <p:sp>
        <p:nvSpPr>
          <p:cNvPr id="6" name="Marcador de pie de página 5"/>
          <p:cNvSpPr>
            <a:spLocks noGrp="1"/>
          </p:cNvSpPr>
          <p:nvPr>
            <p:ph type="ftr" sz="quarter" idx="11"/>
          </p:nvPr>
        </p:nvSpPr>
        <p:spPr>
          <a:xfrm>
            <a:off x="3124200" y="6422064"/>
            <a:ext cx="2895600" cy="365125"/>
          </a:xfrm>
          <a:prstGeom prst="rect">
            <a:avLst/>
          </a:prstGeom>
        </p:spPr>
        <p:txBody>
          <a:bodyPr/>
          <a:lstStyle/>
          <a:p>
            <a:pPr>
              <a:defRPr/>
            </a:pPr>
            <a:r>
              <a:rPr lang="es-MX"/>
              <a:t>MDI Deniss Rojas MDI Gerson Urbina, MDI Omar Sánchez</a:t>
            </a:r>
            <a:endParaRPr lang="es-ES"/>
          </a:p>
        </p:txBody>
      </p:sp>
      <p:sp>
        <p:nvSpPr>
          <p:cNvPr id="7" name="Marcador de número de diapositiva 6"/>
          <p:cNvSpPr>
            <a:spLocks noGrp="1"/>
          </p:cNvSpPr>
          <p:nvPr>
            <p:ph type="sldNum" sz="quarter" idx="12"/>
          </p:nvPr>
        </p:nvSpPr>
        <p:spPr>
          <a:xfrm>
            <a:off x="8153400" y="6422064"/>
            <a:ext cx="762000" cy="365125"/>
          </a:xfrm>
          <a:prstGeom prst="rect">
            <a:avLst/>
          </a:prstGeom>
        </p:spPr>
        <p:txBody>
          <a:bodyPr/>
          <a:lstStyle/>
          <a:p>
            <a:fld id="{0FB56013-B943-42BA-886F-6F9D4EB85E9D}"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 name="Forma libre 11"/>
          <p:cNvSpPr>
            <a:spLocks/>
          </p:cNvSpPr>
          <p:nvPr/>
        </p:nvSpPr>
        <p:spPr bwMode="auto">
          <a:xfrm>
            <a:off x="0" y="5818584"/>
            <a:ext cx="9144000" cy="1066800"/>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accent2">
              <a:lumMod val="75000"/>
              <a:alpha val="45000"/>
            </a:schemeClr>
          </a:solidFill>
          <a:ln w="9525" cap="flat" cmpd="sng" algn="ctr">
            <a:noFill/>
            <a:prstDash val="solid"/>
            <a:round/>
            <a:headEnd type="none" w="med" len="med"/>
            <a:tailEnd type="none" w="med" len="med"/>
          </a:ln>
          <a:effectLst>
            <a:outerShdw blurRad="50800" dist="317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1" name="Rectángulo 36"/>
          <p:cNvSpPr>
            <a:spLocks noChangeArrowheads="1"/>
          </p:cNvSpPr>
          <p:nvPr userDrawn="1"/>
        </p:nvSpPr>
        <p:spPr bwMode="auto">
          <a:xfrm flipV="1">
            <a:off x="0" y="961296"/>
            <a:ext cx="9144000" cy="45719"/>
          </a:xfrm>
          <a:prstGeom prst="rect">
            <a:avLst/>
          </a:prstGeom>
          <a:solidFill>
            <a:schemeClr val="accent4">
              <a:lumMod val="50000"/>
            </a:schemeClr>
          </a:solidFill>
          <a:ln w="9525">
            <a:solidFill>
              <a:schemeClr val="accent4">
                <a:lumMod val="50000"/>
              </a:schemeClr>
            </a:solidFill>
            <a:round/>
            <a:headEnd/>
            <a:tailEnd/>
          </a:ln>
        </p:spPr>
        <p:txBody>
          <a:bodyPr wrap="none"/>
          <a:lstStyle/>
          <a:p>
            <a:endParaRPr lang="es-ES_tradnl"/>
          </a:p>
        </p:txBody>
      </p:sp>
      <p:pic>
        <p:nvPicPr>
          <p:cNvPr id="2" name="Imagen 1" descr="Color LDI.png"/>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7236296" y="116632"/>
            <a:ext cx="561486" cy="774000"/>
          </a:xfrm>
          <a:prstGeom prst="rect">
            <a:avLst/>
          </a:prstGeom>
        </p:spPr>
      </p:pic>
      <p:pic>
        <p:nvPicPr>
          <p:cNvPr id="3" name="Imagen 2" descr="IMAGENinstXICOcolor.png"/>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7956376" y="116632"/>
            <a:ext cx="609826" cy="761132"/>
          </a:xfrm>
          <a:prstGeom prst="rect">
            <a:avLst/>
          </a:prstGeom>
        </p:spPr>
      </p:pic>
      <p:pic>
        <p:nvPicPr>
          <p:cNvPr id="5" name="Imagen 4" descr="EscudoMetalicolor Actual.psd"/>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107504" y="44624"/>
            <a:ext cx="891480" cy="891480"/>
          </a:xfrm>
          <a:prstGeom prst="rect">
            <a:avLst/>
          </a:prstGeom>
        </p:spPr>
      </p:pic>
      <p:sp>
        <p:nvSpPr>
          <p:cNvPr id="19" name="Forma libre 18"/>
          <p:cNvSpPr>
            <a:spLocks/>
          </p:cNvSpPr>
          <p:nvPr userDrawn="1"/>
        </p:nvSpPr>
        <p:spPr bwMode="auto">
          <a:xfrm rot="5400000" flipV="1">
            <a:off x="4793545" y="2471033"/>
            <a:ext cx="6866229" cy="1907704"/>
          </a:xfrm>
          <a:custGeom>
            <a:avLst>
              <a:gd name="A1" fmla="val 0"/>
              <a:gd name="A2" fmla="val 0"/>
              <a:gd name="A3" fmla="val 0"/>
              <a:gd name="A4" fmla="val 0"/>
              <a:gd name="A5" fmla="val 0"/>
              <a:gd name="A6" fmla="val 0"/>
              <a:gd name="A7" fmla="val 0"/>
              <a:gd name="A8" fmla="val 0"/>
            </a:avLst>
            <a:gdLst>
              <a:gd name="connsiteX0" fmla="*/ 0 w 10024"/>
              <a:gd name="connsiteY0" fmla="*/ 6704 h 10000"/>
              <a:gd name="connsiteX1" fmla="*/ 24 w 10024"/>
              <a:gd name="connsiteY1" fmla="*/ 10000 h 10000"/>
              <a:gd name="connsiteX2" fmla="*/ 10024 w 10024"/>
              <a:gd name="connsiteY2" fmla="*/ 10000 h 10000"/>
              <a:gd name="connsiteX3" fmla="*/ 10024 w 10024"/>
              <a:gd name="connsiteY3" fmla="*/ 0 h 10000"/>
              <a:gd name="connsiteX4" fmla="*/ 0 w 10024"/>
              <a:gd name="connsiteY4" fmla="*/ 6704 h 10000"/>
              <a:gd name="connsiteX0" fmla="*/ 0 w 10024"/>
              <a:gd name="connsiteY0" fmla="*/ 6704 h 10000"/>
              <a:gd name="connsiteX1" fmla="*/ 24 w 10024"/>
              <a:gd name="connsiteY1" fmla="*/ 10000 h 10000"/>
              <a:gd name="connsiteX2" fmla="*/ 10024 w 10024"/>
              <a:gd name="connsiteY2" fmla="*/ 10000 h 10000"/>
              <a:gd name="connsiteX3" fmla="*/ 10024 w 10024"/>
              <a:gd name="connsiteY3" fmla="*/ 0 h 10000"/>
              <a:gd name="connsiteX4" fmla="*/ 0 w 10024"/>
              <a:gd name="connsiteY4" fmla="*/ 670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1 w 10013"/>
              <a:gd name="connsiteY0" fmla="*/ 4964 h 10000"/>
              <a:gd name="connsiteX1" fmla="*/ 13 w 10013"/>
              <a:gd name="connsiteY1" fmla="*/ 10000 h 10000"/>
              <a:gd name="connsiteX2" fmla="*/ 10013 w 10013"/>
              <a:gd name="connsiteY2" fmla="*/ 10000 h 10000"/>
              <a:gd name="connsiteX3" fmla="*/ 10013 w 10013"/>
              <a:gd name="connsiteY3" fmla="*/ 0 h 10000"/>
              <a:gd name="connsiteX4" fmla="*/ 1 w 10013"/>
              <a:gd name="connsiteY4" fmla="*/ 496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0 w 10012"/>
              <a:gd name="connsiteY0" fmla="*/ 4964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4964 h 10000"/>
              <a:gd name="connsiteX0" fmla="*/ 26 w 10002"/>
              <a:gd name="connsiteY0" fmla="*/ 7140 h 10000"/>
              <a:gd name="connsiteX1" fmla="*/ 2 w 10002"/>
              <a:gd name="connsiteY1" fmla="*/ 10000 h 10000"/>
              <a:gd name="connsiteX2" fmla="*/ 10002 w 10002"/>
              <a:gd name="connsiteY2" fmla="*/ 10000 h 10000"/>
              <a:gd name="connsiteX3" fmla="*/ 10002 w 10002"/>
              <a:gd name="connsiteY3" fmla="*/ 0 h 10000"/>
              <a:gd name="connsiteX4" fmla="*/ 26 w 10002"/>
              <a:gd name="connsiteY4" fmla="*/ 7140 h 10000"/>
              <a:gd name="connsiteX0" fmla="*/ 26 w 10002"/>
              <a:gd name="connsiteY0" fmla="*/ 7140 h 10000"/>
              <a:gd name="connsiteX1" fmla="*/ 2 w 10002"/>
              <a:gd name="connsiteY1" fmla="*/ 10000 h 10000"/>
              <a:gd name="connsiteX2" fmla="*/ 10002 w 10002"/>
              <a:gd name="connsiteY2" fmla="*/ 10000 h 10000"/>
              <a:gd name="connsiteX3" fmla="*/ 10002 w 10002"/>
              <a:gd name="connsiteY3" fmla="*/ 0 h 10000"/>
              <a:gd name="connsiteX4" fmla="*/ 26 w 10002"/>
              <a:gd name="connsiteY4" fmla="*/ 7140 h 10000"/>
              <a:gd name="connsiteX0" fmla="*/ 0 w 10024"/>
              <a:gd name="connsiteY0" fmla="*/ 7140 h 10000"/>
              <a:gd name="connsiteX1" fmla="*/ 24 w 10024"/>
              <a:gd name="connsiteY1" fmla="*/ 10000 h 10000"/>
              <a:gd name="connsiteX2" fmla="*/ 10024 w 10024"/>
              <a:gd name="connsiteY2" fmla="*/ 10000 h 10000"/>
              <a:gd name="connsiteX3" fmla="*/ 10024 w 10024"/>
              <a:gd name="connsiteY3" fmla="*/ 0 h 10000"/>
              <a:gd name="connsiteX4" fmla="*/ 0 w 10024"/>
              <a:gd name="connsiteY4" fmla="*/ 7140 h 10000"/>
              <a:gd name="connsiteX0" fmla="*/ 0 w 10012"/>
              <a:gd name="connsiteY0" fmla="*/ 7140 h 10000"/>
              <a:gd name="connsiteX1" fmla="*/ 12 w 10012"/>
              <a:gd name="connsiteY1" fmla="*/ 10000 h 10000"/>
              <a:gd name="connsiteX2" fmla="*/ 10012 w 10012"/>
              <a:gd name="connsiteY2" fmla="*/ 10000 h 10000"/>
              <a:gd name="connsiteX3" fmla="*/ 10012 w 10012"/>
              <a:gd name="connsiteY3" fmla="*/ 0 h 10000"/>
              <a:gd name="connsiteX4" fmla="*/ 0 w 10012"/>
              <a:gd name="connsiteY4" fmla="*/ 714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2" h="10000">
                <a:moveTo>
                  <a:pt x="0" y="7140"/>
                </a:moveTo>
                <a:cubicBezTo>
                  <a:pt x="7" y="8501"/>
                  <a:pt x="4" y="8901"/>
                  <a:pt x="12" y="10000"/>
                </a:cubicBezTo>
                <a:lnTo>
                  <a:pt x="10012" y="10000"/>
                </a:lnTo>
                <a:lnTo>
                  <a:pt x="10012" y="0"/>
                </a:lnTo>
                <a:cubicBezTo>
                  <a:pt x="7599" y="9583"/>
                  <a:pt x="2417" y="11179"/>
                  <a:pt x="0" y="7140"/>
                </a:cubicBezTo>
                <a:close/>
              </a:path>
            </a:pathLst>
          </a:custGeom>
          <a:solidFill>
            <a:schemeClr val="accent2">
              <a:lumMod val="75000"/>
              <a:alpha val="45000"/>
            </a:schemeClr>
          </a:solidFill>
          <a:ln w="9525" cap="flat" cmpd="sng" algn="ctr">
            <a:noFill/>
            <a:prstDash val="solid"/>
            <a:round/>
            <a:headEnd type="none" w="med" len="med"/>
            <a:tailEnd type="none" w="med" len="med"/>
          </a:ln>
          <a:effectLst>
            <a:outerShdw blurRad="50800" dist="31750" dir="10800000" algn="ctr" rotWithShape="0">
              <a:prstClr val="black">
                <a:alpha val="35000"/>
              </a:prstClr>
            </a:outerShdw>
          </a:effectLst>
        </p:spPr>
        <p:txBody>
          <a:bodyPr vert="horz" wrap="square" lIns="91440" tIns="45720" rIns="91440" bIns="45720" anchor="t" compatLnSpc="1"/>
          <a:lstStyle/>
          <a:p>
            <a:endParaRPr kumimoji="0" lang="en-US"/>
          </a:p>
        </p:txBody>
      </p:sp>
      <p:sp>
        <p:nvSpPr>
          <p:cNvPr id="17" name="Rectangle 33"/>
          <p:cNvSpPr txBox="1">
            <a:spLocks noChangeArrowheads="1"/>
          </p:cNvSpPr>
          <p:nvPr userDrawn="1"/>
        </p:nvSpPr>
        <p:spPr bwMode="auto">
          <a:xfrm>
            <a:off x="4788024" y="6324600"/>
            <a:ext cx="4114800" cy="315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MX" sz="1400" dirty="0">
                <a:latin typeface="Arial Narrow" charset="0"/>
              </a:rPr>
              <a:t>Dr. en Dis. Deniss Rojas</a:t>
            </a:r>
            <a:endParaRPr lang="es-ES" sz="1400" dirty="0">
              <a:latin typeface="Arial Narrow" charset="0"/>
            </a:endParaRPr>
          </a:p>
        </p:txBody>
      </p:sp>
      <p:sp>
        <p:nvSpPr>
          <p:cNvPr id="20" name="Rectangle 33"/>
          <p:cNvSpPr txBox="1">
            <a:spLocks noChangeArrowheads="1"/>
          </p:cNvSpPr>
          <p:nvPr userDrawn="1"/>
        </p:nvSpPr>
        <p:spPr bwMode="auto">
          <a:xfrm>
            <a:off x="107504" y="6165304"/>
            <a:ext cx="4114800" cy="5040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1400" dirty="0">
                <a:solidFill>
                  <a:schemeClr val="accent4">
                    <a:lumMod val="75000"/>
                  </a:schemeClr>
                </a:solidFill>
                <a:latin typeface="Arial Narrow" charset="0"/>
              </a:rPr>
              <a:t>Fundición a la Cera Perdida</a:t>
            </a:r>
          </a:p>
          <a:p>
            <a:pPr eaLnBrk="1" hangingPunct="1"/>
            <a:r>
              <a:rPr lang="es-MX" sz="1400" dirty="0">
                <a:solidFill>
                  <a:schemeClr val="accent4">
                    <a:lumMod val="75000"/>
                  </a:schemeClr>
                </a:solidFill>
                <a:latin typeface="Arial Narrow" charset="0"/>
              </a:rPr>
              <a:t>Temas Selectos de Diseño Industrial -Diseño de Joyería-</a:t>
            </a:r>
            <a:endParaRPr lang="es-ES" sz="1400" dirty="0">
              <a:solidFill>
                <a:schemeClr val="accent4">
                  <a:lumMod val="75000"/>
                </a:schemeClr>
              </a:solidFill>
              <a:latin typeface="Arial Narrow" charset="0"/>
            </a:endParaRPr>
          </a:p>
        </p:txBody>
      </p:sp>
      <p:sp>
        <p:nvSpPr>
          <p:cNvPr id="10" name="Forma libre 9">
            <a:extLst>
              <a:ext uri="{FF2B5EF4-FFF2-40B4-BE49-F238E27FC236}">
                <a16:creationId xmlns:a16="http://schemas.microsoft.com/office/drawing/2014/main" id="{BDEA5BA3-F193-CF44-B77C-04207EDCB9EE}"/>
              </a:ext>
            </a:extLst>
          </p:cNvPr>
          <p:cNvSpPr>
            <a:spLocks/>
          </p:cNvSpPr>
          <p:nvPr userDrawn="1"/>
        </p:nvSpPr>
        <p:spPr bwMode="auto">
          <a:xfrm rot="10800000">
            <a:off x="-12803" y="980729"/>
            <a:ext cx="9156800" cy="309342"/>
          </a:xfrm>
          <a:custGeom>
            <a:avLst>
              <a:gd name="A1" fmla="val 0"/>
              <a:gd name="A2" fmla="val 0"/>
              <a:gd name="A3" fmla="val 0"/>
              <a:gd name="A4" fmla="val 0"/>
              <a:gd name="A5" fmla="val 0"/>
              <a:gd name="A6" fmla="val 0"/>
              <a:gd name="A7" fmla="val 0"/>
              <a:gd name="A8" fmla="val 0"/>
            </a:avLst>
            <a:gdLst>
              <a:gd name="connsiteX0" fmla="*/ 0 w 10014"/>
              <a:gd name="connsiteY0" fmla="*/ 4898 h 6889"/>
              <a:gd name="connsiteX1" fmla="*/ 0 w 10014"/>
              <a:gd name="connsiteY1" fmla="*/ 6889 h 6889"/>
              <a:gd name="connsiteX2" fmla="*/ 10000 w 10014"/>
              <a:gd name="connsiteY2" fmla="*/ 6889 h 6889"/>
              <a:gd name="connsiteX3" fmla="*/ 10014 w 10014"/>
              <a:gd name="connsiteY3" fmla="*/ 0 h 6889"/>
              <a:gd name="connsiteX4" fmla="*/ 0 w 10014"/>
              <a:gd name="connsiteY4" fmla="*/ 4898 h 6889"/>
              <a:gd name="connsiteX0" fmla="*/ 0 w 10000"/>
              <a:gd name="connsiteY0" fmla="*/ 7110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7110 h 10000"/>
              <a:gd name="connsiteX0" fmla="*/ 0 w 10000"/>
              <a:gd name="connsiteY0" fmla="*/ 7110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7110 h 10000"/>
              <a:gd name="connsiteX0" fmla="*/ 0 w 10000"/>
              <a:gd name="connsiteY0" fmla="*/ 7110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7110 h 10000"/>
              <a:gd name="connsiteX0" fmla="*/ 0 w 10000"/>
              <a:gd name="connsiteY0" fmla="*/ 952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952 h 10000"/>
              <a:gd name="connsiteX0" fmla="*/ 0 w 10000"/>
              <a:gd name="connsiteY0" fmla="*/ 952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952 h 10000"/>
              <a:gd name="connsiteX0" fmla="*/ 0 w 10000"/>
              <a:gd name="connsiteY0" fmla="*/ 3005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3005 h 10000"/>
              <a:gd name="connsiteX0" fmla="*/ 0 w 10000"/>
              <a:gd name="connsiteY0" fmla="*/ 3005 h 10000"/>
              <a:gd name="connsiteX1" fmla="*/ 0 w 10000"/>
              <a:gd name="connsiteY1" fmla="*/ 10000 h 10000"/>
              <a:gd name="connsiteX2" fmla="*/ 9986 w 10000"/>
              <a:gd name="connsiteY2" fmla="*/ 10000 h 10000"/>
              <a:gd name="connsiteX3" fmla="*/ 10000 w 10000"/>
              <a:gd name="connsiteY3" fmla="*/ 0 h 10000"/>
              <a:gd name="connsiteX4" fmla="*/ 0 w 10000"/>
              <a:gd name="connsiteY4" fmla="*/ 3005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3005"/>
                </a:moveTo>
                <a:lnTo>
                  <a:pt x="0" y="10000"/>
                </a:lnTo>
                <a:lnTo>
                  <a:pt x="9986" y="10000"/>
                </a:lnTo>
                <a:cubicBezTo>
                  <a:pt x="9986" y="5162"/>
                  <a:pt x="10000" y="4838"/>
                  <a:pt x="10000" y="0"/>
                </a:cubicBezTo>
                <a:cubicBezTo>
                  <a:pt x="8328" y="9458"/>
                  <a:pt x="4234" y="10035"/>
                  <a:pt x="0" y="3005"/>
                </a:cubicBezTo>
                <a:close/>
              </a:path>
            </a:pathLst>
          </a:custGeom>
          <a:solidFill>
            <a:schemeClr val="accent4">
              <a:lumMod val="60000"/>
              <a:lumOff val="40000"/>
              <a:alpha val="45000"/>
            </a:schemeClr>
          </a:solidFill>
          <a:ln w="9525" cap="flat" cmpd="sng" algn="ctr">
            <a:noFill/>
            <a:prstDash val="solid"/>
            <a:round/>
            <a:headEnd type="none" w="med" len="med"/>
            <a:tailEnd type="none" w="med" len="med"/>
          </a:ln>
          <a:effectLst>
            <a:outerShdw blurRad="50800" dist="31750" dir="16200000" algn="ctr" rotWithShape="0">
              <a:prstClr val="black">
                <a:alpha val="35000"/>
              </a:prstClr>
            </a:outerShdw>
          </a:effectLst>
        </p:spPr>
        <p:txBody>
          <a:bodyPr vert="horz" wrap="square" lIns="91440" tIns="45720" rIns="91440" bIns="45720" anchor="t" compatLnSpc="1"/>
          <a:lstStyle/>
          <a:p>
            <a:endParaRPr kumimoji="0"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57.jpeg"/><Relationship Id="rId4" Type="http://schemas.openxmlformats.org/officeDocument/2006/relationships/image" Target="../media/image56.png"/></Relationships>
</file>

<file path=ppt/slides/_rels/slide3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txBox="1">
            <a:spLocks noChangeArrowheads="1"/>
          </p:cNvSpPr>
          <p:nvPr/>
        </p:nvSpPr>
        <p:spPr bwMode="auto">
          <a:xfrm>
            <a:off x="838200" y="4256261"/>
            <a:ext cx="72390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s-MX" sz="2000" b="1" dirty="0">
                <a:solidFill>
                  <a:schemeClr val="accent2">
                    <a:lumMod val="50000"/>
                  </a:schemeClr>
                </a:solidFill>
                <a:latin typeface="Arial Narrow" charset="0"/>
              </a:rPr>
              <a:t>FUNDICIÓN A LA CERA PERDIDA</a:t>
            </a:r>
            <a:endParaRPr lang="es-ES" sz="2000" b="1" dirty="0">
              <a:solidFill>
                <a:schemeClr val="accent2">
                  <a:lumMod val="50000"/>
                </a:schemeClr>
              </a:solidFill>
              <a:latin typeface="Arial Narrow" charset="0"/>
            </a:endParaRPr>
          </a:p>
        </p:txBody>
      </p:sp>
      <p:sp>
        <p:nvSpPr>
          <p:cNvPr id="14" name="Rectangle 3"/>
          <p:cNvSpPr txBox="1">
            <a:spLocks noChangeArrowheads="1"/>
          </p:cNvSpPr>
          <p:nvPr/>
        </p:nvSpPr>
        <p:spPr bwMode="auto">
          <a:xfrm>
            <a:off x="323528" y="5157192"/>
            <a:ext cx="6400800" cy="1019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lnSpc>
                <a:spcPct val="80000"/>
              </a:lnSpc>
              <a:spcBef>
                <a:spcPct val="20000"/>
              </a:spcBef>
              <a:buSzPct val="85000"/>
            </a:pPr>
            <a:r>
              <a:rPr lang="es-ES" sz="1600" dirty="0">
                <a:solidFill>
                  <a:schemeClr val="accent4">
                    <a:lumMod val="75000"/>
                  </a:schemeClr>
                </a:solidFill>
                <a:latin typeface="Arial Narrow" charset="0"/>
              </a:rPr>
              <a:t>Autor: Dr. en </a:t>
            </a:r>
            <a:r>
              <a:rPr lang="es-ES" sz="1600" dirty="0" err="1">
                <a:solidFill>
                  <a:schemeClr val="accent4">
                    <a:lumMod val="75000"/>
                  </a:schemeClr>
                </a:solidFill>
                <a:latin typeface="Arial Narrow" charset="0"/>
              </a:rPr>
              <a:t>Dis</a:t>
            </a:r>
            <a:r>
              <a:rPr lang="es-ES" sz="1600" dirty="0">
                <a:solidFill>
                  <a:schemeClr val="accent4">
                    <a:lumMod val="75000"/>
                  </a:schemeClr>
                </a:solidFill>
                <a:latin typeface="Arial Narrow" charset="0"/>
              </a:rPr>
              <a:t>. Josué Deniss Rojas Aragón</a:t>
            </a:r>
          </a:p>
          <a:p>
            <a:pPr eaLnBrk="1" hangingPunct="1">
              <a:lnSpc>
                <a:spcPct val="80000"/>
              </a:lnSpc>
              <a:spcBef>
                <a:spcPct val="20000"/>
              </a:spcBef>
              <a:buSzPct val="85000"/>
            </a:pPr>
            <a:r>
              <a:rPr lang="es-ES" sz="1600" dirty="0">
                <a:solidFill>
                  <a:schemeClr val="accent4">
                    <a:lumMod val="75000"/>
                  </a:schemeClr>
                </a:solidFill>
                <a:latin typeface="Arial Narrow" charset="0"/>
              </a:rPr>
              <a:t>Septiembre 2019</a:t>
            </a:r>
          </a:p>
        </p:txBody>
      </p:sp>
      <p:sp>
        <p:nvSpPr>
          <p:cNvPr id="15" name="Rectangle 1026"/>
          <p:cNvSpPr txBox="1">
            <a:spLocks noChangeArrowheads="1"/>
          </p:cNvSpPr>
          <p:nvPr/>
        </p:nvSpPr>
        <p:spPr bwMode="auto">
          <a:xfrm>
            <a:off x="323528" y="1274440"/>
            <a:ext cx="8077200" cy="25146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s-MX" sz="2800" dirty="0">
                <a:solidFill>
                  <a:schemeClr val="accent2">
                    <a:lumMod val="50000"/>
                  </a:schemeClr>
                </a:solidFill>
                <a:latin typeface="Arial Narrow" charset="0"/>
                <a:ea typeface="ＭＳ Ｐゴシック" charset="0"/>
                <a:cs typeface="ＭＳ Ｐゴシック" charset="0"/>
              </a:rPr>
              <a:t>UNIVERSIDAD AUTÓNOMA DEL ESTADO DE MÉXICO</a:t>
            </a:r>
            <a:br>
              <a:rPr lang="es-MX" sz="2800" dirty="0">
                <a:solidFill>
                  <a:schemeClr val="accent2">
                    <a:lumMod val="50000"/>
                  </a:schemeClr>
                </a:solidFill>
                <a:latin typeface="Arial Narrow" charset="0"/>
                <a:ea typeface="ＭＳ Ｐゴシック" charset="0"/>
                <a:cs typeface="ＭＳ Ｐゴシック" charset="0"/>
              </a:rPr>
            </a:br>
            <a:r>
              <a:rPr lang="es-MX" sz="2400" dirty="0">
                <a:solidFill>
                  <a:schemeClr val="accent2">
                    <a:lumMod val="50000"/>
                  </a:schemeClr>
                </a:solidFill>
                <a:latin typeface="Arial Narrow" charset="0"/>
                <a:ea typeface="ＭＳ Ｐゴシック" charset="0"/>
                <a:cs typeface="ＭＳ Ｐゴシック" charset="0"/>
              </a:rPr>
              <a:t>Centro Universitario UAEM Valle de Chalco</a:t>
            </a:r>
            <a:br>
              <a:rPr lang="es-MX" sz="2400" dirty="0">
                <a:solidFill>
                  <a:schemeClr val="accent2">
                    <a:lumMod val="50000"/>
                  </a:schemeClr>
                </a:solidFill>
                <a:latin typeface="Arial Narrow" charset="0"/>
                <a:ea typeface="ＭＳ Ｐゴシック" charset="0"/>
                <a:cs typeface="ＭＳ Ｐゴシック" charset="0"/>
              </a:rPr>
            </a:br>
            <a:br>
              <a:rPr lang="es-MX" sz="2400" dirty="0">
                <a:solidFill>
                  <a:schemeClr val="accent2">
                    <a:lumMod val="50000"/>
                  </a:schemeClr>
                </a:solidFill>
                <a:latin typeface="Arial Narrow" charset="0"/>
                <a:ea typeface="ＭＳ Ｐゴシック" charset="0"/>
                <a:cs typeface="ＭＳ Ｐゴシック" charset="0"/>
              </a:rPr>
            </a:br>
            <a:endParaRPr lang="es-MX" sz="2400" dirty="0">
              <a:solidFill>
                <a:schemeClr val="accent2">
                  <a:lumMod val="50000"/>
                </a:schemeClr>
              </a:solidFill>
              <a:latin typeface="Arial Narrow" charset="0"/>
              <a:ea typeface="ＭＳ Ｐゴシック" charset="0"/>
              <a:cs typeface="ＭＳ Ｐゴシック" charset="0"/>
            </a:endParaRPr>
          </a:p>
          <a:p>
            <a:r>
              <a:rPr lang="es-MX" sz="2000" b="1" dirty="0">
                <a:solidFill>
                  <a:schemeClr val="accent2">
                    <a:lumMod val="50000"/>
                  </a:schemeClr>
                </a:solidFill>
                <a:latin typeface="Arial Narrow" charset="0"/>
                <a:ea typeface="ＭＳ Ｐゴシック" charset="0"/>
                <a:cs typeface="ＭＳ Ｐゴシック" charset="0"/>
              </a:rPr>
              <a:t>Licenciatura en Diseño Industrial</a:t>
            </a: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Unidad de Aprendizaje: Temas Selectos de Diseño Industrial -Diseño de Joyería-</a:t>
            </a:r>
          </a:p>
          <a:p>
            <a:r>
              <a:rPr lang="es-MX" sz="1400" dirty="0">
                <a:solidFill>
                  <a:schemeClr val="accent2">
                    <a:lumMod val="50000"/>
                  </a:schemeClr>
                </a:solidFill>
                <a:latin typeface="Arial Narrow" charset="0"/>
                <a:ea typeface="ＭＳ Ｐゴシック" charset="0"/>
                <a:cs typeface="ＭＳ Ｐゴシック" charset="0"/>
              </a:rPr>
              <a:t>Plan de Estudios: 2015</a:t>
            </a:r>
            <a:endParaRPr lang="es-ES" sz="1400" dirty="0">
              <a:solidFill>
                <a:schemeClr val="accent2">
                  <a:lumMod val="50000"/>
                </a:schemeClr>
              </a:solidFill>
              <a:latin typeface="Arial Narrow" charset="0"/>
              <a:ea typeface="ＭＳ Ｐゴシック" charset="0"/>
              <a:cs typeface="ＭＳ Ｐゴシック" charset="0"/>
            </a:endParaRPr>
          </a:p>
        </p:txBody>
      </p:sp>
    </p:spTree>
    <p:extLst>
      <p:ext uri="{BB962C8B-B14F-4D97-AF65-F5344CB8AC3E}">
        <p14:creationId xmlns:p14="http://schemas.microsoft.com/office/powerpoint/2010/main" val="2065578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 imag1.jpg                                                      0000002D&#10;MDI DENISS                     C596DDF8:"/>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88433" y="1412776"/>
            <a:ext cx="1563688" cy="2444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0" name="Picture 3" descr=" imag3.jpg                                                      0000002D&#10;MDI DENISS                     C596DDF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72609" y="1412776"/>
            <a:ext cx="1755775" cy="243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1" name="Picture 4" descr=" imag5.jpg                                                      0000002D&#10;MDI DENISS                     C596DDF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37445" y="1422648"/>
            <a:ext cx="1550988" cy="243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2" name="Picture 6" descr=" imag7.jpg                                                      0000002D&#10;MDI DENISS                     C596DDF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5536" y="1426840"/>
            <a:ext cx="2400300" cy="3779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413" name="Text Box 8"/>
          <p:cNvSpPr txBox="1">
            <a:spLocks noChangeArrowheads="1"/>
          </p:cNvSpPr>
          <p:nvPr/>
        </p:nvSpPr>
        <p:spPr bwMode="auto">
          <a:xfrm>
            <a:off x="3131840" y="4293096"/>
            <a:ext cx="4824536" cy="1006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a:r>
              <a:rPr lang="es-ES_tradnl" sz="2000" dirty="0">
                <a:solidFill>
                  <a:schemeClr val="accent2">
                    <a:lumMod val="50000"/>
                  </a:schemeClr>
                </a:solidFill>
                <a:latin typeface="Arial Narrow" charset="0"/>
              </a:rPr>
              <a:t>Las propuestas de eslabones fueron múltiples, buscando en todo momento reflejar la esencia de la arquitectura en cada eslabón conceptualizado</a:t>
            </a:r>
          </a:p>
        </p:txBody>
      </p:sp>
      <p:sp>
        <p:nvSpPr>
          <p:cNvPr id="17415" name="CuadroTexto 5"/>
          <p:cNvSpPr txBox="1">
            <a:spLocks noChangeArrowheads="1"/>
          </p:cNvSpPr>
          <p:nvPr/>
        </p:nvSpPr>
        <p:spPr bwMode="auto">
          <a:xfrm>
            <a:off x="323528" y="513204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chemeClr val="accent2">
                    <a:lumMod val="75000"/>
                  </a:schemeClr>
                </a:solidFill>
              </a:rPr>
              <a:t>Bocetos de propuestas de eslabón.</a:t>
            </a:r>
          </a:p>
          <a:p>
            <a:pPr eaLnBrk="1" hangingPunct="1"/>
            <a:r>
              <a:rPr lang="es-ES_tradnl" sz="1200" dirty="0">
                <a:solidFill>
                  <a:schemeClr val="accent2">
                    <a:lumMod val="75000"/>
                  </a:schemeClr>
                </a:solidFill>
              </a:rPr>
              <a:t>Fuente: Carmona (2009).</a:t>
            </a:r>
            <a:endParaRPr lang="es-ES_tradnl" dirty="0">
              <a:solidFill>
                <a:schemeClr val="accent2">
                  <a:lumMod val="75000"/>
                </a:schemeClr>
              </a:solidFill>
            </a:endParaRPr>
          </a:p>
        </p:txBody>
      </p:sp>
      <p:sp>
        <p:nvSpPr>
          <p:cNvPr id="9" name="Rectangle 1026"/>
          <p:cNvSpPr>
            <a:spLocks noChangeArrowheads="1"/>
          </p:cNvSpPr>
          <p:nvPr/>
        </p:nvSpPr>
        <p:spPr bwMode="auto">
          <a:xfrm>
            <a:off x="1187623" y="476672"/>
            <a:ext cx="508498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3. Proceso de Diseño -Proyecto de ejemplo 1-</a:t>
            </a:r>
            <a:endParaRPr lang="es-ES" b="1" dirty="0">
              <a:solidFill>
                <a:schemeClr val="accent4">
                  <a:lumMod val="75000"/>
                </a:schemeClr>
              </a:solidFill>
              <a:latin typeface="Arial Narrow"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10;pieza3.jpg                                                     0000002D&#10;MDI DENISS                     C596DDF8:"/>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5400000">
            <a:off x="653533" y="4191053"/>
            <a:ext cx="1356213" cy="18722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34" name="Picture 3" descr="&#10;pieza4.jpg                                                     0000002D&#10;MDI DENISS                     C596DDF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00000">
            <a:off x="813825" y="1006428"/>
            <a:ext cx="2979846" cy="3960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5" name="Text Box 5"/>
          <p:cNvSpPr txBox="1">
            <a:spLocks noChangeArrowheads="1"/>
          </p:cNvSpPr>
          <p:nvPr/>
        </p:nvSpPr>
        <p:spPr bwMode="auto">
          <a:xfrm>
            <a:off x="4788024" y="1443548"/>
            <a:ext cx="3240360"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a:r>
              <a:rPr lang="es-ES_tradnl" sz="2000" dirty="0">
                <a:solidFill>
                  <a:srgbClr val="665705"/>
                </a:solidFill>
                <a:latin typeface="Arial Narrow" charset="0"/>
              </a:rPr>
              <a:t>El resultado fue un eslabón original y propositivo, mostrado en las imágenes.</a:t>
            </a:r>
          </a:p>
          <a:p>
            <a:pPr algn="just"/>
            <a:r>
              <a:rPr lang="es-ES_tradnl" sz="2000" dirty="0">
                <a:solidFill>
                  <a:srgbClr val="665705"/>
                </a:solidFill>
                <a:latin typeface="Arial Narrow" charset="0"/>
              </a:rPr>
              <a:t> </a:t>
            </a:r>
          </a:p>
          <a:p>
            <a:r>
              <a:rPr lang="es-ES_tradnl" sz="2000" dirty="0">
                <a:solidFill>
                  <a:srgbClr val="665705"/>
                </a:solidFill>
                <a:latin typeface="Arial Narrow" charset="0"/>
              </a:rPr>
              <a:t>Cabe resaltar, que para el diseñador industrial el desarrollo conceptual de las propuestas debe ser claro y bien dirigido; ya que es un diferenciador del trabajo profesional de la disciplina, de uno artesanal, en la  proyección de nuevas joyas.</a:t>
            </a:r>
          </a:p>
        </p:txBody>
      </p:sp>
      <p:sp>
        <p:nvSpPr>
          <p:cNvPr id="18437" name="CuadroTexto 5"/>
          <p:cNvSpPr txBox="1">
            <a:spLocks noChangeArrowheads="1"/>
          </p:cNvSpPr>
          <p:nvPr/>
        </p:nvSpPr>
        <p:spPr bwMode="auto">
          <a:xfrm>
            <a:off x="2267744" y="4449050"/>
            <a:ext cx="2088232"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chemeClr val="accent2">
                    <a:lumMod val="75000"/>
                  </a:schemeClr>
                </a:solidFill>
              </a:rPr>
              <a:t>Modelados virtuales del eslabón y la pieza en conjunto.</a:t>
            </a:r>
          </a:p>
          <a:p>
            <a:pPr eaLnBrk="1" hangingPunct="1"/>
            <a:r>
              <a:rPr lang="es-ES_tradnl" sz="1200" dirty="0">
                <a:solidFill>
                  <a:schemeClr val="accent2">
                    <a:lumMod val="75000"/>
                  </a:schemeClr>
                </a:solidFill>
              </a:rPr>
              <a:t>Fuente: Carmona (2009).</a:t>
            </a:r>
            <a:endParaRPr lang="es-ES_tradnl" dirty="0">
              <a:solidFill>
                <a:schemeClr val="accent2">
                  <a:lumMod val="75000"/>
                </a:schemeClr>
              </a:solidFill>
            </a:endParaRPr>
          </a:p>
        </p:txBody>
      </p:sp>
      <p:sp>
        <p:nvSpPr>
          <p:cNvPr id="8" name="Rectangle 1026"/>
          <p:cNvSpPr>
            <a:spLocks noChangeArrowheads="1"/>
          </p:cNvSpPr>
          <p:nvPr/>
        </p:nvSpPr>
        <p:spPr bwMode="auto">
          <a:xfrm>
            <a:off x="1187624" y="476672"/>
            <a:ext cx="496855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3. Proceso de Diseño -Proyecto de ejemplo 1-</a:t>
            </a:r>
            <a:endParaRPr lang="es-ES" b="1" dirty="0">
              <a:solidFill>
                <a:schemeClr val="accent4">
                  <a:lumMod val="75000"/>
                </a:schemeClr>
              </a:solidFill>
              <a:latin typeface="Arial Narrow"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5"/>
          <p:cNvSpPr txBox="1">
            <a:spLocks noChangeArrowheads="1"/>
          </p:cNvSpPr>
          <p:nvPr/>
        </p:nvSpPr>
        <p:spPr bwMode="auto">
          <a:xfrm>
            <a:off x="611560" y="4449306"/>
            <a:ext cx="6192688"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2000" dirty="0">
                <a:solidFill>
                  <a:srgbClr val="665705"/>
                </a:solidFill>
                <a:latin typeface="Arial Narrow" charset="0"/>
              </a:rPr>
              <a:t>La temática de desarrollo del proyecto fueron motivos vegetales, a partir del juego de diversos tipos de hojas, se generaron diversas propuestas de anillo, dije y eslabón para pulsera.</a:t>
            </a:r>
          </a:p>
        </p:txBody>
      </p:sp>
      <p:sp>
        <p:nvSpPr>
          <p:cNvPr id="8" name="Rectangle 1026"/>
          <p:cNvSpPr>
            <a:spLocks noChangeArrowheads="1"/>
          </p:cNvSpPr>
          <p:nvPr/>
        </p:nvSpPr>
        <p:spPr bwMode="auto">
          <a:xfrm>
            <a:off x="1187624" y="476672"/>
            <a:ext cx="496855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3. Proceso de Diseño -Proyecto de ejemplo 2-</a:t>
            </a:r>
            <a:endParaRPr lang="es-ES" b="1" dirty="0">
              <a:solidFill>
                <a:schemeClr val="accent4">
                  <a:lumMod val="75000"/>
                </a:schemeClr>
              </a:solidFill>
              <a:latin typeface="Arial Narrow" charset="0"/>
            </a:endParaRPr>
          </a:p>
        </p:txBody>
      </p:sp>
      <p:pic>
        <p:nvPicPr>
          <p:cNvPr id="2" name="Imagen 1" descr="Escaneo.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1807399" y="144929"/>
            <a:ext cx="1208723" cy="3600401"/>
          </a:xfrm>
          <a:prstGeom prst="rect">
            <a:avLst/>
          </a:prstGeom>
        </p:spPr>
      </p:pic>
      <p:pic>
        <p:nvPicPr>
          <p:cNvPr id="3" name="Imagen 2" descr="Escaneo0001.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6154973" y="3142170"/>
            <a:ext cx="2882725" cy="1152128"/>
          </a:xfrm>
          <a:prstGeom prst="rect">
            <a:avLst/>
          </a:prstGeom>
        </p:spPr>
      </p:pic>
      <p:pic>
        <p:nvPicPr>
          <p:cNvPr id="4" name="Imagen 3" descr="Escaneo0002.jp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1560" y="2492896"/>
            <a:ext cx="2520280" cy="1015439"/>
          </a:xfrm>
          <a:prstGeom prst="rect">
            <a:avLst/>
          </a:prstGeom>
        </p:spPr>
      </p:pic>
      <p:pic>
        <p:nvPicPr>
          <p:cNvPr id="5" name="Imagen 4" descr="Escaneo0003.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a:off x="5308936" y="1541443"/>
            <a:ext cx="1263939" cy="1870701"/>
          </a:xfrm>
          <a:prstGeom prst="rect">
            <a:avLst/>
          </a:prstGeom>
        </p:spPr>
      </p:pic>
      <p:pic>
        <p:nvPicPr>
          <p:cNvPr id="11" name="Imagen 10" descr="Escaneo0003.jp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5400000">
            <a:off x="3131066" y="2421661"/>
            <a:ext cx="1008113" cy="1150583"/>
          </a:xfrm>
          <a:prstGeom prst="rect">
            <a:avLst/>
          </a:prstGeom>
        </p:spPr>
      </p:pic>
      <p:pic>
        <p:nvPicPr>
          <p:cNvPr id="12" name="Imagen 11" descr="Escaneo0003.jpg"/>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5400000">
            <a:off x="5338752" y="338330"/>
            <a:ext cx="535066" cy="2539942"/>
          </a:xfrm>
          <a:prstGeom prst="rect">
            <a:avLst/>
          </a:prstGeom>
        </p:spPr>
      </p:pic>
      <p:pic>
        <p:nvPicPr>
          <p:cNvPr id="7" name="Imagen 6" descr="Escaneo0004.jpg"/>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5400000">
            <a:off x="5323757" y="2740599"/>
            <a:ext cx="1224137" cy="1880860"/>
          </a:xfrm>
          <a:prstGeom prst="rect">
            <a:avLst/>
          </a:prstGeom>
        </p:spPr>
      </p:pic>
      <p:pic>
        <p:nvPicPr>
          <p:cNvPr id="15" name="Imagen 14" descr="Escaneo0004.jpg"/>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rot="5400000">
            <a:off x="7104788" y="1258654"/>
            <a:ext cx="933700" cy="1102735"/>
          </a:xfrm>
          <a:prstGeom prst="rect">
            <a:avLst/>
          </a:prstGeom>
        </p:spPr>
      </p:pic>
      <p:sp>
        <p:nvSpPr>
          <p:cNvPr id="16" name="CuadroTexto 5"/>
          <p:cNvSpPr txBox="1">
            <a:spLocks noChangeArrowheads="1"/>
          </p:cNvSpPr>
          <p:nvPr/>
        </p:nvSpPr>
        <p:spPr bwMode="auto">
          <a:xfrm>
            <a:off x="539552" y="3501008"/>
            <a:ext cx="324036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chemeClr val="accent2">
                    <a:lumMod val="75000"/>
                  </a:schemeClr>
                </a:solidFill>
              </a:rPr>
              <a:t>Bocetos de propuestas de anillo, dije y eslabón.</a:t>
            </a:r>
          </a:p>
          <a:p>
            <a:pPr eaLnBrk="1" hangingPunct="1"/>
            <a:r>
              <a:rPr lang="es-ES_tradnl" sz="1200" dirty="0">
                <a:solidFill>
                  <a:schemeClr val="accent2">
                    <a:lumMod val="75000"/>
                  </a:schemeClr>
                </a:solidFill>
              </a:rPr>
              <a:t>Fuente: </a:t>
            </a:r>
            <a:r>
              <a:rPr lang="es-ES_tradnl" sz="1200" dirty="0" err="1">
                <a:solidFill>
                  <a:schemeClr val="accent2">
                    <a:lumMod val="75000"/>
                  </a:schemeClr>
                </a:solidFill>
              </a:rPr>
              <a:t>Bucio</a:t>
            </a:r>
            <a:r>
              <a:rPr lang="es-ES_tradnl" sz="1200" dirty="0">
                <a:solidFill>
                  <a:schemeClr val="accent2">
                    <a:lumMod val="75000"/>
                  </a:schemeClr>
                </a:solidFill>
              </a:rPr>
              <a:t> (2018).</a:t>
            </a:r>
            <a:endParaRPr lang="es-ES_tradnl" dirty="0">
              <a:solidFill>
                <a:schemeClr val="accent2">
                  <a:lumMod val="75000"/>
                </a:schemeClr>
              </a:solidFill>
            </a:endParaRPr>
          </a:p>
        </p:txBody>
      </p:sp>
    </p:spTree>
    <p:extLst>
      <p:ext uri="{BB962C8B-B14F-4D97-AF65-F5344CB8AC3E}">
        <p14:creationId xmlns:p14="http://schemas.microsoft.com/office/powerpoint/2010/main" val="740568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5"/>
          <p:cNvSpPr txBox="1">
            <a:spLocks noChangeArrowheads="1"/>
          </p:cNvSpPr>
          <p:nvPr/>
        </p:nvSpPr>
        <p:spPr bwMode="auto">
          <a:xfrm>
            <a:off x="323528" y="4869160"/>
            <a:ext cx="7488832"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2000" dirty="0">
                <a:solidFill>
                  <a:srgbClr val="665705"/>
                </a:solidFill>
                <a:latin typeface="Arial Narrow" charset="0"/>
              </a:rPr>
              <a:t>Una vez que se hicieron diversas propuestas en bocetos, se seleccionaron algunas para materializarse en plastilina </a:t>
            </a:r>
            <a:r>
              <a:rPr lang="es-ES_tradnl" sz="2000" dirty="0" err="1">
                <a:solidFill>
                  <a:srgbClr val="665705"/>
                </a:solidFill>
                <a:latin typeface="Arial Narrow" charset="0"/>
              </a:rPr>
              <a:t>epóxica</a:t>
            </a:r>
            <a:r>
              <a:rPr lang="es-ES_tradnl" sz="2000" dirty="0">
                <a:solidFill>
                  <a:srgbClr val="665705"/>
                </a:solidFill>
                <a:latin typeface="Arial Narrow" charset="0"/>
              </a:rPr>
              <a:t>, para concluir la exploración formal de cada joya y lograr expresar el movimiento natural de una hoja.</a:t>
            </a:r>
          </a:p>
        </p:txBody>
      </p:sp>
      <p:sp>
        <p:nvSpPr>
          <p:cNvPr id="8" name="Rectangle 1026"/>
          <p:cNvSpPr>
            <a:spLocks noChangeArrowheads="1"/>
          </p:cNvSpPr>
          <p:nvPr/>
        </p:nvSpPr>
        <p:spPr bwMode="auto">
          <a:xfrm>
            <a:off x="1187624" y="476672"/>
            <a:ext cx="504056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3. Proceso de Diseño -Proyecto de ejemplo 2-</a:t>
            </a:r>
            <a:endParaRPr lang="es-ES" b="1" dirty="0">
              <a:solidFill>
                <a:schemeClr val="accent4">
                  <a:lumMod val="75000"/>
                </a:schemeClr>
              </a:solidFill>
              <a:latin typeface="Arial Narrow" charset="0"/>
            </a:endParaRPr>
          </a:p>
        </p:txBody>
      </p:sp>
      <p:sp>
        <p:nvSpPr>
          <p:cNvPr id="16" name="CuadroTexto 5"/>
          <p:cNvSpPr txBox="1">
            <a:spLocks noChangeArrowheads="1"/>
          </p:cNvSpPr>
          <p:nvPr/>
        </p:nvSpPr>
        <p:spPr bwMode="auto">
          <a:xfrm>
            <a:off x="5436096" y="3502749"/>
            <a:ext cx="36004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chemeClr val="accent2">
                    <a:lumMod val="75000"/>
                  </a:schemeClr>
                </a:solidFill>
              </a:rPr>
              <a:t>Modelos de exploración formal de anillo, </a:t>
            </a:r>
          </a:p>
          <a:p>
            <a:pPr eaLnBrk="1" hangingPunct="1"/>
            <a:r>
              <a:rPr lang="es-ES_tradnl" sz="1200" dirty="0">
                <a:solidFill>
                  <a:schemeClr val="accent2">
                    <a:lumMod val="75000"/>
                  </a:schemeClr>
                </a:solidFill>
              </a:rPr>
              <a:t>dije y eslabón. Autor: </a:t>
            </a:r>
            <a:r>
              <a:rPr lang="es-ES_tradnl" sz="1200" dirty="0" err="1">
                <a:solidFill>
                  <a:schemeClr val="accent2">
                    <a:lumMod val="75000"/>
                  </a:schemeClr>
                </a:solidFill>
              </a:rPr>
              <a:t>Bucio</a:t>
            </a:r>
            <a:r>
              <a:rPr lang="es-ES_tradnl" sz="1200" dirty="0">
                <a:solidFill>
                  <a:schemeClr val="accent2">
                    <a:lumMod val="75000"/>
                  </a:schemeClr>
                </a:solidFill>
              </a:rPr>
              <a:t> López Vanessa.</a:t>
            </a:r>
          </a:p>
          <a:p>
            <a:pPr eaLnBrk="1" hangingPunct="1"/>
            <a:r>
              <a:rPr lang="es-ES_tradnl" sz="1200" dirty="0">
                <a:solidFill>
                  <a:schemeClr val="accent2">
                    <a:lumMod val="75000"/>
                  </a:schemeClr>
                </a:solidFill>
              </a:rPr>
              <a:t>Fuente: Propia (2018).</a:t>
            </a:r>
            <a:endParaRPr lang="es-ES_tradnl" dirty="0">
              <a:solidFill>
                <a:schemeClr val="accent2">
                  <a:lumMod val="75000"/>
                </a:schemeClr>
              </a:solidFill>
            </a:endParaRPr>
          </a:p>
        </p:txBody>
      </p:sp>
      <p:pic>
        <p:nvPicPr>
          <p:cNvPr id="6" name="Imagen 5" descr="IMG_3067.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95536" y="1340768"/>
            <a:ext cx="1584176" cy="1495010"/>
          </a:xfrm>
          <a:prstGeom prst="rect">
            <a:avLst/>
          </a:prstGeom>
        </p:spPr>
      </p:pic>
      <p:pic>
        <p:nvPicPr>
          <p:cNvPr id="9" name="Imagen 8" descr="IMG_3066.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79712" y="1340768"/>
            <a:ext cx="1582941" cy="1512168"/>
          </a:xfrm>
          <a:prstGeom prst="rect">
            <a:avLst/>
          </a:prstGeom>
        </p:spPr>
      </p:pic>
      <p:pic>
        <p:nvPicPr>
          <p:cNvPr id="10" name="Imagen 9" descr="IMG_3062.JP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563888" y="1340768"/>
            <a:ext cx="1750997" cy="1512167"/>
          </a:xfrm>
          <a:prstGeom prst="rect">
            <a:avLst/>
          </a:prstGeom>
        </p:spPr>
      </p:pic>
      <p:pic>
        <p:nvPicPr>
          <p:cNvPr id="13" name="Imagen 12" descr="IMG_3080.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95535" y="2924944"/>
            <a:ext cx="4911237" cy="1872208"/>
          </a:xfrm>
          <a:prstGeom prst="rect">
            <a:avLst/>
          </a:prstGeom>
        </p:spPr>
      </p:pic>
      <p:pic>
        <p:nvPicPr>
          <p:cNvPr id="14" name="Imagen 13" descr="IMG_3085.JP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508104" y="1340768"/>
            <a:ext cx="3035466" cy="2160240"/>
          </a:xfrm>
          <a:prstGeom prst="rect">
            <a:avLst/>
          </a:prstGeom>
        </p:spPr>
      </p:pic>
    </p:spTree>
    <p:extLst>
      <p:ext uri="{BB962C8B-B14F-4D97-AF65-F5344CB8AC3E}">
        <p14:creationId xmlns:p14="http://schemas.microsoft.com/office/powerpoint/2010/main" val="2816307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5"/>
          <p:cNvSpPr txBox="1">
            <a:spLocks noChangeArrowheads="1"/>
          </p:cNvSpPr>
          <p:nvPr/>
        </p:nvSpPr>
        <p:spPr bwMode="auto">
          <a:xfrm>
            <a:off x="539552" y="4509120"/>
            <a:ext cx="7272808"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2000" dirty="0">
                <a:solidFill>
                  <a:srgbClr val="665705"/>
                </a:solidFill>
                <a:latin typeface="Arial Narrow" charset="0"/>
              </a:rPr>
              <a:t>Así mismo, se efectuaron pruebas de uso en relación a la exploración formal del anillo, para evaluar cada propuesta y elegir la que se consideró más pertinente y atractiva. Posteriormente, el diseño elegido, se modeló en cera para el vaciado del metal. </a:t>
            </a:r>
          </a:p>
        </p:txBody>
      </p:sp>
      <p:sp>
        <p:nvSpPr>
          <p:cNvPr id="8" name="Rectangle 1026"/>
          <p:cNvSpPr>
            <a:spLocks noChangeArrowheads="1"/>
          </p:cNvSpPr>
          <p:nvPr/>
        </p:nvSpPr>
        <p:spPr bwMode="auto">
          <a:xfrm>
            <a:off x="1187624" y="476672"/>
            <a:ext cx="4896544"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3. Proceso de Diseño -Proyecto de ejemplo 2-</a:t>
            </a:r>
            <a:endParaRPr lang="es-ES" b="1" dirty="0">
              <a:solidFill>
                <a:schemeClr val="accent4">
                  <a:lumMod val="75000"/>
                </a:schemeClr>
              </a:solidFill>
              <a:latin typeface="Arial Narrow" charset="0"/>
            </a:endParaRPr>
          </a:p>
        </p:txBody>
      </p:sp>
      <p:sp>
        <p:nvSpPr>
          <p:cNvPr id="16" name="CuadroTexto 5"/>
          <p:cNvSpPr txBox="1">
            <a:spLocks noChangeArrowheads="1"/>
          </p:cNvSpPr>
          <p:nvPr/>
        </p:nvSpPr>
        <p:spPr bwMode="auto">
          <a:xfrm>
            <a:off x="539552" y="3903439"/>
            <a:ext cx="57606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chemeClr val="accent2">
                    <a:lumMod val="75000"/>
                  </a:schemeClr>
                </a:solidFill>
              </a:rPr>
              <a:t>Modelos de exploración en interacción con el usuario. Autor: </a:t>
            </a:r>
            <a:r>
              <a:rPr lang="es-ES_tradnl" sz="1200" dirty="0" err="1">
                <a:solidFill>
                  <a:schemeClr val="accent2">
                    <a:lumMod val="75000"/>
                  </a:schemeClr>
                </a:solidFill>
              </a:rPr>
              <a:t>Bucio</a:t>
            </a:r>
            <a:r>
              <a:rPr lang="es-ES_tradnl" sz="1200" dirty="0">
                <a:solidFill>
                  <a:schemeClr val="accent2">
                    <a:lumMod val="75000"/>
                  </a:schemeClr>
                </a:solidFill>
              </a:rPr>
              <a:t> López Vanessa.</a:t>
            </a:r>
          </a:p>
          <a:p>
            <a:pPr eaLnBrk="1" hangingPunct="1"/>
            <a:r>
              <a:rPr lang="es-ES_tradnl" sz="1200" dirty="0">
                <a:solidFill>
                  <a:schemeClr val="accent2">
                    <a:lumMod val="75000"/>
                  </a:schemeClr>
                </a:solidFill>
              </a:rPr>
              <a:t>Fuente: Propia (2018).</a:t>
            </a:r>
            <a:endParaRPr lang="es-ES_tradnl" dirty="0">
              <a:solidFill>
                <a:schemeClr val="accent2">
                  <a:lumMod val="75000"/>
                </a:schemeClr>
              </a:solidFill>
            </a:endParaRPr>
          </a:p>
        </p:txBody>
      </p:sp>
      <p:pic>
        <p:nvPicPr>
          <p:cNvPr id="2" name="Imagen 1" descr="IMG_3071.JPG"/>
          <p:cNvPicPr>
            <a:picLocks noChangeAspect="1"/>
          </p:cNvPicPr>
          <p:nvPr/>
        </p:nvPicPr>
        <p:blipFill rotWithShape="1">
          <a:blip r:embed="rId2" cstate="screen">
            <a:extLst>
              <a:ext uri="{28A0092B-C50C-407E-A947-70E740481C1C}">
                <a14:useLocalDpi xmlns:a14="http://schemas.microsoft.com/office/drawing/2010/main"/>
              </a:ext>
            </a:extLst>
          </a:blip>
          <a:srcRect t="-133" b="-250"/>
          <a:stretch/>
        </p:blipFill>
        <p:spPr>
          <a:xfrm>
            <a:off x="611560" y="1484785"/>
            <a:ext cx="3240360" cy="2445234"/>
          </a:xfrm>
          <a:prstGeom prst="rect">
            <a:avLst/>
          </a:prstGeom>
        </p:spPr>
      </p:pic>
      <p:pic>
        <p:nvPicPr>
          <p:cNvPr id="3" name="Imagen 2" descr="IMG_3074.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95936" y="1484784"/>
            <a:ext cx="3770656" cy="2451821"/>
          </a:xfrm>
          <a:prstGeom prst="rect">
            <a:avLst/>
          </a:prstGeom>
        </p:spPr>
      </p:pic>
    </p:spTree>
    <p:extLst>
      <p:ext uri="{BB962C8B-B14F-4D97-AF65-F5344CB8AC3E}">
        <p14:creationId xmlns:p14="http://schemas.microsoft.com/office/powerpoint/2010/main" val="534181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5"/>
          <p:cNvSpPr txBox="1">
            <a:spLocks noChangeArrowheads="1"/>
          </p:cNvSpPr>
          <p:nvPr/>
        </p:nvSpPr>
        <p:spPr bwMode="auto">
          <a:xfrm>
            <a:off x="5292080" y="3429000"/>
            <a:ext cx="2736304" cy="24314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2000" dirty="0">
                <a:solidFill>
                  <a:srgbClr val="665705"/>
                </a:solidFill>
                <a:latin typeface="Arial Narrow" charset="0"/>
              </a:rPr>
              <a:t>Una vez hecho el modelo en cera, se llevo a cabo el vaciado en latón. </a:t>
            </a:r>
          </a:p>
          <a:p>
            <a:pPr algn="just"/>
            <a:endParaRPr lang="es-ES_tradnl" sz="1200" dirty="0">
              <a:solidFill>
                <a:srgbClr val="665705"/>
              </a:solidFill>
              <a:latin typeface="Arial Narrow" charset="0"/>
            </a:endParaRPr>
          </a:p>
          <a:p>
            <a:r>
              <a:rPr lang="es-ES_tradnl" sz="2000" dirty="0">
                <a:solidFill>
                  <a:srgbClr val="665705"/>
                </a:solidFill>
                <a:latin typeface="Arial Narrow" charset="0"/>
              </a:rPr>
              <a:t>Al final, se proporcionó un acabado brillante. El resultado fue una joya propositiva.</a:t>
            </a:r>
          </a:p>
        </p:txBody>
      </p:sp>
      <p:sp>
        <p:nvSpPr>
          <p:cNvPr id="8" name="Rectangle 1026"/>
          <p:cNvSpPr>
            <a:spLocks noChangeArrowheads="1"/>
          </p:cNvSpPr>
          <p:nvPr/>
        </p:nvSpPr>
        <p:spPr bwMode="auto">
          <a:xfrm>
            <a:off x="1187624" y="476672"/>
            <a:ext cx="496855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3. Proceso de Diseño -Proyecto de ejemplo 2-</a:t>
            </a:r>
            <a:endParaRPr lang="es-ES" b="1" dirty="0">
              <a:solidFill>
                <a:schemeClr val="accent4">
                  <a:lumMod val="75000"/>
                </a:schemeClr>
              </a:solidFill>
              <a:latin typeface="Arial Narrow" charset="0"/>
            </a:endParaRPr>
          </a:p>
        </p:txBody>
      </p:sp>
      <p:sp>
        <p:nvSpPr>
          <p:cNvPr id="16" name="CuadroTexto 5"/>
          <p:cNvSpPr txBox="1">
            <a:spLocks noChangeArrowheads="1"/>
          </p:cNvSpPr>
          <p:nvPr/>
        </p:nvSpPr>
        <p:spPr bwMode="auto">
          <a:xfrm>
            <a:off x="251520" y="5301208"/>
            <a:ext cx="482453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chemeClr val="accent2">
                    <a:lumMod val="75000"/>
                  </a:schemeClr>
                </a:solidFill>
              </a:rPr>
              <a:t>Prototipos finales de anillo, dije y eslabón. Autora: </a:t>
            </a:r>
            <a:r>
              <a:rPr lang="es-ES_tradnl" sz="1200" dirty="0" err="1">
                <a:solidFill>
                  <a:schemeClr val="accent2">
                    <a:lumMod val="75000"/>
                  </a:schemeClr>
                </a:solidFill>
              </a:rPr>
              <a:t>Bucio</a:t>
            </a:r>
            <a:r>
              <a:rPr lang="es-ES_tradnl" sz="1200" dirty="0">
                <a:solidFill>
                  <a:schemeClr val="accent2">
                    <a:lumMod val="75000"/>
                  </a:schemeClr>
                </a:solidFill>
              </a:rPr>
              <a:t> López Vanessa.</a:t>
            </a:r>
          </a:p>
          <a:p>
            <a:pPr eaLnBrk="1" hangingPunct="1"/>
            <a:r>
              <a:rPr lang="es-ES_tradnl" sz="1200" dirty="0">
                <a:solidFill>
                  <a:schemeClr val="accent2">
                    <a:lumMod val="75000"/>
                  </a:schemeClr>
                </a:solidFill>
              </a:rPr>
              <a:t>Fuente: Propia (2018).</a:t>
            </a:r>
            <a:endParaRPr lang="es-ES_tradnl" dirty="0">
              <a:solidFill>
                <a:schemeClr val="accent2">
                  <a:lumMod val="75000"/>
                </a:schemeClr>
              </a:solidFill>
            </a:endParaRPr>
          </a:p>
        </p:txBody>
      </p:sp>
      <p:pic>
        <p:nvPicPr>
          <p:cNvPr id="4" name="Imagen 3" descr="IMG_3059.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23528" y="1268760"/>
            <a:ext cx="4752528" cy="1525173"/>
          </a:xfrm>
          <a:prstGeom prst="rect">
            <a:avLst/>
          </a:prstGeom>
        </p:spPr>
      </p:pic>
      <p:pic>
        <p:nvPicPr>
          <p:cNvPr id="5" name="Imagen 4" descr="IMG_3049.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23528" y="2924945"/>
            <a:ext cx="4752528" cy="2396718"/>
          </a:xfrm>
          <a:prstGeom prst="rect">
            <a:avLst/>
          </a:prstGeom>
        </p:spPr>
      </p:pic>
      <p:pic>
        <p:nvPicPr>
          <p:cNvPr id="6" name="Imagen 5" descr="IMG_3076.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92080" y="1268760"/>
            <a:ext cx="2736304" cy="2052228"/>
          </a:xfrm>
          <a:prstGeom prst="rect">
            <a:avLst/>
          </a:prstGeom>
        </p:spPr>
      </p:pic>
    </p:spTree>
    <p:extLst>
      <p:ext uri="{BB962C8B-B14F-4D97-AF65-F5344CB8AC3E}">
        <p14:creationId xmlns:p14="http://schemas.microsoft.com/office/powerpoint/2010/main" val="28345589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26"/>
          <p:cNvSpPr>
            <a:spLocks noGrp="1" noChangeArrowheads="1"/>
          </p:cNvSpPr>
          <p:nvPr>
            <p:ph type="title"/>
          </p:nvPr>
        </p:nvSpPr>
        <p:spPr bwMode="auto">
          <a:xfrm>
            <a:off x="762000" y="3100388"/>
            <a:ext cx="7772400" cy="5794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s-MX" sz="3200" dirty="0">
                <a:solidFill>
                  <a:schemeClr val="accent4">
                    <a:lumMod val="75000"/>
                  </a:schemeClr>
                </a:solidFill>
                <a:latin typeface="Arial Narrow" charset="0"/>
                <a:ea typeface="ＭＳ Ｐゴシック" charset="0"/>
                <a:cs typeface="ＭＳ Ｐゴシック" charset="0"/>
              </a:rPr>
              <a:t>4. Modelado de la cera</a:t>
            </a:r>
            <a:endParaRPr lang="es-ES" sz="3200" dirty="0">
              <a:solidFill>
                <a:schemeClr val="accent4">
                  <a:lumMod val="75000"/>
                </a:schemeClr>
              </a:solidFill>
              <a:latin typeface="Arial Narrow" charset="0"/>
              <a:ea typeface="ＭＳ Ｐゴシック" charset="0"/>
              <a:cs typeface="ＭＳ Ｐゴシック"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4" descr="C:\Documents and Settings\DENISS ROJAS\Escritorio\Maestria Depurado\Tesis Cuarto semestre\Ultima entrega\Documentos depurados para la tesis final\Capitulo V. Procesos Masivos\Cera perdida\Imagenes\98.t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71600" y="1340768"/>
            <a:ext cx="3048000" cy="2373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2" name="Picture 5" descr="C:\Documents and Settings\DENISS ROJAS\Escritorio\Maestria Depurado\Tesis Cuarto semestre\Ultima entrega\Documentos depurados para la tesis final\Capitulo V. Procesos Masivos\Cera perdida\Imagenes\q.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16016" y="1345531"/>
            <a:ext cx="2819400" cy="2352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3" name="CuadroTexto 7"/>
          <p:cNvSpPr txBox="1">
            <a:spLocks noChangeArrowheads="1"/>
          </p:cNvSpPr>
          <p:nvPr/>
        </p:nvSpPr>
        <p:spPr bwMode="auto">
          <a:xfrm>
            <a:off x="884312" y="3691533"/>
            <a:ext cx="2895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Corte de la cera para comenzar a modelar.</a:t>
            </a:r>
          </a:p>
          <a:p>
            <a:pPr eaLnBrk="1" hangingPunct="1"/>
            <a:r>
              <a:rPr lang="es-ES_tradnl" sz="1200" dirty="0">
                <a:solidFill>
                  <a:srgbClr val="998308"/>
                </a:solidFill>
              </a:rPr>
              <a:t>Fuente: Mc </a:t>
            </a:r>
            <a:r>
              <a:rPr lang="es-ES_tradnl" sz="1200" dirty="0" err="1">
                <a:solidFill>
                  <a:srgbClr val="998308"/>
                </a:solidFill>
              </a:rPr>
              <a:t>Grath</a:t>
            </a:r>
            <a:r>
              <a:rPr lang="es-ES_tradnl" sz="1200" dirty="0">
                <a:solidFill>
                  <a:srgbClr val="998308"/>
                </a:solidFill>
              </a:rPr>
              <a:t> (1998).</a:t>
            </a:r>
            <a:endParaRPr lang="es-ES_tradnl" dirty="0">
              <a:solidFill>
                <a:srgbClr val="998308"/>
              </a:solidFill>
            </a:endParaRPr>
          </a:p>
        </p:txBody>
      </p:sp>
      <p:sp>
        <p:nvSpPr>
          <p:cNvPr id="20484" name="CuadroTexto 9"/>
          <p:cNvSpPr txBox="1">
            <a:spLocks noChangeArrowheads="1"/>
          </p:cNvSpPr>
          <p:nvPr/>
        </p:nvSpPr>
        <p:spPr bwMode="auto">
          <a:xfrm>
            <a:off x="4644008" y="3691533"/>
            <a:ext cx="29271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Limado de la cera para obtener el modelo.	</a:t>
            </a:r>
          </a:p>
          <a:p>
            <a:pPr eaLnBrk="1" hangingPunct="1"/>
            <a:r>
              <a:rPr lang="es-ES_tradnl" sz="1200" dirty="0">
                <a:solidFill>
                  <a:srgbClr val="998308"/>
                </a:solidFill>
              </a:rPr>
              <a:t>Fuente: Mc </a:t>
            </a:r>
            <a:r>
              <a:rPr lang="es-ES_tradnl" sz="1200" dirty="0" err="1">
                <a:solidFill>
                  <a:srgbClr val="998308"/>
                </a:solidFill>
              </a:rPr>
              <a:t>Grath</a:t>
            </a:r>
            <a:r>
              <a:rPr lang="es-ES_tradnl" sz="1200" dirty="0">
                <a:solidFill>
                  <a:srgbClr val="998308"/>
                </a:solidFill>
              </a:rPr>
              <a:t> (1998).</a:t>
            </a:r>
          </a:p>
        </p:txBody>
      </p:sp>
      <p:sp>
        <p:nvSpPr>
          <p:cNvPr id="12" name="Text Box 9"/>
          <p:cNvSpPr txBox="1">
            <a:spLocks noChangeArrowheads="1"/>
          </p:cNvSpPr>
          <p:nvPr/>
        </p:nvSpPr>
        <p:spPr bwMode="auto">
          <a:xfrm>
            <a:off x="755576" y="4293096"/>
            <a:ext cx="3384376"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2000" dirty="0">
                <a:solidFill>
                  <a:schemeClr val="accent2">
                    <a:lumMod val="50000"/>
                  </a:schemeClr>
                </a:solidFill>
                <a:latin typeface="Arial Narrow" charset="0"/>
              </a:rPr>
              <a:t>A partir de un bloque de cera, se corta la vista lateral o frontal que permita un mejor acomodo de la pieza en el bloque, para desbastar la mayor cantidad de cera posible.</a:t>
            </a:r>
            <a:endParaRPr lang="es-ES_tradnl" dirty="0">
              <a:solidFill>
                <a:schemeClr val="accent2">
                  <a:lumMod val="50000"/>
                </a:schemeClr>
              </a:solidFill>
              <a:latin typeface="Arial Narrow" charset="0"/>
            </a:endParaRPr>
          </a:p>
        </p:txBody>
      </p:sp>
      <p:sp>
        <p:nvSpPr>
          <p:cNvPr id="8"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4. Modelado de la cera</a:t>
            </a:r>
            <a:endParaRPr lang="es-ES" b="1" dirty="0">
              <a:solidFill>
                <a:schemeClr val="accent4">
                  <a:lumMod val="75000"/>
                </a:schemeClr>
              </a:solidFill>
              <a:latin typeface="Arial Narrow" charset="0"/>
            </a:endParaRPr>
          </a:p>
        </p:txBody>
      </p:sp>
      <p:sp>
        <p:nvSpPr>
          <p:cNvPr id="9" name="Text Box 9"/>
          <p:cNvSpPr txBox="1">
            <a:spLocks noChangeArrowheads="1"/>
          </p:cNvSpPr>
          <p:nvPr/>
        </p:nvSpPr>
        <p:spPr bwMode="auto">
          <a:xfrm>
            <a:off x="4644008" y="4293096"/>
            <a:ext cx="2880320"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s-ES_tradnl" sz="2000" dirty="0">
                <a:solidFill>
                  <a:schemeClr val="accent2">
                    <a:lumMod val="50000"/>
                  </a:schemeClr>
                </a:solidFill>
                <a:latin typeface="Arial Narrow" charset="0"/>
              </a:rPr>
              <a:t>Una vez trazada la forma general de la joya, se va detallando con herramientas manuales como limas o taladros.</a:t>
            </a:r>
            <a:endParaRPr lang="es-ES_tradnl" dirty="0">
              <a:solidFill>
                <a:schemeClr val="accent2">
                  <a:lumMod val="50000"/>
                </a:schemeClr>
              </a:solidFill>
              <a:latin typeface="Arial Narrow"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6" descr="C:\Documents and Settings\DENISS ROJAS\Escritorio\Maestria Depurado\Tesis Cuarto semestre\Ultima entrega\Documentos depurados para la tesis final\Capitulo V. Procesos Masivos\Cera perdida\Imagenes\mm.t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9600" y="1587187"/>
            <a:ext cx="3657600" cy="266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06" name="CuadroTexto 7"/>
          <p:cNvSpPr txBox="1">
            <a:spLocks noChangeArrowheads="1"/>
          </p:cNvSpPr>
          <p:nvPr/>
        </p:nvSpPr>
        <p:spPr bwMode="auto">
          <a:xfrm>
            <a:off x="533400" y="4254187"/>
            <a:ext cx="2971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Terminado del modelo para después vaciarlo. </a:t>
            </a:r>
          </a:p>
          <a:p>
            <a:pPr eaLnBrk="1" hangingPunct="1"/>
            <a:r>
              <a:rPr lang="es-ES_tradnl" sz="1200" dirty="0">
                <a:solidFill>
                  <a:srgbClr val="998308"/>
                </a:solidFill>
              </a:rPr>
              <a:t>Fuente: Mc </a:t>
            </a:r>
            <a:r>
              <a:rPr lang="es-ES_tradnl" sz="1200" dirty="0" err="1">
                <a:solidFill>
                  <a:srgbClr val="998308"/>
                </a:solidFill>
              </a:rPr>
              <a:t>Grath</a:t>
            </a:r>
            <a:r>
              <a:rPr lang="es-ES_tradnl" sz="1200" dirty="0">
                <a:solidFill>
                  <a:srgbClr val="998308"/>
                </a:solidFill>
              </a:rPr>
              <a:t> (1998).</a:t>
            </a:r>
          </a:p>
        </p:txBody>
      </p:sp>
      <p:sp>
        <p:nvSpPr>
          <p:cNvPr id="21509" name="Text Box 7"/>
          <p:cNvSpPr txBox="1">
            <a:spLocks noChangeArrowheads="1"/>
          </p:cNvSpPr>
          <p:nvPr/>
        </p:nvSpPr>
        <p:spPr bwMode="auto">
          <a:xfrm>
            <a:off x="4788024" y="1502782"/>
            <a:ext cx="3168352" cy="2862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2000" dirty="0">
                <a:solidFill>
                  <a:srgbClr val="665705"/>
                </a:solidFill>
                <a:latin typeface="Arial Narrow" charset="0"/>
              </a:rPr>
              <a:t>Se afina el modelo de cera, dejando la textura deseada y suavizando la forma final.</a:t>
            </a:r>
          </a:p>
          <a:p>
            <a:endParaRPr lang="es-ES_tradnl" sz="2000" dirty="0">
              <a:solidFill>
                <a:srgbClr val="665705"/>
              </a:solidFill>
              <a:latin typeface="Arial Narrow" charset="0"/>
            </a:endParaRPr>
          </a:p>
          <a:p>
            <a:r>
              <a:rPr lang="es-ES_tradnl" sz="2000" dirty="0">
                <a:solidFill>
                  <a:srgbClr val="665705"/>
                </a:solidFill>
                <a:latin typeface="Arial Narrow" charset="0"/>
              </a:rPr>
              <a:t>En el terminado del modelo, pueden incluirse texturas, sistemas para montado de piedras, mecanismos de unión con otras piezas o elementos.</a:t>
            </a:r>
            <a:endParaRPr lang="es-ES_tradnl" dirty="0">
              <a:solidFill>
                <a:srgbClr val="665705"/>
              </a:solidFill>
              <a:latin typeface="Arial Narrow" charset="0"/>
            </a:endParaRPr>
          </a:p>
        </p:txBody>
      </p:sp>
      <p:sp>
        <p:nvSpPr>
          <p:cNvPr id="7"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4. Modelado de la cera</a:t>
            </a:r>
            <a:endParaRPr lang="es-ES" b="1" dirty="0">
              <a:solidFill>
                <a:schemeClr val="accent4">
                  <a:lumMod val="75000"/>
                </a:schemeClr>
              </a:solidFill>
              <a:latin typeface="Arial Narrow"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uadroTexto 7"/>
          <p:cNvSpPr txBox="1">
            <a:spLocks noChangeArrowheads="1"/>
          </p:cNvSpPr>
          <p:nvPr/>
        </p:nvSpPr>
        <p:spPr bwMode="auto">
          <a:xfrm>
            <a:off x="683568" y="3831432"/>
            <a:ext cx="374441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Modelador calentado en una lámpara de alcohol. </a:t>
            </a:r>
          </a:p>
          <a:p>
            <a:pPr eaLnBrk="1" hangingPunct="1"/>
            <a:r>
              <a:rPr lang="es-ES_tradnl" sz="1200" dirty="0">
                <a:solidFill>
                  <a:srgbClr val="998308"/>
                </a:solidFill>
              </a:rPr>
              <a:t>Fuente: Propia (2017).</a:t>
            </a:r>
          </a:p>
        </p:txBody>
      </p:sp>
      <p:sp>
        <p:nvSpPr>
          <p:cNvPr id="21509" name="Text Box 7"/>
          <p:cNvSpPr txBox="1">
            <a:spLocks noChangeArrowheads="1"/>
          </p:cNvSpPr>
          <p:nvPr/>
        </p:nvSpPr>
        <p:spPr bwMode="auto">
          <a:xfrm>
            <a:off x="683568" y="4437112"/>
            <a:ext cx="7416824" cy="15542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1900" dirty="0">
                <a:solidFill>
                  <a:srgbClr val="665705"/>
                </a:solidFill>
                <a:latin typeface="Arial Narrow" charset="0"/>
              </a:rPr>
              <a:t>En el modelado de la cera, también se usa el método de adición. Para ello, se emplean diversos modeladores de cera metálicos, que son calentados con una lámpara o mechero de alcohol, posteriormente se ponen en contacto con un bloque de cera sólido, derritiéndola al instante, lo cual permite tomar una pequeña cantidad de la misma. </a:t>
            </a:r>
          </a:p>
        </p:txBody>
      </p:sp>
      <p:sp>
        <p:nvSpPr>
          <p:cNvPr id="7"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4. Modelado de la cera</a:t>
            </a:r>
            <a:endParaRPr lang="es-ES" b="1" dirty="0">
              <a:solidFill>
                <a:schemeClr val="accent4">
                  <a:lumMod val="75000"/>
                </a:schemeClr>
              </a:solidFill>
              <a:latin typeface="Arial Narrow" charset="0"/>
            </a:endParaRPr>
          </a:p>
        </p:txBody>
      </p:sp>
      <p:pic>
        <p:nvPicPr>
          <p:cNvPr id="3" name="Imagen 2" descr="_DSC1439.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5576" y="1340769"/>
            <a:ext cx="3240360" cy="2533183"/>
          </a:xfrm>
          <a:prstGeom prst="rect">
            <a:avLst/>
          </a:prstGeom>
        </p:spPr>
      </p:pic>
      <p:pic>
        <p:nvPicPr>
          <p:cNvPr id="4" name="Imagen 3" descr="_DSC1428.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86428" y="1340768"/>
            <a:ext cx="3413964" cy="2532489"/>
          </a:xfrm>
          <a:prstGeom prst="rect">
            <a:avLst/>
          </a:prstGeom>
        </p:spPr>
      </p:pic>
      <p:sp>
        <p:nvSpPr>
          <p:cNvPr id="9" name="CuadroTexto 7"/>
          <p:cNvSpPr txBox="1">
            <a:spLocks noChangeArrowheads="1"/>
          </p:cNvSpPr>
          <p:nvPr/>
        </p:nvSpPr>
        <p:spPr bwMode="auto">
          <a:xfrm>
            <a:off x="4644008" y="3861049"/>
            <a:ext cx="345638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Modelador caliente en contacto con la cera sólida. </a:t>
            </a:r>
          </a:p>
          <a:p>
            <a:pPr eaLnBrk="1" hangingPunct="1"/>
            <a:r>
              <a:rPr lang="es-ES_tradnl" sz="1200" dirty="0">
                <a:solidFill>
                  <a:srgbClr val="998308"/>
                </a:solidFill>
              </a:rPr>
              <a:t>Fuente: Propia (2017).</a:t>
            </a:r>
          </a:p>
        </p:txBody>
      </p:sp>
    </p:spTree>
    <p:extLst>
      <p:ext uri="{BB962C8B-B14F-4D97-AF65-F5344CB8AC3E}">
        <p14:creationId xmlns:p14="http://schemas.microsoft.com/office/powerpoint/2010/main" val="1846889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026"/>
          <p:cNvSpPr>
            <a:spLocks noGrp="1" noChangeArrowheads="1"/>
          </p:cNvSpPr>
          <p:nvPr>
            <p:ph type="title"/>
          </p:nvPr>
        </p:nvSpPr>
        <p:spPr bwMode="auto">
          <a:xfrm>
            <a:off x="1752600" y="1219200"/>
            <a:ext cx="6553200" cy="54864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514350" indent="-514350" algn="l" eaLnBrk="1" hangingPunct="1">
              <a:spcAft>
                <a:spcPts val="1800"/>
              </a:spcAft>
            </a:pPr>
            <a:r>
              <a:rPr lang="es-MX" sz="3000" dirty="0">
                <a:solidFill>
                  <a:schemeClr val="accent5">
                    <a:lumMod val="75000"/>
                  </a:schemeClr>
                </a:solidFill>
                <a:latin typeface="Arial Narrow" charset="0"/>
                <a:ea typeface="ＭＳ Ｐゴシック" charset="0"/>
                <a:cs typeface="ＭＳ Ｐゴシック" charset="0"/>
              </a:rPr>
              <a:t>Contenido de la presentación:</a:t>
            </a:r>
            <a:r>
              <a:rPr lang="es-MX" sz="900" dirty="0">
                <a:solidFill>
                  <a:schemeClr val="accent5">
                    <a:lumMod val="75000"/>
                  </a:schemeClr>
                </a:solidFill>
                <a:latin typeface="Arial Narrow" charset="0"/>
                <a:ea typeface="ＭＳ Ｐゴシック" charset="0"/>
                <a:cs typeface="ＭＳ Ｐゴシック" charset="0"/>
              </a:rPr>
              <a:t> </a:t>
            </a:r>
            <a:br>
              <a:rPr lang="es-MX" sz="3200" dirty="0">
                <a:solidFill>
                  <a:schemeClr val="accent2">
                    <a:lumMod val="75000"/>
                  </a:schemeClr>
                </a:solidFill>
                <a:latin typeface="Arial Narrow" charset="0"/>
                <a:ea typeface="ＭＳ Ｐゴシック" charset="0"/>
                <a:cs typeface="ＭＳ Ｐゴシック" charset="0"/>
              </a:rPr>
            </a:br>
            <a:r>
              <a:rPr lang="es-MX" sz="3200" dirty="0">
                <a:solidFill>
                  <a:schemeClr val="accent5">
                    <a:lumMod val="75000"/>
                  </a:schemeClr>
                </a:solidFill>
                <a:latin typeface="Arial Narrow" charset="0"/>
                <a:ea typeface="ＭＳ Ｐゴシック" charset="0"/>
                <a:cs typeface="ＭＳ Ｐゴシック" charset="0"/>
              </a:rPr>
              <a:t>	</a:t>
            </a:r>
            <a:r>
              <a:rPr lang="es-MX" sz="2200" dirty="0">
                <a:solidFill>
                  <a:schemeClr val="accent5">
                    <a:lumMod val="75000"/>
                  </a:schemeClr>
                </a:solidFill>
                <a:latin typeface="Arial Narrow" charset="0"/>
                <a:ea typeface="ＭＳ Ｐゴシック" charset="0"/>
                <a:cs typeface="ＭＳ Ｐゴシック" charset="0"/>
              </a:rPr>
              <a:t>1. Características del proceso</a:t>
            </a:r>
            <a:br>
              <a:rPr lang="es-MX" sz="2200" dirty="0">
                <a:solidFill>
                  <a:schemeClr val="accent5">
                    <a:lumMod val="75000"/>
                  </a:schemeClr>
                </a:solidFill>
                <a:latin typeface="Arial Narrow" charset="0"/>
                <a:ea typeface="ＭＳ Ｐゴシック" charset="0"/>
                <a:cs typeface="ＭＳ Ｐゴシック" charset="0"/>
              </a:rPr>
            </a:br>
            <a:r>
              <a:rPr lang="es-MX" sz="2200" dirty="0">
                <a:solidFill>
                  <a:schemeClr val="accent5">
                    <a:lumMod val="75000"/>
                  </a:schemeClr>
                </a:solidFill>
                <a:latin typeface="Arial Narrow" charset="0"/>
                <a:ea typeface="ＭＳ Ｐゴシック" charset="0"/>
                <a:cs typeface="ＭＳ Ｐゴシック" charset="0"/>
              </a:rPr>
              <a:t>	2. Ventajas y desventajas </a:t>
            </a:r>
            <a:br>
              <a:rPr lang="es-MX" sz="2200" dirty="0">
                <a:solidFill>
                  <a:schemeClr val="accent5">
                    <a:lumMod val="75000"/>
                  </a:schemeClr>
                </a:solidFill>
                <a:latin typeface="Arial Narrow" charset="0"/>
                <a:ea typeface="ＭＳ Ｐゴシック" charset="0"/>
                <a:cs typeface="ＭＳ Ｐゴシック" charset="0"/>
              </a:rPr>
            </a:br>
            <a:r>
              <a:rPr lang="es-MX" sz="2200" dirty="0">
                <a:solidFill>
                  <a:schemeClr val="accent5">
                    <a:lumMod val="75000"/>
                  </a:schemeClr>
                </a:solidFill>
                <a:latin typeface="Arial Narrow" charset="0"/>
                <a:ea typeface="ＭＳ Ｐゴシック" charset="0"/>
                <a:cs typeface="ＭＳ Ｐゴシック" charset="0"/>
              </a:rPr>
              <a:t>	3. Proceso de diseño </a:t>
            </a:r>
            <a:br>
              <a:rPr lang="es-MX" sz="2200" dirty="0">
                <a:solidFill>
                  <a:schemeClr val="accent5">
                    <a:lumMod val="75000"/>
                  </a:schemeClr>
                </a:solidFill>
                <a:latin typeface="Arial Narrow" charset="0"/>
                <a:ea typeface="ＭＳ Ｐゴシック" charset="0"/>
                <a:cs typeface="ＭＳ Ｐゴシック" charset="0"/>
              </a:rPr>
            </a:br>
            <a:r>
              <a:rPr lang="es-MX" sz="2200" dirty="0">
                <a:solidFill>
                  <a:schemeClr val="accent5">
                    <a:lumMod val="75000"/>
                  </a:schemeClr>
                </a:solidFill>
                <a:latin typeface="Arial Narrow" charset="0"/>
                <a:ea typeface="ＭＳ Ｐゴシック" charset="0"/>
                <a:cs typeface="ＭＳ Ｐゴシック" charset="0"/>
              </a:rPr>
              <a:t>	4. Modelado de la cera</a:t>
            </a:r>
            <a:br>
              <a:rPr lang="es-MX" sz="2200" dirty="0">
                <a:solidFill>
                  <a:schemeClr val="accent5">
                    <a:lumMod val="75000"/>
                  </a:schemeClr>
                </a:solidFill>
                <a:latin typeface="Arial Narrow" charset="0"/>
                <a:ea typeface="ＭＳ Ｐゴシック" charset="0"/>
                <a:cs typeface="ＭＳ Ｐゴシック" charset="0"/>
              </a:rPr>
            </a:br>
            <a:r>
              <a:rPr lang="es-MX" sz="2200" dirty="0">
                <a:solidFill>
                  <a:schemeClr val="accent5">
                    <a:lumMod val="75000"/>
                  </a:schemeClr>
                </a:solidFill>
                <a:latin typeface="Arial Narrow" charset="0"/>
                <a:ea typeface="ＭＳ Ｐゴシック" charset="0"/>
                <a:cs typeface="ＭＳ Ｐゴシック" charset="0"/>
              </a:rPr>
              <a:t>	5. Preparación para el vaciado</a:t>
            </a:r>
            <a:br>
              <a:rPr lang="es-MX" sz="2200" dirty="0">
                <a:solidFill>
                  <a:schemeClr val="accent5">
                    <a:lumMod val="75000"/>
                  </a:schemeClr>
                </a:solidFill>
                <a:latin typeface="Arial Narrow" charset="0"/>
                <a:ea typeface="ＭＳ Ｐゴシック" charset="0"/>
                <a:cs typeface="ＭＳ Ｐゴシック" charset="0"/>
              </a:rPr>
            </a:br>
            <a:r>
              <a:rPr lang="es-MX" sz="2200" dirty="0">
                <a:solidFill>
                  <a:schemeClr val="accent5">
                    <a:lumMod val="75000"/>
                  </a:schemeClr>
                </a:solidFill>
                <a:latin typeface="Arial Narrow" charset="0"/>
                <a:ea typeface="ＭＳ Ｐゴシック" charset="0"/>
                <a:cs typeface="ＭＳ Ｐゴシック" charset="0"/>
              </a:rPr>
              <a:t>	6. Fundición y vaciado del metal</a:t>
            </a:r>
            <a:br>
              <a:rPr lang="es-MX" sz="2200" dirty="0">
                <a:solidFill>
                  <a:schemeClr val="accent5">
                    <a:lumMod val="75000"/>
                  </a:schemeClr>
                </a:solidFill>
                <a:latin typeface="Arial Narrow" charset="0"/>
                <a:ea typeface="ＭＳ Ｐゴシック" charset="0"/>
                <a:cs typeface="ＭＳ Ｐゴシック" charset="0"/>
              </a:rPr>
            </a:br>
            <a:r>
              <a:rPr lang="es-MX" sz="2200" dirty="0">
                <a:solidFill>
                  <a:schemeClr val="accent5">
                    <a:lumMod val="75000"/>
                  </a:schemeClr>
                </a:solidFill>
                <a:latin typeface="Arial Narrow" charset="0"/>
                <a:ea typeface="ＭＳ Ｐゴシック" charset="0"/>
                <a:cs typeface="ＭＳ Ｐゴシック" charset="0"/>
              </a:rPr>
              <a:t>	7. Pasos finales</a:t>
            </a:r>
            <a:br>
              <a:rPr lang="es-MX" sz="2200" dirty="0">
                <a:solidFill>
                  <a:schemeClr val="accent5">
                    <a:lumMod val="75000"/>
                  </a:schemeClr>
                </a:solidFill>
                <a:latin typeface="Arial Narrow" charset="0"/>
                <a:ea typeface="ＭＳ Ｐゴシック" charset="0"/>
                <a:cs typeface="ＭＳ Ｐゴシック" charset="0"/>
              </a:rPr>
            </a:br>
            <a:r>
              <a:rPr lang="es-MX" sz="2200" dirty="0">
                <a:solidFill>
                  <a:schemeClr val="accent5">
                    <a:lumMod val="75000"/>
                  </a:schemeClr>
                </a:solidFill>
                <a:latin typeface="Arial Narrow" charset="0"/>
                <a:ea typeface="ＭＳ Ｐゴシック" charset="0"/>
                <a:cs typeface="ＭＳ Ｐゴシック" charset="0"/>
              </a:rPr>
              <a:t>	8. Realización de moldes</a:t>
            </a:r>
            <a:br>
              <a:rPr lang="es-MX" sz="2200" dirty="0">
                <a:solidFill>
                  <a:schemeClr val="accent5">
                    <a:lumMod val="75000"/>
                  </a:schemeClr>
                </a:solidFill>
                <a:latin typeface="Arial Narrow" charset="0"/>
                <a:ea typeface="ＭＳ Ｐゴシック" charset="0"/>
                <a:cs typeface="ＭＳ Ｐゴシック" charset="0"/>
              </a:rPr>
            </a:br>
            <a:r>
              <a:rPr lang="es-MX" sz="2200" dirty="0">
                <a:solidFill>
                  <a:schemeClr val="accent5">
                    <a:lumMod val="75000"/>
                  </a:schemeClr>
                </a:solidFill>
                <a:latin typeface="Arial Narrow" charset="0"/>
                <a:ea typeface="ＭＳ Ｐゴシック" charset="0"/>
                <a:cs typeface="ＭＳ Ｐゴシック" charset="0"/>
              </a:rPr>
              <a:t>	9. Ejemplos del proceso</a:t>
            </a:r>
            <a:br>
              <a:rPr lang="es-MX" sz="2200" dirty="0">
                <a:solidFill>
                  <a:schemeClr val="accent5">
                    <a:lumMod val="75000"/>
                  </a:schemeClr>
                </a:solidFill>
                <a:latin typeface="Arial Narrow" charset="0"/>
                <a:ea typeface="ＭＳ Ｐゴシック" charset="0"/>
                <a:cs typeface="ＭＳ Ｐゴシック" charset="0"/>
              </a:rPr>
            </a:br>
            <a:r>
              <a:rPr lang="es-MX" sz="2200" dirty="0">
                <a:solidFill>
                  <a:schemeClr val="accent5">
                    <a:lumMod val="75000"/>
                  </a:schemeClr>
                </a:solidFill>
                <a:latin typeface="Arial Narrow" charset="0"/>
                <a:ea typeface="ＭＳ Ｐゴシック" charset="0"/>
                <a:cs typeface="ＭＳ Ｐゴシック" charset="0"/>
              </a:rPr>
              <a:t>	10. Fuentes de Consulta</a:t>
            </a:r>
            <a:endParaRPr lang="es-ES" sz="2200" dirty="0">
              <a:solidFill>
                <a:schemeClr val="accent5">
                  <a:lumMod val="75000"/>
                </a:schemeClr>
              </a:solidFill>
              <a:latin typeface="Arial Narrow" charset="0"/>
              <a:ea typeface="ＭＳ Ｐゴシック" charset="0"/>
              <a:cs typeface="ＭＳ Ｐゴシック" charset="0"/>
            </a:endParaRPr>
          </a:p>
        </p:txBody>
      </p:sp>
      <p:sp>
        <p:nvSpPr>
          <p:cNvPr id="12290" name="Rectangle 1027"/>
          <p:cNvSpPr>
            <a:spLocks noChangeArrowheads="1"/>
          </p:cNvSpPr>
          <p:nvPr/>
        </p:nvSpPr>
        <p:spPr bwMode="auto">
          <a:xfrm>
            <a:off x="1065213" y="6151563"/>
            <a:ext cx="1841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endParaRPr lang="es-ES_tradnl"/>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uadroTexto 7"/>
          <p:cNvSpPr txBox="1">
            <a:spLocks noChangeArrowheads="1"/>
          </p:cNvSpPr>
          <p:nvPr/>
        </p:nvSpPr>
        <p:spPr bwMode="auto">
          <a:xfrm>
            <a:off x="467544" y="3543399"/>
            <a:ext cx="33843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Cera depositada en la vista principal del diseño. </a:t>
            </a:r>
          </a:p>
          <a:p>
            <a:pPr eaLnBrk="1" hangingPunct="1"/>
            <a:r>
              <a:rPr lang="es-ES_tradnl" sz="1200" dirty="0">
                <a:solidFill>
                  <a:srgbClr val="998308"/>
                </a:solidFill>
              </a:rPr>
              <a:t>Fuente: Propia (2017).</a:t>
            </a:r>
          </a:p>
        </p:txBody>
      </p:sp>
      <p:sp>
        <p:nvSpPr>
          <p:cNvPr id="21509" name="Text Box 7"/>
          <p:cNvSpPr txBox="1">
            <a:spLocks noChangeArrowheads="1"/>
          </p:cNvSpPr>
          <p:nvPr/>
        </p:nvSpPr>
        <p:spPr bwMode="auto">
          <a:xfrm>
            <a:off x="4427984" y="4293096"/>
            <a:ext cx="3312368"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s-ES_tradnl" sz="2000" dirty="0">
                <a:solidFill>
                  <a:srgbClr val="665705"/>
                </a:solidFill>
                <a:latin typeface="Arial Narrow" charset="0"/>
              </a:rPr>
              <a:t>Una vez alcanzado un espesor suficiente para dar estructura al cuerpo del modelo, es separada de la hoja y se detalla por completo en todas sus vistas.</a:t>
            </a:r>
            <a:endParaRPr lang="es-ES_tradnl" dirty="0">
              <a:solidFill>
                <a:srgbClr val="665705"/>
              </a:solidFill>
              <a:latin typeface="Arial Narrow" charset="0"/>
            </a:endParaRPr>
          </a:p>
        </p:txBody>
      </p:sp>
      <p:sp>
        <p:nvSpPr>
          <p:cNvPr id="7"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4. Modelado de la cera</a:t>
            </a:r>
            <a:endParaRPr lang="es-ES" b="1" dirty="0">
              <a:solidFill>
                <a:schemeClr val="accent4">
                  <a:lumMod val="75000"/>
                </a:schemeClr>
              </a:solidFill>
              <a:latin typeface="Arial Narrow" charset="0"/>
            </a:endParaRPr>
          </a:p>
        </p:txBody>
      </p:sp>
      <p:pic>
        <p:nvPicPr>
          <p:cNvPr id="2" name="Imagen 1" descr="_DSC1442.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427984" y="1412776"/>
            <a:ext cx="3447389" cy="2209897"/>
          </a:xfrm>
          <a:prstGeom prst="rect">
            <a:avLst/>
          </a:prstGeom>
        </p:spPr>
      </p:pic>
      <p:pic>
        <p:nvPicPr>
          <p:cNvPr id="6" name="Imagen 5" descr="_DSC1442.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9552" y="1412776"/>
            <a:ext cx="3519616" cy="2164528"/>
          </a:xfrm>
          <a:prstGeom prst="rect">
            <a:avLst/>
          </a:prstGeom>
        </p:spPr>
      </p:pic>
      <p:sp>
        <p:nvSpPr>
          <p:cNvPr id="8" name="Text Box 7"/>
          <p:cNvSpPr txBox="1">
            <a:spLocks noChangeArrowheads="1"/>
          </p:cNvSpPr>
          <p:nvPr/>
        </p:nvSpPr>
        <p:spPr bwMode="auto">
          <a:xfrm>
            <a:off x="467544" y="4293096"/>
            <a:ext cx="3528392"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2000" dirty="0">
                <a:solidFill>
                  <a:srgbClr val="665705"/>
                </a:solidFill>
                <a:latin typeface="Arial Narrow" charset="0"/>
              </a:rPr>
              <a:t>La cera líquida, es depositada en un papel que tiene la vista principal del diseño a modelar, en escala 1:1; poco a poco se acumula el volumen deseado y se da forma a la joya.</a:t>
            </a:r>
          </a:p>
        </p:txBody>
      </p:sp>
      <p:sp>
        <p:nvSpPr>
          <p:cNvPr id="9" name="CuadroTexto 7"/>
          <p:cNvSpPr txBox="1">
            <a:spLocks noChangeArrowheads="1"/>
          </p:cNvSpPr>
          <p:nvPr/>
        </p:nvSpPr>
        <p:spPr bwMode="auto">
          <a:xfrm>
            <a:off x="4355976" y="3573016"/>
            <a:ext cx="33843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Detallado del modelo de cera con los modeladores.</a:t>
            </a:r>
          </a:p>
          <a:p>
            <a:pPr eaLnBrk="1" hangingPunct="1"/>
            <a:r>
              <a:rPr lang="es-ES_tradnl" sz="1200" dirty="0">
                <a:solidFill>
                  <a:srgbClr val="998308"/>
                </a:solidFill>
              </a:rPr>
              <a:t>Fuente: Propia (2017).</a:t>
            </a:r>
          </a:p>
        </p:txBody>
      </p:sp>
    </p:spTree>
    <p:extLst>
      <p:ext uri="{BB962C8B-B14F-4D97-AF65-F5344CB8AC3E}">
        <p14:creationId xmlns:p14="http://schemas.microsoft.com/office/powerpoint/2010/main" val="2803332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026"/>
          <p:cNvSpPr>
            <a:spLocks noGrp="1" noChangeArrowheads="1"/>
          </p:cNvSpPr>
          <p:nvPr>
            <p:ph type="title"/>
          </p:nvPr>
        </p:nvSpPr>
        <p:spPr bwMode="auto">
          <a:xfrm>
            <a:off x="762000" y="3100388"/>
            <a:ext cx="7772400" cy="5794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s-MX" sz="3200" dirty="0">
                <a:solidFill>
                  <a:schemeClr val="accent4">
                    <a:lumMod val="75000"/>
                  </a:schemeClr>
                </a:solidFill>
                <a:latin typeface="Arial Narrow" charset="0"/>
                <a:ea typeface="ＭＳ Ｐゴシック" charset="0"/>
                <a:cs typeface="ＭＳ Ｐゴシック" charset="0"/>
              </a:rPr>
              <a:t>5. Preparación para el vaciado</a:t>
            </a:r>
            <a:endParaRPr lang="es-ES" sz="3200" dirty="0">
              <a:solidFill>
                <a:schemeClr val="accent4">
                  <a:lumMod val="75000"/>
                </a:schemeClr>
              </a:solidFill>
              <a:latin typeface="Arial Narrow" charset="0"/>
              <a:ea typeface="ＭＳ Ｐゴシック" charset="0"/>
              <a:cs typeface="ＭＳ Ｐゴシック"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5" descr="C:\Documents and Settings\DENISS ROJAS\Escritorio\Maestria Depurado\Tesis Cuarto semestre\Ultima entrega\Documentos depurados para la tesis final\Capitulo V. Procesos Masivos\Cera perdida\Para cera perdida\9.t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11560" y="1365736"/>
            <a:ext cx="2866771" cy="25497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54" name="Picture 6" descr="C:\Documents and Settings\DENISS ROJAS\Escritorio\Maestria Depurado\Tesis Cuarto semestre\Ultima entrega\Documentos depurados para la tesis final\Capitulo V. Procesos Masivos\Cera perdida\Para cera perdida\8.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46560" y="1383160"/>
            <a:ext cx="2068368" cy="35283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555" name="CuadroTexto 5"/>
          <p:cNvSpPr txBox="1">
            <a:spLocks noChangeArrowheads="1"/>
          </p:cNvSpPr>
          <p:nvPr/>
        </p:nvSpPr>
        <p:spPr bwMode="auto">
          <a:xfrm>
            <a:off x="539552" y="3886016"/>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Colocación del tronco del árbol.</a:t>
            </a:r>
          </a:p>
          <a:p>
            <a:pPr eaLnBrk="1" hangingPunct="1"/>
            <a:r>
              <a:rPr lang="es-ES_tradnl" sz="1200" dirty="0">
                <a:solidFill>
                  <a:srgbClr val="998308"/>
                </a:solidFill>
              </a:rPr>
              <a:t>Fuente: Codina (1999).</a:t>
            </a:r>
            <a:endParaRPr lang="es-ES_tradnl" dirty="0">
              <a:solidFill>
                <a:srgbClr val="998308"/>
              </a:solidFill>
            </a:endParaRPr>
          </a:p>
        </p:txBody>
      </p:sp>
      <p:sp>
        <p:nvSpPr>
          <p:cNvPr id="23556" name="CuadroTexto 6"/>
          <p:cNvSpPr txBox="1">
            <a:spLocks noChangeArrowheads="1"/>
          </p:cNvSpPr>
          <p:nvPr/>
        </p:nvSpPr>
        <p:spPr bwMode="auto">
          <a:xfrm>
            <a:off x="6156176" y="4869160"/>
            <a:ext cx="187220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Armado del árbol de ceras. </a:t>
            </a:r>
          </a:p>
          <a:p>
            <a:pPr eaLnBrk="1" hangingPunct="1"/>
            <a:r>
              <a:rPr lang="es-ES_tradnl" sz="1200" dirty="0">
                <a:solidFill>
                  <a:srgbClr val="998308"/>
                </a:solidFill>
              </a:rPr>
              <a:t>Fuente: Codina (1999).</a:t>
            </a:r>
          </a:p>
        </p:txBody>
      </p:sp>
      <p:sp>
        <p:nvSpPr>
          <p:cNvPr id="23559" name="Text Box 9"/>
          <p:cNvSpPr txBox="1">
            <a:spLocks noChangeArrowheads="1"/>
          </p:cNvSpPr>
          <p:nvPr/>
        </p:nvSpPr>
        <p:spPr bwMode="auto">
          <a:xfrm>
            <a:off x="539552" y="4365104"/>
            <a:ext cx="3096344"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2000" dirty="0">
                <a:solidFill>
                  <a:srgbClr val="665705"/>
                </a:solidFill>
                <a:latin typeface="Arial Narrow" charset="0"/>
              </a:rPr>
              <a:t>Se coloca un hito (cilindro de cera) en una base de hule para cubilete; el cual sirve como canal de alimentación principal durante el vaciado.</a:t>
            </a:r>
          </a:p>
        </p:txBody>
      </p:sp>
      <p:sp>
        <p:nvSpPr>
          <p:cNvPr id="11" name="Text Box 9"/>
          <p:cNvSpPr txBox="1">
            <a:spLocks noChangeArrowheads="1"/>
          </p:cNvSpPr>
          <p:nvPr/>
        </p:nvSpPr>
        <p:spPr bwMode="auto">
          <a:xfrm>
            <a:off x="4017640" y="1383159"/>
            <a:ext cx="2066528" cy="31700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s-ES_tradnl" sz="2000" dirty="0">
                <a:solidFill>
                  <a:srgbClr val="665705"/>
                </a:solidFill>
                <a:latin typeface="Arial Narrow" charset="0"/>
              </a:rPr>
              <a:t>Se  agregan las piezas de cera al hito, formando poco a poco un árbol, con lo que se generan los canales o bebederos secundarios, hasta llegar a la pieza modelada en cera.</a:t>
            </a:r>
          </a:p>
        </p:txBody>
      </p:sp>
      <p:sp>
        <p:nvSpPr>
          <p:cNvPr id="9"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5. Preparación previa al vaciado</a:t>
            </a:r>
            <a:endParaRPr lang="es-ES" b="1" dirty="0">
              <a:solidFill>
                <a:schemeClr val="accent4">
                  <a:lumMod val="75000"/>
                </a:schemeClr>
              </a:solidFill>
              <a:latin typeface="Arial Narrow"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7" descr="C:\Documents and Settings\DENISS ROJAS\Escritorio\Maestria Depurado\Tesis Cuarto semestre\Ultima entrega\Documentos depurados para la tesis final\Capitulo V. Procesos Masivos\Cera perdida\Para cera perdida\23.t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9552" y="1390153"/>
            <a:ext cx="2727325"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4578" name="Picture 8" descr="C:\Documents and Settings\DENISS ROJAS\Escritorio\Maestria Depurado\Tesis Cuarto semestre\Ultima entrega\Documentos depurados para la tesis final\Capitulo V. Procesos Masivos\Cera perdida\Imagenes\e.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36096" y="2780928"/>
            <a:ext cx="2665413" cy="2846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579" name="CuadroTexto 6"/>
          <p:cNvSpPr txBox="1">
            <a:spLocks noChangeArrowheads="1"/>
          </p:cNvSpPr>
          <p:nvPr/>
        </p:nvSpPr>
        <p:spPr bwMode="auto">
          <a:xfrm>
            <a:off x="3491880" y="5157192"/>
            <a:ext cx="189168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ES_tradnl" sz="1200" dirty="0">
                <a:solidFill>
                  <a:srgbClr val="998308"/>
                </a:solidFill>
              </a:rPr>
              <a:t>Colocación del cilindro. </a:t>
            </a:r>
          </a:p>
          <a:p>
            <a:pPr algn="r" eaLnBrk="1" hangingPunct="1"/>
            <a:r>
              <a:rPr lang="es-ES_tradnl" sz="1200" dirty="0">
                <a:solidFill>
                  <a:srgbClr val="998308"/>
                </a:solidFill>
              </a:rPr>
              <a:t>Fuente: Mc </a:t>
            </a:r>
            <a:r>
              <a:rPr lang="es-ES_tradnl" sz="1200" dirty="0" err="1">
                <a:solidFill>
                  <a:srgbClr val="998308"/>
                </a:solidFill>
              </a:rPr>
              <a:t>Grath</a:t>
            </a:r>
            <a:r>
              <a:rPr lang="es-ES_tradnl" sz="1200" dirty="0">
                <a:solidFill>
                  <a:srgbClr val="998308"/>
                </a:solidFill>
              </a:rPr>
              <a:t> (1995).</a:t>
            </a:r>
          </a:p>
        </p:txBody>
      </p:sp>
      <p:sp>
        <p:nvSpPr>
          <p:cNvPr id="24580" name="CuadroTexto 7"/>
          <p:cNvSpPr txBox="1">
            <a:spLocks noChangeArrowheads="1"/>
          </p:cNvSpPr>
          <p:nvPr/>
        </p:nvSpPr>
        <p:spPr bwMode="auto">
          <a:xfrm>
            <a:off x="481608" y="5271591"/>
            <a:ext cx="23622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Aplicación de humectante. </a:t>
            </a:r>
          </a:p>
          <a:p>
            <a:pPr eaLnBrk="1" hangingPunct="1"/>
            <a:r>
              <a:rPr lang="es-ES_tradnl" sz="1200" dirty="0">
                <a:solidFill>
                  <a:srgbClr val="998308"/>
                </a:solidFill>
              </a:rPr>
              <a:t>Fuente: Codina (1999).</a:t>
            </a:r>
          </a:p>
        </p:txBody>
      </p:sp>
      <p:sp>
        <p:nvSpPr>
          <p:cNvPr id="24583" name="Text Box 9"/>
          <p:cNvSpPr txBox="1">
            <a:spLocks noChangeArrowheads="1"/>
          </p:cNvSpPr>
          <p:nvPr/>
        </p:nvSpPr>
        <p:spPr bwMode="auto">
          <a:xfrm>
            <a:off x="3347864" y="1291505"/>
            <a:ext cx="1584176" cy="25545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2000" dirty="0">
                <a:solidFill>
                  <a:srgbClr val="665705"/>
                </a:solidFill>
                <a:latin typeface="Arial Narrow" charset="0"/>
              </a:rPr>
              <a:t>El árbol terminado se cubre con un humectante que permitirá copiar mejor la superficie de la cera.</a:t>
            </a:r>
          </a:p>
        </p:txBody>
      </p:sp>
      <p:sp>
        <p:nvSpPr>
          <p:cNvPr id="9" name="Text Box 9"/>
          <p:cNvSpPr txBox="1">
            <a:spLocks noChangeArrowheads="1"/>
          </p:cNvSpPr>
          <p:nvPr/>
        </p:nvSpPr>
        <p:spPr bwMode="auto">
          <a:xfrm>
            <a:off x="6156176" y="1693257"/>
            <a:ext cx="2016224"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s-ES_tradnl" sz="2000" dirty="0">
                <a:solidFill>
                  <a:srgbClr val="665705"/>
                </a:solidFill>
                <a:latin typeface="Arial Narrow" charset="0"/>
              </a:rPr>
              <a:t>Se coloca el cubilete en la base de caucho.</a:t>
            </a:r>
            <a:endParaRPr lang="es-ES_tradnl" dirty="0">
              <a:solidFill>
                <a:srgbClr val="665705"/>
              </a:solidFill>
              <a:latin typeface="Arial Narrow" charset="0"/>
            </a:endParaRPr>
          </a:p>
        </p:txBody>
      </p:sp>
      <p:sp>
        <p:nvSpPr>
          <p:cNvPr id="11"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5. Preparación previa al vaciado</a:t>
            </a:r>
            <a:endParaRPr lang="es-ES" b="1" dirty="0">
              <a:solidFill>
                <a:schemeClr val="accent4">
                  <a:lumMod val="75000"/>
                </a:schemeClr>
              </a:solidFill>
              <a:latin typeface="Arial Narrow"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4" descr="C:\Documents and Settings\DENISS ROJAS\Escritorio\Maestria Depurado\Tesis Cuarto semestre\Ultima entrega\Documentos depurados para la tesis final\Capitulo V. Procesos Masivos\Cera perdida\Para cera perdida\22.t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0080" y="1431865"/>
            <a:ext cx="2971800" cy="2600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2" name="Picture 5" descr="C:\Documents and Settings\DENISS ROJAS\Escritorio\Maestria Depurado\Tesis Cuarto semestre\Ultima entrega\Documentos depurados para la tesis final\Capitulo V. Procesos Masivos\Cera perdida\Para cera perdida\24.ti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1455167"/>
            <a:ext cx="2448272" cy="39449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03" name="CuadroTexto 5"/>
          <p:cNvSpPr txBox="1">
            <a:spLocks noChangeArrowheads="1"/>
          </p:cNvSpPr>
          <p:nvPr/>
        </p:nvSpPr>
        <p:spPr bwMode="auto">
          <a:xfrm>
            <a:off x="4788024" y="5415607"/>
            <a:ext cx="194421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ES_tradnl" sz="1200" dirty="0">
                <a:solidFill>
                  <a:srgbClr val="998308"/>
                </a:solidFill>
              </a:rPr>
              <a:t>Vaciado del investimento. </a:t>
            </a:r>
          </a:p>
          <a:p>
            <a:pPr algn="r" eaLnBrk="1" hangingPunct="1"/>
            <a:r>
              <a:rPr lang="es-ES_tradnl" sz="1200" dirty="0">
                <a:solidFill>
                  <a:srgbClr val="998308"/>
                </a:solidFill>
              </a:rPr>
              <a:t>Fuente: Codina (1999).</a:t>
            </a:r>
          </a:p>
        </p:txBody>
      </p:sp>
      <p:sp>
        <p:nvSpPr>
          <p:cNvPr id="25604" name="CuadroTexto 6"/>
          <p:cNvSpPr txBox="1">
            <a:spLocks noChangeArrowheads="1"/>
          </p:cNvSpPr>
          <p:nvPr/>
        </p:nvSpPr>
        <p:spPr bwMode="auto">
          <a:xfrm>
            <a:off x="443880" y="4017903"/>
            <a:ext cx="23622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Preparación del investimento. Fuente: Codina (1999).</a:t>
            </a:r>
          </a:p>
        </p:txBody>
      </p:sp>
      <p:sp>
        <p:nvSpPr>
          <p:cNvPr id="25607" name="Text Box 9"/>
          <p:cNvSpPr txBox="1">
            <a:spLocks noChangeArrowheads="1"/>
          </p:cNvSpPr>
          <p:nvPr/>
        </p:nvSpPr>
        <p:spPr bwMode="auto">
          <a:xfrm>
            <a:off x="467544" y="4573577"/>
            <a:ext cx="3024336"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2000" dirty="0">
                <a:solidFill>
                  <a:srgbClr val="665705"/>
                </a:solidFill>
                <a:latin typeface="Arial Narrow" charset="0"/>
              </a:rPr>
              <a:t>Se prepara el investimento, que copiará todas las texturas y formas de la cera.</a:t>
            </a:r>
          </a:p>
        </p:txBody>
      </p:sp>
      <p:sp>
        <p:nvSpPr>
          <p:cNvPr id="9" name="Text Box 9"/>
          <p:cNvSpPr txBox="1">
            <a:spLocks noChangeArrowheads="1"/>
          </p:cNvSpPr>
          <p:nvPr/>
        </p:nvSpPr>
        <p:spPr bwMode="auto">
          <a:xfrm>
            <a:off x="6732240" y="1340768"/>
            <a:ext cx="1656184" cy="22467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ES_tradnl" sz="2000" dirty="0">
                <a:solidFill>
                  <a:srgbClr val="665705"/>
                </a:solidFill>
                <a:latin typeface="Arial Narrow" charset="0"/>
              </a:rPr>
              <a:t>Se realiza el vaciado del investimento en los cubiletes que contienen los arboles de ceras.</a:t>
            </a:r>
          </a:p>
        </p:txBody>
      </p:sp>
      <p:sp>
        <p:nvSpPr>
          <p:cNvPr id="10"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5. Preparación previa al vaciado</a:t>
            </a:r>
            <a:endParaRPr lang="es-ES" b="1" dirty="0">
              <a:solidFill>
                <a:schemeClr val="accent4">
                  <a:lumMod val="75000"/>
                </a:schemeClr>
              </a:solidFill>
              <a:latin typeface="Arial Narrow"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9"/>
          <p:cNvSpPr txBox="1">
            <a:spLocks noChangeArrowheads="1"/>
          </p:cNvSpPr>
          <p:nvPr/>
        </p:nvSpPr>
        <p:spPr bwMode="auto">
          <a:xfrm>
            <a:off x="3131840" y="1412776"/>
            <a:ext cx="1512168" cy="2862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chemeClr val="accent2">
                    <a:lumMod val="50000"/>
                  </a:schemeClr>
                </a:solidFill>
                <a:latin typeface="Arial Narrow" charset="0"/>
              </a:rPr>
              <a:t>El cubilete se introduce a la máquina de vacío para extraer todo el aire atrapado al interior  del investimento. </a:t>
            </a:r>
          </a:p>
        </p:txBody>
      </p:sp>
      <p:pic>
        <p:nvPicPr>
          <p:cNvPr id="9" name="Picture 3" descr="C:\Documents and Settings\DENISS ROJAS\Escritorio\Maestria Depurado\Tesis Cuarto semestre\Ultima entrega\Documentos depurados para la tesis final\Capitulo V. Procesos Masivos\Cera perdida\Para cera perdida\26.t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9552" y="1455167"/>
            <a:ext cx="2514600" cy="3829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CuadroTexto 6"/>
          <p:cNvSpPr txBox="1">
            <a:spLocks noChangeArrowheads="1"/>
          </p:cNvSpPr>
          <p:nvPr/>
        </p:nvSpPr>
        <p:spPr bwMode="auto">
          <a:xfrm>
            <a:off x="539552" y="5271591"/>
            <a:ext cx="23622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Extracción del aire de los cilindros. Fuente: Codina (1999).</a:t>
            </a:r>
          </a:p>
        </p:txBody>
      </p:sp>
      <p:sp>
        <p:nvSpPr>
          <p:cNvPr id="11" name="Text Box 9"/>
          <p:cNvSpPr txBox="1">
            <a:spLocks noChangeArrowheads="1"/>
          </p:cNvSpPr>
          <p:nvPr/>
        </p:nvSpPr>
        <p:spPr bwMode="auto">
          <a:xfrm>
            <a:off x="5004048" y="4941168"/>
            <a:ext cx="2808312"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Conforme el investimento comienza a endurecerse, se hace manipulable el cubilete.</a:t>
            </a:r>
            <a:endParaRPr lang="es-ES_tradnl" dirty="0">
              <a:solidFill>
                <a:srgbClr val="665705"/>
              </a:solidFill>
              <a:latin typeface="Arial Narrow" charset="0"/>
            </a:endParaRPr>
          </a:p>
        </p:txBody>
      </p:sp>
      <p:pic>
        <p:nvPicPr>
          <p:cNvPr id="12" name="Picture 4" descr="C:\Documents and Settings\DENISS ROJAS\Escritorio\Maestria Depurado\Tesis Cuarto semestre\Ultima entrega\Documentos depurados para la tesis final\Capitulo V. Procesos Masivos\Cera perdida\Para cera perdida\25.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76056" y="1488534"/>
            <a:ext cx="2873740" cy="29485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CuadroTexto 7"/>
          <p:cNvSpPr txBox="1">
            <a:spLocks noChangeArrowheads="1"/>
          </p:cNvSpPr>
          <p:nvPr/>
        </p:nvSpPr>
        <p:spPr bwMode="auto">
          <a:xfrm>
            <a:off x="5018112" y="4407495"/>
            <a:ext cx="23622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Revisión en el proceso de fraguado.</a:t>
            </a:r>
          </a:p>
          <a:p>
            <a:pPr eaLnBrk="1" hangingPunct="1"/>
            <a:r>
              <a:rPr lang="es-ES_tradnl" sz="1200" dirty="0">
                <a:solidFill>
                  <a:srgbClr val="998308"/>
                </a:solidFill>
              </a:rPr>
              <a:t>Fuente: Codina (1999).</a:t>
            </a:r>
          </a:p>
        </p:txBody>
      </p:sp>
      <p:sp>
        <p:nvSpPr>
          <p:cNvPr id="14"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5. Preparación previa al vaciado</a:t>
            </a:r>
            <a:endParaRPr lang="es-ES" b="1" dirty="0">
              <a:solidFill>
                <a:schemeClr val="accent4">
                  <a:lumMod val="75000"/>
                </a:schemeClr>
              </a:solidFill>
              <a:latin typeface="Arial Narrow"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C:\Documents and Settings\DENISS ROJAS\Escritorio\Maestria Depurado\Tesis Cuarto semestre\Ultima entrega\Documentos depurados para la tesis final\Capitulo V. Procesos Masivos\Cera perdida\Para cera perdida\7.t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20072" y="1383159"/>
            <a:ext cx="3200400" cy="272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1" name="CuadroTexto 5"/>
          <p:cNvSpPr txBox="1">
            <a:spLocks noChangeArrowheads="1"/>
          </p:cNvSpPr>
          <p:nvPr/>
        </p:nvSpPr>
        <p:spPr bwMode="auto">
          <a:xfrm>
            <a:off x="5940152" y="4119463"/>
            <a:ext cx="252028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ES_tradnl" sz="1200" dirty="0">
                <a:solidFill>
                  <a:srgbClr val="998308"/>
                </a:solidFill>
              </a:rPr>
              <a:t>Quemado o cocción de los cilindros. </a:t>
            </a:r>
          </a:p>
          <a:p>
            <a:pPr algn="r" eaLnBrk="1" hangingPunct="1"/>
            <a:r>
              <a:rPr lang="es-ES_tradnl" sz="1200" dirty="0">
                <a:solidFill>
                  <a:srgbClr val="998308"/>
                </a:solidFill>
              </a:rPr>
              <a:t>Fuente: Codina (1999).</a:t>
            </a:r>
          </a:p>
        </p:txBody>
      </p:sp>
      <p:sp>
        <p:nvSpPr>
          <p:cNvPr id="27655" name="Text Box 9"/>
          <p:cNvSpPr txBox="1">
            <a:spLocks noChangeArrowheads="1"/>
          </p:cNvSpPr>
          <p:nvPr/>
        </p:nvSpPr>
        <p:spPr bwMode="auto">
          <a:xfrm>
            <a:off x="467544" y="1311151"/>
            <a:ext cx="4608512"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chemeClr val="accent2">
                    <a:lumMod val="50000"/>
                  </a:schemeClr>
                </a:solidFill>
                <a:latin typeface="Arial Narrow" charset="0"/>
              </a:rPr>
              <a:t>Posteriormente se realiza el cocido o “quemado” del investimento, que proporciona  atributos necesarios al molde para someterse al vaciado, mientras se evapora la cera y deja el espacio libre para la conformación de la joya.</a:t>
            </a:r>
            <a:endParaRPr lang="es-ES_tradnl" dirty="0">
              <a:solidFill>
                <a:schemeClr val="accent2">
                  <a:lumMod val="50000"/>
                </a:schemeClr>
              </a:solidFill>
              <a:latin typeface="Arial Narrow" charset="0"/>
            </a:endParaRPr>
          </a:p>
        </p:txBody>
      </p:sp>
      <p:pic>
        <p:nvPicPr>
          <p:cNvPr id="13" name="Imagen 5" descr="c.ti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67544" y="3284984"/>
            <a:ext cx="2520280" cy="27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CuadroTexto 6"/>
          <p:cNvSpPr txBox="1">
            <a:spLocks noChangeArrowheads="1"/>
          </p:cNvSpPr>
          <p:nvPr/>
        </p:nvSpPr>
        <p:spPr bwMode="auto">
          <a:xfrm>
            <a:off x="2987824" y="5559623"/>
            <a:ext cx="316835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Cubilete al retirar el hule que soportaba al hito.</a:t>
            </a:r>
          </a:p>
          <a:p>
            <a:pPr eaLnBrk="1" hangingPunct="1"/>
            <a:r>
              <a:rPr lang="es-ES_tradnl" sz="1200" dirty="0">
                <a:solidFill>
                  <a:srgbClr val="998308"/>
                </a:solidFill>
              </a:rPr>
              <a:t>Fuente: Mc </a:t>
            </a:r>
            <a:r>
              <a:rPr lang="es-ES_tradnl" sz="1200" dirty="0" err="1">
                <a:solidFill>
                  <a:srgbClr val="998308"/>
                </a:solidFill>
              </a:rPr>
              <a:t>Grath</a:t>
            </a:r>
            <a:r>
              <a:rPr lang="es-ES_tradnl" sz="1200" dirty="0">
                <a:solidFill>
                  <a:srgbClr val="998308"/>
                </a:solidFill>
              </a:rPr>
              <a:t> (1995).</a:t>
            </a:r>
          </a:p>
        </p:txBody>
      </p:sp>
      <p:sp>
        <p:nvSpPr>
          <p:cNvPr id="15" name="Text Box 9"/>
          <p:cNvSpPr txBox="1">
            <a:spLocks noChangeArrowheads="1"/>
          </p:cNvSpPr>
          <p:nvPr/>
        </p:nvSpPr>
        <p:spPr bwMode="auto">
          <a:xfrm>
            <a:off x="3059832" y="4809346"/>
            <a:ext cx="4968552"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Al retirar la base de caucho del cubilete, se observa la boquilla del molde y el principio del árbol</a:t>
            </a:r>
            <a:endParaRPr lang="es-ES_tradnl" dirty="0">
              <a:solidFill>
                <a:srgbClr val="665705"/>
              </a:solidFill>
              <a:latin typeface="Arial Narrow" charset="0"/>
            </a:endParaRPr>
          </a:p>
        </p:txBody>
      </p:sp>
      <p:sp>
        <p:nvSpPr>
          <p:cNvPr id="16"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5. Preparación previa al vaciado</a:t>
            </a:r>
            <a:endParaRPr lang="es-ES" b="1" dirty="0">
              <a:solidFill>
                <a:schemeClr val="accent4">
                  <a:lumMod val="75000"/>
                </a:schemeClr>
              </a:solidFill>
              <a:latin typeface="Arial Narrow"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bwMode="auto">
          <a:xfrm>
            <a:off x="685800" y="3048000"/>
            <a:ext cx="7772400" cy="57943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s-MX" sz="3200" dirty="0">
                <a:solidFill>
                  <a:schemeClr val="accent4">
                    <a:lumMod val="75000"/>
                  </a:schemeClr>
                </a:solidFill>
                <a:latin typeface="Arial Narrow" charset="0"/>
                <a:ea typeface="ＭＳ Ｐゴシック" charset="0"/>
                <a:cs typeface="ＭＳ Ｐゴシック" charset="0"/>
              </a:rPr>
              <a:t>6. Fundición y vaciado del metal</a:t>
            </a:r>
            <a:endParaRPr lang="es-ES" sz="3200" dirty="0">
              <a:solidFill>
                <a:schemeClr val="accent4">
                  <a:lumMod val="75000"/>
                </a:schemeClr>
              </a:solidFill>
              <a:latin typeface="Arial Narrow" charset="0"/>
              <a:ea typeface="ＭＳ Ｐゴシック" charset="0"/>
              <a:cs typeface="ＭＳ Ｐゴシック"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4" descr="C:\Documents and Settings\DENISS ROJAS\Escritorio\Maestria Depurado\Tesis Cuarto semestre\Ultima entrega\Documentos depurados para la tesis final\Capitulo V. Procesos Masivos\Cera perdida\Para cera perdida\6.t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92080" y="1484784"/>
            <a:ext cx="2695258" cy="38659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699" name="CuadroTexto 6"/>
          <p:cNvSpPr txBox="1">
            <a:spLocks noChangeArrowheads="1"/>
          </p:cNvSpPr>
          <p:nvPr/>
        </p:nvSpPr>
        <p:spPr bwMode="auto">
          <a:xfrm>
            <a:off x="2339752" y="4911551"/>
            <a:ext cx="2971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ES_tradnl" sz="1200" dirty="0">
                <a:solidFill>
                  <a:srgbClr val="998308"/>
                </a:solidFill>
              </a:rPr>
              <a:t>Fundición del metal en la centrífuga.  </a:t>
            </a:r>
          </a:p>
          <a:p>
            <a:pPr algn="r" eaLnBrk="1" hangingPunct="1"/>
            <a:r>
              <a:rPr lang="es-ES_tradnl" sz="1200" dirty="0">
                <a:solidFill>
                  <a:srgbClr val="998308"/>
                </a:solidFill>
              </a:rPr>
              <a:t>Fuente: Codina (1999).</a:t>
            </a:r>
          </a:p>
        </p:txBody>
      </p:sp>
      <p:sp>
        <p:nvSpPr>
          <p:cNvPr id="29703" name="Text Box 9"/>
          <p:cNvSpPr txBox="1">
            <a:spLocks noChangeArrowheads="1"/>
          </p:cNvSpPr>
          <p:nvPr/>
        </p:nvSpPr>
        <p:spPr bwMode="auto">
          <a:xfrm>
            <a:off x="683568" y="1484784"/>
            <a:ext cx="4392488" cy="27084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spcBef>
                <a:spcPct val="50000"/>
              </a:spcBef>
            </a:pPr>
            <a:r>
              <a:rPr lang="es-ES_tradnl" sz="2000" dirty="0">
                <a:solidFill>
                  <a:srgbClr val="665705"/>
                </a:solidFill>
                <a:latin typeface="Arial Narrow" charset="0"/>
              </a:rPr>
              <a:t>Se coloca el metal principal, que por lo regular es un metal precioso, junto con la liga o metal de aleación en un crisol; mismo que fue montado previamente en el sistema de la centrifuga.</a:t>
            </a:r>
          </a:p>
          <a:p>
            <a:pPr algn="r" eaLnBrk="1" hangingPunct="1">
              <a:spcBef>
                <a:spcPct val="50000"/>
              </a:spcBef>
            </a:pPr>
            <a:r>
              <a:rPr lang="es-ES_tradnl" sz="2000" dirty="0">
                <a:solidFill>
                  <a:srgbClr val="665705"/>
                </a:solidFill>
                <a:latin typeface="Arial Narrow" charset="0"/>
              </a:rPr>
              <a:t>Con un soplete de gas butano, se alcanzan las temperaturas necesarias para fundir el metal, y hacer la mezcla homogénea. </a:t>
            </a:r>
            <a:endParaRPr lang="es-ES_tradnl" dirty="0">
              <a:solidFill>
                <a:srgbClr val="665705"/>
              </a:solidFill>
              <a:latin typeface="Arial Narrow" charset="0"/>
            </a:endParaRPr>
          </a:p>
        </p:txBody>
      </p:sp>
      <p:sp>
        <p:nvSpPr>
          <p:cNvPr id="11"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6. Fundición y vaciado del metal</a:t>
            </a:r>
            <a:endParaRPr lang="es-ES" b="1" dirty="0">
              <a:solidFill>
                <a:schemeClr val="accent4">
                  <a:lumMod val="75000"/>
                </a:schemeClr>
              </a:solidFill>
              <a:latin typeface="Arial Narrow"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uadroTexto 6"/>
          <p:cNvSpPr txBox="1">
            <a:spLocks noChangeArrowheads="1"/>
          </p:cNvSpPr>
          <p:nvPr/>
        </p:nvSpPr>
        <p:spPr bwMode="auto">
          <a:xfrm>
            <a:off x="3131840" y="4983559"/>
            <a:ext cx="374441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Colocación del cilindro y calentamiento de la aleación. </a:t>
            </a:r>
          </a:p>
          <a:p>
            <a:pPr eaLnBrk="1" hangingPunct="1"/>
            <a:r>
              <a:rPr lang="es-ES_tradnl" sz="1200" dirty="0">
                <a:solidFill>
                  <a:srgbClr val="998308"/>
                </a:solidFill>
              </a:rPr>
              <a:t>Fuente: Codina (1999).</a:t>
            </a:r>
            <a:endParaRPr lang="es-ES_tradnl" dirty="0">
              <a:solidFill>
                <a:srgbClr val="998308"/>
              </a:solidFill>
            </a:endParaRPr>
          </a:p>
        </p:txBody>
      </p:sp>
      <p:sp>
        <p:nvSpPr>
          <p:cNvPr id="30725" name="Text Box 7"/>
          <p:cNvSpPr txBox="1">
            <a:spLocks noChangeArrowheads="1"/>
          </p:cNvSpPr>
          <p:nvPr/>
        </p:nvSpPr>
        <p:spPr bwMode="auto">
          <a:xfrm>
            <a:off x="3563888" y="1484784"/>
            <a:ext cx="4248472" cy="25545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Mientras se mantiene líquida la mezcla a vaciar, que debe ser calentada en todo momento para no perder la temperatura ideal para fluir dentro del molde, se coloca el cubilete recién salido del horno; en el cual se inyectará el metal fundido por medio de la energía contenida en la máquina centrífuga.</a:t>
            </a:r>
            <a:endParaRPr lang="es-ES_tradnl" dirty="0">
              <a:solidFill>
                <a:srgbClr val="665705"/>
              </a:solidFill>
              <a:latin typeface="Arial Narrow" charset="0"/>
            </a:endParaRPr>
          </a:p>
        </p:txBody>
      </p:sp>
      <p:pic>
        <p:nvPicPr>
          <p:cNvPr id="6" name="Picture 3" descr="C:\Documents and Settings\DENISS ROJAS\Escritorio\Maestria Depurado\Tesis Cuarto semestre\Ultima entrega\Documentos depurados para la tesis final\Capitulo V. Procesos Masivos\Cera perdida\Para cera perdida\5.t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9552" y="1484784"/>
            <a:ext cx="2568463" cy="38884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6. Fundición y vaciado del metal</a:t>
            </a:r>
            <a:endParaRPr lang="es-ES" b="1" dirty="0">
              <a:solidFill>
                <a:schemeClr val="accent4">
                  <a:lumMod val="75000"/>
                </a:schemeClr>
              </a:solidFill>
              <a:latin typeface="Arial Narrow"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26"/>
          <p:cNvSpPr>
            <a:spLocks noGrp="1" noChangeArrowheads="1"/>
          </p:cNvSpPr>
          <p:nvPr>
            <p:ph type="title"/>
          </p:nvPr>
        </p:nvSpPr>
        <p:spPr bwMode="auto">
          <a:xfrm>
            <a:off x="762000" y="3100388"/>
            <a:ext cx="7772400" cy="5794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s-MX" sz="3200" dirty="0">
                <a:solidFill>
                  <a:schemeClr val="accent4">
                    <a:lumMod val="75000"/>
                  </a:schemeClr>
                </a:solidFill>
                <a:latin typeface="Arial Narrow" charset="0"/>
                <a:ea typeface="ＭＳ Ｐゴシック" charset="0"/>
                <a:cs typeface="ＭＳ Ｐゴシック" charset="0"/>
              </a:rPr>
              <a:t>1. Características del proceso</a:t>
            </a:r>
            <a:endParaRPr lang="es-ES" sz="3200" dirty="0">
              <a:solidFill>
                <a:schemeClr val="accent4">
                  <a:lumMod val="75000"/>
                </a:schemeClr>
              </a:solidFill>
              <a:latin typeface="Arial Narrow" charset="0"/>
              <a:ea typeface="ＭＳ Ｐゴシック" charset="0"/>
              <a:cs typeface="ＭＳ Ｐゴシック" charset="0"/>
            </a:endParaRPr>
          </a:p>
        </p:txBody>
      </p:sp>
    </p:spTree>
    <p:extLst>
      <p:ext uri="{BB962C8B-B14F-4D97-AF65-F5344CB8AC3E}">
        <p14:creationId xmlns:p14="http://schemas.microsoft.com/office/powerpoint/2010/main" val="1209394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C:\Documents and Settings\DENISS ROJAS\Escritorio\Maestria Depurado\Tesis Cuarto semestre\Ultima entrega\Documentos depurados para la tesis final\Capitulo V. Procesos Masivos\Cera perdida\Para cera perdida\4.t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27584" y="1375593"/>
            <a:ext cx="2667000" cy="2557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6" name="Picture 4" descr="C:\Documents and Settings\DENISS ROJAS\Escritorio\Maestria Depurado\Tesis Cuarto semestre\Ultima entrega\Documentos depurados para la tesis final\Capitulo V. Procesos Masivos\Cera perdida\Para cera perdida\3.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83968" y="1340768"/>
            <a:ext cx="3505200" cy="2611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747" name="CuadroTexto 5"/>
          <p:cNvSpPr txBox="1">
            <a:spLocks noChangeArrowheads="1"/>
          </p:cNvSpPr>
          <p:nvPr/>
        </p:nvSpPr>
        <p:spPr bwMode="auto">
          <a:xfrm>
            <a:off x="808112" y="3902819"/>
            <a:ext cx="2971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Centrífuga en el momento de la fundición. Fuente: Codina (1999).</a:t>
            </a:r>
          </a:p>
        </p:txBody>
      </p:sp>
      <p:sp>
        <p:nvSpPr>
          <p:cNvPr id="31748" name="CuadroTexto 7"/>
          <p:cNvSpPr txBox="1">
            <a:spLocks noChangeArrowheads="1"/>
          </p:cNvSpPr>
          <p:nvPr/>
        </p:nvSpPr>
        <p:spPr bwMode="auto">
          <a:xfrm>
            <a:off x="4201616" y="3925505"/>
            <a:ext cx="375476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Momento en que se disuelve el investimento. </a:t>
            </a:r>
          </a:p>
          <a:p>
            <a:pPr eaLnBrk="1" hangingPunct="1"/>
            <a:r>
              <a:rPr lang="es-ES_tradnl" sz="1200" dirty="0">
                <a:solidFill>
                  <a:srgbClr val="998308"/>
                </a:solidFill>
              </a:rPr>
              <a:t>Fuente: Codina (1999).</a:t>
            </a:r>
          </a:p>
        </p:txBody>
      </p:sp>
      <p:sp>
        <p:nvSpPr>
          <p:cNvPr id="31751" name="Text Box 9"/>
          <p:cNvSpPr txBox="1">
            <a:spLocks noChangeArrowheads="1"/>
          </p:cNvSpPr>
          <p:nvPr/>
        </p:nvSpPr>
        <p:spPr bwMode="auto">
          <a:xfrm>
            <a:off x="683568" y="4509120"/>
            <a:ext cx="288032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La centrifuga en operación, llena todos los espacios del molde que fueron antes ocupados por la cera.</a:t>
            </a:r>
          </a:p>
        </p:txBody>
      </p:sp>
      <p:sp>
        <p:nvSpPr>
          <p:cNvPr id="10" name="Text Box 9"/>
          <p:cNvSpPr txBox="1">
            <a:spLocks noChangeArrowheads="1"/>
          </p:cNvSpPr>
          <p:nvPr/>
        </p:nvSpPr>
        <p:spPr bwMode="auto">
          <a:xfrm>
            <a:off x="4139952" y="4509120"/>
            <a:ext cx="3888432"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Unos segundos después de concluido el ciclo de la centrifuga, el cubilete es sumergido en agua para disolver el investimento y liberar el árbol que ahora es metálico.</a:t>
            </a:r>
          </a:p>
        </p:txBody>
      </p:sp>
      <p:sp>
        <p:nvSpPr>
          <p:cNvPr id="11"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6. Fundición y vaciado del metal</a:t>
            </a:r>
            <a:endParaRPr lang="es-ES" b="1" dirty="0">
              <a:solidFill>
                <a:schemeClr val="accent4">
                  <a:lumMod val="75000"/>
                </a:schemeClr>
              </a:solidFill>
              <a:latin typeface="Arial Narrow"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bwMode="auto">
          <a:xfrm>
            <a:off x="685800" y="3252788"/>
            <a:ext cx="7772400" cy="5794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s-MX" sz="3200" dirty="0">
                <a:solidFill>
                  <a:schemeClr val="accent4">
                    <a:lumMod val="75000"/>
                  </a:schemeClr>
                </a:solidFill>
                <a:latin typeface="Arial Narrow" charset="0"/>
                <a:ea typeface="ＭＳ Ｐゴシック" charset="0"/>
                <a:cs typeface="ＭＳ Ｐゴシック" charset="0"/>
              </a:rPr>
              <a:t>7. Pasos finales</a:t>
            </a:r>
            <a:endParaRPr lang="es-ES" sz="3200" dirty="0">
              <a:solidFill>
                <a:schemeClr val="accent4">
                  <a:lumMod val="75000"/>
                </a:schemeClr>
              </a:solidFill>
              <a:latin typeface="Arial Narrow" charset="0"/>
              <a:ea typeface="ＭＳ Ｐゴシック" charset="0"/>
              <a:cs typeface="ＭＳ Ｐゴシック"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3" descr="C:\Documents and Settings\DENISS ROJAS\Escritorio\Maestria Depurado\Tesis Cuarto semestre\Ultima entrega\Documentos depurados para la tesis final\Capitulo V. Procesos Masivos\Cera perdida\Para cera perdida\1.t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5576" y="1311275"/>
            <a:ext cx="3517900" cy="281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4" name="Picture 4" descr="C:\Documents and Settings\DENISS ROJAS\Escritorio\Maestria Depurado\Tesis Cuarto semestre\Ultima entrega\Documentos depurados para la tesis final\Capitulo V. Procesos Masivos\Cera perdida\Para cera perdida\2.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32040" y="1311275"/>
            <a:ext cx="2935288" cy="281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3795" name="CuadroTexto 5"/>
          <p:cNvSpPr txBox="1">
            <a:spLocks noChangeArrowheads="1"/>
          </p:cNvSpPr>
          <p:nvPr/>
        </p:nvSpPr>
        <p:spPr bwMode="auto">
          <a:xfrm>
            <a:off x="4860032" y="4130675"/>
            <a:ext cx="2971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Corte de vertedero con una cizalla. </a:t>
            </a:r>
          </a:p>
          <a:p>
            <a:pPr eaLnBrk="1" hangingPunct="1"/>
            <a:r>
              <a:rPr lang="es-ES_tradnl" sz="1200" dirty="0">
                <a:solidFill>
                  <a:srgbClr val="998308"/>
                </a:solidFill>
              </a:rPr>
              <a:t>Fuente: Codina (1999).</a:t>
            </a:r>
          </a:p>
        </p:txBody>
      </p:sp>
      <p:sp>
        <p:nvSpPr>
          <p:cNvPr id="33796" name="CuadroTexto 7"/>
          <p:cNvSpPr txBox="1">
            <a:spLocks noChangeArrowheads="1"/>
          </p:cNvSpPr>
          <p:nvPr/>
        </p:nvSpPr>
        <p:spPr bwMode="auto">
          <a:xfrm>
            <a:off x="683568" y="4130675"/>
            <a:ext cx="2971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Árboles de oro y plata respectivamente. Fuente: Codina (1999).</a:t>
            </a:r>
          </a:p>
        </p:txBody>
      </p:sp>
      <p:sp>
        <p:nvSpPr>
          <p:cNvPr id="33799" name="Text Box 9"/>
          <p:cNvSpPr txBox="1">
            <a:spLocks noChangeArrowheads="1"/>
          </p:cNvSpPr>
          <p:nvPr/>
        </p:nvSpPr>
        <p:spPr bwMode="auto">
          <a:xfrm>
            <a:off x="755576" y="4653136"/>
            <a:ext cx="3528392"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Se retira completamente todo residuo de investimento, dejando limpio el árbol.</a:t>
            </a:r>
            <a:endParaRPr lang="es-ES_tradnl" dirty="0">
              <a:solidFill>
                <a:srgbClr val="665705"/>
              </a:solidFill>
              <a:latin typeface="Arial Narrow" charset="0"/>
            </a:endParaRPr>
          </a:p>
        </p:txBody>
      </p:sp>
      <p:sp>
        <p:nvSpPr>
          <p:cNvPr id="10" name="Text Box 9"/>
          <p:cNvSpPr txBox="1">
            <a:spLocks noChangeArrowheads="1"/>
          </p:cNvSpPr>
          <p:nvPr/>
        </p:nvSpPr>
        <p:spPr bwMode="auto">
          <a:xfrm>
            <a:off x="4932040" y="4653136"/>
            <a:ext cx="3096344"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Se separan las joyas del árbol con unas pinzas especial para cortar hitos o con una sierra para calar.</a:t>
            </a:r>
            <a:endParaRPr lang="es-ES_tradnl" dirty="0">
              <a:solidFill>
                <a:srgbClr val="665705"/>
              </a:solidFill>
              <a:latin typeface="Arial Narrow" charset="0"/>
            </a:endParaRPr>
          </a:p>
        </p:txBody>
      </p:sp>
      <p:sp>
        <p:nvSpPr>
          <p:cNvPr id="9"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7. Pasos finales</a:t>
            </a:r>
            <a:endParaRPr lang="es-ES" b="1" dirty="0">
              <a:solidFill>
                <a:schemeClr val="accent4">
                  <a:lumMod val="75000"/>
                </a:schemeClr>
              </a:solidFill>
              <a:latin typeface="Arial Narrow"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9" name="Text Box 9"/>
          <p:cNvSpPr txBox="1">
            <a:spLocks noChangeArrowheads="1"/>
          </p:cNvSpPr>
          <p:nvPr/>
        </p:nvSpPr>
        <p:spPr bwMode="auto">
          <a:xfrm>
            <a:off x="1115616" y="1340768"/>
            <a:ext cx="6552728" cy="4031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Una vez que se tienen la pieza en el metal deseado, se lima por completo el hito y se efectúa el acabado deseado para tener una pieza final que será vendida.</a:t>
            </a:r>
          </a:p>
          <a:p>
            <a:pPr eaLnBrk="1" hangingPunct="1">
              <a:spcBef>
                <a:spcPct val="50000"/>
              </a:spcBef>
            </a:pPr>
            <a:endParaRPr lang="es-ES_tradnl" sz="1200" dirty="0">
              <a:solidFill>
                <a:srgbClr val="665705"/>
              </a:solidFill>
              <a:latin typeface="Arial Narrow" charset="0"/>
            </a:endParaRPr>
          </a:p>
          <a:p>
            <a:pPr eaLnBrk="1" hangingPunct="1">
              <a:spcBef>
                <a:spcPct val="50000"/>
              </a:spcBef>
            </a:pPr>
            <a:r>
              <a:rPr lang="es-ES_tradnl" sz="2000" dirty="0">
                <a:solidFill>
                  <a:srgbClr val="665705"/>
                </a:solidFill>
                <a:latin typeface="Arial Narrow" charset="0"/>
              </a:rPr>
              <a:t>En caso de tratarse del vaciado del modelo que diseñamos, debe ajustarse a todos los parámetros planificados, ya sea limarse y lijarse en caso de acabado brillante; o dejar la superficie con todas las marcas, texturas y componentes necesarios. </a:t>
            </a:r>
          </a:p>
          <a:p>
            <a:pPr eaLnBrk="1" hangingPunct="1">
              <a:spcBef>
                <a:spcPct val="50000"/>
              </a:spcBef>
            </a:pPr>
            <a:endParaRPr lang="es-ES_tradnl" sz="1200" dirty="0">
              <a:solidFill>
                <a:srgbClr val="665705"/>
              </a:solidFill>
              <a:latin typeface="Arial Narrow" charset="0"/>
            </a:endParaRPr>
          </a:p>
          <a:p>
            <a:pPr eaLnBrk="1" hangingPunct="1">
              <a:spcBef>
                <a:spcPct val="50000"/>
              </a:spcBef>
            </a:pPr>
            <a:r>
              <a:rPr lang="es-ES_tradnl" sz="2000" dirty="0">
                <a:solidFill>
                  <a:srgbClr val="665705"/>
                </a:solidFill>
                <a:latin typeface="Arial Narrow" charset="0"/>
              </a:rPr>
              <a:t>La idea, es dejar la joya tal como se desea que sea reproducida, ya que éste será el modelo base o “master”, del cual se elaborará un molde de hule o silicón y se generará la producción esperada.</a:t>
            </a:r>
            <a:endParaRPr lang="es-ES_tradnl" dirty="0">
              <a:solidFill>
                <a:srgbClr val="665705"/>
              </a:solidFill>
              <a:latin typeface="Arial Narrow" charset="0"/>
            </a:endParaRPr>
          </a:p>
        </p:txBody>
      </p:sp>
      <p:sp>
        <p:nvSpPr>
          <p:cNvPr id="9"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7. Pasos finales</a:t>
            </a:r>
            <a:endParaRPr lang="es-ES" b="1" dirty="0">
              <a:solidFill>
                <a:schemeClr val="accent4">
                  <a:lumMod val="75000"/>
                </a:schemeClr>
              </a:solidFill>
              <a:latin typeface="Arial Narrow" charset="0"/>
            </a:endParaRPr>
          </a:p>
        </p:txBody>
      </p:sp>
    </p:spTree>
    <p:extLst>
      <p:ext uri="{BB962C8B-B14F-4D97-AF65-F5344CB8AC3E}">
        <p14:creationId xmlns:p14="http://schemas.microsoft.com/office/powerpoint/2010/main" val="5963205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bwMode="auto">
          <a:xfrm>
            <a:off x="685800" y="3024188"/>
            <a:ext cx="7772400" cy="5794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s-MX" sz="3200" dirty="0">
                <a:solidFill>
                  <a:schemeClr val="accent4">
                    <a:lumMod val="75000"/>
                  </a:schemeClr>
                </a:solidFill>
                <a:latin typeface="Arial Narrow" charset="0"/>
                <a:ea typeface="ＭＳ Ｐゴシック" charset="0"/>
                <a:cs typeface="ＭＳ Ｐゴシック" charset="0"/>
              </a:rPr>
              <a:t>8. Realización de moldes</a:t>
            </a:r>
            <a:endParaRPr lang="es-ES" sz="3200" dirty="0">
              <a:solidFill>
                <a:schemeClr val="accent4">
                  <a:lumMod val="75000"/>
                </a:schemeClr>
              </a:solidFill>
              <a:latin typeface="Arial Narrow" charset="0"/>
              <a:ea typeface="ＭＳ Ｐゴシック" charset="0"/>
              <a:cs typeface="ＭＳ Ｐゴシック"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3" descr="C:\Documents and Settings\DENISS ROJAS\Escritorio\Maestria Depurado\Tesis Cuarto semestre\Ultima entrega\Documentos depurados para la tesis final\Capitulo V. Procesos Masivos\Cera perdida\Para cera perdida\11.t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5536" y="1340768"/>
            <a:ext cx="2880320" cy="2281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2" name="Picture 5" descr="C:\Documents and Settings\DENISS ROJAS\Escritorio\Maestria Depurado\Tesis Cuarto semestre\Ultima entrega\Documentos depurados para la tesis final\Capitulo V. Procesos Masivos\Cera perdida\Para cera perdida\12.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12160" y="1340768"/>
            <a:ext cx="2232992" cy="37382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843" name="CuadroTexto 5"/>
          <p:cNvSpPr txBox="1">
            <a:spLocks noChangeArrowheads="1"/>
          </p:cNvSpPr>
          <p:nvPr/>
        </p:nvSpPr>
        <p:spPr bwMode="auto">
          <a:xfrm>
            <a:off x="323528" y="3573016"/>
            <a:ext cx="2971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Modelos metálicos con diferentes bebederos. Fuente: Codina (1999).</a:t>
            </a:r>
          </a:p>
        </p:txBody>
      </p:sp>
      <p:sp>
        <p:nvSpPr>
          <p:cNvPr id="35844" name="CuadroTexto 7"/>
          <p:cNvSpPr txBox="1">
            <a:spLocks noChangeArrowheads="1"/>
          </p:cNvSpPr>
          <p:nvPr/>
        </p:nvSpPr>
        <p:spPr bwMode="auto">
          <a:xfrm>
            <a:off x="5148064" y="5085184"/>
            <a:ext cx="29718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ES_tradnl" sz="1200" dirty="0">
                <a:solidFill>
                  <a:srgbClr val="998308"/>
                </a:solidFill>
              </a:rPr>
              <a:t>Colocación de las láminas de silicona alrededor del modelo.</a:t>
            </a:r>
          </a:p>
          <a:p>
            <a:pPr algn="r" eaLnBrk="1" hangingPunct="1"/>
            <a:r>
              <a:rPr lang="es-ES_tradnl" sz="1200" dirty="0">
                <a:solidFill>
                  <a:srgbClr val="998308"/>
                </a:solidFill>
              </a:rPr>
              <a:t>Fuente: Codina (1999).</a:t>
            </a:r>
          </a:p>
        </p:txBody>
      </p:sp>
      <p:sp>
        <p:nvSpPr>
          <p:cNvPr id="35847" name="Text Box 10"/>
          <p:cNvSpPr txBox="1">
            <a:spLocks noChangeArrowheads="1"/>
          </p:cNvSpPr>
          <p:nvPr/>
        </p:nvSpPr>
        <p:spPr bwMode="auto">
          <a:xfrm>
            <a:off x="395536" y="4077072"/>
            <a:ext cx="3168352"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Lo más común es partir de un original metálico, para evitar que se deforme con la presión de la vulcanización, pero puede emplearse un modelo hecho de otros materiales.</a:t>
            </a:r>
          </a:p>
        </p:txBody>
      </p:sp>
      <p:sp>
        <p:nvSpPr>
          <p:cNvPr id="11" name="Text Box 10"/>
          <p:cNvSpPr txBox="1">
            <a:spLocks noChangeArrowheads="1"/>
          </p:cNvSpPr>
          <p:nvPr/>
        </p:nvSpPr>
        <p:spPr bwMode="auto">
          <a:xfrm>
            <a:off x="3923928" y="1268760"/>
            <a:ext cx="1944216" cy="3477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spcBef>
                <a:spcPct val="50000"/>
              </a:spcBef>
            </a:pPr>
            <a:r>
              <a:rPr lang="es-ES_tradnl" sz="2000" dirty="0">
                <a:solidFill>
                  <a:srgbClr val="665705"/>
                </a:solidFill>
                <a:latin typeface="Arial Narrow" charset="0"/>
              </a:rPr>
              <a:t>Se procede a hacer el molde de Hule Natural (también llamado caucho) o Silicón en un marco de aluminio. A veces, se emplea silicón líquido especial para ser aplicado en joyería.</a:t>
            </a:r>
            <a:endParaRPr lang="es-ES_tradnl" dirty="0">
              <a:solidFill>
                <a:srgbClr val="665705"/>
              </a:solidFill>
              <a:latin typeface="Arial Narrow" charset="0"/>
            </a:endParaRPr>
          </a:p>
        </p:txBody>
      </p:sp>
      <p:sp>
        <p:nvSpPr>
          <p:cNvPr id="9"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8. Realización de moldes</a:t>
            </a:r>
            <a:endParaRPr lang="es-ES" b="1" dirty="0">
              <a:solidFill>
                <a:schemeClr val="accent4">
                  <a:lumMod val="75000"/>
                </a:schemeClr>
              </a:solidFill>
              <a:latin typeface="Arial Narrow"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3" descr="C:\Documents and Settings\DENISS ROJAS\Escritorio\Maestria Depurado\Tesis Cuarto semestre\Ultima entrega\Documentos depurados para la tesis final\Capitulo V. Procesos Masivos\Cera perdida\Para cera perdida\18.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1295400"/>
            <a:ext cx="2209800" cy="281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6866" name="Picture 5" descr="C:\Documents and Settings\DENISS ROJAS\Escritorio\Maestria Depurado\Tesis Cuarto semestre\Ultima entrega\Documentos depurados para la tesis final\Capitulo V. Procesos Masivos\Cera perdida\Para cera perdida\14.t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15816" y="1287463"/>
            <a:ext cx="2360612" cy="281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867" name="CuadroTexto 5"/>
          <p:cNvSpPr txBox="1">
            <a:spLocks noChangeArrowheads="1"/>
          </p:cNvSpPr>
          <p:nvPr/>
        </p:nvSpPr>
        <p:spPr bwMode="auto">
          <a:xfrm>
            <a:off x="2915816" y="4077072"/>
            <a:ext cx="194766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Apertura del Caucho.</a:t>
            </a:r>
          </a:p>
          <a:p>
            <a:pPr eaLnBrk="1" hangingPunct="1"/>
            <a:r>
              <a:rPr lang="es-ES_tradnl" sz="1200" dirty="0">
                <a:solidFill>
                  <a:srgbClr val="998308"/>
                </a:solidFill>
              </a:rPr>
              <a:t>Fuente: Codina (1999).</a:t>
            </a:r>
          </a:p>
        </p:txBody>
      </p:sp>
      <p:sp>
        <p:nvSpPr>
          <p:cNvPr id="36868" name="CuadroTexto 7"/>
          <p:cNvSpPr txBox="1">
            <a:spLocks noChangeArrowheads="1"/>
          </p:cNvSpPr>
          <p:nvPr/>
        </p:nvSpPr>
        <p:spPr bwMode="auto">
          <a:xfrm>
            <a:off x="467544" y="4077072"/>
            <a:ext cx="17937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Prensado del Caucho.</a:t>
            </a:r>
          </a:p>
          <a:p>
            <a:pPr eaLnBrk="1" hangingPunct="1"/>
            <a:r>
              <a:rPr lang="es-ES_tradnl" sz="1200" dirty="0">
                <a:solidFill>
                  <a:srgbClr val="998308"/>
                </a:solidFill>
              </a:rPr>
              <a:t>Fuente: Codina (1999).</a:t>
            </a:r>
          </a:p>
        </p:txBody>
      </p:sp>
      <p:pic>
        <p:nvPicPr>
          <p:cNvPr id="36869" name="Picture 3" descr="C:\Documents and Settings\DENISS ROJAS\Escritorio\Maestria Depurado\Tesis Cuarto semestre\Ultima entrega\Documentos depurados para la tesis final\Capitulo V. Procesos Masivos\Cera perdida\Para cera perdida\13.tif"/>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580112" y="1295400"/>
            <a:ext cx="2439987" cy="281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870" name="CuadroTexto 10"/>
          <p:cNvSpPr txBox="1">
            <a:spLocks noChangeArrowheads="1"/>
          </p:cNvSpPr>
          <p:nvPr/>
        </p:nvSpPr>
        <p:spPr bwMode="auto">
          <a:xfrm>
            <a:off x="5580112" y="4077072"/>
            <a:ext cx="165273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Extracción del modelo.</a:t>
            </a:r>
          </a:p>
          <a:p>
            <a:pPr eaLnBrk="1" hangingPunct="1"/>
            <a:r>
              <a:rPr lang="es-ES_tradnl" sz="1200" dirty="0">
                <a:solidFill>
                  <a:srgbClr val="998308"/>
                </a:solidFill>
              </a:rPr>
              <a:t>Fuente: Codina (1999).</a:t>
            </a:r>
          </a:p>
        </p:txBody>
      </p:sp>
      <p:sp>
        <p:nvSpPr>
          <p:cNvPr id="36873" name="Text Box 11"/>
          <p:cNvSpPr txBox="1">
            <a:spLocks noChangeArrowheads="1"/>
          </p:cNvSpPr>
          <p:nvPr/>
        </p:nvSpPr>
        <p:spPr bwMode="auto">
          <a:xfrm>
            <a:off x="467544" y="4797152"/>
            <a:ext cx="2160240"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Se vulcaniza el caucho con calor y presión.</a:t>
            </a:r>
          </a:p>
        </p:txBody>
      </p:sp>
      <p:sp>
        <p:nvSpPr>
          <p:cNvPr id="12" name="Text Box 11"/>
          <p:cNvSpPr txBox="1">
            <a:spLocks noChangeArrowheads="1"/>
          </p:cNvSpPr>
          <p:nvPr/>
        </p:nvSpPr>
        <p:spPr bwMode="auto">
          <a:xfrm>
            <a:off x="2915816" y="4797152"/>
            <a:ext cx="2304256"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Se abre el molde con un bisturí poco a poco.</a:t>
            </a:r>
          </a:p>
        </p:txBody>
      </p:sp>
      <p:sp>
        <p:nvSpPr>
          <p:cNvPr id="13" name="Text Box 11"/>
          <p:cNvSpPr txBox="1">
            <a:spLocks noChangeArrowheads="1"/>
          </p:cNvSpPr>
          <p:nvPr/>
        </p:nvSpPr>
        <p:spPr bwMode="auto">
          <a:xfrm>
            <a:off x="5508104" y="4797152"/>
            <a:ext cx="2592288"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Se deja una superficie irregular, que facilita la unión de los elementos del molde.</a:t>
            </a:r>
            <a:endParaRPr lang="es-ES_tradnl" dirty="0">
              <a:solidFill>
                <a:srgbClr val="665705"/>
              </a:solidFill>
              <a:latin typeface="Arial Narrow" charset="0"/>
            </a:endParaRPr>
          </a:p>
        </p:txBody>
      </p:sp>
      <p:sp>
        <p:nvSpPr>
          <p:cNvPr id="14"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8. Realización de moldes</a:t>
            </a:r>
            <a:endParaRPr lang="es-ES" b="1" dirty="0">
              <a:solidFill>
                <a:schemeClr val="accent4">
                  <a:lumMod val="75000"/>
                </a:schemeClr>
              </a:solidFill>
              <a:latin typeface="Arial Narrow"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4" descr="C:\Documents and Settings\DENISS ROJAS\Escritorio\Maestria Depurado\Tesis Cuarto semestre\Ultima entrega\Documentos depurados para la tesis final\Capitulo V. Procesos Masivos\Cera perdida\Para cera perdida\15.t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2763" y="1423988"/>
            <a:ext cx="2840037" cy="4051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7890" name="CuadroTexto 5"/>
          <p:cNvSpPr txBox="1">
            <a:spLocks noChangeArrowheads="1"/>
          </p:cNvSpPr>
          <p:nvPr/>
        </p:nvSpPr>
        <p:spPr bwMode="auto">
          <a:xfrm>
            <a:off x="467544" y="5445224"/>
            <a:ext cx="2971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Inyección de cera en el molde de caucho.</a:t>
            </a:r>
          </a:p>
          <a:p>
            <a:pPr eaLnBrk="1" hangingPunct="1"/>
            <a:r>
              <a:rPr lang="es-ES_tradnl" sz="1200" dirty="0">
                <a:solidFill>
                  <a:srgbClr val="998308"/>
                </a:solidFill>
              </a:rPr>
              <a:t>Fuente: Codina (1999).</a:t>
            </a:r>
          </a:p>
        </p:txBody>
      </p:sp>
      <p:sp>
        <p:nvSpPr>
          <p:cNvPr id="37893" name="Text Box 7"/>
          <p:cNvSpPr txBox="1">
            <a:spLocks noChangeArrowheads="1"/>
          </p:cNvSpPr>
          <p:nvPr/>
        </p:nvSpPr>
        <p:spPr bwMode="auto">
          <a:xfrm>
            <a:off x="3779912" y="1457489"/>
            <a:ext cx="3744416"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s-ES_tradnl" sz="2000" dirty="0">
                <a:solidFill>
                  <a:srgbClr val="665705"/>
                </a:solidFill>
                <a:latin typeface="Arial Narrow" charset="0"/>
              </a:rPr>
              <a:t>Una vez que se obtiene el molde, se procede a inyectar cera líquida, para que rellene la cavidad que antes era ocupada por el modelo original.</a:t>
            </a:r>
            <a:endParaRPr lang="es-ES_tradnl" dirty="0">
              <a:solidFill>
                <a:srgbClr val="665705"/>
              </a:solidFill>
              <a:latin typeface="Arial Narrow" charset="0"/>
            </a:endParaRPr>
          </a:p>
        </p:txBody>
      </p:sp>
      <p:sp>
        <p:nvSpPr>
          <p:cNvPr id="6"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8. Realización de moldes</a:t>
            </a:r>
            <a:endParaRPr lang="es-ES" b="1" dirty="0">
              <a:solidFill>
                <a:schemeClr val="accent4">
                  <a:lumMod val="75000"/>
                </a:schemeClr>
              </a:solidFill>
              <a:latin typeface="Arial Narrow"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3" descr="C:\Documents and Settings\DENISS ROJAS\Escritorio\Maestria Depurado\Tesis Cuarto semestre\Ultima entrega\Documentos depurados para la tesis final\Capitulo V. Procesos Masivos\Cera perdida\Para cera perdida\16.t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9600" y="1465609"/>
            <a:ext cx="3581400" cy="2517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8914" name="Picture 4" descr="C:\Documents and Settings\DENISS ROJAS\Escritorio\Maestria Depurado\Tesis Cuarto semestre\Ultima entrega\Documentos depurados para la tesis final\Capitulo V. Procesos Masivos\Cera perdida\Para cera perdida\17.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60032" y="3501008"/>
            <a:ext cx="3048000" cy="2524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8915" name="CuadroTexto 5"/>
          <p:cNvSpPr txBox="1">
            <a:spLocks noChangeArrowheads="1"/>
          </p:cNvSpPr>
          <p:nvPr/>
        </p:nvSpPr>
        <p:spPr bwMode="auto">
          <a:xfrm>
            <a:off x="4860032" y="2852936"/>
            <a:ext cx="30480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ES_tradnl" sz="1200" dirty="0">
                <a:solidFill>
                  <a:srgbClr val="998308"/>
                </a:solidFill>
              </a:rPr>
              <a:t>Cambio dimensional del original metálico a la cera inyectada en el molde.</a:t>
            </a:r>
          </a:p>
          <a:p>
            <a:pPr algn="r" eaLnBrk="1" hangingPunct="1"/>
            <a:r>
              <a:rPr lang="es-ES_tradnl" sz="1200" dirty="0">
                <a:solidFill>
                  <a:srgbClr val="998308"/>
                </a:solidFill>
              </a:rPr>
              <a:t>Fuente: Codina (1999).</a:t>
            </a:r>
          </a:p>
        </p:txBody>
      </p:sp>
      <p:sp>
        <p:nvSpPr>
          <p:cNvPr id="38916" name="CuadroTexto 7"/>
          <p:cNvSpPr txBox="1">
            <a:spLocks noChangeArrowheads="1"/>
          </p:cNvSpPr>
          <p:nvPr/>
        </p:nvSpPr>
        <p:spPr bwMode="auto">
          <a:xfrm>
            <a:off x="533400" y="3975447"/>
            <a:ext cx="2971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Extracción de la cera inyectada.</a:t>
            </a:r>
          </a:p>
          <a:p>
            <a:pPr eaLnBrk="1" hangingPunct="1"/>
            <a:r>
              <a:rPr lang="es-ES_tradnl" sz="1200" dirty="0">
                <a:solidFill>
                  <a:srgbClr val="998308"/>
                </a:solidFill>
              </a:rPr>
              <a:t>Fuente: Codina (1999).</a:t>
            </a:r>
          </a:p>
        </p:txBody>
      </p:sp>
      <p:sp>
        <p:nvSpPr>
          <p:cNvPr id="38919" name="Text Box 9"/>
          <p:cNvSpPr txBox="1">
            <a:spLocks noChangeArrowheads="1"/>
          </p:cNvSpPr>
          <p:nvPr/>
        </p:nvSpPr>
        <p:spPr bwMode="auto">
          <a:xfrm>
            <a:off x="4283968" y="1340768"/>
            <a:ext cx="3600400"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spcBef>
                <a:spcPct val="50000"/>
              </a:spcBef>
            </a:pPr>
            <a:r>
              <a:rPr lang="es-ES_tradnl" sz="2000" dirty="0">
                <a:solidFill>
                  <a:schemeClr val="accent2">
                    <a:lumMod val="50000"/>
                  </a:schemeClr>
                </a:solidFill>
                <a:latin typeface="Arial Narrow" charset="0"/>
              </a:rPr>
              <a:t>Una vez solidificada la cera, se extrae del molde con mucho cuidado.</a:t>
            </a:r>
          </a:p>
        </p:txBody>
      </p:sp>
      <p:sp>
        <p:nvSpPr>
          <p:cNvPr id="8"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8. Realización de moldes</a:t>
            </a:r>
            <a:endParaRPr lang="es-ES" b="1" dirty="0">
              <a:solidFill>
                <a:schemeClr val="accent4">
                  <a:lumMod val="75000"/>
                </a:schemeClr>
              </a:solidFill>
              <a:latin typeface="Arial Narrow" charset="0"/>
            </a:endParaRPr>
          </a:p>
        </p:txBody>
      </p:sp>
      <p:sp>
        <p:nvSpPr>
          <p:cNvPr id="9" name="Text Box 9"/>
          <p:cNvSpPr txBox="1">
            <a:spLocks noChangeArrowheads="1"/>
          </p:cNvSpPr>
          <p:nvPr/>
        </p:nvSpPr>
        <p:spPr bwMode="auto">
          <a:xfrm>
            <a:off x="539552" y="4725144"/>
            <a:ext cx="4104456"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spcBef>
                <a:spcPct val="50000"/>
              </a:spcBef>
            </a:pPr>
            <a:r>
              <a:rPr lang="es-ES_tradnl" sz="2000" dirty="0">
                <a:solidFill>
                  <a:schemeClr val="accent2">
                    <a:lumMod val="50000"/>
                  </a:schemeClr>
                </a:solidFill>
                <a:latin typeface="Arial Narrow" charset="0"/>
              </a:rPr>
              <a:t>Existe una contracción evidente entre el original metálico, la cera inyectada y la joya final, que puede llegar a ser de hasta  un 11%. </a:t>
            </a:r>
            <a:endParaRPr lang="es-ES_tradnl" dirty="0">
              <a:solidFill>
                <a:schemeClr val="accent2">
                  <a:lumMod val="50000"/>
                </a:schemeClr>
              </a:solidFill>
              <a:latin typeface="Arial Narrow"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026"/>
          <p:cNvSpPr>
            <a:spLocks noGrp="1" noChangeArrowheads="1"/>
          </p:cNvSpPr>
          <p:nvPr>
            <p:ph type="title"/>
          </p:nvPr>
        </p:nvSpPr>
        <p:spPr bwMode="auto">
          <a:xfrm>
            <a:off x="762000" y="3100388"/>
            <a:ext cx="7772400" cy="5794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s-MX" sz="3200" dirty="0">
                <a:solidFill>
                  <a:schemeClr val="accent4">
                    <a:lumMod val="75000"/>
                  </a:schemeClr>
                </a:solidFill>
                <a:latin typeface="Arial Narrow" charset="0"/>
                <a:ea typeface="ＭＳ Ｐゴシック" charset="0"/>
                <a:cs typeface="ＭＳ Ｐゴシック" charset="0"/>
              </a:rPr>
              <a:t>9. Ejemplos del proceso</a:t>
            </a:r>
            <a:endParaRPr lang="es-ES" sz="3200" dirty="0">
              <a:solidFill>
                <a:schemeClr val="accent4">
                  <a:lumMod val="75000"/>
                </a:schemeClr>
              </a:solidFill>
              <a:latin typeface="Arial Narrow" charset="0"/>
              <a:ea typeface="ＭＳ Ｐゴシック" charset="0"/>
              <a:cs typeface="ＭＳ Ｐゴシック" charset="0"/>
            </a:endParaRPr>
          </a:p>
        </p:txBody>
      </p:sp>
    </p:spTree>
    <p:extLst>
      <p:ext uri="{BB962C8B-B14F-4D97-AF65-F5344CB8AC3E}">
        <p14:creationId xmlns:p14="http://schemas.microsoft.com/office/powerpoint/2010/main" val="775026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026"/>
          <p:cNvSpPr>
            <a:spLocks noGrp="1" noChangeArrowheads="1"/>
          </p:cNvSpPr>
          <p:nvPr>
            <p:ph type="title"/>
          </p:nvPr>
        </p:nvSpPr>
        <p:spPr bwMode="auto">
          <a:xfrm>
            <a:off x="611560" y="1219200"/>
            <a:ext cx="7200800" cy="465807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514350" indent="-514350" eaLnBrk="1" hangingPunct="1">
              <a:spcAft>
                <a:spcPts val="1800"/>
              </a:spcAft>
            </a:pPr>
            <a:r>
              <a:rPr lang="es-MX" sz="2000" dirty="0">
                <a:solidFill>
                  <a:srgbClr val="665705"/>
                </a:solidFill>
                <a:latin typeface="Arial Narrow" charset="0"/>
                <a:ea typeface="ＭＳ Ｐゴシック" charset="0"/>
                <a:cs typeface="ＭＳ Ｐゴシック" charset="0"/>
              </a:rPr>
              <a:t>	</a:t>
            </a:r>
            <a:br>
              <a:rPr lang="es-MX" sz="2000" dirty="0">
                <a:solidFill>
                  <a:srgbClr val="665705"/>
                </a:solidFill>
                <a:latin typeface="Arial Narrow" charset="0"/>
                <a:ea typeface="ＭＳ Ｐゴシック" charset="0"/>
                <a:cs typeface="ＭＳ Ｐゴシック" charset="0"/>
              </a:rPr>
            </a:br>
            <a:r>
              <a:rPr lang="es-MX" sz="2000" dirty="0">
                <a:solidFill>
                  <a:srgbClr val="665705"/>
                </a:solidFill>
                <a:latin typeface="Arial Narrow" charset="0"/>
                <a:ea typeface="ＭＳ Ｐゴシック" charset="0"/>
                <a:cs typeface="ＭＳ Ｐゴシック" charset="0"/>
              </a:rPr>
              <a:t>La fundición a la cera perdida es un proceso de manufactura, mediante el cual se puede obtener casi cualquier forma a través del modelado con cera, ya sea por desvaste o adición, para posteriormente obtener moldes de un material parecido al yeso (investimento); en ellos se vaciará metal fundido, que resulta en la obtención de la joya.</a:t>
            </a:r>
            <a:br>
              <a:rPr lang="es-MX" sz="2000" dirty="0">
                <a:solidFill>
                  <a:srgbClr val="665705"/>
                </a:solidFill>
                <a:latin typeface="Arial Narrow" charset="0"/>
                <a:ea typeface="ＭＳ Ｐゴシック" charset="0"/>
                <a:cs typeface="ＭＳ Ｐゴシック" charset="0"/>
              </a:rPr>
            </a:br>
            <a:br>
              <a:rPr lang="es-MX" sz="2000" dirty="0">
                <a:solidFill>
                  <a:srgbClr val="665705"/>
                </a:solidFill>
                <a:latin typeface="Arial Narrow" charset="0"/>
                <a:ea typeface="ＭＳ Ｐゴシック" charset="0"/>
                <a:cs typeface="ＭＳ Ｐゴシック" charset="0"/>
              </a:rPr>
            </a:br>
            <a:r>
              <a:rPr lang="es-MX" sz="2000" dirty="0">
                <a:solidFill>
                  <a:srgbClr val="665705"/>
                </a:solidFill>
                <a:latin typeface="Arial Narrow" charset="0"/>
                <a:ea typeface="ＭＳ Ｐゴシック" charset="0"/>
                <a:cs typeface="ＭＳ Ｐゴシック" charset="0"/>
              </a:rPr>
              <a:t>Es uno de los procesos más antiguos del mundo, en México su uso es extendido e intenso, siendo el más empledo en la producción de joyería de oro y plata.</a:t>
            </a:r>
            <a:br>
              <a:rPr lang="es-MX" sz="2000" dirty="0">
                <a:solidFill>
                  <a:srgbClr val="665705"/>
                </a:solidFill>
                <a:latin typeface="Arial Narrow" charset="0"/>
                <a:ea typeface="ＭＳ Ｐゴシック" charset="0"/>
                <a:cs typeface="ＭＳ Ｐゴシック" charset="0"/>
              </a:rPr>
            </a:br>
            <a:br>
              <a:rPr lang="es-MX" sz="2000" dirty="0">
                <a:solidFill>
                  <a:srgbClr val="665705"/>
                </a:solidFill>
                <a:latin typeface="Arial Narrow" charset="0"/>
                <a:ea typeface="ＭＳ Ｐゴシック" charset="0"/>
                <a:cs typeface="ＭＳ Ｐゴシック" charset="0"/>
              </a:rPr>
            </a:br>
            <a:r>
              <a:rPr lang="es-MX" sz="2000" dirty="0">
                <a:solidFill>
                  <a:srgbClr val="665705"/>
                </a:solidFill>
                <a:latin typeface="Arial Narrow" charset="0"/>
                <a:ea typeface="ＭＳ Ｐゴシック" charset="0"/>
                <a:cs typeface="ＭＳ Ｐゴシック" charset="0"/>
              </a:rPr>
              <a:t>El proceso se complementa con diferentes técnicas de acabado y/o procesos posteriores, como el montado de piedras, que dan vida a la joya manufacturada.</a:t>
            </a:r>
            <a:endParaRPr lang="es-ES" sz="2000" dirty="0">
              <a:solidFill>
                <a:srgbClr val="665705"/>
              </a:solidFill>
              <a:latin typeface="Arial Narrow" charset="0"/>
              <a:ea typeface="ＭＳ Ｐゴシック" charset="0"/>
              <a:cs typeface="ＭＳ Ｐゴシック" charset="0"/>
            </a:endParaRPr>
          </a:p>
        </p:txBody>
      </p:sp>
      <p:sp>
        <p:nvSpPr>
          <p:cNvPr id="3"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1. Características del proceso</a:t>
            </a:r>
            <a:endParaRPr lang="es-ES" b="1" dirty="0">
              <a:solidFill>
                <a:schemeClr val="accent4">
                  <a:lumMod val="75000"/>
                </a:schemeClr>
              </a:solidFill>
              <a:latin typeface="Arial Narrow"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CuadroTexto 6"/>
          <p:cNvSpPr txBox="1">
            <a:spLocks noChangeArrowheads="1"/>
          </p:cNvSpPr>
          <p:nvPr/>
        </p:nvSpPr>
        <p:spPr bwMode="auto">
          <a:xfrm>
            <a:off x="467544" y="4725144"/>
            <a:ext cx="206923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chemeClr val="accent2">
                    <a:lumMod val="75000"/>
                  </a:schemeClr>
                </a:solidFill>
              </a:rPr>
              <a:t>Dije de plata, modelo Vaivén. </a:t>
            </a:r>
          </a:p>
          <a:p>
            <a:pPr eaLnBrk="1" hangingPunct="1"/>
            <a:r>
              <a:rPr lang="es-ES_tradnl" sz="1200" dirty="0">
                <a:solidFill>
                  <a:schemeClr val="accent2">
                    <a:lumMod val="75000"/>
                  </a:schemeClr>
                </a:solidFill>
              </a:rPr>
              <a:t>Fuente: </a:t>
            </a:r>
            <a:r>
              <a:rPr lang="es-ES_tradnl" sz="1200" dirty="0" err="1">
                <a:solidFill>
                  <a:schemeClr val="accent2">
                    <a:lumMod val="75000"/>
                  </a:schemeClr>
                </a:solidFill>
              </a:rPr>
              <a:t>Tane.com.mx</a:t>
            </a:r>
            <a:r>
              <a:rPr lang="es-ES_tradnl" sz="1200" dirty="0">
                <a:solidFill>
                  <a:schemeClr val="accent2">
                    <a:lumMod val="75000"/>
                  </a:schemeClr>
                </a:solidFill>
              </a:rPr>
              <a:t> (2018).</a:t>
            </a:r>
          </a:p>
        </p:txBody>
      </p:sp>
      <p:sp>
        <p:nvSpPr>
          <p:cNvPr id="48133" name="CuadroTexto 9"/>
          <p:cNvSpPr txBox="1">
            <a:spLocks noChangeArrowheads="1"/>
          </p:cNvSpPr>
          <p:nvPr/>
        </p:nvSpPr>
        <p:spPr bwMode="auto">
          <a:xfrm>
            <a:off x="2699792" y="4725144"/>
            <a:ext cx="2808312" cy="683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chemeClr val="accent2">
                    <a:lumMod val="75000"/>
                  </a:schemeClr>
                </a:solidFill>
              </a:rPr>
              <a:t>Anillo de compromiso con diamante y zafiros corte princesa en oro blanco 14K.</a:t>
            </a:r>
          </a:p>
          <a:p>
            <a:pPr eaLnBrk="1" hangingPunct="1">
              <a:spcBef>
                <a:spcPct val="20000"/>
              </a:spcBef>
            </a:pPr>
            <a:r>
              <a:rPr lang="es-ES_tradnl" sz="1200" dirty="0">
                <a:solidFill>
                  <a:schemeClr val="accent2">
                    <a:lumMod val="75000"/>
                  </a:schemeClr>
                </a:solidFill>
              </a:rPr>
              <a:t>Fuente: </a:t>
            </a:r>
            <a:r>
              <a:rPr lang="es-ES_tradnl" sz="1200" dirty="0" err="1">
                <a:solidFill>
                  <a:schemeClr val="accent2">
                    <a:lumMod val="75000"/>
                  </a:schemeClr>
                </a:solidFill>
              </a:rPr>
              <a:t>Zoara.es</a:t>
            </a:r>
            <a:r>
              <a:rPr lang="es-ES_tradnl" sz="1200" dirty="0">
                <a:solidFill>
                  <a:schemeClr val="accent2">
                    <a:lumMod val="75000"/>
                  </a:schemeClr>
                </a:solidFill>
              </a:rPr>
              <a:t> (2018).</a:t>
            </a:r>
          </a:p>
        </p:txBody>
      </p:sp>
      <p:pic>
        <p:nvPicPr>
          <p:cNvPr id="5" name="Imagen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5576" y="1772816"/>
            <a:ext cx="1383281" cy="2952328"/>
          </a:xfrm>
          <a:prstGeom prst="rect">
            <a:avLst/>
          </a:prstGeom>
        </p:spPr>
      </p:pic>
      <p:pic>
        <p:nvPicPr>
          <p:cNvPr id="6" name="Imagen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56166" y="1772816"/>
            <a:ext cx="2463906" cy="2952328"/>
          </a:xfrm>
          <a:prstGeom prst="rect">
            <a:avLst/>
          </a:prstGeom>
        </p:spPr>
      </p:pic>
      <p:pic>
        <p:nvPicPr>
          <p:cNvPr id="11" name="Imagen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08104" y="1772816"/>
            <a:ext cx="2952328" cy="1493640"/>
          </a:xfrm>
          <a:prstGeom prst="rect">
            <a:avLst/>
          </a:prstGeom>
        </p:spPr>
      </p:pic>
      <p:sp>
        <p:nvSpPr>
          <p:cNvPr id="16" name="CuadroTexto 9"/>
          <p:cNvSpPr txBox="1">
            <a:spLocks noChangeArrowheads="1"/>
          </p:cNvSpPr>
          <p:nvPr/>
        </p:nvSpPr>
        <p:spPr bwMode="auto">
          <a:xfrm>
            <a:off x="5724128" y="3212976"/>
            <a:ext cx="2592288" cy="683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rgbClr val="998308"/>
                </a:solidFill>
              </a:rPr>
              <a:t>Aretes Clip </a:t>
            </a:r>
            <a:r>
              <a:rPr lang="es-ES_tradnl" sz="1200" dirty="0" err="1">
                <a:solidFill>
                  <a:srgbClr val="998308"/>
                </a:solidFill>
              </a:rPr>
              <a:t>Effy</a:t>
            </a:r>
            <a:r>
              <a:rPr lang="es-ES_tradnl" sz="1200" dirty="0">
                <a:solidFill>
                  <a:srgbClr val="998308"/>
                </a:solidFill>
              </a:rPr>
              <a:t> oro rosa 14K, con diamantes y esmeraldas.</a:t>
            </a:r>
          </a:p>
          <a:p>
            <a:pPr eaLnBrk="1" hangingPunct="1">
              <a:spcBef>
                <a:spcPct val="20000"/>
              </a:spcBef>
            </a:pPr>
            <a:r>
              <a:rPr lang="es-ES_tradnl" sz="1200" dirty="0">
                <a:solidFill>
                  <a:srgbClr val="998308"/>
                </a:solidFill>
              </a:rPr>
              <a:t>Fuente: </a:t>
            </a:r>
            <a:r>
              <a:rPr lang="es-ES_tradnl" sz="1200" dirty="0" err="1">
                <a:solidFill>
                  <a:srgbClr val="998308"/>
                </a:solidFill>
              </a:rPr>
              <a:t>Guvier.com</a:t>
            </a:r>
            <a:r>
              <a:rPr lang="es-ES_tradnl" sz="1200" dirty="0">
                <a:solidFill>
                  <a:srgbClr val="998308"/>
                </a:solidFill>
              </a:rPr>
              <a:t> (2018).</a:t>
            </a:r>
          </a:p>
        </p:txBody>
      </p:sp>
      <p:sp>
        <p:nvSpPr>
          <p:cNvPr id="17"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9. Ejemplos del proceso</a:t>
            </a:r>
            <a:endParaRPr lang="es-ES" b="1" dirty="0">
              <a:solidFill>
                <a:schemeClr val="accent4">
                  <a:lumMod val="75000"/>
                </a:schemeClr>
              </a:solidFill>
              <a:latin typeface="Arial Narrow"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026"/>
          <p:cNvSpPr>
            <a:spLocks noGrp="1" noChangeArrowheads="1"/>
          </p:cNvSpPr>
          <p:nvPr>
            <p:ph type="title"/>
          </p:nvPr>
        </p:nvSpPr>
        <p:spPr bwMode="auto">
          <a:xfrm>
            <a:off x="762000" y="3100388"/>
            <a:ext cx="7772400" cy="5794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s-MX" sz="3200" dirty="0">
                <a:solidFill>
                  <a:schemeClr val="accent4">
                    <a:lumMod val="75000"/>
                  </a:schemeClr>
                </a:solidFill>
                <a:latin typeface="Arial Narrow" charset="0"/>
                <a:ea typeface="ＭＳ Ｐゴシック" charset="0"/>
                <a:cs typeface="ＭＳ Ｐゴシック" charset="0"/>
              </a:rPr>
              <a:t>10. Fuentes de consulta</a:t>
            </a:r>
            <a:endParaRPr lang="es-ES" sz="3200" dirty="0">
              <a:solidFill>
                <a:schemeClr val="accent4">
                  <a:lumMod val="75000"/>
                </a:schemeClr>
              </a:solidFill>
              <a:latin typeface="Arial Narrow" charset="0"/>
              <a:ea typeface="ＭＳ Ｐゴシック" charset="0"/>
              <a:cs typeface="ＭＳ Ｐゴシック" charset="0"/>
            </a:endParaRPr>
          </a:p>
        </p:txBody>
      </p:sp>
    </p:spTree>
    <p:extLst>
      <p:ext uri="{BB962C8B-B14F-4D97-AF65-F5344CB8AC3E}">
        <p14:creationId xmlns:p14="http://schemas.microsoft.com/office/powerpoint/2010/main" val="7750264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026"/>
          <p:cNvSpPr>
            <a:spLocks noGrp="1" noChangeArrowheads="1"/>
          </p:cNvSpPr>
          <p:nvPr>
            <p:ph type="title"/>
          </p:nvPr>
        </p:nvSpPr>
        <p:spPr bwMode="auto">
          <a:xfrm>
            <a:off x="467544" y="1268760"/>
            <a:ext cx="7560840" cy="4824536"/>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s-MX" sz="1600" dirty="0">
                <a:solidFill>
                  <a:srgbClr val="665705"/>
                </a:solidFill>
                <a:latin typeface="Arial Narrow" charset="0"/>
                <a:ea typeface="ＭＳ Ｐゴシック" charset="0"/>
                <a:cs typeface="ＭＳ Ｐゴシック" charset="0"/>
              </a:rPr>
              <a:t>Bucio, Vanessa (2017). Proyecto de curso inspirado en motivos vegetales. Unidad de Aprendizaje Diseño de Joyería, Licenciatura en Diseño Industrial, Centro universitario UAEM Valle de Chalco. </a:t>
            </a:r>
            <a:br>
              <a:rPr lang="es-MX" sz="1600" dirty="0">
                <a:solidFill>
                  <a:srgbClr val="665705"/>
                </a:solidFill>
                <a:latin typeface="Arial Narrow" charset="0"/>
                <a:ea typeface="ＭＳ Ｐゴシック" charset="0"/>
                <a:cs typeface="ＭＳ Ｐゴシック" charset="0"/>
              </a:rPr>
            </a:br>
            <a:br>
              <a:rPr lang="es-MX" sz="1600" dirty="0">
                <a:solidFill>
                  <a:srgbClr val="665705"/>
                </a:solidFill>
                <a:latin typeface="Arial Narrow" charset="0"/>
                <a:ea typeface="ＭＳ Ｐゴシック" charset="0"/>
                <a:cs typeface="ＭＳ Ｐゴシック" charset="0"/>
              </a:rPr>
            </a:br>
            <a:r>
              <a:rPr lang="es-MX" sz="1600" dirty="0">
                <a:solidFill>
                  <a:srgbClr val="665705"/>
                </a:solidFill>
                <a:latin typeface="Arial Narrow" charset="0"/>
                <a:ea typeface="ＭＳ Ｐゴシック" charset="0"/>
                <a:cs typeface="ＭＳ Ｐゴシック" charset="0"/>
              </a:rPr>
              <a:t>Carmona, Liliana (2009). Proyecto de curso insprado en la arquitecta Zaha Hadid. Unidad de Aprendizaje Diseño de Joyería, Licenciatura en Diseño Industrial, Centro universitario UAEM Valle de Chalco. </a:t>
            </a:r>
            <a:br>
              <a:rPr lang="es-MX" sz="1600" dirty="0">
                <a:solidFill>
                  <a:srgbClr val="665705"/>
                </a:solidFill>
                <a:latin typeface="Arial Narrow" charset="0"/>
                <a:ea typeface="ＭＳ Ｐゴシック" charset="0"/>
                <a:cs typeface="ＭＳ Ｐゴシック" charset="0"/>
              </a:rPr>
            </a:br>
            <a:br>
              <a:rPr lang="es-MX" sz="1600" dirty="0">
                <a:solidFill>
                  <a:srgbClr val="665705"/>
                </a:solidFill>
                <a:latin typeface="Arial Narrow" charset="0"/>
                <a:ea typeface="ＭＳ Ｐゴシック" charset="0"/>
                <a:cs typeface="ＭＳ Ｐゴシック" charset="0"/>
              </a:rPr>
            </a:br>
            <a:r>
              <a:rPr lang="es-ES" sz="1600" dirty="0" err="1">
                <a:solidFill>
                  <a:srgbClr val="665705"/>
                </a:solidFill>
                <a:latin typeface="Arial Narrow" charset="0"/>
                <a:ea typeface="ＭＳ Ｐゴシック" charset="0"/>
                <a:cs typeface="ＭＳ Ｐゴシック" charset="0"/>
              </a:rPr>
              <a:t>Casobó</a:t>
            </a:r>
            <a:r>
              <a:rPr lang="es-ES" sz="1600" dirty="0">
                <a:solidFill>
                  <a:srgbClr val="665705"/>
                </a:solidFill>
                <a:latin typeface="Arial Narrow" charset="0"/>
                <a:ea typeface="ＭＳ Ｐゴシック" charset="0"/>
                <a:cs typeface="ＭＳ Ｐゴシック" charset="0"/>
              </a:rPr>
              <a:t>, Juan, Manual del joyero, Buenos Aires, 1973, Albatros, 428 p</a:t>
            </a:r>
            <a:r>
              <a:rPr lang="es-MX" sz="1600" dirty="0">
                <a:solidFill>
                  <a:srgbClr val="665705"/>
                </a:solidFill>
                <a:latin typeface="Arial Narrow" charset="0"/>
                <a:ea typeface="ＭＳ Ｐゴシック" charset="0"/>
                <a:cs typeface="ＭＳ Ｐゴシック" charset="0"/>
              </a:rPr>
              <a:t> </a:t>
            </a:r>
            <a:br>
              <a:rPr lang="es-MX" sz="1600" dirty="0">
                <a:solidFill>
                  <a:srgbClr val="665705"/>
                </a:solidFill>
                <a:latin typeface="Arial Narrow" charset="0"/>
                <a:ea typeface="ＭＳ Ｐゴシック" charset="0"/>
                <a:cs typeface="ＭＳ Ｐゴシック" charset="0"/>
              </a:rPr>
            </a:br>
            <a:br>
              <a:rPr lang="es-MX" sz="1600" dirty="0">
                <a:solidFill>
                  <a:srgbClr val="665705"/>
                </a:solidFill>
                <a:latin typeface="Arial Narrow" charset="0"/>
                <a:ea typeface="ＭＳ Ｐゴシック" charset="0"/>
                <a:cs typeface="ＭＳ Ｐゴシック" charset="0"/>
              </a:rPr>
            </a:br>
            <a:r>
              <a:rPr lang="es-ES_tradnl" sz="1600" dirty="0">
                <a:solidFill>
                  <a:srgbClr val="665705"/>
                </a:solidFill>
                <a:latin typeface="Arial Narrow" charset="0"/>
                <a:ea typeface="ＭＳ Ｐゴシック" charset="0"/>
                <a:cs typeface="Arial Narrow" charset="0"/>
              </a:rPr>
              <a:t>Codina, Carles, La joyería, Barcelona, 1999, </a:t>
            </a:r>
            <a:r>
              <a:rPr lang="es-ES_tradnl" sz="1600" dirty="0" err="1">
                <a:solidFill>
                  <a:srgbClr val="665705"/>
                </a:solidFill>
                <a:latin typeface="Arial Narrow" charset="0"/>
                <a:ea typeface="ＭＳ Ｐゴシック" charset="0"/>
                <a:cs typeface="Arial Narrow" charset="0"/>
              </a:rPr>
              <a:t>Parramón</a:t>
            </a:r>
            <a:r>
              <a:rPr lang="es-ES_tradnl" sz="1600" dirty="0">
                <a:solidFill>
                  <a:srgbClr val="665705"/>
                </a:solidFill>
                <a:latin typeface="Arial Narrow" charset="0"/>
                <a:ea typeface="ＭＳ Ｐゴシック" charset="0"/>
                <a:cs typeface="Arial Narrow" charset="0"/>
              </a:rPr>
              <a:t>, 160 p.</a:t>
            </a:r>
            <a:br>
              <a:rPr lang="es-ES_tradnl" sz="1600" dirty="0">
                <a:solidFill>
                  <a:srgbClr val="665705"/>
                </a:solidFill>
                <a:latin typeface="Arial Narrow" charset="0"/>
                <a:ea typeface="ＭＳ Ｐゴシック" charset="0"/>
                <a:cs typeface="Arial Narrow" charset="0"/>
              </a:rPr>
            </a:br>
            <a:br>
              <a:rPr lang="es-ES_tradnl" sz="1600" dirty="0">
                <a:solidFill>
                  <a:srgbClr val="665705"/>
                </a:solidFill>
                <a:latin typeface="Arial Narrow" charset="0"/>
                <a:ea typeface="ＭＳ Ｐゴシック" charset="0"/>
                <a:cs typeface="Arial Narrow" charset="0"/>
              </a:rPr>
            </a:br>
            <a:r>
              <a:rPr lang="es-ES_tradnl" sz="1600" dirty="0" err="1">
                <a:solidFill>
                  <a:srgbClr val="665705"/>
                </a:solidFill>
                <a:latin typeface="Arial Narrow" charset="0"/>
                <a:ea typeface="ＭＳ Ｐゴシック" charset="0"/>
                <a:cs typeface="Arial Narrow" charset="0"/>
              </a:rPr>
              <a:t>Guvier.com</a:t>
            </a:r>
            <a:r>
              <a:rPr lang="es-ES_tradnl" sz="1600" dirty="0">
                <a:solidFill>
                  <a:srgbClr val="665705"/>
                </a:solidFill>
                <a:latin typeface="Arial Narrow" charset="0"/>
                <a:ea typeface="ＭＳ Ｐゴシック" charset="0"/>
                <a:cs typeface="Arial Narrow" charset="0"/>
              </a:rPr>
              <a:t> (2018, septiembre 25). Aretes Clip </a:t>
            </a:r>
            <a:r>
              <a:rPr lang="es-ES_tradnl" sz="1600" dirty="0" err="1">
                <a:solidFill>
                  <a:srgbClr val="665705"/>
                </a:solidFill>
                <a:latin typeface="Arial Narrow" charset="0"/>
                <a:ea typeface="ＭＳ Ｐゴシック" charset="0"/>
                <a:cs typeface="Arial Narrow" charset="0"/>
              </a:rPr>
              <a:t>Effy</a:t>
            </a:r>
            <a:r>
              <a:rPr lang="es-ES_tradnl" sz="1600" dirty="0">
                <a:solidFill>
                  <a:srgbClr val="665705"/>
                </a:solidFill>
                <a:latin typeface="Arial Narrow" charset="0"/>
                <a:ea typeface="ＭＳ Ｐゴシック" charset="0"/>
                <a:cs typeface="Arial Narrow" charset="0"/>
              </a:rPr>
              <a:t> oro rosa 14K, con diamantes y esmeraldas. Recuperado de </a:t>
            </a:r>
            <a:r>
              <a:rPr lang="es-ES_tradnl" sz="1600" dirty="0" err="1">
                <a:solidFill>
                  <a:srgbClr val="665705"/>
                </a:solidFill>
                <a:latin typeface="Arial Narrow" charset="0"/>
                <a:ea typeface="ＭＳ Ｐゴシック" charset="0"/>
                <a:cs typeface="Arial Narrow" charset="0"/>
              </a:rPr>
              <a:t>https</a:t>
            </a:r>
            <a:r>
              <a:rPr lang="es-ES_tradnl" sz="1600" dirty="0">
                <a:solidFill>
                  <a:srgbClr val="665705"/>
                </a:solidFill>
                <a:latin typeface="Arial Narrow" charset="0"/>
                <a:ea typeface="ＭＳ Ｐゴシック" charset="0"/>
                <a:cs typeface="Arial Narrow" charset="0"/>
              </a:rPr>
              <a:t>://</a:t>
            </a:r>
            <a:r>
              <a:rPr lang="es-ES_tradnl" sz="1600" dirty="0" err="1">
                <a:solidFill>
                  <a:srgbClr val="665705"/>
                </a:solidFill>
                <a:latin typeface="Arial Narrow" charset="0"/>
                <a:ea typeface="ＭＳ Ｐゴシック" charset="0"/>
                <a:cs typeface="Arial Narrow" charset="0"/>
              </a:rPr>
              <a:t>guvier.com</a:t>
            </a:r>
            <a:r>
              <a:rPr lang="es-ES_tradnl" sz="1600" dirty="0">
                <a:solidFill>
                  <a:srgbClr val="665705"/>
                </a:solidFill>
                <a:latin typeface="Arial Narrow" charset="0"/>
                <a:ea typeface="ＭＳ Ｐゴシック" charset="0"/>
                <a:cs typeface="Arial Narrow" charset="0"/>
              </a:rPr>
              <a:t>/</a:t>
            </a:r>
            <a:r>
              <a:rPr lang="es-ES_tradnl" sz="1600" dirty="0" err="1">
                <a:solidFill>
                  <a:srgbClr val="665705"/>
                </a:solidFill>
                <a:latin typeface="Arial Narrow" charset="0"/>
                <a:ea typeface="ＭＳ Ｐゴシック" charset="0"/>
                <a:cs typeface="Arial Narrow" charset="0"/>
              </a:rPr>
              <a:t>products</a:t>
            </a:r>
            <a:r>
              <a:rPr lang="es-ES_tradnl" sz="1600" dirty="0">
                <a:solidFill>
                  <a:srgbClr val="665705"/>
                </a:solidFill>
                <a:latin typeface="Arial Narrow" charset="0"/>
                <a:ea typeface="ＭＳ Ｐゴシック" charset="0"/>
                <a:cs typeface="Arial Narrow" charset="0"/>
              </a:rPr>
              <a:t>/aretes-clip-effy-oro-rosa-14k.</a:t>
            </a:r>
            <a:br>
              <a:rPr lang="es-ES_tradnl" sz="1600" dirty="0">
                <a:solidFill>
                  <a:srgbClr val="665705"/>
                </a:solidFill>
                <a:latin typeface="Arial Narrow" charset="0"/>
                <a:ea typeface="ＭＳ Ｐゴシック" charset="0"/>
                <a:cs typeface="Arial Narrow" charset="0"/>
              </a:rPr>
            </a:br>
            <a:r>
              <a:rPr lang="es-ES_tradnl" sz="1600" dirty="0">
                <a:solidFill>
                  <a:srgbClr val="665705"/>
                </a:solidFill>
                <a:latin typeface="Arial Narrow" charset="0"/>
                <a:ea typeface="ＭＳ Ｐゴシック" charset="0"/>
                <a:cs typeface="Arial Narrow" charset="0"/>
              </a:rPr>
              <a:t> </a:t>
            </a:r>
            <a:br>
              <a:rPr lang="es-ES_tradnl" sz="1600" dirty="0">
                <a:solidFill>
                  <a:srgbClr val="665705"/>
                </a:solidFill>
                <a:latin typeface="Arial Narrow" charset="0"/>
                <a:ea typeface="ＭＳ Ｐゴシック" charset="0"/>
                <a:cs typeface="Arial Narrow" charset="0"/>
              </a:rPr>
            </a:br>
            <a:r>
              <a:rPr lang="es-ES" sz="1600" dirty="0" err="1">
                <a:solidFill>
                  <a:srgbClr val="665705"/>
                </a:solidFill>
                <a:latin typeface="Arial Narrow" charset="0"/>
                <a:ea typeface="ＭＳ Ｐゴシック" charset="0"/>
                <a:cs typeface="ＭＳ Ｐゴシック" charset="0"/>
              </a:rPr>
              <a:t>Loyen</a:t>
            </a:r>
            <a:r>
              <a:rPr lang="es-ES" sz="1600" dirty="0">
                <a:solidFill>
                  <a:srgbClr val="665705"/>
                </a:solidFill>
                <a:latin typeface="Arial Narrow" charset="0"/>
                <a:ea typeface="ＭＳ Ｐゴシック" charset="0"/>
                <a:cs typeface="ＭＳ Ｐゴシック" charset="0"/>
              </a:rPr>
              <a:t>, </a:t>
            </a:r>
            <a:r>
              <a:rPr lang="es-ES" sz="1600" dirty="0" err="1">
                <a:solidFill>
                  <a:srgbClr val="665705"/>
                </a:solidFill>
                <a:latin typeface="Arial Narrow" charset="0"/>
                <a:ea typeface="ＭＳ Ｐゴシック" charset="0"/>
                <a:cs typeface="ＭＳ Ｐゴシック" charset="0"/>
              </a:rPr>
              <a:t>Frances</a:t>
            </a:r>
            <a:r>
              <a:rPr lang="es-ES" sz="1600" dirty="0">
                <a:solidFill>
                  <a:srgbClr val="665705"/>
                </a:solidFill>
                <a:latin typeface="Arial Narrow" charset="0"/>
                <a:ea typeface="ＭＳ Ｐゴシック" charset="0"/>
                <a:cs typeface="ＭＳ Ｐゴシック" charset="0"/>
              </a:rPr>
              <a:t>, </a:t>
            </a:r>
            <a:r>
              <a:rPr lang="es-ES" sz="1600" i="1" dirty="0">
                <a:solidFill>
                  <a:srgbClr val="665705"/>
                </a:solidFill>
                <a:latin typeface="Arial Narrow" charset="0"/>
                <a:ea typeface="ＭＳ Ｐゴシック" charset="0"/>
                <a:cs typeface="ＭＳ Ｐゴシック" charset="0"/>
              </a:rPr>
              <a:t>Manual de platería, </a:t>
            </a:r>
            <a:r>
              <a:rPr lang="es-ES" sz="1600" dirty="0">
                <a:solidFill>
                  <a:srgbClr val="665705"/>
                </a:solidFill>
                <a:latin typeface="Arial Narrow" charset="0"/>
                <a:ea typeface="ＭＳ Ｐゴシック" charset="0"/>
                <a:cs typeface="ＭＳ Ｐゴシック" charset="0"/>
              </a:rPr>
              <a:t>Madrid, 1989, [</a:t>
            </a:r>
            <a:r>
              <a:rPr lang="es-ES" sz="1600" dirty="0" err="1">
                <a:solidFill>
                  <a:srgbClr val="665705"/>
                </a:solidFill>
                <a:latin typeface="Arial Narrow" charset="0"/>
                <a:ea typeface="ＭＳ Ｐゴシック" charset="0"/>
                <a:cs typeface="ＭＳ Ｐゴシック" charset="0"/>
              </a:rPr>
              <a:t>tr</a:t>
            </a:r>
            <a:r>
              <a:rPr lang="es-ES" sz="1600" dirty="0">
                <a:solidFill>
                  <a:srgbClr val="665705"/>
                </a:solidFill>
                <a:latin typeface="Arial Narrow" charset="0"/>
                <a:ea typeface="ＭＳ Ｐゴシック" charset="0"/>
                <a:cs typeface="ＭＳ Ｐゴシック" charset="0"/>
              </a:rPr>
              <a:t>. Hernández Díaz, María], Herman </a:t>
            </a:r>
            <a:r>
              <a:rPr lang="es-ES" sz="1600" dirty="0" err="1">
                <a:solidFill>
                  <a:srgbClr val="665705"/>
                </a:solidFill>
                <a:latin typeface="Arial Narrow" charset="0"/>
                <a:ea typeface="ＭＳ Ｐゴシック" charset="0"/>
                <a:cs typeface="ＭＳ Ｐゴシック" charset="0"/>
              </a:rPr>
              <a:t>Blume</a:t>
            </a:r>
            <a:r>
              <a:rPr lang="es-ES" sz="1600" dirty="0">
                <a:solidFill>
                  <a:srgbClr val="665705"/>
                </a:solidFill>
                <a:latin typeface="Arial Narrow" charset="0"/>
                <a:ea typeface="ＭＳ Ｐゴシック" charset="0"/>
                <a:cs typeface="ＭＳ Ｐゴシック" charset="0"/>
              </a:rPr>
              <a:t>, 191p</a:t>
            </a:r>
            <a:br>
              <a:rPr lang="es-ES" sz="1600" dirty="0">
                <a:solidFill>
                  <a:srgbClr val="665705"/>
                </a:solidFill>
                <a:latin typeface="Arial Narrow" charset="0"/>
                <a:ea typeface="ＭＳ Ｐゴシック" charset="0"/>
                <a:cs typeface="ＭＳ Ｐゴシック" charset="0"/>
              </a:rPr>
            </a:br>
            <a:br>
              <a:rPr lang="es-ES" sz="1600" dirty="0">
                <a:solidFill>
                  <a:srgbClr val="665705"/>
                </a:solidFill>
                <a:latin typeface="Arial Narrow" charset="0"/>
                <a:ea typeface="ＭＳ Ｐゴシック" charset="0"/>
                <a:cs typeface="ＭＳ Ｐゴシック" charset="0"/>
              </a:rPr>
            </a:br>
            <a:r>
              <a:rPr lang="en-US" sz="1600" dirty="0" err="1">
                <a:solidFill>
                  <a:srgbClr val="665705"/>
                </a:solidFill>
                <a:latin typeface="Arial Narrow" charset="0"/>
                <a:ea typeface="ＭＳ Ｐゴシック" charset="0"/>
                <a:cs typeface="ＭＳ Ｐゴシック" charset="0"/>
              </a:rPr>
              <a:t>Mc</a:t>
            </a:r>
            <a:r>
              <a:rPr lang="en-US" sz="1600" dirty="0">
                <a:solidFill>
                  <a:srgbClr val="665705"/>
                </a:solidFill>
                <a:latin typeface="Arial Narrow" charset="0"/>
                <a:ea typeface="ＭＳ Ｐゴシック" charset="0"/>
                <a:cs typeface="ＭＳ Ｐゴシック" charset="0"/>
              </a:rPr>
              <a:t> </a:t>
            </a:r>
            <a:r>
              <a:rPr lang="en-US" sz="1600" dirty="0" err="1">
                <a:solidFill>
                  <a:srgbClr val="665705"/>
                </a:solidFill>
                <a:latin typeface="Arial Narrow" charset="0"/>
                <a:ea typeface="ＭＳ Ｐゴシック" charset="0"/>
                <a:cs typeface="ＭＳ Ｐゴシック" charset="0"/>
              </a:rPr>
              <a:t>Grath</a:t>
            </a:r>
            <a:r>
              <a:rPr lang="en-US" sz="1600" dirty="0">
                <a:solidFill>
                  <a:srgbClr val="665705"/>
                </a:solidFill>
                <a:latin typeface="Arial Narrow" charset="0"/>
                <a:ea typeface="ＭＳ Ｐゴシック" charset="0"/>
                <a:cs typeface="ＭＳ Ｐゴシック" charset="0"/>
              </a:rPr>
              <a:t>, </a:t>
            </a:r>
            <a:r>
              <a:rPr lang="en-US" sz="1600" dirty="0" err="1">
                <a:solidFill>
                  <a:srgbClr val="665705"/>
                </a:solidFill>
                <a:latin typeface="Arial Narrow" charset="0"/>
                <a:ea typeface="ＭＳ Ｐゴシック" charset="0"/>
                <a:cs typeface="ＭＳ Ｐゴシック" charset="0"/>
              </a:rPr>
              <a:t>Jinks</a:t>
            </a:r>
            <a:r>
              <a:rPr lang="en-US" sz="1600" dirty="0">
                <a:solidFill>
                  <a:srgbClr val="665705"/>
                </a:solidFill>
                <a:latin typeface="Arial Narrow" charset="0"/>
                <a:ea typeface="ＭＳ Ｐゴシック" charset="0"/>
                <a:cs typeface="ＭＳ Ｐゴシック" charset="0"/>
              </a:rPr>
              <a:t>, The Encyclopedia of Jewelry-Making Techniques, </a:t>
            </a:r>
            <a:r>
              <a:rPr lang="en-US" sz="1600" dirty="0" err="1">
                <a:solidFill>
                  <a:srgbClr val="665705"/>
                </a:solidFill>
                <a:latin typeface="Arial Narrow" charset="0"/>
                <a:ea typeface="ＭＳ Ｐゴシック" charset="0"/>
                <a:cs typeface="ＭＳ Ｐゴシック" charset="0"/>
              </a:rPr>
              <a:t>Londres</a:t>
            </a:r>
            <a:r>
              <a:rPr lang="en-US" sz="1600" dirty="0">
                <a:solidFill>
                  <a:srgbClr val="665705"/>
                </a:solidFill>
                <a:latin typeface="Arial Narrow" charset="0"/>
                <a:ea typeface="ＭＳ Ｐゴシック" charset="0"/>
                <a:cs typeface="ＭＳ Ｐゴシック" charset="0"/>
              </a:rPr>
              <a:t>, 1995, Running Press, 176 p.</a:t>
            </a:r>
            <a:br>
              <a:rPr lang="es-ES_tradnl" sz="1600" dirty="0">
                <a:solidFill>
                  <a:srgbClr val="665705"/>
                </a:solidFill>
                <a:latin typeface="Arial Narrow" charset="0"/>
                <a:ea typeface="ＭＳ Ｐゴシック" charset="0"/>
                <a:cs typeface="ＭＳ Ｐゴシック" charset="0"/>
              </a:rPr>
            </a:br>
            <a:endParaRPr lang="es-ES" sz="1600" dirty="0">
              <a:solidFill>
                <a:srgbClr val="665705"/>
              </a:solidFill>
              <a:latin typeface="Arial Narrow" charset="0"/>
              <a:ea typeface="ＭＳ Ｐゴシック" charset="0"/>
              <a:cs typeface="ＭＳ Ｐゴシック" charset="0"/>
            </a:endParaRPr>
          </a:p>
        </p:txBody>
      </p:sp>
      <p:sp>
        <p:nvSpPr>
          <p:cNvPr id="5"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10. Fuentes de consulta</a:t>
            </a:r>
            <a:endParaRPr lang="es-ES" b="1" dirty="0">
              <a:solidFill>
                <a:schemeClr val="accent4">
                  <a:lumMod val="75000"/>
                </a:schemeClr>
              </a:solidFill>
              <a:latin typeface="Arial Narrow" charset="0"/>
            </a:endParaRPr>
          </a:p>
        </p:txBody>
      </p:sp>
    </p:spTree>
    <p:extLst>
      <p:ext uri="{BB962C8B-B14F-4D97-AF65-F5344CB8AC3E}">
        <p14:creationId xmlns:p14="http://schemas.microsoft.com/office/powerpoint/2010/main" val="37145962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026"/>
          <p:cNvSpPr>
            <a:spLocks noGrp="1" noChangeArrowheads="1"/>
          </p:cNvSpPr>
          <p:nvPr>
            <p:ph type="title"/>
          </p:nvPr>
        </p:nvSpPr>
        <p:spPr bwMode="auto">
          <a:xfrm>
            <a:off x="395536" y="1340768"/>
            <a:ext cx="8153400" cy="3744416"/>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1600" dirty="0" err="1">
                <a:solidFill>
                  <a:srgbClr val="665705"/>
                </a:solidFill>
                <a:latin typeface="Arial Narrow" charset="0"/>
                <a:ea typeface="ＭＳ Ｐゴシック" charset="0"/>
                <a:cs typeface="Arial Narrow" charset="0"/>
              </a:rPr>
              <a:t>Mc</a:t>
            </a:r>
            <a:r>
              <a:rPr lang="en-US" sz="1600" dirty="0">
                <a:solidFill>
                  <a:srgbClr val="665705"/>
                </a:solidFill>
                <a:latin typeface="Arial Narrow" charset="0"/>
                <a:ea typeface="ＭＳ Ｐゴシック" charset="0"/>
                <a:cs typeface="Arial Narrow" charset="0"/>
              </a:rPr>
              <a:t> </a:t>
            </a:r>
            <a:r>
              <a:rPr lang="en-US" sz="1600" dirty="0" err="1">
                <a:solidFill>
                  <a:srgbClr val="665705"/>
                </a:solidFill>
                <a:latin typeface="Arial Narrow" charset="0"/>
                <a:ea typeface="ＭＳ Ｐゴシック" charset="0"/>
                <a:cs typeface="Arial Narrow" charset="0"/>
              </a:rPr>
              <a:t>Creight</a:t>
            </a:r>
            <a:r>
              <a:rPr lang="en-US" sz="1600" dirty="0">
                <a:solidFill>
                  <a:srgbClr val="665705"/>
                </a:solidFill>
                <a:latin typeface="Arial Narrow" charset="0"/>
                <a:ea typeface="ＭＳ Ｐゴシック" charset="0"/>
                <a:cs typeface="Arial Narrow" charset="0"/>
              </a:rPr>
              <a:t>, Tim, The Complete </a:t>
            </a:r>
            <a:r>
              <a:rPr lang="en-US" sz="1600" dirty="0" err="1">
                <a:solidFill>
                  <a:srgbClr val="665705"/>
                </a:solidFill>
                <a:latin typeface="Arial Narrow" charset="0"/>
                <a:ea typeface="ＭＳ Ｐゴシック" charset="0"/>
                <a:cs typeface="Arial Narrow" charset="0"/>
              </a:rPr>
              <a:t>Metalsmith</a:t>
            </a:r>
            <a:r>
              <a:rPr lang="en-US" sz="1600" dirty="0">
                <a:solidFill>
                  <a:srgbClr val="665705"/>
                </a:solidFill>
                <a:latin typeface="Arial Narrow" charset="0"/>
                <a:ea typeface="ＭＳ Ｐゴシック" charset="0"/>
                <a:cs typeface="Arial Narrow" charset="0"/>
              </a:rPr>
              <a:t>, Massachusetts, 1991, Davis, 192 p</a:t>
            </a:r>
            <a:br>
              <a:rPr lang="en-US" sz="1600" dirty="0">
                <a:solidFill>
                  <a:srgbClr val="665705"/>
                </a:solidFill>
                <a:latin typeface="Arial Narrow" charset="0"/>
                <a:ea typeface="ＭＳ Ｐゴシック" charset="0"/>
                <a:cs typeface="Arial Narrow" charset="0"/>
              </a:rPr>
            </a:br>
            <a:br>
              <a:rPr lang="es-ES" sz="1600" dirty="0">
                <a:solidFill>
                  <a:srgbClr val="665705"/>
                </a:solidFill>
                <a:latin typeface="Arial Narrow" charset="0"/>
                <a:ea typeface="ＭＳ Ｐゴシック" charset="0"/>
                <a:cs typeface="ＭＳ Ｐゴシック" charset="0"/>
              </a:rPr>
            </a:br>
            <a:r>
              <a:rPr lang="es-ES" sz="1600" dirty="0">
                <a:solidFill>
                  <a:srgbClr val="665705"/>
                </a:solidFill>
                <a:latin typeface="Arial Narrow" charset="0"/>
                <a:ea typeface="ＭＳ Ｐゴシック" charset="0"/>
                <a:cs typeface="ＭＳ Ｐゴシック" charset="0"/>
              </a:rPr>
              <a:t>Rojas-Aragón, Josué-Deniss (2004). Proceso de manufactura aplicados a la joyería de oro y plata. Una guía para los diseñadores industriales. Tesis Maestría en Diseño Industrial. Posgrado de Diseño Industrial, UNAM. </a:t>
            </a:r>
            <a:br>
              <a:rPr lang="es-ES" sz="1600" dirty="0">
                <a:solidFill>
                  <a:srgbClr val="665705"/>
                </a:solidFill>
                <a:latin typeface="Arial Narrow" charset="0"/>
                <a:ea typeface="ＭＳ Ｐゴシック" charset="0"/>
                <a:cs typeface="ＭＳ Ｐゴシック" charset="0"/>
              </a:rPr>
            </a:br>
            <a:br>
              <a:rPr lang="es-ES" sz="1600" dirty="0">
                <a:solidFill>
                  <a:srgbClr val="665705"/>
                </a:solidFill>
                <a:latin typeface="Arial Narrow" charset="0"/>
                <a:ea typeface="ＭＳ Ｐゴシック" charset="0"/>
                <a:cs typeface="ＭＳ Ｐゴシック" charset="0"/>
              </a:rPr>
            </a:br>
            <a:r>
              <a:rPr lang="es-ES" sz="1600" dirty="0" err="1">
                <a:solidFill>
                  <a:srgbClr val="665705"/>
                </a:solidFill>
                <a:latin typeface="Arial Narrow" charset="0"/>
                <a:ea typeface="ＭＳ Ｐゴシック" charset="0"/>
                <a:cs typeface="ＭＳ Ｐゴシック" charset="0"/>
              </a:rPr>
              <a:t>Tane.com.mx</a:t>
            </a:r>
            <a:r>
              <a:rPr lang="es-ES" sz="1600" dirty="0">
                <a:solidFill>
                  <a:srgbClr val="665705"/>
                </a:solidFill>
                <a:latin typeface="Arial Narrow" charset="0"/>
                <a:ea typeface="ＭＳ Ｐゴシック" charset="0"/>
                <a:cs typeface="ＭＳ Ｐゴシック" charset="0"/>
              </a:rPr>
              <a:t> (2018, septiembre 25). Dije de plata, modelo Vaivén. Recuperado de </a:t>
            </a:r>
            <a:br>
              <a:rPr lang="es-ES" sz="1600" dirty="0">
                <a:solidFill>
                  <a:srgbClr val="665705"/>
                </a:solidFill>
                <a:latin typeface="Arial Narrow" charset="0"/>
                <a:ea typeface="ＭＳ Ｐゴシック" charset="0"/>
                <a:cs typeface="ＭＳ Ｐゴシック" charset="0"/>
              </a:rPr>
            </a:br>
            <a:r>
              <a:rPr lang="es-ES_tradnl" sz="1600" dirty="0" err="1">
                <a:solidFill>
                  <a:srgbClr val="665705"/>
                </a:solidFill>
                <a:latin typeface="Arial Narrow" charset="0"/>
                <a:ea typeface="ＭＳ Ｐゴシック" charset="0"/>
                <a:cs typeface="ＭＳ Ｐゴシック" charset="0"/>
              </a:rPr>
              <a:t>www.tane.com.mx</a:t>
            </a:r>
            <a:r>
              <a:rPr lang="es-ES_tradnl" sz="1600" dirty="0">
                <a:solidFill>
                  <a:srgbClr val="665705"/>
                </a:solidFill>
                <a:latin typeface="Arial Narrow" charset="0"/>
                <a:ea typeface="ＭＳ Ｐゴシック" charset="0"/>
                <a:cs typeface="ＭＳ Ｐゴシック" charset="0"/>
              </a:rPr>
              <a:t>/</a:t>
            </a:r>
            <a:r>
              <a:rPr lang="es-ES_tradnl" sz="1600" dirty="0" err="1">
                <a:solidFill>
                  <a:srgbClr val="665705"/>
                </a:solidFill>
                <a:latin typeface="Arial Narrow" charset="0"/>
                <a:ea typeface="ＭＳ Ｐゴシック" charset="0"/>
                <a:cs typeface="ＭＳ Ｐゴシック" charset="0"/>
              </a:rPr>
              <a:t>resources</a:t>
            </a:r>
            <a:r>
              <a:rPr lang="es-ES_tradnl" sz="1600" dirty="0">
                <a:solidFill>
                  <a:srgbClr val="665705"/>
                </a:solidFill>
                <a:latin typeface="Arial Narrow" charset="0"/>
                <a:ea typeface="ＭＳ Ｐゴシック" charset="0"/>
                <a:cs typeface="ＭＳ Ｐゴシック" charset="0"/>
              </a:rPr>
              <a:t>/</a:t>
            </a:r>
            <a:r>
              <a:rPr lang="es-ES_tradnl" sz="1600" dirty="0" err="1">
                <a:solidFill>
                  <a:srgbClr val="665705"/>
                </a:solidFill>
                <a:latin typeface="Arial Narrow" charset="0"/>
                <a:ea typeface="ＭＳ Ｐゴシック" charset="0"/>
                <a:cs typeface="ＭＳ Ｐゴシック" charset="0"/>
              </a:rPr>
              <a:t>tane</a:t>
            </a:r>
            <a:r>
              <a:rPr lang="es-ES_tradnl" sz="1600" dirty="0">
                <a:solidFill>
                  <a:srgbClr val="665705"/>
                </a:solidFill>
                <a:latin typeface="Arial Narrow" charset="0"/>
                <a:ea typeface="ＭＳ Ｐゴシック" charset="0"/>
                <a:cs typeface="ＭＳ Ｐゴシック" charset="0"/>
              </a:rPr>
              <a:t>-dijes/dije-</a:t>
            </a:r>
            <a:r>
              <a:rPr lang="es-ES_tradnl" sz="1600" dirty="0" err="1">
                <a:solidFill>
                  <a:srgbClr val="665705"/>
                </a:solidFill>
                <a:latin typeface="Arial Narrow" charset="0"/>
                <a:ea typeface="ＭＳ Ｐゴシック" charset="0"/>
                <a:cs typeface="ＭＳ Ｐゴシック" charset="0"/>
              </a:rPr>
              <a:t>vaiven.jpg</a:t>
            </a:r>
            <a:r>
              <a:rPr lang="es-ES_tradnl" sz="1600" dirty="0">
                <a:solidFill>
                  <a:srgbClr val="665705"/>
                </a:solidFill>
                <a:latin typeface="Arial Narrow" charset="0"/>
                <a:ea typeface="ＭＳ Ｐゴシック" charset="0"/>
                <a:cs typeface="ＭＳ Ｐゴシック" charset="0"/>
              </a:rPr>
              <a:t> </a:t>
            </a:r>
            <a:br>
              <a:rPr lang="es-ES_tradnl" sz="1600" dirty="0">
                <a:solidFill>
                  <a:srgbClr val="665705"/>
                </a:solidFill>
                <a:latin typeface="Arial Narrow" charset="0"/>
                <a:ea typeface="ＭＳ Ｐゴシック" charset="0"/>
                <a:cs typeface="ＭＳ Ｐゴシック" charset="0"/>
              </a:rPr>
            </a:br>
            <a:br>
              <a:rPr lang="es-ES_tradnl" sz="1600" dirty="0">
                <a:solidFill>
                  <a:srgbClr val="665705"/>
                </a:solidFill>
              </a:rPr>
            </a:br>
            <a:r>
              <a:rPr lang="es-ES" sz="1600" dirty="0" err="1">
                <a:solidFill>
                  <a:srgbClr val="665705"/>
                </a:solidFill>
                <a:latin typeface="Arial Narrow" charset="0"/>
                <a:ea typeface="ＭＳ Ｐゴシック" charset="0"/>
                <a:cs typeface="ＭＳ Ｐゴシック" charset="0"/>
              </a:rPr>
              <a:t>Vitiello</a:t>
            </a:r>
            <a:r>
              <a:rPr lang="es-ES" sz="1600" dirty="0">
                <a:solidFill>
                  <a:srgbClr val="665705"/>
                </a:solidFill>
                <a:latin typeface="Arial Narrow" charset="0"/>
                <a:ea typeface="ＭＳ Ｐゴシック" charset="0"/>
                <a:cs typeface="ＭＳ Ｐゴシック" charset="0"/>
              </a:rPr>
              <a:t>, Luigi, </a:t>
            </a:r>
            <a:r>
              <a:rPr lang="es-ES" sz="1600" i="1" dirty="0">
                <a:solidFill>
                  <a:srgbClr val="665705"/>
                </a:solidFill>
                <a:latin typeface="Arial Narrow" charset="0"/>
                <a:ea typeface="ＭＳ Ｐゴシック" charset="0"/>
                <a:cs typeface="ＭＳ Ｐゴシック" charset="0"/>
              </a:rPr>
              <a:t>Orfebrería Moderna, </a:t>
            </a:r>
            <a:r>
              <a:rPr lang="es-ES" sz="1600" dirty="0">
                <a:solidFill>
                  <a:srgbClr val="665705"/>
                </a:solidFill>
                <a:latin typeface="Arial Narrow" charset="0"/>
                <a:ea typeface="ＭＳ Ｐゴシック" charset="0"/>
                <a:cs typeface="ＭＳ Ｐゴシック" charset="0"/>
              </a:rPr>
              <a:t>Barcelona, 1989, [</a:t>
            </a:r>
            <a:r>
              <a:rPr lang="es-ES" sz="1600" dirty="0" err="1">
                <a:solidFill>
                  <a:srgbClr val="665705"/>
                </a:solidFill>
                <a:latin typeface="Arial Narrow" charset="0"/>
                <a:ea typeface="ＭＳ Ｐゴシック" charset="0"/>
                <a:cs typeface="ＭＳ Ｐゴシック" charset="0"/>
              </a:rPr>
              <a:t>tr</a:t>
            </a:r>
            <a:r>
              <a:rPr lang="es-ES" sz="1600" dirty="0">
                <a:solidFill>
                  <a:srgbClr val="665705"/>
                </a:solidFill>
                <a:latin typeface="Arial Narrow" charset="0"/>
                <a:ea typeface="ＭＳ Ｐゴシック" charset="0"/>
                <a:cs typeface="ＭＳ Ｐゴシック" charset="0"/>
              </a:rPr>
              <a:t>. Eugenia </a:t>
            </a:r>
            <a:r>
              <a:rPr lang="es-ES" sz="1600" dirty="0" err="1">
                <a:solidFill>
                  <a:srgbClr val="665705"/>
                </a:solidFill>
                <a:latin typeface="Arial Narrow" charset="0"/>
                <a:ea typeface="ＭＳ Ｐゴシック" charset="0"/>
                <a:cs typeface="ＭＳ Ｐゴシック" charset="0"/>
              </a:rPr>
              <a:t>Volpe</a:t>
            </a:r>
            <a:r>
              <a:rPr lang="es-ES" sz="1600" dirty="0">
                <a:solidFill>
                  <a:srgbClr val="665705"/>
                </a:solidFill>
                <a:latin typeface="Arial Narrow" charset="0"/>
                <a:ea typeface="ＭＳ Ｐゴシック" charset="0"/>
                <a:cs typeface="ＭＳ Ｐゴシック" charset="0"/>
              </a:rPr>
              <a:t>, María], Omega, 612 p</a:t>
            </a:r>
            <a:r>
              <a:rPr lang="en-US" sz="1600" dirty="0">
                <a:solidFill>
                  <a:srgbClr val="665705"/>
                </a:solidFill>
                <a:latin typeface="Arial Narrow" charset="0"/>
                <a:ea typeface="ＭＳ Ｐゴシック" charset="0"/>
                <a:cs typeface="Arial Narrow" charset="0"/>
              </a:rPr>
              <a:t>.</a:t>
            </a:r>
            <a:r>
              <a:rPr lang="es-ES_tradnl" sz="1600" dirty="0">
                <a:solidFill>
                  <a:srgbClr val="665705"/>
                </a:solidFill>
                <a:latin typeface="Arial Narrow" charset="0"/>
                <a:ea typeface="ＭＳ Ｐゴシック" charset="0"/>
                <a:cs typeface="Arial Narrow" charset="0"/>
              </a:rPr>
              <a:t> </a:t>
            </a:r>
            <a:br>
              <a:rPr lang="es-ES_tradnl" sz="1600" dirty="0">
                <a:solidFill>
                  <a:srgbClr val="665705"/>
                </a:solidFill>
                <a:latin typeface="Arial Narrow" charset="0"/>
                <a:ea typeface="ＭＳ Ｐゴシック" charset="0"/>
                <a:cs typeface="Arial Narrow" charset="0"/>
              </a:rPr>
            </a:br>
            <a:br>
              <a:rPr lang="es-ES_tradnl" sz="1600" dirty="0">
                <a:solidFill>
                  <a:srgbClr val="665705"/>
                </a:solidFill>
                <a:latin typeface="Arial Narrow" charset="0"/>
                <a:ea typeface="ＭＳ Ｐゴシック" charset="0"/>
                <a:cs typeface="Arial Narrow" charset="0"/>
              </a:rPr>
            </a:br>
            <a:r>
              <a:rPr lang="es-ES_tradnl" sz="1600" dirty="0" err="1">
                <a:solidFill>
                  <a:srgbClr val="665705"/>
                </a:solidFill>
                <a:latin typeface="Arial Narrow" charset="0"/>
                <a:ea typeface="ＭＳ Ｐゴシック" charset="0"/>
                <a:cs typeface="Arial Narrow" charset="0"/>
              </a:rPr>
              <a:t>Zoara.es</a:t>
            </a:r>
            <a:r>
              <a:rPr lang="es-ES_tradnl" sz="1600" dirty="0">
                <a:solidFill>
                  <a:srgbClr val="665705"/>
                </a:solidFill>
                <a:latin typeface="Arial Narrow" charset="0"/>
                <a:ea typeface="ＭＳ Ｐゴシック" charset="0"/>
                <a:cs typeface="Arial Narrow" charset="0"/>
              </a:rPr>
              <a:t> (2018, septiembre 25). Anillo de compromiso con diamante y zafiros corte princesa en oro blanco 14K. Recuperado de </a:t>
            </a:r>
            <a:r>
              <a:rPr lang="es-ES_tradnl" sz="1600" dirty="0" err="1">
                <a:solidFill>
                  <a:srgbClr val="665705"/>
                </a:solidFill>
                <a:latin typeface="Arial Narrow" charset="0"/>
                <a:ea typeface="ＭＳ Ｐゴシック" charset="0"/>
                <a:cs typeface="Arial Narrow" charset="0"/>
              </a:rPr>
              <a:t>https</a:t>
            </a:r>
            <a:r>
              <a:rPr lang="es-ES_tradnl" sz="1600" dirty="0">
                <a:solidFill>
                  <a:srgbClr val="665705"/>
                </a:solidFill>
                <a:latin typeface="Arial Narrow" charset="0"/>
                <a:ea typeface="ＭＳ Ｐゴシック" charset="0"/>
                <a:cs typeface="Arial Narrow" charset="0"/>
              </a:rPr>
              <a:t>://</a:t>
            </a:r>
            <a:r>
              <a:rPr lang="es-ES_tradnl" sz="1600" dirty="0" err="1">
                <a:solidFill>
                  <a:srgbClr val="665705"/>
                </a:solidFill>
                <a:latin typeface="Arial Narrow" charset="0"/>
                <a:ea typeface="ＭＳ Ｐゴシック" charset="0"/>
                <a:cs typeface="Arial Narrow" charset="0"/>
              </a:rPr>
              <a:t>pics.zoara.net</a:t>
            </a:r>
            <a:r>
              <a:rPr lang="es-ES_tradnl" sz="1600" dirty="0">
                <a:solidFill>
                  <a:srgbClr val="665705"/>
                </a:solidFill>
                <a:latin typeface="Arial Narrow" charset="0"/>
                <a:ea typeface="ＭＳ Ｐゴシック" charset="0"/>
                <a:cs typeface="Arial Narrow" charset="0"/>
              </a:rPr>
              <a:t>/</a:t>
            </a:r>
            <a:r>
              <a:rPr lang="es-ES_tradnl" sz="1600" dirty="0" err="1">
                <a:solidFill>
                  <a:srgbClr val="665705"/>
                </a:solidFill>
                <a:latin typeface="Arial Narrow" charset="0"/>
                <a:ea typeface="ＭＳ Ｐゴシック" charset="0"/>
                <a:cs typeface="Arial Narrow" charset="0"/>
              </a:rPr>
              <a:t>images</a:t>
            </a:r>
            <a:r>
              <a:rPr lang="es-ES_tradnl" sz="1600" dirty="0">
                <a:solidFill>
                  <a:srgbClr val="665705"/>
                </a:solidFill>
                <a:latin typeface="Arial Narrow" charset="0"/>
                <a:ea typeface="ＭＳ Ｐゴシック" charset="0"/>
                <a:cs typeface="Arial Narrow" charset="0"/>
              </a:rPr>
              <a:t>/</a:t>
            </a:r>
            <a:r>
              <a:rPr lang="es-ES_tradnl" sz="1600" dirty="0" err="1">
                <a:solidFill>
                  <a:srgbClr val="665705"/>
                </a:solidFill>
                <a:latin typeface="Arial Narrow" charset="0"/>
                <a:ea typeface="ＭＳ Ｐゴシック" charset="0"/>
                <a:cs typeface="Arial Narrow" charset="0"/>
              </a:rPr>
              <a:t>products</a:t>
            </a:r>
            <a:r>
              <a:rPr lang="es-ES_tradnl" sz="1600" dirty="0">
                <a:solidFill>
                  <a:srgbClr val="665705"/>
                </a:solidFill>
                <a:latin typeface="Arial Narrow" charset="0"/>
                <a:ea typeface="ＭＳ Ｐゴシック" charset="0"/>
                <a:cs typeface="Arial Narrow" charset="0"/>
              </a:rPr>
              <a:t>/</a:t>
            </a:r>
            <a:r>
              <a:rPr lang="es-ES_tradnl" sz="1600" dirty="0" err="1">
                <a:solidFill>
                  <a:srgbClr val="665705"/>
                </a:solidFill>
                <a:latin typeface="Arial Narrow" charset="0"/>
                <a:ea typeface="ＭＳ Ｐゴシック" charset="0"/>
                <a:cs typeface="Arial Narrow" charset="0"/>
              </a:rPr>
              <a:t>large</a:t>
            </a:r>
            <a:r>
              <a:rPr lang="es-ES_tradnl" sz="1600" dirty="0">
                <a:solidFill>
                  <a:srgbClr val="665705"/>
                </a:solidFill>
                <a:latin typeface="Arial Narrow" charset="0"/>
                <a:ea typeface="ＭＳ Ｐゴシック" charset="0"/>
                <a:cs typeface="Arial Narrow" charset="0"/>
              </a:rPr>
              <a:t>/448733_stunning_diamond_princess_cut_sapphire_engagement_ring_side.jpg</a:t>
            </a:r>
            <a:r>
              <a:rPr lang="es-ES_tradnl" sz="2000" dirty="0">
                <a:solidFill>
                  <a:srgbClr val="665705"/>
                </a:solidFill>
                <a:latin typeface="Arial Narrow" charset="0"/>
                <a:ea typeface="ＭＳ Ｐゴシック" charset="0"/>
                <a:cs typeface="Arial Narrow" charset="0"/>
              </a:rPr>
              <a:t>.</a:t>
            </a:r>
            <a:endParaRPr lang="es-ES" sz="2000" dirty="0">
              <a:solidFill>
                <a:srgbClr val="665705"/>
              </a:solidFill>
              <a:latin typeface="Arial Narrow" charset="0"/>
              <a:ea typeface="ＭＳ Ｐゴシック" charset="0"/>
              <a:cs typeface="Arial Narrow" charset="0"/>
            </a:endParaRPr>
          </a:p>
        </p:txBody>
      </p:sp>
      <p:sp>
        <p:nvSpPr>
          <p:cNvPr id="5"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10. Fuentes de consulta</a:t>
            </a:r>
            <a:endParaRPr lang="es-ES" b="1" dirty="0">
              <a:solidFill>
                <a:schemeClr val="accent4">
                  <a:lumMod val="75000"/>
                </a:schemeClr>
              </a:solidFill>
              <a:latin typeface="Arial Narrow"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26"/>
          <p:cNvSpPr>
            <a:spLocks noGrp="1" noChangeArrowheads="1"/>
          </p:cNvSpPr>
          <p:nvPr>
            <p:ph type="title"/>
          </p:nvPr>
        </p:nvSpPr>
        <p:spPr bwMode="auto">
          <a:xfrm>
            <a:off x="762000" y="3100388"/>
            <a:ext cx="7772400" cy="5794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s-MX" sz="3200" dirty="0">
                <a:solidFill>
                  <a:schemeClr val="accent4">
                    <a:lumMod val="75000"/>
                  </a:schemeClr>
                </a:solidFill>
                <a:latin typeface="Arial Narrow" charset="0"/>
                <a:ea typeface="ＭＳ Ｐゴシック" charset="0"/>
                <a:cs typeface="ＭＳ Ｐゴシック" charset="0"/>
              </a:rPr>
              <a:t>2. Ventajas y desventajas</a:t>
            </a:r>
            <a:endParaRPr lang="es-ES" sz="3200" dirty="0">
              <a:solidFill>
                <a:schemeClr val="accent4">
                  <a:lumMod val="75000"/>
                </a:schemeClr>
              </a:solidFill>
              <a:latin typeface="Arial Narrow" charset="0"/>
              <a:ea typeface="ＭＳ Ｐゴシック" charset="0"/>
              <a:cs typeface="ＭＳ Ｐゴシック" charset="0"/>
            </a:endParaRPr>
          </a:p>
        </p:txBody>
      </p:sp>
    </p:spTree>
    <p:extLst>
      <p:ext uri="{BB962C8B-B14F-4D97-AF65-F5344CB8AC3E}">
        <p14:creationId xmlns:p14="http://schemas.microsoft.com/office/powerpoint/2010/main" val="1239908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026"/>
          <p:cNvSpPr>
            <a:spLocks noGrp="1" noChangeArrowheads="1"/>
          </p:cNvSpPr>
          <p:nvPr>
            <p:ph type="title"/>
          </p:nvPr>
        </p:nvSpPr>
        <p:spPr bwMode="auto">
          <a:xfrm>
            <a:off x="467544" y="1412776"/>
            <a:ext cx="7776864" cy="43924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514350" indent="-514350" eaLnBrk="1" hangingPunct="1">
              <a:spcAft>
                <a:spcPts val="1800"/>
              </a:spcAft>
            </a:pPr>
            <a:r>
              <a:rPr lang="es-MX" sz="2000" dirty="0">
                <a:solidFill>
                  <a:schemeClr val="accent2">
                    <a:lumMod val="50000"/>
                  </a:schemeClr>
                </a:solidFill>
                <a:latin typeface="Arial Narrow" charset="0"/>
                <a:ea typeface="ＭＳ Ｐゴシック" charset="0"/>
                <a:cs typeface="ＭＳ Ｐゴシック" charset="0"/>
              </a:rPr>
              <a:t>         Ventajas del proceso:</a:t>
            </a: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	* Se pueden producir formas complejas y rebuscadas</a:t>
            </a: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	* Poco tiempo en producción para gran cantidad de piezas</a:t>
            </a: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	* Se puede obtener un buen acabado de la pieza final	</a:t>
            </a: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       * Puede copiarse prácticamente cualquier detalle.</a:t>
            </a: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	* No presenta líneas de partición derivadas del molde</a:t>
            </a: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	* Se puede destinar a una mediana y alta producción</a:t>
            </a:r>
            <a:br>
              <a:rPr lang="es-MX" sz="2000" dirty="0">
                <a:solidFill>
                  <a:schemeClr val="accent2">
                    <a:lumMod val="50000"/>
                  </a:schemeClr>
                </a:solidFill>
                <a:latin typeface="Arial Narrow" charset="0"/>
                <a:ea typeface="ＭＳ Ｐゴシック" charset="0"/>
                <a:cs typeface="ＭＳ Ｐゴシック" charset="0"/>
              </a:rPr>
            </a:b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Desventajas:</a:t>
            </a: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	* El proceso es lento y costoso para una baja producción</a:t>
            </a: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	* Permite copiar directo de joyas originales y algunas ceras  -Piratería-</a:t>
            </a: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       * Un cambio en el diseño implica generar un nuevo molde, a veces </a:t>
            </a:r>
            <a:br>
              <a:rPr lang="es-MX" sz="2000" dirty="0">
                <a:solidFill>
                  <a:schemeClr val="accent2">
                    <a:lumMod val="50000"/>
                  </a:schemeClr>
                </a:solidFill>
                <a:latin typeface="Arial Narrow" charset="0"/>
                <a:ea typeface="ＭＳ Ｐゴシック" charset="0"/>
                <a:cs typeface="ＭＳ Ｐゴシック" charset="0"/>
              </a:rPr>
            </a:br>
            <a:r>
              <a:rPr lang="es-MX" sz="2000" dirty="0">
                <a:solidFill>
                  <a:schemeClr val="accent2">
                    <a:lumMod val="50000"/>
                  </a:schemeClr>
                </a:solidFill>
                <a:latin typeface="Arial Narrow" charset="0"/>
                <a:ea typeface="ＭＳ Ｐゴシック" charset="0"/>
                <a:cs typeface="ＭＳ Ｐゴシック" charset="0"/>
              </a:rPr>
              <a:t>	   hasta un nuevo “master”, lo que hace lento el proceso de ajustes.</a:t>
            </a:r>
            <a:endParaRPr lang="es-ES" sz="2000" dirty="0">
              <a:solidFill>
                <a:schemeClr val="accent2">
                  <a:lumMod val="50000"/>
                </a:schemeClr>
              </a:solidFill>
              <a:latin typeface="Arial Narrow" charset="0"/>
              <a:ea typeface="ＭＳ Ｐゴシック" charset="0"/>
              <a:cs typeface="ＭＳ Ｐゴシック" charset="0"/>
            </a:endParaRPr>
          </a:p>
        </p:txBody>
      </p:sp>
      <p:sp>
        <p:nvSpPr>
          <p:cNvPr id="3"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2. Ventajas y desventajas</a:t>
            </a:r>
            <a:endParaRPr lang="es-ES" b="1" dirty="0">
              <a:solidFill>
                <a:schemeClr val="accent4">
                  <a:lumMod val="75000"/>
                </a:schemeClr>
              </a:solidFill>
              <a:latin typeface="Arial Narrow"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26"/>
          <p:cNvSpPr>
            <a:spLocks noGrp="1" noChangeArrowheads="1"/>
          </p:cNvSpPr>
          <p:nvPr>
            <p:ph type="title"/>
          </p:nvPr>
        </p:nvSpPr>
        <p:spPr bwMode="auto">
          <a:xfrm>
            <a:off x="762000" y="3100388"/>
            <a:ext cx="7772400" cy="5794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s-MX" sz="3200" dirty="0">
                <a:solidFill>
                  <a:schemeClr val="accent4">
                    <a:lumMod val="75000"/>
                  </a:schemeClr>
                </a:solidFill>
                <a:latin typeface="Arial Narrow" charset="0"/>
                <a:ea typeface="ＭＳ Ｐゴシック" charset="0"/>
                <a:cs typeface="ＭＳ Ｐゴシック" charset="0"/>
              </a:rPr>
              <a:t>3. Proceso de diseño</a:t>
            </a:r>
            <a:endParaRPr lang="es-ES" sz="3200" dirty="0">
              <a:solidFill>
                <a:schemeClr val="accent4">
                  <a:lumMod val="75000"/>
                </a:schemeClr>
              </a:solidFill>
              <a:latin typeface="Arial Narrow" charset="0"/>
              <a:ea typeface="ＭＳ Ｐゴシック" charset="0"/>
              <a:cs typeface="ＭＳ Ｐゴシック" charset="0"/>
            </a:endParaRPr>
          </a:p>
        </p:txBody>
      </p:sp>
    </p:spTree>
    <p:extLst>
      <p:ext uri="{BB962C8B-B14F-4D97-AF65-F5344CB8AC3E}">
        <p14:creationId xmlns:p14="http://schemas.microsoft.com/office/powerpoint/2010/main" val="81850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026"/>
          <p:cNvSpPr>
            <a:spLocks noGrp="1" noChangeArrowheads="1"/>
          </p:cNvSpPr>
          <p:nvPr>
            <p:ph type="title"/>
          </p:nvPr>
        </p:nvSpPr>
        <p:spPr bwMode="auto">
          <a:xfrm>
            <a:off x="467544" y="1219200"/>
            <a:ext cx="7488832" cy="4514056"/>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514350" indent="-514350" eaLnBrk="1" hangingPunct="1">
              <a:spcAft>
                <a:spcPts val="1800"/>
              </a:spcAft>
            </a:pPr>
            <a:r>
              <a:rPr lang="es-MX" sz="2000" dirty="0">
                <a:solidFill>
                  <a:srgbClr val="665705"/>
                </a:solidFill>
                <a:latin typeface="Arial Narrow" charset="0"/>
                <a:ea typeface="ＭＳ Ｐゴシック" charset="0"/>
                <a:cs typeface="ＭＳ Ｐゴシック" charset="0"/>
              </a:rPr>
              <a:t>	</a:t>
            </a:r>
            <a:br>
              <a:rPr lang="es-MX" sz="2000" dirty="0">
                <a:solidFill>
                  <a:srgbClr val="665705"/>
                </a:solidFill>
                <a:latin typeface="Arial Narrow" charset="0"/>
                <a:ea typeface="ＭＳ Ｐゴシック" charset="0"/>
                <a:cs typeface="ＭＳ Ｐゴシック" charset="0"/>
              </a:rPr>
            </a:br>
            <a:r>
              <a:rPr lang="es-MX" sz="2000" dirty="0">
                <a:solidFill>
                  <a:srgbClr val="665705"/>
                </a:solidFill>
                <a:latin typeface="Arial Narrow" charset="0"/>
                <a:ea typeface="ＭＳ Ｐゴシック" charset="0"/>
                <a:cs typeface="ＭＳ Ｐゴシック" charset="0"/>
              </a:rPr>
              <a:t>El proceso de diseño debe apoyarse en una temática específica que permita un desarrollo conceptual dirigido a obtener una pieza atractiva, significativa y con sentido. Algunas determinantes del proyecto son: </a:t>
            </a:r>
            <a:br>
              <a:rPr lang="es-MX" sz="2000" dirty="0">
                <a:solidFill>
                  <a:srgbClr val="665705"/>
                </a:solidFill>
                <a:latin typeface="Arial Narrow" charset="0"/>
                <a:ea typeface="ＭＳ Ｐゴシック" charset="0"/>
                <a:cs typeface="ＭＳ Ｐゴシック" charset="0"/>
              </a:rPr>
            </a:br>
            <a:br>
              <a:rPr lang="es-MX" sz="2000" dirty="0">
                <a:solidFill>
                  <a:srgbClr val="665705"/>
                </a:solidFill>
                <a:latin typeface="Arial Narrow" charset="0"/>
                <a:ea typeface="ＭＳ Ｐゴシック" charset="0"/>
                <a:cs typeface="ＭＳ Ｐゴシック" charset="0"/>
              </a:rPr>
            </a:br>
            <a:r>
              <a:rPr lang="es-MX" sz="2000" dirty="0">
                <a:solidFill>
                  <a:srgbClr val="665705"/>
                </a:solidFill>
                <a:latin typeface="Arial Narrow" charset="0"/>
                <a:ea typeface="ＭＳ Ｐゴシック" charset="0"/>
                <a:cs typeface="ＭＳ Ｐゴシック" charset="0"/>
              </a:rPr>
              <a:t>	* Metal de fabricación </a:t>
            </a:r>
            <a:br>
              <a:rPr lang="es-MX" sz="2000" dirty="0">
                <a:solidFill>
                  <a:srgbClr val="665705"/>
                </a:solidFill>
                <a:latin typeface="Arial Narrow" charset="0"/>
                <a:ea typeface="ＭＳ Ｐゴシック" charset="0"/>
                <a:cs typeface="ＭＳ Ｐゴシック" charset="0"/>
              </a:rPr>
            </a:br>
            <a:r>
              <a:rPr lang="es-MX" sz="2000" dirty="0">
                <a:solidFill>
                  <a:srgbClr val="665705"/>
                </a:solidFill>
                <a:latin typeface="Arial Narrow" charset="0"/>
                <a:ea typeface="ＭＳ Ｐゴシック" charset="0"/>
                <a:cs typeface="ＭＳ Ｐゴシック" charset="0"/>
              </a:rPr>
              <a:t>	* Peso esperado de la joya final </a:t>
            </a:r>
            <a:br>
              <a:rPr lang="es-MX" sz="2000" dirty="0">
                <a:solidFill>
                  <a:srgbClr val="665705"/>
                </a:solidFill>
                <a:latin typeface="Arial Narrow" charset="0"/>
                <a:ea typeface="ＭＳ Ｐゴシック" charset="0"/>
                <a:cs typeface="ＭＳ Ｐゴシック" charset="0"/>
              </a:rPr>
            </a:br>
            <a:r>
              <a:rPr lang="es-MX" sz="2000" dirty="0">
                <a:solidFill>
                  <a:srgbClr val="665705"/>
                </a:solidFill>
                <a:latin typeface="Arial Narrow" charset="0"/>
                <a:ea typeface="ＭＳ Ｐゴシック" charset="0"/>
                <a:cs typeface="ＭＳ Ｐゴシック" charset="0"/>
              </a:rPr>
              <a:t>	* Consideraciones ergónomicas mínimas </a:t>
            </a:r>
            <a:br>
              <a:rPr lang="es-MX" sz="2000" dirty="0">
                <a:solidFill>
                  <a:srgbClr val="665705"/>
                </a:solidFill>
                <a:latin typeface="Arial Narrow" charset="0"/>
                <a:ea typeface="ＭＳ Ｐゴシック" charset="0"/>
                <a:cs typeface="ＭＳ Ｐゴシック" charset="0"/>
              </a:rPr>
            </a:br>
            <a:r>
              <a:rPr lang="es-MX" sz="2000" dirty="0">
                <a:solidFill>
                  <a:srgbClr val="665705"/>
                </a:solidFill>
                <a:latin typeface="Arial Narrow" charset="0"/>
                <a:ea typeface="ＭＳ Ｐゴシック" charset="0"/>
                <a:cs typeface="ＭＳ Ｐゴシック" charset="0"/>
              </a:rPr>
              <a:t>	* Contemplar sistemas de ensamble entre elementos.	</a:t>
            </a:r>
            <a:br>
              <a:rPr lang="es-MX" sz="2000" dirty="0">
                <a:solidFill>
                  <a:srgbClr val="665705"/>
                </a:solidFill>
                <a:latin typeface="Arial Narrow" charset="0"/>
                <a:ea typeface="ＭＳ Ｐゴシック" charset="0"/>
                <a:cs typeface="ＭＳ Ｐゴシック" charset="0"/>
              </a:rPr>
            </a:br>
            <a:r>
              <a:rPr lang="es-MX" sz="2000" dirty="0">
                <a:solidFill>
                  <a:srgbClr val="665705"/>
                </a:solidFill>
                <a:latin typeface="Arial Narrow" charset="0"/>
                <a:ea typeface="ＭＳ Ｐゴシック" charset="0"/>
                <a:cs typeface="ＭＳ Ｐゴシック" charset="0"/>
              </a:rPr>
              <a:t>       * Acabados superficiales.</a:t>
            </a:r>
            <a:br>
              <a:rPr lang="es-MX" sz="2000" dirty="0">
                <a:solidFill>
                  <a:srgbClr val="665705"/>
                </a:solidFill>
                <a:latin typeface="Arial Narrow" charset="0"/>
                <a:ea typeface="ＭＳ Ｐゴシック" charset="0"/>
                <a:cs typeface="ＭＳ Ｐゴシック" charset="0"/>
              </a:rPr>
            </a:br>
            <a:br>
              <a:rPr lang="es-MX" sz="2000" dirty="0">
                <a:solidFill>
                  <a:srgbClr val="665705"/>
                </a:solidFill>
                <a:latin typeface="Arial Narrow" charset="0"/>
                <a:ea typeface="ＭＳ Ｐゴシック" charset="0"/>
                <a:cs typeface="ＭＳ Ｐゴシック" charset="0"/>
              </a:rPr>
            </a:br>
            <a:r>
              <a:rPr lang="es-MX" sz="2000" dirty="0">
                <a:solidFill>
                  <a:srgbClr val="665705"/>
                </a:solidFill>
                <a:latin typeface="Arial Narrow" charset="0"/>
                <a:ea typeface="ＭＳ Ｐゴシック" charset="0"/>
                <a:cs typeface="ＭＳ Ｐゴシック" charset="0"/>
              </a:rPr>
              <a:t>El proceso de desarrollo creativo puede variar de persona a persona y estar fundamentado en cualquer tema que el autor desee. A continuación se presentan dos ejemplos de proyectos de diseño.</a:t>
            </a:r>
            <a:endParaRPr lang="es-ES" sz="2000" dirty="0">
              <a:solidFill>
                <a:srgbClr val="665705"/>
              </a:solidFill>
              <a:latin typeface="Arial Narrow" charset="0"/>
              <a:ea typeface="ＭＳ Ｐゴシック" charset="0"/>
              <a:cs typeface="ＭＳ Ｐゴシック" charset="0"/>
            </a:endParaRPr>
          </a:p>
        </p:txBody>
      </p:sp>
      <p:sp>
        <p:nvSpPr>
          <p:cNvPr id="3" name="Rectangle 1026"/>
          <p:cNvSpPr>
            <a:spLocks noChangeArrowheads="1"/>
          </p:cNvSpPr>
          <p:nvPr/>
        </p:nvSpPr>
        <p:spPr bwMode="auto">
          <a:xfrm>
            <a:off x="1187624" y="476672"/>
            <a:ext cx="4572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3. Proceso de Diseño</a:t>
            </a:r>
            <a:endParaRPr lang="es-ES" b="1" dirty="0">
              <a:solidFill>
                <a:schemeClr val="accent4">
                  <a:lumMod val="75000"/>
                </a:schemeClr>
              </a:solidFill>
              <a:latin typeface="Arial Narrow"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10;pieza2.jpg                                                     0000002D&#10;MDI DENISS                     C596DDF8:"/>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3400" y="1331912"/>
            <a:ext cx="2979738"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87" name="Text Box 4"/>
          <p:cNvSpPr txBox="1">
            <a:spLocks noChangeArrowheads="1"/>
          </p:cNvSpPr>
          <p:nvPr/>
        </p:nvSpPr>
        <p:spPr bwMode="auto">
          <a:xfrm>
            <a:off x="3779912" y="1414948"/>
            <a:ext cx="4248472" cy="44012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a:r>
              <a:rPr lang="es-ES_tradnl" sz="2000" dirty="0">
                <a:solidFill>
                  <a:schemeClr val="accent2">
                    <a:lumMod val="50000"/>
                  </a:schemeClr>
                </a:solidFill>
                <a:latin typeface="Arial Narrow" charset="0"/>
              </a:rPr>
              <a:t>En un proyecto elaborado en uno de los cursos, se diseñó un eslabón para pulsera, propuesto para ser fundido a la cera perdida, fabricado en plata e inspirado en la obra de la Arquitecta </a:t>
            </a:r>
            <a:r>
              <a:rPr lang="es-ES_tradnl" sz="2000" dirty="0" err="1">
                <a:solidFill>
                  <a:schemeClr val="accent2">
                    <a:lumMod val="50000"/>
                  </a:schemeClr>
                </a:solidFill>
                <a:latin typeface="Arial Narrow" charset="0"/>
              </a:rPr>
              <a:t>Zaha</a:t>
            </a:r>
            <a:r>
              <a:rPr lang="es-ES_tradnl" sz="2000" dirty="0">
                <a:solidFill>
                  <a:schemeClr val="accent2">
                    <a:lumMod val="50000"/>
                  </a:schemeClr>
                </a:solidFill>
                <a:latin typeface="Arial Narrow" charset="0"/>
              </a:rPr>
              <a:t> Hadid.</a:t>
            </a:r>
          </a:p>
          <a:p>
            <a:pPr algn="just"/>
            <a:endParaRPr lang="es-ES_tradnl" sz="2000" dirty="0">
              <a:solidFill>
                <a:schemeClr val="accent2">
                  <a:lumMod val="50000"/>
                </a:schemeClr>
              </a:solidFill>
              <a:latin typeface="Arial Narrow" charset="0"/>
            </a:endParaRPr>
          </a:p>
          <a:p>
            <a:pPr algn="just"/>
            <a:r>
              <a:rPr lang="es-ES_tradnl" sz="2000" dirty="0">
                <a:solidFill>
                  <a:schemeClr val="accent2">
                    <a:lumMod val="50000"/>
                  </a:schemeClr>
                </a:solidFill>
                <a:latin typeface="Arial Narrow" charset="0"/>
              </a:rPr>
              <a:t>Pasos que se efectuaron:</a:t>
            </a:r>
          </a:p>
          <a:p>
            <a:pPr algn="just"/>
            <a:endParaRPr lang="es-ES_tradnl" sz="1200" dirty="0">
              <a:solidFill>
                <a:schemeClr val="accent2">
                  <a:lumMod val="50000"/>
                </a:schemeClr>
              </a:solidFill>
              <a:latin typeface="Arial Narrow" charset="0"/>
            </a:endParaRPr>
          </a:p>
          <a:p>
            <a:pPr algn="just">
              <a:buFontTx/>
              <a:buChar char="•"/>
            </a:pPr>
            <a:r>
              <a:rPr lang="es-ES_tradnl" sz="2000" dirty="0">
                <a:solidFill>
                  <a:schemeClr val="accent2">
                    <a:lumMod val="50000"/>
                  </a:schemeClr>
                </a:solidFill>
                <a:latin typeface="Arial Narrow" charset="0"/>
              </a:rPr>
              <a:t> Realización la investigación del trabajo.</a:t>
            </a:r>
          </a:p>
          <a:p>
            <a:pPr algn="just">
              <a:buFontTx/>
              <a:buChar char="•"/>
            </a:pPr>
            <a:r>
              <a:rPr lang="es-ES_tradnl" sz="2000" dirty="0">
                <a:solidFill>
                  <a:schemeClr val="accent2">
                    <a:lumMod val="50000"/>
                  </a:schemeClr>
                </a:solidFill>
                <a:latin typeface="Arial Narrow" charset="0"/>
              </a:rPr>
              <a:t> Análisis formal de la obra arquitectónica.</a:t>
            </a:r>
          </a:p>
          <a:p>
            <a:pPr algn="just">
              <a:buFontTx/>
              <a:buChar char="•"/>
            </a:pPr>
            <a:r>
              <a:rPr lang="es-ES_tradnl" sz="2000" dirty="0">
                <a:solidFill>
                  <a:schemeClr val="accent2">
                    <a:lumMod val="50000"/>
                  </a:schemeClr>
                </a:solidFill>
                <a:latin typeface="Arial Narrow" charset="0"/>
              </a:rPr>
              <a:t> Síntesis de las principales formas y características del trabajo de la arquitecta.</a:t>
            </a:r>
          </a:p>
          <a:p>
            <a:pPr algn="just">
              <a:buFontTx/>
              <a:buChar char="•"/>
            </a:pPr>
            <a:r>
              <a:rPr lang="es-ES_tradnl" sz="2000" dirty="0">
                <a:solidFill>
                  <a:schemeClr val="accent2">
                    <a:lumMod val="50000"/>
                  </a:schemeClr>
                </a:solidFill>
                <a:latin typeface="Arial Narrow" charset="0"/>
              </a:rPr>
              <a:t> Propuestas de bocetos a partir del análisis y la síntesis realizada.</a:t>
            </a:r>
          </a:p>
        </p:txBody>
      </p:sp>
      <p:sp>
        <p:nvSpPr>
          <p:cNvPr id="16388" name="CuadroTexto 5"/>
          <p:cNvSpPr txBox="1">
            <a:spLocks noChangeArrowheads="1"/>
          </p:cNvSpPr>
          <p:nvPr/>
        </p:nvSpPr>
        <p:spPr bwMode="auto">
          <a:xfrm>
            <a:off x="592088" y="5301208"/>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200" dirty="0">
                <a:solidFill>
                  <a:schemeClr val="accent2">
                    <a:lumMod val="75000"/>
                  </a:schemeClr>
                </a:solidFill>
              </a:rPr>
              <a:t>Muestra fotográfica de </a:t>
            </a:r>
            <a:r>
              <a:rPr lang="es-ES_tradnl" sz="1200" dirty="0" err="1">
                <a:solidFill>
                  <a:schemeClr val="accent2">
                    <a:lumMod val="75000"/>
                  </a:schemeClr>
                </a:solidFill>
              </a:rPr>
              <a:t>Zaha</a:t>
            </a:r>
            <a:r>
              <a:rPr lang="es-ES_tradnl" sz="1200" dirty="0">
                <a:solidFill>
                  <a:schemeClr val="accent2">
                    <a:lumMod val="75000"/>
                  </a:schemeClr>
                </a:solidFill>
              </a:rPr>
              <a:t> </a:t>
            </a:r>
            <a:r>
              <a:rPr lang="es-ES_tradnl" sz="1200" dirty="0" err="1">
                <a:solidFill>
                  <a:schemeClr val="accent2">
                    <a:lumMod val="75000"/>
                  </a:schemeClr>
                </a:solidFill>
              </a:rPr>
              <a:t>Hadid</a:t>
            </a:r>
            <a:r>
              <a:rPr lang="es-ES_tradnl" sz="1200" dirty="0">
                <a:solidFill>
                  <a:schemeClr val="accent2">
                    <a:lumMod val="75000"/>
                  </a:schemeClr>
                </a:solidFill>
              </a:rPr>
              <a:t>.</a:t>
            </a:r>
          </a:p>
          <a:p>
            <a:pPr eaLnBrk="1" hangingPunct="1"/>
            <a:r>
              <a:rPr lang="es-ES_tradnl" sz="1200" dirty="0">
                <a:solidFill>
                  <a:schemeClr val="accent2">
                    <a:lumMod val="75000"/>
                  </a:schemeClr>
                </a:solidFill>
              </a:rPr>
              <a:t>Fuente: Carmona (2009).</a:t>
            </a:r>
            <a:endParaRPr lang="es-ES_tradnl" dirty="0">
              <a:solidFill>
                <a:schemeClr val="accent2">
                  <a:lumMod val="75000"/>
                </a:schemeClr>
              </a:solidFill>
            </a:endParaRPr>
          </a:p>
        </p:txBody>
      </p:sp>
      <p:sp>
        <p:nvSpPr>
          <p:cNvPr id="8" name="Rectangle 1026"/>
          <p:cNvSpPr>
            <a:spLocks noChangeArrowheads="1"/>
          </p:cNvSpPr>
          <p:nvPr/>
        </p:nvSpPr>
        <p:spPr bwMode="auto">
          <a:xfrm>
            <a:off x="1187624" y="476672"/>
            <a:ext cx="504056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14350" indent="-514350">
              <a:spcAft>
                <a:spcPts val="1800"/>
              </a:spcAft>
            </a:pPr>
            <a:r>
              <a:rPr lang="es-MX" sz="2000" b="1" dirty="0">
                <a:solidFill>
                  <a:schemeClr val="accent4">
                    <a:lumMod val="75000"/>
                  </a:schemeClr>
                </a:solidFill>
                <a:latin typeface="Arial Narrow" charset="0"/>
              </a:rPr>
              <a:t>3. Proceso de Diseño -Proyecto de ejemplo 1-</a:t>
            </a:r>
            <a:endParaRPr lang="es-ES" b="1" dirty="0">
              <a:solidFill>
                <a:schemeClr val="accent4">
                  <a:lumMod val="75000"/>
                </a:schemeClr>
              </a:solidFill>
              <a:latin typeface="Arial Narrow" charset="0"/>
            </a:endParaRPr>
          </a:p>
        </p:txBody>
      </p:sp>
    </p:spTree>
  </p:cSld>
  <p:clrMapOvr>
    <a:masterClrMapping/>
  </p:clrMapOvr>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Técnico.thmx</Template>
  <TotalTime>4658</TotalTime>
  <Words>2187</Words>
  <Application>Microsoft Macintosh PowerPoint</Application>
  <PresentationFormat>Presentación en pantalla (4:3)</PresentationFormat>
  <Paragraphs>188</Paragraphs>
  <Slides>43</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43</vt:i4>
      </vt:variant>
    </vt:vector>
  </HeadingPairs>
  <TitlesOfParts>
    <vt:vector size="50" baseType="lpstr">
      <vt:lpstr>Arial</vt:lpstr>
      <vt:lpstr>Arial Narrow</vt:lpstr>
      <vt:lpstr>Calibri</vt:lpstr>
      <vt:lpstr>Franklin Gothic Book</vt:lpstr>
      <vt:lpstr>Times New Roman</vt:lpstr>
      <vt:lpstr>Wingdings 2</vt:lpstr>
      <vt:lpstr>Técnico</vt:lpstr>
      <vt:lpstr>Presentación de PowerPoint</vt:lpstr>
      <vt:lpstr>Contenido de la presentación:   1. Características del proceso  2. Ventajas y desventajas   3. Proceso de diseño   4. Modelado de la cera  5. Preparación para el vaciado  6. Fundición y vaciado del metal  7. Pasos finales  8. Realización de moldes  9. Ejemplos del proceso  10. Fuentes de Consulta</vt:lpstr>
      <vt:lpstr>1. Características del proceso</vt:lpstr>
      <vt:lpstr>  La fundición a la cera perdida es un proceso de manufactura, mediante el cual se puede obtener casi cualquier forma a través del modelado con cera, ya sea por desvaste o adición, para posteriormente obtener moldes de un material parecido al yeso (investimento); en ellos se vaciará metal fundido, que resulta en la obtención de la joya.  Es uno de los procesos más antiguos del mundo, en México su uso es extendido e intenso, siendo el más empledo en la producción de joyería de oro y plata.  El proceso se complementa con diferentes técnicas de acabado y/o procesos posteriores, como el montado de piedras, que dan vida a la joya manufacturada.</vt:lpstr>
      <vt:lpstr>2. Ventajas y desventajas</vt:lpstr>
      <vt:lpstr>         Ventajas del proceso:  * Se pueden producir formas complejas y rebuscadas  * Poco tiempo en producción para gran cantidad de piezas  * Se puede obtener un buen acabado de la pieza final         * Puede copiarse prácticamente cualquier detalle.  * No presenta líneas de partición derivadas del molde  * Se puede destinar a una mediana y alta producción  Desventajas:  * El proceso es lento y costoso para una baja producción  * Permite copiar directo de joyas originales y algunas ceras  -Piratería-        * Un cambio en el diseño implica generar un nuevo molde, a veces      hasta un nuevo “master”, lo que hace lento el proceso de ajustes.</vt:lpstr>
      <vt:lpstr>3. Proceso de diseño</vt:lpstr>
      <vt:lpstr>  El proceso de diseño debe apoyarse en una temática específica que permita un desarrollo conceptual dirigido a obtener una pieza atractiva, significativa y con sentido. Algunas determinantes del proyecto son:    * Metal de fabricación   * Peso esperado de la joya final   * Consideraciones ergónomicas mínimas   * Contemplar sistemas de ensamble entre elementos.         * Acabados superficiales.  El proceso de desarrollo creativo puede variar de persona a persona y estar fundamentado en cualquer tema que el autor desee. A continuación se presentan dos ejemplos de proyectos de diseño.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4. Modelado de la cera</vt:lpstr>
      <vt:lpstr>Presentación de PowerPoint</vt:lpstr>
      <vt:lpstr>Presentación de PowerPoint</vt:lpstr>
      <vt:lpstr>Presentación de PowerPoint</vt:lpstr>
      <vt:lpstr>Presentación de PowerPoint</vt:lpstr>
      <vt:lpstr>5. Preparación para el vaciado</vt:lpstr>
      <vt:lpstr>Presentación de PowerPoint</vt:lpstr>
      <vt:lpstr>Presentación de PowerPoint</vt:lpstr>
      <vt:lpstr>Presentación de PowerPoint</vt:lpstr>
      <vt:lpstr>Presentación de PowerPoint</vt:lpstr>
      <vt:lpstr>Presentación de PowerPoint</vt:lpstr>
      <vt:lpstr>6. Fundición y vaciado del metal</vt:lpstr>
      <vt:lpstr>Presentación de PowerPoint</vt:lpstr>
      <vt:lpstr>Presentación de PowerPoint</vt:lpstr>
      <vt:lpstr>Presentación de PowerPoint</vt:lpstr>
      <vt:lpstr>7. Pasos finales</vt:lpstr>
      <vt:lpstr>Presentación de PowerPoint</vt:lpstr>
      <vt:lpstr>Presentación de PowerPoint</vt:lpstr>
      <vt:lpstr>8. Realización de moldes</vt:lpstr>
      <vt:lpstr>Presentación de PowerPoint</vt:lpstr>
      <vt:lpstr>Presentación de PowerPoint</vt:lpstr>
      <vt:lpstr>Presentación de PowerPoint</vt:lpstr>
      <vt:lpstr>Presentación de PowerPoint</vt:lpstr>
      <vt:lpstr>9. Ejemplos del proceso</vt:lpstr>
      <vt:lpstr>Presentación de PowerPoint</vt:lpstr>
      <vt:lpstr>10. Fuentes de consulta</vt:lpstr>
      <vt:lpstr>Bucio, Vanessa (2017). Proyecto de curso inspirado en motivos vegetales. Unidad de Aprendizaje Diseño de Joyería, Licenciatura en Diseño Industrial, Centro universitario UAEM Valle de Chalco.   Carmona, Liliana (2009). Proyecto de curso insprado en la arquitecta Zaha Hadid. Unidad de Aprendizaje Diseño de Joyería, Licenciatura en Diseño Industrial, Centro universitario UAEM Valle de Chalco.   Casobó, Juan, Manual del joyero, Buenos Aires, 1973, Albatros, 428 p   Codina, Carles, La joyería, Barcelona, 1999, Parramón, 160 p.  Guvier.com (2018, septiembre 25). Aretes Clip Effy oro rosa 14K, con diamantes y esmeraldas. Recuperado de https://guvier.com/products/aretes-clip-effy-oro-rosa-14k.   Loyen, Frances, Manual de platería, Madrid, 1989, [tr. Hernández Díaz, María], Herman Blume, 191p  Mc Grath, Jinks, The Encyclopedia of Jewelry-Making Techniques, Londres, 1995, Running Press, 176 p. </vt:lpstr>
      <vt:lpstr>Mc Creight, Tim, The Complete Metalsmith, Massachusetts, 1991, Davis, 192 p  Rojas-Aragón, Josué-Deniss (2004). Proceso de manufactura aplicados a la joyería de oro y plata. Una guía para los diseñadores industriales. Tesis Maestría en Diseño Industrial. Posgrado de Diseño Industrial, UNAM.   Tane.com.mx (2018, septiembre 25). Dije de plata, modelo Vaivén. Recuperado de  www.tane.com.mx/resources/tane-dijes/dije-vaiven.jpg   Vitiello, Luigi, Orfebrería Moderna, Barcelona, 1989, [tr. Eugenia Volpe, María], Omega, 612 p.   Zoara.es (2018, septiembre 25). Anillo de compromiso con diamante y zafiros corte princesa en oro blanco 14K. Recuperado de https://pics.zoara.net/images/products/large/448733_stunning_diamond_princess_cut_sapphire_engagement_ring_side.jpg.</vt:lpstr>
    </vt:vector>
  </TitlesOfParts>
  <Company>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MODELADO EN CERA PERDIDA</dc:title>
  <dc:creator>Josué Rojas</dc:creator>
  <cp:lastModifiedBy>Josue Deniss Rojas Aragón</cp:lastModifiedBy>
  <cp:revision>241</cp:revision>
  <dcterms:created xsi:type="dcterms:W3CDTF">2017-07-04T22:03:49Z</dcterms:created>
  <dcterms:modified xsi:type="dcterms:W3CDTF">2019-09-18T13:44:52Z</dcterms:modified>
</cp:coreProperties>
</file>