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61"/>
  </p:notesMasterIdLst>
  <p:handoutMasterIdLst>
    <p:handoutMasterId r:id="rId62"/>
  </p:handoutMasterIdLst>
  <p:sldIdLst>
    <p:sldId id="257" r:id="rId2"/>
    <p:sldId id="361" r:id="rId3"/>
    <p:sldId id="332" r:id="rId4"/>
    <p:sldId id="362" r:id="rId5"/>
    <p:sldId id="259" r:id="rId6"/>
    <p:sldId id="363" r:id="rId7"/>
    <p:sldId id="291" r:id="rId8"/>
    <p:sldId id="357" r:id="rId9"/>
    <p:sldId id="285" r:id="rId10"/>
    <p:sldId id="289" r:id="rId11"/>
    <p:sldId id="287" r:id="rId12"/>
    <p:sldId id="267" r:id="rId13"/>
    <p:sldId id="260" r:id="rId14"/>
    <p:sldId id="261" r:id="rId15"/>
    <p:sldId id="262" r:id="rId16"/>
    <p:sldId id="333" r:id="rId17"/>
    <p:sldId id="265" r:id="rId18"/>
    <p:sldId id="266" r:id="rId19"/>
    <p:sldId id="268" r:id="rId20"/>
    <p:sldId id="269" r:id="rId21"/>
    <p:sldId id="271" r:id="rId22"/>
    <p:sldId id="272" r:id="rId23"/>
    <p:sldId id="273" r:id="rId24"/>
    <p:sldId id="274" r:id="rId25"/>
    <p:sldId id="335" r:id="rId26"/>
    <p:sldId id="336" r:id="rId27"/>
    <p:sldId id="337" r:id="rId28"/>
    <p:sldId id="338" r:id="rId29"/>
    <p:sldId id="339" r:id="rId30"/>
    <p:sldId id="340" r:id="rId31"/>
    <p:sldId id="341" r:id="rId32"/>
    <p:sldId id="342" r:id="rId33"/>
    <p:sldId id="343" r:id="rId34"/>
    <p:sldId id="344" r:id="rId35"/>
    <p:sldId id="345" r:id="rId36"/>
    <p:sldId id="346" r:id="rId37"/>
    <p:sldId id="347" r:id="rId38"/>
    <p:sldId id="349" r:id="rId39"/>
    <p:sldId id="293" r:id="rId40"/>
    <p:sldId id="281" r:id="rId41"/>
    <p:sldId id="350" r:id="rId42"/>
    <p:sldId id="351" r:id="rId43"/>
    <p:sldId id="354" r:id="rId44"/>
    <p:sldId id="355" r:id="rId45"/>
    <p:sldId id="356" r:id="rId46"/>
    <p:sldId id="308" r:id="rId47"/>
    <p:sldId id="294" r:id="rId48"/>
    <p:sldId id="309" r:id="rId49"/>
    <p:sldId id="310" r:id="rId50"/>
    <p:sldId id="311" r:id="rId51"/>
    <p:sldId id="312" r:id="rId52"/>
    <p:sldId id="313" r:id="rId53"/>
    <p:sldId id="314" r:id="rId54"/>
    <p:sldId id="315" r:id="rId55"/>
    <p:sldId id="316" r:id="rId56"/>
    <p:sldId id="358" r:id="rId57"/>
    <p:sldId id="359" r:id="rId58"/>
    <p:sldId id="331" r:id="rId59"/>
    <p:sldId id="364" r:id="rId60"/>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C8AD"/>
    <a:srgbClr val="C2C2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3" autoAdjust="0"/>
    <p:restoredTop sz="94660"/>
  </p:normalViewPr>
  <p:slideViewPr>
    <p:cSldViewPr snapToGrid="0">
      <p:cViewPr varScale="1">
        <p:scale>
          <a:sx n="75" d="100"/>
          <a:sy n="75" d="100"/>
        </p:scale>
        <p:origin x="28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338134-3B94-497D-9FD7-4D24E0891196}"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s-MX"/>
        </a:p>
      </dgm:t>
    </dgm:pt>
    <dgm:pt modelId="{8859E93B-82A6-4CEB-9D34-B4A510630FC4}">
      <dgm:prSet phldrT="[Texto]" custT="1"/>
      <dgm:spPr/>
      <dgm:t>
        <a:bodyPr/>
        <a:lstStyle/>
        <a:p>
          <a:r>
            <a:rPr lang="es-MX" sz="2400" b="1" dirty="0" smtClean="0"/>
            <a:t>Lo que haces, tiene valor para la gente </a:t>
          </a:r>
          <a:endParaRPr lang="es-MX" sz="2400" dirty="0"/>
        </a:p>
      </dgm:t>
    </dgm:pt>
    <dgm:pt modelId="{94F20E74-8869-4966-9720-F55DB9B9E703}" type="parTrans" cxnId="{6AEC938F-EFFB-4734-977A-4DF055D6F372}">
      <dgm:prSet/>
      <dgm:spPr/>
      <dgm:t>
        <a:bodyPr/>
        <a:lstStyle/>
        <a:p>
          <a:endParaRPr lang="es-MX" sz="2400"/>
        </a:p>
      </dgm:t>
    </dgm:pt>
    <dgm:pt modelId="{390D8A52-96A8-4735-80F5-EBFA7024AB82}" type="sibTrans" cxnId="{6AEC938F-EFFB-4734-977A-4DF055D6F372}">
      <dgm:prSet/>
      <dgm:spPr/>
      <dgm:t>
        <a:bodyPr/>
        <a:lstStyle/>
        <a:p>
          <a:endParaRPr lang="es-MX" sz="2400"/>
        </a:p>
      </dgm:t>
    </dgm:pt>
    <dgm:pt modelId="{D48DAEC9-8181-444B-B1DD-8A2A1C5D204A}">
      <dgm:prSet phldrT="[Texto]" custT="1"/>
      <dgm:spPr/>
      <dgm:t>
        <a:bodyPr/>
        <a:lstStyle/>
        <a:p>
          <a:r>
            <a:rPr lang="es-MX" sz="2400" b="1" dirty="0" smtClean="0"/>
            <a:t>Lo q la gente, está dispuesta a pagar</a:t>
          </a:r>
          <a:endParaRPr lang="es-MX" sz="2400" dirty="0"/>
        </a:p>
      </dgm:t>
    </dgm:pt>
    <dgm:pt modelId="{43EA7464-4641-4A88-82F9-3F0677EB8E03}" type="sibTrans" cxnId="{57E6E5ED-829F-474D-9BEF-19AEC3DA1B3E}">
      <dgm:prSet/>
      <dgm:spPr/>
      <dgm:t>
        <a:bodyPr/>
        <a:lstStyle/>
        <a:p>
          <a:endParaRPr lang="es-MX" sz="2400"/>
        </a:p>
      </dgm:t>
    </dgm:pt>
    <dgm:pt modelId="{DC4A4792-C203-437A-AAE3-01CB669550DC}" type="parTrans" cxnId="{57E6E5ED-829F-474D-9BEF-19AEC3DA1B3E}">
      <dgm:prSet/>
      <dgm:spPr/>
      <dgm:t>
        <a:bodyPr/>
        <a:lstStyle/>
        <a:p>
          <a:endParaRPr lang="es-MX" sz="2400"/>
        </a:p>
      </dgm:t>
    </dgm:pt>
    <dgm:pt modelId="{0C9B4726-94AC-42E5-902D-4E7E493F0568}" type="pres">
      <dgm:prSet presAssocID="{12338134-3B94-497D-9FD7-4D24E0891196}" presName="Name0" presStyleCnt="0">
        <dgm:presLayoutVars>
          <dgm:chMax val="7"/>
          <dgm:chPref val="7"/>
          <dgm:dir/>
          <dgm:animLvl val="lvl"/>
        </dgm:presLayoutVars>
      </dgm:prSet>
      <dgm:spPr/>
    </dgm:pt>
    <dgm:pt modelId="{47160080-2192-4150-A37B-63B594A65BC8}" type="pres">
      <dgm:prSet presAssocID="{8859E93B-82A6-4CEB-9D34-B4A510630FC4}" presName="Accent1" presStyleCnt="0"/>
      <dgm:spPr/>
    </dgm:pt>
    <dgm:pt modelId="{5CDE4459-B63B-4206-87EF-A39F8B81A4A6}" type="pres">
      <dgm:prSet presAssocID="{8859E93B-82A6-4CEB-9D34-B4A510630FC4}" presName="Accent" presStyleLbl="node1" presStyleIdx="0" presStyleCnt="2"/>
      <dgm:spPr/>
    </dgm:pt>
    <dgm:pt modelId="{DF99F387-A4CF-47BC-8A1B-56FD5EFF8935}" type="pres">
      <dgm:prSet presAssocID="{8859E93B-82A6-4CEB-9D34-B4A510630FC4}" presName="Parent1" presStyleLbl="revTx" presStyleIdx="0" presStyleCnt="2">
        <dgm:presLayoutVars>
          <dgm:chMax val="1"/>
          <dgm:chPref val="1"/>
          <dgm:bulletEnabled val="1"/>
        </dgm:presLayoutVars>
      </dgm:prSet>
      <dgm:spPr/>
      <dgm:t>
        <a:bodyPr/>
        <a:lstStyle/>
        <a:p>
          <a:endParaRPr lang="es-MX"/>
        </a:p>
      </dgm:t>
    </dgm:pt>
    <dgm:pt modelId="{B06D45C3-196E-4F2F-A5DB-C4310FFFCDFB}" type="pres">
      <dgm:prSet presAssocID="{D48DAEC9-8181-444B-B1DD-8A2A1C5D204A}" presName="Accent2" presStyleCnt="0"/>
      <dgm:spPr/>
    </dgm:pt>
    <dgm:pt modelId="{76FBB24C-DBAE-40A8-9D62-7BC1604959A6}" type="pres">
      <dgm:prSet presAssocID="{D48DAEC9-8181-444B-B1DD-8A2A1C5D204A}" presName="Accent" presStyleLbl="node1" presStyleIdx="1" presStyleCnt="2"/>
      <dgm:spPr/>
    </dgm:pt>
    <dgm:pt modelId="{EB380638-8A9D-4A01-8ACF-61EAF54B12F3}" type="pres">
      <dgm:prSet presAssocID="{D48DAEC9-8181-444B-B1DD-8A2A1C5D204A}" presName="Parent2" presStyleLbl="revTx" presStyleIdx="1" presStyleCnt="2">
        <dgm:presLayoutVars>
          <dgm:chMax val="1"/>
          <dgm:chPref val="1"/>
          <dgm:bulletEnabled val="1"/>
        </dgm:presLayoutVars>
      </dgm:prSet>
      <dgm:spPr/>
      <dgm:t>
        <a:bodyPr/>
        <a:lstStyle/>
        <a:p>
          <a:endParaRPr lang="es-MX"/>
        </a:p>
      </dgm:t>
    </dgm:pt>
  </dgm:ptLst>
  <dgm:cxnLst>
    <dgm:cxn modelId="{17FBE4F0-88D1-4434-B792-F0A9543F91E9}" type="presOf" srcId="{8859E93B-82A6-4CEB-9D34-B4A510630FC4}" destId="{DF99F387-A4CF-47BC-8A1B-56FD5EFF8935}" srcOrd="0" destOrd="0" presId="urn:microsoft.com/office/officeart/2009/layout/CircleArrowProcess"/>
    <dgm:cxn modelId="{6AEC938F-EFFB-4734-977A-4DF055D6F372}" srcId="{12338134-3B94-497D-9FD7-4D24E0891196}" destId="{8859E93B-82A6-4CEB-9D34-B4A510630FC4}" srcOrd="0" destOrd="0" parTransId="{94F20E74-8869-4966-9720-F55DB9B9E703}" sibTransId="{390D8A52-96A8-4735-80F5-EBFA7024AB82}"/>
    <dgm:cxn modelId="{03375932-7DA7-40EB-92D3-D4E29DE7EEF9}" type="presOf" srcId="{12338134-3B94-497D-9FD7-4D24E0891196}" destId="{0C9B4726-94AC-42E5-902D-4E7E493F0568}" srcOrd="0" destOrd="0" presId="urn:microsoft.com/office/officeart/2009/layout/CircleArrowProcess"/>
    <dgm:cxn modelId="{57E6E5ED-829F-474D-9BEF-19AEC3DA1B3E}" srcId="{12338134-3B94-497D-9FD7-4D24E0891196}" destId="{D48DAEC9-8181-444B-B1DD-8A2A1C5D204A}" srcOrd="1" destOrd="0" parTransId="{DC4A4792-C203-437A-AAE3-01CB669550DC}" sibTransId="{43EA7464-4641-4A88-82F9-3F0677EB8E03}"/>
    <dgm:cxn modelId="{D0E74233-06D6-4302-939B-DEDCDB931098}" type="presOf" srcId="{D48DAEC9-8181-444B-B1DD-8A2A1C5D204A}" destId="{EB380638-8A9D-4A01-8ACF-61EAF54B12F3}" srcOrd="0" destOrd="0" presId="urn:microsoft.com/office/officeart/2009/layout/CircleArrowProcess"/>
    <dgm:cxn modelId="{05FD77DC-DBE1-43D6-B7AD-E4783C745102}" type="presParOf" srcId="{0C9B4726-94AC-42E5-902D-4E7E493F0568}" destId="{47160080-2192-4150-A37B-63B594A65BC8}" srcOrd="0" destOrd="0" presId="urn:microsoft.com/office/officeart/2009/layout/CircleArrowProcess"/>
    <dgm:cxn modelId="{D42A17D8-3784-4EF0-8727-666DE452FAD3}" type="presParOf" srcId="{47160080-2192-4150-A37B-63B594A65BC8}" destId="{5CDE4459-B63B-4206-87EF-A39F8B81A4A6}" srcOrd="0" destOrd="0" presId="urn:microsoft.com/office/officeart/2009/layout/CircleArrowProcess"/>
    <dgm:cxn modelId="{CF0C8518-B5B3-4203-8E06-F4690E51299B}" type="presParOf" srcId="{0C9B4726-94AC-42E5-902D-4E7E493F0568}" destId="{DF99F387-A4CF-47BC-8A1B-56FD5EFF8935}" srcOrd="1" destOrd="0" presId="urn:microsoft.com/office/officeart/2009/layout/CircleArrowProcess"/>
    <dgm:cxn modelId="{774F6C89-FDCB-4DAA-A0E1-C2CA85AA0E5C}" type="presParOf" srcId="{0C9B4726-94AC-42E5-902D-4E7E493F0568}" destId="{B06D45C3-196E-4F2F-A5DB-C4310FFFCDFB}" srcOrd="2" destOrd="0" presId="urn:microsoft.com/office/officeart/2009/layout/CircleArrowProcess"/>
    <dgm:cxn modelId="{EACEDA65-A182-4B63-8C76-F6952C9D1CA5}" type="presParOf" srcId="{B06D45C3-196E-4F2F-A5DB-C4310FFFCDFB}" destId="{76FBB24C-DBAE-40A8-9D62-7BC1604959A6}" srcOrd="0" destOrd="0" presId="urn:microsoft.com/office/officeart/2009/layout/CircleArrowProcess"/>
    <dgm:cxn modelId="{19D8CB47-F52F-495F-AA5D-CF8A7C8173C5}" type="presParOf" srcId="{0C9B4726-94AC-42E5-902D-4E7E493F0568}" destId="{EB380638-8A9D-4A01-8ACF-61EAF54B12F3}" srcOrd="3"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DE4459-B63B-4206-87EF-A39F8B81A4A6}">
      <dsp:nvSpPr>
        <dsp:cNvPr id="0" name=""/>
        <dsp:cNvSpPr/>
      </dsp:nvSpPr>
      <dsp:spPr>
        <a:xfrm>
          <a:off x="3682884" y="0"/>
          <a:ext cx="3617081" cy="3617184"/>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99F387-A4CF-47BC-8A1B-56FD5EFF8935}">
      <dsp:nvSpPr>
        <dsp:cNvPr id="0" name=""/>
        <dsp:cNvSpPr/>
      </dsp:nvSpPr>
      <dsp:spPr>
        <a:xfrm>
          <a:off x="4481749" y="1309567"/>
          <a:ext cx="2018046" cy="1008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b="1" kern="1200" dirty="0" smtClean="0"/>
            <a:t>Lo que haces, tiene valor para la gente </a:t>
          </a:r>
          <a:endParaRPr lang="es-MX" sz="2400" kern="1200" dirty="0"/>
        </a:p>
      </dsp:txBody>
      <dsp:txXfrm>
        <a:off x="4481749" y="1309567"/>
        <a:ext cx="2018046" cy="1008904"/>
      </dsp:txXfrm>
    </dsp:sp>
    <dsp:sp modelId="{76FBB24C-DBAE-40A8-9D62-7BC1604959A6}">
      <dsp:nvSpPr>
        <dsp:cNvPr id="0" name=""/>
        <dsp:cNvSpPr/>
      </dsp:nvSpPr>
      <dsp:spPr>
        <a:xfrm>
          <a:off x="2936233" y="2318471"/>
          <a:ext cx="3107348" cy="3108662"/>
        </a:xfrm>
        <a:prstGeom prst="blockArc">
          <a:avLst>
            <a:gd name="adj1" fmla="val 0"/>
            <a:gd name="adj2" fmla="val 18900000"/>
            <a:gd name="adj3" fmla="val 1274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380638-8A9D-4A01-8ACF-61EAF54B12F3}">
      <dsp:nvSpPr>
        <dsp:cNvPr id="0" name=""/>
        <dsp:cNvSpPr/>
      </dsp:nvSpPr>
      <dsp:spPr>
        <a:xfrm>
          <a:off x="3472726" y="3391958"/>
          <a:ext cx="2018046" cy="1008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b="1" kern="1200" dirty="0" smtClean="0"/>
            <a:t>Lo q la gente, está dispuesta a pagar</a:t>
          </a:r>
          <a:endParaRPr lang="es-MX" sz="2400" kern="1200" dirty="0"/>
        </a:p>
      </dsp:txBody>
      <dsp:txXfrm>
        <a:off x="3472726" y="3391958"/>
        <a:ext cx="2018046" cy="1008904"/>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MX"/>
          </a:p>
        </p:txBody>
      </p:sp>
      <p:sp>
        <p:nvSpPr>
          <p:cNvPr id="3" name="Marcador de fecha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E44ECEAA-8FEB-4FB8-B46F-3315E53B10DF}" type="datetimeFigureOut">
              <a:rPr lang="es-MX" smtClean="0"/>
              <a:t>30/09/2019</a:t>
            </a:fld>
            <a:endParaRPr lang="es-MX"/>
          </a:p>
        </p:txBody>
      </p:sp>
      <p:sp>
        <p:nvSpPr>
          <p:cNvPr id="4" name="Marcador de pie de página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C616C8C6-0A8B-4930-B270-AC13CEFCC610}" type="slidenum">
              <a:rPr lang="es-MX" smtClean="0"/>
              <a:t>‹Nº›</a:t>
            </a:fld>
            <a:endParaRPr lang="es-MX"/>
          </a:p>
        </p:txBody>
      </p:sp>
    </p:spTree>
    <p:extLst>
      <p:ext uri="{BB962C8B-B14F-4D97-AF65-F5344CB8AC3E}">
        <p14:creationId xmlns:p14="http://schemas.microsoft.com/office/powerpoint/2010/main" val="34253157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MX"/>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148FF0E-A582-4635-986F-DCD100E09425}" type="datetimeFigureOut">
              <a:rPr lang="es-MX" smtClean="0"/>
              <a:t>30/09/2019</a:t>
            </a:fld>
            <a:endParaRPr lang="es-MX"/>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s-MX"/>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0A54FB2-DE6E-4BE3-B959-92A9F9D98185}" type="slidenum">
              <a:rPr lang="es-MX" smtClean="0"/>
              <a:t>‹Nº›</a:t>
            </a:fld>
            <a:endParaRPr lang="es-MX"/>
          </a:p>
        </p:txBody>
      </p:sp>
    </p:spTree>
    <p:extLst>
      <p:ext uri="{BB962C8B-B14F-4D97-AF65-F5344CB8AC3E}">
        <p14:creationId xmlns:p14="http://schemas.microsoft.com/office/powerpoint/2010/main" val="514257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C9B2E81-3F5C-4FAF-BED2-1587B2D8BCA3}" type="slidenum">
              <a:rPr lang="es-MX" smtClean="0"/>
              <a:t>1</a:t>
            </a:fld>
            <a:endParaRPr lang="es-MX"/>
          </a:p>
        </p:txBody>
      </p:sp>
    </p:spTree>
    <p:extLst>
      <p:ext uri="{BB962C8B-B14F-4D97-AF65-F5344CB8AC3E}">
        <p14:creationId xmlns:p14="http://schemas.microsoft.com/office/powerpoint/2010/main" val="2858266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229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58DB3A9-194A-490C-A6A5-E65CDA5E76C6}" type="slidenum">
              <a:rPr lang="es-MX" altLang="es-MX">
                <a:latin typeface="Arial" panose="020B0604020202020204" pitchFamily="34" charset="0"/>
              </a:rPr>
              <a:pPr>
                <a:spcBef>
                  <a:spcPct val="0"/>
                </a:spcBef>
              </a:pPr>
              <a:t>2</a:t>
            </a:fld>
            <a:endParaRPr lang="es-MX" altLang="es-MX">
              <a:latin typeface="Arial" panose="020B0604020202020204" pitchFamily="34" charset="0"/>
            </a:endParaRPr>
          </a:p>
        </p:txBody>
      </p:sp>
    </p:spTree>
    <p:extLst>
      <p:ext uri="{BB962C8B-B14F-4D97-AF65-F5344CB8AC3E}">
        <p14:creationId xmlns:p14="http://schemas.microsoft.com/office/powerpoint/2010/main" val="20344249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‹Nº›</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dirty="0"/>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9/30/2019</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s://oscarpenaonline.com/2016/01/11/que-es-una-incubadora-de-negocios-por-internet/" TargetMode="External"/><Relationship Id="rId2" Type="http://schemas.openxmlformats.org/officeDocument/2006/relationships/hyperlink" Target="https://www.crecenegocios.com/rentabilidad-de-una-empresa/"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4016217" y="1121941"/>
            <a:ext cx="4828566" cy="430887"/>
          </a:xfrm>
          <a:prstGeom prst="rect">
            <a:avLst/>
          </a:prstGeom>
        </p:spPr>
        <p:txBody>
          <a:bodyPr wrap="none">
            <a:spAutoFit/>
          </a:bodyPr>
          <a:lstStyle/>
          <a:p>
            <a:r>
              <a:rPr lang="es-MX" sz="2200" dirty="0">
                <a:latin typeface="Arial" panose="020B0604020202020204" pitchFamily="34" charset="0"/>
                <a:cs typeface="Arial" panose="020B0604020202020204" pitchFamily="34" charset="0"/>
              </a:rPr>
              <a:t>Centro Universitario UAEM Ecatepec</a:t>
            </a:r>
          </a:p>
        </p:txBody>
      </p:sp>
      <p:sp>
        <p:nvSpPr>
          <p:cNvPr id="8" name="Rectángulo 7"/>
          <p:cNvSpPr/>
          <p:nvPr/>
        </p:nvSpPr>
        <p:spPr>
          <a:xfrm>
            <a:off x="3379824" y="691054"/>
            <a:ext cx="5803640" cy="430887"/>
          </a:xfrm>
          <a:prstGeom prst="rect">
            <a:avLst/>
          </a:prstGeom>
        </p:spPr>
        <p:txBody>
          <a:bodyPr wrap="none">
            <a:spAutoFit/>
          </a:bodyPr>
          <a:lstStyle/>
          <a:p>
            <a:r>
              <a:rPr lang="es-MX" sz="2200" dirty="0">
                <a:latin typeface="Arial" panose="020B0604020202020204" pitchFamily="34" charset="0"/>
                <a:cs typeface="Arial" panose="020B0604020202020204" pitchFamily="34" charset="0"/>
              </a:rPr>
              <a:t>Universidad Autónoma del Estado de México</a:t>
            </a:r>
          </a:p>
        </p:txBody>
      </p:sp>
      <p:sp>
        <p:nvSpPr>
          <p:cNvPr id="10" name="Rectángulo 9"/>
          <p:cNvSpPr/>
          <p:nvPr/>
        </p:nvSpPr>
        <p:spPr>
          <a:xfrm>
            <a:off x="4168288" y="1983715"/>
            <a:ext cx="4998741" cy="400110"/>
          </a:xfrm>
          <a:prstGeom prst="rect">
            <a:avLst/>
          </a:prstGeom>
        </p:spPr>
        <p:txBody>
          <a:bodyPr wrap="none">
            <a:spAutoFit/>
          </a:bodyPr>
          <a:lstStyle/>
          <a:p>
            <a:r>
              <a:rPr lang="es-MX" sz="2000" dirty="0">
                <a:latin typeface="Arial" panose="020B0604020202020204" pitchFamily="34" charset="0"/>
                <a:cs typeface="Arial" panose="020B0604020202020204" pitchFamily="34" charset="0"/>
              </a:rPr>
              <a:t>Licenciatura en </a:t>
            </a:r>
            <a:r>
              <a:rPr lang="es-MX" sz="2000" dirty="0" smtClean="0">
                <a:latin typeface="Arial" panose="020B0604020202020204" pitchFamily="34" charset="0"/>
                <a:cs typeface="Arial" panose="020B0604020202020204" pitchFamily="34" charset="0"/>
              </a:rPr>
              <a:t>Informática Administrativa </a:t>
            </a:r>
            <a:endParaRPr lang="es-MX" sz="2000" dirty="0">
              <a:latin typeface="Arial" panose="020B0604020202020204" pitchFamily="34" charset="0"/>
              <a:cs typeface="Arial" panose="020B0604020202020204" pitchFamily="34" charset="0"/>
            </a:endParaRPr>
          </a:p>
        </p:txBody>
      </p:sp>
      <p:sp>
        <p:nvSpPr>
          <p:cNvPr id="11" name="Rectángulo 10"/>
          <p:cNvSpPr/>
          <p:nvPr/>
        </p:nvSpPr>
        <p:spPr>
          <a:xfrm>
            <a:off x="4518756" y="3963286"/>
            <a:ext cx="4618573" cy="338554"/>
          </a:xfrm>
          <a:prstGeom prst="rect">
            <a:avLst/>
          </a:prstGeom>
        </p:spPr>
        <p:txBody>
          <a:bodyPr wrap="none">
            <a:spAutoFit/>
          </a:bodyPr>
          <a:lstStyle/>
          <a:p>
            <a:pPr marL="342900" indent="-342900" algn="ctr">
              <a:lnSpc>
                <a:spcPct val="80000"/>
              </a:lnSpc>
              <a:spcBef>
                <a:spcPct val="20000"/>
              </a:spcBef>
              <a:buClr>
                <a:schemeClr val="accent2"/>
              </a:buClr>
              <a:defRPr/>
            </a:pPr>
            <a:r>
              <a:rPr lang="es-ES" sz="2000" b="1" kern="0" dirty="0" smtClean="0">
                <a:latin typeface="Arial" panose="020B0604020202020204" pitchFamily="34" charset="0"/>
                <a:cs typeface="Arial" panose="020B0604020202020204" pitchFamily="34" charset="0"/>
              </a:rPr>
              <a:t>Conceptos básicos: emprendedores</a:t>
            </a:r>
            <a:endParaRPr lang="es-ES" sz="2000" b="1" kern="0" dirty="0">
              <a:latin typeface="Arial" panose="020B0604020202020204" pitchFamily="34" charset="0"/>
              <a:cs typeface="Arial" panose="020B0604020202020204" pitchFamily="34" charset="0"/>
            </a:endParaRPr>
          </a:p>
        </p:txBody>
      </p:sp>
      <p:sp>
        <p:nvSpPr>
          <p:cNvPr id="12" name="Rectángulo 11"/>
          <p:cNvSpPr/>
          <p:nvPr/>
        </p:nvSpPr>
        <p:spPr>
          <a:xfrm>
            <a:off x="2245604" y="3023126"/>
            <a:ext cx="8369792" cy="461665"/>
          </a:xfrm>
          <a:prstGeom prst="rect">
            <a:avLst/>
          </a:prstGeom>
        </p:spPr>
        <p:txBody>
          <a:bodyPr wrap="none">
            <a:spAutoFit/>
          </a:bodyPr>
          <a:lstStyle/>
          <a:p>
            <a:r>
              <a:rPr lang="es-MX" sz="2400" dirty="0">
                <a:latin typeface="Arial" panose="020B0604020202020204" pitchFamily="34" charset="0"/>
                <a:cs typeface="Arial" panose="020B0604020202020204" pitchFamily="34" charset="0"/>
              </a:rPr>
              <a:t>Unidad de aprendizaje</a:t>
            </a:r>
            <a:r>
              <a:rPr lang="es-MX" sz="2400" dirty="0" smtClean="0">
                <a:latin typeface="Arial" panose="020B0604020202020204" pitchFamily="34" charset="0"/>
                <a:cs typeface="Arial" panose="020B0604020202020204" pitchFamily="34" charset="0"/>
              </a:rPr>
              <a:t>: </a:t>
            </a:r>
            <a:r>
              <a:rPr lang="es-MX" sz="2400" dirty="0" smtClean="0"/>
              <a:t>Modelos de emprendimiento informático</a:t>
            </a:r>
            <a:endParaRPr lang="es-MX" sz="2400" dirty="0">
              <a:latin typeface="Arial" panose="020B0604020202020204" pitchFamily="34" charset="0"/>
              <a:cs typeface="Arial" panose="020B0604020202020204" pitchFamily="34" charset="0"/>
            </a:endParaRPr>
          </a:p>
        </p:txBody>
      </p:sp>
      <p:sp>
        <p:nvSpPr>
          <p:cNvPr id="13" name="Rectángulo 12"/>
          <p:cNvSpPr/>
          <p:nvPr/>
        </p:nvSpPr>
        <p:spPr>
          <a:xfrm>
            <a:off x="2245604" y="4955089"/>
            <a:ext cx="4301306" cy="369332"/>
          </a:xfrm>
          <a:prstGeom prst="rect">
            <a:avLst/>
          </a:prstGeom>
        </p:spPr>
        <p:txBody>
          <a:bodyPr wrap="none">
            <a:spAutoFit/>
          </a:bodyPr>
          <a:lstStyle/>
          <a:p>
            <a:r>
              <a:rPr lang="es-MX" dirty="0">
                <a:latin typeface="Arial" panose="020B0604020202020204" pitchFamily="34" charset="0"/>
                <a:cs typeface="Arial" panose="020B0604020202020204" pitchFamily="34" charset="0"/>
              </a:rPr>
              <a:t>Autor: M. en A. Laura Edith Alviter Rojas</a:t>
            </a:r>
          </a:p>
        </p:txBody>
      </p:sp>
      <p:sp>
        <p:nvSpPr>
          <p:cNvPr id="14" name="Rectángulo 13"/>
          <p:cNvSpPr/>
          <p:nvPr/>
        </p:nvSpPr>
        <p:spPr>
          <a:xfrm>
            <a:off x="8512298" y="5674278"/>
            <a:ext cx="2903424" cy="369332"/>
          </a:xfrm>
          <a:prstGeom prst="rect">
            <a:avLst/>
          </a:prstGeom>
        </p:spPr>
        <p:txBody>
          <a:bodyPr wrap="none">
            <a:spAutoFit/>
          </a:bodyPr>
          <a:lstStyle/>
          <a:p>
            <a:r>
              <a:rPr lang="es-MX" dirty="0">
                <a:latin typeface="Arial" panose="020B0604020202020204" pitchFamily="34" charset="0"/>
                <a:cs typeface="Arial" panose="020B0604020202020204" pitchFamily="34" charset="0"/>
              </a:rPr>
              <a:t>Elaborado </a:t>
            </a:r>
            <a:r>
              <a:rPr lang="es-MX" dirty="0" smtClean="0">
                <a:latin typeface="Arial" panose="020B0604020202020204" pitchFamily="34" charset="0"/>
                <a:cs typeface="Arial" panose="020B0604020202020204" pitchFamily="34" charset="0"/>
              </a:rPr>
              <a:t>en Agosto 2019</a:t>
            </a:r>
            <a:endParaRPr lang="es-MX"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3"/>
          <a:stretch>
            <a:fillRect/>
          </a:stretch>
        </p:blipFill>
        <p:spPr>
          <a:xfrm>
            <a:off x="1027802" y="417923"/>
            <a:ext cx="1511939" cy="1408298"/>
          </a:xfrm>
          <a:prstGeom prst="rect">
            <a:avLst/>
          </a:prstGeom>
        </p:spPr>
      </p:pic>
      <p:pic>
        <p:nvPicPr>
          <p:cNvPr id="3" name="Imagen 2"/>
          <p:cNvPicPr>
            <a:picLocks noChangeAspect="1"/>
          </p:cNvPicPr>
          <p:nvPr/>
        </p:nvPicPr>
        <p:blipFill>
          <a:blip r:embed="rId4"/>
          <a:stretch>
            <a:fillRect/>
          </a:stretch>
        </p:blipFill>
        <p:spPr>
          <a:xfrm>
            <a:off x="10321259" y="559739"/>
            <a:ext cx="1219306" cy="1054699"/>
          </a:xfrm>
          <a:prstGeom prst="rect">
            <a:avLst/>
          </a:prstGeom>
        </p:spPr>
      </p:pic>
    </p:spTree>
    <p:extLst>
      <p:ext uri="{BB962C8B-B14F-4D97-AF65-F5344CB8AC3E}">
        <p14:creationId xmlns:p14="http://schemas.microsoft.com/office/powerpoint/2010/main" val="21667049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solidFill>
                  <a:schemeClr val="accent5">
                    <a:lumMod val="75000"/>
                  </a:schemeClr>
                </a:solidFill>
              </a:rPr>
              <a:t>Modelo de negocios: “Business </a:t>
            </a:r>
            <a:r>
              <a:rPr lang="es-MX" dirty="0" err="1" smtClean="0">
                <a:solidFill>
                  <a:schemeClr val="accent5">
                    <a:lumMod val="75000"/>
                  </a:schemeClr>
                </a:solidFill>
              </a:rPr>
              <a:t>Model</a:t>
            </a:r>
            <a:r>
              <a:rPr lang="es-MX" dirty="0" smtClean="0">
                <a:solidFill>
                  <a:schemeClr val="accent5">
                    <a:lumMod val="75000"/>
                  </a:schemeClr>
                </a:solidFill>
              </a:rPr>
              <a:t> </a:t>
            </a:r>
            <a:r>
              <a:rPr lang="es-MX" dirty="0" err="1" smtClean="0">
                <a:solidFill>
                  <a:schemeClr val="accent5">
                    <a:lumMod val="75000"/>
                  </a:schemeClr>
                </a:solidFill>
              </a:rPr>
              <a:t>Canvas</a:t>
            </a:r>
            <a:r>
              <a:rPr lang="es-MX" dirty="0" smtClean="0">
                <a:solidFill>
                  <a:schemeClr val="accent5">
                    <a:lumMod val="75000"/>
                  </a:schemeClr>
                </a:solidFill>
              </a:rPr>
              <a:t>” para empresas digitales</a:t>
            </a:r>
            <a:endParaRPr lang="es-MX" dirty="0">
              <a:solidFill>
                <a:schemeClr val="accent5">
                  <a:lumMod val="75000"/>
                </a:schemeClr>
              </a:solidFill>
            </a:endParaRPr>
          </a:p>
        </p:txBody>
      </p:sp>
      <p:sp>
        <p:nvSpPr>
          <p:cNvPr id="3" name="Marcador de contenido 2"/>
          <p:cNvSpPr>
            <a:spLocks noGrp="1"/>
          </p:cNvSpPr>
          <p:nvPr>
            <p:ph idx="1"/>
          </p:nvPr>
        </p:nvSpPr>
        <p:spPr/>
        <p:txBody>
          <a:bodyPr>
            <a:normAutofit/>
          </a:bodyPr>
          <a:lstStyle/>
          <a:p>
            <a:pPr algn="just"/>
            <a:r>
              <a:rPr lang="es-ES" sz="2800" dirty="0"/>
              <a:t>El </a:t>
            </a:r>
            <a:r>
              <a:rPr lang="es-ES" sz="2800" dirty="0" err="1"/>
              <a:t>canvas</a:t>
            </a:r>
            <a:r>
              <a:rPr lang="es-ES" sz="2800" dirty="0"/>
              <a:t> de modelo de negocio es una herramienta </a:t>
            </a:r>
            <a:r>
              <a:rPr lang="es-ES" sz="2800" dirty="0" smtClean="0"/>
              <a:t>nueva</a:t>
            </a:r>
            <a:r>
              <a:rPr lang="es-ES" sz="2800" dirty="0"/>
              <a:t> </a:t>
            </a:r>
            <a:r>
              <a:rPr lang="es-ES" sz="2800" dirty="0" smtClean="0"/>
              <a:t>(2010), la cual comenzó </a:t>
            </a:r>
            <a:r>
              <a:rPr lang="es-ES" sz="2800" dirty="0"/>
              <a:t>a integrarse entre los más visionarios, revolucionarios y retadores que querían desafiar los anticuados modelos de negocio y diseñar las empresas del futuro</a:t>
            </a:r>
            <a:endParaRPr lang="es-MX" sz="2800" dirty="0"/>
          </a:p>
        </p:txBody>
      </p:sp>
    </p:spTree>
    <p:extLst>
      <p:ext uri="{BB962C8B-B14F-4D97-AF65-F5344CB8AC3E}">
        <p14:creationId xmlns:p14="http://schemas.microsoft.com/office/powerpoint/2010/main" val="5025212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93800" y="508000"/>
            <a:ext cx="9690098" cy="2120899"/>
          </a:xfrm>
        </p:spPr>
        <p:txBody>
          <a:bodyPr>
            <a:noAutofit/>
          </a:bodyPr>
          <a:lstStyle/>
          <a:p>
            <a:pPr algn="just"/>
            <a:r>
              <a:rPr lang="es-ES" sz="2800" dirty="0"/>
              <a:t>Esta herramienta sirve para analizar modelos de negocio en términos de sus 9 elementos clave. Fue diseñada por Alexander </a:t>
            </a:r>
            <a:r>
              <a:rPr lang="es-ES" sz="2800" dirty="0" err="1"/>
              <a:t>Osterwalder</a:t>
            </a:r>
            <a:r>
              <a:rPr lang="es-ES" sz="2800" dirty="0"/>
              <a:t> con ayuda de Yves </a:t>
            </a:r>
            <a:r>
              <a:rPr lang="es-ES" sz="2800" dirty="0" err="1"/>
              <a:t>Pigneur</a:t>
            </a:r>
            <a:r>
              <a:rPr lang="es-ES" sz="2800" dirty="0"/>
              <a:t> en su libro “Generación de Modelos de Negocio</a:t>
            </a:r>
            <a:r>
              <a:rPr lang="es-ES" sz="2800" dirty="0" smtClean="0"/>
              <a:t>”.</a:t>
            </a:r>
            <a:endParaRPr lang="es-MX" sz="2800" dirty="0"/>
          </a:p>
        </p:txBody>
      </p:sp>
      <p:pic>
        <p:nvPicPr>
          <p:cNvPr id="4" name="image8.jpeg"/>
          <p:cNvPicPr/>
          <p:nvPr/>
        </p:nvPicPr>
        <p:blipFill rotWithShape="1">
          <a:blip r:embed="rId2" cstate="print"/>
          <a:srcRect b="4698"/>
          <a:stretch/>
        </p:blipFill>
        <p:spPr>
          <a:xfrm>
            <a:off x="1765300" y="2743199"/>
            <a:ext cx="8458200" cy="3543301"/>
          </a:xfrm>
          <a:prstGeom prst="rect">
            <a:avLst/>
          </a:prstGeom>
        </p:spPr>
      </p:pic>
    </p:spTree>
    <p:extLst>
      <p:ext uri="{BB962C8B-B14F-4D97-AF65-F5344CB8AC3E}">
        <p14:creationId xmlns:p14="http://schemas.microsoft.com/office/powerpoint/2010/main" val="41866657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87117" y="912171"/>
            <a:ext cx="9601196" cy="3318936"/>
          </a:xfrm>
        </p:spPr>
        <p:txBody>
          <a:bodyPr/>
          <a:lstStyle/>
          <a:p>
            <a:pPr algn="just"/>
            <a:r>
              <a:rPr lang="es-MX" dirty="0" smtClean="0"/>
              <a:t>La </a:t>
            </a:r>
            <a:r>
              <a:rPr lang="es-MX" dirty="0"/>
              <a:t>parte derecha es la que hace referencia al mercado, a los aspectos externos a la empresa, al </a:t>
            </a:r>
            <a:r>
              <a:rPr lang="es-MX" dirty="0" smtClean="0"/>
              <a:t>entorno. En </a:t>
            </a:r>
            <a:r>
              <a:rPr lang="es-MX" dirty="0"/>
              <a:t>la parte izquierda se reflejan los aspectos internos de la empresa como asociaciones clave, actividades y recursos clave, y estructura de costes.</a:t>
            </a:r>
          </a:p>
          <a:p>
            <a:pPr algn="just"/>
            <a:endParaRPr lang="es-MX" dirty="0"/>
          </a:p>
        </p:txBody>
      </p:sp>
      <p:pic>
        <p:nvPicPr>
          <p:cNvPr id="4" name="Imagen 3"/>
          <p:cNvPicPr>
            <a:picLocks noChangeAspect="1"/>
          </p:cNvPicPr>
          <p:nvPr/>
        </p:nvPicPr>
        <p:blipFill>
          <a:blip r:embed="rId2"/>
          <a:stretch>
            <a:fillRect/>
          </a:stretch>
        </p:blipFill>
        <p:spPr>
          <a:xfrm>
            <a:off x="2502568" y="2538663"/>
            <a:ext cx="7546823" cy="3427664"/>
          </a:xfrm>
          <a:prstGeom prst="rect">
            <a:avLst/>
          </a:prstGeom>
        </p:spPr>
      </p:pic>
    </p:spTree>
    <p:extLst>
      <p:ext uri="{BB962C8B-B14F-4D97-AF65-F5344CB8AC3E}">
        <p14:creationId xmlns:p14="http://schemas.microsoft.com/office/powerpoint/2010/main" val="3539487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solidFill>
                  <a:schemeClr val="accent5">
                    <a:lumMod val="75000"/>
                  </a:schemeClr>
                </a:solidFill>
              </a:rPr>
              <a:t>B</a:t>
            </a:r>
            <a:r>
              <a:rPr lang="es-ES" dirty="0" smtClean="0">
                <a:solidFill>
                  <a:schemeClr val="accent5">
                    <a:lumMod val="75000"/>
                  </a:schemeClr>
                </a:solidFill>
              </a:rPr>
              <a:t>loques </a:t>
            </a:r>
            <a:r>
              <a:rPr lang="es-ES" dirty="0">
                <a:solidFill>
                  <a:schemeClr val="accent5">
                    <a:lumMod val="75000"/>
                  </a:schemeClr>
                </a:solidFill>
              </a:rPr>
              <a:t>que componen un modelo de negocio son</a:t>
            </a:r>
            <a:r>
              <a:rPr lang="es-ES" dirty="0" smtClean="0">
                <a:solidFill>
                  <a:schemeClr val="accent5">
                    <a:lumMod val="75000"/>
                  </a:schemeClr>
                </a:solidFill>
              </a:rPr>
              <a:t>:</a:t>
            </a:r>
            <a:r>
              <a:rPr lang="es-ES" dirty="0">
                <a:solidFill>
                  <a:schemeClr val="accent5">
                    <a:lumMod val="75000"/>
                  </a:schemeClr>
                </a:solidFill>
              </a:rPr>
              <a:t> </a:t>
            </a:r>
            <a:r>
              <a:rPr lang="es-MX" dirty="0">
                <a:solidFill>
                  <a:schemeClr val="accent5">
                    <a:lumMod val="75000"/>
                  </a:schemeClr>
                </a:solidFill>
              </a:rPr>
              <a:t/>
            </a:r>
            <a:br>
              <a:rPr lang="es-MX" dirty="0">
                <a:solidFill>
                  <a:schemeClr val="accent5">
                    <a:lumMod val="75000"/>
                  </a:schemeClr>
                </a:solidFill>
              </a:rPr>
            </a:br>
            <a:endParaRPr lang="es-MX" dirty="0">
              <a:solidFill>
                <a:schemeClr val="accent5">
                  <a:lumMod val="75000"/>
                </a:schemeClr>
              </a:solidFill>
            </a:endParaRPr>
          </a:p>
        </p:txBody>
      </p:sp>
      <p:sp>
        <p:nvSpPr>
          <p:cNvPr id="3" name="Marcador de contenido 2"/>
          <p:cNvSpPr>
            <a:spLocks noGrp="1"/>
          </p:cNvSpPr>
          <p:nvPr>
            <p:ph idx="1"/>
          </p:nvPr>
        </p:nvSpPr>
        <p:spPr/>
        <p:txBody>
          <a:bodyPr>
            <a:normAutofit fontScale="92500" lnSpcReduction="20000"/>
          </a:bodyPr>
          <a:lstStyle/>
          <a:p>
            <a:pPr lvl="0" algn="just"/>
            <a:r>
              <a:rPr lang="es-ES" b="1" dirty="0"/>
              <a:t>Segmento de mercado: </a:t>
            </a:r>
            <a:r>
              <a:rPr lang="es-ES" dirty="0"/>
              <a:t>¿Quién es tu cliente? ¿Cuáles son nuestros segmentos de mercado? ¿Nos dirigimos a un mercado de masas o a un nicho bien concreto?</a:t>
            </a:r>
            <a:endParaRPr lang="es-MX" dirty="0"/>
          </a:p>
          <a:p>
            <a:pPr marL="0" indent="0" algn="just">
              <a:buNone/>
            </a:pPr>
            <a:endParaRPr lang="es-MX" dirty="0"/>
          </a:p>
          <a:p>
            <a:pPr lvl="0" algn="just"/>
            <a:r>
              <a:rPr lang="es-ES" b="1" dirty="0"/>
              <a:t>Propuesta de valor: </a:t>
            </a:r>
            <a:r>
              <a:rPr lang="es-ES" dirty="0"/>
              <a:t>¿Cuál es la razón que nos diferencia del resto?  ¿Somos la novedad? ¿Los más baratos? ¿Un efecto marca? ¿nos diferencia la personalización? ¿la experiencia de usuario?</a:t>
            </a:r>
            <a:endParaRPr lang="es-MX" dirty="0"/>
          </a:p>
          <a:p>
            <a:pPr marL="0" indent="0" algn="just">
              <a:buNone/>
            </a:pPr>
            <a:endParaRPr lang="es-MX" dirty="0"/>
          </a:p>
          <a:p>
            <a:pPr algn="just"/>
            <a:r>
              <a:rPr lang="es-ES" b="1" dirty="0"/>
              <a:t>Canales: </a:t>
            </a:r>
            <a:r>
              <a:rPr lang="es-ES" dirty="0"/>
              <a:t>¿Cómo nos buscan y encuentran? ¿Cómo vamos a entregar nuestra propuesta de valor a cada segmento de clientes?</a:t>
            </a:r>
            <a:endParaRPr lang="es-MX" dirty="0"/>
          </a:p>
        </p:txBody>
      </p:sp>
    </p:spTree>
    <p:extLst>
      <p:ext uri="{BB962C8B-B14F-4D97-AF65-F5344CB8AC3E}">
        <p14:creationId xmlns:p14="http://schemas.microsoft.com/office/powerpoint/2010/main" val="21428747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288472" y="1705409"/>
            <a:ext cx="9601200" cy="3317875"/>
          </a:xfrm>
        </p:spPr>
        <p:txBody>
          <a:bodyPr>
            <a:normAutofit fontScale="92500" lnSpcReduction="10000"/>
          </a:bodyPr>
          <a:lstStyle/>
          <a:p>
            <a:pPr lvl="0"/>
            <a:r>
              <a:rPr lang="es-ES" b="1" dirty="0"/>
              <a:t>Relación con los clientes: </a:t>
            </a:r>
            <a:r>
              <a:rPr lang="es-ES" dirty="0"/>
              <a:t>¿Cómo nos relacionamos con nuestros clientes</a:t>
            </a:r>
            <a:r>
              <a:rPr lang="es-ES" dirty="0" smtClean="0"/>
              <a:t>?</a:t>
            </a:r>
            <a:r>
              <a:rPr lang="es-MX" dirty="0"/>
              <a:t> </a:t>
            </a:r>
            <a:r>
              <a:rPr lang="es-ES" dirty="0" smtClean="0"/>
              <a:t>¿</a:t>
            </a:r>
            <a:r>
              <a:rPr lang="es-ES" dirty="0"/>
              <a:t>Cómo podemos lograr fidelizarlos?</a:t>
            </a:r>
            <a:endParaRPr lang="es-MX" dirty="0"/>
          </a:p>
          <a:p>
            <a:pPr marL="0" indent="0">
              <a:buNone/>
            </a:pPr>
            <a:endParaRPr lang="es-MX" dirty="0"/>
          </a:p>
          <a:p>
            <a:pPr lvl="0"/>
            <a:r>
              <a:rPr lang="es-ES" b="1" dirty="0"/>
              <a:t>Flujo de ingresos: </a:t>
            </a:r>
            <a:r>
              <a:rPr lang="es-ES" dirty="0"/>
              <a:t>¿Cómo fijamos el precio de nuestro producto o servicio</a:t>
            </a:r>
            <a:r>
              <a:rPr lang="es-ES" dirty="0" smtClean="0"/>
              <a:t>?</a:t>
            </a:r>
            <a:r>
              <a:rPr lang="es-MX" dirty="0"/>
              <a:t> </a:t>
            </a:r>
            <a:r>
              <a:rPr lang="es-ES" dirty="0" smtClean="0"/>
              <a:t>¿</a:t>
            </a:r>
            <a:r>
              <a:rPr lang="es-ES" dirty="0"/>
              <a:t>De qué manera monetizamos?</a:t>
            </a:r>
            <a:endParaRPr lang="es-MX" dirty="0"/>
          </a:p>
          <a:p>
            <a:pPr marL="0" indent="0">
              <a:buNone/>
            </a:pPr>
            <a:endParaRPr lang="es-MX" dirty="0"/>
          </a:p>
          <a:p>
            <a:pPr lvl="0"/>
            <a:r>
              <a:rPr lang="es-ES" b="1" dirty="0"/>
              <a:t>Recursos clave: </a:t>
            </a:r>
            <a:r>
              <a:rPr lang="es-ES" dirty="0"/>
              <a:t>¿Qué recursos necesitamos para llevar a cabo nuestra actividad? ¿Qué recursos nos hacen diferentes?</a:t>
            </a:r>
            <a:endParaRPr lang="es-MX" dirty="0"/>
          </a:p>
          <a:p>
            <a:endParaRPr lang="es-MX" dirty="0"/>
          </a:p>
        </p:txBody>
      </p:sp>
    </p:spTree>
    <p:extLst>
      <p:ext uri="{BB962C8B-B14F-4D97-AF65-F5344CB8AC3E}">
        <p14:creationId xmlns:p14="http://schemas.microsoft.com/office/powerpoint/2010/main" val="8421563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111827" y="1549545"/>
            <a:ext cx="9601200" cy="3317875"/>
          </a:xfrm>
        </p:spPr>
        <p:txBody>
          <a:bodyPr>
            <a:normAutofit fontScale="92500" lnSpcReduction="10000"/>
          </a:bodyPr>
          <a:lstStyle/>
          <a:p>
            <a:pPr lvl="0" algn="just"/>
            <a:r>
              <a:rPr lang="es-ES" b="1" dirty="0"/>
              <a:t>Actividades clave: </a:t>
            </a:r>
            <a:r>
              <a:rPr lang="es-ES" dirty="0"/>
              <a:t>¿Qué procesos de producción, marketing… son necesarios para realizar y entregar la propuesta de valor</a:t>
            </a:r>
            <a:r>
              <a:rPr lang="es-ES" dirty="0" smtClean="0"/>
              <a:t>?</a:t>
            </a:r>
            <a:endParaRPr lang="es-MX" dirty="0"/>
          </a:p>
          <a:p>
            <a:pPr marL="0" lvl="0" indent="0" algn="just">
              <a:buNone/>
            </a:pPr>
            <a:r>
              <a:rPr lang="es-ES" dirty="0"/>
              <a:t> </a:t>
            </a:r>
            <a:endParaRPr lang="es-MX" dirty="0"/>
          </a:p>
          <a:p>
            <a:pPr lvl="0" algn="just"/>
            <a:r>
              <a:rPr lang="es-ES" b="1" dirty="0"/>
              <a:t>Alianzas clave: </a:t>
            </a:r>
            <a:r>
              <a:rPr lang="es-ES" dirty="0"/>
              <a:t>¿Qué posibles alianzas permiten ejecutar nuestro modelo de negocio complementando nuestras capacidades?</a:t>
            </a:r>
            <a:endParaRPr lang="es-MX" dirty="0"/>
          </a:p>
          <a:p>
            <a:pPr marL="0" indent="0" algn="just">
              <a:buNone/>
            </a:pPr>
            <a:r>
              <a:rPr lang="es-ES" dirty="0"/>
              <a:t> </a:t>
            </a:r>
            <a:endParaRPr lang="es-MX" dirty="0"/>
          </a:p>
          <a:p>
            <a:pPr lvl="0" algn="just"/>
            <a:r>
              <a:rPr lang="es-ES" b="1" dirty="0"/>
              <a:t>Estructura de costes: </a:t>
            </a:r>
            <a:r>
              <a:rPr lang="es-ES" dirty="0"/>
              <a:t>¿Qué costes fijos y variables determinan nuestro modelo de negocio? ¿Es un modelo escalable?</a:t>
            </a:r>
            <a:endParaRPr lang="es-MX" dirty="0"/>
          </a:p>
          <a:p>
            <a:pPr algn="just"/>
            <a:endParaRPr lang="es-MX" dirty="0"/>
          </a:p>
        </p:txBody>
      </p:sp>
    </p:spTree>
    <p:extLst>
      <p:ext uri="{BB962C8B-B14F-4D97-AF65-F5344CB8AC3E}">
        <p14:creationId xmlns:p14="http://schemas.microsoft.com/office/powerpoint/2010/main" val="13699758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chemeClr val="accent5">
                    <a:lumMod val="75000"/>
                  </a:schemeClr>
                </a:solidFill>
              </a:rPr>
              <a:t>Una empresa digital</a:t>
            </a:r>
          </a:p>
        </p:txBody>
      </p:sp>
      <p:sp>
        <p:nvSpPr>
          <p:cNvPr id="3" name="Marcador de contenido 2"/>
          <p:cNvSpPr>
            <a:spLocks noGrp="1"/>
          </p:cNvSpPr>
          <p:nvPr>
            <p:ph idx="1"/>
          </p:nvPr>
        </p:nvSpPr>
        <p:spPr/>
        <p:txBody>
          <a:bodyPr/>
          <a:lstStyle/>
          <a:p>
            <a:pPr algn="just"/>
            <a:r>
              <a:rPr lang="es-MX" dirty="0"/>
              <a:t>E</a:t>
            </a:r>
            <a:r>
              <a:rPr lang="es-MX" dirty="0" smtClean="0"/>
              <a:t>s </a:t>
            </a:r>
            <a:r>
              <a:rPr lang="es-MX" dirty="0"/>
              <a:t>la que usa intensamente las TIC para competir, la que utiliza las tecnologías para diferenciarse, la que las aprovecha para liderar el escenario en el que compiten, para vender más, para ser más eficiente, para llegar a mercados a los que de otro modo no tendría acceso. En definitiva, </a:t>
            </a:r>
            <a:r>
              <a:rPr lang="es-MX" dirty="0" smtClean="0"/>
              <a:t>reducir </a:t>
            </a:r>
            <a:r>
              <a:rPr lang="es-MX" dirty="0"/>
              <a:t>sus costos mediante la automatización extrema de sus procesos, incorporar tecnología a sus productos o servicios o facilitar la colaboración intensa de sus empleados.</a:t>
            </a:r>
          </a:p>
        </p:txBody>
      </p:sp>
    </p:spTree>
    <p:extLst>
      <p:ext uri="{BB962C8B-B14F-4D97-AF65-F5344CB8AC3E}">
        <p14:creationId xmlns:p14="http://schemas.microsoft.com/office/powerpoint/2010/main" val="10807182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143000" y="1055007"/>
            <a:ext cx="9601200" cy="3317875"/>
          </a:xfrm>
        </p:spPr>
        <p:txBody>
          <a:bodyPr>
            <a:normAutofit/>
          </a:bodyPr>
          <a:lstStyle/>
          <a:p>
            <a:pPr algn="just"/>
            <a:r>
              <a:rPr lang="es-MX" sz="2800" dirty="0"/>
              <a:t>Una </a:t>
            </a:r>
            <a:r>
              <a:rPr lang="es-MX" sz="2800" b="1" dirty="0"/>
              <a:t>incubadora</a:t>
            </a:r>
            <a:r>
              <a:rPr lang="es-MX" sz="2800" dirty="0"/>
              <a:t> es una máquina que se utiliza en los hospitales y donde se introducen a los recién nacidos. Ya sea porque nacieron antes de tiempo, o porque necesitan terminar de formarse algunos de sus órganos. Funciona como una simulación mecánica del vientre materno.</a:t>
            </a:r>
          </a:p>
          <a:p>
            <a:pPr algn="just"/>
            <a:endParaRPr lang="es-MX" sz="2800" dirty="0"/>
          </a:p>
        </p:txBody>
      </p:sp>
      <p:pic>
        <p:nvPicPr>
          <p:cNvPr id="4" name="Imagen 3"/>
          <p:cNvPicPr>
            <a:picLocks noChangeAspect="1"/>
          </p:cNvPicPr>
          <p:nvPr/>
        </p:nvPicPr>
        <p:blipFill>
          <a:blip r:embed="rId2"/>
          <a:stretch>
            <a:fillRect/>
          </a:stretch>
        </p:blipFill>
        <p:spPr>
          <a:xfrm>
            <a:off x="4459741" y="3305402"/>
            <a:ext cx="3954917" cy="2631817"/>
          </a:xfrm>
          <a:prstGeom prst="rect">
            <a:avLst/>
          </a:prstGeom>
        </p:spPr>
      </p:pic>
    </p:spTree>
    <p:extLst>
      <p:ext uri="{BB962C8B-B14F-4D97-AF65-F5344CB8AC3E}">
        <p14:creationId xmlns:p14="http://schemas.microsoft.com/office/powerpoint/2010/main" val="32278491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713013" y="984477"/>
            <a:ext cx="5979887" cy="3317875"/>
          </a:xfrm>
        </p:spPr>
        <p:txBody>
          <a:bodyPr>
            <a:noAutofit/>
          </a:bodyPr>
          <a:lstStyle/>
          <a:p>
            <a:pPr algn="just"/>
            <a:r>
              <a:rPr lang="es-MX" sz="2800" dirty="0"/>
              <a:t>Una </a:t>
            </a:r>
            <a:r>
              <a:rPr lang="es-MX" sz="2800" b="1" dirty="0"/>
              <a:t>incubadora de negocios</a:t>
            </a:r>
            <a:r>
              <a:rPr lang="es-MX" sz="2800" dirty="0"/>
              <a:t> es una empresa que se dedica a gestar otras empresas. Pero no solamente se dedican a arrancar negocios nuevos, también se pueden encargar de cosas muy específicas como el lanzamiento de un nuevo producto o servicio. </a:t>
            </a:r>
            <a:r>
              <a:rPr lang="es-MX" sz="2800" dirty="0" smtClean="0"/>
              <a:t>En </a:t>
            </a:r>
            <a:r>
              <a:rPr lang="es-MX" sz="2800" dirty="0"/>
              <a:t>algunas incubadoras también se encargan de que encuentres financiamiento para arrancar tu negocio o lanzar tu producto.</a:t>
            </a:r>
          </a:p>
          <a:p>
            <a:pPr algn="just"/>
            <a:endParaRPr lang="es-MX" sz="2800" dirty="0"/>
          </a:p>
        </p:txBody>
      </p:sp>
      <p:pic>
        <p:nvPicPr>
          <p:cNvPr id="4" name="Imagen 3"/>
          <p:cNvPicPr>
            <a:picLocks noChangeAspect="1"/>
          </p:cNvPicPr>
          <p:nvPr/>
        </p:nvPicPr>
        <p:blipFill rotWithShape="1">
          <a:blip r:embed="rId2"/>
          <a:srcRect l="2278" t="3354" r="4566" b="2343"/>
          <a:stretch/>
        </p:blipFill>
        <p:spPr>
          <a:xfrm>
            <a:off x="7347857" y="1295398"/>
            <a:ext cx="4312299" cy="3773261"/>
          </a:xfrm>
          <a:prstGeom prst="rect">
            <a:avLst/>
          </a:prstGeom>
        </p:spPr>
      </p:pic>
    </p:spTree>
    <p:extLst>
      <p:ext uri="{BB962C8B-B14F-4D97-AF65-F5344CB8AC3E}">
        <p14:creationId xmlns:p14="http://schemas.microsoft.com/office/powerpoint/2010/main" val="16825814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478970" y="913720"/>
            <a:ext cx="5987144" cy="3317875"/>
          </a:xfrm>
        </p:spPr>
        <p:txBody>
          <a:bodyPr>
            <a:noAutofit/>
          </a:bodyPr>
          <a:lstStyle/>
          <a:p>
            <a:pPr algn="just"/>
            <a:r>
              <a:rPr lang="es-MX" sz="2800" dirty="0"/>
              <a:t>Una </a:t>
            </a:r>
            <a:r>
              <a:rPr lang="es-MX" sz="2800" b="1" dirty="0"/>
              <a:t>incubadora de empresas por internet</a:t>
            </a:r>
            <a:r>
              <a:rPr lang="es-MX" sz="2800" dirty="0"/>
              <a:t> es lo mismo que la definición anterior, pero específicamente para potenciar un negocio a través de la web. Ya sea que quieras echar a andar tu empresa online desde cero o necesites lanzar tu producto digital o físico, una incubadora de negocios por internet te proveerá de todas las herramientas para que inicies y consolides tu proyecto haciendo uso del internet.</a:t>
            </a:r>
          </a:p>
          <a:p>
            <a:pPr algn="just"/>
            <a:endParaRPr lang="es-MX" sz="2800" dirty="0"/>
          </a:p>
        </p:txBody>
      </p:sp>
      <p:pic>
        <p:nvPicPr>
          <p:cNvPr id="4" name="Imagen 3"/>
          <p:cNvPicPr>
            <a:picLocks noChangeAspect="1"/>
          </p:cNvPicPr>
          <p:nvPr/>
        </p:nvPicPr>
        <p:blipFill>
          <a:blip r:embed="rId2"/>
          <a:stretch>
            <a:fillRect/>
          </a:stretch>
        </p:blipFill>
        <p:spPr>
          <a:xfrm>
            <a:off x="6691992" y="1779815"/>
            <a:ext cx="4791657" cy="2683328"/>
          </a:xfrm>
          <a:prstGeom prst="rect">
            <a:avLst/>
          </a:prstGeom>
        </p:spPr>
      </p:pic>
    </p:spTree>
    <p:extLst>
      <p:ext uri="{BB962C8B-B14F-4D97-AF65-F5344CB8AC3E}">
        <p14:creationId xmlns:p14="http://schemas.microsoft.com/office/powerpoint/2010/main" val="37764575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15667" y="1245179"/>
            <a:ext cx="8183562" cy="836613"/>
          </a:xfrm>
        </p:spPr>
        <p:txBody>
          <a:bodyPr/>
          <a:lstStyle/>
          <a:p>
            <a:pPr>
              <a:defRPr/>
            </a:pPr>
            <a:r>
              <a:rPr lang="es-MX" sz="4000" dirty="0">
                <a:solidFill>
                  <a:schemeClr val="accent1">
                    <a:tint val="88000"/>
                    <a:satMod val="150000"/>
                  </a:schemeClr>
                </a:solidFill>
              </a:rPr>
              <a:t>Guión explicativo</a:t>
            </a:r>
          </a:p>
        </p:txBody>
      </p:sp>
      <p:sp>
        <p:nvSpPr>
          <p:cNvPr id="11267" name="2 Marcador de contenido"/>
          <p:cNvSpPr>
            <a:spLocks noGrp="1"/>
          </p:cNvSpPr>
          <p:nvPr>
            <p:ph idx="1"/>
          </p:nvPr>
        </p:nvSpPr>
        <p:spPr>
          <a:xfrm>
            <a:off x="1517073" y="2781158"/>
            <a:ext cx="9195953" cy="2403906"/>
          </a:xfrm>
        </p:spPr>
        <p:txBody>
          <a:bodyPr>
            <a:noAutofit/>
          </a:bodyPr>
          <a:lstStyle/>
          <a:p>
            <a:pPr algn="just" eaLnBrk="1" hangingPunct="1"/>
            <a:r>
              <a:rPr lang="es-MX" altLang="es-MX" sz="3200" dirty="0" smtClean="0">
                <a:cs typeface="Arial" panose="020B0604020202020204" pitchFamily="34" charset="0"/>
              </a:rPr>
              <a:t>Se recomienda la utilización de este material en forma continua, debido a su naturaleza secuencial de los contenidos de la unidad de aprendizaje.</a:t>
            </a:r>
          </a:p>
          <a:p>
            <a:pPr algn="just" eaLnBrk="1" hangingPunct="1"/>
            <a:endParaRPr lang="es-MX" altLang="es-MX" sz="3200" dirty="0" smtClean="0">
              <a:cs typeface="Arial" panose="020B0604020202020204" pitchFamily="34" charset="0"/>
            </a:endParaRPr>
          </a:p>
          <a:p>
            <a:pPr algn="just" eaLnBrk="1" hangingPunct="1">
              <a:buFont typeface="Wingdings 2" panose="05020102010507070707" pitchFamily="18" charset="2"/>
              <a:buNone/>
            </a:pPr>
            <a:endParaRPr lang="es-MX" altLang="es-MX" sz="3200" dirty="0" smtClean="0">
              <a:cs typeface="Arial" panose="020B0604020202020204" pitchFamily="34" charset="0"/>
            </a:endParaRPr>
          </a:p>
        </p:txBody>
      </p:sp>
    </p:spTree>
    <p:extLst>
      <p:ext uri="{BB962C8B-B14F-4D97-AF65-F5344CB8AC3E}">
        <p14:creationId xmlns:p14="http://schemas.microsoft.com/office/powerpoint/2010/main" val="22377788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244600" y="3516313"/>
            <a:ext cx="9601200" cy="2579687"/>
          </a:xfrm>
        </p:spPr>
        <p:txBody>
          <a:bodyPr>
            <a:noAutofit/>
          </a:bodyPr>
          <a:lstStyle/>
          <a:p>
            <a:pPr algn="just"/>
            <a:r>
              <a:rPr lang="es-MX" dirty="0" smtClean="0"/>
              <a:t>Cuando </a:t>
            </a:r>
            <a:r>
              <a:rPr lang="es-MX" dirty="0"/>
              <a:t>la incubadora es específicamente para </a:t>
            </a:r>
            <a:r>
              <a:rPr lang="es-MX" b="1" dirty="0"/>
              <a:t>negocios por internet</a:t>
            </a:r>
            <a:r>
              <a:rPr lang="es-MX" dirty="0"/>
              <a:t>, quiere decir que la intención es que un producto o servicio sea potenciado por medio de la web. La empresa no necesariamente tiene que ser virtual, puede tratarse de una empresa física como un consultorio dental o una tienda de suplementos, y que quiera aprovechar el marketing por internet para potenciarse o lanzar un producto o servicio y mercadearlo por la web.</a:t>
            </a:r>
          </a:p>
          <a:p>
            <a:pPr algn="just"/>
            <a:endParaRPr lang="es-MX" dirty="0"/>
          </a:p>
        </p:txBody>
      </p:sp>
      <p:pic>
        <p:nvPicPr>
          <p:cNvPr id="1026" name="Picture 2" descr="Resultado de imagen para incubadora de empresas por intern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2174" y="734251"/>
            <a:ext cx="4695825" cy="26296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62241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1" y="1253065"/>
            <a:ext cx="9601196" cy="1303867"/>
          </a:xfrm>
        </p:spPr>
        <p:txBody>
          <a:bodyPr>
            <a:noAutofit/>
          </a:bodyPr>
          <a:lstStyle/>
          <a:p>
            <a:r>
              <a:rPr lang="es-MX" sz="3200" dirty="0"/>
              <a:t>Para evitar modificaciones vinculadas a una falta de planificación, Kawasaki ofrece estos consejos a la hora de configurar tu modelo de negocio:</a:t>
            </a:r>
            <a:br>
              <a:rPr lang="es-MX" sz="3200" dirty="0"/>
            </a:br>
            <a:r>
              <a:rPr lang="es-MX" sz="3200" dirty="0"/>
              <a:t/>
            </a:r>
            <a:br>
              <a:rPr lang="es-MX" sz="3200" dirty="0"/>
            </a:br>
            <a:endParaRPr lang="es-MX" sz="3200" dirty="0"/>
          </a:p>
        </p:txBody>
      </p:sp>
      <p:sp>
        <p:nvSpPr>
          <p:cNvPr id="3" name="Marcador de contenido 2"/>
          <p:cNvSpPr>
            <a:spLocks noGrp="1"/>
          </p:cNvSpPr>
          <p:nvPr>
            <p:ph idx="1"/>
          </p:nvPr>
        </p:nvSpPr>
        <p:spPr/>
        <p:txBody>
          <a:bodyPr/>
          <a:lstStyle/>
          <a:p>
            <a:pPr algn="just"/>
            <a:r>
              <a:rPr lang="es-MX" b="1" dirty="0"/>
              <a:t>1. Ponte como objetivo un nicho de mercado específico.</a:t>
            </a:r>
            <a:r>
              <a:rPr lang="es-MX" dirty="0"/>
              <a:t> "Cuanto más concreta sea la descripción de tu cliente, mejor. Muchos emprendedores temen establecer un foco excesivamente limitado y específico porque saben que con ello no podrán dominar el mundo. Sin embargo, las empresas de mayor éxito empezaron poniéndose como objetivo alcanzar como máximo un par de mercados y crecieron luego adquiriendo un tamaño mayor a medida que </a:t>
            </a:r>
            <a:r>
              <a:rPr lang="es-MX" dirty="0" smtClean="0"/>
              <a:t>fueron </a:t>
            </a:r>
            <a:r>
              <a:rPr lang="es-MX" dirty="0"/>
              <a:t>abordando nuevos mercados</a:t>
            </a:r>
            <a:r>
              <a:rPr lang="es-MX" dirty="0" smtClean="0"/>
              <a:t>".</a:t>
            </a:r>
            <a:endParaRPr lang="es-MX" dirty="0"/>
          </a:p>
        </p:txBody>
      </p:sp>
    </p:spTree>
    <p:extLst>
      <p:ext uri="{BB962C8B-B14F-4D97-AF65-F5344CB8AC3E}">
        <p14:creationId xmlns:p14="http://schemas.microsoft.com/office/powerpoint/2010/main" val="31280814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246909" y="1144299"/>
            <a:ext cx="9601200" cy="3317875"/>
          </a:xfrm>
        </p:spPr>
        <p:txBody>
          <a:bodyPr/>
          <a:lstStyle/>
          <a:p>
            <a:pPr algn="just"/>
            <a:r>
              <a:rPr lang="es-MX" b="1" dirty="0"/>
              <a:t>2. Mantén la sencillez.</a:t>
            </a:r>
            <a:r>
              <a:rPr lang="es-MX" dirty="0"/>
              <a:t> "Si no eres capaz de describir tu modelo de negocio en diez palabras o menos es que no tienes un modelo de negocio. Evita la jerga empresarial que esté de moda en el momento (estratégico, crítico, escalable...); no sirve para describir un modelo de negocio", continúa. Y pone un ejemplo: ¿A qué se dedica eBay? "A cobrar el precio que aparece anunciado más una comisión. Fin de la discusión".</a:t>
            </a:r>
          </a:p>
        </p:txBody>
      </p:sp>
      <p:pic>
        <p:nvPicPr>
          <p:cNvPr id="4" name="Imagen 3"/>
          <p:cNvPicPr>
            <a:picLocks noChangeAspect="1"/>
          </p:cNvPicPr>
          <p:nvPr/>
        </p:nvPicPr>
        <p:blipFill>
          <a:blip r:embed="rId2"/>
          <a:stretch>
            <a:fillRect/>
          </a:stretch>
        </p:blipFill>
        <p:spPr>
          <a:xfrm>
            <a:off x="3904384" y="3491777"/>
            <a:ext cx="4286250" cy="2409825"/>
          </a:xfrm>
          <a:prstGeom prst="rect">
            <a:avLst/>
          </a:prstGeom>
        </p:spPr>
      </p:pic>
    </p:spTree>
    <p:extLst>
      <p:ext uri="{BB962C8B-B14F-4D97-AF65-F5344CB8AC3E}">
        <p14:creationId xmlns:p14="http://schemas.microsoft.com/office/powerpoint/2010/main" val="15922959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080655" y="1102736"/>
            <a:ext cx="9601200" cy="3317875"/>
          </a:xfrm>
        </p:spPr>
        <p:txBody>
          <a:bodyPr/>
          <a:lstStyle/>
          <a:p>
            <a:pPr algn="just"/>
            <a:r>
              <a:rPr lang="es-MX" b="1" dirty="0"/>
              <a:t>3. Copia a los demás.</a:t>
            </a:r>
            <a:r>
              <a:rPr lang="es-MX" dirty="0"/>
              <a:t> "El comercio lleva un montón de tiempo conviviendo con nosotros, de modo que a estas alturas ya deben de haberse inventado todos los modelos de negocio posibles. Podemos innovar en tecnología, marketing o </a:t>
            </a:r>
            <a:r>
              <a:rPr lang="es-MX" dirty="0" smtClean="0"/>
              <a:t>distribución</a:t>
            </a:r>
            <a:r>
              <a:rPr lang="es-MX" dirty="0"/>
              <a:t>, pero tratar de inventar un nuevo modelo de negocio es una estrategia perdedora. Intenta relacionar tu modelo de negocio con algo que ya tenga éxito y todo el mundo entienda</a:t>
            </a:r>
            <a:r>
              <a:rPr lang="es-MX" dirty="0" smtClean="0"/>
              <a:t>".</a:t>
            </a:r>
            <a:endParaRPr lang="es-MX" dirty="0"/>
          </a:p>
        </p:txBody>
      </p:sp>
      <p:pic>
        <p:nvPicPr>
          <p:cNvPr id="4" name="Imagen 3"/>
          <p:cNvPicPr>
            <a:picLocks noChangeAspect="1"/>
          </p:cNvPicPr>
          <p:nvPr/>
        </p:nvPicPr>
        <p:blipFill>
          <a:blip r:embed="rId2"/>
          <a:stretch>
            <a:fillRect/>
          </a:stretch>
        </p:blipFill>
        <p:spPr>
          <a:xfrm>
            <a:off x="4650364" y="3469264"/>
            <a:ext cx="2685618" cy="2685618"/>
          </a:xfrm>
          <a:prstGeom prst="rect">
            <a:avLst/>
          </a:prstGeom>
        </p:spPr>
      </p:pic>
    </p:spTree>
    <p:extLst>
      <p:ext uri="{BB962C8B-B14F-4D97-AF65-F5344CB8AC3E}">
        <p14:creationId xmlns:p14="http://schemas.microsoft.com/office/powerpoint/2010/main" val="24047394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080654" y="894918"/>
            <a:ext cx="9601200" cy="2087274"/>
          </a:xfrm>
        </p:spPr>
        <p:txBody>
          <a:bodyPr/>
          <a:lstStyle/>
          <a:p>
            <a:pPr algn="just"/>
            <a:r>
              <a:rPr lang="es-MX" b="1" dirty="0"/>
              <a:t>4. Sé expansivo.</a:t>
            </a:r>
            <a:r>
              <a:rPr lang="es-MX" dirty="0"/>
              <a:t> "Los modelos de negocio que intentan aumentar el tamaño del pastel en vez de hacerse con más pedacitos del mismo pastel son los que mejor funcionan habitualmente [sobre todo para las </a:t>
            </a:r>
            <a:r>
              <a:rPr lang="es-MX" dirty="0" err="1"/>
              <a:t>startups</a:t>
            </a:r>
            <a:r>
              <a:rPr lang="es-MX" dirty="0"/>
              <a:t>]. Los clientes esperan descubrir productos innovadores y frescos... no más de lo mismo</a:t>
            </a:r>
            <a:r>
              <a:rPr lang="es-MX" dirty="0" smtClean="0"/>
              <a:t>".</a:t>
            </a:r>
            <a:endParaRPr lang="es-MX" dirty="0"/>
          </a:p>
        </p:txBody>
      </p:sp>
      <p:pic>
        <p:nvPicPr>
          <p:cNvPr id="2050" name="Picture 2" descr="Resultado de imagen para cadena de oxx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4754" y="2603500"/>
            <a:ext cx="5802746" cy="3626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83319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Starup</a:t>
            </a:r>
            <a:endParaRPr lang="es-MX" dirty="0"/>
          </a:p>
        </p:txBody>
      </p:sp>
      <p:sp>
        <p:nvSpPr>
          <p:cNvPr id="3" name="Marcador de contenido 2"/>
          <p:cNvSpPr>
            <a:spLocks noGrp="1"/>
          </p:cNvSpPr>
          <p:nvPr>
            <p:ph idx="1"/>
          </p:nvPr>
        </p:nvSpPr>
        <p:spPr>
          <a:xfrm>
            <a:off x="1181101" y="2455332"/>
            <a:ext cx="9601196" cy="3318936"/>
          </a:xfrm>
        </p:spPr>
        <p:txBody>
          <a:bodyPr>
            <a:normAutofit/>
          </a:bodyPr>
          <a:lstStyle/>
          <a:p>
            <a:pPr algn="just"/>
            <a:r>
              <a:rPr lang="es-MX" sz="2400" dirty="0" smtClean="0"/>
              <a:t>Empresa de nueva creación que comercializa productos y/o servicios a través del uso intensivo de las tecnologías de la información y la comunicación (</a:t>
            </a:r>
            <a:r>
              <a:rPr lang="es-MX" sz="2400" dirty="0" err="1" smtClean="0"/>
              <a:t>TIC’s</a:t>
            </a:r>
            <a:r>
              <a:rPr lang="es-MX" sz="2400" dirty="0" smtClean="0"/>
              <a:t>), con un modelo de negocio escalable el cual le permite un crecimiento rápido y sostenido en el tiempo.</a:t>
            </a:r>
            <a:endParaRPr lang="es-MX" sz="2400" dirty="0"/>
          </a:p>
        </p:txBody>
      </p:sp>
      <p:pic>
        <p:nvPicPr>
          <p:cNvPr id="4" name="Imagen 3"/>
          <p:cNvPicPr>
            <a:picLocks noChangeAspect="1"/>
          </p:cNvPicPr>
          <p:nvPr/>
        </p:nvPicPr>
        <p:blipFill>
          <a:blip r:embed="rId2"/>
          <a:stretch>
            <a:fillRect/>
          </a:stretch>
        </p:blipFill>
        <p:spPr>
          <a:xfrm>
            <a:off x="4269922" y="4018208"/>
            <a:ext cx="4019549" cy="2250947"/>
          </a:xfrm>
          <a:prstGeom prst="rect">
            <a:avLst/>
          </a:prstGeom>
        </p:spPr>
      </p:pic>
    </p:spTree>
    <p:extLst>
      <p:ext uri="{BB962C8B-B14F-4D97-AF65-F5344CB8AC3E}">
        <p14:creationId xmlns:p14="http://schemas.microsoft.com/office/powerpoint/2010/main" val="14180979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55701" y="1401232"/>
            <a:ext cx="9601196" cy="3318936"/>
          </a:xfrm>
        </p:spPr>
        <p:txBody>
          <a:bodyPr>
            <a:normAutofit/>
          </a:bodyPr>
          <a:lstStyle/>
          <a:p>
            <a:pPr algn="just"/>
            <a:r>
              <a:rPr lang="es-MX" sz="3200" dirty="0"/>
              <a:t>Steve </a:t>
            </a:r>
            <a:r>
              <a:rPr lang="es-MX" sz="3200" dirty="0" err="1"/>
              <a:t>Blank</a:t>
            </a:r>
            <a:r>
              <a:rPr lang="es-MX" sz="3200" dirty="0"/>
              <a:t>, mentor de Eric </a:t>
            </a:r>
            <a:r>
              <a:rPr lang="es-MX" sz="3200" dirty="0" err="1"/>
              <a:t>Ries</a:t>
            </a:r>
            <a:r>
              <a:rPr lang="es-MX" sz="3200" dirty="0"/>
              <a:t>, define una </a:t>
            </a:r>
            <a:r>
              <a:rPr lang="es-MX" sz="3200" i="1" dirty="0" err="1"/>
              <a:t>Startup</a:t>
            </a:r>
            <a:r>
              <a:rPr lang="es-MX" sz="3200" i="1" dirty="0"/>
              <a:t> </a:t>
            </a:r>
            <a:r>
              <a:rPr lang="es-MX" sz="3200" dirty="0"/>
              <a:t>como «una organización temporal en busca de un modelo de negocio rentable, escalable y que puede </a:t>
            </a:r>
            <a:r>
              <a:rPr lang="es-MX" sz="3200" dirty="0" smtClean="0"/>
              <a:t>repetirse. </a:t>
            </a:r>
            <a:endParaRPr lang="es-MX" sz="3200" dirty="0"/>
          </a:p>
        </p:txBody>
      </p:sp>
      <p:pic>
        <p:nvPicPr>
          <p:cNvPr id="1026" name="Picture 2" descr="Resultado de imagen para steve blank  y eric r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4645" y="3060700"/>
            <a:ext cx="5297986" cy="29801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31647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190500" y="690563"/>
            <a:ext cx="9601200" cy="1303337"/>
          </a:xfrm>
        </p:spPr>
        <p:txBody>
          <a:bodyPr>
            <a:normAutofit fontScale="90000"/>
          </a:bodyPr>
          <a:lstStyle/>
          <a:p>
            <a:r>
              <a:rPr lang="es-MX" dirty="0" smtClean="0">
                <a:solidFill>
                  <a:schemeClr val="accent5">
                    <a:lumMod val="75000"/>
                  </a:schemeClr>
                </a:solidFill>
              </a:rPr>
              <a:t>Características de las </a:t>
            </a:r>
            <a:r>
              <a:rPr lang="es-MX" dirty="0" err="1" smtClean="0">
                <a:solidFill>
                  <a:schemeClr val="accent5">
                    <a:lumMod val="75000"/>
                  </a:schemeClr>
                </a:solidFill>
              </a:rPr>
              <a:t>startups</a:t>
            </a:r>
            <a:r>
              <a:rPr lang="es-MX" dirty="0" smtClean="0">
                <a:solidFill>
                  <a:schemeClr val="accent5">
                    <a:lumMod val="75000"/>
                  </a:schemeClr>
                </a:solidFill>
              </a:rPr>
              <a:t/>
            </a:r>
            <a:br>
              <a:rPr lang="es-MX" dirty="0" smtClean="0">
                <a:solidFill>
                  <a:schemeClr val="accent5">
                    <a:lumMod val="75000"/>
                  </a:schemeClr>
                </a:solidFill>
              </a:rPr>
            </a:br>
            <a:endParaRPr lang="es-MX" dirty="0">
              <a:solidFill>
                <a:schemeClr val="accent5">
                  <a:lumMod val="75000"/>
                </a:schemeClr>
              </a:solidFill>
            </a:endParaRPr>
          </a:p>
        </p:txBody>
      </p:sp>
      <p:sp>
        <p:nvSpPr>
          <p:cNvPr id="3" name="Marcador de contenido 2"/>
          <p:cNvSpPr>
            <a:spLocks noGrp="1"/>
          </p:cNvSpPr>
          <p:nvPr>
            <p:ph idx="4294967295"/>
          </p:nvPr>
        </p:nvSpPr>
        <p:spPr>
          <a:xfrm>
            <a:off x="927100" y="1746250"/>
            <a:ext cx="10553700" cy="3879850"/>
          </a:xfrm>
        </p:spPr>
        <p:txBody>
          <a:bodyPr>
            <a:noAutofit/>
          </a:bodyPr>
          <a:lstStyle/>
          <a:p>
            <a:pPr algn="just"/>
            <a:r>
              <a:rPr lang="es-MX" sz="2400" dirty="0" smtClean="0"/>
              <a:t>Desarrollan, por norma general, modelos de negocio innovadores.</a:t>
            </a:r>
          </a:p>
          <a:p>
            <a:pPr algn="just"/>
            <a:r>
              <a:rPr lang="es-MX" sz="2400" dirty="0" smtClean="0"/>
              <a:t>Opera con costes mínimos, inferiores a las empresas tradicionales.</a:t>
            </a:r>
          </a:p>
          <a:p>
            <a:pPr algn="just"/>
            <a:r>
              <a:rPr lang="es-MX" sz="2400" dirty="0" smtClean="0"/>
              <a:t>Su principal objetivo es crecer rápidamente.</a:t>
            </a:r>
          </a:p>
          <a:p>
            <a:pPr algn="just"/>
            <a:r>
              <a:rPr lang="es-MX" sz="2400" dirty="0" smtClean="0"/>
              <a:t>Obtienen financiación principalmente a través de inversores privados o </a:t>
            </a:r>
            <a:r>
              <a:rPr lang="es-MX" sz="2400" dirty="0" err="1" smtClean="0"/>
              <a:t>business</a:t>
            </a:r>
            <a:r>
              <a:rPr lang="es-MX" sz="2400" dirty="0" smtClean="0"/>
              <a:t> </a:t>
            </a:r>
            <a:r>
              <a:rPr lang="es-MX" sz="2400" dirty="0" err="1" smtClean="0"/>
              <a:t>angels</a:t>
            </a:r>
            <a:r>
              <a:rPr lang="es-MX" dirty="0"/>
              <a:t>.</a:t>
            </a:r>
            <a:endParaRPr lang="es-MX" sz="2400" dirty="0" smtClean="0"/>
          </a:p>
          <a:p>
            <a:pPr algn="just"/>
            <a:r>
              <a:rPr lang="es-MX" sz="2400" dirty="0" smtClean="0"/>
              <a:t>No </a:t>
            </a:r>
            <a:r>
              <a:rPr lang="es-MX" sz="2400" dirty="0" smtClean="0"/>
              <a:t>requieren, generalmente, de grandes inversiones de capital para su desarrollo. Sin embargo, el uso intensivo de la tecnología les permite generar economías de escala que se traducen en sustanciales ingresos.</a:t>
            </a:r>
            <a:endParaRPr lang="es-MX" sz="2400" dirty="0"/>
          </a:p>
        </p:txBody>
      </p:sp>
    </p:spTree>
    <p:extLst>
      <p:ext uri="{BB962C8B-B14F-4D97-AF65-F5344CB8AC3E}">
        <p14:creationId xmlns:p14="http://schemas.microsoft.com/office/powerpoint/2010/main" val="668012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939800" y="1158875"/>
            <a:ext cx="9761538" cy="4505325"/>
          </a:xfrm>
        </p:spPr>
        <p:txBody>
          <a:bodyPr>
            <a:noAutofit/>
          </a:bodyPr>
          <a:lstStyle/>
          <a:p>
            <a:pPr algn="just"/>
            <a:r>
              <a:rPr lang="es-MX" sz="2400" dirty="0" smtClean="0"/>
              <a:t>Su principal herramienta para darse a conocer en el mercado es internet. </a:t>
            </a:r>
          </a:p>
          <a:p>
            <a:pPr algn="just"/>
            <a:r>
              <a:rPr lang="es-MX" sz="2400" dirty="0" smtClean="0"/>
              <a:t>El departamento de </a:t>
            </a:r>
            <a:r>
              <a:rPr lang="es-MX" sz="2400" dirty="0" err="1" smtClean="0"/>
              <a:t>Customer</a:t>
            </a:r>
            <a:r>
              <a:rPr lang="es-MX" sz="2400" dirty="0" smtClean="0"/>
              <a:t> </a:t>
            </a:r>
            <a:r>
              <a:rPr lang="es-MX" sz="2400" dirty="0" err="1" smtClean="0"/>
              <a:t>Service</a:t>
            </a:r>
            <a:r>
              <a:rPr lang="es-MX" sz="2400" dirty="0" smtClean="0"/>
              <a:t> suele ser un área donde hacen mucho hincapié.</a:t>
            </a:r>
          </a:p>
          <a:p>
            <a:pPr algn="just"/>
            <a:r>
              <a:rPr lang="es-MX" sz="2400" dirty="0" smtClean="0"/>
              <a:t>Operan </a:t>
            </a:r>
            <a:r>
              <a:rPr lang="es-MX" sz="2400" dirty="0" smtClean="0"/>
              <a:t>generalmente con un organigrama horizontal y en constante evolución. Buscan adaptarse en todo momento a su continuo crecimiento.</a:t>
            </a:r>
          </a:p>
          <a:p>
            <a:pPr algn="just"/>
            <a:r>
              <a:rPr lang="es-MX" sz="2400" dirty="0" smtClean="0"/>
              <a:t>Los trabajadores de este tipo de empresas deben estar altamente calificado.</a:t>
            </a:r>
          </a:p>
          <a:p>
            <a:pPr algn="just"/>
            <a:r>
              <a:rPr lang="es-MX" sz="2400" dirty="0" smtClean="0"/>
              <a:t>Asumen de forma natural los riesgos como camino hacia el éxito, probando nuevas formas de trabajar y comunicarse con el consumidor. El fracaso siempre supone un aprendizaje.</a:t>
            </a:r>
          </a:p>
          <a:p>
            <a:pPr algn="just"/>
            <a:endParaRPr lang="es-MX" sz="2400" dirty="0"/>
          </a:p>
        </p:txBody>
      </p:sp>
    </p:spTree>
    <p:extLst>
      <p:ext uri="{BB962C8B-B14F-4D97-AF65-F5344CB8AC3E}">
        <p14:creationId xmlns:p14="http://schemas.microsoft.com/office/powerpoint/2010/main" val="16673636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49461" y="1059153"/>
            <a:ext cx="8596668" cy="1320800"/>
          </a:xfrm>
        </p:spPr>
        <p:txBody>
          <a:bodyPr>
            <a:normAutofit fontScale="90000"/>
          </a:bodyPr>
          <a:lstStyle/>
          <a:p>
            <a:r>
              <a:rPr lang="es-MX" dirty="0" smtClean="0"/>
              <a:t>Ventajas de las </a:t>
            </a:r>
            <a:r>
              <a:rPr lang="es-MX" dirty="0" err="1" smtClean="0"/>
              <a:t>startups</a:t>
            </a:r>
            <a:r>
              <a:rPr lang="es-MX" dirty="0" smtClean="0"/>
              <a:t/>
            </a:r>
            <a:br>
              <a:rPr lang="es-MX" dirty="0" smtClean="0"/>
            </a:br>
            <a:endParaRPr lang="es-MX" dirty="0"/>
          </a:p>
        </p:txBody>
      </p:sp>
      <p:sp>
        <p:nvSpPr>
          <p:cNvPr id="3" name="Marcador de contenido 2"/>
          <p:cNvSpPr>
            <a:spLocks noGrp="1"/>
          </p:cNvSpPr>
          <p:nvPr>
            <p:ph idx="1"/>
          </p:nvPr>
        </p:nvSpPr>
        <p:spPr>
          <a:xfrm>
            <a:off x="950961" y="2379953"/>
            <a:ext cx="10480523" cy="4693947"/>
          </a:xfrm>
        </p:spPr>
        <p:txBody>
          <a:bodyPr>
            <a:noAutofit/>
          </a:bodyPr>
          <a:lstStyle/>
          <a:p>
            <a:pPr algn="just"/>
            <a:r>
              <a:rPr lang="es-MX" sz="2400" dirty="0" smtClean="0"/>
              <a:t>Algunas </a:t>
            </a:r>
            <a:r>
              <a:rPr lang="es-MX" sz="2400" dirty="0" err="1" smtClean="0"/>
              <a:t>startup</a:t>
            </a:r>
            <a:r>
              <a:rPr lang="es-MX" sz="2400" dirty="0" smtClean="0"/>
              <a:t> desarrollan su actividad incluso sin necesidad de tener un espacio físico, puesto que cada trabajador puede trabajar en remoto. </a:t>
            </a:r>
          </a:p>
          <a:p>
            <a:pPr algn="just"/>
            <a:r>
              <a:rPr lang="es-MX" sz="2400" dirty="0" smtClean="0"/>
              <a:t>Su organigrama horizontal permite una toma de decisiones sencilla y comunicación directa entre los empleados, lo cual genera una mayor participación y aportación de ideas significativa.</a:t>
            </a:r>
          </a:p>
          <a:p>
            <a:pPr algn="just"/>
            <a:r>
              <a:rPr lang="es-MX" sz="2400" dirty="0" smtClean="0"/>
              <a:t>La implementación de nuevos modelos de negocio y de comunicación logran satisfacer las expectativas de los usuarios o </a:t>
            </a:r>
            <a:r>
              <a:rPr lang="es-MX" sz="2400" dirty="0" smtClean="0"/>
              <a:t>clientes. </a:t>
            </a:r>
            <a:r>
              <a:rPr lang="es-MX" sz="2400" dirty="0" smtClean="0"/>
              <a:t>El resultado, en muchos casos, es un aumento de la calidad y eficiencia.</a:t>
            </a:r>
          </a:p>
        </p:txBody>
      </p:sp>
    </p:spTree>
    <p:extLst>
      <p:ext uri="{BB962C8B-B14F-4D97-AF65-F5344CB8AC3E}">
        <p14:creationId xmlns:p14="http://schemas.microsoft.com/office/powerpoint/2010/main" val="2228118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62892" y="1444338"/>
            <a:ext cx="9601196" cy="914399"/>
          </a:xfrm>
        </p:spPr>
        <p:txBody>
          <a:bodyPr>
            <a:normAutofit fontScale="90000"/>
          </a:bodyPr>
          <a:lstStyle/>
          <a:p>
            <a:r>
              <a:rPr lang="es-MX" dirty="0">
                <a:solidFill>
                  <a:schemeClr val="accent1">
                    <a:tint val="88000"/>
                    <a:satMod val="150000"/>
                  </a:schemeClr>
                </a:solidFill>
              </a:rPr>
              <a:t>Contenido temático </a:t>
            </a:r>
            <a:br>
              <a:rPr lang="es-MX" dirty="0">
                <a:solidFill>
                  <a:schemeClr val="accent1">
                    <a:tint val="88000"/>
                    <a:satMod val="150000"/>
                  </a:schemeClr>
                </a:solidFill>
              </a:rPr>
            </a:br>
            <a:r>
              <a:rPr lang="es-MX" dirty="0">
                <a:solidFill>
                  <a:schemeClr val="accent1">
                    <a:tint val="88000"/>
                    <a:satMod val="150000"/>
                  </a:schemeClr>
                </a:solidFill>
              </a:rPr>
              <a:t>Unidad I </a:t>
            </a:r>
            <a:r>
              <a:rPr lang="es-MX" dirty="0"/>
              <a:t/>
            </a:r>
            <a:br>
              <a:rPr lang="es-MX" dirty="0"/>
            </a:br>
            <a:endParaRPr lang="es-MX" dirty="0"/>
          </a:p>
        </p:txBody>
      </p:sp>
      <p:sp>
        <p:nvSpPr>
          <p:cNvPr id="3" name="Marcador de contenido 2"/>
          <p:cNvSpPr>
            <a:spLocks noGrp="1"/>
          </p:cNvSpPr>
          <p:nvPr>
            <p:ph idx="1"/>
          </p:nvPr>
        </p:nvSpPr>
        <p:spPr>
          <a:xfrm>
            <a:off x="872836" y="2514601"/>
            <a:ext cx="10567555" cy="3318936"/>
          </a:xfrm>
        </p:spPr>
        <p:txBody>
          <a:bodyPr>
            <a:noAutofit/>
          </a:bodyPr>
          <a:lstStyle/>
          <a:p>
            <a:pPr algn="just"/>
            <a:r>
              <a:rPr lang="es-MX" sz="2000" dirty="0"/>
              <a:t>Definición y desarrollo de un modelo de negocios: "Business </a:t>
            </a:r>
            <a:r>
              <a:rPr lang="es-MX" sz="2000" dirty="0" err="1"/>
              <a:t>Model</a:t>
            </a:r>
            <a:r>
              <a:rPr lang="es-MX" sz="2000" dirty="0"/>
              <a:t> </a:t>
            </a:r>
            <a:r>
              <a:rPr lang="es-MX" sz="2000" dirty="0" err="1"/>
              <a:t>Canvas</a:t>
            </a:r>
            <a:r>
              <a:rPr lang="es-MX" sz="2000" dirty="0"/>
              <a:t>", para empresas digitales</a:t>
            </a:r>
          </a:p>
          <a:p>
            <a:pPr algn="just"/>
            <a:r>
              <a:rPr lang="es-MX" sz="2000" dirty="0"/>
              <a:t>Incubación de una empresa digital</a:t>
            </a:r>
          </a:p>
          <a:p>
            <a:pPr algn="just"/>
            <a:r>
              <a:rPr lang="es-MX" sz="2000" dirty="0"/>
              <a:t>Definición y características de una </a:t>
            </a:r>
            <a:r>
              <a:rPr lang="es-MX" sz="2000" dirty="0" err="1" smtClean="0"/>
              <a:t>Startup</a:t>
            </a:r>
            <a:endParaRPr lang="es-MX" sz="2000" dirty="0"/>
          </a:p>
          <a:p>
            <a:pPr algn="just"/>
            <a:r>
              <a:rPr lang="es-MX" sz="2000" dirty="0"/>
              <a:t>Características de emprendimiento: Rentabilidad, escalabilidad y </a:t>
            </a:r>
            <a:r>
              <a:rPr lang="es-MX" sz="2000" dirty="0" err="1"/>
              <a:t>replicabilidad</a:t>
            </a:r>
            <a:endParaRPr lang="es-MX" sz="2000" dirty="0"/>
          </a:p>
          <a:p>
            <a:pPr algn="just"/>
            <a:r>
              <a:rPr lang="es-MX" sz="2000" dirty="0"/>
              <a:t>Validación de una idea de negocio. Ideas vs oportunidad, identificación de necesidad y mercado meta.</a:t>
            </a:r>
          </a:p>
          <a:p>
            <a:pPr algn="just"/>
            <a:r>
              <a:rPr lang="es-MX" sz="2000" dirty="0"/>
              <a:t>Metodología basada en Lean </a:t>
            </a:r>
            <a:r>
              <a:rPr lang="es-MX" sz="2000" dirty="0" err="1" smtClean="0"/>
              <a:t>Startup</a:t>
            </a:r>
            <a:endParaRPr lang="es-MX" sz="2000" dirty="0"/>
          </a:p>
          <a:p>
            <a:pPr algn="just"/>
            <a:r>
              <a:rPr lang="es-MX" sz="2000" dirty="0"/>
              <a:t>Determinación de la propuesta de valor</a:t>
            </a:r>
          </a:p>
          <a:p>
            <a:pPr algn="just"/>
            <a:r>
              <a:rPr lang="es-MX" sz="2000" dirty="0"/>
              <a:t>Pasos para iniciar el emprendimiento con recursos mínimos. </a:t>
            </a:r>
          </a:p>
          <a:p>
            <a:pPr algn="just"/>
            <a:endParaRPr lang="es-MX" sz="2000" dirty="0"/>
          </a:p>
        </p:txBody>
      </p:sp>
    </p:spTree>
    <p:extLst>
      <p:ext uri="{BB962C8B-B14F-4D97-AF65-F5344CB8AC3E}">
        <p14:creationId xmlns:p14="http://schemas.microsoft.com/office/powerpoint/2010/main" val="31854267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206500" y="1084263"/>
            <a:ext cx="9601200" cy="3317875"/>
          </a:xfrm>
        </p:spPr>
        <p:txBody>
          <a:bodyPr>
            <a:normAutofit/>
          </a:bodyPr>
          <a:lstStyle/>
          <a:p>
            <a:pPr algn="just"/>
            <a:r>
              <a:rPr lang="es-MX" sz="2400" dirty="0"/>
              <a:t>Trabajar en una </a:t>
            </a:r>
            <a:r>
              <a:rPr lang="es-MX" sz="2400" dirty="0" err="1"/>
              <a:t>startup</a:t>
            </a:r>
            <a:r>
              <a:rPr lang="es-MX" sz="2400" dirty="0"/>
              <a:t> proporciona un sentido de pertenencia difícilmente generado en compañías tradicionales. Muchas ideas de expansión son aportadas por el mismo trabajador, generando así una valiosa experiencia y un aprendizaje continuo</a:t>
            </a:r>
            <a:r>
              <a:rPr lang="es-MX" sz="2400" dirty="0" smtClean="0"/>
              <a:t>.</a:t>
            </a:r>
          </a:p>
          <a:p>
            <a:pPr algn="just"/>
            <a:r>
              <a:rPr lang="es-MX" dirty="0"/>
              <a:t>Esta clase de compañías fomenta el trabajo en equipo y la creatividad, con el fin de poder desarrollar ideas innovadoras.</a:t>
            </a:r>
          </a:p>
          <a:p>
            <a:pPr algn="just"/>
            <a:endParaRPr lang="es-MX" sz="2400" dirty="0"/>
          </a:p>
          <a:p>
            <a:pPr algn="just"/>
            <a:endParaRPr lang="es-MX" sz="2400" dirty="0"/>
          </a:p>
        </p:txBody>
      </p:sp>
      <p:pic>
        <p:nvPicPr>
          <p:cNvPr id="2" name="Imagen 1"/>
          <p:cNvPicPr>
            <a:picLocks noChangeAspect="1"/>
          </p:cNvPicPr>
          <p:nvPr/>
        </p:nvPicPr>
        <p:blipFill>
          <a:blip r:embed="rId2"/>
          <a:stretch>
            <a:fillRect/>
          </a:stretch>
        </p:blipFill>
        <p:spPr>
          <a:xfrm>
            <a:off x="3987800" y="3760787"/>
            <a:ext cx="4038600" cy="2596243"/>
          </a:xfrm>
          <a:prstGeom prst="rect">
            <a:avLst/>
          </a:prstGeom>
        </p:spPr>
      </p:pic>
    </p:spTree>
    <p:extLst>
      <p:ext uri="{BB962C8B-B14F-4D97-AF65-F5344CB8AC3E}">
        <p14:creationId xmlns:p14="http://schemas.microsoft.com/office/powerpoint/2010/main" val="3167778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1714500" y="258763"/>
            <a:ext cx="8596313" cy="1320800"/>
          </a:xfrm>
        </p:spPr>
        <p:txBody>
          <a:bodyPr/>
          <a:lstStyle/>
          <a:p>
            <a:r>
              <a:rPr lang="es-MX" dirty="0" smtClean="0">
                <a:solidFill>
                  <a:schemeClr val="accent5">
                    <a:lumMod val="75000"/>
                  </a:schemeClr>
                </a:solidFill>
              </a:rPr>
              <a:t>Mejores </a:t>
            </a:r>
            <a:r>
              <a:rPr lang="es-MX" dirty="0" err="1">
                <a:solidFill>
                  <a:schemeClr val="accent5">
                    <a:lumMod val="75000"/>
                  </a:schemeClr>
                </a:solidFill>
              </a:rPr>
              <a:t>startups</a:t>
            </a:r>
            <a:r>
              <a:rPr lang="es-MX" dirty="0">
                <a:solidFill>
                  <a:schemeClr val="accent5">
                    <a:lumMod val="75000"/>
                  </a:schemeClr>
                </a:solidFill>
              </a:rPr>
              <a:t> de México de 2018</a:t>
            </a:r>
          </a:p>
        </p:txBody>
      </p:sp>
      <p:sp>
        <p:nvSpPr>
          <p:cNvPr id="3" name="Marcador de contenido 2"/>
          <p:cNvSpPr>
            <a:spLocks noGrp="1"/>
          </p:cNvSpPr>
          <p:nvPr>
            <p:ph idx="4294967295"/>
          </p:nvPr>
        </p:nvSpPr>
        <p:spPr>
          <a:xfrm>
            <a:off x="1103313" y="1579563"/>
            <a:ext cx="10352087" cy="4376737"/>
          </a:xfrm>
        </p:spPr>
        <p:txBody>
          <a:bodyPr>
            <a:noAutofit/>
          </a:bodyPr>
          <a:lstStyle/>
          <a:p>
            <a:pPr algn="just"/>
            <a:r>
              <a:rPr lang="es-MX" dirty="0"/>
              <a:t>Top </a:t>
            </a:r>
            <a:r>
              <a:rPr lang="es-MX" dirty="0" err="1"/>
              <a:t>Startups</a:t>
            </a:r>
            <a:r>
              <a:rPr lang="es-MX" dirty="0"/>
              <a:t> México 2018 - </a:t>
            </a:r>
            <a:r>
              <a:rPr lang="es-MX" dirty="0" err="1"/>
              <a:t>Kueski</a:t>
            </a:r>
            <a:endParaRPr lang="es-MX" dirty="0"/>
          </a:p>
          <a:p>
            <a:pPr marL="0" indent="0" algn="just">
              <a:buNone/>
            </a:pPr>
            <a:r>
              <a:rPr lang="es-MX" dirty="0"/>
              <a:t>Es una empresa que se dedica a otorgar préstamos en línea enfocados a la clase media mexicana. Su éxito se debe a que usa el Big Data y herramientas analíticas para aprobar y otorgar préstamos en tan solo unos minutos y esto la ha llevado a colocar 100 millones de dólares en préstamos.</a:t>
            </a:r>
          </a:p>
          <a:p>
            <a:pPr algn="just"/>
            <a:r>
              <a:rPr lang="es-MX" dirty="0" smtClean="0"/>
              <a:t>Top </a:t>
            </a:r>
            <a:r>
              <a:rPr lang="es-MX" dirty="0" err="1"/>
              <a:t>Startups</a:t>
            </a:r>
            <a:r>
              <a:rPr lang="es-MX" dirty="0"/>
              <a:t> México 2018 - Lavadero</a:t>
            </a:r>
          </a:p>
          <a:p>
            <a:pPr marL="0" indent="0" algn="just">
              <a:buNone/>
            </a:pPr>
            <a:r>
              <a:rPr lang="es-MX" dirty="0"/>
              <a:t>Se inclinó hacia la tendencia de hacer llegar servicios al domicilio de profesionales que por su agitado ritmo de vida no tienen tiempo para las tareas de casa, así que les ofrece el servicio de lavandería, tintorería y planchado a través de su sitio web y su app. Esto las ha llevado a obtener ganancias de 400 mil dólares por año.</a:t>
            </a:r>
          </a:p>
          <a:p>
            <a:pPr marL="0" indent="0" algn="just">
              <a:buNone/>
            </a:pPr>
            <a:endParaRPr lang="es-MX" dirty="0"/>
          </a:p>
          <a:p>
            <a:pPr marL="0" indent="0" algn="just">
              <a:buNone/>
            </a:pPr>
            <a:endParaRPr lang="es-MX" dirty="0"/>
          </a:p>
        </p:txBody>
      </p:sp>
    </p:spTree>
    <p:extLst>
      <p:ext uri="{BB962C8B-B14F-4D97-AF65-F5344CB8AC3E}">
        <p14:creationId xmlns:p14="http://schemas.microsoft.com/office/powerpoint/2010/main" val="6000167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282700" y="1422400"/>
            <a:ext cx="9677399" cy="3997325"/>
          </a:xfrm>
        </p:spPr>
        <p:txBody>
          <a:bodyPr>
            <a:noAutofit/>
          </a:bodyPr>
          <a:lstStyle/>
          <a:p>
            <a:pPr algn="just"/>
            <a:r>
              <a:rPr lang="es-MX" dirty="0" smtClean="0"/>
              <a:t>Top </a:t>
            </a:r>
            <a:r>
              <a:rPr lang="es-MX" dirty="0" err="1"/>
              <a:t>Startups</a:t>
            </a:r>
            <a:r>
              <a:rPr lang="es-MX" dirty="0"/>
              <a:t> México 2018 - </a:t>
            </a:r>
            <a:r>
              <a:rPr lang="es-MX" dirty="0" err="1"/>
              <a:t>XiliNat</a:t>
            </a:r>
            <a:endParaRPr lang="es-MX" dirty="0"/>
          </a:p>
          <a:p>
            <a:pPr marL="0" indent="0" algn="just">
              <a:buNone/>
            </a:pPr>
            <a:r>
              <a:rPr lang="es-MX" dirty="0"/>
              <a:t>Usa los residuos de maíz para convertirlos en un sustituto natural del azúcar, ideal para diabéticos y es bajo en calorías</a:t>
            </a:r>
            <a:r>
              <a:rPr lang="es-MX" dirty="0" smtClean="0"/>
              <a:t>.</a:t>
            </a:r>
          </a:p>
          <a:p>
            <a:pPr marL="0" indent="0" algn="just">
              <a:buNone/>
            </a:pPr>
            <a:endParaRPr lang="es-MX" dirty="0"/>
          </a:p>
          <a:p>
            <a:pPr algn="just"/>
            <a:r>
              <a:rPr lang="es-MX" dirty="0" smtClean="0"/>
              <a:t>Top </a:t>
            </a:r>
            <a:r>
              <a:rPr lang="es-MX" dirty="0" err="1"/>
              <a:t>Startups</a:t>
            </a:r>
            <a:r>
              <a:rPr lang="es-MX" dirty="0"/>
              <a:t> México 2018 - KEEUI SOLAR</a:t>
            </a:r>
          </a:p>
          <a:p>
            <a:pPr marL="0" indent="0" algn="just">
              <a:buNone/>
            </a:pPr>
            <a:r>
              <a:rPr lang="es-MX" dirty="0"/>
              <a:t>Se enfoca a las </a:t>
            </a:r>
            <a:r>
              <a:rPr lang="es-MX" dirty="0" err="1"/>
              <a:t>PyMes</a:t>
            </a:r>
            <a:r>
              <a:rPr lang="es-MX" dirty="0"/>
              <a:t> y les ofrece una plataforma móvil para que adquieran equipos de energía solar</a:t>
            </a:r>
            <a:r>
              <a:rPr lang="es-MX" dirty="0" smtClean="0"/>
              <a:t>.</a:t>
            </a:r>
            <a:endParaRPr lang="es-MX" dirty="0"/>
          </a:p>
        </p:txBody>
      </p:sp>
    </p:spTree>
    <p:extLst>
      <p:ext uri="{BB962C8B-B14F-4D97-AF65-F5344CB8AC3E}">
        <p14:creationId xmlns:p14="http://schemas.microsoft.com/office/powerpoint/2010/main" val="37718976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Rentabilidad</a:t>
            </a:r>
            <a:endParaRPr lang="es-MX" dirty="0"/>
          </a:p>
        </p:txBody>
      </p:sp>
      <p:sp>
        <p:nvSpPr>
          <p:cNvPr id="3" name="Marcador de contenido 2"/>
          <p:cNvSpPr>
            <a:spLocks noGrp="1"/>
          </p:cNvSpPr>
          <p:nvPr>
            <p:ph idx="1"/>
          </p:nvPr>
        </p:nvSpPr>
        <p:spPr/>
        <p:txBody>
          <a:bodyPr>
            <a:normAutofit/>
          </a:bodyPr>
          <a:lstStyle/>
          <a:p>
            <a:pPr algn="just"/>
            <a:r>
              <a:rPr lang="es-MX" sz="2800" dirty="0"/>
              <a:t>L</a:t>
            </a:r>
            <a:r>
              <a:rPr lang="es-MX" sz="2800" dirty="0" smtClean="0"/>
              <a:t>a </a:t>
            </a:r>
            <a:r>
              <a:rPr lang="es-MX" sz="2800" dirty="0"/>
              <a:t>rentabilidad de una empresa es evaluar la relación que existe entre sus utilidades o beneficios, y la inversión o los recursos que ha utilizado para obtenerlos.</a:t>
            </a:r>
          </a:p>
        </p:txBody>
      </p:sp>
      <p:pic>
        <p:nvPicPr>
          <p:cNvPr id="2052" name="Picture 4"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8675" y="3924300"/>
            <a:ext cx="3463925" cy="2346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95043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01034" y="933967"/>
            <a:ext cx="10883295" cy="3880773"/>
          </a:xfrm>
        </p:spPr>
        <p:txBody>
          <a:bodyPr>
            <a:noAutofit/>
          </a:bodyPr>
          <a:lstStyle/>
          <a:p>
            <a:pPr algn="just"/>
            <a:r>
              <a:rPr lang="es-MX" sz="2000" dirty="0"/>
              <a:t>ROA</a:t>
            </a:r>
          </a:p>
          <a:p>
            <a:pPr marL="0" indent="0" algn="just">
              <a:buNone/>
            </a:pPr>
            <a:r>
              <a:rPr lang="es-MX" sz="2000" dirty="0"/>
              <a:t>El índice de retorno sobre activos (ROA por sus siglas en inglés) mide la rentabilidad de una empresa con respecto a los activos que posee. El ROA nos da una idea de cuán eficiente es una empresa en el uso de sus activos para generar utilidades.</a:t>
            </a:r>
          </a:p>
          <a:p>
            <a:pPr marL="0" indent="0" algn="just">
              <a:buNone/>
            </a:pPr>
            <a:r>
              <a:rPr lang="es-MX" sz="2000" dirty="0" smtClean="0"/>
              <a:t>La </a:t>
            </a:r>
            <a:r>
              <a:rPr lang="es-MX" sz="2000" dirty="0"/>
              <a:t>fórmula del ROA es:</a:t>
            </a:r>
          </a:p>
          <a:p>
            <a:pPr marL="0" indent="0" algn="just">
              <a:buNone/>
            </a:pPr>
            <a:r>
              <a:rPr lang="es-MX" sz="2000" dirty="0" smtClean="0"/>
              <a:t>ROA </a:t>
            </a:r>
            <a:r>
              <a:rPr lang="es-MX" sz="2000" dirty="0"/>
              <a:t>= (Utilidades / Activos) x 100</a:t>
            </a:r>
          </a:p>
          <a:p>
            <a:pPr marL="0" indent="0" algn="just">
              <a:buNone/>
            </a:pPr>
            <a:r>
              <a:rPr lang="es-MX" sz="2000" dirty="0"/>
              <a:t>Por ejemplo, si una empresa genera utilidades de 4 000, y cuenta con un total de activos de 30 000, aplicando la fórmula del ROA:</a:t>
            </a:r>
          </a:p>
          <a:p>
            <a:pPr algn="just"/>
            <a:endParaRPr lang="es-MX" sz="2000" dirty="0"/>
          </a:p>
          <a:p>
            <a:pPr marL="0" indent="0" algn="just">
              <a:buNone/>
            </a:pPr>
            <a:r>
              <a:rPr lang="es-MX" sz="2000" dirty="0"/>
              <a:t>ROA = (4 000 / 30 000) x 100</a:t>
            </a:r>
          </a:p>
          <a:p>
            <a:pPr marL="0" indent="0" algn="just">
              <a:buNone/>
            </a:pPr>
            <a:r>
              <a:rPr lang="es-MX" sz="2000" dirty="0" smtClean="0"/>
              <a:t>Nos </a:t>
            </a:r>
            <a:r>
              <a:rPr lang="es-MX" sz="2000" dirty="0"/>
              <a:t>da un ROA de 13.3%, es decir, la empresa tiene una rentabilidad del 13.3% con respecto a los activos que posee. O, en otras palabras, la empresa utiliza el 13.3% del total de sus activos en la generación de utilidades.</a:t>
            </a:r>
          </a:p>
        </p:txBody>
      </p:sp>
    </p:spTree>
    <p:extLst>
      <p:ext uri="{BB962C8B-B14F-4D97-AF65-F5344CB8AC3E}">
        <p14:creationId xmlns:p14="http://schemas.microsoft.com/office/powerpoint/2010/main" val="9899837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51604" y="1020063"/>
            <a:ext cx="10970380" cy="3880773"/>
          </a:xfrm>
        </p:spPr>
        <p:txBody>
          <a:bodyPr>
            <a:noAutofit/>
          </a:bodyPr>
          <a:lstStyle/>
          <a:p>
            <a:r>
              <a:rPr lang="es-MX" sz="2000" dirty="0"/>
              <a:t>ROE</a:t>
            </a:r>
          </a:p>
          <a:p>
            <a:pPr marL="0" indent="0">
              <a:buNone/>
            </a:pPr>
            <a:r>
              <a:rPr lang="es-MX" sz="2000" dirty="0"/>
              <a:t>El índice de retorno sobre patrimonio (ROE por sus siglas en inglés) mide rentabilidad de una empresa con respecto al patrimonio que posee. El ROE nos da una idea de la capacidad de una empresa para generar utilidades con el uso del capital invertido en ella y el dinero que ha generado.</a:t>
            </a:r>
          </a:p>
          <a:p>
            <a:pPr marL="0" indent="0">
              <a:buNone/>
            </a:pPr>
            <a:r>
              <a:rPr lang="es-MX" sz="2000" dirty="0" smtClean="0"/>
              <a:t>La </a:t>
            </a:r>
            <a:r>
              <a:rPr lang="es-MX" sz="2000" dirty="0"/>
              <a:t>fórmula del ROE es:</a:t>
            </a:r>
          </a:p>
          <a:p>
            <a:pPr marL="0" indent="0">
              <a:buNone/>
            </a:pPr>
            <a:r>
              <a:rPr lang="es-MX" sz="2000" dirty="0" smtClean="0"/>
              <a:t>ROE </a:t>
            </a:r>
            <a:r>
              <a:rPr lang="es-MX" sz="2000" dirty="0"/>
              <a:t>= (Utilidades / Patrimonio) x 100</a:t>
            </a:r>
          </a:p>
          <a:p>
            <a:pPr marL="0" indent="0">
              <a:buNone/>
            </a:pPr>
            <a:r>
              <a:rPr lang="es-MX" sz="2000" dirty="0"/>
              <a:t>Por ejemplo, si una empresa genera utilidades de 4 000, y cuenta con un patrimonio de 60 000, aplicando la fórmula del ROE:</a:t>
            </a:r>
          </a:p>
          <a:p>
            <a:endParaRPr lang="es-MX" sz="2000" dirty="0"/>
          </a:p>
          <a:p>
            <a:pPr marL="0" indent="0">
              <a:buNone/>
            </a:pPr>
            <a:r>
              <a:rPr lang="es-MX" sz="2000" dirty="0"/>
              <a:t>ROE = (4 000 / 60 000) x 100</a:t>
            </a:r>
          </a:p>
          <a:p>
            <a:pPr marL="0" indent="0">
              <a:buNone/>
            </a:pPr>
            <a:r>
              <a:rPr lang="es-MX" sz="2000" dirty="0" smtClean="0"/>
              <a:t>Nos </a:t>
            </a:r>
            <a:r>
              <a:rPr lang="es-MX" sz="2000" dirty="0"/>
              <a:t>da un ROE de 6.6%, es decir, la empresa tiene una rentabilidad del 6.6% con respecto al patrimonio que posee. O, en otras palabras, la empresa utiliza el 6.6% de su patrimonio en la generación de utilidades.</a:t>
            </a:r>
          </a:p>
        </p:txBody>
      </p:sp>
    </p:spTree>
    <p:extLst>
      <p:ext uri="{BB962C8B-B14F-4D97-AF65-F5344CB8AC3E}">
        <p14:creationId xmlns:p14="http://schemas.microsoft.com/office/powerpoint/2010/main" val="25962858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48586" y="814719"/>
            <a:ext cx="10502294" cy="5139272"/>
          </a:xfrm>
        </p:spPr>
        <p:txBody>
          <a:bodyPr>
            <a:noAutofit/>
          </a:bodyPr>
          <a:lstStyle/>
          <a:p>
            <a:pPr algn="just"/>
            <a:r>
              <a:rPr lang="es-MX" sz="2000" dirty="0"/>
              <a:t>Rentabilidad sobre ventas</a:t>
            </a:r>
          </a:p>
          <a:p>
            <a:pPr marL="0" indent="0" algn="just">
              <a:buNone/>
            </a:pPr>
            <a:r>
              <a:rPr lang="es-MX" sz="2000" dirty="0"/>
              <a:t>El índice de rentabilidad sobre ventas mide la rentabilidad de una empresa con respecto a las ventas que genera.</a:t>
            </a:r>
          </a:p>
          <a:p>
            <a:pPr algn="just"/>
            <a:endParaRPr lang="es-MX" sz="2000" dirty="0"/>
          </a:p>
          <a:p>
            <a:pPr marL="0" indent="0" algn="just">
              <a:buNone/>
            </a:pPr>
            <a:r>
              <a:rPr lang="es-MX" sz="2000" dirty="0"/>
              <a:t>La fórmula del índice de rentabilidad sobre ventas es:</a:t>
            </a:r>
          </a:p>
          <a:p>
            <a:pPr marL="0" indent="0" algn="just">
              <a:buNone/>
            </a:pPr>
            <a:r>
              <a:rPr lang="es-MX" sz="2000" dirty="0" smtClean="0"/>
              <a:t>Rentabilidad </a:t>
            </a:r>
            <a:r>
              <a:rPr lang="es-MX" sz="2000" dirty="0"/>
              <a:t>sobre ventas = (Utilidades / Ventas) x 100</a:t>
            </a:r>
          </a:p>
          <a:p>
            <a:pPr marL="0" indent="0" algn="just">
              <a:buNone/>
            </a:pPr>
            <a:r>
              <a:rPr lang="es-MX" sz="2000" dirty="0"/>
              <a:t>Por ejemplo, si una empresa genera utilidades de 4 000, y en el mismo periodo obtiene ventas netas por 20 000, aplicando la fórmula de la rentabilidad sobre ventas:</a:t>
            </a:r>
          </a:p>
          <a:p>
            <a:pPr algn="just"/>
            <a:endParaRPr lang="es-MX" sz="2000" dirty="0"/>
          </a:p>
          <a:p>
            <a:pPr marL="0" indent="0" algn="just">
              <a:buNone/>
            </a:pPr>
            <a:r>
              <a:rPr lang="es-MX" sz="2000" dirty="0"/>
              <a:t>Rentabilidad sobre ventas = (4 000 / 20 000) x 100</a:t>
            </a:r>
          </a:p>
          <a:p>
            <a:pPr marL="0" indent="0" algn="just">
              <a:buNone/>
            </a:pPr>
            <a:r>
              <a:rPr lang="es-MX" sz="2000" dirty="0" smtClean="0"/>
              <a:t>Nos </a:t>
            </a:r>
            <a:r>
              <a:rPr lang="es-MX" sz="2000" dirty="0"/>
              <a:t>da una rentabilidad sobre ventas de 20%, es decir, la empresa tiene una rentabilidad del 20% con respecto a las ventas. O, en otras palabras, las utilidades representan el 20% del total de las ventas.</a:t>
            </a:r>
          </a:p>
        </p:txBody>
      </p:sp>
    </p:spTree>
    <p:extLst>
      <p:ext uri="{BB962C8B-B14F-4D97-AF65-F5344CB8AC3E}">
        <p14:creationId xmlns:p14="http://schemas.microsoft.com/office/powerpoint/2010/main" val="12206675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64304" y="1109188"/>
            <a:ext cx="6028596" cy="4302166"/>
          </a:xfrm>
        </p:spPr>
        <p:txBody>
          <a:bodyPr>
            <a:noAutofit/>
          </a:bodyPr>
          <a:lstStyle/>
          <a:p>
            <a:pPr algn="just"/>
            <a:r>
              <a:rPr lang="es-MX" sz="2600" dirty="0"/>
              <a:t>E</a:t>
            </a:r>
            <a:r>
              <a:rPr lang="es-MX" sz="2600" dirty="0" smtClean="0"/>
              <a:t>scalabilidad</a:t>
            </a:r>
            <a:r>
              <a:rPr lang="es-MX" sz="2600" b="1" dirty="0"/>
              <a:t>,</a:t>
            </a:r>
            <a:r>
              <a:rPr lang="es-MX" sz="2600" dirty="0"/>
              <a:t> que define la </a:t>
            </a:r>
            <a:r>
              <a:rPr lang="es-MX" sz="2600" b="1" dirty="0"/>
              <a:t>capacidad de un negocio de poder multiplicar todos los ingresos sin necesidad de aumentar los costos</a:t>
            </a:r>
            <a:r>
              <a:rPr lang="es-MX" sz="2600" dirty="0"/>
              <a:t>, es decir, que tiene un alto potencial de crecimiento, contando además con los recursos necesarios para internacionalizarse</a:t>
            </a:r>
            <a:r>
              <a:rPr lang="es-MX" sz="2600" dirty="0" smtClean="0"/>
              <a:t>.</a:t>
            </a:r>
          </a:p>
          <a:p>
            <a:pPr algn="just"/>
            <a:r>
              <a:rPr lang="es-MX" sz="2600" dirty="0"/>
              <a:t>Un negocio es escalable cuando</a:t>
            </a:r>
            <a:r>
              <a:rPr lang="es-MX" sz="2600" b="1" dirty="0"/>
              <a:t> los gastos crecen de forma lineal y los ingresos </a:t>
            </a:r>
            <a:r>
              <a:rPr lang="es-MX" sz="2600" b="1" dirty="0" smtClean="0"/>
              <a:t>aumentan exponencialmente</a:t>
            </a:r>
            <a:r>
              <a:rPr lang="es-MX" sz="2600" b="1" dirty="0"/>
              <a:t>.</a:t>
            </a:r>
            <a:r>
              <a:rPr lang="es-MX" sz="2600" dirty="0"/>
              <a:t> </a:t>
            </a:r>
          </a:p>
        </p:txBody>
      </p:sp>
      <p:pic>
        <p:nvPicPr>
          <p:cNvPr id="4" name="Imagen 3"/>
          <p:cNvPicPr>
            <a:picLocks noChangeAspect="1"/>
          </p:cNvPicPr>
          <p:nvPr/>
        </p:nvPicPr>
        <p:blipFill>
          <a:blip r:embed="rId2"/>
          <a:stretch>
            <a:fillRect/>
          </a:stretch>
        </p:blipFill>
        <p:spPr>
          <a:xfrm>
            <a:off x="6977132" y="1667329"/>
            <a:ext cx="4480081" cy="3363685"/>
          </a:xfrm>
          <a:prstGeom prst="rect">
            <a:avLst/>
          </a:prstGeom>
        </p:spPr>
      </p:pic>
    </p:spTree>
    <p:extLst>
      <p:ext uri="{BB962C8B-B14F-4D97-AF65-F5344CB8AC3E}">
        <p14:creationId xmlns:p14="http://schemas.microsoft.com/office/powerpoint/2010/main" val="3204733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27661" y="1086203"/>
            <a:ext cx="6536740" cy="3880773"/>
          </a:xfrm>
        </p:spPr>
        <p:txBody>
          <a:bodyPr>
            <a:noAutofit/>
          </a:bodyPr>
          <a:lstStyle/>
          <a:p>
            <a:pPr algn="just"/>
            <a:r>
              <a:rPr lang="es-MX" sz="2600" dirty="0"/>
              <a:t>Los modelos de negocios </a:t>
            </a:r>
            <a:r>
              <a:rPr lang="es-MX" sz="2600" b="1" dirty="0"/>
              <a:t>replicable</a:t>
            </a:r>
            <a:r>
              <a:rPr lang="es-MX" sz="2600" dirty="0"/>
              <a:t> se utilizan para hacer crecer una empresa o negocio, para crear franquicias y otorgar licencias, es decir, para ser mucho más rentable el negocio principal.</a:t>
            </a:r>
          </a:p>
          <a:p>
            <a:pPr algn="just"/>
            <a:r>
              <a:rPr lang="es-MX" sz="2600" dirty="0"/>
              <a:t>Para que esto suceda tiene que sostenerse en el mercado durante más de 5 años con éxito. Las empresas grandes y más experimentadas son las mejores candidatas para hacer negocios replicables.</a:t>
            </a:r>
          </a:p>
          <a:p>
            <a:pPr algn="just"/>
            <a:endParaRPr lang="es-MX" sz="2600" dirty="0"/>
          </a:p>
        </p:txBody>
      </p:sp>
      <p:pic>
        <p:nvPicPr>
          <p:cNvPr id="4" name="Imagen 3"/>
          <p:cNvPicPr>
            <a:picLocks noChangeAspect="1"/>
          </p:cNvPicPr>
          <p:nvPr/>
        </p:nvPicPr>
        <p:blipFill>
          <a:blip r:embed="rId2"/>
          <a:stretch>
            <a:fillRect/>
          </a:stretch>
        </p:blipFill>
        <p:spPr>
          <a:xfrm>
            <a:off x="7489536" y="1813465"/>
            <a:ext cx="4115786" cy="2426247"/>
          </a:xfrm>
          <a:prstGeom prst="rect">
            <a:avLst/>
          </a:prstGeom>
        </p:spPr>
      </p:pic>
    </p:spTree>
    <p:extLst>
      <p:ext uri="{BB962C8B-B14F-4D97-AF65-F5344CB8AC3E}">
        <p14:creationId xmlns:p14="http://schemas.microsoft.com/office/powerpoint/2010/main" val="366800382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La manera de validar un modelo de negocio es teniendo clientes que paguen por tu producto y/o servici</a:t>
            </a:r>
            <a:r>
              <a:rPr lang="es-MX" dirty="0"/>
              <a:t>o.</a:t>
            </a:r>
          </a:p>
        </p:txBody>
      </p:sp>
      <p:sp>
        <p:nvSpPr>
          <p:cNvPr id="3" name="Marcador de contenido 2"/>
          <p:cNvSpPr>
            <a:spLocks noGrp="1"/>
          </p:cNvSpPr>
          <p:nvPr>
            <p:ph idx="1"/>
          </p:nvPr>
        </p:nvSpPr>
        <p:spPr>
          <a:xfrm>
            <a:off x="1054101" y="2683932"/>
            <a:ext cx="9601196" cy="3318936"/>
          </a:xfrm>
        </p:spPr>
        <p:txBody>
          <a:bodyPr>
            <a:normAutofit/>
          </a:bodyPr>
          <a:lstStyle/>
          <a:p>
            <a:pPr algn="just"/>
            <a:r>
              <a:rPr lang="es-MX" b="1" dirty="0" err="1"/>
              <a:t>Guy</a:t>
            </a:r>
            <a:r>
              <a:rPr lang="es-MX" b="1" dirty="0"/>
              <a:t> Kawasaki </a:t>
            </a:r>
            <a:r>
              <a:rPr lang="es-MX" b="1" dirty="0" smtClean="0"/>
              <a:t> </a:t>
            </a:r>
            <a:r>
              <a:rPr lang="es-MX" dirty="0" smtClean="0"/>
              <a:t>menciona que e</a:t>
            </a:r>
            <a:r>
              <a:rPr lang="es-MX" dirty="0" smtClean="0"/>
              <a:t>sa </a:t>
            </a:r>
            <a:r>
              <a:rPr lang="es-MX" dirty="0"/>
              <a:t>es la manera de validar tu propuesta de valor. ¿Cómo se crea valor? </a:t>
            </a:r>
            <a:r>
              <a:rPr lang="es-MX" dirty="0" smtClean="0"/>
              <a:t>estando </a:t>
            </a:r>
            <a:r>
              <a:rPr lang="es-MX" dirty="0"/>
              <a:t>muy cerca del cliente. Estableciendo una relaciones muy estrechas desde el principio para saber cuáles son sus necesidades o problemas que tienen. Y una vez en el mercado puedes encontrarte con que tu modelo de negocio necesita modificarse. "El modelo de negocio puede variar constantemente. </a:t>
            </a:r>
            <a:endParaRPr lang="es-MX" b="1" dirty="0"/>
          </a:p>
        </p:txBody>
      </p:sp>
    </p:spTree>
    <p:extLst>
      <p:ext uri="{BB962C8B-B14F-4D97-AF65-F5344CB8AC3E}">
        <p14:creationId xmlns:p14="http://schemas.microsoft.com/office/powerpoint/2010/main" val="19839454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1" y="1086041"/>
            <a:ext cx="9601196" cy="1303867"/>
          </a:xfrm>
        </p:spPr>
        <p:txBody>
          <a:bodyPr>
            <a:normAutofit fontScale="90000"/>
          </a:bodyPr>
          <a:lstStyle/>
          <a:p>
            <a:r>
              <a:rPr lang="es-MX" dirty="0" smtClean="0">
                <a:solidFill>
                  <a:schemeClr val="accent1">
                    <a:tint val="88000"/>
                    <a:satMod val="150000"/>
                  </a:schemeClr>
                </a:solidFill>
              </a:rPr>
              <a:t/>
            </a:r>
            <a:br>
              <a:rPr lang="es-MX" dirty="0" smtClean="0">
                <a:solidFill>
                  <a:schemeClr val="accent1">
                    <a:tint val="88000"/>
                    <a:satMod val="150000"/>
                  </a:schemeClr>
                </a:solidFill>
              </a:rPr>
            </a:br>
            <a:r>
              <a:rPr lang="es-MX" dirty="0" smtClean="0">
                <a:solidFill>
                  <a:schemeClr val="accent1">
                    <a:tint val="88000"/>
                    <a:satMod val="150000"/>
                  </a:schemeClr>
                </a:solidFill>
              </a:rPr>
              <a:t>Objetivo </a:t>
            </a:r>
            <a:r>
              <a:rPr lang="es-MX" dirty="0">
                <a:solidFill>
                  <a:schemeClr val="accent1">
                    <a:tint val="88000"/>
                    <a:satMod val="150000"/>
                  </a:schemeClr>
                </a:solidFill>
              </a:rPr>
              <a:t>Unidad V</a:t>
            </a:r>
            <a:br>
              <a:rPr lang="es-MX" dirty="0">
                <a:solidFill>
                  <a:schemeClr val="accent1">
                    <a:tint val="88000"/>
                    <a:satMod val="150000"/>
                  </a:schemeClr>
                </a:solidFill>
              </a:rPr>
            </a:br>
            <a:r>
              <a:rPr lang="es-MX" dirty="0">
                <a:solidFill>
                  <a:schemeClr val="accent1">
                    <a:tint val="88000"/>
                    <a:satMod val="150000"/>
                  </a:schemeClr>
                </a:solidFill>
              </a:rPr>
              <a:t/>
            </a:r>
            <a:br>
              <a:rPr lang="es-MX" dirty="0">
                <a:solidFill>
                  <a:schemeClr val="accent1">
                    <a:tint val="88000"/>
                    <a:satMod val="150000"/>
                  </a:schemeClr>
                </a:solidFill>
              </a:rPr>
            </a:br>
            <a:endParaRPr lang="es-MX" dirty="0"/>
          </a:p>
        </p:txBody>
      </p:sp>
      <p:sp>
        <p:nvSpPr>
          <p:cNvPr id="3" name="Marcador de contenido 2"/>
          <p:cNvSpPr>
            <a:spLocks noGrp="1"/>
          </p:cNvSpPr>
          <p:nvPr>
            <p:ph idx="1"/>
          </p:nvPr>
        </p:nvSpPr>
        <p:spPr/>
        <p:txBody>
          <a:bodyPr/>
          <a:lstStyle/>
          <a:p>
            <a:pPr algn="just"/>
            <a:r>
              <a:rPr lang="es-MX" dirty="0"/>
              <a:t>Comprender la importancia de emprender a través de la gestión y uso ineludible de las plataformas digitales para hacer </a:t>
            </a:r>
            <a:r>
              <a:rPr lang="es-MX" dirty="0" err="1"/>
              <a:t>networking</a:t>
            </a:r>
            <a:r>
              <a:rPr lang="es-MX" dirty="0"/>
              <a:t> y poder materializar un proyecto de emprendimiento, fortaleciendo habilidades de liderazgo, manejo de recursos y solución de conflictos, con el objeto de que le permita concebir, identificar, evaluar y seleccionar oportunidades y modelos de negocio factibles basados en la innovación y la tecnología con responsabilidad social. 	</a:t>
            </a:r>
          </a:p>
          <a:p>
            <a:pPr algn="just"/>
            <a:endParaRPr lang="es-MX" dirty="0"/>
          </a:p>
        </p:txBody>
      </p:sp>
    </p:spTree>
    <p:extLst>
      <p:ext uri="{BB962C8B-B14F-4D97-AF65-F5344CB8AC3E}">
        <p14:creationId xmlns:p14="http://schemas.microsoft.com/office/powerpoint/2010/main" val="16303218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552633984"/>
              </p:ext>
            </p:extLst>
          </p:nvPr>
        </p:nvGraphicFramePr>
        <p:xfrm>
          <a:off x="990600" y="719666"/>
          <a:ext cx="10236200" cy="54271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242938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3" y="211140"/>
            <a:ext cx="8596668" cy="1320800"/>
          </a:xfrm>
        </p:spPr>
        <p:txBody>
          <a:bodyPr/>
          <a:lstStyle/>
          <a:p>
            <a:r>
              <a:rPr lang="es-MX" dirty="0" smtClean="0"/>
              <a:t>Idea vs oportunidad </a:t>
            </a:r>
            <a:endParaRPr lang="es-MX" dirty="0"/>
          </a:p>
        </p:txBody>
      </p:sp>
      <p:sp>
        <p:nvSpPr>
          <p:cNvPr id="3" name="Marcador de contenido 2"/>
          <p:cNvSpPr>
            <a:spLocks noGrp="1"/>
          </p:cNvSpPr>
          <p:nvPr>
            <p:ph idx="1"/>
          </p:nvPr>
        </p:nvSpPr>
        <p:spPr>
          <a:xfrm>
            <a:off x="383419" y="1278846"/>
            <a:ext cx="10462381" cy="3880773"/>
          </a:xfrm>
        </p:spPr>
        <p:txBody>
          <a:bodyPr>
            <a:noAutofit/>
          </a:bodyPr>
          <a:lstStyle/>
          <a:p>
            <a:pPr algn="just"/>
            <a:r>
              <a:rPr lang="es-MX" sz="2400" dirty="0"/>
              <a:t>Una idea de negocio es</a:t>
            </a:r>
            <a:r>
              <a:rPr lang="es-MX" sz="2400" dirty="0" smtClean="0"/>
              <a:t>, </a:t>
            </a:r>
            <a:r>
              <a:rPr lang="es-MX" sz="2400" dirty="0"/>
              <a:t>un concepto abstracto que se origina en el pensamiento de un individuo o grupo. Puede ser desde algo tan sencillo como “voy a vender tacos”, hasta tener toda una estructura mental de cómo funcionará este </a:t>
            </a:r>
            <a:r>
              <a:rPr lang="es-MX" sz="2400" dirty="0" smtClean="0"/>
              <a:t>negocio, </a:t>
            </a:r>
            <a:r>
              <a:rPr lang="es-MX" sz="2400" dirty="0"/>
              <a:t>pero no significa que sea una oportunidad de negocio. Una idea de negocio prometedora que sea relevante, única e innovadora necesita de algo más para ser una verdadera oportunidad de negocio.</a:t>
            </a:r>
          </a:p>
        </p:txBody>
      </p:sp>
      <p:pic>
        <p:nvPicPr>
          <p:cNvPr id="4" name="Imagen 3"/>
          <p:cNvPicPr>
            <a:picLocks noChangeAspect="1"/>
          </p:cNvPicPr>
          <p:nvPr/>
        </p:nvPicPr>
        <p:blipFill>
          <a:blip r:embed="rId2"/>
          <a:stretch>
            <a:fillRect/>
          </a:stretch>
        </p:blipFill>
        <p:spPr>
          <a:xfrm>
            <a:off x="4975667" y="3652400"/>
            <a:ext cx="3492879" cy="2472487"/>
          </a:xfrm>
          <a:prstGeom prst="rect">
            <a:avLst/>
          </a:prstGeom>
        </p:spPr>
      </p:pic>
    </p:spTree>
    <p:extLst>
      <p:ext uri="{BB962C8B-B14F-4D97-AF65-F5344CB8AC3E}">
        <p14:creationId xmlns:p14="http://schemas.microsoft.com/office/powerpoint/2010/main" val="32500969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56518" y="877889"/>
            <a:ext cx="9119811" cy="4305525"/>
          </a:xfrm>
        </p:spPr>
        <p:txBody>
          <a:bodyPr>
            <a:normAutofit/>
          </a:bodyPr>
          <a:lstStyle/>
          <a:p>
            <a:pPr algn="just"/>
            <a:r>
              <a:rPr lang="es-MX" sz="2400" dirty="0"/>
              <a:t>Una oportunidad de negocio requiere que existan aspectos como un mercado, un margen de ganancia adecuado, un potencial de crecimiento y un entorno empresarial y legal favorable, </a:t>
            </a:r>
            <a:r>
              <a:rPr lang="es-MX" sz="2400" dirty="0" smtClean="0"/>
              <a:t>entre otros. </a:t>
            </a:r>
          </a:p>
          <a:p>
            <a:pPr algn="just"/>
            <a:endParaRPr lang="es-MX" sz="2400" dirty="0" smtClean="0"/>
          </a:p>
          <a:p>
            <a:pPr algn="just"/>
            <a:r>
              <a:rPr lang="es-MX" sz="2400" dirty="0"/>
              <a:t>Una analogía sería decir que la idea de negocio es la semilla de un proyecto empresarial mientras que la oportunidad de negocio es la tierra, el clima adecuado y el agua necesarios para que crezca. Se puede contar con ambos, pero si no se planta y se cuida la semilla, no </a:t>
            </a:r>
            <a:r>
              <a:rPr lang="es-MX" sz="2400" dirty="0" smtClean="0"/>
              <a:t>germinará.</a:t>
            </a:r>
            <a:endParaRPr lang="es-MX" sz="2400" dirty="0"/>
          </a:p>
        </p:txBody>
      </p:sp>
      <p:pic>
        <p:nvPicPr>
          <p:cNvPr id="5" name="Imagen 4"/>
          <p:cNvPicPr>
            <a:picLocks noChangeAspect="1"/>
          </p:cNvPicPr>
          <p:nvPr/>
        </p:nvPicPr>
        <p:blipFill>
          <a:blip r:embed="rId2"/>
          <a:stretch>
            <a:fillRect/>
          </a:stretch>
        </p:blipFill>
        <p:spPr>
          <a:xfrm>
            <a:off x="6535965" y="4298044"/>
            <a:ext cx="3758292" cy="2104644"/>
          </a:xfrm>
          <a:prstGeom prst="rect">
            <a:avLst/>
          </a:prstGeom>
        </p:spPr>
      </p:pic>
    </p:spTree>
    <p:extLst>
      <p:ext uri="{BB962C8B-B14F-4D97-AF65-F5344CB8AC3E}">
        <p14:creationId xmlns:p14="http://schemas.microsoft.com/office/powerpoint/2010/main" val="5883536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2"/>
          <p:cNvSpPr txBox="1">
            <a:spLocks/>
          </p:cNvSpPr>
          <p:nvPr/>
        </p:nvSpPr>
        <p:spPr>
          <a:xfrm>
            <a:off x="1031118" y="1550989"/>
            <a:ext cx="9119811" cy="4305525"/>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algn="just"/>
            <a:r>
              <a:rPr lang="es-MX" b="1" dirty="0" smtClean="0"/>
              <a:t>Una necesidad </a:t>
            </a:r>
            <a:r>
              <a:rPr lang="es-MX" dirty="0" smtClean="0"/>
              <a:t>es la carencia de alguna cosa que se precisa. Las necesidades son limitadas y los individuos tratan de cubrirlas.</a:t>
            </a:r>
          </a:p>
          <a:p>
            <a:pPr algn="just"/>
            <a:r>
              <a:rPr lang="es-MX" b="1" dirty="0" smtClean="0"/>
              <a:t>Deseo </a:t>
            </a:r>
            <a:r>
              <a:rPr lang="es-MX" dirty="0" smtClean="0"/>
              <a:t>es la forma en que se quiere satisfacer una necesidad en concreto. Existen multitud de deseos para satisfacer una única necesidad. Los deseos están en continua evolución, son ilimitados. </a:t>
            </a:r>
          </a:p>
          <a:p>
            <a:pPr algn="just"/>
            <a:endParaRPr lang="es-MX" dirty="0"/>
          </a:p>
          <a:p>
            <a:pPr algn="just"/>
            <a:r>
              <a:rPr lang="es-MX" dirty="0" smtClean="0"/>
              <a:t>Ejemplo: una necesidad puede ser la de vestir para protegerse del frío, el sol…las diferentes formas de desear cubrir dicha necesidad dan lugar a la gran variedad de prendas de vestir que existen </a:t>
            </a:r>
          </a:p>
          <a:p>
            <a:pPr algn="just"/>
            <a:endParaRPr lang="es-MX" dirty="0"/>
          </a:p>
        </p:txBody>
      </p:sp>
    </p:spTree>
    <p:extLst>
      <p:ext uri="{BB962C8B-B14F-4D97-AF65-F5344CB8AC3E}">
        <p14:creationId xmlns:p14="http://schemas.microsoft.com/office/powerpoint/2010/main" val="40693699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31434" y="1422400"/>
            <a:ext cx="8596668" cy="400334"/>
          </a:xfrm>
        </p:spPr>
        <p:txBody>
          <a:bodyPr>
            <a:normAutofit fontScale="90000"/>
          </a:bodyPr>
          <a:lstStyle/>
          <a:p>
            <a:r>
              <a:rPr lang="es-MX" dirty="0" smtClean="0"/>
              <a:t>Pirámide de las necesidades de </a:t>
            </a:r>
            <a:r>
              <a:rPr lang="es-MX" dirty="0" err="1" smtClean="0"/>
              <a:t>Maslow</a:t>
            </a:r>
            <a:endParaRPr lang="es-MX" dirty="0"/>
          </a:p>
        </p:txBody>
      </p:sp>
      <p:pic>
        <p:nvPicPr>
          <p:cNvPr id="3074" name="Picture 2" descr="Píramide-necesidades-Masl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0012" y="2489200"/>
            <a:ext cx="8073488" cy="3858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22759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5">
                    <a:lumMod val="75000"/>
                  </a:schemeClr>
                </a:solidFill>
              </a:rPr>
              <a:t>Mercado meta</a:t>
            </a:r>
            <a:endParaRPr lang="es-MX" dirty="0">
              <a:solidFill>
                <a:schemeClr val="accent5">
                  <a:lumMod val="75000"/>
                </a:schemeClr>
              </a:solidFill>
            </a:endParaRPr>
          </a:p>
        </p:txBody>
      </p:sp>
      <p:sp>
        <p:nvSpPr>
          <p:cNvPr id="3" name="Marcador de contenido 2"/>
          <p:cNvSpPr>
            <a:spLocks noGrp="1"/>
          </p:cNvSpPr>
          <p:nvPr>
            <p:ph idx="1"/>
          </p:nvPr>
        </p:nvSpPr>
        <p:spPr>
          <a:xfrm>
            <a:off x="1117602" y="2607732"/>
            <a:ext cx="6172198" cy="3450168"/>
          </a:xfrm>
        </p:spPr>
        <p:txBody>
          <a:bodyPr>
            <a:noAutofit/>
          </a:bodyPr>
          <a:lstStyle/>
          <a:p>
            <a:pPr algn="just"/>
            <a:r>
              <a:rPr lang="es-MX" sz="2600" dirty="0"/>
              <a:t>Los clientes son el centro de cualquier modelo de negocio, ya </a:t>
            </a:r>
            <a:r>
              <a:rPr lang="es-MX" sz="2600" dirty="0" smtClean="0"/>
              <a:t>que ninguna </a:t>
            </a:r>
            <a:r>
              <a:rPr lang="es-MX" sz="2600" dirty="0"/>
              <a:t>empresa puede sobrevivir durante mucho tiempo si no </a:t>
            </a:r>
            <a:r>
              <a:rPr lang="es-MX" sz="2600" dirty="0" smtClean="0"/>
              <a:t>tiene clientes </a:t>
            </a:r>
            <a:r>
              <a:rPr lang="es-MX" sz="2600" dirty="0"/>
              <a:t>(rentables), y es posible aumentar la satisfacción de los </a:t>
            </a:r>
            <a:r>
              <a:rPr lang="es-MX" sz="2600" dirty="0" smtClean="0"/>
              <a:t>mismos agrupándolos </a:t>
            </a:r>
            <a:r>
              <a:rPr lang="es-MX" sz="2600" dirty="0"/>
              <a:t>en varios segmentos con necesidades, </a:t>
            </a:r>
            <a:r>
              <a:rPr lang="es-MX" sz="2600" dirty="0" smtClean="0"/>
              <a:t>comportamientos y </a:t>
            </a:r>
            <a:r>
              <a:rPr lang="es-MX" sz="2600" dirty="0"/>
              <a:t>atributos comunes.</a:t>
            </a:r>
          </a:p>
        </p:txBody>
      </p:sp>
      <p:pic>
        <p:nvPicPr>
          <p:cNvPr id="4102" name="Picture 6" descr="Resultado de imagen para mercado me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9500" y="2719916"/>
            <a:ext cx="4762500" cy="2676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7620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5">
                    <a:lumMod val="75000"/>
                  </a:schemeClr>
                </a:solidFill>
              </a:rPr>
              <a:t>El método Lean </a:t>
            </a:r>
            <a:r>
              <a:rPr lang="es-MX" dirty="0" err="1" smtClean="0">
                <a:solidFill>
                  <a:schemeClr val="accent5">
                    <a:lumMod val="75000"/>
                  </a:schemeClr>
                </a:solidFill>
              </a:rPr>
              <a:t>Startup</a:t>
            </a:r>
            <a:endParaRPr lang="es-MX" dirty="0">
              <a:solidFill>
                <a:schemeClr val="accent5">
                  <a:lumMod val="75000"/>
                </a:schemeClr>
              </a:solidFill>
            </a:endParaRPr>
          </a:p>
        </p:txBody>
      </p:sp>
      <p:sp>
        <p:nvSpPr>
          <p:cNvPr id="3" name="Marcador de contenido 2"/>
          <p:cNvSpPr>
            <a:spLocks noGrp="1"/>
          </p:cNvSpPr>
          <p:nvPr>
            <p:ph idx="1"/>
          </p:nvPr>
        </p:nvSpPr>
        <p:spPr>
          <a:xfrm>
            <a:off x="1144924" y="2409971"/>
            <a:ext cx="9751673" cy="3880773"/>
          </a:xfrm>
        </p:spPr>
        <p:txBody>
          <a:bodyPr>
            <a:normAutofit/>
          </a:bodyPr>
          <a:lstStyle/>
          <a:p>
            <a:pPr algn="just"/>
            <a:r>
              <a:rPr lang="es-MX" dirty="0" smtClean="0"/>
              <a:t>Eric </a:t>
            </a:r>
            <a:r>
              <a:rPr lang="es-MX" dirty="0" err="1" smtClean="0"/>
              <a:t>Ries</a:t>
            </a:r>
            <a:r>
              <a:rPr lang="es-MX" dirty="0" smtClean="0"/>
              <a:t> es considerado el padre de la metodología Lean </a:t>
            </a:r>
            <a:r>
              <a:rPr lang="es-MX" dirty="0" err="1" smtClean="0"/>
              <a:t>Startup</a:t>
            </a:r>
            <a:r>
              <a:rPr lang="es-MX" dirty="0" smtClean="0"/>
              <a:t>, expone cómo crear empresas de éxito utilizando la innovación continua. </a:t>
            </a:r>
          </a:p>
          <a:p>
            <a:pPr algn="just"/>
            <a:r>
              <a:rPr lang="es-MX" dirty="0" smtClean="0"/>
              <a:t>La base del método Lean </a:t>
            </a:r>
            <a:r>
              <a:rPr lang="es-MX" dirty="0" err="1" smtClean="0"/>
              <a:t>Startup</a:t>
            </a:r>
            <a:r>
              <a:rPr lang="es-MX" dirty="0" smtClean="0"/>
              <a:t> radica en crear el producto </a:t>
            </a:r>
            <a:r>
              <a:rPr lang="es-MX" dirty="0" smtClean="0"/>
              <a:t>que </a:t>
            </a:r>
            <a:r>
              <a:rPr lang="es-MX" dirty="0" smtClean="0"/>
              <a:t>el cliente necesita y por el que está dispuesto a pagar, usando la cantidad mínima de recursos. </a:t>
            </a:r>
          </a:p>
          <a:p>
            <a:pPr algn="just"/>
            <a:r>
              <a:rPr lang="es-MX" dirty="0"/>
              <a:t>Lean </a:t>
            </a:r>
            <a:r>
              <a:rPr lang="es-MX" dirty="0" err="1"/>
              <a:t>Startup</a:t>
            </a:r>
            <a:r>
              <a:rPr lang="es-MX" dirty="0"/>
              <a:t> es un enfoque para el lanzamiento productos y servicios que se basa en el aprendizaje validado, la experimentación científica y la </a:t>
            </a:r>
            <a:r>
              <a:rPr lang="es-MX" dirty="0" err="1"/>
              <a:t>interación</a:t>
            </a:r>
            <a:r>
              <a:rPr lang="es-MX" dirty="0"/>
              <a:t> con el cliente</a:t>
            </a:r>
            <a:r>
              <a:rPr lang="es-MX" dirty="0" smtClean="0"/>
              <a:t>.</a:t>
            </a:r>
            <a:endParaRPr lang="es-MX" dirty="0"/>
          </a:p>
        </p:txBody>
      </p:sp>
    </p:spTree>
    <p:extLst>
      <p:ext uri="{BB962C8B-B14F-4D97-AF65-F5344CB8AC3E}">
        <p14:creationId xmlns:p14="http://schemas.microsoft.com/office/powerpoint/2010/main" val="141756429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5">
                    <a:lumMod val="75000"/>
                  </a:schemeClr>
                </a:solidFill>
              </a:rPr>
              <a:t>Método Lean </a:t>
            </a:r>
            <a:r>
              <a:rPr lang="es-MX" dirty="0" err="1" smtClean="0">
                <a:solidFill>
                  <a:schemeClr val="accent5">
                    <a:lumMod val="75000"/>
                  </a:schemeClr>
                </a:solidFill>
              </a:rPr>
              <a:t>Sartup</a:t>
            </a:r>
            <a:endParaRPr lang="es-MX" dirty="0">
              <a:solidFill>
                <a:schemeClr val="accent5">
                  <a:lumMod val="75000"/>
                </a:schemeClr>
              </a:solidFill>
            </a:endParaRPr>
          </a:p>
        </p:txBody>
      </p:sp>
      <p:sp>
        <p:nvSpPr>
          <p:cNvPr id="3" name="Marcador de contenido 2"/>
          <p:cNvSpPr>
            <a:spLocks noGrp="1"/>
          </p:cNvSpPr>
          <p:nvPr>
            <p:ph idx="1"/>
          </p:nvPr>
        </p:nvSpPr>
        <p:spPr>
          <a:xfrm>
            <a:off x="1079501" y="2429932"/>
            <a:ext cx="9601196" cy="3318936"/>
          </a:xfrm>
        </p:spPr>
        <p:txBody>
          <a:bodyPr>
            <a:noAutofit/>
          </a:bodyPr>
          <a:lstStyle/>
          <a:p>
            <a:pPr algn="just"/>
            <a:r>
              <a:rPr lang="es-MX" dirty="0" smtClean="0"/>
              <a:t>Tradicionalmente </a:t>
            </a:r>
            <a:r>
              <a:rPr lang="es-MX" dirty="0"/>
              <a:t>la filosofía Lean aplicada a los procesos productivos, pone su atención en eliminar cualquier tipo de desperdicio. El caso típico, suele ser eliminar los stocks intermedios entre procesos, que casi todas las plantas de producción tienen. </a:t>
            </a:r>
            <a:endParaRPr lang="es-MX" dirty="0" smtClean="0"/>
          </a:p>
          <a:p>
            <a:pPr algn="just"/>
            <a:r>
              <a:rPr lang="es-MX" dirty="0"/>
              <a:t>Adopta la filosofía Lean </a:t>
            </a:r>
            <a:r>
              <a:rPr lang="es-MX" dirty="0" err="1"/>
              <a:t>Manufacturing</a:t>
            </a:r>
            <a:r>
              <a:rPr lang="es-MX" dirty="0"/>
              <a:t> aplicada por Toyota para la eliminación de 'desperdicios' en los procesos productivos</a:t>
            </a:r>
          </a:p>
          <a:p>
            <a:pPr algn="just"/>
            <a:endParaRPr lang="es-MX" dirty="0"/>
          </a:p>
        </p:txBody>
      </p:sp>
    </p:spTree>
    <p:extLst>
      <p:ext uri="{BB962C8B-B14F-4D97-AF65-F5344CB8AC3E}">
        <p14:creationId xmlns:p14="http://schemas.microsoft.com/office/powerpoint/2010/main" val="28890589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219200" y="998538"/>
            <a:ext cx="9220200" cy="2405062"/>
          </a:xfrm>
        </p:spPr>
        <p:txBody>
          <a:bodyPr>
            <a:noAutofit/>
          </a:bodyPr>
          <a:lstStyle/>
          <a:p>
            <a:pPr algn="just"/>
            <a:r>
              <a:rPr lang="es-MX" dirty="0"/>
              <a:t>Las </a:t>
            </a:r>
            <a:r>
              <a:rPr lang="es-MX" dirty="0"/>
              <a:t>L</a:t>
            </a:r>
            <a:r>
              <a:rPr lang="es-MX" dirty="0" smtClean="0"/>
              <a:t>ean </a:t>
            </a:r>
            <a:r>
              <a:rPr lang="es-MX" dirty="0" err="1" smtClean="0"/>
              <a:t>startups</a:t>
            </a:r>
            <a:r>
              <a:rPr lang="es-MX" dirty="0" smtClean="0"/>
              <a:t> comienzan </a:t>
            </a:r>
            <a:r>
              <a:rPr lang="es-MX" dirty="0"/>
              <a:t>buscando un modelo de negocio. Prueban, revisan y descartan hipótesis. Reúnen continuamente los comentarios de los clientes y rápidamente iteran y rediseñan sus productos. Esta estrategia reduce las posibilidades de que gasten mucho tiempo y dinero en el lanzamiento de productos por los que nadie querrá </a:t>
            </a:r>
            <a:r>
              <a:rPr lang="es-MX" dirty="0" smtClean="0"/>
              <a:t>pagar.</a:t>
            </a:r>
            <a:endParaRPr lang="es-MX" dirty="0"/>
          </a:p>
        </p:txBody>
      </p:sp>
      <p:pic>
        <p:nvPicPr>
          <p:cNvPr id="5122" name="Picture 2" descr="Resultado de imagen para probar hipotes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1174" y="3297237"/>
            <a:ext cx="4378325" cy="23907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41378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1379681" y="6029325"/>
            <a:ext cx="8596668" cy="323850"/>
          </a:xfrm>
        </p:spPr>
        <p:txBody>
          <a:bodyPr>
            <a:normAutofit fontScale="90000"/>
          </a:bodyPr>
          <a:lstStyle/>
          <a:p>
            <a:pPr algn="l"/>
            <a:r>
              <a:rPr lang="es-MX" sz="1800" dirty="0" smtClean="0"/>
              <a:t>Fuente: </a:t>
            </a:r>
            <a:r>
              <a:rPr lang="es-MX" sz="1800" dirty="0" err="1" smtClean="0"/>
              <a:t>Ries</a:t>
            </a:r>
            <a:r>
              <a:rPr lang="es-MX" sz="1800" dirty="0" smtClean="0"/>
              <a:t>  (2012)</a:t>
            </a:r>
            <a:endParaRPr lang="es-MX" sz="1800" dirty="0"/>
          </a:p>
        </p:txBody>
      </p:sp>
      <p:sp>
        <p:nvSpPr>
          <p:cNvPr id="5" name="Título 2"/>
          <p:cNvSpPr txBox="1">
            <a:spLocks/>
          </p:cNvSpPr>
          <p:nvPr/>
        </p:nvSpPr>
        <p:spPr>
          <a:xfrm>
            <a:off x="1728393" y="823480"/>
            <a:ext cx="8596668" cy="100965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a:t>Circuito Lean </a:t>
            </a:r>
            <a:r>
              <a:rPr lang="es-MX" dirty="0" err="1"/>
              <a:t>Startup</a:t>
            </a:r>
            <a:endParaRPr lang="es-MX" dirty="0"/>
          </a:p>
        </p:txBody>
      </p:sp>
      <p:pic>
        <p:nvPicPr>
          <p:cNvPr id="4" name="Imagen 3"/>
          <p:cNvPicPr>
            <a:picLocks noChangeAspect="1"/>
          </p:cNvPicPr>
          <p:nvPr/>
        </p:nvPicPr>
        <p:blipFill rotWithShape="1">
          <a:blip r:embed="rId2"/>
          <a:srcRect l="26080" t="30606" r="29517" b="30152"/>
          <a:stretch/>
        </p:blipFill>
        <p:spPr>
          <a:xfrm>
            <a:off x="1379681" y="1833130"/>
            <a:ext cx="9682019" cy="4045094"/>
          </a:xfrm>
          <a:prstGeom prst="rect">
            <a:avLst/>
          </a:prstGeom>
        </p:spPr>
      </p:pic>
    </p:spTree>
    <p:extLst>
      <p:ext uri="{BB962C8B-B14F-4D97-AF65-F5344CB8AC3E}">
        <p14:creationId xmlns:p14="http://schemas.microsoft.com/office/powerpoint/2010/main" val="22990177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dirty="0">
                <a:solidFill>
                  <a:schemeClr val="accent1">
                    <a:tint val="88000"/>
                    <a:satMod val="150000"/>
                  </a:schemeClr>
                </a:solidFill>
              </a:rPr>
              <a:t>Modelo de negocios</a:t>
            </a:r>
          </a:p>
        </p:txBody>
      </p:sp>
      <p:sp>
        <p:nvSpPr>
          <p:cNvPr id="3" name="Marcador de contenido 2"/>
          <p:cNvSpPr>
            <a:spLocks noGrp="1"/>
          </p:cNvSpPr>
          <p:nvPr>
            <p:ph idx="1"/>
          </p:nvPr>
        </p:nvSpPr>
        <p:spPr>
          <a:xfrm>
            <a:off x="862264" y="2400522"/>
            <a:ext cx="10447420" cy="3318936"/>
          </a:xfrm>
        </p:spPr>
        <p:txBody>
          <a:bodyPr>
            <a:noAutofit/>
          </a:bodyPr>
          <a:lstStyle/>
          <a:p>
            <a:pPr algn="just"/>
            <a:r>
              <a:rPr lang="es-MX" sz="2500" dirty="0" err="1" smtClean="0"/>
              <a:t>Osterwalder</a:t>
            </a:r>
            <a:r>
              <a:rPr lang="es-MX" sz="2500" dirty="0" smtClean="0"/>
              <a:t>, Morris y </a:t>
            </a:r>
            <a:r>
              <a:rPr lang="es-MX" sz="2500" dirty="0" err="1" smtClean="0"/>
              <a:t>Magretta</a:t>
            </a:r>
            <a:r>
              <a:rPr lang="es-MX" sz="2500" dirty="0" smtClean="0"/>
              <a:t>, (2005) en Martínez (2014): "Un modelo de negocio es una herramienta conceptual que contiene un conjunto de elementos y sus relaciones y permite expresar la lógica de negocio de una empresa específica. Es una descripción del valor que una empresa ofrece a uno o varios segmentos de clientes y de la arquitectura de la empresa y su red de socios para la creación, comercialización y entrega de ese valor y el capital relacionado, para generar flujos de ingresos rentables y sostenibles”.</a:t>
            </a:r>
          </a:p>
        </p:txBody>
      </p:sp>
    </p:spTree>
    <p:extLst>
      <p:ext uri="{BB962C8B-B14F-4D97-AF65-F5344CB8AC3E}">
        <p14:creationId xmlns:p14="http://schemas.microsoft.com/office/powerpoint/2010/main" val="265751171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l"/>
            <a:r>
              <a:rPr lang="es-MX" sz="4000" dirty="0" smtClean="0"/>
              <a:t>					Idea </a:t>
            </a:r>
            <a:endParaRPr lang="es-MX" sz="4000" dirty="0"/>
          </a:p>
        </p:txBody>
      </p:sp>
      <p:sp>
        <p:nvSpPr>
          <p:cNvPr id="3" name="Marcador de contenido 2"/>
          <p:cNvSpPr>
            <a:spLocks noGrp="1"/>
          </p:cNvSpPr>
          <p:nvPr>
            <p:ph idx="1"/>
          </p:nvPr>
        </p:nvSpPr>
        <p:spPr>
          <a:xfrm>
            <a:off x="1295401" y="2556932"/>
            <a:ext cx="5157354" cy="3318936"/>
          </a:xfrm>
        </p:spPr>
        <p:txBody>
          <a:bodyPr>
            <a:normAutofit fontScale="92500" lnSpcReduction="10000"/>
          </a:bodyPr>
          <a:lstStyle/>
          <a:p>
            <a:pPr algn="just"/>
            <a:r>
              <a:rPr lang="es-MX" sz="3600" dirty="0" smtClean="0"/>
              <a:t>Identificar una necesidad o mejorar un producto </a:t>
            </a:r>
          </a:p>
          <a:p>
            <a:pPr algn="just"/>
            <a:r>
              <a:rPr lang="es-MX" sz="3600" dirty="0" smtClean="0"/>
              <a:t>Lo que queremos ofrecer al mercado</a:t>
            </a:r>
          </a:p>
          <a:p>
            <a:pPr marL="0" indent="0" algn="just">
              <a:buNone/>
            </a:pPr>
            <a:r>
              <a:rPr lang="es-MX" sz="3600" dirty="0"/>
              <a:t/>
            </a:r>
            <a:br>
              <a:rPr lang="es-MX" sz="3600" dirty="0"/>
            </a:br>
            <a:endParaRPr lang="es-MX" sz="3600" dirty="0"/>
          </a:p>
        </p:txBody>
      </p:sp>
      <p:pic>
        <p:nvPicPr>
          <p:cNvPr id="4" name="Imagen 3"/>
          <p:cNvPicPr>
            <a:picLocks noChangeAspect="1"/>
          </p:cNvPicPr>
          <p:nvPr/>
        </p:nvPicPr>
        <p:blipFill>
          <a:blip r:embed="rId2"/>
          <a:stretch>
            <a:fillRect/>
          </a:stretch>
        </p:blipFill>
        <p:spPr>
          <a:xfrm>
            <a:off x="6937663" y="1512552"/>
            <a:ext cx="4363316" cy="4363316"/>
          </a:xfrm>
          <a:prstGeom prst="rect">
            <a:avLst/>
          </a:prstGeom>
        </p:spPr>
      </p:pic>
    </p:spTree>
    <p:extLst>
      <p:ext uri="{BB962C8B-B14F-4D97-AF65-F5344CB8AC3E}">
        <p14:creationId xmlns:p14="http://schemas.microsoft.com/office/powerpoint/2010/main" val="39352994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l"/>
            <a:r>
              <a:rPr lang="es-MX" dirty="0" smtClean="0"/>
              <a:t>Construir</a:t>
            </a:r>
            <a:endParaRPr lang="es-MX" dirty="0"/>
          </a:p>
        </p:txBody>
      </p:sp>
      <p:sp>
        <p:nvSpPr>
          <p:cNvPr id="3" name="Marcador de contenido 2"/>
          <p:cNvSpPr>
            <a:spLocks noGrp="1"/>
          </p:cNvSpPr>
          <p:nvPr>
            <p:ph idx="1"/>
          </p:nvPr>
        </p:nvSpPr>
        <p:spPr>
          <a:xfrm>
            <a:off x="942110" y="3150367"/>
            <a:ext cx="9601196" cy="3318936"/>
          </a:xfrm>
        </p:spPr>
        <p:txBody>
          <a:bodyPr>
            <a:normAutofit/>
          </a:bodyPr>
          <a:lstStyle/>
          <a:p>
            <a:r>
              <a:rPr lang="es-MX" sz="3200" dirty="0" smtClean="0"/>
              <a:t>Materializar la idea </a:t>
            </a:r>
          </a:p>
          <a:p>
            <a:r>
              <a:rPr lang="es-MX" sz="3200" dirty="0" smtClean="0"/>
              <a:t>Generando un producto viable</a:t>
            </a:r>
            <a:endParaRPr lang="es-MX" sz="3200" dirty="0"/>
          </a:p>
          <a:p>
            <a:r>
              <a:rPr lang="es-MX" sz="3200" dirty="0" smtClean="0"/>
              <a:t>Crear las hipótesis correspondientes a la creación del producto o servicio</a:t>
            </a:r>
          </a:p>
          <a:p>
            <a:pPr marL="0" indent="0">
              <a:buNone/>
            </a:pPr>
            <a:endParaRPr lang="es-MX" sz="3200" dirty="0"/>
          </a:p>
        </p:txBody>
      </p:sp>
      <p:pic>
        <p:nvPicPr>
          <p:cNvPr id="4" name="Imagen 3"/>
          <p:cNvPicPr>
            <a:picLocks noChangeAspect="1"/>
          </p:cNvPicPr>
          <p:nvPr/>
        </p:nvPicPr>
        <p:blipFill>
          <a:blip r:embed="rId2"/>
          <a:stretch>
            <a:fillRect/>
          </a:stretch>
        </p:blipFill>
        <p:spPr>
          <a:xfrm>
            <a:off x="5541432" y="982132"/>
            <a:ext cx="5462540" cy="2731270"/>
          </a:xfrm>
          <a:prstGeom prst="rect">
            <a:avLst/>
          </a:prstGeom>
        </p:spPr>
      </p:pic>
    </p:spTree>
    <p:extLst>
      <p:ext uri="{BB962C8B-B14F-4D97-AF65-F5344CB8AC3E}">
        <p14:creationId xmlns:p14="http://schemas.microsoft.com/office/powerpoint/2010/main" val="15478549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64228" y="1954259"/>
            <a:ext cx="9601196" cy="3318936"/>
          </a:xfrm>
        </p:spPr>
        <p:txBody>
          <a:bodyPr>
            <a:normAutofit/>
          </a:bodyPr>
          <a:lstStyle/>
          <a:p>
            <a:endParaRPr lang="es-MX" dirty="0"/>
          </a:p>
          <a:p>
            <a:pPr algn="just"/>
            <a:r>
              <a:rPr lang="es-MX" sz="2800" dirty="0"/>
              <a:t>C</a:t>
            </a:r>
            <a:r>
              <a:rPr lang="es-MX" sz="2800" dirty="0" smtClean="0"/>
              <a:t>uando </a:t>
            </a:r>
            <a:r>
              <a:rPr lang="es-MX" sz="2800" dirty="0"/>
              <a:t>se lanza la </a:t>
            </a:r>
            <a:r>
              <a:rPr lang="es-MX" sz="2800" i="1" dirty="0" err="1"/>
              <a:t>Startup</a:t>
            </a:r>
            <a:r>
              <a:rPr lang="es-MX" sz="2800" dirty="0"/>
              <a:t>, no se cuenta con los suficientes datos como para crear un producto ajustado a las necesidades del cliente, por eso, lo ideal es crear un producto viable mínimo (PMV). Este producto debe ser una versión con las funcionalidades mínimas que permitan recoger la máxima cantidad de aprendizaje validado acerca de los clientes.</a:t>
            </a:r>
          </a:p>
          <a:p>
            <a:endParaRPr lang="es-MX" dirty="0"/>
          </a:p>
        </p:txBody>
      </p:sp>
    </p:spTree>
    <p:extLst>
      <p:ext uri="{BB962C8B-B14F-4D97-AF65-F5344CB8AC3E}">
        <p14:creationId xmlns:p14="http://schemas.microsoft.com/office/powerpoint/2010/main" val="17544088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Medir</a:t>
            </a:r>
            <a:endParaRPr lang="es-MX" dirty="0"/>
          </a:p>
        </p:txBody>
      </p:sp>
      <p:sp>
        <p:nvSpPr>
          <p:cNvPr id="3" name="Marcador de contenido 2"/>
          <p:cNvSpPr>
            <a:spLocks noGrp="1"/>
          </p:cNvSpPr>
          <p:nvPr>
            <p:ph idx="1"/>
          </p:nvPr>
        </p:nvSpPr>
        <p:spPr/>
        <p:txBody>
          <a:bodyPr>
            <a:noAutofit/>
          </a:bodyPr>
          <a:lstStyle/>
          <a:p>
            <a:r>
              <a:rPr lang="es-MX" sz="2600" dirty="0" smtClean="0"/>
              <a:t>Evaluar los datos: </a:t>
            </a:r>
            <a:r>
              <a:rPr lang="es-MX" sz="2600" dirty="0"/>
              <a:t>Un PMV permite a una </a:t>
            </a:r>
            <a:r>
              <a:rPr lang="es-MX" sz="2600" i="1" dirty="0" err="1"/>
              <a:t>startup</a:t>
            </a:r>
            <a:r>
              <a:rPr lang="es-MX" sz="2600" i="1" dirty="0"/>
              <a:t> </a:t>
            </a:r>
            <a:r>
              <a:rPr lang="es-MX" sz="2600" dirty="0"/>
              <a:t>obtener datos reales sobre </a:t>
            </a:r>
            <a:r>
              <a:rPr lang="es-MX" sz="2600" dirty="0" smtClean="0"/>
              <a:t>el, esto </a:t>
            </a:r>
            <a:r>
              <a:rPr lang="es-MX" sz="2600" dirty="0"/>
              <a:t>es valioso como base para </a:t>
            </a:r>
            <a:r>
              <a:rPr lang="es-MX" sz="2600" dirty="0" smtClean="0"/>
              <a:t>el aprendizaje </a:t>
            </a:r>
            <a:r>
              <a:rPr lang="es-MX" sz="2600" dirty="0"/>
              <a:t>sobre los consumidores y sus reacciones al </a:t>
            </a:r>
            <a:r>
              <a:rPr lang="es-MX" sz="2600" dirty="0" smtClean="0"/>
              <a:t>producto </a:t>
            </a:r>
            <a:endParaRPr lang="es-MX" sz="2600" dirty="0"/>
          </a:p>
          <a:p>
            <a:r>
              <a:rPr lang="es-MX" sz="2600" dirty="0"/>
              <a:t>punto de partida de su modelo de crecimiento</a:t>
            </a:r>
            <a:endParaRPr lang="es-MX" sz="2600" dirty="0" smtClean="0"/>
          </a:p>
          <a:p>
            <a:r>
              <a:rPr lang="es-MX" sz="2600" dirty="0" smtClean="0"/>
              <a:t>Identificar si se cumplió el objetivo</a:t>
            </a:r>
            <a:endParaRPr lang="es-MX" sz="2600" dirty="0"/>
          </a:p>
          <a:p>
            <a:r>
              <a:rPr lang="es-MX" sz="2600" dirty="0"/>
              <a:t>C</a:t>
            </a:r>
            <a:r>
              <a:rPr lang="es-MX" sz="2600" dirty="0" smtClean="0"/>
              <a:t>ómo </a:t>
            </a:r>
            <a:r>
              <a:rPr lang="es-MX" sz="2600" dirty="0"/>
              <a:t>responden los consumidores y a partir de esos datos, tomar las decisiones apropiadas.</a:t>
            </a:r>
          </a:p>
          <a:p>
            <a:endParaRPr lang="es-MX" sz="2600" dirty="0"/>
          </a:p>
          <a:p>
            <a:endParaRPr lang="es-MX" sz="2600" dirty="0"/>
          </a:p>
        </p:txBody>
      </p:sp>
    </p:spTree>
    <p:extLst>
      <p:ext uri="{BB962C8B-B14F-4D97-AF65-F5344CB8AC3E}">
        <p14:creationId xmlns:p14="http://schemas.microsoft.com/office/powerpoint/2010/main" val="305924537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Aprender</a:t>
            </a:r>
            <a:endParaRPr lang="es-MX" dirty="0"/>
          </a:p>
        </p:txBody>
      </p:sp>
      <p:sp>
        <p:nvSpPr>
          <p:cNvPr id="3" name="Marcador de contenido 2"/>
          <p:cNvSpPr>
            <a:spLocks noGrp="1"/>
          </p:cNvSpPr>
          <p:nvPr>
            <p:ph idx="1"/>
          </p:nvPr>
        </p:nvSpPr>
        <p:spPr>
          <a:xfrm>
            <a:off x="1181102" y="2550006"/>
            <a:ext cx="9601196" cy="3318936"/>
          </a:xfrm>
        </p:spPr>
        <p:txBody>
          <a:bodyPr>
            <a:noAutofit/>
          </a:bodyPr>
          <a:lstStyle/>
          <a:p>
            <a:pPr algn="just"/>
            <a:r>
              <a:rPr lang="es-MX" dirty="0" smtClean="0"/>
              <a:t>Aprender es </a:t>
            </a:r>
            <a:r>
              <a:rPr lang="es-MX" dirty="0" smtClean="0"/>
              <a:t>identificar si </a:t>
            </a:r>
            <a:r>
              <a:rPr lang="es-MX" dirty="0"/>
              <a:t>es viable el negocio, seguir perseverando o de lo contrario, pivotar, es decir, reajustar sustancialmente las ideas que no están funcionando</a:t>
            </a:r>
            <a:r>
              <a:rPr lang="es-MX" dirty="0" smtClean="0"/>
              <a:t>.</a:t>
            </a:r>
          </a:p>
          <a:p>
            <a:pPr algn="just"/>
            <a:r>
              <a:rPr lang="es-MX" dirty="0"/>
              <a:t>P</a:t>
            </a:r>
            <a:r>
              <a:rPr lang="es-MX" dirty="0" smtClean="0"/>
              <a:t>ivote</a:t>
            </a:r>
            <a:r>
              <a:rPr lang="es-MX" dirty="0"/>
              <a:t>: una </a:t>
            </a:r>
            <a:r>
              <a:rPr lang="es-MX" dirty="0" smtClean="0"/>
              <a:t>corrección estructurada </a:t>
            </a:r>
            <a:r>
              <a:rPr lang="es-MX" dirty="0"/>
              <a:t>diseñada para probar una nueva hipótesis básica sobre el producto, la estrategia y </a:t>
            </a:r>
            <a:r>
              <a:rPr lang="es-MX" dirty="0" smtClean="0"/>
              <a:t>el motor </a:t>
            </a:r>
            <a:r>
              <a:rPr lang="es-MX" dirty="0"/>
              <a:t>de crecimiento</a:t>
            </a:r>
            <a:r>
              <a:rPr lang="es-MX" dirty="0" smtClean="0"/>
              <a:t>.</a:t>
            </a:r>
          </a:p>
          <a:p>
            <a:pPr algn="just"/>
            <a:r>
              <a:rPr lang="es-MX" dirty="0"/>
              <a:t>Para conseguir validar nuestro aprendizaje es fundamental actuar con rapidez y no esperar a tener un producto perfectamente </a:t>
            </a:r>
            <a:r>
              <a:rPr lang="es-MX" dirty="0" smtClean="0"/>
              <a:t>acabado.</a:t>
            </a:r>
            <a:endParaRPr lang="es-MX" dirty="0"/>
          </a:p>
        </p:txBody>
      </p:sp>
    </p:spTree>
    <p:extLst>
      <p:ext uri="{BB962C8B-B14F-4D97-AF65-F5344CB8AC3E}">
        <p14:creationId xmlns:p14="http://schemas.microsoft.com/office/powerpoint/2010/main" val="4345268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8536" y="867832"/>
            <a:ext cx="7436425" cy="1303867"/>
          </a:xfrm>
        </p:spPr>
        <p:txBody>
          <a:bodyPr/>
          <a:lstStyle/>
          <a:p>
            <a:r>
              <a:rPr lang="es-MX" dirty="0" smtClean="0"/>
              <a:t>Conclusión</a:t>
            </a:r>
            <a:endParaRPr lang="es-MX" dirty="0"/>
          </a:p>
        </p:txBody>
      </p:sp>
      <p:sp>
        <p:nvSpPr>
          <p:cNvPr id="3" name="Marcador de contenido 2"/>
          <p:cNvSpPr>
            <a:spLocks noGrp="1"/>
          </p:cNvSpPr>
          <p:nvPr>
            <p:ph idx="1"/>
          </p:nvPr>
        </p:nvSpPr>
        <p:spPr>
          <a:xfrm>
            <a:off x="935183" y="2656850"/>
            <a:ext cx="4856018" cy="3068542"/>
          </a:xfrm>
        </p:spPr>
        <p:txBody>
          <a:bodyPr>
            <a:normAutofit/>
          </a:bodyPr>
          <a:lstStyle/>
          <a:p>
            <a:pPr algn="just"/>
            <a:r>
              <a:rPr lang="es-MX" sz="2800" dirty="0"/>
              <a:t>La razón de esta metodología es aprender en poco tiempo, invirtiendo los mínimos recursos. </a:t>
            </a:r>
          </a:p>
        </p:txBody>
      </p:sp>
      <p:pic>
        <p:nvPicPr>
          <p:cNvPr id="5" name="Imagen 4"/>
          <p:cNvPicPr>
            <a:picLocks noChangeAspect="1"/>
          </p:cNvPicPr>
          <p:nvPr/>
        </p:nvPicPr>
        <p:blipFill>
          <a:blip r:embed="rId2"/>
          <a:stretch>
            <a:fillRect/>
          </a:stretch>
        </p:blipFill>
        <p:spPr>
          <a:xfrm>
            <a:off x="6705600" y="2492539"/>
            <a:ext cx="4419600" cy="3793962"/>
          </a:xfrm>
          <a:prstGeom prst="rect">
            <a:avLst/>
          </a:prstGeom>
        </p:spPr>
      </p:pic>
    </p:spTree>
    <p:extLst>
      <p:ext uri="{BB962C8B-B14F-4D97-AF65-F5344CB8AC3E}">
        <p14:creationId xmlns:p14="http://schemas.microsoft.com/office/powerpoint/2010/main" val="10540083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Propuesta de valor</a:t>
            </a:r>
            <a:endParaRPr lang="es-MX" dirty="0"/>
          </a:p>
        </p:txBody>
      </p:sp>
      <p:sp>
        <p:nvSpPr>
          <p:cNvPr id="3" name="Marcador de contenido 2"/>
          <p:cNvSpPr>
            <a:spLocks noGrp="1"/>
          </p:cNvSpPr>
          <p:nvPr>
            <p:ph idx="1"/>
          </p:nvPr>
        </p:nvSpPr>
        <p:spPr/>
        <p:txBody>
          <a:bodyPr>
            <a:normAutofit/>
          </a:bodyPr>
          <a:lstStyle/>
          <a:p>
            <a:pPr algn="just"/>
            <a:r>
              <a:rPr lang="es-MX" dirty="0"/>
              <a:t>La propuesta de valor es el factor que hace que un cliente </a:t>
            </a:r>
            <a:r>
              <a:rPr lang="es-MX" dirty="0" smtClean="0"/>
              <a:t>se decante </a:t>
            </a:r>
            <a:r>
              <a:rPr lang="es-MX" dirty="0"/>
              <a:t>por una u otra empresa; su </a:t>
            </a:r>
            <a:r>
              <a:rPr lang="es-MX" dirty="0" smtClean="0"/>
              <a:t>finalidad </a:t>
            </a:r>
            <a:r>
              <a:rPr lang="es-MX" dirty="0"/>
              <a:t>es solucionar </a:t>
            </a:r>
            <a:r>
              <a:rPr lang="es-MX" dirty="0" smtClean="0"/>
              <a:t>un problema </a:t>
            </a:r>
            <a:r>
              <a:rPr lang="es-MX" dirty="0"/>
              <a:t>o satisfacer una necesidad del cliente. Las </a:t>
            </a:r>
            <a:r>
              <a:rPr lang="es-MX" dirty="0" smtClean="0"/>
              <a:t>propuestas de </a:t>
            </a:r>
            <a:r>
              <a:rPr lang="es-MX" dirty="0"/>
              <a:t>valor son un conjunto de productos o servicios que </a:t>
            </a:r>
            <a:r>
              <a:rPr lang="es-MX" dirty="0" smtClean="0"/>
              <a:t>satisfacen los </a:t>
            </a:r>
            <a:r>
              <a:rPr lang="es-MX" dirty="0"/>
              <a:t>requisitos de un segmento de mercado </a:t>
            </a:r>
            <a:r>
              <a:rPr lang="es-MX" dirty="0" smtClean="0"/>
              <a:t>determinado</a:t>
            </a:r>
            <a:r>
              <a:rPr lang="es-MX" dirty="0"/>
              <a:t>. En </a:t>
            </a:r>
            <a:r>
              <a:rPr lang="es-MX" dirty="0" smtClean="0"/>
              <a:t>este sentido</a:t>
            </a:r>
            <a:r>
              <a:rPr lang="es-MX" dirty="0"/>
              <a:t>, la propuesta de valor constituye una serie de </a:t>
            </a:r>
            <a:r>
              <a:rPr lang="es-MX" dirty="0" smtClean="0"/>
              <a:t>ventajas que </a:t>
            </a:r>
            <a:r>
              <a:rPr lang="es-MX" dirty="0"/>
              <a:t>una empresa ofrece a los clientes.</a:t>
            </a:r>
          </a:p>
        </p:txBody>
      </p:sp>
    </p:spTree>
    <p:extLst>
      <p:ext uri="{BB962C8B-B14F-4D97-AF65-F5344CB8AC3E}">
        <p14:creationId xmlns:p14="http://schemas.microsoft.com/office/powerpoint/2010/main" val="37151792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6999576" y="4393045"/>
            <a:ext cx="2619375" cy="1743075"/>
          </a:xfrm>
          <a:prstGeom prst="rect">
            <a:avLst/>
          </a:prstGeom>
        </p:spPr>
      </p:pic>
      <p:sp>
        <p:nvSpPr>
          <p:cNvPr id="5" name="Marcador de contenido 4"/>
          <p:cNvSpPr>
            <a:spLocks noGrp="1"/>
          </p:cNvSpPr>
          <p:nvPr>
            <p:ph idx="1"/>
          </p:nvPr>
        </p:nvSpPr>
        <p:spPr>
          <a:xfrm>
            <a:off x="980211" y="2379132"/>
            <a:ext cx="9601196" cy="3318936"/>
          </a:xfrm>
        </p:spPr>
        <p:txBody>
          <a:bodyPr>
            <a:normAutofit/>
          </a:bodyPr>
          <a:lstStyle/>
          <a:p>
            <a:pPr algn="just"/>
            <a:r>
              <a:rPr lang="es-MX" dirty="0"/>
              <a:t>Una propuesta de valor crea valor para </a:t>
            </a:r>
            <a:r>
              <a:rPr lang="es-MX" dirty="0" smtClean="0"/>
              <a:t>un segmento </a:t>
            </a:r>
            <a:r>
              <a:rPr lang="es-MX" dirty="0"/>
              <a:t>de mercado gracias a una </a:t>
            </a:r>
            <a:r>
              <a:rPr lang="es-MX" dirty="0" smtClean="0"/>
              <a:t>mezcla específica </a:t>
            </a:r>
            <a:r>
              <a:rPr lang="es-MX" dirty="0"/>
              <a:t>de elementos adecuados a las </a:t>
            </a:r>
            <a:r>
              <a:rPr lang="es-MX" dirty="0" smtClean="0"/>
              <a:t>necesidades de </a:t>
            </a:r>
            <a:r>
              <a:rPr lang="es-MX" dirty="0"/>
              <a:t>dicho segmento. Los valores pueden </a:t>
            </a:r>
            <a:r>
              <a:rPr lang="es-MX" dirty="0" smtClean="0"/>
              <a:t>ser cuantitativos </a:t>
            </a:r>
            <a:r>
              <a:rPr lang="es-MX" dirty="0"/>
              <a:t>(precio, velocidad del servicio, etc.) </a:t>
            </a:r>
            <a:r>
              <a:rPr lang="es-MX" dirty="0" smtClean="0"/>
              <a:t>o cualitativos </a:t>
            </a:r>
            <a:r>
              <a:rPr lang="es-MX" dirty="0"/>
              <a:t>(diseño, experiencia del cliente, etc</a:t>
            </a:r>
            <a:r>
              <a:rPr lang="es-MX" dirty="0" smtClean="0"/>
              <a:t>.). Los </a:t>
            </a:r>
            <a:r>
              <a:rPr lang="es-MX" dirty="0"/>
              <a:t>elementos de la lista siguiente, que </a:t>
            </a:r>
            <a:r>
              <a:rPr lang="es-MX" dirty="0" smtClean="0"/>
              <a:t>no pretende </a:t>
            </a:r>
            <a:r>
              <a:rPr lang="es-MX" dirty="0"/>
              <a:t>ser completa, pueden contribuir a </a:t>
            </a:r>
            <a:r>
              <a:rPr lang="es-MX" dirty="0" smtClean="0"/>
              <a:t>la creación </a:t>
            </a:r>
            <a:r>
              <a:rPr lang="es-MX" dirty="0"/>
              <a:t>de valor para el cliente.</a:t>
            </a:r>
          </a:p>
        </p:txBody>
      </p:sp>
    </p:spTree>
    <p:extLst>
      <p:ext uri="{BB962C8B-B14F-4D97-AF65-F5344CB8AC3E}">
        <p14:creationId xmlns:p14="http://schemas.microsoft.com/office/powerpoint/2010/main" val="413708038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5">
                    <a:lumMod val="75000"/>
                  </a:schemeClr>
                </a:solidFill>
              </a:rPr>
              <a:t>Bibliografía</a:t>
            </a:r>
            <a:endParaRPr lang="es-MX" dirty="0">
              <a:solidFill>
                <a:schemeClr val="accent5">
                  <a:lumMod val="75000"/>
                </a:schemeClr>
              </a:solidFill>
            </a:endParaRPr>
          </a:p>
        </p:txBody>
      </p:sp>
      <p:sp>
        <p:nvSpPr>
          <p:cNvPr id="3" name="Marcador de contenido 2"/>
          <p:cNvSpPr>
            <a:spLocks noGrp="1"/>
          </p:cNvSpPr>
          <p:nvPr>
            <p:ph idx="1"/>
          </p:nvPr>
        </p:nvSpPr>
        <p:spPr>
          <a:xfrm>
            <a:off x="911727" y="2057398"/>
            <a:ext cx="10368545" cy="3886201"/>
          </a:xfrm>
        </p:spPr>
        <p:txBody>
          <a:bodyPr>
            <a:noAutofit/>
          </a:bodyPr>
          <a:lstStyle/>
          <a:p>
            <a:pPr algn="just"/>
            <a:r>
              <a:rPr lang="es-MX" sz="2200" dirty="0" smtClean="0"/>
              <a:t>Martínez, E. (2012) El </a:t>
            </a:r>
            <a:r>
              <a:rPr lang="es-MX" sz="2200" dirty="0"/>
              <a:t>Modelo de Negocio como base del </a:t>
            </a:r>
            <a:r>
              <a:rPr lang="es-MX" sz="2200" dirty="0" smtClean="0"/>
              <a:t>éxito empresarial</a:t>
            </a:r>
            <a:r>
              <a:rPr lang="es-MX" sz="2200" dirty="0"/>
              <a:t>: una revisión </a:t>
            </a:r>
            <a:r>
              <a:rPr lang="es-MX" sz="2200" dirty="0" smtClean="0"/>
              <a:t>teórica</a:t>
            </a:r>
          </a:p>
          <a:p>
            <a:pPr algn="just"/>
            <a:r>
              <a:rPr lang="es-MX" sz="2200" dirty="0" err="1" smtClean="0"/>
              <a:t>Ries</a:t>
            </a:r>
            <a:r>
              <a:rPr lang="es-MX" sz="2200" dirty="0" smtClean="0"/>
              <a:t>, E. (2012). El </a:t>
            </a:r>
            <a:r>
              <a:rPr lang="es-MX" sz="2200" dirty="0"/>
              <a:t>método Lean </a:t>
            </a:r>
            <a:r>
              <a:rPr lang="es-MX" sz="2200" dirty="0" err="1" smtClean="0"/>
              <a:t>Startup</a:t>
            </a:r>
            <a:r>
              <a:rPr lang="es-MX" sz="2200" dirty="0" smtClean="0"/>
              <a:t>. </a:t>
            </a:r>
            <a:r>
              <a:rPr lang="es-MX" sz="2200" dirty="0"/>
              <a:t>Cómo crear empresas de éxito utilizando la innovación </a:t>
            </a:r>
            <a:r>
              <a:rPr lang="es-MX" sz="2200" dirty="0" smtClean="0"/>
              <a:t>continua. </a:t>
            </a:r>
            <a:r>
              <a:rPr lang="es-MX" sz="2200" dirty="0"/>
              <a:t>Editorial: </a:t>
            </a:r>
            <a:r>
              <a:rPr lang="es-MX" sz="2200" dirty="0" smtClean="0"/>
              <a:t>Deusto</a:t>
            </a:r>
          </a:p>
          <a:p>
            <a:pPr algn="just"/>
            <a:r>
              <a:rPr lang="es-MX" sz="2200" dirty="0" err="1" smtClean="0"/>
              <a:t>Osterwalder</a:t>
            </a:r>
            <a:r>
              <a:rPr lang="es-MX" sz="2200" dirty="0" smtClean="0"/>
              <a:t> A. </a:t>
            </a:r>
            <a:r>
              <a:rPr lang="es-MX" sz="2200" dirty="0" smtClean="0"/>
              <a:t>&amp; </a:t>
            </a:r>
            <a:r>
              <a:rPr lang="es-MX" sz="2200" dirty="0" err="1" smtClean="0"/>
              <a:t>Pigneur</a:t>
            </a:r>
            <a:r>
              <a:rPr lang="es-MX" sz="2200" dirty="0" smtClean="0"/>
              <a:t> Y. </a:t>
            </a:r>
            <a:r>
              <a:rPr lang="es-MX" sz="2200" dirty="0" smtClean="0"/>
              <a:t>(2013) Generación de modelos de negocio. Un </a:t>
            </a:r>
            <a:r>
              <a:rPr lang="es-MX" sz="2200" dirty="0"/>
              <a:t>manual para visionarios, revolucionarios y </a:t>
            </a:r>
            <a:r>
              <a:rPr lang="es-MX" sz="2200" dirty="0" smtClean="0"/>
              <a:t>retadores. </a:t>
            </a:r>
            <a:r>
              <a:rPr lang="es-MX" sz="2200" dirty="0"/>
              <a:t>Editorial: </a:t>
            </a:r>
            <a:r>
              <a:rPr lang="es-MX" sz="2200" dirty="0" smtClean="0"/>
              <a:t>Deusto.</a:t>
            </a:r>
          </a:p>
          <a:p>
            <a:pPr algn="just"/>
            <a:r>
              <a:rPr lang="es-MX" sz="2200" dirty="0" smtClean="0"/>
              <a:t> </a:t>
            </a:r>
            <a:r>
              <a:rPr lang="es-MX" sz="2200" dirty="0" err="1" smtClean="0"/>
              <a:t>Llamas,F</a:t>
            </a:r>
            <a:r>
              <a:rPr lang="es-MX" sz="2200" dirty="0"/>
              <a:t>. J. y </a:t>
            </a:r>
            <a:r>
              <a:rPr lang="es-MX" sz="2200" dirty="0" smtClean="0"/>
              <a:t>Fernández, </a:t>
            </a:r>
            <a:r>
              <a:rPr lang="es-MX" sz="2200" dirty="0"/>
              <a:t>J. C. (2018). La metodología Lean </a:t>
            </a:r>
            <a:r>
              <a:rPr lang="es-MX" sz="2200" i="1" dirty="0" err="1"/>
              <a:t>Startup</a:t>
            </a:r>
            <a:r>
              <a:rPr lang="es-MX" sz="2200" dirty="0"/>
              <a:t>: desarrollo y aplicación para el emprendimiento. Revista EAN, 84, (</a:t>
            </a:r>
            <a:r>
              <a:rPr lang="es-MX" sz="2200" dirty="0" err="1"/>
              <a:t>pp</a:t>
            </a:r>
            <a:r>
              <a:rPr lang="es-MX" sz="2200" dirty="0"/>
              <a:t> 79-95). </a:t>
            </a:r>
            <a:endParaRPr lang="es-MX" sz="2200" dirty="0" smtClean="0"/>
          </a:p>
          <a:p>
            <a:pPr algn="just"/>
            <a:r>
              <a:rPr lang="es-MX" sz="2200" dirty="0"/>
              <a:t>Kawasaki, G</a:t>
            </a:r>
            <a:r>
              <a:rPr lang="es-MX" sz="2200" dirty="0" smtClean="0"/>
              <a:t>. </a:t>
            </a:r>
            <a:r>
              <a:rPr lang="es-MX" sz="2200" dirty="0"/>
              <a:t>(2016) El arte de empezar 2.0. Editorial: </a:t>
            </a:r>
            <a:r>
              <a:rPr lang="es-MX" sz="2200" dirty="0" err="1"/>
              <a:t>Paidos</a:t>
            </a:r>
            <a:endParaRPr lang="es-MX" sz="2200" dirty="0"/>
          </a:p>
          <a:p>
            <a:pPr algn="just"/>
            <a:endParaRPr lang="es-MX" sz="2200" dirty="0" smtClean="0"/>
          </a:p>
        </p:txBody>
      </p:sp>
    </p:spTree>
    <p:extLst>
      <p:ext uri="{BB962C8B-B14F-4D97-AF65-F5344CB8AC3E}">
        <p14:creationId xmlns:p14="http://schemas.microsoft.com/office/powerpoint/2010/main" val="73551029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5">
                    <a:lumMod val="75000"/>
                  </a:schemeClr>
                </a:solidFill>
              </a:rPr>
              <a:t>Bibliografía</a:t>
            </a:r>
            <a:endParaRPr lang="es-MX" dirty="0">
              <a:solidFill>
                <a:schemeClr val="accent5">
                  <a:lumMod val="75000"/>
                </a:schemeClr>
              </a:solidFill>
            </a:endParaRPr>
          </a:p>
        </p:txBody>
      </p:sp>
      <p:sp>
        <p:nvSpPr>
          <p:cNvPr id="3" name="Marcador de contenido 2"/>
          <p:cNvSpPr>
            <a:spLocks noGrp="1"/>
          </p:cNvSpPr>
          <p:nvPr>
            <p:ph idx="1"/>
          </p:nvPr>
        </p:nvSpPr>
        <p:spPr/>
        <p:txBody>
          <a:bodyPr/>
          <a:lstStyle/>
          <a:p>
            <a:pPr algn="just"/>
            <a:r>
              <a:rPr lang="es-MX" dirty="0">
                <a:hlinkClick r:id="rId2"/>
              </a:rPr>
              <a:t>https://www.crecenegocios.com/rentabilidad-de-una-empresa</a:t>
            </a:r>
            <a:r>
              <a:rPr lang="es-MX" dirty="0" smtClean="0">
                <a:hlinkClick r:id="rId2"/>
              </a:rPr>
              <a:t>/</a:t>
            </a:r>
            <a:endParaRPr lang="es-MX" dirty="0" smtClean="0"/>
          </a:p>
          <a:p>
            <a:pPr algn="just"/>
            <a:r>
              <a:rPr lang="es-MX" dirty="0">
                <a:hlinkClick r:id="rId3"/>
              </a:rPr>
              <a:t>https://oscarpenaonline.com/2016/01/11/que-es-una-incubadora-de-negocios-por-internet/</a:t>
            </a:r>
            <a:endParaRPr lang="es-MX" dirty="0"/>
          </a:p>
          <a:p>
            <a:pPr algn="just"/>
            <a:endParaRPr lang="es-MX" dirty="0"/>
          </a:p>
          <a:p>
            <a:endParaRPr lang="es-MX" dirty="0"/>
          </a:p>
        </p:txBody>
      </p:sp>
    </p:spTree>
    <p:extLst>
      <p:ext uri="{BB962C8B-B14F-4D97-AF65-F5344CB8AC3E}">
        <p14:creationId xmlns:p14="http://schemas.microsoft.com/office/powerpoint/2010/main" val="1742103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solidFill>
                  <a:srgbClr val="D9C8AD"/>
                </a:solidFill>
              </a:rPr>
              <a:t>……</a:t>
            </a:r>
            <a:endParaRPr lang="es-MX" dirty="0">
              <a:solidFill>
                <a:srgbClr val="D9C8AD"/>
              </a:solidFill>
            </a:endParaRPr>
          </a:p>
        </p:txBody>
      </p:sp>
      <p:sp>
        <p:nvSpPr>
          <p:cNvPr id="3" name="Marcador de contenido 2"/>
          <p:cNvSpPr>
            <a:spLocks noGrp="1"/>
          </p:cNvSpPr>
          <p:nvPr>
            <p:ph idx="1"/>
          </p:nvPr>
        </p:nvSpPr>
        <p:spPr>
          <a:xfrm>
            <a:off x="1295402" y="2411459"/>
            <a:ext cx="9601196" cy="3318936"/>
          </a:xfrm>
        </p:spPr>
        <p:txBody>
          <a:bodyPr/>
          <a:lstStyle/>
          <a:p>
            <a:r>
              <a:rPr lang="es-MX" dirty="0" err="1"/>
              <a:t>Osterwalder</a:t>
            </a:r>
            <a:r>
              <a:rPr lang="es-MX" dirty="0"/>
              <a:t> y </a:t>
            </a:r>
            <a:r>
              <a:rPr lang="es-MX" dirty="0" err="1"/>
              <a:t>Pigneur</a:t>
            </a:r>
            <a:r>
              <a:rPr lang="es-MX" dirty="0"/>
              <a:t> 2012 en Martínez (2014) “Un modelo de negocio describe las bases de cómo una organización crea, proporciona y captura valor”.</a:t>
            </a:r>
          </a:p>
          <a:p>
            <a:endParaRPr lang="es-MX" dirty="0"/>
          </a:p>
        </p:txBody>
      </p:sp>
      <p:pic>
        <p:nvPicPr>
          <p:cNvPr id="4" name="Imagen 3"/>
          <p:cNvPicPr>
            <a:picLocks noChangeAspect="1"/>
          </p:cNvPicPr>
          <p:nvPr/>
        </p:nvPicPr>
        <p:blipFill>
          <a:blip r:embed="rId2"/>
          <a:stretch>
            <a:fillRect/>
          </a:stretch>
        </p:blipFill>
        <p:spPr>
          <a:xfrm>
            <a:off x="3231574" y="3413768"/>
            <a:ext cx="4977244" cy="2814282"/>
          </a:xfrm>
          <a:prstGeom prst="rect">
            <a:avLst/>
          </a:prstGeom>
        </p:spPr>
      </p:pic>
    </p:spTree>
    <p:extLst>
      <p:ext uri="{BB962C8B-B14F-4D97-AF65-F5344CB8AC3E}">
        <p14:creationId xmlns:p14="http://schemas.microsoft.com/office/powerpoint/2010/main" val="1300437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txBox="1">
            <a:spLocks/>
          </p:cNvSpPr>
          <p:nvPr/>
        </p:nvSpPr>
        <p:spPr>
          <a:xfrm>
            <a:off x="5410200" y="1070364"/>
            <a:ext cx="5331325" cy="4962136"/>
          </a:xfrm>
          <a:prstGeom prst="rect">
            <a:avLst/>
          </a:prstGeom>
        </p:spPr>
        <p:txBody>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algn="just"/>
            <a:r>
              <a:rPr lang="es-MX" dirty="0" smtClean="0"/>
              <a:t>Un modelo de </a:t>
            </a:r>
            <a:r>
              <a:rPr lang="es-MX" dirty="0" smtClean="0"/>
              <a:t>negocio es </a:t>
            </a:r>
            <a:r>
              <a:rPr lang="es-MX" dirty="0" smtClean="0"/>
              <a:t>una herramienta de análisis que te permitirá saber quién eres, cómo lo haces, a qué coste, con qué medios y qué fuentes de ingresos vas a tener. Definir tu modelo de negocio es saber cuál es tu ADN, cómo está hecho, cómo se puede modificar, cómo pulir, cómo cambiar, cómo moldear…</a:t>
            </a:r>
            <a:endParaRPr lang="es-MX" dirty="0"/>
          </a:p>
        </p:txBody>
      </p:sp>
      <p:pic>
        <p:nvPicPr>
          <p:cNvPr id="3" name="Imagen 2"/>
          <p:cNvPicPr>
            <a:picLocks noChangeAspect="1"/>
          </p:cNvPicPr>
          <p:nvPr/>
        </p:nvPicPr>
        <p:blipFill>
          <a:blip r:embed="rId2"/>
          <a:stretch>
            <a:fillRect/>
          </a:stretch>
        </p:blipFill>
        <p:spPr>
          <a:xfrm>
            <a:off x="1228436" y="1407694"/>
            <a:ext cx="3469106" cy="3469106"/>
          </a:xfrm>
          <a:prstGeom prst="rect">
            <a:avLst/>
          </a:prstGeom>
        </p:spPr>
      </p:pic>
    </p:spTree>
    <p:extLst>
      <p:ext uri="{BB962C8B-B14F-4D97-AF65-F5344CB8AC3E}">
        <p14:creationId xmlns:p14="http://schemas.microsoft.com/office/powerpoint/2010/main" val="26791532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txBox="1">
            <a:spLocks/>
          </p:cNvSpPr>
          <p:nvPr/>
        </p:nvSpPr>
        <p:spPr>
          <a:xfrm>
            <a:off x="965201" y="1172632"/>
            <a:ext cx="9601196" cy="3318936"/>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algn="just"/>
            <a:r>
              <a:rPr lang="es-MX" sz="2800" dirty="0" smtClean="0"/>
              <a:t>El modelo de negocio habla no sólo de cómo ganar dinero sino también de quiénes son tus clientes, de cómo vas a llegar a ellos, qué cosas tienes que hacer para entregarles tu propuesta de valor, qué es lo que te hace único, qué estructura de costes tienes, etc.; es una visión sistémica de tu negocio.</a:t>
            </a:r>
          </a:p>
        </p:txBody>
      </p:sp>
      <p:pic>
        <p:nvPicPr>
          <p:cNvPr id="5" name="Imagen 4"/>
          <p:cNvPicPr>
            <a:picLocks noChangeAspect="1"/>
          </p:cNvPicPr>
          <p:nvPr/>
        </p:nvPicPr>
        <p:blipFill>
          <a:blip r:embed="rId2"/>
          <a:stretch>
            <a:fillRect/>
          </a:stretch>
        </p:blipFill>
        <p:spPr>
          <a:xfrm>
            <a:off x="3350800" y="3517919"/>
            <a:ext cx="4206541" cy="2367984"/>
          </a:xfrm>
          <a:prstGeom prst="rect">
            <a:avLst/>
          </a:prstGeom>
        </p:spPr>
      </p:pic>
    </p:spTree>
    <p:extLst>
      <p:ext uri="{BB962C8B-B14F-4D97-AF65-F5344CB8AC3E}">
        <p14:creationId xmlns:p14="http://schemas.microsoft.com/office/powerpoint/2010/main" val="1863931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4294967295"/>
          </p:nvPr>
        </p:nvSpPr>
        <p:spPr>
          <a:xfrm>
            <a:off x="1101436" y="1092344"/>
            <a:ext cx="9601200" cy="3317875"/>
          </a:xfrm>
        </p:spPr>
        <p:txBody>
          <a:bodyPr/>
          <a:lstStyle/>
          <a:p>
            <a:pPr algn="just"/>
            <a:r>
              <a:rPr lang="es-MX" dirty="0"/>
              <a:t>Los modelos que están funcionando son aquellos que son capaces de crear valor para el cliente, es decir, que tienen una propuesta de valor clara, que son capaces de llegar al cliente, de diferenciarse, de establecer fuertes lazos con el cliente, de fidelizar y que son capaces de producirlos también de una manera especial.</a:t>
            </a:r>
          </a:p>
          <a:p>
            <a:pPr algn="just"/>
            <a:endParaRPr lang="es-MX" dirty="0"/>
          </a:p>
        </p:txBody>
      </p:sp>
      <p:pic>
        <p:nvPicPr>
          <p:cNvPr id="4" name="Imagen 3"/>
          <p:cNvPicPr>
            <a:picLocks noChangeAspect="1"/>
          </p:cNvPicPr>
          <p:nvPr/>
        </p:nvPicPr>
        <p:blipFill>
          <a:blip r:embed="rId2"/>
          <a:stretch>
            <a:fillRect/>
          </a:stretch>
        </p:blipFill>
        <p:spPr>
          <a:xfrm>
            <a:off x="3448688" y="3429342"/>
            <a:ext cx="5411720" cy="2358394"/>
          </a:xfrm>
          <a:prstGeom prst="rect">
            <a:avLst/>
          </a:prstGeom>
        </p:spPr>
      </p:pic>
    </p:spTree>
    <p:extLst>
      <p:ext uri="{BB962C8B-B14F-4D97-AF65-F5344CB8AC3E}">
        <p14:creationId xmlns:p14="http://schemas.microsoft.com/office/powerpoint/2010/main" val="3180866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anic">
      <a:dk1>
        <a:sysClr val="windowText" lastClr="000000"/>
      </a:dk1>
      <a:lt1>
        <a:sysClr val="window" lastClr="FFFFFF"/>
      </a:lt1>
      <a:dk2>
        <a:srgbClr val="212121"/>
      </a:dk2>
      <a:lt2>
        <a:srgbClr val="DADADA"/>
      </a:lt2>
      <a:accent1>
        <a:srgbClr val="AB946B"/>
      </a:accent1>
      <a:accent2>
        <a:srgbClr val="C04F32"/>
      </a:accent2>
      <a:accent3>
        <a:srgbClr val="DD8C3C"/>
      </a:accent3>
      <a:accent4>
        <a:srgbClr val="8E684C"/>
      </a:accent4>
      <a:accent5>
        <a:srgbClr val="CBAF62"/>
      </a:accent5>
      <a:accent6>
        <a:srgbClr val="803348"/>
      </a:accent6>
      <a:hlink>
        <a:srgbClr val="86724D"/>
      </a:hlink>
      <a:folHlink>
        <a:srgbClr val="B99E84"/>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A2BEDC8B-F191-493B-BA33-0F4F800A89D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774</TotalTime>
  <Words>3332</Words>
  <Application>Microsoft Office PowerPoint</Application>
  <PresentationFormat>Panorámica</PresentationFormat>
  <Paragraphs>180</Paragraphs>
  <Slides>59</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59</vt:i4>
      </vt:variant>
    </vt:vector>
  </HeadingPairs>
  <TitlesOfParts>
    <vt:vector size="64" baseType="lpstr">
      <vt:lpstr>Arial</vt:lpstr>
      <vt:lpstr>Calibri</vt:lpstr>
      <vt:lpstr>Garamond</vt:lpstr>
      <vt:lpstr>Wingdings 2</vt:lpstr>
      <vt:lpstr>Orgánico</vt:lpstr>
      <vt:lpstr>Presentación de PowerPoint</vt:lpstr>
      <vt:lpstr>Guión explicativo</vt:lpstr>
      <vt:lpstr>Contenido temático  Unidad I  </vt:lpstr>
      <vt:lpstr> Objetivo Unidad V  </vt:lpstr>
      <vt:lpstr>Modelo de negocios</vt:lpstr>
      <vt:lpstr>……</vt:lpstr>
      <vt:lpstr>Presentación de PowerPoint</vt:lpstr>
      <vt:lpstr>Presentación de PowerPoint</vt:lpstr>
      <vt:lpstr>Presentación de PowerPoint</vt:lpstr>
      <vt:lpstr>Modelo de negocios: “Business Model Canvas” para empresas digitales</vt:lpstr>
      <vt:lpstr>Esta herramienta sirve para analizar modelos de negocio en términos de sus 9 elementos clave. Fue diseñada por Alexander Osterwalder con ayuda de Yves Pigneur en su libro “Generación de Modelos de Negocio”.</vt:lpstr>
      <vt:lpstr>Presentación de PowerPoint</vt:lpstr>
      <vt:lpstr>Bloques que componen un modelo de negocio son:  </vt:lpstr>
      <vt:lpstr>Presentación de PowerPoint</vt:lpstr>
      <vt:lpstr>Presentación de PowerPoint</vt:lpstr>
      <vt:lpstr>Una empresa digital</vt:lpstr>
      <vt:lpstr>Presentación de PowerPoint</vt:lpstr>
      <vt:lpstr>Presentación de PowerPoint</vt:lpstr>
      <vt:lpstr>Presentación de PowerPoint</vt:lpstr>
      <vt:lpstr>Presentación de PowerPoint</vt:lpstr>
      <vt:lpstr>Para evitar modificaciones vinculadas a una falta de planificación, Kawasaki ofrece estos consejos a la hora de configurar tu modelo de negocio:  </vt:lpstr>
      <vt:lpstr>Presentación de PowerPoint</vt:lpstr>
      <vt:lpstr>Presentación de PowerPoint</vt:lpstr>
      <vt:lpstr>Presentación de PowerPoint</vt:lpstr>
      <vt:lpstr>Starup</vt:lpstr>
      <vt:lpstr>Presentación de PowerPoint</vt:lpstr>
      <vt:lpstr>Características de las startups </vt:lpstr>
      <vt:lpstr>Presentación de PowerPoint</vt:lpstr>
      <vt:lpstr>Ventajas de las startups </vt:lpstr>
      <vt:lpstr>Presentación de PowerPoint</vt:lpstr>
      <vt:lpstr>Mejores startups de México de 2018</vt:lpstr>
      <vt:lpstr>Presentación de PowerPoint</vt:lpstr>
      <vt:lpstr>Rentabilidad</vt:lpstr>
      <vt:lpstr>Presentación de PowerPoint</vt:lpstr>
      <vt:lpstr>Presentación de PowerPoint</vt:lpstr>
      <vt:lpstr>Presentación de PowerPoint</vt:lpstr>
      <vt:lpstr>Presentación de PowerPoint</vt:lpstr>
      <vt:lpstr>Presentación de PowerPoint</vt:lpstr>
      <vt:lpstr>La manera de validar un modelo de negocio es teniendo clientes que paguen por tu producto y/o servicio.</vt:lpstr>
      <vt:lpstr>Presentación de PowerPoint</vt:lpstr>
      <vt:lpstr>Idea vs oportunidad </vt:lpstr>
      <vt:lpstr>Presentación de PowerPoint</vt:lpstr>
      <vt:lpstr>Presentación de PowerPoint</vt:lpstr>
      <vt:lpstr>Pirámide de las necesidades de Maslow</vt:lpstr>
      <vt:lpstr>Mercado meta</vt:lpstr>
      <vt:lpstr>El método Lean Startup</vt:lpstr>
      <vt:lpstr>Método Lean Sartup</vt:lpstr>
      <vt:lpstr>Presentación de PowerPoint</vt:lpstr>
      <vt:lpstr>Fuente: Ries  (2012)</vt:lpstr>
      <vt:lpstr>     Idea </vt:lpstr>
      <vt:lpstr>Construir</vt:lpstr>
      <vt:lpstr>Presentación de PowerPoint</vt:lpstr>
      <vt:lpstr>Medir</vt:lpstr>
      <vt:lpstr>Aprender</vt:lpstr>
      <vt:lpstr>Conclusión</vt:lpstr>
      <vt:lpstr>Propuesta de valor</vt:lpstr>
      <vt:lpstr>Presentación de PowerPoint</vt:lpstr>
      <vt:lpstr>Bibliografía</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alberto licona</dc:creator>
  <cp:lastModifiedBy>alberto licona</cp:lastModifiedBy>
  <cp:revision>54</cp:revision>
  <cp:lastPrinted>2019-08-19T15:15:02Z</cp:lastPrinted>
  <dcterms:created xsi:type="dcterms:W3CDTF">2019-08-08T02:57:56Z</dcterms:created>
  <dcterms:modified xsi:type="dcterms:W3CDTF">2019-10-01T02:30:57Z</dcterms:modified>
</cp:coreProperties>
</file>