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61" r:id="rId2"/>
    <p:sldId id="362" r:id="rId3"/>
    <p:sldId id="363" r:id="rId4"/>
    <p:sldId id="364" r:id="rId5"/>
    <p:sldId id="393" r:id="rId6"/>
    <p:sldId id="365" r:id="rId7"/>
    <p:sldId id="366" r:id="rId8"/>
    <p:sldId id="334" r:id="rId9"/>
    <p:sldId id="367" r:id="rId10"/>
    <p:sldId id="368" r:id="rId11"/>
    <p:sldId id="369" r:id="rId12"/>
    <p:sldId id="371" r:id="rId13"/>
    <p:sldId id="373" r:id="rId14"/>
    <p:sldId id="374" r:id="rId15"/>
    <p:sldId id="375" r:id="rId16"/>
    <p:sldId id="376" r:id="rId17"/>
    <p:sldId id="378" r:id="rId18"/>
    <p:sldId id="379" r:id="rId19"/>
    <p:sldId id="377" r:id="rId20"/>
    <p:sldId id="382" r:id="rId21"/>
    <p:sldId id="384" r:id="rId22"/>
    <p:sldId id="385" r:id="rId23"/>
    <p:sldId id="380" r:id="rId24"/>
    <p:sldId id="370" r:id="rId25"/>
    <p:sldId id="372" r:id="rId26"/>
    <p:sldId id="381" r:id="rId27"/>
    <p:sldId id="383" r:id="rId28"/>
    <p:sldId id="386" r:id="rId29"/>
    <p:sldId id="387" r:id="rId30"/>
    <p:sldId id="388" r:id="rId31"/>
    <p:sldId id="391" r:id="rId32"/>
    <p:sldId id="389" r:id="rId33"/>
    <p:sldId id="392" r:id="rId34"/>
    <p:sldId id="390"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17C433D-D401-4B63-931A-70CDE48AA59C}"/>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 xmlns:a16="http://schemas.microsoft.com/office/drawing/2014/main" id="{FC6588E4-D63F-4DE7-B9F4-71856C6DDE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 xmlns:a16="http://schemas.microsoft.com/office/drawing/2014/main" id="{53E6E018-6A0C-4BAD-81A9-1031DC76D18B}"/>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5" name="Marcador de pie de página 4">
            <a:extLst>
              <a:ext uri="{FF2B5EF4-FFF2-40B4-BE49-F238E27FC236}">
                <a16:creationId xmlns="" xmlns:a16="http://schemas.microsoft.com/office/drawing/2014/main" id="{89AB7D9F-5DC4-4F5A-9B80-DE3BB606A73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7DCD1CA6-56F5-405F-BD5A-FCDF940E5EAA}"/>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1418287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26EFDCB-BC00-4056-A95D-379AE9E1658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 xmlns:a16="http://schemas.microsoft.com/office/drawing/2014/main" id="{4FBAF285-C03D-46C2-9E0B-F40888CC5D48}"/>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3F9248B9-78B8-4312-830C-CD3A3725D050}"/>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5" name="Marcador de pie de página 4">
            <a:extLst>
              <a:ext uri="{FF2B5EF4-FFF2-40B4-BE49-F238E27FC236}">
                <a16:creationId xmlns="" xmlns:a16="http://schemas.microsoft.com/office/drawing/2014/main" id="{EB1512EC-31ED-4DEC-A048-5B68F95A230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794F8FA1-646B-493C-8B2B-53C0F926678B}"/>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3974873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BDE771D6-E3A8-4F96-8710-53B107F5E97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 xmlns:a16="http://schemas.microsoft.com/office/drawing/2014/main" id="{C397D815-236B-448D-A898-C9E9A2273CD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2479B790-81EC-4EFC-9614-21E07EB1DB5C}"/>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5" name="Marcador de pie de página 4">
            <a:extLst>
              <a:ext uri="{FF2B5EF4-FFF2-40B4-BE49-F238E27FC236}">
                <a16:creationId xmlns="" xmlns:a16="http://schemas.microsoft.com/office/drawing/2014/main" id="{40FCD4B1-CCFB-4F45-8992-CB77CE14ED3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8D65326C-97F6-4511-8A90-307E2AF86934}"/>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2045285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90FBDC3-D19A-4A11-BCB3-E36FF479EADC}"/>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CA0995DC-9F6C-4CA0-BFD0-2F534C21E16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B65A028B-2C6F-4FDC-B23B-B06385C6033B}"/>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5" name="Marcador de pie de página 4">
            <a:extLst>
              <a:ext uri="{FF2B5EF4-FFF2-40B4-BE49-F238E27FC236}">
                <a16:creationId xmlns="" xmlns:a16="http://schemas.microsoft.com/office/drawing/2014/main" id="{1F50A45A-35A0-4842-A32B-10BF42B33B06}"/>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34F432B9-C5B0-4FDE-9317-EFD40B772B1E}"/>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3323442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C0875CE-DA88-4F3C-A7E3-C63DC454AFF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109B4146-9658-4855-9C99-A5FFFE5098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 xmlns:a16="http://schemas.microsoft.com/office/drawing/2014/main" id="{B1712312-3BEC-4957-99C9-60201D38D9F3}"/>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5" name="Marcador de pie de página 4">
            <a:extLst>
              <a:ext uri="{FF2B5EF4-FFF2-40B4-BE49-F238E27FC236}">
                <a16:creationId xmlns="" xmlns:a16="http://schemas.microsoft.com/office/drawing/2014/main" id="{1576E222-027F-4251-A70B-D044E978791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7387C753-6C60-4A6F-91CC-D635154005ED}"/>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3371437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1E0659F-560D-4331-8457-DBE6CE1F4F0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19BB1C9D-D331-4FC7-8B50-7F92AAFB2E2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 xmlns:a16="http://schemas.microsoft.com/office/drawing/2014/main" id="{BCFFB18A-AA26-43A7-85BC-536BF8DDF4E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 xmlns:a16="http://schemas.microsoft.com/office/drawing/2014/main" id="{E1CA75D5-5E6F-468F-9D65-0F903FE2CA14}"/>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6" name="Marcador de pie de página 5">
            <a:extLst>
              <a:ext uri="{FF2B5EF4-FFF2-40B4-BE49-F238E27FC236}">
                <a16:creationId xmlns="" xmlns:a16="http://schemas.microsoft.com/office/drawing/2014/main" id="{7A3FA42E-8381-4FC6-AA63-DE66636531C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BAF6A9B6-7C2B-4212-818B-75C14CDB2743}"/>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1991214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67FCF19-F78C-425E-9595-141966DFB89D}"/>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4361D44D-57D5-4529-AA1D-DE36BFE582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 xmlns:a16="http://schemas.microsoft.com/office/drawing/2014/main" id="{13B89DFB-734C-43E4-BC87-31B95C65DA55}"/>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 xmlns:a16="http://schemas.microsoft.com/office/drawing/2014/main" id="{2C0119A9-1FCF-4AA4-8153-30EA1C9685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 xmlns:a16="http://schemas.microsoft.com/office/drawing/2014/main" id="{AABE8636-08F0-4982-B1A4-8FEE89A9CD0D}"/>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 xmlns:a16="http://schemas.microsoft.com/office/drawing/2014/main" id="{DFE25525-31EF-46C5-9878-9BACB20D132B}"/>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8" name="Marcador de pie de página 7">
            <a:extLst>
              <a:ext uri="{FF2B5EF4-FFF2-40B4-BE49-F238E27FC236}">
                <a16:creationId xmlns="" xmlns:a16="http://schemas.microsoft.com/office/drawing/2014/main" id="{9E7B080C-EC4F-4EC3-B330-611F7525CCAF}"/>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 xmlns:a16="http://schemas.microsoft.com/office/drawing/2014/main" id="{1CA599A0-65C0-42D4-9923-D60CBA69E9F3}"/>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3712262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2E785F5-CFA4-4C26-814E-E8E7AE397C0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 xmlns:a16="http://schemas.microsoft.com/office/drawing/2014/main" id="{09584DEA-788E-48FE-AD7E-69423CF39DF5}"/>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4" name="Marcador de pie de página 3">
            <a:extLst>
              <a:ext uri="{FF2B5EF4-FFF2-40B4-BE49-F238E27FC236}">
                <a16:creationId xmlns="" xmlns:a16="http://schemas.microsoft.com/office/drawing/2014/main" id="{BABBEF65-2256-4F3E-8731-64BAD91567FD}"/>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 xmlns:a16="http://schemas.microsoft.com/office/drawing/2014/main" id="{8DFBEE9E-6D3A-4464-A391-DAC83595ED61}"/>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17196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 xmlns:a16="http://schemas.microsoft.com/office/drawing/2014/main" id="{8BA4E3A5-11F3-4CE0-9F7D-EB47A2B86A78}"/>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3" name="Marcador de pie de página 2">
            <a:extLst>
              <a:ext uri="{FF2B5EF4-FFF2-40B4-BE49-F238E27FC236}">
                <a16:creationId xmlns="" xmlns:a16="http://schemas.microsoft.com/office/drawing/2014/main" id="{F31936AD-8229-4571-9861-D0C23950AD01}"/>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 xmlns:a16="http://schemas.microsoft.com/office/drawing/2014/main" id="{F1E6C753-673B-41D3-A0B6-3CF2BE07F3A6}"/>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3805480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AB4995B-48F8-4A1E-B146-6216E2E00C7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2283FD22-124B-4308-A2E2-8BF7253991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 xmlns:a16="http://schemas.microsoft.com/office/drawing/2014/main" id="{D736DEE4-BAFE-44D2-83CE-A340DF43B6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 xmlns:a16="http://schemas.microsoft.com/office/drawing/2014/main" id="{70179535-B546-4B59-AC8F-A938C293BBC8}"/>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6" name="Marcador de pie de página 5">
            <a:extLst>
              <a:ext uri="{FF2B5EF4-FFF2-40B4-BE49-F238E27FC236}">
                <a16:creationId xmlns="" xmlns:a16="http://schemas.microsoft.com/office/drawing/2014/main" id="{3BF431BD-9C32-4766-B410-17883DD109F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DEE18EE7-3061-4460-B8AB-2160DADFAB78}"/>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1758552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3A2064D-2C82-4789-BA60-60468E210C3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 xmlns:a16="http://schemas.microsoft.com/office/drawing/2014/main" id="{FC816240-4209-4493-878B-F3B3BC708A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 xmlns:a16="http://schemas.microsoft.com/office/drawing/2014/main" id="{BDF180DB-9F11-41FA-ABEF-083FEED68D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 xmlns:a16="http://schemas.microsoft.com/office/drawing/2014/main" id="{C835C91E-33CA-4AE7-86F6-1F6D8135BE17}"/>
              </a:ext>
            </a:extLst>
          </p:cNvPr>
          <p:cNvSpPr>
            <a:spLocks noGrp="1"/>
          </p:cNvSpPr>
          <p:nvPr>
            <p:ph type="dt" sz="half" idx="10"/>
          </p:nvPr>
        </p:nvSpPr>
        <p:spPr/>
        <p:txBody>
          <a:bodyPr/>
          <a:lstStyle/>
          <a:p>
            <a:fld id="{90BD7713-D6A5-4778-B113-4AF3BD604654}" type="datetimeFigureOut">
              <a:rPr lang="es-MX" smtClean="0"/>
              <a:t>27/09/2019</a:t>
            </a:fld>
            <a:endParaRPr lang="es-MX"/>
          </a:p>
        </p:txBody>
      </p:sp>
      <p:sp>
        <p:nvSpPr>
          <p:cNvPr id="6" name="Marcador de pie de página 5">
            <a:extLst>
              <a:ext uri="{FF2B5EF4-FFF2-40B4-BE49-F238E27FC236}">
                <a16:creationId xmlns="" xmlns:a16="http://schemas.microsoft.com/office/drawing/2014/main" id="{AC89EC30-03FA-4EE0-B48A-123EC362D955}"/>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F2092687-0EFD-4802-9B55-CB347EA5E378}"/>
              </a:ext>
            </a:extLst>
          </p:cNvPr>
          <p:cNvSpPr>
            <a:spLocks noGrp="1"/>
          </p:cNvSpPr>
          <p:nvPr>
            <p:ph type="sldNum" sz="quarter" idx="12"/>
          </p:nvPr>
        </p:nvSpPr>
        <p:spPr/>
        <p:txBody>
          <a:bodyPr/>
          <a:lstStyle/>
          <a:p>
            <a:fld id="{73F93795-9A4A-4B74-8771-662DD408D70F}" type="slidenum">
              <a:rPr lang="es-MX" smtClean="0"/>
              <a:t>‹Nº›</a:t>
            </a:fld>
            <a:endParaRPr lang="es-MX"/>
          </a:p>
        </p:txBody>
      </p:sp>
    </p:spTree>
    <p:extLst>
      <p:ext uri="{BB962C8B-B14F-4D97-AF65-F5344CB8AC3E}">
        <p14:creationId xmlns:p14="http://schemas.microsoft.com/office/powerpoint/2010/main" val="2866174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 xmlns:a16="http://schemas.microsoft.com/office/drawing/2014/main" id="{C9F770E7-5099-4EA7-BF52-9BF0B33E10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768A41F5-7C56-49D8-9A2A-3EDAC178EA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101C04D2-5FA9-466D-84F8-FBD9D70130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BD7713-D6A5-4778-B113-4AF3BD604654}" type="datetimeFigureOut">
              <a:rPr lang="es-MX" smtClean="0"/>
              <a:t>27/09/2019</a:t>
            </a:fld>
            <a:endParaRPr lang="es-MX"/>
          </a:p>
        </p:txBody>
      </p:sp>
      <p:sp>
        <p:nvSpPr>
          <p:cNvPr id="5" name="Marcador de pie de página 4">
            <a:extLst>
              <a:ext uri="{FF2B5EF4-FFF2-40B4-BE49-F238E27FC236}">
                <a16:creationId xmlns="" xmlns:a16="http://schemas.microsoft.com/office/drawing/2014/main" id="{0A3A762B-05B0-4FEB-8DE4-C2BE518C8C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 xmlns:a16="http://schemas.microsoft.com/office/drawing/2014/main" id="{953774C5-AE1B-45F2-AFAE-01B82AF042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93795-9A4A-4B74-8771-662DD408D70F}" type="slidenum">
              <a:rPr lang="es-MX" smtClean="0"/>
              <a:t>‹Nº›</a:t>
            </a:fld>
            <a:endParaRPr lang="es-MX"/>
          </a:p>
        </p:txBody>
      </p:sp>
    </p:spTree>
    <p:extLst>
      <p:ext uri="{BB962C8B-B14F-4D97-AF65-F5344CB8AC3E}">
        <p14:creationId xmlns:p14="http://schemas.microsoft.com/office/powerpoint/2010/main" val="1292530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u-cursos.cl/uchile/2011/0/COMGEOPDL/1/material_docente/bajar?id_material=382524"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usuarios.geofisica.unam.mx/gvazquez/yacimientosELIA/zonadesplegar/Clases/Clase%2013%20Principios%20estratratigraficos.pdf"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u-cursos.cl/uchile/2011/0/COMGEOPDL/1/material_docente/bajar?id_material=38252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2.udec.cl/~ocrojas/dataciones.pdf" TargetMode="External"/><Relationship Id="rId2" Type="http://schemas.openxmlformats.org/officeDocument/2006/relationships/hyperlink" Target="http://www.ugr.es/~eaznar/matgeo/apuntes/datacion_radiometrica.pdf" TargetMode="External"/><Relationship Id="rId1" Type="http://schemas.openxmlformats.org/officeDocument/2006/relationships/slideLayout" Target="../slideLayouts/slideLayout2.xml"/><Relationship Id="rId4" Type="http://schemas.openxmlformats.org/officeDocument/2006/relationships/hyperlink" Target="http://bibliotecadigital.ilce.edu.mx/sites/ciencia/volumen2/ciencia3/074/html/sec_7.html"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usuarios.geofisica.unam.mx/gvazquez/yacimientosELIA/zonadesplegar/Clases/Clase%2013%20Principios%20estratratigraficos.pdf" TargetMode="External"/><Relationship Id="rId2" Type="http://schemas.openxmlformats.org/officeDocument/2006/relationships/hyperlink" Target="http://www.ugr.es/~eaznar/matgeo/apuntes/datacion_radiometrica.pdf" TargetMode="External"/><Relationship Id="rId1" Type="http://schemas.openxmlformats.org/officeDocument/2006/relationships/slideLayout" Target="../slideLayouts/slideLayout2.xml"/><Relationship Id="rId5" Type="http://schemas.openxmlformats.org/officeDocument/2006/relationships/hyperlink" Target="https://es.slideshare.net/EDU3364/datacines-en-geologa-datacin-relativa-y-absoluta" TargetMode="External"/><Relationship Id="rId4" Type="http://schemas.openxmlformats.org/officeDocument/2006/relationships/hyperlink" Target="https://www.u-cursos.cl/uchile/2011/0/COMGEOPDL/1/material_docente/bajar?id_material=382524"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974094" y="205933"/>
            <a:ext cx="5760808" cy="2677656"/>
          </a:xfrm>
          <a:prstGeom prst="rect">
            <a:avLst/>
          </a:prstGeom>
        </p:spPr>
        <p:txBody>
          <a:bodyPr wrap="none">
            <a:spAutoFit/>
          </a:bodyPr>
          <a:lstStyle/>
          <a:p>
            <a:pPr algn="ctr"/>
            <a:r>
              <a:rPr lang="es-ES" sz="2800" b="1" dirty="0">
                <a:cs typeface="Arial" panose="020B0604020202020204" pitchFamily="34" charset="0"/>
              </a:rPr>
              <a:t>LICENCIATURA EN </a:t>
            </a:r>
            <a:r>
              <a:rPr lang="es-ES" sz="2800" b="1" dirty="0" smtClean="0">
                <a:cs typeface="Arial" panose="020B0604020202020204" pitchFamily="34" charset="0"/>
              </a:rPr>
              <a:t>GEOGRAFÍA</a:t>
            </a:r>
            <a:endParaRPr lang="es-ES" sz="2800" b="1" dirty="0">
              <a:cs typeface="Arial" panose="020B0604020202020204" pitchFamily="34" charset="0"/>
            </a:endParaRPr>
          </a:p>
          <a:p>
            <a:pPr algn="ctr"/>
            <a:endParaRPr lang="es-ES" sz="2800" b="1" dirty="0">
              <a:cs typeface="Arial" panose="020B0604020202020204" pitchFamily="34" charset="0"/>
            </a:endParaRPr>
          </a:p>
          <a:p>
            <a:pPr algn="ctr"/>
            <a:endParaRPr lang="es-MX" sz="2800" b="1" dirty="0">
              <a:cs typeface="Arial" panose="020B0604020202020204" pitchFamily="34" charset="0"/>
            </a:endParaRPr>
          </a:p>
          <a:p>
            <a:pPr algn="ctr"/>
            <a:r>
              <a:rPr lang="es-MX" sz="2800" b="1" dirty="0">
                <a:cs typeface="Arial" panose="020B0604020202020204" pitchFamily="34" charset="0"/>
              </a:rPr>
              <a:t>UNIDAD DE APRENDIZAJE: </a:t>
            </a:r>
            <a:r>
              <a:rPr lang="es-MX" sz="2800" b="1" dirty="0" smtClean="0">
                <a:cs typeface="Arial" panose="020B0604020202020204" pitchFamily="34" charset="0"/>
              </a:rPr>
              <a:t>GEOLOGÍA</a:t>
            </a:r>
          </a:p>
          <a:p>
            <a:pPr algn="ctr"/>
            <a:r>
              <a:rPr lang="es-MX" sz="2800" b="1" dirty="0" smtClean="0">
                <a:cs typeface="Arial" panose="020B0604020202020204" pitchFamily="34" charset="0"/>
              </a:rPr>
              <a:t> </a:t>
            </a:r>
            <a:endParaRPr lang="es-MX" sz="2800" b="1" dirty="0">
              <a:cs typeface="Arial" panose="020B0604020202020204" pitchFamily="34" charset="0"/>
            </a:endParaRPr>
          </a:p>
          <a:p>
            <a:pPr algn="ctr"/>
            <a:r>
              <a:rPr lang="es-ES" sz="2800" b="1" dirty="0" smtClean="0"/>
              <a:t>Semestre </a:t>
            </a:r>
            <a:r>
              <a:rPr lang="es-ES" sz="2800" b="1" dirty="0"/>
              <a:t>en que se imparte: </a:t>
            </a:r>
            <a:r>
              <a:rPr lang="es-ES" sz="2800" b="1" dirty="0" smtClean="0"/>
              <a:t>2do</a:t>
            </a:r>
            <a:endParaRPr lang="es-ES" sz="2800" b="1" dirty="0"/>
          </a:p>
        </p:txBody>
      </p:sp>
      <p:pic>
        <p:nvPicPr>
          <p:cNvPr id="6" name="Imagen 5"/>
          <p:cNvPicPr>
            <a:picLocks noChangeAspect="1"/>
          </p:cNvPicPr>
          <p:nvPr/>
        </p:nvPicPr>
        <p:blipFill>
          <a:blip r:embed="rId2"/>
          <a:stretch>
            <a:fillRect/>
          </a:stretch>
        </p:blipFill>
        <p:spPr>
          <a:xfrm>
            <a:off x="489735" y="3420552"/>
            <a:ext cx="1572272" cy="1346004"/>
          </a:xfrm>
          <a:prstGeom prst="rect">
            <a:avLst/>
          </a:prstGeom>
        </p:spPr>
      </p:pic>
      <p:sp>
        <p:nvSpPr>
          <p:cNvPr id="2" name="Rectángulo 1"/>
          <p:cNvSpPr/>
          <p:nvPr/>
        </p:nvSpPr>
        <p:spPr>
          <a:xfrm>
            <a:off x="2298300" y="3616501"/>
            <a:ext cx="3478261" cy="954107"/>
          </a:xfrm>
          <a:prstGeom prst="rect">
            <a:avLst/>
          </a:prstGeom>
        </p:spPr>
        <p:txBody>
          <a:bodyPr wrap="none">
            <a:spAutoFit/>
          </a:bodyPr>
          <a:lstStyle/>
          <a:p>
            <a:pPr algn="ctr"/>
            <a:r>
              <a:rPr lang="es-MX" sz="2800" b="1" dirty="0">
                <a:cs typeface="Arial" panose="020B0604020202020204" pitchFamily="34" charset="0"/>
              </a:rPr>
              <a:t>Facultad de Geografía</a:t>
            </a:r>
          </a:p>
          <a:p>
            <a:pPr algn="ctr"/>
            <a:r>
              <a:rPr lang="es-ES" sz="2800" b="1" dirty="0">
                <a:cs typeface="Arial" panose="020B0604020202020204" pitchFamily="34" charset="0"/>
              </a:rPr>
              <a:t>UAEM</a:t>
            </a:r>
            <a:endParaRPr lang="es-ES" sz="2800" b="1" dirty="0"/>
          </a:p>
        </p:txBody>
      </p:sp>
      <p:sp>
        <p:nvSpPr>
          <p:cNvPr id="3" name="CuadroTexto 2"/>
          <p:cNvSpPr txBox="1"/>
          <p:nvPr/>
        </p:nvSpPr>
        <p:spPr>
          <a:xfrm>
            <a:off x="4352742" y="5587299"/>
            <a:ext cx="3634135" cy="830997"/>
          </a:xfrm>
          <a:prstGeom prst="rect">
            <a:avLst/>
          </a:prstGeom>
          <a:noFill/>
        </p:spPr>
        <p:txBody>
          <a:bodyPr wrap="none" rtlCol="0">
            <a:spAutoFit/>
          </a:bodyPr>
          <a:lstStyle/>
          <a:p>
            <a:pPr algn="ctr"/>
            <a:r>
              <a:rPr lang="es-ES" sz="2400" b="1" dirty="0"/>
              <a:t>Dr. Alexis Ordaz Hernández</a:t>
            </a:r>
          </a:p>
          <a:p>
            <a:pPr algn="ctr"/>
            <a:r>
              <a:rPr lang="es-ES" sz="2400" b="1" dirty="0"/>
              <a:t>Septiembre del </a:t>
            </a:r>
            <a:r>
              <a:rPr lang="es-ES" sz="2400" b="1" dirty="0" smtClean="0"/>
              <a:t>2019</a:t>
            </a:r>
            <a:endParaRPr lang="es-MX" sz="2400" b="1" dirty="0"/>
          </a:p>
        </p:txBody>
      </p:sp>
    </p:spTree>
    <p:extLst>
      <p:ext uri="{BB962C8B-B14F-4D97-AF65-F5344CB8AC3E}">
        <p14:creationId xmlns:p14="http://schemas.microsoft.com/office/powerpoint/2010/main" val="21264315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266163" y="92178"/>
            <a:ext cx="5284631" cy="2554545"/>
          </a:xfrm>
          <a:prstGeom prst="rect">
            <a:avLst/>
          </a:prstGeom>
        </p:spPr>
        <p:txBody>
          <a:bodyPr wrap="square">
            <a:spAutoFit/>
          </a:bodyPr>
          <a:lstStyle/>
          <a:p>
            <a:pPr algn="just"/>
            <a:r>
              <a:rPr lang="es-ES" sz="3200" dirty="0" smtClean="0">
                <a:solidFill>
                  <a:srgbClr val="00B050"/>
                </a:solidFill>
              </a:rPr>
              <a:t>Los rasgos sedimentarios y estructurales</a:t>
            </a:r>
            <a:r>
              <a:rPr lang="es-ES" sz="3200" dirty="0">
                <a:solidFill>
                  <a:srgbClr val="00B050"/>
                </a:solidFill>
              </a:rPr>
              <a:t> </a:t>
            </a:r>
            <a:r>
              <a:rPr lang="es-ES" sz="3200" dirty="0" smtClean="0">
                <a:solidFill>
                  <a:srgbClr val="00B050"/>
                </a:solidFill>
              </a:rPr>
              <a:t>de las rocas pueden conducir a una explicación coherente del pasado. </a:t>
            </a:r>
            <a:endParaRPr lang="es-MX" sz="3200" dirty="0">
              <a:solidFill>
                <a:srgbClr val="00B050"/>
              </a:solidFill>
            </a:endParaRPr>
          </a:p>
        </p:txBody>
      </p:sp>
      <p:pic>
        <p:nvPicPr>
          <p:cNvPr id="2" name="Imagen 1"/>
          <p:cNvPicPr>
            <a:picLocks noChangeAspect="1"/>
          </p:cNvPicPr>
          <p:nvPr/>
        </p:nvPicPr>
        <p:blipFill>
          <a:blip r:embed="rId2"/>
          <a:stretch>
            <a:fillRect/>
          </a:stretch>
        </p:blipFill>
        <p:spPr>
          <a:xfrm>
            <a:off x="266163" y="2772982"/>
            <a:ext cx="5091448" cy="3818586"/>
          </a:xfrm>
          <a:prstGeom prst="rect">
            <a:avLst/>
          </a:prstGeom>
        </p:spPr>
      </p:pic>
      <p:pic>
        <p:nvPicPr>
          <p:cNvPr id="3" name="Imagen 2"/>
          <p:cNvPicPr>
            <a:picLocks noChangeAspect="1"/>
          </p:cNvPicPr>
          <p:nvPr/>
        </p:nvPicPr>
        <p:blipFill>
          <a:blip r:embed="rId3"/>
          <a:stretch>
            <a:fillRect/>
          </a:stretch>
        </p:blipFill>
        <p:spPr>
          <a:xfrm>
            <a:off x="7701566" y="150247"/>
            <a:ext cx="4261298" cy="3195974"/>
          </a:xfrm>
          <a:prstGeom prst="rect">
            <a:avLst/>
          </a:prstGeom>
        </p:spPr>
      </p:pic>
      <p:pic>
        <p:nvPicPr>
          <p:cNvPr id="4" name="Imagen 3"/>
          <p:cNvPicPr>
            <a:picLocks noChangeAspect="1"/>
          </p:cNvPicPr>
          <p:nvPr/>
        </p:nvPicPr>
        <p:blipFill>
          <a:blip r:embed="rId4"/>
          <a:stretch>
            <a:fillRect/>
          </a:stretch>
        </p:blipFill>
        <p:spPr>
          <a:xfrm>
            <a:off x="7701566" y="3512443"/>
            <a:ext cx="4261298" cy="3181769"/>
          </a:xfrm>
          <a:prstGeom prst="rect">
            <a:avLst/>
          </a:prstGeom>
        </p:spPr>
      </p:pic>
    </p:spTree>
    <p:extLst>
      <p:ext uri="{BB962C8B-B14F-4D97-AF65-F5344CB8AC3E}">
        <p14:creationId xmlns:p14="http://schemas.microsoft.com/office/powerpoint/2010/main" val="5238605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76776" y="2821311"/>
            <a:ext cx="11071274" cy="707886"/>
          </a:xfrm>
          <a:prstGeom prst="rect">
            <a:avLst/>
          </a:prstGeom>
        </p:spPr>
        <p:txBody>
          <a:bodyPr wrap="square">
            <a:spAutoFit/>
          </a:bodyPr>
          <a:lstStyle/>
          <a:p>
            <a:pPr>
              <a:defRPr/>
            </a:pPr>
            <a:r>
              <a:rPr lang="es-MX" sz="4000" b="1" dirty="0">
                <a:solidFill>
                  <a:srgbClr val="FF0000"/>
                </a:solidFill>
              </a:rPr>
              <a:t>2.1. Principios de la </a:t>
            </a:r>
            <a:r>
              <a:rPr lang="es-MX" sz="4000" b="1" dirty="0" smtClean="0">
                <a:solidFill>
                  <a:srgbClr val="FF0000"/>
                </a:solidFill>
              </a:rPr>
              <a:t>Geología y </a:t>
            </a:r>
            <a:r>
              <a:rPr lang="es-MX" sz="4000" b="1" dirty="0">
                <a:solidFill>
                  <a:srgbClr val="FF0000"/>
                </a:solidFill>
              </a:rPr>
              <a:t>la Datación </a:t>
            </a:r>
            <a:r>
              <a:rPr lang="es-MX" sz="4000" b="1" dirty="0" smtClean="0">
                <a:solidFill>
                  <a:srgbClr val="FF0000"/>
                </a:solidFill>
              </a:rPr>
              <a:t>Relativa</a:t>
            </a:r>
            <a:endParaRPr lang="es-MX" sz="4000" b="1" dirty="0">
              <a:solidFill>
                <a:srgbClr val="FF0000"/>
              </a:solidFill>
            </a:endParaRPr>
          </a:p>
        </p:txBody>
      </p:sp>
    </p:spTree>
    <p:extLst>
      <p:ext uri="{BB962C8B-B14F-4D97-AF65-F5344CB8AC3E}">
        <p14:creationId xmlns:p14="http://schemas.microsoft.com/office/powerpoint/2010/main" val="12199790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p:cNvGrpSpPr/>
          <p:nvPr/>
        </p:nvGrpSpPr>
        <p:grpSpPr>
          <a:xfrm>
            <a:off x="0" y="0"/>
            <a:ext cx="12192000" cy="892449"/>
            <a:chOff x="0" y="0"/>
            <a:chExt cx="12192000" cy="892449"/>
          </a:xfrm>
        </p:grpSpPr>
        <p:sp>
          <p:nvSpPr>
            <p:cNvPr id="5" name="Rectángulo 4"/>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4004604"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sp>
        <p:nvSpPr>
          <p:cNvPr id="8" name="Rectángulo 7"/>
          <p:cNvSpPr/>
          <p:nvPr/>
        </p:nvSpPr>
        <p:spPr>
          <a:xfrm>
            <a:off x="2724443" y="2009479"/>
            <a:ext cx="7713784" cy="3477875"/>
          </a:xfrm>
          <a:prstGeom prst="rect">
            <a:avLst/>
          </a:prstGeom>
        </p:spPr>
        <p:txBody>
          <a:bodyPr wrap="square">
            <a:spAutoFit/>
          </a:bodyPr>
          <a:lstStyle/>
          <a:p>
            <a:pPr algn="just"/>
            <a:r>
              <a:rPr lang="es-MX" sz="3000" b="1" dirty="0">
                <a:solidFill>
                  <a:srgbClr val="00B050"/>
                </a:solidFill>
              </a:rPr>
              <a:t>La datación </a:t>
            </a:r>
            <a:r>
              <a:rPr lang="es-MX" sz="3000" b="1" dirty="0" smtClean="0">
                <a:solidFill>
                  <a:srgbClr val="00B050"/>
                </a:solidFill>
              </a:rPr>
              <a:t>relativa contribuye a inferir el </a:t>
            </a:r>
            <a:r>
              <a:rPr lang="es-MX" sz="3000" b="1" dirty="0">
                <a:solidFill>
                  <a:srgbClr val="00B050"/>
                </a:solidFill>
              </a:rPr>
              <a:t>orden en </a:t>
            </a:r>
            <a:r>
              <a:rPr lang="es-MX" sz="3000" b="1" dirty="0" smtClean="0">
                <a:solidFill>
                  <a:srgbClr val="00B050"/>
                </a:solidFill>
              </a:rPr>
              <a:t>el que sucedieron eventos geológicos en el pasado, como una erupción volcánica, una falla geológica, la deposición de materiales sedimentarios, etc., pero no determina una edad real, solo los ordena en el tiempo. </a:t>
            </a:r>
          </a:p>
          <a:p>
            <a:endParaRPr lang="es-MX" sz="2000" b="1" dirty="0">
              <a:solidFill>
                <a:srgbClr val="00B050"/>
              </a:solidFill>
            </a:endParaRPr>
          </a:p>
          <a:p>
            <a:endParaRPr lang="es-MX" sz="2000" b="1" dirty="0" smtClean="0">
              <a:solidFill>
                <a:srgbClr val="00B050"/>
              </a:solidFill>
            </a:endParaRPr>
          </a:p>
        </p:txBody>
      </p:sp>
    </p:spTree>
    <p:extLst>
      <p:ext uri="{BB962C8B-B14F-4D97-AF65-F5344CB8AC3E}">
        <p14:creationId xmlns:p14="http://schemas.microsoft.com/office/powerpoint/2010/main" val="5124212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31631" y="1506473"/>
            <a:ext cx="10128738" cy="2862322"/>
          </a:xfrm>
          <a:prstGeom prst="rect">
            <a:avLst/>
          </a:prstGeom>
        </p:spPr>
        <p:txBody>
          <a:bodyPr wrap="square">
            <a:spAutoFit/>
          </a:bodyPr>
          <a:lstStyle/>
          <a:p>
            <a:r>
              <a:rPr lang="es-MX" sz="3000" b="1" u="sng" dirty="0">
                <a:solidFill>
                  <a:srgbClr val="00B050"/>
                </a:solidFill>
              </a:rPr>
              <a:t>Principio de uniformidad de los </a:t>
            </a:r>
            <a:r>
              <a:rPr lang="es-MX" sz="3000" b="1" u="sng" dirty="0" smtClean="0">
                <a:solidFill>
                  <a:srgbClr val="00B050"/>
                </a:solidFill>
              </a:rPr>
              <a:t>procesos</a:t>
            </a:r>
          </a:p>
          <a:p>
            <a:pPr algn="just"/>
            <a:endParaRPr lang="es-MX" sz="3000" dirty="0" smtClean="0">
              <a:solidFill>
                <a:srgbClr val="00B050"/>
              </a:solidFill>
            </a:endParaRPr>
          </a:p>
          <a:p>
            <a:pPr algn="just"/>
            <a:r>
              <a:rPr lang="es-ES" sz="3000" dirty="0" smtClean="0">
                <a:solidFill>
                  <a:srgbClr val="00B050"/>
                </a:solidFill>
              </a:rPr>
              <a:t>Existe similitud entre lo </a:t>
            </a:r>
            <a:r>
              <a:rPr lang="es-MX" sz="3000" dirty="0" smtClean="0">
                <a:solidFill>
                  <a:srgbClr val="00B050"/>
                </a:solidFill>
              </a:rPr>
              <a:t>procesos </a:t>
            </a:r>
            <a:r>
              <a:rPr lang="es-MX" sz="3000" dirty="0">
                <a:solidFill>
                  <a:srgbClr val="00B050"/>
                </a:solidFill>
              </a:rPr>
              <a:t>geológicos </a:t>
            </a:r>
            <a:r>
              <a:rPr lang="es-MX" sz="3000" dirty="0" smtClean="0">
                <a:solidFill>
                  <a:srgbClr val="00B050"/>
                </a:solidFill>
              </a:rPr>
              <a:t>ocurridos en el pasado y los que en la actualidad ocurren. </a:t>
            </a:r>
            <a:r>
              <a:rPr lang="es-MX" sz="3000" dirty="0">
                <a:solidFill>
                  <a:srgbClr val="00B050"/>
                </a:solidFill>
              </a:rPr>
              <a:t>Aunque, </a:t>
            </a:r>
            <a:r>
              <a:rPr lang="es-MX" sz="3000" dirty="0" smtClean="0">
                <a:solidFill>
                  <a:srgbClr val="00B050"/>
                </a:solidFill>
              </a:rPr>
              <a:t>algunos elementos de su dinámica pueden haber cambiado (Tiempo de duración, </a:t>
            </a:r>
            <a:r>
              <a:rPr lang="es-MX" sz="3000" dirty="0">
                <a:solidFill>
                  <a:srgbClr val="00B050"/>
                </a:solidFill>
              </a:rPr>
              <a:t>velocidad, intensidad, etc</a:t>
            </a:r>
            <a:r>
              <a:rPr lang="es-MX" sz="3000" dirty="0" smtClean="0">
                <a:solidFill>
                  <a:srgbClr val="00B050"/>
                </a:solidFill>
              </a:rPr>
              <a:t>.).</a:t>
            </a:r>
            <a:endParaRPr lang="es-MX" sz="3000" dirty="0">
              <a:solidFill>
                <a:srgbClr val="00B050"/>
              </a:solidFill>
            </a:endParaRPr>
          </a:p>
        </p:txBody>
      </p:sp>
      <p:grpSp>
        <p:nvGrpSpPr>
          <p:cNvPr id="5" name="Grupo 4"/>
          <p:cNvGrpSpPr/>
          <p:nvPr/>
        </p:nvGrpSpPr>
        <p:grpSpPr>
          <a:xfrm>
            <a:off x="0" y="0"/>
            <a:ext cx="12192000" cy="892449"/>
            <a:chOff x="0" y="0"/>
            <a:chExt cx="12192000" cy="892449"/>
          </a:xfrm>
        </p:grpSpPr>
        <p:sp>
          <p:nvSpPr>
            <p:cNvPr id="6" name="Rectángulo 5"/>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4004604"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spTree>
    <p:extLst>
      <p:ext uri="{BB962C8B-B14F-4D97-AF65-F5344CB8AC3E}">
        <p14:creationId xmlns:p14="http://schemas.microsoft.com/office/powerpoint/2010/main" val="3883907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6608" y="892449"/>
            <a:ext cx="5176911" cy="4170372"/>
          </a:xfrm>
          <a:prstGeom prst="rect">
            <a:avLst/>
          </a:prstGeom>
        </p:spPr>
        <p:txBody>
          <a:bodyPr wrap="square">
            <a:spAutoFit/>
          </a:bodyPr>
          <a:lstStyle/>
          <a:p>
            <a:r>
              <a:rPr lang="es-MX" sz="3000" b="1" dirty="0">
                <a:solidFill>
                  <a:srgbClr val="00B050"/>
                </a:solidFill>
              </a:rPr>
              <a:t>Principio de superposición de </a:t>
            </a:r>
            <a:r>
              <a:rPr lang="es-MX" sz="3000" b="1" dirty="0" smtClean="0">
                <a:solidFill>
                  <a:srgbClr val="00B050"/>
                </a:solidFill>
              </a:rPr>
              <a:t>estratos </a:t>
            </a:r>
            <a:r>
              <a:rPr lang="es-MX" sz="3000" b="1" dirty="0">
                <a:solidFill>
                  <a:srgbClr val="00B050"/>
                </a:solidFill>
              </a:rPr>
              <a:t>(Nicholas </a:t>
            </a:r>
            <a:r>
              <a:rPr lang="es-MX" sz="3000" b="1" dirty="0" err="1">
                <a:solidFill>
                  <a:srgbClr val="00B050"/>
                </a:solidFill>
              </a:rPr>
              <a:t>Steno</a:t>
            </a:r>
            <a:r>
              <a:rPr lang="es-MX" sz="3000" b="1" dirty="0">
                <a:solidFill>
                  <a:srgbClr val="00B050"/>
                </a:solidFill>
              </a:rPr>
              <a:t> 1669). </a:t>
            </a:r>
            <a:endParaRPr lang="es-MX" sz="3000" b="1" dirty="0" smtClean="0">
              <a:solidFill>
                <a:srgbClr val="00B050"/>
              </a:solidFill>
            </a:endParaRPr>
          </a:p>
          <a:p>
            <a:endParaRPr lang="es-MX" sz="3000" b="1" dirty="0">
              <a:solidFill>
                <a:srgbClr val="00B050"/>
              </a:solidFill>
            </a:endParaRPr>
          </a:p>
          <a:p>
            <a:r>
              <a:rPr lang="es-MX" sz="3000" dirty="0">
                <a:solidFill>
                  <a:srgbClr val="00B050"/>
                </a:solidFill>
              </a:rPr>
              <a:t>E</a:t>
            </a:r>
            <a:r>
              <a:rPr lang="es-MX" sz="3000" dirty="0" smtClean="0">
                <a:solidFill>
                  <a:srgbClr val="00B050"/>
                </a:solidFill>
              </a:rPr>
              <a:t>n </a:t>
            </a:r>
            <a:r>
              <a:rPr lang="es-MX" sz="3000" dirty="0">
                <a:solidFill>
                  <a:srgbClr val="00B050"/>
                </a:solidFill>
              </a:rPr>
              <a:t>una secuencia </a:t>
            </a:r>
            <a:r>
              <a:rPr lang="es-MX" sz="3000" dirty="0" smtClean="0">
                <a:solidFill>
                  <a:srgbClr val="00B050"/>
                </a:solidFill>
              </a:rPr>
              <a:t>sedimentaria, no deformada, la </a:t>
            </a:r>
            <a:r>
              <a:rPr lang="es-MX" sz="3000" dirty="0">
                <a:solidFill>
                  <a:srgbClr val="00B050"/>
                </a:solidFill>
              </a:rPr>
              <a:t>roca más antigua está en el estrato más profundo y la más joven en el estrato superior. </a:t>
            </a:r>
            <a:endParaRPr lang="es-MX" sz="3000" dirty="0" smtClean="0">
              <a:solidFill>
                <a:srgbClr val="00B050"/>
              </a:solidFill>
            </a:endParaRPr>
          </a:p>
          <a:p>
            <a:endParaRPr lang="es-MX" sz="2500" b="1" dirty="0" smtClean="0">
              <a:solidFill>
                <a:srgbClr val="00B050"/>
              </a:solidFill>
            </a:endParaRPr>
          </a:p>
        </p:txBody>
      </p:sp>
      <p:pic>
        <p:nvPicPr>
          <p:cNvPr id="5" name="Imagen 4"/>
          <p:cNvPicPr>
            <a:picLocks noChangeAspect="1"/>
          </p:cNvPicPr>
          <p:nvPr/>
        </p:nvPicPr>
        <p:blipFill>
          <a:blip r:embed="rId2"/>
          <a:stretch>
            <a:fillRect/>
          </a:stretch>
        </p:blipFill>
        <p:spPr>
          <a:xfrm>
            <a:off x="5303519" y="1691640"/>
            <a:ext cx="6659881" cy="4994910"/>
          </a:xfrm>
          <a:prstGeom prst="rect">
            <a:avLst/>
          </a:prstGeom>
        </p:spPr>
      </p:pic>
      <p:sp>
        <p:nvSpPr>
          <p:cNvPr id="6" name="Rectángulo 5"/>
          <p:cNvSpPr/>
          <p:nvPr/>
        </p:nvSpPr>
        <p:spPr>
          <a:xfrm>
            <a:off x="4004604"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nvGrpSpPr>
          <p:cNvPr id="7" name="Grupo 6"/>
          <p:cNvGrpSpPr/>
          <p:nvPr/>
        </p:nvGrpSpPr>
        <p:grpSpPr>
          <a:xfrm>
            <a:off x="0" y="0"/>
            <a:ext cx="12192000" cy="892449"/>
            <a:chOff x="0" y="0"/>
            <a:chExt cx="12192000" cy="892449"/>
          </a:xfrm>
        </p:grpSpPr>
        <p:sp>
          <p:nvSpPr>
            <p:cNvPr id="8" name="Rectángulo 7"/>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4004604"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spTree>
    <p:extLst>
      <p:ext uri="{BB962C8B-B14F-4D97-AF65-F5344CB8AC3E}">
        <p14:creationId xmlns:p14="http://schemas.microsoft.com/office/powerpoint/2010/main" val="1307619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 y="732750"/>
            <a:ext cx="5387926" cy="3785652"/>
          </a:xfrm>
          <a:prstGeom prst="rect">
            <a:avLst/>
          </a:prstGeom>
        </p:spPr>
        <p:txBody>
          <a:bodyPr wrap="square">
            <a:spAutoFit/>
          </a:bodyPr>
          <a:lstStyle/>
          <a:p>
            <a:pPr algn="just"/>
            <a:r>
              <a:rPr lang="es-MX" sz="3000" b="1" dirty="0">
                <a:solidFill>
                  <a:srgbClr val="00B050"/>
                </a:solidFill>
              </a:rPr>
              <a:t>Principio de continuidad lateral </a:t>
            </a:r>
            <a:r>
              <a:rPr lang="es-MX" sz="3000" dirty="0">
                <a:solidFill>
                  <a:srgbClr val="00B050"/>
                </a:solidFill>
              </a:rPr>
              <a:t>(Nicholas </a:t>
            </a:r>
            <a:r>
              <a:rPr lang="es-MX" sz="3000" dirty="0" err="1">
                <a:solidFill>
                  <a:srgbClr val="00B050"/>
                </a:solidFill>
              </a:rPr>
              <a:t>Steno</a:t>
            </a:r>
            <a:r>
              <a:rPr lang="es-MX" sz="3000" dirty="0">
                <a:solidFill>
                  <a:srgbClr val="00B050"/>
                </a:solidFill>
              </a:rPr>
              <a:t> 1669</a:t>
            </a:r>
            <a:r>
              <a:rPr lang="es-MX" sz="3000" dirty="0" smtClean="0">
                <a:solidFill>
                  <a:srgbClr val="00B050"/>
                </a:solidFill>
              </a:rPr>
              <a:t>).</a:t>
            </a:r>
          </a:p>
          <a:p>
            <a:pPr algn="just"/>
            <a:endParaRPr lang="es-MX" sz="3000" dirty="0" smtClean="0">
              <a:solidFill>
                <a:srgbClr val="00B050"/>
              </a:solidFill>
            </a:endParaRPr>
          </a:p>
          <a:p>
            <a:pPr algn="just"/>
            <a:r>
              <a:rPr lang="es-MX" sz="3000" dirty="0" smtClean="0">
                <a:solidFill>
                  <a:srgbClr val="00B050"/>
                </a:solidFill>
              </a:rPr>
              <a:t>En una cuenca sedimentaria o depresión, los </a:t>
            </a:r>
            <a:r>
              <a:rPr lang="es-MX" sz="3000" dirty="0">
                <a:solidFill>
                  <a:srgbClr val="00B050"/>
                </a:solidFill>
              </a:rPr>
              <a:t>estratos se extienden originalmente en todas las </a:t>
            </a:r>
            <a:r>
              <a:rPr lang="es-MX" sz="3000" dirty="0" smtClean="0">
                <a:solidFill>
                  <a:srgbClr val="00B050"/>
                </a:solidFill>
              </a:rPr>
              <a:t>direcciones contra </a:t>
            </a:r>
            <a:r>
              <a:rPr lang="es-MX" sz="3000" dirty="0">
                <a:solidFill>
                  <a:srgbClr val="00B050"/>
                </a:solidFill>
              </a:rPr>
              <a:t>los </a:t>
            </a:r>
            <a:r>
              <a:rPr lang="es-MX" sz="3000" dirty="0" smtClean="0">
                <a:solidFill>
                  <a:srgbClr val="00B050"/>
                </a:solidFill>
              </a:rPr>
              <a:t>bordes del la zona de </a:t>
            </a:r>
            <a:r>
              <a:rPr lang="es-MX" sz="3000" dirty="0">
                <a:solidFill>
                  <a:srgbClr val="00B050"/>
                </a:solidFill>
              </a:rPr>
              <a:t>deposición.</a:t>
            </a:r>
          </a:p>
        </p:txBody>
      </p:sp>
      <p:sp>
        <p:nvSpPr>
          <p:cNvPr id="5" name="Rectángulo 4"/>
          <p:cNvSpPr/>
          <p:nvPr/>
        </p:nvSpPr>
        <p:spPr>
          <a:xfrm>
            <a:off x="4004604"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nvGrpSpPr>
          <p:cNvPr id="6" name="Grupo 5"/>
          <p:cNvGrpSpPr/>
          <p:nvPr/>
        </p:nvGrpSpPr>
        <p:grpSpPr>
          <a:xfrm>
            <a:off x="0" y="0"/>
            <a:ext cx="12192000" cy="892449"/>
            <a:chOff x="0" y="0"/>
            <a:chExt cx="12192000" cy="892449"/>
          </a:xfrm>
        </p:grpSpPr>
        <p:sp>
          <p:nvSpPr>
            <p:cNvPr id="7" name="Rectángulo 6"/>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4004604"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pic>
        <p:nvPicPr>
          <p:cNvPr id="2" name="Imagen 1"/>
          <p:cNvPicPr>
            <a:picLocks noChangeAspect="1"/>
          </p:cNvPicPr>
          <p:nvPr/>
        </p:nvPicPr>
        <p:blipFill>
          <a:blip r:embed="rId2"/>
          <a:stretch>
            <a:fillRect/>
          </a:stretch>
        </p:blipFill>
        <p:spPr>
          <a:xfrm>
            <a:off x="5475891" y="969289"/>
            <a:ext cx="6647106" cy="5063173"/>
          </a:xfrm>
          <a:prstGeom prst="rect">
            <a:avLst/>
          </a:prstGeom>
        </p:spPr>
      </p:pic>
    </p:spTree>
    <p:extLst>
      <p:ext uri="{BB962C8B-B14F-4D97-AF65-F5344CB8AC3E}">
        <p14:creationId xmlns:p14="http://schemas.microsoft.com/office/powerpoint/2010/main" val="3642581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3840" y="553792"/>
            <a:ext cx="5664436" cy="5170646"/>
          </a:xfrm>
          <a:prstGeom prst="rect">
            <a:avLst/>
          </a:prstGeom>
        </p:spPr>
        <p:txBody>
          <a:bodyPr wrap="square">
            <a:spAutoFit/>
          </a:bodyPr>
          <a:lstStyle/>
          <a:p>
            <a:pPr algn="just"/>
            <a:r>
              <a:rPr lang="es-MX" sz="3000" b="1" dirty="0">
                <a:solidFill>
                  <a:srgbClr val="00B050"/>
                </a:solidFill>
              </a:rPr>
              <a:t>Principio de sucesión </a:t>
            </a:r>
            <a:r>
              <a:rPr lang="es-MX" sz="3000" b="1" dirty="0" smtClean="0">
                <a:solidFill>
                  <a:srgbClr val="00B050"/>
                </a:solidFill>
              </a:rPr>
              <a:t>faunística</a:t>
            </a:r>
          </a:p>
          <a:p>
            <a:pPr algn="just"/>
            <a:endParaRPr lang="es-MX" sz="3000" dirty="0" smtClean="0">
              <a:solidFill>
                <a:srgbClr val="00B050"/>
              </a:solidFill>
            </a:endParaRPr>
          </a:p>
          <a:p>
            <a:pPr algn="just"/>
            <a:r>
              <a:rPr lang="es-MX" sz="3000" dirty="0" smtClean="0">
                <a:solidFill>
                  <a:srgbClr val="00B050"/>
                </a:solidFill>
              </a:rPr>
              <a:t>La </a:t>
            </a:r>
            <a:r>
              <a:rPr lang="es-MX" sz="3000" dirty="0">
                <a:solidFill>
                  <a:srgbClr val="00B050"/>
                </a:solidFill>
              </a:rPr>
              <a:t>flora y fauna fósil aparecen en el registro geológico con un orden determinado. Pudiendo reconocerse cada periodo geológico por sus fósiles característicos. El contenido en fósiles de los estratos permite determinar su edad relativa, con un error más o menos grande.</a:t>
            </a:r>
          </a:p>
        </p:txBody>
      </p:sp>
      <p:sp>
        <p:nvSpPr>
          <p:cNvPr id="5" name="Rectángulo 4"/>
          <p:cNvSpPr/>
          <p:nvPr/>
        </p:nvSpPr>
        <p:spPr>
          <a:xfrm>
            <a:off x="4004604"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nvGrpSpPr>
          <p:cNvPr id="6" name="Grupo 5"/>
          <p:cNvGrpSpPr/>
          <p:nvPr/>
        </p:nvGrpSpPr>
        <p:grpSpPr>
          <a:xfrm>
            <a:off x="0" y="0"/>
            <a:ext cx="12192000" cy="892449"/>
            <a:chOff x="0" y="0"/>
            <a:chExt cx="12192000" cy="892449"/>
          </a:xfrm>
        </p:grpSpPr>
        <p:sp>
          <p:nvSpPr>
            <p:cNvPr id="7" name="Rectángulo 6"/>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2890507"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sp>
        <p:nvSpPr>
          <p:cNvPr id="9" name="Rectángulo 8"/>
          <p:cNvSpPr/>
          <p:nvPr/>
        </p:nvSpPr>
        <p:spPr>
          <a:xfrm>
            <a:off x="0" y="5679571"/>
            <a:ext cx="6059606" cy="954107"/>
          </a:xfrm>
          <a:prstGeom prst="rect">
            <a:avLst/>
          </a:prstGeom>
        </p:spPr>
        <p:txBody>
          <a:bodyPr wrap="square">
            <a:spAutoFit/>
          </a:bodyPr>
          <a:lstStyle/>
          <a:p>
            <a:r>
              <a:rPr lang="es-MX" sz="1400" dirty="0" smtClean="0">
                <a:solidFill>
                  <a:srgbClr val="0070C0"/>
                </a:solidFill>
                <a:latin typeface="arial" panose="020B0604020202020204" pitchFamily="34" charset="0"/>
              </a:rPr>
              <a:t>Tomado de: </a:t>
            </a:r>
          </a:p>
          <a:p>
            <a:r>
              <a:rPr lang="es-MX" sz="1400" dirty="0" smtClean="0">
                <a:solidFill>
                  <a:srgbClr val="0070C0"/>
                </a:solidFill>
                <a:latin typeface="arial" panose="020B0604020202020204" pitchFamily="34" charset="0"/>
                <a:hlinkClick r:id="rId2"/>
              </a:rPr>
              <a:t>https</a:t>
            </a:r>
            <a:r>
              <a:rPr lang="es-MX" sz="1400" dirty="0">
                <a:solidFill>
                  <a:srgbClr val="0070C0"/>
                </a:solidFill>
                <a:latin typeface="arial" panose="020B0604020202020204" pitchFamily="34" charset="0"/>
                <a:hlinkClick r:id="rId2"/>
              </a:rPr>
              <a:t>://www.u-cursos.cl/uchile/2011/0/COMGEOPDL/1/material_docente/bajar?id_material=382524</a:t>
            </a:r>
            <a:endParaRPr lang="es-MX" sz="1400" dirty="0">
              <a:solidFill>
                <a:srgbClr val="0070C0"/>
              </a:solidFill>
            </a:endParaRPr>
          </a:p>
        </p:txBody>
      </p:sp>
      <p:pic>
        <p:nvPicPr>
          <p:cNvPr id="10" name="Imagen 9"/>
          <p:cNvPicPr>
            <a:picLocks noChangeAspect="1"/>
          </p:cNvPicPr>
          <p:nvPr/>
        </p:nvPicPr>
        <p:blipFill>
          <a:blip r:embed="rId3"/>
          <a:stretch>
            <a:fillRect/>
          </a:stretch>
        </p:blipFill>
        <p:spPr>
          <a:xfrm>
            <a:off x="6915647" y="847582"/>
            <a:ext cx="4928629" cy="4831989"/>
          </a:xfrm>
          <a:prstGeom prst="rect">
            <a:avLst/>
          </a:prstGeom>
        </p:spPr>
      </p:pic>
      <p:sp>
        <p:nvSpPr>
          <p:cNvPr id="12" name="Rectángulo 11"/>
          <p:cNvSpPr/>
          <p:nvPr/>
        </p:nvSpPr>
        <p:spPr>
          <a:xfrm>
            <a:off x="8802486" y="5353788"/>
            <a:ext cx="3603609" cy="307777"/>
          </a:xfrm>
          <a:prstGeom prst="rect">
            <a:avLst/>
          </a:prstGeom>
        </p:spPr>
        <p:txBody>
          <a:bodyPr wrap="square">
            <a:spAutoFit/>
          </a:bodyPr>
          <a:lstStyle/>
          <a:p>
            <a:pPr algn="just"/>
            <a:r>
              <a:rPr lang="es-MX" sz="1400" dirty="0" smtClean="0">
                <a:solidFill>
                  <a:srgbClr val="0070C0"/>
                </a:solidFill>
              </a:rPr>
              <a:t>WIERZBOWSKI (1976)</a:t>
            </a:r>
            <a:endParaRPr lang="es-MX" sz="1400" dirty="0">
              <a:solidFill>
                <a:srgbClr val="0070C0"/>
              </a:solidFill>
            </a:endParaRPr>
          </a:p>
        </p:txBody>
      </p:sp>
    </p:spTree>
    <p:extLst>
      <p:ext uri="{BB962C8B-B14F-4D97-AF65-F5344CB8AC3E}">
        <p14:creationId xmlns:p14="http://schemas.microsoft.com/office/powerpoint/2010/main" val="42826566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004604"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nvGrpSpPr>
          <p:cNvPr id="6" name="Grupo 5"/>
          <p:cNvGrpSpPr/>
          <p:nvPr/>
        </p:nvGrpSpPr>
        <p:grpSpPr>
          <a:xfrm>
            <a:off x="0" y="0"/>
            <a:ext cx="12192000" cy="892449"/>
            <a:chOff x="0" y="0"/>
            <a:chExt cx="12192000" cy="892449"/>
          </a:xfrm>
        </p:grpSpPr>
        <p:sp>
          <p:nvSpPr>
            <p:cNvPr id="7" name="Rectángulo 6"/>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2890507"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sp>
        <p:nvSpPr>
          <p:cNvPr id="11" name="Rectángulo 10"/>
          <p:cNvSpPr/>
          <p:nvPr/>
        </p:nvSpPr>
        <p:spPr>
          <a:xfrm>
            <a:off x="94594" y="1263709"/>
            <a:ext cx="5791200" cy="4247317"/>
          </a:xfrm>
          <a:prstGeom prst="rect">
            <a:avLst/>
          </a:prstGeom>
        </p:spPr>
        <p:txBody>
          <a:bodyPr wrap="square">
            <a:spAutoFit/>
          </a:bodyPr>
          <a:lstStyle/>
          <a:p>
            <a:pPr algn="just"/>
            <a:r>
              <a:rPr lang="es-MX" sz="3000" b="1" dirty="0">
                <a:solidFill>
                  <a:srgbClr val="00B050"/>
                </a:solidFill>
              </a:rPr>
              <a:t>Principio de las relaciones de corte </a:t>
            </a:r>
            <a:endParaRPr lang="es-MX" sz="3000" b="1" dirty="0" smtClean="0">
              <a:solidFill>
                <a:srgbClr val="00B050"/>
              </a:solidFill>
            </a:endParaRPr>
          </a:p>
          <a:p>
            <a:pPr algn="just"/>
            <a:endParaRPr lang="es-MX" sz="3000" dirty="0">
              <a:solidFill>
                <a:srgbClr val="00B050"/>
              </a:solidFill>
            </a:endParaRPr>
          </a:p>
          <a:p>
            <a:pPr algn="just"/>
            <a:r>
              <a:rPr lang="es-MX" sz="3000" dirty="0" smtClean="0">
                <a:solidFill>
                  <a:srgbClr val="00B050"/>
                </a:solidFill>
              </a:rPr>
              <a:t>Relación entre distintos eventos tectónicos </a:t>
            </a:r>
            <a:r>
              <a:rPr lang="es-MX" sz="3000" dirty="0">
                <a:solidFill>
                  <a:srgbClr val="00B050"/>
                </a:solidFill>
              </a:rPr>
              <a:t>o </a:t>
            </a:r>
            <a:r>
              <a:rPr lang="es-MX" sz="3000" dirty="0" smtClean="0">
                <a:solidFill>
                  <a:srgbClr val="00B050"/>
                </a:solidFill>
              </a:rPr>
              <a:t>magmáticas. </a:t>
            </a:r>
          </a:p>
          <a:p>
            <a:endParaRPr lang="es-MX" sz="3000" dirty="0" smtClean="0">
              <a:solidFill>
                <a:srgbClr val="00B050"/>
              </a:solidFill>
            </a:endParaRPr>
          </a:p>
          <a:p>
            <a:pPr algn="just"/>
            <a:r>
              <a:rPr lang="es-MX" sz="3000" dirty="0" smtClean="0">
                <a:solidFill>
                  <a:srgbClr val="00B050"/>
                </a:solidFill>
              </a:rPr>
              <a:t>Por ejemplo: siempre los cuerpos intrusivos, las fallas, grietas, </a:t>
            </a:r>
            <a:r>
              <a:rPr lang="es-MX" sz="3000" dirty="0">
                <a:solidFill>
                  <a:srgbClr val="00B050"/>
                </a:solidFill>
              </a:rPr>
              <a:t>los </a:t>
            </a:r>
            <a:r>
              <a:rPr lang="es-MX" sz="3000" dirty="0" smtClean="0">
                <a:solidFill>
                  <a:srgbClr val="00B050"/>
                </a:solidFill>
              </a:rPr>
              <a:t>pliegues, etc.,  </a:t>
            </a:r>
            <a:r>
              <a:rPr lang="es-MX" sz="3000" dirty="0">
                <a:solidFill>
                  <a:srgbClr val="00B050"/>
                </a:solidFill>
              </a:rPr>
              <a:t>son más jóvenes que las rocas a las que afectan.</a:t>
            </a:r>
          </a:p>
        </p:txBody>
      </p:sp>
      <p:pic>
        <p:nvPicPr>
          <p:cNvPr id="2" name="Imagen 1"/>
          <p:cNvPicPr>
            <a:picLocks noChangeAspect="1"/>
          </p:cNvPicPr>
          <p:nvPr/>
        </p:nvPicPr>
        <p:blipFill>
          <a:blip r:embed="rId2"/>
          <a:stretch>
            <a:fillRect/>
          </a:stretch>
        </p:blipFill>
        <p:spPr>
          <a:xfrm>
            <a:off x="5875283" y="1361910"/>
            <a:ext cx="6115869" cy="4050917"/>
          </a:xfrm>
          <a:prstGeom prst="rect">
            <a:avLst/>
          </a:prstGeom>
        </p:spPr>
      </p:pic>
      <p:sp>
        <p:nvSpPr>
          <p:cNvPr id="3" name="Rectángulo 2"/>
          <p:cNvSpPr/>
          <p:nvPr/>
        </p:nvSpPr>
        <p:spPr>
          <a:xfrm>
            <a:off x="5875283" y="5412827"/>
            <a:ext cx="6096000" cy="523220"/>
          </a:xfrm>
          <a:prstGeom prst="rect">
            <a:avLst/>
          </a:prstGeom>
        </p:spPr>
        <p:txBody>
          <a:bodyPr>
            <a:spAutoFit/>
          </a:bodyPr>
          <a:lstStyle/>
          <a:p>
            <a:r>
              <a:rPr lang="es-MX" sz="1400" dirty="0">
                <a:hlinkClick r:id="rId3"/>
              </a:rPr>
              <a:t>http://usuarios.geofisica.unam.mx/gvazquez/yacimientosELIA/zonadesplegar/Clases/Clase%2013%20Principios%20estratratigraficos.pdf</a:t>
            </a:r>
            <a:endParaRPr lang="es-MX" sz="1400" dirty="0"/>
          </a:p>
        </p:txBody>
      </p:sp>
    </p:spTree>
    <p:extLst>
      <p:ext uri="{BB962C8B-B14F-4D97-AF65-F5344CB8AC3E}">
        <p14:creationId xmlns:p14="http://schemas.microsoft.com/office/powerpoint/2010/main" val="29651201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004604"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nvGrpSpPr>
          <p:cNvPr id="6" name="Grupo 5"/>
          <p:cNvGrpSpPr/>
          <p:nvPr/>
        </p:nvGrpSpPr>
        <p:grpSpPr>
          <a:xfrm>
            <a:off x="0" y="0"/>
            <a:ext cx="12192000" cy="892449"/>
            <a:chOff x="0" y="0"/>
            <a:chExt cx="12192000" cy="892449"/>
          </a:xfrm>
        </p:grpSpPr>
        <p:sp>
          <p:nvSpPr>
            <p:cNvPr id="7" name="Rectángulo 6"/>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2890507"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grpSp>
      <p:sp>
        <p:nvSpPr>
          <p:cNvPr id="2" name="Rectángulo 1"/>
          <p:cNvSpPr/>
          <p:nvPr/>
        </p:nvSpPr>
        <p:spPr>
          <a:xfrm>
            <a:off x="935744" y="2146449"/>
            <a:ext cx="10320511" cy="2400657"/>
          </a:xfrm>
          <a:prstGeom prst="rect">
            <a:avLst/>
          </a:prstGeom>
        </p:spPr>
        <p:txBody>
          <a:bodyPr wrap="square">
            <a:spAutoFit/>
          </a:bodyPr>
          <a:lstStyle/>
          <a:p>
            <a:pPr algn="just"/>
            <a:r>
              <a:rPr lang="es-MX" sz="3000" b="1" dirty="0">
                <a:solidFill>
                  <a:srgbClr val="00B050"/>
                </a:solidFill>
              </a:rPr>
              <a:t>Principio de las relaciones de </a:t>
            </a:r>
            <a:r>
              <a:rPr lang="es-MX" sz="3000" b="1" dirty="0" smtClean="0">
                <a:solidFill>
                  <a:srgbClr val="00B050"/>
                </a:solidFill>
              </a:rPr>
              <a:t>inclusión</a:t>
            </a:r>
          </a:p>
          <a:p>
            <a:pPr algn="just"/>
            <a:endParaRPr lang="es-MX" sz="3000" dirty="0">
              <a:solidFill>
                <a:srgbClr val="00B050"/>
              </a:solidFill>
            </a:endParaRPr>
          </a:p>
          <a:p>
            <a:pPr algn="just"/>
            <a:r>
              <a:rPr lang="es-MX" sz="3000" dirty="0">
                <a:solidFill>
                  <a:srgbClr val="00B050"/>
                </a:solidFill>
              </a:rPr>
              <a:t>Un fragmento de material pétreo, contenido dentro de una matriz de composición u origen diferente, siempre será más antiguo que la roca huésped.</a:t>
            </a:r>
          </a:p>
        </p:txBody>
      </p:sp>
    </p:spTree>
    <p:extLst>
      <p:ext uri="{BB962C8B-B14F-4D97-AF65-F5344CB8AC3E}">
        <p14:creationId xmlns:p14="http://schemas.microsoft.com/office/powerpoint/2010/main" val="22423238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94593" y="630633"/>
            <a:ext cx="6463862" cy="4401205"/>
          </a:xfrm>
          <a:prstGeom prst="rect">
            <a:avLst/>
          </a:prstGeom>
        </p:spPr>
        <p:txBody>
          <a:bodyPr wrap="square">
            <a:spAutoFit/>
          </a:bodyPr>
          <a:lstStyle/>
          <a:p>
            <a:r>
              <a:rPr lang="es-MX" sz="3000" b="1" dirty="0">
                <a:solidFill>
                  <a:srgbClr val="00B050"/>
                </a:solidFill>
              </a:rPr>
              <a:t>Principio de desarrollo del </a:t>
            </a:r>
            <a:r>
              <a:rPr lang="es-MX" sz="3000" b="1" dirty="0" smtClean="0">
                <a:solidFill>
                  <a:srgbClr val="00B050"/>
                </a:solidFill>
              </a:rPr>
              <a:t>paisaje </a:t>
            </a:r>
          </a:p>
          <a:p>
            <a:pPr algn="just"/>
            <a:endParaRPr lang="es-MX" sz="2500" dirty="0" smtClean="0">
              <a:solidFill>
                <a:srgbClr val="00B050"/>
              </a:solidFill>
            </a:endParaRPr>
          </a:p>
          <a:p>
            <a:pPr algn="just"/>
            <a:r>
              <a:rPr lang="es-MX" sz="2500" dirty="0" smtClean="0">
                <a:solidFill>
                  <a:srgbClr val="00B050"/>
                </a:solidFill>
              </a:rPr>
              <a:t>Generalmente</a:t>
            </a:r>
            <a:r>
              <a:rPr lang="es-MX" sz="2500" dirty="0">
                <a:solidFill>
                  <a:srgbClr val="00B050"/>
                </a:solidFill>
              </a:rPr>
              <a:t>, los paisajes con mayor relieve topográfico son más jóvenes que los de menor relieve. Así, la determinación de la intensidad del relieve que existe en una región permite inferir en cierta medida la antigüedad relativa del mismo. La edad de algunas superficies recientes, en ciertos tipos de climas, se pueden datar de una forma precisa analizando el grado de recubrimiento por líquenes de esa </a:t>
            </a:r>
            <a:r>
              <a:rPr lang="es-MX" sz="2500" dirty="0" smtClean="0">
                <a:solidFill>
                  <a:srgbClr val="00B050"/>
                </a:solidFill>
              </a:rPr>
              <a:t>superficie.</a:t>
            </a:r>
            <a:endParaRPr lang="es-MX" sz="2500" dirty="0">
              <a:solidFill>
                <a:srgbClr val="00B050"/>
              </a:solidFill>
            </a:endParaRPr>
          </a:p>
        </p:txBody>
      </p:sp>
      <p:sp>
        <p:nvSpPr>
          <p:cNvPr id="6" name="Rectángulo 5"/>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2890507"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sp>
        <p:nvSpPr>
          <p:cNvPr id="8" name="Rectángulo 7"/>
          <p:cNvSpPr/>
          <p:nvPr/>
        </p:nvSpPr>
        <p:spPr>
          <a:xfrm>
            <a:off x="0" y="4926500"/>
            <a:ext cx="6369269" cy="954107"/>
          </a:xfrm>
          <a:prstGeom prst="rect">
            <a:avLst/>
          </a:prstGeom>
        </p:spPr>
        <p:txBody>
          <a:bodyPr wrap="square">
            <a:spAutoFit/>
          </a:bodyPr>
          <a:lstStyle/>
          <a:p>
            <a:r>
              <a:rPr lang="es-MX" sz="1400" dirty="0" smtClean="0">
                <a:solidFill>
                  <a:srgbClr val="0070C0"/>
                </a:solidFill>
                <a:latin typeface="arial" panose="020B0604020202020204" pitchFamily="34" charset="0"/>
              </a:rPr>
              <a:t>Tomado de: </a:t>
            </a:r>
          </a:p>
          <a:p>
            <a:r>
              <a:rPr lang="es-MX" sz="1400" dirty="0" smtClean="0">
                <a:solidFill>
                  <a:srgbClr val="0070C0"/>
                </a:solidFill>
                <a:latin typeface="arial" panose="020B0604020202020204" pitchFamily="34" charset="0"/>
                <a:hlinkClick r:id="rId2"/>
              </a:rPr>
              <a:t>https</a:t>
            </a:r>
            <a:r>
              <a:rPr lang="es-MX" sz="1400" dirty="0">
                <a:solidFill>
                  <a:srgbClr val="0070C0"/>
                </a:solidFill>
                <a:latin typeface="arial" panose="020B0604020202020204" pitchFamily="34" charset="0"/>
                <a:hlinkClick r:id="rId2"/>
              </a:rPr>
              <a:t>://www.u-cursos.cl/uchile/2011/0/COMGEOPDL/1/material_docente/bajar?id_material=382524</a:t>
            </a:r>
            <a:endParaRPr lang="es-MX" sz="1400" dirty="0">
              <a:solidFill>
                <a:srgbClr val="0070C0"/>
              </a:solidFill>
            </a:endParaRPr>
          </a:p>
        </p:txBody>
      </p:sp>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3048" y="1211327"/>
            <a:ext cx="5094013" cy="3820511"/>
          </a:xfrm>
          <a:prstGeom prst="rect">
            <a:avLst/>
          </a:prstGeom>
        </p:spPr>
      </p:pic>
    </p:spTree>
    <p:extLst>
      <p:ext uri="{BB962C8B-B14F-4D97-AF65-F5344CB8AC3E}">
        <p14:creationId xmlns:p14="http://schemas.microsoft.com/office/powerpoint/2010/main" val="11337928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47822" y="1767416"/>
            <a:ext cx="11491930" cy="3308598"/>
          </a:xfrm>
          <a:prstGeom prst="rect">
            <a:avLst/>
          </a:prstGeom>
        </p:spPr>
        <p:txBody>
          <a:bodyPr wrap="square">
            <a:spAutoFit/>
          </a:bodyPr>
          <a:lstStyle/>
          <a:p>
            <a:r>
              <a:rPr lang="es-ES" sz="2500" b="1" dirty="0"/>
              <a:t>Conferencia 2</a:t>
            </a:r>
            <a:r>
              <a:rPr lang="es-ES" sz="2500" b="1" dirty="0" smtClean="0"/>
              <a:t>. “</a:t>
            </a:r>
            <a:r>
              <a:rPr lang="es-MX" sz="2500" b="1" dirty="0"/>
              <a:t>Principios de la Geología</a:t>
            </a:r>
            <a:r>
              <a:rPr lang="es-ES" sz="2500" b="1" dirty="0" smtClean="0"/>
              <a:t> y la datación temporal ”</a:t>
            </a:r>
            <a:endParaRPr lang="es-ES" sz="2500" b="1" dirty="0"/>
          </a:p>
          <a:p>
            <a:endParaRPr lang="es-MX" sz="2500" dirty="0">
              <a:cs typeface="Arial" panose="020B0604020202020204" pitchFamily="34" charset="0"/>
            </a:endParaRPr>
          </a:p>
          <a:p>
            <a:endParaRPr lang="es-MX" sz="2500" dirty="0">
              <a:cs typeface="Arial" panose="020B0604020202020204" pitchFamily="34" charset="0"/>
            </a:endParaRPr>
          </a:p>
          <a:p>
            <a:r>
              <a:rPr lang="es-MX" sz="2500" b="1" dirty="0">
                <a:cs typeface="Arial" panose="020B0604020202020204" pitchFamily="34" charset="0"/>
              </a:rPr>
              <a:t> Contenidos de la conferencia:</a:t>
            </a:r>
          </a:p>
          <a:p>
            <a:endParaRPr lang="es-ES" sz="2500" b="1" dirty="0">
              <a:cs typeface="Arial" panose="020B0604020202020204" pitchFamily="34" charset="0"/>
            </a:endParaRPr>
          </a:p>
          <a:p>
            <a:pPr>
              <a:defRPr/>
            </a:pPr>
            <a:r>
              <a:rPr lang="es-MX" sz="2700" dirty="0"/>
              <a:t>2</a:t>
            </a:r>
            <a:r>
              <a:rPr lang="es-MX" sz="2700" dirty="0" smtClean="0"/>
              <a:t>.1</a:t>
            </a:r>
            <a:r>
              <a:rPr lang="es-MX" sz="2700" dirty="0"/>
              <a:t>. </a:t>
            </a:r>
            <a:r>
              <a:rPr lang="es-MX" sz="2700" dirty="0" smtClean="0"/>
              <a:t>Principios de la Geología y la Datación Relativa</a:t>
            </a:r>
          </a:p>
          <a:p>
            <a:pPr>
              <a:defRPr/>
            </a:pPr>
            <a:r>
              <a:rPr lang="es-MX" sz="2700" dirty="0"/>
              <a:t>2</a:t>
            </a:r>
            <a:r>
              <a:rPr lang="es-MX" sz="2700" dirty="0" smtClean="0"/>
              <a:t>.2. Métodos de datación en Geología</a:t>
            </a:r>
            <a:endParaRPr lang="es-MX" sz="2700" dirty="0"/>
          </a:p>
          <a:p>
            <a:pPr marL="285750" lvl="0" indent="-285750">
              <a:buFont typeface="Arial" panose="020B0604020202020204" pitchFamily="34" charset="0"/>
              <a:buChar char="•"/>
            </a:pPr>
            <a:endParaRPr lang="es-ES" sz="3000" dirty="0">
              <a:cs typeface="Arial" panose="020B0604020202020204" pitchFamily="34" charset="0"/>
            </a:endParaRPr>
          </a:p>
        </p:txBody>
      </p:sp>
      <p:sp>
        <p:nvSpPr>
          <p:cNvPr id="6" name="Rectángulo 5"/>
          <p:cNvSpPr/>
          <p:nvPr/>
        </p:nvSpPr>
        <p:spPr>
          <a:xfrm>
            <a:off x="90013" y="458208"/>
            <a:ext cx="12006470" cy="507831"/>
          </a:xfrm>
          <a:prstGeom prst="rect">
            <a:avLst/>
          </a:prstGeom>
        </p:spPr>
        <p:txBody>
          <a:bodyPr wrap="square">
            <a:spAutoFit/>
          </a:bodyPr>
          <a:lstStyle/>
          <a:p>
            <a:pPr algn="ctr"/>
            <a:r>
              <a:rPr lang="es-MX" sz="2700" b="1" dirty="0" smtClean="0"/>
              <a:t>UNIDAD 1. INTRODUCCIÓN A LA GEOLOGÍA.</a:t>
            </a:r>
            <a:endParaRPr lang="es-MX" sz="2700" dirty="0"/>
          </a:p>
        </p:txBody>
      </p:sp>
    </p:spTree>
    <p:extLst>
      <p:ext uri="{BB962C8B-B14F-4D97-AF65-F5344CB8AC3E}">
        <p14:creationId xmlns:p14="http://schemas.microsoft.com/office/powerpoint/2010/main" val="20861763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5720" y="969290"/>
            <a:ext cx="5249258" cy="553998"/>
          </a:xfrm>
          <a:prstGeom prst="rect">
            <a:avLst/>
          </a:prstGeom>
        </p:spPr>
        <p:txBody>
          <a:bodyPr wrap="none">
            <a:spAutoFit/>
          </a:bodyPr>
          <a:lstStyle/>
          <a:p>
            <a:r>
              <a:rPr lang="es-MX" sz="3000" b="1" dirty="0">
                <a:solidFill>
                  <a:schemeClr val="accent6"/>
                </a:solidFill>
              </a:rPr>
              <a:t>Discontinuidades estratigráficas</a:t>
            </a:r>
          </a:p>
        </p:txBody>
      </p:sp>
      <p:sp>
        <p:nvSpPr>
          <p:cNvPr id="5" name="Rectángulo 4"/>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2890507"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sp>
        <p:nvSpPr>
          <p:cNvPr id="7" name="Rectángulo 6"/>
          <p:cNvSpPr/>
          <p:nvPr/>
        </p:nvSpPr>
        <p:spPr>
          <a:xfrm>
            <a:off x="662340" y="1804861"/>
            <a:ext cx="10745275" cy="1015663"/>
          </a:xfrm>
          <a:prstGeom prst="rect">
            <a:avLst/>
          </a:prstGeom>
        </p:spPr>
        <p:txBody>
          <a:bodyPr wrap="square">
            <a:spAutoFit/>
          </a:bodyPr>
          <a:lstStyle/>
          <a:p>
            <a:pPr algn="just"/>
            <a:r>
              <a:rPr lang="es-MX" sz="3000" dirty="0" smtClean="0"/>
              <a:t>Estratos</a:t>
            </a:r>
            <a:r>
              <a:rPr lang="es-MX" sz="3000" b="1" dirty="0"/>
              <a:t> </a:t>
            </a:r>
            <a:r>
              <a:rPr lang="es-MX" sz="3000" b="1" dirty="0" smtClean="0"/>
              <a:t>concordantes:</a:t>
            </a:r>
            <a:r>
              <a:rPr lang="es-MX" sz="3000" dirty="0" smtClean="0"/>
              <a:t> Estratos que se </a:t>
            </a:r>
            <a:r>
              <a:rPr lang="es-MX" sz="3000" dirty="0"/>
              <a:t>han ido depositando sin </a:t>
            </a:r>
            <a:r>
              <a:rPr lang="es-MX" sz="3000" dirty="0" smtClean="0"/>
              <a:t>interrupción. Hubo continuidad en la deposición de sedimentos. </a:t>
            </a:r>
            <a:endParaRPr lang="es-MX" sz="3000" dirty="0"/>
          </a:p>
        </p:txBody>
      </p:sp>
      <p:pic>
        <p:nvPicPr>
          <p:cNvPr id="8" name="Imagen 7"/>
          <p:cNvPicPr>
            <a:picLocks noChangeAspect="1"/>
          </p:cNvPicPr>
          <p:nvPr/>
        </p:nvPicPr>
        <p:blipFill>
          <a:blip r:embed="rId2"/>
          <a:stretch>
            <a:fillRect/>
          </a:stretch>
        </p:blipFill>
        <p:spPr>
          <a:xfrm>
            <a:off x="3532769" y="2820524"/>
            <a:ext cx="5559716" cy="3933849"/>
          </a:xfrm>
          <a:prstGeom prst="rect">
            <a:avLst/>
          </a:prstGeom>
        </p:spPr>
      </p:pic>
    </p:spTree>
    <p:extLst>
      <p:ext uri="{BB962C8B-B14F-4D97-AF65-F5344CB8AC3E}">
        <p14:creationId xmlns:p14="http://schemas.microsoft.com/office/powerpoint/2010/main" val="11884768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75573" y="1490682"/>
            <a:ext cx="10663706" cy="3554819"/>
          </a:xfrm>
          <a:prstGeom prst="rect">
            <a:avLst/>
          </a:prstGeom>
          <a:noFill/>
        </p:spPr>
        <p:txBody>
          <a:bodyPr wrap="square" rtlCol="0">
            <a:spAutoFit/>
          </a:bodyPr>
          <a:lstStyle/>
          <a:p>
            <a:pPr algn="just"/>
            <a:r>
              <a:rPr lang="es-ES" sz="2500" dirty="0">
                <a:solidFill>
                  <a:srgbClr val="00B050"/>
                </a:solidFill>
              </a:rPr>
              <a:t>Ahora, </a:t>
            </a:r>
            <a:r>
              <a:rPr lang="es-ES" sz="2500" dirty="0" smtClean="0">
                <a:solidFill>
                  <a:srgbClr val="00B050"/>
                </a:solidFill>
              </a:rPr>
              <a:t>una </a:t>
            </a:r>
            <a:r>
              <a:rPr lang="es-ES" sz="2500" b="1" dirty="0" smtClean="0">
                <a:solidFill>
                  <a:srgbClr val="00B050"/>
                </a:solidFill>
              </a:rPr>
              <a:t>DISCONTINUIDAD ESTRATIGRÁFICA</a:t>
            </a:r>
            <a:r>
              <a:rPr lang="es-ES" sz="2500" dirty="0" smtClean="0">
                <a:solidFill>
                  <a:srgbClr val="00B050"/>
                </a:solidFill>
              </a:rPr>
              <a:t> representa </a:t>
            </a:r>
            <a:r>
              <a:rPr lang="es-ES" sz="2500" dirty="0">
                <a:solidFill>
                  <a:srgbClr val="00B050"/>
                </a:solidFill>
              </a:rPr>
              <a:t>un largo período durante el cual se </a:t>
            </a:r>
            <a:r>
              <a:rPr lang="es-ES" sz="2500" dirty="0" smtClean="0">
                <a:solidFill>
                  <a:srgbClr val="00B050"/>
                </a:solidFill>
              </a:rPr>
              <a:t>in</a:t>
            </a:r>
            <a:r>
              <a:rPr lang="es-MX" sz="2500" dirty="0" err="1" smtClean="0">
                <a:solidFill>
                  <a:srgbClr val="00B050"/>
                </a:solidFill>
              </a:rPr>
              <a:t>terrumpió</a:t>
            </a:r>
            <a:r>
              <a:rPr lang="es-MX" sz="2500" dirty="0" smtClean="0">
                <a:solidFill>
                  <a:srgbClr val="00B050"/>
                </a:solidFill>
              </a:rPr>
              <a:t> </a:t>
            </a:r>
            <a:r>
              <a:rPr lang="es-MX" sz="2500" dirty="0">
                <a:solidFill>
                  <a:srgbClr val="00B050"/>
                </a:solidFill>
              </a:rPr>
              <a:t>la sedimentación, la erosión eliminó las rocas previamente formadas y luego continuó el depósito. En cada caso, el levantamiento y la erosión fueron seguidos de subsidencia y nueva sedimentación. Las discontinuidades estratigráficas son rasgos importantes porque representan acontecimientos geológicos significativos de la historia de la Tierra. Además, su reconocimiento nos ayuda a identificar qué intervalos de tiempo no están representados por los estratos y, por tanto, no aparecen en el registro </a:t>
            </a:r>
            <a:r>
              <a:rPr lang="es-MX" sz="2500" dirty="0" smtClean="0">
                <a:solidFill>
                  <a:srgbClr val="00B050"/>
                </a:solidFill>
              </a:rPr>
              <a:t>geológico (</a:t>
            </a:r>
            <a:r>
              <a:rPr lang="es-ES" sz="2500" dirty="0" err="1" smtClean="0">
                <a:solidFill>
                  <a:srgbClr val="00B050"/>
                </a:solidFill>
              </a:rPr>
              <a:t>Tarbuck</a:t>
            </a:r>
            <a:r>
              <a:rPr lang="es-ES" sz="2500" dirty="0" smtClean="0">
                <a:solidFill>
                  <a:srgbClr val="00B050"/>
                </a:solidFill>
              </a:rPr>
              <a:t>, E. J.  y </a:t>
            </a:r>
            <a:r>
              <a:rPr lang="es-ES" sz="2500" dirty="0" err="1" smtClean="0">
                <a:solidFill>
                  <a:srgbClr val="00B050"/>
                </a:solidFill>
              </a:rPr>
              <a:t>Lutgens</a:t>
            </a:r>
            <a:r>
              <a:rPr lang="es-ES" sz="2500" dirty="0" smtClean="0">
                <a:solidFill>
                  <a:srgbClr val="00B050"/>
                </a:solidFill>
              </a:rPr>
              <a:t>, F. K., 2005)</a:t>
            </a:r>
            <a:r>
              <a:rPr lang="es-MX" sz="2500" dirty="0" smtClean="0">
                <a:solidFill>
                  <a:srgbClr val="00B050"/>
                </a:solidFill>
              </a:rPr>
              <a:t>. </a:t>
            </a:r>
            <a:endParaRPr lang="es-ES" sz="2500" dirty="0">
              <a:solidFill>
                <a:srgbClr val="0070C0"/>
              </a:solidFill>
            </a:endParaRPr>
          </a:p>
        </p:txBody>
      </p:sp>
      <p:sp>
        <p:nvSpPr>
          <p:cNvPr id="5" name="Rectángulo 4"/>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2890507"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spTree>
    <p:extLst>
      <p:ext uri="{BB962C8B-B14F-4D97-AF65-F5344CB8AC3E}">
        <p14:creationId xmlns:p14="http://schemas.microsoft.com/office/powerpoint/2010/main" val="2112762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849143" y="584503"/>
            <a:ext cx="8342857" cy="6158730"/>
          </a:xfrm>
          <a:prstGeom prst="rect">
            <a:avLst/>
          </a:prstGeom>
        </p:spPr>
      </p:pic>
      <p:sp>
        <p:nvSpPr>
          <p:cNvPr id="5" name="Rectángulo 4"/>
          <p:cNvSpPr/>
          <p:nvPr/>
        </p:nvSpPr>
        <p:spPr>
          <a:xfrm>
            <a:off x="154546" y="686391"/>
            <a:ext cx="7186411" cy="1246495"/>
          </a:xfrm>
          <a:prstGeom prst="rect">
            <a:avLst/>
          </a:prstGeom>
        </p:spPr>
        <p:txBody>
          <a:bodyPr wrap="square">
            <a:spAutoFit/>
          </a:bodyPr>
          <a:lstStyle/>
          <a:p>
            <a:pPr algn="just"/>
            <a:r>
              <a:rPr lang="es-MX" sz="2500" dirty="0" smtClean="0">
                <a:solidFill>
                  <a:srgbClr val="00B050"/>
                </a:solidFill>
              </a:rPr>
              <a:t>Corte </a:t>
            </a:r>
            <a:r>
              <a:rPr lang="es-MX" sz="2500" dirty="0">
                <a:solidFill>
                  <a:srgbClr val="00B050"/>
                </a:solidFill>
              </a:rPr>
              <a:t>geológico a través del Gran Cañón ilustra los tres tipos básicos de discontinuidades </a:t>
            </a:r>
            <a:r>
              <a:rPr lang="es-MX" sz="2500" dirty="0" smtClean="0">
                <a:solidFill>
                  <a:srgbClr val="00B050"/>
                </a:solidFill>
              </a:rPr>
              <a:t>estratigráficas (</a:t>
            </a:r>
            <a:r>
              <a:rPr lang="es-ES" sz="2500" dirty="0" err="1" smtClean="0">
                <a:solidFill>
                  <a:srgbClr val="00B050"/>
                </a:solidFill>
              </a:rPr>
              <a:t>Tarbuck</a:t>
            </a:r>
            <a:r>
              <a:rPr lang="es-ES" sz="2500" dirty="0">
                <a:solidFill>
                  <a:srgbClr val="00B050"/>
                </a:solidFill>
              </a:rPr>
              <a:t>, E. J.  y </a:t>
            </a:r>
            <a:r>
              <a:rPr lang="es-ES" sz="2500" dirty="0" err="1">
                <a:solidFill>
                  <a:srgbClr val="00B050"/>
                </a:solidFill>
              </a:rPr>
              <a:t>Lutgens</a:t>
            </a:r>
            <a:r>
              <a:rPr lang="es-ES" sz="2500" dirty="0">
                <a:solidFill>
                  <a:srgbClr val="00B050"/>
                </a:solidFill>
              </a:rPr>
              <a:t>, F. K., </a:t>
            </a:r>
            <a:r>
              <a:rPr lang="es-ES" sz="2500" dirty="0" smtClean="0">
                <a:solidFill>
                  <a:srgbClr val="00B050"/>
                </a:solidFill>
              </a:rPr>
              <a:t>2005)</a:t>
            </a:r>
            <a:r>
              <a:rPr lang="es-MX" sz="2500" dirty="0" smtClean="0">
                <a:solidFill>
                  <a:srgbClr val="00B050"/>
                </a:solidFill>
              </a:rPr>
              <a:t>.</a:t>
            </a:r>
            <a:endParaRPr lang="es-MX" sz="2500" dirty="0">
              <a:solidFill>
                <a:srgbClr val="00B050"/>
              </a:solidFill>
            </a:endParaRPr>
          </a:p>
        </p:txBody>
      </p:sp>
      <p:sp>
        <p:nvSpPr>
          <p:cNvPr id="6" name="Rectángulo 5"/>
          <p:cNvSpPr/>
          <p:nvPr/>
        </p:nvSpPr>
        <p:spPr>
          <a:xfrm>
            <a:off x="8307304" y="6180718"/>
            <a:ext cx="3617016" cy="369332"/>
          </a:xfrm>
          <a:prstGeom prst="rect">
            <a:avLst/>
          </a:prstGeom>
        </p:spPr>
        <p:txBody>
          <a:bodyPr wrap="none">
            <a:spAutoFit/>
          </a:bodyPr>
          <a:lstStyle/>
          <a:p>
            <a:r>
              <a:rPr lang="es-ES" b="1" dirty="0" err="1"/>
              <a:t>Tarbuck</a:t>
            </a:r>
            <a:r>
              <a:rPr lang="es-ES" b="1" dirty="0"/>
              <a:t>, E. J.  y </a:t>
            </a:r>
            <a:r>
              <a:rPr lang="es-ES" b="1" dirty="0" err="1"/>
              <a:t>Lutgens</a:t>
            </a:r>
            <a:r>
              <a:rPr lang="es-ES" b="1" dirty="0"/>
              <a:t>, F. K</a:t>
            </a:r>
            <a:r>
              <a:rPr lang="es-ES" b="1" dirty="0" smtClean="0"/>
              <a:t>. (2005)</a:t>
            </a:r>
            <a:endParaRPr lang="es-MX" b="1" dirty="0"/>
          </a:p>
        </p:txBody>
      </p:sp>
      <p:sp>
        <p:nvSpPr>
          <p:cNvPr id="7" name="Rectángulo 6"/>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2890507"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spTree>
    <p:extLst>
      <p:ext uri="{BB962C8B-B14F-4D97-AF65-F5344CB8AC3E}">
        <p14:creationId xmlns:p14="http://schemas.microsoft.com/office/powerpoint/2010/main" val="27351862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2890507" y="76841"/>
            <a:ext cx="7713784" cy="815608"/>
          </a:xfrm>
          <a:prstGeom prst="rect">
            <a:avLst/>
          </a:prstGeom>
        </p:spPr>
        <p:txBody>
          <a:bodyPr wrap="square">
            <a:spAutoFit/>
          </a:bodyPr>
          <a:lstStyle/>
          <a:p>
            <a:pPr>
              <a:defRPr/>
            </a:pPr>
            <a:r>
              <a:rPr lang="es-MX" sz="2300" b="1" dirty="0"/>
              <a:t>2.1. Principios de la </a:t>
            </a:r>
            <a:r>
              <a:rPr lang="es-MX" sz="2300" b="1" dirty="0" smtClean="0"/>
              <a:t>Geología </a:t>
            </a:r>
            <a:r>
              <a:rPr lang="es-MX" sz="2400" b="1" dirty="0" smtClean="0"/>
              <a:t>y </a:t>
            </a:r>
            <a:r>
              <a:rPr lang="es-MX" sz="2400" b="1" dirty="0"/>
              <a:t>la Datación Relativa</a:t>
            </a:r>
          </a:p>
          <a:p>
            <a:pPr>
              <a:defRPr/>
            </a:pPr>
            <a:endParaRPr lang="es-MX" sz="2300" b="1" dirty="0"/>
          </a:p>
        </p:txBody>
      </p:sp>
      <p:sp>
        <p:nvSpPr>
          <p:cNvPr id="7" name="CuadroTexto 6"/>
          <p:cNvSpPr txBox="1"/>
          <p:nvPr/>
        </p:nvSpPr>
        <p:spPr>
          <a:xfrm>
            <a:off x="211793" y="630633"/>
            <a:ext cx="11768414" cy="1477328"/>
          </a:xfrm>
          <a:prstGeom prst="rect">
            <a:avLst/>
          </a:prstGeom>
          <a:noFill/>
        </p:spPr>
        <p:txBody>
          <a:bodyPr wrap="none" rtlCol="0">
            <a:spAutoFit/>
          </a:bodyPr>
          <a:lstStyle/>
          <a:p>
            <a:r>
              <a:rPr lang="es-ES" sz="3000" b="1" dirty="0" smtClean="0">
                <a:solidFill>
                  <a:srgbClr val="00B050"/>
                </a:solidFill>
              </a:rPr>
              <a:t>EJERCICIO</a:t>
            </a:r>
          </a:p>
          <a:p>
            <a:endParaRPr lang="es-ES" sz="3000" b="1" dirty="0">
              <a:solidFill>
                <a:srgbClr val="00B050"/>
              </a:solidFill>
            </a:endParaRPr>
          </a:p>
          <a:p>
            <a:r>
              <a:rPr lang="es-ES" sz="3000" b="1" dirty="0" smtClean="0">
                <a:solidFill>
                  <a:srgbClr val="00B050"/>
                </a:solidFill>
              </a:rPr>
              <a:t>Ordenar cronológicamente las Unidades Geológicas respecto a las Fallas. </a:t>
            </a:r>
            <a:endParaRPr lang="es-MX" sz="3000" b="1" dirty="0">
              <a:solidFill>
                <a:srgbClr val="00B050"/>
              </a:solidFill>
            </a:endParaRPr>
          </a:p>
        </p:txBody>
      </p:sp>
      <p:pic>
        <p:nvPicPr>
          <p:cNvPr id="10" name="Imagen 9"/>
          <p:cNvPicPr>
            <a:picLocks noChangeAspect="1"/>
          </p:cNvPicPr>
          <p:nvPr/>
        </p:nvPicPr>
        <p:blipFill>
          <a:blip r:embed="rId2"/>
          <a:stretch>
            <a:fillRect/>
          </a:stretch>
        </p:blipFill>
        <p:spPr>
          <a:xfrm>
            <a:off x="52022" y="2607967"/>
            <a:ext cx="11796542" cy="1464303"/>
          </a:xfrm>
          <a:prstGeom prst="rect">
            <a:avLst/>
          </a:prstGeom>
        </p:spPr>
      </p:pic>
      <p:sp>
        <p:nvSpPr>
          <p:cNvPr id="11" name="Rectángulo 10"/>
          <p:cNvSpPr/>
          <p:nvPr/>
        </p:nvSpPr>
        <p:spPr>
          <a:xfrm>
            <a:off x="575034" y="3933770"/>
            <a:ext cx="4320413" cy="292388"/>
          </a:xfrm>
          <a:prstGeom prst="rect">
            <a:avLst/>
          </a:prstGeom>
        </p:spPr>
        <p:txBody>
          <a:bodyPr wrap="none">
            <a:spAutoFit/>
          </a:bodyPr>
          <a:lstStyle/>
          <a:p>
            <a:r>
              <a:rPr lang="es-MX" sz="1300" dirty="0" smtClean="0">
                <a:solidFill>
                  <a:schemeClr val="accent1"/>
                </a:solidFill>
                <a:latin typeface="arial" panose="020B0604020202020204" pitchFamily="34" charset="0"/>
              </a:rPr>
              <a:t>Figura de García </a:t>
            </a:r>
            <a:r>
              <a:rPr lang="es-MX" sz="1300" dirty="0">
                <a:solidFill>
                  <a:schemeClr val="accent1"/>
                </a:solidFill>
                <a:latin typeface="arial" panose="020B0604020202020204" pitchFamily="34" charset="0"/>
              </a:rPr>
              <a:t>(1994</a:t>
            </a:r>
            <a:r>
              <a:rPr lang="es-MX" sz="1300" dirty="0" smtClean="0">
                <a:solidFill>
                  <a:schemeClr val="accent1"/>
                </a:solidFill>
                <a:latin typeface="arial" panose="020B0604020202020204" pitchFamily="34" charset="0"/>
              </a:rPr>
              <a:t>) y modificada por Padilla (2007)</a:t>
            </a:r>
            <a:endParaRPr lang="es-MX" sz="1300" dirty="0">
              <a:solidFill>
                <a:schemeClr val="accent1"/>
              </a:solidFill>
            </a:endParaRPr>
          </a:p>
        </p:txBody>
      </p:sp>
    </p:spTree>
    <p:extLst>
      <p:ext uri="{BB962C8B-B14F-4D97-AF65-F5344CB8AC3E}">
        <p14:creationId xmlns:p14="http://schemas.microsoft.com/office/powerpoint/2010/main" val="34543811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91673" y="3105835"/>
            <a:ext cx="9530366" cy="707886"/>
          </a:xfrm>
          <a:prstGeom prst="rect">
            <a:avLst/>
          </a:prstGeom>
        </p:spPr>
        <p:txBody>
          <a:bodyPr wrap="square">
            <a:spAutoFit/>
          </a:bodyPr>
          <a:lstStyle/>
          <a:p>
            <a:pPr>
              <a:defRPr/>
            </a:pPr>
            <a:r>
              <a:rPr lang="es-MX" sz="4000" b="1" dirty="0" smtClean="0">
                <a:solidFill>
                  <a:srgbClr val="FF0000"/>
                </a:solidFill>
              </a:rPr>
              <a:t>2.2</a:t>
            </a:r>
            <a:r>
              <a:rPr lang="es-MX" sz="4000" b="1" dirty="0">
                <a:solidFill>
                  <a:srgbClr val="FF0000"/>
                </a:solidFill>
              </a:rPr>
              <a:t>. Métodos de datación en Geología</a:t>
            </a:r>
          </a:p>
        </p:txBody>
      </p:sp>
    </p:spTree>
    <p:extLst>
      <p:ext uri="{BB962C8B-B14F-4D97-AF65-F5344CB8AC3E}">
        <p14:creationId xmlns:p14="http://schemas.microsoft.com/office/powerpoint/2010/main" val="4869064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3895358" y="92230"/>
            <a:ext cx="4834080" cy="446276"/>
          </a:xfrm>
          <a:prstGeom prst="rect">
            <a:avLst/>
          </a:prstGeom>
        </p:spPr>
        <p:txBody>
          <a:bodyPr wrap="none">
            <a:spAutoFit/>
          </a:bodyPr>
          <a:lstStyle/>
          <a:p>
            <a:pPr>
              <a:defRPr/>
            </a:pPr>
            <a:r>
              <a:rPr lang="es-MX" sz="2300" b="1" dirty="0"/>
              <a:t>2.2. Métodos de datación en Geología</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4406" y="646022"/>
            <a:ext cx="8104957" cy="6085070"/>
          </a:xfrm>
          <a:prstGeom prst="rect">
            <a:avLst/>
          </a:prstGeom>
        </p:spPr>
      </p:pic>
      <p:sp>
        <p:nvSpPr>
          <p:cNvPr id="3" name="Rectángulo 2"/>
          <p:cNvSpPr/>
          <p:nvPr/>
        </p:nvSpPr>
        <p:spPr>
          <a:xfrm>
            <a:off x="141668" y="6407927"/>
            <a:ext cx="11080124" cy="323165"/>
          </a:xfrm>
          <a:prstGeom prst="rect">
            <a:avLst/>
          </a:prstGeom>
        </p:spPr>
        <p:txBody>
          <a:bodyPr wrap="square">
            <a:spAutoFit/>
          </a:bodyPr>
          <a:lstStyle/>
          <a:p>
            <a:r>
              <a:rPr lang="es-MX" sz="1500" dirty="0">
                <a:solidFill>
                  <a:srgbClr val="0070C0"/>
                </a:solidFill>
              </a:rPr>
              <a:t>https://es.slideshare.net/EDU3364/datacines-en-geologa-datacin-relativa-y-absoluta</a:t>
            </a:r>
          </a:p>
        </p:txBody>
      </p:sp>
    </p:spTree>
    <p:extLst>
      <p:ext uri="{BB962C8B-B14F-4D97-AF65-F5344CB8AC3E}">
        <p14:creationId xmlns:p14="http://schemas.microsoft.com/office/powerpoint/2010/main" val="31662631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73745" y="1000036"/>
            <a:ext cx="8607382" cy="3785652"/>
          </a:xfrm>
          <a:prstGeom prst="rect">
            <a:avLst/>
          </a:prstGeom>
        </p:spPr>
        <p:txBody>
          <a:bodyPr wrap="square">
            <a:spAutoFit/>
          </a:bodyPr>
          <a:lstStyle/>
          <a:p>
            <a:r>
              <a:rPr lang="es-MX" sz="3000" b="1" dirty="0" smtClean="0">
                <a:solidFill>
                  <a:schemeClr val="accent6"/>
                </a:solidFill>
              </a:rPr>
              <a:t>DATACIÓN RELATIVA</a:t>
            </a:r>
          </a:p>
          <a:p>
            <a:endParaRPr lang="es-MX" sz="3000" dirty="0">
              <a:solidFill>
                <a:schemeClr val="accent6"/>
              </a:solidFill>
            </a:endParaRPr>
          </a:p>
          <a:p>
            <a:pPr marL="457200" indent="-457200">
              <a:buFont typeface="Arial" panose="020B0604020202020204" pitchFamily="34" charset="0"/>
              <a:buChar char="•"/>
            </a:pPr>
            <a:r>
              <a:rPr lang="es-MX" sz="3000" dirty="0">
                <a:solidFill>
                  <a:schemeClr val="accent6"/>
                </a:solidFill>
              </a:rPr>
              <a:t>P</a:t>
            </a:r>
            <a:r>
              <a:rPr lang="es-MX" sz="3000" dirty="0" smtClean="0">
                <a:solidFill>
                  <a:schemeClr val="accent6"/>
                </a:solidFill>
              </a:rPr>
              <a:t>rincipios </a:t>
            </a:r>
            <a:r>
              <a:rPr lang="es-MX" sz="3000" dirty="0">
                <a:solidFill>
                  <a:schemeClr val="accent6"/>
                </a:solidFill>
              </a:rPr>
              <a:t>fundamentales </a:t>
            </a:r>
            <a:endParaRPr lang="es-MX" sz="3000" dirty="0" smtClean="0">
              <a:solidFill>
                <a:schemeClr val="accent6"/>
              </a:solidFill>
            </a:endParaRPr>
          </a:p>
          <a:p>
            <a:pPr marL="457200" indent="-457200">
              <a:buFont typeface="Arial" panose="020B0604020202020204" pitchFamily="34" charset="0"/>
              <a:buChar char="•"/>
            </a:pPr>
            <a:r>
              <a:rPr lang="es-MX" sz="3000" dirty="0" smtClean="0">
                <a:solidFill>
                  <a:schemeClr val="accent6"/>
                </a:solidFill>
              </a:rPr>
              <a:t>Ley </a:t>
            </a:r>
            <a:r>
              <a:rPr lang="es-MX" sz="3000" dirty="0">
                <a:solidFill>
                  <a:schemeClr val="accent6"/>
                </a:solidFill>
              </a:rPr>
              <a:t>de la </a:t>
            </a:r>
            <a:r>
              <a:rPr lang="es-MX" sz="3000" dirty="0" smtClean="0">
                <a:solidFill>
                  <a:schemeClr val="accent6"/>
                </a:solidFill>
              </a:rPr>
              <a:t>superposición</a:t>
            </a:r>
          </a:p>
          <a:p>
            <a:pPr marL="457200" indent="-457200">
              <a:buFont typeface="Arial" panose="020B0604020202020204" pitchFamily="34" charset="0"/>
              <a:buChar char="•"/>
            </a:pPr>
            <a:r>
              <a:rPr lang="es-MX" sz="3000" dirty="0" smtClean="0">
                <a:solidFill>
                  <a:schemeClr val="accent6"/>
                </a:solidFill>
              </a:rPr>
              <a:t>Principio </a:t>
            </a:r>
            <a:r>
              <a:rPr lang="es-MX" sz="3000" dirty="0">
                <a:solidFill>
                  <a:schemeClr val="accent6"/>
                </a:solidFill>
              </a:rPr>
              <a:t>de la horizontalidad </a:t>
            </a:r>
            <a:r>
              <a:rPr lang="es-MX" sz="3000" dirty="0" smtClean="0">
                <a:solidFill>
                  <a:schemeClr val="accent6"/>
                </a:solidFill>
              </a:rPr>
              <a:t>original</a:t>
            </a:r>
          </a:p>
          <a:p>
            <a:pPr marL="457200" indent="-457200">
              <a:buFont typeface="Arial" panose="020B0604020202020204" pitchFamily="34" charset="0"/>
              <a:buChar char="•"/>
            </a:pPr>
            <a:r>
              <a:rPr lang="es-MX" sz="3000" dirty="0" smtClean="0">
                <a:solidFill>
                  <a:schemeClr val="accent6"/>
                </a:solidFill>
              </a:rPr>
              <a:t> </a:t>
            </a:r>
            <a:r>
              <a:rPr lang="es-MX" sz="3000" dirty="0">
                <a:solidFill>
                  <a:schemeClr val="accent6"/>
                </a:solidFill>
              </a:rPr>
              <a:t>Principio de intersección </a:t>
            </a:r>
            <a:r>
              <a:rPr lang="es-MX" sz="3000" dirty="0" smtClean="0">
                <a:solidFill>
                  <a:schemeClr val="accent6"/>
                </a:solidFill>
              </a:rPr>
              <a:t>Inclusiones</a:t>
            </a:r>
          </a:p>
          <a:p>
            <a:pPr marL="457200" indent="-457200">
              <a:buFont typeface="Arial" panose="020B0604020202020204" pitchFamily="34" charset="0"/>
              <a:buChar char="•"/>
            </a:pPr>
            <a:r>
              <a:rPr lang="es-MX" sz="3000" dirty="0" smtClean="0">
                <a:solidFill>
                  <a:schemeClr val="accent6"/>
                </a:solidFill>
              </a:rPr>
              <a:t>Discontinuidades estratigráficas</a:t>
            </a:r>
          </a:p>
          <a:p>
            <a:pPr marL="457200" indent="-457200">
              <a:buFont typeface="Arial" panose="020B0604020202020204" pitchFamily="34" charset="0"/>
              <a:buChar char="•"/>
            </a:pPr>
            <a:r>
              <a:rPr lang="es-MX" sz="3000" dirty="0">
                <a:solidFill>
                  <a:schemeClr val="accent6"/>
                </a:solidFill>
              </a:rPr>
              <a:t>Fósiles y correlación</a:t>
            </a:r>
          </a:p>
        </p:txBody>
      </p:sp>
      <p:sp>
        <p:nvSpPr>
          <p:cNvPr id="5" name="Rectángulo 4"/>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895358" y="92230"/>
            <a:ext cx="4834080" cy="446276"/>
          </a:xfrm>
          <a:prstGeom prst="rect">
            <a:avLst/>
          </a:prstGeom>
        </p:spPr>
        <p:txBody>
          <a:bodyPr wrap="none">
            <a:spAutoFit/>
          </a:bodyPr>
          <a:lstStyle/>
          <a:p>
            <a:pPr>
              <a:defRPr/>
            </a:pPr>
            <a:r>
              <a:rPr lang="es-MX" sz="2300" b="1" dirty="0"/>
              <a:t>2.2. Métodos de datación en Geología</a:t>
            </a:r>
          </a:p>
        </p:txBody>
      </p:sp>
      <p:sp>
        <p:nvSpPr>
          <p:cNvPr id="7" name="Cerrar llave 6"/>
          <p:cNvSpPr/>
          <p:nvPr/>
        </p:nvSpPr>
        <p:spPr>
          <a:xfrm>
            <a:off x="7624293" y="1790163"/>
            <a:ext cx="824248" cy="299552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Rectángulo 7"/>
          <p:cNvSpPr/>
          <p:nvPr/>
        </p:nvSpPr>
        <p:spPr>
          <a:xfrm>
            <a:off x="8062175" y="2780093"/>
            <a:ext cx="4129825" cy="1015663"/>
          </a:xfrm>
          <a:prstGeom prst="rect">
            <a:avLst/>
          </a:prstGeom>
        </p:spPr>
        <p:txBody>
          <a:bodyPr wrap="square">
            <a:spAutoFit/>
          </a:bodyPr>
          <a:lstStyle/>
          <a:p>
            <a:pPr algn="ctr"/>
            <a:r>
              <a:rPr lang="es-MX" sz="2000" b="1" dirty="0">
                <a:solidFill>
                  <a:schemeClr val="accent6"/>
                </a:solidFill>
              </a:rPr>
              <a:t>Principios de la </a:t>
            </a:r>
            <a:r>
              <a:rPr lang="es-MX" sz="2000" b="1" dirty="0" smtClean="0">
                <a:solidFill>
                  <a:schemeClr val="accent6"/>
                </a:solidFill>
              </a:rPr>
              <a:t>Geología aplicados </a:t>
            </a:r>
          </a:p>
          <a:p>
            <a:pPr algn="ctr"/>
            <a:r>
              <a:rPr lang="es-MX" sz="2000" b="1" dirty="0" smtClean="0">
                <a:solidFill>
                  <a:schemeClr val="accent6"/>
                </a:solidFill>
              </a:rPr>
              <a:t>a la Datación Relativa</a:t>
            </a:r>
          </a:p>
          <a:p>
            <a:pPr algn="ctr"/>
            <a:r>
              <a:rPr lang="es-MX" sz="2000" b="1" dirty="0" smtClean="0">
                <a:solidFill>
                  <a:schemeClr val="accent6"/>
                </a:solidFill>
              </a:rPr>
              <a:t>(Ya se abordaron anteriormente</a:t>
            </a:r>
            <a:r>
              <a:rPr lang="es-MX" b="1" dirty="0" smtClean="0">
                <a:solidFill>
                  <a:schemeClr val="accent6"/>
                </a:solidFill>
              </a:rPr>
              <a:t>) </a:t>
            </a:r>
            <a:endParaRPr lang="es-MX" b="1" dirty="0">
              <a:solidFill>
                <a:schemeClr val="accent6"/>
              </a:solidFill>
            </a:endParaRPr>
          </a:p>
        </p:txBody>
      </p:sp>
    </p:spTree>
    <p:extLst>
      <p:ext uri="{BB962C8B-B14F-4D97-AF65-F5344CB8AC3E}">
        <p14:creationId xmlns:p14="http://schemas.microsoft.com/office/powerpoint/2010/main" val="9261733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1668" y="1378039"/>
            <a:ext cx="3600986" cy="553998"/>
          </a:xfrm>
          <a:prstGeom prst="rect">
            <a:avLst/>
          </a:prstGeom>
        </p:spPr>
        <p:txBody>
          <a:bodyPr wrap="none">
            <a:spAutoFit/>
          </a:bodyPr>
          <a:lstStyle/>
          <a:p>
            <a:r>
              <a:rPr lang="es-MX" sz="3000" b="1" dirty="0">
                <a:solidFill>
                  <a:srgbClr val="00B050"/>
                </a:solidFill>
              </a:rPr>
              <a:t>DATACIÓN </a:t>
            </a:r>
            <a:r>
              <a:rPr lang="es-MX" sz="3000" b="1" dirty="0" smtClean="0">
                <a:solidFill>
                  <a:srgbClr val="00B050"/>
                </a:solidFill>
              </a:rPr>
              <a:t>ABSOLUTA</a:t>
            </a:r>
            <a:endParaRPr lang="es-MX" sz="3000" b="1" dirty="0">
              <a:solidFill>
                <a:srgbClr val="00B050"/>
              </a:solidFill>
            </a:endParaRPr>
          </a:p>
        </p:txBody>
      </p:sp>
      <p:sp>
        <p:nvSpPr>
          <p:cNvPr id="5" name="Rectángulo 4"/>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895358" y="92230"/>
            <a:ext cx="4834080" cy="446276"/>
          </a:xfrm>
          <a:prstGeom prst="rect">
            <a:avLst/>
          </a:prstGeom>
        </p:spPr>
        <p:txBody>
          <a:bodyPr wrap="none">
            <a:spAutoFit/>
          </a:bodyPr>
          <a:lstStyle/>
          <a:p>
            <a:pPr>
              <a:defRPr/>
            </a:pPr>
            <a:r>
              <a:rPr lang="es-MX" sz="2300" b="1" dirty="0"/>
              <a:t>2.2. Métodos de datación en Geología</a:t>
            </a:r>
          </a:p>
        </p:txBody>
      </p:sp>
      <p:sp>
        <p:nvSpPr>
          <p:cNvPr id="7" name="Rectángulo 6"/>
          <p:cNvSpPr/>
          <p:nvPr/>
        </p:nvSpPr>
        <p:spPr>
          <a:xfrm>
            <a:off x="933163" y="1916545"/>
            <a:ext cx="4426276" cy="477054"/>
          </a:xfrm>
          <a:prstGeom prst="rect">
            <a:avLst/>
          </a:prstGeom>
        </p:spPr>
        <p:txBody>
          <a:bodyPr wrap="none">
            <a:spAutoFit/>
          </a:bodyPr>
          <a:lstStyle/>
          <a:p>
            <a:r>
              <a:rPr lang="es-MX" sz="2500" b="1" dirty="0" smtClean="0">
                <a:solidFill>
                  <a:srgbClr val="00B050"/>
                </a:solidFill>
              </a:rPr>
              <a:t>DATACIÓN CON RADIACTIVIDAD</a:t>
            </a:r>
            <a:endParaRPr lang="es-MX" sz="2500" b="1" dirty="0">
              <a:solidFill>
                <a:srgbClr val="00B050"/>
              </a:solidFill>
            </a:endParaRPr>
          </a:p>
        </p:txBody>
      </p:sp>
      <p:sp>
        <p:nvSpPr>
          <p:cNvPr id="8" name="Rectángulo 7"/>
          <p:cNvSpPr/>
          <p:nvPr/>
        </p:nvSpPr>
        <p:spPr>
          <a:xfrm>
            <a:off x="3921116" y="2393599"/>
            <a:ext cx="1895327" cy="400110"/>
          </a:xfrm>
          <a:prstGeom prst="rect">
            <a:avLst/>
          </a:prstGeom>
        </p:spPr>
        <p:txBody>
          <a:bodyPr wrap="none">
            <a:spAutoFit/>
          </a:bodyPr>
          <a:lstStyle/>
          <a:p>
            <a:r>
              <a:rPr lang="es-MX" sz="2000" b="1" dirty="0" smtClean="0">
                <a:solidFill>
                  <a:srgbClr val="00B050"/>
                </a:solidFill>
              </a:rPr>
              <a:t>RADIACTIVIDAD</a:t>
            </a:r>
            <a:endParaRPr lang="es-MX" sz="2000" b="1" dirty="0">
              <a:solidFill>
                <a:srgbClr val="00B050"/>
              </a:solidFill>
            </a:endParaRPr>
          </a:p>
        </p:txBody>
      </p:sp>
      <p:sp>
        <p:nvSpPr>
          <p:cNvPr id="9" name="Rectángulo 8"/>
          <p:cNvSpPr/>
          <p:nvPr/>
        </p:nvSpPr>
        <p:spPr>
          <a:xfrm>
            <a:off x="141668" y="3192955"/>
            <a:ext cx="12050332" cy="1200329"/>
          </a:xfrm>
          <a:prstGeom prst="rect">
            <a:avLst/>
          </a:prstGeom>
        </p:spPr>
        <p:txBody>
          <a:bodyPr wrap="square">
            <a:spAutoFit/>
          </a:bodyPr>
          <a:lstStyle/>
          <a:p>
            <a:pPr marL="342900" indent="-342900" algn="just">
              <a:buFont typeface="Arial" panose="020B0604020202020204" pitchFamily="34" charset="0"/>
              <a:buChar char="•"/>
            </a:pPr>
            <a:r>
              <a:rPr lang="es-MX" sz="2400" dirty="0">
                <a:solidFill>
                  <a:srgbClr val="00B050"/>
                </a:solidFill>
              </a:rPr>
              <a:t>Henri Bequerel (1852-1908) descubrió la radioactividad natural en </a:t>
            </a:r>
            <a:r>
              <a:rPr lang="es-MX" sz="2400" dirty="0" smtClean="0">
                <a:solidFill>
                  <a:srgbClr val="00B050"/>
                </a:solidFill>
              </a:rPr>
              <a:t>1896</a:t>
            </a:r>
          </a:p>
          <a:p>
            <a:pPr marL="342900" indent="-342900" algn="just">
              <a:buFont typeface="Arial" panose="020B0604020202020204" pitchFamily="34" charset="0"/>
              <a:buChar char="•"/>
            </a:pPr>
            <a:r>
              <a:rPr lang="es-MX" sz="2400" dirty="0" smtClean="0">
                <a:solidFill>
                  <a:srgbClr val="00B050"/>
                </a:solidFill>
              </a:rPr>
              <a:t>Lord </a:t>
            </a:r>
            <a:r>
              <a:rPr lang="es-MX" sz="2400" dirty="0">
                <a:solidFill>
                  <a:srgbClr val="00B050"/>
                </a:solidFill>
              </a:rPr>
              <a:t>Rutherford (1871-1937) definió la estructura del átomo, </a:t>
            </a:r>
            <a:r>
              <a:rPr lang="es-MX" sz="2400" dirty="0" smtClean="0">
                <a:solidFill>
                  <a:srgbClr val="00B050"/>
                </a:solidFill>
              </a:rPr>
              <a:t>y propuso que </a:t>
            </a:r>
            <a:r>
              <a:rPr lang="es-MX" sz="2400" dirty="0">
                <a:solidFill>
                  <a:srgbClr val="00B050"/>
                </a:solidFill>
              </a:rPr>
              <a:t>la desintegración radioactiva podría usarse para hacer dataciones absolutas de los eventos geológicos. </a:t>
            </a:r>
          </a:p>
        </p:txBody>
      </p:sp>
    </p:spTree>
    <p:extLst>
      <p:ext uri="{BB962C8B-B14F-4D97-AF65-F5344CB8AC3E}">
        <p14:creationId xmlns:p14="http://schemas.microsoft.com/office/powerpoint/2010/main" val="23937795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66162" y="643519"/>
            <a:ext cx="7541655" cy="5478423"/>
          </a:xfrm>
          <a:prstGeom prst="rect">
            <a:avLst/>
          </a:prstGeom>
        </p:spPr>
        <p:txBody>
          <a:bodyPr wrap="square">
            <a:spAutoFit/>
          </a:bodyPr>
          <a:lstStyle/>
          <a:p>
            <a:pPr algn="just"/>
            <a:r>
              <a:rPr lang="es-MX" sz="2500" dirty="0" smtClean="0">
                <a:solidFill>
                  <a:srgbClr val="00B050"/>
                </a:solidFill>
              </a:rPr>
              <a:t>……. cada </a:t>
            </a:r>
            <a:r>
              <a:rPr lang="es-MX" sz="2500" dirty="0">
                <a:solidFill>
                  <a:srgbClr val="00B050"/>
                </a:solidFill>
              </a:rPr>
              <a:t>isótopo radiactivo utilizado para datación ha estado desintegrándose a una velocidad fija desde la formación de las rocas en las que aparece, y los productos de su descomposición se han estado acumulando a una velocidad equivalente. Por ejemplo, cuando el uranio se incorpora en un mineral que cristaliza a partir de un magma, no existe plomo (el isótopo hijo estable) procedente de una desintegración previa. El «reloj» radiométrico empieza en ese momento. A medida que se desintegra el uranio de ese mineral recién formado, van quedando atrapados los átomos del producto hijo y acaban acumulándose cantidades medibles de </a:t>
            </a:r>
            <a:r>
              <a:rPr lang="es-MX" sz="2500" dirty="0" smtClean="0">
                <a:solidFill>
                  <a:srgbClr val="00B050"/>
                </a:solidFill>
              </a:rPr>
              <a:t>plomo…… </a:t>
            </a:r>
            <a:r>
              <a:rPr lang="es-MX" sz="2500" dirty="0">
                <a:solidFill>
                  <a:srgbClr val="00B050"/>
                </a:solidFill>
              </a:rPr>
              <a:t>(</a:t>
            </a:r>
            <a:r>
              <a:rPr lang="es-ES" sz="2500" dirty="0" err="1">
                <a:solidFill>
                  <a:srgbClr val="00B050"/>
                </a:solidFill>
              </a:rPr>
              <a:t>Tarbuck</a:t>
            </a:r>
            <a:r>
              <a:rPr lang="es-ES" sz="2500" dirty="0">
                <a:solidFill>
                  <a:srgbClr val="00B050"/>
                </a:solidFill>
              </a:rPr>
              <a:t>, E. J.  y </a:t>
            </a:r>
            <a:r>
              <a:rPr lang="es-ES" sz="2500" dirty="0" err="1">
                <a:solidFill>
                  <a:srgbClr val="00B050"/>
                </a:solidFill>
              </a:rPr>
              <a:t>Lutgens</a:t>
            </a:r>
            <a:r>
              <a:rPr lang="es-ES" sz="2500" dirty="0">
                <a:solidFill>
                  <a:srgbClr val="00B050"/>
                </a:solidFill>
              </a:rPr>
              <a:t>, F. K., 2005)</a:t>
            </a:r>
            <a:r>
              <a:rPr lang="es-MX" sz="2500" dirty="0" smtClean="0">
                <a:solidFill>
                  <a:srgbClr val="00B050"/>
                </a:solidFill>
              </a:rPr>
              <a:t>.</a:t>
            </a:r>
            <a:endParaRPr lang="es-MX" sz="2500" dirty="0">
              <a:solidFill>
                <a:srgbClr val="00B050"/>
              </a:solidFill>
            </a:endParaRPr>
          </a:p>
        </p:txBody>
      </p:sp>
      <p:sp>
        <p:nvSpPr>
          <p:cNvPr id="6" name="Rectángulo 5"/>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3895358" y="92230"/>
            <a:ext cx="4834080" cy="446276"/>
          </a:xfrm>
          <a:prstGeom prst="rect">
            <a:avLst/>
          </a:prstGeom>
        </p:spPr>
        <p:txBody>
          <a:bodyPr wrap="none">
            <a:spAutoFit/>
          </a:bodyPr>
          <a:lstStyle/>
          <a:p>
            <a:pPr>
              <a:defRPr/>
            </a:pPr>
            <a:r>
              <a:rPr lang="es-MX" sz="2300" b="1" dirty="0"/>
              <a:t>2.2. Métodos de datación en Geología</a:t>
            </a: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6775" y="1058129"/>
            <a:ext cx="3410243" cy="3862787"/>
          </a:xfrm>
          <a:prstGeom prst="rect">
            <a:avLst/>
          </a:prstGeom>
        </p:spPr>
      </p:pic>
    </p:spTree>
    <p:extLst>
      <p:ext uri="{BB962C8B-B14F-4D97-AF65-F5344CB8AC3E}">
        <p14:creationId xmlns:p14="http://schemas.microsoft.com/office/powerpoint/2010/main" val="26372456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57577" y="1944710"/>
            <a:ext cx="11320530" cy="4324261"/>
          </a:xfrm>
          <a:prstGeom prst="rect">
            <a:avLst/>
          </a:prstGeom>
        </p:spPr>
        <p:txBody>
          <a:bodyPr wrap="square">
            <a:spAutoFit/>
          </a:bodyPr>
          <a:lstStyle/>
          <a:p>
            <a:pPr algn="just"/>
            <a:r>
              <a:rPr lang="es-MX" sz="2500" b="1" dirty="0">
                <a:solidFill>
                  <a:srgbClr val="00B050"/>
                </a:solidFill>
              </a:rPr>
              <a:t>Para que un elemento </a:t>
            </a:r>
            <a:r>
              <a:rPr lang="es-MX" sz="2500" b="1" dirty="0" smtClean="0">
                <a:solidFill>
                  <a:srgbClr val="00B050"/>
                </a:solidFill>
              </a:rPr>
              <a:t>sea </a:t>
            </a:r>
            <a:r>
              <a:rPr lang="es-MX" sz="2500" b="1" dirty="0">
                <a:solidFill>
                  <a:srgbClr val="00B050"/>
                </a:solidFill>
              </a:rPr>
              <a:t>utilizable en la datación </a:t>
            </a:r>
            <a:r>
              <a:rPr lang="es-MX" sz="2500" b="1" dirty="0" smtClean="0">
                <a:solidFill>
                  <a:srgbClr val="00B050"/>
                </a:solidFill>
              </a:rPr>
              <a:t>con radiactividad hacen </a:t>
            </a:r>
            <a:r>
              <a:rPr lang="es-MX" sz="2500" b="1" dirty="0">
                <a:solidFill>
                  <a:srgbClr val="00B050"/>
                </a:solidFill>
              </a:rPr>
              <a:t>falta tres condiciones: </a:t>
            </a:r>
            <a:endParaRPr lang="es-MX" sz="2500" b="1" dirty="0" smtClean="0">
              <a:solidFill>
                <a:srgbClr val="00B050"/>
              </a:solidFill>
            </a:endParaRPr>
          </a:p>
          <a:p>
            <a:endParaRPr lang="es-MX" sz="2500" b="1" dirty="0">
              <a:solidFill>
                <a:srgbClr val="00B050"/>
              </a:solidFill>
            </a:endParaRPr>
          </a:p>
          <a:p>
            <a:pPr marL="342900" indent="-342900" algn="just">
              <a:buFont typeface="Wingdings" panose="05000000000000000000" pitchFamily="2" charset="2"/>
              <a:buChar char="ü"/>
            </a:pPr>
            <a:r>
              <a:rPr lang="es-MX" sz="2500" dirty="0">
                <a:solidFill>
                  <a:srgbClr val="00B050"/>
                </a:solidFill>
              </a:rPr>
              <a:t>Que se trate de un elemento relativamente común</a:t>
            </a:r>
            <a:r>
              <a:rPr lang="es-MX" sz="2500" dirty="0" smtClean="0">
                <a:solidFill>
                  <a:srgbClr val="00B050"/>
                </a:solidFill>
              </a:rPr>
              <a:t>.</a:t>
            </a:r>
          </a:p>
          <a:p>
            <a:pPr marL="342900" indent="-342900" algn="just">
              <a:buFont typeface="Wingdings" panose="05000000000000000000" pitchFamily="2" charset="2"/>
              <a:buChar char="ü"/>
            </a:pPr>
            <a:endParaRPr lang="es-MX" sz="2500" dirty="0">
              <a:solidFill>
                <a:srgbClr val="00B050"/>
              </a:solidFill>
            </a:endParaRPr>
          </a:p>
          <a:p>
            <a:pPr marL="342900" indent="-342900" algn="just">
              <a:buFont typeface="Wingdings" panose="05000000000000000000" pitchFamily="2" charset="2"/>
              <a:buChar char="ü"/>
            </a:pPr>
            <a:r>
              <a:rPr lang="es-MX" sz="2500" dirty="0">
                <a:solidFill>
                  <a:srgbClr val="00B050"/>
                </a:solidFill>
              </a:rPr>
              <a:t>Que su </a:t>
            </a:r>
            <a:r>
              <a:rPr lang="es-MX" sz="2500" i="1" dirty="0">
                <a:solidFill>
                  <a:srgbClr val="00B050"/>
                </a:solidFill>
              </a:rPr>
              <a:t>vida media</a:t>
            </a:r>
            <a:r>
              <a:rPr lang="es-MX" sz="2500" dirty="0">
                <a:solidFill>
                  <a:srgbClr val="00B050"/>
                </a:solidFill>
              </a:rPr>
              <a:t> no sea demasiado larga ni demasiado corta respecto al intervalo de tiempo que queremos medir (la vida media de cada elemento radioactivo es constante y se puede medir con precisión</a:t>
            </a:r>
            <a:r>
              <a:rPr lang="es-MX" sz="2500" dirty="0" smtClean="0">
                <a:solidFill>
                  <a:srgbClr val="00B050"/>
                </a:solidFill>
              </a:rPr>
              <a:t>).</a:t>
            </a:r>
          </a:p>
          <a:p>
            <a:pPr marL="342900" indent="-342900" algn="just">
              <a:buFont typeface="Wingdings" panose="05000000000000000000" pitchFamily="2" charset="2"/>
              <a:buChar char="ü"/>
            </a:pPr>
            <a:endParaRPr lang="es-MX" sz="2500" dirty="0">
              <a:solidFill>
                <a:srgbClr val="00B050"/>
              </a:solidFill>
            </a:endParaRPr>
          </a:p>
          <a:p>
            <a:pPr marL="342900" indent="-342900" algn="just">
              <a:buFont typeface="Wingdings" panose="05000000000000000000" pitchFamily="2" charset="2"/>
              <a:buChar char="ü"/>
            </a:pPr>
            <a:r>
              <a:rPr lang="es-MX" sz="2500" dirty="0">
                <a:solidFill>
                  <a:srgbClr val="00B050"/>
                </a:solidFill>
              </a:rPr>
              <a:t>Que el elemento hijo se pueda distinguir de las eventuales cantidades del mismo isótopo ya presente en el mineral desde su formación.</a:t>
            </a:r>
            <a:endParaRPr lang="es-MX" sz="2500" b="0" i="0" u="none" strike="noStrike" dirty="0">
              <a:solidFill>
                <a:srgbClr val="00B050"/>
              </a:solidFill>
              <a:effectLst/>
            </a:endParaRPr>
          </a:p>
        </p:txBody>
      </p:sp>
      <p:sp>
        <p:nvSpPr>
          <p:cNvPr id="5" name="Rectángulo 4"/>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895358" y="92230"/>
            <a:ext cx="4834080" cy="446276"/>
          </a:xfrm>
          <a:prstGeom prst="rect">
            <a:avLst/>
          </a:prstGeom>
        </p:spPr>
        <p:txBody>
          <a:bodyPr wrap="none">
            <a:spAutoFit/>
          </a:bodyPr>
          <a:lstStyle/>
          <a:p>
            <a:pPr>
              <a:defRPr/>
            </a:pPr>
            <a:r>
              <a:rPr lang="es-MX" sz="2300" b="1" dirty="0"/>
              <a:t>2.2. Métodos de datación en Geología</a:t>
            </a:r>
          </a:p>
        </p:txBody>
      </p:sp>
      <p:pic>
        <p:nvPicPr>
          <p:cNvPr id="7" name="Imagen 6"/>
          <p:cNvPicPr>
            <a:picLocks noChangeAspect="1"/>
          </p:cNvPicPr>
          <p:nvPr/>
        </p:nvPicPr>
        <p:blipFill>
          <a:blip r:embed="rId2"/>
          <a:stretch>
            <a:fillRect/>
          </a:stretch>
        </p:blipFill>
        <p:spPr>
          <a:xfrm>
            <a:off x="0" y="810765"/>
            <a:ext cx="2033901" cy="1133945"/>
          </a:xfrm>
          <a:prstGeom prst="rect">
            <a:avLst/>
          </a:prstGeom>
        </p:spPr>
      </p:pic>
    </p:spTree>
    <p:extLst>
      <p:ext uri="{BB962C8B-B14F-4D97-AF65-F5344CB8AC3E}">
        <p14:creationId xmlns:p14="http://schemas.microsoft.com/office/powerpoint/2010/main" val="4256744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4602" y="3969996"/>
            <a:ext cx="11705849" cy="2308324"/>
          </a:xfrm>
          <a:prstGeom prst="rect">
            <a:avLst/>
          </a:prstGeom>
        </p:spPr>
        <p:txBody>
          <a:bodyPr wrap="square">
            <a:spAutoFit/>
          </a:bodyPr>
          <a:lstStyle/>
          <a:p>
            <a:r>
              <a:rPr lang="es-MX" sz="2400" b="1" u="sng" dirty="0">
                <a:effectLst>
                  <a:outerShdw blurRad="38100" dist="38100" dir="2700000" algn="tl">
                    <a:srgbClr val="000000">
                      <a:alpha val="43137"/>
                    </a:srgbClr>
                  </a:outerShdw>
                </a:effectLst>
                <a:cs typeface="Arial" panose="020B0604020202020204" pitchFamily="34" charset="0"/>
              </a:rPr>
              <a:t>Objetivo de la </a:t>
            </a:r>
            <a:r>
              <a:rPr lang="es-MX" sz="2400" b="1" u="sng" dirty="0" smtClean="0">
                <a:effectLst>
                  <a:outerShdw blurRad="38100" dist="38100" dir="2700000" algn="tl">
                    <a:srgbClr val="000000">
                      <a:alpha val="43137"/>
                    </a:srgbClr>
                  </a:outerShdw>
                </a:effectLst>
                <a:cs typeface="Arial" panose="020B0604020202020204" pitchFamily="34" charset="0"/>
              </a:rPr>
              <a:t>Conferencia 2:</a:t>
            </a:r>
            <a:endParaRPr lang="es-MX" sz="2400" b="1" u="sng" dirty="0">
              <a:effectLst>
                <a:outerShdw blurRad="38100" dist="38100" dir="2700000" algn="tl">
                  <a:srgbClr val="000000">
                    <a:alpha val="43137"/>
                  </a:srgbClr>
                </a:outerShdw>
              </a:effectLst>
              <a:cs typeface="Arial" panose="020B0604020202020204" pitchFamily="34" charset="0"/>
            </a:endParaRPr>
          </a:p>
          <a:p>
            <a:pPr algn="just"/>
            <a:r>
              <a:rPr lang="es-MX" sz="2400" dirty="0" smtClean="0">
                <a:cs typeface="Arial" panose="020B0604020202020204" pitchFamily="34" charset="0"/>
              </a:rPr>
              <a:t>Reconocer los diferentes principios de la Geología mediante la comprensión de elementos de estratigrafía</a:t>
            </a:r>
            <a:r>
              <a:rPr lang="es-MX" sz="2400" dirty="0">
                <a:cs typeface="Arial" panose="020B0604020202020204" pitchFamily="34" charset="0"/>
              </a:rPr>
              <a:t> </a:t>
            </a:r>
            <a:r>
              <a:rPr lang="es-MX" sz="2400" dirty="0" smtClean="0">
                <a:cs typeface="Arial" panose="020B0604020202020204" pitchFamily="34" charset="0"/>
              </a:rPr>
              <a:t>y tectónica principalmente, conocimiento este, que contribuirá notablemente a la datación de la rocas.</a:t>
            </a:r>
          </a:p>
          <a:p>
            <a:pPr algn="just"/>
            <a:endParaRPr lang="es-MX" sz="2400" dirty="0" smtClean="0">
              <a:cs typeface="Arial" panose="020B0604020202020204" pitchFamily="34" charset="0"/>
            </a:endParaRPr>
          </a:p>
          <a:p>
            <a:pPr algn="just"/>
            <a:r>
              <a:rPr lang="es-ES" sz="2400" dirty="0" smtClean="0">
                <a:cs typeface="Arial" panose="020B0604020202020204" pitchFamily="34" charset="0"/>
              </a:rPr>
              <a:t>La </a:t>
            </a:r>
            <a:r>
              <a:rPr lang="es-ES" sz="2400" dirty="0">
                <a:cs typeface="Arial" panose="020B0604020202020204" pitchFamily="34" charset="0"/>
              </a:rPr>
              <a:t>conferencia aborda solo una parte de los contenidos de la unidad 1.</a:t>
            </a:r>
            <a:endParaRPr lang="es-MX" sz="2400" dirty="0"/>
          </a:p>
        </p:txBody>
      </p:sp>
      <p:sp>
        <p:nvSpPr>
          <p:cNvPr id="5" name="Rectángulo 4"/>
          <p:cNvSpPr/>
          <p:nvPr/>
        </p:nvSpPr>
        <p:spPr>
          <a:xfrm>
            <a:off x="194602" y="83424"/>
            <a:ext cx="11565987" cy="461665"/>
          </a:xfrm>
          <a:prstGeom prst="rect">
            <a:avLst/>
          </a:prstGeom>
        </p:spPr>
        <p:txBody>
          <a:bodyPr wrap="square">
            <a:spAutoFit/>
          </a:bodyPr>
          <a:lstStyle/>
          <a:p>
            <a:pPr algn="just"/>
            <a:r>
              <a:rPr lang="es-MX" sz="2400" b="1" u="sng" dirty="0" smtClean="0">
                <a:effectLst>
                  <a:outerShdw blurRad="38100" dist="38100" dir="2700000" algn="tl">
                    <a:srgbClr val="000000">
                      <a:alpha val="43137"/>
                    </a:srgbClr>
                  </a:outerShdw>
                </a:effectLst>
              </a:rPr>
              <a:t>Objetivos de la unidad de aprendizaje</a:t>
            </a:r>
            <a:r>
              <a:rPr lang="es-MX" sz="2400" b="1" u="sng" dirty="0" smtClean="0"/>
              <a:t> “</a:t>
            </a:r>
            <a:r>
              <a:rPr lang="es-ES" sz="2400" b="1" u="sng" dirty="0" smtClean="0"/>
              <a:t>GEOLOGÍA”</a:t>
            </a:r>
            <a:endParaRPr lang="es-MX" sz="2400" b="1" u="sng" dirty="0" smtClean="0"/>
          </a:p>
        </p:txBody>
      </p:sp>
      <p:sp>
        <p:nvSpPr>
          <p:cNvPr id="6" name="Rectángulo 5"/>
          <p:cNvSpPr/>
          <p:nvPr/>
        </p:nvSpPr>
        <p:spPr>
          <a:xfrm>
            <a:off x="194602" y="2400336"/>
            <a:ext cx="11839743" cy="1569660"/>
          </a:xfrm>
          <a:prstGeom prst="rect">
            <a:avLst/>
          </a:prstGeom>
        </p:spPr>
        <p:txBody>
          <a:bodyPr wrap="square">
            <a:spAutoFit/>
          </a:bodyPr>
          <a:lstStyle/>
          <a:p>
            <a:pPr algn="just"/>
            <a:r>
              <a:rPr lang="es-MX" sz="2400" b="1" u="sng" dirty="0" smtClean="0">
                <a:solidFill>
                  <a:srgbClr val="000000"/>
                </a:solidFill>
                <a:effectLst>
                  <a:outerShdw blurRad="38100" dist="38100" dir="2700000" algn="tl">
                    <a:srgbClr val="000000">
                      <a:alpha val="43137"/>
                    </a:srgbClr>
                  </a:outerShdw>
                </a:effectLst>
              </a:rPr>
              <a:t>Objetivo </a:t>
            </a:r>
            <a:r>
              <a:rPr lang="es-MX" sz="2400" b="1" u="sng" dirty="0">
                <a:solidFill>
                  <a:srgbClr val="000000"/>
                </a:solidFill>
                <a:effectLst>
                  <a:outerShdw blurRad="38100" dist="38100" dir="2700000" algn="tl">
                    <a:srgbClr val="000000">
                      <a:alpha val="43137"/>
                    </a:srgbClr>
                  </a:outerShdw>
                </a:effectLst>
              </a:rPr>
              <a:t>de la Unidad </a:t>
            </a:r>
            <a:r>
              <a:rPr lang="es-MX" sz="2400" b="1" u="sng" dirty="0" smtClean="0">
                <a:solidFill>
                  <a:srgbClr val="000000"/>
                </a:solidFill>
                <a:effectLst>
                  <a:outerShdw blurRad="38100" dist="38100" dir="2700000" algn="tl">
                    <a:srgbClr val="000000">
                      <a:alpha val="43137"/>
                    </a:srgbClr>
                  </a:outerShdw>
                </a:effectLst>
              </a:rPr>
              <a:t>1 </a:t>
            </a:r>
            <a:r>
              <a:rPr lang="es-MX" sz="2400" b="1" u="sng" dirty="0" smtClean="0">
                <a:solidFill>
                  <a:srgbClr val="000000"/>
                </a:solidFill>
              </a:rPr>
              <a:t>“ INTRODUCCIÓN “A </a:t>
            </a:r>
            <a:r>
              <a:rPr lang="es-MX" sz="2400" b="1" u="sng" dirty="0">
                <a:solidFill>
                  <a:srgbClr val="000000"/>
                </a:solidFill>
              </a:rPr>
              <a:t>LA </a:t>
            </a:r>
            <a:r>
              <a:rPr lang="es-MX" sz="2400" b="1" u="sng" dirty="0" smtClean="0">
                <a:solidFill>
                  <a:srgbClr val="000000"/>
                </a:solidFill>
              </a:rPr>
              <a:t>GEOLOGÍA” </a:t>
            </a:r>
            <a:endParaRPr lang="es-MX" sz="2400" b="1" u="sng" dirty="0" smtClean="0">
              <a:solidFill>
                <a:srgbClr val="000000"/>
              </a:solidFill>
              <a:effectLst>
                <a:outerShdw blurRad="38100" dist="38100" dir="2700000" algn="tl">
                  <a:srgbClr val="000000">
                    <a:alpha val="43137"/>
                  </a:srgbClr>
                </a:outerShdw>
              </a:effectLst>
            </a:endParaRPr>
          </a:p>
          <a:p>
            <a:pPr algn="just"/>
            <a:r>
              <a:rPr lang="es-MX" sz="2400" dirty="0"/>
              <a:t>Analizar el campo de estudio de la geología y su desarrollo histórico mediante </a:t>
            </a:r>
            <a:r>
              <a:rPr lang="es-MX" sz="2400" dirty="0" smtClean="0"/>
              <a:t>el estudio </a:t>
            </a:r>
            <a:r>
              <a:rPr lang="es-MX" sz="2400" dirty="0"/>
              <a:t>de obras clásicas, así como la aplicación de ejercicios relacionados </a:t>
            </a:r>
            <a:r>
              <a:rPr lang="es-MX" sz="2400" dirty="0" smtClean="0"/>
              <a:t>con los </a:t>
            </a:r>
            <a:r>
              <a:rPr lang="es-MX" sz="2400" dirty="0"/>
              <a:t>principios de la Geología.</a:t>
            </a:r>
            <a:endParaRPr lang="es-MX" sz="2400" dirty="0">
              <a:solidFill>
                <a:srgbClr val="000000"/>
              </a:solidFill>
            </a:endParaRPr>
          </a:p>
        </p:txBody>
      </p:sp>
      <p:sp>
        <p:nvSpPr>
          <p:cNvPr id="2" name="CuadroTexto 1"/>
          <p:cNvSpPr txBox="1"/>
          <p:nvPr/>
        </p:nvSpPr>
        <p:spPr>
          <a:xfrm>
            <a:off x="194602" y="545089"/>
            <a:ext cx="11058419" cy="1569660"/>
          </a:xfrm>
          <a:prstGeom prst="rect">
            <a:avLst/>
          </a:prstGeom>
          <a:noFill/>
        </p:spPr>
        <p:txBody>
          <a:bodyPr wrap="square" rtlCol="0">
            <a:spAutoFit/>
          </a:bodyPr>
          <a:lstStyle/>
          <a:p>
            <a:pPr algn="just"/>
            <a:r>
              <a:rPr lang="es-MX" sz="2400" dirty="0"/>
              <a:t>Analizar los procesos y estructuras geológicas mediante el reconocimiento de </a:t>
            </a:r>
            <a:r>
              <a:rPr lang="es-MX" sz="2400" dirty="0" smtClean="0"/>
              <a:t>la dinámica </a:t>
            </a:r>
            <a:r>
              <a:rPr lang="es-MX" sz="2400" dirty="0"/>
              <a:t>de la Tierra, la caracterización estratigráfica, composición e </a:t>
            </a:r>
            <a:r>
              <a:rPr lang="es-MX" sz="2400" dirty="0" smtClean="0"/>
              <a:t>identificación de </a:t>
            </a:r>
            <a:r>
              <a:rPr lang="es-MX" sz="2400" dirty="0"/>
              <a:t>minerales, rocas y suelos, con prácticas de laboratorio y campo, que </a:t>
            </a:r>
            <a:r>
              <a:rPr lang="es-MX" sz="2400" dirty="0" smtClean="0"/>
              <a:t>coadyuve a </a:t>
            </a:r>
            <a:r>
              <a:rPr lang="es-MX" sz="2400" dirty="0"/>
              <a:t>la solución de problemas en los ámbitos del desarrollo territorial y medio ambiente.</a:t>
            </a:r>
          </a:p>
        </p:txBody>
      </p:sp>
    </p:spTree>
    <p:extLst>
      <p:ext uri="{BB962C8B-B14F-4D97-AF65-F5344CB8AC3E}">
        <p14:creationId xmlns:p14="http://schemas.microsoft.com/office/powerpoint/2010/main" val="23528386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1528011" y="1107790"/>
            <a:ext cx="5657552" cy="5457889"/>
            <a:chOff x="255316" y="927280"/>
            <a:chExt cx="5089416" cy="4952599"/>
          </a:xfrm>
        </p:grpSpPr>
        <p:pic>
          <p:nvPicPr>
            <p:cNvPr id="4" name="Imagen 3"/>
            <p:cNvPicPr>
              <a:picLocks noChangeAspect="1"/>
            </p:cNvPicPr>
            <p:nvPr/>
          </p:nvPicPr>
          <p:blipFill>
            <a:blip r:embed="rId2"/>
            <a:stretch>
              <a:fillRect/>
            </a:stretch>
          </p:blipFill>
          <p:spPr>
            <a:xfrm>
              <a:off x="255316" y="927280"/>
              <a:ext cx="5089416" cy="4494252"/>
            </a:xfrm>
            <a:prstGeom prst="rect">
              <a:avLst/>
            </a:prstGeom>
          </p:spPr>
        </p:pic>
        <p:pic>
          <p:nvPicPr>
            <p:cNvPr id="6" name="Imagen 5"/>
            <p:cNvPicPr>
              <a:picLocks noChangeAspect="1"/>
            </p:cNvPicPr>
            <p:nvPr/>
          </p:nvPicPr>
          <p:blipFill>
            <a:blip r:embed="rId3"/>
            <a:stretch>
              <a:fillRect/>
            </a:stretch>
          </p:blipFill>
          <p:spPr>
            <a:xfrm>
              <a:off x="281074" y="5322342"/>
              <a:ext cx="5063658" cy="557537"/>
            </a:xfrm>
            <a:prstGeom prst="rect">
              <a:avLst/>
            </a:prstGeom>
          </p:spPr>
        </p:pic>
      </p:grpSp>
      <p:sp>
        <p:nvSpPr>
          <p:cNvPr id="8" name="Rectángulo 7"/>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3895358" y="92230"/>
            <a:ext cx="4834080" cy="446276"/>
          </a:xfrm>
          <a:prstGeom prst="rect">
            <a:avLst/>
          </a:prstGeom>
        </p:spPr>
        <p:txBody>
          <a:bodyPr wrap="none">
            <a:spAutoFit/>
          </a:bodyPr>
          <a:lstStyle/>
          <a:p>
            <a:pPr>
              <a:defRPr/>
            </a:pPr>
            <a:r>
              <a:rPr lang="es-MX" sz="2300" b="1" dirty="0"/>
              <a:t>2.2. Métodos de datación en Geología</a:t>
            </a:r>
          </a:p>
        </p:txBody>
      </p:sp>
      <p:sp>
        <p:nvSpPr>
          <p:cNvPr id="12" name="Rectángulo 11"/>
          <p:cNvSpPr/>
          <p:nvPr/>
        </p:nvSpPr>
        <p:spPr>
          <a:xfrm>
            <a:off x="325820" y="630736"/>
            <a:ext cx="11866180" cy="400110"/>
          </a:xfrm>
          <a:prstGeom prst="rect">
            <a:avLst/>
          </a:prstGeom>
        </p:spPr>
        <p:txBody>
          <a:bodyPr wrap="square">
            <a:spAutoFit/>
          </a:bodyPr>
          <a:lstStyle/>
          <a:p>
            <a:r>
              <a:rPr lang="es-MX" sz="2000" b="1" dirty="0">
                <a:solidFill>
                  <a:srgbClr val="00B050"/>
                </a:solidFill>
              </a:rPr>
              <a:t>CARACTERÍSTICAS DE ALGUNOS MÉTODOS DE DATACIÓN </a:t>
            </a:r>
            <a:r>
              <a:rPr lang="es-MX" sz="2000" b="1" dirty="0" smtClean="0">
                <a:solidFill>
                  <a:srgbClr val="00B050"/>
                </a:solidFill>
              </a:rPr>
              <a:t>RADIOMÉTRICA PROPUESTA POR Anguita (1988)</a:t>
            </a:r>
            <a:endParaRPr lang="es-MX" sz="2000" b="1" dirty="0">
              <a:solidFill>
                <a:srgbClr val="00B050"/>
              </a:solidFill>
            </a:endParaRPr>
          </a:p>
        </p:txBody>
      </p:sp>
    </p:spTree>
    <p:extLst>
      <p:ext uri="{BB962C8B-B14F-4D97-AF65-F5344CB8AC3E}">
        <p14:creationId xmlns:p14="http://schemas.microsoft.com/office/powerpoint/2010/main" val="11749774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75761" y="1114744"/>
            <a:ext cx="4109138" cy="553998"/>
          </a:xfrm>
          <a:prstGeom prst="rect">
            <a:avLst/>
          </a:prstGeom>
        </p:spPr>
        <p:txBody>
          <a:bodyPr wrap="none">
            <a:spAutoFit/>
          </a:bodyPr>
          <a:lstStyle/>
          <a:p>
            <a:r>
              <a:rPr lang="es-MX" sz="3000" b="1" dirty="0">
                <a:solidFill>
                  <a:srgbClr val="00B050"/>
                </a:solidFill>
              </a:rPr>
              <a:t>Métodos Radiométricos:</a:t>
            </a:r>
            <a:endParaRPr lang="es-MX" sz="3000" dirty="0">
              <a:solidFill>
                <a:srgbClr val="00B050"/>
              </a:solidFill>
            </a:endParaRPr>
          </a:p>
        </p:txBody>
      </p:sp>
      <p:sp>
        <p:nvSpPr>
          <p:cNvPr id="5" name="Rectángulo 4"/>
          <p:cNvSpPr/>
          <p:nvPr/>
        </p:nvSpPr>
        <p:spPr>
          <a:xfrm>
            <a:off x="2431189" y="1789058"/>
            <a:ext cx="5609421" cy="4247317"/>
          </a:xfrm>
          <a:prstGeom prst="rect">
            <a:avLst/>
          </a:prstGeom>
        </p:spPr>
        <p:txBody>
          <a:bodyPr wrap="none">
            <a:spAutoFit/>
          </a:bodyPr>
          <a:lstStyle/>
          <a:p>
            <a:pPr marL="457200" indent="-457200">
              <a:buFont typeface="Wingdings" panose="05000000000000000000" pitchFamily="2" charset="2"/>
              <a:buChar char="ü"/>
            </a:pPr>
            <a:r>
              <a:rPr lang="es-MX" sz="3000" b="1" dirty="0">
                <a:solidFill>
                  <a:srgbClr val="00B050"/>
                </a:solidFill>
              </a:rPr>
              <a:t>Método del Carbono </a:t>
            </a:r>
            <a:r>
              <a:rPr lang="es-MX" sz="3000" b="1" dirty="0" smtClean="0">
                <a:solidFill>
                  <a:srgbClr val="00B050"/>
                </a:solidFill>
              </a:rPr>
              <a:t>14</a:t>
            </a:r>
          </a:p>
          <a:p>
            <a:pPr marL="457200" indent="-457200">
              <a:buFont typeface="Wingdings" panose="05000000000000000000" pitchFamily="2" charset="2"/>
              <a:buChar char="ü"/>
            </a:pPr>
            <a:r>
              <a:rPr lang="es-MX" sz="3000" b="1" dirty="0">
                <a:solidFill>
                  <a:srgbClr val="00B050"/>
                </a:solidFill>
              </a:rPr>
              <a:t>Método del </a:t>
            </a:r>
            <a:r>
              <a:rPr lang="es-MX" sz="3000" b="1" dirty="0" smtClean="0">
                <a:solidFill>
                  <a:srgbClr val="00B050"/>
                </a:solidFill>
              </a:rPr>
              <a:t>Rubidio-Estroncio</a:t>
            </a:r>
          </a:p>
          <a:p>
            <a:pPr marL="457200" indent="-457200">
              <a:buFont typeface="Wingdings" panose="05000000000000000000" pitchFamily="2" charset="2"/>
              <a:buChar char="ü"/>
            </a:pPr>
            <a:r>
              <a:rPr lang="es-MX" sz="3000" b="1" dirty="0">
                <a:solidFill>
                  <a:srgbClr val="00B050"/>
                </a:solidFill>
              </a:rPr>
              <a:t>Método del </a:t>
            </a:r>
            <a:r>
              <a:rPr lang="es-MX" sz="3000" b="1" dirty="0" smtClean="0">
                <a:solidFill>
                  <a:srgbClr val="00B050"/>
                </a:solidFill>
              </a:rPr>
              <a:t>Potasio-Argón</a:t>
            </a:r>
          </a:p>
          <a:p>
            <a:pPr marL="457200" indent="-457200">
              <a:buFont typeface="Wingdings" panose="05000000000000000000" pitchFamily="2" charset="2"/>
              <a:buChar char="ü"/>
            </a:pPr>
            <a:r>
              <a:rPr lang="es-MX" sz="3000" b="1" dirty="0">
                <a:solidFill>
                  <a:srgbClr val="00B050"/>
                </a:solidFill>
              </a:rPr>
              <a:t>Método del Argón 39/Argón </a:t>
            </a:r>
            <a:r>
              <a:rPr lang="es-MX" sz="3000" b="1" dirty="0" smtClean="0">
                <a:solidFill>
                  <a:srgbClr val="00B050"/>
                </a:solidFill>
              </a:rPr>
              <a:t>40</a:t>
            </a:r>
          </a:p>
          <a:p>
            <a:pPr marL="457200" indent="-457200">
              <a:buFont typeface="Wingdings" panose="05000000000000000000" pitchFamily="2" charset="2"/>
              <a:buChar char="ü"/>
            </a:pPr>
            <a:r>
              <a:rPr lang="es-MX" sz="3000" b="1" dirty="0">
                <a:solidFill>
                  <a:srgbClr val="00B050"/>
                </a:solidFill>
              </a:rPr>
              <a:t>Método del Berilio </a:t>
            </a:r>
            <a:r>
              <a:rPr lang="es-MX" sz="3000" b="1" dirty="0" smtClean="0">
                <a:solidFill>
                  <a:srgbClr val="00B050"/>
                </a:solidFill>
              </a:rPr>
              <a:t>10</a:t>
            </a:r>
          </a:p>
          <a:p>
            <a:pPr marL="457200" indent="-457200">
              <a:buFont typeface="Wingdings" panose="05000000000000000000" pitchFamily="2" charset="2"/>
              <a:buChar char="ü"/>
            </a:pPr>
            <a:r>
              <a:rPr lang="es-MX" sz="3000" b="1" dirty="0">
                <a:solidFill>
                  <a:srgbClr val="00B050"/>
                </a:solidFill>
              </a:rPr>
              <a:t>Métodos de Torio y </a:t>
            </a:r>
            <a:r>
              <a:rPr lang="es-MX" sz="3000" b="1" dirty="0" smtClean="0">
                <a:solidFill>
                  <a:srgbClr val="00B050"/>
                </a:solidFill>
              </a:rPr>
              <a:t>Protactinio</a:t>
            </a:r>
          </a:p>
          <a:p>
            <a:pPr marL="457200" indent="-457200">
              <a:buFont typeface="Wingdings" panose="05000000000000000000" pitchFamily="2" charset="2"/>
              <a:buChar char="ü"/>
            </a:pPr>
            <a:r>
              <a:rPr lang="es-MX" sz="3000" b="1" dirty="0">
                <a:solidFill>
                  <a:srgbClr val="00B050"/>
                </a:solidFill>
              </a:rPr>
              <a:t>Método Uranio-Plomo</a:t>
            </a:r>
            <a:r>
              <a:rPr lang="es-MX" sz="3000" dirty="0">
                <a:solidFill>
                  <a:srgbClr val="00B050"/>
                </a:solidFill>
              </a:rPr>
              <a:t> </a:t>
            </a:r>
          </a:p>
          <a:p>
            <a:pPr marL="457200" indent="-457200">
              <a:buFont typeface="Wingdings" panose="05000000000000000000" pitchFamily="2" charset="2"/>
              <a:buChar char="ü"/>
            </a:pPr>
            <a:r>
              <a:rPr lang="es-MX" sz="3000" b="1" dirty="0">
                <a:solidFill>
                  <a:srgbClr val="00B050"/>
                </a:solidFill>
              </a:rPr>
              <a:t>Método del </a:t>
            </a:r>
            <a:r>
              <a:rPr lang="es-MX" sz="3000" b="1" dirty="0" smtClean="0">
                <a:solidFill>
                  <a:srgbClr val="00B050"/>
                </a:solidFill>
              </a:rPr>
              <a:t>Tritio</a:t>
            </a:r>
          </a:p>
          <a:p>
            <a:pPr marL="457200" indent="-457200">
              <a:buFont typeface="Wingdings" panose="05000000000000000000" pitchFamily="2" charset="2"/>
              <a:buChar char="ü"/>
            </a:pPr>
            <a:r>
              <a:rPr lang="es-MX" sz="3000" b="1" dirty="0">
                <a:solidFill>
                  <a:srgbClr val="00B050"/>
                </a:solidFill>
              </a:rPr>
              <a:t>Método del Samario-Neodimio</a:t>
            </a:r>
            <a:endParaRPr lang="es-MX" sz="3000" dirty="0">
              <a:solidFill>
                <a:srgbClr val="00B050"/>
              </a:solidFill>
            </a:endParaRPr>
          </a:p>
        </p:txBody>
      </p:sp>
      <p:sp>
        <p:nvSpPr>
          <p:cNvPr id="6" name="Rectángulo 5"/>
          <p:cNvSpPr/>
          <p:nvPr/>
        </p:nvSpPr>
        <p:spPr>
          <a:xfrm>
            <a:off x="0" y="0"/>
            <a:ext cx="12192000" cy="553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3895358" y="92230"/>
            <a:ext cx="4834080" cy="446276"/>
          </a:xfrm>
          <a:prstGeom prst="rect">
            <a:avLst/>
          </a:prstGeom>
        </p:spPr>
        <p:txBody>
          <a:bodyPr wrap="none">
            <a:spAutoFit/>
          </a:bodyPr>
          <a:lstStyle/>
          <a:p>
            <a:pPr>
              <a:defRPr/>
            </a:pPr>
            <a:r>
              <a:rPr lang="es-MX" sz="2300" b="1" dirty="0"/>
              <a:t>2.2. Métodos de datación en Geología</a:t>
            </a:r>
          </a:p>
        </p:txBody>
      </p:sp>
    </p:spTree>
    <p:extLst>
      <p:ext uri="{BB962C8B-B14F-4D97-AF65-F5344CB8AC3E}">
        <p14:creationId xmlns:p14="http://schemas.microsoft.com/office/powerpoint/2010/main" val="34544390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1094" y="453009"/>
            <a:ext cx="8962748" cy="477054"/>
          </a:xfrm>
          <a:prstGeom prst="rect">
            <a:avLst/>
          </a:prstGeom>
        </p:spPr>
        <p:txBody>
          <a:bodyPr wrap="square">
            <a:spAutoFit/>
          </a:bodyPr>
          <a:lstStyle/>
          <a:p>
            <a:r>
              <a:rPr lang="es-MX" sz="2500" dirty="0" smtClean="0">
                <a:solidFill>
                  <a:srgbClr val="00B050"/>
                </a:solidFill>
              </a:rPr>
              <a:t>Para Compuestos orgánicos “Método </a:t>
            </a:r>
            <a:r>
              <a:rPr lang="es-MX" sz="2500" dirty="0">
                <a:solidFill>
                  <a:srgbClr val="00B050"/>
                </a:solidFill>
              </a:rPr>
              <a:t>del Carbono </a:t>
            </a:r>
            <a:r>
              <a:rPr lang="es-MX" sz="2500" dirty="0" smtClean="0">
                <a:solidFill>
                  <a:srgbClr val="00B050"/>
                </a:solidFill>
              </a:rPr>
              <a:t>14”</a:t>
            </a:r>
            <a:endParaRPr lang="es-MX" sz="2500" dirty="0">
              <a:solidFill>
                <a:srgbClr val="00B050"/>
              </a:solidFill>
            </a:endParaRPr>
          </a:p>
        </p:txBody>
      </p:sp>
      <p:pic>
        <p:nvPicPr>
          <p:cNvPr id="7" name="Imagen 6"/>
          <p:cNvPicPr>
            <a:picLocks noChangeAspect="1"/>
          </p:cNvPicPr>
          <p:nvPr/>
        </p:nvPicPr>
        <p:blipFill>
          <a:blip r:embed="rId2"/>
          <a:stretch>
            <a:fillRect/>
          </a:stretch>
        </p:blipFill>
        <p:spPr>
          <a:xfrm>
            <a:off x="1178806" y="930063"/>
            <a:ext cx="7774694" cy="3437691"/>
          </a:xfrm>
          <a:prstGeom prst="rect">
            <a:avLst/>
          </a:prstGeom>
        </p:spPr>
      </p:pic>
      <p:pic>
        <p:nvPicPr>
          <p:cNvPr id="8" name="Imagen 7"/>
          <p:cNvPicPr>
            <a:picLocks noChangeAspect="1"/>
          </p:cNvPicPr>
          <p:nvPr/>
        </p:nvPicPr>
        <p:blipFill>
          <a:blip r:embed="rId3"/>
          <a:stretch>
            <a:fillRect/>
          </a:stretch>
        </p:blipFill>
        <p:spPr>
          <a:xfrm>
            <a:off x="2019300" y="5124902"/>
            <a:ext cx="6934200" cy="1400175"/>
          </a:xfrm>
          <a:prstGeom prst="rect">
            <a:avLst/>
          </a:prstGeom>
        </p:spPr>
      </p:pic>
      <p:sp>
        <p:nvSpPr>
          <p:cNvPr id="9" name="CuadroTexto 8"/>
          <p:cNvSpPr txBox="1"/>
          <p:nvPr/>
        </p:nvSpPr>
        <p:spPr>
          <a:xfrm>
            <a:off x="1178806" y="930063"/>
            <a:ext cx="4596352" cy="477054"/>
          </a:xfrm>
          <a:prstGeom prst="rect">
            <a:avLst/>
          </a:prstGeom>
          <a:noFill/>
        </p:spPr>
        <p:txBody>
          <a:bodyPr wrap="square" rtlCol="0">
            <a:spAutoFit/>
          </a:bodyPr>
          <a:lstStyle/>
          <a:p>
            <a:r>
              <a:rPr lang="es-ES" sz="2500" b="1" dirty="0" smtClean="0">
                <a:solidFill>
                  <a:srgbClr val="00B050"/>
                </a:solidFill>
              </a:rPr>
              <a:t>Elaborado por: Enrique R. Aznar</a:t>
            </a:r>
            <a:endParaRPr lang="es-MX" sz="2500" b="1" dirty="0">
              <a:solidFill>
                <a:srgbClr val="00B050"/>
              </a:solidFill>
            </a:endParaRPr>
          </a:p>
        </p:txBody>
      </p:sp>
      <p:sp>
        <p:nvSpPr>
          <p:cNvPr id="10" name="CuadroTexto 9"/>
          <p:cNvSpPr txBox="1"/>
          <p:nvPr/>
        </p:nvSpPr>
        <p:spPr>
          <a:xfrm>
            <a:off x="1010653" y="4367754"/>
            <a:ext cx="10034336" cy="769441"/>
          </a:xfrm>
          <a:prstGeom prst="rect">
            <a:avLst/>
          </a:prstGeom>
          <a:noFill/>
        </p:spPr>
        <p:txBody>
          <a:bodyPr wrap="square" rtlCol="0">
            <a:spAutoFit/>
          </a:bodyPr>
          <a:lstStyle/>
          <a:p>
            <a:r>
              <a:rPr lang="es-ES" sz="2200" dirty="0" smtClean="0">
                <a:solidFill>
                  <a:srgbClr val="00B050"/>
                </a:solidFill>
              </a:rPr>
              <a:t>Se recomienda </a:t>
            </a:r>
            <a:r>
              <a:rPr lang="es-ES" sz="2200" dirty="0">
                <a:solidFill>
                  <a:srgbClr val="00B050"/>
                </a:solidFill>
              </a:rPr>
              <a:t>ver ejemplos </a:t>
            </a:r>
            <a:r>
              <a:rPr lang="es-ES" sz="2200" dirty="0" smtClean="0">
                <a:solidFill>
                  <a:srgbClr val="00B050"/>
                </a:solidFill>
              </a:rPr>
              <a:t>en</a:t>
            </a:r>
          </a:p>
          <a:p>
            <a:r>
              <a:rPr lang="es-ES" sz="2200" dirty="0" smtClean="0">
                <a:solidFill>
                  <a:srgbClr val="00B050"/>
                </a:solidFill>
              </a:rPr>
              <a:t> </a:t>
            </a:r>
            <a:r>
              <a:rPr lang="es-ES" sz="2200" dirty="0">
                <a:solidFill>
                  <a:srgbClr val="00B050"/>
                </a:solidFill>
              </a:rPr>
              <a:t>http://www.ugr.es/~eaznar/matgeo/apuntes/datacion_radiometrica.pdf</a:t>
            </a:r>
            <a:endParaRPr lang="es-MX" sz="2200" dirty="0">
              <a:solidFill>
                <a:srgbClr val="00B050"/>
              </a:solidFill>
            </a:endParaRPr>
          </a:p>
        </p:txBody>
      </p:sp>
    </p:spTree>
    <p:extLst>
      <p:ext uri="{BB962C8B-B14F-4D97-AF65-F5344CB8AC3E}">
        <p14:creationId xmlns:p14="http://schemas.microsoft.com/office/powerpoint/2010/main" val="11674214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00790" y="1366862"/>
            <a:ext cx="11417968" cy="3170099"/>
          </a:xfrm>
          <a:prstGeom prst="rect">
            <a:avLst/>
          </a:prstGeom>
        </p:spPr>
        <p:txBody>
          <a:bodyPr wrap="square">
            <a:spAutoFit/>
          </a:bodyPr>
          <a:lstStyle/>
          <a:p>
            <a:r>
              <a:rPr lang="es-MX" sz="3000" b="1" dirty="0" smtClean="0">
                <a:solidFill>
                  <a:srgbClr val="00B050"/>
                </a:solidFill>
              </a:rPr>
              <a:t>Páginas recomendadas sobre los métodos  datación relativa y  absoluta</a:t>
            </a:r>
          </a:p>
          <a:p>
            <a:endParaRPr lang="es-MX" sz="3000" dirty="0" smtClean="0">
              <a:solidFill>
                <a:srgbClr val="545454"/>
              </a:solidFill>
            </a:endParaRPr>
          </a:p>
          <a:p>
            <a:endParaRPr lang="es-MX" sz="3000" dirty="0">
              <a:solidFill>
                <a:srgbClr val="545454"/>
              </a:solidFill>
            </a:endParaRPr>
          </a:p>
          <a:p>
            <a:r>
              <a:rPr lang="es-ES" sz="2200" dirty="0">
                <a:solidFill>
                  <a:srgbClr val="0070C0"/>
                </a:solidFill>
                <a:hlinkClick r:id="rId2"/>
              </a:rPr>
              <a:t>http://www.ugr.es/~</a:t>
            </a:r>
            <a:r>
              <a:rPr lang="es-ES" sz="2200" dirty="0" smtClean="0">
                <a:solidFill>
                  <a:srgbClr val="0070C0"/>
                </a:solidFill>
                <a:hlinkClick r:id="rId2"/>
              </a:rPr>
              <a:t>eaznar/matgeo/apuntes/datacion_radiometrica.pdf</a:t>
            </a:r>
            <a:endParaRPr lang="es-ES" sz="2200" dirty="0" smtClean="0">
              <a:solidFill>
                <a:srgbClr val="0070C0"/>
              </a:solidFill>
            </a:endParaRPr>
          </a:p>
          <a:p>
            <a:endParaRPr lang="es-MX" sz="2200" dirty="0">
              <a:solidFill>
                <a:srgbClr val="0070C0"/>
              </a:solidFill>
            </a:endParaRPr>
          </a:p>
          <a:p>
            <a:r>
              <a:rPr lang="es-MX" sz="2200" u="sng" dirty="0" smtClean="0">
                <a:solidFill>
                  <a:srgbClr val="0070C0"/>
                </a:solidFill>
                <a:hlinkClick r:id="rId3"/>
              </a:rPr>
              <a:t>http</a:t>
            </a:r>
            <a:r>
              <a:rPr lang="es-MX" sz="2200" u="sng" dirty="0">
                <a:solidFill>
                  <a:srgbClr val="0070C0"/>
                </a:solidFill>
                <a:hlinkClick r:id="rId3"/>
              </a:rPr>
              <a:t>://www2.udec.cl/~</a:t>
            </a:r>
            <a:r>
              <a:rPr lang="es-MX" sz="2200" u="sng" dirty="0" smtClean="0">
                <a:solidFill>
                  <a:srgbClr val="0070C0"/>
                </a:solidFill>
                <a:hlinkClick r:id="rId3"/>
              </a:rPr>
              <a:t>ocrojas/dataciones.pdf</a:t>
            </a:r>
            <a:endParaRPr lang="es-MX" sz="2200" u="sng" dirty="0" smtClean="0">
              <a:solidFill>
                <a:srgbClr val="0070C0"/>
              </a:solidFill>
            </a:endParaRPr>
          </a:p>
          <a:p>
            <a:r>
              <a:rPr lang="es-MX" sz="2200" dirty="0">
                <a:solidFill>
                  <a:srgbClr val="0070C0"/>
                </a:solidFill>
              </a:rPr>
              <a:t/>
            </a:r>
            <a:br>
              <a:rPr lang="es-MX" sz="2200" dirty="0">
                <a:solidFill>
                  <a:srgbClr val="0070C0"/>
                </a:solidFill>
              </a:rPr>
            </a:br>
            <a:r>
              <a:rPr lang="es-MX" sz="2200" u="sng" dirty="0" smtClean="0">
                <a:solidFill>
                  <a:srgbClr val="0070C0"/>
                </a:solidFill>
                <a:hlinkClick r:id="rId4"/>
              </a:rPr>
              <a:t>http</a:t>
            </a:r>
            <a:r>
              <a:rPr lang="es-MX" sz="2200" u="sng" dirty="0">
                <a:solidFill>
                  <a:srgbClr val="0070C0"/>
                </a:solidFill>
                <a:hlinkClick r:id="rId4"/>
              </a:rPr>
              <a:t>://</a:t>
            </a:r>
            <a:r>
              <a:rPr lang="es-MX" sz="2200" u="sng" dirty="0" smtClean="0">
                <a:solidFill>
                  <a:srgbClr val="0070C0"/>
                </a:solidFill>
                <a:hlinkClick r:id="rId4"/>
              </a:rPr>
              <a:t>bibliotecadigital.ilce.edu.mx/sites/ciencia/volumen2/ciencia3/074/html/sec_7.html</a:t>
            </a:r>
            <a:endParaRPr lang="es-MX" sz="2200" dirty="0">
              <a:solidFill>
                <a:srgbClr val="0070C0"/>
              </a:solidFill>
            </a:endParaRPr>
          </a:p>
        </p:txBody>
      </p:sp>
    </p:spTree>
    <p:extLst>
      <p:ext uri="{BB962C8B-B14F-4D97-AF65-F5344CB8AC3E}">
        <p14:creationId xmlns:p14="http://schemas.microsoft.com/office/powerpoint/2010/main" val="39970631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454442" y="878305"/>
            <a:ext cx="5414211" cy="630942"/>
          </a:xfrm>
          <a:prstGeom prst="rect">
            <a:avLst/>
          </a:prstGeom>
          <a:noFill/>
        </p:spPr>
        <p:txBody>
          <a:bodyPr wrap="square" rtlCol="0">
            <a:spAutoFit/>
          </a:bodyPr>
          <a:lstStyle/>
          <a:p>
            <a:r>
              <a:rPr lang="es-ES" sz="3500" b="1" dirty="0" smtClean="0">
                <a:solidFill>
                  <a:srgbClr val="00B050"/>
                </a:solidFill>
              </a:rPr>
              <a:t>CONCLUSIONES</a:t>
            </a:r>
            <a:endParaRPr lang="es-MX" sz="3500" b="1" dirty="0">
              <a:solidFill>
                <a:srgbClr val="00B050"/>
              </a:solidFill>
            </a:endParaRPr>
          </a:p>
        </p:txBody>
      </p:sp>
      <p:sp>
        <p:nvSpPr>
          <p:cNvPr id="6" name="Rectángulo 5"/>
          <p:cNvSpPr/>
          <p:nvPr/>
        </p:nvSpPr>
        <p:spPr>
          <a:xfrm>
            <a:off x="587542" y="1678867"/>
            <a:ext cx="11167311" cy="4062651"/>
          </a:xfrm>
          <a:prstGeom prst="rect">
            <a:avLst/>
          </a:prstGeom>
        </p:spPr>
        <p:txBody>
          <a:bodyPr wrap="square">
            <a:spAutoFit/>
          </a:bodyPr>
          <a:lstStyle/>
          <a:p>
            <a:r>
              <a:rPr lang="es-MX" sz="3000" dirty="0" smtClean="0">
                <a:solidFill>
                  <a:srgbClr val="00B050"/>
                </a:solidFill>
              </a:rPr>
              <a:t>En los estudios geológicos, el tiempo, es una magnitud  de máxima importancia. Generalmente los eventos geológicos, dejan un registro, y su datación permite hacer predicciones de su </a:t>
            </a:r>
            <a:r>
              <a:rPr lang="es-MX" sz="3000" dirty="0" err="1" smtClean="0">
                <a:solidFill>
                  <a:srgbClr val="00B050"/>
                </a:solidFill>
              </a:rPr>
              <a:t>ciclicidad</a:t>
            </a:r>
            <a:r>
              <a:rPr lang="es-MX" sz="3000" dirty="0" smtClean="0">
                <a:solidFill>
                  <a:srgbClr val="00B050"/>
                </a:solidFill>
              </a:rPr>
              <a:t>.</a:t>
            </a:r>
          </a:p>
          <a:p>
            <a:endParaRPr lang="es-ES" sz="3000" dirty="0">
              <a:solidFill>
                <a:srgbClr val="00B050"/>
              </a:solidFill>
            </a:endParaRPr>
          </a:p>
          <a:p>
            <a:r>
              <a:rPr lang="es-ES" sz="3000" dirty="0" smtClean="0">
                <a:solidFill>
                  <a:srgbClr val="00B050"/>
                </a:solidFill>
              </a:rPr>
              <a:t>Los métodos </a:t>
            </a:r>
            <a:r>
              <a:rPr lang="es-MX" sz="3000" dirty="0" smtClean="0">
                <a:solidFill>
                  <a:srgbClr val="00B050"/>
                </a:solidFill>
              </a:rPr>
              <a:t>métodos radiométricos de datación, ofrecen buenos niveles de exactitud. Sin embargo, la datación relativa mediante los principios geológicos vistos en esta conferencia, son herramientas fundamentales en los trabajos geológicos. </a:t>
            </a:r>
          </a:p>
          <a:p>
            <a:endParaRPr lang="es-MX" dirty="0" smtClean="0"/>
          </a:p>
        </p:txBody>
      </p:sp>
    </p:spTree>
    <p:extLst>
      <p:ext uri="{BB962C8B-B14F-4D97-AF65-F5344CB8AC3E}">
        <p14:creationId xmlns:p14="http://schemas.microsoft.com/office/powerpoint/2010/main" val="36593750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38150" y="304800"/>
            <a:ext cx="11157114" cy="2939266"/>
          </a:xfrm>
          <a:prstGeom prst="rect">
            <a:avLst/>
          </a:prstGeom>
        </p:spPr>
        <p:txBody>
          <a:bodyPr wrap="square">
            <a:spAutoFit/>
          </a:bodyPr>
          <a:lstStyle/>
          <a:p>
            <a:pPr algn="ctr"/>
            <a:r>
              <a:rPr lang="es-MX" sz="2300" b="1" dirty="0" smtClean="0">
                <a:effectLst>
                  <a:outerShdw blurRad="38100" dist="38100" dir="2700000" algn="tl">
                    <a:srgbClr val="000000">
                      <a:alpha val="43137"/>
                    </a:srgbClr>
                  </a:outerShdw>
                </a:effectLst>
                <a:latin typeface="Arial Black" panose="020B0A04020102020204" pitchFamily="34" charset="0"/>
                <a:cs typeface="Arial" panose="020B0604020202020204" pitchFamily="34" charset="0"/>
              </a:rPr>
              <a:t>Bibliografía recomendada </a:t>
            </a:r>
            <a:r>
              <a:rPr lang="es-MX" sz="2300" b="1" dirty="0">
                <a:effectLst>
                  <a:outerShdw blurRad="38100" dist="38100" dir="2700000" algn="tl">
                    <a:srgbClr val="000000">
                      <a:alpha val="43137"/>
                    </a:srgbClr>
                  </a:outerShdw>
                </a:effectLst>
                <a:latin typeface="Arial Black" panose="020B0A04020102020204" pitchFamily="34" charset="0"/>
                <a:cs typeface="Arial" panose="020B0604020202020204" pitchFamily="34" charset="0"/>
              </a:rPr>
              <a:t>para los contenidos de esta Conferencia:</a:t>
            </a:r>
          </a:p>
          <a:p>
            <a:pPr algn="just"/>
            <a:r>
              <a:rPr lang="es-ES" sz="2500" b="1" u="sng" dirty="0" smtClean="0">
                <a:cs typeface="Arial" panose="020B0604020202020204" pitchFamily="34" charset="0"/>
              </a:rPr>
              <a:t>En el sistema Bibliotecario </a:t>
            </a:r>
            <a:r>
              <a:rPr lang="es-ES" sz="2500" b="1" u="sng" dirty="0" err="1" smtClean="0">
                <a:cs typeface="Arial" panose="020B0604020202020204" pitchFamily="34" charset="0"/>
              </a:rPr>
              <a:t>UAEMex</a:t>
            </a:r>
            <a:r>
              <a:rPr lang="es-ES" sz="2500" b="1" u="sng" dirty="0" smtClean="0">
                <a:cs typeface="Arial" panose="020B0604020202020204" pitchFamily="34" charset="0"/>
              </a:rPr>
              <a:t>:</a:t>
            </a:r>
          </a:p>
          <a:p>
            <a:pPr algn="just"/>
            <a:endParaRPr lang="es-ES" sz="2200" b="1" dirty="0" smtClean="0">
              <a:cs typeface="Arial" panose="020B0604020202020204" pitchFamily="34" charset="0"/>
            </a:endParaRPr>
          </a:p>
          <a:p>
            <a:pPr algn="just"/>
            <a:r>
              <a:rPr lang="es-MX" sz="2200" dirty="0" err="1" smtClean="0">
                <a:cs typeface="Arial" panose="020B0604020202020204" pitchFamily="34" charset="0"/>
              </a:rPr>
              <a:t>Auboin</a:t>
            </a:r>
            <a:r>
              <a:rPr lang="es-MX" sz="2200" dirty="0">
                <a:cs typeface="Arial" panose="020B0604020202020204" pitchFamily="34" charset="0"/>
              </a:rPr>
              <a:t>, J., </a:t>
            </a:r>
            <a:r>
              <a:rPr lang="es-MX" sz="2200" dirty="0" err="1">
                <a:cs typeface="Arial" panose="020B0604020202020204" pitchFamily="34" charset="0"/>
              </a:rPr>
              <a:t>Brousse</a:t>
            </a:r>
            <a:r>
              <a:rPr lang="es-MX" sz="2200" dirty="0">
                <a:cs typeface="Arial" panose="020B0604020202020204" pitchFamily="34" charset="0"/>
              </a:rPr>
              <a:t>, R. y J. P. </a:t>
            </a:r>
            <a:r>
              <a:rPr lang="es-MX" sz="2200" dirty="0" err="1">
                <a:cs typeface="Arial" panose="020B0604020202020204" pitchFamily="34" charset="0"/>
              </a:rPr>
              <a:t>Lehman</a:t>
            </a:r>
            <a:r>
              <a:rPr lang="es-MX" sz="2200" dirty="0">
                <a:cs typeface="Arial" panose="020B0604020202020204" pitchFamily="34" charset="0"/>
              </a:rPr>
              <a:t>. (1981). Tratado de Geología, Paleontología</a:t>
            </a:r>
          </a:p>
          <a:p>
            <a:pPr algn="just"/>
            <a:r>
              <a:rPr lang="es-MX" sz="2200" dirty="0">
                <a:cs typeface="Arial" panose="020B0604020202020204" pitchFamily="34" charset="0"/>
              </a:rPr>
              <a:t>y Estratigrafía, volumen 2. Barcelona. Ediciones Omega. </a:t>
            </a:r>
            <a:r>
              <a:rPr lang="es-MX" sz="2200" dirty="0" smtClean="0">
                <a:cs typeface="Arial" panose="020B0604020202020204" pitchFamily="34" charset="0"/>
              </a:rPr>
              <a:t>QE26.2.A82 </a:t>
            </a:r>
            <a:r>
              <a:rPr lang="es-MX" sz="2200" dirty="0">
                <a:cs typeface="Arial" panose="020B0604020202020204" pitchFamily="34" charset="0"/>
              </a:rPr>
              <a:t>1981</a:t>
            </a:r>
            <a:endParaRPr lang="es-MX" sz="2200" dirty="0" smtClean="0">
              <a:cs typeface="Arial" panose="020B0604020202020204" pitchFamily="34" charset="0"/>
            </a:endParaRPr>
          </a:p>
          <a:p>
            <a:pPr marL="514350" indent="-514350" algn="just">
              <a:buFont typeface="+mj-lt"/>
              <a:buAutoNum type="arabicPeriod"/>
            </a:pPr>
            <a:endParaRPr lang="es-ES" sz="2200" b="1" dirty="0" smtClean="0">
              <a:cs typeface="Arial" panose="020B0604020202020204" pitchFamily="34" charset="0"/>
            </a:endParaRPr>
          </a:p>
          <a:p>
            <a:r>
              <a:rPr lang="es-MX" sz="2200" dirty="0" smtClean="0">
                <a:cs typeface="Arial" panose="020B0604020202020204" pitchFamily="34" charset="0"/>
              </a:rPr>
              <a:t>López-Ramos</a:t>
            </a:r>
            <a:r>
              <a:rPr lang="es-MX" sz="2200" dirty="0">
                <a:cs typeface="Arial" panose="020B0604020202020204" pitchFamily="34" charset="0"/>
              </a:rPr>
              <a:t>, E. (1993). Geología General y de México. Editorial Trillas</a:t>
            </a:r>
            <a:r>
              <a:rPr lang="es-MX" sz="2200" dirty="0" smtClean="0">
                <a:cs typeface="Arial" panose="020B0604020202020204" pitchFamily="34" charset="0"/>
              </a:rPr>
              <a:t>. </a:t>
            </a:r>
            <a:r>
              <a:rPr lang="es-MX" sz="2200" dirty="0"/>
              <a:t> QE201 L63 7 </a:t>
            </a:r>
            <a:endParaRPr lang="es-MX" sz="2200" dirty="0" smtClean="0"/>
          </a:p>
          <a:p>
            <a:endParaRPr lang="es-MX" sz="2700" dirty="0">
              <a:cs typeface="Arial" panose="020B0604020202020204" pitchFamily="34" charset="0"/>
            </a:endParaRPr>
          </a:p>
        </p:txBody>
      </p:sp>
      <p:sp>
        <p:nvSpPr>
          <p:cNvPr id="3" name="Rectángulo 2"/>
          <p:cNvSpPr/>
          <p:nvPr/>
        </p:nvSpPr>
        <p:spPr>
          <a:xfrm>
            <a:off x="438149" y="3244066"/>
            <a:ext cx="10820401" cy="2462213"/>
          </a:xfrm>
          <a:prstGeom prst="rect">
            <a:avLst/>
          </a:prstGeom>
        </p:spPr>
        <p:txBody>
          <a:bodyPr wrap="square">
            <a:spAutoFit/>
          </a:bodyPr>
          <a:lstStyle/>
          <a:p>
            <a:r>
              <a:rPr lang="es-MX" sz="2200" b="1" u="sng" dirty="0">
                <a:cs typeface="Arial" panose="020B0604020202020204" pitchFamily="34" charset="0"/>
              </a:rPr>
              <a:t>Bibliografía Complementaria:</a:t>
            </a:r>
          </a:p>
          <a:p>
            <a:endParaRPr lang="es-MX" sz="2200" b="1" dirty="0" smtClean="0">
              <a:cs typeface="Arial" panose="020B0604020202020204" pitchFamily="34" charset="0"/>
            </a:endParaRPr>
          </a:p>
          <a:p>
            <a:r>
              <a:rPr lang="pt-BR" sz="2200" dirty="0" err="1" smtClean="0">
                <a:cs typeface="Arial" panose="020B0604020202020204" pitchFamily="34" charset="0"/>
              </a:rPr>
              <a:t>Pozo</a:t>
            </a:r>
            <a:r>
              <a:rPr lang="pt-BR" sz="2200" dirty="0">
                <a:cs typeface="Arial" panose="020B0604020202020204" pitchFamily="34" charset="0"/>
              </a:rPr>
              <a:t>, M., </a:t>
            </a:r>
            <a:r>
              <a:rPr lang="pt-BR" sz="2200" dirty="0" err="1">
                <a:cs typeface="Arial" panose="020B0604020202020204" pitchFamily="34" charset="0"/>
              </a:rPr>
              <a:t>Wicander</a:t>
            </a:r>
            <a:r>
              <a:rPr lang="pt-BR" sz="2200" dirty="0">
                <a:cs typeface="Arial" panose="020B0604020202020204" pitchFamily="34" charset="0"/>
              </a:rPr>
              <a:t>, R. y Monroe, J. (2008). </a:t>
            </a:r>
            <a:r>
              <a:rPr lang="es-ES" sz="2200" dirty="0">
                <a:cs typeface="Arial" panose="020B0604020202020204" pitchFamily="34" charset="0"/>
              </a:rPr>
              <a:t>Geología. Dinámica y evolución de la Tierra. Cuarta Edición. Ediciones Paraninfo S.A. </a:t>
            </a:r>
            <a:r>
              <a:rPr lang="es-MX" sz="2200" dirty="0">
                <a:cs typeface="Arial" panose="020B0604020202020204" pitchFamily="34" charset="0"/>
              </a:rPr>
              <a:t>Madrid.</a:t>
            </a:r>
            <a:endParaRPr lang="es-ES" sz="2200" dirty="0">
              <a:cs typeface="Arial" panose="020B0604020202020204" pitchFamily="34" charset="0"/>
            </a:endParaRPr>
          </a:p>
          <a:p>
            <a:endParaRPr lang="es-ES" sz="2200" dirty="0">
              <a:cs typeface="Arial" panose="020B0604020202020204" pitchFamily="34" charset="0"/>
            </a:endParaRPr>
          </a:p>
          <a:p>
            <a:r>
              <a:rPr lang="es-ES" sz="2200" dirty="0" err="1" smtClean="0">
                <a:cs typeface="Arial" panose="020B0604020202020204" pitchFamily="34" charset="0"/>
              </a:rPr>
              <a:t>Tarbuck</a:t>
            </a:r>
            <a:r>
              <a:rPr lang="es-ES" sz="2200" dirty="0">
                <a:cs typeface="Arial" panose="020B0604020202020204" pitchFamily="34" charset="0"/>
              </a:rPr>
              <a:t>. E.J. y </a:t>
            </a:r>
            <a:r>
              <a:rPr lang="es-ES" sz="2200" dirty="0" err="1">
                <a:cs typeface="Arial" panose="020B0604020202020204" pitchFamily="34" charset="0"/>
              </a:rPr>
              <a:t>Lutgens</a:t>
            </a:r>
            <a:r>
              <a:rPr lang="es-ES" sz="2200" dirty="0">
                <a:cs typeface="Arial" panose="020B0604020202020204" pitchFamily="34" charset="0"/>
              </a:rPr>
              <a:t>, F.K. (2005).  </a:t>
            </a:r>
            <a:r>
              <a:rPr lang="es-MX" sz="2200" dirty="0">
                <a:cs typeface="Arial" panose="020B0604020202020204" pitchFamily="34" charset="0"/>
              </a:rPr>
              <a:t>Ciencias de la Tierra. Una introducción a la geología física. Octava edición. Pearson Educación S. A., Madrid.</a:t>
            </a:r>
            <a:endParaRPr lang="es-ES" sz="2200" dirty="0">
              <a:cs typeface="Arial" panose="020B0604020202020204" pitchFamily="34" charset="0"/>
            </a:endParaRPr>
          </a:p>
        </p:txBody>
      </p:sp>
    </p:spTree>
    <p:extLst>
      <p:ext uri="{BB962C8B-B14F-4D97-AF65-F5344CB8AC3E}">
        <p14:creationId xmlns:p14="http://schemas.microsoft.com/office/powerpoint/2010/main" val="38343309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1028" y="907612"/>
            <a:ext cx="11557680" cy="5740033"/>
          </a:xfrm>
          <a:prstGeom prst="rect">
            <a:avLst/>
          </a:prstGeom>
        </p:spPr>
        <p:txBody>
          <a:bodyPr wrap="square">
            <a:spAutoFit/>
          </a:bodyPr>
          <a:lstStyle/>
          <a:p>
            <a:r>
              <a:rPr lang="es-MX" dirty="0"/>
              <a:t>Anguita, F., (1988). Origen e Historia de la Tierra. Editorial Rueda. ISBN 978-84-7207-052-3.</a:t>
            </a:r>
          </a:p>
          <a:p>
            <a:r>
              <a:rPr lang="es-MX" dirty="0"/>
              <a:t> </a:t>
            </a:r>
          </a:p>
          <a:p>
            <a:r>
              <a:rPr lang="es-MX" dirty="0"/>
              <a:t>García-Molina, G. (1994). </a:t>
            </a:r>
            <a:r>
              <a:rPr lang="es-MX" dirty="0" err="1"/>
              <a:t>Structural</a:t>
            </a:r>
            <a:r>
              <a:rPr lang="es-MX" dirty="0"/>
              <a:t> </a:t>
            </a:r>
            <a:r>
              <a:rPr lang="es-MX" dirty="0" err="1"/>
              <a:t>evolution</a:t>
            </a:r>
            <a:r>
              <a:rPr lang="es-MX" dirty="0"/>
              <a:t> of SE México (Chiapas- Tabasco-Campeche) offshore and </a:t>
            </a:r>
            <a:r>
              <a:rPr lang="es-MX" dirty="0" err="1"/>
              <a:t>onshore</a:t>
            </a:r>
            <a:r>
              <a:rPr lang="es-MX" dirty="0"/>
              <a:t>: Rice </a:t>
            </a:r>
            <a:r>
              <a:rPr lang="es-MX" dirty="0" err="1"/>
              <a:t>University</a:t>
            </a:r>
            <a:r>
              <a:rPr lang="es-MX" dirty="0"/>
              <a:t>, </a:t>
            </a:r>
            <a:r>
              <a:rPr lang="es-MX" dirty="0" err="1"/>
              <a:t>Ph.D</a:t>
            </a:r>
            <a:r>
              <a:rPr lang="es-MX" dirty="0"/>
              <a:t>. </a:t>
            </a:r>
            <a:r>
              <a:rPr lang="es-MX" dirty="0" err="1"/>
              <a:t>Dissertation</a:t>
            </a:r>
            <a:r>
              <a:rPr lang="es-MX" dirty="0"/>
              <a:t>, 161 p.</a:t>
            </a:r>
          </a:p>
          <a:p>
            <a:r>
              <a:rPr lang="es-MX" dirty="0"/>
              <a:t> </a:t>
            </a:r>
          </a:p>
          <a:p>
            <a:r>
              <a:rPr lang="es-MX" dirty="0"/>
              <a:t>Padilla, R. J. (2007). Evolución geológica del sureste mexicano desde el Mesozoico al presente en el contexto regional del Golfo de México. OLETÍN DE LA SOCIEDAD GEOLÓGICA MEXICANA. VOL. 59, NÚM:. 1, 2007, p. 19-42 </a:t>
            </a:r>
          </a:p>
          <a:p>
            <a:r>
              <a:rPr lang="es-MX" dirty="0"/>
              <a:t> </a:t>
            </a:r>
          </a:p>
          <a:p>
            <a:r>
              <a:rPr lang="es-MX" dirty="0" err="1"/>
              <a:t>Tarbuck</a:t>
            </a:r>
            <a:r>
              <a:rPr lang="es-MX" dirty="0"/>
              <a:t>, E. J.  y </a:t>
            </a:r>
            <a:r>
              <a:rPr lang="es-MX" dirty="0" err="1"/>
              <a:t>Lutgens</a:t>
            </a:r>
            <a:r>
              <a:rPr lang="es-MX" dirty="0"/>
              <a:t>, F. K. (2005). Ciencias de la Tierra. Una introducción a la geología física. 8va edición, PEARSON.</a:t>
            </a:r>
          </a:p>
          <a:p>
            <a:r>
              <a:rPr lang="es-MX" dirty="0"/>
              <a:t> </a:t>
            </a:r>
          </a:p>
          <a:p>
            <a:r>
              <a:rPr lang="es-MX" dirty="0"/>
              <a:t>WIERZBOWSKI, A (1976). </a:t>
            </a:r>
            <a:r>
              <a:rPr lang="es-MX" dirty="0" err="1"/>
              <a:t>Oxfordian</a:t>
            </a:r>
            <a:r>
              <a:rPr lang="es-MX" dirty="0"/>
              <a:t> </a:t>
            </a:r>
            <a:r>
              <a:rPr lang="es-MX" dirty="0" err="1"/>
              <a:t>ammonites</a:t>
            </a:r>
            <a:r>
              <a:rPr lang="es-MX" dirty="0"/>
              <a:t> of </a:t>
            </a:r>
            <a:r>
              <a:rPr lang="es-MX" dirty="0" err="1"/>
              <a:t>the</a:t>
            </a:r>
            <a:r>
              <a:rPr lang="es-MX" dirty="0"/>
              <a:t> Pinar del Rio </a:t>
            </a:r>
            <a:r>
              <a:rPr lang="es-MX" dirty="0" err="1"/>
              <a:t>province</a:t>
            </a:r>
            <a:r>
              <a:rPr lang="es-MX" dirty="0"/>
              <a:t> (western Cuba); </a:t>
            </a:r>
            <a:r>
              <a:rPr lang="es-MX" dirty="0" err="1"/>
              <a:t>their</a:t>
            </a:r>
            <a:r>
              <a:rPr lang="es-MX" dirty="0"/>
              <a:t> </a:t>
            </a:r>
            <a:r>
              <a:rPr lang="es-MX" dirty="0" err="1"/>
              <a:t>revision</a:t>
            </a:r>
            <a:r>
              <a:rPr lang="es-MX" dirty="0"/>
              <a:t> and </a:t>
            </a:r>
            <a:r>
              <a:rPr lang="es-MX" dirty="0" err="1"/>
              <a:t>stratigraphical</a:t>
            </a:r>
            <a:r>
              <a:rPr lang="es-MX" dirty="0"/>
              <a:t> </a:t>
            </a:r>
            <a:r>
              <a:rPr lang="es-MX" dirty="0" err="1"/>
              <a:t>significance</a:t>
            </a:r>
            <a:r>
              <a:rPr lang="es-MX" dirty="0"/>
              <a:t>. ACTA GEOLOGICA POLONICA.  </a:t>
            </a:r>
            <a:r>
              <a:rPr lang="es-MX" dirty="0" err="1"/>
              <a:t>Vol</a:t>
            </a:r>
            <a:r>
              <a:rPr lang="es-MX" dirty="0"/>
              <a:t> 26, No 2. </a:t>
            </a:r>
          </a:p>
          <a:p>
            <a:endParaRPr lang="es-MX" sz="1500" dirty="0"/>
          </a:p>
          <a:p>
            <a:r>
              <a:rPr lang="es-ES" sz="1600" dirty="0">
                <a:solidFill>
                  <a:srgbClr val="0070C0"/>
                </a:solidFill>
                <a:hlinkClick r:id="rId2"/>
              </a:rPr>
              <a:t>http://www.ugr.es/~</a:t>
            </a:r>
            <a:r>
              <a:rPr lang="es-ES" sz="1600" dirty="0" smtClean="0">
                <a:solidFill>
                  <a:srgbClr val="0070C0"/>
                </a:solidFill>
                <a:hlinkClick r:id="rId2"/>
              </a:rPr>
              <a:t>eaznar/matgeo/apuntes/datacion_radiometrica.pdf</a:t>
            </a:r>
            <a:endParaRPr lang="es-ES" sz="1600" dirty="0" smtClean="0">
              <a:solidFill>
                <a:srgbClr val="0070C0"/>
              </a:solidFill>
            </a:endParaRPr>
          </a:p>
          <a:p>
            <a:endParaRPr lang="es-MX" sz="1500" dirty="0">
              <a:solidFill>
                <a:srgbClr val="0070C0"/>
              </a:solidFill>
            </a:endParaRPr>
          </a:p>
          <a:p>
            <a:r>
              <a:rPr lang="es-MX" sz="1500" dirty="0" smtClean="0">
                <a:solidFill>
                  <a:srgbClr val="0070C0"/>
                </a:solidFill>
                <a:hlinkClick r:id="rId3"/>
              </a:rPr>
              <a:t>http</a:t>
            </a:r>
            <a:r>
              <a:rPr lang="es-MX" sz="1500" dirty="0">
                <a:solidFill>
                  <a:srgbClr val="0070C0"/>
                </a:solidFill>
                <a:hlinkClick r:id="rId3"/>
              </a:rPr>
              <a:t>://</a:t>
            </a:r>
            <a:r>
              <a:rPr lang="es-MX" sz="1500" dirty="0" smtClean="0">
                <a:solidFill>
                  <a:srgbClr val="0070C0"/>
                </a:solidFill>
                <a:hlinkClick r:id="rId3"/>
              </a:rPr>
              <a:t>usuarios.geofisica.unam.mx/gvazquez/yacimientosELIA/zonadesplegar/Clases/Clase%2013%20Principios%20estratratigraficos.pdf</a:t>
            </a:r>
            <a:endParaRPr lang="es-MX" sz="1500" dirty="0" smtClean="0">
              <a:solidFill>
                <a:srgbClr val="0070C0"/>
              </a:solidFill>
            </a:endParaRPr>
          </a:p>
          <a:p>
            <a:endParaRPr lang="es-MX" sz="1500" dirty="0" smtClean="0">
              <a:solidFill>
                <a:srgbClr val="0070C0"/>
              </a:solidFill>
              <a:hlinkClick r:id="rId4"/>
            </a:endParaRPr>
          </a:p>
          <a:p>
            <a:r>
              <a:rPr lang="es-MX" sz="1500" dirty="0" smtClean="0">
                <a:solidFill>
                  <a:srgbClr val="0070C0"/>
                </a:solidFill>
                <a:hlinkClick r:id="rId4"/>
              </a:rPr>
              <a:t>https</a:t>
            </a:r>
            <a:r>
              <a:rPr lang="es-MX" sz="1500" dirty="0">
                <a:solidFill>
                  <a:srgbClr val="0070C0"/>
                </a:solidFill>
                <a:hlinkClick r:id="rId4"/>
              </a:rPr>
              <a:t>://</a:t>
            </a:r>
            <a:r>
              <a:rPr lang="es-MX" sz="1500" dirty="0" smtClean="0">
                <a:solidFill>
                  <a:srgbClr val="0070C0"/>
                </a:solidFill>
                <a:hlinkClick r:id="rId4"/>
              </a:rPr>
              <a:t>www.u-cursos.cl/uchile/2011/0/COMGEOPDL/1/material_docente/bajar?id_material=382524</a:t>
            </a:r>
            <a:endParaRPr lang="es-MX" sz="1500" dirty="0" smtClean="0">
              <a:solidFill>
                <a:srgbClr val="0070C0"/>
              </a:solidFill>
            </a:endParaRPr>
          </a:p>
          <a:p>
            <a:endParaRPr lang="es-MX" sz="1500" dirty="0">
              <a:solidFill>
                <a:srgbClr val="0070C0"/>
              </a:solidFill>
            </a:endParaRPr>
          </a:p>
          <a:p>
            <a:r>
              <a:rPr lang="es-MX" sz="1500" dirty="0">
                <a:solidFill>
                  <a:srgbClr val="0070C0"/>
                </a:solidFill>
                <a:hlinkClick r:id="rId5"/>
              </a:rPr>
              <a:t>https://</a:t>
            </a:r>
            <a:r>
              <a:rPr lang="es-MX" sz="1500" dirty="0" smtClean="0">
                <a:solidFill>
                  <a:srgbClr val="0070C0"/>
                </a:solidFill>
                <a:hlinkClick r:id="rId5"/>
              </a:rPr>
              <a:t>es.slideshare.net/EDU3364/datacines-en-geologa-datacin-relativa-y-absoluta</a:t>
            </a:r>
            <a:endParaRPr lang="es-MX" sz="1500" dirty="0" smtClean="0">
              <a:solidFill>
                <a:srgbClr val="0070C0"/>
              </a:solidFill>
            </a:endParaRPr>
          </a:p>
          <a:p>
            <a:endParaRPr lang="es-MX" sz="1500" dirty="0">
              <a:solidFill>
                <a:srgbClr val="0070C0"/>
              </a:solidFill>
            </a:endParaRPr>
          </a:p>
          <a:p>
            <a:endParaRPr lang="es-MX" sz="1500" dirty="0">
              <a:solidFill>
                <a:srgbClr val="0070C0"/>
              </a:solidFill>
            </a:endParaRPr>
          </a:p>
        </p:txBody>
      </p:sp>
      <p:sp>
        <p:nvSpPr>
          <p:cNvPr id="5" name="Rectángulo 4"/>
          <p:cNvSpPr/>
          <p:nvPr/>
        </p:nvSpPr>
        <p:spPr>
          <a:xfrm>
            <a:off x="181028" y="162255"/>
            <a:ext cx="4724114" cy="477054"/>
          </a:xfrm>
          <a:prstGeom prst="rect">
            <a:avLst/>
          </a:prstGeom>
        </p:spPr>
        <p:txBody>
          <a:bodyPr wrap="none">
            <a:spAutoFit/>
          </a:bodyPr>
          <a:lstStyle/>
          <a:p>
            <a:r>
              <a:rPr lang="es-MX" sz="2500" b="1" u="sng" dirty="0" smtClean="0">
                <a:cs typeface="Arial" panose="020B0604020202020204" pitchFamily="34" charset="0"/>
              </a:rPr>
              <a:t>Referencias y Páginas </a:t>
            </a:r>
            <a:r>
              <a:rPr lang="es-MX" sz="2500" b="1" u="sng" dirty="0">
                <a:cs typeface="Arial" panose="020B0604020202020204" pitchFamily="34" charset="0"/>
              </a:rPr>
              <a:t>W</a:t>
            </a:r>
            <a:r>
              <a:rPr lang="es-MX" sz="2500" b="1" u="sng" dirty="0" smtClean="0">
                <a:cs typeface="Arial" panose="020B0604020202020204" pitchFamily="34" charset="0"/>
              </a:rPr>
              <a:t>eb Citadas</a:t>
            </a:r>
            <a:endParaRPr lang="es-MX" sz="2500" b="1" u="sng" dirty="0">
              <a:cs typeface="Arial" panose="020B0604020202020204" pitchFamily="34" charset="0"/>
            </a:endParaRPr>
          </a:p>
        </p:txBody>
      </p:sp>
    </p:spTree>
    <p:extLst>
      <p:ext uri="{BB962C8B-B14F-4D97-AF65-F5344CB8AC3E}">
        <p14:creationId xmlns:p14="http://schemas.microsoft.com/office/powerpoint/2010/main" val="3102011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 xmlns:a16="http://schemas.microsoft.com/office/drawing/2014/main" id="{8082D32F-385A-4BF5-9A0D-794F56A4E4BD}"/>
              </a:ext>
            </a:extLst>
          </p:cNvPr>
          <p:cNvSpPr>
            <a:spLocks noChangeArrowheads="1"/>
          </p:cNvSpPr>
          <p:nvPr/>
        </p:nvSpPr>
        <p:spPr bwMode="auto">
          <a:xfrm>
            <a:off x="4260224" y="2458366"/>
            <a:ext cx="4867733"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35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35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62670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18" descr="https://http2.mlstatic.com/libro-geologia-general-y-de-mexico-editorial-trillas-D_NQ_NP_873054-MLM29488822918_022019-F.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 name="Imagen 1"/>
          <p:cNvPicPr>
            <a:picLocks noChangeAspect="1"/>
          </p:cNvPicPr>
          <p:nvPr/>
        </p:nvPicPr>
        <p:blipFill>
          <a:blip r:embed="rId2"/>
          <a:stretch>
            <a:fillRect/>
          </a:stretch>
        </p:blipFill>
        <p:spPr>
          <a:xfrm>
            <a:off x="3414444" y="2194775"/>
            <a:ext cx="8667083" cy="4193146"/>
          </a:xfrm>
          <a:prstGeom prst="rect">
            <a:avLst/>
          </a:prstGeom>
        </p:spPr>
      </p:pic>
      <p:sp>
        <p:nvSpPr>
          <p:cNvPr id="3" name="Rectángulo 2"/>
          <p:cNvSpPr/>
          <p:nvPr/>
        </p:nvSpPr>
        <p:spPr>
          <a:xfrm>
            <a:off x="3517474" y="6349284"/>
            <a:ext cx="8932103" cy="323165"/>
          </a:xfrm>
          <a:prstGeom prst="rect">
            <a:avLst/>
          </a:prstGeom>
        </p:spPr>
        <p:txBody>
          <a:bodyPr wrap="square">
            <a:spAutoFit/>
          </a:bodyPr>
          <a:lstStyle/>
          <a:p>
            <a:r>
              <a:rPr lang="pt-BR" sz="1500" dirty="0">
                <a:solidFill>
                  <a:srgbClr val="000000"/>
                </a:solidFill>
                <a:latin typeface="Helvetica" panose="020B0604020202020204" pitchFamily="34" charset="0"/>
              </a:rPr>
              <a:t>Jorge </a:t>
            </a:r>
            <a:r>
              <a:rPr lang="pt-BR" sz="1500" dirty="0" err="1">
                <a:solidFill>
                  <a:srgbClr val="000000"/>
                </a:solidFill>
                <a:latin typeface="Helvetica" panose="020B0604020202020204" pitchFamily="34" charset="0"/>
              </a:rPr>
              <a:t>Obregón</a:t>
            </a:r>
            <a:r>
              <a:rPr lang="pt-BR" sz="1500" dirty="0">
                <a:solidFill>
                  <a:srgbClr val="000000"/>
                </a:solidFill>
                <a:latin typeface="Helvetica" panose="020B0604020202020204" pitchFamily="34" charset="0"/>
              </a:rPr>
              <a:t>. "</a:t>
            </a:r>
            <a:r>
              <a:rPr lang="pt-BR" sz="1500" dirty="0" err="1">
                <a:solidFill>
                  <a:srgbClr val="000000"/>
                </a:solidFill>
                <a:latin typeface="Helvetica" panose="020B0604020202020204" pitchFamily="34" charset="0"/>
              </a:rPr>
              <a:t>Cráter</a:t>
            </a:r>
            <a:r>
              <a:rPr lang="pt-BR" sz="1500" dirty="0">
                <a:solidFill>
                  <a:srgbClr val="000000"/>
                </a:solidFill>
                <a:latin typeface="Helvetica" panose="020B0604020202020204" pitchFamily="34" charset="0"/>
              </a:rPr>
              <a:t> de Nevado de </a:t>
            </a:r>
            <a:r>
              <a:rPr lang="pt-BR" sz="1500" dirty="0" err="1">
                <a:solidFill>
                  <a:srgbClr val="000000"/>
                </a:solidFill>
                <a:latin typeface="Helvetica" panose="020B0604020202020204" pitchFamily="34" charset="0"/>
              </a:rPr>
              <a:t>Toluca</a:t>
            </a:r>
            <a:r>
              <a:rPr lang="pt-BR" sz="1500" dirty="0">
                <a:solidFill>
                  <a:srgbClr val="000000"/>
                </a:solidFill>
                <a:latin typeface="Helvetica" panose="020B0604020202020204" pitchFamily="34" charset="0"/>
              </a:rPr>
              <a:t>". </a:t>
            </a:r>
            <a:r>
              <a:rPr lang="pt-BR" sz="1500" dirty="0" err="1">
                <a:solidFill>
                  <a:srgbClr val="000000"/>
                </a:solidFill>
                <a:latin typeface="Helvetica" panose="020B0604020202020204" pitchFamily="34" charset="0"/>
              </a:rPr>
              <a:t>Oleo</a:t>
            </a:r>
            <a:r>
              <a:rPr lang="pt-BR" sz="1500" dirty="0">
                <a:solidFill>
                  <a:srgbClr val="000000"/>
                </a:solidFill>
                <a:latin typeface="Helvetica" panose="020B0604020202020204" pitchFamily="34" charset="0"/>
              </a:rPr>
              <a:t> / Lino / </a:t>
            </a:r>
            <a:r>
              <a:rPr lang="pt-BR" sz="1500" dirty="0" err="1">
                <a:solidFill>
                  <a:srgbClr val="000000"/>
                </a:solidFill>
                <a:latin typeface="Helvetica" panose="020B0604020202020204" pitchFamily="34" charset="0"/>
              </a:rPr>
              <a:t>Madera</a:t>
            </a:r>
            <a:r>
              <a:rPr lang="pt-BR" sz="1500" dirty="0">
                <a:solidFill>
                  <a:srgbClr val="000000"/>
                </a:solidFill>
                <a:latin typeface="Helvetica" panose="020B0604020202020204" pitchFamily="34" charset="0"/>
              </a:rPr>
              <a:t>. 80 x 1.80 cm</a:t>
            </a:r>
            <a:endParaRPr lang="es-MX" sz="1500" dirty="0"/>
          </a:p>
        </p:txBody>
      </p:sp>
      <p:sp>
        <p:nvSpPr>
          <p:cNvPr id="5" name="Rectángulo 4"/>
          <p:cNvSpPr/>
          <p:nvPr/>
        </p:nvSpPr>
        <p:spPr>
          <a:xfrm>
            <a:off x="366444" y="625115"/>
            <a:ext cx="6096000" cy="1569660"/>
          </a:xfrm>
          <a:prstGeom prst="rect">
            <a:avLst/>
          </a:prstGeom>
        </p:spPr>
        <p:txBody>
          <a:bodyPr>
            <a:spAutoFit/>
          </a:bodyPr>
          <a:lstStyle/>
          <a:p>
            <a:pPr algn="just"/>
            <a:r>
              <a:rPr lang="es-MX" sz="3200" dirty="0" smtClean="0">
                <a:solidFill>
                  <a:srgbClr val="00B050"/>
                </a:solidFill>
              </a:rPr>
              <a:t>Se intenta reconstruir </a:t>
            </a:r>
            <a:r>
              <a:rPr lang="es-MX" sz="3200" dirty="0">
                <a:solidFill>
                  <a:srgbClr val="00B050"/>
                </a:solidFill>
              </a:rPr>
              <a:t>la historia </a:t>
            </a:r>
            <a:r>
              <a:rPr lang="es-MX" sz="3200" dirty="0" smtClean="0">
                <a:solidFill>
                  <a:srgbClr val="00B050"/>
                </a:solidFill>
              </a:rPr>
              <a:t>geológica del </a:t>
            </a:r>
            <a:r>
              <a:rPr lang="es-MX" sz="3200" dirty="0">
                <a:solidFill>
                  <a:srgbClr val="00B050"/>
                </a:solidFill>
              </a:rPr>
              <a:t>Planeta Tierra </a:t>
            </a:r>
            <a:r>
              <a:rPr lang="es-MX" sz="3200" dirty="0" smtClean="0">
                <a:solidFill>
                  <a:srgbClr val="00B050"/>
                </a:solidFill>
              </a:rPr>
              <a:t>mediante evidencias de </a:t>
            </a:r>
            <a:r>
              <a:rPr lang="es-MX" sz="3200" dirty="0">
                <a:solidFill>
                  <a:srgbClr val="00B050"/>
                </a:solidFill>
              </a:rPr>
              <a:t>la litosfera</a:t>
            </a:r>
          </a:p>
        </p:txBody>
      </p:sp>
    </p:spTree>
    <p:extLst>
      <p:ext uri="{BB962C8B-B14F-4D97-AF65-F5344CB8AC3E}">
        <p14:creationId xmlns:p14="http://schemas.microsoft.com/office/powerpoint/2010/main" val="3413950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18941" y="334851"/>
            <a:ext cx="4331594" cy="1569660"/>
          </a:xfrm>
          <a:prstGeom prst="rect">
            <a:avLst/>
          </a:prstGeom>
          <a:noFill/>
        </p:spPr>
        <p:txBody>
          <a:bodyPr wrap="square" rtlCol="0">
            <a:spAutoFit/>
          </a:bodyPr>
          <a:lstStyle/>
          <a:p>
            <a:pPr algn="just"/>
            <a:r>
              <a:rPr lang="es-ES" sz="3200" dirty="0" smtClean="0">
                <a:solidFill>
                  <a:srgbClr val="00B050"/>
                </a:solidFill>
              </a:rPr>
              <a:t>Cada rasgo estructural, tiene una explicación y un orden cronológico</a:t>
            </a:r>
            <a:endParaRPr lang="es-MX" sz="3200" dirty="0">
              <a:solidFill>
                <a:srgbClr val="00B050"/>
              </a:solidFill>
            </a:endParaRPr>
          </a:p>
        </p:txBody>
      </p:sp>
      <p:pic>
        <p:nvPicPr>
          <p:cNvPr id="4" name="Imagen 3"/>
          <p:cNvPicPr>
            <a:picLocks noChangeAspect="1"/>
          </p:cNvPicPr>
          <p:nvPr/>
        </p:nvPicPr>
        <p:blipFill>
          <a:blip r:embed="rId2"/>
          <a:stretch>
            <a:fillRect/>
          </a:stretch>
        </p:blipFill>
        <p:spPr>
          <a:xfrm>
            <a:off x="4550535" y="934723"/>
            <a:ext cx="7373960" cy="5530470"/>
          </a:xfrm>
          <a:prstGeom prst="rect">
            <a:avLst/>
          </a:prstGeom>
        </p:spPr>
      </p:pic>
    </p:spTree>
    <p:extLst>
      <p:ext uri="{BB962C8B-B14F-4D97-AF65-F5344CB8AC3E}">
        <p14:creationId xmlns:p14="http://schemas.microsoft.com/office/powerpoint/2010/main" val="17957164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43436" y="323998"/>
            <a:ext cx="5284631" cy="2554545"/>
          </a:xfrm>
          <a:prstGeom prst="rect">
            <a:avLst/>
          </a:prstGeom>
        </p:spPr>
        <p:txBody>
          <a:bodyPr wrap="square">
            <a:spAutoFit/>
          </a:bodyPr>
          <a:lstStyle/>
          <a:p>
            <a:pPr algn="just"/>
            <a:r>
              <a:rPr lang="es-ES" sz="3200" dirty="0" smtClean="0">
                <a:solidFill>
                  <a:srgbClr val="00B050"/>
                </a:solidFill>
              </a:rPr>
              <a:t>El contenido paleontológico (flora y fauna antigua) contenido en las rocas, permite hacer correlaciones importantes</a:t>
            </a:r>
            <a:endParaRPr lang="es-MX" sz="3200" dirty="0">
              <a:solidFill>
                <a:srgbClr val="00B050"/>
              </a:solidFill>
            </a:endParaRPr>
          </a:p>
        </p:txBody>
      </p:sp>
      <p:pic>
        <p:nvPicPr>
          <p:cNvPr id="2" name="Imagen 1"/>
          <p:cNvPicPr>
            <a:picLocks noChangeAspect="1"/>
          </p:cNvPicPr>
          <p:nvPr/>
        </p:nvPicPr>
        <p:blipFill>
          <a:blip r:embed="rId2"/>
          <a:stretch>
            <a:fillRect/>
          </a:stretch>
        </p:blipFill>
        <p:spPr>
          <a:xfrm>
            <a:off x="5801127" y="1372605"/>
            <a:ext cx="6223449" cy="4667587"/>
          </a:xfrm>
          <a:prstGeom prst="rect">
            <a:avLst/>
          </a:prstGeom>
        </p:spPr>
      </p:pic>
    </p:spTree>
    <p:extLst>
      <p:ext uri="{BB962C8B-B14F-4D97-AF65-F5344CB8AC3E}">
        <p14:creationId xmlns:p14="http://schemas.microsoft.com/office/powerpoint/2010/main" val="254696949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700</TotalTime>
  <Words>1747</Words>
  <Application>Microsoft Office PowerPoint</Application>
  <PresentationFormat>Panorámica</PresentationFormat>
  <Paragraphs>178</Paragraphs>
  <Slides>34</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34</vt:i4>
      </vt:variant>
    </vt:vector>
  </HeadingPairs>
  <TitlesOfParts>
    <vt:vector size="43" baseType="lpstr">
      <vt:lpstr>arial</vt:lpstr>
      <vt:lpstr>arial</vt:lpstr>
      <vt:lpstr>Arial Black</vt:lpstr>
      <vt:lpstr>Calibri</vt:lpstr>
      <vt:lpstr>Calibri Light</vt:lpstr>
      <vt:lpstr>Helvetica</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Alexis</dc:creator>
  <cp:lastModifiedBy>HP</cp:lastModifiedBy>
  <cp:revision>102</cp:revision>
  <dcterms:created xsi:type="dcterms:W3CDTF">2019-04-30T15:03:04Z</dcterms:created>
  <dcterms:modified xsi:type="dcterms:W3CDTF">2019-09-27T16:05:13Z</dcterms:modified>
</cp:coreProperties>
</file>