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405" r:id="rId2"/>
    <p:sldId id="380" r:id="rId3"/>
    <p:sldId id="381" r:id="rId4"/>
    <p:sldId id="382" r:id="rId5"/>
    <p:sldId id="383" r:id="rId6"/>
    <p:sldId id="406" r:id="rId7"/>
    <p:sldId id="384" r:id="rId8"/>
    <p:sldId id="385" r:id="rId9"/>
    <p:sldId id="386" r:id="rId10"/>
    <p:sldId id="387" r:id="rId11"/>
    <p:sldId id="388" r:id="rId12"/>
    <p:sldId id="390" r:id="rId13"/>
    <p:sldId id="391" r:id="rId14"/>
    <p:sldId id="392" r:id="rId15"/>
    <p:sldId id="393" r:id="rId16"/>
    <p:sldId id="394" r:id="rId17"/>
    <p:sldId id="395" r:id="rId18"/>
    <p:sldId id="389" r:id="rId19"/>
    <p:sldId id="340" r:id="rId20"/>
    <p:sldId id="341" r:id="rId21"/>
    <p:sldId id="342" r:id="rId22"/>
    <p:sldId id="343" r:id="rId23"/>
    <p:sldId id="396" r:id="rId24"/>
    <p:sldId id="397" r:id="rId25"/>
    <p:sldId id="398" r:id="rId26"/>
    <p:sldId id="399" r:id="rId27"/>
    <p:sldId id="400" r:id="rId28"/>
    <p:sldId id="401" r:id="rId29"/>
    <p:sldId id="402" r:id="rId30"/>
    <p:sldId id="373" r:id="rId31"/>
    <p:sldId id="403" r:id="rId32"/>
    <p:sldId id="404" r:id="rId33"/>
    <p:sldId id="277" r:id="rId3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9939D9-FCFC-46E2-ACB2-C5A6EA71CC79}" type="datetimeFigureOut">
              <a:rPr lang="es-ES" smtClean="0"/>
              <a:t>27/09/2019</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8F968-2F8C-4B6D-86B5-1650DBD78271}" type="slidenum">
              <a:rPr lang="es-ES" smtClean="0"/>
              <a:t>‹Nº›</a:t>
            </a:fld>
            <a:endParaRPr lang="es-ES"/>
          </a:p>
        </p:txBody>
      </p:sp>
    </p:spTree>
    <p:extLst>
      <p:ext uri="{BB962C8B-B14F-4D97-AF65-F5344CB8AC3E}">
        <p14:creationId xmlns:p14="http://schemas.microsoft.com/office/powerpoint/2010/main" val="1960760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67824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728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102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3692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95913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76A17B59-0597-4A98-B95D-5ADABDC67833}"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71385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76A17B59-0597-4A98-B95D-5ADABDC67833}" type="datetimeFigureOut">
              <a:rPr lang="es-ES" smtClean="0"/>
              <a:t>27/09/2019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5358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76A17B59-0597-4A98-B95D-5ADABDC67833}" type="datetimeFigureOut">
              <a:rPr lang="es-ES" smtClean="0"/>
              <a:t>27/09/2019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168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A17B59-0597-4A98-B95D-5ADABDC67833}" type="datetimeFigureOut">
              <a:rPr lang="es-ES" smtClean="0"/>
              <a:t>27/09/2019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165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566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49009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7B59-0597-4A98-B95D-5ADABDC67833}" type="datetimeFigureOut">
              <a:rPr lang="es-ES" smtClean="0"/>
              <a:t>27/09/2019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DF7BB-3CF4-4537-9909-50D9BF21A042}" type="slidenum">
              <a:rPr lang="es-ES" smtClean="0"/>
              <a:t>‹Nº›</a:t>
            </a:fld>
            <a:endParaRPr lang="es-ES"/>
          </a:p>
        </p:txBody>
      </p:sp>
    </p:spTree>
    <p:extLst>
      <p:ext uri="{BB962C8B-B14F-4D97-AF65-F5344CB8AC3E}">
        <p14:creationId xmlns:p14="http://schemas.microsoft.com/office/powerpoint/2010/main" val="85032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doi.org/10.5209/aguc.64675"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x.doi.org/10.4067/S0718-915X2013000100003" TargetMode="External"/><Relationship Id="rId2" Type="http://schemas.openxmlformats.org/officeDocument/2006/relationships/hyperlink" Target="https://doi.org/10.5209/aguc.64675" TargetMode="External"/><Relationship Id="rId1" Type="http://schemas.openxmlformats.org/officeDocument/2006/relationships/slideLayout" Target="../slideLayouts/slideLayout2.xml"/><Relationship Id="rId4" Type="http://schemas.openxmlformats.org/officeDocument/2006/relationships/hyperlink" Target="https://www.researchgate.net/publication/320173684_Methods_of_Stability_Analysi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s.slideshare.net/EfrainBanegasCapacute/metodos-de-calculo1" TargetMode="External"/><Relationship Id="rId2" Type="http://schemas.openxmlformats.org/officeDocument/2006/relationships/hyperlink" Target="https://doi.org/10.5209/aguc.64675" TargetMode="External"/><Relationship Id="rId1" Type="http://schemas.openxmlformats.org/officeDocument/2006/relationships/slideLayout" Target="../slideLayouts/slideLayout2.xml"/><Relationship Id="rId4" Type="http://schemas.openxmlformats.org/officeDocument/2006/relationships/hyperlink" Target="https://dx.doi.org/10.4067/S0718-28132015000200006"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27090" y="2915085"/>
            <a:ext cx="9789859" cy="2246769"/>
          </a:xfrm>
          <a:prstGeom prst="rect">
            <a:avLst/>
          </a:prstGeom>
        </p:spPr>
        <p:txBody>
          <a:bodyPr wrap="none">
            <a:spAutoFit/>
          </a:bodyPr>
          <a:lstStyle/>
          <a:p>
            <a:pPr algn="ctr"/>
            <a:r>
              <a:rPr lang="es-ES" sz="2800" b="1" dirty="0">
                <a:cs typeface="Arial" panose="020B0604020202020204" pitchFamily="34" charset="0"/>
              </a:rPr>
              <a:t>LICENCIATURA EN GEOLOGÍA AMBIENTAL Y RECURSOS HÍDRICOS</a:t>
            </a:r>
          </a:p>
          <a:p>
            <a:pPr algn="ctr"/>
            <a:endParaRPr lang="es-ES" sz="2800" b="1" dirty="0">
              <a:cs typeface="Arial" panose="020B0604020202020204" pitchFamily="34" charset="0"/>
            </a:endParaRPr>
          </a:p>
          <a:p>
            <a:pPr algn="ctr"/>
            <a:endParaRPr lang="es-MX" sz="2800" b="1" dirty="0">
              <a:cs typeface="Arial" panose="020B0604020202020204" pitchFamily="34" charset="0"/>
            </a:endParaRPr>
          </a:p>
          <a:p>
            <a:pPr algn="ctr"/>
            <a:r>
              <a:rPr lang="es-MX" sz="2800" b="1" dirty="0">
                <a:cs typeface="Arial" panose="020B0604020202020204" pitchFamily="34" charset="0"/>
              </a:rPr>
              <a:t>UNIDAD DE APRENDIZAJE: : </a:t>
            </a:r>
            <a:r>
              <a:rPr lang="es-ES" sz="2800" b="1" dirty="0"/>
              <a:t>GEOTECNIA APLICADA</a:t>
            </a:r>
          </a:p>
          <a:p>
            <a:pPr algn="ctr"/>
            <a:r>
              <a:rPr lang="es-ES" sz="2800" b="1" dirty="0"/>
              <a:t>Semestre en que se imparte: 4to</a:t>
            </a:r>
          </a:p>
        </p:txBody>
      </p:sp>
      <p:pic>
        <p:nvPicPr>
          <p:cNvPr id="6" name="Imagen 5"/>
          <p:cNvPicPr>
            <a:picLocks noChangeAspect="1"/>
          </p:cNvPicPr>
          <p:nvPr/>
        </p:nvPicPr>
        <p:blipFill>
          <a:blip r:embed="rId2"/>
          <a:stretch>
            <a:fillRect/>
          </a:stretch>
        </p:blipFill>
        <p:spPr>
          <a:xfrm>
            <a:off x="260449" y="1091583"/>
            <a:ext cx="1572272" cy="1346004"/>
          </a:xfrm>
          <a:prstGeom prst="rect">
            <a:avLst/>
          </a:prstGeom>
        </p:spPr>
      </p:pic>
      <p:sp>
        <p:nvSpPr>
          <p:cNvPr id="2" name="Rectángulo 1"/>
          <p:cNvSpPr/>
          <p:nvPr/>
        </p:nvSpPr>
        <p:spPr>
          <a:xfrm>
            <a:off x="2411923" y="866332"/>
            <a:ext cx="7880811" cy="1815882"/>
          </a:xfrm>
          <a:prstGeom prst="rect">
            <a:avLst/>
          </a:prstGeom>
        </p:spPr>
        <p:txBody>
          <a:bodyPr wrap="none">
            <a:spAutoFit/>
          </a:bodyPr>
          <a:lstStyle/>
          <a:p>
            <a:pPr algn="ctr"/>
            <a:r>
              <a:rPr lang="es-MX" sz="2800" b="1" dirty="0" smtClean="0">
                <a:cs typeface="Arial" panose="020B0604020202020204" pitchFamily="34" charset="0"/>
              </a:rPr>
              <a:t>UNIVERSIDAD AUTÓNOMA DEL ESTADO DE MÉXICO</a:t>
            </a:r>
          </a:p>
          <a:p>
            <a:pPr algn="ctr"/>
            <a:endParaRPr lang="es-MX" sz="2800" b="1" dirty="0" smtClean="0">
              <a:cs typeface="Arial" panose="020B0604020202020204" pitchFamily="34" charset="0"/>
            </a:endParaRPr>
          </a:p>
          <a:p>
            <a:pPr algn="ctr"/>
            <a:r>
              <a:rPr lang="es-MX" sz="2800" b="1" dirty="0" smtClean="0">
                <a:cs typeface="Arial" panose="020B0604020202020204" pitchFamily="34" charset="0"/>
              </a:rPr>
              <a:t>FACULTAD </a:t>
            </a:r>
            <a:r>
              <a:rPr lang="es-MX" sz="2800" b="1" dirty="0">
                <a:cs typeface="Arial" panose="020B0604020202020204" pitchFamily="34" charset="0"/>
              </a:rPr>
              <a:t>DE GEOGRAFÍA</a:t>
            </a:r>
          </a:p>
          <a:p>
            <a:pPr algn="ctr"/>
            <a:endParaRPr lang="es-MX" sz="2800" b="1" dirty="0">
              <a:cs typeface="Arial" panose="020B0604020202020204" pitchFamily="34" charset="0"/>
            </a:endParaRPr>
          </a:p>
        </p:txBody>
      </p:sp>
      <p:sp>
        <p:nvSpPr>
          <p:cNvPr id="3" name="CuadroTexto 2"/>
          <p:cNvSpPr txBox="1"/>
          <p:nvPr/>
        </p:nvSpPr>
        <p:spPr>
          <a:xfrm>
            <a:off x="3675481" y="5681892"/>
            <a:ext cx="4589270" cy="830997"/>
          </a:xfrm>
          <a:prstGeom prst="rect">
            <a:avLst/>
          </a:prstGeom>
          <a:noFill/>
        </p:spPr>
        <p:txBody>
          <a:bodyPr wrap="none" rtlCol="0">
            <a:spAutoFit/>
          </a:bodyPr>
          <a:lstStyle/>
          <a:p>
            <a:pPr algn="ctr"/>
            <a:r>
              <a:rPr lang="es-ES" sz="2400" b="1" dirty="0"/>
              <a:t>Dr</a:t>
            </a:r>
            <a:r>
              <a:rPr lang="es-ES" sz="2400" b="1" dirty="0" smtClean="0"/>
              <a:t>. En C.T.  </a:t>
            </a:r>
            <a:r>
              <a:rPr lang="es-ES" sz="2400" b="1" dirty="0"/>
              <a:t>Alexis Ordaz Hernández</a:t>
            </a:r>
          </a:p>
          <a:p>
            <a:pPr algn="ctr"/>
            <a:r>
              <a:rPr lang="es-ES" sz="2400" b="1" dirty="0"/>
              <a:t>Septiembre del </a:t>
            </a:r>
            <a:r>
              <a:rPr lang="es-ES" sz="2400" b="1" dirty="0" smtClean="0"/>
              <a:t>2019</a:t>
            </a:r>
            <a:endParaRPr lang="es-MX" sz="2400" b="1" dirty="0"/>
          </a:p>
        </p:txBody>
      </p:sp>
    </p:spTree>
    <p:extLst>
      <p:ext uri="{BB962C8B-B14F-4D97-AF65-F5344CB8AC3E}">
        <p14:creationId xmlns:p14="http://schemas.microsoft.com/office/powerpoint/2010/main" val="36617692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30556" y="5131766"/>
            <a:ext cx="11565230" cy="1477328"/>
          </a:xfrm>
          <a:prstGeom prst="rect">
            <a:avLst/>
          </a:prstGeom>
        </p:spPr>
        <p:txBody>
          <a:bodyPr wrap="square">
            <a:spAutoFit/>
          </a:bodyPr>
          <a:lstStyle/>
          <a:p>
            <a:pPr algn="just">
              <a:spcAft>
                <a:spcPts val="0"/>
              </a:spcAft>
            </a:pPr>
            <a:r>
              <a:rPr lang="es-MX" sz="3000" dirty="0">
                <a:solidFill>
                  <a:srgbClr val="00B050"/>
                </a:solidFill>
                <a:ea typeface="Calibri" panose="020F0502020204030204" pitchFamily="34" charset="0"/>
                <a:cs typeface="Times New Roman" panose="02020603050405020304" pitchFamily="18" charset="0"/>
              </a:rPr>
              <a:t>Ambos (ladera y talud), en determinadas condiciones geométricas y geotécnicas, pueden ser susceptibles a fallar. En este caso, la predicción de este tipo de eventos, radica en conocer el coeficiente de estabilidad. </a:t>
            </a:r>
          </a:p>
        </p:txBody>
      </p:sp>
      <p:sp>
        <p:nvSpPr>
          <p:cNvPr id="5" name="Rectángulo 4"/>
          <p:cNvSpPr/>
          <p:nvPr/>
        </p:nvSpPr>
        <p:spPr>
          <a:xfrm>
            <a:off x="188890" y="2104451"/>
            <a:ext cx="5091448" cy="1477328"/>
          </a:xfrm>
          <a:prstGeom prst="rect">
            <a:avLst/>
          </a:prstGeom>
        </p:spPr>
        <p:txBody>
          <a:bodyPr wrap="square">
            <a:spAutoFit/>
          </a:bodyPr>
          <a:lstStyle/>
          <a:p>
            <a:pPr algn="just">
              <a:spcAft>
                <a:spcPts val="0"/>
              </a:spcAft>
            </a:pPr>
            <a:r>
              <a:rPr lang="es-MX" sz="3000" dirty="0">
                <a:solidFill>
                  <a:srgbClr val="00B050"/>
                </a:solidFill>
                <a:ea typeface="Calibri" panose="020F0502020204030204" pitchFamily="34" charset="0"/>
                <a:cs typeface="Times New Roman" panose="02020603050405020304" pitchFamily="18" charset="0"/>
              </a:rPr>
              <a:t>E</a:t>
            </a:r>
            <a:r>
              <a:rPr lang="es-MX" sz="3000" dirty="0" smtClean="0">
                <a:solidFill>
                  <a:srgbClr val="00B050"/>
                </a:solidFill>
                <a:ea typeface="Calibri" panose="020F0502020204030204" pitchFamily="34" charset="0"/>
                <a:cs typeface="Times New Roman" panose="02020603050405020304" pitchFamily="18" charset="0"/>
              </a:rPr>
              <a:t>l </a:t>
            </a:r>
            <a:r>
              <a:rPr lang="es-MX" sz="3000" dirty="0">
                <a:solidFill>
                  <a:srgbClr val="00B050"/>
                </a:solidFill>
                <a:ea typeface="Calibri" panose="020F0502020204030204" pitchFamily="34" charset="0"/>
                <a:cs typeface="Times New Roman" panose="02020603050405020304" pitchFamily="18" charset="0"/>
              </a:rPr>
              <a:t>término ladera, es empleado para indicar una pendiente más o menos en su estado natural. </a:t>
            </a:r>
          </a:p>
        </p:txBody>
      </p:sp>
      <p:pic>
        <p:nvPicPr>
          <p:cNvPr id="2" name="Imagen 1"/>
          <p:cNvPicPr>
            <a:picLocks noChangeAspect="1"/>
          </p:cNvPicPr>
          <p:nvPr/>
        </p:nvPicPr>
        <p:blipFill>
          <a:blip r:embed="rId2"/>
          <a:stretch>
            <a:fillRect/>
          </a:stretch>
        </p:blipFill>
        <p:spPr>
          <a:xfrm>
            <a:off x="5847008" y="318513"/>
            <a:ext cx="6048778" cy="4536584"/>
          </a:xfrm>
          <a:prstGeom prst="rect">
            <a:avLst/>
          </a:prstGeom>
        </p:spPr>
      </p:pic>
    </p:spTree>
    <p:extLst>
      <p:ext uri="{BB962C8B-B14F-4D97-AF65-F5344CB8AC3E}">
        <p14:creationId xmlns:p14="http://schemas.microsoft.com/office/powerpoint/2010/main" val="1574374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236630" y="3118714"/>
            <a:ext cx="8285408" cy="630942"/>
          </a:xfrm>
          <a:prstGeom prst="rect">
            <a:avLst/>
          </a:prstGeom>
        </p:spPr>
        <p:txBody>
          <a:bodyPr wrap="square">
            <a:spAutoFit/>
          </a:bodyPr>
          <a:lstStyle/>
          <a:p>
            <a:pPr>
              <a:spcBef>
                <a:spcPct val="0"/>
              </a:spcBef>
            </a:pPr>
            <a:r>
              <a:rPr lang="es-ES" altLang="es-ES" sz="3500" b="1" dirty="0">
                <a:solidFill>
                  <a:srgbClr val="FF0000"/>
                </a:solidFill>
              </a:rPr>
              <a:t>9.1. </a:t>
            </a:r>
            <a:r>
              <a:rPr lang="es-MX" altLang="es-MX" sz="3500" b="1" dirty="0">
                <a:solidFill>
                  <a:srgbClr val="FF0000"/>
                </a:solidFill>
              </a:rPr>
              <a:t>Inestabilidad de laderas. </a:t>
            </a:r>
            <a:r>
              <a:rPr lang="es-MX" altLang="es-MX" sz="3500" b="1" dirty="0" smtClean="0">
                <a:solidFill>
                  <a:srgbClr val="FF0000"/>
                </a:solidFill>
              </a:rPr>
              <a:t>Generalidades</a:t>
            </a:r>
            <a:endParaRPr lang="es-MX" altLang="es-MX" sz="3500" b="1" dirty="0">
              <a:solidFill>
                <a:srgbClr val="FF0000"/>
              </a:solidFill>
            </a:endParaRPr>
          </a:p>
        </p:txBody>
      </p:sp>
    </p:spTree>
    <p:extLst>
      <p:ext uri="{BB962C8B-B14F-4D97-AF65-F5344CB8AC3E}">
        <p14:creationId xmlns:p14="http://schemas.microsoft.com/office/powerpoint/2010/main" val="4206993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86459" y="781050"/>
            <a:ext cx="11120438" cy="492443"/>
          </a:xfrm>
          <a:prstGeom prst="rect">
            <a:avLst/>
          </a:prstGeom>
          <a:noFill/>
        </p:spPr>
        <p:txBody>
          <a:bodyPr wrap="square" rtlCol="0">
            <a:spAutoFit/>
          </a:bodyPr>
          <a:lstStyle/>
          <a:p>
            <a:r>
              <a:rPr lang="es-ES" sz="2600" b="1" dirty="0" smtClean="0">
                <a:solidFill>
                  <a:srgbClr val="00B050"/>
                </a:solidFill>
              </a:rPr>
              <a:t>FACTORES CONDICIONANTES PROPUESTOS POR </a:t>
            </a:r>
            <a:r>
              <a:rPr lang="es-ES" sz="2600" b="1" dirty="0" smtClean="0">
                <a:solidFill>
                  <a:srgbClr val="00B050"/>
                </a:solidFill>
                <a:cs typeface="Arial" panose="020B0604020202020204" pitchFamily="34" charset="0"/>
              </a:rPr>
              <a:t>GONZÁLEZ DE VALLEJO (2002)</a:t>
            </a:r>
            <a:endParaRPr lang="es-MX" sz="2600" b="1" dirty="0">
              <a:solidFill>
                <a:srgbClr val="00B050"/>
              </a:solidFill>
            </a:endParaRPr>
          </a:p>
        </p:txBody>
      </p:sp>
      <p:pic>
        <p:nvPicPr>
          <p:cNvPr id="8" name="Imagen 7"/>
          <p:cNvPicPr>
            <a:picLocks noChangeAspect="1"/>
          </p:cNvPicPr>
          <p:nvPr/>
        </p:nvPicPr>
        <p:blipFill>
          <a:blip r:embed="rId2"/>
          <a:stretch>
            <a:fillRect/>
          </a:stretch>
        </p:blipFill>
        <p:spPr>
          <a:xfrm>
            <a:off x="1359192" y="1520654"/>
            <a:ext cx="10347705" cy="5280196"/>
          </a:xfrm>
          <a:prstGeom prst="rect">
            <a:avLst/>
          </a:prstGeom>
        </p:spPr>
      </p:pic>
      <p:sp>
        <p:nvSpPr>
          <p:cNvPr id="10" name="Rectángulo 9"/>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2531774" y="0"/>
            <a:ext cx="7147149" cy="553998"/>
          </a:xfrm>
          <a:prstGeom prst="rect">
            <a:avLst/>
          </a:prstGeom>
        </p:spPr>
        <p:txBody>
          <a:bodyPr wrap="none">
            <a:spAutoFit/>
          </a:bodyPr>
          <a:lstStyle/>
          <a:p>
            <a:pPr>
              <a:spcBef>
                <a:spcPct val="0"/>
              </a:spcBef>
            </a:pPr>
            <a:r>
              <a:rPr lang="es-ES" altLang="es-ES" sz="3000" b="1" dirty="0">
                <a:solidFill>
                  <a:srgbClr val="FF0000"/>
                </a:solidFill>
              </a:rPr>
              <a:t>9.1. </a:t>
            </a:r>
            <a:r>
              <a:rPr lang="es-MX" altLang="es-MX" sz="3000" b="1" dirty="0">
                <a:solidFill>
                  <a:srgbClr val="FF0000"/>
                </a:solidFill>
              </a:rPr>
              <a:t>Inestabilidad de laderas. Generalidades</a:t>
            </a:r>
          </a:p>
        </p:txBody>
      </p:sp>
    </p:spTree>
    <p:extLst>
      <p:ext uri="{BB962C8B-B14F-4D97-AF65-F5344CB8AC3E}">
        <p14:creationId xmlns:p14="http://schemas.microsoft.com/office/powerpoint/2010/main" val="3164990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2749" y="508948"/>
            <a:ext cx="11389599" cy="492443"/>
          </a:xfrm>
          <a:prstGeom prst="rect">
            <a:avLst/>
          </a:prstGeom>
          <a:noFill/>
        </p:spPr>
        <p:txBody>
          <a:bodyPr wrap="square" rtlCol="0">
            <a:spAutoFit/>
          </a:bodyPr>
          <a:lstStyle/>
          <a:p>
            <a:r>
              <a:rPr lang="es-ES" sz="2600" b="1" dirty="0" smtClean="0">
                <a:solidFill>
                  <a:srgbClr val="00B050"/>
                </a:solidFill>
              </a:rPr>
              <a:t>FACTORES DESENCADENANTES </a:t>
            </a:r>
            <a:r>
              <a:rPr lang="es-ES" sz="2600" b="1" dirty="0">
                <a:solidFill>
                  <a:srgbClr val="00B050"/>
                </a:solidFill>
              </a:rPr>
              <a:t>PROPUESTOS POR </a:t>
            </a:r>
            <a:r>
              <a:rPr lang="es-ES" sz="2600" b="1" dirty="0">
                <a:solidFill>
                  <a:srgbClr val="00B050"/>
                </a:solidFill>
                <a:cs typeface="Arial" panose="020B0604020202020204" pitchFamily="34" charset="0"/>
              </a:rPr>
              <a:t>GONZÁLEZ DE VALLEJO (2002</a:t>
            </a:r>
            <a:r>
              <a:rPr lang="es-ES" sz="2600" b="1" dirty="0" smtClean="0">
                <a:solidFill>
                  <a:srgbClr val="00B050"/>
                </a:solidFill>
                <a:cs typeface="Arial" panose="020B0604020202020204" pitchFamily="34" charset="0"/>
              </a:rPr>
              <a:t>)</a:t>
            </a:r>
            <a:endParaRPr lang="es-MX" sz="2600" b="1" dirty="0">
              <a:solidFill>
                <a:srgbClr val="00B050"/>
              </a:solidFill>
            </a:endParaRPr>
          </a:p>
        </p:txBody>
      </p:sp>
      <p:pic>
        <p:nvPicPr>
          <p:cNvPr id="13" name="Imagen 12"/>
          <p:cNvPicPr>
            <a:picLocks noChangeAspect="1"/>
          </p:cNvPicPr>
          <p:nvPr/>
        </p:nvPicPr>
        <p:blipFill>
          <a:blip r:embed="rId2"/>
          <a:stretch>
            <a:fillRect/>
          </a:stretch>
        </p:blipFill>
        <p:spPr>
          <a:xfrm>
            <a:off x="1060783" y="1228762"/>
            <a:ext cx="10333532" cy="5465895"/>
          </a:xfrm>
          <a:prstGeom prst="rect">
            <a:avLst/>
          </a:prstGeom>
        </p:spPr>
      </p:pic>
      <p:sp>
        <p:nvSpPr>
          <p:cNvPr id="14" name="Rectángulo 13"/>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p:cNvSpPr/>
          <p:nvPr/>
        </p:nvSpPr>
        <p:spPr>
          <a:xfrm>
            <a:off x="2531774" y="0"/>
            <a:ext cx="7147149" cy="553998"/>
          </a:xfrm>
          <a:prstGeom prst="rect">
            <a:avLst/>
          </a:prstGeom>
        </p:spPr>
        <p:txBody>
          <a:bodyPr wrap="none">
            <a:spAutoFit/>
          </a:bodyPr>
          <a:lstStyle/>
          <a:p>
            <a:pPr>
              <a:spcBef>
                <a:spcPct val="0"/>
              </a:spcBef>
            </a:pPr>
            <a:r>
              <a:rPr lang="es-ES" altLang="es-ES" sz="3000" b="1" dirty="0">
                <a:solidFill>
                  <a:srgbClr val="FF0000"/>
                </a:solidFill>
              </a:rPr>
              <a:t>9.1. </a:t>
            </a:r>
            <a:r>
              <a:rPr lang="es-MX" altLang="es-MX" sz="3000" b="1" dirty="0">
                <a:solidFill>
                  <a:srgbClr val="FF0000"/>
                </a:solidFill>
              </a:rPr>
              <a:t>Inestabilidad de laderas. Generalidades</a:t>
            </a:r>
          </a:p>
        </p:txBody>
      </p:sp>
    </p:spTree>
    <p:extLst>
      <p:ext uri="{BB962C8B-B14F-4D97-AF65-F5344CB8AC3E}">
        <p14:creationId xmlns:p14="http://schemas.microsoft.com/office/powerpoint/2010/main" val="2281231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72908" y="975943"/>
            <a:ext cx="10523158" cy="5790463"/>
          </a:xfrm>
          <a:prstGeom prst="rect">
            <a:avLst/>
          </a:prstGeom>
        </p:spPr>
      </p:pic>
      <p:sp>
        <p:nvSpPr>
          <p:cNvPr id="5" name="CuadroTexto 4"/>
          <p:cNvSpPr txBox="1"/>
          <p:nvPr/>
        </p:nvSpPr>
        <p:spPr>
          <a:xfrm>
            <a:off x="1195588" y="421945"/>
            <a:ext cx="8448541" cy="553998"/>
          </a:xfrm>
          <a:prstGeom prst="rect">
            <a:avLst/>
          </a:prstGeom>
          <a:noFill/>
        </p:spPr>
        <p:txBody>
          <a:bodyPr wrap="square" rtlCol="0">
            <a:spAutoFit/>
          </a:bodyPr>
          <a:lstStyle/>
          <a:p>
            <a:r>
              <a:rPr lang="es-ES" sz="3000" b="1" dirty="0" smtClean="0">
                <a:solidFill>
                  <a:srgbClr val="00B050"/>
                </a:solidFill>
              </a:rPr>
              <a:t>Escala de severidad de acuerdo a la velocidad </a:t>
            </a:r>
            <a:endParaRPr lang="es-MX" sz="3000" b="1" dirty="0">
              <a:solidFill>
                <a:srgbClr val="00B050"/>
              </a:solidFill>
            </a:endParaRPr>
          </a:p>
        </p:txBody>
      </p:sp>
      <p:sp>
        <p:nvSpPr>
          <p:cNvPr id="6" name="Rectángulo 5"/>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2531774" y="0"/>
            <a:ext cx="7147149" cy="553998"/>
          </a:xfrm>
          <a:prstGeom prst="rect">
            <a:avLst/>
          </a:prstGeom>
        </p:spPr>
        <p:txBody>
          <a:bodyPr wrap="none">
            <a:spAutoFit/>
          </a:bodyPr>
          <a:lstStyle/>
          <a:p>
            <a:pPr>
              <a:spcBef>
                <a:spcPct val="0"/>
              </a:spcBef>
            </a:pPr>
            <a:r>
              <a:rPr lang="es-ES" altLang="es-ES" sz="3000" b="1" dirty="0">
                <a:solidFill>
                  <a:srgbClr val="FF0000"/>
                </a:solidFill>
              </a:rPr>
              <a:t>9.1. </a:t>
            </a:r>
            <a:r>
              <a:rPr lang="es-MX" altLang="es-MX" sz="3000" b="1" dirty="0">
                <a:solidFill>
                  <a:srgbClr val="FF0000"/>
                </a:solidFill>
              </a:rPr>
              <a:t>Inestabilidad de laderas. Generalidades</a:t>
            </a:r>
          </a:p>
        </p:txBody>
      </p:sp>
    </p:spTree>
    <p:extLst>
      <p:ext uri="{BB962C8B-B14F-4D97-AF65-F5344CB8AC3E}">
        <p14:creationId xmlns:p14="http://schemas.microsoft.com/office/powerpoint/2010/main" val="2067299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619450" y="567971"/>
            <a:ext cx="8448273" cy="553998"/>
          </a:xfrm>
          <a:prstGeom prst="rect">
            <a:avLst/>
          </a:prstGeom>
          <a:noFill/>
        </p:spPr>
        <p:txBody>
          <a:bodyPr wrap="square" rtlCol="0">
            <a:spAutoFit/>
          </a:bodyPr>
          <a:lstStyle/>
          <a:p>
            <a:r>
              <a:rPr lang="es-ES" sz="3000" b="1" dirty="0" smtClean="0">
                <a:solidFill>
                  <a:srgbClr val="00B050"/>
                </a:solidFill>
              </a:rPr>
              <a:t>CLASIFICACIÓN DE LOS MOVIMIENTO DE LADERAS</a:t>
            </a:r>
            <a:endParaRPr lang="es-MX" sz="3000" b="1" dirty="0">
              <a:solidFill>
                <a:srgbClr val="00B050"/>
              </a:solidFill>
            </a:endParaRPr>
          </a:p>
        </p:txBody>
      </p:sp>
      <p:sp>
        <p:nvSpPr>
          <p:cNvPr id="5" name="CuadroTexto 4"/>
          <p:cNvSpPr txBox="1"/>
          <p:nvPr/>
        </p:nvSpPr>
        <p:spPr>
          <a:xfrm>
            <a:off x="300899" y="1158809"/>
            <a:ext cx="11608898" cy="1938992"/>
          </a:xfrm>
          <a:prstGeom prst="rect">
            <a:avLst/>
          </a:prstGeom>
          <a:noFill/>
        </p:spPr>
        <p:txBody>
          <a:bodyPr wrap="square" rtlCol="0">
            <a:spAutoFit/>
          </a:bodyPr>
          <a:lstStyle/>
          <a:p>
            <a:r>
              <a:rPr lang="es-ES" sz="3000" dirty="0" smtClean="0">
                <a:solidFill>
                  <a:srgbClr val="00B050"/>
                </a:solidFill>
              </a:rPr>
              <a:t>Orden 1: Movimientos Simples</a:t>
            </a:r>
          </a:p>
          <a:p>
            <a:r>
              <a:rPr lang="es-ES" sz="3000" dirty="0" smtClean="0">
                <a:solidFill>
                  <a:srgbClr val="00B050"/>
                </a:solidFill>
              </a:rPr>
              <a:t>Familia 1.1: Aéreos (Totalmente aéreos y Parcialmente aéreos)</a:t>
            </a:r>
          </a:p>
          <a:p>
            <a:r>
              <a:rPr lang="es-ES" sz="3000" dirty="0" smtClean="0">
                <a:solidFill>
                  <a:srgbClr val="00B050"/>
                </a:solidFill>
              </a:rPr>
              <a:t>Familia 1.2. Sobre el terreno o terrestres (Con superficie de rotura, Sin superficie de rotura y flujos o coladas)</a:t>
            </a:r>
            <a:endParaRPr lang="es-MX" dirty="0"/>
          </a:p>
        </p:txBody>
      </p:sp>
      <p:pic>
        <p:nvPicPr>
          <p:cNvPr id="7" name="Imagen 6"/>
          <p:cNvPicPr>
            <a:picLocks noChangeAspect="1"/>
          </p:cNvPicPr>
          <p:nvPr/>
        </p:nvPicPr>
        <p:blipFill>
          <a:blip r:embed="rId2"/>
          <a:stretch>
            <a:fillRect/>
          </a:stretch>
        </p:blipFill>
        <p:spPr>
          <a:xfrm>
            <a:off x="640252" y="3119708"/>
            <a:ext cx="2979248" cy="3738292"/>
          </a:xfrm>
          <a:prstGeom prst="rect">
            <a:avLst/>
          </a:prstGeom>
        </p:spPr>
      </p:pic>
      <p:pic>
        <p:nvPicPr>
          <p:cNvPr id="8" name="Imagen 7"/>
          <p:cNvPicPr>
            <a:picLocks noChangeAspect="1"/>
          </p:cNvPicPr>
          <p:nvPr/>
        </p:nvPicPr>
        <p:blipFill>
          <a:blip r:embed="rId3"/>
          <a:stretch>
            <a:fillRect/>
          </a:stretch>
        </p:blipFill>
        <p:spPr>
          <a:xfrm>
            <a:off x="4124777" y="3119709"/>
            <a:ext cx="7461326" cy="3738292"/>
          </a:xfrm>
          <a:prstGeom prst="rect">
            <a:avLst/>
          </a:prstGeom>
        </p:spPr>
      </p:pic>
      <p:sp>
        <p:nvSpPr>
          <p:cNvPr id="10" name="Rectángulo 9"/>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2531774" y="0"/>
            <a:ext cx="7147149" cy="553998"/>
          </a:xfrm>
          <a:prstGeom prst="rect">
            <a:avLst/>
          </a:prstGeom>
        </p:spPr>
        <p:txBody>
          <a:bodyPr wrap="none">
            <a:spAutoFit/>
          </a:bodyPr>
          <a:lstStyle/>
          <a:p>
            <a:pPr>
              <a:spcBef>
                <a:spcPct val="0"/>
              </a:spcBef>
            </a:pPr>
            <a:r>
              <a:rPr lang="es-ES" altLang="es-ES" sz="3000" b="1" dirty="0">
                <a:solidFill>
                  <a:srgbClr val="FF0000"/>
                </a:solidFill>
              </a:rPr>
              <a:t>9.1. </a:t>
            </a:r>
            <a:r>
              <a:rPr lang="es-MX" altLang="es-MX" sz="3000" b="1" dirty="0">
                <a:solidFill>
                  <a:srgbClr val="FF0000"/>
                </a:solidFill>
              </a:rPr>
              <a:t>Inestabilidad de laderas. Generalidades</a:t>
            </a:r>
          </a:p>
        </p:txBody>
      </p:sp>
      <p:sp>
        <p:nvSpPr>
          <p:cNvPr id="12" name="Rectángulo 11"/>
          <p:cNvSpPr/>
          <p:nvPr/>
        </p:nvSpPr>
        <p:spPr>
          <a:xfrm>
            <a:off x="640252" y="3150426"/>
            <a:ext cx="1330236" cy="400110"/>
          </a:xfrm>
          <a:prstGeom prst="rect">
            <a:avLst/>
          </a:prstGeom>
        </p:spPr>
        <p:txBody>
          <a:bodyPr wrap="none">
            <a:spAutoFit/>
          </a:bodyPr>
          <a:lstStyle/>
          <a:p>
            <a:r>
              <a:rPr lang="es-ES" sz="2000" b="1" dirty="0">
                <a:solidFill>
                  <a:srgbClr val="00B050"/>
                </a:solidFill>
              </a:rPr>
              <a:t>Familia 1.1</a:t>
            </a:r>
            <a:endParaRPr lang="es-MX" sz="2000" b="1" dirty="0">
              <a:solidFill>
                <a:srgbClr val="00B050"/>
              </a:solidFill>
            </a:endParaRPr>
          </a:p>
        </p:txBody>
      </p:sp>
      <p:sp>
        <p:nvSpPr>
          <p:cNvPr id="14" name="Rectángulo 13"/>
          <p:cNvSpPr/>
          <p:nvPr/>
        </p:nvSpPr>
        <p:spPr>
          <a:xfrm>
            <a:off x="1515369" y="6488668"/>
            <a:ext cx="2240613" cy="369332"/>
          </a:xfrm>
          <a:prstGeom prst="rect">
            <a:avLst/>
          </a:prstGeom>
        </p:spPr>
        <p:txBody>
          <a:bodyPr wrap="none">
            <a:spAutoFit/>
          </a:bodyPr>
          <a:lstStyle/>
          <a:p>
            <a:r>
              <a:rPr lang="es-MX" b="1" dirty="0" smtClean="0">
                <a:solidFill>
                  <a:srgbClr val="0070C0"/>
                </a:solidFill>
                <a:cs typeface="Arial" panose="020B0604020202020204" pitchFamily="34" charset="0"/>
              </a:rPr>
              <a:t>Ayala </a:t>
            </a:r>
            <a:r>
              <a:rPr lang="es-MX" b="1" dirty="0">
                <a:solidFill>
                  <a:srgbClr val="0070C0"/>
                </a:solidFill>
                <a:cs typeface="Arial" panose="020B0604020202020204" pitchFamily="34" charset="0"/>
              </a:rPr>
              <a:t>y </a:t>
            </a:r>
            <a:r>
              <a:rPr lang="es-MX" b="1" dirty="0" err="1" smtClean="0">
                <a:solidFill>
                  <a:srgbClr val="0070C0"/>
                </a:solidFill>
                <a:cs typeface="Arial" panose="020B0604020202020204" pitchFamily="34" charset="0"/>
              </a:rPr>
              <a:t>Olcina</a:t>
            </a:r>
            <a:r>
              <a:rPr lang="es-MX" b="1" dirty="0" smtClean="0">
                <a:solidFill>
                  <a:srgbClr val="0070C0"/>
                </a:solidFill>
                <a:cs typeface="Arial" panose="020B0604020202020204" pitchFamily="34" charset="0"/>
              </a:rPr>
              <a:t> </a:t>
            </a:r>
            <a:r>
              <a:rPr lang="es-MX" b="1" dirty="0">
                <a:solidFill>
                  <a:srgbClr val="0070C0"/>
                </a:solidFill>
                <a:cs typeface="Arial" panose="020B0604020202020204" pitchFamily="34" charset="0"/>
              </a:rPr>
              <a:t>(2002) </a:t>
            </a:r>
            <a:endParaRPr lang="es-MX" dirty="0">
              <a:solidFill>
                <a:srgbClr val="0070C0"/>
              </a:solidFill>
            </a:endParaRPr>
          </a:p>
        </p:txBody>
      </p:sp>
      <p:sp>
        <p:nvSpPr>
          <p:cNvPr id="15" name="Rectángulo 14"/>
          <p:cNvSpPr/>
          <p:nvPr/>
        </p:nvSpPr>
        <p:spPr>
          <a:xfrm>
            <a:off x="4124777" y="3150426"/>
            <a:ext cx="1330236" cy="400110"/>
          </a:xfrm>
          <a:prstGeom prst="rect">
            <a:avLst/>
          </a:prstGeom>
        </p:spPr>
        <p:txBody>
          <a:bodyPr wrap="none">
            <a:spAutoFit/>
          </a:bodyPr>
          <a:lstStyle/>
          <a:p>
            <a:r>
              <a:rPr lang="es-ES" sz="2000" b="1" dirty="0">
                <a:solidFill>
                  <a:srgbClr val="00B050"/>
                </a:solidFill>
              </a:rPr>
              <a:t>Familia </a:t>
            </a:r>
            <a:r>
              <a:rPr lang="es-ES" sz="2000" b="1" dirty="0" smtClean="0">
                <a:solidFill>
                  <a:srgbClr val="00B050"/>
                </a:solidFill>
              </a:rPr>
              <a:t>1.2</a:t>
            </a:r>
            <a:endParaRPr lang="es-MX" sz="2000" b="1" dirty="0">
              <a:solidFill>
                <a:srgbClr val="00B050"/>
              </a:solidFill>
            </a:endParaRPr>
          </a:p>
        </p:txBody>
      </p:sp>
      <p:sp>
        <p:nvSpPr>
          <p:cNvPr id="16" name="Rectángulo 15"/>
          <p:cNvSpPr/>
          <p:nvPr/>
        </p:nvSpPr>
        <p:spPr>
          <a:xfrm>
            <a:off x="9469237" y="6469618"/>
            <a:ext cx="2240613" cy="369332"/>
          </a:xfrm>
          <a:prstGeom prst="rect">
            <a:avLst/>
          </a:prstGeom>
        </p:spPr>
        <p:txBody>
          <a:bodyPr wrap="none">
            <a:spAutoFit/>
          </a:bodyPr>
          <a:lstStyle/>
          <a:p>
            <a:r>
              <a:rPr lang="es-MX" b="1" dirty="0" smtClean="0">
                <a:solidFill>
                  <a:srgbClr val="0070C0"/>
                </a:solidFill>
                <a:cs typeface="Arial" panose="020B0604020202020204" pitchFamily="34" charset="0"/>
              </a:rPr>
              <a:t>Ayala </a:t>
            </a:r>
            <a:r>
              <a:rPr lang="es-MX" b="1" dirty="0">
                <a:solidFill>
                  <a:srgbClr val="0070C0"/>
                </a:solidFill>
                <a:cs typeface="Arial" panose="020B0604020202020204" pitchFamily="34" charset="0"/>
              </a:rPr>
              <a:t>y </a:t>
            </a:r>
            <a:r>
              <a:rPr lang="es-MX" b="1" dirty="0" err="1" smtClean="0">
                <a:solidFill>
                  <a:srgbClr val="0070C0"/>
                </a:solidFill>
                <a:cs typeface="Arial" panose="020B0604020202020204" pitchFamily="34" charset="0"/>
              </a:rPr>
              <a:t>Olcina</a:t>
            </a:r>
            <a:r>
              <a:rPr lang="es-MX" b="1" dirty="0" smtClean="0">
                <a:solidFill>
                  <a:srgbClr val="0070C0"/>
                </a:solidFill>
                <a:cs typeface="Arial" panose="020B0604020202020204" pitchFamily="34" charset="0"/>
              </a:rPr>
              <a:t> </a:t>
            </a:r>
            <a:r>
              <a:rPr lang="es-MX" b="1" dirty="0">
                <a:solidFill>
                  <a:srgbClr val="0070C0"/>
                </a:solidFill>
                <a:cs typeface="Arial" panose="020B0604020202020204" pitchFamily="34" charset="0"/>
              </a:rPr>
              <a:t>(2002) </a:t>
            </a:r>
            <a:endParaRPr lang="es-MX" dirty="0">
              <a:solidFill>
                <a:srgbClr val="0070C0"/>
              </a:solidFill>
            </a:endParaRPr>
          </a:p>
        </p:txBody>
      </p:sp>
    </p:spTree>
    <p:extLst>
      <p:ext uri="{BB962C8B-B14F-4D97-AF65-F5344CB8AC3E}">
        <p14:creationId xmlns:p14="http://schemas.microsoft.com/office/powerpoint/2010/main" val="425288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stretch>
            <a:fillRect/>
          </a:stretch>
        </p:blipFill>
        <p:spPr>
          <a:xfrm>
            <a:off x="522161" y="2655103"/>
            <a:ext cx="3037192" cy="4141625"/>
          </a:xfrm>
          <a:prstGeom prst="rect">
            <a:avLst/>
          </a:prstGeom>
        </p:spPr>
      </p:pic>
      <p:sp>
        <p:nvSpPr>
          <p:cNvPr id="4" name="CuadroTexto 3"/>
          <p:cNvSpPr txBox="1"/>
          <p:nvPr/>
        </p:nvSpPr>
        <p:spPr>
          <a:xfrm>
            <a:off x="152464" y="1197497"/>
            <a:ext cx="9029636" cy="1477328"/>
          </a:xfrm>
          <a:prstGeom prst="rect">
            <a:avLst/>
          </a:prstGeom>
          <a:noFill/>
        </p:spPr>
        <p:txBody>
          <a:bodyPr wrap="square" rtlCol="0">
            <a:spAutoFit/>
          </a:bodyPr>
          <a:lstStyle/>
          <a:p>
            <a:r>
              <a:rPr lang="es-ES" sz="3000" dirty="0" smtClean="0">
                <a:solidFill>
                  <a:srgbClr val="00B050"/>
                </a:solidFill>
              </a:rPr>
              <a:t>Orden 2: Movimientos Complejos</a:t>
            </a:r>
          </a:p>
          <a:p>
            <a:r>
              <a:rPr lang="es-ES" sz="3000" dirty="0" smtClean="0">
                <a:solidFill>
                  <a:srgbClr val="00B050"/>
                </a:solidFill>
              </a:rPr>
              <a:t>Familia 2.1: Sucesivos (Binarios y Ternarios)</a:t>
            </a:r>
          </a:p>
          <a:p>
            <a:r>
              <a:rPr lang="es-ES" sz="3000" dirty="0" smtClean="0">
                <a:solidFill>
                  <a:srgbClr val="00B050"/>
                </a:solidFill>
              </a:rPr>
              <a:t>Familia 2.2. Simultáneos (Extensión lateral y Glaciares)  </a:t>
            </a:r>
            <a:endParaRPr lang="es-MX" sz="3000" dirty="0">
              <a:solidFill>
                <a:srgbClr val="00B050"/>
              </a:solidFill>
            </a:endParaRPr>
          </a:p>
        </p:txBody>
      </p:sp>
      <p:sp>
        <p:nvSpPr>
          <p:cNvPr id="5" name="CuadroTexto 4"/>
          <p:cNvSpPr txBox="1"/>
          <p:nvPr/>
        </p:nvSpPr>
        <p:spPr>
          <a:xfrm>
            <a:off x="1619450" y="567971"/>
            <a:ext cx="8448273" cy="553998"/>
          </a:xfrm>
          <a:prstGeom prst="rect">
            <a:avLst/>
          </a:prstGeom>
          <a:noFill/>
        </p:spPr>
        <p:txBody>
          <a:bodyPr wrap="square" rtlCol="0">
            <a:spAutoFit/>
          </a:bodyPr>
          <a:lstStyle/>
          <a:p>
            <a:r>
              <a:rPr lang="es-ES" sz="3000" b="1" dirty="0" smtClean="0">
                <a:solidFill>
                  <a:srgbClr val="00B050"/>
                </a:solidFill>
              </a:rPr>
              <a:t>CLASIFICACIÓN DE LOS MOVIMIENTO DE LADERAS</a:t>
            </a:r>
            <a:endParaRPr lang="es-MX" sz="3000" b="1" dirty="0">
              <a:solidFill>
                <a:srgbClr val="00B050"/>
              </a:solidFill>
            </a:endParaRPr>
          </a:p>
        </p:txBody>
      </p:sp>
      <p:sp>
        <p:nvSpPr>
          <p:cNvPr id="6" name="Rectángulo 5"/>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2531774" y="0"/>
            <a:ext cx="7147149" cy="553998"/>
          </a:xfrm>
          <a:prstGeom prst="rect">
            <a:avLst/>
          </a:prstGeom>
        </p:spPr>
        <p:txBody>
          <a:bodyPr wrap="none">
            <a:spAutoFit/>
          </a:bodyPr>
          <a:lstStyle/>
          <a:p>
            <a:pPr>
              <a:spcBef>
                <a:spcPct val="0"/>
              </a:spcBef>
            </a:pPr>
            <a:r>
              <a:rPr lang="es-ES" altLang="es-ES" sz="3000" b="1" dirty="0">
                <a:solidFill>
                  <a:srgbClr val="FF0000"/>
                </a:solidFill>
              </a:rPr>
              <a:t>9.1. </a:t>
            </a:r>
            <a:r>
              <a:rPr lang="es-MX" altLang="es-MX" sz="3000" b="1" dirty="0">
                <a:solidFill>
                  <a:srgbClr val="FF0000"/>
                </a:solidFill>
              </a:rPr>
              <a:t>Inestabilidad de laderas. Generalidades</a:t>
            </a:r>
          </a:p>
        </p:txBody>
      </p:sp>
      <p:sp>
        <p:nvSpPr>
          <p:cNvPr id="9" name="Rectángulo 8"/>
          <p:cNvSpPr/>
          <p:nvPr/>
        </p:nvSpPr>
        <p:spPr>
          <a:xfrm>
            <a:off x="522161" y="2674823"/>
            <a:ext cx="1307922" cy="400110"/>
          </a:xfrm>
          <a:prstGeom prst="rect">
            <a:avLst/>
          </a:prstGeom>
        </p:spPr>
        <p:txBody>
          <a:bodyPr wrap="none">
            <a:spAutoFit/>
          </a:bodyPr>
          <a:lstStyle/>
          <a:p>
            <a:r>
              <a:rPr lang="es-ES" sz="2000" dirty="0">
                <a:solidFill>
                  <a:srgbClr val="00B050"/>
                </a:solidFill>
              </a:rPr>
              <a:t>Familia 2.1</a:t>
            </a:r>
            <a:endParaRPr lang="es-MX" sz="2000" dirty="0"/>
          </a:p>
        </p:txBody>
      </p:sp>
      <p:pic>
        <p:nvPicPr>
          <p:cNvPr id="10" name="Imagen 9"/>
          <p:cNvPicPr>
            <a:picLocks noChangeAspect="1"/>
          </p:cNvPicPr>
          <p:nvPr/>
        </p:nvPicPr>
        <p:blipFill>
          <a:blip r:embed="rId3"/>
          <a:stretch>
            <a:fillRect/>
          </a:stretch>
        </p:blipFill>
        <p:spPr>
          <a:xfrm>
            <a:off x="4833937" y="3017783"/>
            <a:ext cx="6928669" cy="3764017"/>
          </a:xfrm>
          <a:prstGeom prst="rect">
            <a:avLst/>
          </a:prstGeom>
        </p:spPr>
      </p:pic>
      <p:sp>
        <p:nvSpPr>
          <p:cNvPr id="11" name="Rectángulo 10"/>
          <p:cNvSpPr/>
          <p:nvPr/>
        </p:nvSpPr>
        <p:spPr>
          <a:xfrm>
            <a:off x="4912201" y="3074933"/>
            <a:ext cx="1307922" cy="400110"/>
          </a:xfrm>
          <a:prstGeom prst="rect">
            <a:avLst/>
          </a:prstGeom>
        </p:spPr>
        <p:txBody>
          <a:bodyPr wrap="none">
            <a:spAutoFit/>
          </a:bodyPr>
          <a:lstStyle/>
          <a:p>
            <a:r>
              <a:rPr lang="es-ES" sz="2000" dirty="0">
                <a:solidFill>
                  <a:srgbClr val="00B050"/>
                </a:solidFill>
              </a:rPr>
              <a:t>Familia 2.2</a:t>
            </a:r>
            <a:endParaRPr lang="es-MX" sz="2000" dirty="0"/>
          </a:p>
        </p:txBody>
      </p:sp>
      <p:sp>
        <p:nvSpPr>
          <p:cNvPr id="13" name="Rectángulo 12"/>
          <p:cNvSpPr/>
          <p:nvPr/>
        </p:nvSpPr>
        <p:spPr>
          <a:xfrm>
            <a:off x="9469237" y="6412468"/>
            <a:ext cx="2240613" cy="369332"/>
          </a:xfrm>
          <a:prstGeom prst="rect">
            <a:avLst/>
          </a:prstGeom>
        </p:spPr>
        <p:txBody>
          <a:bodyPr wrap="none">
            <a:spAutoFit/>
          </a:bodyPr>
          <a:lstStyle/>
          <a:p>
            <a:r>
              <a:rPr lang="es-MX" b="1" dirty="0" smtClean="0">
                <a:solidFill>
                  <a:srgbClr val="0070C0"/>
                </a:solidFill>
                <a:cs typeface="Arial" panose="020B0604020202020204" pitchFamily="34" charset="0"/>
              </a:rPr>
              <a:t>Ayala </a:t>
            </a:r>
            <a:r>
              <a:rPr lang="es-MX" b="1" dirty="0">
                <a:solidFill>
                  <a:srgbClr val="0070C0"/>
                </a:solidFill>
                <a:cs typeface="Arial" panose="020B0604020202020204" pitchFamily="34" charset="0"/>
              </a:rPr>
              <a:t>y </a:t>
            </a:r>
            <a:r>
              <a:rPr lang="es-MX" b="1" dirty="0" err="1" smtClean="0">
                <a:solidFill>
                  <a:srgbClr val="0070C0"/>
                </a:solidFill>
                <a:cs typeface="Arial" panose="020B0604020202020204" pitchFamily="34" charset="0"/>
              </a:rPr>
              <a:t>Olcina</a:t>
            </a:r>
            <a:r>
              <a:rPr lang="es-MX" b="1" dirty="0" smtClean="0">
                <a:solidFill>
                  <a:srgbClr val="0070C0"/>
                </a:solidFill>
                <a:cs typeface="Arial" panose="020B0604020202020204" pitchFamily="34" charset="0"/>
              </a:rPr>
              <a:t> </a:t>
            </a:r>
            <a:r>
              <a:rPr lang="es-MX" b="1" dirty="0">
                <a:solidFill>
                  <a:srgbClr val="0070C0"/>
                </a:solidFill>
                <a:cs typeface="Arial" panose="020B0604020202020204" pitchFamily="34" charset="0"/>
              </a:rPr>
              <a:t>(2002) </a:t>
            </a:r>
            <a:endParaRPr lang="es-MX" dirty="0">
              <a:solidFill>
                <a:srgbClr val="0070C0"/>
              </a:solidFill>
            </a:endParaRPr>
          </a:p>
        </p:txBody>
      </p:sp>
      <p:sp>
        <p:nvSpPr>
          <p:cNvPr id="15" name="Rectángulo 14"/>
          <p:cNvSpPr/>
          <p:nvPr/>
        </p:nvSpPr>
        <p:spPr>
          <a:xfrm>
            <a:off x="1395981" y="6427396"/>
            <a:ext cx="2240613" cy="369332"/>
          </a:xfrm>
          <a:prstGeom prst="rect">
            <a:avLst/>
          </a:prstGeom>
        </p:spPr>
        <p:txBody>
          <a:bodyPr wrap="none">
            <a:spAutoFit/>
          </a:bodyPr>
          <a:lstStyle/>
          <a:p>
            <a:r>
              <a:rPr lang="es-MX" b="1" dirty="0" smtClean="0">
                <a:solidFill>
                  <a:srgbClr val="0070C0"/>
                </a:solidFill>
                <a:cs typeface="Arial" panose="020B0604020202020204" pitchFamily="34" charset="0"/>
              </a:rPr>
              <a:t>Ayala </a:t>
            </a:r>
            <a:r>
              <a:rPr lang="es-MX" b="1" dirty="0">
                <a:solidFill>
                  <a:srgbClr val="0070C0"/>
                </a:solidFill>
                <a:cs typeface="Arial" panose="020B0604020202020204" pitchFamily="34" charset="0"/>
              </a:rPr>
              <a:t>y </a:t>
            </a:r>
            <a:r>
              <a:rPr lang="es-MX" b="1" dirty="0" err="1" smtClean="0">
                <a:solidFill>
                  <a:srgbClr val="0070C0"/>
                </a:solidFill>
                <a:cs typeface="Arial" panose="020B0604020202020204" pitchFamily="34" charset="0"/>
              </a:rPr>
              <a:t>Olcina</a:t>
            </a:r>
            <a:r>
              <a:rPr lang="es-MX" b="1" dirty="0" smtClean="0">
                <a:solidFill>
                  <a:srgbClr val="0070C0"/>
                </a:solidFill>
                <a:cs typeface="Arial" panose="020B0604020202020204" pitchFamily="34" charset="0"/>
              </a:rPr>
              <a:t> </a:t>
            </a:r>
            <a:r>
              <a:rPr lang="es-MX" b="1" dirty="0">
                <a:solidFill>
                  <a:srgbClr val="0070C0"/>
                </a:solidFill>
                <a:cs typeface="Arial" panose="020B0604020202020204" pitchFamily="34" charset="0"/>
              </a:rPr>
              <a:t>(2002) </a:t>
            </a:r>
            <a:endParaRPr lang="es-MX" dirty="0">
              <a:solidFill>
                <a:srgbClr val="0070C0"/>
              </a:solidFill>
            </a:endParaRPr>
          </a:p>
        </p:txBody>
      </p:sp>
    </p:spTree>
    <p:extLst>
      <p:ext uri="{BB962C8B-B14F-4D97-AF65-F5344CB8AC3E}">
        <p14:creationId xmlns:p14="http://schemas.microsoft.com/office/powerpoint/2010/main" val="35290324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a:stretch>
            <a:fillRect/>
          </a:stretch>
        </p:blipFill>
        <p:spPr>
          <a:xfrm>
            <a:off x="5877789" y="3379880"/>
            <a:ext cx="6052072" cy="3204038"/>
          </a:xfrm>
          <a:prstGeom prst="rect">
            <a:avLst/>
          </a:prstGeom>
        </p:spPr>
      </p:pic>
      <p:sp>
        <p:nvSpPr>
          <p:cNvPr id="4" name="CuadroTexto 3"/>
          <p:cNvSpPr txBox="1"/>
          <p:nvPr/>
        </p:nvSpPr>
        <p:spPr>
          <a:xfrm>
            <a:off x="0" y="1197497"/>
            <a:ext cx="11849100" cy="1477328"/>
          </a:xfrm>
          <a:prstGeom prst="rect">
            <a:avLst/>
          </a:prstGeom>
          <a:noFill/>
        </p:spPr>
        <p:txBody>
          <a:bodyPr wrap="square" rtlCol="0">
            <a:spAutoFit/>
          </a:bodyPr>
          <a:lstStyle/>
          <a:p>
            <a:r>
              <a:rPr lang="es-ES" sz="3000" dirty="0" smtClean="0">
                <a:solidFill>
                  <a:srgbClr val="00B050"/>
                </a:solidFill>
              </a:rPr>
              <a:t>Orden 3: Movimientos de ladera volcánicos</a:t>
            </a:r>
          </a:p>
          <a:p>
            <a:r>
              <a:rPr lang="es-ES" sz="3000" dirty="0" smtClean="0">
                <a:solidFill>
                  <a:srgbClr val="00B050"/>
                </a:solidFill>
              </a:rPr>
              <a:t>Familia 3.1: Simples (Deslizamiento de ladera, Flujos en la ladera, </a:t>
            </a:r>
          </a:p>
          <a:p>
            <a:r>
              <a:rPr lang="es-ES" sz="3000" dirty="0" smtClean="0">
                <a:solidFill>
                  <a:srgbClr val="00B050"/>
                </a:solidFill>
              </a:rPr>
              <a:t>Familia 3.2: Complejos (Avalanchas de </a:t>
            </a:r>
            <a:r>
              <a:rPr lang="es-ES" sz="3000" dirty="0" err="1" smtClean="0">
                <a:solidFill>
                  <a:srgbClr val="00B050"/>
                </a:solidFill>
              </a:rPr>
              <a:t>desrrubios</a:t>
            </a:r>
            <a:r>
              <a:rPr lang="es-ES" sz="3000" dirty="0" smtClean="0">
                <a:solidFill>
                  <a:srgbClr val="00B050"/>
                </a:solidFill>
              </a:rPr>
              <a:t> y explosiones laterales)</a:t>
            </a:r>
          </a:p>
        </p:txBody>
      </p:sp>
      <p:sp>
        <p:nvSpPr>
          <p:cNvPr id="5" name="CuadroTexto 4"/>
          <p:cNvSpPr txBox="1"/>
          <p:nvPr/>
        </p:nvSpPr>
        <p:spPr>
          <a:xfrm>
            <a:off x="1619450" y="567971"/>
            <a:ext cx="8448273" cy="553998"/>
          </a:xfrm>
          <a:prstGeom prst="rect">
            <a:avLst/>
          </a:prstGeom>
          <a:noFill/>
        </p:spPr>
        <p:txBody>
          <a:bodyPr wrap="square" rtlCol="0">
            <a:spAutoFit/>
          </a:bodyPr>
          <a:lstStyle/>
          <a:p>
            <a:r>
              <a:rPr lang="es-ES" sz="3000" b="1" dirty="0" smtClean="0">
                <a:solidFill>
                  <a:srgbClr val="00B050"/>
                </a:solidFill>
              </a:rPr>
              <a:t>CLASIFICACIÓN DE LOS MOVIMIENTO DE LADERAS</a:t>
            </a:r>
            <a:endParaRPr lang="es-MX" sz="3000" b="1" dirty="0">
              <a:solidFill>
                <a:srgbClr val="00B050"/>
              </a:solidFill>
            </a:endParaRPr>
          </a:p>
        </p:txBody>
      </p:sp>
      <p:sp>
        <p:nvSpPr>
          <p:cNvPr id="6" name="Rectángulo 5"/>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2531774" y="0"/>
            <a:ext cx="7147149" cy="553998"/>
          </a:xfrm>
          <a:prstGeom prst="rect">
            <a:avLst/>
          </a:prstGeom>
        </p:spPr>
        <p:txBody>
          <a:bodyPr wrap="none">
            <a:spAutoFit/>
          </a:bodyPr>
          <a:lstStyle/>
          <a:p>
            <a:pPr>
              <a:spcBef>
                <a:spcPct val="0"/>
              </a:spcBef>
            </a:pPr>
            <a:r>
              <a:rPr lang="es-ES" altLang="es-ES" sz="3000" b="1" dirty="0">
                <a:solidFill>
                  <a:srgbClr val="FF0000"/>
                </a:solidFill>
              </a:rPr>
              <a:t>9.1. </a:t>
            </a:r>
            <a:r>
              <a:rPr lang="es-MX" altLang="es-MX" sz="3000" b="1" dirty="0">
                <a:solidFill>
                  <a:srgbClr val="FF0000"/>
                </a:solidFill>
              </a:rPr>
              <a:t>Inestabilidad de laderas. Generalidades</a:t>
            </a:r>
          </a:p>
        </p:txBody>
      </p:sp>
      <p:pic>
        <p:nvPicPr>
          <p:cNvPr id="8" name="Imagen 7"/>
          <p:cNvPicPr>
            <a:picLocks noChangeAspect="1"/>
          </p:cNvPicPr>
          <p:nvPr/>
        </p:nvPicPr>
        <p:blipFill>
          <a:blip r:embed="rId3"/>
          <a:stretch>
            <a:fillRect/>
          </a:stretch>
        </p:blipFill>
        <p:spPr>
          <a:xfrm>
            <a:off x="133351" y="3385090"/>
            <a:ext cx="5181599" cy="3206209"/>
          </a:xfrm>
          <a:prstGeom prst="rect">
            <a:avLst/>
          </a:prstGeom>
        </p:spPr>
      </p:pic>
      <p:sp>
        <p:nvSpPr>
          <p:cNvPr id="11" name="Rectángulo 10"/>
          <p:cNvSpPr/>
          <p:nvPr/>
        </p:nvSpPr>
        <p:spPr>
          <a:xfrm>
            <a:off x="3110156" y="6138385"/>
            <a:ext cx="2240613" cy="369332"/>
          </a:xfrm>
          <a:prstGeom prst="rect">
            <a:avLst/>
          </a:prstGeom>
        </p:spPr>
        <p:txBody>
          <a:bodyPr wrap="none">
            <a:spAutoFit/>
          </a:bodyPr>
          <a:lstStyle/>
          <a:p>
            <a:r>
              <a:rPr lang="es-MX" b="1" dirty="0" smtClean="0">
                <a:solidFill>
                  <a:srgbClr val="0070C0"/>
                </a:solidFill>
                <a:cs typeface="Arial" panose="020B0604020202020204" pitchFamily="34" charset="0"/>
              </a:rPr>
              <a:t>Ayala </a:t>
            </a:r>
            <a:r>
              <a:rPr lang="es-MX" b="1" dirty="0">
                <a:solidFill>
                  <a:srgbClr val="0070C0"/>
                </a:solidFill>
                <a:cs typeface="Arial" panose="020B0604020202020204" pitchFamily="34" charset="0"/>
              </a:rPr>
              <a:t>y </a:t>
            </a:r>
            <a:r>
              <a:rPr lang="es-MX" b="1" dirty="0" err="1" smtClean="0">
                <a:solidFill>
                  <a:srgbClr val="0070C0"/>
                </a:solidFill>
                <a:cs typeface="Arial" panose="020B0604020202020204" pitchFamily="34" charset="0"/>
              </a:rPr>
              <a:t>Olcina</a:t>
            </a:r>
            <a:r>
              <a:rPr lang="es-MX" b="1" dirty="0" smtClean="0">
                <a:solidFill>
                  <a:srgbClr val="0070C0"/>
                </a:solidFill>
                <a:cs typeface="Arial" panose="020B0604020202020204" pitchFamily="34" charset="0"/>
              </a:rPr>
              <a:t> </a:t>
            </a:r>
            <a:r>
              <a:rPr lang="es-MX" b="1" dirty="0">
                <a:solidFill>
                  <a:srgbClr val="0070C0"/>
                </a:solidFill>
                <a:cs typeface="Arial" panose="020B0604020202020204" pitchFamily="34" charset="0"/>
              </a:rPr>
              <a:t>(2002) </a:t>
            </a:r>
            <a:endParaRPr lang="es-MX" dirty="0">
              <a:solidFill>
                <a:srgbClr val="0070C0"/>
              </a:solidFill>
            </a:endParaRPr>
          </a:p>
        </p:txBody>
      </p:sp>
      <p:sp>
        <p:nvSpPr>
          <p:cNvPr id="10" name="Rectángulo 9"/>
          <p:cNvSpPr/>
          <p:nvPr/>
        </p:nvSpPr>
        <p:spPr>
          <a:xfrm>
            <a:off x="9689248" y="5769053"/>
            <a:ext cx="2240613" cy="369332"/>
          </a:xfrm>
          <a:prstGeom prst="rect">
            <a:avLst/>
          </a:prstGeom>
        </p:spPr>
        <p:txBody>
          <a:bodyPr wrap="none">
            <a:spAutoFit/>
          </a:bodyPr>
          <a:lstStyle/>
          <a:p>
            <a:r>
              <a:rPr lang="es-MX" b="1" dirty="0" smtClean="0">
                <a:solidFill>
                  <a:srgbClr val="0070C0"/>
                </a:solidFill>
                <a:cs typeface="Arial" panose="020B0604020202020204" pitchFamily="34" charset="0"/>
              </a:rPr>
              <a:t>Ayala </a:t>
            </a:r>
            <a:r>
              <a:rPr lang="es-MX" b="1" dirty="0">
                <a:solidFill>
                  <a:srgbClr val="0070C0"/>
                </a:solidFill>
                <a:cs typeface="Arial" panose="020B0604020202020204" pitchFamily="34" charset="0"/>
              </a:rPr>
              <a:t>y </a:t>
            </a:r>
            <a:r>
              <a:rPr lang="es-MX" b="1" dirty="0" err="1" smtClean="0">
                <a:solidFill>
                  <a:srgbClr val="0070C0"/>
                </a:solidFill>
                <a:cs typeface="Arial" panose="020B0604020202020204" pitchFamily="34" charset="0"/>
              </a:rPr>
              <a:t>Olcina</a:t>
            </a:r>
            <a:r>
              <a:rPr lang="es-MX" b="1" dirty="0" smtClean="0">
                <a:solidFill>
                  <a:srgbClr val="0070C0"/>
                </a:solidFill>
                <a:cs typeface="Arial" panose="020B0604020202020204" pitchFamily="34" charset="0"/>
              </a:rPr>
              <a:t> </a:t>
            </a:r>
            <a:r>
              <a:rPr lang="es-MX" b="1" dirty="0">
                <a:solidFill>
                  <a:srgbClr val="0070C0"/>
                </a:solidFill>
                <a:cs typeface="Arial" panose="020B0604020202020204" pitchFamily="34" charset="0"/>
              </a:rPr>
              <a:t>(2002) </a:t>
            </a:r>
            <a:endParaRPr lang="es-MX" dirty="0">
              <a:solidFill>
                <a:srgbClr val="0070C0"/>
              </a:solidFill>
            </a:endParaRPr>
          </a:p>
        </p:txBody>
      </p:sp>
    </p:spTree>
    <p:extLst>
      <p:ext uri="{BB962C8B-B14F-4D97-AF65-F5344CB8AC3E}">
        <p14:creationId xmlns:p14="http://schemas.microsoft.com/office/powerpoint/2010/main" val="886699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355467" y="3115545"/>
            <a:ext cx="5122108" cy="630942"/>
          </a:xfrm>
          <a:prstGeom prst="rect">
            <a:avLst/>
          </a:prstGeom>
        </p:spPr>
        <p:txBody>
          <a:bodyPr wrap="none">
            <a:spAutoFit/>
          </a:bodyPr>
          <a:lstStyle/>
          <a:p>
            <a:pPr>
              <a:spcBef>
                <a:spcPct val="0"/>
              </a:spcBef>
            </a:pPr>
            <a:r>
              <a:rPr lang="es-MX" altLang="es-ES" sz="3500" b="1" dirty="0">
                <a:solidFill>
                  <a:srgbClr val="FF0000"/>
                </a:solidFill>
              </a:rPr>
              <a:t>9.2. Análisis de </a:t>
            </a:r>
            <a:r>
              <a:rPr lang="es-MX" altLang="es-ES" sz="3500" b="1" dirty="0" smtClean="0">
                <a:solidFill>
                  <a:srgbClr val="FF0000"/>
                </a:solidFill>
              </a:rPr>
              <a:t>estabilidad</a:t>
            </a:r>
            <a:endParaRPr lang="es-MX" altLang="es-ES" sz="3500" b="1" dirty="0">
              <a:solidFill>
                <a:srgbClr val="FF0000"/>
              </a:solidFill>
            </a:endParaRPr>
          </a:p>
        </p:txBody>
      </p:sp>
    </p:spTree>
    <p:extLst>
      <p:ext uri="{BB962C8B-B14F-4D97-AF65-F5344CB8AC3E}">
        <p14:creationId xmlns:p14="http://schemas.microsoft.com/office/powerpoint/2010/main" val="2057919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43100" y="1460838"/>
            <a:ext cx="7924800" cy="3785652"/>
          </a:xfrm>
          <a:prstGeom prst="rect">
            <a:avLst/>
          </a:prstGeom>
        </p:spPr>
        <p:txBody>
          <a:bodyPr wrap="square">
            <a:spAutoFit/>
          </a:bodyPr>
          <a:lstStyle/>
          <a:p>
            <a:pPr algn="just"/>
            <a:r>
              <a:rPr lang="es-MX" sz="3000" dirty="0">
                <a:solidFill>
                  <a:srgbClr val="00B050"/>
                </a:solidFill>
                <a:ea typeface="Calibri" panose="020F0502020204030204" pitchFamily="34" charset="0"/>
              </a:rPr>
              <a:t>E</a:t>
            </a:r>
            <a:r>
              <a:rPr lang="es-MX" sz="3000" dirty="0" smtClean="0">
                <a:solidFill>
                  <a:srgbClr val="00B050"/>
                </a:solidFill>
                <a:ea typeface="Calibri" panose="020F0502020204030204" pitchFamily="34" charset="0"/>
              </a:rPr>
              <a:t>s </a:t>
            </a:r>
            <a:r>
              <a:rPr lang="es-MX" sz="3000" dirty="0">
                <a:solidFill>
                  <a:srgbClr val="00B050"/>
                </a:solidFill>
                <a:ea typeface="Calibri" panose="020F0502020204030204" pitchFamily="34" charset="0"/>
              </a:rPr>
              <a:t>importante diferenciar el factor de escala. </a:t>
            </a:r>
            <a:r>
              <a:rPr lang="es-MX" sz="3000" dirty="0" smtClean="0">
                <a:solidFill>
                  <a:srgbClr val="00B050"/>
                </a:solidFill>
                <a:ea typeface="Calibri" panose="020F0502020204030204" pitchFamily="34" charset="0"/>
              </a:rPr>
              <a:t>Es </a:t>
            </a:r>
            <a:r>
              <a:rPr lang="es-MX" sz="3000" dirty="0">
                <a:solidFill>
                  <a:srgbClr val="00B050"/>
                </a:solidFill>
                <a:ea typeface="Calibri" panose="020F0502020204030204" pitchFamily="34" charset="0"/>
              </a:rPr>
              <a:t>muy diferente el enfoque metodológico para el estudio de un área inestable de pendientes abruptas, respecto al análisis de una ladera en específico. González de Vallejo (2002), así lo plasma, dejando establecidos dos ámbitos: investigaciones de áreas inestables e investigación de deslizamientos particulares </a:t>
            </a:r>
            <a:endParaRPr lang="es-MX" sz="3000" dirty="0">
              <a:solidFill>
                <a:srgbClr val="00B050"/>
              </a:solidFill>
            </a:endParaRPr>
          </a:p>
        </p:txBody>
      </p:sp>
      <p:sp>
        <p:nvSpPr>
          <p:cNvPr id="4" name="Rectángulo 3"/>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spTree>
    <p:extLst>
      <p:ext uri="{BB962C8B-B14F-4D97-AF65-F5344CB8AC3E}">
        <p14:creationId xmlns:p14="http://schemas.microsoft.com/office/powerpoint/2010/main" val="1160638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51607" y="1767417"/>
            <a:ext cx="10848534" cy="3154710"/>
          </a:xfrm>
          <a:prstGeom prst="rect">
            <a:avLst/>
          </a:prstGeom>
        </p:spPr>
        <p:txBody>
          <a:bodyPr wrap="square">
            <a:spAutoFit/>
          </a:bodyPr>
          <a:lstStyle/>
          <a:p>
            <a:pPr algn="ctr"/>
            <a:r>
              <a:rPr lang="es-ES" sz="3000" b="1" dirty="0"/>
              <a:t>Conferencia </a:t>
            </a:r>
            <a:r>
              <a:rPr lang="es-ES" sz="3000" b="1" dirty="0" smtClean="0"/>
              <a:t>9. “Análisis de estabilidad de Taludes y Laderas”</a:t>
            </a:r>
          </a:p>
          <a:p>
            <a:pPr algn="ctr"/>
            <a:endParaRPr lang="es-MX" sz="3000" b="1" dirty="0">
              <a:cs typeface="Arial" panose="020B0604020202020204" pitchFamily="34" charset="0"/>
            </a:endParaRPr>
          </a:p>
          <a:p>
            <a:r>
              <a:rPr lang="es-ES" sz="3000" b="1" dirty="0"/>
              <a:t>Contenidos de la conferencia:</a:t>
            </a:r>
          </a:p>
          <a:p>
            <a:pPr>
              <a:spcBef>
                <a:spcPct val="0"/>
              </a:spcBef>
            </a:pPr>
            <a:r>
              <a:rPr lang="es-ES" altLang="es-ES" sz="3000" b="1" dirty="0" smtClean="0"/>
              <a:t>9.1. </a:t>
            </a:r>
            <a:r>
              <a:rPr lang="es-MX" altLang="es-MX" sz="3000" b="1" dirty="0" smtClean="0"/>
              <a:t>Inestabilidad </a:t>
            </a:r>
            <a:r>
              <a:rPr lang="es-MX" altLang="es-MX" sz="3000" b="1" dirty="0"/>
              <a:t>de laderas. Generalidades</a:t>
            </a:r>
          </a:p>
          <a:p>
            <a:pPr>
              <a:spcBef>
                <a:spcPct val="0"/>
              </a:spcBef>
            </a:pPr>
            <a:r>
              <a:rPr lang="es-MX" altLang="es-ES" sz="3000" b="1" dirty="0" smtClean="0"/>
              <a:t>9.2. Análisis </a:t>
            </a:r>
            <a:r>
              <a:rPr lang="es-MX" altLang="es-ES" sz="3000" b="1" dirty="0"/>
              <a:t>de estabilidad. </a:t>
            </a:r>
          </a:p>
          <a:p>
            <a:endParaRPr lang="es-ES" sz="3000" b="1" dirty="0"/>
          </a:p>
          <a:p>
            <a:pPr>
              <a:spcBef>
                <a:spcPct val="0"/>
              </a:spcBef>
            </a:pPr>
            <a:r>
              <a:rPr lang="es-MX" dirty="0"/>
              <a:t>	</a:t>
            </a:r>
          </a:p>
        </p:txBody>
      </p:sp>
      <p:sp>
        <p:nvSpPr>
          <p:cNvPr id="6" name="Rectángulo 5"/>
          <p:cNvSpPr/>
          <p:nvPr/>
        </p:nvSpPr>
        <p:spPr>
          <a:xfrm>
            <a:off x="693682" y="265025"/>
            <a:ext cx="10733099" cy="553998"/>
          </a:xfrm>
          <a:prstGeom prst="rect">
            <a:avLst/>
          </a:prstGeom>
        </p:spPr>
        <p:txBody>
          <a:bodyPr wrap="square">
            <a:spAutoFit/>
          </a:bodyPr>
          <a:lstStyle/>
          <a:p>
            <a:pPr algn="ctr"/>
            <a:r>
              <a:rPr lang="es-MX" sz="3000" b="1" dirty="0" smtClean="0"/>
              <a:t>Unidad </a:t>
            </a:r>
            <a:r>
              <a:rPr lang="es-MX" sz="3000" b="1" dirty="0"/>
              <a:t>3. RIESGOS NATURALES (Modos de falla</a:t>
            </a:r>
            <a:r>
              <a:rPr lang="es-MX" sz="3000" b="1" dirty="0" smtClean="0"/>
              <a:t>)</a:t>
            </a:r>
            <a:r>
              <a:rPr lang="es-ES" sz="3000" b="1" dirty="0" smtClean="0"/>
              <a:t> </a:t>
            </a:r>
            <a:endParaRPr lang="es-MX" sz="3000" dirty="0"/>
          </a:p>
        </p:txBody>
      </p:sp>
    </p:spTree>
    <p:extLst>
      <p:ext uri="{BB962C8B-B14F-4D97-AF65-F5344CB8AC3E}">
        <p14:creationId xmlns:p14="http://schemas.microsoft.com/office/powerpoint/2010/main" val="32437672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pic>
        <p:nvPicPr>
          <p:cNvPr id="3" name="Imagen 2"/>
          <p:cNvPicPr>
            <a:picLocks noChangeAspect="1"/>
          </p:cNvPicPr>
          <p:nvPr/>
        </p:nvPicPr>
        <p:blipFill>
          <a:blip r:embed="rId2"/>
          <a:stretch>
            <a:fillRect/>
          </a:stretch>
        </p:blipFill>
        <p:spPr>
          <a:xfrm>
            <a:off x="1723524" y="1124471"/>
            <a:ext cx="7949867" cy="5636331"/>
          </a:xfrm>
          <a:prstGeom prst="rect">
            <a:avLst/>
          </a:prstGeom>
        </p:spPr>
      </p:pic>
      <p:sp>
        <p:nvSpPr>
          <p:cNvPr id="4" name="Rectángulo 3"/>
          <p:cNvSpPr/>
          <p:nvPr/>
        </p:nvSpPr>
        <p:spPr>
          <a:xfrm>
            <a:off x="834046" y="561693"/>
            <a:ext cx="11033533" cy="477054"/>
          </a:xfrm>
          <a:prstGeom prst="rect">
            <a:avLst/>
          </a:prstGeom>
        </p:spPr>
        <p:txBody>
          <a:bodyPr wrap="none">
            <a:spAutoFit/>
          </a:bodyPr>
          <a:lstStyle/>
          <a:p>
            <a:r>
              <a:rPr lang="es-MX" sz="2500" b="1" dirty="0" smtClean="0">
                <a:solidFill>
                  <a:srgbClr val="00B050"/>
                </a:solidFill>
                <a:ea typeface="Calibri" panose="020F0502020204030204" pitchFamily="34" charset="0"/>
              </a:rPr>
              <a:t>Fases-Métodos y Técnicas –Finalidad, aplicable a Investigación </a:t>
            </a:r>
            <a:r>
              <a:rPr lang="es-MX" sz="2500" b="1" dirty="0">
                <a:solidFill>
                  <a:srgbClr val="00B050"/>
                </a:solidFill>
                <a:ea typeface="Calibri" panose="020F0502020204030204" pitchFamily="34" charset="0"/>
              </a:rPr>
              <a:t>de áreas inestables</a:t>
            </a:r>
            <a:endParaRPr lang="es-MX" sz="2500" b="1" dirty="0">
              <a:solidFill>
                <a:srgbClr val="00B050"/>
              </a:solidFill>
            </a:endParaRPr>
          </a:p>
        </p:txBody>
      </p:sp>
      <p:sp>
        <p:nvSpPr>
          <p:cNvPr id="5" name="Rectángulo 4"/>
          <p:cNvSpPr/>
          <p:nvPr/>
        </p:nvSpPr>
        <p:spPr>
          <a:xfrm>
            <a:off x="1723524" y="6327300"/>
            <a:ext cx="2151295" cy="307777"/>
          </a:xfrm>
          <a:prstGeom prst="rect">
            <a:avLst/>
          </a:prstGeom>
        </p:spPr>
        <p:txBody>
          <a:bodyPr wrap="none">
            <a:spAutoFit/>
          </a:bodyPr>
          <a:lstStyle/>
          <a:p>
            <a:r>
              <a:rPr lang="es-MX" sz="1400" dirty="0" smtClean="0">
                <a:solidFill>
                  <a:srgbClr val="0070C0"/>
                </a:solidFill>
                <a:ea typeface="Calibri" panose="020F0502020204030204" pitchFamily="34" charset="0"/>
              </a:rPr>
              <a:t>González </a:t>
            </a:r>
            <a:r>
              <a:rPr lang="es-MX" sz="1400" dirty="0">
                <a:solidFill>
                  <a:srgbClr val="0070C0"/>
                </a:solidFill>
                <a:ea typeface="Calibri" panose="020F0502020204030204" pitchFamily="34" charset="0"/>
              </a:rPr>
              <a:t>de Vallejo (2002</a:t>
            </a:r>
            <a:r>
              <a:rPr lang="es-MX" sz="1400" dirty="0" smtClean="0">
                <a:solidFill>
                  <a:srgbClr val="0070C0"/>
                </a:solidFill>
                <a:ea typeface="Calibri" panose="020F0502020204030204" pitchFamily="34" charset="0"/>
              </a:rPr>
              <a:t>) </a:t>
            </a:r>
            <a:endParaRPr lang="es-MX" sz="1400" dirty="0">
              <a:solidFill>
                <a:srgbClr val="0070C0"/>
              </a:solidFill>
            </a:endParaRPr>
          </a:p>
        </p:txBody>
      </p:sp>
    </p:spTree>
    <p:extLst>
      <p:ext uri="{BB962C8B-B14F-4D97-AF65-F5344CB8AC3E}">
        <p14:creationId xmlns:p14="http://schemas.microsoft.com/office/powerpoint/2010/main" val="33024366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16952" y="593777"/>
            <a:ext cx="11101280" cy="954107"/>
          </a:xfrm>
          <a:prstGeom prst="rect">
            <a:avLst/>
          </a:prstGeom>
        </p:spPr>
        <p:txBody>
          <a:bodyPr wrap="square">
            <a:spAutoFit/>
          </a:bodyPr>
          <a:lstStyle/>
          <a:p>
            <a:r>
              <a:rPr lang="es-MX" sz="2500" b="1" dirty="0" smtClean="0">
                <a:solidFill>
                  <a:srgbClr val="00B050"/>
                </a:solidFill>
                <a:ea typeface="Calibri" panose="020F0502020204030204" pitchFamily="34" charset="0"/>
              </a:rPr>
              <a:t>Fases-Métodos y Técnicas –Finalidad, aplicable a la </a:t>
            </a:r>
            <a:r>
              <a:rPr lang="es-MX" sz="2800" b="1" dirty="0">
                <a:solidFill>
                  <a:srgbClr val="00B050"/>
                </a:solidFill>
              </a:rPr>
              <a:t>Investigación de deslizamientos particulares</a:t>
            </a:r>
            <a:endParaRPr lang="es-MX" sz="2500" b="1" dirty="0">
              <a:solidFill>
                <a:srgbClr val="00B050"/>
              </a:solidFill>
            </a:endParaRPr>
          </a:p>
        </p:txBody>
      </p:sp>
      <p:sp>
        <p:nvSpPr>
          <p:cNvPr id="6" name="Rectángulo 5"/>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pic>
        <p:nvPicPr>
          <p:cNvPr id="3" name="Imagen 2"/>
          <p:cNvPicPr>
            <a:picLocks noChangeAspect="1"/>
          </p:cNvPicPr>
          <p:nvPr/>
        </p:nvPicPr>
        <p:blipFill>
          <a:blip r:embed="rId2"/>
          <a:stretch>
            <a:fillRect/>
          </a:stretch>
        </p:blipFill>
        <p:spPr>
          <a:xfrm>
            <a:off x="2512845" y="1531841"/>
            <a:ext cx="7722545" cy="5310116"/>
          </a:xfrm>
          <a:prstGeom prst="rect">
            <a:avLst/>
          </a:prstGeom>
        </p:spPr>
      </p:pic>
      <p:sp>
        <p:nvSpPr>
          <p:cNvPr id="11" name="Rectángulo 10"/>
          <p:cNvSpPr/>
          <p:nvPr/>
        </p:nvSpPr>
        <p:spPr>
          <a:xfrm>
            <a:off x="2507934" y="6472625"/>
            <a:ext cx="2151295" cy="307777"/>
          </a:xfrm>
          <a:prstGeom prst="rect">
            <a:avLst/>
          </a:prstGeom>
        </p:spPr>
        <p:txBody>
          <a:bodyPr wrap="none">
            <a:spAutoFit/>
          </a:bodyPr>
          <a:lstStyle/>
          <a:p>
            <a:r>
              <a:rPr lang="es-MX" sz="1400" dirty="0" smtClean="0">
                <a:solidFill>
                  <a:srgbClr val="0070C0"/>
                </a:solidFill>
                <a:ea typeface="Calibri" panose="020F0502020204030204" pitchFamily="34" charset="0"/>
              </a:rPr>
              <a:t>González </a:t>
            </a:r>
            <a:r>
              <a:rPr lang="es-MX" sz="1400" dirty="0">
                <a:solidFill>
                  <a:srgbClr val="0070C0"/>
                </a:solidFill>
                <a:ea typeface="Calibri" panose="020F0502020204030204" pitchFamily="34" charset="0"/>
              </a:rPr>
              <a:t>de Vallejo (2002</a:t>
            </a:r>
            <a:r>
              <a:rPr lang="es-MX" sz="1400" dirty="0" smtClean="0">
                <a:solidFill>
                  <a:srgbClr val="0070C0"/>
                </a:solidFill>
                <a:ea typeface="Calibri" panose="020F0502020204030204" pitchFamily="34" charset="0"/>
              </a:rPr>
              <a:t>) </a:t>
            </a:r>
            <a:endParaRPr lang="es-MX" sz="1400" dirty="0">
              <a:solidFill>
                <a:srgbClr val="0070C0"/>
              </a:solidFill>
            </a:endParaRPr>
          </a:p>
        </p:txBody>
      </p:sp>
    </p:spTree>
    <p:extLst>
      <p:ext uri="{BB962C8B-B14F-4D97-AF65-F5344CB8AC3E}">
        <p14:creationId xmlns:p14="http://schemas.microsoft.com/office/powerpoint/2010/main" val="1752370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0413" y="1983122"/>
            <a:ext cx="6545179" cy="3939540"/>
          </a:xfrm>
          <a:prstGeom prst="rect">
            <a:avLst/>
          </a:prstGeom>
        </p:spPr>
        <p:txBody>
          <a:bodyPr wrap="square">
            <a:spAutoFit/>
          </a:bodyPr>
          <a:lstStyle/>
          <a:p>
            <a:pPr algn="just">
              <a:spcAft>
                <a:spcPts val="0"/>
              </a:spcAft>
            </a:pPr>
            <a:r>
              <a:rPr lang="es-MX" sz="2500" dirty="0">
                <a:solidFill>
                  <a:srgbClr val="00B050"/>
                </a:solidFill>
                <a:ea typeface="Calibri" panose="020F0502020204030204" pitchFamily="34" charset="0"/>
                <a:cs typeface="Times New Roman" panose="02020603050405020304" pitchFamily="18" charset="0"/>
              </a:rPr>
              <a:t>Los análisis de “áreas inestables” en la actualidad se soportan sobre SIG, debido al volumen considerable de información georreferenciada que manejan. </a:t>
            </a:r>
            <a:endParaRPr lang="es-MX" sz="2500" dirty="0" smtClean="0">
              <a:solidFill>
                <a:srgbClr val="00B050"/>
              </a:solidFill>
              <a:ea typeface="Calibri" panose="020F0502020204030204" pitchFamily="34" charset="0"/>
              <a:cs typeface="Times New Roman" panose="02020603050405020304" pitchFamily="18" charset="0"/>
            </a:endParaRPr>
          </a:p>
          <a:p>
            <a:pPr algn="just">
              <a:spcAft>
                <a:spcPts val="0"/>
              </a:spcAft>
            </a:pPr>
            <a:endParaRPr lang="es-MX" sz="2500" dirty="0" smtClean="0">
              <a:solidFill>
                <a:srgbClr val="00B050"/>
              </a:solidFill>
              <a:ea typeface="Calibri" panose="020F0502020204030204" pitchFamily="34" charset="0"/>
              <a:cs typeface="Times New Roman" panose="02020603050405020304" pitchFamily="18" charset="0"/>
            </a:endParaRPr>
          </a:p>
          <a:p>
            <a:pPr algn="just">
              <a:spcAft>
                <a:spcPts val="0"/>
              </a:spcAft>
            </a:pPr>
            <a:r>
              <a:rPr lang="es-MX" sz="2500" dirty="0" smtClean="0">
                <a:solidFill>
                  <a:srgbClr val="00B050"/>
                </a:solidFill>
                <a:ea typeface="Calibri" panose="020F0502020204030204" pitchFamily="34" charset="0"/>
                <a:cs typeface="Times New Roman" panose="02020603050405020304" pitchFamily="18" charset="0"/>
              </a:rPr>
              <a:t>Se deben </a:t>
            </a:r>
            <a:r>
              <a:rPr lang="es-MX" sz="2500" dirty="0">
                <a:solidFill>
                  <a:srgbClr val="00B050"/>
                </a:solidFill>
                <a:ea typeface="Calibri" panose="020F0502020204030204" pitchFamily="34" charset="0"/>
                <a:cs typeface="Times New Roman" panose="02020603050405020304" pitchFamily="18" charset="0"/>
              </a:rPr>
              <a:t>transitar, primero, por un inventario detallado de los movimientos de ladera activos e históricos. El levantamiento de campo permite definir con claridad, en qué condiciones físicas y ambientales ocurrió cada evento</a:t>
            </a:r>
            <a:r>
              <a:rPr lang="es-MX" sz="2500" dirty="0" smtClean="0">
                <a:solidFill>
                  <a:srgbClr val="00B050"/>
                </a:solidFill>
                <a:ea typeface="Calibri" panose="020F0502020204030204" pitchFamily="34" charset="0"/>
                <a:cs typeface="Times New Roman" panose="02020603050405020304" pitchFamily="18" charset="0"/>
              </a:rPr>
              <a:t>.</a:t>
            </a:r>
            <a:endParaRPr lang="es-MX" sz="2500" dirty="0">
              <a:solidFill>
                <a:srgbClr val="00B050"/>
              </a:solidFill>
              <a:effectLst/>
              <a:ea typeface="Calibri" panose="020F0502020204030204" pitchFamily="34" charset="0"/>
              <a:cs typeface="Times New Roman" panose="02020603050405020304" pitchFamily="18" charset="0"/>
            </a:endParaRPr>
          </a:p>
        </p:txBody>
      </p:sp>
      <p:sp>
        <p:nvSpPr>
          <p:cNvPr id="5" name="Rectángulo 4"/>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pic>
        <p:nvPicPr>
          <p:cNvPr id="7" name="Imagen 6"/>
          <p:cNvPicPr>
            <a:picLocks noChangeAspect="1"/>
          </p:cNvPicPr>
          <p:nvPr/>
        </p:nvPicPr>
        <p:blipFill>
          <a:blip r:embed="rId2"/>
          <a:stretch>
            <a:fillRect/>
          </a:stretch>
        </p:blipFill>
        <p:spPr>
          <a:xfrm>
            <a:off x="6981825" y="725740"/>
            <a:ext cx="2049067" cy="2514765"/>
          </a:xfrm>
          <a:prstGeom prst="rect">
            <a:avLst/>
          </a:prstGeom>
        </p:spPr>
      </p:pic>
      <p:pic>
        <p:nvPicPr>
          <p:cNvPr id="8" name="Imagen 7"/>
          <p:cNvPicPr>
            <a:picLocks noChangeAspect="1"/>
          </p:cNvPicPr>
          <p:nvPr/>
        </p:nvPicPr>
        <p:blipFill>
          <a:blip r:embed="rId3"/>
          <a:stretch>
            <a:fillRect/>
          </a:stretch>
        </p:blipFill>
        <p:spPr>
          <a:xfrm>
            <a:off x="7059066" y="3684032"/>
            <a:ext cx="1971826" cy="2417835"/>
          </a:xfrm>
          <a:prstGeom prst="rect">
            <a:avLst/>
          </a:prstGeom>
        </p:spPr>
      </p:pic>
      <p:pic>
        <p:nvPicPr>
          <p:cNvPr id="9" name="Imagen 8"/>
          <p:cNvPicPr>
            <a:picLocks noChangeAspect="1"/>
          </p:cNvPicPr>
          <p:nvPr/>
        </p:nvPicPr>
        <p:blipFill>
          <a:blip r:embed="rId4"/>
          <a:stretch>
            <a:fillRect/>
          </a:stretch>
        </p:blipFill>
        <p:spPr>
          <a:xfrm>
            <a:off x="9474366" y="2138562"/>
            <a:ext cx="2156159" cy="2857766"/>
          </a:xfrm>
          <a:prstGeom prst="rect">
            <a:avLst/>
          </a:prstGeom>
        </p:spPr>
      </p:pic>
      <p:sp>
        <p:nvSpPr>
          <p:cNvPr id="10" name="Rectángulo 9"/>
          <p:cNvSpPr/>
          <p:nvPr/>
        </p:nvSpPr>
        <p:spPr>
          <a:xfrm>
            <a:off x="154605" y="594535"/>
            <a:ext cx="5715924" cy="713272"/>
          </a:xfrm>
          <a:prstGeom prst="rect">
            <a:avLst/>
          </a:prstGeom>
        </p:spPr>
        <p:txBody>
          <a:bodyPr wrap="none">
            <a:spAutoFit/>
          </a:bodyPr>
          <a:lstStyle/>
          <a:p>
            <a:pPr algn="just">
              <a:lnSpc>
                <a:spcPct val="150000"/>
              </a:lnSpc>
              <a:spcAft>
                <a:spcPts val="0"/>
              </a:spcAft>
            </a:pPr>
            <a:r>
              <a:rPr lang="es-MX" sz="3000" b="1" dirty="0" smtClean="0">
                <a:solidFill>
                  <a:srgbClr val="00B050"/>
                </a:solidFill>
                <a:ea typeface="Calibri" panose="020F0502020204030204" pitchFamily="34" charset="0"/>
                <a:cs typeface="Times New Roman" panose="02020603050405020304" pitchFamily="18" charset="0"/>
              </a:rPr>
              <a:t>Investigación </a:t>
            </a:r>
            <a:r>
              <a:rPr lang="es-MX" sz="3000" b="1" dirty="0">
                <a:solidFill>
                  <a:srgbClr val="00B050"/>
                </a:solidFill>
                <a:ea typeface="Calibri" panose="020F0502020204030204" pitchFamily="34" charset="0"/>
                <a:cs typeface="Times New Roman" panose="02020603050405020304" pitchFamily="18" charset="0"/>
              </a:rPr>
              <a:t>para áreas inestables</a:t>
            </a:r>
            <a:endParaRPr lang="es-MX" sz="3000" b="1" dirty="0">
              <a:solidFill>
                <a:srgbClr val="00B050"/>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45820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sp>
        <p:nvSpPr>
          <p:cNvPr id="6" name="Rectángulo 5"/>
          <p:cNvSpPr/>
          <p:nvPr/>
        </p:nvSpPr>
        <p:spPr>
          <a:xfrm>
            <a:off x="154605" y="594535"/>
            <a:ext cx="5715924" cy="713272"/>
          </a:xfrm>
          <a:prstGeom prst="rect">
            <a:avLst/>
          </a:prstGeom>
        </p:spPr>
        <p:txBody>
          <a:bodyPr wrap="none">
            <a:spAutoFit/>
          </a:bodyPr>
          <a:lstStyle/>
          <a:p>
            <a:pPr algn="just">
              <a:lnSpc>
                <a:spcPct val="150000"/>
              </a:lnSpc>
              <a:spcAft>
                <a:spcPts val="0"/>
              </a:spcAft>
            </a:pPr>
            <a:r>
              <a:rPr lang="es-MX" sz="3000" b="1" dirty="0" smtClean="0">
                <a:solidFill>
                  <a:srgbClr val="00B050"/>
                </a:solidFill>
                <a:ea typeface="Calibri" panose="020F0502020204030204" pitchFamily="34" charset="0"/>
                <a:cs typeface="Times New Roman" panose="02020603050405020304" pitchFamily="18" charset="0"/>
              </a:rPr>
              <a:t>Investigación </a:t>
            </a:r>
            <a:r>
              <a:rPr lang="es-MX" sz="3000" b="1" dirty="0">
                <a:solidFill>
                  <a:srgbClr val="00B050"/>
                </a:solidFill>
                <a:ea typeface="Calibri" panose="020F0502020204030204" pitchFamily="34" charset="0"/>
                <a:cs typeface="Times New Roman" panose="02020603050405020304" pitchFamily="18" charset="0"/>
              </a:rPr>
              <a:t>para áreas inestables</a:t>
            </a:r>
            <a:endParaRPr lang="es-MX" sz="3000" b="1" dirty="0">
              <a:solidFill>
                <a:srgbClr val="00B050"/>
              </a:solidFill>
              <a:effectLst/>
              <a:ea typeface="Calibri" panose="020F0502020204030204" pitchFamily="34" charset="0"/>
              <a:cs typeface="Times New Roman" panose="02020603050405020304" pitchFamily="18" charset="0"/>
            </a:endParaRPr>
          </a:p>
        </p:txBody>
      </p:sp>
      <p:sp>
        <p:nvSpPr>
          <p:cNvPr id="7" name="Rectángulo 6"/>
          <p:cNvSpPr/>
          <p:nvPr/>
        </p:nvSpPr>
        <p:spPr>
          <a:xfrm>
            <a:off x="154605" y="1570583"/>
            <a:ext cx="6281366" cy="5093702"/>
          </a:xfrm>
          <a:prstGeom prst="rect">
            <a:avLst/>
          </a:prstGeom>
        </p:spPr>
        <p:txBody>
          <a:bodyPr wrap="square">
            <a:spAutoFit/>
          </a:bodyPr>
          <a:lstStyle/>
          <a:p>
            <a:pPr algn="just"/>
            <a:r>
              <a:rPr lang="es-MX" sz="2500" dirty="0" smtClean="0">
                <a:solidFill>
                  <a:srgbClr val="00B050"/>
                </a:solidFill>
                <a:ea typeface="Calibri" panose="020F0502020204030204" pitchFamily="34" charset="0"/>
              </a:rPr>
              <a:t>Se </a:t>
            </a:r>
            <a:r>
              <a:rPr lang="es-MX" sz="2500" dirty="0">
                <a:solidFill>
                  <a:srgbClr val="00B050"/>
                </a:solidFill>
                <a:ea typeface="Calibri" panose="020F0502020204030204" pitchFamily="34" charset="0"/>
              </a:rPr>
              <a:t>deben establecer los factores condicionantes. Aproximadamente las guías metodológicas y los trabajos más </a:t>
            </a:r>
            <a:r>
              <a:rPr lang="es-MX" sz="2500" dirty="0" smtClean="0">
                <a:solidFill>
                  <a:srgbClr val="00B050"/>
                </a:solidFill>
                <a:ea typeface="Calibri" panose="020F0502020204030204" pitchFamily="34" charset="0"/>
              </a:rPr>
              <a:t>recientes, </a:t>
            </a:r>
            <a:r>
              <a:rPr lang="es-MX" sz="2500" dirty="0">
                <a:solidFill>
                  <a:srgbClr val="00B050"/>
                </a:solidFill>
                <a:ea typeface="Calibri" panose="020F0502020204030204" pitchFamily="34" charset="0"/>
              </a:rPr>
              <a:t>apuntan a la necesidad de al menos contemplar: Geomorfología (Pendientes y disección vertical), Geología (Tipos de materiales consolidados o no consolidados y sus características geotécnicas), Elementos tectónicos (densidad de fallas u otras discontinuidades estructurales por unidad de área), Densidad de drenaje, Condiciones hidrogeológicas (Niveles freáticos) y  Vegetación y uso de la superficie</a:t>
            </a:r>
            <a:endParaRPr lang="es-MX" sz="2500" dirty="0">
              <a:solidFill>
                <a:srgbClr val="00B050"/>
              </a:solidFill>
            </a:endParaRPr>
          </a:p>
        </p:txBody>
      </p:sp>
      <p:pic>
        <p:nvPicPr>
          <p:cNvPr id="2" name="Imagen 1"/>
          <p:cNvPicPr>
            <a:picLocks noChangeAspect="1"/>
          </p:cNvPicPr>
          <p:nvPr/>
        </p:nvPicPr>
        <p:blipFill>
          <a:blip r:embed="rId2"/>
          <a:stretch>
            <a:fillRect/>
          </a:stretch>
        </p:blipFill>
        <p:spPr>
          <a:xfrm>
            <a:off x="6805410" y="1570583"/>
            <a:ext cx="5203917" cy="3902938"/>
          </a:xfrm>
          <a:prstGeom prst="rect">
            <a:avLst/>
          </a:prstGeom>
        </p:spPr>
      </p:pic>
    </p:spTree>
    <p:extLst>
      <p:ext uri="{BB962C8B-B14F-4D97-AF65-F5344CB8AC3E}">
        <p14:creationId xmlns:p14="http://schemas.microsoft.com/office/powerpoint/2010/main" val="15868772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605" y="1248978"/>
            <a:ext cx="5347837" cy="4324261"/>
          </a:xfrm>
          <a:prstGeom prst="rect">
            <a:avLst/>
          </a:prstGeom>
        </p:spPr>
        <p:txBody>
          <a:bodyPr wrap="square">
            <a:spAutoFit/>
          </a:bodyPr>
          <a:lstStyle/>
          <a:p>
            <a:pPr algn="just"/>
            <a:r>
              <a:rPr lang="es-MX" sz="2500" dirty="0">
                <a:solidFill>
                  <a:srgbClr val="00B050"/>
                </a:solidFill>
                <a:ea typeface="Calibri" panose="020F0502020204030204" pitchFamily="34" charset="0"/>
              </a:rPr>
              <a:t>Los factores condicionantes, solo indican la susceptibilidad o predisposición del escenario geográfico, a la ocurrencia de los deslizamientos. Por tanto, el periodo de retorno, seguramente estaría vinculado o los factores desencadenantes. En este caso, los más extensivos son las lluvias y los sismos. Aunque pueden existir otros, de impacto más local como las explosiones por actividad minera. </a:t>
            </a:r>
            <a:endParaRPr lang="es-MX" sz="2500" dirty="0">
              <a:solidFill>
                <a:srgbClr val="00B050"/>
              </a:solidFill>
            </a:endParaRPr>
          </a:p>
        </p:txBody>
      </p:sp>
      <p:sp>
        <p:nvSpPr>
          <p:cNvPr id="5" name="Rectángulo 4"/>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sp>
        <p:nvSpPr>
          <p:cNvPr id="7" name="Rectángulo 6"/>
          <p:cNvSpPr/>
          <p:nvPr/>
        </p:nvSpPr>
        <p:spPr>
          <a:xfrm>
            <a:off x="-29439" y="484748"/>
            <a:ext cx="5715924" cy="713272"/>
          </a:xfrm>
          <a:prstGeom prst="rect">
            <a:avLst/>
          </a:prstGeom>
        </p:spPr>
        <p:txBody>
          <a:bodyPr wrap="none">
            <a:spAutoFit/>
          </a:bodyPr>
          <a:lstStyle/>
          <a:p>
            <a:pPr algn="just">
              <a:lnSpc>
                <a:spcPct val="150000"/>
              </a:lnSpc>
              <a:spcAft>
                <a:spcPts val="0"/>
              </a:spcAft>
            </a:pPr>
            <a:r>
              <a:rPr lang="es-MX" sz="3000" b="1" dirty="0" smtClean="0">
                <a:solidFill>
                  <a:srgbClr val="00B050"/>
                </a:solidFill>
                <a:ea typeface="Calibri" panose="020F0502020204030204" pitchFamily="34" charset="0"/>
                <a:cs typeface="Times New Roman" panose="02020603050405020304" pitchFamily="18" charset="0"/>
              </a:rPr>
              <a:t>Investigación </a:t>
            </a:r>
            <a:r>
              <a:rPr lang="es-MX" sz="3000" b="1" dirty="0">
                <a:solidFill>
                  <a:srgbClr val="00B050"/>
                </a:solidFill>
                <a:ea typeface="Calibri" panose="020F0502020204030204" pitchFamily="34" charset="0"/>
                <a:cs typeface="Times New Roman" panose="02020603050405020304" pitchFamily="18" charset="0"/>
              </a:rPr>
              <a:t>para áreas inestables</a:t>
            </a:r>
            <a:endParaRPr lang="es-MX" sz="3000" b="1" dirty="0">
              <a:solidFill>
                <a:srgbClr val="00B050"/>
              </a:solidFill>
              <a:effectLst/>
              <a:ea typeface="Calibri" panose="020F0502020204030204" pitchFamily="34" charset="0"/>
              <a:cs typeface="Times New Roman" panose="02020603050405020304" pitchFamily="18" charset="0"/>
            </a:endParaRPr>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5686485" y="841384"/>
            <a:ext cx="6406071" cy="4292090"/>
          </a:xfrm>
          <a:prstGeom prst="rect">
            <a:avLst/>
          </a:prstGeom>
          <a:noFill/>
          <a:ln>
            <a:noFill/>
          </a:ln>
        </p:spPr>
      </p:pic>
      <p:sp>
        <p:nvSpPr>
          <p:cNvPr id="9" name="Rectángulo 8"/>
          <p:cNvSpPr/>
          <p:nvPr/>
        </p:nvSpPr>
        <p:spPr>
          <a:xfrm>
            <a:off x="10157819" y="4852651"/>
            <a:ext cx="2121093" cy="369332"/>
          </a:xfrm>
          <a:prstGeom prst="rect">
            <a:avLst/>
          </a:prstGeom>
        </p:spPr>
        <p:txBody>
          <a:bodyPr wrap="none">
            <a:spAutoFit/>
          </a:bodyPr>
          <a:lstStyle/>
          <a:p>
            <a:r>
              <a:rPr lang="es-MX" dirty="0">
                <a:solidFill>
                  <a:srgbClr val="00B0F0"/>
                </a:solidFill>
                <a:latin typeface="Times New Roman" panose="02020603050405020304" pitchFamily="18" charset="0"/>
                <a:ea typeface="Calibri" panose="020F0502020204030204" pitchFamily="34" charset="0"/>
              </a:rPr>
              <a:t>Ramos et al. (2015</a:t>
            </a:r>
            <a:r>
              <a:rPr lang="es-MX" dirty="0" smtClean="0">
                <a:solidFill>
                  <a:srgbClr val="00B0F0"/>
                </a:solidFill>
                <a:latin typeface="Times New Roman" panose="02020603050405020304" pitchFamily="18" charset="0"/>
                <a:ea typeface="Calibri" panose="020F0502020204030204" pitchFamily="34" charset="0"/>
              </a:rPr>
              <a:t>) </a:t>
            </a:r>
            <a:endParaRPr lang="es-MX" dirty="0">
              <a:solidFill>
                <a:srgbClr val="00B0F0"/>
              </a:solidFill>
            </a:endParaRPr>
          </a:p>
        </p:txBody>
      </p:sp>
    </p:spTree>
    <p:extLst>
      <p:ext uri="{BB962C8B-B14F-4D97-AF65-F5344CB8AC3E}">
        <p14:creationId xmlns:p14="http://schemas.microsoft.com/office/powerpoint/2010/main" val="24999679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0420" y="1616606"/>
            <a:ext cx="5438274" cy="5093702"/>
          </a:xfrm>
          <a:prstGeom prst="rect">
            <a:avLst/>
          </a:prstGeom>
        </p:spPr>
        <p:txBody>
          <a:bodyPr wrap="square">
            <a:spAutoFit/>
          </a:bodyPr>
          <a:lstStyle/>
          <a:p>
            <a:pPr algn="just">
              <a:spcAft>
                <a:spcPts val="0"/>
              </a:spcAft>
            </a:pPr>
            <a:r>
              <a:rPr lang="es-MX" sz="2500" dirty="0" smtClean="0">
                <a:solidFill>
                  <a:srgbClr val="00B050"/>
                </a:solidFill>
                <a:latin typeface="Times New Roman" panose="02020603050405020304" pitchFamily="18" charset="0"/>
                <a:ea typeface="Calibri" panose="020F0502020204030204" pitchFamily="34" charset="0"/>
                <a:cs typeface="Times New Roman" panose="02020603050405020304" pitchFamily="18" charset="0"/>
              </a:rPr>
              <a:t>En </a:t>
            </a:r>
            <a:r>
              <a:rPr lang="es-MX" sz="2500"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estos casos, la información geométrica de la ladera o talud investigado, debe ser de alta precisión. De forma general, al menos debe estimarse la altura y la inclinación. El segundo grupo de datos a develarse, son los geotécnicos. De estos, los principales son la densidad (γ), cohesión (c), ángulo de rozamiento (Φ) y la saturación (S). La posición del nivel freático es clave, pues incide en la determinación de las presiones intersticiales (presión del agua contenida en los poros).</a:t>
            </a:r>
            <a:endParaRPr lang="es-MX" sz="25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352925" y="677597"/>
            <a:ext cx="8176662" cy="553998"/>
          </a:xfrm>
          <a:prstGeom prst="rect">
            <a:avLst/>
          </a:prstGeom>
        </p:spPr>
        <p:txBody>
          <a:bodyPr wrap="none">
            <a:spAutoFit/>
          </a:bodyPr>
          <a:lstStyle/>
          <a:p>
            <a:r>
              <a:rPr lang="es-MX" sz="3000" b="1" dirty="0" smtClean="0">
                <a:solidFill>
                  <a:srgbClr val="00B050"/>
                </a:solidFill>
                <a:ea typeface="Calibri" panose="020F0502020204030204" pitchFamily="34" charset="0"/>
              </a:rPr>
              <a:t>Investigación para una ladera o talud en particular</a:t>
            </a:r>
            <a:endParaRPr lang="es-MX" sz="3000" b="1" dirty="0">
              <a:solidFill>
                <a:srgbClr val="00B050"/>
              </a:solidFill>
            </a:endParaRPr>
          </a:p>
        </p:txBody>
      </p:sp>
      <p:sp>
        <p:nvSpPr>
          <p:cNvPr id="6" name="Rectángulo 5"/>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pic>
        <p:nvPicPr>
          <p:cNvPr id="2" name="Imagen 1"/>
          <p:cNvPicPr>
            <a:picLocks noChangeAspect="1"/>
          </p:cNvPicPr>
          <p:nvPr/>
        </p:nvPicPr>
        <p:blipFill>
          <a:blip r:embed="rId2"/>
          <a:stretch>
            <a:fillRect/>
          </a:stretch>
        </p:blipFill>
        <p:spPr>
          <a:xfrm>
            <a:off x="6019800" y="1773193"/>
            <a:ext cx="5587754" cy="4176846"/>
          </a:xfrm>
          <a:prstGeom prst="rect">
            <a:avLst/>
          </a:prstGeom>
        </p:spPr>
      </p:pic>
    </p:spTree>
    <p:extLst>
      <p:ext uri="{BB962C8B-B14F-4D97-AF65-F5344CB8AC3E}">
        <p14:creationId xmlns:p14="http://schemas.microsoft.com/office/powerpoint/2010/main" val="220215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09598" y="2168423"/>
            <a:ext cx="10170695" cy="3323987"/>
          </a:xfrm>
          <a:prstGeom prst="rect">
            <a:avLst/>
          </a:prstGeom>
        </p:spPr>
        <p:txBody>
          <a:bodyPr wrap="square">
            <a:spAutoFit/>
          </a:bodyPr>
          <a:lstStyle/>
          <a:p>
            <a:pPr algn="just">
              <a:spcAft>
                <a:spcPts val="0"/>
              </a:spcAft>
            </a:pPr>
            <a:r>
              <a:rPr lang="es-MX" sz="3000" dirty="0">
                <a:solidFill>
                  <a:srgbClr val="00B050"/>
                </a:solidFill>
                <a:ea typeface="Calibri" panose="020F0502020204030204" pitchFamily="34" charset="0"/>
                <a:cs typeface="Times New Roman" panose="02020603050405020304" pitchFamily="18" charset="0"/>
              </a:rPr>
              <a:t>Para la obtención de los datos antes mencionados, generalmente se utilizan combinación de métodos, entre los directos e indirectos. El </a:t>
            </a:r>
            <a:r>
              <a:rPr lang="es-MX" sz="3000" b="1" dirty="0">
                <a:solidFill>
                  <a:srgbClr val="00B050"/>
                </a:solidFill>
                <a:ea typeface="Calibri" panose="020F0502020204030204" pitchFamily="34" charset="0"/>
                <a:cs typeface="Times New Roman" panose="02020603050405020304" pitchFamily="18" charset="0"/>
              </a:rPr>
              <a:t>principal método directo, es la perforación</a:t>
            </a:r>
            <a:r>
              <a:rPr lang="es-MX" sz="3000" dirty="0">
                <a:solidFill>
                  <a:srgbClr val="00B050"/>
                </a:solidFill>
                <a:ea typeface="Calibri" panose="020F0502020204030204" pitchFamily="34" charset="0"/>
                <a:cs typeface="Times New Roman" panose="02020603050405020304" pitchFamily="18" charset="0"/>
              </a:rPr>
              <a:t>, con la toma de muestra e identificación de materiales. </a:t>
            </a:r>
            <a:r>
              <a:rPr lang="es-MX" sz="3000" b="1" dirty="0">
                <a:solidFill>
                  <a:srgbClr val="00B050"/>
                </a:solidFill>
                <a:ea typeface="Calibri" panose="020F0502020204030204" pitchFamily="34" charset="0"/>
                <a:cs typeface="Times New Roman" panose="02020603050405020304" pitchFamily="18" charset="0"/>
              </a:rPr>
              <a:t>Entre los métodos indirectos</a:t>
            </a:r>
            <a:r>
              <a:rPr lang="es-MX" sz="3000" dirty="0">
                <a:solidFill>
                  <a:srgbClr val="00B050"/>
                </a:solidFill>
                <a:ea typeface="Calibri" panose="020F0502020204030204" pitchFamily="34" charset="0"/>
                <a:cs typeface="Times New Roman" panose="02020603050405020304" pitchFamily="18" charset="0"/>
              </a:rPr>
              <a:t>, se ubican los geofísicos, donde los más empleados son los métodos </a:t>
            </a:r>
            <a:r>
              <a:rPr lang="es-MX" sz="3000" dirty="0" smtClean="0">
                <a:solidFill>
                  <a:srgbClr val="00B050"/>
                </a:solidFill>
                <a:ea typeface="Calibri" panose="020F0502020204030204" pitchFamily="34" charset="0"/>
                <a:cs typeface="Times New Roman" panose="02020603050405020304" pitchFamily="18" charset="0"/>
              </a:rPr>
              <a:t>eléctricos.</a:t>
            </a:r>
            <a:endParaRPr lang="es-MX" sz="3000" dirty="0">
              <a:solidFill>
                <a:srgbClr val="00B050"/>
              </a:solidFill>
              <a:effectLst/>
              <a:ea typeface="Calibri" panose="020F0502020204030204" pitchFamily="34" charset="0"/>
              <a:cs typeface="Times New Roman" panose="02020603050405020304" pitchFamily="18" charset="0"/>
            </a:endParaRPr>
          </a:p>
        </p:txBody>
      </p:sp>
      <p:sp>
        <p:nvSpPr>
          <p:cNvPr id="6" name="Rectángulo 5"/>
          <p:cNvSpPr/>
          <p:nvPr/>
        </p:nvSpPr>
        <p:spPr>
          <a:xfrm>
            <a:off x="352925" y="677597"/>
            <a:ext cx="8176662" cy="553998"/>
          </a:xfrm>
          <a:prstGeom prst="rect">
            <a:avLst/>
          </a:prstGeom>
        </p:spPr>
        <p:txBody>
          <a:bodyPr wrap="none">
            <a:spAutoFit/>
          </a:bodyPr>
          <a:lstStyle/>
          <a:p>
            <a:r>
              <a:rPr lang="es-MX" sz="3000" b="1" dirty="0" smtClean="0">
                <a:solidFill>
                  <a:srgbClr val="00B050"/>
                </a:solidFill>
                <a:ea typeface="Calibri" panose="020F0502020204030204" pitchFamily="34" charset="0"/>
              </a:rPr>
              <a:t>Investigación para una ladera o talud en particular</a:t>
            </a:r>
            <a:endParaRPr lang="es-MX" sz="3000" b="1" dirty="0">
              <a:solidFill>
                <a:srgbClr val="00B050"/>
              </a:solidFill>
            </a:endParaRPr>
          </a:p>
        </p:txBody>
      </p:sp>
      <p:sp>
        <p:nvSpPr>
          <p:cNvPr id="7" name="Rectángulo 6"/>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spTree>
    <p:extLst>
      <p:ext uri="{BB962C8B-B14F-4D97-AF65-F5344CB8AC3E}">
        <p14:creationId xmlns:p14="http://schemas.microsoft.com/office/powerpoint/2010/main" val="16099541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659460" y="1182301"/>
            <a:ext cx="5867132" cy="4599832"/>
          </a:xfrm>
          <a:prstGeom prst="rect">
            <a:avLst/>
          </a:prstGeom>
        </p:spPr>
      </p:pic>
      <p:sp>
        <p:nvSpPr>
          <p:cNvPr id="5" name="Rectángulo 4"/>
          <p:cNvSpPr/>
          <p:nvPr/>
        </p:nvSpPr>
        <p:spPr>
          <a:xfrm>
            <a:off x="208546" y="1564509"/>
            <a:ext cx="4892843" cy="3939540"/>
          </a:xfrm>
          <a:prstGeom prst="rect">
            <a:avLst/>
          </a:prstGeom>
        </p:spPr>
        <p:txBody>
          <a:bodyPr wrap="square">
            <a:spAutoFit/>
          </a:bodyPr>
          <a:lstStyle/>
          <a:p>
            <a:pPr algn="just">
              <a:spcAft>
                <a:spcPts val="0"/>
              </a:spcAft>
            </a:pPr>
            <a:r>
              <a:rPr lang="es-MX" sz="2500" dirty="0">
                <a:solidFill>
                  <a:srgbClr val="00B050"/>
                </a:solidFill>
                <a:ea typeface="Calibri" panose="020F0502020204030204" pitchFamily="34" charset="0"/>
                <a:cs typeface="Times New Roman" panose="02020603050405020304" pitchFamily="18" charset="0"/>
              </a:rPr>
              <a:t>Aplicación de la tomografía eléctrica al estudio de una ladera. La línea discontinua roja marca un mínimo de resistividad eléctrica rodeado de un máximo, reflejando una superficie muy saturada que probablemente constituya una potencial superficie de deslizamiento. Tomado de </a:t>
            </a:r>
            <a:r>
              <a:rPr lang="es-MX" sz="2500" dirty="0" smtClean="0">
                <a:solidFill>
                  <a:srgbClr val="00B050"/>
                </a:solidFill>
                <a:ea typeface="Calibri" panose="020F0502020204030204" pitchFamily="34" charset="0"/>
                <a:cs typeface="Times New Roman" panose="02020603050405020304" pitchFamily="18" charset="0"/>
              </a:rPr>
              <a:t>Quintana y Teixidó (2013).</a:t>
            </a:r>
            <a:endParaRPr lang="es-MX" sz="2500" dirty="0">
              <a:solidFill>
                <a:srgbClr val="00B050"/>
              </a:solidFill>
              <a:effectLst/>
              <a:ea typeface="Calibri" panose="020F0502020204030204" pitchFamily="34" charset="0"/>
              <a:cs typeface="Times New Roman" panose="02020603050405020304" pitchFamily="18" charset="0"/>
            </a:endParaRPr>
          </a:p>
        </p:txBody>
      </p:sp>
      <p:sp>
        <p:nvSpPr>
          <p:cNvPr id="6" name="Rectángulo 5"/>
          <p:cNvSpPr/>
          <p:nvPr/>
        </p:nvSpPr>
        <p:spPr>
          <a:xfrm>
            <a:off x="8593026" y="5412801"/>
            <a:ext cx="2579745" cy="369332"/>
          </a:xfrm>
          <a:prstGeom prst="rect">
            <a:avLst/>
          </a:prstGeom>
        </p:spPr>
        <p:txBody>
          <a:bodyPr wrap="none">
            <a:spAutoFit/>
          </a:bodyPr>
          <a:lstStyle/>
          <a:p>
            <a:r>
              <a:rPr lang="es-MX" dirty="0">
                <a:solidFill>
                  <a:srgbClr val="00B050"/>
                </a:solidFill>
                <a:ea typeface="Calibri" panose="020F0502020204030204" pitchFamily="34" charset="0"/>
                <a:cs typeface="Times New Roman" panose="02020603050405020304" pitchFamily="18" charset="0"/>
              </a:rPr>
              <a:t>Quintana y Teixidó (2013)</a:t>
            </a:r>
            <a:endParaRPr lang="es-MX" dirty="0"/>
          </a:p>
        </p:txBody>
      </p:sp>
      <p:sp>
        <p:nvSpPr>
          <p:cNvPr id="8" name="Rectángulo 7"/>
          <p:cNvSpPr/>
          <p:nvPr/>
        </p:nvSpPr>
        <p:spPr>
          <a:xfrm>
            <a:off x="0" y="419372"/>
            <a:ext cx="8176662" cy="553998"/>
          </a:xfrm>
          <a:prstGeom prst="rect">
            <a:avLst/>
          </a:prstGeom>
        </p:spPr>
        <p:txBody>
          <a:bodyPr wrap="none">
            <a:spAutoFit/>
          </a:bodyPr>
          <a:lstStyle/>
          <a:p>
            <a:r>
              <a:rPr lang="es-MX" sz="3000" b="1" dirty="0" smtClean="0">
                <a:solidFill>
                  <a:srgbClr val="00B050"/>
                </a:solidFill>
                <a:ea typeface="Calibri" panose="020F0502020204030204" pitchFamily="34" charset="0"/>
              </a:rPr>
              <a:t>Investigación para una ladera o talud en particular</a:t>
            </a:r>
            <a:endParaRPr lang="es-MX" sz="3000" b="1" dirty="0">
              <a:solidFill>
                <a:srgbClr val="00B050"/>
              </a:solidFill>
            </a:endParaRPr>
          </a:p>
        </p:txBody>
      </p:sp>
      <p:sp>
        <p:nvSpPr>
          <p:cNvPr id="9" name="Rectángulo 8"/>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spTree>
    <p:extLst>
      <p:ext uri="{BB962C8B-B14F-4D97-AF65-F5344CB8AC3E}">
        <p14:creationId xmlns:p14="http://schemas.microsoft.com/office/powerpoint/2010/main" val="31776041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33136" y="1356155"/>
            <a:ext cx="9689432" cy="3939540"/>
          </a:xfrm>
          <a:prstGeom prst="rect">
            <a:avLst/>
          </a:prstGeom>
        </p:spPr>
        <p:txBody>
          <a:bodyPr wrap="square">
            <a:spAutoFit/>
          </a:bodyPr>
          <a:lstStyle/>
          <a:p>
            <a:pPr algn="just"/>
            <a:r>
              <a:rPr lang="es-MX" sz="2500" dirty="0">
                <a:ea typeface="Calibri" panose="020F0502020204030204" pitchFamily="34" charset="0"/>
              </a:rPr>
              <a:t>Finalmente, los estudios de una ladera o un talud, concluyen con el cálculo del coeficiente de seguridad o factor de seguridad. El coeficiente de seguridad indica la relación entre las fuerzas que se resisten al movimiento, respecto a las fuerzas que lo favorecen. </a:t>
            </a:r>
            <a:endParaRPr lang="es-MX" sz="2500" dirty="0" smtClean="0">
              <a:ea typeface="Calibri" panose="020F0502020204030204" pitchFamily="34" charset="0"/>
            </a:endParaRPr>
          </a:p>
          <a:p>
            <a:pPr algn="just"/>
            <a:endParaRPr lang="es-MX" sz="2500" dirty="0">
              <a:ea typeface="Calibri" panose="020F0502020204030204" pitchFamily="34" charset="0"/>
            </a:endParaRPr>
          </a:p>
          <a:p>
            <a:pPr algn="just"/>
            <a:r>
              <a:rPr lang="es-MX" sz="2500" dirty="0" smtClean="0">
                <a:ea typeface="Calibri" panose="020F0502020204030204" pitchFamily="34" charset="0"/>
              </a:rPr>
              <a:t>Un </a:t>
            </a:r>
            <a:r>
              <a:rPr lang="es-MX" sz="2500" dirty="0">
                <a:ea typeface="Calibri" panose="020F0502020204030204" pitchFamily="34" charset="0"/>
              </a:rPr>
              <a:t>coeficiente de seguridad mayor que 1.0, indica una ladera estable, mientras que un coeficiente de seguridad por debajo de 1.0 revela una ladera inestable. Por motivos de seguridad, para obras permanentes (por ejemplo: autopistas, edificios, canales, presas), se sugieren adoptar coeficientes de seguridad superiores a 1.3</a:t>
            </a:r>
            <a:endParaRPr lang="es-MX" sz="2500" dirty="0"/>
          </a:p>
        </p:txBody>
      </p:sp>
      <p:sp>
        <p:nvSpPr>
          <p:cNvPr id="5" name="Rectángulo 4"/>
          <p:cNvSpPr/>
          <p:nvPr/>
        </p:nvSpPr>
        <p:spPr>
          <a:xfrm>
            <a:off x="0" y="419372"/>
            <a:ext cx="8176662" cy="553998"/>
          </a:xfrm>
          <a:prstGeom prst="rect">
            <a:avLst/>
          </a:prstGeom>
        </p:spPr>
        <p:txBody>
          <a:bodyPr wrap="none">
            <a:spAutoFit/>
          </a:bodyPr>
          <a:lstStyle/>
          <a:p>
            <a:r>
              <a:rPr lang="es-MX" sz="3000" b="1" dirty="0" smtClean="0">
                <a:solidFill>
                  <a:srgbClr val="00B050"/>
                </a:solidFill>
                <a:ea typeface="Calibri" panose="020F0502020204030204" pitchFamily="34" charset="0"/>
              </a:rPr>
              <a:t>Investigación para una ladera o talud en particular</a:t>
            </a:r>
            <a:endParaRPr lang="es-MX" sz="3000" b="1" dirty="0">
              <a:solidFill>
                <a:srgbClr val="00B050"/>
              </a:solidFill>
            </a:endParaRPr>
          </a:p>
        </p:txBody>
      </p:sp>
      <p:sp>
        <p:nvSpPr>
          <p:cNvPr id="6" name="Rectángulo 5"/>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spTree>
    <p:extLst>
      <p:ext uri="{BB962C8B-B14F-4D97-AF65-F5344CB8AC3E}">
        <p14:creationId xmlns:p14="http://schemas.microsoft.com/office/powerpoint/2010/main" val="9527319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4" name="Tabla 3"/>
          <p:cNvGraphicFramePr>
            <a:graphicFrameLocks noGrp="1"/>
          </p:cNvGraphicFramePr>
          <p:nvPr>
            <p:extLst>
              <p:ext uri="{D42A27DB-BD31-4B8C-83A1-F6EECF244321}">
                <p14:modId xmlns:p14="http://schemas.microsoft.com/office/powerpoint/2010/main" val="2854309009"/>
              </p:ext>
            </p:extLst>
          </p:nvPr>
        </p:nvGraphicFramePr>
        <p:xfrm>
          <a:off x="545430" y="1785229"/>
          <a:ext cx="11197389" cy="4695952"/>
        </p:xfrm>
        <a:graphic>
          <a:graphicData uri="http://schemas.openxmlformats.org/drawingml/2006/table">
            <a:tbl>
              <a:tblPr firstRow="1" firstCol="1" bandRow="1">
                <a:tableStyleId>{5C22544A-7EE6-4342-B048-85BDC9FD1C3A}</a:tableStyleId>
              </a:tblPr>
              <a:tblGrid>
                <a:gridCol w="1612129">
                  <a:extLst>
                    <a:ext uri="{9D8B030D-6E8A-4147-A177-3AD203B41FA5}">
                      <a16:colId xmlns="" xmlns:a16="http://schemas.microsoft.com/office/drawing/2014/main" val="20000"/>
                    </a:ext>
                  </a:extLst>
                </a:gridCol>
                <a:gridCol w="2696608">
                  <a:extLst>
                    <a:ext uri="{9D8B030D-6E8A-4147-A177-3AD203B41FA5}">
                      <a16:colId xmlns="" xmlns:a16="http://schemas.microsoft.com/office/drawing/2014/main" val="20001"/>
                    </a:ext>
                  </a:extLst>
                </a:gridCol>
                <a:gridCol w="3595899">
                  <a:extLst>
                    <a:ext uri="{9D8B030D-6E8A-4147-A177-3AD203B41FA5}">
                      <a16:colId xmlns="" xmlns:a16="http://schemas.microsoft.com/office/drawing/2014/main" val="20002"/>
                    </a:ext>
                  </a:extLst>
                </a:gridCol>
                <a:gridCol w="3292753">
                  <a:extLst>
                    <a:ext uri="{9D8B030D-6E8A-4147-A177-3AD203B41FA5}">
                      <a16:colId xmlns="" xmlns:a16="http://schemas.microsoft.com/office/drawing/2014/main" val="20003"/>
                    </a:ext>
                  </a:extLst>
                </a:gridCol>
              </a:tblGrid>
              <a:tr h="0">
                <a:tc>
                  <a:txBody>
                    <a:bodyPr/>
                    <a:lstStyle/>
                    <a:p>
                      <a:pPr algn="ctr">
                        <a:lnSpc>
                          <a:spcPct val="107000"/>
                        </a:lnSpc>
                        <a:spcAft>
                          <a:spcPts val="0"/>
                        </a:spcAft>
                      </a:pPr>
                      <a:r>
                        <a:rPr lang="es-MX" sz="1800" dirty="0">
                          <a:effectLst/>
                        </a:rPr>
                        <a:t>Método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a:effectLst/>
                        </a:rPr>
                        <a:t>Parámetros utilizados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a:effectLst/>
                        </a:rPr>
                        <a:t>Ventajas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a:effectLst/>
                        </a:rPr>
                        <a:t>Limitaciones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0">
                <a:tc>
                  <a:txBody>
                    <a:bodyPr/>
                    <a:lstStyle/>
                    <a:p>
                      <a:pPr algn="just">
                        <a:lnSpc>
                          <a:spcPct val="107000"/>
                        </a:lnSpc>
                        <a:spcAft>
                          <a:spcPts val="0"/>
                        </a:spcAft>
                      </a:pPr>
                      <a:r>
                        <a:rPr lang="es-MX" sz="1800" dirty="0">
                          <a:effectLst/>
                        </a:rPr>
                        <a:t>Límite </a:t>
                      </a:r>
                    </a:p>
                    <a:p>
                      <a:pPr algn="just">
                        <a:lnSpc>
                          <a:spcPct val="107000"/>
                        </a:lnSpc>
                        <a:spcAft>
                          <a:spcPts val="0"/>
                        </a:spcAft>
                      </a:pPr>
                      <a:r>
                        <a:rPr lang="es-MX" sz="1800" dirty="0">
                          <a:effectLst/>
                        </a:rPr>
                        <a:t>de equilibrio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1800" dirty="0">
                          <a:effectLst/>
                        </a:rPr>
                        <a:t>Topografía del talud, estratigrafía, ángulo de fricción, cohesión, peso unitario, niveles freáticos y cargas externas.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1800" dirty="0">
                          <a:effectLst/>
                        </a:rPr>
                        <a:t>Existe una gran cantidad de paquetes de software. Se obtiene un número de factor de seguridad. Analiza superficies curvas, rectas, cuñas, inclinaciones, etc. Análisis en dos y tres dimensiones con muchos materiales, refuerzos y condiciones de nivel de agua.</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1800">
                          <a:effectLst/>
                        </a:rPr>
                        <a:t>Genera un número único de factor de seguridad sin tener en cuenta el mecanismo de inestabilidad. El resultado difiere de acuerdo con el método que se utilice. No incluye análisis de las deformaciones.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0001"/>
                  </a:ext>
                </a:extLst>
              </a:tr>
              <a:tr h="0">
                <a:tc>
                  <a:txBody>
                    <a:bodyPr/>
                    <a:lstStyle/>
                    <a:p>
                      <a:pPr algn="just">
                        <a:lnSpc>
                          <a:spcPct val="107000"/>
                        </a:lnSpc>
                        <a:spcAft>
                          <a:spcPts val="0"/>
                        </a:spcAft>
                      </a:pPr>
                      <a:r>
                        <a:rPr lang="es-MX" sz="1800">
                          <a:effectLst/>
                        </a:rPr>
                        <a:t>Esfuerzo-deformación continuos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1800">
                          <a:effectLst/>
                        </a:rPr>
                        <a:t>Geometría del talud, propiedades del material, propiedades elasto-plásticas y de “creep”. Niveles freáticos, resistencia.</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1800" dirty="0">
                          <a:effectLst/>
                        </a:rPr>
                        <a:t>Permite simular procesos de deformación. Permite determinar la deformación del talud y el proceso de falla. Existen programas para trabajar en dos y tres dimensiones. Se puede incluir análisis dinámico y análisis de “</a:t>
                      </a:r>
                      <a:r>
                        <a:rPr lang="es-MX" sz="1800" dirty="0" err="1">
                          <a:effectLst/>
                        </a:rPr>
                        <a:t>creep</a:t>
                      </a:r>
                      <a:r>
                        <a:rPr lang="es-MX" sz="1800" dirty="0">
                          <a:effectLst/>
                        </a:rPr>
                        <a:t>”.</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1800" dirty="0">
                          <a:effectLst/>
                        </a:rPr>
                        <a:t>Es complejo y no lineal. Comúnmente no se tiene conocimiento de los valores reales a utilizar en la modelación. Se presentan varios grados de libertad. No permite modelar rocas muy fracturadas.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0002"/>
                  </a:ext>
                </a:extLst>
              </a:tr>
            </a:tbl>
          </a:graphicData>
        </a:graphic>
      </p:graphicFrame>
      <p:sp>
        <p:nvSpPr>
          <p:cNvPr id="5" name="Rectángulo 4"/>
          <p:cNvSpPr/>
          <p:nvPr/>
        </p:nvSpPr>
        <p:spPr>
          <a:xfrm>
            <a:off x="545431" y="464766"/>
            <a:ext cx="11454064" cy="1015663"/>
          </a:xfrm>
          <a:prstGeom prst="rect">
            <a:avLst/>
          </a:prstGeom>
        </p:spPr>
        <p:txBody>
          <a:bodyPr wrap="square">
            <a:spAutoFit/>
          </a:bodyPr>
          <a:lstStyle/>
          <a:p>
            <a:pPr algn="just">
              <a:spcAft>
                <a:spcPts val="0"/>
              </a:spcAft>
            </a:pPr>
            <a:r>
              <a:rPr lang="es-MX" sz="3000" dirty="0" smtClean="0">
                <a:solidFill>
                  <a:srgbClr val="00B050"/>
                </a:solidFill>
                <a:latin typeface="Times New Roman" panose="02020603050405020304" pitchFamily="18" charset="0"/>
                <a:ea typeface="Calibri" panose="020F0502020204030204" pitchFamily="34" charset="0"/>
                <a:cs typeface="Times New Roman" panose="02020603050405020304" pitchFamily="18" charset="0"/>
              </a:rPr>
              <a:t>Dos de los Métodos más utilizados </a:t>
            </a:r>
            <a:r>
              <a:rPr lang="es-MX" sz="3000"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en los análisis convencionales de estabilidad de taludes. Tomado de Ortiz (2012).</a:t>
            </a:r>
            <a:endParaRPr lang="es-MX" sz="30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3012567" y="-69250"/>
            <a:ext cx="4416530" cy="553998"/>
          </a:xfrm>
          <a:prstGeom prst="rect">
            <a:avLst/>
          </a:prstGeom>
        </p:spPr>
        <p:txBody>
          <a:bodyPr wrap="none">
            <a:spAutoFit/>
          </a:bodyPr>
          <a:lstStyle/>
          <a:p>
            <a:pPr>
              <a:spcBef>
                <a:spcPct val="0"/>
              </a:spcBef>
            </a:pPr>
            <a:r>
              <a:rPr lang="es-MX" altLang="es-ES" sz="3000" b="1" dirty="0">
                <a:solidFill>
                  <a:srgbClr val="FF0000"/>
                </a:solidFill>
              </a:rPr>
              <a:t>9.2. Análisis de </a:t>
            </a:r>
            <a:r>
              <a:rPr lang="es-MX" altLang="es-ES" sz="3000" b="1" dirty="0" smtClean="0">
                <a:solidFill>
                  <a:srgbClr val="FF0000"/>
                </a:solidFill>
              </a:rPr>
              <a:t>estabilidad</a:t>
            </a:r>
            <a:endParaRPr lang="es-MX" altLang="es-ES" sz="3000" b="1" dirty="0">
              <a:solidFill>
                <a:srgbClr val="FF0000"/>
              </a:solidFill>
            </a:endParaRPr>
          </a:p>
        </p:txBody>
      </p:sp>
    </p:spTree>
    <p:extLst>
      <p:ext uri="{BB962C8B-B14F-4D97-AF65-F5344CB8AC3E}">
        <p14:creationId xmlns:p14="http://schemas.microsoft.com/office/powerpoint/2010/main" val="141693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3499" y="3969613"/>
            <a:ext cx="11705849" cy="2308324"/>
          </a:xfrm>
          <a:prstGeom prst="rect">
            <a:avLst/>
          </a:prstGeom>
        </p:spPr>
        <p:txBody>
          <a:bodyPr wrap="square">
            <a:spAutoFit/>
          </a:bodyPr>
          <a:lstStyle/>
          <a:p>
            <a:r>
              <a:rPr lang="es-MX" sz="2400" b="1" dirty="0">
                <a:cs typeface="Arial" panose="020B0604020202020204" pitchFamily="34" charset="0"/>
              </a:rPr>
              <a:t>Objetivo de la Conferencia:</a:t>
            </a:r>
          </a:p>
          <a:p>
            <a:pPr algn="just"/>
            <a:r>
              <a:rPr lang="es-ES" sz="2400" dirty="0" smtClean="0">
                <a:cs typeface="Arial" panose="020B0604020202020204" pitchFamily="34" charset="0"/>
              </a:rPr>
              <a:t>Reconocer los métodos de análisis de estabilidad de taludes y laderas, partiendo de la importancia de los parámetros geotécnicos en la determinación del coeficiente de seguridad, para su aplicación en diversos escenarios con énfasis en aquellos con elementos en riesgo.</a:t>
            </a:r>
          </a:p>
          <a:p>
            <a:pPr algn="just"/>
            <a:endParaRPr lang="es-ES" sz="2400" dirty="0" smtClean="0">
              <a:cs typeface="Arial" panose="020B0604020202020204" pitchFamily="34" charset="0"/>
            </a:endParaRPr>
          </a:p>
          <a:p>
            <a:pPr algn="just"/>
            <a:r>
              <a:rPr lang="es-ES" sz="2400" dirty="0" smtClean="0">
                <a:cs typeface="Arial" panose="020B0604020202020204" pitchFamily="34" charset="0"/>
              </a:rPr>
              <a:t>La </a:t>
            </a:r>
            <a:r>
              <a:rPr lang="es-ES" sz="2400" dirty="0">
                <a:cs typeface="Arial" panose="020B0604020202020204" pitchFamily="34" charset="0"/>
              </a:rPr>
              <a:t>conferencia aborda </a:t>
            </a:r>
            <a:r>
              <a:rPr lang="es-ES" sz="2400" dirty="0" smtClean="0">
                <a:cs typeface="Arial" panose="020B0604020202020204" pitchFamily="34" charset="0"/>
              </a:rPr>
              <a:t>solo una </a:t>
            </a:r>
            <a:r>
              <a:rPr lang="es-ES" sz="2400" dirty="0">
                <a:cs typeface="Arial" panose="020B0604020202020204" pitchFamily="34" charset="0"/>
              </a:rPr>
              <a:t>parte de los contenidos de la unidad </a:t>
            </a:r>
            <a:r>
              <a:rPr lang="es-ES" sz="2400" dirty="0" smtClean="0">
                <a:cs typeface="Arial" panose="020B0604020202020204" pitchFamily="34" charset="0"/>
              </a:rPr>
              <a:t>3.</a:t>
            </a:r>
            <a:endParaRPr lang="es-MX" sz="2400" dirty="0"/>
          </a:p>
        </p:txBody>
      </p:sp>
      <p:sp>
        <p:nvSpPr>
          <p:cNvPr id="5" name="Rectángulo 4"/>
          <p:cNvSpPr/>
          <p:nvPr/>
        </p:nvSpPr>
        <p:spPr>
          <a:xfrm>
            <a:off x="180534" y="76240"/>
            <a:ext cx="11565987" cy="2215991"/>
          </a:xfrm>
          <a:prstGeom prst="rect">
            <a:avLst/>
          </a:prstGeom>
        </p:spPr>
        <p:txBody>
          <a:bodyPr wrap="square">
            <a:spAutoFit/>
          </a:bodyPr>
          <a:lstStyle/>
          <a:p>
            <a:pPr algn="just"/>
            <a:r>
              <a:rPr lang="es-MX" sz="2300" b="1" dirty="0"/>
              <a:t>Objetivos de la unidad de aprendizaje “</a:t>
            </a:r>
            <a:r>
              <a:rPr lang="es-ES" sz="2300" b="1" dirty="0"/>
              <a:t>GEOTECNIA APLICADA</a:t>
            </a:r>
            <a:r>
              <a:rPr lang="es-ES" sz="2300" b="1" dirty="0" smtClean="0"/>
              <a:t>”</a:t>
            </a:r>
          </a:p>
          <a:p>
            <a:pPr algn="just"/>
            <a:r>
              <a:rPr lang="es-MX" sz="2300" dirty="0" smtClean="0"/>
              <a:t>Analizar </a:t>
            </a:r>
            <a:r>
              <a:rPr lang="es-MX" sz="2300" dirty="0"/>
              <a:t>el comportamiento físico-mecánico que exhiben las rocas y los suelos en el desarrollo del proceso riesgo-intervenciones- impactos en diferentes espacios geográficos. </a:t>
            </a:r>
            <a:endParaRPr lang="es-MX" sz="2300" dirty="0" smtClean="0"/>
          </a:p>
          <a:p>
            <a:pPr algn="just"/>
            <a:r>
              <a:rPr lang="es-MX" sz="2300" dirty="0" smtClean="0"/>
              <a:t>Aplicar </a:t>
            </a:r>
            <a:r>
              <a:rPr lang="es-MX" sz="2300" dirty="0"/>
              <a:t>los métodos y criterios de la </a:t>
            </a:r>
            <a:r>
              <a:rPr lang="es-MX" sz="2300" dirty="0" err="1" smtClean="0"/>
              <a:t>Geotecnología</a:t>
            </a:r>
            <a:r>
              <a:rPr lang="es-MX" sz="2300" dirty="0" smtClean="0"/>
              <a:t>. </a:t>
            </a:r>
            <a:r>
              <a:rPr lang="es-MX" sz="2300" dirty="0"/>
              <a:t>Y analizar e interpretar los resultados de algún problema de contaminación del suelo; excavaciones, túneles para controlar el agua; obras de corte y relleno; planeación urbana y territorial de peligros geológicos. </a:t>
            </a:r>
            <a:endParaRPr lang="es-ES" sz="2300" dirty="0" smtClean="0"/>
          </a:p>
        </p:txBody>
      </p:sp>
      <p:sp>
        <p:nvSpPr>
          <p:cNvPr id="6" name="Rectángulo 5"/>
          <p:cNvSpPr/>
          <p:nvPr/>
        </p:nvSpPr>
        <p:spPr>
          <a:xfrm>
            <a:off x="173499" y="2399953"/>
            <a:ext cx="11580055" cy="1508105"/>
          </a:xfrm>
          <a:prstGeom prst="rect">
            <a:avLst/>
          </a:prstGeom>
        </p:spPr>
        <p:txBody>
          <a:bodyPr wrap="square">
            <a:spAutoFit/>
          </a:bodyPr>
          <a:lstStyle/>
          <a:p>
            <a:pPr algn="just"/>
            <a:r>
              <a:rPr lang="es-MX" sz="2300" b="1" dirty="0"/>
              <a:t>Unidad 3. RIESGOS NATURALES (Modos de falla)</a:t>
            </a:r>
            <a:r>
              <a:rPr lang="es-ES" sz="2300" b="1" dirty="0"/>
              <a:t> </a:t>
            </a:r>
            <a:endParaRPr lang="es-MX" sz="2300" dirty="0"/>
          </a:p>
          <a:p>
            <a:pPr algn="just"/>
            <a:r>
              <a:rPr lang="es-MX" sz="2300" b="1" dirty="0" smtClean="0">
                <a:solidFill>
                  <a:srgbClr val="000000"/>
                </a:solidFill>
              </a:rPr>
              <a:t> </a:t>
            </a:r>
            <a:r>
              <a:rPr lang="es-MX" sz="2300" b="1" u="sng" dirty="0">
                <a:solidFill>
                  <a:srgbClr val="000000"/>
                </a:solidFill>
              </a:rPr>
              <a:t>Objetivo de la Unidad </a:t>
            </a:r>
            <a:r>
              <a:rPr lang="es-MX" sz="2300" b="1" u="sng" dirty="0" smtClean="0">
                <a:solidFill>
                  <a:srgbClr val="000000"/>
                </a:solidFill>
              </a:rPr>
              <a:t>3:</a:t>
            </a:r>
            <a:r>
              <a:rPr lang="es-MX" sz="2300" b="1" dirty="0" smtClean="0">
                <a:solidFill>
                  <a:srgbClr val="000000"/>
                </a:solidFill>
              </a:rPr>
              <a:t> </a:t>
            </a:r>
          </a:p>
          <a:p>
            <a:pPr algn="just"/>
            <a:r>
              <a:rPr lang="es-MX" sz="2300" dirty="0">
                <a:solidFill>
                  <a:srgbClr val="000000"/>
                </a:solidFill>
              </a:rPr>
              <a:t>Identificar riesgos naturales o modos de falla, mediante el análisis en laboratorio de los materiales en sitio o empleados en la elaboración de los elementos o estructuras existentes. </a:t>
            </a:r>
            <a:endParaRPr lang="es-MX" sz="2300" dirty="0" smtClean="0">
              <a:solidFill>
                <a:srgbClr val="000000"/>
              </a:solidFill>
            </a:endParaRPr>
          </a:p>
        </p:txBody>
      </p:sp>
    </p:spTree>
    <p:extLst>
      <p:ext uri="{BB962C8B-B14F-4D97-AF65-F5344CB8AC3E}">
        <p14:creationId xmlns:p14="http://schemas.microsoft.com/office/powerpoint/2010/main" val="3530648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3850098" y="544311"/>
            <a:ext cx="8293776" cy="6244522"/>
          </a:xfrm>
          <a:prstGeom prst="rect">
            <a:avLst/>
          </a:prstGeom>
        </p:spPr>
      </p:pic>
      <p:sp>
        <p:nvSpPr>
          <p:cNvPr id="8" name="Rectángulo 7"/>
          <p:cNvSpPr/>
          <p:nvPr/>
        </p:nvSpPr>
        <p:spPr>
          <a:xfrm>
            <a:off x="2017182" y="-201045"/>
            <a:ext cx="8520794" cy="784830"/>
          </a:xfrm>
          <a:prstGeom prst="rect">
            <a:avLst/>
          </a:prstGeom>
        </p:spPr>
        <p:txBody>
          <a:bodyPr wrap="none">
            <a:spAutoFit/>
          </a:bodyPr>
          <a:lstStyle/>
          <a:p>
            <a:pPr algn="just">
              <a:lnSpc>
                <a:spcPct val="150000"/>
              </a:lnSpc>
              <a:spcAft>
                <a:spcPts val="0"/>
              </a:spcAft>
            </a:pPr>
            <a:r>
              <a:rPr lang="es-MX" sz="3000" b="1" dirty="0" smtClean="0">
                <a:solidFill>
                  <a:srgbClr val="FF0000"/>
                </a:solidFill>
                <a:ea typeface="Calibri" panose="020F0502020204030204" pitchFamily="34" charset="0"/>
                <a:cs typeface="Times New Roman" panose="02020603050405020304" pitchFamily="18" charset="0"/>
              </a:rPr>
              <a:t>Ejemplo de un Caso de estudio </a:t>
            </a:r>
            <a:r>
              <a:rPr lang="es-MX" sz="3000" b="1" dirty="0">
                <a:solidFill>
                  <a:srgbClr val="FF0000"/>
                </a:solidFill>
                <a:ea typeface="Calibri" panose="020F0502020204030204" pitchFamily="34" charset="0"/>
                <a:cs typeface="Times New Roman" panose="02020603050405020304" pitchFamily="18" charset="0"/>
              </a:rPr>
              <a:t>para áreas inestables</a:t>
            </a:r>
            <a:endParaRPr lang="es-MX" sz="3000" b="1" dirty="0">
              <a:solidFill>
                <a:srgbClr val="FF0000"/>
              </a:solidFill>
              <a:effectLst/>
              <a:ea typeface="Calibri" panose="020F0502020204030204" pitchFamily="34" charset="0"/>
              <a:cs typeface="Times New Roman" panose="02020603050405020304" pitchFamily="18" charset="0"/>
            </a:endParaRPr>
          </a:p>
        </p:txBody>
      </p:sp>
      <p:sp>
        <p:nvSpPr>
          <p:cNvPr id="3" name="Rectángulo 2"/>
          <p:cNvSpPr/>
          <p:nvPr/>
        </p:nvSpPr>
        <p:spPr>
          <a:xfrm>
            <a:off x="181578" y="867416"/>
            <a:ext cx="3668520" cy="4154984"/>
          </a:xfrm>
          <a:prstGeom prst="rect">
            <a:avLst/>
          </a:prstGeom>
        </p:spPr>
        <p:txBody>
          <a:bodyPr wrap="square">
            <a:spAutoFit/>
          </a:bodyPr>
          <a:lstStyle/>
          <a:p>
            <a:pPr algn="just"/>
            <a:r>
              <a:rPr lang="es-MX" sz="2200" dirty="0">
                <a:solidFill>
                  <a:srgbClr val="00B050"/>
                </a:solidFill>
              </a:rPr>
              <a:t>Cueto Gil, C. J., Estévez Cruz, E., &amp; Ordaz Hernández, A. (2019). Zonificación de la susceptibilidad a los deslizamientos en la Cordillera de </a:t>
            </a:r>
            <a:r>
              <a:rPr lang="es-MX" sz="2200" dirty="0" err="1">
                <a:solidFill>
                  <a:srgbClr val="00B050"/>
                </a:solidFill>
              </a:rPr>
              <a:t>Guaniguanico</a:t>
            </a:r>
            <a:r>
              <a:rPr lang="es-MX" sz="2200" dirty="0">
                <a:solidFill>
                  <a:srgbClr val="00B050"/>
                </a:solidFill>
              </a:rPr>
              <a:t>, Cuba. Un aporte al ordenamiento del territorio. </a:t>
            </a:r>
            <a:r>
              <a:rPr lang="es-MX" sz="2200" i="1" dirty="0">
                <a:solidFill>
                  <a:srgbClr val="00B050"/>
                </a:solidFill>
              </a:rPr>
              <a:t>Anales De Geografía De La Universidad Complutense</a:t>
            </a:r>
            <a:r>
              <a:rPr lang="es-MX" sz="2200" dirty="0">
                <a:solidFill>
                  <a:srgbClr val="00B050"/>
                </a:solidFill>
              </a:rPr>
              <a:t>, </a:t>
            </a:r>
            <a:r>
              <a:rPr lang="es-MX" sz="2200" i="1" dirty="0">
                <a:solidFill>
                  <a:srgbClr val="00B050"/>
                </a:solidFill>
              </a:rPr>
              <a:t>39</a:t>
            </a:r>
            <a:r>
              <a:rPr lang="es-MX" sz="2200" dirty="0">
                <a:solidFill>
                  <a:srgbClr val="00B050"/>
                </a:solidFill>
              </a:rPr>
              <a:t>(1), 11-38. </a:t>
            </a:r>
            <a:r>
              <a:rPr lang="es-MX" sz="2200" dirty="0">
                <a:solidFill>
                  <a:srgbClr val="00B050"/>
                </a:solidFill>
                <a:hlinkClick r:id="rId3"/>
              </a:rPr>
              <a:t>https://doi.org/10.5209/aguc.64675</a:t>
            </a:r>
            <a:endParaRPr lang="es-MX" sz="2200" dirty="0">
              <a:solidFill>
                <a:srgbClr val="00B050"/>
              </a:solidFill>
            </a:endParaRPr>
          </a:p>
        </p:txBody>
      </p:sp>
    </p:spTree>
    <p:extLst>
      <p:ext uri="{BB962C8B-B14F-4D97-AF65-F5344CB8AC3E}">
        <p14:creationId xmlns:p14="http://schemas.microsoft.com/office/powerpoint/2010/main" val="27285664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729401" y="784830"/>
            <a:ext cx="7462599" cy="6009520"/>
          </a:xfrm>
          <a:prstGeom prst="rect">
            <a:avLst/>
          </a:prstGeom>
        </p:spPr>
      </p:pic>
      <p:sp>
        <p:nvSpPr>
          <p:cNvPr id="7" name="Rectángulo 6"/>
          <p:cNvSpPr/>
          <p:nvPr/>
        </p:nvSpPr>
        <p:spPr>
          <a:xfrm>
            <a:off x="0" y="0"/>
            <a:ext cx="12192000" cy="49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1544812" y="-201045"/>
            <a:ext cx="9465540" cy="784830"/>
          </a:xfrm>
          <a:prstGeom prst="rect">
            <a:avLst/>
          </a:prstGeom>
        </p:spPr>
        <p:txBody>
          <a:bodyPr wrap="none">
            <a:spAutoFit/>
          </a:bodyPr>
          <a:lstStyle/>
          <a:p>
            <a:pPr algn="just">
              <a:lnSpc>
                <a:spcPct val="150000"/>
              </a:lnSpc>
              <a:spcAft>
                <a:spcPts val="0"/>
              </a:spcAft>
            </a:pPr>
            <a:r>
              <a:rPr lang="es-MX" sz="3000" b="1" dirty="0" smtClean="0">
                <a:solidFill>
                  <a:srgbClr val="FF0000"/>
                </a:solidFill>
                <a:ea typeface="Calibri" panose="020F0502020204030204" pitchFamily="34" charset="0"/>
                <a:cs typeface="Times New Roman" panose="02020603050405020304" pitchFamily="18" charset="0"/>
              </a:rPr>
              <a:t>Ejemplo de un Caso de estudio </a:t>
            </a:r>
            <a:r>
              <a:rPr lang="es-MX" sz="3000" b="1" dirty="0">
                <a:solidFill>
                  <a:srgbClr val="FF0000"/>
                </a:solidFill>
                <a:ea typeface="Calibri" panose="020F0502020204030204" pitchFamily="34" charset="0"/>
                <a:cs typeface="Times New Roman" panose="02020603050405020304" pitchFamily="18" charset="0"/>
              </a:rPr>
              <a:t>para </a:t>
            </a:r>
            <a:r>
              <a:rPr lang="es-MX" sz="3000" b="1" dirty="0" smtClean="0">
                <a:solidFill>
                  <a:srgbClr val="FF0000"/>
                </a:solidFill>
                <a:ea typeface="Calibri" panose="020F0502020204030204" pitchFamily="34" charset="0"/>
                <a:cs typeface="Times New Roman" panose="02020603050405020304" pitchFamily="18" charset="0"/>
              </a:rPr>
              <a:t>taludes en particular</a:t>
            </a:r>
            <a:endParaRPr lang="es-MX" sz="3000" b="1" dirty="0">
              <a:solidFill>
                <a:srgbClr val="FF0000"/>
              </a:solidFill>
              <a:effectLst/>
              <a:ea typeface="Calibri" panose="020F0502020204030204" pitchFamily="34" charset="0"/>
              <a:cs typeface="Times New Roman" panose="02020603050405020304" pitchFamily="18" charset="0"/>
            </a:endParaRPr>
          </a:p>
        </p:txBody>
      </p:sp>
      <p:sp>
        <p:nvSpPr>
          <p:cNvPr id="3" name="Rectángulo 2"/>
          <p:cNvSpPr/>
          <p:nvPr/>
        </p:nvSpPr>
        <p:spPr>
          <a:xfrm>
            <a:off x="0" y="2203550"/>
            <a:ext cx="4729401" cy="1384995"/>
          </a:xfrm>
          <a:prstGeom prst="rect">
            <a:avLst/>
          </a:prstGeom>
        </p:spPr>
        <p:txBody>
          <a:bodyPr wrap="square">
            <a:spAutoFit/>
          </a:bodyPr>
          <a:lstStyle/>
          <a:p>
            <a:pPr algn="ctr"/>
            <a:r>
              <a:rPr lang="es-MX" sz="2800" b="1" dirty="0">
                <a:solidFill>
                  <a:srgbClr val="00B050"/>
                </a:solidFill>
              </a:rPr>
              <a:t>Boletín de Ciencias de la Tierra</a:t>
            </a:r>
          </a:p>
          <a:p>
            <a:pPr algn="ctr"/>
            <a:r>
              <a:rPr lang="es-MX" sz="2800" b="1" dirty="0" smtClean="0">
                <a:solidFill>
                  <a:srgbClr val="00B050"/>
                </a:solidFill>
              </a:rPr>
              <a:t>Universidad </a:t>
            </a:r>
            <a:r>
              <a:rPr lang="es-MX" sz="2800" b="1" dirty="0">
                <a:solidFill>
                  <a:srgbClr val="00B050"/>
                </a:solidFill>
              </a:rPr>
              <a:t>Nacional de Colombia </a:t>
            </a:r>
          </a:p>
        </p:txBody>
      </p:sp>
    </p:spTree>
    <p:extLst>
      <p:ext uri="{BB962C8B-B14F-4D97-AF65-F5344CB8AC3E}">
        <p14:creationId xmlns:p14="http://schemas.microsoft.com/office/powerpoint/2010/main" val="32235362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79381" y="1757763"/>
            <a:ext cx="11050619" cy="3539430"/>
          </a:xfrm>
          <a:prstGeom prst="rect">
            <a:avLst/>
          </a:prstGeom>
        </p:spPr>
        <p:txBody>
          <a:bodyPr wrap="square">
            <a:spAutoFit/>
          </a:bodyPr>
          <a:lstStyle/>
          <a:p>
            <a:pPr algn="just"/>
            <a:r>
              <a:rPr lang="es-MX" sz="2800" dirty="0">
                <a:solidFill>
                  <a:srgbClr val="00B050"/>
                </a:solidFill>
                <a:ea typeface="Calibri" panose="020F0502020204030204" pitchFamily="34" charset="0"/>
                <a:cs typeface="Times New Roman" panose="02020603050405020304" pitchFamily="18" charset="0"/>
              </a:rPr>
              <a:t>La conferencia coloca en perspectiva la relevancia de los estudios geotécnicos, para el análisis de estabilidad de </a:t>
            </a:r>
            <a:r>
              <a:rPr lang="es-MX" sz="2800" dirty="0" smtClean="0">
                <a:solidFill>
                  <a:srgbClr val="00B050"/>
                </a:solidFill>
                <a:ea typeface="Calibri" panose="020F0502020204030204" pitchFamily="34" charset="0"/>
                <a:cs typeface="Times New Roman" panose="02020603050405020304" pitchFamily="18" charset="0"/>
              </a:rPr>
              <a:t>taludes.</a:t>
            </a:r>
            <a:endParaRPr lang="es-MX" sz="2800" dirty="0">
              <a:solidFill>
                <a:srgbClr val="00B050"/>
              </a:solidFill>
              <a:ea typeface="Calibri" panose="020F0502020204030204" pitchFamily="34" charset="0"/>
              <a:cs typeface="Times New Roman" panose="02020603050405020304" pitchFamily="18" charset="0"/>
            </a:endParaRPr>
          </a:p>
          <a:p>
            <a:pPr algn="just">
              <a:spcAft>
                <a:spcPts val="0"/>
              </a:spcAft>
            </a:pPr>
            <a:endParaRPr lang="es-MX" sz="2800" dirty="0" smtClean="0">
              <a:solidFill>
                <a:srgbClr val="00B050"/>
              </a:solidFill>
              <a:ea typeface="Calibri" panose="020F0502020204030204" pitchFamily="34" charset="0"/>
              <a:cs typeface="Times New Roman" panose="02020603050405020304" pitchFamily="18" charset="0"/>
            </a:endParaRPr>
          </a:p>
          <a:p>
            <a:pPr algn="just">
              <a:spcAft>
                <a:spcPts val="0"/>
              </a:spcAft>
            </a:pPr>
            <a:r>
              <a:rPr lang="es-MX" sz="2800" dirty="0" smtClean="0">
                <a:solidFill>
                  <a:srgbClr val="00B050"/>
                </a:solidFill>
                <a:ea typeface="Calibri" panose="020F0502020204030204" pitchFamily="34" charset="0"/>
                <a:cs typeface="Times New Roman" panose="02020603050405020304" pitchFamily="18" charset="0"/>
              </a:rPr>
              <a:t>De </a:t>
            </a:r>
            <a:r>
              <a:rPr lang="es-MX" sz="2800" dirty="0">
                <a:solidFill>
                  <a:srgbClr val="00B050"/>
                </a:solidFill>
                <a:ea typeface="Calibri" panose="020F0502020204030204" pitchFamily="34" charset="0"/>
                <a:cs typeface="Times New Roman" panose="02020603050405020304" pitchFamily="18" charset="0"/>
              </a:rPr>
              <a:t>igual forma, se hace un breve recorrido por las metodologías empleadas en el análisis de estabilidad de laderas. Describiendo, los dos enfoques más frecuentes: “investigaciones de áreas inestables” e “investigación de deslizamientos particulares”. Y se precisa con claridad la secuencia que se debe seguir en cada caso. </a:t>
            </a:r>
            <a:endParaRPr lang="es-MX" sz="2800" dirty="0">
              <a:solidFill>
                <a:srgbClr val="00B050"/>
              </a:solidFill>
              <a:effectLst/>
              <a:ea typeface="Calibri" panose="020F0502020204030204" pitchFamily="34" charset="0"/>
              <a:cs typeface="Times New Roman" panose="02020603050405020304" pitchFamily="18" charset="0"/>
            </a:endParaRPr>
          </a:p>
        </p:txBody>
      </p:sp>
      <p:sp>
        <p:nvSpPr>
          <p:cNvPr id="6" name="CuadroTexto 5"/>
          <p:cNvSpPr txBox="1"/>
          <p:nvPr/>
        </p:nvSpPr>
        <p:spPr>
          <a:xfrm>
            <a:off x="604570" y="750627"/>
            <a:ext cx="6123776" cy="553998"/>
          </a:xfrm>
          <a:prstGeom prst="rect">
            <a:avLst/>
          </a:prstGeom>
          <a:noFill/>
        </p:spPr>
        <p:txBody>
          <a:bodyPr wrap="square" rtlCol="0">
            <a:spAutoFit/>
          </a:bodyPr>
          <a:lstStyle/>
          <a:p>
            <a:r>
              <a:rPr lang="es-ES" sz="3000" b="1" dirty="0" smtClean="0">
                <a:solidFill>
                  <a:srgbClr val="00B050"/>
                </a:solidFill>
              </a:rPr>
              <a:t>CONCLUSIONES</a:t>
            </a:r>
            <a:endParaRPr lang="es-MX" sz="3000" b="1" dirty="0">
              <a:solidFill>
                <a:srgbClr val="00B050"/>
              </a:solidFill>
            </a:endParaRPr>
          </a:p>
        </p:txBody>
      </p:sp>
    </p:spTree>
    <p:extLst>
      <p:ext uri="{BB962C8B-B14F-4D97-AF65-F5344CB8AC3E}">
        <p14:creationId xmlns:p14="http://schemas.microsoft.com/office/powerpoint/2010/main" val="35140047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CuadroTexto"/>
          <p:cNvSpPr txBox="1">
            <a:spLocks noChangeArrowheads="1"/>
          </p:cNvSpPr>
          <p:nvPr/>
        </p:nvSpPr>
        <p:spPr bwMode="auto">
          <a:xfrm>
            <a:off x="4667250" y="2357438"/>
            <a:ext cx="228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s-ES" sz="3200">
                <a:latin typeface="Algerian" panose="04020705040A02060702" pitchFamily="82" charset="0"/>
              </a:rPr>
              <a:t>GRACIAS</a:t>
            </a:r>
          </a:p>
        </p:txBody>
      </p:sp>
    </p:spTree>
    <p:extLst>
      <p:ext uri="{BB962C8B-B14F-4D97-AF65-F5344CB8AC3E}">
        <p14:creationId xmlns:p14="http://schemas.microsoft.com/office/powerpoint/2010/main" val="1510774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1272" y="202818"/>
            <a:ext cx="12100728" cy="3631763"/>
          </a:xfrm>
          <a:prstGeom prst="rect">
            <a:avLst/>
          </a:prstGeom>
        </p:spPr>
        <p:txBody>
          <a:bodyPr wrap="square">
            <a:spAutoFit/>
          </a:bodyPr>
          <a:lstStyle/>
          <a:p>
            <a:pPr algn="ctr"/>
            <a:r>
              <a:rPr lang="es-MX" sz="3000" b="1" dirty="0" smtClean="0">
                <a:effectLst>
                  <a:outerShdw blurRad="38100" dist="38100" dir="2700000" algn="tl">
                    <a:srgbClr val="000000">
                      <a:alpha val="43137"/>
                    </a:srgbClr>
                  </a:outerShdw>
                </a:effectLst>
                <a:cs typeface="Arial" panose="020B0604020202020204" pitchFamily="34" charset="0"/>
              </a:rPr>
              <a:t>Bibliografía </a:t>
            </a:r>
            <a:r>
              <a:rPr lang="es-MX" sz="3000" b="1" dirty="0">
                <a:effectLst>
                  <a:outerShdw blurRad="38100" dist="38100" dir="2700000" algn="tl">
                    <a:srgbClr val="000000">
                      <a:alpha val="43137"/>
                    </a:srgbClr>
                  </a:outerShdw>
                </a:effectLst>
                <a:cs typeface="Arial" panose="020B0604020202020204" pitchFamily="34" charset="0"/>
              </a:rPr>
              <a:t>recomendada para los contenidos de esta Conferencia:</a:t>
            </a:r>
          </a:p>
          <a:p>
            <a:pPr algn="just"/>
            <a:endParaRPr lang="es-ES" sz="2500" b="1" dirty="0">
              <a:cs typeface="Arial" panose="020B0604020202020204" pitchFamily="34" charset="0"/>
            </a:endParaRPr>
          </a:p>
          <a:p>
            <a:pPr algn="just"/>
            <a:r>
              <a:rPr lang="es-ES" sz="2500" b="1" u="sng" dirty="0">
                <a:cs typeface="Arial" panose="020B0604020202020204" pitchFamily="34" charset="0"/>
              </a:rPr>
              <a:t>En el sistema Bibliotecario </a:t>
            </a:r>
            <a:r>
              <a:rPr lang="es-ES" sz="2500" b="1" u="sng" dirty="0" err="1">
                <a:cs typeface="Arial" panose="020B0604020202020204" pitchFamily="34" charset="0"/>
              </a:rPr>
              <a:t>UAEMex</a:t>
            </a:r>
            <a:r>
              <a:rPr lang="es-ES" sz="2500" b="1" u="sng" dirty="0">
                <a:cs typeface="Arial" panose="020B0604020202020204" pitchFamily="34" charset="0"/>
              </a:rPr>
              <a:t>:</a:t>
            </a:r>
          </a:p>
          <a:p>
            <a:pPr algn="just"/>
            <a:endParaRPr lang="es-ES" sz="2500" b="1" dirty="0">
              <a:cs typeface="Arial" panose="020B0604020202020204" pitchFamily="34" charset="0"/>
            </a:endParaRPr>
          </a:p>
          <a:p>
            <a:pPr marL="514350" indent="-514350" algn="just">
              <a:buFont typeface="+mj-lt"/>
              <a:buAutoNum type="arabicPeriod"/>
            </a:pPr>
            <a:r>
              <a:rPr lang="es-MX" sz="2500" b="1" dirty="0" smtClean="0">
                <a:cs typeface="Arial" panose="020B0604020202020204" pitchFamily="34" charset="0"/>
              </a:rPr>
              <a:t>AYALA, F.J. Y OLCINA, J. (</a:t>
            </a:r>
            <a:r>
              <a:rPr lang="es-MX" sz="2500" b="1" dirty="0">
                <a:cs typeface="Arial" panose="020B0604020202020204" pitchFamily="34" charset="0"/>
              </a:rPr>
              <a:t>2002). Riesgos Naturales. Editorial Ariel, Barcelona, 1511 p</a:t>
            </a:r>
            <a:r>
              <a:rPr lang="es-MX" sz="2500" b="1" dirty="0" smtClean="0">
                <a:cs typeface="Arial" panose="020B0604020202020204" pitchFamily="34" charset="0"/>
              </a:rPr>
              <a:t>.</a:t>
            </a:r>
          </a:p>
          <a:p>
            <a:pPr marL="514350" indent="-514350" algn="just">
              <a:buFont typeface="+mj-lt"/>
              <a:buAutoNum type="arabicPeriod"/>
            </a:pPr>
            <a:endParaRPr lang="es-MX" sz="2500" b="1" dirty="0">
              <a:cs typeface="Arial" panose="020B0604020202020204" pitchFamily="34" charset="0"/>
            </a:endParaRPr>
          </a:p>
          <a:p>
            <a:pPr marL="514350" indent="-514350" algn="just">
              <a:buFont typeface="+mj-lt"/>
              <a:buAutoNum type="arabicPeriod"/>
            </a:pPr>
            <a:r>
              <a:rPr lang="es-MX" sz="2500" b="1" dirty="0" smtClean="0">
                <a:cs typeface="Arial" panose="020B0604020202020204" pitchFamily="34" charset="0"/>
              </a:rPr>
              <a:t>GONZÁLEZ DE VALLEJO, L.I. (</a:t>
            </a:r>
            <a:r>
              <a:rPr lang="es-MX" sz="2500" b="1" dirty="0">
                <a:cs typeface="Arial" panose="020B0604020202020204" pitchFamily="34" charset="0"/>
              </a:rPr>
              <a:t>2002). Ingeniería Geológica. Universidad Complutense de Madrid, Pearson Educación, 1-744.</a:t>
            </a:r>
          </a:p>
          <a:p>
            <a:pPr marL="514350" indent="-514350">
              <a:buFont typeface="+mj-lt"/>
              <a:buAutoNum type="arabicPeriod"/>
            </a:pPr>
            <a:endParaRPr lang="es-ES" sz="2500" b="1" dirty="0">
              <a:cs typeface="Arial" panose="020B0604020202020204" pitchFamily="34" charset="0"/>
            </a:endParaRPr>
          </a:p>
        </p:txBody>
      </p:sp>
    </p:spTree>
    <p:extLst>
      <p:ext uri="{BB962C8B-B14F-4D97-AF65-F5344CB8AC3E}">
        <p14:creationId xmlns:p14="http://schemas.microsoft.com/office/powerpoint/2010/main" val="3587986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20718" y="746975"/>
            <a:ext cx="11803116" cy="507831"/>
          </a:xfrm>
          <a:prstGeom prst="rect">
            <a:avLst/>
          </a:prstGeom>
          <a:noFill/>
        </p:spPr>
        <p:txBody>
          <a:bodyPr wrap="square" rtlCol="0">
            <a:spAutoFit/>
          </a:bodyPr>
          <a:lstStyle/>
          <a:p>
            <a:r>
              <a:rPr lang="es-ES" sz="2700" b="1" dirty="0" smtClean="0">
                <a:effectLst>
                  <a:outerShdw blurRad="38100" dist="38100" dir="2700000" algn="tl">
                    <a:srgbClr val="000000">
                      <a:alpha val="43137"/>
                    </a:srgbClr>
                  </a:outerShdw>
                </a:effectLst>
              </a:rPr>
              <a:t>Artículos científicos relacionados con el tema de la conferencia, se recomiendan: </a:t>
            </a:r>
            <a:endParaRPr lang="es-MX" sz="2700" b="1" dirty="0">
              <a:effectLst>
                <a:outerShdw blurRad="38100" dist="38100" dir="2700000" algn="tl">
                  <a:srgbClr val="000000">
                    <a:alpha val="43137"/>
                  </a:srgbClr>
                </a:outerShdw>
              </a:effectLst>
            </a:endParaRPr>
          </a:p>
        </p:txBody>
      </p:sp>
      <p:sp>
        <p:nvSpPr>
          <p:cNvPr id="2" name="Rectángulo 1"/>
          <p:cNvSpPr/>
          <p:nvPr/>
        </p:nvSpPr>
        <p:spPr>
          <a:xfrm>
            <a:off x="115910" y="1547285"/>
            <a:ext cx="10406129" cy="4493538"/>
          </a:xfrm>
          <a:prstGeom prst="rect">
            <a:avLst/>
          </a:prstGeom>
        </p:spPr>
        <p:txBody>
          <a:bodyPr wrap="square">
            <a:spAutoFit/>
          </a:bodyPr>
          <a:lstStyle/>
          <a:p>
            <a:pPr algn="just"/>
            <a:r>
              <a:rPr lang="es-MX" sz="2200" dirty="0" smtClean="0">
                <a:solidFill>
                  <a:srgbClr val="00B050"/>
                </a:solidFill>
              </a:rPr>
              <a:t>CUETO GIL, C. J., ESTÉVEZ CRUZ, E., Y ORDAZ HERNÁNDEZ, A. (</a:t>
            </a:r>
            <a:r>
              <a:rPr lang="es-MX" sz="2200" dirty="0">
                <a:solidFill>
                  <a:srgbClr val="00B050"/>
                </a:solidFill>
              </a:rPr>
              <a:t>2019). Zonificación de la susceptibilidad a los deslizamientos en la Cordillera de </a:t>
            </a:r>
            <a:r>
              <a:rPr lang="es-MX" sz="2200" dirty="0" err="1">
                <a:solidFill>
                  <a:srgbClr val="00B050"/>
                </a:solidFill>
              </a:rPr>
              <a:t>Guaniguanico</a:t>
            </a:r>
            <a:r>
              <a:rPr lang="es-MX" sz="2200" dirty="0">
                <a:solidFill>
                  <a:srgbClr val="00B050"/>
                </a:solidFill>
              </a:rPr>
              <a:t>, Cuba. Un aporte al ordenamiento del territorio. </a:t>
            </a:r>
            <a:r>
              <a:rPr lang="es-MX" sz="2200" i="1" dirty="0">
                <a:solidFill>
                  <a:srgbClr val="00B050"/>
                </a:solidFill>
              </a:rPr>
              <a:t>Anales De Geografía De La Universidad Complutense</a:t>
            </a:r>
            <a:r>
              <a:rPr lang="es-MX" sz="2200" dirty="0">
                <a:solidFill>
                  <a:srgbClr val="00B050"/>
                </a:solidFill>
              </a:rPr>
              <a:t>, </a:t>
            </a:r>
            <a:r>
              <a:rPr lang="es-MX" sz="2200" i="1" dirty="0">
                <a:solidFill>
                  <a:srgbClr val="00B050"/>
                </a:solidFill>
              </a:rPr>
              <a:t>39</a:t>
            </a:r>
            <a:r>
              <a:rPr lang="es-MX" sz="2200" dirty="0">
                <a:solidFill>
                  <a:srgbClr val="00B050"/>
                </a:solidFill>
              </a:rPr>
              <a:t>(1), 11-38. </a:t>
            </a:r>
            <a:r>
              <a:rPr lang="es-MX" sz="2200" dirty="0">
                <a:solidFill>
                  <a:srgbClr val="00B050"/>
                </a:solidFill>
                <a:hlinkClick r:id="rId2"/>
              </a:rPr>
              <a:t>https://</a:t>
            </a:r>
            <a:r>
              <a:rPr lang="es-MX" sz="2200" dirty="0" smtClean="0">
                <a:solidFill>
                  <a:srgbClr val="00B050"/>
                </a:solidFill>
                <a:hlinkClick r:id="rId2"/>
              </a:rPr>
              <a:t>doi.org/10.5209/aguc.64675</a:t>
            </a:r>
            <a:endParaRPr lang="es-MX" sz="2200" dirty="0" smtClean="0">
              <a:solidFill>
                <a:srgbClr val="00B050"/>
              </a:solidFill>
            </a:endParaRPr>
          </a:p>
          <a:p>
            <a:pPr algn="just"/>
            <a:endParaRPr lang="es-ES" sz="2200" dirty="0">
              <a:solidFill>
                <a:srgbClr val="00B050"/>
              </a:solidFill>
            </a:endParaRPr>
          </a:p>
          <a:p>
            <a:pPr algn="just"/>
            <a:r>
              <a:rPr lang="es-MX" sz="2200" dirty="0">
                <a:solidFill>
                  <a:srgbClr val="00B050"/>
                </a:solidFill>
              </a:rPr>
              <a:t>SANHUEZA PLAZA, C, </a:t>
            </a:r>
            <a:r>
              <a:rPr lang="es-MX" sz="2200" dirty="0" smtClean="0">
                <a:solidFill>
                  <a:srgbClr val="00B050"/>
                </a:solidFill>
              </a:rPr>
              <a:t>y </a:t>
            </a:r>
            <a:r>
              <a:rPr lang="es-MX" sz="2200" dirty="0">
                <a:solidFill>
                  <a:srgbClr val="00B050"/>
                </a:solidFill>
              </a:rPr>
              <a:t>RODRÍGUEZ CIFUENTES, L. (2013). Análisis Comparativo de métodos de cálculo de estabilidad de taludes finitos aplicados a laderas naturales. </a:t>
            </a:r>
            <a:r>
              <a:rPr lang="es-MX" sz="2200" i="1" dirty="0">
                <a:solidFill>
                  <a:srgbClr val="00B050"/>
                </a:solidFill>
              </a:rPr>
              <a:t>Revista de la construcción</a:t>
            </a:r>
            <a:r>
              <a:rPr lang="es-MX" sz="2200" dirty="0">
                <a:solidFill>
                  <a:srgbClr val="00B050"/>
                </a:solidFill>
              </a:rPr>
              <a:t>, </a:t>
            </a:r>
            <a:r>
              <a:rPr lang="es-MX" sz="2200" i="1" dirty="0">
                <a:solidFill>
                  <a:srgbClr val="00B050"/>
                </a:solidFill>
              </a:rPr>
              <a:t>12</a:t>
            </a:r>
            <a:r>
              <a:rPr lang="es-MX" sz="2200" dirty="0">
                <a:solidFill>
                  <a:srgbClr val="00B050"/>
                </a:solidFill>
              </a:rPr>
              <a:t>(1), 17-29. </a:t>
            </a:r>
            <a:r>
              <a:rPr lang="es-MX" sz="2200" dirty="0">
                <a:solidFill>
                  <a:srgbClr val="00B050"/>
                </a:solidFill>
                <a:hlinkClick r:id="rId3"/>
              </a:rPr>
              <a:t>https://</a:t>
            </a:r>
            <a:r>
              <a:rPr lang="es-MX" sz="2200" dirty="0" smtClean="0">
                <a:solidFill>
                  <a:srgbClr val="00B050"/>
                </a:solidFill>
                <a:hlinkClick r:id="rId3"/>
              </a:rPr>
              <a:t>dx.doi.org/10.4067/S0718-915X2013000100003</a:t>
            </a:r>
            <a:endParaRPr lang="es-MX" sz="2200" dirty="0" smtClean="0">
              <a:solidFill>
                <a:srgbClr val="00B050"/>
              </a:solidFill>
            </a:endParaRPr>
          </a:p>
          <a:p>
            <a:pPr algn="just"/>
            <a:endParaRPr lang="en-US" sz="2200" dirty="0" smtClean="0">
              <a:solidFill>
                <a:srgbClr val="00B050"/>
              </a:solidFill>
            </a:endParaRPr>
          </a:p>
          <a:p>
            <a:pPr algn="just"/>
            <a:r>
              <a:rPr lang="en-US" sz="2200" dirty="0" smtClean="0">
                <a:solidFill>
                  <a:srgbClr val="00B050"/>
                </a:solidFill>
              </a:rPr>
              <a:t>MOSLYN, G.R. AND SMALL, J.C. (1987). Methods </a:t>
            </a:r>
            <a:r>
              <a:rPr lang="en-US" sz="2200" dirty="0">
                <a:solidFill>
                  <a:srgbClr val="00B050"/>
                </a:solidFill>
              </a:rPr>
              <a:t>of stability analysis. In: B. Walker and R. Fell (Editors), Stability and </a:t>
            </a:r>
            <a:r>
              <a:rPr lang="en-US" sz="2200" dirty="0" err="1">
                <a:solidFill>
                  <a:srgbClr val="00B050"/>
                </a:solidFill>
              </a:rPr>
              <a:t>Stabilisation</a:t>
            </a:r>
            <a:r>
              <a:rPr lang="en-US" sz="2200" dirty="0">
                <a:solidFill>
                  <a:srgbClr val="00B050"/>
                </a:solidFill>
              </a:rPr>
              <a:t>. </a:t>
            </a:r>
            <a:r>
              <a:rPr lang="en-US" sz="2200" dirty="0" err="1">
                <a:solidFill>
                  <a:srgbClr val="00B050"/>
                </a:solidFill>
              </a:rPr>
              <a:t>Balkema</a:t>
            </a:r>
            <a:r>
              <a:rPr lang="en-US" sz="2200" dirty="0">
                <a:solidFill>
                  <a:srgbClr val="00B050"/>
                </a:solidFill>
              </a:rPr>
              <a:t>. </a:t>
            </a:r>
            <a:r>
              <a:rPr lang="en-US" sz="2200" dirty="0">
                <a:solidFill>
                  <a:srgbClr val="00B050"/>
                </a:solidFill>
                <a:hlinkClick r:id="rId4"/>
              </a:rPr>
              <a:t>https://</a:t>
            </a:r>
            <a:r>
              <a:rPr lang="en-US" sz="2200" dirty="0" smtClean="0">
                <a:solidFill>
                  <a:srgbClr val="00B050"/>
                </a:solidFill>
                <a:hlinkClick r:id="rId4"/>
              </a:rPr>
              <a:t>www.researchgate.net/publication/320173684_Methods_of_Stability_Analysis</a:t>
            </a:r>
            <a:endParaRPr lang="en-US" sz="2200" dirty="0" smtClean="0">
              <a:solidFill>
                <a:srgbClr val="00B050"/>
              </a:solidFill>
            </a:endParaRPr>
          </a:p>
          <a:p>
            <a:pPr algn="just"/>
            <a:r>
              <a:rPr lang="en-US" sz="2200" dirty="0" smtClean="0">
                <a:solidFill>
                  <a:srgbClr val="00B050"/>
                </a:solidFill>
              </a:rPr>
              <a:t>.</a:t>
            </a:r>
            <a:endParaRPr lang="es-MX" sz="2200" dirty="0">
              <a:solidFill>
                <a:srgbClr val="00B050"/>
              </a:solidFill>
            </a:endParaRPr>
          </a:p>
        </p:txBody>
      </p:sp>
    </p:spTree>
    <p:extLst>
      <p:ext uri="{BB962C8B-B14F-4D97-AF65-F5344CB8AC3E}">
        <p14:creationId xmlns:p14="http://schemas.microsoft.com/office/powerpoint/2010/main" val="2786574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85574" y="332969"/>
            <a:ext cx="4759380" cy="477054"/>
          </a:xfrm>
          <a:prstGeom prst="rect">
            <a:avLst/>
          </a:prstGeom>
        </p:spPr>
        <p:txBody>
          <a:bodyPr wrap="none">
            <a:spAutoFit/>
          </a:bodyPr>
          <a:lstStyle/>
          <a:p>
            <a:r>
              <a:rPr lang="es-MX" sz="2500" b="1" u="sng" dirty="0">
                <a:ea typeface="Calibri" panose="020F0502020204030204" pitchFamily="34" charset="0"/>
              </a:rPr>
              <a:t>Referencias y Páginas Web Citadas</a:t>
            </a:r>
            <a:endParaRPr lang="es-MX" sz="2500" b="1" u="sng" dirty="0"/>
          </a:p>
        </p:txBody>
      </p:sp>
      <p:sp>
        <p:nvSpPr>
          <p:cNvPr id="5" name="Rectángulo 4"/>
          <p:cNvSpPr/>
          <p:nvPr/>
        </p:nvSpPr>
        <p:spPr>
          <a:xfrm>
            <a:off x="278967" y="930194"/>
            <a:ext cx="10840977" cy="5601533"/>
          </a:xfrm>
          <a:prstGeom prst="rect">
            <a:avLst/>
          </a:prstGeom>
        </p:spPr>
        <p:txBody>
          <a:bodyPr wrap="square">
            <a:spAutoFit/>
          </a:bodyPr>
          <a:lstStyle/>
          <a:p>
            <a:pPr algn="just"/>
            <a:r>
              <a:rPr lang="es-MX" dirty="0" smtClean="0"/>
              <a:t>AYALA, F.J. Y OLCINA, J. (</a:t>
            </a:r>
            <a:r>
              <a:rPr lang="es-MX" dirty="0"/>
              <a:t>2002). Riesgos Naturales. Editorial Ariel, Barcelona, 1511 p</a:t>
            </a:r>
            <a:r>
              <a:rPr lang="es-MX" dirty="0" smtClean="0"/>
              <a:t>.</a:t>
            </a:r>
          </a:p>
          <a:p>
            <a:pPr algn="just"/>
            <a:endParaRPr lang="es-MX" dirty="0"/>
          </a:p>
          <a:p>
            <a:pPr algn="just"/>
            <a:r>
              <a:rPr lang="es-MX" dirty="0" smtClean="0"/>
              <a:t>CUETO GIL, C. J., ESTÉVEZ CRUZ, E., Y ORDAZ HERNÁNDEZ, A. (</a:t>
            </a:r>
            <a:r>
              <a:rPr lang="es-MX" dirty="0"/>
              <a:t>2019). Zonificación de la susceptibilidad a los deslizamientos en la Cordillera de </a:t>
            </a:r>
            <a:r>
              <a:rPr lang="es-MX" dirty="0" err="1"/>
              <a:t>Guaniguanico</a:t>
            </a:r>
            <a:r>
              <a:rPr lang="es-MX" dirty="0"/>
              <a:t>, Cuba. Un aporte al ordenamiento del territorio. </a:t>
            </a:r>
            <a:r>
              <a:rPr lang="es-MX" i="1" dirty="0"/>
              <a:t>Anales De Geografía De La Universidad Complutense</a:t>
            </a:r>
            <a:r>
              <a:rPr lang="es-MX" dirty="0"/>
              <a:t>, </a:t>
            </a:r>
            <a:r>
              <a:rPr lang="es-MX" i="1" dirty="0"/>
              <a:t>39</a:t>
            </a:r>
            <a:r>
              <a:rPr lang="es-MX" dirty="0"/>
              <a:t>(1), 11-38. </a:t>
            </a:r>
            <a:r>
              <a:rPr lang="es-MX" u="sng" dirty="0">
                <a:hlinkClick r:id="rId2"/>
              </a:rPr>
              <a:t>https://doi.org/10.5209/aguc.64675</a:t>
            </a:r>
            <a:endParaRPr lang="es-MX" dirty="0"/>
          </a:p>
          <a:p>
            <a:pPr algn="just"/>
            <a:endParaRPr lang="es-ES" dirty="0" smtClean="0"/>
          </a:p>
          <a:p>
            <a:pPr algn="just"/>
            <a:r>
              <a:rPr lang="es-ES" dirty="0" smtClean="0"/>
              <a:t>GONZÁLEZ DE VALLEJO, L.I. (</a:t>
            </a:r>
            <a:r>
              <a:rPr lang="es-ES" dirty="0"/>
              <a:t>2002). Ingeniería Geológica. Universidad Complutense de Madrid, </a:t>
            </a:r>
            <a:r>
              <a:rPr lang="es-MX" dirty="0"/>
              <a:t>Pearson Educación, 1-744</a:t>
            </a:r>
            <a:r>
              <a:rPr lang="es-MX" dirty="0" smtClean="0"/>
              <a:t>.</a:t>
            </a:r>
          </a:p>
          <a:p>
            <a:pPr algn="just"/>
            <a:endParaRPr lang="es-MX" dirty="0"/>
          </a:p>
          <a:p>
            <a:pPr algn="just"/>
            <a:r>
              <a:rPr lang="es-MX" dirty="0" smtClean="0"/>
              <a:t>ORTIZ, C.E. (</a:t>
            </a:r>
            <a:r>
              <a:rPr lang="es-MX" dirty="0"/>
              <a:t>2012). Estabilidad de Taludes. Universidad Privada de Tacna. Perú. </a:t>
            </a:r>
            <a:r>
              <a:rPr lang="es-MX" u="sng" dirty="0">
                <a:hlinkClick r:id="rId3"/>
              </a:rPr>
              <a:t>https://</a:t>
            </a:r>
            <a:r>
              <a:rPr lang="es-MX" u="sng" dirty="0" smtClean="0">
                <a:hlinkClick r:id="rId3"/>
              </a:rPr>
              <a:t>es.slideshare.net/EfrainBanegasCapacute/metodos-de-calculo1</a:t>
            </a:r>
            <a:endParaRPr lang="es-MX" u="sng" dirty="0" smtClean="0"/>
          </a:p>
          <a:p>
            <a:pPr algn="just"/>
            <a:endParaRPr lang="es-MX" dirty="0"/>
          </a:p>
          <a:p>
            <a:pPr algn="just"/>
            <a:r>
              <a:rPr lang="es-MX" dirty="0" smtClean="0"/>
              <a:t>QUINTANA, A.R. Y TEIXIDÓ, M.T. (</a:t>
            </a:r>
            <a:r>
              <a:rPr lang="es-MX" dirty="0"/>
              <a:t>2013). Aplicación en la caracterización del deslizamiento de Doña Mencía (Córdoba). Universidad de Granada e Instituto Andaluz de Geofísica, 55p. </a:t>
            </a:r>
            <a:endParaRPr lang="es-MX" dirty="0" smtClean="0"/>
          </a:p>
          <a:p>
            <a:pPr algn="just"/>
            <a:endParaRPr lang="es-MX" dirty="0"/>
          </a:p>
          <a:p>
            <a:pPr algn="just"/>
            <a:r>
              <a:rPr lang="es-MX" dirty="0" smtClean="0"/>
              <a:t>RAMOS, C., ALFONSO, M., TRUJILLO-VELA, M. G. Y PRADAS, L.F. (2015</a:t>
            </a:r>
            <a:r>
              <a:rPr lang="es-MX" dirty="0"/>
              <a:t>). Análisis descriptivos de procesos de remoción en masa en Bogotá. Obras y proyectos, (18), 63-75. </a:t>
            </a:r>
            <a:r>
              <a:rPr lang="es-MX" u="sng" dirty="0">
                <a:hlinkClick r:id="rId4"/>
              </a:rPr>
              <a:t>https://dx.doi.org/10.4067/S0718-28132015000200006</a:t>
            </a:r>
            <a:endParaRPr lang="es-MX" dirty="0"/>
          </a:p>
          <a:p>
            <a:pPr algn="just"/>
            <a:endParaRPr lang="es-MX" sz="1600" dirty="0">
              <a:solidFill>
                <a:srgbClr val="00B0F0"/>
              </a:solidFill>
              <a:latin typeface="Calibri" panose="020F0502020204030204" pitchFamily="34" charset="0"/>
              <a:ea typeface="Calibri" panose="020F0502020204030204" pitchFamily="34" charset="0"/>
              <a:cs typeface="Times New Roman" panose="02020603050405020304" pitchFamily="18" charset="0"/>
            </a:endParaRPr>
          </a:p>
          <a:p>
            <a:pPr algn="just"/>
            <a:endParaRPr lang="es-ES" b="1" dirty="0">
              <a:cs typeface="Arial" panose="020B0604020202020204" pitchFamily="34" charset="0"/>
            </a:endParaRPr>
          </a:p>
        </p:txBody>
      </p:sp>
    </p:spTree>
    <p:extLst>
      <p:ext uri="{BB962C8B-B14F-4D97-AF65-F5344CB8AC3E}">
        <p14:creationId xmlns:p14="http://schemas.microsoft.com/office/powerpoint/2010/main" val="3188332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 xmlns:a16="http://schemas.microsoft.com/office/drawing/2014/main" id="{8082D32F-385A-4BF5-9A0D-794F56A4E4BD}"/>
              </a:ext>
            </a:extLst>
          </p:cNvPr>
          <p:cNvSpPr>
            <a:spLocks noChangeArrowheads="1"/>
          </p:cNvSpPr>
          <p:nvPr/>
        </p:nvSpPr>
        <p:spPr bwMode="auto">
          <a:xfrm>
            <a:off x="4260224" y="2496838"/>
            <a:ext cx="48677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30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3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1901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7426" y="596821"/>
            <a:ext cx="4945487" cy="4324261"/>
          </a:xfrm>
          <a:prstGeom prst="rect">
            <a:avLst/>
          </a:prstGeom>
        </p:spPr>
        <p:txBody>
          <a:bodyPr wrap="square">
            <a:spAutoFit/>
          </a:bodyPr>
          <a:lstStyle/>
          <a:p>
            <a:pPr algn="just"/>
            <a:r>
              <a:rPr lang="es-MX" sz="2500" dirty="0">
                <a:solidFill>
                  <a:srgbClr val="00B050"/>
                </a:solidFill>
                <a:ea typeface="Calibri" panose="020F0502020204030204" pitchFamily="34" charset="0"/>
              </a:rPr>
              <a:t>El crecimiento de los perímetros urbanos en México ha dado lugar a la ocupación de territorios de condiciones geomorfológicas complejas. Zonas altamente diseccionadas y con pendientes abruptas, sometidas a urbanizaciones </a:t>
            </a:r>
            <a:r>
              <a:rPr lang="es-MX" sz="2500" dirty="0" smtClean="0">
                <a:solidFill>
                  <a:srgbClr val="00B050"/>
                </a:solidFill>
                <a:ea typeface="Calibri" panose="020F0502020204030204" pitchFamily="34" charset="0"/>
              </a:rPr>
              <a:t>no, </a:t>
            </a:r>
            <a:r>
              <a:rPr lang="es-MX" sz="2500" dirty="0">
                <a:solidFill>
                  <a:srgbClr val="00B050"/>
                </a:solidFill>
                <a:ea typeface="Calibri" panose="020F0502020204030204" pitchFamily="34" charset="0"/>
              </a:rPr>
              <a:t>han </a:t>
            </a:r>
            <a:r>
              <a:rPr lang="es-MX" sz="2500" dirty="0" smtClean="0">
                <a:solidFill>
                  <a:srgbClr val="00B050"/>
                </a:solidFill>
                <a:ea typeface="Calibri" panose="020F0502020204030204" pitchFamily="34" charset="0"/>
              </a:rPr>
              <a:t>desencadenado </a:t>
            </a:r>
            <a:r>
              <a:rPr lang="es-MX" sz="2500" dirty="0">
                <a:solidFill>
                  <a:srgbClr val="00B050"/>
                </a:solidFill>
                <a:ea typeface="Calibri" panose="020F0502020204030204" pitchFamily="34" charset="0"/>
              </a:rPr>
              <a:t>en escenarios de riesgos lamentablemente muy predecibles</a:t>
            </a:r>
            <a:endParaRPr lang="es-MX" sz="2500" dirty="0">
              <a:solidFill>
                <a:srgbClr val="00B050"/>
              </a:solidFill>
            </a:endParaRPr>
          </a:p>
        </p:txBody>
      </p:sp>
      <p:sp>
        <p:nvSpPr>
          <p:cNvPr id="7" name="CuadroTexto 6"/>
          <p:cNvSpPr txBox="1"/>
          <p:nvPr/>
        </p:nvSpPr>
        <p:spPr>
          <a:xfrm>
            <a:off x="5658118" y="381378"/>
            <a:ext cx="6422265" cy="430887"/>
          </a:xfrm>
          <a:prstGeom prst="rect">
            <a:avLst/>
          </a:prstGeom>
          <a:noFill/>
        </p:spPr>
        <p:txBody>
          <a:bodyPr wrap="square" rtlCol="0">
            <a:spAutoFit/>
          </a:bodyPr>
          <a:lstStyle/>
          <a:p>
            <a:r>
              <a:rPr lang="es-MX" sz="2200" dirty="0" smtClean="0">
                <a:solidFill>
                  <a:srgbClr val="FF0000"/>
                </a:solidFill>
              </a:rPr>
              <a:t>Vista desde el Cerro </a:t>
            </a:r>
            <a:r>
              <a:rPr lang="es-MX" sz="2200" dirty="0">
                <a:solidFill>
                  <a:srgbClr val="FF0000"/>
                </a:solidFill>
              </a:rPr>
              <a:t>de </a:t>
            </a:r>
            <a:r>
              <a:rPr lang="es-MX" sz="2200" dirty="0" smtClean="0">
                <a:solidFill>
                  <a:srgbClr val="FF0000"/>
                </a:solidFill>
              </a:rPr>
              <a:t>Coatepec. Ciudad Universitaria</a:t>
            </a:r>
            <a:endParaRPr lang="es-MX" sz="2200" dirty="0">
              <a:solidFill>
                <a:srgbClr val="FF0000"/>
              </a:solidFill>
            </a:endParaRPr>
          </a:p>
        </p:txBody>
      </p:sp>
      <p:pic>
        <p:nvPicPr>
          <p:cNvPr id="2" name="Imagen 1"/>
          <p:cNvPicPr>
            <a:picLocks noChangeAspect="1"/>
          </p:cNvPicPr>
          <p:nvPr/>
        </p:nvPicPr>
        <p:blipFill>
          <a:blip r:embed="rId2"/>
          <a:stretch>
            <a:fillRect/>
          </a:stretch>
        </p:blipFill>
        <p:spPr>
          <a:xfrm>
            <a:off x="5400395" y="812265"/>
            <a:ext cx="6679988" cy="5009991"/>
          </a:xfrm>
          <a:prstGeom prst="rect">
            <a:avLst/>
          </a:prstGeom>
        </p:spPr>
      </p:pic>
    </p:spTree>
    <p:extLst>
      <p:ext uri="{BB962C8B-B14F-4D97-AF65-F5344CB8AC3E}">
        <p14:creationId xmlns:p14="http://schemas.microsoft.com/office/powerpoint/2010/main" val="35927056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496985" y="710173"/>
            <a:ext cx="5544675" cy="5677748"/>
          </a:xfrm>
          <a:prstGeom prst="rect">
            <a:avLst/>
          </a:prstGeom>
        </p:spPr>
      </p:pic>
      <p:sp>
        <p:nvSpPr>
          <p:cNvPr id="4" name="Rectángulo 3"/>
          <p:cNvSpPr/>
          <p:nvPr/>
        </p:nvSpPr>
        <p:spPr>
          <a:xfrm>
            <a:off x="176012" y="1994589"/>
            <a:ext cx="6096000" cy="3139321"/>
          </a:xfrm>
          <a:prstGeom prst="rect">
            <a:avLst/>
          </a:prstGeom>
        </p:spPr>
        <p:txBody>
          <a:bodyPr>
            <a:spAutoFit/>
          </a:bodyPr>
          <a:lstStyle/>
          <a:p>
            <a:pPr algn="just">
              <a:spcAft>
                <a:spcPts val="0"/>
              </a:spcAft>
            </a:pPr>
            <a:r>
              <a:rPr lang="es-MX" sz="3000" dirty="0" smtClean="0">
                <a:solidFill>
                  <a:srgbClr val="00B050"/>
                </a:solidFill>
                <a:ea typeface="Calibri" panose="020F0502020204030204" pitchFamily="34" charset="0"/>
                <a:cs typeface="Times New Roman" panose="02020603050405020304" pitchFamily="18" charset="0"/>
              </a:rPr>
              <a:t>El termino Talud</a:t>
            </a:r>
            <a:r>
              <a:rPr lang="es-MX" sz="3000" dirty="0">
                <a:solidFill>
                  <a:srgbClr val="00B050"/>
                </a:solidFill>
                <a:ea typeface="Calibri" panose="020F0502020204030204" pitchFamily="34" charset="0"/>
                <a:cs typeface="Times New Roman" panose="02020603050405020304" pitchFamily="18" charset="0"/>
              </a:rPr>
              <a:t>, hace referencia a una </a:t>
            </a:r>
            <a:r>
              <a:rPr lang="es-MX" sz="3000" dirty="0" smtClean="0">
                <a:solidFill>
                  <a:srgbClr val="00B050"/>
                </a:solidFill>
                <a:ea typeface="Calibri" panose="020F0502020204030204" pitchFamily="34" charset="0"/>
                <a:cs typeface="Times New Roman" panose="02020603050405020304" pitchFamily="18" charset="0"/>
              </a:rPr>
              <a:t>ladera, </a:t>
            </a:r>
            <a:r>
              <a:rPr lang="es-MX" sz="3000" dirty="0">
                <a:solidFill>
                  <a:srgbClr val="00B050"/>
                </a:solidFill>
                <a:ea typeface="Calibri" panose="020F0502020204030204" pitchFamily="34" charset="0"/>
                <a:cs typeface="Times New Roman" panose="02020603050405020304" pitchFamily="18" charset="0"/>
              </a:rPr>
              <a:t>donde su </a:t>
            </a:r>
            <a:r>
              <a:rPr lang="es-MX" sz="3000" dirty="0" smtClean="0">
                <a:solidFill>
                  <a:srgbClr val="00B050"/>
                </a:solidFill>
                <a:ea typeface="Calibri" panose="020F0502020204030204" pitchFamily="34" charset="0"/>
                <a:cs typeface="Times New Roman" panose="02020603050405020304" pitchFamily="18" charset="0"/>
              </a:rPr>
              <a:t>geometría, </a:t>
            </a:r>
            <a:r>
              <a:rPr lang="es-MX" sz="3000" dirty="0">
                <a:solidFill>
                  <a:srgbClr val="00B050"/>
                </a:solidFill>
                <a:ea typeface="Calibri" panose="020F0502020204030204" pitchFamily="34" charset="0"/>
                <a:cs typeface="Times New Roman" panose="02020603050405020304" pitchFamily="18" charset="0"/>
              </a:rPr>
              <a:t>fue modificada por la acción del hombre. </a:t>
            </a:r>
            <a:endParaRPr lang="es-MX" sz="3000" dirty="0" smtClean="0">
              <a:solidFill>
                <a:srgbClr val="00B050"/>
              </a:solidFill>
              <a:ea typeface="Calibri" panose="020F0502020204030204" pitchFamily="34" charset="0"/>
              <a:cs typeface="Times New Roman" panose="02020603050405020304" pitchFamily="18" charset="0"/>
            </a:endParaRPr>
          </a:p>
          <a:p>
            <a:pPr algn="just">
              <a:lnSpc>
                <a:spcPct val="150000"/>
              </a:lnSpc>
              <a:spcAft>
                <a:spcPts val="0"/>
              </a:spcAft>
            </a:pPr>
            <a:endParaRPr lang="es-MX"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endParaRPr lang="es-MX"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endParaRPr lang="es-MX"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endParaRPr lang="es-MX" dirty="0" smtClean="0">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Rectángulo 5"/>
          <p:cNvSpPr/>
          <p:nvPr/>
        </p:nvSpPr>
        <p:spPr>
          <a:xfrm>
            <a:off x="8791098" y="607142"/>
            <a:ext cx="3037370" cy="553998"/>
          </a:xfrm>
          <a:prstGeom prst="rect">
            <a:avLst/>
          </a:prstGeom>
        </p:spPr>
        <p:txBody>
          <a:bodyPr wrap="none">
            <a:spAutoFit/>
          </a:bodyPr>
          <a:lstStyle/>
          <a:p>
            <a:r>
              <a:rPr lang="es-MX" sz="3000" dirty="0">
                <a:solidFill>
                  <a:srgbClr val="FF0000"/>
                </a:solidFill>
              </a:rPr>
              <a:t>Paseo </a:t>
            </a:r>
            <a:r>
              <a:rPr lang="es-MX" sz="3000" dirty="0" err="1" smtClean="0">
                <a:solidFill>
                  <a:srgbClr val="FF0000"/>
                </a:solidFill>
              </a:rPr>
              <a:t>Matlazincas</a:t>
            </a:r>
            <a:endParaRPr lang="es-MX" sz="3000" dirty="0">
              <a:solidFill>
                <a:srgbClr val="FF0000"/>
              </a:solidFill>
            </a:endParaRPr>
          </a:p>
        </p:txBody>
      </p:sp>
    </p:spTree>
    <p:extLst>
      <p:ext uri="{BB962C8B-B14F-4D97-AF65-F5344CB8AC3E}">
        <p14:creationId xmlns:p14="http://schemas.microsoft.com/office/powerpoint/2010/main" val="3335633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2547</TotalTime>
  <Words>2187</Words>
  <Application>Microsoft Office PowerPoint</Application>
  <PresentationFormat>Panorámica</PresentationFormat>
  <Paragraphs>156</Paragraphs>
  <Slides>33</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33</vt:i4>
      </vt:variant>
    </vt:vector>
  </HeadingPairs>
  <TitlesOfParts>
    <vt:vector size="40" baseType="lpstr">
      <vt:lpstr>Algerian</vt:lpstr>
      <vt:lpstr>Arial</vt:lpstr>
      <vt:lpstr>Arial Black</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242</cp:revision>
  <dcterms:created xsi:type="dcterms:W3CDTF">2016-01-27T02:01:43Z</dcterms:created>
  <dcterms:modified xsi:type="dcterms:W3CDTF">2019-09-27T16:23:04Z</dcterms:modified>
</cp:coreProperties>
</file>