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39" r:id="rId2"/>
    <p:sldId id="340" r:id="rId3"/>
    <p:sldId id="341" r:id="rId4"/>
    <p:sldId id="342" r:id="rId5"/>
    <p:sldId id="343" r:id="rId6"/>
    <p:sldId id="344" r:id="rId7"/>
    <p:sldId id="345" r:id="rId8"/>
    <p:sldId id="258" r:id="rId9"/>
    <p:sldId id="259" r:id="rId10"/>
    <p:sldId id="348" r:id="rId11"/>
    <p:sldId id="347" r:id="rId12"/>
    <p:sldId id="349" r:id="rId13"/>
    <p:sldId id="350" r:id="rId14"/>
    <p:sldId id="354" r:id="rId15"/>
    <p:sldId id="353" r:id="rId16"/>
    <p:sldId id="355" r:id="rId17"/>
    <p:sldId id="346" r:id="rId18"/>
    <p:sldId id="352" r:id="rId19"/>
    <p:sldId id="330" r:id="rId20"/>
    <p:sldId id="270" r:id="rId21"/>
    <p:sldId id="272" r:id="rId22"/>
    <p:sldId id="324" r:id="rId23"/>
    <p:sldId id="333" r:id="rId24"/>
    <p:sldId id="298" r:id="rId25"/>
    <p:sldId id="335" r:id="rId26"/>
    <p:sldId id="318" r:id="rId27"/>
    <p:sldId id="306" r:id="rId28"/>
    <p:sldId id="356" r:id="rId29"/>
    <p:sldId id="305" r:id="rId30"/>
    <p:sldId id="304" r:id="rId31"/>
    <p:sldId id="295" r:id="rId32"/>
    <p:sldId id="296" r:id="rId3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32B5"/>
    <a:srgbClr val="F53B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12" autoAdjust="0"/>
    <p:restoredTop sz="94660"/>
  </p:normalViewPr>
  <p:slideViewPr>
    <p:cSldViewPr snapToGrid="0">
      <p:cViewPr varScale="1">
        <p:scale>
          <a:sx n="74" d="100"/>
          <a:sy n="74" d="100"/>
        </p:scale>
        <p:origin x="90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5A882420-92EA-47F7-93BF-AD889F5B3945}"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1495198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5A882420-92EA-47F7-93BF-AD889F5B3945}"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2802886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5A882420-92EA-47F7-93BF-AD889F5B3945}"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9848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5A882420-92EA-47F7-93BF-AD889F5B3945}"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2151084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5A882420-92EA-47F7-93BF-AD889F5B3945}" type="datetimeFigureOut">
              <a:rPr lang="es-ES" smtClean="0"/>
              <a:t>27/09/2019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119485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5A882420-92EA-47F7-93BF-AD889F5B3945}" type="datetimeFigureOut">
              <a:rPr lang="es-ES" smtClean="0"/>
              <a:t>27/09/2019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400795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5A882420-92EA-47F7-93BF-AD889F5B3945}" type="datetimeFigureOut">
              <a:rPr lang="es-ES" smtClean="0"/>
              <a:t>27/09/2019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466732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5A882420-92EA-47F7-93BF-AD889F5B3945}" type="datetimeFigureOut">
              <a:rPr lang="es-ES" smtClean="0"/>
              <a:t>27/09/2019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1901026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A882420-92EA-47F7-93BF-AD889F5B3945}" type="datetimeFigureOut">
              <a:rPr lang="es-ES" smtClean="0"/>
              <a:t>27/09/2019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265749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5A882420-92EA-47F7-93BF-AD889F5B3945}" type="datetimeFigureOut">
              <a:rPr lang="es-ES" smtClean="0"/>
              <a:t>27/09/2019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660939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5A882420-92EA-47F7-93BF-AD889F5B3945}" type="datetimeFigureOut">
              <a:rPr lang="es-ES" smtClean="0"/>
              <a:t>27/09/2019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048A7C-5A04-4E96-AEC8-F380C674E356}" type="slidenum">
              <a:rPr lang="es-ES" smtClean="0"/>
              <a:t>‹Nº›</a:t>
            </a:fld>
            <a:endParaRPr lang="es-ES"/>
          </a:p>
        </p:txBody>
      </p:sp>
    </p:spTree>
    <p:extLst>
      <p:ext uri="{BB962C8B-B14F-4D97-AF65-F5344CB8AC3E}">
        <p14:creationId xmlns:p14="http://schemas.microsoft.com/office/powerpoint/2010/main" val="350930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882420-92EA-47F7-93BF-AD889F5B3945}" type="datetimeFigureOut">
              <a:rPr lang="es-ES" smtClean="0"/>
              <a:t>27/09/2019</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048A7C-5A04-4E96-AEC8-F380C674E356}" type="slidenum">
              <a:rPr lang="es-ES" smtClean="0"/>
              <a:t>‹Nº›</a:t>
            </a:fld>
            <a:endParaRPr lang="es-ES"/>
          </a:p>
        </p:txBody>
      </p:sp>
    </p:spTree>
    <p:extLst>
      <p:ext uri="{BB962C8B-B14F-4D97-AF65-F5344CB8AC3E}">
        <p14:creationId xmlns:p14="http://schemas.microsoft.com/office/powerpoint/2010/main" val="1213731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www.ictsl.net/productos/021b07971e09a9f01/tierrayuniverso/021b07973f0fbef40.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docplayer.es/49660526-Analisis-de-peligro-sismico-y-estimado-del-movimiento-sismico-de-diseno-zenon-aguilar-bardales-dr-eng-jefe-del-laboratorio-geotecnico-cismid.html"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ictsl.net/productos/021b07971e09a9f01/tierrayuniverso/021b07973f0fbef40.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36139" y="2915085"/>
            <a:ext cx="11371767" cy="2246769"/>
          </a:xfrm>
          <a:prstGeom prst="rect">
            <a:avLst/>
          </a:prstGeom>
        </p:spPr>
        <p:txBody>
          <a:bodyPr wrap="none">
            <a:spAutoFit/>
          </a:bodyPr>
          <a:lstStyle/>
          <a:p>
            <a:pPr algn="ctr"/>
            <a:r>
              <a:rPr lang="es-ES" sz="2800" b="1" dirty="0">
                <a:cs typeface="Arial" panose="020B0604020202020204" pitchFamily="34" charset="0"/>
              </a:rPr>
              <a:t>LICENCIATURA EN GEOLOGÍA AMBIENTAL Y RECURSOS HÍDRICOS</a:t>
            </a:r>
          </a:p>
          <a:p>
            <a:pPr algn="ctr"/>
            <a:endParaRPr lang="es-ES" sz="2800" b="1" dirty="0">
              <a:cs typeface="Arial" panose="020B0604020202020204" pitchFamily="34" charset="0"/>
            </a:endParaRPr>
          </a:p>
          <a:p>
            <a:pPr algn="ctr"/>
            <a:endParaRPr lang="es-MX" sz="2800" b="1" dirty="0">
              <a:cs typeface="Arial" panose="020B0604020202020204" pitchFamily="34" charset="0"/>
            </a:endParaRPr>
          </a:p>
          <a:p>
            <a:pPr algn="ctr"/>
            <a:r>
              <a:rPr lang="es-MX" sz="2800" b="1" dirty="0" smtClean="0">
                <a:cs typeface="Arial" panose="020B0604020202020204" pitchFamily="34" charset="0"/>
              </a:rPr>
              <a:t>UNIDAD DE </a:t>
            </a:r>
            <a:r>
              <a:rPr lang="es-MX" sz="2800" b="1" dirty="0">
                <a:cs typeface="Arial" panose="020B0604020202020204" pitchFamily="34" charset="0"/>
              </a:rPr>
              <a:t>APRENDIZAJE: Modelación de procesos geológicos ambientales</a:t>
            </a:r>
            <a:endParaRPr lang="es-ES" sz="2800" b="1" dirty="0" smtClean="0"/>
          </a:p>
          <a:p>
            <a:pPr algn="ctr"/>
            <a:r>
              <a:rPr lang="es-ES" sz="2800" b="1" dirty="0" smtClean="0"/>
              <a:t>Semestre </a:t>
            </a:r>
            <a:r>
              <a:rPr lang="es-ES" sz="2800" b="1" dirty="0"/>
              <a:t>en que se imparte: </a:t>
            </a:r>
            <a:r>
              <a:rPr lang="es-ES" sz="2800" b="1" dirty="0" smtClean="0"/>
              <a:t>Séptimo</a:t>
            </a:r>
            <a:endParaRPr lang="es-ES" sz="2800" b="1" dirty="0"/>
          </a:p>
        </p:txBody>
      </p:sp>
      <p:pic>
        <p:nvPicPr>
          <p:cNvPr id="6" name="Imagen 5"/>
          <p:cNvPicPr>
            <a:picLocks noChangeAspect="1"/>
          </p:cNvPicPr>
          <p:nvPr/>
        </p:nvPicPr>
        <p:blipFill>
          <a:blip r:embed="rId2"/>
          <a:stretch>
            <a:fillRect/>
          </a:stretch>
        </p:blipFill>
        <p:spPr>
          <a:xfrm>
            <a:off x="260449" y="1091583"/>
            <a:ext cx="1572272" cy="1346004"/>
          </a:xfrm>
          <a:prstGeom prst="rect">
            <a:avLst/>
          </a:prstGeom>
        </p:spPr>
      </p:pic>
      <p:sp>
        <p:nvSpPr>
          <p:cNvPr id="2" name="Rectángulo 1"/>
          <p:cNvSpPr/>
          <p:nvPr/>
        </p:nvSpPr>
        <p:spPr>
          <a:xfrm>
            <a:off x="2411923" y="866332"/>
            <a:ext cx="7880811" cy="1815882"/>
          </a:xfrm>
          <a:prstGeom prst="rect">
            <a:avLst/>
          </a:prstGeom>
        </p:spPr>
        <p:txBody>
          <a:bodyPr wrap="none">
            <a:spAutoFit/>
          </a:bodyPr>
          <a:lstStyle/>
          <a:p>
            <a:pPr algn="ctr"/>
            <a:r>
              <a:rPr lang="es-MX" sz="2800" b="1" dirty="0" smtClean="0">
                <a:cs typeface="Arial" panose="020B0604020202020204" pitchFamily="34" charset="0"/>
              </a:rPr>
              <a:t>UNIVERSIDAD AUTÓNOMA DEL ESTADO DE MÉXICO</a:t>
            </a:r>
          </a:p>
          <a:p>
            <a:pPr algn="ctr"/>
            <a:endParaRPr lang="es-MX" sz="2800" b="1" dirty="0" smtClean="0">
              <a:cs typeface="Arial" panose="020B0604020202020204" pitchFamily="34" charset="0"/>
            </a:endParaRPr>
          </a:p>
          <a:p>
            <a:pPr algn="ctr"/>
            <a:r>
              <a:rPr lang="es-MX" sz="2800" b="1" dirty="0" smtClean="0">
                <a:cs typeface="Arial" panose="020B0604020202020204" pitchFamily="34" charset="0"/>
              </a:rPr>
              <a:t>FACULTAD </a:t>
            </a:r>
            <a:r>
              <a:rPr lang="es-MX" sz="2800" b="1" dirty="0">
                <a:cs typeface="Arial" panose="020B0604020202020204" pitchFamily="34" charset="0"/>
              </a:rPr>
              <a:t>DE GEOGRAFÍA</a:t>
            </a:r>
          </a:p>
          <a:p>
            <a:pPr algn="ctr"/>
            <a:endParaRPr lang="es-MX" sz="2800" b="1" dirty="0">
              <a:cs typeface="Arial" panose="020B0604020202020204" pitchFamily="34" charset="0"/>
            </a:endParaRPr>
          </a:p>
        </p:txBody>
      </p:sp>
      <p:sp>
        <p:nvSpPr>
          <p:cNvPr id="3" name="CuadroTexto 2"/>
          <p:cNvSpPr txBox="1"/>
          <p:nvPr/>
        </p:nvSpPr>
        <p:spPr>
          <a:xfrm>
            <a:off x="3675481" y="5681892"/>
            <a:ext cx="4589270" cy="830997"/>
          </a:xfrm>
          <a:prstGeom prst="rect">
            <a:avLst/>
          </a:prstGeom>
          <a:noFill/>
        </p:spPr>
        <p:txBody>
          <a:bodyPr wrap="none" rtlCol="0">
            <a:spAutoFit/>
          </a:bodyPr>
          <a:lstStyle/>
          <a:p>
            <a:pPr algn="ctr"/>
            <a:r>
              <a:rPr lang="es-ES" sz="2400" b="1" dirty="0"/>
              <a:t>Dr</a:t>
            </a:r>
            <a:r>
              <a:rPr lang="es-ES" sz="2400" b="1" dirty="0" smtClean="0"/>
              <a:t>. En C.T.  </a:t>
            </a:r>
            <a:r>
              <a:rPr lang="es-ES" sz="2400" b="1" dirty="0"/>
              <a:t>Alexis Ordaz Hernández</a:t>
            </a:r>
          </a:p>
          <a:p>
            <a:pPr algn="ctr"/>
            <a:r>
              <a:rPr lang="es-ES" sz="2400" b="1" dirty="0"/>
              <a:t>Septiembre del </a:t>
            </a:r>
            <a:r>
              <a:rPr lang="es-ES" sz="2400" b="1" dirty="0" smtClean="0"/>
              <a:t>2019</a:t>
            </a:r>
            <a:endParaRPr lang="es-MX" sz="2400" b="1" dirty="0"/>
          </a:p>
        </p:txBody>
      </p:sp>
    </p:spTree>
    <p:extLst>
      <p:ext uri="{BB962C8B-B14F-4D97-AF65-F5344CB8AC3E}">
        <p14:creationId xmlns:p14="http://schemas.microsoft.com/office/powerpoint/2010/main" val="41089816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386363" y="2885673"/>
            <a:ext cx="7830157" cy="630942"/>
          </a:xfrm>
          <a:prstGeom prst="rect">
            <a:avLst/>
          </a:prstGeom>
        </p:spPr>
        <p:txBody>
          <a:bodyPr wrap="none">
            <a:spAutoFit/>
          </a:bodyPr>
          <a:lstStyle/>
          <a:p>
            <a:pPr lvl="1"/>
            <a:r>
              <a:rPr lang="es-MX" sz="3500" b="1" dirty="0">
                <a:solidFill>
                  <a:srgbClr val="00B050"/>
                </a:solidFill>
              </a:rPr>
              <a:t>1.1. La modelación, conceptos básicos.</a:t>
            </a:r>
            <a:endParaRPr lang="es-ES" sz="3500" dirty="0">
              <a:solidFill>
                <a:srgbClr val="00B050"/>
              </a:solidFill>
            </a:endParaRPr>
          </a:p>
        </p:txBody>
      </p:sp>
    </p:spTree>
    <p:extLst>
      <p:ext uri="{BB962C8B-B14F-4D97-AF65-F5344CB8AC3E}">
        <p14:creationId xmlns:p14="http://schemas.microsoft.com/office/powerpoint/2010/main" val="24688388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2691163" y="23210"/>
            <a:ext cx="5779659" cy="477054"/>
          </a:xfrm>
          <a:prstGeom prst="rect">
            <a:avLst/>
          </a:prstGeom>
        </p:spPr>
        <p:txBody>
          <a:bodyPr wrap="none">
            <a:spAutoFit/>
          </a:bodyPr>
          <a:lstStyle/>
          <a:p>
            <a:pPr lvl="1"/>
            <a:r>
              <a:rPr lang="es-MX" sz="2500" b="1" dirty="0"/>
              <a:t>1.1. La modelación, conceptos básicos.</a:t>
            </a:r>
            <a:endParaRPr lang="es-ES" sz="2500" dirty="0"/>
          </a:p>
        </p:txBody>
      </p:sp>
      <p:sp>
        <p:nvSpPr>
          <p:cNvPr id="7" name="Rectángulo 6"/>
          <p:cNvSpPr/>
          <p:nvPr/>
        </p:nvSpPr>
        <p:spPr>
          <a:xfrm>
            <a:off x="556012" y="675432"/>
            <a:ext cx="10869769" cy="1990288"/>
          </a:xfrm>
          <a:prstGeom prst="rect">
            <a:avLst/>
          </a:prstGeom>
        </p:spPr>
        <p:txBody>
          <a:bodyPr wrap="square">
            <a:spAutoFit/>
          </a:bodyPr>
          <a:lstStyle/>
          <a:p>
            <a:pPr algn="just">
              <a:lnSpc>
                <a:spcPct val="115000"/>
              </a:lnSpc>
              <a:spcAft>
                <a:spcPts val="1000"/>
              </a:spcAft>
            </a:pPr>
            <a:r>
              <a:rPr lang="es-ES" sz="2500" dirty="0" smtClean="0">
                <a:solidFill>
                  <a:srgbClr val="00B050"/>
                </a:solidFill>
                <a:ea typeface="Calibri" panose="020F0502020204030204" pitchFamily="34" charset="0"/>
                <a:cs typeface="Times New Roman" panose="02020603050405020304" pitchFamily="18" charset="0"/>
              </a:rPr>
              <a:t>La información geológica es muy variada y presenta diversos comportamientos espaciales, esto ha conducido al desarrollo de técnicas </a:t>
            </a:r>
            <a:r>
              <a:rPr lang="es-ES" sz="2500" dirty="0">
                <a:solidFill>
                  <a:srgbClr val="00B050"/>
                </a:solidFill>
                <a:ea typeface="Calibri" panose="020F0502020204030204" pitchFamily="34" charset="0"/>
                <a:cs typeface="Times New Roman" panose="02020603050405020304" pitchFamily="18" charset="0"/>
              </a:rPr>
              <a:t>matemáticas y </a:t>
            </a:r>
            <a:r>
              <a:rPr lang="es-ES" sz="2500" dirty="0" smtClean="0">
                <a:solidFill>
                  <a:srgbClr val="00B050"/>
                </a:solidFill>
                <a:ea typeface="Calibri" panose="020F0502020204030204" pitchFamily="34" charset="0"/>
                <a:cs typeface="Times New Roman" panose="02020603050405020304" pitchFamily="18" charset="0"/>
              </a:rPr>
              <a:t>estadísticas. </a:t>
            </a:r>
          </a:p>
          <a:p>
            <a:pPr algn="just">
              <a:lnSpc>
                <a:spcPct val="115000"/>
              </a:lnSpc>
              <a:spcAft>
                <a:spcPts val="1000"/>
              </a:spcAft>
            </a:pPr>
            <a:r>
              <a:rPr lang="es-ES" sz="2500" dirty="0" smtClean="0">
                <a:solidFill>
                  <a:srgbClr val="00B050"/>
                </a:solidFill>
                <a:ea typeface="Calibri" panose="020F0502020204030204" pitchFamily="34" charset="0"/>
                <a:cs typeface="Times New Roman" panose="02020603050405020304" pitchFamily="18" charset="0"/>
              </a:rPr>
              <a:t>Se intenta estimar valores en zonas donde no hay información a partir de datos ya conocidos. </a:t>
            </a:r>
            <a:endParaRPr lang="es-ES" sz="2500" dirty="0">
              <a:solidFill>
                <a:srgbClr val="00B050"/>
              </a:solidFill>
              <a:effectLst/>
              <a:ea typeface="Calibri" panose="020F0502020204030204" pitchFamily="34" charset="0"/>
              <a:cs typeface="Times New Roman" panose="02020603050405020304" pitchFamily="18" charset="0"/>
            </a:endParaRPr>
          </a:p>
        </p:txBody>
      </p:sp>
      <p:pic>
        <p:nvPicPr>
          <p:cNvPr id="9" name="Imagen 8"/>
          <p:cNvPicPr>
            <a:picLocks noChangeAspect="1"/>
          </p:cNvPicPr>
          <p:nvPr/>
        </p:nvPicPr>
        <p:blipFill>
          <a:blip r:embed="rId2"/>
          <a:stretch>
            <a:fillRect/>
          </a:stretch>
        </p:blipFill>
        <p:spPr>
          <a:xfrm>
            <a:off x="3605033" y="2665720"/>
            <a:ext cx="5368047" cy="3535055"/>
          </a:xfrm>
          <a:prstGeom prst="rect">
            <a:avLst/>
          </a:prstGeom>
        </p:spPr>
      </p:pic>
    </p:spTree>
    <p:extLst>
      <p:ext uri="{BB962C8B-B14F-4D97-AF65-F5344CB8AC3E}">
        <p14:creationId xmlns:p14="http://schemas.microsoft.com/office/powerpoint/2010/main" val="40821822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956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2691163" y="29560"/>
            <a:ext cx="5779659" cy="477054"/>
          </a:xfrm>
          <a:prstGeom prst="rect">
            <a:avLst/>
          </a:prstGeom>
        </p:spPr>
        <p:txBody>
          <a:bodyPr wrap="none">
            <a:spAutoFit/>
          </a:bodyPr>
          <a:lstStyle/>
          <a:p>
            <a:pPr lvl="1"/>
            <a:r>
              <a:rPr lang="es-MX" sz="2500" b="1" dirty="0"/>
              <a:t>1.1. La modelación, conceptos básicos.</a:t>
            </a:r>
            <a:endParaRPr lang="es-ES" sz="2500" dirty="0"/>
          </a:p>
        </p:txBody>
      </p:sp>
      <p:sp>
        <p:nvSpPr>
          <p:cNvPr id="4" name="Rectángulo 3"/>
          <p:cNvSpPr/>
          <p:nvPr/>
        </p:nvSpPr>
        <p:spPr>
          <a:xfrm>
            <a:off x="287337" y="1522614"/>
            <a:ext cx="11617325" cy="1836080"/>
          </a:xfrm>
          <a:prstGeom prst="rect">
            <a:avLst/>
          </a:prstGeom>
        </p:spPr>
        <p:txBody>
          <a:bodyPr wrap="square">
            <a:spAutoFit/>
          </a:bodyPr>
          <a:lstStyle/>
          <a:p>
            <a:pPr algn="just">
              <a:lnSpc>
                <a:spcPct val="115000"/>
              </a:lnSpc>
              <a:spcAft>
                <a:spcPts val="750"/>
              </a:spcAft>
            </a:pPr>
            <a:r>
              <a:rPr lang="es-MX" sz="2500" dirty="0">
                <a:solidFill>
                  <a:srgbClr val="00B050"/>
                </a:solidFill>
                <a:ea typeface="Times New Roman" panose="02020603050405020304" pitchFamily="18" charset="0"/>
                <a:cs typeface="Times New Roman" panose="02020603050405020304" pitchFamily="18" charset="0"/>
              </a:rPr>
              <a:t>El modelo (o modelación) científico es un instrumento de la investigación de carácter material o teórico, creado para reproducir el objeto que se está estudiando. Constituye una reproducción simplificada de la realidad que cumple una función que permite descubrir nuevas relaciones y cualidades del objeto de </a:t>
            </a:r>
            <a:r>
              <a:rPr lang="es-MX" sz="2500" dirty="0" smtClean="0">
                <a:solidFill>
                  <a:srgbClr val="00B050"/>
                </a:solidFill>
                <a:ea typeface="Times New Roman" panose="02020603050405020304" pitchFamily="18" charset="0"/>
                <a:cs typeface="Times New Roman" panose="02020603050405020304" pitchFamily="18" charset="0"/>
              </a:rPr>
              <a:t>estudio (Pérez, 1996). </a:t>
            </a:r>
          </a:p>
        </p:txBody>
      </p:sp>
    </p:spTree>
    <p:extLst>
      <p:ext uri="{BB962C8B-B14F-4D97-AF65-F5344CB8AC3E}">
        <p14:creationId xmlns:p14="http://schemas.microsoft.com/office/powerpoint/2010/main" val="23227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2691163" y="10510"/>
            <a:ext cx="5779659" cy="477054"/>
          </a:xfrm>
          <a:prstGeom prst="rect">
            <a:avLst/>
          </a:prstGeom>
        </p:spPr>
        <p:txBody>
          <a:bodyPr wrap="none">
            <a:spAutoFit/>
          </a:bodyPr>
          <a:lstStyle/>
          <a:p>
            <a:pPr lvl="1"/>
            <a:r>
              <a:rPr lang="es-MX" sz="2500" b="1" dirty="0"/>
              <a:t>1.1. La modelación, conceptos básicos.</a:t>
            </a:r>
            <a:endParaRPr lang="es-ES" sz="2500" dirty="0"/>
          </a:p>
        </p:txBody>
      </p:sp>
      <p:sp>
        <p:nvSpPr>
          <p:cNvPr id="4" name="Rectángulo 3"/>
          <p:cNvSpPr/>
          <p:nvPr/>
        </p:nvSpPr>
        <p:spPr>
          <a:xfrm>
            <a:off x="495301" y="1957316"/>
            <a:ext cx="10753724" cy="2460161"/>
          </a:xfrm>
          <a:prstGeom prst="rect">
            <a:avLst/>
          </a:prstGeom>
        </p:spPr>
        <p:txBody>
          <a:bodyPr wrap="square">
            <a:spAutoFit/>
          </a:bodyPr>
          <a:lstStyle/>
          <a:p>
            <a:pPr algn="just">
              <a:lnSpc>
                <a:spcPct val="115000"/>
              </a:lnSpc>
              <a:spcAft>
                <a:spcPts val="750"/>
              </a:spcAft>
            </a:pPr>
            <a:r>
              <a:rPr lang="es-MX" sz="250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Un modelo científico es la configuración ideal que representa de manera simplificada una teoría. Es un instrumento de trabajo que supone una aproximación intuitiva a la realidad y que tiene por función básica la de ayudar a comprender las teorías y las </a:t>
            </a:r>
            <a:r>
              <a:rPr lang="es-MX" sz="2500" dirty="0" smtClean="0">
                <a:solidFill>
                  <a:srgbClr val="00B050"/>
                </a:solidFill>
                <a:latin typeface="Arial" panose="020B0604020202020204" pitchFamily="34" charset="0"/>
                <a:ea typeface="Times New Roman" panose="02020603050405020304" pitchFamily="18" charset="0"/>
                <a:cs typeface="Times New Roman" panose="02020603050405020304" pitchFamily="18" charset="0"/>
              </a:rPr>
              <a:t>leyes </a:t>
            </a:r>
            <a:r>
              <a:rPr lang="es-MX" sz="280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(Pérez, 1996). </a:t>
            </a:r>
          </a:p>
          <a:p>
            <a:pPr algn="just">
              <a:lnSpc>
                <a:spcPct val="115000"/>
              </a:lnSpc>
              <a:spcAft>
                <a:spcPts val="750"/>
              </a:spcAft>
            </a:pPr>
            <a:r>
              <a:rPr lang="es-MX" sz="2500" dirty="0" smtClean="0">
                <a:solidFill>
                  <a:srgbClr val="00B050"/>
                </a:solidFill>
                <a:latin typeface="Arial" panose="020B0604020202020204" pitchFamily="34" charset="0"/>
                <a:ea typeface="Times New Roman" panose="02020603050405020304" pitchFamily="18" charset="0"/>
                <a:cs typeface="Times New Roman" panose="02020603050405020304" pitchFamily="18" charset="0"/>
              </a:rPr>
              <a:t>. </a:t>
            </a:r>
            <a:endParaRPr lang="es-E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082533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336008" y="2270842"/>
            <a:ext cx="4421027" cy="4283425"/>
          </a:xfrm>
          <a:prstGeom prst="rect">
            <a:avLst/>
          </a:prstGeom>
        </p:spPr>
      </p:pic>
      <p:pic>
        <p:nvPicPr>
          <p:cNvPr id="5" name="Imagen 4"/>
          <p:cNvPicPr>
            <a:picLocks noChangeAspect="1"/>
          </p:cNvPicPr>
          <p:nvPr/>
        </p:nvPicPr>
        <p:blipFill>
          <a:blip r:embed="rId3"/>
          <a:stretch>
            <a:fillRect/>
          </a:stretch>
        </p:blipFill>
        <p:spPr>
          <a:xfrm>
            <a:off x="5940153" y="2270842"/>
            <a:ext cx="5825049" cy="3703405"/>
          </a:xfrm>
          <a:prstGeom prst="rect">
            <a:avLst/>
          </a:prstGeom>
        </p:spPr>
      </p:pic>
      <p:sp>
        <p:nvSpPr>
          <p:cNvPr id="6" name="Abrir llave 5"/>
          <p:cNvSpPr/>
          <p:nvPr/>
        </p:nvSpPr>
        <p:spPr>
          <a:xfrm>
            <a:off x="4913216" y="1842486"/>
            <a:ext cx="1398684" cy="4580520"/>
          </a:xfrm>
          <a:prstGeom prst="leftBrace">
            <a:avLst>
              <a:gd name="adj1" fmla="val 8333"/>
              <a:gd name="adj2" fmla="val 50277"/>
            </a:avLst>
          </a:prstGeom>
          <a:ln w="349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Rectángulo 6"/>
          <p:cNvSpPr/>
          <p:nvPr/>
        </p:nvSpPr>
        <p:spPr>
          <a:xfrm>
            <a:off x="246992" y="734138"/>
            <a:ext cx="11195708" cy="861774"/>
          </a:xfrm>
          <a:prstGeom prst="rect">
            <a:avLst/>
          </a:prstGeom>
        </p:spPr>
        <p:txBody>
          <a:bodyPr wrap="square">
            <a:spAutoFit/>
          </a:bodyPr>
          <a:lstStyle/>
          <a:p>
            <a:pPr algn="just"/>
            <a:r>
              <a:rPr lang="es-MX" sz="2500" dirty="0">
                <a:solidFill>
                  <a:srgbClr val="00B050"/>
                </a:solidFill>
              </a:rPr>
              <a:t>Los modelos constituyen simplificaciones de </a:t>
            </a:r>
            <a:r>
              <a:rPr lang="es-MX" sz="2500" dirty="0" smtClean="0">
                <a:solidFill>
                  <a:srgbClr val="00B050"/>
                </a:solidFill>
              </a:rPr>
              <a:t>situaciones geológicas, en ocasiones complejas, y  alcanzan una gran </a:t>
            </a:r>
            <a:r>
              <a:rPr lang="es-MX" sz="2500" dirty="0">
                <a:solidFill>
                  <a:srgbClr val="00B050"/>
                </a:solidFill>
              </a:rPr>
              <a:t>relevancia en la </a:t>
            </a:r>
            <a:r>
              <a:rPr lang="es-MX" sz="2500" dirty="0" smtClean="0">
                <a:solidFill>
                  <a:srgbClr val="00B050"/>
                </a:solidFill>
              </a:rPr>
              <a:t>Geotecnia y la Ciencias Ambientales. </a:t>
            </a:r>
            <a:endParaRPr lang="es-MX" sz="2500" dirty="0">
              <a:solidFill>
                <a:srgbClr val="00B050"/>
              </a:solidFill>
            </a:endParaRPr>
          </a:p>
        </p:txBody>
      </p:sp>
      <p:sp>
        <p:nvSpPr>
          <p:cNvPr id="8" name="Rectángulo 7"/>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691163" y="10510"/>
            <a:ext cx="5779659" cy="477054"/>
          </a:xfrm>
          <a:prstGeom prst="rect">
            <a:avLst/>
          </a:prstGeom>
        </p:spPr>
        <p:txBody>
          <a:bodyPr wrap="none">
            <a:spAutoFit/>
          </a:bodyPr>
          <a:lstStyle/>
          <a:p>
            <a:pPr lvl="1"/>
            <a:r>
              <a:rPr lang="es-MX" sz="2500" b="1" dirty="0"/>
              <a:t>1.1. La modelación, conceptos básicos.</a:t>
            </a:r>
            <a:endParaRPr lang="es-ES" sz="2500" dirty="0"/>
          </a:p>
        </p:txBody>
      </p:sp>
    </p:spTree>
    <p:extLst>
      <p:ext uri="{BB962C8B-B14F-4D97-AF65-F5344CB8AC3E}">
        <p14:creationId xmlns:p14="http://schemas.microsoft.com/office/powerpoint/2010/main" val="8646790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2691163" y="10510"/>
            <a:ext cx="5779659" cy="477054"/>
          </a:xfrm>
          <a:prstGeom prst="rect">
            <a:avLst/>
          </a:prstGeom>
        </p:spPr>
        <p:txBody>
          <a:bodyPr wrap="none">
            <a:spAutoFit/>
          </a:bodyPr>
          <a:lstStyle/>
          <a:p>
            <a:pPr lvl="1"/>
            <a:r>
              <a:rPr lang="es-MX" sz="2500" b="1" dirty="0"/>
              <a:t>1.1. La modelación, conceptos básicos.</a:t>
            </a:r>
            <a:endParaRPr lang="es-ES" sz="2500" dirty="0"/>
          </a:p>
        </p:txBody>
      </p:sp>
      <p:sp>
        <p:nvSpPr>
          <p:cNvPr id="10" name="CuadroTexto 9"/>
          <p:cNvSpPr txBox="1"/>
          <p:nvPr/>
        </p:nvSpPr>
        <p:spPr>
          <a:xfrm>
            <a:off x="281151" y="664341"/>
            <a:ext cx="11186949" cy="5093702"/>
          </a:xfrm>
          <a:prstGeom prst="rect">
            <a:avLst/>
          </a:prstGeom>
          <a:noFill/>
        </p:spPr>
        <p:txBody>
          <a:bodyPr wrap="square" rtlCol="0">
            <a:spAutoFit/>
          </a:bodyPr>
          <a:lstStyle/>
          <a:p>
            <a:endParaRPr lang="es-MX" sz="2500" dirty="0"/>
          </a:p>
          <a:p>
            <a:r>
              <a:rPr lang="es-MX" sz="2500" dirty="0" smtClean="0">
                <a:solidFill>
                  <a:srgbClr val="00B050"/>
                </a:solidFill>
              </a:rPr>
              <a:t>González de Vallejo (2002) diferencia </a:t>
            </a:r>
            <a:r>
              <a:rPr lang="es-MX" sz="2500" dirty="0">
                <a:solidFill>
                  <a:srgbClr val="00B050"/>
                </a:solidFill>
              </a:rPr>
              <a:t>tres tipos básicos de modelos </a:t>
            </a:r>
            <a:r>
              <a:rPr lang="es-MX" sz="2500" dirty="0" smtClean="0">
                <a:solidFill>
                  <a:srgbClr val="00B050"/>
                </a:solidFill>
              </a:rPr>
              <a:t>para la ingeniería geológica: </a:t>
            </a:r>
          </a:p>
          <a:p>
            <a:endParaRPr lang="es-MX" sz="2500" dirty="0">
              <a:solidFill>
                <a:srgbClr val="00B050"/>
              </a:solidFill>
            </a:endParaRPr>
          </a:p>
          <a:p>
            <a:pPr marL="285750" indent="-285750">
              <a:buFont typeface="Wingdings" panose="05000000000000000000" pitchFamily="2" charset="2"/>
              <a:buChar char="ü"/>
            </a:pPr>
            <a:r>
              <a:rPr lang="es-MX" sz="2500" dirty="0">
                <a:solidFill>
                  <a:srgbClr val="00B050"/>
                </a:solidFill>
              </a:rPr>
              <a:t>el modelo geológico, que representa la distribución espacial de los materiales, accidentes tectónicos, características hidrológicas, geomorfológicas etc.; </a:t>
            </a:r>
            <a:endParaRPr lang="es-MX" sz="2500" dirty="0" smtClean="0">
              <a:solidFill>
                <a:srgbClr val="00B050"/>
              </a:solidFill>
            </a:endParaRPr>
          </a:p>
          <a:p>
            <a:pPr marL="285750" indent="-285750">
              <a:buFont typeface="Wingdings" panose="05000000000000000000" pitchFamily="2" charset="2"/>
              <a:buChar char="ü"/>
            </a:pPr>
            <a:endParaRPr lang="es-MX" sz="2500" dirty="0">
              <a:solidFill>
                <a:srgbClr val="00B050"/>
              </a:solidFill>
            </a:endParaRPr>
          </a:p>
          <a:p>
            <a:pPr marL="285750" indent="-285750">
              <a:buFont typeface="Wingdings" panose="05000000000000000000" pitchFamily="2" charset="2"/>
              <a:buChar char="ü"/>
            </a:pPr>
            <a:r>
              <a:rPr lang="es-MX" sz="2500" dirty="0">
                <a:solidFill>
                  <a:srgbClr val="00B050"/>
                </a:solidFill>
              </a:rPr>
              <a:t>el modelo </a:t>
            </a:r>
            <a:r>
              <a:rPr lang="es-MX" sz="2500" dirty="0" err="1">
                <a:solidFill>
                  <a:srgbClr val="00B050"/>
                </a:solidFill>
              </a:rPr>
              <a:t>geomecánico</a:t>
            </a:r>
            <a:r>
              <a:rPr lang="es-MX" sz="2500" dirty="0">
                <a:solidFill>
                  <a:srgbClr val="00B050"/>
                </a:solidFill>
              </a:rPr>
              <a:t>, en el cual se diferencian las características geotécnicas e hidrogeológicas de los materiales; </a:t>
            </a:r>
            <a:endParaRPr lang="es-MX" sz="2500" dirty="0" smtClean="0">
              <a:solidFill>
                <a:srgbClr val="00B050"/>
              </a:solidFill>
            </a:endParaRPr>
          </a:p>
          <a:p>
            <a:pPr marL="285750" indent="-285750">
              <a:buFont typeface="Wingdings" panose="05000000000000000000" pitchFamily="2" charset="2"/>
              <a:buChar char="ü"/>
            </a:pPr>
            <a:endParaRPr lang="es-MX" sz="2500" dirty="0">
              <a:solidFill>
                <a:srgbClr val="00B050"/>
              </a:solidFill>
            </a:endParaRPr>
          </a:p>
          <a:p>
            <a:pPr marL="285750" indent="-285750">
              <a:buFont typeface="Wingdings" panose="05000000000000000000" pitchFamily="2" charset="2"/>
              <a:buChar char="ü"/>
            </a:pPr>
            <a:r>
              <a:rPr lang="es-MX" sz="2500" dirty="0">
                <a:solidFill>
                  <a:srgbClr val="00B050"/>
                </a:solidFill>
              </a:rPr>
              <a:t>el modelo geotécnico de comportamiento, que representa la respuesta del terreno durante y después de la construcción de las obras de ingeniería que afectan a </a:t>
            </a:r>
            <a:r>
              <a:rPr lang="es-MX" sz="2500" dirty="0" err="1">
                <a:solidFill>
                  <a:srgbClr val="00B050"/>
                </a:solidFill>
              </a:rPr>
              <a:t>lazona</a:t>
            </a:r>
            <a:r>
              <a:rPr lang="es-MX" sz="2500" dirty="0">
                <a:solidFill>
                  <a:srgbClr val="00B050"/>
                </a:solidFill>
              </a:rPr>
              <a:t> de estudio.</a:t>
            </a:r>
          </a:p>
        </p:txBody>
      </p:sp>
    </p:spTree>
    <p:extLst>
      <p:ext uri="{BB962C8B-B14F-4D97-AF65-F5344CB8AC3E}">
        <p14:creationId xmlns:p14="http://schemas.microsoft.com/office/powerpoint/2010/main" val="15334645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232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2691163" y="10510"/>
            <a:ext cx="5779659" cy="477054"/>
          </a:xfrm>
          <a:prstGeom prst="rect">
            <a:avLst/>
          </a:prstGeom>
        </p:spPr>
        <p:txBody>
          <a:bodyPr wrap="none">
            <a:spAutoFit/>
          </a:bodyPr>
          <a:lstStyle/>
          <a:p>
            <a:pPr lvl="1"/>
            <a:r>
              <a:rPr lang="es-MX" sz="2500" b="1" dirty="0"/>
              <a:t>1.1. La modelación, conceptos básicos.</a:t>
            </a:r>
            <a:endParaRPr lang="es-ES" sz="2500" dirty="0"/>
          </a:p>
        </p:txBody>
      </p:sp>
      <p:sp>
        <p:nvSpPr>
          <p:cNvPr id="7" name="CuadroTexto 6"/>
          <p:cNvSpPr txBox="1"/>
          <p:nvPr/>
        </p:nvSpPr>
        <p:spPr>
          <a:xfrm>
            <a:off x="927100" y="1945332"/>
            <a:ext cx="3924300" cy="1938992"/>
          </a:xfrm>
          <a:prstGeom prst="rect">
            <a:avLst/>
          </a:prstGeom>
          <a:noFill/>
        </p:spPr>
        <p:txBody>
          <a:bodyPr wrap="square" rtlCol="0">
            <a:spAutoFit/>
          </a:bodyPr>
          <a:lstStyle/>
          <a:p>
            <a:pPr algn="just"/>
            <a:r>
              <a:rPr lang="es-MX" sz="3000" dirty="0" smtClean="0">
                <a:solidFill>
                  <a:srgbClr val="00B050"/>
                </a:solidFill>
              </a:rPr>
              <a:t>La obtención de datos de campos es vital en la obtención de modelos geológicos de calidad</a:t>
            </a:r>
            <a:endParaRPr lang="es-MX" sz="3000" dirty="0">
              <a:solidFill>
                <a:srgbClr val="00B050"/>
              </a:solidFill>
            </a:endParaRPr>
          </a:p>
        </p:txBody>
      </p:sp>
      <p:pic>
        <p:nvPicPr>
          <p:cNvPr id="2" name="Imagen 1"/>
          <p:cNvPicPr>
            <a:picLocks noChangeAspect="1"/>
          </p:cNvPicPr>
          <p:nvPr/>
        </p:nvPicPr>
        <p:blipFill>
          <a:blip r:embed="rId2"/>
          <a:stretch>
            <a:fillRect/>
          </a:stretch>
        </p:blipFill>
        <p:spPr>
          <a:xfrm>
            <a:off x="5350512" y="1024876"/>
            <a:ext cx="6240620" cy="4680465"/>
          </a:xfrm>
          <a:prstGeom prst="rect">
            <a:avLst/>
          </a:prstGeom>
        </p:spPr>
      </p:pic>
    </p:spTree>
    <p:extLst>
      <p:ext uri="{BB962C8B-B14F-4D97-AF65-F5344CB8AC3E}">
        <p14:creationId xmlns:p14="http://schemas.microsoft.com/office/powerpoint/2010/main" val="14393064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38399" y="2606056"/>
            <a:ext cx="8544911" cy="1169551"/>
          </a:xfrm>
          <a:prstGeom prst="rect">
            <a:avLst/>
          </a:prstGeom>
        </p:spPr>
        <p:txBody>
          <a:bodyPr wrap="square">
            <a:spAutoFit/>
          </a:bodyPr>
          <a:lstStyle/>
          <a:p>
            <a:pPr lvl="1"/>
            <a:r>
              <a:rPr lang="es-MX" sz="3500" b="1" dirty="0" smtClean="0">
                <a:solidFill>
                  <a:srgbClr val="00B050"/>
                </a:solidFill>
              </a:rPr>
              <a:t>1.2 </a:t>
            </a:r>
            <a:r>
              <a:rPr lang="es-MX" sz="3500" b="1" dirty="0">
                <a:solidFill>
                  <a:srgbClr val="00B050"/>
                </a:solidFill>
              </a:rPr>
              <a:t>El modelo geológico, ejemplos, importancia y aplicaciones.</a:t>
            </a:r>
            <a:endParaRPr lang="es-ES" sz="3500" dirty="0">
              <a:solidFill>
                <a:srgbClr val="00B050"/>
              </a:solidFill>
            </a:endParaRPr>
          </a:p>
        </p:txBody>
      </p:sp>
    </p:spTree>
    <p:extLst>
      <p:ext uri="{BB962C8B-B14F-4D97-AF65-F5344CB8AC3E}">
        <p14:creationId xmlns:p14="http://schemas.microsoft.com/office/powerpoint/2010/main" val="17907130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ángulo 1"/>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sp>
        <p:nvSpPr>
          <p:cNvPr id="7" name="Rectángulo 6">
            <a:extLst>
              <a:ext uri="{FF2B5EF4-FFF2-40B4-BE49-F238E27FC236}">
                <a16:creationId xmlns="" xmlns:a16="http://schemas.microsoft.com/office/drawing/2014/main" id="{E8C38CCD-DA37-4F7C-989E-2C234E7916FF}"/>
              </a:ext>
            </a:extLst>
          </p:cNvPr>
          <p:cNvSpPr/>
          <p:nvPr/>
        </p:nvSpPr>
        <p:spPr>
          <a:xfrm>
            <a:off x="0" y="952500"/>
            <a:ext cx="5029200" cy="4324261"/>
          </a:xfrm>
          <a:prstGeom prst="rect">
            <a:avLst/>
          </a:prstGeom>
        </p:spPr>
        <p:txBody>
          <a:bodyPr wrap="square">
            <a:spAutoFit/>
          </a:bodyPr>
          <a:lstStyle/>
          <a:p>
            <a:pPr marL="457200"/>
            <a:r>
              <a:rPr lang="en-US" sz="2500" b="1" dirty="0" err="1" smtClean="0">
                <a:solidFill>
                  <a:srgbClr val="00B050"/>
                </a:solidFill>
                <a:ea typeface="Times New Roman" panose="02020603050405020304" pitchFamily="18" charset="0"/>
                <a:cs typeface="Arial" panose="020B0604020202020204" pitchFamily="34" charset="0"/>
              </a:rPr>
              <a:t>Características</a:t>
            </a:r>
            <a:r>
              <a:rPr lang="en-US" sz="2500" b="1" dirty="0" smtClean="0">
                <a:solidFill>
                  <a:srgbClr val="00B050"/>
                </a:solidFill>
                <a:ea typeface="Times New Roman" panose="02020603050405020304" pitchFamily="18" charset="0"/>
                <a:cs typeface="Arial" panose="020B0604020202020204" pitchFamily="34" charset="0"/>
              </a:rPr>
              <a:t> </a:t>
            </a:r>
            <a:r>
              <a:rPr lang="en-US" sz="2500" b="1" dirty="0">
                <a:solidFill>
                  <a:srgbClr val="00B050"/>
                </a:solidFill>
                <a:ea typeface="Times New Roman" panose="02020603050405020304" pitchFamily="18" charset="0"/>
                <a:cs typeface="Arial" panose="020B0604020202020204" pitchFamily="34" charset="0"/>
              </a:rPr>
              <a:t>de un </a:t>
            </a:r>
            <a:r>
              <a:rPr lang="en-US" sz="2500" b="1" dirty="0" err="1">
                <a:solidFill>
                  <a:srgbClr val="00B050"/>
                </a:solidFill>
                <a:ea typeface="Times New Roman" panose="02020603050405020304" pitchFamily="18" charset="0"/>
                <a:cs typeface="Arial" panose="020B0604020202020204" pitchFamily="34" charset="0"/>
              </a:rPr>
              <a:t>modelo</a:t>
            </a:r>
            <a:endParaRPr lang="en-US" sz="2500" b="1" dirty="0">
              <a:solidFill>
                <a:srgbClr val="00B050"/>
              </a:solidFill>
              <a:ea typeface="Times New Roman" panose="02020603050405020304" pitchFamily="18" charset="0"/>
              <a:cs typeface="Arial" panose="020B0604020202020204" pitchFamily="34" charset="0"/>
            </a:endParaRPr>
          </a:p>
          <a:p>
            <a:pPr marL="457200" algn="just"/>
            <a:endParaRPr lang="es-ES" sz="2500" dirty="0">
              <a:solidFill>
                <a:srgbClr val="00B050"/>
              </a:solidFill>
              <a:ea typeface="Calibri" panose="020F0502020204030204" pitchFamily="34" charset="0"/>
              <a:cs typeface="Arial" panose="020B0604020202020204" pitchFamily="34" charset="0"/>
            </a:endParaRPr>
          </a:p>
          <a:p>
            <a:pPr marL="342900" lvl="0" indent="-342900" algn="just">
              <a:buSzPts val="1000"/>
              <a:buFont typeface="Symbol" panose="05050102010706020507" pitchFamily="18" charset="2"/>
              <a:buChar char=""/>
              <a:tabLst>
                <a:tab pos="457200" algn="l"/>
              </a:tabLst>
            </a:pPr>
            <a:r>
              <a:rPr lang="es-MX" sz="2500" dirty="0" smtClean="0">
                <a:solidFill>
                  <a:srgbClr val="00B050"/>
                </a:solidFill>
                <a:ea typeface="Times New Roman" panose="02020603050405020304" pitchFamily="18" charset="0"/>
                <a:cs typeface="Arial" panose="020B0604020202020204" pitchFamily="34" charset="0"/>
              </a:rPr>
              <a:t>Mantener correspondencia </a:t>
            </a:r>
            <a:r>
              <a:rPr lang="es-MX" sz="2500" dirty="0">
                <a:solidFill>
                  <a:srgbClr val="00B050"/>
                </a:solidFill>
                <a:ea typeface="Times New Roman" panose="02020603050405020304" pitchFamily="18" charset="0"/>
                <a:cs typeface="Arial" panose="020B0604020202020204" pitchFamily="34" charset="0"/>
              </a:rPr>
              <a:t>con el objeto </a:t>
            </a:r>
            <a:r>
              <a:rPr lang="es-MX" sz="2500" dirty="0" smtClean="0">
                <a:solidFill>
                  <a:srgbClr val="00B050"/>
                </a:solidFill>
                <a:ea typeface="Times New Roman" panose="02020603050405020304" pitchFamily="18" charset="0"/>
                <a:cs typeface="Arial" panose="020B0604020202020204" pitchFamily="34" charset="0"/>
              </a:rPr>
              <a:t>de trabajo</a:t>
            </a:r>
          </a:p>
          <a:p>
            <a:pPr marL="342900" lvl="0" indent="-342900" algn="just">
              <a:buSzPts val="1000"/>
              <a:buFont typeface="Symbol" panose="05050102010706020507" pitchFamily="18" charset="2"/>
              <a:buChar char=""/>
              <a:tabLst>
                <a:tab pos="457200" algn="l"/>
              </a:tabLst>
            </a:pPr>
            <a:endParaRPr lang="es-ES" sz="2500" dirty="0">
              <a:solidFill>
                <a:srgbClr val="00B050"/>
              </a:solidFill>
              <a:ea typeface="Calibri" panose="020F0502020204030204" pitchFamily="34" charset="0"/>
              <a:cs typeface="Arial" panose="020B0604020202020204" pitchFamily="34" charset="0"/>
            </a:endParaRPr>
          </a:p>
          <a:p>
            <a:pPr marL="342900" lvl="0" indent="-342900" algn="just">
              <a:buSzPts val="1000"/>
              <a:buFont typeface="Symbol" panose="05050102010706020507" pitchFamily="18" charset="2"/>
              <a:buChar char=""/>
              <a:tabLst>
                <a:tab pos="457200" algn="l"/>
              </a:tabLst>
            </a:pPr>
            <a:r>
              <a:rPr lang="es-MX" sz="2500" dirty="0" smtClean="0">
                <a:solidFill>
                  <a:srgbClr val="00B050"/>
                </a:solidFill>
                <a:ea typeface="Times New Roman" panose="02020603050405020304" pitchFamily="18" charset="0"/>
                <a:cs typeface="Arial" panose="020B0604020202020204" pitchFamily="34" charset="0"/>
              </a:rPr>
              <a:t>Permite definir con claridad las relaciones entre las diversas partes del objeto de </a:t>
            </a:r>
            <a:r>
              <a:rPr lang="es-MX" sz="2500" dirty="0">
                <a:solidFill>
                  <a:srgbClr val="00B050"/>
                </a:solidFill>
                <a:ea typeface="Times New Roman" panose="02020603050405020304" pitchFamily="18" charset="0"/>
                <a:cs typeface="Arial" panose="020B0604020202020204" pitchFamily="34" charset="0"/>
              </a:rPr>
              <a:t>estudio</a:t>
            </a:r>
            <a:r>
              <a:rPr lang="es-MX" sz="2500" dirty="0" smtClean="0">
                <a:solidFill>
                  <a:srgbClr val="00B050"/>
                </a:solidFill>
                <a:ea typeface="Times New Roman" panose="02020603050405020304" pitchFamily="18" charset="0"/>
                <a:cs typeface="Arial" panose="020B0604020202020204" pitchFamily="34" charset="0"/>
              </a:rPr>
              <a:t>.</a:t>
            </a:r>
          </a:p>
          <a:p>
            <a:pPr marL="342900" lvl="0" indent="-342900" algn="just">
              <a:buSzPts val="1000"/>
              <a:buFont typeface="Symbol" panose="05050102010706020507" pitchFamily="18" charset="2"/>
              <a:buChar char=""/>
              <a:tabLst>
                <a:tab pos="457200" algn="l"/>
              </a:tabLst>
            </a:pPr>
            <a:endParaRPr lang="es-ES" sz="2500" dirty="0">
              <a:solidFill>
                <a:srgbClr val="00B050"/>
              </a:solidFill>
              <a:ea typeface="Calibri" panose="020F0502020204030204" pitchFamily="34" charset="0"/>
              <a:cs typeface="Arial" panose="020B0604020202020204" pitchFamily="34" charset="0"/>
            </a:endParaRPr>
          </a:p>
          <a:p>
            <a:pPr marL="342900" lvl="0" indent="-342900" algn="just">
              <a:buSzPts val="1000"/>
              <a:buFont typeface="Symbol" panose="05050102010706020507" pitchFamily="18" charset="2"/>
              <a:buChar char=""/>
              <a:tabLst>
                <a:tab pos="457200" algn="l"/>
              </a:tabLst>
            </a:pPr>
            <a:r>
              <a:rPr lang="es-MX" sz="2500" dirty="0" smtClean="0">
                <a:solidFill>
                  <a:srgbClr val="00B050"/>
                </a:solidFill>
                <a:ea typeface="Times New Roman" panose="02020603050405020304" pitchFamily="18" charset="0"/>
                <a:cs typeface="Arial" panose="020B0604020202020204" pitchFamily="34" charset="0"/>
              </a:rPr>
              <a:t>Facilita la interpretación del escenario geológico</a:t>
            </a:r>
          </a:p>
        </p:txBody>
      </p:sp>
      <p:sp>
        <p:nvSpPr>
          <p:cNvPr id="4" name="Rectángulo 3"/>
          <p:cNvSpPr/>
          <p:nvPr/>
        </p:nvSpPr>
        <p:spPr>
          <a:xfrm>
            <a:off x="5999584" y="5562601"/>
            <a:ext cx="6096000" cy="923330"/>
          </a:xfrm>
          <a:prstGeom prst="rect">
            <a:avLst/>
          </a:prstGeom>
        </p:spPr>
        <p:txBody>
          <a:bodyPr>
            <a:spAutoFit/>
          </a:bodyPr>
          <a:lstStyle/>
          <a:p>
            <a:r>
              <a:rPr lang="es-MX" dirty="0">
                <a:solidFill>
                  <a:srgbClr val="00B0F0"/>
                </a:solidFill>
              </a:rPr>
              <a:t>Tomás, Roberto &amp; Delgado, J.. (2004). DISEÑO DE UN MODELO GEOLÓGICO-GEOTÉCNICO 3D DE LA VEGA BAJA DEL RÍO SEGURA (ALICANTE, SE ESPAÑA). </a:t>
            </a:r>
          </a:p>
        </p:txBody>
      </p:sp>
      <p:pic>
        <p:nvPicPr>
          <p:cNvPr id="3" name="Imagen 2"/>
          <p:cNvPicPr>
            <a:picLocks noChangeAspect="1"/>
          </p:cNvPicPr>
          <p:nvPr/>
        </p:nvPicPr>
        <p:blipFill>
          <a:blip r:embed="rId2"/>
          <a:stretch>
            <a:fillRect/>
          </a:stretch>
        </p:blipFill>
        <p:spPr>
          <a:xfrm>
            <a:off x="5489030" y="1124955"/>
            <a:ext cx="6606554" cy="3881350"/>
          </a:xfrm>
          <a:prstGeom prst="rect">
            <a:avLst/>
          </a:prstGeom>
        </p:spPr>
      </p:pic>
    </p:spTree>
    <p:extLst>
      <p:ext uri="{BB962C8B-B14F-4D97-AF65-F5344CB8AC3E}">
        <p14:creationId xmlns:p14="http://schemas.microsoft.com/office/powerpoint/2010/main" val="21430025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sp>
        <p:nvSpPr>
          <p:cNvPr id="6" name="Rectángulo 5"/>
          <p:cNvSpPr/>
          <p:nvPr/>
        </p:nvSpPr>
        <p:spPr>
          <a:xfrm>
            <a:off x="0" y="1212818"/>
            <a:ext cx="4481760" cy="3189335"/>
          </a:xfrm>
          <a:prstGeom prst="rect">
            <a:avLst/>
          </a:prstGeom>
        </p:spPr>
        <p:txBody>
          <a:bodyPr wrap="square">
            <a:spAutoFit/>
          </a:bodyPr>
          <a:lstStyle/>
          <a:p>
            <a:pPr marL="457200" algn="just">
              <a:lnSpc>
                <a:spcPct val="115000"/>
              </a:lnSpc>
              <a:spcBef>
                <a:spcPts val="1500"/>
              </a:spcBef>
              <a:spcAft>
                <a:spcPts val="750"/>
              </a:spcAft>
            </a:pPr>
            <a:r>
              <a:rPr lang="es-MX" sz="2500" b="1" dirty="0" smtClean="0">
                <a:solidFill>
                  <a:srgbClr val="00B050"/>
                </a:solidFill>
                <a:ea typeface="Times New Roman" panose="02020603050405020304" pitchFamily="18" charset="0"/>
                <a:cs typeface="Times New Roman" panose="02020603050405020304" pitchFamily="18" charset="0"/>
              </a:rPr>
              <a:t>TIPOS DE MODELOS</a:t>
            </a:r>
          </a:p>
          <a:p>
            <a:pPr marL="800100" indent="-342900" algn="just">
              <a:lnSpc>
                <a:spcPct val="115000"/>
              </a:lnSpc>
              <a:spcBef>
                <a:spcPts val="1500"/>
              </a:spcBef>
              <a:spcAft>
                <a:spcPts val="750"/>
              </a:spcAft>
              <a:buFont typeface="Arial" panose="020B0604020202020204" pitchFamily="34" charset="0"/>
              <a:buChar char="•"/>
            </a:pPr>
            <a:r>
              <a:rPr lang="es-MX" sz="2500" dirty="0" smtClean="0">
                <a:solidFill>
                  <a:srgbClr val="00B050"/>
                </a:solidFill>
                <a:ea typeface="Times New Roman" panose="02020603050405020304" pitchFamily="18" charset="0"/>
                <a:cs typeface="Times New Roman" panose="02020603050405020304" pitchFamily="18" charset="0"/>
              </a:rPr>
              <a:t>MODELO ICÓNICO</a:t>
            </a:r>
          </a:p>
          <a:p>
            <a:pPr marL="800100" indent="-342900" algn="just">
              <a:lnSpc>
                <a:spcPct val="115000"/>
              </a:lnSpc>
              <a:spcBef>
                <a:spcPts val="1500"/>
              </a:spcBef>
              <a:spcAft>
                <a:spcPts val="750"/>
              </a:spcAft>
              <a:buFont typeface="Arial" panose="020B0604020202020204" pitchFamily="34" charset="0"/>
              <a:buChar char="•"/>
            </a:pPr>
            <a:r>
              <a:rPr lang="es-MX" sz="2500" dirty="0">
                <a:solidFill>
                  <a:srgbClr val="00B050"/>
                </a:solidFill>
                <a:ea typeface="Times New Roman" panose="02020603050405020304" pitchFamily="18" charset="0"/>
                <a:cs typeface="Times New Roman" panose="02020603050405020304" pitchFamily="18" charset="0"/>
              </a:rPr>
              <a:t>MODELO </a:t>
            </a:r>
            <a:r>
              <a:rPr lang="es-MX" sz="2500" dirty="0" smtClean="0">
                <a:solidFill>
                  <a:srgbClr val="00B050"/>
                </a:solidFill>
                <a:ea typeface="Times New Roman" panose="02020603050405020304" pitchFamily="18" charset="0"/>
                <a:cs typeface="Times New Roman" panose="02020603050405020304" pitchFamily="18" charset="0"/>
              </a:rPr>
              <a:t>ANALÓGICO</a:t>
            </a:r>
          </a:p>
          <a:p>
            <a:pPr marL="800100" indent="-342900" algn="just">
              <a:lnSpc>
                <a:spcPct val="115000"/>
              </a:lnSpc>
              <a:spcBef>
                <a:spcPts val="1500"/>
              </a:spcBef>
              <a:spcAft>
                <a:spcPts val="750"/>
              </a:spcAft>
              <a:buFont typeface="Arial" panose="020B0604020202020204" pitchFamily="34" charset="0"/>
              <a:buChar char="•"/>
            </a:pPr>
            <a:r>
              <a:rPr lang="es-MX" sz="2500" dirty="0" smtClean="0">
                <a:solidFill>
                  <a:srgbClr val="00B050"/>
                </a:solidFill>
                <a:ea typeface="Calibri" panose="020F0502020204030204" pitchFamily="34" charset="0"/>
              </a:rPr>
              <a:t>MODELO SIMBÓLICO </a:t>
            </a:r>
            <a:r>
              <a:rPr lang="es-MX" sz="2500" dirty="0">
                <a:solidFill>
                  <a:srgbClr val="00B050"/>
                </a:solidFill>
                <a:ea typeface="Calibri" panose="020F0502020204030204" pitchFamily="34" charset="0"/>
              </a:rPr>
              <a:t>O </a:t>
            </a:r>
            <a:r>
              <a:rPr lang="es-MX" sz="2500" dirty="0" smtClean="0">
                <a:solidFill>
                  <a:srgbClr val="00B050"/>
                </a:solidFill>
                <a:ea typeface="Calibri" panose="020F0502020204030204" pitchFamily="34" charset="0"/>
              </a:rPr>
              <a:t>MATEMÁTICO</a:t>
            </a:r>
            <a:endParaRPr lang="es-ES" sz="20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Imagen 1"/>
          <p:cNvPicPr>
            <a:picLocks noChangeAspect="1"/>
          </p:cNvPicPr>
          <p:nvPr/>
        </p:nvPicPr>
        <p:blipFill>
          <a:blip r:embed="rId2"/>
          <a:stretch>
            <a:fillRect/>
          </a:stretch>
        </p:blipFill>
        <p:spPr>
          <a:xfrm>
            <a:off x="4367369" y="3976266"/>
            <a:ext cx="3457261" cy="2337179"/>
          </a:xfrm>
          <a:prstGeom prst="rect">
            <a:avLst/>
          </a:prstGeom>
        </p:spPr>
      </p:pic>
      <p:pic>
        <p:nvPicPr>
          <p:cNvPr id="10" name="Imagen 17" descr="Descripción: D:\Cuba\Tesis\2_Resultados\5_Modelos geotecnicos\Arcilla\Arcilla1com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89917" y="3976265"/>
            <a:ext cx="3592117" cy="2337179"/>
          </a:xfrm>
          <a:prstGeom prst="rect">
            <a:avLst/>
          </a:prstGeom>
          <a:noFill/>
          <a:extLst>
            <a:ext uri="{909E8E84-426E-40DD-AFC4-6F175D3DCCD1}">
              <a14:hiddenFill xmlns:a14="http://schemas.microsoft.com/office/drawing/2010/main">
                <a:solidFill>
                  <a:srgbClr val="FFFFFF"/>
                </a:solidFill>
              </a14:hiddenFill>
            </a:ext>
          </a:extLst>
        </p:spPr>
      </p:pic>
      <p:sp>
        <p:nvSpPr>
          <p:cNvPr id="11" name="Rectángulo 10"/>
          <p:cNvSpPr/>
          <p:nvPr/>
        </p:nvSpPr>
        <p:spPr>
          <a:xfrm>
            <a:off x="8289917" y="2552134"/>
            <a:ext cx="3484920" cy="692497"/>
          </a:xfrm>
          <a:prstGeom prst="rect">
            <a:avLst/>
          </a:prstGeom>
        </p:spPr>
        <p:txBody>
          <a:bodyPr wrap="square">
            <a:spAutoFit/>
          </a:bodyPr>
          <a:lstStyle/>
          <a:p>
            <a:r>
              <a:rPr lang="es-MX" sz="1300" dirty="0">
                <a:hlinkClick r:id="rId4"/>
              </a:rPr>
              <a:t>http://</a:t>
            </a:r>
            <a:r>
              <a:rPr lang="es-MX" sz="1300" dirty="0" smtClean="0">
                <a:hlinkClick r:id="rId4"/>
              </a:rPr>
              <a:t>www.ictsl.net/productos/021b07971e09a9f01/tierrayuniverso/021b07973f0fbef40.html</a:t>
            </a:r>
            <a:endParaRPr lang="es-MX" sz="1300" dirty="0" smtClean="0"/>
          </a:p>
          <a:p>
            <a:endParaRPr lang="es-MX" sz="1300" dirty="0"/>
          </a:p>
        </p:txBody>
      </p:sp>
      <p:sp>
        <p:nvSpPr>
          <p:cNvPr id="12" name="Rectángulo 11"/>
          <p:cNvSpPr/>
          <p:nvPr/>
        </p:nvSpPr>
        <p:spPr>
          <a:xfrm>
            <a:off x="8139455" y="532948"/>
            <a:ext cx="3588382" cy="25407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 name="Imagen 12"/>
          <p:cNvPicPr>
            <a:picLocks noChangeAspect="1"/>
          </p:cNvPicPr>
          <p:nvPr/>
        </p:nvPicPr>
        <p:blipFill>
          <a:blip r:embed="rId5"/>
          <a:stretch>
            <a:fillRect/>
          </a:stretch>
        </p:blipFill>
        <p:spPr>
          <a:xfrm>
            <a:off x="8289917" y="608539"/>
            <a:ext cx="3149044" cy="1847335"/>
          </a:xfrm>
          <a:prstGeom prst="rect">
            <a:avLst/>
          </a:prstGeom>
        </p:spPr>
      </p:pic>
      <p:pic>
        <p:nvPicPr>
          <p:cNvPr id="5" name="Imagen 4"/>
          <p:cNvPicPr>
            <a:picLocks noChangeAspect="1"/>
          </p:cNvPicPr>
          <p:nvPr/>
        </p:nvPicPr>
        <p:blipFill>
          <a:blip r:embed="rId6"/>
          <a:stretch>
            <a:fillRect/>
          </a:stretch>
        </p:blipFill>
        <p:spPr>
          <a:xfrm>
            <a:off x="4122669" y="617426"/>
            <a:ext cx="3940577" cy="2456293"/>
          </a:xfrm>
          <a:prstGeom prst="rect">
            <a:avLst/>
          </a:prstGeom>
        </p:spPr>
      </p:pic>
    </p:spTree>
    <p:extLst>
      <p:ext uri="{BB962C8B-B14F-4D97-AF65-F5344CB8AC3E}">
        <p14:creationId xmlns:p14="http://schemas.microsoft.com/office/powerpoint/2010/main" val="38558446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51607" y="1767417"/>
            <a:ext cx="10848534" cy="3770263"/>
          </a:xfrm>
          <a:prstGeom prst="rect">
            <a:avLst/>
          </a:prstGeom>
        </p:spPr>
        <p:txBody>
          <a:bodyPr wrap="square">
            <a:spAutoFit/>
          </a:bodyPr>
          <a:lstStyle/>
          <a:p>
            <a:pPr algn="ctr"/>
            <a:r>
              <a:rPr lang="es-ES" sz="3000" b="1" dirty="0"/>
              <a:t>Conferencia 1</a:t>
            </a:r>
            <a:r>
              <a:rPr lang="es-ES" sz="3000" b="1" dirty="0" smtClean="0"/>
              <a:t>. “</a:t>
            </a:r>
            <a:r>
              <a:rPr lang="es-MX" sz="3000" b="1" dirty="0"/>
              <a:t>Introducción a los modelos geológicos. Principales aplicaciones en las </a:t>
            </a:r>
            <a:r>
              <a:rPr lang="es-MX" sz="3000" b="1" dirty="0" err="1"/>
              <a:t>geociencias</a:t>
            </a:r>
            <a:r>
              <a:rPr lang="es-ES" sz="3000" b="1" dirty="0" smtClean="0"/>
              <a:t>”</a:t>
            </a:r>
          </a:p>
          <a:p>
            <a:pPr algn="ctr"/>
            <a:endParaRPr lang="es-MX" sz="2500" b="1" dirty="0">
              <a:cs typeface="Arial" panose="020B0604020202020204" pitchFamily="34" charset="0"/>
            </a:endParaRPr>
          </a:p>
          <a:p>
            <a:r>
              <a:rPr lang="es-ES" sz="2500" b="1" dirty="0"/>
              <a:t>Contenidos de la conferencia</a:t>
            </a:r>
            <a:r>
              <a:rPr lang="es-ES" sz="2500" b="1" dirty="0" smtClean="0"/>
              <a:t>:</a:t>
            </a:r>
          </a:p>
          <a:p>
            <a:endParaRPr lang="es-ES" sz="2500" b="1" dirty="0"/>
          </a:p>
          <a:p>
            <a:pPr lvl="1"/>
            <a:r>
              <a:rPr lang="es-MX" sz="2500" b="1" dirty="0" smtClean="0"/>
              <a:t>1.1. </a:t>
            </a:r>
            <a:r>
              <a:rPr lang="es-MX" sz="2500" b="1" dirty="0"/>
              <a:t>La modelación, conceptos básicos.</a:t>
            </a:r>
            <a:endParaRPr lang="es-ES" sz="2500" dirty="0"/>
          </a:p>
          <a:p>
            <a:pPr lvl="1"/>
            <a:r>
              <a:rPr lang="es-MX" sz="2500" b="1" dirty="0" smtClean="0"/>
              <a:t>1.2 </a:t>
            </a:r>
            <a:r>
              <a:rPr lang="es-MX" sz="2500" b="1" dirty="0"/>
              <a:t>El modelo geológico, ejemplos, importancia y aplicaciones.</a:t>
            </a:r>
            <a:endParaRPr lang="es-ES" sz="2500" dirty="0"/>
          </a:p>
          <a:p>
            <a:r>
              <a:rPr lang="es-MX" b="1" dirty="0"/>
              <a:t> </a:t>
            </a:r>
            <a:endParaRPr lang="es-ES" sz="2000" dirty="0"/>
          </a:p>
          <a:p>
            <a:r>
              <a:rPr lang="es-MX" dirty="0">
                <a:latin typeface="Arial" panose="020B0604020202020204" pitchFamily="34" charset="0"/>
                <a:cs typeface="Arial" panose="020B0604020202020204" pitchFamily="34" charset="0"/>
              </a:rPr>
              <a:t> </a:t>
            </a:r>
            <a:endParaRPr lang="es-ES" dirty="0">
              <a:latin typeface="Arial" panose="020B0604020202020204" pitchFamily="34" charset="0"/>
              <a:cs typeface="Arial" panose="020B0604020202020204" pitchFamily="34" charset="0"/>
            </a:endParaRPr>
          </a:p>
          <a:p>
            <a:pPr>
              <a:spcBef>
                <a:spcPct val="0"/>
              </a:spcBef>
            </a:pPr>
            <a:endParaRPr lang="es-MX" dirty="0"/>
          </a:p>
        </p:txBody>
      </p:sp>
      <p:sp>
        <p:nvSpPr>
          <p:cNvPr id="6" name="Rectángulo 5"/>
          <p:cNvSpPr/>
          <p:nvPr/>
        </p:nvSpPr>
        <p:spPr>
          <a:xfrm>
            <a:off x="693682" y="265025"/>
            <a:ext cx="10733099" cy="553998"/>
          </a:xfrm>
          <a:prstGeom prst="rect">
            <a:avLst/>
          </a:prstGeom>
        </p:spPr>
        <p:txBody>
          <a:bodyPr wrap="square">
            <a:spAutoFit/>
          </a:bodyPr>
          <a:lstStyle/>
          <a:p>
            <a:pPr algn="ctr"/>
            <a:r>
              <a:rPr lang="es-MX" sz="3000" b="1" dirty="0"/>
              <a:t>Unidad 1. Introducción a los modelos geológicos</a:t>
            </a:r>
          </a:p>
        </p:txBody>
      </p:sp>
    </p:spTree>
    <p:extLst>
      <p:ext uri="{BB962C8B-B14F-4D97-AF65-F5344CB8AC3E}">
        <p14:creationId xmlns:p14="http://schemas.microsoft.com/office/powerpoint/2010/main" val="20501276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519152" y="1393078"/>
            <a:ext cx="8064260" cy="5241769"/>
          </a:xfrm>
          <a:prstGeom prst="rect">
            <a:avLst/>
          </a:prstGeom>
        </p:spPr>
      </p:pic>
      <p:sp>
        <p:nvSpPr>
          <p:cNvPr id="2"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8" name="Rectángulo 7"/>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sp>
        <p:nvSpPr>
          <p:cNvPr id="4" name="Rectángulo 3"/>
          <p:cNvSpPr/>
          <p:nvPr/>
        </p:nvSpPr>
        <p:spPr>
          <a:xfrm>
            <a:off x="90152" y="494252"/>
            <a:ext cx="6858000" cy="861774"/>
          </a:xfrm>
          <a:prstGeom prst="rect">
            <a:avLst/>
          </a:prstGeom>
          <a:solidFill>
            <a:schemeClr val="bg1"/>
          </a:solidFill>
        </p:spPr>
        <p:txBody>
          <a:bodyPr wrap="square">
            <a:spAutoFit/>
          </a:bodyPr>
          <a:lstStyle/>
          <a:p>
            <a:pPr lvl="0" algn="ctr" eaLnBrk="0" fontAlgn="base" hangingPunct="0">
              <a:spcBef>
                <a:spcPct val="0"/>
              </a:spcBef>
              <a:spcAft>
                <a:spcPct val="0"/>
              </a:spcAft>
            </a:pPr>
            <a:r>
              <a:rPr lang="es-MX" altLang="es-ES" sz="2500" dirty="0" smtClean="0">
                <a:solidFill>
                  <a:srgbClr val="00B050"/>
                </a:solidFill>
                <a:ea typeface="Times New Roman" panose="02020603050405020304" pitchFamily="18" charset="0"/>
                <a:cs typeface="Arial" panose="020B0604020202020204" pitchFamily="34" charset="0"/>
              </a:rPr>
              <a:t>Ejemplo </a:t>
            </a:r>
            <a:r>
              <a:rPr lang="es-MX" altLang="es-ES" sz="2500" dirty="0">
                <a:solidFill>
                  <a:srgbClr val="00B050"/>
                </a:solidFill>
                <a:ea typeface="Times New Roman" panose="02020603050405020304" pitchFamily="18" charset="0"/>
                <a:cs typeface="Arial" panose="020B0604020202020204" pitchFamily="34" charset="0"/>
              </a:rPr>
              <a:t>de modelo cuantitativo. El modelo expresa el contenido de arcilla en un espacio geográfico.</a:t>
            </a:r>
            <a:endParaRPr lang="es-MX" altLang="es-ES" sz="2500" dirty="0">
              <a:solidFill>
                <a:srgbClr val="00B050"/>
              </a:solidFill>
              <a:cs typeface="Arial" panose="020B0604020202020204" pitchFamily="34" charset="0"/>
            </a:endParaRPr>
          </a:p>
        </p:txBody>
      </p:sp>
    </p:spTree>
    <p:extLst>
      <p:ext uri="{BB962C8B-B14F-4D97-AF65-F5344CB8AC3E}">
        <p14:creationId xmlns:p14="http://schemas.microsoft.com/office/powerpoint/2010/main" val="24738658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1036" y="1064688"/>
            <a:ext cx="4444464" cy="2304477"/>
          </a:xfrm>
          <a:prstGeom prst="rect">
            <a:avLst/>
          </a:prstGeom>
        </p:spPr>
        <p:txBody>
          <a:bodyPr wrap="square">
            <a:spAutoFit/>
          </a:bodyPr>
          <a:lstStyle/>
          <a:p>
            <a:pPr algn="just">
              <a:lnSpc>
                <a:spcPct val="115000"/>
              </a:lnSpc>
              <a:spcAft>
                <a:spcPts val="1000"/>
              </a:spcAft>
            </a:pPr>
            <a:r>
              <a:rPr lang="es-MX" sz="2500" dirty="0" smtClean="0">
                <a:solidFill>
                  <a:srgbClr val="00B050"/>
                </a:solidFill>
                <a:ea typeface="Calibri" panose="020F0502020204030204" pitchFamily="34" charset="0"/>
              </a:rPr>
              <a:t>Modelos estándar. </a:t>
            </a:r>
            <a:r>
              <a:rPr lang="es-MX" sz="2500" dirty="0" smtClean="0">
                <a:solidFill>
                  <a:srgbClr val="00B050"/>
                </a:solidFill>
                <a:ea typeface="Calibri" panose="020F0502020204030204" pitchFamily="34" charset="0"/>
                <a:cs typeface="Times New Roman" panose="02020603050405020304" pitchFamily="18" charset="0"/>
              </a:rPr>
              <a:t>Ejemplo </a:t>
            </a:r>
            <a:r>
              <a:rPr lang="es-MX" sz="2500" dirty="0">
                <a:solidFill>
                  <a:srgbClr val="00B050"/>
                </a:solidFill>
                <a:ea typeface="Calibri" panose="020F0502020204030204" pitchFamily="34" charset="0"/>
                <a:cs typeface="Times New Roman" panose="02020603050405020304" pitchFamily="18" charset="0"/>
              </a:rPr>
              <a:t>de cálculo de daños muertos y </a:t>
            </a:r>
            <a:r>
              <a:rPr lang="es-MX" sz="2500" dirty="0" smtClean="0">
                <a:solidFill>
                  <a:srgbClr val="00B050"/>
                </a:solidFill>
                <a:ea typeface="Calibri" panose="020F0502020204030204" pitchFamily="34" charset="0"/>
                <a:cs typeface="Times New Roman" panose="02020603050405020304" pitchFamily="18" charset="0"/>
              </a:rPr>
              <a:t>heridos por un desastre natural, </a:t>
            </a:r>
            <a:r>
              <a:rPr lang="es-MX" sz="2500" dirty="0">
                <a:solidFill>
                  <a:srgbClr val="00B050"/>
                </a:solidFill>
                <a:ea typeface="Calibri" panose="020F0502020204030204" pitchFamily="34" charset="0"/>
                <a:cs typeface="Times New Roman" panose="02020603050405020304" pitchFamily="18" charset="0"/>
              </a:rPr>
              <a:t>en función de las características de la infraestructura y población.</a:t>
            </a:r>
            <a:endParaRPr lang="es-ES" sz="2500" dirty="0">
              <a:solidFill>
                <a:srgbClr val="00B050"/>
              </a:solidFill>
              <a:effectLst/>
              <a:ea typeface="Calibri" panose="020F0502020204030204" pitchFamily="34" charset="0"/>
              <a:cs typeface="Times New Roman" panose="02020603050405020304" pitchFamily="18" charset="0"/>
            </a:endParaRPr>
          </a:p>
        </p:txBody>
      </p:sp>
      <p:sp>
        <p:nvSpPr>
          <p:cNvPr id="7" name="Rectángulo 6"/>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pic>
        <p:nvPicPr>
          <p:cNvPr id="3" name="Imagen 2"/>
          <p:cNvPicPr>
            <a:picLocks noChangeAspect="1"/>
          </p:cNvPicPr>
          <p:nvPr/>
        </p:nvPicPr>
        <p:blipFill>
          <a:blip r:embed="rId2"/>
          <a:stretch>
            <a:fillRect/>
          </a:stretch>
        </p:blipFill>
        <p:spPr>
          <a:xfrm>
            <a:off x="4868863" y="487564"/>
            <a:ext cx="6773976" cy="5519536"/>
          </a:xfrm>
          <a:prstGeom prst="rect">
            <a:avLst/>
          </a:prstGeom>
        </p:spPr>
      </p:pic>
    </p:spTree>
    <p:extLst>
      <p:ext uri="{BB962C8B-B14F-4D97-AF65-F5344CB8AC3E}">
        <p14:creationId xmlns:p14="http://schemas.microsoft.com/office/powerpoint/2010/main" val="37825079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 xmlns:a16="http://schemas.microsoft.com/office/drawing/2014/main" id="{1AF9A934-FC1A-4948-9481-41A0B93B498C}"/>
              </a:ext>
            </a:extLst>
          </p:cNvPr>
          <p:cNvPicPr>
            <a:picLocks noChangeAspect="1"/>
          </p:cNvPicPr>
          <p:nvPr/>
        </p:nvPicPr>
        <p:blipFill>
          <a:blip r:embed="rId2"/>
          <a:stretch>
            <a:fillRect/>
          </a:stretch>
        </p:blipFill>
        <p:spPr>
          <a:xfrm>
            <a:off x="623681" y="1552367"/>
            <a:ext cx="10498852" cy="2714832"/>
          </a:xfrm>
          <a:prstGeom prst="rect">
            <a:avLst/>
          </a:prstGeom>
        </p:spPr>
      </p:pic>
      <p:sp>
        <p:nvSpPr>
          <p:cNvPr id="2" name="Rectángulo 1"/>
          <p:cNvSpPr/>
          <p:nvPr/>
        </p:nvSpPr>
        <p:spPr>
          <a:xfrm>
            <a:off x="493987" y="4670011"/>
            <a:ext cx="10741572" cy="646331"/>
          </a:xfrm>
          <a:prstGeom prst="rect">
            <a:avLst/>
          </a:prstGeom>
        </p:spPr>
        <p:txBody>
          <a:bodyPr wrap="square">
            <a:spAutoFit/>
          </a:bodyPr>
          <a:lstStyle/>
          <a:p>
            <a:r>
              <a:rPr lang="es-MX" dirty="0">
                <a:hlinkClick r:id="rId3"/>
              </a:rPr>
              <a:t>https://docplayer.es/49660526-Analisis-de-peligro-sismico-y-estimado-del-movimiento-sismico-de-diseno-zenon-aguilar-bardales-dr-eng-jefe-del-laboratorio-geotecnico-cismid.html</a:t>
            </a:r>
            <a:endParaRPr lang="es-MX" dirty="0"/>
          </a:p>
        </p:txBody>
      </p:sp>
      <p:sp>
        <p:nvSpPr>
          <p:cNvPr id="5" name="Rectángulo 4"/>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sp>
        <p:nvSpPr>
          <p:cNvPr id="3" name="CuadroTexto 2"/>
          <p:cNvSpPr txBox="1"/>
          <p:nvPr/>
        </p:nvSpPr>
        <p:spPr>
          <a:xfrm>
            <a:off x="177800" y="517473"/>
            <a:ext cx="5194300" cy="477054"/>
          </a:xfrm>
          <a:prstGeom prst="rect">
            <a:avLst/>
          </a:prstGeom>
          <a:noFill/>
        </p:spPr>
        <p:txBody>
          <a:bodyPr wrap="square" rtlCol="0">
            <a:spAutoFit/>
          </a:bodyPr>
          <a:lstStyle/>
          <a:p>
            <a:r>
              <a:rPr lang="es-MX" sz="2500" b="1" dirty="0" smtClean="0">
                <a:solidFill>
                  <a:srgbClr val="00B050"/>
                </a:solidFill>
              </a:rPr>
              <a:t>Se recomienda la lectura del artículo:</a:t>
            </a:r>
            <a:endParaRPr lang="es-MX" sz="2500" b="1" dirty="0">
              <a:solidFill>
                <a:srgbClr val="00B050"/>
              </a:solidFill>
            </a:endParaRPr>
          </a:p>
        </p:txBody>
      </p:sp>
    </p:spTree>
    <p:extLst>
      <p:ext uri="{BB962C8B-B14F-4D97-AF65-F5344CB8AC3E}">
        <p14:creationId xmlns:p14="http://schemas.microsoft.com/office/powerpoint/2010/main" val="18937236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53748" y="1803400"/>
            <a:ext cx="10677670" cy="3481551"/>
          </a:xfrm>
          <a:prstGeom prst="rect">
            <a:avLst/>
          </a:prstGeom>
        </p:spPr>
      </p:pic>
      <p:sp>
        <p:nvSpPr>
          <p:cNvPr id="3" name="CuadroTexto 2"/>
          <p:cNvSpPr txBox="1"/>
          <p:nvPr/>
        </p:nvSpPr>
        <p:spPr>
          <a:xfrm>
            <a:off x="426881" y="832340"/>
            <a:ext cx="5194300" cy="477054"/>
          </a:xfrm>
          <a:prstGeom prst="rect">
            <a:avLst/>
          </a:prstGeom>
          <a:noFill/>
        </p:spPr>
        <p:txBody>
          <a:bodyPr wrap="square" rtlCol="0">
            <a:spAutoFit/>
          </a:bodyPr>
          <a:lstStyle/>
          <a:p>
            <a:r>
              <a:rPr lang="es-MX" sz="2500" b="1" dirty="0" smtClean="0">
                <a:solidFill>
                  <a:srgbClr val="00B050"/>
                </a:solidFill>
              </a:rPr>
              <a:t>Se recomienda la lectura del artículo:</a:t>
            </a:r>
            <a:endParaRPr lang="es-MX" sz="2500" b="1" dirty="0">
              <a:solidFill>
                <a:srgbClr val="00B050"/>
              </a:solidFill>
            </a:endParaRPr>
          </a:p>
        </p:txBody>
      </p:sp>
      <p:sp>
        <p:nvSpPr>
          <p:cNvPr id="5" name="Rectángulo 4"/>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spTree>
    <p:extLst>
      <p:ext uri="{BB962C8B-B14F-4D97-AF65-F5344CB8AC3E}">
        <p14:creationId xmlns:p14="http://schemas.microsoft.com/office/powerpoint/2010/main" val="732301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60609" y="1766020"/>
            <a:ext cx="11204618" cy="2785378"/>
          </a:xfrm>
          <a:prstGeom prst="rect">
            <a:avLst/>
          </a:prstGeom>
        </p:spPr>
        <p:txBody>
          <a:bodyPr wrap="square">
            <a:spAutoFit/>
          </a:bodyPr>
          <a:lstStyle/>
          <a:p>
            <a:pPr algn="just">
              <a:spcAft>
                <a:spcPts val="0"/>
              </a:spcAft>
            </a:pPr>
            <a:r>
              <a:rPr lang="es-MX" sz="2500" dirty="0">
                <a:solidFill>
                  <a:srgbClr val="00B050"/>
                </a:solidFill>
                <a:ea typeface="Times New Roman" panose="02020603050405020304" pitchFamily="18" charset="0"/>
              </a:rPr>
              <a:t>Para la obtención de </a:t>
            </a:r>
            <a:r>
              <a:rPr lang="es-MX" sz="2500" dirty="0" smtClean="0">
                <a:solidFill>
                  <a:srgbClr val="00B050"/>
                </a:solidFill>
                <a:ea typeface="Times New Roman" panose="02020603050405020304" pitchFamily="18" charset="0"/>
              </a:rPr>
              <a:t>pronósticos </a:t>
            </a:r>
            <a:r>
              <a:rPr lang="es-MX" sz="2500" dirty="0">
                <a:solidFill>
                  <a:srgbClr val="00B050"/>
                </a:solidFill>
                <a:ea typeface="Times New Roman" panose="02020603050405020304" pitchFamily="18" charset="0"/>
              </a:rPr>
              <a:t>de </a:t>
            </a:r>
            <a:r>
              <a:rPr lang="es-MX" sz="2500" dirty="0" smtClean="0">
                <a:solidFill>
                  <a:srgbClr val="00B050"/>
                </a:solidFill>
                <a:ea typeface="Times New Roman" panose="02020603050405020304" pitchFamily="18" charset="0"/>
              </a:rPr>
              <a:t>Procesos Geológicos Ambientales, </a:t>
            </a:r>
            <a:r>
              <a:rPr lang="es-MX" sz="2500" dirty="0">
                <a:solidFill>
                  <a:srgbClr val="00B050"/>
                </a:solidFill>
                <a:ea typeface="Times New Roman" panose="02020603050405020304" pitchFamily="18" charset="0"/>
              </a:rPr>
              <a:t>debemos partir de un sustento geológico, a este sustento lo denominaremos </a:t>
            </a:r>
            <a:r>
              <a:rPr lang="es-MX" sz="2500" b="1" dirty="0">
                <a:solidFill>
                  <a:srgbClr val="00B050"/>
                </a:solidFill>
                <a:ea typeface="Times New Roman" panose="02020603050405020304" pitchFamily="18" charset="0"/>
              </a:rPr>
              <a:t>modelo geológico</a:t>
            </a:r>
            <a:r>
              <a:rPr lang="es-MX" sz="2500" dirty="0">
                <a:solidFill>
                  <a:srgbClr val="00B050"/>
                </a:solidFill>
                <a:ea typeface="Times New Roman" panose="02020603050405020304" pitchFamily="18" charset="0"/>
              </a:rPr>
              <a:t>. Hasta ahora </a:t>
            </a:r>
            <a:r>
              <a:rPr lang="es-MX" sz="2500" dirty="0" smtClean="0">
                <a:solidFill>
                  <a:srgbClr val="00B050"/>
                </a:solidFill>
                <a:ea typeface="Times New Roman" panose="02020603050405020304" pitchFamily="18" charset="0"/>
              </a:rPr>
              <a:t>habíamos </a:t>
            </a:r>
            <a:r>
              <a:rPr lang="es-MX" sz="2500" dirty="0">
                <a:solidFill>
                  <a:srgbClr val="00B050"/>
                </a:solidFill>
                <a:ea typeface="Times New Roman" panose="02020603050405020304" pitchFamily="18" charset="0"/>
              </a:rPr>
              <a:t>trabajado la visualización de la geología en la superficie y a esta información se le incorporaba el relieve. Evidentemente esto limita la interpretación de los modelos geológicos a su parte superficial, cuando la realidad indica que en profundidad ocurren un grupo importante de procesos. Es por eso que se evoluciona al modelo 3d con la representación en profundidad.</a:t>
            </a:r>
            <a:endParaRPr lang="es-ES" sz="2500" dirty="0">
              <a:solidFill>
                <a:srgbClr val="00B050"/>
              </a:solidFill>
              <a:effectLst/>
              <a:ea typeface="Times New Roman" panose="02020603050405020304" pitchFamily="18" charset="0"/>
            </a:endParaRPr>
          </a:p>
        </p:txBody>
      </p:sp>
      <p:sp>
        <p:nvSpPr>
          <p:cNvPr id="7" name="Rectángulo 6"/>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spTree>
    <p:extLst>
      <p:ext uri="{BB962C8B-B14F-4D97-AF65-F5344CB8AC3E}">
        <p14:creationId xmlns:p14="http://schemas.microsoft.com/office/powerpoint/2010/main" val="35519813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0" y="1880274"/>
            <a:ext cx="4267200" cy="2015936"/>
          </a:xfrm>
          <a:prstGeom prst="rect">
            <a:avLst/>
          </a:prstGeom>
        </p:spPr>
        <p:txBody>
          <a:bodyPr wrap="square">
            <a:spAutoFit/>
          </a:bodyPr>
          <a:lstStyle/>
          <a:p>
            <a:r>
              <a:rPr lang="es-MX" sz="2500" dirty="0">
                <a:solidFill>
                  <a:srgbClr val="00B050"/>
                </a:solidFill>
              </a:rPr>
              <a:t>Susceptibilidad </a:t>
            </a:r>
            <a:r>
              <a:rPr lang="es-MX" sz="2500" dirty="0" smtClean="0">
                <a:solidFill>
                  <a:srgbClr val="00B050"/>
                </a:solidFill>
              </a:rPr>
              <a:t>litológica, reclasificación </a:t>
            </a:r>
            <a:r>
              <a:rPr lang="es-MX" sz="2500" dirty="0">
                <a:solidFill>
                  <a:srgbClr val="00B050"/>
                </a:solidFill>
              </a:rPr>
              <a:t>de las </a:t>
            </a:r>
            <a:r>
              <a:rPr lang="es-MX" sz="2500" dirty="0" smtClean="0">
                <a:solidFill>
                  <a:srgbClr val="00B050"/>
                </a:solidFill>
              </a:rPr>
              <a:t>litologías según </a:t>
            </a:r>
            <a:r>
              <a:rPr lang="es-MX" sz="2500" dirty="0">
                <a:solidFill>
                  <a:srgbClr val="00B050"/>
                </a:solidFill>
              </a:rPr>
              <a:t>su nivel de </a:t>
            </a:r>
            <a:r>
              <a:rPr lang="es-MX" sz="2500" dirty="0" smtClean="0">
                <a:solidFill>
                  <a:srgbClr val="00B050"/>
                </a:solidFill>
              </a:rPr>
              <a:t>susceptibilidad a </a:t>
            </a:r>
            <a:r>
              <a:rPr lang="es-MX" sz="2500" dirty="0">
                <a:solidFill>
                  <a:srgbClr val="00B050"/>
                </a:solidFill>
              </a:rPr>
              <a:t>los desprendimientos </a:t>
            </a:r>
            <a:r>
              <a:rPr lang="es-MX" sz="2500" dirty="0" smtClean="0">
                <a:solidFill>
                  <a:srgbClr val="00B050"/>
                </a:solidFill>
              </a:rPr>
              <a:t>de rocas</a:t>
            </a:r>
            <a:r>
              <a:rPr lang="es-MX" sz="2500" dirty="0">
                <a:solidFill>
                  <a:srgbClr val="00B050"/>
                </a:solidFill>
              </a:rPr>
              <a:t>.</a:t>
            </a:r>
          </a:p>
        </p:txBody>
      </p:sp>
      <p:sp>
        <p:nvSpPr>
          <p:cNvPr id="5" name="Rectángulo 4"/>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pic>
        <p:nvPicPr>
          <p:cNvPr id="4" name="Imagen 3"/>
          <p:cNvPicPr>
            <a:picLocks noChangeAspect="1"/>
          </p:cNvPicPr>
          <p:nvPr/>
        </p:nvPicPr>
        <p:blipFill>
          <a:blip r:embed="rId2"/>
          <a:stretch>
            <a:fillRect/>
          </a:stretch>
        </p:blipFill>
        <p:spPr>
          <a:xfrm>
            <a:off x="4267200" y="1096112"/>
            <a:ext cx="7047695" cy="4693765"/>
          </a:xfrm>
          <a:prstGeom prst="rect">
            <a:avLst/>
          </a:prstGeom>
        </p:spPr>
      </p:pic>
    </p:spTree>
    <p:extLst>
      <p:ext uri="{BB962C8B-B14F-4D97-AF65-F5344CB8AC3E}">
        <p14:creationId xmlns:p14="http://schemas.microsoft.com/office/powerpoint/2010/main" val="40265571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328107" y="487564"/>
            <a:ext cx="6142765" cy="6091037"/>
          </a:xfrm>
          <a:prstGeom prst="rect">
            <a:avLst/>
          </a:prstGeom>
        </p:spPr>
      </p:pic>
      <p:sp>
        <p:nvSpPr>
          <p:cNvPr id="4" name="Rectángulo 3"/>
          <p:cNvSpPr/>
          <p:nvPr/>
        </p:nvSpPr>
        <p:spPr>
          <a:xfrm rot="20495783">
            <a:off x="1683913" y="1698898"/>
            <a:ext cx="5288388" cy="477054"/>
          </a:xfrm>
          <a:prstGeom prst="rect">
            <a:avLst/>
          </a:prstGeom>
        </p:spPr>
        <p:txBody>
          <a:bodyPr wrap="square">
            <a:spAutoFit/>
          </a:bodyPr>
          <a:lstStyle/>
          <a:p>
            <a:pPr algn="just"/>
            <a:r>
              <a:rPr lang="es-ES" sz="2500" b="1" dirty="0" smtClean="0">
                <a:solidFill>
                  <a:srgbClr val="00B050"/>
                </a:solidFill>
              </a:rPr>
              <a:t>Evolución a la tercera dimensión</a:t>
            </a:r>
            <a:endParaRPr lang="es-ES" sz="2500" b="1" dirty="0">
              <a:solidFill>
                <a:srgbClr val="00B050"/>
              </a:solidFill>
            </a:endParaRPr>
          </a:p>
        </p:txBody>
      </p:sp>
      <p:sp>
        <p:nvSpPr>
          <p:cNvPr id="5" name="Rectángulo 4"/>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sp>
        <p:nvSpPr>
          <p:cNvPr id="3" name="Rectángulo 2"/>
          <p:cNvSpPr/>
          <p:nvPr/>
        </p:nvSpPr>
        <p:spPr>
          <a:xfrm>
            <a:off x="431800" y="3588245"/>
            <a:ext cx="4102100" cy="2400657"/>
          </a:xfrm>
          <a:prstGeom prst="rect">
            <a:avLst/>
          </a:prstGeom>
        </p:spPr>
        <p:txBody>
          <a:bodyPr wrap="square">
            <a:spAutoFit/>
          </a:bodyPr>
          <a:lstStyle/>
          <a:p>
            <a:pPr algn="just">
              <a:spcAft>
                <a:spcPts val="0"/>
              </a:spcAft>
            </a:pPr>
            <a:r>
              <a:rPr lang="es-MX" sz="2500" dirty="0">
                <a:solidFill>
                  <a:srgbClr val="00B050"/>
                </a:solidFill>
                <a:ea typeface="Times New Roman" panose="02020603050405020304" pitchFamily="18" charset="0"/>
              </a:rPr>
              <a:t>M</a:t>
            </a:r>
            <a:r>
              <a:rPr lang="es-MX" sz="2500" dirty="0" smtClean="0">
                <a:solidFill>
                  <a:srgbClr val="00B050"/>
                </a:solidFill>
                <a:ea typeface="Times New Roman" panose="02020603050405020304" pitchFamily="18" charset="0"/>
              </a:rPr>
              <a:t>odelos geológicos, </a:t>
            </a:r>
            <a:r>
              <a:rPr lang="es-MX" sz="2500" dirty="0">
                <a:solidFill>
                  <a:srgbClr val="00B050"/>
                </a:solidFill>
                <a:ea typeface="Times New Roman" panose="02020603050405020304" pitchFamily="18" charset="0"/>
              </a:rPr>
              <a:t>donde se conciba la </a:t>
            </a:r>
            <a:r>
              <a:rPr lang="es-MX" sz="2500" b="1" dirty="0">
                <a:solidFill>
                  <a:srgbClr val="FF0000"/>
                </a:solidFill>
                <a:ea typeface="Times New Roman" panose="02020603050405020304" pitchFamily="18" charset="0"/>
              </a:rPr>
              <a:t>unidad geológica </a:t>
            </a:r>
            <a:r>
              <a:rPr lang="es-MX" sz="2500" dirty="0">
                <a:solidFill>
                  <a:srgbClr val="00B050"/>
                </a:solidFill>
                <a:ea typeface="Times New Roman" panose="02020603050405020304" pitchFamily="18" charset="0"/>
              </a:rPr>
              <a:t>como unidad básica de información y como base interpretativa de los procesos geológicos. </a:t>
            </a:r>
            <a:endParaRPr lang="es-ES" sz="2500" dirty="0">
              <a:solidFill>
                <a:srgbClr val="00B050"/>
              </a:solidFill>
              <a:ea typeface="Times New Roman" panose="02020603050405020304" pitchFamily="18" charset="0"/>
            </a:endParaRPr>
          </a:p>
        </p:txBody>
      </p:sp>
    </p:spTree>
    <p:extLst>
      <p:ext uri="{BB962C8B-B14F-4D97-AF65-F5344CB8AC3E}">
        <p14:creationId xmlns:p14="http://schemas.microsoft.com/office/powerpoint/2010/main" val="24935239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92085" y="939016"/>
            <a:ext cx="4297458" cy="477054"/>
          </a:xfrm>
          <a:prstGeom prst="rect">
            <a:avLst/>
          </a:prstGeom>
        </p:spPr>
        <p:txBody>
          <a:bodyPr wrap="none">
            <a:spAutoFit/>
          </a:bodyPr>
          <a:lstStyle/>
          <a:p>
            <a:r>
              <a:rPr lang="en-US" sz="2500" b="1" dirty="0">
                <a:solidFill>
                  <a:srgbClr val="FF0000"/>
                </a:solidFill>
                <a:ea typeface="Calibri" panose="020F0502020204030204" pitchFamily="34" charset="0"/>
              </a:rPr>
              <a:t>¿</a:t>
            </a:r>
            <a:r>
              <a:rPr lang="en-US" sz="2500" b="1" dirty="0" err="1">
                <a:solidFill>
                  <a:srgbClr val="FF0000"/>
                </a:solidFill>
                <a:ea typeface="Calibri" panose="020F0502020204030204" pitchFamily="34" charset="0"/>
              </a:rPr>
              <a:t>Qué</a:t>
            </a:r>
            <a:r>
              <a:rPr lang="en-US" sz="2500" b="1" dirty="0">
                <a:solidFill>
                  <a:srgbClr val="FF0000"/>
                </a:solidFill>
                <a:ea typeface="Calibri" panose="020F0502020204030204" pitchFamily="34" charset="0"/>
              </a:rPr>
              <a:t> </a:t>
            </a:r>
            <a:r>
              <a:rPr lang="en-US" sz="2500" b="1" dirty="0" err="1">
                <a:solidFill>
                  <a:srgbClr val="FF0000"/>
                </a:solidFill>
                <a:ea typeface="Calibri" panose="020F0502020204030204" pitchFamily="34" charset="0"/>
              </a:rPr>
              <a:t>es</a:t>
            </a:r>
            <a:r>
              <a:rPr lang="en-US" sz="2500" b="1" dirty="0">
                <a:solidFill>
                  <a:srgbClr val="FF0000"/>
                </a:solidFill>
                <a:ea typeface="Calibri" panose="020F0502020204030204" pitchFamily="34" charset="0"/>
              </a:rPr>
              <a:t> </a:t>
            </a:r>
            <a:r>
              <a:rPr lang="en-US" sz="2500" b="1" dirty="0" err="1">
                <a:solidFill>
                  <a:srgbClr val="FF0000"/>
                </a:solidFill>
                <a:ea typeface="Calibri" panose="020F0502020204030204" pitchFamily="34" charset="0"/>
              </a:rPr>
              <a:t>una</a:t>
            </a:r>
            <a:r>
              <a:rPr lang="en-US" sz="2500" b="1" dirty="0">
                <a:solidFill>
                  <a:srgbClr val="FF0000"/>
                </a:solidFill>
                <a:ea typeface="Calibri" panose="020F0502020204030204" pitchFamily="34" charset="0"/>
              </a:rPr>
              <a:t> </a:t>
            </a:r>
            <a:r>
              <a:rPr lang="en-US" sz="2500" b="1" dirty="0" err="1">
                <a:solidFill>
                  <a:srgbClr val="FF0000"/>
                </a:solidFill>
                <a:ea typeface="Calibri" panose="020F0502020204030204" pitchFamily="34" charset="0"/>
              </a:rPr>
              <a:t>unidad</a:t>
            </a:r>
            <a:r>
              <a:rPr lang="en-US" sz="2500" b="1" dirty="0">
                <a:solidFill>
                  <a:srgbClr val="FF0000"/>
                </a:solidFill>
                <a:ea typeface="Calibri" panose="020F0502020204030204" pitchFamily="34" charset="0"/>
              </a:rPr>
              <a:t> </a:t>
            </a:r>
            <a:r>
              <a:rPr lang="en-US" sz="2500" b="1" dirty="0" err="1">
                <a:solidFill>
                  <a:srgbClr val="FF0000"/>
                </a:solidFill>
                <a:ea typeface="Calibri" panose="020F0502020204030204" pitchFamily="34" charset="0"/>
              </a:rPr>
              <a:t>geológica</a:t>
            </a:r>
            <a:r>
              <a:rPr lang="en-US" sz="2500" b="1" dirty="0">
                <a:solidFill>
                  <a:srgbClr val="FF0000"/>
                </a:solidFill>
                <a:ea typeface="Calibri" panose="020F0502020204030204" pitchFamily="34" charset="0"/>
              </a:rPr>
              <a:t>?</a:t>
            </a:r>
            <a:endParaRPr lang="es-ES" sz="2500" b="1" dirty="0">
              <a:solidFill>
                <a:srgbClr val="FF0000"/>
              </a:solidFill>
            </a:endParaRPr>
          </a:p>
        </p:txBody>
      </p:sp>
      <p:sp>
        <p:nvSpPr>
          <p:cNvPr id="8" name="Rectángulo 7"/>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pic>
        <p:nvPicPr>
          <p:cNvPr id="3" name="Imagen 2"/>
          <p:cNvPicPr>
            <a:picLocks noChangeAspect="1"/>
          </p:cNvPicPr>
          <p:nvPr/>
        </p:nvPicPr>
        <p:blipFill>
          <a:blip r:embed="rId2"/>
          <a:stretch>
            <a:fillRect/>
          </a:stretch>
        </p:blipFill>
        <p:spPr>
          <a:xfrm>
            <a:off x="4460920" y="2287543"/>
            <a:ext cx="3160788" cy="3018553"/>
          </a:xfrm>
          <a:prstGeom prst="rect">
            <a:avLst/>
          </a:prstGeom>
        </p:spPr>
      </p:pic>
    </p:spTree>
    <p:extLst>
      <p:ext uri="{BB962C8B-B14F-4D97-AF65-F5344CB8AC3E}">
        <p14:creationId xmlns:p14="http://schemas.microsoft.com/office/powerpoint/2010/main" val="2653488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sp>
        <p:nvSpPr>
          <p:cNvPr id="6" name="Rectángulo 5"/>
          <p:cNvSpPr/>
          <p:nvPr/>
        </p:nvSpPr>
        <p:spPr>
          <a:xfrm>
            <a:off x="1229711" y="1982270"/>
            <a:ext cx="9217572" cy="2400657"/>
          </a:xfrm>
          <a:prstGeom prst="rect">
            <a:avLst/>
          </a:prstGeom>
        </p:spPr>
        <p:txBody>
          <a:bodyPr wrap="square">
            <a:spAutoFit/>
          </a:bodyPr>
          <a:lstStyle/>
          <a:p>
            <a:pPr algn="just">
              <a:spcAft>
                <a:spcPts val="0"/>
              </a:spcAft>
            </a:pPr>
            <a:r>
              <a:rPr lang="es-MX" sz="3000" dirty="0">
                <a:solidFill>
                  <a:srgbClr val="00B050"/>
                </a:solidFill>
                <a:ea typeface="Times New Roman" panose="02020603050405020304" pitchFamily="18" charset="0"/>
              </a:rPr>
              <a:t>Para iniciar el proceso de elaboración del modelo geológico, el primer paso es definir o conceptualizar el termino </a:t>
            </a:r>
            <a:r>
              <a:rPr lang="es-MX" sz="3000" b="1" dirty="0">
                <a:solidFill>
                  <a:srgbClr val="00B050"/>
                </a:solidFill>
                <a:ea typeface="Times New Roman" panose="02020603050405020304" pitchFamily="18" charset="0"/>
              </a:rPr>
              <a:t>Unidad Geológica</a:t>
            </a:r>
            <a:r>
              <a:rPr lang="es-MX" sz="3000" dirty="0">
                <a:solidFill>
                  <a:srgbClr val="00B050"/>
                </a:solidFill>
                <a:ea typeface="Times New Roman" panose="02020603050405020304" pitchFamily="18" charset="0"/>
              </a:rPr>
              <a:t>. </a:t>
            </a:r>
            <a:endParaRPr lang="es-MX" sz="3000" dirty="0" smtClean="0">
              <a:solidFill>
                <a:srgbClr val="00B050"/>
              </a:solidFill>
              <a:ea typeface="Times New Roman" panose="02020603050405020304" pitchFamily="18" charset="0"/>
            </a:endParaRPr>
          </a:p>
          <a:p>
            <a:pPr algn="just">
              <a:spcAft>
                <a:spcPts val="0"/>
              </a:spcAft>
            </a:pPr>
            <a:r>
              <a:rPr lang="es-MX" sz="3000" dirty="0" smtClean="0">
                <a:solidFill>
                  <a:srgbClr val="00B050"/>
                </a:solidFill>
                <a:ea typeface="Times New Roman" panose="02020603050405020304" pitchFamily="18" charset="0"/>
              </a:rPr>
              <a:t>“La </a:t>
            </a:r>
            <a:r>
              <a:rPr lang="es-MX" sz="3000" dirty="0">
                <a:solidFill>
                  <a:srgbClr val="00B050"/>
                </a:solidFill>
                <a:ea typeface="Times New Roman" panose="02020603050405020304" pitchFamily="18" charset="0"/>
              </a:rPr>
              <a:t>unidad geológica es un espacio tridimensional homogéneo de acuerdo a propiedades físicas de </a:t>
            </a:r>
            <a:r>
              <a:rPr lang="es-MX" sz="3000" dirty="0" smtClean="0">
                <a:solidFill>
                  <a:srgbClr val="00B050"/>
                </a:solidFill>
                <a:ea typeface="Times New Roman" panose="02020603050405020304" pitchFamily="18" charset="0"/>
              </a:rPr>
              <a:t>interés”.</a:t>
            </a:r>
            <a:endParaRPr lang="es-ES" sz="3000" dirty="0">
              <a:solidFill>
                <a:srgbClr val="00B050"/>
              </a:solidFill>
              <a:effectLst/>
              <a:ea typeface="Times New Roman" panose="02020603050405020304" pitchFamily="18" charset="0"/>
            </a:endParaRPr>
          </a:p>
        </p:txBody>
      </p:sp>
    </p:spTree>
    <p:extLst>
      <p:ext uri="{BB962C8B-B14F-4D97-AF65-F5344CB8AC3E}">
        <p14:creationId xmlns:p14="http://schemas.microsoft.com/office/powerpoint/2010/main" val="20174560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41310" y="1643981"/>
            <a:ext cx="4421592" cy="3170099"/>
          </a:xfrm>
          <a:prstGeom prst="rect">
            <a:avLst/>
          </a:prstGeom>
        </p:spPr>
        <p:txBody>
          <a:bodyPr wrap="square">
            <a:spAutoFit/>
          </a:bodyPr>
          <a:lstStyle/>
          <a:p>
            <a:pPr algn="just"/>
            <a:r>
              <a:rPr lang="es-MX" sz="3000" dirty="0">
                <a:solidFill>
                  <a:srgbClr val="00B050"/>
                </a:solidFill>
                <a:ea typeface="Times New Roman" panose="02020603050405020304" pitchFamily="18" charset="0"/>
              </a:rPr>
              <a:t>Por ejemplo en estratigrafía las unidades reconocidas internacionalmente son</a:t>
            </a:r>
            <a:r>
              <a:rPr lang="es-MX" sz="3000" dirty="0" smtClean="0">
                <a:solidFill>
                  <a:srgbClr val="00B050"/>
                </a:solidFill>
                <a:ea typeface="Times New Roman" panose="02020603050405020304" pitchFamily="18" charset="0"/>
              </a:rPr>
              <a:t>: </a:t>
            </a:r>
            <a:r>
              <a:rPr lang="es-MX" sz="3000" dirty="0">
                <a:solidFill>
                  <a:srgbClr val="00B050"/>
                </a:solidFill>
                <a:ea typeface="Calibri" panose="020F0502020204030204" pitchFamily="34" charset="0"/>
                <a:cs typeface="Times New Roman" panose="02020603050405020304" pitchFamily="18" charset="0"/>
              </a:rPr>
              <a:t>Grupo, Formación, Miembro y Capa</a:t>
            </a:r>
            <a:endParaRPr lang="es-ES" sz="3000" dirty="0">
              <a:solidFill>
                <a:srgbClr val="00B050"/>
              </a:solidFill>
              <a:ea typeface="Calibri" panose="020F0502020204030204" pitchFamily="34" charset="0"/>
              <a:cs typeface="Times New Roman" panose="02020603050405020304" pitchFamily="18" charset="0"/>
            </a:endParaRPr>
          </a:p>
          <a:p>
            <a:pPr algn="just">
              <a:spcAft>
                <a:spcPts val="0"/>
              </a:spcAft>
            </a:pPr>
            <a:endParaRPr lang="es-ES" sz="2000" b="1" dirty="0">
              <a:effectLst/>
              <a:latin typeface="Times New Roman" panose="02020603050405020304" pitchFamily="18" charset="0"/>
              <a:ea typeface="Times New Roman" panose="02020603050405020304" pitchFamily="18" charset="0"/>
            </a:endParaRPr>
          </a:p>
        </p:txBody>
      </p:sp>
      <p:sp>
        <p:nvSpPr>
          <p:cNvPr id="10" name="Rectángulo 9"/>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10"/>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pic>
        <p:nvPicPr>
          <p:cNvPr id="2" name="Imagen 1"/>
          <p:cNvPicPr>
            <a:picLocks noChangeAspect="1"/>
          </p:cNvPicPr>
          <p:nvPr/>
        </p:nvPicPr>
        <p:blipFill>
          <a:blip r:embed="rId2"/>
          <a:stretch>
            <a:fillRect/>
          </a:stretch>
        </p:blipFill>
        <p:spPr>
          <a:xfrm>
            <a:off x="5389393" y="1190223"/>
            <a:ext cx="5650318" cy="4218904"/>
          </a:xfrm>
          <a:prstGeom prst="rect">
            <a:avLst/>
          </a:prstGeom>
        </p:spPr>
      </p:pic>
    </p:spTree>
    <p:extLst>
      <p:ext uri="{BB962C8B-B14F-4D97-AF65-F5344CB8AC3E}">
        <p14:creationId xmlns:p14="http://schemas.microsoft.com/office/powerpoint/2010/main" val="40861254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7705" y="4262001"/>
            <a:ext cx="11705849" cy="2308324"/>
          </a:xfrm>
          <a:prstGeom prst="rect">
            <a:avLst/>
          </a:prstGeom>
        </p:spPr>
        <p:txBody>
          <a:bodyPr wrap="square">
            <a:spAutoFit/>
          </a:bodyPr>
          <a:lstStyle/>
          <a:p>
            <a:r>
              <a:rPr lang="es-MX" sz="2400" b="1" dirty="0">
                <a:cs typeface="Arial" panose="020B0604020202020204" pitchFamily="34" charset="0"/>
              </a:rPr>
              <a:t>Objetivo de la Conferencia:</a:t>
            </a:r>
          </a:p>
          <a:p>
            <a:pPr algn="just"/>
            <a:r>
              <a:rPr lang="es-ES" sz="2400" dirty="0" smtClean="0">
                <a:cs typeface="Arial" panose="020B0604020202020204" pitchFamily="34" charset="0"/>
              </a:rPr>
              <a:t>Introducir a los alumnos en la temática de los modelos geológicos, mediante la asimilación de los conceptos básicos, con lo cual se pretende visualizar las aplicaciones fundamentales de los Modelos Geológicos en las Ciencias de la Tierra en general.</a:t>
            </a:r>
          </a:p>
          <a:p>
            <a:pPr algn="just"/>
            <a:endParaRPr lang="es-ES" sz="2400" dirty="0" smtClean="0">
              <a:cs typeface="Arial" panose="020B0604020202020204" pitchFamily="34" charset="0"/>
            </a:endParaRPr>
          </a:p>
          <a:p>
            <a:pPr algn="just"/>
            <a:r>
              <a:rPr lang="es-ES" sz="2400" dirty="0" smtClean="0">
                <a:cs typeface="Arial" panose="020B0604020202020204" pitchFamily="34" charset="0"/>
              </a:rPr>
              <a:t>La </a:t>
            </a:r>
            <a:r>
              <a:rPr lang="es-ES" sz="2400" dirty="0">
                <a:cs typeface="Arial" panose="020B0604020202020204" pitchFamily="34" charset="0"/>
              </a:rPr>
              <a:t>conferencia aborda </a:t>
            </a:r>
            <a:r>
              <a:rPr lang="es-ES" sz="2400" dirty="0" smtClean="0">
                <a:cs typeface="Arial" panose="020B0604020202020204" pitchFamily="34" charset="0"/>
              </a:rPr>
              <a:t>parte </a:t>
            </a:r>
            <a:r>
              <a:rPr lang="es-ES" sz="2400" dirty="0">
                <a:cs typeface="Arial" panose="020B0604020202020204" pitchFamily="34" charset="0"/>
              </a:rPr>
              <a:t>de los contenidos de la unidad 1</a:t>
            </a:r>
            <a:r>
              <a:rPr lang="es-ES" sz="2400" dirty="0" smtClean="0">
                <a:cs typeface="Arial" panose="020B0604020202020204" pitchFamily="34" charset="0"/>
              </a:rPr>
              <a:t>.</a:t>
            </a:r>
            <a:endParaRPr lang="es-MX" sz="2400" dirty="0"/>
          </a:p>
        </p:txBody>
      </p:sp>
      <p:sp>
        <p:nvSpPr>
          <p:cNvPr id="5" name="Rectángulo 4"/>
          <p:cNvSpPr/>
          <p:nvPr/>
        </p:nvSpPr>
        <p:spPr>
          <a:xfrm>
            <a:off x="180534" y="76240"/>
            <a:ext cx="11565987" cy="1554272"/>
          </a:xfrm>
          <a:prstGeom prst="rect">
            <a:avLst/>
          </a:prstGeom>
        </p:spPr>
        <p:txBody>
          <a:bodyPr wrap="square">
            <a:spAutoFit/>
          </a:bodyPr>
          <a:lstStyle/>
          <a:p>
            <a:pPr algn="just"/>
            <a:r>
              <a:rPr lang="es-MX" sz="2300" b="1" dirty="0"/>
              <a:t>Objetivos de la unidad de aprendizaje “Modelación de procesos geológicos ambientales</a:t>
            </a:r>
            <a:r>
              <a:rPr lang="es-ES" sz="2300" b="1" dirty="0" smtClean="0"/>
              <a:t>”</a:t>
            </a:r>
          </a:p>
          <a:p>
            <a:pPr algn="just"/>
            <a:r>
              <a:rPr lang="es-MX" sz="2400" dirty="0"/>
              <a:t>La Unidad de Aprendizaje tiene como objetivo valorar los procesos teórico-prácticos fundamentales sobre la evolución, programas de cálculo e incertidumbre de los modelos geológicos, y analizar e interpretar sus resultados.</a:t>
            </a:r>
            <a:endParaRPr lang="es-ES" sz="2400" b="1" dirty="0" smtClean="0"/>
          </a:p>
        </p:txBody>
      </p:sp>
      <p:sp>
        <p:nvSpPr>
          <p:cNvPr id="6" name="Rectángulo 5"/>
          <p:cNvSpPr/>
          <p:nvPr/>
        </p:nvSpPr>
        <p:spPr>
          <a:xfrm>
            <a:off x="180534" y="2015232"/>
            <a:ext cx="11580055" cy="1862048"/>
          </a:xfrm>
          <a:prstGeom prst="rect">
            <a:avLst/>
          </a:prstGeom>
        </p:spPr>
        <p:txBody>
          <a:bodyPr wrap="square">
            <a:spAutoFit/>
          </a:bodyPr>
          <a:lstStyle/>
          <a:p>
            <a:pPr algn="just"/>
            <a:r>
              <a:rPr lang="es-MX" sz="2300" b="1" dirty="0" smtClean="0"/>
              <a:t>Unidad 1. Introducción a los modelos geológicos</a:t>
            </a:r>
            <a:r>
              <a:rPr lang="es-MX" sz="2300" b="1" dirty="0" smtClean="0">
                <a:solidFill>
                  <a:srgbClr val="000000"/>
                </a:solidFill>
              </a:rPr>
              <a:t> </a:t>
            </a:r>
          </a:p>
          <a:p>
            <a:pPr algn="just"/>
            <a:r>
              <a:rPr lang="es-MX" sz="2300" b="1" dirty="0" smtClean="0">
                <a:solidFill>
                  <a:srgbClr val="000000"/>
                </a:solidFill>
              </a:rPr>
              <a:t>Objetivo de la Unidad 1: </a:t>
            </a:r>
          </a:p>
          <a:p>
            <a:pPr algn="just"/>
            <a:r>
              <a:rPr lang="es-MX" sz="2300" dirty="0">
                <a:solidFill>
                  <a:srgbClr val="000000"/>
                </a:solidFill>
              </a:rPr>
              <a:t>Caracterizar los diferentes modelos aplicables a la geología ambiental para su aplicación en la solución de problemáticas geólogo ambientales, a través de la presentación de diferentes opciones metodológicas </a:t>
            </a:r>
            <a:r>
              <a:rPr lang="es-MX" sz="2300" dirty="0" smtClean="0">
                <a:solidFill>
                  <a:srgbClr val="000000"/>
                </a:solidFill>
              </a:rPr>
              <a:t>actuales.</a:t>
            </a:r>
            <a:endParaRPr lang="es-MX" sz="2300" b="1" dirty="0" smtClean="0">
              <a:solidFill>
                <a:srgbClr val="000000"/>
              </a:solidFill>
            </a:endParaRPr>
          </a:p>
        </p:txBody>
      </p:sp>
    </p:spTree>
    <p:extLst>
      <p:ext uri="{BB962C8B-B14F-4D97-AF65-F5344CB8AC3E}">
        <p14:creationId xmlns:p14="http://schemas.microsoft.com/office/powerpoint/2010/main" val="29506456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9145" y="764825"/>
            <a:ext cx="11513713" cy="5478423"/>
          </a:xfrm>
          <a:prstGeom prst="rect">
            <a:avLst/>
          </a:prstGeom>
        </p:spPr>
        <p:txBody>
          <a:bodyPr wrap="square">
            <a:spAutoFit/>
          </a:bodyPr>
          <a:lstStyle/>
          <a:p>
            <a:pPr algn="just">
              <a:spcAft>
                <a:spcPts val="0"/>
              </a:spcAft>
            </a:pPr>
            <a:r>
              <a:rPr lang="es-MX" sz="2500" dirty="0">
                <a:solidFill>
                  <a:srgbClr val="00B050"/>
                </a:solidFill>
                <a:latin typeface="Arial" panose="020B0604020202020204" pitchFamily="34" charset="0"/>
                <a:ea typeface="Times New Roman" panose="02020603050405020304" pitchFamily="18" charset="0"/>
              </a:rPr>
              <a:t>En geología ambiental también </a:t>
            </a:r>
            <a:r>
              <a:rPr lang="es-MX" sz="2500" dirty="0" smtClean="0">
                <a:solidFill>
                  <a:srgbClr val="00B050"/>
                </a:solidFill>
                <a:latin typeface="Arial" panose="020B0604020202020204" pitchFamily="34" charset="0"/>
                <a:ea typeface="Times New Roman" panose="02020603050405020304" pitchFamily="18" charset="0"/>
              </a:rPr>
              <a:t>son muy utilizadas, unidades </a:t>
            </a:r>
            <a:r>
              <a:rPr lang="es-MX" sz="2500" dirty="0">
                <a:solidFill>
                  <a:srgbClr val="00B050"/>
                </a:solidFill>
                <a:latin typeface="Arial" panose="020B0604020202020204" pitchFamily="34" charset="0"/>
                <a:ea typeface="Times New Roman" panose="02020603050405020304" pitchFamily="18" charset="0"/>
              </a:rPr>
              <a:t>como:</a:t>
            </a:r>
            <a:endParaRPr lang="es-ES" sz="2500" dirty="0">
              <a:solidFill>
                <a:srgbClr val="00B050"/>
              </a:solidFill>
              <a:latin typeface="Times New Roman" panose="02020603050405020304" pitchFamily="18" charset="0"/>
              <a:ea typeface="Times New Roman" panose="02020603050405020304" pitchFamily="18" charset="0"/>
            </a:endParaRPr>
          </a:p>
          <a:p>
            <a:pPr algn="just">
              <a:spcAft>
                <a:spcPts val="0"/>
              </a:spcAft>
            </a:pPr>
            <a:r>
              <a:rPr lang="es-MX" sz="2500" dirty="0">
                <a:solidFill>
                  <a:srgbClr val="00B050"/>
                </a:solidFill>
                <a:latin typeface="Arial" panose="020B0604020202020204" pitchFamily="34" charset="0"/>
                <a:ea typeface="Times New Roman" panose="02020603050405020304" pitchFamily="18" charset="0"/>
              </a:rPr>
              <a:t> </a:t>
            </a:r>
            <a:endParaRPr lang="es-ES" sz="2500" dirty="0">
              <a:solidFill>
                <a:srgbClr val="00B050"/>
              </a:solidFill>
              <a:latin typeface="Times New Roman" panose="02020603050405020304" pitchFamily="18" charset="0"/>
              <a:ea typeface="Times New Roman" panose="02020603050405020304" pitchFamily="18" charset="0"/>
            </a:endParaRPr>
          </a:p>
          <a:p>
            <a:pPr algn="just">
              <a:spcAft>
                <a:spcPts val="0"/>
              </a:spcAft>
            </a:pPr>
            <a:r>
              <a:rPr lang="es-MX" sz="2500" b="1" dirty="0">
                <a:solidFill>
                  <a:srgbClr val="00B050"/>
                </a:solidFill>
                <a:latin typeface="Arial" panose="020B0604020202020204" pitchFamily="34" charset="0"/>
                <a:ea typeface="Times New Roman" panose="02020603050405020304" pitchFamily="18" charset="0"/>
              </a:rPr>
              <a:t>Formación de rocas </a:t>
            </a:r>
            <a:r>
              <a:rPr lang="es-MX" sz="2500" b="1" dirty="0" err="1">
                <a:solidFill>
                  <a:srgbClr val="00B050"/>
                </a:solidFill>
                <a:latin typeface="Arial" panose="020B0604020202020204" pitchFamily="34" charset="0"/>
                <a:ea typeface="Times New Roman" panose="02020603050405020304" pitchFamily="18" charset="0"/>
              </a:rPr>
              <a:t>precuaternarias</a:t>
            </a:r>
            <a:r>
              <a:rPr lang="es-MX" sz="2500" dirty="0">
                <a:solidFill>
                  <a:srgbClr val="00B050"/>
                </a:solidFill>
                <a:latin typeface="Arial" panose="020B0604020202020204" pitchFamily="34" charset="0"/>
                <a:ea typeface="Times New Roman" panose="02020603050405020304" pitchFamily="18" charset="0"/>
              </a:rPr>
              <a:t>: espacialmente indica un conjunto de facies unidas según un mismo ciclo geotectónico del desarrollo de la corteza terrestre.</a:t>
            </a:r>
            <a:endParaRPr lang="es-ES" sz="2500" dirty="0">
              <a:solidFill>
                <a:srgbClr val="00B050"/>
              </a:solidFill>
              <a:latin typeface="Times New Roman" panose="02020603050405020304" pitchFamily="18" charset="0"/>
              <a:ea typeface="Times New Roman" panose="02020603050405020304" pitchFamily="18" charset="0"/>
            </a:endParaRPr>
          </a:p>
          <a:p>
            <a:pPr algn="just">
              <a:spcAft>
                <a:spcPts val="0"/>
              </a:spcAft>
            </a:pPr>
            <a:endParaRPr lang="es-MX" sz="2500" b="1" dirty="0">
              <a:solidFill>
                <a:srgbClr val="00B050"/>
              </a:solidFill>
              <a:latin typeface="Arial" panose="020B0604020202020204" pitchFamily="34" charset="0"/>
              <a:ea typeface="Times New Roman" panose="02020603050405020304" pitchFamily="18" charset="0"/>
            </a:endParaRPr>
          </a:p>
          <a:p>
            <a:pPr algn="just">
              <a:spcAft>
                <a:spcPts val="0"/>
              </a:spcAft>
            </a:pPr>
            <a:r>
              <a:rPr lang="es-MX" sz="2500" b="1" dirty="0">
                <a:solidFill>
                  <a:srgbClr val="00B050"/>
                </a:solidFill>
                <a:latin typeface="Arial" panose="020B0604020202020204" pitchFamily="34" charset="0"/>
                <a:ea typeface="Times New Roman" panose="02020603050405020304" pitchFamily="18" charset="0"/>
              </a:rPr>
              <a:t>Conjunto facial genético: </a:t>
            </a:r>
            <a:r>
              <a:rPr lang="es-MX" sz="2500" dirty="0">
                <a:solidFill>
                  <a:srgbClr val="00B050"/>
                </a:solidFill>
                <a:latin typeface="Arial" panose="020B0604020202020204" pitchFamily="34" charset="0"/>
                <a:ea typeface="Times New Roman" panose="02020603050405020304" pitchFamily="18" charset="0"/>
              </a:rPr>
              <a:t>Conjunto de rocas o suelos surgidas en las mismas condiciones faciales.</a:t>
            </a:r>
          </a:p>
          <a:p>
            <a:pPr algn="just">
              <a:spcAft>
                <a:spcPts val="0"/>
              </a:spcAft>
            </a:pPr>
            <a:endParaRPr lang="es-ES" sz="2500" dirty="0">
              <a:solidFill>
                <a:srgbClr val="00B050"/>
              </a:solidFill>
              <a:latin typeface="Times New Roman" panose="02020603050405020304" pitchFamily="18" charset="0"/>
              <a:ea typeface="Times New Roman" panose="02020603050405020304" pitchFamily="18" charset="0"/>
            </a:endParaRPr>
          </a:p>
          <a:p>
            <a:pPr algn="just">
              <a:spcAft>
                <a:spcPts val="0"/>
              </a:spcAft>
            </a:pPr>
            <a:r>
              <a:rPr lang="es-MX" sz="2500" b="1" dirty="0">
                <a:solidFill>
                  <a:srgbClr val="00B050"/>
                </a:solidFill>
                <a:latin typeface="Arial" panose="020B0604020202020204" pitchFamily="34" charset="0"/>
                <a:ea typeface="Times New Roman" panose="02020603050405020304" pitchFamily="18" charset="0"/>
              </a:rPr>
              <a:t>Tipo petrográfico:</a:t>
            </a:r>
            <a:r>
              <a:rPr lang="es-MX" sz="2500" dirty="0">
                <a:solidFill>
                  <a:srgbClr val="00B050"/>
                </a:solidFill>
                <a:latin typeface="Arial" panose="020B0604020202020204" pitchFamily="34" charset="0"/>
                <a:ea typeface="Times New Roman" panose="02020603050405020304" pitchFamily="18" charset="0"/>
              </a:rPr>
              <a:t> Rocas o suelos de una misma composición mineralógica y con la misma estructura y textura. </a:t>
            </a:r>
            <a:endParaRPr lang="es-ES" sz="2500" dirty="0">
              <a:solidFill>
                <a:srgbClr val="00B050"/>
              </a:solidFill>
              <a:latin typeface="Times New Roman" panose="02020603050405020304" pitchFamily="18" charset="0"/>
              <a:ea typeface="Times New Roman" panose="02020603050405020304" pitchFamily="18" charset="0"/>
            </a:endParaRPr>
          </a:p>
          <a:p>
            <a:pPr algn="just">
              <a:spcAft>
                <a:spcPts val="0"/>
              </a:spcAft>
            </a:pPr>
            <a:endParaRPr lang="es-MX" sz="2500" b="1" dirty="0">
              <a:solidFill>
                <a:srgbClr val="00B050"/>
              </a:solidFill>
              <a:latin typeface="Arial" panose="020B0604020202020204" pitchFamily="34" charset="0"/>
              <a:ea typeface="Times New Roman" panose="02020603050405020304" pitchFamily="18" charset="0"/>
            </a:endParaRPr>
          </a:p>
          <a:p>
            <a:pPr algn="just">
              <a:spcAft>
                <a:spcPts val="0"/>
              </a:spcAft>
            </a:pPr>
            <a:r>
              <a:rPr lang="es-MX" sz="2500" b="1" dirty="0">
                <a:solidFill>
                  <a:srgbClr val="00B050"/>
                </a:solidFill>
                <a:latin typeface="Arial" panose="020B0604020202020204" pitchFamily="34" charset="0"/>
                <a:ea typeface="Times New Roman" panose="02020603050405020304" pitchFamily="18" charset="0"/>
              </a:rPr>
              <a:t>Tipo ingeniero geológico</a:t>
            </a:r>
            <a:r>
              <a:rPr lang="es-MX" sz="2500" dirty="0">
                <a:solidFill>
                  <a:srgbClr val="00B050"/>
                </a:solidFill>
                <a:latin typeface="Arial" panose="020B0604020202020204" pitchFamily="34" charset="0"/>
                <a:ea typeface="Times New Roman" panose="02020603050405020304" pitchFamily="18" charset="0"/>
              </a:rPr>
              <a:t>: Parte de cierto tipo petrográfico caracterizado por la homogeneidad de las cualidades geotécnicas de los suelos o rocas. </a:t>
            </a:r>
            <a:endParaRPr lang="es-ES" sz="2500" dirty="0">
              <a:solidFill>
                <a:srgbClr val="00B050"/>
              </a:solidFill>
              <a:effectLst/>
              <a:latin typeface="Times New Roman" panose="02020603050405020304" pitchFamily="18" charset="0"/>
              <a:ea typeface="Times New Roman" panose="02020603050405020304" pitchFamily="18" charset="0"/>
            </a:endParaRPr>
          </a:p>
        </p:txBody>
      </p:sp>
      <p:sp>
        <p:nvSpPr>
          <p:cNvPr id="7" name="Rectángulo 6"/>
          <p:cNvSpPr/>
          <p:nvPr/>
        </p:nvSpPr>
        <p:spPr>
          <a:xfrm>
            <a:off x="0" y="1051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p:cNvSpPr/>
          <p:nvPr/>
        </p:nvSpPr>
        <p:spPr>
          <a:xfrm>
            <a:off x="1229711" y="-40366"/>
            <a:ext cx="9217572" cy="477054"/>
          </a:xfrm>
          <a:prstGeom prst="rect">
            <a:avLst/>
          </a:prstGeom>
        </p:spPr>
        <p:txBody>
          <a:bodyPr wrap="square">
            <a:spAutoFit/>
          </a:bodyPr>
          <a:lstStyle/>
          <a:p>
            <a:pPr lvl="1"/>
            <a:r>
              <a:rPr lang="es-MX" sz="2500" b="1" dirty="0"/>
              <a:t>1.2 El modelo geológico, ejemplos, importancia y aplicaciones.</a:t>
            </a:r>
            <a:endParaRPr lang="es-ES" sz="2500" dirty="0"/>
          </a:p>
        </p:txBody>
      </p:sp>
    </p:spTree>
    <p:extLst>
      <p:ext uri="{BB962C8B-B14F-4D97-AF65-F5344CB8AC3E}">
        <p14:creationId xmlns:p14="http://schemas.microsoft.com/office/powerpoint/2010/main" val="20053639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477009"/>
            <a:ext cx="12192000" cy="2169825"/>
          </a:xfrm>
          <a:prstGeom prst="rect">
            <a:avLst/>
          </a:prstGeom>
        </p:spPr>
        <p:txBody>
          <a:bodyPr wrap="square">
            <a:spAutoFit/>
          </a:bodyPr>
          <a:lstStyle/>
          <a:p>
            <a:r>
              <a:rPr lang="es-MX" sz="2200" b="1" dirty="0">
                <a:solidFill>
                  <a:srgbClr val="00B050"/>
                </a:solidFill>
              </a:rPr>
              <a:t>Conclusiones </a:t>
            </a:r>
          </a:p>
          <a:p>
            <a:endParaRPr lang="es-ES" sz="2200" dirty="0">
              <a:solidFill>
                <a:srgbClr val="00B050"/>
              </a:solidFill>
            </a:endParaRPr>
          </a:p>
          <a:p>
            <a:pPr algn="just"/>
            <a:r>
              <a:rPr lang="es-MX" sz="2200" dirty="0">
                <a:solidFill>
                  <a:srgbClr val="00B050"/>
                </a:solidFill>
              </a:rPr>
              <a:t>La elaboración de un modelo </a:t>
            </a:r>
            <a:r>
              <a:rPr lang="es-MX" sz="2200" dirty="0" smtClean="0">
                <a:solidFill>
                  <a:srgbClr val="00B050"/>
                </a:solidFill>
              </a:rPr>
              <a:t>geológico </a:t>
            </a:r>
            <a:r>
              <a:rPr lang="es-MX" sz="2200" dirty="0">
                <a:solidFill>
                  <a:srgbClr val="00B050"/>
                </a:solidFill>
              </a:rPr>
              <a:t>cercano a la realidad es una herramienta de trabajo imprescindible para la correcta interpretación de medio </a:t>
            </a:r>
            <a:r>
              <a:rPr lang="es-MX" sz="2200" dirty="0" smtClean="0">
                <a:solidFill>
                  <a:srgbClr val="00B050"/>
                </a:solidFill>
              </a:rPr>
              <a:t>físico. </a:t>
            </a:r>
            <a:r>
              <a:rPr lang="es-MX" sz="2200" dirty="0">
                <a:solidFill>
                  <a:srgbClr val="00B050"/>
                </a:solidFill>
              </a:rPr>
              <a:t>La mayor parte de los métodos de evaluación de fenómenos geológicos generadores de peligro, llevan </a:t>
            </a:r>
            <a:r>
              <a:rPr lang="es-MX" sz="2200" dirty="0" smtClean="0">
                <a:solidFill>
                  <a:srgbClr val="00B050"/>
                </a:solidFill>
              </a:rPr>
              <a:t>explícitamente </a:t>
            </a:r>
            <a:r>
              <a:rPr lang="es-MX" sz="2200" dirty="0">
                <a:solidFill>
                  <a:srgbClr val="00B050"/>
                </a:solidFill>
              </a:rPr>
              <a:t>la </a:t>
            </a:r>
            <a:r>
              <a:rPr lang="es-MX" sz="2200" dirty="0" smtClean="0">
                <a:solidFill>
                  <a:srgbClr val="00B050"/>
                </a:solidFill>
              </a:rPr>
              <a:t>variable </a:t>
            </a:r>
            <a:r>
              <a:rPr lang="es-MX" sz="2200" dirty="0">
                <a:solidFill>
                  <a:srgbClr val="00B050"/>
                </a:solidFill>
              </a:rPr>
              <a:t>litológica, de </a:t>
            </a:r>
            <a:r>
              <a:rPr lang="es-MX" sz="2200" dirty="0" smtClean="0">
                <a:solidFill>
                  <a:srgbClr val="00B050"/>
                </a:solidFill>
              </a:rPr>
              <a:t>ahí, </a:t>
            </a:r>
            <a:r>
              <a:rPr lang="es-MX" sz="2200" dirty="0">
                <a:solidFill>
                  <a:srgbClr val="00B050"/>
                </a:solidFill>
              </a:rPr>
              <a:t>la importancia de una correcta construcción e interpretación del modelo geológico</a:t>
            </a:r>
            <a:r>
              <a:rPr lang="es-MX" sz="2200" dirty="0" smtClean="0">
                <a:solidFill>
                  <a:srgbClr val="00B050"/>
                </a:solidFill>
              </a:rPr>
              <a:t>.</a:t>
            </a:r>
            <a:endParaRPr lang="es-ES" sz="2500" dirty="0">
              <a:solidFill>
                <a:srgbClr val="00B050"/>
              </a:solidFill>
              <a:effectLst/>
              <a:ea typeface="Calibri" panose="020F0502020204030204" pitchFamily="34" charset="0"/>
              <a:cs typeface="Times New Roman" panose="02020603050405020304" pitchFamily="18" charset="0"/>
            </a:endParaRPr>
          </a:p>
        </p:txBody>
      </p:sp>
      <p:grpSp>
        <p:nvGrpSpPr>
          <p:cNvPr id="5" name="Grupo 4"/>
          <p:cNvGrpSpPr/>
          <p:nvPr/>
        </p:nvGrpSpPr>
        <p:grpSpPr>
          <a:xfrm>
            <a:off x="0" y="25400"/>
            <a:ext cx="12192000" cy="783533"/>
            <a:chOff x="0" y="25400"/>
            <a:chExt cx="12192000" cy="783533"/>
          </a:xfrm>
        </p:grpSpPr>
        <p:sp>
          <p:nvSpPr>
            <p:cNvPr id="6" name="Rectángulo 5"/>
            <p:cNvSpPr/>
            <p:nvPr/>
          </p:nvSpPr>
          <p:spPr>
            <a:xfrm>
              <a:off x="0" y="25400"/>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p:cNvSpPr/>
            <p:nvPr/>
          </p:nvSpPr>
          <p:spPr>
            <a:xfrm>
              <a:off x="4562901" y="44108"/>
              <a:ext cx="6096000" cy="764825"/>
            </a:xfrm>
            <a:prstGeom prst="rect">
              <a:avLst/>
            </a:prstGeom>
          </p:spPr>
          <p:txBody>
            <a:bodyPr>
              <a:spAutoFit/>
            </a:bodyPr>
            <a:lstStyle/>
            <a:p>
              <a:pPr algn="just">
                <a:lnSpc>
                  <a:spcPct val="115000"/>
                </a:lnSpc>
                <a:spcAft>
                  <a:spcPts val="0"/>
                </a:spcAft>
              </a:pPr>
              <a:r>
                <a:rPr lang="es-MX" sz="2000" b="1" dirty="0">
                  <a:latin typeface="Arial" panose="020B0604020202020204" pitchFamily="34" charset="0"/>
                  <a:ea typeface="Calibri" panose="020F0502020204030204" pitchFamily="34" charset="0"/>
                  <a:cs typeface="Arial" panose="020B0604020202020204" pitchFamily="34" charset="0"/>
                </a:rPr>
                <a:t>CONCLUSIONES</a:t>
              </a:r>
              <a:endParaRPr lang="es-ES" sz="20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es-MX"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p:txBody>
        </p:sp>
      </p:grpSp>
      <p:graphicFrame>
        <p:nvGraphicFramePr>
          <p:cNvPr id="2" name="Tabla 1"/>
          <p:cNvGraphicFramePr>
            <a:graphicFrameLocks noGrp="1"/>
          </p:cNvGraphicFramePr>
          <p:nvPr>
            <p:extLst>
              <p:ext uri="{D42A27DB-BD31-4B8C-83A1-F6EECF244321}">
                <p14:modId xmlns:p14="http://schemas.microsoft.com/office/powerpoint/2010/main" val="3126506311"/>
              </p:ext>
            </p:extLst>
          </p:nvPr>
        </p:nvGraphicFramePr>
        <p:xfrm>
          <a:off x="1874527" y="3657150"/>
          <a:ext cx="7029116" cy="2763577"/>
        </p:xfrm>
        <a:graphic>
          <a:graphicData uri="http://schemas.openxmlformats.org/drawingml/2006/table">
            <a:tbl>
              <a:tblPr firstRow="1" firstCol="1" bandRow="1">
                <a:tableStyleId>{5C22544A-7EE6-4342-B048-85BDC9FD1C3A}</a:tableStyleId>
              </a:tblPr>
              <a:tblGrid>
                <a:gridCol w="2477946">
                  <a:extLst>
                    <a:ext uri="{9D8B030D-6E8A-4147-A177-3AD203B41FA5}">
                      <a16:colId xmlns="" xmlns:a16="http://schemas.microsoft.com/office/drawing/2014/main" val="20000"/>
                    </a:ext>
                  </a:extLst>
                </a:gridCol>
                <a:gridCol w="4551170">
                  <a:extLst>
                    <a:ext uri="{9D8B030D-6E8A-4147-A177-3AD203B41FA5}">
                      <a16:colId xmlns="" xmlns:a16="http://schemas.microsoft.com/office/drawing/2014/main" val="20001"/>
                    </a:ext>
                  </a:extLst>
                </a:gridCol>
              </a:tblGrid>
              <a:tr h="437671">
                <a:tc>
                  <a:txBody>
                    <a:bodyPr/>
                    <a:lstStyle/>
                    <a:p>
                      <a:pPr algn="just">
                        <a:lnSpc>
                          <a:spcPct val="150000"/>
                        </a:lnSpc>
                        <a:spcAft>
                          <a:spcPts val="0"/>
                        </a:spcAft>
                      </a:pPr>
                      <a:r>
                        <a:rPr lang="es-ES" sz="1800" dirty="0">
                          <a:solidFill>
                            <a:schemeClr val="tx1"/>
                          </a:solidFill>
                          <a:effectLst/>
                        </a:rPr>
                        <a:t>Litología</a:t>
                      </a:r>
                      <a:endParaRPr lang="es-ES"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pPr>
                      <a:r>
                        <a:rPr lang="es-ES" sz="1800" dirty="0">
                          <a:solidFill>
                            <a:schemeClr val="tx1"/>
                          </a:solidFill>
                          <a:effectLst/>
                        </a:rPr>
                        <a:t>Posibles fenómenos geológico asociado</a:t>
                      </a:r>
                      <a:endParaRPr lang="es-ES" sz="18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r h="775302">
                <a:tc>
                  <a:txBody>
                    <a:bodyPr/>
                    <a:lstStyle/>
                    <a:p>
                      <a:pPr algn="just">
                        <a:lnSpc>
                          <a:spcPct val="150000"/>
                        </a:lnSpc>
                        <a:spcAft>
                          <a:spcPts val="0"/>
                        </a:spcAft>
                      </a:pPr>
                      <a:r>
                        <a:rPr lang="es-ES" sz="1100" dirty="0">
                          <a:effectLst/>
                        </a:rPr>
                        <a:t> </a:t>
                      </a:r>
                      <a:endParaRPr lang="es-E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pPr>
                      <a:r>
                        <a:rPr lang="es-ES" sz="1100">
                          <a:effectLst/>
                        </a:rPr>
                        <a:t> </a:t>
                      </a:r>
                      <a:endParaRPr lang="es-E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10001"/>
                  </a:ext>
                </a:extLst>
              </a:tr>
              <a:tr h="775302">
                <a:tc>
                  <a:txBody>
                    <a:bodyPr/>
                    <a:lstStyle/>
                    <a:p>
                      <a:pPr algn="just">
                        <a:lnSpc>
                          <a:spcPct val="150000"/>
                        </a:lnSpc>
                        <a:spcAft>
                          <a:spcPts val="0"/>
                        </a:spcAft>
                      </a:pPr>
                      <a:r>
                        <a:rPr lang="es-ES" sz="1100" dirty="0">
                          <a:effectLst/>
                        </a:rPr>
                        <a:t> </a:t>
                      </a:r>
                      <a:endParaRPr lang="es-E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pPr>
                      <a:r>
                        <a:rPr lang="es-ES" sz="1100" dirty="0">
                          <a:effectLst/>
                        </a:rPr>
                        <a:t> </a:t>
                      </a:r>
                      <a:endParaRPr lang="es-E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10002"/>
                  </a:ext>
                </a:extLst>
              </a:tr>
              <a:tr h="775302">
                <a:tc>
                  <a:txBody>
                    <a:bodyPr/>
                    <a:lstStyle/>
                    <a:p>
                      <a:pPr algn="just">
                        <a:lnSpc>
                          <a:spcPct val="150000"/>
                        </a:lnSpc>
                        <a:spcAft>
                          <a:spcPts val="0"/>
                        </a:spcAft>
                      </a:pPr>
                      <a:r>
                        <a:rPr lang="es-ES" sz="1100">
                          <a:effectLst/>
                        </a:rPr>
                        <a:t> </a:t>
                      </a:r>
                      <a:endParaRPr lang="es-E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lnSpc>
                          <a:spcPct val="150000"/>
                        </a:lnSpc>
                        <a:spcAft>
                          <a:spcPts val="0"/>
                        </a:spcAft>
                      </a:pPr>
                      <a:r>
                        <a:rPr lang="es-ES" sz="1100" dirty="0">
                          <a:effectLst/>
                        </a:rPr>
                        <a:t> </a:t>
                      </a:r>
                      <a:endParaRPr lang="es-E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 xmlns:a16="http://schemas.microsoft.com/office/drawing/2014/main" val="10003"/>
                  </a:ext>
                </a:extLst>
              </a:tr>
            </a:tbl>
          </a:graphicData>
        </a:graphic>
      </p:graphicFrame>
      <p:sp>
        <p:nvSpPr>
          <p:cNvPr id="3" name="Rectangle 1"/>
          <p:cNvSpPr>
            <a:spLocks noChangeArrowheads="1"/>
          </p:cNvSpPr>
          <p:nvPr/>
        </p:nvSpPr>
        <p:spPr bwMode="auto">
          <a:xfrm>
            <a:off x="119269" y="2672265"/>
            <a:ext cx="10539632"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ES" sz="2000" b="1" i="0" u="none" strike="noStrike" cap="none" normalizeH="0" baseline="0" dirty="0">
                <a:ln>
                  <a:noFill/>
                </a:ln>
                <a:solidFill>
                  <a:srgbClr val="00B050"/>
                </a:solidFill>
                <a:effectLst/>
                <a:ea typeface="Times New Roman" panose="02020603050405020304" pitchFamily="18" charset="0"/>
                <a:cs typeface="Arial" panose="020B0604020202020204" pitchFamily="34" charset="0"/>
              </a:rPr>
              <a:t>Estudio independiente</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dirty="0">
                <a:ln>
                  <a:noFill/>
                </a:ln>
                <a:solidFill>
                  <a:srgbClr val="00B050"/>
                </a:solidFill>
                <a:effectLst/>
                <a:ea typeface="Times New Roman" panose="02020603050405020304" pitchFamily="18" charset="0"/>
                <a:cs typeface="Arial" panose="020B0604020202020204" pitchFamily="34" charset="0"/>
              </a:rPr>
              <a:t>Elaborar un tabla que relacione Litología y posibles fenómenos geológicos generadores de peligros</a:t>
            </a:r>
            <a:r>
              <a:rPr kumimoji="0" lang="es-ES" altLang="es-ES" sz="20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a:t>
            </a:r>
            <a:endParaRPr kumimoji="0" lang="es-ES" altLang="es-E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546445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009292" y="2546252"/>
            <a:ext cx="8595360" cy="1446550"/>
          </a:xfrm>
          <a:prstGeom prst="rect">
            <a:avLst/>
          </a:prstGeom>
          <a:noFill/>
        </p:spPr>
        <p:txBody>
          <a:bodyPr wrap="square" rtlCol="0">
            <a:spAutoFit/>
          </a:bodyPr>
          <a:lstStyle/>
          <a:p>
            <a:r>
              <a:rPr lang="es-ES" sz="8800" dirty="0">
                <a:solidFill>
                  <a:srgbClr val="F53B9C"/>
                </a:solidFill>
                <a:latin typeface="Aharoni" panose="02010803020104030203" pitchFamily="2" charset="-79"/>
                <a:cs typeface="Aharoni" panose="02010803020104030203" pitchFamily="2" charset="-79"/>
              </a:rPr>
              <a:t>Gracias</a:t>
            </a:r>
            <a:r>
              <a:rPr lang="es-ES" dirty="0"/>
              <a:t> </a:t>
            </a:r>
          </a:p>
        </p:txBody>
      </p:sp>
    </p:spTree>
    <p:extLst>
      <p:ext uri="{BB962C8B-B14F-4D97-AF65-F5344CB8AC3E}">
        <p14:creationId xmlns:p14="http://schemas.microsoft.com/office/powerpoint/2010/main" val="3085811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1272" y="202818"/>
            <a:ext cx="11173628" cy="5847755"/>
          </a:xfrm>
          <a:prstGeom prst="rect">
            <a:avLst/>
          </a:prstGeom>
        </p:spPr>
        <p:txBody>
          <a:bodyPr wrap="square">
            <a:spAutoFit/>
          </a:bodyPr>
          <a:lstStyle/>
          <a:p>
            <a:pPr algn="ctr"/>
            <a:r>
              <a:rPr lang="es-MX" sz="3000" b="1" dirty="0" smtClean="0">
                <a:effectLst>
                  <a:outerShdw blurRad="38100" dist="38100" dir="2700000" algn="tl">
                    <a:srgbClr val="000000">
                      <a:alpha val="43137"/>
                    </a:srgbClr>
                  </a:outerShdw>
                </a:effectLst>
                <a:cs typeface="Arial" panose="020B0604020202020204" pitchFamily="34" charset="0"/>
              </a:rPr>
              <a:t>Bibliografía para </a:t>
            </a:r>
            <a:r>
              <a:rPr lang="es-MX" sz="3000" b="1" dirty="0">
                <a:effectLst>
                  <a:outerShdw blurRad="38100" dist="38100" dir="2700000" algn="tl">
                    <a:srgbClr val="000000">
                      <a:alpha val="43137"/>
                    </a:srgbClr>
                  </a:outerShdw>
                </a:effectLst>
                <a:cs typeface="Arial" panose="020B0604020202020204" pitchFamily="34" charset="0"/>
              </a:rPr>
              <a:t>los contenidos de esta Conferencia:</a:t>
            </a:r>
          </a:p>
          <a:p>
            <a:pPr algn="just"/>
            <a:endParaRPr lang="es-ES" sz="2500" b="1" dirty="0">
              <a:cs typeface="Arial" panose="020B0604020202020204" pitchFamily="34" charset="0"/>
            </a:endParaRPr>
          </a:p>
          <a:p>
            <a:pPr algn="just"/>
            <a:r>
              <a:rPr lang="es-MX" sz="2500" dirty="0" err="1"/>
              <a:t>Cuador</a:t>
            </a:r>
            <a:r>
              <a:rPr lang="es-MX" sz="2500" dirty="0"/>
              <a:t>, J.G, Quintero, A., Estévez, E. y Ramírez, R. (1997). Elementos de </a:t>
            </a:r>
            <a:r>
              <a:rPr lang="es-MX" sz="2500" dirty="0" err="1"/>
              <a:t>Geoestadística</a:t>
            </a:r>
            <a:r>
              <a:rPr lang="es-MX" sz="2500" dirty="0"/>
              <a:t>. Manual, Universidad de Pinar del Río, Cuba</a:t>
            </a:r>
            <a:r>
              <a:rPr lang="es-MX" sz="2500" dirty="0" smtClean="0"/>
              <a:t>.</a:t>
            </a:r>
          </a:p>
          <a:p>
            <a:pPr algn="just"/>
            <a:endParaRPr lang="es-MX" sz="2500" dirty="0"/>
          </a:p>
          <a:p>
            <a:pPr algn="just"/>
            <a:r>
              <a:rPr lang="es-MX" sz="2500" dirty="0"/>
              <a:t>Murray, R. y Schiller, J. (2010). Probabilidad y Estadística. Segunda Edición., p.416</a:t>
            </a:r>
            <a:r>
              <a:rPr lang="es-MX" sz="2500" dirty="0" smtClean="0"/>
              <a:t>.</a:t>
            </a:r>
          </a:p>
          <a:p>
            <a:pPr algn="just"/>
            <a:endParaRPr lang="es-MX" sz="2500" dirty="0"/>
          </a:p>
          <a:p>
            <a:pPr algn="just"/>
            <a:r>
              <a:rPr lang="en-US" sz="2500" dirty="0"/>
              <a:t>Myers, D.E. (1991a). Interpolation and Estimation with Spatially Located Data, </a:t>
            </a:r>
            <a:r>
              <a:rPr lang="en-US" sz="2500" dirty="0" err="1"/>
              <a:t>Chemometrics</a:t>
            </a:r>
            <a:r>
              <a:rPr lang="en-US" sz="2500" dirty="0"/>
              <a:t> and Intelligent Laboratory Systems, 11, Elsevier Science Publishers  B.V., p.209-228</a:t>
            </a:r>
            <a:r>
              <a:rPr lang="en-US" sz="2500" dirty="0" smtClean="0"/>
              <a:t>.</a:t>
            </a:r>
          </a:p>
          <a:p>
            <a:pPr algn="just"/>
            <a:endParaRPr lang="es-MX" sz="2500" dirty="0"/>
          </a:p>
          <a:p>
            <a:pPr algn="just"/>
            <a:r>
              <a:rPr lang="en-US" sz="2500" dirty="0"/>
              <a:t>Remy, N. (2004). </a:t>
            </a:r>
            <a:r>
              <a:rPr lang="en-US" sz="2500" dirty="0" err="1"/>
              <a:t>Geostatistical</a:t>
            </a:r>
            <a:r>
              <a:rPr lang="en-US" sz="2500" dirty="0"/>
              <a:t> Earth Modeling Software: User’s Manual. Department of Geological and </a:t>
            </a:r>
            <a:r>
              <a:rPr lang="en-US" sz="2500" dirty="0" err="1"/>
              <a:t>Enviromental</a:t>
            </a:r>
            <a:r>
              <a:rPr lang="en-US" sz="2500" dirty="0"/>
              <a:t> Sciences, Stanford University.</a:t>
            </a:r>
            <a:endParaRPr lang="es-MX" sz="2500" dirty="0"/>
          </a:p>
          <a:p>
            <a:pPr algn="just"/>
            <a:endParaRPr lang="es-ES" sz="2200" b="1" dirty="0">
              <a:cs typeface="Arial" panose="020B0604020202020204" pitchFamily="34" charset="0"/>
            </a:endParaRPr>
          </a:p>
          <a:p>
            <a:pPr marL="514350" indent="-514350">
              <a:buFont typeface="+mj-lt"/>
              <a:buAutoNum type="arabicPeriod"/>
            </a:pPr>
            <a:endParaRPr lang="es-ES" sz="2200" b="1" dirty="0">
              <a:cs typeface="Arial" panose="020B0604020202020204" pitchFamily="34" charset="0"/>
            </a:endParaRPr>
          </a:p>
        </p:txBody>
      </p:sp>
    </p:spTree>
    <p:extLst>
      <p:ext uri="{BB962C8B-B14F-4D97-AF65-F5344CB8AC3E}">
        <p14:creationId xmlns:p14="http://schemas.microsoft.com/office/powerpoint/2010/main" val="9755136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20718" y="746975"/>
            <a:ext cx="11803116" cy="4662815"/>
          </a:xfrm>
          <a:prstGeom prst="rect">
            <a:avLst/>
          </a:prstGeom>
          <a:noFill/>
        </p:spPr>
        <p:txBody>
          <a:bodyPr wrap="square" rtlCol="0">
            <a:spAutoFit/>
          </a:bodyPr>
          <a:lstStyle/>
          <a:p>
            <a:r>
              <a:rPr lang="es-ES" sz="2700" b="1" dirty="0" smtClean="0">
                <a:effectLst>
                  <a:outerShdw blurRad="38100" dist="38100" dir="2700000" algn="tl">
                    <a:srgbClr val="000000">
                      <a:alpha val="43137"/>
                    </a:srgbClr>
                  </a:outerShdw>
                </a:effectLst>
              </a:rPr>
              <a:t>Artículos científicos relacionados con el tema de la conferencia, se recomiendan:</a:t>
            </a:r>
          </a:p>
          <a:p>
            <a:endParaRPr lang="es-ES" sz="2700" b="1" dirty="0">
              <a:effectLst>
                <a:outerShdw blurRad="38100" dist="38100" dir="2700000" algn="tl">
                  <a:srgbClr val="000000">
                    <a:alpha val="43137"/>
                  </a:srgbClr>
                </a:outerShdw>
              </a:effectLst>
            </a:endParaRPr>
          </a:p>
          <a:p>
            <a:endParaRPr lang="en-US" dirty="0" smtClean="0"/>
          </a:p>
          <a:p>
            <a:pPr marL="342900" indent="-342900">
              <a:buFont typeface="Wingdings" panose="05000000000000000000" pitchFamily="2" charset="2"/>
              <a:buChar char="ü"/>
            </a:pPr>
            <a:r>
              <a:rPr lang="es-MX" sz="2500" dirty="0" smtClean="0"/>
              <a:t>HOULDING</a:t>
            </a:r>
            <a:r>
              <a:rPr lang="es-MX" sz="2500" dirty="0"/>
              <a:t>, S. W. </a:t>
            </a:r>
            <a:r>
              <a:rPr lang="es-MX" sz="2500" dirty="0" smtClean="0"/>
              <a:t>(1994). </a:t>
            </a:r>
            <a:r>
              <a:rPr lang="es-MX" sz="2500" dirty="0"/>
              <a:t>3D </a:t>
            </a:r>
            <a:r>
              <a:rPr lang="es-MX" sz="2500" i="1" dirty="0" err="1"/>
              <a:t>Geoscience</a:t>
            </a:r>
            <a:r>
              <a:rPr lang="es-MX" sz="2500" i="1" dirty="0"/>
              <a:t> </a:t>
            </a:r>
            <a:r>
              <a:rPr lang="es-MX" sz="2500" i="1" dirty="0" err="1"/>
              <a:t>Modelling</a:t>
            </a:r>
            <a:r>
              <a:rPr lang="es-MX" sz="2500" dirty="0"/>
              <a:t>. </a:t>
            </a:r>
            <a:r>
              <a:rPr lang="es-MX" sz="2500" dirty="0" err="1" smtClean="0"/>
              <a:t>Springer-Verlag</a:t>
            </a:r>
            <a:r>
              <a:rPr lang="es-MX" sz="2500" dirty="0" smtClean="0"/>
              <a:t> </a:t>
            </a:r>
            <a:r>
              <a:rPr lang="es-MX" sz="2500" dirty="0" err="1" smtClean="0"/>
              <a:t>Berlin</a:t>
            </a:r>
            <a:r>
              <a:rPr lang="es-MX" sz="2500" dirty="0" smtClean="0"/>
              <a:t> Heidelberg, Hong </a:t>
            </a:r>
            <a:r>
              <a:rPr lang="es-MX" sz="2500" dirty="0"/>
              <a:t>Kong, 309 p.</a:t>
            </a:r>
            <a:endParaRPr lang="en-US" sz="2500" dirty="0"/>
          </a:p>
          <a:p>
            <a:pPr marL="342900" indent="-342900">
              <a:buFont typeface="Wingdings" panose="05000000000000000000" pitchFamily="2" charset="2"/>
              <a:buChar char="ü"/>
            </a:pPr>
            <a:endParaRPr lang="en-US" sz="2500" dirty="0" smtClean="0"/>
          </a:p>
          <a:p>
            <a:pPr marL="342900" indent="-342900">
              <a:buFont typeface="Wingdings" panose="05000000000000000000" pitchFamily="2" charset="2"/>
              <a:buChar char="ü"/>
            </a:pPr>
            <a:r>
              <a:rPr lang="es-MX" sz="2500" dirty="0" smtClean="0"/>
              <a:t>ORDAZ, A., ESTÉVEZ, E., HERNÁNDEZ-SANTANA, J.R. Y CHUY RODRÍGUEZ, T.J. (2014). Modelación </a:t>
            </a:r>
            <a:r>
              <a:rPr lang="es-MX" sz="2500" dirty="0"/>
              <a:t>de parámetros geotécnicos como contribución a la zonación sísmica local: ciudad de San Cristóbal, Cuba,» Minería y Geología, vol. 30, nº 1, pp. </a:t>
            </a:r>
            <a:r>
              <a:rPr lang="es-MX" sz="2500" dirty="0" smtClean="0"/>
              <a:t>1-16</a:t>
            </a:r>
            <a:r>
              <a:rPr lang="es-MX" sz="2500" dirty="0"/>
              <a:t>.</a:t>
            </a:r>
            <a:endParaRPr lang="en-US" sz="2500" dirty="0"/>
          </a:p>
          <a:p>
            <a:pPr marL="342900" indent="-342900">
              <a:buFont typeface="Wingdings" panose="05000000000000000000" pitchFamily="2" charset="2"/>
              <a:buChar char="ü"/>
            </a:pPr>
            <a:endParaRPr lang="en-US" sz="2500" dirty="0"/>
          </a:p>
          <a:p>
            <a:pPr marL="342900" indent="-342900">
              <a:buFont typeface="Wingdings" panose="05000000000000000000" pitchFamily="2" charset="2"/>
              <a:buChar char="ü"/>
            </a:pPr>
            <a:r>
              <a:rPr lang="en-US" sz="2500" dirty="0" smtClean="0"/>
              <a:t>SIDES</a:t>
            </a:r>
            <a:r>
              <a:rPr lang="en-US" sz="2500" dirty="0"/>
              <a:t>, E. J. </a:t>
            </a:r>
            <a:r>
              <a:rPr lang="en-US" sz="2500" dirty="0" smtClean="0"/>
              <a:t>(1997). </a:t>
            </a:r>
            <a:r>
              <a:rPr lang="en-US" sz="2500" dirty="0"/>
              <a:t>Geological modelling of mineral deposit for </a:t>
            </a:r>
            <a:r>
              <a:rPr lang="en-US" sz="2500" dirty="0" smtClean="0"/>
              <a:t>prediction </a:t>
            </a:r>
            <a:r>
              <a:rPr lang="de-DE" sz="2500" dirty="0" smtClean="0"/>
              <a:t>in </a:t>
            </a:r>
            <a:r>
              <a:rPr lang="de-DE" sz="2500" dirty="0"/>
              <a:t>mining. </a:t>
            </a:r>
            <a:r>
              <a:rPr lang="de-DE" sz="2500" i="1" dirty="0"/>
              <a:t>Geol Rundsch </a:t>
            </a:r>
            <a:r>
              <a:rPr lang="de-DE" sz="2500" dirty="0"/>
              <a:t>86: 342-353.</a:t>
            </a:r>
            <a:r>
              <a:rPr lang="es-ES" sz="2500" b="1" dirty="0" smtClean="0">
                <a:effectLst>
                  <a:outerShdw blurRad="38100" dist="38100" dir="2700000" algn="tl">
                    <a:srgbClr val="000000">
                      <a:alpha val="43137"/>
                    </a:srgbClr>
                  </a:outerShdw>
                </a:effectLst>
              </a:rPr>
              <a:t> </a:t>
            </a:r>
            <a:endParaRPr lang="es-MX" sz="25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871640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0025" y="132944"/>
            <a:ext cx="11306175" cy="5524589"/>
          </a:xfrm>
          <a:prstGeom prst="rect">
            <a:avLst/>
          </a:prstGeom>
        </p:spPr>
        <p:txBody>
          <a:bodyPr wrap="square">
            <a:spAutoFit/>
          </a:bodyPr>
          <a:lstStyle/>
          <a:p>
            <a:r>
              <a:rPr lang="es-MX" sz="2500" b="1" u="sng" dirty="0">
                <a:ea typeface="Calibri" panose="020F0502020204030204" pitchFamily="34" charset="0"/>
              </a:rPr>
              <a:t>Referencias y Páginas Web </a:t>
            </a:r>
            <a:r>
              <a:rPr lang="es-MX" sz="2500" b="1" u="sng" dirty="0" smtClean="0">
                <a:ea typeface="Calibri" panose="020F0502020204030204" pitchFamily="34" charset="0"/>
              </a:rPr>
              <a:t>Citadas</a:t>
            </a:r>
          </a:p>
          <a:p>
            <a:endParaRPr lang="es-MX" sz="2500" b="1" u="sng" dirty="0"/>
          </a:p>
          <a:p>
            <a:r>
              <a:rPr lang="es-MX" sz="2500" dirty="0" smtClean="0"/>
              <a:t>PÉREZ, G. (1996). </a:t>
            </a:r>
            <a:r>
              <a:rPr lang="es-MX" sz="2500" dirty="0"/>
              <a:t>Metodología de la investigación educacional. La Habana: Editorial Pueblo y </a:t>
            </a:r>
            <a:r>
              <a:rPr lang="es-MX" sz="2500" dirty="0" smtClean="0"/>
              <a:t>Educación</a:t>
            </a:r>
            <a:r>
              <a:rPr lang="es-MX" sz="2500" dirty="0"/>
              <a:t>.</a:t>
            </a:r>
            <a:endParaRPr lang="es-MX" sz="2500" dirty="0" smtClean="0"/>
          </a:p>
          <a:p>
            <a:endParaRPr lang="es-MX" sz="2500" dirty="0">
              <a:ea typeface="Times New Roman" panose="02020603050405020304" pitchFamily="18" charset="0"/>
              <a:cs typeface="Times New Roman" panose="02020603050405020304" pitchFamily="18" charset="0"/>
            </a:endParaRPr>
          </a:p>
          <a:p>
            <a:r>
              <a:rPr lang="es-MX" sz="2500" dirty="0">
                <a:cs typeface="Arial" panose="020B0604020202020204" pitchFamily="34" charset="0"/>
              </a:rPr>
              <a:t>GONZÁLEZ DE VALLEJO, L.I. (2002). Ingeniería Geológica. Universidad Complutense de Madrid, Pearson Educación, 1-744</a:t>
            </a:r>
            <a:r>
              <a:rPr lang="es-MX" sz="2500" dirty="0" smtClean="0">
                <a:cs typeface="Arial" panose="020B0604020202020204" pitchFamily="34" charset="0"/>
              </a:rPr>
              <a:t>.</a:t>
            </a:r>
          </a:p>
          <a:p>
            <a:endParaRPr lang="es-MX" sz="2500" dirty="0">
              <a:cs typeface="Arial" panose="020B0604020202020204" pitchFamily="34" charset="0"/>
            </a:endParaRPr>
          </a:p>
          <a:p>
            <a:r>
              <a:rPr lang="es-MX" sz="2500" dirty="0"/>
              <a:t>Tomás, Roberto </a:t>
            </a:r>
            <a:r>
              <a:rPr lang="es-MX" sz="2500" dirty="0" smtClean="0"/>
              <a:t>y </a:t>
            </a:r>
            <a:r>
              <a:rPr lang="es-MX" sz="2500" dirty="0"/>
              <a:t>Delgado, J</a:t>
            </a:r>
            <a:r>
              <a:rPr lang="es-MX" sz="2500" dirty="0" smtClean="0"/>
              <a:t>.(</a:t>
            </a:r>
            <a:r>
              <a:rPr lang="es-MX" sz="2500" dirty="0"/>
              <a:t>2004). </a:t>
            </a:r>
            <a:r>
              <a:rPr lang="es-MX" sz="2500" dirty="0" smtClean="0"/>
              <a:t>Diseño de un modelo geológico-geotécnico 3d de la Vega </a:t>
            </a:r>
            <a:r>
              <a:rPr lang="es-MX" sz="2500" dirty="0"/>
              <a:t>B</a:t>
            </a:r>
            <a:r>
              <a:rPr lang="es-MX" sz="2500" dirty="0" smtClean="0"/>
              <a:t>aja del río Segura (Alicante, se </a:t>
            </a:r>
            <a:r>
              <a:rPr lang="es-MX" sz="2500" dirty="0"/>
              <a:t>E</a:t>
            </a:r>
            <a:r>
              <a:rPr lang="es-MX" sz="2500" dirty="0" smtClean="0"/>
              <a:t>spaña).</a:t>
            </a:r>
          </a:p>
          <a:p>
            <a:endParaRPr lang="es-MX" sz="2500" dirty="0" smtClean="0">
              <a:hlinkClick r:id="rId2"/>
            </a:endParaRPr>
          </a:p>
          <a:p>
            <a:r>
              <a:rPr lang="es-MX" sz="2500" dirty="0">
                <a:hlinkClick r:id="rId2"/>
              </a:rPr>
              <a:t>http://</a:t>
            </a:r>
            <a:r>
              <a:rPr lang="es-MX" sz="2500" dirty="0" smtClean="0">
                <a:hlinkClick r:id="rId2"/>
              </a:rPr>
              <a:t>www.ictsl.net/productos/021b07971e09a9f01/tierrayuniverso/021b07973f0fbef40.html</a:t>
            </a:r>
            <a:endParaRPr lang="es-MX" sz="2800" dirty="0"/>
          </a:p>
          <a:p>
            <a:endParaRPr lang="es-MX" sz="2500" b="1" u="sng" dirty="0"/>
          </a:p>
        </p:txBody>
      </p:sp>
    </p:spTree>
    <p:extLst>
      <p:ext uri="{BB962C8B-B14F-4D97-AF65-F5344CB8AC3E}">
        <p14:creationId xmlns:p14="http://schemas.microsoft.com/office/powerpoint/2010/main" val="15260400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 xmlns:a16="http://schemas.microsoft.com/office/drawing/2014/main" id="{8082D32F-385A-4BF5-9A0D-794F56A4E4BD}"/>
              </a:ext>
            </a:extLst>
          </p:cNvPr>
          <p:cNvSpPr>
            <a:spLocks noChangeArrowheads="1"/>
          </p:cNvSpPr>
          <p:nvPr/>
        </p:nvSpPr>
        <p:spPr bwMode="auto">
          <a:xfrm>
            <a:off x="4260224" y="2496838"/>
            <a:ext cx="486773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514350" algn="l"/>
              </a:tabLst>
              <a:defRPr>
                <a:solidFill>
                  <a:schemeClr val="tx1"/>
                </a:solidFill>
                <a:latin typeface="Arial" panose="020B0604020202020204" pitchFamily="34" charset="0"/>
              </a:defRPr>
            </a:lvl1pPr>
            <a:lvl2pPr marL="742950" indent="-285750" eaLnBrk="0" hangingPunct="0">
              <a:tabLst>
                <a:tab pos="514350" algn="l"/>
              </a:tabLst>
              <a:defRPr>
                <a:solidFill>
                  <a:schemeClr val="tx1"/>
                </a:solidFill>
                <a:latin typeface="Arial" panose="020B0604020202020204" pitchFamily="34" charset="0"/>
              </a:defRPr>
            </a:lvl2pPr>
            <a:lvl3pPr marL="1143000" indent="-228600" eaLnBrk="0" hangingPunct="0">
              <a:tabLst>
                <a:tab pos="514350" algn="l"/>
              </a:tabLst>
              <a:defRPr>
                <a:solidFill>
                  <a:schemeClr val="tx1"/>
                </a:solidFill>
                <a:latin typeface="Arial" panose="020B0604020202020204" pitchFamily="34" charset="0"/>
              </a:defRPr>
            </a:lvl3pPr>
            <a:lvl4pPr marL="1600200" indent="-228600" eaLnBrk="0" hangingPunct="0">
              <a:tabLst>
                <a:tab pos="514350" algn="l"/>
              </a:tabLst>
              <a:defRPr>
                <a:solidFill>
                  <a:schemeClr val="tx1"/>
                </a:solidFill>
                <a:latin typeface="Arial" panose="020B0604020202020204" pitchFamily="34" charset="0"/>
              </a:defRPr>
            </a:lvl4pPr>
            <a:lvl5pPr marL="2057400" indent="-228600" eaLnBrk="0" hangingPunct="0">
              <a:tabLst>
                <a:tab pos="5143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143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143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143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14350" algn="l"/>
              </a:tabLst>
              <a:defRPr>
                <a:solidFill>
                  <a:schemeClr val="tx1"/>
                </a:solidFill>
                <a:latin typeface="Arial" panose="020B0604020202020204" pitchFamily="34" charset="0"/>
              </a:defRPr>
            </a:lvl9pPr>
          </a:lstStyle>
          <a:p>
            <a:pPr eaLnBrk="1" hangingPunct="1"/>
            <a:r>
              <a:rPr lang="es-MX" altLang="es-ES" sz="3000" b="1" dirty="0">
                <a:solidFill>
                  <a:srgbClr val="FF0000"/>
                </a:solidFill>
                <a:effectLst>
                  <a:outerShdw blurRad="38100" dist="38100" dir="2700000" algn="tl">
                    <a:srgbClr val="000000">
                      <a:alpha val="43137"/>
                    </a:srgbClr>
                  </a:outerShdw>
                </a:effectLst>
                <a:latin typeface="Arial Black" panose="020B0A04020102020204" pitchFamily="34" charset="0"/>
                <a:cs typeface="Times New Roman" panose="02020603050405020304" pitchFamily="18" charset="0"/>
              </a:rPr>
              <a:t>INTRODUCCIÓN</a:t>
            </a:r>
            <a:endParaRPr lang="es-ES" altLang="es-ES" sz="30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387251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07901" y="1632192"/>
            <a:ext cx="9292921" cy="3348609"/>
          </a:xfrm>
          <a:prstGeom prst="rect">
            <a:avLst/>
          </a:prstGeom>
        </p:spPr>
        <p:txBody>
          <a:bodyPr wrap="square">
            <a:spAutoFit/>
          </a:bodyPr>
          <a:lstStyle/>
          <a:p>
            <a:pPr algn="just">
              <a:lnSpc>
                <a:spcPct val="115000"/>
              </a:lnSpc>
            </a:pPr>
            <a:r>
              <a:rPr lang="es-ES" sz="2300" dirty="0" smtClean="0">
                <a:solidFill>
                  <a:srgbClr val="00B050"/>
                </a:solidFill>
              </a:rPr>
              <a:t>La unidad </a:t>
            </a:r>
            <a:r>
              <a:rPr lang="es-ES" sz="2300" dirty="0">
                <a:solidFill>
                  <a:srgbClr val="00B050"/>
                </a:solidFill>
              </a:rPr>
              <a:t>de </a:t>
            </a:r>
            <a:r>
              <a:rPr lang="es-ES" sz="2300" dirty="0" smtClean="0">
                <a:solidFill>
                  <a:srgbClr val="00B050"/>
                </a:solidFill>
              </a:rPr>
              <a:t>aprendizaje </a:t>
            </a:r>
            <a:r>
              <a:rPr lang="es-MX" sz="2300" dirty="0" smtClean="0">
                <a:solidFill>
                  <a:srgbClr val="00B050"/>
                </a:solidFill>
              </a:rPr>
              <a:t>Modelación </a:t>
            </a:r>
            <a:r>
              <a:rPr lang="es-MX" sz="2300" dirty="0">
                <a:solidFill>
                  <a:srgbClr val="00B050"/>
                </a:solidFill>
              </a:rPr>
              <a:t>de procesos geológicos </a:t>
            </a:r>
            <a:r>
              <a:rPr lang="es-MX" sz="2300" dirty="0" smtClean="0">
                <a:solidFill>
                  <a:srgbClr val="00B050"/>
                </a:solidFill>
              </a:rPr>
              <a:t>ambientales </a:t>
            </a:r>
            <a:r>
              <a:rPr lang="es-MX" sz="2300" b="1" dirty="0" smtClean="0">
                <a:solidFill>
                  <a:srgbClr val="00B050"/>
                </a:solidFill>
              </a:rPr>
              <a:t>(MPA)</a:t>
            </a:r>
            <a:r>
              <a:rPr lang="es-ES" sz="2300" dirty="0" smtClean="0">
                <a:solidFill>
                  <a:srgbClr val="00B050"/>
                </a:solidFill>
              </a:rPr>
              <a:t>, </a:t>
            </a:r>
            <a:r>
              <a:rPr lang="es-ES" sz="2300" dirty="0">
                <a:solidFill>
                  <a:srgbClr val="00B050"/>
                </a:solidFill>
              </a:rPr>
              <a:t>se ubica en el núcleo de formación integral, en el área curricular de Geología Ambiental. </a:t>
            </a:r>
            <a:r>
              <a:rPr lang="es-MX" sz="2300" dirty="0">
                <a:solidFill>
                  <a:srgbClr val="00B050"/>
                </a:solidFill>
              </a:rPr>
              <a:t>La Unidad de Aprendizaje tiene como objetivo valorar los procesos teórico-prácticos fundamentales sobre la evolución, programas de cálculo e incertidumbre de los modelos geológicos, y analizar e interpretar sus resultados. </a:t>
            </a:r>
            <a:r>
              <a:rPr lang="es-ES" sz="2300" dirty="0">
                <a:solidFill>
                  <a:srgbClr val="00B050"/>
                </a:solidFill>
              </a:rPr>
              <a:t>De forma general instruye a los estudiantes en aspectos vinculados al procesamiento de datos geológicos, garantizando un conocimiento del subsuelo más próximo a la realidad. </a:t>
            </a:r>
            <a:endParaRPr lang="es-ES" sz="23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3" name="Grupo 2"/>
          <p:cNvGrpSpPr/>
          <p:nvPr/>
        </p:nvGrpSpPr>
        <p:grpSpPr>
          <a:xfrm>
            <a:off x="0" y="-14054"/>
            <a:ext cx="12192000" cy="691162"/>
            <a:chOff x="0" y="-14054"/>
            <a:chExt cx="12192000" cy="691162"/>
          </a:xfrm>
        </p:grpSpPr>
        <p:sp>
          <p:nvSpPr>
            <p:cNvPr id="2" name="Rectángulo 1"/>
            <p:cNvSpPr/>
            <p:nvPr/>
          </p:nvSpPr>
          <p:spPr>
            <a:xfrm>
              <a:off x="0" y="-14054"/>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CuadroTexto 4"/>
            <p:cNvSpPr txBox="1"/>
            <p:nvPr/>
          </p:nvSpPr>
          <p:spPr>
            <a:xfrm>
              <a:off x="4224271" y="0"/>
              <a:ext cx="2202287" cy="677108"/>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INTRODUCCIÓN</a:t>
              </a:r>
              <a:endParaRPr lang="es-ES" sz="2000" dirty="0">
                <a:latin typeface="Arial" panose="020B0604020202020204" pitchFamily="34" charset="0"/>
                <a:cs typeface="Arial" panose="020B0604020202020204" pitchFamily="34" charset="0"/>
              </a:endParaRPr>
            </a:p>
            <a:p>
              <a:endParaRPr lang="es-ES" dirty="0"/>
            </a:p>
          </p:txBody>
        </p:sp>
      </p:grpSp>
    </p:spTree>
    <p:extLst>
      <p:ext uri="{BB962C8B-B14F-4D97-AF65-F5344CB8AC3E}">
        <p14:creationId xmlns:p14="http://schemas.microsoft.com/office/powerpoint/2010/main" val="4655550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0" y="-14054"/>
            <a:ext cx="12192000" cy="729262"/>
            <a:chOff x="0" y="-14054"/>
            <a:chExt cx="12192000" cy="729262"/>
          </a:xfrm>
        </p:grpSpPr>
        <p:sp>
          <p:nvSpPr>
            <p:cNvPr id="12" name="Rectángulo 11"/>
            <p:cNvSpPr/>
            <p:nvPr/>
          </p:nvSpPr>
          <p:spPr>
            <a:xfrm>
              <a:off x="0" y="-14054"/>
              <a:ext cx="12192000" cy="426178"/>
            </a:xfrm>
            <a:prstGeom prst="rect">
              <a:avLst/>
            </a:prstGeom>
            <a:solidFill>
              <a:srgbClr val="F53B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CuadroTexto 12"/>
            <p:cNvSpPr txBox="1"/>
            <p:nvPr/>
          </p:nvSpPr>
          <p:spPr>
            <a:xfrm>
              <a:off x="4224271" y="38100"/>
              <a:ext cx="2202287" cy="677108"/>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INTRODUCCIÓN</a:t>
              </a:r>
              <a:endParaRPr lang="es-ES" sz="2000" dirty="0">
                <a:latin typeface="Arial" panose="020B0604020202020204" pitchFamily="34" charset="0"/>
                <a:cs typeface="Arial" panose="020B0604020202020204" pitchFamily="34" charset="0"/>
              </a:endParaRPr>
            </a:p>
            <a:p>
              <a:endParaRPr lang="es-ES" dirty="0"/>
            </a:p>
          </p:txBody>
        </p:sp>
      </p:grpSp>
      <p:pic>
        <p:nvPicPr>
          <p:cNvPr id="2" name="Imagen 1"/>
          <p:cNvPicPr>
            <a:picLocks noChangeAspect="1"/>
          </p:cNvPicPr>
          <p:nvPr/>
        </p:nvPicPr>
        <p:blipFill>
          <a:blip r:embed="rId2"/>
          <a:stretch>
            <a:fillRect/>
          </a:stretch>
        </p:blipFill>
        <p:spPr>
          <a:xfrm>
            <a:off x="4354885" y="798118"/>
            <a:ext cx="7716960" cy="4816259"/>
          </a:xfrm>
          <a:prstGeom prst="rect">
            <a:avLst/>
          </a:prstGeom>
        </p:spPr>
      </p:pic>
      <p:sp>
        <p:nvSpPr>
          <p:cNvPr id="4" name="Rectángulo 3"/>
          <p:cNvSpPr/>
          <p:nvPr/>
        </p:nvSpPr>
        <p:spPr>
          <a:xfrm>
            <a:off x="375138" y="509933"/>
            <a:ext cx="3849134" cy="5755422"/>
          </a:xfrm>
          <a:prstGeom prst="rect">
            <a:avLst/>
          </a:prstGeom>
        </p:spPr>
        <p:txBody>
          <a:bodyPr wrap="square">
            <a:spAutoFit/>
          </a:bodyPr>
          <a:lstStyle/>
          <a:p>
            <a:pPr algn="just"/>
            <a:r>
              <a:rPr lang="es-ES" sz="2300" dirty="0">
                <a:solidFill>
                  <a:srgbClr val="00B050"/>
                </a:solidFill>
              </a:rPr>
              <a:t>En la asignatura Geotecnia Aplicada, se abordaron las diferentes propiedades geotécnicas que caracterizan el subsuelo, ahora, la asignatura </a:t>
            </a:r>
            <a:r>
              <a:rPr lang="es-ES" sz="2300" b="1" dirty="0">
                <a:solidFill>
                  <a:srgbClr val="00B050"/>
                </a:solidFill>
              </a:rPr>
              <a:t>MPGA </a:t>
            </a:r>
            <a:r>
              <a:rPr lang="es-ES" sz="2300" dirty="0">
                <a:solidFill>
                  <a:srgbClr val="00B050"/>
                </a:solidFill>
              </a:rPr>
              <a:t>dotará a los estudiantes de las habilidades necesarias para el tratamiento adecuado de la información no solo geotécnica, si no también geológica en su sentido más amplio. Todo esto con la finalidad de alcanzar una modelación cercana a la realidad del comportamiento del subsuelo.</a:t>
            </a:r>
          </a:p>
        </p:txBody>
      </p:sp>
    </p:spTree>
    <p:extLst>
      <p:ext uri="{BB962C8B-B14F-4D97-AF65-F5344CB8AC3E}">
        <p14:creationId xmlns:p14="http://schemas.microsoft.com/office/powerpoint/2010/main" val="39963061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1275</TotalTime>
  <Words>1632</Words>
  <Application>Microsoft Office PowerPoint</Application>
  <PresentationFormat>Panorámica</PresentationFormat>
  <Paragraphs>146</Paragraphs>
  <Slides>32</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32</vt:i4>
      </vt:variant>
    </vt:vector>
  </HeadingPairs>
  <TitlesOfParts>
    <vt:vector size="41" baseType="lpstr">
      <vt:lpstr>Aharoni</vt:lpstr>
      <vt:lpstr>Arial</vt:lpstr>
      <vt:lpstr>Arial Black</vt:lpstr>
      <vt:lpstr>Calibri</vt:lpstr>
      <vt:lpstr>Calibri Light</vt:lpstr>
      <vt:lpstr>Symbol</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Josè Emilio Barò</dc:creator>
  <cp:lastModifiedBy>HP</cp:lastModifiedBy>
  <cp:revision>229</cp:revision>
  <dcterms:created xsi:type="dcterms:W3CDTF">2015-07-21T15:11:30Z</dcterms:created>
  <dcterms:modified xsi:type="dcterms:W3CDTF">2019-09-27T16:36:27Z</dcterms:modified>
</cp:coreProperties>
</file>