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339" r:id="rId2"/>
    <p:sldId id="340" r:id="rId3"/>
    <p:sldId id="341" r:id="rId4"/>
    <p:sldId id="342" r:id="rId5"/>
    <p:sldId id="345" r:id="rId6"/>
    <p:sldId id="258" r:id="rId7"/>
    <p:sldId id="259" r:id="rId8"/>
    <p:sldId id="357" r:id="rId9"/>
    <p:sldId id="348" r:id="rId10"/>
    <p:sldId id="358" r:id="rId11"/>
    <p:sldId id="359" r:id="rId12"/>
    <p:sldId id="363" r:id="rId13"/>
    <p:sldId id="362" r:id="rId14"/>
    <p:sldId id="360" r:id="rId15"/>
    <p:sldId id="361" r:id="rId16"/>
    <p:sldId id="364" r:id="rId17"/>
    <p:sldId id="365" r:id="rId18"/>
    <p:sldId id="379" r:id="rId19"/>
    <p:sldId id="380" r:id="rId20"/>
    <p:sldId id="381" r:id="rId21"/>
    <p:sldId id="366" r:id="rId22"/>
    <p:sldId id="367" r:id="rId23"/>
    <p:sldId id="368" r:id="rId24"/>
    <p:sldId id="369" r:id="rId25"/>
    <p:sldId id="370" r:id="rId26"/>
    <p:sldId id="371" r:id="rId27"/>
    <p:sldId id="372" r:id="rId28"/>
    <p:sldId id="382" r:id="rId29"/>
    <p:sldId id="373" r:id="rId30"/>
    <p:sldId id="374" r:id="rId31"/>
    <p:sldId id="375" r:id="rId32"/>
    <p:sldId id="383" r:id="rId33"/>
    <p:sldId id="378" r:id="rId34"/>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32B5"/>
    <a:srgbClr val="F53B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581" autoAdjust="0"/>
    <p:restoredTop sz="94660"/>
  </p:normalViewPr>
  <p:slideViewPr>
    <p:cSldViewPr snapToGrid="0">
      <p:cViewPr varScale="1">
        <p:scale>
          <a:sx n="42" d="100"/>
          <a:sy n="42" d="100"/>
        </p:scale>
        <p:origin x="72" y="7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p:cNvSpPr>
            <a:spLocks noGrp="1"/>
          </p:cNvSpPr>
          <p:nvPr>
            <p:ph type="dt" sz="half" idx="10"/>
          </p:nvPr>
        </p:nvSpPr>
        <p:spPr/>
        <p:txBody>
          <a:bodyPr/>
          <a:lstStyle/>
          <a:p>
            <a:fld id="{5A882420-92EA-47F7-93BF-AD889F5B3945}"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1495198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5A882420-92EA-47F7-93BF-AD889F5B3945}"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2802886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5A882420-92EA-47F7-93BF-AD889F5B3945}"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39848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5A882420-92EA-47F7-93BF-AD889F5B3945}"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2151084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5A882420-92EA-47F7-93BF-AD889F5B3945}"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3119485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5A882420-92EA-47F7-93BF-AD889F5B3945}" type="datetimeFigureOut">
              <a:rPr lang="es-ES" smtClean="0"/>
              <a:t>30/09/2019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400795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5A882420-92EA-47F7-93BF-AD889F5B3945}" type="datetimeFigureOut">
              <a:rPr lang="es-ES" smtClean="0"/>
              <a:t>30/09/2019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3466732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5A882420-92EA-47F7-93BF-AD889F5B3945}" type="datetimeFigureOut">
              <a:rPr lang="es-ES" smtClean="0"/>
              <a:t>30/09/2019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1901026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A882420-92EA-47F7-93BF-AD889F5B3945}" type="datetimeFigureOut">
              <a:rPr lang="es-ES" smtClean="0"/>
              <a:t>30/09/2019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265749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5A882420-92EA-47F7-93BF-AD889F5B3945}" type="datetimeFigureOut">
              <a:rPr lang="es-ES" smtClean="0"/>
              <a:t>30/09/2019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3660939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5A882420-92EA-47F7-93BF-AD889F5B3945}" type="datetimeFigureOut">
              <a:rPr lang="es-ES" smtClean="0"/>
              <a:t>30/09/2019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350930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882420-92EA-47F7-93BF-AD889F5B3945}" type="datetimeFigureOut">
              <a:rPr lang="es-ES" smtClean="0"/>
              <a:t>30/09/2019</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048A7C-5A04-4E96-AEC8-F380C674E356}" type="slidenum">
              <a:rPr lang="es-ES" smtClean="0"/>
              <a:t>‹Nº›</a:t>
            </a:fld>
            <a:endParaRPr lang="es-ES"/>
          </a:p>
        </p:txBody>
      </p:sp>
    </p:spTree>
    <p:extLst>
      <p:ext uri="{BB962C8B-B14F-4D97-AF65-F5344CB8AC3E}">
        <p14:creationId xmlns:p14="http://schemas.microsoft.com/office/powerpoint/2010/main" val="12137318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36139" y="2915085"/>
            <a:ext cx="11371767" cy="2246769"/>
          </a:xfrm>
          <a:prstGeom prst="rect">
            <a:avLst/>
          </a:prstGeom>
        </p:spPr>
        <p:txBody>
          <a:bodyPr wrap="none">
            <a:spAutoFit/>
          </a:bodyPr>
          <a:lstStyle/>
          <a:p>
            <a:pPr algn="ctr"/>
            <a:r>
              <a:rPr lang="es-ES" sz="2800" b="1" dirty="0">
                <a:cs typeface="Arial" panose="020B0604020202020204" pitchFamily="34" charset="0"/>
              </a:rPr>
              <a:t>LICENCIATURA EN GEOLOGÍA AMBIENTAL Y RECURSOS HÍDRICOS</a:t>
            </a:r>
          </a:p>
          <a:p>
            <a:pPr algn="ctr"/>
            <a:endParaRPr lang="es-ES" sz="2800" b="1" dirty="0">
              <a:cs typeface="Arial" panose="020B0604020202020204" pitchFamily="34" charset="0"/>
            </a:endParaRPr>
          </a:p>
          <a:p>
            <a:pPr algn="ctr"/>
            <a:endParaRPr lang="es-MX" sz="2800" b="1" dirty="0">
              <a:cs typeface="Arial" panose="020B0604020202020204" pitchFamily="34" charset="0"/>
            </a:endParaRPr>
          </a:p>
          <a:p>
            <a:pPr algn="ctr"/>
            <a:r>
              <a:rPr lang="es-MX" sz="2800" b="1" dirty="0" smtClean="0">
                <a:cs typeface="Arial" panose="020B0604020202020204" pitchFamily="34" charset="0"/>
              </a:rPr>
              <a:t>UNIDAD DE </a:t>
            </a:r>
            <a:r>
              <a:rPr lang="es-MX" sz="2800" b="1" dirty="0">
                <a:cs typeface="Arial" panose="020B0604020202020204" pitchFamily="34" charset="0"/>
              </a:rPr>
              <a:t>APRENDIZAJE: Modelación de procesos geológicos ambientales</a:t>
            </a:r>
            <a:endParaRPr lang="es-ES" sz="2800" b="1" dirty="0" smtClean="0"/>
          </a:p>
          <a:p>
            <a:pPr algn="ctr"/>
            <a:r>
              <a:rPr lang="es-ES" sz="2800" b="1" dirty="0" smtClean="0"/>
              <a:t>Semestre </a:t>
            </a:r>
            <a:r>
              <a:rPr lang="es-ES" sz="2800" b="1" dirty="0"/>
              <a:t>en que se imparte: </a:t>
            </a:r>
            <a:r>
              <a:rPr lang="es-ES" sz="2800" b="1" dirty="0" smtClean="0"/>
              <a:t>Séptimo</a:t>
            </a:r>
            <a:endParaRPr lang="es-ES" sz="2800" b="1" dirty="0"/>
          </a:p>
        </p:txBody>
      </p:sp>
      <p:pic>
        <p:nvPicPr>
          <p:cNvPr id="6" name="Imagen 5"/>
          <p:cNvPicPr>
            <a:picLocks noChangeAspect="1"/>
          </p:cNvPicPr>
          <p:nvPr/>
        </p:nvPicPr>
        <p:blipFill>
          <a:blip r:embed="rId2"/>
          <a:stretch>
            <a:fillRect/>
          </a:stretch>
        </p:blipFill>
        <p:spPr>
          <a:xfrm>
            <a:off x="260449" y="1091583"/>
            <a:ext cx="1572272" cy="1346004"/>
          </a:xfrm>
          <a:prstGeom prst="rect">
            <a:avLst/>
          </a:prstGeom>
        </p:spPr>
      </p:pic>
      <p:sp>
        <p:nvSpPr>
          <p:cNvPr id="2" name="Rectángulo 1"/>
          <p:cNvSpPr/>
          <p:nvPr/>
        </p:nvSpPr>
        <p:spPr>
          <a:xfrm>
            <a:off x="2411923" y="866332"/>
            <a:ext cx="7880811" cy="1815882"/>
          </a:xfrm>
          <a:prstGeom prst="rect">
            <a:avLst/>
          </a:prstGeom>
        </p:spPr>
        <p:txBody>
          <a:bodyPr wrap="none">
            <a:spAutoFit/>
          </a:bodyPr>
          <a:lstStyle/>
          <a:p>
            <a:pPr algn="ctr"/>
            <a:r>
              <a:rPr lang="es-MX" sz="2800" b="1" dirty="0" smtClean="0">
                <a:cs typeface="Arial" panose="020B0604020202020204" pitchFamily="34" charset="0"/>
              </a:rPr>
              <a:t>UNIVERSIDAD AUTÓNOMA DEL ESTADO DE MÉXICO</a:t>
            </a:r>
          </a:p>
          <a:p>
            <a:pPr algn="ctr"/>
            <a:endParaRPr lang="es-MX" sz="2800" b="1" dirty="0" smtClean="0">
              <a:cs typeface="Arial" panose="020B0604020202020204" pitchFamily="34" charset="0"/>
            </a:endParaRPr>
          </a:p>
          <a:p>
            <a:pPr algn="ctr"/>
            <a:r>
              <a:rPr lang="es-MX" sz="2800" b="1" dirty="0" smtClean="0">
                <a:cs typeface="Arial" panose="020B0604020202020204" pitchFamily="34" charset="0"/>
              </a:rPr>
              <a:t>FACULTAD </a:t>
            </a:r>
            <a:r>
              <a:rPr lang="es-MX" sz="2800" b="1" dirty="0">
                <a:cs typeface="Arial" panose="020B0604020202020204" pitchFamily="34" charset="0"/>
              </a:rPr>
              <a:t>DE GEOGRAFÍA</a:t>
            </a:r>
          </a:p>
          <a:p>
            <a:pPr algn="ctr"/>
            <a:endParaRPr lang="es-MX" sz="2800" b="1" dirty="0">
              <a:cs typeface="Arial" panose="020B0604020202020204" pitchFamily="34" charset="0"/>
            </a:endParaRPr>
          </a:p>
        </p:txBody>
      </p:sp>
      <p:sp>
        <p:nvSpPr>
          <p:cNvPr id="3" name="CuadroTexto 2"/>
          <p:cNvSpPr txBox="1"/>
          <p:nvPr/>
        </p:nvSpPr>
        <p:spPr>
          <a:xfrm>
            <a:off x="3675481" y="5681892"/>
            <a:ext cx="4589270" cy="830997"/>
          </a:xfrm>
          <a:prstGeom prst="rect">
            <a:avLst/>
          </a:prstGeom>
          <a:noFill/>
        </p:spPr>
        <p:txBody>
          <a:bodyPr wrap="none" rtlCol="0">
            <a:spAutoFit/>
          </a:bodyPr>
          <a:lstStyle/>
          <a:p>
            <a:pPr algn="ctr"/>
            <a:r>
              <a:rPr lang="es-ES" sz="2400" b="1" dirty="0"/>
              <a:t>Dr</a:t>
            </a:r>
            <a:r>
              <a:rPr lang="es-ES" sz="2400" b="1" dirty="0" smtClean="0"/>
              <a:t>. En C.T.  </a:t>
            </a:r>
            <a:r>
              <a:rPr lang="es-ES" sz="2400" b="1" dirty="0"/>
              <a:t>Alexis Ordaz Hernández</a:t>
            </a:r>
          </a:p>
          <a:p>
            <a:pPr algn="ctr"/>
            <a:r>
              <a:rPr lang="es-ES" sz="2400" b="1" dirty="0"/>
              <a:t>Septiembre del </a:t>
            </a:r>
            <a:r>
              <a:rPr lang="es-ES" sz="2400" b="1" dirty="0" smtClean="0"/>
              <a:t>2019</a:t>
            </a:r>
            <a:endParaRPr lang="es-MX" sz="2400" b="1" dirty="0"/>
          </a:p>
        </p:txBody>
      </p:sp>
    </p:spTree>
    <p:extLst>
      <p:ext uri="{BB962C8B-B14F-4D97-AF65-F5344CB8AC3E}">
        <p14:creationId xmlns:p14="http://schemas.microsoft.com/office/powerpoint/2010/main" val="41089816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2860970" y="23210"/>
            <a:ext cx="5629233" cy="369332"/>
          </a:xfrm>
          <a:prstGeom prst="rect">
            <a:avLst/>
          </a:prstGeom>
        </p:spPr>
        <p:txBody>
          <a:bodyPr wrap="none">
            <a:spAutoFit/>
          </a:bodyPr>
          <a:lstStyle/>
          <a:p>
            <a:r>
              <a:rPr lang="es-ES" b="1" dirty="0">
                <a:solidFill>
                  <a:srgbClr val="002060"/>
                </a:solidFill>
              </a:rPr>
              <a:t>4.1. </a:t>
            </a:r>
            <a:r>
              <a:rPr lang="es-MX" b="1" dirty="0">
                <a:solidFill>
                  <a:srgbClr val="002060"/>
                </a:solidFill>
              </a:rPr>
              <a:t>Los modelos cuantitativos en las Ciencias de la Tierra</a:t>
            </a:r>
          </a:p>
        </p:txBody>
      </p:sp>
      <p:sp>
        <p:nvSpPr>
          <p:cNvPr id="7" name="CuadroTexto 6"/>
          <p:cNvSpPr txBox="1"/>
          <p:nvPr/>
        </p:nvSpPr>
        <p:spPr>
          <a:xfrm>
            <a:off x="373116" y="1650124"/>
            <a:ext cx="6332483" cy="2015936"/>
          </a:xfrm>
          <a:prstGeom prst="rect">
            <a:avLst/>
          </a:prstGeom>
          <a:noFill/>
        </p:spPr>
        <p:txBody>
          <a:bodyPr wrap="square" rtlCol="0">
            <a:spAutoFit/>
          </a:bodyPr>
          <a:lstStyle/>
          <a:p>
            <a:pPr algn="just"/>
            <a:r>
              <a:rPr lang="es-MX" sz="2500" dirty="0" smtClean="0">
                <a:solidFill>
                  <a:srgbClr val="00B050"/>
                </a:solidFill>
              </a:rPr>
              <a:t>Generalmente los estudios parten de un muestreo. Con apoyo de herramientas para excavación manual, o mediante maquinarias. Esto en función de la profundidad que se requiera alcanzar en el muestreo.</a:t>
            </a:r>
            <a:endParaRPr lang="es-MX" dirty="0"/>
          </a:p>
        </p:txBody>
      </p:sp>
      <p:pic>
        <p:nvPicPr>
          <p:cNvPr id="2" name="Imagen 1"/>
          <p:cNvPicPr>
            <a:picLocks noChangeAspect="1"/>
          </p:cNvPicPr>
          <p:nvPr/>
        </p:nvPicPr>
        <p:blipFill>
          <a:blip r:embed="rId2"/>
          <a:stretch>
            <a:fillRect/>
          </a:stretch>
        </p:blipFill>
        <p:spPr>
          <a:xfrm>
            <a:off x="6936828" y="520377"/>
            <a:ext cx="4151093" cy="6291365"/>
          </a:xfrm>
          <a:prstGeom prst="rect">
            <a:avLst/>
          </a:prstGeom>
        </p:spPr>
      </p:pic>
    </p:spTree>
    <p:extLst>
      <p:ext uri="{BB962C8B-B14F-4D97-AF65-F5344CB8AC3E}">
        <p14:creationId xmlns:p14="http://schemas.microsoft.com/office/powerpoint/2010/main" val="23440246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2860970" y="23210"/>
            <a:ext cx="5629233" cy="369332"/>
          </a:xfrm>
          <a:prstGeom prst="rect">
            <a:avLst/>
          </a:prstGeom>
        </p:spPr>
        <p:txBody>
          <a:bodyPr wrap="none">
            <a:spAutoFit/>
          </a:bodyPr>
          <a:lstStyle/>
          <a:p>
            <a:r>
              <a:rPr lang="es-ES" b="1" dirty="0">
                <a:solidFill>
                  <a:srgbClr val="002060"/>
                </a:solidFill>
              </a:rPr>
              <a:t>4.1. </a:t>
            </a:r>
            <a:r>
              <a:rPr lang="es-MX" b="1" dirty="0">
                <a:solidFill>
                  <a:srgbClr val="002060"/>
                </a:solidFill>
              </a:rPr>
              <a:t>Los modelos cuantitativos en las Ciencias de la Tierra</a:t>
            </a:r>
          </a:p>
        </p:txBody>
      </p:sp>
      <p:pic>
        <p:nvPicPr>
          <p:cNvPr id="2" name="Imagen 1"/>
          <p:cNvPicPr>
            <a:picLocks noChangeAspect="1"/>
          </p:cNvPicPr>
          <p:nvPr/>
        </p:nvPicPr>
        <p:blipFill>
          <a:blip r:embed="rId2"/>
          <a:stretch>
            <a:fillRect/>
          </a:stretch>
        </p:blipFill>
        <p:spPr>
          <a:xfrm>
            <a:off x="657161" y="3578407"/>
            <a:ext cx="9406002" cy="2138363"/>
          </a:xfrm>
          <a:prstGeom prst="rect">
            <a:avLst/>
          </a:prstGeom>
        </p:spPr>
      </p:pic>
      <p:sp>
        <p:nvSpPr>
          <p:cNvPr id="3" name="CuadroTexto 2"/>
          <p:cNvSpPr txBox="1"/>
          <p:nvPr/>
        </p:nvSpPr>
        <p:spPr>
          <a:xfrm>
            <a:off x="1676400" y="1390650"/>
            <a:ext cx="4400550" cy="1246495"/>
          </a:xfrm>
          <a:prstGeom prst="rect">
            <a:avLst/>
          </a:prstGeom>
          <a:noFill/>
        </p:spPr>
        <p:txBody>
          <a:bodyPr wrap="square" rtlCol="0">
            <a:spAutoFit/>
          </a:bodyPr>
          <a:lstStyle/>
          <a:p>
            <a:pPr algn="ctr"/>
            <a:r>
              <a:rPr lang="es-MX" sz="2500" dirty="0" smtClean="0">
                <a:solidFill>
                  <a:srgbClr val="00B050"/>
                </a:solidFill>
              </a:rPr>
              <a:t>Posteriormente, las muestras pasan al laboratorio de Geotecnia</a:t>
            </a:r>
            <a:endParaRPr lang="es-MX" sz="2500" dirty="0">
              <a:solidFill>
                <a:srgbClr val="00B050"/>
              </a:solidFill>
            </a:endParaRPr>
          </a:p>
        </p:txBody>
      </p:sp>
      <p:pic>
        <p:nvPicPr>
          <p:cNvPr id="6" name="Imagen 5"/>
          <p:cNvPicPr>
            <a:picLocks noChangeAspect="1"/>
          </p:cNvPicPr>
          <p:nvPr/>
        </p:nvPicPr>
        <p:blipFill>
          <a:blip r:embed="rId3"/>
          <a:stretch>
            <a:fillRect/>
          </a:stretch>
        </p:blipFill>
        <p:spPr>
          <a:xfrm>
            <a:off x="6457950" y="985872"/>
            <a:ext cx="4552950" cy="2581730"/>
          </a:xfrm>
          <a:prstGeom prst="rect">
            <a:avLst/>
          </a:prstGeom>
        </p:spPr>
      </p:pic>
      <p:sp>
        <p:nvSpPr>
          <p:cNvPr id="7" name="Abrir llave 6"/>
          <p:cNvSpPr/>
          <p:nvPr/>
        </p:nvSpPr>
        <p:spPr>
          <a:xfrm>
            <a:off x="3469710" y="3578407"/>
            <a:ext cx="1114816" cy="2434086"/>
          </a:xfrm>
          <a:prstGeom prst="leftBrace">
            <a:avLst/>
          </a:prstGeom>
          <a:ln>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35906158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2860970" y="23210"/>
            <a:ext cx="5629233" cy="369332"/>
          </a:xfrm>
          <a:prstGeom prst="rect">
            <a:avLst/>
          </a:prstGeom>
        </p:spPr>
        <p:txBody>
          <a:bodyPr wrap="none">
            <a:spAutoFit/>
          </a:bodyPr>
          <a:lstStyle/>
          <a:p>
            <a:r>
              <a:rPr lang="es-ES" b="1" dirty="0">
                <a:solidFill>
                  <a:srgbClr val="002060"/>
                </a:solidFill>
              </a:rPr>
              <a:t>4.1. </a:t>
            </a:r>
            <a:r>
              <a:rPr lang="es-MX" b="1" dirty="0">
                <a:solidFill>
                  <a:srgbClr val="002060"/>
                </a:solidFill>
              </a:rPr>
              <a:t>Los modelos cuantitativos en las Ciencias de la Tierra</a:t>
            </a:r>
          </a:p>
        </p:txBody>
      </p:sp>
      <p:pic>
        <p:nvPicPr>
          <p:cNvPr id="6" name="Imagen 5"/>
          <p:cNvPicPr/>
          <p:nvPr/>
        </p:nvPicPr>
        <p:blipFill>
          <a:blip r:embed="rId2"/>
          <a:stretch>
            <a:fillRect/>
          </a:stretch>
        </p:blipFill>
        <p:spPr>
          <a:xfrm>
            <a:off x="5937503" y="680402"/>
            <a:ext cx="5105400" cy="6030595"/>
          </a:xfrm>
          <a:prstGeom prst="rect">
            <a:avLst/>
          </a:prstGeom>
        </p:spPr>
      </p:pic>
      <p:sp>
        <p:nvSpPr>
          <p:cNvPr id="2" name="CuadroTexto 1"/>
          <p:cNvSpPr txBox="1"/>
          <p:nvPr/>
        </p:nvSpPr>
        <p:spPr>
          <a:xfrm>
            <a:off x="742950" y="2286000"/>
            <a:ext cx="3695700" cy="2862322"/>
          </a:xfrm>
          <a:prstGeom prst="rect">
            <a:avLst/>
          </a:prstGeom>
          <a:noFill/>
        </p:spPr>
        <p:txBody>
          <a:bodyPr wrap="square" rtlCol="0">
            <a:spAutoFit/>
          </a:bodyPr>
          <a:lstStyle/>
          <a:p>
            <a:pPr algn="just"/>
            <a:r>
              <a:rPr lang="es-MX" sz="3000" dirty="0" smtClean="0">
                <a:solidFill>
                  <a:srgbClr val="00B050"/>
                </a:solidFill>
              </a:rPr>
              <a:t>Las muestras deben poseer sus coordenadas y la cota (Z); así como el valor de la propiedad que se desee modelar.</a:t>
            </a:r>
            <a:endParaRPr lang="es-MX" sz="3000" dirty="0">
              <a:solidFill>
                <a:srgbClr val="00B050"/>
              </a:solidFill>
            </a:endParaRPr>
          </a:p>
        </p:txBody>
      </p:sp>
    </p:spTree>
    <p:extLst>
      <p:ext uri="{BB962C8B-B14F-4D97-AF65-F5344CB8AC3E}">
        <p14:creationId xmlns:p14="http://schemas.microsoft.com/office/powerpoint/2010/main" val="35404555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2860970" y="23210"/>
            <a:ext cx="5629233" cy="369332"/>
          </a:xfrm>
          <a:prstGeom prst="rect">
            <a:avLst/>
          </a:prstGeom>
        </p:spPr>
        <p:txBody>
          <a:bodyPr wrap="none">
            <a:spAutoFit/>
          </a:bodyPr>
          <a:lstStyle/>
          <a:p>
            <a:r>
              <a:rPr lang="es-ES" b="1" dirty="0">
                <a:solidFill>
                  <a:srgbClr val="002060"/>
                </a:solidFill>
              </a:rPr>
              <a:t>4.1. </a:t>
            </a:r>
            <a:r>
              <a:rPr lang="es-MX" b="1" dirty="0">
                <a:solidFill>
                  <a:srgbClr val="002060"/>
                </a:solidFill>
              </a:rPr>
              <a:t>Los modelos cuantitativos en las Ciencias de la Tierra</a:t>
            </a:r>
          </a:p>
        </p:txBody>
      </p:sp>
      <p:sp>
        <p:nvSpPr>
          <p:cNvPr id="2" name="CuadroTexto 1"/>
          <p:cNvSpPr txBox="1"/>
          <p:nvPr/>
        </p:nvSpPr>
        <p:spPr>
          <a:xfrm>
            <a:off x="1258302" y="2130592"/>
            <a:ext cx="9365581" cy="3062377"/>
          </a:xfrm>
          <a:prstGeom prst="rect">
            <a:avLst/>
          </a:prstGeom>
          <a:noFill/>
        </p:spPr>
        <p:txBody>
          <a:bodyPr wrap="square" rtlCol="0">
            <a:spAutoFit/>
          </a:bodyPr>
          <a:lstStyle/>
          <a:p>
            <a:pPr algn="just"/>
            <a:r>
              <a:rPr lang="es-MX" sz="2500" dirty="0">
                <a:solidFill>
                  <a:srgbClr val="00B050"/>
                </a:solidFill>
              </a:rPr>
              <a:t>La </a:t>
            </a:r>
            <a:r>
              <a:rPr lang="es-MX" sz="2500" dirty="0" err="1">
                <a:solidFill>
                  <a:srgbClr val="00B050"/>
                </a:solidFill>
              </a:rPr>
              <a:t>geoestadística</a:t>
            </a:r>
            <a:r>
              <a:rPr lang="es-MX" sz="2500" dirty="0">
                <a:solidFill>
                  <a:srgbClr val="00B050"/>
                </a:solidFill>
              </a:rPr>
              <a:t> </a:t>
            </a:r>
            <a:r>
              <a:rPr lang="es-MX" sz="2500" dirty="0" smtClean="0">
                <a:solidFill>
                  <a:srgbClr val="00B050"/>
                </a:solidFill>
              </a:rPr>
              <a:t>se centra </a:t>
            </a:r>
            <a:r>
              <a:rPr lang="es-MX" sz="2500" dirty="0">
                <a:solidFill>
                  <a:srgbClr val="00B050"/>
                </a:solidFill>
              </a:rPr>
              <a:t>en el análisis y la modelación de la variabilidad espacial </a:t>
            </a:r>
            <a:r>
              <a:rPr lang="es-MX" sz="2500" dirty="0" smtClean="0">
                <a:solidFill>
                  <a:srgbClr val="00B050"/>
                </a:solidFill>
              </a:rPr>
              <a:t>de propiedades que caracterizan los medios geológicos, desde el contenido de un mineral, la porosidad de una roca, o la densidad de un suelo.</a:t>
            </a:r>
          </a:p>
          <a:p>
            <a:pPr algn="just"/>
            <a:endParaRPr lang="es-MX" sz="2500" dirty="0" smtClean="0">
              <a:solidFill>
                <a:srgbClr val="00B050"/>
              </a:solidFill>
            </a:endParaRPr>
          </a:p>
          <a:p>
            <a:pPr algn="just"/>
            <a:r>
              <a:rPr lang="es-MX" sz="2500" dirty="0" smtClean="0">
                <a:solidFill>
                  <a:srgbClr val="00B050"/>
                </a:solidFill>
              </a:rPr>
              <a:t>Permite el pronósticos espacio-temporales de fenómenos geológicos.</a:t>
            </a:r>
          </a:p>
          <a:p>
            <a:endParaRPr lang="es-MX" sz="2500" dirty="0">
              <a:solidFill>
                <a:srgbClr val="00B050"/>
              </a:solidFill>
            </a:endParaRPr>
          </a:p>
          <a:p>
            <a:endParaRPr lang="es-MX" dirty="0">
              <a:solidFill>
                <a:srgbClr val="00B050"/>
              </a:solidFill>
            </a:endParaRPr>
          </a:p>
        </p:txBody>
      </p:sp>
      <p:sp>
        <p:nvSpPr>
          <p:cNvPr id="3" name="CuadroTexto 2"/>
          <p:cNvSpPr txBox="1"/>
          <p:nvPr/>
        </p:nvSpPr>
        <p:spPr>
          <a:xfrm>
            <a:off x="204536" y="603372"/>
            <a:ext cx="5040034" cy="553998"/>
          </a:xfrm>
          <a:prstGeom prst="rect">
            <a:avLst/>
          </a:prstGeom>
          <a:noFill/>
        </p:spPr>
        <p:txBody>
          <a:bodyPr wrap="none" rtlCol="0">
            <a:spAutoFit/>
          </a:bodyPr>
          <a:lstStyle/>
          <a:p>
            <a:r>
              <a:rPr lang="es-MX" sz="3000" b="1" dirty="0" smtClean="0">
                <a:solidFill>
                  <a:srgbClr val="00B050"/>
                </a:solidFill>
              </a:rPr>
              <a:t>Aplicación de la </a:t>
            </a:r>
            <a:r>
              <a:rPr lang="es-MX" sz="3000" b="1" dirty="0" err="1" smtClean="0">
                <a:solidFill>
                  <a:srgbClr val="00B050"/>
                </a:solidFill>
              </a:rPr>
              <a:t>geoestadística</a:t>
            </a:r>
            <a:endParaRPr lang="es-MX" sz="3000" b="1" dirty="0">
              <a:solidFill>
                <a:srgbClr val="00B050"/>
              </a:solidFill>
            </a:endParaRPr>
          </a:p>
        </p:txBody>
      </p:sp>
    </p:spTree>
    <p:extLst>
      <p:ext uri="{BB962C8B-B14F-4D97-AF65-F5344CB8AC3E}">
        <p14:creationId xmlns:p14="http://schemas.microsoft.com/office/powerpoint/2010/main" val="7271060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2860970" y="23210"/>
            <a:ext cx="5629233" cy="369332"/>
          </a:xfrm>
          <a:prstGeom prst="rect">
            <a:avLst/>
          </a:prstGeom>
        </p:spPr>
        <p:txBody>
          <a:bodyPr wrap="none">
            <a:spAutoFit/>
          </a:bodyPr>
          <a:lstStyle/>
          <a:p>
            <a:r>
              <a:rPr lang="es-ES" b="1" dirty="0">
                <a:solidFill>
                  <a:srgbClr val="002060"/>
                </a:solidFill>
              </a:rPr>
              <a:t>4.1. </a:t>
            </a:r>
            <a:r>
              <a:rPr lang="es-MX" b="1" dirty="0">
                <a:solidFill>
                  <a:srgbClr val="002060"/>
                </a:solidFill>
              </a:rPr>
              <a:t>Los modelos cuantitativos en las Ciencias de la Tierra</a:t>
            </a:r>
          </a:p>
        </p:txBody>
      </p:sp>
      <p:sp>
        <p:nvSpPr>
          <p:cNvPr id="2" name="Rectángulo 1"/>
          <p:cNvSpPr/>
          <p:nvPr/>
        </p:nvSpPr>
        <p:spPr>
          <a:xfrm>
            <a:off x="1089381" y="1089712"/>
            <a:ext cx="5006619" cy="5170646"/>
          </a:xfrm>
          <a:prstGeom prst="rect">
            <a:avLst/>
          </a:prstGeom>
        </p:spPr>
        <p:txBody>
          <a:bodyPr wrap="square">
            <a:spAutoFit/>
          </a:bodyPr>
          <a:lstStyle/>
          <a:p>
            <a:pPr algn="just"/>
            <a:r>
              <a:rPr lang="es-MX" sz="3000" dirty="0" smtClean="0">
                <a:solidFill>
                  <a:srgbClr val="00B050"/>
                </a:solidFill>
              </a:rPr>
              <a:t>…..La </a:t>
            </a:r>
            <a:r>
              <a:rPr lang="es-MX" sz="3000" dirty="0" err="1">
                <a:solidFill>
                  <a:srgbClr val="00B050"/>
                </a:solidFill>
              </a:rPr>
              <a:t>geoestadística</a:t>
            </a:r>
            <a:r>
              <a:rPr lang="es-MX" sz="3000" dirty="0">
                <a:solidFill>
                  <a:srgbClr val="00B050"/>
                </a:solidFill>
              </a:rPr>
              <a:t> se define como el estudio de fenómenos </a:t>
            </a:r>
            <a:r>
              <a:rPr lang="es-MX" sz="3000" dirty="0" smtClean="0">
                <a:solidFill>
                  <a:srgbClr val="00B050"/>
                </a:solidFill>
              </a:rPr>
              <a:t>regionalizados, </a:t>
            </a:r>
            <a:r>
              <a:rPr lang="es-MX" sz="3000" dirty="0">
                <a:solidFill>
                  <a:srgbClr val="00B050"/>
                </a:solidFill>
              </a:rPr>
              <a:t>es decir, que se extienden en el espacio y presentan una cierta continuidad. Por “espacio”, entenderemos en general el espacio geográfico, pero puede también tratarse del eje temporal o de espacios más </a:t>
            </a:r>
            <a:r>
              <a:rPr lang="es-MX" sz="3000" dirty="0" smtClean="0">
                <a:solidFill>
                  <a:srgbClr val="00B050"/>
                </a:solidFill>
              </a:rPr>
              <a:t>abstractos…… (</a:t>
            </a:r>
            <a:r>
              <a:rPr lang="es-MX" sz="3000" dirty="0" err="1" smtClean="0">
                <a:solidFill>
                  <a:srgbClr val="00B050"/>
                </a:solidFill>
              </a:rPr>
              <a:t>Emery</a:t>
            </a:r>
            <a:r>
              <a:rPr lang="es-MX" sz="3000" dirty="0" smtClean="0">
                <a:solidFill>
                  <a:srgbClr val="00B050"/>
                </a:solidFill>
              </a:rPr>
              <a:t>, 2007) </a:t>
            </a:r>
            <a:endParaRPr lang="es-MX" sz="3000" dirty="0">
              <a:solidFill>
                <a:srgbClr val="00B050"/>
              </a:solidFill>
            </a:endParaRPr>
          </a:p>
        </p:txBody>
      </p:sp>
      <p:pic>
        <p:nvPicPr>
          <p:cNvPr id="7" name="Imagen 6"/>
          <p:cNvPicPr>
            <a:picLocks noChangeAspect="1"/>
          </p:cNvPicPr>
          <p:nvPr/>
        </p:nvPicPr>
        <p:blipFill>
          <a:blip r:embed="rId2"/>
          <a:stretch>
            <a:fillRect/>
          </a:stretch>
        </p:blipFill>
        <p:spPr>
          <a:xfrm>
            <a:off x="6350500" y="449388"/>
            <a:ext cx="3520010" cy="6215937"/>
          </a:xfrm>
          <a:prstGeom prst="rect">
            <a:avLst/>
          </a:prstGeom>
        </p:spPr>
      </p:pic>
    </p:spTree>
    <p:extLst>
      <p:ext uri="{BB962C8B-B14F-4D97-AF65-F5344CB8AC3E}">
        <p14:creationId xmlns:p14="http://schemas.microsoft.com/office/powerpoint/2010/main" val="6376860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2860970" y="23210"/>
            <a:ext cx="5629233" cy="369332"/>
          </a:xfrm>
          <a:prstGeom prst="rect">
            <a:avLst/>
          </a:prstGeom>
        </p:spPr>
        <p:txBody>
          <a:bodyPr wrap="none">
            <a:spAutoFit/>
          </a:bodyPr>
          <a:lstStyle/>
          <a:p>
            <a:r>
              <a:rPr lang="es-ES" b="1" dirty="0">
                <a:solidFill>
                  <a:srgbClr val="002060"/>
                </a:solidFill>
              </a:rPr>
              <a:t>4.1. </a:t>
            </a:r>
            <a:r>
              <a:rPr lang="es-MX" b="1" dirty="0">
                <a:solidFill>
                  <a:srgbClr val="002060"/>
                </a:solidFill>
              </a:rPr>
              <a:t>Los modelos cuantitativos en las Ciencias de la Tierra</a:t>
            </a:r>
          </a:p>
        </p:txBody>
      </p:sp>
      <p:sp>
        <p:nvSpPr>
          <p:cNvPr id="2" name="Rectángulo 1"/>
          <p:cNvSpPr/>
          <p:nvPr/>
        </p:nvSpPr>
        <p:spPr>
          <a:xfrm>
            <a:off x="2138301" y="1684201"/>
            <a:ext cx="8205537" cy="3600986"/>
          </a:xfrm>
          <a:prstGeom prst="rect">
            <a:avLst/>
          </a:prstGeom>
        </p:spPr>
        <p:txBody>
          <a:bodyPr wrap="square">
            <a:spAutoFit/>
          </a:bodyPr>
          <a:lstStyle/>
          <a:p>
            <a:r>
              <a:rPr lang="es-MX" sz="3000" dirty="0">
                <a:solidFill>
                  <a:srgbClr val="00B050"/>
                </a:solidFill>
              </a:rPr>
              <a:t>Ejemplos de fenómenos </a:t>
            </a:r>
            <a:r>
              <a:rPr lang="es-MX" sz="3000" dirty="0" smtClean="0">
                <a:solidFill>
                  <a:srgbClr val="00B050"/>
                </a:solidFill>
              </a:rPr>
              <a:t>regionalizados:</a:t>
            </a:r>
          </a:p>
          <a:p>
            <a:endParaRPr lang="es-MX" sz="3000" dirty="0">
              <a:solidFill>
                <a:srgbClr val="00B050"/>
              </a:solidFill>
            </a:endParaRPr>
          </a:p>
          <a:p>
            <a:pPr marL="457200" indent="-457200">
              <a:buFont typeface="Wingdings" panose="05000000000000000000" pitchFamily="2" charset="2"/>
              <a:buChar char="ü"/>
            </a:pPr>
            <a:r>
              <a:rPr lang="es-MX" sz="3000" dirty="0" smtClean="0">
                <a:solidFill>
                  <a:srgbClr val="00B050"/>
                </a:solidFill>
              </a:rPr>
              <a:t>Concentración de un mineral</a:t>
            </a:r>
          </a:p>
          <a:p>
            <a:pPr marL="457200" indent="-457200">
              <a:buFont typeface="Wingdings" panose="05000000000000000000" pitchFamily="2" charset="2"/>
              <a:buChar char="ü"/>
            </a:pPr>
            <a:r>
              <a:rPr lang="es-MX" sz="3000" dirty="0" smtClean="0">
                <a:solidFill>
                  <a:srgbClr val="00B050"/>
                </a:solidFill>
              </a:rPr>
              <a:t>Porosidad de un Suelo o Roca</a:t>
            </a:r>
          </a:p>
          <a:p>
            <a:pPr marL="457200" indent="-457200">
              <a:buFont typeface="Wingdings" panose="05000000000000000000" pitchFamily="2" charset="2"/>
              <a:buChar char="ü"/>
            </a:pPr>
            <a:r>
              <a:rPr lang="es-MX" sz="3000" dirty="0" smtClean="0">
                <a:solidFill>
                  <a:srgbClr val="00B050"/>
                </a:solidFill>
              </a:rPr>
              <a:t>Concentración </a:t>
            </a:r>
            <a:r>
              <a:rPr lang="es-MX" sz="3000" dirty="0">
                <a:solidFill>
                  <a:srgbClr val="00B050"/>
                </a:solidFill>
              </a:rPr>
              <a:t>de un elemento </a:t>
            </a:r>
            <a:r>
              <a:rPr lang="es-MX" sz="3000" dirty="0" smtClean="0">
                <a:solidFill>
                  <a:srgbClr val="00B050"/>
                </a:solidFill>
              </a:rPr>
              <a:t>contaminante</a:t>
            </a:r>
          </a:p>
          <a:p>
            <a:pPr marL="457200" indent="-457200">
              <a:buFont typeface="Wingdings" panose="05000000000000000000" pitchFamily="2" charset="2"/>
              <a:buChar char="ü"/>
            </a:pPr>
            <a:r>
              <a:rPr lang="es-MX" sz="3000" dirty="0" smtClean="0">
                <a:solidFill>
                  <a:srgbClr val="00B050"/>
                </a:solidFill>
              </a:rPr>
              <a:t>Saturación del medio geológico </a:t>
            </a:r>
          </a:p>
          <a:p>
            <a:pPr marL="457200" indent="-457200">
              <a:buFont typeface="Wingdings" panose="05000000000000000000" pitchFamily="2" charset="2"/>
              <a:buChar char="ü"/>
            </a:pPr>
            <a:r>
              <a:rPr lang="es-MX" sz="3000" dirty="0" smtClean="0">
                <a:solidFill>
                  <a:srgbClr val="00B050"/>
                </a:solidFill>
              </a:rPr>
              <a:t>Densidad de la Roca </a:t>
            </a:r>
          </a:p>
          <a:p>
            <a:endParaRPr lang="es-MX" dirty="0"/>
          </a:p>
        </p:txBody>
      </p:sp>
    </p:spTree>
    <p:extLst>
      <p:ext uri="{BB962C8B-B14F-4D97-AF65-F5344CB8AC3E}">
        <p14:creationId xmlns:p14="http://schemas.microsoft.com/office/powerpoint/2010/main" val="26602829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2860970" y="23210"/>
            <a:ext cx="5629233" cy="369332"/>
          </a:xfrm>
          <a:prstGeom prst="rect">
            <a:avLst/>
          </a:prstGeom>
        </p:spPr>
        <p:txBody>
          <a:bodyPr wrap="none">
            <a:spAutoFit/>
          </a:bodyPr>
          <a:lstStyle/>
          <a:p>
            <a:r>
              <a:rPr lang="es-ES" b="1" dirty="0">
                <a:solidFill>
                  <a:srgbClr val="002060"/>
                </a:solidFill>
              </a:rPr>
              <a:t>4.1. </a:t>
            </a:r>
            <a:r>
              <a:rPr lang="es-MX" b="1" dirty="0">
                <a:solidFill>
                  <a:srgbClr val="002060"/>
                </a:solidFill>
              </a:rPr>
              <a:t>Los modelos cuantitativos en las Ciencias de la Tierra</a:t>
            </a:r>
          </a:p>
        </p:txBody>
      </p:sp>
      <p:sp>
        <p:nvSpPr>
          <p:cNvPr id="6" name="Rectángulo 5"/>
          <p:cNvSpPr/>
          <p:nvPr/>
        </p:nvSpPr>
        <p:spPr>
          <a:xfrm>
            <a:off x="1856874" y="573050"/>
            <a:ext cx="8478252" cy="861774"/>
          </a:xfrm>
          <a:prstGeom prst="rect">
            <a:avLst/>
          </a:prstGeom>
        </p:spPr>
        <p:txBody>
          <a:bodyPr wrap="square">
            <a:spAutoFit/>
          </a:bodyPr>
          <a:lstStyle/>
          <a:p>
            <a:pPr marR="305435" algn="just">
              <a:spcAft>
                <a:spcPts val="0"/>
              </a:spcAft>
            </a:pPr>
            <a:r>
              <a:rPr lang="es-ES" sz="2500" b="1" dirty="0" smtClean="0">
                <a:solidFill>
                  <a:srgbClr val="00B050"/>
                </a:solidFill>
                <a:latin typeface="Times New Roman" panose="02020603050405020304" pitchFamily="18" charset="0"/>
                <a:ea typeface="Times New Roman" panose="02020603050405020304" pitchFamily="18" charset="0"/>
              </a:rPr>
              <a:t>Relación </a:t>
            </a:r>
            <a:r>
              <a:rPr lang="es-ES" sz="2500" b="1" dirty="0">
                <a:solidFill>
                  <a:srgbClr val="00B050"/>
                </a:solidFill>
                <a:latin typeface="Times New Roman" panose="02020603050405020304" pitchFamily="18" charset="0"/>
                <a:ea typeface="Times New Roman" panose="02020603050405020304" pitchFamily="18" charset="0"/>
              </a:rPr>
              <a:t>de parámetros geotécnicos más empleados en los estudios de respuesta dinámica de las capas superficiales. </a:t>
            </a:r>
            <a:endParaRPr lang="es-MX" sz="2500" b="1" dirty="0">
              <a:solidFill>
                <a:srgbClr val="00B050"/>
              </a:solidFill>
              <a:latin typeface="Times New Roman" panose="02020603050405020304" pitchFamily="18" charset="0"/>
              <a:ea typeface="Times New Roman" panose="02020603050405020304" pitchFamily="18" charset="0"/>
            </a:endParaRPr>
          </a:p>
        </p:txBody>
      </p:sp>
      <p:pic>
        <p:nvPicPr>
          <p:cNvPr id="8" name="Imagen 7"/>
          <p:cNvPicPr>
            <a:picLocks noChangeAspect="1"/>
          </p:cNvPicPr>
          <p:nvPr/>
        </p:nvPicPr>
        <p:blipFill>
          <a:blip r:embed="rId2"/>
          <a:stretch>
            <a:fillRect/>
          </a:stretch>
        </p:blipFill>
        <p:spPr>
          <a:xfrm>
            <a:off x="3851108" y="1434824"/>
            <a:ext cx="4366460" cy="5334283"/>
          </a:xfrm>
          <a:prstGeom prst="rect">
            <a:avLst/>
          </a:prstGeom>
        </p:spPr>
      </p:pic>
    </p:spTree>
    <p:extLst>
      <p:ext uri="{BB962C8B-B14F-4D97-AF65-F5344CB8AC3E}">
        <p14:creationId xmlns:p14="http://schemas.microsoft.com/office/powerpoint/2010/main" val="37466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2860970" y="23210"/>
            <a:ext cx="5629233" cy="369332"/>
          </a:xfrm>
          <a:prstGeom prst="rect">
            <a:avLst/>
          </a:prstGeom>
        </p:spPr>
        <p:txBody>
          <a:bodyPr wrap="none">
            <a:spAutoFit/>
          </a:bodyPr>
          <a:lstStyle/>
          <a:p>
            <a:r>
              <a:rPr lang="es-ES" b="1" dirty="0">
                <a:solidFill>
                  <a:srgbClr val="002060"/>
                </a:solidFill>
              </a:rPr>
              <a:t>4.1. </a:t>
            </a:r>
            <a:r>
              <a:rPr lang="es-MX" b="1" dirty="0">
                <a:solidFill>
                  <a:srgbClr val="002060"/>
                </a:solidFill>
              </a:rPr>
              <a:t>Los modelos cuantitativos en las Ciencias de la Tierra</a:t>
            </a:r>
          </a:p>
        </p:txBody>
      </p:sp>
      <p:sp>
        <p:nvSpPr>
          <p:cNvPr id="3" name="Rectángulo 2"/>
          <p:cNvSpPr/>
          <p:nvPr/>
        </p:nvSpPr>
        <p:spPr>
          <a:xfrm>
            <a:off x="244641" y="1360166"/>
            <a:ext cx="7515728" cy="3554819"/>
          </a:xfrm>
          <a:prstGeom prst="rect">
            <a:avLst/>
          </a:prstGeom>
        </p:spPr>
        <p:txBody>
          <a:bodyPr wrap="square">
            <a:spAutoFit/>
          </a:bodyPr>
          <a:lstStyle/>
          <a:p>
            <a:pPr algn="just">
              <a:tabLst>
                <a:tab pos="270510" algn="l"/>
                <a:tab pos="450215" algn="l"/>
              </a:tabLst>
            </a:pPr>
            <a:r>
              <a:rPr lang="es-ES" sz="2500" dirty="0">
                <a:solidFill>
                  <a:srgbClr val="00B050"/>
                </a:solidFill>
                <a:latin typeface="Times New Roman" panose="02020603050405020304" pitchFamily="18" charset="0"/>
                <a:ea typeface="Calibri" panose="020F0502020204030204" pitchFamily="34" charset="0"/>
              </a:rPr>
              <a:t>Para la modelación de los parámetros geotécnicos, </a:t>
            </a:r>
            <a:r>
              <a:rPr lang="es-ES" sz="2500" dirty="0" smtClean="0">
                <a:solidFill>
                  <a:srgbClr val="00B050"/>
                </a:solidFill>
                <a:latin typeface="Times New Roman" panose="02020603050405020304" pitchFamily="18" charset="0"/>
                <a:ea typeface="Calibri" panose="020F0502020204030204" pitchFamily="34" charset="0"/>
              </a:rPr>
              <a:t>se puede seguir la siguiente secuencia:</a:t>
            </a:r>
          </a:p>
          <a:p>
            <a:pPr algn="just">
              <a:tabLst>
                <a:tab pos="270510" algn="l"/>
                <a:tab pos="450215" algn="l"/>
              </a:tabLst>
            </a:pPr>
            <a:endParaRPr lang="es-MX" sz="2500" dirty="0">
              <a:solidFill>
                <a:srgbClr val="00B050"/>
              </a:solidFill>
              <a:latin typeface="Times New Roman" panose="02020603050405020304" pitchFamily="18" charset="0"/>
              <a:ea typeface="Times New Roman" panose="02020603050405020304" pitchFamily="18" charset="0"/>
            </a:endParaRPr>
          </a:p>
          <a:p>
            <a:pPr algn="just"/>
            <a:r>
              <a:rPr lang="es-ES" sz="2500" dirty="0">
                <a:solidFill>
                  <a:srgbClr val="00B050"/>
                </a:solidFill>
                <a:latin typeface="Times New Roman" panose="02020603050405020304" pitchFamily="18" charset="0"/>
                <a:ea typeface="Calibri" panose="020F0502020204030204" pitchFamily="34" charset="0"/>
              </a:rPr>
              <a:t>(a) Elaboración de bases de datos. La modelación espacial de los parámetros seleccionados, </a:t>
            </a:r>
            <a:r>
              <a:rPr lang="es-ES" sz="2500" dirty="0" smtClean="0">
                <a:solidFill>
                  <a:srgbClr val="00B050"/>
                </a:solidFill>
                <a:latin typeface="Times New Roman" panose="02020603050405020304" pitchFamily="18" charset="0"/>
                <a:ea typeface="Calibri" panose="020F0502020204030204" pitchFamily="34" charset="0"/>
              </a:rPr>
              <a:t>demanda </a:t>
            </a:r>
            <a:r>
              <a:rPr lang="es-ES" sz="2500" dirty="0">
                <a:solidFill>
                  <a:srgbClr val="00B050"/>
                </a:solidFill>
                <a:latin typeface="Times New Roman" panose="02020603050405020304" pitchFamily="18" charset="0"/>
                <a:ea typeface="Calibri" panose="020F0502020204030204" pitchFamily="34" charset="0"/>
              </a:rPr>
              <a:t>la elaboración de una base de datos, específica para este fin, la cual incluye: Coordenadas </a:t>
            </a:r>
            <a:r>
              <a:rPr lang="es-ES" sz="2500" dirty="0" smtClean="0">
                <a:solidFill>
                  <a:srgbClr val="00B050"/>
                </a:solidFill>
                <a:latin typeface="Times New Roman" panose="02020603050405020304" pitchFamily="18" charset="0"/>
                <a:ea typeface="Calibri" panose="020F0502020204030204" pitchFamily="34" charset="0"/>
              </a:rPr>
              <a:t>de </a:t>
            </a:r>
            <a:r>
              <a:rPr lang="es-ES" sz="2500" dirty="0">
                <a:solidFill>
                  <a:srgbClr val="00B050"/>
                </a:solidFill>
                <a:latin typeface="Times New Roman" panose="02020603050405020304" pitchFamily="18" charset="0"/>
                <a:ea typeface="Calibri" panose="020F0502020204030204" pitchFamily="34" charset="0"/>
              </a:rPr>
              <a:t>la boca del pozo (X, Y, Z), profundidad  y el valor del parámetro estudiado en las diferentes </a:t>
            </a:r>
            <a:r>
              <a:rPr lang="es-ES" sz="2500" dirty="0" smtClean="0">
                <a:solidFill>
                  <a:srgbClr val="00B050"/>
                </a:solidFill>
                <a:latin typeface="Times New Roman" panose="02020603050405020304" pitchFamily="18" charset="0"/>
                <a:ea typeface="Calibri" panose="020F0502020204030204" pitchFamily="34" charset="0"/>
              </a:rPr>
              <a:t>profundidades. </a:t>
            </a:r>
            <a:endParaRPr lang="es-MX" sz="2500" dirty="0">
              <a:solidFill>
                <a:srgbClr val="00B050"/>
              </a:solidFill>
            </a:endParaRPr>
          </a:p>
        </p:txBody>
      </p:sp>
      <p:pic>
        <p:nvPicPr>
          <p:cNvPr id="3074" name="Imagen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90203" y="802283"/>
            <a:ext cx="3240586" cy="510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93872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6253" y="574843"/>
            <a:ext cx="6364705" cy="3046988"/>
          </a:xfrm>
          <a:prstGeom prst="rect">
            <a:avLst/>
          </a:prstGeom>
        </p:spPr>
        <p:txBody>
          <a:bodyPr wrap="square">
            <a:spAutoFit/>
          </a:bodyPr>
          <a:lstStyle/>
          <a:p>
            <a:pPr algn="just">
              <a:spcAft>
                <a:spcPts val="0"/>
              </a:spcAft>
              <a:tabLst>
                <a:tab pos="180340" algn="l"/>
              </a:tabLst>
            </a:pPr>
            <a:r>
              <a:rPr lang="es-ES" sz="2400" dirty="0">
                <a:solidFill>
                  <a:srgbClr val="00B050"/>
                </a:solidFill>
                <a:latin typeface="Times New Roman" panose="02020603050405020304" pitchFamily="18" charset="0"/>
                <a:ea typeface="Calibri" panose="020F0502020204030204" pitchFamily="34" charset="0"/>
              </a:rPr>
              <a:t>(b) Análisis exploratorio de </a:t>
            </a:r>
            <a:r>
              <a:rPr lang="es-ES" sz="2400" dirty="0" smtClean="0">
                <a:solidFill>
                  <a:srgbClr val="00B050"/>
                </a:solidFill>
                <a:latin typeface="Times New Roman" panose="02020603050405020304" pitchFamily="18" charset="0"/>
                <a:ea typeface="Calibri" panose="020F0502020204030204" pitchFamily="34" charset="0"/>
              </a:rPr>
              <a:t>datos. Consiste </a:t>
            </a:r>
            <a:r>
              <a:rPr lang="es-ES" sz="2400" dirty="0">
                <a:solidFill>
                  <a:srgbClr val="00B050"/>
                </a:solidFill>
                <a:latin typeface="Times New Roman" panose="02020603050405020304" pitchFamily="18" charset="0"/>
                <a:ea typeface="Calibri" panose="020F0502020204030204" pitchFamily="34" charset="0"/>
              </a:rPr>
              <a:t>en estudiar el comportamiento estadístico de los distintos </a:t>
            </a:r>
            <a:r>
              <a:rPr lang="es-ES" sz="2400" dirty="0" smtClean="0">
                <a:solidFill>
                  <a:srgbClr val="00B050"/>
                </a:solidFill>
                <a:latin typeface="Times New Roman" panose="02020603050405020304" pitchFamily="18" charset="0"/>
                <a:ea typeface="Calibri" panose="020F0502020204030204" pitchFamily="34" charset="0"/>
              </a:rPr>
              <a:t>parámetros, incluye el </a:t>
            </a:r>
            <a:r>
              <a:rPr lang="es-ES" sz="2400" dirty="0">
                <a:solidFill>
                  <a:srgbClr val="00B050"/>
                </a:solidFill>
                <a:latin typeface="Times New Roman" panose="02020603050405020304" pitchFamily="18" charset="0"/>
                <a:ea typeface="Calibri" panose="020F0502020204030204" pitchFamily="34" charset="0"/>
              </a:rPr>
              <a:t>estudio de la distribución de frecuencia, la cual indica cómo se distribuyen las muestras en intervalos regulares de los posibles valores. Posteriormente, se construyen los histogramas y gráficos de frecuencia cumulativa. </a:t>
            </a:r>
            <a:endParaRPr lang="es-MX" sz="2400" dirty="0">
              <a:solidFill>
                <a:srgbClr val="00B050"/>
              </a:solidFill>
              <a:latin typeface="Times New Roman" panose="02020603050405020304" pitchFamily="18" charset="0"/>
              <a:ea typeface="Times New Roman" panose="02020603050405020304" pitchFamily="18" charset="0"/>
            </a:endParaRPr>
          </a:p>
        </p:txBody>
      </p:sp>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p:cNvSpPr/>
          <p:nvPr/>
        </p:nvSpPr>
        <p:spPr>
          <a:xfrm>
            <a:off x="2860970" y="23210"/>
            <a:ext cx="5629233" cy="369332"/>
          </a:xfrm>
          <a:prstGeom prst="rect">
            <a:avLst/>
          </a:prstGeom>
        </p:spPr>
        <p:txBody>
          <a:bodyPr wrap="none">
            <a:spAutoFit/>
          </a:bodyPr>
          <a:lstStyle/>
          <a:p>
            <a:r>
              <a:rPr lang="es-ES" b="1" dirty="0">
                <a:solidFill>
                  <a:srgbClr val="002060"/>
                </a:solidFill>
              </a:rPr>
              <a:t>4.1. </a:t>
            </a:r>
            <a:r>
              <a:rPr lang="es-MX" b="1" dirty="0">
                <a:solidFill>
                  <a:srgbClr val="002060"/>
                </a:solidFill>
              </a:rPr>
              <a:t>Los modelos cuantitativos en las Ciencias de la Tierra</a:t>
            </a:r>
          </a:p>
        </p:txBody>
      </p:sp>
      <p:pic>
        <p:nvPicPr>
          <p:cNvPr id="7" name="Imagen 6"/>
          <p:cNvPicPr>
            <a:picLocks noChangeAspect="1"/>
          </p:cNvPicPr>
          <p:nvPr/>
        </p:nvPicPr>
        <p:blipFill>
          <a:blip r:embed="rId2"/>
          <a:stretch>
            <a:fillRect/>
          </a:stretch>
        </p:blipFill>
        <p:spPr>
          <a:xfrm>
            <a:off x="6978316" y="1010542"/>
            <a:ext cx="4879978" cy="3239174"/>
          </a:xfrm>
          <a:prstGeom prst="rect">
            <a:avLst/>
          </a:prstGeom>
        </p:spPr>
      </p:pic>
      <p:sp>
        <p:nvSpPr>
          <p:cNvPr id="8" name="Rectángulo 7"/>
          <p:cNvSpPr/>
          <p:nvPr/>
        </p:nvSpPr>
        <p:spPr>
          <a:xfrm>
            <a:off x="5297905" y="4617714"/>
            <a:ext cx="6096000" cy="2015936"/>
          </a:xfrm>
          <a:prstGeom prst="rect">
            <a:avLst/>
          </a:prstGeom>
        </p:spPr>
        <p:txBody>
          <a:bodyPr>
            <a:spAutoFit/>
          </a:bodyPr>
          <a:lstStyle/>
          <a:p>
            <a:pPr algn="just">
              <a:spcAft>
                <a:spcPts val="0"/>
              </a:spcAft>
              <a:tabLst>
                <a:tab pos="180340" algn="l"/>
              </a:tabLst>
            </a:pPr>
            <a:r>
              <a:rPr lang="es-ES" sz="2500" dirty="0" smtClean="0">
                <a:solidFill>
                  <a:srgbClr val="00B050"/>
                </a:solidFill>
                <a:latin typeface="Times New Roman" panose="02020603050405020304" pitchFamily="18" charset="0"/>
                <a:ea typeface="Calibri" panose="020F0502020204030204" pitchFamily="34" charset="0"/>
              </a:rPr>
              <a:t>Se obtienen </a:t>
            </a:r>
            <a:r>
              <a:rPr lang="es-ES" sz="2500" dirty="0">
                <a:solidFill>
                  <a:srgbClr val="00B050"/>
                </a:solidFill>
                <a:latin typeface="Times New Roman" panose="02020603050405020304" pitchFamily="18" charset="0"/>
                <a:ea typeface="Calibri" panose="020F0502020204030204" pitchFamily="34" charset="0"/>
              </a:rPr>
              <a:t>las conclusiones sobre el tipo de distribución que siguen los datos, la presencia de valores huracanados y la posible existencia de poblaciones complejas (</a:t>
            </a:r>
            <a:r>
              <a:rPr lang="es-ES" sz="2500" dirty="0" err="1">
                <a:solidFill>
                  <a:srgbClr val="00B050"/>
                </a:solidFill>
                <a:latin typeface="Times New Roman" panose="02020603050405020304" pitchFamily="18" charset="0"/>
                <a:ea typeface="Calibri" panose="020F0502020204030204" pitchFamily="34" charset="0"/>
              </a:rPr>
              <a:t>bimodalidad</a:t>
            </a:r>
            <a:r>
              <a:rPr lang="es-ES" sz="2500" dirty="0">
                <a:solidFill>
                  <a:srgbClr val="00B050"/>
                </a:solidFill>
                <a:latin typeface="Times New Roman" panose="02020603050405020304" pitchFamily="18" charset="0"/>
                <a:ea typeface="Calibri" panose="020F0502020204030204" pitchFamily="34" charset="0"/>
              </a:rPr>
              <a:t> o </a:t>
            </a:r>
            <a:r>
              <a:rPr lang="es-ES" sz="2500" dirty="0" err="1">
                <a:solidFill>
                  <a:srgbClr val="00B050"/>
                </a:solidFill>
                <a:latin typeface="Times New Roman" panose="02020603050405020304" pitchFamily="18" charset="0"/>
                <a:ea typeface="Calibri" panose="020F0502020204030204" pitchFamily="34" charset="0"/>
              </a:rPr>
              <a:t>multimodalidad</a:t>
            </a:r>
            <a:r>
              <a:rPr lang="es-ES" sz="2500" dirty="0">
                <a:solidFill>
                  <a:srgbClr val="00B050"/>
                </a:solidFill>
                <a:latin typeface="Times New Roman" panose="02020603050405020304" pitchFamily="18" charset="0"/>
                <a:ea typeface="Calibri" panose="020F0502020204030204" pitchFamily="34" charset="0"/>
              </a:rPr>
              <a:t>). </a:t>
            </a:r>
            <a:endParaRPr lang="es-MX" sz="2500" dirty="0">
              <a:solidFill>
                <a:srgbClr val="00B050"/>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081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434388" y="1643317"/>
            <a:ext cx="7852611" cy="2785378"/>
          </a:xfrm>
          <a:prstGeom prst="rect">
            <a:avLst/>
          </a:prstGeom>
        </p:spPr>
        <p:txBody>
          <a:bodyPr wrap="square">
            <a:spAutoFit/>
          </a:bodyPr>
          <a:lstStyle/>
          <a:p>
            <a:pPr algn="just"/>
            <a:r>
              <a:rPr lang="es-ES" sz="2500" dirty="0">
                <a:solidFill>
                  <a:srgbClr val="00B050"/>
                </a:solidFill>
                <a:latin typeface="Times New Roman" panose="02020603050405020304" pitchFamily="18" charset="0"/>
                <a:ea typeface="Calibri" panose="020F0502020204030204" pitchFamily="34" charset="0"/>
              </a:rPr>
              <a:t>(c) Creación del modelo geológico 3D. El éxito en el pronóstico del comportamiento espacial de un parámetro geotécnico no está relacionado directamente con el método de estimación empleado, sino con la correcta aplicación de los principios geológicos. Tener nociones sobre la continuidad de los estratos y la variabilidad de los parámetros geotécnicos es, sin dudas, la principal tarea. </a:t>
            </a:r>
            <a:endParaRPr lang="es-MX" sz="2500" dirty="0">
              <a:solidFill>
                <a:srgbClr val="00B050"/>
              </a:solidFill>
            </a:endParaRPr>
          </a:p>
        </p:txBody>
      </p:sp>
    </p:spTree>
    <p:extLst>
      <p:ext uri="{BB962C8B-B14F-4D97-AF65-F5344CB8AC3E}">
        <p14:creationId xmlns:p14="http://schemas.microsoft.com/office/powerpoint/2010/main" val="13787562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51606" y="1767417"/>
            <a:ext cx="11725083" cy="3508653"/>
          </a:xfrm>
          <a:prstGeom prst="rect">
            <a:avLst/>
          </a:prstGeom>
        </p:spPr>
        <p:txBody>
          <a:bodyPr wrap="square">
            <a:spAutoFit/>
          </a:bodyPr>
          <a:lstStyle/>
          <a:p>
            <a:pPr algn="ctr"/>
            <a:r>
              <a:rPr lang="es-ES" sz="2400" b="1" dirty="0"/>
              <a:t>Conferencia </a:t>
            </a:r>
            <a:r>
              <a:rPr lang="es-ES" sz="2400" b="1" dirty="0" smtClean="0"/>
              <a:t>4. “Modelación de propiedades del subsuelo como contribución al análisis de procesos geológicos ambientales”</a:t>
            </a:r>
          </a:p>
          <a:p>
            <a:pPr algn="ctr"/>
            <a:endParaRPr lang="es-MX" sz="2200" b="1" dirty="0">
              <a:cs typeface="Arial" panose="020B0604020202020204" pitchFamily="34" charset="0"/>
            </a:endParaRPr>
          </a:p>
          <a:p>
            <a:r>
              <a:rPr lang="es-ES" sz="2200" b="1" dirty="0"/>
              <a:t>Contenidos de la conferencia</a:t>
            </a:r>
            <a:r>
              <a:rPr lang="es-ES" sz="2200" b="1" dirty="0" smtClean="0"/>
              <a:t>:</a:t>
            </a:r>
          </a:p>
          <a:p>
            <a:endParaRPr lang="es-ES" sz="2200" b="1" dirty="0" smtClean="0"/>
          </a:p>
          <a:p>
            <a:r>
              <a:rPr lang="es-ES" sz="2400" b="1" dirty="0" smtClean="0"/>
              <a:t>4.1. </a:t>
            </a:r>
            <a:r>
              <a:rPr lang="es-MX" sz="2400" b="1" dirty="0" smtClean="0"/>
              <a:t>Los modelos cuantitativos en las Ciencias de la Tierra</a:t>
            </a:r>
          </a:p>
          <a:p>
            <a:r>
              <a:rPr lang="es-MX" sz="2400" b="1" dirty="0" smtClean="0"/>
              <a:t>4.2. Aplicaciones de los modelos cuantitativos en la solución de problemas geólogo-ambientales </a:t>
            </a:r>
            <a:endParaRPr lang="es-ES" sz="2400" dirty="0"/>
          </a:p>
          <a:p>
            <a:r>
              <a:rPr lang="es-MX" dirty="0">
                <a:latin typeface="Arial" panose="020B0604020202020204" pitchFamily="34" charset="0"/>
                <a:cs typeface="Arial" panose="020B0604020202020204" pitchFamily="34" charset="0"/>
              </a:rPr>
              <a:t> </a:t>
            </a:r>
            <a:endParaRPr lang="es-ES" dirty="0">
              <a:latin typeface="Arial" panose="020B0604020202020204" pitchFamily="34" charset="0"/>
              <a:cs typeface="Arial" panose="020B0604020202020204" pitchFamily="34" charset="0"/>
            </a:endParaRPr>
          </a:p>
          <a:p>
            <a:pPr>
              <a:spcBef>
                <a:spcPct val="0"/>
              </a:spcBef>
            </a:pPr>
            <a:endParaRPr lang="es-MX" dirty="0"/>
          </a:p>
        </p:txBody>
      </p:sp>
      <p:sp>
        <p:nvSpPr>
          <p:cNvPr id="6" name="Rectángulo 5"/>
          <p:cNvSpPr/>
          <p:nvPr/>
        </p:nvSpPr>
        <p:spPr>
          <a:xfrm>
            <a:off x="672662" y="517274"/>
            <a:ext cx="11340663" cy="430887"/>
          </a:xfrm>
          <a:prstGeom prst="rect">
            <a:avLst/>
          </a:prstGeom>
        </p:spPr>
        <p:txBody>
          <a:bodyPr wrap="square">
            <a:spAutoFit/>
          </a:bodyPr>
          <a:lstStyle/>
          <a:p>
            <a:r>
              <a:rPr lang="es-MX" sz="2200" b="1" dirty="0"/>
              <a:t>Unidad </a:t>
            </a:r>
            <a:r>
              <a:rPr lang="es-MX" sz="2200" b="1" dirty="0" smtClean="0"/>
              <a:t>3. Modelos </a:t>
            </a:r>
            <a:r>
              <a:rPr lang="es-MX" sz="2200" b="1" dirty="0"/>
              <a:t>cuantitativos aplicados a la solución de problemas geólogo-ambientales </a:t>
            </a:r>
            <a:r>
              <a:rPr lang="es-MX" dirty="0"/>
              <a:t>	</a:t>
            </a:r>
          </a:p>
        </p:txBody>
      </p:sp>
    </p:spTree>
    <p:extLst>
      <p:ext uri="{BB962C8B-B14F-4D97-AF65-F5344CB8AC3E}">
        <p14:creationId xmlns:p14="http://schemas.microsoft.com/office/powerpoint/2010/main" val="20501276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732548" y="685579"/>
            <a:ext cx="9131968" cy="861774"/>
          </a:xfrm>
          <a:prstGeom prst="rect">
            <a:avLst/>
          </a:prstGeom>
        </p:spPr>
        <p:txBody>
          <a:bodyPr wrap="square">
            <a:spAutoFit/>
          </a:bodyPr>
          <a:lstStyle/>
          <a:p>
            <a:pPr algn="just">
              <a:spcAft>
                <a:spcPts val="0"/>
              </a:spcAft>
              <a:tabLst>
                <a:tab pos="180340" algn="l"/>
              </a:tabLst>
            </a:pPr>
            <a:r>
              <a:rPr lang="es-ES" sz="2500" dirty="0">
                <a:solidFill>
                  <a:srgbClr val="00B050"/>
                </a:solidFill>
                <a:ea typeface="Calibri" panose="020F0502020204030204" pitchFamily="34" charset="0"/>
              </a:rPr>
              <a:t>(d) Creación del modelo cuantitativo. En este paso se estiman, en los bloques elementales que cubren el modelo geométrico </a:t>
            </a:r>
            <a:r>
              <a:rPr lang="es-ES" sz="2500" dirty="0" smtClean="0">
                <a:solidFill>
                  <a:srgbClr val="00B050"/>
                </a:solidFill>
                <a:ea typeface="Calibri" panose="020F0502020204030204" pitchFamily="34" charset="0"/>
              </a:rPr>
              <a:t>generado.</a:t>
            </a:r>
          </a:p>
        </p:txBody>
      </p:sp>
      <p:pic>
        <p:nvPicPr>
          <p:cNvPr id="5" name="Imagen 4"/>
          <p:cNvPicPr>
            <a:picLocks noChangeAspect="1"/>
          </p:cNvPicPr>
          <p:nvPr/>
        </p:nvPicPr>
        <p:blipFill>
          <a:blip r:embed="rId2"/>
          <a:stretch>
            <a:fillRect/>
          </a:stretch>
        </p:blipFill>
        <p:spPr>
          <a:xfrm>
            <a:off x="1971424" y="1547353"/>
            <a:ext cx="6961478" cy="4531643"/>
          </a:xfrm>
          <a:prstGeom prst="rect">
            <a:avLst/>
          </a:prstGeom>
        </p:spPr>
      </p:pic>
      <p:sp>
        <p:nvSpPr>
          <p:cNvPr id="6" name="Rectángulo 5"/>
          <p:cNvSpPr/>
          <p:nvPr/>
        </p:nvSpPr>
        <p:spPr>
          <a:xfrm>
            <a:off x="264695" y="5986699"/>
            <a:ext cx="11766884" cy="492443"/>
          </a:xfrm>
          <a:prstGeom prst="rect">
            <a:avLst/>
          </a:prstGeom>
        </p:spPr>
        <p:txBody>
          <a:bodyPr wrap="square">
            <a:spAutoFit/>
          </a:bodyPr>
          <a:lstStyle/>
          <a:p>
            <a:pPr algn="just"/>
            <a:r>
              <a:rPr lang="es-MX" sz="1300" dirty="0" smtClean="0">
                <a:solidFill>
                  <a:srgbClr val="0070C0"/>
                </a:solidFill>
              </a:rPr>
              <a:t>Figura tomado de: </a:t>
            </a:r>
            <a:r>
              <a:rPr lang="es-MX" sz="1300" dirty="0" err="1" smtClean="0">
                <a:solidFill>
                  <a:srgbClr val="0070C0"/>
                </a:solidFill>
              </a:rPr>
              <a:t>Chinthaka-Ganepola</a:t>
            </a:r>
            <a:r>
              <a:rPr lang="es-MX" sz="1300" dirty="0">
                <a:solidFill>
                  <a:srgbClr val="0070C0"/>
                </a:solidFill>
              </a:rPr>
              <a:t>, G.A., Said Mohammed, A., Ordaz Hernández, A., Estévez Cruz, E. y Hernández Santana, J.R., 2016. Evaluación de la </a:t>
            </a:r>
            <a:r>
              <a:rPr lang="es-MX" sz="1300" dirty="0" err="1" smtClean="0">
                <a:solidFill>
                  <a:srgbClr val="0070C0"/>
                </a:solidFill>
              </a:rPr>
              <a:t>expansividad</a:t>
            </a:r>
            <a:r>
              <a:rPr lang="es-MX" sz="1300" dirty="0" smtClean="0">
                <a:solidFill>
                  <a:srgbClr val="0070C0"/>
                </a:solidFill>
              </a:rPr>
              <a:t> de </a:t>
            </a:r>
            <a:r>
              <a:rPr lang="es-MX" sz="1300" dirty="0">
                <a:solidFill>
                  <a:srgbClr val="0070C0"/>
                </a:solidFill>
              </a:rPr>
              <a:t>los suelos en el reparto Hermanos Cruz, Pinar del Río, Cuba: una contribución a la planificación urbana. </a:t>
            </a:r>
            <a:r>
              <a:rPr lang="es-MX" sz="1300" i="1" dirty="0">
                <a:solidFill>
                  <a:srgbClr val="0070C0"/>
                </a:solidFill>
              </a:rPr>
              <a:t>Boletín Geológico y Minero</a:t>
            </a:r>
            <a:r>
              <a:rPr lang="es-MX" sz="1300" dirty="0">
                <a:solidFill>
                  <a:srgbClr val="0070C0"/>
                </a:solidFill>
              </a:rPr>
              <a:t>, 127 (4): </a:t>
            </a:r>
            <a:r>
              <a:rPr lang="es-MX" sz="1300" dirty="0" smtClean="0">
                <a:solidFill>
                  <a:srgbClr val="0070C0"/>
                </a:solidFill>
              </a:rPr>
              <a:t>807-821 </a:t>
            </a:r>
            <a:endParaRPr lang="es-MX" sz="1300" dirty="0">
              <a:solidFill>
                <a:srgbClr val="0070C0"/>
              </a:solidFill>
            </a:endParaRPr>
          </a:p>
        </p:txBody>
      </p:sp>
    </p:spTree>
    <p:extLst>
      <p:ext uri="{BB962C8B-B14F-4D97-AF65-F5344CB8AC3E}">
        <p14:creationId xmlns:p14="http://schemas.microsoft.com/office/powerpoint/2010/main" val="41354126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944413" y="2548787"/>
            <a:ext cx="9301655" cy="1169551"/>
          </a:xfrm>
          <a:prstGeom prst="rect">
            <a:avLst/>
          </a:prstGeom>
        </p:spPr>
        <p:txBody>
          <a:bodyPr wrap="square">
            <a:spAutoFit/>
          </a:bodyPr>
          <a:lstStyle/>
          <a:p>
            <a:r>
              <a:rPr lang="es-MX" sz="3500" b="1" dirty="0">
                <a:solidFill>
                  <a:srgbClr val="FF0000"/>
                </a:solidFill>
              </a:rPr>
              <a:t>4.2. Aplicaciones de los modelos cuantitativos en la solución de problemas geólogo-ambientales </a:t>
            </a:r>
            <a:endParaRPr lang="es-ES" sz="3500" dirty="0">
              <a:solidFill>
                <a:srgbClr val="FF0000"/>
              </a:solidFill>
            </a:endParaRPr>
          </a:p>
        </p:txBody>
      </p:sp>
    </p:spTree>
    <p:extLst>
      <p:ext uri="{BB962C8B-B14F-4D97-AF65-F5344CB8AC3E}">
        <p14:creationId xmlns:p14="http://schemas.microsoft.com/office/powerpoint/2010/main" val="7976290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1851977" y="23210"/>
            <a:ext cx="9386480" cy="646331"/>
          </a:xfrm>
          <a:prstGeom prst="rect">
            <a:avLst/>
          </a:prstGeom>
        </p:spPr>
        <p:txBody>
          <a:bodyPr wrap="none">
            <a:spAutoFit/>
          </a:bodyPr>
          <a:lstStyle/>
          <a:p>
            <a:r>
              <a:rPr lang="es-MX" b="1" dirty="0">
                <a:solidFill>
                  <a:srgbClr val="002060"/>
                </a:solidFill>
              </a:rPr>
              <a:t>4.2. Aplicaciones de los modelos cuantitativos en la solución de problemas geólogo-ambientales </a:t>
            </a:r>
          </a:p>
          <a:p>
            <a:endParaRPr lang="es-MX" b="1" dirty="0">
              <a:solidFill>
                <a:srgbClr val="002060"/>
              </a:solidFill>
            </a:endParaRPr>
          </a:p>
        </p:txBody>
      </p:sp>
      <p:sp>
        <p:nvSpPr>
          <p:cNvPr id="8" name="Rectángulo 7"/>
          <p:cNvSpPr/>
          <p:nvPr/>
        </p:nvSpPr>
        <p:spPr>
          <a:xfrm>
            <a:off x="590028" y="3719326"/>
            <a:ext cx="9720620" cy="1823576"/>
          </a:xfrm>
          <a:prstGeom prst="rect">
            <a:avLst/>
          </a:prstGeom>
        </p:spPr>
        <p:txBody>
          <a:bodyPr wrap="square">
            <a:spAutoFit/>
          </a:bodyPr>
          <a:lstStyle/>
          <a:p>
            <a:pPr algn="just">
              <a:lnSpc>
                <a:spcPts val="27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dirty="0">
                <a:solidFill>
                  <a:srgbClr val="00B050"/>
                </a:solidFill>
                <a:latin typeface="Calibri" panose="020F0502020204030204" pitchFamily="34" charset="0"/>
                <a:ea typeface="Times New Roman" panose="02020603050405020304" pitchFamily="18" charset="0"/>
                <a:cs typeface="Calibri" panose="020F0502020204030204" pitchFamily="34" charset="0"/>
              </a:rPr>
              <a:t> </a:t>
            </a:r>
            <a:endParaRPr lang="es-MX" sz="1100" dirty="0">
              <a:solidFill>
                <a:srgbClr val="00B050"/>
              </a:solidFill>
              <a:latin typeface="Calibri" panose="020F0502020204030204" pitchFamily="34" charset="0"/>
              <a:ea typeface="Calibri" panose="020F0502020204030204" pitchFamily="34" charset="0"/>
              <a:cs typeface="Times New Roman" panose="02020603050405020304" pitchFamily="18" charset="0"/>
            </a:endParaRPr>
          </a:p>
          <a:p>
            <a:pPr algn="just">
              <a:lnSpc>
                <a:spcPts val="27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500" dirty="0" err="1">
                <a:solidFill>
                  <a:srgbClr val="00B050"/>
                </a:solidFill>
                <a:latin typeface="Calibri" panose="020F0502020204030204" pitchFamily="34" charset="0"/>
                <a:ea typeface="Times New Roman" panose="02020603050405020304" pitchFamily="18" charset="0"/>
                <a:cs typeface="Calibri" panose="020F0502020204030204" pitchFamily="34" charset="0"/>
              </a:rPr>
              <a:t>SGeMS</a:t>
            </a:r>
            <a:r>
              <a:rPr lang="es-ES" sz="2500" dirty="0">
                <a:solidFill>
                  <a:srgbClr val="00B050"/>
                </a:solidFill>
                <a:latin typeface="Calibri" panose="020F0502020204030204" pitchFamily="34" charset="0"/>
                <a:ea typeface="Times New Roman" panose="02020603050405020304" pitchFamily="18" charset="0"/>
                <a:cs typeface="Calibri" panose="020F0502020204030204" pitchFamily="34" charset="0"/>
              </a:rPr>
              <a:t> es </a:t>
            </a:r>
            <a:r>
              <a:rPr lang="es-ES" sz="2500" dirty="0" smtClean="0">
                <a:solidFill>
                  <a:srgbClr val="00B050"/>
                </a:solidFill>
                <a:latin typeface="Calibri" panose="020F0502020204030204" pitchFamily="34" charset="0"/>
                <a:ea typeface="Times New Roman" panose="02020603050405020304" pitchFamily="18" charset="0"/>
                <a:cs typeface="Calibri" panose="020F0502020204030204" pitchFamily="34" charset="0"/>
              </a:rPr>
              <a:t>un software </a:t>
            </a:r>
            <a:r>
              <a:rPr lang="es-ES" sz="2500" dirty="0">
                <a:solidFill>
                  <a:srgbClr val="00B050"/>
                </a:solidFill>
                <a:latin typeface="Calibri" panose="020F0502020204030204" pitchFamily="34" charset="0"/>
                <a:ea typeface="Times New Roman" panose="02020603050405020304" pitchFamily="18" charset="0"/>
                <a:cs typeface="Calibri" panose="020F0502020204030204" pitchFamily="34" charset="0"/>
              </a:rPr>
              <a:t>que proporciona algoritmos para estadísticas de múltiples puntos. El paquete </a:t>
            </a:r>
            <a:r>
              <a:rPr lang="es-ES" sz="2500" dirty="0" err="1">
                <a:solidFill>
                  <a:srgbClr val="00B050"/>
                </a:solidFill>
                <a:latin typeface="Calibri" panose="020F0502020204030204" pitchFamily="34" charset="0"/>
                <a:ea typeface="Times New Roman" panose="02020603050405020304" pitchFamily="18" charset="0"/>
                <a:cs typeface="Calibri" panose="020F0502020204030204" pitchFamily="34" charset="0"/>
              </a:rPr>
              <a:t>SGeMS</a:t>
            </a:r>
            <a:r>
              <a:rPr lang="es-ES" sz="2500" dirty="0">
                <a:solidFill>
                  <a:srgbClr val="00B050"/>
                </a:solidFill>
                <a:latin typeface="Calibri" panose="020F0502020204030204" pitchFamily="34" charset="0"/>
                <a:ea typeface="Times New Roman" panose="02020603050405020304" pitchFamily="18" charset="0"/>
                <a:cs typeface="Calibri" panose="020F0502020204030204" pitchFamily="34" charset="0"/>
              </a:rPr>
              <a:t> proporciona un juego de herramientas versátil para Alumnos e investigadores de Ciencias de la </a:t>
            </a:r>
            <a:r>
              <a:rPr lang="es-ES" sz="2500" dirty="0" smtClean="0">
                <a:solidFill>
                  <a:srgbClr val="00B050"/>
                </a:solidFill>
                <a:latin typeface="Calibri" panose="020F0502020204030204" pitchFamily="34" charset="0"/>
                <a:ea typeface="Times New Roman" panose="02020603050405020304" pitchFamily="18" charset="0"/>
                <a:cs typeface="Calibri" panose="020F0502020204030204" pitchFamily="34" charset="0"/>
              </a:rPr>
              <a:t>Tierra: profesionales </a:t>
            </a:r>
            <a:r>
              <a:rPr lang="es-ES" sz="2500" dirty="0">
                <a:solidFill>
                  <a:srgbClr val="00B050"/>
                </a:solidFill>
                <a:latin typeface="Calibri" panose="020F0502020204030204" pitchFamily="34" charset="0"/>
                <a:ea typeface="Times New Roman" panose="02020603050405020304" pitchFamily="18" charset="0"/>
                <a:cs typeface="Calibri" panose="020F0502020204030204" pitchFamily="34" charset="0"/>
              </a:rPr>
              <a:t>de ingeniería ambiental, minera y </a:t>
            </a:r>
            <a:r>
              <a:rPr lang="es-ES" sz="2500" dirty="0" smtClean="0">
                <a:solidFill>
                  <a:srgbClr val="00B050"/>
                </a:solidFill>
                <a:latin typeface="Calibri" panose="020F0502020204030204" pitchFamily="34" charset="0"/>
                <a:ea typeface="Times New Roman" panose="02020603050405020304" pitchFamily="18" charset="0"/>
                <a:cs typeface="Calibri" panose="020F0502020204030204" pitchFamily="34" charset="0"/>
              </a:rPr>
              <a:t>petrolera.</a:t>
            </a:r>
            <a:endParaRPr lang="es-MX" sz="25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3" name="Imagen 12"/>
          <p:cNvPicPr/>
          <p:nvPr/>
        </p:nvPicPr>
        <p:blipFill>
          <a:blip r:embed="rId2">
            <a:extLst>
              <a:ext uri="{28A0092B-C50C-407E-A947-70E740481C1C}">
                <a14:useLocalDpi xmlns:a14="http://schemas.microsoft.com/office/drawing/2010/main" val="0"/>
              </a:ext>
            </a:extLst>
          </a:blip>
          <a:srcRect/>
          <a:stretch>
            <a:fillRect/>
          </a:stretch>
        </p:blipFill>
        <p:spPr bwMode="auto">
          <a:xfrm>
            <a:off x="1515916" y="691408"/>
            <a:ext cx="8205175" cy="2565744"/>
          </a:xfrm>
          <a:prstGeom prst="rect">
            <a:avLst/>
          </a:prstGeom>
          <a:noFill/>
          <a:ln>
            <a:noFill/>
          </a:ln>
        </p:spPr>
      </p:pic>
    </p:spTree>
    <p:extLst>
      <p:ext uri="{BB962C8B-B14F-4D97-AF65-F5344CB8AC3E}">
        <p14:creationId xmlns:p14="http://schemas.microsoft.com/office/powerpoint/2010/main" val="8331349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1851977" y="23210"/>
            <a:ext cx="9386480" cy="646331"/>
          </a:xfrm>
          <a:prstGeom prst="rect">
            <a:avLst/>
          </a:prstGeom>
        </p:spPr>
        <p:txBody>
          <a:bodyPr wrap="none">
            <a:spAutoFit/>
          </a:bodyPr>
          <a:lstStyle/>
          <a:p>
            <a:r>
              <a:rPr lang="es-MX" b="1" dirty="0">
                <a:solidFill>
                  <a:srgbClr val="002060"/>
                </a:solidFill>
              </a:rPr>
              <a:t>4.2. Aplicaciones de los modelos cuantitativos en la solución de problemas geólogo-ambientales </a:t>
            </a:r>
          </a:p>
          <a:p>
            <a:endParaRPr lang="es-MX" b="1" dirty="0">
              <a:solidFill>
                <a:srgbClr val="002060"/>
              </a:solidFill>
            </a:endParaRPr>
          </a:p>
        </p:txBody>
      </p:sp>
      <p:sp>
        <p:nvSpPr>
          <p:cNvPr id="2" name="CuadroTexto 1"/>
          <p:cNvSpPr txBox="1"/>
          <p:nvPr/>
        </p:nvSpPr>
        <p:spPr>
          <a:xfrm>
            <a:off x="1768849" y="1019058"/>
            <a:ext cx="8654302" cy="1631216"/>
          </a:xfrm>
          <a:prstGeom prst="rect">
            <a:avLst/>
          </a:prstGeom>
          <a:noFill/>
        </p:spPr>
        <p:txBody>
          <a:bodyPr wrap="square" rtlCol="0">
            <a:spAutoFit/>
          </a:bodyPr>
          <a:lstStyle/>
          <a:p>
            <a:pPr algn="just"/>
            <a:r>
              <a:rPr lang="es-MX" sz="2500" dirty="0" smtClean="0">
                <a:solidFill>
                  <a:srgbClr val="00B050"/>
                </a:solidFill>
              </a:rPr>
              <a:t>Para el análisis de cada proceso geólogo-ambiental, es necesario modelar las variables que intervienen. A continuación profundizaremos en un grupo de fenómenos que inciden directamente en la estabilidad de la infraestructura.   </a:t>
            </a:r>
            <a:endParaRPr lang="es-MX" sz="2500" dirty="0">
              <a:solidFill>
                <a:srgbClr val="00B050"/>
              </a:solidFill>
            </a:endParaRPr>
          </a:p>
        </p:txBody>
      </p:sp>
      <p:pic>
        <p:nvPicPr>
          <p:cNvPr id="3" name="Imagen 2"/>
          <p:cNvPicPr>
            <a:picLocks noChangeAspect="1"/>
          </p:cNvPicPr>
          <p:nvPr/>
        </p:nvPicPr>
        <p:blipFill>
          <a:blip r:embed="rId2"/>
          <a:stretch>
            <a:fillRect/>
          </a:stretch>
        </p:blipFill>
        <p:spPr>
          <a:xfrm>
            <a:off x="2505050" y="2890036"/>
            <a:ext cx="7080560" cy="3190547"/>
          </a:xfrm>
          <a:prstGeom prst="rect">
            <a:avLst/>
          </a:prstGeom>
        </p:spPr>
      </p:pic>
      <p:sp>
        <p:nvSpPr>
          <p:cNvPr id="6" name="Flecha derecha 5"/>
          <p:cNvSpPr/>
          <p:nvPr/>
        </p:nvSpPr>
        <p:spPr>
          <a:xfrm rot="1846177">
            <a:off x="3508296" y="3041584"/>
            <a:ext cx="693683" cy="367862"/>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Flecha derecha 6"/>
          <p:cNvSpPr/>
          <p:nvPr/>
        </p:nvSpPr>
        <p:spPr>
          <a:xfrm rot="3012150">
            <a:off x="6708697" y="3646389"/>
            <a:ext cx="693683" cy="367862"/>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Flecha derecha 7"/>
          <p:cNvSpPr/>
          <p:nvPr/>
        </p:nvSpPr>
        <p:spPr>
          <a:xfrm rot="3012150">
            <a:off x="7724256" y="3090317"/>
            <a:ext cx="693683" cy="367862"/>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9121287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1851977" y="23210"/>
            <a:ext cx="9386480" cy="646331"/>
          </a:xfrm>
          <a:prstGeom prst="rect">
            <a:avLst/>
          </a:prstGeom>
        </p:spPr>
        <p:txBody>
          <a:bodyPr wrap="none">
            <a:spAutoFit/>
          </a:bodyPr>
          <a:lstStyle/>
          <a:p>
            <a:r>
              <a:rPr lang="es-MX" b="1" dirty="0">
                <a:solidFill>
                  <a:srgbClr val="002060"/>
                </a:solidFill>
              </a:rPr>
              <a:t>4.2. Aplicaciones de los modelos cuantitativos en la solución de problemas geólogo-ambientales </a:t>
            </a:r>
          </a:p>
          <a:p>
            <a:endParaRPr lang="es-MX" b="1" dirty="0">
              <a:solidFill>
                <a:srgbClr val="002060"/>
              </a:solidFill>
            </a:endParaRPr>
          </a:p>
        </p:txBody>
      </p:sp>
      <p:pic>
        <p:nvPicPr>
          <p:cNvPr id="2" name="Imagen 1"/>
          <p:cNvPicPr>
            <a:picLocks noChangeAspect="1"/>
          </p:cNvPicPr>
          <p:nvPr/>
        </p:nvPicPr>
        <p:blipFill>
          <a:blip r:embed="rId2"/>
          <a:stretch>
            <a:fillRect/>
          </a:stretch>
        </p:blipFill>
        <p:spPr>
          <a:xfrm>
            <a:off x="162009" y="1976898"/>
            <a:ext cx="8172450" cy="1914525"/>
          </a:xfrm>
          <a:prstGeom prst="rect">
            <a:avLst/>
          </a:prstGeom>
        </p:spPr>
      </p:pic>
      <p:sp>
        <p:nvSpPr>
          <p:cNvPr id="3" name="Rectángulo 2"/>
          <p:cNvSpPr/>
          <p:nvPr/>
        </p:nvSpPr>
        <p:spPr>
          <a:xfrm>
            <a:off x="162009" y="1059255"/>
            <a:ext cx="10963714" cy="861774"/>
          </a:xfrm>
          <a:prstGeom prst="rect">
            <a:avLst/>
          </a:prstGeom>
        </p:spPr>
        <p:txBody>
          <a:bodyPr wrap="square">
            <a:spAutoFit/>
          </a:bodyPr>
          <a:lstStyle/>
          <a:p>
            <a:r>
              <a:rPr lang="es-MX" sz="2500" dirty="0">
                <a:solidFill>
                  <a:srgbClr val="00B050"/>
                </a:solidFill>
                <a:latin typeface="Verdana" panose="020B0604030504040204" pitchFamily="34" charset="0"/>
              </a:rPr>
              <a:t>Criterio para la evaluación de licuefacción de suelos con presencia </a:t>
            </a:r>
            <a:r>
              <a:rPr lang="es-MX" sz="2500" dirty="0" smtClean="0">
                <a:solidFill>
                  <a:srgbClr val="00B050"/>
                </a:solidFill>
                <a:latin typeface="Verdana" panose="020B0604030504040204" pitchFamily="34" charset="0"/>
              </a:rPr>
              <a:t>de finos </a:t>
            </a:r>
            <a:r>
              <a:rPr lang="es-MX" sz="2500" dirty="0">
                <a:solidFill>
                  <a:srgbClr val="00B050"/>
                </a:solidFill>
                <a:latin typeface="Verdana" panose="020B0604030504040204" pitchFamily="34" charset="0"/>
              </a:rPr>
              <a:t>(Brandes 2003)</a:t>
            </a:r>
            <a:endParaRPr lang="es-MX" sz="2500" dirty="0">
              <a:solidFill>
                <a:srgbClr val="00B050"/>
              </a:solidFill>
            </a:endParaRPr>
          </a:p>
        </p:txBody>
      </p:sp>
      <p:sp>
        <p:nvSpPr>
          <p:cNvPr id="6" name="CuadroTexto 5"/>
          <p:cNvSpPr txBox="1"/>
          <p:nvPr/>
        </p:nvSpPr>
        <p:spPr>
          <a:xfrm>
            <a:off x="289027" y="449388"/>
            <a:ext cx="4859170" cy="553998"/>
          </a:xfrm>
          <a:prstGeom prst="rect">
            <a:avLst/>
          </a:prstGeom>
          <a:noFill/>
        </p:spPr>
        <p:txBody>
          <a:bodyPr wrap="square" rtlCol="0">
            <a:spAutoFit/>
          </a:bodyPr>
          <a:lstStyle/>
          <a:p>
            <a:r>
              <a:rPr lang="es-MX" sz="3000" b="1" dirty="0" smtClean="0">
                <a:solidFill>
                  <a:srgbClr val="00B050"/>
                </a:solidFill>
              </a:rPr>
              <a:t>Por ejemplo:</a:t>
            </a:r>
            <a:endParaRPr lang="es-MX" sz="3000" b="1" dirty="0">
              <a:solidFill>
                <a:srgbClr val="00B050"/>
              </a:solidFill>
            </a:endParaRPr>
          </a:p>
        </p:txBody>
      </p:sp>
      <p:sp>
        <p:nvSpPr>
          <p:cNvPr id="7" name="CuadroTexto 6"/>
          <p:cNvSpPr txBox="1"/>
          <p:nvPr/>
        </p:nvSpPr>
        <p:spPr>
          <a:xfrm>
            <a:off x="8168305" y="2310743"/>
            <a:ext cx="3664231" cy="1477328"/>
          </a:xfrm>
          <a:prstGeom prst="rect">
            <a:avLst/>
          </a:prstGeom>
          <a:noFill/>
        </p:spPr>
        <p:txBody>
          <a:bodyPr wrap="square" rtlCol="0">
            <a:spAutoFit/>
          </a:bodyPr>
          <a:lstStyle/>
          <a:p>
            <a:pPr algn="ctr"/>
            <a:r>
              <a:rPr lang="es-MX" sz="3000" dirty="0" smtClean="0">
                <a:solidFill>
                  <a:srgbClr val="FF0000"/>
                </a:solidFill>
              </a:rPr>
              <a:t>Se debe modelar el contenido de arcilla y el limite líquido</a:t>
            </a:r>
            <a:endParaRPr lang="es-MX" sz="3000" dirty="0">
              <a:solidFill>
                <a:srgbClr val="FF0000"/>
              </a:solidFill>
            </a:endParaRPr>
          </a:p>
        </p:txBody>
      </p:sp>
      <p:pic>
        <p:nvPicPr>
          <p:cNvPr id="8" name="Imagen 7"/>
          <p:cNvPicPr>
            <a:picLocks noChangeAspect="1"/>
          </p:cNvPicPr>
          <p:nvPr/>
        </p:nvPicPr>
        <p:blipFill>
          <a:blip r:embed="rId3"/>
          <a:stretch>
            <a:fillRect/>
          </a:stretch>
        </p:blipFill>
        <p:spPr>
          <a:xfrm>
            <a:off x="370839" y="4221272"/>
            <a:ext cx="5596050" cy="2267210"/>
          </a:xfrm>
          <a:prstGeom prst="rect">
            <a:avLst/>
          </a:prstGeom>
        </p:spPr>
      </p:pic>
      <p:pic>
        <p:nvPicPr>
          <p:cNvPr id="9" name="Imagen 8"/>
          <p:cNvPicPr>
            <a:picLocks noChangeAspect="1"/>
          </p:cNvPicPr>
          <p:nvPr/>
        </p:nvPicPr>
        <p:blipFill>
          <a:blip r:embed="rId4"/>
          <a:stretch>
            <a:fillRect/>
          </a:stretch>
        </p:blipFill>
        <p:spPr>
          <a:xfrm>
            <a:off x="6297021" y="4177785"/>
            <a:ext cx="5172013" cy="2261767"/>
          </a:xfrm>
          <a:prstGeom prst="rect">
            <a:avLst/>
          </a:prstGeom>
        </p:spPr>
      </p:pic>
    </p:spTree>
    <p:extLst>
      <p:ext uri="{BB962C8B-B14F-4D97-AF65-F5344CB8AC3E}">
        <p14:creationId xmlns:p14="http://schemas.microsoft.com/office/powerpoint/2010/main" val="15800876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1851977" y="23210"/>
            <a:ext cx="9386480" cy="646331"/>
          </a:xfrm>
          <a:prstGeom prst="rect">
            <a:avLst/>
          </a:prstGeom>
        </p:spPr>
        <p:txBody>
          <a:bodyPr wrap="none">
            <a:spAutoFit/>
          </a:bodyPr>
          <a:lstStyle/>
          <a:p>
            <a:r>
              <a:rPr lang="es-MX" b="1" dirty="0">
                <a:solidFill>
                  <a:srgbClr val="002060"/>
                </a:solidFill>
              </a:rPr>
              <a:t>4.2. Aplicaciones de los modelos cuantitativos en la solución de problemas geólogo-ambientales </a:t>
            </a:r>
          </a:p>
          <a:p>
            <a:endParaRPr lang="es-MX" b="1" dirty="0">
              <a:solidFill>
                <a:srgbClr val="002060"/>
              </a:solidFill>
            </a:endParaRPr>
          </a:p>
        </p:txBody>
      </p:sp>
      <p:pic>
        <p:nvPicPr>
          <p:cNvPr id="2050" name="Picture 2" descr="Contenido de finos 3d_VK_7 de may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8851" y="2615863"/>
            <a:ext cx="4192588"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ángulo 1"/>
          <p:cNvSpPr/>
          <p:nvPr/>
        </p:nvSpPr>
        <p:spPr>
          <a:xfrm>
            <a:off x="117988" y="1986606"/>
            <a:ext cx="5758756" cy="400110"/>
          </a:xfrm>
          <a:prstGeom prst="rect">
            <a:avLst/>
          </a:prstGeom>
        </p:spPr>
        <p:txBody>
          <a:bodyPr wrap="none">
            <a:spAutoFit/>
          </a:bodyPr>
          <a:lstStyle/>
          <a:p>
            <a:r>
              <a:rPr lang="es-ES" sz="2000" dirty="0">
                <a:solidFill>
                  <a:srgbClr val="00B050"/>
                </a:solidFill>
                <a:ea typeface="Times New Roman" panose="02020603050405020304" pitchFamily="18" charset="0"/>
              </a:rPr>
              <a:t>Varianza </a:t>
            </a:r>
            <a:r>
              <a:rPr lang="es-ES" sz="2000" dirty="0" err="1">
                <a:solidFill>
                  <a:srgbClr val="00B050"/>
                </a:solidFill>
                <a:ea typeface="Times New Roman" panose="02020603050405020304" pitchFamily="18" charset="0"/>
              </a:rPr>
              <a:t>kriging</a:t>
            </a:r>
            <a:r>
              <a:rPr lang="es-ES" sz="2000" dirty="0">
                <a:solidFill>
                  <a:srgbClr val="00B050"/>
                </a:solidFill>
                <a:ea typeface="Times New Roman" panose="02020603050405020304" pitchFamily="18" charset="0"/>
              </a:rPr>
              <a:t> en el estimado del contenido de finos</a:t>
            </a:r>
            <a:endParaRPr lang="es-MX" sz="2000" dirty="0">
              <a:solidFill>
                <a:srgbClr val="00B050"/>
              </a:solidFill>
            </a:endParaRPr>
          </a:p>
        </p:txBody>
      </p:sp>
      <p:pic>
        <p:nvPicPr>
          <p:cNvPr id="2051" name="Picture 3" descr="LL VK_7 de may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8942" y="3092995"/>
            <a:ext cx="4787900" cy="359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ángulo 2"/>
          <p:cNvSpPr/>
          <p:nvPr/>
        </p:nvSpPr>
        <p:spPr>
          <a:xfrm>
            <a:off x="6736525" y="1986606"/>
            <a:ext cx="5250605" cy="400110"/>
          </a:xfrm>
          <a:prstGeom prst="rect">
            <a:avLst/>
          </a:prstGeom>
        </p:spPr>
        <p:txBody>
          <a:bodyPr wrap="none">
            <a:spAutoFit/>
          </a:bodyPr>
          <a:lstStyle/>
          <a:p>
            <a:r>
              <a:rPr lang="es-ES" sz="2000" dirty="0">
                <a:solidFill>
                  <a:srgbClr val="00B050"/>
                </a:solidFill>
                <a:ea typeface="Times New Roman" panose="02020603050405020304" pitchFamily="18" charset="0"/>
              </a:rPr>
              <a:t>Varianza </a:t>
            </a:r>
            <a:r>
              <a:rPr lang="es-ES" sz="2000" dirty="0" err="1">
                <a:solidFill>
                  <a:srgbClr val="00B050"/>
                </a:solidFill>
                <a:ea typeface="Times New Roman" panose="02020603050405020304" pitchFamily="18" charset="0"/>
              </a:rPr>
              <a:t>kriging</a:t>
            </a:r>
            <a:r>
              <a:rPr lang="es-ES" sz="2000" dirty="0">
                <a:solidFill>
                  <a:srgbClr val="00B050"/>
                </a:solidFill>
                <a:ea typeface="Times New Roman" panose="02020603050405020304" pitchFamily="18" charset="0"/>
              </a:rPr>
              <a:t> en el estimado del límite líquido</a:t>
            </a:r>
            <a:endParaRPr lang="es-MX" sz="2000" dirty="0">
              <a:solidFill>
                <a:srgbClr val="00B050"/>
              </a:solidFill>
            </a:endParaRPr>
          </a:p>
        </p:txBody>
      </p:sp>
      <p:sp>
        <p:nvSpPr>
          <p:cNvPr id="6" name="Rectángulo 5"/>
          <p:cNvSpPr/>
          <p:nvPr/>
        </p:nvSpPr>
        <p:spPr>
          <a:xfrm>
            <a:off x="1902286" y="709313"/>
            <a:ext cx="8813312" cy="861774"/>
          </a:xfrm>
          <a:prstGeom prst="rect">
            <a:avLst/>
          </a:prstGeom>
        </p:spPr>
        <p:txBody>
          <a:bodyPr wrap="square">
            <a:spAutoFit/>
          </a:bodyPr>
          <a:lstStyle/>
          <a:p>
            <a:r>
              <a:rPr lang="es-ES" sz="2500" dirty="0" smtClean="0">
                <a:solidFill>
                  <a:srgbClr val="00B050"/>
                </a:solidFill>
                <a:ea typeface="Times New Roman" panose="02020603050405020304" pitchFamily="18" charset="0"/>
              </a:rPr>
              <a:t>Los </a:t>
            </a:r>
            <a:r>
              <a:rPr lang="es-ES" sz="2500" dirty="0">
                <a:solidFill>
                  <a:srgbClr val="00B050"/>
                </a:solidFill>
                <a:ea typeface="Times New Roman" panose="02020603050405020304" pitchFamily="18" charset="0"/>
              </a:rPr>
              <a:t>métodos de estimación </a:t>
            </a:r>
            <a:r>
              <a:rPr lang="es-ES" sz="2500" dirty="0" err="1">
                <a:solidFill>
                  <a:srgbClr val="00B050"/>
                </a:solidFill>
                <a:ea typeface="Times New Roman" panose="02020603050405020304" pitchFamily="18" charset="0"/>
              </a:rPr>
              <a:t>geoestadísticos</a:t>
            </a:r>
            <a:r>
              <a:rPr lang="es-ES" sz="2500" dirty="0">
                <a:solidFill>
                  <a:srgbClr val="00B050"/>
                </a:solidFill>
                <a:ea typeface="Times New Roman" panose="02020603050405020304" pitchFamily="18" charset="0"/>
              </a:rPr>
              <a:t>, </a:t>
            </a:r>
            <a:r>
              <a:rPr lang="es-ES" sz="2500" dirty="0" smtClean="0">
                <a:solidFill>
                  <a:srgbClr val="00B050"/>
                </a:solidFill>
                <a:ea typeface="Times New Roman" panose="02020603050405020304" pitchFamily="18" charset="0"/>
              </a:rPr>
              <a:t>ofrecen la posibilidad de determinar la </a:t>
            </a:r>
            <a:r>
              <a:rPr lang="es-ES" sz="2500" dirty="0">
                <a:solidFill>
                  <a:srgbClr val="00B050"/>
                </a:solidFill>
                <a:ea typeface="Times New Roman" panose="02020603050405020304" pitchFamily="18" charset="0"/>
              </a:rPr>
              <a:t>varianza </a:t>
            </a:r>
            <a:r>
              <a:rPr lang="es-ES" sz="2500" dirty="0" err="1">
                <a:solidFill>
                  <a:srgbClr val="00B050"/>
                </a:solidFill>
                <a:ea typeface="Times New Roman" panose="02020603050405020304" pitchFamily="18" charset="0"/>
              </a:rPr>
              <a:t>kriging</a:t>
            </a:r>
            <a:r>
              <a:rPr lang="es-ES" sz="2500" dirty="0">
                <a:solidFill>
                  <a:srgbClr val="00B050"/>
                </a:solidFill>
                <a:ea typeface="Times New Roman" panose="02020603050405020304" pitchFamily="18" charset="0"/>
              </a:rPr>
              <a:t> de las propiedades geotécnicas </a:t>
            </a:r>
            <a:endParaRPr lang="es-MX" sz="2500" dirty="0">
              <a:solidFill>
                <a:srgbClr val="00B050"/>
              </a:solidFill>
            </a:endParaRPr>
          </a:p>
        </p:txBody>
      </p:sp>
    </p:spTree>
    <p:extLst>
      <p:ext uri="{BB962C8B-B14F-4D97-AF65-F5344CB8AC3E}">
        <p14:creationId xmlns:p14="http://schemas.microsoft.com/office/powerpoint/2010/main" val="9553769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1851977" y="23210"/>
            <a:ext cx="9386480" cy="646331"/>
          </a:xfrm>
          <a:prstGeom prst="rect">
            <a:avLst/>
          </a:prstGeom>
        </p:spPr>
        <p:txBody>
          <a:bodyPr wrap="none">
            <a:spAutoFit/>
          </a:bodyPr>
          <a:lstStyle/>
          <a:p>
            <a:r>
              <a:rPr lang="es-MX" b="1" dirty="0">
                <a:solidFill>
                  <a:srgbClr val="002060"/>
                </a:solidFill>
              </a:rPr>
              <a:t>4.2. Aplicaciones de los modelos cuantitativos en la solución de problemas geólogo-ambientales </a:t>
            </a:r>
          </a:p>
          <a:p>
            <a:endParaRPr lang="es-MX" b="1" dirty="0">
              <a:solidFill>
                <a:srgbClr val="002060"/>
              </a:solidFill>
            </a:endParaRPr>
          </a:p>
        </p:txBody>
      </p:sp>
      <p:sp>
        <p:nvSpPr>
          <p:cNvPr id="6" name="Rectángulo 4"/>
          <p:cNvSpPr>
            <a:spLocks noChangeArrowheads="1"/>
          </p:cNvSpPr>
          <p:nvPr/>
        </p:nvSpPr>
        <p:spPr bwMode="auto">
          <a:xfrm>
            <a:off x="271397" y="1404231"/>
            <a:ext cx="5824603" cy="2785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ct val="0"/>
              </a:spcBef>
              <a:buFontTx/>
              <a:buNone/>
            </a:pPr>
            <a:r>
              <a:rPr lang="en-US" altLang="es-MX" sz="2500" b="1" dirty="0" err="1">
                <a:solidFill>
                  <a:srgbClr val="00B050"/>
                </a:solidFill>
              </a:rPr>
              <a:t>Erosión</a:t>
            </a:r>
            <a:r>
              <a:rPr lang="en-US" altLang="es-MX" sz="2500" b="1" dirty="0">
                <a:solidFill>
                  <a:srgbClr val="00B050"/>
                </a:solidFill>
              </a:rPr>
              <a:t> </a:t>
            </a:r>
            <a:r>
              <a:rPr lang="es-ES" altLang="es-MX" sz="2500" b="1" dirty="0">
                <a:solidFill>
                  <a:srgbClr val="00B050"/>
                </a:solidFill>
              </a:rPr>
              <a:t>por sufusión: </a:t>
            </a:r>
            <a:r>
              <a:rPr lang="es-MX" altLang="es-ES" sz="2500" dirty="0">
                <a:solidFill>
                  <a:srgbClr val="00B050"/>
                </a:solidFill>
              </a:rPr>
              <a:t>Derrubio y arrastre de las partículas menudas y llenado de grietas o cuevas </a:t>
            </a:r>
            <a:r>
              <a:rPr lang="es-MX" altLang="es-ES" sz="2500" dirty="0" err="1">
                <a:solidFill>
                  <a:srgbClr val="00B050"/>
                </a:solidFill>
              </a:rPr>
              <a:t>cársicas</a:t>
            </a:r>
            <a:r>
              <a:rPr lang="es-MX" altLang="es-ES" sz="2500" dirty="0">
                <a:solidFill>
                  <a:srgbClr val="00B050"/>
                </a:solidFill>
              </a:rPr>
              <a:t>. Los granos de suelos erosionados por el agua pueden también depositarse en túneles o cualquier tipo de cavidad artificial. </a:t>
            </a:r>
          </a:p>
        </p:txBody>
      </p:sp>
      <p:pic>
        <p:nvPicPr>
          <p:cNvPr id="7"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669541"/>
            <a:ext cx="5652566" cy="5605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19985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1851977" y="23210"/>
            <a:ext cx="9386480" cy="646331"/>
          </a:xfrm>
          <a:prstGeom prst="rect">
            <a:avLst/>
          </a:prstGeom>
        </p:spPr>
        <p:txBody>
          <a:bodyPr wrap="none">
            <a:spAutoFit/>
          </a:bodyPr>
          <a:lstStyle/>
          <a:p>
            <a:r>
              <a:rPr lang="es-MX" b="1" dirty="0">
                <a:solidFill>
                  <a:srgbClr val="002060"/>
                </a:solidFill>
              </a:rPr>
              <a:t>4.2. Aplicaciones de los modelos cuantitativos en la solución de problemas geólogo-ambientales </a:t>
            </a:r>
          </a:p>
          <a:p>
            <a:endParaRPr lang="es-MX" b="1" dirty="0">
              <a:solidFill>
                <a:srgbClr val="002060"/>
              </a:solidFill>
            </a:endParaRPr>
          </a:p>
        </p:txBody>
      </p:sp>
      <p:sp>
        <p:nvSpPr>
          <p:cNvPr id="6" name="Rectangle 2"/>
          <p:cNvSpPr>
            <a:spLocks noChangeArrowheads="1"/>
          </p:cNvSpPr>
          <p:nvPr/>
        </p:nvSpPr>
        <p:spPr bwMode="auto">
          <a:xfrm>
            <a:off x="392330" y="1491807"/>
            <a:ext cx="8785225"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defRPr/>
            </a:pPr>
            <a:r>
              <a:rPr lang="es-ES" altLang="es-ES" sz="2500" dirty="0" smtClean="0">
                <a:solidFill>
                  <a:srgbClr val="00B050"/>
                </a:solidFill>
                <a:latin typeface="+mn-lt"/>
                <a:ea typeface="Calibri" panose="020F0502020204030204" pitchFamily="34" charset="0"/>
                <a:cs typeface="Times New Roman" panose="02020603050405020304" pitchFamily="18" charset="0"/>
              </a:rPr>
              <a:t>… </a:t>
            </a:r>
            <a:r>
              <a:rPr lang="es-ES" altLang="es-ES" sz="2500" dirty="0">
                <a:solidFill>
                  <a:srgbClr val="00B050"/>
                </a:solidFill>
                <a:latin typeface="+mn-lt"/>
                <a:ea typeface="Calibri" panose="020F0502020204030204" pitchFamily="34" charset="0"/>
                <a:cs typeface="Times New Roman" panose="02020603050405020304" pitchFamily="18" charset="0"/>
              </a:rPr>
              <a:t>A base de investigaciones experimentales se ha demostrado que la erosión subterránea se desarrolla preferiblemente cuando: </a:t>
            </a:r>
            <a:endParaRPr lang="es-ES" altLang="es-ES" sz="2500" dirty="0">
              <a:solidFill>
                <a:srgbClr val="00B050"/>
              </a:solidFill>
              <a:latin typeface="+mn-lt"/>
            </a:endParaRPr>
          </a:p>
          <a:p>
            <a:pPr>
              <a:defRPr/>
            </a:pPr>
            <a:endParaRPr lang="es-ES" altLang="es-ES" sz="2000" dirty="0">
              <a:latin typeface="+mn-lt"/>
            </a:endParaRP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48990" y="2802988"/>
            <a:ext cx="7113746" cy="1581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ángulo 1"/>
          <p:cNvSpPr/>
          <p:nvPr/>
        </p:nvSpPr>
        <p:spPr>
          <a:xfrm>
            <a:off x="277110" y="639737"/>
            <a:ext cx="2902654" cy="477054"/>
          </a:xfrm>
          <a:prstGeom prst="rect">
            <a:avLst/>
          </a:prstGeom>
        </p:spPr>
        <p:txBody>
          <a:bodyPr wrap="none">
            <a:spAutoFit/>
          </a:bodyPr>
          <a:lstStyle/>
          <a:p>
            <a:r>
              <a:rPr lang="en-US" altLang="es-MX" sz="2500" b="1" dirty="0" err="1">
                <a:solidFill>
                  <a:srgbClr val="00B050"/>
                </a:solidFill>
              </a:rPr>
              <a:t>Erosión</a:t>
            </a:r>
            <a:r>
              <a:rPr lang="en-US" altLang="es-MX" sz="2500" b="1" dirty="0">
                <a:solidFill>
                  <a:srgbClr val="00B050"/>
                </a:solidFill>
              </a:rPr>
              <a:t> </a:t>
            </a:r>
            <a:r>
              <a:rPr lang="es-ES" altLang="es-MX" sz="2500" b="1" dirty="0">
                <a:solidFill>
                  <a:srgbClr val="00B050"/>
                </a:solidFill>
              </a:rPr>
              <a:t>por sufusión</a:t>
            </a:r>
            <a:endParaRPr lang="es-MX" sz="2500" dirty="0"/>
          </a:p>
        </p:txBody>
      </p:sp>
      <p:sp>
        <p:nvSpPr>
          <p:cNvPr id="3" name="CuadroTexto 2"/>
          <p:cNvSpPr txBox="1"/>
          <p:nvPr/>
        </p:nvSpPr>
        <p:spPr>
          <a:xfrm>
            <a:off x="2657582" y="4014778"/>
            <a:ext cx="2741135" cy="369332"/>
          </a:xfrm>
          <a:prstGeom prst="rect">
            <a:avLst/>
          </a:prstGeom>
          <a:noFill/>
        </p:spPr>
        <p:txBody>
          <a:bodyPr wrap="none" rtlCol="0">
            <a:spAutoFit/>
          </a:bodyPr>
          <a:lstStyle/>
          <a:p>
            <a:r>
              <a:rPr lang="es-MX" dirty="0" smtClean="0">
                <a:solidFill>
                  <a:srgbClr val="FF0000"/>
                </a:solidFill>
              </a:rPr>
              <a:t>Coeficiente de uniformidad</a:t>
            </a:r>
            <a:endParaRPr lang="es-MX" dirty="0">
              <a:solidFill>
                <a:srgbClr val="FF0000"/>
              </a:solidFill>
            </a:endParaRPr>
          </a:p>
        </p:txBody>
      </p:sp>
      <p:sp>
        <p:nvSpPr>
          <p:cNvPr id="8" name="CuadroTexto 7"/>
          <p:cNvSpPr txBox="1"/>
          <p:nvPr/>
        </p:nvSpPr>
        <p:spPr>
          <a:xfrm>
            <a:off x="7621380" y="4014778"/>
            <a:ext cx="2149948" cy="369332"/>
          </a:xfrm>
          <a:prstGeom prst="rect">
            <a:avLst/>
          </a:prstGeom>
          <a:noFill/>
        </p:spPr>
        <p:txBody>
          <a:bodyPr wrap="none" rtlCol="0">
            <a:spAutoFit/>
          </a:bodyPr>
          <a:lstStyle/>
          <a:p>
            <a:r>
              <a:rPr lang="es-MX" dirty="0" smtClean="0">
                <a:solidFill>
                  <a:srgbClr val="FF0000"/>
                </a:solidFill>
              </a:rPr>
              <a:t>Gradiente hidráulico </a:t>
            </a:r>
            <a:endParaRPr lang="es-MX" dirty="0">
              <a:solidFill>
                <a:srgbClr val="FF0000"/>
              </a:solidFill>
            </a:endParaRPr>
          </a:p>
        </p:txBody>
      </p:sp>
    </p:spTree>
    <p:extLst>
      <p:ext uri="{BB962C8B-B14F-4D97-AF65-F5344CB8AC3E}">
        <p14:creationId xmlns:p14="http://schemas.microsoft.com/office/powerpoint/2010/main" val="14454907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4"/>
          <p:cNvSpPr/>
          <p:nvPr/>
        </p:nvSpPr>
        <p:spPr>
          <a:xfrm>
            <a:off x="1851977" y="23210"/>
            <a:ext cx="9386480" cy="646331"/>
          </a:xfrm>
          <a:prstGeom prst="rect">
            <a:avLst/>
          </a:prstGeom>
        </p:spPr>
        <p:txBody>
          <a:bodyPr wrap="none">
            <a:spAutoFit/>
          </a:bodyPr>
          <a:lstStyle/>
          <a:p>
            <a:r>
              <a:rPr lang="es-MX" b="1" dirty="0">
                <a:solidFill>
                  <a:srgbClr val="002060"/>
                </a:solidFill>
              </a:rPr>
              <a:t>4.2. Aplicaciones de los modelos cuantitativos en la solución de problemas geólogo-ambientales </a:t>
            </a:r>
          </a:p>
          <a:p>
            <a:endParaRPr lang="es-MX" b="1" dirty="0">
              <a:solidFill>
                <a:srgbClr val="002060"/>
              </a:solidFill>
            </a:endParaRPr>
          </a:p>
        </p:txBody>
      </p:sp>
      <p:sp>
        <p:nvSpPr>
          <p:cNvPr id="6" name="CuadroTexto 5"/>
          <p:cNvSpPr txBox="1"/>
          <p:nvPr/>
        </p:nvSpPr>
        <p:spPr>
          <a:xfrm>
            <a:off x="288099" y="584966"/>
            <a:ext cx="8367387" cy="477054"/>
          </a:xfrm>
          <a:prstGeom prst="rect">
            <a:avLst/>
          </a:prstGeom>
          <a:noFill/>
        </p:spPr>
        <p:txBody>
          <a:bodyPr wrap="square" rtlCol="0">
            <a:spAutoFit/>
          </a:bodyPr>
          <a:lstStyle/>
          <a:p>
            <a:r>
              <a:rPr lang="es-MX" sz="2500" b="1" dirty="0" smtClean="0">
                <a:solidFill>
                  <a:srgbClr val="00B050"/>
                </a:solidFill>
              </a:rPr>
              <a:t>Suelos arcillosos susceptibles a cambios volumétricos</a:t>
            </a:r>
            <a:endParaRPr lang="es-MX" sz="2500" b="1" dirty="0">
              <a:solidFill>
                <a:srgbClr val="00B050"/>
              </a:solidFill>
            </a:endParaRPr>
          </a:p>
        </p:txBody>
      </p:sp>
      <p:pic>
        <p:nvPicPr>
          <p:cNvPr id="7" name="Imagen 6"/>
          <p:cNvPicPr>
            <a:picLocks noChangeAspect="1"/>
          </p:cNvPicPr>
          <p:nvPr/>
        </p:nvPicPr>
        <p:blipFill>
          <a:blip r:embed="rId2"/>
          <a:stretch>
            <a:fillRect/>
          </a:stretch>
        </p:blipFill>
        <p:spPr>
          <a:xfrm>
            <a:off x="198329" y="1637904"/>
            <a:ext cx="11795342" cy="1474418"/>
          </a:xfrm>
          <a:prstGeom prst="rect">
            <a:avLst/>
          </a:prstGeom>
        </p:spPr>
      </p:pic>
      <p:sp>
        <p:nvSpPr>
          <p:cNvPr id="8" name="Rectángulo 7"/>
          <p:cNvSpPr/>
          <p:nvPr/>
        </p:nvSpPr>
        <p:spPr>
          <a:xfrm>
            <a:off x="288099" y="1282173"/>
            <a:ext cx="3958224" cy="369332"/>
          </a:xfrm>
          <a:prstGeom prst="rect">
            <a:avLst/>
          </a:prstGeom>
        </p:spPr>
        <p:txBody>
          <a:bodyPr wrap="square">
            <a:spAutoFit/>
          </a:bodyPr>
          <a:lstStyle/>
          <a:p>
            <a:r>
              <a:rPr lang="es-MX" b="1" dirty="0">
                <a:solidFill>
                  <a:srgbClr val="00B050"/>
                </a:solidFill>
                <a:latin typeface="Univers"/>
              </a:rPr>
              <a:t>Criterios de diferentes </a:t>
            </a:r>
            <a:r>
              <a:rPr lang="es-MX" b="1" dirty="0" smtClean="0">
                <a:solidFill>
                  <a:srgbClr val="00B050"/>
                </a:solidFill>
                <a:latin typeface="Univers"/>
              </a:rPr>
              <a:t>autores</a:t>
            </a:r>
            <a:endParaRPr lang="es-MX" b="1" dirty="0">
              <a:solidFill>
                <a:srgbClr val="00B050"/>
              </a:solidFill>
            </a:endParaRPr>
          </a:p>
        </p:txBody>
      </p:sp>
      <p:sp>
        <p:nvSpPr>
          <p:cNvPr id="9" name="Rectángulo 8"/>
          <p:cNvSpPr/>
          <p:nvPr/>
        </p:nvSpPr>
        <p:spPr>
          <a:xfrm>
            <a:off x="288098" y="3700673"/>
            <a:ext cx="11423737" cy="646331"/>
          </a:xfrm>
          <a:prstGeom prst="rect">
            <a:avLst/>
          </a:prstGeom>
        </p:spPr>
        <p:txBody>
          <a:bodyPr wrap="square">
            <a:spAutoFit/>
          </a:bodyPr>
          <a:lstStyle/>
          <a:p>
            <a:r>
              <a:rPr lang="en-US" dirty="0" err="1">
                <a:solidFill>
                  <a:srgbClr val="0070C0"/>
                </a:solidFill>
                <a:latin typeface="Univers"/>
              </a:rPr>
              <a:t>Djedid</a:t>
            </a:r>
            <a:r>
              <a:rPr lang="en-US" dirty="0">
                <a:solidFill>
                  <a:srgbClr val="0070C0"/>
                </a:solidFill>
                <a:latin typeface="Univers"/>
              </a:rPr>
              <a:t>, A., </a:t>
            </a:r>
            <a:r>
              <a:rPr lang="en-US" dirty="0" err="1">
                <a:solidFill>
                  <a:srgbClr val="0070C0"/>
                </a:solidFill>
                <a:latin typeface="Univers"/>
              </a:rPr>
              <a:t>Bekkouche</a:t>
            </a:r>
            <a:r>
              <a:rPr lang="en-US" dirty="0">
                <a:solidFill>
                  <a:srgbClr val="0070C0"/>
                </a:solidFill>
                <a:latin typeface="Univers"/>
              </a:rPr>
              <a:t>, A. and </a:t>
            </a:r>
            <a:r>
              <a:rPr lang="en-US" dirty="0" err="1">
                <a:solidFill>
                  <a:srgbClr val="0070C0"/>
                </a:solidFill>
                <a:latin typeface="Univers"/>
              </a:rPr>
              <a:t>Aissa</a:t>
            </a:r>
            <a:r>
              <a:rPr lang="en-US" dirty="0">
                <a:solidFill>
                  <a:srgbClr val="0070C0"/>
                </a:solidFill>
                <a:latin typeface="Univers"/>
              </a:rPr>
              <a:t>, S.M. </a:t>
            </a:r>
            <a:r>
              <a:rPr lang="en-US" dirty="0" smtClean="0">
                <a:solidFill>
                  <a:srgbClr val="0070C0"/>
                </a:solidFill>
                <a:latin typeface="Univers"/>
              </a:rPr>
              <a:t>2001. Identification </a:t>
            </a:r>
            <a:r>
              <a:rPr lang="en-US" dirty="0">
                <a:solidFill>
                  <a:srgbClr val="0070C0"/>
                </a:solidFill>
                <a:latin typeface="Univers"/>
              </a:rPr>
              <a:t>and prediction of the swelling behavior </a:t>
            </a:r>
            <a:r>
              <a:rPr lang="en-US" dirty="0" smtClean="0">
                <a:solidFill>
                  <a:srgbClr val="0070C0"/>
                </a:solidFill>
                <a:latin typeface="Univers"/>
              </a:rPr>
              <a:t>of some </a:t>
            </a:r>
            <a:r>
              <a:rPr lang="en-US" dirty="0">
                <a:solidFill>
                  <a:srgbClr val="0070C0"/>
                </a:solidFill>
                <a:latin typeface="Univers"/>
              </a:rPr>
              <a:t>soils from the </a:t>
            </a:r>
            <a:r>
              <a:rPr lang="en-US" dirty="0" err="1">
                <a:solidFill>
                  <a:srgbClr val="0070C0"/>
                </a:solidFill>
                <a:latin typeface="Univers"/>
              </a:rPr>
              <a:t>Tlemcen</a:t>
            </a:r>
            <a:r>
              <a:rPr lang="en-US" dirty="0">
                <a:solidFill>
                  <a:srgbClr val="0070C0"/>
                </a:solidFill>
                <a:latin typeface="Univers"/>
              </a:rPr>
              <a:t> region of Algeria. </a:t>
            </a:r>
            <a:r>
              <a:rPr lang="en-US" i="1" dirty="0" smtClean="0">
                <a:solidFill>
                  <a:srgbClr val="0070C0"/>
                </a:solidFill>
                <a:latin typeface="Univers-Oblique"/>
              </a:rPr>
              <a:t>Bulletin </a:t>
            </a:r>
            <a:r>
              <a:rPr lang="fr-FR" i="1" dirty="0" smtClean="0">
                <a:solidFill>
                  <a:srgbClr val="0070C0"/>
                </a:solidFill>
                <a:latin typeface="Univers-Oblique"/>
              </a:rPr>
              <a:t>des </a:t>
            </a:r>
            <a:r>
              <a:rPr lang="fr-FR" i="1" dirty="0">
                <a:solidFill>
                  <a:srgbClr val="0070C0"/>
                </a:solidFill>
                <a:latin typeface="Univers-Oblique"/>
              </a:rPr>
              <a:t>laboratoires des ponts et chausses</a:t>
            </a:r>
            <a:r>
              <a:rPr lang="fr-FR" dirty="0">
                <a:solidFill>
                  <a:srgbClr val="0070C0"/>
                </a:solidFill>
                <a:latin typeface="Univers"/>
              </a:rPr>
              <a:t>, 233, 69-77.</a:t>
            </a:r>
            <a:endParaRPr lang="es-MX" dirty="0">
              <a:solidFill>
                <a:srgbClr val="0070C0"/>
              </a:solidFill>
            </a:endParaRPr>
          </a:p>
        </p:txBody>
      </p:sp>
      <p:sp>
        <p:nvSpPr>
          <p:cNvPr id="10" name="Rectángulo 9"/>
          <p:cNvSpPr/>
          <p:nvPr/>
        </p:nvSpPr>
        <p:spPr>
          <a:xfrm>
            <a:off x="288098" y="4520562"/>
            <a:ext cx="11607452" cy="646331"/>
          </a:xfrm>
          <a:prstGeom prst="rect">
            <a:avLst/>
          </a:prstGeom>
        </p:spPr>
        <p:txBody>
          <a:bodyPr wrap="square">
            <a:spAutoFit/>
          </a:bodyPr>
          <a:lstStyle/>
          <a:p>
            <a:r>
              <a:rPr lang="es-MX" dirty="0">
                <a:solidFill>
                  <a:srgbClr val="0070C0"/>
                </a:solidFill>
                <a:latin typeface="Univers"/>
              </a:rPr>
              <a:t>González de Vallejo, L.I., Ferrer, M., Ortuño, L. y </a:t>
            </a:r>
            <a:r>
              <a:rPr lang="es-MX" dirty="0" smtClean="0">
                <a:solidFill>
                  <a:srgbClr val="0070C0"/>
                </a:solidFill>
                <a:latin typeface="Univers"/>
              </a:rPr>
              <a:t>Oteo, C</a:t>
            </a:r>
            <a:r>
              <a:rPr lang="es-MX" dirty="0">
                <a:solidFill>
                  <a:srgbClr val="0070C0"/>
                </a:solidFill>
                <a:latin typeface="Univers"/>
              </a:rPr>
              <a:t>. 2002. </a:t>
            </a:r>
            <a:r>
              <a:rPr lang="es-MX" i="1" dirty="0">
                <a:solidFill>
                  <a:srgbClr val="0070C0"/>
                </a:solidFill>
                <a:latin typeface="Univers-Oblique"/>
              </a:rPr>
              <a:t>Ingeniería Geológica</a:t>
            </a:r>
            <a:r>
              <a:rPr lang="es-MX" dirty="0">
                <a:solidFill>
                  <a:srgbClr val="0070C0"/>
                </a:solidFill>
                <a:latin typeface="Univers"/>
              </a:rPr>
              <a:t>. Pearson Educación.</a:t>
            </a:r>
          </a:p>
          <a:p>
            <a:r>
              <a:rPr lang="es-MX" dirty="0">
                <a:solidFill>
                  <a:srgbClr val="0070C0"/>
                </a:solidFill>
                <a:latin typeface="Univers"/>
              </a:rPr>
              <a:t>Madrid, 712 pp.</a:t>
            </a:r>
            <a:endParaRPr lang="es-MX" dirty="0">
              <a:solidFill>
                <a:srgbClr val="0070C0"/>
              </a:solidFill>
            </a:endParaRPr>
          </a:p>
        </p:txBody>
      </p:sp>
    </p:spTree>
    <p:extLst>
      <p:ext uri="{BB962C8B-B14F-4D97-AF65-F5344CB8AC3E}">
        <p14:creationId xmlns:p14="http://schemas.microsoft.com/office/powerpoint/2010/main" val="4504212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1851977" y="23210"/>
            <a:ext cx="9386480" cy="646331"/>
          </a:xfrm>
          <a:prstGeom prst="rect">
            <a:avLst/>
          </a:prstGeom>
        </p:spPr>
        <p:txBody>
          <a:bodyPr wrap="none">
            <a:spAutoFit/>
          </a:bodyPr>
          <a:lstStyle/>
          <a:p>
            <a:r>
              <a:rPr lang="es-MX" b="1" dirty="0">
                <a:solidFill>
                  <a:srgbClr val="002060"/>
                </a:solidFill>
              </a:rPr>
              <a:t>4.2. Aplicaciones de los modelos cuantitativos en la solución de problemas geólogo-ambientales </a:t>
            </a:r>
          </a:p>
          <a:p>
            <a:endParaRPr lang="es-MX" b="1" dirty="0">
              <a:solidFill>
                <a:srgbClr val="002060"/>
              </a:solidFill>
            </a:endParaRPr>
          </a:p>
        </p:txBody>
      </p:sp>
      <p:pic>
        <p:nvPicPr>
          <p:cNvPr id="2" name="Imagen 1"/>
          <p:cNvPicPr>
            <a:picLocks noChangeAspect="1"/>
          </p:cNvPicPr>
          <p:nvPr/>
        </p:nvPicPr>
        <p:blipFill>
          <a:blip r:embed="rId2"/>
          <a:stretch>
            <a:fillRect/>
          </a:stretch>
        </p:blipFill>
        <p:spPr>
          <a:xfrm>
            <a:off x="65509" y="811350"/>
            <a:ext cx="4391025" cy="2933700"/>
          </a:xfrm>
          <a:prstGeom prst="rect">
            <a:avLst/>
          </a:prstGeom>
        </p:spPr>
      </p:pic>
      <p:pic>
        <p:nvPicPr>
          <p:cNvPr id="3" name="Imagen 2"/>
          <p:cNvPicPr>
            <a:picLocks noChangeAspect="1"/>
          </p:cNvPicPr>
          <p:nvPr/>
        </p:nvPicPr>
        <p:blipFill>
          <a:blip r:embed="rId3"/>
          <a:stretch>
            <a:fillRect/>
          </a:stretch>
        </p:blipFill>
        <p:spPr>
          <a:xfrm>
            <a:off x="4186286" y="811350"/>
            <a:ext cx="4155184" cy="2767176"/>
          </a:xfrm>
          <a:prstGeom prst="rect">
            <a:avLst/>
          </a:prstGeom>
        </p:spPr>
      </p:pic>
      <p:pic>
        <p:nvPicPr>
          <p:cNvPr id="6" name="Imagen 5"/>
          <p:cNvPicPr>
            <a:picLocks noChangeAspect="1"/>
          </p:cNvPicPr>
          <p:nvPr/>
        </p:nvPicPr>
        <p:blipFill>
          <a:blip r:embed="rId4"/>
          <a:stretch>
            <a:fillRect/>
          </a:stretch>
        </p:blipFill>
        <p:spPr>
          <a:xfrm>
            <a:off x="8341470" y="811350"/>
            <a:ext cx="3850530" cy="2512287"/>
          </a:xfrm>
          <a:prstGeom prst="rect">
            <a:avLst/>
          </a:prstGeom>
        </p:spPr>
      </p:pic>
      <p:sp>
        <p:nvSpPr>
          <p:cNvPr id="7" name="Rectángulo 6"/>
          <p:cNvSpPr/>
          <p:nvPr/>
        </p:nvSpPr>
        <p:spPr>
          <a:xfrm rot="19769290">
            <a:off x="239000" y="1305284"/>
            <a:ext cx="2824812" cy="276999"/>
          </a:xfrm>
          <a:prstGeom prst="rect">
            <a:avLst/>
          </a:prstGeom>
        </p:spPr>
        <p:txBody>
          <a:bodyPr wrap="none">
            <a:spAutoFit/>
          </a:bodyPr>
          <a:lstStyle/>
          <a:p>
            <a:r>
              <a:rPr lang="es-MX" sz="1200" dirty="0">
                <a:solidFill>
                  <a:srgbClr val="FF0000"/>
                </a:solidFill>
                <a:latin typeface="Univers"/>
              </a:rPr>
              <a:t>Modelo tridimensional del límite líquido</a:t>
            </a:r>
            <a:endParaRPr lang="es-MX" sz="1200" dirty="0">
              <a:solidFill>
                <a:srgbClr val="FF0000"/>
              </a:solidFill>
            </a:endParaRPr>
          </a:p>
        </p:txBody>
      </p:sp>
      <p:sp>
        <p:nvSpPr>
          <p:cNvPr id="8" name="Rectángulo 7"/>
          <p:cNvSpPr/>
          <p:nvPr/>
        </p:nvSpPr>
        <p:spPr>
          <a:xfrm rot="19977708">
            <a:off x="3991190" y="1052836"/>
            <a:ext cx="3283271" cy="276999"/>
          </a:xfrm>
          <a:prstGeom prst="rect">
            <a:avLst/>
          </a:prstGeom>
        </p:spPr>
        <p:txBody>
          <a:bodyPr wrap="none">
            <a:spAutoFit/>
          </a:bodyPr>
          <a:lstStyle/>
          <a:p>
            <a:r>
              <a:rPr lang="es-MX" sz="1200" dirty="0">
                <a:solidFill>
                  <a:srgbClr val="FF0000"/>
                </a:solidFill>
                <a:latin typeface="Univers"/>
              </a:rPr>
              <a:t>Modelo tridimensional del contenido de arcilla</a:t>
            </a:r>
            <a:endParaRPr lang="es-MX" sz="1200" dirty="0">
              <a:solidFill>
                <a:srgbClr val="FF0000"/>
              </a:solidFill>
            </a:endParaRPr>
          </a:p>
        </p:txBody>
      </p:sp>
      <p:sp>
        <p:nvSpPr>
          <p:cNvPr id="9" name="Rectángulo 8"/>
          <p:cNvSpPr/>
          <p:nvPr/>
        </p:nvSpPr>
        <p:spPr>
          <a:xfrm rot="19951192">
            <a:off x="7848843" y="1067034"/>
            <a:ext cx="3352200" cy="276999"/>
          </a:xfrm>
          <a:prstGeom prst="rect">
            <a:avLst/>
          </a:prstGeom>
        </p:spPr>
        <p:txBody>
          <a:bodyPr wrap="none">
            <a:spAutoFit/>
          </a:bodyPr>
          <a:lstStyle/>
          <a:p>
            <a:r>
              <a:rPr lang="es-MX" sz="1200" dirty="0">
                <a:solidFill>
                  <a:srgbClr val="FF0000"/>
                </a:solidFill>
                <a:latin typeface="Univers"/>
              </a:rPr>
              <a:t>Modelo tridimensional del índice de plasticidad</a:t>
            </a:r>
            <a:endParaRPr lang="es-MX" sz="1200" dirty="0">
              <a:solidFill>
                <a:srgbClr val="FF0000"/>
              </a:solidFill>
            </a:endParaRPr>
          </a:p>
        </p:txBody>
      </p:sp>
      <p:pic>
        <p:nvPicPr>
          <p:cNvPr id="12" name="Imagen 11"/>
          <p:cNvPicPr>
            <a:picLocks noChangeAspect="1"/>
          </p:cNvPicPr>
          <p:nvPr/>
        </p:nvPicPr>
        <p:blipFill>
          <a:blip r:embed="rId5"/>
          <a:stretch>
            <a:fillRect/>
          </a:stretch>
        </p:blipFill>
        <p:spPr>
          <a:xfrm>
            <a:off x="3696026" y="3578526"/>
            <a:ext cx="4524375" cy="3200400"/>
          </a:xfrm>
          <a:prstGeom prst="rect">
            <a:avLst/>
          </a:prstGeom>
        </p:spPr>
      </p:pic>
      <p:sp>
        <p:nvSpPr>
          <p:cNvPr id="10" name="CuadroTexto 9"/>
          <p:cNvSpPr txBox="1"/>
          <p:nvPr/>
        </p:nvSpPr>
        <p:spPr>
          <a:xfrm rot="19258863">
            <a:off x="3479092" y="3815031"/>
            <a:ext cx="1682384" cy="477054"/>
          </a:xfrm>
          <a:prstGeom prst="rect">
            <a:avLst/>
          </a:prstGeom>
          <a:noFill/>
        </p:spPr>
        <p:txBody>
          <a:bodyPr wrap="none" rtlCol="0">
            <a:spAutoFit/>
          </a:bodyPr>
          <a:lstStyle/>
          <a:p>
            <a:r>
              <a:rPr lang="es-MX" sz="2500" b="1" dirty="0" smtClean="0">
                <a:solidFill>
                  <a:srgbClr val="FF0000"/>
                </a:solidFill>
              </a:rPr>
              <a:t>Integración</a:t>
            </a:r>
            <a:endParaRPr lang="es-MX" sz="2500" b="1" dirty="0">
              <a:solidFill>
                <a:srgbClr val="FF0000"/>
              </a:solidFill>
            </a:endParaRPr>
          </a:p>
        </p:txBody>
      </p:sp>
      <p:sp>
        <p:nvSpPr>
          <p:cNvPr id="13" name="Rectángulo 12"/>
          <p:cNvSpPr/>
          <p:nvPr/>
        </p:nvSpPr>
        <p:spPr>
          <a:xfrm>
            <a:off x="8199516" y="4383490"/>
            <a:ext cx="3600002" cy="923330"/>
          </a:xfrm>
          <a:prstGeom prst="rect">
            <a:avLst/>
          </a:prstGeom>
        </p:spPr>
        <p:txBody>
          <a:bodyPr wrap="square">
            <a:spAutoFit/>
          </a:bodyPr>
          <a:lstStyle/>
          <a:p>
            <a:r>
              <a:rPr lang="es-MX" b="1" dirty="0">
                <a:solidFill>
                  <a:srgbClr val="FF0000"/>
                </a:solidFill>
                <a:latin typeface="Univers"/>
              </a:rPr>
              <a:t>Mapa de potencial de expansión de los </a:t>
            </a:r>
            <a:r>
              <a:rPr lang="es-MX" b="1" dirty="0" smtClean="0">
                <a:solidFill>
                  <a:srgbClr val="FF0000"/>
                </a:solidFill>
                <a:latin typeface="Univers"/>
              </a:rPr>
              <a:t>suelos. </a:t>
            </a:r>
            <a:r>
              <a:rPr lang="es-MX" b="1" dirty="0">
                <a:solidFill>
                  <a:srgbClr val="FF0000"/>
                </a:solidFill>
                <a:latin typeface="Univers"/>
              </a:rPr>
              <a:t>P</a:t>
            </a:r>
            <a:r>
              <a:rPr lang="es-MX" b="1" dirty="0" smtClean="0">
                <a:solidFill>
                  <a:srgbClr val="FF0000"/>
                </a:solidFill>
                <a:latin typeface="Univers"/>
              </a:rPr>
              <a:t>rofundidad </a:t>
            </a:r>
            <a:r>
              <a:rPr lang="es-MX" b="1" dirty="0">
                <a:solidFill>
                  <a:srgbClr val="FF0000"/>
                </a:solidFill>
                <a:latin typeface="Univers"/>
              </a:rPr>
              <a:t>1-2 m</a:t>
            </a:r>
            <a:endParaRPr lang="es-MX" b="1" dirty="0">
              <a:solidFill>
                <a:srgbClr val="FF0000"/>
              </a:solidFill>
            </a:endParaRPr>
          </a:p>
        </p:txBody>
      </p:sp>
      <p:sp>
        <p:nvSpPr>
          <p:cNvPr id="14" name="CuadroTexto 13"/>
          <p:cNvSpPr txBox="1"/>
          <p:nvPr/>
        </p:nvSpPr>
        <p:spPr>
          <a:xfrm>
            <a:off x="2592" y="363358"/>
            <a:ext cx="8367387" cy="430887"/>
          </a:xfrm>
          <a:prstGeom prst="rect">
            <a:avLst/>
          </a:prstGeom>
          <a:noFill/>
        </p:spPr>
        <p:txBody>
          <a:bodyPr wrap="square" rtlCol="0">
            <a:spAutoFit/>
          </a:bodyPr>
          <a:lstStyle/>
          <a:p>
            <a:r>
              <a:rPr lang="es-MX" sz="2200" b="1" dirty="0" smtClean="0">
                <a:solidFill>
                  <a:srgbClr val="00B050"/>
                </a:solidFill>
              </a:rPr>
              <a:t>Suelos arcillosos susceptibles a cambios volumétricos</a:t>
            </a:r>
            <a:endParaRPr lang="es-MX" sz="2200" b="1" dirty="0">
              <a:solidFill>
                <a:srgbClr val="00B050"/>
              </a:solidFill>
            </a:endParaRPr>
          </a:p>
        </p:txBody>
      </p:sp>
    </p:spTree>
    <p:extLst>
      <p:ext uri="{BB962C8B-B14F-4D97-AF65-F5344CB8AC3E}">
        <p14:creationId xmlns:p14="http://schemas.microsoft.com/office/powerpoint/2010/main" val="40613756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7705" y="4262001"/>
            <a:ext cx="11705849" cy="1938992"/>
          </a:xfrm>
          <a:prstGeom prst="rect">
            <a:avLst/>
          </a:prstGeom>
        </p:spPr>
        <p:txBody>
          <a:bodyPr wrap="square">
            <a:spAutoFit/>
          </a:bodyPr>
          <a:lstStyle/>
          <a:p>
            <a:r>
              <a:rPr lang="es-MX" sz="2400" b="1" dirty="0">
                <a:cs typeface="Arial" panose="020B0604020202020204" pitchFamily="34" charset="0"/>
              </a:rPr>
              <a:t>Objetivo de la Conferencia:</a:t>
            </a:r>
          </a:p>
          <a:p>
            <a:pPr algn="just"/>
            <a:r>
              <a:rPr lang="es-ES" sz="2400" dirty="0" smtClean="0">
                <a:cs typeface="Arial" panose="020B0604020202020204" pitchFamily="34" charset="0"/>
              </a:rPr>
              <a:t>Reconocer las posibilidades que brindan los modelos cuantitativos, con el empleo de herramientas </a:t>
            </a:r>
            <a:r>
              <a:rPr lang="es-ES" sz="2400" dirty="0" err="1" smtClean="0">
                <a:cs typeface="Arial" panose="020B0604020202020204" pitchFamily="34" charset="0"/>
              </a:rPr>
              <a:t>geoestadísticas</a:t>
            </a:r>
            <a:r>
              <a:rPr lang="es-ES" sz="2400" dirty="0" smtClean="0">
                <a:cs typeface="Arial" panose="020B0604020202020204" pitchFamily="34" charset="0"/>
              </a:rPr>
              <a:t> y software especializado, para potenciar los análisis </a:t>
            </a:r>
            <a:r>
              <a:rPr lang="es-ES" sz="2400" dirty="0">
                <a:cs typeface="Arial" panose="020B0604020202020204" pitchFamily="34" charset="0"/>
              </a:rPr>
              <a:t>de problemas geólogo-ambientales </a:t>
            </a:r>
            <a:r>
              <a:rPr lang="es-ES" sz="2400" dirty="0" smtClean="0">
                <a:cs typeface="Arial" panose="020B0604020202020204" pitchFamily="34" charset="0"/>
              </a:rPr>
              <a:t>.</a:t>
            </a:r>
          </a:p>
          <a:p>
            <a:pPr algn="just"/>
            <a:endParaRPr lang="es-ES" sz="2400" dirty="0" smtClean="0">
              <a:cs typeface="Arial" panose="020B0604020202020204" pitchFamily="34" charset="0"/>
            </a:endParaRPr>
          </a:p>
        </p:txBody>
      </p:sp>
      <p:sp>
        <p:nvSpPr>
          <p:cNvPr id="5" name="Rectángulo 4"/>
          <p:cNvSpPr/>
          <p:nvPr/>
        </p:nvSpPr>
        <p:spPr>
          <a:xfrm>
            <a:off x="180534" y="76240"/>
            <a:ext cx="11565987" cy="1554272"/>
          </a:xfrm>
          <a:prstGeom prst="rect">
            <a:avLst/>
          </a:prstGeom>
        </p:spPr>
        <p:txBody>
          <a:bodyPr wrap="square">
            <a:spAutoFit/>
          </a:bodyPr>
          <a:lstStyle/>
          <a:p>
            <a:pPr algn="just"/>
            <a:r>
              <a:rPr lang="es-MX" sz="2300" b="1" dirty="0"/>
              <a:t>Objetivos de la unidad de aprendizaje “Modelación de procesos geológicos ambientales</a:t>
            </a:r>
            <a:r>
              <a:rPr lang="es-ES" sz="2300" b="1" dirty="0" smtClean="0"/>
              <a:t>”</a:t>
            </a:r>
          </a:p>
          <a:p>
            <a:pPr algn="just"/>
            <a:r>
              <a:rPr lang="es-MX" sz="2400" dirty="0"/>
              <a:t>La Unidad de Aprendizaje tiene como objetivo valorar los procesos teórico-prácticos fundamentales sobre la evolución, programas de cálculo e incertidumbre de los modelos geológicos, y analizar e interpretar sus resultados.</a:t>
            </a:r>
            <a:endParaRPr lang="es-ES" sz="2400" b="1" dirty="0" smtClean="0"/>
          </a:p>
        </p:txBody>
      </p:sp>
      <p:sp>
        <p:nvSpPr>
          <p:cNvPr id="6" name="Rectángulo 5"/>
          <p:cNvSpPr/>
          <p:nvPr/>
        </p:nvSpPr>
        <p:spPr>
          <a:xfrm>
            <a:off x="180534" y="2015232"/>
            <a:ext cx="11580055" cy="1862048"/>
          </a:xfrm>
          <a:prstGeom prst="rect">
            <a:avLst/>
          </a:prstGeom>
        </p:spPr>
        <p:txBody>
          <a:bodyPr wrap="square">
            <a:spAutoFit/>
          </a:bodyPr>
          <a:lstStyle/>
          <a:p>
            <a:pPr algn="just"/>
            <a:r>
              <a:rPr lang="es-MX" sz="2300" b="1" dirty="0">
                <a:solidFill>
                  <a:srgbClr val="000000"/>
                </a:solidFill>
              </a:rPr>
              <a:t>Unidad 3. Modelos cuantitativos aplicados a la solución de problemas geólogo-ambientales </a:t>
            </a:r>
          </a:p>
          <a:p>
            <a:pPr algn="just"/>
            <a:r>
              <a:rPr lang="es-MX" sz="2300" b="1" dirty="0" smtClean="0">
                <a:solidFill>
                  <a:srgbClr val="000000"/>
                </a:solidFill>
              </a:rPr>
              <a:t>Objetivo de la Unidad 3: </a:t>
            </a:r>
          </a:p>
          <a:p>
            <a:pPr algn="just"/>
            <a:r>
              <a:rPr lang="es-MX" sz="2300" dirty="0">
                <a:solidFill>
                  <a:srgbClr val="000000"/>
                </a:solidFill>
              </a:rPr>
              <a:t>Estimar las propiedades acuíferas y/o geotécnicas del subsuelo para determinar el nivel de influencia de éstos en la ocurrencia de procesos geológicos ambientales, con el auxilio de software especializados.</a:t>
            </a:r>
            <a:endParaRPr lang="es-MX" sz="2300" dirty="0" smtClean="0">
              <a:solidFill>
                <a:srgbClr val="000000"/>
              </a:solidFill>
            </a:endParaRPr>
          </a:p>
        </p:txBody>
      </p:sp>
    </p:spTree>
    <p:extLst>
      <p:ext uri="{BB962C8B-B14F-4D97-AF65-F5344CB8AC3E}">
        <p14:creationId xmlns:p14="http://schemas.microsoft.com/office/powerpoint/2010/main" val="29506456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1851977" y="23210"/>
            <a:ext cx="9386480" cy="646331"/>
          </a:xfrm>
          <a:prstGeom prst="rect">
            <a:avLst/>
          </a:prstGeom>
        </p:spPr>
        <p:txBody>
          <a:bodyPr wrap="none">
            <a:spAutoFit/>
          </a:bodyPr>
          <a:lstStyle/>
          <a:p>
            <a:r>
              <a:rPr lang="es-MX" b="1" dirty="0">
                <a:solidFill>
                  <a:srgbClr val="002060"/>
                </a:solidFill>
              </a:rPr>
              <a:t>4.2. Aplicaciones de los modelos cuantitativos en la solución de problemas geólogo-ambientales </a:t>
            </a:r>
          </a:p>
          <a:p>
            <a:endParaRPr lang="es-MX" b="1" dirty="0">
              <a:solidFill>
                <a:srgbClr val="002060"/>
              </a:solidFill>
            </a:endParaRPr>
          </a:p>
        </p:txBody>
      </p:sp>
      <p:sp>
        <p:nvSpPr>
          <p:cNvPr id="2" name="Rectángulo 1"/>
          <p:cNvSpPr/>
          <p:nvPr/>
        </p:nvSpPr>
        <p:spPr>
          <a:xfrm>
            <a:off x="27115" y="1194910"/>
            <a:ext cx="3415430" cy="5432256"/>
          </a:xfrm>
          <a:prstGeom prst="rect">
            <a:avLst/>
          </a:prstGeom>
        </p:spPr>
        <p:txBody>
          <a:bodyPr wrap="square">
            <a:spAutoFit/>
          </a:bodyPr>
          <a:lstStyle/>
          <a:p>
            <a:pPr algn="just"/>
            <a:r>
              <a:rPr lang="es-MX" altLang="es-MX" sz="2300" dirty="0" smtClean="0">
                <a:solidFill>
                  <a:srgbClr val="00B050"/>
                </a:solidFill>
              </a:rPr>
              <a:t>Generalmente los suelos </a:t>
            </a:r>
            <a:r>
              <a:rPr lang="es-MX" altLang="es-MX" sz="2300" dirty="0" err="1" smtClean="0">
                <a:solidFill>
                  <a:srgbClr val="00B050"/>
                </a:solidFill>
              </a:rPr>
              <a:t>colapasables</a:t>
            </a:r>
            <a:r>
              <a:rPr lang="es-MX" altLang="es-MX" sz="2300" dirty="0" smtClean="0">
                <a:solidFill>
                  <a:srgbClr val="00B050"/>
                </a:solidFill>
              </a:rPr>
              <a:t> presentan una estructura abierta, expresándose en una relación de vacíos alta y un límite líquido por debajo del 50%. </a:t>
            </a:r>
          </a:p>
          <a:p>
            <a:pPr algn="just"/>
            <a:r>
              <a:rPr lang="es-MX" altLang="es-MX" sz="2300" dirty="0" smtClean="0">
                <a:solidFill>
                  <a:srgbClr val="00B050"/>
                </a:solidFill>
              </a:rPr>
              <a:t>Ambas son variables que pueden modelarse y obtener un resultado donde se representa la susceptibilidad a la ocurrencia del colapso de suelos. </a:t>
            </a:r>
          </a:p>
          <a:p>
            <a:endParaRPr lang="es-MX" altLang="es-MX" sz="2500" dirty="0"/>
          </a:p>
        </p:txBody>
      </p:sp>
      <p:sp>
        <p:nvSpPr>
          <p:cNvPr id="3" name="Rectángulo 2"/>
          <p:cNvSpPr/>
          <p:nvPr/>
        </p:nvSpPr>
        <p:spPr>
          <a:xfrm>
            <a:off x="219080" y="583622"/>
            <a:ext cx="2663037" cy="477054"/>
          </a:xfrm>
          <a:prstGeom prst="rect">
            <a:avLst/>
          </a:prstGeom>
        </p:spPr>
        <p:txBody>
          <a:bodyPr wrap="none">
            <a:spAutoFit/>
          </a:bodyPr>
          <a:lstStyle/>
          <a:p>
            <a:r>
              <a:rPr lang="es-MX" altLang="es-ES" sz="2500" b="1" dirty="0">
                <a:solidFill>
                  <a:srgbClr val="00B050"/>
                </a:solidFill>
              </a:rPr>
              <a:t>Suelos </a:t>
            </a:r>
            <a:r>
              <a:rPr lang="es-MX" altLang="es-ES" sz="2500" b="1" dirty="0" err="1">
                <a:solidFill>
                  <a:srgbClr val="00B050"/>
                </a:solidFill>
              </a:rPr>
              <a:t>colapsables</a:t>
            </a:r>
            <a:endParaRPr lang="es-MX" sz="2500" dirty="0">
              <a:solidFill>
                <a:srgbClr val="00B050"/>
              </a:solidFill>
            </a:endParaRPr>
          </a:p>
        </p:txBody>
      </p:sp>
      <p:pic>
        <p:nvPicPr>
          <p:cNvPr id="7" name="Imagen 6"/>
          <p:cNvPicPr>
            <a:picLocks noChangeAspect="1"/>
          </p:cNvPicPr>
          <p:nvPr/>
        </p:nvPicPr>
        <p:blipFill>
          <a:blip r:embed="rId2"/>
          <a:stretch>
            <a:fillRect/>
          </a:stretch>
        </p:blipFill>
        <p:spPr>
          <a:xfrm>
            <a:off x="9482618" y="1643226"/>
            <a:ext cx="2622056" cy="3741225"/>
          </a:xfrm>
          <a:prstGeom prst="rect">
            <a:avLst/>
          </a:prstGeom>
        </p:spPr>
      </p:pic>
      <p:sp>
        <p:nvSpPr>
          <p:cNvPr id="8" name="CuadroTexto 7"/>
          <p:cNvSpPr txBox="1"/>
          <p:nvPr/>
        </p:nvSpPr>
        <p:spPr>
          <a:xfrm>
            <a:off x="3871913" y="5584572"/>
            <a:ext cx="7841293" cy="707886"/>
          </a:xfrm>
          <a:prstGeom prst="rect">
            <a:avLst/>
          </a:prstGeom>
          <a:noFill/>
        </p:spPr>
        <p:txBody>
          <a:bodyPr wrap="square" rtlCol="0">
            <a:spAutoFit/>
          </a:bodyPr>
          <a:lstStyle/>
          <a:p>
            <a:r>
              <a:rPr lang="es-MX" sz="2000" dirty="0" smtClean="0">
                <a:solidFill>
                  <a:srgbClr val="0070C0"/>
                </a:solidFill>
              </a:rPr>
              <a:t>ALMENDRAS SARAVIA ARMANDO (2018). POTENCIAL DE COLAPSO EN SUELOS LIMOSOS. </a:t>
            </a:r>
            <a:r>
              <a:rPr lang="pt-BR" sz="2000" dirty="0" err="1" smtClean="0">
                <a:solidFill>
                  <a:srgbClr val="0070C0"/>
                </a:solidFill>
              </a:rPr>
              <a:t>Ciencia</a:t>
            </a:r>
            <a:r>
              <a:rPr lang="pt-BR" sz="2000" dirty="0" smtClean="0">
                <a:solidFill>
                  <a:srgbClr val="0070C0"/>
                </a:solidFill>
              </a:rPr>
              <a:t> </a:t>
            </a:r>
            <a:r>
              <a:rPr lang="pt-BR" sz="2000" dirty="0" err="1" smtClean="0">
                <a:solidFill>
                  <a:srgbClr val="0070C0"/>
                </a:solidFill>
              </a:rPr>
              <a:t>Sur</a:t>
            </a:r>
            <a:r>
              <a:rPr lang="pt-BR" sz="2000" dirty="0" smtClean="0">
                <a:solidFill>
                  <a:srgbClr val="0070C0"/>
                </a:solidFill>
              </a:rPr>
              <a:t> Vol. 4. Nº 5 ISSN 2518 - 4792. Pág. 14 – 25.</a:t>
            </a:r>
            <a:endParaRPr lang="es-MX" sz="2000" b="1" dirty="0">
              <a:solidFill>
                <a:srgbClr val="0070C0"/>
              </a:solidFill>
            </a:endParaRPr>
          </a:p>
        </p:txBody>
      </p:sp>
      <p:pic>
        <p:nvPicPr>
          <p:cNvPr id="10" name="Imagen 9"/>
          <p:cNvPicPr>
            <a:picLocks noChangeAspect="1"/>
          </p:cNvPicPr>
          <p:nvPr/>
        </p:nvPicPr>
        <p:blipFill>
          <a:blip r:embed="rId3"/>
          <a:stretch>
            <a:fillRect/>
          </a:stretch>
        </p:blipFill>
        <p:spPr>
          <a:xfrm>
            <a:off x="6688653" y="1661608"/>
            <a:ext cx="2605659" cy="3922964"/>
          </a:xfrm>
          <a:prstGeom prst="rect">
            <a:avLst/>
          </a:prstGeom>
        </p:spPr>
      </p:pic>
      <p:sp>
        <p:nvSpPr>
          <p:cNvPr id="11" name="Rectángulo 10"/>
          <p:cNvSpPr/>
          <p:nvPr/>
        </p:nvSpPr>
        <p:spPr>
          <a:xfrm>
            <a:off x="9482618" y="1125573"/>
            <a:ext cx="2659391" cy="553998"/>
          </a:xfrm>
          <a:prstGeom prst="rect">
            <a:avLst/>
          </a:prstGeom>
        </p:spPr>
        <p:txBody>
          <a:bodyPr wrap="square">
            <a:spAutoFit/>
          </a:bodyPr>
          <a:lstStyle/>
          <a:p>
            <a:r>
              <a:rPr lang="es-MX" sz="1500" dirty="0">
                <a:solidFill>
                  <a:srgbClr val="FF0000"/>
                </a:solidFill>
              </a:rPr>
              <a:t>Microestructura con matriz de arena y conectores </a:t>
            </a:r>
            <a:r>
              <a:rPr lang="es-MX" sz="1500" dirty="0" smtClean="0">
                <a:solidFill>
                  <a:srgbClr val="FF0000"/>
                </a:solidFill>
              </a:rPr>
              <a:t>de </a:t>
            </a:r>
            <a:r>
              <a:rPr lang="es-MX" sz="1500" dirty="0">
                <a:solidFill>
                  <a:srgbClr val="FF0000"/>
                </a:solidFill>
              </a:rPr>
              <a:t>arcilla </a:t>
            </a:r>
          </a:p>
        </p:txBody>
      </p:sp>
      <p:sp>
        <p:nvSpPr>
          <p:cNvPr id="12" name="Rectángulo 11"/>
          <p:cNvSpPr/>
          <p:nvPr/>
        </p:nvSpPr>
        <p:spPr>
          <a:xfrm>
            <a:off x="6945106" y="1213256"/>
            <a:ext cx="2568973" cy="553998"/>
          </a:xfrm>
          <a:prstGeom prst="rect">
            <a:avLst/>
          </a:prstGeom>
        </p:spPr>
        <p:txBody>
          <a:bodyPr wrap="none">
            <a:spAutoFit/>
          </a:bodyPr>
          <a:lstStyle/>
          <a:p>
            <a:r>
              <a:rPr lang="es-MX" sz="1500" dirty="0">
                <a:solidFill>
                  <a:srgbClr val="FF0000"/>
                </a:solidFill>
              </a:rPr>
              <a:t>Microestructura de agregados </a:t>
            </a:r>
            <a:endParaRPr lang="es-MX" sz="1500" dirty="0" smtClean="0">
              <a:solidFill>
                <a:srgbClr val="FF0000"/>
              </a:solidFill>
            </a:endParaRPr>
          </a:p>
          <a:p>
            <a:r>
              <a:rPr lang="es-MX" sz="1500" dirty="0" smtClean="0">
                <a:solidFill>
                  <a:srgbClr val="FF0000"/>
                </a:solidFill>
              </a:rPr>
              <a:t>partículas </a:t>
            </a:r>
            <a:r>
              <a:rPr lang="es-MX" sz="1500" dirty="0">
                <a:solidFill>
                  <a:srgbClr val="FF0000"/>
                </a:solidFill>
              </a:rPr>
              <a:t>elementales</a:t>
            </a:r>
          </a:p>
        </p:txBody>
      </p:sp>
      <p:pic>
        <p:nvPicPr>
          <p:cNvPr id="14" name="Imagen 13"/>
          <p:cNvPicPr>
            <a:picLocks noChangeAspect="1"/>
          </p:cNvPicPr>
          <p:nvPr/>
        </p:nvPicPr>
        <p:blipFill>
          <a:blip r:embed="rId4"/>
          <a:stretch>
            <a:fillRect/>
          </a:stretch>
        </p:blipFill>
        <p:spPr>
          <a:xfrm>
            <a:off x="3442545" y="2211033"/>
            <a:ext cx="3162300" cy="3457575"/>
          </a:xfrm>
          <a:prstGeom prst="rect">
            <a:avLst/>
          </a:prstGeom>
        </p:spPr>
      </p:pic>
      <p:sp>
        <p:nvSpPr>
          <p:cNvPr id="15" name="Rectángulo 14"/>
          <p:cNvSpPr/>
          <p:nvPr/>
        </p:nvSpPr>
        <p:spPr>
          <a:xfrm>
            <a:off x="3746842" y="1317409"/>
            <a:ext cx="3134384" cy="553998"/>
          </a:xfrm>
          <a:prstGeom prst="rect">
            <a:avLst/>
          </a:prstGeom>
        </p:spPr>
        <p:txBody>
          <a:bodyPr wrap="none">
            <a:spAutoFit/>
          </a:bodyPr>
          <a:lstStyle/>
          <a:p>
            <a:r>
              <a:rPr lang="es-MX" sz="1500" dirty="0">
                <a:solidFill>
                  <a:srgbClr val="FF0000"/>
                </a:solidFill>
              </a:rPr>
              <a:t>Microestructura matricial con </a:t>
            </a:r>
            <a:r>
              <a:rPr lang="es-MX" sz="1500" dirty="0" smtClean="0">
                <a:solidFill>
                  <a:srgbClr val="FF0000"/>
                </a:solidFill>
              </a:rPr>
              <a:t>algunas</a:t>
            </a:r>
          </a:p>
          <a:p>
            <a:r>
              <a:rPr lang="es-MX" sz="1500" dirty="0" smtClean="0">
                <a:solidFill>
                  <a:srgbClr val="FF0000"/>
                </a:solidFill>
              </a:rPr>
              <a:t> </a:t>
            </a:r>
            <a:r>
              <a:rPr lang="es-MX" sz="1500" dirty="0">
                <a:solidFill>
                  <a:srgbClr val="FF0000"/>
                </a:solidFill>
              </a:rPr>
              <a:t>partículas de arena</a:t>
            </a:r>
          </a:p>
        </p:txBody>
      </p:sp>
      <p:sp>
        <p:nvSpPr>
          <p:cNvPr id="16" name="Rectángulo 15"/>
          <p:cNvSpPr/>
          <p:nvPr/>
        </p:nvSpPr>
        <p:spPr>
          <a:xfrm>
            <a:off x="4437175" y="592794"/>
            <a:ext cx="7349769" cy="477054"/>
          </a:xfrm>
          <a:prstGeom prst="rect">
            <a:avLst/>
          </a:prstGeom>
        </p:spPr>
        <p:txBody>
          <a:bodyPr wrap="none">
            <a:spAutoFit/>
          </a:bodyPr>
          <a:lstStyle/>
          <a:p>
            <a:r>
              <a:rPr lang="es-MX" sz="2500" b="1" dirty="0">
                <a:solidFill>
                  <a:srgbClr val="00B050"/>
                </a:solidFill>
              </a:rPr>
              <a:t>Estructuras para suelos </a:t>
            </a:r>
            <a:r>
              <a:rPr lang="es-MX" sz="2500" b="1" dirty="0" err="1" smtClean="0">
                <a:solidFill>
                  <a:srgbClr val="00B050"/>
                </a:solidFill>
              </a:rPr>
              <a:t>colapsables</a:t>
            </a:r>
            <a:r>
              <a:rPr lang="es-MX" sz="2500" b="1" dirty="0" smtClean="0">
                <a:solidFill>
                  <a:srgbClr val="00B050"/>
                </a:solidFill>
              </a:rPr>
              <a:t> </a:t>
            </a:r>
            <a:r>
              <a:rPr lang="es-MX" sz="2500" b="1" dirty="0">
                <a:solidFill>
                  <a:srgbClr val="00B050"/>
                </a:solidFill>
              </a:rPr>
              <a:t>por Saravia (2018</a:t>
            </a:r>
            <a:r>
              <a:rPr lang="es-MX" sz="2500" b="1" dirty="0" smtClean="0">
                <a:solidFill>
                  <a:srgbClr val="00B050"/>
                </a:solidFill>
              </a:rPr>
              <a:t>)</a:t>
            </a:r>
            <a:endParaRPr lang="es-MX" sz="2500" b="1" dirty="0">
              <a:solidFill>
                <a:srgbClr val="00B050"/>
              </a:solidFill>
            </a:endParaRPr>
          </a:p>
        </p:txBody>
      </p:sp>
    </p:spTree>
    <p:extLst>
      <p:ext uri="{BB962C8B-B14F-4D97-AF65-F5344CB8AC3E}">
        <p14:creationId xmlns:p14="http://schemas.microsoft.com/office/powerpoint/2010/main" val="19081997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62838" y="663554"/>
            <a:ext cx="8675018" cy="2733348"/>
          </a:xfrm>
          <a:prstGeom prst="rect">
            <a:avLst/>
          </a:prstGeom>
        </p:spPr>
      </p:pic>
      <p:sp>
        <p:nvSpPr>
          <p:cNvPr id="6" name="CuadroTexto 5"/>
          <p:cNvSpPr txBox="1"/>
          <p:nvPr/>
        </p:nvSpPr>
        <p:spPr>
          <a:xfrm>
            <a:off x="162838" y="109556"/>
            <a:ext cx="4349227" cy="553998"/>
          </a:xfrm>
          <a:prstGeom prst="rect">
            <a:avLst/>
          </a:prstGeom>
          <a:noFill/>
        </p:spPr>
        <p:txBody>
          <a:bodyPr wrap="square" rtlCol="0">
            <a:spAutoFit/>
          </a:bodyPr>
          <a:lstStyle/>
          <a:p>
            <a:r>
              <a:rPr lang="es-MX" sz="3000" b="1" dirty="0" smtClean="0">
                <a:solidFill>
                  <a:srgbClr val="00B050"/>
                </a:solidFill>
              </a:rPr>
              <a:t>Lecturas recomendadas</a:t>
            </a:r>
            <a:endParaRPr lang="es-MX" sz="3000" b="1" dirty="0">
              <a:solidFill>
                <a:srgbClr val="00B050"/>
              </a:solidFill>
            </a:endParaRPr>
          </a:p>
        </p:txBody>
      </p:sp>
      <p:pic>
        <p:nvPicPr>
          <p:cNvPr id="3" name="Imagen 2"/>
          <p:cNvPicPr>
            <a:picLocks noChangeAspect="1"/>
          </p:cNvPicPr>
          <p:nvPr/>
        </p:nvPicPr>
        <p:blipFill>
          <a:blip r:embed="rId3"/>
          <a:stretch>
            <a:fillRect/>
          </a:stretch>
        </p:blipFill>
        <p:spPr>
          <a:xfrm>
            <a:off x="4709786" y="4061995"/>
            <a:ext cx="7019534" cy="2377584"/>
          </a:xfrm>
          <a:prstGeom prst="rect">
            <a:avLst/>
          </a:prstGeom>
        </p:spPr>
      </p:pic>
      <p:sp>
        <p:nvSpPr>
          <p:cNvPr id="7" name="Rectángulo 6"/>
          <p:cNvSpPr/>
          <p:nvPr/>
        </p:nvSpPr>
        <p:spPr>
          <a:xfrm>
            <a:off x="162838" y="663554"/>
            <a:ext cx="8517699" cy="2733348"/>
          </a:xfrm>
          <a:prstGeom prst="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4512065" y="3768861"/>
            <a:ext cx="7380093" cy="2733348"/>
          </a:xfrm>
          <a:prstGeom prst="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9859931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Imagen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47182" y="2568835"/>
            <a:ext cx="8890000" cy="388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699" name="Imagen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70569" y="531029"/>
            <a:ext cx="8239125"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uadroTexto 4"/>
          <p:cNvSpPr txBox="1"/>
          <p:nvPr/>
        </p:nvSpPr>
        <p:spPr>
          <a:xfrm>
            <a:off x="162838" y="21874"/>
            <a:ext cx="4349227" cy="553998"/>
          </a:xfrm>
          <a:prstGeom prst="rect">
            <a:avLst/>
          </a:prstGeom>
          <a:noFill/>
        </p:spPr>
        <p:txBody>
          <a:bodyPr wrap="square" rtlCol="0">
            <a:spAutoFit/>
          </a:bodyPr>
          <a:lstStyle/>
          <a:p>
            <a:r>
              <a:rPr lang="es-MX" sz="3000" b="1" dirty="0" smtClean="0">
                <a:solidFill>
                  <a:srgbClr val="00B050"/>
                </a:solidFill>
              </a:rPr>
              <a:t>Lectura Recomendada</a:t>
            </a:r>
            <a:endParaRPr lang="es-MX" sz="3000" b="1" dirty="0">
              <a:solidFill>
                <a:srgbClr val="00B050"/>
              </a:solidFill>
            </a:endParaRPr>
          </a:p>
        </p:txBody>
      </p:sp>
      <p:sp>
        <p:nvSpPr>
          <p:cNvPr id="6" name="Rectángulo 5"/>
          <p:cNvSpPr/>
          <p:nvPr/>
        </p:nvSpPr>
        <p:spPr>
          <a:xfrm>
            <a:off x="2170569" y="531029"/>
            <a:ext cx="9721589" cy="6046336"/>
          </a:xfrm>
          <a:prstGeom prst="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1662193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1851977" y="23210"/>
            <a:ext cx="9386480" cy="646331"/>
          </a:xfrm>
          <a:prstGeom prst="rect">
            <a:avLst/>
          </a:prstGeom>
        </p:spPr>
        <p:txBody>
          <a:bodyPr wrap="none">
            <a:spAutoFit/>
          </a:bodyPr>
          <a:lstStyle/>
          <a:p>
            <a:r>
              <a:rPr lang="es-MX" b="1" dirty="0">
                <a:solidFill>
                  <a:srgbClr val="002060"/>
                </a:solidFill>
              </a:rPr>
              <a:t>4.2. Aplicaciones de los modelos cuantitativos en la solución de problemas geólogo-ambientales </a:t>
            </a:r>
          </a:p>
          <a:p>
            <a:endParaRPr lang="es-MX" b="1" dirty="0">
              <a:solidFill>
                <a:srgbClr val="002060"/>
              </a:solidFill>
            </a:endParaRPr>
          </a:p>
        </p:txBody>
      </p:sp>
      <p:sp>
        <p:nvSpPr>
          <p:cNvPr id="2" name="CuadroTexto 1"/>
          <p:cNvSpPr txBox="1"/>
          <p:nvPr/>
        </p:nvSpPr>
        <p:spPr>
          <a:xfrm>
            <a:off x="208048" y="669541"/>
            <a:ext cx="6117020" cy="492443"/>
          </a:xfrm>
          <a:prstGeom prst="rect">
            <a:avLst/>
          </a:prstGeom>
          <a:noFill/>
        </p:spPr>
        <p:txBody>
          <a:bodyPr wrap="square" rtlCol="0">
            <a:spAutoFit/>
          </a:bodyPr>
          <a:lstStyle/>
          <a:p>
            <a:r>
              <a:rPr lang="es-MX" sz="2600" b="1" dirty="0" smtClean="0">
                <a:solidFill>
                  <a:srgbClr val="00B050"/>
                </a:solidFill>
              </a:rPr>
              <a:t>CONCLUSIONES</a:t>
            </a:r>
            <a:endParaRPr lang="es-MX" sz="2600" b="1" dirty="0">
              <a:solidFill>
                <a:srgbClr val="00B050"/>
              </a:solidFill>
            </a:endParaRPr>
          </a:p>
        </p:txBody>
      </p:sp>
      <p:sp>
        <p:nvSpPr>
          <p:cNvPr id="3" name="Rectángulo 2"/>
          <p:cNvSpPr/>
          <p:nvPr/>
        </p:nvSpPr>
        <p:spPr>
          <a:xfrm>
            <a:off x="293855" y="1161984"/>
            <a:ext cx="11079778" cy="4708981"/>
          </a:xfrm>
          <a:prstGeom prst="rect">
            <a:avLst/>
          </a:prstGeom>
        </p:spPr>
        <p:txBody>
          <a:bodyPr wrap="square">
            <a:spAutoFit/>
          </a:bodyPr>
          <a:lstStyle/>
          <a:p>
            <a:pPr algn="just">
              <a:tabLst>
                <a:tab pos="270510" algn="l"/>
              </a:tabLst>
            </a:pPr>
            <a:r>
              <a:rPr lang="es-ES" sz="2500" dirty="0" smtClean="0">
                <a:solidFill>
                  <a:srgbClr val="00B050"/>
                </a:solidFill>
                <a:cs typeface="Arial" panose="020B0604020202020204" pitchFamily="34" charset="0"/>
              </a:rPr>
              <a:t>En la conferencia se demostró las amplias posibilidades de los </a:t>
            </a:r>
            <a:r>
              <a:rPr lang="es-ES" sz="2500" dirty="0">
                <a:solidFill>
                  <a:srgbClr val="00B050"/>
                </a:solidFill>
                <a:cs typeface="Arial" panose="020B0604020202020204" pitchFamily="34" charset="0"/>
              </a:rPr>
              <a:t>modelos </a:t>
            </a:r>
            <a:r>
              <a:rPr lang="es-ES" sz="2500" dirty="0" smtClean="0">
                <a:solidFill>
                  <a:srgbClr val="00B050"/>
                </a:solidFill>
                <a:cs typeface="Arial" panose="020B0604020202020204" pitchFamily="34" charset="0"/>
              </a:rPr>
              <a:t>cuantitativos basados en herramientas </a:t>
            </a:r>
            <a:r>
              <a:rPr lang="es-ES" sz="2500" dirty="0" err="1" smtClean="0">
                <a:solidFill>
                  <a:srgbClr val="00B050"/>
                </a:solidFill>
                <a:cs typeface="Arial" panose="020B0604020202020204" pitchFamily="34" charset="0"/>
              </a:rPr>
              <a:t>geoestadísticas</a:t>
            </a:r>
            <a:r>
              <a:rPr lang="es-ES" sz="2500" dirty="0" smtClean="0">
                <a:solidFill>
                  <a:srgbClr val="00B050"/>
                </a:solidFill>
                <a:cs typeface="Arial" panose="020B0604020202020204" pitchFamily="34" charset="0"/>
              </a:rPr>
              <a:t>, con aplicación a los análisis </a:t>
            </a:r>
            <a:r>
              <a:rPr lang="es-ES" sz="2500" dirty="0">
                <a:solidFill>
                  <a:srgbClr val="00B050"/>
                </a:solidFill>
                <a:cs typeface="Arial" panose="020B0604020202020204" pitchFamily="34" charset="0"/>
              </a:rPr>
              <a:t>de problemas </a:t>
            </a:r>
            <a:r>
              <a:rPr lang="es-ES" sz="2500" dirty="0" smtClean="0">
                <a:solidFill>
                  <a:srgbClr val="00B050"/>
                </a:solidFill>
                <a:cs typeface="Arial" panose="020B0604020202020204" pitchFamily="34" charset="0"/>
              </a:rPr>
              <a:t>geólogo-ambientales.</a:t>
            </a:r>
          </a:p>
          <a:p>
            <a:pPr algn="just">
              <a:tabLst>
                <a:tab pos="270510" algn="l"/>
              </a:tabLst>
            </a:pPr>
            <a:endParaRPr lang="es-ES" sz="2500" dirty="0" smtClean="0">
              <a:solidFill>
                <a:srgbClr val="00B050"/>
              </a:solidFill>
              <a:cs typeface="Arial" panose="020B0604020202020204" pitchFamily="34" charset="0"/>
            </a:endParaRPr>
          </a:p>
          <a:p>
            <a:pPr algn="just">
              <a:tabLst>
                <a:tab pos="270510" algn="l"/>
              </a:tabLst>
            </a:pPr>
            <a:r>
              <a:rPr lang="es-ES" sz="2500" dirty="0" smtClean="0">
                <a:solidFill>
                  <a:srgbClr val="00B050"/>
                </a:solidFill>
                <a:ea typeface="Calibri" panose="020F0502020204030204" pitchFamily="34" charset="0"/>
              </a:rPr>
              <a:t>La </a:t>
            </a:r>
            <a:r>
              <a:rPr lang="es-ES" sz="2500" dirty="0">
                <a:solidFill>
                  <a:srgbClr val="00B050"/>
                </a:solidFill>
                <a:ea typeface="Calibri" panose="020F0502020204030204" pitchFamily="34" charset="0"/>
              </a:rPr>
              <a:t>visión integrada de estos </a:t>
            </a:r>
            <a:r>
              <a:rPr lang="es-ES" sz="2500" dirty="0" smtClean="0">
                <a:solidFill>
                  <a:srgbClr val="00B050"/>
                </a:solidFill>
                <a:ea typeface="Calibri" panose="020F0502020204030204" pitchFamily="34" charset="0"/>
              </a:rPr>
              <a:t>análisis, </a:t>
            </a:r>
            <a:r>
              <a:rPr lang="es-ES" sz="2500" dirty="0">
                <a:solidFill>
                  <a:srgbClr val="00B050"/>
                </a:solidFill>
                <a:ea typeface="Calibri" panose="020F0502020204030204" pitchFamily="34" charset="0"/>
              </a:rPr>
              <a:t>constituyen un </a:t>
            </a:r>
            <a:r>
              <a:rPr lang="es-ES" sz="2500" dirty="0" smtClean="0">
                <a:solidFill>
                  <a:srgbClr val="00B050"/>
                </a:solidFill>
                <a:ea typeface="Calibri" panose="020F0502020204030204" pitchFamily="34" charset="0"/>
              </a:rPr>
              <a:t>aporte de máxima importancia </a:t>
            </a:r>
            <a:r>
              <a:rPr lang="es-ES" sz="2500" dirty="0">
                <a:solidFill>
                  <a:srgbClr val="00B050"/>
                </a:solidFill>
                <a:ea typeface="Calibri" panose="020F0502020204030204" pitchFamily="34" charset="0"/>
              </a:rPr>
              <a:t>en las investigaciones </a:t>
            </a:r>
            <a:r>
              <a:rPr lang="es-ES" sz="2500" dirty="0" smtClean="0">
                <a:solidFill>
                  <a:srgbClr val="00B050"/>
                </a:solidFill>
                <a:ea typeface="Calibri" panose="020F0502020204030204" pitchFamily="34" charset="0"/>
              </a:rPr>
              <a:t>sobre riesgos geológicos, especialmente en escenarios urbanos donde confluyen una importante cantidad de elementos vulnerables.</a:t>
            </a:r>
          </a:p>
          <a:p>
            <a:pPr algn="just">
              <a:tabLst>
                <a:tab pos="270510" algn="l"/>
              </a:tabLst>
            </a:pPr>
            <a:endParaRPr lang="es-ES" sz="2500" dirty="0">
              <a:solidFill>
                <a:srgbClr val="00B050"/>
              </a:solidFill>
              <a:ea typeface="Calibri" panose="020F0502020204030204" pitchFamily="34" charset="0"/>
            </a:endParaRPr>
          </a:p>
          <a:p>
            <a:pPr algn="just">
              <a:tabLst>
                <a:tab pos="270510" algn="l"/>
              </a:tabLst>
            </a:pPr>
            <a:r>
              <a:rPr lang="es-ES" sz="2500" dirty="0" smtClean="0">
                <a:solidFill>
                  <a:srgbClr val="00B050"/>
                </a:solidFill>
                <a:ea typeface="Calibri" panose="020F0502020204030204" pitchFamily="34" charset="0"/>
              </a:rPr>
              <a:t>Así mismo, se reconoció las posibilidades de uso del</a:t>
            </a:r>
            <a:r>
              <a:rPr lang="es-ES" sz="2500" dirty="0" smtClean="0">
                <a:solidFill>
                  <a:srgbClr val="00B050"/>
                </a:solidFill>
                <a:cs typeface="Arial" panose="020B0604020202020204" pitchFamily="34" charset="0"/>
              </a:rPr>
              <a:t> </a:t>
            </a:r>
            <a:r>
              <a:rPr lang="es-ES" sz="2500" dirty="0">
                <a:solidFill>
                  <a:srgbClr val="00B050"/>
                </a:solidFill>
                <a:cs typeface="Arial" panose="020B0604020202020204" pitchFamily="34" charset="0"/>
              </a:rPr>
              <a:t>software </a:t>
            </a:r>
            <a:r>
              <a:rPr lang="es-ES" sz="2500" dirty="0" smtClean="0">
                <a:solidFill>
                  <a:srgbClr val="00B050"/>
                </a:solidFill>
                <a:cs typeface="Arial" panose="020B0604020202020204" pitchFamily="34" charset="0"/>
              </a:rPr>
              <a:t>libre “</a:t>
            </a:r>
            <a:r>
              <a:rPr lang="es-ES" sz="2500" dirty="0" err="1" smtClean="0">
                <a:solidFill>
                  <a:srgbClr val="00B050"/>
                </a:solidFill>
                <a:ea typeface="Times New Roman" panose="02020603050405020304" pitchFamily="18" charset="0"/>
                <a:cs typeface="Calibri" panose="020F0502020204030204" pitchFamily="34" charset="0"/>
              </a:rPr>
              <a:t>SGeMS</a:t>
            </a:r>
            <a:r>
              <a:rPr lang="es-ES" sz="2500" dirty="0" smtClean="0">
                <a:solidFill>
                  <a:srgbClr val="00B050"/>
                </a:solidFill>
                <a:ea typeface="Times New Roman" panose="02020603050405020304" pitchFamily="18" charset="0"/>
                <a:cs typeface="Calibri" panose="020F0502020204030204" pitchFamily="34" charset="0"/>
              </a:rPr>
              <a:t>”</a:t>
            </a:r>
            <a:r>
              <a:rPr lang="es-ES" sz="2500" dirty="0" smtClean="0">
                <a:solidFill>
                  <a:srgbClr val="00B050"/>
                </a:solidFill>
                <a:cs typeface="Arial" panose="020B0604020202020204" pitchFamily="34" charset="0"/>
              </a:rPr>
              <a:t>,  con capacidad de elaborar modelos que expresan el comportamiento espacial de diferentes parámetros y la incertidumbre asociada.  </a:t>
            </a:r>
            <a:endParaRPr lang="es-ES" sz="2500" dirty="0">
              <a:solidFill>
                <a:srgbClr val="00B050"/>
              </a:solidFill>
              <a:cs typeface="Arial" panose="020B0604020202020204" pitchFamily="34" charset="0"/>
            </a:endParaRPr>
          </a:p>
          <a:p>
            <a:pPr lvl="0" algn="just">
              <a:tabLst>
                <a:tab pos="270510" algn="l"/>
              </a:tabLst>
            </a:pPr>
            <a:endParaRPr lang="es-MX" sz="2500" dirty="0">
              <a:ea typeface="Times New Roman" panose="02020603050405020304" pitchFamily="18" charset="0"/>
            </a:endParaRPr>
          </a:p>
        </p:txBody>
      </p:sp>
    </p:spTree>
    <p:extLst>
      <p:ext uri="{BB962C8B-B14F-4D97-AF65-F5344CB8AC3E}">
        <p14:creationId xmlns:p14="http://schemas.microsoft.com/office/powerpoint/2010/main" val="16395148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1272" y="202818"/>
            <a:ext cx="11173628" cy="5847755"/>
          </a:xfrm>
          <a:prstGeom prst="rect">
            <a:avLst/>
          </a:prstGeom>
        </p:spPr>
        <p:txBody>
          <a:bodyPr wrap="square">
            <a:spAutoFit/>
          </a:bodyPr>
          <a:lstStyle/>
          <a:p>
            <a:pPr algn="ctr"/>
            <a:r>
              <a:rPr lang="es-MX" sz="3000" b="1" dirty="0" smtClean="0">
                <a:effectLst>
                  <a:outerShdw blurRad="38100" dist="38100" dir="2700000" algn="tl">
                    <a:srgbClr val="000000">
                      <a:alpha val="43137"/>
                    </a:srgbClr>
                  </a:outerShdw>
                </a:effectLst>
                <a:cs typeface="Arial" panose="020B0604020202020204" pitchFamily="34" charset="0"/>
              </a:rPr>
              <a:t>Bibliografía para </a:t>
            </a:r>
            <a:r>
              <a:rPr lang="es-MX" sz="3000" b="1" dirty="0">
                <a:effectLst>
                  <a:outerShdw blurRad="38100" dist="38100" dir="2700000" algn="tl">
                    <a:srgbClr val="000000">
                      <a:alpha val="43137"/>
                    </a:srgbClr>
                  </a:outerShdw>
                </a:effectLst>
                <a:cs typeface="Arial" panose="020B0604020202020204" pitchFamily="34" charset="0"/>
              </a:rPr>
              <a:t>los contenidos de esta Conferencia:</a:t>
            </a:r>
          </a:p>
          <a:p>
            <a:pPr algn="just"/>
            <a:endParaRPr lang="es-ES" sz="2500" b="1" dirty="0">
              <a:cs typeface="Arial" panose="020B0604020202020204" pitchFamily="34" charset="0"/>
            </a:endParaRPr>
          </a:p>
          <a:p>
            <a:pPr algn="just"/>
            <a:r>
              <a:rPr lang="es-MX" sz="2500" dirty="0" err="1"/>
              <a:t>Cuador</a:t>
            </a:r>
            <a:r>
              <a:rPr lang="es-MX" sz="2500" dirty="0"/>
              <a:t>, J.G, Quintero, A., Estévez, E. y Ramírez, R. (1997). Elementos de </a:t>
            </a:r>
            <a:r>
              <a:rPr lang="es-MX" sz="2500" dirty="0" err="1"/>
              <a:t>Geoestadística</a:t>
            </a:r>
            <a:r>
              <a:rPr lang="es-MX" sz="2500" dirty="0"/>
              <a:t>. Manual, Universidad de Pinar del Río, Cuba</a:t>
            </a:r>
            <a:r>
              <a:rPr lang="es-MX" sz="2500" dirty="0" smtClean="0"/>
              <a:t>.</a:t>
            </a:r>
          </a:p>
          <a:p>
            <a:pPr algn="just"/>
            <a:endParaRPr lang="es-MX" sz="2500" dirty="0"/>
          </a:p>
          <a:p>
            <a:pPr algn="just"/>
            <a:r>
              <a:rPr lang="es-MX" sz="2500" dirty="0"/>
              <a:t>Murray, R. y Schiller, J. (2010). Probabilidad y Estadística. Segunda Edición., p.416</a:t>
            </a:r>
            <a:r>
              <a:rPr lang="es-MX" sz="2500" dirty="0" smtClean="0"/>
              <a:t>.</a:t>
            </a:r>
          </a:p>
          <a:p>
            <a:pPr algn="just"/>
            <a:endParaRPr lang="es-MX" sz="2500" dirty="0"/>
          </a:p>
          <a:p>
            <a:pPr algn="just"/>
            <a:r>
              <a:rPr lang="en-US" sz="2500" dirty="0"/>
              <a:t>Myers, D.E. (1991a). Interpolation and Estimation with Spatially Located Data, </a:t>
            </a:r>
            <a:r>
              <a:rPr lang="en-US" sz="2500" dirty="0" err="1"/>
              <a:t>Chemometrics</a:t>
            </a:r>
            <a:r>
              <a:rPr lang="en-US" sz="2500" dirty="0"/>
              <a:t> and Intelligent Laboratory Systems, 11, Elsevier Science Publishers  B.V., p.209-228</a:t>
            </a:r>
            <a:r>
              <a:rPr lang="en-US" sz="2500" dirty="0" smtClean="0"/>
              <a:t>.</a:t>
            </a:r>
          </a:p>
          <a:p>
            <a:pPr algn="just"/>
            <a:endParaRPr lang="es-MX" sz="2500" dirty="0"/>
          </a:p>
          <a:p>
            <a:pPr algn="just"/>
            <a:r>
              <a:rPr lang="en-US" sz="2500" dirty="0"/>
              <a:t>Remy, N. (2004). </a:t>
            </a:r>
            <a:r>
              <a:rPr lang="en-US" sz="2500" dirty="0" err="1"/>
              <a:t>Geostatistical</a:t>
            </a:r>
            <a:r>
              <a:rPr lang="en-US" sz="2500" dirty="0"/>
              <a:t> Earth Modeling Software: User’s Manual. Department of Geological and </a:t>
            </a:r>
            <a:r>
              <a:rPr lang="en-US" sz="2500" dirty="0" err="1"/>
              <a:t>Enviromental</a:t>
            </a:r>
            <a:r>
              <a:rPr lang="en-US" sz="2500" dirty="0"/>
              <a:t> Sciences, Stanford University.</a:t>
            </a:r>
            <a:endParaRPr lang="es-MX" sz="2500" dirty="0"/>
          </a:p>
          <a:p>
            <a:pPr algn="just"/>
            <a:endParaRPr lang="es-ES" sz="2200" b="1" dirty="0">
              <a:cs typeface="Arial" panose="020B0604020202020204" pitchFamily="34" charset="0"/>
            </a:endParaRPr>
          </a:p>
          <a:p>
            <a:pPr marL="514350" indent="-514350">
              <a:buFont typeface="+mj-lt"/>
              <a:buAutoNum type="arabicPeriod"/>
            </a:pPr>
            <a:endParaRPr lang="es-ES" sz="2200" b="1" dirty="0">
              <a:cs typeface="Arial" panose="020B0604020202020204" pitchFamily="34" charset="0"/>
            </a:endParaRPr>
          </a:p>
        </p:txBody>
      </p:sp>
    </p:spTree>
    <p:extLst>
      <p:ext uri="{BB962C8B-B14F-4D97-AF65-F5344CB8AC3E}">
        <p14:creationId xmlns:p14="http://schemas.microsoft.com/office/powerpoint/2010/main" val="9755136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a:extLst>
              <a:ext uri="{FF2B5EF4-FFF2-40B4-BE49-F238E27FC236}">
                <a16:creationId xmlns:a16="http://schemas.microsoft.com/office/drawing/2014/main" id="{8082D32F-385A-4BF5-9A0D-794F56A4E4BD}"/>
              </a:ext>
            </a:extLst>
          </p:cNvPr>
          <p:cNvSpPr>
            <a:spLocks noChangeArrowheads="1"/>
          </p:cNvSpPr>
          <p:nvPr/>
        </p:nvSpPr>
        <p:spPr bwMode="auto">
          <a:xfrm>
            <a:off x="4260224" y="2496838"/>
            <a:ext cx="486773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3000" b="1" dirty="0">
                <a:solidFill>
                  <a:srgbClr val="FF0000"/>
                </a:solidFill>
                <a:effectLst>
                  <a:outerShdw blurRad="38100" dist="38100" dir="2700000" algn="tl">
                    <a:srgbClr val="000000">
                      <a:alpha val="43137"/>
                    </a:srgbClr>
                  </a:outerShdw>
                </a:effectLst>
                <a:latin typeface="Arial Black" panose="020B0A04020102020204" pitchFamily="34" charset="0"/>
                <a:cs typeface="Times New Roman" panose="02020603050405020304" pitchFamily="18" charset="0"/>
              </a:rPr>
              <a:t>INTRODUCCIÓN</a:t>
            </a:r>
            <a:endParaRPr lang="es-ES" altLang="es-ES" sz="30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387251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
          <p:cNvGrpSpPr/>
          <p:nvPr/>
        </p:nvGrpSpPr>
        <p:grpSpPr>
          <a:xfrm>
            <a:off x="0" y="-14054"/>
            <a:ext cx="12192000" cy="691162"/>
            <a:chOff x="0" y="-14054"/>
            <a:chExt cx="12192000" cy="691162"/>
          </a:xfrm>
        </p:grpSpPr>
        <p:sp>
          <p:nvSpPr>
            <p:cNvPr id="2" name="Rectángulo 1"/>
            <p:cNvSpPr/>
            <p:nvPr/>
          </p:nvSpPr>
          <p:spPr>
            <a:xfrm>
              <a:off x="0" y="-14054"/>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CuadroTexto 4"/>
            <p:cNvSpPr txBox="1"/>
            <p:nvPr/>
          </p:nvSpPr>
          <p:spPr>
            <a:xfrm>
              <a:off x="4224271" y="0"/>
              <a:ext cx="2202287" cy="677108"/>
            </a:xfrm>
            <a:prstGeom prst="rect">
              <a:avLst/>
            </a:prstGeom>
            <a:noFill/>
          </p:spPr>
          <p:txBody>
            <a:bodyPr wrap="square" rtlCol="0">
              <a:spAutoFit/>
            </a:bodyPr>
            <a:lstStyle/>
            <a:p>
              <a:r>
                <a:rPr lang="es-MX" sz="2000" b="1" dirty="0">
                  <a:latin typeface="Arial" panose="020B0604020202020204" pitchFamily="34" charset="0"/>
                  <a:cs typeface="Arial" panose="020B0604020202020204" pitchFamily="34" charset="0"/>
                </a:rPr>
                <a:t>INTRODUCCIÓN</a:t>
              </a:r>
              <a:endParaRPr lang="es-ES" sz="2000" dirty="0">
                <a:latin typeface="Arial" panose="020B0604020202020204" pitchFamily="34" charset="0"/>
                <a:cs typeface="Arial" panose="020B0604020202020204" pitchFamily="34" charset="0"/>
              </a:endParaRPr>
            </a:p>
            <a:p>
              <a:endParaRPr lang="es-ES" dirty="0"/>
            </a:p>
          </p:txBody>
        </p:sp>
      </p:grpSp>
      <p:pic>
        <p:nvPicPr>
          <p:cNvPr id="7" name="Imagen 6"/>
          <p:cNvPicPr>
            <a:picLocks noChangeAspect="1"/>
          </p:cNvPicPr>
          <p:nvPr/>
        </p:nvPicPr>
        <p:blipFill>
          <a:blip r:embed="rId2"/>
          <a:stretch>
            <a:fillRect/>
          </a:stretch>
        </p:blipFill>
        <p:spPr>
          <a:xfrm>
            <a:off x="106744" y="691162"/>
            <a:ext cx="7334579" cy="5955336"/>
          </a:xfrm>
          <a:prstGeom prst="rect">
            <a:avLst/>
          </a:prstGeom>
        </p:spPr>
      </p:pic>
      <p:sp>
        <p:nvSpPr>
          <p:cNvPr id="8" name="CuadroTexto 7"/>
          <p:cNvSpPr txBox="1"/>
          <p:nvPr/>
        </p:nvSpPr>
        <p:spPr>
          <a:xfrm>
            <a:off x="7840717" y="1234294"/>
            <a:ext cx="3815255" cy="4324261"/>
          </a:xfrm>
          <a:prstGeom prst="rect">
            <a:avLst/>
          </a:prstGeom>
          <a:noFill/>
        </p:spPr>
        <p:txBody>
          <a:bodyPr wrap="square" rtlCol="0">
            <a:spAutoFit/>
          </a:bodyPr>
          <a:lstStyle/>
          <a:p>
            <a:pPr algn="just"/>
            <a:r>
              <a:rPr lang="es-MX" sz="2500" dirty="0" smtClean="0">
                <a:solidFill>
                  <a:srgbClr val="00B050"/>
                </a:solidFill>
              </a:rPr>
              <a:t>En las primeras dos unidades de la asignatura, se logró realizar modelos geológicos como los de figura. Además se lograron hacer inferencias de las posibles problemáticas geólogo ambientales, que potencialmente podría afectar un determinado escenario geográfico. </a:t>
            </a:r>
            <a:endParaRPr lang="es-MX" sz="2500" dirty="0">
              <a:solidFill>
                <a:srgbClr val="00B050"/>
              </a:solidFill>
            </a:endParaRPr>
          </a:p>
        </p:txBody>
      </p:sp>
    </p:spTree>
    <p:extLst>
      <p:ext uri="{BB962C8B-B14F-4D97-AF65-F5344CB8AC3E}">
        <p14:creationId xmlns:p14="http://schemas.microsoft.com/office/powerpoint/2010/main" val="4655550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345856" y="237995"/>
            <a:ext cx="6851372" cy="6467605"/>
          </a:xfrm>
          <a:prstGeom prst="rect">
            <a:avLst/>
          </a:prstGeom>
        </p:spPr>
      </p:pic>
      <p:grpSp>
        <p:nvGrpSpPr>
          <p:cNvPr id="11" name="Grupo 10"/>
          <p:cNvGrpSpPr/>
          <p:nvPr/>
        </p:nvGrpSpPr>
        <p:grpSpPr>
          <a:xfrm>
            <a:off x="0" y="-14054"/>
            <a:ext cx="12192000" cy="729262"/>
            <a:chOff x="0" y="-14054"/>
            <a:chExt cx="12192000" cy="729262"/>
          </a:xfrm>
        </p:grpSpPr>
        <p:sp>
          <p:nvSpPr>
            <p:cNvPr id="12" name="Rectángulo 11"/>
            <p:cNvSpPr/>
            <p:nvPr/>
          </p:nvSpPr>
          <p:spPr>
            <a:xfrm>
              <a:off x="0" y="-14054"/>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CuadroTexto 12"/>
            <p:cNvSpPr txBox="1"/>
            <p:nvPr/>
          </p:nvSpPr>
          <p:spPr>
            <a:xfrm>
              <a:off x="4224271" y="38100"/>
              <a:ext cx="2202287" cy="677108"/>
            </a:xfrm>
            <a:prstGeom prst="rect">
              <a:avLst/>
            </a:prstGeom>
            <a:noFill/>
          </p:spPr>
          <p:txBody>
            <a:bodyPr wrap="square" rtlCol="0">
              <a:spAutoFit/>
            </a:bodyPr>
            <a:lstStyle/>
            <a:p>
              <a:r>
                <a:rPr lang="es-MX" sz="2000" b="1" dirty="0">
                  <a:latin typeface="Arial" panose="020B0604020202020204" pitchFamily="34" charset="0"/>
                  <a:cs typeface="Arial" panose="020B0604020202020204" pitchFamily="34" charset="0"/>
                </a:rPr>
                <a:t>INTRODUCCIÓN</a:t>
              </a:r>
              <a:endParaRPr lang="es-ES" sz="2000" dirty="0">
                <a:latin typeface="Arial" panose="020B0604020202020204" pitchFamily="34" charset="0"/>
                <a:cs typeface="Arial" panose="020B0604020202020204" pitchFamily="34" charset="0"/>
              </a:endParaRPr>
            </a:p>
            <a:p>
              <a:endParaRPr lang="es-ES" dirty="0"/>
            </a:p>
          </p:txBody>
        </p:sp>
      </p:grpSp>
      <p:sp>
        <p:nvSpPr>
          <p:cNvPr id="8" name="CuadroTexto 7"/>
          <p:cNvSpPr txBox="1"/>
          <p:nvPr/>
        </p:nvSpPr>
        <p:spPr>
          <a:xfrm>
            <a:off x="6688899" y="1234294"/>
            <a:ext cx="4967074" cy="2015936"/>
          </a:xfrm>
          <a:prstGeom prst="rect">
            <a:avLst/>
          </a:prstGeom>
          <a:noFill/>
        </p:spPr>
        <p:txBody>
          <a:bodyPr wrap="square" rtlCol="0">
            <a:spAutoFit/>
          </a:bodyPr>
          <a:lstStyle/>
          <a:p>
            <a:pPr algn="just"/>
            <a:r>
              <a:rPr lang="es-MX" sz="2500" dirty="0" smtClean="0">
                <a:solidFill>
                  <a:srgbClr val="00B050"/>
                </a:solidFill>
              </a:rPr>
              <a:t>Sin embargo, con la representación de la litología, solo se alcanzada el primer  paso hacia la correcta interpretación de los potenciales escenarios de riesgos. </a:t>
            </a:r>
            <a:endParaRPr lang="es-MX" sz="2500" dirty="0">
              <a:solidFill>
                <a:srgbClr val="00B050"/>
              </a:solidFill>
            </a:endParaRPr>
          </a:p>
        </p:txBody>
      </p:sp>
    </p:spTree>
    <p:extLst>
      <p:ext uri="{BB962C8B-B14F-4D97-AF65-F5344CB8AC3E}">
        <p14:creationId xmlns:p14="http://schemas.microsoft.com/office/powerpoint/2010/main" val="3996306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4224271" y="38100"/>
            <a:ext cx="2202287" cy="400110"/>
          </a:xfrm>
          <a:prstGeom prst="rect">
            <a:avLst/>
          </a:prstGeom>
          <a:noFill/>
        </p:spPr>
        <p:txBody>
          <a:bodyPr wrap="square" rtlCol="0">
            <a:spAutoFit/>
          </a:bodyPr>
          <a:lstStyle/>
          <a:p>
            <a:r>
              <a:rPr lang="es-MX" sz="2000" b="1" dirty="0" smtClean="0">
                <a:latin typeface="Arial" panose="020B0604020202020204" pitchFamily="34" charset="0"/>
                <a:cs typeface="Arial" panose="020B0604020202020204" pitchFamily="34" charset="0"/>
              </a:rPr>
              <a:t>INTRODUCCIÓN</a:t>
            </a:r>
            <a:endParaRPr lang="es-ES" dirty="0"/>
          </a:p>
        </p:txBody>
      </p:sp>
      <p:grpSp>
        <p:nvGrpSpPr>
          <p:cNvPr id="6" name="Grupo 5"/>
          <p:cNvGrpSpPr/>
          <p:nvPr/>
        </p:nvGrpSpPr>
        <p:grpSpPr>
          <a:xfrm>
            <a:off x="0" y="-14054"/>
            <a:ext cx="12192000" cy="452264"/>
            <a:chOff x="0" y="-14054"/>
            <a:chExt cx="12192000" cy="452264"/>
          </a:xfrm>
        </p:grpSpPr>
        <p:sp>
          <p:nvSpPr>
            <p:cNvPr id="7" name="Rectángulo 6"/>
            <p:cNvSpPr/>
            <p:nvPr/>
          </p:nvSpPr>
          <p:spPr>
            <a:xfrm>
              <a:off x="0" y="-14054"/>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CuadroTexto 7"/>
            <p:cNvSpPr txBox="1"/>
            <p:nvPr/>
          </p:nvSpPr>
          <p:spPr>
            <a:xfrm>
              <a:off x="4224271" y="38100"/>
              <a:ext cx="2202287" cy="400110"/>
            </a:xfrm>
            <a:prstGeom prst="rect">
              <a:avLst/>
            </a:prstGeom>
            <a:noFill/>
          </p:spPr>
          <p:txBody>
            <a:bodyPr wrap="square" rtlCol="0">
              <a:spAutoFit/>
            </a:bodyPr>
            <a:lstStyle/>
            <a:p>
              <a:r>
                <a:rPr lang="es-MX" sz="2000" b="1" dirty="0" smtClean="0">
                  <a:latin typeface="Arial" panose="020B0604020202020204" pitchFamily="34" charset="0"/>
                  <a:cs typeface="Arial" panose="020B0604020202020204" pitchFamily="34" charset="0"/>
                </a:rPr>
                <a:t>INTRODUCCIÓN</a:t>
              </a:r>
              <a:endParaRPr lang="es-ES" dirty="0"/>
            </a:p>
          </p:txBody>
        </p:sp>
      </p:grpSp>
      <p:pic>
        <p:nvPicPr>
          <p:cNvPr id="9" name="Imagen 8"/>
          <p:cNvPicPr>
            <a:picLocks noChangeAspect="1"/>
          </p:cNvPicPr>
          <p:nvPr/>
        </p:nvPicPr>
        <p:blipFill>
          <a:blip r:embed="rId2"/>
          <a:stretch>
            <a:fillRect/>
          </a:stretch>
        </p:blipFill>
        <p:spPr>
          <a:xfrm>
            <a:off x="164224" y="604837"/>
            <a:ext cx="7245570" cy="5931673"/>
          </a:xfrm>
          <a:prstGeom prst="rect">
            <a:avLst/>
          </a:prstGeom>
        </p:spPr>
      </p:pic>
      <p:sp>
        <p:nvSpPr>
          <p:cNvPr id="10" name="CuadroTexto 9"/>
          <p:cNvSpPr txBox="1"/>
          <p:nvPr/>
        </p:nvSpPr>
        <p:spPr>
          <a:xfrm>
            <a:off x="7840717" y="1234294"/>
            <a:ext cx="3815255" cy="4324261"/>
          </a:xfrm>
          <a:prstGeom prst="rect">
            <a:avLst/>
          </a:prstGeom>
          <a:noFill/>
        </p:spPr>
        <p:txBody>
          <a:bodyPr wrap="square" rtlCol="0">
            <a:spAutoFit/>
          </a:bodyPr>
          <a:lstStyle/>
          <a:p>
            <a:pPr algn="just"/>
            <a:r>
              <a:rPr lang="es-MX" sz="2500" dirty="0" smtClean="0">
                <a:solidFill>
                  <a:srgbClr val="00B050"/>
                </a:solidFill>
              </a:rPr>
              <a:t>Para continuar robusteciendo el conocimiento del medio geológico, es necesario entonces, conocer los parámetros cuantitativos que caracterizan las unidades geológicas. Generalmente, las propiedades, más útiles, son acuíferas y geotécnicas. </a:t>
            </a:r>
            <a:endParaRPr lang="es-MX" sz="2500" dirty="0">
              <a:solidFill>
                <a:srgbClr val="00B050"/>
              </a:solidFill>
            </a:endParaRPr>
          </a:p>
        </p:txBody>
      </p:sp>
    </p:spTree>
    <p:extLst>
      <p:ext uri="{BB962C8B-B14F-4D97-AF65-F5344CB8AC3E}">
        <p14:creationId xmlns:p14="http://schemas.microsoft.com/office/powerpoint/2010/main" val="1497412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61756" y="2864652"/>
            <a:ext cx="10801868" cy="630942"/>
          </a:xfrm>
          <a:prstGeom prst="rect">
            <a:avLst/>
          </a:prstGeom>
        </p:spPr>
        <p:txBody>
          <a:bodyPr wrap="none">
            <a:spAutoFit/>
          </a:bodyPr>
          <a:lstStyle/>
          <a:p>
            <a:r>
              <a:rPr lang="es-ES" sz="3500" b="1" dirty="0">
                <a:solidFill>
                  <a:srgbClr val="FF0000"/>
                </a:solidFill>
              </a:rPr>
              <a:t>4.1. </a:t>
            </a:r>
            <a:r>
              <a:rPr lang="es-MX" sz="3500" b="1" dirty="0">
                <a:solidFill>
                  <a:srgbClr val="FF0000"/>
                </a:solidFill>
              </a:rPr>
              <a:t>Los modelos cuantitativos en las Ciencias de la </a:t>
            </a:r>
            <a:r>
              <a:rPr lang="es-MX" sz="3500" b="1" dirty="0" smtClean="0">
                <a:solidFill>
                  <a:srgbClr val="FF0000"/>
                </a:solidFill>
              </a:rPr>
              <a:t>Tierra</a:t>
            </a:r>
            <a:endParaRPr lang="es-MX" sz="3500" b="1" dirty="0">
              <a:solidFill>
                <a:srgbClr val="FF0000"/>
              </a:solidFill>
            </a:endParaRPr>
          </a:p>
        </p:txBody>
      </p:sp>
    </p:spTree>
    <p:extLst>
      <p:ext uri="{BB962C8B-B14F-4D97-AF65-F5344CB8AC3E}">
        <p14:creationId xmlns:p14="http://schemas.microsoft.com/office/powerpoint/2010/main" val="246883887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1532</TotalTime>
  <Words>1708</Words>
  <Application>Microsoft Office PowerPoint</Application>
  <PresentationFormat>Panorámica</PresentationFormat>
  <Paragraphs>130</Paragraphs>
  <Slides>33</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33</vt:i4>
      </vt:variant>
    </vt:vector>
  </HeadingPairs>
  <TitlesOfParts>
    <vt:vector size="43" baseType="lpstr">
      <vt:lpstr>Arial</vt:lpstr>
      <vt:lpstr>Arial Black</vt:lpstr>
      <vt:lpstr>Calibri</vt:lpstr>
      <vt:lpstr>Calibri Light</vt:lpstr>
      <vt:lpstr>Times New Roman</vt:lpstr>
      <vt:lpstr>Univers</vt:lpstr>
      <vt:lpstr>Univers-Oblique</vt:lpstr>
      <vt:lpstr>Verdana</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Josè Emilio Barò</dc:creator>
  <cp:lastModifiedBy>Usuario de Windows</cp:lastModifiedBy>
  <cp:revision>274</cp:revision>
  <dcterms:created xsi:type="dcterms:W3CDTF">2015-07-21T15:11:30Z</dcterms:created>
  <dcterms:modified xsi:type="dcterms:W3CDTF">2019-09-30T11:16:04Z</dcterms:modified>
</cp:coreProperties>
</file>