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59" r:id="rId5"/>
    <p:sldId id="260" r:id="rId6"/>
    <p:sldId id="261" r:id="rId7"/>
    <p:sldId id="263" r:id="rId8"/>
    <p:sldId id="266" r:id="rId9"/>
    <p:sldId id="267" r:id="rId10"/>
    <p:sldId id="268" r:id="rId11"/>
    <p:sldId id="269" r:id="rId12"/>
    <p:sldId id="270" r:id="rId13"/>
    <p:sldId id="271" r:id="rId14"/>
    <p:sldId id="272" r:id="rId15"/>
    <p:sldId id="288" r:id="rId16"/>
    <p:sldId id="289" r:id="rId17"/>
    <p:sldId id="274" r:id="rId18"/>
    <p:sldId id="275" r:id="rId19"/>
    <p:sldId id="276" r:id="rId20"/>
    <p:sldId id="290" r:id="rId21"/>
    <p:sldId id="277" r:id="rId22"/>
    <p:sldId id="278" r:id="rId23"/>
    <p:sldId id="279" r:id="rId24"/>
    <p:sldId id="280" r:id="rId25"/>
    <p:sldId id="281" r:id="rId26"/>
    <p:sldId id="282" r:id="rId27"/>
    <p:sldId id="283" r:id="rId28"/>
    <p:sldId id="284" r:id="rId29"/>
    <p:sldId id="285" r:id="rId30"/>
    <p:sldId id="286" r:id="rId31"/>
    <p:sldId id="287" r:id="rId32"/>
    <p:sldId id="262"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55" autoAdjust="0"/>
    <p:restoredTop sz="95387" autoAdjust="0"/>
  </p:normalViewPr>
  <p:slideViewPr>
    <p:cSldViewPr snapToGrid="0" showGuides="1">
      <p:cViewPr varScale="1">
        <p:scale>
          <a:sx n="64" d="100"/>
          <a:sy n="64" d="100"/>
        </p:scale>
        <p:origin x="114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17CFAA-904E-4047-8D23-9127FEDF69BC}" type="doc">
      <dgm:prSet loTypeId="urn:microsoft.com/office/officeart/2005/8/layout/hList3" loCatId="list" qsTypeId="urn:microsoft.com/office/officeart/2005/8/quickstyle/simple5" qsCatId="simple" csTypeId="urn:microsoft.com/office/officeart/2005/8/colors/accent3_5" csCatId="accent3" phldr="1"/>
      <dgm:spPr/>
      <dgm:t>
        <a:bodyPr/>
        <a:lstStyle/>
        <a:p>
          <a:endParaRPr lang="es-MX"/>
        </a:p>
      </dgm:t>
    </dgm:pt>
    <dgm:pt modelId="{86B73224-EA64-4A16-8671-6D02F838060B}">
      <dgm:prSet phldrT="[Texto]"/>
      <dgm:spPr/>
      <dgm:t>
        <a:bodyPr/>
        <a:lstStyle/>
        <a:p>
          <a:r>
            <a:rPr lang="es-MX" dirty="0"/>
            <a:t>UC IV</a:t>
          </a:r>
        </a:p>
        <a:p>
          <a:r>
            <a:rPr lang="es-MX" dirty="0"/>
            <a:t>Investigación documental</a:t>
          </a:r>
        </a:p>
      </dgm:t>
    </dgm:pt>
    <dgm:pt modelId="{84B73CDD-B85F-459B-B85E-6DAC14545416}" type="parTrans" cxnId="{4E00F81A-E433-4961-9E8C-106F0F37EC10}">
      <dgm:prSet/>
      <dgm:spPr/>
      <dgm:t>
        <a:bodyPr/>
        <a:lstStyle/>
        <a:p>
          <a:endParaRPr lang="es-MX"/>
        </a:p>
      </dgm:t>
    </dgm:pt>
    <dgm:pt modelId="{41AB6838-0B96-419C-AE6A-B7E4782BB499}" type="sibTrans" cxnId="{4E00F81A-E433-4961-9E8C-106F0F37EC10}">
      <dgm:prSet/>
      <dgm:spPr/>
      <dgm:t>
        <a:bodyPr/>
        <a:lstStyle/>
        <a:p>
          <a:endParaRPr lang="es-MX"/>
        </a:p>
      </dgm:t>
    </dgm:pt>
    <dgm:pt modelId="{14275E02-EAA6-4DB6-98D4-8D11653DEA99}">
      <dgm:prSet phldrT="[Texto]"/>
      <dgm:spPr/>
      <dgm:t>
        <a:bodyPr/>
        <a:lstStyle/>
        <a:p>
          <a:r>
            <a:rPr lang="es-MX" dirty="0"/>
            <a:t>UC I</a:t>
          </a:r>
        </a:p>
        <a:p>
          <a:r>
            <a:rPr lang="es-MX" dirty="0"/>
            <a:t>Desarrollo y conceptos de la psicología política.</a:t>
          </a:r>
        </a:p>
      </dgm:t>
    </dgm:pt>
    <dgm:pt modelId="{317C71CB-B75E-4020-B214-37F819A4EF81}" type="parTrans" cxnId="{7324240A-6388-4446-AAC3-F303800C2A7E}">
      <dgm:prSet/>
      <dgm:spPr/>
      <dgm:t>
        <a:bodyPr/>
        <a:lstStyle/>
        <a:p>
          <a:endParaRPr lang="es-MX"/>
        </a:p>
      </dgm:t>
    </dgm:pt>
    <dgm:pt modelId="{B628B3DB-CC30-4EE4-A371-93710B725E84}" type="sibTrans" cxnId="{7324240A-6388-4446-AAC3-F303800C2A7E}">
      <dgm:prSet/>
      <dgm:spPr/>
      <dgm:t>
        <a:bodyPr/>
        <a:lstStyle/>
        <a:p>
          <a:endParaRPr lang="es-MX"/>
        </a:p>
      </dgm:t>
    </dgm:pt>
    <dgm:pt modelId="{ED208791-421C-43A2-AF38-D98DA72063C4}">
      <dgm:prSet phldrT="[Texto]"/>
      <dgm:spPr/>
      <dgm:t>
        <a:bodyPr/>
        <a:lstStyle/>
        <a:p>
          <a:r>
            <a:rPr lang="es-MX" dirty="0"/>
            <a:t>UC II</a:t>
          </a:r>
        </a:p>
        <a:p>
          <a:r>
            <a:rPr lang="es-MX" dirty="0"/>
            <a:t>La psicología Política en América Latina y México.</a:t>
          </a:r>
        </a:p>
      </dgm:t>
    </dgm:pt>
    <dgm:pt modelId="{64E90576-D36C-4337-8D3D-2EDA0E4ECB06}" type="parTrans" cxnId="{6060EE31-A75C-4937-98FE-2B816EF694E8}">
      <dgm:prSet/>
      <dgm:spPr/>
      <dgm:t>
        <a:bodyPr/>
        <a:lstStyle/>
        <a:p>
          <a:endParaRPr lang="es-MX"/>
        </a:p>
      </dgm:t>
    </dgm:pt>
    <dgm:pt modelId="{BF76C98E-CB75-45FF-A43D-2B697D21235B}" type="sibTrans" cxnId="{6060EE31-A75C-4937-98FE-2B816EF694E8}">
      <dgm:prSet/>
      <dgm:spPr/>
      <dgm:t>
        <a:bodyPr/>
        <a:lstStyle/>
        <a:p>
          <a:endParaRPr lang="es-MX"/>
        </a:p>
      </dgm:t>
    </dgm:pt>
    <dgm:pt modelId="{0FCAAFAD-D3CF-4DAC-A971-13D3686DB1E3}">
      <dgm:prSet phldrT="[Texto]"/>
      <dgm:spPr>
        <a:solidFill>
          <a:srgbClr val="C00000"/>
        </a:solidFill>
        <a:effectLst>
          <a:outerShdw blurRad="50800" dist="165100" dir="18900000" algn="bl" rotWithShape="0">
            <a:srgbClr val="92D050"/>
          </a:outerShdw>
        </a:effectLst>
      </dgm:spPr>
      <dgm:t>
        <a:bodyPr/>
        <a:lstStyle/>
        <a:p>
          <a:r>
            <a:rPr lang="es-MX" dirty="0"/>
            <a:t>UC III</a:t>
          </a:r>
        </a:p>
        <a:p>
          <a:r>
            <a:rPr lang="es-MX" dirty="0"/>
            <a:t>Análisis de procesos políticos.</a:t>
          </a:r>
        </a:p>
      </dgm:t>
    </dgm:pt>
    <dgm:pt modelId="{7641A985-86DA-40F2-9A4B-03DCF890075A}" type="parTrans" cxnId="{80CFEF4B-F1A8-42B6-88AB-8CC68F9F998A}">
      <dgm:prSet/>
      <dgm:spPr/>
      <dgm:t>
        <a:bodyPr/>
        <a:lstStyle/>
        <a:p>
          <a:endParaRPr lang="es-MX"/>
        </a:p>
      </dgm:t>
    </dgm:pt>
    <dgm:pt modelId="{3835E808-4E5E-4505-83DB-915923F66404}" type="sibTrans" cxnId="{80CFEF4B-F1A8-42B6-88AB-8CC68F9F998A}">
      <dgm:prSet/>
      <dgm:spPr/>
      <dgm:t>
        <a:bodyPr/>
        <a:lstStyle/>
        <a:p>
          <a:endParaRPr lang="es-MX"/>
        </a:p>
      </dgm:t>
    </dgm:pt>
    <dgm:pt modelId="{B86CED72-54C8-4510-9B17-AE93B420074C}" type="pres">
      <dgm:prSet presAssocID="{5717CFAA-904E-4047-8D23-9127FEDF69BC}" presName="composite" presStyleCnt="0">
        <dgm:presLayoutVars>
          <dgm:chMax val="1"/>
          <dgm:dir/>
          <dgm:resizeHandles val="exact"/>
        </dgm:presLayoutVars>
      </dgm:prSet>
      <dgm:spPr/>
    </dgm:pt>
    <dgm:pt modelId="{8BCE968C-E589-4E00-88E3-76FFACB6122C}" type="pres">
      <dgm:prSet presAssocID="{86B73224-EA64-4A16-8671-6D02F838060B}" presName="roof" presStyleLbl="dkBgShp" presStyleIdx="0" presStyleCnt="2"/>
      <dgm:spPr/>
    </dgm:pt>
    <dgm:pt modelId="{F9386510-A680-4829-ABF9-EB6AC531D1D2}" type="pres">
      <dgm:prSet presAssocID="{86B73224-EA64-4A16-8671-6D02F838060B}" presName="pillars" presStyleCnt="0"/>
      <dgm:spPr/>
    </dgm:pt>
    <dgm:pt modelId="{867736C9-34E1-49F7-9830-2120BDB83BEA}" type="pres">
      <dgm:prSet presAssocID="{86B73224-EA64-4A16-8671-6D02F838060B}" presName="pillar1" presStyleLbl="node1" presStyleIdx="0" presStyleCnt="3">
        <dgm:presLayoutVars>
          <dgm:bulletEnabled val="1"/>
        </dgm:presLayoutVars>
      </dgm:prSet>
      <dgm:spPr/>
    </dgm:pt>
    <dgm:pt modelId="{C6CEED32-DBC6-488D-9AC7-83A7E4EE78AC}" type="pres">
      <dgm:prSet presAssocID="{ED208791-421C-43A2-AF38-D98DA72063C4}" presName="pillarX" presStyleLbl="node1" presStyleIdx="1" presStyleCnt="3">
        <dgm:presLayoutVars>
          <dgm:bulletEnabled val="1"/>
        </dgm:presLayoutVars>
      </dgm:prSet>
      <dgm:spPr/>
    </dgm:pt>
    <dgm:pt modelId="{D97C0233-A640-45C9-AE80-996AEFBFB5FD}" type="pres">
      <dgm:prSet presAssocID="{0FCAAFAD-D3CF-4DAC-A971-13D3686DB1E3}" presName="pillarX" presStyleLbl="node1" presStyleIdx="2" presStyleCnt="3">
        <dgm:presLayoutVars>
          <dgm:bulletEnabled val="1"/>
        </dgm:presLayoutVars>
      </dgm:prSet>
      <dgm:spPr/>
    </dgm:pt>
    <dgm:pt modelId="{41DDD120-A7EB-40C4-B2B9-8F56E729FCE7}" type="pres">
      <dgm:prSet presAssocID="{86B73224-EA64-4A16-8671-6D02F838060B}" presName="base" presStyleLbl="dkBgShp" presStyleIdx="1" presStyleCnt="2"/>
      <dgm:spPr/>
    </dgm:pt>
  </dgm:ptLst>
  <dgm:cxnLst>
    <dgm:cxn modelId="{7324240A-6388-4446-AAC3-F303800C2A7E}" srcId="{86B73224-EA64-4A16-8671-6D02F838060B}" destId="{14275E02-EAA6-4DB6-98D4-8D11653DEA99}" srcOrd="0" destOrd="0" parTransId="{317C71CB-B75E-4020-B214-37F819A4EF81}" sibTransId="{B628B3DB-CC30-4EE4-A371-93710B725E84}"/>
    <dgm:cxn modelId="{0B806F0B-8E7D-454A-AF79-0D830D78BD6C}" type="presOf" srcId="{86B73224-EA64-4A16-8671-6D02F838060B}" destId="{8BCE968C-E589-4E00-88E3-76FFACB6122C}" srcOrd="0" destOrd="0" presId="urn:microsoft.com/office/officeart/2005/8/layout/hList3"/>
    <dgm:cxn modelId="{4E00F81A-E433-4961-9E8C-106F0F37EC10}" srcId="{5717CFAA-904E-4047-8D23-9127FEDF69BC}" destId="{86B73224-EA64-4A16-8671-6D02F838060B}" srcOrd="0" destOrd="0" parTransId="{84B73CDD-B85F-459B-B85E-6DAC14545416}" sibTransId="{41AB6838-0B96-419C-AE6A-B7E4782BB499}"/>
    <dgm:cxn modelId="{6060EE31-A75C-4937-98FE-2B816EF694E8}" srcId="{86B73224-EA64-4A16-8671-6D02F838060B}" destId="{ED208791-421C-43A2-AF38-D98DA72063C4}" srcOrd="1" destOrd="0" parTransId="{64E90576-D36C-4337-8D3D-2EDA0E4ECB06}" sibTransId="{BF76C98E-CB75-45FF-A43D-2B697D21235B}"/>
    <dgm:cxn modelId="{80CFEF4B-F1A8-42B6-88AB-8CC68F9F998A}" srcId="{86B73224-EA64-4A16-8671-6D02F838060B}" destId="{0FCAAFAD-D3CF-4DAC-A971-13D3686DB1E3}" srcOrd="2" destOrd="0" parTransId="{7641A985-86DA-40F2-9A4B-03DCF890075A}" sibTransId="{3835E808-4E5E-4505-83DB-915923F66404}"/>
    <dgm:cxn modelId="{F6F3D5E0-F93D-4116-AF40-8903314AC3D1}" type="presOf" srcId="{5717CFAA-904E-4047-8D23-9127FEDF69BC}" destId="{B86CED72-54C8-4510-9B17-AE93B420074C}" srcOrd="0" destOrd="0" presId="urn:microsoft.com/office/officeart/2005/8/layout/hList3"/>
    <dgm:cxn modelId="{58E2B2E1-4C7D-4A75-9577-0C80C064C961}" type="presOf" srcId="{14275E02-EAA6-4DB6-98D4-8D11653DEA99}" destId="{867736C9-34E1-49F7-9830-2120BDB83BEA}" srcOrd="0" destOrd="0" presId="urn:microsoft.com/office/officeart/2005/8/layout/hList3"/>
    <dgm:cxn modelId="{EC28E0E9-8D3E-45FF-BBAD-5D7C2E26590E}" type="presOf" srcId="{ED208791-421C-43A2-AF38-D98DA72063C4}" destId="{C6CEED32-DBC6-488D-9AC7-83A7E4EE78AC}" srcOrd="0" destOrd="0" presId="urn:microsoft.com/office/officeart/2005/8/layout/hList3"/>
    <dgm:cxn modelId="{5FAB74F0-FB77-4842-88CB-86DDF610507F}" type="presOf" srcId="{0FCAAFAD-D3CF-4DAC-A971-13D3686DB1E3}" destId="{D97C0233-A640-45C9-AE80-996AEFBFB5FD}" srcOrd="0" destOrd="0" presId="urn:microsoft.com/office/officeart/2005/8/layout/hList3"/>
    <dgm:cxn modelId="{10FFCB1B-1615-45E4-A2FE-D9CD1AB2100C}" type="presParOf" srcId="{B86CED72-54C8-4510-9B17-AE93B420074C}" destId="{8BCE968C-E589-4E00-88E3-76FFACB6122C}" srcOrd="0" destOrd="0" presId="urn:microsoft.com/office/officeart/2005/8/layout/hList3"/>
    <dgm:cxn modelId="{14B10DDF-A578-4B9A-A3A7-AD16E484D92A}" type="presParOf" srcId="{B86CED72-54C8-4510-9B17-AE93B420074C}" destId="{F9386510-A680-4829-ABF9-EB6AC531D1D2}" srcOrd="1" destOrd="0" presId="urn:microsoft.com/office/officeart/2005/8/layout/hList3"/>
    <dgm:cxn modelId="{79A062A0-6D70-46EE-8B49-AADC3505405E}" type="presParOf" srcId="{F9386510-A680-4829-ABF9-EB6AC531D1D2}" destId="{867736C9-34E1-49F7-9830-2120BDB83BEA}" srcOrd="0" destOrd="0" presId="urn:microsoft.com/office/officeart/2005/8/layout/hList3"/>
    <dgm:cxn modelId="{C19E25AB-511C-40CD-B70C-0D953D58411C}" type="presParOf" srcId="{F9386510-A680-4829-ABF9-EB6AC531D1D2}" destId="{C6CEED32-DBC6-488D-9AC7-83A7E4EE78AC}" srcOrd="1" destOrd="0" presId="urn:microsoft.com/office/officeart/2005/8/layout/hList3"/>
    <dgm:cxn modelId="{38ED4CDF-CC59-4241-A707-CF40D0CED51F}" type="presParOf" srcId="{F9386510-A680-4829-ABF9-EB6AC531D1D2}" destId="{D97C0233-A640-45C9-AE80-996AEFBFB5FD}" srcOrd="2" destOrd="0" presId="urn:microsoft.com/office/officeart/2005/8/layout/hList3"/>
    <dgm:cxn modelId="{E1089AFB-70F0-48D4-933D-A6CBA6D5B61D}" type="presParOf" srcId="{B86CED72-54C8-4510-9B17-AE93B420074C}" destId="{41DDD120-A7EB-40C4-B2B9-8F56E729FCE7}"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CE968C-E589-4E00-88E3-76FFACB6122C}">
      <dsp:nvSpPr>
        <dsp:cNvPr id="0" name=""/>
        <dsp:cNvSpPr/>
      </dsp:nvSpPr>
      <dsp:spPr>
        <a:xfrm>
          <a:off x="0" y="0"/>
          <a:ext cx="7472000" cy="1485099"/>
        </a:xfrm>
        <a:prstGeom prst="rect">
          <a:avLst/>
        </a:prstGeom>
        <a:solidFill>
          <a:schemeClr val="accent3">
            <a:shade val="9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MX" sz="3600" kern="1200" dirty="0"/>
            <a:t>UC IV</a:t>
          </a:r>
        </a:p>
        <a:p>
          <a:pPr marL="0" lvl="0" indent="0" algn="ctr" defTabSz="1600200">
            <a:lnSpc>
              <a:spcPct val="90000"/>
            </a:lnSpc>
            <a:spcBef>
              <a:spcPct val="0"/>
            </a:spcBef>
            <a:spcAft>
              <a:spcPct val="35000"/>
            </a:spcAft>
            <a:buNone/>
          </a:pPr>
          <a:r>
            <a:rPr lang="es-MX" sz="3600" kern="1200" dirty="0"/>
            <a:t>Investigación documental</a:t>
          </a:r>
        </a:p>
      </dsp:txBody>
      <dsp:txXfrm>
        <a:off x="0" y="0"/>
        <a:ext cx="7472000" cy="1485099"/>
      </dsp:txXfrm>
    </dsp:sp>
    <dsp:sp modelId="{867736C9-34E1-49F7-9830-2120BDB83BEA}">
      <dsp:nvSpPr>
        <dsp:cNvPr id="0" name=""/>
        <dsp:cNvSpPr/>
      </dsp:nvSpPr>
      <dsp:spPr>
        <a:xfrm>
          <a:off x="3648" y="1485099"/>
          <a:ext cx="2488234" cy="3118709"/>
        </a:xfrm>
        <a:prstGeom prst="rect">
          <a:avLst/>
        </a:prstGeom>
        <a:gradFill rotWithShape="0">
          <a:gsLst>
            <a:gs pos="0">
              <a:schemeClr val="accent3">
                <a:alpha val="90000"/>
                <a:hueOff val="0"/>
                <a:satOff val="0"/>
                <a:lumOff val="0"/>
                <a:alphaOff val="0"/>
                <a:satMod val="103000"/>
                <a:lumMod val="102000"/>
                <a:tint val="94000"/>
              </a:schemeClr>
            </a:gs>
            <a:gs pos="50000">
              <a:schemeClr val="accent3">
                <a:alpha val="90000"/>
                <a:hueOff val="0"/>
                <a:satOff val="0"/>
                <a:lumOff val="0"/>
                <a:alphaOff val="0"/>
                <a:satMod val="110000"/>
                <a:lumMod val="100000"/>
                <a:shade val="100000"/>
              </a:schemeClr>
            </a:gs>
            <a:gs pos="100000">
              <a:schemeClr val="accent3">
                <a:alpha val="9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MX" sz="3200" kern="1200" dirty="0"/>
            <a:t>UC I</a:t>
          </a:r>
        </a:p>
        <a:p>
          <a:pPr marL="0" lvl="0" indent="0" algn="ctr" defTabSz="1422400">
            <a:lnSpc>
              <a:spcPct val="90000"/>
            </a:lnSpc>
            <a:spcBef>
              <a:spcPct val="0"/>
            </a:spcBef>
            <a:spcAft>
              <a:spcPct val="35000"/>
            </a:spcAft>
            <a:buNone/>
          </a:pPr>
          <a:r>
            <a:rPr lang="es-MX" sz="3200" kern="1200" dirty="0"/>
            <a:t>Desarrollo y conceptos de la psicología política.</a:t>
          </a:r>
        </a:p>
      </dsp:txBody>
      <dsp:txXfrm>
        <a:off x="3648" y="1485099"/>
        <a:ext cx="2488234" cy="3118709"/>
      </dsp:txXfrm>
    </dsp:sp>
    <dsp:sp modelId="{C6CEED32-DBC6-488D-9AC7-83A7E4EE78AC}">
      <dsp:nvSpPr>
        <dsp:cNvPr id="0" name=""/>
        <dsp:cNvSpPr/>
      </dsp:nvSpPr>
      <dsp:spPr>
        <a:xfrm>
          <a:off x="2491882" y="1485099"/>
          <a:ext cx="2488234" cy="3118709"/>
        </a:xfrm>
        <a:prstGeom prst="rect">
          <a:avLst/>
        </a:prstGeom>
        <a:gradFill rotWithShape="0">
          <a:gsLst>
            <a:gs pos="0">
              <a:schemeClr val="accent3">
                <a:alpha val="90000"/>
                <a:hueOff val="0"/>
                <a:satOff val="0"/>
                <a:lumOff val="0"/>
                <a:alphaOff val="-20000"/>
                <a:satMod val="103000"/>
                <a:lumMod val="102000"/>
                <a:tint val="94000"/>
              </a:schemeClr>
            </a:gs>
            <a:gs pos="50000">
              <a:schemeClr val="accent3">
                <a:alpha val="90000"/>
                <a:hueOff val="0"/>
                <a:satOff val="0"/>
                <a:lumOff val="0"/>
                <a:alphaOff val="-20000"/>
                <a:satMod val="110000"/>
                <a:lumMod val="100000"/>
                <a:shade val="100000"/>
              </a:schemeClr>
            </a:gs>
            <a:gs pos="100000">
              <a:schemeClr val="accent3">
                <a:alpha val="90000"/>
                <a:hueOff val="0"/>
                <a:satOff val="0"/>
                <a:lumOff val="0"/>
                <a:alphaOff val="-2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MX" sz="3200" kern="1200" dirty="0"/>
            <a:t>UC II</a:t>
          </a:r>
        </a:p>
        <a:p>
          <a:pPr marL="0" lvl="0" indent="0" algn="ctr" defTabSz="1422400">
            <a:lnSpc>
              <a:spcPct val="90000"/>
            </a:lnSpc>
            <a:spcBef>
              <a:spcPct val="0"/>
            </a:spcBef>
            <a:spcAft>
              <a:spcPct val="35000"/>
            </a:spcAft>
            <a:buNone/>
          </a:pPr>
          <a:r>
            <a:rPr lang="es-MX" sz="3200" kern="1200" dirty="0"/>
            <a:t>La psicología Política en América Latina y México.</a:t>
          </a:r>
        </a:p>
      </dsp:txBody>
      <dsp:txXfrm>
        <a:off x="2491882" y="1485099"/>
        <a:ext cx="2488234" cy="3118709"/>
      </dsp:txXfrm>
    </dsp:sp>
    <dsp:sp modelId="{D97C0233-A640-45C9-AE80-996AEFBFB5FD}">
      <dsp:nvSpPr>
        <dsp:cNvPr id="0" name=""/>
        <dsp:cNvSpPr/>
      </dsp:nvSpPr>
      <dsp:spPr>
        <a:xfrm>
          <a:off x="4980117" y="1485099"/>
          <a:ext cx="2488234" cy="3118709"/>
        </a:xfrm>
        <a:prstGeom prst="rect">
          <a:avLst/>
        </a:prstGeom>
        <a:solidFill>
          <a:srgbClr val="C00000"/>
        </a:solidFill>
        <a:ln>
          <a:noFill/>
        </a:ln>
        <a:effectLst>
          <a:outerShdw blurRad="50800" dist="165100" dir="18900000" algn="bl" rotWithShape="0">
            <a:srgbClr val="92D050"/>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MX" sz="3200" kern="1200" dirty="0"/>
            <a:t>UC III</a:t>
          </a:r>
        </a:p>
        <a:p>
          <a:pPr marL="0" lvl="0" indent="0" algn="ctr" defTabSz="1422400">
            <a:lnSpc>
              <a:spcPct val="90000"/>
            </a:lnSpc>
            <a:spcBef>
              <a:spcPct val="0"/>
            </a:spcBef>
            <a:spcAft>
              <a:spcPct val="35000"/>
            </a:spcAft>
            <a:buNone/>
          </a:pPr>
          <a:r>
            <a:rPr lang="es-MX" sz="3200" kern="1200" dirty="0"/>
            <a:t>Análisis de procesos políticos.</a:t>
          </a:r>
        </a:p>
      </dsp:txBody>
      <dsp:txXfrm>
        <a:off x="4980117" y="1485099"/>
        <a:ext cx="2488234" cy="3118709"/>
      </dsp:txXfrm>
    </dsp:sp>
    <dsp:sp modelId="{41DDD120-A7EB-40C4-B2B9-8F56E729FCE7}">
      <dsp:nvSpPr>
        <dsp:cNvPr id="0" name=""/>
        <dsp:cNvSpPr/>
      </dsp:nvSpPr>
      <dsp:spPr>
        <a:xfrm>
          <a:off x="0" y="4603809"/>
          <a:ext cx="7472000" cy="346523"/>
        </a:xfrm>
        <a:prstGeom prst="rect">
          <a:avLst/>
        </a:prstGeom>
        <a:solidFill>
          <a:schemeClr val="accent3">
            <a:shade val="9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C063EA-1D51-4040-BE4E-2E440F44F2F3}" type="datetimeFigureOut">
              <a:rPr lang="es-MX" smtClean="0"/>
              <a:t>18/09/2019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F393F3-0CAB-4051-9630-AC7278518DDF}" type="slidenum">
              <a:rPr lang="es-MX" smtClean="0"/>
              <a:t>‹Nº›</a:t>
            </a:fld>
            <a:endParaRPr lang="es-MX"/>
          </a:p>
        </p:txBody>
      </p:sp>
    </p:spTree>
    <p:extLst>
      <p:ext uri="{BB962C8B-B14F-4D97-AF65-F5344CB8AC3E}">
        <p14:creationId xmlns:p14="http://schemas.microsoft.com/office/powerpoint/2010/main" val="2531306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alainet.org/es/articulo/188267"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Realizar un esquema</a:t>
            </a:r>
          </a:p>
        </p:txBody>
      </p:sp>
      <p:sp>
        <p:nvSpPr>
          <p:cNvPr id="4" name="Marcador de número de diapositiva 3"/>
          <p:cNvSpPr>
            <a:spLocks noGrp="1"/>
          </p:cNvSpPr>
          <p:nvPr>
            <p:ph type="sldNum" sz="quarter" idx="5"/>
          </p:nvPr>
        </p:nvSpPr>
        <p:spPr/>
        <p:txBody>
          <a:bodyPr/>
          <a:lstStyle/>
          <a:p>
            <a:fld id="{EAF393F3-0CAB-4051-9630-AC7278518DDF}" type="slidenum">
              <a:rPr lang="es-MX" smtClean="0"/>
              <a:t>5</a:t>
            </a:fld>
            <a:endParaRPr lang="es-MX"/>
          </a:p>
        </p:txBody>
      </p:sp>
    </p:spTree>
    <p:extLst>
      <p:ext uri="{BB962C8B-B14F-4D97-AF65-F5344CB8AC3E}">
        <p14:creationId xmlns:p14="http://schemas.microsoft.com/office/powerpoint/2010/main" val="3597563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EAF393F3-0CAB-4051-9630-AC7278518DDF}" type="slidenum">
              <a:rPr lang="es-MX" smtClean="0"/>
              <a:t>8</a:t>
            </a:fld>
            <a:endParaRPr lang="es-MX"/>
          </a:p>
        </p:txBody>
      </p:sp>
    </p:spTree>
    <p:extLst>
      <p:ext uri="{BB962C8B-B14F-4D97-AF65-F5344CB8AC3E}">
        <p14:creationId xmlns:p14="http://schemas.microsoft.com/office/powerpoint/2010/main" val="1079767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López, C. (2014) La biopolítica según la óptica de Michel Foucault : alcances, potencialidades y limitaciones de una perspectiva de análisis en </a:t>
            </a:r>
            <a:r>
              <a:rPr lang="es-MX" i="1" dirty="0"/>
              <a:t>El banquete de los dioses. Revista de filosofía y teoría política contemporáneas</a:t>
            </a:r>
            <a:r>
              <a:rPr lang="es-MX" dirty="0"/>
              <a:t> (Vol. 1 no. 1 nov 2013-mayo 2014)</a:t>
            </a:r>
          </a:p>
        </p:txBody>
      </p:sp>
      <p:sp>
        <p:nvSpPr>
          <p:cNvPr id="4" name="Marcador de número de diapositiva 3"/>
          <p:cNvSpPr>
            <a:spLocks noGrp="1"/>
          </p:cNvSpPr>
          <p:nvPr>
            <p:ph type="sldNum" sz="quarter" idx="5"/>
          </p:nvPr>
        </p:nvSpPr>
        <p:spPr/>
        <p:txBody>
          <a:bodyPr/>
          <a:lstStyle/>
          <a:p>
            <a:fld id="{EAF393F3-0CAB-4051-9630-AC7278518DDF}" type="slidenum">
              <a:rPr lang="es-MX" smtClean="0"/>
              <a:t>17</a:t>
            </a:fld>
            <a:endParaRPr lang="es-MX"/>
          </a:p>
        </p:txBody>
      </p:sp>
    </p:spTree>
    <p:extLst>
      <p:ext uri="{BB962C8B-B14F-4D97-AF65-F5344CB8AC3E}">
        <p14:creationId xmlns:p14="http://schemas.microsoft.com/office/powerpoint/2010/main" val="3502690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Fotografía: La </a:t>
            </a:r>
            <a:r>
              <a:rPr lang="es-MX" dirty="0" err="1"/>
              <a:t>castañeda</a:t>
            </a:r>
            <a:r>
              <a:rPr lang="es-MX" dirty="0"/>
              <a:t>. Manicomio. Mixcoac, CDMX. https://cdn-5bf0ac72f911c8118cf45637.closte.com/wp-content/uploads/2019/03/la-castaneda-manicomio.jpg GATOPARDO</a:t>
            </a:r>
          </a:p>
        </p:txBody>
      </p:sp>
      <p:sp>
        <p:nvSpPr>
          <p:cNvPr id="4" name="Marcador de número de diapositiva 3"/>
          <p:cNvSpPr>
            <a:spLocks noGrp="1"/>
          </p:cNvSpPr>
          <p:nvPr>
            <p:ph type="sldNum" sz="quarter" idx="5"/>
          </p:nvPr>
        </p:nvSpPr>
        <p:spPr/>
        <p:txBody>
          <a:bodyPr/>
          <a:lstStyle/>
          <a:p>
            <a:fld id="{EAF393F3-0CAB-4051-9630-AC7278518DDF}" type="slidenum">
              <a:rPr lang="es-MX" smtClean="0"/>
              <a:t>27</a:t>
            </a:fld>
            <a:endParaRPr lang="es-MX"/>
          </a:p>
        </p:txBody>
      </p:sp>
    </p:spTree>
    <p:extLst>
      <p:ext uri="{BB962C8B-B14F-4D97-AF65-F5344CB8AC3E}">
        <p14:creationId xmlns:p14="http://schemas.microsoft.com/office/powerpoint/2010/main" val="2823688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concepto de sociedad del rendimiento corresponde a Han.</a:t>
            </a:r>
          </a:p>
        </p:txBody>
      </p:sp>
      <p:sp>
        <p:nvSpPr>
          <p:cNvPr id="4" name="Marcador de número de diapositiva 3"/>
          <p:cNvSpPr>
            <a:spLocks noGrp="1"/>
          </p:cNvSpPr>
          <p:nvPr>
            <p:ph type="sldNum" sz="quarter" idx="5"/>
          </p:nvPr>
        </p:nvSpPr>
        <p:spPr/>
        <p:txBody>
          <a:bodyPr/>
          <a:lstStyle/>
          <a:p>
            <a:fld id="{EAF393F3-0CAB-4051-9630-AC7278518DDF}" type="slidenum">
              <a:rPr lang="es-MX" smtClean="0"/>
              <a:t>28</a:t>
            </a:fld>
            <a:endParaRPr lang="es-MX"/>
          </a:p>
        </p:txBody>
      </p:sp>
    </p:spTree>
    <p:extLst>
      <p:ext uri="{BB962C8B-B14F-4D97-AF65-F5344CB8AC3E}">
        <p14:creationId xmlns:p14="http://schemas.microsoft.com/office/powerpoint/2010/main" val="815797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Barceló (2017) </a:t>
            </a:r>
            <a:r>
              <a:rPr lang="es-MX" dirty="0">
                <a:hlinkClick r:id="rId3"/>
              </a:rPr>
              <a:t>https://www.alainet.org/es/articulo/188267</a:t>
            </a:r>
            <a:endParaRPr lang="es-MX" dirty="0"/>
          </a:p>
        </p:txBody>
      </p:sp>
      <p:sp>
        <p:nvSpPr>
          <p:cNvPr id="4" name="Marcador de número de diapositiva 3"/>
          <p:cNvSpPr>
            <a:spLocks noGrp="1"/>
          </p:cNvSpPr>
          <p:nvPr>
            <p:ph type="sldNum" sz="quarter" idx="5"/>
          </p:nvPr>
        </p:nvSpPr>
        <p:spPr/>
        <p:txBody>
          <a:bodyPr/>
          <a:lstStyle/>
          <a:p>
            <a:fld id="{EAF393F3-0CAB-4051-9630-AC7278518DDF}" type="slidenum">
              <a:rPr lang="es-MX" smtClean="0"/>
              <a:t>31</a:t>
            </a:fld>
            <a:endParaRPr lang="es-MX"/>
          </a:p>
        </p:txBody>
      </p:sp>
    </p:spTree>
    <p:extLst>
      <p:ext uri="{BB962C8B-B14F-4D97-AF65-F5344CB8AC3E}">
        <p14:creationId xmlns:p14="http://schemas.microsoft.com/office/powerpoint/2010/main" val="1215762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DCE8A5-EB87-44A4-9997-DE4153193C39}"/>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3E0F3371-1683-48F9-BDE0-D5129DC01D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9B5FEAD6-B68F-4FF9-9B68-E9C75D8DD94D}"/>
              </a:ext>
            </a:extLst>
          </p:cNvPr>
          <p:cNvSpPr>
            <a:spLocks noGrp="1"/>
          </p:cNvSpPr>
          <p:nvPr>
            <p:ph type="dt" sz="half" idx="10"/>
          </p:nvPr>
        </p:nvSpPr>
        <p:spPr/>
        <p:txBody>
          <a:bodyPr/>
          <a:lstStyle/>
          <a:p>
            <a:fld id="{5B573697-B8EA-41F5-B464-F03D64C7B068}" type="datetimeFigureOut">
              <a:rPr lang="es-MX" smtClean="0"/>
              <a:t>18/09/2019</a:t>
            </a:fld>
            <a:endParaRPr lang="es-MX"/>
          </a:p>
        </p:txBody>
      </p:sp>
      <p:sp>
        <p:nvSpPr>
          <p:cNvPr id="5" name="Marcador de pie de página 4">
            <a:extLst>
              <a:ext uri="{FF2B5EF4-FFF2-40B4-BE49-F238E27FC236}">
                <a16:creationId xmlns:a16="http://schemas.microsoft.com/office/drawing/2014/main" id="{E8A82158-CF41-4BF6-AE9E-C9BECA4EA62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54A6B92C-F482-4802-9E21-3B4C8BDAF73C}"/>
              </a:ext>
            </a:extLst>
          </p:cNvPr>
          <p:cNvSpPr>
            <a:spLocks noGrp="1"/>
          </p:cNvSpPr>
          <p:nvPr>
            <p:ph type="sldNum" sz="quarter" idx="12"/>
          </p:nvPr>
        </p:nvSpPr>
        <p:spPr/>
        <p:txBody>
          <a:bodyPr/>
          <a:lstStyle/>
          <a:p>
            <a:fld id="{582F04CA-6E9E-4DEE-9BF0-EA8DA412B3FE}" type="slidenum">
              <a:rPr lang="es-MX" smtClean="0"/>
              <a:t>‹Nº›</a:t>
            </a:fld>
            <a:endParaRPr lang="es-MX"/>
          </a:p>
        </p:txBody>
      </p:sp>
    </p:spTree>
    <p:extLst>
      <p:ext uri="{BB962C8B-B14F-4D97-AF65-F5344CB8AC3E}">
        <p14:creationId xmlns:p14="http://schemas.microsoft.com/office/powerpoint/2010/main" val="2343272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4EEE8A-A3CA-4C76-8ED6-7EB13048451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BF93ED6C-AA8C-4888-BA96-790CBB335EA2}"/>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98693FE-00A2-42C5-B9FD-1A83C4271178}"/>
              </a:ext>
            </a:extLst>
          </p:cNvPr>
          <p:cNvSpPr>
            <a:spLocks noGrp="1"/>
          </p:cNvSpPr>
          <p:nvPr>
            <p:ph type="dt" sz="half" idx="10"/>
          </p:nvPr>
        </p:nvSpPr>
        <p:spPr/>
        <p:txBody>
          <a:bodyPr/>
          <a:lstStyle/>
          <a:p>
            <a:fld id="{5B573697-B8EA-41F5-B464-F03D64C7B068}" type="datetimeFigureOut">
              <a:rPr lang="es-MX" smtClean="0"/>
              <a:t>18/09/2019</a:t>
            </a:fld>
            <a:endParaRPr lang="es-MX"/>
          </a:p>
        </p:txBody>
      </p:sp>
      <p:sp>
        <p:nvSpPr>
          <p:cNvPr id="5" name="Marcador de pie de página 4">
            <a:extLst>
              <a:ext uri="{FF2B5EF4-FFF2-40B4-BE49-F238E27FC236}">
                <a16:creationId xmlns:a16="http://schemas.microsoft.com/office/drawing/2014/main" id="{284A0652-F77A-40B9-874E-0857D2B6940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F8C2B9C2-2171-4C32-AD15-28E20FA35176}"/>
              </a:ext>
            </a:extLst>
          </p:cNvPr>
          <p:cNvSpPr>
            <a:spLocks noGrp="1"/>
          </p:cNvSpPr>
          <p:nvPr>
            <p:ph type="sldNum" sz="quarter" idx="12"/>
          </p:nvPr>
        </p:nvSpPr>
        <p:spPr/>
        <p:txBody>
          <a:bodyPr/>
          <a:lstStyle/>
          <a:p>
            <a:fld id="{582F04CA-6E9E-4DEE-9BF0-EA8DA412B3FE}" type="slidenum">
              <a:rPr lang="es-MX" smtClean="0"/>
              <a:t>‹Nº›</a:t>
            </a:fld>
            <a:endParaRPr lang="es-MX"/>
          </a:p>
        </p:txBody>
      </p:sp>
    </p:spTree>
    <p:extLst>
      <p:ext uri="{BB962C8B-B14F-4D97-AF65-F5344CB8AC3E}">
        <p14:creationId xmlns:p14="http://schemas.microsoft.com/office/powerpoint/2010/main" val="1791549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6E99010-EC3D-4043-A07B-20EDA33CFEE9}"/>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8212C3C1-916D-455F-A24D-7B80D56CD13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4F026102-E617-4EE4-81AA-B6D821B42698}"/>
              </a:ext>
            </a:extLst>
          </p:cNvPr>
          <p:cNvSpPr>
            <a:spLocks noGrp="1"/>
          </p:cNvSpPr>
          <p:nvPr>
            <p:ph type="dt" sz="half" idx="10"/>
          </p:nvPr>
        </p:nvSpPr>
        <p:spPr/>
        <p:txBody>
          <a:bodyPr/>
          <a:lstStyle/>
          <a:p>
            <a:fld id="{5B573697-B8EA-41F5-B464-F03D64C7B068}" type="datetimeFigureOut">
              <a:rPr lang="es-MX" smtClean="0"/>
              <a:t>18/09/2019</a:t>
            </a:fld>
            <a:endParaRPr lang="es-MX"/>
          </a:p>
        </p:txBody>
      </p:sp>
      <p:sp>
        <p:nvSpPr>
          <p:cNvPr id="5" name="Marcador de pie de página 4">
            <a:extLst>
              <a:ext uri="{FF2B5EF4-FFF2-40B4-BE49-F238E27FC236}">
                <a16:creationId xmlns:a16="http://schemas.microsoft.com/office/drawing/2014/main" id="{E0A94F16-263D-4A79-896A-5F097806848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2699217E-EA0E-46C9-B131-22D20891BA98}"/>
              </a:ext>
            </a:extLst>
          </p:cNvPr>
          <p:cNvSpPr>
            <a:spLocks noGrp="1"/>
          </p:cNvSpPr>
          <p:nvPr>
            <p:ph type="sldNum" sz="quarter" idx="12"/>
          </p:nvPr>
        </p:nvSpPr>
        <p:spPr/>
        <p:txBody>
          <a:bodyPr/>
          <a:lstStyle/>
          <a:p>
            <a:fld id="{582F04CA-6E9E-4DEE-9BF0-EA8DA412B3FE}" type="slidenum">
              <a:rPr lang="es-MX" smtClean="0"/>
              <a:t>‹Nº›</a:t>
            </a:fld>
            <a:endParaRPr lang="es-MX"/>
          </a:p>
        </p:txBody>
      </p:sp>
    </p:spTree>
    <p:extLst>
      <p:ext uri="{BB962C8B-B14F-4D97-AF65-F5344CB8AC3E}">
        <p14:creationId xmlns:p14="http://schemas.microsoft.com/office/powerpoint/2010/main" val="1787824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E713C1-1A8B-4CA2-B067-8F0E0665BC0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632DFBC-FEA3-4134-85E2-DA6F0D60876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EB8DE557-6E6B-4FD7-867D-6147EBFC892E}"/>
              </a:ext>
            </a:extLst>
          </p:cNvPr>
          <p:cNvSpPr>
            <a:spLocks noGrp="1"/>
          </p:cNvSpPr>
          <p:nvPr>
            <p:ph type="dt" sz="half" idx="10"/>
          </p:nvPr>
        </p:nvSpPr>
        <p:spPr/>
        <p:txBody>
          <a:bodyPr/>
          <a:lstStyle/>
          <a:p>
            <a:fld id="{5B573697-B8EA-41F5-B464-F03D64C7B068}" type="datetimeFigureOut">
              <a:rPr lang="es-MX" smtClean="0"/>
              <a:t>18/09/2019</a:t>
            </a:fld>
            <a:endParaRPr lang="es-MX"/>
          </a:p>
        </p:txBody>
      </p:sp>
      <p:sp>
        <p:nvSpPr>
          <p:cNvPr id="5" name="Marcador de pie de página 4">
            <a:extLst>
              <a:ext uri="{FF2B5EF4-FFF2-40B4-BE49-F238E27FC236}">
                <a16:creationId xmlns:a16="http://schemas.microsoft.com/office/drawing/2014/main" id="{24FFADA9-F1DD-4900-B0E2-36E76F44B3E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45906FD-9AE4-4C14-A2BD-1CB1685F079F}"/>
              </a:ext>
            </a:extLst>
          </p:cNvPr>
          <p:cNvSpPr>
            <a:spLocks noGrp="1"/>
          </p:cNvSpPr>
          <p:nvPr>
            <p:ph type="sldNum" sz="quarter" idx="12"/>
          </p:nvPr>
        </p:nvSpPr>
        <p:spPr/>
        <p:txBody>
          <a:bodyPr/>
          <a:lstStyle/>
          <a:p>
            <a:fld id="{582F04CA-6E9E-4DEE-9BF0-EA8DA412B3FE}" type="slidenum">
              <a:rPr lang="es-MX" smtClean="0"/>
              <a:t>‹Nº›</a:t>
            </a:fld>
            <a:endParaRPr lang="es-MX"/>
          </a:p>
        </p:txBody>
      </p:sp>
    </p:spTree>
    <p:extLst>
      <p:ext uri="{BB962C8B-B14F-4D97-AF65-F5344CB8AC3E}">
        <p14:creationId xmlns:p14="http://schemas.microsoft.com/office/powerpoint/2010/main" val="1656626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0B846B-0DEA-4797-BF67-5D28740C8B9B}"/>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60E8A8BB-2EFF-4407-8230-FB3F2A0577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333D470-D765-4BA1-BA54-25FB42811D27}"/>
              </a:ext>
            </a:extLst>
          </p:cNvPr>
          <p:cNvSpPr>
            <a:spLocks noGrp="1"/>
          </p:cNvSpPr>
          <p:nvPr>
            <p:ph type="dt" sz="half" idx="10"/>
          </p:nvPr>
        </p:nvSpPr>
        <p:spPr/>
        <p:txBody>
          <a:bodyPr/>
          <a:lstStyle/>
          <a:p>
            <a:fld id="{5B573697-B8EA-41F5-B464-F03D64C7B068}" type="datetimeFigureOut">
              <a:rPr lang="es-MX" smtClean="0"/>
              <a:t>18/09/2019</a:t>
            </a:fld>
            <a:endParaRPr lang="es-MX"/>
          </a:p>
        </p:txBody>
      </p:sp>
      <p:sp>
        <p:nvSpPr>
          <p:cNvPr id="5" name="Marcador de pie de página 4">
            <a:extLst>
              <a:ext uri="{FF2B5EF4-FFF2-40B4-BE49-F238E27FC236}">
                <a16:creationId xmlns:a16="http://schemas.microsoft.com/office/drawing/2014/main" id="{7C9D28E1-BF07-4C9A-824D-5E3A1C3824C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DB5F04FA-C6C3-4112-BBEA-A34DC80362C1}"/>
              </a:ext>
            </a:extLst>
          </p:cNvPr>
          <p:cNvSpPr>
            <a:spLocks noGrp="1"/>
          </p:cNvSpPr>
          <p:nvPr>
            <p:ph type="sldNum" sz="quarter" idx="12"/>
          </p:nvPr>
        </p:nvSpPr>
        <p:spPr/>
        <p:txBody>
          <a:bodyPr/>
          <a:lstStyle/>
          <a:p>
            <a:fld id="{582F04CA-6E9E-4DEE-9BF0-EA8DA412B3FE}" type="slidenum">
              <a:rPr lang="es-MX" smtClean="0"/>
              <a:t>‹Nº›</a:t>
            </a:fld>
            <a:endParaRPr lang="es-MX"/>
          </a:p>
        </p:txBody>
      </p:sp>
    </p:spTree>
    <p:extLst>
      <p:ext uri="{BB962C8B-B14F-4D97-AF65-F5344CB8AC3E}">
        <p14:creationId xmlns:p14="http://schemas.microsoft.com/office/powerpoint/2010/main" val="969244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1A3C4E-08DC-4C47-9D8D-CF931C69452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DB9268FD-C9A2-4D44-B27E-AE169BBC1BE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D69DCB37-11D8-47EC-9BC7-89ACA5A53209}"/>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E7D5D2A8-FC92-40E0-B545-FF1C02E293F0}"/>
              </a:ext>
            </a:extLst>
          </p:cNvPr>
          <p:cNvSpPr>
            <a:spLocks noGrp="1"/>
          </p:cNvSpPr>
          <p:nvPr>
            <p:ph type="dt" sz="half" idx="10"/>
          </p:nvPr>
        </p:nvSpPr>
        <p:spPr/>
        <p:txBody>
          <a:bodyPr/>
          <a:lstStyle/>
          <a:p>
            <a:fld id="{5B573697-B8EA-41F5-B464-F03D64C7B068}" type="datetimeFigureOut">
              <a:rPr lang="es-MX" smtClean="0"/>
              <a:t>18/09/2019</a:t>
            </a:fld>
            <a:endParaRPr lang="es-MX"/>
          </a:p>
        </p:txBody>
      </p:sp>
      <p:sp>
        <p:nvSpPr>
          <p:cNvPr id="6" name="Marcador de pie de página 5">
            <a:extLst>
              <a:ext uri="{FF2B5EF4-FFF2-40B4-BE49-F238E27FC236}">
                <a16:creationId xmlns:a16="http://schemas.microsoft.com/office/drawing/2014/main" id="{7D9C05CA-C4DE-4A41-90DA-D3FFF9BD8E3A}"/>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EA926A98-A846-45D7-A2F6-664B8C37577E}"/>
              </a:ext>
            </a:extLst>
          </p:cNvPr>
          <p:cNvSpPr>
            <a:spLocks noGrp="1"/>
          </p:cNvSpPr>
          <p:nvPr>
            <p:ph type="sldNum" sz="quarter" idx="12"/>
          </p:nvPr>
        </p:nvSpPr>
        <p:spPr/>
        <p:txBody>
          <a:bodyPr/>
          <a:lstStyle/>
          <a:p>
            <a:fld id="{582F04CA-6E9E-4DEE-9BF0-EA8DA412B3FE}" type="slidenum">
              <a:rPr lang="es-MX" smtClean="0"/>
              <a:t>‹Nº›</a:t>
            </a:fld>
            <a:endParaRPr lang="es-MX"/>
          </a:p>
        </p:txBody>
      </p:sp>
    </p:spTree>
    <p:extLst>
      <p:ext uri="{BB962C8B-B14F-4D97-AF65-F5344CB8AC3E}">
        <p14:creationId xmlns:p14="http://schemas.microsoft.com/office/powerpoint/2010/main" val="686992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3DEA94-B04E-4FF0-B43E-A65D8E4093B4}"/>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31BBF3FB-E11D-47DC-989C-FE57723F79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7AE390-2405-43CC-A8D5-895D0B3357AE}"/>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D1196ADF-56E0-4D8C-9C7A-89A314D4D7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01CB383-D35C-4DA9-BF56-5868E24B74E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58AA3DBD-8CAF-429E-A8F1-B219502D206A}"/>
              </a:ext>
            </a:extLst>
          </p:cNvPr>
          <p:cNvSpPr>
            <a:spLocks noGrp="1"/>
          </p:cNvSpPr>
          <p:nvPr>
            <p:ph type="dt" sz="half" idx="10"/>
          </p:nvPr>
        </p:nvSpPr>
        <p:spPr/>
        <p:txBody>
          <a:bodyPr/>
          <a:lstStyle/>
          <a:p>
            <a:fld id="{5B573697-B8EA-41F5-B464-F03D64C7B068}" type="datetimeFigureOut">
              <a:rPr lang="es-MX" smtClean="0"/>
              <a:t>18/09/2019</a:t>
            </a:fld>
            <a:endParaRPr lang="es-MX"/>
          </a:p>
        </p:txBody>
      </p:sp>
      <p:sp>
        <p:nvSpPr>
          <p:cNvPr id="8" name="Marcador de pie de página 7">
            <a:extLst>
              <a:ext uri="{FF2B5EF4-FFF2-40B4-BE49-F238E27FC236}">
                <a16:creationId xmlns:a16="http://schemas.microsoft.com/office/drawing/2014/main" id="{957252DE-0C25-4D86-9BAC-9DBB286E1E58}"/>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2E00905A-4CD7-466B-97CF-07E4BE2547B0}"/>
              </a:ext>
            </a:extLst>
          </p:cNvPr>
          <p:cNvSpPr>
            <a:spLocks noGrp="1"/>
          </p:cNvSpPr>
          <p:nvPr>
            <p:ph type="sldNum" sz="quarter" idx="12"/>
          </p:nvPr>
        </p:nvSpPr>
        <p:spPr/>
        <p:txBody>
          <a:bodyPr/>
          <a:lstStyle/>
          <a:p>
            <a:fld id="{582F04CA-6E9E-4DEE-9BF0-EA8DA412B3FE}" type="slidenum">
              <a:rPr lang="es-MX" smtClean="0"/>
              <a:t>‹Nº›</a:t>
            </a:fld>
            <a:endParaRPr lang="es-MX"/>
          </a:p>
        </p:txBody>
      </p:sp>
    </p:spTree>
    <p:extLst>
      <p:ext uri="{BB962C8B-B14F-4D97-AF65-F5344CB8AC3E}">
        <p14:creationId xmlns:p14="http://schemas.microsoft.com/office/powerpoint/2010/main" val="952065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0523FD-A6B1-453A-BADB-5912CC25BC8F}"/>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FF4A9379-91E7-4DED-A542-FBAFD637F36B}"/>
              </a:ext>
            </a:extLst>
          </p:cNvPr>
          <p:cNvSpPr>
            <a:spLocks noGrp="1"/>
          </p:cNvSpPr>
          <p:nvPr>
            <p:ph type="dt" sz="half" idx="10"/>
          </p:nvPr>
        </p:nvSpPr>
        <p:spPr/>
        <p:txBody>
          <a:bodyPr/>
          <a:lstStyle/>
          <a:p>
            <a:fld id="{5B573697-B8EA-41F5-B464-F03D64C7B068}" type="datetimeFigureOut">
              <a:rPr lang="es-MX" smtClean="0"/>
              <a:t>18/09/2019</a:t>
            </a:fld>
            <a:endParaRPr lang="es-MX"/>
          </a:p>
        </p:txBody>
      </p:sp>
      <p:sp>
        <p:nvSpPr>
          <p:cNvPr id="4" name="Marcador de pie de página 3">
            <a:extLst>
              <a:ext uri="{FF2B5EF4-FFF2-40B4-BE49-F238E27FC236}">
                <a16:creationId xmlns:a16="http://schemas.microsoft.com/office/drawing/2014/main" id="{80F60584-058B-4BAD-B3CE-0C6C05910720}"/>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9CFFAEDF-B9D1-4910-A378-F5AF15B80D3A}"/>
              </a:ext>
            </a:extLst>
          </p:cNvPr>
          <p:cNvSpPr>
            <a:spLocks noGrp="1"/>
          </p:cNvSpPr>
          <p:nvPr>
            <p:ph type="sldNum" sz="quarter" idx="12"/>
          </p:nvPr>
        </p:nvSpPr>
        <p:spPr/>
        <p:txBody>
          <a:bodyPr/>
          <a:lstStyle/>
          <a:p>
            <a:fld id="{582F04CA-6E9E-4DEE-9BF0-EA8DA412B3FE}" type="slidenum">
              <a:rPr lang="es-MX" smtClean="0"/>
              <a:t>‹Nº›</a:t>
            </a:fld>
            <a:endParaRPr lang="es-MX"/>
          </a:p>
        </p:txBody>
      </p:sp>
    </p:spTree>
    <p:extLst>
      <p:ext uri="{BB962C8B-B14F-4D97-AF65-F5344CB8AC3E}">
        <p14:creationId xmlns:p14="http://schemas.microsoft.com/office/powerpoint/2010/main" val="3638155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7634B92-B1E4-40D6-933C-7BBA8B2F0E89}"/>
              </a:ext>
            </a:extLst>
          </p:cNvPr>
          <p:cNvSpPr>
            <a:spLocks noGrp="1"/>
          </p:cNvSpPr>
          <p:nvPr>
            <p:ph type="dt" sz="half" idx="10"/>
          </p:nvPr>
        </p:nvSpPr>
        <p:spPr/>
        <p:txBody>
          <a:bodyPr/>
          <a:lstStyle/>
          <a:p>
            <a:fld id="{5B573697-B8EA-41F5-B464-F03D64C7B068}" type="datetimeFigureOut">
              <a:rPr lang="es-MX" smtClean="0"/>
              <a:t>18/09/2019</a:t>
            </a:fld>
            <a:endParaRPr lang="es-MX"/>
          </a:p>
        </p:txBody>
      </p:sp>
      <p:sp>
        <p:nvSpPr>
          <p:cNvPr id="3" name="Marcador de pie de página 2">
            <a:extLst>
              <a:ext uri="{FF2B5EF4-FFF2-40B4-BE49-F238E27FC236}">
                <a16:creationId xmlns:a16="http://schemas.microsoft.com/office/drawing/2014/main" id="{7C346E59-7E30-4357-9722-E90EFEBB02CF}"/>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FD7190DB-E1B5-4C3A-B911-EC265E353312}"/>
              </a:ext>
            </a:extLst>
          </p:cNvPr>
          <p:cNvSpPr>
            <a:spLocks noGrp="1"/>
          </p:cNvSpPr>
          <p:nvPr>
            <p:ph type="sldNum" sz="quarter" idx="12"/>
          </p:nvPr>
        </p:nvSpPr>
        <p:spPr/>
        <p:txBody>
          <a:bodyPr/>
          <a:lstStyle/>
          <a:p>
            <a:fld id="{582F04CA-6E9E-4DEE-9BF0-EA8DA412B3FE}" type="slidenum">
              <a:rPr lang="es-MX" smtClean="0"/>
              <a:t>‹Nº›</a:t>
            </a:fld>
            <a:endParaRPr lang="es-MX"/>
          </a:p>
        </p:txBody>
      </p:sp>
    </p:spTree>
    <p:extLst>
      <p:ext uri="{BB962C8B-B14F-4D97-AF65-F5344CB8AC3E}">
        <p14:creationId xmlns:p14="http://schemas.microsoft.com/office/powerpoint/2010/main" val="2662974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D62948-A53C-44E8-B7B2-159D518F182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AE2DD728-83F6-456B-B0F6-F556D3E34BC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474553B0-6A7F-4B61-BC56-5B213DD350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BF960E5-894B-4877-8855-9D7C592AF754}"/>
              </a:ext>
            </a:extLst>
          </p:cNvPr>
          <p:cNvSpPr>
            <a:spLocks noGrp="1"/>
          </p:cNvSpPr>
          <p:nvPr>
            <p:ph type="dt" sz="half" idx="10"/>
          </p:nvPr>
        </p:nvSpPr>
        <p:spPr/>
        <p:txBody>
          <a:bodyPr/>
          <a:lstStyle/>
          <a:p>
            <a:fld id="{5B573697-B8EA-41F5-B464-F03D64C7B068}" type="datetimeFigureOut">
              <a:rPr lang="es-MX" smtClean="0"/>
              <a:t>18/09/2019</a:t>
            </a:fld>
            <a:endParaRPr lang="es-MX"/>
          </a:p>
        </p:txBody>
      </p:sp>
      <p:sp>
        <p:nvSpPr>
          <p:cNvPr id="6" name="Marcador de pie de página 5">
            <a:extLst>
              <a:ext uri="{FF2B5EF4-FFF2-40B4-BE49-F238E27FC236}">
                <a16:creationId xmlns:a16="http://schemas.microsoft.com/office/drawing/2014/main" id="{0969BF2C-2F29-4ACD-B772-FD4F4B129CAD}"/>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6A3235C-3EF3-41F7-B585-7491DA58DB39}"/>
              </a:ext>
            </a:extLst>
          </p:cNvPr>
          <p:cNvSpPr>
            <a:spLocks noGrp="1"/>
          </p:cNvSpPr>
          <p:nvPr>
            <p:ph type="sldNum" sz="quarter" idx="12"/>
          </p:nvPr>
        </p:nvSpPr>
        <p:spPr/>
        <p:txBody>
          <a:bodyPr/>
          <a:lstStyle/>
          <a:p>
            <a:fld id="{582F04CA-6E9E-4DEE-9BF0-EA8DA412B3FE}" type="slidenum">
              <a:rPr lang="es-MX" smtClean="0"/>
              <a:t>‹Nº›</a:t>
            </a:fld>
            <a:endParaRPr lang="es-MX"/>
          </a:p>
        </p:txBody>
      </p:sp>
    </p:spTree>
    <p:extLst>
      <p:ext uri="{BB962C8B-B14F-4D97-AF65-F5344CB8AC3E}">
        <p14:creationId xmlns:p14="http://schemas.microsoft.com/office/powerpoint/2010/main" val="1382443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117DD8-0947-4868-9639-148638E97D3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EFD1FFEE-44D3-41C0-B646-06CE2F8CBA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99350B2B-8066-4ED1-B5CD-604C94BEA0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74EF64E-CD59-471A-B941-5FA4A3ECC12F}"/>
              </a:ext>
            </a:extLst>
          </p:cNvPr>
          <p:cNvSpPr>
            <a:spLocks noGrp="1"/>
          </p:cNvSpPr>
          <p:nvPr>
            <p:ph type="dt" sz="half" idx="10"/>
          </p:nvPr>
        </p:nvSpPr>
        <p:spPr/>
        <p:txBody>
          <a:bodyPr/>
          <a:lstStyle/>
          <a:p>
            <a:fld id="{5B573697-B8EA-41F5-B464-F03D64C7B068}" type="datetimeFigureOut">
              <a:rPr lang="es-MX" smtClean="0"/>
              <a:t>18/09/2019</a:t>
            </a:fld>
            <a:endParaRPr lang="es-MX"/>
          </a:p>
        </p:txBody>
      </p:sp>
      <p:sp>
        <p:nvSpPr>
          <p:cNvPr id="6" name="Marcador de pie de página 5">
            <a:extLst>
              <a:ext uri="{FF2B5EF4-FFF2-40B4-BE49-F238E27FC236}">
                <a16:creationId xmlns:a16="http://schemas.microsoft.com/office/drawing/2014/main" id="{EE0DC486-033A-4189-AF47-B20E5D9F7D3A}"/>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307F9D8A-B2F3-48BD-ACCC-C390355BF350}"/>
              </a:ext>
            </a:extLst>
          </p:cNvPr>
          <p:cNvSpPr>
            <a:spLocks noGrp="1"/>
          </p:cNvSpPr>
          <p:nvPr>
            <p:ph type="sldNum" sz="quarter" idx="12"/>
          </p:nvPr>
        </p:nvSpPr>
        <p:spPr/>
        <p:txBody>
          <a:bodyPr/>
          <a:lstStyle/>
          <a:p>
            <a:fld id="{582F04CA-6E9E-4DEE-9BF0-EA8DA412B3FE}" type="slidenum">
              <a:rPr lang="es-MX" smtClean="0"/>
              <a:t>‹Nº›</a:t>
            </a:fld>
            <a:endParaRPr lang="es-MX"/>
          </a:p>
        </p:txBody>
      </p:sp>
    </p:spTree>
    <p:extLst>
      <p:ext uri="{BB962C8B-B14F-4D97-AF65-F5344CB8AC3E}">
        <p14:creationId xmlns:p14="http://schemas.microsoft.com/office/powerpoint/2010/main" val="3213699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4FD0EE8-B60A-4F05-A1CE-1584AA7E81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EDDC4BCB-E75A-4D67-A223-5F1DF3D0D8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F2EFD68-E3D0-4CAE-8A97-D3CEF8F7A3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573697-B8EA-41F5-B464-F03D64C7B068}" type="datetimeFigureOut">
              <a:rPr lang="es-MX" smtClean="0"/>
              <a:t>18/09/2019</a:t>
            </a:fld>
            <a:endParaRPr lang="es-MX"/>
          </a:p>
        </p:txBody>
      </p:sp>
      <p:sp>
        <p:nvSpPr>
          <p:cNvPr id="5" name="Marcador de pie de página 4">
            <a:extLst>
              <a:ext uri="{FF2B5EF4-FFF2-40B4-BE49-F238E27FC236}">
                <a16:creationId xmlns:a16="http://schemas.microsoft.com/office/drawing/2014/main" id="{60A71CB3-C56A-41AA-BF8F-91D21C731F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041B8906-8C4C-4E33-BAA8-385CEC2951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2F04CA-6E9E-4DEE-9BF0-EA8DA412B3FE}" type="slidenum">
              <a:rPr lang="es-MX" smtClean="0"/>
              <a:t>‹Nº›</a:t>
            </a:fld>
            <a:endParaRPr lang="es-MX"/>
          </a:p>
        </p:txBody>
      </p:sp>
    </p:spTree>
    <p:extLst>
      <p:ext uri="{BB962C8B-B14F-4D97-AF65-F5344CB8AC3E}">
        <p14:creationId xmlns:p14="http://schemas.microsoft.com/office/powerpoint/2010/main" val="1568872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8.jp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www.excelsior.com.mx/global/este-es-ajo-el-primer-gato-clonado-en-china/1334864" TargetMode="External"/><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6.jpg"/></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jpg"/><Relationship Id="rId4" Type="http://schemas.openxmlformats.org/officeDocument/2006/relationships/image" Target="../media/image7.jpg"/></Relationships>
</file>

<file path=ppt/slides/_rels/slide3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blogs.publico.es/joseba-achotegui/2014/02/16/la-biopolitica-30-anos-despues-vigencia-de-michael-foucault/" TargetMode="External"/><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hyperlink" Target="https://youtu.be/9n_qbPciOKk" TargetMode="External"/><Relationship Id="rId5" Type="http://schemas.openxmlformats.org/officeDocument/2006/relationships/hyperlink" Target="https://www.alainet.org/es/articulo/188267" TargetMode="External"/><Relationship Id="rId4" Type="http://schemas.openxmlformats.org/officeDocument/2006/relationships/hyperlink" Target="https://www.excelsior.com.mx/global/este-es-ajo-el-primer-gato-clonado-en-china/1334864"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0.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86EB29-3B98-44B2-B786-7020EBD1F239}"/>
              </a:ext>
            </a:extLst>
          </p:cNvPr>
          <p:cNvSpPr>
            <a:spLocks noGrp="1"/>
          </p:cNvSpPr>
          <p:nvPr>
            <p:ph type="ctrTitle"/>
          </p:nvPr>
        </p:nvSpPr>
        <p:spPr>
          <a:xfrm>
            <a:off x="2840287" y="2947420"/>
            <a:ext cx="9220921" cy="1153360"/>
          </a:xfrm>
          <a:ln>
            <a:solidFill>
              <a:schemeClr val="accent4">
                <a:lumMod val="75000"/>
              </a:schemeClr>
            </a:solidFill>
          </a:ln>
        </p:spPr>
        <p:style>
          <a:lnRef idx="2">
            <a:schemeClr val="accent4"/>
          </a:lnRef>
          <a:fillRef idx="1">
            <a:schemeClr val="lt1"/>
          </a:fillRef>
          <a:effectRef idx="0">
            <a:schemeClr val="accent4"/>
          </a:effectRef>
          <a:fontRef idx="minor">
            <a:schemeClr val="dk1"/>
          </a:fontRef>
        </p:style>
        <p:txBody>
          <a:bodyPr/>
          <a:lstStyle/>
          <a:p>
            <a:r>
              <a:rPr lang="es-MX" dirty="0"/>
              <a:t>Biopolítica</a:t>
            </a:r>
          </a:p>
        </p:txBody>
      </p:sp>
      <p:sp>
        <p:nvSpPr>
          <p:cNvPr id="3" name="Subtítulo 2">
            <a:extLst>
              <a:ext uri="{FF2B5EF4-FFF2-40B4-BE49-F238E27FC236}">
                <a16:creationId xmlns:a16="http://schemas.microsoft.com/office/drawing/2014/main" id="{11B55EB3-2F01-463A-B49C-EA0E16726D9A}"/>
              </a:ext>
            </a:extLst>
          </p:cNvPr>
          <p:cNvSpPr>
            <a:spLocks noGrp="1"/>
          </p:cNvSpPr>
          <p:nvPr>
            <p:ph type="subTitle" idx="1"/>
          </p:nvPr>
        </p:nvSpPr>
        <p:spPr>
          <a:xfrm>
            <a:off x="8789091" y="6386254"/>
            <a:ext cx="3292791" cy="461665"/>
          </a:xfrm>
        </p:spPr>
        <p:txBody>
          <a:bodyPr>
            <a:normAutofit/>
          </a:bodyPr>
          <a:lstStyle/>
          <a:p>
            <a:pPr algn="r">
              <a:lnSpc>
                <a:spcPct val="100000"/>
              </a:lnSpc>
              <a:spcBef>
                <a:spcPts val="0"/>
              </a:spcBef>
            </a:pPr>
            <a:r>
              <a:rPr lang="es-MX" sz="1200" i="1" dirty="0">
                <a:latin typeface="Verdana" panose="020B0604030504040204" pitchFamily="34" charset="0"/>
                <a:ea typeface="Verdana" panose="020B0604030504040204" pitchFamily="34" charset="0"/>
              </a:rPr>
              <a:t>Elaborado por</a:t>
            </a:r>
          </a:p>
          <a:p>
            <a:pPr algn="r">
              <a:lnSpc>
                <a:spcPct val="100000"/>
              </a:lnSpc>
              <a:spcBef>
                <a:spcPts val="0"/>
              </a:spcBef>
            </a:pPr>
            <a:r>
              <a:rPr lang="es-MX" sz="1200" i="1" dirty="0">
                <a:latin typeface="Verdana" panose="020B0604030504040204" pitchFamily="34" charset="0"/>
                <a:ea typeface="Verdana" panose="020B0604030504040204" pitchFamily="34" charset="0"/>
              </a:rPr>
              <a:t>M. en Psi. Anabell Gómez Vidal</a:t>
            </a:r>
          </a:p>
        </p:txBody>
      </p:sp>
      <p:pic>
        <p:nvPicPr>
          <p:cNvPr id="17" name="Imagen 16">
            <a:extLst>
              <a:ext uri="{FF2B5EF4-FFF2-40B4-BE49-F238E27FC236}">
                <a16:creationId xmlns:a16="http://schemas.microsoft.com/office/drawing/2014/main" id="{66103A20-DE36-466D-A36F-CEB56B25C3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020" y="664614"/>
            <a:ext cx="2481960" cy="2189964"/>
          </a:xfrm>
          <a:prstGeom prst="rect">
            <a:avLst/>
          </a:prstGeom>
        </p:spPr>
      </p:pic>
      <p:sp>
        <p:nvSpPr>
          <p:cNvPr id="20" name="CuadroTexto 19">
            <a:extLst>
              <a:ext uri="{FF2B5EF4-FFF2-40B4-BE49-F238E27FC236}">
                <a16:creationId xmlns:a16="http://schemas.microsoft.com/office/drawing/2014/main" id="{DF0FB324-4DBD-4C4E-9EF7-9ACF19D807D8}"/>
              </a:ext>
            </a:extLst>
          </p:cNvPr>
          <p:cNvSpPr txBox="1"/>
          <p:nvPr/>
        </p:nvSpPr>
        <p:spPr>
          <a:xfrm>
            <a:off x="5429822" y="6403627"/>
            <a:ext cx="2062488" cy="461665"/>
          </a:xfrm>
          <a:prstGeom prst="rect">
            <a:avLst/>
          </a:prstGeom>
        </p:spPr>
        <p:txBody>
          <a:bodyPr vert="horz" lIns="91440" tIns="45720" rIns="91440" bIns="45720" rtlCol="0">
            <a:normAutofit/>
          </a:bodyPr>
          <a:lstStyle>
            <a:lvl1pPr indent="0" algn="r">
              <a:lnSpc>
                <a:spcPct val="100000"/>
              </a:lnSpc>
              <a:spcBef>
                <a:spcPts val="0"/>
              </a:spcBef>
              <a:buFont typeface="Arial" panose="020B0604020202020204" pitchFamily="34" charset="0"/>
              <a:buNone/>
              <a:defRPr sz="1200" i="1">
                <a:latin typeface="Verdana" panose="020B0604030504040204" pitchFamily="34" charset="0"/>
                <a:ea typeface="Verdana" panose="020B0604030504040204" pitchFamily="34" charset="0"/>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lgn="l"/>
            <a:r>
              <a:rPr lang="es-MX" dirty="0"/>
              <a:t>Material Didáctico</a:t>
            </a:r>
          </a:p>
          <a:p>
            <a:pPr algn="l"/>
            <a:r>
              <a:rPr lang="es-MX" dirty="0"/>
              <a:t>Sólo Visión Proyectables</a:t>
            </a:r>
          </a:p>
        </p:txBody>
      </p:sp>
      <p:graphicFrame>
        <p:nvGraphicFramePr>
          <p:cNvPr id="23" name="Tabla 23">
            <a:extLst>
              <a:ext uri="{FF2B5EF4-FFF2-40B4-BE49-F238E27FC236}">
                <a16:creationId xmlns:a16="http://schemas.microsoft.com/office/drawing/2014/main" id="{67E221D4-0A2A-4E3D-8AAA-3B2F69722094}"/>
              </a:ext>
            </a:extLst>
          </p:cNvPr>
          <p:cNvGraphicFramePr>
            <a:graphicFrameLocks noGrp="1"/>
          </p:cNvGraphicFramePr>
          <p:nvPr>
            <p:extLst>
              <p:ext uri="{D42A27DB-BD31-4B8C-83A1-F6EECF244321}">
                <p14:modId xmlns:p14="http://schemas.microsoft.com/office/powerpoint/2010/main" val="1670472020"/>
              </p:ext>
            </p:extLst>
          </p:nvPr>
        </p:nvGraphicFramePr>
        <p:xfrm>
          <a:off x="5405193" y="5102061"/>
          <a:ext cx="6656016" cy="1036320"/>
        </p:xfrm>
        <a:graphic>
          <a:graphicData uri="http://schemas.openxmlformats.org/drawingml/2006/table">
            <a:tbl>
              <a:tblPr firstRow="1" bandRow="1">
                <a:tableStyleId>{F5AB1C69-6EDB-4FF4-983F-18BD219EF322}</a:tableStyleId>
              </a:tblPr>
              <a:tblGrid>
                <a:gridCol w="2092887">
                  <a:extLst>
                    <a:ext uri="{9D8B030D-6E8A-4147-A177-3AD203B41FA5}">
                      <a16:colId xmlns:a16="http://schemas.microsoft.com/office/drawing/2014/main" val="533496245"/>
                    </a:ext>
                  </a:extLst>
                </a:gridCol>
                <a:gridCol w="1760220">
                  <a:extLst>
                    <a:ext uri="{9D8B030D-6E8A-4147-A177-3AD203B41FA5}">
                      <a16:colId xmlns:a16="http://schemas.microsoft.com/office/drawing/2014/main" val="393322413"/>
                    </a:ext>
                  </a:extLst>
                </a:gridCol>
                <a:gridCol w="2802909">
                  <a:extLst>
                    <a:ext uri="{9D8B030D-6E8A-4147-A177-3AD203B41FA5}">
                      <a16:colId xmlns:a16="http://schemas.microsoft.com/office/drawing/2014/main" val="3157109697"/>
                    </a:ext>
                  </a:extLst>
                </a:gridCol>
              </a:tblGrid>
              <a:tr h="485939">
                <a:tc>
                  <a:txBody>
                    <a:bodyPr/>
                    <a:lstStyle/>
                    <a:p>
                      <a:pPr algn="ctr"/>
                      <a:r>
                        <a:rPr lang="es-MX" sz="1400" dirty="0"/>
                        <a:t>Unidad de Competencia (UC)</a:t>
                      </a:r>
                    </a:p>
                  </a:txBody>
                  <a:tcPr>
                    <a:solidFill>
                      <a:schemeClr val="accent6">
                        <a:lumMod val="50000"/>
                      </a:schemeClr>
                    </a:solidFill>
                  </a:tcPr>
                </a:tc>
                <a:tc>
                  <a:txBody>
                    <a:bodyPr/>
                    <a:lstStyle/>
                    <a:p>
                      <a:pPr algn="ctr"/>
                      <a:r>
                        <a:rPr lang="es-MX" sz="1400" dirty="0"/>
                        <a:t>Contenidos de la UC que atiende</a:t>
                      </a:r>
                    </a:p>
                  </a:txBody>
                  <a:tcPr>
                    <a:solidFill>
                      <a:schemeClr val="accent6">
                        <a:lumMod val="50000"/>
                      </a:schemeClr>
                    </a:solidFill>
                  </a:tcPr>
                </a:tc>
                <a:tc>
                  <a:txBody>
                    <a:bodyPr/>
                    <a:lstStyle/>
                    <a:p>
                      <a:pPr algn="ctr"/>
                      <a:r>
                        <a:rPr lang="es-MX" sz="1400" dirty="0"/>
                        <a:t>Objetivo de la UC</a:t>
                      </a:r>
                    </a:p>
                  </a:txBody>
                  <a:tcPr>
                    <a:solidFill>
                      <a:schemeClr val="accent6">
                        <a:lumMod val="50000"/>
                      </a:schemeClr>
                    </a:solidFill>
                  </a:tcPr>
                </a:tc>
                <a:extLst>
                  <a:ext uri="{0D108BD9-81ED-4DB2-BD59-A6C34878D82A}">
                    <a16:rowId xmlns:a16="http://schemas.microsoft.com/office/drawing/2014/main" val="1051836896"/>
                  </a:ext>
                </a:extLst>
              </a:tr>
              <a:tr h="477506">
                <a:tc>
                  <a:txBody>
                    <a:bodyPr/>
                    <a:lstStyle/>
                    <a:p>
                      <a:pPr algn="ctr"/>
                      <a:r>
                        <a:rPr lang="es-MX" sz="1400" dirty="0">
                          <a:solidFill>
                            <a:schemeClr val="tx1"/>
                          </a:solidFill>
                        </a:rPr>
                        <a:t>III</a:t>
                      </a:r>
                    </a:p>
                  </a:txBody>
                  <a:tcPr anchor="ctr">
                    <a:solidFill>
                      <a:schemeClr val="accent4">
                        <a:lumMod val="75000"/>
                        <a:alpha val="70000"/>
                      </a:schemeClr>
                    </a:solidFill>
                  </a:tcPr>
                </a:tc>
                <a:tc>
                  <a:txBody>
                    <a:bodyPr/>
                    <a:lstStyle/>
                    <a:p>
                      <a:r>
                        <a:rPr lang="es-MX" sz="1400" dirty="0">
                          <a:solidFill>
                            <a:schemeClr val="tx1"/>
                          </a:solidFill>
                        </a:rPr>
                        <a:t>Análisis de procesos políticos.</a:t>
                      </a:r>
                    </a:p>
                  </a:txBody>
                  <a:tcPr anchor="ctr">
                    <a:solidFill>
                      <a:schemeClr val="accent4">
                        <a:lumMod val="75000"/>
                        <a:alpha val="70000"/>
                      </a:schemeClr>
                    </a:solidFill>
                  </a:tcPr>
                </a:tc>
                <a:tc>
                  <a:txBody>
                    <a:bodyPr/>
                    <a:lstStyle/>
                    <a:p>
                      <a:r>
                        <a:rPr lang="es-MX" sz="1400" dirty="0">
                          <a:solidFill>
                            <a:schemeClr val="tx1"/>
                          </a:solidFill>
                        </a:rPr>
                        <a:t>Analizar e interpretar procesos y fenómenos políticos actuales.</a:t>
                      </a:r>
                    </a:p>
                  </a:txBody>
                  <a:tcPr anchor="ctr">
                    <a:solidFill>
                      <a:schemeClr val="accent4">
                        <a:lumMod val="75000"/>
                        <a:alpha val="70000"/>
                      </a:schemeClr>
                    </a:solidFill>
                  </a:tcPr>
                </a:tc>
                <a:extLst>
                  <a:ext uri="{0D108BD9-81ED-4DB2-BD59-A6C34878D82A}">
                    <a16:rowId xmlns:a16="http://schemas.microsoft.com/office/drawing/2014/main" val="165968189"/>
                  </a:ext>
                </a:extLst>
              </a:tr>
            </a:tbl>
          </a:graphicData>
        </a:graphic>
      </p:graphicFrame>
      <p:graphicFrame>
        <p:nvGraphicFramePr>
          <p:cNvPr id="25" name="Tabla 25">
            <a:extLst>
              <a:ext uri="{FF2B5EF4-FFF2-40B4-BE49-F238E27FC236}">
                <a16:creationId xmlns:a16="http://schemas.microsoft.com/office/drawing/2014/main" id="{8692426D-EA38-43F1-8718-2C1ABEB559A1}"/>
              </a:ext>
            </a:extLst>
          </p:cNvPr>
          <p:cNvGraphicFramePr>
            <a:graphicFrameLocks noGrp="1"/>
          </p:cNvGraphicFramePr>
          <p:nvPr>
            <p:extLst>
              <p:ext uri="{D42A27DB-BD31-4B8C-83A1-F6EECF244321}">
                <p14:modId xmlns:p14="http://schemas.microsoft.com/office/powerpoint/2010/main" val="562861663"/>
              </p:ext>
            </p:extLst>
          </p:nvPr>
        </p:nvGraphicFramePr>
        <p:xfrm>
          <a:off x="5405192" y="4253730"/>
          <a:ext cx="6676690" cy="741680"/>
        </p:xfrm>
        <a:graphic>
          <a:graphicData uri="http://schemas.openxmlformats.org/drawingml/2006/table">
            <a:tbl>
              <a:tblPr firstRow="1" bandRow="1">
                <a:tableStyleId>{F5AB1C69-6EDB-4FF4-983F-18BD219EF322}</a:tableStyleId>
              </a:tblPr>
              <a:tblGrid>
                <a:gridCol w="3338345">
                  <a:extLst>
                    <a:ext uri="{9D8B030D-6E8A-4147-A177-3AD203B41FA5}">
                      <a16:colId xmlns:a16="http://schemas.microsoft.com/office/drawing/2014/main" val="1336598058"/>
                    </a:ext>
                  </a:extLst>
                </a:gridCol>
                <a:gridCol w="3338345">
                  <a:extLst>
                    <a:ext uri="{9D8B030D-6E8A-4147-A177-3AD203B41FA5}">
                      <a16:colId xmlns:a16="http://schemas.microsoft.com/office/drawing/2014/main" val="3314362261"/>
                    </a:ext>
                  </a:extLst>
                </a:gridCol>
              </a:tblGrid>
              <a:tr h="370840">
                <a:tc>
                  <a:txBody>
                    <a:bodyPr/>
                    <a:lstStyle/>
                    <a:p>
                      <a:pPr algn="ctr"/>
                      <a:r>
                        <a:rPr lang="es-MX" dirty="0"/>
                        <a:t>Programa educativo</a:t>
                      </a:r>
                    </a:p>
                  </a:txBody>
                  <a:tcPr>
                    <a:solidFill>
                      <a:schemeClr val="accent6">
                        <a:lumMod val="50000"/>
                      </a:schemeClr>
                    </a:solidFill>
                  </a:tcPr>
                </a:tc>
                <a:tc>
                  <a:txBody>
                    <a:bodyPr/>
                    <a:lstStyle/>
                    <a:p>
                      <a:pPr algn="ctr"/>
                      <a:r>
                        <a:rPr lang="es-MX" dirty="0"/>
                        <a:t>Unidad de Aprendizaje</a:t>
                      </a:r>
                    </a:p>
                  </a:txBody>
                  <a:tcPr>
                    <a:solidFill>
                      <a:schemeClr val="accent6">
                        <a:lumMod val="50000"/>
                      </a:schemeClr>
                    </a:solidFill>
                  </a:tcPr>
                </a:tc>
                <a:extLst>
                  <a:ext uri="{0D108BD9-81ED-4DB2-BD59-A6C34878D82A}">
                    <a16:rowId xmlns:a16="http://schemas.microsoft.com/office/drawing/2014/main" val="1992710610"/>
                  </a:ext>
                </a:extLst>
              </a:tr>
              <a:tr h="370840">
                <a:tc>
                  <a:txBody>
                    <a:bodyPr/>
                    <a:lstStyle/>
                    <a:p>
                      <a:pPr algn="ctr"/>
                      <a:r>
                        <a:rPr lang="es-MX" dirty="0"/>
                        <a:t>Licenciatura en Psicología</a:t>
                      </a:r>
                    </a:p>
                  </a:txBody>
                  <a:tcPr>
                    <a:solidFill>
                      <a:schemeClr val="accent4">
                        <a:lumMod val="75000"/>
                        <a:alpha val="70000"/>
                      </a:schemeClr>
                    </a:solidFill>
                  </a:tcPr>
                </a:tc>
                <a:tc>
                  <a:txBody>
                    <a:bodyPr/>
                    <a:lstStyle/>
                    <a:p>
                      <a:pPr algn="ctr"/>
                      <a:r>
                        <a:rPr lang="es-MX" dirty="0"/>
                        <a:t>Psicología Política</a:t>
                      </a:r>
                    </a:p>
                  </a:txBody>
                  <a:tcPr>
                    <a:solidFill>
                      <a:schemeClr val="accent4">
                        <a:lumMod val="75000"/>
                        <a:alpha val="70000"/>
                      </a:schemeClr>
                    </a:solidFill>
                  </a:tcPr>
                </a:tc>
                <a:extLst>
                  <a:ext uri="{0D108BD9-81ED-4DB2-BD59-A6C34878D82A}">
                    <a16:rowId xmlns:a16="http://schemas.microsoft.com/office/drawing/2014/main" val="2316610036"/>
                  </a:ext>
                </a:extLst>
              </a:tr>
            </a:tbl>
          </a:graphicData>
        </a:graphic>
      </p:graphicFrame>
      <p:grpSp>
        <p:nvGrpSpPr>
          <p:cNvPr id="28" name="Grupo 27">
            <a:extLst>
              <a:ext uri="{FF2B5EF4-FFF2-40B4-BE49-F238E27FC236}">
                <a16:creationId xmlns:a16="http://schemas.microsoft.com/office/drawing/2014/main" id="{7ADA6189-C490-47B1-BC3E-660E4F1F1D1C}"/>
              </a:ext>
            </a:extLst>
          </p:cNvPr>
          <p:cNvGrpSpPr/>
          <p:nvPr/>
        </p:nvGrpSpPr>
        <p:grpSpPr>
          <a:xfrm>
            <a:off x="0" y="3030039"/>
            <a:ext cx="5676885" cy="3792190"/>
            <a:chOff x="0" y="3030039"/>
            <a:chExt cx="5676885" cy="3792190"/>
          </a:xfrm>
        </p:grpSpPr>
        <p:grpSp>
          <p:nvGrpSpPr>
            <p:cNvPr id="4" name="Grupo 3">
              <a:extLst>
                <a:ext uri="{FF2B5EF4-FFF2-40B4-BE49-F238E27FC236}">
                  <a16:creationId xmlns:a16="http://schemas.microsoft.com/office/drawing/2014/main" id="{AA2B53A8-C39A-4CDC-8B41-D25DBB4814F2}"/>
                </a:ext>
              </a:extLst>
            </p:cNvPr>
            <p:cNvGrpSpPr/>
            <p:nvPr/>
          </p:nvGrpSpPr>
          <p:grpSpPr>
            <a:xfrm>
              <a:off x="0" y="3030039"/>
              <a:ext cx="5154389" cy="3792190"/>
              <a:chOff x="94011" y="2559132"/>
              <a:chExt cx="5154389" cy="3792190"/>
            </a:xfrm>
          </p:grpSpPr>
          <p:sp>
            <p:nvSpPr>
              <p:cNvPr id="5" name="Hexágono 4">
                <a:extLst>
                  <a:ext uri="{FF2B5EF4-FFF2-40B4-BE49-F238E27FC236}">
                    <a16:creationId xmlns:a16="http://schemas.microsoft.com/office/drawing/2014/main" id="{AA5B3BB7-8975-4B7E-8279-0A62EE739F8D}"/>
                  </a:ext>
                </a:extLst>
              </p:cNvPr>
              <p:cNvSpPr/>
              <p:nvPr/>
            </p:nvSpPr>
            <p:spPr>
              <a:xfrm>
                <a:off x="2362696" y="3707822"/>
                <a:ext cx="2885704" cy="2422566"/>
              </a:xfrm>
              <a:prstGeom prst="hexagon">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Hexágono 5">
                <a:extLst>
                  <a:ext uri="{FF2B5EF4-FFF2-40B4-BE49-F238E27FC236}">
                    <a16:creationId xmlns:a16="http://schemas.microsoft.com/office/drawing/2014/main" id="{1692EF0F-2BCB-43F3-9404-D288E4FCE2D4}"/>
                  </a:ext>
                </a:extLst>
              </p:cNvPr>
              <p:cNvSpPr/>
              <p:nvPr/>
            </p:nvSpPr>
            <p:spPr>
              <a:xfrm>
                <a:off x="1104161" y="3092531"/>
                <a:ext cx="1664524" cy="1538844"/>
              </a:xfrm>
              <a:prstGeom prst="hexagon">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Hexágono 6">
                <a:extLst>
                  <a:ext uri="{FF2B5EF4-FFF2-40B4-BE49-F238E27FC236}">
                    <a16:creationId xmlns:a16="http://schemas.microsoft.com/office/drawing/2014/main" id="{B8CA3143-D365-47ED-AE1D-A17ED6D0A05D}"/>
                  </a:ext>
                </a:extLst>
              </p:cNvPr>
              <p:cNvSpPr/>
              <p:nvPr/>
            </p:nvSpPr>
            <p:spPr>
              <a:xfrm>
                <a:off x="94011" y="2559132"/>
                <a:ext cx="1664524" cy="1538844"/>
              </a:xfrm>
              <a:prstGeom prst="hexagon">
                <a:avLst/>
              </a:pr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Hexágono 7">
                <a:extLst>
                  <a:ext uri="{FF2B5EF4-FFF2-40B4-BE49-F238E27FC236}">
                    <a16:creationId xmlns:a16="http://schemas.microsoft.com/office/drawing/2014/main" id="{21231689-85BA-4775-B454-F19EA763465F}"/>
                  </a:ext>
                </a:extLst>
              </p:cNvPr>
              <p:cNvSpPr/>
              <p:nvPr/>
            </p:nvSpPr>
            <p:spPr>
              <a:xfrm>
                <a:off x="221180" y="4198422"/>
                <a:ext cx="1157843" cy="1008413"/>
              </a:xfrm>
              <a:prstGeom prst="hexagon">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Hexágono 8">
                <a:extLst>
                  <a:ext uri="{FF2B5EF4-FFF2-40B4-BE49-F238E27FC236}">
                    <a16:creationId xmlns:a16="http://schemas.microsoft.com/office/drawing/2014/main" id="{E3B21770-8C19-4AE0-B3FE-14885FA1C968}"/>
                  </a:ext>
                </a:extLst>
              </p:cNvPr>
              <p:cNvSpPr/>
              <p:nvPr/>
            </p:nvSpPr>
            <p:spPr>
              <a:xfrm>
                <a:off x="1240479" y="4767449"/>
                <a:ext cx="1157843" cy="1008413"/>
              </a:xfrm>
              <a:prstGeom prst="hexagon">
                <a:avLst/>
              </a:pr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Hexágono 9">
                <a:extLst>
                  <a:ext uri="{FF2B5EF4-FFF2-40B4-BE49-F238E27FC236}">
                    <a16:creationId xmlns:a16="http://schemas.microsoft.com/office/drawing/2014/main" id="{9C791228-A26A-4D1D-984A-8A388F090153}"/>
                  </a:ext>
                </a:extLst>
              </p:cNvPr>
              <p:cNvSpPr/>
              <p:nvPr/>
            </p:nvSpPr>
            <p:spPr>
              <a:xfrm>
                <a:off x="221179" y="5342909"/>
                <a:ext cx="1157843" cy="1008413"/>
              </a:xfrm>
              <a:prstGeom prst="hexagon">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Trapecio 10">
                <a:extLst>
                  <a:ext uri="{FF2B5EF4-FFF2-40B4-BE49-F238E27FC236}">
                    <a16:creationId xmlns:a16="http://schemas.microsoft.com/office/drawing/2014/main" id="{EAD163FE-1F08-4985-85BD-9E48467DB138}"/>
                  </a:ext>
                </a:extLst>
              </p:cNvPr>
              <p:cNvSpPr/>
              <p:nvPr/>
            </p:nvSpPr>
            <p:spPr>
              <a:xfrm>
                <a:off x="1252354" y="5872599"/>
                <a:ext cx="1157843" cy="478723"/>
              </a:xfrm>
              <a:prstGeom prst="trapezoid">
                <a:avLst>
                  <a:gd name="adj" fmla="val 54316"/>
                </a:avLst>
              </a:prstGeom>
              <a:noFill/>
              <a:ln w="57150">
                <a:solidFill>
                  <a:schemeClr val="accent4">
                    <a:lumMod val="75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7" name="Imagen 26">
              <a:extLst>
                <a:ext uri="{FF2B5EF4-FFF2-40B4-BE49-F238E27FC236}">
                  <a16:creationId xmlns:a16="http://schemas.microsoft.com/office/drawing/2014/main" id="{17F76A84-85FA-46EF-957B-5B8349C427DA}"/>
                </a:ext>
              </a:extLst>
            </p:cNvPr>
            <p:cNvPicPr>
              <a:picLocks noChangeAspect="1"/>
            </p:cNvPicPr>
            <p:nvPr/>
          </p:nvPicPr>
          <p:blipFill>
            <a:blip r:embed="rId3"/>
            <a:stretch>
              <a:fillRect/>
            </a:stretch>
          </p:blipFill>
          <p:spPr>
            <a:xfrm>
              <a:off x="1915327" y="3948927"/>
              <a:ext cx="3761558" cy="2566638"/>
            </a:xfrm>
            <a:prstGeom prst="rect">
              <a:avLst/>
            </a:prstGeom>
          </p:spPr>
        </p:pic>
      </p:grpSp>
      <p:pic>
        <p:nvPicPr>
          <p:cNvPr id="19" name="Imagen 18">
            <a:extLst>
              <a:ext uri="{FF2B5EF4-FFF2-40B4-BE49-F238E27FC236}">
                <a16:creationId xmlns:a16="http://schemas.microsoft.com/office/drawing/2014/main" id="{8E6B9D1E-ED9A-4159-955A-C6AB5E583F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3882" y="6140964"/>
            <a:ext cx="1195415" cy="720259"/>
          </a:xfrm>
          <a:prstGeom prst="rect">
            <a:avLst/>
          </a:prstGeom>
        </p:spPr>
      </p:pic>
    </p:spTree>
    <p:extLst>
      <p:ext uri="{BB962C8B-B14F-4D97-AF65-F5344CB8AC3E}">
        <p14:creationId xmlns:p14="http://schemas.microsoft.com/office/powerpoint/2010/main" val="256860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2DE29E-D94B-4A4B-B775-9994ABD09F01}"/>
              </a:ext>
            </a:extLst>
          </p:cNvPr>
          <p:cNvSpPr>
            <a:spLocks noGrp="1"/>
          </p:cNvSpPr>
          <p:nvPr>
            <p:ph type="title"/>
          </p:nvPr>
        </p:nvSpPr>
        <p:spPr>
          <a:xfrm>
            <a:off x="398892" y="101478"/>
            <a:ext cx="3651467" cy="1065404"/>
          </a:xfrm>
        </p:spPr>
        <p:txBody>
          <a:bodyPr>
            <a:normAutofit/>
          </a:bodyPr>
          <a:lstStyle/>
          <a:p>
            <a:r>
              <a:rPr lang="es-MX" sz="4100" dirty="0" err="1"/>
              <a:t>Anatomopolítica</a:t>
            </a:r>
            <a:endParaRPr lang="es-MX" sz="4100" dirty="0"/>
          </a:p>
        </p:txBody>
      </p:sp>
      <p:sp>
        <p:nvSpPr>
          <p:cNvPr id="3" name="Marcador de contenido 2">
            <a:extLst>
              <a:ext uri="{FF2B5EF4-FFF2-40B4-BE49-F238E27FC236}">
                <a16:creationId xmlns:a16="http://schemas.microsoft.com/office/drawing/2014/main" id="{E3C6FF3F-D946-45FC-BCC3-B4364B9EE820}"/>
              </a:ext>
            </a:extLst>
          </p:cNvPr>
          <p:cNvSpPr>
            <a:spLocks noGrp="1"/>
          </p:cNvSpPr>
          <p:nvPr>
            <p:ph idx="1"/>
          </p:nvPr>
        </p:nvSpPr>
        <p:spPr>
          <a:xfrm>
            <a:off x="148856" y="1857154"/>
            <a:ext cx="4151541" cy="4366666"/>
          </a:xfrm>
        </p:spPr>
        <p:txBody>
          <a:bodyPr>
            <a:normAutofit/>
          </a:bodyPr>
          <a:lstStyle/>
          <a:p>
            <a:r>
              <a:rPr lang="es-MX" sz="2400" dirty="0"/>
              <a:t>La norma dentro de la anatomía del cuerpo.</a:t>
            </a:r>
          </a:p>
          <a:p>
            <a:r>
              <a:rPr lang="es-MX" sz="2400" dirty="0"/>
              <a:t>Tecnología del poder que crea cuerpos dóciles utilizando la disciplina, el control y la vigilancia.</a:t>
            </a:r>
          </a:p>
          <a:p>
            <a:pPr lvl="1"/>
            <a:r>
              <a:rPr lang="es-MX" dirty="0"/>
              <a:t>Controla la conducta.</a:t>
            </a:r>
          </a:p>
          <a:p>
            <a:pPr lvl="1"/>
            <a:r>
              <a:rPr lang="es-MX" dirty="0"/>
              <a:t>Intensifica el rendimiento.</a:t>
            </a:r>
          </a:p>
          <a:p>
            <a:pPr lvl="1"/>
            <a:r>
              <a:rPr lang="es-MX" dirty="0"/>
              <a:t>Multiplica las capacidades.</a:t>
            </a:r>
          </a:p>
          <a:p>
            <a:pPr lvl="1"/>
            <a:r>
              <a:rPr lang="es-MX" dirty="0"/>
              <a:t>Adiestra los cuerpos.</a:t>
            </a:r>
          </a:p>
        </p:txBody>
      </p:sp>
      <p:pic>
        <p:nvPicPr>
          <p:cNvPr id="4" name="Imagen 3">
            <a:extLst>
              <a:ext uri="{FF2B5EF4-FFF2-40B4-BE49-F238E27FC236}">
                <a16:creationId xmlns:a16="http://schemas.microsoft.com/office/drawing/2014/main" id="{D6547F20-2A07-4A33-AA30-96854BB1BB19}"/>
              </a:ext>
            </a:extLst>
          </p:cNvPr>
          <p:cNvPicPr>
            <a:picLocks noChangeAspect="1"/>
          </p:cNvPicPr>
          <p:nvPr/>
        </p:nvPicPr>
        <p:blipFill rotWithShape="1">
          <a:blip r:embed="rId2"/>
          <a:srcRect l="9651" r="21241" b="1"/>
          <a:stretch/>
        </p:blipFill>
        <p:spPr>
          <a:xfrm>
            <a:off x="4639056" y="10"/>
            <a:ext cx="7552944" cy="6857990"/>
          </a:xfrm>
          <a:prstGeom prst="rect">
            <a:avLst/>
          </a:prstGeom>
          <a:effectLst/>
        </p:spPr>
      </p:pic>
    </p:spTree>
    <p:extLst>
      <p:ext uri="{BB962C8B-B14F-4D97-AF65-F5344CB8AC3E}">
        <p14:creationId xmlns:p14="http://schemas.microsoft.com/office/powerpoint/2010/main" val="3931710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325793C-9B84-4B24-9A2B-5645DCCCB75A}"/>
              </a:ext>
            </a:extLst>
          </p:cNvPr>
          <p:cNvPicPr>
            <a:picLocks noChangeAspect="1"/>
          </p:cNvPicPr>
          <p:nvPr/>
        </p:nvPicPr>
        <p:blipFill rotWithShape="1">
          <a:blip r:embed="rId2"/>
          <a:srcRect l="16000" r="1" b="1"/>
          <a:stretch/>
        </p:blipFill>
        <p:spPr>
          <a:xfrm>
            <a:off x="-1" y="10"/>
            <a:ext cx="12192000" cy="6857990"/>
          </a:xfrm>
          <a:prstGeom prst="rect">
            <a:avLst/>
          </a:prstGeom>
        </p:spPr>
      </p:pic>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04663E5B-9133-4C8D-A589-B38D22E40A72}"/>
              </a:ext>
            </a:extLst>
          </p:cNvPr>
          <p:cNvSpPr>
            <a:spLocks noGrp="1"/>
          </p:cNvSpPr>
          <p:nvPr>
            <p:ph type="title"/>
          </p:nvPr>
        </p:nvSpPr>
        <p:spPr>
          <a:xfrm>
            <a:off x="709448" y="1913950"/>
            <a:ext cx="4204137" cy="1342754"/>
          </a:xfrm>
        </p:spPr>
        <p:txBody>
          <a:bodyPr>
            <a:normAutofit/>
          </a:bodyPr>
          <a:lstStyle/>
          <a:p>
            <a:pPr algn="ctr"/>
            <a:r>
              <a:rPr lang="es-MX" sz="3600" dirty="0"/>
              <a:t>El cuerpo como máquina.</a:t>
            </a:r>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D45B30A7-B8BD-4666-AB95-C3D9FC2636BB}"/>
              </a:ext>
            </a:extLst>
          </p:cNvPr>
          <p:cNvSpPr>
            <a:spLocks noGrp="1"/>
          </p:cNvSpPr>
          <p:nvPr>
            <p:ph idx="1"/>
          </p:nvPr>
        </p:nvSpPr>
        <p:spPr>
          <a:xfrm>
            <a:off x="525516" y="3417573"/>
            <a:ext cx="4593021" cy="2619839"/>
          </a:xfrm>
        </p:spPr>
        <p:txBody>
          <a:bodyPr anchor="ctr">
            <a:normAutofit/>
          </a:bodyPr>
          <a:lstStyle/>
          <a:p>
            <a:r>
              <a:rPr lang="es-MX" dirty="0"/>
              <a:t>El poder se ejerce sobre el cuerpo individual, sobre el cuerpo como máquina, es un cuerpo que hay que educar aprovechando al máximo sus potencialidades.</a:t>
            </a:r>
          </a:p>
        </p:txBody>
      </p:sp>
    </p:spTree>
    <p:extLst>
      <p:ext uri="{BB962C8B-B14F-4D97-AF65-F5344CB8AC3E}">
        <p14:creationId xmlns:p14="http://schemas.microsoft.com/office/powerpoint/2010/main" val="2863166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A785343-5D24-4118-A2E4-665D196F60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n 4" descr="Imagen que contiene interior, pared&#10;&#10;Descripción generada automáticamente">
            <a:extLst>
              <a:ext uri="{FF2B5EF4-FFF2-40B4-BE49-F238E27FC236}">
                <a16:creationId xmlns:a16="http://schemas.microsoft.com/office/drawing/2014/main" id="{421286BB-28F4-40BB-9915-89271F7224BE}"/>
              </a:ext>
            </a:extLst>
          </p:cNvPr>
          <p:cNvPicPr>
            <a:picLocks noChangeAspect="1"/>
          </p:cNvPicPr>
          <p:nvPr/>
        </p:nvPicPr>
        <p:blipFill rotWithShape="1">
          <a:blip r:embed="rId2"/>
          <a:srcRect t="7551" r="6" b="6"/>
          <a:stretch/>
        </p:blipFill>
        <p:spPr>
          <a:xfrm>
            <a:off x="2" y="-6235"/>
            <a:ext cx="3255403" cy="2505456"/>
          </a:xfrm>
          <a:custGeom>
            <a:avLst/>
            <a:gdLst>
              <a:gd name="connsiteX0" fmla="*/ 0 w 3255403"/>
              <a:gd name="connsiteY0" fmla="*/ 0 h 2505456"/>
              <a:gd name="connsiteX1" fmla="*/ 3255403 w 3255403"/>
              <a:gd name="connsiteY1" fmla="*/ 0 h 2505456"/>
              <a:gd name="connsiteX2" fmla="*/ 2094477 w 3255403"/>
              <a:gd name="connsiteY2" fmla="*/ 2505456 h 2505456"/>
              <a:gd name="connsiteX3" fmla="*/ 0 w 3255403"/>
              <a:gd name="connsiteY3" fmla="*/ 2505456 h 2505456"/>
            </a:gdLst>
            <a:ahLst/>
            <a:cxnLst>
              <a:cxn ang="0">
                <a:pos x="connsiteX0" y="connsiteY0"/>
              </a:cxn>
              <a:cxn ang="0">
                <a:pos x="connsiteX1" y="connsiteY1"/>
              </a:cxn>
              <a:cxn ang="0">
                <a:pos x="connsiteX2" y="connsiteY2"/>
              </a:cxn>
              <a:cxn ang="0">
                <a:pos x="connsiteX3" y="connsiteY3"/>
              </a:cxn>
            </a:cxnLst>
            <a:rect l="l" t="t" r="r" b="b"/>
            <a:pathLst>
              <a:path w="3255403" h="2505456">
                <a:moveTo>
                  <a:pt x="0" y="0"/>
                </a:moveTo>
                <a:lnTo>
                  <a:pt x="3255403" y="0"/>
                </a:lnTo>
                <a:lnTo>
                  <a:pt x="2094477" y="2505456"/>
                </a:lnTo>
                <a:lnTo>
                  <a:pt x="0" y="2505456"/>
                </a:lnTo>
                <a:close/>
              </a:path>
            </a:pathLst>
          </a:custGeom>
        </p:spPr>
      </p:pic>
      <p:pic>
        <p:nvPicPr>
          <p:cNvPr id="8" name="Imagen 7" descr="Imagen que contiene animal, invertebrado, celentéreo&#10;&#10;Descripción generada automáticamente">
            <a:extLst>
              <a:ext uri="{FF2B5EF4-FFF2-40B4-BE49-F238E27FC236}">
                <a16:creationId xmlns:a16="http://schemas.microsoft.com/office/drawing/2014/main" id="{1E61DA90-27B0-42A0-A1C0-300045EF9B9A}"/>
              </a:ext>
            </a:extLst>
          </p:cNvPr>
          <p:cNvPicPr>
            <a:picLocks noChangeAspect="1"/>
          </p:cNvPicPr>
          <p:nvPr/>
        </p:nvPicPr>
        <p:blipFill rotWithShape="1">
          <a:blip r:embed="rId3"/>
          <a:srcRect t="7535" r="-3" b="-3"/>
          <a:stretch/>
        </p:blipFill>
        <p:spPr>
          <a:xfrm>
            <a:off x="7381876" y="10"/>
            <a:ext cx="4810125" cy="2501827"/>
          </a:xfrm>
          <a:custGeom>
            <a:avLst/>
            <a:gdLst>
              <a:gd name="connsiteX0" fmla="*/ 1159248 w 4810125"/>
              <a:gd name="connsiteY0" fmla="*/ 0 h 2501837"/>
              <a:gd name="connsiteX1" fmla="*/ 4810125 w 4810125"/>
              <a:gd name="connsiteY1" fmla="*/ 0 h 2501837"/>
              <a:gd name="connsiteX2" fmla="*/ 4810125 w 4810125"/>
              <a:gd name="connsiteY2" fmla="*/ 2501837 h 2501837"/>
              <a:gd name="connsiteX3" fmla="*/ 0 w 4810125"/>
              <a:gd name="connsiteY3" fmla="*/ 2501837 h 2501837"/>
            </a:gdLst>
            <a:ahLst/>
            <a:cxnLst>
              <a:cxn ang="0">
                <a:pos x="connsiteX0" y="connsiteY0"/>
              </a:cxn>
              <a:cxn ang="0">
                <a:pos x="connsiteX1" y="connsiteY1"/>
              </a:cxn>
              <a:cxn ang="0">
                <a:pos x="connsiteX2" y="connsiteY2"/>
              </a:cxn>
              <a:cxn ang="0">
                <a:pos x="connsiteX3" y="connsiteY3"/>
              </a:cxn>
            </a:cxnLst>
            <a:rect l="l" t="t" r="r" b="b"/>
            <a:pathLst>
              <a:path w="4810125" h="2501837">
                <a:moveTo>
                  <a:pt x="1159248" y="0"/>
                </a:moveTo>
                <a:lnTo>
                  <a:pt x="4810125" y="0"/>
                </a:lnTo>
                <a:lnTo>
                  <a:pt x="4810125" y="2501837"/>
                </a:lnTo>
                <a:lnTo>
                  <a:pt x="0" y="2501837"/>
                </a:lnTo>
                <a:close/>
              </a:path>
            </a:pathLst>
          </a:custGeom>
        </p:spPr>
      </p:pic>
      <p:pic>
        <p:nvPicPr>
          <p:cNvPr id="7" name="Imagen 6" descr="Imagen que contiene persona, pared, interior, hombre&#10;&#10;Descripción generada automáticamente">
            <a:extLst>
              <a:ext uri="{FF2B5EF4-FFF2-40B4-BE49-F238E27FC236}">
                <a16:creationId xmlns:a16="http://schemas.microsoft.com/office/drawing/2014/main" id="{DCF2ADFC-5475-4A57-B6BC-30126DF25E61}"/>
              </a:ext>
            </a:extLst>
          </p:cNvPr>
          <p:cNvPicPr>
            <a:picLocks noChangeAspect="1"/>
          </p:cNvPicPr>
          <p:nvPr/>
        </p:nvPicPr>
        <p:blipFill rotWithShape="1">
          <a:blip r:embed="rId4"/>
          <a:srcRect l="1123" r="3833" b="4"/>
          <a:stretch/>
        </p:blipFill>
        <p:spPr>
          <a:xfrm>
            <a:off x="4675537" y="-6235"/>
            <a:ext cx="3677817" cy="2505456"/>
          </a:xfrm>
          <a:custGeom>
            <a:avLst/>
            <a:gdLst>
              <a:gd name="connsiteX0" fmla="*/ 1160926 w 3677817"/>
              <a:gd name="connsiteY0" fmla="*/ 0 h 2505456"/>
              <a:gd name="connsiteX1" fmla="*/ 3677817 w 3677817"/>
              <a:gd name="connsiteY1" fmla="*/ 0 h 2505456"/>
              <a:gd name="connsiteX2" fmla="*/ 2516891 w 3677817"/>
              <a:gd name="connsiteY2" fmla="*/ 2505456 h 2505456"/>
              <a:gd name="connsiteX3" fmla="*/ 0 w 3677817"/>
              <a:gd name="connsiteY3" fmla="*/ 2505456 h 2505456"/>
            </a:gdLst>
            <a:ahLst/>
            <a:cxnLst>
              <a:cxn ang="0">
                <a:pos x="connsiteX0" y="connsiteY0"/>
              </a:cxn>
              <a:cxn ang="0">
                <a:pos x="connsiteX1" y="connsiteY1"/>
              </a:cxn>
              <a:cxn ang="0">
                <a:pos x="connsiteX2" y="connsiteY2"/>
              </a:cxn>
              <a:cxn ang="0">
                <a:pos x="connsiteX3" y="connsiteY3"/>
              </a:cxn>
            </a:cxnLst>
            <a:rect l="l" t="t" r="r" b="b"/>
            <a:pathLst>
              <a:path w="3677817" h="2505456">
                <a:moveTo>
                  <a:pt x="1160926" y="0"/>
                </a:moveTo>
                <a:lnTo>
                  <a:pt x="3677817" y="0"/>
                </a:lnTo>
                <a:lnTo>
                  <a:pt x="2516891" y="2505456"/>
                </a:lnTo>
                <a:lnTo>
                  <a:pt x="0" y="2505456"/>
                </a:lnTo>
                <a:close/>
              </a:path>
            </a:pathLst>
          </a:custGeom>
        </p:spPr>
      </p:pic>
      <p:pic>
        <p:nvPicPr>
          <p:cNvPr id="6" name="Imagen 5" descr="Imagen que contiene interior, mesa, suelo, sentado&#10;&#10;Descripción generada automáticamente">
            <a:extLst>
              <a:ext uri="{FF2B5EF4-FFF2-40B4-BE49-F238E27FC236}">
                <a16:creationId xmlns:a16="http://schemas.microsoft.com/office/drawing/2014/main" id="{581F9FC1-B72F-4FF4-ACA9-A6C401E30713}"/>
              </a:ext>
            </a:extLst>
          </p:cNvPr>
          <p:cNvPicPr>
            <a:picLocks noChangeAspect="1"/>
          </p:cNvPicPr>
          <p:nvPr/>
        </p:nvPicPr>
        <p:blipFill rotWithShape="1">
          <a:blip r:embed="rId5"/>
          <a:srcRect t="7696" r="-2" b="-2"/>
          <a:stretch/>
        </p:blipFill>
        <p:spPr>
          <a:xfrm>
            <a:off x="5353049" y="2660089"/>
            <a:ext cx="6838950" cy="4197911"/>
          </a:xfrm>
          <a:custGeom>
            <a:avLst/>
            <a:gdLst>
              <a:gd name="connsiteX0" fmla="*/ 1945141 w 6838950"/>
              <a:gd name="connsiteY0" fmla="*/ 0 h 4197911"/>
              <a:gd name="connsiteX1" fmla="*/ 1951364 w 6838950"/>
              <a:gd name="connsiteY1" fmla="*/ 0 h 4197911"/>
              <a:gd name="connsiteX2" fmla="*/ 3141155 w 6838950"/>
              <a:gd name="connsiteY2" fmla="*/ 0 h 4197911"/>
              <a:gd name="connsiteX3" fmla="*/ 4791200 w 6838950"/>
              <a:gd name="connsiteY3" fmla="*/ 0 h 4197911"/>
              <a:gd name="connsiteX4" fmla="*/ 6838950 w 6838950"/>
              <a:gd name="connsiteY4" fmla="*/ 0 h 4197911"/>
              <a:gd name="connsiteX5" fmla="*/ 6838950 w 6838950"/>
              <a:gd name="connsiteY5" fmla="*/ 4197911 h 4197911"/>
              <a:gd name="connsiteX6" fmla="*/ 0 w 6838950"/>
              <a:gd name="connsiteY6" fmla="*/ 4197911 h 419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8950" h="4197911">
                <a:moveTo>
                  <a:pt x="1945141" y="0"/>
                </a:moveTo>
                <a:lnTo>
                  <a:pt x="1951364" y="0"/>
                </a:lnTo>
                <a:lnTo>
                  <a:pt x="3141155" y="0"/>
                </a:lnTo>
                <a:lnTo>
                  <a:pt x="4791200" y="0"/>
                </a:lnTo>
                <a:lnTo>
                  <a:pt x="6838950" y="0"/>
                </a:lnTo>
                <a:lnTo>
                  <a:pt x="6838950" y="4197911"/>
                </a:lnTo>
                <a:lnTo>
                  <a:pt x="0" y="4197911"/>
                </a:lnTo>
                <a:close/>
              </a:path>
            </a:pathLst>
          </a:custGeom>
        </p:spPr>
      </p:pic>
      <p:sp>
        <p:nvSpPr>
          <p:cNvPr id="22" name="Freeform 11">
            <a:extLst>
              <a:ext uri="{FF2B5EF4-FFF2-40B4-BE49-F238E27FC236}">
                <a16:creationId xmlns:a16="http://schemas.microsoft.com/office/drawing/2014/main" id="{32F4D216-10B7-4DCA-A0A1-068E9E32F4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2660091"/>
            <a:ext cx="7122523" cy="4197911"/>
          </a:xfrm>
          <a:custGeom>
            <a:avLst/>
            <a:gdLst>
              <a:gd name="connsiteX0" fmla="*/ 0 w 7122523"/>
              <a:gd name="connsiteY0" fmla="*/ 4197911 h 4197911"/>
              <a:gd name="connsiteX1" fmla="*/ 7122523 w 7122523"/>
              <a:gd name="connsiteY1" fmla="*/ 4197911 h 4197911"/>
              <a:gd name="connsiteX2" fmla="*/ 5177382 w 7122523"/>
              <a:gd name="connsiteY2" fmla="*/ 0 h 4197911"/>
              <a:gd name="connsiteX3" fmla="*/ 5171159 w 7122523"/>
              <a:gd name="connsiteY3" fmla="*/ 0 h 4197911"/>
              <a:gd name="connsiteX4" fmla="*/ 3981368 w 7122523"/>
              <a:gd name="connsiteY4" fmla="*/ 0 h 4197911"/>
              <a:gd name="connsiteX5" fmla="*/ 2331323 w 7122523"/>
              <a:gd name="connsiteY5" fmla="*/ 0 h 4197911"/>
              <a:gd name="connsiteX6" fmla="*/ 0 w 7122523"/>
              <a:gd name="connsiteY6" fmla="*/ 0 h 419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22523" h="4197911">
                <a:moveTo>
                  <a:pt x="0" y="4197911"/>
                </a:moveTo>
                <a:lnTo>
                  <a:pt x="7122523" y="4197911"/>
                </a:lnTo>
                <a:lnTo>
                  <a:pt x="5177382" y="0"/>
                </a:lnTo>
                <a:lnTo>
                  <a:pt x="5171159" y="0"/>
                </a:lnTo>
                <a:lnTo>
                  <a:pt x="3981368" y="0"/>
                </a:lnTo>
                <a:lnTo>
                  <a:pt x="2331323" y="0"/>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EA80D724-0F49-4F6F-AEB7-8904C22EDAF8}"/>
              </a:ext>
            </a:extLst>
          </p:cNvPr>
          <p:cNvSpPr>
            <a:spLocks noGrp="1"/>
          </p:cNvSpPr>
          <p:nvPr>
            <p:ph idx="1"/>
          </p:nvPr>
        </p:nvSpPr>
        <p:spPr>
          <a:xfrm>
            <a:off x="198953" y="3695731"/>
            <a:ext cx="2857500" cy="2130364"/>
          </a:xfrm>
        </p:spPr>
        <p:txBody>
          <a:bodyPr anchor="ctr">
            <a:noAutofit/>
          </a:bodyPr>
          <a:lstStyle/>
          <a:p>
            <a:r>
              <a:rPr lang="es-MX" sz="2400" dirty="0">
                <a:solidFill>
                  <a:srgbClr val="FFFFFF"/>
                </a:solidFill>
              </a:rPr>
              <a:t>Identidad</a:t>
            </a:r>
          </a:p>
          <a:p>
            <a:r>
              <a:rPr lang="es-MX" sz="2400" dirty="0">
                <a:solidFill>
                  <a:srgbClr val="FFFFFF"/>
                </a:solidFill>
              </a:rPr>
              <a:t>Sexualidad</a:t>
            </a:r>
          </a:p>
          <a:p>
            <a:r>
              <a:rPr lang="es-MX" sz="2400" dirty="0">
                <a:solidFill>
                  <a:srgbClr val="FFFFFF"/>
                </a:solidFill>
              </a:rPr>
              <a:t>Verdad</a:t>
            </a:r>
          </a:p>
          <a:p>
            <a:r>
              <a:rPr lang="es-MX" sz="2400" dirty="0">
                <a:solidFill>
                  <a:srgbClr val="FFFFFF"/>
                </a:solidFill>
              </a:rPr>
              <a:t>Leyes</a:t>
            </a:r>
          </a:p>
        </p:txBody>
      </p:sp>
      <p:sp>
        <p:nvSpPr>
          <p:cNvPr id="2" name="Título 1">
            <a:extLst>
              <a:ext uri="{FF2B5EF4-FFF2-40B4-BE49-F238E27FC236}">
                <a16:creationId xmlns:a16="http://schemas.microsoft.com/office/drawing/2014/main" id="{1F81C4DD-995F-4A9B-810B-3059C9D2E78C}"/>
              </a:ext>
            </a:extLst>
          </p:cNvPr>
          <p:cNvSpPr>
            <a:spLocks noGrp="1"/>
          </p:cNvSpPr>
          <p:nvPr>
            <p:ph type="title"/>
          </p:nvPr>
        </p:nvSpPr>
        <p:spPr>
          <a:xfrm>
            <a:off x="44070" y="2591115"/>
            <a:ext cx="7078454" cy="1102817"/>
          </a:xfrm>
        </p:spPr>
        <p:txBody>
          <a:bodyPr>
            <a:normAutofit/>
          </a:bodyPr>
          <a:lstStyle/>
          <a:p>
            <a:r>
              <a:rPr lang="es-MX" sz="2600" b="1" dirty="0">
                <a:solidFill>
                  <a:srgbClr val="FFFFFF"/>
                </a:solidFill>
              </a:rPr>
              <a:t>Todo lo que existe en la sociedad es construido y por ello puede ser destruido.</a:t>
            </a:r>
          </a:p>
        </p:txBody>
      </p:sp>
      <p:pic>
        <p:nvPicPr>
          <p:cNvPr id="9" name="Imagen 8">
            <a:extLst>
              <a:ext uri="{FF2B5EF4-FFF2-40B4-BE49-F238E27FC236}">
                <a16:creationId xmlns:a16="http://schemas.microsoft.com/office/drawing/2014/main" id="{AB218AB5-EE0C-42F3-A64A-C0CAAA6CB960}"/>
              </a:ext>
            </a:extLst>
          </p:cNvPr>
          <p:cNvPicPr>
            <a:picLocks noChangeAspect="1"/>
          </p:cNvPicPr>
          <p:nvPr/>
        </p:nvPicPr>
        <p:blipFill rotWithShape="1">
          <a:blip r:embed="rId6"/>
          <a:srcRect t="1674" r="2" b="2"/>
          <a:stretch/>
        </p:blipFill>
        <p:spPr>
          <a:xfrm>
            <a:off x="2268501" y="10"/>
            <a:ext cx="3393943" cy="2502833"/>
          </a:xfrm>
          <a:custGeom>
            <a:avLst/>
            <a:gdLst>
              <a:gd name="connsiteX0" fmla="*/ 1159715 w 3393943"/>
              <a:gd name="connsiteY0" fmla="*/ 0 h 2502843"/>
              <a:gd name="connsiteX1" fmla="*/ 3393943 w 3393943"/>
              <a:gd name="connsiteY1" fmla="*/ 0 h 2502843"/>
              <a:gd name="connsiteX2" fmla="*/ 2234228 w 3393943"/>
              <a:gd name="connsiteY2" fmla="*/ 2502843 h 2502843"/>
              <a:gd name="connsiteX3" fmla="*/ 0 w 3393943"/>
              <a:gd name="connsiteY3" fmla="*/ 2502843 h 2502843"/>
            </a:gdLst>
            <a:ahLst/>
            <a:cxnLst>
              <a:cxn ang="0">
                <a:pos x="connsiteX0" y="connsiteY0"/>
              </a:cxn>
              <a:cxn ang="0">
                <a:pos x="connsiteX1" y="connsiteY1"/>
              </a:cxn>
              <a:cxn ang="0">
                <a:pos x="connsiteX2" y="connsiteY2"/>
              </a:cxn>
              <a:cxn ang="0">
                <a:pos x="connsiteX3" y="connsiteY3"/>
              </a:cxn>
            </a:cxnLst>
            <a:rect l="l" t="t" r="r" b="b"/>
            <a:pathLst>
              <a:path w="3393943" h="2502843">
                <a:moveTo>
                  <a:pt x="1159715" y="0"/>
                </a:moveTo>
                <a:lnTo>
                  <a:pt x="3393943" y="0"/>
                </a:lnTo>
                <a:lnTo>
                  <a:pt x="2234228" y="2502843"/>
                </a:lnTo>
                <a:lnTo>
                  <a:pt x="0" y="2502843"/>
                </a:lnTo>
                <a:close/>
              </a:path>
            </a:pathLst>
          </a:custGeom>
        </p:spPr>
      </p:pic>
      <p:sp>
        <p:nvSpPr>
          <p:cNvPr id="14" name="Marcador de contenido 2">
            <a:extLst>
              <a:ext uri="{FF2B5EF4-FFF2-40B4-BE49-F238E27FC236}">
                <a16:creationId xmlns:a16="http://schemas.microsoft.com/office/drawing/2014/main" id="{A10FF70F-18A1-4DDA-897C-BCF5DE24E124}"/>
              </a:ext>
            </a:extLst>
          </p:cNvPr>
          <p:cNvSpPr txBox="1">
            <a:spLocks/>
          </p:cNvSpPr>
          <p:nvPr/>
        </p:nvSpPr>
        <p:spPr>
          <a:xfrm>
            <a:off x="3102173" y="3693934"/>
            <a:ext cx="2857500" cy="2130364"/>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400" dirty="0">
                <a:solidFill>
                  <a:srgbClr val="FFFFFF"/>
                </a:solidFill>
              </a:rPr>
              <a:t>Lenguaje</a:t>
            </a:r>
          </a:p>
          <a:p>
            <a:r>
              <a:rPr lang="es-MX" sz="2400" dirty="0">
                <a:solidFill>
                  <a:srgbClr val="FFFFFF"/>
                </a:solidFill>
              </a:rPr>
              <a:t>Enfermedad</a:t>
            </a:r>
          </a:p>
          <a:p>
            <a:r>
              <a:rPr lang="es-MX" sz="2400" dirty="0">
                <a:solidFill>
                  <a:srgbClr val="FFFFFF"/>
                </a:solidFill>
              </a:rPr>
              <a:t>Locura</a:t>
            </a:r>
          </a:p>
          <a:p>
            <a:r>
              <a:rPr lang="es-MX" sz="2400" dirty="0">
                <a:solidFill>
                  <a:srgbClr val="FFFFFF"/>
                </a:solidFill>
              </a:rPr>
              <a:t>Palabras</a:t>
            </a:r>
          </a:p>
        </p:txBody>
      </p:sp>
    </p:spTree>
    <p:extLst>
      <p:ext uri="{BB962C8B-B14F-4D97-AF65-F5344CB8AC3E}">
        <p14:creationId xmlns:p14="http://schemas.microsoft.com/office/powerpoint/2010/main" val="3109797534"/>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A81034-2600-456D-B8BA-F7F84CA55D2A}"/>
              </a:ext>
            </a:extLst>
          </p:cNvPr>
          <p:cNvSpPr>
            <a:spLocks noGrp="1"/>
          </p:cNvSpPr>
          <p:nvPr>
            <p:ph type="title"/>
          </p:nvPr>
        </p:nvSpPr>
        <p:spPr>
          <a:xfrm>
            <a:off x="6109498" y="908344"/>
            <a:ext cx="5244301" cy="1538130"/>
          </a:xfrm>
        </p:spPr>
        <p:txBody>
          <a:bodyPr>
            <a:normAutofit/>
          </a:bodyPr>
          <a:lstStyle/>
          <a:p>
            <a:r>
              <a:rPr lang="es-MX" sz="3700"/>
              <a:t>Quienes tienen el poder definen lo que es normal.</a:t>
            </a:r>
          </a:p>
        </p:txBody>
      </p:sp>
      <p:sp>
        <p:nvSpPr>
          <p:cNvPr id="13" name="Freeform 6">
            <a:extLst>
              <a:ext uri="{FF2B5EF4-FFF2-40B4-BE49-F238E27FC236}">
                <a16:creationId xmlns:a16="http://schemas.microsoft.com/office/drawing/2014/main" id="{B6C29DB0-17E9-42FF-986E-0B7F493F4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199584"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Freeform 6">
            <a:extLst>
              <a:ext uri="{FF2B5EF4-FFF2-40B4-BE49-F238E27FC236}">
                <a16:creationId xmlns:a16="http://schemas.microsoft.com/office/drawing/2014/main" id="{115AD956-A5B6-4760-B8B2-11E2DF6B0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pic>
        <p:nvPicPr>
          <p:cNvPr id="5" name="Imagen 4" descr="Imagen que contiene texto&#10;&#10;Descripción generada automáticamente">
            <a:extLst>
              <a:ext uri="{FF2B5EF4-FFF2-40B4-BE49-F238E27FC236}">
                <a16:creationId xmlns:a16="http://schemas.microsoft.com/office/drawing/2014/main" id="{1E5BD504-0B0C-435A-AC52-1F65ED5EC464}"/>
              </a:ext>
            </a:extLst>
          </p:cNvPr>
          <p:cNvPicPr>
            <a:picLocks noChangeAspect="1"/>
          </p:cNvPicPr>
          <p:nvPr/>
        </p:nvPicPr>
        <p:blipFill rotWithShape="1">
          <a:blip r:embed="rId2"/>
          <a:srcRect l="6120" t="62727" r="19271" b="23637"/>
          <a:stretch/>
        </p:blipFill>
        <p:spPr>
          <a:xfrm>
            <a:off x="752859" y="2948714"/>
            <a:ext cx="4740910" cy="1224702"/>
          </a:xfrm>
          <a:prstGeom prst="rect">
            <a:avLst/>
          </a:prstGeom>
        </p:spPr>
      </p:pic>
      <p:sp>
        <p:nvSpPr>
          <p:cNvPr id="3" name="Marcador de contenido 2">
            <a:extLst>
              <a:ext uri="{FF2B5EF4-FFF2-40B4-BE49-F238E27FC236}">
                <a16:creationId xmlns:a16="http://schemas.microsoft.com/office/drawing/2014/main" id="{84161C15-82A9-4BD2-AE79-6A61A75F20ED}"/>
              </a:ext>
            </a:extLst>
          </p:cNvPr>
          <p:cNvSpPr>
            <a:spLocks noGrp="1"/>
          </p:cNvSpPr>
          <p:nvPr>
            <p:ph idx="1"/>
          </p:nvPr>
        </p:nvSpPr>
        <p:spPr>
          <a:xfrm>
            <a:off x="5911158" y="2706865"/>
            <a:ext cx="5383652" cy="3470097"/>
          </a:xfrm>
        </p:spPr>
        <p:txBody>
          <a:bodyPr>
            <a:normAutofit/>
          </a:bodyPr>
          <a:lstStyle/>
          <a:p>
            <a:r>
              <a:rPr lang="es-MX" dirty="0"/>
              <a:t>¿Qué es verdad?</a:t>
            </a:r>
          </a:p>
          <a:p>
            <a:r>
              <a:rPr lang="es-MX" dirty="0"/>
              <a:t>¿Cómo se construye la verdad?</a:t>
            </a:r>
          </a:p>
          <a:p>
            <a:r>
              <a:rPr lang="es-MX" dirty="0"/>
              <a:t>El adentro vs el afuera: lo que todos piensan que es verdad y los otros.</a:t>
            </a:r>
          </a:p>
        </p:txBody>
      </p:sp>
    </p:spTree>
    <p:extLst>
      <p:ext uri="{BB962C8B-B14F-4D97-AF65-F5344CB8AC3E}">
        <p14:creationId xmlns:p14="http://schemas.microsoft.com/office/powerpoint/2010/main" val="4188904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881BD4-98D0-4A93-BC7C-F741036FBA00}"/>
              </a:ext>
            </a:extLst>
          </p:cNvPr>
          <p:cNvSpPr>
            <a:spLocks noGrp="1"/>
          </p:cNvSpPr>
          <p:nvPr>
            <p:ph type="title"/>
          </p:nvPr>
        </p:nvSpPr>
        <p:spPr>
          <a:xfrm>
            <a:off x="3180522" y="365125"/>
            <a:ext cx="8173278" cy="1325563"/>
          </a:xfrm>
        </p:spPr>
        <p:txBody>
          <a:bodyPr/>
          <a:lstStyle/>
          <a:p>
            <a:r>
              <a:rPr lang="es-MX" dirty="0"/>
              <a:t>Para profundizar en los conceptos:</a:t>
            </a:r>
          </a:p>
        </p:txBody>
      </p:sp>
      <p:pic>
        <p:nvPicPr>
          <p:cNvPr id="4" name="Imagen 3">
            <a:extLst>
              <a:ext uri="{FF2B5EF4-FFF2-40B4-BE49-F238E27FC236}">
                <a16:creationId xmlns:a16="http://schemas.microsoft.com/office/drawing/2014/main" id="{9FAA2AAF-E61A-45D1-BC74-196B4D77F780}"/>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7609" b="8392"/>
          <a:stretch/>
        </p:blipFill>
        <p:spPr>
          <a:xfrm>
            <a:off x="838200" y="553446"/>
            <a:ext cx="1757257" cy="948919"/>
          </a:xfrm>
          <a:prstGeom prst="rect">
            <a:avLst/>
          </a:prstGeom>
        </p:spPr>
      </p:pic>
      <p:pic>
        <p:nvPicPr>
          <p:cNvPr id="5" name="Imagen 4">
            <a:extLst>
              <a:ext uri="{FF2B5EF4-FFF2-40B4-BE49-F238E27FC236}">
                <a16:creationId xmlns:a16="http://schemas.microsoft.com/office/drawing/2014/main" id="{B5640820-AF4A-41E4-B3E9-65BEBD3DB8C2}"/>
              </a:ext>
            </a:extLst>
          </p:cNvPr>
          <p:cNvPicPr>
            <a:picLocks noChangeAspect="1"/>
          </p:cNvPicPr>
          <p:nvPr/>
        </p:nvPicPr>
        <p:blipFill>
          <a:blip r:embed="rId3"/>
          <a:stretch>
            <a:fillRect/>
          </a:stretch>
        </p:blipFill>
        <p:spPr>
          <a:xfrm>
            <a:off x="488980" y="2057399"/>
            <a:ext cx="2691542" cy="4429509"/>
          </a:xfrm>
          <a:prstGeom prst="rect">
            <a:avLst/>
          </a:prstGeom>
        </p:spPr>
      </p:pic>
      <p:pic>
        <p:nvPicPr>
          <p:cNvPr id="6" name="Imagen 5">
            <a:extLst>
              <a:ext uri="{FF2B5EF4-FFF2-40B4-BE49-F238E27FC236}">
                <a16:creationId xmlns:a16="http://schemas.microsoft.com/office/drawing/2014/main" id="{9A747968-5A92-4D93-ABB4-933D2A48535B}"/>
              </a:ext>
            </a:extLst>
          </p:cNvPr>
          <p:cNvPicPr>
            <a:picLocks noChangeAspect="1"/>
          </p:cNvPicPr>
          <p:nvPr/>
        </p:nvPicPr>
        <p:blipFill rotWithShape="1">
          <a:blip r:embed="rId4"/>
          <a:srcRect l="11717" t="5324" r="7753" b="14782"/>
          <a:stretch/>
        </p:blipFill>
        <p:spPr>
          <a:xfrm>
            <a:off x="3360757" y="2057399"/>
            <a:ext cx="4902233" cy="3647662"/>
          </a:xfrm>
          <a:prstGeom prst="rect">
            <a:avLst/>
          </a:prstGeom>
        </p:spPr>
      </p:pic>
      <p:pic>
        <p:nvPicPr>
          <p:cNvPr id="7" name="Imagen 6">
            <a:extLst>
              <a:ext uri="{FF2B5EF4-FFF2-40B4-BE49-F238E27FC236}">
                <a16:creationId xmlns:a16="http://schemas.microsoft.com/office/drawing/2014/main" id="{7410C3A9-0BD6-4DA7-AD69-9BCDD5FE3C3D}"/>
              </a:ext>
            </a:extLst>
          </p:cNvPr>
          <p:cNvPicPr>
            <a:picLocks noChangeAspect="1"/>
          </p:cNvPicPr>
          <p:nvPr/>
        </p:nvPicPr>
        <p:blipFill>
          <a:blip r:embed="rId5"/>
          <a:stretch>
            <a:fillRect/>
          </a:stretch>
        </p:blipFill>
        <p:spPr>
          <a:xfrm>
            <a:off x="8443225" y="2057398"/>
            <a:ext cx="2747736" cy="4224131"/>
          </a:xfrm>
          <a:prstGeom prst="rect">
            <a:avLst/>
          </a:prstGeom>
        </p:spPr>
      </p:pic>
    </p:spTree>
    <p:extLst>
      <p:ext uri="{BB962C8B-B14F-4D97-AF65-F5344CB8AC3E}">
        <p14:creationId xmlns:p14="http://schemas.microsoft.com/office/powerpoint/2010/main" val="3008177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1C5E67A-B9DD-4CE2-BBC6-DEFA6FA0EB36}"/>
              </a:ext>
            </a:extLst>
          </p:cNvPr>
          <p:cNvSpPr>
            <a:spLocks noGrp="1"/>
          </p:cNvSpPr>
          <p:nvPr>
            <p:ph idx="1"/>
          </p:nvPr>
        </p:nvSpPr>
        <p:spPr>
          <a:xfrm>
            <a:off x="482401" y="403201"/>
            <a:ext cx="8265600" cy="5325586"/>
          </a:xfrm>
        </p:spPr>
        <p:txBody>
          <a:bodyPr anchor="ctr">
            <a:normAutofit/>
          </a:bodyPr>
          <a:lstStyle/>
          <a:p>
            <a:r>
              <a:rPr lang="es-MX" dirty="0"/>
              <a:t>Ve el video Foucault y la Sociedad Disciplinaria (J. P. Feinman), para ello ingresa al link: https://youtu.be/9n_qbPciOKk</a:t>
            </a:r>
          </a:p>
          <a:p>
            <a:r>
              <a:rPr lang="es-MX" dirty="0"/>
              <a:t>Responde a las siguientes preguntas:</a:t>
            </a:r>
          </a:p>
          <a:p>
            <a:pPr lvl="1"/>
            <a:r>
              <a:rPr lang="es-MX" sz="2800" dirty="0">
                <a:solidFill>
                  <a:srgbClr val="C00000"/>
                </a:solidFill>
              </a:rPr>
              <a:t>¿Cuál es la importancia del panóptico?</a:t>
            </a:r>
          </a:p>
          <a:p>
            <a:pPr lvl="1"/>
            <a:r>
              <a:rPr lang="es-MX" sz="2800" dirty="0">
                <a:solidFill>
                  <a:srgbClr val="C00000"/>
                </a:solidFill>
              </a:rPr>
              <a:t>¿Cómo logra imponerse el poder?</a:t>
            </a:r>
          </a:p>
          <a:p>
            <a:pPr lvl="1"/>
            <a:r>
              <a:rPr lang="es-MX" sz="2800" dirty="0">
                <a:solidFill>
                  <a:srgbClr val="C00000"/>
                </a:solidFill>
              </a:rPr>
              <a:t>¿Cuál es el papel del concepto de verdad en el ejercicio del poder?</a:t>
            </a:r>
          </a:p>
          <a:p>
            <a:pPr lvl="1"/>
            <a:r>
              <a:rPr lang="es-MX" sz="2800" dirty="0">
                <a:solidFill>
                  <a:srgbClr val="C00000"/>
                </a:solidFill>
              </a:rPr>
              <a:t>¿Cuál es el papel de las ciencias humanas en el control del sujeto?</a:t>
            </a:r>
          </a:p>
        </p:txBody>
      </p:sp>
      <p:sp>
        <p:nvSpPr>
          <p:cNvPr id="9" name="Rectangle 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rgbClr val="6A4F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rgbClr val="FFB5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Imagen que contiene texto&#10;&#10;Descripción generada automáticamente">
            <a:extLst>
              <a:ext uri="{FF2B5EF4-FFF2-40B4-BE49-F238E27FC236}">
                <a16:creationId xmlns:a16="http://schemas.microsoft.com/office/drawing/2014/main" id="{9509F2E6-B0C8-4E15-85A9-8EA78774E8CD}"/>
              </a:ext>
            </a:extLst>
          </p:cNvPr>
          <p:cNvPicPr>
            <a:picLocks noChangeAspect="1"/>
          </p:cNvPicPr>
          <p:nvPr/>
        </p:nvPicPr>
        <p:blipFill rotWithShape="1">
          <a:blip r:embed="rId2">
            <a:extLst>
              <a:ext uri="{28A0092B-C50C-407E-A947-70E740481C1C}">
                <a14:useLocalDpi xmlns:a14="http://schemas.microsoft.com/office/drawing/2010/main" val="0"/>
              </a:ext>
            </a:extLst>
          </a:blip>
          <a:srcRect l="18173" t="11421" r="18654" b="21942"/>
          <a:stretch/>
        </p:blipFill>
        <p:spPr>
          <a:xfrm>
            <a:off x="9289473" y="2576944"/>
            <a:ext cx="1451269" cy="1637273"/>
          </a:xfrm>
          <a:prstGeom prst="ellipse">
            <a:avLst/>
          </a:prstGeom>
          <a:ln>
            <a:noFill/>
          </a:ln>
          <a:effectLst>
            <a:softEdge rad="0"/>
          </a:effectLst>
        </p:spPr>
      </p:pic>
    </p:spTree>
    <p:extLst>
      <p:ext uri="{BB962C8B-B14F-4D97-AF65-F5344CB8AC3E}">
        <p14:creationId xmlns:p14="http://schemas.microsoft.com/office/powerpoint/2010/main" val="2978767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86EB29-3B98-44B2-B786-7020EBD1F239}"/>
              </a:ext>
            </a:extLst>
          </p:cNvPr>
          <p:cNvSpPr>
            <a:spLocks noGrp="1"/>
          </p:cNvSpPr>
          <p:nvPr>
            <p:ph type="ctrTitle"/>
          </p:nvPr>
        </p:nvSpPr>
        <p:spPr>
          <a:xfrm>
            <a:off x="4017600" y="5668869"/>
            <a:ext cx="7993208" cy="1153360"/>
          </a:xfrm>
          <a:prstGeom prst="hexagon">
            <a:avLst/>
          </a:prstGeom>
          <a:ln>
            <a:solidFill>
              <a:schemeClr val="accent4">
                <a:lumMod val="75000"/>
              </a:schemeClr>
            </a:solidFill>
          </a:ln>
        </p:spPr>
        <p:style>
          <a:lnRef idx="2">
            <a:schemeClr val="accent4"/>
          </a:lnRef>
          <a:fillRef idx="1">
            <a:schemeClr val="lt1"/>
          </a:fillRef>
          <a:effectRef idx="0">
            <a:schemeClr val="accent4"/>
          </a:effectRef>
          <a:fontRef idx="minor">
            <a:schemeClr val="dk1"/>
          </a:fontRef>
        </p:style>
        <p:txBody>
          <a:bodyPr>
            <a:normAutofit fontScale="90000"/>
          </a:bodyPr>
          <a:lstStyle/>
          <a:p>
            <a:pPr algn="l"/>
            <a:r>
              <a:rPr lang="es-MX" sz="4400" i="1" dirty="0">
                <a:solidFill>
                  <a:schemeClr val="accent6">
                    <a:lumMod val="50000"/>
                  </a:schemeClr>
                </a:solidFill>
              </a:rPr>
              <a:t>La vida como objeto de poder.</a:t>
            </a:r>
          </a:p>
        </p:txBody>
      </p:sp>
      <p:grpSp>
        <p:nvGrpSpPr>
          <p:cNvPr id="4" name="Grupo 3">
            <a:extLst>
              <a:ext uri="{FF2B5EF4-FFF2-40B4-BE49-F238E27FC236}">
                <a16:creationId xmlns:a16="http://schemas.microsoft.com/office/drawing/2014/main" id="{AA2B53A8-C39A-4CDC-8B41-D25DBB4814F2}"/>
              </a:ext>
            </a:extLst>
          </p:cNvPr>
          <p:cNvGrpSpPr/>
          <p:nvPr/>
        </p:nvGrpSpPr>
        <p:grpSpPr>
          <a:xfrm>
            <a:off x="0" y="3030039"/>
            <a:ext cx="5154389" cy="3792190"/>
            <a:chOff x="94011" y="2559132"/>
            <a:chExt cx="5154389" cy="3792190"/>
          </a:xfrm>
        </p:grpSpPr>
        <p:sp>
          <p:nvSpPr>
            <p:cNvPr id="5" name="Hexágono 4">
              <a:extLst>
                <a:ext uri="{FF2B5EF4-FFF2-40B4-BE49-F238E27FC236}">
                  <a16:creationId xmlns:a16="http://schemas.microsoft.com/office/drawing/2014/main" id="{AA5B3BB7-8975-4B7E-8279-0A62EE739F8D}"/>
                </a:ext>
              </a:extLst>
            </p:cNvPr>
            <p:cNvSpPr/>
            <p:nvPr/>
          </p:nvSpPr>
          <p:spPr>
            <a:xfrm>
              <a:off x="2362696" y="3707822"/>
              <a:ext cx="2885704" cy="2422566"/>
            </a:xfrm>
            <a:prstGeom prst="hexagon">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Hexágono 5">
              <a:extLst>
                <a:ext uri="{FF2B5EF4-FFF2-40B4-BE49-F238E27FC236}">
                  <a16:creationId xmlns:a16="http://schemas.microsoft.com/office/drawing/2014/main" id="{1692EF0F-2BCB-43F3-9404-D288E4FCE2D4}"/>
                </a:ext>
              </a:extLst>
            </p:cNvPr>
            <p:cNvSpPr/>
            <p:nvPr/>
          </p:nvSpPr>
          <p:spPr>
            <a:xfrm>
              <a:off x="1104161" y="3092531"/>
              <a:ext cx="1664524" cy="1538844"/>
            </a:xfrm>
            <a:prstGeom prst="hexagon">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Hexágono 6">
              <a:extLst>
                <a:ext uri="{FF2B5EF4-FFF2-40B4-BE49-F238E27FC236}">
                  <a16:creationId xmlns:a16="http://schemas.microsoft.com/office/drawing/2014/main" id="{B8CA3143-D365-47ED-AE1D-A17ED6D0A05D}"/>
                </a:ext>
              </a:extLst>
            </p:cNvPr>
            <p:cNvSpPr/>
            <p:nvPr/>
          </p:nvSpPr>
          <p:spPr>
            <a:xfrm>
              <a:off x="94011" y="2559132"/>
              <a:ext cx="1664524" cy="1538844"/>
            </a:xfrm>
            <a:prstGeom prst="hexagon">
              <a:avLst/>
            </a:pr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Hexágono 7">
              <a:extLst>
                <a:ext uri="{FF2B5EF4-FFF2-40B4-BE49-F238E27FC236}">
                  <a16:creationId xmlns:a16="http://schemas.microsoft.com/office/drawing/2014/main" id="{21231689-85BA-4775-B454-F19EA763465F}"/>
                </a:ext>
              </a:extLst>
            </p:cNvPr>
            <p:cNvSpPr/>
            <p:nvPr/>
          </p:nvSpPr>
          <p:spPr>
            <a:xfrm>
              <a:off x="221180" y="4198422"/>
              <a:ext cx="1157843" cy="1008413"/>
            </a:xfrm>
            <a:prstGeom prst="hexagon">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Hexágono 8">
              <a:extLst>
                <a:ext uri="{FF2B5EF4-FFF2-40B4-BE49-F238E27FC236}">
                  <a16:creationId xmlns:a16="http://schemas.microsoft.com/office/drawing/2014/main" id="{E3B21770-8C19-4AE0-B3FE-14885FA1C968}"/>
                </a:ext>
              </a:extLst>
            </p:cNvPr>
            <p:cNvSpPr/>
            <p:nvPr/>
          </p:nvSpPr>
          <p:spPr>
            <a:xfrm>
              <a:off x="1240479" y="4767449"/>
              <a:ext cx="1157843" cy="1008413"/>
            </a:xfrm>
            <a:prstGeom prst="hexagon">
              <a:avLst/>
            </a:pr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Hexágono 9">
              <a:extLst>
                <a:ext uri="{FF2B5EF4-FFF2-40B4-BE49-F238E27FC236}">
                  <a16:creationId xmlns:a16="http://schemas.microsoft.com/office/drawing/2014/main" id="{9C791228-A26A-4D1D-984A-8A388F090153}"/>
                </a:ext>
              </a:extLst>
            </p:cNvPr>
            <p:cNvSpPr/>
            <p:nvPr/>
          </p:nvSpPr>
          <p:spPr>
            <a:xfrm>
              <a:off x="221179" y="5342909"/>
              <a:ext cx="1157843" cy="1008413"/>
            </a:xfrm>
            <a:prstGeom prst="hexagon">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Trapecio 10">
              <a:extLst>
                <a:ext uri="{FF2B5EF4-FFF2-40B4-BE49-F238E27FC236}">
                  <a16:creationId xmlns:a16="http://schemas.microsoft.com/office/drawing/2014/main" id="{EAD163FE-1F08-4985-85BD-9E48467DB138}"/>
                </a:ext>
              </a:extLst>
            </p:cNvPr>
            <p:cNvSpPr/>
            <p:nvPr/>
          </p:nvSpPr>
          <p:spPr>
            <a:xfrm>
              <a:off x="1252354" y="5872599"/>
              <a:ext cx="1157843" cy="478723"/>
            </a:xfrm>
            <a:prstGeom prst="trapezoid">
              <a:avLst>
                <a:gd name="adj" fmla="val 54316"/>
              </a:avLst>
            </a:prstGeom>
            <a:noFill/>
            <a:ln w="57150">
              <a:solidFill>
                <a:schemeClr val="accent4">
                  <a:lumMod val="75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212297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23A5F1-F02B-D94D-87F4-9C543B13ED55}"/>
              </a:ext>
            </a:extLst>
          </p:cNvPr>
          <p:cNvSpPr>
            <a:spLocks noGrp="1"/>
          </p:cNvSpPr>
          <p:nvPr>
            <p:ph type="title"/>
          </p:nvPr>
        </p:nvSpPr>
        <p:spPr>
          <a:xfrm>
            <a:off x="1922400" y="365125"/>
            <a:ext cx="9431400" cy="1325563"/>
          </a:xfrm>
        </p:spPr>
        <p:txBody>
          <a:bodyPr/>
          <a:lstStyle/>
          <a:p>
            <a:r>
              <a:rPr lang="es-US" dirty="0"/>
              <a:t>Biopolítica</a:t>
            </a:r>
            <a:endParaRPr lang="es-ES" dirty="0"/>
          </a:p>
        </p:txBody>
      </p:sp>
      <p:sp>
        <p:nvSpPr>
          <p:cNvPr id="3" name="Marcador de contenido 2">
            <a:extLst>
              <a:ext uri="{FF2B5EF4-FFF2-40B4-BE49-F238E27FC236}">
                <a16:creationId xmlns:a16="http://schemas.microsoft.com/office/drawing/2014/main" id="{C6B83DA5-B2D2-AC42-8B17-B3D9A972C418}"/>
              </a:ext>
            </a:extLst>
          </p:cNvPr>
          <p:cNvSpPr>
            <a:spLocks noGrp="1"/>
          </p:cNvSpPr>
          <p:nvPr>
            <p:ph idx="1"/>
          </p:nvPr>
        </p:nvSpPr>
        <p:spPr>
          <a:xfrm>
            <a:off x="304800" y="1825624"/>
            <a:ext cx="7335520" cy="5032376"/>
          </a:xfrm>
        </p:spPr>
        <p:txBody>
          <a:bodyPr>
            <a:normAutofit/>
          </a:bodyPr>
          <a:lstStyle/>
          <a:p>
            <a:r>
              <a:rPr lang="es-US" dirty="0"/>
              <a:t>Concepto desarrollado en el libro “La voluntad de saber” (1970)</a:t>
            </a:r>
          </a:p>
          <a:p>
            <a:r>
              <a:rPr lang="es-US" dirty="0"/>
              <a:t>Se refiere a la relación entre la política y la vida.</a:t>
            </a:r>
          </a:p>
          <a:p>
            <a:pPr marL="0" indent="0">
              <a:buNone/>
            </a:pPr>
            <a:r>
              <a:rPr lang="es-US" i="1" dirty="0"/>
              <a:t>“</a:t>
            </a:r>
            <a:r>
              <a:rPr lang="es-MX" i="1" dirty="0"/>
              <a:t>la peculiaridad de la perspectiva </a:t>
            </a:r>
            <a:r>
              <a:rPr lang="es-MX" i="1" dirty="0" err="1"/>
              <a:t>foucaultiana</a:t>
            </a:r>
            <a:r>
              <a:rPr lang="es-MX" i="1" dirty="0"/>
              <a:t> de abordaje del biopoder consiste en que le atribuye una significación y unos alcances ontológicos que ponen al descubierto el potencial normalizador y mortífero de la </a:t>
            </a:r>
            <a:r>
              <a:rPr lang="es-MX" i="1" dirty="0" err="1"/>
              <a:t>gubernamentalidad</a:t>
            </a:r>
            <a:r>
              <a:rPr lang="es-MX" i="1" dirty="0"/>
              <a:t> liberal y neoliberal”. (Lopez: 2014: 113)</a:t>
            </a:r>
            <a:endParaRPr lang="es-ES" i="1" dirty="0"/>
          </a:p>
        </p:txBody>
      </p:sp>
      <p:pic>
        <p:nvPicPr>
          <p:cNvPr id="4" name="Imagen 4">
            <a:extLst>
              <a:ext uri="{FF2B5EF4-FFF2-40B4-BE49-F238E27FC236}">
                <a16:creationId xmlns:a16="http://schemas.microsoft.com/office/drawing/2014/main" id="{6DCB543B-2829-0C4D-84C5-05F271A37D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7285" y="1209041"/>
            <a:ext cx="4029915" cy="4846320"/>
          </a:xfrm>
          <a:prstGeom prst="rect">
            <a:avLst/>
          </a:prstGeom>
        </p:spPr>
      </p:pic>
      <p:pic>
        <p:nvPicPr>
          <p:cNvPr id="5" name="Imagen 4" descr="Imagen que contiene texto&#10;&#10;Descripción generada automáticamente">
            <a:extLst>
              <a:ext uri="{FF2B5EF4-FFF2-40B4-BE49-F238E27FC236}">
                <a16:creationId xmlns:a16="http://schemas.microsoft.com/office/drawing/2014/main" id="{0A5D2AC0-8EAE-4180-81C1-958D9FD2E85C}"/>
              </a:ext>
            </a:extLst>
          </p:cNvPr>
          <p:cNvPicPr>
            <a:picLocks noChangeAspect="1"/>
          </p:cNvPicPr>
          <p:nvPr/>
        </p:nvPicPr>
        <p:blipFill rotWithShape="1">
          <a:blip r:embed="rId4">
            <a:clrChange>
              <a:clrFrom>
                <a:srgbClr val="DEDEDE"/>
              </a:clrFrom>
              <a:clrTo>
                <a:srgbClr val="DEDEDE">
                  <a:alpha val="0"/>
                </a:srgbClr>
              </a:clrTo>
            </a:clrChange>
            <a:extLst>
              <a:ext uri="{28A0092B-C50C-407E-A947-70E740481C1C}">
                <a14:useLocalDpi xmlns:a14="http://schemas.microsoft.com/office/drawing/2010/main" val="0"/>
              </a:ext>
            </a:extLst>
          </a:blip>
          <a:srcRect l="26334" t="16085" r="25359" b="22699"/>
          <a:stretch/>
        </p:blipFill>
        <p:spPr>
          <a:xfrm>
            <a:off x="838200" y="365125"/>
            <a:ext cx="998132" cy="1264865"/>
          </a:xfrm>
          <a:prstGeom prst="rect">
            <a:avLst/>
          </a:prstGeom>
        </p:spPr>
      </p:pic>
    </p:spTree>
    <p:extLst>
      <p:ext uri="{BB962C8B-B14F-4D97-AF65-F5344CB8AC3E}">
        <p14:creationId xmlns:p14="http://schemas.microsoft.com/office/powerpoint/2010/main" val="3510155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B53AD42-13D5-5346-B5F9-ED2BFA72A8EF}"/>
              </a:ext>
            </a:extLst>
          </p:cNvPr>
          <p:cNvSpPr>
            <a:spLocks noGrp="1"/>
          </p:cNvSpPr>
          <p:nvPr>
            <p:ph idx="1"/>
          </p:nvPr>
        </p:nvSpPr>
        <p:spPr>
          <a:xfrm>
            <a:off x="838200" y="174213"/>
            <a:ext cx="10515600" cy="2460625"/>
          </a:xfrm>
        </p:spPr>
        <p:txBody>
          <a:bodyPr/>
          <a:lstStyle/>
          <a:p>
            <a:r>
              <a:rPr lang="es-US" dirty="0"/>
              <a:t>Está basada en las técnicas gubernamentales accionadas desde el estado a partir del siglo XIX en torno a los fenómenos sociales de la salud.</a:t>
            </a:r>
          </a:p>
          <a:p>
            <a:r>
              <a:rPr lang="es-US" dirty="0"/>
              <a:t>Surgen las ciencias de la vida.</a:t>
            </a:r>
            <a:endParaRPr lang="es-ES" dirty="0"/>
          </a:p>
        </p:txBody>
      </p:sp>
      <p:pic>
        <p:nvPicPr>
          <p:cNvPr id="4" name="Imagen 4">
            <a:extLst>
              <a:ext uri="{FF2B5EF4-FFF2-40B4-BE49-F238E27FC236}">
                <a16:creationId xmlns:a16="http://schemas.microsoft.com/office/drawing/2014/main" id="{6AE8987F-4CA7-A642-8DA2-78A176A6BC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7064" y="2004810"/>
            <a:ext cx="6917871" cy="4615890"/>
          </a:xfrm>
          <a:prstGeom prst="rect">
            <a:avLst/>
          </a:prstGeom>
        </p:spPr>
      </p:pic>
    </p:spTree>
    <p:extLst>
      <p:ext uri="{BB962C8B-B14F-4D97-AF65-F5344CB8AC3E}">
        <p14:creationId xmlns:p14="http://schemas.microsoft.com/office/powerpoint/2010/main" val="1661739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4">
            <a:extLst>
              <a:ext uri="{FF2B5EF4-FFF2-40B4-BE49-F238E27FC236}">
                <a16:creationId xmlns:a16="http://schemas.microsoft.com/office/drawing/2014/main" id="{584760D7-6F87-F541-9DA9-36FAF06425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60"/>
            <a:ext cx="12192000" cy="6868160"/>
          </a:xfrm>
          <a:prstGeom prst="rect">
            <a:avLst/>
          </a:prstGeom>
        </p:spPr>
      </p:pic>
      <p:sp>
        <p:nvSpPr>
          <p:cNvPr id="3" name="Marcador de contenido 2">
            <a:extLst>
              <a:ext uri="{FF2B5EF4-FFF2-40B4-BE49-F238E27FC236}">
                <a16:creationId xmlns:a16="http://schemas.microsoft.com/office/drawing/2014/main" id="{0CC6FCDA-4730-764F-97BA-F9B5405FA309}"/>
              </a:ext>
            </a:extLst>
          </p:cNvPr>
          <p:cNvSpPr>
            <a:spLocks noGrp="1"/>
          </p:cNvSpPr>
          <p:nvPr>
            <p:ph idx="1"/>
          </p:nvPr>
        </p:nvSpPr>
        <p:spPr>
          <a:xfrm>
            <a:off x="838200" y="1825624"/>
            <a:ext cx="11000014" cy="2943061"/>
          </a:xfrm>
        </p:spPr>
        <p:txBody>
          <a:bodyPr/>
          <a:lstStyle/>
          <a:p>
            <a:r>
              <a:rPr lang="es-US">
                <a:solidFill>
                  <a:schemeClr val="bg1"/>
                </a:solidFill>
              </a:rPr>
              <a:t>Ya no preocupa a los gobernantes los modos de opresión o dominación prevalecientes del siglo pasado.</a:t>
            </a:r>
          </a:p>
          <a:p>
            <a:r>
              <a:rPr lang="es-US">
                <a:solidFill>
                  <a:schemeClr val="bg1"/>
                </a:solidFill>
              </a:rPr>
              <a:t>Ahora se trata de ejercer un poder positivo produciendo vida.</a:t>
            </a:r>
          </a:p>
          <a:p>
            <a:endParaRPr lang="es-ES">
              <a:solidFill>
                <a:schemeClr val="bg1"/>
              </a:solidFill>
            </a:endParaRPr>
          </a:p>
        </p:txBody>
      </p:sp>
    </p:spTree>
    <p:extLst>
      <p:ext uri="{BB962C8B-B14F-4D97-AF65-F5344CB8AC3E}">
        <p14:creationId xmlns:p14="http://schemas.microsoft.com/office/powerpoint/2010/main" val="1672474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upo 63">
            <a:extLst>
              <a:ext uri="{FF2B5EF4-FFF2-40B4-BE49-F238E27FC236}">
                <a16:creationId xmlns:a16="http://schemas.microsoft.com/office/drawing/2014/main" id="{2339CA29-8832-4EC2-BF09-0A839A9BCDDE}"/>
              </a:ext>
            </a:extLst>
          </p:cNvPr>
          <p:cNvGrpSpPr/>
          <p:nvPr/>
        </p:nvGrpSpPr>
        <p:grpSpPr>
          <a:xfrm>
            <a:off x="1204404" y="1658988"/>
            <a:ext cx="5656979" cy="432241"/>
            <a:chOff x="134221" y="1561640"/>
            <a:chExt cx="5656979" cy="432241"/>
          </a:xfrm>
        </p:grpSpPr>
        <p:grpSp>
          <p:nvGrpSpPr>
            <p:cNvPr id="26" name="Grupo 25">
              <a:extLst>
                <a:ext uri="{FF2B5EF4-FFF2-40B4-BE49-F238E27FC236}">
                  <a16:creationId xmlns:a16="http://schemas.microsoft.com/office/drawing/2014/main" id="{1617420D-137F-4AC9-B0CD-93E7BA4AF2A8}"/>
                </a:ext>
              </a:extLst>
            </p:cNvPr>
            <p:cNvGrpSpPr/>
            <p:nvPr/>
          </p:nvGrpSpPr>
          <p:grpSpPr>
            <a:xfrm rot="5400000" flipH="1">
              <a:off x="154128" y="1541733"/>
              <a:ext cx="353227" cy="393042"/>
              <a:chOff x="154128" y="1541733"/>
              <a:chExt cx="353227" cy="393042"/>
            </a:xfrm>
          </p:grpSpPr>
          <p:sp>
            <p:nvSpPr>
              <p:cNvPr id="22" name="Hexágono 21">
                <a:extLst>
                  <a:ext uri="{FF2B5EF4-FFF2-40B4-BE49-F238E27FC236}">
                    <a16:creationId xmlns:a16="http://schemas.microsoft.com/office/drawing/2014/main" id="{6CE92976-ED87-4308-A9D3-92C3E7EA83A1}"/>
                  </a:ext>
                </a:extLst>
              </p:cNvPr>
              <p:cNvSpPr/>
              <p:nvPr/>
            </p:nvSpPr>
            <p:spPr>
              <a:xfrm>
                <a:off x="154128" y="1631733"/>
                <a:ext cx="180000" cy="180000"/>
              </a:xfrm>
              <a:prstGeom prst="hexagon">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Hexágono 22">
                <a:extLst>
                  <a:ext uri="{FF2B5EF4-FFF2-40B4-BE49-F238E27FC236}">
                    <a16:creationId xmlns:a16="http://schemas.microsoft.com/office/drawing/2014/main" id="{1AF78515-760C-426F-8B1D-C04AD52766B9}"/>
                  </a:ext>
                </a:extLst>
              </p:cNvPr>
              <p:cNvSpPr/>
              <p:nvPr/>
            </p:nvSpPr>
            <p:spPr>
              <a:xfrm>
                <a:off x="327355" y="1745027"/>
                <a:ext cx="180000" cy="180000"/>
              </a:xfrm>
              <a:prstGeom prst="hexagon">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Hexágono 23">
                <a:extLst>
                  <a:ext uri="{FF2B5EF4-FFF2-40B4-BE49-F238E27FC236}">
                    <a16:creationId xmlns:a16="http://schemas.microsoft.com/office/drawing/2014/main" id="{74928012-11C8-4DE1-9AD4-1191E014FE2F}"/>
                  </a:ext>
                </a:extLst>
              </p:cNvPr>
              <p:cNvSpPr/>
              <p:nvPr/>
            </p:nvSpPr>
            <p:spPr>
              <a:xfrm>
                <a:off x="327355" y="1541733"/>
                <a:ext cx="180000" cy="180000"/>
              </a:xfrm>
              <a:prstGeom prst="hexagon">
                <a:avLst/>
              </a:prstGeom>
              <a:noFill/>
              <a:ln w="31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Trapecio 24">
                <a:extLst>
                  <a:ext uri="{FF2B5EF4-FFF2-40B4-BE49-F238E27FC236}">
                    <a16:creationId xmlns:a16="http://schemas.microsoft.com/office/drawing/2014/main" id="{5190D0C3-2736-4D1E-9891-DDFF6A16E1C3}"/>
                  </a:ext>
                </a:extLst>
              </p:cNvPr>
              <p:cNvSpPr/>
              <p:nvPr/>
            </p:nvSpPr>
            <p:spPr>
              <a:xfrm>
                <a:off x="160901" y="1844775"/>
                <a:ext cx="180001" cy="90000"/>
              </a:xfrm>
              <a:prstGeom prst="trapezoid">
                <a:avLst>
                  <a:gd name="adj" fmla="val 42303"/>
                </a:avLst>
              </a:prstGeom>
              <a:noFill/>
              <a:ln w="3175">
                <a:solidFill>
                  <a:schemeClr val="accent4">
                    <a:lumMod val="75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7" name="CuadroTexto 26">
              <a:extLst>
                <a:ext uri="{FF2B5EF4-FFF2-40B4-BE49-F238E27FC236}">
                  <a16:creationId xmlns:a16="http://schemas.microsoft.com/office/drawing/2014/main" id="{E4C2E5EF-70CB-4169-BC71-5A7D51FA1DCD}"/>
                </a:ext>
              </a:extLst>
            </p:cNvPr>
            <p:cNvSpPr txBox="1"/>
            <p:nvPr/>
          </p:nvSpPr>
          <p:spPr>
            <a:xfrm>
              <a:off x="377330" y="1624549"/>
              <a:ext cx="5413870" cy="369332"/>
            </a:xfrm>
            <a:prstGeom prst="rect">
              <a:avLst/>
            </a:prstGeom>
            <a:noFill/>
          </p:spPr>
          <p:txBody>
            <a:bodyPr wrap="square" rtlCol="0">
              <a:spAutoFit/>
            </a:bodyPr>
            <a:lstStyle/>
            <a:p>
              <a:r>
                <a:rPr lang="es-MX" dirty="0">
                  <a:solidFill>
                    <a:schemeClr val="accent6">
                      <a:lumMod val="50000"/>
                    </a:schemeClr>
                  </a:solidFill>
                </a:rPr>
                <a:t>Guion explicativo para el empleo del material didáctico</a:t>
              </a:r>
            </a:p>
          </p:txBody>
        </p:sp>
      </p:grpSp>
      <p:grpSp>
        <p:nvGrpSpPr>
          <p:cNvPr id="65" name="Grupo 64">
            <a:extLst>
              <a:ext uri="{FF2B5EF4-FFF2-40B4-BE49-F238E27FC236}">
                <a16:creationId xmlns:a16="http://schemas.microsoft.com/office/drawing/2014/main" id="{B5288CEA-78F8-4C23-AF73-6AA1251E8E24}"/>
              </a:ext>
            </a:extLst>
          </p:cNvPr>
          <p:cNvGrpSpPr/>
          <p:nvPr/>
        </p:nvGrpSpPr>
        <p:grpSpPr>
          <a:xfrm>
            <a:off x="1204404" y="2279871"/>
            <a:ext cx="5363749" cy="432241"/>
            <a:chOff x="134220" y="2138080"/>
            <a:chExt cx="5363749" cy="432241"/>
          </a:xfrm>
        </p:grpSpPr>
        <p:grpSp>
          <p:nvGrpSpPr>
            <p:cNvPr id="28" name="Grupo 27">
              <a:extLst>
                <a:ext uri="{FF2B5EF4-FFF2-40B4-BE49-F238E27FC236}">
                  <a16:creationId xmlns:a16="http://schemas.microsoft.com/office/drawing/2014/main" id="{0CDB1F4A-6D4B-43B6-8E1B-A2C4F0ED135F}"/>
                </a:ext>
              </a:extLst>
            </p:cNvPr>
            <p:cNvGrpSpPr/>
            <p:nvPr/>
          </p:nvGrpSpPr>
          <p:grpSpPr>
            <a:xfrm rot="5400000" flipH="1">
              <a:off x="154127" y="2118173"/>
              <a:ext cx="353227" cy="393042"/>
              <a:chOff x="154128" y="1541733"/>
              <a:chExt cx="353227" cy="393042"/>
            </a:xfrm>
          </p:grpSpPr>
          <p:sp>
            <p:nvSpPr>
              <p:cNvPr id="29" name="Hexágono 28">
                <a:extLst>
                  <a:ext uri="{FF2B5EF4-FFF2-40B4-BE49-F238E27FC236}">
                    <a16:creationId xmlns:a16="http://schemas.microsoft.com/office/drawing/2014/main" id="{187A2CA6-9AA9-4C5A-9594-4F04A647C223}"/>
                  </a:ext>
                </a:extLst>
              </p:cNvPr>
              <p:cNvSpPr/>
              <p:nvPr/>
            </p:nvSpPr>
            <p:spPr>
              <a:xfrm>
                <a:off x="154128" y="1631733"/>
                <a:ext cx="180000" cy="180000"/>
              </a:xfrm>
              <a:prstGeom prst="hexagon">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Hexágono 29">
                <a:extLst>
                  <a:ext uri="{FF2B5EF4-FFF2-40B4-BE49-F238E27FC236}">
                    <a16:creationId xmlns:a16="http://schemas.microsoft.com/office/drawing/2014/main" id="{DA6ED2AF-E15B-4518-8D18-A544B0AE5C5F}"/>
                  </a:ext>
                </a:extLst>
              </p:cNvPr>
              <p:cNvSpPr/>
              <p:nvPr/>
            </p:nvSpPr>
            <p:spPr>
              <a:xfrm>
                <a:off x="327355" y="1745027"/>
                <a:ext cx="180000" cy="180000"/>
              </a:xfrm>
              <a:prstGeom prst="hexagon">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Hexágono 30">
                <a:extLst>
                  <a:ext uri="{FF2B5EF4-FFF2-40B4-BE49-F238E27FC236}">
                    <a16:creationId xmlns:a16="http://schemas.microsoft.com/office/drawing/2014/main" id="{7F31E0CC-AC3F-4C2D-A349-1325259AA280}"/>
                  </a:ext>
                </a:extLst>
              </p:cNvPr>
              <p:cNvSpPr/>
              <p:nvPr/>
            </p:nvSpPr>
            <p:spPr>
              <a:xfrm>
                <a:off x="327355" y="1541733"/>
                <a:ext cx="180000" cy="180000"/>
              </a:xfrm>
              <a:prstGeom prst="hexagon">
                <a:avLst/>
              </a:prstGeom>
              <a:noFill/>
              <a:ln w="31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Trapecio 31">
                <a:extLst>
                  <a:ext uri="{FF2B5EF4-FFF2-40B4-BE49-F238E27FC236}">
                    <a16:creationId xmlns:a16="http://schemas.microsoft.com/office/drawing/2014/main" id="{B4E2AEC2-100B-4087-BA1D-265C2255D3DA}"/>
                  </a:ext>
                </a:extLst>
              </p:cNvPr>
              <p:cNvSpPr/>
              <p:nvPr/>
            </p:nvSpPr>
            <p:spPr>
              <a:xfrm>
                <a:off x="160901" y="1844775"/>
                <a:ext cx="180001" cy="90000"/>
              </a:xfrm>
              <a:prstGeom prst="trapezoid">
                <a:avLst>
                  <a:gd name="adj" fmla="val 42303"/>
                </a:avLst>
              </a:prstGeom>
              <a:noFill/>
              <a:ln w="3175">
                <a:solidFill>
                  <a:schemeClr val="accent4">
                    <a:lumMod val="75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3" name="CuadroTexto 32">
              <a:extLst>
                <a:ext uri="{FF2B5EF4-FFF2-40B4-BE49-F238E27FC236}">
                  <a16:creationId xmlns:a16="http://schemas.microsoft.com/office/drawing/2014/main" id="{7E864281-ED57-48C8-B1F4-F16B241BC6C3}"/>
                </a:ext>
              </a:extLst>
            </p:cNvPr>
            <p:cNvSpPr txBox="1"/>
            <p:nvPr/>
          </p:nvSpPr>
          <p:spPr>
            <a:xfrm>
              <a:off x="377329" y="2200989"/>
              <a:ext cx="5120640" cy="369332"/>
            </a:xfrm>
            <a:prstGeom prst="rect">
              <a:avLst/>
            </a:prstGeom>
            <a:noFill/>
          </p:spPr>
          <p:txBody>
            <a:bodyPr wrap="square" rtlCol="0">
              <a:spAutoFit/>
            </a:bodyPr>
            <a:lstStyle/>
            <a:p>
              <a:r>
                <a:rPr lang="es-MX" dirty="0">
                  <a:solidFill>
                    <a:schemeClr val="accent6">
                      <a:lumMod val="50000"/>
                    </a:schemeClr>
                  </a:solidFill>
                </a:rPr>
                <a:t>Presentación</a:t>
              </a:r>
            </a:p>
          </p:txBody>
        </p:sp>
      </p:grpSp>
      <p:grpSp>
        <p:nvGrpSpPr>
          <p:cNvPr id="66" name="Grupo 65">
            <a:extLst>
              <a:ext uri="{FF2B5EF4-FFF2-40B4-BE49-F238E27FC236}">
                <a16:creationId xmlns:a16="http://schemas.microsoft.com/office/drawing/2014/main" id="{1EBBA9E4-B0F1-4FA7-89D8-34B7D7BF6597}"/>
              </a:ext>
            </a:extLst>
          </p:cNvPr>
          <p:cNvGrpSpPr/>
          <p:nvPr/>
        </p:nvGrpSpPr>
        <p:grpSpPr>
          <a:xfrm>
            <a:off x="1204404" y="2900754"/>
            <a:ext cx="5363749" cy="432241"/>
            <a:chOff x="143968" y="2738696"/>
            <a:chExt cx="5363749" cy="432241"/>
          </a:xfrm>
        </p:grpSpPr>
        <p:grpSp>
          <p:nvGrpSpPr>
            <p:cNvPr id="34" name="Grupo 33">
              <a:extLst>
                <a:ext uri="{FF2B5EF4-FFF2-40B4-BE49-F238E27FC236}">
                  <a16:creationId xmlns:a16="http://schemas.microsoft.com/office/drawing/2014/main" id="{F4034B9C-324A-4E74-8145-D1051B51F107}"/>
                </a:ext>
              </a:extLst>
            </p:cNvPr>
            <p:cNvGrpSpPr/>
            <p:nvPr/>
          </p:nvGrpSpPr>
          <p:grpSpPr>
            <a:xfrm rot="5400000" flipH="1">
              <a:off x="163875" y="2718789"/>
              <a:ext cx="353227" cy="393042"/>
              <a:chOff x="154128" y="1541733"/>
              <a:chExt cx="353227" cy="393042"/>
            </a:xfrm>
          </p:grpSpPr>
          <p:sp>
            <p:nvSpPr>
              <p:cNvPr id="35" name="Hexágono 34">
                <a:extLst>
                  <a:ext uri="{FF2B5EF4-FFF2-40B4-BE49-F238E27FC236}">
                    <a16:creationId xmlns:a16="http://schemas.microsoft.com/office/drawing/2014/main" id="{DC18E1A5-55F5-4543-900A-2E7CE967AA00}"/>
                  </a:ext>
                </a:extLst>
              </p:cNvPr>
              <p:cNvSpPr/>
              <p:nvPr/>
            </p:nvSpPr>
            <p:spPr>
              <a:xfrm>
                <a:off x="154128" y="1631733"/>
                <a:ext cx="180000" cy="180000"/>
              </a:xfrm>
              <a:prstGeom prst="hexagon">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Hexágono 35">
                <a:extLst>
                  <a:ext uri="{FF2B5EF4-FFF2-40B4-BE49-F238E27FC236}">
                    <a16:creationId xmlns:a16="http://schemas.microsoft.com/office/drawing/2014/main" id="{02F76B59-8467-4E61-8BF5-2124EA8AF56F}"/>
                  </a:ext>
                </a:extLst>
              </p:cNvPr>
              <p:cNvSpPr/>
              <p:nvPr/>
            </p:nvSpPr>
            <p:spPr>
              <a:xfrm>
                <a:off x="327355" y="1745027"/>
                <a:ext cx="180000" cy="180000"/>
              </a:xfrm>
              <a:prstGeom prst="hexagon">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Hexágono 36">
                <a:extLst>
                  <a:ext uri="{FF2B5EF4-FFF2-40B4-BE49-F238E27FC236}">
                    <a16:creationId xmlns:a16="http://schemas.microsoft.com/office/drawing/2014/main" id="{5453C97A-9019-4EB9-8DA0-0B0996B1067B}"/>
                  </a:ext>
                </a:extLst>
              </p:cNvPr>
              <p:cNvSpPr/>
              <p:nvPr/>
            </p:nvSpPr>
            <p:spPr>
              <a:xfrm>
                <a:off x="327355" y="1541733"/>
                <a:ext cx="180000" cy="180000"/>
              </a:xfrm>
              <a:prstGeom prst="hexagon">
                <a:avLst/>
              </a:prstGeom>
              <a:noFill/>
              <a:ln w="31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Trapecio 37">
                <a:extLst>
                  <a:ext uri="{FF2B5EF4-FFF2-40B4-BE49-F238E27FC236}">
                    <a16:creationId xmlns:a16="http://schemas.microsoft.com/office/drawing/2014/main" id="{CE1E0AE6-3066-477F-8549-91A8711055A0}"/>
                  </a:ext>
                </a:extLst>
              </p:cNvPr>
              <p:cNvSpPr/>
              <p:nvPr/>
            </p:nvSpPr>
            <p:spPr>
              <a:xfrm>
                <a:off x="160901" y="1844775"/>
                <a:ext cx="180001" cy="90000"/>
              </a:xfrm>
              <a:prstGeom prst="trapezoid">
                <a:avLst>
                  <a:gd name="adj" fmla="val 42303"/>
                </a:avLst>
              </a:prstGeom>
              <a:noFill/>
              <a:ln w="3175">
                <a:solidFill>
                  <a:schemeClr val="accent4">
                    <a:lumMod val="75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9" name="CuadroTexto 38">
              <a:extLst>
                <a:ext uri="{FF2B5EF4-FFF2-40B4-BE49-F238E27FC236}">
                  <a16:creationId xmlns:a16="http://schemas.microsoft.com/office/drawing/2014/main" id="{5112CE25-3FF9-4579-8D6E-58B258659954}"/>
                </a:ext>
              </a:extLst>
            </p:cNvPr>
            <p:cNvSpPr txBox="1"/>
            <p:nvPr/>
          </p:nvSpPr>
          <p:spPr>
            <a:xfrm>
              <a:off x="387077" y="2801605"/>
              <a:ext cx="5120640" cy="369332"/>
            </a:xfrm>
            <a:prstGeom prst="rect">
              <a:avLst/>
            </a:prstGeom>
            <a:noFill/>
          </p:spPr>
          <p:txBody>
            <a:bodyPr wrap="square" rtlCol="0">
              <a:spAutoFit/>
            </a:bodyPr>
            <a:lstStyle/>
            <a:p>
              <a:r>
                <a:rPr lang="es-MX" dirty="0">
                  <a:solidFill>
                    <a:schemeClr val="accent6">
                      <a:lumMod val="50000"/>
                    </a:schemeClr>
                  </a:solidFill>
                </a:rPr>
                <a:t>Contextualización de la UC en la UA</a:t>
              </a:r>
            </a:p>
          </p:txBody>
        </p:sp>
      </p:grpSp>
      <p:grpSp>
        <p:nvGrpSpPr>
          <p:cNvPr id="67" name="Grupo 66">
            <a:extLst>
              <a:ext uri="{FF2B5EF4-FFF2-40B4-BE49-F238E27FC236}">
                <a16:creationId xmlns:a16="http://schemas.microsoft.com/office/drawing/2014/main" id="{DBB242E8-18BF-46D4-86C4-A367439E66ED}"/>
              </a:ext>
            </a:extLst>
          </p:cNvPr>
          <p:cNvGrpSpPr/>
          <p:nvPr/>
        </p:nvGrpSpPr>
        <p:grpSpPr>
          <a:xfrm>
            <a:off x="1204404" y="3499520"/>
            <a:ext cx="5363749" cy="432241"/>
            <a:chOff x="134220" y="3349598"/>
            <a:chExt cx="5363749" cy="432241"/>
          </a:xfrm>
        </p:grpSpPr>
        <p:grpSp>
          <p:nvGrpSpPr>
            <p:cNvPr id="40" name="Grupo 39">
              <a:extLst>
                <a:ext uri="{FF2B5EF4-FFF2-40B4-BE49-F238E27FC236}">
                  <a16:creationId xmlns:a16="http://schemas.microsoft.com/office/drawing/2014/main" id="{098A4BAD-2AC6-4027-BDEC-51A2AFB0EE4A}"/>
                </a:ext>
              </a:extLst>
            </p:cNvPr>
            <p:cNvGrpSpPr/>
            <p:nvPr/>
          </p:nvGrpSpPr>
          <p:grpSpPr>
            <a:xfrm rot="5400000" flipH="1">
              <a:off x="154127" y="3329691"/>
              <a:ext cx="353227" cy="393042"/>
              <a:chOff x="154128" y="1541733"/>
              <a:chExt cx="353227" cy="393042"/>
            </a:xfrm>
          </p:grpSpPr>
          <p:sp>
            <p:nvSpPr>
              <p:cNvPr id="41" name="Hexágono 40">
                <a:extLst>
                  <a:ext uri="{FF2B5EF4-FFF2-40B4-BE49-F238E27FC236}">
                    <a16:creationId xmlns:a16="http://schemas.microsoft.com/office/drawing/2014/main" id="{6D565965-A785-4CB5-90F2-29A04F5909CF}"/>
                  </a:ext>
                </a:extLst>
              </p:cNvPr>
              <p:cNvSpPr/>
              <p:nvPr/>
            </p:nvSpPr>
            <p:spPr>
              <a:xfrm>
                <a:off x="154128" y="1631733"/>
                <a:ext cx="180000" cy="180000"/>
              </a:xfrm>
              <a:prstGeom prst="hexagon">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Hexágono 41">
                <a:extLst>
                  <a:ext uri="{FF2B5EF4-FFF2-40B4-BE49-F238E27FC236}">
                    <a16:creationId xmlns:a16="http://schemas.microsoft.com/office/drawing/2014/main" id="{3EC89D07-F9C7-42AD-AC89-0C83328B8369}"/>
                  </a:ext>
                </a:extLst>
              </p:cNvPr>
              <p:cNvSpPr/>
              <p:nvPr/>
            </p:nvSpPr>
            <p:spPr>
              <a:xfrm>
                <a:off x="327355" y="1745027"/>
                <a:ext cx="180000" cy="180000"/>
              </a:xfrm>
              <a:prstGeom prst="hexagon">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Hexágono 42">
                <a:extLst>
                  <a:ext uri="{FF2B5EF4-FFF2-40B4-BE49-F238E27FC236}">
                    <a16:creationId xmlns:a16="http://schemas.microsoft.com/office/drawing/2014/main" id="{92EE95F9-CB2F-4E0D-8E73-45C9F5BD76B6}"/>
                  </a:ext>
                </a:extLst>
              </p:cNvPr>
              <p:cNvSpPr/>
              <p:nvPr/>
            </p:nvSpPr>
            <p:spPr>
              <a:xfrm>
                <a:off x="327355" y="1541733"/>
                <a:ext cx="180000" cy="180000"/>
              </a:xfrm>
              <a:prstGeom prst="hexagon">
                <a:avLst/>
              </a:prstGeom>
              <a:noFill/>
              <a:ln w="31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4" name="Trapecio 43">
                <a:extLst>
                  <a:ext uri="{FF2B5EF4-FFF2-40B4-BE49-F238E27FC236}">
                    <a16:creationId xmlns:a16="http://schemas.microsoft.com/office/drawing/2014/main" id="{493FCA08-FFDB-4186-8D42-EA35D011BE0C}"/>
                  </a:ext>
                </a:extLst>
              </p:cNvPr>
              <p:cNvSpPr/>
              <p:nvPr/>
            </p:nvSpPr>
            <p:spPr>
              <a:xfrm>
                <a:off x="160901" y="1844775"/>
                <a:ext cx="180001" cy="90000"/>
              </a:xfrm>
              <a:prstGeom prst="trapezoid">
                <a:avLst>
                  <a:gd name="adj" fmla="val 42303"/>
                </a:avLst>
              </a:prstGeom>
              <a:noFill/>
              <a:ln w="3175">
                <a:solidFill>
                  <a:schemeClr val="accent4">
                    <a:lumMod val="75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45" name="CuadroTexto 44">
              <a:extLst>
                <a:ext uri="{FF2B5EF4-FFF2-40B4-BE49-F238E27FC236}">
                  <a16:creationId xmlns:a16="http://schemas.microsoft.com/office/drawing/2014/main" id="{0AA39DF7-8953-4AB9-A27A-269471B685EF}"/>
                </a:ext>
              </a:extLst>
            </p:cNvPr>
            <p:cNvSpPr txBox="1"/>
            <p:nvPr/>
          </p:nvSpPr>
          <p:spPr>
            <a:xfrm>
              <a:off x="377329" y="3412507"/>
              <a:ext cx="5120640" cy="369332"/>
            </a:xfrm>
            <a:prstGeom prst="rect">
              <a:avLst/>
            </a:prstGeom>
            <a:noFill/>
          </p:spPr>
          <p:txBody>
            <a:bodyPr wrap="square" rtlCol="0">
              <a:spAutoFit/>
            </a:bodyPr>
            <a:lstStyle/>
            <a:p>
              <a:r>
                <a:rPr lang="es-MX" dirty="0">
                  <a:solidFill>
                    <a:schemeClr val="accent6">
                      <a:lumMod val="50000"/>
                    </a:schemeClr>
                  </a:solidFill>
                </a:rPr>
                <a:t>Competencia</a:t>
              </a:r>
            </a:p>
          </p:txBody>
        </p:sp>
      </p:grpSp>
      <p:grpSp>
        <p:nvGrpSpPr>
          <p:cNvPr id="68" name="Grupo 67">
            <a:extLst>
              <a:ext uri="{FF2B5EF4-FFF2-40B4-BE49-F238E27FC236}">
                <a16:creationId xmlns:a16="http://schemas.microsoft.com/office/drawing/2014/main" id="{6CC8124E-667E-40CD-B2F8-CEF600613FA3}"/>
              </a:ext>
            </a:extLst>
          </p:cNvPr>
          <p:cNvGrpSpPr/>
          <p:nvPr/>
        </p:nvGrpSpPr>
        <p:grpSpPr>
          <a:xfrm>
            <a:off x="1204404" y="4120403"/>
            <a:ext cx="5363749" cy="432241"/>
            <a:chOff x="134219" y="4031745"/>
            <a:chExt cx="5363749" cy="432241"/>
          </a:xfrm>
        </p:grpSpPr>
        <p:grpSp>
          <p:nvGrpSpPr>
            <p:cNvPr id="46" name="Grupo 45">
              <a:extLst>
                <a:ext uri="{FF2B5EF4-FFF2-40B4-BE49-F238E27FC236}">
                  <a16:creationId xmlns:a16="http://schemas.microsoft.com/office/drawing/2014/main" id="{7AED6158-959D-465A-A06D-3F99FCE74280}"/>
                </a:ext>
              </a:extLst>
            </p:cNvPr>
            <p:cNvGrpSpPr/>
            <p:nvPr/>
          </p:nvGrpSpPr>
          <p:grpSpPr>
            <a:xfrm rot="5400000" flipH="1">
              <a:off x="154126" y="4011838"/>
              <a:ext cx="353227" cy="393042"/>
              <a:chOff x="154128" y="1541733"/>
              <a:chExt cx="353227" cy="393042"/>
            </a:xfrm>
          </p:grpSpPr>
          <p:sp>
            <p:nvSpPr>
              <p:cNvPr id="47" name="Hexágono 46">
                <a:extLst>
                  <a:ext uri="{FF2B5EF4-FFF2-40B4-BE49-F238E27FC236}">
                    <a16:creationId xmlns:a16="http://schemas.microsoft.com/office/drawing/2014/main" id="{2C125E6C-EC2E-46B5-99AF-38BFEF448D41}"/>
                  </a:ext>
                </a:extLst>
              </p:cNvPr>
              <p:cNvSpPr/>
              <p:nvPr/>
            </p:nvSpPr>
            <p:spPr>
              <a:xfrm>
                <a:off x="154128" y="1631733"/>
                <a:ext cx="180000" cy="180000"/>
              </a:xfrm>
              <a:prstGeom prst="hexagon">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8" name="Hexágono 47">
                <a:extLst>
                  <a:ext uri="{FF2B5EF4-FFF2-40B4-BE49-F238E27FC236}">
                    <a16:creationId xmlns:a16="http://schemas.microsoft.com/office/drawing/2014/main" id="{76D073F9-1F13-4EBB-9CF4-727BC6DDC01F}"/>
                  </a:ext>
                </a:extLst>
              </p:cNvPr>
              <p:cNvSpPr/>
              <p:nvPr/>
            </p:nvSpPr>
            <p:spPr>
              <a:xfrm>
                <a:off x="327355" y="1745027"/>
                <a:ext cx="180000" cy="180000"/>
              </a:xfrm>
              <a:prstGeom prst="hexagon">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9" name="Hexágono 48">
                <a:extLst>
                  <a:ext uri="{FF2B5EF4-FFF2-40B4-BE49-F238E27FC236}">
                    <a16:creationId xmlns:a16="http://schemas.microsoft.com/office/drawing/2014/main" id="{58E29ADD-2CDC-4187-8703-5C32E67557FB}"/>
                  </a:ext>
                </a:extLst>
              </p:cNvPr>
              <p:cNvSpPr/>
              <p:nvPr/>
            </p:nvSpPr>
            <p:spPr>
              <a:xfrm>
                <a:off x="327355" y="1541733"/>
                <a:ext cx="180000" cy="180000"/>
              </a:xfrm>
              <a:prstGeom prst="hexagon">
                <a:avLst/>
              </a:prstGeom>
              <a:noFill/>
              <a:ln w="31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0" name="Trapecio 49">
                <a:extLst>
                  <a:ext uri="{FF2B5EF4-FFF2-40B4-BE49-F238E27FC236}">
                    <a16:creationId xmlns:a16="http://schemas.microsoft.com/office/drawing/2014/main" id="{BF0A2BA8-8E9B-4BEF-9BAD-1383ACC471BC}"/>
                  </a:ext>
                </a:extLst>
              </p:cNvPr>
              <p:cNvSpPr/>
              <p:nvPr/>
            </p:nvSpPr>
            <p:spPr>
              <a:xfrm>
                <a:off x="160901" y="1844775"/>
                <a:ext cx="180001" cy="90000"/>
              </a:xfrm>
              <a:prstGeom prst="trapezoid">
                <a:avLst>
                  <a:gd name="adj" fmla="val 42303"/>
                </a:avLst>
              </a:prstGeom>
              <a:noFill/>
              <a:ln w="3175">
                <a:solidFill>
                  <a:schemeClr val="accent4">
                    <a:lumMod val="75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51" name="CuadroTexto 50">
              <a:extLst>
                <a:ext uri="{FF2B5EF4-FFF2-40B4-BE49-F238E27FC236}">
                  <a16:creationId xmlns:a16="http://schemas.microsoft.com/office/drawing/2014/main" id="{543C09D1-EED8-496F-A4AB-5ED0F086D951}"/>
                </a:ext>
              </a:extLst>
            </p:cNvPr>
            <p:cNvSpPr txBox="1"/>
            <p:nvPr/>
          </p:nvSpPr>
          <p:spPr>
            <a:xfrm>
              <a:off x="377328" y="4094654"/>
              <a:ext cx="5120640" cy="369332"/>
            </a:xfrm>
            <a:prstGeom prst="rect">
              <a:avLst/>
            </a:prstGeom>
            <a:noFill/>
          </p:spPr>
          <p:txBody>
            <a:bodyPr wrap="square" rtlCol="0">
              <a:spAutoFit/>
            </a:bodyPr>
            <a:lstStyle/>
            <a:p>
              <a:r>
                <a:rPr lang="es-MX" dirty="0">
                  <a:solidFill>
                    <a:schemeClr val="accent6">
                      <a:lumMod val="50000"/>
                    </a:schemeClr>
                  </a:solidFill>
                </a:rPr>
                <a:t>Conceptos clave en Foucault</a:t>
              </a:r>
            </a:p>
          </p:txBody>
        </p:sp>
      </p:grpSp>
      <p:grpSp>
        <p:nvGrpSpPr>
          <p:cNvPr id="69" name="Grupo 68">
            <a:extLst>
              <a:ext uri="{FF2B5EF4-FFF2-40B4-BE49-F238E27FC236}">
                <a16:creationId xmlns:a16="http://schemas.microsoft.com/office/drawing/2014/main" id="{F9B172EB-F60C-4014-8444-BD3B66FC2DC9}"/>
              </a:ext>
            </a:extLst>
          </p:cNvPr>
          <p:cNvGrpSpPr/>
          <p:nvPr/>
        </p:nvGrpSpPr>
        <p:grpSpPr>
          <a:xfrm>
            <a:off x="1204404" y="4741286"/>
            <a:ext cx="5363749" cy="432241"/>
            <a:chOff x="134218" y="4632770"/>
            <a:chExt cx="5363749" cy="432241"/>
          </a:xfrm>
        </p:grpSpPr>
        <p:grpSp>
          <p:nvGrpSpPr>
            <p:cNvPr id="52" name="Grupo 51">
              <a:extLst>
                <a:ext uri="{FF2B5EF4-FFF2-40B4-BE49-F238E27FC236}">
                  <a16:creationId xmlns:a16="http://schemas.microsoft.com/office/drawing/2014/main" id="{2EE6C6C6-D546-41EF-AAA7-71453B262A76}"/>
                </a:ext>
              </a:extLst>
            </p:cNvPr>
            <p:cNvGrpSpPr/>
            <p:nvPr/>
          </p:nvGrpSpPr>
          <p:grpSpPr>
            <a:xfrm rot="5400000" flipH="1">
              <a:off x="154125" y="4612863"/>
              <a:ext cx="353227" cy="393042"/>
              <a:chOff x="154128" y="1541733"/>
              <a:chExt cx="353227" cy="393042"/>
            </a:xfrm>
          </p:grpSpPr>
          <p:sp>
            <p:nvSpPr>
              <p:cNvPr id="53" name="Hexágono 52">
                <a:extLst>
                  <a:ext uri="{FF2B5EF4-FFF2-40B4-BE49-F238E27FC236}">
                    <a16:creationId xmlns:a16="http://schemas.microsoft.com/office/drawing/2014/main" id="{331A50CF-2042-4C85-9379-5E0EF5FF880E}"/>
                  </a:ext>
                </a:extLst>
              </p:cNvPr>
              <p:cNvSpPr/>
              <p:nvPr/>
            </p:nvSpPr>
            <p:spPr>
              <a:xfrm>
                <a:off x="154128" y="1631733"/>
                <a:ext cx="180000" cy="180000"/>
              </a:xfrm>
              <a:prstGeom prst="hexagon">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4" name="Hexágono 53">
                <a:extLst>
                  <a:ext uri="{FF2B5EF4-FFF2-40B4-BE49-F238E27FC236}">
                    <a16:creationId xmlns:a16="http://schemas.microsoft.com/office/drawing/2014/main" id="{9B0F5B38-E0B8-44FF-8467-82ABE1A7B991}"/>
                  </a:ext>
                </a:extLst>
              </p:cNvPr>
              <p:cNvSpPr/>
              <p:nvPr/>
            </p:nvSpPr>
            <p:spPr>
              <a:xfrm>
                <a:off x="327355" y="1745027"/>
                <a:ext cx="180000" cy="180000"/>
              </a:xfrm>
              <a:prstGeom prst="hexagon">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5" name="Hexágono 54">
                <a:extLst>
                  <a:ext uri="{FF2B5EF4-FFF2-40B4-BE49-F238E27FC236}">
                    <a16:creationId xmlns:a16="http://schemas.microsoft.com/office/drawing/2014/main" id="{53156B31-95AB-4F19-9FDB-CD495D21CF85}"/>
                  </a:ext>
                </a:extLst>
              </p:cNvPr>
              <p:cNvSpPr/>
              <p:nvPr/>
            </p:nvSpPr>
            <p:spPr>
              <a:xfrm>
                <a:off x="327355" y="1541733"/>
                <a:ext cx="180000" cy="180000"/>
              </a:xfrm>
              <a:prstGeom prst="hexagon">
                <a:avLst/>
              </a:prstGeom>
              <a:noFill/>
              <a:ln w="31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6" name="Trapecio 55">
                <a:extLst>
                  <a:ext uri="{FF2B5EF4-FFF2-40B4-BE49-F238E27FC236}">
                    <a16:creationId xmlns:a16="http://schemas.microsoft.com/office/drawing/2014/main" id="{97ADA847-371B-422D-A41A-004BB343BF14}"/>
                  </a:ext>
                </a:extLst>
              </p:cNvPr>
              <p:cNvSpPr/>
              <p:nvPr/>
            </p:nvSpPr>
            <p:spPr>
              <a:xfrm>
                <a:off x="160901" y="1844775"/>
                <a:ext cx="180001" cy="90000"/>
              </a:xfrm>
              <a:prstGeom prst="trapezoid">
                <a:avLst>
                  <a:gd name="adj" fmla="val 42303"/>
                </a:avLst>
              </a:prstGeom>
              <a:noFill/>
              <a:ln w="3175">
                <a:solidFill>
                  <a:schemeClr val="accent4">
                    <a:lumMod val="75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57" name="CuadroTexto 56">
              <a:extLst>
                <a:ext uri="{FF2B5EF4-FFF2-40B4-BE49-F238E27FC236}">
                  <a16:creationId xmlns:a16="http://schemas.microsoft.com/office/drawing/2014/main" id="{327BEBB7-29D7-4752-B2AC-2412EC917734}"/>
                </a:ext>
              </a:extLst>
            </p:cNvPr>
            <p:cNvSpPr txBox="1"/>
            <p:nvPr/>
          </p:nvSpPr>
          <p:spPr>
            <a:xfrm>
              <a:off x="377327" y="4695679"/>
              <a:ext cx="5120640" cy="369332"/>
            </a:xfrm>
            <a:prstGeom prst="rect">
              <a:avLst/>
            </a:prstGeom>
            <a:noFill/>
          </p:spPr>
          <p:txBody>
            <a:bodyPr wrap="square" rtlCol="0">
              <a:spAutoFit/>
            </a:bodyPr>
            <a:lstStyle/>
            <a:p>
              <a:r>
                <a:rPr lang="es-MX" dirty="0">
                  <a:solidFill>
                    <a:schemeClr val="accent6">
                      <a:lumMod val="50000"/>
                    </a:schemeClr>
                  </a:solidFill>
                </a:rPr>
                <a:t>La vida como objeto de poder</a:t>
              </a:r>
            </a:p>
          </p:txBody>
        </p:sp>
      </p:grpSp>
      <p:grpSp>
        <p:nvGrpSpPr>
          <p:cNvPr id="71" name="Grupo 70">
            <a:extLst>
              <a:ext uri="{FF2B5EF4-FFF2-40B4-BE49-F238E27FC236}">
                <a16:creationId xmlns:a16="http://schemas.microsoft.com/office/drawing/2014/main" id="{5B9E45A0-B224-4F59-9401-90312381F09E}"/>
              </a:ext>
            </a:extLst>
          </p:cNvPr>
          <p:cNvGrpSpPr/>
          <p:nvPr/>
        </p:nvGrpSpPr>
        <p:grpSpPr>
          <a:xfrm>
            <a:off x="1204404" y="5428413"/>
            <a:ext cx="5363749" cy="432241"/>
            <a:chOff x="134218" y="5304695"/>
            <a:chExt cx="5363749" cy="432241"/>
          </a:xfrm>
        </p:grpSpPr>
        <p:grpSp>
          <p:nvGrpSpPr>
            <p:cNvPr id="72" name="Grupo 71">
              <a:extLst>
                <a:ext uri="{FF2B5EF4-FFF2-40B4-BE49-F238E27FC236}">
                  <a16:creationId xmlns:a16="http://schemas.microsoft.com/office/drawing/2014/main" id="{F8ABBCAA-8668-4CB7-B42D-EC032EC880C3}"/>
                </a:ext>
              </a:extLst>
            </p:cNvPr>
            <p:cNvGrpSpPr/>
            <p:nvPr/>
          </p:nvGrpSpPr>
          <p:grpSpPr>
            <a:xfrm rot="5400000" flipH="1">
              <a:off x="154125" y="5284788"/>
              <a:ext cx="353227" cy="393042"/>
              <a:chOff x="154128" y="1541733"/>
              <a:chExt cx="353227" cy="393042"/>
            </a:xfrm>
          </p:grpSpPr>
          <p:sp>
            <p:nvSpPr>
              <p:cNvPr id="74" name="Hexágono 73">
                <a:extLst>
                  <a:ext uri="{FF2B5EF4-FFF2-40B4-BE49-F238E27FC236}">
                    <a16:creationId xmlns:a16="http://schemas.microsoft.com/office/drawing/2014/main" id="{E1631033-1DAE-4D4E-99B7-74DE85027E3A}"/>
                  </a:ext>
                </a:extLst>
              </p:cNvPr>
              <p:cNvSpPr/>
              <p:nvPr/>
            </p:nvSpPr>
            <p:spPr>
              <a:xfrm>
                <a:off x="154128" y="1631733"/>
                <a:ext cx="180000" cy="180000"/>
              </a:xfrm>
              <a:prstGeom prst="hexagon">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5" name="Hexágono 74">
                <a:extLst>
                  <a:ext uri="{FF2B5EF4-FFF2-40B4-BE49-F238E27FC236}">
                    <a16:creationId xmlns:a16="http://schemas.microsoft.com/office/drawing/2014/main" id="{EDB17B3A-F033-4DBF-981E-674CD01E6AE9}"/>
                  </a:ext>
                </a:extLst>
              </p:cNvPr>
              <p:cNvSpPr/>
              <p:nvPr/>
            </p:nvSpPr>
            <p:spPr>
              <a:xfrm>
                <a:off x="327355" y="1745027"/>
                <a:ext cx="180000" cy="180000"/>
              </a:xfrm>
              <a:prstGeom prst="hexagon">
                <a:avLst/>
              </a:prstGeom>
              <a:no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6" name="Hexágono 75">
                <a:extLst>
                  <a:ext uri="{FF2B5EF4-FFF2-40B4-BE49-F238E27FC236}">
                    <a16:creationId xmlns:a16="http://schemas.microsoft.com/office/drawing/2014/main" id="{DFEF2597-3A6C-4931-B70B-D2CB8BE4C5C1}"/>
                  </a:ext>
                </a:extLst>
              </p:cNvPr>
              <p:cNvSpPr/>
              <p:nvPr/>
            </p:nvSpPr>
            <p:spPr>
              <a:xfrm>
                <a:off x="327355" y="1541733"/>
                <a:ext cx="180000" cy="180000"/>
              </a:xfrm>
              <a:prstGeom prst="hexagon">
                <a:avLst/>
              </a:prstGeom>
              <a:noFill/>
              <a:ln w="31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7" name="Trapecio 76">
                <a:extLst>
                  <a:ext uri="{FF2B5EF4-FFF2-40B4-BE49-F238E27FC236}">
                    <a16:creationId xmlns:a16="http://schemas.microsoft.com/office/drawing/2014/main" id="{52C7CF8D-4343-458D-8495-60EEB043DEA4}"/>
                  </a:ext>
                </a:extLst>
              </p:cNvPr>
              <p:cNvSpPr/>
              <p:nvPr/>
            </p:nvSpPr>
            <p:spPr>
              <a:xfrm>
                <a:off x="160901" y="1844775"/>
                <a:ext cx="180001" cy="90000"/>
              </a:xfrm>
              <a:prstGeom prst="trapezoid">
                <a:avLst>
                  <a:gd name="adj" fmla="val 42303"/>
                </a:avLst>
              </a:prstGeom>
              <a:noFill/>
              <a:ln w="3175">
                <a:solidFill>
                  <a:schemeClr val="accent4">
                    <a:lumMod val="75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3" name="CuadroTexto 72">
              <a:extLst>
                <a:ext uri="{FF2B5EF4-FFF2-40B4-BE49-F238E27FC236}">
                  <a16:creationId xmlns:a16="http://schemas.microsoft.com/office/drawing/2014/main" id="{FF7E135C-8AC4-456B-8628-15B4A47DC7F9}"/>
                </a:ext>
              </a:extLst>
            </p:cNvPr>
            <p:cNvSpPr txBox="1"/>
            <p:nvPr/>
          </p:nvSpPr>
          <p:spPr>
            <a:xfrm>
              <a:off x="377327" y="5367604"/>
              <a:ext cx="5120640" cy="369332"/>
            </a:xfrm>
            <a:prstGeom prst="rect">
              <a:avLst/>
            </a:prstGeom>
            <a:noFill/>
          </p:spPr>
          <p:txBody>
            <a:bodyPr wrap="square" rtlCol="0">
              <a:spAutoFit/>
            </a:bodyPr>
            <a:lstStyle/>
            <a:p>
              <a:r>
                <a:rPr lang="es-MX" dirty="0">
                  <a:solidFill>
                    <a:schemeClr val="accent6">
                      <a:lumMod val="50000"/>
                    </a:schemeClr>
                  </a:solidFill>
                </a:rPr>
                <a:t>Bibliografía</a:t>
              </a:r>
            </a:p>
          </p:txBody>
        </p:sp>
      </p:grpSp>
      <p:pic>
        <p:nvPicPr>
          <p:cNvPr id="83" name="Imagen 82">
            <a:extLst>
              <a:ext uri="{FF2B5EF4-FFF2-40B4-BE49-F238E27FC236}">
                <a16:creationId xmlns:a16="http://schemas.microsoft.com/office/drawing/2014/main" id="{4D883ECC-716E-4CF7-8913-D8EC0CD5C165}"/>
              </a:ext>
            </a:extLst>
          </p:cNvPr>
          <p:cNvPicPr>
            <a:picLocks noChangeAspect="1"/>
          </p:cNvPicPr>
          <p:nvPr/>
        </p:nvPicPr>
        <p:blipFill>
          <a:blip r:embed="rId2"/>
          <a:stretch>
            <a:fillRect/>
          </a:stretch>
        </p:blipFill>
        <p:spPr>
          <a:xfrm>
            <a:off x="264565" y="390620"/>
            <a:ext cx="3743268" cy="1213209"/>
          </a:xfrm>
          <a:prstGeom prst="rect">
            <a:avLst/>
          </a:prstGeom>
        </p:spPr>
      </p:pic>
    </p:spTree>
    <p:extLst>
      <p:ext uri="{BB962C8B-B14F-4D97-AF65-F5344CB8AC3E}">
        <p14:creationId xmlns:p14="http://schemas.microsoft.com/office/powerpoint/2010/main" val="864076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4799A992-7AAD-406B-BA67-ADADA71D6CA6}"/>
              </a:ext>
            </a:extLst>
          </p:cNvPr>
          <p:cNvPicPr>
            <a:picLocks noChangeAspect="1"/>
          </p:cNvPicPr>
          <p:nvPr/>
        </p:nvPicPr>
        <p:blipFill>
          <a:blip r:embed="rId2">
            <a:alphaModFix amt="61000"/>
          </a:blip>
          <a:stretch>
            <a:fillRect/>
          </a:stretch>
        </p:blipFill>
        <p:spPr>
          <a:xfrm>
            <a:off x="3048000" y="0"/>
            <a:ext cx="9144000" cy="6858000"/>
          </a:xfrm>
          <a:prstGeom prst="rect">
            <a:avLst/>
          </a:prstGeom>
        </p:spPr>
      </p:pic>
      <p:sp>
        <p:nvSpPr>
          <p:cNvPr id="3" name="Rectángulo 2">
            <a:extLst>
              <a:ext uri="{FF2B5EF4-FFF2-40B4-BE49-F238E27FC236}">
                <a16:creationId xmlns:a16="http://schemas.microsoft.com/office/drawing/2014/main" id="{1BEF2927-79E2-4497-ACBB-0D290E8C354B}"/>
              </a:ext>
            </a:extLst>
          </p:cNvPr>
          <p:cNvSpPr/>
          <p:nvPr/>
        </p:nvSpPr>
        <p:spPr>
          <a:xfrm>
            <a:off x="2153733" y="473996"/>
            <a:ext cx="7884533" cy="2246769"/>
          </a:xfrm>
          <a:prstGeom prst="rect">
            <a:avLst/>
          </a:prstGeom>
        </p:spPr>
        <p:txBody>
          <a:bodyPr wrap="square">
            <a:spAutoFit/>
          </a:bodyPr>
          <a:lstStyle/>
          <a:p>
            <a:pPr fontAlgn="base"/>
            <a:r>
              <a:rPr lang="es-MX" sz="2800" b="1" dirty="0">
                <a:solidFill>
                  <a:srgbClr val="C00000"/>
                </a:solidFill>
                <a:latin typeface="Bookman Old Style" panose="02050604050505020204" pitchFamily="18" charset="0"/>
              </a:rPr>
              <a:t>Este es 'Ajo', el primer gato clonado en China</a:t>
            </a:r>
          </a:p>
          <a:p>
            <a:pPr fontAlgn="base"/>
            <a:r>
              <a:rPr lang="es-MX" sz="2800" i="1" dirty="0">
                <a:latin typeface="Bookman Old Style" panose="02050604050505020204" pitchFamily="18" charset="0"/>
              </a:rPr>
              <a:t>El equipo de científicos busca poder clonar a otros animales, como los pandas y especies en peligro de extinción</a:t>
            </a:r>
            <a:endParaRPr lang="es-MX" sz="2800" b="0" i="1" dirty="0">
              <a:effectLst/>
              <a:latin typeface="Bookman Old Style" panose="02050604050505020204" pitchFamily="18" charset="0"/>
            </a:endParaRPr>
          </a:p>
        </p:txBody>
      </p:sp>
      <p:sp>
        <p:nvSpPr>
          <p:cNvPr id="4" name="Rectángulo 3">
            <a:extLst>
              <a:ext uri="{FF2B5EF4-FFF2-40B4-BE49-F238E27FC236}">
                <a16:creationId xmlns:a16="http://schemas.microsoft.com/office/drawing/2014/main" id="{88915EF7-7575-4294-965C-39BB5E775F17}"/>
              </a:ext>
            </a:extLst>
          </p:cNvPr>
          <p:cNvSpPr/>
          <p:nvPr/>
        </p:nvSpPr>
        <p:spPr>
          <a:xfrm>
            <a:off x="361507" y="5048849"/>
            <a:ext cx="9335386" cy="1569660"/>
          </a:xfrm>
          <a:prstGeom prst="rect">
            <a:avLst/>
          </a:prstGeom>
        </p:spPr>
        <p:txBody>
          <a:bodyPr wrap="square">
            <a:spAutoFit/>
          </a:bodyPr>
          <a:lstStyle/>
          <a:p>
            <a:r>
              <a:rPr lang="es-MX" sz="2400" dirty="0"/>
              <a:t>Visita la link de esta noticia y discute en grupo cómo este avance científico es un ejemplo de biopoder.</a:t>
            </a:r>
            <a:endParaRPr lang="es-MX" sz="2400" dirty="0">
              <a:hlinkClick r:id="rId3"/>
            </a:endParaRPr>
          </a:p>
          <a:p>
            <a:r>
              <a:rPr lang="es-MX" sz="2400" dirty="0">
                <a:hlinkClick r:id="rId3"/>
              </a:rPr>
              <a:t>https://www.excelsior.com.mx/global/este-es-ajo-el-primer-gato-clonado-en-china/1334864</a:t>
            </a:r>
            <a:endParaRPr lang="es-MX" sz="2400" dirty="0"/>
          </a:p>
        </p:txBody>
      </p:sp>
      <p:pic>
        <p:nvPicPr>
          <p:cNvPr id="5" name="Imagen 4" descr="Imagen que contiene texto&#10;&#10;Descripción generada automáticamente">
            <a:extLst>
              <a:ext uri="{FF2B5EF4-FFF2-40B4-BE49-F238E27FC236}">
                <a16:creationId xmlns:a16="http://schemas.microsoft.com/office/drawing/2014/main" id="{39D41827-A028-42BC-A661-820D3F3CA827}"/>
              </a:ext>
            </a:extLst>
          </p:cNvPr>
          <p:cNvPicPr>
            <a:picLocks noChangeAspect="1"/>
          </p:cNvPicPr>
          <p:nvPr/>
        </p:nvPicPr>
        <p:blipFill rotWithShape="1">
          <a:blip r:embed="rId4">
            <a:extLst>
              <a:ext uri="{28A0092B-C50C-407E-A947-70E740481C1C}">
                <a14:useLocalDpi xmlns:a14="http://schemas.microsoft.com/office/drawing/2010/main" val="0"/>
              </a:ext>
            </a:extLst>
          </a:blip>
          <a:srcRect l="18173" t="11421" r="18654" b="21942"/>
          <a:stretch/>
        </p:blipFill>
        <p:spPr>
          <a:xfrm>
            <a:off x="11305953" y="88926"/>
            <a:ext cx="813316" cy="917556"/>
          </a:xfrm>
          <a:prstGeom prst="ellipse">
            <a:avLst/>
          </a:prstGeom>
          <a:ln>
            <a:noFill/>
          </a:ln>
          <a:effectLst>
            <a:softEdge rad="0"/>
          </a:effectLst>
        </p:spPr>
      </p:pic>
      <p:pic>
        <p:nvPicPr>
          <p:cNvPr id="7" name="Gráfico 6" descr="Periódico">
            <a:extLst>
              <a:ext uri="{FF2B5EF4-FFF2-40B4-BE49-F238E27FC236}">
                <a16:creationId xmlns:a16="http://schemas.microsoft.com/office/drawing/2014/main" id="{E01B4CE6-663F-489C-80EA-538786992CD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7391" y="239491"/>
            <a:ext cx="2618589" cy="2618589"/>
          </a:xfrm>
          <a:prstGeom prst="rect">
            <a:avLst/>
          </a:prstGeom>
        </p:spPr>
      </p:pic>
    </p:spTree>
    <p:extLst>
      <p:ext uri="{BB962C8B-B14F-4D97-AF65-F5344CB8AC3E}">
        <p14:creationId xmlns:p14="http://schemas.microsoft.com/office/powerpoint/2010/main" val="1135085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66ECA5-4A11-EF4D-8E7E-49EED03A3074}"/>
              </a:ext>
            </a:extLst>
          </p:cNvPr>
          <p:cNvSpPr>
            <a:spLocks noGrp="1"/>
          </p:cNvSpPr>
          <p:nvPr>
            <p:ph type="title"/>
          </p:nvPr>
        </p:nvSpPr>
        <p:spPr/>
        <p:txBody>
          <a:bodyPr/>
          <a:lstStyle/>
          <a:p>
            <a:r>
              <a:rPr lang="es-US"/>
              <a:t>El poder se ejerce sobre</a:t>
            </a:r>
            <a:endParaRPr lang="es-ES"/>
          </a:p>
        </p:txBody>
      </p:sp>
      <p:sp>
        <p:nvSpPr>
          <p:cNvPr id="3" name="Marcador de contenido 2">
            <a:extLst>
              <a:ext uri="{FF2B5EF4-FFF2-40B4-BE49-F238E27FC236}">
                <a16:creationId xmlns:a16="http://schemas.microsoft.com/office/drawing/2014/main" id="{5826E427-A4FE-7C4C-9E50-E1694B43DECB}"/>
              </a:ext>
            </a:extLst>
          </p:cNvPr>
          <p:cNvSpPr>
            <a:spLocks noGrp="1"/>
          </p:cNvSpPr>
          <p:nvPr>
            <p:ph idx="1"/>
          </p:nvPr>
        </p:nvSpPr>
        <p:spPr/>
        <p:txBody>
          <a:bodyPr/>
          <a:lstStyle/>
          <a:p>
            <a:r>
              <a:rPr lang="es-US"/>
              <a:t>Natalidad (condiciones de nacimiento)</a:t>
            </a:r>
          </a:p>
          <a:p>
            <a:r>
              <a:rPr lang="es-US"/>
              <a:t>Mortalidad (lo mejor para morir)</a:t>
            </a:r>
          </a:p>
          <a:p>
            <a:r>
              <a:rPr lang="es-US"/>
              <a:t>Seguridad sanitaria</a:t>
            </a:r>
          </a:p>
          <a:p>
            <a:r>
              <a:rPr lang="es-US"/>
              <a:t>Servicios de salud</a:t>
            </a:r>
          </a:p>
          <a:p>
            <a:endParaRPr lang="es-ES"/>
          </a:p>
        </p:txBody>
      </p:sp>
      <p:pic>
        <p:nvPicPr>
          <p:cNvPr id="4" name="Imagen 4">
            <a:extLst>
              <a:ext uri="{FF2B5EF4-FFF2-40B4-BE49-F238E27FC236}">
                <a16:creationId xmlns:a16="http://schemas.microsoft.com/office/drawing/2014/main" id="{69DE7AD8-0A32-9547-96D9-EF6B4BBD7B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4844" y="3027910"/>
            <a:ext cx="6934052" cy="3467026"/>
          </a:xfrm>
          <a:prstGeom prst="rect">
            <a:avLst/>
          </a:prstGeom>
        </p:spPr>
      </p:pic>
    </p:spTree>
    <p:extLst>
      <p:ext uri="{BB962C8B-B14F-4D97-AF65-F5344CB8AC3E}">
        <p14:creationId xmlns:p14="http://schemas.microsoft.com/office/powerpoint/2010/main" val="36317206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D7B49E-5C61-554E-9424-D43E76D95303}"/>
              </a:ext>
            </a:extLst>
          </p:cNvPr>
          <p:cNvSpPr>
            <a:spLocks noGrp="1"/>
          </p:cNvSpPr>
          <p:nvPr>
            <p:ph type="title"/>
          </p:nvPr>
        </p:nvSpPr>
        <p:spPr/>
        <p:txBody>
          <a:bodyPr/>
          <a:lstStyle/>
          <a:p>
            <a:r>
              <a:rPr lang="es-US"/>
              <a:t>El culto a la salud</a:t>
            </a:r>
            <a:endParaRPr lang="es-ES"/>
          </a:p>
        </p:txBody>
      </p:sp>
      <p:sp>
        <p:nvSpPr>
          <p:cNvPr id="3" name="Marcador de contenido 2">
            <a:extLst>
              <a:ext uri="{FF2B5EF4-FFF2-40B4-BE49-F238E27FC236}">
                <a16:creationId xmlns:a16="http://schemas.microsoft.com/office/drawing/2014/main" id="{DEE929FB-BCB1-454F-AB33-F9E2CCC3E667}"/>
              </a:ext>
            </a:extLst>
          </p:cNvPr>
          <p:cNvSpPr>
            <a:spLocks noGrp="1"/>
          </p:cNvSpPr>
          <p:nvPr>
            <p:ph idx="1"/>
          </p:nvPr>
        </p:nvSpPr>
        <p:spPr/>
        <p:txBody>
          <a:bodyPr/>
          <a:lstStyle/>
          <a:p>
            <a:r>
              <a:rPr lang="es-US"/>
              <a:t>Parques públicos</a:t>
            </a:r>
          </a:p>
          <a:p>
            <a:r>
              <a:rPr lang="es-US"/>
              <a:t>Ciclovías</a:t>
            </a:r>
          </a:p>
          <a:p>
            <a:r>
              <a:rPr lang="es-US"/>
              <a:t>Movilidad ciudadana</a:t>
            </a:r>
          </a:p>
          <a:p>
            <a:r>
              <a:rPr lang="es-US"/>
              <a:t>Gimnacios al aire libre</a:t>
            </a:r>
          </a:p>
          <a:p>
            <a:r>
              <a:rPr lang="es-US"/>
              <a:t>Gimnacios</a:t>
            </a:r>
          </a:p>
          <a:p>
            <a:r>
              <a:rPr lang="es-US"/>
              <a:t>Spa</a:t>
            </a:r>
          </a:p>
        </p:txBody>
      </p:sp>
      <p:pic>
        <p:nvPicPr>
          <p:cNvPr id="4" name="Gráfico 4">
            <a:extLst>
              <a:ext uri="{FF2B5EF4-FFF2-40B4-BE49-F238E27FC236}">
                <a16:creationId xmlns:a16="http://schemas.microsoft.com/office/drawing/2014/main" id="{7D9AFC48-FE4B-424E-89B5-2EC1374AE8A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30392" y="0"/>
            <a:ext cx="6861608" cy="6733717"/>
          </a:xfrm>
          <a:prstGeom prst="rect">
            <a:avLst/>
          </a:prstGeom>
        </p:spPr>
      </p:pic>
    </p:spTree>
    <p:extLst>
      <p:ext uri="{BB962C8B-B14F-4D97-AF65-F5344CB8AC3E}">
        <p14:creationId xmlns:p14="http://schemas.microsoft.com/office/powerpoint/2010/main" val="27342114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4CEEC3F-9EC0-B947-9B10-7FAE22680A66}"/>
              </a:ext>
            </a:extLst>
          </p:cNvPr>
          <p:cNvSpPr>
            <a:spLocks noGrp="1"/>
          </p:cNvSpPr>
          <p:nvPr>
            <p:ph idx="1"/>
          </p:nvPr>
        </p:nvSpPr>
        <p:spPr>
          <a:xfrm>
            <a:off x="838200" y="365125"/>
            <a:ext cx="10515600" cy="5811838"/>
          </a:xfrm>
        </p:spPr>
        <p:txBody>
          <a:bodyPr>
            <a:normAutofit/>
          </a:bodyPr>
          <a:lstStyle/>
          <a:p>
            <a:r>
              <a:rPr lang="es-US" sz="3600"/>
              <a:t>Por eso el paradigma de la biopolítica es “hacer vivir, dejar morir”.</a:t>
            </a:r>
            <a:endParaRPr lang="es-ES" sz="3600"/>
          </a:p>
        </p:txBody>
      </p:sp>
      <p:pic>
        <p:nvPicPr>
          <p:cNvPr id="4" name="Imagen 4">
            <a:extLst>
              <a:ext uri="{FF2B5EF4-FFF2-40B4-BE49-F238E27FC236}">
                <a16:creationId xmlns:a16="http://schemas.microsoft.com/office/drawing/2014/main" id="{227F5DD0-2A7C-8A42-9F21-0DDBFDA156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56312"/>
            <a:ext cx="12192000" cy="4601688"/>
          </a:xfrm>
          <a:prstGeom prst="rect">
            <a:avLst/>
          </a:prstGeom>
        </p:spPr>
      </p:pic>
    </p:spTree>
    <p:extLst>
      <p:ext uri="{BB962C8B-B14F-4D97-AF65-F5344CB8AC3E}">
        <p14:creationId xmlns:p14="http://schemas.microsoft.com/office/powerpoint/2010/main" val="9784130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1059852D-3D1B-4396-B2E9-B14EB80DD5FC}"/>
              </a:ext>
            </a:extLst>
          </p:cNvPr>
          <p:cNvPicPr>
            <a:picLocks noChangeAspect="1"/>
          </p:cNvPicPr>
          <p:nvPr/>
        </p:nvPicPr>
        <p:blipFill rotWithShape="1">
          <a:blip r:embed="rId2"/>
          <a:srcRect l="10232" r="7476"/>
          <a:stretch/>
        </p:blipFill>
        <p:spPr>
          <a:xfrm>
            <a:off x="-1" y="-105413"/>
            <a:ext cx="12192001" cy="4110924"/>
          </a:xfrm>
          <a:prstGeom prst="rect">
            <a:avLst/>
          </a:prstGeom>
        </p:spPr>
      </p:pic>
      <p:pic>
        <p:nvPicPr>
          <p:cNvPr id="9" name="Picture 8">
            <a:extLst>
              <a:ext uri="{FF2B5EF4-FFF2-40B4-BE49-F238E27FC236}">
                <a16:creationId xmlns:a16="http://schemas.microsoft.com/office/drawing/2014/main" id="{EE09A529-E47C-4634-BB98-0A9526C372B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Oval 10">
            <a:extLst>
              <a:ext uri="{FF2B5EF4-FFF2-40B4-BE49-F238E27FC236}">
                <a16:creationId xmlns:a16="http://schemas.microsoft.com/office/drawing/2014/main" id="{569C1A01-6FB5-43CE-ADCC-936728ACAC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6267" y="4388303"/>
            <a:ext cx="824089" cy="70298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A299D75-CAB4-8B40-8947-9594ADC13856}"/>
              </a:ext>
            </a:extLst>
          </p:cNvPr>
          <p:cNvSpPr>
            <a:spLocks noGrp="1"/>
          </p:cNvSpPr>
          <p:nvPr>
            <p:ph type="title"/>
          </p:nvPr>
        </p:nvSpPr>
        <p:spPr>
          <a:xfrm>
            <a:off x="184030" y="4487840"/>
            <a:ext cx="3076889" cy="1509931"/>
          </a:xfrm>
        </p:spPr>
        <p:txBody>
          <a:bodyPr>
            <a:normAutofit/>
          </a:bodyPr>
          <a:lstStyle/>
          <a:p>
            <a:r>
              <a:rPr lang="es-US" sz="4000" dirty="0">
                <a:solidFill>
                  <a:srgbClr val="000000"/>
                </a:solidFill>
              </a:rPr>
              <a:t>Cómo lo hace</a:t>
            </a:r>
            <a:endParaRPr lang="es-ES" sz="4000" dirty="0">
              <a:solidFill>
                <a:srgbClr val="000000"/>
              </a:solidFill>
            </a:endParaRPr>
          </a:p>
        </p:txBody>
      </p:sp>
      <p:sp>
        <p:nvSpPr>
          <p:cNvPr id="3" name="Marcador de contenido 2">
            <a:extLst>
              <a:ext uri="{FF2B5EF4-FFF2-40B4-BE49-F238E27FC236}">
                <a16:creationId xmlns:a16="http://schemas.microsoft.com/office/drawing/2014/main" id="{FCCBC1F6-8764-BF40-B1EC-1A295EE85C3F}"/>
              </a:ext>
            </a:extLst>
          </p:cNvPr>
          <p:cNvSpPr>
            <a:spLocks noGrp="1"/>
          </p:cNvSpPr>
          <p:nvPr>
            <p:ph idx="1"/>
          </p:nvPr>
        </p:nvSpPr>
        <p:spPr>
          <a:xfrm>
            <a:off x="3260919" y="3627621"/>
            <a:ext cx="8747051" cy="3230370"/>
          </a:xfrm>
        </p:spPr>
        <p:txBody>
          <a:bodyPr anchor="ctr">
            <a:normAutofit/>
          </a:bodyPr>
          <a:lstStyle/>
          <a:p>
            <a:r>
              <a:rPr lang="es-US" dirty="0">
                <a:solidFill>
                  <a:srgbClr val="000000"/>
                </a:solidFill>
              </a:rPr>
              <a:t>La ciudadanía es objeto de múltiples análisis estadísticos por parte de las tecnologías disciplinarias.</a:t>
            </a:r>
          </a:p>
          <a:p>
            <a:r>
              <a:rPr lang="es-US" dirty="0">
                <a:solidFill>
                  <a:srgbClr val="000000"/>
                </a:solidFill>
              </a:rPr>
              <a:t>Son mediadoras de la relación poder-individuo.</a:t>
            </a:r>
          </a:p>
          <a:p>
            <a:r>
              <a:rPr lang="es-US" dirty="0">
                <a:solidFill>
                  <a:srgbClr val="000000"/>
                </a:solidFill>
              </a:rPr>
              <a:t>El poder vela por el bienestar de cada miembro de la comunidad y con ello obtienen el control.</a:t>
            </a:r>
          </a:p>
          <a:p>
            <a:r>
              <a:rPr lang="es-US" dirty="0">
                <a:solidFill>
                  <a:srgbClr val="000000"/>
                </a:solidFill>
              </a:rPr>
              <a:t>Velar significa producir.</a:t>
            </a:r>
            <a:endParaRPr lang="es-US" sz="2400" dirty="0">
              <a:solidFill>
                <a:srgbClr val="000000"/>
              </a:solidFill>
            </a:endParaRPr>
          </a:p>
        </p:txBody>
      </p:sp>
    </p:spTree>
    <p:extLst>
      <p:ext uri="{BB962C8B-B14F-4D97-AF65-F5344CB8AC3E}">
        <p14:creationId xmlns:p14="http://schemas.microsoft.com/office/powerpoint/2010/main" val="22320190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15634AC-1820-EA4F-A0D1-B6BD051305DA}"/>
              </a:ext>
            </a:extLst>
          </p:cNvPr>
          <p:cNvSpPr>
            <a:spLocks noGrp="1"/>
          </p:cNvSpPr>
          <p:nvPr>
            <p:ph idx="1"/>
          </p:nvPr>
        </p:nvSpPr>
        <p:spPr>
          <a:xfrm>
            <a:off x="838200" y="365125"/>
            <a:ext cx="10515600" cy="5811838"/>
          </a:xfrm>
        </p:spPr>
        <p:txBody>
          <a:bodyPr>
            <a:normAutofit/>
          </a:bodyPr>
          <a:lstStyle/>
          <a:p>
            <a:r>
              <a:rPr lang="es-US" sz="3600"/>
              <a:t>La sacralidad conque se ha investido a la vida en nuestra época.</a:t>
            </a:r>
            <a:endParaRPr lang="es-ES" sz="3600"/>
          </a:p>
        </p:txBody>
      </p:sp>
      <p:pic>
        <p:nvPicPr>
          <p:cNvPr id="4" name="Imagen 4">
            <a:extLst>
              <a:ext uri="{FF2B5EF4-FFF2-40B4-BE49-F238E27FC236}">
                <a16:creationId xmlns:a16="http://schemas.microsoft.com/office/drawing/2014/main" id="{B78E280B-E0E3-A041-A243-10853052DE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675" y="2691056"/>
            <a:ext cx="10288650" cy="4166944"/>
          </a:xfrm>
          <a:prstGeom prst="rect">
            <a:avLst/>
          </a:prstGeom>
        </p:spPr>
      </p:pic>
    </p:spTree>
    <p:extLst>
      <p:ext uri="{BB962C8B-B14F-4D97-AF65-F5344CB8AC3E}">
        <p14:creationId xmlns:p14="http://schemas.microsoft.com/office/powerpoint/2010/main" val="603835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488A8A-CACF-8841-8921-310A0063AE99}"/>
              </a:ext>
            </a:extLst>
          </p:cNvPr>
          <p:cNvSpPr>
            <a:spLocks noGrp="1"/>
          </p:cNvSpPr>
          <p:nvPr>
            <p:ph type="title"/>
          </p:nvPr>
        </p:nvSpPr>
        <p:spPr>
          <a:xfrm>
            <a:off x="379562" y="1"/>
            <a:ext cx="11507542" cy="1742536"/>
          </a:xfrm>
        </p:spPr>
        <p:txBody>
          <a:bodyPr/>
          <a:lstStyle/>
          <a:p>
            <a:r>
              <a:rPr lang="es-ES" b="1" i="0" dirty="0">
                <a:solidFill>
                  <a:srgbClr val="000000"/>
                </a:solidFill>
                <a:effectLst/>
                <a:latin typeface="Merriweather"/>
              </a:rPr>
              <a:t>"El poder utiliza la biopolítica para controlar la felicidad de la gente"</a:t>
            </a:r>
            <a:endParaRPr lang="es-ES" dirty="0"/>
          </a:p>
        </p:txBody>
      </p:sp>
      <p:pic>
        <p:nvPicPr>
          <p:cNvPr id="4" name="Imagen 3">
            <a:extLst>
              <a:ext uri="{FF2B5EF4-FFF2-40B4-BE49-F238E27FC236}">
                <a16:creationId xmlns:a16="http://schemas.microsoft.com/office/drawing/2014/main" id="{3FA960CD-8E72-4439-89DA-6BA91762B670}"/>
              </a:ext>
            </a:extLst>
          </p:cNvPr>
          <p:cNvPicPr>
            <a:picLocks noChangeAspect="1"/>
          </p:cNvPicPr>
          <p:nvPr/>
        </p:nvPicPr>
        <p:blipFill rotWithShape="1">
          <a:blip r:embed="rId2"/>
          <a:srcRect l="10896" t="25534" r="67877" b="41510"/>
          <a:stretch/>
        </p:blipFill>
        <p:spPr>
          <a:xfrm>
            <a:off x="379562" y="1830319"/>
            <a:ext cx="4048065" cy="3535311"/>
          </a:xfrm>
          <a:prstGeom prst="rect">
            <a:avLst/>
          </a:prstGeom>
        </p:spPr>
      </p:pic>
      <p:pic>
        <p:nvPicPr>
          <p:cNvPr id="5" name="Imagen 4">
            <a:extLst>
              <a:ext uri="{FF2B5EF4-FFF2-40B4-BE49-F238E27FC236}">
                <a16:creationId xmlns:a16="http://schemas.microsoft.com/office/drawing/2014/main" id="{DD5C36C8-E37D-4D95-AE76-D13437FCA6E6}"/>
              </a:ext>
            </a:extLst>
          </p:cNvPr>
          <p:cNvPicPr>
            <a:picLocks noChangeAspect="1"/>
          </p:cNvPicPr>
          <p:nvPr/>
        </p:nvPicPr>
        <p:blipFill rotWithShape="1">
          <a:blip r:embed="rId3"/>
          <a:srcRect l="18184" t="36604" r="37877" b="11447"/>
          <a:stretch/>
        </p:blipFill>
        <p:spPr>
          <a:xfrm>
            <a:off x="4774575" y="2070339"/>
            <a:ext cx="6809750" cy="4528868"/>
          </a:xfrm>
          <a:prstGeom prst="rect">
            <a:avLst/>
          </a:prstGeom>
        </p:spPr>
      </p:pic>
    </p:spTree>
    <p:extLst>
      <p:ext uri="{BB962C8B-B14F-4D97-AF65-F5344CB8AC3E}">
        <p14:creationId xmlns:p14="http://schemas.microsoft.com/office/powerpoint/2010/main" val="28403700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DBD0668-EE96-9D4B-9CD8-8FE75AF92860}"/>
              </a:ext>
            </a:extLst>
          </p:cNvPr>
          <p:cNvSpPr>
            <a:spLocks noGrp="1"/>
          </p:cNvSpPr>
          <p:nvPr>
            <p:ph idx="1"/>
          </p:nvPr>
        </p:nvSpPr>
        <p:spPr>
          <a:xfrm>
            <a:off x="284813" y="374754"/>
            <a:ext cx="4015584" cy="5849065"/>
          </a:xfrm>
        </p:spPr>
        <p:txBody>
          <a:bodyPr>
            <a:normAutofit/>
          </a:bodyPr>
          <a:lstStyle/>
          <a:p>
            <a:r>
              <a:rPr lang="es-ES" b="0" i="0" dirty="0">
                <a:effectLst/>
                <a:latin typeface="Muli"/>
              </a:rPr>
              <a:t>Foucault encontró motivos para creer que el loco era tratado como tal para no disturbar la moral de la sociedad. Silenciando su voz, se privilegiaba la del experto. Cuando el loco pasó a enfermo mental, esto se agravó: porque “la autoridad del médico no es científica, lo confiere la sociedad".</a:t>
            </a:r>
            <a:endParaRPr lang="es-ES" dirty="0"/>
          </a:p>
        </p:txBody>
      </p:sp>
      <p:pic>
        <p:nvPicPr>
          <p:cNvPr id="4" name="Imagen 3">
            <a:extLst>
              <a:ext uri="{FF2B5EF4-FFF2-40B4-BE49-F238E27FC236}">
                <a16:creationId xmlns:a16="http://schemas.microsoft.com/office/drawing/2014/main" id="{28A39908-DC87-4D76-9328-858DAC71F5DF}"/>
              </a:ext>
            </a:extLst>
          </p:cNvPr>
          <p:cNvPicPr>
            <a:picLocks noChangeAspect="1"/>
          </p:cNvPicPr>
          <p:nvPr/>
        </p:nvPicPr>
        <p:blipFill rotWithShape="1">
          <a:blip r:embed="rId3"/>
          <a:srcRect l="8105" r="9295"/>
          <a:stretch/>
        </p:blipFill>
        <p:spPr>
          <a:xfrm>
            <a:off x="4639056" y="10"/>
            <a:ext cx="7552944" cy="6857990"/>
          </a:xfrm>
          <a:prstGeom prst="rect">
            <a:avLst/>
          </a:prstGeom>
          <a:effectLst/>
        </p:spPr>
      </p:pic>
    </p:spTree>
    <p:extLst>
      <p:ext uri="{BB962C8B-B14F-4D97-AF65-F5344CB8AC3E}">
        <p14:creationId xmlns:p14="http://schemas.microsoft.com/office/powerpoint/2010/main" val="42878617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C1F21F4-78DE-6B46-8438-D5900ED96896}"/>
              </a:ext>
            </a:extLst>
          </p:cNvPr>
          <p:cNvSpPr>
            <a:spLocks noGrp="1"/>
          </p:cNvSpPr>
          <p:nvPr>
            <p:ph type="title"/>
          </p:nvPr>
        </p:nvSpPr>
        <p:spPr>
          <a:xfrm>
            <a:off x="546351" y="433545"/>
            <a:ext cx="11139854" cy="930447"/>
          </a:xfrm>
        </p:spPr>
        <p:txBody>
          <a:bodyPr vert="horz" lIns="91440" tIns="45720" rIns="91440" bIns="45720" rtlCol="0" anchor="b">
            <a:normAutofit/>
          </a:bodyPr>
          <a:lstStyle/>
          <a:p>
            <a:pPr algn="ctr"/>
            <a:r>
              <a:rPr lang="en-US" sz="4600" b="0" i="0">
                <a:solidFill>
                  <a:srgbClr val="FFFFFF"/>
                </a:solidFill>
                <a:effectLst/>
              </a:rPr>
              <a:t>El pobre es psicótico, el rico es extravagante"</a:t>
            </a:r>
            <a:endParaRPr lang="en-US" sz="4600">
              <a:solidFill>
                <a:srgbClr val="FFFFFF"/>
              </a:solidFill>
            </a:endParaRPr>
          </a:p>
        </p:txBody>
      </p:sp>
      <p:sp>
        <p:nvSpPr>
          <p:cNvPr id="3" name="Marcador de contenido 2">
            <a:extLst>
              <a:ext uri="{FF2B5EF4-FFF2-40B4-BE49-F238E27FC236}">
                <a16:creationId xmlns:a16="http://schemas.microsoft.com/office/drawing/2014/main" id="{045878DB-1860-384B-9C74-F7BF11886F0F}"/>
              </a:ext>
            </a:extLst>
          </p:cNvPr>
          <p:cNvSpPr>
            <a:spLocks noGrp="1"/>
          </p:cNvSpPr>
          <p:nvPr>
            <p:ph idx="1"/>
          </p:nvPr>
        </p:nvSpPr>
        <p:spPr>
          <a:xfrm>
            <a:off x="1544278" y="1645723"/>
            <a:ext cx="9144000" cy="420001"/>
          </a:xfrm>
        </p:spPr>
        <p:txBody>
          <a:bodyPr vert="horz" lIns="91440" tIns="45720" rIns="91440" bIns="45720" rtlCol="0">
            <a:normAutofit/>
          </a:bodyPr>
          <a:lstStyle/>
          <a:p>
            <a:pPr marL="0" indent="0" algn="ctr">
              <a:buNone/>
            </a:pPr>
            <a:r>
              <a:rPr lang="en-US" sz="2000" b="0" i="0">
                <a:solidFill>
                  <a:srgbClr val="A6885B"/>
                </a:solidFill>
                <a:effectLst/>
              </a:rPr>
              <a:t> la psiquiatrización de la vida cotidiana en la sociedad del rendimiento.</a:t>
            </a:r>
            <a:endParaRPr lang="en-US" sz="2000">
              <a:solidFill>
                <a:srgbClr val="A6885B"/>
              </a:solidFill>
            </a:endParaRPr>
          </a:p>
        </p:txBody>
      </p:sp>
      <p:cxnSp>
        <p:nvCxnSpPr>
          <p:cNvPr id="13" name="Straight Connector 12">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6" name="Imagen 6">
            <a:extLst>
              <a:ext uri="{FF2B5EF4-FFF2-40B4-BE49-F238E27FC236}">
                <a16:creationId xmlns:a16="http://schemas.microsoft.com/office/drawing/2014/main" id="{2B4DC2EF-FC3A-AE49-82C7-777CA1C570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5196" y="2426818"/>
            <a:ext cx="2268658" cy="3997637"/>
          </a:xfrm>
          <a:prstGeom prst="rect">
            <a:avLst/>
          </a:prstGeom>
        </p:spPr>
      </p:pic>
      <p:cxnSp>
        <p:nvCxnSpPr>
          <p:cNvPr id="15" name="Straight Connector 14">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4" name="Imagen 4">
            <a:extLst>
              <a:ext uri="{FF2B5EF4-FFF2-40B4-BE49-F238E27FC236}">
                <a16:creationId xmlns:a16="http://schemas.microsoft.com/office/drawing/2014/main" id="{BAC13EC7-C2C7-6340-A213-597D2525D6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3853" y="2426818"/>
            <a:ext cx="2778357" cy="3997637"/>
          </a:xfrm>
          <a:prstGeom prst="rect">
            <a:avLst/>
          </a:prstGeom>
        </p:spPr>
      </p:pic>
    </p:spTree>
    <p:extLst>
      <p:ext uri="{BB962C8B-B14F-4D97-AF65-F5344CB8AC3E}">
        <p14:creationId xmlns:p14="http://schemas.microsoft.com/office/powerpoint/2010/main" val="17699076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E2393E9-B400-2542-80CD-C4159894CCBF}"/>
              </a:ext>
            </a:extLst>
          </p:cNvPr>
          <p:cNvSpPr>
            <a:spLocks noGrp="1"/>
          </p:cNvSpPr>
          <p:nvPr>
            <p:ph type="title"/>
          </p:nvPr>
        </p:nvSpPr>
        <p:spPr>
          <a:xfrm>
            <a:off x="838200" y="963877"/>
            <a:ext cx="3494362" cy="4930246"/>
          </a:xfrm>
        </p:spPr>
        <p:txBody>
          <a:bodyPr>
            <a:normAutofit/>
          </a:bodyPr>
          <a:lstStyle/>
          <a:p>
            <a:pPr algn="r"/>
            <a:r>
              <a:rPr lang="es-US">
                <a:solidFill>
                  <a:schemeClr val="accent1"/>
                </a:solidFill>
              </a:rPr>
              <a:t>Achotegui (filosofo español, 2018)</a:t>
            </a:r>
            <a:endParaRPr lang="es-ES">
              <a:solidFill>
                <a:schemeClr val="accent1"/>
              </a:solidFill>
            </a:endParaRP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6333957F-0528-1348-91AF-96C9F47664EA}"/>
              </a:ext>
            </a:extLst>
          </p:cNvPr>
          <p:cNvSpPr>
            <a:spLocks noGrp="1"/>
          </p:cNvSpPr>
          <p:nvPr>
            <p:ph idx="1"/>
          </p:nvPr>
        </p:nvSpPr>
        <p:spPr>
          <a:xfrm>
            <a:off x="4976031" y="449704"/>
            <a:ext cx="6894404" cy="6088255"/>
          </a:xfrm>
        </p:spPr>
        <p:txBody>
          <a:bodyPr anchor="ctr">
            <a:normAutofit/>
          </a:bodyPr>
          <a:lstStyle/>
          <a:p>
            <a:r>
              <a:rPr lang="es-ES" sz="3200" b="0" i="0" dirty="0">
                <a:effectLst/>
                <a:latin typeface="Muli"/>
              </a:rPr>
              <a:t>"La psiquiatría está en crisis. Hoy la tristeza se equipara a la depresión, cualquier cosa se patologiza: el orgullo, la ira, la timidez, las conductas, los pecados, el vicio... El DSM, que es el manual estadístico de diagnósticos de trastornos mentales, no se rige por ninguna teoría. Y actúa a medida para compañías de seguros o beneficio de las farmacéuticas.</a:t>
            </a:r>
            <a:endParaRPr lang="es-ES" sz="3200" dirty="0"/>
          </a:p>
        </p:txBody>
      </p:sp>
    </p:spTree>
    <p:extLst>
      <p:ext uri="{BB962C8B-B14F-4D97-AF65-F5344CB8AC3E}">
        <p14:creationId xmlns:p14="http://schemas.microsoft.com/office/powerpoint/2010/main" val="2911244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4">
            <a:extLst>
              <a:ext uri="{FF2B5EF4-FFF2-40B4-BE49-F238E27FC236}">
                <a16:creationId xmlns:a16="http://schemas.microsoft.com/office/drawing/2014/main" id="{61E82A9A-4AFA-4F5D-9CBA-473A73D9B0BA}"/>
              </a:ext>
            </a:extLst>
          </p:cNvPr>
          <p:cNvSpPr txBox="1">
            <a:spLocks/>
          </p:cNvSpPr>
          <p:nvPr/>
        </p:nvSpPr>
        <p:spPr>
          <a:xfrm>
            <a:off x="1165013" y="1651124"/>
            <a:ext cx="9814560" cy="365008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000" dirty="0"/>
              <a:t>Este material fue diseñado en una presentación de PowerPoint, su organización favorece la lectura ágil y fluida, por ello se omitieron las animaciones.</a:t>
            </a:r>
          </a:p>
          <a:p>
            <a:r>
              <a:rPr lang="es-MX" sz="2000" dirty="0"/>
              <a:t>Los contenidos están organizados para la revisión teórica conceptual que argumenta los esquemas y ejemplos planteados.</a:t>
            </a:r>
          </a:p>
          <a:p>
            <a:r>
              <a:rPr lang="es-MX" sz="2000" dirty="0"/>
              <a:t>Se han incluido los siguientes íconos para identificar actividades de apoyo al proceso de aprendizaje:</a:t>
            </a:r>
          </a:p>
        </p:txBody>
      </p:sp>
      <p:pic>
        <p:nvPicPr>
          <p:cNvPr id="13" name="Imagen 12">
            <a:extLst>
              <a:ext uri="{FF2B5EF4-FFF2-40B4-BE49-F238E27FC236}">
                <a16:creationId xmlns:a16="http://schemas.microsoft.com/office/drawing/2014/main" id="{8E256E0C-C968-4B15-B751-CAFEA8C7A2A4}"/>
              </a:ext>
            </a:extLst>
          </p:cNvPr>
          <p:cNvPicPr>
            <a:picLocks noChangeAspect="1"/>
          </p:cNvPicPr>
          <p:nvPr/>
        </p:nvPicPr>
        <p:blipFill>
          <a:blip r:embed="rId2"/>
          <a:stretch>
            <a:fillRect/>
          </a:stretch>
        </p:blipFill>
        <p:spPr>
          <a:xfrm>
            <a:off x="249368" y="386259"/>
            <a:ext cx="5285690" cy="1170533"/>
          </a:xfrm>
          <a:prstGeom prst="rect">
            <a:avLst/>
          </a:prstGeom>
        </p:spPr>
      </p:pic>
      <p:grpSp>
        <p:nvGrpSpPr>
          <p:cNvPr id="11" name="Grupo 10">
            <a:extLst>
              <a:ext uri="{FF2B5EF4-FFF2-40B4-BE49-F238E27FC236}">
                <a16:creationId xmlns:a16="http://schemas.microsoft.com/office/drawing/2014/main" id="{97019A55-BCBB-42A8-AFC0-8B7B7E7651E3}"/>
              </a:ext>
            </a:extLst>
          </p:cNvPr>
          <p:cNvGrpSpPr/>
          <p:nvPr/>
        </p:nvGrpSpPr>
        <p:grpSpPr>
          <a:xfrm>
            <a:off x="3028103" y="3992858"/>
            <a:ext cx="6481029" cy="2034109"/>
            <a:chOff x="1165013" y="3729968"/>
            <a:chExt cx="6481029" cy="2034109"/>
          </a:xfrm>
        </p:grpSpPr>
        <p:pic>
          <p:nvPicPr>
            <p:cNvPr id="3" name="Imagen 2" descr="Imagen que contiene texto&#10;&#10;Descripción generada automáticamente">
              <a:extLst>
                <a:ext uri="{FF2B5EF4-FFF2-40B4-BE49-F238E27FC236}">
                  <a16:creationId xmlns:a16="http://schemas.microsoft.com/office/drawing/2014/main" id="{560C5847-2F9A-41E2-AA6A-296E6C2F6077}"/>
                </a:ext>
              </a:extLst>
            </p:cNvPr>
            <p:cNvPicPr>
              <a:picLocks noChangeAspect="1"/>
            </p:cNvPicPr>
            <p:nvPr/>
          </p:nvPicPr>
          <p:blipFill rotWithShape="1">
            <a:blip r:embed="rId3">
              <a:clrChange>
                <a:clrFrom>
                  <a:srgbClr val="F1F2F6"/>
                </a:clrFrom>
                <a:clrTo>
                  <a:srgbClr val="F1F2F6">
                    <a:alpha val="0"/>
                  </a:srgbClr>
                </a:clrTo>
              </a:clrChange>
              <a:extLst>
                <a:ext uri="{28A0092B-C50C-407E-A947-70E740481C1C}">
                  <a14:useLocalDpi xmlns:a14="http://schemas.microsoft.com/office/drawing/2010/main" val="0"/>
                </a:ext>
              </a:extLst>
            </a:blip>
            <a:srcRect l="18173" t="11421" r="18654" b="21942"/>
            <a:stretch/>
          </p:blipFill>
          <p:spPr>
            <a:xfrm>
              <a:off x="6423495" y="3729968"/>
              <a:ext cx="1154430" cy="1302028"/>
            </a:xfrm>
            <a:prstGeom prst="rect">
              <a:avLst/>
            </a:prstGeom>
          </p:spPr>
        </p:pic>
        <p:pic>
          <p:nvPicPr>
            <p:cNvPr id="5" name="Imagen 4" descr="Imagen que contiene texto&#10;&#10;Descripción generada automáticamente">
              <a:extLst>
                <a:ext uri="{FF2B5EF4-FFF2-40B4-BE49-F238E27FC236}">
                  <a16:creationId xmlns:a16="http://schemas.microsoft.com/office/drawing/2014/main" id="{5035E31F-6A48-417B-AD19-69B8864B4D79}"/>
                </a:ext>
              </a:extLst>
            </p:cNvPr>
            <p:cNvPicPr>
              <a:picLocks noChangeAspect="1"/>
            </p:cNvPicPr>
            <p:nvPr/>
          </p:nvPicPr>
          <p:blipFill rotWithShape="1">
            <a:blip r:embed="rId4">
              <a:clrChange>
                <a:clrFrom>
                  <a:srgbClr val="DEDEDE"/>
                </a:clrFrom>
                <a:clrTo>
                  <a:srgbClr val="DEDEDE">
                    <a:alpha val="0"/>
                  </a:srgbClr>
                </a:clrTo>
              </a:clrChange>
              <a:extLst>
                <a:ext uri="{28A0092B-C50C-407E-A947-70E740481C1C}">
                  <a14:useLocalDpi xmlns:a14="http://schemas.microsoft.com/office/drawing/2010/main" val="0"/>
                </a:ext>
              </a:extLst>
            </a:blip>
            <a:srcRect l="26334" t="16085" r="25359" b="22699"/>
            <a:stretch/>
          </p:blipFill>
          <p:spPr>
            <a:xfrm>
              <a:off x="1427312" y="3729968"/>
              <a:ext cx="998132" cy="1264865"/>
            </a:xfrm>
            <a:prstGeom prst="rect">
              <a:avLst/>
            </a:prstGeom>
          </p:spPr>
        </p:pic>
        <p:pic>
          <p:nvPicPr>
            <p:cNvPr id="9" name="Imagen 8">
              <a:extLst>
                <a:ext uri="{FF2B5EF4-FFF2-40B4-BE49-F238E27FC236}">
                  <a16:creationId xmlns:a16="http://schemas.microsoft.com/office/drawing/2014/main" id="{178E2C6F-1762-4846-B4F1-6B818C7167E5}"/>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t="7609" b="8392"/>
            <a:stretch/>
          </p:blipFill>
          <p:spPr>
            <a:xfrm>
              <a:off x="3777801" y="3729968"/>
              <a:ext cx="1757257" cy="948919"/>
            </a:xfrm>
            <a:prstGeom prst="rect">
              <a:avLst/>
            </a:prstGeom>
          </p:spPr>
        </p:pic>
        <p:sp>
          <p:nvSpPr>
            <p:cNvPr id="10" name="CuadroTexto 9">
              <a:extLst>
                <a:ext uri="{FF2B5EF4-FFF2-40B4-BE49-F238E27FC236}">
                  <a16:creationId xmlns:a16="http://schemas.microsoft.com/office/drawing/2014/main" id="{79E870C1-37AE-4FF3-A67D-75F6D5A06512}"/>
                </a:ext>
              </a:extLst>
            </p:cNvPr>
            <p:cNvSpPr txBox="1"/>
            <p:nvPr/>
          </p:nvSpPr>
          <p:spPr>
            <a:xfrm>
              <a:off x="1165013" y="5117746"/>
              <a:ext cx="1388393" cy="646331"/>
            </a:xfrm>
            <a:prstGeom prst="rect">
              <a:avLst/>
            </a:prstGeom>
            <a:noFill/>
          </p:spPr>
          <p:txBody>
            <a:bodyPr wrap="none" rtlCol="0">
              <a:spAutoFit/>
            </a:bodyPr>
            <a:lstStyle/>
            <a:p>
              <a:pPr algn="ctr"/>
              <a:r>
                <a:rPr lang="es-MX" dirty="0"/>
                <a:t>Concepto</a:t>
              </a:r>
            </a:p>
            <a:p>
              <a:pPr algn="ctr"/>
              <a:r>
                <a:rPr lang="es-MX" dirty="0"/>
                <a:t>fundamental</a:t>
              </a:r>
            </a:p>
          </p:txBody>
        </p:sp>
        <p:sp>
          <p:nvSpPr>
            <p:cNvPr id="12" name="CuadroTexto 11">
              <a:extLst>
                <a:ext uri="{FF2B5EF4-FFF2-40B4-BE49-F238E27FC236}">
                  <a16:creationId xmlns:a16="http://schemas.microsoft.com/office/drawing/2014/main" id="{9D91A49B-FA86-4A23-9675-BDB3BD72B5CE}"/>
                </a:ext>
              </a:extLst>
            </p:cNvPr>
            <p:cNvSpPr txBox="1"/>
            <p:nvPr/>
          </p:nvSpPr>
          <p:spPr>
            <a:xfrm>
              <a:off x="6589341" y="5117746"/>
              <a:ext cx="1056701" cy="369332"/>
            </a:xfrm>
            <a:prstGeom prst="rect">
              <a:avLst/>
            </a:prstGeom>
            <a:noFill/>
          </p:spPr>
          <p:txBody>
            <a:bodyPr wrap="none" rtlCol="0">
              <a:spAutoFit/>
            </a:bodyPr>
            <a:lstStyle/>
            <a:p>
              <a:pPr algn="ctr"/>
              <a:r>
                <a:rPr lang="es-MX" dirty="0"/>
                <a:t>Actividad</a:t>
              </a:r>
            </a:p>
          </p:txBody>
        </p:sp>
        <p:sp>
          <p:nvSpPr>
            <p:cNvPr id="14" name="CuadroTexto 13">
              <a:extLst>
                <a:ext uri="{FF2B5EF4-FFF2-40B4-BE49-F238E27FC236}">
                  <a16:creationId xmlns:a16="http://schemas.microsoft.com/office/drawing/2014/main" id="{B6503B6C-EA45-4DA6-A74F-CBA9A29722EF}"/>
                </a:ext>
              </a:extLst>
            </p:cNvPr>
            <p:cNvSpPr txBox="1"/>
            <p:nvPr/>
          </p:nvSpPr>
          <p:spPr>
            <a:xfrm>
              <a:off x="3915748" y="5117746"/>
              <a:ext cx="1481368" cy="646331"/>
            </a:xfrm>
            <a:prstGeom prst="rect">
              <a:avLst/>
            </a:prstGeom>
            <a:noFill/>
          </p:spPr>
          <p:txBody>
            <a:bodyPr wrap="none" rtlCol="0">
              <a:spAutoFit/>
            </a:bodyPr>
            <a:lstStyle/>
            <a:p>
              <a:pPr algn="ctr"/>
              <a:r>
                <a:rPr lang="es-MX" dirty="0"/>
                <a:t>Lectura</a:t>
              </a:r>
            </a:p>
            <a:p>
              <a:pPr algn="ctr"/>
              <a:r>
                <a:rPr lang="es-MX" dirty="0"/>
                <a:t>recomendada</a:t>
              </a:r>
            </a:p>
          </p:txBody>
        </p:sp>
      </p:grpSp>
    </p:spTree>
    <p:extLst>
      <p:ext uri="{BB962C8B-B14F-4D97-AF65-F5344CB8AC3E}">
        <p14:creationId xmlns:p14="http://schemas.microsoft.com/office/powerpoint/2010/main" val="1487781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0D826ED-6EC2-49B7-A3D7-97F7E0762565}"/>
              </a:ext>
            </a:extLst>
          </p:cNvPr>
          <p:cNvPicPr>
            <a:picLocks noChangeAspect="1"/>
          </p:cNvPicPr>
          <p:nvPr/>
        </p:nvPicPr>
        <p:blipFill rotWithShape="1">
          <a:blip r:embed="rId2"/>
          <a:srcRect t="6250" r="5833"/>
          <a:stretch/>
        </p:blipFill>
        <p:spPr>
          <a:xfrm>
            <a:off x="-1" y="10"/>
            <a:ext cx="12192000" cy="6857990"/>
          </a:xfrm>
          <a:prstGeom prst="rect">
            <a:avLst/>
          </a:prstGeom>
        </p:spPr>
      </p:pic>
      <p:sp>
        <p:nvSpPr>
          <p:cNvPr id="9" name="Freeform: Shape 8">
            <a:extLst>
              <a:ext uri="{FF2B5EF4-FFF2-40B4-BE49-F238E27FC236}">
                <a16:creationId xmlns:a16="http://schemas.microsoft.com/office/drawing/2014/main" id="{E862BE82-D00D-42C1-BF16-93AA37870C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F6D92C2D-1D3D-4974-918C-06579FB354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33" y="-2"/>
            <a:ext cx="5441859"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746D6D95-456C-8140-910E-1BAB839927FC}"/>
              </a:ext>
            </a:extLst>
          </p:cNvPr>
          <p:cNvSpPr>
            <a:spLocks noGrp="1"/>
          </p:cNvSpPr>
          <p:nvPr>
            <p:ph idx="1"/>
          </p:nvPr>
        </p:nvSpPr>
        <p:spPr>
          <a:xfrm>
            <a:off x="400321" y="751338"/>
            <a:ext cx="4062642" cy="4333586"/>
          </a:xfrm>
        </p:spPr>
        <p:txBody>
          <a:bodyPr anchor="t">
            <a:normAutofit/>
          </a:bodyPr>
          <a:lstStyle/>
          <a:p>
            <a:r>
              <a:rPr lang="es-ES" sz="3600" b="0" i="0" dirty="0">
                <a:effectLst/>
                <a:latin typeface="Muli"/>
              </a:rPr>
              <a:t>El estado ya no se preocupa de que la gente tenga casa o trabajo. Se preocupa de su felicidad, y para ello utiliza la biopolítica. </a:t>
            </a:r>
            <a:endParaRPr lang="es-ES" sz="3600" dirty="0"/>
          </a:p>
        </p:txBody>
      </p:sp>
    </p:spTree>
    <p:extLst>
      <p:ext uri="{BB962C8B-B14F-4D97-AF65-F5344CB8AC3E}">
        <p14:creationId xmlns:p14="http://schemas.microsoft.com/office/powerpoint/2010/main" val="1572950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D7579C-66F0-E54E-8B8F-38E9A9D4F768}"/>
              </a:ext>
            </a:extLst>
          </p:cNvPr>
          <p:cNvSpPr>
            <a:spLocks noGrp="1"/>
          </p:cNvSpPr>
          <p:nvPr>
            <p:ph type="title"/>
          </p:nvPr>
        </p:nvSpPr>
        <p:spPr/>
        <p:txBody>
          <a:bodyPr/>
          <a:lstStyle/>
          <a:p>
            <a:r>
              <a:rPr lang="es-US"/>
              <a:t>Conclusiones</a:t>
            </a:r>
            <a:endParaRPr lang="es-ES"/>
          </a:p>
        </p:txBody>
      </p:sp>
      <p:sp>
        <p:nvSpPr>
          <p:cNvPr id="3" name="Marcador de contenido 2">
            <a:extLst>
              <a:ext uri="{FF2B5EF4-FFF2-40B4-BE49-F238E27FC236}">
                <a16:creationId xmlns:a16="http://schemas.microsoft.com/office/drawing/2014/main" id="{F4723A81-0F7A-0D4A-91D2-704D05482442}"/>
              </a:ext>
            </a:extLst>
          </p:cNvPr>
          <p:cNvSpPr>
            <a:spLocks noGrp="1"/>
          </p:cNvSpPr>
          <p:nvPr>
            <p:ph idx="1"/>
          </p:nvPr>
        </p:nvSpPr>
        <p:spPr>
          <a:xfrm>
            <a:off x="875310" y="1862735"/>
            <a:ext cx="10515600" cy="4351338"/>
          </a:xfrm>
        </p:spPr>
        <p:txBody>
          <a:bodyPr/>
          <a:lstStyle/>
          <a:p>
            <a:r>
              <a:rPr lang="es-ES" b="0" i="0" dirty="0">
                <a:solidFill>
                  <a:srgbClr val="111111"/>
                </a:solidFill>
                <a:effectLst/>
                <a:latin typeface="Muli"/>
              </a:rPr>
              <a:t>Foucault ha dejado como legado: </a:t>
            </a:r>
          </a:p>
          <a:p>
            <a:r>
              <a:rPr lang="es-ES" b="0" i="1" dirty="0">
                <a:solidFill>
                  <a:srgbClr val="111111"/>
                </a:solidFill>
                <a:effectLst/>
                <a:latin typeface="Muli"/>
              </a:rPr>
              <a:t>"El arte de preguntar por el cómo y no por el qué; reconstruir las apariencias para saber cómo fueron construidas; convertir aquello que damos por evidente en problemático para repensarlo, interrogarlo y descubrir porqué ha adquirido el estatus de obvio y evidente; y revisar la relación entre las verdades heredadas y sus efectos“ (Barceló, 2017)</a:t>
            </a:r>
            <a:endParaRPr lang="es-ES" i="1" dirty="0"/>
          </a:p>
        </p:txBody>
      </p:sp>
    </p:spTree>
    <p:extLst>
      <p:ext uri="{BB962C8B-B14F-4D97-AF65-F5344CB8AC3E}">
        <p14:creationId xmlns:p14="http://schemas.microsoft.com/office/powerpoint/2010/main" val="24711202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BF0F201-9803-4200-925C-4AC3159A01C2}"/>
              </a:ext>
            </a:extLst>
          </p:cNvPr>
          <p:cNvPicPr>
            <a:picLocks noChangeAspect="1"/>
          </p:cNvPicPr>
          <p:nvPr/>
        </p:nvPicPr>
        <p:blipFill>
          <a:blip r:embed="rId2"/>
          <a:stretch>
            <a:fillRect/>
          </a:stretch>
        </p:blipFill>
        <p:spPr>
          <a:xfrm>
            <a:off x="467513" y="266313"/>
            <a:ext cx="9986113" cy="1164437"/>
          </a:xfrm>
          <a:prstGeom prst="rect">
            <a:avLst/>
          </a:prstGeom>
        </p:spPr>
      </p:pic>
      <p:sp>
        <p:nvSpPr>
          <p:cNvPr id="8" name="Marcador de contenido 7">
            <a:extLst>
              <a:ext uri="{FF2B5EF4-FFF2-40B4-BE49-F238E27FC236}">
                <a16:creationId xmlns:a16="http://schemas.microsoft.com/office/drawing/2014/main" id="{E6DD70FC-002E-4E42-8356-2F3AC3AEA43E}"/>
              </a:ext>
            </a:extLst>
          </p:cNvPr>
          <p:cNvSpPr>
            <a:spLocks noGrp="1"/>
          </p:cNvSpPr>
          <p:nvPr>
            <p:ph idx="1"/>
          </p:nvPr>
        </p:nvSpPr>
        <p:spPr>
          <a:xfrm>
            <a:off x="467513" y="1079292"/>
            <a:ext cx="11256973" cy="5512395"/>
          </a:xfrm>
        </p:spPr>
        <p:txBody>
          <a:bodyPr>
            <a:noAutofit/>
          </a:bodyPr>
          <a:lstStyle/>
          <a:p>
            <a:pPr marL="0" indent="-504000">
              <a:lnSpc>
                <a:spcPct val="150000"/>
              </a:lnSpc>
              <a:spcBef>
                <a:spcPts val="0"/>
              </a:spcBef>
              <a:buClr>
                <a:schemeClr val="accent6">
                  <a:lumMod val="50000"/>
                </a:schemeClr>
              </a:buClr>
              <a:buSzPct val="90000"/>
              <a:buNone/>
            </a:pPr>
            <a:r>
              <a:rPr lang="es-MX" sz="1800" dirty="0" err="1"/>
              <a:t>Achotegui</a:t>
            </a:r>
            <a:r>
              <a:rPr lang="es-MX" sz="1800" dirty="0"/>
              <a:t> (2014) La biopolítica, 30 años después. Vigencia de Michel Foucault. Recuperado de </a:t>
            </a:r>
            <a:r>
              <a:rPr lang="es-MX" sz="1800" dirty="0">
                <a:hlinkClick r:id="rId3"/>
              </a:rPr>
              <a:t>https://blogs.publico.es/joseba-achotegui/2014/02/16/la-biopolitica-30-anos-despues-vigencia-de-michael-foucault/</a:t>
            </a:r>
            <a:endParaRPr lang="es-MX" sz="1800" b="1" dirty="0"/>
          </a:p>
          <a:p>
            <a:pPr marL="0" indent="-504000">
              <a:lnSpc>
                <a:spcPct val="150000"/>
              </a:lnSpc>
              <a:spcBef>
                <a:spcPts val="0"/>
              </a:spcBef>
              <a:buClr>
                <a:schemeClr val="accent6">
                  <a:lumMod val="50000"/>
                </a:schemeClr>
              </a:buClr>
              <a:buSzPct val="90000"/>
              <a:buNone/>
            </a:pPr>
            <a:r>
              <a:rPr lang="es-MX" sz="1800" dirty="0"/>
              <a:t>AFP (2019) Ajó el primer gato clonado en china. </a:t>
            </a:r>
            <a:r>
              <a:rPr lang="es-MX" sz="1800" dirty="0">
                <a:hlinkClick r:id="rId4"/>
              </a:rPr>
              <a:t>R</a:t>
            </a:r>
            <a:r>
              <a:rPr lang="es-MX" sz="1800" dirty="0"/>
              <a:t>ecuperado de </a:t>
            </a:r>
            <a:r>
              <a:rPr lang="es-MX" sz="1800" dirty="0">
                <a:hlinkClick r:id="rId4"/>
              </a:rPr>
              <a:t>https://www.excelsior.com.mx/global/este-es-ajo-el-primer-gato-clonado-en-china/1334864</a:t>
            </a:r>
            <a:endParaRPr lang="es-MX" sz="1800" dirty="0"/>
          </a:p>
          <a:p>
            <a:pPr marL="0" indent="-504000">
              <a:lnSpc>
                <a:spcPct val="150000"/>
              </a:lnSpc>
              <a:spcBef>
                <a:spcPts val="0"/>
              </a:spcBef>
              <a:buClr>
                <a:schemeClr val="accent6">
                  <a:lumMod val="50000"/>
                </a:schemeClr>
              </a:buClr>
              <a:buSzPct val="90000"/>
              <a:buNone/>
            </a:pPr>
            <a:r>
              <a:rPr lang="es-MX" sz="1800" dirty="0"/>
              <a:t>Barceló (2017)  La filosofía, la educación y el rescate de los valores (X). Recuperado de </a:t>
            </a:r>
            <a:r>
              <a:rPr lang="es-MX" sz="1800" dirty="0">
                <a:hlinkClick r:id="rId5"/>
              </a:rPr>
              <a:t>https://www.alainet.org/es/articulo/188267</a:t>
            </a:r>
            <a:endParaRPr lang="es-MX" sz="1800" dirty="0"/>
          </a:p>
          <a:p>
            <a:pPr marL="0" indent="-504000">
              <a:lnSpc>
                <a:spcPct val="150000"/>
              </a:lnSpc>
              <a:spcBef>
                <a:spcPts val="0"/>
              </a:spcBef>
              <a:buClr>
                <a:schemeClr val="accent6">
                  <a:lumMod val="50000"/>
                </a:schemeClr>
              </a:buClr>
              <a:buSzPct val="90000"/>
              <a:buNone/>
            </a:pPr>
            <a:r>
              <a:rPr lang="es-MX" sz="1800" dirty="0"/>
              <a:t>Feinman (s/a) Foucault y la Sociedad Disciplinaria, recuperado de </a:t>
            </a:r>
            <a:r>
              <a:rPr lang="es-MX" sz="1800" dirty="0">
                <a:hlinkClick r:id="rId6"/>
              </a:rPr>
              <a:t>https://youtu.be/9n_qbPciOKk</a:t>
            </a:r>
            <a:endParaRPr lang="es-MX" sz="1800" dirty="0"/>
          </a:p>
          <a:p>
            <a:pPr marL="0" indent="-504000">
              <a:lnSpc>
                <a:spcPct val="150000"/>
              </a:lnSpc>
              <a:spcBef>
                <a:spcPts val="0"/>
              </a:spcBef>
              <a:buClr>
                <a:schemeClr val="accent6">
                  <a:lumMod val="50000"/>
                </a:schemeClr>
              </a:buClr>
              <a:buSzPct val="90000"/>
              <a:buNone/>
            </a:pPr>
            <a:r>
              <a:rPr lang="es-MX" sz="1800" dirty="0"/>
              <a:t>GATOPARDO (s/a) La </a:t>
            </a:r>
            <a:r>
              <a:rPr lang="es-MX" sz="1800" dirty="0" err="1"/>
              <a:t>castañeda</a:t>
            </a:r>
            <a:r>
              <a:rPr lang="es-MX" sz="1800" dirty="0"/>
              <a:t>. Manicomio. Mixcoac, CDMX. Recuperado de https://cdn-5bf0ac72f911c8118cf45637.closte.com/wp-content/uploads/2019/03/la-castaneda-manicomio.jpg</a:t>
            </a:r>
          </a:p>
          <a:p>
            <a:pPr marL="0" indent="-504000">
              <a:lnSpc>
                <a:spcPct val="150000"/>
              </a:lnSpc>
              <a:spcBef>
                <a:spcPts val="0"/>
              </a:spcBef>
              <a:buClr>
                <a:schemeClr val="accent6">
                  <a:lumMod val="50000"/>
                </a:schemeClr>
              </a:buClr>
              <a:buSzPct val="90000"/>
              <a:buNone/>
            </a:pPr>
            <a:r>
              <a:rPr lang="es-MX" sz="1800" dirty="0"/>
              <a:t>López, C. (2014) La biopolítica según la óptica de Michel Foucault : alcances, potencialidades y limitaciones de una perspectiva de análisis en </a:t>
            </a:r>
            <a:r>
              <a:rPr lang="es-MX" sz="1800" i="1" dirty="0"/>
              <a:t>El banquete de los dioses. Revista de filosofía y teoría política contemporáneas</a:t>
            </a:r>
            <a:r>
              <a:rPr lang="es-MX" sz="1800" dirty="0"/>
              <a:t> (Vol. 1 no. 1 nov 2013-mayo 2014)</a:t>
            </a:r>
          </a:p>
          <a:p>
            <a:pPr indent="-457200">
              <a:lnSpc>
                <a:spcPct val="150000"/>
              </a:lnSpc>
              <a:spcBef>
                <a:spcPts val="0"/>
              </a:spcBef>
              <a:buClr>
                <a:schemeClr val="accent6">
                  <a:lumMod val="50000"/>
                </a:schemeClr>
              </a:buClr>
              <a:buSzPct val="90000"/>
              <a:buFont typeface="Webdings" panose="05030102010509060703" pitchFamily="18" charset="2"/>
              <a:buChar char=""/>
            </a:pPr>
            <a:endParaRPr lang="es-MX" sz="1800" dirty="0"/>
          </a:p>
        </p:txBody>
      </p:sp>
    </p:spTree>
    <p:extLst>
      <p:ext uri="{BB962C8B-B14F-4D97-AF65-F5344CB8AC3E}">
        <p14:creationId xmlns:p14="http://schemas.microsoft.com/office/powerpoint/2010/main" val="667844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4">
            <a:extLst>
              <a:ext uri="{FF2B5EF4-FFF2-40B4-BE49-F238E27FC236}">
                <a16:creationId xmlns:a16="http://schemas.microsoft.com/office/drawing/2014/main" id="{61E82A9A-4AFA-4F5D-9CBA-473A73D9B0BA}"/>
              </a:ext>
            </a:extLst>
          </p:cNvPr>
          <p:cNvSpPr txBox="1">
            <a:spLocks/>
          </p:cNvSpPr>
          <p:nvPr/>
        </p:nvSpPr>
        <p:spPr>
          <a:xfrm>
            <a:off x="1165013" y="1651124"/>
            <a:ext cx="9814560" cy="365008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s-MX" sz="2000" dirty="0"/>
              <a:t>La intención de este material visual es apoyar al estudiante del séptimo semestre de la licenciatura en Psicología en el análisis de procesos políticos actuales, a partir de los argumentos teóricos pertinentes.</a:t>
            </a:r>
            <a:endParaRPr lang="es-MX" sz="2000" dirty="0">
              <a:highlight>
                <a:srgbClr val="FFFF00"/>
              </a:highlight>
            </a:endParaRPr>
          </a:p>
          <a:p>
            <a:pPr marL="0" indent="0">
              <a:lnSpc>
                <a:spcPct val="150000"/>
              </a:lnSpc>
              <a:buNone/>
            </a:pPr>
            <a:r>
              <a:rPr lang="es-MX" sz="2000" dirty="0"/>
              <a:t>Este material presenta una serie de conceptos desarrollados por Foucault en interrelación con el concepto de biopolítica, con la finalidad de fomentar la reflexión de temas sociales actuales.</a:t>
            </a:r>
          </a:p>
        </p:txBody>
      </p:sp>
      <p:pic>
        <p:nvPicPr>
          <p:cNvPr id="13" name="Imagen 12">
            <a:extLst>
              <a:ext uri="{FF2B5EF4-FFF2-40B4-BE49-F238E27FC236}">
                <a16:creationId xmlns:a16="http://schemas.microsoft.com/office/drawing/2014/main" id="{9C226628-6903-43CD-B012-4FFA0779B78C}"/>
              </a:ext>
            </a:extLst>
          </p:cNvPr>
          <p:cNvPicPr>
            <a:picLocks noChangeAspect="1"/>
          </p:cNvPicPr>
          <p:nvPr/>
        </p:nvPicPr>
        <p:blipFill>
          <a:blip r:embed="rId2"/>
          <a:stretch>
            <a:fillRect/>
          </a:stretch>
        </p:blipFill>
        <p:spPr>
          <a:xfrm>
            <a:off x="209405" y="486687"/>
            <a:ext cx="5297883" cy="1164437"/>
          </a:xfrm>
          <a:prstGeom prst="rect">
            <a:avLst/>
          </a:prstGeom>
        </p:spPr>
      </p:pic>
    </p:spTree>
    <p:extLst>
      <p:ext uri="{BB962C8B-B14F-4D97-AF65-F5344CB8AC3E}">
        <p14:creationId xmlns:p14="http://schemas.microsoft.com/office/powerpoint/2010/main" val="1438287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7672A5EF-6CDF-457E-A175-30BCAC6A0CEF}"/>
              </a:ext>
            </a:extLst>
          </p:cNvPr>
          <p:cNvPicPr>
            <a:picLocks noChangeAspect="1"/>
          </p:cNvPicPr>
          <p:nvPr/>
        </p:nvPicPr>
        <p:blipFill>
          <a:blip r:embed="rId3"/>
          <a:stretch>
            <a:fillRect/>
          </a:stretch>
        </p:blipFill>
        <p:spPr>
          <a:xfrm>
            <a:off x="438755" y="254948"/>
            <a:ext cx="9986113" cy="1164437"/>
          </a:xfrm>
          <a:prstGeom prst="rect">
            <a:avLst/>
          </a:prstGeom>
        </p:spPr>
      </p:pic>
      <p:graphicFrame>
        <p:nvGraphicFramePr>
          <p:cNvPr id="2" name="Diagrama 1">
            <a:extLst>
              <a:ext uri="{FF2B5EF4-FFF2-40B4-BE49-F238E27FC236}">
                <a16:creationId xmlns:a16="http://schemas.microsoft.com/office/drawing/2014/main" id="{2012ADEC-E280-4249-8037-2DC7AE2F3F2C}"/>
              </a:ext>
            </a:extLst>
          </p:cNvPr>
          <p:cNvGraphicFramePr/>
          <p:nvPr>
            <p:extLst>
              <p:ext uri="{D42A27DB-BD31-4B8C-83A1-F6EECF244321}">
                <p14:modId xmlns:p14="http://schemas.microsoft.com/office/powerpoint/2010/main" val="1104665291"/>
              </p:ext>
            </p:extLst>
          </p:nvPr>
        </p:nvGraphicFramePr>
        <p:xfrm>
          <a:off x="2360000" y="1419385"/>
          <a:ext cx="7472000" cy="49503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Flecha: a la derecha 2">
            <a:extLst>
              <a:ext uri="{FF2B5EF4-FFF2-40B4-BE49-F238E27FC236}">
                <a16:creationId xmlns:a16="http://schemas.microsoft.com/office/drawing/2014/main" id="{A1C45451-B375-4BCB-81A7-E0998B48AADA}"/>
              </a:ext>
            </a:extLst>
          </p:cNvPr>
          <p:cNvSpPr/>
          <p:nvPr/>
        </p:nvSpPr>
        <p:spPr>
          <a:xfrm>
            <a:off x="4406400" y="3204000"/>
            <a:ext cx="705600" cy="57600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5" name="Flecha: a la derecha 4">
            <a:extLst>
              <a:ext uri="{FF2B5EF4-FFF2-40B4-BE49-F238E27FC236}">
                <a16:creationId xmlns:a16="http://schemas.microsoft.com/office/drawing/2014/main" id="{F909C56A-114C-4409-B23B-DBDFB804188A}"/>
              </a:ext>
            </a:extLst>
          </p:cNvPr>
          <p:cNvSpPr/>
          <p:nvPr/>
        </p:nvSpPr>
        <p:spPr>
          <a:xfrm>
            <a:off x="7119200" y="3204000"/>
            <a:ext cx="705600" cy="57600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7" name="Flecha: a la derecha 6">
            <a:extLst>
              <a:ext uri="{FF2B5EF4-FFF2-40B4-BE49-F238E27FC236}">
                <a16:creationId xmlns:a16="http://schemas.microsoft.com/office/drawing/2014/main" id="{1707C02B-175C-4E44-B528-743B3F012997}"/>
              </a:ext>
            </a:extLst>
          </p:cNvPr>
          <p:cNvSpPr/>
          <p:nvPr/>
        </p:nvSpPr>
        <p:spPr>
          <a:xfrm rot="14011195">
            <a:off x="8892982" y="2461097"/>
            <a:ext cx="705600" cy="57600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604344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761F789A-4DE0-4BA3-AA3D-415B76840610}"/>
              </a:ext>
            </a:extLst>
          </p:cNvPr>
          <p:cNvPicPr>
            <a:picLocks noChangeAspect="1"/>
          </p:cNvPicPr>
          <p:nvPr/>
        </p:nvPicPr>
        <p:blipFill>
          <a:blip r:embed="rId2"/>
          <a:stretch>
            <a:fillRect/>
          </a:stretch>
        </p:blipFill>
        <p:spPr>
          <a:xfrm>
            <a:off x="297031" y="170276"/>
            <a:ext cx="9986113" cy="1170533"/>
          </a:xfrm>
          <a:prstGeom prst="rect">
            <a:avLst/>
          </a:prstGeom>
        </p:spPr>
      </p:pic>
      <p:sp>
        <p:nvSpPr>
          <p:cNvPr id="3" name="Marcador de contenido 2">
            <a:extLst>
              <a:ext uri="{FF2B5EF4-FFF2-40B4-BE49-F238E27FC236}">
                <a16:creationId xmlns:a16="http://schemas.microsoft.com/office/drawing/2014/main" id="{26E506E9-DC49-428D-9E2A-4103A3086006}"/>
              </a:ext>
            </a:extLst>
          </p:cNvPr>
          <p:cNvSpPr>
            <a:spLocks noGrp="1"/>
          </p:cNvSpPr>
          <p:nvPr>
            <p:ph idx="1"/>
          </p:nvPr>
        </p:nvSpPr>
        <p:spPr/>
        <p:txBody>
          <a:bodyPr>
            <a:normAutofit/>
          </a:bodyPr>
          <a:lstStyle/>
          <a:p>
            <a:r>
              <a:rPr lang="es-MX" dirty="0"/>
              <a:t>De acuerdo con lo señalado en el programa de la unidad de aprendizaje, </a:t>
            </a:r>
            <a:r>
              <a:rPr lang="es-MX" i="1" dirty="0"/>
              <a:t>la psicología política analiza procesos y hechos políticos desde una perspectiva disciplinaria propia, buscando la comprensión</a:t>
            </a:r>
            <a:r>
              <a:rPr lang="es-MX" dirty="0"/>
              <a:t> de un fenómeno determinado a partir de la pluralidad de enfoques que la conforman. </a:t>
            </a:r>
          </a:p>
          <a:p>
            <a:r>
              <a:rPr lang="es-MX" dirty="0"/>
              <a:t>La tercera unidad aborda el estudio de algunos procesos actuales y relevantes desde la perspectiva psicopolítica , se ha elegido el tema de la biopolítica a fin de que el alumno logre </a:t>
            </a:r>
            <a:r>
              <a:rPr lang="es-MX" b="1" i="1" dirty="0"/>
              <a:t>analizar e interpretar los fenómenos actuales relacionados con la biopolítica </a:t>
            </a:r>
            <a:r>
              <a:rPr lang="es-MX" i="1" dirty="0"/>
              <a:t>.</a:t>
            </a:r>
            <a:endParaRPr lang="es-MX" dirty="0"/>
          </a:p>
          <a:p>
            <a:endParaRPr lang="es-MX" dirty="0"/>
          </a:p>
        </p:txBody>
      </p:sp>
    </p:spTree>
    <p:extLst>
      <p:ext uri="{BB962C8B-B14F-4D97-AF65-F5344CB8AC3E}">
        <p14:creationId xmlns:p14="http://schemas.microsoft.com/office/powerpoint/2010/main" val="2269541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86EB29-3B98-44B2-B786-7020EBD1F239}"/>
              </a:ext>
            </a:extLst>
          </p:cNvPr>
          <p:cNvSpPr>
            <a:spLocks noGrp="1"/>
          </p:cNvSpPr>
          <p:nvPr>
            <p:ph type="ctrTitle"/>
          </p:nvPr>
        </p:nvSpPr>
        <p:spPr>
          <a:xfrm>
            <a:off x="4017600" y="5668869"/>
            <a:ext cx="7993208" cy="1153360"/>
          </a:xfrm>
          <a:prstGeom prst="hexagon">
            <a:avLst/>
          </a:prstGeom>
          <a:ln>
            <a:solidFill>
              <a:schemeClr val="accent4">
                <a:lumMod val="75000"/>
              </a:schemeClr>
            </a:solidFill>
          </a:ln>
        </p:spPr>
        <p:style>
          <a:lnRef idx="2">
            <a:schemeClr val="accent4"/>
          </a:lnRef>
          <a:fillRef idx="1">
            <a:schemeClr val="lt1"/>
          </a:fillRef>
          <a:effectRef idx="0">
            <a:schemeClr val="accent4"/>
          </a:effectRef>
          <a:fontRef idx="minor">
            <a:schemeClr val="dk1"/>
          </a:fontRef>
        </p:style>
        <p:txBody>
          <a:bodyPr>
            <a:normAutofit fontScale="90000"/>
          </a:bodyPr>
          <a:lstStyle/>
          <a:p>
            <a:pPr algn="l"/>
            <a:r>
              <a:rPr lang="es-MX" sz="4400" i="1" dirty="0">
                <a:solidFill>
                  <a:schemeClr val="accent6">
                    <a:lumMod val="50000"/>
                  </a:schemeClr>
                </a:solidFill>
              </a:rPr>
              <a:t>Conceptos clave en Foucault</a:t>
            </a:r>
          </a:p>
        </p:txBody>
      </p:sp>
      <p:grpSp>
        <p:nvGrpSpPr>
          <p:cNvPr id="4" name="Grupo 3">
            <a:extLst>
              <a:ext uri="{FF2B5EF4-FFF2-40B4-BE49-F238E27FC236}">
                <a16:creationId xmlns:a16="http://schemas.microsoft.com/office/drawing/2014/main" id="{AA2B53A8-C39A-4CDC-8B41-D25DBB4814F2}"/>
              </a:ext>
            </a:extLst>
          </p:cNvPr>
          <p:cNvGrpSpPr/>
          <p:nvPr/>
        </p:nvGrpSpPr>
        <p:grpSpPr>
          <a:xfrm>
            <a:off x="0" y="3030039"/>
            <a:ext cx="5154389" cy="3792190"/>
            <a:chOff x="94011" y="2559132"/>
            <a:chExt cx="5154389" cy="3792190"/>
          </a:xfrm>
        </p:grpSpPr>
        <p:sp>
          <p:nvSpPr>
            <p:cNvPr id="5" name="Hexágono 4">
              <a:extLst>
                <a:ext uri="{FF2B5EF4-FFF2-40B4-BE49-F238E27FC236}">
                  <a16:creationId xmlns:a16="http://schemas.microsoft.com/office/drawing/2014/main" id="{AA5B3BB7-8975-4B7E-8279-0A62EE739F8D}"/>
                </a:ext>
              </a:extLst>
            </p:cNvPr>
            <p:cNvSpPr/>
            <p:nvPr/>
          </p:nvSpPr>
          <p:spPr>
            <a:xfrm>
              <a:off x="2362696" y="3707822"/>
              <a:ext cx="2885704" cy="2422566"/>
            </a:xfrm>
            <a:prstGeom prst="hexagon">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Hexágono 5">
              <a:extLst>
                <a:ext uri="{FF2B5EF4-FFF2-40B4-BE49-F238E27FC236}">
                  <a16:creationId xmlns:a16="http://schemas.microsoft.com/office/drawing/2014/main" id="{1692EF0F-2BCB-43F3-9404-D288E4FCE2D4}"/>
                </a:ext>
              </a:extLst>
            </p:cNvPr>
            <p:cNvSpPr/>
            <p:nvPr/>
          </p:nvSpPr>
          <p:spPr>
            <a:xfrm>
              <a:off x="1104161" y="3092531"/>
              <a:ext cx="1664524" cy="1538844"/>
            </a:xfrm>
            <a:prstGeom prst="hexagon">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Hexágono 6">
              <a:extLst>
                <a:ext uri="{FF2B5EF4-FFF2-40B4-BE49-F238E27FC236}">
                  <a16:creationId xmlns:a16="http://schemas.microsoft.com/office/drawing/2014/main" id="{B8CA3143-D365-47ED-AE1D-A17ED6D0A05D}"/>
                </a:ext>
              </a:extLst>
            </p:cNvPr>
            <p:cNvSpPr/>
            <p:nvPr/>
          </p:nvSpPr>
          <p:spPr>
            <a:xfrm>
              <a:off x="94011" y="2559132"/>
              <a:ext cx="1664524" cy="1538844"/>
            </a:xfrm>
            <a:prstGeom prst="hexagon">
              <a:avLst/>
            </a:pr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Hexágono 7">
              <a:extLst>
                <a:ext uri="{FF2B5EF4-FFF2-40B4-BE49-F238E27FC236}">
                  <a16:creationId xmlns:a16="http://schemas.microsoft.com/office/drawing/2014/main" id="{21231689-85BA-4775-B454-F19EA763465F}"/>
                </a:ext>
              </a:extLst>
            </p:cNvPr>
            <p:cNvSpPr/>
            <p:nvPr/>
          </p:nvSpPr>
          <p:spPr>
            <a:xfrm>
              <a:off x="221180" y="4198422"/>
              <a:ext cx="1157843" cy="1008413"/>
            </a:xfrm>
            <a:prstGeom prst="hexagon">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Hexágono 8">
              <a:extLst>
                <a:ext uri="{FF2B5EF4-FFF2-40B4-BE49-F238E27FC236}">
                  <a16:creationId xmlns:a16="http://schemas.microsoft.com/office/drawing/2014/main" id="{E3B21770-8C19-4AE0-B3FE-14885FA1C968}"/>
                </a:ext>
              </a:extLst>
            </p:cNvPr>
            <p:cNvSpPr/>
            <p:nvPr/>
          </p:nvSpPr>
          <p:spPr>
            <a:xfrm>
              <a:off x="1240479" y="4767449"/>
              <a:ext cx="1157843" cy="1008413"/>
            </a:xfrm>
            <a:prstGeom prst="hexagon">
              <a:avLst/>
            </a:prstGeom>
            <a:no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Hexágono 9">
              <a:extLst>
                <a:ext uri="{FF2B5EF4-FFF2-40B4-BE49-F238E27FC236}">
                  <a16:creationId xmlns:a16="http://schemas.microsoft.com/office/drawing/2014/main" id="{9C791228-A26A-4D1D-984A-8A388F090153}"/>
                </a:ext>
              </a:extLst>
            </p:cNvPr>
            <p:cNvSpPr/>
            <p:nvPr/>
          </p:nvSpPr>
          <p:spPr>
            <a:xfrm>
              <a:off x="221179" y="5342909"/>
              <a:ext cx="1157843" cy="1008413"/>
            </a:xfrm>
            <a:prstGeom prst="hexagon">
              <a:avLst/>
            </a:prstGeom>
            <a:noFill/>
            <a:ln w="762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Trapecio 10">
              <a:extLst>
                <a:ext uri="{FF2B5EF4-FFF2-40B4-BE49-F238E27FC236}">
                  <a16:creationId xmlns:a16="http://schemas.microsoft.com/office/drawing/2014/main" id="{EAD163FE-1F08-4985-85BD-9E48467DB138}"/>
                </a:ext>
              </a:extLst>
            </p:cNvPr>
            <p:cNvSpPr/>
            <p:nvPr/>
          </p:nvSpPr>
          <p:spPr>
            <a:xfrm>
              <a:off x="1252354" y="5872599"/>
              <a:ext cx="1157843" cy="478723"/>
            </a:xfrm>
            <a:prstGeom prst="trapezoid">
              <a:avLst>
                <a:gd name="adj" fmla="val 54316"/>
              </a:avLst>
            </a:prstGeom>
            <a:noFill/>
            <a:ln w="57150">
              <a:solidFill>
                <a:schemeClr val="accent4">
                  <a:lumMod val="75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272973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841EA57-DEA6-4BE9-B11E-1FBCC76BE1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descr="Imagen que contiene edificio, suelo, niño, exterior&#10;&#10;Descripción generada automáticamente">
            <a:extLst>
              <a:ext uri="{FF2B5EF4-FFF2-40B4-BE49-F238E27FC236}">
                <a16:creationId xmlns:a16="http://schemas.microsoft.com/office/drawing/2014/main" id="{6577D0DA-5774-4EDA-B4C7-741FC41D7E6C}"/>
              </a:ext>
            </a:extLst>
          </p:cNvPr>
          <p:cNvPicPr>
            <a:picLocks noChangeAspect="1"/>
          </p:cNvPicPr>
          <p:nvPr/>
        </p:nvPicPr>
        <p:blipFill rotWithShape="1">
          <a:blip r:embed="rId3"/>
          <a:srcRect t="9145" r="-3" b="37786"/>
          <a:stretch/>
        </p:blipFill>
        <p:spPr>
          <a:xfrm>
            <a:off x="5926240" y="10"/>
            <a:ext cx="6265758" cy="2285990"/>
          </a:xfrm>
          <a:custGeom>
            <a:avLst/>
            <a:gdLst>
              <a:gd name="connsiteX0" fmla="*/ 0 w 6265758"/>
              <a:gd name="connsiteY0" fmla="*/ 0 h 2286000"/>
              <a:gd name="connsiteX1" fmla="*/ 6265758 w 6265758"/>
              <a:gd name="connsiteY1" fmla="*/ 0 h 2286000"/>
              <a:gd name="connsiteX2" fmla="*/ 6265758 w 6265758"/>
              <a:gd name="connsiteY2" fmla="*/ 2286000 h 2286000"/>
              <a:gd name="connsiteX3" fmla="*/ 1062168 w 6265758"/>
              <a:gd name="connsiteY3" fmla="*/ 2286000 h 2286000"/>
              <a:gd name="connsiteX4" fmla="*/ 790683 w 6265758"/>
              <a:gd name="connsiteY4" fmla="*/ 1700078 h 2286000"/>
              <a:gd name="connsiteX5" fmla="*/ 787725 w 6265758"/>
              <a:gd name="connsiteY5" fmla="*/ 1700078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65758" h="2286000">
                <a:moveTo>
                  <a:pt x="0" y="0"/>
                </a:moveTo>
                <a:lnTo>
                  <a:pt x="6265758" y="0"/>
                </a:lnTo>
                <a:lnTo>
                  <a:pt x="6265758" y="2286000"/>
                </a:lnTo>
                <a:lnTo>
                  <a:pt x="1062168" y="2286000"/>
                </a:lnTo>
                <a:lnTo>
                  <a:pt x="790683" y="1700078"/>
                </a:lnTo>
                <a:lnTo>
                  <a:pt x="787725" y="1700078"/>
                </a:lnTo>
                <a:close/>
              </a:path>
            </a:pathLst>
          </a:custGeom>
        </p:spPr>
      </p:pic>
      <p:pic>
        <p:nvPicPr>
          <p:cNvPr id="5" name="Imagen 4" descr="Imagen que contiene persona, interior, valla&#10;&#10;Descripción generada automáticamente">
            <a:extLst>
              <a:ext uri="{FF2B5EF4-FFF2-40B4-BE49-F238E27FC236}">
                <a16:creationId xmlns:a16="http://schemas.microsoft.com/office/drawing/2014/main" id="{70D26211-AEA6-4C6C-B502-3A177344F8D6}"/>
              </a:ext>
            </a:extLst>
          </p:cNvPr>
          <p:cNvPicPr>
            <a:picLocks noChangeAspect="1"/>
          </p:cNvPicPr>
          <p:nvPr/>
        </p:nvPicPr>
        <p:blipFill rotWithShape="1">
          <a:blip r:embed="rId4"/>
          <a:srcRect t="5957" b="15943"/>
          <a:stretch/>
        </p:blipFill>
        <p:spPr>
          <a:xfrm>
            <a:off x="6988408" y="2286000"/>
            <a:ext cx="5203590" cy="2286000"/>
          </a:xfrm>
          <a:custGeom>
            <a:avLst/>
            <a:gdLst>
              <a:gd name="connsiteX0" fmla="*/ 0 w 5203590"/>
              <a:gd name="connsiteY0" fmla="*/ 0 h 2286000"/>
              <a:gd name="connsiteX1" fmla="*/ 5203590 w 5203590"/>
              <a:gd name="connsiteY1" fmla="*/ 0 h 2286000"/>
              <a:gd name="connsiteX2" fmla="*/ 5203590 w 5203590"/>
              <a:gd name="connsiteY2" fmla="*/ 2286000 h 2286000"/>
              <a:gd name="connsiteX3" fmla="*/ 1059212 w 5203590"/>
              <a:gd name="connsiteY3" fmla="*/ 2286000 h 2286000"/>
              <a:gd name="connsiteX4" fmla="*/ 925708 w 5203590"/>
              <a:gd name="connsiteY4" fmla="*/ 1997870 h 2286000"/>
              <a:gd name="connsiteX5" fmla="*/ 925707 w 5203590"/>
              <a:gd name="connsiteY5" fmla="*/ 199787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03590" h="2286000">
                <a:moveTo>
                  <a:pt x="0" y="0"/>
                </a:moveTo>
                <a:lnTo>
                  <a:pt x="5203590" y="0"/>
                </a:lnTo>
                <a:lnTo>
                  <a:pt x="5203590" y="2286000"/>
                </a:lnTo>
                <a:lnTo>
                  <a:pt x="1059212" y="2286000"/>
                </a:lnTo>
                <a:lnTo>
                  <a:pt x="925708" y="1997870"/>
                </a:lnTo>
                <a:lnTo>
                  <a:pt x="925707" y="1997870"/>
                </a:lnTo>
                <a:close/>
              </a:path>
            </a:pathLst>
          </a:custGeom>
        </p:spPr>
      </p:pic>
      <p:pic>
        <p:nvPicPr>
          <p:cNvPr id="6" name="Imagen 5" descr="Imagen que contiene exterior, árbol, cielo, persona&#10;&#10;Descripción generada automáticamente">
            <a:extLst>
              <a:ext uri="{FF2B5EF4-FFF2-40B4-BE49-F238E27FC236}">
                <a16:creationId xmlns:a16="http://schemas.microsoft.com/office/drawing/2014/main" id="{4A22D746-C91D-4130-9822-C695A656CF05}"/>
              </a:ext>
            </a:extLst>
          </p:cNvPr>
          <p:cNvPicPr>
            <a:picLocks noChangeAspect="1"/>
          </p:cNvPicPr>
          <p:nvPr/>
        </p:nvPicPr>
        <p:blipFill rotWithShape="1">
          <a:blip r:embed="rId5"/>
          <a:srcRect b="28597"/>
          <a:stretch/>
        </p:blipFill>
        <p:spPr>
          <a:xfrm>
            <a:off x="8047618" y="4572000"/>
            <a:ext cx="4144382" cy="2286000"/>
          </a:xfrm>
          <a:custGeom>
            <a:avLst/>
            <a:gdLst>
              <a:gd name="connsiteX0" fmla="*/ 0 w 4144382"/>
              <a:gd name="connsiteY0" fmla="*/ 0 h 2286000"/>
              <a:gd name="connsiteX1" fmla="*/ 4144382 w 4144382"/>
              <a:gd name="connsiteY1" fmla="*/ 0 h 2286000"/>
              <a:gd name="connsiteX2" fmla="*/ 4144382 w 4144382"/>
              <a:gd name="connsiteY2" fmla="*/ 2286000 h 2286000"/>
              <a:gd name="connsiteX3" fmla="*/ 1054581 w 4144382"/>
              <a:gd name="connsiteY3" fmla="*/ 2286000 h 2286000"/>
              <a:gd name="connsiteX4" fmla="*/ 1054581 w 4144382"/>
              <a:gd name="connsiteY4" fmla="*/ 2285999 h 2286000"/>
              <a:gd name="connsiteX5" fmla="*/ 1059211 w 4144382"/>
              <a:gd name="connsiteY5" fmla="*/ 2285999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44382" h="2286000">
                <a:moveTo>
                  <a:pt x="0" y="0"/>
                </a:moveTo>
                <a:lnTo>
                  <a:pt x="4144382" y="0"/>
                </a:lnTo>
                <a:lnTo>
                  <a:pt x="4144382" y="2286000"/>
                </a:lnTo>
                <a:lnTo>
                  <a:pt x="1054581" y="2286000"/>
                </a:lnTo>
                <a:lnTo>
                  <a:pt x="1054581" y="2285999"/>
                </a:lnTo>
                <a:lnTo>
                  <a:pt x="1059211" y="2285999"/>
                </a:lnTo>
                <a:close/>
              </a:path>
            </a:pathLst>
          </a:custGeom>
        </p:spPr>
      </p:pic>
      <p:sp>
        <p:nvSpPr>
          <p:cNvPr id="13" name="Freeform 15">
            <a:extLst>
              <a:ext uri="{FF2B5EF4-FFF2-40B4-BE49-F238E27FC236}">
                <a16:creationId xmlns:a16="http://schemas.microsoft.com/office/drawing/2014/main" id="{A26922E4-CEB0-4BFE-BAD1-403E6A417D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590203" cy="6858000"/>
          </a:xfrm>
          <a:custGeom>
            <a:avLst/>
            <a:gdLst>
              <a:gd name="connsiteX0" fmla="*/ 0 w 9590203"/>
              <a:gd name="connsiteY0" fmla="*/ 0 h 6858000"/>
              <a:gd name="connsiteX1" fmla="*/ 6414049 w 9590203"/>
              <a:gd name="connsiteY1" fmla="*/ 0 h 6858000"/>
              <a:gd name="connsiteX2" fmla="*/ 9590203 w 9590203"/>
              <a:gd name="connsiteY2" fmla="*/ 6858000 h 6858000"/>
              <a:gd name="connsiteX3" fmla="*/ 0 w 959020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590203" h="6858000">
                <a:moveTo>
                  <a:pt x="0" y="0"/>
                </a:moveTo>
                <a:lnTo>
                  <a:pt x="6414049" y="0"/>
                </a:lnTo>
                <a:lnTo>
                  <a:pt x="9590203" y="6858000"/>
                </a:lnTo>
                <a:lnTo>
                  <a:pt x="0" y="6858000"/>
                </a:ln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C97CF51E-EDA4-43E9-A537-020105CC04C9}"/>
              </a:ext>
            </a:extLst>
          </p:cNvPr>
          <p:cNvSpPr>
            <a:spLocks noGrp="1"/>
          </p:cNvSpPr>
          <p:nvPr>
            <p:ph type="title"/>
          </p:nvPr>
        </p:nvSpPr>
        <p:spPr>
          <a:xfrm>
            <a:off x="838200" y="365125"/>
            <a:ext cx="5088040" cy="1325563"/>
          </a:xfrm>
        </p:spPr>
        <p:txBody>
          <a:bodyPr>
            <a:normAutofit fontScale="90000"/>
          </a:bodyPr>
          <a:lstStyle/>
          <a:p>
            <a:r>
              <a:rPr lang="es-MX" sz="4000" dirty="0">
                <a:solidFill>
                  <a:srgbClr val="000000"/>
                </a:solidFill>
              </a:rPr>
              <a:t>¿Qué tienen en común las escuelas, la cárcel y el ejército?</a:t>
            </a:r>
          </a:p>
        </p:txBody>
      </p:sp>
      <p:sp>
        <p:nvSpPr>
          <p:cNvPr id="3" name="Marcador de contenido 2">
            <a:extLst>
              <a:ext uri="{FF2B5EF4-FFF2-40B4-BE49-F238E27FC236}">
                <a16:creationId xmlns:a16="http://schemas.microsoft.com/office/drawing/2014/main" id="{D3C4F2F5-DAB3-4F64-8D85-CF32BE769E3C}"/>
              </a:ext>
            </a:extLst>
          </p:cNvPr>
          <p:cNvSpPr>
            <a:spLocks noGrp="1"/>
          </p:cNvSpPr>
          <p:nvPr>
            <p:ph idx="1"/>
          </p:nvPr>
        </p:nvSpPr>
        <p:spPr>
          <a:xfrm>
            <a:off x="838200" y="2021249"/>
            <a:ext cx="5707565" cy="2082121"/>
          </a:xfrm>
        </p:spPr>
        <p:txBody>
          <a:bodyPr>
            <a:normAutofit/>
          </a:bodyPr>
          <a:lstStyle/>
          <a:p>
            <a:r>
              <a:rPr lang="es-MX" sz="2000" dirty="0">
                <a:solidFill>
                  <a:srgbClr val="000000"/>
                </a:solidFill>
              </a:rPr>
              <a:t>Estructura autoritaria.</a:t>
            </a:r>
          </a:p>
          <a:p>
            <a:r>
              <a:rPr lang="es-MX" sz="2000" dirty="0">
                <a:solidFill>
                  <a:srgbClr val="000000"/>
                </a:solidFill>
              </a:rPr>
              <a:t>Un código de vestimenta institucional.</a:t>
            </a:r>
          </a:p>
          <a:p>
            <a:r>
              <a:rPr lang="es-MX" sz="2000" dirty="0">
                <a:solidFill>
                  <a:srgbClr val="000000"/>
                </a:solidFill>
              </a:rPr>
              <a:t>Insistencia en la obediencia y orden.</a:t>
            </a:r>
          </a:p>
          <a:p>
            <a:r>
              <a:rPr lang="es-MX" sz="2000" dirty="0">
                <a:solidFill>
                  <a:srgbClr val="000000"/>
                </a:solidFill>
              </a:rPr>
              <a:t>Permisos para hacer y actuar.</a:t>
            </a:r>
          </a:p>
          <a:p>
            <a:r>
              <a:rPr lang="es-MX" sz="2000" dirty="0">
                <a:solidFill>
                  <a:srgbClr val="000000"/>
                </a:solidFill>
              </a:rPr>
              <a:t>Castigos.</a:t>
            </a:r>
          </a:p>
        </p:txBody>
      </p:sp>
      <p:sp>
        <p:nvSpPr>
          <p:cNvPr id="9" name="Marcador de contenido 2">
            <a:extLst>
              <a:ext uri="{FF2B5EF4-FFF2-40B4-BE49-F238E27FC236}">
                <a16:creationId xmlns:a16="http://schemas.microsoft.com/office/drawing/2014/main" id="{332CCFF3-F19F-4F0D-A660-FA7DA4E642F2}"/>
              </a:ext>
            </a:extLst>
          </p:cNvPr>
          <p:cNvSpPr txBox="1">
            <a:spLocks/>
          </p:cNvSpPr>
          <p:nvPr/>
        </p:nvSpPr>
        <p:spPr>
          <a:xfrm>
            <a:off x="3072457" y="4932040"/>
            <a:ext cx="5707565" cy="7315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000" dirty="0">
                <a:solidFill>
                  <a:srgbClr val="000000"/>
                </a:solidFill>
              </a:rPr>
              <a:t>Se traducen en procesos de disciplina que forman parte de las estructuras de poder y saber.</a:t>
            </a:r>
          </a:p>
        </p:txBody>
      </p:sp>
      <p:sp>
        <p:nvSpPr>
          <p:cNvPr id="10" name="Forma libre: forma 9">
            <a:extLst>
              <a:ext uri="{FF2B5EF4-FFF2-40B4-BE49-F238E27FC236}">
                <a16:creationId xmlns:a16="http://schemas.microsoft.com/office/drawing/2014/main" id="{142C981A-3BCF-41CC-9E52-F0CD6244BFB8}"/>
              </a:ext>
            </a:extLst>
          </p:cNvPr>
          <p:cNvSpPr/>
          <p:nvPr/>
        </p:nvSpPr>
        <p:spPr>
          <a:xfrm>
            <a:off x="1547802" y="4114800"/>
            <a:ext cx="1562603" cy="1291590"/>
          </a:xfrm>
          <a:custGeom>
            <a:avLst/>
            <a:gdLst>
              <a:gd name="connsiteX0" fmla="*/ 52398 w 1562603"/>
              <a:gd name="connsiteY0" fmla="*/ 0 h 1291590"/>
              <a:gd name="connsiteX1" fmla="*/ 18108 w 1562603"/>
              <a:gd name="connsiteY1" fmla="*/ 422910 h 1291590"/>
              <a:gd name="connsiteX2" fmla="*/ 40968 w 1562603"/>
              <a:gd name="connsiteY2" fmla="*/ 457200 h 1291590"/>
              <a:gd name="connsiteX3" fmla="*/ 86688 w 1562603"/>
              <a:gd name="connsiteY3" fmla="*/ 468630 h 1291590"/>
              <a:gd name="connsiteX4" fmla="*/ 120978 w 1562603"/>
              <a:gd name="connsiteY4" fmla="*/ 560070 h 1291590"/>
              <a:gd name="connsiteX5" fmla="*/ 200988 w 1562603"/>
              <a:gd name="connsiteY5" fmla="*/ 628650 h 1291590"/>
              <a:gd name="connsiteX6" fmla="*/ 246708 w 1562603"/>
              <a:gd name="connsiteY6" fmla="*/ 674370 h 1291590"/>
              <a:gd name="connsiteX7" fmla="*/ 258138 w 1562603"/>
              <a:gd name="connsiteY7" fmla="*/ 708660 h 1291590"/>
              <a:gd name="connsiteX8" fmla="*/ 338148 w 1562603"/>
              <a:gd name="connsiteY8" fmla="*/ 765810 h 1291590"/>
              <a:gd name="connsiteX9" fmla="*/ 361008 w 1562603"/>
              <a:gd name="connsiteY9" fmla="*/ 800100 h 1291590"/>
              <a:gd name="connsiteX10" fmla="*/ 395298 w 1562603"/>
              <a:gd name="connsiteY10" fmla="*/ 822960 h 1291590"/>
              <a:gd name="connsiteX11" fmla="*/ 418158 w 1562603"/>
              <a:gd name="connsiteY11" fmla="*/ 868680 h 1291590"/>
              <a:gd name="connsiteX12" fmla="*/ 509598 w 1562603"/>
              <a:gd name="connsiteY12" fmla="*/ 937260 h 1291590"/>
              <a:gd name="connsiteX13" fmla="*/ 589608 w 1562603"/>
              <a:gd name="connsiteY13" fmla="*/ 1005840 h 1291590"/>
              <a:gd name="connsiteX14" fmla="*/ 623898 w 1562603"/>
              <a:gd name="connsiteY14" fmla="*/ 1017270 h 1291590"/>
              <a:gd name="connsiteX15" fmla="*/ 646758 w 1562603"/>
              <a:gd name="connsiteY15" fmla="*/ 1051560 h 1291590"/>
              <a:gd name="connsiteX16" fmla="*/ 749628 w 1562603"/>
              <a:gd name="connsiteY16" fmla="*/ 1074420 h 1291590"/>
              <a:gd name="connsiteX17" fmla="*/ 783918 w 1562603"/>
              <a:gd name="connsiteY17" fmla="*/ 1097280 h 1291590"/>
              <a:gd name="connsiteX18" fmla="*/ 1023948 w 1562603"/>
              <a:gd name="connsiteY18" fmla="*/ 1143000 h 1291590"/>
              <a:gd name="connsiteX19" fmla="*/ 1446858 w 1562603"/>
              <a:gd name="connsiteY19" fmla="*/ 1120140 h 1291590"/>
              <a:gd name="connsiteX20" fmla="*/ 1401138 w 1562603"/>
              <a:gd name="connsiteY20" fmla="*/ 1051560 h 1291590"/>
              <a:gd name="connsiteX21" fmla="*/ 1355418 w 1562603"/>
              <a:gd name="connsiteY21" fmla="*/ 1028700 h 1291590"/>
              <a:gd name="connsiteX22" fmla="*/ 1275408 w 1562603"/>
              <a:gd name="connsiteY22" fmla="*/ 948690 h 1291590"/>
              <a:gd name="connsiteX23" fmla="*/ 1195398 w 1562603"/>
              <a:gd name="connsiteY23" fmla="*/ 891540 h 1291590"/>
              <a:gd name="connsiteX24" fmla="*/ 1161108 w 1562603"/>
              <a:gd name="connsiteY24" fmla="*/ 880110 h 1291590"/>
              <a:gd name="connsiteX25" fmla="*/ 1252548 w 1562603"/>
              <a:gd name="connsiteY25" fmla="*/ 868680 h 1291590"/>
              <a:gd name="connsiteX26" fmla="*/ 1275408 w 1562603"/>
              <a:gd name="connsiteY26" fmla="*/ 902970 h 1291590"/>
              <a:gd name="connsiteX27" fmla="*/ 1309698 w 1562603"/>
              <a:gd name="connsiteY27" fmla="*/ 925830 h 1291590"/>
              <a:gd name="connsiteX28" fmla="*/ 1343988 w 1562603"/>
              <a:gd name="connsiteY28" fmla="*/ 960120 h 1291590"/>
              <a:gd name="connsiteX29" fmla="*/ 1412568 w 1562603"/>
              <a:gd name="connsiteY29" fmla="*/ 1005840 h 1291590"/>
              <a:gd name="connsiteX30" fmla="*/ 1458288 w 1562603"/>
              <a:gd name="connsiteY30" fmla="*/ 1040130 h 1291590"/>
              <a:gd name="connsiteX31" fmla="*/ 1481148 w 1562603"/>
              <a:gd name="connsiteY31" fmla="*/ 1074420 h 1291590"/>
              <a:gd name="connsiteX32" fmla="*/ 1549728 w 1562603"/>
              <a:gd name="connsiteY32" fmla="*/ 1097280 h 1291590"/>
              <a:gd name="connsiteX33" fmla="*/ 1561158 w 1562603"/>
              <a:gd name="connsiteY33" fmla="*/ 1143000 h 1291590"/>
              <a:gd name="connsiteX34" fmla="*/ 1526868 w 1562603"/>
              <a:gd name="connsiteY34" fmla="*/ 1154430 h 1291590"/>
              <a:gd name="connsiteX35" fmla="*/ 1435428 w 1562603"/>
              <a:gd name="connsiteY35" fmla="*/ 1177290 h 1291590"/>
              <a:gd name="connsiteX36" fmla="*/ 1275408 w 1562603"/>
              <a:gd name="connsiteY36" fmla="*/ 1223010 h 1291590"/>
              <a:gd name="connsiteX37" fmla="*/ 1195398 w 1562603"/>
              <a:gd name="connsiteY37" fmla="*/ 1245870 h 1291590"/>
              <a:gd name="connsiteX38" fmla="*/ 1138248 w 1562603"/>
              <a:gd name="connsiteY38" fmla="*/ 1268730 h 1291590"/>
              <a:gd name="connsiteX39" fmla="*/ 1081098 w 1562603"/>
              <a:gd name="connsiteY39" fmla="*/ 1280160 h 1291590"/>
              <a:gd name="connsiteX40" fmla="*/ 1046808 w 1562603"/>
              <a:gd name="connsiteY40" fmla="*/ 1291590 h 1291590"/>
              <a:gd name="connsiteX41" fmla="*/ 1172538 w 1562603"/>
              <a:gd name="connsiteY41" fmla="*/ 1245870 h 1291590"/>
              <a:gd name="connsiteX42" fmla="*/ 1263978 w 1562603"/>
              <a:gd name="connsiteY42" fmla="*/ 1223010 h 1291590"/>
              <a:gd name="connsiteX43" fmla="*/ 1298268 w 1562603"/>
              <a:gd name="connsiteY43" fmla="*/ 1200150 h 1291590"/>
              <a:gd name="connsiteX44" fmla="*/ 1401138 w 1562603"/>
              <a:gd name="connsiteY44" fmla="*/ 1177290 h 1291590"/>
              <a:gd name="connsiteX45" fmla="*/ 1469718 w 1562603"/>
              <a:gd name="connsiteY45" fmla="*/ 1165860 h 1291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62603" h="1291590" extrusionOk="0">
                <a:moveTo>
                  <a:pt x="52398" y="0"/>
                </a:moveTo>
                <a:cubicBezTo>
                  <a:pt x="-7869" y="207797"/>
                  <a:pt x="-18172" y="163966"/>
                  <a:pt x="18108" y="422910"/>
                </a:cubicBezTo>
                <a:cubicBezTo>
                  <a:pt x="21961" y="437037"/>
                  <a:pt x="28389" y="449617"/>
                  <a:pt x="40968" y="457200"/>
                </a:cubicBezTo>
                <a:cubicBezTo>
                  <a:pt x="53248" y="466686"/>
                  <a:pt x="71375" y="465223"/>
                  <a:pt x="86688" y="468630"/>
                </a:cubicBezTo>
                <a:cubicBezTo>
                  <a:pt x="92625" y="490519"/>
                  <a:pt x="111855" y="544755"/>
                  <a:pt x="120978" y="560070"/>
                </a:cubicBezTo>
                <a:cubicBezTo>
                  <a:pt x="137018" y="582781"/>
                  <a:pt x="183141" y="612252"/>
                  <a:pt x="200988" y="628650"/>
                </a:cubicBezTo>
                <a:cubicBezTo>
                  <a:pt x="227987" y="719557"/>
                  <a:pt x="175551" y="623010"/>
                  <a:pt x="246708" y="674370"/>
                </a:cubicBezTo>
                <a:cubicBezTo>
                  <a:pt x="255063" y="681324"/>
                  <a:pt x="250565" y="699872"/>
                  <a:pt x="258138" y="708660"/>
                </a:cubicBezTo>
                <a:cubicBezTo>
                  <a:pt x="284355" y="745120"/>
                  <a:pt x="304772" y="748504"/>
                  <a:pt x="338148" y="765810"/>
                </a:cubicBezTo>
                <a:cubicBezTo>
                  <a:pt x="343393" y="776856"/>
                  <a:pt x="352955" y="791745"/>
                  <a:pt x="361008" y="800100"/>
                </a:cubicBezTo>
                <a:cubicBezTo>
                  <a:pt x="371726" y="811309"/>
                  <a:pt x="386677" y="814198"/>
                  <a:pt x="395298" y="822960"/>
                </a:cubicBezTo>
                <a:cubicBezTo>
                  <a:pt x="407760" y="838444"/>
                  <a:pt x="406988" y="857708"/>
                  <a:pt x="418158" y="868680"/>
                </a:cubicBezTo>
                <a:cubicBezTo>
                  <a:pt x="450634" y="890775"/>
                  <a:pt x="484057" y="903733"/>
                  <a:pt x="509598" y="937260"/>
                </a:cubicBezTo>
                <a:cubicBezTo>
                  <a:pt x="536528" y="965578"/>
                  <a:pt x="552805" y="987060"/>
                  <a:pt x="589608" y="1005840"/>
                </a:cubicBezTo>
                <a:cubicBezTo>
                  <a:pt x="600085" y="1011207"/>
                  <a:pt x="611808" y="1012115"/>
                  <a:pt x="623898" y="1017270"/>
                </a:cubicBezTo>
                <a:cubicBezTo>
                  <a:pt x="631644" y="1027001"/>
                  <a:pt x="634677" y="1044320"/>
                  <a:pt x="646758" y="1051560"/>
                </a:cubicBezTo>
                <a:cubicBezTo>
                  <a:pt x="653566" y="1056369"/>
                  <a:pt x="748398" y="1074190"/>
                  <a:pt x="749628" y="1074420"/>
                </a:cubicBezTo>
                <a:cubicBezTo>
                  <a:pt x="761018" y="1082991"/>
                  <a:pt x="771703" y="1092173"/>
                  <a:pt x="783918" y="1097280"/>
                </a:cubicBezTo>
                <a:cubicBezTo>
                  <a:pt x="846817" y="1122677"/>
                  <a:pt x="959211" y="1134304"/>
                  <a:pt x="1023948" y="1143000"/>
                </a:cubicBezTo>
                <a:cubicBezTo>
                  <a:pt x="1171075" y="1147572"/>
                  <a:pt x="1297758" y="1159675"/>
                  <a:pt x="1446858" y="1120140"/>
                </a:cubicBezTo>
                <a:cubicBezTo>
                  <a:pt x="1474330" y="1109259"/>
                  <a:pt x="1422891" y="1063687"/>
                  <a:pt x="1401138" y="1051560"/>
                </a:cubicBezTo>
                <a:cubicBezTo>
                  <a:pt x="1384677" y="1047629"/>
                  <a:pt x="1368037" y="1034188"/>
                  <a:pt x="1355418" y="1028700"/>
                </a:cubicBezTo>
                <a:cubicBezTo>
                  <a:pt x="1300586" y="954972"/>
                  <a:pt x="1333808" y="966216"/>
                  <a:pt x="1275408" y="948690"/>
                </a:cubicBezTo>
                <a:cubicBezTo>
                  <a:pt x="1267193" y="941594"/>
                  <a:pt x="1212065" y="898922"/>
                  <a:pt x="1195398" y="891540"/>
                </a:cubicBezTo>
                <a:cubicBezTo>
                  <a:pt x="1185407" y="886647"/>
                  <a:pt x="1170855" y="884289"/>
                  <a:pt x="1161108" y="880110"/>
                </a:cubicBezTo>
                <a:cubicBezTo>
                  <a:pt x="1196389" y="857064"/>
                  <a:pt x="1202246" y="837700"/>
                  <a:pt x="1252548" y="868680"/>
                </a:cubicBezTo>
                <a:cubicBezTo>
                  <a:pt x="1266236" y="874173"/>
                  <a:pt x="1266201" y="892376"/>
                  <a:pt x="1275408" y="902970"/>
                </a:cubicBezTo>
                <a:cubicBezTo>
                  <a:pt x="1283997" y="912253"/>
                  <a:pt x="1300686" y="915521"/>
                  <a:pt x="1309698" y="925830"/>
                </a:cubicBezTo>
                <a:cubicBezTo>
                  <a:pt x="1320867" y="936878"/>
                  <a:pt x="1332189" y="952797"/>
                  <a:pt x="1343988" y="960120"/>
                </a:cubicBezTo>
                <a:cubicBezTo>
                  <a:pt x="1366235" y="976877"/>
                  <a:pt x="1389687" y="992731"/>
                  <a:pt x="1412568" y="1005840"/>
                </a:cubicBezTo>
                <a:cubicBezTo>
                  <a:pt x="1429011" y="1017615"/>
                  <a:pt x="1444367" y="1025189"/>
                  <a:pt x="1458288" y="1040130"/>
                </a:cubicBezTo>
                <a:cubicBezTo>
                  <a:pt x="1468828" y="1049870"/>
                  <a:pt x="1471149" y="1068848"/>
                  <a:pt x="1481148" y="1074420"/>
                </a:cubicBezTo>
                <a:cubicBezTo>
                  <a:pt x="1501583" y="1087192"/>
                  <a:pt x="1549728" y="1097281"/>
                  <a:pt x="1549728" y="1097280"/>
                </a:cubicBezTo>
                <a:cubicBezTo>
                  <a:pt x="1554371" y="1113344"/>
                  <a:pt x="1565945" y="1127015"/>
                  <a:pt x="1561158" y="1143000"/>
                </a:cubicBezTo>
                <a:cubicBezTo>
                  <a:pt x="1555008" y="1155850"/>
                  <a:pt x="1539845" y="1151564"/>
                  <a:pt x="1526868" y="1154430"/>
                </a:cubicBezTo>
                <a:cubicBezTo>
                  <a:pt x="1500174" y="1158835"/>
                  <a:pt x="1462694" y="1161748"/>
                  <a:pt x="1435428" y="1177290"/>
                </a:cubicBezTo>
                <a:cubicBezTo>
                  <a:pt x="1339085" y="1225307"/>
                  <a:pt x="1433453" y="1196229"/>
                  <a:pt x="1275408" y="1223010"/>
                </a:cubicBezTo>
                <a:cubicBezTo>
                  <a:pt x="1238593" y="1231118"/>
                  <a:pt x="1228848" y="1232863"/>
                  <a:pt x="1195398" y="1245870"/>
                </a:cubicBezTo>
                <a:cubicBezTo>
                  <a:pt x="1176803" y="1253831"/>
                  <a:pt x="1161423" y="1263438"/>
                  <a:pt x="1138248" y="1268730"/>
                </a:cubicBezTo>
                <a:cubicBezTo>
                  <a:pt x="1118238" y="1274825"/>
                  <a:pt x="1099908" y="1274167"/>
                  <a:pt x="1081098" y="1280160"/>
                </a:cubicBezTo>
                <a:cubicBezTo>
                  <a:pt x="1069558" y="1281577"/>
                  <a:pt x="1058393" y="1287321"/>
                  <a:pt x="1046808" y="1291590"/>
                </a:cubicBezTo>
                <a:cubicBezTo>
                  <a:pt x="1111355" y="1236468"/>
                  <a:pt x="1067481" y="1261339"/>
                  <a:pt x="1172538" y="1245870"/>
                </a:cubicBezTo>
                <a:cubicBezTo>
                  <a:pt x="1203346" y="1239708"/>
                  <a:pt x="1263979" y="1223010"/>
                  <a:pt x="1263978" y="1223010"/>
                </a:cubicBezTo>
                <a:cubicBezTo>
                  <a:pt x="1275944" y="1213317"/>
                  <a:pt x="1286047" y="1206045"/>
                  <a:pt x="1298268" y="1200150"/>
                </a:cubicBezTo>
                <a:cubicBezTo>
                  <a:pt x="1328972" y="1185570"/>
                  <a:pt x="1367909" y="1182577"/>
                  <a:pt x="1401138" y="1177290"/>
                </a:cubicBezTo>
                <a:cubicBezTo>
                  <a:pt x="1474677" y="1166948"/>
                  <a:pt x="1396342" y="1167434"/>
                  <a:pt x="1469718" y="1165860"/>
                </a:cubicBezTo>
              </a:path>
            </a:pathLst>
          </a:custGeom>
          <a:noFill/>
          <a:ln w="130175">
            <a:extLst>
              <a:ext uri="{C807C97D-BFC1-408E-A445-0C87EB9F89A2}">
                <ask:lineSketchStyleProps xmlns="" xmlns:ask="http://schemas.microsoft.com/office/drawing/2018/sketchyshapes" sd="1219033472">
                  <a:custGeom>
                    <a:avLst/>
                    <a:gdLst>
                      <a:gd name="connsiteX0" fmla="*/ 52398 w 1562603"/>
                      <a:gd name="connsiteY0" fmla="*/ 0 h 1291590"/>
                      <a:gd name="connsiteX1" fmla="*/ 18108 w 1562603"/>
                      <a:gd name="connsiteY1" fmla="*/ 422910 h 1291590"/>
                      <a:gd name="connsiteX2" fmla="*/ 40968 w 1562603"/>
                      <a:gd name="connsiteY2" fmla="*/ 457200 h 1291590"/>
                      <a:gd name="connsiteX3" fmla="*/ 86688 w 1562603"/>
                      <a:gd name="connsiteY3" fmla="*/ 468630 h 1291590"/>
                      <a:gd name="connsiteX4" fmla="*/ 120978 w 1562603"/>
                      <a:gd name="connsiteY4" fmla="*/ 560070 h 1291590"/>
                      <a:gd name="connsiteX5" fmla="*/ 200988 w 1562603"/>
                      <a:gd name="connsiteY5" fmla="*/ 628650 h 1291590"/>
                      <a:gd name="connsiteX6" fmla="*/ 246708 w 1562603"/>
                      <a:gd name="connsiteY6" fmla="*/ 674370 h 1291590"/>
                      <a:gd name="connsiteX7" fmla="*/ 258138 w 1562603"/>
                      <a:gd name="connsiteY7" fmla="*/ 708660 h 1291590"/>
                      <a:gd name="connsiteX8" fmla="*/ 338148 w 1562603"/>
                      <a:gd name="connsiteY8" fmla="*/ 765810 h 1291590"/>
                      <a:gd name="connsiteX9" fmla="*/ 361008 w 1562603"/>
                      <a:gd name="connsiteY9" fmla="*/ 800100 h 1291590"/>
                      <a:gd name="connsiteX10" fmla="*/ 395298 w 1562603"/>
                      <a:gd name="connsiteY10" fmla="*/ 822960 h 1291590"/>
                      <a:gd name="connsiteX11" fmla="*/ 418158 w 1562603"/>
                      <a:gd name="connsiteY11" fmla="*/ 868680 h 1291590"/>
                      <a:gd name="connsiteX12" fmla="*/ 509598 w 1562603"/>
                      <a:gd name="connsiteY12" fmla="*/ 937260 h 1291590"/>
                      <a:gd name="connsiteX13" fmla="*/ 589608 w 1562603"/>
                      <a:gd name="connsiteY13" fmla="*/ 1005840 h 1291590"/>
                      <a:gd name="connsiteX14" fmla="*/ 623898 w 1562603"/>
                      <a:gd name="connsiteY14" fmla="*/ 1017270 h 1291590"/>
                      <a:gd name="connsiteX15" fmla="*/ 646758 w 1562603"/>
                      <a:gd name="connsiteY15" fmla="*/ 1051560 h 1291590"/>
                      <a:gd name="connsiteX16" fmla="*/ 749628 w 1562603"/>
                      <a:gd name="connsiteY16" fmla="*/ 1074420 h 1291590"/>
                      <a:gd name="connsiteX17" fmla="*/ 783918 w 1562603"/>
                      <a:gd name="connsiteY17" fmla="*/ 1097280 h 1291590"/>
                      <a:gd name="connsiteX18" fmla="*/ 1023948 w 1562603"/>
                      <a:gd name="connsiteY18" fmla="*/ 1143000 h 1291590"/>
                      <a:gd name="connsiteX19" fmla="*/ 1446858 w 1562603"/>
                      <a:gd name="connsiteY19" fmla="*/ 1120140 h 1291590"/>
                      <a:gd name="connsiteX20" fmla="*/ 1401138 w 1562603"/>
                      <a:gd name="connsiteY20" fmla="*/ 1051560 h 1291590"/>
                      <a:gd name="connsiteX21" fmla="*/ 1355418 w 1562603"/>
                      <a:gd name="connsiteY21" fmla="*/ 1028700 h 1291590"/>
                      <a:gd name="connsiteX22" fmla="*/ 1275408 w 1562603"/>
                      <a:gd name="connsiteY22" fmla="*/ 948690 h 1291590"/>
                      <a:gd name="connsiteX23" fmla="*/ 1195398 w 1562603"/>
                      <a:gd name="connsiteY23" fmla="*/ 891540 h 1291590"/>
                      <a:gd name="connsiteX24" fmla="*/ 1161108 w 1562603"/>
                      <a:gd name="connsiteY24" fmla="*/ 880110 h 1291590"/>
                      <a:gd name="connsiteX25" fmla="*/ 1252548 w 1562603"/>
                      <a:gd name="connsiteY25" fmla="*/ 868680 h 1291590"/>
                      <a:gd name="connsiteX26" fmla="*/ 1275408 w 1562603"/>
                      <a:gd name="connsiteY26" fmla="*/ 902970 h 1291590"/>
                      <a:gd name="connsiteX27" fmla="*/ 1309698 w 1562603"/>
                      <a:gd name="connsiteY27" fmla="*/ 925830 h 1291590"/>
                      <a:gd name="connsiteX28" fmla="*/ 1343988 w 1562603"/>
                      <a:gd name="connsiteY28" fmla="*/ 960120 h 1291590"/>
                      <a:gd name="connsiteX29" fmla="*/ 1412568 w 1562603"/>
                      <a:gd name="connsiteY29" fmla="*/ 1005840 h 1291590"/>
                      <a:gd name="connsiteX30" fmla="*/ 1458288 w 1562603"/>
                      <a:gd name="connsiteY30" fmla="*/ 1040130 h 1291590"/>
                      <a:gd name="connsiteX31" fmla="*/ 1481148 w 1562603"/>
                      <a:gd name="connsiteY31" fmla="*/ 1074420 h 1291590"/>
                      <a:gd name="connsiteX32" fmla="*/ 1549728 w 1562603"/>
                      <a:gd name="connsiteY32" fmla="*/ 1097280 h 1291590"/>
                      <a:gd name="connsiteX33" fmla="*/ 1561158 w 1562603"/>
                      <a:gd name="connsiteY33" fmla="*/ 1143000 h 1291590"/>
                      <a:gd name="connsiteX34" fmla="*/ 1526868 w 1562603"/>
                      <a:gd name="connsiteY34" fmla="*/ 1154430 h 1291590"/>
                      <a:gd name="connsiteX35" fmla="*/ 1435428 w 1562603"/>
                      <a:gd name="connsiteY35" fmla="*/ 1177290 h 1291590"/>
                      <a:gd name="connsiteX36" fmla="*/ 1275408 w 1562603"/>
                      <a:gd name="connsiteY36" fmla="*/ 1223010 h 1291590"/>
                      <a:gd name="connsiteX37" fmla="*/ 1195398 w 1562603"/>
                      <a:gd name="connsiteY37" fmla="*/ 1245870 h 1291590"/>
                      <a:gd name="connsiteX38" fmla="*/ 1138248 w 1562603"/>
                      <a:gd name="connsiteY38" fmla="*/ 1268730 h 1291590"/>
                      <a:gd name="connsiteX39" fmla="*/ 1081098 w 1562603"/>
                      <a:gd name="connsiteY39" fmla="*/ 1280160 h 1291590"/>
                      <a:gd name="connsiteX40" fmla="*/ 1046808 w 1562603"/>
                      <a:gd name="connsiteY40" fmla="*/ 1291590 h 1291590"/>
                      <a:gd name="connsiteX41" fmla="*/ 1172538 w 1562603"/>
                      <a:gd name="connsiteY41" fmla="*/ 1245870 h 1291590"/>
                      <a:gd name="connsiteX42" fmla="*/ 1263978 w 1562603"/>
                      <a:gd name="connsiteY42" fmla="*/ 1223010 h 1291590"/>
                      <a:gd name="connsiteX43" fmla="*/ 1298268 w 1562603"/>
                      <a:gd name="connsiteY43" fmla="*/ 1200150 h 1291590"/>
                      <a:gd name="connsiteX44" fmla="*/ 1401138 w 1562603"/>
                      <a:gd name="connsiteY44" fmla="*/ 1177290 h 1291590"/>
                      <a:gd name="connsiteX45" fmla="*/ 1469718 w 1562603"/>
                      <a:gd name="connsiteY45" fmla="*/ 1165860 h 1291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62603" h="1291590">
                        <a:moveTo>
                          <a:pt x="52398" y="0"/>
                        </a:moveTo>
                        <a:cubicBezTo>
                          <a:pt x="-7107" y="208267"/>
                          <a:pt x="-12036" y="161663"/>
                          <a:pt x="18108" y="422910"/>
                        </a:cubicBezTo>
                        <a:cubicBezTo>
                          <a:pt x="19683" y="436557"/>
                          <a:pt x="29538" y="449580"/>
                          <a:pt x="40968" y="457200"/>
                        </a:cubicBezTo>
                        <a:cubicBezTo>
                          <a:pt x="54039" y="465914"/>
                          <a:pt x="71448" y="464820"/>
                          <a:pt x="86688" y="468630"/>
                        </a:cubicBezTo>
                        <a:cubicBezTo>
                          <a:pt x="94287" y="491428"/>
                          <a:pt x="111216" y="544450"/>
                          <a:pt x="120978" y="560070"/>
                        </a:cubicBezTo>
                        <a:cubicBezTo>
                          <a:pt x="135025" y="582545"/>
                          <a:pt x="182068" y="614460"/>
                          <a:pt x="200988" y="628650"/>
                        </a:cubicBezTo>
                        <a:cubicBezTo>
                          <a:pt x="231468" y="720090"/>
                          <a:pt x="185748" y="613410"/>
                          <a:pt x="246708" y="674370"/>
                        </a:cubicBezTo>
                        <a:cubicBezTo>
                          <a:pt x="255227" y="682889"/>
                          <a:pt x="251455" y="698635"/>
                          <a:pt x="258138" y="708660"/>
                        </a:cubicBezTo>
                        <a:cubicBezTo>
                          <a:pt x="281307" y="743414"/>
                          <a:pt x="302392" y="747932"/>
                          <a:pt x="338148" y="765810"/>
                        </a:cubicBezTo>
                        <a:cubicBezTo>
                          <a:pt x="345768" y="777240"/>
                          <a:pt x="351294" y="790386"/>
                          <a:pt x="361008" y="800100"/>
                        </a:cubicBezTo>
                        <a:cubicBezTo>
                          <a:pt x="370722" y="809814"/>
                          <a:pt x="386504" y="812407"/>
                          <a:pt x="395298" y="822960"/>
                        </a:cubicBezTo>
                        <a:cubicBezTo>
                          <a:pt x="406206" y="836050"/>
                          <a:pt x="406110" y="856632"/>
                          <a:pt x="418158" y="868680"/>
                        </a:cubicBezTo>
                        <a:cubicBezTo>
                          <a:pt x="445099" y="895621"/>
                          <a:pt x="482657" y="910319"/>
                          <a:pt x="509598" y="937260"/>
                        </a:cubicBezTo>
                        <a:cubicBezTo>
                          <a:pt x="537720" y="965382"/>
                          <a:pt x="554793" y="988432"/>
                          <a:pt x="589608" y="1005840"/>
                        </a:cubicBezTo>
                        <a:cubicBezTo>
                          <a:pt x="600384" y="1011228"/>
                          <a:pt x="612468" y="1013460"/>
                          <a:pt x="623898" y="1017270"/>
                        </a:cubicBezTo>
                        <a:cubicBezTo>
                          <a:pt x="631518" y="1028700"/>
                          <a:pt x="635328" y="1043940"/>
                          <a:pt x="646758" y="1051560"/>
                        </a:cubicBezTo>
                        <a:cubicBezTo>
                          <a:pt x="653676" y="1056172"/>
                          <a:pt x="748369" y="1074168"/>
                          <a:pt x="749628" y="1074420"/>
                        </a:cubicBezTo>
                        <a:cubicBezTo>
                          <a:pt x="761058" y="1082040"/>
                          <a:pt x="771008" y="1092585"/>
                          <a:pt x="783918" y="1097280"/>
                        </a:cubicBezTo>
                        <a:cubicBezTo>
                          <a:pt x="848111" y="1120623"/>
                          <a:pt x="965310" y="1133979"/>
                          <a:pt x="1023948" y="1143000"/>
                        </a:cubicBezTo>
                        <a:cubicBezTo>
                          <a:pt x="1164918" y="1135380"/>
                          <a:pt x="1309656" y="1153401"/>
                          <a:pt x="1446858" y="1120140"/>
                        </a:cubicBezTo>
                        <a:cubicBezTo>
                          <a:pt x="1473559" y="1113667"/>
                          <a:pt x="1425712" y="1063847"/>
                          <a:pt x="1401138" y="1051560"/>
                        </a:cubicBezTo>
                        <a:lnTo>
                          <a:pt x="1355418" y="1028700"/>
                        </a:lnTo>
                        <a:cubicBezTo>
                          <a:pt x="1303015" y="950095"/>
                          <a:pt x="1335762" y="968808"/>
                          <a:pt x="1275408" y="948690"/>
                        </a:cubicBezTo>
                        <a:cubicBezTo>
                          <a:pt x="1265053" y="940924"/>
                          <a:pt x="1212112" y="899897"/>
                          <a:pt x="1195398" y="891540"/>
                        </a:cubicBezTo>
                        <a:cubicBezTo>
                          <a:pt x="1184622" y="886152"/>
                          <a:pt x="1172538" y="883920"/>
                          <a:pt x="1161108" y="880110"/>
                        </a:cubicBezTo>
                        <a:cubicBezTo>
                          <a:pt x="1196582" y="856461"/>
                          <a:pt x="1203114" y="840432"/>
                          <a:pt x="1252548" y="868680"/>
                        </a:cubicBezTo>
                        <a:cubicBezTo>
                          <a:pt x="1264475" y="875496"/>
                          <a:pt x="1265694" y="893256"/>
                          <a:pt x="1275408" y="902970"/>
                        </a:cubicBezTo>
                        <a:cubicBezTo>
                          <a:pt x="1285122" y="912684"/>
                          <a:pt x="1299145" y="917036"/>
                          <a:pt x="1309698" y="925830"/>
                        </a:cubicBezTo>
                        <a:cubicBezTo>
                          <a:pt x="1322116" y="936178"/>
                          <a:pt x="1331229" y="950196"/>
                          <a:pt x="1343988" y="960120"/>
                        </a:cubicBezTo>
                        <a:cubicBezTo>
                          <a:pt x="1365675" y="976988"/>
                          <a:pt x="1390589" y="989355"/>
                          <a:pt x="1412568" y="1005840"/>
                        </a:cubicBezTo>
                        <a:cubicBezTo>
                          <a:pt x="1427808" y="1017270"/>
                          <a:pt x="1444818" y="1026660"/>
                          <a:pt x="1458288" y="1040130"/>
                        </a:cubicBezTo>
                        <a:cubicBezTo>
                          <a:pt x="1468002" y="1049844"/>
                          <a:pt x="1469499" y="1067139"/>
                          <a:pt x="1481148" y="1074420"/>
                        </a:cubicBezTo>
                        <a:cubicBezTo>
                          <a:pt x="1501582" y="1087191"/>
                          <a:pt x="1549728" y="1097280"/>
                          <a:pt x="1549728" y="1097280"/>
                        </a:cubicBezTo>
                        <a:cubicBezTo>
                          <a:pt x="1553538" y="1112520"/>
                          <a:pt x="1566992" y="1128415"/>
                          <a:pt x="1561158" y="1143000"/>
                        </a:cubicBezTo>
                        <a:cubicBezTo>
                          <a:pt x="1556683" y="1154187"/>
                          <a:pt x="1538492" y="1151260"/>
                          <a:pt x="1526868" y="1154430"/>
                        </a:cubicBezTo>
                        <a:cubicBezTo>
                          <a:pt x="1496557" y="1162697"/>
                          <a:pt x="1463529" y="1163239"/>
                          <a:pt x="1435428" y="1177290"/>
                        </a:cubicBezTo>
                        <a:cubicBezTo>
                          <a:pt x="1343465" y="1223271"/>
                          <a:pt x="1432618" y="1183708"/>
                          <a:pt x="1275408" y="1223010"/>
                        </a:cubicBezTo>
                        <a:cubicBezTo>
                          <a:pt x="1239379" y="1232017"/>
                          <a:pt x="1228193" y="1233572"/>
                          <a:pt x="1195398" y="1245870"/>
                        </a:cubicBezTo>
                        <a:cubicBezTo>
                          <a:pt x="1176187" y="1253074"/>
                          <a:pt x="1157900" y="1262834"/>
                          <a:pt x="1138248" y="1268730"/>
                        </a:cubicBezTo>
                        <a:cubicBezTo>
                          <a:pt x="1119640" y="1274312"/>
                          <a:pt x="1099945" y="1275448"/>
                          <a:pt x="1081098" y="1280160"/>
                        </a:cubicBezTo>
                        <a:cubicBezTo>
                          <a:pt x="1069409" y="1283082"/>
                          <a:pt x="1058238" y="1287780"/>
                          <a:pt x="1046808" y="1291590"/>
                        </a:cubicBezTo>
                        <a:cubicBezTo>
                          <a:pt x="1121344" y="1235688"/>
                          <a:pt x="1063397" y="1267698"/>
                          <a:pt x="1172538" y="1245870"/>
                        </a:cubicBezTo>
                        <a:cubicBezTo>
                          <a:pt x="1203346" y="1239708"/>
                          <a:pt x="1263978" y="1223010"/>
                          <a:pt x="1263978" y="1223010"/>
                        </a:cubicBezTo>
                        <a:cubicBezTo>
                          <a:pt x="1275408" y="1215390"/>
                          <a:pt x="1285981" y="1206293"/>
                          <a:pt x="1298268" y="1200150"/>
                        </a:cubicBezTo>
                        <a:cubicBezTo>
                          <a:pt x="1329145" y="1184712"/>
                          <a:pt x="1369530" y="1184314"/>
                          <a:pt x="1401138" y="1177290"/>
                        </a:cubicBezTo>
                        <a:cubicBezTo>
                          <a:pt x="1468838" y="1162246"/>
                          <a:pt x="1401971" y="1165860"/>
                          <a:pt x="1469718" y="1165860"/>
                        </a:cubicBezTo>
                      </a:path>
                    </a:pathLst>
                  </a:cu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3099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A4D44C-AD62-47D8-8A8F-0C358ECB18C0}"/>
              </a:ext>
            </a:extLst>
          </p:cNvPr>
          <p:cNvSpPr>
            <a:spLocks noGrp="1"/>
          </p:cNvSpPr>
          <p:nvPr>
            <p:ph type="title"/>
          </p:nvPr>
        </p:nvSpPr>
        <p:spPr>
          <a:xfrm>
            <a:off x="655320" y="365125"/>
            <a:ext cx="5120114" cy="1692794"/>
          </a:xfrm>
        </p:spPr>
        <p:txBody>
          <a:bodyPr>
            <a:normAutofit/>
          </a:bodyPr>
          <a:lstStyle/>
          <a:p>
            <a:r>
              <a:rPr lang="es-MX" dirty="0"/>
              <a:t>El panóptico como instrumento de poder</a:t>
            </a:r>
          </a:p>
        </p:txBody>
      </p:sp>
      <p:cxnSp>
        <p:nvCxnSpPr>
          <p:cNvPr id="9" name="Straight Arrow Connector 8">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8BCEEE12-4CF1-48B2-A646-71F245BBFADD}"/>
              </a:ext>
            </a:extLst>
          </p:cNvPr>
          <p:cNvSpPr>
            <a:spLocks noGrp="1"/>
          </p:cNvSpPr>
          <p:nvPr>
            <p:ph idx="1"/>
          </p:nvPr>
        </p:nvSpPr>
        <p:spPr>
          <a:xfrm>
            <a:off x="655321" y="2575034"/>
            <a:ext cx="5120113" cy="3462228"/>
          </a:xfrm>
        </p:spPr>
        <p:txBody>
          <a:bodyPr>
            <a:normAutofit/>
          </a:bodyPr>
          <a:lstStyle/>
          <a:p>
            <a:r>
              <a:rPr lang="es-MX" sz="2400" dirty="0"/>
              <a:t>Desde aquí se vigila a todos.</a:t>
            </a:r>
          </a:p>
          <a:p>
            <a:r>
              <a:rPr lang="es-MX" sz="2400" dirty="0"/>
              <a:t>Efecto psicológico: sentirse vigilado en todo momento, aunque no se tiene la certeza de estar siendo observado.</a:t>
            </a:r>
          </a:p>
          <a:p>
            <a:r>
              <a:rPr lang="es-MX" sz="2400" dirty="0"/>
              <a:t>Esta estructura garantiza mantener el poder.</a:t>
            </a:r>
          </a:p>
        </p:txBody>
      </p:sp>
      <p:pic>
        <p:nvPicPr>
          <p:cNvPr id="4" name="Imagen 3">
            <a:extLst>
              <a:ext uri="{FF2B5EF4-FFF2-40B4-BE49-F238E27FC236}">
                <a16:creationId xmlns:a16="http://schemas.microsoft.com/office/drawing/2014/main" id="{C9FD8E3D-D7F6-411F-949B-B18A642F0E77}"/>
              </a:ext>
            </a:extLst>
          </p:cNvPr>
          <p:cNvPicPr>
            <a:picLocks noChangeAspect="1"/>
          </p:cNvPicPr>
          <p:nvPr/>
        </p:nvPicPr>
        <p:blipFill rotWithShape="1">
          <a:blip r:embed="rId2"/>
          <a:srcRect l="9061" r="28571" b="-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46571742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1571</Words>
  <Application>Microsoft Office PowerPoint</Application>
  <PresentationFormat>Panorámica</PresentationFormat>
  <Paragraphs>142</Paragraphs>
  <Slides>32</Slides>
  <Notes>6</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32</vt:i4>
      </vt:variant>
    </vt:vector>
  </HeadingPairs>
  <TitlesOfParts>
    <vt:vector size="41" baseType="lpstr">
      <vt:lpstr>Arial</vt:lpstr>
      <vt:lpstr>Bookman Old Style</vt:lpstr>
      <vt:lpstr>Calibri</vt:lpstr>
      <vt:lpstr>Calibri Light</vt:lpstr>
      <vt:lpstr>Merriweather</vt:lpstr>
      <vt:lpstr>Muli</vt:lpstr>
      <vt:lpstr>Verdana</vt:lpstr>
      <vt:lpstr>Webdings</vt:lpstr>
      <vt:lpstr>Tema de Office</vt:lpstr>
      <vt:lpstr>Biopolítica</vt:lpstr>
      <vt:lpstr>Presentación de PowerPoint</vt:lpstr>
      <vt:lpstr>Presentación de PowerPoint</vt:lpstr>
      <vt:lpstr>Presentación de PowerPoint</vt:lpstr>
      <vt:lpstr>Presentación de PowerPoint</vt:lpstr>
      <vt:lpstr>Presentación de PowerPoint</vt:lpstr>
      <vt:lpstr>Conceptos clave en Foucault</vt:lpstr>
      <vt:lpstr>¿Qué tienen en común las escuelas, la cárcel y el ejército?</vt:lpstr>
      <vt:lpstr>El panóptico como instrumento de poder</vt:lpstr>
      <vt:lpstr>Anatomopolítica</vt:lpstr>
      <vt:lpstr>El cuerpo como máquina.</vt:lpstr>
      <vt:lpstr>Todo lo que existe en la sociedad es construido y por ello puede ser destruido.</vt:lpstr>
      <vt:lpstr>Quienes tienen el poder definen lo que es normal.</vt:lpstr>
      <vt:lpstr>Para profundizar en los conceptos:</vt:lpstr>
      <vt:lpstr>Presentación de PowerPoint</vt:lpstr>
      <vt:lpstr>La vida como objeto de poder.</vt:lpstr>
      <vt:lpstr>Biopolítica</vt:lpstr>
      <vt:lpstr>Presentación de PowerPoint</vt:lpstr>
      <vt:lpstr>Presentación de PowerPoint</vt:lpstr>
      <vt:lpstr>Presentación de PowerPoint</vt:lpstr>
      <vt:lpstr>El poder se ejerce sobre</vt:lpstr>
      <vt:lpstr>El culto a la salud</vt:lpstr>
      <vt:lpstr>Presentación de PowerPoint</vt:lpstr>
      <vt:lpstr>Cómo lo hace</vt:lpstr>
      <vt:lpstr>Presentación de PowerPoint</vt:lpstr>
      <vt:lpstr>"El poder utiliza la biopolítica para controlar la felicidad de la gente"</vt:lpstr>
      <vt:lpstr>Presentación de PowerPoint</vt:lpstr>
      <vt:lpstr>El pobre es psicótico, el rico es extravagante"</vt:lpstr>
      <vt:lpstr>Achotegui (filosofo español, 2018)</vt:lpstr>
      <vt:lpstr>Presentación de PowerPoint</vt:lpstr>
      <vt:lpstr>Conclusiones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Biopolítica</dc:title>
  <dc:creator>Anabell Gomez Vidal</dc:creator>
  <cp:lastModifiedBy>Anabell Gomez Vidal</cp:lastModifiedBy>
  <cp:revision>4</cp:revision>
  <dcterms:created xsi:type="dcterms:W3CDTF">2019-09-18T23:25:12Z</dcterms:created>
  <dcterms:modified xsi:type="dcterms:W3CDTF">2019-09-19T00:04:13Z</dcterms:modified>
</cp:coreProperties>
</file>