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307" r:id="rId2"/>
    <p:sldId id="308" r:id="rId3"/>
    <p:sldId id="311" r:id="rId4"/>
    <p:sldId id="309" r:id="rId5"/>
    <p:sldId id="310" r:id="rId6"/>
    <p:sldId id="312" r:id="rId7"/>
    <p:sldId id="313" r:id="rId8"/>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84" r:id="rId22"/>
    <p:sldId id="269" r:id="rId23"/>
    <p:sldId id="270" r:id="rId24"/>
    <p:sldId id="271" r:id="rId25"/>
    <p:sldId id="272" r:id="rId26"/>
    <p:sldId id="273" r:id="rId27"/>
    <p:sldId id="274" r:id="rId28"/>
    <p:sldId id="275" r:id="rId29"/>
    <p:sldId id="276" r:id="rId30"/>
    <p:sldId id="277" r:id="rId31"/>
    <p:sldId id="278" r:id="rId32"/>
    <p:sldId id="285" r:id="rId33"/>
    <p:sldId id="286" r:id="rId34"/>
    <p:sldId id="287" r:id="rId35"/>
    <p:sldId id="288" r:id="rId36"/>
    <p:sldId id="289" r:id="rId37"/>
    <p:sldId id="306"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14" r:id="rId52"/>
    <p:sldId id="316" r:id="rId5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FF99CC"/>
    <a:srgbClr val="97F9FB"/>
    <a:srgbClr val="6EA2B2"/>
    <a:srgbClr val="17F0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4" autoAdjust="0"/>
    <p:restoredTop sz="94660"/>
  </p:normalViewPr>
  <p:slideViewPr>
    <p:cSldViewPr>
      <p:cViewPr>
        <p:scale>
          <a:sx n="68" d="100"/>
          <a:sy n="68" d="100"/>
        </p:scale>
        <p:origin x="-126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D136A7-227C-4F80-A2C6-31109A80ADFF}" type="datetimeFigureOut">
              <a:rPr lang="es-MX" smtClean="0"/>
              <a:pPr/>
              <a:t>25/09/2019</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566178-929B-44F9-8382-C8329DE80102}" type="slidenum">
              <a:rPr lang="es-MX" smtClean="0"/>
              <a:pPr/>
              <a:t>‹Nº›</a:t>
            </a:fld>
            <a:endParaRPr lang="es-MX" dirty="0"/>
          </a:p>
        </p:txBody>
      </p:sp>
    </p:spTree>
    <p:extLst>
      <p:ext uri="{BB962C8B-B14F-4D97-AF65-F5344CB8AC3E}">
        <p14:creationId xmlns:p14="http://schemas.microsoft.com/office/powerpoint/2010/main" val="828991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9</a:t>
            </a:fld>
            <a:endParaRPr lang="es-MX"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18</a:t>
            </a:fld>
            <a:endParaRPr lang="es-MX"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19</a:t>
            </a:fld>
            <a:endParaRPr lang="es-MX"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20</a:t>
            </a:fld>
            <a:endParaRPr lang="es-MX"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22</a:t>
            </a:fld>
            <a:endParaRPr lang="es-MX"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23</a:t>
            </a:fld>
            <a:endParaRPr lang="es-MX"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24</a:t>
            </a:fld>
            <a:endParaRPr lang="es-MX"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25</a:t>
            </a:fld>
            <a:endParaRPr lang="es-MX"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26</a:t>
            </a:fld>
            <a:endParaRPr lang="es-MX"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27</a:t>
            </a:fld>
            <a:endParaRPr lang="es-MX"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28</a:t>
            </a:fld>
            <a:endParaRPr lang="es-MX"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10</a:t>
            </a:fld>
            <a:endParaRPr lang="es-MX"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29</a:t>
            </a:fld>
            <a:endParaRPr lang="es-MX"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30</a:t>
            </a:fld>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31</a:t>
            </a:fld>
            <a:endParaRPr lang="es-MX"/>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32</a:t>
            </a:fld>
            <a:endParaRPr lang="es-MX"/>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33</a:t>
            </a:fld>
            <a:endParaRPr 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34</a:t>
            </a:fld>
            <a:endParaRPr lang="es-MX"/>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35</a:t>
            </a:fld>
            <a:endParaRPr lang="es-MX"/>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36</a:t>
            </a:fld>
            <a:endParaRPr lang="es-MX"/>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38</a:t>
            </a:fld>
            <a:endParaRPr lang="es-MX"/>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39</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11</a:t>
            </a:fld>
            <a:endParaRPr lang="es-MX"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40</a:t>
            </a:fld>
            <a:endParaRPr lang="es-MX"/>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41</a:t>
            </a:fld>
            <a:endParaRPr lang="es-MX"/>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42</a:t>
            </a:fld>
            <a:endParaRPr lang="es-MX"/>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43</a:t>
            </a:fld>
            <a:endParaRPr lang="es-MX"/>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44</a:t>
            </a:fld>
            <a:endParaRPr lang="es-MX"/>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45</a:t>
            </a:fld>
            <a:endParaRPr lang="es-MX"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46</a:t>
            </a:fld>
            <a:endParaRPr lang="es-MX"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47</a:t>
            </a:fld>
            <a:endParaRPr lang="es-MX"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48</a:t>
            </a:fld>
            <a:endParaRPr lang="es-MX"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49</a:t>
            </a:fld>
            <a:endParaRPr lang="es-MX"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12</a:t>
            </a:fld>
            <a:endParaRPr lang="es-MX"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50</a:t>
            </a:fld>
            <a:endParaRPr lang="es-MX"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13</a:t>
            </a:fld>
            <a:endParaRPr lang="es-MX"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14</a:t>
            </a:fld>
            <a:endParaRPr lang="es-MX"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15</a:t>
            </a:fld>
            <a:endParaRPr lang="es-MX"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16</a:t>
            </a:fld>
            <a:endParaRPr lang="es-MX"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17566178-929B-44F9-8382-C8329DE80102}" type="slidenum">
              <a:rPr lang="es-MX" smtClean="0"/>
              <a:pPr/>
              <a:t>17</a:t>
            </a:fld>
            <a:endParaRPr lang="es-MX"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533D20D7-39B7-494D-BC0F-0894A5393C57}" type="datetimeFigureOut">
              <a:rPr lang="es-MX" smtClean="0"/>
              <a:pPr/>
              <a:t>25/09/2019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77F2983-4E41-48DC-AD38-B12B42E475F2}" type="slidenum">
              <a:rPr lang="es-MX" smtClean="0"/>
              <a:pPr/>
              <a:t>‹Nº›</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533D20D7-39B7-494D-BC0F-0894A5393C57}" type="datetimeFigureOut">
              <a:rPr lang="es-MX" smtClean="0"/>
              <a:pPr/>
              <a:t>25/09/2019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77F2983-4E41-48DC-AD38-B12B42E475F2}"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533D20D7-39B7-494D-BC0F-0894A5393C57}" type="datetimeFigureOut">
              <a:rPr lang="es-MX" smtClean="0"/>
              <a:pPr/>
              <a:t>25/09/2019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77F2983-4E41-48DC-AD38-B12B42E475F2}"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533D20D7-39B7-494D-BC0F-0894A5393C57}" type="datetimeFigureOut">
              <a:rPr lang="es-MX" smtClean="0"/>
              <a:pPr/>
              <a:t>25/09/2019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77F2983-4E41-48DC-AD38-B12B42E475F2}" type="slidenum">
              <a:rPr lang="es-MX" smtClean="0"/>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33D20D7-39B7-494D-BC0F-0894A5393C57}" type="datetimeFigureOut">
              <a:rPr lang="es-MX" smtClean="0"/>
              <a:pPr/>
              <a:t>25/09/2019</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77F2983-4E41-48DC-AD38-B12B42E475F2}" type="slidenum">
              <a:rPr lang="es-MX" smtClean="0"/>
              <a:pPr/>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533D20D7-39B7-494D-BC0F-0894A5393C57}" type="datetimeFigureOut">
              <a:rPr lang="es-MX" smtClean="0"/>
              <a:pPr/>
              <a:t>25/09/2019</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77F2983-4E41-48DC-AD38-B12B42E475F2}"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533D20D7-39B7-494D-BC0F-0894A5393C57}" type="datetimeFigureOut">
              <a:rPr lang="es-MX" smtClean="0"/>
              <a:pPr/>
              <a:t>25/09/2019</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577F2983-4E41-48DC-AD38-B12B42E475F2}"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533D20D7-39B7-494D-BC0F-0894A5393C57}" type="datetimeFigureOut">
              <a:rPr lang="es-MX" smtClean="0"/>
              <a:pPr/>
              <a:t>25/09/2019</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577F2983-4E41-48DC-AD38-B12B42E475F2}"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33D20D7-39B7-494D-BC0F-0894A5393C57}" type="datetimeFigureOut">
              <a:rPr lang="es-MX" smtClean="0"/>
              <a:pPr/>
              <a:t>25/09/2019</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577F2983-4E41-48DC-AD38-B12B42E475F2}"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33D20D7-39B7-494D-BC0F-0894A5393C57}" type="datetimeFigureOut">
              <a:rPr lang="es-MX" smtClean="0"/>
              <a:pPr/>
              <a:t>25/09/2019</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77F2983-4E41-48DC-AD38-B12B42E475F2}"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33D20D7-39B7-494D-BC0F-0894A5393C57}" type="datetimeFigureOut">
              <a:rPr lang="es-MX" smtClean="0"/>
              <a:pPr/>
              <a:t>25/09/2019</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77F2983-4E41-48DC-AD38-B12B42E475F2}" type="slidenum">
              <a:rPr lang="es-MX" smtClean="0"/>
              <a:pPr/>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3D20D7-39B7-494D-BC0F-0894A5393C57}" type="datetimeFigureOut">
              <a:rPr lang="es-MX" smtClean="0"/>
              <a:pPr/>
              <a:t>25/09/2019</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7F2983-4E41-48DC-AD38-B12B42E475F2}"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jpeg"/><Relationship Id="rId12"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3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3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3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61.jpeg"/></Relationships>
</file>

<file path=ppt/slides/_rels/slide48.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9144000" cy="1628800"/>
          </a:xfrm>
          <a:solidFill>
            <a:srgbClr val="FF0000"/>
          </a:solidFill>
        </p:spPr>
        <p:txBody>
          <a:bodyPr>
            <a:normAutofit fontScale="90000"/>
          </a:bodyPr>
          <a:lstStyle/>
          <a:p>
            <a:r>
              <a:rPr lang="es-MX" dirty="0" smtClean="0">
                <a:solidFill>
                  <a:schemeClr val="bg1"/>
                </a:solidFill>
              </a:rPr>
              <a:t>Consolidación de Aspectos </a:t>
            </a:r>
            <a:r>
              <a:rPr lang="es-MX" dirty="0">
                <a:solidFill>
                  <a:schemeClr val="bg1"/>
                </a:solidFill>
              </a:rPr>
              <a:t>G</a:t>
            </a:r>
            <a:r>
              <a:rPr lang="es-MX" dirty="0" smtClean="0">
                <a:solidFill>
                  <a:schemeClr val="bg1"/>
                </a:solidFill>
              </a:rPr>
              <a:t>ramaticales de la UA </a:t>
            </a:r>
            <a:r>
              <a:rPr lang="es-MX" i="1" dirty="0" smtClean="0">
                <a:solidFill>
                  <a:schemeClr val="bg1"/>
                </a:solidFill>
              </a:rPr>
              <a:t>Lengua inglesa IX</a:t>
            </a:r>
            <a:endParaRPr lang="en-GB" i="1" dirty="0">
              <a:solidFill>
                <a:schemeClr val="bg1"/>
              </a:solidFill>
            </a:endParaRPr>
          </a:p>
        </p:txBody>
      </p:sp>
      <p:sp>
        <p:nvSpPr>
          <p:cNvPr id="3" name="2 Marcador de contenido"/>
          <p:cNvSpPr>
            <a:spLocks noGrp="1"/>
          </p:cNvSpPr>
          <p:nvPr>
            <p:ph idx="1"/>
          </p:nvPr>
        </p:nvSpPr>
        <p:spPr>
          <a:solidFill>
            <a:schemeClr val="tx2">
              <a:lumMod val="60000"/>
              <a:lumOff val="40000"/>
            </a:schemeClr>
          </a:solidFill>
        </p:spPr>
        <p:txBody>
          <a:bodyPr/>
          <a:lstStyle/>
          <a:p>
            <a:pPr marL="0" indent="0" algn="ctr">
              <a:buNone/>
            </a:pPr>
            <a:r>
              <a:rPr lang="es-MX" dirty="0"/>
              <a:t>Licenciatura en Lenguas</a:t>
            </a:r>
            <a:br>
              <a:rPr lang="es-MX" dirty="0"/>
            </a:br>
            <a:r>
              <a:rPr lang="es-MX" dirty="0"/>
              <a:t>Temas selectos complementarios</a:t>
            </a:r>
            <a:br>
              <a:rPr lang="es-MX" dirty="0"/>
            </a:br>
            <a:r>
              <a:rPr lang="es-MX" dirty="0"/>
              <a:t>Clave de UA (</a:t>
            </a:r>
            <a:r>
              <a:rPr lang="es-MX" dirty="0" smtClean="0"/>
              <a:t>L32039)</a:t>
            </a:r>
          </a:p>
          <a:p>
            <a:pPr marL="0" indent="0" algn="ctr">
              <a:buNone/>
            </a:pPr>
            <a:r>
              <a:rPr lang="es-MX" dirty="0"/>
              <a:t>MATERIAL PROYECTABLE, SOLO VISIÓN</a:t>
            </a:r>
          </a:p>
          <a:p>
            <a:pPr marL="0" indent="0" algn="ctr">
              <a:buNone/>
            </a:pPr>
            <a:r>
              <a:rPr lang="es-MX" dirty="0"/>
              <a:t>Elaborado por Dr. Luis Juan Solís Carrillo</a:t>
            </a:r>
          </a:p>
          <a:p>
            <a:pPr marL="0" indent="0" algn="ctr">
              <a:buNone/>
            </a:pPr>
            <a:r>
              <a:rPr lang="es-MX" dirty="0"/>
              <a:t>Facultad de lenguas, UAEMEX</a:t>
            </a:r>
          </a:p>
          <a:p>
            <a:pPr marL="0" indent="0" algn="ctr">
              <a:buNone/>
            </a:pPr>
            <a:r>
              <a:rPr lang="es-MX" dirty="0"/>
              <a:t>Semestre 2019 B</a:t>
            </a:r>
          </a:p>
          <a:p>
            <a:pPr marL="0" indent="0" algn="ctr">
              <a:buNone/>
            </a:pPr>
            <a:endParaRPr lang="en-GB" dirty="0"/>
          </a:p>
        </p:txBody>
      </p:sp>
    </p:spTree>
    <p:extLst>
      <p:ext uri="{BB962C8B-B14F-4D97-AF65-F5344CB8AC3E}">
        <p14:creationId xmlns:p14="http://schemas.microsoft.com/office/powerpoint/2010/main" val="9749840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Continuous forms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720080"/>
          </a:xfrm>
        </p:spPr>
        <p:txBody>
          <a:bodyPr/>
          <a:lstStyle/>
          <a:p>
            <a:r>
              <a:rPr lang="en-US" dirty="0" smtClean="0">
                <a:latin typeface="Times New Roman" pitchFamily="18" charset="0"/>
                <a:cs typeface="Times New Roman" pitchFamily="18" charset="0"/>
              </a:rPr>
              <a:t>Used to show an event is ongoing:</a:t>
            </a: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7 CuadroTexto"/>
          <p:cNvSpPr txBox="1"/>
          <p:nvPr/>
        </p:nvSpPr>
        <p:spPr>
          <a:xfrm>
            <a:off x="323528" y="5085184"/>
            <a:ext cx="3528392" cy="1200329"/>
          </a:xfrm>
          <a:prstGeom prst="rect">
            <a:avLst/>
          </a:prstGeom>
          <a:noFill/>
        </p:spPr>
        <p:txBody>
          <a:bodyPr wrap="square" rtlCol="0">
            <a:spAutoFit/>
          </a:bodyPr>
          <a:lstStyle/>
          <a:p>
            <a:r>
              <a:rPr lang="en-US" sz="2400" dirty="0" smtClean="0">
                <a:latin typeface="Times New Roman" pitchFamily="18" charset="0"/>
                <a:cs typeface="Times New Roman" pitchFamily="18" charset="0"/>
              </a:rPr>
              <a:t>He‘</a:t>
            </a:r>
            <a:r>
              <a:rPr lang="en-US" sz="2400" b="1" dirty="0" smtClean="0">
                <a:latin typeface="Times New Roman" pitchFamily="18" charset="0"/>
                <a:cs typeface="Times New Roman" pitchFamily="18" charset="0"/>
              </a:rPr>
              <a:t>s</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been working </a:t>
            </a:r>
            <a:r>
              <a:rPr lang="en-US" sz="2400" dirty="0" smtClean="0">
                <a:latin typeface="Times New Roman" pitchFamily="18" charset="0"/>
                <a:cs typeface="Times New Roman" pitchFamily="18" charset="0"/>
              </a:rPr>
              <a:t>here for two weeks. (Present perfect continuous)</a:t>
            </a:r>
            <a:endParaRPr lang="en-US" sz="2400" dirty="0">
              <a:latin typeface="Times New Roman" pitchFamily="18" charset="0"/>
              <a:cs typeface="Times New Roman" pitchFamily="18" charset="0"/>
            </a:endParaRPr>
          </a:p>
        </p:txBody>
      </p:sp>
      <p:sp>
        <p:nvSpPr>
          <p:cNvPr id="12" name="11 CuadroTexto"/>
          <p:cNvSpPr txBox="1"/>
          <p:nvPr/>
        </p:nvSpPr>
        <p:spPr>
          <a:xfrm>
            <a:off x="4788024" y="5157192"/>
            <a:ext cx="3960440" cy="1200329"/>
          </a:xfrm>
          <a:prstGeom prst="rect">
            <a:avLst/>
          </a:prstGeom>
          <a:noFill/>
        </p:spPr>
        <p:txBody>
          <a:bodyPr wrap="square" rtlCol="0">
            <a:spAutoFit/>
          </a:bodyPr>
          <a:lstStyle/>
          <a:p>
            <a:r>
              <a:rPr lang="en-US" sz="2400" dirty="0" smtClean="0">
                <a:latin typeface="Times New Roman" pitchFamily="18" charset="0"/>
                <a:cs typeface="Times New Roman" pitchFamily="18" charset="0"/>
              </a:rPr>
              <a:t>I </a:t>
            </a:r>
            <a:r>
              <a:rPr lang="en-US" sz="2400" b="1" dirty="0" smtClean="0">
                <a:latin typeface="Times New Roman" pitchFamily="18" charset="0"/>
                <a:cs typeface="Times New Roman" pitchFamily="18" charset="0"/>
              </a:rPr>
              <a:t>was having a</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bath</a:t>
            </a:r>
            <a:r>
              <a:rPr lang="en-US" sz="2400" dirty="0" smtClean="0">
                <a:latin typeface="Times New Roman" pitchFamily="18" charset="0"/>
                <a:cs typeface="Times New Roman" pitchFamily="18" charset="0"/>
              </a:rPr>
              <a:t> when the phone rang. (Past continuous: event in progress)</a:t>
            </a:r>
            <a:endParaRPr lang="en-US" sz="2400" dirty="0">
              <a:latin typeface="Times New Roman" pitchFamily="18" charset="0"/>
              <a:cs typeface="Times New Roman" pitchFamily="18" charset="0"/>
            </a:endParaRPr>
          </a:p>
        </p:txBody>
      </p:sp>
      <p:pic>
        <p:nvPicPr>
          <p:cNvPr id="98306" name="Picture 2" descr="Imagen relacionada"/>
          <p:cNvPicPr>
            <a:picLocks noChangeAspect="1" noChangeArrowheads="1"/>
          </p:cNvPicPr>
          <p:nvPr/>
        </p:nvPicPr>
        <p:blipFill>
          <a:blip r:embed="rId3" cstate="print"/>
          <a:srcRect/>
          <a:stretch>
            <a:fillRect/>
          </a:stretch>
        </p:blipFill>
        <p:spPr bwMode="auto">
          <a:xfrm>
            <a:off x="395536" y="2852936"/>
            <a:ext cx="3376855" cy="2160000"/>
          </a:xfrm>
          <a:prstGeom prst="rect">
            <a:avLst/>
          </a:prstGeom>
          <a:noFill/>
        </p:spPr>
      </p:pic>
      <p:pic>
        <p:nvPicPr>
          <p:cNvPr id="98308" name="Picture 4" descr="Resultado de imagen para I was having a bath when the phone rang"/>
          <p:cNvPicPr>
            <a:picLocks noChangeAspect="1" noChangeArrowheads="1"/>
          </p:cNvPicPr>
          <p:nvPr/>
        </p:nvPicPr>
        <p:blipFill>
          <a:blip r:embed="rId4" cstate="print"/>
          <a:srcRect r="9530" b="45994"/>
          <a:stretch>
            <a:fillRect/>
          </a:stretch>
        </p:blipFill>
        <p:spPr bwMode="auto">
          <a:xfrm>
            <a:off x="4139952" y="2996952"/>
            <a:ext cx="4824536" cy="2160000"/>
          </a:xfrm>
          <a:prstGeom prst="rect">
            <a:avLst/>
          </a:prstGeom>
          <a:noFill/>
        </p:spPr>
      </p:pic>
    </p:spTree>
  </p:cSld>
  <p:clrMapOvr>
    <a:masterClrMapping/>
  </p:clrMapOvr>
  <p:transition>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Continuous forms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720080"/>
          </a:xfrm>
        </p:spPr>
        <p:txBody>
          <a:bodyPr/>
          <a:lstStyle/>
          <a:p>
            <a:r>
              <a:rPr lang="en-US" dirty="0" smtClean="0">
                <a:latin typeface="Times New Roman" pitchFamily="18" charset="0"/>
                <a:cs typeface="Times New Roman" pitchFamily="18" charset="0"/>
              </a:rPr>
              <a:t>Used to focus on the action/situation:</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7 CuadroTexto"/>
          <p:cNvSpPr txBox="1"/>
          <p:nvPr/>
        </p:nvSpPr>
        <p:spPr>
          <a:xfrm>
            <a:off x="683568" y="5085184"/>
            <a:ext cx="3528392" cy="1200329"/>
          </a:xfrm>
          <a:prstGeom prst="rect">
            <a:avLst/>
          </a:prstGeom>
          <a:noFill/>
        </p:spPr>
        <p:txBody>
          <a:bodyPr wrap="square" rtlCol="0">
            <a:spAutoFit/>
          </a:bodyPr>
          <a:lstStyle/>
          <a:p>
            <a:r>
              <a:rPr lang="en-US" sz="2400" dirty="0" smtClean="0">
                <a:latin typeface="Times New Roman" pitchFamily="18" charset="0"/>
                <a:cs typeface="Times New Roman" pitchFamily="18" charset="0"/>
              </a:rPr>
              <a:t>She’</a:t>
            </a:r>
            <a:r>
              <a:rPr lang="en-US" sz="2400" b="1" dirty="0" smtClean="0">
                <a:latin typeface="Times New Roman" pitchFamily="18" charset="0"/>
                <a:cs typeface="Times New Roman" pitchFamily="18" charset="0"/>
              </a:rPr>
              <a:t>s</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always leaving </a:t>
            </a:r>
            <a:r>
              <a:rPr lang="en-US" sz="2400" dirty="0" smtClean="0">
                <a:latin typeface="Times New Roman" pitchFamily="18" charset="0"/>
                <a:cs typeface="Times New Roman" pitchFamily="18" charset="0"/>
              </a:rPr>
              <a:t>the door open. (Present continuous)</a:t>
            </a:r>
            <a:endParaRPr lang="en-US" sz="2400" dirty="0">
              <a:latin typeface="Times New Roman" pitchFamily="18" charset="0"/>
              <a:cs typeface="Times New Roman" pitchFamily="18" charset="0"/>
            </a:endParaRPr>
          </a:p>
        </p:txBody>
      </p:sp>
      <p:sp>
        <p:nvSpPr>
          <p:cNvPr id="12" name="11 CuadroTexto"/>
          <p:cNvSpPr txBox="1"/>
          <p:nvPr/>
        </p:nvSpPr>
        <p:spPr>
          <a:xfrm>
            <a:off x="5220072" y="5085184"/>
            <a:ext cx="3528392" cy="1200329"/>
          </a:xfrm>
          <a:prstGeom prst="rect">
            <a:avLst/>
          </a:prstGeom>
          <a:noFill/>
        </p:spPr>
        <p:txBody>
          <a:bodyPr wrap="square" rtlCol="0">
            <a:spAutoFit/>
          </a:bodyPr>
          <a:lstStyle/>
          <a:p>
            <a:r>
              <a:rPr lang="en-US" sz="2400" dirty="0" smtClean="0">
                <a:latin typeface="Times New Roman" pitchFamily="18" charset="0"/>
                <a:cs typeface="Times New Roman" pitchFamily="18" charset="0"/>
              </a:rPr>
              <a:t>I’</a:t>
            </a:r>
            <a:r>
              <a:rPr lang="en-US" sz="2400" b="1" dirty="0" smtClean="0">
                <a:latin typeface="Times New Roman" pitchFamily="18" charset="0"/>
                <a:cs typeface="Times New Roman" pitchFamily="18" charset="0"/>
              </a:rPr>
              <a:t>ve been cooking </a:t>
            </a:r>
            <a:r>
              <a:rPr lang="en-US" sz="2400" dirty="0" smtClean="0">
                <a:latin typeface="Times New Roman" pitchFamily="18" charset="0"/>
                <a:cs typeface="Times New Roman" pitchFamily="18" charset="0"/>
              </a:rPr>
              <a:t>all day. I’m exhausted. (Present perfect continuous)</a:t>
            </a:r>
            <a:endParaRPr lang="en-US" sz="2400" dirty="0">
              <a:latin typeface="Times New Roman" pitchFamily="18" charset="0"/>
              <a:cs typeface="Times New Roman" pitchFamily="18" charset="0"/>
            </a:endParaRPr>
          </a:p>
        </p:txBody>
      </p:sp>
      <p:pic>
        <p:nvPicPr>
          <p:cNvPr id="96258" name="Picture 2" descr="Resultado de imagen para mujer con la puerta de abierta"/>
          <p:cNvPicPr>
            <a:picLocks noChangeAspect="1" noChangeArrowheads="1"/>
          </p:cNvPicPr>
          <p:nvPr/>
        </p:nvPicPr>
        <p:blipFill>
          <a:blip r:embed="rId3" cstate="print"/>
          <a:srcRect b="9990"/>
          <a:stretch>
            <a:fillRect/>
          </a:stretch>
        </p:blipFill>
        <p:spPr bwMode="auto">
          <a:xfrm>
            <a:off x="683568" y="2708920"/>
            <a:ext cx="3259826" cy="2160000"/>
          </a:xfrm>
          <a:prstGeom prst="rect">
            <a:avLst/>
          </a:prstGeom>
          <a:noFill/>
        </p:spPr>
      </p:pic>
      <p:pic>
        <p:nvPicPr>
          <p:cNvPr id="96260" name="Picture 4" descr="Resultado de imagen para chef cansado"/>
          <p:cNvPicPr>
            <a:picLocks noChangeAspect="1" noChangeArrowheads="1"/>
          </p:cNvPicPr>
          <p:nvPr/>
        </p:nvPicPr>
        <p:blipFill>
          <a:blip r:embed="rId4" cstate="print"/>
          <a:srcRect t="13053" b="17401"/>
          <a:stretch>
            <a:fillRect/>
          </a:stretch>
        </p:blipFill>
        <p:spPr bwMode="auto">
          <a:xfrm>
            <a:off x="5868144" y="2780928"/>
            <a:ext cx="1935020" cy="2160000"/>
          </a:xfrm>
          <a:prstGeom prst="rect">
            <a:avLst/>
          </a:prstGeom>
          <a:noFill/>
        </p:spPr>
      </p:pic>
    </p:spTree>
  </p:cSld>
  <p:clrMapOvr>
    <a:masterClrMapping/>
  </p:clrMapOvr>
  <p:transition>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a:ln>
            <a:noFill/>
          </a:ln>
        </p:spPr>
        <p:txBody>
          <a:bodyPr/>
          <a:lstStyle/>
          <a:p>
            <a:r>
              <a:rPr lang="en-US" dirty="0" smtClean="0">
                <a:latin typeface="Times New Roman" pitchFamily="18" charset="0"/>
                <a:cs typeface="Times New Roman" pitchFamily="18" charset="0"/>
              </a:rPr>
              <a:t>Notes</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268760"/>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268760"/>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268760"/>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aphicFrame>
        <p:nvGraphicFramePr>
          <p:cNvPr id="16" name="15 Tabla"/>
          <p:cNvGraphicFramePr>
            <a:graphicFrameLocks noGrp="1"/>
          </p:cNvGraphicFramePr>
          <p:nvPr/>
        </p:nvGraphicFramePr>
        <p:xfrm>
          <a:off x="251520" y="2492896"/>
          <a:ext cx="8640961" cy="3163162"/>
        </p:xfrm>
        <a:graphic>
          <a:graphicData uri="http://schemas.openxmlformats.org/drawingml/2006/table">
            <a:tbl>
              <a:tblPr firstRow="1" bandRow="1">
                <a:tableStyleId>{5940675A-B579-460E-94D1-54222C63F5DA}</a:tableStyleId>
              </a:tblPr>
              <a:tblGrid>
                <a:gridCol w="2736304"/>
                <a:gridCol w="3240360"/>
                <a:gridCol w="2664297"/>
              </a:tblGrid>
              <a:tr h="1152128">
                <a:tc>
                  <a:txBody>
                    <a:bodyPr/>
                    <a:lstStyle/>
                    <a:p>
                      <a:r>
                        <a:rPr lang="en-US" sz="2400" noProof="0" dirty="0" smtClean="0"/>
                        <a:t>Verbs</a:t>
                      </a:r>
                      <a:r>
                        <a:rPr lang="en-US" sz="2400" baseline="0" noProof="0" dirty="0" smtClean="0"/>
                        <a:t> that describe states of being.</a:t>
                      </a:r>
                      <a:endParaRPr lang="en-US" sz="2400" noProof="0" dirty="0"/>
                    </a:p>
                  </a:txBody>
                  <a:tcPr anchor="ctr">
                    <a:lnL w="12700" cap="flat" cmpd="sng" algn="ctr">
                      <a:no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noProof="0" dirty="0" smtClean="0"/>
                        <a:t>Verbs</a:t>
                      </a:r>
                      <a:r>
                        <a:rPr lang="en-US" sz="2400" baseline="0" noProof="0" dirty="0" smtClean="0"/>
                        <a:t> used to describe the speech being “performed”.</a:t>
                      </a:r>
                      <a:endParaRPr lang="en-US" sz="2400" noProof="0" dirty="0"/>
                    </a:p>
                  </a:txBody>
                  <a:tcPr anchor="ctr">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noProof="0" dirty="0" smtClean="0"/>
                        <a:t>Verbs of sense and perception.</a:t>
                      </a:r>
                      <a:endParaRPr lang="en-US" sz="2400" noProof="0" dirty="0"/>
                    </a:p>
                  </a:txBody>
                  <a:tcPr anchor="ctr">
                    <a:lnL w="28575" cap="flat" cmpd="sng" algn="ctr">
                      <a:solidFill>
                        <a:srgbClr val="00B0F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tcPr>
                </a:tc>
              </a:tr>
              <a:tr h="1974442">
                <a:tc>
                  <a:txBody>
                    <a:bodyPr/>
                    <a:lstStyle/>
                    <a:p>
                      <a:endParaRPr lang="en-US" noProof="0" dirty="0"/>
                    </a:p>
                  </a:txBody>
                  <a:tcPr anchor="ctr">
                    <a:lnL w="12700" cap="flat" cmpd="sng" algn="ctr">
                      <a:noFill/>
                      <a:prstDash val="solid"/>
                      <a:round/>
                      <a:headEnd type="none" w="med" len="med"/>
                      <a:tailEnd type="none" w="med" len="med"/>
                    </a:lnL>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noProof="0" dirty="0"/>
                    </a:p>
                  </a:txBody>
                  <a:tcPr anchor="ctr">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noProof="0" dirty="0"/>
                    </a:p>
                  </a:txBody>
                  <a:tcPr anchor="ctr">
                    <a:lnL w="28575" cap="flat" cmpd="sng" algn="ctr">
                      <a:solidFill>
                        <a:srgbClr val="00B0F0"/>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7" name="2 Marcador de contenido"/>
          <p:cNvSpPr txBox="1">
            <a:spLocks/>
          </p:cNvSpPr>
          <p:nvPr/>
        </p:nvSpPr>
        <p:spPr>
          <a:xfrm>
            <a:off x="251520" y="6021288"/>
            <a:ext cx="8686800" cy="360040"/>
          </a:xfrm>
          <a:prstGeom prst="rect">
            <a:avLst/>
          </a:prstGeom>
          <a:ln>
            <a:solidFill>
              <a:schemeClr val="bg1"/>
            </a:solidFill>
          </a:ln>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Pct val="80000"/>
              <a:tabLst/>
              <a:defRPr/>
            </a:pPr>
            <a:r>
              <a:rPr lang="en-US" sz="3200" dirty="0">
                <a:latin typeface="Times New Roman" pitchFamily="18" charset="0"/>
                <a:cs typeface="Times New Roman" pitchFamily="18" charset="0"/>
              </a:rPr>
              <a:t>*</a:t>
            </a:r>
            <a:r>
              <a:rPr lang="en-US" sz="3200" dirty="0" smtClean="0">
                <a:latin typeface="Times New Roman" pitchFamily="18" charset="0"/>
                <a:cs typeface="Times New Roman" pitchFamily="18" charset="0"/>
              </a:rPr>
              <a:t>When these verbs are used in the continuous they change their meaning.</a:t>
            </a:r>
            <a:endPar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20" name="2 Marcador de contenido"/>
          <p:cNvSpPr txBox="1">
            <a:spLocks/>
          </p:cNvSpPr>
          <p:nvPr/>
        </p:nvSpPr>
        <p:spPr>
          <a:xfrm>
            <a:off x="251520" y="1412776"/>
            <a:ext cx="8424936" cy="1080119"/>
          </a:xfrm>
          <a:prstGeom prst="rect">
            <a:avLst/>
          </a:prstGeom>
          <a:ln>
            <a:noFill/>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Pct val="80000"/>
              <a:buFont typeface="Times New Roman" pitchFamily="18" charset="0"/>
              <a:buChar char="☼"/>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Some verbs are not normally used in the continuous:</a:t>
            </a:r>
          </a:p>
        </p:txBody>
      </p:sp>
      <p:pic>
        <p:nvPicPr>
          <p:cNvPr id="94210" name="Picture 2" descr="Imagen relacionada"/>
          <p:cNvPicPr>
            <a:picLocks noChangeAspect="1" noChangeArrowheads="1"/>
          </p:cNvPicPr>
          <p:nvPr/>
        </p:nvPicPr>
        <p:blipFill>
          <a:blip r:embed="rId3" cstate="print"/>
          <a:srcRect/>
          <a:stretch>
            <a:fillRect/>
          </a:stretch>
        </p:blipFill>
        <p:spPr bwMode="auto">
          <a:xfrm>
            <a:off x="0" y="3789040"/>
            <a:ext cx="1331640" cy="1331640"/>
          </a:xfrm>
          <a:prstGeom prst="rect">
            <a:avLst/>
          </a:prstGeom>
          <a:noFill/>
        </p:spPr>
      </p:pic>
      <p:pic>
        <p:nvPicPr>
          <p:cNvPr id="94212" name="Picture 4" descr="Resultado de imagen para hate"/>
          <p:cNvPicPr>
            <a:picLocks noChangeAspect="1" noChangeArrowheads="1"/>
          </p:cNvPicPr>
          <p:nvPr/>
        </p:nvPicPr>
        <p:blipFill>
          <a:blip r:embed="rId4" cstate="print"/>
          <a:srcRect/>
          <a:stretch>
            <a:fillRect/>
          </a:stretch>
        </p:blipFill>
        <p:spPr bwMode="auto">
          <a:xfrm>
            <a:off x="1403648" y="3789040"/>
            <a:ext cx="1460898" cy="649288"/>
          </a:xfrm>
          <a:prstGeom prst="rect">
            <a:avLst/>
          </a:prstGeom>
          <a:noFill/>
        </p:spPr>
      </p:pic>
      <p:pic>
        <p:nvPicPr>
          <p:cNvPr id="94214" name="Picture 6" descr="Resultado de imagen para mean"/>
          <p:cNvPicPr>
            <a:picLocks noChangeAspect="1" noChangeArrowheads="1"/>
          </p:cNvPicPr>
          <p:nvPr/>
        </p:nvPicPr>
        <p:blipFill>
          <a:blip r:embed="rId5" cstate="print"/>
          <a:srcRect b="50680"/>
          <a:stretch>
            <a:fillRect/>
          </a:stretch>
        </p:blipFill>
        <p:spPr bwMode="auto">
          <a:xfrm>
            <a:off x="1187624" y="4581128"/>
            <a:ext cx="1224136" cy="603748"/>
          </a:xfrm>
          <a:prstGeom prst="rect">
            <a:avLst/>
          </a:prstGeom>
          <a:noFill/>
        </p:spPr>
      </p:pic>
      <p:sp>
        <p:nvSpPr>
          <p:cNvPr id="94216" name="AutoShape 8" descr="Resultado de imagen para exis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sp>
        <p:nvSpPr>
          <p:cNvPr id="94218" name="AutoShape 10" descr="Resultado de imagen para exis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pic>
        <p:nvPicPr>
          <p:cNvPr id="94220" name="Picture 12" descr="Resultado de imagen para exist"/>
          <p:cNvPicPr>
            <a:picLocks noChangeAspect="1" noChangeArrowheads="1"/>
          </p:cNvPicPr>
          <p:nvPr/>
        </p:nvPicPr>
        <p:blipFill>
          <a:blip r:embed="rId6" cstate="print"/>
          <a:srcRect t="27355" b="30369"/>
          <a:stretch>
            <a:fillRect/>
          </a:stretch>
        </p:blipFill>
        <p:spPr bwMode="auto">
          <a:xfrm>
            <a:off x="1547664" y="5229200"/>
            <a:ext cx="1331640" cy="562960"/>
          </a:xfrm>
          <a:prstGeom prst="rect">
            <a:avLst/>
          </a:prstGeom>
          <a:noFill/>
        </p:spPr>
      </p:pic>
      <p:sp>
        <p:nvSpPr>
          <p:cNvPr id="18" name="17 Rectángulo"/>
          <p:cNvSpPr/>
          <p:nvPr/>
        </p:nvSpPr>
        <p:spPr>
          <a:xfrm>
            <a:off x="0" y="5157192"/>
            <a:ext cx="1475656" cy="523220"/>
          </a:xfrm>
          <a:prstGeom prst="rect">
            <a:avLst/>
          </a:prstGeom>
          <a:noFill/>
        </p:spPr>
        <p:txBody>
          <a:bodyPr wrap="square" lIns="91440" tIns="45720" rIns="91440" bIns="45720">
            <a:spAutoFit/>
          </a:bodyPr>
          <a:lstStyle/>
          <a:p>
            <a:pPr algn="ctr"/>
            <a:r>
              <a:rPr lang="en-US" sz="2800" b="1" cap="all" spc="0" dirty="0" smtClean="0">
                <a:ln w="9000" cmpd="sng">
                  <a:solidFill>
                    <a:schemeClr val="accent6">
                      <a:lumMod val="75000"/>
                    </a:schemeClr>
                  </a:solidFill>
                  <a:prstDash val="solid"/>
                </a:ln>
                <a:solidFill>
                  <a:schemeClr val="accent6">
                    <a:lumMod val="60000"/>
                    <a:lumOff val="40000"/>
                  </a:schemeClr>
                </a:solidFill>
                <a:effectLst>
                  <a:reflection blurRad="12700" stA="28000" endPos="45000" dist="1000" dir="5400000" sy="-100000" algn="bl" rotWithShape="0"/>
                </a:effectLst>
              </a:rPr>
              <a:t>Appear</a:t>
            </a:r>
            <a:endParaRPr lang="en-US" sz="2800" b="1" cap="all" spc="0" dirty="0">
              <a:ln w="9000" cmpd="sng">
                <a:solidFill>
                  <a:schemeClr val="accent6">
                    <a:lumMod val="75000"/>
                  </a:schemeClr>
                </a:solidFill>
                <a:prstDash val="solid"/>
              </a:ln>
              <a:solidFill>
                <a:schemeClr val="accent6">
                  <a:lumMod val="60000"/>
                  <a:lumOff val="40000"/>
                </a:schemeClr>
              </a:solidFill>
              <a:effectLst>
                <a:reflection blurRad="12700" stA="28000" endPos="45000" dist="1000" dir="5400000" sy="-100000" algn="bl" rotWithShape="0"/>
              </a:effectLst>
            </a:endParaRPr>
          </a:p>
        </p:txBody>
      </p:sp>
      <p:pic>
        <p:nvPicPr>
          <p:cNvPr id="94222" name="Picture 14" descr="Resultado de imagen para agree"/>
          <p:cNvPicPr>
            <a:picLocks noChangeAspect="1" noChangeArrowheads="1"/>
          </p:cNvPicPr>
          <p:nvPr/>
        </p:nvPicPr>
        <p:blipFill>
          <a:blip r:embed="rId7" cstate="print"/>
          <a:srcRect l="1546" t="2000" r="52086" b="21991"/>
          <a:stretch>
            <a:fillRect/>
          </a:stretch>
        </p:blipFill>
        <p:spPr bwMode="auto">
          <a:xfrm>
            <a:off x="3131840" y="3789040"/>
            <a:ext cx="1023272" cy="1296144"/>
          </a:xfrm>
          <a:prstGeom prst="rect">
            <a:avLst/>
          </a:prstGeom>
          <a:noFill/>
        </p:spPr>
      </p:pic>
      <p:pic>
        <p:nvPicPr>
          <p:cNvPr id="94224" name="Picture 16" descr="Resultado de imagen para promise"/>
          <p:cNvPicPr>
            <a:picLocks noChangeAspect="1" noChangeArrowheads="1"/>
          </p:cNvPicPr>
          <p:nvPr/>
        </p:nvPicPr>
        <p:blipFill>
          <a:blip r:embed="rId8" cstate="print"/>
          <a:srcRect l="12001" t="24003" r="5990" b="27992"/>
          <a:stretch>
            <a:fillRect/>
          </a:stretch>
        </p:blipFill>
        <p:spPr bwMode="auto">
          <a:xfrm>
            <a:off x="4355976" y="3861048"/>
            <a:ext cx="1656184" cy="969474"/>
          </a:xfrm>
          <a:prstGeom prst="rect">
            <a:avLst/>
          </a:prstGeom>
          <a:noFill/>
        </p:spPr>
      </p:pic>
      <p:sp>
        <p:nvSpPr>
          <p:cNvPr id="94226" name="AutoShape 18" descr="Resultado de imagen para apologis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pic>
        <p:nvPicPr>
          <p:cNvPr id="94228" name="Picture 20" descr="Resultado de imagen para apologise"/>
          <p:cNvPicPr>
            <a:picLocks noChangeAspect="1" noChangeArrowheads="1"/>
          </p:cNvPicPr>
          <p:nvPr/>
        </p:nvPicPr>
        <p:blipFill>
          <a:blip r:embed="rId9" cstate="print"/>
          <a:srcRect l="18900" r="30071" b="40836"/>
          <a:stretch>
            <a:fillRect/>
          </a:stretch>
        </p:blipFill>
        <p:spPr bwMode="auto">
          <a:xfrm>
            <a:off x="3635896" y="5085184"/>
            <a:ext cx="1944216" cy="648072"/>
          </a:xfrm>
          <a:prstGeom prst="rect">
            <a:avLst/>
          </a:prstGeom>
          <a:noFill/>
        </p:spPr>
      </p:pic>
      <p:sp>
        <p:nvSpPr>
          <p:cNvPr id="94230" name="AutoShape 22" descr="Resultado de imagen para smel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pic>
        <p:nvPicPr>
          <p:cNvPr id="94232" name="Picture 24" descr="Resultado de imagen para smell"/>
          <p:cNvPicPr>
            <a:picLocks noChangeAspect="1" noChangeArrowheads="1"/>
          </p:cNvPicPr>
          <p:nvPr/>
        </p:nvPicPr>
        <p:blipFill>
          <a:blip r:embed="rId10" cstate="print"/>
          <a:srcRect/>
          <a:stretch>
            <a:fillRect/>
          </a:stretch>
        </p:blipFill>
        <p:spPr bwMode="auto">
          <a:xfrm>
            <a:off x="6444207" y="3861048"/>
            <a:ext cx="1953497" cy="1080120"/>
          </a:xfrm>
          <a:prstGeom prst="rect">
            <a:avLst/>
          </a:prstGeom>
          <a:noFill/>
        </p:spPr>
      </p:pic>
      <p:pic>
        <p:nvPicPr>
          <p:cNvPr id="94234" name="Picture 26" descr="Resultado de imagen para taste"/>
          <p:cNvPicPr>
            <a:picLocks noChangeAspect="1" noChangeArrowheads="1"/>
          </p:cNvPicPr>
          <p:nvPr/>
        </p:nvPicPr>
        <p:blipFill>
          <a:blip r:embed="rId11" cstate="print"/>
          <a:srcRect/>
          <a:stretch>
            <a:fillRect/>
          </a:stretch>
        </p:blipFill>
        <p:spPr bwMode="auto">
          <a:xfrm>
            <a:off x="7740352" y="4581128"/>
            <a:ext cx="1008112" cy="732208"/>
          </a:xfrm>
          <a:prstGeom prst="rect">
            <a:avLst/>
          </a:prstGeom>
          <a:noFill/>
        </p:spPr>
      </p:pic>
      <p:sp>
        <p:nvSpPr>
          <p:cNvPr id="94236" name="AutoShape 28" descr="Resultado de imagen para thin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pic>
        <p:nvPicPr>
          <p:cNvPr id="94240" name="Picture 32" descr="Resultado de imagen para think"/>
          <p:cNvPicPr>
            <a:picLocks noChangeAspect="1" noChangeArrowheads="1"/>
          </p:cNvPicPr>
          <p:nvPr/>
        </p:nvPicPr>
        <p:blipFill>
          <a:blip r:embed="rId12" cstate="print"/>
          <a:srcRect/>
          <a:stretch>
            <a:fillRect/>
          </a:stretch>
        </p:blipFill>
        <p:spPr bwMode="auto">
          <a:xfrm>
            <a:off x="6516216" y="5013176"/>
            <a:ext cx="864096" cy="864096"/>
          </a:xfrm>
          <a:prstGeom prst="rect">
            <a:avLst/>
          </a:prstGeom>
          <a:noFill/>
        </p:spPr>
      </p:pic>
    </p:spTree>
  </p:cSld>
  <p:clrMapOvr>
    <a:masterClrMapping/>
  </p:clrMapOvr>
  <p:transition>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Notes</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2 Marcador de contenido"/>
          <p:cNvSpPr txBox="1">
            <a:spLocks/>
          </p:cNvSpPr>
          <p:nvPr/>
        </p:nvSpPr>
        <p:spPr>
          <a:xfrm>
            <a:off x="251520" y="1772817"/>
            <a:ext cx="8686800" cy="1728192"/>
          </a:xfrm>
          <a:prstGeom prst="rect">
            <a:avLst/>
          </a:prstGeom>
          <a:ln>
            <a:solidFill>
              <a:schemeClr val="bg1"/>
            </a:solidFill>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Pct val="80000"/>
              <a:buFont typeface="Times New Roman" pitchFamily="18" charset="0"/>
              <a:buChar char="☼"/>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Some verbs which</a:t>
            </a:r>
            <a:r>
              <a:rPr kumimoji="0" lang="en-US" sz="3200" b="0"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 describes physical feelings can be used in the simple or continuous forms with little or no difference in meaning. </a:t>
            </a:r>
            <a:endPar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92162" name="AutoShape 2" descr="Resultado de imagen para how are you feeling/ how do you fee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pic>
        <p:nvPicPr>
          <p:cNvPr id="92164" name="Picture 4" descr="Resultado de imagen para how are you feeling/ how do you feel"/>
          <p:cNvPicPr>
            <a:picLocks noChangeAspect="1" noChangeArrowheads="1"/>
          </p:cNvPicPr>
          <p:nvPr/>
        </p:nvPicPr>
        <p:blipFill>
          <a:blip r:embed="rId3" cstate="print"/>
          <a:srcRect l="11631" t="27913" r="9863" b="27890"/>
          <a:stretch>
            <a:fillRect/>
          </a:stretch>
        </p:blipFill>
        <p:spPr bwMode="auto">
          <a:xfrm>
            <a:off x="611560" y="3789040"/>
            <a:ext cx="3050865" cy="2146905"/>
          </a:xfrm>
          <a:prstGeom prst="rect">
            <a:avLst/>
          </a:prstGeom>
          <a:noFill/>
          <a:ln>
            <a:noFill/>
          </a:ln>
        </p:spPr>
      </p:pic>
      <p:pic>
        <p:nvPicPr>
          <p:cNvPr id="92166" name="Picture 6" descr="Imagen relacionada"/>
          <p:cNvPicPr>
            <a:picLocks noChangeAspect="1" noChangeArrowheads="1"/>
          </p:cNvPicPr>
          <p:nvPr/>
        </p:nvPicPr>
        <p:blipFill>
          <a:blip r:embed="rId4" cstate="print"/>
          <a:srcRect l="19362" t="8722" r="19032" b="75080"/>
          <a:stretch>
            <a:fillRect/>
          </a:stretch>
        </p:blipFill>
        <p:spPr bwMode="auto">
          <a:xfrm>
            <a:off x="5220072" y="4365104"/>
            <a:ext cx="3101883" cy="1152128"/>
          </a:xfrm>
          <a:prstGeom prst="rect">
            <a:avLst/>
          </a:prstGeom>
          <a:noFill/>
          <a:ln w="76200">
            <a:solidFill>
              <a:srgbClr val="FF99CC"/>
            </a:solidFill>
          </a:ln>
        </p:spPr>
      </p:pic>
      <p:cxnSp>
        <p:nvCxnSpPr>
          <p:cNvPr id="13" name="12 Conector recto"/>
          <p:cNvCxnSpPr/>
          <p:nvPr/>
        </p:nvCxnSpPr>
        <p:spPr>
          <a:xfrm flipH="1">
            <a:off x="3923928" y="3573016"/>
            <a:ext cx="1080120" cy="2376264"/>
          </a:xfrm>
          <a:prstGeom prst="line">
            <a:avLst/>
          </a:prstGeom>
          <a:ln/>
        </p:spPr>
        <p:style>
          <a:lnRef idx="2">
            <a:schemeClr val="dk1"/>
          </a:lnRef>
          <a:fillRef idx="0">
            <a:schemeClr val="dk1"/>
          </a:fillRef>
          <a:effectRef idx="1">
            <a:schemeClr val="dk1"/>
          </a:effectRef>
          <a:fontRef idx="minor">
            <a:schemeClr val="tx1"/>
          </a:fontRef>
        </p:style>
      </p:cxnSp>
    </p:spTree>
  </p:cSld>
  <p:clrMapOvr>
    <a:masterClrMapping/>
  </p:clrMapOvr>
  <p:transition>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Perfect forms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1584176"/>
          </a:xfrm>
        </p:spPr>
        <p:txBody>
          <a:bodyPr/>
          <a:lstStyle/>
          <a:p>
            <a:r>
              <a:rPr lang="en-US" dirty="0" smtClean="0">
                <a:latin typeface="Times New Roman" pitchFamily="18" charset="0"/>
                <a:cs typeface="Times New Roman" pitchFamily="18" charset="0"/>
              </a:rPr>
              <a:t>We use perfect forms to talk about things which happen before or leading up to another time/event</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7 CuadroTexto"/>
          <p:cNvSpPr txBox="1"/>
          <p:nvPr/>
        </p:nvSpPr>
        <p:spPr>
          <a:xfrm>
            <a:off x="467544" y="3933056"/>
            <a:ext cx="1944216" cy="369332"/>
          </a:xfrm>
          <a:prstGeom prst="rect">
            <a:avLst/>
          </a:prstGeom>
          <a:noFill/>
        </p:spPr>
        <p:txBody>
          <a:bodyPr wrap="square" rtlCol="0">
            <a:spAutoFit/>
          </a:bodyPr>
          <a:lstStyle/>
          <a:p>
            <a:endParaRPr lang="en-US" dirty="0"/>
          </a:p>
        </p:txBody>
      </p:sp>
      <p:sp>
        <p:nvSpPr>
          <p:cNvPr id="12" name="11 CuadroTexto"/>
          <p:cNvSpPr txBox="1"/>
          <p:nvPr/>
        </p:nvSpPr>
        <p:spPr>
          <a:xfrm>
            <a:off x="2555776" y="4005064"/>
            <a:ext cx="3528392" cy="1569660"/>
          </a:xfrm>
          <a:prstGeom prst="rect">
            <a:avLst/>
          </a:prstGeom>
          <a:noFill/>
          <a:ln w="28575">
            <a:solidFill>
              <a:srgbClr val="97F9FB"/>
            </a:solidFill>
          </a:ln>
        </p:spPr>
        <p:txBody>
          <a:bodyPr wrap="square" rtlCol="0">
            <a:spAutoFit/>
          </a:bodyPr>
          <a:lstStyle/>
          <a:p>
            <a:r>
              <a:rPr lang="en-US" sz="2400" dirty="0" smtClean="0">
                <a:latin typeface="Times New Roman" pitchFamily="18" charset="0"/>
                <a:cs typeface="Times New Roman" pitchFamily="18" charset="0"/>
              </a:rPr>
              <a:t>Listen, I’</a:t>
            </a:r>
            <a:r>
              <a:rPr lang="en-US" sz="2400" b="1" dirty="0" smtClean="0">
                <a:latin typeface="Times New Roman" pitchFamily="18" charset="0"/>
                <a:cs typeface="Times New Roman" pitchFamily="18" charset="0"/>
              </a:rPr>
              <a:t>ve found out </a:t>
            </a:r>
            <a:r>
              <a:rPr lang="en-US" sz="2400" dirty="0" smtClean="0">
                <a:latin typeface="Times New Roman" pitchFamily="18" charset="0"/>
                <a:cs typeface="Times New Roman" pitchFamily="18" charset="0"/>
              </a:rPr>
              <a:t>something very interesting about artificial intelligence.</a:t>
            </a:r>
            <a:endParaRPr lang="en-US" sz="2400" dirty="0">
              <a:latin typeface="Times New Roman" pitchFamily="18" charset="0"/>
              <a:cs typeface="Times New Roman" pitchFamily="18" charset="0"/>
            </a:endParaRPr>
          </a:p>
        </p:txBody>
      </p:sp>
      <p:sp>
        <p:nvSpPr>
          <p:cNvPr id="13" name="12 CuadroTexto"/>
          <p:cNvSpPr txBox="1"/>
          <p:nvPr/>
        </p:nvSpPr>
        <p:spPr>
          <a:xfrm>
            <a:off x="467544" y="3645024"/>
            <a:ext cx="1944216" cy="1200329"/>
          </a:xfrm>
          <a:prstGeom prst="rect">
            <a:avLst/>
          </a:prstGeom>
          <a:noFill/>
          <a:ln w="28575">
            <a:solidFill>
              <a:srgbClr val="97F9FB"/>
            </a:solidFill>
          </a:ln>
        </p:spPr>
        <p:txBody>
          <a:bodyPr wrap="square" rtlCol="0">
            <a:spAutoFit/>
          </a:bodyPr>
          <a:lstStyle/>
          <a:p>
            <a:r>
              <a:rPr lang="en-US" sz="2400" dirty="0" smtClean="0">
                <a:latin typeface="Times New Roman" pitchFamily="18" charset="0"/>
                <a:cs typeface="Times New Roman" pitchFamily="18" charset="0"/>
              </a:rPr>
              <a:t>He’s</a:t>
            </a:r>
            <a:r>
              <a:rPr lang="en-US" sz="2400" b="1" dirty="0" smtClean="0">
                <a:latin typeface="Times New Roman" pitchFamily="18" charset="0"/>
                <a:cs typeface="Times New Roman" pitchFamily="18" charset="0"/>
              </a:rPr>
              <a:t> been</a:t>
            </a:r>
            <a:r>
              <a:rPr lang="en-US" sz="2400" dirty="0" smtClean="0">
                <a:latin typeface="Times New Roman" pitchFamily="18" charset="0"/>
                <a:cs typeface="Times New Roman" pitchFamily="18" charset="0"/>
              </a:rPr>
              <a:t> a teacher for a long time.</a:t>
            </a:r>
            <a:endParaRPr lang="en-US" sz="2400" dirty="0">
              <a:latin typeface="Times New Roman" pitchFamily="18" charset="0"/>
              <a:cs typeface="Times New Roman" pitchFamily="18" charset="0"/>
            </a:endParaRPr>
          </a:p>
        </p:txBody>
      </p:sp>
      <p:sp>
        <p:nvSpPr>
          <p:cNvPr id="14" name="13 CuadroTexto"/>
          <p:cNvSpPr txBox="1"/>
          <p:nvPr/>
        </p:nvSpPr>
        <p:spPr>
          <a:xfrm>
            <a:off x="6228184" y="4581128"/>
            <a:ext cx="2664296" cy="1200329"/>
          </a:xfrm>
          <a:prstGeom prst="rect">
            <a:avLst/>
          </a:prstGeom>
          <a:noFill/>
          <a:ln w="28575">
            <a:solidFill>
              <a:srgbClr val="97F9FB"/>
            </a:solidFill>
          </a:ln>
        </p:spPr>
        <p:txBody>
          <a:bodyPr wrap="square" rtlCol="0">
            <a:spAutoFit/>
          </a:bodyPr>
          <a:lstStyle/>
          <a:p>
            <a:r>
              <a:rPr lang="en-US" sz="2400" dirty="0" smtClean="0">
                <a:latin typeface="Times New Roman" pitchFamily="18" charset="0"/>
                <a:cs typeface="Times New Roman" pitchFamily="18" charset="0"/>
              </a:rPr>
              <a:t>I’</a:t>
            </a:r>
            <a:r>
              <a:rPr lang="en-US" sz="2400" b="1" dirty="0" smtClean="0">
                <a:latin typeface="Times New Roman" pitchFamily="18" charset="0"/>
                <a:cs typeface="Times New Roman" pitchFamily="18" charset="0"/>
              </a:rPr>
              <a:t>d already met </a:t>
            </a:r>
            <a:r>
              <a:rPr lang="en-US" sz="2400" dirty="0" smtClean="0">
                <a:latin typeface="Times New Roman" pitchFamily="18" charset="0"/>
                <a:cs typeface="Times New Roman" pitchFamily="18" charset="0"/>
              </a:rPr>
              <a:t>J. K. Rowling, so she knew who I was.</a:t>
            </a:r>
            <a:endParaRPr lang="en-US" sz="2400" dirty="0">
              <a:latin typeface="Times New Roman" pitchFamily="18" charset="0"/>
              <a:cs typeface="Times New Roman" pitchFamily="18" charset="0"/>
            </a:endParaRPr>
          </a:p>
        </p:txBody>
      </p:sp>
      <p:sp>
        <p:nvSpPr>
          <p:cNvPr id="15" name="14 Elipse"/>
          <p:cNvSpPr/>
          <p:nvPr/>
        </p:nvSpPr>
        <p:spPr>
          <a:xfrm>
            <a:off x="6948264" y="188640"/>
            <a:ext cx="2016224" cy="1584176"/>
          </a:xfrm>
          <a:prstGeom prst="ellipse">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15 CuadroTexto"/>
          <p:cNvSpPr txBox="1"/>
          <p:nvPr/>
        </p:nvSpPr>
        <p:spPr>
          <a:xfrm>
            <a:off x="7164288" y="260648"/>
            <a:ext cx="1584176" cy="1384995"/>
          </a:xfrm>
          <a:prstGeom prst="rect">
            <a:avLst/>
          </a:prstGeom>
          <a:noFill/>
        </p:spPr>
        <p:txBody>
          <a:bodyPr wrap="square" rtlCol="0">
            <a:spAutoFit/>
          </a:bodyPr>
          <a:lstStyle/>
          <a:p>
            <a:pPr algn="ctr"/>
            <a:r>
              <a:rPr lang="en-US" sz="2800" dirty="0" smtClean="0"/>
              <a:t>For</a:t>
            </a:r>
            <a:br>
              <a:rPr lang="en-US" sz="2800" dirty="0" smtClean="0"/>
            </a:br>
            <a:r>
              <a:rPr lang="en-US" sz="2800" dirty="0" smtClean="0"/>
              <a:t>≠</a:t>
            </a:r>
            <a:br>
              <a:rPr lang="en-US" sz="2800" dirty="0" smtClean="0"/>
            </a:br>
            <a:r>
              <a:rPr lang="en-US" sz="2800" dirty="0" smtClean="0"/>
              <a:t>Since</a:t>
            </a:r>
            <a:endParaRPr lang="en-US" sz="2800" dirty="0"/>
          </a:p>
        </p:txBody>
      </p:sp>
    </p:spTree>
  </p:cSld>
  <p:clrMapOvr>
    <a:masterClrMapping/>
  </p:clrMapOvr>
  <p:transition>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Verb forms often confused</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aphicFrame>
        <p:nvGraphicFramePr>
          <p:cNvPr id="12" name="11 Tabla"/>
          <p:cNvGraphicFramePr>
            <a:graphicFrameLocks noGrp="1"/>
          </p:cNvGraphicFramePr>
          <p:nvPr>
            <p:extLst>
              <p:ext uri="{D42A27DB-BD31-4B8C-83A1-F6EECF244321}">
                <p14:modId xmlns:p14="http://schemas.microsoft.com/office/powerpoint/2010/main" val="3441087822"/>
              </p:ext>
            </p:extLst>
          </p:nvPr>
        </p:nvGraphicFramePr>
        <p:xfrm>
          <a:off x="755576" y="1916832"/>
          <a:ext cx="7536160" cy="4071309"/>
        </p:xfrm>
        <a:graphic>
          <a:graphicData uri="http://schemas.openxmlformats.org/drawingml/2006/table">
            <a:tbl>
              <a:tblPr firstRow="1" bandRow="1">
                <a:tableStyleId>{5C22544A-7EE6-4342-B048-85BDC9FD1C3A}</a:tableStyleId>
              </a:tblPr>
              <a:tblGrid>
                <a:gridCol w="3781581"/>
                <a:gridCol w="3754579"/>
              </a:tblGrid>
              <a:tr h="612363">
                <a:tc>
                  <a:txBody>
                    <a:bodyPr/>
                    <a:lstStyle/>
                    <a:p>
                      <a:r>
                        <a:rPr lang="en-US" sz="2800" noProof="0" dirty="0" smtClean="0">
                          <a:solidFill>
                            <a:schemeClr val="tx1"/>
                          </a:solidFill>
                          <a:latin typeface="Times New Roman" pitchFamily="18" charset="0"/>
                          <a:cs typeface="Times New Roman" pitchFamily="18" charset="0"/>
                        </a:rPr>
                        <a:t>Present</a:t>
                      </a:r>
                      <a:r>
                        <a:rPr lang="en-US" sz="2800" baseline="0" noProof="0" dirty="0" smtClean="0">
                          <a:solidFill>
                            <a:schemeClr val="tx1"/>
                          </a:solidFill>
                          <a:latin typeface="Times New Roman" pitchFamily="18" charset="0"/>
                          <a:cs typeface="Times New Roman" pitchFamily="18" charset="0"/>
                        </a:rPr>
                        <a:t> simple. </a:t>
                      </a:r>
                      <a:endParaRPr lang="en-US" sz="2800" noProof="0" dirty="0">
                        <a:solidFill>
                          <a:schemeClr val="tx1"/>
                        </a:solidFill>
                        <a:latin typeface="Times New Roman" pitchFamily="18" charset="0"/>
                        <a:cs typeface="Times New Roman" pitchFamily="18" charset="0"/>
                      </a:endParaRPr>
                    </a:p>
                  </a:txBody>
                  <a:tcPr>
                    <a:lnR w="28575" cap="flat" cmpd="sng" algn="ctr">
                      <a:solidFill>
                        <a:srgbClr val="00B0F0"/>
                      </a:solidFill>
                      <a:prstDash val="solid"/>
                      <a:round/>
                      <a:headEnd type="none" w="med" len="med"/>
                      <a:tailEnd type="none" w="med" len="med"/>
                    </a:lnR>
                    <a:lnB w="28575" cap="flat" cmpd="sng" algn="ctr">
                      <a:solidFill>
                        <a:srgbClr val="00B0F0"/>
                      </a:solidFill>
                      <a:prstDash val="solid"/>
                      <a:round/>
                      <a:headEnd type="none" w="med" len="med"/>
                      <a:tailEnd type="none" w="med" len="med"/>
                    </a:lnB>
                    <a:noFill/>
                  </a:tcPr>
                </a:tc>
                <a:tc>
                  <a:txBody>
                    <a:bodyPr/>
                    <a:lstStyle/>
                    <a:p>
                      <a:r>
                        <a:rPr lang="en-US" sz="2800" noProof="0" dirty="0" smtClean="0">
                          <a:solidFill>
                            <a:schemeClr val="tx1"/>
                          </a:solidFill>
                          <a:latin typeface="Times New Roman" pitchFamily="18" charset="0"/>
                          <a:cs typeface="Times New Roman" pitchFamily="18" charset="0"/>
                        </a:rPr>
                        <a:t>Present</a:t>
                      </a:r>
                      <a:r>
                        <a:rPr lang="en-US" sz="2800" baseline="0" noProof="0" dirty="0" smtClean="0">
                          <a:solidFill>
                            <a:schemeClr val="tx1"/>
                          </a:solidFill>
                          <a:latin typeface="Times New Roman" pitchFamily="18" charset="0"/>
                          <a:cs typeface="Times New Roman" pitchFamily="18" charset="0"/>
                        </a:rPr>
                        <a:t> continuous.</a:t>
                      </a:r>
                      <a:endParaRPr lang="en-US" sz="2800" noProof="0" dirty="0">
                        <a:solidFill>
                          <a:schemeClr val="tx1"/>
                        </a:solidFill>
                        <a:latin typeface="Times New Roman" pitchFamily="18" charset="0"/>
                        <a:cs typeface="Times New Roman" pitchFamily="18" charset="0"/>
                      </a:endParaRPr>
                    </a:p>
                  </a:txBody>
                  <a:tcPr>
                    <a:lnL w="28575" cap="flat" cmpd="sng" algn="ctr">
                      <a:solidFill>
                        <a:srgbClr val="00B0F0"/>
                      </a:solidFill>
                      <a:prstDash val="solid"/>
                      <a:round/>
                      <a:headEnd type="none" w="med" len="med"/>
                      <a:tailEnd type="none" w="med" len="med"/>
                    </a:lnL>
                    <a:lnB w="28575" cap="flat" cmpd="sng" algn="ctr">
                      <a:solidFill>
                        <a:srgbClr val="00B0F0"/>
                      </a:solidFill>
                      <a:prstDash val="solid"/>
                      <a:round/>
                      <a:headEnd type="none" w="med" len="med"/>
                      <a:tailEnd type="none" w="med" len="med"/>
                    </a:lnB>
                    <a:noFill/>
                  </a:tcPr>
                </a:tc>
              </a:tr>
              <a:tr h="3458946">
                <a:tc>
                  <a:txBody>
                    <a:bodyPr/>
                    <a:lstStyle/>
                    <a:p>
                      <a:pPr>
                        <a:buFont typeface="Arial" pitchFamily="34" charset="0"/>
                        <a:buChar char="•"/>
                      </a:pPr>
                      <a:r>
                        <a:rPr lang="en-US" sz="2400" noProof="0" dirty="0" smtClean="0">
                          <a:solidFill>
                            <a:schemeClr val="tx1"/>
                          </a:solidFill>
                          <a:latin typeface="Times New Roman" pitchFamily="18" charset="0"/>
                          <a:cs typeface="Times New Roman" pitchFamily="18" charset="0"/>
                        </a:rPr>
                        <a:t>The sun rises in the East.</a:t>
                      </a:r>
                    </a:p>
                    <a:p>
                      <a:pPr algn="ctr">
                        <a:buFont typeface="Arial" pitchFamily="34" charset="0"/>
                        <a:buNone/>
                      </a:pPr>
                      <a:r>
                        <a:rPr lang="en-US" sz="2400" noProof="0" dirty="0" smtClean="0">
                          <a:solidFill>
                            <a:schemeClr val="tx1"/>
                          </a:solidFill>
                          <a:latin typeface="Times New Roman" pitchFamily="18" charset="0"/>
                          <a:cs typeface="Times New Roman" pitchFamily="18" charset="0"/>
                        </a:rPr>
                        <a:t>(It always does)</a:t>
                      </a:r>
                    </a:p>
                    <a:p>
                      <a:pPr>
                        <a:buFont typeface="Arial" pitchFamily="34" charset="0"/>
                        <a:buNone/>
                      </a:pPr>
                      <a:endParaRPr lang="en-US" sz="2400" noProof="0" dirty="0">
                        <a:solidFill>
                          <a:schemeClr val="tx1"/>
                        </a:solidFill>
                        <a:latin typeface="Times New Roman" pitchFamily="18" charset="0"/>
                        <a:cs typeface="Times New Roman" pitchFamily="18" charset="0"/>
                      </a:endParaRPr>
                    </a:p>
                  </a:txBody>
                  <a:tcPr>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noFill/>
                  </a:tcPr>
                </a:tc>
                <a:tc>
                  <a:txBody>
                    <a:bodyPr/>
                    <a:lstStyle/>
                    <a:p>
                      <a:pPr>
                        <a:buFont typeface="Arial" pitchFamily="34" charset="0"/>
                        <a:buChar char="•"/>
                      </a:pPr>
                      <a:r>
                        <a:rPr lang="en-US" sz="2400" noProof="0" dirty="0" smtClean="0">
                          <a:solidFill>
                            <a:schemeClr val="tx1"/>
                          </a:solidFill>
                          <a:latin typeface="Times New Roman" pitchFamily="18" charset="0"/>
                          <a:cs typeface="Times New Roman" pitchFamily="18" charset="0"/>
                        </a:rPr>
                        <a:t>Look! The sun’s rising.</a:t>
                      </a:r>
                    </a:p>
                    <a:p>
                      <a:pPr algn="ctr">
                        <a:buFont typeface="Arial" pitchFamily="34" charset="0"/>
                        <a:buNone/>
                      </a:pPr>
                      <a:r>
                        <a:rPr lang="en-US" sz="2400" noProof="0" dirty="0" smtClean="0">
                          <a:solidFill>
                            <a:schemeClr val="tx1"/>
                          </a:solidFill>
                          <a:latin typeface="Times New Roman" pitchFamily="18" charset="0"/>
                          <a:cs typeface="Times New Roman" pitchFamily="18" charset="0"/>
                        </a:rPr>
                        <a:t>(This is happening now)</a:t>
                      </a:r>
                      <a:endParaRPr lang="en-US" sz="2400" noProof="0" dirty="0">
                        <a:solidFill>
                          <a:schemeClr val="tx1"/>
                        </a:solidFill>
                        <a:latin typeface="Times New Roman" pitchFamily="18" charset="0"/>
                        <a:cs typeface="Times New Roman" pitchFamily="18" charset="0"/>
                      </a:endParaRPr>
                    </a:p>
                  </a:txBody>
                  <a:tcPr>
                    <a:lnL w="28575" cap="flat" cmpd="sng" algn="ctr">
                      <a:solidFill>
                        <a:srgbClr val="00B0F0"/>
                      </a:solidFill>
                      <a:prstDash val="solid"/>
                      <a:round/>
                      <a:headEnd type="none" w="med" len="med"/>
                      <a:tailEnd type="none" w="med" len="med"/>
                    </a:lnL>
                    <a:lnT w="28575" cap="flat" cmpd="sng" algn="ctr">
                      <a:solidFill>
                        <a:srgbClr val="00B0F0"/>
                      </a:solidFill>
                      <a:prstDash val="solid"/>
                      <a:round/>
                      <a:headEnd type="none" w="med" len="med"/>
                      <a:tailEnd type="none" w="med" len="med"/>
                    </a:lnT>
                    <a:noFill/>
                  </a:tcPr>
                </a:tc>
              </a:tr>
            </a:tbl>
          </a:graphicData>
        </a:graphic>
      </p:graphicFrame>
      <p:pic>
        <p:nvPicPr>
          <p:cNvPr id="88068" name="Picture 4" descr="Resultado de imagen para The sun rises in the East."/>
          <p:cNvPicPr>
            <a:picLocks noChangeAspect="1" noChangeArrowheads="1"/>
          </p:cNvPicPr>
          <p:nvPr/>
        </p:nvPicPr>
        <p:blipFill>
          <a:blip r:embed="rId3" cstate="print"/>
          <a:srcRect/>
          <a:stretch>
            <a:fillRect/>
          </a:stretch>
        </p:blipFill>
        <p:spPr bwMode="auto">
          <a:xfrm>
            <a:off x="755576" y="3284984"/>
            <a:ext cx="3346699" cy="2232248"/>
          </a:xfrm>
          <a:prstGeom prst="rect">
            <a:avLst/>
          </a:prstGeom>
          <a:noFill/>
        </p:spPr>
      </p:pic>
      <p:pic>
        <p:nvPicPr>
          <p:cNvPr id="88070" name="Picture 6" descr="Resultado de imagen para amanecer"/>
          <p:cNvPicPr>
            <a:picLocks noChangeAspect="1" noChangeArrowheads="1"/>
          </p:cNvPicPr>
          <p:nvPr/>
        </p:nvPicPr>
        <p:blipFill>
          <a:blip r:embed="rId4" cstate="print"/>
          <a:srcRect l="7265" r="5553"/>
          <a:stretch>
            <a:fillRect/>
          </a:stretch>
        </p:blipFill>
        <p:spPr bwMode="auto">
          <a:xfrm>
            <a:off x="4932040" y="3284984"/>
            <a:ext cx="3456384" cy="2232248"/>
          </a:xfrm>
          <a:prstGeom prst="rect">
            <a:avLst/>
          </a:prstGeom>
          <a:noFill/>
        </p:spPr>
      </p:pic>
    </p:spTree>
  </p:cSld>
  <p:clrMapOvr>
    <a:masterClrMapping/>
  </p:clrMapOvr>
  <p:transition>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Verb forms often confused</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aphicFrame>
        <p:nvGraphicFramePr>
          <p:cNvPr id="8" name="7 Tabla"/>
          <p:cNvGraphicFramePr>
            <a:graphicFrameLocks noGrp="1"/>
          </p:cNvGraphicFramePr>
          <p:nvPr/>
        </p:nvGraphicFramePr>
        <p:xfrm>
          <a:off x="755576" y="1916832"/>
          <a:ext cx="7536160" cy="4071309"/>
        </p:xfrm>
        <a:graphic>
          <a:graphicData uri="http://schemas.openxmlformats.org/drawingml/2006/table">
            <a:tbl>
              <a:tblPr firstRow="1" bandRow="1">
                <a:tableStyleId>{5C22544A-7EE6-4342-B048-85BDC9FD1C3A}</a:tableStyleId>
              </a:tblPr>
              <a:tblGrid>
                <a:gridCol w="3781581"/>
                <a:gridCol w="3754579"/>
              </a:tblGrid>
              <a:tr h="612363">
                <a:tc>
                  <a:txBody>
                    <a:bodyPr/>
                    <a:lstStyle/>
                    <a:p>
                      <a:r>
                        <a:rPr lang="en-US" sz="2800" noProof="0" dirty="0" smtClean="0">
                          <a:solidFill>
                            <a:schemeClr val="tx1"/>
                          </a:solidFill>
                          <a:latin typeface="Times New Roman" pitchFamily="18" charset="0"/>
                          <a:cs typeface="Times New Roman" pitchFamily="18" charset="0"/>
                        </a:rPr>
                        <a:t>Present</a:t>
                      </a:r>
                      <a:r>
                        <a:rPr lang="en-US" sz="2800" baseline="0" noProof="0" dirty="0" smtClean="0">
                          <a:solidFill>
                            <a:schemeClr val="tx1"/>
                          </a:solidFill>
                          <a:latin typeface="Times New Roman" pitchFamily="18" charset="0"/>
                          <a:cs typeface="Times New Roman" pitchFamily="18" charset="0"/>
                        </a:rPr>
                        <a:t> perfect.</a:t>
                      </a:r>
                      <a:endParaRPr lang="en-US" sz="2800" noProof="0" dirty="0">
                        <a:solidFill>
                          <a:schemeClr val="tx1"/>
                        </a:solidFill>
                        <a:latin typeface="Times New Roman" pitchFamily="18" charset="0"/>
                        <a:cs typeface="Times New Roman" pitchFamily="18" charset="0"/>
                      </a:endParaRPr>
                    </a:p>
                  </a:txBody>
                  <a:tcPr>
                    <a:lnR w="28575" cap="flat" cmpd="sng" algn="ctr">
                      <a:solidFill>
                        <a:srgbClr val="00B0F0"/>
                      </a:solidFill>
                      <a:prstDash val="solid"/>
                      <a:round/>
                      <a:headEnd type="none" w="med" len="med"/>
                      <a:tailEnd type="none" w="med" len="med"/>
                    </a:lnR>
                    <a:lnB w="28575" cap="flat" cmpd="sng" algn="ctr">
                      <a:solidFill>
                        <a:srgbClr val="00B0F0"/>
                      </a:solidFill>
                      <a:prstDash val="solid"/>
                      <a:round/>
                      <a:headEnd type="none" w="med" len="med"/>
                      <a:tailEnd type="none" w="med" len="med"/>
                    </a:lnB>
                    <a:noFill/>
                  </a:tcPr>
                </a:tc>
                <a:tc>
                  <a:txBody>
                    <a:bodyPr/>
                    <a:lstStyle/>
                    <a:p>
                      <a:r>
                        <a:rPr lang="en-US" sz="2800" noProof="0" dirty="0" smtClean="0">
                          <a:solidFill>
                            <a:schemeClr val="tx1"/>
                          </a:solidFill>
                          <a:latin typeface="Times New Roman" pitchFamily="18" charset="0"/>
                          <a:cs typeface="Times New Roman" pitchFamily="18" charset="0"/>
                        </a:rPr>
                        <a:t>Past</a:t>
                      </a:r>
                      <a:r>
                        <a:rPr lang="en-US" sz="2800" baseline="0" noProof="0" dirty="0" smtClean="0">
                          <a:solidFill>
                            <a:schemeClr val="tx1"/>
                          </a:solidFill>
                          <a:latin typeface="Times New Roman" pitchFamily="18" charset="0"/>
                          <a:cs typeface="Times New Roman" pitchFamily="18" charset="0"/>
                        </a:rPr>
                        <a:t> simple.</a:t>
                      </a:r>
                      <a:endParaRPr lang="en-US" sz="2800" noProof="0" dirty="0">
                        <a:solidFill>
                          <a:schemeClr val="tx1"/>
                        </a:solidFill>
                        <a:latin typeface="Times New Roman" pitchFamily="18" charset="0"/>
                        <a:cs typeface="Times New Roman" pitchFamily="18" charset="0"/>
                      </a:endParaRPr>
                    </a:p>
                  </a:txBody>
                  <a:tcPr>
                    <a:lnL w="28575" cap="flat" cmpd="sng" algn="ctr">
                      <a:solidFill>
                        <a:srgbClr val="00B0F0"/>
                      </a:solidFill>
                      <a:prstDash val="solid"/>
                      <a:round/>
                      <a:headEnd type="none" w="med" len="med"/>
                      <a:tailEnd type="none" w="med" len="med"/>
                    </a:lnL>
                    <a:lnB w="28575" cap="flat" cmpd="sng" algn="ctr">
                      <a:solidFill>
                        <a:srgbClr val="00B0F0"/>
                      </a:solidFill>
                      <a:prstDash val="solid"/>
                      <a:round/>
                      <a:headEnd type="none" w="med" len="med"/>
                      <a:tailEnd type="none" w="med" len="med"/>
                    </a:lnB>
                    <a:noFill/>
                  </a:tcPr>
                </a:tc>
              </a:tr>
              <a:tr h="3458946">
                <a:tc>
                  <a:txBody>
                    <a:bodyPr/>
                    <a:lstStyle/>
                    <a:p>
                      <a:pPr>
                        <a:buFont typeface="Arial" pitchFamily="34" charset="0"/>
                        <a:buNone/>
                      </a:pPr>
                      <a:r>
                        <a:rPr lang="en-US" sz="2400" noProof="0" dirty="0" smtClean="0">
                          <a:solidFill>
                            <a:schemeClr val="tx1"/>
                          </a:solidFill>
                          <a:latin typeface="Times New Roman" pitchFamily="18" charset="0"/>
                          <a:cs typeface="Times New Roman" pitchFamily="18" charset="0"/>
                        </a:rPr>
                        <a:t>Oh no! </a:t>
                      </a:r>
                      <a:r>
                        <a:rPr lang="en-US" sz="2400" b="1" noProof="0" dirty="0" smtClean="0">
                          <a:solidFill>
                            <a:schemeClr val="tx1"/>
                          </a:solidFill>
                          <a:latin typeface="Times New Roman" pitchFamily="18" charset="0"/>
                          <a:cs typeface="Times New Roman" pitchFamily="18" charset="0"/>
                        </a:rPr>
                        <a:t>I’ve</a:t>
                      </a:r>
                      <a:r>
                        <a:rPr lang="en-US" sz="2400" b="1" baseline="0" noProof="0" dirty="0" smtClean="0">
                          <a:solidFill>
                            <a:schemeClr val="tx1"/>
                          </a:solidFill>
                          <a:latin typeface="Times New Roman" pitchFamily="18" charset="0"/>
                          <a:cs typeface="Times New Roman" pitchFamily="18" charset="0"/>
                        </a:rPr>
                        <a:t> left</a:t>
                      </a:r>
                      <a:r>
                        <a:rPr lang="en-US" sz="2400" b="0" baseline="0" noProof="0" dirty="0" smtClean="0">
                          <a:solidFill>
                            <a:schemeClr val="tx1"/>
                          </a:solidFill>
                          <a:latin typeface="Times New Roman" pitchFamily="18" charset="0"/>
                          <a:cs typeface="Times New Roman" pitchFamily="18" charset="0"/>
                        </a:rPr>
                        <a:t> the tickets at home.</a:t>
                      </a:r>
                      <a:endParaRPr lang="en-US" sz="2400" noProof="0" dirty="0">
                        <a:solidFill>
                          <a:schemeClr val="tx1"/>
                        </a:solidFill>
                        <a:latin typeface="Times New Roman" pitchFamily="18" charset="0"/>
                        <a:cs typeface="Times New Roman" pitchFamily="18" charset="0"/>
                      </a:endParaRPr>
                    </a:p>
                  </a:txBody>
                  <a:tcPr>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noFill/>
                  </a:tcPr>
                </a:tc>
                <a:tc>
                  <a:txBody>
                    <a:bodyPr/>
                    <a:lstStyle/>
                    <a:p>
                      <a:pPr>
                        <a:buFont typeface="Arial" pitchFamily="34" charset="0"/>
                        <a:buNone/>
                      </a:pPr>
                      <a:r>
                        <a:rPr lang="en-US" sz="2400" noProof="0" dirty="0" smtClean="0">
                          <a:solidFill>
                            <a:schemeClr val="tx1"/>
                          </a:solidFill>
                          <a:latin typeface="Times New Roman" pitchFamily="18" charset="0"/>
                          <a:cs typeface="Times New Roman" pitchFamily="18" charset="0"/>
                        </a:rPr>
                        <a:t>I</a:t>
                      </a:r>
                      <a:r>
                        <a:rPr lang="en-US" sz="2400" b="1" noProof="0" dirty="0" smtClean="0">
                          <a:solidFill>
                            <a:schemeClr val="tx1"/>
                          </a:solidFill>
                          <a:latin typeface="Times New Roman" pitchFamily="18" charset="0"/>
                          <a:cs typeface="Times New Roman" pitchFamily="18" charset="0"/>
                        </a:rPr>
                        <a:t> left</a:t>
                      </a:r>
                      <a:r>
                        <a:rPr lang="en-US" sz="2400" b="1" baseline="0" noProof="0" dirty="0" smtClean="0">
                          <a:solidFill>
                            <a:schemeClr val="tx1"/>
                          </a:solidFill>
                          <a:latin typeface="Times New Roman" pitchFamily="18" charset="0"/>
                          <a:cs typeface="Times New Roman" pitchFamily="18" charset="0"/>
                        </a:rPr>
                        <a:t> </a:t>
                      </a:r>
                      <a:r>
                        <a:rPr lang="en-US" sz="2400" b="0" baseline="0" noProof="0" dirty="0" smtClean="0">
                          <a:solidFill>
                            <a:schemeClr val="tx1"/>
                          </a:solidFill>
                          <a:latin typeface="Times New Roman" pitchFamily="18" charset="0"/>
                          <a:cs typeface="Times New Roman" pitchFamily="18" charset="0"/>
                        </a:rPr>
                        <a:t>the tickets on the table when I left.</a:t>
                      </a:r>
                      <a:endParaRPr lang="en-US" sz="2400" noProof="0" dirty="0">
                        <a:solidFill>
                          <a:schemeClr val="tx1"/>
                        </a:solidFill>
                        <a:latin typeface="Times New Roman" pitchFamily="18" charset="0"/>
                        <a:cs typeface="Times New Roman" pitchFamily="18" charset="0"/>
                      </a:endParaRPr>
                    </a:p>
                  </a:txBody>
                  <a:tcPr>
                    <a:lnL w="28575" cap="flat" cmpd="sng" algn="ctr">
                      <a:solidFill>
                        <a:srgbClr val="00B0F0"/>
                      </a:solidFill>
                      <a:prstDash val="solid"/>
                      <a:round/>
                      <a:headEnd type="none" w="med" len="med"/>
                      <a:tailEnd type="none" w="med" len="med"/>
                    </a:lnL>
                    <a:lnT w="28575" cap="flat" cmpd="sng" algn="ctr">
                      <a:solidFill>
                        <a:srgbClr val="00B0F0"/>
                      </a:solidFill>
                      <a:prstDash val="solid"/>
                      <a:round/>
                      <a:headEnd type="none" w="med" len="med"/>
                      <a:tailEnd type="none" w="med" len="med"/>
                    </a:lnT>
                    <a:noFill/>
                  </a:tcPr>
                </a:tc>
              </a:tr>
            </a:tbl>
          </a:graphicData>
        </a:graphic>
      </p:graphicFrame>
      <p:pic>
        <p:nvPicPr>
          <p:cNvPr id="86018" name="Picture 2" descr="Resultado de imagen para }Iâve left the tickets at home."/>
          <p:cNvPicPr>
            <a:picLocks noChangeAspect="1" noChangeArrowheads="1"/>
          </p:cNvPicPr>
          <p:nvPr/>
        </p:nvPicPr>
        <p:blipFill>
          <a:blip r:embed="rId3" cstate="print"/>
          <a:srcRect l="2579" r="1446" b="2228"/>
          <a:stretch>
            <a:fillRect/>
          </a:stretch>
        </p:blipFill>
        <p:spPr bwMode="auto">
          <a:xfrm>
            <a:off x="539552" y="3645024"/>
            <a:ext cx="3672408" cy="2286594"/>
          </a:xfrm>
          <a:prstGeom prst="rect">
            <a:avLst/>
          </a:prstGeom>
          <a:noFill/>
        </p:spPr>
      </p:pic>
      <p:pic>
        <p:nvPicPr>
          <p:cNvPr id="86020" name="Picture 4" descr="Resultado de imagen para I left the tickets on the table"/>
          <p:cNvPicPr>
            <a:picLocks noChangeAspect="1" noChangeArrowheads="1"/>
          </p:cNvPicPr>
          <p:nvPr/>
        </p:nvPicPr>
        <p:blipFill>
          <a:blip r:embed="rId4" cstate="print"/>
          <a:srcRect t="8824" b="16176"/>
          <a:stretch>
            <a:fillRect/>
          </a:stretch>
        </p:blipFill>
        <p:spPr bwMode="auto">
          <a:xfrm rot="16200000">
            <a:off x="5467600" y="3037456"/>
            <a:ext cx="2241249" cy="3456385"/>
          </a:xfrm>
          <a:prstGeom prst="rect">
            <a:avLst/>
          </a:prstGeom>
          <a:noFill/>
        </p:spPr>
      </p:pic>
    </p:spTree>
  </p:cSld>
  <p:clrMapOvr>
    <a:masterClrMapping/>
  </p:clrMapOvr>
  <p:transition>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Verbs forms often confused</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aphicFrame>
        <p:nvGraphicFramePr>
          <p:cNvPr id="8" name="7 Tabla"/>
          <p:cNvGraphicFramePr>
            <a:graphicFrameLocks noGrp="1"/>
          </p:cNvGraphicFramePr>
          <p:nvPr>
            <p:extLst>
              <p:ext uri="{D42A27DB-BD31-4B8C-83A1-F6EECF244321}">
                <p14:modId xmlns:p14="http://schemas.microsoft.com/office/powerpoint/2010/main" val="3429190197"/>
              </p:ext>
            </p:extLst>
          </p:nvPr>
        </p:nvGraphicFramePr>
        <p:xfrm>
          <a:off x="755576" y="1916832"/>
          <a:ext cx="7536160" cy="4071309"/>
        </p:xfrm>
        <a:graphic>
          <a:graphicData uri="http://schemas.openxmlformats.org/drawingml/2006/table">
            <a:tbl>
              <a:tblPr firstRow="1" bandRow="1">
                <a:tableStyleId>{5C22544A-7EE6-4342-B048-85BDC9FD1C3A}</a:tableStyleId>
              </a:tblPr>
              <a:tblGrid>
                <a:gridCol w="3781581"/>
                <a:gridCol w="3754579"/>
              </a:tblGrid>
              <a:tr h="612363">
                <a:tc>
                  <a:txBody>
                    <a:bodyPr/>
                    <a:lstStyle/>
                    <a:p>
                      <a:r>
                        <a:rPr lang="en-US" sz="2800" noProof="0" dirty="0" smtClean="0">
                          <a:solidFill>
                            <a:schemeClr val="tx1"/>
                          </a:solidFill>
                          <a:latin typeface="Times New Roman" pitchFamily="18" charset="0"/>
                          <a:cs typeface="Times New Roman" pitchFamily="18" charset="0"/>
                        </a:rPr>
                        <a:t>Past</a:t>
                      </a:r>
                      <a:r>
                        <a:rPr lang="en-US" sz="2800" baseline="0" noProof="0" dirty="0" smtClean="0">
                          <a:solidFill>
                            <a:schemeClr val="tx1"/>
                          </a:solidFill>
                          <a:latin typeface="Times New Roman" pitchFamily="18" charset="0"/>
                          <a:cs typeface="Times New Roman" pitchFamily="18" charset="0"/>
                        </a:rPr>
                        <a:t> continuous.</a:t>
                      </a:r>
                      <a:endParaRPr lang="en-US" sz="2800" noProof="0" dirty="0">
                        <a:solidFill>
                          <a:schemeClr val="tx1"/>
                        </a:solidFill>
                        <a:latin typeface="Times New Roman" pitchFamily="18" charset="0"/>
                        <a:cs typeface="Times New Roman" pitchFamily="18" charset="0"/>
                      </a:endParaRPr>
                    </a:p>
                  </a:txBody>
                  <a:tcPr>
                    <a:lnR w="28575" cap="flat" cmpd="sng" algn="ctr">
                      <a:solidFill>
                        <a:srgbClr val="00B0F0"/>
                      </a:solidFill>
                      <a:prstDash val="solid"/>
                      <a:round/>
                      <a:headEnd type="none" w="med" len="med"/>
                      <a:tailEnd type="none" w="med" len="med"/>
                    </a:lnR>
                    <a:lnB w="28575" cap="flat" cmpd="sng" algn="ctr">
                      <a:solidFill>
                        <a:srgbClr val="00B0F0"/>
                      </a:solidFill>
                      <a:prstDash val="solid"/>
                      <a:round/>
                      <a:headEnd type="none" w="med" len="med"/>
                      <a:tailEnd type="none" w="med" len="med"/>
                    </a:lnB>
                    <a:noFill/>
                  </a:tcPr>
                </a:tc>
                <a:tc>
                  <a:txBody>
                    <a:bodyPr/>
                    <a:lstStyle/>
                    <a:p>
                      <a:r>
                        <a:rPr lang="en-US" sz="2800" noProof="0" dirty="0" smtClean="0">
                          <a:solidFill>
                            <a:schemeClr val="tx1"/>
                          </a:solidFill>
                          <a:latin typeface="Times New Roman" pitchFamily="18" charset="0"/>
                          <a:cs typeface="Times New Roman" pitchFamily="18" charset="0"/>
                        </a:rPr>
                        <a:t>Past</a:t>
                      </a:r>
                      <a:r>
                        <a:rPr lang="en-US" sz="2800" baseline="0" noProof="0" dirty="0" smtClean="0">
                          <a:solidFill>
                            <a:schemeClr val="tx1"/>
                          </a:solidFill>
                          <a:latin typeface="Times New Roman" pitchFamily="18" charset="0"/>
                          <a:cs typeface="Times New Roman" pitchFamily="18" charset="0"/>
                        </a:rPr>
                        <a:t> simple.</a:t>
                      </a:r>
                      <a:endParaRPr lang="en-US" sz="2800" noProof="0" dirty="0">
                        <a:solidFill>
                          <a:schemeClr val="tx1"/>
                        </a:solidFill>
                        <a:latin typeface="Times New Roman" pitchFamily="18" charset="0"/>
                        <a:cs typeface="Times New Roman" pitchFamily="18" charset="0"/>
                      </a:endParaRPr>
                    </a:p>
                  </a:txBody>
                  <a:tcPr>
                    <a:lnL w="28575" cap="flat" cmpd="sng" algn="ctr">
                      <a:solidFill>
                        <a:srgbClr val="00B0F0"/>
                      </a:solidFill>
                      <a:prstDash val="solid"/>
                      <a:round/>
                      <a:headEnd type="none" w="med" len="med"/>
                      <a:tailEnd type="none" w="med" len="med"/>
                    </a:lnL>
                    <a:lnB w="28575" cap="flat" cmpd="sng" algn="ctr">
                      <a:solidFill>
                        <a:srgbClr val="00B0F0"/>
                      </a:solidFill>
                      <a:prstDash val="solid"/>
                      <a:round/>
                      <a:headEnd type="none" w="med" len="med"/>
                      <a:tailEnd type="none" w="med" len="med"/>
                    </a:lnB>
                    <a:noFill/>
                  </a:tcPr>
                </a:tc>
              </a:tr>
              <a:tr h="3458946">
                <a:tc>
                  <a:txBody>
                    <a:bodyPr/>
                    <a:lstStyle/>
                    <a:p>
                      <a:pPr>
                        <a:buFont typeface="Arial" pitchFamily="34" charset="0"/>
                        <a:buNone/>
                      </a:pPr>
                      <a:r>
                        <a:rPr lang="en-US" sz="2400" noProof="0" dirty="0" smtClean="0">
                          <a:solidFill>
                            <a:schemeClr val="tx1"/>
                          </a:solidFill>
                          <a:latin typeface="Times New Roman" pitchFamily="18" charset="0"/>
                          <a:cs typeface="Times New Roman" pitchFamily="18" charset="0"/>
                        </a:rPr>
                        <a:t>At six</a:t>
                      </a:r>
                      <a:r>
                        <a:rPr lang="en-US" sz="2400" baseline="0" noProof="0" dirty="0" smtClean="0">
                          <a:solidFill>
                            <a:schemeClr val="tx1"/>
                          </a:solidFill>
                          <a:latin typeface="Times New Roman" pitchFamily="18" charset="0"/>
                          <a:cs typeface="Times New Roman" pitchFamily="18" charset="0"/>
                        </a:rPr>
                        <a:t> o’clock I </a:t>
                      </a:r>
                      <a:r>
                        <a:rPr lang="en-US" sz="2400" b="1" baseline="0" noProof="0" dirty="0" smtClean="0">
                          <a:solidFill>
                            <a:schemeClr val="tx1"/>
                          </a:solidFill>
                          <a:latin typeface="Times New Roman" pitchFamily="18" charset="0"/>
                          <a:cs typeface="Times New Roman" pitchFamily="18" charset="0"/>
                        </a:rPr>
                        <a:t>was driving </a:t>
                      </a:r>
                      <a:r>
                        <a:rPr lang="en-US" sz="2400" b="0" baseline="0" noProof="0" dirty="0" smtClean="0">
                          <a:solidFill>
                            <a:schemeClr val="tx1"/>
                          </a:solidFill>
                          <a:latin typeface="Times New Roman" pitchFamily="18" charset="0"/>
                          <a:cs typeface="Times New Roman" pitchFamily="18" charset="0"/>
                        </a:rPr>
                        <a:t>home.</a:t>
                      </a:r>
                      <a:endParaRPr lang="en-US" sz="2400" noProof="0" dirty="0">
                        <a:solidFill>
                          <a:schemeClr val="tx1"/>
                        </a:solidFill>
                        <a:latin typeface="Times New Roman" pitchFamily="18" charset="0"/>
                        <a:cs typeface="Times New Roman" pitchFamily="18" charset="0"/>
                      </a:endParaRPr>
                    </a:p>
                  </a:txBody>
                  <a:tcPr>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noFill/>
                  </a:tcPr>
                </a:tc>
                <a:tc>
                  <a:txBody>
                    <a:bodyPr/>
                    <a:lstStyle/>
                    <a:p>
                      <a:pPr>
                        <a:buFont typeface="Arial" pitchFamily="34" charset="0"/>
                        <a:buNone/>
                      </a:pPr>
                      <a:r>
                        <a:rPr lang="en-US" sz="2400" noProof="0" dirty="0" smtClean="0">
                          <a:solidFill>
                            <a:schemeClr val="tx1"/>
                          </a:solidFill>
                          <a:latin typeface="Times New Roman" pitchFamily="18" charset="0"/>
                          <a:cs typeface="Times New Roman" pitchFamily="18" charset="0"/>
                        </a:rPr>
                        <a:t>As I was driving home, he </a:t>
                      </a:r>
                      <a:r>
                        <a:rPr lang="en-US" sz="2400" b="1" noProof="0" dirty="0" smtClean="0">
                          <a:solidFill>
                            <a:schemeClr val="tx1"/>
                          </a:solidFill>
                          <a:latin typeface="Times New Roman" pitchFamily="18" charset="0"/>
                          <a:cs typeface="Times New Roman" pitchFamily="18" charset="0"/>
                        </a:rPr>
                        <a:t>had </a:t>
                      </a:r>
                      <a:r>
                        <a:rPr lang="en-US" sz="2400" b="0" noProof="0" dirty="0" smtClean="0">
                          <a:solidFill>
                            <a:schemeClr val="tx1"/>
                          </a:solidFill>
                          <a:latin typeface="Times New Roman" pitchFamily="18" charset="0"/>
                          <a:cs typeface="Times New Roman" pitchFamily="18" charset="0"/>
                        </a:rPr>
                        <a:t>an accident.</a:t>
                      </a:r>
                      <a:endParaRPr lang="en-US" sz="2400" noProof="0" dirty="0">
                        <a:solidFill>
                          <a:schemeClr val="tx1"/>
                        </a:solidFill>
                        <a:latin typeface="Times New Roman" pitchFamily="18" charset="0"/>
                        <a:cs typeface="Times New Roman" pitchFamily="18" charset="0"/>
                      </a:endParaRPr>
                    </a:p>
                  </a:txBody>
                  <a:tcPr>
                    <a:lnL w="28575" cap="flat" cmpd="sng" algn="ctr">
                      <a:solidFill>
                        <a:srgbClr val="00B0F0"/>
                      </a:solidFill>
                      <a:prstDash val="solid"/>
                      <a:round/>
                      <a:headEnd type="none" w="med" len="med"/>
                      <a:tailEnd type="none" w="med" len="med"/>
                    </a:lnL>
                    <a:lnT w="28575" cap="flat" cmpd="sng" algn="ctr">
                      <a:solidFill>
                        <a:srgbClr val="00B0F0"/>
                      </a:solidFill>
                      <a:prstDash val="solid"/>
                      <a:round/>
                      <a:headEnd type="none" w="med" len="med"/>
                      <a:tailEnd type="none" w="med" len="med"/>
                    </a:lnT>
                    <a:noFill/>
                  </a:tcPr>
                </a:tc>
              </a:tr>
            </a:tbl>
          </a:graphicData>
        </a:graphic>
      </p:graphicFrame>
      <p:pic>
        <p:nvPicPr>
          <p:cNvPr id="83970" name="Picture 2" descr="Resultado de imagen para I was driving home."/>
          <p:cNvPicPr>
            <a:picLocks noChangeAspect="1" noChangeArrowheads="1"/>
          </p:cNvPicPr>
          <p:nvPr/>
        </p:nvPicPr>
        <p:blipFill>
          <a:blip r:embed="rId3" cstate="print"/>
          <a:srcRect b="8201"/>
          <a:stretch>
            <a:fillRect/>
          </a:stretch>
        </p:blipFill>
        <p:spPr bwMode="auto">
          <a:xfrm>
            <a:off x="539552" y="3429000"/>
            <a:ext cx="3714750" cy="2448272"/>
          </a:xfrm>
          <a:prstGeom prst="rect">
            <a:avLst/>
          </a:prstGeom>
          <a:noFill/>
        </p:spPr>
      </p:pic>
      <p:pic>
        <p:nvPicPr>
          <p:cNvPr id="83972" name="Picture 4" descr="Resultado de imagen para As I was driving home, I had an accident."/>
          <p:cNvPicPr>
            <a:picLocks noChangeAspect="1" noChangeArrowheads="1"/>
          </p:cNvPicPr>
          <p:nvPr/>
        </p:nvPicPr>
        <p:blipFill>
          <a:blip r:embed="rId4" cstate="print"/>
          <a:srcRect/>
          <a:stretch>
            <a:fillRect/>
          </a:stretch>
        </p:blipFill>
        <p:spPr bwMode="auto">
          <a:xfrm>
            <a:off x="4788024" y="3429000"/>
            <a:ext cx="3600400" cy="2438981"/>
          </a:xfrm>
          <a:prstGeom prst="rect">
            <a:avLst/>
          </a:prstGeom>
          <a:noFill/>
        </p:spPr>
      </p:pic>
    </p:spTree>
  </p:cSld>
  <p:clrMapOvr>
    <a:masterClrMapping/>
  </p:clrMapOvr>
  <p:transition>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Verb forms often confused</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aphicFrame>
        <p:nvGraphicFramePr>
          <p:cNvPr id="8" name="7 Tabla"/>
          <p:cNvGraphicFramePr>
            <a:graphicFrameLocks noGrp="1"/>
          </p:cNvGraphicFramePr>
          <p:nvPr/>
        </p:nvGraphicFramePr>
        <p:xfrm>
          <a:off x="755576" y="1916832"/>
          <a:ext cx="8064896" cy="4071309"/>
        </p:xfrm>
        <a:graphic>
          <a:graphicData uri="http://schemas.openxmlformats.org/drawingml/2006/table">
            <a:tbl>
              <a:tblPr firstRow="1" bandRow="1">
                <a:tableStyleId>{5C22544A-7EE6-4342-B048-85BDC9FD1C3A}</a:tableStyleId>
              </a:tblPr>
              <a:tblGrid>
                <a:gridCol w="3672408"/>
                <a:gridCol w="4392488"/>
              </a:tblGrid>
              <a:tr h="612363">
                <a:tc>
                  <a:txBody>
                    <a:bodyPr/>
                    <a:lstStyle/>
                    <a:p>
                      <a:r>
                        <a:rPr lang="en-US" sz="2800" noProof="0" dirty="0" smtClean="0">
                          <a:solidFill>
                            <a:schemeClr val="tx1"/>
                          </a:solidFill>
                          <a:latin typeface="Times New Roman" pitchFamily="18" charset="0"/>
                          <a:cs typeface="Times New Roman" pitchFamily="18" charset="0"/>
                        </a:rPr>
                        <a:t>Present</a:t>
                      </a:r>
                      <a:r>
                        <a:rPr lang="en-US" sz="2800" baseline="0" noProof="0" dirty="0" smtClean="0">
                          <a:solidFill>
                            <a:schemeClr val="tx1"/>
                          </a:solidFill>
                          <a:latin typeface="Times New Roman" pitchFamily="18" charset="0"/>
                          <a:cs typeface="Times New Roman" pitchFamily="18" charset="0"/>
                        </a:rPr>
                        <a:t> perfect simple. </a:t>
                      </a:r>
                      <a:endParaRPr lang="en-US" sz="2800" noProof="0" dirty="0">
                        <a:solidFill>
                          <a:schemeClr val="tx1"/>
                        </a:solidFill>
                        <a:latin typeface="Times New Roman" pitchFamily="18" charset="0"/>
                        <a:cs typeface="Times New Roman" pitchFamily="18" charset="0"/>
                      </a:endParaRPr>
                    </a:p>
                  </a:txBody>
                  <a:tcPr>
                    <a:lnR w="28575" cap="flat" cmpd="sng" algn="ctr">
                      <a:solidFill>
                        <a:srgbClr val="00B0F0"/>
                      </a:solidFill>
                      <a:prstDash val="solid"/>
                      <a:round/>
                      <a:headEnd type="none" w="med" len="med"/>
                      <a:tailEnd type="none" w="med" len="med"/>
                    </a:lnR>
                    <a:lnB w="28575" cap="flat" cmpd="sng" algn="ctr">
                      <a:solidFill>
                        <a:srgbClr val="00B0F0"/>
                      </a:solidFill>
                      <a:prstDash val="solid"/>
                      <a:round/>
                      <a:headEnd type="none" w="med" len="med"/>
                      <a:tailEnd type="none" w="med" len="med"/>
                    </a:lnB>
                    <a:noFill/>
                  </a:tcPr>
                </a:tc>
                <a:tc>
                  <a:txBody>
                    <a:bodyPr/>
                    <a:lstStyle/>
                    <a:p>
                      <a:r>
                        <a:rPr lang="en-US" sz="2800" noProof="0" dirty="0" smtClean="0">
                          <a:solidFill>
                            <a:schemeClr val="tx1"/>
                          </a:solidFill>
                          <a:latin typeface="Times New Roman" pitchFamily="18" charset="0"/>
                          <a:cs typeface="Times New Roman" pitchFamily="18" charset="0"/>
                        </a:rPr>
                        <a:t>Present</a:t>
                      </a:r>
                      <a:r>
                        <a:rPr lang="en-US" sz="2800" baseline="0" noProof="0" dirty="0" smtClean="0">
                          <a:solidFill>
                            <a:schemeClr val="tx1"/>
                          </a:solidFill>
                          <a:latin typeface="Times New Roman" pitchFamily="18" charset="0"/>
                          <a:cs typeface="Times New Roman" pitchFamily="18" charset="0"/>
                        </a:rPr>
                        <a:t> perfect continuous.</a:t>
                      </a:r>
                      <a:endParaRPr lang="en-US" sz="2800" noProof="0" dirty="0">
                        <a:solidFill>
                          <a:schemeClr val="tx1"/>
                        </a:solidFill>
                        <a:latin typeface="Times New Roman" pitchFamily="18" charset="0"/>
                        <a:cs typeface="Times New Roman" pitchFamily="18" charset="0"/>
                      </a:endParaRPr>
                    </a:p>
                  </a:txBody>
                  <a:tcPr>
                    <a:lnL w="28575" cap="flat" cmpd="sng" algn="ctr">
                      <a:solidFill>
                        <a:srgbClr val="00B0F0"/>
                      </a:solidFill>
                      <a:prstDash val="solid"/>
                      <a:round/>
                      <a:headEnd type="none" w="med" len="med"/>
                      <a:tailEnd type="none" w="med" len="med"/>
                    </a:lnL>
                    <a:lnB w="28575" cap="flat" cmpd="sng" algn="ctr">
                      <a:solidFill>
                        <a:srgbClr val="00B0F0"/>
                      </a:solidFill>
                      <a:prstDash val="solid"/>
                      <a:round/>
                      <a:headEnd type="none" w="med" len="med"/>
                      <a:tailEnd type="none" w="med" len="med"/>
                    </a:lnB>
                    <a:noFill/>
                  </a:tcPr>
                </a:tc>
              </a:tr>
              <a:tr h="3458946">
                <a:tc>
                  <a:txBody>
                    <a:bodyPr/>
                    <a:lstStyle/>
                    <a:p>
                      <a:pPr>
                        <a:buFont typeface="Arial" pitchFamily="34" charset="0"/>
                        <a:buNone/>
                      </a:pPr>
                      <a:r>
                        <a:rPr lang="en-US" sz="2400" noProof="0" dirty="0" smtClean="0">
                          <a:solidFill>
                            <a:schemeClr val="tx1"/>
                          </a:solidFill>
                          <a:latin typeface="Times New Roman" pitchFamily="18" charset="0"/>
                          <a:cs typeface="Times New Roman" pitchFamily="18" charset="0"/>
                        </a:rPr>
                        <a:t>No, thanks. I’</a:t>
                      </a:r>
                      <a:r>
                        <a:rPr lang="en-US" sz="2400" b="1" noProof="0" dirty="0" smtClean="0">
                          <a:solidFill>
                            <a:schemeClr val="tx1"/>
                          </a:solidFill>
                          <a:latin typeface="Times New Roman" pitchFamily="18" charset="0"/>
                          <a:cs typeface="Times New Roman" pitchFamily="18" charset="0"/>
                        </a:rPr>
                        <a:t>ve read</a:t>
                      </a:r>
                      <a:r>
                        <a:rPr lang="en-US" sz="2400" b="1" baseline="0" noProof="0" dirty="0" smtClean="0">
                          <a:solidFill>
                            <a:schemeClr val="tx1"/>
                          </a:solidFill>
                          <a:latin typeface="Times New Roman" pitchFamily="18" charset="0"/>
                          <a:cs typeface="Times New Roman" pitchFamily="18" charset="0"/>
                        </a:rPr>
                        <a:t> </a:t>
                      </a:r>
                      <a:r>
                        <a:rPr lang="en-US" sz="2400" b="0" baseline="0" noProof="0" dirty="0" smtClean="0">
                          <a:solidFill>
                            <a:schemeClr val="tx1"/>
                          </a:solidFill>
                          <a:latin typeface="Times New Roman" pitchFamily="18" charset="0"/>
                          <a:cs typeface="Times New Roman" pitchFamily="18" charset="0"/>
                        </a:rPr>
                        <a:t>that book three times.</a:t>
                      </a:r>
                      <a:endParaRPr lang="en-US" sz="2400" noProof="0" dirty="0">
                        <a:solidFill>
                          <a:schemeClr val="tx1"/>
                        </a:solidFill>
                        <a:latin typeface="Times New Roman" pitchFamily="18" charset="0"/>
                        <a:cs typeface="Times New Roman" pitchFamily="18" charset="0"/>
                      </a:endParaRPr>
                    </a:p>
                  </a:txBody>
                  <a:tcPr>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noFill/>
                  </a:tcPr>
                </a:tc>
                <a:tc>
                  <a:txBody>
                    <a:bodyPr/>
                    <a:lstStyle/>
                    <a:p>
                      <a:pPr>
                        <a:buFont typeface="Arial" pitchFamily="34" charset="0"/>
                        <a:buNone/>
                      </a:pPr>
                      <a:r>
                        <a:rPr lang="en-US" sz="2400" noProof="0" dirty="0" smtClean="0">
                          <a:solidFill>
                            <a:schemeClr val="tx1"/>
                          </a:solidFill>
                          <a:latin typeface="Times New Roman" pitchFamily="18" charset="0"/>
                          <a:cs typeface="Times New Roman" pitchFamily="18" charset="0"/>
                        </a:rPr>
                        <a:t>I’</a:t>
                      </a:r>
                      <a:r>
                        <a:rPr lang="en-US" sz="2400" b="1" noProof="0" dirty="0" smtClean="0">
                          <a:solidFill>
                            <a:schemeClr val="tx1"/>
                          </a:solidFill>
                          <a:latin typeface="Times New Roman" pitchFamily="18" charset="0"/>
                          <a:cs typeface="Times New Roman" pitchFamily="18" charset="0"/>
                        </a:rPr>
                        <a:t>ve been reading </a:t>
                      </a:r>
                      <a:r>
                        <a:rPr lang="en-US" sz="2400" b="0" noProof="0" dirty="0" smtClean="0">
                          <a:solidFill>
                            <a:schemeClr val="tx1"/>
                          </a:solidFill>
                          <a:latin typeface="Times New Roman" pitchFamily="18" charset="0"/>
                          <a:cs typeface="Times New Roman" pitchFamily="18" charset="0"/>
                        </a:rPr>
                        <a:t>this book for over a month and still haven’t finished it.</a:t>
                      </a:r>
                      <a:endParaRPr lang="en-US" sz="2400" noProof="0" dirty="0">
                        <a:solidFill>
                          <a:schemeClr val="tx1"/>
                        </a:solidFill>
                        <a:latin typeface="Times New Roman" pitchFamily="18" charset="0"/>
                        <a:cs typeface="Times New Roman" pitchFamily="18" charset="0"/>
                      </a:endParaRPr>
                    </a:p>
                  </a:txBody>
                  <a:tcPr>
                    <a:lnL w="28575" cap="flat" cmpd="sng" algn="ctr">
                      <a:solidFill>
                        <a:srgbClr val="00B0F0"/>
                      </a:solidFill>
                      <a:prstDash val="solid"/>
                      <a:round/>
                      <a:headEnd type="none" w="med" len="med"/>
                      <a:tailEnd type="none" w="med" len="med"/>
                    </a:lnL>
                    <a:lnT w="28575" cap="flat" cmpd="sng" algn="ctr">
                      <a:solidFill>
                        <a:srgbClr val="00B0F0"/>
                      </a:solidFill>
                      <a:prstDash val="solid"/>
                      <a:round/>
                      <a:headEnd type="none" w="med" len="med"/>
                      <a:tailEnd type="none" w="med" len="med"/>
                    </a:lnT>
                    <a:noFill/>
                  </a:tcPr>
                </a:tc>
              </a:tr>
            </a:tbl>
          </a:graphicData>
        </a:graphic>
      </p:graphicFrame>
      <p:pic>
        <p:nvPicPr>
          <p:cNvPr id="81922" name="Picture 2" descr="Resultado de imagen para I've been reading this book for over a month and still haven't finished it."/>
          <p:cNvPicPr>
            <a:picLocks noChangeAspect="1" noChangeArrowheads="1"/>
          </p:cNvPicPr>
          <p:nvPr/>
        </p:nvPicPr>
        <p:blipFill>
          <a:blip r:embed="rId3" cstate="print"/>
          <a:srcRect/>
          <a:stretch>
            <a:fillRect/>
          </a:stretch>
        </p:blipFill>
        <p:spPr bwMode="auto">
          <a:xfrm>
            <a:off x="4716016" y="3789040"/>
            <a:ext cx="3101883" cy="2304256"/>
          </a:xfrm>
          <a:prstGeom prst="rect">
            <a:avLst/>
          </a:prstGeom>
          <a:noFill/>
        </p:spPr>
      </p:pic>
      <p:pic>
        <p:nvPicPr>
          <p:cNvPr id="81924" name="Picture 4" descr="Resultado de imagen para leer un libro tres veces"/>
          <p:cNvPicPr>
            <a:picLocks noChangeAspect="1" noChangeArrowheads="1"/>
          </p:cNvPicPr>
          <p:nvPr/>
        </p:nvPicPr>
        <p:blipFill>
          <a:blip r:embed="rId4" cstate="print"/>
          <a:srcRect r="16841"/>
          <a:stretch>
            <a:fillRect/>
          </a:stretch>
        </p:blipFill>
        <p:spPr bwMode="auto">
          <a:xfrm>
            <a:off x="755576" y="3789040"/>
            <a:ext cx="3379528" cy="2304256"/>
          </a:xfrm>
          <a:prstGeom prst="rect">
            <a:avLst/>
          </a:prstGeom>
          <a:noFill/>
        </p:spPr>
      </p:pic>
    </p:spTree>
  </p:cSld>
  <p:clrMapOvr>
    <a:masterClrMapping/>
  </p:clrMapOvr>
  <p:transition>
    <p:pu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Verb forms often confused </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aphicFrame>
        <p:nvGraphicFramePr>
          <p:cNvPr id="8" name="7 Tabla"/>
          <p:cNvGraphicFramePr>
            <a:graphicFrameLocks noGrp="1"/>
          </p:cNvGraphicFramePr>
          <p:nvPr/>
        </p:nvGraphicFramePr>
        <p:xfrm>
          <a:off x="755576" y="1916832"/>
          <a:ext cx="7776864" cy="4071309"/>
        </p:xfrm>
        <a:graphic>
          <a:graphicData uri="http://schemas.openxmlformats.org/drawingml/2006/table">
            <a:tbl>
              <a:tblPr firstRow="1" bandRow="1">
                <a:tableStyleId>{5C22544A-7EE6-4342-B048-85BDC9FD1C3A}</a:tableStyleId>
              </a:tblPr>
              <a:tblGrid>
                <a:gridCol w="3781581"/>
                <a:gridCol w="3995283"/>
              </a:tblGrid>
              <a:tr h="612363">
                <a:tc>
                  <a:txBody>
                    <a:bodyPr/>
                    <a:lstStyle/>
                    <a:p>
                      <a:r>
                        <a:rPr lang="en-US" sz="2800" noProof="0" dirty="0" smtClean="0">
                          <a:solidFill>
                            <a:schemeClr val="tx1"/>
                          </a:solidFill>
                          <a:latin typeface="Times New Roman" pitchFamily="18" charset="0"/>
                          <a:cs typeface="Times New Roman" pitchFamily="18" charset="0"/>
                        </a:rPr>
                        <a:t>Past</a:t>
                      </a:r>
                      <a:r>
                        <a:rPr lang="en-US" sz="2800" baseline="0" noProof="0" dirty="0" smtClean="0">
                          <a:solidFill>
                            <a:schemeClr val="tx1"/>
                          </a:solidFill>
                          <a:latin typeface="Times New Roman" pitchFamily="18" charset="0"/>
                          <a:cs typeface="Times New Roman" pitchFamily="18" charset="0"/>
                        </a:rPr>
                        <a:t> perfect simple.</a:t>
                      </a:r>
                      <a:endParaRPr lang="en-US" sz="2800" noProof="0" dirty="0">
                        <a:solidFill>
                          <a:schemeClr val="tx1"/>
                        </a:solidFill>
                        <a:latin typeface="Times New Roman" pitchFamily="18" charset="0"/>
                        <a:cs typeface="Times New Roman" pitchFamily="18" charset="0"/>
                      </a:endParaRPr>
                    </a:p>
                  </a:txBody>
                  <a:tcPr>
                    <a:lnR w="28575" cap="flat" cmpd="sng" algn="ctr">
                      <a:solidFill>
                        <a:srgbClr val="00B0F0"/>
                      </a:solidFill>
                      <a:prstDash val="solid"/>
                      <a:round/>
                      <a:headEnd type="none" w="med" len="med"/>
                      <a:tailEnd type="none" w="med" len="med"/>
                    </a:lnR>
                    <a:lnB w="28575" cap="flat" cmpd="sng" algn="ctr">
                      <a:solidFill>
                        <a:srgbClr val="00B0F0"/>
                      </a:solidFill>
                      <a:prstDash val="solid"/>
                      <a:round/>
                      <a:headEnd type="none" w="med" len="med"/>
                      <a:tailEnd type="none" w="med" len="med"/>
                    </a:lnB>
                    <a:noFill/>
                  </a:tcPr>
                </a:tc>
                <a:tc>
                  <a:txBody>
                    <a:bodyPr/>
                    <a:lstStyle/>
                    <a:p>
                      <a:r>
                        <a:rPr lang="en-US" sz="2800" noProof="0" dirty="0" smtClean="0">
                          <a:solidFill>
                            <a:schemeClr val="tx1"/>
                          </a:solidFill>
                          <a:latin typeface="Times New Roman" pitchFamily="18" charset="0"/>
                          <a:cs typeface="Times New Roman" pitchFamily="18" charset="0"/>
                        </a:rPr>
                        <a:t>Past perfect continuous.</a:t>
                      </a:r>
                      <a:endParaRPr lang="en-US" sz="2800" noProof="0" dirty="0">
                        <a:solidFill>
                          <a:schemeClr val="tx1"/>
                        </a:solidFill>
                        <a:latin typeface="Times New Roman" pitchFamily="18" charset="0"/>
                        <a:cs typeface="Times New Roman" pitchFamily="18" charset="0"/>
                      </a:endParaRPr>
                    </a:p>
                  </a:txBody>
                  <a:tcPr>
                    <a:lnL w="28575" cap="flat" cmpd="sng" algn="ctr">
                      <a:solidFill>
                        <a:srgbClr val="00B0F0"/>
                      </a:solidFill>
                      <a:prstDash val="solid"/>
                      <a:round/>
                      <a:headEnd type="none" w="med" len="med"/>
                      <a:tailEnd type="none" w="med" len="med"/>
                    </a:lnL>
                    <a:lnB w="28575" cap="flat" cmpd="sng" algn="ctr">
                      <a:solidFill>
                        <a:srgbClr val="00B0F0"/>
                      </a:solidFill>
                      <a:prstDash val="solid"/>
                      <a:round/>
                      <a:headEnd type="none" w="med" len="med"/>
                      <a:tailEnd type="none" w="med" len="med"/>
                    </a:lnB>
                    <a:noFill/>
                  </a:tcPr>
                </a:tc>
              </a:tr>
              <a:tr h="3458946">
                <a:tc>
                  <a:txBody>
                    <a:bodyPr/>
                    <a:lstStyle/>
                    <a:p>
                      <a:pPr>
                        <a:buFont typeface="Arial" pitchFamily="34" charset="0"/>
                        <a:buNone/>
                      </a:pPr>
                      <a:r>
                        <a:rPr lang="en-US" sz="2400" noProof="0" dirty="0" smtClean="0">
                          <a:solidFill>
                            <a:schemeClr val="tx1"/>
                          </a:solidFill>
                          <a:latin typeface="Times New Roman" pitchFamily="18" charset="0"/>
                          <a:cs typeface="Times New Roman" pitchFamily="18" charset="0"/>
                        </a:rPr>
                        <a:t>I’</a:t>
                      </a:r>
                      <a:r>
                        <a:rPr lang="en-US" sz="2400" b="1" noProof="0" dirty="0" smtClean="0">
                          <a:solidFill>
                            <a:schemeClr val="tx1"/>
                          </a:solidFill>
                          <a:latin typeface="Times New Roman" pitchFamily="18" charset="0"/>
                          <a:cs typeface="Times New Roman" pitchFamily="18" charset="0"/>
                        </a:rPr>
                        <a:t>d</a:t>
                      </a:r>
                      <a:r>
                        <a:rPr lang="en-US" sz="2400" b="1" baseline="0" noProof="0" dirty="0" smtClean="0">
                          <a:solidFill>
                            <a:schemeClr val="tx1"/>
                          </a:solidFill>
                          <a:latin typeface="Times New Roman" pitchFamily="18" charset="0"/>
                          <a:cs typeface="Times New Roman" pitchFamily="18" charset="0"/>
                        </a:rPr>
                        <a:t> finished </a:t>
                      </a:r>
                      <a:r>
                        <a:rPr lang="en-US" sz="2400" b="0" baseline="0" noProof="0" dirty="0" smtClean="0">
                          <a:solidFill>
                            <a:schemeClr val="tx1"/>
                          </a:solidFill>
                          <a:latin typeface="Times New Roman" pitchFamily="18" charset="0"/>
                          <a:cs typeface="Times New Roman" pitchFamily="18" charset="0"/>
                        </a:rPr>
                        <a:t>my dinner before she got there.</a:t>
                      </a:r>
                      <a:endParaRPr lang="en-US" sz="2400" noProof="0" dirty="0">
                        <a:solidFill>
                          <a:schemeClr val="tx1"/>
                        </a:solidFill>
                        <a:latin typeface="Times New Roman" pitchFamily="18" charset="0"/>
                        <a:cs typeface="Times New Roman" pitchFamily="18" charset="0"/>
                      </a:endParaRPr>
                    </a:p>
                  </a:txBody>
                  <a:tcPr>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noFill/>
                  </a:tcPr>
                </a:tc>
                <a:tc>
                  <a:txBody>
                    <a:bodyPr/>
                    <a:lstStyle/>
                    <a:p>
                      <a:pPr>
                        <a:buFont typeface="Arial" pitchFamily="34" charset="0"/>
                        <a:buNone/>
                      </a:pPr>
                      <a:r>
                        <a:rPr lang="en-US" sz="2400" noProof="0" dirty="0" smtClean="0">
                          <a:solidFill>
                            <a:schemeClr val="tx1"/>
                          </a:solidFill>
                          <a:latin typeface="Times New Roman" pitchFamily="18" charset="0"/>
                          <a:cs typeface="Times New Roman" pitchFamily="18" charset="0"/>
                        </a:rPr>
                        <a:t>Before I</a:t>
                      </a:r>
                      <a:r>
                        <a:rPr lang="en-US" sz="2400" baseline="0" noProof="0" dirty="0" smtClean="0">
                          <a:solidFill>
                            <a:schemeClr val="tx1"/>
                          </a:solidFill>
                          <a:latin typeface="Times New Roman" pitchFamily="18" charset="0"/>
                          <a:cs typeface="Times New Roman" pitchFamily="18" charset="0"/>
                        </a:rPr>
                        <a:t> came to London I </a:t>
                      </a:r>
                      <a:r>
                        <a:rPr lang="en-US" sz="2400" b="1" baseline="0" noProof="0" dirty="0" smtClean="0">
                          <a:solidFill>
                            <a:schemeClr val="tx1"/>
                          </a:solidFill>
                          <a:latin typeface="Times New Roman" pitchFamily="18" charset="0"/>
                          <a:cs typeface="Times New Roman" pitchFamily="18" charset="0"/>
                        </a:rPr>
                        <a:t>had been working </a:t>
                      </a:r>
                      <a:r>
                        <a:rPr lang="en-US" sz="2400" b="0" baseline="0" noProof="0" dirty="0" smtClean="0">
                          <a:solidFill>
                            <a:schemeClr val="tx1"/>
                          </a:solidFill>
                          <a:latin typeface="Times New Roman" pitchFamily="18" charset="0"/>
                          <a:cs typeface="Times New Roman" pitchFamily="18" charset="0"/>
                        </a:rPr>
                        <a:t>in Paris.</a:t>
                      </a:r>
                      <a:endParaRPr lang="en-US" sz="2400" noProof="0" dirty="0">
                        <a:solidFill>
                          <a:schemeClr val="tx1"/>
                        </a:solidFill>
                        <a:latin typeface="Times New Roman" pitchFamily="18" charset="0"/>
                        <a:cs typeface="Times New Roman" pitchFamily="18" charset="0"/>
                      </a:endParaRPr>
                    </a:p>
                  </a:txBody>
                  <a:tcPr>
                    <a:lnL w="28575" cap="flat" cmpd="sng" algn="ctr">
                      <a:solidFill>
                        <a:srgbClr val="00B0F0"/>
                      </a:solidFill>
                      <a:prstDash val="solid"/>
                      <a:round/>
                      <a:headEnd type="none" w="med" len="med"/>
                      <a:tailEnd type="none" w="med" len="med"/>
                    </a:lnL>
                    <a:lnT w="28575" cap="flat" cmpd="sng" algn="ctr">
                      <a:solidFill>
                        <a:srgbClr val="00B0F0"/>
                      </a:solidFill>
                      <a:prstDash val="solid"/>
                      <a:round/>
                      <a:headEnd type="none" w="med" len="med"/>
                      <a:tailEnd type="none" w="med" len="med"/>
                    </a:lnT>
                    <a:noFill/>
                  </a:tcPr>
                </a:tc>
              </a:tr>
            </a:tbl>
          </a:graphicData>
        </a:graphic>
      </p:graphicFrame>
      <p:pic>
        <p:nvPicPr>
          <p:cNvPr id="79874" name="Picture 2" descr="Resultado de imagen para I'd finished my dinner before she got there."/>
          <p:cNvPicPr>
            <a:picLocks noChangeAspect="1" noChangeArrowheads="1"/>
          </p:cNvPicPr>
          <p:nvPr/>
        </p:nvPicPr>
        <p:blipFill>
          <a:blip r:embed="rId3" cstate="print"/>
          <a:srcRect/>
          <a:stretch>
            <a:fillRect/>
          </a:stretch>
        </p:blipFill>
        <p:spPr bwMode="auto">
          <a:xfrm>
            <a:off x="1259632" y="3429000"/>
            <a:ext cx="2448272" cy="2736304"/>
          </a:xfrm>
          <a:prstGeom prst="rect">
            <a:avLst/>
          </a:prstGeom>
          <a:noFill/>
        </p:spPr>
      </p:pic>
      <p:pic>
        <p:nvPicPr>
          <p:cNvPr id="79876" name="Picture 4" descr="Resultado de imagen para Before I came to London I had been working in Paris."/>
          <p:cNvPicPr>
            <a:picLocks noChangeAspect="1" noChangeArrowheads="1"/>
          </p:cNvPicPr>
          <p:nvPr/>
        </p:nvPicPr>
        <p:blipFill>
          <a:blip r:embed="rId4" cstate="print"/>
          <a:srcRect/>
          <a:stretch>
            <a:fillRect/>
          </a:stretch>
        </p:blipFill>
        <p:spPr bwMode="auto">
          <a:xfrm>
            <a:off x="5364088" y="3429000"/>
            <a:ext cx="2304256" cy="2736304"/>
          </a:xfrm>
          <a:prstGeom prst="rect">
            <a:avLst/>
          </a:prstGeom>
          <a:noFill/>
        </p:spPr>
      </p:pic>
    </p:spTree>
  </p:cSld>
  <p:clrMapOvr>
    <a:masterClrMapping/>
  </p:clrMapOvr>
  <p:transition>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70C0"/>
          </a:solidFill>
        </p:spPr>
        <p:txBody>
          <a:bodyPr/>
          <a:lstStyle/>
          <a:p>
            <a:r>
              <a:rPr lang="es-MX" dirty="0" smtClean="0"/>
              <a:t>Índice</a:t>
            </a:r>
            <a:endParaRPr lang="en-GB" dirty="0"/>
          </a:p>
        </p:txBody>
      </p:sp>
      <p:sp>
        <p:nvSpPr>
          <p:cNvPr id="3" name="2 Marcador de contenido"/>
          <p:cNvSpPr>
            <a:spLocks noGrp="1"/>
          </p:cNvSpPr>
          <p:nvPr>
            <p:ph idx="1"/>
          </p:nvPr>
        </p:nvSpPr>
        <p:spPr>
          <a:xfrm>
            <a:off x="395536" y="1600200"/>
            <a:ext cx="8280920" cy="4525963"/>
          </a:xfrm>
          <a:solidFill>
            <a:schemeClr val="bg2">
              <a:lumMod val="90000"/>
            </a:schemeClr>
          </a:solidFill>
        </p:spPr>
        <p:txBody>
          <a:bodyPr/>
          <a:lstStyle/>
          <a:p>
            <a:r>
              <a:rPr lang="en-GB" sz="2800" dirty="0" err="1"/>
              <a:t>Presentación</a:t>
            </a:r>
            <a:r>
              <a:rPr lang="en-GB" sz="2800" dirty="0"/>
              <a:t> de la UA	</a:t>
            </a:r>
            <a:r>
              <a:rPr lang="en-GB" sz="2800" dirty="0" smtClean="0"/>
              <a:t>	</a:t>
            </a:r>
            <a:r>
              <a:rPr lang="en-GB" sz="2800" dirty="0" err="1" smtClean="0"/>
              <a:t>Diapositivas</a:t>
            </a:r>
            <a:r>
              <a:rPr lang="en-GB" sz="2800" dirty="0" smtClean="0"/>
              <a:t> </a:t>
            </a:r>
            <a:r>
              <a:rPr lang="en-GB" sz="2800" dirty="0"/>
              <a:t>	</a:t>
            </a:r>
            <a:r>
              <a:rPr lang="en-GB" sz="2800" dirty="0" smtClean="0"/>
              <a:t>3-4</a:t>
            </a:r>
            <a:endParaRPr lang="en-GB" sz="2800" dirty="0"/>
          </a:p>
          <a:p>
            <a:r>
              <a:rPr lang="en-GB" sz="2800" dirty="0" err="1"/>
              <a:t>Guion</a:t>
            </a:r>
            <a:r>
              <a:rPr lang="en-GB" sz="2800" dirty="0"/>
              <a:t> </a:t>
            </a:r>
            <a:r>
              <a:rPr lang="en-GB" sz="2800" dirty="0" err="1"/>
              <a:t>explicativo</a:t>
            </a:r>
            <a:r>
              <a:rPr lang="en-GB" sz="2800" dirty="0"/>
              <a:t> 	</a:t>
            </a:r>
            <a:r>
              <a:rPr lang="en-GB" sz="2800" dirty="0" smtClean="0"/>
              <a:t>	</a:t>
            </a:r>
            <a:r>
              <a:rPr lang="en-GB" sz="2800" dirty="0" err="1" smtClean="0"/>
              <a:t>Diapositivas</a:t>
            </a:r>
            <a:r>
              <a:rPr lang="en-GB" sz="2800" dirty="0"/>
              <a:t>	</a:t>
            </a:r>
            <a:r>
              <a:rPr lang="en-GB" sz="2800" dirty="0" smtClean="0"/>
              <a:t>5-7</a:t>
            </a:r>
            <a:endParaRPr lang="en-GB" sz="2800" dirty="0"/>
          </a:p>
          <a:p>
            <a:r>
              <a:rPr lang="en-GB" sz="2800" dirty="0" smtClean="0"/>
              <a:t>Part </a:t>
            </a:r>
            <a:r>
              <a:rPr lang="en-GB" sz="2800" dirty="0"/>
              <a:t>One		</a:t>
            </a:r>
            <a:r>
              <a:rPr lang="en-GB" sz="2800" dirty="0" smtClean="0"/>
              <a:t>		</a:t>
            </a:r>
            <a:r>
              <a:rPr lang="en-GB" sz="2800" dirty="0" err="1" smtClean="0"/>
              <a:t>Diapositivas</a:t>
            </a:r>
            <a:r>
              <a:rPr lang="en-GB" sz="2800" dirty="0"/>
              <a:t>	</a:t>
            </a:r>
            <a:r>
              <a:rPr lang="en-GB" sz="2800" dirty="0" smtClean="0"/>
              <a:t>8-21</a:t>
            </a:r>
            <a:endParaRPr lang="en-GB" sz="2800" dirty="0"/>
          </a:p>
          <a:p>
            <a:r>
              <a:rPr lang="en-GB" sz="2800" dirty="0" smtClean="0"/>
              <a:t>Part </a:t>
            </a:r>
            <a:r>
              <a:rPr lang="en-GB" sz="2800" dirty="0"/>
              <a:t>Two		</a:t>
            </a:r>
            <a:r>
              <a:rPr lang="en-GB" sz="2800" dirty="0" smtClean="0"/>
              <a:t>		</a:t>
            </a:r>
            <a:r>
              <a:rPr lang="en-GB" sz="2800" dirty="0" err="1" smtClean="0"/>
              <a:t>Diapositivas</a:t>
            </a:r>
            <a:r>
              <a:rPr lang="en-GB" sz="2800" dirty="0"/>
              <a:t>	</a:t>
            </a:r>
            <a:r>
              <a:rPr lang="en-GB" sz="2800" dirty="0" smtClean="0"/>
              <a:t>22-36</a:t>
            </a:r>
            <a:endParaRPr lang="en-GB" sz="2800" dirty="0"/>
          </a:p>
          <a:p>
            <a:r>
              <a:rPr lang="en-GB" sz="2800" dirty="0" smtClean="0"/>
              <a:t>Part Three</a:t>
            </a:r>
            <a:r>
              <a:rPr lang="en-GB" sz="2800" dirty="0"/>
              <a:t>		</a:t>
            </a:r>
            <a:r>
              <a:rPr lang="en-GB" sz="2800" dirty="0" smtClean="0"/>
              <a:t>	</a:t>
            </a:r>
            <a:r>
              <a:rPr lang="en-GB" sz="2800" dirty="0" err="1" smtClean="0"/>
              <a:t>Diapositivas</a:t>
            </a:r>
            <a:r>
              <a:rPr lang="en-GB" sz="2800" dirty="0"/>
              <a:t>	</a:t>
            </a:r>
            <a:r>
              <a:rPr lang="en-GB" sz="2800" dirty="0" smtClean="0"/>
              <a:t>37-50 </a:t>
            </a:r>
            <a:endParaRPr lang="en-GB" sz="2800" dirty="0"/>
          </a:p>
          <a:p>
            <a:r>
              <a:rPr lang="en-GB" sz="2800" dirty="0" err="1"/>
              <a:t>Bibliografía</a:t>
            </a:r>
            <a:r>
              <a:rPr lang="en-GB" sz="2800" dirty="0"/>
              <a:t>		</a:t>
            </a:r>
            <a:r>
              <a:rPr lang="en-GB" sz="2800" dirty="0" smtClean="0"/>
              <a:t>	</a:t>
            </a:r>
            <a:r>
              <a:rPr lang="en-GB" sz="2800" dirty="0" err="1" smtClean="0"/>
              <a:t>Diapositiva</a:t>
            </a:r>
            <a:r>
              <a:rPr lang="en-GB" sz="2800" dirty="0" err="1"/>
              <a:t>s</a:t>
            </a:r>
            <a:r>
              <a:rPr lang="en-GB" sz="2800" dirty="0" smtClean="0"/>
              <a:t> </a:t>
            </a:r>
            <a:r>
              <a:rPr lang="en-GB" sz="2800"/>
              <a:t>	</a:t>
            </a:r>
            <a:r>
              <a:rPr lang="en-GB" sz="2800" smtClean="0"/>
              <a:t>51-52</a:t>
            </a:r>
            <a:endParaRPr lang="en-GB" sz="2800" dirty="0"/>
          </a:p>
          <a:p>
            <a:endParaRPr lang="en-GB" dirty="0"/>
          </a:p>
        </p:txBody>
      </p:sp>
    </p:spTree>
    <p:extLst>
      <p:ext uri="{BB962C8B-B14F-4D97-AF65-F5344CB8AC3E}">
        <p14:creationId xmlns:p14="http://schemas.microsoft.com/office/powerpoint/2010/main" val="12612754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Verb forms often confused</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aphicFrame>
        <p:nvGraphicFramePr>
          <p:cNvPr id="8" name="7 Tabla"/>
          <p:cNvGraphicFramePr>
            <a:graphicFrameLocks noGrp="1"/>
          </p:cNvGraphicFramePr>
          <p:nvPr/>
        </p:nvGraphicFramePr>
        <p:xfrm>
          <a:off x="755576" y="1916832"/>
          <a:ext cx="7536160" cy="4071309"/>
        </p:xfrm>
        <a:graphic>
          <a:graphicData uri="http://schemas.openxmlformats.org/drawingml/2006/table">
            <a:tbl>
              <a:tblPr firstRow="1" bandRow="1">
                <a:tableStyleId>{5C22544A-7EE6-4342-B048-85BDC9FD1C3A}</a:tableStyleId>
              </a:tblPr>
              <a:tblGrid>
                <a:gridCol w="3781581"/>
                <a:gridCol w="3754579"/>
              </a:tblGrid>
              <a:tr h="612363">
                <a:tc>
                  <a:txBody>
                    <a:bodyPr/>
                    <a:lstStyle/>
                    <a:p>
                      <a:r>
                        <a:rPr lang="en-US" sz="2800" noProof="0" dirty="0" smtClean="0">
                          <a:solidFill>
                            <a:schemeClr val="tx1"/>
                          </a:solidFill>
                          <a:latin typeface="Times New Roman" pitchFamily="18" charset="0"/>
                          <a:cs typeface="Times New Roman" pitchFamily="18" charset="0"/>
                        </a:rPr>
                        <a:t>Used to.</a:t>
                      </a:r>
                      <a:endParaRPr lang="en-US" sz="2800" noProof="0" dirty="0">
                        <a:solidFill>
                          <a:schemeClr val="tx1"/>
                        </a:solidFill>
                        <a:latin typeface="Times New Roman" pitchFamily="18" charset="0"/>
                        <a:cs typeface="Times New Roman" pitchFamily="18" charset="0"/>
                      </a:endParaRPr>
                    </a:p>
                  </a:txBody>
                  <a:tcPr>
                    <a:lnR w="28575" cap="flat" cmpd="sng" algn="ctr">
                      <a:solidFill>
                        <a:srgbClr val="00B0F0"/>
                      </a:solidFill>
                      <a:prstDash val="solid"/>
                      <a:round/>
                      <a:headEnd type="none" w="med" len="med"/>
                      <a:tailEnd type="none" w="med" len="med"/>
                    </a:lnR>
                    <a:lnB w="28575" cap="flat" cmpd="sng" algn="ctr">
                      <a:solidFill>
                        <a:srgbClr val="00B0F0"/>
                      </a:solidFill>
                      <a:prstDash val="solid"/>
                      <a:round/>
                      <a:headEnd type="none" w="med" len="med"/>
                      <a:tailEnd type="none" w="med" len="med"/>
                    </a:lnB>
                    <a:noFill/>
                  </a:tcPr>
                </a:tc>
                <a:tc>
                  <a:txBody>
                    <a:bodyPr/>
                    <a:lstStyle/>
                    <a:p>
                      <a:r>
                        <a:rPr lang="en-US" sz="2800" noProof="0" dirty="0" smtClean="0">
                          <a:solidFill>
                            <a:schemeClr val="tx1"/>
                          </a:solidFill>
                          <a:latin typeface="Times New Roman" pitchFamily="18" charset="0"/>
                          <a:cs typeface="Times New Roman" pitchFamily="18" charset="0"/>
                        </a:rPr>
                        <a:t>Would.</a:t>
                      </a:r>
                      <a:endParaRPr lang="en-US" sz="2800" noProof="0" dirty="0">
                        <a:solidFill>
                          <a:schemeClr val="tx1"/>
                        </a:solidFill>
                        <a:latin typeface="Times New Roman" pitchFamily="18" charset="0"/>
                        <a:cs typeface="Times New Roman" pitchFamily="18" charset="0"/>
                      </a:endParaRPr>
                    </a:p>
                  </a:txBody>
                  <a:tcPr>
                    <a:lnL w="28575" cap="flat" cmpd="sng" algn="ctr">
                      <a:solidFill>
                        <a:srgbClr val="00B0F0"/>
                      </a:solidFill>
                      <a:prstDash val="solid"/>
                      <a:round/>
                      <a:headEnd type="none" w="med" len="med"/>
                      <a:tailEnd type="none" w="med" len="med"/>
                    </a:lnL>
                    <a:lnB w="28575" cap="flat" cmpd="sng" algn="ctr">
                      <a:solidFill>
                        <a:srgbClr val="00B0F0"/>
                      </a:solidFill>
                      <a:prstDash val="solid"/>
                      <a:round/>
                      <a:headEnd type="none" w="med" len="med"/>
                      <a:tailEnd type="none" w="med" len="med"/>
                    </a:lnB>
                    <a:noFill/>
                  </a:tcPr>
                </a:tc>
              </a:tr>
              <a:tr h="3458946">
                <a:tc>
                  <a:txBody>
                    <a:bodyPr/>
                    <a:lstStyle/>
                    <a:p>
                      <a:pPr>
                        <a:buFont typeface="Arial" pitchFamily="34" charset="0"/>
                        <a:buNone/>
                      </a:pPr>
                      <a:r>
                        <a:rPr lang="en-US" sz="2400" noProof="0" dirty="0" smtClean="0">
                          <a:solidFill>
                            <a:schemeClr val="tx1"/>
                          </a:solidFill>
                          <a:latin typeface="Times New Roman" pitchFamily="18" charset="0"/>
                          <a:cs typeface="Times New Roman" pitchFamily="18" charset="0"/>
                        </a:rPr>
                        <a:t>She </a:t>
                      </a:r>
                      <a:r>
                        <a:rPr lang="en-US" sz="2400" b="1" noProof="0" dirty="0" smtClean="0">
                          <a:solidFill>
                            <a:schemeClr val="tx1"/>
                          </a:solidFill>
                          <a:latin typeface="Times New Roman" pitchFamily="18" charset="0"/>
                          <a:cs typeface="Times New Roman" pitchFamily="18" charset="0"/>
                        </a:rPr>
                        <a:t>used to </a:t>
                      </a:r>
                      <a:r>
                        <a:rPr lang="en-US" sz="2400" noProof="0" dirty="0" smtClean="0">
                          <a:solidFill>
                            <a:schemeClr val="tx1"/>
                          </a:solidFill>
                          <a:latin typeface="Times New Roman" pitchFamily="18" charset="0"/>
                          <a:cs typeface="Times New Roman" pitchFamily="18" charset="0"/>
                        </a:rPr>
                        <a:t>live</a:t>
                      </a:r>
                      <a:r>
                        <a:rPr lang="en-US" sz="2400" baseline="0" noProof="0" dirty="0" smtClean="0">
                          <a:solidFill>
                            <a:schemeClr val="tx1"/>
                          </a:solidFill>
                          <a:latin typeface="Times New Roman" pitchFamily="18" charset="0"/>
                          <a:cs typeface="Times New Roman" pitchFamily="18" charset="0"/>
                        </a:rPr>
                        <a:t> in London.</a:t>
                      </a:r>
                      <a:endParaRPr lang="en-US" sz="2400" noProof="0" dirty="0">
                        <a:solidFill>
                          <a:schemeClr val="tx1"/>
                        </a:solidFill>
                        <a:latin typeface="Times New Roman" pitchFamily="18" charset="0"/>
                        <a:cs typeface="Times New Roman" pitchFamily="18" charset="0"/>
                      </a:endParaRPr>
                    </a:p>
                  </a:txBody>
                  <a:tcPr>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noFill/>
                  </a:tcPr>
                </a:tc>
                <a:tc>
                  <a:txBody>
                    <a:bodyPr/>
                    <a:lstStyle/>
                    <a:p>
                      <a:pPr>
                        <a:buFont typeface="Arial" pitchFamily="34" charset="0"/>
                        <a:buNone/>
                      </a:pPr>
                      <a:r>
                        <a:rPr lang="en-US" sz="2400" noProof="0" dirty="0" smtClean="0">
                          <a:solidFill>
                            <a:schemeClr val="tx1"/>
                          </a:solidFill>
                          <a:latin typeface="Times New Roman" pitchFamily="18" charset="0"/>
                          <a:cs typeface="Times New Roman" pitchFamily="18" charset="0"/>
                        </a:rPr>
                        <a:t>He </a:t>
                      </a:r>
                      <a:r>
                        <a:rPr lang="en-US" sz="2400" b="1" noProof="0" dirty="0" smtClean="0">
                          <a:solidFill>
                            <a:schemeClr val="tx1"/>
                          </a:solidFill>
                          <a:latin typeface="Times New Roman" pitchFamily="18" charset="0"/>
                          <a:cs typeface="Times New Roman" pitchFamily="18" charset="0"/>
                        </a:rPr>
                        <a:t>would</a:t>
                      </a:r>
                      <a:r>
                        <a:rPr lang="en-US" sz="2400" noProof="0" dirty="0" smtClean="0">
                          <a:solidFill>
                            <a:schemeClr val="tx1"/>
                          </a:solidFill>
                          <a:latin typeface="Times New Roman" pitchFamily="18" charset="0"/>
                          <a:cs typeface="Times New Roman" pitchFamily="18" charset="0"/>
                        </a:rPr>
                        <a:t> read the newspaper every morning./ He</a:t>
                      </a:r>
                      <a:r>
                        <a:rPr lang="en-US" sz="2400" baseline="0" noProof="0" dirty="0" smtClean="0">
                          <a:solidFill>
                            <a:schemeClr val="tx1"/>
                          </a:solidFill>
                          <a:latin typeface="Times New Roman" pitchFamily="18" charset="0"/>
                          <a:cs typeface="Times New Roman" pitchFamily="18" charset="0"/>
                        </a:rPr>
                        <a:t> </a:t>
                      </a:r>
                      <a:r>
                        <a:rPr lang="en-US" sz="2400" b="1" baseline="0" noProof="0" dirty="0" smtClean="0">
                          <a:solidFill>
                            <a:schemeClr val="tx1"/>
                          </a:solidFill>
                          <a:latin typeface="Times New Roman" pitchFamily="18" charset="0"/>
                          <a:cs typeface="Times New Roman" pitchFamily="18" charset="0"/>
                        </a:rPr>
                        <a:t>used to </a:t>
                      </a:r>
                      <a:r>
                        <a:rPr lang="en-US" sz="2400" baseline="0" noProof="0" dirty="0" smtClean="0">
                          <a:solidFill>
                            <a:schemeClr val="tx1"/>
                          </a:solidFill>
                          <a:latin typeface="Times New Roman" pitchFamily="18" charset="0"/>
                          <a:cs typeface="Times New Roman" pitchFamily="18" charset="0"/>
                        </a:rPr>
                        <a:t>read the newspaper every morning.</a:t>
                      </a:r>
                      <a:endParaRPr lang="en-US" sz="2400" noProof="0" dirty="0">
                        <a:solidFill>
                          <a:schemeClr val="tx1"/>
                        </a:solidFill>
                        <a:latin typeface="Times New Roman" pitchFamily="18" charset="0"/>
                        <a:cs typeface="Times New Roman" pitchFamily="18" charset="0"/>
                      </a:endParaRPr>
                    </a:p>
                  </a:txBody>
                  <a:tcPr>
                    <a:lnL w="28575" cap="flat" cmpd="sng" algn="ctr">
                      <a:solidFill>
                        <a:srgbClr val="00B0F0"/>
                      </a:solidFill>
                      <a:prstDash val="solid"/>
                      <a:round/>
                      <a:headEnd type="none" w="med" len="med"/>
                      <a:tailEnd type="none" w="med" len="med"/>
                    </a:lnL>
                    <a:lnT w="28575" cap="flat" cmpd="sng" algn="ctr">
                      <a:solidFill>
                        <a:srgbClr val="00B0F0"/>
                      </a:solidFill>
                      <a:prstDash val="solid"/>
                      <a:round/>
                      <a:headEnd type="none" w="med" len="med"/>
                      <a:tailEnd type="none" w="med" len="med"/>
                    </a:lnT>
                    <a:noFill/>
                  </a:tcPr>
                </a:tc>
              </a:tr>
            </a:tbl>
          </a:graphicData>
        </a:graphic>
      </p:graphicFrame>
      <p:sp>
        <p:nvSpPr>
          <p:cNvPr id="12" name="11 Elipse"/>
          <p:cNvSpPr/>
          <p:nvPr/>
        </p:nvSpPr>
        <p:spPr>
          <a:xfrm>
            <a:off x="7020272" y="4653136"/>
            <a:ext cx="2123728" cy="1844824"/>
          </a:xfrm>
          <a:prstGeom prst="ellipse">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12 CuadroTexto"/>
          <p:cNvSpPr txBox="1"/>
          <p:nvPr/>
        </p:nvSpPr>
        <p:spPr>
          <a:xfrm>
            <a:off x="7236296" y="4941168"/>
            <a:ext cx="1584176" cy="1323439"/>
          </a:xfrm>
          <a:prstGeom prst="rect">
            <a:avLst/>
          </a:prstGeom>
          <a:noFill/>
        </p:spPr>
        <p:txBody>
          <a:bodyPr wrap="square" rtlCol="0">
            <a:spAutoFit/>
          </a:bodyPr>
          <a:lstStyle/>
          <a:p>
            <a:pPr algn="r"/>
            <a:r>
              <a:rPr lang="en-US" sz="2000" i="1" dirty="0" smtClean="0">
                <a:latin typeface="Times New Roman" pitchFamily="18" charset="0"/>
                <a:cs typeface="Times New Roman" pitchFamily="18" charset="0"/>
              </a:rPr>
              <a:t>Would </a:t>
            </a:r>
            <a:r>
              <a:rPr lang="en-US" sz="2000" b="1" dirty="0" smtClean="0">
                <a:latin typeface="Times New Roman" pitchFamily="18" charset="0"/>
                <a:cs typeface="Times New Roman" pitchFamily="18" charset="0"/>
              </a:rPr>
              <a:t>is not </a:t>
            </a:r>
            <a:r>
              <a:rPr lang="en-US" sz="2000" dirty="0" smtClean="0">
                <a:latin typeface="Times New Roman" pitchFamily="18" charset="0"/>
                <a:cs typeface="Times New Roman" pitchFamily="18" charset="0"/>
              </a:rPr>
              <a:t>used for discontinued states.</a:t>
            </a:r>
            <a:endParaRPr lang="en-US" sz="2000" dirty="0">
              <a:latin typeface="Times New Roman" pitchFamily="18" charset="0"/>
              <a:cs typeface="Times New Roman" pitchFamily="18" charset="0"/>
            </a:endParaRPr>
          </a:p>
        </p:txBody>
      </p:sp>
      <p:pic>
        <p:nvPicPr>
          <p:cNvPr id="77826" name="Picture 2" descr="Resultado de imagen para mujer en londres"/>
          <p:cNvPicPr>
            <a:picLocks noChangeAspect="1" noChangeArrowheads="1"/>
          </p:cNvPicPr>
          <p:nvPr/>
        </p:nvPicPr>
        <p:blipFill>
          <a:blip r:embed="rId3" cstate="print"/>
          <a:srcRect/>
          <a:stretch>
            <a:fillRect/>
          </a:stretch>
        </p:blipFill>
        <p:spPr bwMode="auto">
          <a:xfrm>
            <a:off x="899592" y="3429000"/>
            <a:ext cx="3134759" cy="2088232"/>
          </a:xfrm>
          <a:prstGeom prst="rect">
            <a:avLst/>
          </a:prstGeom>
          <a:noFill/>
        </p:spPr>
      </p:pic>
      <p:pic>
        <p:nvPicPr>
          <p:cNvPr id="77828" name="Picture 4" descr="Resultado de imagen para hombre leyendo periodico"/>
          <p:cNvPicPr>
            <a:picLocks noChangeAspect="1" noChangeArrowheads="1"/>
          </p:cNvPicPr>
          <p:nvPr/>
        </p:nvPicPr>
        <p:blipFill>
          <a:blip r:embed="rId4" cstate="print"/>
          <a:srcRect/>
          <a:stretch>
            <a:fillRect/>
          </a:stretch>
        </p:blipFill>
        <p:spPr bwMode="auto">
          <a:xfrm>
            <a:off x="4788024" y="4293096"/>
            <a:ext cx="2039634" cy="1525019"/>
          </a:xfrm>
          <a:prstGeom prst="rect">
            <a:avLst/>
          </a:prstGeom>
          <a:noFill/>
        </p:spPr>
      </p:pic>
    </p:spTree>
  </p:cSld>
  <p:clrMapOvr>
    <a:masterClrMapping/>
  </p:clrMapOvr>
  <p:transition>
    <p:pu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55576" y="332656"/>
            <a:ext cx="7776864" cy="6525343"/>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ctrTitle"/>
          </p:nvPr>
        </p:nvSpPr>
        <p:spPr>
          <a:xfrm>
            <a:off x="1115616" y="548680"/>
            <a:ext cx="6768752" cy="5904656"/>
          </a:xfrm>
        </p:spPr>
        <p:txBody>
          <a:bodyPr/>
          <a:lstStyle/>
          <a:p>
            <a:r>
              <a:rPr lang="en-US" dirty="0" smtClean="0">
                <a:latin typeface="Times New Roman" pitchFamily="18" charset="0"/>
                <a:cs typeface="Times New Roman" pitchFamily="18" charset="0"/>
              </a:rPr>
              <a:t>Part Two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Passive</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5" name="4 Rectángulo"/>
          <p:cNvSpPr/>
          <p:nvPr/>
        </p:nvSpPr>
        <p:spPr>
          <a:xfrm>
            <a:off x="2339752" y="1412776"/>
            <a:ext cx="4536504" cy="388843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4453" y="3158083"/>
            <a:ext cx="1927101"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Use</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1656183"/>
          </a:xfrm>
        </p:spPr>
        <p:txBody>
          <a:bodyPr/>
          <a:lstStyle/>
          <a:p>
            <a:r>
              <a:rPr lang="en-US" dirty="0" smtClean="0">
                <a:latin typeface="Times New Roman" pitchFamily="18" charset="0"/>
                <a:cs typeface="Times New Roman" pitchFamily="18" charset="0"/>
              </a:rPr>
              <a:t>When we don’t know </a:t>
            </a:r>
            <a:r>
              <a:rPr lang="en-US" i="1" dirty="0" smtClean="0">
                <a:latin typeface="Times New Roman" pitchFamily="18" charset="0"/>
                <a:cs typeface="Times New Roman" pitchFamily="18" charset="0"/>
              </a:rPr>
              <a:t>who</a:t>
            </a:r>
            <a:r>
              <a:rPr lang="en-US" dirty="0" smtClean="0">
                <a:latin typeface="Times New Roman" pitchFamily="18" charset="0"/>
                <a:cs typeface="Times New Roman" pitchFamily="18" charset="0"/>
              </a:rPr>
              <a:t> or </a:t>
            </a:r>
            <a:r>
              <a:rPr lang="en-US" i="1" dirty="0" smtClean="0">
                <a:latin typeface="Times New Roman" pitchFamily="18" charset="0"/>
                <a:cs typeface="Times New Roman" pitchFamily="18" charset="0"/>
              </a:rPr>
              <a:t>what</a:t>
            </a:r>
            <a:r>
              <a:rPr lang="en-US" dirty="0" smtClean="0">
                <a:latin typeface="Times New Roman" pitchFamily="18" charset="0"/>
                <a:cs typeface="Times New Roman" pitchFamily="18" charset="0"/>
              </a:rPr>
              <a:t> did something:</a:t>
            </a:r>
          </a:p>
          <a:p>
            <a:pPr algn="ctr">
              <a:buNone/>
            </a:pPr>
            <a:r>
              <a:rPr lang="en-US" dirty="0" smtClean="0">
                <a:latin typeface="Times New Roman" pitchFamily="18" charset="0"/>
                <a:cs typeface="Times New Roman" pitchFamily="18" charset="0"/>
              </a:rPr>
              <a:t>Our school </a:t>
            </a:r>
            <a:r>
              <a:rPr lang="en-US" b="1" dirty="0" smtClean="0">
                <a:latin typeface="Times New Roman" pitchFamily="18" charset="0"/>
                <a:cs typeface="Times New Roman" pitchFamily="18" charset="0"/>
              </a:rPr>
              <a:t>was broken into </a:t>
            </a:r>
            <a:r>
              <a:rPr lang="en-US" dirty="0" smtClean="0">
                <a:latin typeface="Times New Roman" pitchFamily="18" charset="0"/>
                <a:cs typeface="Times New Roman" pitchFamily="18" charset="0"/>
              </a:rPr>
              <a:t>last night.</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74754" name="Picture 2" descr="Resultado de imagen para Our school was broken into last night."/>
          <p:cNvPicPr>
            <a:picLocks noChangeAspect="1" noChangeArrowheads="1"/>
          </p:cNvPicPr>
          <p:nvPr/>
        </p:nvPicPr>
        <p:blipFill>
          <a:blip r:embed="rId3" cstate="print"/>
          <a:srcRect/>
          <a:stretch>
            <a:fillRect/>
          </a:stretch>
        </p:blipFill>
        <p:spPr bwMode="auto">
          <a:xfrm>
            <a:off x="4139952" y="3573016"/>
            <a:ext cx="3667506" cy="2736304"/>
          </a:xfrm>
          <a:prstGeom prst="rect">
            <a:avLst/>
          </a:prstGeom>
          <a:noFill/>
        </p:spPr>
      </p:pic>
      <p:pic>
        <p:nvPicPr>
          <p:cNvPr id="74756" name="Picture 4" descr="Resultado de imagen para Our school was broken into last night."/>
          <p:cNvPicPr>
            <a:picLocks noChangeAspect="1" noChangeArrowheads="1"/>
          </p:cNvPicPr>
          <p:nvPr/>
        </p:nvPicPr>
        <p:blipFill>
          <a:blip r:embed="rId4" cstate="print"/>
          <a:srcRect/>
          <a:stretch>
            <a:fillRect/>
          </a:stretch>
        </p:blipFill>
        <p:spPr bwMode="auto">
          <a:xfrm>
            <a:off x="1547664" y="3573016"/>
            <a:ext cx="2052228" cy="2736304"/>
          </a:xfrm>
          <a:prstGeom prst="rect">
            <a:avLst/>
          </a:prstGeom>
          <a:noFill/>
        </p:spPr>
      </p:pic>
    </p:spTree>
  </p:cSld>
  <p:clrMapOvr>
    <a:masterClrMapping/>
  </p:clrMapOvr>
  <p:transition>
    <p:pu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Use</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8229600" cy="4353347"/>
          </a:xfrm>
        </p:spPr>
        <p:txBody>
          <a:bodyPr/>
          <a:lstStyle/>
          <a:p>
            <a:r>
              <a:rPr lang="en-US" dirty="0" smtClean="0">
                <a:latin typeface="Times New Roman" pitchFamily="18" charset="0"/>
                <a:cs typeface="Times New Roman" pitchFamily="18" charset="0"/>
              </a:rPr>
              <a:t>When we wish to focus on </a:t>
            </a:r>
            <a:r>
              <a:rPr lang="en-US" i="1" dirty="0" smtClean="0">
                <a:latin typeface="Times New Roman" pitchFamily="18" charset="0"/>
                <a:cs typeface="Times New Roman" pitchFamily="18" charset="0"/>
              </a:rPr>
              <a:t>who</a:t>
            </a:r>
            <a:r>
              <a:rPr lang="en-US" dirty="0" smtClean="0">
                <a:latin typeface="Times New Roman" pitchFamily="18" charset="0"/>
                <a:cs typeface="Times New Roman" pitchFamily="18" charset="0"/>
              </a:rPr>
              <a:t> or </a:t>
            </a:r>
            <a:r>
              <a:rPr lang="en-US" i="1" dirty="0" smtClean="0">
                <a:latin typeface="Times New Roman" pitchFamily="18" charset="0"/>
                <a:cs typeface="Times New Roman" pitchFamily="18" charset="0"/>
              </a:rPr>
              <a:t>what</a:t>
            </a:r>
            <a:r>
              <a:rPr lang="en-US" dirty="0" smtClean="0">
                <a:latin typeface="Times New Roman" pitchFamily="18" charset="0"/>
                <a:cs typeface="Times New Roman" pitchFamily="18" charset="0"/>
              </a:rPr>
              <a:t> did something, we use </a:t>
            </a:r>
            <a:r>
              <a:rPr lang="en-US" i="1" dirty="0" smtClean="0">
                <a:latin typeface="Times New Roman" pitchFamily="18" charset="0"/>
                <a:cs typeface="Times New Roman" pitchFamily="18" charset="0"/>
              </a:rPr>
              <a:t>by + the “doer”</a:t>
            </a:r>
            <a:r>
              <a:rPr lang="en-US" dirty="0" smtClean="0">
                <a:latin typeface="Times New Roman" pitchFamily="18" charset="0"/>
                <a:cs typeface="Times New Roman" pitchFamily="18" charset="0"/>
              </a:rPr>
              <a:t>:</a:t>
            </a:r>
          </a:p>
          <a:p>
            <a:pPr algn="ctr">
              <a:buNone/>
            </a:pPr>
            <a:r>
              <a:rPr lang="en-US" dirty="0" smtClean="0">
                <a:latin typeface="Times New Roman" pitchFamily="18" charset="0"/>
                <a:cs typeface="Times New Roman" pitchFamily="18" charset="0"/>
              </a:rPr>
              <a:t>My husband was badly injured </a:t>
            </a:r>
            <a:r>
              <a:rPr lang="en-US" b="1" dirty="0" smtClean="0">
                <a:latin typeface="Times New Roman" pitchFamily="18" charset="0"/>
                <a:cs typeface="Times New Roman" pitchFamily="18" charset="0"/>
              </a:rPr>
              <a:t>by a lorry</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72706" name="Picture 2" descr="Resultado de imagen para Mi esposo resultÃ³ gravemente herido por un camiÃ³n."/>
          <p:cNvPicPr>
            <a:picLocks noChangeAspect="1" noChangeArrowheads="1"/>
          </p:cNvPicPr>
          <p:nvPr/>
        </p:nvPicPr>
        <p:blipFill>
          <a:blip r:embed="rId3" cstate="print"/>
          <a:srcRect/>
          <a:stretch>
            <a:fillRect/>
          </a:stretch>
        </p:blipFill>
        <p:spPr bwMode="auto">
          <a:xfrm>
            <a:off x="4139952" y="3645024"/>
            <a:ext cx="3384376" cy="2538283"/>
          </a:xfrm>
          <a:prstGeom prst="rect">
            <a:avLst/>
          </a:prstGeom>
          <a:noFill/>
        </p:spPr>
      </p:pic>
      <p:pic>
        <p:nvPicPr>
          <p:cNvPr id="72708" name="Picture 4" descr="Resultado de imagen para mamÃ¡ llorando"/>
          <p:cNvPicPr>
            <a:picLocks noChangeAspect="1" noChangeArrowheads="1"/>
          </p:cNvPicPr>
          <p:nvPr/>
        </p:nvPicPr>
        <p:blipFill>
          <a:blip r:embed="rId4" cstate="print"/>
          <a:srcRect/>
          <a:stretch>
            <a:fillRect/>
          </a:stretch>
        </p:blipFill>
        <p:spPr bwMode="auto">
          <a:xfrm>
            <a:off x="1763688" y="3645024"/>
            <a:ext cx="2016224" cy="2448272"/>
          </a:xfrm>
          <a:prstGeom prst="rect">
            <a:avLst/>
          </a:prstGeom>
          <a:noFill/>
        </p:spPr>
      </p:pic>
    </p:spTree>
  </p:cSld>
  <p:clrMapOvr>
    <a:masterClrMapping/>
  </p:clrMapOvr>
  <p:transition>
    <p:pu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Use</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8229600" cy="4353347"/>
          </a:xfrm>
        </p:spPr>
        <p:txBody>
          <a:bodyPr/>
          <a:lstStyle/>
          <a:p>
            <a:r>
              <a:rPr lang="en-US" dirty="0" smtClean="0">
                <a:latin typeface="Times New Roman" pitchFamily="18" charset="0"/>
                <a:cs typeface="Times New Roman" pitchFamily="18" charset="0"/>
              </a:rPr>
              <a:t>The passive is more common in writing than speaking and can sound formal and impersonal.</a:t>
            </a:r>
          </a:p>
          <a:p>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70660" name="Picture 4" descr="Imagen relacionada"/>
          <p:cNvPicPr>
            <a:picLocks noChangeAspect="1" noChangeArrowheads="1"/>
          </p:cNvPicPr>
          <p:nvPr/>
        </p:nvPicPr>
        <p:blipFill>
          <a:blip r:embed="rId3" cstate="print"/>
          <a:srcRect/>
          <a:stretch>
            <a:fillRect/>
          </a:stretch>
        </p:blipFill>
        <p:spPr bwMode="auto">
          <a:xfrm>
            <a:off x="1331640" y="3501008"/>
            <a:ext cx="5976664" cy="2810081"/>
          </a:xfrm>
          <a:prstGeom prst="rect">
            <a:avLst/>
          </a:prstGeom>
          <a:noFill/>
        </p:spPr>
      </p:pic>
    </p:spTree>
  </p:cSld>
  <p:clrMapOvr>
    <a:masterClrMapping/>
  </p:clrMapOvr>
  <p:transition>
    <p:pu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Use</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1872208"/>
          </a:xfrm>
        </p:spPr>
        <p:txBody>
          <a:bodyPr/>
          <a:lstStyle/>
          <a:p>
            <a:pPr>
              <a:buNone/>
            </a:pPr>
            <a:r>
              <a:rPr lang="en-US" dirty="0" smtClean="0">
                <a:latin typeface="Times New Roman" pitchFamily="18" charset="0"/>
                <a:cs typeface="Times New Roman" pitchFamily="18" charset="0"/>
              </a:rPr>
              <a:t>It is often used:</a:t>
            </a:r>
          </a:p>
          <a:p>
            <a:r>
              <a:rPr lang="en-US" dirty="0" smtClean="0">
                <a:latin typeface="Times New Roman" pitchFamily="18" charset="0"/>
                <a:cs typeface="Times New Roman" pitchFamily="18" charset="0"/>
              </a:rPr>
              <a:t>In orders and rules</a:t>
            </a:r>
          </a:p>
          <a:p>
            <a:pPr algn="ctr">
              <a:buNone/>
            </a:pPr>
            <a:r>
              <a:rPr lang="en-US" dirty="0" smtClean="0">
                <a:latin typeface="Times New Roman" pitchFamily="18" charset="0"/>
                <a:cs typeface="Times New Roman" pitchFamily="18" charset="0"/>
              </a:rPr>
              <a:t>All money </a:t>
            </a:r>
            <a:r>
              <a:rPr lang="en-US" b="1" dirty="0" smtClean="0">
                <a:latin typeface="Times New Roman" pitchFamily="18" charset="0"/>
                <a:cs typeface="Times New Roman" pitchFamily="18" charset="0"/>
              </a:rPr>
              <a:t>must be paid </a:t>
            </a:r>
            <a:r>
              <a:rPr lang="en-US" dirty="0" smtClean="0">
                <a:latin typeface="Times New Roman" pitchFamily="18" charset="0"/>
                <a:cs typeface="Times New Roman" pitchFamily="18" charset="0"/>
              </a:rPr>
              <a:t>by the end of the week.</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68610" name="Picture 2" descr="Resultado de imagen para All money must be paid by the end of the week."/>
          <p:cNvPicPr>
            <a:picLocks noChangeAspect="1" noChangeArrowheads="1"/>
          </p:cNvPicPr>
          <p:nvPr/>
        </p:nvPicPr>
        <p:blipFill>
          <a:blip r:embed="rId3" cstate="print"/>
          <a:srcRect/>
          <a:stretch>
            <a:fillRect/>
          </a:stretch>
        </p:blipFill>
        <p:spPr bwMode="auto">
          <a:xfrm>
            <a:off x="2123728" y="3789040"/>
            <a:ext cx="4680520" cy="2457273"/>
          </a:xfrm>
          <a:prstGeom prst="rect">
            <a:avLst/>
          </a:prstGeom>
          <a:noFill/>
        </p:spPr>
      </p:pic>
    </p:spTree>
  </p:cSld>
  <p:clrMapOvr>
    <a:masterClrMapping/>
  </p:clrMapOvr>
  <p:transition>
    <p:pu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Use</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1800200"/>
          </a:xfrm>
        </p:spPr>
        <p:txBody>
          <a:bodyPr/>
          <a:lstStyle/>
          <a:p>
            <a:pPr>
              <a:buNone/>
            </a:pPr>
            <a:r>
              <a:rPr lang="en-US" dirty="0" smtClean="0">
                <a:latin typeface="Times New Roman" pitchFamily="18" charset="0"/>
                <a:cs typeface="Times New Roman" pitchFamily="18" charset="0"/>
              </a:rPr>
              <a:t>It is often used:</a:t>
            </a:r>
          </a:p>
          <a:p>
            <a:r>
              <a:rPr lang="en-US" dirty="0" smtClean="0">
                <a:latin typeface="Times New Roman" pitchFamily="18" charset="0"/>
                <a:cs typeface="Times New Roman" pitchFamily="18" charset="0"/>
              </a:rPr>
              <a:t>To talk about events and achievements.</a:t>
            </a:r>
          </a:p>
          <a:p>
            <a:pPr algn="ctr">
              <a:buNone/>
            </a:pPr>
            <a:r>
              <a:rPr lang="en-US" dirty="0" smtClean="0">
                <a:latin typeface="Times New Roman" pitchFamily="18" charset="0"/>
                <a:cs typeface="Times New Roman" pitchFamily="18" charset="0"/>
              </a:rPr>
              <a:t>The school </a:t>
            </a:r>
            <a:r>
              <a:rPr lang="en-US" b="1" dirty="0" smtClean="0">
                <a:latin typeface="Times New Roman" pitchFamily="18" charset="0"/>
                <a:cs typeface="Times New Roman" pitchFamily="18" charset="0"/>
              </a:rPr>
              <a:t>was founded </a:t>
            </a:r>
            <a:r>
              <a:rPr lang="en-US" dirty="0" smtClean="0">
                <a:latin typeface="Times New Roman" pitchFamily="18" charset="0"/>
                <a:cs typeface="Times New Roman" pitchFamily="18" charset="0"/>
              </a:rPr>
              <a:t>in 1978.</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6562" name="AutoShape 2" descr="Resultado de imagen para The school was founded in 1978."/>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sp>
        <p:nvSpPr>
          <p:cNvPr id="66564" name="AutoShape 4" descr="Resultado de imagen para The school was founded in 1978."/>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sp>
        <p:nvSpPr>
          <p:cNvPr id="66566" name="AutoShape 6" descr="Resultado de imagen para The school was founded in 1978."/>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sp>
        <p:nvSpPr>
          <p:cNvPr id="66568" name="AutoShape 8" descr="Resultado de imagen para The school was founded in 1978."/>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pic>
        <p:nvPicPr>
          <p:cNvPr id="12" name="11 Imagen" descr="1978.jpe"/>
          <p:cNvPicPr>
            <a:picLocks noChangeAspect="1"/>
          </p:cNvPicPr>
          <p:nvPr/>
        </p:nvPicPr>
        <p:blipFill>
          <a:blip r:embed="rId3" cstate="print"/>
          <a:stretch>
            <a:fillRect/>
          </a:stretch>
        </p:blipFill>
        <p:spPr>
          <a:xfrm>
            <a:off x="3131840" y="3573016"/>
            <a:ext cx="2736304" cy="2676033"/>
          </a:xfrm>
          <a:prstGeom prst="rect">
            <a:avLst/>
          </a:prstGeom>
        </p:spPr>
      </p:pic>
    </p:spTree>
  </p:cSld>
  <p:clrMapOvr>
    <a:masterClrMapping/>
  </p:clrMapOvr>
  <p:transition>
    <p:pu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Use</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67544" y="2852936"/>
            <a:ext cx="8229600" cy="3600400"/>
          </a:xfrm>
        </p:spPr>
        <p:txBody>
          <a:bodyPr/>
          <a:lstStyle/>
          <a:p>
            <a:pPr>
              <a:buNone/>
            </a:pPr>
            <a:r>
              <a:rPr lang="en-US" dirty="0" smtClean="0">
                <a:latin typeface="Times New Roman" pitchFamily="18" charset="0"/>
                <a:cs typeface="Times New Roman" pitchFamily="18" charset="0"/>
              </a:rPr>
              <a:t>It is often used:</a:t>
            </a:r>
          </a:p>
          <a:p>
            <a:r>
              <a:rPr lang="en-US" dirty="0" smtClean="0">
                <a:latin typeface="Times New Roman" pitchFamily="18" charset="0"/>
                <a:cs typeface="Times New Roman" pitchFamily="18" charset="0"/>
              </a:rPr>
              <a:t>To talk about processes</a:t>
            </a:r>
          </a:p>
          <a:p>
            <a:pPr algn="ctr">
              <a:buNone/>
            </a:pPr>
            <a:r>
              <a:rPr lang="en-US" i="1" dirty="0" smtClean="0">
                <a:latin typeface="Times New Roman" pitchFamily="18" charset="0"/>
                <a:cs typeface="Times New Roman" pitchFamily="18" charset="0"/>
              </a:rPr>
              <a:t>First, strips of wood </a:t>
            </a:r>
            <a:r>
              <a:rPr lang="en-US" b="1" i="1" dirty="0" smtClean="0">
                <a:latin typeface="Times New Roman" pitchFamily="18" charset="0"/>
                <a:cs typeface="Times New Roman" pitchFamily="18" charset="0"/>
              </a:rPr>
              <a:t>are put </a:t>
            </a:r>
            <a:r>
              <a:rPr lang="en-US" i="1" dirty="0" smtClean="0">
                <a:latin typeface="Times New Roman" pitchFamily="18" charset="0"/>
                <a:cs typeface="Times New Roman" pitchFamily="18" charset="0"/>
              </a:rPr>
              <a:t>through the machine</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In academic and scientific English: </a:t>
            </a:r>
          </a:p>
          <a:p>
            <a:pPr marL="0" indent="0" algn="ctr">
              <a:buNone/>
            </a:pPr>
            <a:r>
              <a:rPr lang="en-US" i="1" dirty="0" smtClean="0">
                <a:latin typeface="Times New Roman" pitchFamily="18" charset="0"/>
                <a:cs typeface="Times New Roman" pitchFamily="18" charset="0"/>
              </a:rPr>
              <a:t>A cure for cancer has been found.</a:t>
            </a:r>
          </a:p>
          <a:p>
            <a:pPr algn="ctr">
              <a:buNone/>
            </a:pPr>
            <a:endParaRPr lang="en-US" dirty="0" smtClean="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64514" name="Picture 2" descr="Imagen relacionada"/>
          <p:cNvPicPr>
            <a:picLocks noChangeAspect="1" noChangeArrowheads="1"/>
          </p:cNvPicPr>
          <p:nvPr/>
        </p:nvPicPr>
        <p:blipFill>
          <a:blip r:embed="rId3" cstate="print"/>
          <a:srcRect/>
          <a:stretch>
            <a:fillRect/>
          </a:stretch>
        </p:blipFill>
        <p:spPr bwMode="auto">
          <a:xfrm>
            <a:off x="5004048" y="1412776"/>
            <a:ext cx="3641547" cy="2039267"/>
          </a:xfrm>
          <a:prstGeom prst="rect">
            <a:avLst/>
          </a:prstGeom>
          <a:noFill/>
        </p:spPr>
      </p:pic>
    </p:spTree>
  </p:cSld>
  <p:clrMapOvr>
    <a:masterClrMapping/>
  </p:clrMapOvr>
  <p:transition>
    <p:pu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Note </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5122912" cy="4536504"/>
          </a:xfrm>
        </p:spPr>
        <p:txBody>
          <a:bodyPr>
            <a:normAutofit/>
          </a:bodyPr>
          <a:lstStyle/>
          <a:p>
            <a:pPr>
              <a:buNone/>
            </a:pPr>
            <a:r>
              <a:rPr lang="en-US" dirty="0" smtClean="0">
                <a:latin typeface="Times New Roman" pitchFamily="18" charset="0"/>
                <a:cs typeface="Times New Roman" pitchFamily="18" charset="0"/>
              </a:rPr>
              <a:t>The passive cannot be used with:</a:t>
            </a:r>
          </a:p>
          <a:p>
            <a:pPr>
              <a:buFont typeface="Times New Roman" pitchFamily="18" charset="0"/>
              <a:buChar char="×"/>
            </a:pPr>
            <a:r>
              <a:rPr lang="en-US" dirty="0" smtClean="0">
                <a:latin typeface="Times New Roman" pitchFamily="18" charset="0"/>
                <a:cs typeface="Times New Roman" pitchFamily="18" charset="0"/>
              </a:rPr>
              <a:t>Intransitive verbs = verbs with no direct object: It </a:t>
            </a:r>
            <a:r>
              <a:rPr lang="en-US" strike="sngStrike" dirty="0" smtClean="0">
                <a:latin typeface="Times New Roman" pitchFamily="18" charset="0"/>
                <a:cs typeface="Times New Roman" pitchFamily="18" charset="0"/>
              </a:rPr>
              <a:t>was arrived.</a:t>
            </a:r>
          </a:p>
          <a:p>
            <a:pPr>
              <a:buFont typeface="Times New Roman" pitchFamily="18" charset="0"/>
              <a:buChar char="×"/>
            </a:pPr>
            <a:r>
              <a:rPr lang="en-US" dirty="0" smtClean="0">
                <a:latin typeface="Times New Roman" pitchFamily="18" charset="0"/>
                <a:cs typeface="Times New Roman" pitchFamily="18" charset="0"/>
              </a:rPr>
              <a:t>State verbs = be, have, seem: A bath </a:t>
            </a:r>
            <a:r>
              <a:rPr lang="en-US" strike="sngStrike" dirty="0" smtClean="0">
                <a:latin typeface="Times New Roman" pitchFamily="18" charset="0"/>
                <a:cs typeface="Times New Roman" pitchFamily="18" charset="0"/>
              </a:rPr>
              <a:t>is being had by Jane.</a:t>
            </a:r>
            <a:endParaRPr lang="en-US" strike="sngStrike"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8" name="Picture 2" descr="Resultado de imagen para passive voice"/>
          <p:cNvPicPr>
            <a:picLocks noChangeAspect="1" noChangeArrowheads="1"/>
          </p:cNvPicPr>
          <p:nvPr/>
        </p:nvPicPr>
        <p:blipFill>
          <a:blip r:embed="rId3" cstate="print"/>
          <a:srcRect/>
          <a:stretch>
            <a:fillRect/>
          </a:stretch>
        </p:blipFill>
        <p:spPr bwMode="auto">
          <a:xfrm>
            <a:off x="5868144" y="2420888"/>
            <a:ext cx="2736304" cy="2736304"/>
          </a:xfrm>
          <a:prstGeom prst="rect">
            <a:avLst/>
          </a:prstGeom>
          <a:noFill/>
        </p:spPr>
      </p:pic>
    </p:spTree>
  </p:cSld>
  <p:clrMapOvr>
    <a:masterClrMapping/>
  </p:clrMapOvr>
  <p:transition>
    <p:pu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a:ln>
            <a:noFill/>
          </a:ln>
        </p:spPr>
        <p:txBody>
          <a:bodyPr>
            <a:noAutofit/>
          </a:bodyPr>
          <a:lstStyle/>
          <a:p>
            <a:r>
              <a:rPr lang="en-US" dirty="0" smtClean="0">
                <a:latin typeface="Times New Roman" pitchFamily="18" charset="0"/>
                <a:cs typeface="Times New Roman" pitchFamily="18" charset="0"/>
              </a:rPr>
              <a:t>Form</a:t>
            </a:r>
            <a:endParaRPr lang="en-US" dirty="0">
              <a:latin typeface="Times New Roman" pitchFamily="18" charset="0"/>
              <a:cs typeface="Times New Roman" pitchFamily="18" charset="0"/>
            </a:endParaRPr>
          </a:p>
        </p:txBody>
      </p:sp>
      <p:graphicFrame>
        <p:nvGraphicFramePr>
          <p:cNvPr id="8" name="7 Marcador de contenido"/>
          <p:cNvGraphicFramePr>
            <a:graphicFrameLocks noGrp="1"/>
          </p:cNvGraphicFramePr>
          <p:nvPr>
            <p:ph idx="1"/>
          </p:nvPr>
        </p:nvGraphicFramePr>
        <p:xfrm>
          <a:off x="467544" y="1124744"/>
          <a:ext cx="8229600" cy="5273040"/>
        </p:xfrm>
        <a:graphic>
          <a:graphicData uri="http://schemas.openxmlformats.org/drawingml/2006/table">
            <a:tbl>
              <a:tblPr firstRow="1" bandRow="1">
                <a:tableStyleId>{2D5ABB26-0587-4C30-8999-92F81FD0307C}</a:tableStyleId>
              </a:tblPr>
              <a:tblGrid>
                <a:gridCol w="2743200"/>
                <a:gridCol w="2743200"/>
                <a:gridCol w="2743200"/>
              </a:tblGrid>
              <a:tr h="449530">
                <a:tc gridSpan="3">
                  <a:txBody>
                    <a:bodyPr/>
                    <a:lstStyle/>
                    <a:p>
                      <a:r>
                        <a:rPr lang="en-US" sz="2400" noProof="0" dirty="0" smtClean="0">
                          <a:latin typeface="Times New Roman" pitchFamily="18" charset="0"/>
                          <a:cs typeface="Times New Roman" pitchFamily="18" charset="0"/>
                        </a:rPr>
                        <a:t>Active</a:t>
                      </a:r>
                      <a:r>
                        <a:rPr lang="en-US" sz="2400" baseline="0" noProof="0" dirty="0" smtClean="0">
                          <a:latin typeface="Times New Roman" pitchFamily="18" charset="0"/>
                          <a:cs typeface="Times New Roman" pitchFamily="18" charset="0"/>
                        </a:rPr>
                        <a:t> versus passive forms</a:t>
                      </a:r>
                      <a:endParaRPr lang="en-US" sz="2400" noProof="0" dirty="0">
                        <a:latin typeface="Times New Roman" pitchFamily="18" charset="0"/>
                        <a:cs typeface="Times New Roman" pitchFamily="18" charset="0"/>
                      </a:endParaRPr>
                    </a:p>
                  </a:txBody>
                  <a:tcPr anchor="ctr">
                    <a:lnB w="28575" cap="flat" cmpd="sng" algn="ctr">
                      <a:solidFill>
                        <a:srgbClr val="97F9FB"/>
                      </a:solidFill>
                      <a:prstDash val="solid"/>
                      <a:round/>
                      <a:headEnd type="none" w="med" len="med"/>
                      <a:tailEnd type="none" w="med" len="med"/>
                    </a:lnB>
                  </a:tcPr>
                </a:tc>
                <a:tc hMerge="1">
                  <a:txBody>
                    <a:bodyPr/>
                    <a:lstStyle/>
                    <a:p>
                      <a:endParaRPr lang="en-US" noProof="0" dirty="0"/>
                    </a:p>
                  </a:txBody>
                  <a:tcPr anchor="ctr">
                    <a:lnL w="28575" cap="flat" cmpd="sng" algn="ctr">
                      <a:solidFill>
                        <a:srgbClr val="97F9FB"/>
                      </a:solidFill>
                      <a:prstDash val="solid"/>
                      <a:round/>
                      <a:headEnd type="none" w="med" len="med"/>
                      <a:tailEnd type="none" w="med" len="med"/>
                    </a:lnL>
                    <a:lnR w="28575" cap="flat" cmpd="sng" algn="ctr">
                      <a:solidFill>
                        <a:srgbClr val="97F9FB"/>
                      </a:solidFill>
                      <a:prstDash val="solid"/>
                      <a:round/>
                      <a:headEnd type="none" w="med" len="med"/>
                      <a:tailEnd type="none" w="med" len="med"/>
                    </a:lnR>
                    <a:lnB w="28575" cap="flat" cmpd="sng" algn="ctr">
                      <a:solidFill>
                        <a:srgbClr val="97F9FB"/>
                      </a:solidFill>
                      <a:prstDash val="solid"/>
                      <a:round/>
                      <a:headEnd type="none" w="med" len="med"/>
                      <a:tailEnd type="none" w="med" len="med"/>
                    </a:lnB>
                  </a:tcPr>
                </a:tc>
                <a:tc hMerge="1">
                  <a:txBody>
                    <a:bodyPr/>
                    <a:lstStyle/>
                    <a:p>
                      <a:endParaRPr lang="en-US" noProof="0" dirty="0"/>
                    </a:p>
                  </a:txBody>
                  <a:tcPr anchor="ctr">
                    <a:lnL w="28575" cap="flat" cmpd="sng" algn="ctr">
                      <a:solidFill>
                        <a:srgbClr val="97F9FB"/>
                      </a:solidFill>
                      <a:prstDash val="solid"/>
                      <a:round/>
                      <a:headEnd type="none" w="med" len="med"/>
                      <a:tailEnd type="none" w="med" len="med"/>
                    </a:lnL>
                    <a:lnB w="28575" cap="flat" cmpd="sng" algn="ctr">
                      <a:solidFill>
                        <a:srgbClr val="97F9FB"/>
                      </a:solidFill>
                      <a:prstDash val="solid"/>
                      <a:round/>
                      <a:headEnd type="none" w="med" len="med"/>
                      <a:tailEnd type="none" w="med" len="med"/>
                    </a:lnB>
                  </a:tcPr>
                </a:tc>
              </a:tr>
              <a:tr h="389592">
                <a:tc>
                  <a:txBody>
                    <a:bodyPr/>
                    <a:lstStyle/>
                    <a:p>
                      <a:endParaRPr lang="en-US" sz="2000" noProof="0" dirty="0"/>
                    </a:p>
                  </a:txBody>
                  <a:tcPr anchor="ctr">
                    <a:lnR w="28575" cap="flat" cmpd="sng" algn="ctr">
                      <a:solidFill>
                        <a:srgbClr val="97F9FB"/>
                      </a:solidFill>
                      <a:prstDash val="solid"/>
                      <a:round/>
                      <a:headEnd type="none" w="med" len="med"/>
                      <a:tailEnd type="none" w="med" len="med"/>
                    </a:lnR>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c>
                  <a:txBody>
                    <a:bodyPr/>
                    <a:lstStyle/>
                    <a:p>
                      <a:r>
                        <a:rPr lang="en-US" sz="2000" noProof="0" dirty="0" smtClean="0"/>
                        <a:t>ACTIVE</a:t>
                      </a:r>
                      <a:endParaRPr lang="en-US" sz="2000" noProof="0" dirty="0"/>
                    </a:p>
                  </a:txBody>
                  <a:tcPr anchor="ctr">
                    <a:lnL w="28575" cap="flat" cmpd="sng" algn="ctr">
                      <a:solidFill>
                        <a:srgbClr val="97F9FB"/>
                      </a:solidFill>
                      <a:prstDash val="solid"/>
                      <a:round/>
                      <a:headEnd type="none" w="med" len="med"/>
                      <a:tailEnd type="none" w="med" len="med"/>
                    </a:lnL>
                    <a:lnR w="28575" cap="flat" cmpd="sng" algn="ctr">
                      <a:solidFill>
                        <a:srgbClr val="97F9FB"/>
                      </a:solidFill>
                      <a:prstDash val="solid"/>
                      <a:round/>
                      <a:headEnd type="none" w="med" len="med"/>
                      <a:tailEnd type="none" w="med" len="med"/>
                    </a:lnR>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c>
                  <a:txBody>
                    <a:bodyPr/>
                    <a:lstStyle/>
                    <a:p>
                      <a:r>
                        <a:rPr lang="en-US" sz="2000" noProof="0" dirty="0" smtClean="0"/>
                        <a:t>PASSIVE</a:t>
                      </a:r>
                      <a:endParaRPr lang="en-US" sz="2000" noProof="0" dirty="0"/>
                    </a:p>
                  </a:txBody>
                  <a:tcPr anchor="ctr">
                    <a:lnL w="28575" cap="flat" cmpd="sng" algn="ctr">
                      <a:solidFill>
                        <a:srgbClr val="97F9FB"/>
                      </a:solidFill>
                      <a:prstDash val="solid"/>
                      <a:round/>
                      <a:headEnd type="none" w="med" len="med"/>
                      <a:tailEnd type="none" w="med" len="med"/>
                    </a:lnL>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r>
              <a:tr h="988965">
                <a:tc>
                  <a:txBody>
                    <a:bodyPr/>
                    <a:lstStyle/>
                    <a:p>
                      <a:r>
                        <a:rPr lang="en-US" sz="2000" noProof="0" dirty="0" smtClean="0"/>
                        <a:t>Modal verb (present)</a:t>
                      </a:r>
                      <a:r>
                        <a:rPr lang="en-US" sz="2000" baseline="0" noProof="0" dirty="0" smtClean="0"/>
                        <a:t> </a:t>
                      </a:r>
                    </a:p>
                    <a:p>
                      <a:r>
                        <a:rPr lang="en-US" sz="2000" baseline="0" noProof="0" dirty="0" smtClean="0"/>
                        <a:t>Modal verb + be + past participle</a:t>
                      </a:r>
                      <a:endParaRPr lang="en-US" sz="2000" noProof="0" dirty="0"/>
                    </a:p>
                  </a:txBody>
                  <a:tcPr anchor="ctr">
                    <a:lnR w="28575" cap="flat" cmpd="sng" algn="ctr">
                      <a:solidFill>
                        <a:srgbClr val="97F9FB"/>
                      </a:solidFill>
                      <a:prstDash val="solid"/>
                      <a:round/>
                      <a:headEnd type="none" w="med" len="med"/>
                      <a:tailEnd type="none" w="med" len="med"/>
                    </a:lnR>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c>
                  <a:txBody>
                    <a:bodyPr/>
                    <a:lstStyle/>
                    <a:p>
                      <a:r>
                        <a:rPr lang="en-US" sz="2000" noProof="0" dirty="0" smtClean="0"/>
                        <a:t>All students must</a:t>
                      </a:r>
                      <a:r>
                        <a:rPr lang="en-US" sz="2000" baseline="0" noProof="0" dirty="0" smtClean="0"/>
                        <a:t> take an entrance exam.</a:t>
                      </a:r>
                      <a:endParaRPr lang="en-US" sz="2000" noProof="0" dirty="0"/>
                    </a:p>
                  </a:txBody>
                  <a:tcPr anchor="ctr">
                    <a:lnL w="28575" cap="flat" cmpd="sng" algn="ctr">
                      <a:solidFill>
                        <a:srgbClr val="97F9FB"/>
                      </a:solidFill>
                      <a:prstDash val="solid"/>
                      <a:round/>
                      <a:headEnd type="none" w="med" len="med"/>
                      <a:tailEnd type="none" w="med" len="med"/>
                    </a:lnL>
                    <a:lnR w="28575" cap="flat" cmpd="sng" algn="ctr">
                      <a:solidFill>
                        <a:srgbClr val="97F9FB"/>
                      </a:solidFill>
                      <a:prstDash val="solid"/>
                      <a:round/>
                      <a:headEnd type="none" w="med" len="med"/>
                      <a:tailEnd type="none" w="med" len="med"/>
                    </a:lnR>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c>
                  <a:txBody>
                    <a:bodyPr/>
                    <a:lstStyle/>
                    <a:p>
                      <a:r>
                        <a:rPr lang="en-US" sz="2000" noProof="0" dirty="0" smtClean="0"/>
                        <a:t>An entrance</a:t>
                      </a:r>
                      <a:r>
                        <a:rPr lang="en-US" sz="2000" baseline="0" noProof="0" dirty="0" smtClean="0"/>
                        <a:t> exam must be taken by all students. </a:t>
                      </a:r>
                      <a:endParaRPr lang="en-US" sz="2000" noProof="0" dirty="0"/>
                    </a:p>
                  </a:txBody>
                  <a:tcPr anchor="ctr">
                    <a:lnL w="28575" cap="flat" cmpd="sng" algn="ctr">
                      <a:solidFill>
                        <a:srgbClr val="97F9FB"/>
                      </a:solidFill>
                      <a:prstDash val="solid"/>
                      <a:round/>
                      <a:headEnd type="none" w="med" len="med"/>
                      <a:tailEnd type="none" w="med" len="med"/>
                    </a:lnL>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r>
              <a:tr h="988965">
                <a:tc>
                  <a:txBody>
                    <a:bodyPr/>
                    <a:lstStyle/>
                    <a:p>
                      <a:r>
                        <a:rPr lang="en-US" sz="2000" noProof="0" dirty="0" smtClean="0"/>
                        <a:t>Modal verb (past)</a:t>
                      </a:r>
                    </a:p>
                    <a:p>
                      <a:r>
                        <a:rPr lang="en-US" sz="2000" noProof="0" dirty="0" smtClean="0"/>
                        <a:t>Modal verb + have been + past participle</a:t>
                      </a:r>
                      <a:endParaRPr lang="en-US" sz="2000" noProof="0" dirty="0"/>
                    </a:p>
                  </a:txBody>
                  <a:tcPr anchor="ctr">
                    <a:lnR w="28575" cap="flat" cmpd="sng" algn="ctr">
                      <a:solidFill>
                        <a:srgbClr val="97F9FB"/>
                      </a:solidFill>
                      <a:prstDash val="solid"/>
                      <a:round/>
                      <a:headEnd type="none" w="med" len="med"/>
                      <a:tailEnd type="none" w="med" len="med"/>
                    </a:lnR>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c>
                  <a:txBody>
                    <a:bodyPr/>
                    <a:lstStyle/>
                    <a:p>
                      <a:r>
                        <a:rPr lang="en-US" sz="2000" noProof="0" dirty="0" smtClean="0"/>
                        <a:t>They should not have elected him.</a:t>
                      </a:r>
                      <a:endParaRPr lang="en-US" sz="2000" noProof="0" dirty="0"/>
                    </a:p>
                  </a:txBody>
                  <a:tcPr anchor="ctr">
                    <a:lnL w="28575" cap="flat" cmpd="sng" algn="ctr">
                      <a:solidFill>
                        <a:srgbClr val="97F9FB"/>
                      </a:solidFill>
                      <a:prstDash val="solid"/>
                      <a:round/>
                      <a:headEnd type="none" w="med" len="med"/>
                      <a:tailEnd type="none" w="med" len="med"/>
                    </a:lnL>
                    <a:lnR w="28575" cap="flat" cmpd="sng" algn="ctr">
                      <a:solidFill>
                        <a:srgbClr val="97F9FB"/>
                      </a:solidFill>
                      <a:prstDash val="solid"/>
                      <a:round/>
                      <a:headEnd type="none" w="med" len="med"/>
                      <a:tailEnd type="none" w="med" len="med"/>
                    </a:lnR>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c>
                  <a:txBody>
                    <a:bodyPr/>
                    <a:lstStyle/>
                    <a:p>
                      <a:r>
                        <a:rPr lang="en-US" sz="2000" noProof="0" dirty="0" smtClean="0"/>
                        <a:t>He</a:t>
                      </a:r>
                      <a:r>
                        <a:rPr lang="en-US" sz="2000" baseline="0" noProof="0" dirty="0" smtClean="0"/>
                        <a:t> should not have been elected.</a:t>
                      </a:r>
                      <a:endParaRPr lang="en-US" sz="2000" noProof="0" dirty="0"/>
                    </a:p>
                  </a:txBody>
                  <a:tcPr anchor="ctr">
                    <a:lnL w="28575" cap="flat" cmpd="sng" algn="ctr">
                      <a:solidFill>
                        <a:srgbClr val="97F9FB"/>
                      </a:solidFill>
                      <a:prstDash val="solid"/>
                      <a:round/>
                      <a:headEnd type="none" w="med" len="med"/>
                      <a:tailEnd type="none" w="med" len="med"/>
                    </a:lnL>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r>
              <a:tr h="689279">
                <a:tc>
                  <a:txBody>
                    <a:bodyPr/>
                    <a:lstStyle/>
                    <a:p>
                      <a:r>
                        <a:rPr lang="en-US" sz="2000" noProof="0" dirty="0" smtClean="0"/>
                        <a:t>Make, see, hear, help     </a:t>
                      </a:r>
                      <a:r>
                        <a:rPr lang="en-US" sz="2000" baseline="0" noProof="0" dirty="0" smtClean="0"/>
                        <a:t>   be + past</a:t>
                      </a:r>
                      <a:endParaRPr lang="en-US" sz="2000" noProof="0" dirty="0"/>
                    </a:p>
                  </a:txBody>
                  <a:tcPr anchor="ctr">
                    <a:lnR w="28575" cap="flat" cmpd="sng" algn="ctr">
                      <a:solidFill>
                        <a:srgbClr val="97F9FB"/>
                      </a:solidFill>
                      <a:prstDash val="solid"/>
                      <a:round/>
                      <a:headEnd type="none" w="med" len="med"/>
                      <a:tailEnd type="none" w="med" len="med"/>
                    </a:lnR>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c>
                  <a:txBody>
                    <a:bodyPr/>
                    <a:lstStyle/>
                    <a:p>
                      <a:r>
                        <a:rPr lang="en-US" sz="2000" noProof="0" dirty="0" smtClean="0"/>
                        <a:t>They made me do it.</a:t>
                      </a:r>
                      <a:endParaRPr lang="en-US" sz="2000" noProof="0" dirty="0"/>
                    </a:p>
                  </a:txBody>
                  <a:tcPr anchor="ctr">
                    <a:lnL w="28575" cap="flat" cmpd="sng" algn="ctr">
                      <a:solidFill>
                        <a:srgbClr val="97F9FB"/>
                      </a:solidFill>
                      <a:prstDash val="solid"/>
                      <a:round/>
                      <a:headEnd type="none" w="med" len="med"/>
                      <a:tailEnd type="none" w="med" len="med"/>
                    </a:lnL>
                    <a:lnR w="28575" cap="flat" cmpd="sng" algn="ctr">
                      <a:solidFill>
                        <a:srgbClr val="97F9FB"/>
                      </a:solidFill>
                      <a:prstDash val="solid"/>
                      <a:round/>
                      <a:headEnd type="none" w="med" len="med"/>
                      <a:tailEnd type="none" w="med" len="med"/>
                    </a:lnR>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c>
                  <a:txBody>
                    <a:bodyPr/>
                    <a:lstStyle/>
                    <a:p>
                      <a:r>
                        <a:rPr lang="en-US" sz="2000" noProof="0" dirty="0" smtClean="0"/>
                        <a:t>I was</a:t>
                      </a:r>
                      <a:r>
                        <a:rPr lang="en-US" sz="2000" baseline="0" noProof="0" dirty="0" smtClean="0"/>
                        <a:t> made to do it.</a:t>
                      </a:r>
                      <a:endParaRPr lang="en-US" sz="2000" noProof="0" dirty="0"/>
                    </a:p>
                  </a:txBody>
                  <a:tcPr anchor="ctr">
                    <a:lnL w="28575" cap="flat" cmpd="sng" algn="ctr">
                      <a:solidFill>
                        <a:srgbClr val="97F9FB"/>
                      </a:solidFill>
                      <a:prstDash val="solid"/>
                      <a:round/>
                      <a:headEnd type="none" w="med" len="med"/>
                      <a:tailEnd type="none" w="med" len="med"/>
                    </a:lnL>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r>
              <a:tr h="689279">
                <a:tc>
                  <a:txBody>
                    <a:bodyPr/>
                    <a:lstStyle/>
                    <a:p>
                      <a:r>
                        <a:rPr lang="en-US" sz="2000" noProof="0" dirty="0" smtClean="0"/>
                        <a:t>Participle</a:t>
                      </a:r>
                      <a:r>
                        <a:rPr lang="en-US" sz="2000" baseline="0" noProof="0" dirty="0" smtClean="0"/>
                        <a:t> + to – infinitive</a:t>
                      </a:r>
                      <a:endParaRPr lang="en-US" sz="2000" noProof="0" dirty="0"/>
                    </a:p>
                  </a:txBody>
                  <a:tcPr anchor="ctr">
                    <a:lnR w="28575" cap="flat" cmpd="sng" algn="ctr">
                      <a:solidFill>
                        <a:srgbClr val="97F9FB"/>
                      </a:solidFill>
                      <a:prstDash val="solid"/>
                      <a:round/>
                      <a:headEnd type="none" w="med" len="med"/>
                      <a:tailEnd type="none" w="med" len="med"/>
                    </a:lnR>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c>
                  <a:txBody>
                    <a:bodyPr/>
                    <a:lstStyle/>
                    <a:p>
                      <a:r>
                        <a:rPr lang="en-US" sz="2000" noProof="0" dirty="0" smtClean="0"/>
                        <a:t>They heard him shout.</a:t>
                      </a:r>
                      <a:endParaRPr lang="en-US" sz="2000" noProof="0" dirty="0"/>
                    </a:p>
                  </a:txBody>
                  <a:tcPr anchor="ctr">
                    <a:lnL w="28575" cap="flat" cmpd="sng" algn="ctr">
                      <a:solidFill>
                        <a:srgbClr val="97F9FB"/>
                      </a:solidFill>
                      <a:prstDash val="solid"/>
                      <a:round/>
                      <a:headEnd type="none" w="med" len="med"/>
                      <a:tailEnd type="none" w="med" len="med"/>
                    </a:lnL>
                    <a:lnR w="28575" cap="flat" cmpd="sng" algn="ctr">
                      <a:solidFill>
                        <a:srgbClr val="97F9FB"/>
                      </a:solidFill>
                      <a:prstDash val="solid"/>
                      <a:round/>
                      <a:headEnd type="none" w="med" len="med"/>
                      <a:tailEnd type="none" w="med" len="med"/>
                    </a:lnR>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c>
                  <a:txBody>
                    <a:bodyPr/>
                    <a:lstStyle/>
                    <a:p>
                      <a:r>
                        <a:rPr lang="en-US" sz="2000" noProof="0" dirty="0" smtClean="0"/>
                        <a:t>He was heard to shout.</a:t>
                      </a:r>
                      <a:endParaRPr lang="en-US" sz="2000" noProof="0" dirty="0"/>
                    </a:p>
                  </a:txBody>
                  <a:tcPr anchor="ctr">
                    <a:lnL w="28575" cap="flat" cmpd="sng" algn="ctr">
                      <a:solidFill>
                        <a:srgbClr val="97F9FB"/>
                      </a:solidFill>
                      <a:prstDash val="solid"/>
                      <a:round/>
                      <a:headEnd type="none" w="med" len="med"/>
                      <a:tailEnd type="none" w="med" len="med"/>
                    </a:lnL>
                    <a:lnT w="28575" cap="flat" cmpd="sng" algn="ctr">
                      <a:solidFill>
                        <a:srgbClr val="97F9FB"/>
                      </a:solidFill>
                      <a:prstDash val="solid"/>
                      <a:round/>
                      <a:headEnd type="none" w="med" len="med"/>
                      <a:tailEnd type="none" w="med" len="med"/>
                    </a:lnT>
                    <a:lnB w="28575" cap="flat" cmpd="sng" algn="ctr">
                      <a:solidFill>
                        <a:srgbClr val="97F9FB"/>
                      </a:solidFill>
                      <a:prstDash val="solid"/>
                      <a:round/>
                      <a:headEnd type="none" w="med" len="med"/>
                      <a:tailEnd type="none" w="med" len="med"/>
                    </a:lnB>
                  </a:tcPr>
                </a:tc>
              </a:tr>
              <a:tr h="988965">
                <a:tc>
                  <a:txBody>
                    <a:bodyPr/>
                    <a:lstStyle/>
                    <a:p>
                      <a:r>
                        <a:rPr lang="en-US" sz="2000" noProof="0" dirty="0" smtClean="0"/>
                        <a:t>Let          no passive form </a:t>
                      </a:r>
                      <a:endParaRPr lang="en-US" sz="2000" noProof="0" dirty="0"/>
                    </a:p>
                  </a:txBody>
                  <a:tcPr anchor="ctr">
                    <a:lnR w="28575" cap="flat" cmpd="sng" algn="ctr">
                      <a:solidFill>
                        <a:srgbClr val="97F9FB"/>
                      </a:solidFill>
                      <a:prstDash val="solid"/>
                      <a:round/>
                      <a:headEnd type="none" w="med" len="med"/>
                      <a:tailEnd type="none" w="med" len="med"/>
                    </a:lnR>
                    <a:lnT w="28575" cap="flat" cmpd="sng" algn="ctr">
                      <a:solidFill>
                        <a:srgbClr val="97F9FB"/>
                      </a:solidFill>
                      <a:prstDash val="solid"/>
                      <a:round/>
                      <a:headEnd type="none" w="med" len="med"/>
                      <a:tailEnd type="none" w="med" len="med"/>
                    </a:lnT>
                  </a:tcPr>
                </a:tc>
                <a:tc>
                  <a:txBody>
                    <a:bodyPr/>
                    <a:lstStyle/>
                    <a:p>
                      <a:r>
                        <a:rPr lang="en-US" sz="2000" noProof="0" dirty="0" smtClean="0"/>
                        <a:t>They don’t let candidates use dictionaries</a:t>
                      </a:r>
                      <a:r>
                        <a:rPr lang="en-US" sz="2000" baseline="0" noProof="0" dirty="0" smtClean="0"/>
                        <a:t>.</a:t>
                      </a:r>
                      <a:endParaRPr lang="en-US" sz="2000" noProof="0" dirty="0"/>
                    </a:p>
                  </a:txBody>
                  <a:tcPr anchor="ctr">
                    <a:lnL w="28575" cap="flat" cmpd="sng" algn="ctr">
                      <a:solidFill>
                        <a:srgbClr val="97F9FB"/>
                      </a:solidFill>
                      <a:prstDash val="solid"/>
                      <a:round/>
                      <a:headEnd type="none" w="med" len="med"/>
                      <a:tailEnd type="none" w="med" len="med"/>
                    </a:lnL>
                    <a:lnR w="28575" cap="flat" cmpd="sng" algn="ctr">
                      <a:solidFill>
                        <a:srgbClr val="97F9FB"/>
                      </a:solidFill>
                      <a:prstDash val="solid"/>
                      <a:round/>
                      <a:headEnd type="none" w="med" len="med"/>
                      <a:tailEnd type="none" w="med" len="med"/>
                    </a:lnR>
                    <a:lnT w="28575" cap="flat" cmpd="sng" algn="ctr">
                      <a:solidFill>
                        <a:srgbClr val="97F9FB"/>
                      </a:solidFill>
                      <a:prstDash val="solid"/>
                      <a:round/>
                      <a:headEnd type="none" w="med" len="med"/>
                      <a:tailEnd type="none" w="med" len="med"/>
                    </a:lnT>
                  </a:tcPr>
                </a:tc>
                <a:tc>
                  <a:txBody>
                    <a:bodyPr/>
                    <a:lstStyle/>
                    <a:p>
                      <a:r>
                        <a:rPr lang="en-US" sz="2000" noProof="0" dirty="0" smtClean="0"/>
                        <a:t>Candidates are not allowed/permitted</a:t>
                      </a:r>
                      <a:r>
                        <a:rPr lang="en-US" sz="2000" baseline="0" noProof="0" dirty="0" smtClean="0"/>
                        <a:t> to use dictionaries.</a:t>
                      </a:r>
                      <a:endParaRPr lang="en-US" sz="2000" noProof="0" dirty="0"/>
                    </a:p>
                  </a:txBody>
                  <a:tcPr anchor="ctr">
                    <a:lnL w="28575" cap="flat" cmpd="sng" algn="ctr">
                      <a:solidFill>
                        <a:srgbClr val="97F9FB"/>
                      </a:solidFill>
                      <a:prstDash val="solid"/>
                      <a:round/>
                      <a:headEnd type="none" w="med" len="med"/>
                      <a:tailEnd type="none" w="med" len="med"/>
                    </a:lnL>
                    <a:lnT w="28575" cap="flat" cmpd="sng" algn="ctr">
                      <a:solidFill>
                        <a:srgbClr val="97F9FB"/>
                      </a:solidFill>
                      <a:prstDash val="solid"/>
                      <a:round/>
                      <a:headEnd type="none" w="med" len="med"/>
                      <a:tailEnd type="none" w="med" len="med"/>
                    </a:lnT>
                  </a:tcPr>
                </a:tc>
              </a:tr>
            </a:tbl>
          </a:graphicData>
        </a:graphic>
      </p:graphicFrame>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052736"/>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052736"/>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052736"/>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cxnSp>
        <p:nvCxnSpPr>
          <p:cNvPr id="13" name="12 Conector recto de flecha"/>
          <p:cNvCxnSpPr/>
          <p:nvPr/>
        </p:nvCxnSpPr>
        <p:spPr>
          <a:xfrm>
            <a:off x="2627784" y="2780928"/>
            <a:ext cx="360040"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4" name="13 Conector recto de flecha"/>
          <p:cNvCxnSpPr/>
          <p:nvPr/>
        </p:nvCxnSpPr>
        <p:spPr>
          <a:xfrm>
            <a:off x="2267744" y="3284984"/>
            <a:ext cx="360040"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5" name="14 Conector recto de flecha"/>
          <p:cNvCxnSpPr/>
          <p:nvPr/>
        </p:nvCxnSpPr>
        <p:spPr>
          <a:xfrm>
            <a:off x="2555776" y="4149080"/>
            <a:ext cx="360040"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6" name="15 Conector recto de flecha"/>
          <p:cNvCxnSpPr/>
          <p:nvPr/>
        </p:nvCxnSpPr>
        <p:spPr>
          <a:xfrm>
            <a:off x="971600" y="5805264"/>
            <a:ext cx="360040"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tx2">
              <a:lumMod val="60000"/>
              <a:lumOff val="40000"/>
            </a:schemeClr>
          </a:solidFill>
        </p:spPr>
        <p:txBody>
          <a:bodyPr/>
          <a:lstStyle/>
          <a:p>
            <a:r>
              <a:rPr lang="es-MX" dirty="0" smtClean="0"/>
              <a:t>Presentación de la UA</a:t>
            </a:r>
            <a:endParaRPr lang="en-GB" dirty="0"/>
          </a:p>
        </p:txBody>
      </p:sp>
      <p:sp>
        <p:nvSpPr>
          <p:cNvPr id="3" name="2 Marcador de contenido"/>
          <p:cNvSpPr>
            <a:spLocks noGrp="1"/>
          </p:cNvSpPr>
          <p:nvPr>
            <p:ph idx="1"/>
          </p:nvPr>
        </p:nvSpPr>
        <p:spPr>
          <a:solidFill>
            <a:schemeClr val="bg2">
              <a:lumMod val="90000"/>
            </a:schemeClr>
          </a:solidFill>
        </p:spPr>
        <p:txBody>
          <a:bodyPr>
            <a:normAutofit fontScale="92500" lnSpcReduction="20000"/>
          </a:bodyPr>
          <a:lstStyle/>
          <a:p>
            <a:pPr algn="just"/>
            <a:r>
              <a:rPr lang="es-MX" dirty="0"/>
              <a:t>La unidad de aprendizaje (UA) Lengua inglesa IX, y la UA que le sigue, Lengua  Inglesa X, corresponde al nivel C2 del Marco Común Europeo de Referencia. Este esquema comparativo del dominio de las lenguas establece que se trata de un nivel avanzado del conocimiento del idioma inglés. Esto significa que el estudiante está en condiciones de hacer frente con éxito a una serie de desafíos de orden práctico que requieren una destreza y habilidad lingüísticas superiores. </a:t>
            </a:r>
          </a:p>
          <a:p>
            <a:endParaRPr lang="en-GB" dirty="0"/>
          </a:p>
        </p:txBody>
      </p:sp>
    </p:spTree>
    <p:extLst>
      <p:ext uri="{BB962C8B-B14F-4D97-AF65-F5344CB8AC3E}">
        <p14:creationId xmlns:p14="http://schemas.microsoft.com/office/powerpoint/2010/main" val="30648339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Form</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5122912" cy="4353347"/>
          </a:xfrm>
        </p:spPr>
        <p:txBody>
          <a:bodyPr>
            <a:normAutofit fontScale="92500" lnSpcReduction="10000"/>
          </a:bodyPr>
          <a:lstStyle/>
          <a:p>
            <a:pPr>
              <a:buNone/>
            </a:pPr>
            <a:r>
              <a:rPr lang="en-US" dirty="0" smtClean="0">
                <a:latin typeface="Times New Roman" pitchFamily="18" charset="0"/>
                <a:cs typeface="Times New Roman" pitchFamily="18" charset="0"/>
              </a:rPr>
              <a:t>Passive -</a:t>
            </a:r>
            <a:r>
              <a:rPr lang="en-US" dirty="0" err="1" smtClean="0">
                <a:latin typeface="Times New Roman" pitchFamily="18" charset="0"/>
                <a:cs typeface="Times New Roman" pitchFamily="18" charset="0"/>
              </a:rPr>
              <a:t>ing</a:t>
            </a:r>
            <a:r>
              <a:rPr lang="en-US" dirty="0" smtClean="0">
                <a:latin typeface="Times New Roman" pitchFamily="18" charset="0"/>
                <a:cs typeface="Times New Roman" pitchFamily="18" charset="0"/>
              </a:rPr>
              <a:t> forms and infinitives.</a:t>
            </a:r>
          </a:p>
          <a:p>
            <a:r>
              <a:rPr lang="en-US" dirty="0" smtClean="0">
                <a:latin typeface="Times New Roman" pitchFamily="18" charset="0"/>
                <a:cs typeface="Times New Roman" pitchFamily="18" charset="0"/>
              </a:rPr>
              <a:t>Verb + passive infinitive.</a:t>
            </a:r>
          </a:p>
          <a:p>
            <a:pPr>
              <a:buNone/>
            </a:pPr>
            <a:r>
              <a:rPr lang="en-US" i="1" dirty="0" smtClean="0">
                <a:latin typeface="Times New Roman" pitchFamily="18" charset="0"/>
                <a:cs typeface="Times New Roman" pitchFamily="18" charset="0"/>
              </a:rPr>
              <a:t>The film star </a:t>
            </a:r>
            <a:r>
              <a:rPr lang="en-US" b="1" i="1" dirty="0" smtClean="0">
                <a:latin typeface="Times New Roman" pitchFamily="18" charset="0"/>
                <a:cs typeface="Times New Roman" pitchFamily="18" charset="0"/>
              </a:rPr>
              <a:t>agreed to be photographed</a:t>
            </a:r>
            <a:r>
              <a:rPr lang="en-US" b="1" dirty="0" smtClean="0">
                <a:latin typeface="Times New Roman" pitchFamily="18" charset="0"/>
                <a:cs typeface="Times New Roman" pitchFamily="18" charset="0"/>
              </a:rPr>
              <a:t>. </a:t>
            </a:r>
          </a:p>
          <a:p>
            <a:pPr>
              <a:buNone/>
            </a:pPr>
            <a:endParaRPr lang="en-US" b="1" dirty="0" smtClean="0">
              <a:latin typeface="Times New Roman" pitchFamily="18" charset="0"/>
              <a:cs typeface="Times New Roman" pitchFamily="18" charset="0"/>
            </a:endParaRPr>
          </a:p>
          <a:p>
            <a:pPr>
              <a:buNone/>
            </a:pPr>
            <a:endParaRPr lang="en-US" b="1"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Verb + -</a:t>
            </a:r>
            <a:r>
              <a:rPr lang="en-US" dirty="0" err="1" smtClean="0">
                <a:latin typeface="Times New Roman" pitchFamily="18" charset="0"/>
                <a:cs typeface="Times New Roman" pitchFamily="18" charset="0"/>
              </a:rPr>
              <a:t>ing</a:t>
            </a:r>
            <a:r>
              <a:rPr lang="en-US" dirty="0" smtClean="0">
                <a:latin typeface="Times New Roman" pitchFamily="18" charset="0"/>
                <a:cs typeface="Times New Roman" pitchFamily="18" charset="0"/>
              </a:rPr>
              <a:t> form.  </a:t>
            </a:r>
          </a:p>
          <a:p>
            <a:pPr>
              <a:buNone/>
            </a:pPr>
            <a:r>
              <a:rPr lang="en-US" i="1" dirty="0" smtClean="0">
                <a:latin typeface="Times New Roman" pitchFamily="18" charset="0"/>
                <a:cs typeface="Times New Roman" pitchFamily="18" charset="0"/>
              </a:rPr>
              <a:t>I’m tired of </a:t>
            </a:r>
            <a:r>
              <a:rPr lang="en-US" b="1" i="1" dirty="0" smtClean="0">
                <a:latin typeface="Times New Roman" pitchFamily="18" charset="0"/>
                <a:cs typeface="Times New Roman" pitchFamily="18" charset="0"/>
              </a:rPr>
              <a:t>being lied to</a:t>
            </a:r>
            <a:r>
              <a:rPr lang="en-US" b="1" dirty="0" smtClean="0">
                <a:latin typeface="Times New Roman" pitchFamily="18" charset="0"/>
                <a:cs typeface="Times New Roman" pitchFamily="18" charset="0"/>
              </a:rPr>
              <a:t>. </a:t>
            </a:r>
          </a:p>
          <a:p>
            <a:pPr>
              <a:buNone/>
            </a:pP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8370" name="Picture 2" descr="Resultado de imagen para The film star agreed to be photographed."/>
          <p:cNvPicPr>
            <a:picLocks noChangeAspect="1" noChangeArrowheads="1"/>
          </p:cNvPicPr>
          <p:nvPr/>
        </p:nvPicPr>
        <p:blipFill>
          <a:blip r:embed="rId3" cstate="print"/>
          <a:srcRect/>
          <a:stretch>
            <a:fillRect/>
          </a:stretch>
        </p:blipFill>
        <p:spPr bwMode="auto">
          <a:xfrm>
            <a:off x="5004048" y="1772816"/>
            <a:ext cx="3600400" cy="1800200"/>
          </a:xfrm>
          <a:prstGeom prst="rect">
            <a:avLst/>
          </a:prstGeom>
          <a:noFill/>
        </p:spPr>
      </p:pic>
      <p:sp>
        <p:nvSpPr>
          <p:cNvPr id="58372" name="AutoShape 4" descr="Resultado de imagen para Iâm tired of being lied t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8374" name="Picture 6" descr="Resultado de imagen para Iâm tired of being lied to."/>
          <p:cNvPicPr>
            <a:picLocks noChangeAspect="1" noChangeArrowheads="1"/>
          </p:cNvPicPr>
          <p:nvPr/>
        </p:nvPicPr>
        <p:blipFill>
          <a:blip r:embed="rId4" cstate="print"/>
          <a:srcRect b="14595"/>
          <a:stretch>
            <a:fillRect/>
          </a:stretch>
        </p:blipFill>
        <p:spPr bwMode="auto">
          <a:xfrm>
            <a:off x="5004048" y="3573016"/>
            <a:ext cx="3816424" cy="2798108"/>
          </a:xfrm>
          <a:prstGeom prst="rect">
            <a:avLst/>
          </a:prstGeom>
          <a:noFill/>
        </p:spPr>
      </p:pic>
    </p:spTree>
  </p:cSld>
  <p:clrMapOvr>
    <a:masterClrMapping/>
  </p:clrMapOvr>
  <p:transition>
    <p:push/>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Form </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2376264"/>
          </a:xfrm>
        </p:spPr>
        <p:txBody>
          <a:bodyPr/>
          <a:lstStyle/>
          <a:p>
            <a:r>
              <a:rPr lang="en-US" dirty="0" smtClean="0">
                <a:latin typeface="Times New Roman" pitchFamily="18" charset="0"/>
                <a:cs typeface="Times New Roman" pitchFamily="18" charset="0"/>
              </a:rPr>
              <a:t>Need + -</a:t>
            </a:r>
            <a:r>
              <a:rPr lang="en-US" dirty="0" err="1" smtClean="0">
                <a:latin typeface="Times New Roman" pitchFamily="18" charset="0"/>
                <a:cs typeface="Times New Roman" pitchFamily="18" charset="0"/>
              </a:rPr>
              <a:t>ing</a:t>
            </a:r>
            <a:r>
              <a:rPr lang="en-US" dirty="0" smtClean="0">
                <a:latin typeface="Times New Roman" pitchFamily="18" charset="0"/>
                <a:cs typeface="Times New Roman" pitchFamily="18" charset="0"/>
              </a:rPr>
              <a:t> can have a passive meaning.</a:t>
            </a:r>
          </a:p>
          <a:p>
            <a:pPr>
              <a:buNone/>
            </a:pPr>
            <a:endParaRPr lang="en-US" dirty="0" smtClean="0">
              <a:latin typeface="Times New Roman" pitchFamily="18" charset="0"/>
              <a:cs typeface="Times New Roman" pitchFamily="18" charset="0"/>
            </a:endParaRPr>
          </a:p>
          <a:p>
            <a:pPr>
              <a:buSzPct val="100000"/>
              <a:buFont typeface="Times New Roman" pitchFamily="18" charset="0"/>
              <a:buChar char="→"/>
            </a:pPr>
            <a:r>
              <a:rPr lang="en-US" dirty="0" smtClean="0">
                <a:latin typeface="Times New Roman" pitchFamily="18" charset="0"/>
                <a:cs typeface="Times New Roman" pitchFamily="18" charset="0"/>
              </a:rPr>
              <a:t> The cups </a:t>
            </a:r>
            <a:r>
              <a:rPr lang="en-US" b="1" dirty="0" smtClean="0">
                <a:latin typeface="Times New Roman" pitchFamily="18" charset="0"/>
                <a:cs typeface="Times New Roman" pitchFamily="18" charset="0"/>
              </a:rPr>
              <a:t>need washing. </a:t>
            </a:r>
          </a:p>
          <a:p>
            <a:pPr>
              <a:buSzPct val="100000"/>
              <a:buFont typeface="Times New Roman" pitchFamily="18" charset="0"/>
              <a:buChar char="→"/>
            </a:pPr>
            <a:r>
              <a:rPr lang="en-US" dirty="0" smtClean="0">
                <a:latin typeface="Times New Roman" pitchFamily="18" charset="0"/>
                <a:cs typeface="Times New Roman" pitchFamily="18" charset="0"/>
              </a:rPr>
              <a:t>The cups </a:t>
            </a:r>
            <a:r>
              <a:rPr lang="en-US" b="1" dirty="0" smtClean="0">
                <a:latin typeface="Times New Roman" pitchFamily="18" charset="0"/>
                <a:cs typeface="Times New Roman" pitchFamily="18" charset="0"/>
              </a:rPr>
              <a:t>need to be washed.</a:t>
            </a:r>
          </a:p>
          <a:p>
            <a:pPr>
              <a:buSzPct val="100000"/>
              <a:buNone/>
            </a:pP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6322" name="Picture 2" descr="Resultado de imagen para The cups need washing."/>
          <p:cNvPicPr>
            <a:picLocks noChangeAspect="1" noChangeArrowheads="1"/>
          </p:cNvPicPr>
          <p:nvPr/>
        </p:nvPicPr>
        <p:blipFill>
          <a:blip r:embed="rId3" cstate="print"/>
          <a:srcRect/>
          <a:stretch>
            <a:fillRect/>
          </a:stretch>
        </p:blipFill>
        <p:spPr bwMode="auto">
          <a:xfrm>
            <a:off x="2411760" y="4189570"/>
            <a:ext cx="3744416" cy="2105460"/>
          </a:xfrm>
          <a:prstGeom prst="rect">
            <a:avLst/>
          </a:prstGeom>
          <a:noFill/>
        </p:spPr>
      </p:pic>
    </p:spTree>
  </p:cSld>
  <p:clrMapOvr>
    <a:masterClrMapping/>
  </p:clrMapOvr>
  <p:transition>
    <p:pu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Impersonal passive structures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8229600" cy="4353347"/>
          </a:xfrm>
        </p:spPr>
        <p:txBody>
          <a:bodyPr/>
          <a:lstStyle/>
          <a:p>
            <a:pPr>
              <a:buClr>
                <a:schemeClr val="tx1"/>
              </a:buClr>
            </a:pPr>
            <a:r>
              <a:rPr lang="en-US" dirty="0" smtClean="0">
                <a:solidFill>
                  <a:srgbClr val="FF33CC"/>
                </a:solidFill>
                <a:latin typeface="Times New Roman" pitchFamily="18" charset="0"/>
                <a:cs typeface="Times New Roman" pitchFamily="18" charset="0"/>
              </a:rPr>
              <a:t>Subject</a:t>
            </a:r>
            <a:r>
              <a:rPr lang="en-US" dirty="0" smtClean="0">
                <a:latin typeface="Times New Roman" pitchFamily="18" charset="0"/>
                <a:cs typeface="Times New Roman" pitchFamily="18" charset="0"/>
              </a:rPr>
              <a:t> + </a:t>
            </a:r>
            <a:r>
              <a:rPr lang="en-US" dirty="0" smtClean="0">
                <a:solidFill>
                  <a:schemeClr val="accent6"/>
                </a:solidFill>
                <a:latin typeface="Times New Roman" pitchFamily="18" charset="0"/>
                <a:cs typeface="Times New Roman" pitchFamily="18" charset="0"/>
              </a:rPr>
              <a:t>passive verb </a:t>
            </a:r>
            <a:r>
              <a:rPr lang="en-US" dirty="0" smtClean="0">
                <a:latin typeface="Times New Roman" pitchFamily="18" charset="0"/>
                <a:cs typeface="Times New Roman" pitchFamily="18" charset="0"/>
              </a:rPr>
              <a:t>+ </a:t>
            </a:r>
            <a:r>
              <a:rPr lang="en-US" dirty="0" smtClean="0">
                <a:solidFill>
                  <a:schemeClr val="accent5"/>
                </a:solidFill>
                <a:latin typeface="Times New Roman" pitchFamily="18" charset="0"/>
                <a:cs typeface="Times New Roman" pitchFamily="18" charset="0"/>
              </a:rPr>
              <a:t>to-infinitive</a:t>
            </a:r>
          </a:p>
          <a:p>
            <a:pPr>
              <a:buNone/>
            </a:pPr>
            <a:endParaRPr lang="en-US" dirty="0" smtClean="0">
              <a:solidFill>
                <a:schemeClr val="accent5"/>
              </a:solidFill>
              <a:latin typeface="Times New Roman" pitchFamily="18" charset="0"/>
              <a:cs typeface="Times New Roman" pitchFamily="18" charset="0"/>
            </a:endParaRPr>
          </a:p>
          <a:p>
            <a:pPr>
              <a:buClr>
                <a:schemeClr val="tx1"/>
              </a:buClr>
              <a:buFont typeface="Times New Roman" pitchFamily="18" charset="0"/>
              <a:buChar char="→"/>
            </a:pPr>
            <a:r>
              <a:rPr lang="en-US" dirty="0" smtClean="0">
                <a:solidFill>
                  <a:srgbClr val="FF33CC"/>
                </a:solidFill>
                <a:latin typeface="Times New Roman" pitchFamily="18" charset="0"/>
                <a:cs typeface="Times New Roman" pitchFamily="18" charset="0"/>
              </a:rPr>
              <a:t>He</a:t>
            </a:r>
            <a:r>
              <a:rPr lang="en-US" dirty="0" smtClean="0">
                <a:latin typeface="Times New Roman" pitchFamily="18" charset="0"/>
                <a:cs typeface="Times New Roman" pitchFamily="18" charset="0"/>
              </a:rPr>
              <a:t> is </a:t>
            </a:r>
            <a:r>
              <a:rPr lang="en-US" b="1" dirty="0" smtClean="0">
                <a:solidFill>
                  <a:schemeClr val="accent6"/>
                </a:solidFill>
                <a:latin typeface="Times New Roman" pitchFamily="18" charset="0"/>
                <a:cs typeface="Times New Roman" pitchFamily="18" charset="0"/>
              </a:rPr>
              <a:t>considered/said/thought</a:t>
            </a:r>
            <a:r>
              <a:rPr lang="en-US" b="1" dirty="0" smtClean="0">
                <a:latin typeface="Times New Roman" pitchFamily="18" charset="0"/>
                <a:cs typeface="Times New Roman" pitchFamily="18" charset="0"/>
              </a:rPr>
              <a:t> </a:t>
            </a:r>
            <a:r>
              <a:rPr lang="en-US" b="1" dirty="0" smtClean="0">
                <a:solidFill>
                  <a:schemeClr val="accent5"/>
                </a:solidFill>
                <a:latin typeface="Times New Roman" pitchFamily="18" charset="0"/>
                <a:cs typeface="Times New Roman" pitchFamily="18" charset="0"/>
              </a:rPr>
              <a:t>to be </a:t>
            </a:r>
            <a:r>
              <a:rPr lang="en-US" dirty="0" smtClean="0">
                <a:latin typeface="Times New Roman" pitchFamily="18" charset="0"/>
                <a:cs typeface="Times New Roman" pitchFamily="18" charset="0"/>
              </a:rPr>
              <a:t>the greatest writer ever.</a:t>
            </a:r>
          </a:p>
          <a:p>
            <a:pPr>
              <a:buClr>
                <a:schemeClr val="tx1"/>
              </a:buClr>
              <a:buFont typeface="Times New Roman" pitchFamily="18" charset="0"/>
              <a:buChar char="→"/>
            </a:pPr>
            <a:r>
              <a:rPr lang="en-US" dirty="0" smtClean="0">
                <a:solidFill>
                  <a:srgbClr val="FF33CC"/>
                </a:solidFill>
                <a:latin typeface="Times New Roman" pitchFamily="18" charset="0"/>
                <a:cs typeface="Times New Roman" pitchFamily="18" charset="0"/>
              </a:rPr>
              <a:t>They</a:t>
            </a:r>
            <a:r>
              <a:rPr lang="en-US" dirty="0" smtClean="0">
                <a:latin typeface="Times New Roman" pitchFamily="18" charset="0"/>
                <a:cs typeface="Times New Roman" pitchFamily="18" charset="0"/>
              </a:rPr>
              <a:t> are </a:t>
            </a:r>
            <a:r>
              <a:rPr lang="en-US" b="1" dirty="0" smtClean="0">
                <a:solidFill>
                  <a:schemeClr val="accent6"/>
                </a:solidFill>
                <a:latin typeface="Times New Roman" pitchFamily="18" charset="0"/>
                <a:cs typeface="Times New Roman" pitchFamily="18" charset="0"/>
              </a:rPr>
              <a:t>believed/reported/thought</a:t>
            </a:r>
            <a:r>
              <a:rPr lang="en-US" b="1" dirty="0" smtClean="0">
                <a:latin typeface="Times New Roman" pitchFamily="18" charset="0"/>
                <a:cs typeface="Times New Roman" pitchFamily="18" charset="0"/>
              </a:rPr>
              <a:t> </a:t>
            </a:r>
            <a:r>
              <a:rPr lang="en-US" b="1" dirty="0" smtClean="0">
                <a:solidFill>
                  <a:schemeClr val="accent5"/>
                </a:solidFill>
                <a:latin typeface="Times New Roman" pitchFamily="18" charset="0"/>
                <a:cs typeface="Times New Roman" pitchFamily="18" charset="0"/>
              </a:rPr>
              <a:t>to have become </a:t>
            </a:r>
            <a:r>
              <a:rPr lang="en-US" dirty="0" smtClean="0">
                <a:latin typeface="Times New Roman" pitchFamily="18" charset="0"/>
                <a:cs typeface="Times New Roman" pitchFamily="18" charset="0"/>
              </a:rPr>
              <a:t>extinct.</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ransition>
    <p:pu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Impersonal passive structures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2592287"/>
          </a:xfrm>
        </p:spPr>
        <p:txBody>
          <a:bodyPr/>
          <a:lstStyle/>
          <a:p>
            <a:pPr>
              <a:buClr>
                <a:schemeClr val="tx1"/>
              </a:buClr>
            </a:pPr>
            <a:r>
              <a:rPr lang="en-US" dirty="0" smtClean="0">
                <a:solidFill>
                  <a:srgbClr val="FF33CC"/>
                </a:solidFill>
                <a:latin typeface="Times New Roman" pitchFamily="18" charset="0"/>
                <a:cs typeface="Times New Roman" pitchFamily="18" charset="0"/>
              </a:rPr>
              <a:t>It</a:t>
            </a:r>
            <a:r>
              <a:rPr lang="en-US" dirty="0" smtClean="0">
                <a:latin typeface="Times New Roman" pitchFamily="18" charset="0"/>
                <a:cs typeface="Times New Roman" pitchFamily="18" charset="0"/>
              </a:rPr>
              <a:t> + </a:t>
            </a:r>
            <a:r>
              <a:rPr lang="en-US" dirty="0" smtClean="0">
                <a:solidFill>
                  <a:schemeClr val="accent6"/>
                </a:solidFill>
                <a:latin typeface="Times New Roman" pitchFamily="18" charset="0"/>
                <a:cs typeface="Times New Roman" pitchFamily="18" charset="0"/>
              </a:rPr>
              <a:t>passive verb </a:t>
            </a:r>
            <a:r>
              <a:rPr lang="en-US" dirty="0" smtClean="0">
                <a:latin typeface="Times New Roman" pitchFamily="18" charset="0"/>
                <a:cs typeface="Times New Roman" pitchFamily="18" charset="0"/>
              </a:rPr>
              <a:t>+ </a:t>
            </a:r>
            <a:r>
              <a:rPr lang="en-US" dirty="0" smtClean="0">
                <a:solidFill>
                  <a:schemeClr val="accent5"/>
                </a:solidFill>
                <a:latin typeface="Times New Roman" pitchFamily="18" charset="0"/>
                <a:cs typeface="Times New Roman" pitchFamily="18" charset="0"/>
              </a:rPr>
              <a:t>that clause</a:t>
            </a:r>
          </a:p>
          <a:p>
            <a:pPr>
              <a:buNone/>
            </a:pPr>
            <a:endParaRPr lang="en-US" dirty="0" smtClean="0">
              <a:solidFill>
                <a:schemeClr val="accent5"/>
              </a:solidFill>
              <a:latin typeface="Times New Roman" pitchFamily="18" charset="0"/>
              <a:cs typeface="Times New Roman" pitchFamily="18" charset="0"/>
            </a:endParaRPr>
          </a:p>
          <a:p>
            <a:pPr>
              <a:buClr>
                <a:schemeClr val="tx1"/>
              </a:buClr>
              <a:buFont typeface="Times New Roman" pitchFamily="18" charset="0"/>
              <a:buChar char="→"/>
            </a:pPr>
            <a:r>
              <a:rPr lang="en-US" dirty="0" smtClean="0">
                <a:solidFill>
                  <a:srgbClr val="FF33CC"/>
                </a:solidFill>
                <a:latin typeface="Times New Roman" pitchFamily="18" charset="0"/>
                <a:cs typeface="Times New Roman" pitchFamily="18" charset="0"/>
              </a:rPr>
              <a:t> It</a:t>
            </a:r>
            <a:r>
              <a:rPr lang="en-US" dirty="0" smtClean="0">
                <a:latin typeface="Times New Roman" pitchFamily="18" charset="0"/>
                <a:cs typeface="Times New Roman" pitchFamily="18" charset="0"/>
              </a:rPr>
              <a:t> is </a:t>
            </a:r>
            <a:r>
              <a:rPr lang="en-US" b="1" dirty="0" smtClean="0">
                <a:solidFill>
                  <a:schemeClr val="accent6"/>
                </a:solidFill>
                <a:latin typeface="Times New Roman" pitchFamily="18" charset="0"/>
                <a:cs typeface="Times New Roman" pitchFamily="18" charset="0"/>
              </a:rPr>
              <a:t>thought/expected/said/understood</a:t>
            </a:r>
            <a:r>
              <a:rPr lang="en-US" b="1" dirty="0" smtClean="0">
                <a:latin typeface="Times New Roman" pitchFamily="18" charset="0"/>
                <a:cs typeface="Times New Roman" pitchFamily="18" charset="0"/>
              </a:rPr>
              <a:t> </a:t>
            </a:r>
            <a:r>
              <a:rPr lang="en-US" b="1" dirty="0" smtClean="0">
                <a:solidFill>
                  <a:schemeClr val="accent5"/>
                </a:solidFill>
                <a:latin typeface="Times New Roman" pitchFamily="18" charset="0"/>
                <a:cs typeface="Times New Roman" pitchFamily="18" charset="0"/>
              </a:rPr>
              <a:t>that</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the weather will get worse. </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2226" name="Picture 2" descr="Imagen relacionada"/>
          <p:cNvPicPr>
            <a:picLocks noChangeAspect="1" noChangeArrowheads="1"/>
          </p:cNvPicPr>
          <p:nvPr/>
        </p:nvPicPr>
        <p:blipFill>
          <a:blip r:embed="rId3" cstate="print"/>
          <a:srcRect/>
          <a:stretch>
            <a:fillRect/>
          </a:stretch>
        </p:blipFill>
        <p:spPr bwMode="auto">
          <a:xfrm>
            <a:off x="2627784" y="4077072"/>
            <a:ext cx="4176464" cy="2187424"/>
          </a:xfrm>
          <a:prstGeom prst="rect">
            <a:avLst/>
          </a:prstGeom>
          <a:noFill/>
        </p:spPr>
      </p:pic>
    </p:spTree>
  </p:cSld>
  <p:clrMapOvr>
    <a:masterClrMapping/>
  </p:clrMapOvr>
  <p:transition>
    <p:push/>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Impersonal passive structures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2448272"/>
          </a:xfrm>
        </p:spPr>
        <p:txBody>
          <a:bodyPr/>
          <a:lstStyle/>
          <a:p>
            <a:pPr>
              <a:buClr>
                <a:schemeClr val="tx1"/>
              </a:buClr>
            </a:pPr>
            <a:r>
              <a:rPr lang="en-US" dirty="0" smtClean="0">
                <a:solidFill>
                  <a:srgbClr val="FF33CC"/>
                </a:solidFill>
                <a:latin typeface="Times New Roman" pitchFamily="18" charset="0"/>
                <a:cs typeface="Times New Roman" pitchFamily="18" charset="0"/>
              </a:rPr>
              <a:t>There</a:t>
            </a:r>
            <a:r>
              <a:rPr lang="en-US" dirty="0" smtClean="0">
                <a:latin typeface="Times New Roman" pitchFamily="18" charset="0"/>
                <a:cs typeface="Times New Roman" pitchFamily="18" charset="0"/>
              </a:rPr>
              <a:t> + </a:t>
            </a:r>
            <a:r>
              <a:rPr lang="en-US" dirty="0" smtClean="0">
                <a:solidFill>
                  <a:schemeClr val="accent6"/>
                </a:solidFill>
                <a:latin typeface="Times New Roman" pitchFamily="18" charset="0"/>
                <a:cs typeface="Times New Roman" pitchFamily="18" charset="0"/>
              </a:rPr>
              <a:t>passive verb </a:t>
            </a:r>
            <a:r>
              <a:rPr lang="en-US" dirty="0" smtClean="0">
                <a:latin typeface="Times New Roman" pitchFamily="18" charset="0"/>
                <a:cs typeface="Times New Roman" pitchFamily="18" charset="0"/>
              </a:rPr>
              <a:t>+ </a:t>
            </a:r>
            <a:r>
              <a:rPr lang="en-US" dirty="0" smtClean="0">
                <a:solidFill>
                  <a:schemeClr val="accent5"/>
                </a:solidFill>
                <a:latin typeface="Times New Roman" pitchFamily="18" charset="0"/>
                <a:cs typeface="Times New Roman" pitchFamily="18" charset="0"/>
              </a:rPr>
              <a:t>to be</a:t>
            </a:r>
          </a:p>
          <a:p>
            <a:pPr>
              <a:buClr>
                <a:schemeClr val="tx1"/>
              </a:buClr>
              <a:buNone/>
            </a:pPr>
            <a:endParaRPr lang="en-US" dirty="0" smtClean="0">
              <a:solidFill>
                <a:schemeClr val="accent5"/>
              </a:solidFill>
              <a:latin typeface="Times New Roman" pitchFamily="18" charset="0"/>
              <a:cs typeface="Times New Roman" pitchFamily="18" charset="0"/>
            </a:endParaRPr>
          </a:p>
          <a:p>
            <a:pPr>
              <a:buClr>
                <a:schemeClr val="tx1"/>
              </a:buClr>
              <a:buFont typeface="Times New Roman" pitchFamily="18" charset="0"/>
              <a:buChar char="→"/>
            </a:pPr>
            <a:r>
              <a:rPr lang="en-US" dirty="0" smtClean="0">
                <a:solidFill>
                  <a:srgbClr val="FF33CC"/>
                </a:solidFill>
                <a:latin typeface="Times New Roman" pitchFamily="18" charset="0"/>
                <a:cs typeface="Times New Roman" pitchFamily="18" charset="0"/>
              </a:rPr>
              <a:t> There</a:t>
            </a:r>
            <a:r>
              <a:rPr lang="en-US" dirty="0" smtClean="0">
                <a:latin typeface="Times New Roman" pitchFamily="18" charset="0"/>
                <a:cs typeface="Times New Roman" pitchFamily="18" charset="0"/>
              </a:rPr>
              <a:t> are </a:t>
            </a:r>
            <a:r>
              <a:rPr lang="en-US" b="1" dirty="0" smtClean="0">
                <a:solidFill>
                  <a:schemeClr val="accent6"/>
                </a:solidFill>
                <a:latin typeface="Times New Roman" pitchFamily="18" charset="0"/>
                <a:cs typeface="Times New Roman" pitchFamily="18" charset="0"/>
              </a:rPr>
              <a:t>thought/expected/said/ known </a:t>
            </a:r>
            <a:r>
              <a:rPr lang="en-US" b="1" dirty="0" smtClean="0">
                <a:solidFill>
                  <a:schemeClr val="accent5"/>
                </a:solidFill>
                <a:latin typeface="Times New Roman" pitchFamily="18" charset="0"/>
                <a:cs typeface="Times New Roman" pitchFamily="18" charset="0"/>
              </a:rPr>
              <a:t>to be </a:t>
            </a:r>
            <a:r>
              <a:rPr lang="en-US" dirty="0" smtClean="0">
                <a:latin typeface="Times New Roman" pitchFamily="18" charset="0"/>
                <a:cs typeface="Times New Roman" pitchFamily="18" charset="0"/>
              </a:rPr>
              <a:t>huge food shortages.</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0178" name="Picture 2" descr="Resultado de imagen para It is expected to be huge food shortages."/>
          <p:cNvPicPr>
            <a:picLocks noChangeAspect="1" noChangeArrowheads="1"/>
          </p:cNvPicPr>
          <p:nvPr/>
        </p:nvPicPr>
        <p:blipFill>
          <a:blip r:embed="rId3" cstate="print"/>
          <a:srcRect/>
          <a:stretch>
            <a:fillRect/>
          </a:stretch>
        </p:blipFill>
        <p:spPr bwMode="auto">
          <a:xfrm>
            <a:off x="5148064" y="3789040"/>
            <a:ext cx="3528392" cy="2376378"/>
          </a:xfrm>
          <a:prstGeom prst="rect">
            <a:avLst/>
          </a:prstGeom>
          <a:noFill/>
        </p:spPr>
      </p:pic>
    </p:spTree>
  </p:cSld>
  <p:clrMapOvr>
    <a:masterClrMapping/>
  </p:clrMapOvr>
  <p:transition>
    <p:push/>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Have/get + object + past participle</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2952328"/>
          </a:xfrm>
        </p:spPr>
        <p:txBody>
          <a:bodyPr/>
          <a:lstStyle/>
          <a:p>
            <a:pPr>
              <a:buClr>
                <a:schemeClr val="tx1"/>
              </a:buClr>
            </a:pPr>
            <a:r>
              <a:rPr lang="en-US" dirty="0" smtClean="0">
                <a:latin typeface="Times New Roman" pitchFamily="18" charset="0"/>
                <a:cs typeface="Times New Roman" pitchFamily="18" charset="0"/>
              </a:rPr>
              <a:t>We can use it to talk about something which someone else does for us because we have asked them to:</a:t>
            </a:r>
          </a:p>
          <a:p>
            <a:pPr>
              <a:buClr>
                <a:schemeClr val="tx1"/>
              </a:buClr>
              <a:buFont typeface="Times New Roman" pitchFamily="18" charset="0"/>
              <a:buChar char="→"/>
            </a:pP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Have you </a:t>
            </a:r>
            <a:r>
              <a:rPr lang="en-US" b="1" i="1" dirty="0" smtClean="0">
                <a:latin typeface="Times New Roman" pitchFamily="18" charset="0"/>
                <a:cs typeface="Times New Roman" pitchFamily="18" charset="0"/>
              </a:rPr>
              <a:t>had</a:t>
            </a:r>
            <a:r>
              <a:rPr lang="en-US" i="1" dirty="0" smtClean="0">
                <a:latin typeface="Times New Roman" pitchFamily="18" charset="0"/>
                <a:cs typeface="Times New Roman" pitchFamily="18" charset="0"/>
              </a:rPr>
              <a:t> your hair </a:t>
            </a:r>
            <a:r>
              <a:rPr lang="en-US" b="1" i="1" dirty="0" smtClean="0">
                <a:latin typeface="Times New Roman" pitchFamily="18" charset="0"/>
                <a:cs typeface="Times New Roman" pitchFamily="18" charset="0"/>
              </a:rPr>
              <a:t>cut</a:t>
            </a:r>
            <a:r>
              <a:rPr lang="en-US" i="1" dirty="0" smtClean="0">
                <a:latin typeface="Times New Roman" pitchFamily="18" charset="0"/>
                <a:cs typeface="Times New Roman" pitchFamily="18" charset="0"/>
              </a:rPr>
              <a:t>?</a:t>
            </a:r>
          </a:p>
          <a:p>
            <a:pPr>
              <a:buClr>
                <a:schemeClr val="tx1"/>
              </a:buClr>
              <a:buFont typeface="Times New Roman" pitchFamily="18" charset="0"/>
              <a:buChar char="→"/>
            </a:pP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I want to </a:t>
            </a:r>
            <a:r>
              <a:rPr lang="en-US" b="1" i="1" dirty="0" smtClean="0">
                <a:latin typeface="Times New Roman" pitchFamily="18" charset="0"/>
                <a:cs typeface="Times New Roman" pitchFamily="18" charset="0"/>
              </a:rPr>
              <a:t>get</a:t>
            </a:r>
            <a:r>
              <a:rPr lang="en-US" i="1" dirty="0" smtClean="0">
                <a:latin typeface="Times New Roman" pitchFamily="18" charset="0"/>
                <a:cs typeface="Times New Roman" pitchFamily="18" charset="0"/>
              </a:rPr>
              <a:t> the house </a:t>
            </a:r>
            <a:r>
              <a:rPr lang="en-US" b="1" i="1" dirty="0" smtClean="0">
                <a:latin typeface="Times New Roman" pitchFamily="18" charset="0"/>
                <a:cs typeface="Times New Roman" pitchFamily="18" charset="0"/>
              </a:rPr>
              <a:t>redecorated</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Elipse"/>
          <p:cNvSpPr/>
          <p:nvPr/>
        </p:nvSpPr>
        <p:spPr>
          <a:xfrm>
            <a:off x="6372200" y="4581128"/>
            <a:ext cx="2555776" cy="1872208"/>
          </a:xfrm>
          <a:prstGeom prst="ellipse">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ln>
                <a:solidFill>
                  <a:srgbClr val="97F9FB"/>
                </a:solidFill>
              </a:ln>
              <a:solidFill>
                <a:srgbClr val="97F9FB"/>
              </a:solidFill>
            </a:endParaRPr>
          </a:p>
        </p:txBody>
      </p:sp>
      <p:sp>
        <p:nvSpPr>
          <p:cNvPr id="12" name="11 CuadroTexto"/>
          <p:cNvSpPr txBox="1"/>
          <p:nvPr/>
        </p:nvSpPr>
        <p:spPr>
          <a:xfrm>
            <a:off x="7020272" y="5101948"/>
            <a:ext cx="1440160" cy="1015663"/>
          </a:xfrm>
          <a:prstGeom prst="rect">
            <a:avLst/>
          </a:prstGeom>
          <a:noFill/>
        </p:spPr>
        <p:txBody>
          <a:bodyPr wrap="square" rtlCol="0">
            <a:spAutoFit/>
          </a:bodyPr>
          <a:lstStyle/>
          <a:p>
            <a:pPr algn="ctr"/>
            <a:r>
              <a:rPr lang="en-US" sz="2000" i="1" dirty="0" smtClean="0">
                <a:latin typeface="Times New Roman" pitchFamily="18" charset="0"/>
                <a:cs typeface="Times New Roman" pitchFamily="18" charset="0"/>
              </a:rPr>
              <a:t>Get</a:t>
            </a:r>
            <a:r>
              <a:rPr lang="en-US" sz="2000" dirty="0" smtClean="0">
                <a:latin typeface="Times New Roman" pitchFamily="18" charset="0"/>
                <a:cs typeface="Times New Roman" pitchFamily="18" charset="0"/>
              </a:rPr>
              <a:t> is more </a:t>
            </a:r>
            <a:r>
              <a:rPr lang="en-US" sz="2000" b="1" dirty="0" smtClean="0">
                <a:latin typeface="Times New Roman" pitchFamily="18" charset="0"/>
                <a:cs typeface="Times New Roman" pitchFamily="18" charset="0"/>
              </a:rPr>
              <a:t>informal</a:t>
            </a:r>
            <a:r>
              <a:rPr lang="en-US" sz="2000" dirty="0" smtClean="0">
                <a:latin typeface="Times New Roman" pitchFamily="18" charset="0"/>
                <a:cs typeface="Times New Roman" pitchFamily="18" charset="0"/>
              </a:rPr>
              <a:t> than </a:t>
            </a:r>
            <a:r>
              <a:rPr lang="en-US" sz="2000" i="1" dirty="0" smtClean="0">
                <a:latin typeface="Times New Roman" pitchFamily="18" charset="0"/>
                <a:cs typeface="Times New Roman" pitchFamily="18" charset="0"/>
              </a:rPr>
              <a:t>have </a:t>
            </a:r>
            <a:endParaRPr lang="en-US" sz="2000" i="1" dirty="0">
              <a:latin typeface="Times New Roman" pitchFamily="18" charset="0"/>
              <a:cs typeface="Times New Roman" pitchFamily="18" charset="0"/>
            </a:endParaRPr>
          </a:p>
        </p:txBody>
      </p:sp>
      <p:pic>
        <p:nvPicPr>
          <p:cNvPr id="48130" name="Picture 2" descr="Resultado de imagen para Have you had your hair cut?"/>
          <p:cNvPicPr>
            <a:picLocks noChangeAspect="1" noChangeArrowheads="1"/>
          </p:cNvPicPr>
          <p:nvPr/>
        </p:nvPicPr>
        <p:blipFill>
          <a:blip r:embed="rId3" cstate="print"/>
          <a:srcRect b="3718"/>
          <a:stretch>
            <a:fillRect/>
          </a:stretch>
        </p:blipFill>
        <p:spPr bwMode="auto">
          <a:xfrm rot="891123">
            <a:off x="7390510" y="3014274"/>
            <a:ext cx="1440160" cy="1390984"/>
          </a:xfrm>
          <a:prstGeom prst="rect">
            <a:avLst/>
          </a:prstGeom>
          <a:noFill/>
        </p:spPr>
      </p:pic>
      <p:pic>
        <p:nvPicPr>
          <p:cNvPr id="48132" name="Picture 4" descr="Resultado de imagen para I want to get the house redecorated."/>
          <p:cNvPicPr>
            <a:picLocks noChangeAspect="1" noChangeArrowheads="1"/>
          </p:cNvPicPr>
          <p:nvPr/>
        </p:nvPicPr>
        <p:blipFill>
          <a:blip r:embed="rId4" cstate="print"/>
          <a:srcRect/>
          <a:stretch>
            <a:fillRect/>
          </a:stretch>
        </p:blipFill>
        <p:spPr bwMode="auto">
          <a:xfrm>
            <a:off x="1691680" y="4581128"/>
            <a:ext cx="3312368" cy="1663086"/>
          </a:xfrm>
          <a:prstGeom prst="rect">
            <a:avLst/>
          </a:prstGeom>
          <a:noFill/>
        </p:spPr>
      </p:pic>
    </p:spTree>
  </p:cSld>
  <p:clrMapOvr>
    <a:masterClrMapping/>
  </p:clrMapOvr>
  <p:transition>
    <p:pu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Have/get + object + past participle</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8229600" cy="4353347"/>
          </a:xfrm>
        </p:spPr>
        <p:txBody>
          <a:bodyPr/>
          <a:lstStyle/>
          <a:p>
            <a:r>
              <a:rPr lang="en-US" dirty="0" smtClean="0">
                <a:latin typeface="Times New Roman" pitchFamily="18" charset="0"/>
                <a:cs typeface="Times New Roman" pitchFamily="18" charset="0"/>
              </a:rPr>
              <a:t>We can use it for things that happened by accident or unexpectedly, usually unpleasant; it is fairly informal:</a:t>
            </a:r>
          </a:p>
          <a:p>
            <a:pPr>
              <a:buClr>
                <a:schemeClr val="tx1"/>
              </a:buClr>
              <a:buFont typeface="Times New Roman" pitchFamily="18" charset="0"/>
              <a:buChar char="→"/>
            </a:pPr>
            <a:r>
              <a:rPr lang="en-US" dirty="0" smtClean="0">
                <a:latin typeface="Times New Roman" pitchFamily="18" charset="0"/>
                <a:cs typeface="Times New Roman" pitchFamily="18" charset="0"/>
              </a:rPr>
              <a:t>How </a:t>
            </a:r>
            <a:r>
              <a:rPr lang="en-US" b="1" dirty="0" smtClean="0">
                <a:latin typeface="Times New Roman" pitchFamily="18" charset="0"/>
                <a:cs typeface="Times New Roman" pitchFamily="18" charset="0"/>
              </a:rPr>
              <a:t>did</a:t>
            </a:r>
            <a:r>
              <a:rPr lang="en-US" dirty="0" smtClean="0">
                <a:latin typeface="Times New Roman" pitchFamily="18" charset="0"/>
                <a:cs typeface="Times New Roman" pitchFamily="18" charset="0"/>
              </a:rPr>
              <a:t> your car </a:t>
            </a:r>
            <a:r>
              <a:rPr lang="en-US" b="1" dirty="0" smtClean="0">
                <a:latin typeface="Times New Roman" pitchFamily="18" charset="0"/>
                <a:cs typeface="Times New Roman" pitchFamily="18" charset="0"/>
              </a:rPr>
              <a:t>get damaged</a:t>
            </a:r>
            <a:r>
              <a:rPr lang="en-US" dirty="0" smtClean="0">
                <a:latin typeface="Times New Roman" pitchFamily="18" charset="0"/>
                <a:cs typeface="Times New Roman" pitchFamily="18" charset="0"/>
              </a:rPr>
              <a:t>?</a:t>
            </a:r>
          </a:p>
          <a:p>
            <a:pPr>
              <a:buClr>
                <a:schemeClr val="tx1"/>
              </a:buClr>
              <a:buFont typeface="Times New Roman" pitchFamily="18" charset="0"/>
              <a:buChar char="→"/>
            </a:pPr>
            <a:r>
              <a:rPr lang="en-US" dirty="0" smtClean="0">
                <a:latin typeface="Times New Roman" pitchFamily="18" charset="0"/>
                <a:cs typeface="Times New Roman" pitchFamily="18" charset="0"/>
              </a:rPr>
              <a:t>I’ve </a:t>
            </a:r>
            <a:r>
              <a:rPr lang="en-US" b="1" dirty="0" smtClean="0">
                <a:latin typeface="Times New Roman" pitchFamily="18" charset="0"/>
                <a:cs typeface="Times New Roman" pitchFamily="18" charset="0"/>
              </a:rPr>
              <a:t>had</a:t>
            </a:r>
            <a:r>
              <a:rPr lang="en-US" dirty="0" smtClean="0">
                <a:latin typeface="Times New Roman" pitchFamily="18" charset="0"/>
                <a:cs typeface="Times New Roman" pitchFamily="18" charset="0"/>
              </a:rPr>
              <a:t> my bike </a:t>
            </a:r>
            <a:r>
              <a:rPr lang="en-US" b="1" dirty="0" smtClean="0">
                <a:latin typeface="Times New Roman" pitchFamily="18" charset="0"/>
                <a:cs typeface="Times New Roman" pitchFamily="18" charset="0"/>
              </a:rPr>
              <a:t>stolen</a:t>
            </a:r>
            <a:r>
              <a:rPr lang="en-US" dirty="0" smtClean="0">
                <a:latin typeface="Times New Roman" pitchFamily="18" charset="0"/>
                <a:cs typeface="Times New Roman" pitchFamily="18" charset="0"/>
              </a:rPr>
              <a:t>.</a:t>
            </a: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6082" name="AutoShape 2" descr="Resultado de imagen para How did your car get damag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084" name="AutoShape 4" descr="Resultado de imagen para How did your car get damag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086" name="AutoShape 6" descr="Resultado de imagen para How did your car get damag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088" name="AutoShape 8" descr="Resultado de imagen para How did your car get damag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090" name="AutoShape 10" descr="Resultado de imagen para How did your car get damag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092" name="AutoShape 12" descr="Resultado de imagen para How did your car get damag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094" name="AutoShape 14" descr="Resultado de imagen para How did your car get damag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096" name="AutoShape 16" descr="Resultado de imagen para How did your car get damag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098" name="AutoShape 18" descr="Resultado de imagen para How did your car get damag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100" name="AutoShape 20" descr="Resultado de imagen para How did your car get damag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102" name="AutoShape 22" descr="Resultado de imagen para How did your car get damag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104" name="AutoShape 24" descr="Resultado de imagen para How did your car get damag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6106" name="Picture 26" descr="Imagen relacionada"/>
          <p:cNvPicPr>
            <a:picLocks noChangeAspect="1" noChangeArrowheads="1"/>
          </p:cNvPicPr>
          <p:nvPr/>
        </p:nvPicPr>
        <p:blipFill>
          <a:blip r:embed="rId3" cstate="print"/>
          <a:srcRect/>
          <a:stretch>
            <a:fillRect/>
          </a:stretch>
        </p:blipFill>
        <p:spPr bwMode="auto">
          <a:xfrm>
            <a:off x="5652120" y="4005064"/>
            <a:ext cx="2699364" cy="1800000"/>
          </a:xfrm>
          <a:prstGeom prst="rect">
            <a:avLst/>
          </a:prstGeom>
          <a:noFill/>
        </p:spPr>
      </p:pic>
      <p:pic>
        <p:nvPicPr>
          <p:cNvPr id="46108" name="Picture 28" descr="Resultado de imagen para Iâve had my bike stolen"/>
          <p:cNvPicPr>
            <a:picLocks noChangeAspect="1" noChangeArrowheads="1"/>
          </p:cNvPicPr>
          <p:nvPr/>
        </p:nvPicPr>
        <p:blipFill>
          <a:blip r:embed="rId4" cstate="print"/>
          <a:srcRect/>
          <a:stretch>
            <a:fillRect/>
          </a:stretch>
        </p:blipFill>
        <p:spPr bwMode="auto">
          <a:xfrm>
            <a:off x="1475656" y="4581128"/>
            <a:ext cx="2610278" cy="1768253"/>
          </a:xfrm>
          <a:prstGeom prst="rect">
            <a:avLst/>
          </a:prstGeom>
          <a:noFill/>
        </p:spPr>
      </p:pic>
    </p:spTree>
  </p:cSld>
  <p:clrMapOvr>
    <a:masterClrMapping/>
  </p:clrMapOvr>
  <p:transition>
    <p:pu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91580" y="1088740"/>
            <a:ext cx="7632848" cy="453650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ctrTitle"/>
          </p:nvPr>
        </p:nvSpPr>
        <p:spPr>
          <a:xfrm>
            <a:off x="2411760" y="404664"/>
            <a:ext cx="4392488" cy="3384376"/>
          </a:xfrm>
        </p:spPr>
        <p:txBody>
          <a:bodyPr/>
          <a:lstStyle/>
          <a:p>
            <a:r>
              <a:rPr lang="en-US" dirty="0" smtClean="0">
                <a:latin typeface="Times New Roman" pitchFamily="18" charset="0"/>
                <a:cs typeface="Times New Roman" pitchFamily="18" charset="0"/>
              </a:rPr>
              <a:t>Part Three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Relative clauses</a:t>
            </a:r>
            <a:endParaRPr lang="en-US" dirty="0">
              <a:latin typeface="Times New Roman" pitchFamily="18" charset="0"/>
              <a:cs typeface="Times New Roman" pitchFamily="18" charset="0"/>
            </a:endParaRPr>
          </a:p>
        </p:txBody>
      </p:sp>
      <p:sp>
        <p:nvSpPr>
          <p:cNvPr id="5" name="4 Rectángulo"/>
          <p:cNvSpPr/>
          <p:nvPr/>
        </p:nvSpPr>
        <p:spPr>
          <a:xfrm>
            <a:off x="2339752" y="1412776"/>
            <a:ext cx="4536504" cy="388843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3068960"/>
            <a:ext cx="4464495" cy="20577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Relative pronouns and adverbs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2304255"/>
          </a:xfrm>
        </p:spPr>
        <p:txBody>
          <a:bodyPr/>
          <a:lstStyle/>
          <a:p>
            <a:pPr>
              <a:buNone/>
            </a:pPr>
            <a:r>
              <a:rPr lang="en-US" dirty="0" smtClean="0">
                <a:latin typeface="Times New Roman" pitchFamily="18" charset="0"/>
                <a:cs typeface="Times New Roman" pitchFamily="18" charset="0"/>
              </a:rPr>
              <a:t>1. A relative pronoun can be the subject of a relative clause:</a:t>
            </a:r>
          </a:p>
          <a:p>
            <a:pPr>
              <a:buFont typeface="Wingdings" pitchFamily="2" charset="2"/>
              <a:buChar char="Ø"/>
            </a:pPr>
            <a:r>
              <a:rPr lang="en-US" i="1" dirty="0" smtClean="0">
                <a:latin typeface="Times New Roman" pitchFamily="18" charset="0"/>
                <a:cs typeface="Times New Roman" pitchFamily="18" charset="0"/>
              </a:rPr>
              <a:t>I talked to the producer </a:t>
            </a:r>
            <a:r>
              <a:rPr lang="en-US" b="1" i="1" dirty="0" smtClean="0">
                <a:latin typeface="Times New Roman" pitchFamily="18" charset="0"/>
                <a:cs typeface="Times New Roman" pitchFamily="18" charset="0"/>
              </a:rPr>
              <a:t>who/that</a:t>
            </a:r>
            <a:r>
              <a:rPr lang="en-US" i="1" dirty="0" smtClean="0">
                <a:latin typeface="Times New Roman" pitchFamily="18" charset="0"/>
                <a:cs typeface="Times New Roman" pitchFamily="18" charset="0"/>
              </a:rPr>
              <a:t> made Dream School</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3012" name="Picture 4" descr="Resultado de imagen para entrevista con directora"/>
          <p:cNvPicPr>
            <a:picLocks noChangeAspect="1" noChangeArrowheads="1"/>
          </p:cNvPicPr>
          <p:nvPr/>
        </p:nvPicPr>
        <p:blipFill>
          <a:blip r:embed="rId3" cstate="print"/>
          <a:srcRect/>
          <a:stretch>
            <a:fillRect/>
          </a:stretch>
        </p:blipFill>
        <p:spPr bwMode="auto">
          <a:xfrm>
            <a:off x="2843808" y="3789040"/>
            <a:ext cx="5184576" cy="2424140"/>
          </a:xfrm>
          <a:prstGeom prst="rect">
            <a:avLst/>
          </a:prstGeom>
          <a:noFill/>
        </p:spPr>
      </p:pic>
    </p:spTree>
  </p:cSld>
  <p:clrMapOvr>
    <a:masterClrMapping/>
  </p:clrMapOvr>
  <p:transition>
    <p:pu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Relative pronouns and adverbs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8229600" cy="4353347"/>
          </a:xfrm>
        </p:spPr>
        <p:txBody>
          <a:bodyPr/>
          <a:lstStyle/>
          <a:p>
            <a:pPr>
              <a:buFont typeface="Wingdings" pitchFamily="2" charset="2"/>
              <a:buChar char="Ø"/>
            </a:pPr>
            <a:r>
              <a:rPr lang="en-US" dirty="0" smtClean="0">
                <a:latin typeface="Times New Roman" pitchFamily="18" charset="0"/>
                <a:cs typeface="Times New Roman" pitchFamily="18" charset="0"/>
              </a:rPr>
              <a:t>Tania, </a:t>
            </a:r>
            <a:r>
              <a:rPr lang="en-US" b="1" dirty="0" smtClean="0">
                <a:latin typeface="Times New Roman" pitchFamily="18" charset="0"/>
                <a:cs typeface="Times New Roman" pitchFamily="18" charset="0"/>
              </a:rPr>
              <a:t>who</a:t>
            </a:r>
            <a:r>
              <a:rPr lang="en-US" dirty="0" smtClean="0">
                <a:latin typeface="Times New Roman" pitchFamily="18" charset="0"/>
                <a:cs typeface="Times New Roman" pitchFamily="18" charset="0"/>
              </a:rPr>
              <a:t> is very romantic, is always falling in love.</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0962" name="Picture 2" descr="Resultado de imagen para chica enamorada"/>
          <p:cNvPicPr>
            <a:picLocks noChangeAspect="1" noChangeArrowheads="1"/>
          </p:cNvPicPr>
          <p:nvPr/>
        </p:nvPicPr>
        <p:blipFill>
          <a:blip r:embed="rId3" cstate="print"/>
          <a:srcRect/>
          <a:stretch>
            <a:fillRect/>
          </a:stretch>
        </p:blipFill>
        <p:spPr bwMode="auto">
          <a:xfrm>
            <a:off x="2843808" y="2558480"/>
            <a:ext cx="3744416" cy="3744416"/>
          </a:xfrm>
          <a:prstGeom prst="rect">
            <a:avLst/>
          </a:prstGeom>
          <a:noFill/>
        </p:spPr>
      </p:pic>
    </p:spTree>
  </p:cSld>
  <p:clrMapOvr>
    <a:masterClrMapping/>
  </p:clrMapOvr>
  <p:transition>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tx2">
              <a:lumMod val="60000"/>
              <a:lumOff val="40000"/>
            </a:schemeClr>
          </a:solidFill>
        </p:spPr>
        <p:txBody>
          <a:bodyPr/>
          <a:lstStyle/>
          <a:p>
            <a:r>
              <a:rPr lang="es-MX" dirty="0" smtClean="0"/>
              <a:t>Presentación de la UA</a:t>
            </a:r>
            <a:endParaRPr lang="en-GB" dirty="0"/>
          </a:p>
        </p:txBody>
      </p:sp>
      <p:sp>
        <p:nvSpPr>
          <p:cNvPr id="3" name="2 Marcador de contenido"/>
          <p:cNvSpPr>
            <a:spLocks noGrp="1"/>
          </p:cNvSpPr>
          <p:nvPr>
            <p:ph idx="1"/>
          </p:nvPr>
        </p:nvSpPr>
        <p:spPr>
          <a:solidFill>
            <a:schemeClr val="bg2">
              <a:lumMod val="90000"/>
            </a:schemeClr>
          </a:solidFill>
        </p:spPr>
        <p:txBody>
          <a:bodyPr>
            <a:normAutofit fontScale="85000" lnSpcReduction="20000"/>
          </a:bodyPr>
          <a:lstStyle/>
          <a:p>
            <a:pPr algn="just"/>
            <a:r>
              <a:rPr lang="es-MX" dirty="0"/>
              <a:t>Las habilidades en C1 se sustentan en un dominio muy avanzado de la gramática inglesa, así como de un léxico con la suficiente amplitud para permitir la expresión flexible y adecuada en una infinidad de contextos y de situaciones comunicativas. </a:t>
            </a:r>
          </a:p>
          <a:p>
            <a:pPr algn="just"/>
            <a:r>
              <a:rPr lang="es-MX" dirty="0"/>
              <a:t>Es precisamente este último punto el que da origen a este material, cuya función primordial consiste en </a:t>
            </a:r>
            <a:r>
              <a:rPr lang="es-MX" dirty="0" smtClean="0"/>
              <a:t>rescatar importantes </a:t>
            </a:r>
            <a:r>
              <a:rPr lang="es-MX" dirty="0"/>
              <a:t>contenidos gramaticales de la UA, con el fin de facilitar su estudio y comprensión</a:t>
            </a:r>
            <a:r>
              <a:rPr lang="es-MX" dirty="0" smtClean="0"/>
              <a:t>. En especial de áreas que tradicionalmente resultan problemáticas a lo largo de la UA, a saber: los tiempos gramaticales, la voz pasiva y las distintas variedades de cláusulas.</a:t>
            </a:r>
            <a:endParaRPr lang="es-MX" dirty="0"/>
          </a:p>
          <a:p>
            <a:endParaRPr lang="en-GB" dirty="0"/>
          </a:p>
        </p:txBody>
      </p:sp>
    </p:spTree>
    <p:extLst>
      <p:ext uri="{BB962C8B-B14F-4D97-AF65-F5344CB8AC3E}">
        <p14:creationId xmlns:p14="http://schemas.microsoft.com/office/powerpoint/2010/main" val="2356018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Relative pronouns and adverbs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1080120"/>
          </a:xfrm>
        </p:spPr>
        <p:txBody>
          <a:bodyPr/>
          <a:lstStyle/>
          <a:p>
            <a:pPr>
              <a:buFont typeface="Wingdings" pitchFamily="2" charset="2"/>
              <a:buChar char="Ø"/>
            </a:pPr>
            <a:r>
              <a:rPr lang="en-US" dirty="0" smtClean="0">
                <a:latin typeface="Times New Roman" pitchFamily="18" charset="0"/>
                <a:cs typeface="Times New Roman" pitchFamily="18" charset="0"/>
              </a:rPr>
              <a:t>Judy’s the woman </a:t>
            </a:r>
            <a:r>
              <a:rPr lang="en-US" b="1" dirty="0" smtClean="0">
                <a:latin typeface="Times New Roman" pitchFamily="18" charset="0"/>
                <a:cs typeface="Times New Roman" pitchFamily="18" charset="0"/>
              </a:rPr>
              <a:t>whose </a:t>
            </a:r>
            <a:r>
              <a:rPr lang="en-US" dirty="0" smtClean="0">
                <a:latin typeface="Times New Roman" pitchFamily="18" charset="0"/>
                <a:cs typeface="Times New Roman" pitchFamily="18" charset="0"/>
              </a:rPr>
              <a:t>parents have just retired.</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8914" name="Picture 2" descr="Imagen relacionada"/>
          <p:cNvPicPr>
            <a:picLocks noChangeAspect="1" noChangeArrowheads="1"/>
          </p:cNvPicPr>
          <p:nvPr/>
        </p:nvPicPr>
        <p:blipFill>
          <a:blip r:embed="rId3" cstate="print"/>
          <a:srcRect b="11990"/>
          <a:stretch>
            <a:fillRect/>
          </a:stretch>
        </p:blipFill>
        <p:spPr bwMode="auto">
          <a:xfrm>
            <a:off x="1907704" y="2996952"/>
            <a:ext cx="4885177" cy="3168352"/>
          </a:xfrm>
          <a:prstGeom prst="rect">
            <a:avLst/>
          </a:prstGeom>
          <a:noFill/>
        </p:spPr>
      </p:pic>
    </p:spTree>
  </p:cSld>
  <p:clrMapOvr>
    <a:masterClrMapping/>
  </p:clrMapOvr>
  <p:transition>
    <p:push/>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Relative pronouns and adverbs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792088"/>
          </a:xfrm>
        </p:spPr>
        <p:txBody>
          <a:bodyPr/>
          <a:lstStyle/>
          <a:p>
            <a:pPr>
              <a:buFont typeface="Wingdings" pitchFamily="2" charset="2"/>
              <a:buChar char="Ø"/>
            </a:pPr>
            <a:r>
              <a:rPr lang="en-US" dirty="0" smtClean="0">
                <a:latin typeface="Times New Roman" pitchFamily="18" charset="0"/>
                <a:cs typeface="Times New Roman" pitchFamily="18" charset="0"/>
              </a:rPr>
              <a:t>This is the car </a:t>
            </a:r>
            <a:r>
              <a:rPr lang="en-US" b="1" dirty="0" smtClean="0">
                <a:latin typeface="Times New Roman" pitchFamily="18" charset="0"/>
                <a:cs typeface="Times New Roman" pitchFamily="18" charset="0"/>
              </a:rPr>
              <a:t>which/that</a:t>
            </a:r>
            <a:r>
              <a:rPr lang="en-US" dirty="0" smtClean="0">
                <a:latin typeface="Times New Roman" pitchFamily="18" charset="0"/>
                <a:cs typeface="Times New Roman" pitchFamily="18" charset="0"/>
              </a:rPr>
              <a:t> has broken down.</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6866" name="Picture 2" descr="Imagen relacionada"/>
          <p:cNvPicPr>
            <a:picLocks noChangeAspect="1" noChangeArrowheads="1"/>
          </p:cNvPicPr>
          <p:nvPr/>
        </p:nvPicPr>
        <p:blipFill>
          <a:blip r:embed="rId3" cstate="print"/>
          <a:srcRect/>
          <a:stretch>
            <a:fillRect/>
          </a:stretch>
        </p:blipFill>
        <p:spPr bwMode="auto">
          <a:xfrm>
            <a:off x="1763688" y="2492896"/>
            <a:ext cx="5616624" cy="3639106"/>
          </a:xfrm>
          <a:prstGeom prst="rect">
            <a:avLst/>
          </a:prstGeom>
          <a:noFill/>
        </p:spPr>
      </p:pic>
    </p:spTree>
  </p:cSld>
  <p:clrMapOvr>
    <a:masterClrMapping/>
  </p:clrMapOvr>
  <p:transition>
    <p:push/>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Note</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8229600" cy="4353347"/>
          </a:xfrm>
        </p:spPr>
        <p:txBody>
          <a:bodyPr/>
          <a:lstStyle/>
          <a:p>
            <a:pPr>
              <a:buNone/>
            </a:pPr>
            <a:r>
              <a:rPr lang="en-US" dirty="0" smtClean="0">
                <a:latin typeface="Times New Roman" pitchFamily="18" charset="0"/>
                <a:cs typeface="Times New Roman" pitchFamily="18" charset="0"/>
              </a:rPr>
              <a:t>We cannot:</a:t>
            </a:r>
          </a:p>
          <a:p>
            <a:pPr>
              <a:buFont typeface="Times New Roman" pitchFamily="18" charset="0"/>
              <a:buChar char="×"/>
            </a:pPr>
            <a:r>
              <a:rPr lang="en-US" dirty="0" smtClean="0">
                <a:latin typeface="Times New Roman" pitchFamily="18" charset="0"/>
                <a:cs typeface="Times New Roman" pitchFamily="18" charset="0"/>
              </a:rPr>
              <a:t>Use a subject pronoun after a subject relative pronoun: </a:t>
            </a:r>
            <a:r>
              <a:rPr lang="en-US" i="1" dirty="0" smtClean="0">
                <a:latin typeface="Times New Roman" pitchFamily="18" charset="0"/>
                <a:cs typeface="Times New Roman" pitchFamily="18" charset="0"/>
              </a:rPr>
              <a:t>I talked to the producer who </a:t>
            </a:r>
            <a:r>
              <a:rPr lang="en-US" i="1" strike="sngStrike" dirty="0" smtClean="0">
                <a:latin typeface="Times New Roman" pitchFamily="18" charset="0"/>
                <a:cs typeface="Times New Roman" pitchFamily="18" charset="0"/>
              </a:rPr>
              <a:t>she </a:t>
            </a:r>
            <a:r>
              <a:rPr lang="en-US" i="1" dirty="0" smtClean="0">
                <a:latin typeface="Times New Roman" pitchFamily="18" charset="0"/>
                <a:cs typeface="Times New Roman" pitchFamily="18" charset="0"/>
              </a:rPr>
              <a:t>made Dream School.</a:t>
            </a:r>
            <a:endParaRPr lang="en-US" i="1" dirty="0">
              <a:latin typeface="Times New Roman" pitchFamily="18" charset="0"/>
              <a:cs typeface="Times New Roman" pitchFamily="18" charset="0"/>
            </a:endParaRPr>
          </a:p>
          <a:p>
            <a:pPr>
              <a:buFont typeface="Times New Roman" pitchFamily="18" charset="0"/>
              <a:buChar char="×"/>
            </a:pPr>
            <a:r>
              <a:rPr lang="en-US" dirty="0" smtClean="0">
                <a:latin typeface="Times New Roman" pitchFamily="18" charset="0"/>
                <a:cs typeface="Times New Roman" pitchFamily="18" charset="0"/>
              </a:rPr>
              <a:t>Omit a subject relative pronoun: </a:t>
            </a:r>
            <a:r>
              <a:rPr lang="en-US" i="1" dirty="0" smtClean="0">
                <a:latin typeface="Times New Roman" pitchFamily="18" charset="0"/>
                <a:cs typeface="Times New Roman" pitchFamily="18" charset="0"/>
              </a:rPr>
              <a:t>I talked to a woman [   ] made Dream School.</a:t>
            </a:r>
            <a:endParaRPr lang="en-US" dirty="0" smtClean="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4818" name="Picture 2" descr="Resultado de imagen para tache rojo"/>
          <p:cNvPicPr>
            <a:picLocks noChangeAspect="1" noChangeArrowheads="1"/>
          </p:cNvPicPr>
          <p:nvPr/>
        </p:nvPicPr>
        <p:blipFill>
          <a:blip r:embed="rId3" cstate="print"/>
          <a:srcRect/>
          <a:stretch>
            <a:fillRect/>
          </a:stretch>
        </p:blipFill>
        <p:spPr bwMode="auto">
          <a:xfrm>
            <a:off x="6732240" y="4725144"/>
            <a:ext cx="1512168" cy="1512168"/>
          </a:xfrm>
          <a:prstGeom prst="rect">
            <a:avLst/>
          </a:prstGeom>
          <a:noFill/>
        </p:spPr>
      </p:pic>
      <p:pic>
        <p:nvPicPr>
          <p:cNvPr id="12" name="Picture 2" descr="Resultado de imagen para tache rojo"/>
          <p:cNvPicPr>
            <a:picLocks noChangeAspect="1" noChangeArrowheads="1"/>
          </p:cNvPicPr>
          <p:nvPr/>
        </p:nvPicPr>
        <p:blipFill>
          <a:blip r:embed="rId4" cstate="print"/>
          <a:srcRect/>
          <a:stretch>
            <a:fillRect/>
          </a:stretch>
        </p:blipFill>
        <p:spPr bwMode="auto">
          <a:xfrm>
            <a:off x="611560" y="404664"/>
            <a:ext cx="936104" cy="936104"/>
          </a:xfrm>
          <a:prstGeom prst="rect">
            <a:avLst/>
          </a:prstGeom>
          <a:noFill/>
        </p:spPr>
      </p:pic>
    </p:spTree>
  </p:cSld>
  <p:clrMapOvr>
    <a:masterClrMapping/>
  </p:clrMapOvr>
  <p:transition>
    <p:push/>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Relative pronouns and adverbs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1152128"/>
          </a:xfrm>
        </p:spPr>
        <p:txBody>
          <a:bodyPr/>
          <a:lstStyle/>
          <a:p>
            <a:pPr>
              <a:buNone/>
            </a:pPr>
            <a:r>
              <a:rPr lang="en-US" dirty="0" smtClean="0">
                <a:latin typeface="Times New Roman" pitchFamily="18" charset="0"/>
                <a:cs typeface="Times New Roman" pitchFamily="18" charset="0"/>
              </a:rPr>
              <a:t>2. A relative pronoun can be the object of a relative clause:</a:t>
            </a: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467544" y="2924944"/>
            <a:ext cx="2448272" cy="1569660"/>
          </a:xfrm>
          <a:prstGeom prst="rect">
            <a:avLst/>
          </a:prstGeom>
          <a:noFill/>
          <a:ln w="28575">
            <a:solidFill>
              <a:srgbClr val="97F9FB"/>
            </a:solidFill>
          </a:ln>
        </p:spPr>
        <p:txBody>
          <a:bodyPr wrap="square" rtlCol="0">
            <a:spAutoFit/>
          </a:bodyPr>
          <a:lstStyle/>
          <a:p>
            <a:r>
              <a:rPr lang="en-US" sz="2400" dirty="0" smtClean="0">
                <a:latin typeface="Times New Roman" pitchFamily="18" charset="0"/>
                <a:cs typeface="Times New Roman" pitchFamily="18" charset="0"/>
              </a:rPr>
              <a:t>Lionel Messi, </a:t>
            </a:r>
            <a:r>
              <a:rPr lang="en-US" sz="2400" b="1" dirty="0" smtClean="0">
                <a:latin typeface="Times New Roman" pitchFamily="18" charset="0"/>
                <a:cs typeface="Times New Roman" pitchFamily="18" charset="0"/>
              </a:rPr>
              <a:t>who</a:t>
            </a:r>
            <a:r>
              <a:rPr lang="en-US" sz="2400" dirty="0" smtClean="0">
                <a:latin typeface="Times New Roman" pitchFamily="18" charset="0"/>
                <a:cs typeface="Times New Roman" pitchFamily="18" charset="0"/>
              </a:rPr>
              <a:t> I met once at a party, is a very nice man.</a:t>
            </a:r>
          </a:p>
        </p:txBody>
      </p:sp>
      <p:sp>
        <p:nvSpPr>
          <p:cNvPr id="12" name="11 CuadroTexto"/>
          <p:cNvSpPr txBox="1"/>
          <p:nvPr/>
        </p:nvSpPr>
        <p:spPr>
          <a:xfrm>
            <a:off x="323528" y="4941168"/>
            <a:ext cx="2736304" cy="1200329"/>
          </a:xfrm>
          <a:prstGeom prst="rect">
            <a:avLst/>
          </a:prstGeom>
          <a:noFill/>
          <a:ln w="28575">
            <a:solidFill>
              <a:srgbClr val="97F9FB"/>
            </a:solidFill>
          </a:ln>
        </p:spPr>
        <p:txBody>
          <a:bodyPr wrap="square" rtlCol="0">
            <a:spAutoFit/>
          </a:bodyPr>
          <a:lstStyle/>
          <a:p>
            <a:r>
              <a:rPr lang="en-US" sz="2400" dirty="0" smtClean="0">
                <a:latin typeface="Times New Roman" pitchFamily="18" charset="0"/>
                <a:cs typeface="Times New Roman" pitchFamily="18" charset="0"/>
              </a:rPr>
              <a:t>Some of the goals </a:t>
            </a:r>
            <a:r>
              <a:rPr lang="en-US" sz="2400" b="1" dirty="0" smtClean="0">
                <a:latin typeface="Times New Roman" pitchFamily="18" charset="0"/>
                <a:cs typeface="Times New Roman" pitchFamily="18" charset="0"/>
              </a:rPr>
              <a:t>which/that </a:t>
            </a:r>
            <a:r>
              <a:rPr lang="en-US" sz="2400" dirty="0" smtClean="0">
                <a:latin typeface="Times New Roman" pitchFamily="18" charset="0"/>
                <a:cs typeface="Times New Roman" pitchFamily="18" charset="0"/>
              </a:rPr>
              <a:t>he scores are amazing.</a:t>
            </a:r>
          </a:p>
        </p:txBody>
      </p:sp>
      <p:sp>
        <p:nvSpPr>
          <p:cNvPr id="13" name="12 CuadroTexto"/>
          <p:cNvSpPr txBox="1"/>
          <p:nvPr/>
        </p:nvSpPr>
        <p:spPr>
          <a:xfrm>
            <a:off x="6372200" y="2996952"/>
            <a:ext cx="2520280" cy="1569660"/>
          </a:xfrm>
          <a:prstGeom prst="rect">
            <a:avLst/>
          </a:prstGeom>
          <a:noFill/>
          <a:ln w="28575">
            <a:solidFill>
              <a:srgbClr val="97F9FB"/>
            </a:solidFill>
          </a:ln>
        </p:spPr>
        <p:txBody>
          <a:bodyPr wrap="square" rtlCol="0">
            <a:spAutoFit/>
          </a:bodyPr>
          <a:lstStyle/>
          <a:p>
            <a:r>
              <a:rPr lang="en-US" sz="2400" dirty="0" smtClean="0">
                <a:latin typeface="Times New Roman" pitchFamily="18" charset="0"/>
                <a:cs typeface="Times New Roman" pitchFamily="18" charset="0"/>
              </a:rPr>
              <a:t>Lionel Messi, </a:t>
            </a:r>
            <a:r>
              <a:rPr lang="en-US" sz="2400" b="1" dirty="0" smtClean="0">
                <a:latin typeface="Times New Roman" pitchFamily="18" charset="0"/>
                <a:cs typeface="Times New Roman" pitchFamily="18" charset="0"/>
              </a:rPr>
              <a:t>whom</a:t>
            </a:r>
            <a:r>
              <a:rPr lang="en-US" sz="2400" dirty="0" smtClean="0">
                <a:latin typeface="Times New Roman" pitchFamily="18" charset="0"/>
                <a:cs typeface="Times New Roman" pitchFamily="18" charset="0"/>
              </a:rPr>
              <a:t> I met once at a party, is a very nice man. (formal)</a:t>
            </a:r>
          </a:p>
        </p:txBody>
      </p:sp>
      <p:pic>
        <p:nvPicPr>
          <p:cNvPr id="32770" name="Picture 2" descr="Resultado de imagen para lionel messi"/>
          <p:cNvPicPr>
            <a:picLocks noChangeAspect="1" noChangeArrowheads="1"/>
          </p:cNvPicPr>
          <p:nvPr/>
        </p:nvPicPr>
        <p:blipFill>
          <a:blip r:embed="rId3" cstate="print"/>
          <a:srcRect/>
          <a:stretch>
            <a:fillRect/>
          </a:stretch>
        </p:blipFill>
        <p:spPr bwMode="auto">
          <a:xfrm>
            <a:off x="3275856" y="2996952"/>
            <a:ext cx="2954288" cy="2954289"/>
          </a:xfrm>
          <a:prstGeom prst="rect">
            <a:avLst/>
          </a:prstGeom>
          <a:noFill/>
        </p:spPr>
      </p:pic>
    </p:spTree>
  </p:cSld>
  <p:clrMapOvr>
    <a:masterClrMapping/>
  </p:clrMapOvr>
  <p:transition>
    <p:push/>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Note </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8229600" cy="4353347"/>
          </a:xfrm>
        </p:spPr>
        <p:txBody>
          <a:bodyPr/>
          <a:lstStyle/>
          <a:p>
            <a:pPr>
              <a:buNone/>
            </a:pPr>
            <a:r>
              <a:rPr lang="en-US" dirty="0" smtClean="0">
                <a:latin typeface="Times New Roman" pitchFamily="18" charset="0"/>
                <a:cs typeface="Times New Roman" pitchFamily="18" charset="0"/>
              </a:rPr>
              <a:t>We cannot: </a:t>
            </a:r>
          </a:p>
          <a:p>
            <a:pPr>
              <a:buFont typeface="Times New Roman" pitchFamily="18" charset="0"/>
              <a:buChar char="×"/>
            </a:pPr>
            <a:r>
              <a:rPr lang="en-US" dirty="0" smtClean="0">
                <a:latin typeface="Times New Roman" pitchFamily="18" charset="0"/>
                <a:cs typeface="Times New Roman" pitchFamily="18" charset="0"/>
              </a:rPr>
              <a:t>Use an object pronoun and an object relative pronoun  in the same relative clause: </a:t>
            </a:r>
            <a:r>
              <a:rPr lang="en-US" i="1" dirty="0" smtClean="0">
                <a:latin typeface="Times New Roman" pitchFamily="18" charset="0"/>
                <a:cs typeface="Times New Roman" pitchFamily="18" charset="0"/>
              </a:rPr>
              <a:t>The goals </a:t>
            </a:r>
            <a:r>
              <a:rPr lang="en-US" b="1" i="1" dirty="0" smtClean="0">
                <a:latin typeface="Times New Roman" pitchFamily="18" charset="0"/>
                <a:cs typeface="Times New Roman" pitchFamily="18" charset="0"/>
              </a:rPr>
              <a:t>which </a:t>
            </a:r>
            <a:r>
              <a:rPr lang="en-US" i="1" dirty="0" smtClean="0">
                <a:latin typeface="Times New Roman" pitchFamily="18" charset="0"/>
                <a:cs typeface="Times New Roman" pitchFamily="18" charset="0"/>
              </a:rPr>
              <a:t>he scores </a:t>
            </a:r>
            <a:r>
              <a:rPr lang="en-US" i="1" strike="sngStrike" dirty="0" smtClean="0">
                <a:latin typeface="Times New Roman" pitchFamily="18" charset="0"/>
                <a:cs typeface="Times New Roman" pitchFamily="18" charset="0"/>
              </a:rPr>
              <a:t>them </a:t>
            </a:r>
            <a:r>
              <a:rPr lang="en-US" i="1" dirty="0" smtClean="0">
                <a:latin typeface="Times New Roman" pitchFamily="18" charset="0"/>
                <a:cs typeface="Times New Roman" pitchFamily="18" charset="0"/>
              </a:rPr>
              <a:t>are amazing.</a:t>
            </a:r>
            <a:endParaRPr lang="en-US" strike="sngStrike"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0722" name="Picture 2" descr="Resultado de imagen para tache png"/>
          <p:cNvPicPr>
            <a:picLocks noChangeAspect="1" noChangeArrowheads="1"/>
          </p:cNvPicPr>
          <p:nvPr/>
        </p:nvPicPr>
        <p:blipFill>
          <a:blip r:embed="rId3" cstate="print"/>
          <a:srcRect l="48987" t="10800" r="4674" b="16301"/>
          <a:stretch>
            <a:fillRect/>
          </a:stretch>
        </p:blipFill>
        <p:spPr bwMode="auto">
          <a:xfrm>
            <a:off x="5796136" y="4149080"/>
            <a:ext cx="2520280" cy="1944216"/>
          </a:xfrm>
          <a:prstGeom prst="rect">
            <a:avLst/>
          </a:prstGeom>
          <a:noFill/>
        </p:spPr>
      </p:pic>
    </p:spTree>
  </p:cSld>
  <p:clrMapOvr>
    <a:masterClrMapping/>
  </p:clrMapOvr>
  <p:transition>
    <p:push/>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Relative pronouns and adverbs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8229600" cy="4353347"/>
          </a:xfrm>
        </p:spPr>
        <p:txBody>
          <a:bodyPr/>
          <a:lstStyle/>
          <a:p>
            <a:pPr>
              <a:buNone/>
            </a:pPr>
            <a:r>
              <a:rPr lang="en-US" dirty="0" smtClean="0">
                <a:latin typeface="Times New Roman" pitchFamily="18" charset="0"/>
                <a:cs typeface="Times New Roman" pitchFamily="18" charset="0"/>
              </a:rPr>
              <a:t>3. Relative adverbs include </a:t>
            </a:r>
            <a:r>
              <a:rPr lang="en-US" i="1" dirty="0" smtClean="0">
                <a:latin typeface="Times New Roman" pitchFamily="18" charset="0"/>
                <a:cs typeface="Times New Roman" pitchFamily="18" charset="0"/>
              </a:rPr>
              <a:t>where, when, </a:t>
            </a:r>
            <a:r>
              <a:rPr lang="en-US" dirty="0" smtClean="0">
                <a:latin typeface="Times New Roman" pitchFamily="18" charset="0"/>
                <a:cs typeface="Times New Roman" pitchFamily="18" charset="0"/>
              </a:rPr>
              <a:t>and</a:t>
            </a:r>
            <a:r>
              <a:rPr lang="en-US" i="1" dirty="0" smtClean="0">
                <a:latin typeface="Times New Roman" pitchFamily="18" charset="0"/>
                <a:cs typeface="Times New Roman" pitchFamily="18" charset="0"/>
              </a:rPr>
              <a:t> why</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buClr>
                <a:srgbClr val="FF33CC"/>
              </a:buClr>
              <a:buFont typeface="Wingdings" pitchFamily="2" charset="2"/>
              <a:buChar char="Ø"/>
            </a:pPr>
            <a:r>
              <a:rPr lang="en-US" dirty="0" smtClean="0">
                <a:latin typeface="Times New Roman" pitchFamily="18" charset="0"/>
                <a:cs typeface="Times New Roman" pitchFamily="18" charset="0"/>
              </a:rPr>
              <a:t>This is the place </a:t>
            </a:r>
            <a:r>
              <a:rPr lang="en-US" b="1" dirty="0" smtClean="0">
                <a:solidFill>
                  <a:srgbClr val="00B050"/>
                </a:solidFill>
                <a:latin typeface="Times New Roman" pitchFamily="18" charset="0"/>
                <a:cs typeface="Times New Roman" pitchFamily="18" charset="0"/>
              </a:rPr>
              <a:t>where/in which</a:t>
            </a:r>
            <a:r>
              <a:rPr lang="en-US" dirty="0" smtClean="0">
                <a:solidFill>
                  <a:srgbClr val="00B050"/>
                </a:solidFill>
                <a:latin typeface="Times New Roman" pitchFamily="18" charset="0"/>
                <a:cs typeface="Times New Roman" pitchFamily="18" charset="0"/>
              </a:rPr>
              <a:t> </a:t>
            </a:r>
            <a:r>
              <a:rPr lang="en-US" dirty="0" smtClean="0">
                <a:latin typeface="Times New Roman" pitchFamily="18" charset="0"/>
                <a:cs typeface="Times New Roman" pitchFamily="18" charset="0"/>
              </a:rPr>
              <a:t>we spent our honeymoon.</a:t>
            </a:r>
          </a:p>
          <a:p>
            <a:pPr>
              <a:buClr>
                <a:srgbClr val="FF33CC"/>
              </a:buClr>
              <a:buFont typeface="Wingdings" pitchFamily="2" charset="2"/>
              <a:buChar char="Ø"/>
            </a:pPr>
            <a:r>
              <a:rPr lang="en-US" dirty="0" smtClean="0">
                <a:latin typeface="Times New Roman" pitchFamily="18" charset="0"/>
                <a:cs typeface="Times New Roman" pitchFamily="18" charset="0"/>
              </a:rPr>
              <a:t>1961 is the year </a:t>
            </a:r>
            <a:r>
              <a:rPr lang="en-US" b="1" dirty="0" smtClean="0">
                <a:solidFill>
                  <a:srgbClr val="00B050"/>
                </a:solidFill>
                <a:latin typeface="Times New Roman" pitchFamily="18" charset="0"/>
                <a:cs typeface="Times New Roman" pitchFamily="18" charset="0"/>
              </a:rPr>
              <a:t>when/in which </a:t>
            </a:r>
            <a:r>
              <a:rPr lang="en-US" dirty="0" smtClean="0">
                <a:latin typeface="Times New Roman" pitchFamily="18" charset="0"/>
                <a:cs typeface="Times New Roman" pitchFamily="18" charset="0"/>
              </a:rPr>
              <a:t>he was born.</a:t>
            </a:r>
          </a:p>
          <a:p>
            <a:pPr>
              <a:buClr>
                <a:srgbClr val="FF33CC"/>
              </a:buClr>
              <a:buFont typeface="Wingdings" pitchFamily="2" charset="2"/>
              <a:buChar char="Ø"/>
            </a:pPr>
            <a:r>
              <a:rPr lang="en-US" dirty="0" smtClean="0">
                <a:latin typeface="Times New Roman" pitchFamily="18" charset="0"/>
                <a:cs typeface="Times New Roman" pitchFamily="18" charset="0"/>
              </a:rPr>
              <a:t>I know the reason </a:t>
            </a:r>
            <a:r>
              <a:rPr lang="en-US" b="1" dirty="0" smtClean="0">
                <a:solidFill>
                  <a:srgbClr val="00B050"/>
                </a:solidFill>
                <a:latin typeface="Times New Roman" pitchFamily="18" charset="0"/>
                <a:cs typeface="Times New Roman" pitchFamily="18" charset="0"/>
              </a:rPr>
              <a:t>why/that</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they came here.</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cSld>
  <p:clrMapOvr>
    <a:masterClrMapping/>
  </p:clrMapOvr>
  <p:transition>
    <p:push/>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Relative pronouns and adverbs </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8229600" cy="4353347"/>
          </a:xfrm>
        </p:spPr>
        <p:txBody>
          <a:bodyPr/>
          <a:lstStyle/>
          <a:p>
            <a:pPr>
              <a:buNone/>
            </a:pPr>
            <a:r>
              <a:rPr lang="en-US" dirty="0" smtClean="0">
                <a:latin typeface="Times New Roman" pitchFamily="18" charset="0"/>
                <a:cs typeface="Times New Roman" pitchFamily="18" charset="0"/>
              </a:rPr>
              <a:t>4. The relative pronoun </a:t>
            </a:r>
            <a:r>
              <a:rPr lang="en-US" i="1" dirty="0" smtClean="0">
                <a:latin typeface="Times New Roman" pitchFamily="18" charset="0"/>
                <a:cs typeface="Times New Roman" pitchFamily="18" charset="0"/>
              </a:rPr>
              <a:t>which</a:t>
            </a:r>
            <a:r>
              <a:rPr lang="en-US" dirty="0" smtClean="0">
                <a:latin typeface="Times New Roman" pitchFamily="18" charset="0"/>
                <a:cs typeface="Times New Roman" pitchFamily="18" charset="0"/>
              </a:rPr>
              <a:t> can be used to refer to a whole sentence, not just the subject/object: </a:t>
            </a:r>
          </a:p>
          <a:p>
            <a:pPr>
              <a:buNone/>
            </a:pPr>
            <a:endParaRPr lang="en-US" dirty="0" smtClean="0">
              <a:latin typeface="Times New Roman" pitchFamily="18" charset="0"/>
              <a:cs typeface="Times New Roman" pitchFamily="18" charset="0"/>
            </a:endParaRPr>
          </a:p>
          <a:p>
            <a:pPr>
              <a:buClr>
                <a:srgbClr val="FF33CC"/>
              </a:buClr>
              <a:buFont typeface="Wingdings" pitchFamily="2" charset="2"/>
              <a:buChar char="Ø"/>
            </a:pPr>
            <a:r>
              <a:rPr lang="en-US" dirty="0" smtClean="0">
                <a:latin typeface="Times New Roman" pitchFamily="18" charset="0"/>
                <a:cs typeface="Times New Roman" pitchFamily="18" charset="0"/>
              </a:rPr>
              <a:t>He was very quiet, </a:t>
            </a:r>
            <a:r>
              <a:rPr lang="en-US" b="1" dirty="0" smtClean="0">
                <a:solidFill>
                  <a:srgbClr val="00B050"/>
                </a:solidFill>
                <a:latin typeface="Times New Roman" pitchFamily="18" charset="0"/>
                <a:cs typeface="Times New Roman" pitchFamily="18" charset="0"/>
              </a:rPr>
              <a:t>which</a:t>
            </a:r>
            <a:r>
              <a:rPr lang="en-US" dirty="0" smtClean="0">
                <a:latin typeface="Times New Roman" pitchFamily="18" charset="0"/>
                <a:cs typeface="Times New Roman" pitchFamily="18" charset="0"/>
              </a:rPr>
              <a:t> is unusual for him.</a:t>
            </a:r>
          </a:p>
          <a:p>
            <a:pPr>
              <a:buClr>
                <a:srgbClr val="FF33CC"/>
              </a:buClr>
              <a:buFont typeface="Wingdings" pitchFamily="2" charset="2"/>
              <a:buChar char="Ø"/>
            </a:pPr>
            <a:r>
              <a:rPr lang="en-US" dirty="0" smtClean="0">
                <a:latin typeface="Times New Roman" pitchFamily="18" charset="0"/>
                <a:cs typeface="Times New Roman" pitchFamily="18" charset="0"/>
              </a:rPr>
              <a:t>He arrived at nine, </a:t>
            </a:r>
            <a:r>
              <a:rPr lang="en-US" b="1" dirty="0" smtClean="0">
                <a:solidFill>
                  <a:srgbClr val="00B050"/>
                </a:solidFill>
                <a:latin typeface="Times New Roman" pitchFamily="18" charset="0"/>
                <a:cs typeface="Times New Roman" pitchFamily="18" charset="0"/>
              </a:rPr>
              <a:t>which</a:t>
            </a:r>
            <a:r>
              <a:rPr lang="en-US" dirty="0" smtClean="0">
                <a:latin typeface="Times New Roman" pitchFamily="18" charset="0"/>
                <a:cs typeface="Times New Roman" pitchFamily="18" charset="0"/>
              </a:rPr>
              <a:t> was when he was expected.</a:t>
            </a: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cSld>
  <p:clrMapOvr>
    <a:masterClrMapping/>
  </p:clrMapOvr>
  <p:transition>
    <p:push/>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Defining relative clauses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3024336"/>
          </a:xfrm>
        </p:spPr>
        <p:txBody>
          <a:bodyPr/>
          <a:lstStyle/>
          <a:p>
            <a:r>
              <a:rPr lang="en-US" dirty="0" smtClean="0">
                <a:latin typeface="Times New Roman" pitchFamily="18" charset="0"/>
                <a:cs typeface="Times New Roman" pitchFamily="18" charset="0"/>
              </a:rPr>
              <a:t>These </a:t>
            </a:r>
            <a:r>
              <a:rPr lang="en-US" b="1" dirty="0" smtClean="0">
                <a:latin typeface="Times New Roman" pitchFamily="18" charset="0"/>
                <a:cs typeface="Times New Roman" pitchFamily="18" charset="0"/>
              </a:rPr>
              <a:t>identify or classify </a:t>
            </a:r>
            <a:r>
              <a:rPr lang="en-US" dirty="0" smtClean="0">
                <a:latin typeface="Times New Roman" pitchFamily="18" charset="0"/>
                <a:cs typeface="Times New Roman" pitchFamily="18" charset="0"/>
              </a:rPr>
              <a:t>a noun/pronoun.</a:t>
            </a:r>
          </a:p>
          <a:p>
            <a:r>
              <a:rPr lang="en-US" dirty="0" smtClean="0">
                <a:latin typeface="Times New Roman" pitchFamily="18" charset="0"/>
                <a:cs typeface="Times New Roman" pitchFamily="18" charset="0"/>
              </a:rPr>
              <a:t>They are </a:t>
            </a:r>
            <a:r>
              <a:rPr lang="en-US" b="1" dirty="0" smtClean="0">
                <a:latin typeface="Times New Roman" pitchFamily="18" charset="0"/>
                <a:cs typeface="Times New Roman" pitchFamily="18" charset="0"/>
              </a:rPr>
              <a:t>necessary</a:t>
            </a:r>
            <a:r>
              <a:rPr lang="en-US" dirty="0" smtClean="0">
                <a:latin typeface="Times New Roman" pitchFamily="18" charset="0"/>
                <a:cs typeface="Times New Roman" pitchFamily="18" charset="0"/>
              </a:rPr>
              <a:t> for the sense of a sentence.</a:t>
            </a:r>
          </a:p>
          <a:p>
            <a:r>
              <a:rPr lang="en-US" dirty="0" smtClean="0">
                <a:latin typeface="Times New Roman" pitchFamily="18" charset="0"/>
                <a:cs typeface="Times New Roman" pitchFamily="18" charset="0"/>
              </a:rPr>
              <a:t>We </a:t>
            </a:r>
            <a:r>
              <a:rPr lang="en-US" b="1" dirty="0" smtClean="0">
                <a:latin typeface="Times New Roman" pitchFamily="18" charset="0"/>
                <a:cs typeface="Times New Roman" pitchFamily="18" charset="0"/>
              </a:rPr>
              <a:t>do not use commas</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lgn="ctr">
              <a:buNone/>
            </a:pPr>
            <a:r>
              <a:rPr lang="en-US" i="1" dirty="0" smtClean="0">
                <a:latin typeface="Times New Roman" pitchFamily="18" charset="0"/>
                <a:cs typeface="Times New Roman" pitchFamily="18" charset="0"/>
              </a:rPr>
              <a:t>He is someone who is generally very punctual</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4578" name="AutoShape 2" descr="Resultado de imagen para personal puntu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4580" name="AutoShape 4" descr="Resultado de imagen para personal puntu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4582" name="AutoShape 6" descr="Resultado de imagen para personal puntu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4584" name="Picture 8" descr="Imagen relacionada"/>
          <p:cNvPicPr>
            <a:picLocks noChangeAspect="1" noChangeArrowheads="1"/>
          </p:cNvPicPr>
          <p:nvPr/>
        </p:nvPicPr>
        <p:blipFill>
          <a:blip r:embed="rId3" cstate="print"/>
          <a:srcRect/>
          <a:stretch>
            <a:fillRect/>
          </a:stretch>
        </p:blipFill>
        <p:spPr bwMode="auto">
          <a:xfrm>
            <a:off x="5796136" y="4797152"/>
            <a:ext cx="2016224" cy="1511247"/>
          </a:xfrm>
          <a:prstGeom prst="rect">
            <a:avLst/>
          </a:prstGeom>
          <a:noFill/>
        </p:spPr>
      </p:pic>
      <p:pic>
        <p:nvPicPr>
          <p:cNvPr id="24586" name="Picture 10" descr="Resultado de imagen para personal puntual"/>
          <p:cNvPicPr>
            <a:picLocks noChangeAspect="1" noChangeArrowheads="1"/>
          </p:cNvPicPr>
          <p:nvPr/>
        </p:nvPicPr>
        <p:blipFill>
          <a:blip r:embed="rId4" cstate="print"/>
          <a:srcRect/>
          <a:stretch>
            <a:fillRect/>
          </a:stretch>
        </p:blipFill>
        <p:spPr bwMode="auto">
          <a:xfrm>
            <a:off x="1043608" y="4869160"/>
            <a:ext cx="2448272" cy="1378028"/>
          </a:xfrm>
          <a:prstGeom prst="rect">
            <a:avLst/>
          </a:prstGeom>
          <a:noFill/>
        </p:spPr>
      </p:pic>
    </p:spTree>
  </p:cSld>
  <p:clrMapOvr>
    <a:masterClrMapping/>
  </p:clrMapOvr>
  <p:transition>
    <p:push/>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Defining  relative clauses </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7"/>
            <a:ext cx="8229600" cy="2808312"/>
          </a:xfrm>
        </p:spPr>
        <p:txBody>
          <a:bodyPr/>
          <a:lstStyle/>
          <a:p>
            <a:r>
              <a:rPr lang="en-US" dirty="0" smtClean="0">
                <a:latin typeface="Times New Roman" pitchFamily="18" charset="0"/>
                <a:cs typeface="Times New Roman" pitchFamily="18" charset="0"/>
              </a:rPr>
              <a:t>We can omit the defining relative pronoun if it is an object :</a:t>
            </a:r>
          </a:p>
          <a:p>
            <a:pPr>
              <a:buNone/>
            </a:pPr>
            <a:r>
              <a:rPr lang="en-US" dirty="0" smtClean="0">
                <a:latin typeface="Times New Roman" pitchFamily="18" charset="0"/>
                <a:cs typeface="Times New Roman" pitchFamily="18" charset="0"/>
              </a:rPr>
              <a:t>   </a:t>
            </a:r>
          </a:p>
          <a:p>
            <a:pPr>
              <a:buNone/>
            </a:pPr>
            <a:r>
              <a:rPr lang="en-US" dirty="0" smtClean="0">
                <a:latin typeface="Times New Roman" pitchFamily="18" charset="0"/>
                <a:cs typeface="Times New Roman" pitchFamily="18" charset="0"/>
              </a:rPr>
              <a:t>   He’s the man (who/that) I met when we were volunteers </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22530" name="Picture 2" descr="Resultado de imagen para hombre voluntario"/>
          <p:cNvPicPr>
            <a:picLocks noChangeAspect="1" noChangeArrowheads="1"/>
          </p:cNvPicPr>
          <p:nvPr/>
        </p:nvPicPr>
        <p:blipFill>
          <a:blip r:embed="rId3" cstate="print"/>
          <a:srcRect b="9580"/>
          <a:stretch>
            <a:fillRect/>
          </a:stretch>
        </p:blipFill>
        <p:spPr bwMode="auto">
          <a:xfrm>
            <a:off x="3347864" y="4149080"/>
            <a:ext cx="3168352" cy="2066084"/>
          </a:xfrm>
          <a:prstGeom prst="rect">
            <a:avLst/>
          </a:prstGeom>
          <a:noFill/>
        </p:spPr>
      </p:pic>
    </p:spTree>
  </p:cSld>
  <p:clrMapOvr>
    <a:masterClrMapping/>
  </p:clrMapOvr>
  <p:transition>
    <p:push/>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75000"/>
            </a:schemeClr>
          </a:solidFill>
        </p:spPr>
        <p:txBody>
          <a:bodyPr/>
          <a:lstStyle/>
          <a:p>
            <a:r>
              <a:rPr lang="en-US" dirty="0" smtClean="0">
                <a:latin typeface="Times New Roman" pitchFamily="18" charset="0"/>
                <a:cs typeface="Times New Roman" pitchFamily="18" charset="0"/>
              </a:rPr>
              <a:t>Non-defining Relative Clauses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8229600" cy="5085184"/>
          </a:xfrm>
          <a:solidFill>
            <a:srgbClr val="00B050"/>
          </a:solidFill>
        </p:spPr>
        <p:txBody>
          <a:bodyPr/>
          <a:lstStyle/>
          <a:p>
            <a:r>
              <a:rPr lang="en-US" dirty="0" smtClean="0">
                <a:latin typeface="Times New Roman" pitchFamily="18" charset="0"/>
                <a:cs typeface="Times New Roman" pitchFamily="18" charset="0"/>
              </a:rPr>
              <a:t>Donald Trump, who has a long career in real estate, is the president of the USA.</a:t>
            </a:r>
          </a:p>
          <a:p>
            <a:pPr marL="0" indent="0">
              <a:buNone/>
            </a:pPr>
            <a:r>
              <a:rPr lang="en-US" dirty="0" smtClean="0">
                <a:latin typeface="Times New Roman" pitchFamily="18" charset="0"/>
                <a:cs typeface="Times New Roman" pitchFamily="18" charset="0"/>
              </a:rPr>
              <a:t>Can we remove the part contained between the commas? Does the sentence still make sense?</a:t>
            </a:r>
          </a:p>
          <a:p>
            <a:pPr marL="0" indent="0">
              <a:buNone/>
            </a:pPr>
            <a:r>
              <a:rPr lang="en-US" dirty="0" smtClean="0">
                <a:latin typeface="Times New Roman" pitchFamily="18" charset="0"/>
                <a:cs typeface="Times New Roman" pitchFamily="18" charset="0"/>
              </a:rPr>
              <a:t>Is the part between commas essential to the meaning of the main clause?</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4509120"/>
            <a:ext cx="2976856" cy="1714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90000"/>
            </a:schemeClr>
          </a:solidFill>
        </p:spPr>
        <p:txBody>
          <a:bodyPr/>
          <a:lstStyle/>
          <a:p>
            <a:r>
              <a:rPr lang="es-MX" dirty="0" smtClean="0"/>
              <a:t>Guion Explicativo</a:t>
            </a:r>
            <a:endParaRPr lang="en-GB" dirty="0"/>
          </a:p>
        </p:txBody>
      </p:sp>
      <p:sp>
        <p:nvSpPr>
          <p:cNvPr id="3" name="2 Marcador de contenido"/>
          <p:cNvSpPr>
            <a:spLocks noGrp="1"/>
          </p:cNvSpPr>
          <p:nvPr>
            <p:ph idx="1"/>
          </p:nvPr>
        </p:nvSpPr>
        <p:spPr>
          <a:solidFill>
            <a:schemeClr val="tx2">
              <a:lumMod val="60000"/>
              <a:lumOff val="40000"/>
            </a:schemeClr>
          </a:solidFill>
        </p:spPr>
        <p:txBody>
          <a:bodyPr/>
          <a:lstStyle/>
          <a:p>
            <a:pPr algn="just"/>
            <a:r>
              <a:rPr lang="es-MX" dirty="0"/>
              <a:t>El presente material cubre </a:t>
            </a:r>
            <a:r>
              <a:rPr lang="es-MX" dirty="0" smtClean="0"/>
              <a:t>aspectos fundamentales de los </a:t>
            </a:r>
            <a:r>
              <a:rPr lang="es-MX" dirty="0"/>
              <a:t>contenidos </a:t>
            </a:r>
            <a:r>
              <a:rPr lang="es-MX" dirty="0" smtClean="0"/>
              <a:t>de todo programa de C1, como es el caso del </a:t>
            </a:r>
            <a:r>
              <a:rPr lang="es-MX" dirty="0"/>
              <a:t>programa de la UA Lengua inglesa IX. </a:t>
            </a:r>
            <a:endParaRPr lang="es-MX" dirty="0" smtClean="0"/>
          </a:p>
          <a:p>
            <a:pPr algn="just"/>
            <a:r>
              <a:rPr lang="es-MX" dirty="0" smtClean="0"/>
              <a:t>El </a:t>
            </a:r>
            <a:r>
              <a:rPr lang="es-MX" dirty="0"/>
              <a:t>enfoque busca facilitar el estudio de los centrales de la UA, es decir, un curso de C1, </a:t>
            </a:r>
            <a:r>
              <a:rPr lang="es-MX" u="sng" dirty="0"/>
              <a:t>independientemente</a:t>
            </a:r>
            <a:r>
              <a:rPr lang="es-MX" dirty="0"/>
              <a:t>  del libro o material didáctico que se </a:t>
            </a:r>
            <a:r>
              <a:rPr lang="es-MX" dirty="0" smtClean="0"/>
              <a:t>emplee.</a:t>
            </a:r>
            <a:endParaRPr lang="en-GB" dirty="0"/>
          </a:p>
        </p:txBody>
      </p:sp>
    </p:spTree>
    <p:extLst>
      <p:ext uri="{BB962C8B-B14F-4D97-AF65-F5344CB8AC3E}">
        <p14:creationId xmlns:p14="http://schemas.microsoft.com/office/powerpoint/2010/main" val="13118059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75000"/>
            </a:schemeClr>
          </a:solidFill>
        </p:spPr>
        <p:txBody>
          <a:bodyPr/>
          <a:lstStyle/>
          <a:p>
            <a:r>
              <a:rPr lang="en-US" dirty="0" smtClean="0">
                <a:latin typeface="Times New Roman" pitchFamily="18" charset="0"/>
                <a:cs typeface="Times New Roman" pitchFamily="18" charset="0"/>
              </a:rPr>
              <a:t>Non-defining Relative Clauses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8229600" cy="4353347"/>
          </a:xfrm>
          <a:solidFill>
            <a:schemeClr val="accent2">
              <a:lumMod val="40000"/>
              <a:lumOff val="60000"/>
            </a:schemeClr>
          </a:solidFill>
        </p:spPr>
        <p:txBody>
          <a:bodyPr/>
          <a:lstStyle/>
          <a:p>
            <a:pPr marL="0" indent="0" algn="ctr">
              <a:buNone/>
            </a:pPr>
            <a:r>
              <a:rPr lang="en-US" dirty="0" smtClean="0">
                <a:latin typeface="Times New Roman" pitchFamily="18" charset="0"/>
                <a:cs typeface="Times New Roman" pitchFamily="18" charset="0"/>
              </a:rPr>
              <a:t>Add commas where necessary:</a:t>
            </a:r>
          </a:p>
          <a:p>
            <a:pPr marL="0" indent="0">
              <a:buNone/>
            </a:pPr>
            <a:r>
              <a:rPr lang="en-US" dirty="0" smtClean="0">
                <a:latin typeface="Times New Roman" pitchFamily="18" charset="0"/>
                <a:cs typeface="Times New Roman" pitchFamily="18" charset="0"/>
              </a:rPr>
              <a:t>1. My mother who is an old lady loves reading.</a:t>
            </a:r>
          </a:p>
          <a:p>
            <a:pPr marL="0" indent="0">
              <a:buNone/>
            </a:pPr>
            <a:r>
              <a:rPr lang="en-US" dirty="0" smtClean="0">
                <a:latin typeface="Times New Roman" pitchFamily="18" charset="0"/>
                <a:cs typeface="Times New Roman" pitchFamily="18" charset="0"/>
              </a:rPr>
              <a:t>2. I passed the exam which was unusual.</a:t>
            </a:r>
          </a:p>
          <a:p>
            <a:pPr marL="0" indent="0">
              <a:buNone/>
            </a:pPr>
            <a:r>
              <a:rPr lang="en-US" dirty="0" smtClean="0">
                <a:latin typeface="Times New Roman" pitchFamily="18" charset="0"/>
                <a:cs typeface="Times New Roman" pitchFamily="18" charset="0"/>
              </a:rPr>
              <a:t>3. The plane leaves from Toluca which is convenient.</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4509120"/>
            <a:ext cx="3162300" cy="14478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ransition>
    <p:push/>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 Básica</a:t>
            </a:r>
            <a:endParaRPr lang="en-GB" dirty="0"/>
          </a:p>
        </p:txBody>
      </p:sp>
      <p:sp>
        <p:nvSpPr>
          <p:cNvPr id="3" name="2 Marcador de contenido"/>
          <p:cNvSpPr>
            <a:spLocks noGrp="1"/>
          </p:cNvSpPr>
          <p:nvPr>
            <p:ph idx="1"/>
          </p:nvPr>
        </p:nvSpPr>
        <p:spPr>
          <a:xfrm>
            <a:off x="0" y="1600200"/>
            <a:ext cx="9144000" cy="4997152"/>
          </a:xfrm>
          <a:solidFill>
            <a:schemeClr val="accent1">
              <a:lumMod val="60000"/>
              <a:lumOff val="40000"/>
            </a:schemeClr>
          </a:solidFill>
        </p:spPr>
        <p:txBody>
          <a:bodyPr>
            <a:normAutofit/>
          </a:bodyPr>
          <a:lstStyle/>
          <a:p>
            <a:pPr marL="0" indent="0">
              <a:buNone/>
            </a:pPr>
            <a:r>
              <a:rPr lang="en-GB" sz="2800" dirty="0" smtClean="0"/>
              <a:t>1. Burgess</a:t>
            </a:r>
            <a:r>
              <a:rPr lang="en-GB" sz="2800" dirty="0"/>
              <a:t>, S. Thomas, A. (2019). </a:t>
            </a:r>
            <a:r>
              <a:rPr lang="en-GB" sz="2800" i="1" dirty="0"/>
              <a:t>Gold C1 Advanced</a:t>
            </a:r>
            <a:r>
              <a:rPr lang="en-GB" sz="2800" dirty="0"/>
              <a:t>. London: </a:t>
            </a:r>
            <a:r>
              <a:rPr lang="en-GB" sz="2800" dirty="0" smtClean="0"/>
              <a:t>Pearson.</a:t>
            </a:r>
            <a:r>
              <a:rPr lang="en-GB" sz="2800" dirty="0"/>
              <a:t/>
            </a:r>
            <a:br>
              <a:rPr lang="en-GB" sz="2800" dirty="0"/>
            </a:br>
            <a:r>
              <a:rPr lang="en-GB" sz="2800" dirty="0"/>
              <a:t>2. </a:t>
            </a:r>
            <a:r>
              <a:rPr lang="en-GB" sz="2800" dirty="0" smtClean="0"/>
              <a:t>Burgess</a:t>
            </a:r>
            <a:r>
              <a:rPr lang="en-GB" sz="2800" dirty="0"/>
              <a:t>, S. Thomas, A. (2019). </a:t>
            </a:r>
            <a:r>
              <a:rPr lang="en-GB" sz="2800" i="1" dirty="0"/>
              <a:t>Gold C1 Advanced, </a:t>
            </a:r>
            <a:r>
              <a:rPr lang="en-GB" sz="2800" i="1" dirty="0" err="1"/>
              <a:t>Maximizer</a:t>
            </a:r>
            <a:r>
              <a:rPr lang="en-GB" sz="2800" dirty="0"/>
              <a:t>. London: Pearson.</a:t>
            </a:r>
            <a:br>
              <a:rPr lang="en-GB" sz="2800" dirty="0"/>
            </a:br>
            <a:r>
              <a:rPr lang="en-GB" sz="2800" dirty="0" smtClean="0"/>
              <a:t>3. Norris</a:t>
            </a:r>
            <a:r>
              <a:rPr lang="en-GB" sz="2800" dirty="0"/>
              <a:t>, R. French, A. (2014) </a:t>
            </a:r>
            <a:r>
              <a:rPr lang="en-GB" sz="2800" i="1" dirty="0"/>
              <a:t>Ready for Advanced: </a:t>
            </a:r>
            <a:r>
              <a:rPr lang="en-GB" sz="2800" i="1" dirty="0" err="1"/>
              <a:t>Coursebook</a:t>
            </a:r>
            <a:r>
              <a:rPr lang="en-GB" sz="2800" dirty="0"/>
              <a:t>. London: MacMillan</a:t>
            </a:r>
            <a:br>
              <a:rPr lang="en-GB" sz="2800" dirty="0"/>
            </a:br>
            <a:r>
              <a:rPr lang="en-GB" sz="2800" dirty="0" smtClean="0"/>
              <a:t>4. Norris</a:t>
            </a:r>
            <a:r>
              <a:rPr lang="en-GB" sz="2800" dirty="0"/>
              <a:t>, R. French, A. (2014) </a:t>
            </a:r>
            <a:r>
              <a:rPr lang="en-GB" sz="2800" i="1" dirty="0"/>
              <a:t>Ready for Advanced: Workbook</a:t>
            </a:r>
            <a:r>
              <a:rPr lang="en-GB" sz="2800" dirty="0"/>
              <a:t>. London: MacMillan</a:t>
            </a:r>
            <a:br>
              <a:rPr lang="en-GB" sz="2800" dirty="0"/>
            </a:br>
            <a:r>
              <a:rPr lang="en-GB" dirty="0"/>
              <a:t/>
            </a:r>
            <a:br>
              <a:rPr lang="en-GB" dirty="0"/>
            </a:br>
            <a:endParaRPr lang="en-GB" dirty="0"/>
          </a:p>
        </p:txBody>
      </p:sp>
    </p:spTree>
    <p:extLst>
      <p:ext uri="{BB962C8B-B14F-4D97-AF65-F5344CB8AC3E}">
        <p14:creationId xmlns:p14="http://schemas.microsoft.com/office/powerpoint/2010/main" val="40389061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 complementaria</a:t>
            </a:r>
            <a:endParaRPr lang="en-GB" dirty="0"/>
          </a:p>
        </p:txBody>
      </p:sp>
      <p:sp>
        <p:nvSpPr>
          <p:cNvPr id="3" name="2 Marcador de contenido"/>
          <p:cNvSpPr>
            <a:spLocks noGrp="1"/>
          </p:cNvSpPr>
          <p:nvPr>
            <p:ph idx="1"/>
          </p:nvPr>
        </p:nvSpPr>
        <p:spPr>
          <a:xfrm>
            <a:off x="179512" y="1700808"/>
            <a:ext cx="8856984" cy="4425355"/>
          </a:xfrm>
          <a:solidFill>
            <a:schemeClr val="tx2">
              <a:lumMod val="40000"/>
              <a:lumOff val="60000"/>
            </a:schemeClr>
          </a:solidFill>
        </p:spPr>
        <p:txBody>
          <a:bodyPr>
            <a:normAutofit fontScale="77500" lnSpcReduction="20000"/>
          </a:bodyPr>
          <a:lstStyle/>
          <a:p>
            <a:pPr marL="0" indent="0">
              <a:buNone/>
            </a:pPr>
            <a:r>
              <a:rPr lang="en-GB" dirty="0" smtClean="0"/>
              <a:t>1. Bradbury</a:t>
            </a:r>
            <a:r>
              <a:rPr lang="en-GB" dirty="0"/>
              <a:t>, T. </a:t>
            </a:r>
            <a:r>
              <a:rPr lang="en-GB" dirty="0" err="1"/>
              <a:t>Yeates</a:t>
            </a:r>
            <a:r>
              <a:rPr lang="en-GB" dirty="0"/>
              <a:t>, E. (2014) </a:t>
            </a:r>
            <a:r>
              <a:rPr lang="en-GB" i="1" dirty="0"/>
              <a:t>Exam Essentials: Cambridge Advanced Practice Tests 1</a:t>
            </a:r>
            <a:r>
              <a:rPr lang="en-GB" dirty="0"/>
              <a:t>, London, </a:t>
            </a:r>
            <a:r>
              <a:rPr lang="en-GB" dirty="0" err="1"/>
              <a:t>Heinle</a:t>
            </a:r>
            <a:r>
              <a:rPr lang="en-GB" dirty="0"/>
              <a:t>.</a:t>
            </a:r>
            <a:br>
              <a:rPr lang="en-GB" dirty="0"/>
            </a:br>
            <a:r>
              <a:rPr lang="en-GB" dirty="0" smtClean="0"/>
              <a:t>2.</a:t>
            </a:r>
            <a:r>
              <a:rPr lang="en-GB" dirty="0"/>
              <a:t>	</a:t>
            </a:r>
            <a:r>
              <a:rPr lang="en-GB" dirty="0" err="1"/>
              <a:t>Hewings</a:t>
            </a:r>
            <a:r>
              <a:rPr lang="en-GB" dirty="0"/>
              <a:t>, M. (2002) </a:t>
            </a:r>
            <a:r>
              <a:rPr lang="en-GB" i="1" dirty="0"/>
              <a:t>Advanced Grammar in Use</a:t>
            </a:r>
            <a:r>
              <a:rPr lang="en-GB" dirty="0"/>
              <a:t>, Australia: CUP</a:t>
            </a:r>
            <a:br>
              <a:rPr lang="en-GB" dirty="0"/>
            </a:br>
            <a:r>
              <a:rPr lang="en-GB" dirty="0" smtClean="0"/>
              <a:t>3. McCarthy </a:t>
            </a:r>
            <a:r>
              <a:rPr lang="en-GB" dirty="0"/>
              <a:t>M. and O’Dell F.(2007) </a:t>
            </a:r>
            <a:r>
              <a:rPr lang="en-GB" i="1" dirty="0"/>
              <a:t>English Phrasal Verbs in Use</a:t>
            </a:r>
            <a:r>
              <a:rPr lang="en-GB" dirty="0"/>
              <a:t>, UK: CUP</a:t>
            </a:r>
            <a:br>
              <a:rPr lang="en-GB" dirty="0"/>
            </a:br>
            <a:r>
              <a:rPr lang="en-GB" dirty="0" smtClean="0"/>
              <a:t>4. O’Dell</a:t>
            </a:r>
            <a:r>
              <a:rPr lang="en-GB" dirty="0"/>
              <a:t>, Felicity. Black, M. (2015) </a:t>
            </a:r>
            <a:r>
              <a:rPr lang="en-GB" i="1" dirty="0"/>
              <a:t>Advanced Trainer Six Practice Tests with Answers </a:t>
            </a:r>
            <a:r>
              <a:rPr lang="en-GB" dirty="0"/>
              <a:t>, UK, CUP.</a:t>
            </a:r>
            <a:br>
              <a:rPr lang="en-GB" dirty="0"/>
            </a:br>
            <a:r>
              <a:rPr lang="en-GB" dirty="0" smtClean="0"/>
              <a:t>5. Powell</a:t>
            </a:r>
            <a:r>
              <a:rPr lang="en-GB" dirty="0"/>
              <a:t>, D. (2017) </a:t>
            </a:r>
            <a:r>
              <a:rPr lang="en-GB" i="1" dirty="0"/>
              <a:t>Common Mistakes at CAE and How to Avoid Them</a:t>
            </a:r>
            <a:r>
              <a:rPr lang="en-GB" dirty="0"/>
              <a:t>, UK, CUP.</a:t>
            </a:r>
            <a:br>
              <a:rPr lang="en-GB" dirty="0"/>
            </a:br>
            <a:r>
              <a:rPr lang="en-GB" dirty="0" smtClean="0"/>
              <a:t>6. Stanton</a:t>
            </a:r>
            <a:r>
              <a:rPr lang="en-GB" dirty="0"/>
              <a:t>, A. and Morris, S. (2006) </a:t>
            </a:r>
            <a:r>
              <a:rPr lang="en-GB" i="1" dirty="0"/>
              <a:t>CAE Practice Tests</a:t>
            </a:r>
            <a:r>
              <a:rPr lang="en-GB" dirty="0"/>
              <a:t>, England: Pearson Longman</a:t>
            </a:r>
            <a:br>
              <a:rPr lang="en-GB" dirty="0"/>
            </a:br>
            <a:r>
              <a:rPr lang="en-GB" dirty="0" smtClean="0"/>
              <a:t>7. Vince</a:t>
            </a:r>
            <a:r>
              <a:rPr lang="en-GB" dirty="0"/>
              <a:t>, M. (2003) </a:t>
            </a:r>
            <a:r>
              <a:rPr lang="en-GB" i="1" dirty="0"/>
              <a:t>Advanced Language Practice</a:t>
            </a:r>
            <a:r>
              <a:rPr lang="en-GB" dirty="0"/>
              <a:t>, UK: MacMillan</a:t>
            </a:r>
            <a:br>
              <a:rPr lang="en-GB" dirty="0"/>
            </a:br>
            <a:endParaRPr lang="en-GB" dirty="0"/>
          </a:p>
        </p:txBody>
      </p:sp>
    </p:spTree>
    <p:extLst>
      <p:ext uri="{BB962C8B-B14F-4D97-AF65-F5344CB8AC3E}">
        <p14:creationId xmlns:p14="http://schemas.microsoft.com/office/powerpoint/2010/main" val="2741609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90000"/>
            </a:schemeClr>
          </a:solidFill>
        </p:spPr>
        <p:txBody>
          <a:bodyPr/>
          <a:lstStyle/>
          <a:p>
            <a:r>
              <a:rPr lang="es-MX" dirty="0" smtClean="0"/>
              <a:t>Guion Explicativo</a:t>
            </a:r>
            <a:endParaRPr lang="en-GB" dirty="0"/>
          </a:p>
        </p:txBody>
      </p:sp>
      <p:sp>
        <p:nvSpPr>
          <p:cNvPr id="3" name="2 Marcador de contenido"/>
          <p:cNvSpPr>
            <a:spLocks noGrp="1"/>
          </p:cNvSpPr>
          <p:nvPr>
            <p:ph idx="1"/>
          </p:nvPr>
        </p:nvSpPr>
        <p:spPr>
          <a:solidFill>
            <a:schemeClr val="tx2">
              <a:lumMod val="60000"/>
              <a:lumOff val="40000"/>
            </a:schemeClr>
          </a:solidFill>
        </p:spPr>
        <p:txBody>
          <a:bodyPr>
            <a:normAutofit fontScale="85000" lnSpcReduction="20000"/>
          </a:bodyPr>
          <a:lstStyle/>
          <a:p>
            <a:r>
              <a:rPr lang="es-MX" dirty="0"/>
              <a:t>Es importante señalar </a:t>
            </a:r>
            <a:r>
              <a:rPr lang="es-MX" dirty="0" smtClean="0"/>
              <a:t>que </a:t>
            </a:r>
            <a:r>
              <a:rPr lang="es-MX" dirty="0"/>
              <a:t>este material no pretende sustituir al docente en el aula de Lengua Inglesa IX ni mucho menos imponer reglas que delimiten los objetivos de la UA. Se trata más bien de una suerte de guía para facilitar al docente la presentación de los diversos contenidos gramaticales que conforman el programa. De igual manera, se pretende que los estudiantes tengan acceso a este material con la finalidad de consolidar los conceptos gramaticales estudiados previamente en el aula. </a:t>
            </a:r>
          </a:p>
          <a:p>
            <a:r>
              <a:rPr lang="es-MX" dirty="0"/>
              <a:t>Una vez dicho lo anterior, se describen de manera general los contenidos de las diapositivas y se dan algunas sugerencias para su empleo. </a:t>
            </a:r>
          </a:p>
          <a:p>
            <a:endParaRPr lang="es-MX" dirty="0"/>
          </a:p>
          <a:p>
            <a:endParaRPr lang="en-GB" dirty="0"/>
          </a:p>
        </p:txBody>
      </p:sp>
    </p:spTree>
    <p:extLst>
      <p:ext uri="{BB962C8B-B14F-4D97-AF65-F5344CB8AC3E}">
        <p14:creationId xmlns:p14="http://schemas.microsoft.com/office/powerpoint/2010/main" val="750039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2">
              <a:lumMod val="90000"/>
            </a:schemeClr>
          </a:solidFill>
        </p:spPr>
        <p:txBody>
          <a:bodyPr/>
          <a:lstStyle/>
          <a:p>
            <a:r>
              <a:rPr lang="es-MX" dirty="0" smtClean="0"/>
              <a:t>Guion Explicativo</a:t>
            </a:r>
            <a:endParaRPr lang="en-GB" dirty="0"/>
          </a:p>
        </p:txBody>
      </p:sp>
      <p:sp>
        <p:nvSpPr>
          <p:cNvPr id="3" name="2 Marcador de contenido"/>
          <p:cNvSpPr>
            <a:spLocks noGrp="1"/>
          </p:cNvSpPr>
          <p:nvPr>
            <p:ph idx="1"/>
          </p:nvPr>
        </p:nvSpPr>
        <p:spPr>
          <a:xfrm>
            <a:off x="467544" y="1628800"/>
            <a:ext cx="8229600" cy="4525963"/>
          </a:xfrm>
          <a:solidFill>
            <a:schemeClr val="tx2">
              <a:lumMod val="40000"/>
              <a:lumOff val="60000"/>
            </a:schemeClr>
          </a:solidFill>
        </p:spPr>
        <p:txBody>
          <a:bodyPr>
            <a:normAutofit fontScale="62500" lnSpcReduction="20000"/>
          </a:bodyPr>
          <a:lstStyle/>
          <a:p>
            <a:pPr algn="just"/>
            <a:r>
              <a:rPr lang="es-MX" dirty="0"/>
              <a:t>En </a:t>
            </a:r>
            <a:r>
              <a:rPr lang="es-MX" dirty="0" smtClean="0"/>
              <a:t>todas las partes de este material, se </a:t>
            </a:r>
            <a:r>
              <a:rPr lang="es-MX" dirty="0"/>
              <a:t>presentan ejemplos de las diversas estructuras o formas gramaticales; todo ello con la finalidad de ilustrar los aspectos más relevantes que deberán aprenderse.</a:t>
            </a:r>
          </a:p>
          <a:p>
            <a:pPr algn="just"/>
            <a:r>
              <a:rPr lang="es-MX" dirty="0" smtClean="0"/>
              <a:t>En </a:t>
            </a:r>
            <a:r>
              <a:rPr lang="es-MX" dirty="0" err="1" smtClean="0"/>
              <a:t>Part</a:t>
            </a:r>
            <a:r>
              <a:rPr lang="es-MX" dirty="0" smtClean="0"/>
              <a:t> </a:t>
            </a:r>
            <a:r>
              <a:rPr lang="es-MX" dirty="0" err="1" smtClean="0"/>
              <a:t>One</a:t>
            </a:r>
            <a:r>
              <a:rPr lang="es-MX" dirty="0" smtClean="0"/>
              <a:t> se presentan los usos de los tiempos verbales que son fuente de diversos problemas en su aplicación.</a:t>
            </a:r>
          </a:p>
          <a:p>
            <a:pPr algn="just"/>
            <a:r>
              <a:rPr lang="es-MX" dirty="0" smtClean="0"/>
              <a:t>En </a:t>
            </a:r>
            <a:r>
              <a:rPr lang="es-MX" dirty="0" err="1" smtClean="0"/>
              <a:t>Part</a:t>
            </a:r>
            <a:r>
              <a:rPr lang="es-MX" dirty="0" smtClean="0"/>
              <a:t> </a:t>
            </a:r>
            <a:r>
              <a:rPr lang="es-MX" dirty="0" err="1" smtClean="0"/>
              <a:t>Two</a:t>
            </a:r>
            <a:r>
              <a:rPr lang="es-MX" dirty="0" smtClean="0"/>
              <a:t> se </a:t>
            </a:r>
            <a:r>
              <a:rPr lang="es-MX" dirty="0"/>
              <a:t>dan ejemplos del uso correcto de la </a:t>
            </a:r>
            <a:r>
              <a:rPr lang="es-MX" dirty="0" smtClean="0"/>
              <a:t>voz pasiva en una variedad de casos.</a:t>
            </a:r>
            <a:endParaRPr lang="es-MX" dirty="0"/>
          </a:p>
          <a:p>
            <a:pPr algn="just"/>
            <a:r>
              <a:rPr lang="es-MX" dirty="0" smtClean="0"/>
              <a:t>En </a:t>
            </a:r>
            <a:r>
              <a:rPr lang="es-MX" dirty="0" err="1"/>
              <a:t>Part</a:t>
            </a:r>
            <a:r>
              <a:rPr lang="es-MX" dirty="0"/>
              <a:t> </a:t>
            </a:r>
            <a:r>
              <a:rPr lang="es-MX" dirty="0" err="1"/>
              <a:t>Three</a:t>
            </a:r>
            <a:r>
              <a:rPr lang="es-MX" dirty="0"/>
              <a:t> se incluyen </a:t>
            </a:r>
            <a:r>
              <a:rPr lang="es-MX" dirty="0" smtClean="0"/>
              <a:t>varios ejemplos de cláusulas con pronombres relativos. La </a:t>
            </a:r>
            <a:r>
              <a:rPr lang="es-MX" dirty="0"/>
              <a:t>finalidad de  estas imágenes es simplemente ilustrar </a:t>
            </a:r>
            <a:r>
              <a:rPr lang="es-MX" dirty="0" smtClean="0"/>
              <a:t>el uso de los relativos para unir ideas y observar los cambios semánticos del uso de las comas. </a:t>
            </a:r>
          </a:p>
          <a:p>
            <a:pPr algn="just"/>
            <a:r>
              <a:rPr lang="es-MX" dirty="0" smtClean="0"/>
              <a:t>El </a:t>
            </a:r>
            <a:r>
              <a:rPr lang="es-MX" dirty="0"/>
              <a:t>docente debe sentirse en plena libertad para emplear este material en diversos momentos del tratamiento de cada punto del programa. De esta manera, el material puede emplearse como introducción rápida de los puntos por tratar, o bien como una suerte de sinopsis de los temas estudiados en clase.</a:t>
            </a:r>
          </a:p>
          <a:p>
            <a:endParaRPr lang="es-MX" dirty="0"/>
          </a:p>
          <a:p>
            <a:endParaRPr lang="en-GB" dirty="0"/>
          </a:p>
        </p:txBody>
      </p:sp>
    </p:spTree>
    <p:extLst>
      <p:ext uri="{BB962C8B-B14F-4D97-AF65-F5344CB8AC3E}">
        <p14:creationId xmlns:p14="http://schemas.microsoft.com/office/powerpoint/2010/main" val="849236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51720" y="1124744"/>
            <a:ext cx="5184576" cy="453650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1 Título"/>
          <p:cNvSpPr>
            <a:spLocks noGrp="1"/>
          </p:cNvSpPr>
          <p:nvPr>
            <p:ph type="ctrTitle"/>
          </p:nvPr>
        </p:nvSpPr>
        <p:spPr>
          <a:xfrm>
            <a:off x="2051720" y="476672"/>
            <a:ext cx="5328592" cy="3312368"/>
          </a:xfrm>
        </p:spPr>
        <p:txBody>
          <a:bodyPr/>
          <a:lstStyle/>
          <a:p>
            <a:r>
              <a:rPr lang="en-US" dirty="0" smtClean="0">
                <a:latin typeface="Times New Roman" pitchFamily="18" charset="0"/>
                <a:cs typeface="Times New Roman" pitchFamily="18" charset="0"/>
              </a:rPr>
              <a:t>Part One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Verb forms – present and past.</a:t>
            </a:r>
            <a:endParaRPr lang="en-US" dirty="0">
              <a:latin typeface="Times New Roman" pitchFamily="18" charset="0"/>
              <a:cs typeface="Times New Roman" pitchFamily="18" charset="0"/>
            </a:endParaRPr>
          </a:p>
        </p:txBody>
      </p:sp>
      <p:sp>
        <p:nvSpPr>
          <p:cNvPr id="5" name="4 Rectángulo"/>
          <p:cNvSpPr/>
          <p:nvPr/>
        </p:nvSpPr>
        <p:spPr>
          <a:xfrm>
            <a:off x="755576" y="548680"/>
            <a:ext cx="7128792" cy="547260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8550" y="3887635"/>
            <a:ext cx="1866900" cy="186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latin typeface="Times New Roman" pitchFamily="18" charset="0"/>
                <a:cs typeface="Times New Roman" pitchFamily="18" charset="0"/>
              </a:rPr>
              <a:t>Continuous forms</a:t>
            </a:r>
            <a:endParaRPr lang="en-US"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772816"/>
            <a:ext cx="8229600" cy="4353347"/>
          </a:xfrm>
        </p:spPr>
        <p:txBody>
          <a:bodyPr/>
          <a:lstStyle/>
          <a:p>
            <a:r>
              <a:rPr lang="en-US" dirty="0" smtClean="0">
                <a:latin typeface="Times New Roman" pitchFamily="18" charset="0"/>
                <a:cs typeface="Times New Roman" pitchFamily="18" charset="0"/>
              </a:rPr>
              <a:t>Used to talk about temporary events:</a:t>
            </a:r>
            <a:endParaRPr lang="en-US" dirty="0">
              <a:latin typeface="Times New Roman" pitchFamily="18" charset="0"/>
              <a:cs typeface="Times New Roman" pitchFamily="18" charset="0"/>
            </a:endParaRPr>
          </a:p>
        </p:txBody>
      </p:sp>
      <p:sp>
        <p:nvSpPr>
          <p:cNvPr id="6" name="5 Rectángulo"/>
          <p:cNvSpPr/>
          <p:nvPr/>
        </p:nvSpPr>
        <p:spPr>
          <a:xfrm>
            <a:off x="0" y="6453336"/>
            <a:ext cx="9144000" cy="404664"/>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8 Rectángulo"/>
          <p:cNvSpPr/>
          <p:nvPr/>
        </p:nvSpPr>
        <p:spPr>
          <a:xfrm>
            <a:off x="467544"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899592"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10 Rectángulo"/>
          <p:cNvSpPr/>
          <p:nvPr/>
        </p:nvSpPr>
        <p:spPr>
          <a:xfrm>
            <a:off x="1331640" y="1556792"/>
            <a:ext cx="360040" cy="72008"/>
          </a:xfrm>
          <a:prstGeom prst="rect">
            <a:avLst/>
          </a:prstGeom>
          <a:solidFill>
            <a:srgbClr val="97F9FB"/>
          </a:solidFill>
          <a:ln>
            <a:solidFill>
              <a:srgbClr val="97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00354" name="Picture 2" descr="Resultado de imagen para studying in the usa"/>
          <p:cNvPicPr>
            <a:picLocks noChangeAspect="1" noChangeArrowheads="1"/>
          </p:cNvPicPr>
          <p:nvPr/>
        </p:nvPicPr>
        <p:blipFill>
          <a:blip r:embed="rId3" cstate="print"/>
          <a:srcRect/>
          <a:stretch>
            <a:fillRect/>
          </a:stretch>
        </p:blipFill>
        <p:spPr bwMode="auto">
          <a:xfrm>
            <a:off x="539552" y="2780928"/>
            <a:ext cx="3650704" cy="2160000"/>
          </a:xfrm>
          <a:prstGeom prst="rect">
            <a:avLst/>
          </a:prstGeom>
          <a:noFill/>
        </p:spPr>
      </p:pic>
      <p:sp>
        <p:nvSpPr>
          <p:cNvPr id="12" name="11 CuadroTexto"/>
          <p:cNvSpPr txBox="1"/>
          <p:nvPr/>
        </p:nvSpPr>
        <p:spPr>
          <a:xfrm>
            <a:off x="539552" y="5085184"/>
            <a:ext cx="3528392" cy="1200329"/>
          </a:xfrm>
          <a:prstGeom prst="rect">
            <a:avLst/>
          </a:prstGeom>
          <a:noFill/>
        </p:spPr>
        <p:txBody>
          <a:bodyPr wrap="square" rtlCol="0">
            <a:spAutoFit/>
          </a:bodyPr>
          <a:lstStyle/>
          <a:p>
            <a:r>
              <a:rPr lang="en-US" sz="2400" dirty="0" smtClean="0">
                <a:latin typeface="Times New Roman" pitchFamily="18" charset="0"/>
                <a:cs typeface="Times New Roman" pitchFamily="18" charset="0"/>
              </a:rPr>
              <a:t>I’</a:t>
            </a:r>
            <a:r>
              <a:rPr lang="en-US" sz="2400" b="1" dirty="0" smtClean="0">
                <a:latin typeface="Times New Roman" pitchFamily="18" charset="0"/>
                <a:cs typeface="Times New Roman" pitchFamily="18" charset="0"/>
              </a:rPr>
              <a:t>m studying </a:t>
            </a:r>
            <a:r>
              <a:rPr lang="en-US" sz="2400" dirty="0" smtClean="0">
                <a:latin typeface="Times New Roman" pitchFamily="18" charset="0"/>
                <a:cs typeface="Times New Roman" pitchFamily="18" charset="0"/>
              </a:rPr>
              <a:t>in the USA at the moment. (Present continuous)</a:t>
            </a:r>
            <a:endParaRPr lang="en-US" sz="2400" dirty="0">
              <a:latin typeface="Times New Roman" pitchFamily="18" charset="0"/>
              <a:cs typeface="Times New Roman" pitchFamily="18" charset="0"/>
            </a:endParaRPr>
          </a:p>
        </p:txBody>
      </p:sp>
      <p:sp>
        <p:nvSpPr>
          <p:cNvPr id="13" name="12 CuadroTexto"/>
          <p:cNvSpPr txBox="1"/>
          <p:nvPr/>
        </p:nvSpPr>
        <p:spPr>
          <a:xfrm>
            <a:off x="5148064" y="5085184"/>
            <a:ext cx="3528392" cy="1200329"/>
          </a:xfrm>
          <a:prstGeom prst="rect">
            <a:avLst/>
          </a:prstGeom>
          <a:noFill/>
        </p:spPr>
        <p:txBody>
          <a:bodyPr wrap="square" rtlCol="0">
            <a:spAutoFit/>
          </a:bodyPr>
          <a:lstStyle/>
          <a:p>
            <a:r>
              <a:rPr lang="en-US" sz="2400" dirty="0" smtClean="0">
                <a:latin typeface="Times New Roman" pitchFamily="18" charset="0"/>
                <a:cs typeface="Times New Roman" pitchFamily="18" charset="0"/>
              </a:rPr>
              <a:t>I </a:t>
            </a:r>
            <a:r>
              <a:rPr lang="en-US" sz="2400" b="1" dirty="0" smtClean="0">
                <a:latin typeface="Times New Roman" pitchFamily="18" charset="0"/>
                <a:cs typeface="Times New Roman" pitchFamily="18" charset="0"/>
              </a:rPr>
              <a:t>was backpacking </a:t>
            </a:r>
            <a:r>
              <a:rPr lang="en-US" sz="2400" dirty="0" smtClean="0">
                <a:latin typeface="Times New Roman" pitchFamily="18" charset="0"/>
                <a:cs typeface="Times New Roman" pitchFamily="18" charset="0"/>
              </a:rPr>
              <a:t>around Peru this time last year. (Past continuous)</a:t>
            </a:r>
            <a:endParaRPr lang="en-US" sz="2400" dirty="0">
              <a:latin typeface="Times New Roman" pitchFamily="18" charset="0"/>
              <a:cs typeface="Times New Roman" pitchFamily="18" charset="0"/>
            </a:endParaRPr>
          </a:p>
        </p:txBody>
      </p:sp>
      <p:pic>
        <p:nvPicPr>
          <p:cNvPr id="100356" name="Picture 4" descr="Resultado de imagen para i was backpacking around Peru"/>
          <p:cNvPicPr>
            <a:picLocks noChangeAspect="1" noChangeArrowheads="1"/>
          </p:cNvPicPr>
          <p:nvPr/>
        </p:nvPicPr>
        <p:blipFill>
          <a:blip r:embed="rId4" cstate="print"/>
          <a:srcRect/>
          <a:stretch>
            <a:fillRect/>
          </a:stretch>
        </p:blipFill>
        <p:spPr bwMode="auto">
          <a:xfrm>
            <a:off x="5220071" y="2780928"/>
            <a:ext cx="3241266" cy="2160000"/>
          </a:xfrm>
          <a:prstGeom prst="rect">
            <a:avLst/>
          </a:prstGeom>
          <a:noFill/>
        </p:spPr>
      </p:pic>
    </p:spTree>
  </p:cSld>
  <p:clrMapOvr>
    <a:masterClrMapping/>
  </p:clrMapOvr>
  <p:transition>
    <p:push/>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1554</TotalTime>
  <Words>2088</Words>
  <Application>Microsoft Office PowerPoint</Application>
  <PresentationFormat>Presentación en pantalla (4:3)</PresentationFormat>
  <Paragraphs>270</Paragraphs>
  <Slides>52</Slides>
  <Notes>40</Notes>
  <HiddenSlides>0</HiddenSlides>
  <MMClips>0</MMClips>
  <ScaleCrop>false</ScaleCrop>
  <HeadingPairs>
    <vt:vector size="4" baseType="variant">
      <vt:variant>
        <vt:lpstr>Tema</vt:lpstr>
      </vt:variant>
      <vt:variant>
        <vt:i4>1</vt:i4>
      </vt:variant>
      <vt:variant>
        <vt:lpstr>Títulos de diapositiva</vt:lpstr>
      </vt:variant>
      <vt:variant>
        <vt:i4>52</vt:i4>
      </vt:variant>
    </vt:vector>
  </HeadingPairs>
  <TitlesOfParts>
    <vt:vector size="53" baseType="lpstr">
      <vt:lpstr>Tema de Office</vt:lpstr>
      <vt:lpstr>Consolidación de Aspectos Gramaticales de la UA Lengua inglesa IX</vt:lpstr>
      <vt:lpstr>Índice</vt:lpstr>
      <vt:lpstr>Presentación de la UA</vt:lpstr>
      <vt:lpstr>Presentación de la UA</vt:lpstr>
      <vt:lpstr>Guion Explicativo</vt:lpstr>
      <vt:lpstr>Guion Explicativo</vt:lpstr>
      <vt:lpstr>Guion Explicativo</vt:lpstr>
      <vt:lpstr>Part One  Verb forms – present and past.</vt:lpstr>
      <vt:lpstr>Continuous forms</vt:lpstr>
      <vt:lpstr>Continuous forms</vt:lpstr>
      <vt:lpstr>Continuous forms</vt:lpstr>
      <vt:lpstr>Notes</vt:lpstr>
      <vt:lpstr>Notes</vt:lpstr>
      <vt:lpstr>Perfect forms</vt:lpstr>
      <vt:lpstr>Verb forms often confused</vt:lpstr>
      <vt:lpstr>Verb forms often confused</vt:lpstr>
      <vt:lpstr>Verbs forms often confused</vt:lpstr>
      <vt:lpstr>Verb forms often confused</vt:lpstr>
      <vt:lpstr>Verb forms often confused </vt:lpstr>
      <vt:lpstr>Verb forms often confused</vt:lpstr>
      <vt:lpstr>Part Two The Passive   </vt:lpstr>
      <vt:lpstr>Use</vt:lpstr>
      <vt:lpstr>Use</vt:lpstr>
      <vt:lpstr>Use</vt:lpstr>
      <vt:lpstr>Use</vt:lpstr>
      <vt:lpstr>Use</vt:lpstr>
      <vt:lpstr>Use</vt:lpstr>
      <vt:lpstr>Note </vt:lpstr>
      <vt:lpstr>Form</vt:lpstr>
      <vt:lpstr>Form</vt:lpstr>
      <vt:lpstr>Form </vt:lpstr>
      <vt:lpstr>Impersonal passive structures</vt:lpstr>
      <vt:lpstr>Impersonal passive structures</vt:lpstr>
      <vt:lpstr>Impersonal passive structures</vt:lpstr>
      <vt:lpstr>Have/get + object + past participle</vt:lpstr>
      <vt:lpstr>Have/get + object + past participle</vt:lpstr>
      <vt:lpstr>Part Three Relative clauses</vt:lpstr>
      <vt:lpstr>Relative pronouns and adverbs</vt:lpstr>
      <vt:lpstr>Relative pronouns and adverbs</vt:lpstr>
      <vt:lpstr>Relative pronouns and adverbs</vt:lpstr>
      <vt:lpstr>Relative pronouns and adverbs</vt:lpstr>
      <vt:lpstr>Note</vt:lpstr>
      <vt:lpstr>Relative pronouns and adverbs</vt:lpstr>
      <vt:lpstr>Note </vt:lpstr>
      <vt:lpstr>Relative pronouns and adverbs</vt:lpstr>
      <vt:lpstr>Relative pronouns and adverbs </vt:lpstr>
      <vt:lpstr>Defining relative clauses</vt:lpstr>
      <vt:lpstr>Defining  relative clauses </vt:lpstr>
      <vt:lpstr>Non-defining Relative Clauses</vt:lpstr>
      <vt:lpstr>Non-defining Relative Clauses</vt:lpstr>
      <vt:lpstr>Bibliografía Básica</vt:lpstr>
      <vt:lpstr>Bibliografía complementaria</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Oscar</dc:creator>
  <cp:lastModifiedBy>Luis J </cp:lastModifiedBy>
  <cp:revision>121</cp:revision>
  <dcterms:created xsi:type="dcterms:W3CDTF">2019-08-13T00:53:44Z</dcterms:created>
  <dcterms:modified xsi:type="dcterms:W3CDTF">2019-09-25T16:22:31Z</dcterms:modified>
</cp:coreProperties>
</file>