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95" r:id="rId3"/>
    <p:sldId id="293" r:id="rId4"/>
    <p:sldId id="296" r:id="rId5"/>
    <p:sldId id="297" r:id="rId6"/>
    <p:sldId id="298" r:id="rId7"/>
    <p:sldId id="299" r:id="rId8"/>
    <p:sldId id="300" r:id="rId9"/>
    <p:sldId id="257" r:id="rId10"/>
    <p:sldId id="258" r:id="rId11"/>
    <p:sldId id="259" r:id="rId12"/>
    <p:sldId id="260" r:id="rId13"/>
    <p:sldId id="262" r:id="rId14"/>
    <p:sldId id="263" r:id="rId15"/>
    <p:sldId id="264" r:id="rId16"/>
    <p:sldId id="266" r:id="rId17"/>
    <p:sldId id="267" r:id="rId18"/>
    <p:sldId id="268" r:id="rId19"/>
    <p:sldId id="269" r:id="rId20"/>
    <p:sldId id="273" r:id="rId21"/>
    <p:sldId id="275" r:id="rId22"/>
    <p:sldId id="274" r:id="rId23"/>
    <p:sldId id="271" r:id="rId24"/>
    <p:sldId id="270" r:id="rId25"/>
    <p:sldId id="272"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94" autoAdjust="0"/>
    <p:restoredTop sz="86323" autoAdjust="0"/>
  </p:normalViewPr>
  <p:slideViewPr>
    <p:cSldViewPr snapToGrid="0">
      <p:cViewPr>
        <p:scale>
          <a:sx n="81" d="100"/>
          <a:sy n="81" d="100"/>
        </p:scale>
        <p:origin x="-102" y="-72"/>
      </p:cViewPr>
      <p:guideLst>
        <p:guide orient="horz" pos="2160"/>
        <p:guide pos="3840"/>
      </p:guideLst>
    </p:cSldViewPr>
  </p:slideViewPr>
  <p:outlineViewPr>
    <p:cViewPr>
      <p:scale>
        <a:sx n="33" d="100"/>
        <a:sy n="33" d="100"/>
      </p:scale>
      <p:origin x="36"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237FDC5-8220-416C-AC33-4F5447DA64B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 xmlns:a16="http://schemas.microsoft.com/office/drawing/2014/main" id="{25F14DD5-BA56-493B-AF8B-65260076F3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 xmlns:a16="http://schemas.microsoft.com/office/drawing/2014/main" id="{06583E6F-E114-45A6-8C00-6431D59A4463}"/>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5A9EF7BF-552B-484A-840E-BC5166162C0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DAD48B76-4BC9-4E68-B1F0-1FBA1D1E53AD}"/>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30290630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6DD4759-AFE3-4B66-A0AF-B05430A7242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E5F409D3-75D7-41FE-A4B8-D999DC5D5FD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34C4396C-70AC-413D-B2CB-389C1BFF8D00}"/>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0D2E9A54-FC77-47FF-86EC-851452A6892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F3F6E93F-5177-480E-9102-BFFEB45906C9}"/>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322124982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D5CB7F97-B43E-40DA-B9B7-C6D2BF8A5E9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 xmlns:a16="http://schemas.microsoft.com/office/drawing/2014/main" id="{C65ACE2F-85E0-480E-ACC1-52B9E277DF5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01B859A5-6CFE-40FA-9D2B-59852A9B0E81}"/>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9B21D652-0411-420C-AF06-CF25C639A8E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EAC546DF-9F83-46C3-9064-34CA527ED2BA}"/>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95643521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8A9A016-C22F-4989-BF45-9B4E2F51B6A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36B2F28C-05E3-441D-8195-F8FA8FF206D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D6C9E43C-7979-4F61-B2BC-887440ABF52E}"/>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C5C80E3A-B2AB-4401-BD89-33EE7040083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05F92E1F-CAD4-4FF0-B982-85817D27D1FE}"/>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6582196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71CD576-85C9-417D-A1E8-6D10F58E47F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3A2484E2-9E3F-43EA-BDC6-D39FEBAFD5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 xmlns:a16="http://schemas.microsoft.com/office/drawing/2014/main" id="{C587F2D4-3A85-48CD-8AFC-13388FFC37C2}"/>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B30E4289-E7C1-4575-9680-5A8561CCB30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A6941E71-CD3C-4165-B0B2-FC811E6C35DA}"/>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374598891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D58940E-4C8A-456E-9CCF-5CFBF2E0216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1DEAB892-3BD8-492B-9337-87511E48B4A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 xmlns:a16="http://schemas.microsoft.com/office/drawing/2014/main" id="{B4E5E29B-9B61-4AE8-9714-622B2B5602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 xmlns:a16="http://schemas.microsoft.com/office/drawing/2014/main" id="{2A7116AA-3E12-4521-BFA0-81B124643867}"/>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6" name="Marcador de pie de página 5">
            <a:extLst>
              <a:ext uri="{FF2B5EF4-FFF2-40B4-BE49-F238E27FC236}">
                <a16:creationId xmlns="" xmlns:a16="http://schemas.microsoft.com/office/drawing/2014/main" id="{8A873127-3D26-4B6B-9BC1-D8B2254AFD2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4E71B3A2-C010-4D7B-9322-B2D5385F6435}"/>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245168710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B5EF283-67FB-4C84-9876-71F8F2BEF75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F852D1B6-9761-43FF-94A5-4254BA6EE3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 xmlns:a16="http://schemas.microsoft.com/office/drawing/2014/main" id="{CB962C66-C841-4996-A678-F1F9EF38E74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 xmlns:a16="http://schemas.microsoft.com/office/drawing/2014/main" id="{5C6AB566-D357-43F4-A460-5E40A8B206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 xmlns:a16="http://schemas.microsoft.com/office/drawing/2014/main" id="{C69811B1-B6B2-44E1-BD7C-92CAF80B236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 xmlns:a16="http://schemas.microsoft.com/office/drawing/2014/main" id="{C3D1D193-2BC3-4DC5-8ECE-7C8CBBE39CC4}"/>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8" name="Marcador de pie de página 7">
            <a:extLst>
              <a:ext uri="{FF2B5EF4-FFF2-40B4-BE49-F238E27FC236}">
                <a16:creationId xmlns="" xmlns:a16="http://schemas.microsoft.com/office/drawing/2014/main" id="{54438C75-117A-4922-9CC3-7D0E3F282460}"/>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F587A0DC-EE4B-45C9-819D-6E823380AA12}"/>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228264238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E679C7C-634E-40C4-AA91-DEF4AB376F6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 xmlns:a16="http://schemas.microsoft.com/office/drawing/2014/main" id="{98076279-905A-4685-8043-47F7136FDE76}"/>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4" name="Marcador de pie de página 3">
            <a:extLst>
              <a:ext uri="{FF2B5EF4-FFF2-40B4-BE49-F238E27FC236}">
                <a16:creationId xmlns="" xmlns:a16="http://schemas.microsoft.com/office/drawing/2014/main" id="{1E23F9B6-2D20-44B0-B2D8-83640261946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8204AFD3-85C4-4F36-860C-A4DC3A70A012}"/>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277559245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E7EBAEB6-75F6-4D8E-B27A-5E4672BBC518}"/>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3" name="Marcador de pie de página 2">
            <a:extLst>
              <a:ext uri="{FF2B5EF4-FFF2-40B4-BE49-F238E27FC236}">
                <a16:creationId xmlns="" xmlns:a16="http://schemas.microsoft.com/office/drawing/2014/main" id="{580E4A20-0AE2-4675-868F-6B0C1A7D7C44}"/>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578F4BC3-7AE4-42FD-AA55-9C80779C93DD}"/>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235903467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9A34372-94DF-435C-BEA3-A5201DA9B81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 xmlns:a16="http://schemas.microsoft.com/office/drawing/2014/main" id="{018F77B2-8433-4291-8D09-AF449C2175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 xmlns:a16="http://schemas.microsoft.com/office/drawing/2014/main" id="{01C186BF-DD08-474B-ADC0-6BBD115FC9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59140588-ABFD-4E5A-993E-C8994F9C69B8}"/>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6" name="Marcador de pie de página 5">
            <a:extLst>
              <a:ext uri="{FF2B5EF4-FFF2-40B4-BE49-F238E27FC236}">
                <a16:creationId xmlns="" xmlns:a16="http://schemas.microsoft.com/office/drawing/2014/main" id="{CC1B2165-5178-4D1F-A916-3C6193C18D5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6F1175F0-AC35-48E5-B6D6-3841752BC456}"/>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88703352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AEFE801-A8E6-446E-B2A6-13123B28559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 xmlns:a16="http://schemas.microsoft.com/office/drawing/2014/main" id="{7453F50E-AEE3-4482-ADB4-5327979578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82F16982-ADFA-43BD-9D48-A5DCAC65C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 xmlns:a16="http://schemas.microsoft.com/office/drawing/2014/main" id="{750CB998-0F8B-4B1D-AB07-7B890F1E74E3}"/>
              </a:ext>
            </a:extLst>
          </p:cNvPr>
          <p:cNvSpPr>
            <a:spLocks noGrp="1"/>
          </p:cNvSpPr>
          <p:nvPr>
            <p:ph type="dt" sz="half" idx="10"/>
          </p:nvPr>
        </p:nvSpPr>
        <p:spPr/>
        <p:txBody>
          <a:bodyPr/>
          <a:lstStyle/>
          <a:p>
            <a:fld id="{479BCB57-9D13-41D2-92C1-13E7939F73E8}" type="datetimeFigureOut">
              <a:rPr lang="es-MX" smtClean="0"/>
              <a:t>25/09/2019</a:t>
            </a:fld>
            <a:endParaRPr lang="es-MX"/>
          </a:p>
        </p:txBody>
      </p:sp>
      <p:sp>
        <p:nvSpPr>
          <p:cNvPr id="6" name="Marcador de pie de página 5">
            <a:extLst>
              <a:ext uri="{FF2B5EF4-FFF2-40B4-BE49-F238E27FC236}">
                <a16:creationId xmlns="" xmlns:a16="http://schemas.microsoft.com/office/drawing/2014/main" id="{F6F66AEB-4D22-4572-BCC3-15EEB3A5CAA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7132FC3E-F6FD-408C-B5E8-CACAA4855D97}"/>
              </a:ext>
            </a:extLst>
          </p:cNvPr>
          <p:cNvSpPr>
            <a:spLocks noGrp="1"/>
          </p:cNvSpPr>
          <p:nvPr>
            <p:ph type="sldNum" sz="quarter" idx="12"/>
          </p:nvPr>
        </p:nvSpPr>
        <p:spPr/>
        <p:txBody>
          <a:bodyPr/>
          <a:lstStyle/>
          <a:p>
            <a:fld id="{8DD97561-849B-4B99-A92F-F4E020474D0B}" type="slidenum">
              <a:rPr lang="es-MX" smtClean="0"/>
              <a:t>‹Nº›</a:t>
            </a:fld>
            <a:endParaRPr lang="es-MX"/>
          </a:p>
        </p:txBody>
      </p:sp>
    </p:spTree>
    <p:extLst>
      <p:ext uri="{BB962C8B-B14F-4D97-AF65-F5344CB8AC3E}">
        <p14:creationId xmlns:p14="http://schemas.microsoft.com/office/powerpoint/2010/main" val="106992867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FC5D0655-2B51-450D-9775-FD4E26B49B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 xmlns:a16="http://schemas.microsoft.com/office/drawing/2014/main" id="{302BAD25-C3D9-4AAF-949E-F3071C2A4A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 xmlns:a16="http://schemas.microsoft.com/office/drawing/2014/main" id="{74C61AB8-794B-4E3C-B162-F9A21C9FD1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BCB57-9D13-41D2-92C1-13E7939F73E8}" type="datetimeFigureOut">
              <a:rPr lang="es-MX" smtClean="0"/>
              <a:t>25/09/2019</a:t>
            </a:fld>
            <a:endParaRPr lang="es-MX"/>
          </a:p>
        </p:txBody>
      </p:sp>
      <p:sp>
        <p:nvSpPr>
          <p:cNvPr id="5" name="Marcador de pie de página 4">
            <a:extLst>
              <a:ext uri="{FF2B5EF4-FFF2-40B4-BE49-F238E27FC236}">
                <a16:creationId xmlns="" xmlns:a16="http://schemas.microsoft.com/office/drawing/2014/main" id="{450B0572-3BB0-4758-AFC5-497F026C04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95CE3B1C-B98A-477C-A1F2-426B73AC7F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97561-849B-4B99-A92F-F4E020474D0B}" type="slidenum">
              <a:rPr lang="es-MX" smtClean="0"/>
              <a:t>‹Nº›</a:t>
            </a:fld>
            <a:endParaRPr lang="es-MX"/>
          </a:p>
        </p:txBody>
      </p:sp>
    </p:spTree>
    <p:extLst>
      <p:ext uri="{BB962C8B-B14F-4D97-AF65-F5344CB8AC3E}">
        <p14:creationId xmlns:p14="http://schemas.microsoft.com/office/powerpoint/2010/main" val="1244929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40000"/>
              <a:lumOff val="60000"/>
            </a:schemeClr>
          </a:solidFill>
        </p:spPr>
        <p:txBody>
          <a:bodyPr/>
          <a:lstStyle/>
          <a:p>
            <a:pPr algn="ctr"/>
            <a:r>
              <a:rPr lang="es-MX" dirty="0" smtClean="0"/>
              <a:t>Problemas de traducción periodística del inglés al español</a:t>
            </a:r>
            <a:endParaRPr lang="en-GB" dirty="0"/>
          </a:p>
        </p:txBody>
      </p:sp>
      <p:sp>
        <p:nvSpPr>
          <p:cNvPr id="3" name="2 Marcador de contenido"/>
          <p:cNvSpPr>
            <a:spLocks noGrp="1"/>
          </p:cNvSpPr>
          <p:nvPr>
            <p:ph idx="1"/>
          </p:nvPr>
        </p:nvSpPr>
        <p:spPr>
          <a:solidFill>
            <a:schemeClr val="accent1">
              <a:lumMod val="60000"/>
              <a:lumOff val="40000"/>
            </a:schemeClr>
          </a:solidFill>
        </p:spPr>
        <p:txBody>
          <a:bodyPr/>
          <a:lstStyle/>
          <a:p>
            <a:pPr marL="0" indent="0">
              <a:buNone/>
            </a:pPr>
            <a:r>
              <a:rPr lang="es-MX" dirty="0" smtClean="0"/>
              <a:t>Material </a:t>
            </a:r>
            <a:r>
              <a:rPr lang="es-MX" dirty="0" err="1" smtClean="0"/>
              <a:t>proyectable</a:t>
            </a:r>
            <a:r>
              <a:rPr lang="es-MX" dirty="0" smtClean="0"/>
              <a:t>, solo visión.</a:t>
            </a:r>
          </a:p>
          <a:p>
            <a:pPr marL="0" indent="0">
              <a:buNone/>
            </a:pPr>
            <a:r>
              <a:rPr lang="es-MX" dirty="0" smtClean="0"/>
              <a:t>Elaboró Dr. Luis Juan Solís Carrillo</a:t>
            </a:r>
          </a:p>
          <a:p>
            <a:pPr marL="0" indent="0">
              <a:buNone/>
            </a:pPr>
            <a:r>
              <a:rPr lang="es-MX" dirty="0" smtClean="0"/>
              <a:t>Espacio: Facultad de lenguas, UAMEX</a:t>
            </a:r>
          </a:p>
          <a:p>
            <a:pPr marL="0" indent="0">
              <a:buNone/>
            </a:pPr>
            <a:r>
              <a:rPr lang="es-MX" dirty="0" smtClean="0"/>
              <a:t>Unidad de aprendizaje: </a:t>
            </a:r>
            <a:r>
              <a:rPr lang="es-MX" i="1" dirty="0" smtClean="0"/>
              <a:t>Traducción periodística del inglés</a:t>
            </a:r>
            <a:r>
              <a:rPr lang="es-MX" dirty="0" smtClean="0"/>
              <a:t>, Núcleo de formación integral. Clave de la UA</a:t>
            </a:r>
            <a:r>
              <a:rPr lang="es-MX" smtClean="0"/>
              <a:t>: </a:t>
            </a:r>
            <a:r>
              <a:rPr lang="es-MX" smtClean="0"/>
              <a:t>L00182</a:t>
            </a:r>
            <a:endParaRPr lang="es-MX" dirty="0" smtClean="0"/>
          </a:p>
          <a:p>
            <a:pPr marL="0" indent="0" algn="ctr">
              <a:buNone/>
            </a:pPr>
            <a:r>
              <a:rPr lang="es-MX" dirty="0" smtClean="0"/>
              <a:t>Material desarrollado en el semestre 2019B</a:t>
            </a:r>
          </a:p>
          <a:p>
            <a:pPr marL="0" indent="0" algn="ctr">
              <a:buNone/>
            </a:pPr>
            <a:endParaRPr lang="es-MX" dirty="0"/>
          </a:p>
          <a:p>
            <a:pPr marL="0" indent="0" algn="ctr">
              <a:buNone/>
            </a:pPr>
            <a:endParaRPr lang="es-MX" dirty="0" smtClean="0"/>
          </a:p>
          <a:p>
            <a:pPr marL="0" indent="0">
              <a:buNone/>
            </a:pPr>
            <a:endParaRPr lang="en-GB" dirty="0"/>
          </a:p>
        </p:txBody>
      </p:sp>
    </p:spTree>
    <p:extLst>
      <p:ext uri="{BB962C8B-B14F-4D97-AF65-F5344CB8AC3E}">
        <p14:creationId xmlns:p14="http://schemas.microsoft.com/office/powerpoint/2010/main" val="159441228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Resultado de imagen para thief png">
            <a:extLst>
              <a:ext uri="{FF2B5EF4-FFF2-40B4-BE49-F238E27FC236}">
                <a16:creationId xmlns="" xmlns:a16="http://schemas.microsoft.com/office/drawing/2014/main" id="{04A58074-C42D-4A7B-B13E-FA85B1FBC806}"/>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t="11538" r="1" b="21735"/>
          <a:stretch/>
        </p:blipFill>
        <p:spPr bwMode="auto">
          <a:xfrm>
            <a:off x="6245805" y="-153560"/>
            <a:ext cx="6261330" cy="3932313"/>
          </a:xfrm>
          <a:prstGeom prst="rect">
            <a:avLst/>
          </a:prstGeom>
          <a:noFill/>
          <a:effectLst>
            <a:softEdge rad="533400"/>
          </a:effectLst>
          <a:extLst>
            <a:ext uri="{909E8E84-426E-40DD-AFC4-6F175D3DCCD1}">
              <a14:hiddenFill xmlns:a14="http://schemas.microsoft.com/office/drawing/2010/main">
                <a:solidFill>
                  <a:srgbClr val="FFFFFF"/>
                </a:solidFill>
              </a14:hiddenFill>
            </a:ext>
          </a:extLst>
        </p:spPr>
      </p:pic>
      <p:pic>
        <p:nvPicPr>
          <p:cNvPr id="2052" name="Picture 4" descr="Resultado de imagen para periodistA png">
            <a:extLst>
              <a:ext uri="{FF2B5EF4-FFF2-40B4-BE49-F238E27FC236}">
                <a16:creationId xmlns="" xmlns:a16="http://schemas.microsoft.com/office/drawing/2014/main" id="{151F70B5-9FB5-4CAB-BE26-6D9BCC22C55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1" r="-1" b="32599"/>
          <a:stretch/>
        </p:blipFill>
        <p:spPr bwMode="auto">
          <a:xfrm>
            <a:off x="5792545" y="2796176"/>
            <a:ext cx="6263640" cy="4215384"/>
          </a:xfrm>
          <a:prstGeom prst="rect">
            <a:avLst/>
          </a:prstGeom>
          <a:noFill/>
          <a:effectLst>
            <a:softEdge rad="533400"/>
          </a:effectLst>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 xmlns:a16="http://schemas.microsoft.com/office/drawing/2014/main" id="{22901FED-4FC9-4ED5-8123-C98BCD1616B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Marcador de contenido 2">
            <a:extLst>
              <a:ext uri="{FF2B5EF4-FFF2-40B4-BE49-F238E27FC236}">
                <a16:creationId xmlns="" xmlns:a16="http://schemas.microsoft.com/office/drawing/2014/main" id="{456C4FC5-8DFC-4444-B62C-721999E9AD7B}"/>
              </a:ext>
            </a:extLst>
          </p:cNvPr>
          <p:cNvSpPr>
            <a:spLocks noGrp="1"/>
          </p:cNvSpPr>
          <p:nvPr>
            <p:ph idx="1"/>
          </p:nvPr>
        </p:nvSpPr>
        <p:spPr>
          <a:xfrm>
            <a:off x="494454" y="876015"/>
            <a:ext cx="4803637" cy="5775960"/>
          </a:xfrm>
        </p:spPr>
        <p:txBody>
          <a:bodyPr anchor="ctr">
            <a:normAutofit fontScale="77500" lnSpcReduction="20000"/>
          </a:bodyPr>
          <a:lstStyle/>
          <a:p>
            <a:r>
              <a:rPr lang="es-MX" sz="3400" dirty="0">
                <a:solidFill>
                  <a:srgbClr val="000000"/>
                </a:solidFill>
              </a:rPr>
              <a:t>4. Seguiremos de cerca el desarrollo de esta historia y lo mantendremos bien informado. </a:t>
            </a:r>
          </a:p>
          <a:p>
            <a:endParaRPr lang="es-MX" sz="3400" dirty="0">
              <a:solidFill>
                <a:srgbClr val="000000"/>
              </a:solidFill>
            </a:endParaRPr>
          </a:p>
          <a:p>
            <a:r>
              <a:rPr lang="es-MX" sz="3400" dirty="0">
                <a:solidFill>
                  <a:srgbClr val="000000"/>
                </a:solidFill>
              </a:rPr>
              <a:t>5. Ya conocemos el testamento en vida de </a:t>
            </a:r>
            <a:r>
              <a:rPr lang="es-MX" sz="3400" dirty="0" err="1">
                <a:solidFill>
                  <a:srgbClr val="000000"/>
                </a:solidFill>
              </a:rPr>
              <a:t>Terri</a:t>
            </a:r>
            <a:r>
              <a:rPr lang="es-MX" sz="3400" dirty="0">
                <a:solidFill>
                  <a:srgbClr val="000000"/>
                </a:solidFill>
              </a:rPr>
              <a:t> </a:t>
            </a:r>
            <a:r>
              <a:rPr lang="es-MX" sz="3400" dirty="0" err="1">
                <a:solidFill>
                  <a:srgbClr val="000000"/>
                </a:solidFill>
              </a:rPr>
              <a:t>Schiavo</a:t>
            </a:r>
            <a:r>
              <a:rPr lang="es-MX" sz="3400" dirty="0">
                <a:solidFill>
                  <a:srgbClr val="000000"/>
                </a:solidFill>
              </a:rPr>
              <a:t>.</a:t>
            </a:r>
          </a:p>
          <a:p>
            <a:endParaRPr lang="es-MX" sz="3400" dirty="0">
              <a:solidFill>
                <a:srgbClr val="000000"/>
              </a:solidFill>
            </a:endParaRPr>
          </a:p>
          <a:p>
            <a:r>
              <a:rPr lang="es-MX" sz="3400" dirty="0">
                <a:solidFill>
                  <a:srgbClr val="000000"/>
                </a:solidFill>
              </a:rPr>
              <a:t>6. “El Zombi”, ahora exhibiéndose:</a:t>
            </a:r>
          </a:p>
          <a:p>
            <a:endParaRPr lang="es-MX" sz="3400" dirty="0">
              <a:solidFill>
                <a:srgbClr val="000000"/>
              </a:solidFill>
            </a:endParaRPr>
          </a:p>
          <a:p>
            <a:r>
              <a:rPr lang="es-MX" sz="3400" dirty="0">
                <a:solidFill>
                  <a:srgbClr val="000000"/>
                </a:solidFill>
              </a:rPr>
              <a:t>7. El ladrón habrá de pagar un alto precio por este delito.</a:t>
            </a:r>
          </a:p>
          <a:p>
            <a:endParaRPr lang="es-MX" sz="3400" dirty="0">
              <a:solidFill>
                <a:srgbClr val="000000"/>
              </a:solidFill>
            </a:endParaRPr>
          </a:p>
          <a:p>
            <a:r>
              <a:rPr lang="es-MX" sz="3400" dirty="0">
                <a:solidFill>
                  <a:srgbClr val="000000"/>
                </a:solidFill>
              </a:rPr>
              <a:t>8. En una decisión sorpresiva, Trump anuncia nuevos aranceles.</a:t>
            </a:r>
          </a:p>
          <a:p>
            <a:pPr marL="0" indent="0">
              <a:buNone/>
            </a:pPr>
            <a:endParaRPr lang="es-MX" sz="1400" dirty="0">
              <a:solidFill>
                <a:srgbClr val="000000"/>
              </a:solidFill>
            </a:endParaRPr>
          </a:p>
          <a:p>
            <a:endParaRPr lang="es-MX" sz="1400" dirty="0">
              <a:solidFill>
                <a:srgbClr val="000000"/>
              </a:solidFill>
            </a:endParaRPr>
          </a:p>
          <a:p>
            <a:endParaRPr lang="es-MX" sz="1400" dirty="0">
              <a:solidFill>
                <a:srgbClr val="000000"/>
              </a:solidFill>
            </a:endParaRPr>
          </a:p>
        </p:txBody>
      </p:sp>
    </p:spTree>
    <p:extLst>
      <p:ext uri="{BB962C8B-B14F-4D97-AF65-F5344CB8AC3E}">
        <p14:creationId xmlns:p14="http://schemas.microsoft.com/office/powerpoint/2010/main" val="39076496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DEE5C6BA-FE2A-4C38-8D88-E70C06E54F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 xmlns:a16="http://schemas.microsoft.com/office/drawing/2014/main" id="{53E66F28-0926-4CFB-BDAB-646CAB184CB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75" name="Freeform 60">
            <a:extLst>
              <a:ext uri="{FF2B5EF4-FFF2-40B4-BE49-F238E27FC236}">
                <a16:creationId xmlns="" xmlns:a16="http://schemas.microsoft.com/office/drawing/2014/main" id="{DE9FA85F-F0FB-4952-A05F-04CC67B18E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74" name="Picture 2" descr="Resultado de imagen para mars png">
            <a:extLst>
              <a:ext uri="{FF2B5EF4-FFF2-40B4-BE49-F238E27FC236}">
                <a16:creationId xmlns="" xmlns:a16="http://schemas.microsoft.com/office/drawing/2014/main" id="{F6AFE4B9-0BBB-4541-8588-1EC87103EBEA}"/>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t="21945" r="1" b="20720"/>
          <a:stretch/>
        </p:blipFill>
        <p:spPr bwMode="auto">
          <a:xfrm>
            <a:off x="6632714" y="1"/>
            <a:ext cx="3674754" cy="2106932"/>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 xmlns:a16="http://schemas.microsoft.com/office/drawing/2014/main" id="{75381242-DE3E-450E-8BC5-080201619308}"/>
              </a:ext>
            </a:extLst>
          </p:cNvPr>
          <p:cNvSpPr>
            <a:spLocks noGrp="1"/>
          </p:cNvSpPr>
          <p:nvPr>
            <p:ph idx="1"/>
          </p:nvPr>
        </p:nvSpPr>
        <p:spPr>
          <a:xfrm>
            <a:off x="757761" y="533400"/>
            <a:ext cx="4977578" cy="5913120"/>
          </a:xfrm>
        </p:spPr>
        <p:txBody>
          <a:bodyPr anchor="ctr">
            <a:normAutofit/>
          </a:bodyPr>
          <a:lstStyle/>
          <a:p>
            <a:r>
              <a:rPr lang="es-MX" sz="2400" dirty="0">
                <a:solidFill>
                  <a:srgbClr val="000000"/>
                </a:solidFill>
              </a:rPr>
              <a:t>9. No hay evidencias de agua en Marte.</a:t>
            </a:r>
          </a:p>
          <a:p>
            <a:endParaRPr lang="es-MX" sz="2400" dirty="0">
              <a:solidFill>
                <a:srgbClr val="000000"/>
              </a:solidFill>
            </a:endParaRPr>
          </a:p>
          <a:p>
            <a:endParaRPr lang="es-MX" sz="2400" dirty="0">
              <a:solidFill>
                <a:srgbClr val="000000"/>
              </a:solidFill>
            </a:endParaRPr>
          </a:p>
          <a:p>
            <a:r>
              <a:rPr lang="es-MX" sz="2400" dirty="0">
                <a:solidFill>
                  <a:srgbClr val="000000"/>
                </a:solidFill>
              </a:rPr>
              <a:t>10. EUA ha enviado tres mil tropas a la zona del conflicto.</a:t>
            </a:r>
          </a:p>
          <a:p>
            <a:endParaRPr lang="es-MX" sz="2400" dirty="0">
              <a:solidFill>
                <a:srgbClr val="000000"/>
              </a:solidFill>
            </a:endParaRPr>
          </a:p>
          <a:p>
            <a:endParaRPr lang="es-MX" sz="2400" dirty="0">
              <a:solidFill>
                <a:srgbClr val="000000"/>
              </a:solidFill>
            </a:endParaRPr>
          </a:p>
          <a:p>
            <a:r>
              <a:rPr lang="es-MX" sz="2400" dirty="0">
                <a:solidFill>
                  <a:srgbClr val="000000"/>
                </a:solidFill>
              </a:rPr>
              <a:t>11. La fiscalía presentó sus argumentos finales.</a:t>
            </a:r>
          </a:p>
          <a:p>
            <a:endParaRPr lang="es-MX" sz="2400" dirty="0">
              <a:solidFill>
                <a:srgbClr val="000000"/>
              </a:solidFill>
            </a:endParaRPr>
          </a:p>
          <a:p>
            <a:endParaRPr lang="es-MX" sz="2400" dirty="0">
              <a:solidFill>
                <a:srgbClr val="000000"/>
              </a:solidFill>
            </a:endParaRPr>
          </a:p>
          <a:p>
            <a:r>
              <a:rPr lang="es-MX" sz="2400" dirty="0">
                <a:solidFill>
                  <a:srgbClr val="000000"/>
                </a:solidFill>
              </a:rPr>
              <a:t>12. Si el juez lo encuentra culpable, ya no es posible apelar.</a:t>
            </a:r>
          </a:p>
          <a:p>
            <a:endParaRPr lang="es-MX" sz="1400" dirty="0">
              <a:solidFill>
                <a:srgbClr val="000000"/>
              </a:solidFill>
            </a:endParaRPr>
          </a:p>
        </p:txBody>
      </p:sp>
      <p:sp>
        <p:nvSpPr>
          <p:cNvPr id="77" name="Freeform 68">
            <a:extLst>
              <a:ext uri="{FF2B5EF4-FFF2-40B4-BE49-F238E27FC236}">
                <a16:creationId xmlns="" xmlns:a16="http://schemas.microsoft.com/office/drawing/2014/main" id="{FEBD362A-CC27-47D9-8FC3-A5E91BA0760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6" descr="Resultado de imagen para court png">
            <a:extLst>
              <a:ext uri="{FF2B5EF4-FFF2-40B4-BE49-F238E27FC236}">
                <a16:creationId xmlns="" xmlns:a16="http://schemas.microsoft.com/office/drawing/2014/main" id="{8BC7BBF4-F77F-4533-9B53-53B0F212EAFF}"/>
              </a:ext>
            </a:extLst>
          </p:cNvPr>
          <p:cNvPicPr>
            <a:picLocks noChangeAspect="1" noChangeArrowheads="1"/>
          </p:cNvPicPr>
          <p:nvPr/>
        </p:nvPicPr>
        <p:blipFill rotWithShape="1">
          <a:blip r:embed="rId4" cstate="print">
            <a:alphaModFix/>
            <a:extLst>
              <a:ext uri="{28A0092B-C50C-407E-A947-70E740481C1C}">
                <a14:useLocalDpi xmlns:a14="http://schemas.microsoft.com/office/drawing/2010/main" val="0"/>
              </a:ext>
            </a:extLst>
          </a:blip>
          <a:srcRect l="4939" r="-2" b="-2"/>
          <a:stretch/>
        </p:blipFill>
        <p:spPr bwMode="auto">
          <a:xfrm>
            <a:off x="7399326" y="3086207"/>
            <a:ext cx="4792674" cy="3781268"/>
          </a:xfrm>
          <a:custGeom>
            <a:avLst/>
            <a:gdLst>
              <a:gd name="connsiteX0" fmla="*/ 2554615 w 4792674"/>
              <a:gd name="connsiteY0" fmla="*/ 0 h 3781268"/>
              <a:gd name="connsiteX1" fmla="*/ 4672942 w 4792674"/>
              <a:gd name="connsiteY1" fmla="*/ 1126306 h 3781268"/>
              <a:gd name="connsiteX2" fmla="*/ 4792674 w 4792674"/>
              <a:gd name="connsiteY2" fmla="*/ 1323391 h 3781268"/>
              <a:gd name="connsiteX3" fmla="*/ 4792674 w 4792674"/>
              <a:gd name="connsiteY3" fmla="*/ 3781268 h 3781268"/>
              <a:gd name="connsiteX4" fmla="*/ 313779 w 4792674"/>
              <a:gd name="connsiteY4" fmla="*/ 3781268 h 3781268"/>
              <a:gd name="connsiteX5" fmla="*/ 308328 w 4792674"/>
              <a:gd name="connsiteY5" fmla="*/ 3772297 h 3781268"/>
              <a:gd name="connsiteX6" fmla="*/ 0 w 4792674"/>
              <a:gd name="connsiteY6" fmla="*/ 2554615 h 3781268"/>
              <a:gd name="connsiteX7" fmla="*/ 2554615 w 4792674"/>
              <a:gd name="connsiteY7" fmla="*/ 0 h 378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96318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02" name="Picture 6" descr="Resultado de imagen para criminal png">
            <a:extLst>
              <a:ext uri="{FF2B5EF4-FFF2-40B4-BE49-F238E27FC236}">
                <a16:creationId xmlns="" xmlns:a16="http://schemas.microsoft.com/office/drawing/2014/main" id="{0A6C842A-FBF5-455D-B606-B719E19C6C1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034" r="-5" b="2720"/>
          <a:stretch/>
        </p:blipFill>
        <p:spPr bwMode="auto">
          <a:xfrm>
            <a:off x="4296867" y="5"/>
            <a:ext cx="4831627" cy="4520011"/>
          </a:xfrm>
          <a:custGeom>
            <a:avLst/>
            <a:gdLst>
              <a:gd name="connsiteX0" fmla="*/ 0 w 4831627"/>
              <a:gd name="connsiteY0" fmla="*/ 0 h 4520011"/>
              <a:gd name="connsiteX1" fmla="*/ 4831627 w 4831627"/>
              <a:gd name="connsiteY1" fmla="*/ 0 h 4520011"/>
              <a:gd name="connsiteX2" fmla="*/ 1416677 w 4831627"/>
              <a:gd name="connsiteY2" fmla="*/ 4520011 h 4520011"/>
            </a:gdLst>
            <a:ahLst/>
            <a:cxnLst>
              <a:cxn ang="0">
                <a:pos x="connsiteX0" y="connsiteY0"/>
              </a:cxn>
              <a:cxn ang="0">
                <a:pos x="connsiteX1" y="connsiteY1"/>
              </a:cxn>
              <a:cxn ang="0">
                <a:pos x="connsiteX2" y="connsiteY2"/>
              </a:cxn>
            </a:cxnLst>
            <a:rect l="l" t="t" r="r" b="b"/>
            <a:pathLst>
              <a:path w="4831627" h="4520011">
                <a:moveTo>
                  <a:pt x="0" y="0"/>
                </a:moveTo>
                <a:lnTo>
                  <a:pt x="4831627" y="0"/>
                </a:lnTo>
                <a:lnTo>
                  <a:pt x="1416677" y="4520011"/>
                </a:lnTo>
                <a:close/>
              </a:path>
            </a:pathLst>
          </a:cu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 xmlns:a16="http://schemas.microsoft.com/office/drawing/2014/main" id="{AE31A52B-54D9-400E-8D5F-66036E6C5121}"/>
              </a:ext>
            </a:extLst>
          </p:cNvPr>
          <p:cNvPicPr>
            <a:picLocks noChangeAspect="1"/>
          </p:cNvPicPr>
          <p:nvPr/>
        </p:nvPicPr>
        <p:blipFill rotWithShape="1">
          <a:blip r:embed="rId3"/>
          <a:srcRect l="27594" r="5646"/>
          <a:stretch/>
        </p:blipFill>
        <p:spPr>
          <a:xfrm>
            <a:off x="4041994" y="-4"/>
            <a:ext cx="8139373" cy="6858000"/>
          </a:xfrm>
          <a:custGeom>
            <a:avLst/>
            <a:gdLst>
              <a:gd name="connsiteX0" fmla="*/ 5181344 w 8139373"/>
              <a:gd name="connsiteY0" fmla="*/ 0 h 6858000"/>
              <a:gd name="connsiteX1" fmla="*/ 8139373 w 8139373"/>
              <a:gd name="connsiteY1" fmla="*/ 0 h 6858000"/>
              <a:gd name="connsiteX2" fmla="*/ 8139373 w 8139373"/>
              <a:gd name="connsiteY2" fmla="*/ 6858000 h 6858000"/>
              <a:gd name="connsiteX3" fmla="*/ 0 w 81393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139373" h="6858000">
                <a:moveTo>
                  <a:pt x="5181344" y="0"/>
                </a:moveTo>
                <a:lnTo>
                  <a:pt x="8139373" y="0"/>
                </a:lnTo>
                <a:lnTo>
                  <a:pt x="8139373" y="6858000"/>
                </a:lnTo>
                <a:lnTo>
                  <a:pt x="0" y="6858000"/>
                </a:lnTo>
                <a:close/>
              </a:path>
            </a:pathLst>
          </a:custGeom>
        </p:spPr>
      </p:pic>
      <p:sp>
        <p:nvSpPr>
          <p:cNvPr id="76" name="Isosceles Triangle 75">
            <a:extLst>
              <a:ext uri="{FF2B5EF4-FFF2-40B4-BE49-F238E27FC236}">
                <a16:creationId xmlns="" xmlns:a16="http://schemas.microsoft.com/office/drawing/2014/main" id="{7EB6695E-BED5-4DA3-8C9B-AD301AEF477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V="1">
            <a:off x="0" y="435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 name="Marcador de contenido 2">
            <a:extLst>
              <a:ext uri="{FF2B5EF4-FFF2-40B4-BE49-F238E27FC236}">
                <a16:creationId xmlns="" xmlns:a16="http://schemas.microsoft.com/office/drawing/2014/main" id="{5903F39E-0C35-4BDC-82BE-D326929D4830}"/>
              </a:ext>
            </a:extLst>
          </p:cNvPr>
          <p:cNvSpPr>
            <a:spLocks noGrp="1"/>
          </p:cNvSpPr>
          <p:nvPr>
            <p:ph idx="1"/>
          </p:nvPr>
        </p:nvSpPr>
        <p:spPr>
          <a:xfrm>
            <a:off x="84423" y="795242"/>
            <a:ext cx="4670457" cy="5267507"/>
          </a:xfrm>
        </p:spPr>
        <p:txBody>
          <a:bodyPr>
            <a:normAutofit/>
          </a:bodyPr>
          <a:lstStyle/>
          <a:p>
            <a:r>
              <a:rPr lang="es-MX" sz="2400" dirty="0"/>
              <a:t>13. Se reactiva el flujo de alimentos a la zona del desastre.</a:t>
            </a:r>
          </a:p>
          <a:p>
            <a:endParaRPr lang="es-MX" sz="2400" dirty="0"/>
          </a:p>
          <a:p>
            <a:endParaRPr lang="es-MX" sz="2400" dirty="0"/>
          </a:p>
          <a:p>
            <a:r>
              <a:rPr lang="es-MX" sz="2400" dirty="0"/>
              <a:t>14. Por los datos que tenemos,  cabe asumir que no hay sobrevivientes.</a:t>
            </a:r>
          </a:p>
          <a:p>
            <a:endParaRPr lang="es-MX" sz="2400" dirty="0"/>
          </a:p>
          <a:p>
            <a:pPr marL="0" indent="0">
              <a:buNone/>
            </a:pPr>
            <a:endParaRPr lang="es-MX" sz="2400" dirty="0"/>
          </a:p>
          <a:p>
            <a:r>
              <a:rPr lang="es-MX" sz="2400" dirty="0"/>
              <a:t>15. Nos ayudaría mucho saber si el autor de estos hechos ya tenía una larga historia criminal.</a:t>
            </a:r>
          </a:p>
          <a:p>
            <a:endParaRPr lang="es-MX" sz="1400" dirty="0"/>
          </a:p>
        </p:txBody>
      </p:sp>
      <p:sp>
        <p:nvSpPr>
          <p:cNvPr id="4" name="AutoShape 2" descr="Resultado de imagen para criminal png">
            <a:extLst>
              <a:ext uri="{FF2B5EF4-FFF2-40B4-BE49-F238E27FC236}">
                <a16:creationId xmlns="" xmlns:a16="http://schemas.microsoft.com/office/drawing/2014/main" id="{4E62767F-6F09-4F54-9B25-3DE5A6ED5C1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criminal png">
            <a:extLst>
              <a:ext uri="{FF2B5EF4-FFF2-40B4-BE49-F238E27FC236}">
                <a16:creationId xmlns="" xmlns:a16="http://schemas.microsoft.com/office/drawing/2014/main" id="{F6F525BA-7E98-4439-BF58-379AA4B49CD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2672559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01AEF25C-32B6-4534-BF97-BB0723E5AD2F}"/>
              </a:ext>
            </a:extLst>
          </p:cNvPr>
          <p:cNvSpPr>
            <a:spLocks noGrp="1"/>
          </p:cNvSpPr>
          <p:nvPr>
            <p:ph idx="1"/>
          </p:nvPr>
        </p:nvSpPr>
        <p:spPr>
          <a:xfrm>
            <a:off x="675968" y="591241"/>
            <a:ext cx="10515600" cy="5675518"/>
          </a:xfrm>
        </p:spPr>
        <p:txBody>
          <a:bodyPr>
            <a:normAutofit/>
          </a:bodyPr>
          <a:lstStyle/>
          <a:p>
            <a:pPr lvl="0"/>
            <a:r>
              <a:rPr lang="en-GB" dirty="0"/>
              <a:t>Noisy restaurants: Taking the din out of dinner</a:t>
            </a:r>
          </a:p>
          <a:p>
            <a:pPr lvl="0"/>
            <a:endParaRPr lang="en-GB" dirty="0"/>
          </a:p>
          <a:p>
            <a:pPr lvl="0"/>
            <a:endParaRPr lang="es-MX" dirty="0"/>
          </a:p>
          <a:p>
            <a:pPr lvl="0"/>
            <a:r>
              <a:rPr lang="en-GB" dirty="0"/>
              <a:t>GOP Divide Emerges over Trump’s Space Force</a:t>
            </a:r>
          </a:p>
          <a:p>
            <a:pPr lvl="0"/>
            <a:endParaRPr lang="en-GB" dirty="0"/>
          </a:p>
          <a:p>
            <a:pPr lvl="0"/>
            <a:endParaRPr lang="es-MX" dirty="0"/>
          </a:p>
          <a:p>
            <a:pPr lvl="0"/>
            <a:r>
              <a:rPr lang="en-GB" dirty="0"/>
              <a:t>A Year of Violence Sees Brazil’s Murder Rate Hit Record High</a:t>
            </a:r>
          </a:p>
          <a:p>
            <a:pPr lvl="0"/>
            <a:endParaRPr lang="es-MX" dirty="0"/>
          </a:p>
          <a:p>
            <a:pPr lvl="0"/>
            <a:endParaRPr lang="es-MX" dirty="0"/>
          </a:p>
          <a:p>
            <a:pPr lvl="0"/>
            <a:r>
              <a:rPr lang="en-GB" dirty="0"/>
              <a:t>How the Drone Attack on Maduro Unfolded in Venezuela</a:t>
            </a:r>
            <a:endParaRPr lang="es-MX" dirty="0"/>
          </a:p>
          <a:p>
            <a:endParaRPr lang="es-MX" dirty="0"/>
          </a:p>
        </p:txBody>
      </p:sp>
      <p:pic>
        <p:nvPicPr>
          <p:cNvPr id="6146" name="Picture 2" descr="Resultado de imagen para republicans png">
            <a:extLst>
              <a:ext uri="{FF2B5EF4-FFF2-40B4-BE49-F238E27FC236}">
                <a16:creationId xmlns="" xmlns:a16="http://schemas.microsoft.com/office/drawing/2014/main" id="{145B1338-82C2-40F0-BA0E-D8D687394D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8183" y="289582"/>
            <a:ext cx="2279312" cy="197961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brasil png">
            <a:extLst>
              <a:ext uri="{FF2B5EF4-FFF2-40B4-BE49-F238E27FC236}">
                <a16:creationId xmlns="" xmlns:a16="http://schemas.microsoft.com/office/drawing/2014/main" id="{F3C6FC32-CF2B-4273-997D-F1C78EA30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9760" y="2649033"/>
            <a:ext cx="2035471" cy="202820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Resultado de imagen para drone png">
            <a:extLst>
              <a:ext uri="{FF2B5EF4-FFF2-40B4-BE49-F238E27FC236}">
                <a16:creationId xmlns="" xmlns:a16="http://schemas.microsoft.com/office/drawing/2014/main" id="{C944C6F1-CA1B-4332-A371-810989C9CB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25395" y="5057067"/>
            <a:ext cx="3124200" cy="1894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28064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 xmlns:a16="http://schemas.microsoft.com/office/drawing/2014/main" id="{7DD99CA7-869B-4803-8511-AC79CE896CEF}"/>
              </a:ext>
            </a:extLst>
          </p:cNvPr>
          <p:cNvPicPr>
            <a:picLocks noChangeAspect="1"/>
          </p:cNvPicPr>
          <p:nvPr/>
        </p:nvPicPr>
        <p:blipFill rotWithShape="1">
          <a:blip r:embed="rId2">
            <a:alphaModFix/>
          </a:blip>
          <a:srcRect l="10105" r="10645" b="2"/>
          <a:stretch/>
        </p:blipFill>
        <p:spPr>
          <a:xfrm>
            <a:off x="6231059" y="2446025"/>
            <a:ext cx="4113573" cy="4411975"/>
          </a:xfrm>
          <a:prstGeom prst="rect">
            <a:avLst/>
          </a:prstGeom>
        </p:spPr>
      </p:pic>
      <p:pic>
        <p:nvPicPr>
          <p:cNvPr id="9" name="Picture 8">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3" name="Marcador de contenido 2">
            <a:extLst>
              <a:ext uri="{FF2B5EF4-FFF2-40B4-BE49-F238E27FC236}">
                <a16:creationId xmlns="" xmlns:a16="http://schemas.microsoft.com/office/drawing/2014/main" id="{FE5DD523-7CEE-40AC-AB09-633DA81766D0}"/>
              </a:ext>
            </a:extLst>
          </p:cNvPr>
          <p:cNvSpPr>
            <a:spLocks noGrp="1"/>
          </p:cNvSpPr>
          <p:nvPr>
            <p:ph idx="1"/>
          </p:nvPr>
        </p:nvSpPr>
        <p:spPr>
          <a:xfrm>
            <a:off x="594361" y="579120"/>
            <a:ext cx="4917440" cy="5852160"/>
          </a:xfrm>
        </p:spPr>
        <p:txBody>
          <a:bodyPr anchor="ctr">
            <a:normAutofit/>
          </a:bodyPr>
          <a:lstStyle/>
          <a:p>
            <a:pPr lvl="0"/>
            <a:r>
              <a:rPr lang="en-GB" sz="2400" dirty="0">
                <a:solidFill>
                  <a:srgbClr val="000000"/>
                </a:solidFill>
              </a:rPr>
              <a:t>They Lost Argentina’s Abortion Vote, but Advocates Formed a Movement</a:t>
            </a:r>
          </a:p>
          <a:p>
            <a:pPr lvl="0"/>
            <a:endParaRPr lang="en-GB" sz="2400" dirty="0">
              <a:solidFill>
                <a:srgbClr val="000000"/>
              </a:solidFill>
            </a:endParaRPr>
          </a:p>
          <a:p>
            <a:pPr lvl="0"/>
            <a:endParaRPr lang="es-MX" sz="2400" dirty="0">
              <a:solidFill>
                <a:srgbClr val="000000"/>
              </a:solidFill>
            </a:endParaRPr>
          </a:p>
          <a:p>
            <a:pPr lvl="0"/>
            <a:r>
              <a:rPr lang="en-GB" sz="2400" dirty="0">
                <a:solidFill>
                  <a:srgbClr val="000000"/>
                </a:solidFill>
              </a:rPr>
              <a:t>Greece’s Bailout is Ending. Pain Far from Over</a:t>
            </a:r>
          </a:p>
          <a:p>
            <a:pPr lvl="0"/>
            <a:endParaRPr lang="en-GB" sz="2400" dirty="0">
              <a:solidFill>
                <a:srgbClr val="000000"/>
              </a:solidFill>
            </a:endParaRPr>
          </a:p>
          <a:p>
            <a:pPr lvl="0"/>
            <a:endParaRPr lang="es-MX" sz="2400" dirty="0">
              <a:solidFill>
                <a:srgbClr val="000000"/>
              </a:solidFill>
            </a:endParaRPr>
          </a:p>
          <a:p>
            <a:pPr lvl="0"/>
            <a:r>
              <a:rPr lang="en-GB" sz="2400" dirty="0">
                <a:solidFill>
                  <a:srgbClr val="000000"/>
                </a:solidFill>
              </a:rPr>
              <a:t>Russian Hackers Now Targeting Conservative Think Tanks</a:t>
            </a:r>
          </a:p>
          <a:p>
            <a:pPr lvl="0"/>
            <a:endParaRPr lang="es-MX" sz="2400" dirty="0">
              <a:solidFill>
                <a:srgbClr val="000000"/>
              </a:solidFill>
            </a:endParaRPr>
          </a:p>
          <a:p>
            <a:pPr lvl="0"/>
            <a:endParaRPr lang="es-MX" sz="2400" dirty="0">
              <a:solidFill>
                <a:srgbClr val="000000"/>
              </a:solidFill>
            </a:endParaRPr>
          </a:p>
          <a:p>
            <a:pPr lvl="0"/>
            <a:r>
              <a:rPr lang="en-GB" sz="2400" dirty="0">
                <a:solidFill>
                  <a:srgbClr val="000000"/>
                </a:solidFill>
              </a:rPr>
              <a:t>In Letter to 1.2 Billion Catholics, Pope Cites Sex Abuse ‘Atrocities’</a:t>
            </a:r>
            <a:endParaRPr lang="es-MX" sz="2400" dirty="0">
              <a:solidFill>
                <a:srgbClr val="000000"/>
              </a:solidFill>
            </a:endParaRPr>
          </a:p>
          <a:p>
            <a:endParaRPr lang="es-MX" sz="1400" dirty="0">
              <a:solidFill>
                <a:srgbClr val="000000"/>
              </a:solidFill>
            </a:endParaRPr>
          </a:p>
        </p:txBody>
      </p:sp>
      <p:pic>
        <p:nvPicPr>
          <p:cNvPr id="7170" name="Picture 2" descr="Resultado de imagen para hacker png">
            <a:extLst>
              <a:ext uri="{FF2B5EF4-FFF2-40B4-BE49-F238E27FC236}">
                <a16:creationId xmlns="" xmlns:a16="http://schemas.microsoft.com/office/drawing/2014/main" id="{18364901-7737-449D-A3DF-E4C077D786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2786" y="579120"/>
            <a:ext cx="4113573" cy="2730818"/>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Resultado de imagen para russian png flag">
            <a:extLst>
              <a:ext uri="{FF2B5EF4-FFF2-40B4-BE49-F238E27FC236}">
                <a16:creationId xmlns="" xmlns:a16="http://schemas.microsoft.com/office/drawing/2014/main" id="{A50F4514-D624-4642-9532-2128D3E7B35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23799" y="2122835"/>
            <a:ext cx="1169973" cy="64638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Resultado de imagen para greece bailout">
            <a:extLst>
              <a:ext uri="{FF2B5EF4-FFF2-40B4-BE49-F238E27FC236}">
                <a16:creationId xmlns="" xmlns:a16="http://schemas.microsoft.com/office/drawing/2014/main" id="{19B1CFE3-1ADC-48FF-A65F-268E065E37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6388" y="138415"/>
            <a:ext cx="2314279" cy="2307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815466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Resultado de imagen para australia png">
            <a:extLst>
              <a:ext uri="{FF2B5EF4-FFF2-40B4-BE49-F238E27FC236}">
                <a16:creationId xmlns="" xmlns:a16="http://schemas.microsoft.com/office/drawing/2014/main" id="{544759EF-D823-4AD2-BCC2-5FB009DFE93D}"/>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r="-2" b="21494"/>
          <a:stretch/>
        </p:blipFill>
        <p:spPr bwMode="auto">
          <a:xfrm>
            <a:off x="6083786" y="-168318"/>
            <a:ext cx="6261330" cy="3932313"/>
          </a:xfrm>
          <a:prstGeom prst="rect">
            <a:avLst/>
          </a:prstGeom>
          <a:noFill/>
          <a:effectLst>
            <a:softEdge rad="533400"/>
          </a:effectLst>
          <a:extLst>
            <a:ext uri="{909E8E84-426E-40DD-AFC4-6F175D3DCCD1}">
              <a14:hiddenFill xmlns:a14="http://schemas.microsoft.com/office/drawing/2010/main">
                <a:solidFill>
                  <a:srgbClr val="FFFFFF"/>
                </a:solidFill>
              </a14:hiddenFill>
            </a:ext>
          </a:extLst>
        </p:spPr>
      </p:pic>
      <p:pic>
        <p:nvPicPr>
          <p:cNvPr id="5124" name="Picture 4" descr="Resultado de imagen para nafta png">
            <a:extLst>
              <a:ext uri="{FF2B5EF4-FFF2-40B4-BE49-F238E27FC236}">
                <a16:creationId xmlns="" xmlns:a16="http://schemas.microsoft.com/office/drawing/2014/main" id="{3C66CAE9-8CD2-497C-B4E6-7FEB648BD87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722" r="-1" b="5955"/>
          <a:stretch/>
        </p:blipFill>
        <p:spPr bwMode="auto">
          <a:xfrm>
            <a:off x="6089904" y="2487168"/>
            <a:ext cx="6263640" cy="4215384"/>
          </a:xfrm>
          <a:prstGeom prst="rect">
            <a:avLst/>
          </a:prstGeom>
          <a:noFill/>
          <a:effectLst>
            <a:softEdge rad="533400"/>
          </a:effectLst>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 xmlns:a16="http://schemas.microsoft.com/office/drawing/2014/main" id="{22901FED-4FC9-4ED5-8123-C98BCD1616B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Marcador de contenido 2">
            <a:extLst>
              <a:ext uri="{FF2B5EF4-FFF2-40B4-BE49-F238E27FC236}">
                <a16:creationId xmlns="" xmlns:a16="http://schemas.microsoft.com/office/drawing/2014/main" id="{1734175C-E9C5-47D9-AEDD-2F061086CF3E}"/>
              </a:ext>
            </a:extLst>
          </p:cNvPr>
          <p:cNvSpPr>
            <a:spLocks noGrp="1"/>
          </p:cNvSpPr>
          <p:nvPr>
            <p:ph idx="1"/>
          </p:nvPr>
        </p:nvSpPr>
        <p:spPr>
          <a:xfrm>
            <a:off x="502920" y="609600"/>
            <a:ext cx="5572437" cy="5928360"/>
          </a:xfrm>
        </p:spPr>
        <p:txBody>
          <a:bodyPr anchor="ctr">
            <a:normAutofit/>
          </a:bodyPr>
          <a:lstStyle/>
          <a:p>
            <a:pPr lvl="0"/>
            <a:r>
              <a:rPr lang="en-GB" sz="2400" dirty="0">
                <a:solidFill>
                  <a:srgbClr val="000000"/>
                </a:solidFill>
              </a:rPr>
              <a:t>Australia is Wilting. Whys Can’t Its Politicians Act?</a:t>
            </a:r>
          </a:p>
          <a:p>
            <a:pPr lvl="0"/>
            <a:endParaRPr lang="en-GB" sz="2400" dirty="0">
              <a:solidFill>
                <a:srgbClr val="000000"/>
              </a:solidFill>
            </a:endParaRPr>
          </a:p>
          <a:p>
            <a:pPr lvl="0"/>
            <a:endParaRPr lang="es-MX" sz="2400" dirty="0">
              <a:solidFill>
                <a:srgbClr val="000000"/>
              </a:solidFill>
            </a:endParaRPr>
          </a:p>
          <a:p>
            <a:pPr lvl="0"/>
            <a:r>
              <a:rPr lang="en-GB" sz="2400" dirty="0">
                <a:solidFill>
                  <a:srgbClr val="000000"/>
                </a:solidFill>
              </a:rPr>
              <a:t>Asia </a:t>
            </a:r>
            <a:r>
              <a:rPr lang="en-GB" sz="2400" dirty="0" err="1">
                <a:solidFill>
                  <a:srgbClr val="000000"/>
                </a:solidFill>
              </a:rPr>
              <a:t>Argento</a:t>
            </a:r>
            <a:r>
              <a:rPr lang="en-GB" sz="2400" dirty="0">
                <a:solidFill>
                  <a:srgbClr val="000000"/>
                </a:solidFill>
              </a:rPr>
              <a:t> Paid Hush Money to Silence Sexual Assault</a:t>
            </a:r>
          </a:p>
          <a:p>
            <a:pPr lvl="0"/>
            <a:endParaRPr lang="es-MX" sz="2400" dirty="0">
              <a:solidFill>
                <a:srgbClr val="000000"/>
              </a:solidFill>
            </a:endParaRPr>
          </a:p>
          <a:p>
            <a:pPr lvl="0"/>
            <a:endParaRPr lang="es-MX" sz="2400" dirty="0">
              <a:solidFill>
                <a:srgbClr val="000000"/>
              </a:solidFill>
            </a:endParaRPr>
          </a:p>
          <a:p>
            <a:pPr lvl="0"/>
            <a:r>
              <a:rPr lang="en-GB" sz="2400" dirty="0">
                <a:solidFill>
                  <a:srgbClr val="000000"/>
                </a:solidFill>
              </a:rPr>
              <a:t>Canada on the </a:t>
            </a:r>
            <a:r>
              <a:rPr lang="en-GB" sz="2400" dirty="0" err="1">
                <a:solidFill>
                  <a:srgbClr val="000000"/>
                </a:solidFill>
              </a:rPr>
              <a:t>Sidelines</a:t>
            </a:r>
            <a:r>
              <a:rPr lang="en-GB" sz="2400" dirty="0">
                <a:solidFill>
                  <a:srgbClr val="000000"/>
                </a:solidFill>
              </a:rPr>
              <a:t> as U.S. and Mexico Near an Agreement on </a:t>
            </a:r>
            <a:r>
              <a:rPr lang="en-GB" sz="2400" dirty="0" err="1">
                <a:solidFill>
                  <a:srgbClr val="000000"/>
                </a:solidFill>
              </a:rPr>
              <a:t>Nafta</a:t>
            </a:r>
            <a:endParaRPr lang="en-GB" sz="2400" dirty="0">
              <a:solidFill>
                <a:srgbClr val="000000"/>
              </a:solidFill>
            </a:endParaRPr>
          </a:p>
          <a:p>
            <a:pPr lvl="0"/>
            <a:endParaRPr lang="es-MX" sz="2400" dirty="0">
              <a:solidFill>
                <a:srgbClr val="000000"/>
              </a:solidFill>
            </a:endParaRPr>
          </a:p>
          <a:p>
            <a:pPr lvl="0"/>
            <a:endParaRPr lang="es-MX" sz="2400" dirty="0">
              <a:solidFill>
                <a:srgbClr val="000000"/>
              </a:solidFill>
            </a:endParaRPr>
          </a:p>
          <a:p>
            <a:pPr lvl="0"/>
            <a:r>
              <a:rPr lang="en-GB" sz="2400" dirty="0">
                <a:solidFill>
                  <a:srgbClr val="000000"/>
                </a:solidFill>
              </a:rPr>
              <a:t>U.S. Imposes Sanctions on Myanmar Military Over Rohingya Atrocities</a:t>
            </a:r>
            <a:endParaRPr lang="es-MX" sz="2400" dirty="0">
              <a:solidFill>
                <a:srgbClr val="000000"/>
              </a:solidFill>
            </a:endParaRPr>
          </a:p>
          <a:p>
            <a:endParaRPr lang="es-MX" sz="1400" dirty="0">
              <a:solidFill>
                <a:srgbClr val="000000"/>
              </a:solidFill>
            </a:endParaRPr>
          </a:p>
        </p:txBody>
      </p:sp>
    </p:spTree>
    <p:extLst>
      <p:ext uri="{BB962C8B-B14F-4D97-AF65-F5344CB8AC3E}">
        <p14:creationId xmlns:p14="http://schemas.microsoft.com/office/powerpoint/2010/main" val="288081249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 xmlns:a16="http://schemas.microsoft.com/office/drawing/2014/main" id="{DEE5C6BA-FE2A-4C38-8D88-E70C06E54F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 xmlns:a16="http://schemas.microsoft.com/office/drawing/2014/main" id="{53E66F28-0926-4CFB-BDAB-646CAB184CB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79" name="Freeform 60">
            <a:extLst>
              <a:ext uri="{FF2B5EF4-FFF2-40B4-BE49-F238E27FC236}">
                <a16:creationId xmlns="" xmlns:a16="http://schemas.microsoft.com/office/drawing/2014/main" id="{DE9FA85F-F0FB-4952-A05F-04CC67B18E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196" name="Picture 4" descr="Resultado de imagen para usa flag png">
            <a:extLst>
              <a:ext uri="{FF2B5EF4-FFF2-40B4-BE49-F238E27FC236}">
                <a16:creationId xmlns="" xmlns:a16="http://schemas.microsoft.com/office/drawing/2014/main" id="{26E203CE-2B48-4DE8-A0F0-B979CEA8EFA6}"/>
              </a:ext>
            </a:extLst>
          </p:cNvPr>
          <p:cNvPicPr>
            <a:picLocks noChangeAspect="1" noChangeArrowheads="1"/>
          </p:cNvPicPr>
          <p:nvPr/>
        </p:nvPicPr>
        <p:blipFill rotWithShape="1">
          <a:blip r:embed="rId3" cstate="print">
            <a:alphaModFix/>
            <a:extLst>
              <a:ext uri="{28A0092B-C50C-407E-A947-70E740481C1C}">
                <a14:useLocalDpi xmlns:a14="http://schemas.microsoft.com/office/drawing/2010/main" val="0"/>
              </a:ext>
            </a:extLst>
          </a:blip>
          <a:srcRect t="718" r="1" b="1"/>
          <a:stretch/>
        </p:blipFill>
        <p:spPr bwMode="auto">
          <a:xfrm>
            <a:off x="6632714" y="1"/>
            <a:ext cx="3674754" cy="2106932"/>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 xmlns:a16="http://schemas.microsoft.com/office/drawing/2014/main" id="{8DA2013F-D778-4AE2-AC56-B4641ACB517E}"/>
              </a:ext>
            </a:extLst>
          </p:cNvPr>
          <p:cNvSpPr>
            <a:spLocks noGrp="1"/>
          </p:cNvSpPr>
          <p:nvPr>
            <p:ph idx="1"/>
          </p:nvPr>
        </p:nvSpPr>
        <p:spPr>
          <a:xfrm>
            <a:off x="731326" y="617220"/>
            <a:ext cx="4977578" cy="5623560"/>
          </a:xfrm>
        </p:spPr>
        <p:txBody>
          <a:bodyPr anchor="ctr">
            <a:normAutofit/>
          </a:bodyPr>
          <a:lstStyle/>
          <a:p>
            <a:r>
              <a:rPr lang="en-GB" sz="2400" dirty="0">
                <a:solidFill>
                  <a:srgbClr val="000000"/>
                </a:solidFill>
              </a:rPr>
              <a:t>1. Trump Sees Midterm Success, but G.O.P. Leaders Want Him to Sound an Alarm. </a:t>
            </a:r>
          </a:p>
          <a:p>
            <a:endParaRPr lang="en-GB" sz="2400" dirty="0">
              <a:solidFill>
                <a:srgbClr val="000000"/>
              </a:solidFill>
            </a:endParaRPr>
          </a:p>
          <a:p>
            <a:endParaRPr lang="es-MX" sz="2400" dirty="0">
              <a:solidFill>
                <a:srgbClr val="000000"/>
              </a:solidFill>
            </a:endParaRPr>
          </a:p>
          <a:p>
            <a:r>
              <a:rPr lang="en-GB" sz="2400" dirty="0">
                <a:solidFill>
                  <a:srgbClr val="000000"/>
                </a:solidFill>
              </a:rPr>
              <a:t>2. Putting aside a grudge, Mr. Trump backed Senator Dean Heller in a tight Nevada race.</a:t>
            </a:r>
          </a:p>
          <a:p>
            <a:endParaRPr lang="en-GB" sz="2400" dirty="0">
              <a:solidFill>
                <a:srgbClr val="000000"/>
              </a:solidFill>
            </a:endParaRPr>
          </a:p>
          <a:p>
            <a:endParaRPr lang="es-MX" sz="2400" dirty="0">
              <a:solidFill>
                <a:srgbClr val="000000"/>
              </a:solidFill>
            </a:endParaRPr>
          </a:p>
          <a:p>
            <a:r>
              <a:rPr lang="en-GB" sz="2400" dirty="0">
                <a:solidFill>
                  <a:srgbClr val="000000"/>
                </a:solidFill>
              </a:rPr>
              <a:t>3. China’s Sea Control Is a Done Deal, Short of War with the U.S.</a:t>
            </a:r>
            <a:endParaRPr lang="es-MX" sz="2400" dirty="0">
              <a:solidFill>
                <a:srgbClr val="000000"/>
              </a:solidFill>
            </a:endParaRPr>
          </a:p>
          <a:p>
            <a:endParaRPr lang="es-MX" sz="2000" dirty="0">
              <a:solidFill>
                <a:srgbClr val="000000"/>
              </a:solidFill>
            </a:endParaRPr>
          </a:p>
        </p:txBody>
      </p:sp>
      <p:sp>
        <p:nvSpPr>
          <p:cNvPr id="81" name="Freeform 68">
            <a:extLst>
              <a:ext uri="{FF2B5EF4-FFF2-40B4-BE49-F238E27FC236}">
                <a16:creationId xmlns="" xmlns:a16="http://schemas.microsoft.com/office/drawing/2014/main" id="{FEBD362A-CC27-47D9-8FC3-A5E91BA0760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198" name="Picture 6" descr="Resultado de imagen para china png">
            <a:extLst>
              <a:ext uri="{FF2B5EF4-FFF2-40B4-BE49-F238E27FC236}">
                <a16:creationId xmlns="" xmlns:a16="http://schemas.microsoft.com/office/drawing/2014/main" id="{54BB3502-FCCE-4876-AA53-1CB8D55043F7}"/>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r="2" b="6246"/>
          <a:stretch/>
        </p:blipFill>
        <p:spPr bwMode="auto">
          <a:xfrm>
            <a:off x="7399326" y="3086207"/>
            <a:ext cx="4792674" cy="3781268"/>
          </a:xfrm>
          <a:custGeom>
            <a:avLst/>
            <a:gdLst>
              <a:gd name="connsiteX0" fmla="*/ 2554615 w 4792674"/>
              <a:gd name="connsiteY0" fmla="*/ 0 h 3781268"/>
              <a:gd name="connsiteX1" fmla="*/ 4672942 w 4792674"/>
              <a:gd name="connsiteY1" fmla="*/ 1126306 h 3781268"/>
              <a:gd name="connsiteX2" fmla="*/ 4792674 w 4792674"/>
              <a:gd name="connsiteY2" fmla="*/ 1323391 h 3781268"/>
              <a:gd name="connsiteX3" fmla="*/ 4792674 w 4792674"/>
              <a:gd name="connsiteY3" fmla="*/ 3781268 h 3781268"/>
              <a:gd name="connsiteX4" fmla="*/ 313779 w 4792674"/>
              <a:gd name="connsiteY4" fmla="*/ 3781268 h 3781268"/>
              <a:gd name="connsiteX5" fmla="*/ 308328 w 4792674"/>
              <a:gd name="connsiteY5" fmla="*/ 3772297 h 3781268"/>
              <a:gd name="connsiteX6" fmla="*/ 0 w 4792674"/>
              <a:gd name="connsiteY6" fmla="*/ 2554615 h 3781268"/>
              <a:gd name="connsiteX7" fmla="*/ 2554615 w 4792674"/>
              <a:gd name="connsiteY7" fmla="*/ 0 h 378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6462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DEE5C6BA-FE2A-4C38-8D88-E70C06E54F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08905" y="3726"/>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 xmlns:a16="http://schemas.microsoft.com/office/drawing/2014/main" id="{53E66F28-0926-4CFB-BDAB-646CAB184CB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75" name="Freeform 60">
            <a:extLst>
              <a:ext uri="{FF2B5EF4-FFF2-40B4-BE49-F238E27FC236}">
                <a16:creationId xmlns="" xmlns:a16="http://schemas.microsoft.com/office/drawing/2014/main" id="{DE9FA85F-F0FB-4952-A05F-04CC67B18E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93099" y="1"/>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n 3">
            <a:extLst>
              <a:ext uri="{FF2B5EF4-FFF2-40B4-BE49-F238E27FC236}">
                <a16:creationId xmlns="" xmlns:a16="http://schemas.microsoft.com/office/drawing/2014/main" id="{F8E21E82-033C-4349-BFFE-4BF1CB78458B}"/>
              </a:ext>
            </a:extLst>
          </p:cNvPr>
          <p:cNvPicPr>
            <a:picLocks noChangeAspect="1"/>
          </p:cNvPicPr>
          <p:nvPr/>
        </p:nvPicPr>
        <p:blipFill rotWithShape="1">
          <a:blip r:embed="rId3">
            <a:alphaModFix/>
          </a:blip>
          <a:srcRect r="1891" b="-2"/>
          <a:stretch/>
        </p:blipFill>
        <p:spPr>
          <a:xfrm>
            <a:off x="6632714" y="1"/>
            <a:ext cx="3674754" cy="2106932"/>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effectLst>
            <a:softEdge rad="0"/>
          </a:effectLst>
        </p:spPr>
      </p:pic>
      <p:sp>
        <p:nvSpPr>
          <p:cNvPr id="3" name="Marcador de contenido 2">
            <a:extLst>
              <a:ext uri="{FF2B5EF4-FFF2-40B4-BE49-F238E27FC236}">
                <a16:creationId xmlns="" xmlns:a16="http://schemas.microsoft.com/office/drawing/2014/main" id="{88DED865-B335-4814-956E-BBE9B1DBF6D3}"/>
              </a:ext>
            </a:extLst>
          </p:cNvPr>
          <p:cNvSpPr>
            <a:spLocks noGrp="1"/>
          </p:cNvSpPr>
          <p:nvPr>
            <p:ph idx="1"/>
          </p:nvPr>
        </p:nvSpPr>
        <p:spPr>
          <a:xfrm>
            <a:off x="752326" y="589014"/>
            <a:ext cx="4977578" cy="5679971"/>
          </a:xfrm>
        </p:spPr>
        <p:txBody>
          <a:bodyPr anchor="ctr">
            <a:normAutofit/>
          </a:bodyPr>
          <a:lstStyle/>
          <a:p>
            <a:r>
              <a:rPr lang="en-GB" sz="2400" dirty="0">
                <a:solidFill>
                  <a:srgbClr val="000000"/>
                </a:solidFill>
              </a:rPr>
              <a:t>4. $100 Million in Cash Vanishes in Liberia, and Fingers Start Pointing</a:t>
            </a:r>
          </a:p>
          <a:p>
            <a:endParaRPr lang="en-GB" sz="2400" dirty="0">
              <a:solidFill>
                <a:srgbClr val="000000"/>
              </a:solidFill>
            </a:endParaRPr>
          </a:p>
          <a:p>
            <a:endParaRPr lang="es-MX" sz="2400" dirty="0">
              <a:solidFill>
                <a:srgbClr val="000000"/>
              </a:solidFill>
            </a:endParaRPr>
          </a:p>
          <a:p>
            <a:r>
              <a:rPr lang="en-GB" sz="2400" dirty="0">
                <a:solidFill>
                  <a:srgbClr val="000000"/>
                </a:solidFill>
              </a:rPr>
              <a:t>5. Bloody Nosed Passengers Gasp for Air on Indian Flight After Crew Fails to Pressurize Cabin</a:t>
            </a:r>
          </a:p>
          <a:p>
            <a:endParaRPr lang="en-GB" sz="2400" dirty="0">
              <a:solidFill>
                <a:srgbClr val="000000"/>
              </a:solidFill>
            </a:endParaRPr>
          </a:p>
          <a:p>
            <a:endParaRPr lang="es-MX" sz="2400" dirty="0">
              <a:solidFill>
                <a:srgbClr val="000000"/>
              </a:solidFill>
            </a:endParaRPr>
          </a:p>
          <a:p>
            <a:r>
              <a:rPr lang="en-GB" sz="2400" dirty="0">
                <a:solidFill>
                  <a:srgbClr val="000000"/>
                </a:solidFill>
              </a:rPr>
              <a:t>6. Declare End to Korean War, South’s Leader Urges U.S.</a:t>
            </a:r>
            <a:endParaRPr lang="es-MX" sz="2400" dirty="0">
              <a:solidFill>
                <a:srgbClr val="000000"/>
              </a:solidFill>
            </a:endParaRPr>
          </a:p>
          <a:p>
            <a:endParaRPr lang="es-MX" sz="1700" dirty="0">
              <a:solidFill>
                <a:srgbClr val="000000"/>
              </a:solidFill>
            </a:endParaRPr>
          </a:p>
        </p:txBody>
      </p:sp>
      <p:sp>
        <p:nvSpPr>
          <p:cNvPr id="77" name="Freeform 68">
            <a:extLst>
              <a:ext uri="{FF2B5EF4-FFF2-40B4-BE49-F238E27FC236}">
                <a16:creationId xmlns="" xmlns:a16="http://schemas.microsoft.com/office/drawing/2014/main" id="{FEBD362A-CC27-47D9-8FC3-A5E91BA0760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5296" y="2922177"/>
            <a:ext cx="4956705" cy="3945299"/>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218" name="Picture 2" descr="Resultado de imagen para korean war png">
            <a:extLst>
              <a:ext uri="{FF2B5EF4-FFF2-40B4-BE49-F238E27FC236}">
                <a16:creationId xmlns="" xmlns:a16="http://schemas.microsoft.com/office/drawing/2014/main" id="{9205D1DE-559C-4D11-9018-2FE14177C3EC}"/>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1552" r="14105" b="2"/>
          <a:stretch/>
        </p:blipFill>
        <p:spPr bwMode="auto">
          <a:xfrm>
            <a:off x="7399326" y="3086207"/>
            <a:ext cx="4792674" cy="3781268"/>
          </a:xfrm>
          <a:custGeom>
            <a:avLst/>
            <a:gdLst>
              <a:gd name="connsiteX0" fmla="*/ 2554615 w 4792674"/>
              <a:gd name="connsiteY0" fmla="*/ 0 h 3781268"/>
              <a:gd name="connsiteX1" fmla="*/ 4672942 w 4792674"/>
              <a:gd name="connsiteY1" fmla="*/ 1126306 h 3781268"/>
              <a:gd name="connsiteX2" fmla="*/ 4792674 w 4792674"/>
              <a:gd name="connsiteY2" fmla="*/ 1323391 h 3781268"/>
              <a:gd name="connsiteX3" fmla="*/ 4792674 w 4792674"/>
              <a:gd name="connsiteY3" fmla="*/ 3781268 h 3781268"/>
              <a:gd name="connsiteX4" fmla="*/ 313779 w 4792674"/>
              <a:gd name="connsiteY4" fmla="*/ 3781268 h 3781268"/>
              <a:gd name="connsiteX5" fmla="*/ 308328 w 4792674"/>
              <a:gd name="connsiteY5" fmla="*/ 3772297 h 3781268"/>
              <a:gd name="connsiteX6" fmla="*/ 0 w 4792674"/>
              <a:gd name="connsiteY6" fmla="*/ 2554615 h 3781268"/>
              <a:gd name="connsiteX7" fmla="*/ 2554615 w 4792674"/>
              <a:gd name="connsiteY7" fmla="*/ 0 h 378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74210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7616A19-A5DC-4BE8-B44B-E53A2B99FA94}"/>
              </a:ext>
            </a:extLst>
          </p:cNvPr>
          <p:cNvSpPr>
            <a:spLocks noGrp="1"/>
          </p:cNvSpPr>
          <p:nvPr>
            <p:ph idx="1"/>
          </p:nvPr>
        </p:nvSpPr>
        <p:spPr>
          <a:xfrm>
            <a:off x="648931" y="929640"/>
            <a:ext cx="6513870" cy="5294179"/>
          </a:xfrm>
        </p:spPr>
        <p:txBody>
          <a:bodyPr>
            <a:normAutofit/>
          </a:bodyPr>
          <a:lstStyle/>
          <a:p>
            <a:r>
              <a:rPr lang="en-GB" sz="2400"/>
              <a:t>7. In Private Letters, Benedict Rebukes Critics of Pope Francis</a:t>
            </a:r>
          </a:p>
          <a:p>
            <a:endParaRPr lang="en-GB" sz="2400"/>
          </a:p>
          <a:p>
            <a:endParaRPr lang="en-GB" sz="2400"/>
          </a:p>
          <a:p>
            <a:endParaRPr lang="es-MX" sz="2400"/>
          </a:p>
          <a:p>
            <a:r>
              <a:rPr lang="en-GB" sz="2400"/>
              <a:t>8. Walmart Pulls Soviet-Themed Shirts After Lithuania Objects</a:t>
            </a:r>
            <a:endParaRPr lang="es-MX" sz="2400"/>
          </a:p>
          <a:p>
            <a:endParaRPr lang="es-MX" sz="2400"/>
          </a:p>
        </p:txBody>
      </p:sp>
      <p:pic>
        <p:nvPicPr>
          <p:cNvPr id="10242" name="Picture 2" descr="Resultado de imagen para Walmart soviet- themed shirts">
            <a:extLst>
              <a:ext uri="{FF2B5EF4-FFF2-40B4-BE49-F238E27FC236}">
                <a16:creationId xmlns="" xmlns:a16="http://schemas.microsoft.com/office/drawing/2014/main" id="{08DC58A2-8187-4BA5-9842-5CAC40FA539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027" r="34853" b="-1"/>
          <a:stretch/>
        </p:blipFill>
        <p:spPr bwMode="auto">
          <a:xfrm>
            <a:off x="7556408" y="10"/>
            <a:ext cx="4635591" cy="685799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 xmlns:a16="http://schemas.microsoft.com/office/drawing/2014/main" id="{D7DD6415-791B-4809-AA54-4F3D94263454}"/>
              </a:ext>
            </a:extLst>
          </p:cNvPr>
          <p:cNvPicPr>
            <a:picLocks noChangeAspect="1"/>
          </p:cNvPicPr>
          <p:nvPr/>
        </p:nvPicPr>
        <p:blipFill>
          <a:blip r:embed="rId3"/>
          <a:stretch>
            <a:fillRect/>
          </a:stretch>
        </p:blipFill>
        <p:spPr>
          <a:xfrm>
            <a:off x="971509" y="4328160"/>
            <a:ext cx="1420863" cy="2125980"/>
          </a:xfrm>
          <a:prstGeom prst="rect">
            <a:avLst/>
          </a:prstGeom>
        </p:spPr>
      </p:pic>
    </p:spTree>
    <p:extLst>
      <p:ext uri="{BB962C8B-B14F-4D97-AF65-F5344CB8AC3E}">
        <p14:creationId xmlns:p14="http://schemas.microsoft.com/office/powerpoint/2010/main" val="230414880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Otros </a:t>
            </a:r>
            <a:r>
              <a:rPr lang="es-MX" dirty="0" smtClean="0"/>
              <a:t>errores frecuentes en la traducción de textos </a:t>
            </a:r>
            <a:r>
              <a:rPr lang="es-MX" dirty="0" smtClean="0"/>
              <a:t>periodísticos: Nombres de ciudades</a:t>
            </a:r>
            <a:endParaRPr lang="en-GB" dirty="0"/>
          </a:p>
        </p:txBody>
      </p:sp>
      <p:sp>
        <p:nvSpPr>
          <p:cNvPr id="3" name="2 Marcador de contenido"/>
          <p:cNvSpPr>
            <a:spLocks noGrp="1"/>
          </p:cNvSpPr>
          <p:nvPr>
            <p:ph idx="1"/>
          </p:nvPr>
        </p:nvSpPr>
        <p:spPr>
          <a:solidFill>
            <a:schemeClr val="accent6">
              <a:lumMod val="60000"/>
              <a:lumOff val="40000"/>
            </a:schemeClr>
          </a:solidFill>
        </p:spPr>
        <p:txBody>
          <a:bodyPr/>
          <a:lstStyle/>
          <a:p>
            <a:pPr marL="0" indent="0">
              <a:buNone/>
            </a:pPr>
            <a:r>
              <a:rPr lang="en-GB" dirty="0"/>
              <a:t>The population of Regensburg decided against the construction of a new bus terminal</a:t>
            </a:r>
            <a:r>
              <a:rPr lang="en-GB" dirty="0" smtClean="0"/>
              <a:t>.</a:t>
            </a:r>
          </a:p>
          <a:p>
            <a:pPr marL="0" indent="0">
              <a:buNone/>
            </a:pPr>
            <a:r>
              <a:rPr lang="es-MX" dirty="0" smtClean="0"/>
              <a:t>La población de </a:t>
            </a:r>
            <a:r>
              <a:rPr lang="es-MX" strike="sngStrike" dirty="0" err="1" smtClean="0"/>
              <a:t>Regensburg</a:t>
            </a:r>
            <a:r>
              <a:rPr lang="es-MX" dirty="0" smtClean="0"/>
              <a:t> decidió en contra de la construcción de la nueva terminal de autobuses.</a:t>
            </a:r>
          </a:p>
          <a:p>
            <a:pPr marL="0" indent="0">
              <a:buNone/>
            </a:pPr>
            <a:r>
              <a:rPr lang="es-MX" dirty="0" smtClean="0"/>
              <a:t>Corrección: </a:t>
            </a:r>
            <a:r>
              <a:rPr lang="es-MX" dirty="0">
                <a:latin typeface="Bauhaus 93" panose="04030905020B02020C02" pitchFamily="82" charset="0"/>
              </a:rPr>
              <a:t>R</a:t>
            </a:r>
            <a:r>
              <a:rPr lang="es-MX" dirty="0" smtClean="0">
                <a:latin typeface="Bauhaus 93" panose="04030905020B02020C02" pitchFamily="82" charset="0"/>
              </a:rPr>
              <a:t>atisbona</a:t>
            </a:r>
            <a:endParaRPr lang="en-GB" dirty="0">
              <a:latin typeface="Bauhaus 93" panose="04030905020B02020C02"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3534509"/>
            <a:ext cx="3563815" cy="2028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525125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Índice general</a:t>
            </a:r>
            <a:endParaRPr lang="en-GB" dirty="0"/>
          </a:p>
        </p:txBody>
      </p:sp>
      <p:sp>
        <p:nvSpPr>
          <p:cNvPr id="3" name="2 Marcador de contenido"/>
          <p:cNvSpPr>
            <a:spLocks noGrp="1"/>
          </p:cNvSpPr>
          <p:nvPr>
            <p:ph idx="1"/>
          </p:nvPr>
        </p:nvSpPr>
        <p:spPr>
          <a:solidFill>
            <a:schemeClr val="accent1">
              <a:lumMod val="40000"/>
              <a:lumOff val="60000"/>
            </a:schemeClr>
          </a:solidFill>
        </p:spPr>
        <p:txBody>
          <a:bodyPr/>
          <a:lstStyle/>
          <a:p>
            <a:pPr marL="0" indent="0">
              <a:buNone/>
            </a:pPr>
            <a:r>
              <a:rPr lang="es-MX" dirty="0" smtClean="0"/>
              <a:t>Presentación de la UA	Diapositivas </a:t>
            </a:r>
            <a:r>
              <a:rPr lang="es-MX" dirty="0" smtClean="0"/>
              <a:t>3-4</a:t>
            </a:r>
            <a:endParaRPr lang="es-MX" dirty="0" smtClean="0"/>
          </a:p>
          <a:p>
            <a:pPr marL="0" indent="0">
              <a:buNone/>
            </a:pPr>
            <a:r>
              <a:rPr lang="es-MX" dirty="0" smtClean="0"/>
              <a:t>Guion explicativo		Diapositivas </a:t>
            </a:r>
            <a:r>
              <a:rPr lang="es-MX" dirty="0" smtClean="0"/>
              <a:t>5-7</a:t>
            </a:r>
            <a:endParaRPr lang="es-MX" dirty="0" smtClean="0"/>
          </a:p>
          <a:p>
            <a:pPr marL="0" indent="0">
              <a:buNone/>
            </a:pPr>
            <a:r>
              <a:rPr lang="es-MX" dirty="0" smtClean="0"/>
              <a:t>Problemas			Diapositivas 5-36</a:t>
            </a:r>
          </a:p>
          <a:p>
            <a:pPr marL="0" indent="0">
              <a:buNone/>
            </a:pPr>
            <a:r>
              <a:rPr lang="es-MX" dirty="0" smtClean="0"/>
              <a:t>Bibliografía			Diapositiva 37</a:t>
            </a:r>
            <a:endParaRPr lang="en-GB" dirty="0"/>
          </a:p>
        </p:txBody>
      </p:sp>
    </p:spTree>
    <p:extLst>
      <p:ext uri="{BB962C8B-B14F-4D97-AF65-F5344CB8AC3E}">
        <p14:creationId xmlns:p14="http://schemas.microsoft.com/office/powerpoint/2010/main" val="27966186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Error frecuente: nombres de ciudades</a:t>
            </a:r>
            <a:endParaRPr lang="en-GB" dirty="0"/>
          </a:p>
        </p:txBody>
      </p:sp>
      <p:sp>
        <p:nvSpPr>
          <p:cNvPr id="3" name="2 Marcador de contenido"/>
          <p:cNvSpPr>
            <a:spLocks noGrp="1"/>
          </p:cNvSpPr>
          <p:nvPr>
            <p:ph idx="1"/>
          </p:nvPr>
        </p:nvSpPr>
        <p:spPr>
          <a:xfrm>
            <a:off x="838200" y="1825625"/>
            <a:ext cx="10515600" cy="4938590"/>
          </a:xfrm>
          <a:solidFill>
            <a:schemeClr val="accent1">
              <a:lumMod val="40000"/>
              <a:lumOff val="60000"/>
            </a:schemeClr>
          </a:solidFill>
        </p:spPr>
        <p:txBody>
          <a:bodyPr/>
          <a:lstStyle/>
          <a:p>
            <a:pPr marL="0" indent="0">
              <a:buNone/>
            </a:pPr>
            <a:r>
              <a:rPr lang="en-GB" dirty="0"/>
              <a:t>This outcome had not been seen since the G10 Geneva</a:t>
            </a:r>
            <a:r>
              <a:rPr lang="en-GB" dirty="0" smtClean="0"/>
              <a:t>.</a:t>
            </a:r>
          </a:p>
          <a:p>
            <a:pPr marL="0" indent="0">
              <a:buNone/>
            </a:pPr>
            <a:r>
              <a:rPr lang="es-MX" dirty="0" smtClean="0"/>
              <a:t>Este resultado no se daba desde la reunión del G10 en </a:t>
            </a:r>
            <a:r>
              <a:rPr lang="es-MX" strike="sngStrike" dirty="0" smtClean="0"/>
              <a:t>Génova</a:t>
            </a:r>
            <a:r>
              <a:rPr lang="es-MX" dirty="0" smtClean="0"/>
              <a:t>.</a:t>
            </a:r>
          </a:p>
          <a:p>
            <a:pPr marL="0" indent="0">
              <a:buNone/>
            </a:pPr>
            <a:r>
              <a:rPr lang="es-MX" dirty="0" smtClean="0"/>
              <a:t>¿Cómo se llama esta ciudad en español?</a:t>
            </a:r>
          </a:p>
          <a:p>
            <a:pPr marL="0" indent="0">
              <a:buNone/>
            </a:pP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505199"/>
            <a:ext cx="4325815" cy="2754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299889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Más nombres problemáticos</a:t>
            </a:r>
            <a:endParaRPr lang="en-GB" dirty="0"/>
          </a:p>
        </p:txBody>
      </p:sp>
      <p:sp>
        <p:nvSpPr>
          <p:cNvPr id="3" name="2 Marcador de contenido"/>
          <p:cNvSpPr>
            <a:spLocks noGrp="1"/>
          </p:cNvSpPr>
          <p:nvPr>
            <p:ph idx="1"/>
          </p:nvPr>
        </p:nvSpPr>
        <p:spPr>
          <a:solidFill>
            <a:schemeClr val="accent4">
              <a:lumMod val="60000"/>
              <a:lumOff val="40000"/>
            </a:schemeClr>
          </a:solidFill>
        </p:spPr>
        <p:txBody>
          <a:bodyPr/>
          <a:lstStyle/>
          <a:p>
            <a:pPr marL="0" indent="0">
              <a:buNone/>
            </a:pPr>
            <a:r>
              <a:rPr lang="en-GB" dirty="0"/>
              <a:t>The prestigious University of </a:t>
            </a:r>
            <a:r>
              <a:rPr lang="en-GB" dirty="0" err="1"/>
              <a:t>Göttingen</a:t>
            </a:r>
            <a:r>
              <a:rPr lang="en-GB" dirty="0"/>
              <a:t> will play host to this important academic forum in 2022</a:t>
            </a:r>
            <a:r>
              <a:rPr lang="en-GB" dirty="0" smtClean="0"/>
              <a:t>.</a:t>
            </a:r>
          </a:p>
          <a:p>
            <a:pPr marL="0" indent="0">
              <a:buNone/>
            </a:pPr>
            <a:r>
              <a:rPr lang="es-MX" dirty="0" smtClean="0"/>
              <a:t>La afamada Universidad de </a:t>
            </a:r>
            <a:r>
              <a:rPr lang="es-MX" dirty="0" err="1" smtClean="0"/>
              <a:t>Göttingen</a:t>
            </a:r>
            <a:r>
              <a:rPr lang="es-MX" dirty="0" smtClean="0"/>
              <a:t> será sede de este importante foro académico en 2022.</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6616" y="3610708"/>
            <a:ext cx="3516922" cy="1937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075828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Error frecuente: nombres de regiones</a:t>
            </a:r>
            <a:endParaRPr lang="en-GB" dirty="0"/>
          </a:p>
        </p:txBody>
      </p:sp>
      <p:sp>
        <p:nvSpPr>
          <p:cNvPr id="3" name="2 Marcador de contenido"/>
          <p:cNvSpPr>
            <a:spLocks noGrp="1"/>
          </p:cNvSpPr>
          <p:nvPr>
            <p:ph idx="1"/>
          </p:nvPr>
        </p:nvSpPr>
        <p:spPr>
          <a:solidFill>
            <a:schemeClr val="accent2">
              <a:lumMod val="60000"/>
              <a:lumOff val="40000"/>
            </a:schemeClr>
          </a:solidFill>
        </p:spPr>
        <p:txBody>
          <a:bodyPr/>
          <a:lstStyle/>
          <a:p>
            <a:pPr marL="0" indent="0">
              <a:buNone/>
            </a:pPr>
            <a:r>
              <a:rPr lang="en-GB" dirty="0"/>
              <a:t>Bavaria has traditionally been home to some of world’s finest brewers. </a:t>
            </a:r>
            <a:endParaRPr lang="en-GB" dirty="0" smtClean="0"/>
          </a:p>
          <a:p>
            <a:pPr marL="0" indent="0">
              <a:buNone/>
            </a:pPr>
            <a:r>
              <a:rPr lang="es-MX" u="sng" dirty="0" smtClean="0"/>
              <a:t>Bavaria</a:t>
            </a:r>
            <a:r>
              <a:rPr lang="es-MX" dirty="0" smtClean="0"/>
              <a:t> ha sido tradicionalmente el hogar de algunos de los mejores cerveceros del mundo.</a:t>
            </a:r>
          </a:p>
          <a:p>
            <a:pPr marL="0" indent="0">
              <a:buNone/>
            </a:pPr>
            <a:r>
              <a:rPr lang="es-MX" dirty="0" smtClean="0"/>
              <a:t>¿Cómo se llama esa región de Alemania?</a:t>
            </a:r>
          </a:p>
          <a:p>
            <a:pPr marL="0" indent="0">
              <a:buNone/>
            </a:pPr>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7377" y="4021015"/>
            <a:ext cx="4423331" cy="2027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660509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t>Colocaciones erróneas</a:t>
            </a:r>
            <a:endParaRPr lang="en-GB" dirty="0"/>
          </a:p>
        </p:txBody>
      </p:sp>
      <p:sp>
        <p:nvSpPr>
          <p:cNvPr id="3" name="2 Marcador de contenido"/>
          <p:cNvSpPr>
            <a:spLocks noGrp="1"/>
          </p:cNvSpPr>
          <p:nvPr>
            <p:ph idx="1"/>
          </p:nvPr>
        </p:nvSpPr>
        <p:spPr>
          <a:xfrm>
            <a:off x="838200" y="1825624"/>
            <a:ext cx="10515600" cy="5032375"/>
          </a:xfrm>
          <a:solidFill>
            <a:schemeClr val="accent4">
              <a:lumMod val="40000"/>
              <a:lumOff val="60000"/>
            </a:schemeClr>
          </a:solidFill>
        </p:spPr>
        <p:txBody>
          <a:bodyPr/>
          <a:lstStyle/>
          <a:p>
            <a:pPr marL="0" indent="0">
              <a:buNone/>
            </a:pPr>
            <a:r>
              <a:rPr lang="en-GB" dirty="0"/>
              <a:t>The meeting took place in Long Island, NY, and was attended mostly by local politicians. </a:t>
            </a:r>
            <a:endParaRPr lang="en-GB" dirty="0" smtClean="0"/>
          </a:p>
          <a:p>
            <a:pPr marL="0" indent="0">
              <a:buNone/>
            </a:pPr>
            <a:r>
              <a:rPr lang="es-MX" dirty="0" smtClean="0"/>
              <a:t>La reunión </a:t>
            </a:r>
            <a:r>
              <a:rPr lang="es-MX" strike="sngStrike" dirty="0" smtClean="0"/>
              <a:t>tomó lugar </a:t>
            </a:r>
            <a:r>
              <a:rPr lang="es-MX" dirty="0" smtClean="0"/>
              <a:t>en Long Island, Nueva York, y </a:t>
            </a:r>
            <a:r>
              <a:rPr lang="es-MX" strike="sngStrike" dirty="0" smtClean="0"/>
              <a:t>fue atendida </a:t>
            </a:r>
            <a:r>
              <a:rPr lang="es-MX" dirty="0" smtClean="0"/>
              <a:t>principalmente por políticos locales.</a:t>
            </a:r>
          </a:p>
          <a:p>
            <a:pPr marL="0" indent="0">
              <a:buNone/>
            </a:pPr>
            <a:r>
              <a:rPr lang="es-MX" dirty="0" smtClean="0"/>
              <a:t>Revisa la colocación “tomar lugar”</a:t>
            </a:r>
          </a:p>
          <a:p>
            <a:pPr marL="0" indent="0">
              <a:buNone/>
            </a:pPr>
            <a:r>
              <a:rPr lang="es-MX" dirty="0" smtClean="0"/>
              <a:t>Revisa el manejo correcto de la forma pasiva.</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5263" y="4226536"/>
            <a:ext cx="2657475"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65136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Uso de artículos</a:t>
            </a:r>
            <a:endParaRPr lang="en-GB" dirty="0"/>
          </a:p>
        </p:txBody>
      </p:sp>
      <p:sp>
        <p:nvSpPr>
          <p:cNvPr id="3" name="2 Marcador de contenido"/>
          <p:cNvSpPr>
            <a:spLocks noGrp="1"/>
          </p:cNvSpPr>
          <p:nvPr>
            <p:ph idx="1"/>
          </p:nvPr>
        </p:nvSpPr>
        <p:spPr>
          <a:xfrm>
            <a:off x="838200" y="2445116"/>
            <a:ext cx="10515600" cy="4351338"/>
          </a:xfrm>
          <a:solidFill>
            <a:schemeClr val="accent1">
              <a:lumMod val="60000"/>
              <a:lumOff val="40000"/>
            </a:schemeClr>
          </a:solidFill>
        </p:spPr>
        <p:txBody>
          <a:bodyPr/>
          <a:lstStyle/>
          <a:p>
            <a:pPr marL="0" indent="0">
              <a:buNone/>
            </a:pPr>
            <a:r>
              <a:rPr lang="en-GB" dirty="0"/>
              <a:t>According to some, support for </a:t>
            </a:r>
            <a:r>
              <a:rPr lang="en-GB" dirty="0" smtClean="0"/>
              <a:t>the president </a:t>
            </a:r>
            <a:r>
              <a:rPr lang="en-GB" dirty="0"/>
              <a:t>is beginning to ebb</a:t>
            </a:r>
            <a:r>
              <a:rPr lang="en-GB" dirty="0" smtClean="0"/>
              <a:t>.</a:t>
            </a:r>
          </a:p>
          <a:p>
            <a:pPr marL="0" indent="0">
              <a:buNone/>
            </a:pPr>
            <a:r>
              <a:rPr lang="es-MX" dirty="0" smtClean="0"/>
              <a:t>De acuerdo con algunos, apoyo a presidente a la baja.</a:t>
            </a:r>
          </a:p>
          <a:p>
            <a:pPr marL="0" indent="0" algn="ctr">
              <a:buNone/>
            </a:pPr>
            <a:endParaRPr lang="es-MX" dirty="0" smtClean="0"/>
          </a:p>
          <a:p>
            <a:pPr marL="0" indent="0" algn="ctr">
              <a:buNone/>
            </a:pPr>
            <a:r>
              <a:rPr lang="es-MX" dirty="0" smtClean="0"/>
              <a:t>Verifica el Uso del artículo determinado</a:t>
            </a:r>
          </a:p>
          <a:p>
            <a:pPr marL="0" indent="0" algn="ctr">
              <a:buNone/>
            </a:pPr>
            <a:r>
              <a:rPr lang="es-MX" dirty="0" smtClean="0"/>
              <a:t>“Algunos” es una palabra demasiado vaga.</a:t>
            </a:r>
          </a:p>
          <a:p>
            <a:pPr marL="0" indent="0" algn="ctr">
              <a:buNone/>
            </a:pP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0738" y="5158154"/>
            <a:ext cx="2825262" cy="1616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431822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Nombres de organismos gubernamentales</a:t>
            </a:r>
            <a:endParaRPr lang="en-GB" dirty="0"/>
          </a:p>
        </p:txBody>
      </p:sp>
      <p:sp>
        <p:nvSpPr>
          <p:cNvPr id="3" name="2 Marcador de contenido"/>
          <p:cNvSpPr>
            <a:spLocks noGrp="1"/>
          </p:cNvSpPr>
          <p:nvPr>
            <p:ph idx="1"/>
          </p:nvPr>
        </p:nvSpPr>
        <p:spPr>
          <a:solidFill>
            <a:schemeClr val="accent1">
              <a:lumMod val="60000"/>
              <a:lumOff val="40000"/>
            </a:schemeClr>
          </a:solidFill>
        </p:spPr>
        <p:txBody>
          <a:bodyPr/>
          <a:lstStyle/>
          <a:p>
            <a:pPr marL="0" indent="0">
              <a:buNone/>
            </a:pPr>
            <a:r>
              <a:rPr lang="en-GB" dirty="0"/>
              <a:t>M</a:t>
            </a:r>
            <a:r>
              <a:rPr lang="en-GB" dirty="0" smtClean="0"/>
              <a:t>exico’s Ministry </a:t>
            </a:r>
            <a:r>
              <a:rPr lang="en-GB" dirty="0"/>
              <a:t>of Education </a:t>
            </a:r>
            <a:r>
              <a:rPr lang="en-GB" dirty="0" smtClean="0"/>
              <a:t>to </a:t>
            </a:r>
            <a:r>
              <a:rPr lang="en-GB" dirty="0"/>
              <a:t>overhaul the school </a:t>
            </a:r>
            <a:r>
              <a:rPr lang="en-GB" dirty="0" smtClean="0"/>
              <a:t>curriculum</a:t>
            </a:r>
          </a:p>
          <a:p>
            <a:pPr marL="0" indent="0">
              <a:buNone/>
            </a:pPr>
            <a:r>
              <a:rPr lang="en-GB" strike="sngStrike" dirty="0" err="1" smtClean="0"/>
              <a:t>Ministerio</a:t>
            </a:r>
            <a:r>
              <a:rPr lang="en-GB" dirty="0" smtClean="0"/>
              <a:t> de </a:t>
            </a:r>
            <a:r>
              <a:rPr lang="en-GB" dirty="0" err="1" smtClean="0"/>
              <a:t>educación</a:t>
            </a:r>
            <a:r>
              <a:rPr lang="en-GB" dirty="0" smtClean="0"/>
              <a:t> de México </a:t>
            </a:r>
            <a:r>
              <a:rPr lang="en-GB" dirty="0" err="1" smtClean="0"/>
              <a:t>revisará</a:t>
            </a:r>
            <a:r>
              <a:rPr lang="en-GB" dirty="0" smtClean="0"/>
              <a:t> el plan de </a:t>
            </a:r>
            <a:r>
              <a:rPr lang="en-GB" dirty="0" err="1" smtClean="0"/>
              <a:t>estudios</a:t>
            </a:r>
            <a:r>
              <a:rPr lang="en-GB" dirty="0" smtClean="0"/>
              <a:t>.</a:t>
            </a:r>
          </a:p>
          <a:p>
            <a:pPr marL="0" indent="0">
              <a:buNone/>
            </a:pPr>
            <a:r>
              <a:rPr lang="es-MX" dirty="0" smtClean="0"/>
              <a:t>No es “Ministerio”. ¿Cómo la llamamos en México?</a:t>
            </a:r>
          </a:p>
          <a:p>
            <a:pPr marL="0" indent="0">
              <a:buNone/>
            </a:pP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4404" y="4098680"/>
            <a:ext cx="279082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664906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Una dificultad mayor: los encabezados</a:t>
            </a:r>
            <a:endParaRPr lang="en-GB" dirty="0"/>
          </a:p>
        </p:txBody>
      </p:sp>
      <p:sp>
        <p:nvSpPr>
          <p:cNvPr id="3" name="2 Marcador de contenido"/>
          <p:cNvSpPr>
            <a:spLocks noGrp="1"/>
          </p:cNvSpPr>
          <p:nvPr>
            <p:ph idx="1"/>
          </p:nvPr>
        </p:nvSpPr>
        <p:spPr>
          <a:solidFill>
            <a:srgbClr val="FF0000"/>
          </a:solidFill>
        </p:spPr>
        <p:txBody>
          <a:bodyPr/>
          <a:lstStyle/>
          <a:p>
            <a:pPr marL="0" indent="0">
              <a:buNone/>
            </a:pPr>
            <a:r>
              <a:rPr lang="en-GB" dirty="0" smtClean="0">
                <a:solidFill>
                  <a:schemeClr val="bg1"/>
                </a:solidFill>
              </a:rPr>
              <a:t>Trump </a:t>
            </a:r>
            <a:r>
              <a:rPr lang="en-GB" dirty="0">
                <a:solidFill>
                  <a:schemeClr val="bg1"/>
                </a:solidFill>
              </a:rPr>
              <a:t>Sees Midterm Success, but G.O.P. Leaders Want Him to Sound an </a:t>
            </a:r>
            <a:r>
              <a:rPr lang="en-GB" dirty="0" smtClean="0">
                <a:solidFill>
                  <a:schemeClr val="bg1"/>
                </a:solidFill>
              </a:rPr>
              <a:t>Alarm</a:t>
            </a:r>
          </a:p>
          <a:p>
            <a:pPr marL="0" indent="0">
              <a:buNone/>
            </a:pPr>
            <a:r>
              <a:rPr lang="es-MX" dirty="0" smtClean="0">
                <a:solidFill>
                  <a:schemeClr val="bg1"/>
                </a:solidFill>
              </a:rPr>
              <a:t>¿A qué se refieren las siglas G.O.P?</a:t>
            </a:r>
          </a:p>
          <a:p>
            <a:pPr marL="0" indent="0">
              <a:buNone/>
            </a:pP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2938" y="3903785"/>
            <a:ext cx="4230727" cy="2379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612719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Los encabezados y su extensión</a:t>
            </a:r>
            <a:endParaRPr lang="en-GB" dirty="0"/>
          </a:p>
        </p:txBody>
      </p:sp>
      <p:sp>
        <p:nvSpPr>
          <p:cNvPr id="3" name="2 Marcador de contenido"/>
          <p:cNvSpPr>
            <a:spLocks noGrp="1"/>
          </p:cNvSpPr>
          <p:nvPr>
            <p:ph idx="1"/>
          </p:nvPr>
        </p:nvSpPr>
        <p:spPr>
          <a:solidFill>
            <a:schemeClr val="accent1">
              <a:lumMod val="60000"/>
              <a:lumOff val="40000"/>
            </a:schemeClr>
          </a:solidFill>
        </p:spPr>
        <p:txBody>
          <a:bodyPr/>
          <a:lstStyle/>
          <a:p>
            <a:pPr marL="0" indent="0">
              <a:buNone/>
            </a:pPr>
            <a:r>
              <a:rPr lang="en-GB" i="1" dirty="0"/>
              <a:t>Putting aside a grudge, Mr. Trump backed Senator Dean Heller in a tight Nevada race</a:t>
            </a:r>
            <a:r>
              <a:rPr lang="en-GB" i="1" dirty="0" smtClean="0"/>
              <a:t>.</a:t>
            </a:r>
          </a:p>
          <a:p>
            <a:pPr marL="0" indent="0">
              <a:buNone/>
            </a:pPr>
            <a:r>
              <a:rPr lang="es-MX" dirty="0" smtClean="0"/>
              <a:t>¿De qué manera podrías resumir este encabezado sin perder información?</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566" y="3693868"/>
            <a:ext cx="1714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081910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Uso idiomático de ciertas palabras</a:t>
            </a:r>
            <a:endParaRPr lang="en-GB" dirty="0"/>
          </a:p>
        </p:txBody>
      </p:sp>
      <p:sp>
        <p:nvSpPr>
          <p:cNvPr id="3" name="2 Marcador de contenido"/>
          <p:cNvSpPr>
            <a:spLocks noGrp="1"/>
          </p:cNvSpPr>
          <p:nvPr>
            <p:ph idx="1"/>
          </p:nvPr>
        </p:nvSpPr>
        <p:spPr>
          <a:solidFill>
            <a:schemeClr val="accent6">
              <a:lumMod val="60000"/>
              <a:lumOff val="40000"/>
            </a:schemeClr>
          </a:solidFill>
        </p:spPr>
        <p:txBody>
          <a:bodyPr/>
          <a:lstStyle/>
          <a:p>
            <a:pPr marL="0" indent="0">
              <a:buNone/>
            </a:pPr>
            <a:r>
              <a:rPr lang="en-GB" dirty="0"/>
              <a:t>China’s Sea Control Is a Done Deal, Short of War with the U.S</a:t>
            </a:r>
            <a:r>
              <a:rPr lang="en-GB" dirty="0" smtClean="0"/>
              <a:t>.</a:t>
            </a:r>
          </a:p>
          <a:p>
            <a:pPr marL="0" indent="0">
              <a:buNone/>
            </a:pPr>
            <a:r>
              <a:rPr lang="es-MX" dirty="0" smtClean="0"/>
              <a:t>Pon atención al uso de la palabra </a:t>
            </a:r>
            <a:r>
              <a:rPr lang="es-MX" i="1" dirty="0" smtClean="0"/>
              <a:t>short</a:t>
            </a:r>
            <a:r>
              <a:rPr lang="es-MX" dirty="0" smtClean="0"/>
              <a:t> en este encabezado</a:t>
            </a:r>
          </a:p>
          <a:p>
            <a:pPr marL="0" indent="0">
              <a:buNone/>
            </a:pPr>
            <a:r>
              <a:rPr lang="es-MX" dirty="0" smtClean="0"/>
              <a:t>.</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7885" y="3042198"/>
            <a:ext cx="5284177" cy="2889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0044154"/>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Condensación de la información en los encabezados</a:t>
            </a:r>
            <a:endParaRPr lang="en-GB" dirty="0"/>
          </a:p>
        </p:txBody>
      </p:sp>
      <p:sp>
        <p:nvSpPr>
          <p:cNvPr id="3" name="2 Marcador de contenido"/>
          <p:cNvSpPr>
            <a:spLocks noGrp="1"/>
          </p:cNvSpPr>
          <p:nvPr>
            <p:ph idx="1"/>
          </p:nvPr>
        </p:nvSpPr>
        <p:spPr>
          <a:xfrm>
            <a:off x="838200" y="1825625"/>
            <a:ext cx="10515600" cy="4129698"/>
          </a:xfrm>
          <a:solidFill>
            <a:schemeClr val="accent4">
              <a:lumMod val="60000"/>
              <a:lumOff val="40000"/>
            </a:schemeClr>
          </a:solidFill>
        </p:spPr>
        <p:txBody>
          <a:bodyPr/>
          <a:lstStyle/>
          <a:p>
            <a:pPr marL="0" indent="0">
              <a:buNone/>
            </a:pPr>
            <a:r>
              <a:rPr lang="en-GB" dirty="0"/>
              <a:t>$100 Million in Cash Vanishes in Liberia, and Fingers Start </a:t>
            </a:r>
            <a:r>
              <a:rPr lang="en-GB" dirty="0" smtClean="0"/>
              <a:t>Pointing</a:t>
            </a:r>
          </a:p>
          <a:p>
            <a:pPr marL="0" indent="0">
              <a:buNone/>
            </a:pPr>
            <a:r>
              <a:rPr lang="es-MX" dirty="0" smtClean="0"/>
              <a:t>Resume el contenido del encabezado sin perder información importante.</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7938" y="3260610"/>
            <a:ext cx="4525108" cy="2546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540211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solidFill>
            <a:schemeClr val="accent1">
              <a:lumMod val="60000"/>
              <a:lumOff val="40000"/>
            </a:schemeClr>
          </a:solidFill>
        </p:spPr>
        <p:txBody>
          <a:bodyPr/>
          <a:lstStyle/>
          <a:p>
            <a:pPr algn="ctr"/>
            <a:r>
              <a:rPr lang="es-MX" dirty="0" smtClean="0"/>
              <a:t>Presentación de la UA</a:t>
            </a:r>
            <a:endParaRPr lang="en-GB" dirty="0"/>
          </a:p>
        </p:txBody>
      </p:sp>
      <p:sp>
        <p:nvSpPr>
          <p:cNvPr id="7" name="6 Marcador de contenido"/>
          <p:cNvSpPr>
            <a:spLocks noGrp="1"/>
          </p:cNvSpPr>
          <p:nvPr>
            <p:ph idx="1"/>
          </p:nvPr>
        </p:nvSpPr>
        <p:spPr/>
        <p:txBody>
          <a:bodyPr>
            <a:normAutofit lnSpcReduction="10000"/>
          </a:bodyPr>
          <a:lstStyle/>
          <a:p>
            <a:pPr marL="0" indent="0">
              <a:buNone/>
            </a:pPr>
            <a:r>
              <a:rPr lang="es-MX" i="1" dirty="0" smtClean="0"/>
              <a:t>Traducción periodística del inglés </a:t>
            </a:r>
            <a:r>
              <a:rPr lang="es-MX" dirty="0" smtClean="0"/>
              <a:t>es una Unidad de aprendizaje que corresponde al Núcleo de formación integral. El objetivo primordial de la UA consiste en brindar al estudiante la oportunidad de aplicar los diversos modelos y procedimientos de traducción para la conversión al español de una diversidad de textos periodísticos de distinta índole. </a:t>
            </a:r>
          </a:p>
          <a:p>
            <a:pPr marL="0" indent="0">
              <a:buNone/>
            </a:pPr>
            <a:r>
              <a:rPr lang="es-MX" dirty="0" smtClean="0"/>
              <a:t>Se trata, en síntesis, de poner en práctica los conocimientos teóricos adquiridos en las UA de traducción cursadas previamente. El enfoque es integral en el sentido de que el estudiante se enfrente a textos periodísticos pertenecientes a diversos géneros, es decir, informativos, de opinión e “híbridos”. De esta manera, las actividades del curso incluyen la traducción de artículos, reseñas, reportajes, entrevistas, editoriales, crónicas, etcétera.</a:t>
            </a:r>
            <a:endParaRPr lang="en-GB" dirty="0"/>
          </a:p>
        </p:txBody>
      </p:sp>
    </p:spTree>
    <p:extLst>
      <p:ext uri="{BB962C8B-B14F-4D97-AF65-F5344CB8AC3E}">
        <p14:creationId xmlns:p14="http://schemas.microsoft.com/office/powerpoint/2010/main" val="373034149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75000"/>
            </a:schemeClr>
          </a:solidFill>
        </p:spPr>
        <p:txBody>
          <a:bodyPr/>
          <a:lstStyle/>
          <a:p>
            <a:r>
              <a:rPr lang="es-MX" dirty="0" smtClean="0"/>
              <a:t>Elige la acepción correcta en el diccionario</a:t>
            </a:r>
            <a:endParaRPr lang="en-GB" dirty="0"/>
          </a:p>
        </p:txBody>
      </p:sp>
      <p:sp>
        <p:nvSpPr>
          <p:cNvPr id="3" name="2 Marcador de contenido"/>
          <p:cNvSpPr>
            <a:spLocks noGrp="1"/>
          </p:cNvSpPr>
          <p:nvPr>
            <p:ph idx="1"/>
          </p:nvPr>
        </p:nvSpPr>
        <p:spPr>
          <a:solidFill>
            <a:srgbClr val="FF0000"/>
          </a:solidFill>
        </p:spPr>
        <p:txBody>
          <a:bodyPr/>
          <a:lstStyle/>
          <a:p>
            <a:pPr marL="0" indent="0">
              <a:buNone/>
            </a:pPr>
            <a:r>
              <a:rPr lang="en-GB" dirty="0">
                <a:solidFill>
                  <a:schemeClr val="bg1"/>
                </a:solidFill>
              </a:rPr>
              <a:t> Bloody Nosed Passengers Gasp for Air on Indian Flight After Crew Fails to Pressurize </a:t>
            </a:r>
            <a:r>
              <a:rPr lang="en-GB" dirty="0" smtClean="0">
                <a:solidFill>
                  <a:schemeClr val="bg1"/>
                </a:solidFill>
              </a:rPr>
              <a:t>Cabin</a:t>
            </a:r>
          </a:p>
          <a:p>
            <a:pPr marL="0" indent="0">
              <a:buNone/>
            </a:pPr>
            <a:r>
              <a:rPr lang="es-MX" dirty="0" smtClean="0">
                <a:solidFill>
                  <a:schemeClr val="bg1"/>
                </a:solidFill>
              </a:rPr>
              <a:t>Observa el uso de </a:t>
            </a:r>
            <a:r>
              <a:rPr lang="es-MX" i="1" dirty="0" err="1" smtClean="0">
                <a:solidFill>
                  <a:schemeClr val="bg1"/>
                </a:solidFill>
              </a:rPr>
              <a:t>Fails</a:t>
            </a:r>
            <a:r>
              <a:rPr lang="es-MX" dirty="0" smtClean="0">
                <a:solidFill>
                  <a:schemeClr val="bg1"/>
                </a:solidFill>
              </a:rPr>
              <a:t> en este encabezado. </a:t>
            </a:r>
          </a:p>
          <a:p>
            <a:pPr marL="0" indent="0">
              <a:buNone/>
            </a:pPr>
            <a:endParaRPr lang="en-GB"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9999" y="3532009"/>
            <a:ext cx="3071447" cy="2552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502297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lumMod val="85000"/>
            </a:schemeClr>
          </a:solidFill>
        </p:spPr>
        <p:txBody>
          <a:bodyPr/>
          <a:lstStyle/>
          <a:p>
            <a:pPr algn="ctr"/>
            <a:r>
              <a:rPr lang="es-MX" dirty="0" smtClean="0"/>
              <a:t>Uso de formas verbales</a:t>
            </a:r>
            <a:endParaRPr lang="en-GB" dirty="0"/>
          </a:p>
        </p:txBody>
      </p:sp>
      <p:sp>
        <p:nvSpPr>
          <p:cNvPr id="3" name="2 Marcador de contenido"/>
          <p:cNvSpPr>
            <a:spLocks noGrp="1"/>
          </p:cNvSpPr>
          <p:nvPr>
            <p:ph idx="1"/>
          </p:nvPr>
        </p:nvSpPr>
        <p:spPr>
          <a:solidFill>
            <a:schemeClr val="bg2">
              <a:lumMod val="50000"/>
            </a:schemeClr>
          </a:solidFill>
        </p:spPr>
        <p:txBody>
          <a:bodyPr/>
          <a:lstStyle/>
          <a:p>
            <a:pPr marL="0" indent="0">
              <a:buNone/>
            </a:pPr>
            <a:r>
              <a:rPr lang="en-GB" dirty="0"/>
              <a:t>Declare End to Korean War, South’s Leader Urges U.S</a:t>
            </a:r>
            <a:r>
              <a:rPr lang="en-GB" dirty="0" smtClean="0"/>
              <a:t>.</a:t>
            </a:r>
          </a:p>
          <a:p>
            <a:pPr marL="0" indent="0">
              <a:buNone/>
            </a:pPr>
            <a:r>
              <a:rPr lang="es-MX" dirty="0" smtClean="0"/>
              <a:t>Observa la forma del verbo </a:t>
            </a:r>
            <a:r>
              <a:rPr lang="es-MX" i="1" dirty="0" smtClean="0"/>
              <a:t>Declare</a:t>
            </a:r>
            <a:r>
              <a:rPr lang="es-MX" dirty="0" smtClean="0"/>
              <a:t> en el encabezado.</a:t>
            </a:r>
          </a:p>
          <a:p>
            <a:pPr marL="0" indent="0">
              <a:buNone/>
            </a:pPr>
            <a:endParaRPr lang="en-GB"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3446" y="3223846"/>
            <a:ext cx="4293881" cy="2860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321877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Nombres propios de personajes célebres</a:t>
            </a:r>
            <a:endParaRPr lang="en-GB" dirty="0"/>
          </a:p>
        </p:txBody>
      </p:sp>
      <p:sp>
        <p:nvSpPr>
          <p:cNvPr id="4" name="3 Marcador de contenido"/>
          <p:cNvSpPr>
            <a:spLocks noGrp="1"/>
          </p:cNvSpPr>
          <p:nvPr>
            <p:ph idx="1"/>
          </p:nvPr>
        </p:nvSpPr>
        <p:spPr>
          <a:xfrm>
            <a:off x="838200" y="1825624"/>
            <a:ext cx="10515600" cy="4727575"/>
          </a:xfrm>
          <a:solidFill>
            <a:schemeClr val="accent1">
              <a:lumMod val="40000"/>
              <a:lumOff val="60000"/>
            </a:schemeClr>
          </a:solidFill>
        </p:spPr>
        <p:txBody>
          <a:bodyPr/>
          <a:lstStyle/>
          <a:p>
            <a:pPr marL="0" indent="0">
              <a:buNone/>
            </a:pPr>
            <a:r>
              <a:rPr lang="en-GB" dirty="0"/>
              <a:t>In Private Letters, </a:t>
            </a:r>
            <a:r>
              <a:rPr lang="en-GB" i="1" dirty="0"/>
              <a:t>Benedict </a:t>
            </a:r>
            <a:r>
              <a:rPr lang="en-GB" dirty="0"/>
              <a:t>Rebukes Critics of Pope </a:t>
            </a:r>
            <a:r>
              <a:rPr lang="en-GB" i="1" dirty="0" smtClean="0"/>
              <a:t>Francis</a:t>
            </a:r>
          </a:p>
          <a:p>
            <a:pPr marL="0" indent="0">
              <a:buNone/>
            </a:pPr>
            <a:r>
              <a:rPr lang="es-MX" dirty="0" smtClean="0"/>
              <a:t>Pon atención a los nombres propios en este encabezado.</a:t>
            </a:r>
          </a:p>
          <a:p>
            <a:pPr marL="0" indent="0">
              <a:buNone/>
            </a:pPr>
            <a:endParaRPr lang="en-GB"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004" y="3359471"/>
            <a:ext cx="4171950" cy="2987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8056969"/>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Elige la acepción y usos correctos</a:t>
            </a:r>
            <a:endParaRPr lang="en-GB" dirty="0"/>
          </a:p>
        </p:txBody>
      </p:sp>
      <p:sp>
        <p:nvSpPr>
          <p:cNvPr id="3" name="2 Marcador de contenido"/>
          <p:cNvSpPr>
            <a:spLocks noGrp="1"/>
          </p:cNvSpPr>
          <p:nvPr>
            <p:ph idx="1"/>
          </p:nvPr>
        </p:nvSpPr>
        <p:spPr/>
        <p:txBody>
          <a:bodyPr/>
          <a:lstStyle/>
          <a:p>
            <a:pPr marL="0" indent="0">
              <a:buNone/>
            </a:pPr>
            <a:r>
              <a:rPr lang="en-GB" dirty="0"/>
              <a:t>Walmart Pulls Soviet-Themed Shirts After Lithuania </a:t>
            </a:r>
            <a:r>
              <a:rPr lang="en-GB" dirty="0" smtClean="0"/>
              <a:t>Objects</a:t>
            </a:r>
          </a:p>
          <a:p>
            <a:pPr marL="0" indent="0">
              <a:buNone/>
            </a:pPr>
            <a:r>
              <a:rPr lang="es-MX" dirty="0" smtClean="0"/>
              <a:t>¿Qué función gramatical desempeña </a:t>
            </a:r>
            <a:r>
              <a:rPr lang="es-MX" i="1" dirty="0" err="1" smtClean="0"/>
              <a:t>Objects</a:t>
            </a:r>
            <a:r>
              <a:rPr lang="es-MX" dirty="0" smtClean="0"/>
              <a:t>?</a:t>
            </a:r>
          </a:p>
          <a:p>
            <a:pPr marL="0" indent="0">
              <a:buNone/>
            </a:pPr>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7323" y="3074377"/>
            <a:ext cx="4572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2301927"/>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pPr algn="ctr"/>
            <a:r>
              <a:rPr lang="es-MX" dirty="0" smtClean="0"/>
              <a:t>Juegos de palabras intraducibles</a:t>
            </a:r>
            <a:endParaRPr lang="en-GB" dirty="0"/>
          </a:p>
        </p:txBody>
      </p:sp>
      <p:sp>
        <p:nvSpPr>
          <p:cNvPr id="3" name="2 Marcador de contenido"/>
          <p:cNvSpPr>
            <a:spLocks noGrp="1"/>
          </p:cNvSpPr>
          <p:nvPr>
            <p:ph idx="1"/>
          </p:nvPr>
        </p:nvSpPr>
        <p:spPr>
          <a:solidFill>
            <a:schemeClr val="tx2">
              <a:lumMod val="60000"/>
              <a:lumOff val="40000"/>
            </a:schemeClr>
          </a:solidFill>
        </p:spPr>
        <p:txBody>
          <a:bodyPr/>
          <a:lstStyle/>
          <a:p>
            <a:pPr marL="0" indent="0">
              <a:buNone/>
            </a:pPr>
            <a:r>
              <a:rPr lang="en-GB" dirty="0" smtClean="0"/>
              <a:t>Noisy </a:t>
            </a:r>
            <a:r>
              <a:rPr lang="en-GB" dirty="0"/>
              <a:t>restaurants: Taking the din out of </a:t>
            </a:r>
            <a:r>
              <a:rPr lang="en-GB" dirty="0" smtClean="0"/>
              <a:t>dinner</a:t>
            </a:r>
          </a:p>
          <a:p>
            <a:pPr marL="0" indent="0">
              <a:buNone/>
            </a:pPr>
            <a:r>
              <a:rPr lang="es-MX" dirty="0" smtClean="0"/>
              <a:t>¿Observas el juego de palabras? ¿Puedes conservarlo en tu traducción?</a:t>
            </a:r>
          </a:p>
          <a:p>
            <a:pPr marL="0" indent="0">
              <a:buNone/>
            </a:pP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527" y="3429000"/>
            <a:ext cx="4381500" cy="245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005349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Visión de la temporalidad en inglés y en español, y otros problemas…</a:t>
            </a:r>
            <a:endParaRPr lang="en-GB" dirty="0"/>
          </a:p>
        </p:txBody>
      </p:sp>
      <p:sp>
        <p:nvSpPr>
          <p:cNvPr id="3" name="2 Marcador de contenido"/>
          <p:cNvSpPr>
            <a:spLocks noGrp="1"/>
          </p:cNvSpPr>
          <p:nvPr>
            <p:ph idx="1"/>
          </p:nvPr>
        </p:nvSpPr>
        <p:spPr>
          <a:xfrm>
            <a:off x="838200" y="1762360"/>
            <a:ext cx="10515600" cy="4129698"/>
          </a:xfrm>
          <a:solidFill>
            <a:schemeClr val="accent1">
              <a:lumMod val="75000"/>
            </a:schemeClr>
          </a:solidFill>
          <a:ln>
            <a:solidFill>
              <a:schemeClr val="accent1">
                <a:lumMod val="75000"/>
              </a:schemeClr>
            </a:solidFill>
          </a:ln>
        </p:spPr>
        <p:txBody>
          <a:bodyPr/>
          <a:lstStyle/>
          <a:p>
            <a:pPr marL="0" indent="0">
              <a:buNone/>
            </a:pPr>
            <a:r>
              <a:rPr lang="en-GB" i="1" dirty="0" smtClean="0">
                <a:solidFill>
                  <a:schemeClr val="bg1"/>
                </a:solidFill>
              </a:rPr>
              <a:t>Russian </a:t>
            </a:r>
            <a:r>
              <a:rPr lang="en-GB" i="1" dirty="0">
                <a:solidFill>
                  <a:schemeClr val="bg1"/>
                </a:solidFill>
              </a:rPr>
              <a:t>Hackers Now Targeting Conservative Think </a:t>
            </a:r>
            <a:r>
              <a:rPr lang="en-GB" i="1" dirty="0" smtClean="0">
                <a:solidFill>
                  <a:schemeClr val="bg1"/>
                </a:solidFill>
              </a:rPr>
              <a:t>Tanks</a:t>
            </a:r>
          </a:p>
          <a:p>
            <a:pPr marL="0" indent="0">
              <a:buNone/>
            </a:pPr>
            <a:r>
              <a:rPr lang="es-MX" dirty="0" smtClean="0">
                <a:solidFill>
                  <a:schemeClr val="bg1"/>
                </a:solidFill>
              </a:rPr>
              <a:t>¿Cómo expresamos esta visión de temporalidad en español? </a:t>
            </a:r>
            <a:endParaRPr lang="es-MX" dirty="0">
              <a:solidFill>
                <a:schemeClr val="bg1"/>
              </a:solidFill>
            </a:endParaRPr>
          </a:p>
          <a:p>
            <a:pPr marL="0" indent="0">
              <a:buNone/>
            </a:pPr>
            <a:r>
              <a:rPr lang="es-MX" dirty="0" smtClean="0">
                <a:solidFill>
                  <a:schemeClr val="bg1"/>
                </a:solidFill>
              </a:rPr>
              <a:t>¿Qué es un </a:t>
            </a:r>
            <a:r>
              <a:rPr lang="es-MX" i="1" dirty="0" err="1" smtClean="0">
                <a:solidFill>
                  <a:schemeClr val="bg1"/>
                </a:solidFill>
              </a:rPr>
              <a:t>Think</a:t>
            </a:r>
            <a:r>
              <a:rPr lang="es-MX" i="1" dirty="0" smtClean="0">
                <a:solidFill>
                  <a:schemeClr val="bg1"/>
                </a:solidFill>
              </a:rPr>
              <a:t> </a:t>
            </a:r>
            <a:r>
              <a:rPr lang="es-MX" i="1" dirty="0" err="1" smtClean="0">
                <a:solidFill>
                  <a:schemeClr val="bg1"/>
                </a:solidFill>
              </a:rPr>
              <a:t>Tank</a:t>
            </a:r>
            <a:r>
              <a:rPr lang="es-MX" dirty="0" smtClean="0">
                <a:solidFill>
                  <a:schemeClr val="bg1"/>
                </a:solidFill>
              </a:rPr>
              <a:t>?</a:t>
            </a:r>
          </a:p>
          <a:p>
            <a:pPr marL="0" indent="0">
              <a:buNone/>
            </a:pPr>
            <a:endParaRPr lang="en-GB"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8953" y="3455559"/>
            <a:ext cx="5263661" cy="2436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575278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Los millones y los billones</a:t>
            </a:r>
            <a:endParaRPr lang="en-GB" dirty="0"/>
          </a:p>
        </p:txBody>
      </p:sp>
      <p:sp>
        <p:nvSpPr>
          <p:cNvPr id="3" name="2 Marcador de contenido"/>
          <p:cNvSpPr>
            <a:spLocks noGrp="1"/>
          </p:cNvSpPr>
          <p:nvPr>
            <p:ph idx="1"/>
          </p:nvPr>
        </p:nvSpPr>
        <p:spPr>
          <a:solidFill>
            <a:schemeClr val="bg2">
              <a:lumMod val="75000"/>
            </a:schemeClr>
          </a:solidFill>
        </p:spPr>
        <p:txBody>
          <a:bodyPr/>
          <a:lstStyle/>
          <a:p>
            <a:pPr marL="0" indent="0">
              <a:buNone/>
            </a:pPr>
            <a:r>
              <a:rPr lang="en-GB" i="1" dirty="0" smtClean="0"/>
              <a:t>In </a:t>
            </a:r>
            <a:r>
              <a:rPr lang="en-GB" i="1" dirty="0"/>
              <a:t>Letter to 1.2 Billion Catholics, Pope Cites Sex Abuse ‘Atrocities</a:t>
            </a:r>
            <a:r>
              <a:rPr lang="en-GB" i="1" dirty="0" smtClean="0"/>
              <a:t>’</a:t>
            </a:r>
          </a:p>
          <a:p>
            <a:pPr marL="0" indent="0">
              <a:buNone/>
            </a:pPr>
            <a:r>
              <a:rPr lang="es-MX" dirty="0" smtClean="0"/>
              <a:t>¿Cuántos católicos recibirán esta carta?</a:t>
            </a:r>
          </a:p>
          <a:p>
            <a:pPr marL="0" indent="0">
              <a:buNone/>
            </a:pPr>
            <a:endParaRPr lang="en-GB"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9077" y="2919046"/>
            <a:ext cx="4044461" cy="3106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33005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 expresados de forma idiomática</a:t>
            </a:r>
            <a:endParaRPr lang="en-GB" dirty="0"/>
          </a:p>
        </p:txBody>
      </p:sp>
      <p:sp>
        <p:nvSpPr>
          <p:cNvPr id="3" name="2 Marcador de contenido"/>
          <p:cNvSpPr>
            <a:spLocks noGrp="1"/>
          </p:cNvSpPr>
          <p:nvPr>
            <p:ph idx="1"/>
          </p:nvPr>
        </p:nvSpPr>
        <p:spPr>
          <a:xfrm>
            <a:off x="797901" y="1825624"/>
            <a:ext cx="10515600" cy="4551363"/>
          </a:xfrm>
          <a:solidFill>
            <a:srgbClr val="C00000"/>
          </a:solidFill>
        </p:spPr>
        <p:txBody>
          <a:bodyPr/>
          <a:lstStyle/>
          <a:p>
            <a:pPr marL="0" indent="0">
              <a:buNone/>
            </a:pPr>
            <a:r>
              <a:rPr lang="en-GB" i="1" dirty="0" smtClean="0">
                <a:solidFill>
                  <a:schemeClr val="bg1"/>
                </a:solidFill>
              </a:rPr>
              <a:t>Asia </a:t>
            </a:r>
            <a:r>
              <a:rPr lang="en-GB" i="1" dirty="0" err="1">
                <a:solidFill>
                  <a:schemeClr val="bg1"/>
                </a:solidFill>
              </a:rPr>
              <a:t>Argento</a:t>
            </a:r>
            <a:r>
              <a:rPr lang="en-GB" i="1" dirty="0">
                <a:solidFill>
                  <a:schemeClr val="bg1"/>
                </a:solidFill>
              </a:rPr>
              <a:t> Paid Hush Money to Silence Sexual </a:t>
            </a:r>
            <a:r>
              <a:rPr lang="en-GB" i="1" dirty="0" smtClean="0">
                <a:solidFill>
                  <a:schemeClr val="bg1"/>
                </a:solidFill>
              </a:rPr>
              <a:t>Assault</a:t>
            </a:r>
          </a:p>
          <a:p>
            <a:pPr marL="0" indent="0">
              <a:buNone/>
            </a:pPr>
            <a:r>
              <a:rPr lang="es-MX" dirty="0" smtClean="0">
                <a:solidFill>
                  <a:schemeClr val="bg1"/>
                </a:solidFill>
              </a:rPr>
              <a:t>¿Qué debemos entender por</a:t>
            </a:r>
            <a:r>
              <a:rPr lang="es-MX" i="1" dirty="0" smtClean="0">
                <a:solidFill>
                  <a:schemeClr val="bg1"/>
                </a:solidFill>
              </a:rPr>
              <a:t> </a:t>
            </a:r>
            <a:r>
              <a:rPr lang="es-MX" i="1" dirty="0" err="1" smtClean="0">
                <a:solidFill>
                  <a:schemeClr val="bg1"/>
                </a:solidFill>
              </a:rPr>
              <a:t>Hush</a:t>
            </a:r>
            <a:r>
              <a:rPr lang="es-MX" i="1" dirty="0" smtClean="0">
                <a:solidFill>
                  <a:schemeClr val="bg1"/>
                </a:solidFill>
              </a:rPr>
              <a:t> Money</a:t>
            </a:r>
            <a:r>
              <a:rPr lang="es-MX" dirty="0" smtClean="0">
                <a:solidFill>
                  <a:schemeClr val="bg1"/>
                </a:solidFill>
              </a:rPr>
              <a:t>?</a:t>
            </a:r>
          </a:p>
          <a:p>
            <a:pPr marL="0" indent="0">
              <a:buNone/>
            </a:pPr>
            <a:endParaRPr lang="en-GB"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342"/>
          <a:stretch/>
        </p:blipFill>
        <p:spPr bwMode="auto">
          <a:xfrm>
            <a:off x="3682511" y="3203407"/>
            <a:ext cx="4746381" cy="2763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4042787"/>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Acrónimos comunes y adverbios</a:t>
            </a:r>
            <a:endParaRPr lang="en-GB" dirty="0"/>
          </a:p>
        </p:txBody>
      </p:sp>
      <p:sp>
        <p:nvSpPr>
          <p:cNvPr id="3" name="2 Marcador de contenido"/>
          <p:cNvSpPr>
            <a:spLocks noGrp="1"/>
          </p:cNvSpPr>
          <p:nvPr>
            <p:ph idx="1"/>
          </p:nvPr>
        </p:nvSpPr>
        <p:spPr>
          <a:solidFill>
            <a:schemeClr val="accent1">
              <a:lumMod val="60000"/>
              <a:lumOff val="40000"/>
            </a:schemeClr>
          </a:solidFill>
        </p:spPr>
        <p:txBody>
          <a:bodyPr/>
          <a:lstStyle/>
          <a:p>
            <a:pPr marL="0" indent="0">
              <a:buNone/>
            </a:pPr>
            <a:r>
              <a:rPr lang="en-GB" i="1" dirty="0" smtClean="0"/>
              <a:t>Canada </a:t>
            </a:r>
            <a:r>
              <a:rPr lang="en-GB" i="1" dirty="0"/>
              <a:t>on the </a:t>
            </a:r>
            <a:r>
              <a:rPr lang="en-GB" i="1" dirty="0" err="1"/>
              <a:t>Sidelines</a:t>
            </a:r>
            <a:r>
              <a:rPr lang="en-GB" i="1" dirty="0"/>
              <a:t> as U.S. and Mexico Near an Agreement on </a:t>
            </a:r>
            <a:r>
              <a:rPr lang="en-GB" i="1" dirty="0" err="1" smtClean="0"/>
              <a:t>Nafta</a:t>
            </a:r>
            <a:endParaRPr lang="en-GB" i="1" dirty="0" smtClean="0"/>
          </a:p>
          <a:p>
            <a:pPr marL="0" indent="0">
              <a:buNone/>
            </a:pPr>
            <a:r>
              <a:rPr lang="es-MX" dirty="0" smtClean="0"/>
              <a:t>Cuidado con el acrónimo. ¿Qué significa </a:t>
            </a:r>
            <a:r>
              <a:rPr lang="es-MX" i="1" dirty="0" err="1" smtClean="0"/>
              <a:t>Sidelines</a:t>
            </a:r>
            <a:r>
              <a:rPr lang="es-MX" dirty="0" smtClean="0"/>
              <a:t>?</a:t>
            </a:r>
          </a:p>
          <a:p>
            <a:pPr marL="0" indent="0">
              <a:buNone/>
            </a:pPr>
            <a:endParaRPr lang="en-GB"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8666" y="4229100"/>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3985821"/>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Las preposiciones y su “peso semántico”</a:t>
            </a:r>
            <a:endParaRPr lang="en-GB" dirty="0"/>
          </a:p>
        </p:txBody>
      </p:sp>
      <p:sp>
        <p:nvSpPr>
          <p:cNvPr id="3" name="2 Marcador de contenido"/>
          <p:cNvSpPr>
            <a:spLocks noGrp="1"/>
          </p:cNvSpPr>
          <p:nvPr>
            <p:ph idx="1"/>
          </p:nvPr>
        </p:nvSpPr>
        <p:spPr>
          <a:xfrm>
            <a:off x="838200" y="1825625"/>
            <a:ext cx="10515600" cy="4821360"/>
          </a:xfrm>
          <a:solidFill>
            <a:schemeClr val="accent2">
              <a:lumMod val="60000"/>
              <a:lumOff val="40000"/>
            </a:schemeClr>
          </a:solidFill>
        </p:spPr>
        <p:txBody>
          <a:bodyPr/>
          <a:lstStyle/>
          <a:p>
            <a:pPr marL="0" indent="0">
              <a:buNone/>
            </a:pPr>
            <a:r>
              <a:rPr lang="en-GB" i="1" dirty="0" smtClean="0"/>
              <a:t>U.S </a:t>
            </a:r>
            <a:r>
              <a:rPr lang="en-GB" i="1" dirty="0"/>
              <a:t>Imposes Sanctions on Myanmar Military Over </a:t>
            </a:r>
            <a:r>
              <a:rPr lang="en-GB" i="1" dirty="0" err="1"/>
              <a:t>Rohingya</a:t>
            </a:r>
            <a:r>
              <a:rPr lang="en-GB" i="1" dirty="0"/>
              <a:t> </a:t>
            </a:r>
            <a:r>
              <a:rPr lang="en-GB" i="1" dirty="0" smtClean="0"/>
              <a:t>Atrocities</a:t>
            </a:r>
          </a:p>
          <a:p>
            <a:pPr marL="0" indent="0">
              <a:buNone/>
            </a:pPr>
            <a:r>
              <a:rPr lang="es-MX" dirty="0" smtClean="0"/>
              <a:t>Pon atención a las preposiciones. </a:t>
            </a:r>
          </a:p>
          <a:p>
            <a:pPr marL="0" indent="0">
              <a:buNone/>
            </a:pPr>
            <a:r>
              <a:rPr lang="es-MX" dirty="0" smtClean="0"/>
              <a:t>No te extiendas en la redacción del encabezado.</a:t>
            </a:r>
          </a:p>
          <a:p>
            <a:pPr marL="0" indent="0">
              <a:buNone/>
            </a:pPr>
            <a:endParaRPr lang="en-GB"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235" y="3563815"/>
            <a:ext cx="4957016" cy="2790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331058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n-GB" dirty="0" err="1"/>
              <a:t>Presentación</a:t>
            </a:r>
            <a:r>
              <a:rPr lang="en-GB" dirty="0"/>
              <a:t> de la UA</a:t>
            </a:r>
          </a:p>
        </p:txBody>
      </p:sp>
      <p:sp>
        <p:nvSpPr>
          <p:cNvPr id="3" name="2 Marcador de contenido"/>
          <p:cNvSpPr>
            <a:spLocks noGrp="1"/>
          </p:cNvSpPr>
          <p:nvPr>
            <p:ph idx="1"/>
          </p:nvPr>
        </p:nvSpPr>
        <p:spPr/>
        <p:txBody>
          <a:bodyPr>
            <a:normAutofit fontScale="92500" lnSpcReduction="10000"/>
          </a:bodyPr>
          <a:lstStyle/>
          <a:p>
            <a:pPr marL="0" indent="0" algn="just">
              <a:buNone/>
            </a:pPr>
            <a:r>
              <a:rPr lang="es-MX" dirty="0" smtClean="0"/>
              <a:t>De esta manera, el estudiante adquiere una visón global de los distintos géneros y de sus problemas particulares. </a:t>
            </a:r>
          </a:p>
          <a:p>
            <a:pPr marL="0" indent="0" algn="just">
              <a:buNone/>
            </a:pPr>
            <a:r>
              <a:rPr lang="es-MX" dirty="0" smtClean="0"/>
              <a:t>En el caso de este material de apoyo, se ha buscado que el estudiante haga frente a una serie de problemas que suelen caracterizar los textos periodísticos, en especial los informativos.</a:t>
            </a:r>
          </a:p>
          <a:p>
            <a:pPr marL="0" indent="0" algn="just">
              <a:buNone/>
            </a:pPr>
            <a:r>
              <a:rPr lang="es-MX" dirty="0" smtClean="0"/>
              <a:t>El uso de siglas, las discrepancias en los nombres de ciudades y regiones, el peso semántico que encierran las preposiciones inglesas y los juegos de palabras, son algunos de los problemas que se tratan y se ejemplifican en esta serie de diapositivas. El énfasis, dada las limitaciones propias del medio se centra en torno al texto informativo, en especial a los encabezados. Sin embargo, esto no obsta para su aplicación en los más diversos tipos de textos, periodísticos o de otra índole. </a:t>
            </a:r>
            <a:endParaRPr lang="en-GB" dirty="0"/>
          </a:p>
        </p:txBody>
      </p:sp>
    </p:spTree>
    <p:extLst>
      <p:ext uri="{BB962C8B-B14F-4D97-AF65-F5344CB8AC3E}">
        <p14:creationId xmlns:p14="http://schemas.microsoft.com/office/powerpoint/2010/main" val="110857106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lumMod val="40000"/>
              <a:lumOff val="60000"/>
            </a:schemeClr>
          </a:solidFill>
        </p:spPr>
        <p:txBody>
          <a:bodyPr/>
          <a:lstStyle/>
          <a:p>
            <a:pPr algn="ctr"/>
            <a:r>
              <a:rPr lang="es-MX" dirty="0" smtClean="0"/>
              <a:t>La </a:t>
            </a:r>
            <a:r>
              <a:rPr lang="es-MX" dirty="0" smtClean="0"/>
              <a:t>acepción </a:t>
            </a:r>
            <a:r>
              <a:rPr lang="es-MX" dirty="0" smtClean="0"/>
              <a:t>incorrecta </a:t>
            </a:r>
            <a:endParaRPr lang="en-GB" dirty="0"/>
          </a:p>
        </p:txBody>
      </p:sp>
      <p:sp>
        <p:nvSpPr>
          <p:cNvPr id="3" name="2 Marcador de contenido"/>
          <p:cNvSpPr>
            <a:spLocks noGrp="1"/>
          </p:cNvSpPr>
          <p:nvPr>
            <p:ph idx="1"/>
          </p:nvPr>
        </p:nvSpPr>
        <p:spPr/>
        <p:txBody>
          <a:bodyPr/>
          <a:lstStyle/>
          <a:p>
            <a:pPr marL="0" indent="0" algn="ctr">
              <a:buNone/>
            </a:pPr>
            <a:r>
              <a:rPr lang="en-GB" i="1" dirty="0" smtClean="0"/>
              <a:t>GOP </a:t>
            </a:r>
            <a:r>
              <a:rPr lang="en-GB" i="1" dirty="0"/>
              <a:t>Divide Emerges over Trump’s Space </a:t>
            </a:r>
            <a:r>
              <a:rPr lang="en-GB" i="1" dirty="0" smtClean="0"/>
              <a:t>Force</a:t>
            </a:r>
          </a:p>
          <a:p>
            <a:pPr marL="0" indent="0">
              <a:buNone/>
            </a:pPr>
            <a:r>
              <a:rPr lang="es-MX" dirty="0" smtClean="0"/>
              <a:t>Elige la función gramatical correcta (</a:t>
            </a:r>
            <a:r>
              <a:rPr lang="es-MX" dirty="0" err="1" smtClean="0"/>
              <a:t>vb</a:t>
            </a:r>
            <a:r>
              <a:rPr lang="es-MX" dirty="0" smtClean="0"/>
              <a:t>., n., </a:t>
            </a:r>
            <a:r>
              <a:rPr lang="es-MX" dirty="0" err="1" smtClean="0"/>
              <a:t>adj</a:t>
            </a:r>
            <a:r>
              <a:rPr lang="es-MX" dirty="0" smtClean="0"/>
              <a:t>.).</a:t>
            </a:r>
          </a:p>
          <a:p>
            <a:pPr marL="0" indent="0">
              <a:buNone/>
            </a:pPr>
            <a:endParaRPr lang="es-MX" dirty="0" smtClean="0"/>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8734" y="3012831"/>
            <a:ext cx="6096075" cy="2965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4248022"/>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Las palabras “inocentes”: </a:t>
            </a:r>
            <a:r>
              <a:rPr lang="es-MX" i="1" dirty="0" err="1" smtClean="0"/>
              <a:t>How</a:t>
            </a:r>
            <a:endParaRPr lang="en-GB" i="1" dirty="0"/>
          </a:p>
        </p:txBody>
      </p:sp>
      <p:sp>
        <p:nvSpPr>
          <p:cNvPr id="3" name="2 Marcador de contenido"/>
          <p:cNvSpPr>
            <a:spLocks noGrp="1"/>
          </p:cNvSpPr>
          <p:nvPr>
            <p:ph idx="1"/>
          </p:nvPr>
        </p:nvSpPr>
        <p:spPr>
          <a:solidFill>
            <a:srgbClr val="FFC000"/>
          </a:solidFill>
        </p:spPr>
        <p:txBody>
          <a:bodyPr/>
          <a:lstStyle/>
          <a:p>
            <a:pPr marL="0" indent="0">
              <a:buNone/>
            </a:pPr>
            <a:r>
              <a:rPr lang="en-GB" dirty="0" smtClean="0"/>
              <a:t>How </a:t>
            </a:r>
            <a:r>
              <a:rPr lang="en-GB" dirty="0"/>
              <a:t>the Drone Attack on Maduro Unfolded in </a:t>
            </a:r>
            <a:r>
              <a:rPr lang="en-GB" dirty="0" smtClean="0"/>
              <a:t>Venezuela.</a:t>
            </a:r>
          </a:p>
          <a:p>
            <a:pPr marL="0" indent="0">
              <a:buNone/>
            </a:pPr>
            <a:r>
              <a:rPr lang="es-MX" dirty="0" smtClean="0"/>
              <a:t>¿Qué podemos hacer con </a:t>
            </a:r>
            <a:r>
              <a:rPr lang="es-MX" i="1" dirty="0" err="1"/>
              <a:t>H</a:t>
            </a:r>
            <a:r>
              <a:rPr lang="es-MX" i="1" dirty="0" err="1" smtClean="0"/>
              <a:t>ow</a:t>
            </a:r>
            <a:r>
              <a:rPr lang="es-MX" i="1" dirty="0" smtClean="0"/>
              <a:t> </a:t>
            </a:r>
            <a:r>
              <a:rPr lang="es-MX" dirty="0" smtClean="0"/>
              <a:t>en el encabezado?</a:t>
            </a:r>
          </a:p>
          <a:p>
            <a:pPr marL="0" indent="0">
              <a:buNone/>
            </a:pPr>
            <a:endParaRPr lang="en-GB"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6566" y="3368252"/>
            <a:ext cx="4737588" cy="2584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834399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40000"/>
              <a:lumOff val="60000"/>
            </a:schemeClr>
          </a:solidFill>
        </p:spPr>
        <p:txBody>
          <a:bodyPr/>
          <a:lstStyle/>
          <a:p>
            <a:pPr algn="ctr"/>
            <a:r>
              <a:rPr lang="es-MX" dirty="0" smtClean="0"/>
              <a:t>Bibliografía</a:t>
            </a:r>
            <a:br>
              <a:rPr lang="es-MX" dirty="0" smtClean="0"/>
            </a:br>
            <a:endParaRPr lang="en-GB" dirty="0"/>
          </a:p>
        </p:txBody>
      </p:sp>
      <p:sp>
        <p:nvSpPr>
          <p:cNvPr id="3" name="2 Marcador de contenido"/>
          <p:cNvSpPr>
            <a:spLocks noGrp="1"/>
          </p:cNvSpPr>
          <p:nvPr>
            <p:ph idx="1"/>
          </p:nvPr>
        </p:nvSpPr>
        <p:spPr/>
        <p:txBody>
          <a:bodyPr>
            <a:normAutofit fontScale="85000" lnSpcReduction="20000"/>
          </a:bodyPr>
          <a:lstStyle/>
          <a:p>
            <a:r>
              <a:rPr lang="es-MX" dirty="0"/>
              <a:t>BERMAN, S. </a:t>
            </a:r>
            <a:r>
              <a:rPr lang="en-US" dirty="0"/>
              <a:t>PORTER, C. (2014). </a:t>
            </a:r>
            <a:r>
              <a:rPr lang="en-US" i="1" dirty="0"/>
              <a:t>A Companion to Translation Studies (Blackwell Companions to Literature and Culture).</a:t>
            </a:r>
            <a:r>
              <a:rPr lang="en-US" dirty="0"/>
              <a:t>, Wiley </a:t>
            </a:r>
            <a:r>
              <a:rPr lang="en-US" dirty="0" err="1"/>
              <a:t>Blacknell</a:t>
            </a:r>
            <a:r>
              <a:rPr lang="en-US" dirty="0"/>
              <a:t>, Oxford. </a:t>
            </a:r>
          </a:p>
          <a:p>
            <a:r>
              <a:rPr lang="es-MX" dirty="0"/>
              <a:t>GARCÍA-YEBRA, V. (2008). </a:t>
            </a:r>
            <a:r>
              <a:rPr lang="es-MX" i="1" dirty="0"/>
              <a:t>Sobre los diferentes métodos de traducir</a:t>
            </a:r>
            <a:r>
              <a:rPr lang="es-MX" dirty="0"/>
              <a:t>., Gredos, España. </a:t>
            </a:r>
            <a:endParaRPr lang="en-GB" dirty="0"/>
          </a:p>
          <a:p>
            <a:r>
              <a:rPr lang="en-US" dirty="0"/>
              <a:t>GROSSMAN, Edith. (2011). </a:t>
            </a:r>
            <a:r>
              <a:rPr lang="en-US" i="1" dirty="0"/>
              <a:t>Why Translation Matters.</a:t>
            </a:r>
            <a:r>
              <a:rPr lang="en-US" dirty="0"/>
              <a:t>, Yale University Press, New York.</a:t>
            </a:r>
            <a:endParaRPr lang="en-GB" dirty="0"/>
          </a:p>
          <a:p>
            <a:r>
              <a:rPr lang="en-US" dirty="0"/>
              <a:t>HERVEY, </a:t>
            </a:r>
            <a:r>
              <a:rPr lang="en-US" dirty="0" err="1"/>
              <a:t>Sándor</a:t>
            </a:r>
            <a:r>
              <a:rPr lang="en-US" dirty="0"/>
              <a:t>, </a:t>
            </a:r>
            <a:r>
              <a:rPr lang="en-US" i="1" dirty="0"/>
              <a:t>et al</a:t>
            </a:r>
            <a:r>
              <a:rPr lang="en-US" dirty="0"/>
              <a:t>. (2002), Thinking Spanish Translation., Routledge, New York.</a:t>
            </a:r>
            <a:endParaRPr lang="en-GB" dirty="0"/>
          </a:p>
          <a:p>
            <a:r>
              <a:rPr lang="en-US" dirty="0"/>
              <a:t>KELLY, N. ZETZSCHE, J. (2012). </a:t>
            </a:r>
            <a:r>
              <a:rPr lang="en-US" i="1" dirty="0"/>
              <a:t>Found in Translation: How Language Shapes Our Lives and Transforms the World</a:t>
            </a:r>
            <a:r>
              <a:rPr lang="en-US" dirty="0"/>
              <a:t>.</a:t>
            </a:r>
            <a:r>
              <a:rPr lang="en-US" i="1" dirty="0"/>
              <a:t>, </a:t>
            </a:r>
            <a:r>
              <a:rPr lang="en-US" dirty="0"/>
              <a:t>Perigee Books, New York.</a:t>
            </a:r>
            <a:endParaRPr lang="en-GB" dirty="0"/>
          </a:p>
          <a:p>
            <a:r>
              <a:rPr lang="en-US" dirty="0"/>
              <a:t>SALDANHA, Gabriela. (2014). </a:t>
            </a:r>
            <a:r>
              <a:rPr lang="en-US" i="1" dirty="0"/>
              <a:t>Research Methodology in Translation Studies</a:t>
            </a:r>
            <a:r>
              <a:rPr lang="en-US" dirty="0"/>
              <a:t>., Routledge, New York.</a:t>
            </a:r>
            <a:endParaRPr lang="en-GB" dirty="0"/>
          </a:p>
          <a:p>
            <a:r>
              <a:rPr lang="es-MX" dirty="0"/>
              <a:t>VENUTI, L. (2000). </a:t>
            </a:r>
            <a:r>
              <a:rPr lang="es-MX" i="1" dirty="0" err="1"/>
              <a:t>The</a:t>
            </a:r>
            <a:r>
              <a:rPr lang="es-MX" i="1" dirty="0"/>
              <a:t> </a:t>
            </a:r>
            <a:r>
              <a:rPr lang="es-MX" i="1" dirty="0" err="1"/>
              <a:t>Translation</a:t>
            </a:r>
            <a:r>
              <a:rPr lang="es-MX" i="1" dirty="0"/>
              <a:t> </a:t>
            </a:r>
            <a:r>
              <a:rPr lang="es-MX" i="1" dirty="0" err="1"/>
              <a:t>Studies</a:t>
            </a:r>
            <a:r>
              <a:rPr lang="es-MX" i="1" dirty="0"/>
              <a:t> Reader.</a:t>
            </a:r>
            <a:r>
              <a:rPr lang="es-MX" dirty="0"/>
              <a:t>, </a:t>
            </a:r>
            <a:r>
              <a:rPr lang="es-MX" dirty="0" err="1"/>
              <a:t>Routledge</a:t>
            </a:r>
            <a:r>
              <a:rPr lang="es-MX" dirty="0"/>
              <a:t>, USA.</a:t>
            </a:r>
          </a:p>
          <a:p>
            <a:r>
              <a:rPr lang="en-GB" dirty="0"/>
              <a:t>WRIGHT, Chantal. (2016). </a:t>
            </a:r>
            <a:r>
              <a:rPr lang="en-GB" i="1" dirty="0"/>
              <a:t>Literary Translation.</a:t>
            </a:r>
            <a:r>
              <a:rPr lang="en-GB" dirty="0"/>
              <a:t>, Routledge, </a:t>
            </a:r>
            <a:r>
              <a:rPr lang="en-US" dirty="0"/>
              <a:t>New York.</a:t>
            </a:r>
            <a:endParaRPr lang="en-GB" dirty="0"/>
          </a:p>
          <a:p>
            <a:pPr marL="0" indent="0">
              <a:buNone/>
            </a:pPr>
            <a:endParaRPr lang="en-GB" dirty="0"/>
          </a:p>
        </p:txBody>
      </p:sp>
    </p:spTree>
    <p:extLst>
      <p:ext uri="{BB962C8B-B14F-4D97-AF65-F5344CB8AC3E}">
        <p14:creationId xmlns:p14="http://schemas.microsoft.com/office/powerpoint/2010/main" val="179129805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1182321"/>
          </a:xfrm>
        </p:spPr>
        <p:txBody>
          <a:bodyPr/>
          <a:lstStyle/>
          <a:p>
            <a:pPr algn="ctr"/>
            <a:r>
              <a:rPr lang="es-MX" dirty="0" smtClean="0"/>
              <a:t>Guion explicativo</a:t>
            </a:r>
            <a:endParaRPr lang="en-GB" dirty="0"/>
          </a:p>
        </p:txBody>
      </p:sp>
      <p:sp>
        <p:nvSpPr>
          <p:cNvPr id="3" name="2 Marcador de contenido"/>
          <p:cNvSpPr>
            <a:spLocks noGrp="1"/>
          </p:cNvSpPr>
          <p:nvPr>
            <p:ph idx="1"/>
          </p:nvPr>
        </p:nvSpPr>
        <p:spPr>
          <a:xfrm>
            <a:off x="838200" y="1570892"/>
            <a:ext cx="10515600" cy="4606071"/>
          </a:xfrm>
          <a:solidFill>
            <a:schemeClr val="accent1">
              <a:lumMod val="40000"/>
              <a:lumOff val="60000"/>
            </a:schemeClr>
          </a:solidFill>
        </p:spPr>
        <p:txBody>
          <a:bodyPr/>
          <a:lstStyle/>
          <a:p>
            <a:pPr marL="0" indent="0">
              <a:buNone/>
            </a:pPr>
            <a:r>
              <a:rPr lang="es-MX" dirty="0"/>
              <a:t>Este material </a:t>
            </a:r>
            <a:r>
              <a:rPr lang="es-MX" dirty="0" smtClean="0"/>
              <a:t>es, primordialmente, </a:t>
            </a:r>
            <a:r>
              <a:rPr lang="es-MX" dirty="0"/>
              <a:t>un </a:t>
            </a:r>
            <a:r>
              <a:rPr lang="es-MX" dirty="0" smtClean="0"/>
              <a:t>apoyo didáctico complementario </a:t>
            </a:r>
            <a:r>
              <a:rPr lang="es-MX" dirty="0"/>
              <a:t>objetivo consiste en aclarar y </a:t>
            </a:r>
            <a:r>
              <a:rPr lang="es-MX" dirty="0" smtClean="0"/>
              <a:t>ejemplificar algunos de los </a:t>
            </a:r>
            <a:r>
              <a:rPr lang="es-MX" dirty="0"/>
              <a:t>conceptos tratados en el programa de la </a:t>
            </a:r>
            <a:r>
              <a:rPr lang="es-MX" i="1" dirty="0"/>
              <a:t>UA </a:t>
            </a:r>
            <a:r>
              <a:rPr lang="es-MX" i="1" dirty="0" smtClean="0"/>
              <a:t>Traducción periodística del </a:t>
            </a:r>
            <a:r>
              <a:rPr lang="es-MX" i="1" dirty="0"/>
              <a:t>inglés</a:t>
            </a:r>
            <a:r>
              <a:rPr lang="es-MX" dirty="0"/>
              <a:t>. Se sugiere que el material se emplee ya sea al comienzo o al final </a:t>
            </a:r>
            <a:r>
              <a:rPr lang="es-MX" dirty="0" smtClean="0"/>
              <a:t>de </a:t>
            </a:r>
            <a:r>
              <a:rPr lang="es-MX" dirty="0"/>
              <a:t>los temas o contenidos </a:t>
            </a:r>
            <a:r>
              <a:rPr lang="es-MX" dirty="0" smtClean="0"/>
              <a:t>programáticos correspondientes. </a:t>
            </a:r>
            <a:r>
              <a:rPr lang="es-MX" dirty="0"/>
              <a:t>Las diapositivas cubren </a:t>
            </a:r>
            <a:r>
              <a:rPr lang="es-MX" dirty="0" smtClean="0"/>
              <a:t>una serie de aspectos que resultan problemáticos para el estudiante que cursa la UA. El eje en torno al cual se desarrolla este material es la Unidad Uno del </a:t>
            </a:r>
            <a:r>
              <a:rPr lang="es-MX" dirty="0"/>
              <a:t>programa vigente para la UA. </a:t>
            </a:r>
            <a:r>
              <a:rPr lang="es-MX" dirty="0" smtClean="0"/>
              <a:t>Sin embargo, cabe aclarar que la naturaleza de los problemas tratados rebasa por mucho el ámbito de esta unidad programática, por lo que abarca contenidos relevantes en otras unidades e incluso en otras UA. </a:t>
            </a:r>
            <a:endParaRPr lang="en-GB" dirty="0"/>
          </a:p>
        </p:txBody>
      </p:sp>
    </p:spTree>
    <p:extLst>
      <p:ext uri="{BB962C8B-B14F-4D97-AF65-F5344CB8AC3E}">
        <p14:creationId xmlns:p14="http://schemas.microsoft.com/office/powerpoint/2010/main" val="304993538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Guion explicativo</a:t>
            </a:r>
            <a:endParaRPr lang="en-GB" dirty="0"/>
          </a:p>
        </p:txBody>
      </p:sp>
      <p:sp>
        <p:nvSpPr>
          <p:cNvPr id="3" name="2 Marcador de contenido"/>
          <p:cNvSpPr>
            <a:spLocks noGrp="1"/>
          </p:cNvSpPr>
          <p:nvPr>
            <p:ph idx="1"/>
          </p:nvPr>
        </p:nvSpPr>
        <p:spPr>
          <a:solidFill>
            <a:schemeClr val="tx2">
              <a:lumMod val="40000"/>
              <a:lumOff val="60000"/>
            </a:schemeClr>
          </a:solidFill>
        </p:spPr>
        <p:txBody>
          <a:bodyPr/>
          <a:lstStyle/>
          <a:p>
            <a:r>
              <a:rPr lang="es-MX" dirty="0"/>
              <a:t>Los conceptos se ilustran por medio de </a:t>
            </a:r>
            <a:r>
              <a:rPr lang="es-MX" dirty="0" smtClean="0"/>
              <a:t>encabezados o pasajes de otra clase de textos periodísticos </a:t>
            </a:r>
            <a:r>
              <a:rPr lang="es-MX" dirty="0"/>
              <a:t>en </a:t>
            </a:r>
            <a:r>
              <a:rPr lang="es-MX" dirty="0" smtClean="0"/>
              <a:t>inglés. En algunos casos vienen los pasajes vienen acompañados de su </a:t>
            </a:r>
            <a:r>
              <a:rPr lang="es-MX" dirty="0"/>
              <a:t>correspondiente traducción al español. </a:t>
            </a:r>
            <a:endParaRPr lang="es-MX" dirty="0" smtClean="0"/>
          </a:p>
          <a:p>
            <a:r>
              <a:rPr lang="es-MX" dirty="0" smtClean="0"/>
              <a:t>El </a:t>
            </a:r>
            <a:r>
              <a:rPr lang="es-MX" dirty="0"/>
              <a:t>docente debe sentirse en libertad de sugerir versiones alternativas. </a:t>
            </a:r>
            <a:r>
              <a:rPr lang="es-MX" dirty="0" smtClean="0"/>
              <a:t>Lo anterior no obsta para que se abra </a:t>
            </a:r>
            <a:r>
              <a:rPr lang="es-MX" dirty="0"/>
              <a:t>el espacio </a:t>
            </a:r>
            <a:r>
              <a:rPr lang="es-MX" dirty="0" smtClean="0"/>
              <a:t>a las aportaciones de </a:t>
            </a:r>
            <a:r>
              <a:rPr lang="es-MX" dirty="0"/>
              <a:t>los estudiantes  </a:t>
            </a:r>
            <a:r>
              <a:rPr lang="es-MX" dirty="0" smtClean="0"/>
              <a:t>a través de </a:t>
            </a:r>
            <a:r>
              <a:rPr lang="es-MX" dirty="0"/>
              <a:t>comentarios con respecto a </a:t>
            </a:r>
            <a:r>
              <a:rPr lang="es-MX" dirty="0" smtClean="0"/>
              <a:t>las distintas </a:t>
            </a:r>
            <a:r>
              <a:rPr lang="es-MX" dirty="0"/>
              <a:t>versiones o propuestas de traducción. </a:t>
            </a:r>
            <a:endParaRPr lang="es-MX" dirty="0" smtClean="0"/>
          </a:p>
          <a:p>
            <a:r>
              <a:rPr lang="es-MX" dirty="0" smtClean="0"/>
              <a:t>Este material puede aplicarse antes, durante e incluso después de la sesión de clase en la que se trata la temática de la unidad. </a:t>
            </a:r>
            <a:endParaRPr lang="en-GB" dirty="0"/>
          </a:p>
        </p:txBody>
      </p:sp>
    </p:spTree>
    <p:extLst>
      <p:ext uri="{BB962C8B-B14F-4D97-AF65-F5344CB8AC3E}">
        <p14:creationId xmlns:p14="http://schemas.microsoft.com/office/powerpoint/2010/main" val="390576813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
            </a:r>
            <a:br>
              <a:rPr lang="es-MX" dirty="0" smtClean="0"/>
            </a:br>
            <a:r>
              <a:rPr lang="es-MX" dirty="0" smtClean="0"/>
              <a:t>Guion explicativo</a:t>
            </a:r>
            <a:endParaRPr lang="en-GB" dirty="0"/>
          </a:p>
        </p:txBody>
      </p:sp>
      <p:sp>
        <p:nvSpPr>
          <p:cNvPr id="3" name="2 Marcador de contenido"/>
          <p:cNvSpPr>
            <a:spLocks noGrp="1"/>
          </p:cNvSpPr>
          <p:nvPr>
            <p:ph idx="1"/>
          </p:nvPr>
        </p:nvSpPr>
        <p:spPr>
          <a:solidFill>
            <a:schemeClr val="tx2">
              <a:lumMod val="40000"/>
              <a:lumOff val="60000"/>
            </a:schemeClr>
          </a:solidFill>
        </p:spPr>
        <p:txBody>
          <a:bodyPr>
            <a:normAutofit lnSpcReduction="10000"/>
          </a:bodyPr>
          <a:lstStyle/>
          <a:p>
            <a:r>
              <a:rPr lang="es-MX" dirty="0" smtClean="0"/>
              <a:t>Las diapositivas no contienen “respuestas”, sino que buscan despertar el interés y la atención de los estudiantes con respecto a los escollos analizados en cada diapositiva. Es, por lo tanto, fundamental que se cuestionen las distintas propuestas de traducción desde una visión crítica.</a:t>
            </a:r>
          </a:p>
          <a:p>
            <a:r>
              <a:rPr lang="es-MX" dirty="0" smtClean="0"/>
              <a:t>En virtud de lo antes dicho, es importante que el docente haga uso en clase de recursos digitales como los periódicos en línea, en los que abundan ejemplos como los tratados en este material. Dicho de otra forma, se trata solamente de un primer ejemplo, el cual habr</a:t>
            </a:r>
            <a:r>
              <a:rPr lang="es-MX" dirty="0"/>
              <a:t>á</a:t>
            </a:r>
            <a:r>
              <a:rPr lang="es-MX" dirty="0" smtClean="0"/>
              <a:t> de nutrirse con la discusión y con los ejemplos de los estudiantes, mediante el uso en el aula de otras herramientas tecnológicas.</a:t>
            </a:r>
            <a:endParaRPr lang="en-GB" dirty="0"/>
          </a:p>
        </p:txBody>
      </p:sp>
    </p:spTree>
    <p:extLst>
      <p:ext uri="{BB962C8B-B14F-4D97-AF65-F5344CB8AC3E}">
        <p14:creationId xmlns:p14="http://schemas.microsoft.com/office/powerpoint/2010/main" val="335001693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Errores frecuentes en la traducción de textos periodísticos</a:t>
            </a:r>
            <a:endParaRPr lang="en-GB" dirty="0"/>
          </a:p>
        </p:txBody>
      </p:sp>
      <p:sp>
        <p:nvSpPr>
          <p:cNvPr id="3" name="2 Marcador de contenido"/>
          <p:cNvSpPr>
            <a:spLocks noGrp="1"/>
          </p:cNvSpPr>
          <p:nvPr>
            <p:ph idx="1"/>
          </p:nvPr>
        </p:nvSpPr>
        <p:spPr>
          <a:xfrm>
            <a:off x="826477" y="1861893"/>
            <a:ext cx="10515600" cy="4351338"/>
          </a:xfrm>
          <a:solidFill>
            <a:schemeClr val="tx2">
              <a:lumMod val="40000"/>
              <a:lumOff val="60000"/>
            </a:schemeClr>
          </a:solidFill>
        </p:spPr>
        <p:txBody>
          <a:bodyPr/>
          <a:lstStyle/>
          <a:p>
            <a:r>
              <a:rPr lang="es-MX" dirty="0" smtClean="0"/>
              <a:t>Aquí aparece un error muy frecuente en la traducción de textos periodísticos del inglés al español. Identifícalo y corrígelos. Haz lo mismo en los casos siguientes.</a:t>
            </a:r>
          </a:p>
          <a:p>
            <a:pPr marL="0" indent="0" algn="ctr">
              <a:buNone/>
            </a:pPr>
            <a:r>
              <a:rPr lang="es-MX" i="1" dirty="0" err="1" smtClean="0"/>
              <a:t>Trump</a:t>
            </a:r>
            <a:r>
              <a:rPr lang="es-MX" i="1" dirty="0" smtClean="0"/>
              <a:t> agradece el envío de 1800 tropas a la zona fronteriza</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369" y="3645877"/>
            <a:ext cx="3294186" cy="2567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750403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1C6A93A-2FC4-4977-9ECD-C641F5C52672}"/>
              </a:ext>
            </a:extLst>
          </p:cNvPr>
          <p:cNvSpPr>
            <a:spLocks noGrp="1"/>
          </p:cNvSpPr>
          <p:nvPr>
            <p:ph type="title"/>
          </p:nvPr>
        </p:nvSpPr>
        <p:spPr>
          <a:solidFill>
            <a:schemeClr val="accent1">
              <a:lumMod val="40000"/>
              <a:lumOff val="60000"/>
            </a:schemeClr>
          </a:solidFill>
        </p:spPr>
        <p:txBody>
          <a:bodyPr>
            <a:normAutofit fontScale="90000"/>
          </a:bodyPr>
          <a:lstStyle/>
          <a:p>
            <a:r>
              <a:rPr lang="es-MX" dirty="0" smtClean="0"/>
              <a:t/>
            </a:r>
            <a:br>
              <a:rPr lang="es-MX" dirty="0" smtClean="0"/>
            </a:br>
            <a:r>
              <a:rPr lang="es-MX" dirty="0" smtClean="0"/>
              <a:t>Identifica </a:t>
            </a:r>
            <a:r>
              <a:rPr lang="es-MX" dirty="0" smtClean="0"/>
              <a:t>y corrige el error en cada uno de los enunciados:</a:t>
            </a:r>
            <a:br>
              <a:rPr lang="es-MX" dirty="0" smtClean="0"/>
            </a:br>
            <a:endParaRPr lang="es-MX" dirty="0"/>
          </a:p>
        </p:txBody>
      </p:sp>
      <p:sp>
        <p:nvSpPr>
          <p:cNvPr id="3" name="Marcador de contenido 2">
            <a:extLst>
              <a:ext uri="{FF2B5EF4-FFF2-40B4-BE49-F238E27FC236}">
                <a16:creationId xmlns="" xmlns:a16="http://schemas.microsoft.com/office/drawing/2014/main" id="{4757C31C-A23E-426A-8835-2A7B3C733470}"/>
              </a:ext>
            </a:extLst>
          </p:cNvPr>
          <p:cNvSpPr>
            <a:spLocks noGrp="1"/>
          </p:cNvSpPr>
          <p:nvPr>
            <p:ph idx="1"/>
          </p:nvPr>
        </p:nvSpPr>
        <p:spPr/>
        <p:txBody>
          <a:bodyPr/>
          <a:lstStyle/>
          <a:p>
            <a:r>
              <a:rPr lang="es-MX" dirty="0" smtClean="0"/>
              <a:t>1. Es poco probable que vaya a prisión pues hay que tomar en cuenta el estatuto de limitación.</a:t>
            </a:r>
          </a:p>
          <a:p>
            <a:r>
              <a:rPr lang="es-MX" dirty="0" smtClean="0"/>
              <a:t>2. Si no vienes a la fiesta, déjamelo saber.</a:t>
            </a:r>
          </a:p>
          <a:p>
            <a:r>
              <a:rPr lang="es-MX" dirty="0" smtClean="0"/>
              <a:t>3. Se sospecha que los terroristas ya han dejado el país.</a:t>
            </a:r>
          </a:p>
          <a:p>
            <a:endParaRPr lang="es-MX" dirty="0"/>
          </a:p>
        </p:txBody>
      </p:sp>
      <p:pic>
        <p:nvPicPr>
          <p:cNvPr id="1026" name="Picture 2" descr="Resultado de imagen para JUDGE PNG">
            <a:extLst>
              <a:ext uri="{FF2B5EF4-FFF2-40B4-BE49-F238E27FC236}">
                <a16:creationId xmlns="" xmlns:a16="http://schemas.microsoft.com/office/drawing/2014/main" id="{D6276371-50DC-4EC3-BD0D-7759136E46C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7240" y="3880824"/>
            <a:ext cx="1158240" cy="11830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cake party png">
            <a:extLst>
              <a:ext uri="{FF2B5EF4-FFF2-40B4-BE49-F238E27FC236}">
                <a16:creationId xmlns="" xmlns:a16="http://schemas.microsoft.com/office/drawing/2014/main" id="{2E0A503C-C6B8-443D-A45A-547839849F8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40140" y="4472354"/>
            <a:ext cx="1546860" cy="15468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terrorist png">
            <a:extLst>
              <a:ext uri="{FF2B5EF4-FFF2-40B4-BE49-F238E27FC236}">
                <a16:creationId xmlns="" xmlns:a16="http://schemas.microsoft.com/office/drawing/2014/main" id="{DD3CED60-EA30-490F-AE92-F6ED1D83DB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7000" y="495300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42788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2114</Words>
  <Application>Microsoft Office PowerPoint</Application>
  <PresentationFormat>Personalizado</PresentationFormat>
  <Paragraphs>201</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Problemas de traducción periodística del inglés al español</vt:lpstr>
      <vt:lpstr>Índice general</vt:lpstr>
      <vt:lpstr>Presentación de la UA</vt:lpstr>
      <vt:lpstr>Presentación de la UA</vt:lpstr>
      <vt:lpstr>Guion explicativo</vt:lpstr>
      <vt:lpstr>Guion explicativo</vt:lpstr>
      <vt:lpstr> Guion explicativo</vt:lpstr>
      <vt:lpstr>Errores frecuentes en la traducción de textos periodísticos</vt:lpstr>
      <vt:lpstr> Identifica y corrige el error en cada uno de los enunciados: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Otros errores frecuentes en la traducción de textos periodísticos: Nombres de ciudades</vt:lpstr>
      <vt:lpstr>Error frecuente: nombres de ciudades</vt:lpstr>
      <vt:lpstr>Más nombres problemáticos</vt:lpstr>
      <vt:lpstr>Error frecuente: nombres de regiones</vt:lpstr>
      <vt:lpstr>Colocaciones erróneas</vt:lpstr>
      <vt:lpstr>Uso de artículos</vt:lpstr>
      <vt:lpstr>Nombres de organismos gubernamentales</vt:lpstr>
      <vt:lpstr>Una dificultad mayor: los encabezados</vt:lpstr>
      <vt:lpstr>Los encabezados y su extensión</vt:lpstr>
      <vt:lpstr>Uso idiomático de ciertas palabras</vt:lpstr>
      <vt:lpstr>Condensación de la información en los encabezados</vt:lpstr>
      <vt:lpstr>Elige la acepción correcta en el diccionario</vt:lpstr>
      <vt:lpstr>Uso de formas verbales</vt:lpstr>
      <vt:lpstr>Nombres propios de personajes célebres</vt:lpstr>
      <vt:lpstr>Elige la acepción y usos correctos</vt:lpstr>
      <vt:lpstr>Juegos de palabras intraducibles</vt:lpstr>
      <vt:lpstr>Visión de la temporalidad en inglés y en español, y otros problemas…</vt:lpstr>
      <vt:lpstr>Los millones y los billones</vt:lpstr>
      <vt:lpstr>Conceptos expresados de forma idiomática</vt:lpstr>
      <vt:lpstr>Acrónimos comunes y adverbios</vt:lpstr>
      <vt:lpstr>Las preposiciones y su “peso semántico”</vt:lpstr>
      <vt:lpstr>La acepción incorrecta </vt:lpstr>
      <vt:lpstr>Las palabras “inocentes”: How</vt:lpstr>
      <vt:lpstr>Bibliografía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Zuriel Isai Sanchez Ortiz</dc:creator>
  <cp:lastModifiedBy>Luis J </cp:lastModifiedBy>
  <cp:revision>27</cp:revision>
  <dcterms:created xsi:type="dcterms:W3CDTF">2019-09-11T03:55:59Z</dcterms:created>
  <dcterms:modified xsi:type="dcterms:W3CDTF">2019-09-25T16:40:12Z</dcterms:modified>
</cp:coreProperties>
</file>