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notesMasterIdLst>
    <p:notesMasterId r:id="rId38"/>
  </p:notesMasterIdLst>
  <p:sldIdLst>
    <p:sldId id="286" r:id="rId2"/>
    <p:sldId id="287" r:id="rId3"/>
    <p:sldId id="288" r:id="rId4"/>
    <p:sldId id="296" r:id="rId5"/>
    <p:sldId id="297" r:id="rId6"/>
    <p:sldId id="298" r:id="rId7"/>
    <p:sldId id="299" r:id="rId8"/>
    <p:sldId id="290" r:id="rId9"/>
    <p:sldId id="291" r:id="rId10"/>
    <p:sldId id="292" r:id="rId11"/>
    <p:sldId id="320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389" r:id="rId20"/>
    <p:sldId id="376" r:id="rId21"/>
    <p:sldId id="377" r:id="rId22"/>
    <p:sldId id="378" r:id="rId23"/>
    <p:sldId id="379" r:id="rId24"/>
    <p:sldId id="380" r:id="rId25"/>
    <p:sldId id="381" r:id="rId26"/>
    <p:sldId id="382" r:id="rId27"/>
    <p:sldId id="383" r:id="rId28"/>
    <p:sldId id="384" r:id="rId29"/>
    <p:sldId id="385" r:id="rId30"/>
    <p:sldId id="386" r:id="rId31"/>
    <p:sldId id="387" r:id="rId32"/>
    <p:sldId id="388" r:id="rId33"/>
    <p:sldId id="390" r:id="rId34"/>
    <p:sldId id="391" r:id="rId35"/>
    <p:sldId id="332" r:id="rId36"/>
    <p:sldId id="323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00"/>
    <a:srgbClr val="660066"/>
    <a:srgbClr val="FFFF00"/>
    <a:srgbClr val="FFFF66"/>
    <a:srgbClr val="800080"/>
    <a:srgbClr val="FF99CC"/>
    <a:srgbClr val="00CC00"/>
    <a:srgbClr val="3399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94" autoAdjust="0"/>
    <p:restoredTop sz="94434" autoAdjust="0"/>
  </p:normalViewPr>
  <p:slideViewPr>
    <p:cSldViewPr snapToGrid="0">
      <p:cViewPr varScale="1">
        <p:scale>
          <a:sx n="73" d="100"/>
          <a:sy n="73" d="100"/>
        </p:scale>
        <p:origin x="402" y="72"/>
      </p:cViewPr>
      <p:guideLst/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10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0BDFD6-F905-4C01-AE00-F66A30822C0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9ADE985-1D29-49FE-A943-74ECFA20CB53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Observación del entorno y analizar los cambios socioculturales </a:t>
          </a:r>
          <a:endParaRPr lang="es-ES" sz="1600" dirty="0">
            <a:solidFill>
              <a:schemeClr val="bg1"/>
            </a:solidFill>
          </a:endParaRPr>
        </a:p>
      </dgm:t>
    </dgm:pt>
    <dgm:pt modelId="{8F982CE5-89D1-470C-970D-7A86630D5DE4}" type="parTrans" cxnId="{B8CD0495-0401-455D-86FC-83D613F3686E}">
      <dgm:prSet/>
      <dgm:spPr/>
      <dgm:t>
        <a:bodyPr/>
        <a:lstStyle/>
        <a:p>
          <a:endParaRPr lang="es-ES"/>
        </a:p>
      </dgm:t>
    </dgm:pt>
    <dgm:pt modelId="{F6DC4649-1BAF-41C5-B5E4-0AD61DDF4F6A}" type="sibTrans" cxnId="{B8CD0495-0401-455D-86FC-83D613F3686E}">
      <dgm:prSet/>
      <dgm:spPr/>
      <dgm:t>
        <a:bodyPr/>
        <a:lstStyle/>
        <a:p>
          <a:endParaRPr lang="es-ES"/>
        </a:p>
      </dgm:t>
    </dgm:pt>
    <dgm:pt modelId="{40C370C9-8B63-456F-AB20-589EF2187DC9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Rodearse de gente creativa, la creatividad es generadora de ideas. </a:t>
          </a:r>
          <a:endParaRPr lang="es-ES" sz="1600" dirty="0">
            <a:solidFill>
              <a:schemeClr val="bg1"/>
            </a:solidFill>
          </a:endParaRPr>
        </a:p>
      </dgm:t>
    </dgm:pt>
    <dgm:pt modelId="{24A60E74-EB5A-495D-AE99-A6373CE34645}" type="parTrans" cxnId="{5FDD2D5A-1BE9-48E3-AB12-200DD0C351A3}">
      <dgm:prSet/>
      <dgm:spPr/>
      <dgm:t>
        <a:bodyPr/>
        <a:lstStyle/>
        <a:p>
          <a:endParaRPr lang="es-ES"/>
        </a:p>
      </dgm:t>
    </dgm:pt>
    <dgm:pt modelId="{F3CB263D-F487-4876-9045-4AD79E6121B8}" type="sibTrans" cxnId="{5FDD2D5A-1BE9-48E3-AB12-200DD0C351A3}">
      <dgm:prSet/>
      <dgm:spPr/>
      <dgm:t>
        <a:bodyPr/>
        <a:lstStyle/>
        <a:p>
          <a:endParaRPr lang="es-ES"/>
        </a:p>
      </dgm:t>
    </dgm:pt>
    <dgm:pt modelId="{32CD6FF4-9F57-4B75-AD84-AF7CBE3FF102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Observar los hobbies y aficiones propias y de la gente</a:t>
          </a:r>
          <a:r>
            <a:rPr lang="es-MX" sz="1600" dirty="0" smtClean="0">
              <a:latin typeface="Arial" panose="020B0604020202020204" pitchFamily="34" charset="0"/>
              <a:ea typeface="Times New Roman" panose="02020603050405020304" pitchFamily="18" charset="0"/>
            </a:rPr>
            <a:t>. </a:t>
          </a:r>
          <a:endParaRPr lang="es-ES" sz="1600" dirty="0"/>
        </a:p>
      </dgm:t>
    </dgm:pt>
    <dgm:pt modelId="{DA7C7A25-9112-40FE-A72E-CEDD247686EB}" type="parTrans" cxnId="{04A815AB-BAD3-497B-9E73-F7AD276C23F1}">
      <dgm:prSet/>
      <dgm:spPr/>
      <dgm:t>
        <a:bodyPr/>
        <a:lstStyle/>
        <a:p>
          <a:endParaRPr lang="es-ES"/>
        </a:p>
      </dgm:t>
    </dgm:pt>
    <dgm:pt modelId="{07E770ED-BED9-4087-84C7-D0D830885F17}" type="sibTrans" cxnId="{04A815AB-BAD3-497B-9E73-F7AD276C23F1}">
      <dgm:prSet/>
      <dgm:spPr/>
      <dgm:t>
        <a:bodyPr/>
        <a:lstStyle/>
        <a:p>
          <a:endParaRPr lang="es-ES"/>
        </a:p>
      </dgm:t>
    </dgm:pt>
    <dgm:pt modelId="{525DD276-1F36-4E81-93FD-E3AA8D8A8ADA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Ser un aliado de la tecnología, y ver aquella que no está difundida </a:t>
          </a:r>
          <a:endParaRPr lang="es-ES" sz="1600" dirty="0">
            <a:solidFill>
              <a:schemeClr val="bg1"/>
            </a:solidFill>
          </a:endParaRPr>
        </a:p>
      </dgm:t>
    </dgm:pt>
    <dgm:pt modelId="{579FA8A6-0797-4980-AD6E-958E14C46642}" type="parTrans" cxnId="{98010362-065A-42D3-BDF9-B1ADC7128BAE}">
      <dgm:prSet/>
      <dgm:spPr/>
      <dgm:t>
        <a:bodyPr/>
        <a:lstStyle/>
        <a:p>
          <a:endParaRPr lang="es-ES"/>
        </a:p>
      </dgm:t>
    </dgm:pt>
    <dgm:pt modelId="{55F9E7D3-AFF0-46FB-9F8A-10FA480C70E8}" type="sibTrans" cxnId="{98010362-065A-42D3-BDF9-B1ADC7128BAE}">
      <dgm:prSet/>
      <dgm:spPr/>
      <dgm:t>
        <a:bodyPr/>
        <a:lstStyle/>
        <a:p>
          <a:endParaRPr lang="es-ES"/>
        </a:p>
      </dgm:t>
    </dgm:pt>
    <dgm:pt modelId="{FCA0B4B7-E671-4DA1-867B-9B4356504E23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Aprovechar la propia experiencia</a:t>
          </a:r>
          <a:endParaRPr lang="es-ES" sz="1600" dirty="0">
            <a:solidFill>
              <a:schemeClr val="bg1"/>
            </a:solidFill>
          </a:endParaRPr>
        </a:p>
      </dgm:t>
    </dgm:pt>
    <dgm:pt modelId="{C09DD5C6-C52D-4F4B-96F2-3CD1EDFAE331}" type="parTrans" cxnId="{730D6A58-49A4-4403-A85C-42C8ADAB82C4}">
      <dgm:prSet/>
      <dgm:spPr/>
      <dgm:t>
        <a:bodyPr/>
        <a:lstStyle/>
        <a:p>
          <a:endParaRPr lang="es-ES"/>
        </a:p>
      </dgm:t>
    </dgm:pt>
    <dgm:pt modelId="{F5A43588-B920-4157-81D7-69F5BF9803CF}" type="sibTrans" cxnId="{730D6A58-49A4-4403-A85C-42C8ADAB82C4}">
      <dgm:prSet/>
      <dgm:spPr/>
      <dgm:t>
        <a:bodyPr/>
        <a:lstStyle/>
        <a:p>
          <a:endParaRPr lang="es-ES"/>
        </a:p>
      </dgm:t>
    </dgm:pt>
    <dgm:pt modelId="{6D6F4A29-E04A-454E-8E11-AA53EF1AE3E0}" type="pres">
      <dgm:prSet presAssocID="{1F0BDFD6-F905-4C01-AE00-F66A30822C0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7814848-CFFD-4E92-B6AF-1477EA2E4ED8}" type="pres">
      <dgm:prSet presAssocID="{1F0BDFD6-F905-4C01-AE00-F66A30822C04}" presName="dummyMaxCanvas" presStyleCnt="0">
        <dgm:presLayoutVars/>
      </dgm:prSet>
      <dgm:spPr/>
    </dgm:pt>
    <dgm:pt modelId="{4F5D8746-FDD0-489A-BD70-EF02704D2135}" type="pres">
      <dgm:prSet presAssocID="{1F0BDFD6-F905-4C01-AE00-F66A30822C04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958A55-45A2-42B5-921E-68CA7E29B97A}" type="pres">
      <dgm:prSet presAssocID="{1F0BDFD6-F905-4C01-AE00-F66A30822C04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5B678A-E335-4FFE-99FE-1BA8D9ACA9D1}" type="pres">
      <dgm:prSet presAssocID="{1F0BDFD6-F905-4C01-AE00-F66A30822C04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2DA910-B0B9-45D0-A092-A4C5E82162DD}" type="pres">
      <dgm:prSet presAssocID="{1F0BDFD6-F905-4C01-AE00-F66A30822C04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6C9A15-71D8-4923-B312-E917EE1EEE41}" type="pres">
      <dgm:prSet presAssocID="{1F0BDFD6-F905-4C01-AE00-F66A30822C04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C19F12-B621-4C0C-B911-C9CD59A8EC92}" type="pres">
      <dgm:prSet presAssocID="{1F0BDFD6-F905-4C01-AE00-F66A30822C04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39E863-0A4B-42F9-82BF-E657833DD30C}" type="pres">
      <dgm:prSet presAssocID="{1F0BDFD6-F905-4C01-AE00-F66A30822C04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3AEEFD-262F-4146-ACD8-4A49F39A4FF4}" type="pres">
      <dgm:prSet presAssocID="{1F0BDFD6-F905-4C01-AE00-F66A30822C04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C4F8E1-06E7-4E3D-8022-11F1BBD05BAF}" type="pres">
      <dgm:prSet presAssocID="{1F0BDFD6-F905-4C01-AE00-F66A30822C04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7C2E31-C9A1-4A4A-8DBA-220753AEFB84}" type="pres">
      <dgm:prSet presAssocID="{1F0BDFD6-F905-4C01-AE00-F66A30822C04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FDA8E8-85F9-4AF7-9861-47A82DD9DA91}" type="pres">
      <dgm:prSet presAssocID="{1F0BDFD6-F905-4C01-AE00-F66A30822C04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BFFF26-FB7F-4CC5-B704-11270D6A8100}" type="pres">
      <dgm:prSet presAssocID="{1F0BDFD6-F905-4C01-AE00-F66A30822C04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09B1DA-8931-4560-B6AD-34FCA75C01FA}" type="pres">
      <dgm:prSet presAssocID="{1F0BDFD6-F905-4C01-AE00-F66A30822C04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F5C7D1-C81D-44FE-AA63-89A45771670E}" type="pres">
      <dgm:prSet presAssocID="{1F0BDFD6-F905-4C01-AE00-F66A30822C04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028756C-66F2-478F-9BE1-E0B8D6D4D40F}" type="presOf" srcId="{55F9E7D3-AFF0-46FB-9F8A-10FA480C70E8}" destId="{91C4F8E1-06E7-4E3D-8022-11F1BBD05BAF}" srcOrd="0" destOrd="0" presId="urn:microsoft.com/office/officeart/2005/8/layout/vProcess5"/>
    <dgm:cxn modelId="{05DF802A-4352-425A-AF8F-F691F7BFD2BC}" type="presOf" srcId="{32CD6FF4-9F57-4B75-AD84-AF7CBE3FF102}" destId="{D0BFFF26-FB7F-4CC5-B704-11270D6A8100}" srcOrd="1" destOrd="0" presId="urn:microsoft.com/office/officeart/2005/8/layout/vProcess5"/>
    <dgm:cxn modelId="{5FDD2D5A-1BE9-48E3-AB12-200DD0C351A3}" srcId="{1F0BDFD6-F905-4C01-AE00-F66A30822C04}" destId="{40C370C9-8B63-456F-AB20-589EF2187DC9}" srcOrd="1" destOrd="0" parTransId="{24A60E74-EB5A-495D-AE99-A6373CE34645}" sibTransId="{F3CB263D-F487-4876-9045-4AD79E6121B8}"/>
    <dgm:cxn modelId="{A0418D4E-9F3B-42B3-8102-EA1AAAA47BAF}" type="presOf" srcId="{FCA0B4B7-E671-4DA1-867B-9B4356504E23}" destId="{186C9A15-71D8-4923-B312-E917EE1EEE41}" srcOrd="0" destOrd="0" presId="urn:microsoft.com/office/officeart/2005/8/layout/vProcess5"/>
    <dgm:cxn modelId="{8F4AD468-48CC-417D-86E4-3E37C7D8DC14}" type="presOf" srcId="{525DD276-1F36-4E81-93FD-E3AA8D8A8ADA}" destId="{112DA910-B0B9-45D0-A092-A4C5E82162DD}" srcOrd="0" destOrd="0" presId="urn:microsoft.com/office/officeart/2005/8/layout/vProcess5"/>
    <dgm:cxn modelId="{8B59BD70-9309-4ECA-8892-53A9794F34D7}" type="presOf" srcId="{525DD276-1F36-4E81-93FD-E3AA8D8A8ADA}" destId="{FA09B1DA-8931-4560-B6AD-34FCA75C01FA}" srcOrd="1" destOrd="0" presId="urn:microsoft.com/office/officeart/2005/8/layout/vProcess5"/>
    <dgm:cxn modelId="{98010362-065A-42D3-BDF9-B1ADC7128BAE}" srcId="{1F0BDFD6-F905-4C01-AE00-F66A30822C04}" destId="{525DD276-1F36-4E81-93FD-E3AA8D8A8ADA}" srcOrd="3" destOrd="0" parTransId="{579FA8A6-0797-4980-AD6E-958E14C46642}" sibTransId="{55F9E7D3-AFF0-46FB-9F8A-10FA480C70E8}"/>
    <dgm:cxn modelId="{A1C5CFC7-F7EB-421A-A174-78C89338221A}" type="presOf" srcId="{1F0BDFD6-F905-4C01-AE00-F66A30822C04}" destId="{6D6F4A29-E04A-454E-8E11-AA53EF1AE3E0}" srcOrd="0" destOrd="0" presId="urn:microsoft.com/office/officeart/2005/8/layout/vProcess5"/>
    <dgm:cxn modelId="{0EA70CC0-CA36-4E58-9ED7-6C724A9C66A0}" type="presOf" srcId="{40C370C9-8B63-456F-AB20-589EF2187DC9}" destId="{00958A55-45A2-42B5-921E-68CA7E29B97A}" srcOrd="0" destOrd="0" presId="urn:microsoft.com/office/officeart/2005/8/layout/vProcess5"/>
    <dgm:cxn modelId="{6D4058C2-127D-4AD0-BF8D-B71C7D4A1752}" type="presOf" srcId="{32CD6FF4-9F57-4B75-AD84-AF7CBE3FF102}" destId="{A75B678A-E335-4FFE-99FE-1BA8D9ACA9D1}" srcOrd="0" destOrd="0" presId="urn:microsoft.com/office/officeart/2005/8/layout/vProcess5"/>
    <dgm:cxn modelId="{A536A1F5-818B-43E8-8147-3615716F218C}" type="presOf" srcId="{79ADE985-1D29-49FE-A943-74ECFA20CB53}" destId="{4F5D8746-FDD0-489A-BD70-EF02704D2135}" srcOrd="0" destOrd="0" presId="urn:microsoft.com/office/officeart/2005/8/layout/vProcess5"/>
    <dgm:cxn modelId="{04A815AB-BAD3-497B-9E73-F7AD276C23F1}" srcId="{1F0BDFD6-F905-4C01-AE00-F66A30822C04}" destId="{32CD6FF4-9F57-4B75-AD84-AF7CBE3FF102}" srcOrd="2" destOrd="0" parTransId="{DA7C7A25-9112-40FE-A72E-CEDD247686EB}" sibTransId="{07E770ED-BED9-4087-84C7-D0D830885F17}"/>
    <dgm:cxn modelId="{0857B999-CC0C-4092-AE90-430B2868AED1}" type="presOf" srcId="{79ADE985-1D29-49FE-A943-74ECFA20CB53}" destId="{EE7C2E31-C9A1-4A4A-8DBA-220753AEFB84}" srcOrd="1" destOrd="0" presId="urn:microsoft.com/office/officeart/2005/8/layout/vProcess5"/>
    <dgm:cxn modelId="{B8CD0495-0401-455D-86FC-83D613F3686E}" srcId="{1F0BDFD6-F905-4C01-AE00-F66A30822C04}" destId="{79ADE985-1D29-49FE-A943-74ECFA20CB53}" srcOrd="0" destOrd="0" parTransId="{8F982CE5-89D1-470C-970D-7A86630D5DE4}" sibTransId="{F6DC4649-1BAF-41C5-B5E4-0AD61DDF4F6A}"/>
    <dgm:cxn modelId="{6A6BA115-5A08-4117-89D3-A43A952B68D3}" type="presOf" srcId="{F3CB263D-F487-4876-9045-4AD79E6121B8}" destId="{B639E863-0A4B-42F9-82BF-E657833DD30C}" srcOrd="0" destOrd="0" presId="urn:microsoft.com/office/officeart/2005/8/layout/vProcess5"/>
    <dgm:cxn modelId="{4D7DE913-212B-4076-AC3C-D4EDD4BAE11B}" type="presOf" srcId="{40C370C9-8B63-456F-AB20-589EF2187DC9}" destId="{77FDA8E8-85F9-4AF7-9861-47A82DD9DA91}" srcOrd="1" destOrd="0" presId="urn:microsoft.com/office/officeart/2005/8/layout/vProcess5"/>
    <dgm:cxn modelId="{730D6A58-49A4-4403-A85C-42C8ADAB82C4}" srcId="{1F0BDFD6-F905-4C01-AE00-F66A30822C04}" destId="{FCA0B4B7-E671-4DA1-867B-9B4356504E23}" srcOrd="4" destOrd="0" parTransId="{C09DD5C6-C52D-4F4B-96F2-3CD1EDFAE331}" sibTransId="{F5A43588-B920-4157-81D7-69F5BF9803CF}"/>
    <dgm:cxn modelId="{4A82CA0E-3087-4F8C-914F-176385819808}" type="presOf" srcId="{FCA0B4B7-E671-4DA1-867B-9B4356504E23}" destId="{15F5C7D1-C81D-44FE-AA63-89A45771670E}" srcOrd="1" destOrd="0" presId="urn:microsoft.com/office/officeart/2005/8/layout/vProcess5"/>
    <dgm:cxn modelId="{DFF353CA-CA27-4BF6-B90C-89E0F5FD0D08}" type="presOf" srcId="{F6DC4649-1BAF-41C5-B5E4-0AD61DDF4F6A}" destId="{36C19F12-B621-4C0C-B911-C9CD59A8EC92}" srcOrd="0" destOrd="0" presId="urn:microsoft.com/office/officeart/2005/8/layout/vProcess5"/>
    <dgm:cxn modelId="{C21F27F4-177C-4415-9D81-4C15F4E0B247}" type="presOf" srcId="{07E770ED-BED9-4087-84C7-D0D830885F17}" destId="{4F3AEEFD-262F-4146-ACD8-4A49F39A4FF4}" srcOrd="0" destOrd="0" presId="urn:microsoft.com/office/officeart/2005/8/layout/vProcess5"/>
    <dgm:cxn modelId="{1F897A9D-86EB-4743-9ABE-16BF6CBD5421}" type="presParOf" srcId="{6D6F4A29-E04A-454E-8E11-AA53EF1AE3E0}" destId="{47814848-CFFD-4E92-B6AF-1477EA2E4ED8}" srcOrd="0" destOrd="0" presId="urn:microsoft.com/office/officeart/2005/8/layout/vProcess5"/>
    <dgm:cxn modelId="{CBA4953A-36CD-4599-B694-B7C63F2DF792}" type="presParOf" srcId="{6D6F4A29-E04A-454E-8E11-AA53EF1AE3E0}" destId="{4F5D8746-FDD0-489A-BD70-EF02704D2135}" srcOrd="1" destOrd="0" presId="urn:microsoft.com/office/officeart/2005/8/layout/vProcess5"/>
    <dgm:cxn modelId="{590AE5F4-C74E-43DA-AF4B-030E9BD49734}" type="presParOf" srcId="{6D6F4A29-E04A-454E-8E11-AA53EF1AE3E0}" destId="{00958A55-45A2-42B5-921E-68CA7E29B97A}" srcOrd="2" destOrd="0" presId="urn:microsoft.com/office/officeart/2005/8/layout/vProcess5"/>
    <dgm:cxn modelId="{EF026937-5AD3-4839-9C1C-2D26F0AFDEB9}" type="presParOf" srcId="{6D6F4A29-E04A-454E-8E11-AA53EF1AE3E0}" destId="{A75B678A-E335-4FFE-99FE-1BA8D9ACA9D1}" srcOrd="3" destOrd="0" presId="urn:microsoft.com/office/officeart/2005/8/layout/vProcess5"/>
    <dgm:cxn modelId="{D12F1D85-D050-4539-87FC-87D8FD245058}" type="presParOf" srcId="{6D6F4A29-E04A-454E-8E11-AA53EF1AE3E0}" destId="{112DA910-B0B9-45D0-A092-A4C5E82162DD}" srcOrd="4" destOrd="0" presId="urn:microsoft.com/office/officeart/2005/8/layout/vProcess5"/>
    <dgm:cxn modelId="{721A5CE7-6909-4E4A-8C0F-E8EC66EDF98C}" type="presParOf" srcId="{6D6F4A29-E04A-454E-8E11-AA53EF1AE3E0}" destId="{186C9A15-71D8-4923-B312-E917EE1EEE41}" srcOrd="5" destOrd="0" presId="urn:microsoft.com/office/officeart/2005/8/layout/vProcess5"/>
    <dgm:cxn modelId="{5FC0833C-A41E-45EE-8E37-3DF9E931B10F}" type="presParOf" srcId="{6D6F4A29-E04A-454E-8E11-AA53EF1AE3E0}" destId="{36C19F12-B621-4C0C-B911-C9CD59A8EC92}" srcOrd="6" destOrd="0" presId="urn:microsoft.com/office/officeart/2005/8/layout/vProcess5"/>
    <dgm:cxn modelId="{5FAD01E7-ADAA-4B23-8AE3-485962CA4F8F}" type="presParOf" srcId="{6D6F4A29-E04A-454E-8E11-AA53EF1AE3E0}" destId="{B639E863-0A4B-42F9-82BF-E657833DD30C}" srcOrd="7" destOrd="0" presId="urn:microsoft.com/office/officeart/2005/8/layout/vProcess5"/>
    <dgm:cxn modelId="{B1631953-7EAB-422B-8BA2-F7D25D55DD5C}" type="presParOf" srcId="{6D6F4A29-E04A-454E-8E11-AA53EF1AE3E0}" destId="{4F3AEEFD-262F-4146-ACD8-4A49F39A4FF4}" srcOrd="8" destOrd="0" presId="urn:microsoft.com/office/officeart/2005/8/layout/vProcess5"/>
    <dgm:cxn modelId="{8DD1EC90-ACD0-4AB5-9330-FCF28B89D8D2}" type="presParOf" srcId="{6D6F4A29-E04A-454E-8E11-AA53EF1AE3E0}" destId="{91C4F8E1-06E7-4E3D-8022-11F1BBD05BAF}" srcOrd="9" destOrd="0" presId="urn:microsoft.com/office/officeart/2005/8/layout/vProcess5"/>
    <dgm:cxn modelId="{C2EAF046-6E65-413E-B6E6-9D8CB6B44F49}" type="presParOf" srcId="{6D6F4A29-E04A-454E-8E11-AA53EF1AE3E0}" destId="{EE7C2E31-C9A1-4A4A-8DBA-220753AEFB84}" srcOrd="10" destOrd="0" presId="urn:microsoft.com/office/officeart/2005/8/layout/vProcess5"/>
    <dgm:cxn modelId="{1F06D57A-1609-4D86-BEDA-4B9D068D4591}" type="presParOf" srcId="{6D6F4A29-E04A-454E-8E11-AA53EF1AE3E0}" destId="{77FDA8E8-85F9-4AF7-9861-47A82DD9DA91}" srcOrd="11" destOrd="0" presId="urn:microsoft.com/office/officeart/2005/8/layout/vProcess5"/>
    <dgm:cxn modelId="{EB29E43E-78B8-4C06-A8F0-052B655210EC}" type="presParOf" srcId="{6D6F4A29-E04A-454E-8E11-AA53EF1AE3E0}" destId="{D0BFFF26-FB7F-4CC5-B704-11270D6A8100}" srcOrd="12" destOrd="0" presId="urn:microsoft.com/office/officeart/2005/8/layout/vProcess5"/>
    <dgm:cxn modelId="{7F0CC637-E770-4A73-BBB7-3E9C6126C48A}" type="presParOf" srcId="{6D6F4A29-E04A-454E-8E11-AA53EF1AE3E0}" destId="{FA09B1DA-8931-4560-B6AD-34FCA75C01FA}" srcOrd="13" destOrd="0" presId="urn:microsoft.com/office/officeart/2005/8/layout/vProcess5"/>
    <dgm:cxn modelId="{25672C87-332C-4DB2-A009-A5346994713B}" type="presParOf" srcId="{6D6F4A29-E04A-454E-8E11-AA53EF1AE3E0}" destId="{15F5C7D1-C81D-44FE-AA63-89A45771670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7676F6-50B9-4E22-B510-FAA1A994DE3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467B7E6-D1FD-4B01-A1A9-688C0A7CCFCB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Reutilizar ideas que han tenido éxito en otros mercados</a:t>
          </a:r>
          <a:endParaRPr lang="es-ES" sz="1600" dirty="0">
            <a:solidFill>
              <a:schemeClr val="bg1"/>
            </a:solidFill>
          </a:endParaRPr>
        </a:p>
      </dgm:t>
    </dgm:pt>
    <dgm:pt modelId="{75256316-1CB9-4FB4-B73E-3054BCF2AFD1}" type="parTrans" cxnId="{8ACAB914-977F-4F64-9FB3-187EF9EED6EC}">
      <dgm:prSet/>
      <dgm:spPr/>
      <dgm:t>
        <a:bodyPr/>
        <a:lstStyle/>
        <a:p>
          <a:endParaRPr lang="es-ES"/>
        </a:p>
      </dgm:t>
    </dgm:pt>
    <dgm:pt modelId="{5FC5C036-E183-49FB-9151-CED3B093DF80}" type="sibTrans" cxnId="{8ACAB914-977F-4F64-9FB3-187EF9EED6EC}">
      <dgm:prSet/>
      <dgm:spPr/>
      <dgm:t>
        <a:bodyPr/>
        <a:lstStyle/>
        <a:p>
          <a:endParaRPr lang="es-ES"/>
        </a:p>
      </dgm:t>
    </dgm:pt>
    <dgm:pt modelId="{BB586311-F846-4423-B6A2-671BBA7D037B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Participar en Ferias, estar en contacto con Organismos de Promoción Empresarial</a:t>
          </a:r>
          <a:endParaRPr lang="es-ES" sz="1600" dirty="0">
            <a:solidFill>
              <a:schemeClr val="bg1"/>
            </a:solidFill>
          </a:endParaRPr>
        </a:p>
      </dgm:t>
    </dgm:pt>
    <dgm:pt modelId="{F3E7284C-9BF2-4CE7-A97D-84FBA6E66CC8}" type="parTrans" cxnId="{A62649B5-6A11-4FC3-8945-C0D50A4D9B25}">
      <dgm:prSet/>
      <dgm:spPr/>
      <dgm:t>
        <a:bodyPr/>
        <a:lstStyle/>
        <a:p>
          <a:endParaRPr lang="es-ES"/>
        </a:p>
      </dgm:t>
    </dgm:pt>
    <dgm:pt modelId="{BC204A23-DBE5-4415-92FE-516BB9A29406}" type="sibTrans" cxnId="{A62649B5-6A11-4FC3-8945-C0D50A4D9B25}">
      <dgm:prSet/>
      <dgm:spPr/>
      <dgm:t>
        <a:bodyPr/>
        <a:lstStyle/>
        <a:p>
          <a:endParaRPr lang="es-ES"/>
        </a:p>
      </dgm:t>
    </dgm:pt>
    <dgm:pt modelId="{CBCB8887-4FFC-43FF-865A-A34B46C8D868}" type="pres">
      <dgm:prSet presAssocID="{967676F6-50B9-4E22-B510-FAA1A994DE3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B74C76A-9C65-4BC6-B301-E76016004820}" type="pres">
      <dgm:prSet presAssocID="{967676F6-50B9-4E22-B510-FAA1A994DE38}" presName="dummyMaxCanvas" presStyleCnt="0">
        <dgm:presLayoutVars/>
      </dgm:prSet>
      <dgm:spPr/>
    </dgm:pt>
    <dgm:pt modelId="{CE918F46-55B9-46CD-950A-7D5C36A807C6}" type="pres">
      <dgm:prSet presAssocID="{967676F6-50B9-4E22-B510-FAA1A994DE38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0D8667-AD23-4965-89FD-6EE0FBBF6615}" type="pres">
      <dgm:prSet presAssocID="{967676F6-50B9-4E22-B510-FAA1A994DE38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DEBE87-503D-463B-8247-D1998CD3628D}" type="pres">
      <dgm:prSet presAssocID="{967676F6-50B9-4E22-B510-FAA1A994DE38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79D5F4-E670-4BBE-98C2-9B5BF6D0712D}" type="pres">
      <dgm:prSet presAssocID="{967676F6-50B9-4E22-B510-FAA1A994DE38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470520-BE26-42DD-94C7-EE8BD9F22A8F}" type="pres">
      <dgm:prSet presAssocID="{967676F6-50B9-4E22-B510-FAA1A994DE38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657B9F3-0096-4381-965C-AA3ABD0432B1}" type="presOf" srcId="{0467B7E6-D1FD-4B01-A1A9-688C0A7CCFCB}" destId="{4179D5F4-E670-4BBE-98C2-9B5BF6D0712D}" srcOrd="1" destOrd="0" presId="urn:microsoft.com/office/officeart/2005/8/layout/vProcess5"/>
    <dgm:cxn modelId="{8ACAB914-977F-4F64-9FB3-187EF9EED6EC}" srcId="{967676F6-50B9-4E22-B510-FAA1A994DE38}" destId="{0467B7E6-D1FD-4B01-A1A9-688C0A7CCFCB}" srcOrd="0" destOrd="0" parTransId="{75256316-1CB9-4FB4-B73E-3054BCF2AFD1}" sibTransId="{5FC5C036-E183-49FB-9151-CED3B093DF80}"/>
    <dgm:cxn modelId="{E52C3257-1BB5-4A92-AD26-517AAE3FBEE5}" type="presOf" srcId="{BB586311-F846-4423-B6A2-671BBA7D037B}" destId="{EC470520-BE26-42DD-94C7-EE8BD9F22A8F}" srcOrd="1" destOrd="0" presId="urn:microsoft.com/office/officeart/2005/8/layout/vProcess5"/>
    <dgm:cxn modelId="{A5C8420F-1D8D-4AA4-BEF0-A85395B5DD4F}" type="presOf" srcId="{BB586311-F846-4423-B6A2-671BBA7D037B}" destId="{DA0D8667-AD23-4965-89FD-6EE0FBBF6615}" srcOrd="0" destOrd="0" presId="urn:microsoft.com/office/officeart/2005/8/layout/vProcess5"/>
    <dgm:cxn modelId="{721587AF-1192-44D0-BD4A-34231F6B4A86}" type="presOf" srcId="{5FC5C036-E183-49FB-9151-CED3B093DF80}" destId="{32DEBE87-503D-463B-8247-D1998CD3628D}" srcOrd="0" destOrd="0" presId="urn:microsoft.com/office/officeart/2005/8/layout/vProcess5"/>
    <dgm:cxn modelId="{06F10655-00D2-437E-A619-49538881D397}" type="presOf" srcId="{967676F6-50B9-4E22-B510-FAA1A994DE38}" destId="{CBCB8887-4FFC-43FF-865A-A34B46C8D868}" srcOrd="0" destOrd="0" presId="urn:microsoft.com/office/officeart/2005/8/layout/vProcess5"/>
    <dgm:cxn modelId="{A62649B5-6A11-4FC3-8945-C0D50A4D9B25}" srcId="{967676F6-50B9-4E22-B510-FAA1A994DE38}" destId="{BB586311-F846-4423-B6A2-671BBA7D037B}" srcOrd="1" destOrd="0" parTransId="{F3E7284C-9BF2-4CE7-A97D-84FBA6E66CC8}" sibTransId="{BC204A23-DBE5-4415-92FE-516BB9A29406}"/>
    <dgm:cxn modelId="{E729C00C-3EE4-48DE-88B5-5E79F2B44AC1}" type="presOf" srcId="{0467B7E6-D1FD-4B01-A1A9-688C0A7CCFCB}" destId="{CE918F46-55B9-46CD-950A-7D5C36A807C6}" srcOrd="0" destOrd="0" presId="urn:microsoft.com/office/officeart/2005/8/layout/vProcess5"/>
    <dgm:cxn modelId="{59E41B8C-6583-47C7-8599-77CB05F0814F}" type="presParOf" srcId="{CBCB8887-4FFC-43FF-865A-A34B46C8D868}" destId="{1B74C76A-9C65-4BC6-B301-E76016004820}" srcOrd="0" destOrd="0" presId="urn:microsoft.com/office/officeart/2005/8/layout/vProcess5"/>
    <dgm:cxn modelId="{8AA68EF3-98C9-479E-8062-75E3419F82D7}" type="presParOf" srcId="{CBCB8887-4FFC-43FF-865A-A34B46C8D868}" destId="{CE918F46-55B9-46CD-950A-7D5C36A807C6}" srcOrd="1" destOrd="0" presId="urn:microsoft.com/office/officeart/2005/8/layout/vProcess5"/>
    <dgm:cxn modelId="{E5EB07AE-63ED-4848-A9AC-312842D50708}" type="presParOf" srcId="{CBCB8887-4FFC-43FF-865A-A34B46C8D868}" destId="{DA0D8667-AD23-4965-89FD-6EE0FBBF6615}" srcOrd="2" destOrd="0" presId="urn:microsoft.com/office/officeart/2005/8/layout/vProcess5"/>
    <dgm:cxn modelId="{1940DAAF-2A64-48C2-A72D-A2B492B7C2D3}" type="presParOf" srcId="{CBCB8887-4FFC-43FF-865A-A34B46C8D868}" destId="{32DEBE87-503D-463B-8247-D1998CD3628D}" srcOrd="3" destOrd="0" presId="urn:microsoft.com/office/officeart/2005/8/layout/vProcess5"/>
    <dgm:cxn modelId="{D9E175B6-BBC1-4A94-A434-ACB414738787}" type="presParOf" srcId="{CBCB8887-4FFC-43FF-865A-A34B46C8D868}" destId="{4179D5F4-E670-4BBE-98C2-9B5BF6D0712D}" srcOrd="4" destOrd="0" presId="urn:microsoft.com/office/officeart/2005/8/layout/vProcess5"/>
    <dgm:cxn modelId="{132CFF16-0D6E-4A52-BCBD-F24032318DBB}" type="presParOf" srcId="{CBCB8887-4FFC-43FF-865A-A34B46C8D868}" destId="{EC470520-BE26-42DD-94C7-EE8BD9F22A8F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DC17AF-3E3B-45B1-ACDA-63842EA95376}" type="doc">
      <dgm:prSet loTypeId="urn:microsoft.com/office/officeart/2005/8/layout/cycle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994F3F5-F3B4-4119-A55C-A0FB75BB163C}">
      <dgm:prSet phldrT="[Texto]"/>
      <dgm:spPr/>
      <dgm:t>
        <a:bodyPr/>
        <a:lstStyle/>
        <a:p>
          <a:pPr algn="ctr"/>
          <a:r>
            <a:rPr lang="es-MX" dirty="0">
              <a:solidFill>
                <a:schemeClr val="bg1"/>
              </a:solidFill>
            </a:rPr>
            <a:t>¿Qué es lo que mejor se hacer?</a:t>
          </a:r>
        </a:p>
      </dgm:t>
    </dgm:pt>
    <dgm:pt modelId="{4E4115E8-3764-4D4E-B7C7-8E13A1340E63}" type="parTrans" cxnId="{FCB496B5-495C-4F53-A000-E6874AC0FD4D}">
      <dgm:prSet/>
      <dgm:spPr/>
      <dgm:t>
        <a:bodyPr/>
        <a:lstStyle/>
        <a:p>
          <a:pPr algn="ctr"/>
          <a:endParaRPr lang="es-MX"/>
        </a:p>
      </dgm:t>
    </dgm:pt>
    <dgm:pt modelId="{CCF68B44-631E-439D-8295-4048A4DBD1FF}" type="sibTrans" cxnId="{FCB496B5-495C-4F53-A000-E6874AC0FD4D}">
      <dgm:prSet/>
      <dgm:spPr/>
      <dgm:t>
        <a:bodyPr/>
        <a:lstStyle/>
        <a:p>
          <a:pPr algn="ctr"/>
          <a:endParaRPr lang="es-MX"/>
        </a:p>
      </dgm:t>
    </dgm:pt>
    <dgm:pt modelId="{4F909AE8-BB99-4965-A9E3-D23E52396813}">
      <dgm:prSet phldrT="[Texto]"/>
      <dgm:spPr/>
      <dgm:t>
        <a:bodyPr/>
        <a:lstStyle/>
        <a:p>
          <a:pPr algn="ctr"/>
          <a:r>
            <a:rPr lang="es-MX" dirty="0">
              <a:solidFill>
                <a:schemeClr val="bg1"/>
              </a:solidFill>
            </a:rPr>
            <a:t>¿Qué es lo que más me motiva?</a:t>
          </a:r>
        </a:p>
      </dgm:t>
    </dgm:pt>
    <dgm:pt modelId="{226F4ED0-4E62-4A0E-9257-A8770FD40D63}" type="parTrans" cxnId="{38196DC1-ED58-4D50-9D2B-10BE99B56F17}">
      <dgm:prSet/>
      <dgm:spPr/>
      <dgm:t>
        <a:bodyPr/>
        <a:lstStyle/>
        <a:p>
          <a:pPr algn="ctr"/>
          <a:endParaRPr lang="es-MX"/>
        </a:p>
      </dgm:t>
    </dgm:pt>
    <dgm:pt modelId="{947C9F67-8E82-47FD-90B4-846FC9AB70DB}" type="sibTrans" cxnId="{38196DC1-ED58-4D50-9D2B-10BE99B56F17}">
      <dgm:prSet/>
      <dgm:spPr/>
      <dgm:t>
        <a:bodyPr/>
        <a:lstStyle/>
        <a:p>
          <a:pPr algn="ctr"/>
          <a:endParaRPr lang="es-MX"/>
        </a:p>
      </dgm:t>
    </dgm:pt>
    <dgm:pt modelId="{A0E4F3EC-0AE5-48F2-BDD6-E10C0FC0A795}">
      <dgm:prSet phldrT="[Texto]"/>
      <dgm:spPr/>
      <dgm:t>
        <a:bodyPr/>
        <a:lstStyle/>
        <a:p>
          <a:pPr algn="ctr"/>
          <a:endParaRPr lang="es-MX" dirty="0"/>
        </a:p>
        <a:p>
          <a:pPr algn="ctr"/>
          <a:r>
            <a:rPr lang="es-MX" dirty="0">
              <a:solidFill>
                <a:schemeClr val="bg1"/>
              </a:solidFill>
            </a:rPr>
            <a:t>¿Qué es lo que más me apasiona?</a:t>
          </a:r>
        </a:p>
      </dgm:t>
    </dgm:pt>
    <dgm:pt modelId="{39A23B3A-190E-4CFB-AB20-83A5F66A9D68}" type="parTrans" cxnId="{2815749B-B017-47A5-B4EB-9C5E9C27533F}">
      <dgm:prSet/>
      <dgm:spPr/>
      <dgm:t>
        <a:bodyPr/>
        <a:lstStyle/>
        <a:p>
          <a:pPr algn="ctr"/>
          <a:endParaRPr lang="es-MX"/>
        </a:p>
      </dgm:t>
    </dgm:pt>
    <dgm:pt modelId="{212C8DA5-EFAD-413B-B226-7788AF586C8B}" type="sibTrans" cxnId="{2815749B-B017-47A5-B4EB-9C5E9C27533F}">
      <dgm:prSet/>
      <dgm:spPr/>
      <dgm:t>
        <a:bodyPr/>
        <a:lstStyle/>
        <a:p>
          <a:pPr algn="ctr"/>
          <a:endParaRPr lang="es-MX"/>
        </a:p>
      </dgm:t>
    </dgm:pt>
    <dgm:pt modelId="{68149F0D-7219-495C-9A39-8D480D7F3F7F}">
      <dgm:prSet phldrT="[Texto]"/>
      <dgm:spPr/>
      <dgm:t>
        <a:bodyPr/>
        <a:lstStyle/>
        <a:p>
          <a:pPr algn="ctr"/>
          <a:r>
            <a:rPr lang="es-MX" dirty="0">
              <a:solidFill>
                <a:schemeClr val="bg1"/>
              </a:solidFill>
            </a:rPr>
            <a:t>¿Me veo en este negocio dentro de un tiempo?</a:t>
          </a:r>
        </a:p>
      </dgm:t>
    </dgm:pt>
    <dgm:pt modelId="{CED92653-7286-4EFD-B182-EE95EB8F3969}" type="parTrans" cxnId="{FD2CBD83-5EC3-4CDE-844A-6EF79EEF33EF}">
      <dgm:prSet/>
      <dgm:spPr/>
      <dgm:t>
        <a:bodyPr/>
        <a:lstStyle/>
        <a:p>
          <a:pPr algn="ctr"/>
          <a:endParaRPr lang="es-MX"/>
        </a:p>
      </dgm:t>
    </dgm:pt>
    <dgm:pt modelId="{9DEB25F9-25CE-48A9-A718-CB54A0719D9D}" type="sibTrans" cxnId="{FD2CBD83-5EC3-4CDE-844A-6EF79EEF33EF}">
      <dgm:prSet/>
      <dgm:spPr/>
      <dgm:t>
        <a:bodyPr/>
        <a:lstStyle/>
        <a:p>
          <a:pPr algn="ctr"/>
          <a:endParaRPr lang="es-MX"/>
        </a:p>
      </dgm:t>
    </dgm:pt>
    <dgm:pt modelId="{37F4071C-D594-40C5-AAC6-362243B56652}">
      <dgm:prSet phldrT="[Texto]"/>
      <dgm:spPr/>
      <dgm:t>
        <a:bodyPr/>
        <a:lstStyle/>
        <a:p>
          <a:pPr algn="ctr"/>
          <a:r>
            <a:rPr lang="es-MX" dirty="0">
              <a:solidFill>
                <a:schemeClr val="bg1"/>
              </a:solidFill>
            </a:rPr>
            <a:t>¿Dónde radica mi experiencia profesional?</a:t>
          </a:r>
        </a:p>
      </dgm:t>
    </dgm:pt>
    <dgm:pt modelId="{E88F791D-C807-42E6-AAEF-D272811E4013}" type="parTrans" cxnId="{A81A9C6A-88DE-4322-B0DB-2EA3DE37A53E}">
      <dgm:prSet/>
      <dgm:spPr/>
      <dgm:t>
        <a:bodyPr/>
        <a:lstStyle/>
        <a:p>
          <a:pPr algn="ctr"/>
          <a:endParaRPr lang="es-MX"/>
        </a:p>
      </dgm:t>
    </dgm:pt>
    <dgm:pt modelId="{6A9300CD-554E-4B1E-A134-CE75ECF64AF4}" type="sibTrans" cxnId="{A81A9C6A-88DE-4322-B0DB-2EA3DE37A53E}">
      <dgm:prSet/>
      <dgm:spPr/>
      <dgm:t>
        <a:bodyPr/>
        <a:lstStyle/>
        <a:p>
          <a:pPr algn="ctr"/>
          <a:endParaRPr lang="es-MX"/>
        </a:p>
      </dgm:t>
    </dgm:pt>
    <dgm:pt modelId="{8822139B-D4DC-4861-997A-0622E9DE8560}">
      <dgm:prSet/>
      <dgm:spPr/>
      <dgm:t>
        <a:bodyPr/>
        <a:lstStyle/>
        <a:p>
          <a:pPr algn="ctr"/>
          <a:r>
            <a:rPr lang="es-MX" dirty="0">
              <a:solidFill>
                <a:schemeClr val="bg1"/>
              </a:solidFill>
            </a:rPr>
            <a:t>¿Cuáles son mis mejores capacidades y habilidades? </a:t>
          </a:r>
        </a:p>
      </dgm:t>
    </dgm:pt>
    <dgm:pt modelId="{1CCF4B7E-C710-4CA6-A1F2-C1029099F7F6}" type="parTrans" cxnId="{743DB404-DCAB-4A41-875B-6228A3944A6B}">
      <dgm:prSet/>
      <dgm:spPr/>
      <dgm:t>
        <a:bodyPr/>
        <a:lstStyle/>
        <a:p>
          <a:pPr algn="ctr"/>
          <a:endParaRPr lang="es-MX"/>
        </a:p>
      </dgm:t>
    </dgm:pt>
    <dgm:pt modelId="{51C5652D-65B3-4FA7-AD21-164AAEB0414F}" type="sibTrans" cxnId="{743DB404-DCAB-4A41-875B-6228A3944A6B}">
      <dgm:prSet/>
      <dgm:spPr/>
      <dgm:t>
        <a:bodyPr/>
        <a:lstStyle/>
        <a:p>
          <a:pPr algn="ctr"/>
          <a:endParaRPr lang="es-MX"/>
        </a:p>
      </dgm:t>
    </dgm:pt>
    <dgm:pt modelId="{7E9ACFD1-B07B-45CF-9325-DD2D0D451D6F}" type="pres">
      <dgm:prSet presAssocID="{2ADC17AF-3E3B-45B1-ACDA-63842EA9537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A4D77AF-CF4D-4DD1-A706-73496944F607}" type="pres">
      <dgm:prSet presAssocID="{B994F3F5-F3B4-4119-A55C-A0FB75BB163C}" presName="dummy" presStyleCnt="0"/>
      <dgm:spPr/>
    </dgm:pt>
    <dgm:pt modelId="{3F1ECE0A-9814-4798-93A6-89E4C35C8187}" type="pres">
      <dgm:prSet presAssocID="{B994F3F5-F3B4-4119-A55C-A0FB75BB163C}" presName="node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15B779-1E1F-445B-B794-6AB62F8E0583}" type="pres">
      <dgm:prSet presAssocID="{CCF68B44-631E-439D-8295-4048A4DBD1FF}" presName="sibTrans" presStyleLbl="node1" presStyleIdx="0" presStyleCnt="6"/>
      <dgm:spPr/>
      <dgm:t>
        <a:bodyPr/>
        <a:lstStyle/>
        <a:p>
          <a:endParaRPr lang="es-MX"/>
        </a:p>
      </dgm:t>
    </dgm:pt>
    <dgm:pt modelId="{8FB842C5-CC22-4784-82B6-913506AD38B4}" type="pres">
      <dgm:prSet presAssocID="{4F909AE8-BB99-4965-A9E3-D23E52396813}" presName="dummy" presStyleCnt="0"/>
      <dgm:spPr/>
    </dgm:pt>
    <dgm:pt modelId="{9A141012-6789-4608-9373-3BAAAD2E8511}" type="pres">
      <dgm:prSet presAssocID="{4F909AE8-BB99-4965-A9E3-D23E52396813}" presName="node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2B96F6-0CED-4524-AB67-0A40767C19F9}" type="pres">
      <dgm:prSet presAssocID="{947C9F67-8E82-47FD-90B4-846FC9AB70DB}" presName="sibTrans" presStyleLbl="node1" presStyleIdx="1" presStyleCnt="6"/>
      <dgm:spPr/>
      <dgm:t>
        <a:bodyPr/>
        <a:lstStyle/>
        <a:p>
          <a:endParaRPr lang="es-MX"/>
        </a:p>
      </dgm:t>
    </dgm:pt>
    <dgm:pt modelId="{67A1414B-6D6B-4C2A-B2FF-E2B9B033A76E}" type="pres">
      <dgm:prSet presAssocID="{A0E4F3EC-0AE5-48F2-BDD6-E10C0FC0A795}" presName="dummy" presStyleCnt="0"/>
      <dgm:spPr/>
    </dgm:pt>
    <dgm:pt modelId="{1587996C-06FC-45BC-BA75-CD31F825D660}" type="pres">
      <dgm:prSet presAssocID="{A0E4F3EC-0AE5-48F2-BDD6-E10C0FC0A795}" presName="node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AE5E2F-D54A-4B10-8B31-6B224D4C7378}" type="pres">
      <dgm:prSet presAssocID="{212C8DA5-EFAD-413B-B226-7788AF586C8B}" presName="sibTrans" presStyleLbl="node1" presStyleIdx="2" presStyleCnt="6"/>
      <dgm:spPr/>
      <dgm:t>
        <a:bodyPr/>
        <a:lstStyle/>
        <a:p>
          <a:endParaRPr lang="es-MX"/>
        </a:p>
      </dgm:t>
    </dgm:pt>
    <dgm:pt modelId="{F62CC9F9-4293-491A-8FDC-48789A73A3A8}" type="pres">
      <dgm:prSet presAssocID="{68149F0D-7219-495C-9A39-8D480D7F3F7F}" presName="dummy" presStyleCnt="0"/>
      <dgm:spPr/>
    </dgm:pt>
    <dgm:pt modelId="{524AFF8B-1CA9-4FB1-A19B-2E7E7D0D8D0A}" type="pres">
      <dgm:prSet presAssocID="{68149F0D-7219-495C-9A39-8D480D7F3F7F}" presName="node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117834-115C-40DC-A40B-F09F2EBD44E5}" type="pres">
      <dgm:prSet presAssocID="{9DEB25F9-25CE-48A9-A718-CB54A0719D9D}" presName="sibTrans" presStyleLbl="node1" presStyleIdx="3" presStyleCnt="6"/>
      <dgm:spPr/>
      <dgm:t>
        <a:bodyPr/>
        <a:lstStyle/>
        <a:p>
          <a:endParaRPr lang="es-MX"/>
        </a:p>
      </dgm:t>
    </dgm:pt>
    <dgm:pt modelId="{DA67DDC8-7FA9-4FAB-8D19-7D7947647375}" type="pres">
      <dgm:prSet presAssocID="{37F4071C-D594-40C5-AAC6-362243B56652}" presName="dummy" presStyleCnt="0"/>
      <dgm:spPr/>
    </dgm:pt>
    <dgm:pt modelId="{5370D2E6-B435-4D5D-B3CA-7FA7BE437852}" type="pres">
      <dgm:prSet presAssocID="{37F4071C-D594-40C5-AAC6-362243B56652}" presName="node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38637-04A8-4088-A0BA-87AD193B73DD}" type="pres">
      <dgm:prSet presAssocID="{6A9300CD-554E-4B1E-A134-CE75ECF64AF4}" presName="sibTrans" presStyleLbl="node1" presStyleIdx="4" presStyleCnt="6"/>
      <dgm:spPr/>
      <dgm:t>
        <a:bodyPr/>
        <a:lstStyle/>
        <a:p>
          <a:endParaRPr lang="es-MX"/>
        </a:p>
      </dgm:t>
    </dgm:pt>
    <dgm:pt modelId="{2CF94344-DE8D-456D-87D6-1CA4538A85C5}" type="pres">
      <dgm:prSet presAssocID="{8822139B-D4DC-4861-997A-0622E9DE8560}" presName="dummy" presStyleCnt="0"/>
      <dgm:spPr/>
    </dgm:pt>
    <dgm:pt modelId="{68B73E73-26A5-4505-8F70-3E1E206C1A79}" type="pres">
      <dgm:prSet presAssocID="{8822139B-D4DC-4861-997A-0622E9DE8560}" presName="node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BE1410-3D67-435E-825E-276930175364}" type="pres">
      <dgm:prSet presAssocID="{51C5652D-65B3-4FA7-AD21-164AAEB0414F}" presName="sibTrans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FCB496B5-495C-4F53-A000-E6874AC0FD4D}" srcId="{2ADC17AF-3E3B-45B1-ACDA-63842EA95376}" destId="{B994F3F5-F3B4-4119-A55C-A0FB75BB163C}" srcOrd="0" destOrd="0" parTransId="{4E4115E8-3764-4D4E-B7C7-8E13A1340E63}" sibTransId="{CCF68B44-631E-439D-8295-4048A4DBD1FF}"/>
    <dgm:cxn modelId="{86269239-C17D-4D3E-A155-CB32702475CE}" type="presOf" srcId="{CCF68B44-631E-439D-8295-4048A4DBD1FF}" destId="{3E15B779-1E1F-445B-B794-6AB62F8E0583}" srcOrd="0" destOrd="0" presId="urn:microsoft.com/office/officeart/2005/8/layout/cycle1"/>
    <dgm:cxn modelId="{08213400-7E4C-42BF-A071-9C0105B70A4B}" type="presOf" srcId="{6A9300CD-554E-4B1E-A134-CE75ECF64AF4}" destId="{68E38637-04A8-4088-A0BA-87AD193B73DD}" srcOrd="0" destOrd="0" presId="urn:microsoft.com/office/officeart/2005/8/layout/cycle1"/>
    <dgm:cxn modelId="{1F6D5246-0167-499B-AA2F-A346F1ADAC5E}" type="presOf" srcId="{947C9F67-8E82-47FD-90B4-846FC9AB70DB}" destId="{F22B96F6-0CED-4524-AB67-0A40767C19F9}" srcOrd="0" destOrd="0" presId="urn:microsoft.com/office/officeart/2005/8/layout/cycle1"/>
    <dgm:cxn modelId="{90453DBF-08F6-4056-98D6-3F9BCAE52D04}" type="presOf" srcId="{68149F0D-7219-495C-9A39-8D480D7F3F7F}" destId="{524AFF8B-1CA9-4FB1-A19B-2E7E7D0D8D0A}" srcOrd="0" destOrd="0" presId="urn:microsoft.com/office/officeart/2005/8/layout/cycle1"/>
    <dgm:cxn modelId="{FD2CBD83-5EC3-4CDE-844A-6EF79EEF33EF}" srcId="{2ADC17AF-3E3B-45B1-ACDA-63842EA95376}" destId="{68149F0D-7219-495C-9A39-8D480D7F3F7F}" srcOrd="3" destOrd="0" parTransId="{CED92653-7286-4EFD-B182-EE95EB8F3969}" sibTransId="{9DEB25F9-25CE-48A9-A718-CB54A0719D9D}"/>
    <dgm:cxn modelId="{D0660BAC-9422-447A-963A-F50E7C235853}" type="presOf" srcId="{37F4071C-D594-40C5-AAC6-362243B56652}" destId="{5370D2E6-B435-4D5D-B3CA-7FA7BE437852}" srcOrd="0" destOrd="0" presId="urn:microsoft.com/office/officeart/2005/8/layout/cycle1"/>
    <dgm:cxn modelId="{38196DC1-ED58-4D50-9D2B-10BE99B56F17}" srcId="{2ADC17AF-3E3B-45B1-ACDA-63842EA95376}" destId="{4F909AE8-BB99-4965-A9E3-D23E52396813}" srcOrd="1" destOrd="0" parTransId="{226F4ED0-4E62-4A0E-9257-A8770FD40D63}" sibTransId="{947C9F67-8E82-47FD-90B4-846FC9AB70DB}"/>
    <dgm:cxn modelId="{A81A9C6A-88DE-4322-B0DB-2EA3DE37A53E}" srcId="{2ADC17AF-3E3B-45B1-ACDA-63842EA95376}" destId="{37F4071C-D594-40C5-AAC6-362243B56652}" srcOrd="4" destOrd="0" parTransId="{E88F791D-C807-42E6-AAEF-D272811E4013}" sibTransId="{6A9300CD-554E-4B1E-A134-CE75ECF64AF4}"/>
    <dgm:cxn modelId="{D071795E-ED57-4E52-8297-DF3FE4B37773}" type="presOf" srcId="{8822139B-D4DC-4861-997A-0622E9DE8560}" destId="{68B73E73-26A5-4505-8F70-3E1E206C1A79}" srcOrd="0" destOrd="0" presId="urn:microsoft.com/office/officeart/2005/8/layout/cycle1"/>
    <dgm:cxn modelId="{9C82A1FF-8075-4611-99B8-AF4517EE8E4F}" type="presOf" srcId="{2ADC17AF-3E3B-45B1-ACDA-63842EA95376}" destId="{7E9ACFD1-B07B-45CF-9325-DD2D0D451D6F}" srcOrd="0" destOrd="0" presId="urn:microsoft.com/office/officeart/2005/8/layout/cycle1"/>
    <dgm:cxn modelId="{C9D613FE-A6B0-4681-A7B6-E41999604F07}" type="presOf" srcId="{9DEB25F9-25CE-48A9-A718-CB54A0719D9D}" destId="{B3117834-115C-40DC-A40B-F09F2EBD44E5}" srcOrd="0" destOrd="0" presId="urn:microsoft.com/office/officeart/2005/8/layout/cycle1"/>
    <dgm:cxn modelId="{4288E982-4BD7-45CF-84F5-E341002CF349}" type="presOf" srcId="{B994F3F5-F3B4-4119-A55C-A0FB75BB163C}" destId="{3F1ECE0A-9814-4798-93A6-89E4C35C8187}" srcOrd="0" destOrd="0" presId="urn:microsoft.com/office/officeart/2005/8/layout/cycle1"/>
    <dgm:cxn modelId="{97CE8E5E-3534-4F9D-8E00-FFCDA9ABE7A6}" type="presOf" srcId="{51C5652D-65B3-4FA7-AD21-164AAEB0414F}" destId="{89BE1410-3D67-435E-825E-276930175364}" srcOrd="0" destOrd="0" presId="urn:microsoft.com/office/officeart/2005/8/layout/cycle1"/>
    <dgm:cxn modelId="{2815749B-B017-47A5-B4EB-9C5E9C27533F}" srcId="{2ADC17AF-3E3B-45B1-ACDA-63842EA95376}" destId="{A0E4F3EC-0AE5-48F2-BDD6-E10C0FC0A795}" srcOrd="2" destOrd="0" parTransId="{39A23B3A-190E-4CFB-AB20-83A5F66A9D68}" sibTransId="{212C8DA5-EFAD-413B-B226-7788AF586C8B}"/>
    <dgm:cxn modelId="{4C4B6AFE-E75C-4406-9818-303A8B596FA2}" type="presOf" srcId="{4F909AE8-BB99-4965-A9E3-D23E52396813}" destId="{9A141012-6789-4608-9373-3BAAAD2E8511}" srcOrd="0" destOrd="0" presId="urn:microsoft.com/office/officeart/2005/8/layout/cycle1"/>
    <dgm:cxn modelId="{743DB404-DCAB-4A41-875B-6228A3944A6B}" srcId="{2ADC17AF-3E3B-45B1-ACDA-63842EA95376}" destId="{8822139B-D4DC-4861-997A-0622E9DE8560}" srcOrd="5" destOrd="0" parTransId="{1CCF4B7E-C710-4CA6-A1F2-C1029099F7F6}" sibTransId="{51C5652D-65B3-4FA7-AD21-164AAEB0414F}"/>
    <dgm:cxn modelId="{037EEC75-81B2-46CE-997E-052F1DD7169B}" type="presOf" srcId="{212C8DA5-EFAD-413B-B226-7788AF586C8B}" destId="{5EAE5E2F-D54A-4B10-8B31-6B224D4C7378}" srcOrd="0" destOrd="0" presId="urn:microsoft.com/office/officeart/2005/8/layout/cycle1"/>
    <dgm:cxn modelId="{4CCA8BA0-C4F4-4BEF-8628-0C5069C33F23}" type="presOf" srcId="{A0E4F3EC-0AE5-48F2-BDD6-E10C0FC0A795}" destId="{1587996C-06FC-45BC-BA75-CD31F825D660}" srcOrd="0" destOrd="0" presId="urn:microsoft.com/office/officeart/2005/8/layout/cycle1"/>
    <dgm:cxn modelId="{97C2D9DE-FBF7-4680-B650-BE2F641D1C39}" type="presParOf" srcId="{7E9ACFD1-B07B-45CF-9325-DD2D0D451D6F}" destId="{8A4D77AF-CF4D-4DD1-A706-73496944F607}" srcOrd="0" destOrd="0" presId="urn:microsoft.com/office/officeart/2005/8/layout/cycle1"/>
    <dgm:cxn modelId="{5A96101A-06C1-49BD-A271-A3AF52AEE5D8}" type="presParOf" srcId="{7E9ACFD1-B07B-45CF-9325-DD2D0D451D6F}" destId="{3F1ECE0A-9814-4798-93A6-89E4C35C8187}" srcOrd="1" destOrd="0" presId="urn:microsoft.com/office/officeart/2005/8/layout/cycle1"/>
    <dgm:cxn modelId="{BE753A1D-A053-46BA-B6CC-7EDE2B39B0B7}" type="presParOf" srcId="{7E9ACFD1-B07B-45CF-9325-DD2D0D451D6F}" destId="{3E15B779-1E1F-445B-B794-6AB62F8E0583}" srcOrd="2" destOrd="0" presId="urn:microsoft.com/office/officeart/2005/8/layout/cycle1"/>
    <dgm:cxn modelId="{035BCA27-2D10-4CCB-B8A8-94DB033F8806}" type="presParOf" srcId="{7E9ACFD1-B07B-45CF-9325-DD2D0D451D6F}" destId="{8FB842C5-CC22-4784-82B6-913506AD38B4}" srcOrd="3" destOrd="0" presId="urn:microsoft.com/office/officeart/2005/8/layout/cycle1"/>
    <dgm:cxn modelId="{9BA180BC-0365-4FB1-B962-CB490B454776}" type="presParOf" srcId="{7E9ACFD1-B07B-45CF-9325-DD2D0D451D6F}" destId="{9A141012-6789-4608-9373-3BAAAD2E8511}" srcOrd="4" destOrd="0" presId="urn:microsoft.com/office/officeart/2005/8/layout/cycle1"/>
    <dgm:cxn modelId="{1E11905F-53A3-491D-9A18-FBCEF3E76C55}" type="presParOf" srcId="{7E9ACFD1-B07B-45CF-9325-DD2D0D451D6F}" destId="{F22B96F6-0CED-4524-AB67-0A40767C19F9}" srcOrd="5" destOrd="0" presId="urn:microsoft.com/office/officeart/2005/8/layout/cycle1"/>
    <dgm:cxn modelId="{6DA2225F-4E50-4E78-A346-A8166E1DB6DF}" type="presParOf" srcId="{7E9ACFD1-B07B-45CF-9325-DD2D0D451D6F}" destId="{67A1414B-6D6B-4C2A-B2FF-E2B9B033A76E}" srcOrd="6" destOrd="0" presId="urn:microsoft.com/office/officeart/2005/8/layout/cycle1"/>
    <dgm:cxn modelId="{C8C65B98-E150-4E15-8A39-9792A97BF46F}" type="presParOf" srcId="{7E9ACFD1-B07B-45CF-9325-DD2D0D451D6F}" destId="{1587996C-06FC-45BC-BA75-CD31F825D660}" srcOrd="7" destOrd="0" presId="urn:microsoft.com/office/officeart/2005/8/layout/cycle1"/>
    <dgm:cxn modelId="{2CD85B72-6FD7-487B-9828-55301EF3106B}" type="presParOf" srcId="{7E9ACFD1-B07B-45CF-9325-DD2D0D451D6F}" destId="{5EAE5E2F-D54A-4B10-8B31-6B224D4C7378}" srcOrd="8" destOrd="0" presId="urn:microsoft.com/office/officeart/2005/8/layout/cycle1"/>
    <dgm:cxn modelId="{774E0BEF-F949-450A-A606-AA6CD4EAD69A}" type="presParOf" srcId="{7E9ACFD1-B07B-45CF-9325-DD2D0D451D6F}" destId="{F62CC9F9-4293-491A-8FDC-48789A73A3A8}" srcOrd="9" destOrd="0" presId="urn:microsoft.com/office/officeart/2005/8/layout/cycle1"/>
    <dgm:cxn modelId="{005FA5C4-19F5-4ADE-A04E-904A1B1541ED}" type="presParOf" srcId="{7E9ACFD1-B07B-45CF-9325-DD2D0D451D6F}" destId="{524AFF8B-1CA9-4FB1-A19B-2E7E7D0D8D0A}" srcOrd="10" destOrd="0" presId="urn:microsoft.com/office/officeart/2005/8/layout/cycle1"/>
    <dgm:cxn modelId="{1AC5CA5B-9DE1-4B4B-9BC3-5EF63E0F95B5}" type="presParOf" srcId="{7E9ACFD1-B07B-45CF-9325-DD2D0D451D6F}" destId="{B3117834-115C-40DC-A40B-F09F2EBD44E5}" srcOrd="11" destOrd="0" presId="urn:microsoft.com/office/officeart/2005/8/layout/cycle1"/>
    <dgm:cxn modelId="{AB0A1147-9E81-4FE1-89BF-A21929FDE671}" type="presParOf" srcId="{7E9ACFD1-B07B-45CF-9325-DD2D0D451D6F}" destId="{DA67DDC8-7FA9-4FAB-8D19-7D7947647375}" srcOrd="12" destOrd="0" presId="urn:microsoft.com/office/officeart/2005/8/layout/cycle1"/>
    <dgm:cxn modelId="{5EA7DA5A-6CC7-4207-BA7E-761A58FEE087}" type="presParOf" srcId="{7E9ACFD1-B07B-45CF-9325-DD2D0D451D6F}" destId="{5370D2E6-B435-4D5D-B3CA-7FA7BE437852}" srcOrd="13" destOrd="0" presId="urn:microsoft.com/office/officeart/2005/8/layout/cycle1"/>
    <dgm:cxn modelId="{D89FB029-5736-4A76-A878-5DDC318B4096}" type="presParOf" srcId="{7E9ACFD1-B07B-45CF-9325-DD2D0D451D6F}" destId="{68E38637-04A8-4088-A0BA-87AD193B73DD}" srcOrd="14" destOrd="0" presId="urn:microsoft.com/office/officeart/2005/8/layout/cycle1"/>
    <dgm:cxn modelId="{566EC526-9C09-417F-862F-7550B2180E20}" type="presParOf" srcId="{7E9ACFD1-B07B-45CF-9325-DD2D0D451D6F}" destId="{2CF94344-DE8D-456D-87D6-1CA4538A85C5}" srcOrd="15" destOrd="0" presId="urn:microsoft.com/office/officeart/2005/8/layout/cycle1"/>
    <dgm:cxn modelId="{80A63B08-AD35-46AE-8089-F3F751933663}" type="presParOf" srcId="{7E9ACFD1-B07B-45CF-9325-DD2D0D451D6F}" destId="{68B73E73-26A5-4505-8F70-3E1E206C1A79}" srcOrd="16" destOrd="0" presId="urn:microsoft.com/office/officeart/2005/8/layout/cycle1"/>
    <dgm:cxn modelId="{EA88BFEE-E75D-48DD-9A37-68C2C2391DDE}" type="presParOf" srcId="{7E9ACFD1-B07B-45CF-9325-DD2D0D451D6F}" destId="{89BE1410-3D67-435E-825E-276930175364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4C824F-199A-4111-8A8A-7CCA204958F9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AFECFFE2-2124-47A8-ADBE-997136F4D055}">
      <dgm:prSet phldrT="[Texto]"/>
      <dgm:spPr>
        <a:solidFill>
          <a:srgbClr val="0070C0"/>
        </a:solidFill>
      </dgm:spPr>
      <dgm:t>
        <a:bodyPr/>
        <a:lstStyle/>
        <a:p>
          <a:r>
            <a:rPr lang="es-MX"/>
            <a:t>Riesgos comerciales: mercado inexistente, reducido o en declive. </a:t>
          </a:r>
        </a:p>
      </dgm:t>
    </dgm:pt>
    <dgm:pt modelId="{EE4F7DCF-5086-46C7-B0E5-4C05E6894C53}" type="parTrans" cxnId="{00DADB2C-022B-452A-A21D-080B6423E337}">
      <dgm:prSet/>
      <dgm:spPr/>
      <dgm:t>
        <a:bodyPr/>
        <a:lstStyle/>
        <a:p>
          <a:endParaRPr lang="es-MX"/>
        </a:p>
      </dgm:t>
    </dgm:pt>
    <dgm:pt modelId="{804D3CB6-7311-4741-A453-0BC19A60B547}" type="sibTrans" cxnId="{00DADB2C-022B-452A-A21D-080B6423E337}">
      <dgm:prSet/>
      <dgm:spPr>
        <a:solidFill>
          <a:srgbClr val="0070C0"/>
        </a:solidFill>
      </dgm:spPr>
      <dgm:t>
        <a:bodyPr/>
        <a:lstStyle/>
        <a:p>
          <a:endParaRPr lang="es-MX"/>
        </a:p>
      </dgm:t>
    </dgm:pt>
    <dgm:pt modelId="{9CE9D1F4-99CC-4557-855C-54B316DCE6C3}">
      <dgm:prSet phldrT="[Texto]"/>
      <dgm:spPr>
        <a:solidFill>
          <a:srgbClr val="66FF33"/>
        </a:solidFill>
      </dgm:spPr>
      <dgm:t>
        <a:bodyPr/>
        <a:lstStyle/>
        <a:p>
          <a:r>
            <a:rPr lang="es-MX"/>
            <a:t>Riesgos tecnológicos: imposibilidad de producir lo que queremos en las condiciones deseadas, al ritmo necesario o con la calidad-precio precisa.</a:t>
          </a:r>
        </a:p>
      </dgm:t>
    </dgm:pt>
    <dgm:pt modelId="{3CD22800-F40D-4037-9A51-8B7259131A85}" type="parTrans" cxnId="{84083BFE-67C2-4837-948D-CD3E4B66651D}">
      <dgm:prSet/>
      <dgm:spPr/>
      <dgm:t>
        <a:bodyPr/>
        <a:lstStyle/>
        <a:p>
          <a:endParaRPr lang="es-MX"/>
        </a:p>
      </dgm:t>
    </dgm:pt>
    <dgm:pt modelId="{0753CBF3-25EF-4F9D-B32B-FC1A3079940C}" type="sibTrans" cxnId="{84083BFE-67C2-4837-948D-CD3E4B66651D}">
      <dgm:prSet/>
      <dgm:spPr>
        <a:solidFill>
          <a:srgbClr val="FF9900"/>
        </a:solidFill>
      </dgm:spPr>
      <dgm:t>
        <a:bodyPr/>
        <a:lstStyle/>
        <a:p>
          <a:endParaRPr lang="es-MX"/>
        </a:p>
      </dgm:t>
    </dgm:pt>
    <dgm:pt modelId="{37C0CA76-FE48-483D-BEC6-8DF571DA3D0A}">
      <dgm:prSet phldrT="[Texto]"/>
      <dgm:spPr>
        <a:solidFill>
          <a:srgbClr val="FF9900"/>
        </a:solidFill>
      </dgm:spPr>
      <dgm:t>
        <a:bodyPr/>
        <a:lstStyle/>
        <a:p>
          <a:r>
            <a:rPr lang="es-MX"/>
            <a:t>Riesgos financieros: falta de recursos para la puesta en marcha de la empresa o para afrontar la operatividad del día a día o de posteriores fases de crecimiento. </a:t>
          </a:r>
        </a:p>
      </dgm:t>
    </dgm:pt>
    <dgm:pt modelId="{111B5D2B-6200-4B59-BD48-CDC382833F9B}" type="parTrans" cxnId="{A2FA3A9D-FC60-40AB-A82A-0BBE7D2291B7}">
      <dgm:prSet/>
      <dgm:spPr/>
      <dgm:t>
        <a:bodyPr/>
        <a:lstStyle/>
        <a:p>
          <a:endParaRPr lang="es-MX"/>
        </a:p>
      </dgm:t>
    </dgm:pt>
    <dgm:pt modelId="{6D6E6347-AFD0-4AB7-B37C-AA927CA217DF}" type="sibTrans" cxnId="{A2FA3A9D-FC60-40AB-A82A-0BBE7D2291B7}">
      <dgm:prSet/>
      <dgm:spPr/>
      <dgm:t>
        <a:bodyPr/>
        <a:lstStyle/>
        <a:p>
          <a:endParaRPr lang="es-MX"/>
        </a:p>
      </dgm:t>
    </dgm:pt>
    <dgm:pt modelId="{C02DB9EE-DC9B-458E-97DB-8417EACE0BA8}" type="pres">
      <dgm:prSet presAssocID="{D04C824F-199A-4111-8A8A-7CCA204958F9}" presName="Name0" presStyleCnt="0">
        <dgm:presLayoutVars>
          <dgm:dir/>
          <dgm:resizeHandles val="exact"/>
        </dgm:presLayoutVars>
      </dgm:prSet>
      <dgm:spPr/>
    </dgm:pt>
    <dgm:pt modelId="{F8D29EE7-B633-44C8-9952-8C215F7EDE80}" type="pres">
      <dgm:prSet presAssocID="{AFECFFE2-2124-47A8-ADBE-997136F4D055}" presName="node" presStyleLbl="node1" presStyleIdx="0" presStyleCnt="3" custLinFactNeighborX="-836" custLinFactNeighborY="8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B6EABE-7EDC-4E4A-B834-90F35DF96635}" type="pres">
      <dgm:prSet presAssocID="{804D3CB6-7311-4741-A453-0BC19A60B547}" presName="sibTrans" presStyleLbl="sibTrans2D1" presStyleIdx="0" presStyleCnt="2"/>
      <dgm:spPr/>
      <dgm:t>
        <a:bodyPr/>
        <a:lstStyle/>
        <a:p>
          <a:endParaRPr lang="es-MX"/>
        </a:p>
      </dgm:t>
    </dgm:pt>
    <dgm:pt modelId="{F633F7B6-D75B-4FEE-A64B-A7D441D0D4D1}" type="pres">
      <dgm:prSet presAssocID="{804D3CB6-7311-4741-A453-0BC19A60B547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A0370D24-F281-46FC-9C80-F0979EB1F894}" type="pres">
      <dgm:prSet presAssocID="{9CE9D1F4-99CC-4557-855C-54B316DCE6C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C5D276-43B1-47B4-988B-ECBC1B4B7B43}" type="pres">
      <dgm:prSet presAssocID="{0753CBF3-25EF-4F9D-B32B-FC1A3079940C}" presName="sibTrans" presStyleLbl="sibTrans2D1" presStyleIdx="1" presStyleCnt="2"/>
      <dgm:spPr/>
      <dgm:t>
        <a:bodyPr/>
        <a:lstStyle/>
        <a:p>
          <a:endParaRPr lang="es-MX"/>
        </a:p>
      </dgm:t>
    </dgm:pt>
    <dgm:pt modelId="{FB953919-E9B7-4A34-BA52-B64BCB68517D}" type="pres">
      <dgm:prSet presAssocID="{0753CBF3-25EF-4F9D-B32B-FC1A3079940C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33A0E7D8-55B1-4B37-8A47-6358650AB5A2}" type="pres">
      <dgm:prSet presAssocID="{37C0CA76-FE48-483D-BEC6-8DF571DA3D0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81233A8-B041-4DED-BD86-05D30055C2F9}" type="presOf" srcId="{804D3CB6-7311-4741-A453-0BC19A60B547}" destId="{87B6EABE-7EDC-4E4A-B834-90F35DF96635}" srcOrd="0" destOrd="0" presId="urn:microsoft.com/office/officeart/2005/8/layout/process1"/>
    <dgm:cxn modelId="{B97559F0-63E1-42CC-9022-C8A499707791}" type="presOf" srcId="{D04C824F-199A-4111-8A8A-7CCA204958F9}" destId="{C02DB9EE-DC9B-458E-97DB-8417EACE0BA8}" srcOrd="0" destOrd="0" presId="urn:microsoft.com/office/officeart/2005/8/layout/process1"/>
    <dgm:cxn modelId="{BD98D224-8C7E-411E-8326-2E03951C389D}" type="presOf" srcId="{37C0CA76-FE48-483D-BEC6-8DF571DA3D0A}" destId="{33A0E7D8-55B1-4B37-8A47-6358650AB5A2}" srcOrd="0" destOrd="0" presId="urn:microsoft.com/office/officeart/2005/8/layout/process1"/>
    <dgm:cxn modelId="{84083BFE-67C2-4837-948D-CD3E4B66651D}" srcId="{D04C824F-199A-4111-8A8A-7CCA204958F9}" destId="{9CE9D1F4-99CC-4557-855C-54B316DCE6C3}" srcOrd="1" destOrd="0" parTransId="{3CD22800-F40D-4037-9A51-8B7259131A85}" sibTransId="{0753CBF3-25EF-4F9D-B32B-FC1A3079940C}"/>
    <dgm:cxn modelId="{BB56B805-FF4B-4AFF-98E9-381FB5839D38}" type="presOf" srcId="{0753CBF3-25EF-4F9D-B32B-FC1A3079940C}" destId="{9BC5D276-43B1-47B4-988B-ECBC1B4B7B43}" srcOrd="0" destOrd="0" presId="urn:microsoft.com/office/officeart/2005/8/layout/process1"/>
    <dgm:cxn modelId="{A2FA3A9D-FC60-40AB-A82A-0BBE7D2291B7}" srcId="{D04C824F-199A-4111-8A8A-7CCA204958F9}" destId="{37C0CA76-FE48-483D-BEC6-8DF571DA3D0A}" srcOrd="2" destOrd="0" parTransId="{111B5D2B-6200-4B59-BD48-CDC382833F9B}" sibTransId="{6D6E6347-AFD0-4AB7-B37C-AA927CA217DF}"/>
    <dgm:cxn modelId="{00DADB2C-022B-452A-A21D-080B6423E337}" srcId="{D04C824F-199A-4111-8A8A-7CCA204958F9}" destId="{AFECFFE2-2124-47A8-ADBE-997136F4D055}" srcOrd="0" destOrd="0" parTransId="{EE4F7DCF-5086-46C7-B0E5-4C05E6894C53}" sibTransId="{804D3CB6-7311-4741-A453-0BC19A60B547}"/>
    <dgm:cxn modelId="{0D07669A-1DF8-4F15-95FD-2C0BB258FFBA}" type="presOf" srcId="{9CE9D1F4-99CC-4557-855C-54B316DCE6C3}" destId="{A0370D24-F281-46FC-9C80-F0979EB1F894}" srcOrd="0" destOrd="0" presId="urn:microsoft.com/office/officeart/2005/8/layout/process1"/>
    <dgm:cxn modelId="{F96CFBD1-196A-4798-A917-086F5D598053}" type="presOf" srcId="{804D3CB6-7311-4741-A453-0BC19A60B547}" destId="{F633F7B6-D75B-4FEE-A64B-A7D441D0D4D1}" srcOrd="1" destOrd="0" presId="urn:microsoft.com/office/officeart/2005/8/layout/process1"/>
    <dgm:cxn modelId="{F0679FE6-CEE5-4580-8AA6-5E6AF074E69C}" type="presOf" srcId="{0753CBF3-25EF-4F9D-B32B-FC1A3079940C}" destId="{FB953919-E9B7-4A34-BA52-B64BCB68517D}" srcOrd="1" destOrd="0" presId="urn:microsoft.com/office/officeart/2005/8/layout/process1"/>
    <dgm:cxn modelId="{8AC4F1F3-4264-44BB-A3FC-E9EB1F78283F}" type="presOf" srcId="{AFECFFE2-2124-47A8-ADBE-997136F4D055}" destId="{F8D29EE7-B633-44C8-9952-8C215F7EDE80}" srcOrd="0" destOrd="0" presId="urn:microsoft.com/office/officeart/2005/8/layout/process1"/>
    <dgm:cxn modelId="{14084526-E69B-47F4-B54E-440772F31AA0}" type="presParOf" srcId="{C02DB9EE-DC9B-458E-97DB-8417EACE0BA8}" destId="{F8D29EE7-B633-44C8-9952-8C215F7EDE80}" srcOrd="0" destOrd="0" presId="urn:microsoft.com/office/officeart/2005/8/layout/process1"/>
    <dgm:cxn modelId="{6C05B33C-B86E-407E-B261-E2AED4703A13}" type="presParOf" srcId="{C02DB9EE-DC9B-458E-97DB-8417EACE0BA8}" destId="{87B6EABE-7EDC-4E4A-B834-90F35DF96635}" srcOrd="1" destOrd="0" presId="urn:microsoft.com/office/officeart/2005/8/layout/process1"/>
    <dgm:cxn modelId="{AB9B0ACB-D45E-462C-BD7D-774F997B69CD}" type="presParOf" srcId="{87B6EABE-7EDC-4E4A-B834-90F35DF96635}" destId="{F633F7B6-D75B-4FEE-A64B-A7D441D0D4D1}" srcOrd="0" destOrd="0" presId="urn:microsoft.com/office/officeart/2005/8/layout/process1"/>
    <dgm:cxn modelId="{A5FFD19F-9C08-409C-9D14-AEC2B6E07A59}" type="presParOf" srcId="{C02DB9EE-DC9B-458E-97DB-8417EACE0BA8}" destId="{A0370D24-F281-46FC-9C80-F0979EB1F894}" srcOrd="2" destOrd="0" presId="urn:microsoft.com/office/officeart/2005/8/layout/process1"/>
    <dgm:cxn modelId="{62303A8F-A80A-42FD-9E4C-79995546B8FF}" type="presParOf" srcId="{C02DB9EE-DC9B-458E-97DB-8417EACE0BA8}" destId="{9BC5D276-43B1-47B4-988B-ECBC1B4B7B43}" srcOrd="3" destOrd="0" presId="urn:microsoft.com/office/officeart/2005/8/layout/process1"/>
    <dgm:cxn modelId="{433A4BAD-1918-44B1-9041-7938F6FE1570}" type="presParOf" srcId="{9BC5D276-43B1-47B4-988B-ECBC1B4B7B43}" destId="{FB953919-E9B7-4A34-BA52-B64BCB68517D}" srcOrd="0" destOrd="0" presId="urn:microsoft.com/office/officeart/2005/8/layout/process1"/>
    <dgm:cxn modelId="{2859302A-01FA-41DC-85C8-D06B96DAF54E}" type="presParOf" srcId="{C02DB9EE-DC9B-458E-97DB-8417EACE0BA8}" destId="{33A0E7D8-55B1-4B37-8A47-6358650AB5A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D47B726-0211-4CAC-AE27-0BAA5EEF7417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759EC09-30C3-41F2-A7EB-547F71303691}">
      <dgm:prSet phldrT="[Texto]"/>
      <dgm:spPr>
        <a:solidFill>
          <a:srgbClr val="33CCFF"/>
        </a:solidFill>
      </dgm:spPr>
      <dgm:t>
        <a:bodyPr/>
        <a:lstStyle/>
        <a:p>
          <a:r>
            <a:rPr lang="es-MX"/>
            <a:t>cercano en el desempeño de la tarea de ser emprendedor-empresario</a:t>
          </a:r>
        </a:p>
      </dgm:t>
    </dgm:pt>
    <dgm:pt modelId="{2B0FA8DB-27B6-4EAC-BFA1-E2C576CE16E5}" type="parTrans" cxnId="{9C40EA6C-A4F4-47FB-984B-93348F8FF70E}">
      <dgm:prSet/>
      <dgm:spPr/>
      <dgm:t>
        <a:bodyPr/>
        <a:lstStyle/>
        <a:p>
          <a:endParaRPr lang="es-MX"/>
        </a:p>
      </dgm:t>
    </dgm:pt>
    <dgm:pt modelId="{BE2FD461-FF81-4713-B8BA-9E2E8F9FA51F}" type="sibTrans" cxnId="{9C40EA6C-A4F4-47FB-984B-93348F8FF70E}">
      <dgm:prSet/>
      <dgm:spPr>
        <a:solidFill>
          <a:srgbClr val="33CCFF"/>
        </a:solidFill>
      </dgm:spPr>
      <dgm:t>
        <a:bodyPr/>
        <a:lstStyle/>
        <a:p>
          <a:endParaRPr lang="es-MX"/>
        </a:p>
      </dgm:t>
    </dgm:pt>
    <dgm:pt modelId="{9E6E14BF-02E2-442B-858D-FEC6667B7BCA}">
      <dgm:prSet/>
      <dgm:spPr>
        <a:solidFill>
          <a:srgbClr val="FF3399"/>
        </a:solidFill>
      </dgm:spPr>
      <dgm:t>
        <a:bodyPr/>
        <a:lstStyle/>
        <a:p>
          <a:r>
            <a:rPr lang="es-MX"/>
            <a:t>Riesgos sociales o personales: no tener el apoyo del entorno familiar </a:t>
          </a:r>
        </a:p>
      </dgm:t>
    </dgm:pt>
    <dgm:pt modelId="{ACB9D78E-0F4C-4C59-9864-D1E216C6AF55}" type="parTrans" cxnId="{6627606D-60F3-4655-9032-AFC538D6CD55}">
      <dgm:prSet/>
      <dgm:spPr/>
      <dgm:t>
        <a:bodyPr/>
        <a:lstStyle/>
        <a:p>
          <a:endParaRPr lang="es-MX"/>
        </a:p>
      </dgm:t>
    </dgm:pt>
    <dgm:pt modelId="{E3FD1525-8B89-491C-A60E-9D68888C4688}" type="sibTrans" cxnId="{6627606D-60F3-4655-9032-AFC538D6CD55}">
      <dgm:prSet/>
      <dgm:spPr/>
      <dgm:t>
        <a:bodyPr/>
        <a:lstStyle/>
        <a:p>
          <a:endParaRPr lang="es-MX"/>
        </a:p>
      </dgm:t>
    </dgm:pt>
    <dgm:pt modelId="{3866C27C-891A-47E5-99DC-A2CDC8121B46}">
      <dgm:prSet/>
      <dgm:spPr>
        <a:solidFill>
          <a:srgbClr val="FFCC00"/>
        </a:solidFill>
      </dgm:spPr>
      <dgm:t>
        <a:bodyPr/>
        <a:lstStyle/>
        <a:p>
          <a:r>
            <a:rPr lang="es-MX"/>
            <a:t>Riesgos legales: requisitos legales, patentes existentes, dificultades para obtener permisos, etc. </a:t>
          </a:r>
        </a:p>
      </dgm:t>
    </dgm:pt>
    <dgm:pt modelId="{723DBE45-8E0D-4292-AE88-E88056A6D3B5}" type="parTrans" cxnId="{F2B8FB3E-724D-44CB-8A17-CC4C65079DAE}">
      <dgm:prSet/>
      <dgm:spPr/>
      <dgm:t>
        <a:bodyPr/>
        <a:lstStyle/>
        <a:p>
          <a:endParaRPr lang="es-MX"/>
        </a:p>
      </dgm:t>
    </dgm:pt>
    <dgm:pt modelId="{079C31DA-AD62-4A84-B5D1-4B9D1B7C19A3}" type="sibTrans" cxnId="{F2B8FB3E-724D-44CB-8A17-CC4C65079DAE}">
      <dgm:prSet/>
      <dgm:spPr>
        <a:solidFill>
          <a:srgbClr val="FFCC00"/>
        </a:solidFill>
      </dgm:spPr>
      <dgm:t>
        <a:bodyPr/>
        <a:lstStyle/>
        <a:p>
          <a:endParaRPr lang="es-MX"/>
        </a:p>
      </dgm:t>
    </dgm:pt>
    <dgm:pt modelId="{46EF1FFD-9DCB-4940-8B1A-8B2647283DDF}" type="pres">
      <dgm:prSet presAssocID="{5D47B726-0211-4CAC-AE27-0BAA5EEF741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9B611C6-ABEF-4733-93CC-5515CA0B40DC}" type="pres">
      <dgm:prSet presAssocID="{2759EC09-30C3-41F2-A7EB-547F7130369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E64ACD-C8A6-4DBA-B9D1-FFD2BFC5D8EE}" type="pres">
      <dgm:prSet presAssocID="{BE2FD461-FF81-4713-B8BA-9E2E8F9FA51F}" presName="sibTrans" presStyleLbl="sibTrans2D1" presStyleIdx="0" presStyleCnt="2"/>
      <dgm:spPr/>
      <dgm:t>
        <a:bodyPr/>
        <a:lstStyle/>
        <a:p>
          <a:endParaRPr lang="es-MX"/>
        </a:p>
      </dgm:t>
    </dgm:pt>
    <dgm:pt modelId="{F10B9BF6-727B-45D2-9044-3059FE29148B}" type="pres">
      <dgm:prSet presAssocID="{BE2FD461-FF81-4713-B8BA-9E2E8F9FA51F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773318DA-46D7-4692-B999-5FC4320872CC}" type="pres">
      <dgm:prSet presAssocID="{3866C27C-891A-47E5-99DC-A2CDC8121B46}" presName="node" presStyleLbl="node1" presStyleIdx="1" presStyleCnt="3" custLinFactNeighborX="6798" custLinFactNeighborY="-326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6E83A4-06C4-4460-89EC-6CDC7C0CD3A3}" type="pres">
      <dgm:prSet presAssocID="{079C31DA-AD62-4A84-B5D1-4B9D1B7C19A3}" presName="sibTrans" presStyleLbl="sibTrans2D1" presStyleIdx="1" presStyleCnt="2"/>
      <dgm:spPr/>
      <dgm:t>
        <a:bodyPr/>
        <a:lstStyle/>
        <a:p>
          <a:endParaRPr lang="es-MX"/>
        </a:p>
      </dgm:t>
    </dgm:pt>
    <dgm:pt modelId="{23C1E0D6-D062-4DAF-BE1F-E84EF59A522A}" type="pres">
      <dgm:prSet presAssocID="{079C31DA-AD62-4A84-B5D1-4B9D1B7C19A3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DAB6D0B1-71D0-40A1-B501-01FFE0FEDD19}" type="pres">
      <dgm:prSet presAssocID="{9E6E14BF-02E2-442B-858D-FEC6667B7B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8C6FA1-73D7-4D5F-90F2-F11070FF84C6}" type="presOf" srcId="{079C31DA-AD62-4A84-B5D1-4B9D1B7C19A3}" destId="{A46E83A4-06C4-4460-89EC-6CDC7C0CD3A3}" srcOrd="0" destOrd="0" presId="urn:microsoft.com/office/officeart/2005/8/layout/process1"/>
    <dgm:cxn modelId="{75950A16-8DBD-4D27-B092-D7F6A0DE4FE5}" type="presOf" srcId="{2759EC09-30C3-41F2-A7EB-547F71303691}" destId="{29B611C6-ABEF-4733-93CC-5515CA0B40DC}" srcOrd="0" destOrd="0" presId="urn:microsoft.com/office/officeart/2005/8/layout/process1"/>
    <dgm:cxn modelId="{67EE3342-7C1B-4E9B-9626-24B5BB883200}" type="presOf" srcId="{079C31DA-AD62-4A84-B5D1-4B9D1B7C19A3}" destId="{23C1E0D6-D062-4DAF-BE1F-E84EF59A522A}" srcOrd="1" destOrd="0" presId="urn:microsoft.com/office/officeart/2005/8/layout/process1"/>
    <dgm:cxn modelId="{3411C9F1-522E-4E92-B69A-A2C7C8C96FC1}" type="presOf" srcId="{9E6E14BF-02E2-442B-858D-FEC6667B7BCA}" destId="{DAB6D0B1-71D0-40A1-B501-01FFE0FEDD19}" srcOrd="0" destOrd="0" presId="urn:microsoft.com/office/officeart/2005/8/layout/process1"/>
    <dgm:cxn modelId="{1687DC2F-4C54-478C-AC2E-D3C40AC52197}" type="presOf" srcId="{BE2FD461-FF81-4713-B8BA-9E2E8F9FA51F}" destId="{E0E64ACD-C8A6-4DBA-B9D1-FFD2BFC5D8EE}" srcOrd="0" destOrd="0" presId="urn:microsoft.com/office/officeart/2005/8/layout/process1"/>
    <dgm:cxn modelId="{E131788E-1962-460A-87A5-360B8B2FA965}" type="presOf" srcId="{3866C27C-891A-47E5-99DC-A2CDC8121B46}" destId="{773318DA-46D7-4692-B999-5FC4320872CC}" srcOrd="0" destOrd="0" presId="urn:microsoft.com/office/officeart/2005/8/layout/process1"/>
    <dgm:cxn modelId="{9C40EA6C-A4F4-47FB-984B-93348F8FF70E}" srcId="{5D47B726-0211-4CAC-AE27-0BAA5EEF7417}" destId="{2759EC09-30C3-41F2-A7EB-547F71303691}" srcOrd="0" destOrd="0" parTransId="{2B0FA8DB-27B6-4EAC-BFA1-E2C576CE16E5}" sibTransId="{BE2FD461-FF81-4713-B8BA-9E2E8F9FA51F}"/>
    <dgm:cxn modelId="{608F87C0-D76F-4B1D-B310-C2AC99653444}" type="presOf" srcId="{BE2FD461-FF81-4713-B8BA-9E2E8F9FA51F}" destId="{F10B9BF6-727B-45D2-9044-3059FE29148B}" srcOrd="1" destOrd="0" presId="urn:microsoft.com/office/officeart/2005/8/layout/process1"/>
    <dgm:cxn modelId="{6627606D-60F3-4655-9032-AFC538D6CD55}" srcId="{5D47B726-0211-4CAC-AE27-0BAA5EEF7417}" destId="{9E6E14BF-02E2-442B-858D-FEC6667B7BCA}" srcOrd="2" destOrd="0" parTransId="{ACB9D78E-0F4C-4C59-9864-D1E216C6AF55}" sibTransId="{E3FD1525-8B89-491C-A60E-9D68888C4688}"/>
    <dgm:cxn modelId="{98A1435F-F49F-4685-8FE5-4B325EF523EE}" type="presOf" srcId="{5D47B726-0211-4CAC-AE27-0BAA5EEF7417}" destId="{46EF1FFD-9DCB-4940-8B1A-8B2647283DDF}" srcOrd="0" destOrd="0" presId="urn:microsoft.com/office/officeart/2005/8/layout/process1"/>
    <dgm:cxn modelId="{F2B8FB3E-724D-44CB-8A17-CC4C65079DAE}" srcId="{5D47B726-0211-4CAC-AE27-0BAA5EEF7417}" destId="{3866C27C-891A-47E5-99DC-A2CDC8121B46}" srcOrd="1" destOrd="0" parTransId="{723DBE45-8E0D-4292-AE88-E88056A6D3B5}" sibTransId="{079C31DA-AD62-4A84-B5D1-4B9D1B7C19A3}"/>
    <dgm:cxn modelId="{0B28D9F5-78C3-401E-B991-81CAFE6F5F0A}" type="presParOf" srcId="{46EF1FFD-9DCB-4940-8B1A-8B2647283DDF}" destId="{29B611C6-ABEF-4733-93CC-5515CA0B40DC}" srcOrd="0" destOrd="0" presId="urn:microsoft.com/office/officeart/2005/8/layout/process1"/>
    <dgm:cxn modelId="{C3131DF9-FF03-46C4-88F0-BE48C9E30496}" type="presParOf" srcId="{46EF1FFD-9DCB-4940-8B1A-8B2647283DDF}" destId="{E0E64ACD-C8A6-4DBA-B9D1-FFD2BFC5D8EE}" srcOrd="1" destOrd="0" presId="urn:microsoft.com/office/officeart/2005/8/layout/process1"/>
    <dgm:cxn modelId="{A3BA559D-0B8C-4905-964C-30A3867CE0C5}" type="presParOf" srcId="{E0E64ACD-C8A6-4DBA-B9D1-FFD2BFC5D8EE}" destId="{F10B9BF6-727B-45D2-9044-3059FE29148B}" srcOrd="0" destOrd="0" presId="urn:microsoft.com/office/officeart/2005/8/layout/process1"/>
    <dgm:cxn modelId="{6F43A48C-A07B-4C78-84CF-0F4DF4846DA2}" type="presParOf" srcId="{46EF1FFD-9DCB-4940-8B1A-8B2647283DDF}" destId="{773318DA-46D7-4692-B999-5FC4320872CC}" srcOrd="2" destOrd="0" presId="urn:microsoft.com/office/officeart/2005/8/layout/process1"/>
    <dgm:cxn modelId="{474E48EA-7CF6-4974-BB7C-AC542121B458}" type="presParOf" srcId="{46EF1FFD-9DCB-4940-8B1A-8B2647283DDF}" destId="{A46E83A4-06C4-4460-89EC-6CDC7C0CD3A3}" srcOrd="3" destOrd="0" presId="urn:microsoft.com/office/officeart/2005/8/layout/process1"/>
    <dgm:cxn modelId="{849D6656-DAB1-4745-8E00-EC48991FA2A2}" type="presParOf" srcId="{A46E83A4-06C4-4460-89EC-6CDC7C0CD3A3}" destId="{23C1E0D6-D062-4DAF-BE1F-E84EF59A522A}" srcOrd="0" destOrd="0" presId="urn:microsoft.com/office/officeart/2005/8/layout/process1"/>
    <dgm:cxn modelId="{B59629B9-C34D-497B-B0AB-EE84AAB641F6}" type="presParOf" srcId="{46EF1FFD-9DCB-4940-8B1A-8B2647283DDF}" destId="{DAB6D0B1-71D0-40A1-B501-01FFE0FEDD1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D8746-FDD0-489A-BD70-EF02704D2135}">
      <dsp:nvSpPr>
        <dsp:cNvPr id="0" name=""/>
        <dsp:cNvSpPr/>
      </dsp:nvSpPr>
      <dsp:spPr>
        <a:xfrm>
          <a:off x="0" y="0"/>
          <a:ext cx="3576840" cy="620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Observación del entorno y analizar los cambios socioculturales </a:t>
          </a:r>
          <a:endParaRPr lang="es-ES" sz="1600" kern="1200" dirty="0">
            <a:solidFill>
              <a:schemeClr val="bg1"/>
            </a:solidFill>
          </a:endParaRPr>
        </a:p>
      </dsp:txBody>
      <dsp:txXfrm>
        <a:off x="18183" y="18183"/>
        <a:ext cx="2834304" cy="584443"/>
      </dsp:txXfrm>
    </dsp:sp>
    <dsp:sp modelId="{00958A55-45A2-42B5-921E-68CA7E29B97A}">
      <dsp:nvSpPr>
        <dsp:cNvPr id="0" name=""/>
        <dsp:cNvSpPr/>
      </dsp:nvSpPr>
      <dsp:spPr>
        <a:xfrm>
          <a:off x="267101" y="707033"/>
          <a:ext cx="3576840" cy="620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Rodearse de gente creativa, la creatividad es generadora de ideas. </a:t>
          </a:r>
          <a:endParaRPr lang="es-ES" sz="1600" kern="1200" dirty="0">
            <a:solidFill>
              <a:schemeClr val="bg1"/>
            </a:solidFill>
          </a:endParaRPr>
        </a:p>
      </dsp:txBody>
      <dsp:txXfrm>
        <a:off x="285284" y="725216"/>
        <a:ext cx="2869846" cy="584443"/>
      </dsp:txXfrm>
    </dsp:sp>
    <dsp:sp modelId="{A75B678A-E335-4FFE-99FE-1BA8D9ACA9D1}">
      <dsp:nvSpPr>
        <dsp:cNvPr id="0" name=""/>
        <dsp:cNvSpPr/>
      </dsp:nvSpPr>
      <dsp:spPr>
        <a:xfrm>
          <a:off x="534203" y="1414066"/>
          <a:ext cx="3576840" cy="620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Observar los hobbies y aficiones propias y de la gente</a:t>
          </a:r>
          <a:r>
            <a:rPr lang="es-MX" sz="1600" kern="1200" dirty="0" smtClean="0">
              <a:latin typeface="Arial" panose="020B0604020202020204" pitchFamily="34" charset="0"/>
              <a:ea typeface="Times New Roman" panose="02020603050405020304" pitchFamily="18" charset="0"/>
            </a:rPr>
            <a:t>. </a:t>
          </a:r>
          <a:endParaRPr lang="es-ES" sz="1600" kern="1200" dirty="0"/>
        </a:p>
      </dsp:txBody>
      <dsp:txXfrm>
        <a:off x="552386" y="1432249"/>
        <a:ext cx="2869846" cy="584443"/>
      </dsp:txXfrm>
    </dsp:sp>
    <dsp:sp modelId="{112DA910-B0B9-45D0-A092-A4C5E82162DD}">
      <dsp:nvSpPr>
        <dsp:cNvPr id="0" name=""/>
        <dsp:cNvSpPr/>
      </dsp:nvSpPr>
      <dsp:spPr>
        <a:xfrm>
          <a:off x="801305" y="2121099"/>
          <a:ext cx="3576840" cy="620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Ser un aliado de la tecnología, y ver aquella que no está difundida </a:t>
          </a:r>
          <a:endParaRPr lang="es-ES" sz="1600" kern="1200" dirty="0">
            <a:solidFill>
              <a:schemeClr val="bg1"/>
            </a:solidFill>
          </a:endParaRPr>
        </a:p>
      </dsp:txBody>
      <dsp:txXfrm>
        <a:off x="819488" y="2139282"/>
        <a:ext cx="2869846" cy="584443"/>
      </dsp:txXfrm>
    </dsp:sp>
    <dsp:sp modelId="{186C9A15-71D8-4923-B312-E917EE1EEE41}">
      <dsp:nvSpPr>
        <dsp:cNvPr id="0" name=""/>
        <dsp:cNvSpPr/>
      </dsp:nvSpPr>
      <dsp:spPr>
        <a:xfrm>
          <a:off x="1068407" y="2828132"/>
          <a:ext cx="3576840" cy="6208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Aprovechar la propia experiencia</a:t>
          </a:r>
          <a:endParaRPr lang="es-ES" sz="1600" kern="1200" dirty="0">
            <a:solidFill>
              <a:schemeClr val="bg1"/>
            </a:solidFill>
          </a:endParaRPr>
        </a:p>
      </dsp:txBody>
      <dsp:txXfrm>
        <a:off x="1086590" y="2846315"/>
        <a:ext cx="2869846" cy="584443"/>
      </dsp:txXfrm>
    </dsp:sp>
    <dsp:sp modelId="{36C19F12-B621-4C0C-B911-C9CD59A8EC92}">
      <dsp:nvSpPr>
        <dsp:cNvPr id="0" name=""/>
        <dsp:cNvSpPr/>
      </dsp:nvSpPr>
      <dsp:spPr>
        <a:xfrm>
          <a:off x="3173314" y="453535"/>
          <a:ext cx="403526" cy="40352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>
        <a:off x="3264107" y="453535"/>
        <a:ext cx="221940" cy="303653"/>
      </dsp:txXfrm>
    </dsp:sp>
    <dsp:sp modelId="{B639E863-0A4B-42F9-82BF-E657833DD30C}">
      <dsp:nvSpPr>
        <dsp:cNvPr id="0" name=""/>
        <dsp:cNvSpPr/>
      </dsp:nvSpPr>
      <dsp:spPr>
        <a:xfrm>
          <a:off x="3440416" y="1160568"/>
          <a:ext cx="403526" cy="40352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>
        <a:off x="3531209" y="1160568"/>
        <a:ext cx="221940" cy="303653"/>
      </dsp:txXfrm>
    </dsp:sp>
    <dsp:sp modelId="{4F3AEEFD-262F-4146-ACD8-4A49F39A4FF4}">
      <dsp:nvSpPr>
        <dsp:cNvPr id="0" name=""/>
        <dsp:cNvSpPr/>
      </dsp:nvSpPr>
      <dsp:spPr>
        <a:xfrm>
          <a:off x="3707518" y="1857255"/>
          <a:ext cx="403526" cy="40352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>
        <a:off x="3798311" y="1857255"/>
        <a:ext cx="221940" cy="303653"/>
      </dsp:txXfrm>
    </dsp:sp>
    <dsp:sp modelId="{91C4F8E1-06E7-4E3D-8022-11F1BBD05BAF}">
      <dsp:nvSpPr>
        <dsp:cNvPr id="0" name=""/>
        <dsp:cNvSpPr/>
      </dsp:nvSpPr>
      <dsp:spPr>
        <a:xfrm>
          <a:off x="3974620" y="2571186"/>
          <a:ext cx="403526" cy="40352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900" kern="1200"/>
        </a:p>
      </dsp:txBody>
      <dsp:txXfrm>
        <a:off x="4065413" y="2571186"/>
        <a:ext cx="221940" cy="3036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918F46-55B9-46CD-950A-7D5C36A807C6}">
      <dsp:nvSpPr>
        <dsp:cNvPr id="0" name=""/>
        <dsp:cNvSpPr/>
      </dsp:nvSpPr>
      <dsp:spPr>
        <a:xfrm>
          <a:off x="0" y="0"/>
          <a:ext cx="3752959" cy="752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Reutilizar ideas que han tenido éxito en otros mercados</a:t>
          </a:r>
          <a:endParaRPr lang="es-ES" sz="1600" kern="1200" dirty="0">
            <a:solidFill>
              <a:schemeClr val="bg1"/>
            </a:solidFill>
          </a:endParaRPr>
        </a:p>
      </dsp:txBody>
      <dsp:txXfrm>
        <a:off x="22038" y="22038"/>
        <a:ext cx="2975273" cy="708344"/>
      </dsp:txXfrm>
    </dsp:sp>
    <dsp:sp modelId="{DA0D8667-AD23-4965-89FD-6EE0FBBF6615}">
      <dsp:nvSpPr>
        <dsp:cNvPr id="0" name=""/>
        <dsp:cNvSpPr/>
      </dsp:nvSpPr>
      <dsp:spPr>
        <a:xfrm>
          <a:off x="662286" y="919624"/>
          <a:ext cx="3752959" cy="752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rPr>
            <a:t>Participar en Ferias, estar en contacto con Organismos de Promoción Empresarial</a:t>
          </a:r>
          <a:endParaRPr lang="es-ES" sz="1600" kern="1200" dirty="0">
            <a:solidFill>
              <a:schemeClr val="bg1"/>
            </a:solidFill>
          </a:endParaRPr>
        </a:p>
      </dsp:txBody>
      <dsp:txXfrm>
        <a:off x="684324" y="941662"/>
        <a:ext cx="2557523" cy="708344"/>
      </dsp:txXfrm>
    </dsp:sp>
    <dsp:sp modelId="{32DEBE87-503D-463B-8247-D1998CD3628D}">
      <dsp:nvSpPr>
        <dsp:cNvPr id="0" name=""/>
        <dsp:cNvSpPr/>
      </dsp:nvSpPr>
      <dsp:spPr>
        <a:xfrm>
          <a:off x="3263885" y="591485"/>
          <a:ext cx="489073" cy="48907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/>
        </a:p>
      </dsp:txBody>
      <dsp:txXfrm>
        <a:off x="3373926" y="591485"/>
        <a:ext cx="268991" cy="3680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ECE0A-9814-4798-93A6-89E4C35C8187}">
      <dsp:nvSpPr>
        <dsp:cNvPr id="0" name=""/>
        <dsp:cNvSpPr/>
      </dsp:nvSpPr>
      <dsp:spPr>
        <a:xfrm>
          <a:off x="3274412" y="9426"/>
          <a:ext cx="871334" cy="871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>
              <a:solidFill>
                <a:schemeClr val="bg1"/>
              </a:solidFill>
            </a:rPr>
            <a:t>¿Qué es lo que mejor se hacer?</a:t>
          </a:r>
        </a:p>
      </dsp:txBody>
      <dsp:txXfrm>
        <a:off x="3274412" y="9426"/>
        <a:ext cx="871334" cy="871334"/>
      </dsp:txXfrm>
    </dsp:sp>
    <dsp:sp modelId="{3E15B779-1E1F-445B-B794-6AB62F8E0583}">
      <dsp:nvSpPr>
        <dsp:cNvPr id="0" name=""/>
        <dsp:cNvSpPr/>
      </dsp:nvSpPr>
      <dsp:spPr>
        <a:xfrm>
          <a:off x="606630" y="275"/>
          <a:ext cx="4260645" cy="4260645"/>
        </a:xfrm>
        <a:prstGeom prst="circularArrow">
          <a:avLst>
            <a:gd name="adj1" fmla="val 3988"/>
            <a:gd name="adj2" fmla="val 250155"/>
            <a:gd name="adj3" fmla="val 20573732"/>
            <a:gd name="adj4" fmla="val 18982392"/>
            <a:gd name="adj5" fmla="val 465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41012-6789-4608-9373-3BAAAD2E8511}">
      <dsp:nvSpPr>
        <dsp:cNvPr id="0" name=""/>
        <dsp:cNvSpPr/>
      </dsp:nvSpPr>
      <dsp:spPr>
        <a:xfrm>
          <a:off x="4247538" y="1694930"/>
          <a:ext cx="871334" cy="871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>
              <a:solidFill>
                <a:schemeClr val="bg1"/>
              </a:solidFill>
            </a:rPr>
            <a:t>¿Qué es lo que más me motiva?</a:t>
          </a:r>
        </a:p>
      </dsp:txBody>
      <dsp:txXfrm>
        <a:off x="4247538" y="1694930"/>
        <a:ext cx="871334" cy="871334"/>
      </dsp:txXfrm>
    </dsp:sp>
    <dsp:sp modelId="{F22B96F6-0CED-4524-AB67-0A40767C19F9}">
      <dsp:nvSpPr>
        <dsp:cNvPr id="0" name=""/>
        <dsp:cNvSpPr/>
      </dsp:nvSpPr>
      <dsp:spPr>
        <a:xfrm>
          <a:off x="606630" y="275"/>
          <a:ext cx="4260645" cy="4260645"/>
        </a:xfrm>
        <a:prstGeom prst="circularArrow">
          <a:avLst>
            <a:gd name="adj1" fmla="val 3988"/>
            <a:gd name="adj2" fmla="val 250155"/>
            <a:gd name="adj3" fmla="val 2367453"/>
            <a:gd name="adj4" fmla="val 776113"/>
            <a:gd name="adj5" fmla="val 4653"/>
          </a:avLst>
        </a:prstGeom>
        <a:solidFill>
          <a:schemeClr val="accent5">
            <a:hueOff val="-854287"/>
            <a:satOff val="3658"/>
            <a:lumOff val="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87996C-06FC-45BC-BA75-CD31F825D660}">
      <dsp:nvSpPr>
        <dsp:cNvPr id="0" name=""/>
        <dsp:cNvSpPr/>
      </dsp:nvSpPr>
      <dsp:spPr>
        <a:xfrm>
          <a:off x="3274412" y="3380435"/>
          <a:ext cx="871334" cy="871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>
              <a:solidFill>
                <a:schemeClr val="bg1"/>
              </a:solidFill>
            </a:rPr>
            <a:t>¿Qué es lo que más me apasiona?</a:t>
          </a:r>
        </a:p>
      </dsp:txBody>
      <dsp:txXfrm>
        <a:off x="3274412" y="3380435"/>
        <a:ext cx="871334" cy="871334"/>
      </dsp:txXfrm>
    </dsp:sp>
    <dsp:sp modelId="{5EAE5E2F-D54A-4B10-8B31-6B224D4C7378}">
      <dsp:nvSpPr>
        <dsp:cNvPr id="0" name=""/>
        <dsp:cNvSpPr/>
      </dsp:nvSpPr>
      <dsp:spPr>
        <a:xfrm>
          <a:off x="606630" y="275"/>
          <a:ext cx="4260645" cy="4260645"/>
        </a:xfrm>
        <a:prstGeom prst="circularArrow">
          <a:avLst>
            <a:gd name="adj1" fmla="val 3988"/>
            <a:gd name="adj2" fmla="val 250155"/>
            <a:gd name="adj3" fmla="val 6111681"/>
            <a:gd name="adj4" fmla="val 4438164"/>
            <a:gd name="adj5" fmla="val 4653"/>
          </a:avLst>
        </a:prstGeom>
        <a:solidFill>
          <a:schemeClr val="accent5">
            <a:hueOff val="-1708574"/>
            <a:satOff val="7316"/>
            <a:lumOff val="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4AFF8B-1CA9-4FB1-A19B-2E7E7D0D8D0A}">
      <dsp:nvSpPr>
        <dsp:cNvPr id="0" name=""/>
        <dsp:cNvSpPr/>
      </dsp:nvSpPr>
      <dsp:spPr>
        <a:xfrm>
          <a:off x="1328159" y="3380435"/>
          <a:ext cx="871334" cy="871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>
              <a:solidFill>
                <a:schemeClr val="bg1"/>
              </a:solidFill>
            </a:rPr>
            <a:t>¿Me veo en este negocio dentro de un tiempo?</a:t>
          </a:r>
        </a:p>
      </dsp:txBody>
      <dsp:txXfrm>
        <a:off x="1328159" y="3380435"/>
        <a:ext cx="871334" cy="871334"/>
      </dsp:txXfrm>
    </dsp:sp>
    <dsp:sp modelId="{B3117834-115C-40DC-A40B-F09F2EBD44E5}">
      <dsp:nvSpPr>
        <dsp:cNvPr id="0" name=""/>
        <dsp:cNvSpPr/>
      </dsp:nvSpPr>
      <dsp:spPr>
        <a:xfrm>
          <a:off x="606630" y="275"/>
          <a:ext cx="4260645" cy="4260645"/>
        </a:xfrm>
        <a:prstGeom prst="circularArrow">
          <a:avLst>
            <a:gd name="adj1" fmla="val 3988"/>
            <a:gd name="adj2" fmla="val 250155"/>
            <a:gd name="adj3" fmla="val 9773732"/>
            <a:gd name="adj4" fmla="val 8182392"/>
            <a:gd name="adj5" fmla="val 4653"/>
          </a:avLst>
        </a:prstGeom>
        <a:solidFill>
          <a:schemeClr val="accent5">
            <a:hueOff val="-2562861"/>
            <a:satOff val="10975"/>
            <a:lumOff val="5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70D2E6-B435-4D5D-B3CA-7FA7BE437852}">
      <dsp:nvSpPr>
        <dsp:cNvPr id="0" name=""/>
        <dsp:cNvSpPr/>
      </dsp:nvSpPr>
      <dsp:spPr>
        <a:xfrm>
          <a:off x="355032" y="1694930"/>
          <a:ext cx="871334" cy="871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>
              <a:solidFill>
                <a:schemeClr val="bg1"/>
              </a:solidFill>
            </a:rPr>
            <a:t>¿Dónde radica mi experiencia profesional?</a:t>
          </a:r>
        </a:p>
      </dsp:txBody>
      <dsp:txXfrm>
        <a:off x="355032" y="1694930"/>
        <a:ext cx="871334" cy="871334"/>
      </dsp:txXfrm>
    </dsp:sp>
    <dsp:sp modelId="{68E38637-04A8-4088-A0BA-87AD193B73DD}">
      <dsp:nvSpPr>
        <dsp:cNvPr id="0" name=""/>
        <dsp:cNvSpPr/>
      </dsp:nvSpPr>
      <dsp:spPr>
        <a:xfrm>
          <a:off x="606630" y="275"/>
          <a:ext cx="4260645" cy="4260645"/>
        </a:xfrm>
        <a:prstGeom prst="circularArrow">
          <a:avLst>
            <a:gd name="adj1" fmla="val 3988"/>
            <a:gd name="adj2" fmla="val 250155"/>
            <a:gd name="adj3" fmla="val 13167453"/>
            <a:gd name="adj4" fmla="val 11576113"/>
            <a:gd name="adj5" fmla="val 4653"/>
          </a:avLst>
        </a:prstGeom>
        <a:solidFill>
          <a:schemeClr val="accent5">
            <a:hueOff val="-3417148"/>
            <a:satOff val="14633"/>
            <a:lumOff val="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73E73-26A5-4505-8F70-3E1E206C1A79}">
      <dsp:nvSpPr>
        <dsp:cNvPr id="0" name=""/>
        <dsp:cNvSpPr/>
      </dsp:nvSpPr>
      <dsp:spPr>
        <a:xfrm>
          <a:off x="1328159" y="9426"/>
          <a:ext cx="871334" cy="871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>
              <a:solidFill>
                <a:schemeClr val="bg1"/>
              </a:solidFill>
            </a:rPr>
            <a:t>¿Cuáles son mis mejores capacidades y habilidades? </a:t>
          </a:r>
        </a:p>
      </dsp:txBody>
      <dsp:txXfrm>
        <a:off x="1328159" y="9426"/>
        <a:ext cx="871334" cy="871334"/>
      </dsp:txXfrm>
    </dsp:sp>
    <dsp:sp modelId="{89BE1410-3D67-435E-825E-276930175364}">
      <dsp:nvSpPr>
        <dsp:cNvPr id="0" name=""/>
        <dsp:cNvSpPr/>
      </dsp:nvSpPr>
      <dsp:spPr>
        <a:xfrm>
          <a:off x="606630" y="275"/>
          <a:ext cx="4260645" cy="4260645"/>
        </a:xfrm>
        <a:prstGeom prst="circularArrow">
          <a:avLst>
            <a:gd name="adj1" fmla="val 3988"/>
            <a:gd name="adj2" fmla="val 250155"/>
            <a:gd name="adj3" fmla="val 16911681"/>
            <a:gd name="adj4" fmla="val 15238164"/>
            <a:gd name="adj5" fmla="val 4653"/>
          </a:avLst>
        </a:prstGeom>
        <a:solidFill>
          <a:schemeClr val="accent5">
            <a:hueOff val="-4271435"/>
            <a:satOff val="18291"/>
            <a:lumOff val="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D29EE7-B633-44C8-9952-8C215F7EDE80}">
      <dsp:nvSpPr>
        <dsp:cNvPr id="0" name=""/>
        <dsp:cNvSpPr/>
      </dsp:nvSpPr>
      <dsp:spPr>
        <a:xfrm>
          <a:off x="2" y="493900"/>
          <a:ext cx="1444420" cy="2086334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/>
            <a:t>Riesgos comerciales: mercado inexistente, reducido o en declive. </a:t>
          </a:r>
        </a:p>
      </dsp:txBody>
      <dsp:txXfrm>
        <a:off x="42308" y="536206"/>
        <a:ext cx="1359808" cy="2001722"/>
      </dsp:txXfrm>
    </dsp:sp>
    <dsp:sp modelId="{87B6EABE-7EDC-4E4A-B834-90F35DF96635}">
      <dsp:nvSpPr>
        <dsp:cNvPr id="0" name=""/>
        <dsp:cNvSpPr/>
      </dsp:nvSpPr>
      <dsp:spPr>
        <a:xfrm rot="21570314">
          <a:off x="1590067" y="1349132"/>
          <a:ext cx="308788" cy="358216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1590069" y="1421175"/>
        <a:ext cx="216152" cy="214930"/>
      </dsp:txXfrm>
    </dsp:sp>
    <dsp:sp modelId="{A0370D24-F281-46FC-9C80-F0979EB1F894}">
      <dsp:nvSpPr>
        <dsp:cNvPr id="0" name=""/>
        <dsp:cNvSpPr/>
      </dsp:nvSpPr>
      <dsp:spPr>
        <a:xfrm>
          <a:off x="2027022" y="476396"/>
          <a:ext cx="1444420" cy="2086334"/>
        </a:xfrm>
        <a:prstGeom prst="roundRect">
          <a:avLst>
            <a:gd name="adj" fmla="val 10000"/>
          </a:avLst>
        </a:prstGeom>
        <a:solidFill>
          <a:srgbClr val="66FF3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/>
            <a:t>Riesgos tecnológicos: imposibilidad de producir lo que queremos en las condiciones deseadas, al ritmo necesario o con la calidad-precio precisa.</a:t>
          </a:r>
        </a:p>
      </dsp:txBody>
      <dsp:txXfrm>
        <a:off x="2069328" y="518702"/>
        <a:ext cx="1359808" cy="2001722"/>
      </dsp:txXfrm>
    </dsp:sp>
    <dsp:sp modelId="{9BC5D276-43B1-47B4-988B-ECBC1B4B7B43}">
      <dsp:nvSpPr>
        <dsp:cNvPr id="0" name=""/>
        <dsp:cNvSpPr/>
      </dsp:nvSpPr>
      <dsp:spPr>
        <a:xfrm>
          <a:off x="3615885" y="1340455"/>
          <a:ext cx="306217" cy="358216"/>
        </a:xfrm>
        <a:prstGeom prst="rightArrow">
          <a:avLst>
            <a:gd name="adj1" fmla="val 60000"/>
            <a:gd name="adj2" fmla="val 50000"/>
          </a:avLst>
        </a:prstGeom>
        <a:solidFill>
          <a:srgbClr val="FF99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3615885" y="1412098"/>
        <a:ext cx="214352" cy="214930"/>
      </dsp:txXfrm>
    </dsp:sp>
    <dsp:sp modelId="{33A0E7D8-55B1-4B37-8A47-6358650AB5A2}">
      <dsp:nvSpPr>
        <dsp:cNvPr id="0" name=""/>
        <dsp:cNvSpPr/>
      </dsp:nvSpPr>
      <dsp:spPr>
        <a:xfrm>
          <a:off x="4049211" y="476396"/>
          <a:ext cx="1444420" cy="2086334"/>
        </a:xfrm>
        <a:prstGeom prst="roundRect">
          <a:avLst>
            <a:gd name="adj" fmla="val 10000"/>
          </a:avLst>
        </a:prstGeom>
        <a:solidFill>
          <a:srgbClr val="FF99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/>
            <a:t>Riesgos financieros: falta de recursos para la puesta en marcha de la empresa o para afrontar la operatividad del día a día o de posteriores fases de crecimiento. </a:t>
          </a:r>
        </a:p>
      </dsp:txBody>
      <dsp:txXfrm>
        <a:off x="4091517" y="518702"/>
        <a:ext cx="1359808" cy="20017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611C6-ABEF-4733-93CC-5515CA0B40DC}">
      <dsp:nvSpPr>
        <dsp:cNvPr id="0" name=""/>
        <dsp:cNvSpPr/>
      </dsp:nvSpPr>
      <dsp:spPr>
        <a:xfrm>
          <a:off x="4822" y="324999"/>
          <a:ext cx="1441251" cy="2009870"/>
        </a:xfrm>
        <a:prstGeom prst="roundRect">
          <a:avLst>
            <a:gd name="adj" fmla="val 10000"/>
          </a:avLst>
        </a:prstGeom>
        <a:solidFill>
          <a:srgbClr val="33CC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/>
            <a:t>cercano en el desempeño de la tarea de ser emprendedor-empresario</a:t>
          </a:r>
        </a:p>
      </dsp:txBody>
      <dsp:txXfrm>
        <a:off x="47035" y="367212"/>
        <a:ext cx="1356825" cy="1925444"/>
      </dsp:txXfrm>
    </dsp:sp>
    <dsp:sp modelId="{E0E64ACD-C8A6-4DBA-B9D1-FFD2BFC5D8EE}">
      <dsp:nvSpPr>
        <dsp:cNvPr id="0" name=""/>
        <dsp:cNvSpPr/>
      </dsp:nvSpPr>
      <dsp:spPr>
        <a:xfrm rot="21490464">
          <a:off x="1599913" y="1118144"/>
          <a:ext cx="326482" cy="357430"/>
        </a:xfrm>
        <a:prstGeom prst="rightArrow">
          <a:avLst>
            <a:gd name="adj1" fmla="val 60000"/>
            <a:gd name="adj2" fmla="val 50000"/>
          </a:avLst>
        </a:prstGeom>
        <a:solidFill>
          <a:srgbClr val="33CC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1599938" y="1191190"/>
        <a:ext cx="228537" cy="214458"/>
      </dsp:txXfrm>
    </dsp:sp>
    <dsp:sp modelId="{773318DA-46D7-4692-B999-5FC4320872CC}">
      <dsp:nvSpPr>
        <dsp:cNvPr id="0" name=""/>
        <dsp:cNvSpPr/>
      </dsp:nvSpPr>
      <dsp:spPr>
        <a:xfrm>
          <a:off x="2061764" y="259437"/>
          <a:ext cx="1441251" cy="2009870"/>
        </a:xfrm>
        <a:prstGeom prst="roundRect">
          <a:avLst>
            <a:gd name="adj" fmla="val 10000"/>
          </a:avLst>
        </a:prstGeom>
        <a:solidFill>
          <a:srgbClr val="FFCC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/>
            <a:t>Riesgos legales: requisitos legales, patentes existentes, dificultades para obtener permisos, etc. </a:t>
          </a:r>
        </a:p>
      </dsp:txBody>
      <dsp:txXfrm>
        <a:off x="2103977" y="301650"/>
        <a:ext cx="1356825" cy="1925444"/>
      </dsp:txXfrm>
    </dsp:sp>
    <dsp:sp modelId="{A46E83A4-06C4-4460-89EC-6CDC7C0CD3A3}">
      <dsp:nvSpPr>
        <dsp:cNvPr id="0" name=""/>
        <dsp:cNvSpPr/>
      </dsp:nvSpPr>
      <dsp:spPr>
        <a:xfrm rot="113872">
          <a:off x="3637265" y="1118705"/>
          <a:ext cx="284930" cy="357430"/>
        </a:xfrm>
        <a:prstGeom prst="rightArrow">
          <a:avLst>
            <a:gd name="adj1" fmla="val 60000"/>
            <a:gd name="adj2" fmla="val 50000"/>
          </a:avLst>
        </a:prstGeom>
        <a:solidFill>
          <a:srgbClr val="FFCC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3637288" y="1188776"/>
        <a:ext cx="199451" cy="214458"/>
      </dsp:txXfrm>
    </dsp:sp>
    <dsp:sp modelId="{DAB6D0B1-71D0-40A1-B501-01FFE0FEDD19}">
      <dsp:nvSpPr>
        <dsp:cNvPr id="0" name=""/>
        <dsp:cNvSpPr/>
      </dsp:nvSpPr>
      <dsp:spPr>
        <a:xfrm>
          <a:off x="4040326" y="324999"/>
          <a:ext cx="1441251" cy="2009870"/>
        </a:xfrm>
        <a:prstGeom prst="roundRect">
          <a:avLst>
            <a:gd name="adj" fmla="val 10000"/>
          </a:avLst>
        </a:prstGeom>
        <a:solidFill>
          <a:srgbClr val="FF33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/>
            <a:t>Riesgos sociales o personales: no tener el apoyo del entorno familiar </a:t>
          </a:r>
        </a:p>
      </dsp:txBody>
      <dsp:txXfrm>
        <a:off x="4082539" y="367212"/>
        <a:ext cx="1356825" cy="1925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D5FCC-E306-4B3C-AC28-D1B3225682C8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4C1AA-4006-4A61-B77F-6E81E9336E22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9335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4C1AA-4006-4A61-B77F-6E81E9336E22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7703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4C1AA-4006-4A61-B77F-6E81E9336E2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2993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1876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8D37-8AA7-49EA-9587-3B2133CB68BF}" type="slidenum">
              <a:rPr lang="es-E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32422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10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8653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81906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12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8072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E0FB-6A3F-4156-823E-59A2F772136C}" type="slidenum">
              <a:rPr lang="es-MX" smtClean="0"/>
              <a:pPr/>
              <a:t>13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8676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4C1AA-4006-4A61-B77F-6E81E9336E22}" type="slidenum">
              <a:rPr lang="es-ES" smtClean="0"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734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2170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92696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1974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4313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9687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1454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5062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0115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9076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4890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243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5646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02151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663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607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816029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222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5C28A-1D21-4D72-94D0-F007EB185024}" type="datetimeFigureOut">
              <a:rPr lang="es-ES" smtClean="0"/>
              <a:t>29/09/2019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717BC-47DE-4F89-B232-EB6CADC4F25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56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  <p:sldLayoutId id="214748384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12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1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../video%20emprendimiento%20animado.mp4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Uaemex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821915" y="633464"/>
            <a:ext cx="2043352" cy="184650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  <a:ln w="9525">
            <a:noFill/>
            <a:miter lim="800000"/>
            <a:headEnd/>
            <a:tailEnd/>
          </a:ln>
          <a:effectLst>
            <a:reflection blurRad="6350" stA="40000" endPos="38500" dist="50800" dir="5400000" sy="-100000" algn="bl" rotWithShape="0"/>
            <a:softEdge rad="12700"/>
          </a:effectLst>
        </p:spPr>
      </p:pic>
      <p:sp>
        <p:nvSpPr>
          <p:cNvPr id="4" name="Rectángulo 3"/>
          <p:cNvSpPr/>
          <p:nvPr/>
        </p:nvSpPr>
        <p:spPr>
          <a:xfrm>
            <a:off x="616248" y="246347"/>
            <a:ext cx="948309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Universidad Autónoma del Estado de México</a:t>
            </a:r>
          </a:p>
          <a:p>
            <a:pPr algn="ctr">
              <a:defRPr/>
            </a:pPr>
            <a:r>
              <a:rPr lang="es-MX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Facultad de Economía</a:t>
            </a:r>
          </a:p>
          <a:p>
            <a:pPr algn="ctr">
              <a:defRPr/>
            </a:pPr>
            <a:endParaRPr lang="es-MX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PROGRAMA EDUCATIVO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Relaciones Económicas Internacionales</a:t>
            </a: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es-MX" sz="24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UNIDAD DE APRENDIZAJE: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«TALLER DE FORMACIÒN DE EMPRESAS» 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s-MX" sz="2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Créditos) 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Clave</a:t>
            </a:r>
            <a:r>
              <a:rPr lang="es-MX" sz="2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L43132</a:t>
            </a: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PROPUESTA DE VALOR</a:t>
            </a:r>
          </a:p>
          <a:p>
            <a:pPr algn="ctr">
              <a:defRPr/>
            </a:pPr>
            <a:endParaRPr lang="es-MX" sz="2400" b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           Elaboró: MDN Edna Edith Solano Meneses.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                                                                         Julio  2019</a:t>
            </a:r>
            <a:endParaRPr lang="es-MX" sz="2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7867" y="3081337"/>
            <a:ext cx="2057400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8194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106000"/>
                <a:satMod val="220000"/>
                <a:lumMod val="140000"/>
              </a:schemeClr>
            </a:gs>
            <a:gs pos="46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376647" y="2830858"/>
            <a:ext cx="6463501" cy="830997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dirty="0" smtClean="0">
                <a:ln/>
                <a:solidFill>
                  <a:schemeClr val="bg2">
                    <a:lumMod val="40000"/>
                    <a:lumOff val="60000"/>
                  </a:schemeClr>
                </a:solidFill>
              </a:rPr>
              <a:t>PROPUESTA DE VALOR</a:t>
            </a:r>
            <a:endParaRPr lang="es-ES" sz="4800" b="1" dirty="0">
              <a:ln/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11014" t="8854" r="10558" b="18267"/>
          <a:stretch/>
        </p:blipFill>
        <p:spPr>
          <a:xfrm>
            <a:off x="3663604" y="4253345"/>
            <a:ext cx="3554614" cy="2479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172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24104" y="385809"/>
            <a:ext cx="9965613" cy="769441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TALLER DE FORMACIÓN DE EMPRESAS</a:t>
            </a:r>
            <a:endParaRPr lang="es-ES" sz="4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976311" y="1844016"/>
            <a:ext cx="10121179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PROPUESTA DE VALOR</a:t>
            </a:r>
            <a:endParaRPr kumimoji="0" lang="es-MX" alt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Una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propuesta de valor constituye una serie de ventajas o diferenciadores que una empresa o persona ofrece a los clientes o 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consumidores de tal forma que hace que el cliente la prefiera  debido a que le genera satisfacción. </a:t>
            </a:r>
            <a:endParaRPr lang="es-MX" altLang="es-E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Una adecuada propuesta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v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alor  da respuesta 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qué se va a ofrecer 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 quién. </a:t>
            </a:r>
            <a:endParaRPr lang="es-MX" altLang="es-ES" sz="28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0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24104" y="385809"/>
            <a:ext cx="9965613" cy="769441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TALLER DE FORMACIÓN DE EMPRESAS</a:t>
            </a:r>
            <a:endParaRPr lang="es-ES" sz="4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920894" y="1478620"/>
            <a:ext cx="10661506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PROPUESTA DE VALOR</a:t>
            </a:r>
            <a:endParaRPr kumimoji="0" lang="es-MX" alt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Una propuesta de valor  responde a preguntas tales como:</a:t>
            </a:r>
            <a:endParaRPr lang="es-MX" altLang="es-E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¿Qué valor proporcionamos a l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clientes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es-MX" altLang="es-E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¿Qué problema de l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clientes ayudamos a solucionar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es-MX" altLang="es-E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¿Qué necesidades de los clientes satisfacemos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  <a:endParaRPr lang="es-MX" altLang="es-ES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Qué 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productos o servicios ofrecemos a cada segmento 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mercado</a:t>
            </a: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MX" altLang="es-ES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¿ Qué espera el cliente, para superarle </a:t>
            </a: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expectativas?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675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24104" y="385809"/>
            <a:ext cx="9965613" cy="769441"/>
          </a:xfrm>
          <a:prstGeom prst="rect">
            <a:avLst/>
          </a:prstGeom>
          <a:gradFill>
            <a:gsLst>
              <a:gs pos="0">
                <a:schemeClr val="bg2">
                  <a:tint val="96000"/>
                  <a:shade val="100000"/>
                  <a:hueMod val="106000"/>
                  <a:satMod val="220000"/>
                  <a:lumMod val="140000"/>
                </a:schemeClr>
              </a:gs>
              <a:gs pos="5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100000">
                <a:schemeClr val="bg2">
                  <a:shade val="69000"/>
                  <a:hueMod val="88000"/>
                  <a:satMod val="160000"/>
                  <a:lumMod val="69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TALLER DE FORMACIÓN DE EMPRESAS</a:t>
            </a:r>
            <a:endParaRPr lang="es-ES" sz="4400" b="1" cap="none" spc="0" dirty="0">
              <a:ln/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96203" y="2386860"/>
            <a:ext cx="1066150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E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PROPUESTA DE VALOR</a:t>
            </a:r>
            <a:endParaRPr kumimoji="0" lang="es-MX" alt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fontAlgn="t">
              <a:lnSpc>
                <a:spcPct val="150000"/>
              </a:lnSpc>
            </a:pPr>
            <a:r>
              <a:rPr lang="es-MX" altLang="es-ES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Considerando el concepto dado y a las preguntas que se deben responder , se aborda desde la perspectiva de:</a:t>
            </a:r>
          </a:p>
          <a:p>
            <a:pPr fontAlgn="t"/>
            <a:endParaRPr lang="es-MX" altLang="es-ES" sz="28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fontAlgn="t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720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13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1882043" y="4234432"/>
            <a:ext cx="8489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5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25727" y="1272240"/>
            <a:ext cx="7686407" cy="489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es-MX" sz="28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IDEA DE NEGOCIO</a:t>
            </a:r>
            <a:endParaRPr lang="en-US" sz="2800" b="1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s-MX" sz="2800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2800" i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proyecto parte de una idea empresarial que debe estar  basada en una oportunidad procedente del mercado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 una oportunidad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 desarrollar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una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idea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el emprendedor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 tener capacidades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creativas e innovadoras,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motivaciones, conocimiento y 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experiencia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 o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sector.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9637369" y="2303521"/>
            <a:ext cx="2220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TALLER DE </a:t>
            </a:r>
            <a:endParaRPr lang="es-ES" sz="1600" b="1" dirty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6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FORMACION </a:t>
            </a:r>
          </a:p>
          <a:p>
            <a:pPr algn="ctr"/>
            <a:r>
              <a:rPr lang="es-ES" sz="16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 EMPRESAS</a:t>
            </a:r>
            <a:endParaRPr lang="en-US" sz="1600" b="1" dirty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-459" t="6836" r="2238" b="41420"/>
          <a:stretch/>
        </p:blipFill>
        <p:spPr>
          <a:xfrm>
            <a:off x="9637369" y="3376314"/>
            <a:ext cx="2220438" cy="1578407"/>
          </a:xfrm>
          <a:prstGeom prst="rect">
            <a:avLst/>
          </a:prstGeom>
        </p:spPr>
      </p:pic>
      <p:sp>
        <p:nvSpPr>
          <p:cNvPr id="7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864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25727" y="1677384"/>
            <a:ext cx="7278193" cy="4165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es-MX" sz="28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idea de negocio debe reunir las siguientes consideraciones: </a:t>
            </a:r>
            <a:endParaRPr lang="es-MX" sz="2800" b="1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Debe estar basada en la identificación de una oportunidad. 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 oportunidades están en el entorno de la empresa. 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idea de negocio debe proporcionar valor para las empresas, los clientes y la sociedad – utilidad para el mercado</a:t>
            </a: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068798" y="2581571"/>
            <a:ext cx="2567787" cy="2808515"/>
          </a:xfrm>
          <a:prstGeom prst="rect">
            <a:avLst/>
          </a:prstGeom>
        </p:spPr>
      </p:pic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15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847733" y="292943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957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15291" y="1821969"/>
            <a:ext cx="6897189" cy="175432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“La idea de negocio debe satisfacer alguna necesidad de los futuros clientes y/o añadir algún factor diferenciador a los productos y/o servicios ya existentes en el </a:t>
            </a:r>
            <a:r>
              <a:rPr lang="es-MX" dirty="0" smtClean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mercado.”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8973264" y="2172037"/>
            <a:ext cx="2567787" cy="280851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596872" y="3799332"/>
            <a:ext cx="6096000" cy="27238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dirty="0" smtClean="0">
              <a:solidFill>
                <a:schemeClr val="bg1"/>
              </a:solidFill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 requiere de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hacer un estudio inicial sobre las posibilidades que ofrece el mercado, detectar los huecos existentes, detectar las fuentes donde obtener información sobre las posibles oportunidades de negocio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16</a:t>
            </a:r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138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995581" y="1160974"/>
            <a:ext cx="82529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MX" sz="28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laves para </a:t>
            </a:r>
            <a:r>
              <a:rPr lang="es-MX" sz="28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plantear </a:t>
            </a:r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objetivos eficientemente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845048" y="2426205"/>
            <a:ext cx="2161920" cy="2364598"/>
          </a:xfrm>
          <a:prstGeom prst="rect">
            <a:avLst/>
          </a:prstGeom>
        </p:spPr>
      </p:pic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581" y="1803935"/>
            <a:ext cx="1214012" cy="146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a 1"/>
          <p:cNvGraphicFramePr/>
          <p:nvPr>
            <p:extLst/>
          </p:nvPr>
        </p:nvGraphicFramePr>
        <p:xfrm>
          <a:off x="2434821" y="1730418"/>
          <a:ext cx="4645248" cy="3448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" name="Diagrama 2"/>
          <p:cNvGraphicFramePr/>
          <p:nvPr>
            <p:extLst/>
          </p:nvPr>
        </p:nvGraphicFramePr>
        <p:xfrm>
          <a:off x="5773783" y="4963886"/>
          <a:ext cx="4415246" cy="1672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8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17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3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37097" y="1228899"/>
            <a:ext cx="83620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800" dirty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s-MX" sz="2800" dirty="0" smtClean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reatividad </a:t>
            </a:r>
            <a:r>
              <a:rPr lang="es-MX" sz="2800" dirty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innovación </a:t>
            </a:r>
            <a:endParaRPr lang="es-MX" sz="2800" dirty="0" smtClean="0">
              <a:solidFill>
                <a:schemeClr val="bg1"/>
              </a:solidFill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“factor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clave en la búsqueda de nuevas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ideas”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Imagen 4" descr="http://estudiolubos.com/wp-content/uploads/2013/06/exito-14.jpg"/>
          <p:cNvPicPr/>
          <p:nvPr/>
        </p:nvPicPr>
        <p:blipFill>
          <a:blip r:embed="rId2" cstate="print"/>
          <a:srcRect b="8833"/>
          <a:stretch>
            <a:fillRect/>
          </a:stretch>
        </p:blipFill>
        <p:spPr bwMode="auto">
          <a:xfrm>
            <a:off x="8722269" y="4578253"/>
            <a:ext cx="277368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76739" t="33125" r="10410" b="41875"/>
          <a:stretch/>
        </p:blipFill>
        <p:spPr>
          <a:xfrm>
            <a:off x="9699163" y="1934871"/>
            <a:ext cx="2161920" cy="236459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65578" y="2869614"/>
            <a:ext cx="843425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Reglas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seguir: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Aquello que sepas hacer o conozcas muy bien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Algo en donde aproveches tus ventajas competitivas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Algo que no ofrezcan los demás y que podría tener buena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aceptación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18</a:t>
            </a:r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573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37097" y="884868"/>
            <a:ext cx="83620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800" dirty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s-MX" sz="2800" dirty="0" smtClean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reatividad </a:t>
            </a:r>
            <a:r>
              <a:rPr lang="es-MX" sz="2800" dirty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innovación </a:t>
            </a:r>
            <a:endParaRPr lang="es-MX" sz="2800" dirty="0" smtClean="0">
              <a:solidFill>
                <a:schemeClr val="bg1"/>
              </a:solidFill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“factor 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clave en la búsqueda de nuevas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ideas”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Imagen 4" descr="http://estudiolubos.com/wp-content/uploads/2013/06/exito-14.jpg"/>
          <p:cNvPicPr/>
          <p:nvPr/>
        </p:nvPicPr>
        <p:blipFill>
          <a:blip r:embed="rId2" cstate="print"/>
          <a:srcRect b="8833"/>
          <a:stretch>
            <a:fillRect/>
          </a:stretch>
        </p:blipFill>
        <p:spPr bwMode="auto">
          <a:xfrm>
            <a:off x="8967652" y="4322534"/>
            <a:ext cx="277368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76739" t="33125" r="10410" b="41875"/>
          <a:stretch/>
        </p:blipFill>
        <p:spPr>
          <a:xfrm>
            <a:off x="9699163" y="1934871"/>
            <a:ext cx="2161920" cy="236459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51930" y="2583761"/>
            <a:ext cx="84342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Reglas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seguir: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Algo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las personas desearían que hubiera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Algo con alta demanda, pero para lo cual aún exista mercado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Algo con alta demanda en el futuro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Algo que ofrezcan los demás, pero que podrías hacer mejor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Realiza lluvia de ideas y encuestas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19</a:t>
            </a:r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917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7718" y="2594483"/>
            <a:ext cx="7960008" cy="1291718"/>
          </a:xfrm>
        </p:spPr>
        <p:txBody>
          <a:bodyPr/>
          <a:lstStyle/>
          <a:p>
            <a:pPr algn="l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TALLER DE FORMACIÓN DE EMPRESAS</a:t>
            </a:r>
            <a:endParaRPr lang="en-GB" sz="48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70560" y="4262306"/>
            <a:ext cx="8193505" cy="2423801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es-MX" sz="6000" b="1" dirty="0" smtClean="0">
                <a:solidFill>
                  <a:srgbClr val="002060"/>
                </a:solidFill>
                <a:latin typeface="Calibri" pitchFamily="34" charset="0"/>
              </a:rPr>
              <a:t>Propuesta de Valor</a:t>
            </a:r>
            <a:endParaRPr lang="es-MX" sz="60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lnSpc>
                <a:spcPct val="170000"/>
              </a:lnSpc>
            </a:pPr>
            <a:endParaRPr lang="en-GB" sz="28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" name="AutoShape 2" descr="Resultado de imagen para logo uaeme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740" y="188926"/>
            <a:ext cx="2294204" cy="219657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1681" y="2569297"/>
            <a:ext cx="3220319" cy="168266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762" y="188926"/>
            <a:ext cx="3932960" cy="196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68973" y="1221268"/>
            <a:ext cx="7885612" cy="23083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Toda </a:t>
            </a:r>
            <a:r>
              <a:rPr lang="es-MX" sz="24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IDEA DE NEGOCIO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debe 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estar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diferenciada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poseer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un elevado componente innovador,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no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debe limitarse al instante original del negocio sino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debe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mantenerse a lo largo de toda la vida de la empresa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368350" y="4092768"/>
            <a:ext cx="2821578" cy="1815882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lvl="0" algn="just">
              <a:spcAft>
                <a:spcPts val="1000"/>
              </a:spcAft>
            </a:pPr>
            <a:r>
              <a:rPr lang="es-MX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 </a:t>
            </a:r>
            <a:r>
              <a:rPr lang="es-MX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creatividad contribuye a la generación de ideas nuevas</a:t>
            </a:r>
            <a:r>
              <a:rPr lang="es-MX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747072" y="4092768"/>
            <a:ext cx="3108960" cy="1815882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lvl="0" algn="just">
              <a:spcAft>
                <a:spcPts val="1000"/>
              </a:spcAft>
            </a:pPr>
            <a:r>
              <a:rPr lang="es-MX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 </a:t>
            </a:r>
            <a:r>
              <a:rPr lang="es-MX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innovación </a:t>
            </a:r>
            <a:r>
              <a:rPr lang="es-MX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es la </a:t>
            </a:r>
            <a:r>
              <a:rPr lang="es-MX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implantación de ideas nuevas y útiles. </a:t>
            </a:r>
            <a:endParaRPr lang="en-US" sz="2800" b="1" dirty="0">
              <a:solidFill>
                <a:srgbClr val="000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817908" y="2656376"/>
            <a:ext cx="2161920" cy="2364598"/>
          </a:xfrm>
          <a:prstGeom prst="rect">
            <a:avLst/>
          </a:prstGeom>
        </p:spPr>
      </p:pic>
      <p:sp>
        <p:nvSpPr>
          <p:cNvPr id="8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20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428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545453" y="1360094"/>
            <a:ext cx="719763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innovación es la introducción de ideas novedosas y útiles que permiten crear nuevos productos y/o servicios o mejorar los ya existentes, y aplicar nuevos procesos en la producción o en la organización, de manera continua y orientada al cliente.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innovación consiste en desafiar las normas para diseñar modelos de negocio originales que satisfagan las necesidades desatendidas, nuevas u ocultas de los clientes.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innovación no sólo tiene que estar asociada al producto y/o servicio en sí, puede germinar en cualquiera de las partes de la empresa.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858851" y="3426502"/>
            <a:ext cx="2161920" cy="2364598"/>
          </a:xfrm>
          <a:prstGeom prst="rect">
            <a:avLst/>
          </a:prstGeom>
        </p:spPr>
      </p:pic>
      <p:pic>
        <p:nvPicPr>
          <p:cNvPr id="8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253861" y="2704189"/>
            <a:ext cx="5226766" cy="21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21</a:t>
            </a:r>
            <a:endParaRPr lang="es-ES" dirty="0"/>
          </a:p>
        </p:txBody>
      </p:sp>
      <p:sp>
        <p:nvSpPr>
          <p:cNvPr id="12" name="Rectángulo 11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054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021333" y="1346031"/>
            <a:ext cx="653923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innovación debe ser fruto de un esfuerzo sistemático, organizado y regular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lvl="0" algn="just">
              <a:spcAft>
                <a:spcPts val="1000"/>
              </a:spcAft>
            </a:pP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La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innovación debe iniciarse a pequeña escala, para ir consolidándose y ampliándose progresivamente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lvl="0" algn="just">
              <a:spcAft>
                <a:spcPts val="1000"/>
              </a:spcAft>
            </a:pP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La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innovación debe ser simple y concreta, de forma que se pueda pasar de lo conceptual a su materialización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lvl="0" algn="just">
              <a:spcAft>
                <a:spcPts val="1000"/>
              </a:spcAft>
            </a:pP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La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innovación debe apuntar al liderazgo de la empresa que la aplique, y a la generación de barreras que dificulten la imitación. 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790612" y="2592057"/>
            <a:ext cx="2161920" cy="2364598"/>
          </a:xfrm>
          <a:prstGeom prst="rect">
            <a:avLst/>
          </a:prstGeom>
        </p:spPr>
      </p:pic>
      <p:pic>
        <p:nvPicPr>
          <p:cNvPr id="7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892265" y="2704188"/>
            <a:ext cx="5226766" cy="21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89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970265" y="1268544"/>
            <a:ext cx="6641368" cy="5160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El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papel de la innovación, además de ser un factor crítico de éxito para una empresa, es un factor clave de desarrollo económico, social y medioambiental. Y la innovación debe ayudar a este desarrollo integrado: al económico, al de bienestar social (desarrollo social) y al de sostenibilidad ambiental (GARCÍA, 2010)</a:t>
            </a:r>
            <a:r>
              <a:rPr lang="es-MX" sz="2000" b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es-MX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La innovación debe contribuir a ese triple resultado, a lo que en inglés se denomina la triple </a:t>
            </a:r>
            <a:r>
              <a:rPr lang="es-MX" sz="2800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bottom</a:t>
            </a:r>
            <a:r>
              <a:rPr lang="es-MX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 line</a:t>
            </a:r>
            <a:r>
              <a:rPr lang="es-MX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28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790611" y="2184556"/>
            <a:ext cx="2161920" cy="2364598"/>
          </a:xfrm>
          <a:prstGeom prst="rect">
            <a:avLst/>
          </a:prstGeom>
        </p:spPr>
      </p:pic>
      <p:pic>
        <p:nvPicPr>
          <p:cNvPr id="7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892265" y="2704188"/>
            <a:ext cx="5226766" cy="21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400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129887" y="1124760"/>
            <a:ext cx="666072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El triple resultado, es un término de negocio sostenible que hace referencia al desempeño de una empresa expresado en tres dimensiones: económica, ambiental y social. 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Generación y valoración de ideas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El éxito de un proyecto empresarial dependerá de la originalidad de la idea, de la capacidad creativa e innovadora del emprendedor, de las necesidades que pueda satisfacer y de los huecos de mercado que pueda cubrir.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927090" y="2716819"/>
            <a:ext cx="2161920" cy="2364598"/>
          </a:xfrm>
          <a:prstGeom prst="rect">
            <a:avLst/>
          </a:prstGeom>
        </p:spPr>
      </p:pic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892265" y="2704188"/>
            <a:ext cx="5226766" cy="214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9325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525982" y="1707238"/>
            <a:ext cx="6996545" cy="1883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El hacer una valoración inicial de la idea, teniendo en cuenta que esta debe satisfacer las necesidades y deseos de los clientes, va a ser fundamental para decidir o no el inicio de la aventura empresarial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194" name="Picture 2" descr="Resultado de imagen para valoracion de ideas de negoci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3" r="38161" b="8571"/>
          <a:stretch/>
        </p:blipFill>
        <p:spPr bwMode="auto">
          <a:xfrm>
            <a:off x="312329" y="1707238"/>
            <a:ext cx="3044825" cy="2763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764008" y="4470955"/>
            <a:ext cx="4758519" cy="960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¿Qué preguntas se podrían hacer que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ayuden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elegir una idea de negocio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?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796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76994" y="894921"/>
            <a:ext cx="84455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¿Qué preguntas se podrían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ayudar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elegir una idea de negocio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?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4284049" y="2233749"/>
          <a:ext cx="5473906" cy="426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Resultado de imagen para valoracion de ideas de negocio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3" r="38161" b="8571"/>
          <a:stretch/>
        </p:blipFill>
        <p:spPr bwMode="auto">
          <a:xfrm>
            <a:off x="985045" y="2425695"/>
            <a:ext cx="3044825" cy="2763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26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0751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36914" y="1305342"/>
            <a:ext cx="83536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experiencia profesional y el saber hacer son dos cualidades que pueden dar origen a un proyecto empresarial, facilitándole las cosas al emprendedor al poder actuar con más seguridad y sentirse más competente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</a:t>
            </a: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 de más valorar otras cuestiones y arriesgarse a desarrollar una idea de negocio por otros motivos, como por ejemplo: pasión por un hobby y quererlo transformar de ocio a negocio, o cubrir necesidades personales insatisfechas.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s-MX" sz="24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927090" y="2607637"/>
            <a:ext cx="2161920" cy="236459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27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930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91531" y="1312986"/>
            <a:ext cx="8899081" cy="4658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En ocasiones 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 dificultad para concebir una idea de negocio innovadora viene simplemente de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nuestro pensamiento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que se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ve reprimido por las circunstancias que nos rodean y que nos nublan la imaginación. </a:t>
            </a:r>
            <a:endParaRPr lang="es-MX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MX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</a:t>
            </a:r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Causas </a:t>
            </a:r>
            <a:r>
              <a:rPr lang="es-MX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 fracaso, éxito y riesgos habituales</a:t>
            </a: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s-MX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punto de partida de cualquier emprendedor, en el proceso de creación de una empresa, reside en tener una idea de negocio que pretende desarrollar. D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icha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idea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para ponerla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en práctica debe ser evaluada y madurada, y una vez se considere potencialmente exitosa, será necesario plasmarla en un plan de negocio para estudiar la viabilidad real de la misma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927090" y="2460139"/>
            <a:ext cx="2161920" cy="236459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28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572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http://www.eoi.es/wiki/images/1/16/9_IniciaEmprend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8"/>
          <a:stretch/>
        </p:blipFill>
        <p:spPr bwMode="auto">
          <a:xfrm>
            <a:off x="6021976" y="2163574"/>
            <a:ext cx="3644537" cy="449848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1075509" y="1030346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El tener una idea de negocio no significa un éxito seguro, hay factores que pueden corroborarlo, pero hay 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otras que la llevan al  fracaso.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76739" t="33125" r="10410" b="41875"/>
          <a:stretch/>
        </p:blipFill>
        <p:spPr>
          <a:xfrm>
            <a:off x="9790612" y="1160974"/>
            <a:ext cx="2161920" cy="236459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8" name="Imagen 7" descr="http://www.eoi.es/wiki/images/1/16/9_IniciaEmprend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22"/>
          <a:stretch/>
        </p:blipFill>
        <p:spPr bwMode="auto">
          <a:xfrm>
            <a:off x="1667690" y="2163574"/>
            <a:ext cx="3635830" cy="4498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040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045343"/>
              </p:ext>
            </p:extLst>
          </p:nvPr>
        </p:nvGraphicFramePr>
        <p:xfrm>
          <a:off x="874364" y="1004341"/>
          <a:ext cx="10367491" cy="462686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5769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5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Guion Explicativo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Objetivo</a:t>
                      </a: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8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Introducción</a:t>
                      </a: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9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Concepto de propuesta de valor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10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Recursos y oportunidades.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14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La</a:t>
                      </a: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idea de negocio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14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Claves</a:t>
                      </a: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para plantear objetivos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17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2252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Creatividad e </a:t>
                      </a:r>
                      <a:r>
                        <a:rPr lang="es-MX" sz="2400" b="1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innovaciòn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18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Fracaso, éxito y riesgos habituales.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…………………………………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28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5934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Riesgos a valorar por los emprendedores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…………………………………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30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15593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Referencias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…………………………………</a:t>
                      </a:r>
                      <a:endParaRPr lang="es-MX" sz="2400" b="1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35</a:t>
                      </a:r>
                      <a:endParaRPr lang="es-MX" sz="2400" b="1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4647012" y="293571"/>
            <a:ext cx="2160240" cy="710770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3600" b="1" dirty="0"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rgbClr val="FFFF00"/>
                  </a:outerShdw>
                </a:effectLst>
                <a:latin typeface="Arial" charset="0"/>
                <a:cs typeface="Arial" charset="0"/>
              </a:rPr>
              <a:t>Índice</a:t>
            </a:r>
          </a:p>
        </p:txBody>
      </p:sp>
    </p:spTree>
    <p:extLst>
      <p:ext uri="{BB962C8B-B14F-4D97-AF65-F5344CB8AC3E}">
        <p14:creationId xmlns:p14="http://schemas.microsoft.com/office/powerpoint/2010/main" val="41701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25727" y="1309808"/>
            <a:ext cx="78551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En 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el </a:t>
            </a:r>
            <a:r>
              <a:rPr lang="es-MX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proceso emprendedor el riesgo siempre está presente. La búsqueda de una oportunidad lleva al emprendedor a algún lugar nuevo e incierto, en el que el riesgo es inevitable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5" name="Diagrama 4"/>
          <p:cNvGraphicFramePr/>
          <p:nvPr>
            <p:extLst/>
          </p:nvPr>
        </p:nvGraphicFramePr>
        <p:xfrm>
          <a:off x="706883" y="3244106"/>
          <a:ext cx="5498465" cy="3039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/>
          </p:nvPr>
        </p:nvGraphicFramePr>
        <p:xfrm>
          <a:off x="6383388" y="3309856"/>
          <a:ext cx="5486400" cy="2659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225727" y="3048246"/>
            <a:ext cx="8231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rgbClr val="990099"/>
                </a:solidFill>
                <a:latin typeface="Arial Black" panose="020B0A04020102020204" pitchFamily="34" charset="0"/>
              </a:rPr>
              <a:t>Riesgos a valorar por los emprendedores</a:t>
            </a:r>
            <a:endParaRPr lang="en-US" sz="2800" dirty="0">
              <a:solidFill>
                <a:srgbClr val="990099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12"/>
          <a:srcRect l="76739" t="33125" r="10410" b="41875"/>
          <a:stretch/>
        </p:blipFill>
        <p:spPr>
          <a:xfrm>
            <a:off x="9980633" y="946512"/>
            <a:ext cx="1815755" cy="198598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690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89165" y="1528354"/>
            <a:ext cx="70016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Cuando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el emprendedor ha analizado los pros y contras,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MX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valorado la potencialidad y viabilidad de la idea de negocio, llega el momento de invertir su tiempo y esfuerzo en la elaboración del plan de </a:t>
            </a:r>
            <a:r>
              <a:rPr lang="es-MX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negocio.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249113" y="1528354"/>
            <a:ext cx="2537820" cy="2775738"/>
          </a:xfrm>
          <a:prstGeom prst="rect">
            <a:avLst/>
          </a:prstGeom>
        </p:spPr>
      </p:pic>
      <p:pic>
        <p:nvPicPr>
          <p:cNvPr id="1026" name="Picture 2" descr="Resultado de imagen para VIDEO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029" y="3775166"/>
            <a:ext cx="3250400" cy="191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/>
              <a:t>3</a:t>
            </a:r>
            <a:r>
              <a:rPr lang="es-ES" dirty="0" smtClean="0"/>
              <a:t>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9647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654180" y="2224389"/>
            <a:ext cx="2176644" cy="3013818"/>
          </a:xfrm>
          <a:prstGeom prst="rect">
            <a:avLst/>
          </a:prstGeom>
        </p:spPr>
      </p:pic>
      <p:pic>
        <p:nvPicPr>
          <p:cNvPr id="2050" name="Picture 2" descr="Resultado de imagen para activid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77" y="1612410"/>
            <a:ext cx="1212157" cy="109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135837" y="1455810"/>
            <a:ext cx="751834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convertir el problema  en oportunidad,  se ejemplifica a través de dar respuesta  a lo siguiente:</a:t>
            </a:r>
          </a:p>
          <a:p>
            <a:pPr algn="just"/>
            <a:endParaRPr lang="es-E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E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en términos  de situación y situación deseada el problema más importante de tu ciudad, municipio y país ¿Cómo podrías convertir la solución de este problema en oportunidad de negocio? </a:t>
            </a:r>
            <a:endParaRPr lang="en-US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32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826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10194889" y="2449177"/>
            <a:ext cx="1852873" cy="3051569"/>
          </a:xfrm>
          <a:prstGeom prst="rect">
            <a:avLst/>
          </a:prstGeom>
        </p:spPr>
      </p:pic>
      <p:pic>
        <p:nvPicPr>
          <p:cNvPr id="2050" name="Picture 2" descr="Resultado de imagen para activid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77" y="1612410"/>
            <a:ext cx="1212157" cy="109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422490" y="1468873"/>
            <a:ext cx="751834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convertir el problema  en oportunidad,  se ejemplifica a través de dar respuesta  a lo </a:t>
            </a: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siguiente:</a:t>
            </a:r>
          </a:p>
          <a:p>
            <a:endParaRPr lang="es-E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E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en términos de situación actual y situación deseada el problema  más importante  que encuentras en los negocios de tu comunidad, ciudad, región y país ¿ como podrías convertir  la solución de </a:t>
            </a:r>
            <a:r>
              <a:rPr lang="es-E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 problema en una oportunidad de negocio?</a:t>
            </a:r>
            <a:endParaRPr lang="en-US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88963" y="119185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33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513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76739" t="33125" r="10410" b="41875"/>
          <a:stretch/>
        </p:blipFill>
        <p:spPr>
          <a:xfrm>
            <a:off x="9826670" y="2224389"/>
            <a:ext cx="2223815" cy="3079132"/>
          </a:xfrm>
          <a:prstGeom prst="rect">
            <a:avLst/>
          </a:prstGeom>
        </p:spPr>
      </p:pic>
      <p:pic>
        <p:nvPicPr>
          <p:cNvPr id="2050" name="Picture 2" descr="Resultado de imagen para activid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77" y="1612410"/>
            <a:ext cx="1212157" cy="109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422491" y="1468873"/>
            <a:ext cx="723169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convertir el problema  en oportunidad,  se ejemplifica a través de dar respuesta  a lo </a:t>
            </a:r>
            <a:r>
              <a:rPr lang="es-E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siguiente:</a:t>
            </a:r>
          </a:p>
          <a:p>
            <a:endParaRPr lang="es-E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s-E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acuerdo con tu proyecto de vida ¿Cómo podrías convertir los problemas que identificas en tu entorno o tus sueños en una oportunidad?</a:t>
            </a:r>
            <a:endParaRPr lang="en-US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988963" y="145311"/>
            <a:ext cx="10788852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RECURSOS Y OPORTUNIDADES</a:t>
            </a:r>
            <a:endParaRPr lang="es-E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34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82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17263" y="1236947"/>
            <a:ext cx="2432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bg2"/>
                </a:solidFill>
              </a:rPr>
              <a:t>REFERENCIAS</a:t>
            </a:r>
            <a:endParaRPr lang="es-ES" sz="28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90750" y="2691581"/>
            <a:ext cx="7403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400" b="1" dirty="0"/>
          </a:p>
        </p:txBody>
      </p:sp>
      <p:sp>
        <p:nvSpPr>
          <p:cNvPr id="3" name="Rectángulo 2"/>
          <p:cNvSpPr/>
          <p:nvPr/>
        </p:nvSpPr>
        <p:spPr>
          <a:xfrm>
            <a:off x="1075867" y="2142304"/>
            <a:ext cx="96329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Alcaraz, R. (2015). El Emprendedor de Éxito: Cuarta Edición Editorial  Mc Graw Hill.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Amar, B. (2003). Origen y Evolución de Nuevas Empresas, Universidad de OXFORD.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Anzola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S. (2005). De la idea de la empresa. Una guía para emprendedores, Mc Graw Hill.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Marques, F.(2015). </a:t>
            </a:r>
            <a:r>
              <a:rPr lang="es-MX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Tècnicas</a:t>
            </a: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Investigación de mercados, editorial ALFAOMEGA, Primera edición.</a:t>
            </a: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 smtClean="0"/>
              <a:t>35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20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17263" y="1236947"/>
            <a:ext cx="2432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bg2"/>
                </a:solidFill>
              </a:rPr>
              <a:t>REFERENCIAS</a:t>
            </a:r>
            <a:endParaRPr lang="es-ES" sz="28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190750" y="2691581"/>
            <a:ext cx="7403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400" b="1" dirty="0"/>
          </a:p>
        </p:txBody>
      </p:sp>
      <p:sp>
        <p:nvSpPr>
          <p:cNvPr id="3" name="Rectángulo 2"/>
          <p:cNvSpPr/>
          <p:nvPr/>
        </p:nvSpPr>
        <p:spPr>
          <a:xfrm>
            <a:off x="1075867" y="2142304"/>
            <a:ext cx="96329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s-MX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endParaRPr lang="es-MX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s-MX" sz="16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endParaRPr lang="es-E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81905" y="2691581"/>
            <a:ext cx="963295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Fernández, A. (2010). Dirección y planificación estratégicas en las empresas y organizaciones: un manual práctico para elaborar un plan estratégico, ediciones DIAZ DE SANTOS </a:t>
            </a:r>
            <a:endParaRPr lang="es-MX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es-MX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s-MX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Imágenes </a:t>
            </a:r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diversas de google.</a:t>
            </a:r>
            <a:endParaRPr lang="es-ES" sz="2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10729455" y="753227"/>
            <a:ext cx="1154151" cy="1090789"/>
          </a:xfrm>
        </p:spPr>
        <p:txBody>
          <a:bodyPr/>
          <a:lstStyle/>
          <a:p>
            <a:r>
              <a:rPr lang="es-ES" dirty="0" smtClean="0"/>
              <a:t>36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9624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21895" y="2274463"/>
            <a:ext cx="10523621" cy="3804035"/>
          </a:xfrm>
        </p:spPr>
        <p:txBody>
          <a:bodyPr rtlCol="0">
            <a:noAutofit/>
          </a:bodyPr>
          <a:lstStyle/>
          <a:p>
            <a:pPr marL="82296" indent="0" algn="just">
              <a:buNone/>
              <a:defRPr/>
            </a:pP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 este </a:t>
            </a: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pretende establecer </a:t>
            </a: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 bases 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la propuesta de valor   </a:t>
            </a: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que el alumno 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comprenda e identifique  bajo qué condiciones se  aplica esta estrategia en la formación de negocios en contextos reales y profesionales.</a:t>
            </a:r>
            <a:endParaRPr lang="es-ES" sz="2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 algn="just">
              <a:buNone/>
              <a:defRPr/>
            </a:pPr>
            <a:endParaRPr lang="es-MX" altLang="es-MX" sz="2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 algn="just">
              <a:buNone/>
              <a:defRPr/>
            </a:pP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s-E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empleo </a:t>
            </a:r>
            <a:r>
              <a:rPr lang="es-ES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este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material es recomendable,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coadyuvar al logro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 objetivos y el propósito general de la Unidad de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Aprendizaje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dar bases para la formación de negocios.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</p:spTree>
    <p:extLst>
      <p:ext uri="{BB962C8B-B14F-4D97-AF65-F5344CB8AC3E}">
        <p14:creationId xmlns:p14="http://schemas.microsoft.com/office/powerpoint/2010/main" val="210257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82316" y="2286541"/>
            <a:ext cx="9981302" cy="4140468"/>
          </a:xfrm>
        </p:spPr>
        <p:txBody>
          <a:bodyPr rtlCol="0">
            <a:noAutofit/>
          </a:bodyPr>
          <a:lstStyle/>
          <a:p>
            <a:pPr marL="82296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 las  explicaciones  generales y las propuestas mostradas incluidas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material, el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alumno podrá 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fácilmente asimilar el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conocimiento relativo al tema. </a:t>
            </a:r>
          </a:p>
          <a:p>
            <a:pPr marL="82296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s-MX" sz="28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 algn="just">
              <a:lnSpc>
                <a:spcPct val="100000"/>
              </a:lnSpc>
              <a:buNone/>
              <a:defRPr/>
            </a:pP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didáctico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contiene lo </a:t>
            </a:r>
            <a:r>
              <a:rPr lang="es-MX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más sobresaliente </a:t>
            </a:r>
            <a:r>
              <a:rPr lang="es-MX" sz="2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una propuesta de valor desde el punto de los recursos y oportunidades, la  idea de negocio, la creatividad y la innovación.</a:t>
            </a: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</p:spTree>
    <p:extLst>
      <p:ext uri="{BB962C8B-B14F-4D97-AF65-F5344CB8AC3E}">
        <p14:creationId xmlns:p14="http://schemas.microsoft.com/office/powerpoint/2010/main" val="32900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12987" y="2364826"/>
            <a:ext cx="10122795" cy="3750224"/>
          </a:xfrm>
        </p:spPr>
        <p:txBody>
          <a:bodyPr rtlCol="0">
            <a:noAutofit/>
          </a:bodyPr>
          <a:lstStyle/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diapositiva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8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y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9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se da a conocer la presentación del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trabajo, objetivo e introducción</a:t>
            </a:r>
            <a:endParaRPr lang="es-MX" altLang="es-MX" sz="2800" b="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dispositiva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10 a  la 13 se presentan las generalidades de Propuesta de valor.</a:t>
            </a:r>
            <a:endParaRPr lang="es-MX" altLang="es-MX" sz="2800" b="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El tema de recursos y oportunidades se aborda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diapositiva 14 hasta la 16 </a:t>
            </a:r>
            <a:endParaRPr lang="es-MX" altLang="es-MX" sz="2800" b="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diapositiva </a:t>
            </a:r>
            <a:r>
              <a:rPr lang="es-MX" altLang="es-MX" sz="2800" b="1" dirty="0" err="1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nùmero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17  se muestran claves para plantear objetivos  eficientemente</a:t>
            </a: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</p:spTree>
    <p:extLst>
      <p:ext uri="{BB962C8B-B14F-4D97-AF65-F5344CB8AC3E}">
        <p14:creationId xmlns:p14="http://schemas.microsoft.com/office/powerpoint/2010/main" val="16819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8372" y="2262921"/>
            <a:ext cx="10058400" cy="3941936"/>
          </a:xfrm>
        </p:spPr>
        <p:txBody>
          <a:bodyPr rtlCol="0">
            <a:noAutofit/>
          </a:bodyPr>
          <a:lstStyle/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diapositiva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numero 18 y 25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muestra los aspectos fundamentales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la creatividad e innovación.</a:t>
            </a:r>
            <a:endParaRPr lang="es-MX" altLang="es-MX" sz="2800" b="1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diapositiva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numero 26 y 27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se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proponen preguntas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se podrían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ayudar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 elegir una idea de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negocio.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En la diapositiva 28 y 29 se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presenta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causas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fracaso, éxito y riesgos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habituales.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la diapositiva 30 a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32 se presentan los riesgos </a:t>
            </a: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 valorar por los 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emprendedores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r>
              <a:rPr lang="es-MX" altLang="es-MX" sz="2800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</a:t>
            </a:r>
            <a:r>
              <a:rPr lang="es-MX" altLang="es-MX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eferencias consultada se muestra en la diapositiva 33</a:t>
            </a:r>
          </a:p>
          <a:p>
            <a:pPr lvl="1" algn="just">
              <a:spcBef>
                <a:spcPct val="20000"/>
              </a:spcBef>
              <a:buFont typeface="Wingdings" pitchFamily="2" charset="2"/>
              <a:buChar char="Ø"/>
            </a:pPr>
            <a:endParaRPr lang="es-MX" altLang="es-MX" sz="24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82296" indent="0" algn="just">
              <a:buNone/>
              <a:defRPr/>
            </a:pPr>
            <a:endParaRPr lang="es-MX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643074" y="892958"/>
            <a:ext cx="7777163" cy="90375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altLang="es-MX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MX" altLang="es-MX" sz="5800" b="1" dirty="0" smtClean="0">
                <a:solidFill>
                  <a:schemeClr val="accent2">
                    <a:lumMod val="50000"/>
                  </a:schemeClr>
                </a:solidFill>
              </a:rPr>
              <a:t>Guión </a:t>
            </a:r>
            <a:r>
              <a:rPr lang="es-MX" altLang="es-MX" sz="5800" b="1" dirty="0">
                <a:solidFill>
                  <a:schemeClr val="accent2">
                    <a:lumMod val="50000"/>
                  </a:schemeClr>
                </a:solidFill>
              </a:rPr>
              <a:t>Explicativo </a:t>
            </a:r>
          </a:p>
        </p:txBody>
      </p:sp>
    </p:spTree>
    <p:extLst>
      <p:ext uri="{BB962C8B-B14F-4D97-AF65-F5344CB8AC3E}">
        <p14:creationId xmlns:p14="http://schemas.microsoft.com/office/powerpoint/2010/main" val="105357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1769380" y="569406"/>
            <a:ext cx="2880320" cy="736879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4000" b="1" dirty="0">
                <a:solidFill>
                  <a:srgbClr val="0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Objetivo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226232" y="1969553"/>
            <a:ext cx="9503223" cy="3336738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Este material tiene el objetivo de dar a conocer  información importante  referente a la propuesta de valor 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como parte fundamental de la formación de una empresa dando  las bases en la preparación  de los  alumnos de la licenciatura de Relaciones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conómicas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nternacionales; así como para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generar habilidades y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razonamientos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que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apoyen en el </a:t>
            </a:r>
            <a:r>
              <a:rPr lang="es-ES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desarrollo de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su ámbito profesional.</a:t>
            </a:r>
            <a:endParaRPr lang="es-MX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8473C-8FF9-451B-957A-36D79952F2EC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6532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1933701" y="787782"/>
            <a:ext cx="4499184" cy="105623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eaLnBrk="1" hangingPunct="1"/>
            <a:r>
              <a:rPr lang="es-MX" sz="4800" b="1" dirty="0">
                <a:solidFill>
                  <a:schemeClr val="accent3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Introducción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47470-5521-4032-AC0C-E5C75E2C9237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893850" y="2217384"/>
            <a:ext cx="10134368" cy="3947889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Actualmente una de las estrategias que permiten poner en marcha un negocio o a una empresa es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propuesta de valor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 ello podrá 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distinguirse de sus competidores por algo en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concreto. Con la propuesta de valor se busca 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destacar en que es mejor un negocio y cómo va a beneficiar eso a las personas que utilicen esos servicios o productos y no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 los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 la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competencia.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Indudablemente  bajo lo mencionado es primordial que todo profesionista sobre todo del área  de </a:t>
            </a:r>
            <a:r>
              <a:rPr lang="es-MX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3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la economía cuente con información puntual en el tema.</a:t>
            </a:r>
            <a:endParaRPr lang="es-MX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76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2542</TotalTime>
  <Words>2095</Words>
  <Application>Microsoft Office PowerPoint</Application>
  <PresentationFormat>Panorámica</PresentationFormat>
  <Paragraphs>266</Paragraphs>
  <Slides>36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4" baseType="lpstr">
      <vt:lpstr>Arial</vt:lpstr>
      <vt:lpstr>Arial Black</vt:lpstr>
      <vt:lpstr>Calibri</vt:lpstr>
      <vt:lpstr>Symbol</vt:lpstr>
      <vt:lpstr>Times New Roman</vt:lpstr>
      <vt:lpstr>Trebuchet MS</vt:lpstr>
      <vt:lpstr>Wingdings</vt:lpstr>
      <vt:lpstr>Berlín</vt:lpstr>
      <vt:lpstr>Presentación de PowerPoint</vt:lpstr>
      <vt:lpstr>TALLER DE FORMACIÓN DE EMPRESAS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Introducción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Analisis combinatorio</dc:title>
  <dc:creator>EDNA SOLANO MENESES</dc:creator>
  <cp:lastModifiedBy>EDNA SOLANO MENESES</cp:lastModifiedBy>
  <cp:revision>320</cp:revision>
  <dcterms:created xsi:type="dcterms:W3CDTF">2017-08-08T17:06:04Z</dcterms:created>
  <dcterms:modified xsi:type="dcterms:W3CDTF">2019-09-30T02:58:04Z</dcterms:modified>
</cp:coreProperties>
</file>