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notesMasterIdLst>
    <p:notesMasterId r:id="rId50"/>
  </p:notesMasterIdLst>
  <p:handoutMasterIdLst>
    <p:handoutMasterId r:id="rId51"/>
  </p:handoutMasterIdLst>
  <p:sldIdLst>
    <p:sldId id="286" r:id="rId2"/>
    <p:sldId id="287" r:id="rId3"/>
    <p:sldId id="288" r:id="rId4"/>
    <p:sldId id="296" r:id="rId5"/>
    <p:sldId id="297" r:id="rId6"/>
    <p:sldId id="298" r:id="rId7"/>
    <p:sldId id="299" r:id="rId8"/>
    <p:sldId id="290" r:id="rId9"/>
    <p:sldId id="291" r:id="rId10"/>
    <p:sldId id="292" r:id="rId11"/>
    <p:sldId id="320" r:id="rId12"/>
    <p:sldId id="333" r:id="rId13"/>
    <p:sldId id="334" r:id="rId14"/>
    <p:sldId id="335" r:id="rId15"/>
    <p:sldId id="351" r:id="rId16"/>
    <p:sldId id="321" r:id="rId17"/>
    <p:sldId id="336" r:id="rId18"/>
    <p:sldId id="337" r:id="rId19"/>
    <p:sldId id="338" r:id="rId20"/>
    <p:sldId id="352" r:id="rId21"/>
    <p:sldId id="339" r:id="rId22"/>
    <p:sldId id="343" r:id="rId23"/>
    <p:sldId id="344" r:id="rId24"/>
    <p:sldId id="345" r:id="rId25"/>
    <p:sldId id="346" r:id="rId26"/>
    <p:sldId id="347" r:id="rId27"/>
    <p:sldId id="340" r:id="rId28"/>
    <p:sldId id="348" r:id="rId29"/>
    <p:sldId id="349" r:id="rId30"/>
    <p:sldId id="350" r:id="rId31"/>
    <p:sldId id="353" r:id="rId32"/>
    <p:sldId id="341" r:id="rId33"/>
    <p:sldId id="354" r:id="rId34"/>
    <p:sldId id="355" r:id="rId35"/>
    <p:sldId id="356" r:id="rId36"/>
    <p:sldId id="357" r:id="rId37"/>
    <p:sldId id="358" r:id="rId38"/>
    <p:sldId id="359" r:id="rId39"/>
    <p:sldId id="360" r:id="rId40"/>
    <p:sldId id="361" r:id="rId41"/>
    <p:sldId id="362" r:id="rId42"/>
    <p:sldId id="365" r:id="rId43"/>
    <p:sldId id="366" r:id="rId44"/>
    <p:sldId id="367" r:id="rId45"/>
    <p:sldId id="364" r:id="rId46"/>
    <p:sldId id="368" r:id="rId47"/>
    <p:sldId id="332" r:id="rId48"/>
    <p:sldId id="323" r:id="rId49"/>
  </p:sldIdLst>
  <p:sldSz cx="12192000" cy="68580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66"/>
    <a:srgbClr val="660066"/>
    <a:srgbClr val="FFFF00"/>
    <a:srgbClr val="FFFF66"/>
    <a:srgbClr val="800080"/>
    <a:srgbClr val="FF99CC"/>
    <a:srgbClr val="00CC00"/>
    <a:srgbClr val="33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29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228" y="48"/>
      </p:cViewPr>
      <p:guideLst/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10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A9C434-81E3-4E30-953A-0F44A873A5F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3923555-05BC-4B97-876E-877B725B41E8}">
      <dgm:prSet phldrT="[Texto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rgbClr val="3399FF"/>
        </a:solidFill>
        <a:ln/>
        <a:effectLst>
          <a:innerShdw blurRad="114300">
            <a:prstClr val="black"/>
          </a:innerShdw>
        </a:effectLst>
      </dgm:spPr>
      <dgm:t>
        <a:bodyPr/>
        <a:lstStyle/>
        <a:p>
          <a:r>
            <a:rPr lang="es-ES" sz="2400" b="1" dirty="0" smtClean="0">
              <a:solidFill>
                <a:srgbClr val="000000"/>
              </a:solidFill>
            </a:rPr>
            <a:t>TRES TÉCNICAS DE CONTEO</a:t>
          </a:r>
          <a:endParaRPr lang="es-ES" sz="2400" b="1" dirty="0">
            <a:solidFill>
              <a:srgbClr val="000000"/>
            </a:solidFill>
          </a:endParaRPr>
        </a:p>
      </dgm:t>
    </dgm:pt>
    <dgm:pt modelId="{D81E1683-8724-4DCA-9EFD-C0DF453D8A3E}" type="parTrans" cxnId="{C5A83BA3-A024-40D2-99E7-F03E186271FC}">
      <dgm:prSet/>
      <dgm:spPr/>
      <dgm:t>
        <a:bodyPr/>
        <a:lstStyle/>
        <a:p>
          <a:endParaRPr lang="es-ES"/>
        </a:p>
      </dgm:t>
    </dgm:pt>
    <dgm:pt modelId="{CE62B426-9AAE-41FB-AC03-C107CD112FC2}" type="sibTrans" cxnId="{C5A83BA3-A024-40D2-99E7-F03E186271FC}">
      <dgm:prSet/>
      <dgm:spPr/>
      <dgm:t>
        <a:bodyPr/>
        <a:lstStyle/>
        <a:p>
          <a:endParaRPr lang="es-ES"/>
        </a:p>
      </dgm:t>
    </dgm:pt>
    <dgm:pt modelId="{3221BCAF-4D0E-45ED-AF0E-94FD18124CD8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3399FF"/>
        </a:solidFill>
        <a:ln>
          <a:noFill/>
        </a:ln>
        <a:effectLst>
          <a:innerShdw blurRad="63500" dist="50800" dir="135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S" sz="2400" dirty="0" smtClean="0">
              <a:solidFill>
                <a:srgbClr val="000000"/>
              </a:solidFill>
            </a:rPr>
            <a:t>Regla de multiplicación</a:t>
          </a:r>
          <a:endParaRPr lang="es-ES" sz="2400" dirty="0">
            <a:solidFill>
              <a:srgbClr val="000000"/>
            </a:solidFill>
          </a:endParaRPr>
        </a:p>
      </dgm:t>
    </dgm:pt>
    <dgm:pt modelId="{F259E5E6-9F0A-4079-AC7E-12226EE95571}" type="parTrans" cxnId="{9063BAA9-B988-4C63-B3DA-8EB4527A7D6F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dgm:style>
      </dgm:prSet>
      <dgm:spPr>
        <a:solidFill>
          <a:srgbClr val="660066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arrow" w="med" len="med"/>
        </a:ln>
      </dgm:spPr>
      <dgm:t>
        <a:bodyPr/>
        <a:lstStyle/>
        <a:p>
          <a:endParaRPr lang="es-ES"/>
        </a:p>
      </dgm:t>
    </dgm:pt>
    <dgm:pt modelId="{0C251EB4-7271-4CE8-A371-FBE780340DC2}" type="sibTrans" cxnId="{9063BAA9-B988-4C63-B3DA-8EB4527A7D6F}">
      <dgm:prSet/>
      <dgm:spPr/>
      <dgm:t>
        <a:bodyPr/>
        <a:lstStyle/>
        <a:p>
          <a:endParaRPr lang="es-ES"/>
        </a:p>
      </dgm:t>
    </dgm:pt>
    <dgm:pt modelId="{7F711419-CEFB-4DCD-B987-21E8230F337E}">
      <dgm:prSet phldrT="[Texto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3399FF"/>
        </a:solidFill>
        <a:ln>
          <a:noFill/>
        </a:ln>
        <a:effectLst>
          <a:innerShdw blurRad="63500" dist="50800" dir="135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S" sz="2400" dirty="0" smtClean="0">
              <a:solidFill>
                <a:srgbClr val="000000"/>
              </a:solidFill>
            </a:rPr>
            <a:t>Combinaciones</a:t>
          </a:r>
          <a:endParaRPr lang="es-ES" sz="2400" dirty="0">
            <a:solidFill>
              <a:srgbClr val="000000"/>
            </a:solidFill>
          </a:endParaRPr>
        </a:p>
      </dgm:t>
    </dgm:pt>
    <dgm:pt modelId="{6E0A14FF-B007-488D-A556-DBCACACA38D9}" type="parTrans" cxnId="{C814576E-28A2-449E-8AF8-0B07191FBAFD}">
      <dgm:prSet/>
      <dgm:spPr/>
      <dgm:t>
        <a:bodyPr/>
        <a:lstStyle/>
        <a:p>
          <a:endParaRPr lang="es-ES"/>
        </a:p>
      </dgm:t>
    </dgm:pt>
    <dgm:pt modelId="{28C559A2-5155-4E84-A9E1-704E2B591F19}" type="sibTrans" cxnId="{C814576E-28A2-449E-8AF8-0B07191FBAFD}">
      <dgm:prSet/>
      <dgm:spPr/>
      <dgm:t>
        <a:bodyPr/>
        <a:lstStyle/>
        <a:p>
          <a:endParaRPr lang="es-ES"/>
        </a:p>
      </dgm:t>
    </dgm:pt>
    <dgm:pt modelId="{B62A5F70-6EE4-4476-B751-E74C402918B4}">
      <dgm:prSet phldrT="[Texto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3399FF"/>
        </a:solidFill>
        <a:ln>
          <a:noFill/>
        </a:ln>
        <a:effectLst>
          <a:innerShdw blurRad="63500" dist="50800" dir="135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S" sz="2400" dirty="0" smtClean="0">
              <a:solidFill>
                <a:srgbClr val="000000"/>
              </a:solidFill>
            </a:rPr>
            <a:t>Permutaciones</a:t>
          </a:r>
          <a:endParaRPr lang="es-ES" sz="2400" dirty="0">
            <a:solidFill>
              <a:srgbClr val="000000"/>
            </a:solidFill>
          </a:endParaRPr>
        </a:p>
      </dgm:t>
    </dgm:pt>
    <dgm:pt modelId="{5527B3B8-766A-468C-A5E1-2773298781FE}" type="parTrans" cxnId="{751A4CF4-7A44-481A-862C-63D47785AA4B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dgm:style>
      </dgm:prSet>
      <dgm:spPr>
        <a:solidFill>
          <a:schemeClr val="bg1">
            <a:lumMod val="50000"/>
          </a:schemeClr>
        </a:solidFill>
        <a:ln w="9525" cap="flat" cmpd="tri" algn="ctr">
          <a:solidFill>
            <a:srgbClr val="660066"/>
          </a:solidFill>
          <a:prstDash val="solid"/>
          <a:round/>
          <a:headEnd type="none" w="med" len="med"/>
          <a:tailEnd type="arrow" w="med" len="med"/>
        </a:ln>
      </dgm:spPr>
      <dgm:t>
        <a:bodyPr/>
        <a:lstStyle/>
        <a:p>
          <a:endParaRPr lang="es-ES"/>
        </a:p>
      </dgm:t>
    </dgm:pt>
    <dgm:pt modelId="{C79377C8-5C56-4204-94A5-47A3A8713F28}" type="sibTrans" cxnId="{751A4CF4-7A44-481A-862C-63D47785AA4B}">
      <dgm:prSet/>
      <dgm:spPr/>
      <dgm:t>
        <a:bodyPr/>
        <a:lstStyle/>
        <a:p>
          <a:endParaRPr lang="es-ES"/>
        </a:p>
      </dgm:t>
    </dgm:pt>
    <dgm:pt modelId="{36D7199C-7C6F-4F0A-A618-50EEC5F01610}" type="pres">
      <dgm:prSet presAssocID="{20A9C434-81E3-4E30-953A-0F44A873A5F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A69907B-841B-4941-BB41-D23655DB7715}" type="pres">
      <dgm:prSet presAssocID="{33923555-05BC-4B97-876E-877B725B41E8}" presName="hierRoot1" presStyleCnt="0">
        <dgm:presLayoutVars>
          <dgm:hierBranch val="init"/>
        </dgm:presLayoutVars>
      </dgm:prSet>
      <dgm:spPr/>
    </dgm:pt>
    <dgm:pt modelId="{9DB60218-B7C7-4338-A943-BAA5B3307C88}" type="pres">
      <dgm:prSet presAssocID="{33923555-05BC-4B97-876E-877B725B41E8}" presName="rootComposite1" presStyleCnt="0"/>
      <dgm:spPr/>
    </dgm:pt>
    <dgm:pt modelId="{5EE35471-339C-4C6A-9E24-8F7C2FC10541}" type="pres">
      <dgm:prSet presAssocID="{33923555-05BC-4B97-876E-877B725B41E8}" presName="rootText1" presStyleLbl="node0" presStyleIdx="0" presStyleCnt="1" custScaleX="167914" custScaleY="7079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E66DDEB-4C13-418F-89BC-6CA87DE42228}" type="pres">
      <dgm:prSet presAssocID="{33923555-05BC-4B97-876E-877B725B41E8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6138CA5-C2EA-4843-93A9-98E32EFC1D07}" type="pres">
      <dgm:prSet presAssocID="{33923555-05BC-4B97-876E-877B725B41E8}" presName="hierChild2" presStyleCnt="0"/>
      <dgm:spPr/>
    </dgm:pt>
    <dgm:pt modelId="{E5EA414B-F477-4249-A88C-C17555B07D1D}" type="pres">
      <dgm:prSet presAssocID="{F259E5E6-9F0A-4079-AC7E-12226EE95571}" presName="Name37" presStyleLbl="parChTrans1D2" presStyleIdx="0" presStyleCnt="3"/>
      <dgm:spPr/>
      <dgm:t>
        <a:bodyPr/>
        <a:lstStyle/>
        <a:p>
          <a:endParaRPr lang="es-ES"/>
        </a:p>
      </dgm:t>
    </dgm:pt>
    <dgm:pt modelId="{F285B383-D174-4F55-9E95-B3E18D8303AB}" type="pres">
      <dgm:prSet presAssocID="{3221BCAF-4D0E-45ED-AF0E-94FD18124CD8}" presName="hierRoot2" presStyleCnt="0">
        <dgm:presLayoutVars>
          <dgm:hierBranch val="init"/>
        </dgm:presLayoutVars>
      </dgm:prSet>
      <dgm:spPr/>
    </dgm:pt>
    <dgm:pt modelId="{6CB9A23E-8648-42EE-85B6-B0C3D07A2818}" type="pres">
      <dgm:prSet presAssocID="{3221BCAF-4D0E-45ED-AF0E-94FD18124CD8}" presName="rootComposite" presStyleCnt="0"/>
      <dgm:spPr/>
    </dgm:pt>
    <dgm:pt modelId="{78A978E4-51DD-459D-ABB4-DC6E9B9522D8}" type="pres">
      <dgm:prSet presAssocID="{3221BCAF-4D0E-45ED-AF0E-94FD18124CD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D5BC0A9-85C9-4307-B1E2-504257B0F409}" type="pres">
      <dgm:prSet presAssocID="{3221BCAF-4D0E-45ED-AF0E-94FD18124CD8}" presName="rootConnector" presStyleLbl="node2" presStyleIdx="0" presStyleCnt="3"/>
      <dgm:spPr/>
      <dgm:t>
        <a:bodyPr/>
        <a:lstStyle/>
        <a:p>
          <a:endParaRPr lang="es-ES"/>
        </a:p>
      </dgm:t>
    </dgm:pt>
    <dgm:pt modelId="{63B91650-9A1C-4D15-A1A6-037F4FB1F891}" type="pres">
      <dgm:prSet presAssocID="{3221BCAF-4D0E-45ED-AF0E-94FD18124CD8}" presName="hierChild4" presStyleCnt="0"/>
      <dgm:spPr/>
    </dgm:pt>
    <dgm:pt modelId="{D9010042-9FF0-4239-918E-AD0BDA9F70AF}" type="pres">
      <dgm:prSet presAssocID="{3221BCAF-4D0E-45ED-AF0E-94FD18124CD8}" presName="hierChild5" presStyleCnt="0"/>
      <dgm:spPr/>
    </dgm:pt>
    <dgm:pt modelId="{6C3EBB9C-83F8-4497-AB70-4E85B43C2321}" type="pres">
      <dgm:prSet presAssocID="{6E0A14FF-B007-488D-A556-DBCACACA38D9}" presName="Name37" presStyleLbl="parChTrans1D2" presStyleIdx="1" presStyleCnt="3"/>
      <dgm:spPr/>
      <dgm:t>
        <a:bodyPr/>
        <a:lstStyle/>
        <a:p>
          <a:endParaRPr lang="es-ES"/>
        </a:p>
      </dgm:t>
    </dgm:pt>
    <dgm:pt modelId="{73379C9D-FDA8-4B5E-89B7-01AA4C4449E0}" type="pres">
      <dgm:prSet presAssocID="{7F711419-CEFB-4DCD-B987-21E8230F337E}" presName="hierRoot2" presStyleCnt="0">
        <dgm:presLayoutVars>
          <dgm:hierBranch val="init"/>
        </dgm:presLayoutVars>
      </dgm:prSet>
      <dgm:spPr/>
    </dgm:pt>
    <dgm:pt modelId="{666BCD01-9EAC-4C4C-AD88-58EED1E1B5EB}" type="pres">
      <dgm:prSet presAssocID="{7F711419-CEFB-4DCD-B987-21E8230F337E}" presName="rootComposite" presStyleCnt="0"/>
      <dgm:spPr/>
    </dgm:pt>
    <dgm:pt modelId="{E677B1B0-5BB3-4AE3-AF0A-6C2CCF0BA1B8}" type="pres">
      <dgm:prSet presAssocID="{7F711419-CEFB-4DCD-B987-21E8230F337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D36DB3-6405-4A5B-A685-312FD1D1686B}" type="pres">
      <dgm:prSet presAssocID="{7F711419-CEFB-4DCD-B987-21E8230F337E}" presName="rootConnector" presStyleLbl="node2" presStyleIdx="1" presStyleCnt="3"/>
      <dgm:spPr/>
      <dgm:t>
        <a:bodyPr/>
        <a:lstStyle/>
        <a:p>
          <a:endParaRPr lang="es-ES"/>
        </a:p>
      </dgm:t>
    </dgm:pt>
    <dgm:pt modelId="{BBDDE169-2EC1-4F5E-BC54-F77474016074}" type="pres">
      <dgm:prSet presAssocID="{7F711419-CEFB-4DCD-B987-21E8230F337E}" presName="hierChild4" presStyleCnt="0"/>
      <dgm:spPr/>
    </dgm:pt>
    <dgm:pt modelId="{EEEA12CA-7CDD-4D63-8720-AF469C7740F4}" type="pres">
      <dgm:prSet presAssocID="{7F711419-CEFB-4DCD-B987-21E8230F337E}" presName="hierChild5" presStyleCnt="0"/>
      <dgm:spPr/>
    </dgm:pt>
    <dgm:pt modelId="{9AB5BBF0-9800-4C16-8E44-6B6BF58EA3F2}" type="pres">
      <dgm:prSet presAssocID="{5527B3B8-766A-468C-A5E1-2773298781FE}" presName="Name37" presStyleLbl="parChTrans1D2" presStyleIdx="2" presStyleCnt="3"/>
      <dgm:spPr/>
      <dgm:t>
        <a:bodyPr/>
        <a:lstStyle/>
        <a:p>
          <a:endParaRPr lang="es-ES"/>
        </a:p>
      </dgm:t>
    </dgm:pt>
    <dgm:pt modelId="{1AAF2586-6536-44E1-8E4F-A21E3100CA6D}" type="pres">
      <dgm:prSet presAssocID="{B62A5F70-6EE4-4476-B751-E74C402918B4}" presName="hierRoot2" presStyleCnt="0">
        <dgm:presLayoutVars>
          <dgm:hierBranch val="init"/>
        </dgm:presLayoutVars>
      </dgm:prSet>
      <dgm:spPr/>
    </dgm:pt>
    <dgm:pt modelId="{D5152572-5031-4604-AA6B-C01BE59106EB}" type="pres">
      <dgm:prSet presAssocID="{B62A5F70-6EE4-4476-B751-E74C402918B4}" presName="rootComposite" presStyleCnt="0"/>
      <dgm:spPr/>
    </dgm:pt>
    <dgm:pt modelId="{EEADD739-E054-4AC8-8516-908C155E698C}" type="pres">
      <dgm:prSet presAssocID="{B62A5F70-6EE4-4476-B751-E74C402918B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557835-F712-433C-AD3A-7A8C09E8EA5E}" type="pres">
      <dgm:prSet presAssocID="{B62A5F70-6EE4-4476-B751-E74C402918B4}" presName="rootConnector" presStyleLbl="node2" presStyleIdx="2" presStyleCnt="3"/>
      <dgm:spPr/>
      <dgm:t>
        <a:bodyPr/>
        <a:lstStyle/>
        <a:p>
          <a:endParaRPr lang="es-ES"/>
        </a:p>
      </dgm:t>
    </dgm:pt>
    <dgm:pt modelId="{9B79A686-CCDE-4921-BAD4-4C6EEB504AA8}" type="pres">
      <dgm:prSet presAssocID="{B62A5F70-6EE4-4476-B751-E74C402918B4}" presName="hierChild4" presStyleCnt="0"/>
      <dgm:spPr/>
    </dgm:pt>
    <dgm:pt modelId="{E71481F3-C668-4DD8-952B-C5872F97093F}" type="pres">
      <dgm:prSet presAssocID="{B62A5F70-6EE4-4476-B751-E74C402918B4}" presName="hierChild5" presStyleCnt="0"/>
      <dgm:spPr/>
    </dgm:pt>
    <dgm:pt modelId="{7AACE09A-D045-4B7A-A9D1-46D21E7BA3B6}" type="pres">
      <dgm:prSet presAssocID="{33923555-05BC-4B97-876E-877B725B41E8}" presName="hierChild3" presStyleCnt="0"/>
      <dgm:spPr/>
    </dgm:pt>
  </dgm:ptLst>
  <dgm:cxnLst>
    <dgm:cxn modelId="{C5A83BA3-A024-40D2-99E7-F03E186271FC}" srcId="{20A9C434-81E3-4E30-953A-0F44A873A5F7}" destId="{33923555-05BC-4B97-876E-877B725B41E8}" srcOrd="0" destOrd="0" parTransId="{D81E1683-8724-4DCA-9EFD-C0DF453D8A3E}" sibTransId="{CE62B426-9AAE-41FB-AC03-C107CD112FC2}"/>
    <dgm:cxn modelId="{B6587B0F-2FED-4DAA-9C6B-70364E4A39EC}" type="presOf" srcId="{20A9C434-81E3-4E30-953A-0F44A873A5F7}" destId="{36D7199C-7C6F-4F0A-A618-50EEC5F01610}" srcOrd="0" destOrd="0" presId="urn:microsoft.com/office/officeart/2005/8/layout/orgChart1"/>
    <dgm:cxn modelId="{751A4CF4-7A44-481A-862C-63D47785AA4B}" srcId="{33923555-05BC-4B97-876E-877B725B41E8}" destId="{B62A5F70-6EE4-4476-B751-E74C402918B4}" srcOrd="2" destOrd="0" parTransId="{5527B3B8-766A-468C-A5E1-2773298781FE}" sibTransId="{C79377C8-5C56-4204-94A5-47A3A8713F28}"/>
    <dgm:cxn modelId="{C814576E-28A2-449E-8AF8-0B07191FBAFD}" srcId="{33923555-05BC-4B97-876E-877B725B41E8}" destId="{7F711419-CEFB-4DCD-B987-21E8230F337E}" srcOrd="1" destOrd="0" parTransId="{6E0A14FF-B007-488D-A556-DBCACACA38D9}" sibTransId="{28C559A2-5155-4E84-A9E1-704E2B591F19}"/>
    <dgm:cxn modelId="{B1353DC7-F73A-4CCA-B502-C9155B7B91A4}" type="presOf" srcId="{33923555-05BC-4B97-876E-877B725B41E8}" destId="{5EE35471-339C-4C6A-9E24-8F7C2FC10541}" srcOrd="0" destOrd="0" presId="urn:microsoft.com/office/officeart/2005/8/layout/orgChart1"/>
    <dgm:cxn modelId="{483DB8C4-446A-46A7-87D2-ADB993B787D0}" type="presOf" srcId="{33923555-05BC-4B97-876E-877B725B41E8}" destId="{4E66DDEB-4C13-418F-89BC-6CA87DE42228}" srcOrd="1" destOrd="0" presId="urn:microsoft.com/office/officeart/2005/8/layout/orgChart1"/>
    <dgm:cxn modelId="{754638A2-2C38-44E3-B896-EB724BB9A385}" type="presOf" srcId="{B62A5F70-6EE4-4476-B751-E74C402918B4}" destId="{EEADD739-E054-4AC8-8516-908C155E698C}" srcOrd="0" destOrd="0" presId="urn:microsoft.com/office/officeart/2005/8/layout/orgChart1"/>
    <dgm:cxn modelId="{58A3181F-D4D4-433A-A927-2C53AA7C044E}" type="presOf" srcId="{B62A5F70-6EE4-4476-B751-E74C402918B4}" destId="{74557835-F712-433C-AD3A-7A8C09E8EA5E}" srcOrd="1" destOrd="0" presId="urn:microsoft.com/office/officeart/2005/8/layout/orgChart1"/>
    <dgm:cxn modelId="{4E93AEAE-13C5-48B9-B118-24143F95800E}" type="presOf" srcId="{5527B3B8-766A-468C-A5E1-2773298781FE}" destId="{9AB5BBF0-9800-4C16-8E44-6B6BF58EA3F2}" srcOrd="0" destOrd="0" presId="urn:microsoft.com/office/officeart/2005/8/layout/orgChart1"/>
    <dgm:cxn modelId="{ADFF16A9-1862-4C11-9DF4-F4A6DD23D4AD}" type="presOf" srcId="{3221BCAF-4D0E-45ED-AF0E-94FD18124CD8}" destId="{0D5BC0A9-85C9-4307-B1E2-504257B0F409}" srcOrd="1" destOrd="0" presId="urn:microsoft.com/office/officeart/2005/8/layout/orgChart1"/>
    <dgm:cxn modelId="{7A0BEC36-2DF7-44A6-8093-9CA8958C4EC5}" type="presOf" srcId="{7F711419-CEFB-4DCD-B987-21E8230F337E}" destId="{E677B1B0-5BB3-4AE3-AF0A-6C2CCF0BA1B8}" srcOrd="0" destOrd="0" presId="urn:microsoft.com/office/officeart/2005/8/layout/orgChart1"/>
    <dgm:cxn modelId="{9063BAA9-B988-4C63-B3DA-8EB4527A7D6F}" srcId="{33923555-05BC-4B97-876E-877B725B41E8}" destId="{3221BCAF-4D0E-45ED-AF0E-94FD18124CD8}" srcOrd="0" destOrd="0" parTransId="{F259E5E6-9F0A-4079-AC7E-12226EE95571}" sibTransId="{0C251EB4-7271-4CE8-A371-FBE780340DC2}"/>
    <dgm:cxn modelId="{060C5A8D-72F5-4E42-B010-DD27963BFAB7}" type="presOf" srcId="{7F711419-CEFB-4DCD-B987-21E8230F337E}" destId="{74D36DB3-6405-4A5B-A685-312FD1D1686B}" srcOrd="1" destOrd="0" presId="urn:microsoft.com/office/officeart/2005/8/layout/orgChart1"/>
    <dgm:cxn modelId="{A5942903-52B0-409F-8618-6EA657512594}" type="presOf" srcId="{F259E5E6-9F0A-4079-AC7E-12226EE95571}" destId="{E5EA414B-F477-4249-A88C-C17555B07D1D}" srcOrd="0" destOrd="0" presId="urn:microsoft.com/office/officeart/2005/8/layout/orgChart1"/>
    <dgm:cxn modelId="{246BC5C0-AE30-4730-8A44-20FB4375ADBB}" type="presOf" srcId="{3221BCAF-4D0E-45ED-AF0E-94FD18124CD8}" destId="{78A978E4-51DD-459D-ABB4-DC6E9B9522D8}" srcOrd="0" destOrd="0" presId="urn:microsoft.com/office/officeart/2005/8/layout/orgChart1"/>
    <dgm:cxn modelId="{C2A2663C-E9ED-4BEB-92AD-0799CC81680A}" type="presOf" srcId="{6E0A14FF-B007-488D-A556-DBCACACA38D9}" destId="{6C3EBB9C-83F8-4497-AB70-4E85B43C2321}" srcOrd="0" destOrd="0" presId="urn:microsoft.com/office/officeart/2005/8/layout/orgChart1"/>
    <dgm:cxn modelId="{725FFB01-5819-488D-8438-FF1C3F52BC12}" type="presParOf" srcId="{36D7199C-7C6F-4F0A-A618-50EEC5F01610}" destId="{DA69907B-841B-4941-BB41-D23655DB7715}" srcOrd="0" destOrd="0" presId="urn:microsoft.com/office/officeart/2005/8/layout/orgChart1"/>
    <dgm:cxn modelId="{C5DC002A-4513-41F3-9057-ADDF51AF7F8E}" type="presParOf" srcId="{DA69907B-841B-4941-BB41-D23655DB7715}" destId="{9DB60218-B7C7-4338-A943-BAA5B3307C88}" srcOrd="0" destOrd="0" presId="urn:microsoft.com/office/officeart/2005/8/layout/orgChart1"/>
    <dgm:cxn modelId="{AE87B352-2AB6-407C-A51B-1ED7B67F845C}" type="presParOf" srcId="{9DB60218-B7C7-4338-A943-BAA5B3307C88}" destId="{5EE35471-339C-4C6A-9E24-8F7C2FC10541}" srcOrd="0" destOrd="0" presId="urn:microsoft.com/office/officeart/2005/8/layout/orgChart1"/>
    <dgm:cxn modelId="{AAC31555-8116-4510-818B-79E49AE5C19A}" type="presParOf" srcId="{9DB60218-B7C7-4338-A943-BAA5B3307C88}" destId="{4E66DDEB-4C13-418F-89BC-6CA87DE42228}" srcOrd="1" destOrd="0" presId="urn:microsoft.com/office/officeart/2005/8/layout/orgChart1"/>
    <dgm:cxn modelId="{4B2F04EF-2D52-41EA-8D4C-218919FF4AF0}" type="presParOf" srcId="{DA69907B-841B-4941-BB41-D23655DB7715}" destId="{E6138CA5-C2EA-4843-93A9-98E32EFC1D07}" srcOrd="1" destOrd="0" presId="urn:microsoft.com/office/officeart/2005/8/layout/orgChart1"/>
    <dgm:cxn modelId="{60D26F22-93AC-4CFF-8CA7-A077B6BA913B}" type="presParOf" srcId="{E6138CA5-C2EA-4843-93A9-98E32EFC1D07}" destId="{E5EA414B-F477-4249-A88C-C17555B07D1D}" srcOrd="0" destOrd="0" presId="urn:microsoft.com/office/officeart/2005/8/layout/orgChart1"/>
    <dgm:cxn modelId="{4D034CED-423A-42C0-AAA4-DBA82629066E}" type="presParOf" srcId="{E6138CA5-C2EA-4843-93A9-98E32EFC1D07}" destId="{F285B383-D174-4F55-9E95-B3E18D8303AB}" srcOrd="1" destOrd="0" presId="urn:microsoft.com/office/officeart/2005/8/layout/orgChart1"/>
    <dgm:cxn modelId="{76402428-B4A3-4434-A885-8F4495425D6B}" type="presParOf" srcId="{F285B383-D174-4F55-9E95-B3E18D8303AB}" destId="{6CB9A23E-8648-42EE-85B6-B0C3D07A2818}" srcOrd="0" destOrd="0" presId="urn:microsoft.com/office/officeart/2005/8/layout/orgChart1"/>
    <dgm:cxn modelId="{03CC5B09-DDC5-454E-882C-720BD8073D55}" type="presParOf" srcId="{6CB9A23E-8648-42EE-85B6-B0C3D07A2818}" destId="{78A978E4-51DD-459D-ABB4-DC6E9B9522D8}" srcOrd="0" destOrd="0" presId="urn:microsoft.com/office/officeart/2005/8/layout/orgChart1"/>
    <dgm:cxn modelId="{9E526C27-06D0-43B1-8859-F1D9B34DD90F}" type="presParOf" srcId="{6CB9A23E-8648-42EE-85B6-B0C3D07A2818}" destId="{0D5BC0A9-85C9-4307-B1E2-504257B0F409}" srcOrd="1" destOrd="0" presId="urn:microsoft.com/office/officeart/2005/8/layout/orgChart1"/>
    <dgm:cxn modelId="{6D5C05C2-73B0-4846-A608-6D77829BE0C1}" type="presParOf" srcId="{F285B383-D174-4F55-9E95-B3E18D8303AB}" destId="{63B91650-9A1C-4D15-A1A6-037F4FB1F891}" srcOrd="1" destOrd="0" presId="urn:microsoft.com/office/officeart/2005/8/layout/orgChart1"/>
    <dgm:cxn modelId="{226F8AFF-4F4E-4514-B7CE-51E708D98C69}" type="presParOf" srcId="{F285B383-D174-4F55-9E95-B3E18D8303AB}" destId="{D9010042-9FF0-4239-918E-AD0BDA9F70AF}" srcOrd="2" destOrd="0" presId="urn:microsoft.com/office/officeart/2005/8/layout/orgChart1"/>
    <dgm:cxn modelId="{2EBFBF46-9EAE-41D3-8EF1-3DA242C9D771}" type="presParOf" srcId="{E6138CA5-C2EA-4843-93A9-98E32EFC1D07}" destId="{6C3EBB9C-83F8-4497-AB70-4E85B43C2321}" srcOrd="2" destOrd="0" presId="urn:microsoft.com/office/officeart/2005/8/layout/orgChart1"/>
    <dgm:cxn modelId="{C865F6DD-8C20-4786-B260-C6D7E6412989}" type="presParOf" srcId="{E6138CA5-C2EA-4843-93A9-98E32EFC1D07}" destId="{73379C9D-FDA8-4B5E-89B7-01AA4C4449E0}" srcOrd="3" destOrd="0" presId="urn:microsoft.com/office/officeart/2005/8/layout/orgChart1"/>
    <dgm:cxn modelId="{6D2A0CF2-74B2-4152-8CC6-49557E9891E7}" type="presParOf" srcId="{73379C9D-FDA8-4B5E-89B7-01AA4C4449E0}" destId="{666BCD01-9EAC-4C4C-AD88-58EED1E1B5EB}" srcOrd="0" destOrd="0" presId="urn:microsoft.com/office/officeart/2005/8/layout/orgChart1"/>
    <dgm:cxn modelId="{00A1A35A-FC5B-44CC-B705-3CB44F9159C0}" type="presParOf" srcId="{666BCD01-9EAC-4C4C-AD88-58EED1E1B5EB}" destId="{E677B1B0-5BB3-4AE3-AF0A-6C2CCF0BA1B8}" srcOrd="0" destOrd="0" presId="urn:microsoft.com/office/officeart/2005/8/layout/orgChart1"/>
    <dgm:cxn modelId="{0ECF7C1F-32EF-4FD6-A884-05B60E0536FC}" type="presParOf" srcId="{666BCD01-9EAC-4C4C-AD88-58EED1E1B5EB}" destId="{74D36DB3-6405-4A5B-A685-312FD1D1686B}" srcOrd="1" destOrd="0" presId="urn:microsoft.com/office/officeart/2005/8/layout/orgChart1"/>
    <dgm:cxn modelId="{CE339C12-6ECD-4C3D-A89A-20CA05086B95}" type="presParOf" srcId="{73379C9D-FDA8-4B5E-89B7-01AA4C4449E0}" destId="{BBDDE169-2EC1-4F5E-BC54-F77474016074}" srcOrd="1" destOrd="0" presId="urn:microsoft.com/office/officeart/2005/8/layout/orgChart1"/>
    <dgm:cxn modelId="{B886DE3E-34C0-44C0-9A80-0826F495F76C}" type="presParOf" srcId="{73379C9D-FDA8-4B5E-89B7-01AA4C4449E0}" destId="{EEEA12CA-7CDD-4D63-8720-AF469C7740F4}" srcOrd="2" destOrd="0" presId="urn:microsoft.com/office/officeart/2005/8/layout/orgChart1"/>
    <dgm:cxn modelId="{C5A21539-928F-4FFD-B0FF-E3006CBEE9E9}" type="presParOf" srcId="{E6138CA5-C2EA-4843-93A9-98E32EFC1D07}" destId="{9AB5BBF0-9800-4C16-8E44-6B6BF58EA3F2}" srcOrd="4" destOrd="0" presId="urn:microsoft.com/office/officeart/2005/8/layout/orgChart1"/>
    <dgm:cxn modelId="{4DAA6145-7F93-4AD5-812A-510F35AE7960}" type="presParOf" srcId="{E6138CA5-C2EA-4843-93A9-98E32EFC1D07}" destId="{1AAF2586-6536-44E1-8E4F-A21E3100CA6D}" srcOrd="5" destOrd="0" presId="urn:microsoft.com/office/officeart/2005/8/layout/orgChart1"/>
    <dgm:cxn modelId="{38E496C3-D515-4793-BDEB-30851EDA6229}" type="presParOf" srcId="{1AAF2586-6536-44E1-8E4F-A21E3100CA6D}" destId="{D5152572-5031-4604-AA6B-C01BE59106EB}" srcOrd="0" destOrd="0" presId="urn:microsoft.com/office/officeart/2005/8/layout/orgChart1"/>
    <dgm:cxn modelId="{904B683B-9382-4813-A9B2-C7E63047EDD8}" type="presParOf" srcId="{D5152572-5031-4604-AA6B-C01BE59106EB}" destId="{EEADD739-E054-4AC8-8516-908C155E698C}" srcOrd="0" destOrd="0" presId="urn:microsoft.com/office/officeart/2005/8/layout/orgChart1"/>
    <dgm:cxn modelId="{1F7D3A0A-A87B-4513-9048-8FD94E483AC8}" type="presParOf" srcId="{D5152572-5031-4604-AA6B-C01BE59106EB}" destId="{74557835-F712-433C-AD3A-7A8C09E8EA5E}" srcOrd="1" destOrd="0" presId="urn:microsoft.com/office/officeart/2005/8/layout/orgChart1"/>
    <dgm:cxn modelId="{93DE2BA2-195F-420B-8706-13E5D8B33731}" type="presParOf" srcId="{1AAF2586-6536-44E1-8E4F-A21E3100CA6D}" destId="{9B79A686-CCDE-4921-BAD4-4C6EEB504AA8}" srcOrd="1" destOrd="0" presId="urn:microsoft.com/office/officeart/2005/8/layout/orgChart1"/>
    <dgm:cxn modelId="{127A3809-35E3-4644-8217-9F9F866791A4}" type="presParOf" srcId="{1AAF2586-6536-44E1-8E4F-A21E3100CA6D}" destId="{E71481F3-C668-4DD8-952B-C5872F97093F}" srcOrd="2" destOrd="0" presId="urn:microsoft.com/office/officeart/2005/8/layout/orgChart1"/>
    <dgm:cxn modelId="{A662ABAB-81A7-4F29-B93F-DFA919D0469D}" type="presParOf" srcId="{DA69907B-841B-4941-BB41-D23655DB7715}" destId="{7AACE09A-D045-4B7A-A9D1-46D21E7BA3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C540D4-E31D-4724-AB87-43D9A2D58B89}" type="doc">
      <dgm:prSet loTypeId="urn:microsoft.com/office/officeart/2005/8/layout/pList2" loCatId="picture" qsTypeId="urn:microsoft.com/office/officeart/2005/8/quickstyle/simple1" qsCatId="simple" csTypeId="urn:microsoft.com/office/officeart/2005/8/colors/accent1_2" csCatId="accent1" phldr="1"/>
      <dgm:spPr/>
    </dgm:pt>
    <dgm:pt modelId="{2F0CB2A7-46C7-4F57-8408-745FA4BE27D4}">
      <dgm:prSet phldrT="[Texto]"/>
      <dgm:spPr/>
      <dgm:t>
        <a:bodyPr/>
        <a:lstStyle/>
        <a:p>
          <a:r>
            <a:rPr lang="es-ES" b="1" dirty="0" smtClean="0">
              <a:solidFill>
                <a:srgbClr val="660066"/>
              </a:solidFill>
            </a:rPr>
            <a:t>Regla de multiplicación</a:t>
          </a:r>
          <a:endParaRPr lang="es-ES" b="1" dirty="0">
            <a:solidFill>
              <a:srgbClr val="660066"/>
            </a:solidFill>
          </a:endParaRPr>
        </a:p>
      </dgm:t>
    </dgm:pt>
    <dgm:pt modelId="{46A449C1-0791-467C-87E9-F642B77C535B}" type="parTrans" cxnId="{6D3307CB-DFB9-4DD7-8A8F-4ED90DCD6943}">
      <dgm:prSet/>
      <dgm:spPr/>
      <dgm:t>
        <a:bodyPr/>
        <a:lstStyle/>
        <a:p>
          <a:endParaRPr lang="es-ES"/>
        </a:p>
      </dgm:t>
    </dgm:pt>
    <dgm:pt modelId="{F1C0074B-4511-4A8C-8D9F-5A43594893F7}" type="sibTrans" cxnId="{6D3307CB-DFB9-4DD7-8A8F-4ED90DCD6943}">
      <dgm:prSet/>
      <dgm:spPr/>
      <dgm:t>
        <a:bodyPr/>
        <a:lstStyle/>
        <a:p>
          <a:endParaRPr lang="es-ES"/>
        </a:p>
      </dgm:t>
    </dgm:pt>
    <dgm:pt modelId="{850A923F-27EB-4532-8D51-E1118466CE22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00CC00"/>
              </a:solidFill>
            </a:rPr>
            <a:t>Combinación</a:t>
          </a:r>
        </a:p>
        <a:p>
          <a:endParaRPr lang="es-ES" sz="2200" dirty="0" smtClean="0">
            <a:solidFill>
              <a:srgbClr val="00CC00"/>
            </a:solidFill>
          </a:endParaRPr>
        </a:p>
        <a:p>
          <a:r>
            <a:rPr lang="es-ES" sz="2200" dirty="0" smtClean="0">
              <a:solidFill>
                <a:srgbClr val="00CC00"/>
              </a:solidFill>
            </a:rPr>
            <a:t>*Con repetición</a:t>
          </a:r>
        </a:p>
        <a:p>
          <a:r>
            <a:rPr lang="es-ES" sz="2200" dirty="0" smtClean="0">
              <a:solidFill>
                <a:srgbClr val="00CC00"/>
              </a:solidFill>
            </a:rPr>
            <a:t>*Sin repetición</a:t>
          </a:r>
          <a:endParaRPr lang="es-ES" sz="2200" dirty="0">
            <a:solidFill>
              <a:srgbClr val="00CC00"/>
            </a:solidFill>
          </a:endParaRPr>
        </a:p>
      </dgm:t>
    </dgm:pt>
    <dgm:pt modelId="{3746AA69-6F84-496A-A155-232A5F166447}" type="parTrans" cxnId="{FDBAE83C-506C-4DC4-8E50-AE9250CBF588}">
      <dgm:prSet/>
      <dgm:spPr/>
      <dgm:t>
        <a:bodyPr/>
        <a:lstStyle/>
        <a:p>
          <a:endParaRPr lang="es-ES"/>
        </a:p>
      </dgm:t>
    </dgm:pt>
    <dgm:pt modelId="{10EAAF89-A117-4DF6-B380-107A190120AD}" type="sibTrans" cxnId="{FDBAE83C-506C-4DC4-8E50-AE9250CBF588}">
      <dgm:prSet/>
      <dgm:spPr/>
      <dgm:t>
        <a:bodyPr/>
        <a:lstStyle/>
        <a:p>
          <a:endParaRPr lang="es-ES"/>
        </a:p>
      </dgm:t>
    </dgm:pt>
    <dgm:pt modelId="{F82D231E-226B-48F3-8F68-706F413A66DD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FF0066"/>
              </a:solidFill>
            </a:rPr>
            <a:t>Permutación</a:t>
          </a:r>
        </a:p>
        <a:p>
          <a:endParaRPr lang="es-ES" sz="1900" dirty="0" smtClean="0">
            <a:solidFill>
              <a:srgbClr val="FF0066"/>
            </a:solidFill>
          </a:endParaRPr>
        </a:p>
        <a:p>
          <a:r>
            <a:rPr lang="es-ES" sz="1900" dirty="0" smtClean="0">
              <a:solidFill>
                <a:srgbClr val="FF0066"/>
              </a:solidFill>
            </a:rPr>
            <a:t>*Con repetición</a:t>
          </a:r>
        </a:p>
        <a:p>
          <a:r>
            <a:rPr lang="es-ES" sz="1900" dirty="0" smtClean="0">
              <a:solidFill>
                <a:srgbClr val="FF0066"/>
              </a:solidFill>
            </a:rPr>
            <a:t>*Sin repetición</a:t>
          </a:r>
        </a:p>
        <a:p>
          <a:r>
            <a:rPr lang="es-ES" sz="1900" dirty="0" smtClean="0">
              <a:solidFill>
                <a:srgbClr val="FF0066"/>
              </a:solidFill>
            </a:rPr>
            <a:t>*Lineal</a:t>
          </a:r>
        </a:p>
        <a:p>
          <a:r>
            <a:rPr lang="es-ES" sz="1900" dirty="0" smtClean="0">
              <a:solidFill>
                <a:srgbClr val="FF0066"/>
              </a:solidFill>
            </a:rPr>
            <a:t>*Cíclica</a:t>
          </a:r>
        </a:p>
        <a:p>
          <a:r>
            <a:rPr lang="es-ES" sz="1900" dirty="0" smtClean="0">
              <a:solidFill>
                <a:srgbClr val="FF0066"/>
              </a:solidFill>
            </a:rPr>
            <a:t>*Por grupos</a:t>
          </a:r>
          <a:endParaRPr lang="es-ES" sz="1900" dirty="0">
            <a:solidFill>
              <a:srgbClr val="FF0066"/>
            </a:solidFill>
          </a:endParaRPr>
        </a:p>
      </dgm:t>
    </dgm:pt>
    <dgm:pt modelId="{9C0DCB3C-4F1D-42A1-8353-3043780DC55F}" type="parTrans" cxnId="{E37DF1D3-E4CD-4A88-AD86-E9CCC736DC8A}">
      <dgm:prSet/>
      <dgm:spPr/>
      <dgm:t>
        <a:bodyPr/>
        <a:lstStyle/>
        <a:p>
          <a:endParaRPr lang="es-ES"/>
        </a:p>
      </dgm:t>
    </dgm:pt>
    <dgm:pt modelId="{68B6C897-B8ED-4D3B-92B0-C914CFE98D65}" type="sibTrans" cxnId="{E37DF1D3-E4CD-4A88-AD86-E9CCC736DC8A}">
      <dgm:prSet/>
      <dgm:spPr/>
      <dgm:t>
        <a:bodyPr/>
        <a:lstStyle/>
        <a:p>
          <a:endParaRPr lang="es-ES"/>
        </a:p>
      </dgm:t>
    </dgm:pt>
    <dgm:pt modelId="{5FE2B102-9BE3-429F-8254-96AEBE401675}" type="pres">
      <dgm:prSet presAssocID="{A9C540D4-E31D-4724-AB87-43D9A2D58B89}" presName="Name0" presStyleCnt="0">
        <dgm:presLayoutVars>
          <dgm:dir/>
          <dgm:resizeHandles val="exact"/>
        </dgm:presLayoutVars>
      </dgm:prSet>
      <dgm:spPr/>
    </dgm:pt>
    <dgm:pt modelId="{0115F9BB-94F4-4C9E-9BB2-3ED28F745D4E}" type="pres">
      <dgm:prSet presAssocID="{A9C540D4-E31D-4724-AB87-43D9A2D58B89}" presName="bkgdShp" presStyleLbl="alignAccFollowNode1" presStyleIdx="0" presStyleCnt="1" custScaleX="29712" custScaleY="71752" custLinFactNeighborX="32216" custLinFactNeighborY="-1139"/>
      <dgm:spPr/>
    </dgm:pt>
    <dgm:pt modelId="{939352BC-6CF4-4275-805E-8EA3CF29537E}" type="pres">
      <dgm:prSet presAssocID="{A9C540D4-E31D-4724-AB87-43D9A2D58B89}" presName="linComp" presStyleCnt="0"/>
      <dgm:spPr/>
    </dgm:pt>
    <dgm:pt modelId="{5D11DC02-AC2F-40C7-A5B1-BFBE4F7A04C5}" type="pres">
      <dgm:prSet presAssocID="{2F0CB2A7-46C7-4F57-8408-745FA4BE27D4}" presName="compNode" presStyleCnt="0"/>
      <dgm:spPr/>
    </dgm:pt>
    <dgm:pt modelId="{DB32D5BC-5132-4031-A670-F3874B66C056}" type="pres">
      <dgm:prSet presAssocID="{2F0CB2A7-46C7-4F57-8408-745FA4BE27D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3CD3B5-B250-4AE8-8149-A0C6174AD901}" type="pres">
      <dgm:prSet presAssocID="{2F0CB2A7-46C7-4F57-8408-745FA4BE27D4}" presName="invisiNode" presStyleLbl="node1" presStyleIdx="0" presStyleCnt="3"/>
      <dgm:spPr/>
    </dgm:pt>
    <dgm:pt modelId="{A6D6BC0B-BBEA-40B1-877D-171EBFF7073E}" type="pres">
      <dgm:prSet presAssocID="{2F0CB2A7-46C7-4F57-8408-745FA4BE27D4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9B217ECF-73E6-4294-B063-9120B3685F00}" type="pres">
      <dgm:prSet presAssocID="{F1C0074B-4511-4A8C-8D9F-5A43594893F7}" presName="sibTrans" presStyleLbl="sibTrans2D1" presStyleIdx="0" presStyleCnt="0"/>
      <dgm:spPr/>
      <dgm:t>
        <a:bodyPr/>
        <a:lstStyle/>
        <a:p>
          <a:endParaRPr lang="es-ES"/>
        </a:p>
      </dgm:t>
    </dgm:pt>
    <dgm:pt modelId="{B6D3E6F8-BACC-4706-BC82-23C3407080CD}" type="pres">
      <dgm:prSet presAssocID="{850A923F-27EB-4532-8D51-E1118466CE22}" presName="compNode" presStyleCnt="0"/>
      <dgm:spPr/>
    </dgm:pt>
    <dgm:pt modelId="{D8CEE8AE-5978-49AE-8428-ABE586240F73}" type="pres">
      <dgm:prSet presAssocID="{850A923F-27EB-4532-8D51-E1118466CE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0A07DB-049F-49D4-9705-E4500D972FF8}" type="pres">
      <dgm:prSet presAssocID="{850A923F-27EB-4532-8D51-E1118466CE22}" presName="invisiNode" presStyleLbl="node1" presStyleIdx="1" presStyleCnt="3"/>
      <dgm:spPr/>
    </dgm:pt>
    <dgm:pt modelId="{97A9CC2A-7B6C-4B56-B8E4-E348CD663912}" type="pres">
      <dgm:prSet presAssocID="{850A923F-27EB-4532-8D51-E1118466CE22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95903B49-2772-4122-89AC-95E5A637C5D8}" type="pres">
      <dgm:prSet presAssocID="{10EAAF89-A117-4DF6-B380-107A190120A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2FA28C3B-C53D-4F9C-9BFB-B88F9BCD1049}" type="pres">
      <dgm:prSet presAssocID="{F82D231E-226B-48F3-8F68-706F413A66DD}" presName="compNode" presStyleCnt="0"/>
      <dgm:spPr/>
    </dgm:pt>
    <dgm:pt modelId="{4D9FC039-8CF6-4AB2-8C89-1830392860AD}" type="pres">
      <dgm:prSet presAssocID="{F82D231E-226B-48F3-8F68-706F413A66D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9CC4CA-525A-43EC-91E5-B98770315369}" type="pres">
      <dgm:prSet presAssocID="{F82D231E-226B-48F3-8F68-706F413A66DD}" presName="invisiNode" presStyleLbl="node1" presStyleIdx="2" presStyleCnt="3"/>
      <dgm:spPr/>
    </dgm:pt>
    <dgm:pt modelId="{D4CDA0CB-5A23-4232-B606-BD51225748B0}" type="pres">
      <dgm:prSet presAssocID="{F82D231E-226B-48F3-8F68-706F413A66DD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D0BAC294-A096-4F73-9B01-D65BF4075B37}" type="presOf" srcId="{850A923F-27EB-4532-8D51-E1118466CE22}" destId="{D8CEE8AE-5978-49AE-8428-ABE586240F73}" srcOrd="0" destOrd="0" presId="urn:microsoft.com/office/officeart/2005/8/layout/pList2"/>
    <dgm:cxn modelId="{E37DF1D3-E4CD-4A88-AD86-E9CCC736DC8A}" srcId="{A9C540D4-E31D-4724-AB87-43D9A2D58B89}" destId="{F82D231E-226B-48F3-8F68-706F413A66DD}" srcOrd="2" destOrd="0" parTransId="{9C0DCB3C-4F1D-42A1-8353-3043780DC55F}" sibTransId="{68B6C897-B8ED-4D3B-92B0-C914CFE98D65}"/>
    <dgm:cxn modelId="{A65D70C4-B357-46AD-87E9-19655911058D}" type="presOf" srcId="{F1C0074B-4511-4A8C-8D9F-5A43594893F7}" destId="{9B217ECF-73E6-4294-B063-9120B3685F00}" srcOrd="0" destOrd="0" presId="urn:microsoft.com/office/officeart/2005/8/layout/pList2"/>
    <dgm:cxn modelId="{C0CBC189-CFCB-4A9C-BA5F-64AF03136791}" type="presOf" srcId="{A9C540D4-E31D-4724-AB87-43D9A2D58B89}" destId="{5FE2B102-9BE3-429F-8254-96AEBE401675}" srcOrd="0" destOrd="0" presId="urn:microsoft.com/office/officeart/2005/8/layout/pList2"/>
    <dgm:cxn modelId="{2B3E4553-2DBA-4444-A22B-6E73E95E79C9}" type="presOf" srcId="{10EAAF89-A117-4DF6-B380-107A190120AD}" destId="{95903B49-2772-4122-89AC-95E5A637C5D8}" srcOrd="0" destOrd="0" presId="urn:microsoft.com/office/officeart/2005/8/layout/pList2"/>
    <dgm:cxn modelId="{70F2F914-FE6B-4A84-A10D-326B6D42105F}" type="presOf" srcId="{2F0CB2A7-46C7-4F57-8408-745FA4BE27D4}" destId="{DB32D5BC-5132-4031-A670-F3874B66C056}" srcOrd="0" destOrd="0" presId="urn:microsoft.com/office/officeart/2005/8/layout/pList2"/>
    <dgm:cxn modelId="{0205047C-E434-4D7F-8DC8-F167B46F110A}" type="presOf" srcId="{F82D231E-226B-48F3-8F68-706F413A66DD}" destId="{4D9FC039-8CF6-4AB2-8C89-1830392860AD}" srcOrd="0" destOrd="0" presId="urn:microsoft.com/office/officeart/2005/8/layout/pList2"/>
    <dgm:cxn modelId="{FDBAE83C-506C-4DC4-8E50-AE9250CBF588}" srcId="{A9C540D4-E31D-4724-AB87-43D9A2D58B89}" destId="{850A923F-27EB-4532-8D51-E1118466CE22}" srcOrd="1" destOrd="0" parTransId="{3746AA69-6F84-496A-A155-232A5F166447}" sibTransId="{10EAAF89-A117-4DF6-B380-107A190120AD}"/>
    <dgm:cxn modelId="{6D3307CB-DFB9-4DD7-8A8F-4ED90DCD6943}" srcId="{A9C540D4-E31D-4724-AB87-43D9A2D58B89}" destId="{2F0CB2A7-46C7-4F57-8408-745FA4BE27D4}" srcOrd="0" destOrd="0" parTransId="{46A449C1-0791-467C-87E9-F642B77C535B}" sibTransId="{F1C0074B-4511-4A8C-8D9F-5A43594893F7}"/>
    <dgm:cxn modelId="{133CE689-4235-41CC-A43E-F5A782A09DCF}" type="presParOf" srcId="{5FE2B102-9BE3-429F-8254-96AEBE401675}" destId="{0115F9BB-94F4-4C9E-9BB2-3ED28F745D4E}" srcOrd="0" destOrd="0" presId="urn:microsoft.com/office/officeart/2005/8/layout/pList2"/>
    <dgm:cxn modelId="{4E9D528D-08A3-40FC-B5C3-28B5EFCCFDAE}" type="presParOf" srcId="{5FE2B102-9BE3-429F-8254-96AEBE401675}" destId="{939352BC-6CF4-4275-805E-8EA3CF29537E}" srcOrd="1" destOrd="0" presId="urn:microsoft.com/office/officeart/2005/8/layout/pList2"/>
    <dgm:cxn modelId="{D0575AC9-E6BE-4947-BC1E-4D070E69170F}" type="presParOf" srcId="{939352BC-6CF4-4275-805E-8EA3CF29537E}" destId="{5D11DC02-AC2F-40C7-A5B1-BFBE4F7A04C5}" srcOrd="0" destOrd="0" presId="urn:microsoft.com/office/officeart/2005/8/layout/pList2"/>
    <dgm:cxn modelId="{231F89BE-90FF-4C9B-BF85-99845231A65A}" type="presParOf" srcId="{5D11DC02-AC2F-40C7-A5B1-BFBE4F7A04C5}" destId="{DB32D5BC-5132-4031-A670-F3874B66C056}" srcOrd="0" destOrd="0" presId="urn:microsoft.com/office/officeart/2005/8/layout/pList2"/>
    <dgm:cxn modelId="{9129F480-EEB5-431D-ADBB-EC1D05CF3533}" type="presParOf" srcId="{5D11DC02-AC2F-40C7-A5B1-BFBE4F7A04C5}" destId="{DF3CD3B5-B250-4AE8-8149-A0C6174AD901}" srcOrd="1" destOrd="0" presId="urn:microsoft.com/office/officeart/2005/8/layout/pList2"/>
    <dgm:cxn modelId="{99A9295A-FB20-48A6-8B13-864479FE4ADE}" type="presParOf" srcId="{5D11DC02-AC2F-40C7-A5B1-BFBE4F7A04C5}" destId="{A6D6BC0B-BBEA-40B1-877D-171EBFF7073E}" srcOrd="2" destOrd="0" presId="urn:microsoft.com/office/officeart/2005/8/layout/pList2"/>
    <dgm:cxn modelId="{81552B92-2321-425B-9078-4D54C703C95C}" type="presParOf" srcId="{939352BC-6CF4-4275-805E-8EA3CF29537E}" destId="{9B217ECF-73E6-4294-B063-9120B3685F00}" srcOrd="1" destOrd="0" presId="urn:microsoft.com/office/officeart/2005/8/layout/pList2"/>
    <dgm:cxn modelId="{D6EE4828-C36F-4F4F-8187-EBF1B531D37E}" type="presParOf" srcId="{939352BC-6CF4-4275-805E-8EA3CF29537E}" destId="{B6D3E6F8-BACC-4706-BC82-23C3407080CD}" srcOrd="2" destOrd="0" presId="urn:microsoft.com/office/officeart/2005/8/layout/pList2"/>
    <dgm:cxn modelId="{5F4D5491-1D9B-497F-A6ED-A0EBC9939597}" type="presParOf" srcId="{B6D3E6F8-BACC-4706-BC82-23C3407080CD}" destId="{D8CEE8AE-5978-49AE-8428-ABE586240F73}" srcOrd="0" destOrd="0" presId="urn:microsoft.com/office/officeart/2005/8/layout/pList2"/>
    <dgm:cxn modelId="{25DC84F0-130B-4175-B394-5A7FC33AE062}" type="presParOf" srcId="{B6D3E6F8-BACC-4706-BC82-23C3407080CD}" destId="{B20A07DB-049F-49D4-9705-E4500D972FF8}" srcOrd="1" destOrd="0" presId="urn:microsoft.com/office/officeart/2005/8/layout/pList2"/>
    <dgm:cxn modelId="{4C3BB798-8D9A-4B0F-ABD2-88F865583F29}" type="presParOf" srcId="{B6D3E6F8-BACC-4706-BC82-23C3407080CD}" destId="{97A9CC2A-7B6C-4B56-B8E4-E348CD663912}" srcOrd="2" destOrd="0" presId="urn:microsoft.com/office/officeart/2005/8/layout/pList2"/>
    <dgm:cxn modelId="{43A06BA0-A073-4611-854D-A0B3666C7A40}" type="presParOf" srcId="{939352BC-6CF4-4275-805E-8EA3CF29537E}" destId="{95903B49-2772-4122-89AC-95E5A637C5D8}" srcOrd="3" destOrd="0" presId="urn:microsoft.com/office/officeart/2005/8/layout/pList2"/>
    <dgm:cxn modelId="{41C7F79B-B89C-4DB9-BC1C-B599A8FBA7C9}" type="presParOf" srcId="{939352BC-6CF4-4275-805E-8EA3CF29537E}" destId="{2FA28C3B-C53D-4F9C-9BFB-B88F9BCD1049}" srcOrd="4" destOrd="0" presId="urn:microsoft.com/office/officeart/2005/8/layout/pList2"/>
    <dgm:cxn modelId="{F14C0675-9FF9-4C5A-B761-3A725363B874}" type="presParOf" srcId="{2FA28C3B-C53D-4F9C-9BFB-B88F9BCD1049}" destId="{4D9FC039-8CF6-4AB2-8C89-1830392860AD}" srcOrd="0" destOrd="0" presId="urn:microsoft.com/office/officeart/2005/8/layout/pList2"/>
    <dgm:cxn modelId="{ADA0BEA4-A454-49F5-B3E1-A1D747B71F82}" type="presParOf" srcId="{2FA28C3B-C53D-4F9C-9BFB-B88F9BCD1049}" destId="{069CC4CA-525A-43EC-91E5-B98770315369}" srcOrd="1" destOrd="0" presId="urn:microsoft.com/office/officeart/2005/8/layout/pList2"/>
    <dgm:cxn modelId="{0769C16C-29F7-4C8D-A7A5-D233874D64D2}" type="presParOf" srcId="{2FA28C3B-C53D-4F9C-9BFB-B88F9BCD1049}" destId="{D4CDA0CB-5A23-4232-B606-BD51225748B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5BBF0-9800-4C16-8E44-6B6BF58EA3F2}">
      <dsp:nvSpPr>
        <dsp:cNvPr id="0" name=""/>
        <dsp:cNvSpPr/>
      </dsp:nvSpPr>
      <dsp:spPr>
        <a:xfrm>
          <a:off x="4818605" y="1678724"/>
          <a:ext cx="3409198" cy="591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839"/>
              </a:lnTo>
              <a:lnTo>
                <a:pt x="3409198" y="295839"/>
              </a:lnTo>
              <a:lnTo>
                <a:pt x="3409198" y="591679"/>
              </a:lnTo>
            </a:path>
          </a:pathLst>
        </a:custGeom>
        <a:noFill/>
        <a:ln w="9525" cap="flat" cmpd="tri" algn="ctr">
          <a:solidFill>
            <a:srgbClr val="660066"/>
          </a:solidFill>
          <a:prstDash val="solid"/>
          <a:round/>
          <a:headEnd type="none" w="med" len="med"/>
          <a:tailEnd type="arrow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C3EBB9C-83F8-4497-AB70-4E85B43C2321}">
      <dsp:nvSpPr>
        <dsp:cNvPr id="0" name=""/>
        <dsp:cNvSpPr/>
      </dsp:nvSpPr>
      <dsp:spPr>
        <a:xfrm>
          <a:off x="4772885" y="1678724"/>
          <a:ext cx="91440" cy="5916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16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A414B-F477-4249-A88C-C17555B07D1D}">
      <dsp:nvSpPr>
        <dsp:cNvPr id="0" name=""/>
        <dsp:cNvSpPr/>
      </dsp:nvSpPr>
      <dsp:spPr>
        <a:xfrm>
          <a:off x="1409406" y="1678724"/>
          <a:ext cx="3409198" cy="591679"/>
        </a:xfrm>
        <a:custGeom>
          <a:avLst/>
          <a:gdLst/>
          <a:ahLst/>
          <a:cxnLst/>
          <a:rect l="0" t="0" r="0" b="0"/>
          <a:pathLst>
            <a:path>
              <a:moveTo>
                <a:pt x="3409198" y="0"/>
              </a:moveTo>
              <a:lnTo>
                <a:pt x="3409198" y="295839"/>
              </a:lnTo>
              <a:lnTo>
                <a:pt x="0" y="295839"/>
              </a:lnTo>
              <a:lnTo>
                <a:pt x="0" y="591679"/>
              </a:lnTo>
            </a:path>
          </a:pathLst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arrow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EE35471-339C-4C6A-9E24-8F7C2FC10541}">
      <dsp:nvSpPr>
        <dsp:cNvPr id="0" name=""/>
        <dsp:cNvSpPr/>
      </dsp:nvSpPr>
      <dsp:spPr>
        <a:xfrm>
          <a:off x="2453100" y="681407"/>
          <a:ext cx="4731009" cy="997317"/>
        </a:xfrm>
        <a:prstGeom prst="rect">
          <a:avLst/>
        </a:prstGeom>
        <a:solidFill>
          <a:srgbClr val="3399FF"/>
        </a:solidFill>
        <a:ln w="6350" cap="flat" cmpd="sng" algn="ctr">
          <a:solidFill>
            <a:schemeClr val="accent1"/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000000"/>
              </a:solidFill>
            </a:rPr>
            <a:t>TRES TÉCNICAS DE CONTEO</a:t>
          </a:r>
          <a:endParaRPr lang="es-ES" sz="2400" b="1" kern="1200" dirty="0">
            <a:solidFill>
              <a:srgbClr val="000000"/>
            </a:solidFill>
          </a:endParaRPr>
        </a:p>
      </dsp:txBody>
      <dsp:txXfrm>
        <a:off x="2453100" y="681407"/>
        <a:ext cx="4731009" cy="997317"/>
      </dsp:txXfrm>
    </dsp:sp>
    <dsp:sp modelId="{78A978E4-51DD-459D-ABB4-DC6E9B9522D8}">
      <dsp:nvSpPr>
        <dsp:cNvPr id="0" name=""/>
        <dsp:cNvSpPr/>
      </dsp:nvSpPr>
      <dsp:spPr>
        <a:xfrm>
          <a:off x="647" y="2270403"/>
          <a:ext cx="2817519" cy="1408759"/>
        </a:xfrm>
        <a:prstGeom prst="rect">
          <a:avLst/>
        </a:prstGeom>
        <a:solidFill>
          <a:srgbClr val="3399FF"/>
        </a:solidFill>
        <a:ln w="12700" cap="flat" cmpd="sng" algn="ctr">
          <a:noFill/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rgbClr val="000000"/>
              </a:solidFill>
            </a:rPr>
            <a:t>Regla de multiplicación</a:t>
          </a:r>
          <a:endParaRPr lang="es-ES" sz="2400" kern="1200" dirty="0">
            <a:solidFill>
              <a:srgbClr val="000000"/>
            </a:solidFill>
          </a:endParaRPr>
        </a:p>
      </dsp:txBody>
      <dsp:txXfrm>
        <a:off x="647" y="2270403"/>
        <a:ext cx="2817519" cy="1408759"/>
      </dsp:txXfrm>
    </dsp:sp>
    <dsp:sp modelId="{E677B1B0-5BB3-4AE3-AF0A-6C2CCF0BA1B8}">
      <dsp:nvSpPr>
        <dsp:cNvPr id="0" name=""/>
        <dsp:cNvSpPr/>
      </dsp:nvSpPr>
      <dsp:spPr>
        <a:xfrm>
          <a:off x="3409845" y="2270403"/>
          <a:ext cx="2817519" cy="1408759"/>
        </a:xfrm>
        <a:prstGeom prst="rect">
          <a:avLst/>
        </a:prstGeom>
        <a:solidFill>
          <a:srgbClr val="3399FF"/>
        </a:solidFill>
        <a:ln w="19050" cap="flat" cmpd="sng" algn="ctr">
          <a:noFill/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rgbClr val="000000"/>
              </a:solidFill>
            </a:rPr>
            <a:t>Combinaciones</a:t>
          </a:r>
          <a:endParaRPr lang="es-ES" sz="2400" kern="1200" dirty="0">
            <a:solidFill>
              <a:srgbClr val="000000"/>
            </a:solidFill>
          </a:endParaRPr>
        </a:p>
      </dsp:txBody>
      <dsp:txXfrm>
        <a:off x="3409845" y="2270403"/>
        <a:ext cx="2817519" cy="1408759"/>
      </dsp:txXfrm>
    </dsp:sp>
    <dsp:sp modelId="{EEADD739-E054-4AC8-8516-908C155E698C}">
      <dsp:nvSpPr>
        <dsp:cNvPr id="0" name=""/>
        <dsp:cNvSpPr/>
      </dsp:nvSpPr>
      <dsp:spPr>
        <a:xfrm>
          <a:off x="6819043" y="2270403"/>
          <a:ext cx="2817519" cy="1408759"/>
        </a:xfrm>
        <a:prstGeom prst="rect">
          <a:avLst/>
        </a:prstGeom>
        <a:solidFill>
          <a:srgbClr val="3399FF"/>
        </a:solidFill>
        <a:ln w="19050" cap="flat" cmpd="sng" algn="ctr">
          <a:noFill/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rgbClr val="000000"/>
              </a:solidFill>
            </a:rPr>
            <a:t>Permutaciones</a:t>
          </a:r>
          <a:endParaRPr lang="es-ES" sz="2400" kern="1200" dirty="0">
            <a:solidFill>
              <a:srgbClr val="000000"/>
            </a:solidFill>
          </a:endParaRPr>
        </a:p>
      </dsp:txBody>
      <dsp:txXfrm>
        <a:off x="6819043" y="2270403"/>
        <a:ext cx="2817519" cy="14087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5F9BB-94F4-4C9E-9BB2-3ED28F745D4E}">
      <dsp:nvSpPr>
        <dsp:cNvPr id="0" name=""/>
        <dsp:cNvSpPr/>
      </dsp:nvSpPr>
      <dsp:spPr>
        <a:xfrm>
          <a:off x="5475020" y="299650"/>
          <a:ext cx="2414991" cy="16557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6BC0B-BBEA-40B1-877D-171EBFF7073E}">
      <dsp:nvSpPr>
        <dsp:cNvPr id="0" name=""/>
        <dsp:cNvSpPr/>
      </dsp:nvSpPr>
      <dsp:spPr>
        <a:xfrm>
          <a:off x="243839" y="307688"/>
          <a:ext cx="2387600" cy="16922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32D5BC-5132-4031-A670-F3874B66C056}">
      <dsp:nvSpPr>
        <dsp:cNvPr id="0" name=""/>
        <dsp:cNvSpPr/>
      </dsp:nvSpPr>
      <dsp:spPr>
        <a:xfrm rot="10800000">
          <a:off x="243839" y="2307664"/>
          <a:ext cx="2387600" cy="282047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660066"/>
              </a:solidFill>
            </a:rPr>
            <a:t>Regla de multiplicación</a:t>
          </a:r>
          <a:endParaRPr lang="es-ES" sz="2200" b="1" kern="1200" dirty="0">
            <a:solidFill>
              <a:srgbClr val="660066"/>
            </a:solidFill>
          </a:endParaRPr>
        </a:p>
      </dsp:txBody>
      <dsp:txXfrm rot="10800000">
        <a:off x="317266" y="2307664"/>
        <a:ext cx="2240746" cy="2747051"/>
      </dsp:txXfrm>
    </dsp:sp>
    <dsp:sp modelId="{97A9CC2A-7B6C-4B56-B8E4-E348CD663912}">
      <dsp:nvSpPr>
        <dsp:cNvPr id="0" name=""/>
        <dsp:cNvSpPr/>
      </dsp:nvSpPr>
      <dsp:spPr>
        <a:xfrm>
          <a:off x="2870200" y="307688"/>
          <a:ext cx="2387600" cy="16922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CEE8AE-5978-49AE-8428-ABE586240F73}">
      <dsp:nvSpPr>
        <dsp:cNvPr id="0" name=""/>
        <dsp:cNvSpPr/>
      </dsp:nvSpPr>
      <dsp:spPr>
        <a:xfrm rot="10800000">
          <a:off x="2870200" y="2307664"/>
          <a:ext cx="2387600" cy="282047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00CC00"/>
              </a:solidFill>
            </a:rPr>
            <a:t>Combinación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 dirty="0" smtClean="0">
            <a:solidFill>
              <a:srgbClr val="00CC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solidFill>
                <a:srgbClr val="00CC00"/>
              </a:solidFill>
            </a:rPr>
            <a:t>*Con repetición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solidFill>
                <a:srgbClr val="00CC00"/>
              </a:solidFill>
            </a:rPr>
            <a:t>*Sin repetición</a:t>
          </a:r>
          <a:endParaRPr lang="es-ES" sz="2200" kern="1200" dirty="0">
            <a:solidFill>
              <a:srgbClr val="00CC00"/>
            </a:solidFill>
          </a:endParaRPr>
        </a:p>
      </dsp:txBody>
      <dsp:txXfrm rot="10800000">
        <a:off x="2943627" y="2307664"/>
        <a:ext cx="2240746" cy="2747051"/>
      </dsp:txXfrm>
    </dsp:sp>
    <dsp:sp modelId="{D4CDA0CB-5A23-4232-B606-BD51225748B0}">
      <dsp:nvSpPr>
        <dsp:cNvPr id="0" name=""/>
        <dsp:cNvSpPr/>
      </dsp:nvSpPr>
      <dsp:spPr>
        <a:xfrm>
          <a:off x="5496559" y="307688"/>
          <a:ext cx="2387600" cy="16922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9FC039-8CF6-4AB2-8C89-1830392860AD}">
      <dsp:nvSpPr>
        <dsp:cNvPr id="0" name=""/>
        <dsp:cNvSpPr/>
      </dsp:nvSpPr>
      <dsp:spPr>
        <a:xfrm rot="10800000">
          <a:off x="5496559" y="2307664"/>
          <a:ext cx="2387600" cy="282047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FF0066"/>
              </a:solidFill>
            </a:rPr>
            <a:t>Permutación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 dirty="0" smtClean="0">
            <a:solidFill>
              <a:srgbClr val="FF0066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rgbClr val="FF0066"/>
              </a:solidFill>
            </a:rPr>
            <a:t>*Con repetición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rgbClr val="FF0066"/>
              </a:solidFill>
            </a:rPr>
            <a:t>*Sin repetición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rgbClr val="FF0066"/>
              </a:solidFill>
            </a:rPr>
            <a:t>*Lineal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rgbClr val="FF0066"/>
              </a:solidFill>
            </a:rPr>
            <a:t>*Cíclica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rgbClr val="FF0066"/>
              </a:solidFill>
            </a:rPr>
            <a:t>*Por grupos</a:t>
          </a:r>
          <a:endParaRPr lang="es-ES" sz="1900" kern="1200" dirty="0">
            <a:solidFill>
              <a:srgbClr val="FF0066"/>
            </a:solidFill>
          </a:endParaRPr>
        </a:p>
      </dsp:txBody>
      <dsp:txXfrm rot="10800000">
        <a:off x="5569986" y="2307664"/>
        <a:ext cx="2240746" cy="2747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F7C4F-5734-4C9D-A410-98E36314E9A2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7F1A3-B6FC-459D-96A6-8FBA211C96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178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D5FCC-E306-4B3C-AC28-D1B3225682C8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4C1AA-4006-4A61-B77F-6E81E9336E22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9335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4C1AA-4006-4A61-B77F-6E81E9336E2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299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81870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9259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7914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4985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4640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29797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45614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02051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9724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42551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1876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54862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77248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89465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51581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54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85478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60222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760047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3480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530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324227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707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482601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41298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639307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52330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202913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489779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2038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79858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7838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86533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26537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4C1AA-4006-4A61-B77F-6E81E9336E22}" type="slidenum">
              <a:rPr lang="es-ES" smtClean="0"/>
              <a:t>47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734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1906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2468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73070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57781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790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273771-5504-45B2-94BF-4E11885B6ABB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657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330FB-2C80-4526-BAE0-18054475A37E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1344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9065E-66E3-4332-9AC3-BE126238D58F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775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1FD8C8-81E0-4D92-9A49-163ACC5F33E1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809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A85EBC-946F-4BA8-B120-BABF3F790655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2440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44B4B1-11A9-4BAE-9B18-D50767E49EF1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65639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6435C2-E82A-45A6-B455-EBA67E85885B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58006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B6F0D-F521-4151-9011-E558782F6E24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188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F2AC9-9D90-4C1E-8F4B-8C846C93CF2F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997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061928-B1E7-4879-ADAA-2F69584B2EFD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24358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EB789F-F10B-4AED-8687-D6219858C851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414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fld id="{4FD8D97D-C853-4D3C-B4C8-A5E2F992F1FD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endParaRPr lang="es-E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94195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Uaemex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821915" y="633464"/>
            <a:ext cx="2043352" cy="18465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  <a:effectLst>
            <a:reflection blurRad="6350" stA="40000" endPos="38500" dist="50800" dir="5400000" sy="-100000" algn="bl" rotWithShape="0"/>
            <a:softEdge rad="12700"/>
          </a:effec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210185" y="2990267"/>
            <a:ext cx="2157291" cy="227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33000" endPos="35000" dir="5400000" sy="-100000" algn="bl" rotWithShape="0"/>
            <a:softEdge rad="12700"/>
          </a:effectLst>
        </p:spPr>
      </p:pic>
      <p:sp>
        <p:nvSpPr>
          <p:cNvPr id="4" name="Rectángulo 3"/>
          <p:cNvSpPr/>
          <p:nvPr/>
        </p:nvSpPr>
        <p:spPr>
          <a:xfrm>
            <a:off x="616248" y="246347"/>
            <a:ext cx="94830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36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Universidad Autónoma del Estado de México</a:t>
            </a:r>
          </a:p>
          <a:p>
            <a:pPr algn="ctr">
              <a:defRPr/>
            </a:pPr>
            <a:r>
              <a:rPr lang="es-MX" sz="36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Facultad de Economía</a:t>
            </a:r>
          </a:p>
          <a:p>
            <a:pPr algn="ctr"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PROGRAMA EDUCATIVO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Relaciones Económicas Internacionales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s-MX" sz="24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UNIDAD DE APRENDIZAJE: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«PROBABILIDAD Y ESTADÍSTICA» 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s-MX" sz="2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Créditos) 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Clave</a:t>
            </a:r>
            <a:r>
              <a:rPr lang="es-MX" sz="2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L43122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DISTRIBUCIONES </a:t>
            </a:r>
            <a:r>
              <a:rPr lang="es-MX" sz="2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 MUESTREO, MEDIA Y VARIANZA MUESTRAL </a:t>
            </a:r>
            <a:endParaRPr lang="es-MX" sz="24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s-MX" sz="24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     Elaboró: MDN Edna Edith Solano Meneses.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                                                                   Septiembre  2019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843591" y="6553201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881940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3000">
              <a:srgbClr val="FFFF00"/>
            </a:gs>
            <a:gs pos="24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1016345"/>
            <a:ext cx="7194221" cy="2308324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dirty="0" smtClean="0">
                <a:ln/>
                <a:solidFill>
                  <a:srgbClr val="000000"/>
                </a:solidFill>
              </a:rPr>
              <a:t>DISTRIBUCIONES MUESTRALES DE PROBABILIDAD </a:t>
            </a:r>
            <a:endParaRPr lang="es-ES" sz="4800" b="1" dirty="0">
              <a:ln/>
              <a:solidFill>
                <a:srgbClr val="000000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8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262" y="598548"/>
            <a:ext cx="5164138" cy="294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2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76311" y="1847747"/>
            <a:ext cx="10121179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TÉCNICAS DE CONTEO</a:t>
            </a: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la probabilidad prevalece un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principio fundamental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 es el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proceso de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contar, para lo que existen  las técnicas de conteo las cuales ofrecen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método general para contar el numero de posibles arreglos de objetos dentro de un solo conjunto o entre varios conjuntos. </a:t>
            </a:r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11</a:t>
            </a:r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9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37765" y="1413748"/>
            <a:ext cx="1012117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TÉCNICAS DE CONTEO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  <a:buFont typeface="Wingdings" panose="05000000000000000000" pitchFamily="2" charset="2"/>
              <a:buChar char="v"/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técnicas de conteo son aquellas que son usadas para enumerar eventos difíciles de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cuantificar.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 </a:t>
            </a:r>
            <a:r>
              <a:rPr lang="es-MX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técnicas </a:t>
            </a:r>
            <a:r>
              <a:rPr lang="es-MX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conteo son utilizadas en Probabilidad y Estadística para determinar el número total de resultados</a:t>
            </a:r>
            <a:endParaRPr kumimoji="0" lang="es-ES" altLang="es-ES" sz="28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12</a:t>
            </a:r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10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5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13</a:t>
            </a:r>
            <a:endParaRPr lang="es-ES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71317111"/>
              </p:ext>
            </p:extLst>
          </p:nvPr>
        </p:nvGraphicFramePr>
        <p:xfrm>
          <a:off x="1092245" y="1771055"/>
          <a:ext cx="9637210" cy="4360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ángulo 7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11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4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14</a:t>
            </a:r>
            <a:endParaRPr lang="es-ES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313333653"/>
              </p:ext>
            </p:extLst>
          </p:nvPr>
        </p:nvGraphicFramePr>
        <p:xfrm>
          <a:off x="1115425" y="1368885"/>
          <a:ext cx="8128000" cy="5128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ángulo 7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12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666233" y="2830858"/>
            <a:ext cx="7884339" cy="830997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dirty="0" smtClean="0">
                <a:ln/>
                <a:solidFill>
                  <a:srgbClr val="660066"/>
                </a:solidFill>
              </a:rPr>
              <a:t>REGLA DE MULTIPLICACIÓN</a:t>
            </a:r>
            <a:endParaRPr lang="es-ES" sz="4800" b="1" dirty="0">
              <a:ln/>
              <a:solidFill>
                <a:srgbClr val="660066"/>
              </a:solidFill>
            </a:endParaRPr>
          </a:p>
        </p:txBody>
      </p:sp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40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596689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66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 DE LA MULTIPLICACIÓN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860866" y="2138637"/>
            <a:ext cx="6066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hay m formas de hacer una cosa y hay n formas de hacer otra cosa, entonces hay m x n formas de hacer ambas cosas, </a:t>
            </a: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decir, 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numero total de formas de hacer ambas cosas sería m x </a:t>
            </a: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ES" altLang="es-ES" sz="2800" dirty="0">
              <a:solidFill>
                <a:srgbClr val="8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926" y="2195345"/>
            <a:ext cx="2459428" cy="367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CuadroTexto 14"/>
          <p:cNvSpPr txBox="1"/>
          <p:nvPr/>
        </p:nvSpPr>
        <p:spPr>
          <a:xfrm>
            <a:off x="3894070" y="6090358"/>
            <a:ext cx="4756430" cy="461665"/>
          </a:xfrm>
          <a:prstGeom prst="rect">
            <a:avLst/>
          </a:prstGeom>
          <a:noFill/>
          <a:ln w="28575">
            <a:solidFill>
              <a:srgbClr val="80008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 smtClean="0"/>
              <a:t> </a:t>
            </a:r>
            <a:r>
              <a:rPr lang="es-ES" sz="2400" b="1" dirty="0" smtClean="0">
                <a:solidFill>
                  <a:srgbClr val="000000"/>
                </a:solidFill>
              </a:rPr>
              <a:t>m=2, n=4       entonces 2x4 = 8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16</a:t>
            </a:r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14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34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0176" y="1793162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66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 DE LA MULTIPLICACIÓN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442755" y="2443471"/>
            <a:ext cx="547066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regla 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puede extender a más de dos eventos. Para tres eventos (</a:t>
            </a: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m, n, o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se tendría que el número total de eventos sería, de m x n x </a:t>
            </a: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ES" altLang="es-ES" sz="2800" dirty="0">
              <a:solidFill>
                <a:srgbClr val="8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307" y="2452583"/>
            <a:ext cx="3887527" cy="3286837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  <a:softEdge rad="112500"/>
          </a:effectLst>
        </p:spPr>
      </p:pic>
      <p:sp>
        <p:nvSpPr>
          <p:cNvPr id="5" name="CuadroTexto 4"/>
          <p:cNvSpPr txBox="1"/>
          <p:nvPr/>
        </p:nvSpPr>
        <p:spPr>
          <a:xfrm>
            <a:off x="3685309" y="5965214"/>
            <a:ext cx="5851282" cy="461665"/>
          </a:xfrm>
          <a:prstGeom prst="rect">
            <a:avLst/>
          </a:prstGeom>
          <a:noFill/>
          <a:ln w="28575">
            <a:solidFill>
              <a:srgbClr val="80008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 smtClean="0"/>
              <a:t> </a:t>
            </a:r>
            <a:r>
              <a:rPr lang="es-ES" sz="2400" b="1" dirty="0" smtClean="0">
                <a:solidFill>
                  <a:srgbClr val="000000"/>
                </a:solidFill>
              </a:rPr>
              <a:t>m=3, n=2, o=2       entonces 3x2x2 = 8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17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15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2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0176" y="1793162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66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 DE LA MULTIPLICACIÓN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482561" y="2415433"/>
            <a:ext cx="809610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regla de multiplicación  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utiliza en el caso de que los sucesos A y B sean </a:t>
            </a: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independientes  y sin reemplazo (cuando 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ocurrencia de uno no afecta la probabilidad de la ocurrencia del otro). </a:t>
            </a:r>
            <a:endParaRPr lang="es-MX" altLang="es-ES" sz="2800" dirty="0" smtClean="0">
              <a:solidFill>
                <a:srgbClr val="80008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109535" y="5461444"/>
            <a:ext cx="4568879" cy="741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3200" b="1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maneras = </a:t>
            </a:r>
            <a:r>
              <a:rPr lang="es-MX" altLang="es-ES" sz="3200" b="1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 </a:t>
            </a:r>
            <a:r>
              <a:rPr lang="es-MX" altLang="es-ES" sz="3200" b="1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× </a:t>
            </a:r>
            <a:r>
              <a:rPr lang="es-MX" altLang="es-ES" sz="3200" b="1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endParaRPr lang="es-MX" altLang="es-ES" sz="3200" b="1" dirty="0">
              <a:solidFill>
                <a:srgbClr val="80008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785461" y="5509277"/>
            <a:ext cx="2133919" cy="64633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</a:t>
            </a:r>
            <a:r>
              <a:rPr lang="es-ES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órmula:</a:t>
            </a:r>
            <a:endParaRPr lang="es-ES" sz="3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18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56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31740" y="1485659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66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 DE LA MULTIPLICACIÓN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85555" y="1993490"/>
            <a:ext cx="716091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</a:t>
            </a: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4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Suponga </a:t>
            </a:r>
            <a:r>
              <a:rPr lang="es-MX" altLang="es-ES" sz="24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una persona tiene 2 formas de ir de una ciudad A a otra ciudad B; </a:t>
            </a:r>
            <a:r>
              <a:rPr lang="es-MX" altLang="es-ES" sz="24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una </a:t>
            </a:r>
            <a:r>
              <a:rPr lang="es-MX" altLang="es-ES" sz="24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 llegada a B, tiene 3 maneras de llegar a otra ciudad C, ¿De cuántas </a:t>
            </a:r>
            <a:r>
              <a:rPr lang="es-MX" altLang="es-ES" sz="24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maneras puede </a:t>
            </a:r>
            <a:r>
              <a:rPr lang="es-MX" altLang="es-ES" sz="24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realizar el viaje de A a C pasando por B?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⇒ </a:t>
            </a:r>
            <a:r>
              <a:rPr lang="es-MX" altLang="es-ES" sz="2800" dirty="0">
                <a:solidFill>
                  <a:srgbClr val="80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maneras = 2 × 3 = 6</a:t>
            </a:r>
            <a:endParaRPr lang="es-MX" altLang="es-ES" sz="2800" dirty="0" smtClean="0">
              <a:solidFill>
                <a:srgbClr val="80008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8688228" y="3876493"/>
            <a:ext cx="2952878" cy="1477328"/>
          </a:xfrm>
          <a:prstGeom prst="rect">
            <a:avLst/>
          </a:prstGeom>
          <a:gradFill>
            <a:gsLst>
              <a:gs pos="0">
                <a:srgbClr val="3399FF"/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2520000" scaled="0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b="1" dirty="0" smtClean="0"/>
              <a:t>La </a:t>
            </a:r>
            <a:r>
              <a:rPr lang="es-MX" b="1" dirty="0"/>
              <a:t>regla de multiplicación requiere </a:t>
            </a:r>
            <a:r>
              <a:rPr lang="es-MX" b="1" dirty="0" smtClean="0"/>
              <a:t> </a:t>
            </a:r>
            <a:r>
              <a:rPr lang="es-MX" b="1" dirty="0"/>
              <a:t>dos eventos A y B </a:t>
            </a:r>
            <a:r>
              <a:rPr lang="es-MX" b="1" dirty="0" smtClean="0"/>
              <a:t> independientes</a:t>
            </a:r>
            <a:r>
              <a:rPr lang="es-MX" b="1" dirty="0"/>
              <a:t>.</a:t>
            </a:r>
          </a:p>
          <a:p>
            <a:pPr algn="just"/>
            <a:r>
              <a:rPr lang="es-MX" b="1" dirty="0" smtClean="0"/>
              <a:t>Y uno </a:t>
            </a:r>
            <a:r>
              <a:rPr lang="es-MX" b="1" dirty="0"/>
              <a:t>no afecta </a:t>
            </a:r>
            <a:r>
              <a:rPr lang="es-MX" b="1" dirty="0" smtClean="0"/>
              <a:t>la </a:t>
            </a:r>
            <a:r>
              <a:rPr lang="es-MX" b="1" dirty="0"/>
              <a:t>ocurrencia del otro</a:t>
            </a:r>
            <a:r>
              <a:rPr lang="es-MX" b="1" dirty="0" smtClean="0"/>
              <a:t>.</a:t>
            </a:r>
            <a:endParaRPr lang="es-MX" b="1" dirty="0"/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28" y="1947072"/>
            <a:ext cx="2939025" cy="184510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646665" y="1950043"/>
            <a:ext cx="2980588" cy="184510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19</a:t>
            </a:r>
            <a:endParaRPr lang="es-ES" dirty="0"/>
          </a:p>
        </p:txBody>
      </p:sp>
      <p:sp>
        <p:nvSpPr>
          <p:cNvPr id="13" name="Rectángulo 12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80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7545" y="2768984"/>
            <a:ext cx="7960008" cy="1291718"/>
          </a:xfrm>
        </p:spPr>
        <p:txBody>
          <a:bodyPr/>
          <a:lstStyle/>
          <a:p>
            <a:pPr algn="l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PROBABILIDAD Y ESTADÍSTICA</a:t>
            </a:r>
            <a:endParaRPr lang="en-GB" sz="4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93495" y="4420240"/>
            <a:ext cx="8193505" cy="1774765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s-MX" sz="40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Distribuciones de </a:t>
            </a:r>
            <a:r>
              <a:rPr lang="es-MX" sz="40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s-MX" sz="40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uestreo, media </a:t>
            </a:r>
            <a:r>
              <a:rPr lang="es-MX" sz="40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s-MX" sz="40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40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s-MX" sz="40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arianza </a:t>
            </a:r>
            <a:r>
              <a:rPr lang="es-MX" sz="4000" b="1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s-MX" sz="40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uestral</a:t>
            </a:r>
            <a:r>
              <a:rPr lang="es-MX" sz="40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s-MX" sz="4000" b="1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MX" sz="3600" b="1" dirty="0" smtClean="0">
              <a:solidFill>
                <a:schemeClr val="bg2"/>
              </a:solidFill>
              <a:latin typeface="Calibri" pitchFamily="34" charset="0"/>
            </a:endParaRPr>
          </a:p>
          <a:p>
            <a:pPr algn="ctr">
              <a:lnSpc>
                <a:spcPct val="170000"/>
              </a:lnSpc>
            </a:pPr>
            <a:endParaRPr lang="en-GB" sz="28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2</a:t>
            </a:fld>
            <a:endParaRPr lang="es-ES" dirty="0"/>
          </a:p>
        </p:txBody>
      </p:sp>
      <p:sp>
        <p:nvSpPr>
          <p:cNvPr id="2" name="AutoShape 2" descr="Resultado de imagen para logo uaeme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740" y="188926"/>
            <a:ext cx="2294204" cy="219657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0843591" y="6553201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85969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185300" y="2830858"/>
            <a:ext cx="4846198" cy="830997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dirty="0" smtClean="0">
                <a:ln/>
                <a:solidFill>
                  <a:srgbClr val="FFC000"/>
                </a:solidFill>
              </a:rPr>
              <a:t>COMBINACIONES</a:t>
            </a:r>
            <a:endParaRPr lang="es-ES" sz="4800" b="1" dirty="0">
              <a:ln/>
              <a:solidFill>
                <a:srgbClr val="FFC000"/>
              </a:solidFill>
            </a:endParaRPr>
          </a:p>
        </p:txBody>
      </p:sp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908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283897" y="177105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3991642" y="2305932"/>
            <a:ext cx="7314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el número de arreglos posibles en donde no interesa el orden.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aquellas formas de agrupar los elementos de un conjunto teniendo en cuenta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que: NO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influye el orden en que se colocan</a:t>
            </a:r>
            <a:endParaRPr lang="es-MX" altLang="es-ES" sz="2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21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66874"/>
            <a:ext cx="3394364" cy="245887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19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97120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distintas agrupaciones formadas con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 que pueden repetirse, eligiéndolos de entre los n elementos de que disponemos, considerando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una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distinta a otra sólo si difieren en algún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 (No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influye el orden de colocación de sus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elementos).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22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20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5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219325" y="2161799"/>
            <a:ext cx="9393257" cy="195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permitimos que se repitan los elementos, podemos hacerlo hasta tantas veces como elementos tenga la agrupación.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23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21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7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repetición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conjunto X= {1, 2, 3, 4}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formar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pares. De 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manera gráfica vemos:</a:t>
            </a:r>
            <a:endParaRPr lang="es-MX" altLang="es-ES" sz="2800" b="1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24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487664"/>
              </p:ext>
            </p:extLst>
          </p:nvPr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801591" y="3365488"/>
            <a:ext cx="5753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Como no importa el orden, da lo mismo (1,2) que (2,1), entonces solo consideramos una de ellas.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Y es con repetición puesto que repite (1,1) o (2,2)…</a:t>
            </a:r>
          </a:p>
          <a:p>
            <a:endParaRPr lang="en-US" sz="2800" dirty="0">
              <a:solidFill>
                <a:srgbClr val="FFFF00"/>
              </a:solidFill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260765" y="44888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260765" y="5098472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287160" y="5130956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309836" y="5718899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2216148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3284201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1257373" y="4501847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1233635" y="5109300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2238176" y="5130956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>
            <a:off x="1241048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H="1">
            <a:off x="2256211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3225272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5801591" y="5735141"/>
            <a:ext cx="3422732" cy="65883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22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8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repetición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25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4293416" y="2900889"/>
            <a:ext cx="3259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Aplicando fórmula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260765" y="44888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260765" y="5098472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287160" y="5130956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309836" y="5718899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2216148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3284201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1257373" y="4501847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1233635" y="5109300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2238176" y="5130956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>
            <a:off x="1241048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H="1">
            <a:off x="2256211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3225272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5801591" y="5735141"/>
            <a:ext cx="3422732" cy="65883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41142" t="37891" r="43265" b="50195"/>
          <a:stretch/>
        </p:blipFill>
        <p:spPr>
          <a:xfrm>
            <a:off x="7800335" y="2643749"/>
            <a:ext cx="3115315" cy="1223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8"/>
          <p:cNvSpPr txBox="1"/>
          <p:nvPr/>
        </p:nvSpPr>
        <p:spPr>
          <a:xfrm>
            <a:off x="6206791" y="4165707"/>
            <a:ext cx="790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  <a:t>n = 4</a:t>
            </a:r>
          </a:p>
          <a:p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  <a:t>r = 2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6" name="Imagen 25"/>
          <p:cNvPicPr/>
          <p:nvPr/>
        </p:nvPicPr>
        <p:blipFill rotWithShape="1">
          <a:blip r:embed="rId4"/>
          <a:srcRect l="25119" t="31394" r="50951" b="53814"/>
          <a:stretch/>
        </p:blipFill>
        <p:spPr bwMode="auto">
          <a:xfrm>
            <a:off x="7813254" y="4133777"/>
            <a:ext cx="3102396" cy="1166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Rectángulo 26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23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51665" y="1577024"/>
            <a:ext cx="81445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100029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 de Combinación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rgbClr val="000000"/>
                </a:solidFill>
              </a:rPr>
              <a:t>Una </a:t>
            </a:r>
            <a:r>
              <a:rPr lang="es-MX" sz="2800" dirty="0">
                <a:solidFill>
                  <a:srgbClr val="000000"/>
                </a:solidFill>
              </a:rPr>
              <a:t>tarjeta de circuito tiene ocho posiciones diferentes en las que puede colocarse un componente. Si se colocan cinco componentes idénticos sobre la tarjeta, ¿cuántos diseños distintos pueden obtenerse? </a:t>
            </a:r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26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2182" y="4986518"/>
            <a:ext cx="3740225" cy="11364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24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01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sin repetición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distintas agrupaciones formadas con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 distintos, eligiéndolos de entre los n elementos de que disponemos,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considerando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distinta a otra sólo si difieren en algún elemento,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influye el orden de colocación de sus </a:t>
            </a:r>
            <a:r>
              <a:rPr lang="es-MX" altLang="es-E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27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25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8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 repetición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conjunto X= {1, 2, 3, 4}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formar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pares. De 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manera gráfica vemos:</a:t>
            </a:r>
            <a:endParaRPr lang="es-MX" altLang="es-ES" sz="2800" b="1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28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801591" y="3365488"/>
            <a:ext cx="5753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Como no importa el orden, da lo mismo (1,2) que (2,1), entonces solo consideramos una de ellas.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Pero sin las  repeticiones como (1,1) ,(2,2)…</a:t>
            </a:r>
          </a:p>
          <a:p>
            <a:endParaRPr lang="en-US" sz="2800" dirty="0">
              <a:solidFill>
                <a:srgbClr val="FFFF00"/>
              </a:solidFill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260765" y="44888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260765" y="5098472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287160" y="5130956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309836" y="5718899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2216148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3284201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1257373" y="4501847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1233635" y="5109300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2238176" y="5130956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>
            <a:off x="1241048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H="1">
            <a:off x="2256211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3225272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5801591" y="5735141"/>
            <a:ext cx="3222357" cy="73866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6</a:t>
            </a:r>
          </a:p>
        </p:txBody>
      </p:sp>
      <p:cxnSp>
        <p:nvCxnSpPr>
          <p:cNvPr id="26" name="Conector recto 25"/>
          <p:cNvCxnSpPr/>
          <p:nvPr/>
        </p:nvCxnSpPr>
        <p:spPr>
          <a:xfrm flipH="1">
            <a:off x="1257373" y="3920544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H="1">
            <a:off x="2256210" y="4525063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H="1">
            <a:off x="3225271" y="5153838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H="1">
            <a:off x="4168726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1308808" y="3907068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3220080" y="5086338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4217645" y="5691216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2236493" y="4501651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3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 repetición</a:t>
            </a:r>
            <a:r>
              <a:rPr lang="es-MX" altLang="es-ES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29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C000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cxnSp>
        <p:nvCxnSpPr>
          <p:cNvPr id="6" name="Conector recto 5"/>
          <p:cNvCxnSpPr/>
          <p:nvPr/>
        </p:nvCxnSpPr>
        <p:spPr>
          <a:xfrm>
            <a:off x="1260765" y="44888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260765" y="5098472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287160" y="5130956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309836" y="5718899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2216148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3284201" y="5670173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1257373" y="4501847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1233635" y="5109300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2238176" y="5130956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>
            <a:off x="1241048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H="1">
            <a:off x="2256211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3225272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5916378" y="5456906"/>
            <a:ext cx="3222357" cy="73866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6</a:t>
            </a:r>
          </a:p>
        </p:txBody>
      </p:sp>
      <p:cxnSp>
        <p:nvCxnSpPr>
          <p:cNvPr id="26" name="Conector recto 25"/>
          <p:cNvCxnSpPr/>
          <p:nvPr/>
        </p:nvCxnSpPr>
        <p:spPr>
          <a:xfrm flipH="1">
            <a:off x="1257373" y="3920544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H="1">
            <a:off x="2256210" y="4525063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H="1">
            <a:off x="3225271" y="5153838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H="1">
            <a:off x="4168726" y="5735141"/>
            <a:ext cx="931645" cy="5325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1308808" y="3907068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3220080" y="5086338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4217645" y="5691216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2236493" y="4501651"/>
            <a:ext cx="928253" cy="587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4293416" y="2900889"/>
            <a:ext cx="3259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Aplicando fórmula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327" y="2494734"/>
            <a:ext cx="2446817" cy="1538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5" name="CuadroTexto 34"/>
          <p:cNvSpPr txBox="1"/>
          <p:nvPr/>
        </p:nvSpPr>
        <p:spPr>
          <a:xfrm>
            <a:off x="6175440" y="4060249"/>
            <a:ext cx="790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  <a:t>n = 4</a:t>
            </a:r>
          </a:p>
          <a:p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  <a:t>r = 2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7891330" y="4410632"/>
                <a:ext cx="2735106" cy="669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b="1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d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US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1330" y="4410632"/>
                <a:ext cx="2735106" cy="669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ángulo 35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6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67161"/>
              </p:ext>
            </p:extLst>
          </p:nvPr>
        </p:nvGraphicFramePr>
        <p:xfrm>
          <a:off x="1427019" y="1388404"/>
          <a:ext cx="9828691" cy="420624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546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1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7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Guion Explicativo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Objetivo</a:t>
                      </a: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8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Introducción</a:t>
                      </a: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9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Distribuciòn</a:t>
                      </a: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Chi cuadrada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10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Distribución</a:t>
                      </a: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F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15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Distribuciòn</a:t>
                      </a: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t de </a:t>
                      </a:r>
                      <a:r>
                        <a:rPr lang="es-MX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student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22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Distribución de la media y varianza </a:t>
                      </a:r>
                      <a:r>
                        <a:rPr lang="es-MX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muestrales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27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Teorema central del </a:t>
                      </a:r>
                      <a:r>
                        <a:rPr lang="es-MX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lìmite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32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Referencias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46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4647012" y="293571"/>
            <a:ext cx="2160240" cy="71077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dirty="0"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rgbClr val="FFFF00"/>
                  </a:outerShdw>
                </a:effectLst>
                <a:latin typeface="Arial" charset="0"/>
                <a:cs typeface="Arial" charset="0"/>
              </a:rPr>
              <a:t>Índice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1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01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51665" y="1577024"/>
            <a:ext cx="81445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4" y="2161799"/>
            <a:ext cx="104324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 de Combinación sin repetición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 alumno decide presentar 3 de las 5 evaluaciones (aritmética, español, inglés, religión, sociales) que tiene pendientes en su colegio.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¿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cuantas maneras diferentes puede elegir esas evaluaciones?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30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/>
              <p:cNvSpPr/>
              <p:nvPr/>
            </p:nvSpPr>
            <p:spPr>
              <a:xfrm>
                <a:off x="4159723" y="4755135"/>
                <a:ext cx="3487986" cy="733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bSup>
                      <m:r>
                        <a:rPr lang="en-US" sz="20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d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US" sz="2000" b="1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d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US" sz="20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9723" y="4755135"/>
                <a:ext cx="3487986" cy="7331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28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153529" y="2830858"/>
            <a:ext cx="4909742" cy="830997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dirty="0" smtClean="0">
                <a:ln/>
                <a:solidFill>
                  <a:srgbClr val="FF0066"/>
                </a:solidFill>
              </a:rPr>
              <a:t>PERMUTACIONES</a:t>
            </a:r>
            <a:endParaRPr lang="es-ES" sz="4800" b="1" dirty="0">
              <a:ln/>
              <a:solidFill>
                <a:srgbClr val="FF0066"/>
              </a:solidFill>
            </a:endParaRPr>
          </a:p>
        </p:txBody>
      </p:sp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67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0176" y="1793162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3519055" y="2415433"/>
            <a:ext cx="7467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el número de arreglos posibles en donde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interesa el orden.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s-MX" altLang="es-ES" sz="2800" dirty="0" smtClean="0">
              <a:solidFill>
                <a:srgbClr val="FF0066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aquellas formas de agrupar los elementos de un conjunto teniendo en cuenta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influye el orden en que se colocan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s-MX" altLang="es-ES" sz="2800" dirty="0" smtClean="0">
              <a:solidFill>
                <a:srgbClr val="FF0066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32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6" y="1844016"/>
            <a:ext cx="3810000" cy="381000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000000"/>
                </a:solidFill>
              </a:rPr>
              <a:t>3</a:t>
            </a:r>
            <a:r>
              <a:rPr lang="es-ES" b="1" dirty="0" smtClean="0">
                <a:solidFill>
                  <a:srgbClr val="000000"/>
                </a:solidFill>
              </a:rPr>
              <a:t>0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4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971203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distintas agrupaciones formadas con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 que pueden repetirse, eligiéndolos de entre los n elementos de que disponemos, considerando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influye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orden de colocación de sus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33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1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16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con repetición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conjunto X= {1, 2, 3, 4}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formar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pares. De 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manera gráfica vemos:</a:t>
            </a:r>
            <a:endParaRPr lang="es-MX" altLang="es-ES" sz="2800" b="1" dirty="0" smtClean="0">
              <a:solidFill>
                <a:srgbClr val="FF0066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3</a:t>
            </a:r>
            <a:r>
              <a:rPr lang="es-ES" dirty="0" smtClean="0"/>
              <a:t>4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27813"/>
              </p:ext>
            </p:extLst>
          </p:nvPr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801591" y="3365488"/>
            <a:ext cx="5753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0066"/>
                </a:solidFill>
              </a:rPr>
              <a:t>Como SI importa el orden, no es lo mismo (1,2) que (2,1), entonces  consideramos cada una de ellas.</a:t>
            </a:r>
          </a:p>
          <a:p>
            <a:r>
              <a:rPr lang="es-ES" sz="2800" dirty="0" smtClean="0">
                <a:solidFill>
                  <a:srgbClr val="FF0066"/>
                </a:solidFill>
              </a:rPr>
              <a:t>Y es con repetición puesto que repite (1,1) o (2,2)…</a:t>
            </a:r>
          </a:p>
          <a:p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801591" y="5735141"/>
            <a:ext cx="3422732" cy="738664"/>
          </a:xfrm>
          <a:prstGeom prst="rect">
            <a:avLst/>
          </a:prstGeom>
          <a:solidFill>
            <a:srgbClr val="FF0066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16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32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05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con repetición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35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sp>
        <p:nvSpPr>
          <p:cNvPr id="25" name="Rectángulo 24"/>
          <p:cNvSpPr/>
          <p:nvPr/>
        </p:nvSpPr>
        <p:spPr>
          <a:xfrm>
            <a:off x="5801591" y="5735141"/>
            <a:ext cx="3422732" cy="738664"/>
          </a:xfrm>
          <a:prstGeom prst="rect">
            <a:avLst/>
          </a:prstGeom>
          <a:solidFill>
            <a:srgbClr val="FF0066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16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778325" y="2987177"/>
            <a:ext cx="3259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0066"/>
                </a:solidFill>
              </a:rPr>
              <a:t>Aplicando fórmula</a:t>
            </a:r>
            <a:endParaRPr lang="en-US" sz="2800" dirty="0">
              <a:solidFill>
                <a:srgbClr val="FF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7807588" y="3520499"/>
                <a:ext cx="199548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𝑃𝑅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bSup>
                      <m:r>
                        <a:rPr lang="en-US" sz="32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7588" y="3520499"/>
                <a:ext cx="1995483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/>
              <p:cNvSpPr/>
              <p:nvPr/>
            </p:nvSpPr>
            <p:spPr>
              <a:xfrm>
                <a:off x="7727656" y="4574380"/>
                <a:ext cx="2967928" cy="590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𝑃𝑅</m:t>
                          </m:r>
                        </m:e>
                        <m:sub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i="0">
                          <a:latin typeface="Cambria Math" panose="02040503050406030204" pitchFamily="18" charset="0"/>
                        </a:rPr>
                        <m:t>=16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656" y="4574380"/>
                <a:ext cx="2967928" cy="5900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6175440" y="4060249"/>
            <a:ext cx="1001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0066"/>
                </a:solidFill>
              </a:rPr>
              <a:t>n = 4</a:t>
            </a:r>
          </a:p>
          <a:p>
            <a:r>
              <a:rPr lang="es-ES" sz="2400" b="1" dirty="0" smtClean="0">
                <a:solidFill>
                  <a:srgbClr val="FF0066"/>
                </a:solidFill>
              </a:rPr>
              <a:t>r = 2</a:t>
            </a:r>
            <a:endParaRPr lang="en-US" sz="2400" b="1" dirty="0">
              <a:solidFill>
                <a:srgbClr val="FF0066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3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2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51665" y="1577024"/>
            <a:ext cx="81445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102923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 de Permutación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ES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rgbClr val="000000"/>
                </a:solidFill>
              </a:rPr>
              <a:t>¿</a:t>
            </a:r>
            <a:r>
              <a:rPr lang="es-MX" sz="2800" dirty="0" smtClean="0">
                <a:solidFill>
                  <a:srgbClr val="000000"/>
                </a:solidFill>
              </a:rPr>
              <a:t>Cuántos arreglos o  </a:t>
            </a:r>
            <a:r>
              <a:rPr lang="es-MX" sz="2800" dirty="0">
                <a:solidFill>
                  <a:srgbClr val="000000"/>
                </a:solidFill>
              </a:rPr>
              <a:t>puntos de 3 coordenadas x</a:t>
            </a:r>
            <a:r>
              <a:rPr lang="es-MX" sz="2800" dirty="0" smtClean="0">
                <a:solidFill>
                  <a:srgbClr val="000000"/>
                </a:solidFill>
              </a:rPr>
              <a:t>, y, z </a:t>
            </a:r>
            <a:r>
              <a:rPr lang="es-MX" sz="2800" dirty="0">
                <a:solidFill>
                  <a:srgbClr val="000000"/>
                </a:solidFill>
              </a:rPr>
              <a:t>será posible generar con los </a:t>
            </a:r>
            <a:r>
              <a:rPr lang="es-MX" sz="2800" dirty="0" smtClean="0">
                <a:solidFill>
                  <a:srgbClr val="000000"/>
                </a:solidFill>
              </a:rPr>
              <a:t>siguientes dígitos 0,1,2,4,6,y 9?</a:t>
            </a:r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3</a:t>
            </a:r>
            <a:r>
              <a:rPr lang="es-ES" dirty="0" smtClean="0"/>
              <a:t>6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5106321" y="5103657"/>
                <a:ext cx="3711144" cy="687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</a:rPr>
                            <m:t>𝑷𝑹</m:t>
                          </m:r>
                        </m:e>
                        <m:sub>
                          <m:r>
                            <a:rPr lang="en-US" sz="3600" b="1" i="0">
                              <a:latin typeface="Cambria Math" panose="02040503050406030204" pitchFamily="18" charset="0"/>
                            </a:rPr>
                            <m:t>𝟔</m:t>
                          </m:r>
                        </m:sub>
                        <m:sup>
                          <m:r>
                            <a:rPr lang="en-US" sz="3600" b="1" i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bSup>
                      <m:r>
                        <a:rPr lang="en-US" sz="3600" b="1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0"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  <m:sup>
                          <m:r>
                            <a:rPr lang="en-US" sz="3600" b="1" i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36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0">
                          <a:latin typeface="Cambria Math" panose="02040503050406030204" pitchFamily="18" charset="0"/>
                        </a:rPr>
                        <m:t>𝟐𝟏𝟔</m:t>
                      </m:r>
                    </m:oMath>
                  </m:oMathPara>
                </a14:m>
                <a:endParaRPr lang="en-US" sz="3600" b="1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321" y="5103657"/>
                <a:ext cx="3711144" cy="6873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4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75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971203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sin repetición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distintas agrupaciones formadas con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no 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pueden repetirse, eligiéndolos de entre los n elementos de que disponemos, considerando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influye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orden de colocación de sus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37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5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6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sin repetición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conjunto X= {1, 2, 3, 4}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formar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pares. De 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manera gráfica vemos:</a:t>
            </a:r>
            <a:endParaRPr lang="es-MX" altLang="es-ES" sz="2800" b="1" dirty="0" smtClean="0">
              <a:solidFill>
                <a:srgbClr val="FF0066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38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801591" y="3365488"/>
            <a:ext cx="5753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0066"/>
                </a:solidFill>
              </a:rPr>
              <a:t>Como SI importa el orden, no es lo mismo (1,2) que (2,1), entonces  consideramos cada una de ellas.</a:t>
            </a:r>
          </a:p>
          <a:p>
            <a:r>
              <a:rPr lang="es-ES" sz="2800" dirty="0" smtClean="0">
                <a:solidFill>
                  <a:srgbClr val="FF0066"/>
                </a:solidFill>
              </a:rPr>
              <a:t>Y no se cuentan las  repeticiones  (1,1) o (2,2)…</a:t>
            </a:r>
          </a:p>
          <a:p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7185318" y="5662288"/>
            <a:ext cx="3422732" cy="738664"/>
          </a:xfrm>
          <a:prstGeom prst="rect">
            <a:avLst/>
          </a:prstGeom>
          <a:solidFill>
            <a:srgbClr val="FF0066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260765" y="3902194"/>
            <a:ext cx="872835" cy="6399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310252" y="4493996"/>
            <a:ext cx="872835" cy="6399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3281799" y="5095231"/>
            <a:ext cx="872835" cy="6399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154634" y="5711232"/>
            <a:ext cx="872835" cy="6399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H="1">
            <a:off x="1300522" y="3867928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2174931" y="4515200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H="1">
            <a:off x="3124935" y="5107027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4161327" y="5640656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81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sin repetición</a:t>
            </a:r>
            <a:r>
              <a:rPr lang="es-MX" altLang="es-ES" sz="2800" b="1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39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260765" y="3879274"/>
          <a:ext cx="3865416" cy="23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354">
                  <a:extLst>
                    <a:ext uri="{9D8B030D-6E8A-4147-A177-3AD203B41FA5}">
                      <a16:colId xmlns:a16="http://schemas.microsoft.com/office/drawing/2014/main" val="545522189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911996971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700916976"/>
                    </a:ext>
                  </a:extLst>
                </a:gridCol>
                <a:gridCol w="966354">
                  <a:extLst>
                    <a:ext uri="{9D8B030D-6E8A-4147-A177-3AD203B41FA5}">
                      <a16:colId xmlns:a16="http://schemas.microsoft.com/office/drawing/2014/main" val="3839225192"/>
                    </a:ext>
                  </a:extLst>
                </a:gridCol>
              </a:tblGrid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(1,4)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70402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(2,4)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635821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(3;3)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(3,4)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821789"/>
                  </a:ext>
                </a:extLst>
              </a:tr>
              <a:tr h="598771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(4,1)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(4,2)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(4,3)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rgbClr val="FF0066"/>
                          </a:solidFill>
                        </a:rPr>
                        <a:t>(4,4)</a:t>
                      </a:r>
                      <a:endParaRPr lang="en-US" sz="2400" b="1" dirty="0">
                        <a:solidFill>
                          <a:srgbClr val="FF0066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597401"/>
                  </a:ext>
                </a:extLst>
              </a:tr>
            </a:tbl>
          </a:graphicData>
        </a:graphic>
      </p:graphicFrame>
      <p:sp>
        <p:nvSpPr>
          <p:cNvPr id="25" name="Rectángulo 24"/>
          <p:cNvSpPr/>
          <p:nvPr/>
        </p:nvSpPr>
        <p:spPr>
          <a:xfrm>
            <a:off x="5801591" y="5735141"/>
            <a:ext cx="3422732" cy="738664"/>
          </a:xfrm>
          <a:prstGeom prst="rect">
            <a:avLst/>
          </a:prstGeom>
          <a:solidFill>
            <a:srgbClr val="FF0066"/>
          </a:solidFill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Nº de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arreglos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778325" y="2987177"/>
            <a:ext cx="3259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0066"/>
                </a:solidFill>
              </a:rPr>
              <a:t>Aplicando fórmula</a:t>
            </a:r>
            <a:endParaRPr lang="en-US" sz="2800" dirty="0">
              <a:solidFill>
                <a:srgbClr val="FF0066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175440" y="4060249"/>
            <a:ext cx="1241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0066"/>
                </a:solidFill>
              </a:rPr>
              <a:t>n = 4</a:t>
            </a:r>
          </a:p>
          <a:p>
            <a:r>
              <a:rPr lang="es-ES" sz="2800" b="1" dirty="0" smtClean="0">
                <a:solidFill>
                  <a:srgbClr val="FF0066"/>
                </a:solidFill>
              </a:rPr>
              <a:t>r = 2</a:t>
            </a:r>
            <a:endParaRPr lang="en-US" sz="2800" b="1" dirty="0">
              <a:solidFill>
                <a:srgbClr val="FF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8428303" y="3145451"/>
                <a:ext cx="2663029" cy="1083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bSup>
                      <m:r>
                        <a:rPr lang="en-US" sz="3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8303" y="3145451"/>
                <a:ext cx="2663029" cy="10839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8643501" y="4618509"/>
                <a:ext cx="2663029" cy="8038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4!</m:t>
                        </m:r>
                      </m:num>
                      <m:den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4−2</m:t>
                            </m:r>
                          </m:e>
                        </m:d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sz="28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12</a:t>
                </a:r>
                <a:endParaRPr lang="en-US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3501" y="4618509"/>
                <a:ext cx="2663029" cy="803874"/>
              </a:xfrm>
              <a:prstGeom prst="rect">
                <a:avLst/>
              </a:prstGeom>
              <a:blipFill>
                <a:blip r:embed="rId4"/>
                <a:stretch>
                  <a:fillRect b="-5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ector recto 14"/>
          <p:cNvCxnSpPr/>
          <p:nvPr/>
        </p:nvCxnSpPr>
        <p:spPr>
          <a:xfrm flipH="1">
            <a:off x="1300522" y="3867928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 flipH="1">
            <a:off x="2166735" y="4484246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H="1">
            <a:off x="3178238" y="5076816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4123770" y="5698187"/>
            <a:ext cx="969973" cy="6163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1300522" y="3833436"/>
            <a:ext cx="1009054" cy="72006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2309576" y="4562344"/>
            <a:ext cx="935955" cy="58276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3133722" y="5032267"/>
            <a:ext cx="1059005" cy="7028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4192727" y="5693134"/>
            <a:ext cx="953556" cy="62137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74" y="2087661"/>
            <a:ext cx="9602442" cy="3804035"/>
          </a:xfrm>
        </p:spPr>
        <p:txBody>
          <a:bodyPr rtlCol="0">
            <a:noAutofit/>
          </a:bodyPr>
          <a:lstStyle/>
          <a:p>
            <a:pPr marL="82296" indent="0" algn="just">
              <a:lnSpc>
                <a:spcPct val="150000"/>
              </a:lnSpc>
              <a:buNone/>
              <a:defRPr/>
            </a:pP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material que se muestra a continuación  establece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bases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ejemplifica las diferentes distribuciones de muestreo que existen de tal manera 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 el alumno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comprenda e identifique fácilmente  bajo qué condiciones   se da  cada una, de manera que aplique en casos reales y </a:t>
            </a:r>
            <a:r>
              <a:rPr lang="es-ES" sz="2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manera directa contribuya a que tome  decisiones fundamentadas en el desempeño de su profesión.</a:t>
            </a:r>
            <a:endParaRPr lang="es-MX" altLang="es-MX" sz="2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000000"/>
                </a:solidFill>
              </a:rPr>
              <a:t>2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7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51665" y="1577024"/>
            <a:ext cx="81445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102923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 de Permutación sin repetición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ES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rgbClr val="000000"/>
                </a:solidFill>
              </a:rPr>
              <a:t>¿</a:t>
            </a:r>
            <a:r>
              <a:rPr lang="es-MX" sz="2800" dirty="0">
                <a:solidFill>
                  <a:srgbClr val="000000"/>
                </a:solidFill>
              </a:rPr>
              <a:t>Cuántos números </a:t>
            </a:r>
            <a:r>
              <a:rPr lang="es-MX" sz="2800" dirty="0" smtClean="0">
                <a:solidFill>
                  <a:srgbClr val="000000"/>
                </a:solidFill>
              </a:rPr>
              <a:t>(arreglos) de </a:t>
            </a:r>
            <a:r>
              <a:rPr lang="es-MX" sz="2800" dirty="0">
                <a:solidFill>
                  <a:srgbClr val="000000"/>
                </a:solidFill>
              </a:rPr>
              <a:t>cinco cifras distintas se pueden formar con las cifras </a:t>
            </a:r>
            <a:r>
              <a:rPr lang="es-MX" sz="2800" dirty="0" smtClean="0">
                <a:solidFill>
                  <a:srgbClr val="000000"/>
                </a:solidFill>
              </a:rPr>
              <a:t>impares</a:t>
            </a:r>
            <a:r>
              <a:rPr lang="es-MX" sz="2800" dirty="0">
                <a:solidFill>
                  <a:srgbClr val="000000"/>
                </a:solidFill>
              </a:rPr>
              <a:t>? </a:t>
            </a:r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40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7004396" y="4822104"/>
                <a:ext cx="2290948" cy="7039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s-ES" sz="36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s-ES" sz="36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bSup>
                      <m:r>
                        <a:rPr lang="en-US" sz="36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3600" b="1" i="0" smtClean="0">
                          <a:latin typeface="Cambria Math" panose="02040503050406030204" pitchFamily="18" charset="0"/>
                        </a:rPr>
                        <m:t>𝟏𝟐𝟎</m:t>
                      </m:r>
                    </m:oMath>
                  </m:oMathPara>
                </a14:m>
                <a:endParaRPr lang="en-US" sz="3600" b="1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396" y="4822104"/>
                <a:ext cx="2290948" cy="7039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2504820" y="4625480"/>
                <a:ext cx="2663029" cy="10971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bSup>
                      <m:r>
                        <a:rPr lang="en-US" sz="3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32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3200" b="0" i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32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4820" y="4625480"/>
                <a:ext cx="2663029" cy="10971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6501179" y="3867997"/>
            <a:ext cx="32973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0000"/>
                </a:solidFill>
              </a:rPr>
              <a:t>n = 5  (1,3,5,7,9)</a:t>
            </a:r>
          </a:p>
          <a:p>
            <a:r>
              <a:rPr lang="es-ES" sz="2800" dirty="0" smtClean="0">
                <a:solidFill>
                  <a:srgbClr val="000000"/>
                </a:solidFill>
              </a:rPr>
              <a:t>r = 5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1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971203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lineal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Permutaciones de diferentes objetos tomados todos a la vez. El total de permutaciones de un conjunto de objetos tomados todos a la vez, se obtiene razonando en forma similar del principio fundamental de </a:t>
            </a:r>
            <a:r>
              <a:rPr lang="es-MX" altLang="es-ES" sz="2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contar: 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41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7949553" y="4858819"/>
                <a:ext cx="266302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dirty="0" smtClean="0"/>
                  <a:t>P </a:t>
                </a:r>
                <a:r>
                  <a:rPr lang="en-US" sz="2000" dirty="0" smtClean="0"/>
                  <a:t>n</a:t>
                </a:r>
                <a14:m>
                  <m:oMath xmlns:m="http://schemas.openxmlformats.org/officeDocument/2006/math">
                    <m:r>
                      <a:rPr lang="en-US" sz="32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ES" sz="32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s-ES" sz="3200" b="0" i="0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9553" y="4858819"/>
                <a:ext cx="2663029" cy="584775"/>
              </a:xfrm>
              <a:prstGeom prst="rect">
                <a:avLst/>
              </a:prstGeom>
              <a:blipFill>
                <a:blip r:embed="rId3"/>
                <a:stretch>
                  <a:fillRect l="-5721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 9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r>
              <a:rPr lang="es-ES" b="1" dirty="0">
                <a:solidFill>
                  <a:srgbClr val="000000"/>
                </a:solidFill>
              </a:rPr>
              <a:t>9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0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28086"/>
            <a:ext cx="7176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1067112" y="2233124"/>
            <a:ext cx="104875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lineal ejemplo</a:t>
            </a: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rgbClr val="000000"/>
                </a:solidFill>
              </a:rPr>
              <a:t>¿De cuantos modos puede disponerse en una fila </a:t>
            </a:r>
            <a:r>
              <a:rPr lang="es-MX" sz="2800" dirty="0" smtClean="0">
                <a:solidFill>
                  <a:srgbClr val="000000"/>
                </a:solidFill>
              </a:rPr>
              <a:t>dos profesores que nunca se separan  </a:t>
            </a:r>
            <a:r>
              <a:rPr lang="es-MX" sz="2800" dirty="0">
                <a:solidFill>
                  <a:srgbClr val="000000"/>
                </a:solidFill>
              </a:rPr>
              <a:t>y </a:t>
            </a:r>
            <a:r>
              <a:rPr lang="es-MX" sz="2800" dirty="0" smtClean="0">
                <a:solidFill>
                  <a:srgbClr val="000000"/>
                </a:solidFill>
              </a:rPr>
              <a:t> 6 estudiantes</a:t>
            </a:r>
            <a:r>
              <a:rPr lang="es-MX" sz="2800" dirty="0">
                <a:solidFill>
                  <a:srgbClr val="000000"/>
                </a:solidFill>
              </a:rPr>
              <a:t>?</a:t>
            </a:r>
            <a:endParaRPr lang="es-MX" altLang="es-ES" sz="28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42</a:t>
            </a:r>
            <a:endParaRPr lang="es-ES" dirty="0"/>
          </a:p>
        </p:txBody>
      </p:sp>
      <p:sp>
        <p:nvSpPr>
          <p:cNvPr id="25" name="Rectángulo 24"/>
          <p:cNvSpPr/>
          <p:nvPr/>
        </p:nvSpPr>
        <p:spPr>
          <a:xfrm>
            <a:off x="1067111" y="5735141"/>
            <a:ext cx="9060562" cy="738664"/>
          </a:xfrm>
          <a:prstGeom prst="rect">
            <a:avLst/>
          </a:prstGeom>
          <a:solidFill>
            <a:srgbClr val="FF0066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67111" y="3745617"/>
            <a:ext cx="3259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0000"/>
                </a:solidFill>
              </a:rPr>
              <a:t>Aplicando fórmula</a:t>
            </a:r>
            <a:endParaRPr lang="en-US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4513626" y="3573462"/>
                <a:ext cx="266302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000000"/>
                    </a:solidFill>
                  </a:rPr>
                  <a:t>p</a:t>
                </a:r>
                <a:r>
                  <a:rPr lang="en-US" sz="2800" b="1" dirty="0" smtClean="0">
                    <a:solidFill>
                      <a:srgbClr val="000000"/>
                    </a:solidFill>
                  </a:rPr>
                  <a:t>n</a:t>
                </a:r>
                <a14:m>
                  <m:oMath xmlns:m="http://schemas.openxmlformats.org/officeDocument/2006/math">
                    <m:r>
                      <a:rPr lang="en-US" sz="3200" b="1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32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es-ES" sz="32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endParaRPr lang="en-US" sz="32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626" y="3573462"/>
                <a:ext cx="2663029" cy="584775"/>
              </a:xfrm>
              <a:prstGeom prst="rect">
                <a:avLst/>
              </a:prstGeom>
              <a:blipFill>
                <a:blip r:embed="rId3"/>
                <a:stretch>
                  <a:fillRect l="-5721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1067111" y="4311019"/>
            <a:ext cx="104875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0000"/>
                </a:solidFill>
              </a:rPr>
              <a:t>Considerar  las permutaciones de los maestros y después considerarlos como uno solo porque nunca se separan, además de los 6 estudiantes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539285" y="5842863"/>
            <a:ext cx="834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rgbClr val="000000"/>
                </a:solidFill>
              </a:rPr>
              <a:t>Pn= 2!7! = (2x1)(7x6x5x4x3x2x1)=(2x5,040)=10,080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40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97120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cíclica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distintas agrupaciones formadas con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 elementos colocación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sus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manera cíclica.</a:t>
            </a:r>
            <a:r>
              <a:rPr lang="es-MX" dirty="0" smtClean="0"/>
              <a:t> </a:t>
            </a:r>
            <a:endParaRPr lang="es-MX" altLang="es-ES" sz="2800" dirty="0" smtClean="0">
              <a:solidFill>
                <a:srgbClr val="FF0066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43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7270680" y="4295904"/>
                <a:ext cx="266302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dirty="0" smtClean="0"/>
                  <a:t>P </a:t>
                </a:r>
                <a:r>
                  <a:rPr lang="en-US" sz="2000" dirty="0" smtClean="0"/>
                  <a:t>n</a:t>
                </a:r>
                <a14:m>
                  <m:oMath xmlns:m="http://schemas.openxmlformats.org/officeDocument/2006/math">
                    <m:r>
                      <a:rPr lang="en-US" sz="3200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32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s-ES" sz="32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s-ES" sz="3200" b="0" i="0" smtClean="0">
                        <a:latin typeface="Cambria Math" panose="02040503050406030204" pitchFamily="18" charset="0"/>
                      </a:rPr>
                      <m:t>−1)!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680" y="4295904"/>
                <a:ext cx="2663029" cy="584775"/>
              </a:xfrm>
              <a:prstGeom prst="rect">
                <a:avLst/>
              </a:prstGeom>
              <a:blipFill>
                <a:blip r:embed="rId3"/>
                <a:stretch>
                  <a:fillRect l="-5950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 9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41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65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97120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Permutación cíclica ejemplo: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rgbClr val="000000"/>
                </a:solidFill>
                <a:latin typeface="+mj-lt"/>
              </a:rPr>
              <a:t>En una mesa para un debate, ¿de </a:t>
            </a:r>
            <a:r>
              <a:rPr lang="es-MX" sz="2800" dirty="0">
                <a:solidFill>
                  <a:srgbClr val="000000"/>
                </a:solidFill>
                <a:latin typeface="+mj-lt"/>
              </a:rPr>
              <a:t>cuántas formas distintas pueden sentarse ocho personas </a:t>
            </a:r>
            <a:r>
              <a:rPr lang="es-MX" sz="2800" dirty="0" smtClean="0">
                <a:solidFill>
                  <a:srgbClr val="000000"/>
                </a:solidFill>
                <a:latin typeface="+mj-lt"/>
              </a:rPr>
              <a:t>si es  </a:t>
            </a:r>
            <a:r>
              <a:rPr lang="es-MX" sz="2800" dirty="0">
                <a:solidFill>
                  <a:srgbClr val="000000"/>
                </a:solidFill>
                <a:latin typeface="+mj-lt"/>
              </a:rPr>
              <a:t>una mesa redonda?</a:t>
            </a:r>
            <a:endParaRPr lang="es-MX" altLang="es-ES" sz="2800" dirty="0" smtClean="0">
              <a:solidFill>
                <a:srgbClr val="000000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44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900545" y="4329796"/>
            <a:ext cx="3121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000000"/>
                </a:solidFill>
              </a:rPr>
              <a:t>Aplicando fórmula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00545" y="5088463"/>
            <a:ext cx="5167434" cy="738664"/>
          </a:xfrm>
          <a:prstGeom prst="rect">
            <a:avLst/>
          </a:prstGeom>
          <a:solidFill>
            <a:srgbClr val="FF0066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1012207" y="5163070"/>
                <a:ext cx="505577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dirty="0" smtClean="0">
                    <a:solidFill>
                      <a:srgbClr val="000000"/>
                    </a:solidFill>
                  </a:rPr>
                  <a:t>P </a:t>
                </a:r>
                <a:r>
                  <a:rPr lang="en-US" sz="2000" dirty="0">
                    <a:solidFill>
                      <a:srgbClr val="000000"/>
                    </a:solidFill>
                  </a:rPr>
                  <a:t>8</a:t>
                </a:r>
                <a14:m>
                  <m:oMath xmlns:m="http://schemas.openxmlformats.org/officeDocument/2006/math">
                    <m:r>
                      <a:rPr lang="en-US" sz="3200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E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3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8−1</m:t>
                        </m:r>
                      </m:e>
                    </m:d>
                    <m:r>
                      <a:rPr lang="es-ES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!=</m:t>
                    </m:r>
                  </m:oMath>
                </a14:m>
                <a:r>
                  <a:rPr lang="en-US" sz="3200" dirty="0" smtClean="0">
                    <a:solidFill>
                      <a:srgbClr val="000000"/>
                    </a:solidFill>
                  </a:rPr>
                  <a:t>7!= 5,040</a:t>
                </a:r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207" y="5163070"/>
                <a:ext cx="5055772" cy="584775"/>
              </a:xfrm>
              <a:prstGeom prst="rect">
                <a:avLst/>
              </a:prstGeom>
              <a:blipFill>
                <a:blip r:embed="rId3"/>
                <a:stretch>
                  <a:fillRect l="-3016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ángulo 11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42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8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971203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por grupos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el número 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permutaciones de n objetos de los cuales n</a:t>
            </a:r>
            <a:r>
              <a:rPr lang="es-MX" altLang="es-ES" sz="2800" baseline="-250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son similares de alguna manera, n</a:t>
            </a:r>
            <a:r>
              <a:rPr lang="es-MX" altLang="es-ES" sz="2800" baseline="-250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s-MX" altLang="es-ES" sz="2800" dirty="0">
                <a:solidFill>
                  <a:srgbClr val="FF006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son similares de otra manera, …. , nr son similares aún de otra manera, es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s-MX" altLang="es-ES" sz="2800" dirty="0">
              <a:solidFill>
                <a:srgbClr val="FF0066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45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5071672" y="5156945"/>
                <a:ext cx="4875892" cy="9717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sz="2800" b="1" i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sz="28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sz="2800" b="1" i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</m:sub>
                        <m:sup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  <m:r>
                        <a:rPr lang="en-US" sz="28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sz="2800" b="1" i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!,</m:t>
                          </m:r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sz="28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!,</m:t>
                          </m:r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sz="2800" b="1" i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 !…</m:t>
                          </m:r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1672" y="5156945"/>
                <a:ext cx="4875892" cy="9717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43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7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2160527" y="5513553"/>
            <a:ext cx="5167434" cy="738664"/>
          </a:xfrm>
          <a:prstGeom prst="rect">
            <a:avLst/>
          </a:prstGeom>
          <a:solidFill>
            <a:srgbClr val="FF0066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655795"/>
            <a:ext cx="9488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3200" b="1" dirty="0" smtClean="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PERMUTACIONES</a:t>
            </a:r>
            <a:endParaRPr kumimoji="0" lang="es-MX" altLang="es-ES" sz="32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900545" y="2161799"/>
            <a:ext cx="104463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Permutación por grupos ejemplo: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rgbClr val="000000"/>
                </a:solidFill>
                <a:latin typeface="+mj-lt"/>
              </a:rPr>
              <a:t>Cuantos </a:t>
            </a:r>
            <a:r>
              <a:rPr lang="es-MX" sz="2800" dirty="0">
                <a:solidFill>
                  <a:srgbClr val="000000"/>
                </a:solidFill>
                <a:latin typeface="+mj-lt"/>
              </a:rPr>
              <a:t>números de cinco cifras hay en las que el 2 aparezca una vez, el 7 dos veces y el 9 dos veces también. En este caso se </a:t>
            </a:r>
            <a:r>
              <a:rPr lang="es-MX" sz="2800" dirty="0" smtClean="0">
                <a:solidFill>
                  <a:srgbClr val="000000"/>
                </a:solidFill>
                <a:latin typeface="+mj-lt"/>
              </a:rPr>
              <a:t>tiene: n=5! n</a:t>
            </a:r>
            <a:r>
              <a:rPr lang="es-MX" sz="28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s-MX" sz="2800" dirty="0" smtClean="0">
                <a:solidFill>
                  <a:srgbClr val="000000"/>
                </a:solidFill>
                <a:latin typeface="+mj-lt"/>
              </a:rPr>
              <a:t>=1!; porque el 2 aparece una vez.  n</a:t>
            </a:r>
            <a:r>
              <a:rPr lang="es-MX" sz="28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s-MX" sz="2800" dirty="0" smtClean="0">
                <a:solidFill>
                  <a:srgbClr val="000000"/>
                </a:solidFill>
                <a:latin typeface="+mj-lt"/>
              </a:rPr>
              <a:t>=2! Porque el 7 aparece dos veces y  n</a:t>
            </a:r>
            <a:r>
              <a:rPr lang="es-MX" sz="28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s-MX" sz="2800" dirty="0" smtClean="0">
                <a:solidFill>
                  <a:srgbClr val="000000"/>
                </a:solidFill>
                <a:latin typeface="+mj-lt"/>
              </a:rPr>
              <a:t>=2! Porque el nueve aparece 2 veces</a:t>
            </a:r>
            <a:endParaRPr lang="es-MX" altLang="es-ES" sz="2800" dirty="0">
              <a:solidFill>
                <a:srgbClr val="000000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s-MX" altLang="es-ES" sz="2800" dirty="0">
              <a:solidFill>
                <a:srgbClr val="FF0066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51665" y="385809"/>
            <a:ext cx="9710479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PROBABILIDAD Y ESTADÍSTICA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46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2938072" y="5478159"/>
                <a:ext cx="4875892" cy="7740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800" b="1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800" b="1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800" b="1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sub>
                      <m:sup>
                        <m:r>
                          <a:rPr lang="es-ES" sz="2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bSup>
                    <m:r>
                      <a:rPr lang="en-US" sz="2800" b="1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8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s-ES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8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!,</m:t>
                        </m:r>
                        <m:r>
                          <a:rPr lang="es-ES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8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!,</m:t>
                        </m:r>
                        <m:sSub>
                          <m:sSubPr>
                            <m:ctrlP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  <m:sub>
                            <m:r>
                              <a:rPr lang="en-US" sz="2800" b="1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28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sz="2800" b="1" dirty="0" smtClean="0">
                    <a:solidFill>
                      <a:srgbClr val="000000"/>
                    </a:solidFill>
                  </a:rPr>
                  <a:t>=30</a:t>
                </a:r>
                <a:endParaRPr lang="en-US" sz="28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072" y="5478159"/>
                <a:ext cx="4875892" cy="774058"/>
              </a:xfrm>
              <a:prstGeom prst="rect">
                <a:avLst/>
              </a:prstGeom>
              <a:blipFill>
                <a:blip r:embed="rId3"/>
                <a:stretch>
                  <a:fillRect b="-1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 9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44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7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17263" y="1236947"/>
            <a:ext cx="243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2"/>
                </a:solidFill>
              </a:rPr>
              <a:t>REFERENCIAS</a:t>
            </a:r>
            <a:endParaRPr lang="es-ES" sz="2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90750" y="2691581"/>
            <a:ext cx="7403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1075867" y="2142304"/>
            <a:ext cx="96329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Lind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D. (2012) Estadística Aplicada a los negocios y la economía.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México. Décimo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Quinta edición. Editorial Mc Graw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Hill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Spiegel,M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(2013). Probabilidad y Estadística. México. Cuarta edición. Editorial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Graw Hill Educación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2000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Wolepole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(2012)  Probabilidad y Estadística  para ingeniería y ciencias. México. Novena edición. Editorial Prentice Hall. </a:t>
            </a: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Anderson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 (2015).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 los Negocios. México. 12 ed. Editorial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Cengage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47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45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17263" y="1236947"/>
            <a:ext cx="243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2"/>
                </a:solidFill>
              </a:rPr>
              <a:t>REFERENCIAS</a:t>
            </a:r>
            <a:endParaRPr lang="es-ES" sz="2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90750" y="2691581"/>
            <a:ext cx="7403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1075867" y="2142304"/>
            <a:ext cx="96329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s-MX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endParaRPr lang="es-MX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s-MX" sz="16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es-E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81905" y="2691581"/>
            <a:ext cx="96329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Newbold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 (2010). Estadística para administración y economía. México. Sexta edición. Editorial Pearson. </a:t>
            </a: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Imágenes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diversas de google.</a:t>
            </a: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48</a:t>
            </a:fld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46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24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1671" y="2032665"/>
            <a:ext cx="9981302" cy="4140468"/>
          </a:xfrm>
        </p:spPr>
        <p:txBody>
          <a:bodyPr rtlCol="0">
            <a:noAutofit/>
          </a:bodyPr>
          <a:lstStyle/>
          <a:p>
            <a:pPr marL="82296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recomienda ampliamente este material como soporte a las clases presenciales para coadyuvar al logro de los objetivos y el propósito general de la Unidad de Aprendizaje </a:t>
            </a:r>
          </a:p>
          <a:p>
            <a:pPr marL="82296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 explicaciones y ejemplificaciones mostradas en casos de aplicación con fórmulas e imágenes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incluidas en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material, el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alumno podrá 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fácilmente asimilar el conocimiento. </a:t>
            </a:r>
            <a:endParaRPr lang="es-MX" sz="28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s-MX" sz="28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5</a:t>
            </a:fld>
            <a:endParaRPr lang="es-ES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3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0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12987" y="2364826"/>
            <a:ext cx="10122795" cy="3750224"/>
          </a:xfrm>
        </p:spPr>
        <p:txBody>
          <a:bodyPr rtlCol="0">
            <a:noAutofit/>
          </a:bodyPr>
          <a:lstStyle/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8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y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9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se da a conocer la presentación del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trabajo, objetivo e introducción</a:t>
            </a:r>
            <a:endParaRPr lang="es-MX" altLang="es-MX" sz="28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dispositiva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10 a  la 14 se presentan las generalidades de las técnicas de conteo.</a:t>
            </a:r>
            <a:endParaRPr lang="es-MX" altLang="es-MX" sz="28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regla de multiplicación  se aborda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diapositiva 15 a la 19. </a:t>
            </a:r>
            <a:endParaRPr lang="es-MX" altLang="es-MX" sz="28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20 y 21 se muestran las características de la combinación y se ejemplifica.</a:t>
            </a: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6</a:t>
            </a:fld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000000"/>
                </a:solidFill>
              </a:rPr>
              <a:t>4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9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8372" y="2262921"/>
            <a:ext cx="10058400" cy="3261579"/>
          </a:xfrm>
        </p:spPr>
        <p:txBody>
          <a:bodyPr rtlCol="0">
            <a:noAutofit/>
          </a:bodyPr>
          <a:lstStyle/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22 y 26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muestra los aspectos fundamentales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la combinación con repetición</a:t>
            </a:r>
            <a:endParaRPr lang="es-MX" altLang="es-MX" sz="28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27 a la 30 lo referente a la combinación  sin repetición.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la diapositiva 31 a la 46 se presenta la permutación con y sin repetición, lineal, cíclica y por grupos.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Finalmente la bibliografía consultada para la realización de este material se muestra en la diapositiva 47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endParaRPr lang="es-MX" altLang="es-MX" sz="24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82296" indent="0" algn="just">
              <a:buNone/>
              <a:defRPr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7</a:t>
            </a:fld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000000"/>
                </a:solidFill>
              </a:rPr>
              <a:t>5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5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769380" y="569406"/>
            <a:ext cx="2880320" cy="736879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4000" b="1" dirty="0">
                <a:solidFill>
                  <a:srgbClr val="0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Objetivo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26232" y="1969553"/>
            <a:ext cx="9503223" cy="3336738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Proporcionar  información referente a las distribuciones </a:t>
            </a:r>
            <a:r>
              <a:rPr lang="es-ES" sz="3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muestrales</a:t>
            </a:r>
            <a:r>
              <a:rPr lang="es-E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de probabilidad y su aplicación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como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parte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 las bases de la formación del alumno de la licenciatura; generando 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habilidades y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razonamientos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que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apoyen en el </a:t>
            </a:r>
            <a:r>
              <a:rPr lang="es-E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desarrollo de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su ámbito profesional.</a:t>
            </a:r>
            <a:endParaRPr lang="es-MX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473C-8FF9-451B-957A-36D79952F2EC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000000"/>
                </a:solidFill>
              </a:rPr>
              <a:t>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2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933701" y="787782"/>
            <a:ext cx="4499184" cy="105623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eaLnBrk="1" hangingPunct="1"/>
            <a:r>
              <a:rPr lang="es-MX" sz="4800" b="1" dirty="0">
                <a:solidFill>
                  <a:schemeClr val="accent3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Introducción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129378" y="1844016"/>
            <a:ext cx="9927771" cy="3947889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 conocimiento , entendimiento  y aplicación de la probabilidad en sus diferentes temas juega un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papel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importante 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dentro del desarrollo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profesional; de manera </a:t>
            </a:r>
            <a:r>
              <a:rPr lang="es-MX" sz="3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especìfica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las distribuciones </a:t>
            </a:r>
            <a:r>
              <a:rPr lang="es-MX" sz="3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muestrales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 probabilidad al convertirse en una excelente  herramienta para la toma de decisiones de </a:t>
            </a:r>
            <a:r>
              <a:rPr lang="es-MX" sz="3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ahì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la indispensable  </a:t>
            </a:r>
            <a:r>
              <a:rPr lang="es-MX" sz="3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aplicaciòn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 una 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manera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eficaz y objetiva,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el analizar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los elementos participando en decisiones requeridas   en el mundo de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la economía.</a:t>
            </a:r>
            <a:endParaRPr lang="es-MX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843591" y="6594765"/>
            <a:ext cx="1348409" cy="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7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21">
  <a:themeElements>
    <a:clrScheme name="Diseño predeterminado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2358</TotalTime>
  <Words>2614</Words>
  <Application>Microsoft Office PowerPoint</Application>
  <PresentationFormat>Panorámica</PresentationFormat>
  <Paragraphs>537</Paragraphs>
  <Slides>48</Slides>
  <Notes>41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4" baseType="lpstr">
      <vt:lpstr>Arial</vt:lpstr>
      <vt:lpstr>Calibri</vt:lpstr>
      <vt:lpstr>Cambria Math</vt:lpstr>
      <vt:lpstr>Times New Roman</vt:lpstr>
      <vt:lpstr>Wingdings</vt:lpstr>
      <vt:lpstr>421</vt:lpstr>
      <vt:lpstr>Presentación de PowerPoint</vt:lpstr>
      <vt:lpstr>PROBABILIDAD Y ESTADÍSTICA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MÉTODOS CUANTITATIVOS PARA LA TOMA DE DECISIONES EN LOS NEGOCIOS</dc:title>
  <dc:creator>EDNA SOLANO MENESES</dc:creator>
  <cp:lastModifiedBy>EDNA SOLANO MENESES</cp:lastModifiedBy>
  <cp:revision>302</cp:revision>
  <dcterms:created xsi:type="dcterms:W3CDTF">2017-08-08T17:06:04Z</dcterms:created>
  <dcterms:modified xsi:type="dcterms:W3CDTF">2019-09-30T03:14:11Z</dcterms:modified>
</cp:coreProperties>
</file>