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44"/>
  </p:notesMasterIdLst>
  <p:sldIdLst>
    <p:sldId id="286" r:id="rId2"/>
    <p:sldId id="287" r:id="rId3"/>
    <p:sldId id="288" r:id="rId4"/>
    <p:sldId id="296" r:id="rId5"/>
    <p:sldId id="297" r:id="rId6"/>
    <p:sldId id="298" r:id="rId7"/>
    <p:sldId id="299" r:id="rId8"/>
    <p:sldId id="290" r:id="rId9"/>
    <p:sldId id="291" r:id="rId10"/>
    <p:sldId id="292" r:id="rId11"/>
    <p:sldId id="320" r:id="rId12"/>
    <p:sldId id="369" r:id="rId13"/>
    <p:sldId id="333" r:id="rId14"/>
    <p:sldId id="372" r:id="rId15"/>
    <p:sldId id="383" r:id="rId16"/>
    <p:sldId id="370" r:id="rId17"/>
    <p:sldId id="371" r:id="rId18"/>
    <p:sldId id="374" r:id="rId19"/>
    <p:sldId id="373" r:id="rId20"/>
    <p:sldId id="376" r:id="rId21"/>
    <p:sldId id="351" r:id="rId22"/>
    <p:sldId id="382" r:id="rId23"/>
    <p:sldId id="385" r:id="rId24"/>
    <p:sldId id="389" r:id="rId25"/>
    <p:sldId id="387" r:id="rId26"/>
    <p:sldId id="388" r:id="rId27"/>
    <p:sldId id="392" r:id="rId28"/>
    <p:sldId id="393" r:id="rId29"/>
    <p:sldId id="377" r:id="rId30"/>
    <p:sldId id="394" r:id="rId31"/>
    <p:sldId id="378" r:id="rId32"/>
    <p:sldId id="390" r:id="rId33"/>
    <p:sldId id="396" r:id="rId34"/>
    <p:sldId id="379" r:id="rId35"/>
    <p:sldId id="395" r:id="rId36"/>
    <p:sldId id="397" r:id="rId37"/>
    <p:sldId id="380" r:id="rId38"/>
    <p:sldId id="384" r:id="rId39"/>
    <p:sldId id="381" r:id="rId40"/>
    <p:sldId id="398" r:id="rId41"/>
    <p:sldId id="332" r:id="rId42"/>
    <p:sldId id="323" r:id="rId4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99FF"/>
    <a:srgbClr val="000000"/>
    <a:srgbClr val="660066"/>
    <a:srgbClr val="FFFF00"/>
    <a:srgbClr val="FFFF66"/>
    <a:srgbClr val="800080"/>
    <a:srgbClr val="FF99CC"/>
    <a:srgbClr val="00CC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162" autoAdjust="0"/>
    <p:restoredTop sz="94434" autoAdjust="0"/>
  </p:normalViewPr>
  <p:slideViewPr>
    <p:cSldViewPr snapToGrid="0">
      <p:cViewPr varScale="1">
        <p:scale>
          <a:sx n="69" d="100"/>
          <a:sy n="69" d="100"/>
        </p:scale>
        <p:origin x="240" y="48"/>
      </p:cViewPr>
      <p:guideLst/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10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D5FCC-E306-4B3C-AC28-D1B3225682C8}" type="datetimeFigureOut">
              <a:rPr lang="es-ES" smtClean="0"/>
              <a:t>30/09/2019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4C1AA-4006-4A61-B77F-6E81E9336E22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9335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4C1AA-4006-4A61-B77F-6E81E9336E22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2993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39887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8954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85457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64937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34891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79017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035649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369914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96112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8897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18768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29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95237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21534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757484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046324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49136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45693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383329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751458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39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73757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40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2145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324227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4C1AA-4006-4A61-B77F-6E81E9336E22}" type="slidenum">
              <a:rPr lang="es-ES" smtClean="0"/>
              <a:t>41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734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8653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81906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57365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2468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62877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6567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0DF8-1085-45ED-8D85-D551E070A56A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35958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4949-EA6C-456F-B1F4-D5E9CF719B44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86371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C605-BBF1-4860-B092-6B45397F7EAA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4670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0A127-AD9B-4540-9F67-6894B9219D82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0265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BB7C-FACC-4027-9F36-3DE4AF24D387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69559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E0AF-E839-40C9-8F4B-532003983D52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05887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43074-B232-4FB8-B85E-4A1AD6A709C9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4225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B3CA7-80F4-4F09-8BC7-BB3554F42043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49731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D8A934A-8095-4E0F-A223-76A0337B2D1C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91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C033C-3A37-475E-9E5E-12B46EC099F7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2555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BF5F-596D-4E1C-8FA6-2EB9934449CA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9164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3DFE-E074-42AB-8462-FADD28EC5855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513636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833A-86CE-4E29-8B29-E0BDAE7B4C3D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849021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8021-5163-4917-971E-3F1DF0FBC4C7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4344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389D-FE3E-4D62-A5BE-E49B1E3582A5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02918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7B42-9BE0-4BCE-9714-41F9F3D24FE0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139517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24B1-5C31-4701-AA42-1AF388DD8A52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1303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65AA6-652D-475E-9CBF-95919DF66504}" type="datetime1">
              <a:rPr lang="es-ES" smtClean="0"/>
              <a:t>30/09/2019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17043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  <p:sldLayoutId id="2147483826" r:id="rId14"/>
    <p:sldLayoutId id="2147483827" r:id="rId15"/>
    <p:sldLayoutId id="2147483828" r:id="rId16"/>
    <p:sldLayoutId id="214748382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0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Uaemex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821915" y="633464"/>
            <a:ext cx="2043352" cy="18465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  <a:effectLst>
            <a:reflection blurRad="6350" stA="40000" endPos="38500" dist="50800" dir="5400000" sy="-100000" algn="bl" rotWithShape="0"/>
            <a:softEdge rad="12700"/>
          </a:effec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210185" y="2990267"/>
            <a:ext cx="2157291" cy="227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33000" endPos="35000" dir="5400000" sy="-100000" algn="bl" rotWithShape="0"/>
            <a:softEdge rad="12700"/>
          </a:effectLst>
        </p:spPr>
      </p:pic>
      <p:sp>
        <p:nvSpPr>
          <p:cNvPr id="4" name="Rectángulo 3"/>
          <p:cNvSpPr/>
          <p:nvPr/>
        </p:nvSpPr>
        <p:spPr>
          <a:xfrm>
            <a:off x="616248" y="246347"/>
            <a:ext cx="948309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36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Universidad Autónoma del Estado de México</a:t>
            </a:r>
          </a:p>
          <a:p>
            <a:pPr algn="ctr">
              <a:defRPr/>
            </a:pPr>
            <a:r>
              <a:rPr lang="es-MX" sz="36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Facultad de Economía</a:t>
            </a:r>
          </a:p>
          <a:p>
            <a:pPr algn="ctr">
              <a:defRPr/>
            </a:pPr>
            <a:endParaRPr lang="es-MX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PROGRAMA EDUCATIVO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Relaciones Económicas Internacionales</a:t>
            </a:r>
            <a:endParaRPr lang="es-MX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es-MX" sz="24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UNIDAD DE APRENDIZAJE: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«ESTADÍSTICA  INFERENCIAL» 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(10 Créditos) 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Clave</a:t>
            </a:r>
            <a:r>
              <a:rPr lang="es-MX" sz="2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L43021</a:t>
            </a:r>
            <a:endParaRPr lang="es-MX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ESTIMACIÓN DE PARÁMETROS POBLACIONALES</a:t>
            </a:r>
          </a:p>
          <a:p>
            <a:pPr algn="ctr">
              <a:defRPr/>
            </a:pPr>
            <a:endParaRPr lang="es-MX" sz="24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              Elaboró: MDN Edna Edith Solano Meneses.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                                                                           Febrero  2019</a:t>
            </a:r>
            <a:endParaRPr lang="es-MX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88194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106000"/>
                <a:satMod val="220000"/>
                <a:lumMod val="140000"/>
              </a:schemeClr>
            </a:gs>
            <a:gs pos="46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235528" y="2705744"/>
            <a:ext cx="8617527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70000"/>
              </a:lnSpc>
              <a:spcBef>
                <a:spcPts val="1000"/>
              </a:spcBef>
            </a:pPr>
            <a:r>
              <a:rPr lang="es-MX" sz="3200" b="1" dirty="0" smtClean="0">
                <a:solidFill>
                  <a:srgbClr val="3399FF"/>
                </a:solidFill>
                <a:latin typeface="Calibri" pitchFamily="34" charset="0"/>
              </a:rPr>
              <a:t>PROPIEDADES DE LOS ESTIMADORES PUNTUALES</a:t>
            </a:r>
            <a:endParaRPr lang="es-MX" sz="3200" b="1" dirty="0">
              <a:solidFill>
                <a:srgbClr val="3399FF"/>
              </a:solidFill>
              <a:latin typeface="Calibri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519" y="366804"/>
            <a:ext cx="4186838" cy="1974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172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08276" y="1631654"/>
            <a:ext cx="10121179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ESTADISTICO Y PARÁMETRO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Antes de iniciar con los estimadores , es necesario recordar la diferencia entre un estadístico y un parámetro.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11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t="23083" b="15074"/>
          <a:stretch/>
        </p:blipFill>
        <p:spPr>
          <a:xfrm>
            <a:off x="3133602" y="3531471"/>
            <a:ext cx="6329052" cy="2935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01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08276" y="1954819"/>
            <a:ext cx="10121179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ESTADISTICO Y PARÁMETRO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Los parámetros y estadísticos son los siguientes.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12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94104585"/>
                  </p:ext>
                </p:extLst>
              </p:nvPr>
            </p:nvGraphicFramePr>
            <p:xfrm>
              <a:off x="1634836" y="3338943"/>
              <a:ext cx="8478981" cy="275330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499287">
                      <a:extLst>
                        <a:ext uri="{9D8B030D-6E8A-4147-A177-3AD203B41FA5}">
                          <a16:colId xmlns:a16="http://schemas.microsoft.com/office/drawing/2014/main" val="1410434769"/>
                        </a:ext>
                      </a:extLst>
                    </a:gridCol>
                    <a:gridCol w="2989847">
                      <a:extLst>
                        <a:ext uri="{9D8B030D-6E8A-4147-A177-3AD203B41FA5}">
                          <a16:colId xmlns:a16="http://schemas.microsoft.com/office/drawing/2014/main" val="1707727747"/>
                        </a:ext>
                      </a:extLst>
                    </a:gridCol>
                    <a:gridCol w="2989847">
                      <a:extLst>
                        <a:ext uri="{9D8B030D-6E8A-4147-A177-3AD203B41FA5}">
                          <a16:colId xmlns:a16="http://schemas.microsoft.com/office/drawing/2014/main" val="4256900404"/>
                        </a:ext>
                      </a:extLst>
                    </a:gridCol>
                  </a:tblGrid>
                  <a:tr h="302219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PARÀMETROS Y ESTADÍSTICOS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9696006"/>
                      </a:ext>
                    </a:extLst>
                  </a:tr>
                  <a:tr h="302219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POBLACIÒN   </a:t>
                          </a:r>
                          <a:r>
                            <a:rPr lang="en-US" sz="1800" b="1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MUESTRA  </a:t>
                          </a:r>
                          <a:r>
                            <a:rPr lang="en-US" sz="1800" b="1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1568722"/>
                      </a:ext>
                    </a:extLst>
                  </a:tr>
                  <a:tr h="61846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Aquí se les llama PARÁMETROS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Aquí se les llama ESTADÍSTICOS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59977659"/>
                      </a:ext>
                    </a:extLst>
                  </a:tr>
                  <a:tr h="35141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MEDIA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20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µ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̃"/>
                                    <m:ctrlPr>
                                      <a:rPr lang="en-US" sz="2000" i="1" smtClean="0">
                                        <a:solidFill>
                                          <a:schemeClr val="accent5">
                                            <a:lumMod val="2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s-ES" sz="2000" i="1">
                                        <a:solidFill>
                                          <a:schemeClr val="accent5">
                                            <a:lumMod val="2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51237722"/>
                      </a:ext>
                    </a:extLst>
                  </a:tr>
                  <a:tr h="47616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DESVIACIÒN ESTÀNDAR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20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20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2121585"/>
                      </a:ext>
                    </a:extLst>
                  </a:tr>
                  <a:tr h="35141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VARIANZA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i="1" smtClean="0">
                                        <a:solidFill>
                                          <a:schemeClr val="accent5">
                                            <a:lumMod val="2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ES" sz="2000" i="1">
                                        <a:solidFill>
                                          <a:schemeClr val="accent5">
                                            <a:lumMod val="2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s-ES" sz="2000" i="1">
                                        <a:solidFill>
                                          <a:schemeClr val="accent5">
                                            <a:lumMod val="2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i="1" smtClean="0">
                                        <a:solidFill>
                                          <a:schemeClr val="accent5">
                                            <a:lumMod val="2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ES" sz="2000" i="1">
                                        <a:solidFill>
                                          <a:schemeClr val="accent5">
                                            <a:lumMod val="2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s-ES" sz="2000" i="1">
                                        <a:solidFill>
                                          <a:schemeClr val="accent5">
                                            <a:lumMod val="2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77192284"/>
                      </a:ext>
                    </a:extLst>
                  </a:tr>
                  <a:tr h="35141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PROPORCIÒN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2000" i="1" smtClean="0">
                                    <a:solidFill>
                                      <a:schemeClr val="accent5">
                                        <a:lumMod val="2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2000" i="1" smtClean="0">
                                        <a:solidFill>
                                          <a:schemeClr val="accent5">
                                            <a:lumMod val="2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s-ES" sz="2000" i="1">
                                        <a:solidFill>
                                          <a:schemeClr val="accent5">
                                            <a:lumMod val="2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079396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94104585"/>
                  </p:ext>
                </p:extLst>
              </p:nvPr>
            </p:nvGraphicFramePr>
            <p:xfrm>
              <a:off x="1634836" y="3338943"/>
              <a:ext cx="8478981" cy="275330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499287">
                      <a:extLst>
                        <a:ext uri="{9D8B030D-6E8A-4147-A177-3AD203B41FA5}">
                          <a16:colId xmlns:a16="http://schemas.microsoft.com/office/drawing/2014/main" val="1410434769"/>
                        </a:ext>
                      </a:extLst>
                    </a:gridCol>
                    <a:gridCol w="2989847">
                      <a:extLst>
                        <a:ext uri="{9D8B030D-6E8A-4147-A177-3AD203B41FA5}">
                          <a16:colId xmlns:a16="http://schemas.microsoft.com/office/drawing/2014/main" val="1707727747"/>
                        </a:ext>
                      </a:extLst>
                    </a:gridCol>
                    <a:gridCol w="2989847">
                      <a:extLst>
                        <a:ext uri="{9D8B030D-6E8A-4147-A177-3AD203B41FA5}">
                          <a16:colId xmlns:a16="http://schemas.microsoft.com/office/drawing/2014/main" val="4256900404"/>
                        </a:ext>
                      </a:extLst>
                    </a:gridCol>
                  </a:tblGrid>
                  <a:tr h="302219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PARÀMETROS Y ESTADÍSTICOS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9696006"/>
                      </a:ext>
                    </a:extLst>
                  </a:tr>
                  <a:tr h="302219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POBLACIÒN   </a:t>
                          </a:r>
                          <a:r>
                            <a:rPr lang="en-US" sz="1800" b="1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MUESTRA  </a:t>
                          </a:r>
                          <a:r>
                            <a:rPr lang="en-US" sz="1800" b="1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</a:t>
                          </a:r>
                          <a:endParaRPr lang="en-US" sz="110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1568722"/>
                      </a:ext>
                    </a:extLst>
                  </a:tr>
                  <a:tr h="61846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Aquí se les llama PARÁMETROS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Aquí se les llama ESTADÍSTICOS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59977659"/>
                      </a:ext>
                    </a:extLst>
                  </a:tr>
                  <a:tr h="35141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MEDIA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200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µ</a:t>
                          </a:r>
                          <a:endParaRPr lang="en-US" sz="110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3707" t="-365517" r="-407" b="-35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51237722"/>
                      </a:ext>
                    </a:extLst>
                  </a:tr>
                  <a:tr h="47616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DESVIACIÒN ESTÀNDAR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20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20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2121585"/>
                      </a:ext>
                    </a:extLst>
                  </a:tr>
                  <a:tr h="35141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VARIANZA</a:t>
                          </a:r>
                          <a:endParaRPr lang="en-US" sz="110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3707" t="-600000" r="-100407" b="-1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3707" t="-600000" r="-407" b="-1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7192284"/>
                      </a:ext>
                    </a:extLst>
                  </a:tr>
                  <a:tr h="35141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800" dirty="0">
                              <a:solidFill>
                                <a:schemeClr val="accent5">
                                  <a:lumMod val="2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PROPORCIÒN</a:t>
                          </a:r>
                          <a:endParaRPr lang="en-US" sz="1100" dirty="0">
                            <a:solidFill>
                              <a:schemeClr val="accent5">
                                <a:lumMod val="2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3707" t="-700000" r="-100407" b="-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3707" t="-700000" r="-407" b="-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793965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48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65474" y="1290018"/>
            <a:ext cx="10121179" cy="538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ESTIMADORES </a:t>
            </a: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</a:pP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</a:t>
            </a:r>
            <a:r>
              <a:rPr lang="es-MX" altLang="es-E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estimador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 un estadístico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es decir una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función de la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muestra que es 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utilizado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 estimar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parámetro desconocido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la población.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También se considera que es un valor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 puede calcularse a partir de los datos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muéstrales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que proporciona información sobre el valor del parámetro.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</a:pP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media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muestral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 un estimador de la media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poblacional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</a:pP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proporción observada en la muestra es un estimador de la proporción en la población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MX" altLang="es-ES" sz="2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845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93182" y="1844016"/>
            <a:ext cx="10121179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ESTIMADORES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  <a:buFont typeface="Wingdings" panose="05000000000000000000" pitchFamily="2" charset="2"/>
              <a:buChar char="v"/>
            </a:pP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Ejemplo: </a:t>
            </a:r>
            <a:endParaRPr lang="es-MX" altLang="es-ES" sz="2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</a:pP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desea conocer el precio medio poblacional de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artículo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(parámetro desconocido) se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toma una muestra de dicho artículo y de dichas  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observaciones </a:t>
            </a: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obtiene la media.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</a:pPr>
            <a:endParaRPr lang="es-MX" altLang="es-ES" sz="2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</a:pPr>
            <a:r>
              <a:rPr lang="es-MX" alt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Nota:</a:t>
            </a:r>
            <a:r>
              <a:rPr lang="es-MX" alt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Para cada parámetro pueden existir varios estimadores diferentes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565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37765" y="1413749"/>
            <a:ext cx="10121179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TIPOS DE ESTIMADORES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ES" sz="28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b="1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800" b="1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stimación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800" b="1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puntual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cuando 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obtiene un sólo valor para el parámetro. Los estimadores más 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probables 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los estadísticos obtenidos en la muestra. 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b="1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Estimación </a:t>
            </a:r>
            <a:r>
              <a:rPr lang="es-MX" sz="2800" b="1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intervalos 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es-MX" sz="2800" b="1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que calculamos dos valores entre los que se encontrará el parámetro, con un nivel de confianza fijado 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previamente.</a:t>
            </a:r>
            <a:endParaRPr lang="es-MX" sz="2800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148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934748" y="1736911"/>
            <a:ext cx="10121179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PROPIEDADES DE LOS ESTIMADORES PUNTUALES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  <a:buFont typeface="Wingdings" panose="05000000000000000000" pitchFamily="2" charset="2"/>
              <a:buChar char="q"/>
            </a:pP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Insesgadez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457200" lvl="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  <a:buFont typeface="Wingdings" panose="05000000000000000000" pitchFamily="2" charset="2"/>
              <a:buChar char="q"/>
            </a:pP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Eficiencia</a:t>
            </a:r>
            <a:endParaRPr lang="es-MX" altLang="es-E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  <a:buFont typeface="Wingdings" panose="05000000000000000000" pitchFamily="2" charset="2"/>
              <a:buChar char="q"/>
            </a:pP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obustez (consistencia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25000"/>
            </a:pP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valor de un estimador proporciona una estimación </a:t>
            </a: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puntual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 valor 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 parámetro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estudio. </a:t>
            </a:r>
            <a:endParaRPr lang="es-MX" altLang="es-ES" sz="28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16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594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37765" y="1306027"/>
            <a:ext cx="10121179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PROPIEDADES DE LOS ESTIMADORES PUNTUALES</a:t>
            </a:r>
          </a:p>
          <a:p>
            <a:pPr marL="457200" lvl="0" indent="-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es-MX" sz="2800" b="1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Insesgadez</a:t>
            </a:r>
            <a:endParaRPr lang="es-MX" sz="2800" b="1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denomina sesgo de un estimador a la diferencia entre la esperanza 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valor esperado, 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estimador y el verdadero valor del parámetro a estimar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deseable que 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sesgo sea nulo para que la esperanza del estimador sea igual al valor del parámetro que se desea estimar.</a:t>
            </a:r>
            <a:endParaRPr kumimoji="0" lang="es-MX" altLang="es-ES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17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80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37765" y="1629194"/>
            <a:ext cx="10121179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PROPIEDADES DE LOS ESTIMADORES PUNTUALES</a:t>
            </a:r>
          </a:p>
          <a:p>
            <a:pPr marL="457200" lvl="0" indent="-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es-MX" sz="2800" b="1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Eficiencia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chemeClr val="accent5">
                    <a:lumMod val="25000"/>
                  </a:schemeClr>
                </a:solidFill>
              </a:rPr>
              <a:t>Un estimador es más eficiente o más preciso que otro estimador, si la varianza del primero es menor que la del segundo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</a:rPr>
              <a:t>.</a:t>
            </a:r>
            <a:r>
              <a:rPr lang="es-MX" sz="2800" dirty="0"/>
              <a:t> </a:t>
            </a:r>
            <a:endParaRPr lang="es-MX" sz="2800" dirty="0" smtClean="0"/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</a:rPr>
              <a:t>Un 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</a:rPr>
              <a:t>estimador es eficiente 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</a:rPr>
              <a:t>cuando      Es 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</a:rPr>
              <a:t>insesgado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</a:rPr>
              <a:t> </a:t>
            </a:r>
            <a:endParaRPr lang="es-MX" sz="2800" dirty="0" smtClean="0">
              <a:solidFill>
                <a:schemeClr val="accent5">
                  <a:lumMod val="25000"/>
                </a:schemeClr>
              </a:solidFill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</a:rPr>
              <a:t>			  </a:t>
            </a:r>
            <a:r>
              <a:rPr lang="es-MX" sz="1050" dirty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es-MX" sz="1050" dirty="0" smtClean="0">
                <a:solidFill>
                  <a:schemeClr val="accent5">
                    <a:lumMod val="25000"/>
                  </a:schemeClr>
                </a:solidFill>
              </a:rPr>
              <a:t>                                                                            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</a:rPr>
              <a:t>Posee varianza mínima</a:t>
            </a:r>
            <a:endParaRPr lang="es-MX" sz="2800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18</a:t>
            </a:r>
            <a:endParaRPr lang="es-ES" dirty="0"/>
          </a:p>
        </p:txBody>
      </p:sp>
      <p:sp>
        <p:nvSpPr>
          <p:cNvPr id="3" name="Abrir llave 2"/>
          <p:cNvSpPr/>
          <p:nvPr/>
        </p:nvSpPr>
        <p:spPr>
          <a:xfrm>
            <a:off x="6428510" y="4835237"/>
            <a:ext cx="207818" cy="98367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97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37765" y="1629193"/>
            <a:ext cx="10121179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PROPIEDADES DE LOS ESTIMADORES PUNTUALES</a:t>
            </a:r>
          </a:p>
          <a:p>
            <a:pPr marL="457200" lvl="0" indent="-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es-MX" sz="2800" b="1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Consistencia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chemeClr val="accent5">
                    <a:lumMod val="25000"/>
                  </a:schemeClr>
                </a:solidFill>
              </a:rPr>
              <a:t>Si no es posible emplear estimadores de mínima varianza, el requisito mínimo deseable para un estimador es que a medida que el tamaño de la muestra crece, el valor del estimador tienda a ser el valor del parámetro poblacional, propiedad que se denomina consistencia.</a:t>
            </a:r>
            <a:endParaRPr lang="es-MX" sz="2800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19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340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7718" y="2594483"/>
            <a:ext cx="7960008" cy="1291718"/>
          </a:xfrm>
        </p:spPr>
        <p:txBody>
          <a:bodyPr/>
          <a:lstStyle/>
          <a:p>
            <a:pPr algn="l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ESTADÍSTICA INFERENCIAL</a:t>
            </a:r>
            <a:endParaRPr lang="en-GB" sz="48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375" y="4251962"/>
            <a:ext cx="8193505" cy="2423801"/>
          </a:xfrm>
        </p:spPr>
        <p:txBody>
          <a:bodyPr>
            <a:no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es-MX" sz="4000" b="1" dirty="0">
              <a:solidFill>
                <a:schemeClr val="tx1"/>
              </a:solidFill>
              <a:latin typeface="Calibri" pitchFamily="34" charset="0"/>
            </a:endParaRPr>
          </a:p>
          <a:p>
            <a:pPr algn="ctr">
              <a:lnSpc>
                <a:spcPct val="170000"/>
              </a:lnSpc>
            </a:pPr>
            <a:r>
              <a:rPr lang="es-MX" sz="3600" b="1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Estimación de parámetros </a:t>
            </a:r>
            <a:r>
              <a:rPr lang="es-MX" sz="36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poblacionales</a:t>
            </a:r>
            <a:endParaRPr lang="es-MX" sz="3600" b="1" dirty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AutoShape 2" descr="Resultado de imagen para logo uaeme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740" y="188926"/>
            <a:ext cx="2294204" cy="219657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7745" y="1524000"/>
            <a:ext cx="3103420" cy="3920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718" y="48730"/>
            <a:ext cx="3451946" cy="2476969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7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37766" y="2062871"/>
            <a:ext cx="965012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ES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PROPIEDADES DE LOS ESTIMADORES PUNTUALES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Nivel </a:t>
            </a: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confianza es la "probabilidad" de que el intervalo calculado contenga al verdadero valor del parámetro. </a:t>
            </a:r>
            <a:endParaRPr lang="es-MX" sz="2800" dirty="0" smtClean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20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564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sultado de imagen para probabilidad Y ESTADISTICA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3" b="12676"/>
          <a:stretch/>
        </p:blipFill>
        <p:spPr bwMode="auto">
          <a:xfrm>
            <a:off x="7266628" y="256674"/>
            <a:ext cx="4520067" cy="200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15636" y="2545682"/>
            <a:ext cx="8728364" cy="828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70000"/>
              </a:lnSpc>
              <a:spcBef>
                <a:spcPts val="1000"/>
              </a:spcBef>
            </a:pPr>
            <a:r>
              <a:rPr lang="es-MX" sz="3200" b="1" dirty="0" smtClean="0">
                <a:solidFill>
                  <a:srgbClr val="3399FF"/>
                </a:solidFill>
                <a:latin typeface="Calibri" pitchFamily="34" charset="0"/>
              </a:rPr>
              <a:t>ESTIMACIÓN PARA LA MEDIA</a:t>
            </a:r>
            <a:endParaRPr lang="es-MX" sz="3200" b="1" dirty="0">
              <a:solidFill>
                <a:srgbClr val="3399FF"/>
              </a:solidFill>
              <a:latin typeface="Calibri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21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408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962457" y="1947202"/>
            <a:ext cx="96501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Fórmulas para la estimación de la media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/>
              <a:t>2</a:t>
            </a:r>
            <a:r>
              <a:rPr lang="es-ES" dirty="0" smtClean="0"/>
              <a:t>2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15539" t="25310" r="52576" b="60343"/>
          <a:stretch/>
        </p:blipFill>
        <p:spPr>
          <a:xfrm>
            <a:off x="1336967" y="2622710"/>
            <a:ext cx="3840371" cy="971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l="14788" t="39452" r="19107" b="30274"/>
          <a:stretch/>
        </p:blipFill>
        <p:spPr>
          <a:xfrm>
            <a:off x="1336967" y="3843338"/>
            <a:ext cx="8601075" cy="2214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651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96501" y="1444857"/>
            <a:ext cx="965012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stimación por intervalo para la media poblacional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con </a:t>
            </a:r>
            <a:r>
              <a:rPr lang="el-GR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conocida)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23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2202874" y="2597684"/>
                <a:ext cx="7037380" cy="7968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en-US" sz="2400" b="1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f>
                            <m:fPr>
                              <m:ctrlPr>
                                <a:rPr lang="en-US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num>
                            <m:den>
                              <m:r>
                                <a:rPr lang="en-US" sz="2400" b="1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sub>
                      </m:sSub>
                      <m:f>
                        <m:fPr>
                          <m:ctrlP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</m:rad>
                        </m:den>
                      </m:f>
                      <m:r>
                        <a:rPr lang="en-US" sz="2400" b="1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 </m:t>
                      </m:r>
                      <m:r>
                        <a:rPr lang="en-US" sz="2400" b="1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𝝁</m:t>
                      </m:r>
                      <m:r>
                        <a:rPr lang="en-US" sz="2400" b="1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 </m:t>
                      </m:r>
                      <m:acc>
                        <m:accPr>
                          <m:chr m:val="̅"/>
                          <m:ctrlP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en-US" sz="2400" b="1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bSup>
                        <m:sSubSupPr>
                          <m:ctrlP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f>
                            <m:fPr>
                              <m:ctrlPr>
                                <a:rPr lang="en-US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num>
                            <m:den>
                              <m:r>
                                <a:rPr lang="en-US" sz="2400" b="1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sub>
                        <m:sup/>
                      </m:sSubSup>
                      <m:f>
                        <m:fPr>
                          <m:ctrlP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24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2874" y="2597684"/>
                <a:ext cx="7037380" cy="7968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ángulo 10"/>
          <p:cNvSpPr/>
          <p:nvPr/>
        </p:nvSpPr>
        <p:spPr>
          <a:xfrm>
            <a:off x="896501" y="3593225"/>
            <a:ext cx="107475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EJEMPLO Los </a:t>
            </a: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vuelos de una </a:t>
            </a:r>
            <a:r>
              <a:rPr lang="es-MX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empresa </a:t>
            </a: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tienen una duración bimestral </a:t>
            </a:r>
            <a:r>
              <a:rPr lang="es-MX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forma normal con una desviación estándar de 40 horas. Si una muestra de 30 vuelos tiene una duración promedio de 780 horas, encuentre los intervalos de confianza de </a:t>
            </a:r>
            <a:r>
              <a:rPr lang="es-MX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95% </a:t>
            </a: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la media de la población de todos los vuelos de </a:t>
            </a:r>
            <a:r>
              <a:rPr lang="es-MX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empresa</a:t>
            </a: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 13"/>
              <p:cNvSpPr/>
              <p:nvPr/>
            </p:nvSpPr>
            <p:spPr>
              <a:xfrm>
                <a:off x="896501" y="5201474"/>
                <a:ext cx="6649662" cy="8552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𝟕𝟖𝟎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𝟗𝟔</m:t>
                      </m:r>
                      <m:f>
                        <m:fPr>
                          <m:ctrlPr>
                            <a:rPr lang="en-US" sz="2400" b="1" i="1" kern="1200">
                              <a:solidFill>
                                <a:srgbClr val="203864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1" i="1" kern="1200">
                              <a:solidFill>
                                <a:srgbClr val="203864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𝟒𝟎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1" i="1" kern="1200">
                                  <a:solidFill>
                                    <a:srgbClr val="203864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1" i="1" kern="1200">
                                  <a:solidFill>
                                    <a:srgbClr val="203864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𝟑𝟎</m:t>
                              </m:r>
                            </m:e>
                          </m:rad>
                        </m:den>
                      </m:f>
                      <m:r>
                        <a:rPr lang="en-US" sz="2400" b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𝝁</m:t>
                      </m:r>
                      <m:r>
                        <a:rPr lang="en-US" sz="2400" b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𝟕𝟖𝟎</m:t>
                      </m:r>
                      <m:r>
                        <a:rPr lang="en-US" sz="2400" b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 b="1" i="1" kern="1200">
                          <a:solidFill>
                            <a:srgbClr val="203864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𝟗𝟔</m:t>
                      </m:r>
                      <m:f>
                        <m:fPr>
                          <m:ctrlPr>
                            <a:rPr lang="en-US" sz="2400" b="1" i="1" kern="1200">
                              <a:solidFill>
                                <a:srgbClr val="203864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1" i="1" kern="1200">
                              <a:solidFill>
                                <a:srgbClr val="203864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𝟒𝟎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1" i="1" kern="1200">
                                  <a:solidFill>
                                    <a:srgbClr val="203864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1" i="1" kern="1200">
                                  <a:solidFill>
                                    <a:srgbClr val="203864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𝟑𝟎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ángu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501" y="5201474"/>
                <a:ext cx="6649662" cy="8552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8548255" y="5541818"/>
                <a:ext cx="2181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400" dirty="0" smtClean="0">
                    <a:solidFill>
                      <a:schemeClr val="bg1"/>
                    </a:solidFill>
                  </a:rPr>
                  <a:t>Resultado:</a:t>
                </a:r>
              </a:p>
              <a:p>
                <a:r>
                  <a:rPr lang="es-ES" sz="2400" dirty="0" smtClean="0">
                    <a:solidFill>
                      <a:schemeClr val="bg1"/>
                    </a:solidFill>
                  </a:rPr>
                  <a:t>766 &lt;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203864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𝝁</m:t>
                    </m:r>
                  </m:oMath>
                </a14:m>
                <a:r>
                  <a:rPr lang="es-ES" sz="2400" dirty="0" smtClean="0">
                    <a:solidFill>
                      <a:schemeClr val="bg1"/>
                    </a:solidFill>
                  </a:rPr>
                  <a:t> &lt; 794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8255" y="5541818"/>
                <a:ext cx="2181200" cy="830997"/>
              </a:xfrm>
              <a:prstGeom prst="rect">
                <a:avLst/>
              </a:prstGeom>
              <a:blipFill>
                <a:blip r:embed="rId5"/>
                <a:stretch>
                  <a:fillRect l="-4190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151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66204" y="1544318"/>
            <a:ext cx="965012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stimación por intervalo para la media poblacional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con </a:t>
            </a:r>
            <a:r>
              <a:rPr lang="el-GR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conocida)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24</a:t>
            </a:r>
            <a:endParaRPr lang="es-ES" dirty="0"/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1077008" y="2540609"/>
            <a:ext cx="9994232" cy="3610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 intervalo de confianza se calcula  siempre seleccionando un nivel de confianza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 </a:t>
            </a:r>
            <a:r>
              <a:rPr lang="es-MX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nivel de confianza </a:t>
            </a:r>
            <a:r>
              <a:rPr lang="es-MX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 ejemplo del 95% implica  que un 95% de las muestras daría lugar a un intervalo que incluye la media o cualquier otro parámetro que se este estimando y el 5% de las muestras producirá un error.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Cuanto mayor sea el nivel de confianza podemos creer que el valor del parámetro que se estima está dentro del Intervalo. </a:t>
            </a:r>
            <a:endParaRPr lang="es-MX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1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318654" y="1119141"/>
            <a:ext cx="9613900" cy="1081088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Niveles de confianza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236955" y="2200229"/>
            <a:ext cx="9642763" cy="4555259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Nivel de confianza al 99% 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significa que  del 100% ó 1,  el error 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 nivel 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significancia </a:t>
            </a:r>
            <a:r>
              <a:rPr lang="el-GR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será de 1% ó 0.01 y como </a:t>
            </a:r>
            <a:r>
              <a:rPr lang="el-GR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s-MX" sz="1800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entonces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0.005 y por lo tanto: 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1-0.005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0.9950 y si este valor lo buscamos en tablas de valores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críticos para z  tendremos  z= 2.575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Nivel de confianza al 95% 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significa que  del 100% ó 1,  el error 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 nivel 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significancia </a:t>
            </a:r>
            <a:r>
              <a:rPr lang="el-GR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será de 5% ó 0.05 y como </a:t>
            </a:r>
            <a:r>
              <a:rPr lang="el-GR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s-MX" sz="1800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entonces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0.025 y por lo tanto: 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1-0.025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0.9750 y si este valor lo buscamos en tablas de valores 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críticos </a:t>
            </a:r>
            <a:r>
              <a:rPr lang="es-MX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para z  tendremos  z= 1.96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02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-162354" y="2272950"/>
            <a:ext cx="2798618" cy="473887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700" b="1" dirty="0" smtClean="0">
                <a:solidFill>
                  <a:schemeClr val="bg1"/>
                </a:solidFill>
              </a:rPr>
              <a:t>Tabla de </a:t>
            </a:r>
            <a:br>
              <a:rPr lang="es-MX" sz="2700" b="1" dirty="0" smtClean="0">
                <a:solidFill>
                  <a:schemeClr val="bg1"/>
                </a:solidFill>
              </a:rPr>
            </a:br>
            <a:r>
              <a:rPr lang="es-MX" sz="2700" b="1" dirty="0" smtClean="0">
                <a:solidFill>
                  <a:schemeClr val="bg1"/>
                </a:solidFill>
              </a:rPr>
              <a:t>valore</a:t>
            </a:r>
            <a:r>
              <a:rPr lang="es-MX" b="1" dirty="0" smtClean="0">
                <a:solidFill>
                  <a:schemeClr val="bg1"/>
                </a:solidFill>
              </a:rPr>
              <a:t>s z</a:t>
            </a:r>
            <a:endParaRPr lang="es-MX" b="1" dirty="0">
              <a:solidFill>
                <a:schemeClr val="bg1"/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399" y="1629284"/>
            <a:ext cx="7690048" cy="5004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7752184" y="5516278"/>
            <a:ext cx="1152128" cy="144016"/>
          </a:xfrm>
          <a:prstGeom prst="rect">
            <a:avLst/>
          </a:prstGeom>
          <a:noFill/>
          <a:ln w="412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7" name="6 Conector recto de flecha"/>
          <p:cNvCxnSpPr/>
          <p:nvPr/>
        </p:nvCxnSpPr>
        <p:spPr>
          <a:xfrm flipV="1">
            <a:off x="8341836" y="1987886"/>
            <a:ext cx="0" cy="360040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H="1">
            <a:off x="2855640" y="5588286"/>
            <a:ext cx="4896544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7140116" y="4581128"/>
            <a:ext cx="504056" cy="216024"/>
          </a:xfrm>
          <a:prstGeom prst="rect">
            <a:avLst/>
          </a:prstGeom>
          <a:noFill/>
          <a:ln w="317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14" name="13 Conector recto de flecha"/>
          <p:cNvCxnSpPr/>
          <p:nvPr/>
        </p:nvCxnSpPr>
        <p:spPr>
          <a:xfrm flipV="1">
            <a:off x="7301977" y="1772816"/>
            <a:ext cx="72008" cy="28083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3035660" y="4705528"/>
            <a:ext cx="41044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6166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96501" y="1444857"/>
            <a:ext cx="965012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stimación por intervalo para la media poblacional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con </a:t>
            </a:r>
            <a:r>
              <a:rPr lang="el-GR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desconocida)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27</a:t>
            </a:r>
            <a:endParaRPr lang="es-ES" dirty="0"/>
          </a:p>
        </p:txBody>
      </p:sp>
      <p:sp>
        <p:nvSpPr>
          <p:cNvPr id="11" name="Rectángulo 10"/>
          <p:cNvSpPr/>
          <p:nvPr/>
        </p:nvSpPr>
        <p:spPr>
          <a:xfrm>
            <a:off x="896501" y="3593225"/>
            <a:ext cx="107475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EJEMPLO </a:t>
            </a: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toma una muestra de 81 observaciones de una población normal con una desviación </a:t>
            </a:r>
            <a:r>
              <a:rPr lang="es-MX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estándar </a:t>
            </a:r>
            <a:r>
              <a:rPr lang="es-MX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5. La media de la muestra es de 40. Determine el intervalo de confianza de 95% para la media </a:t>
            </a:r>
            <a:r>
              <a:rPr lang="es-MX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poblacional.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 13"/>
              <p:cNvSpPr/>
              <p:nvPr/>
            </p:nvSpPr>
            <p:spPr>
              <a:xfrm>
                <a:off x="1483355" y="5139951"/>
                <a:ext cx="6649662" cy="6660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2400" b="1" dirty="0" smtClean="0">
                    <a:solidFill>
                      <a:srgbClr val="203864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14:m>
                  <m:oMath xmlns:m="http://schemas.openxmlformats.org/officeDocument/2006/math">
                    <m:r>
                      <a:rPr lang="en-US" sz="2400" b="1" i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400" b="1" i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400" b="1" i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400" b="1" i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𝟗𝟗</m:t>
                    </m:r>
                    <m:f>
                      <m:fPr>
                        <m:ctrlPr>
                          <a:rPr lang="en-US" sz="2400" b="1" i="1" kern="1200">
                            <a:solidFill>
                              <a:srgbClr val="203864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2400" b="1" i="1" kern="1200" smtClean="0">
                            <a:solidFill>
                              <a:srgbClr val="203864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1" i="1" kern="1200">
                                <a:solidFill>
                                  <a:srgbClr val="203864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ES" sz="2400" b="1" i="1" kern="1200" smtClean="0">
                                <a:solidFill>
                                  <a:srgbClr val="203864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𝟖𝟏</m:t>
                            </m:r>
                          </m:e>
                        </m:rad>
                      </m:den>
                    </m:f>
                    <m:r>
                      <a:rPr lang="en-US" sz="2400" b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400" b="1" i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b="1" i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𝝁</m:t>
                    </m:r>
                    <m:r>
                      <a:rPr lang="en-US" sz="2400" b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s-ES" sz="2400" b="1" i="0" kern="1200" smtClean="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𝟒𝟎</m:t>
                    </m:r>
                    <m:r>
                      <a:rPr lang="en-US" sz="2400" b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b="1" i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b="1" i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400" b="1" i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400" b="1" i="1" kern="1200">
                        <a:solidFill>
                          <a:srgbClr val="203864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𝟗𝟗</m:t>
                    </m:r>
                    <m:f>
                      <m:fPr>
                        <m:ctrlPr>
                          <a:rPr lang="en-US" sz="2400" b="1" i="1" kern="1200">
                            <a:solidFill>
                              <a:srgbClr val="203864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2400" b="1" i="1" kern="1200" smtClean="0">
                            <a:solidFill>
                              <a:srgbClr val="203864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1" i="1" kern="1200">
                                <a:solidFill>
                                  <a:srgbClr val="203864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ES" sz="2400" b="1" i="1" kern="1200" smtClean="0">
                                <a:solidFill>
                                  <a:srgbClr val="203864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𝟖𝟏</m:t>
                            </m:r>
                          </m:e>
                        </m:rad>
                      </m:den>
                    </m:f>
                  </m:oMath>
                </a14:m>
                <a:endPara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ángu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355" y="5139951"/>
                <a:ext cx="6649662" cy="666016"/>
              </a:xfrm>
              <a:prstGeom prst="rect">
                <a:avLst/>
              </a:prstGeom>
              <a:blipFill>
                <a:blip r:embed="rId3"/>
                <a:stretch>
                  <a:fillRect l="-1375" b="-1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8261651" y="5309806"/>
                <a:ext cx="264290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400" dirty="0" smtClean="0">
                    <a:solidFill>
                      <a:schemeClr val="bg1"/>
                    </a:solidFill>
                  </a:rPr>
                  <a:t>Resultado:</a:t>
                </a:r>
              </a:p>
              <a:p>
                <a:r>
                  <a:rPr lang="es-ES" sz="2400" dirty="0" smtClean="0">
                    <a:solidFill>
                      <a:schemeClr val="bg1"/>
                    </a:solidFill>
                  </a:rPr>
                  <a:t>38.9 &lt;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203864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𝝁</m:t>
                    </m:r>
                  </m:oMath>
                </a14:m>
                <a:r>
                  <a:rPr lang="es-ES" sz="2400" dirty="0" smtClean="0">
                    <a:solidFill>
                      <a:schemeClr val="bg1"/>
                    </a:solidFill>
                  </a:rPr>
                  <a:t> &lt; 41.10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1651" y="5309806"/>
                <a:ext cx="2642909" cy="830997"/>
              </a:xfrm>
              <a:prstGeom prst="rect">
                <a:avLst/>
              </a:prstGeom>
              <a:blipFill>
                <a:blip r:embed="rId4"/>
                <a:stretch>
                  <a:fillRect l="-3456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 9"/>
              <p:cNvSpPr/>
              <p:nvPr/>
            </p:nvSpPr>
            <p:spPr>
              <a:xfrm>
                <a:off x="3400717" y="2596935"/>
                <a:ext cx="3983756" cy="7938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sz="24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sz="2400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f>
                        <m:fPr>
                          <m:ctrlPr>
                            <a:rPr lang="en-US" sz="24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  <m:r>
                        <a:rPr lang="en-US" sz="24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 </m:t>
                      </m:r>
                      <m:r>
                        <a:rPr lang="en-US" sz="24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24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 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sz="24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sz="2400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  <m:sup/>
                      </m:sSubSup>
                      <m:f>
                        <m:fPr>
                          <m:ctrlPr>
                            <a:rPr lang="en-US" sz="24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Rectángu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717" y="2596935"/>
                <a:ext cx="3983756" cy="7938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967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6545" t="15625" r="38434" b="6641"/>
          <a:stretch/>
        </p:blipFill>
        <p:spPr>
          <a:xfrm>
            <a:off x="2957715" y="1484784"/>
            <a:ext cx="5098382" cy="4949161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-162354" y="2272950"/>
            <a:ext cx="2798618" cy="473887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700" b="1" dirty="0" smtClean="0">
                <a:solidFill>
                  <a:schemeClr val="bg1"/>
                </a:solidFill>
              </a:rPr>
              <a:t>Tabla de </a:t>
            </a:r>
            <a:br>
              <a:rPr lang="es-MX" sz="2700" b="1" dirty="0" smtClean="0">
                <a:solidFill>
                  <a:schemeClr val="bg1"/>
                </a:solidFill>
              </a:rPr>
            </a:br>
            <a:r>
              <a:rPr lang="es-MX" sz="2700" b="1" dirty="0" smtClean="0">
                <a:solidFill>
                  <a:schemeClr val="bg1"/>
                </a:solidFill>
              </a:rPr>
              <a:t>valore</a:t>
            </a:r>
            <a:r>
              <a:rPr lang="es-MX" b="1" dirty="0" smtClean="0">
                <a:solidFill>
                  <a:schemeClr val="bg1"/>
                </a:solidFill>
              </a:rPr>
              <a:t>s t</a:t>
            </a:r>
            <a:endParaRPr lang="es-MX" b="1" dirty="0">
              <a:solidFill>
                <a:schemeClr val="bg1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 flipV="1">
            <a:off x="5936940" y="2352463"/>
            <a:ext cx="0" cy="3600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4698154" y="6143625"/>
            <a:ext cx="419427" cy="45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5590985" y="6035613"/>
            <a:ext cx="504056" cy="216024"/>
          </a:xfrm>
          <a:prstGeom prst="rect">
            <a:avLst/>
          </a:prstGeom>
          <a:noFill/>
          <a:ln w="317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14" name="13 Conector recto de flecha"/>
          <p:cNvCxnSpPr/>
          <p:nvPr/>
        </p:nvCxnSpPr>
        <p:spPr>
          <a:xfrm flipV="1">
            <a:off x="7248128" y="1484784"/>
            <a:ext cx="72008" cy="2808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2855640" y="4365104"/>
            <a:ext cx="41044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223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sultado de imagen para probabilidad Y ESTADISTICA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3" b="12676"/>
          <a:stretch/>
        </p:blipFill>
        <p:spPr bwMode="auto">
          <a:xfrm>
            <a:off x="7266628" y="256674"/>
            <a:ext cx="4520067" cy="200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15636" y="2545682"/>
            <a:ext cx="8728364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70000"/>
              </a:lnSpc>
              <a:spcBef>
                <a:spcPts val="1000"/>
              </a:spcBef>
            </a:pPr>
            <a:r>
              <a:rPr lang="es-MX" sz="3200" b="1" dirty="0" smtClean="0">
                <a:solidFill>
                  <a:srgbClr val="3399FF"/>
                </a:solidFill>
                <a:latin typeface="Calibri" pitchFamily="34" charset="0"/>
              </a:rPr>
              <a:t>ESTIMACIÓN PARA LA DIFERENCIA DE MEDIAS</a:t>
            </a:r>
            <a:endParaRPr lang="es-MX" sz="3200" b="1" dirty="0">
              <a:solidFill>
                <a:srgbClr val="3399FF"/>
              </a:solidFill>
              <a:latin typeface="Calibri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226547"/>
              </p:ext>
            </p:extLst>
          </p:nvPr>
        </p:nvGraphicFramePr>
        <p:xfrm>
          <a:off x="651164" y="1004341"/>
          <a:ext cx="10590690" cy="546811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6539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0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0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Guion Explicativo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Objetivo</a:t>
                      </a: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8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Introducción</a:t>
                      </a: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9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Estadísticos y parámetros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11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Estimadores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13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Estimación</a:t>
                      </a: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de intervalo para la media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22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Estimación</a:t>
                      </a: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 intervalo para la diferencia de medias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29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71357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Estimación de intervalo para la varianza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31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Estimación de intervalo para la razón de varianzas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34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82035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Estimación de intervalo para una proporción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37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Estimación  intervalo para diferencia de proporción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40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06356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Referencias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42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4647012" y="293571"/>
            <a:ext cx="2160240" cy="710770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3600" b="1" dirty="0"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rgbClr val="FFFF00"/>
                  </a:outerShdw>
                </a:effectLst>
                <a:latin typeface="Arial" charset="0"/>
                <a:cs typeface="Arial" charset="0"/>
              </a:rPr>
              <a:t>Índice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7010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57200" y="1561346"/>
            <a:ext cx="104473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stimación de intervalo para diferencia de medias poblacionales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30</a:t>
            </a:r>
            <a:endParaRPr lang="es-ES" dirty="0"/>
          </a:p>
        </p:txBody>
      </p:sp>
      <p:sp>
        <p:nvSpPr>
          <p:cNvPr id="11" name="Rectángulo 10"/>
          <p:cNvSpPr/>
          <p:nvPr/>
        </p:nvSpPr>
        <p:spPr>
          <a:xfrm>
            <a:off x="574727" y="3259249"/>
            <a:ext cx="1074753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EJEMPLO </a:t>
            </a:r>
            <a:r>
              <a:rPr lang="es-MX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compararon dos marcas de cigarrillos, 1 y 2, respecto a su contenido de nicotina en miligramos; dos muestras aleatorias de 40 cigarrillos de la marca 1 y 50 de la marca 2, </a:t>
            </a:r>
            <a:r>
              <a:rPr lang="es-MX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 resultados</a:t>
            </a:r>
            <a:r>
              <a:rPr lang="es-MX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16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40 cigarros, media</a:t>
            </a:r>
            <a:r>
              <a:rPr lang="es-MX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14.3 mg., S</a:t>
            </a:r>
            <a:r>
              <a:rPr lang="es-MX" sz="16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2.9 y n</a:t>
            </a:r>
            <a:r>
              <a:rPr lang="es-MX" sz="16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50, 2 media= 15.7, S</a:t>
            </a:r>
            <a:r>
              <a:rPr lang="es-MX" sz="16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3.8.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Construya </a:t>
            </a:r>
            <a:r>
              <a:rPr lang="es-MX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intervalo del 99 % de confianza para la diferencia entre las medias del contenido de nicotina para las dos marcas de cigarrillos</a:t>
            </a:r>
            <a:r>
              <a:rPr lang="es-MX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7843949" y="5705533"/>
                <a:ext cx="34783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400" dirty="0" smtClean="0">
                    <a:solidFill>
                      <a:schemeClr val="bg1"/>
                    </a:solidFill>
                  </a:rPr>
                  <a:t>Resultado:</a:t>
                </a:r>
              </a:p>
              <a:p>
                <a:r>
                  <a:rPr lang="es-ES" sz="2400" dirty="0" smtClean="0">
                    <a:solidFill>
                      <a:schemeClr val="bg1"/>
                    </a:solidFill>
                  </a:rPr>
                  <a:t>2.39 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2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2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sz="2400" dirty="0" smtClean="0">
                    <a:solidFill>
                      <a:schemeClr val="bg1"/>
                    </a:solidFill>
                  </a:rPr>
                  <a:t>- &lt; 0.40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3949" y="5705533"/>
                <a:ext cx="3478311" cy="830997"/>
              </a:xfrm>
              <a:prstGeom prst="rect">
                <a:avLst/>
              </a:prstGeom>
              <a:blipFill>
                <a:blip r:embed="rId3"/>
                <a:stretch>
                  <a:fillRect l="-2807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1843265" y="2336773"/>
                <a:ext cx="7739840" cy="9106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  <m: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̃"/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num>
                            <m:den>
                              <m: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ad>
                        <m:radPr>
                          <m:degHide m:val="on"/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  <m: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̃"/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num>
                            <m:den>
                              <m: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ad>
                        <m:radPr>
                          <m:degHide m:val="on"/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e>
                                <m:sub>
                                  <m:r>
                                    <a:rPr lang="en-US" b="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3265" y="2336773"/>
                <a:ext cx="7739840" cy="9106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 9"/>
              <p:cNvSpPr/>
              <p:nvPr/>
            </p:nvSpPr>
            <p:spPr>
              <a:xfrm>
                <a:off x="457200" y="4717576"/>
                <a:ext cx="9061294" cy="933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15.7</m:t>
                          </m:r>
                          <m: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14.3</m:t>
                          </m:r>
                        </m:e>
                      </m:d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2.575</m:t>
                      </m:r>
                      <m:rad>
                        <m:radPr>
                          <m:degHide m:val="on"/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3.8</m:t>
                              </m:r>
                            </m:num>
                            <m:den>
                              <m:r>
                                <a:rPr lang="es-E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50</m:t>
                              </m:r>
                            </m:den>
                          </m:f>
                          <m: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2.9</m:t>
                              </m:r>
                            </m:num>
                            <m:den>
                              <m:r>
                                <a:rPr lang="es-E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40</m:t>
                              </m:r>
                            </m:den>
                          </m:f>
                        </m:e>
                      </m:rad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15.7</m:t>
                          </m:r>
                          <m: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14.3</m:t>
                          </m:r>
                        </m:e>
                      </m:d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2.575</m:t>
                      </m:r>
                      <m:rad>
                        <m:radPr>
                          <m:degHide m:val="on"/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3.8</m:t>
                              </m:r>
                            </m:num>
                            <m:den>
                              <m:r>
                                <a:rPr lang="es-E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50</m:t>
                              </m:r>
                            </m:den>
                          </m:f>
                          <m:r>
                            <a:rPr lang="en-US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2.9</m:t>
                              </m:r>
                            </m:num>
                            <m:den>
                              <m:r>
                                <a:rPr lang="es-E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40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Rectángu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717576"/>
                <a:ext cx="9061294" cy="933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914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sultado de imagen para probabilidad Y ESTADISTICA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3" b="12676"/>
          <a:stretch/>
        </p:blipFill>
        <p:spPr bwMode="auto">
          <a:xfrm>
            <a:off x="7266628" y="256674"/>
            <a:ext cx="4520067" cy="200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15636" y="2545682"/>
            <a:ext cx="8728364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70000"/>
              </a:lnSpc>
              <a:spcBef>
                <a:spcPts val="1000"/>
              </a:spcBef>
            </a:pPr>
            <a:r>
              <a:rPr lang="es-MX" sz="3200" b="1" dirty="0" smtClean="0">
                <a:solidFill>
                  <a:srgbClr val="3399FF"/>
                </a:solidFill>
                <a:latin typeface="Calibri" pitchFamily="34" charset="0"/>
              </a:rPr>
              <a:t>ESTIMACIÓN PARA LA VARIANZA</a:t>
            </a:r>
            <a:endParaRPr lang="es-MX" sz="3200" b="1" dirty="0">
              <a:solidFill>
                <a:srgbClr val="3399FF"/>
              </a:solidFill>
              <a:latin typeface="Calibri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31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9796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4365714" y="2395314"/>
                <a:ext cx="3044936" cy="821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endChr m:val="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−1)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𝑥𝑖</m:t>
                              </m:r>
                            </m:e>
                            <m:sub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r>
                                <a:rPr lang="en-US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endChr m:val="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−1)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𝑥𝑖</m:t>
                              </m:r>
                            </m:e>
                            <m:sub>
                              <m:r>
                                <a:rPr lang="en-US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r>
                                <a:rPr lang="en-US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714" y="2395314"/>
                <a:ext cx="3044936" cy="8218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ángulo 2"/>
              <p:cNvSpPr/>
              <p:nvPr/>
            </p:nvSpPr>
            <p:spPr>
              <a:xfrm>
                <a:off x="1011383" y="3429000"/>
                <a:ext cx="10404762" cy="28453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EJEMPLO: Los pesos de 10 paquetes  de semillas de pasto distribuidas para una compañía tienen una varianza de 0.286. Encuentre un intervalo de confianza del 95% para la varianza poblacional de todos los paquetes</a:t>
                </a:r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(10−1)(0.286)</m:t>
                          </m:r>
                        </m:num>
                        <m:den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19.023</m:t>
                          </m:r>
                        </m:den>
                      </m:f>
                      <m:r>
                        <a:rPr lang="es-E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&lt;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(10−1)(0.286)</m:t>
                          </m:r>
                        </m:num>
                        <m:den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2.70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Valor xi para </a:t>
                </a: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gdl</a:t>
                </a: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=9 con 0.025 es 19.023</a:t>
                </a:r>
                <a:endPara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Valor xi para </a:t>
                </a: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gdl</a:t>
                </a: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=9 con 0.975 es de 2.70</a:t>
                </a:r>
                <a:endPara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383" y="3429000"/>
                <a:ext cx="10404762" cy="2845394"/>
              </a:xfrm>
              <a:prstGeom prst="rect">
                <a:avLst/>
              </a:prstGeom>
              <a:blipFill>
                <a:blip r:embed="rId3"/>
                <a:stretch>
                  <a:fillRect l="-527" t="-1288" r="-351" b="-1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32</a:t>
            </a:fld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96501" y="1660300"/>
            <a:ext cx="96501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stimación por intervalo para la varianza poblacional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/>
              <p:cNvSpPr/>
              <p:nvPr/>
            </p:nvSpPr>
            <p:spPr>
              <a:xfrm>
                <a:off x="5888182" y="5543589"/>
                <a:ext cx="2241255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s-E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s-E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𝟏𝟑𝟓</m:t>
                    </m:r>
                    <m:r>
                      <a:rPr lang="es-ES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sSup>
                      <m:sSup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s-E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𝝈</m:t>
                        </m:r>
                      </m:e>
                      <m:sup>
                        <m:r>
                          <a:rPr lang="es-E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s-E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s-E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0.953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8182" y="5543589"/>
                <a:ext cx="2241255" cy="375552"/>
              </a:xfrm>
              <a:prstGeom prst="rect">
                <a:avLst/>
              </a:prstGeom>
              <a:blipFill>
                <a:blip r:embed="rId4"/>
                <a:stretch>
                  <a:fillRect t="-8065" r="-1359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049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33</a:t>
            </a:fld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55557" y="1520038"/>
            <a:ext cx="96501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Valores tablas Xi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19180" t="35547" r="44802" b="6640"/>
          <a:stretch/>
        </p:blipFill>
        <p:spPr>
          <a:xfrm>
            <a:off x="6729845" y="2107231"/>
            <a:ext cx="4686300" cy="42291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16984" t="28515" r="45022" b="11328"/>
          <a:stretch/>
        </p:blipFill>
        <p:spPr>
          <a:xfrm>
            <a:off x="1786370" y="2107231"/>
            <a:ext cx="4943475" cy="42291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4438650" y="3669031"/>
            <a:ext cx="333375" cy="1123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/>
          <p:cNvSpPr/>
          <p:nvPr/>
        </p:nvSpPr>
        <p:spPr>
          <a:xfrm>
            <a:off x="8471548" y="3687128"/>
            <a:ext cx="333375" cy="1123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echa derecha 10"/>
          <p:cNvSpPr/>
          <p:nvPr/>
        </p:nvSpPr>
        <p:spPr>
          <a:xfrm>
            <a:off x="1236955" y="3687128"/>
            <a:ext cx="549415" cy="56197"/>
          </a:xfrm>
          <a:prstGeom prst="rightArrow">
            <a:avLst/>
          </a:prstGeom>
          <a:solidFill>
            <a:srgbClr val="FF00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lecha abajo 11"/>
          <p:cNvSpPr/>
          <p:nvPr/>
        </p:nvSpPr>
        <p:spPr>
          <a:xfrm>
            <a:off x="4605337" y="1965278"/>
            <a:ext cx="89493" cy="33701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lecha abajo 12"/>
          <p:cNvSpPr/>
          <p:nvPr/>
        </p:nvSpPr>
        <p:spPr>
          <a:xfrm>
            <a:off x="8593488" y="1985935"/>
            <a:ext cx="89493" cy="33701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19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sultado de imagen para probabilidad Y ESTADISTICA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3" b="12676"/>
          <a:stretch/>
        </p:blipFill>
        <p:spPr bwMode="auto">
          <a:xfrm>
            <a:off x="7266628" y="256674"/>
            <a:ext cx="4520067" cy="200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15636" y="2545682"/>
            <a:ext cx="8728364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70000"/>
              </a:lnSpc>
              <a:spcBef>
                <a:spcPts val="1000"/>
              </a:spcBef>
            </a:pPr>
            <a:r>
              <a:rPr lang="es-MX" sz="3200" b="1" dirty="0" smtClean="0">
                <a:solidFill>
                  <a:srgbClr val="3399FF"/>
                </a:solidFill>
                <a:latin typeface="Calibri" pitchFamily="34" charset="0"/>
              </a:rPr>
              <a:t>ESTIMACIÓN PARA LA RELACIÓN DE  VARIANZA</a:t>
            </a:r>
            <a:endParaRPr lang="es-MX" sz="3200" b="1" dirty="0">
              <a:solidFill>
                <a:srgbClr val="3399FF"/>
              </a:solidFill>
              <a:latin typeface="Calibri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34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006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3884621" y="2179513"/>
                <a:ext cx="5027367" cy="18744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n-US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1</m:t>
                        </m:r>
                      </m:num>
                      <m:den>
                        <m:sSubSup>
                          <m:sSubSup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1,</m:t>
                            </m:r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/>
                        </m:sSubSup>
                      </m:den>
                    </m:f>
                    <m:f>
                      <m:f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s-ES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s-ES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  <m:sup/>
                    </m:sSup>
                    <m:r>
                      <a:rPr lang="es-ES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 </m:t>
                    </m:r>
                    <m:f>
                      <m:f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sSub>
                      <m:sSub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2,</m:t>
                        </m:r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28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4621" y="2179513"/>
                <a:ext cx="5027367" cy="18744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859233" y="1404221"/>
            <a:ext cx="965012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stimación por intervalo para la razón de varianzas poblacionales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10703170" y="726000"/>
            <a:ext cx="1171888" cy="1356442"/>
          </a:xfrm>
        </p:spPr>
        <p:txBody>
          <a:bodyPr/>
          <a:lstStyle/>
          <a:p>
            <a:fld id="{171717BC-47DE-4F89-B232-EB6CADC4F257}" type="slidenum">
              <a:rPr lang="es-ES" smtClean="0"/>
              <a:t>35</a:t>
            </a:fld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859233" y="4019263"/>
                <a:ext cx="10892419" cy="24179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 smtClean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EJEMPLO: Si </a:t>
                </a: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las  varianzas de </a:t>
                </a:r>
                <a:r>
                  <a:rPr lang="es-ES" dirty="0" smtClean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dos  </a:t>
                </a: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poblaciones son diferentes y en las muestras de fosforo </a:t>
                </a:r>
                <a:r>
                  <a:rPr lang="es-ES" dirty="0" smtClean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en las  </a:t>
                </a: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dos  las desviaciones  son 3.07 y 0.80 respectivamente con muestra 1 de 16 y muestra 2 de 13 </a:t>
                </a:r>
                <a:endParaRPr lang="es-ES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 smtClean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Obtener </a:t>
                </a: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intervalo de confianza al 98</a:t>
                </a:r>
                <a:r>
                  <a:rPr lang="es-ES" dirty="0" smtClean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%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1,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/>
                    </m:sSubSup>
                    <m:r>
                      <a:rPr lang="es-E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</m:t>
                    </m:r>
                  </m:oMath>
                </a14:m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4.01 para tabla f 0.01  entonces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1</m:t>
                        </m:r>
                      </m:num>
                      <m:den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4.01</m:t>
                        </m:r>
                      </m:den>
                    </m:f>
                  </m:oMath>
                </a14:m>
                <a:endPara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2,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3.67 para tabla f 0.01</a:t>
                </a:r>
                <a:endPara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233" y="4019263"/>
                <a:ext cx="10892419" cy="2417970"/>
              </a:xfrm>
              <a:prstGeom prst="rect">
                <a:avLst/>
              </a:prstGeom>
              <a:blipFill>
                <a:blip r:embed="rId4"/>
                <a:stretch>
                  <a:fillRect l="-504" t="-1008" b="-2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249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3884621" y="2179513"/>
                <a:ext cx="5027367" cy="18744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n-US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1</m:t>
                        </m:r>
                      </m:num>
                      <m:den>
                        <m:sSubSup>
                          <m:sSubSup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1,</m:t>
                            </m:r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/>
                        </m:sSubSup>
                      </m:den>
                    </m:f>
                    <m:f>
                      <m:f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s-ES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s-ES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s-ES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  <m:sup/>
                    </m:sSup>
                    <m:r>
                      <a:rPr lang="es-ES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 </m:t>
                    </m:r>
                    <m:f>
                      <m:f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s-ES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sSub>
                      <m:sSub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2,</m:t>
                        </m:r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28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4621" y="2179513"/>
                <a:ext cx="5027367" cy="18744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89888" y="1316789"/>
            <a:ext cx="39275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tablas F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10703170" y="726000"/>
            <a:ext cx="1171888" cy="1356442"/>
          </a:xfrm>
        </p:spPr>
        <p:txBody>
          <a:bodyPr/>
          <a:lstStyle/>
          <a:p>
            <a:fld id="{171717BC-47DE-4F89-B232-EB6CADC4F257}" type="slidenum">
              <a:rPr lang="es-ES" smtClean="0"/>
              <a:t>36</a:t>
            </a:fld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555769" y="2904049"/>
                <a:ext cx="1618594" cy="1846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1,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/>
                    </m:sSubSup>
                    <m:r>
                      <a:rPr lang="es-E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</m:t>
                    </m:r>
                  </m:oMath>
                </a14:m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4.01 </a:t>
                </a:r>
                <a:endParaRPr lang="es-ES" i="1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2,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s-E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3.67 </a:t>
                </a:r>
                <a:r>
                  <a:rPr lang="es-ES" dirty="0" smtClean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para tabla f 0.01</a:t>
                </a:r>
                <a:endPara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769" y="2904049"/>
                <a:ext cx="1618594" cy="1846916"/>
              </a:xfrm>
              <a:prstGeom prst="rect">
                <a:avLst/>
              </a:prstGeom>
              <a:blipFill>
                <a:blip r:embed="rId4"/>
                <a:stretch>
                  <a:fillRect l="-3008" b="-3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/>
          <a:srcRect l="1574" t="9469" r="14196" b="9561"/>
          <a:stretch/>
        </p:blipFill>
        <p:spPr>
          <a:xfrm>
            <a:off x="2293611" y="1840009"/>
            <a:ext cx="8720132" cy="471293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970293" y="6223379"/>
            <a:ext cx="341194" cy="13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/>
          <p:cNvSpPr/>
          <p:nvPr/>
        </p:nvSpPr>
        <p:spPr>
          <a:xfrm flipV="1">
            <a:off x="8311487" y="4598565"/>
            <a:ext cx="464024" cy="152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4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sultado de imagen para probabilidad Y ESTADISTICA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3" b="12676"/>
          <a:stretch/>
        </p:blipFill>
        <p:spPr bwMode="auto">
          <a:xfrm>
            <a:off x="7266628" y="256674"/>
            <a:ext cx="4520067" cy="200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15636" y="2545682"/>
            <a:ext cx="8728364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70000"/>
              </a:lnSpc>
              <a:spcBef>
                <a:spcPts val="1000"/>
              </a:spcBef>
            </a:pPr>
            <a:r>
              <a:rPr lang="es-MX" sz="3200" b="1" dirty="0" smtClean="0">
                <a:solidFill>
                  <a:srgbClr val="3399FF"/>
                </a:solidFill>
                <a:latin typeface="Calibri" pitchFamily="34" charset="0"/>
              </a:rPr>
              <a:t>ESTIMACIÓN PARA LA PROPORCIÓN</a:t>
            </a:r>
            <a:endParaRPr lang="es-MX" sz="3200" b="1" dirty="0">
              <a:solidFill>
                <a:srgbClr val="3399FF"/>
              </a:solidFill>
              <a:latin typeface="Calibri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37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515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39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1091821" y="3971499"/>
            <a:ext cx="102767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EJEMPLO: En </a:t>
            </a: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muestra de 100 pacientes sometidos a un cierto tratamiento se obtienen 80 curaciones. Calcular el intervalo de confianza al 95% de la eficacia del tratamiento</a:t>
            </a:r>
            <a:r>
              <a:rPr lang="es-MX" sz="2000" dirty="0">
                <a:solidFill>
                  <a:srgbClr val="6463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3145881" y="2453409"/>
                <a:ext cx="3697230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n-US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𝑃𝑄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  <m:r>
                            <a:rPr lang="en-US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rad>
                      <m:r>
                        <a:rPr lang="en-US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𝞹</m:t>
                      </m:r>
                      <m:r>
                        <a:rPr lang="en-US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n-US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𝑃𝑄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5881" y="2453409"/>
                <a:ext cx="3697230" cy="9106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59233" y="1619664"/>
            <a:ext cx="96501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stimación por intervalo para la proporción poblacional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 9"/>
              <p:cNvSpPr/>
              <p:nvPr/>
            </p:nvSpPr>
            <p:spPr>
              <a:xfrm>
                <a:off x="1674196" y="5192723"/>
                <a:ext cx="5982197" cy="6758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0.80</a:t>
                </a:r>
                <a14:m>
                  <m:oMath xmlns:m="http://schemas.openxmlformats.org/officeDocument/2006/math"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s-E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1.96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s-E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0.8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s-E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0.2</m:t>
                                </m:r>
                              </m:e>
                            </m:d>
                          </m:num>
                          <m:den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  <m:r>
                          <a:rPr lang="en-US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rad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𝞹</m:t>
                    </m:r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s-E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0.80</m:t>
                    </m:r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1.96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(0.8)(0.2)</m:t>
                            </m:r>
                          </m:num>
                          <m:den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e>
                    </m:rad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Rectángu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196" y="5192723"/>
                <a:ext cx="5982197" cy="675814"/>
              </a:xfrm>
              <a:prstGeom prst="rect">
                <a:avLst/>
              </a:prstGeom>
              <a:blipFill>
                <a:blip r:embed="rId4"/>
                <a:stretch>
                  <a:fillRect l="-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8153879" y="5222206"/>
                <a:ext cx="235548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Resultado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: 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</a:rPr>
                  <a:t>0.7216</a:t>
                </a:r>
                <a14:m>
                  <m:oMath xmlns:m="http://schemas.openxmlformats.org/officeDocument/2006/math"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𝞹</m:t>
                    </m:r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s-E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0.8784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879" y="5222206"/>
                <a:ext cx="2355480" cy="646331"/>
              </a:xfrm>
              <a:prstGeom prst="rect">
                <a:avLst/>
              </a:prstGeom>
              <a:blipFill>
                <a:blip r:embed="rId5"/>
                <a:stretch>
                  <a:fillRect l="-2332" t="-6604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429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sultado de imagen para probabilidad Y ESTADISTICA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3" b="12676"/>
          <a:stretch/>
        </p:blipFill>
        <p:spPr bwMode="auto">
          <a:xfrm>
            <a:off x="7266628" y="256674"/>
            <a:ext cx="4520067" cy="200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15636" y="2545682"/>
            <a:ext cx="872836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70000"/>
              </a:lnSpc>
              <a:spcBef>
                <a:spcPts val="1000"/>
              </a:spcBef>
            </a:pPr>
            <a:r>
              <a:rPr lang="es-MX" sz="3200" b="1" dirty="0" smtClean="0">
                <a:solidFill>
                  <a:srgbClr val="3399FF"/>
                </a:solidFill>
                <a:latin typeface="Calibri" pitchFamily="34" charset="0"/>
              </a:rPr>
              <a:t>ESTIMACIÓN PARA LA DIFERENCIA DE PROPORCIONES</a:t>
            </a:r>
            <a:endParaRPr lang="es-MX" sz="3200" b="1" dirty="0">
              <a:solidFill>
                <a:srgbClr val="3399FF"/>
              </a:solidFill>
              <a:latin typeface="Calibri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39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593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21895" y="2274463"/>
            <a:ext cx="10523621" cy="3804035"/>
          </a:xfrm>
        </p:spPr>
        <p:txBody>
          <a:bodyPr rtlCol="0">
            <a:noAutofit/>
          </a:bodyPr>
          <a:lstStyle/>
          <a:p>
            <a:pPr marL="82296" indent="0" algn="just">
              <a:buNone/>
              <a:defRPr/>
            </a:pP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 presentación pretende establecer </a:t>
            </a: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 bases 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ejemplificar la estimación de parámetros poblacionales  </a:t>
            </a: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 que el alumno 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comprenda e identifique  bajo qué condiciones se  aplica a  casos reales y la forma en que le permiten la toma de  decisiones esenciales y confiables.</a:t>
            </a:r>
          </a:p>
          <a:p>
            <a:pPr marL="82296" indent="0" algn="just">
              <a:buNone/>
              <a:defRPr/>
            </a:pPr>
            <a:endParaRPr lang="es-MX" altLang="es-MX" sz="2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 algn="just">
              <a:buNone/>
              <a:defRPr/>
            </a:pP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empleo 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este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material se  recomienda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fortalecer 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logro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 objetivos y el propósito general de la Unidad de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Aprendizaje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ser base para las  asignaturas  fundamentadas y relacionadas con el ámbito laboral.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0257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36955" y="385809"/>
            <a:ext cx="8539902" cy="923330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ESTADÍSTICA INFERENCIAL</a:t>
            </a:r>
            <a:endParaRPr lang="es-ES" sz="5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41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1629583" y="2453410"/>
                <a:ext cx="7754645" cy="6780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̃"/>
                            <m:ctrlPr>
                              <a:rPr lang="en-US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s-ES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</m:acc>
                    <m:r>
                      <a:rPr lang="es-ES" b="0" i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̃"/>
                        <m:ctrlPr>
                          <a:rPr lang="es-ES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ES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s-ES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s-ES" b="0" i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)−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num>
                          <m:den>
                            <m:r>
                              <a:rPr lang="en-US" i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𝑃𝑄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s-ES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s-ES" b="0" i="0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b="0" i="0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s-ES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𝑃𝑄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s-ES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s-ES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s-ES" b="0" i="0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rad>
                    <m:r>
                      <a:rPr lang="en-US" i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𝞹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 </m:t>
                    </m:r>
                    <m:sSub>
                      <m:sSubPr>
                        <m:ctrlPr>
                          <a:rPr lang="es-ES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accent5">
                            <a:lumMod val="50000"/>
                          </a:schemeClr>
                        </a:solidFill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̃"/>
                            <m:ctrlPr>
                              <a:rPr lang="en-U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s-ES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</m:acc>
                    <m:r>
                      <a:rPr lang="es-ES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̃"/>
                        <m:ctrlPr>
                          <a:rPr lang="es-E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E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s-E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s-ES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s-ES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num>
                          <m:den>
                            <m:r>
                              <a:rPr lang="en-US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𝑃𝑄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s-ES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s-ES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s-E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𝑃𝑄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s-ES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s-ES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s-ES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rad>
                  </m:oMath>
                </a14:m>
                <a:endParaRPr lang="en-US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583" y="2453410"/>
                <a:ext cx="7754645" cy="678006"/>
              </a:xfrm>
              <a:prstGeom prst="rect">
                <a:avLst/>
              </a:prstGeom>
              <a:blipFill>
                <a:blip r:embed="rId3"/>
                <a:stretch>
                  <a:fillRect l="-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59233" y="1404221"/>
            <a:ext cx="965012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800" dirty="0" smtClean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stimación por intervalo para la diferencia de proporciones poblacionales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 9"/>
              <p:cNvSpPr/>
              <p:nvPr/>
            </p:nvSpPr>
            <p:spPr>
              <a:xfrm>
                <a:off x="1236955" y="4738196"/>
                <a:ext cx="10206900" cy="6560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(0.85-0.80)</a:t>
                </a:r>
                <a14:m>
                  <m:oMath xmlns:m="http://schemas.openxmlformats.org/officeDocument/2006/math"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s-E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1.96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s-E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0.8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s-E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lang="es-E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d>
                          </m:num>
                          <m:den>
                            <m:r>
                              <a:rPr lang="es-E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200</m:t>
                            </m:r>
                          </m:den>
                        </m:f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s-E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0.85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s-ES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0.15</m:t>
                                </m:r>
                              </m:e>
                            </m:d>
                          </m:num>
                          <m:den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200</m:t>
                            </m:r>
                          </m:den>
                        </m:f>
                        <m:r>
                          <a:rPr lang="en-US" b="0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rad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𝞹</m:t>
                    </m:r>
                    <m:r>
                      <a:rPr lang="es-ES" b="0" i="1" baseline="-250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s-E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𝞹</m:t>
                    </m:r>
                    <m:r>
                      <a:rPr lang="es-ES" b="0" i="0" baseline="-250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s-E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(0.85−0.80)</m:t>
                    </m:r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1.96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s-E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0.8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s-E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0.2</m:t>
                                </m:r>
                              </m:e>
                            </m:d>
                          </m:num>
                          <m:den>
                            <m:r>
                              <a:rPr lang="es-E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200</m:t>
                            </m:r>
                          </m:den>
                        </m:f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(0.85)(0.15)</m:t>
                            </m:r>
                          </m:num>
                          <m:den>
                            <m:r>
                              <a:rPr lang="es-E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200</m:t>
                            </m:r>
                          </m:den>
                        </m:f>
                      </m:e>
                    </m:rad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Rectángu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6955" y="4738196"/>
                <a:ext cx="10206900" cy="656013"/>
              </a:xfrm>
              <a:prstGeom prst="rect">
                <a:avLst/>
              </a:prstGeom>
              <a:blipFill>
                <a:blip r:embed="rId4"/>
                <a:stretch>
                  <a:fillRect l="-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/>
              <p:cNvSpPr/>
              <p:nvPr/>
            </p:nvSpPr>
            <p:spPr>
              <a:xfrm>
                <a:off x="7176243" y="5528185"/>
                <a:ext cx="333311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Resultado: 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</a:rPr>
                  <a:t>0.024</a:t>
                </a:r>
                <a14:m>
                  <m:oMath xmlns:m="http://schemas.openxmlformats.org/officeDocument/2006/math"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𝞹</m:t>
                    </m:r>
                    <m:r>
                      <a:rPr lang="es-ES" i="1" baseline="-250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s-E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𝞹</m:t>
                    </m:r>
                    <m:r>
                      <a:rPr lang="es-ES" baseline="-250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s-E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0.124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243" y="5528185"/>
                <a:ext cx="3333116" cy="646331"/>
              </a:xfrm>
              <a:prstGeom prst="rect">
                <a:avLst/>
              </a:prstGeom>
              <a:blipFill>
                <a:blip r:embed="rId5"/>
                <a:stretch>
                  <a:fillRect l="-1463" t="-6604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/>
          <p:cNvSpPr/>
          <p:nvPr/>
        </p:nvSpPr>
        <p:spPr>
          <a:xfrm>
            <a:off x="859233" y="3265392"/>
            <a:ext cx="1079244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EJEMPLO: Observamos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 Diplomados y 200 Licenciados en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Estadística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De los primeros se colocaron el 80 % y de los segundos el 85 %. Determinar un intervalo de confianza al 95 % para la diferencia de proporciones poblacionales. 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87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17263" y="1236947"/>
            <a:ext cx="2432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bg2"/>
                </a:solidFill>
              </a:rPr>
              <a:t>REFERENCIAS</a:t>
            </a:r>
            <a:endParaRPr lang="es-ES" sz="28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90750" y="2691581"/>
            <a:ext cx="7403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400" b="1" dirty="0"/>
          </a:p>
        </p:txBody>
      </p:sp>
      <p:sp>
        <p:nvSpPr>
          <p:cNvPr id="3" name="Rectángulo 2"/>
          <p:cNvSpPr/>
          <p:nvPr/>
        </p:nvSpPr>
        <p:spPr>
          <a:xfrm>
            <a:off x="1075867" y="2142304"/>
            <a:ext cx="96329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Lind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D. (2012) Estadística Aplicada a los negocios y la economía. 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México. Décimo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Quinta edición. Editorial Mc Graw 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Hill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Spiegel,M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(2013). Probabilidad y Estadística. México. Cuarta edición. Editorial 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Graw Hill Educación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sz="2000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Wolepole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R. (2012)  Probabilidad y Estadística  para ingeniería y ciencias. México. Novena edición. Editorial Prentice Hall. </a:t>
            </a:r>
            <a:endParaRPr lang="es-MX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Anderson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D. (2015). 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Estadística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 los Negocios. México. 12 ed. Editorial 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Cengage</a:t>
            </a: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47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207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17263" y="1236947"/>
            <a:ext cx="2432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bg2"/>
                </a:solidFill>
              </a:rPr>
              <a:t>REFERENCIAS</a:t>
            </a:r>
            <a:endParaRPr lang="es-ES" sz="28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90750" y="2691581"/>
            <a:ext cx="7403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400" b="1" dirty="0"/>
          </a:p>
        </p:txBody>
      </p:sp>
      <p:sp>
        <p:nvSpPr>
          <p:cNvPr id="3" name="Rectángulo 2"/>
          <p:cNvSpPr/>
          <p:nvPr/>
        </p:nvSpPr>
        <p:spPr>
          <a:xfrm>
            <a:off x="1075867" y="2142304"/>
            <a:ext cx="96329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s-MX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endParaRPr lang="es-MX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s-MX" sz="16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endParaRPr lang="es-E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81905" y="2691581"/>
            <a:ext cx="96329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Newbold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P. (2010). Estadística para administración y economía. México. Sexta edición. Editorial Pearson. </a:t>
            </a:r>
            <a:endParaRPr lang="es-MX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es-MX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Imágenes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diversas de google.</a:t>
            </a:r>
            <a:endParaRPr lang="es-ES" sz="20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42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9624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82316" y="2286541"/>
            <a:ext cx="9981302" cy="4140468"/>
          </a:xfrm>
        </p:spPr>
        <p:txBody>
          <a:bodyPr rtlCol="0">
            <a:noAutofit/>
          </a:bodyPr>
          <a:lstStyle/>
          <a:p>
            <a:pPr marL="82296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 las  explicaciones  generales y ejemplificaciones mostradas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casos de aplicación a casos reales; con fórmulas e imágenes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incluidas en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material, el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alumno podrá 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fácilmente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apropiarse del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conocimiento. </a:t>
            </a:r>
            <a:endParaRPr lang="es-MX" sz="28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s-MX" sz="28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 algn="just">
              <a:lnSpc>
                <a:spcPct val="100000"/>
              </a:lnSpc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 didáctico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contiene lo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más sobresaliente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las estimaciones de parámetros poblacionales: estimación puntual y 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estimación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 intervalos de la media, varianza y proporciones.</a:t>
            </a: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00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12987" y="2364826"/>
            <a:ext cx="10122795" cy="3750224"/>
          </a:xfrm>
        </p:spPr>
        <p:txBody>
          <a:bodyPr rtlCol="0">
            <a:noAutofit/>
          </a:bodyPr>
          <a:lstStyle/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</a:t>
            </a: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diapositiva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8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y </a:t>
            </a: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9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 </a:t>
            </a: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se da a conocer la presentación del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trabajo, objetivo e introducción</a:t>
            </a:r>
            <a:endParaRPr lang="es-MX" altLang="es-MX" sz="28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 </a:t>
            </a: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dispositiva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10 hasta 12 se presentan las generalidades de un estadístico y un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parámetro.</a:t>
            </a:r>
            <a:endParaRPr lang="es-MX" altLang="es-MX" sz="28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El concepto de estimador  se aborda </a:t>
            </a: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la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diapositiva 13 y 14. </a:t>
            </a:r>
            <a:endParaRPr lang="es-MX" altLang="es-MX" sz="28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la diapositiva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numero 16 </a:t>
            </a: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20 se muestran las propiedades de los estimadores puntuales.</a:t>
            </a: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8194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08372" y="2262921"/>
            <a:ext cx="10058400" cy="3261579"/>
          </a:xfrm>
        </p:spPr>
        <p:txBody>
          <a:bodyPr rtlCol="0">
            <a:noAutofit/>
          </a:bodyPr>
          <a:lstStyle/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la diapositiva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numero 22 y 26 </a:t>
            </a: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muestra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estimación de la media.</a:t>
            </a:r>
            <a:endParaRPr lang="es-MX" altLang="es-MX" sz="28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</a:t>
            </a: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diapositiva 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numero 30 lo referente a la estimación de intervalo para la varianza</a:t>
            </a: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 la diapositiva 37 a la 41 se presenta la estimación de intervalo para una proporción</a:t>
            </a: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B</a:t>
            </a:r>
            <a:r>
              <a:rPr lang="es-MX" altLang="es-MX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ibliografía consultada para la realización de este material se muestra en la diapositiva 42</a:t>
            </a: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endParaRPr lang="es-MX" altLang="es-MX" sz="24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82296" indent="0" algn="just">
              <a:buNone/>
              <a:defRPr/>
            </a:pPr>
            <a:r>
              <a:rPr lang="es-MX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357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1769380" y="569406"/>
            <a:ext cx="2880320" cy="736879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4000" b="1" dirty="0">
                <a:solidFill>
                  <a:srgbClr val="0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Objetivo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226232" y="1969553"/>
            <a:ext cx="9503223" cy="3336738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es-ES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onocer  información referente a la estimación de parámetros poblacionales y su aplicación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como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parte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 las bases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la formación del alumno de la licenciatura; así como para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generar habilidades y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razonamientos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que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apoyen en el </a:t>
            </a:r>
            <a:r>
              <a:rPr lang="es-ES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desarrollo de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su ámbito profesional.</a:t>
            </a:r>
            <a:endParaRPr lang="es-MX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473C-8FF9-451B-957A-36D79952F2EC}" type="slidenum">
              <a:rPr lang="es-E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6532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1933701" y="787782"/>
            <a:ext cx="4499184" cy="105623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eaLnBrk="1" hangingPunct="1"/>
            <a:r>
              <a:rPr lang="es-MX" sz="4800" b="1" dirty="0">
                <a:solidFill>
                  <a:schemeClr val="accent3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Introducción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198650" y="2189675"/>
            <a:ext cx="9927771" cy="3947889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Actualmente el conocimiento  y aplicación de la estadística inferencial tiene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un papel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altamente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importante dentro del desarrollo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profesional; de manera particular la estimación de parámetros poblacionales  se convierten en una poderosa y fuerte herramienta para la soporta y fundamentar decisiones en el mundo de la economía, debido a ello es indispensable aplicarlas de una 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manera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eficaz y objetiva</a:t>
            </a:r>
            <a:endParaRPr lang="es-MX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76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ín">
  <a:themeElements>
    <a:clrScheme name="Personalizado 12">
      <a:dk1>
        <a:sysClr val="windowText" lastClr="000000"/>
      </a:dk1>
      <a:lt1>
        <a:sysClr val="window" lastClr="FFFFFF"/>
      </a:lt1>
      <a:dk2>
        <a:srgbClr val="B1E3F9"/>
      </a:dk2>
      <a:lt2>
        <a:srgbClr val="ACCBF9"/>
      </a:lt2>
      <a:accent1>
        <a:srgbClr val="D8F1FC"/>
      </a:accent1>
      <a:accent2>
        <a:srgbClr val="B1E3F9"/>
      </a:accent2>
      <a:accent3>
        <a:srgbClr val="ACE1F8"/>
      </a:accent3>
      <a:accent4>
        <a:srgbClr val="DDECEE"/>
      </a:accent4>
      <a:accent5>
        <a:srgbClr val="C8CBE7"/>
      </a:accent5>
      <a:accent6>
        <a:srgbClr val="9D90A0"/>
      </a:accent6>
      <a:hlink>
        <a:srgbClr val="9454C3"/>
      </a:hlink>
      <a:folHlink>
        <a:srgbClr val="3EBBF0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2721</TotalTime>
  <Words>1864</Words>
  <Application>Microsoft Office PowerPoint</Application>
  <PresentationFormat>Panorámica</PresentationFormat>
  <Paragraphs>324</Paragraphs>
  <Slides>42</Slides>
  <Notes>30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9" baseType="lpstr">
      <vt:lpstr>Arial</vt:lpstr>
      <vt:lpstr>Calibri</vt:lpstr>
      <vt:lpstr>Cambria Math</vt:lpstr>
      <vt:lpstr>Times New Roman</vt:lpstr>
      <vt:lpstr>Trebuchet MS</vt:lpstr>
      <vt:lpstr>Wingdings</vt:lpstr>
      <vt:lpstr>Berlín</vt:lpstr>
      <vt:lpstr>Presentación de PowerPoint</vt:lpstr>
      <vt:lpstr>ESTADÍSTICA INFERENCIAL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Introducción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Niveles de confianza</vt:lpstr>
      <vt:lpstr>Tabla de  valores z</vt:lpstr>
      <vt:lpstr>Presentación de PowerPoint</vt:lpstr>
      <vt:lpstr>Tabla de  valores 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Analisis combinatorio</dc:title>
  <dc:creator>EDNA SOLANO MENESES</dc:creator>
  <cp:lastModifiedBy>EDNA SOLANO MENESES</cp:lastModifiedBy>
  <cp:revision>366</cp:revision>
  <dcterms:created xsi:type="dcterms:W3CDTF">2017-08-08T17:06:04Z</dcterms:created>
  <dcterms:modified xsi:type="dcterms:W3CDTF">2019-09-30T18:01:03Z</dcterms:modified>
</cp:coreProperties>
</file>