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8" r:id="rId1"/>
  </p:sldMasterIdLst>
  <p:notesMasterIdLst>
    <p:notesMasterId r:id="rId7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327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26" r:id="rId53"/>
    <p:sldId id="308" r:id="rId54"/>
    <p:sldId id="309" r:id="rId55"/>
    <p:sldId id="310" r:id="rId56"/>
    <p:sldId id="311" r:id="rId57"/>
    <p:sldId id="312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8" r:id="rId68"/>
    <p:sldId id="324" r:id="rId69"/>
    <p:sldId id="325" r:id="rId7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02E36-68C8-4F87-8C0A-D3322ADFA5E7}" type="datetimeFigureOut">
              <a:rPr lang="es-MX" smtClean="0"/>
              <a:t>22/09/2019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5FBD2-7A09-448F-A47F-C3BFB5EDDD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877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32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43353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4473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8753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609600" y="1905000"/>
            <a:ext cx="109728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97ACEC72-A5AF-4056-8411-256B5A15A92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41795203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4066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4E6425-0181-43F2-84FC-787E803FD2F8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597633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35511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0113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5828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529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6E86A4C-8E40-4F87-A4F0-01A0687C5742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5176789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5E72C73-2D91-4E12-BA25-F0AA0C03599B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5041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7295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</p:sldLayoutIdLst>
  <p:transition spd="slow">
    <p:fad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42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image" Target="../media/image4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2.xml"/><Relationship Id="rId4" Type="http://schemas.openxmlformats.org/officeDocument/2006/relationships/slide" Target="slide4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304800" y="165100"/>
            <a:ext cx="11582400" cy="3302000"/>
          </a:xfrm>
        </p:spPr>
        <p:txBody>
          <a:bodyPr>
            <a:noAutofit/>
          </a:bodyPr>
          <a:lstStyle/>
          <a:p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Material Didáctico Audiovisual</a:t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Sólo Visión </a:t>
            </a:r>
            <a:r>
              <a:rPr lang="es-MX" sz="48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Proyectables</a:t>
            </a: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Diapositivas</a:t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</a:t>
            </a:r>
            <a:r>
              <a:rPr lang="it-IT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1 - Módulo III</a:t>
            </a: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Bachillerato Universitario 2015</a:t>
            </a:r>
            <a:endParaRPr lang="es-MX" sz="4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65200" y="3738266"/>
            <a:ext cx="10706100" cy="746788"/>
          </a:xfrm>
        </p:spPr>
        <p:txBody>
          <a:bodyPr>
            <a:noAutofit/>
          </a:bodyPr>
          <a:lstStyle/>
          <a:p>
            <a:r>
              <a:rPr lang="es-MX" sz="3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Mi entorno: casa, escuela y </a:t>
            </a:r>
            <a:r>
              <a:rPr lang="es-MX" sz="3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ciudad</a:t>
            </a:r>
            <a:endParaRPr lang="es-MX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304800" y="4629199"/>
            <a:ext cx="11582400" cy="1377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endParaRPr lang="es-MX" sz="40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M. en I. y G. E.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Martínez Acevedo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73100" y="6236652"/>
            <a:ext cx="1084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8929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1700" y="17562"/>
            <a:ext cx="9550400" cy="1499616"/>
          </a:xfrm>
        </p:spPr>
        <p:txBody>
          <a:bodyPr/>
          <a:lstStyle/>
          <a:p>
            <a:r>
              <a:rPr lang="es-MX" dirty="0" smtClean="0"/>
              <a:t>Use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2800" y="1084217"/>
            <a:ext cx="11176000" cy="53648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sz="4000" dirty="0" smtClean="0"/>
              <a:t>We use </a:t>
            </a:r>
            <a:r>
              <a:rPr lang="en-GB" sz="4000" dirty="0" smtClean="0">
                <a:solidFill>
                  <a:srgbClr val="FF0000"/>
                </a:solidFill>
              </a:rPr>
              <a:t>CAN NOT, CANNOT or CAN’T</a:t>
            </a:r>
            <a:r>
              <a:rPr lang="en-GB" sz="4000" dirty="0" smtClean="0"/>
              <a:t> to say that we haven’t got the ability to perform an activity. We use it use in </a:t>
            </a:r>
            <a:r>
              <a:rPr lang="en-GB" sz="4000" dirty="0" smtClean="0">
                <a:solidFill>
                  <a:srgbClr val="00B0F0"/>
                </a:solidFill>
              </a:rPr>
              <a:t>negative sentences</a:t>
            </a:r>
            <a:r>
              <a:rPr lang="en-GB" sz="4000" dirty="0" smtClean="0"/>
              <a:t>.</a:t>
            </a:r>
          </a:p>
          <a:p>
            <a:pPr marL="0" indent="0" algn="just">
              <a:buNone/>
            </a:pPr>
            <a:endParaRPr lang="en-GB" sz="4000" dirty="0"/>
          </a:p>
          <a:p>
            <a:pPr marL="0" indent="0" algn="just">
              <a:buNone/>
            </a:pPr>
            <a:r>
              <a:rPr lang="en-GB" sz="4000" dirty="0" smtClean="0"/>
              <a:t>Examples:</a:t>
            </a:r>
          </a:p>
          <a:p>
            <a:pPr marL="0" indent="0" algn="just">
              <a:buNone/>
            </a:pPr>
            <a:r>
              <a:rPr lang="en-GB" sz="4000" dirty="0" smtClean="0"/>
              <a:t>I </a:t>
            </a:r>
            <a:r>
              <a:rPr lang="en-GB" sz="4000" dirty="0" smtClean="0">
                <a:solidFill>
                  <a:srgbClr val="FF0000"/>
                </a:solidFill>
              </a:rPr>
              <a:t>can’t</a:t>
            </a:r>
            <a:r>
              <a:rPr lang="en-GB" sz="4000" dirty="0" smtClean="0"/>
              <a:t> run very fast.</a:t>
            </a:r>
          </a:p>
          <a:p>
            <a:pPr marL="0" indent="0" algn="just">
              <a:buNone/>
            </a:pPr>
            <a:r>
              <a:rPr lang="en-GB" sz="4000" dirty="0" smtClean="0"/>
              <a:t>She </a:t>
            </a:r>
            <a:r>
              <a:rPr lang="en-GB" sz="4000" dirty="0" smtClean="0">
                <a:solidFill>
                  <a:srgbClr val="FF0000"/>
                </a:solidFill>
              </a:rPr>
              <a:t>can’t</a:t>
            </a:r>
            <a:r>
              <a:rPr lang="en-GB" sz="4000" dirty="0" smtClean="0"/>
              <a:t> play the guitar.</a:t>
            </a:r>
          </a:p>
          <a:p>
            <a:pPr marL="0" indent="0" algn="just">
              <a:buNone/>
            </a:pPr>
            <a:r>
              <a:rPr lang="en-GB" sz="4000" dirty="0" smtClean="0"/>
              <a:t>We </a:t>
            </a:r>
            <a:r>
              <a:rPr lang="en-GB" sz="4000" dirty="0" smtClean="0">
                <a:solidFill>
                  <a:srgbClr val="FF0000"/>
                </a:solidFill>
              </a:rPr>
              <a:t>can’t</a:t>
            </a:r>
            <a:r>
              <a:rPr lang="en-GB" sz="4000" dirty="0" smtClean="0"/>
              <a:t> dance in the competence.</a:t>
            </a:r>
            <a:endParaRPr lang="en-GB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923" y="2320199"/>
            <a:ext cx="1642745" cy="2476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9999" y="4060716"/>
            <a:ext cx="2060448" cy="2743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58" r="22680"/>
          <a:stretch/>
        </p:blipFill>
        <p:spPr>
          <a:xfrm>
            <a:off x="8128961" y="3541286"/>
            <a:ext cx="1838524" cy="2241550"/>
          </a:xfrm>
          <a:prstGeom prst="rect">
            <a:avLst/>
          </a:prstGeom>
        </p:spPr>
      </p:pic>
      <p:sp>
        <p:nvSpPr>
          <p:cNvPr id="7" name="Multiplicar 6"/>
          <p:cNvSpPr/>
          <p:nvPr/>
        </p:nvSpPr>
        <p:spPr>
          <a:xfrm>
            <a:off x="5404789" y="2104299"/>
            <a:ext cx="3035300" cy="30353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8" name="Multiplicar 7"/>
          <p:cNvSpPr/>
          <p:nvPr/>
        </p:nvSpPr>
        <p:spPr>
          <a:xfrm>
            <a:off x="7530573" y="3195846"/>
            <a:ext cx="3035300" cy="30353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9" name="Multiplicar 8"/>
          <p:cNvSpPr/>
          <p:nvPr/>
        </p:nvSpPr>
        <p:spPr>
          <a:xfrm>
            <a:off x="9582759" y="4265186"/>
            <a:ext cx="3035300" cy="30353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10" name="Rectángulo redondeado 9">
            <a:hlinkClick r:id="rId5" action="ppaction://hlinksldjump"/>
          </p:cNvPr>
          <p:cNvSpPr/>
          <p:nvPr/>
        </p:nvSpPr>
        <p:spPr>
          <a:xfrm>
            <a:off x="10989888" y="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944516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7964" y="0"/>
            <a:ext cx="10736072" cy="1499616"/>
          </a:xfrm>
        </p:spPr>
        <p:txBody>
          <a:bodyPr/>
          <a:lstStyle/>
          <a:p>
            <a:pPr algn="ctr"/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FF0000"/>
                </a:solidFill>
              </a:rPr>
              <a:t>can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can’t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according</a:t>
            </a:r>
            <a:r>
              <a:rPr lang="es-MX" dirty="0" smtClean="0"/>
              <a:t> to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situation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030732" y="1499616"/>
            <a:ext cx="10754868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smtClean="0">
                <a:solidFill>
                  <a:srgbClr val="0070C0"/>
                </a:solidFill>
              </a:rPr>
              <a:t>I </a:t>
            </a:r>
            <a:r>
              <a:rPr lang="es-MX" sz="3600" dirty="0" err="1">
                <a:solidFill>
                  <a:srgbClr val="0070C0"/>
                </a:solidFill>
              </a:rPr>
              <a:t>know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the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answer</a:t>
            </a:r>
            <a:r>
              <a:rPr lang="es-MX" sz="3600" dirty="0">
                <a:solidFill>
                  <a:srgbClr val="0070C0"/>
                </a:solidFill>
              </a:rPr>
              <a:t>; I </a:t>
            </a:r>
            <a:r>
              <a:rPr lang="es-MX" sz="3600" dirty="0" smtClean="0">
                <a:solidFill>
                  <a:srgbClr val="0070C0"/>
                </a:solidFill>
              </a:rPr>
              <a:t>_____ </a:t>
            </a:r>
            <a:r>
              <a:rPr lang="es-MX" sz="3600" dirty="0" err="1">
                <a:solidFill>
                  <a:srgbClr val="0070C0"/>
                </a:solidFill>
              </a:rPr>
              <a:t>answer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the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question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now</a:t>
            </a:r>
            <a:r>
              <a:rPr lang="es-MX" sz="3600" dirty="0">
                <a:solidFill>
                  <a:srgbClr val="0070C0"/>
                </a:solidFill>
              </a:rPr>
              <a:t>. </a:t>
            </a:r>
          </a:p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err="1" smtClean="0">
                <a:solidFill>
                  <a:srgbClr val="0070C0"/>
                </a:solidFill>
              </a:rPr>
              <a:t>She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is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good</a:t>
            </a:r>
            <a:r>
              <a:rPr lang="es-MX" sz="3600" dirty="0">
                <a:solidFill>
                  <a:srgbClr val="0070C0"/>
                </a:solidFill>
              </a:rPr>
              <a:t> at </a:t>
            </a:r>
            <a:r>
              <a:rPr lang="es-MX" sz="3600" dirty="0" err="1">
                <a:solidFill>
                  <a:srgbClr val="0070C0"/>
                </a:solidFill>
              </a:rPr>
              <a:t>the</a:t>
            </a:r>
            <a:r>
              <a:rPr lang="es-MX" sz="3600" dirty="0">
                <a:solidFill>
                  <a:srgbClr val="0070C0"/>
                </a:solidFill>
              </a:rPr>
              <a:t> piano; </a:t>
            </a:r>
            <a:r>
              <a:rPr lang="es-MX" sz="3600" dirty="0" err="1">
                <a:solidFill>
                  <a:srgbClr val="0070C0"/>
                </a:solidFill>
              </a:rPr>
              <a:t>she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smtClean="0">
                <a:solidFill>
                  <a:srgbClr val="0070C0"/>
                </a:solidFill>
              </a:rPr>
              <a:t>_____ </a:t>
            </a:r>
            <a:r>
              <a:rPr lang="es-MX" sz="3600" dirty="0" err="1" smtClean="0">
                <a:solidFill>
                  <a:srgbClr val="0070C0"/>
                </a:solidFill>
              </a:rPr>
              <a:t>play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the</a:t>
            </a:r>
            <a:r>
              <a:rPr lang="es-MX" sz="3600" dirty="0">
                <a:solidFill>
                  <a:srgbClr val="0070C0"/>
                </a:solidFill>
              </a:rPr>
              <a:t> piano </a:t>
            </a:r>
            <a:r>
              <a:rPr lang="es-MX" sz="3600" dirty="0" err="1">
                <a:solidFill>
                  <a:srgbClr val="0070C0"/>
                </a:solidFill>
              </a:rPr>
              <a:t>very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well</a:t>
            </a:r>
            <a:r>
              <a:rPr lang="es-MX" sz="3600" dirty="0">
                <a:solidFill>
                  <a:srgbClr val="0070C0"/>
                </a:solidFill>
              </a:rPr>
              <a:t>. </a:t>
            </a:r>
          </a:p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err="1" smtClean="0">
                <a:solidFill>
                  <a:srgbClr val="0070C0"/>
                </a:solidFill>
              </a:rPr>
              <a:t>This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>
                <a:solidFill>
                  <a:srgbClr val="0070C0"/>
                </a:solidFill>
              </a:rPr>
              <a:t>test </a:t>
            </a:r>
            <a:r>
              <a:rPr lang="es-MX" sz="3600" dirty="0" err="1">
                <a:solidFill>
                  <a:srgbClr val="0070C0"/>
                </a:solidFill>
              </a:rPr>
              <a:t>is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very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difficult</a:t>
            </a:r>
            <a:r>
              <a:rPr lang="es-MX" sz="3600" dirty="0">
                <a:solidFill>
                  <a:srgbClr val="0070C0"/>
                </a:solidFill>
              </a:rPr>
              <a:t>; I </a:t>
            </a:r>
            <a:r>
              <a:rPr lang="es-MX" sz="3600" dirty="0" smtClean="0">
                <a:solidFill>
                  <a:srgbClr val="0070C0"/>
                </a:solidFill>
              </a:rPr>
              <a:t>_____ </a:t>
            </a:r>
            <a:r>
              <a:rPr lang="es-MX" sz="3600" dirty="0" err="1" smtClean="0">
                <a:solidFill>
                  <a:srgbClr val="0070C0"/>
                </a:solidFill>
              </a:rPr>
              <a:t>answer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any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question</a:t>
            </a:r>
            <a:r>
              <a:rPr lang="es-MX" sz="3600" dirty="0">
                <a:solidFill>
                  <a:srgbClr val="0070C0"/>
                </a:solidFill>
              </a:rPr>
              <a:t>. </a:t>
            </a:r>
          </a:p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err="1" smtClean="0">
                <a:solidFill>
                  <a:srgbClr val="0070C0"/>
                </a:solidFill>
              </a:rPr>
              <a:t>Maria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>
                <a:solidFill>
                  <a:srgbClr val="0070C0"/>
                </a:solidFill>
              </a:rPr>
              <a:t>can </a:t>
            </a:r>
            <a:r>
              <a:rPr lang="es-MX" sz="3600" dirty="0" err="1">
                <a:solidFill>
                  <a:srgbClr val="0070C0"/>
                </a:solidFill>
              </a:rPr>
              <a:t>speak</a:t>
            </a:r>
            <a:r>
              <a:rPr lang="es-MX" sz="3600" dirty="0">
                <a:solidFill>
                  <a:srgbClr val="0070C0"/>
                </a:solidFill>
              </a:rPr>
              <a:t> English </a:t>
            </a:r>
            <a:r>
              <a:rPr lang="es-MX" sz="3600" dirty="0" err="1">
                <a:solidFill>
                  <a:srgbClr val="0070C0"/>
                </a:solidFill>
              </a:rPr>
              <a:t>but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 smtClean="0">
                <a:solidFill>
                  <a:srgbClr val="0070C0"/>
                </a:solidFill>
              </a:rPr>
              <a:t>she</a:t>
            </a:r>
            <a:r>
              <a:rPr lang="es-MX" sz="3600" dirty="0" smtClean="0">
                <a:solidFill>
                  <a:srgbClr val="0070C0"/>
                </a:solidFill>
              </a:rPr>
              <a:t> _____ </a:t>
            </a:r>
            <a:r>
              <a:rPr lang="es-MX" sz="3600" dirty="0" err="1" smtClean="0">
                <a:solidFill>
                  <a:srgbClr val="0070C0"/>
                </a:solidFill>
              </a:rPr>
              <a:t>speak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>
                <a:solidFill>
                  <a:srgbClr val="0070C0"/>
                </a:solidFill>
              </a:rPr>
              <a:t>French. </a:t>
            </a:r>
          </a:p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err="1" smtClean="0">
                <a:solidFill>
                  <a:srgbClr val="0070C0"/>
                </a:solidFill>
              </a:rPr>
              <a:t>You</a:t>
            </a:r>
            <a:r>
              <a:rPr lang="es-MX" sz="3600" dirty="0" smtClean="0">
                <a:solidFill>
                  <a:srgbClr val="0070C0"/>
                </a:solidFill>
              </a:rPr>
              <a:t> _____ </a:t>
            </a:r>
            <a:r>
              <a:rPr lang="es-MX" sz="3600" dirty="0" err="1" smtClean="0">
                <a:solidFill>
                  <a:srgbClr val="0070C0"/>
                </a:solidFill>
              </a:rPr>
              <a:t>sleep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today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because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you</a:t>
            </a:r>
            <a:r>
              <a:rPr lang="es-MX" sz="3600" dirty="0">
                <a:solidFill>
                  <a:srgbClr val="0070C0"/>
                </a:solidFill>
              </a:rPr>
              <a:t> are </a:t>
            </a:r>
            <a:r>
              <a:rPr lang="es-MX" sz="3600" dirty="0" err="1">
                <a:solidFill>
                  <a:srgbClr val="0070C0"/>
                </a:solidFill>
              </a:rPr>
              <a:t>very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nervous</a:t>
            </a:r>
            <a:r>
              <a:rPr lang="es-MX" sz="3600" dirty="0">
                <a:solidFill>
                  <a:srgbClr val="0070C0"/>
                </a:solidFill>
              </a:rPr>
              <a:t>. </a:t>
            </a:r>
          </a:p>
          <a:p>
            <a:pPr marL="514350" indent="-514350">
              <a:spcBef>
                <a:spcPts val="600"/>
              </a:spcBef>
              <a:buFont typeface="+mj-lt"/>
              <a:buAutoNum type="alphaLcParenR"/>
            </a:pPr>
            <a:r>
              <a:rPr lang="es-MX" sz="3600" dirty="0" smtClean="0">
                <a:solidFill>
                  <a:srgbClr val="0070C0"/>
                </a:solidFill>
              </a:rPr>
              <a:t>Juan _____ </a:t>
            </a:r>
            <a:r>
              <a:rPr lang="es-MX" sz="3600" dirty="0" err="1">
                <a:solidFill>
                  <a:srgbClr val="0070C0"/>
                </a:solidFill>
              </a:rPr>
              <a:t>play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tennis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very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well</a:t>
            </a:r>
            <a:r>
              <a:rPr lang="es-MX" sz="3600" dirty="0">
                <a:solidFill>
                  <a:srgbClr val="0070C0"/>
                </a:solidFill>
              </a:rPr>
              <a:t>; he </a:t>
            </a:r>
            <a:r>
              <a:rPr lang="es-MX" sz="3600" dirty="0" err="1">
                <a:solidFill>
                  <a:srgbClr val="0070C0"/>
                </a:solidFill>
              </a:rPr>
              <a:t>is</a:t>
            </a:r>
            <a:r>
              <a:rPr lang="es-MX" sz="3600" dirty="0">
                <a:solidFill>
                  <a:srgbClr val="0070C0"/>
                </a:solidFill>
              </a:rPr>
              <a:t> a </a:t>
            </a:r>
            <a:r>
              <a:rPr lang="es-MX" sz="3600" dirty="0" err="1">
                <a:solidFill>
                  <a:srgbClr val="0070C0"/>
                </a:solidFill>
              </a:rPr>
              <a:t>good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tennis</a:t>
            </a:r>
            <a:r>
              <a:rPr lang="es-MX" sz="3600" dirty="0">
                <a:solidFill>
                  <a:srgbClr val="0070C0"/>
                </a:solidFill>
              </a:rPr>
              <a:t> </a:t>
            </a:r>
            <a:r>
              <a:rPr lang="es-MX" sz="3600" dirty="0" err="1">
                <a:solidFill>
                  <a:srgbClr val="0070C0"/>
                </a:solidFill>
              </a:rPr>
              <a:t>player</a:t>
            </a:r>
            <a:r>
              <a:rPr lang="es-MX" sz="3600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89888" y="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72303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5527" y="101890"/>
            <a:ext cx="11185290" cy="1499616"/>
          </a:xfrm>
        </p:spPr>
        <p:txBody>
          <a:bodyPr>
            <a:normAutofit/>
          </a:bodyPr>
          <a:lstStyle/>
          <a:p>
            <a:pPr algn="ctr"/>
            <a:r>
              <a:rPr lang="es-MX" sz="4400" dirty="0" err="1" smtClean="0"/>
              <a:t>According</a:t>
            </a:r>
            <a:r>
              <a:rPr lang="es-MX" sz="4400" dirty="0" smtClean="0"/>
              <a:t> to </a:t>
            </a:r>
            <a:r>
              <a:rPr lang="es-MX" sz="4400" dirty="0" err="1" smtClean="0"/>
              <a:t>you</a:t>
            </a:r>
            <a:r>
              <a:rPr lang="es-MX" sz="4400" dirty="0" smtClean="0"/>
              <a:t> </a:t>
            </a:r>
            <a:r>
              <a:rPr lang="es-MX" sz="4400" dirty="0" err="1" smtClean="0"/>
              <a:t>Say</a:t>
            </a:r>
            <a:r>
              <a:rPr lang="es-MX" sz="4400" dirty="0" smtClean="0"/>
              <a:t> </a:t>
            </a:r>
            <a:r>
              <a:rPr lang="es-MX" sz="4400" dirty="0" err="1" smtClean="0"/>
              <a:t>what</a:t>
            </a:r>
            <a:r>
              <a:rPr lang="es-MX" sz="4400" dirty="0" smtClean="0"/>
              <a:t> </a:t>
            </a:r>
            <a:r>
              <a:rPr lang="es-MX" sz="4400" dirty="0" err="1" smtClean="0"/>
              <a:t>you</a:t>
            </a:r>
            <a:r>
              <a:rPr lang="es-MX" sz="4400" dirty="0" smtClean="0"/>
              <a:t> </a:t>
            </a:r>
            <a:r>
              <a:rPr lang="es-MX" sz="4400" dirty="0" smtClean="0">
                <a:solidFill>
                  <a:srgbClr val="FF0000"/>
                </a:solidFill>
              </a:rPr>
              <a:t>can</a:t>
            </a:r>
            <a:r>
              <a:rPr lang="es-MX" sz="4400" dirty="0" smtClean="0"/>
              <a:t> do </a:t>
            </a:r>
            <a:r>
              <a:rPr lang="es-MX" sz="4400" dirty="0" err="1" smtClean="0"/>
              <a:t>or</a:t>
            </a:r>
            <a:r>
              <a:rPr lang="es-MX" sz="4400" dirty="0" smtClean="0"/>
              <a:t> </a:t>
            </a:r>
            <a:r>
              <a:rPr lang="es-MX" sz="4400" dirty="0" err="1" smtClean="0">
                <a:solidFill>
                  <a:srgbClr val="FF0000"/>
                </a:solidFill>
              </a:rPr>
              <a:t>can’t</a:t>
            </a:r>
            <a:r>
              <a:rPr lang="es-MX" sz="4400" dirty="0" smtClean="0">
                <a:solidFill>
                  <a:srgbClr val="FF0000"/>
                </a:solidFill>
              </a:rPr>
              <a:t> </a:t>
            </a:r>
            <a:r>
              <a:rPr lang="es-MX" sz="4400" dirty="0" smtClean="0"/>
              <a:t>do.</a:t>
            </a:r>
            <a:endParaRPr lang="es-MX" sz="44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99278" y="1257301"/>
            <a:ext cx="10178322" cy="549909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_____ </a:t>
            </a:r>
            <a:r>
              <a:rPr lang="en-US" sz="3500" dirty="0">
                <a:solidFill>
                  <a:srgbClr val="0070C0"/>
                </a:solidFill>
              </a:rPr>
              <a:t>speak Chinese.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sing </a:t>
            </a:r>
            <a:r>
              <a:rPr lang="en-US" sz="3500" dirty="0">
                <a:solidFill>
                  <a:srgbClr val="0070C0"/>
                </a:solidFill>
              </a:rPr>
              <a:t>very well.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run </a:t>
            </a:r>
            <a:r>
              <a:rPr lang="en-US" sz="3500" dirty="0">
                <a:solidFill>
                  <a:srgbClr val="0070C0"/>
                </a:solidFill>
              </a:rPr>
              <a:t>20 </a:t>
            </a:r>
            <a:r>
              <a:rPr lang="en-US" sz="3500" dirty="0" err="1">
                <a:solidFill>
                  <a:srgbClr val="0070C0"/>
                </a:solidFill>
              </a:rPr>
              <a:t>kilometres</a:t>
            </a:r>
            <a:r>
              <a:rPr lang="en-US" sz="3500" dirty="0">
                <a:solidFill>
                  <a:srgbClr val="0070C0"/>
                </a:solidFill>
              </a:rPr>
              <a:t>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ride </a:t>
            </a:r>
            <a:r>
              <a:rPr lang="en-US" sz="3500" dirty="0">
                <a:solidFill>
                  <a:srgbClr val="0070C0"/>
                </a:solidFill>
              </a:rPr>
              <a:t>a bicycle.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play </a:t>
            </a:r>
            <a:r>
              <a:rPr lang="en-US" sz="3500" dirty="0">
                <a:solidFill>
                  <a:srgbClr val="0070C0"/>
                </a:solidFill>
              </a:rPr>
              <a:t>basket.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swim</a:t>
            </a:r>
            <a:r>
              <a:rPr lang="en-US" sz="3500" dirty="0">
                <a:solidFill>
                  <a:srgbClr val="0070C0"/>
                </a:solidFill>
              </a:rPr>
              <a:t>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understand </a:t>
            </a:r>
            <a:r>
              <a:rPr lang="en-US" sz="3500" dirty="0">
                <a:solidFill>
                  <a:srgbClr val="0070C0"/>
                </a:solidFill>
              </a:rPr>
              <a:t>my teacher of English.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3500" dirty="0" smtClean="0">
                <a:solidFill>
                  <a:srgbClr val="0070C0"/>
                </a:solidFill>
              </a:rPr>
              <a:t>I </a:t>
            </a:r>
            <a:r>
              <a:rPr lang="en-US" sz="3500" dirty="0">
                <a:solidFill>
                  <a:srgbClr val="0070C0"/>
                </a:solidFill>
              </a:rPr>
              <a:t>_____</a:t>
            </a:r>
            <a:r>
              <a:rPr lang="en-US" sz="3500" dirty="0" smtClean="0">
                <a:solidFill>
                  <a:srgbClr val="0070C0"/>
                </a:solidFill>
              </a:rPr>
              <a:t> dance “Banda music”.</a:t>
            </a:r>
            <a:endParaRPr lang="es-MX" sz="3500" dirty="0">
              <a:solidFill>
                <a:srgbClr val="0070C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72" y="1474439"/>
            <a:ext cx="5058491" cy="3832922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54895" y="62876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008435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419101"/>
            <a:ext cx="1833372" cy="5988189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Tick</a:t>
            </a:r>
            <a:b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)</a:t>
            </a:r>
            <a:r>
              <a:rPr lang="es-MX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s-MX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you can do. </a:t>
            </a:r>
            <a:endParaRPr lang="es-MX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contenido 7"/>
          <p:cNvGraphicFramePr>
            <a:graphicFrameLocks/>
          </p:cNvGraphicFramePr>
          <p:nvPr>
            <p:extLst/>
          </p:nvPr>
        </p:nvGraphicFramePr>
        <p:xfrm>
          <a:off x="3048002" y="419101"/>
          <a:ext cx="6299001" cy="5988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0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8819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You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Drive a car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Play golf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Sing 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Speak</a:t>
                      </a:r>
                      <a:r>
                        <a:rPr lang="en-GB" sz="2800" baseline="0" noProof="0" dirty="0" smtClean="0"/>
                        <a:t> French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Jump the rope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Eat chilli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Draw or write poems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Play soccer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Skateboard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3284538" y="1588516"/>
            <a:ext cx="6507162" cy="837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13761" y="228599"/>
            <a:ext cx="3315208" cy="946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Can you…?</a:t>
            </a:r>
            <a:endParaRPr lang="es-MX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ángulo redondeado 6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470794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1036" y="419101"/>
            <a:ext cx="1783263" cy="5988189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Tick</a:t>
            </a:r>
            <a:b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)</a:t>
            </a:r>
            <a:r>
              <a:rPr lang="es-MX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s-MX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you can do. </a:t>
            </a:r>
            <a:endParaRPr lang="es-MX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contenid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905886"/>
              </p:ext>
            </p:extLst>
          </p:nvPr>
        </p:nvGraphicFramePr>
        <p:xfrm>
          <a:off x="2846802" y="190500"/>
          <a:ext cx="7467604" cy="5988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819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You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My friend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Drive a car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Play golf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Sing 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Speak</a:t>
                      </a:r>
                      <a:r>
                        <a:rPr lang="en-GB" sz="2800" baseline="0" noProof="0" dirty="0" smtClean="0"/>
                        <a:t> French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Jump the rope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Eat chilli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Draw or write poems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Play soccer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8819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Skateboard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1834555" y="1588516"/>
            <a:ext cx="6507162" cy="837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986502" y="57517"/>
            <a:ext cx="3315208" cy="946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Can you…?</a:t>
            </a:r>
            <a:endParaRPr lang="es-MX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021163" y="5516970"/>
            <a:ext cx="23239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Yes, I can</a:t>
            </a:r>
          </a:p>
          <a:p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No, I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can’t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ángulo redondeado 8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578949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9"/>
          <p:cNvSpPr>
            <a:spLocks noGrp="1"/>
          </p:cNvSpPr>
          <p:nvPr>
            <p:ph idx="1"/>
          </p:nvPr>
        </p:nvSpPr>
        <p:spPr>
          <a:xfrm>
            <a:off x="1024128" y="1993900"/>
            <a:ext cx="10723371" cy="4315460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s-MX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 can…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0" indent="0">
              <a:buNone/>
            </a:pPr>
            <a:endParaRPr lang="es-MX" sz="3000" dirty="0" smtClean="0"/>
          </a:p>
          <a:p>
            <a:pPr marL="0" indent="0">
              <a:buNone/>
            </a:pPr>
            <a:r>
              <a:rPr lang="es-MX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 </a:t>
            </a:r>
            <a:r>
              <a:rPr lang="es-MX" sz="4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can’t</a:t>
            </a:r>
            <a:endParaRPr lang="es-MX" sz="48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000" dirty="0" smtClean="0"/>
              <a:t>______________________.</a:t>
            </a:r>
            <a:endParaRPr lang="es-MX" sz="30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24128" y="204216"/>
            <a:ext cx="10596372" cy="1499616"/>
          </a:xfrm>
        </p:spPr>
        <p:txBody>
          <a:bodyPr/>
          <a:lstStyle/>
          <a:p>
            <a:pPr algn="ctr"/>
            <a:r>
              <a:rPr lang="es-MX" dirty="0" err="1" smtClean="0"/>
              <a:t>Now</a:t>
            </a:r>
            <a:r>
              <a:rPr lang="es-MX" dirty="0" smtClean="0"/>
              <a:t>, </a:t>
            </a:r>
            <a:r>
              <a:rPr lang="es-MX" dirty="0" err="1" smtClean="0"/>
              <a:t>say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can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and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can’t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you</a:t>
            </a:r>
            <a:r>
              <a:rPr lang="es-MX" dirty="0" smtClean="0"/>
              <a:t> do.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45700" y="6309360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WRITING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529219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600" y="433861"/>
            <a:ext cx="6857227" cy="6424139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92794" y="5887232"/>
            <a:ext cx="5147469" cy="970768"/>
          </a:xfrm>
        </p:spPr>
        <p:txBody>
          <a:bodyPr>
            <a:noAutofit/>
          </a:bodyPr>
          <a:lstStyle/>
          <a:p>
            <a:r>
              <a:rPr lang="en-US" sz="5400" dirty="0"/>
              <a:t>Existence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794" y="3146853"/>
            <a:ext cx="6662141" cy="2898347"/>
          </a:xfrm>
        </p:spPr>
        <p:txBody>
          <a:bodyPr/>
          <a:lstStyle/>
          <a:p>
            <a:r>
              <a:rPr lang="es-MX" dirty="0" err="1" smtClean="0">
                <a:solidFill>
                  <a:schemeClr val="accent1">
                    <a:lumMod val="50000"/>
                  </a:schemeClr>
                </a:solidFill>
              </a:rPr>
              <a:t>There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&amp; </a:t>
            </a:r>
            <a:b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dirty="0" err="1" smtClean="0">
                <a:solidFill>
                  <a:schemeClr val="accent1">
                    <a:lumMod val="50000"/>
                  </a:schemeClr>
                </a:solidFill>
              </a:rPr>
              <a:t>There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are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824464" y="62158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49454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Existence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9500" y="1184216"/>
            <a:ext cx="10680700" cy="14662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/>
              <a:t>In English when we talk about existence we use THERE IS (for singular) and THERE ARE (for plural). 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319964" y="3316654"/>
            <a:ext cx="3028950" cy="22764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altLang="es-MX" sz="4000" b="1" dirty="0" err="1">
                <a:solidFill>
                  <a:schemeClr val="tx1">
                    <a:lumMod val="95000"/>
                  </a:schemeClr>
                </a:solidFill>
              </a:rPr>
              <a:t>THERE</a:t>
            </a:r>
            <a:r>
              <a:rPr lang="es-ES" altLang="es-MX" sz="4000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s-ES" altLang="es-MX" sz="4000" b="1" dirty="0" err="1">
                <a:solidFill>
                  <a:schemeClr val="tx1">
                    <a:lumMod val="95000"/>
                  </a:schemeClr>
                </a:solidFill>
              </a:rPr>
              <a:t>IS</a:t>
            </a:r>
            <a:endParaRPr lang="es-ES" altLang="es-MX" sz="4000" b="1" dirty="0">
              <a:solidFill>
                <a:schemeClr val="tx1">
                  <a:lumMod val="95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altLang="es-MX" sz="4000" b="1" dirty="0" err="1">
                <a:solidFill>
                  <a:schemeClr val="tx1">
                    <a:lumMod val="95000"/>
                  </a:schemeClr>
                </a:solidFill>
              </a:rPr>
              <a:t>THERE’S</a:t>
            </a:r>
            <a:endParaRPr lang="es-ES" altLang="es-MX" sz="4000" b="1" dirty="0">
              <a:solidFill>
                <a:schemeClr val="tx1">
                  <a:lumMod val="95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s-MX" sz="4000" b="1" dirty="0">
                <a:solidFill>
                  <a:schemeClr val="tx1">
                    <a:lumMod val="95000"/>
                  </a:schemeClr>
                </a:solidFill>
              </a:rPr>
              <a:t>when just </a:t>
            </a:r>
            <a:r>
              <a:rPr lang="en-GB" altLang="es-MX" sz="4000" b="1" dirty="0">
                <a:solidFill>
                  <a:srgbClr val="FFC000"/>
                </a:solidFill>
              </a:rPr>
              <a:t>one</a:t>
            </a:r>
            <a:r>
              <a:rPr lang="en-GB" altLang="es-MX" sz="4000" b="1" dirty="0"/>
              <a:t>.</a:t>
            </a:r>
            <a:endParaRPr lang="es-ES" altLang="es-MX" sz="4000" b="1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6550492" y="3319464"/>
            <a:ext cx="3495207" cy="22764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altLang="es-MX" sz="4400" b="1" dirty="0" err="1">
                <a:solidFill>
                  <a:schemeClr val="tx1">
                    <a:lumMod val="95000"/>
                  </a:schemeClr>
                </a:solidFill>
              </a:rPr>
              <a:t>THERE</a:t>
            </a:r>
            <a:r>
              <a:rPr lang="es-ES" altLang="es-MX" sz="4400" b="1" dirty="0">
                <a:solidFill>
                  <a:schemeClr val="tx1">
                    <a:lumMod val="95000"/>
                  </a:schemeClr>
                </a:solidFill>
              </a:rPr>
              <a:t> ARE</a:t>
            </a:r>
          </a:p>
          <a:p>
            <a:pPr algn="ctr"/>
            <a:r>
              <a:rPr lang="en-GB" altLang="es-MX" sz="4400" b="1" dirty="0">
                <a:solidFill>
                  <a:schemeClr val="tx1">
                    <a:lumMod val="95000"/>
                  </a:schemeClr>
                </a:solidFill>
              </a:rPr>
              <a:t>for </a:t>
            </a:r>
            <a:r>
              <a:rPr lang="en-GB" altLang="es-MX" sz="4400" b="1" dirty="0">
                <a:solidFill>
                  <a:srgbClr val="FFC000"/>
                </a:solidFill>
              </a:rPr>
              <a:t>more</a:t>
            </a:r>
            <a:r>
              <a:rPr lang="en-GB" altLang="es-MX" sz="4400" b="1" dirty="0">
                <a:solidFill>
                  <a:schemeClr val="tx1">
                    <a:lumMod val="95000"/>
                  </a:schemeClr>
                </a:solidFill>
              </a:rPr>
              <a:t> than one.</a:t>
            </a:r>
            <a:endParaRPr lang="en-US" altLang="es-MX" sz="44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929" y="4266124"/>
            <a:ext cx="1032493" cy="126898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5665" y="4041905"/>
            <a:ext cx="1032493" cy="126898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366" y="4266124"/>
            <a:ext cx="1032493" cy="126898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6279" y="3316654"/>
            <a:ext cx="1032493" cy="1268982"/>
          </a:xfrm>
          <a:prstGeom prst="rect">
            <a:avLst/>
          </a:prstGeom>
        </p:spPr>
      </p:pic>
      <p:sp>
        <p:nvSpPr>
          <p:cNvPr id="11" name="Rectángulo redondeado 10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856157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2613" y="115935"/>
            <a:ext cx="2808252" cy="753157"/>
          </a:xfrm>
        </p:spPr>
        <p:txBody>
          <a:bodyPr>
            <a:normAutofit/>
          </a:bodyPr>
          <a:lstStyle/>
          <a:p>
            <a:r>
              <a:rPr lang="es-MX" sz="4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EXAMPLES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606252" y="566544"/>
            <a:ext cx="79312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There is </a:t>
            </a:r>
            <a:r>
              <a:rPr lang="en-US" sz="3600" b="1" dirty="0">
                <a:solidFill>
                  <a:srgbClr val="FFC000"/>
                </a:solidFill>
              </a:rPr>
              <a:t>a river </a:t>
            </a:r>
            <a:r>
              <a:rPr lang="en-US" sz="3600" b="1" dirty="0"/>
              <a:t>in my town.     </a:t>
            </a:r>
          </a:p>
          <a:p>
            <a:r>
              <a:rPr lang="en-US" sz="3600" b="1" dirty="0"/>
              <a:t>There is </a:t>
            </a:r>
            <a:r>
              <a:rPr lang="en-US" sz="3600" b="1" dirty="0">
                <a:solidFill>
                  <a:srgbClr val="FFC000"/>
                </a:solidFill>
              </a:rPr>
              <a:t>a ghost </a:t>
            </a:r>
            <a:r>
              <a:rPr lang="en-US" sz="3600" b="1" dirty="0"/>
              <a:t>in this room.   </a:t>
            </a:r>
          </a:p>
          <a:p>
            <a:r>
              <a:rPr lang="en-US" sz="3600" b="1" dirty="0"/>
              <a:t>There is </a:t>
            </a:r>
            <a:r>
              <a:rPr lang="en-US" sz="3600" b="1" dirty="0">
                <a:solidFill>
                  <a:srgbClr val="FFC000"/>
                </a:solidFill>
              </a:rPr>
              <a:t>an apple </a:t>
            </a:r>
            <a:r>
              <a:rPr lang="en-US" sz="3600" b="1" dirty="0"/>
              <a:t>on the desk.                     </a:t>
            </a:r>
          </a:p>
          <a:p>
            <a:r>
              <a:rPr lang="en-US" sz="3600" b="1" dirty="0"/>
              <a:t>There is </a:t>
            </a:r>
            <a:r>
              <a:rPr lang="en-US" sz="3600" b="1" dirty="0">
                <a:solidFill>
                  <a:srgbClr val="FFC000"/>
                </a:solidFill>
              </a:rPr>
              <a:t>ice</a:t>
            </a:r>
            <a:r>
              <a:rPr lang="en-US" sz="3600" b="1" dirty="0"/>
              <a:t> on the lake.</a:t>
            </a:r>
          </a:p>
          <a:p>
            <a:r>
              <a:rPr lang="en-US" sz="3600" b="1" dirty="0"/>
              <a:t>There is </a:t>
            </a:r>
            <a:r>
              <a:rPr lang="en-US" sz="3600" b="1" dirty="0">
                <a:solidFill>
                  <a:srgbClr val="FFC000"/>
                </a:solidFill>
              </a:rPr>
              <a:t>oil </a:t>
            </a:r>
            <a:r>
              <a:rPr lang="en-US" sz="3600" b="1" dirty="0"/>
              <a:t>on the pavement.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191407" y="3879475"/>
            <a:ext cx="96576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/>
              <a:t>There are </a:t>
            </a:r>
            <a:r>
              <a:rPr lang="en-US" sz="3600" b="1" dirty="0">
                <a:solidFill>
                  <a:srgbClr val="FFC000"/>
                </a:solidFill>
              </a:rPr>
              <a:t>two parks </a:t>
            </a:r>
            <a:r>
              <a:rPr lang="en-US" sz="3600" b="1" dirty="0"/>
              <a:t>in my neighborhood.</a:t>
            </a:r>
          </a:p>
          <a:p>
            <a:pPr algn="r"/>
            <a:r>
              <a:rPr lang="en-US" sz="3600" b="1" dirty="0"/>
              <a:t>There are </a:t>
            </a:r>
            <a:r>
              <a:rPr lang="en-US" sz="3600" b="1" dirty="0">
                <a:solidFill>
                  <a:srgbClr val="FFC000"/>
                </a:solidFill>
              </a:rPr>
              <a:t>600 students </a:t>
            </a:r>
            <a:r>
              <a:rPr lang="en-US" sz="3600" b="1" dirty="0"/>
              <a:t>in this school.</a:t>
            </a:r>
          </a:p>
          <a:p>
            <a:pPr algn="r"/>
            <a:r>
              <a:rPr lang="en-US" sz="3600" b="1" dirty="0"/>
              <a:t>There are </a:t>
            </a:r>
            <a:r>
              <a:rPr lang="en-US" sz="3600" b="1" dirty="0">
                <a:solidFill>
                  <a:srgbClr val="FFC000"/>
                </a:solidFill>
              </a:rPr>
              <a:t>four windows </a:t>
            </a:r>
            <a:r>
              <a:rPr lang="en-US" sz="3600" b="1" dirty="0"/>
              <a:t>in my room.</a:t>
            </a:r>
          </a:p>
          <a:p>
            <a:pPr algn="r"/>
            <a:r>
              <a:rPr lang="en-US" sz="3600" b="1" dirty="0"/>
              <a:t>There are </a:t>
            </a:r>
            <a:r>
              <a:rPr lang="en-US" sz="3600" b="1" dirty="0">
                <a:solidFill>
                  <a:srgbClr val="FFC000"/>
                </a:solidFill>
              </a:rPr>
              <a:t>7 rooms </a:t>
            </a:r>
            <a:r>
              <a:rPr lang="en-US" sz="3600" b="1" dirty="0"/>
              <a:t>in my house.</a:t>
            </a:r>
          </a:p>
          <a:p>
            <a:pPr algn="r"/>
            <a:r>
              <a:rPr lang="en-US" sz="3600" b="1" dirty="0"/>
              <a:t>There are </a:t>
            </a:r>
            <a:r>
              <a:rPr lang="en-US" sz="3600" b="1" dirty="0">
                <a:solidFill>
                  <a:srgbClr val="FFC000"/>
                </a:solidFill>
              </a:rPr>
              <a:t>20 guests </a:t>
            </a:r>
            <a:r>
              <a:rPr lang="en-US" sz="3600" b="1" dirty="0"/>
              <a:t>in the party.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956" y="753158"/>
            <a:ext cx="1150869" cy="179223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89" y="3305887"/>
            <a:ext cx="1186648" cy="158926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717" y="3428866"/>
            <a:ext cx="1235471" cy="161514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517" y="5044007"/>
            <a:ext cx="929329" cy="15996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33" y="4625939"/>
            <a:ext cx="1162294" cy="1539462"/>
          </a:xfrm>
          <a:prstGeom prst="rect">
            <a:avLst/>
          </a:prstGeom>
        </p:spPr>
      </p:pic>
      <p:sp>
        <p:nvSpPr>
          <p:cNvPr id="11" name="Rectángulo redondeado 10">
            <a:hlinkClick r:id="rId7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320825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  <a:latin typeface="Arial Black" panose="020B0A04020102020204" pitchFamily="34" charset="0"/>
              </a:rPr>
              <a:t>What’s in </a:t>
            </a:r>
            <a:r>
              <a:rPr lang="en-US" altLang="zh-TW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fridge?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251678" y="1345656"/>
            <a:ext cx="10178322" cy="48265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4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Look at the fridge for 40 seconds.</a:t>
            </a:r>
          </a:p>
          <a:p>
            <a:pPr>
              <a:lnSpc>
                <a:spcPct val="150000"/>
              </a:lnSpc>
            </a:pPr>
            <a:r>
              <a:rPr lang="en-US" altLang="zh-TW" sz="4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Check the things in the fridge.</a:t>
            </a:r>
          </a:p>
          <a:p>
            <a:pPr>
              <a:lnSpc>
                <a:spcPct val="150000"/>
              </a:lnSpc>
            </a:pPr>
            <a:r>
              <a:rPr lang="en-US" altLang="zh-TW" sz="4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Try to remember as many elements as you can.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9971" y="3898900"/>
            <a:ext cx="2315048" cy="2812388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082414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1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1678" y="1219201"/>
            <a:ext cx="10178322" cy="359359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b="1" dirty="0">
                <a:solidFill>
                  <a:schemeClr val="tx1"/>
                </a:solidFill>
              </a:rPr>
              <a:t>PROPÓSITO GENERAL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Emplea el idioma inglés de forma sencilla para satisfacer sus necesidades inmediatas de interacción, supervivencia o de relación con su entorno, por medio de expresiones cotidianas y representaciones lingüísticas básicas asociadas al contexto cultural y social en el que se desenvuelve.	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	</a:t>
            </a:r>
          </a:p>
        </p:txBody>
      </p:sp>
      <p:sp>
        <p:nvSpPr>
          <p:cNvPr id="5" name="Rectángulo 4">
            <a:hlinkClick r:id="rId3" action="ppaction://hlinksldjump"/>
          </p:cNvPr>
          <p:cNvSpPr/>
          <p:nvPr/>
        </p:nvSpPr>
        <p:spPr>
          <a:xfrm>
            <a:off x="83566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3080055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 descr="frid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0554" y="154666"/>
            <a:ext cx="3547747" cy="655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8327207" y="-37311"/>
            <a:ext cx="3643076" cy="1284905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TW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In </a:t>
            </a:r>
            <a:r>
              <a:rPr lang="en-US" altLang="zh-TW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the fridge</a:t>
            </a:r>
            <a:endParaRPr lang="en-US" altLang="zh-TW" dirty="0"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4745831" y="5211366"/>
            <a:ext cx="4391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 flipV="1">
            <a:off x="3083677" y="5695951"/>
            <a:ext cx="1545698" cy="67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4101648" y="4884316"/>
            <a:ext cx="833847" cy="1780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3534446" y="4150235"/>
            <a:ext cx="1248209" cy="2629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3293191" y="3073860"/>
            <a:ext cx="1452421" cy="4472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3256678" y="2480932"/>
            <a:ext cx="1489154" cy="1863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3083677" y="1783954"/>
            <a:ext cx="1662154" cy="803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320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3245290" y="583631"/>
            <a:ext cx="1318931" cy="33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7640792" y="1410099"/>
            <a:ext cx="1021921" cy="175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6918432" y="2513078"/>
            <a:ext cx="19759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1584228" y="195570"/>
            <a:ext cx="183012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An ice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cream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1584229" y="1387160"/>
            <a:ext cx="14026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 fish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1584229" y="2100625"/>
            <a:ext cx="17548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 coke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1584229" y="2685400"/>
            <a:ext cx="21843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 cake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1524000" y="3815776"/>
            <a:ext cx="20905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An onion</a:t>
            </a: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6323123" y="4297362"/>
            <a:ext cx="23440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6277624" y="5062382"/>
            <a:ext cx="2269791" cy="473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541861" y="4565575"/>
            <a:ext cx="31047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 pineapple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1584228" y="5288215"/>
            <a:ext cx="17579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 pear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8662713" y="1094773"/>
            <a:ext cx="18887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An egg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8925638" y="2202145"/>
            <a:ext cx="11964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Milk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8623030" y="4004975"/>
            <a:ext cx="18347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Carrots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8584372" y="5225320"/>
            <a:ext cx="22783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 dirty="0">
                <a:solidFill>
                  <a:schemeClr val="tx1">
                    <a:lumMod val="95000"/>
                  </a:schemeClr>
                </a:solidFill>
              </a:rPr>
              <a:t>An apple</a:t>
            </a:r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 flipV="1">
            <a:off x="5663804" y="3914928"/>
            <a:ext cx="439106" cy="2701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 flipV="1">
            <a:off x="5582480" y="3521064"/>
            <a:ext cx="2964934" cy="575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35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8581072" y="3073861"/>
            <a:ext cx="18767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TW" sz="3200" b="1">
                <a:solidFill>
                  <a:schemeClr val="tx1">
                    <a:lumMod val="95000"/>
                  </a:schemeClr>
                </a:solidFill>
              </a:rPr>
              <a:t>Lettuce</a:t>
            </a:r>
          </a:p>
        </p:txBody>
      </p:sp>
      <p:sp>
        <p:nvSpPr>
          <p:cNvPr id="30" name="Rectángulo redondeado 29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20649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>
          <a:xfrm>
            <a:off x="1434718" y="401223"/>
            <a:ext cx="3482203" cy="1087527"/>
          </a:xfrm>
        </p:spPr>
        <p:txBody>
          <a:bodyPr>
            <a:noAutofit/>
          </a:bodyPr>
          <a:lstStyle/>
          <a:p>
            <a:pPr algn="ctr"/>
            <a:r>
              <a:rPr lang="en-US" altLang="zh-TW" sz="3600" dirty="0">
                <a:solidFill>
                  <a:schemeClr val="tx1"/>
                </a:solidFill>
              </a:rPr>
              <a:t>List of things </a:t>
            </a:r>
            <a:br>
              <a:rPr lang="en-US" altLang="zh-TW" sz="3600" dirty="0">
                <a:solidFill>
                  <a:schemeClr val="tx1"/>
                </a:solidFill>
              </a:rPr>
            </a:br>
            <a:r>
              <a:rPr lang="en-US" altLang="zh-TW" sz="3600" dirty="0">
                <a:solidFill>
                  <a:schemeClr val="tx1"/>
                </a:solidFill>
              </a:rPr>
              <a:t>in the fridge</a:t>
            </a:r>
          </a:p>
        </p:txBody>
      </p:sp>
      <p:sp>
        <p:nvSpPr>
          <p:cNvPr id="17418" name="AutoShape 10"/>
          <p:cNvSpPr>
            <a:spLocks noGrp="1" noChangeArrowheads="1"/>
          </p:cNvSpPr>
          <p:nvPr>
            <p:ph sz="half" idx="1"/>
          </p:nvPr>
        </p:nvSpPr>
        <p:spPr>
          <a:xfrm>
            <a:off x="996959" y="1527510"/>
            <a:ext cx="4357722" cy="4758990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Milk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Fish balls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Cheese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Pears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Onion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Chicken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800" dirty="0">
                <a:solidFill>
                  <a:schemeClr val="bg1"/>
                </a:solidFill>
              </a:rPr>
              <a:t>Eggs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815146" y="944987"/>
            <a:ext cx="5729153" cy="82153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TW" sz="4800" dirty="0">
                <a:solidFill>
                  <a:schemeClr val="tx1"/>
                </a:solidFill>
              </a:rPr>
              <a:t>Is there any milk?   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815146" y="1668604"/>
            <a:ext cx="5830753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Are there any fish balls?</a:t>
            </a:r>
            <a:r>
              <a:rPr lang="en-US" altLang="zh-TW" sz="48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815146" y="2392221"/>
            <a:ext cx="5487852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Is there any cheese?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815146" y="3115838"/>
            <a:ext cx="5360853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Are there any pears?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815146" y="3839455"/>
            <a:ext cx="5360852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Is there any onion?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815146" y="4563072"/>
            <a:ext cx="5487853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Is there any chicken?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815146" y="5286688"/>
            <a:ext cx="5360852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Are there any eggs?</a:t>
            </a:r>
            <a:r>
              <a:rPr lang="en-US" altLang="zh-TW" sz="48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11" name="Rectángulo redondeado 10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024181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uild="p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>
          <a:xfrm>
            <a:off x="1079728" y="268225"/>
            <a:ext cx="3720872" cy="1087527"/>
          </a:xfrm>
        </p:spPr>
        <p:txBody>
          <a:bodyPr>
            <a:noAutofit/>
          </a:bodyPr>
          <a:lstStyle/>
          <a:p>
            <a:pPr algn="ctr"/>
            <a:r>
              <a:rPr lang="en-US" altLang="zh-TW" sz="4000" dirty="0">
                <a:solidFill>
                  <a:schemeClr val="tx1"/>
                </a:solidFill>
              </a:rPr>
              <a:t>List of things </a:t>
            </a:r>
            <a:br>
              <a:rPr lang="en-US" altLang="zh-TW" sz="4000" dirty="0">
                <a:solidFill>
                  <a:schemeClr val="tx1"/>
                </a:solidFill>
              </a:rPr>
            </a:br>
            <a:r>
              <a:rPr lang="en-US" altLang="zh-TW" sz="4000" dirty="0">
                <a:solidFill>
                  <a:schemeClr val="tx1"/>
                </a:solidFill>
              </a:rPr>
              <a:t>in the fridge</a:t>
            </a:r>
          </a:p>
        </p:txBody>
      </p:sp>
      <p:sp>
        <p:nvSpPr>
          <p:cNvPr id="17418" name="AutoShape 10"/>
          <p:cNvSpPr>
            <a:spLocks noGrp="1" noChangeArrowheads="1"/>
          </p:cNvSpPr>
          <p:nvPr>
            <p:ph sz="half" idx="1"/>
          </p:nvPr>
        </p:nvSpPr>
        <p:spPr>
          <a:xfrm>
            <a:off x="1079728" y="1669640"/>
            <a:ext cx="3949472" cy="4566059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Milk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Fish balls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Cheese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Pears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Onion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Chicken</a:t>
            </a:r>
          </a:p>
          <a:p>
            <a:pPr marL="557213" indent="-557213">
              <a:buFont typeface="+mj-lt"/>
              <a:buAutoNum type="arabicPeriod"/>
            </a:pPr>
            <a:r>
              <a:rPr lang="en-US" altLang="zh-TW" sz="2700" dirty="0">
                <a:solidFill>
                  <a:schemeClr val="bg1"/>
                </a:solidFill>
              </a:rPr>
              <a:t>Eggs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802446" y="1237320"/>
            <a:ext cx="4922199" cy="82153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TW" sz="4800" dirty="0">
                <a:solidFill>
                  <a:schemeClr val="tx1"/>
                </a:solidFill>
              </a:rPr>
              <a:t>Is there any milk?   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802446" y="1941353"/>
            <a:ext cx="5815988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Are there any fish balls?</a:t>
            </a:r>
            <a:r>
              <a:rPr lang="en-US" altLang="zh-TW" sz="48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802446" y="2645386"/>
            <a:ext cx="5296268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Is there any cheese?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802446" y="3349419"/>
            <a:ext cx="5449753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TW" sz="4800" dirty="0"/>
              <a:t>Are there any pears?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802446" y="4053452"/>
            <a:ext cx="5056356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Is there any onion?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802446" y="4757485"/>
            <a:ext cx="5678474" cy="82153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Is there any chicken?</a:t>
            </a:r>
            <a:r>
              <a:rPr lang="en-US" altLang="zh-TW" sz="4800" dirty="0"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802446" y="5461521"/>
            <a:ext cx="5369092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800" dirty="0"/>
              <a:t>Are there any eggs?</a:t>
            </a:r>
            <a:r>
              <a:rPr lang="en-US" altLang="zh-TW" sz="48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578657" y="2223513"/>
            <a:ext cx="6695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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11107" y="2709172"/>
            <a:ext cx="6046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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578657" y="3840831"/>
            <a:ext cx="6695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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578657" y="4378476"/>
            <a:ext cx="6695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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611107" y="3211454"/>
            <a:ext cx="6046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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611107" y="4932474"/>
            <a:ext cx="6046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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578657" y="5503738"/>
            <a:ext cx="6695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sym typeface="Wingdings 2" panose="05020102010507070707" pitchFamily="18" charset="2"/>
              </a:rPr>
              <a:t></a:t>
            </a:r>
            <a:endParaRPr lang="es-MX" sz="3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3" name="Rectángulo redondeado 22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200476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uild="p"/>
      <p:bldP spid="12" grpId="0"/>
      <p:bldP spid="13" grpId="0"/>
      <p:bldP spid="14" grpId="0"/>
      <p:bldP spid="15" grpId="0"/>
      <p:bldP spid="16" grpId="0"/>
      <p:bldP spid="17" grpId="0"/>
      <p:bldP spid="2" grpId="0"/>
      <p:bldP spid="3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0100" y="693125"/>
            <a:ext cx="5174522" cy="992694"/>
          </a:xfrm>
        </p:spPr>
        <p:txBody>
          <a:bodyPr>
            <a:noAutofit/>
          </a:bodyPr>
          <a:lstStyle/>
          <a:p>
            <a:r>
              <a:rPr lang="es-MX" sz="6600" dirty="0" err="1" smtClean="0">
                <a:solidFill>
                  <a:schemeClr val="accent1">
                    <a:lumMod val="75000"/>
                  </a:schemeClr>
                </a:solidFill>
              </a:rPr>
              <a:t>How</a:t>
            </a:r>
            <a:r>
              <a:rPr lang="es-MX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6600" dirty="0" err="1" smtClean="0">
                <a:solidFill>
                  <a:schemeClr val="accent1">
                    <a:lumMod val="75000"/>
                  </a:schemeClr>
                </a:solidFill>
              </a:rPr>
              <a:t>many</a:t>
            </a:r>
            <a:r>
              <a:rPr lang="es-MX" sz="6600" dirty="0" smtClean="0">
                <a:solidFill>
                  <a:schemeClr val="accent1">
                    <a:lumMod val="75000"/>
                  </a:schemeClr>
                </a:solidFill>
              </a:rPr>
              <a:t>…?</a:t>
            </a:r>
            <a:endParaRPr lang="es-MX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90100" y="1744904"/>
            <a:ext cx="7291900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400" dirty="0"/>
              <a:t>eggs are there in the fridge?</a:t>
            </a:r>
            <a:r>
              <a:rPr lang="en-US" altLang="zh-TW" sz="44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90100" y="2519082"/>
            <a:ext cx="7291900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400" dirty="0"/>
              <a:t>cokes are there in the fridge?</a:t>
            </a:r>
            <a:r>
              <a:rPr lang="en-US" altLang="zh-TW" sz="44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90100" y="3293260"/>
            <a:ext cx="7291900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400" dirty="0"/>
              <a:t>onions are there in the fridge?</a:t>
            </a:r>
            <a:r>
              <a:rPr lang="en-US" altLang="zh-TW" sz="4400" dirty="0">
                <a:latin typeface="Times New Roman" panose="02020603050405020304" pitchFamily="18" charset="0"/>
              </a:rPr>
              <a:t>   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90100" y="4184800"/>
            <a:ext cx="7291900" cy="77417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68580" tIns="34290" rIns="68580" bIns="3429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n-US" altLang="zh-TW" sz="4400" dirty="0"/>
              <a:t>pears are there in the fridge?</a:t>
            </a:r>
            <a:r>
              <a:rPr lang="en-US" altLang="zh-TW" sz="4400" dirty="0">
                <a:latin typeface="Times New Roman" panose="02020603050405020304" pitchFamily="18" charset="0"/>
              </a:rPr>
              <a:t>    </a:t>
            </a:r>
          </a:p>
        </p:txBody>
      </p:sp>
      <p:pic>
        <p:nvPicPr>
          <p:cNvPr id="9" name="Picture 9" descr="frid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208136"/>
            <a:ext cx="3340100" cy="617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redondeado 9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789358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9337" y="1230564"/>
            <a:ext cx="1529953" cy="324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187019" y="5017397"/>
            <a:ext cx="394761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is </a:t>
            </a:r>
            <a:r>
              <a:rPr lang="en-GB" altLang="es-MX" sz="4000" b="1" dirty="0">
                <a:solidFill>
                  <a:srgbClr val="FFC000"/>
                </a:solidFill>
              </a:rPr>
              <a:t>a</a:t>
            </a:r>
            <a:r>
              <a:rPr lang="en-GB" altLang="es-MX" sz="4000" b="1" dirty="0"/>
              <a:t> chair in this room.</a:t>
            </a:r>
            <a:endParaRPr lang="en-US" altLang="es-MX" sz="4000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804421" y="5017397"/>
            <a:ext cx="46626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are </a:t>
            </a:r>
            <a:r>
              <a:rPr lang="en-GB" altLang="es-MX" sz="4000" b="1" dirty="0">
                <a:solidFill>
                  <a:srgbClr val="FFC000"/>
                </a:solidFill>
              </a:rPr>
              <a:t>8 </a:t>
            </a:r>
            <a:r>
              <a:rPr lang="en-GB" altLang="es-MX" sz="4000" b="1" dirty="0"/>
              <a:t>chairs in this room.</a:t>
            </a:r>
            <a:endParaRPr lang="en-US" altLang="es-MX" sz="4000" b="1" dirty="0"/>
          </a:p>
        </p:txBody>
      </p:sp>
      <p:pic>
        <p:nvPicPr>
          <p:cNvPr id="11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45" y="650794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9107" y="705845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0346" y="1431774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4636" y="870878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6680" y="1679528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779" y="705845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5019" y="1740260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j02151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357" y="1794756"/>
            <a:ext cx="1402479" cy="297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redondeado 18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28826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872" y="1709602"/>
            <a:ext cx="2258098" cy="190693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117" y="1254406"/>
            <a:ext cx="2258098" cy="190693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165" y="1899420"/>
            <a:ext cx="2258098" cy="1906939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312" y="1274259"/>
            <a:ext cx="2258098" cy="1906939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829" y="2063574"/>
            <a:ext cx="2258098" cy="1906939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409701" y="4451373"/>
            <a:ext cx="394761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is </a:t>
            </a:r>
            <a:r>
              <a:rPr lang="en-GB" altLang="es-MX" sz="4000" b="1" dirty="0">
                <a:solidFill>
                  <a:srgbClr val="FFC000"/>
                </a:solidFill>
              </a:rPr>
              <a:t>a</a:t>
            </a:r>
            <a:r>
              <a:rPr lang="en-GB" altLang="es-MX" sz="4000" b="1" dirty="0"/>
              <a:t> lamp in this room.</a:t>
            </a:r>
            <a:endParaRPr lang="en-US" altLang="es-MX" sz="4000" b="1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730724" y="4451373"/>
            <a:ext cx="46626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are </a:t>
            </a:r>
            <a:r>
              <a:rPr lang="en-GB" altLang="es-MX" sz="4000" b="1" dirty="0">
                <a:solidFill>
                  <a:srgbClr val="FFC000"/>
                </a:solidFill>
              </a:rPr>
              <a:t>4 </a:t>
            </a:r>
            <a:r>
              <a:rPr lang="en-GB" altLang="es-MX" sz="4000" b="1" dirty="0"/>
              <a:t>lamps in this room.</a:t>
            </a:r>
            <a:endParaRPr lang="en-US" altLang="es-MX" sz="4000" b="1" dirty="0"/>
          </a:p>
        </p:txBody>
      </p:sp>
      <p:sp>
        <p:nvSpPr>
          <p:cNvPr id="9" name="Rectángulo redondeado 8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384654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727" y="1459803"/>
            <a:ext cx="3273047" cy="25851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52123" y="986374"/>
            <a:ext cx="1821763" cy="14389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34414" y="1085617"/>
            <a:ext cx="1821763" cy="14389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46239" y="2524525"/>
            <a:ext cx="1821763" cy="14389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85835" y="3113522"/>
            <a:ext cx="1821763" cy="143890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48674" y="2289813"/>
            <a:ext cx="1821763" cy="1438908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317955" y="4552430"/>
            <a:ext cx="3947617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is </a:t>
            </a:r>
            <a:r>
              <a:rPr lang="en-GB" altLang="es-MX" sz="4000" b="1" dirty="0">
                <a:solidFill>
                  <a:srgbClr val="FFC000"/>
                </a:solidFill>
              </a:rPr>
              <a:t>a</a:t>
            </a:r>
            <a:r>
              <a:rPr lang="en-GB" altLang="es-MX" sz="4000" b="1" dirty="0"/>
              <a:t> computer in this room.</a:t>
            </a:r>
            <a:endParaRPr lang="en-US" altLang="es-MX" sz="40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303103" y="4651673"/>
            <a:ext cx="466262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s-MX" sz="4000" b="1" dirty="0"/>
              <a:t>There are </a:t>
            </a:r>
            <a:r>
              <a:rPr lang="en-GB" altLang="es-MX" sz="4000" b="1" dirty="0">
                <a:solidFill>
                  <a:srgbClr val="FFC000"/>
                </a:solidFill>
              </a:rPr>
              <a:t>5 </a:t>
            </a:r>
            <a:r>
              <a:rPr lang="en-GB" altLang="es-MX" sz="4000" b="1" dirty="0"/>
              <a:t>computers in this room.</a:t>
            </a:r>
            <a:endParaRPr lang="en-US" altLang="es-MX" sz="4000" b="1" dirty="0"/>
          </a:p>
        </p:txBody>
      </p:sp>
      <p:sp>
        <p:nvSpPr>
          <p:cNvPr id="10" name="Rectángulo redondeado 9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038716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1028" y="2298640"/>
            <a:ext cx="1549003" cy="216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9" name="Picture 5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005" y="3536090"/>
            <a:ext cx="1588294" cy="22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0" name="Picture 6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635" y="3406515"/>
            <a:ext cx="1549003" cy="21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053790" y="166400"/>
            <a:ext cx="10033310" cy="998169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flowerports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pic>
        <p:nvPicPr>
          <p:cNvPr id="7" name="Picture 6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843" y="2326618"/>
            <a:ext cx="1549003" cy="21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820" y="3379727"/>
            <a:ext cx="1549003" cy="21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3214" y="2326619"/>
            <a:ext cx="1549003" cy="216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j02326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9077" y="1164569"/>
            <a:ext cx="1549003" cy="216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ángulo redondeado 11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181451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j03455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7944" y="2425236"/>
            <a:ext cx="2958704" cy="313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384300" y="292996"/>
            <a:ext cx="8229600" cy="21322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dogs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497773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701060" y="2823534"/>
            <a:ext cx="1989535" cy="1227534"/>
            <a:chOff x="3764" y="2145"/>
            <a:chExt cx="1671" cy="1031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64" y="2145"/>
              <a:ext cx="1671" cy="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790" y="2145"/>
              <a:ext cx="1645" cy="1027"/>
            </a:xfrm>
            <a:custGeom>
              <a:avLst/>
              <a:gdLst>
                <a:gd name="T0" fmla="*/ 3231 w 3289"/>
                <a:gd name="T1" fmla="*/ 1095 h 2054"/>
                <a:gd name="T2" fmla="*/ 3263 w 3289"/>
                <a:gd name="T3" fmla="*/ 1069 h 2054"/>
                <a:gd name="T4" fmla="*/ 3282 w 3289"/>
                <a:gd name="T5" fmla="*/ 1036 h 2054"/>
                <a:gd name="T6" fmla="*/ 3289 w 3289"/>
                <a:gd name="T7" fmla="*/ 1010 h 2054"/>
                <a:gd name="T8" fmla="*/ 3284 w 3289"/>
                <a:gd name="T9" fmla="*/ 962 h 2054"/>
                <a:gd name="T10" fmla="*/ 3249 w 3289"/>
                <a:gd name="T11" fmla="*/ 896 h 2054"/>
                <a:gd name="T12" fmla="*/ 3226 w 3289"/>
                <a:gd name="T13" fmla="*/ 876 h 2054"/>
                <a:gd name="T14" fmla="*/ 3157 w 3289"/>
                <a:gd name="T15" fmla="*/ 831 h 2054"/>
                <a:gd name="T16" fmla="*/ 3038 w 3289"/>
                <a:gd name="T17" fmla="*/ 757 h 2054"/>
                <a:gd name="T18" fmla="*/ 2887 w 3289"/>
                <a:gd name="T19" fmla="*/ 659 h 2054"/>
                <a:gd name="T20" fmla="*/ 2714 w 3289"/>
                <a:gd name="T21" fmla="*/ 549 h 2054"/>
                <a:gd name="T22" fmla="*/ 2530 w 3289"/>
                <a:gd name="T23" fmla="*/ 431 h 2054"/>
                <a:gd name="T24" fmla="*/ 2352 w 3289"/>
                <a:gd name="T25" fmla="*/ 317 h 2054"/>
                <a:gd name="T26" fmla="*/ 2190 w 3289"/>
                <a:gd name="T27" fmla="*/ 213 h 2054"/>
                <a:gd name="T28" fmla="*/ 2056 w 3289"/>
                <a:gd name="T29" fmla="*/ 127 h 2054"/>
                <a:gd name="T30" fmla="*/ 1963 w 3289"/>
                <a:gd name="T31" fmla="*/ 69 h 2054"/>
                <a:gd name="T32" fmla="*/ 1927 w 3289"/>
                <a:gd name="T33" fmla="*/ 46 h 2054"/>
                <a:gd name="T34" fmla="*/ 1887 w 3289"/>
                <a:gd name="T35" fmla="*/ 18 h 2054"/>
                <a:gd name="T36" fmla="*/ 1841 w 3289"/>
                <a:gd name="T37" fmla="*/ 5 h 2054"/>
                <a:gd name="T38" fmla="*/ 1801 w 3289"/>
                <a:gd name="T39" fmla="*/ 0 h 2054"/>
                <a:gd name="T40" fmla="*/ 223 w 3289"/>
                <a:gd name="T41" fmla="*/ 249 h 2054"/>
                <a:gd name="T42" fmla="*/ 198 w 3289"/>
                <a:gd name="T43" fmla="*/ 266 h 2054"/>
                <a:gd name="T44" fmla="*/ 167 w 3289"/>
                <a:gd name="T45" fmla="*/ 261 h 2054"/>
                <a:gd name="T46" fmla="*/ 122 w 3289"/>
                <a:gd name="T47" fmla="*/ 261 h 2054"/>
                <a:gd name="T48" fmla="*/ 69 w 3289"/>
                <a:gd name="T49" fmla="*/ 286 h 2054"/>
                <a:gd name="T50" fmla="*/ 36 w 3289"/>
                <a:gd name="T51" fmla="*/ 319 h 2054"/>
                <a:gd name="T52" fmla="*/ 15 w 3289"/>
                <a:gd name="T53" fmla="*/ 357 h 2054"/>
                <a:gd name="T54" fmla="*/ 13 w 3289"/>
                <a:gd name="T55" fmla="*/ 649 h 2054"/>
                <a:gd name="T56" fmla="*/ 87 w 3289"/>
                <a:gd name="T57" fmla="*/ 829 h 2054"/>
                <a:gd name="T58" fmla="*/ 173 w 3289"/>
                <a:gd name="T59" fmla="*/ 943 h 2054"/>
                <a:gd name="T60" fmla="*/ 370 w 3289"/>
                <a:gd name="T61" fmla="*/ 1185 h 2054"/>
                <a:gd name="T62" fmla="*/ 593 w 3289"/>
                <a:gd name="T63" fmla="*/ 1456 h 2054"/>
                <a:gd name="T64" fmla="*/ 805 w 3289"/>
                <a:gd name="T65" fmla="*/ 1713 h 2054"/>
                <a:gd name="T66" fmla="*/ 968 w 3289"/>
                <a:gd name="T67" fmla="*/ 1910 h 2054"/>
                <a:gd name="T68" fmla="*/ 1049 w 3289"/>
                <a:gd name="T69" fmla="*/ 1999 h 2054"/>
                <a:gd name="T70" fmla="*/ 1097 w 3289"/>
                <a:gd name="T71" fmla="*/ 2031 h 2054"/>
                <a:gd name="T72" fmla="*/ 1135 w 3289"/>
                <a:gd name="T73" fmla="*/ 2047 h 2054"/>
                <a:gd name="T74" fmla="*/ 1173 w 3289"/>
                <a:gd name="T75" fmla="*/ 2054 h 2054"/>
                <a:gd name="T76" fmla="*/ 1231 w 3289"/>
                <a:gd name="T77" fmla="*/ 2042 h 2054"/>
                <a:gd name="T78" fmla="*/ 1276 w 3289"/>
                <a:gd name="T79" fmla="*/ 2009 h 2054"/>
                <a:gd name="T80" fmla="*/ 1302 w 3289"/>
                <a:gd name="T81" fmla="*/ 1999 h 2054"/>
                <a:gd name="T82" fmla="*/ 1325 w 3289"/>
                <a:gd name="T83" fmla="*/ 2004 h 2054"/>
                <a:gd name="T84" fmla="*/ 1337 w 3289"/>
                <a:gd name="T85" fmla="*/ 2007 h 2054"/>
                <a:gd name="T86" fmla="*/ 3213 w 3289"/>
                <a:gd name="T87" fmla="*/ 1561 h 2054"/>
                <a:gd name="T88" fmla="*/ 3253 w 3289"/>
                <a:gd name="T89" fmla="*/ 1525 h 2054"/>
                <a:gd name="T90" fmla="*/ 3271 w 3289"/>
                <a:gd name="T91" fmla="*/ 1475 h 2054"/>
                <a:gd name="T92" fmla="*/ 3271 w 3289"/>
                <a:gd name="T93" fmla="*/ 1431 h 2054"/>
                <a:gd name="T94" fmla="*/ 3251 w 3289"/>
                <a:gd name="T95" fmla="*/ 1366 h 2054"/>
                <a:gd name="T96" fmla="*/ 3231 w 3289"/>
                <a:gd name="T97" fmla="*/ 1358 h 2054"/>
                <a:gd name="T98" fmla="*/ 3190 w 3289"/>
                <a:gd name="T99" fmla="*/ 1343 h 2054"/>
                <a:gd name="T100" fmla="*/ 3163 w 3289"/>
                <a:gd name="T101" fmla="*/ 1305 h 2054"/>
                <a:gd name="T102" fmla="*/ 3157 w 3289"/>
                <a:gd name="T103" fmla="*/ 1163 h 2054"/>
                <a:gd name="T104" fmla="*/ 3157 w 3289"/>
                <a:gd name="T105" fmla="*/ 1133 h 2054"/>
                <a:gd name="T106" fmla="*/ 3178 w 3289"/>
                <a:gd name="T107" fmla="*/ 1117 h 2054"/>
                <a:gd name="T108" fmla="*/ 3203 w 3289"/>
                <a:gd name="T109" fmla="*/ 1107 h 2054"/>
                <a:gd name="T110" fmla="*/ 3215 w 3289"/>
                <a:gd name="T111" fmla="*/ 1104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9" h="2054">
                  <a:moveTo>
                    <a:pt x="3215" y="1104"/>
                  </a:moveTo>
                  <a:lnTo>
                    <a:pt x="3218" y="1102"/>
                  </a:lnTo>
                  <a:lnTo>
                    <a:pt x="3231" y="1095"/>
                  </a:lnTo>
                  <a:lnTo>
                    <a:pt x="3243" y="1087"/>
                  </a:lnTo>
                  <a:lnTo>
                    <a:pt x="3253" y="1079"/>
                  </a:lnTo>
                  <a:lnTo>
                    <a:pt x="3263" y="1069"/>
                  </a:lnTo>
                  <a:lnTo>
                    <a:pt x="3271" y="1059"/>
                  </a:lnTo>
                  <a:lnTo>
                    <a:pt x="3277" y="1048"/>
                  </a:lnTo>
                  <a:lnTo>
                    <a:pt x="3282" y="1036"/>
                  </a:lnTo>
                  <a:lnTo>
                    <a:pt x="3286" y="1023"/>
                  </a:lnTo>
                  <a:lnTo>
                    <a:pt x="3287" y="1016"/>
                  </a:lnTo>
                  <a:lnTo>
                    <a:pt x="3289" y="1010"/>
                  </a:lnTo>
                  <a:lnTo>
                    <a:pt x="3289" y="1003"/>
                  </a:lnTo>
                  <a:lnTo>
                    <a:pt x="3289" y="996"/>
                  </a:lnTo>
                  <a:lnTo>
                    <a:pt x="3284" y="962"/>
                  </a:lnTo>
                  <a:lnTo>
                    <a:pt x="3272" y="932"/>
                  </a:lnTo>
                  <a:lnTo>
                    <a:pt x="3259" y="910"/>
                  </a:lnTo>
                  <a:lnTo>
                    <a:pt x="3249" y="896"/>
                  </a:lnTo>
                  <a:lnTo>
                    <a:pt x="3241" y="886"/>
                  </a:lnTo>
                  <a:lnTo>
                    <a:pt x="3238" y="884"/>
                  </a:lnTo>
                  <a:lnTo>
                    <a:pt x="3226" y="876"/>
                  </a:lnTo>
                  <a:lnTo>
                    <a:pt x="3210" y="866"/>
                  </a:lnTo>
                  <a:lnTo>
                    <a:pt x="3185" y="849"/>
                  </a:lnTo>
                  <a:lnTo>
                    <a:pt x="3157" y="831"/>
                  </a:lnTo>
                  <a:lnTo>
                    <a:pt x="3122" y="810"/>
                  </a:lnTo>
                  <a:lnTo>
                    <a:pt x="3082" y="783"/>
                  </a:lnTo>
                  <a:lnTo>
                    <a:pt x="3038" y="757"/>
                  </a:lnTo>
                  <a:lnTo>
                    <a:pt x="2991" y="725"/>
                  </a:lnTo>
                  <a:lnTo>
                    <a:pt x="2940" y="694"/>
                  </a:lnTo>
                  <a:lnTo>
                    <a:pt x="2887" y="659"/>
                  </a:lnTo>
                  <a:lnTo>
                    <a:pt x="2831" y="623"/>
                  </a:lnTo>
                  <a:lnTo>
                    <a:pt x="2773" y="587"/>
                  </a:lnTo>
                  <a:lnTo>
                    <a:pt x="2714" y="549"/>
                  </a:lnTo>
                  <a:lnTo>
                    <a:pt x="2653" y="509"/>
                  </a:lnTo>
                  <a:lnTo>
                    <a:pt x="2592" y="471"/>
                  </a:lnTo>
                  <a:lnTo>
                    <a:pt x="2530" y="431"/>
                  </a:lnTo>
                  <a:lnTo>
                    <a:pt x="2469" y="393"/>
                  </a:lnTo>
                  <a:lnTo>
                    <a:pt x="2410" y="354"/>
                  </a:lnTo>
                  <a:lnTo>
                    <a:pt x="2352" y="317"/>
                  </a:lnTo>
                  <a:lnTo>
                    <a:pt x="2296" y="281"/>
                  </a:lnTo>
                  <a:lnTo>
                    <a:pt x="2241" y="246"/>
                  </a:lnTo>
                  <a:lnTo>
                    <a:pt x="2190" y="213"/>
                  </a:lnTo>
                  <a:lnTo>
                    <a:pt x="2140" y="182"/>
                  </a:lnTo>
                  <a:lnTo>
                    <a:pt x="2096" y="154"/>
                  </a:lnTo>
                  <a:lnTo>
                    <a:pt x="2056" y="127"/>
                  </a:lnTo>
                  <a:lnTo>
                    <a:pt x="2020" y="106"/>
                  </a:lnTo>
                  <a:lnTo>
                    <a:pt x="1990" y="86"/>
                  </a:lnTo>
                  <a:lnTo>
                    <a:pt x="1963" y="69"/>
                  </a:lnTo>
                  <a:lnTo>
                    <a:pt x="1945" y="58"/>
                  </a:lnTo>
                  <a:lnTo>
                    <a:pt x="1932" y="50"/>
                  </a:lnTo>
                  <a:lnTo>
                    <a:pt x="1927" y="46"/>
                  </a:lnTo>
                  <a:lnTo>
                    <a:pt x="1914" y="35"/>
                  </a:lnTo>
                  <a:lnTo>
                    <a:pt x="1901" y="26"/>
                  </a:lnTo>
                  <a:lnTo>
                    <a:pt x="1887" y="18"/>
                  </a:lnTo>
                  <a:lnTo>
                    <a:pt x="1873" y="13"/>
                  </a:lnTo>
                  <a:lnTo>
                    <a:pt x="1856" y="8"/>
                  </a:lnTo>
                  <a:lnTo>
                    <a:pt x="1841" y="5"/>
                  </a:lnTo>
                  <a:lnTo>
                    <a:pt x="1826" y="2"/>
                  </a:lnTo>
                  <a:lnTo>
                    <a:pt x="1811" y="0"/>
                  </a:lnTo>
                  <a:lnTo>
                    <a:pt x="1801" y="0"/>
                  </a:lnTo>
                  <a:lnTo>
                    <a:pt x="1792" y="2"/>
                  </a:lnTo>
                  <a:lnTo>
                    <a:pt x="236" y="243"/>
                  </a:lnTo>
                  <a:lnTo>
                    <a:pt x="223" y="249"/>
                  </a:lnTo>
                  <a:lnTo>
                    <a:pt x="213" y="256"/>
                  </a:lnTo>
                  <a:lnTo>
                    <a:pt x="205" y="261"/>
                  </a:lnTo>
                  <a:lnTo>
                    <a:pt x="198" y="266"/>
                  </a:lnTo>
                  <a:lnTo>
                    <a:pt x="190" y="269"/>
                  </a:lnTo>
                  <a:lnTo>
                    <a:pt x="178" y="264"/>
                  </a:lnTo>
                  <a:lnTo>
                    <a:pt x="167" y="261"/>
                  </a:lnTo>
                  <a:lnTo>
                    <a:pt x="155" y="259"/>
                  </a:lnTo>
                  <a:lnTo>
                    <a:pt x="144" y="259"/>
                  </a:lnTo>
                  <a:lnTo>
                    <a:pt x="122" y="261"/>
                  </a:lnTo>
                  <a:lnTo>
                    <a:pt x="102" y="268"/>
                  </a:lnTo>
                  <a:lnTo>
                    <a:pt x="86" y="276"/>
                  </a:lnTo>
                  <a:lnTo>
                    <a:pt x="69" y="286"/>
                  </a:lnTo>
                  <a:lnTo>
                    <a:pt x="56" y="296"/>
                  </a:lnTo>
                  <a:lnTo>
                    <a:pt x="46" y="307"/>
                  </a:lnTo>
                  <a:lnTo>
                    <a:pt x="36" y="319"/>
                  </a:lnTo>
                  <a:lnTo>
                    <a:pt x="30" y="327"/>
                  </a:lnTo>
                  <a:lnTo>
                    <a:pt x="20" y="340"/>
                  </a:lnTo>
                  <a:lnTo>
                    <a:pt x="15" y="357"/>
                  </a:lnTo>
                  <a:lnTo>
                    <a:pt x="0" y="466"/>
                  </a:lnTo>
                  <a:lnTo>
                    <a:pt x="0" y="563"/>
                  </a:lnTo>
                  <a:lnTo>
                    <a:pt x="13" y="649"/>
                  </a:lnTo>
                  <a:lnTo>
                    <a:pt x="36" y="722"/>
                  </a:lnTo>
                  <a:lnTo>
                    <a:pt x="61" y="783"/>
                  </a:lnTo>
                  <a:lnTo>
                    <a:pt x="87" y="829"/>
                  </a:lnTo>
                  <a:lnTo>
                    <a:pt x="107" y="861"/>
                  </a:lnTo>
                  <a:lnTo>
                    <a:pt x="121" y="877"/>
                  </a:lnTo>
                  <a:lnTo>
                    <a:pt x="173" y="943"/>
                  </a:lnTo>
                  <a:lnTo>
                    <a:pt x="235" y="1018"/>
                  </a:lnTo>
                  <a:lnTo>
                    <a:pt x="301" y="1097"/>
                  </a:lnTo>
                  <a:lnTo>
                    <a:pt x="370" y="1185"/>
                  </a:lnTo>
                  <a:lnTo>
                    <a:pt x="444" y="1274"/>
                  </a:lnTo>
                  <a:lnTo>
                    <a:pt x="519" y="1365"/>
                  </a:lnTo>
                  <a:lnTo>
                    <a:pt x="593" y="1456"/>
                  </a:lnTo>
                  <a:lnTo>
                    <a:pt x="668" y="1545"/>
                  </a:lnTo>
                  <a:lnTo>
                    <a:pt x="737" y="1632"/>
                  </a:lnTo>
                  <a:lnTo>
                    <a:pt x="805" y="1713"/>
                  </a:lnTo>
                  <a:lnTo>
                    <a:pt x="866" y="1788"/>
                  </a:lnTo>
                  <a:lnTo>
                    <a:pt x="922" y="1854"/>
                  </a:lnTo>
                  <a:lnTo>
                    <a:pt x="968" y="1910"/>
                  </a:lnTo>
                  <a:lnTo>
                    <a:pt x="1006" y="1953"/>
                  </a:lnTo>
                  <a:lnTo>
                    <a:pt x="1035" y="1984"/>
                  </a:lnTo>
                  <a:lnTo>
                    <a:pt x="1049" y="1999"/>
                  </a:lnTo>
                  <a:lnTo>
                    <a:pt x="1066" y="2012"/>
                  </a:lnTo>
                  <a:lnTo>
                    <a:pt x="1082" y="2022"/>
                  </a:lnTo>
                  <a:lnTo>
                    <a:pt x="1097" y="2031"/>
                  </a:lnTo>
                  <a:lnTo>
                    <a:pt x="1111" y="2037"/>
                  </a:lnTo>
                  <a:lnTo>
                    <a:pt x="1124" y="2042"/>
                  </a:lnTo>
                  <a:lnTo>
                    <a:pt x="1135" y="2047"/>
                  </a:lnTo>
                  <a:lnTo>
                    <a:pt x="1144" y="2049"/>
                  </a:lnTo>
                  <a:lnTo>
                    <a:pt x="1152" y="2050"/>
                  </a:lnTo>
                  <a:lnTo>
                    <a:pt x="1173" y="2054"/>
                  </a:lnTo>
                  <a:lnTo>
                    <a:pt x="1193" y="2052"/>
                  </a:lnTo>
                  <a:lnTo>
                    <a:pt x="1213" y="2049"/>
                  </a:lnTo>
                  <a:lnTo>
                    <a:pt x="1231" y="2042"/>
                  </a:lnTo>
                  <a:lnTo>
                    <a:pt x="1248" y="2032"/>
                  </a:lnTo>
                  <a:lnTo>
                    <a:pt x="1263" y="2022"/>
                  </a:lnTo>
                  <a:lnTo>
                    <a:pt x="1276" y="2009"/>
                  </a:lnTo>
                  <a:lnTo>
                    <a:pt x="1287" y="1996"/>
                  </a:lnTo>
                  <a:lnTo>
                    <a:pt x="1294" y="1998"/>
                  </a:lnTo>
                  <a:lnTo>
                    <a:pt x="1302" y="1999"/>
                  </a:lnTo>
                  <a:lnTo>
                    <a:pt x="1311" y="2001"/>
                  </a:lnTo>
                  <a:lnTo>
                    <a:pt x="1319" y="2003"/>
                  </a:lnTo>
                  <a:lnTo>
                    <a:pt x="1325" y="2004"/>
                  </a:lnTo>
                  <a:lnTo>
                    <a:pt x="1332" y="2006"/>
                  </a:lnTo>
                  <a:lnTo>
                    <a:pt x="1335" y="2007"/>
                  </a:lnTo>
                  <a:lnTo>
                    <a:pt x="1337" y="2007"/>
                  </a:lnTo>
                  <a:lnTo>
                    <a:pt x="3191" y="1570"/>
                  </a:lnTo>
                  <a:lnTo>
                    <a:pt x="3195" y="1568"/>
                  </a:lnTo>
                  <a:lnTo>
                    <a:pt x="3213" y="1561"/>
                  </a:lnTo>
                  <a:lnTo>
                    <a:pt x="3228" y="1551"/>
                  </a:lnTo>
                  <a:lnTo>
                    <a:pt x="3241" y="1540"/>
                  </a:lnTo>
                  <a:lnTo>
                    <a:pt x="3253" y="1525"/>
                  </a:lnTo>
                  <a:lnTo>
                    <a:pt x="3261" y="1510"/>
                  </a:lnTo>
                  <a:lnTo>
                    <a:pt x="3268" y="1494"/>
                  </a:lnTo>
                  <a:lnTo>
                    <a:pt x="3271" y="1475"/>
                  </a:lnTo>
                  <a:lnTo>
                    <a:pt x="3272" y="1456"/>
                  </a:lnTo>
                  <a:lnTo>
                    <a:pt x="3272" y="1442"/>
                  </a:lnTo>
                  <a:lnTo>
                    <a:pt x="3271" y="1431"/>
                  </a:lnTo>
                  <a:lnTo>
                    <a:pt x="3268" y="1418"/>
                  </a:lnTo>
                  <a:lnTo>
                    <a:pt x="3264" y="1404"/>
                  </a:lnTo>
                  <a:lnTo>
                    <a:pt x="3251" y="1366"/>
                  </a:lnTo>
                  <a:lnTo>
                    <a:pt x="3248" y="1365"/>
                  </a:lnTo>
                  <a:lnTo>
                    <a:pt x="3241" y="1363"/>
                  </a:lnTo>
                  <a:lnTo>
                    <a:pt x="3231" y="1358"/>
                  </a:lnTo>
                  <a:lnTo>
                    <a:pt x="3218" y="1353"/>
                  </a:lnTo>
                  <a:lnTo>
                    <a:pt x="3203" y="1348"/>
                  </a:lnTo>
                  <a:lnTo>
                    <a:pt x="3190" y="1343"/>
                  </a:lnTo>
                  <a:lnTo>
                    <a:pt x="3177" y="1338"/>
                  </a:lnTo>
                  <a:lnTo>
                    <a:pt x="3167" y="1335"/>
                  </a:lnTo>
                  <a:lnTo>
                    <a:pt x="3163" y="1305"/>
                  </a:lnTo>
                  <a:lnTo>
                    <a:pt x="3160" y="1266"/>
                  </a:lnTo>
                  <a:lnTo>
                    <a:pt x="3158" y="1219"/>
                  </a:lnTo>
                  <a:lnTo>
                    <a:pt x="3157" y="1163"/>
                  </a:lnTo>
                  <a:lnTo>
                    <a:pt x="3157" y="1153"/>
                  </a:lnTo>
                  <a:lnTo>
                    <a:pt x="3157" y="1143"/>
                  </a:lnTo>
                  <a:lnTo>
                    <a:pt x="3157" y="1133"/>
                  </a:lnTo>
                  <a:lnTo>
                    <a:pt x="3157" y="1124"/>
                  </a:lnTo>
                  <a:lnTo>
                    <a:pt x="3167" y="1120"/>
                  </a:lnTo>
                  <a:lnTo>
                    <a:pt x="3178" y="1117"/>
                  </a:lnTo>
                  <a:lnTo>
                    <a:pt x="3188" y="1114"/>
                  </a:lnTo>
                  <a:lnTo>
                    <a:pt x="3196" y="1110"/>
                  </a:lnTo>
                  <a:lnTo>
                    <a:pt x="3203" y="1107"/>
                  </a:lnTo>
                  <a:lnTo>
                    <a:pt x="3210" y="1105"/>
                  </a:lnTo>
                  <a:lnTo>
                    <a:pt x="3213" y="1104"/>
                  </a:lnTo>
                  <a:lnTo>
                    <a:pt x="3215" y="1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832" y="2187"/>
              <a:ext cx="1561" cy="943"/>
            </a:xfrm>
            <a:custGeom>
              <a:avLst/>
              <a:gdLst>
                <a:gd name="T0" fmla="*/ 1722 w 3122"/>
                <a:gd name="T1" fmla="*/ 0 h 1885"/>
                <a:gd name="T2" fmla="*/ 1730 w 3122"/>
                <a:gd name="T3" fmla="*/ 2 h 1885"/>
                <a:gd name="T4" fmla="*/ 1752 w 3122"/>
                <a:gd name="T5" fmla="*/ 5 h 1885"/>
                <a:gd name="T6" fmla="*/ 1775 w 3122"/>
                <a:gd name="T7" fmla="*/ 13 h 1885"/>
                <a:gd name="T8" fmla="*/ 1790 w 3122"/>
                <a:gd name="T9" fmla="*/ 27 h 1885"/>
                <a:gd name="T10" fmla="*/ 3108 w 3122"/>
                <a:gd name="T11" fmla="*/ 873 h 1885"/>
                <a:gd name="T12" fmla="*/ 3122 w 3122"/>
                <a:gd name="T13" fmla="*/ 921 h 1885"/>
                <a:gd name="T14" fmla="*/ 2993 w 3122"/>
                <a:gd name="T15" fmla="*/ 978 h 1885"/>
                <a:gd name="T16" fmla="*/ 2985 w 3122"/>
                <a:gd name="T17" fmla="*/ 1016 h 1885"/>
                <a:gd name="T18" fmla="*/ 2973 w 3122"/>
                <a:gd name="T19" fmla="*/ 1109 h 1885"/>
                <a:gd name="T20" fmla="*/ 2968 w 3122"/>
                <a:gd name="T21" fmla="*/ 1218 h 1885"/>
                <a:gd name="T22" fmla="*/ 2986 w 3122"/>
                <a:gd name="T23" fmla="*/ 1306 h 1885"/>
                <a:gd name="T24" fmla="*/ 3104 w 3122"/>
                <a:gd name="T25" fmla="*/ 1355 h 1885"/>
                <a:gd name="T26" fmla="*/ 3102 w 3122"/>
                <a:gd name="T27" fmla="*/ 1391 h 1885"/>
                <a:gd name="T28" fmla="*/ 1254 w 3122"/>
                <a:gd name="T29" fmla="*/ 1838 h 1885"/>
                <a:gd name="T30" fmla="*/ 1160 w 3122"/>
                <a:gd name="T31" fmla="*/ 1816 h 1885"/>
                <a:gd name="T32" fmla="*/ 1143 w 3122"/>
                <a:gd name="T33" fmla="*/ 1854 h 1885"/>
                <a:gd name="T34" fmla="*/ 1137 w 3122"/>
                <a:gd name="T35" fmla="*/ 1866 h 1885"/>
                <a:gd name="T36" fmla="*/ 1120 w 3122"/>
                <a:gd name="T37" fmla="*/ 1879 h 1885"/>
                <a:gd name="T38" fmla="*/ 1097 w 3122"/>
                <a:gd name="T39" fmla="*/ 1885 h 1885"/>
                <a:gd name="T40" fmla="*/ 1080 w 3122"/>
                <a:gd name="T41" fmla="*/ 1884 h 1885"/>
                <a:gd name="T42" fmla="*/ 1072 w 3122"/>
                <a:gd name="T43" fmla="*/ 1882 h 1885"/>
                <a:gd name="T44" fmla="*/ 1056 w 3122"/>
                <a:gd name="T45" fmla="*/ 1876 h 1885"/>
                <a:gd name="T46" fmla="*/ 1033 w 3122"/>
                <a:gd name="T47" fmla="*/ 1861 h 1885"/>
                <a:gd name="T48" fmla="*/ 1001 w 3122"/>
                <a:gd name="T49" fmla="*/ 1833 h 1885"/>
                <a:gd name="T50" fmla="*/ 918 w 3122"/>
                <a:gd name="T51" fmla="*/ 1733 h 1885"/>
                <a:gd name="T52" fmla="*/ 786 w 3122"/>
                <a:gd name="T53" fmla="*/ 1577 h 1885"/>
                <a:gd name="T54" fmla="*/ 628 w 3122"/>
                <a:gd name="T55" fmla="*/ 1383 h 1885"/>
                <a:gd name="T56" fmla="*/ 461 w 3122"/>
                <a:gd name="T57" fmla="*/ 1180 h 1885"/>
                <a:gd name="T58" fmla="*/ 305 w 3122"/>
                <a:gd name="T59" fmla="*/ 990 h 1885"/>
                <a:gd name="T60" fmla="*/ 183 w 3122"/>
                <a:gd name="T61" fmla="*/ 840 h 1885"/>
                <a:gd name="T62" fmla="*/ 112 w 3122"/>
                <a:gd name="T63" fmla="*/ 752 h 1885"/>
                <a:gd name="T64" fmla="*/ 95 w 3122"/>
                <a:gd name="T65" fmla="*/ 732 h 1885"/>
                <a:gd name="T66" fmla="*/ 57 w 3122"/>
                <a:gd name="T67" fmla="*/ 671 h 1885"/>
                <a:gd name="T68" fmla="*/ 14 w 3122"/>
                <a:gd name="T69" fmla="*/ 555 h 1885"/>
                <a:gd name="T70" fmla="*/ 0 w 3122"/>
                <a:gd name="T71" fmla="*/ 392 h 1885"/>
                <a:gd name="T72" fmla="*/ 16 w 3122"/>
                <a:gd name="T73" fmla="*/ 291 h 1885"/>
                <a:gd name="T74" fmla="*/ 29 w 3122"/>
                <a:gd name="T75" fmla="*/ 276 h 1885"/>
                <a:gd name="T76" fmla="*/ 49 w 3122"/>
                <a:gd name="T77" fmla="*/ 261 h 1885"/>
                <a:gd name="T78" fmla="*/ 72 w 3122"/>
                <a:gd name="T79" fmla="*/ 261 h 1885"/>
                <a:gd name="T80" fmla="*/ 85 w 3122"/>
                <a:gd name="T81" fmla="*/ 276 h 1885"/>
                <a:gd name="T82" fmla="*/ 104 w 3122"/>
                <a:gd name="T83" fmla="*/ 291 h 1885"/>
                <a:gd name="T84" fmla="*/ 119 w 3122"/>
                <a:gd name="T85" fmla="*/ 279 h 1885"/>
                <a:gd name="T86" fmla="*/ 140 w 3122"/>
                <a:gd name="T87" fmla="*/ 265 h 1885"/>
                <a:gd name="T88" fmla="*/ 163 w 3122"/>
                <a:gd name="T89" fmla="*/ 250 h 1885"/>
                <a:gd name="T90" fmla="*/ 178 w 3122"/>
                <a:gd name="T91" fmla="*/ 241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22" h="1885">
                  <a:moveTo>
                    <a:pt x="181" y="240"/>
                  </a:moveTo>
                  <a:lnTo>
                    <a:pt x="1722" y="0"/>
                  </a:lnTo>
                  <a:lnTo>
                    <a:pt x="1723" y="0"/>
                  </a:lnTo>
                  <a:lnTo>
                    <a:pt x="1730" y="2"/>
                  </a:lnTo>
                  <a:lnTo>
                    <a:pt x="1740" y="4"/>
                  </a:lnTo>
                  <a:lnTo>
                    <a:pt x="1752" y="5"/>
                  </a:lnTo>
                  <a:lnTo>
                    <a:pt x="1763" y="9"/>
                  </a:lnTo>
                  <a:lnTo>
                    <a:pt x="1775" y="13"/>
                  </a:lnTo>
                  <a:lnTo>
                    <a:pt x="1783" y="20"/>
                  </a:lnTo>
                  <a:lnTo>
                    <a:pt x="1790" y="27"/>
                  </a:lnTo>
                  <a:lnTo>
                    <a:pt x="3102" y="863"/>
                  </a:lnTo>
                  <a:lnTo>
                    <a:pt x="3108" y="873"/>
                  </a:lnTo>
                  <a:lnTo>
                    <a:pt x="3120" y="894"/>
                  </a:lnTo>
                  <a:lnTo>
                    <a:pt x="3122" y="921"/>
                  </a:lnTo>
                  <a:lnTo>
                    <a:pt x="3102" y="940"/>
                  </a:lnTo>
                  <a:lnTo>
                    <a:pt x="2993" y="978"/>
                  </a:lnTo>
                  <a:lnTo>
                    <a:pt x="2991" y="988"/>
                  </a:lnTo>
                  <a:lnTo>
                    <a:pt x="2985" y="1016"/>
                  </a:lnTo>
                  <a:lnTo>
                    <a:pt x="2978" y="1059"/>
                  </a:lnTo>
                  <a:lnTo>
                    <a:pt x="2973" y="1109"/>
                  </a:lnTo>
                  <a:lnTo>
                    <a:pt x="2968" y="1163"/>
                  </a:lnTo>
                  <a:lnTo>
                    <a:pt x="2968" y="1218"/>
                  </a:lnTo>
                  <a:lnTo>
                    <a:pt x="2973" y="1266"/>
                  </a:lnTo>
                  <a:lnTo>
                    <a:pt x="2986" y="1306"/>
                  </a:lnTo>
                  <a:lnTo>
                    <a:pt x="3102" y="1347"/>
                  </a:lnTo>
                  <a:lnTo>
                    <a:pt x="3104" y="1355"/>
                  </a:lnTo>
                  <a:lnTo>
                    <a:pt x="3105" y="1372"/>
                  </a:lnTo>
                  <a:lnTo>
                    <a:pt x="3102" y="1391"/>
                  </a:lnTo>
                  <a:lnTo>
                    <a:pt x="3085" y="1405"/>
                  </a:lnTo>
                  <a:lnTo>
                    <a:pt x="1254" y="1838"/>
                  </a:lnTo>
                  <a:lnTo>
                    <a:pt x="1181" y="1821"/>
                  </a:lnTo>
                  <a:lnTo>
                    <a:pt x="1160" y="1816"/>
                  </a:lnTo>
                  <a:lnTo>
                    <a:pt x="1145" y="1852"/>
                  </a:lnTo>
                  <a:lnTo>
                    <a:pt x="1143" y="1854"/>
                  </a:lnTo>
                  <a:lnTo>
                    <a:pt x="1142" y="1859"/>
                  </a:lnTo>
                  <a:lnTo>
                    <a:pt x="1137" y="1866"/>
                  </a:lnTo>
                  <a:lnTo>
                    <a:pt x="1128" y="1872"/>
                  </a:lnTo>
                  <a:lnTo>
                    <a:pt x="1120" y="1879"/>
                  </a:lnTo>
                  <a:lnTo>
                    <a:pt x="1109" y="1884"/>
                  </a:lnTo>
                  <a:lnTo>
                    <a:pt x="1097" y="1885"/>
                  </a:lnTo>
                  <a:lnTo>
                    <a:pt x="1082" y="1884"/>
                  </a:lnTo>
                  <a:lnTo>
                    <a:pt x="1080" y="1884"/>
                  </a:lnTo>
                  <a:lnTo>
                    <a:pt x="1077" y="1884"/>
                  </a:lnTo>
                  <a:lnTo>
                    <a:pt x="1072" y="1882"/>
                  </a:lnTo>
                  <a:lnTo>
                    <a:pt x="1066" y="1879"/>
                  </a:lnTo>
                  <a:lnTo>
                    <a:pt x="1056" y="1876"/>
                  </a:lnTo>
                  <a:lnTo>
                    <a:pt x="1046" y="1869"/>
                  </a:lnTo>
                  <a:lnTo>
                    <a:pt x="1033" y="1861"/>
                  </a:lnTo>
                  <a:lnTo>
                    <a:pt x="1019" y="1851"/>
                  </a:lnTo>
                  <a:lnTo>
                    <a:pt x="1001" y="1833"/>
                  </a:lnTo>
                  <a:lnTo>
                    <a:pt x="966" y="1793"/>
                  </a:lnTo>
                  <a:lnTo>
                    <a:pt x="918" y="1733"/>
                  </a:lnTo>
                  <a:lnTo>
                    <a:pt x="857" y="1661"/>
                  </a:lnTo>
                  <a:lnTo>
                    <a:pt x="786" y="1577"/>
                  </a:lnTo>
                  <a:lnTo>
                    <a:pt x="710" y="1482"/>
                  </a:lnTo>
                  <a:lnTo>
                    <a:pt x="628" y="1383"/>
                  </a:lnTo>
                  <a:lnTo>
                    <a:pt x="543" y="1281"/>
                  </a:lnTo>
                  <a:lnTo>
                    <a:pt x="461" y="1180"/>
                  </a:lnTo>
                  <a:lnTo>
                    <a:pt x="380" y="1082"/>
                  </a:lnTo>
                  <a:lnTo>
                    <a:pt x="305" y="990"/>
                  </a:lnTo>
                  <a:lnTo>
                    <a:pt x="239" y="909"/>
                  </a:lnTo>
                  <a:lnTo>
                    <a:pt x="183" y="840"/>
                  </a:lnTo>
                  <a:lnTo>
                    <a:pt x="140" y="787"/>
                  </a:lnTo>
                  <a:lnTo>
                    <a:pt x="112" y="752"/>
                  </a:lnTo>
                  <a:lnTo>
                    <a:pt x="102" y="740"/>
                  </a:lnTo>
                  <a:lnTo>
                    <a:pt x="95" y="732"/>
                  </a:lnTo>
                  <a:lnTo>
                    <a:pt x="79" y="709"/>
                  </a:lnTo>
                  <a:lnTo>
                    <a:pt x="57" y="671"/>
                  </a:lnTo>
                  <a:lnTo>
                    <a:pt x="34" y="620"/>
                  </a:lnTo>
                  <a:lnTo>
                    <a:pt x="14" y="555"/>
                  </a:lnTo>
                  <a:lnTo>
                    <a:pt x="1" y="479"/>
                  </a:lnTo>
                  <a:lnTo>
                    <a:pt x="0" y="392"/>
                  </a:lnTo>
                  <a:lnTo>
                    <a:pt x="14" y="293"/>
                  </a:lnTo>
                  <a:lnTo>
                    <a:pt x="16" y="291"/>
                  </a:lnTo>
                  <a:lnTo>
                    <a:pt x="21" y="284"/>
                  </a:lnTo>
                  <a:lnTo>
                    <a:pt x="29" y="276"/>
                  </a:lnTo>
                  <a:lnTo>
                    <a:pt x="39" y="268"/>
                  </a:lnTo>
                  <a:lnTo>
                    <a:pt x="49" y="261"/>
                  </a:lnTo>
                  <a:lnTo>
                    <a:pt x="61" y="260"/>
                  </a:lnTo>
                  <a:lnTo>
                    <a:pt x="72" y="261"/>
                  </a:lnTo>
                  <a:lnTo>
                    <a:pt x="82" y="271"/>
                  </a:lnTo>
                  <a:lnTo>
                    <a:pt x="85" y="276"/>
                  </a:lnTo>
                  <a:lnTo>
                    <a:pt x="94" y="284"/>
                  </a:lnTo>
                  <a:lnTo>
                    <a:pt x="104" y="291"/>
                  </a:lnTo>
                  <a:lnTo>
                    <a:pt x="114" y="286"/>
                  </a:lnTo>
                  <a:lnTo>
                    <a:pt x="119" y="279"/>
                  </a:lnTo>
                  <a:lnTo>
                    <a:pt x="128" y="273"/>
                  </a:lnTo>
                  <a:lnTo>
                    <a:pt x="140" y="265"/>
                  </a:lnTo>
                  <a:lnTo>
                    <a:pt x="152" y="258"/>
                  </a:lnTo>
                  <a:lnTo>
                    <a:pt x="163" y="250"/>
                  </a:lnTo>
                  <a:lnTo>
                    <a:pt x="171" y="245"/>
                  </a:lnTo>
                  <a:lnTo>
                    <a:pt x="178" y="241"/>
                  </a:lnTo>
                  <a:lnTo>
                    <a:pt x="181" y="24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420" y="2676"/>
              <a:ext cx="916" cy="370"/>
            </a:xfrm>
            <a:custGeom>
              <a:avLst/>
              <a:gdLst>
                <a:gd name="T0" fmla="*/ 1817 w 1832"/>
                <a:gd name="T1" fmla="*/ 0 h 741"/>
                <a:gd name="T2" fmla="*/ 88 w 1832"/>
                <a:gd name="T3" fmla="*/ 374 h 741"/>
                <a:gd name="T4" fmla="*/ 85 w 1832"/>
                <a:gd name="T5" fmla="*/ 375 h 741"/>
                <a:gd name="T6" fmla="*/ 78 w 1832"/>
                <a:gd name="T7" fmla="*/ 380 h 741"/>
                <a:gd name="T8" fmla="*/ 68 w 1832"/>
                <a:gd name="T9" fmla="*/ 387 h 741"/>
                <a:gd name="T10" fmla="*/ 57 w 1832"/>
                <a:gd name="T11" fmla="*/ 395 h 741"/>
                <a:gd name="T12" fmla="*/ 43 w 1832"/>
                <a:gd name="T13" fmla="*/ 404 h 741"/>
                <a:gd name="T14" fmla="*/ 33 w 1832"/>
                <a:gd name="T15" fmla="*/ 412 h 741"/>
                <a:gd name="T16" fmla="*/ 25 w 1832"/>
                <a:gd name="T17" fmla="*/ 420 h 741"/>
                <a:gd name="T18" fmla="*/ 20 w 1832"/>
                <a:gd name="T19" fmla="*/ 427 h 741"/>
                <a:gd name="T20" fmla="*/ 12 w 1832"/>
                <a:gd name="T21" fmla="*/ 475 h 741"/>
                <a:gd name="T22" fmla="*/ 2 w 1832"/>
                <a:gd name="T23" fmla="*/ 569 h 741"/>
                <a:gd name="T24" fmla="*/ 0 w 1832"/>
                <a:gd name="T25" fmla="*/ 663 h 741"/>
                <a:gd name="T26" fmla="*/ 15 w 1832"/>
                <a:gd name="T27" fmla="*/ 717 h 741"/>
                <a:gd name="T28" fmla="*/ 27 w 1832"/>
                <a:gd name="T29" fmla="*/ 726 h 741"/>
                <a:gd name="T30" fmla="*/ 37 w 1832"/>
                <a:gd name="T31" fmla="*/ 732 h 741"/>
                <a:gd name="T32" fmla="*/ 45 w 1832"/>
                <a:gd name="T33" fmla="*/ 737 h 741"/>
                <a:gd name="T34" fmla="*/ 52 w 1832"/>
                <a:gd name="T35" fmla="*/ 739 h 741"/>
                <a:gd name="T36" fmla="*/ 58 w 1832"/>
                <a:gd name="T37" fmla="*/ 741 h 741"/>
                <a:gd name="T38" fmla="*/ 66 w 1832"/>
                <a:gd name="T39" fmla="*/ 739 h 741"/>
                <a:gd name="T40" fmla="*/ 76 w 1832"/>
                <a:gd name="T41" fmla="*/ 737 h 741"/>
                <a:gd name="T42" fmla="*/ 88 w 1832"/>
                <a:gd name="T43" fmla="*/ 734 h 741"/>
                <a:gd name="T44" fmla="*/ 96 w 1832"/>
                <a:gd name="T45" fmla="*/ 732 h 741"/>
                <a:gd name="T46" fmla="*/ 113 w 1832"/>
                <a:gd name="T47" fmla="*/ 727 h 741"/>
                <a:gd name="T48" fmla="*/ 139 w 1832"/>
                <a:gd name="T49" fmla="*/ 722 h 741"/>
                <a:gd name="T50" fmla="*/ 174 w 1832"/>
                <a:gd name="T51" fmla="*/ 714 h 741"/>
                <a:gd name="T52" fmla="*/ 215 w 1832"/>
                <a:gd name="T53" fmla="*/ 704 h 741"/>
                <a:gd name="T54" fmla="*/ 263 w 1832"/>
                <a:gd name="T55" fmla="*/ 693 h 741"/>
                <a:gd name="T56" fmla="*/ 316 w 1832"/>
                <a:gd name="T57" fmla="*/ 681 h 741"/>
                <a:gd name="T58" fmla="*/ 376 w 1832"/>
                <a:gd name="T59" fmla="*/ 666 h 741"/>
                <a:gd name="T60" fmla="*/ 440 w 1832"/>
                <a:gd name="T61" fmla="*/ 653 h 741"/>
                <a:gd name="T62" fmla="*/ 508 w 1832"/>
                <a:gd name="T63" fmla="*/ 637 h 741"/>
                <a:gd name="T64" fmla="*/ 580 w 1832"/>
                <a:gd name="T65" fmla="*/ 620 h 741"/>
                <a:gd name="T66" fmla="*/ 655 w 1832"/>
                <a:gd name="T67" fmla="*/ 602 h 741"/>
                <a:gd name="T68" fmla="*/ 733 w 1832"/>
                <a:gd name="T69" fmla="*/ 585 h 741"/>
                <a:gd name="T70" fmla="*/ 812 w 1832"/>
                <a:gd name="T71" fmla="*/ 567 h 741"/>
                <a:gd name="T72" fmla="*/ 893 w 1832"/>
                <a:gd name="T73" fmla="*/ 547 h 741"/>
                <a:gd name="T74" fmla="*/ 974 w 1832"/>
                <a:gd name="T75" fmla="*/ 529 h 741"/>
                <a:gd name="T76" fmla="*/ 1055 w 1832"/>
                <a:gd name="T77" fmla="*/ 511 h 741"/>
                <a:gd name="T78" fmla="*/ 1134 w 1832"/>
                <a:gd name="T79" fmla="*/ 493 h 741"/>
                <a:gd name="T80" fmla="*/ 1214 w 1832"/>
                <a:gd name="T81" fmla="*/ 475 h 741"/>
                <a:gd name="T82" fmla="*/ 1290 w 1832"/>
                <a:gd name="T83" fmla="*/ 456 h 741"/>
                <a:gd name="T84" fmla="*/ 1364 w 1832"/>
                <a:gd name="T85" fmla="*/ 440 h 741"/>
                <a:gd name="T86" fmla="*/ 1435 w 1832"/>
                <a:gd name="T87" fmla="*/ 423 h 741"/>
                <a:gd name="T88" fmla="*/ 1501 w 1832"/>
                <a:gd name="T89" fmla="*/ 408 h 741"/>
                <a:gd name="T90" fmla="*/ 1564 w 1832"/>
                <a:gd name="T91" fmla="*/ 394 h 741"/>
                <a:gd name="T92" fmla="*/ 1622 w 1832"/>
                <a:gd name="T93" fmla="*/ 380 h 741"/>
                <a:gd name="T94" fmla="*/ 1675 w 1832"/>
                <a:gd name="T95" fmla="*/ 369 h 741"/>
                <a:gd name="T96" fmla="*/ 1719 w 1832"/>
                <a:gd name="T97" fmla="*/ 359 h 741"/>
                <a:gd name="T98" fmla="*/ 1759 w 1832"/>
                <a:gd name="T99" fmla="*/ 349 h 741"/>
                <a:gd name="T100" fmla="*/ 1789 w 1832"/>
                <a:gd name="T101" fmla="*/ 342 h 741"/>
                <a:gd name="T102" fmla="*/ 1812 w 1832"/>
                <a:gd name="T103" fmla="*/ 337 h 741"/>
                <a:gd name="T104" fmla="*/ 1827 w 1832"/>
                <a:gd name="T105" fmla="*/ 334 h 741"/>
                <a:gd name="T106" fmla="*/ 1832 w 1832"/>
                <a:gd name="T107" fmla="*/ 332 h 741"/>
                <a:gd name="T108" fmla="*/ 1828 w 1832"/>
                <a:gd name="T109" fmla="*/ 313 h 741"/>
                <a:gd name="T110" fmla="*/ 1820 w 1832"/>
                <a:gd name="T111" fmla="*/ 250 h 741"/>
                <a:gd name="T112" fmla="*/ 1813 w 1832"/>
                <a:gd name="T113" fmla="*/ 146 h 741"/>
                <a:gd name="T114" fmla="*/ 1817 w 1832"/>
                <a:gd name="T115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2" h="741">
                  <a:moveTo>
                    <a:pt x="1817" y="0"/>
                  </a:moveTo>
                  <a:lnTo>
                    <a:pt x="88" y="374"/>
                  </a:lnTo>
                  <a:lnTo>
                    <a:pt x="85" y="375"/>
                  </a:lnTo>
                  <a:lnTo>
                    <a:pt x="78" y="380"/>
                  </a:lnTo>
                  <a:lnTo>
                    <a:pt x="68" y="387"/>
                  </a:lnTo>
                  <a:lnTo>
                    <a:pt x="57" y="395"/>
                  </a:lnTo>
                  <a:lnTo>
                    <a:pt x="43" y="404"/>
                  </a:lnTo>
                  <a:lnTo>
                    <a:pt x="33" y="412"/>
                  </a:lnTo>
                  <a:lnTo>
                    <a:pt x="25" y="420"/>
                  </a:lnTo>
                  <a:lnTo>
                    <a:pt x="20" y="427"/>
                  </a:lnTo>
                  <a:lnTo>
                    <a:pt x="12" y="475"/>
                  </a:lnTo>
                  <a:lnTo>
                    <a:pt x="2" y="569"/>
                  </a:lnTo>
                  <a:lnTo>
                    <a:pt x="0" y="663"/>
                  </a:lnTo>
                  <a:lnTo>
                    <a:pt x="15" y="717"/>
                  </a:lnTo>
                  <a:lnTo>
                    <a:pt x="27" y="726"/>
                  </a:lnTo>
                  <a:lnTo>
                    <a:pt x="37" y="732"/>
                  </a:lnTo>
                  <a:lnTo>
                    <a:pt x="45" y="737"/>
                  </a:lnTo>
                  <a:lnTo>
                    <a:pt x="52" y="739"/>
                  </a:lnTo>
                  <a:lnTo>
                    <a:pt x="58" y="741"/>
                  </a:lnTo>
                  <a:lnTo>
                    <a:pt x="66" y="739"/>
                  </a:lnTo>
                  <a:lnTo>
                    <a:pt x="76" y="737"/>
                  </a:lnTo>
                  <a:lnTo>
                    <a:pt x="88" y="734"/>
                  </a:lnTo>
                  <a:lnTo>
                    <a:pt x="96" y="732"/>
                  </a:lnTo>
                  <a:lnTo>
                    <a:pt x="113" y="727"/>
                  </a:lnTo>
                  <a:lnTo>
                    <a:pt x="139" y="722"/>
                  </a:lnTo>
                  <a:lnTo>
                    <a:pt x="174" y="714"/>
                  </a:lnTo>
                  <a:lnTo>
                    <a:pt x="215" y="704"/>
                  </a:lnTo>
                  <a:lnTo>
                    <a:pt x="263" y="693"/>
                  </a:lnTo>
                  <a:lnTo>
                    <a:pt x="316" y="681"/>
                  </a:lnTo>
                  <a:lnTo>
                    <a:pt x="376" y="666"/>
                  </a:lnTo>
                  <a:lnTo>
                    <a:pt x="440" y="653"/>
                  </a:lnTo>
                  <a:lnTo>
                    <a:pt x="508" y="637"/>
                  </a:lnTo>
                  <a:lnTo>
                    <a:pt x="580" y="620"/>
                  </a:lnTo>
                  <a:lnTo>
                    <a:pt x="655" y="602"/>
                  </a:lnTo>
                  <a:lnTo>
                    <a:pt x="733" y="585"/>
                  </a:lnTo>
                  <a:lnTo>
                    <a:pt x="812" y="567"/>
                  </a:lnTo>
                  <a:lnTo>
                    <a:pt x="893" y="547"/>
                  </a:lnTo>
                  <a:lnTo>
                    <a:pt x="974" y="529"/>
                  </a:lnTo>
                  <a:lnTo>
                    <a:pt x="1055" y="511"/>
                  </a:lnTo>
                  <a:lnTo>
                    <a:pt x="1134" y="493"/>
                  </a:lnTo>
                  <a:lnTo>
                    <a:pt x="1214" y="475"/>
                  </a:lnTo>
                  <a:lnTo>
                    <a:pt x="1290" y="456"/>
                  </a:lnTo>
                  <a:lnTo>
                    <a:pt x="1364" y="440"/>
                  </a:lnTo>
                  <a:lnTo>
                    <a:pt x="1435" y="423"/>
                  </a:lnTo>
                  <a:lnTo>
                    <a:pt x="1501" y="408"/>
                  </a:lnTo>
                  <a:lnTo>
                    <a:pt x="1564" y="394"/>
                  </a:lnTo>
                  <a:lnTo>
                    <a:pt x="1622" y="380"/>
                  </a:lnTo>
                  <a:lnTo>
                    <a:pt x="1675" y="369"/>
                  </a:lnTo>
                  <a:lnTo>
                    <a:pt x="1719" y="359"/>
                  </a:lnTo>
                  <a:lnTo>
                    <a:pt x="1759" y="349"/>
                  </a:lnTo>
                  <a:lnTo>
                    <a:pt x="1789" y="342"/>
                  </a:lnTo>
                  <a:lnTo>
                    <a:pt x="1812" y="337"/>
                  </a:lnTo>
                  <a:lnTo>
                    <a:pt x="1827" y="334"/>
                  </a:lnTo>
                  <a:lnTo>
                    <a:pt x="1832" y="332"/>
                  </a:lnTo>
                  <a:lnTo>
                    <a:pt x="1828" y="313"/>
                  </a:lnTo>
                  <a:lnTo>
                    <a:pt x="1820" y="250"/>
                  </a:lnTo>
                  <a:lnTo>
                    <a:pt x="1813" y="146"/>
                  </a:lnTo>
                  <a:lnTo>
                    <a:pt x="1817" y="0"/>
                  </a:lnTo>
                  <a:close/>
                </a:path>
              </a:pathLst>
            </a:custGeom>
            <a:solidFill>
              <a:srgbClr val="D3C9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941" y="2205"/>
              <a:ext cx="1414" cy="624"/>
            </a:xfrm>
            <a:custGeom>
              <a:avLst/>
              <a:gdLst>
                <a:gd name="T0" fmla="*/ 3 w 2828"/>
                <a:gd name="T1" fmla="*/ 238 h 1247"/>
                <a:gd name="T2" fmla="*/ 20 w 2828"/>
                <a:gd name="T3" fmla="*/ 231 h 1247"/>
                <a:gd name="T4" fmla="*/ 56 w 2828"/>
                <a:gd name="T5" fmla="*/ 224 h 1247"/>
                <a:gd name="T6" fmla="*/ 102 w 2828"/>
                <a:gd name="T7" fmla="*/ 218 h 1247"/>
                <a:gd name="T8" fmla="*/ 205 w 2828"/>
                <a:gd name="T9" fmla="*/ 201 h 1247"/>
                <a:gd name="T10" fmla="*/ 352 w 2828"/>
                <a:gd name="T11" fmla="*/ 178 h 1247"/>
                <a:gd name="T12" fmla="*/ 530 w 2828"/>
                <a:gd name="T13" fmla="*/ 150 h 1247"/>
                <a:gd name="T14" fmla="*/ 725 w 2828"/>
                <a:gd name="T15" fmla="*/ 120 h 1247"/>
                <a:gd name="T16" fmla="*/ 925 w 2828"/>
                <a:gd name="T17" fmla="*/ 89 h 1247"/>
                <a:gd name="T18" fmla="*/ 1114 w 2828"/>
                <a:gd name="T19" fmla="*/ 59 h 1247"/>
                <a:gd name="T20" fmla="*/ 1277 w 2828"/>
                <a:gd name="T21" fmla="*/ 34 h 1247"/>
                <a:gd name="T22" fmla="*/ 1405 w 2828"/>
                <a:gd name="T23" fmla="*/ 14 h 1247"/>
                <a:gd name="T24" fmla="*/ 1481 w 2828"/>
                <a:gd name="T25" fmla="*/ 1 h 1247"/>
                <a:gd name="T26" fmla="*/ 1545 w 2828"/>
                <a:gd name="T27" fmla="*/ 16 h 1247"/>
                <a:gd name="T28" fmla="*/ 1572 w 2828"/>
                <a:gd name="T29" fmla="*/ 34 h 1247"/>
                <a:gd name="T30" fmla="*/ 1646 w 2828"/>
                <a:gd name="T31" fmla="*/ 82 h 1247"/>
                <a:gd name="T32" fmla="*/ 1758 w 2828"/>
                <a:gd name="T33" fmla="*/ 155 h 1247"/>
                <a:gd name="T34" fmla="*/ 1895 w 2828"/>
                <a:gd name="T35" fmla="*/ 242 h 1247"/>
                <a:gd name="T36" fmla="*/ 2048 w 2828"/>
                <a:gd name="T37" fmla="*/ 342 h 1247"/>
                <a:gd name="T38" fmla="*/ 2206 w 2828"/>
                <a:gd name="T39" fmla="*/ 444 h 1247"/>
                <a:gd name="T40" fmla="*/ 2360 w 2828"/>
                <a:gd name="T41" fmla="*/ 543 h 1247"/>
                <a:gd name="T42" fmla="*/ 2497 w 2828"/>
                <a:gd name="T43" fmla="*/ 631 h 1247"/>
                <a:gd name="T44" fmla="*/ 2608 w 2828"/>
                <a:gd name="T45" fmla="*/ 700 h 1247"/>
                <a:gd name="T46" fmla="*/ 2682 w 2828"/>
                <a:gd name="T47" fmla="*/ 746 h 1247"/>
                <a:gd name="T48" fmla="*/ 2732 w 2828"/>
                <a:gd name="T49" fmla="*/ 773 h 1247"/>
                <a:gd name="T50" fmla="*/ 2791 w 2828"/>
                <a:gd name="T51" fmla="*/ 821 h 1247"/>
                <a:gd name="T52" fmla="*/ 2824 w 2828"/>
                <a:gd name="T53" fmla="*/ 854 h 1247"/>
                <a:gd name="T54" fmla="*/ 2828 w 2828"/>
                <a:gd name="T55" fmla="*/ 860 h 1247"/>
                <a:gd name="T56" fmla="*/ 2819 w 2828"/>
                <a:gd name="T57" fmla="*/ 875 h 1247"/>
                <a:gd name="T58" fmla="*/ 2768 w 2828"/>
                <a:gd name="T59" fmla="*/ 884 h 1247"/>
                <a:gd name="T60" fmla="*/ 2709 w 2828"/>
                <a:gd name="T61" fmla="*/ 892 h 1247"/>
                <a:gd name="T62" fmla="*/ 2581 w 2828"/>
                <a:gd name="T63" fmla="*/ 917 h 1247"/>
                <a:gd name="T64" fmla="*/ 2403 w 2828"/>
                <a:gd name="T65" fmla="*/ 953 h 1247"/>
                <a:gd name="T66" fmla="*/ 2188 w 2828"/>
                <a:gd name="T67" fmla="*/ 999 h 1247"/>
                <a:gd name="T68" fmla="*/ 1955 w 2828"/>
                <a:gd name="T69" fmla="*/ 1049 h 1247"/>
                <a:gd name="T70" fmla="*/ 1717 w 2828"/>
                <a:gd name="T71" fmla="*/ 1100 h 1247"/>
                <a:gd name="T72" fmla="*/ 1492 w 2828"/>
                <a:gd name="T73" fmla="*/ 1148 h 1247"/>
                <a:gd name="T74" fmla="*/ 1297 w 2828"/>
                <a:gd name="T75" fmla="*/ 1191 h 1247"/>
                <a:gd name="T76" fmla="*/ 1145 w 2828"/>
                <a:gd name="T77" fmla="*/ 1224 h 1247"/>
                <a:gd name="T78" fmla="*/ 1054 w 2828"/>
                <a:gd name="T79" fmla="*/ 1244 h 1247"/>
                <a:gd name="T80" fmla="*/ 978 w 2828"/>
                <a:gd name="T81" fmla="*/ 1201 h 1247"/>
                <a:gd name="T82" fmla="*/ 896 w 2828"/>
                <a:gd name="T83" fmla="*/ 1121 h 1247"/>
                <a:gd name="T84" fmla="*/ 691 w 2828"/>
                <a:gd name="T85" fmla="*/ 925 h 1247"/>
                <a:gd name="T86" fmla="*/ 433 w 2828"/>
                <a:gd name="T87" fmla="*/ 675 h 1247"/>
                <a:gd name="T88" fmla="*/ 188 w 2828"/>
                <a:gd name="T89" fmla="*/ 436 h 1247"/>
                <a:gd name="T90" fmla="*/ 24 w 2828"/>
                <a:gd name="T91" fmla="*/ 26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28" h="1247">
                  <a:moveTo>
                    <a:pt x="0" y="239"/>
                  </a:moveTo>
                  <a:lnTo>
                    <a:pt x="0" y="239"/>
                  </a:lnTo>
                  <a:lnTo>
                    <a:pt x="3" y="238"/>
                  </a:lnTo>
                  <a:lnTo>
                    <a:pt x="6" y="236"/>
                  </a:lnTo>
                  <a:lnTo>
                    <a:pt x="13" y="234"/>
                  </a:lnTo>
                  <a:lnTo>
                    <a:pt x="20" y="231"/>
                  </a:lnTo>
                  <a:lnTo>
                    <a:pt x="29" y="229"/>
                  </a:lnTo>
                  <a:lnTo>
                    <a:pt x="41" y="226"/>
                  </a:lnTo>
                  <a:lnTo>
                    <a:pt x="56" y="224"/>
                  </a:lnTo>
                  <a:lnTo>
                    <a:pt x="64" y="223"/>
                  </a:lnTo>
                  <a:lnTo>
                    <a:pt x="79" y="221"/>
                  </a:lnTo>
                  <a:lnTo>
                    <a:pt x="102" y="218"/>
                  </a:lnTo>
                  <a:lnTo>
                    <a:pt x="130" y="213"/>
                  </a:lnTo>
                  <a:lnTo>
                    <a:pt x="165" y="208"/>
                  </a:lnTo>
                  <a:lnTo>
                    <a:pt x="205" y="201"/>
                  </a:lnTo>
                  <a:lnTo>
                    <a:pt x="249" y="195"/>
                  </a:lnTo>
                  <a:lnTo>
                    <a:pt x="299" y="186"/>
                  </a:lnTo>
                  <a:lnTo>
                    <a:pt x="352" y="178"/>
                  </a:lnTo>
                  <a:lnTo>
                    <a:pt x="410" y="170"/>
                  </a:lnTo>
                  <a:lnTo>
                    <a:pt x="469" y="160"/>
                  </a:lnTo>
                  <a:lnTo>
                    <a:pt x="530" y="150"/>
                  </a:lnTo>
                  <a:lnTo>
                    <a:pt x="595" y="140"/>
                  </a:lnTo>
                  <a:lnTo>
                    <a:pt x="659" y="130"/>
                  </a:lnTo>
                  <a:lnTo>
                    <a:pt x="725" y="120"/>
                  </a:lnTo>
                  <a:lnTo>
                    <a:pt x="793" y="109"/>
                  </a:lnTo>
                  <a:lnTo>
                    <a:pt x="859" y="99"/>
                  </a:lnTo>
                  <a:lnTo>
                    <a:pt x="925" y="89"/>
                  </a:lnTo>
                  <a:lnTo>
                    <a:pt x="990" y="79"/>
                  </a:lnTo>
                  <a:lnTo>
                    <a:pt x="1053" y="69"/>
                  </a:lnTo>
                  <a:lnTo>
                    <a:pt x="1114" y="59"/>
                  </a:lnTo>
                  <a:lnTo>
                    <a:pt x="1172" y="51"/>
                  </a:lnTo>
                  <a:lnTo>
                    <a:pt x="1226" y="43"/>
                  </a:lnTo>
                  <a:lnTo>
                    <a:pt x="1277" y="34"/>
                  </a:lnTo>
                  <a:lnTo>
                    <a:pt x="1325" y="26"/>
                  </a:lnTo>
                  <a:lnTo>
                    <a:pt x="1368" y="19"/>
                  </a:lnTo>
                  <a:lnTo>
                    <a:pt x="1405" y="14"/>
                  </a:lnTo>
                  <a:lnTo>
                    <a:pt x="1438" y="10"/>
                  </a:lnTo>
                  <a:lnTo>
                    <a:pt x="1462" y="5"/>
                  </a:lnTo>
                  <a:lnTo>
                    <a:pt x="1481" y="1"/>
                  </a:lnTo>
                  <a:lnTo>
                    <a:pt x="1494" y="0"/>
                  </a:lnTo>
                  <a:lnTo>
                    <a:pt x="1497" y="0"/>
                  </a:lnTo>
                  <a:lnTo>
                    <a:pt x="1545" y="16"/>
                  </a:lnTo>
                  <a:lnTo>
                    <a:pt x="1548" y="18"/>
                  </a:lnTo>
                  <a:lnTo>
                    <a:pt x="1557" y="24"/>
                  </a:lnTo>
                  <a:lnTo>
                    <a:pt x="1572" y="34"/>
                  </a:lnTo>
                  <a:lnTo>
                    <a:pt x="1593" y="48"/>
                  </a:lnTo>
                  <a:lnTo>
                    <a:pt x="1618" y="62"/>
                  </a:lnTo>
                  <a:lnTo>
                    <a:pt x="1646" y="82"/>
                  </a:lnTo>
                  <a:lnTo>
                    <a:pt x="1681" y="104"/>
                  </a:lnTo>
                  <a:lnTo>
                    <a:pt x="1717" y="128"/>
                  </a:lnTo>
                  <a:lnTo>
                    <a:pt x="1758" y="155"/>
                  </a:lnTo>
                  <a:lnTo>
                    <a:pt x="1801" y="183"/>
                  </a:lnTo>
                  <a:lnTo>
                    <a:pt x="1848" y="213"/>
                  </a:lnTo>
                  <a:lnTo>
                    <a:pt x="1895" y="242"/>
                  </a:lnTo>
                  <a:lnTo>
                    <a:pt x="1945" y="276"/>
                  </a:lnTo>
                  <a:lnTo>
                    <a:pt x="1996" y="309"/>
                  </a:lnTo>
                  <a:lnTo>
                    <a:pt x="2048" y="342"/>
                  </a:lnTo>
                  <a:lnTo>
                    <a:pt x="2100" y="376"/>
                  </a:lnTo>
                  <a:lnTo>
                    <a:pt x="2153" y="411"/>
                  </a:lnTo>
                  <a:lnTo>
                    <a:pt x="2206" y="444"/>
                  </a:lnTo>
                  <a:lnTo>
                    <a:pt x="2259" y="477"/>
                  </a:lnTo>
                  <a:lnTo>
                    <a:pt x="2310" y="510"/>
                  </a:lnTo>
                  <a:lnTo>
                    <a:pt x="2360" y="543"/>
                  </a:lnTo>
                  <a:lnTo>
                    <a:pt x="2408" y="573"/>
                  </a:lnTo>
                  <a:lnTo>
                    <a:pt x="2454" y="603"/>
                  </a:lnTo>
                  <a:lnTo>
                    <a:pt x="2497" y="631"/>
                  </a:lnTo>
                  <a:lnTo>
                    <a:pt x="2537" y="656"/>
                  </a:lnTo>
                  <a:lnTo>
                    <a:pt x="2575" y="679"/>
                  </a:lnTo>
                  <a:lnTo>
                    <a:pt x="2608" y="700"/>
                  </a:lnTo>
                  <a:lnTo>
                    <a:pt x="2638" y="718"/>
                  </a:lnTo>
                  <a:lnTo>
                    <a:pt x="2662" y="733"/>
                  </a:lnTo>
                  <a:lnTo>
                    <a:pt x="2682" y="746"/>
                  </a:lnTo>
                  <a:lnTo>
                    <a:pt x="2697" y="755"/>
                  </a:lnTo>
                  <a:lnTo>
                    <a:pt x="2707" y="760"/>
                  </a:lnTo>
                  <a:lnTo>
                    <a:pt x="2732" y="773"/>
                  </a:lnTo>
                  <a:lnTo>
                    <a:pt x="2755" y="788"/>
                  </a:lnTo>
                  <a:lnTo>
                    <a:pt x="2775" y="804"/>
                  </a:lnTo>
                  <a:lnTo>
                    <a:pt x="2791" y="821"/>
                  </a:lnTo>
                  <a:lnTo>
                    <a:pt x="2806" y="834"/>
                  </a:lnTo>
                  <a:lnTo>
                    <a:pt x="2818" y="846"/>
                  </a:lnTo>
                  <a:lnTo>
                    <a:pt x="2824" y="854"/>
                  </a:lnTo>
                  <a:lnTo>
                    <a:pt x="2826" y="857"/>
                  </a:lnTo>
                  <a:lnTo>
                    <a:pt x="2826" y="859"/>
                  </a:lnTo>
                  <a:lnTo>
                    <a:pt x="2828" y="860"/>
                  </a:lnTo>
                  <a:lnTo>
                    <a:pt x="2828" y="865"/>
                  </a:lnTo>
                  <a:lnTo>
                    <a:pt x="2824" y="870"/>
                  </a:lnTo>
                  <a:lnTo>
                    <a:pt x="2819" y="875"/>
                  </a:lnTo>
                  <a:lnTo>
                    <a:pt x="2808" y="879"/>
                  </a:lnTo>
                  <a:lnTo>
                    <a:pt x="2791" y="882"/>
                  </a:lnTo>
                  <a:lnTo>
                    <a:pt x="2768" y="884"/>
                  </a:lnTo>
                  <a:lnTo>
                    <a:pt x="2757" y="885"/>
                  </a:lnTo>
                  <a:lnTo>
                    <a:pt x="2737" y="887"/>
                  </a:lnTo>
                  <a:lnTo>
                    <a:pt x="2709" y="892"/>
                  </a:lnTo>
                  <a:lnTo>
                    <a:pt x="2672" y="898"/>
                  </a:lnTo>
                  <a:lnTo>
                    <a:pt x="2631" y="907"/>
                  </a:lnTo>
                  <a:lnTo>
                    <a:pt x="2581" y="917"/>
                  </a:lnTo>
                  <a:lnTo>
                    <a:pt x="2527" y="928"/>
                  </a:lnTo>
                  <a:lnTo>
                    <a:pt x="2467" y="940"/>
                  </a:lnTo>
                  <a:lnTo>
                    <a:pt x="2403" y="953"/>
                  </a:lnTo>
                  <a:lnTo>
                    <a:pt x="2333" y="968"/>
                  </a:lnTo>
                  <a:lnTo>
                    <a:pt x="2262" y="983"/>
                  </a:lnTo>
                  <a:lnTo>
                    <a:pt x="2188" y="999"/>
                  </a:lnTo>
                  <a:lnTo>
                    <a:pt x="2112" y="1014"/>
                  </a:lnTo>
                  <a:lnTo>
                    <a:pt x="2033" y="1031"/>
                  </a:lnTo>
                  <a:lnTo>
                    <a:pt x="1955" y="1049"/>
                  </a:lnTo>
                  <a:lnTo>
                    <a:pt x="1876" y="1065"/>
                  </a:lnTo>
                  <a:lnTo>
                    <a:pt x="1796" y="1082"/>
                  </a:lnTo>
                  <a:lnTo>
                    <a:pt x="1717" y="1100"/>
                  </a:lnTo>
                  <a:lnTo>
                    <a:pt x="1639" y="1117"/>
                  </a:lnTo>
                  <a:lnTo>
                    <a:pt x="1565" y="1131"/>
                  </a:lnTo>
                  <a:lnTo>
                    <a:pt x="1492" y="1148"/>
                  </a:lnTo>
                  <a:lnTo>
                    <a:pt x="1423" y="1163"/>
                  </a:lnTo>
                  <a:lnTo>
                    <a:pt x="1358" y="1178"/>
                  </a:lnTo>
                  <a:lnTo>
                    <a:pt x="1297" y="1191"/>
                  </a:lnTo>
                  <a:lnTo>
                    <a:pt x="1241" y="1202"/>
                  </a:lnTo>
                  <a:lnTo>
                    <a:pt x="1190" y="1214"/>
                  </a:lnTo>
                  <a:lnTo>
                    <a:pt x="1145" y="1224"/>
                  </a:lnTo>
                  <a:lnTo>
                    <a:pt x="1107" y="1232"/>
                  </a:lnTo>
                  <a:lnTo>
                    <a:pt x="1077" y="1239"/>
                  </a:lnTo>
                  <a:lnTo>
                    <a:pt x="1054" y="1244"/>
                  </a:lnTo>
                  <a:lnTo>
                    <a:pt x="1041" y="1245"/>
                  </a:lnTo>
                  <a:lnTo>
                    <a:pt x="1036" y="1247"/>
                  </a:lnTo>
                  <a:lnTo>
                    <a:pt x="978" y="1201"/>
                  </a:lnTo>
                  <a:lnTo>
                    <a:pt x="968" y="1191"/>
                  </a:lnTo>
                  <a:lnTo>
                    <a:pt x="940" y="1164"/>
                  </a:lnTo>
                  <a:lnTo>
                    <a:pt x="896" y="1121"/>
                  </a:lnTo>
                  <a:lnTo>
                    <a:pt x="838" y="1065"/>
                  </a:lnTo>
                  <a:lnTo>
                    <a:pt x="768" y="999"/>
                  </a:lnTo>
                  <a:lnTo>
                    <a:pt x="691" y="925"/>
                  </a:lnTo>
                  <a:lnTo>
                    <a:pt x="606" y="846"/>
                  </a:lnTo>
                  <a:lnTo>
                    <a:pt x="520" y="761"/>
                  </a:lnTo>
                  <a:lnTo>
                    <a:pt x="433" y="675"/>
                  </a:lnTo>
                  <a:lnTo>
                    <a:pt x="345" y="591"/>
                  </a:lnTo>
                  <a:lnTo>
                    <a:pt x="263" y="510"/>
                  </a:lnTo>
                  <a:lnTo>
                    <a:pt x="188" y="436"/>
                  </a:lnTo>
                  <a:lnTo>
                    <a:pt x="120" y="368"/>
                  </a:lnTo>
                  <a:lnTo>
                    <a:pt x="66" y="312"/>
                  </a:lnTo>
                  <a:lnTo>
                    <a:pt x="24" y="267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849" y="2337"/>
              <a:ext cx="558" cy="538"/>
            </a:xfrm>
            <a:custGeom>
              <a:avLst/>
              <a:gdLst>
                <a:gd name="T0" fmla="*/ 43 w 1116"/>
                <a:gd name="T1" fmla="*/ 4 h 1078"/>
                <a:gd name="T2" fmla="*/ 38 w 1116"/>
                <a:gd name="T3" fmla="*/ 2 h 1078"/>
                <a:gd name="T4" fmla="*/ 25 w 1116"/>
                <a:gd name="T5" fmla="*/ 0 h 1078"/>
                <a:gd name="T6" fmla="*/ 10 w 1116"/>
                <a:gd name="T7" fmla="*/ 5 h 1078"/>
                <a:gd name="T8" fmla="*/ 0 w 1116"/>
                <a:gd name="T9" fmla="*/ 23 h 1078"/>
                <a:gd name="T10" fmla="*/ 12 w 1116"/>
                <a:gd name="T11" fmla="*/ 35 h 1078"/>
                <a:gd name="T12" fmla="*/ 45 w 1116"/>
                <a:gd name="T13" fmla="*/ 68 h 1078"/>
                <a:gd name="T14" fmla="*/ 96 w 1116"/>
                <a:gd name="T15" fmla="*/ 119 h 1078"/>
                <a:gd name="T16" fmla="*/ 162 w 1116"/>
                <a:gd name="T17" fmla="*/ 185 h 1078"/>
                <a:gd name="T18" fmla="*/ 242 w 1116"/>
                <a:gd name="T19" fmla="*/ 263 h 1078"/>
                <a:gd name="T20" fmla="*/ 329 w 1116"/>
                <a:gd name="T21" fmla="*/ 351 h 1078"/>
                <a:gd name="T22" fmla="*/ 423 w 1116"/>
                <a:gd name="T23" fmla="*/ 443 h 1078"/>
                <a:gd name="T24" fmla="*/ 521 w 1116"/>
                <a:gd name="T25" fmla="*/ 541 h 1078"/>
                <a:gd name="T26" fmla="*/ 618 w 1116"/>
                <a:gd name="T27" fmla="*/ 638 h 1078"/>
                <a:gd name="T28" fmla="*/ 713 w 1116"/>
                <a:gd name="T29" fmla="*/ 732 h 1078"/>
                <a:gd name="T30" fmla="*/ 800 w 1116"/>
                <a:gd name="T31" fmla="*/ 821 h 1078"/>
                <a:gd name="T32" fmla="*/ 880 w 1116"/>
                <a:gd name="T33" fmla="*/ 901 h 1078"/>
                <a:gd name="T34" fmla="*/ 947 w 1116"/>
                <a:gd name="T35" fmla="*/ 969 h 1078"/>
                <a:gd name="T36" fmla="*/ 1000 w 1116"/>
                <a:gd name="T37" fmla="*/ 1023 h 1078"/>
                <a:gd name="T38" fmla="*/ 1035 w 1116"/>
                <a:gd name="T39" fmla="*/ 1059 h 1078"/>
                <a:gd name="T40" fmla="*/ 1048 w 1116"/>
                <a:gd name="T41" fmla="*/ 1074 h 1078"/>
                <a:gd name="T42" fmla="*/ 1050 w 1116"/>
                <a:gd name="T43" fmla="*/ 1078 h 1078"/>
                <a:gd name="T44" fmla="*/ 1050 w 1116"/>
                <a:gd name="T45" fmla="*/ 1073 h 1078"/>
                <a:gd name="T46" fmla="*/ 1050 w 1116"/>
                <a:gd name="T47" fmla="*/ 1064 h 1078"/>
                <a:gd name="T48" fmla="*/ 1053 w 1116"/>
                <a:gd name="T49" fmla="*/ 1053 h 1078"/>
                <a:gd name="T50" fmla="*/ 1058 w 1116"/>
                <a:gd name="T51" fmla="*/ 1045 h 1078"/>
                <a:gd name="T52" fmla="*/ 1070 w 1116"/>
                <a:gd name="T53" fmla="*/ 1038 h 1078"/>
                <a:gd name="T54" fmla="*/ 1088 w 1116"/>
                <a:gd name="T55" fmla="*/ 1038 h 1078"/>
                <a:gd name="T56" fmla="*/ 1116 w 1116"/>
                <a:gd name="T57" fmla="*/ 1048 h 1078"/>
                <a:gd name="T58" fmla="*/ 43 w 1116"/>
                <a:gd name="T59" fmla="*/ 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6" h="1078">
                  <a:moveTo>
                    <a:pt x="43" y="4"/>
                  </a:moveTo>
                  <a:lnTo>
                    <a:pt x="38" y="2"/>
                  </a:lnTo>
                  <a:lnTo>
                    <a:pt x="25" y="0"/>
                  </a:lnTo>
                  <a:lnTo>
                    <a:pt x="10" y="5"/>
                  </a:lnTo>
                  <a:lnTo>
                    <a:pt x="0" y="23"/>
                  </a:lnTo>
                  <a:lnTo>
                    <a:pt x="12" y="35"/>
                  </a:lnTo>
                  <a:lnTo>
                    <a:pt x="45" y="68"/>
                  </a:lnTo>
                  <a:lnTo>
                    <a:pt x="96" y="119"/>
                  </a:lnTo>
                  <a:lnTo>
                    <a:pt x="162" y="185"/>
                  </a:lnTo>
                  <a:lnTo>
                    <a:pt x="242" y="263"/>
                  </a:lnTo>
                  <a:lnTo>
                    <a:pt x="329" y="351"/>
                  </a:lnTo>
                  <a:lnTo>
                    <a:pt x="423" y="443"/>
                  </a:lnTo>
                  <a:lnTo>
                    <a:pt x="521" y="541"/>
                  </a:lnTo>
                  <a:lnTo>
                    <a:pt x="618" y="638"/>
                  </a:lnTo>
                  <a:lnTo>
                    <a:pt x="713" y="732"/>
                  </a:lnTo>
                  <a:lnTo>
                    <a:pt x="800" y="821"/>
                  </a:lnTo>
                  <a:lnTo>
                    <a:pt x="880" y="901"/>
                  </a:lnTo>
                  <a:lnTo>
                    <a:pt x="947" y="969"/>
                  </a:lnTo>
                  <a:lnTo>
                    <a:pt x="1000" y="1023"/>
                  </a:lnTo>
                  <a:lnTo>
                    <a:pt x="1035" y="1059"/>
                  </a:lnTo>
                  <a:lnTo>
                    <a:pt x="1048" y="1074"/>
                  </a:lnTo>
                  <a:lnTo>
                    <a:pt x="1050" y="1078"/>
                  </a:lnTo>
                  <a:lnTo>
                    <a:pt x="1050" y="1073"/>
                  </a:lnTo>
                  <a:lnTo>
                    <a:pt x="1050" y="1064"/>
                  </a:lnTo>
                  <a:lnTo>
                    <a:pt x="1053" y="1053"/>
                  </a:lnTo>
                  <a:lnTo>
                    <a:pt x="1058" y="1045"/>
                  </a:lnTo>
                  <a:lnTo>
                    <a:pt x="1070" y="1038"/>
                  </a:lnTo>
                  <a:lnTo>
                    <a:pt x="1088" y="1038"/>
                  </a:lnTo>
                  <a:lnTo>
                    <a:pt x="1116" y="1048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931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386" y="2889"/>
              <a:ext cx="81" cy="165"/>
            </a:xfrm>
            <a:custGeom>
              <a:avLst/>
              <a:gdLst>
                <a:gd name="T0" fmla="*/ 87 w 162"/>
                <a:gd name="T1" fmla="*/ 0 h 328"/>
                <a:gd name="T2" fmla="*/ 82 w 162"/>
                <a:gd name="T3" fmla="*/ 1 h 328"/>
                <a:gd name="T4" fmla="*/ 72 w 162"/>
                <a:gd name="T5" fmla="*/ 6 h 328"/>
                <a:gd name="T6" fmla="*/ 59 w 162"/>
                <a:gd name="T7" fmla="*/ 10 h 328"/>
                <a:gd name="T8" fmla="*/ 46 w 162"/>
                <a:gd name="T9" fmla="*/ 10 h 328"/>
                <a:gd name="T10" fmla="*/ 26 w 162"/>
                <a:gd name="T11" fmla="*/ 5 h 328"/>
                <a:gd name="T12" fmla="*/ 13 w 162"/>
                <a:gd name="T13" fmla="*/ 3 h 328"/>
                <a:gd name="T14" fmla="*/ 5 w 162"/>
                <a:gd name="T15" fmla="*/ 6 h 328"/>
                <a:gd name="T16" fmla="*/ 0 w 162"/>
                <a:gd name="T17" fmla="*/ 15 h 328"/>
                <a:gd name="T18" fmla="*/ 0 w 162"/>
                <a:gd name="T19" fmla="*/ 67 h 328"/>
                <a:gd name="T20" fmla="*/ 8 w 162"/>
                <a:gd name="T21" fmla="*/ 167 h 328"/>
                <a:gd name="T22" fmla="*/ 16 w 162"/>
                <a:gd name="T23" fmla="*/ 264 h 328"/>
                <a:gd name="T24" fmla="*/ 19 w 162"/>
                <a:gd name="T25" fmla="*/ 307 h 328"/>
                <a:gd name="T26" fmla="*/ 21 w 162"/>
                <a:gd name="T27" fmla="*/ 310 h 328"/>
                <a:gd name="T28" fmla="*/ 26 w 162"/>
                <a:gd name="T29" fmla="*/ 320 h 328"/>
                <a:gd name="T30" fmla="*/ 34 w 162"/>
                <a:gd name="T31" fmla="*/ 327 h 328"/>
                <a:gd name="T32" fmla="*/ 51 w 162"/>
                <a:gd name="T33" fmla="*/ 328 h 328"/>
                <a:gd name="T34" fmla="*/ 59 w 162"/>
                <a:gd name="T35" fmla="*/ 325 h 328"/>
                <a:gd name="T36" fmla="*/ 66 w 162"/>
                <a:gd name="T37" fmla="*/ 320 h 328"/>
                <a:gd name="T38" fmla="*/ 72 w 162"/>
                <a:gd name="T39" fmla="*/ 317 h 328"/>
                <a:gd name="T40" fmla="*/ 77 w 162"/>
                <a:gd name="T41" fmla="*/ 312 h 328"/>
                <a:gd name="T42" fmla="*/ 86 w 162"/>
                <a:gd name="T43" fmla="*/ 307 h 328"/>
                <a:gd name="T44" fmla="*/ 94 w 162"/>
                <a:gd name="T45" fmla="*/ 305 h 328"/>
                <a:gd name="T46" fmla="*/ 107 w 162"/>
                <a:gd name="T47" fmla="*/ 305 h 328"/>
                <a:gd name="T48" fmla="*/ 124 w 162"/>
                <a:gd name="T49" fmla="*/ 307 h 328"/>
                <a:gd name="T50" fmla="*/ 140 w 162"/>
                <a:gd name="T51" fmla="*/ 309 h 328"/>
                <a:gd name="T52" fmla="*/ 152 w 162"/>
                <a:gd name="T53" fmla="*/ 309 h 328"/>
                <a:gd name="T54" fmla="*/ 158 w 162"/>
                <a:gd name="T55" fmla="*/ 305 h 328"/>
                <a:gd name="T56" fmla="*/ 162 w 162"/>
                <a:gd name="T57" fmla="*/ 302 h 328"/>
                <a:gd name="T58" fmla="*/ 162 w 162"/>
                <a:gd name="T59" fmla="*/ 299 h 328"/>
                <a:gd name="T60" fmla="*/ 162 w 162"/>
                <a:gd name="T61" fmla="*/ 294 h 328"/>
                <a:gd name="T62" fmla="*/ 160 w 162"/>
                <a:gd name="T63" fmla="*/ 292 h 328"/>
                <a:gd name="T64" fmla="*/ 160 w 162"/>
                <a:gd name="T65" fmla="*/ 290 h 328"/>
                <a:gd name="T66" fmla="*/ 87 w 162"/>
                <a:gd name="T6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" h="328">
                  <a:moveTo>
                    <a:pt x="87" y="0"/>
                  </a:moveTo>
                  <a:lnTo>
                    <a:pt x="82" y="1"/>
                  </a:lnTo>
                  <a:lnTo>
                    <a:pt x="72" y="6"/>
                  </a:lnTo>
                  <a:lnTo>
                    <a:pt x="59" y="10"/>
                  </a:lnTo>
                  <a:lnTo>
                    <a:pt x="46" y="10"/>
                  </a:lnTo>
                  <a:lnTo>
                    <a:pt x="26" y="5"/>
                  </a:lnTo>
                  <a:lnTo>
                    <a:pt x="13" y="3"/>
                  </a:lnTo>
                  <a:lnTo>
                    <a:pt x="5" y="6"/>
                  </a:lnTo>
                  <a:lnTo>
                    <a:pt x="0" y="15"/>
                  </a:lnTo>
                  <a:lnTo>
                    <a:pt x="0" y="67"/>
                  </a:lnTo>
                  <a:lnTo>
                    <a:pt x="8" y="167"/>
                  </a:lnTo>
                  <a:lnTo>
                    <a:pt x="16" y="264"/>
                  </a:lnTo>
                  <a:lnTo>
                    <a:pt x="19" y="307"/>
                  </a:lnTo>
                  <a:lnTo>
                    <a:pt x="21" y="310"/>
                  </a:lnTo>
                  <a:lnTo>
                    <a:pt x="26" y="320"/>
                  </a:lnTo>
                  <a:lnTo>
                    <a:pt x="34" y="327"/>
                  </a:lnTo>
                  <a:lnTo>
                    <a:pt x="51" y="328"/>
                  </a:lnTo>
                  <a:lnTo>
                    <a:pt x="59" y="325"/>
                  </a:lnTo>
                  <a:lnTo>
                    <a:pt x="66" y="320"/>
                  </a:lnTo>
                  <a:lnTo>
                    <a:pt x="72" y="317"/>
                  </a:lnTo>
                  <a:lnTo>
                    <a:pt x="77" y="312"/>
                  </a:lnTo>
                  <a:lnTo>
                    <a:pt x="86" y="307"/>
                  </a:lnTo>
                  <a:lnTo>
                    <a:pt x="94" y="305"/>
                  </a:lnTo>
                  <a:lnTo>
                    <a:pt x="107" y="305"/>
                  </a:lnTo>
                  <a:lnTo>
                    <a:pt x="124" y="307"/>
                  </a:lnTo>
                  <a:lnTo>
                    <a:pt x="140" y="309"/>
                  </a:lnTo>
                  <a:lnTo>
                    <a:pt x="152" y="309"/>
                  </a:lnTo>
                  <a:lnTo>
                    <a:pt x="158" y="305"/>
                  </a:lnTo>
                  <a:lnTo>
                    <a:pt x="162" y="302"/>
                  </a:lnTo>
                  <a:lnTo>
                    <a:pt x="162" y="299"/>
                  </a:lnTo>
                  <a:lnTo>
                    <a:pt x="162" y="294"/>
                  </a:lnTo>
                  <a:lnTo>
                    <a:pt x="160" y="292"/>
                  </a:lnTo>
                  <a:lnTo>
                    <a:pt x="160" y="29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D3C9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52" y="2372"/>
              <a:ext cx="508" cy="736"/>
            </a:xfrm>
            <a:custGeom>
              <a:avLst/>
              <a:gdLst>
                <a:gd name="T0" fmla="*/ 983 w 1015"/>
                <a:gd name="T1" fmla="*/ 1020 h 1473"/>
                <a:gd name="T2" fmla="*/ 982 w 1015"/>
                <a:gd name="T3" fmla="*/ 1071 h 1473"/>
                <a:gd name="T4" fmla="*/ 983 w 1015"/>
                <a:gd name="T5" fmla="*/ 1193 h 1473"/>
                <a:gd name="T6" fmla="*/ 992 w 1015"/>
                <a:gd name="T7" fmla="*/ 1342 h 1473"/>
                <a:gd name="T8" fmla="*/ 1015 w 1015"/>
                <a:gd name="T9" fmla="*/ 1473 h 1473"/>
                <a:gd name="T10" fmla="*/ 1005 w 1015"/>
                <a:gd name="T11" fmla="*/ 1461 h 1473"/>
                <a:gd name="T12" fmla="*/ 975 w 1015"/>
                <a:gd name="T13" fmla="*/ 1426 h 1473"/>
                <a:gd name="T14" fmla="*/ 929 w 1015"/>
                <a:gd name="T15" fmla="*/ 1372 h 1473"/>
                <a:gd name="T16" fmla="*/ 869 w 1015"/>
                <a:gd name="T17" fmla="*/ 1302 h 1473"/>
                <a:gd name="T18" fmla="*/ 800 w 1015"/>
                <a:gd name="T19" fmla="*/ 1220 h 1473"/>
                <a:gd name="T20" fmla="*/ 720 w 1015"/>
                <a:gd name="T21" fmla="*/ 1127 h 1473"/>
                <a:gd name="T22" fmla="*/ 636 w 1015"/>
                <a:gd name="T23" fmla="*/ 1026 h 1473"/>
                <a:gd name="T24" fmla="*/ 549 w 1015"/>
                <a:gd name="T25" fmla="*/ 922 h 1473"/>
                <a:gd name="T26" fmla="*/ 461 w 1015"/>
                <a:gd name="T27" fmla="*/ 818 h 1473"/>
                <a:gd name="T28" fmla="*/ 377 w 1015"/>
                <a:gd name="T29" fmla="*/ 716 h 1473"/>
                <a:gd name="T30" fmla="*/ 296 w 1015"/>
                <a:gd name="T31" fmla="*/ 620 h 1473"/>
                <a:gd name="T32" fmla="*/ 225 w 1015"/>
                <a:gd name="T33" fmla="*/ 531 h 1473"/>
                <a:gd name="T34" fmla="*/ 162 w 1015"/>
                <a:gd name="T35" fmla="*/ 453 h 1473"/>
                <a:gd name="T36" fmla="*/ 114 w 1015"/>
                <a:gd name="T37" fmla="*/ 392 h 1473"/>
                <a:gd name="T38" fmla="*/ 81 w 1015"/>
                <a:gd name="T39" fmla="*/ 347 h 1473"/>
                <a:gd name="T40" fmla="*/ 68 w 1015"/>
                <a:gd name="T41" fmla="*/ 323 h 1473"/>
                <a:gd name="T42" fmla="*/ 64 w 1015"/>
                <a:gd name="T43" fmla="*/ 316 h 1473"/>
                <a:gd name="T44" fmla="*/ 56 w 1015"/>
                <a:gd name="T45" fmla="*/ 296 h 1473"/>
                <a:gd name="T46" fmla="*/ 43 w 1015"/>
                <a:gd name="T47" fmla="*/ 265 h 1473"/>
                <a:gd name="T48" fmla="*/ 30 w 1015"/>
                <a:gd name="T49" fmla="*/ 223 h 1473"/>
                <a:gd name="T50" fmla="*/ 16 w 1015"/>
                <a:gd name="T51" fmla="*/ 176 h 1473"/>
                <a:gd name="T52" fmla="*/ 5 w 1015"/>
                <a:gd name="T53" fmla="*/ 121 h 1473"/>
                <a:gd name="T54" fmla="*/ 0 w 1015"/>
                <a:gd name="T55" fmla="*/ 62 h 1473"/>
                <a:gd name="T56" fmla="*/ 0 w 1015"/>
                <a:gd name="T57" fmla="*/ 0 h 1473"/>
                <a:gd name="T58" fmla="*/ 983 w 1015"/>
                <a:gd name="T59" fmla="*/ 102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5" h="1473">
                  <a:moveTo>
                    <a:pt x="983" y="1020"/>
                  </a:moveTo>
                  <a:lnTo>
                    <a:pt x="982" y="1071"/>
                  </a:lnTo>
                  <a:lnTo>
                    <a:pt x="983" y="1193"/>
                  </a:lnTo>
                  <a:lnTo>
                    <a:pt x="992" y="1342"/>
                  </a:lnTo>
                  <a:lnTo>
                    <a:pt x="1015" y="1473"/>
                  </a:lnTo>
                  <a:lnTo>
                    <a:pt x="1005" y="1461"/>
                  </a:lnTo>
                  <a:lnTo>
                    <a:pt x="975" y="1426"/>
                  </a:lnTo>
                  <a:lnTo>
                    <a:pt x="929" y="1372"/>
                  </a:lnTo>
                  <a:lnTo>
                    <a:pt x="869" y="1302"/>
                  </a:lnTo>
                  <a:lnTo>
                    <a:pt x="800" y="1220"/>
                  </a:lnTo>
                  <a:lnTo>
                    <a:pt x="720" y="1127"/>
                  </a:lnTo>
                  <a:lnTo>
                    <a:pt x="636" y="1026"/>
                  </a:lnTo>
                  <a:lnTo>
                    <a:pt x="549" y="922"/>
                  </a:lnTo>
                  <a:lnTo>
                    <a:pt x="461" y="818"/>
                  </a:lnTo>
                  <a:lnTo>
                    <a:pt x="377" y="716"/>
                  </a:lnTo>
                  <a:lnTo>
                    <a:pt x="296" y="620"/>
                  </a:lnTo>
                  <a:lnTo>
                    <a:pt x="225" y="531"/>
                  </a:lnTo>
                  <a:lnTo>
                    <a:pt x="162" y="453"/>
                  </a:lnTo>
                  <a:lnTo>
                    <a:pt x="114" y="392"/>
                  </a:lnTo>
                  <a:lnTo>
                    <a:pt x="81" y="347"/>
                  </a:lnTo>
                  <a:lnTo>
                    <a:pt x="68" y="323"/>
                  </a:lnTo>
                  <a:lnTo>
                    <a:pt x="64" y="316"/>
                  </a:lnTo>
                  <a:lnTo>
                    <a:pt x="56" y="296"/>
                  </a:lnTo>
                  <a:lnTo>
                    <a:pt x="43" y="265"/>
                  </a:lnTo>
                  <a:lnTo>
                    <a:pt x="30" y="223"/>
                  </a:lnTo>
                  <a:lnTo>
                    <a:pt x="16" y="176"/>
                  </a:lnTo>
                  <a:lnTo>
                    <a:pt x="5" y="121"/>
                  </a:lnTo>
                  <a:lnTo>
                    <a:pt x="0" y="62"/>
                  </a:lnTo>
                  <a:lnTo>
                    <a:pt x="0" y="0"/>
                  </a:lnTo>
                  <a:lnTo>
                    <a:pt x="983" y="102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899" y="2325"/>
              <a:ext cx="539" cy="526"/>
            </a:xfrm>
            <a:custGeom>
              <a:avLst/>
              <a:gdLst>
                <a:gd name="T0" fmla="*/ 0 w 1080"/>
                <a:gd name="T1" fmla="*/ 22 h 1051"/>
                <a:gd name="T2" fmla="*/ 1037 w 1080"/>
                <a:gd name="T3" fmla="*/ 1051 h 1051"/>
                <a:gd name="T4" fmla="*/ 1043 w 1080"/>
                <a:gd name="T5" fmla="*/ 1051 h 1051"/>
                <a:gd name="T6" fmla="*/ 1058 w 1080"/>
                <a:gd name="T7" fmla="*/ 1049 h 1051"/>
                <a:gd name="T8" fmla="*/ 1073 w 1080"/>
                <a:gd name="T9" fmla="*/ 1044 h 1051"/>
                <a:gd name="T10" fmla="*/ 1080 w 1080"/>
                <a:gd name="T11" fmla="*/ 1034 h 1051"/>
                <a:gd name="T12" fmla="*/ 37 w 1080"/>
                <a:gd name="T13" fmla="*/ 0 h 1051"/>
                <a:gd name="T14" fmla="*/ 33 w 1080"/>
                <a:gd name="T15" fmla="*/ 2 h 1051"/>
                <a:gd name="T16" fmla="*/ 24 w 1080"/>
                <a:gd name="T17" fmla="*/ 5 h 1051"/>
                <a:gd name="T18" fmla="*/ 10 w 1080"/>
                <a:gd name="T19" fmla="*/ 12 h 1051"/>
                <a:gd name="T20" fmla="*/ 0 w 1080"/>
                <a:gd name="T21" fmla="*/ 22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0" h="1051">
                  <a:moveTo>
                    <a:pt x="0" y="22"/>
                  </a:moveTo>
                  <a:lnTo>
                    <a:pt x="1037" y="1051"/>
                  </a:lnTo>
                  <a:lnTo>
                    <a:pt x="1043" y="1051"/>
                  </a:lnTo>
                  <a:lnTo>
                    <a:pt x="1058" y="1049"/>
                  </a:lnTo>
                  <a:lnTo>
                    <a:pt x="1073" y="1044"/>
                  </a:lnTo>
                  <a:lnTo>
                    <a:pt x="1080" y="1034"/>
                  </a:lnTo>
                  <a:lnTo>
                    <a:pt x="37" y="0"/>
                  </a:lnTo>
                  <a:lnTo>
                    <a:pt x="33" y="2"/>
                  </a:lnTo>
                  <a:lnTo>
                    <a:pt x="24" y="5"/>
                  </a:lnTo>
                  <a:lnTo>
                    <a:pt x="10" y="1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456" y="2616"/>
              <a:ext cx="911" cy="225"/>
            </a:xfrm>
            <a:custGeom>
              <a:avLst/>
              <a:gdLst>
                <a:gd name="T0" fmla="*/ 7 w 1823"/>
                <a:gd name="T1" fmla="*/ 426 h 449"/>
                <a:gd name="T2" fmla="*/ 1761 w 1823"/>
                <a:gd name="T3" fmla="*/ 41 h 449"/>
                <a:gd name="T4" fmla="*/ 1797 w 1823"/>
                <a:gd name="T5" fmla="*/ 36 h 449"/>
                <a:gd name="T6" fmla="*/ 1776 w 1823"/>
                <a:gd name="T7" fmla="*/ 0 h 449"/>
                <a:gd name="T8" fmla="*/ 1777 w 1823"/>
                <a:gd name="T9" fmla="*/ 1 h 449"/>
                <a:gd name="T10" fmla="*/ 1784 w 1823"/>
                <a:gd name="T11" fmla="*/ 3 h 449"/>
                <a:gd name="T12" fmla="*/ 1792 w 1823"/>
                <a:gd name="T13" fmla="*/ 8 h 449"/>
                <a:gd name="T14" fmla="*/ 1802 w 1823"/>
                <a:gd name="T15" fmla="*/ 13 h 449"/>
                <a:gd name="T16" fmla="*/ 1810 w 1823"/>
                <a:gd name="T17" fmla="*/ 20 h 449"/>
                <a:gd name="T18" fmla="*/ 1819 w 1823"/>
                <a:gd name="T19" fmla="*/ 26 h 449"/>
                <a:gd name="T20" fmla="*/ 1823 w 1823"/>
                <a:gd name="T21" fmla="*/ 33 h 449"/>
                <a:gd name="T22" fmla="*/ 1823 w 1823"/>
                <a:gd name="T23" fmla="*/ 41 h 449"/>
                <a:gd name="T24" fmla="*/ 1807 w 1823"/>
                <a:gd name="T25" fmla="*/ 53 h 449"/>
                <a:gd name="T26" fmla="*/ 22 w 1823"/>
                <a:gd name="T27" fmla="*/ 443 h 449"/>
                <a:gd name="T28" fmla="*/ 17 w 1823"/>
                <a:gd name="T29" fmla="*/ 446 h 449"/>
                <a:gd name="T30" fmla="*/ 7 w 1823"/>
                <a:gd name="T31" fmla="*/ 449 h 449"/>
                <a:gd name="T32" fmla="*/ 0 w 1823"/>
                <a:gd name="T33" fmla="*/ 444 h 449"/>
                <a:gd name="T34" fmla="*/ 7 w 1823"/>
                <a:gd name="T35" fmla="*/ 42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3" h="449">
                  <a:moveTo>
                    <a:pt x="7" y="426"/>
                  </a:moveTo>
                  <a:lnTo>
                    <a:pt x="1761" y="41"/>
                  </a:lnTo>
                  <a:lnTo>
                    <a:pt x="1797" y="36"/>
                  </a:lnTo>
                  <a:lnTo>
                    <a:pt x="1776" y="0"/>
                  </a:lnTo>
                  <a:lnTo>
                    <a:pt x="1777" y="1"/>
                  </a:lnTo>
                  <a:lnTo>
                    <a:pt x="1784" y="3"/>
                  </a:lnTo>
                  <a:lnTo>
                    <a:pt x="1792" y="8"/>
                  </a:lnTo>
                  <a:lnTo>
                    <a:pt x="1802" y="13"/>
                  </a:lnTo>
                  <a:lnTo>
                    <a:pt x="1810" y="20"/>
                  </a:lnTo>
                  <a:lnTo>
                    <a:pt x="1819" y="26"/>
                  </a:lnTo>
                  <a:lnTo>
                    <a:pt x="1823" y="33"/>
                  </a:lnTo>
                  <a:lnTo>
                    <a:pt x="1823" y="41"/>
                  </a:lnTo>
                  <a:lnTo>
                    <a:pt x="1807" y="53"/>
                  </a:lnTo>
                  <a:lnTo>
                    <a:pt x="22" y="443"/>
                  </a:lnTo>
                  <a:lnTo>
                    <a:pt x="17" y="446"/>
                  </a:lnTo>
                  <a:lnTo>
                    <a:pt x="7" y="449"/>
                  </a:lnTo>
                  <a:lnTo>
                    <a:pt x="0" y="444"/>
                  </a:lnTo>
                  <a:lnTo>
                    <a:pt x="7" y="426"/>
                  </a:lnTo>
                  <a:close/>
                </a:path>
              </a:pathLst>
            </a:custGeom>
            <a:solidFill>
              <a:srgbClr val="BA7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409" y="2851"/>
              <a:ext cx="945" cy="229"/>
            </a:xfrm>
            <a:custGeom>
              <a:avLst/>
              <a:gdLst>
                <a:gd name="T0" fmla="*/ 0 w 1889"/>
                <a:gd name="T1" fmla="*/ 421 h 459"/>
                <a:gd name="T2" fmla="*/ 2 w 1889"/>
                <a:gd name="T3" fmla="*/ 421 h 459"/>
                <a:gd name="T4" fmla="*/ 6 w 1889"/>
                <a:gd name="T5" fmla="*/ 421 h 459"/>
                <a:gd name="T6" fmla="*/ 15 w 1889"/>
                <a:gd name="T7" fmla="*/ 423 h 459"/>
                <a:gd name="T8" fmla="*/ 23 w 1889"/>
                <a:gd name="T9" fmla="*/ 425 h 459"/>
                <a:gd name="T10" fmla="*/ 33 w 1889"/>
                <a:gd name="T11" fmla="*/ 428 h 459"/>
                <a:gd name="T12" fmla="*/ 44 w 1889"/>
                <a:gd name="T13" fmla="*/ 433 h 459"/>
                <a:gd name="T14" fmla="*/ 54 w 1889"/>
                <a:gd name="T15" fmla="*/ 440 h 459"/>
                <a:gd name="T16" fmla="*/ 63 w 1889"/>
                <a:gd name="T17" fmla="*/ 448 h 459"/>
                <a:gd name="T18" fmla="*/ 71 w 1889"/>
                <a:gd name="T19" fmla="*/ 454 h 459"/>
                <a:gd name="T20" fmla="*/ 81 w 1889"/>
                <a:gd name="T21" fmla="*/ 458 h 459"/>
                <a:gd name="T22" fmla="*/ 92 w 1889"/>
                <a:gd name="T23" fmla="*/ 459 h 459"/>
                <a:gd name="T24" fmla="*/ 104 w 1889"/>
                <a:gd name="T25" fmla="*/ 458 h 459"/>
                <a:gd name="T26" fmla="*/ 114 w 1889"/>
                <a:gd name="T27" fmla="*/ 454 h 459"/>
                <a:gd name="T28" fmla="*/ 122 w 1889"/>
                <a:gd name="T29" fmla="*/ 451 h 459"/>
                <a:gd name="T30" fmla="*/ 129 w 1889"/>
                <a:gd name="T31" fmla="*/ 449 h 459"/>
                <a:gd name="T32" fmla="*/ 130 w 1889"/>
                <a:gd name="T33" fmla="*/ 448 h 459"/>
                <a:gd name="T34" fmla="*/ 1889 w 1889"/>
                <a:gd name="T35" fmla="*/ 20 h 459"/>
                <a:gd name="T36" fmla="*/ 1843 w 1889"/>
                <a:gd name="T37" fmla="*/ 0 h 459"/>
                <a:gd name="T38" fmla="*/ 99 w 1889"/>
                <a:gd name="T39" fmla="*/ 406 h 459"/>
                <a:gd name="T40" fmla="*/ 53 w 1889"/>
                <a:gd name="T41" fmla="*/ 411 h 459"/>
                <a:gd name="T42" fmla="*/ 0 w 1889"/>
                <a:gd name="T43" fmla="*/ 42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89" h="459">
                  <a:moveTo>
                    <a:pt x="0" y="421"/>
                  </a:moveTo>
                  <a:lnTo>
                    <a:pt x="2" y="421"/>
                  </a:lnTo>
                  <a:lnTo>
                    <a:pt x="6" y="421"/>
                  </a:lnTo>
                  <a:lnTo>
                    <a:pt x="15" y="423"/>
                  </a:lnTo>
                  <a:lnTo>
                    <a:pt x="23" y="425"/>
                  </a:lnTo>
                  <a:lnTo>
                    <a:pt x="33" y="428"/>
                  </a:lnTo>
                  <a:lnTo>
                    <a:pt x="44" y="433"/>
                  </a:lnTo>
                  <a:lnTo>
                    <a:pt x="54" y="440"/>
                  </a:lnTo>
                  <a:lnTo>
                    <a:pt x="63" y="448"/>
                  </a:lnTo>
                  <a:lnTo>
                    <a:pt x="71" y="454"/>
                  </a:lnTo>
                  <a:lnTo>
                    <a:pt x="81" y="458"/>
                  </a:lnTo>
                  <a:lnTo>
                    <a:pt x="92" y="459"/>
                  </a:lnTo>
                  <a:lnTo>
                    <a:pt x="104" y="458"/>
                  </a:lnTo>
                  <a:lnTo>
                    <a:pt x="114" y="454"/>
                  </a:lnTo>
                  <a:lnTo>
                    <a:pt x="122" y="451"/>
                  </a:lnTo>
                  <a:lnTo>
                    <a:pt x="129" y="449"/>
                  </a:lnTo>
                  <a:lnTo>
                    <a:pt x="130" y="448"/>
                  </a:lnTo>
                  <a:lnTo>
                    <a:pt x="1889" y="20"/>
                  </a:lnTo>
                  <a:lnTo>
                    <a:pt x="1843" y="0"/>
                  </a:lnTo>
                  <a:lnTo>
                    <a:pt x="99" y="406"/>
                  </a:lnTo>
                  <a:lnTo>
                    <a:pt x="53" y="41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931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451" y="2860"/>
              <a:ext cx="911" cy="222"/>
            </a:xfrm>
            <a:custGeom>
              <a:avLst/>
              <a:gdLst>
                <a:gd name="T0" fmla="*/ 0 w 1824"/>
                <a:gd name="T1" fmla="*/ 428 h 443"/>
                <a:gd name="T2" fmla="*/ 1807 w 1824"/>
                <a:gd name="T3" fmla="*/ 0 h 443"/>
                <a:gd name="T4" fmla="*/ 1824 w 1824"/>
                <a:gd name="T5" fmla="*/ 16 h 443"/>
                <a:gd name="T6" fmla="*/ 12 w 1824"/>
                <a:gd name="T7" fmla="*/ 443 h 443"/>
                <a:gd name="T8" fmla="*/ 0 w 1824"/>
                <a:gd name="T9" fmla="*/ 428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443">
                  <a:moveTo>
                    <a:pt x="0" y="428"/>
                  </a:moveTo>
                  <a:lnTo>
                    <a:pt x="1807" y="0"/>
                  </a:lnTo>
                  <a:lnTo>
                    <a:pt x="1824" y="16"/>
                  </a:lnTo>
                  <a:lnTo>
                    <a:pt x="12" y="443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BA7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865" y="2328"/>
              <a:ext cx="542" cy="532"/>
            </a:xfrm>
            <a:custGeom>
              <a:avLst/>
              <a:gdLst>
                <a:gd name="T0" fmla="*/ 0 w 1084"/>
                <a:gd name="T1" fmla="*/ 0 h 1066"/>
                <a:gd name="T2" fmla="*/ 1062 w 1084"/>
                <a:gd name="T3" fmla="*/ 1061 h 1066"/>
                <a:gd name="T4" fmla="*/ 1084 w 1084"/>
                <a:gd name="T5" fmla="*/ 1066 h 1066"/>
                <a:gd name="T6" fmla="*/ 31 w 1084"/>
                <a:gd name="T7" fmla="*/ 12 h 1066"/>
                <a:gd name="T8" fmla="*/ 29 w 1084"/>
                <a:gd name="T9" fmla="*/ 8 h 1066"/>
                <a:gd name="T10" fmla="*/ 23 w 1084"/>
                <a:gd name="T11" fmla="*/ 3 h 1066"/>
                <a:gd name="T12" fmla="*/ 13 w 1084"/>
                <a:gd name="T13" fmla="*/ 0 h 1066"/>
                <a:gd name="T14" fmla="*/ 0 w 1084"/>
                <a:gd name="T15" fmla="*/ 0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4" h="1066">
                  <a:moveTo>
                    <a:pt x="0" y="0"/>
                  </a:moveTo>
                  <a:lnTo>
                    <a:pt x="1062" y="1061"/>
                  </a:lnTo>
                  <a:lnTo>
                    <a:pt x="1084" y="1066"/>
                  </a:lnTo>
                  <a:lnTo>
                    <a:pt x="31" y="12"/>
                  </a:lnTo>
                  <a:lnTo>
                    <a:pt x="29" y="8"/>
                  </a:lnTo>
                  <a:lnTo>
                    <a:pt x="23" y="3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871" y="2476"/>
              <a:ext cx="481" cy="622"/>
            </a:xfrm>
            <a:custGeom>
              <a:avLst/>
              <a:gdLst>
                <a:gd name="T0" fmla="*/ 32 w 964"/>
                <a:gd name="T1" fmla="*/ 114 h 1242"/>
                <a:gd name="T2" fmla="*/ 40 w 964"/>
                <a:gd name="T3" fmla="*/ 123 h 1242"/>
                <a:gd name="T4" fmla="*/ 65 w 964"/>
                <a:gd name="T5" fmla="*/ 153 h 1242"/>
                <a:gd name="T6" fmla="*/ 101 w 964"/>
                <a:gd name="T7" fmla="*/ 198 h 1242"/>
                <a:gd name="T8" fmla="*/ 151 w 964"/>
                <a:gd name="T9" fmla="*/ 257 h 1242"/>
                <a:gd name="T10" fmla="*/ 210 w 964"/>
                <a:gd name="T11" fmla="*/ 328 h 1242"/>
                <a:gd name="T12" fmla="*/ 276 w 964"/>
                <a:gd name="T13" fmla="*/ 409 h 1242"/>
                <a:gd name="T14" fmla="*/ 351 w 964"/>
                <a:gd name="T15" fmla="*/ 499 h 1242"/>
                <a:gd name="T16" fmla="*/ 427 w 964"/>
                <a:gd name="T17" fmla="*/ 591 h 1242"/>
                <a:gd name="T18" fmla="*/ 506 w 964"/>
                <a:gd name="T19" fmla="*/ 687 h 1242"/>
                <a:gd name="T20" fmla="*/ 585 w 964"/>
                <a:gd name="T21" fmla="*/ 784 h 1242"/>
                <a:gd name="T22" fmla="*/ 665 w 964"/>
                <a:gd name="T23" fmla="*/ 879 h 1242"/>
                <a:gd name="T24" fmla="*/ 739 w 964"/>
                <a:gd name="T25" fmla="*/ 969 h 1242"/>
                <a:gd name="T26" fmla="*/ 808 w 964"/>
                <a:gd name="T27" fmla="*/ 1052 h 1242"/>
                <a:gd name="T28" fmla="*/ 870 w 964"/>
                <a:gd name="T29" fmla="*/ 1128 h 1242"/>
                <a:gd name="T30" fmla="*/ 922 w 964"/>
                <a:gd name="T31" fmla="*/ 1191 h 1242"/>
                <a:gd name="T32" fmla="*/ 964 w 964"/>
                <a:gd name="T33" fmla="*/ 1242 h 1242"/>
                <a:gd name="T34" fmla="*/ 961 w 964"/>
                <a:gd name="T35" fmla="*/ 1224 h 1242"/>
                <a:gd name="T36" fmla="*/ 954 w 964"/>
                <a:gd name="T37" fmla="*/ 1181 h 1242"/>
                <a:gd name="T38" fmla="*/ 946 w 964"/>
                <a:gd name="T39" fmla="*/ 1128 h 1242"/>
                <a:gd name="T40" fmla="*/ 942 w 964"/>
                <a:gd name="T41" fmla="*/ 1080 h 1242"/>
                <a:gd name="T42" fmla="*/ 932 w 964"/>
                <a:gd name="T43" fmla="*/ 1069 h 1242"/>
                <a:gd name="T44" fmla="*/ 903 w 964"/>
                <a:gd name="T45" fmla="*/ 1036 h 1242"/>
                <a:gd name="T46" fmla="*/ 856 w 964"/>
                <a:gd name="T47" fmla="*/ 986 h 1242"/>
                <a:gd name="T48" fmla="*/ 797 w 964"/>
                <a:gd name="T49" fmla="*/ 920 h 1242"/>
                <a:gd name="T50" fmla="*/ 726 w 964"/>
                <a:gd name="T51" fmla="*/ 841 h 1242"/>
                <a:gd name="T52" fmla="*/ 646 w 964"/>
                <a:gd name="T53" fmla="*/ 753 h 1242"/>
                <a:gd name="T54" fmla="*/ 562 w 964"/>
                <a:gd name="T55" fmla="*/ 659 h 1242"/>
                <a:gd name="T56" fmla="*/ 475 w 964"/>
                <a:gd name="T57" fmla="*/ 561 h 1242"/>
                <a:gd name="T58" fmla="*/ 387 w 964"/>
                <a:gd name="T59" fmla="*/ 464 h 1242"/>
                <a:gd name="T60" fmla="*/ 303 w 964"/>
                <a:gd name="T61" fmla="*/ 366 h 1242"/>
                <a:gd name="T62" fmla="*/ 223 w 964"/>
                <a:gd name="T63" fmla="*/ 275 h 1242"/>
                <a:gd name="T64" fmla="*/ 152 w 964"/>
                <a:gd name="T65" fmla="*/ 193 h 1242"/>
                <a:gd name="T66" fmla="*/ 91 w 964"/>
                <a:gd name="T67" fmla="*/ 120 h 1242"/>
                <a:gd name="T68" fmla="*/ 43 w 964"/>
                <a:gd name="T69" fmla="*/ 62 h 1242"/>
                <a:gd name="T70" fmla="*/ 12 w 964"/>
                <a:gd name="T71" fmla="*/ 21 h 1242"/>
                <a:gd name="T72" fmla="*/ 0 w 964"/>
                <a:gd name="T73" fmla="*/ 0 h 1242"/>
                <a:gd name="T74" fmla="*/ 2 w 964"/>
                <a:gd name="T75" fmla="*/ 13 h 1242"/>
                <a:gd name="T76" fmla="*/ 8 w 964"/>
                <a:gd name="T77" fmla="*/ 44 h 1242"/>
                <a:gd name="T78" fmla="*/ 18 w 964"/>
                <a:gd name="T79" fmla="*/ 82 h 1242"/>
                <a:gd name="T80" fmla="*/ 32 w 964"/>
                <a:gd name="T81" fmla="*/ 114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242">
                  <a:moveTo>
                    <a:pt x="32" y="114"/>
                  </a:moveTo>
                  <a:lnTo>
                    <a:pt x="40" y="123"/>
                  </a:lnTo>
                  <a:lnTo>
                    <a:pt x="65" y="153"/>
                  </a:lnTo>
                  <a:lnTo>
                    <a:pt x="101" y="198"/>
                  </a:lnTo>
                  <a:lnTo>
                    <a:pt x="151" y="257"/>
                  </a:lnTo>
                  <a:lnTo>
                    <a:pt x="210" y="328"/>
                  </a:lnTo>
                  <a:lnTo>
                    <a:pt x="276" y="409"/>
                  </a:lnTo>
                  <a:lnTo>
                    <a:pt x="351" y="499"/>
                  </a:lnTo>
                  <a:lnTo>
                    <a:pt x="427" y="591"/>
                  </a:lnTo>
                  <a:lnTo>
                    <a:pt x="506" y="687"/>
                  </a:lnTo>
                  <a:lnTo>
                    <a:pt x="585" y="784"/>
                  </a:lnTo>
                  <a:lnTo>
                    <a:pt x="665" y="879"/>
                  </a:lnTo>
                  <a:lnTo>
                    <a:pt x="739" y="969"/>
                  </a:lnTo>
                  <a:lnTo>
                    <a:pt x="808" y="1052"/>
                  </a:lnTo>
                  <a:lnTo>
                    <a:pt x="870" y="1128"/>
                  </a:lnTo>
                  <a:lnTo>
                    <a:pt x="922" y="1191"/>
                  </a:lnTo>
                  <a:lnTo>
                    <a:pt x="964" y="1242"/>
                  </a:lnTo>
                  <a:lnTo>
                    <a:pt x="961" y="1224"/>
                  </a:lnTo>
                  <a:lnTo>
                    <a:pt x="954" y="1181"/>
                  </a:lnTo>
                  <a:lnTo>
                    <a:pt x="946" y="1128"/>
                  </a:lnTo>
                  <a:lnTo>
                    <a:pt x="942" y="1080"/>
                  </a:lnTo>
                  <a:lnTo>
                    <a:pt x="932" y="1069"/>
                  </a:lnTo>
                  <a:lnTo>
                    <a:pt x="903" y="1036"/>
                  </a:lnTo>
                  <a:lnTo>
                    <a:pt x="856" y="986"/>
                  </a:lnTo>
                  <a:lnTo>
                    <a:pt x="797" y="920"/>
                  </a:lnTo>
                  <a:lnTo>
                    <a:pt x="726" y="841"/>
                  </a:lnTo>
                  <a:lnTo>
                    <a:pt x="646" y="753"/>
                  </a:lnTo>
                  <a:lnTo>
                    <a:pt x="562" y="659"/>
                  </a:lnTo>
                  <a:lnTo>
                    <a:pt x="475" y="561"/>
                  </a:lnTo>
                  <a:lnTo>
                    <a:pt x="387" y="464"/>
                  </a:lnTo>
                  <a:lnTo>
                    <a:pt x="303" y="366"/>
                  </a:lnTo>
                  <a:lnTo>
                    <a:pt x="223" y="275"/>
                  </a:lnTo>
                  <a:lnTo>
                    <a:pt x="152" y="193"/>
                  </a:lnTo>
                  <a:lnTo>
                    <a:pt x="91" y="120"/>
                  </a:lnTo>
                  <a:lnTo>
                    <a:pt x="43" y="62"/>
                  </a:lnTo>
                  <a:lnTo>
                    <a:pt x="12" y="21"/>
                  </a:lnTo>
                  <a:lnTo>
                    <a:pt x="0" y="0"/>
                  </a:lnTo>
                  <a:lnTo>
                    <a:pt x="2" y="13"/>
                  </a:lnTo>
                  <a:lnTo>
                    <a:pt x="8" y="44"/>
                  </a:lnTo>
                  <a:lnTo>
                    <a:pt x="18" y="82"/>
                  </a:lnTo>
                  <a:lnTo>
                    <a:pt x="32" y="114"/>
                  </a:lnTo>
                  <a:close/>
                </a:path>
              </a:pathLst>
            </a:custGeom>
            <a:solidFill>
              <a:srgbClr val="2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909" y="2337"/>
              <a:ext cx="519" cy="514"/>
            </a:xfrm>
            <a:custGeom>
              <a:avLst/>
              <a:gdLst>
                <a:gd name="T0" fmla="*/ 0 w 1036"/>
                <a:gd name="T1" fmla="*/ 4 h 1028"/>
                <a:gd name="T2" fmla="*/ 1015 w 1036"/>
                <a:gd name="T3" fmla="*/ 1028 h 1028"/>
                <a:gd name="T4" fmla="*/ 1036 w 1036"/>
                <a:gd name="T5" fmla="*/ 1023 h 1028"/>
                <a:gd name="T6" fmla="*/ 11 w 1036"/>
                <a:gd name="T7" fmla="*/ 0 h 1028"/>
                <a:gd name="T8" fmla="*/ 0 w 1036"/>
                <a:gd name="T9" fmla="*/ 4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1028">
                  <a:moveTo>
                    <a:pt x="0" y="4"/>
                  </a:moveTo>
                  <a:lnTo>
                    <a:pt x="1015" y="1028"/>
                  </a:lnTo>
                  <a:lnTo>
                    <a:pt x="1036" y="1023"/>
                  </a:lnTo>
                  <a:lnTo>
                    <a:pt x="1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2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390" y="2677"/>
              <a:ext cx="932" cy="244"/>
            </a:xfrm>
            <a:custGeom>
              <a:avLst/>
              <a:gdLst>
                <a:gd name="T0" fmla="*/ 7 w 1865"/>
                <a:gd name="T1" fmla="*/ 487 h 487"/>
                <a:gd name="T2" fmla="*/ 3 w 1865"/>
                <a:gd name="T3" fmla="*/ 481 h 487"/>
                <a:gd name="T4" fmla="*/ 0 w 1865"/>
                <a:gd name="T5" fmla="*/ 463 h 487"/>
                <a:gd name="T6" fmla="*/ 0 w 1865"/>
                <a:gd name="T7" fmla="*/ 446 h 487"/>
                <a:gd name="T8" fmla="*/ 12 w 1865"/>
                <a:gd name="T9" fmla="*/ 435 h 487"/>
                <a:gd name="T10" fmla="*/ 30 w 1865"/>
                <a:gd name="T11" fmla="*/ 431 h 487"/>
                <a:gd name="T12" fmla="*/ 45 w 1865"/>
                <a:gd name="T13" fmla="*/ 435 h 487"/>
                <a:gd name="T14" fmla="*/ 53 w 1865"/>
                <a:gd name="T15" fmla="*/ 438 h 487"/>
                <a:gd name="T16" fmla="*/ 56 w 1865"/>
                <a:gd name="T17" fmla="*/ 440 h 487"/>
                <a:gd name="T18" fmla="*/ 60 w 1865"/>
                <a:gd name="T19" fmla="*/ 440 h 487"/>
                <a:gd name="T20" fmla="*/ 68 w 1865"/>
                <a:gd name="T21" fmla="*/ 436 h 487"/>
                <a:gd name="T22" fmla="*/ 78 w 1865"/>
                <a:gd name="T23" fmla="*/ 433 h 487"/>
                <a:gd name="T24" fmla="*/ 84 w 1865"/>
                <a:gd name="T25" fmla="*/ 428 h 487"/>
                <a:gd name="T26" fmla="*/ 89 w 1865"/>
                <a:gd name="T27" fmla="*/ 423 h 487"/>
                <a:gd name="T28" fmla="*/ 96 w 1865"/>
                <a:gd name="T29" fmla="*/ 416 h 487"/>
                <a:gd name="T30" fmla="*/ 108 w 1865"/>
                <a:gd name="T31" fmla="*/ 408 h 487"/>
                <a:gd name="T32" fmla="*/ 119 w 1865"/>
                <a:gd name="T33" fmla="*/ 398 h 487"/>
                <a:gd name="T34" fmla="*/ 129 w 1865"/>
                <a:gd name="T35" fmla="*/ 390 h 487"/>
                <a:gd name="T36" fmla="*/ 139 w 1865"/>
                <a:gd name="T37" fmla="*/ 382 h 487"/>
                <a:gd name="T38" fmla="*/ 146 w 1865"/>
                <a:gd name="T39" fmla="*/ 377 h 487"/>
                <a:gd name="T40" fmla="*/ 149 w 1865"/>
                <a:gd name="T41" fmla="*/ 375 h 487"/>
                <a:gd name="T42" fmla="*/ 1865 w 1865"/>
                <a:gd name="T43" fmla="*/ 0 h 487"/>
                <a:gd name="T44" fmla="*/ 1865 w 1865"/>
                <a:gd name="T45" fmla="*/ 78 h 487"/>
                <a:gd name="T46" fmla="*/ 164 w 1865"/>
                <a:gd name="T47" fmla="*/ 443 h 487"/>
                <a:gd name="T48" fmla="*/ 161 w 1865"/>
                <a:gd name="T49" fmla="*/ 444 h 487"/>
                <a:gd name="T50" fmla="*/ 154 w 1865"/>
                <a:gd name="T51" fmla="*/ 446 h 487"/>
                <a:gd name="T52" fmla="*/ 144 w 1865"/>
                <a:gd name="T53" fmla="*/ 449 h 487"/>
                <a:gd name="T54" fmla="*/ 132 w 1865"/>
                <a:gd name="T55" fmla="*/ 454 h 487"/>
                <a:gd name="T56" fmla="*/ 119 w 1865"/>
                <a:gd name="T57" fmla="*/ 459 h 487"/>
                <a:gd name="T58" fmla="*/ 108 w 1865"/>
                <a:gd name="T59" fmla="*/ 463 h 487"/>
                <a:gd name="T60" fmla="*/ 98 w 1865"/>
                <a:gd name="T61" fmla="*/ 464 h 487"/>
                <a:gd name="T62" fmla="*/ 89 w 1865"/>
                <a:gd name="T63" fmla="*/ 466 h 487"/>
                <a:gd name="T64" fmla="*/ 81 w 1865"/>
                <a:gd name="T65" fmla="*/ 466 h 487"/>
                <a:gd name="T66" fmla="*/ 71 w 1865"/>
                <a:gd name="T67" fmla="*/ 466 h 487"/>
                <a:gd name="T68" fmla="*/ 56 w 1865"/>
                <a:gd name="T69" fmla="*/ 468 h 487"/>
                <a:gd name="T70" fmla="*/ 43 w 1865"/>
                <a:gd name="T71" fmla="*/ 469 h 487"/>
                <a:gd name="T72" fmla="*/ 30 w 1865"/>
                <a:gd name="T73" fmla="*/ 473 h 487"/>
                <a:gd name="T74" fmla="*/ 18 w 1865"/>
                <a:gd name="T75" fmla="*/ 476 h 487"/>
                <a:gd name="T76" fmla="*/ 10 w 1865"/>
                <a:gd name="T77" fmla="*/ 481 h 487"/>
                <a:gd name="T78" fmla="*/ 7 w 1865"/>
                <a:gd name="T7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5" h="487">
                  <a:moveTo>
                    <a:pt x="7" y="487"/>
                  </a:moveTo>
                  <a:lnTo>
                    <a:pt x="3" y="481"/>
                  </a:lnTo>
                  <a:lnTo>
                    <a:pt x="0" y="463"/>
                  </a:lnTo>
                  <a:lnTo>
                    <a:pt x="0" y="446"/>
                  </a:lnTo>
                  <a:lnTo>
                    <a:pt x="12" y="435"/>
                  </a:lnTo>
                  <a:lnTo>
                    <a:pt x="30" y="431"/>
                  </a:lnTo>
                  <a:lnTo>
                    <a:pt x="45" y="435"/>
                  </a:lnTo>
                  <a:lnTo>
                    <a:pt x="53" y="438"/>
                  </a:lnTo>
                  <a:lnTo>
                    <a:pt x="56" y="440"/>
                  </a:lnTo>
                  <a:lnTo>
                    <a:pt x="60" y="440"/>
                  </a:lnTo>
                  <a:lnTo>
                    <a:pt x="68" y="436"/>
                  </a:lnTo>
                  <a:lnTo>
                    <a:pt x="78" y="433"/>
                  </a:lnTo>
                  <a:lnTo>
                    <a:pt x="84" y="428"/>
                  </a:lnTo>
                  <a:lnTo>
                    <a:pt x="89" y="423"/>
                  </a:lnTo>
                  <a:lnTo>
                    <a:pt x="96" y="416"/>
                  </a:lnTo>
                  <a:lnTo>
                    <a:pt x="108" y="408"/>
                  </a:lnTo>
                  <a:lnTo>
                    <a:pt x="119" y="398"/>
                  </a:lnTo>
                  <a:lnTo>
                    <a:pt x="129" y="390"/>
                  </a:lnTo>
                  <a:lnTo>
                    <a:pt x="139" y="382"/>
                  </a:lnTo>
                  <a:lnTo>
                    <a:pt x="146" y="377"/>
                  </a:lnTo>
                  <a:lnTo>
                    <a:pt x="149" y="375"/>
                  </a:lnTo>
                  <a:lnTo>
                    <a:pt x="1865" y="0"/>
                  </a:lnTo>
                  <a:lnTo>
                    <a:pt x="1865" y="78"/>
                  </a:lnTo>
                  <a:lnTo>
                    <a:pt x="164" y="443"/>
                  </a:lnTo>
                  <a:lnTo>
                    <a:pt x="161" y="444"/>
                  </a:lnTo>
                  <a:lnTo>
                    <a:pt x="154" y="446"/>
                  </a:lnTo>
                  <a:lnTo>
                    <a:pt x="144" y="449"/>
                  </a:lnTo>
                  <a:lnTo>
                    <a:pt x="132" y="454"/>
                  </a:lnTo>
                  <a:lnTo>
                    <a:pt x="119" y="459"/>
                  </a:lnTo>
                  <a:lnTo>
                    <a:pt x="108" y="463"/>
                  </a:lnTo>
                  <a:lnTo>
                    <a:pt x="98" y="464"/>
                  </a:lnTo>
                  <a:lnTo>
                    <a:pt x="89" y="466"/>
                  </a:lnTo>
                  <a:lnTo>
                    <a:pt x="81" y="466"/>
                  </a:lnTo>
                  <a:lnTo>
                    <a:pt x="71" y="466"/>
                  </a:lnTo>
                  <a:lnTo>
                    <a:pt x="56" y="468"/>
                  </a:lnTo>
                  <a:lnTo>
                    <a:pt x="43" y="469"/>
                  </a:lnTo>
                  <a:lnTo>
                    <a:pt x="30" y="473"/>
                  </a:lnTo>
                  <a:lnTo>
                    <a:pt x="18" y="476"/>
                  </a:lnTo>
                  <a:lnTo>
                    <a:pt x="10" y="481"/>
                  </a:lnTo>
                  <a:lnTo>
                    <a:pt x="7" y="4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387" y="2903"/>
              <a:ext cx="36" cy="148"/>
            </a:xfrm>
            <a:custGeom>
              <a:avLst/>
              <a:gdLst>
                <a:gd name="T0" fmla="*/ 73 w 73"/>
                <a:gd name="T1" fmla="*/ 8 h 296"/>
                <a:gd name="T2" fmla="*/ 70 w 73"/>
                <a:gd name="T3" fmla="*/ 8 h 296"/>
                <a:gd name="T4" fmla="*/ 61 w 73"/>
                <a:gd name="T5" fmla="*/ 10 h 296"/>
                <a:gd name="T6" fmla="*/ 51 w 73"/>
                <a:gd name="T7" fmla="*/ 15 h 296"/>
                <a:gd name="T8" fmla="*/ 47 w 73"/>
                <a:gd name="T9" fmla="*/ 23 h 296"/>
                <a:gd name="T10" fmla="*/ 47 w 73"/>
                <a:gd name="T11" fmla="*/ 69 h 296"/>
                <a:gd name="T12" fmla="*/ 50 w 73"/>
                <a:gd name="T13" fmla="*/ 157 h 296"/>
                <a:gd name="T14" fmla="*/ 55 w 73"/>
                <a:gd name="T15" fmla="*/ 243 h 296"/>
                <a:gd name="T16" fmla="*/ 56 w 73"/>
                <a:gd name="T17" fmla="*/ 281 h 296"/>
                <a:gd name="T18" fmla="*/ 58 w 73"/>
                <a:gd name="T19" fmla="*/ 292 h 296"/>
                <a:gd name="T20" fmla="*/ 51 w 73"/>
                <a:gd name="T21" fmla="*/ 294 h 296"/>
                <a:gd name="T22" fmla="*/ 38 w 73"/>
                <a:gd name="T23" fmla="*/ 296 h 296"/>
                <a:gd name="T24" fmla="*/ 25 w 73"/>
                <a:gd name="T25" fmla="*/ 292 h 296"/>
                <a:gd name="T26" fmla="*/ 18 w 73"/>
                <a:gd name="T27" fmla="*/ 279 h 296"/>
                <a:gd name="T28" fmla="*/ 0 w 73"/>
                <a:gd name="T29" fmla="*/ 28 h 296"/>
                <a:gd name="T30" fmla="*/ 2 w 73"/>
                <a:gd name="T31" fmla="*/ 26 h 296"/>
                <a:gd name="T32" fmla="*/ 7 w 73"/>
                <a:gd name="T33" fmla="*/ 21 h 296"/>
                <a:gd name="T34" fmla="*/ 13 w 73"/>
                <a:gd name="T35" fmla="*/ 15 h 296"/>
                <a:gd name="T36" fmla="*/ 23 w 73"/>
                <a:gd name="T37" fmla="*/ 8 h 296"/>
                <a:gd name="T38" fmla="*/ 35 w 73"/>
                <a:gd name="T39" fmla="*/ 1 h 296"/>
                <a:gd name="T40" fmla="*/ 47 w 73"/>
                <a:gd name="T41" fmla="*/ 0 h 296"/>
                <a:gd name="T42" fmla="*/ 60 w 73"/>
                <a:gd name="T43" fmla="*/ 1 h 296"/>
                <a:gd name="T44" fmla="*/ 73 w 73"/>
                <a:gd name="T45" fmla="*/ 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" h="296">
                  <a:moveTo>
                    <a:pt x="73" y="8"/>
                  </a:moveTo>
                  <a:lnTo>
                    <a:pt x="70" y="8"/>
                  </a:lnTo>
                  <a:lnTo>
                    <a:pt x="61" y="10"/>
                  </a:lnTo>
                  <a:lnTo>
                    <a:pt x="51" y="15"/>
                  </a:lnTo>
                  <a:lnTo>
                    <a:pt x="47" y="23"/>
                  </a:lnTo>
                  <a:lnTo>
                    <a:pt x="47" y="69"/>
                  </a:lnTo>
                  <a:lnTo>
                    <a:pt x="50" y="157"/>
                  </a:lnTo>
                  <a:lnTo>
                    <a:pt x="55" y="243"/>
                  </a:lnTo>
                  <a:lnTo>
                    <a:pt x="56" y="281"/>
                  </a:lnTo>
                  <a:lnTo>
                    <a:pt x="58" y="292"/>
                  </a:lnTo>
                  <a:lnTo>
                    <a:pt x="51" y="294"/>
                  </a:lnTo>
                  <a:lnTo>
                    <a:pt x="38" y="296"/>
                  </a:lnTo>
                  <a:lnTo>
                    <a:pt x="25" y="292"/>
                  </a:lnTo>
                  <a:lnTo>
                    <a:pt x="18" y="279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7" y="21"/>
                  </a:lnTo>
                  <a:lnTo>
                    <a:pt x="13" y="15"/>
                  </a:lnTo>
                  <a:lnTo>
                    <a:pt x="23" y="8"/>
                  </a:lnTo>
                  <a:lnTo>
                    <a:pt x="35" y="1"/>
                  </a:lnTo>
                  <a:lnTo>
                    <a:pt x="47" y="0"/>
                  </a:lnTo>
                  <a:lnTo>
                    <a:pt x="60" y="1"/>
                  </a:lnTo>
                  <a:lnTo>
                    <a:pt x="73" y="8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403" y="2727"/>
              <a:ext cx="896" cy="204"/>
            </a:xfrm>
            <a:custGeom>
              <a:avLst/>
              <a:gdLst>
                <a:gd name="T0" fmla="*/ 0 w 1793"/>
                <a:gd name="T1" fmla="*/ 377 h 406"/>
                <a:gd name="T2" fmla="*/ 1793 w 1793"/>
                <a:gd name="T3" fmla="*/ 0 h 406"/>
                <a:gd name="T4" fmla="*/ 0 w 1793"/>
                <a:gd name="T5" fmla="*/ 406 h 406"/>
                <a:gd name="T6" fmla="*/ 0 w 1793"/>
                <a:gd name="T7" fmla="*/ 37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6">
                  <a:moveTo>
                    <a:pt x="0" y="377"/>
                  </a:moveTo>
                  <a:lnTo>
                    <a:pt x="1793" y="0"/>
                  </a:lnTo>
                  <a:lnTo>
                    <a:pt x="0" y="406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4403" y="2744"/>
              <a:ext cx="896" cy="203"/>
            </a:xfrm>
            <a:custGeom>
              <a:avLst/>
              <a:gdLst>
                <a:gd name="T0" fmla="*/ 3 w 1793"/>
                <a:gd name="T1" fmla="*/ 387 h 406"/>
                <a:gd name="T2" fmla="*/ 1793 w 1793"/>
                <a:gd name="T3" fmla="*/ 0 h 406"/>
                <a:gd name="T4" fmla="*/ 0 w 1793"/>
                <a:gd name="T5" fmla="*/ 406 h 406"/>
                <a:gd name="T6" fmla="*/ 3 w 1793"/>
                <a:gd name="T7" fmla="*/ 38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6">
                  <a:moveTo>
                    <a:pt x="3" y="387"/>
                  </a:moveTo>
                  <a:lnTo>
                    <a:pt x="1793" y="0"/>
                  </a:lnTo>
                  <a:lnTo>
                    <a:pt x="0" y="406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4397" y="2744"/>
              <a:ext cx="902" cy="206"/>
            </a:xfrm>
            <a:custGeom>
              <a:avLst/>
              <a:gdLst>
                <a:gd name="T0" fmla="*/ 15 w 1805"/>
                <a:gd name="T1" fmla="*/ 387 h 413"/>
                <a:gd name="T2" fmla="*/ 1805 w 1805"/>
                <a:gd name="T3" fmla="*/ 0 h 413"/>
                <a:gd name="T4" fmla="*/ 0 w 1805"/>
                <a:gd name="T5" fmla="*/ 413 h 413"/>
                <a:gd name="T6" fmla="*/ 15 w 1805"/>
                <a:gd name="T7" fmla="*/ 38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5" h="413">
                  <a:moveTo>
                    <a:pt x="15" y="387"/>
                  </a:moveTo>
                  <a:lnTo>
                    <a:pt x="1805" y="0"/>
                  </a:lnTo>
                  <a:lnTo>
                    <a:pt x="0" y="413"/>
                  </a:lnTo>
                  <a:lnTo>
                    <a:pt x="15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4403" y="2760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403" y="2760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403" y="2776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403" y="2776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403" y="2793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36" name="Freeform 29"/>
            <p:cNvSpPr>
              <a:spLocks/>
            </p:cNvSpPr>
            <p:nvPr/>
          </p:nvSpPr>
          <p:spPr bwMode="auto">
            <a:xfrm>
              <a:off x="4403" y="2793"/>
              <a:ext cx="896" cy="204"/>
            </a:xfrm>
            <a:custGeom>
              <a:avLst/>
              <a:gdLst>
                <a:gd name="T0" fmla="*/ 3 w 1793"/>
                <a:gd name="T1" fmla="*/ 387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7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37" name="Freeform 30"/>
            <p:cNvSpPr>
              <a:spLocks/>
            </p:cNvSpPr>
            <p:nvPr/>
          </p:nvSpPr>
          <p:spPr bwMode="auto">
            <a:xfrm>
              <a:off x="4403" y="2809"/>
              <a:ext cx="896" cy="203"/>
            </a:xfrm>
            <a:custGeom>
              <a:avLst/>
              <a:gdLst>
                <a:gd name="T0" fmla="*/ 3 w 1793"/>
                <a:gd name="T1" fmla="*/ 387 h 407"/>
                <a:gd name="T2" fmla="*/ 1793 w 1793"/>
                <a:gd name="T3" fmla="*/ 0 h 407"/>
                <a:gd name="T4" fmla="*/ 0 w 1793"/>
                <a:gd name="T5" fmla="*/ 407 h 407"/>
                <a:gd name="T6" fmla="*/ 3 w 1793"/>
                <a:gd name="T7" fmla="*/ 38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7">
                  <a:moveTo>
                    <a:pt x="3" y="387"/>
                  </a:moveTo>
                  <a:lnTo>
                    <a:pt x="1793" y="0"/>
                  </a:lnTo>
                  <a:lnTo>
                    <a:pt x="0" y="407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38" name="Freeform 31"/>
            <p:cNvSpPr>
              <a:spLocks/>
            </p:cNvSpPr>
            <p:nvPr/>
          </p:nvSpPr>
          <p:spPr bwMode="auto">
            <a:xfrm>
              <a:off x="4403" y="2809"/>
              <a:ext cx="896" cy="203"/>
            </a:xfrm>
            <a:custGeom>
              <a:avLst/>
              <a:gdLst>
                <a:gd name="T0" fmla="*/ 3 w 1793"/>
                <a:gd name="T1" fmla="*/ 387 h 407"/>
                <a:gd name="T2" fmla="*/ 1793 w 1793"/>
                <a:gd name="T3" fmla="*/ 0 h 407"/>
                <a:gd name="T4" fmla="*/ 0 w 1793"/>
                <a:gd name="T5" fmla="*/ 407 h 407"/>
                <a:gd name="T6" fmla="*/ 3 w 1793"/>
                <a:gd name="T7" fmla="*/ 38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7">
                  <a:moveTo>
                    <a:pt x="3" y="387"/>
                  </a:moveTo>
                  <a:lnTo>
                    <a:pt x="1793" y="0"/>
                  </a:lnTo>
                  <a:lnTo>
                    <a:pt x="0" y="407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39" name="Freeform 32"/>
            <p:cNvSpPr>
              <a:spLocks/>
            </p:cNvSpPr>
            <p:nvPr/>
          </p:nvSpPr>
          <p:spPr bwMode="auto">
            <a:xfrm>
              <a:off x="4403" y="2826"/>
              <a:ext cx="896" cy="203"/>
            </a:xfrm>
            <a:custGeom>
              <a:avLst/>
              <a:gdLst>
                <a:gd name="T0" fmla="*/ 3 w 1793"/>
                <a:gd name="T1" fmla="*/ 387 h 407"/>
                <a:gd name="T2" fmla="*/ 1793 w 1793"/>
                <a:gd name="T3" fmla="*/ 0 h 407"/>
                <a:gd name="T4" fmla="*/ 0 w 1793"/>
                <a:gd name="T5" fmla="*/ 407 h 407"/>
                <a:gd name="T6" fmla="*/ 3 w 1793"/>
                <a:gd name="T7" fmla="*/ 38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7">
                  <a:moveTo>
                    <a:pt x="3" y="387"/>
                  </a:moveTo>
                  <a:lnTo>
                    <a:pt x="1793" y="0"/>
                  </a:lnTo>
                  <a:lnTo>
                    <a:pt x="0" y="407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0" name="Freeform 33"/>
            <p:cNvSpPr>
              <a:spLocks/>
            </p:cNvSpPr>
            <p:nvPr/>
          </p:nvSpPr>
          <p:spPr bwMode="auto">
            <a:xfrm>
              <a:off x="4403" y="2826"/>
              <a:ext cx="896" cy="203"/>
            </a:xfrm>
            <a:custGeom>
              <a:avLst/>
              <a:gdLst>
                <a:gd name="T0" fmla="*/ 3 w 1793"/>
                <a:gd name="T1" fmla="*/ 387 h 407"/>
                <a:gd name="T2" fmla="*/ 1793 w 1793"/>
                <a:gd name="T3" fmla="*/ 0 h 407"/>
                <a:gd name="T4" fmla="*/ 0 w 1793"/>
                <a:gd name="T5" fmla="*/ 407 h 407"/>
                <a:gd name="T6" fmla="*/ 3 w 1793"/>
                <a:gd name="T7" fmla="*/ 38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7">
                  <a:moveTo>
                    <a:pt x="3" y="387"/>
                  </a:moveTo>
                  <a:lnTo>
                    <a:pt x="1793" y="0"/>
                  </a:lnTo>
                  <a:lnTo>
                    <a:pt x="0" y="407"/>
                  </a:lnTo>
                  <a:lnTo>
                    <a:pt x="3" y="387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1" name="Freeform 34"/>
            <p:cNvSpPr>
              <a:spLocks/>
            </p:cNvSpPr>
            <p:nvPr/>
          </p:nvSpPr>
          <p:spPr bwMode="auto">
            <a:xfrm>
              <a:off x="4403" y="2841"/>
              <a:ext cx="896" cy="204"/>
            </a:xfrm>
            <a:custGeom>
              <a:avLst/>
              <a:gdLst>
                <a:gd name="T0" fmla="*/ 3 w 1793"/>
                <a:gd name="T1" fmla="*/ 386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6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6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2" name="Freeform 35"/>
            <p:cNvSpPr>
              <a:spLocks/>
            </p:cNvSpPr>
            <p:nvPr/>
          </p:nvSpPr>
          <p:spPr bwMode="auto">
            <a:xfrm>
              <a:off x="4403" y="2841"/>
              <a:ext cx="896" cy="204"/>
            </a:xfrm>
            <a:custGeom>
              <a:avLst/>
              <a:gdLst>
                <a:gd name="T0" fmla="*/ 3 w 1793"/>
                <a:gd name="T1" fmla="*/ 386 h 408"/>
                <a:gd name="T2" fmla="*/ 1793 w 1793"/>
                <a:gd name="T3" fmla="*/ 0 h 408"/>
                <a:gd name="T4" fmla="*/ 0 w 1793"/>
                <a:gd name="T5" fmla="*/ 408 h 408"/>
                <a:gd name="T6" fmla="*/ 3 w 1793"/>
                <a:gd name="T7" fmla="*/ 38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3" h="408">
                  <a:moveTo>
                    <a:pt x="3" y="386"/>
                  </a:moveTo>
                  <a:lnTo>
                    <a:pt x="1793" y="0"/>
                  </a:lnTo>
                  <a:lnTo>
                    <a:pt x="0" y="408"/>
                  </a:lnTo>
                  <a:lnTo>
                    <a:pt x="3" y="386"/>
                  </a:lnTo>
                  <a:close/>
                </a:path>
              </a:pathLst>
            </a:custGeom>
            <a:solidFill>
              <a:srgbClr val="ADA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4" name="Freeform 36"/>
            <p:cNvSpPr>
              <a:spLocks/>
            </p:cNvSpPr>
            <p:nvPr/>
          </p:nvSpPr>
          <p:spPr bwMode="auto">
            <a:xfrm>
              <a:off x="5071" y="2732"/>
              <a:ext cx="245" cy="53"/>
            </a:xfrm>
            <a:custGeom>
              <a:avLst/>
              <a:gdLst>
                <a:gd name="T0" fmla="*/ 491 w 491"/>
                <a:gd name="T1" fmla="*/ 0 h 107"/>
                <a:gd name="T2" fmla="*/ 0 w 491"/>
                <a:gd name="T3" fmla="*/ 107 h 107"/>
                <a:gd name="T4" fmla="*/ 488 w 491"/>
                <a:gd name="T5" fmla="*/ 15 h 107"/>
                <a:gd name="T6" fmla="*/ 491 w 491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7">
                  <a:moveTo>
                    <a:pt x="491" y="0"/>
                  </a:moveTo>
                  <a:lnTo>
                    <a:pt x="0" y="107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5" name="Freeform 37"/>
            <p:cNvSpPr>
              <a:spLocks/>
            </p:cNvSpPr>
            <p:nvPr/>
          </p:nvSpPr>
          <p:spPr bwMode="auto">
            <a:xfrm>
              <a:off x="5071" y="2750"/>
              <a:ext cx="245" cy="53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6" name="Freeform 38"/>
            <p:cNvSpPr>
              <a:spLocks/>
            </p:cNvSpPr>
            <p:nvPr/>
          </p:nvSpPr>
          <p:spPr bwMode="auto">
            <a:xfrm>
              <a:off x="5071" y="2750"/>
              <a:ext cx="245" cy="53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7" name="Freeform 39"/>
            <p:cNvSpPr>
              <a:spLocks/>
            </p:cNvSpPr>
            <p:nvPr/>
          </p:nvSpPr>
          <p:spPr bwMode="auto">
            <a:xfrm>
              <a:off x="5071" y="2767"/>
              <a:ext cx="245" cy="54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8" name="Freeform 40"/>
            <p:cNvSpPr>
              <a:spLocks/>
            </p:cNvSpPr>
            <p:nvPr/>
          </p:nvSpPr>
          <p:spPr bwMode="auto">
            <a:xfrm>
              <a:off x="5071" y="2767"/>
              <a:ext cx="245" cy="54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49" name="Freeform 41"/>
            <p:cNvSpPr>
              <a:spLocks/>
            </p:cNvSpPr>
            <p:nvPr/>
          </p:nvSpPr>
          <p:spPr bwMode="auto">
            <a:xfrm>
              <a:off x="5071" y="2785"/>
              <a:ext cx="245" cy="54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0" name="Freeform 42"/>
            <p:cNvSpPr>
              <a:spLocks/>
            </p:cNvSpPr>
            <p:nvPr/>
          </p:nvSpPr>
          <p:spPr bwMode="auto">
            <a:xfrm>
              <a:off x="5071" y="2785"/>
              <a:ext cx="245" cy="54"/>
            </a:xfrm>
            <a:custGeom>
              <a:avLst/>
              <a:gdLst>
                <a:gd name="T0" fmla="*/ 491 w 491"/>
                <a:gd name="T1" fmla="*/ 0 h 108"/>
                <a:gd name="T2" fmla="*/ 0 w 491"/>
                <a:gd name="T3" fmla="*/ 108 h 108"/>
                <a:gd name="T4" fmla="*/ 488 w 491"/>
                <a:gd name="T5" fmla="*/ 15 h 108"/>
                <a:gd name="T6" fmla="*/ 491 w 49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8">
                  <a:moveTo>
                    <a:pt x="491" y="0"/>
                  </a:moveTo>
                  <a:lnTo>
                    <a:pt x="0" y="108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1" name="Freeform 43"/>
            <p:cNvSpPr>
              <a:spLocks/>
            </p:cNvSpPr>
            <p:nvPr/>
          </p:nvSpPr>
          <p:spPr bwMode="auto">
            <a:xfrm>
              <a:off x="5071" y="2803"/>
              <a:ext cx="245" cy="53"/>
            </a:xfrm>
            <a:custGeom>
              <a:avLst/>
              <a:gdLst>
                <a:gd name="T0" fmla="*/ 491 w 491"/>
                <a:gd name="T1" fmla="*/ 0 h 106"/>
                <a:gd name="T2" fmla="*/ 0 w 491"/>
                <a:gd name="T3" fmla="*/ 106 h 106"/>
                <a:gd name="T4" fmla="*/ 488 w 491"/>
                <a:gd name="T5" fmla="*/ 15 h 106"/>
                <a:gd name="T6" fmla="*/ 491 w 491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6">
                  <a:moveTo>
                    <a:pt x="491" y="0"/>
                  </a:moveTo>
                  <a:lnTo>
                    <a:pt x="0" y="106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2" name="Freeform 44"/>
            <p:cNvSpPr>
              <a:spLocks/>
            </p:cNvSpPr>
            <p:nvPr/>
          </p:nvSpPr>
          <p:spPr bwMode="auto">
            <a:xfrm>
              <a:off x="5071" y="2803"/>
              <a:ext cx="245" cy="53"/>
            </a:xfrm>
            <a:custGeom>
              <a:avLst/>
              <a:gdLst>
                <a:gd name="T0" fmla="*/ 491 w 491"/>
                <a:gd name="T1" fmla="*/ 0 h 106"/>
                <a:gd name="T2" fmla="*/ 0 w 491"/>
                <a:gd name="T3" fmla="*/ 106 h 106"/>
                <a:gd name="T4" fmla="*/ 488 w 491"/>
                <a:gd name="T5" fmla="*/ 15 h 106"/>
                <a:gd name="T6" fmla="*/ 491 w 491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6">
                  <a:moveTo>
                    <a:pt x="491" y="0"/>
                  </a:moveTo>
                  <a:lnTo>
                    <a:pt x="0" y="106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3" name="Freeform 45"/>
            <p:cNvSpPr>
              <a:spLocks/>
            </p:cNvSpPr>
            <p:nvPr/>
          </p:nvSpPr>
          <p:spPr bwMode="auto">
            <a:xfrm>
              <a:off x="5071" y="2821"/>
              <a:ext cx="245" cy="53"/>
            </a:xfrm>
            <a:custGeom>
              <a:avLst/>
              <a:gdLst>
                <a:gd name="T0" fmla="*/ 491 w 491"/>
                <a:gd name="T1" fmla="*/ 0 h 107"/>
                <a:gd name="T2" fmla="*/ 0 w 491"/>
                <a:gd name="T3" fmla="*/ 107 h 107"/>
                <a:gd name="T4" fmla="*/ 488 w 491"/>
                <a:gd name="T5" fmla="*/ 14 h 107"/>
                <a:gd name="T6" fmla="*/ 491 w 491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7">
                  <a:moveTo>
                    <a:pt x="491" y="0"/>
                  </a:moveTo>
                  <a:lnTo>
                    <a:pt x="0" y="107"/>
                  </a:lnTo>
                  <a:lnTo>
                    <a:pt x="488" y="14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4" name="Freeform 46"/>
            <p:cNvSpPr>
              <a:spLocks/>
            </p:cNvSpPr>
            <p:nvPr/>
          </p:nvSpPr>
          <p:spPr bwMode="auto">
            <a:xfrm>
              <a:off x="5071" y="2821"/>
              <a:ext cx="245" cy="53"/>
            </a:xfrm>
            <a:custGeom>
              <a:avLst/>
              <a:gdLst>
                <a:gd name="T0" fmla="*/ 491 w 491"/>
                <a:gd name="T1" fmla="*/ 0 h 107"/>
                <a:gd name="T2" fmla="*/ 0 w 491"/>
                <a:gd name="T3" fmla="*/ 107 h 107"/>
                <a:gd name="T4" fmla="*/ 488 w 491"/>
                <a:gd name="T5" fmla="*/ 14 h 107"/>
                <a:gd name="T6" fmla="*/ 491 w 491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7">
                  <a:moveTo>
                    <a:pt x="491" y="0"/>
                  </a:moveTo>
                  <a:lnTo>
                    <a:pt x="0" y="107"/>
                  </a:lnTo>
                  <a:lnTo>
                    <a:pt x="488" y="14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5" name="Freeform 47"/>
            <p:cNvSpPr>
              <a:spLocks/>
            </p:cNvSpPr>
            <p:nvPr/>
          </p:nvSpPr>
          <p:spPr bwMode="auto">
            <a:xfrm>
              <a:off x="5071" y="2839"/>
              <a:ext cx="245" cy="54"/>
            </a:xfrm>
            <a:custGeom>
              <a:avLst/>
              <a:gdLst>
                <a:gd name="T0" fmla="*/ 491 w 491"/>
                <a:gd name="T1" fmla="*/ 0 h 107"/>
                <a:gd name="T2" fmla="*/ 0 w 491"/>
                <a:gd name="T3" fmla="*/ 107 h 107"/>
                <a:gd name="T4" fmla="*/ 488 w 491"/>
                <a:gd name="T5" fmla="*/ 15 h 107"/>
                <a:gd name="T6" fmla="*/ 491 w 491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07">
                  <a:moveTo>
                    <a:pt x="491" y="0"/>
                  </a:moveTo>
                  <a:lnTo>
                    <a:pt x="0" y="107"/>
                  </a:lnTo>
                  <a:lnTo>
                    <a:pt x="488" y="15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E8E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6" name="Freeform 48"/>
            <p:cNvSpPr>
              <a:spLocks/>
            </p:cNvSpPr>
            <p:nvPr/>
          </p:nvSpPr>
          <p:spPr bwMode="auto">
            <a:xfrm>
              <a:off x="4438" y="2683"/>
              <a:ext cx="876" cy="210"/>
            </a:xfrm>
            <a:custGeom>
              <a:avLst/>
              <a:gdLst>
                <a:gd name="T0" fmla="*/ 5 w 1754"/>
                <a:gd name="T1" fmla="*/ 406 h 421"/>
                <a:gd name="T2" fmla="*/ 7 w 1754"/>
                <a:gd name="T3" fmla="*/ 404 h 421"/>
                <a:gd name="T4" fmla="*/ 13 w 1754"/>
                <a:gd name="T5" fmla="*/ 401 h 421"/>
                <a:gd name="T6" fmla="*/ 23 w 1754"/>
                <a:gd name="T7" fmla="*/ 394 h 421"/>
                <a:gd name="T8" fmla="*/ 35 w 1754"/>
                <a:gd name="T9" fmla="*/ 388 h 421"/>
                <a:gd name="T10" fmla="*/ 46 w 1754"/>
                <a:gd name="T11" fmla="*/ 383 h 421"/>
                <a:gd name="T12" fmla="*/ 58 w 1754"/>
                <a:gd name="T13" fmla="*/ 376 h 421"/>
                <a:gd name="T14" fmla="*/ 68 w 1754"/>
                <a:gd name="T15" fmla="*/ 373 h 421"/>
                <a:gd name="T16" fmla="*/ 74 w 1754"/>
                <a:gd name="T17" fmla="*/ 371 h 421"/>
                <a:gd name="T18" fmla="*/ 1754 w 1754"/>
                <a:gd name="T19" fmla="*/ 0 h 421"/>
                <a:gd name="T20" fmla="*/ 1747 w 1754"/>
                <a:gd name="T21" fmla="*/ 31 h 421"/>
                <a:gd name="T22" fmla="*/ 78 w 1754"/>
                <a:gd name="T23" fmla="*/ 394 h 421"/>
                <a:gd name="T24" fmla="*/ 76 w 1754"/>
                <a:gd name="T25" fmla="*/ 394 h 421"/>
                <a:gd name="T26" fmla="*/ 69 w 1754"/>
                <a:gd name="T27" fmla="*/ 398 h 421"/>
                <a:gd name="T28" fmla="*/ 63 w 1754"/>
                <a:gd name="T29" fmla="*/ 401 h 421"/>
                <a:gd name="T30" fmla="*/ 53 w 1754"/>
                <a:gd name="T31" fmla="*/ 404 h 421"/>
                <a:gd name="T32" fmla="*/ 43 w 1754"/>
                <a:gd name="T33" fmla="*/ 408 h 421"/>
                <a:gd name="T34" fmla="*/ 33 w 1754"/>
                <a:gd name="T35" fmla="*/ 411 h 421"/>
                <a:gd name="T36" fmla="*/ 25 w 1754"/>
                <a:gd name="T37" fmla="*/ 414 h 421"/>
                <a:gd name="T38" fmla="*/ 20 w 1754"/>
                <a:gd name="T39" fmla="*/ 416 h 421"/>
                <a:gd name="T40" fmla="*/ 12 w 1754"/>
                <a:gd name="T41" fmla="*/ 419 h 421"/>
                <a:gd name="T42" fmla="*/ 3 w 1754"/>
                <a:gd name="T43" fmla="*/ 421 h 421"/>
                <a:gd name="T44" fmla="*/ 0 w 1754"/>
                <a:gd name="T45" fmla="*/ 418 h 421"/>
                <a:gd name="T46" fmla="*/ 5 w 1754"/>
                <a:gd name="T47" fmla="*/ 40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54" h="421">
                  <a:moveTo>
                    <a:pt x="5" y="406"/>
                  </a:moveTo>
                  <a:lnTo>
                    <a:pt x="7" y="404"/>
                  </a:lnTo>
                  <a:lnTo>
                    <a:pt x="13" y="401"/>
                  </a:lnTo>
                  <a:lnTo>
                    <a:pt x="23" y="394"/>
                  </a:lnTo>
                  <a:lnTo>
                    <a:pt x="35" y="388"/>
                  </a:lnTo>
                  <a:lnTo>
                    <a:pt x="46" y="383"/>
                  </a:lnTo>
                  <a:lnTo>
                    <a:pt x="58" y="376"/>
                  </a:lnTo>
                  <a:lnTo>
                    <a:pt x="68" y="373"/>
                  </a:lnTo>
                  <a:lnTo>
                    <a:pt x="74" y="371"/>
                  </a:lnTo>
                  <a:lnTo>
                    <a:pt x="1754" y="0"/>
                  </a:lnTo>
                  <a:lnTo>
                    <a:pt x="1747" y="31"/>
                  </a:lnTo>
                  <a:lnTo>
                    <a:pt x="78" y="394"/>
                  </a:lnTo>
                  <a:lnTo>
                    <a:pt x="76" y="394"/>
                  </a:lnTo>
                  <a:lnTo>
                    <a:pt x="69" y="398"/>
                  </a:lnTo>
                  <a:lnTo>
                    <a:pt x="63" y="401"/>
                  </a:lnTo>
                  <a:lnTo>
                    <a:pt x="53" y="404"/>
                  </a:lnTo>
                  <a:lnTo>
                    <a:pt x="43" y="408"/>
                  </a:lnTo>
                  <a:lnTo>
                    <a:pt x="33" y="411"/>
                  </a:lnTo>
                  <a:lnTo>
                    <a:pt x="25" y="414"/>
                  </a:lnTo>
                  <a:lnTo>
                    <a:pt x="20" y="416"/>
                  </a:lnTo>
                  <a:lnTo>
                    <a:pt x="12" y="419"/>
                  </a:lnTo>
                  <a:lnTo>
                    <a:pt x="3" y="421"/>
                  </a:lnTo>
                  <a:lnTo>
                    <a:pt x="0" y="418"/>
                  </a:lnTo>
                  <a:lnTo>
                    <a:pt x="5" y="406"/>
                  </a:lnTo>
                  <a:close/>
                </a:path>
              </a:pathLst>
            </a:custGeom>
            <a:solidFill>
              <a:srgbClr val="8C8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  <p:sp>
          <p:nvSpPr>
            <p:cNvPr id="14357" name="Freeform 49"/>
            <p:cNvSpPr>
              <a:spLocks/>
            </p:cNvSpPr>
            <p:nvPr/>
          </p:nvSpPr>
          <p:spPr bwMode="auto">
            <a:xfrm>
              <a:off x="4703" y="2210"/>
              <a:ext cx="658" cy="424"/>
            </a:xfrm>
            <a:custGeom>
              <a:avLst/>
              <a:gdLst>
                <a:gd name="T0" fmla="*/ 0 w 1317"/>
                <a:gd name="T1" fmla="*/ 0 h 847"/>
                <a:gd name="T2" fmla="*/ 1302 w 1317"/>
                <a:gd name="T3" fmla="*/ 847 h 847"/>
                <a:gd name="T4" fmla="*/ 1317 w 1317"/>
                <a:gd name="T5" fmla="*/ 837 h 847"/>
                <a:gd name="T6" fmla="*/ 0 w 1317"/>
                <a:gd name="T7" fmla="*/ 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7" h="847">
                  <a:moveTo>
                    <a:pt x="0" y="0"/>
                  </a:moveTo>
                  <a:lnTo>
                    <a:pt x="1302" y="847"/>
                  </a:lnTo>
                  <a:lnTo>
                    <a:pt x="1317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7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s-MX" sz="1350"/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472" y="3043517"/>
            <a:ext cx="1989761" cy="122810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797" y="2519149"/>
            <a:ext cx="2933258" cy="2559014"/>
          </a:xfrm>
          <a:prstGeom prst="rect">
            <a:avLst/>
          </a:prstGeom>
        </p:spPr>
      </p:pic>
      <p:sp>
        <p:nvSpPr>
          <p:cNvPr id="54" name="Título 1"/>
          <p:cNvSpPr txBox="1">
            <a:spLocks/>
          </p:cNvSpPr>
          <p:nvPr/>
        </p:nvSpPr>
        <p:spPr>
          <a:xfrm>
            <a:off x="1459260" y="720777"/>
            <a:ext cx="8483600" cy="21322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books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44" y="3433134"/>
            <a:ext cx="2285882" cy="187014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60" y="3416226"/>
            <a:ext cx="2295032" cy="1769566"/>
          </a:xfrm>
          <a:prstGeom prst="rect">
            <a:avLst/>
          </a:prstGeom>
        </p:spPr>
      </p:pic>
      <p:sp>
        <p:nvSpPr>
          <p:cNvPr id="55" name="CuadroTexto 54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Rectángulo redondeado 55">
            <a:hlinkClick r:id="rId6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819193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Módulo </a:t>
            </a:r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III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251678" y="1128451"/>
            <a:ext cx="10178322" cy="3593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/>
              <a:t>Mi entorno: casa, escuela y ciudad. </a:t>
            </a:r>
            <a:r>
              <a:rPr lang="es-MX" sz="2800" dirty="0"/>
              <a:t>	</a:t>
            </a:r>
          </a:p>
          <a:p>
            <a:pPr algn="just"/>
            <a:endParaRPr lang="es-MX" sz="2800" dirty="0"/>
          </a:p>
          <a:p>
            <a:pPr marL="0" indent="0" algn="just">
              <a:buNone/>
            </a:pPr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dirty="0"/>
              <a:t>Asocia elementos de discurso, sencillos y rutinarios, ya sea en forma oral o escrita, sobre lo que puede </a:t>
            </a:r>
            <a:r>
              <a:rPr lang="es-MX" dirty="0" smtClean="0"/>
              <a:t>hacer, lo </a:t>
            </a:r>
            <a:r>
              <a:rPr lang="es-MX" dirty="0"/>
              <a:t>que hay en el lugar en donde está, así como dar y solicitar indicaciones de cómo llegar a lugares y </a:t>
            </a:r>
            <a:r>
              <a:rPr lang="es-MX" dirty="0" smtClean="0"/>
              <a:t>las tareas </a:t>
            </a:r>
            <a:r>
              <a:rPr lang="es-MX" dirty="0"/>
              <a:t>que realiza cada día</a:t>
            </a:r>
            <a:r>
              <a:rPr lang="es-MX" sz="2800" dirty="0" smtClean="0"/>
              <a:t>. </a:t>
            </a:r>
            <a:r>
              <a:rPr lang="es-MX" sz="2800" dirty="0"/>
              <a:t>	</a:t>
            </a:r>
          </a:p>
        </p:txBody>
      </p:sp>
      <p:sp>
        <p:nvSpPr>
          <p:cNvPr id="8" name="Rectángulo 7">
            <a:hlinkClick r:id="rId2" action="ppaction://hlinksldjump"/>
          </p:cNvPr>
          <p:cNvSpPr/>
          <p:nvPr/>
        </p:nvSpPr>
        <p:spPr>
          <a:xfrm>
            <a:off x="83693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392958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MCAN00082_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4444" y="2310030"/>
            <a:ext cx="2959894" cy="394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981200" y="1076325"/>
            <a:ext cx="7759700" cy="21322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cats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198714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066800" y="73480"/>
            <a:ext cx="8077200" cy="133622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bikes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5251" y="1865768"/>
            <a:ext cx="4879181" cy="28289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820" y="1502684"/>
            <a:ext cx="4879181" cy="28289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560" y="3747408"/>
            <a:ext cx="4879181" cy="28289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551" y="3675743"/>
            <a:ext cx="4879181" cy="282892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ángulo redondeado 7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97330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ítulo 1"/>
          <p:cNvSpPr txBox="1">
            <a:spLocks/>
          </p:cNvSpPr>
          <p:nvPr/>
        </p:nvSpPr>
        <p:spPr>
          <a:xfrm>
            <a:off x="1282700" y="669925"/>
            <a:ext cx="8267700" cy="1133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many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balls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are </a:t>
            </a:r>
            <a:r>
              <a:rPr lang="es-MX" sz="540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there</a:t>
            </a:r>
            <a:r>
              <a:rPr lang="es-MX" sz="5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pic>
        <p:nvPicPr>
          <p:cNvPr id="14343" name="Imagen 1434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735" y="2912269"/>
            <a:ext cx="2522628" cy="2522628"/>
          </a:xfrm>
          <a:prstGeom prst="rect">
            <a:avLst/>
          </a:prstGeom>
        </p:spPr>
      </p:pic>
      <p:pic>
        <p:nvPicPr>
          <p:cNvPr id="55" name="Imagen 5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363" y="2142445"/>
            <a:ext cx="2522628" cy="2522628"/>
          </a:xfrm>
          <a:prstGeom prst="rect">
            <a:avLst/>
          </a:prstGeom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389" y="3278914"/>
            <a:ext cx="2522628" cy="25226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983685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05710" y="0"/>
            <a:ext cx="9905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Complete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sentences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using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ARE</a:t>
            </a:r>
            <a:endParaRPr lang="es-MX" sz="4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436220" y="4900"/>
            <a:ext cx="1412880" cy="506944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27950" y="739772"/>
            <a:ext cx="1108625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1. </a:t>
            </a:r>
            <a:r>
              <a:rPr lang="en-US" sz="2800" b="1" dirty="0" smtClean="0">
                <a:solidFill>
                  <a:srgbClr val="0070C0"/>
                </a:solidFill>
              </a:rPr>
              <a:t>There _____ flowers </a:t>
            </a:r>
            <a:r>
              <a:rPr lang="en-US" sz="2800" b="1" dirty="0">
                <a:solidFill>
                  <a:srgbClr val="0070C0"/>
                </a:solidFill>
              </a:rPr>
              <a:t>in the garden next door.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2. There _____ </a:t>
            </a:r>
            <a:r>
              <a:rPr lang="en-US" sz="2800" b="1" dirty="0" smtClean="0">
                <a:solidFill>
                  <a:srgbClr val="0070C0"/>
                </a:solidFill>
              </a:rPr>
              <a:t>a </a:t>
            </a:r>
            <a:r>
              <a:rPr lang="en-US" sz="2800" b="1" dirty="0">
                <a:solidFill>
                  <a:srgbClr val="0070C0"/>
                </a:solidFill>
              </a:rPr>
              <a:t>new rug on the floor.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3. There _____ </a:t>
            </a:r>
            <a:r>
              <a:rPr lang="en-US" sz="2800" b="1" dirty="0" smtClean="0">
                <a:solidFill>
                  <a:srgbClr val="0070C0"/>
                </a:solidFill>
              </a:rPr>
              <a:t>eleven </a:t>
            </a:r>
            <a:r>
              <a:rPr lang="en-US" sz="2800" b="1" dirty="0">
                <a:solidFill>
                  <a:srgbClr val="0070C0"/>
                </a:solidFill>
              </a:rPr>
              <a:t>candles on the birthday cake.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4. There _____ </a:t>
            </a:r>
            <a:r>
              <a:rPr lang="en-US" sz="2800" b="1" dirty="0" smtClean="0">
                <a:solidFill>
                  <a:srgbClr val="0070C0"/>
                </a:solidFill>
              </a:rPr>
              <a:t>peanut </a:t>
            </a:r>
            <a:r>
              <a:rPr lang="en-US" sz="2800" b="1" dirty="0">
                <a:solidFill>
                  <a:srgbClr val="0070C0"/>
                </a:solidFill>
              </a:rPr>
              <a:t>butter in the cupboard.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5. There _____ </a:t>
            </a:r>
            <a:r>
              <a:rPr lang="en-US" sz="2800" b="1" dirty="0" smtClean="0">
                <a:solidFill>
                  <a:srgbClr val="0070C0"/>
                </a:solidFill>
              </a:rPr>
              <a:t>a </a:t>
            </a:r>
            <a:r>
              <a:rPr lang="en-US" sz="2800" b="1" dirty="0">
                <a:solidFill>
                  <a:srgbClr val="0070C0"/>
                </a:solidFill>
              </a:rPr>
              <a:t>sale on green beans today at the store.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6. There _____ </a:t>
            </a:r>
            <a:r>
              <a:rPr lang="en-US" sz="2800" b="1" dirty="0" smtClean="0">
                <a:solidFill>
                  <a:srgbClr val="0070C0"/>
                </a:solidFill>
              </a:rPr>
              <a:t>only </a:t>
            </a:r>
            <a:r>
              <a:rPr lang="en-US" sz="2800" b="1" dirty="0">
                <a:solidFill>
                  <a:srgbClr val="0070C0"/>
                </a:solidFill>
              </a:rPr>
              <a:t>three more chapters left to read!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7. There _____ </a:t>
            </a:r>
            <a:r>
              <a:rPr lang="en-US" sz="2800" b="1" dirty="0" smtClean="0">
                <a:solidFill>
                  <a:srgbClr val="0070C0"/>
                </a:solidFill>
              </a:rPr>
              <a:t>a </a:t>
            </a:r>
            <a:r>
              <a:rPr lang="en-US" sz="2800" b="1" dirty="0">
                <a:solidFill>
                  <a:srgbClr val="0070C0"/>
                </a:solidFill>
              </a:rPr>
              <a:t>newspaper sitting on the porch.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8. There _____ </a:t>
            </a:r>
            <a:r>
              <a:rPr lang="en-US" sz="2800" b="1" dirty="0" smtClean="0">
                <a:solidFill>
                  <a:srgbClr val="0070C0"/>
                </a:solidFill>
              </a:rPr>
              <a:t>several </a:t>
            </a:r>
            <a:r>
              <a:rPr lang="en-US" sz="2800" b="1" dirty="0">
                <a:solidFill>
                  <a:srgbClr val="0070C0"/>
                </a:solidFill>
              </a:rPr>
              <a:t>quarters on the table by the couch.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9. There _____ </a:t>
            </a:r>
            <a:r>
              <a:rPr lang="en-US" sz="2800" b="1" dirty="0" smtClean="0">
                <a:solidFill>
                  <a:srgbClr val="0070C0"/>
                </a:solidFill>
              </a:rPr>
              <a:t>two </a:t>
            </a:r>
            <a:r>
              <a:rPr lang="en-US" sz="2800" b="1" dirty="0">
                <a:solidFill>
                  <a:srgbClr val="0070C0"/>
                </a:solidFill>
              </a:rPr>
              <a:t>stray dogs running loose in the street.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10. There _____ </a:t>
            </a:r>
            <a:r>
              <a:rPr lang="en-US" sz="2800" b="1" dirty="0" smtClean="0">
                <a:solidFill>
                  <a:srgbClr val="0070C0"/>
                </a:solidFill>
              </a:rPr>
              <a:t>a </a:t>
            </a:r>
            <a:r>
              <a:rPr lang="en-US" sz="2800" b="1" dirty="0">
                <a:solidFill>
                  <a:srgbClr val="0070C0"/>
                </a:solidFill>
              </a:rPr>
              <a:t>lost cell phone on the desk in the office.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11. There _____ </a:t>
            </a:r>
            <a:r>
              <a:rPr lang="en-US" sz="2800" b="1" dirty="0" smtClean="0">
                <a:solidFill>
                  <a:srgbClr val="0070C0"/>
                </a:solidFill>
              </a:rPr>
              <a:t>three </a:t>
            </a:r>
            <a:r>
              <a:rPr lang="en-US" sz="2800" b="1" dirty="0">
                <a:solidFill>
                  <a:srgbClr val="0070C0"/>
                </a:solidFill>
              </a:rPr>
              <a:t>more months of school this year.</a:t>
            </a:r>
          </a:p>
          <a:p>
            <a:pPr>
              <a:spcBef>
                <a:spcPts val="600"/>
              </a:spcBef>
            </a:pPr>
            <a:r>
              <a:rPr lang="en-US" sz="2800" b="1" dirty="0">
                <a:solidFill>
                  <a:srgbClr val="0070C0"/>
                </a:solidFill>
              </a:rPr>
              <a:t>12. There _____ </a:t>
            </a:r>
            <a:r>
              <a:rPr lang="en-US" sz="2800" b="1" dirty="0" smtClean="0">
                <a:solidFill>
                  <a:srgbClr val="0070C0"/>
                </a:solidFill>
              </a:rPr>
              <a:t>a </a:t>
            </a:r>
            <a:r>
              <a:rPr lang="en-US" sz="2800" b="1" dirty="0">
                <a:solidFill>
                  <a:srgbClr val="0070C0"/>
                </a:solidFill>
              </a:rPr>
              <a:t>package of crayons for you so you can color.</a:t>
            </a:r>
            <a:endParaRPr lang="en-US" sz="28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812088" y="5809217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52716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06887" y="146050"/>
            <a:ext cx="45798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Don’t</a:t>
            </a:r>
            <a:r>
              <a:rPr lang="es-MX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60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forget</a:t>
            </a:r>
            <a:endParaRPr lang="es-MX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98991" y="1311277"/>
            <a:ext cx="1709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 /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AN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19345" y="2279116"/>
            <a:ext cx="1589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SOME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556282" y="4178633"/>
            <a:ext cx="1276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ANY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72265" y="1311276"/>
            <a:ext cx="2400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THERE</a:t>
            </a:r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IS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165531" y="2279116"/>
            <a:ext cx="2892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THERE</a:t>
            </a:r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ARE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006887" y="4180181"/>
            <a:ext cx="3753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THERE</a:t>
            </a:r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AREN’T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Flecha derecha 11"/>
          <p:cNvSpPr/>
          <p:nvPr/>
        </p:nvSpPr>
        <p:spPr>
          <a:xfrm>
            <a:off x="7372350" y="1511301"/>
            <a:ext cx="552450" cy="2762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3" name="Flecha derecha 12"/>
          <p:cNvSpPr/>
          <p:nvPr/>
        </p:nvSpPr>
        <p:spPr>
          <a:xfrm>
            <a:off x="7372350" y="2465884"/>
            <a:ext cx="552450" cy="2762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4" name="Flecha derecha 13"/>
          <p:cNvSpPr/>
          <p:nvPr/>
        </p:nvSpPr>
        <p:spPr>
          <a:xfrm>
            <a:off x="7396640" y="4352144"/>
            <a:ext cx="552450" cy="2762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5" name="CuadroTexto 14"/>
          <p:cNvSpPr txBox="1"/>
          <p:nvPr/>
        </p:nvSpPr>
        <p:spPr>
          <a:xfrm>
            <a:off x="8130235" y="1311276"/>
            <a:ext cx="2905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ELEMENT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443941" y="2279117"/>
            <a:ext cx="1690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MANY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8404512" y="4178633"/>
            <a:ext cx="1680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NONE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62231" y="3278820"/>
            <a:ext cx="1709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 /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AN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989329" y="3278818"/>
            <a:ext cx="3261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THERE</a:t>
            </a:r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ISN’T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2" name="Flecha derecha 21"/>
          <p:cNvSpPr/>
          <p:nvPr/>
        </p:nvSpPr>
        <p:spPr>
          <a:xfrm>
            <a:off x="7435590" y="3478844"/>
            <a:ext cx="552450" cy="2762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23" name="CuadroTexto 22"/>
          <p:cNvSpPr txBox="1"/>
          <p:nvPr/>
        </p:nvSpPr>
        <p:spPr>
          <a:xfrm>
            <a:off x="8193475" y="3278819"/>
            <a:ext cx="2905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36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 </a:t>
            </a:r>
            <a:r>
              <a:rPr lang="es-MX" sz="3600" b="1" spc="38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ELEMENT</a:t>
            </a:r>
            <a:endParaRPr lang="es-MX" sz="3600" b="1" spc="38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6198" y="4698849"/>
            <a:ext cx="2159151" cy="2159151"/>
          </a:xfrm>
          <a:prstGeom prst="rect">
            <a:avLst/>
          </a:prstGeom>
        </p:spPr>
      </p:pic>
      <p:sp>
        <p:nvSpPr>
          <p:cNvPr id="24" name="Rectángulo redondeado 23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437653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/>
      <p:bldP spid="16" grpId="0"/>
      <p:bldP spid="17" grpId="0"/>
      <p:bldP spid="20" grpId="0"/>
      <p:bldP spid="21" grpId="0"/>
      <p:bldP spid="22" grpId="0" animBg="1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1" y="557067"/>
            <a:ext cx="11577052" cy="6173933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947401" y="5864518"/>
            <a:ext cx="3525916" cy="78046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050" dirty="0" err="1"/>
              <a:t>There</a:t>
            </a:r>
            <a:r>
              <a:rPr lang="es-MX" sz="4050" dirty="0"/>
              <a:t> </a:t>
            </a:r>
            <a:r>
              <a:rPr lang="es-MX" sz="4050" dirty="0" err="1"/>
              <a:t>is</a:t>
            </a:r>
            <a:r>
              <a:rPr lang="es-MX" sz="4050" dirty="0"/>
              <a:t> a/</a:t>
            </a:r>
            <a:r>
              <a:rPr lang="es-MX" sz="4050" dirty="0" err="1"/>
              <a:t>an</a:t>
            </a:r>
            <a:endParaRPr lang="es-MX" sz="405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6927" y="0"/>
            <a:ext cx="10947400" cy="1122025"/>
          </a:xfrm>
        </p:spPr>
        <p:txBody>
          <a:bodyPr>
            <a:noAutofit/>
          </a:bodyPr>
          <a:lstStyle/>
          <a:p>
            <a:pPr algn="ctr"/>
            <a:r>
              <a:rPr lang="es-MX" sz="4000" dirty="0"/>
              <a:t>Can </a:t>
            </a:r>
            <a:r>
              <a:rPr lang="es-MX" sz="4000" dirty="0" err="1"/>
              <a:t>you</a:t>
            </a:r>
            <a:r>
              <a:rPr lang="es-MX" sz="4000" dirty="0"/>
              <a:t> describe </a:t>
            </a:r>
            <a:r>
              <a:rPr lang="es-MX" sz="4000" dirty="0" err="1"/>
              <a:t>how</a:t>
            </a:r>
            <a:r>
              <a:rPr lang="es-MX" sz="4000" dirty="0"/>
              <a:t> </a:t>
            </a:r>
            <a:r>
              <a:rPr lang="es-MX" sz="4000" dirty="0" err="1"/>
              <a:t>many</a:t>
            </a:r>
            <a:r>
              <a:rPr lang="es-MX" sz="4000" dirty="0"/>
              <a:t> </a:t>
            </a:r>
            <a:r>
              <a:rPr lang="es-MX" sz="4000" dirty="0" err="1"/>
              <a:t>objects</a:t>
            </a:r>
            <a:r>
              <a:rPr lang="es-MX" sz="4000" dirty="0"/>
              <a:t> are </a:t>
            </a:r>
            <a:r>
              <a:rPr lang="es-MX" sz="4000" dirty="0" err="1"/>
              <a:t>there</a:t>
            </a:r>
            <a:r>
              <a:rPr lang="es-MX" sz="4000" dirty="0"/>
              <a:t> in </a:t>
            </a:r>
            <a:r>
              <a:rPr lang="es-MX" sz="4000" dirty="0" err="1"/>
              <a:t>the</a:t>
            </a:r>
            <a:r>
              <a:rPr lang="es-MX" sz="4000" dirty="0"/>
              <a:t> </a:t>
            </a:r>
            <a:r>
              <a:rPr lang="es-MX" sz="4000" dirty="0" err="1"/>
              <a:t>room</a:t>
            </a:r>
            <a:r>
              <a:rPr lang="es-MX" sz="4000" dirty="0"/>
              <a:t>?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067808" y="5864518"/>
            <a:ext cx="2628901" cy="78046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050" dirty="0" err="1"/>
              <a:t>There</a:t>
            </a:r>
            <a:r>
              <a:rPr lang="es-MX" sz="4050" dirty="0"/>
              <a:t> are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884301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160" y="136615"/>
            <a:ext cx="8734880" cy="672138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16200000">
            <a:off x="-1120627" y="2835588"/>
            <a:ext cx="55178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Vocabulary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864507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03300" y="1085453"/>
            <a:ext cx="1054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dirty="0" smtClean="0"/>
              <a:t>My name is Annie and I live in a very big house. _________________ twenty-three rooms in my house, but _________________ only twelve bedrooms. I live in one of the rooms on the third floor. In my room, _________________ a huge bed and _________________ nine windows. My bedroom isn’t small. On my bed _________________ lots of pillows, and _________________ my cat, Fluffy. In my closet _________________ many toys, and _________________ also many clothes. I don’t have a bathroom in my bedroom, but ________________ a bathroom next to my room. Also in my house _______________two kitchens, a big dining room and three living rooms. The house is really big!</a:t>
            </a:r>
            <a:endParaRPr lang="en-GB" sz="3000" dirty="0"/>
          </a:p>
        </p:txBody>
      </p:sp>
      <p:sp>
        <p:nvSpPr>
          <p:cNvPr id="6" name="Rectángulo 5"/>
          <p:cNvSpPr/>
          <p:nvPr/>
        </p:nvSpPr>
        <p:spPr>
          <a:xfrm>
            <a:off x="1003300" y="8235"/>
            <a:ext cx="1054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Complete the following sentences </a:t>
            </a:r>
            <a:r>
              <a:rPr lang="en-US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with THERE IS / THERE ARE in </a:t>
            </a:r>
            <a:r>
              <a:rPr 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the affirmative.</a:t>
            </a: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845800" y="6198174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782831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003300" y="8235"/>
            <a:ext cx="1054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Complete the following sentences </a:t>
            </a:r>
            <a:r>
              <a:rPr lang="en-US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with THERE ISN’T / THERE AREN’T in </a:t>
            </a:r>
            <a:r>
              <a:rPr 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the affirmative.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003300" y="1028343"/>
            <a:ext cx="108712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700" dirty="0" smtClean="0"/>
              <a:t>1. ____________________ a flight from here to London.</a:t>
            </a:r>
          </a:p>
          <a:p>
            <a:r>
              <a:rPr lang="en-GB" sz="2700" dirty="0" smtClean="0"/>
              <a:t>2. ____________________ any movies that I want to see in the cinema.</a:t>
            </a:r>
          </a:p>
          <a:p>
            <a:r>
              <a:rPr lang="en-GB" sz="2700" dirty="0" smtClean="0"/>
              <a:t>3. I’m very hungry, but ____________________ any food in the refrigerator.</a:t>
            </a:r>
          </a:p>
          <a:p>
            <a:r>
              <a:rPr lang="en-GB" sz="2700" dirty="0" smtClean="0"/>
              <a:t>4. We want to go to the concert, but ____________________ any tickets.</a:t>
            </a:r>
          </a:p>
          <a:p>
            <a:r>
              <a:rPr lang="en-GB" sz="2700" dirty="0" smtClean="0"/>
              <a:t>5. ___________________ any money in my bank account so I can’t pay the bills.</a:t>
            </a:r>
          </a:p>
          <a:p>
            <a:r>
              <a:rPr lang="en-GB" sz="2700" dirty="0" smtClean="0"/>
              <a:t>6. ____________________ seventy minutes in an hour.</a:t>
            </a:r>
          </a:p>
          <a:p>
            <a:r>
              <a:rPr lang="en-GB" sz="2700" dirty="0" smtClean="0"/>
              <a:t>7. In my neighbourhood, ____________________ any children.</a:t>
            </a:r>
          </a:p>
          <a:p>
            <a:r>
              <a:rPr lang="en-GB" sz="2700" dirty="0" smtClean="0"/>
              <a:t>8. Henry can’t bake a cake because ____________________ any sugar in the cupboard.</a:t>
            </a:r>
          </a:p>
          <a:p>
            <a:r>
              <a:rPr lang="en-GB" sz="2700" dirty="0" smtClean="0"/>
              <a:t>9. It’s sunny today and ____________________ a cloud in the sky.</a:t>
            </a:r>
          </a:p>
          <a:p>
            <a:r>
              <a:rPr lang="en-GB" sz="2700" dirty="0" smtClean="0"/>
              <a:t>10. I’m sorry, ____________________ any letters for you today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9633729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74" name="Group 5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78461760"/>
              </p:ext>
            </p:extLst>
          </p:nvPr>
        </p:nvGraphicFramePr>
        <p:xfrm>
          <a:off x="279400" y="37145"/>
          <a:ext cx="11658600" cy="6820855"/>
        </p:xfrm>
        <a:graphic>
          <a:graphicData uri="http://schemas.openxmlformats.org/drawingml/2006/table">
            <a:tbl>
              <a:tblPr/>
              <a:tblGrid>
                <a:gridCol w="265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0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4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altLang="es-MX" sz="24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AFFIRMATIVE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NEGATIVE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INTERROGATIVE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SHORT ANSWERS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46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altLang="es-MX" sz="24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Singular / uncountable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There is a/an…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There isn’t a/an…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Is there a…?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Yes, there is.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No, there isn’t.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04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Plural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There are…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There aren’t …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Are there…?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Yes, there are.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altLang="es-MX" sz="3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rPr>
                        <a:t>No, there aren’t.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688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998" y="113792"/>
            <a:ext cx="11112501" cy="77520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8999" y="1041400"/>
            <a:ext cx="11112501" cy="541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b="1" dirty="0" smtClean="0"/>
              <a:t>Comunicación Básica </a:t>
            </a:r>
            <a:endParaRPr lang="es-MX" sz="2400" b="1" dirty="0"/>
          </a:p>
          <a:p>
            <a:pPr algn="just"/>
            <a:r>
              <a:rPr lang="es-MX" sz="24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400" dirty="0"/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400" dirty="0"/>
              <a:t>Extendida </a:t>
            </a:r>
          </a:p>
          <a:p>
            <a:pPr algn="just"/>
            <a:r>
              <a:rPr lang="es-MX" sz="24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400" dirty="0"/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420099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2744648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06440" y="2207916"/>
            <a:ext cx="8379121" cy="1943100"/>
          </a:xfrm>
        </p:spPr>
        <p:txBody>
          <a:bodyPr/>
          <a:lstStyle/>
          <a:p>
            <a:r>
              <a:rPr lang="es-MX" dirty="0" err="1" smtClean="0"/>
              <a:t>Obligations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94432" y="4025896"/>
            <a:ext cx="6803136" cy="812804"/>
          </a:xfrm>
        </p:spPr>
        <p:txBody>
          <a:bodyPr>
            <a:noAutofit/>
          </a:bodyPr>
          <a:lstStyle/>
          <a:p>
            <a:r>
              <a:rPr lang="es-MX" sz="3600" dirty="0" err="1"/>
              <a:t>Have</a:t>
            </a:r>
            <a:r>
              <a:rPr lang="es-MX" sz="3600" dirty="0"/>
              <a:t> to</a:t>
            </a:r>
          </a:p>
          <a:p>
            <a:r>
              <a:rPr lang="es-MX" sz="3600" dirty="0" err="1"/>
              <a:t>Don’t</a:t>
            </a:r>
            <a:r>
              <a:rPr lang="es-MX" sz="3600" dirty="0"/>
              <a:t> </a:t>
            </a:r>
            <a:r>
              <a:rPr lang="es-MX" sz="3600" dirty="0" err="1"/>
              <a:t>Have</a:t>
            </a:r>
            <a:r>
              <a:rPr lang="es-MX" sz="3600" dirty="0"/>
              <a:t> to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601" y="206948"/>
            <a:ext cx="6830799" cy="2126087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410464" y="62666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063506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9800" y="190500"/>
            <a:ext cx="10985500" cy="1206500"/>
          </a:xfrm>
        </p:spPr>
        <p:txBody>
          <a:bodyPr>
            <a:noAutofit/>
          </a:bodyPr>
          <a:lstStyle/>
          <a:p>
            <a:pPr algn="ctr"/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Complete the chart. </a:t>
            </a:r>
            <a:b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Say what activities you </a:t>
            </a:r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can</a:t>
            </a:r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do or you </a:t>
            </a:r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can’t</a:t>
            </a:r>
            <a:r>
              <a:rPr lang="en-GB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do in these places.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689101" y="1495029"/>
          <a:ext cx="8801101" cy="515404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9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0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2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0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7725"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At </a:t>
                      </a:r>
                    </a:p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school</a:t>
                      </a:r>
                      <a:endParaRPr lang="en-GB" sz="24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At </a:t>
                      </a:r>
                    </a:p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home</a:t>
                      </a:r>
                      <a:endParaRPr lang="en-GB" sz="24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In a restaurant</a:t>
                      </a:r>
                      <a:endParaRPr lang="en-GB" sz="24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 smtClean="0">
                          <a:solidFill>
                            <a:srgbClr val="0070C0"/>
                          </a:solidFill>
                        </a:rPr>
                        <a:t>In a concert</a:t>
                      </a:r>
                      <a:endParaRPr lang="en-GB" sz="24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021">
                <a:tc>
                  <a:txBody>
                    <a:bodyPr/>
                    <a:lstStyle/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Necessary </a:t>
                      </a:r>
                    </a:p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or</a:t>
                      </a:r>
                    </a:p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0926">
                <a:tc>
                  <a:txBody>
                    <a:bodyPr/>
                    <a:lstStyle/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Not necessary or</a:t>
                      </a:r>
                    </a:p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Not</a:t>
                      </a:r>
                      <a:r>
                        <a:rPr lang="en-GB" sz="2400" b="1" baseline="0" noProof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24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210250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701800" y="558801"/>
          <a:ext cx="8750300" cy="558145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1400"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noProof="0" dirty="0" smtClean="0">
                          <a:solidFill>
                            <a:srgbClr val="0070C0"/>
                          </a:solidFill>
                        </a:rPr>
                        <a:t>At school</a:t>
                      </a:r>
                      <a:endParaRPr lang="en-GB" sz="30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000" noProof="0" dirty="0" smtClean="0">
                          <a:solidFill>
                            <a:srgbClr val="0070C0"/>
                          </a:solidFill>
                        </a:rPr>
                        <a:t>At home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937">
                <a:tc>
                  <a:txBody>
                    <a:bodyPr/>
                    <a:lstStyle/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Necessary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or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6118">
                <a:tc>
                  <a:txBody>
                    <a:bodyPr/>
                    <a:lstStyle/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Not necessary or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Not</a:t>
                      </a:r>
                      <a:r>
                        <a:rPr lang="en-GB" sz="3000" b="1" baseline="0" noProof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145671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701800" y="558801"/>
          <a:ext cx="8750300" cy="558145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1400"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noProof="0" dirty="0" smtClean="0">
                          <a:solidFill>
                            <a:srgbClr val="0070C0"/>
                          </a:solidFill>
                        </a:rPr>
                        <a:t>In a restaurant</a:t>
                      </a:r>
                      <a:endParaRPr lang="en-GB" sz="3000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000" noProof="0" dirty="0" smtClean="0">
                          <a:solidFill>
                            <a:srgbClr val="0070C0"/>
                          </a:solidFill>
                        </a:rPr>
                        <a:t>In</a:t>
                      </a:r>
                      <a:r>
                        <a:rPr lang="en-GB" sz="3000" baseline="0" noProof="0" dirty="0" smtClean="0">
                          <a:solidFill>
                            <a:srgbClr val="0070C0"/>
                          </a:solidFill>
                        </a:rPr>
                        <a:t> a concert</a:t>
                      </a:r>
                      <a:endParaRPr lang="en-GB" sz="3000" noProof="0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937">
                <a:tc>
                  <a:txBody>
                    <a:bodyPr/>
                    <a:lstStyle/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Necessary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or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6118">
                <a:tc>
                  <a:txBody>
                    <a:bodyPr/>
                    <a:lstStyle/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Not necessary or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Not</a:t>
                      </a:r>
                      <a:r>
                        <a:rPr lang="en-GB" sz="3000" b="1" baseline="0" noProof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compulsory </a:t>
                      </a:r>
                    </a:p>
                    <a:p>
                      <a:pPr algn="ctr"/>
                      <a:r>
                        <a:rPr lang="en-GB" sz="3000" b="1" noProof="0" dirty="0" smtClean="0">
                          <a:solidFill>
                            <a:srgbClr val="0070C0"/>
                          </a:solidFill>
                        </a:rPr>
                        <a:t>to do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30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0147300" y="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SPEAKING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592930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9001" y="159112"/>
            <a:ext cx="3018799" cy="996588"/>
          </a:xfrm>
        </p:spPr>
        <p:txBody>
          <a:bodyPr>
            <a:noAutofit/>
          </a:bodyPr>
          <a:lstStyle/>
          <a:p>
            <a:r>
              <a:rPr lang="es-MX" sz="66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HAVE</a:t>
            </a:r>
            <a:r>
              <a:rPr lang="es-MX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TO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9181" y="1213351"/>
            <a:ext cx="10047619" cy="345367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4400" b="1" dirty="0" err="1">
                <a:solidFill>
                  <a:srgbClr val="002060"/>
                </a:solidFill>
              </a:rPr>
              <a:t>Examples</a:t>
            </a:r>
            <a:r>
              <a:rPr lang="es-MX" sz="4400" dirty="0">
                <a:solidFill>
                  <a:srgbClr val="002060"/>
                </a:solidFill>
              </a:rPr>
              <a:t>:</a:t>
            </a:r>
          </a:p>
          <a:p>
            <a:pPr algn="just"/>
            <a:r>
              <a:rPr lang="es-MX" sz="4400" dirty="0">
                <a:solidFill>
                  <a:srgbClr val="002060"/>
                </a:solidFill>
              </a:rPr>
              <a:t>I </a:t>
            </a:r>
            <a:r>
              <a:rPr lang="es-MX" sz="4400" b="1" dirty="0" err="1">
                <a:solidFill>
                  <a:srgbClr val="FF0000"/>
                </a:solidFill>
              </a:rPr>
              <a:t>have</a:t>
            </a:r>
            <a:r>
              <a:rPr lang="es-MX" sz="4400" b="1" dirty="0">
                <a:solidFill>
                  <a:srgbClr val="FF0000"/>
                </a:solidFill>
              </a:rPr>
              <a:t> to </a:t>
            </a:r>
            <a:r>
              <a:rPr lang="es-MX" sz="4400" b="1" dirty="0" err="1">
                <a:solidFill>
                  <a:srgbClr val="0070C0"/>
                </a:solidFill>
              </a:rPr>
              <a:t>wear</a:t>
            </a:r>
            <a:r>
              <a:rPr lang="es-MX" sz="4400" dirty="0">
                <a:solidFill>
                  <a:srgbClr val="00B050"/>
                </a:solidFill>
              </a:rPr>
              <a:t> </a:t>
            </a:r>
            <a:r>
              <a:rPr lang="es-MX" sz="4400" dirty="0">
                <a:solidFill>
                  <a:srgbClr val="002060"/>
                </a:solidFill>
              </a:rPr>
              <a:t>a </a:t>
            </a:r>
            <a:r>
              <a:rPr lang="es-MX" sz="4400" dirty="0" err="1">
                <a:solidFill>
                  <a:srgbClr val="002060"/>
                </a:solidFill>
              </a:rPr>
              <a:t>suit</a:t>
            </a:r>
            <a:r>
              <a:rPr lang="es-MX" sz="4400" dirty="0">
                <a:solidFill>
                  <a:srgbClr val="002060"/>
                </a:solidFill>
              </a:rPr>
              <a:t> at </a:t>
            </a:r>
            <a:r>
              <a:rPr lang="es-MX" sz="4400" dirty="0" err="1">
                <a:solidFill>
                  <a:srgbClr val="002060"/>
                </a:solidFill>
              </a:rPr>
              <a:t>work</a:t>
            </a:r>
            <a:r>
              <a:rPr lang="es-MX" sz="44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es-MX" sz="4400" dirty="0" err="1">
                <a:solidFill>
                  <a:srgbClr val="002060"/>
                </a:solidFill>
              </a:rPr>
              <a:t>She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b="1" dirty="0">
                <a:solidFill>
                  <a:srgbClr val="FF0000"/>
                </a:solidFill>
              </a:rPr>
              <a:t>has to </a:t>
            </a:r>
            <a:r>
              <a:rPr lang="es-MX" sz="4400" b="1" dirty="0">
                <a:solidFill>
                  <a:srgbClr val="0070C0"/>
                </a:solidFill>
              </a:rPr>
              <a:t>do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dirty="0" err="1">
                <a:solidFill>
                  <a:srgbClr val="002060"/>
                </a:solidFill>
              </a:rPr>
              <a:t>her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dirty="0" err="1">
                <a:solidFill>
                  <a:srgbClr val="002060"/>
                </a:solidFill>
              </a:rPr>
              <a:t>homework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dirty="0" err="1">
                <a:solidFill>
                  <a:srgbClr val="002060"/>
                </a:solidFill>
              </a:rPr>
              <a:t>everyday</a:t>
            </a:r>
            <a:r>
              <a:rPr lang="es-MX" sz="44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es-MX" sz="4400" dirty="0" err="1">
                <a:solidFill>
                  <a:srgbClr val="002060"/>
                </a:solidFill>
              </a:rPr>
              <a:t>We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b="1" dirty="0" err="1">
                <a:solidFill>
                  <a:srgbClr val="FF0000"/>
                </a:solidFill>
              </a:rPr>
              <a:t>have</a:t>
            </a:r>
            <a:r>
              <a:rPr lang="es-MX" sz="4400" b="1" dirty="0">
                <a:solidFill>
                  <a:srgbClr val="FF0000"/>
                </a:solidFill>
              </a:rPr>
              <a:t> to </a:t>
            </a:r>
            <a:r>
              <a:rPr lang="es-MX" sz="4400" b="1" dirty="0" err="1">
                <a:solidFill>
                  <a:srgbClr val="0070C0"/>
                </a:solidFill>
              </a:rPr>
              <a:t>pay</a:t>
            </a:r>
            <a:r>
              <a:rPr lang="es-MX" sz="4400" dirty="0">
                <a:solidFill>
                  <a:srgbClr val="002060"/>
                </a:solidFill>
              </a:rPr>
              <a:t> </a:t>
            </a:r>
            <a:r>
              <a:rPr lang="es-MX" sz="4400" dirty="0" err="1">
                <a:solidFill>
                  <a:srgbClr val="002060"/>
                </a:solidFill>
              </a:rPr>
              <a:t>attention</a:t>
            </a:r>
            <a:r>
              <a:rPr lang="es-MX" sz="4400" dirty="0">
                <a:solidFill>
                  <a:srgbClr val="002060"/>
                </a:solidFill>
              </a:rPr>
              <a:t> in </a:t>
            </a:r>
            <a:r>
              <a:rPr lang="es-MX" sz="4400" dirty="0" err="1">
                <a:solidFill>
                  <a:srgbClr val="002060"/>
                </a:solidFill>
              </a:rPr>
              <a:t>class</a:t>
            </a:r>
            <a:r>
              <a:rPr lang="es-MX" sz="4400" dirty="0">
                <a:solidFill>
                  <a:srgbClr val="002060"/>
                </a:solidFill>
              </a:rPr>
              <a:t>.</a:t>
            </a:r>
          </a:p>
          <a:p>
            <a:pPr algn="just"/>
            <a:endParaRPr lang="es-MX" sz="4400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107" y="4565789"/>
            <a:ext cx="1522993" cy="207194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027" y="4406900"/>
            <a:ext cx="1257919" cy="231807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608" y="4501624"/>
            <a:ext cx="1508392" cy="223825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987800" y="153124"/>
            <a:ext cx="7759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use “</a:t>
            </a:r>
            <a:r>
              <a:rPr lang="es-MX" sz="4000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HAVE</a:t>
            </a:r>
            <a:r>
              <a:rPr lang="es-MX" sz="40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TO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” to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say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something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necessary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</a:t>
            </a:r>
            <a:r>
              <a:rPr lang="es-MX" sz="4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40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compulsory</a:t>
            </a:r>
            <a:r>
              <a:rPr lang="es-MX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sp>
        <p:nvSpPr>
          <p:cNvPr id="8" name="Rectángulo redondeado 7">
            <a:hlinkClick r:id="rId5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316666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5821" y="2438"/>
            <a:ext cx="3019279" cy="1978761"/>
          </a:xfrm>
        </p:spPr>
        <p:txBody>
          <a:bodyPr>
            <a:normAutofit/>
          </a:bodyPr>
          <a:lstStyle/>
          <a:p>
            <a:r>
              <a:rPr lang="es-MX" sz="66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DON’T</a:t>
            </a:r>
            <a:r>
              <a:rPr lang="es-MX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HAVE</a:t>
            </a:r>
            <a: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75100" y="360220"/>
            <a:ext cx="7800716" cy="1945504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ClrTx/>
              <a:buNone/>
            </a:pP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use “</a:t>
            </a:r>
            <a:r>
              <a:rPr lang="es-MX" sz="3600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DON’T</a:t>
            </a:r>
            <a:r>
              <a:rPr lang="es-MX" sz="36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HAVE</a:t>
            </a:r>
            <a:r>
              <a:rPr lang="es-MX" sz="36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TO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” to </a:t>
            </a: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say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something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NOT</a:t>
            </a:r>
            <a:r>
              <a:rPr lang="es-MX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necessary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z="3600" dirty="0">
              <a:solidFill>
                <a:srgbClr val="002060"/>
              </a:solidFill>
            </a:endParaRPr>
          </a:p>
          <a:p>
            <a:pPr marL="0" indent="0" algn="r">
              <a:spcBef>
                <a:spcPts val="0"/>
              </a:spcBef>
              <a:buClrTx/>
              <a:buNone/>
            </a:pPr>
            <a:r>
              <a:rPr lang="es-MX" sz="3600" b="1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</a:t>
            </a:r>
            <a:r>
              <a:rPr lang="es-MX" sz="36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s-MX" sz="3600" b="1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</a:t>
            </a:r>
            <a:r>
              <a:rPr lang="es-MX" sz="36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b="1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isn’t</a:t>
            </a:r>
            <a:r>
              <a:rPr lang="es-MX" sz="36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b="1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against</a:t>
            </a:r>
            <a:r>
              <a:rPr lang="es-MX" sz="36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b="1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z="36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rules</a:t>
            </a:r>
            <a:r>
              <a:rPr lang="es-MX" sz="36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955821" y="1925952"/>
            <a:ext cx="11032979" cy="339555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600" b="1" dirty="0">
                <a:solidFill>
                  <a:srgbClr val="0070C0"/>
                </a:solidFill>
              </a:rPr>
              <a:t>Examples:</a:t>
            </a:r>
          </a:p>
          <a:p>
            <a:r>
              <a:rPr lang="en-GB" sz="3600" dirty="0">
                <a:solidFill>
                  <a:srgbClr val="002060"/>
                </a:solidFill>
              </a:rPr>
              <a:t>I </a:t>
            </a:r>
            <a:r>
              <a:rPr lang="en-GB" sz="3600" b="1" dirty="0">
                <a:solidFill>
                  <a:srgbClr val="FF0000"/>
                </a:solidFill>
              </a:rPr>
              <a:t>don’t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FF0000"/>
                </a:solidFill>
              </a:rPr>
              <a:t>have to </a:t>
            </a:r>
            <a:r>
              <a:rPr lang="en-GB" sz="3600" b="1" dirty="0">
                <a:solidFill>
                  <a:srgbClr val="0070C0"/>
                </a:solidFill>
              </a:rPr>
              <a:t>wear</a:t>
            </a:r>
            <a:r>
              <a:rPr lang="en-GB" sz="3600" dirty="0"/>
              <a:t> </a:t>
            </a:r>
            <a:r>
              <a:rPr lang="en-GB" sz="3600" dirty="0">
                <a:solidFill>
                  <a:srgbClr val="002060"/>
                </a:solidFill>
              </a:rPr>
              <a:t>uniform at school.</a:t>
            </a:r>
          </a:p>
          <a:p>
            <a:r>
              <a:rPr lang="en-GB" sz="3600" dirty="0">
                <a:solidFill>
                  <a:srgbClr val="002060"/>
                </a:solidFill>
              </a:rPr>
              <a:t>David</a:t>
            </a:r>
            <a:r>
              <a:rPr lang="en-GB" sz="3600" dirty="0"/>
              <a:t> </a:t>
            </a:r>
            <a:r>
              <a:rPr lang="en-GB" sz="3600" b="1" dirty="0">
                <a:solidFill>
                  <a:srgbClr val="FF0000"/>
                </a:solidFill>
              </a:rPr>
              <a:t>doesn’t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FF0000"/>
                </a:solidFill>
              </a:rPr>
              <a:t>have to </a:t>
            </a:r>
            <a:r>
              <a:rPr lang="en-GB" sz="3600" b="1" dirty="0" smtClean="0">
                <a:solidFill>
                  <a:srgbClr val="0070C0"/>
                </a:solidFill>
              </a:rPr>
              <a:t>write</a:t>
            </a:r>
            <a:r>
              <a:rPr lang="en-GB" sz="3600" dirty="0" smtClean="0"/>
              <a:t>. </a:t>
            </a:r>
            <a:r>
              <a:rPr lang="en-GB" sz="3600" dirty="0" smtClean="0">
                <a:solidFill>
                  <a:srgbClr val="002060"/>
                </a:solidFill>
              </a:rPr>
              <a:t>He memorizes </a:t>
            </a:r>
            <a:r>
              <a:rPr lang="en-GB" sz="3600" dirty="0">
                <a:solidFill>
                  <a:srgbClr val="002060"/>
                </a:solidFill>
              </a:rPr>
              <a:t>everything.</a:t>
            </a:r>
          </a:p>
          <a:p>
            <a:r>
              <a:rPr lang="en-GB" sz="3600" dirty="0">
                <a:solidFill>
                  <a:srgbClr val="002060"/>
                </a:solidFill>
              </a:rPr>
              <a:t>They</a:t>
            </a:r>
            <a:r>
              <a:rPr lang="en-GB" sz="3600" b="1" dirty="0"/>
              <a:t> </a:t>
            </a:r>
            <a:r>
              <a:rPr lang="en-GB" sz="3600" b="1" dirty="0">
                <a:solidFill>
                  <a:srgbClr val="FF0000"/>
                </a:solidFill>
              </a:rPr>
              <a:t>don’t have to </a:t>
            </a:r>
            <a:r>
              <a:rPr lang="en-GB" sz="3600" b="1" dirty="0">
                <a:solidFill>
                  <a:srgbClr val="0070C0"/>
                </a:solidFill>
              </a:rPr>
              <a:t>save</a:t>
            </a:r>
            <a:r>
              <a:rPr lang="en-GB" sz="3600" dirty="0"/>
              <a:t> </a:t>
            </a:r>
            <a:r>
              <a:rPr lang="en-GB" sz="3600" dirty="0">
                <a:solidFill>
                  <a:srgbClr val="002060"/>
                </a:solidFill>
              </a:rPr>
              <a:t>money. They’re rich.</a:t>
            </a:r>
          </a:p>
          <a:p>
            <a:endParaRPr lang="es-MX" sz="3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554" y="4640857"/>
            <a:ext cx="589656" cy="195899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173" y="4640857"/>
            <a:ext cx="625627" cy="196625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5458" y="4899010"/>
            <a:ext cx="1617555" cy="1442684"/>
          </a:xfrm>
          <a:prstGeom prst="rect">
            <a:avLst/>
          </a:prstGeom>
        </p:spPr>
      </p:pic>
      <p:sp>
        <p:nvSpPr>
          <p:cNvPr id="9" name="Rectángulo redondeado 8">
            <a:hlinkClick r:id="rId5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654920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35546" y="219000"/>
            <a:ext cx="7543800" cy="566348"/>
          </a:xfrm>
        </p:spPr>
        <p:txBody>
          <a:bodyPr>
            <a:noAutofit/>
          </a:bodyPr>
          <a:lstStyle/>
          <a:p>
            <a:pPr algn="r"/>
            <a:r>
              <a:rPr lang="es-MX" sz="4400" b="1" dirty="0" err="1"/>
              <a:t>Don’t</a:t>
            </a:r>
            <a:r>
              <a:rPr lang="es-MX" sz="4400" b="1" dirty="0"/>
              <a:t> </a:t>
            </a:r>
            <a:r>
              <a:rPr lang="es-MX" sz="4400" b="1" dirty="0" err="1"/>
              <a:t>forget</a:t>
            </a:r>
            <a:r>
              <a:rPr lang="es-MX" sz="4400" b="1" dirty="0"/>
              <a:t>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5732" y="219000"/>
            <a:ext cx="1894115" cy="294894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</a:t>
            </a:r>
          </a:p>
          <a:p>
            <a:pPr marL="0" indent="0" algn="ctr">
              <a:buNone/>
            </a:pP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endParaRPr lang="es-MX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 algn="ctr">
              <a:buNone/>
            </a:pP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They</a:t>
            </a:r>
            <a:endParaRPr lang="es-MX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347446" y="3860798"/>
            <a:ext cx="1894115" cy="201821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</a:t>
            </a:r>
          </a:p>
          <a:p>
            <a:pPr marL="0" indent="0" algn="ctr">
              <a:buNone/>
            </a:pPr>
            <a:r>
              <a:rPr lang="es-MX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endParaRPr lang="es-MX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 algn="ctr">
              <a:buNone/>
            </a:pPr>
            <a:r>
              <a:rPr lang="es-MX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It</a:t>
            </a:r>
            <a:endParaRPr lang="es-MX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Cerrar llave 4"/>
          <p:cNvSpPr/>
          <p:nvPr/>
        </p:nvSpPr>
        <p:spPr>
          <a:xfrm>
            <a:off x="3108231" y="341464"/>
            <a:ext cx="617220" cy="2704012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errar llave 5"/>
          <p:cNvSpPr/>
          <p:nvPr/>
        </p:nvSpPr>
        <p:spPr>
          <a:xfrm>
            <a:off x="4869911" y="3517898"/>
            <a:ext cx="617220" cy="2704012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440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487132" y="4142466"/>
            <a:ext cx="5154755" cy="14548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has to…</a:t>
            </a:r>
          </a:p>
          <a:p>
            <a:pPr marL="0" indent="0">
              <a:buNone/>
            </a:pPr>
            <a:r>
              <a:rPr lang="es-MX" sz="4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doesn’t</a:t>
            </a: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have</a:t>
            </a: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to…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3725452" y="966032"/>
            <a:ext cx="4468777" cy="14548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have</a:t>
            </a: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to…</a:t>
            </a:r>
          </a:p>
          <a:p>
            <a:pPr marL="0" indent="0">
              <a:buNone/>
            </a:pPr>
            <a:r>
              <a:rPr lang="es-MX" sz="4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don’t</a:t>
            </a: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have</a:t>
            </a:r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to…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1706" y="575328"/>
            <a:ext cx="1882490" cy="2510771"/>
          </a:xfrm>
          <a:prstGeom prst="rect">
            <a:avLst/>
          </a:prstGeom>
        </p:spPr>
      </p:pic>
      <p:sp>
        <p:nvSpPr>
          <p:cNvPr id="10" name="Rectángulo redondeado 9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140939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0"/>
            <a:ext cx="10972800" cy="1028700"/>
          </a:xfrm>
        </p:spPr>
        <p:txBody>
          <a:bodyPr>
            <a:noAutofit/>
          </a:bodyPr>
          <a:lstStyle/>
          <a:p>
            <a:pPr algn="ctr"/>
            <a: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the following sentences with HAVE/HAS TO or DON’T/DOESN’T HAVE TO</a:t>
            </a:r>
            <a:endParaRPr lang="es-MX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3007" y="1028700"/>
            <a:ext cx="10795586" cy="5549900"/>
          </a:xfrm>
        </p:spPr>
        <p:txBody>
          <a:bodyPr>
            <a:noAutofit/>
          </a:bodyPr>
          <a:lstStyle/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2060"/>
                </a:solidFill>
              </a:rPr>
              <a:t>James is a smart guy, he_____________________ a lot! (</a:t>
            </a:r>
            <a:r>
              <a:rPr lang="en-US" sz="2900" b="1" dirty="0">
                <a:solidFill>
                  <a:srgbClr val="FF0000"/>
                </a:solidFill>
              </a:rPr>
              <a:t>study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2060"/>
                </a:solidFill>
              </a:rPr>
              <a:t>Lorenz and Susan live in a really old house, they _____________ a new one. (</a:t>
            </a:r>
            <a:r>
              <a:rPr lang="en-US" sz="2900" b="1" dirty="0">
                <a:solidFill>
                  <a:srgbClr val="FF0000"/>
                </a:solidFill>
              </a:rPr>
              <a:t>buy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US" sz="2900" b="1" dirty="0">
                <a:solidFill>
                  <a:srgbClr val="002060"/>
                </a:solidFill>
              </a:rPr>
              <a:t>A</a:t>
            </a:r>
            <a:r>
              <a:rPr lang="en-US" sz="2900" dirty="0">
                <a:solidFill>
                  <a:srgbClr val="002060"/>
                </a:solidFill>
              </a:rPr>
              <a:t>: Do you really ___________________ so fast? (</a:t>
            </a:r>
            <a:r>
              <a:rPr lang="en-US" sz="2900" b="1" dirty="0">
                <a:solidFill>
                  <a:srgbClr val="FF0000"/>
                </a:solidFill>
              </a:rPr>
              <a:t>speak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900" dirty="0">
                <a:solidFill>
                  <a:srgbClr val="002060"/>
                </a:solidFill>
              </a:rPr>
              <a:t>      I ________________ every single word! (</a:t>
            </a:r>
            <a:r>
              <a:rPr lang="en-US" sz="2900" b="1" dirty="0">
                <a:solidFill>
                  <a:srgbClr val="FF0000"/>
                </a:solidFill>
              </a:rPr>
              <a:t>write down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900" dirty="0">
                <a:solidFill>
                  <a:srgbClr val="002060"/>
                </a:solidFill>
              </a:rPr>
              <a:t>      </a:t>
            </a:r>
            <a:r>
              <a:rPr lang="en-US" sz="2900" b="1" dirty="0">
                <a:solidFill>
                  <a:srgbClr val="002060"/>
                </a:solidFill>
              </a:rPr>
              <a:t>B</a:t>
            </a:r>
            <a:r>
              <a:rPr lang="en-US" sz="2900" dirty="0">
                <a:solidFill>
                  <a:srgbClr val="002060"/>
                </a:solidFill>
              </a:rPr>
              <a:t>: No, you___________________________ every word I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900" dirty="0">
                <a:solidFill>
                  <a:srgbClr val="002060"/>
                </a:solidFill>
              </a:rPr>
              <a:t>        say, just the most important ideas! (</a:t>
            </a:r>
            <a:r>
              <a:rPr lang="en-US" sz="2900" b="1" dirty="0">
                <a:solidFill>
                  <a:srgbClr val="FF0000"/>
                </a:solidFill>
              </a:rPr>
              <a:t>write down</a:t>
            </a:r>
            <a:r>
              <a:rPr lang="en-US" sz="2900" dirty="0">
                <a:solidFill>
                  <a:srgbClr val="002060"/>
                </a:solidFill>
              </a:rPr>
              <a:t>)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 startAt="4"/>
            </a:pPr>
            <a:r>
              <a:rPr lang="en-US" sz="2900" b="1" dirty="0">
                <a:solidFill>
                  <a:srgbClr val="002060"/>
                </a:solidFill>
              </a:rPr>
              <a:t>A</a:t>
            </a:r>
            <a:r>
              <a:rPr lang="en-US" sz="2900" dirty="0">
                <a:solidFill>
                  <a:srgbClr val="002060"/>
                </a:solidFill>
              </a:rPr>
              <a:t>: Oh, look at the time. I _____________ or I’ll loose the train! (</a:t>
            </a:r>
            <a:r>
              <a:rPr lang="en-US" sz="2900" b="1" dirty="0">
                <a:solidFill>
                  <a:srgbClr val="FF0000"/>
                </a:solidFill>
              </a:rPr>
              <a:t>run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900" dirty="0">
                <a:solidFill>
                  <a:srgbClr val="002060"/>
                </a:solidFill>
              </a:rPr>
              <a:t>      </a:t>
            </a:r>
            <a:r>
              <a:rPr lang="en-US" sz="2900" b="1" dirty="0">
                <a:solidFill>
                  <a:srgbClr val="002060"/>
                </a:solidFill>
              </a:rPr>
              <a:t>B</a:t>
            </a:r>
            <a:r>
              <a:rPr lang="en-US" sz="2900" dirty="0">
                <a:solidFill>
                  <a:srgbClr val="002060"/>
                </a:solidFill>
              </a:rPr>
              <a:t>: You___________________. The train is going to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900" dirty="0">
                <a:solidFill>
                  <a:srgbClr val="002060"/>
                </a:solidFill>
              </a:rPr>
              <a:t>      be delayed. (</a:t>
            </a:r>
            <a:r>
              <a:rPr lang="en-US" sz="2900" b="1" dirty="0">
                <a:solidFill>
                  <a:srgbClr val="FF0000"/>
                </a:solidFill>
              </a:rPr>
              <a:t>run</a:t>
            </a:r>
            <a:r>
              <a:rPr lang="en-US" sz="2900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348040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00" y="0"/>
            <a:ext cx="11303000" cy="1028700"/>
          </a:xfrm>
        </p:spPr>
        <p:txBody>
          <a:bodyPr>
            <a:noAutofit/>
          </a:bodyPr>
          <a:lstStyle/>
          <a:p>
            <a:pPr algn="ctr"/>
            <a: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the following sentences with HAVE/HAS TO or DON’T/DOESN’T HAVE TO</a:t>
            </a:r>
            <a:endParaRPr lang="es-MX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3300" y="1295622"/>
            <a:ext cx="10845799" cy="521947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She has a wonderful hair but she _______________________ it every day. (</a:t>
            </a:r>
            <a:r>
              <a:rPr lang="en-US" sz="3200" b="1" dirty="0">
                <a:solidFill>
                  <a:srgbClr val="FF0000"/>
                </a:solidFill>
              </a:rPr>
              <a:t>wash</a:t>
            </a:r>
            <a:r>
              <a:rPr lang="en-US" sz="3200" dirty="0">
                <a:solidFill>
                  <a:srgbClr val="002060"/>
                </a:solidFill>
              </a:rPr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We can share a taxi if you want to. You ___________________ home. (</a:t>
            </a:r>
            <a:r>
              <a:rPr lang="en-US" sz="3200" b="1" dirty="0">
                <a:solidFill>
                  <a:srgbClr val="FF0000"/>
                </a:solidFill>
              </a:rPr>
              <a:t>walk</a:t>
            </a:r>
            <a:r>
              <a:rPr lang="en-US" sz="3200" dirty="0">
                <a:solidFill>
                  <a:srgbClr val="002060"/>
                </a:solidFill>
              </a:rPr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b="1" dirty="0">
                <a:solidFill>
                  <a:srgbClr val="002060"/>
                </a:solidFill>
              </a:rPr>
              <a:t>A</a:t>
            </a:r>
            <a:r>
              <a:rPr lang="en-US" sz="3200" dirty="0">
                <a:solidFill>
                  <a:srgbClr val="002060"/>
                </a:solidFill>
              </a:rPr>
              <a:t>: Do we go now or we _____________ for your sister? (</a:t>
            </a:r>
            <a:r>
              <a:rPr lang="en-US" sz="3200" b="1" dirty="0">
                <a:solidFill>
                  <a:srgbClr val="FF0000"/>
                </a:solidFill>
              </a:rPr>
              <a:t>wait</a:t>
            </a:r>
            <a:r>
              <a:rPr lang="en-US" sz="32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2060"/>
                </a:solidFill>
              </a:rPr>
              <a:t>     </a:t>
            </a:r>
            <a:r>
              <a:rPr lang="en-US" sz="3200" b="1" dirty="0">
                <a:solidFill>
                  <a:srgbClr val="002060"/>
                </a:solidFill>
              </a:rPr>
              <a:t>B</a:t>
            </a:r>
            <a:r>
              <a:rPr lang="en-US" sz="3200" dirty="0">
                <a:solidFill>
                  <a:srgbClr val="002060"/>
                </a:solidFill>
              </a:rPr>
              <a:t>: We ________________ for my sister. She has   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2060"/>
                </a:solidFill>
              </a:rPr>
              <a:t>     the Keys! (</a:t>
            </a:r>
            <a:r>
              <a:rPr lang="en-US" sz="3200" b="1" dirty="0">
                <a:solidFill>
                  <a:srgbClr val="FF0000"/>
                </a:solidFill>
              </a:rPr>
              <a:t>wait</a:t>
            </a:r>
            <a:r>
              <a:rPr lang="en-US" sz="3200" dirty="0">
                <a:solidFill>
                  <a:srgbClr val="002060"/>
                </a:solidFill>
              </a:rPr>
              <a:t>)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109311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0" y="0"/>
            <a:ext cx="10896600" cy="944906"/>
          </a:xfrm>
        </p:spPr>
        <p:txBody>
          <a:bodyPr>
            <a:noAutofit/>
          </a:bodyPr>
          <a:lstStyle/>
          <a:p>
            <a:pPr algn="ctr"/>
            <a:r>
              <a:rPr lang="es-MX" sz="36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Write</a:t>
            </a:r>
            <a:r>
              <a:rPr lang="es-MX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 TO, HAS TO, </a:t>
            </a:r>
            <a:b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DON'T HAVE TO or DOESN'T HAVE TO.</a:t>
            </a:r>
            <a:endParaRPr lang="es-MX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9000" y="944906"/>
            <a:ext cx="11150600" cy="5735294"/>
          </a:xfrm>
        </p:spPr>
        <p:txBody>
          <a:bodyPr>
            <a:noAutofit/>
          </a:bodyPr>
          <a:lstStyle/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Every man ____________ </a:t>
            </a:r>
            <a:r>
              <a:rPr lang="en-US" sz="2800" b="1" dirty="0">
                <a:solidFill>
                  <a:srgbClr val="0070C0"/>
                </a:solidFill>
              </a:rPr>
              <a:t>do</a:t>
            </a:r>
            <a:r>
              <a:rPr lang="en-US" sz="2800" dirty="0">
                <a:solidFill>
                  <a:srgbClr val="002060"/>
                </a:solidFill>
              </a:rPr>
              <a:t> military service in my country. It's obligatory.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When do we ____________ </a:t>
            </a:r>
            <a:r>
              <a:rPr lang="en-US" sz="2800" b="1" dirty="0">
                <a:solidFill>
                  <a:srgbClr val="0070C0"/>
                </a:solidFill>
              </a:rPr>
              <a:t>pay</a:t>
            </a:r>
            <a:r>
              <a:rPr lang="en-US" sz="2800" dirty="0">
                <a:solidFill>
                  <a:srgbClr val="002060"/>
                </a:solidFill>
              </a:rPr>
              <a:t> for the next term?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Policemen ____________ </a:t>
            </a:r>
            <a:r>
              <a:rPr lang="en-US" sz="2800" b="1" dirty="0">
                <a:solidFill>
                  <a:srgbClr val="0070C0"/>
                </a:solidFill>
              </a:rPr>
              <a:t>wear</a:t>
            </a:r>
            <a:r>
              <a:rPr lang="en-US" sz="2800" dirty="0">
                <a:solidFill>
                  <a:srgbClr val="002060"/>
                </a:solidFill>
              </a:rPr>
              <a:t> a uniform.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A pilot ____________ </a:t>
            </a:r>
            <a:r>
              <a:rPr lang="en-US" sz="2800" b="1" dirty="0">
                <a:solidFill>
                  <a:srgbClr val="0070C0"/>
                </a:solidFill>
              </a:rPr>
              <a:t>train</a:t>
            </a:r>
            <a:r>
              <a:rPr lang="en-US" sz="2800" dirty="0">
                <a:solidFill>
                  <a:srgbClr val="002060"/>
                </a:solidFill>
              </a:rPr>
              <a:t> for many years.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Does Susan ____________ </a:t>
            </a:r>
            <a:r>
              <a:rPr lang="en-US" sz="2800" b="1" dirty="0">
                <a:solidFill>
                  <a:srgbClr val="0070C0"/>
                </a:solidFill>
              </a:rPr>
              <a:t>work</a:t>
            </a:r>
            <a:r>
              <a:rPr lang="en-US" sz="2800" dirty="0">
                <a:solidFill>
                  <a:srgbClr val="002060"/>
                </a:solidFill>
              </a:rPr>
              <a:t> long hours?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I ______________ </a:t>
            </a:r>
            <a:r>
              <a:rPr lang="en-US" sz="2800" b="1" dirty="0">
                <a:solidFill>
                  <a:srgbClr val="0070C0"/>
                </a:solidFill>
              </a:rPr>
              <a:t>get up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early on Sundays. I can stay in bed.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You ______________ </a:t>
            </a:r>
            <a:r>
              <a:rPr lang="en-US" sz="2800" b="1" dirty="0">
                <a:solidFill>
                  <a:srgbClr val="0070C0"/>
                </a:solidFill>
              </a:rPr>
              <a:t>have</a:t>
            </a:r>
            <a:r>
              <a:rPr lang="en-US" sz="2800" dirty="0">
                <a:solidFill>
                  <a:srgbClr val="002060"/>
                </a:solidFill>
              </a:rPr>
              <a:t> a visa to come to Ukraine.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Maria _______________ </a:t>
            </a:r>
            <a:r>
              <a:rPr lang="en-US" sz="2800" b="1" dirty="0">
                <a:solidFill>
                  <a:srgbClr val="0070C0"/>
                </a:solidFill>
              </a:rPr>
              <a:t>do</a:t>
            </a:r>
            <a:r>
              <a:rPr lang="en-US" sz="2800" dirty="0">
                <a:solidFill>
                  <a:srgbClr val="002060"/>
                </a:solidFill>
              </a:rPr>
              <a:t> it if you don't want to.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My daughter ________________ </a:t>
            </a:r>
            <a:r>
              <a:rPr lang="en-US" sz="2800" b="1" dirty="0">
                <a:solidFill>
                  <a:srgbClr val="0070C0"/>
                </a:solidFill>
              </a:rPr>
              <a:t>cook</a:t>
            </a:r>
            <a:r>
              <a:rPr lang="en-US" sz="2800" dirty="0">
                <a:solidFill>
                  <a:srgbClr val="002060"/>
                </a:solidFill>
              </a:rPr>
              <a:t>, because I cook for the whole family.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We _______________ </a:t>
            </a:r>
            <a:r>
              <a:rPr lang="en-US" sz="2800" b="1" dirty="0">
                <a:solidFill>
                  <a:srgbClr val="0070C0"/>
                </a:solidFill>
              </a:rPr>
              <a:t>pay</a:t>
            </a:r>
            <a:r>
              <a:rPr lang="en-US" sz="2800" dirty="0">
                <a:solidFill>
                  <a:srgbClr val="002060"/>
                </a:solidFill>
              </a:rPr>
              <a:t>. It's free. 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061596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927100" y="113792"/>
            <a:ext cx="11074400" cy="77520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7100" y="1054101"/>
            <a:ext cx="11074400" cy="5803900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7" name="Rectángulo 6">
            <a:hlinkClick r:id="rId2" action="ppaction://hlinksldjump"/>
          </p:cNvPr>
          <p:cNvSpPr/>
          <p:nvPr/>
        </p:nvSpPr>
        <p:spPr>
          <a:xfrm>
            <a:off x="84201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197795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09420" y="39201"/>
            <a:ext cx="8780780" cy="944906"/>
          </a:xfrm>
        </p:spPr>
        <p:txBody>
          <a:bodyPr>
            <a:noAutofit/>
          </a:bodyPr>
          <a:lstStyle/>
          <a:p>
            <a:pPr algn="ctr"/>
            <a:r>
              <a:rPr lang="es-MX" sz="36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Write</a:t>
            </a:r>
            <a:r>
              <a:rPr lang="es-MX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 to, has to, don't have to or doesn't have to.</a:t>
            </a:r>
            <a:endParaRPr lang="es-MX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9800" y="958426"/>
            <a:ext cx="10972800" cy="5759874"/>
          </a:xfrm>
        </p:spPr>
        <p:txBody>
          <a:bodyPr>
            <a:noAutofit/>
          </a:bodyPr>
          <a:lstStyle/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Every man ____________ </a:t>
            </a:r>
            <a:r>
              <a:rPr lang="en-US" sz="2800" b="1" dirty="0">
                <a:solidFill>
                  <a:srgbClr val="0070C0"/>
                </a:solidFill>
              </a:rPr>
              <a:t>do</a:t>
            </a:r>
            <a:r>
              <a:rPr lang="en-US" sz="2800" dirty="0">
                <a:solidFill>
                  <a:srgbClr val="002060"/>
                </a:solidFill>
              </a:rPr>
              <a:t> military service in my country. It's obligatory.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When do we ____________ </a:t>
            </a:r>
            <a:r>
              <a:rPr lang="en-US" sz="2800" b="1" dirty="0">
                <a:solidFill>
                  <a:srgbClr val="0070C0"/>
                </a:solidFill>
              </a:rPr>
              <a:t>pay</a:t>
            </a:r>
            <a:r>
              <a:rPr lang="en-US" sz="2800" dirty="0">
                <a:solidFill>
                  <a:srgbClr val="002060"/>
                </a:solidFill>
              </a:rPr>
              <a:t> for the next term?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Policemen ____________ </a:t>
            </a:r>
            <a:r>
              <a:rPr lang="en-US" sz="2800" b="1" dirty="0">
                <a:solidFill>
                  <a:srgbClr val="0070C0"/>
                </a:solidFill>
              </a:rPr>
              <a:t>wear</a:t>
            </a:r>
            <a:r>
              <a:rPr lang="en-US" sz="2800" dirty="0">
                <a:solidFill>
                  <a:srgbClr val="002060"/>
                </a:solidFill>
              </a:rPr>
              <a:t> a uniform.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A pilot ____________ </a:t>
            </a:r>
            <a:r>
              <a:rPr lang="en-US" sz="2800" b="1" dirty="0">
                <a:solidFill>
                  <a:srgbClr val="0070C0"/>
                </a:solidFill>
              </a:rPr>
              <a:t>train</a:t>
            </a:r>
            <a:r>
              <a:rPr lang="en-US" sz="2800" dirty="0">
                <a:solidFill>
                  <a:srgbClr val="002060"/>
                </a:solidFill>
              </a:rPr>
              <a:t> for many years.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Does Susan ____________ </a:t>
            </a:r>
            <a:r>
              <a:rPr lang="en-US" sz="2800" b="1" dirty="0">
                <a:solidFill>
                  <a:srgbClr val="0070C0"/>
                </a:solidFill>
              </a:rPr>
              <a:t>work</a:t>
            </a:r>
            <a:r>
              <a:rPr lang="en-US" sz="2800" dirty="0">
                <a:solidFill>
                  <a:srgbClr val="002060"/>
                </a:solidFill>
              </a:rPr>
              <a:t> long hours?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I ______________ </a:t>
            </a:r>
            <a:r>
              <a:rPr lang="en-US" sz="2800" b="1" dirty="0">
                <a:solidFill>
                  <a:srgbClr val="0070C0"/>
                </a:solidFill>
              </a:rPr>
              <a:t>get up </a:t>
            </a:r>
            <a:r>
              <a:rPr lang="en-US" sz="2800" dirty="0">
                <a:solidFill>
                  <a:srgbClr val="002060"/>
                </a:solidFill>
              </a:rPr>
              <a:t>early on Sundays. I can stay in bed.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You ______________ </a:t>
            </a:r>
            <a:r>
              <a:rPr lang="en-US" sz="2800" b="1" dirty="0">
                <a:solidFill>
                  <a:srgbClr val="0070C0"/>
                </a:solidFill>
              </a:rPr>
              <a:t>have</a:t>
            </a:r>
            <a:r>
              <a:rPr lang="en-US" sz="2800" dirty="0">
                <a:solidFill>
                  <a:srgbClr val="002060"/>
                </a:solidFill>
              </a:rPr>
              <a:t> a visa to come to Ukraine.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Maria________________ </a:t>
            </a:r>
            <a:r>
              <a:rPr lang="en-US" sz="2800" b="1" dirty="0">
                <a:solidFill>
                  <a:srgbClr val="0070C0"/>
                </a:solidFill>
              </a:rPr>
              <a:t>do</a:t>
            </a:r>
            <a:r>
              <a:rPr lang="en-US" sz="2800" dirty="0">
                <a:solidFill>
                  <a:srgbClr val="002060"/>
                </a:solidFill>
              </a:rPr>
              <a:t> it if you don't want to.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My daughter ________________ </a:t>
            </a:r>
            <a:r>
              <a:rPr lang="en-US" sz="2800" b="1" dirty="0">
                <a:solidFill>
                  <a:srgbClr val="0070C0"/>
                </a:solidFill>
              </a:rPr>
              <a:t>cook</a:t>
            </a:r>
            <a:r>
              <a:rPr lang="en-US" sz="2800" dirty="0">
                <a:solidFill>
                  <a:srgbClr val="002060"/>
                </a:solidFill>
              </a:rPr>
              <a:t>, because I cook for the whole family. 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We _______________ </a:t>
            </a:r>
            <a:r>
              <a:rPr lang="en-US" sz="2800" b="1" dirty="0">
                <a:solidFill>
                  <a:srgbClr val="0070C0"/>
                </a:solidFill>
              </a:rPr>
              <a:t>pay</a:t>
            </a:r>
            <a:r>
              <a:rPr lang="en-US" sz="2800" dirty="0">
                <a:solidFill>
                  <a:srgbClr val="002060"/>
                </a:solidFill>
              </a:rPr>
              <a:t>. It's free. 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502502" y="989154"/>
            <a:ext cx="11576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has to</a:t>
            </a:r>
            <a:endParaRPr lang="es-MX" sz="2600" dirty="0"/>
          </a:p>
        </p:txBody>
      </p:sp>
      <p:sp>
        <p:nvSpPr>
          <p:cNvPr id="5" name="Rectángulo 4"/>
          <p:cNvSpPr/>
          <p:nvPr/>
        </p:nvSpPr>
        <p:spPr>
          <a:xfrm>
            <a:off x="3775505" y="1906151"/>
            <a:ext cx="13172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have to</a:t>
            </a:r>
            <a:endParaRPr lang="es-MX" sz="2600" dirty="0"/>
          </a:p>
        </p:txBody>
      </p:sp>
      <p:sp>
        <p:nvSpPr>
          <p:cNvPr id="6" name="Rectángulo 5"/>
          <p:cNvSpPr/>
          <p:nvPr/>
        </p:nvSpPr>
        <p:spPr>
          <a:xfrm>
            <a:off x="3358397" y="2432880"/>
            <a:ext cx="13172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have to</a:t>
            </a:r>
            <a:endParaRPr lang="es-MX" sz="2600" dirty="0"/>
          </a:p>
        </p:txBody>
      </p:sp>
      <p:sp>
        <p:nvSpPr>
          <p:cNvPr id="7" name="Rectángulo 6"/>
          <p:cNvSpPr/>
          <p:nvPr/>
        </p:nvSpPr>
        <p:spPr>
          <a:xfrm>
            <a:off x="3024247" y="2874647"/>
            <a:ext cx="11576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has to</a:t>
            </a:r>
            <a:endParaRPr lang="es-MX" sz="2600" dirty="0"/>
          </a:p>
        </p:txBody>
      </p:sp>
      <p:sp>
        <p:nvSpPr>
          <p:cNvPr id="8" name="Rectángulo 7"/>
          <p:cNvSpPr/>
          <p:nvPr/>
        </p:nvSpPr>
        <p:spPr>
          <a:xfrm>
            <a:off x="3628458" y="3340566"/>
            <a:ext cx="13172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have to</a:t>
            </a:r>
            <a:endParaRPr lang="es-MX" sz="2600" dirty="0"/>
          </a:p>
        </p:txBody>
      </p:sp>
      <p:sp>
        <p:nvSpPr>
          <p:cNvPr id="9" name="Rectángulo 8"/>
          <p:cNvSpPr/>
          <p:nvPr/>
        </p:nvSpPr>
        <p:spPr>
          <a:xfrm>
            <a:off x="1786116" y="3809171"/>
            <a:ext cx="22079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don’t have to</a:t>
            </a:r>
            <a:endParaRPr lang="es-MX" sz="2600" dirty="0"/>
          </a:p>
        </p:txBody>
      </p:sp>
      <p:sp>
        <p:nvSpPr>
          <p:cNvPr id="10" name="Rectángulo 9"/>
          <p:cNvSpPr/>
          <p:nvPr/>
        </p:nvSpPr>
        <p:spPr>
          <a:xfrm>
            <a:off x="2226138" y="4282538"/>
            <a:ext cx="22079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don’t have to</a:t>
            </a:r>
            <a:endParaRPr lang="es-MX" sz="2600" dirty="0"/>
          </a:p>
        </p:txBody>
      </p:sp>
      <p:sp>
        <p:nvSpPr>
          <p:cNvPr id="11" name="Rectángulo 10"/>
          <p:cNvSpPr/>
          <p:nvPr/>
        </p:nvSpPr>
        <p:spPr>
          <a:xfrm>
            <a:off x="2335596" y="4712695"/>
            <a:ext cx="25349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doesn’t have to</a:t>
            </a:r>
            <a:endParaRPr lang="es-MX" sz="2600" dirty="0"/>
          </a:p>
        </p:txBody>
      </p:sp>
      <p:sp>
        <p:nvSpPr>
          <p:cNvPr id="12" name="Rectángulo 11"/>
          <p:cNvSpPr/>
          <p:nvPr/>
        </p:nvSpPr>
        <p:spPr>
          <a:xfrm>
            <a:off x="2452214" y="6123272"/>
            <a:ext cx="22079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don’t have to</a:t>
            </a:r>
            <a:endParaRPr lang="es-MX" sz="2600" dirty="0"/>
          </a:p>
        </p:txBody>
      </p:sp>
      <p:sp>
        <p:nvSpPr>
          <p:cNvPr id="13" name="Rectángulo 12"/>
          <p:cNvSpPr/>
          <p:nvPr/>
        </p:nvSpPr>
        <p:spPr>
          <a:xfrm>
            <a:off x="3564821" y="5181300"/>
            <a:ext cx="25349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C00000"/>
                </a:solidFill>
              </a:rPr>
              <a:t>doesn’t have to</a:t>
            </a:r>
            <a:endParaRPr lang="es-MX" sz="2600" dirty="0"/>
          </a:p>
        </p:txBody>
      </p:sp>
      <p:sp>
        <p:nvSpPr>
          <p:cNvPr id="14" name="Rectángulo redondeado 13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234014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0"/>
            <a:ext cx="11176000" cy="1943100"/>
          </a:xfrm>
        </p:spPr>
        <p:txBody>
          <a:bodyPr>
            <a:noAutofit/>
          </a:bodyPr>
          <a:lstStyle/>
          <a:p>
            <a:pPr algn="ctr"/>
            <a:r>
              <a:rPr lang="en-US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Imaging it’s </a:t>
            </a:r>
            <a:r>
              <a:rPr lang="en-US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Saturday. </a:t>
            </a:r>
            <a:r>
              <a:rPr lang="en-U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n-U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Write 5 things that you have to do and </a:t>
            </a:r>
            <a:b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 things that you don’t have to do.</a:t>
            </a:r>
            <a:endParaRPr lang="es-MX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841500" y="2104629"/>
          <a:ext cx="8648700" cy="405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4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5600"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have</a:t>
                      </a:r>
                      <a:r>
                        <a:rPr lang="es-MX" sz="4000" dirty="0" smtClean="0"/>
                        <a:t> to…</a:t>
                      </a:r>
                      <a:endParaRPr lang="es-MX" sz="4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000" dirty="0" smtClean="0"/>
                        <a:t>I </a:t>
                      </a:r>
                      <a:r>
                        <a:rPr lang="es-MX" sz="4000" dirty="0" err="1" smtClean="0"/>
                        <a:t>don’t</a:t>
                      </a:r>
                      <a:r>
                        <a:rPr lang="es-MX" sz="4000" dirty="0" smtClean="0"/>
                        <a:t> </a:t>
                      </a:r>
                      <a:r>
                        <a:rPr lang="es-MX" sz="4000" dirty="0" err="1" smtClean="0"/>
                        <a:t>have</a:t>
                      </a:r>
                      <a:r>
                        <a:rPr lang="es-MX" sz="4000" dirty="0" smtClean="0"/>
                        <a:t> to…</a:t>
                      </a:r>
                      <a:endParaRPr lang="es-MX" sz="40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94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1. 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1. 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4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2.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2.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94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3.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3.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4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4.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4.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94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5.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3600" dirty="0" smtClean="0"/>
                        <a:t> 5.</a:t>
                      </a:r>
                      <a:endParaRPr lang="es-MX" sz="3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21612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30500" y="1807003"/>
            <a:ext cx="6731000" cy="3243994"/>
          </a:xfrm>
        </p:spPr>
        <p:txBody>
          <a:bodyPr/>
          <a:lstStyle/>
          <a:p>
            <a:r>
              <a:rPr lang="es-MX" sz="7200" dirty="0" err="1" smtClean="0"/>
              <a:t>Prepositions</a:t>
            </a:r>
            <a:r>
              <a:rPr lang="es-MX" sz="7200" dirty="0" smtClean="0"/>
              <a:t> of place</a:t>
            </a:r>
            <a:endParaRPr lang="es-MX" sz="7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908415"/>
            <a:ext cx="4959350" cy="39495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850" y="4193119"/>
            <a:ext cx="4305300" cy="2529364"/>
          </a:xfrm>
          <a:prstGeom prst="rect">
            <a:avLst/>
          </a:prstGeom>
        </p:spPr>
      </p:pic>
      <p:sp>
        <p:nvSpPr>
          <p:cNvPr id="6" name="Rectángulo redondeado 5">
            <a:hlinkClick r:id="rId5" action="ppaction://hlinksldjump"/>
          </p:cNvPr>
          <p:cNvSpPr/>
          <p:nvPr/>
        </p:nvSpPr>
        <p:spPr>
          <a:xfrm>
            <a:off x="10793038" y="1452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  <p:sp>
        <p:nvSpPr>
          <p:cNvPr id="7" name="Rectángulo redondeado 6">
            <a:hlinkClick r:id="rId5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3203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448" y="4433173"/>
            <a:ext cx="672974" cy="675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862" y="1039868"/>
            <a:ext cx="672974" cy="675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819" y="1341922"/>
            <a:ext cx="672974" cy="675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420" y="1139422"/>
            <a:ext cx="959400" cy="10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891" y="3732464"/>
            <a:ext cx="1188000" cy="1188000"/>
          </a:xfrm>
          <a:prstGeom prst="rect">
            <a:avLst/>
          </a:prstGeo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958596" y="143462"/>
            <a:ext cx="7290054" cy="832224"/>
          </a:xfrm>
        </p:spPr>
        <p:txBody>
          <a:bodyPr>
            <a:noAutofit/>
          </a:bodyPr>
          <a:lstStyle/>
          <a:p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Where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ball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361" y="975686"/>
            <a:ext cx="959400" cy="108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712" y="1186782"/>
            <a:ext cx="959400" cy="108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678" y="1219833"/>
            <a:ext cx="959400" cy="108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072" y="3690673"/>
            <a:ext cx="959400" cy="1080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573" y="3918407"/>
            <a:ext cx="959400" cy="108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570" y="3918407"/>
            <a:ext cx="959400" cy="1080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994" y="3918407"/>
            <a:ext cx="959400" cy="108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12" y="1759833"/>
            <a:ext cx="672974" cy="675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891" y="901383"/>
            <a:ext cx="672974" cy="675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95" y="4323407"/>
            <a:ext cx="672974" cy="6750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598" y="4105255"/>
            <a:ext cx="672974" cy="675000"/>
          </a:xfrm>
          <a:prstGeom prst="rect">
            <a:avLst/>
          </a:prstGeom>
        </p:spPr>
      </p:pic>
      <p:sp>
        <p:nvSpPr>
          <p:cNvPr id="24" name="Flecha izquierda y derecha 23"/>
          <p:cNvSpPr/>
          <p:nvPr/>
        </p:nvSpPr>
        <p:spPr>
          <a:xfrm>
            <a:off x="4505046" y="4367764"/>
            <a:ext cx="479550" cy="1851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9808"/>
          <a:stretch/>
        </p:blipFill>
        <p:spPr>
          <a:xfrm>
            <a:off x="10591693" y="3962804"/>
            <a:ext cx="672974" cy="338802"/>
          </a:xfrm>
          <a:prstGeom prst="flowChartOffpageConnector">
            <a:avLst/>
          </a:prstGeom>
          <a:noFill/>
          <a:ln>
            <a:noFill/>
          </a:ln>
        </p:spPr>
      </p:pic>
      <p:sp>
        <p:nvSpPr>
          <p:cNvPr id="26" name="Rectángulo 25"/>
          <p:cNvSpPr/>
          <p:nvPr/>
        </p:nvSpPr>
        <p:spPr>
          <a:xfrm>
            <a:off x="946803" y="2484112"/>
            <a:ext cx="2464137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next</a:t>
            </a:r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3844273" y="2484112"/>
            <a:ext cx="3333670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 </a:t>
            </a:r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front</a:t>
            </a:r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of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7611276" y="2484112"/>
            <a:ext cx="232339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behind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10368002" y="2484112"/>
            <a:ext cx="954428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on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1077338" y="5152157"/>
            <a:ext cx="2042868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under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3724939" y="5152157"/>
            <a:ext cx="2860398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near</a:t>
            </a:r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the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7190070" y="5152157"/>
            <a:ext cx="2897845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between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0692647" y="5152157"/>
            <a:ext cx="730008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</a:t>
            </a:r>
          </a:p>
        </p:txBody>
      </p:sp>
      <p:sp>
        <p:nvSpPr>
          <p:cNvPr id="34" name="Rectángulo redondeado 33">
            <a:hlinkClick r:id="rId6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637731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712"/>
            <a:ext cx="8737599" cy="6640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CuadroTexto 5"/>
          <p:cNvSpPr txBox="1"/>
          <p:nvPr/>
        </p:nvSpPr>
        <p:spPr>
          <a:xfrm>
            <a:off x="8940800" y="1625457"/>
            <a:ext cx="31114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Lamp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s-MX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Pen</a:t>
            </a:r>
          </a:p>
          <a:p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Rug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Newspaper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s-MX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CD </a:t>
            </a:r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player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Window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s-MX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Curtain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40800" y="0"/>
            <a:ext cx="3111497" cy="951756"/>
          </a:xfrm>
        </p:spPr>
        <p:txBody>
          <a:bodyPr>
            <a:noAutofit/>
          </a:bodyPr>
          <a:lstStyle/>
          <a:p>
            <a:r>
              <a:rPr lang="es-MX" sz="66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Where</a:t>
            </a:r>
            <a:r>
              <a:rPr lang="es-MX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s-MX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6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234232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3077" y="1038225"/>
            <a:ext cx="4988249" cy="457200"/>
          </a:xfrm>
        </p:spPr>
        <p:txBody>
          <a:bodyPr>
            <a:normAutofit fontScale="90000"/>
          </a:bodyPr>
          <a:lstStyle/>
          <a:p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Where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…?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61" y="132169"/>
            <a:ext cx="8675874" cy="6593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08" t="72037" r="28733" b="4074"/>
          <a:stretch/>
        </p:blipFill>
        <p:spPr>
          <a:xfrm>
            <a:off x="5597777" y="2338127"/>
            <a:ext cx="6411916" cy="451987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087302" y="2297884"/>
            <a:ext cx="1736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next</a:t>
            </a:r>
            <a:r>
              <a:rPr lang="es-MX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186118" y="2909051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on</a:t>
            </a:r>
            <a:endParaRPr lang="es-MX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049483" y="3477778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under</a:t>
            </a:r>
            <a:endParaRPr lang="es-MX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789521" y="4198392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on</a:t>
            </a:r>
            <a:endParaRPr lang="es-MX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726170" y="4844723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on</a:t>
            </a:r>
            <a:endParaRPr lang="es-MX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186118" y="5452569"/>
            <a:ext cx="164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behind</a:t>
            </a:r>
            <a:endParaRPr lang="es-MX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020849" y="6098900"/>
            <a:ext cx="2343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 </a:t>
            </a:r>
            <a:r>
              <a:rPr lang="es-MX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front</a:t>
            </a:r>
            <a:r>
              <a:rPr lang="es-MX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of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0090696" y="-3925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WRITING</a:t>
            </a:r>
            <a:endParaRPr lang="es-MX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ángulo redondeado 13">
            <a:hlinkClick r:id="rId4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648476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88" y="336337"/>
            <a:ext cx="8778671" cy="6263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8820150" y="1530829"/>
            <a:ext cx="33718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Present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Bin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Printer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es-MX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Bag</a:t>
            </a:r>
          </a:p>
          <a:p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Lamp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es-MX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Teddy </a:t>
            </a:r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bear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es-MX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Red </a:t>
            </a:r>
            <a:r>
              <a:rPr lang="es-MX" sz="48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book</a:t>
            </a:r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20150" y="0"/>
            <a:ext cx="2946950" cy="1706770"/>
          </a:xfrm>
        </p:spPr>
        <p:txBody>
          <a:bodyPr>
            <a:noAutofit/>
          </a:bodyPr>
          <a:lstStyle/>
          <a:p>
            <a:r>
              <a:rPr lang="es-MX" sz="6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Where</a:t>
            </a:r>
            <a:r>
              <a:rPr lang="es-MX" sz="6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s-MX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s-MX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s-MX" sz="6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is</a:t>
            </a:r>
            <a:r>
              <a:rPr lang="es-MX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s-MX" sz="6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</a:t>
            </a:r>
            <a:r>
              <a:rPr lang="es-MX" sz="6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…?</a:t>
            </a:r>
            <a:endParaRPr lang="es-MX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777744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6801440" cy="3243994"/>
          </a:xfrm>
        </p:spPr>
        <p:txBody>
          <a:bodyPr/>
          <a:lstStyle/>
          <a:p>
            <a:r>
              <a:rPr lang="es-MX" sz="7200" dirty="0" err="1"/>
              <a:t>ASKING</a:t>
            </a:r>
            <a:r>
              <a:rPr lang="es-MX" sz="7200" dirty="0"/>
              <a:t> &amp; </a:t>
            </a:r>
            <a:r>
              <a:rPr lang="es-MX" sz="7200" dirty="0" err="1"/>
              <a:t>GIVING</a:t>
            </a:r>
            <a:r>
              <a:rPr lang="es-MX" sz="7200" dirty="0"/>
              <a:t> </a:t>
            </a:r>
            <a:r>
              <a:rPr lang="es-MX" sz="7200" dirty="0" err="1"/>
              <a:t>DIRECTIONS</a:t>
            </a:r>
            <a:endParaRPr lang="es-MX" sz="7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356" y="2935522"/>
            <a:ext cx="5550344" cy="3700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410464" y="62666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994121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425" y="1237458"/>
            <a:ext cx="4025900" cy="3019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94596"/>
            <a:ext cx="8591550" cy="743605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Asking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for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Directions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12825" y="729596"/>
            <a:ext cx="8591550" cy="59633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40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ONE</a:t>
            </a:r>
            <a:r>
              <a:rPr lang="es-E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PLACE</a:t>
            </a:r>
          </a:p>
          <a:p>
            <a:pPr marL="205740" lvl="1" indent="0">
              <a:buNone/>
            </a:pPr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there a … around here?</a:t>
            </a:r>
          </a:p>
          <a:p>
            <a:pPr lvl="1"/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there is</a:t>
            </a:r>
          </a:p>
          <a:p>
            <a:pPr lvl="1"/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No, there isn’t.</a:t>
            </a:r>
          </a:p>
          <a:p>
            <a:pPr marL="0" indent="0">
              <a:buNone/>
            </a:pPr>
            <a:r>
              <a:rPr lang="es-ES" sz="40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MANY</a:t>
            </a:r>
            <a:r>
              <a:rPr lang="es-E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PLACES</a:t>
            </a:r>
          </a:p>
          <a:p>
            <a:pPr marL="205740" lvl="1" indent="0">
              <a:buNone/>
            </a:pPr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Are there any… around here?</a:t>
            </a:r>
          </a:p>
          <a:p>
            <a:pPr lvl="1"/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there are.</a:t>
            </a:r>
          </a:p>
          <a:p>
            <a:pPr lvl="1"/>
            <a:r>
              <a:rPr 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No, there aren’t.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17387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94596"/>
            <a:ext cx="8591550" cy="769004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Asking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for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directions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936624" y="863600"/>
            <a:ext cx="10493375" cy="56261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Excuse me,</a:t>
            </a:r>
          </a:p>
          <a:p>
            <a:pPr lvl="1">
              <a:spcBef>
                <a:spcPts val="0"/>
              </a:spcBef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can you tell me how to get to (the) . . . ?</a:t>
            </a:r>
            <a:endParaRPr lang="es-MX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spcBef>
                <a:spcPts val="0"/>
              </a:spcBef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where is (the) . . . ?</a:t>
            </a:r>
            <a:endParaRPr lang="es-MX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spcBef>
                <a:spcPts val="0"/>
              </a:spcBef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do I get to (the) . . . ?</a:t>
            </a:r>
            <a:endParaRPr lang="es-MX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spcBef>
                <a:spcPts val="0"/>
              </a:spcBef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can you give me directions to (the) . . . ?</a:t>
            </a:r>
            <a:endParaRPr lang="es-MX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spcBef>
                <a:spcPts val="0"/>
              </a:spcBef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what's the best way to get to (the) . . . ?</a:t>
            </a:r>
          </a:p>
          <a:p>
            <a:pPr>
              <a:spcBef>
                <a:spcPts val="0"/>
              </a:spcBef>
            </a:pPr>
            <a:endParaRPr lang="en-US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9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very much.</a:t>
            </a:r>
            <a:endParaRPr lang="es-MX" sz="39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51629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9578" y="45834"/>
            <a:ext cx="2253522" cy="817385"/>
          </a:xfrm>
        </p:spPr>
        <p:txBody>
          <a:bodyPr/>
          <a:lstStyle/>
          <a:p>
            <a:r>
              <a:rPr lang="es-MX" dirty="0" smtClean="0"/>
              <a:t>TEMAS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64066" y="946561"/>
            <a:ext cx="2679700" cy="740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1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dondear rectángulo de esquina del mismo lado 3">
            <a:hlinkClick r:id="rId2" action="ppaction://hlinksldjump"/>
          </p:cNvPr>
          <p:cNvSpPr/>
          <p:nvPr/>
        </p:nvSpPr>
        <p:spPr>
          <a:xfrm>
            <a:off x="1243916" y="2200160"/>
            <a:ext cx="4320000" cy="1057656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Habilidades y destrezas	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602838" y="946561"/>
            <a:ext cx="2679700" cy="7401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2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Redondear rectángulo de esquina del mismo lado 5">
            <a:hlinkClick r:id="rId3" action="ppaction://hlinksldjump"/>
          </p:cNvPr>
          <p:cNvSpPr/>
          <p:nvPr/>
        </p:nvSpPr>
        <p:spPr>
          <a:xfrm>
            <a:off x="6782688" y="2200160"/>
            <a:ext cx="4320000" cy="1057656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Descripción de lugares (lo que hay y lo que no hay</a:t>
            </a:r>
            <a:r>
              <a:rPr lang="es-MX" sz="2800" dirty="0" smtClean="0"/>
              <a:t>)</a:t>
            </a:r>
            <a:r>
              <a:rPr lang="es-MX" sz="2800" dirty="0"/>
              <a:t>	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064066" y="3771259"/>
            <a:ext cx="2679700" cy="7401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3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dondear rectángulo de esquina del mismo lado 7">
            <a:hlinkClick r:id="rId4" action="ppaction://hlinksldjump"/>
          </p:cNvPr>
          <p:cNvSpPr/>
          <p:nvPr/>
        </p:nvSpPr>
        <p:spPr>
          <a:xfrm>
            <a:off x="1243916" y="5024857"/>
            <a:ext cx="4320000" cy="1057656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Obligaciones y deberes	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7602838" y="3771259"/>
            <a:ext cx="2679700" cy="7401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4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Redondear rectángulo de esquina del mismo lado 9">
            <a:hlinkClick r:id="rId5" action="ppaction://hlinksldjump"/>
          </p:cNvPr>
          <p:cNvSpPr/>
          <p:nvPr/>
        </p:nvSpPr>
        <p:spPr>
          <a:xfrm>
            <a:off x="6782688" y="5024857"/>
            <a:ext cx="4320000" cy="1057656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Direcciones e indicaciones de cómo llegar a un lugar	</a:t>
            </a:r>
          </a:p>
        </p:txBody>
      </p:sp>
    </p:spTree>
    <p:extLst>
      <p:ext uri="{BB962C8B-B14F-4D97-AF65-F5344CB8AC3E}">
        <p14:creationId xmlns:p14="http://schemas.microsoft.com/office/powerpoint/2010/main" val="22722145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2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2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build="p" animBg="1"/>
      <p:bldP spid="6" grpId="0" animBg="1"/>
      <p:bldP spid="7" grpId="0" build="p" animBg="1"/>
      <p:bldP spid="8" grpId="0" animBg="1"/>
      <p:bldP spid="9" grpId="0" build="p" animBg="1"/>
      <p:bldP spid="10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301349"/>
            <a:ext cx="8591550" cy="565805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Giving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Directions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847302"/>
              </p:ext>
            </p:extLst>
          </p:nvPr>
        </p:nvGraphicFramePr>
        <p:xfrm>
          <a:off x="1047884" y="1074155"/>
          <a:ext cx="10509116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6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2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 straight ahead…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 along (on)…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4400" b="1" dirty="0" err="1" smtClean="0"/>
                        <a:t>Turn</a:t>
                      </a:r>
                      <a:r>
                        <a:rPr lang="es-MX" sz="4400" b="1" dirty="0" smtClean="0"/>
                        <a:t> </a:t>
                      </a:r>
                      <a:r>
                        <a:rPr lang="es-MX" sz="4400" b="1" dirty="0" err="1" smtClean="0"/>
                        <a:t>left</a:t>
                      </a:r>
                      <a:r>
                        <a:rPr lang="es-MX" sz="4400" b="1" baseline="0" dirty="0" smtClean="0"/>
                        <a:t> </a:t>
                      </a:r>
                    </a:p>
                    <a:p>
                      <a:pPr algn="l"/>
                      <a:r>
                        <a:rPr lang="es-MX" sz="4400" b="1" baseline="0" dirty="0" err="1" smtClean="0"/>
                        <a:t>Turn</a:t>
                      </a:r>
                      <a:r>
                        <a:rPr lang="es-MX" sz="4400" b="1" baseline="0" dirty="0" smtClean="0"/>
                        <a:t> </a:t>
                      </a:r>
                      <a:r>
                        <a:rPr lang="es-MX" sz="4400" b="1" baseline="0" dirty="0" err="1" smtClean="0"/>
                        <a:t>right</a:t>
                      </a:r>
                      <a:endParaRPr lang="es-MX" sz="4400" b="1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4400" b="1" dirty="0" err="1" smtClean="0"/>
                        <a:t>Take</a:t>
                      </a:r>
                      <a:r>
                        <a:rPr lang="es-MX" sz="4400" b="1" dirty="0" smtClean="0"/>
                        <a:t> </a:t>
                      </a:r>
                      <a:r>
                        <a:rPr lang="es-MX" sz="4400" b="1" dirty="0" err="1" smtClean="0"/>
                        <a:t>the</a:t>
                      </a:r>
                      <a:r>
                        <a:rPr lang="es-MX" sz="4400" b="1" dirty="0" smtClean="0"/>
                        <a:t> </a:t>
                      </a:r>
                      <a:r>
                        <a:rPr lang="es-MX" sz="4400" b="1" dirty="0" err="1" smtClean="0"/>
                        <a:t>first</a:t>
                      </a:r>
                      <a:r>
                        <a:rPr lang="es-MX" sz="4400" b="1" dirty="0" smtClean="0"/>
                        <a:t>,</a:t>
                      </a:r>
                      <a:r>
                        <a:rPr lang="es-MX" sz="4400" b="1" baseline="0" dirty="0" smtClean="0"/>
                        <a:t> </a:t>
                      </a:r>
                      <a:r>
                        <a:rPr lang="es-MX" sz="4400" b="1" baseline="0" dirty="0" err="1" smtClean="0"/>
                        <a:t>second</a:t>
                      </a:r>
                      <a:r>
                        <a:rPr lang="es-MX" sz="4400" b="1" baseline="0" dirty="0" smtClean="0"/>
                        <a:t> … </a:t>
                      </a:r>
                      <a:r>
                        <a:rPr lang="es-MX" sz="4400" b="1" baseline="0" dirty="0" err="1" smtClean="0"/>
                        <a:t>on</a:t>
                      </a:r>
                      <a:r>
                        <a:rPr lang="es-MX" sz="4400" b="1" baseline="0" dirty="0" smtClean="0"/>
                        <a:t> </a:t>
                      </a:r>
                      <a:r>
                        <a:rPr lang="es-MX" sz="4400" b="1" baseline="0" dirty="0" err="1" smtClean="0"/>
                        <a:t>your</a:t>
                      </a:r>
                      <a:r>
                        <a:rPr lang="es-MX" sz="4400" b="1" baseline="0" dirty="0" smtClean="0"/>
                        <a:t> </a:t>
                      </a:r>
                      <a:r>
                        <a:rPr lang="es-MX" sz="4400" b="1" baseline="0" dirty="0" err="1" smtClean="0"/>
                        <a:t>right</a:t>
                      </a:r>
                      <a:r>
                        <a:rPr lang="es-MX" sz="4400" b="1" baseline="0" dirty="0" smtClean="0"/>
                        <a:t>/</a:t>
                      </a:r>
                      <a:r>
                        <a:rPr lang="es-MX" sz="4400" b="1" baseline="0" dirty="0" err="1" smtClean="0"/>
                        <a:t>left</a:t>
                      </a:r>
                      <a:endParaRPr lang="es-MX" sz="4400" b="1" baseline="0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Flecha arriba 4"/>
          <p:cNvSpPr/>
          <p:nvPr/>
        </p:nvSpPr>
        <p:spPr>
          <a:xfrm>
            <a:off x="1865521" y="1147354"/>
            <a:ext cx="582413" cy="1122591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grpSp>
        <p:nvGrpSpPr>
          <p:cNvPr id="7" name="Grupo 6"/>
          <p:cNvGrpSpPr/>
          <p:nvPr/>
        </p:nvGrpSpPr>
        <p:grpSpPr>
          <a:xfrm>
            <a:off x="1279898" y="2637416"/>
            <a:ext cx="1642698" cy="995054"/>
            <a:chOff x="688975" y="2513053"/>
            <a:chExt cx="1119188" cy="677941"/>
          </a:xfrm>
        </p:grpSpPr>
        <p:sp>
          <p:nvSpPr>
            <p:cNvPr id="8" name="Flecha doblada 7"/>
            <p:cNvSpPr/>
            <p:nvPr/>
          </p:nvSpPr>
          <p:spPr>
            <a:xfrm>
              <a:off x="1341438" y="2513053"/>
              <a:ext cx="466725" cy="676275"/>
            </a:xfrm>
            <a:prstGeom prst="ben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>
                <a:solidFill>
                  <a:schemeClr val="tx1"/>
                </a:solidFill>
              </a:endParaRPr>
            </a:p>
          </p:txBody>
        </p:sp>
        <p:sp>
          <p:nvSpPr>
            <p:cNvPr id="9" name="Flecha doblada 8"/>
            <p:cNvSpPr/>
            <p:nvPr/>
          </p:nvSpPr>
          <p:spPr>
            <a:xfrm flipH="1">
              <a:off x="688975" y="2514719"/>
              <a:ext cx="466725" cy="676275"/>
            </a:xfrm>
            <a:prstGeom prst="ben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1865521" y="3915923"/>
            <a:ext cx="766763" cy="1277363"/>
            <a:chOff x="1127125" y="3448050"/>
            <a:chExt cx="609601" cy="1015544"/>
          </a:xfrm>
        </p:grpSpPr>
        <p:sp>
          <p:nvSpPr>
            <p:cNvPr id="10" name="Flecha doblada 9"/>
            <p:cNvSpPr/>
            <p:nvPr/>
          </p:nvSpPr>
          <p:spPr>
            <a:xfrm>
              <a:off x="1127125" y="3448050"/>
              <a:ext cx="609600" cy="1015544"/>
            </a:xfrm>
            <a:prstGeom prst="ben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>
                <a:solidFill>
                  <a:schemeClr val="tx1"/>
                </a:solidFill>
              </a:endParaRPr>
            </a:p>
          </p:txBody>
        </p:sp>
        <p:sp>
          <p:nvSpPr>
            <p:cNvPr id="11" name="Flecha arriba 10"/>
            <p:cNvSpPr/>
            <p:nvPr/>
          </p:nvSpPr>
          <p:spPr>
            <a:xfrm rot="5400000">
              <a:off x="1341438" y="3698646"/>
              <a:ext cx="276225" cy="514350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1014" y="1807150"/>
            <a:ext cx="2902295" cy="1968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ángulo redondeado 11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772014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317621"/>
            <a:ext cx="8591550" cy="565805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Giving</a:t>
            </a:r>
            <a:r>
              <a:rPr lang="es-MX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Directions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1800225" y="982951"/>
          <a:ext cx="8591550" cy="374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Cross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 cross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4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s-MX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s-MX" sz="4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</a:t>
                      </a:r>
                      <a:r>
                        <a:rPr lang="es-MX" sz="4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4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endParaRPr lang="es-MX" sz="4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586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4400" b="1" dirty="0" err="1" smtClean="0"/>
                        <a:t>Go</a:t>
                      </a:r>
                      <a:r>
                        <a:rPr lang="es-MX" sz="4400" b="1" baseline="0" dirty="0" smtClean="0"/>
                        <a:t> to </a:t>
                      </a:r>
                      <a:r>
                        <a:rPr lang="es-MX" sz="4400" b="1" baseline="0" dirty="0" err="1" smtClean="0"/>
                        <a:t>the</a:t>
                      </a:r>
                      <a:r>
                        <a:rPr lang="es-MX" sz="4400" b="1" baseline="0" dirty="0" smtClean="0"/>
                        <a:t> </a:t>
                      </a:r>
                      <a:r>
                        <a:rPr lang="es-MX" sz="4400" b="1" baseline="0" dirty="0" err="1" smtClean="0"/>
                        <a:t>end</a:t>
                      </a:r>
                      <a:endParaRPr lang="es-MX" sz="4400" b="1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Flecha arriba 5"/>
          <p:cNvSpPr/>
          <p:nvPr/>
        </p:nvSpPr>
        <p:spPr>
          <a:xfrm>
            <a:off x="2026445" y="2488410"/>
            <a:ext cx="450057" cy="1053130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7" name="Rectángulo 6"/>
          <p:cNvSpPr/>
          <p:nvPr/>
        </p:nvSpPr>
        <p:spPr>
          <a:xfrm>
            <a:off x="2476501" y="2811053"/>
            <a:ext cx="1257300" cy="597362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err="1"/>
              <a:t>Main</a:t>
            </a:r>
            <a:r>
              <a:rPr lang="es-MX" sz="1600" dirty="0"/>
              <a:t> </a:t>
            </a:r>
            <a:r>
              <a:rPr lang="es-MX" sz="1600" dirty="0" err="1"/>
              <a:t>square</a:t>
            </a:r>
            <a:endParaRPr lang="es-MX" sz="1600" dirty="0"/>
          </a:p>
        </p:txBody>
      </p:sp>
      <p:sp>
        <p:nvSpPr>
          <p:cNvPr id="10" name="Rectángulo 9"/>
          <p:cNvSpPr/>
          <p:nvPr/>
        </p:nvSpPr>
        <p:spPr>
          <a:xfrm>
            <a:off x="2026444" y="1486177"/>
            <a:ext cx="1707356" cy="611268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err="1"/>
              <a:t>Main</a:t>
            </a:r>
            <a:r>
              <a:rPr lang="es-MX" sz="1600" dirty="0"/>
              <a:t>       </a:t>
            </a:r>
            <a:r>
              <a:rPr lang="es-MX" sz="1600" dirty="0" err="1"/>
              <a:t>Square</a:t>
            </a:r>
            <a:endParaRPr lang="es-MX" sz="1600" dirty="0"/>
          </a:p>
        </p:txBody>
      </p:sp>
      <p:sp>
        <p:nvSpPr>
          <p:cNvPr id="5" name="Flecha arriba 4"/>
          <p:cNvSpPr/>
          <p:nvPr/>
        </p:nvSpPr>
        <p:spPr>
          <a:xfrm>
            <a:off x="2603898" y="1095212"/>
            <a:ext cx="456803" cy="118343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1" name="Flecha arriba 10"/>
          <p:cNvSpPr/>
          <p:nvPr/>
        </p:nvSpPr>
        <p:spPr>
          <a:xfrm>
            <a:off x="2616598" y="3761913"/>
            <a:ext cx="406003" cy="914400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cxnSp>
        <p:nvCxnSpPr>
          <p:cNvPr id="13" name="Conector recto 12"/>
          <p:cNvCxnSpPr/>
          <p:nvPr/>
        </p:nvCxnSpPr>
        <p:spPr>
          <a:xfrm>
            <a:off x="2020094" y="3713855"/>
            <a:ext cx="1545432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781" y="4475191"/>
            <a:ext cx="3645694" cy="213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ángulo redondeado 11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89177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119995"/>
            <a:ext cx="8591550" cy="565805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References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965200" y="685800"/>
            <a:ext cx="10883900" cy="5854700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on the right / left.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. . . blocks from here.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opposite the . . 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near the . . 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next to the. . 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between the . . . and the . . . 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at the end (of the) . . 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at the corner.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 in front of the. . . 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295106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74825" y="0"/>
            <a:ext cx="8591550" cy="850900"/>
          </a:xfrm>
        </p:spPr>
        <p:txBody>
          <a:bodyPr>
            <a:noAutofit/>
          </a:bodyPr>
          <a:lstStyle/>
          <a:p>
            <a:pPr algn="ctr"/>
            <a:r>
              <a:rPr lang="es-MX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EXAMPLE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952500" y="850900"/>
            <a:ext cx="10756900" cy="56388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en-US" sz="480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Excuse me, can you tell me how to get to the bank?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en-US" sz="48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 straight ahead on this street for two blocks. Turn left when you get to Maple Street. Go along on Maple for half a block. It's on the left.</a:t>
            </a:r>
            <a:endParaRPr lang="es-MX" sz="48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279322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0"/>
            <a:ext cx="8591550" cy="673100"/>
          </a:xfrm>
        </p:spPr>
        <p:txBody>
          <a:bodyPr>
            <a:noAutofit/>
          </a:bodyPr>
          <a:lstStyle/>
          <a:p>
            <a:pPr algn="ctr"/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VOCABULARY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104900" y="673100"/>
            <a:ext cx="10680700" cy="5892800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Bank 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Beauty salon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Bookstore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Church	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College	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Electronics shop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Flower shop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 station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Hardware store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Hospital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Laundromat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Library	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Movie Theater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Pet shop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13705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0"/>
            <a:ext cx="8591550" cy="685801"/>
          </a:xfrm>
        </p:spPr>
        <p:txBody>
          <a:bodyPr>
            <a:noAutofit/>
          </a:bodyPr>
          <a:lstStyle/>
          <a:p>
            <a:pPr algn="ctr"/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VOCABULARY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990601" y="850900"/>
            <a:ext cx="10731500" cy="5715000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Post office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Restaurant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School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Shopping mall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Supermarket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s-MX" sz="48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University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Park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Stadium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Cinema	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Theater	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Zoo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Hotel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Coffee shop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Market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077426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5" y="0"/>
            <a:ext cx="8591550" cy="736600"/>
          </a:xfrm>
        </p:spPr>
        <p:txBody>
          <a:bodyPr>
            <a:noAutofit/>
          </a:bodyPr>
          <a:lstStyle/>
          <a:p>
            <a:pPr algn="ctr"/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VOCABULARY</a:t>
            </a:r>
            <a:endParaRPr lang="es-MX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66800" y="863600"/>
            <a:ext cx="10693400" cy="5702300"/>
          </a:xfrm>
        </p:spPr>
        <p:txBody>
          <a:bodyPr numCol="2">
            <a:noAutofit/>
          </a:bodyPr>
          <a:lstStyle/>
          <a:p>
            <a:pPr lvl="0"/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Block (s)</a:t>
            </a:r>
          </a:p>
          <a:p>
            <a:pPr lvl="0"/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Traffic lights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Crossroads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Junction, T-junction</a:t>
            </a:r>
            <a:endParaRPr lang="es-MX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Street sign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Roundabout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Street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Road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Avenue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Boulevard</a:t>
            </a:r>
          </a:p>
          <a:p>
            <a:r>
              <a:rPr lang="en-US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High way</a:t>
            </a: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538117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0914" y="0"/>
            <a:ext cx="6700586" cy="1492132"/>
          </a:xfrm>
        </p:spPr>
        <p:txBody>
          <a:bodyPr>
            <a:normAutofit/>
          </a:bodyPr>
          <a:lstStyle/>
          <a:p>
            <a:pPr algn="ctr"/>
            <a:r>
              <a:rPr lang="es-MX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Look at </a:t>
            </a:r>
            <a:r>
              <a:rPr lang="es-MX" sz="48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map</a:t>
            </a:r>
            <a:r>
              <a:rPr lang="es-MX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sz="48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give</a:t>
            </a:r>
            <a:r>
              <a:rPr lang="es-MX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directions</a:t>
            </a:r>
            <a:endParaRPr lang="es-MX" sz="4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300915" cy="6858000"/>
          </a:xfrm>
        </p:spPr>
      </p:pic>
      <p:sp>
        <p:nvSpPr>
          <p:cNvPr id="5" name="Rectángulo 4"/>
          <p:cNvSpPr/>
          <p:nvPr/>
        </p:nvSpPr>
        <p:spPr>
          <a:xfrm>
            <a:off x="5300914" y="1233855"/>
            <a:ext cx="643756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AutoNum type="arabicPeriod"/>
            </a:pPr>
            <a:r>
              <a:rPr lang="es-MX" sz="46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</a:t>
            </a:r>
            <a:r>
              <a:rPr lang="es-MX" sz="4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can I </a:t>
            </a: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get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s-MX" sz="4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to Hospital? </a:t>
            </a:r>
          </a:p>
          <a:p>
            <a:pPr marL="914400" indent="-914400">
              <a:buFontTx/>
              <a:buAutoNum type="arabicPeriod"/>
            </a:pP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can I </a:t>
            </a: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get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to </a:t>
            </a:r>
            <a:r>
              <a:rPr lang="es-MX" sz="4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Restaurant? </a:t>
            </a:r>
            <a:endParaRPr lang="es-MX" sz="4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marL="914400" indent="-914400">
              <a:buFontTx/>
              <a:buAutoNum type="arabicPeriod"/>
            </a:pP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can I </a:t>
            </a: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get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to </a:t>
            </a:r>
            <a:r>
              <a:rPr lang="es-MX" sz="4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Hotel? </a:t>
            </a:r>
            <a:endParaRPr lang="es-MX" sz="4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marL="914400" indent="-914400">
              <a:buFontTx/>
              <a:buAutoNum type="arabicPeriod"/>
            </a:pP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can I </a:t>
            </a:r>
            <a:r>
              <a:rPr lang="es-MX" sz="4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get</a:t>
            </a:r>
            <a:r>
              <a:rPr lang="es-MX" sz="4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to </a:t>
            </a:r>
            <a:r>
              <a:rPr lang="es-MX" sz="4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Post office? </a:t>
            </a:r>
            <a:endParaRPr lang="es-MX" sz="4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18513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ángulo redondeado 5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28629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93100" y="178202"/>
            <a:ext cx="3656874" cy="828641"/>
          </a:xfrm>
        </p:spPr>
        <p:txBody>
          <a:bodyPr>
            <a:normAutofit/>
          </a:bodyPr>
          <a:lstStyle/>
          <a:p>
            <a:r>
              <a:rPr lang="es-MX" sz="40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27100" y="178202"/>
            <a:ext cx="10189392" cy="64511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err="1" smtClean="0">
                <a:solidFill>
                  <a:schemeClr val="tx1"/>
                </a:solidFill>
              </a:rPr>
              <a:t>Mesografía</a:t>
            </a:r>
            <a:endParaRPr lang="es-MX" b="1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 smtClean="0">
                <a:solidFill>
                  <a:srgbClr val="0070C0"/>
                </a:solidFill>
              </a:rPr>
              <a:t>Tema 2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s-MX" sz="1600" dirty="0">
                <a:solidFill>
                  <a:schemeClr val="tx1"/>
                </a:solidFill>
              </a:rPr>
              <a:t>https://</a:t>
            </a:r>
            <a:r>
              <a:rPr lang="es-MX" sz="1600" dirty="0" err="1" smtClean="0">
                <a:solidFill>
                  <a:schemeClr val="tx1"/>
                </a:solidFill>
              </a:rPr>
              <a:t>www.academia.edu</a:t>
            </a:r>
            <a:r>
              <a:rPr lang="es-MX" sz="1600" dirty="0" smtClean="0">
                <a:solidFill>
                  <a:schemeClr val="tx1"/>
                </a:solidFill>
              </a:rPr>
              <a:t>/8032097/</a:t>
            </a:r>
            <a:r>
              <a:rPr lang="es-MX" sz="1600" dirty="0" err="1" smtClean="0">
                <a:solidFill>
                  <a:schemeClr val="tx1"/>
                </a:solidFill>
              </a:rPr>
              <a:t>Unit_11_THERE_IS_THERE_ARE</a:t>
            </a:r>
            <a:endParaRPr lang="es-MX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es-MX" sz="1600" dirty="0">
                <a:solidFill>
                  <a:schemeClr val="tx1"/>
                </a:solidFill>
              </a:rPr>
              <a:t>https://</a:t>
            </a:r>
            <a:r>
              <a:rPr lang="es-MX" sz="1600" dirty="0" err="1">
                <a:solidFill>
                  <a:schemeClr val="tx1"/>
                </a:solidFill>
              </a:rPr>
              <a:t>studfiles.net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preview</a:t>
            </a:r>
            <a:r>
              <a:rPr lang="es-MX" sz="1600" dirty="0">
                <a:solidFill>
                  <a:schemeClr val="tx1"/>
                </a:solidFill>
              </a:rPr>
              <a:t>/5644113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</a:p>
          <a:p>
            <a:pPr marL="45720" indent="0">
              <a:spcBef>
                <a:spcPts val="0"/>
              </a:spcBef>
              <a:buNone/>
            </a:pPr>
            <a:endParaRPr lang="es-MX" sz="1600" dirty="0"/>
          </a:p>
          <a:p>
            <a:pPr marL="45720" indent="0">
              <a:spcBef>
                <a:spcPts val="0"/>
              </a:spcBef>
              <a:buNone/>
            </a:pPr>
            <a:r>
              <a:rPr lang="es-MX" b="1" dirty="0" smtClean="0">
                <a:solidFill>
                  <a:srgbClr val="0070C0"/>
                </a:solidFill>
              </a:rPr>
              <a:t>Tema 3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>
                <a:solidFill>
                  <a:schemeClr val="tx1"/>
                </a:solidFill>
              </a:rPr>
              <a:t>josecarlosmartinezcordero.blogspot.com</a:t>
            </a:r>
            <a:r>
              <a:rPr lang="es-MX" sz="1600" dirty="0">
                <a:solidFill>
                  <a:schemeClr val="tx1"/>
                </a:solidFill>
              </a:rPr>
              <a:t>/2014/07/</a:t>
            </a:r>
            <a:endParaRPr lang="es-MX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 smtClean="0">
                <a:solidFill>
                  <a:schemeClr val="tx1"/>
                </a:solidFill>
              </a:rPr>
              <a:t>number1students.blogspot.com</a:t>
            </a:r>
            <a:r>
              <a:rPr lang="es-MX" sz="1600" dirty="0" smtClean="0">
                <a:solidFill>
                  <a:schemeClr val="tx1"/>
                </a:solidFill>
              </a:rPr>
              <a:t>/2009/04/</a:t>
            </a:r>
            <a:r>
              <a:rPr lang="es-MX" sz="1600" dirty="0" err="1" smtClean="0">
                <a:solidFill>
                  <a:schemeClr val="tx1"/>
                </a:solidFill>
              </a:rPr>
              <a:t>have</a:t>
            </a:r>
            <a:r>
              <a:rPr lang="es-MX" sz="1600" dirty="0" smtClean="0">
                <a:solidFill>
                  <a:schemeClr val="tx1"/>
                </a:solidFill>
              </a:rPr>
              <a:t>-vs-</a:t>
            </a:r>
            <a:r>
              <a:rPr lang="es-MX" sz="1600" dirty="0" err="1" smtClean="0">
                <a:solidFill>
                  <a:schemeClr val="tx1"/>
                </a:solidFill>
              </a:rPr>
              <a:t>have</a:t>
            </a:r>
            <a:r>
              <a:rPr lang="es-MX" sz="1600" dirty="0" smtClean="0">
                <a:solidFill>
                  <a:schemeClr val="tx1"/>
                </a:solidFill>
              </a:rPr>
              <a:t>-</a:t>
            </a:r>
            <a:r>
              <a:rPr lang="es-MX" sz="1600" dirty="0" err="1" smtClean="0">
                <a:solidFill>
                  <a:schemeClr val="tx1"/>
                </a:solidFill>
              </a:rPr>
              <a:t>got_13.html</a:t>
            </a:r>
            <a:endParaRPr lang="es-MX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0070C0"/>
                </a:solidFill>
              </a:rPr>
              <a:t>Imágenes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38100" y="6304775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167120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600" dirty="0" err="1" smtClean="0"/>
              <a:t>Abilities</a:t>
            </a:r>
            <a:endParaRPr lang="es-MX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10464" y="3653306"/>
            <a:ext cx="8045373" cy="1299694"/>
          </a:xfrm>
        </p:spPr>
        <p:txBody>
          <a:bodyPr>
            <a:noAutofit/>
          </a:bodyPr>
          <a:lstStyle/>
          <a:p>
            <a:r>
              <a:rPr lang="es-MX" sz="8800" dirty="0" smtClean="0"/>
              <a:t>CAN</a:t>
            </a:r>
            <a:endParaRPr lang="es-MX" sz="8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64" y="1096707"/>
            <a:ext cx="3600000" cy="4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400" y="229829"/>
            <a:ext cx="3600000" cy="2697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3871" y="4131144"/>
            <a:ext cx="3600000" cy="2395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ángulo redondeado 7">
            <a:hlinkClick r:id="rId5" action="ppaction://hlinksldjump"/>
          </p:cNvPr>
          <p:cNvSpPr/>
          <p:nvPr/>
        </p:nvSpPr>
        <p:spPr>
          <a:xfrm>
            <a:off x="410464" y="62666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60290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328" y="115316"/>
            <a:ext cx="9720072" cy="938784"/>
          </a:xfrm>
        </p:spPr>
        <p:txBody>
          <a:bodyPr/>
          <a:lstStyle/>
          <a:p>
            <a:r>
              <a:rPr lang="es-MX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Abilities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 </a:t>
            </a:r>
            <a:r>
              <a:rPr lang="es-MX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Things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I can do</a:t>
            </a:r>
            <a:endParaRPr lang="es-MX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7928" y="1054100"/>
            <a:ext cx="9720073" cy="5689600"/>
          </a:xfrm>
        </p:spPr>
        <p:txBody>
          <a:bodyPr>
            <a:noAutofit/>
          </a:bodyPr>
          <a:lstStyle/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speak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Spanish</a:t>
            </a:r>
            <a:r>
              <a:rPr lang="es-MX" sz="4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play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an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instrument</a:t>
            </a:r>
            <a:r>
              <a:rPr lang="es-MX" sz="4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dance cumbia?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type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quickly</a:t>
            </a:r>
            <a:r>
              <a:rPr lang="es-MX" sz="4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cook</a:t>
            </a:r>
            <a:r>
              <a:rPr lang="es-MX" sz="4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</a:t>
            </a:r>
            <a:r>
              <a:rPr lang="es-MX" sz="4400" dirty="0" err="1" smtClean="0">
                <a:solidFill>
                  <a:schemeClr val="tx1"/>
                </a:solidFill>
              </a:rPr>
              <a:t>skateboard</a:t>
            </a:r>
            <a:r>
              <a:rPr lang="es-MX" sz="4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s-MX" sz="4400" dirty="0" smtClean="0">
                <a:solidFill>
                  <a:schemeClr val="tx1"/>
                </a:solidFill>
              </a:rPr>
              <a:t>Can </a:t>
            </a:r>
            <a:r>
              <a:rPr lang="es-MX" sz="4400" dirty="0" err="1" smtClean="0">
                <a:solidFill>
                  <a:schemeClr val="tx1"/>
                </a:solidFill>
              </a:rPr>
              <a:t>you</a:t>
            </a:r>
            <a:r>
              <a:rPr lang="es-MX" sz="4400" dirty="0" smtClean="0">
                <a:solidFill>
                  <a:schemeClr val="tx1"/>
                </a:solidFill>
              </a:rPr>
              <a:t> drive a car?</a:t>
            </a:r>
          </a:p>
          <a:p>
            <a:endParaRPr lang="es-MX" sz="4400" dirty="0" smtClean="0">
              <a:solidFill>
                <a:schemeClr val="tx1"/>
              </a:solidFill>
            </a:endParaRPr>
          </a:p>
          <a:p>
            <a:endParaRPr lang="es-MX" sz="4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7421" y="1054100"/>
            <a:ext cx="3121158" cy="586436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32651" y="584708"/>
            <a:ext cx="23239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Yes, I can</a:t>
            </a:r>
          </a:p>
          <a:p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No, I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can’t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89888" y="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584933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0" y="0"/>
            <a:ext cx="9563100" cy="1499616"/>
          </a:xfrm>
        </p:spPr>
        <p:txBody>
          <a:bodyPr/>
          <a:lstStyle/>
          <a:p>
            <a:r>
              <a:rPr lang="es-MX" dirty="0" smtClean="0"/>
              <a:t>Use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9000" y="1045029"/>
            <a:ext cx="10922000" cy="5404031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sz="4000" dirty="0" smtClean="0"/>
              <a:t>We use </a:t>
            </a:r>
            <a:r>
              <a:rPr lang="en-GB" sz="4000" dirty="0" smtClean="0">
                <a:solidFill>
                  <a:srgbClr val="FF0000"/>
                </a:solidFill>
              </a:rPr>
              <a:t>CAN</a:t>
            </a:r>
            <a:r>
              <a:rPr lang="en-GB" sz="4000" dirty="0" smtClean="0"/>
              <a:t> to describe abilities to perform an activity in particular. We use it use in </a:t>
            </a:r>
            <a:r>
              <a:rPr lang="en-GB" sz="4000" dirty="0" smtClean="0">
                <a:solidFill>
                  <a:srgbClr val="00B0F0"/>
                </a:solidFill>
              </a:rPr>
              <a:t>positive sentences</a:t>
            </a:r>
            <a:r>
              <a:rPr lang="en-GB" sz="4000" dirty="0" smtClean="0"/>
              <a:t>.</a:t>
            </a:r>
          </a:p>
          <a:p>
            <a:pPr marL="0" indent="0" algn="just">
              <a:buNone/>
            </a:pPr>
            <a:endParaRPr lang="en-GB" sz="4000" dirty="0"/>
          </a:p>
          <a:p>
            <a:pPr marL="0" indent="0" algn="just">
              <a:buNone/>
            </a:pPr>
            <a:r>
              <a:rPr lang="en-GB" sz="4000" dirty="0" smtClean="0"/>
              <a:t>Examples:</a:t>
            </a:r>
          </a:p>
          <a:p>
            <a:pPr marL="0" indent="0" algn="just">
              <a:buNone/>
            </a:pPr>
            <a:r>
              <a:rPr lang="en-GB" sz="4000" dirty="0" smtClean="0"/>
              <a:t>I </a:t>
            </a:r>
            <a:r>
              <a:rPr lang="en-GB" sz="4000" dirty="0" smtClean="0">
                <a:solidFill>
                  <a:srgbClr val="FF0000"/>
                </a:solidFill>
              </a:rPr>
              <a:t>can</a:t>
            </a:r>
            <a:r>
              <a:rPr lang="en-GB" sz="4000" dirty="0" smtClean="0"/>
              <a:t> run very fast.</a:t>
            </a:r>
          </a:p>
          <a:p>
            <a:pPr marL="0" indent="0" algn="just">
              <a:buNone/>
            </a:pPr>
            <a:r>
              <a:rPr lang="en-GB" sz="4000" dirty="0" smtClean="0"/>
              <a:t>She </a:t>
            </a:r>
            <a:r>
              <a:rPr lang="en-GB" sz="4000" dirty="0" smtClean="0">
                <a:solidFill>
                  <a:srgbClr val="FF0000"/>
                </a:solidFill>
              </a:rPr>
              <a:t>can</a:t>
            </a:r>
            <a:r>
              <a:rPr lang="en-GB" sz="4000" dirty="0" smtClean="0"/>
              <a:t> play the guitar.</a:t>
            </a:r>
          </a:p>
          <a:p>
            <a:pPr marL="0" indent="0" algn="just">
              <a:buNone/>
            </a:pPr>
            <a:r>
              <a:rPr lang="en-GB" sz="4000" dirty="0" smtClean="0"/>
              <a:t>We </a:t>
            </a:r>
            <a:r>
              <a:rPr lang="en-GB" sz="4000" dirty="0" smtClean="0">
                <a:solidFill>
                  <a:srgbClr val="FF0000"/>
                </a:solidFill>
              </a:rPr>
              <a:t>can</a:t>
            </a:r>
            <a:r>
              <a:rPr lang="en-GB" sz="4000" dirty="0" smtClean="0"/>
              <a:t> dance in the competence.</a:t>
            </a:r>
            <a:endParaRPr lang="en-GB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561" y="2403475"/>
            <a:ext cx="1642745" cy="2476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91" y="4024630"/>
            <a:ext cx="2060448" cy="2743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58" r="22680"/>
          <a:stretch/>
        </p:blipFill>
        <p:spPr>
          <a:xfrm>
            <a:off x="7758886" y="3246120"/>
            <a:ext cx="1838524" cy="2241550"/>
          </a:xfrm>
          <a:prstGeom prst="rect">
            <a:avLst/>
          </a:prstGeom>
        </p:spPr>
      </p:pic>
      <p:sp>
        <p:nvSpPr>
          <p:cNvPr id="7" name="Rectángulo redondeado 6">
            <a:hlinkClick r:id="rId5" action="ppaction://hlinksldjump"/>
          </p:cNvPr>
          <p:cNvSpPr/>
          <p:nvPr/>
        </p:nvSpPr>
        <p:spPr>
          <a:xfrm>
            <a:off x="10989888" y="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523453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Distintivo</Template>
  <TotalTime>117</TotalTime>
  <Words>2820</Words>
  <Application>Microsoft Office PowerPoint</Application>
  <PresentationFormat>Panorámica</PresentationFormat>
  <Paragraphs>618</Paragraphs>
  <Slides>69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69</vt:i4>
      </vt:variant>
    </vt:vector>
  </HeadingPairs>
  <TitlesOfParts>
    <vt:vector size="82" baseType="lpstr">
      <vt:lpstr>微軟正黑體</vt:lpstr>
      <vt:lpstr>Arial</vt:lpstr>
      <vt:lpstr>Arial Black</vt:lpstr>
      <vt:lpstr>Calibri</vt:lpstr>
      <vt:lpstr>Century Gothic</vt:lpstr>
      <vt:lpstr>Gill Sans MT</vt:lpstr>
      <vt:lpstr>Impact</vt:lpstr>
      <vt:lpstr>新細明體</vt:lpstr>
      <vt:lpstr>Tahoma</vt:lpstr>
      <vt:lpstr>Times New Roman</vt:lpstr>
      <vt:lpstr>Wingdings</vt:lpstr>
      <vt:lpstr>Wingdings 2</vt:lpstr>
      <vt:lpstr>Badge</vt:lpstr>
      <vt:lpstr>Material Didáctico Audiovisual Sólo Visión Proyectables Diapositivas  Inglés 1 - Módulo III Bachillerato Universitario 2015</vt:lpstr>
      <vt:lpstr>Inglés 1</vt:lpstr>
      <vt:lpstr>Módulo III</vt:lpstr>
      <vt:lpstr>Competencia Disciplinar</vt:lpstr>
      <vt:lpstr>Competencia Disciplinar</vt:lpstr>
      <vt:lpstr>TEMAS</vt:lpstr>
      <vt:lpstr>Abilities</vt:lpstr>
      <vt:lpstr>Abilities: Things I can do</vt:lpstr>
      <vt:lpstr>Use</vt:lpstr>
      <vt:lpstr>Use</vt:lpstr>
      <vt:lpstr>Write can or can’t according to the situation</vt:lpstr>
      <vt:lpstr>According to you Say what you can do or can’t do.</vt:lpstr>
      <vt:lpstr>Tick ()  what you can do. </vt:lpstr>
      <vt:lpstr>Tick ()  what you can do. </vt:lpstr>
      <vt:lpstr>Now, say what can you and what can’t you do.</vt:lpstr>
      <vt:lpstr>There is &amp;  There are</vt:lpstr>
      <vt:lpstr>Existence</vt:lpstr>
      <vt:lpstr>EXAMPLES</vt:lpstr>
      <vt:lpstr>What’s in the fridge?</vt:lpstr>
      <vt:lpstr>In the fridge</vt:lpstr>
      <vt:lpstr>List of things  in the fridge</vt:lpstr>
      <vt:lpstr>List of things  in the fridge</vt:lpstr>
      <vt:lpstr>How many…?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Can you describe how many objects are there in the room?</vt:lpstr>
      <vt:lpstr>Presentación de PowerPoint</vt:lpstr>
      <vt:lpstr>Presentación de PowerPoint</vt:lpstr>
      <vt:lpstr>Presentación de PowerPoint</vt:lpstr>
      <vt:lpstr>Presentación de PowerPoint</vt:lpstr>
      <vt:lpstr>Obligations</vt:lpstr>
      <vt:lpstr>Complete the chart.  Say what activities you can do or you can’t do in these places.</vt:lpstr>
      <vt:lpstr>Presentación de PowerPoint</vt:lpstr>
      <vt:lpstr>Presentación de PowerPoint</vt:lpstr>
      <vt:lpstr>HAVE TO</vt:lpstr>
      <vt:lpstr>DON’T  HAVE TO</vt:lpstr>
      <vt:lpstr>Don’t forget…</vt:lpstr>
      <vt:lpstr>Complete the following sentences with HAVE/HAS TO or DON’T/DOESN’T HAVE TO</vt:lpstr>
      <vt:lpstr>Complete the following sentences with HAVE/HAS TO or DON’T/DOESN’T HAVE TO</vt:lpstr>
      <vt:lpstr>Write HAVE TO, HAS TO,  DON'T HAVE TO or DOESN'T HAVE TO.</vt:lpstr>
      <vt:lpstr>Write have to, has to, don't have to or doesn't have to.</vt:lpstr>
      <vt:lpstr>Imaging it’s Saturday.  Write 5 things that you have to do and  5 things that you don’t have to do.</vt:lpstr>
      <vt:lpstr>Prepositions of place</vt:lpstr>
      <vt:lpstr>Where is the ball?</vt:lpstr>
      <vt:lpstr>Where  is the…?</vt:lpstr>
      <vt:lpstr>Where is the…?</vt:lpstr>
      <vt:lpstr>Where  is the…?</vt:lpstr>
      <vt:lpstr>ASKING &amp; GIVING DIRECTIONS</vt:lpstr>
      <vt:lpstr>Asking  for Directions</vt:lpstr>
      <vt:lpstr>Asking  for directions</vt:lpstr>
      <vt:lpstr>Giving Directions</vt:lpstr>
      <vt:lpstr>Giving Directions</vt:lpstr>
      <vt:lpstr>References</vt:lpstr>
      <vt:lpstr>EXAMPLE</vt:lpstr>
      <vt:lpstr>VOCABULARY</vt:lpstr>
      <vt:lpstr>VOCABULARY</vt:lpstr>
      <vt:lpstr>VOCABULARY</vt:lpstr>
      <vt:lpstr>Look at the map and give directions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1 - Módulo II Bachillerato Universitario 2015</dc:title>
  <dc:creator>CMTZA</dc:creator>
  <cp:lastModifiedBy>CMTZA</cp:lastModifiedBy>
  <cp:revision>71</cp:revision>
  <dcterms:created xsi:type="dcterms:W3CDTF">2018-09-13T23:51:58Z</dcterms:created>
  <dcterms:modified xsi:type="dcterms:W3CDTF">2019-09-22T23:13:03Z</dcterms:modified>
</cp:coreProperties>
</file>