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9"/>
  </p:notesMasterIdLst>
  <p:sldIdLst>
    <p:sldId id="256" r:id="rId2"/>
    <p:sldId id="258" r:id="rId3"/>
    <p:sldId id="259" r:id="rId4"/>
    <p:sldId id="260" r:id="rId5"/>
    <p:sldId id="261" r:id="rId6"/>
    <p:sldId id="262" r:id="rId7"/>
    <p:sldId id="283" r:id="rId8"/>
    <p:sldId id="342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343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344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18" r:id="rId46"/>
    <p:sldId id="319" r:id="rId47"/>
    <p:sldId id="320" r:id="rId48"/>
    <p:sldId id="321" r:id="rId49"/>
    <p:sldId id="322" r:id="rId50"/>
    <p:sldId id="323" r:id="rId51"/>
    <p:sldId id="324" r:id="rId52"/>
    <p:sldId id="325" r:id="rId53"/>
    <p:sldId id="326" r:id="rId54"/>
    <p:sldId id="345" r:id="rId55"/>
    <p:sldId id="328" r:id="rId56"/>
    <p:sldId id="329" r:id="rId57"/>
    <p:sldId id="330" r:id="rId58"/>
    <p:sldId id="331" r:id="rId59"/>
    <p:sldId id="332" r:id="rId60"/>
    <p:sldId id="333" r:id="rId61"/>
    <p:sldId id="334" r:id="rId62"/>
    <p:sldId id="335" r:id="rId63"/>
    <p:sldId id="336" r:id="rId64"/>
    <p:sldId id="337" r:id="rId65"/>
    <p:sldId id="338" r:id="rId66"/>
    <p:sldId id="348" r:id="rId67"/>
    <p:sldId id="349" r:id="rId6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5234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E735CC-E9FE-49BE-8365-9C2546FDF230}" type="doc">
      <dgm:prSet loTypeId="urn:microsoft.com/office/officeart/2005/8/layout/hierarchy2" loCatId="hierarchy" qsTypeId="urn:microsoft.com/office/officeart/2005/8/quickstyle/3d5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C6885FBA-4241-4B04-BCDF-CC63BA7A6531}">
      <dgm:prSet phldrT="[Texto]"/>
      <dgm:spPr/>
      <dgm:t>
        <a:bodyPr/>
        <a:lstStyle/>
        <a:p>
          <a:r>
            <a:rPr lang="es-MX" dirty="0" err="1" smtClean="0"/>
            <a:t>Questions</a:t>
          </a:r>
          <a:endParaRPr lang="es-MX" dirty="0"/>
        </a:p>
      </dgm:t>
    </dgm:pt>
    <dgm:pt modelId="{2607B4D7-9D6D-4B23-9681-813D5E77A1E2}" type="parTrans" cxnId="{9DBCB028-B124-4FBE-BD87-732A8402DCEE}">
      <dgm:prSet/>
      <dgm:spPr/>
      <dgm:t>
        <a:bodyPr/>
        <a:lstStyle/>
        <a:p>
          <a:endParaRPr lang="es-MX"/>
        </a:p>
      </dgm:t>
    </dgm:pt>
    <dgm:pt modelId="{07782E5C-76C9-4CBF-96F6-FA411A4992A1}" type="sibTrans" cxnId="{9DBCB028-B124-4FBE-BD87-732A8402DCEE}">
      <dgm:prSet/>
      <dgm:spPr/>
      <dgm:t>
        <a:bodyPr/>
        <a:lstStyle/>
        <a:p>
          <a:endParaRPr lang="es-MX"/>
        </a:p>
      </dgm:t>
    </dgm:pt>
    <dgm:pt modelId="{AA5845EF-85EA-4AF7-AB97-8EA68F75CD85}">
      <dgm:prSet phldrT="[Texto]"/>
      <dgm:spPr/>
      <dgm:t>
        <a:bodyPr/>
        <a:lstStyle/>
        <a:p>
          <a:r>
            <a:rPr lang="es-MX" dirty="0" err="1" smtClean="0"/>
            <a:t>How</a:t>
          </a:r>
          <a:r>
            <a:rPr lang="es-MX" dirty="0" smtClean="0"/>
            <a:t> </a:t>
          </a:r>
          <a:r>
            <a:rPr lang="es-MX" dirty="0" err="1" smtClean="0"/>
            <a:t>many</a:t>
          </a:r>
          <a:r>
            <a:rPr lang="es-MX" dirty="0" smtClean="0"/>
            <a:t>…?</a:t>
          </a:r>
          <a:endParaRPr lang="es-MX" dirty="0"/>
        </a:p>
      </dgm:t>
    </dgm:pt>
    <dgm:pt modelId="{657D261E-E385-443C-A75B-477938B5B126}" type="parTrans" cxnId="{BB5BDEFF-806E-436E-B9F8-D4486F03EF6F}">
      <dgm:prSet/>
      <dgm:spPr/>
      <dgm:t>
        <a:bodyPr/>
        <a:lstStyle/>
        <a:p>
          <a:endParaRPr lang="es-MX"/>
        </a:p>
      </dgm:t>
    </dgm:pt>
    <dgm:pt modelId="{BBB48983-E8F8-432A-A77B-86BBE4522ED9}" type="sibTrans" cxnId="{BB5BDEFF-806E-436E-B9F8-D4486F03EF6F}">
      <dgm:prSet/>
      <dgm:spPr/>
      <dgm:t>
        <a:bodyPr/>
        <a:lstStyle/>
        <a:p>
          <a:endParaRPr lang="es-MX"/>
        </a:p>
      </dgm:t>
    </dgm:pt>
    <dgm:pt modelId="{4D95E839-AB79-4DB1-8A7A-74F7107BD663}">
      <dgm:prSet phldrT="[Texto]"/>
      <dgm:spPr/>
      <dgm:t>
        <a:bodyPr/>
        <a:lstStyle/>
        <a:p>
          <a:r>
            <a:rPr lang="es-MX" dirty="0" err="1" smtClean="0"/>
            <a:t>Countable</a:t>
          </a:r>
          <a:endParaRPr lang="es-MX" dirty="0"/>
        </a:p>
      </dgm:t>
    </dgm:pt>
    <dgm:pt modelId="{B8D36461-F62B-487B-8AAD-D38C5BCF3DC4}" type="parTrans" cxnId="{22EAEBB5-6F93-4426-87A8-F984186D7DD1}">
      <dgm:prSet/>
      <dgm:spPr/>
      <dgm:t>
        <a:bodyPr/>
        <a:lstStyle/>
        <a:p>
          <a:endParaRPr lang="es-MX"/>
        </a:p>
      </dgm:t>
    </dgm:pt>
    <dgm:pt modelId="{CE9A97B5-DBFA-4E91-9C45-70068EBA9F0C}" type="sibTrans" cxnId="{22EAEBB5-6F93-4426-87A8-F984186D7DD1}">
      <dgm:prSet/>
      <dgm:spPr/>
      <dgm:t>
        <a:bodyPr/>
        <a:lstStyle/>
        <a:p>
          <a:endParaRPr lang="es-MX"/>
        </a:p>
      </dgm:t>
    </dgm:pt>
    <dgm:pt modelId="{81C84F37-AF4B-43E3-BCDC-22D458E3C36A}">
      <dgm:prSet phldrT="[Texto]"/>
      <dgm:spPr/>
      <dgm:t>
        <a:bodyPr/>
        <a:lstStyle/>
        <a:p>
          <a:r>
            <a:rPr lang="es-MX" dirty="0" err="1" smtClean="0"/>
            <a:t>How</a:t>
          </a:r>
          <a:r>
            <a:rPr lang="es-MX" dirty="0" smtClean="0"/>
            <a:t> </a:t>
          </a:r>
          <a:r>
            <a:rPr lang="es-MX" dirty="0" err="1" smtClean="0"/>
            <a:t>much</a:t>
          </a:r>
          <a:r>
            <a:rPr lang="es-MX" dirty="0" smtClean="0"/>
            <a:t>…?</a:t>
          </a:r>
          <a:endParaRPr lang="es-MX" dirty="0"/>
        </a:p>
      </dgm:t>
    </dgm:pt>
    <dgm:pt modelId="{7682ED2D-2731-48BB-91FD-A2A321B042EA}" type="parTrans" cxnId="{8F70FD19-0E96-4C3B-B489-335387659595}">
      <dgm:prSet/>
      <dgm:spPr/>
      <dgm:t>
        <a:bodyPr/>
        <a:lstStyle/>
        <a:p>
          <a:endParaRPr lang="es-MX"/>
        </a:p>
      </dgm:t>
    </dgm:pt>
    <dgm:pt modelId="{BDCAD621-5CE5-41CB-B704-1F7620555635}" type="sibTrans" cxnId="{8F70FD19-0E96-4C3B-B489-335387659595}">
      <dgm:prSet/>
      <dgm:spPr/>
      <dgm:t>
        <a:bodyPr/>
        <a:lstStyle/>
        <a:p>
          <a:endParaRPr lang="es-MX"/>
        </a:p>
      </dgm:t>
    </dgm:pt>
    <dgm:pt modelId="{23426D04-4766-4C33-A3C1-5A94625C4E42}">
      <dgm:prSet phldrT="[Texto]"/>
      <dgm:spPr/>
      <dgm:t>
        <a:bodyPr/>
        <a:lstStyle/>
        <a:p>
          <a:r>
            <a:rPr lang="es-MX" dirty="0" err="1" smtClean="0"/>
            <a:t>Uncountable</a:t>
          </a:r>
          <a:endParaRPr lang="es-MX" dirty="0"/>
        </a:p>
      </dgm:t>
    </dgm:pt>
    <dgm:pt modelId="{2FB754E6-604E-4F52-AD7D-19E623C2FCE3}" type="parTrans" cxnId="{E29E7017-936D-4922-BCEB-C852E1D63259}">
      <dgm:prSet/>
      <dgm:spPr/>
      <dgm:t>
        <a:bodyPr/>
        <a:lstStyle/>
        <a:p>
          <a:endParaRPr lang="es-MX"/>
        </a:p>
      </dgm:t>
    </dgm:pt>
    <dgm:pt modelId="{8B7E9786-7729-41F9-82CD-B38B24D24FC4}" type="sibTrans" cxnId="{E29E7017-936D-4922-BCEB-C852E1D63259}">
      <dgm:prSet/>
      <dgm:spPr/>
      <dgm:t>
        <a:bodyPr/>
        <a:lstStyle/>
        <a:p>
          <a:endParaRPr lang="es-MX"/>
        </a:p>
      </dgm:t>
    </dgm:pt>
    <dgm:pt modelId="{BE686510-245E-468A-B125-F2903958CE68}" type="pres">
      <dgm:prSet presAssocID="{40E735CC-E9FE-49BE-8365-9C2546FDF23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DABAC4-BAA4-4ACF-A9C9-77F4A155841B}" type="pres">
      <dgm:prSet presAssocID="{C6885FBA-4241-4B04-BCDF-CC63BA7A6531}" presName="root1" presStyleCnt="0"/>
      <dgm:spPr/>
      <dgm:t>
        <a:bodyPr/>
        <a:lstStyle/>
        <a:p>
          <a:endParaRPr lang="es-MX"/>
        </a:p>
      </dgm:t>
    </dgm:pt>
    <dgm:pt modelId="{937E57D8-0332-426F-886A-80A62398B898}" type="pres">
      <dgm:prSet presAssocID="{C6885FBA-4241-4B04-BCDF-CC63BA7A653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3FA3545-1B4E-4B56-B904-0A6112116ADC}" type="pres">
      <dgm:prSet presAssocID="{C6885FBA-4241-4B04-BCDF-CC63BA7A6531}" presName="level2hierChild" presStyleCnt="0"/>
      <dgm:spPr/>
      <dgm:t>
        <a:bodyPr/>
        <a:lstStyle/>
        <a:p>
          <a:endParaRPr lang="es-MX"/>
        </a:p>
      </dgm:t>
    </dgm:pt>
    <dgm:pt modelId="{069DD4A2-27E1-445B-BB0D-716062171BB5}" type="pres">
      <dgm:prSet presAssocID="{657D261E-E385-443C-A75B-477938B5B126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FA578606-1C18-4351-9745-215FFC44095A}" type="pres">
      <dgm:prSet presAssocID="{657D261E-E385-443C-A75B-477938B5B126}" presName="connTx" presStyleLbl="parChTrans1D2" presStyleIdx="0" presStyleCnt="2"/>
      <dgm:spPr/>
      <dgm:t>
        <a:bodyPr/>
        <a:lstStyle/>
        <a:p>
          <a:endParaRPr lang="es-MX"/>
        </a:p>
      </dgm:t>
    </dgm:pt>
    <dgm:pt modelId="{F48986D2-D35C-4FF0-9EFC-ED837CC7B52C}" type="pres">
      <dgm:prSet presAssocID="{AA5845EF-85EA-4AF7-AB97-8EA68F75CD85}" presName="root2" presStyleCnt="0"/>
      <dgm:spPr/>
      <dgm:t>
        <a:bodyPr/>
        <a:lstStyle/>
        <a:p>
          <a:endParaRPr lang="es-MX"/>
        </a:p>
      </dgm:t>
    </dgm:pt>
    <dgm:pt modelId="{D4AD54D0-9DA7-4175-9D29-567F84FCC9CF}" type="pres">
      <dgm:prSet presAssocID="{AA5845EF-85EA-4AF7-AB97-8EA68F75CD8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74BD04C-F736-4DB3-B8E3-95B01B70AFEF}" type="pres">
      <dgm:prSet presAssocID="{AA5845EF-85EA-4AF7-AB97-8EA68F75CD85}" presName="level3hierChild" presStyleCnt="0"/>
      <dgm:spPr/>
      <dgm:t>
        <a:bodyPr/>
        <a:lstStyle/>
        <a:p>
          <a:endParaRPr lang="es-MX"/>
        </a:p>
      </dgm:t>
    </dgm:pt>
    <dgm:pt modelId="{E1755827-2A8A-473A-948E-EDB6366519EB}" type="pres">
      <dgm:prSet presAssocID="{B8D36461-F62B-487B-8AAD-D38C5BCF3DC4}" presName="conn2-1" presStyleLbl="parChTrans1D3" presStyleIdx="0" presStyleCnt="2"/>
      <dgm:spPr/>
      <dgm:t>
        <a:bodyPr/>
        <a:lstStyle/>
        <a:p>
          <a:endParaRPr lang="es-MX"/>
        </a:p>
      </dgm:t>
    </dgm:pt>
    <dgm:pt modelId="{90D0A31C-E084-4547-B5EE-67E48E304937}" type="pres">
      <dgm:prSet presAssocID="{B8D36461-F62B-487B-8AAD-D38C5BCF3DC4}" presName="connTx" presStyleLbl="parChTrans1D3" presStyleIdx="0" presStyleCnt="2"/>
      <dgm:spPr/>
      <dgm:t>
        <a:bodyPr/>
        <a:lstStyle/>
        <a:p>
          <a:endParaRPr lang="es-MX"/>
        </a:p>
      </dgm:t>
    </dgm:pt>
    <dgm:pt modelId="{617D38E9-2479-4FCC-82E1-430C586A20BD}" type="pres">
      <dgm:prSet presAssocID="{4D95E839-AB79-4DB1-8A7A-74F7107BD663}" presName="root2" presStyleCnt="0"/>
      <dgm:spPr/>
      <dgm:t>
        <a:bodyPr/>
        <a:lstStyle/>
        <a:p>
          <a:endParaRPr lang="es-MX"/>
        </a:p>
      </dgm:t>
    </dgm:pt>
    <dgm:pt modelId="{11CFEFE1-483E-4C77-96E0-57DE66867ECA}" type="pres">
      <dgm:prSet presAssocID="{4D95E839-AB79-4DB1-8A7A-74F7107BD663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A451653-DFEE-465E-A0C3-DA3318DC53CB}" type="pres">
      <dgm:prSet presAssocID="{4D95E839-AB79-4DB1-8A7A-74F7107BD663}" presName="level3hierChild" presStyleCnt="0"/>
      <dgm:spPr/>
      <dgm:t>
        <a:bodyPr/>
        <a:lstStyle/>
        <a:p>
          <a:endParaRPr lang="es-MX"/>
        </a:p>
      </dgm:t>
    </dgm:pt>
    <dgm:pt modelId="{C1D3CDCE-86F8-4266-886C-94EAEEDF1E95}" type="pres">
      <dgm:prSet presAssocID="{7682ED2D-2731-48BB-91FD-A2A321B042EA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ED5084DD-961E-474F-9F69-FE905A018089}" type="pres">
      <dgm:prSet presAssocID="{7682ED2D-2731-48BB-91FD-A2A321B042EA}" presName="connTx" presStyleLbl="parChTrans1D2" presStyleIdx="1" presStyleCnt="2"/>
      <dgm:spPr/>
      <dgm:t>
        <a:bodyPr/>
        <a:lstStyle/>
        <a:p>
          <a:endParaRPr lang="es-MX"/>
        </a:p>
      </dgm:t>
    </dgm:pt>
    <dgm:pt modelId="{DD6B44FA-AF2B-408F-A82A-87844C31BC03}" type="pres">
      <dgm:prSet presAssocID="{81C84F37-AF4B-43E3-BCDC-22D458E3C36A}" presName="root2" presStyleCnt="0"/>
      <dgm:spPr/>
      <dgm:t>
        <a:bodyPr/>
        <a:lstStyle/>
        <a:p>
          <a:endParaRPr lang="es-MX"/>
        </a:p>
      </dgm:t>
    </dgm:pt>
    <dgm:pt modelId="{32F9547D-F2BA-4158-9603-3138266643AE}" type="pres">
      <dgm:prSet presAssocID="{81C84F37-AF4B-43E3-BCDC-22D458E3C36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C15753E-BBF6-46A9-BAA9-C1DD52F195E0}" type="pres">
      <dgm:prSet presAssocID="{81C84F37-AF4B-43E3-BCDC-22D458E3C36A}" presName="level3hierChild" presStyleCnt="0"/>
      <dgm:spPr/>
      <dgm:t>
        <a:bodyPr/>
        <a:lstStyle/>
        <a:p>
          <a:endParaRPr lang="es-MX"/>
        </a:p>
      </dgm:t>
    </dgm:pt>
    <dgm:pt modelId="{3B6689A5-56E0-465B-A90C-3EFB7DC2D155}" type="pres">
      <dgm:prSet presAssocID="{2FB754E6-604E-4F52-AD7D-19E623C2FCE3}" presName="conn2-1" presStyleLbl="parChTrans1D3" presStyleIdx="1" presStyleCnt="2"/>
      <dgm:spPr/>
      <dgm:t>
        <a:bodyPr/>
        <a:lstStyle/>
        <a:p>
          <a:endParaRPr lang="es-MX"/>
        </a:p>
      </dgm:t>
    </dgm:pt>
    <dgm:pt modelId="{EFF60945-213F-4562-8B38-D28B35E31B21}" type="pres">
      <dgm:prSet presAssocID="{2FB754E6-604E-4F52-AD7D-19E623C2FCE3}" presName="connTx" presStyleLbl="parChTrans1D3" presStyleIdx="1" presStyleCnt="2"/>
      <dgm:spPr/>
      <dgm:t>
        <a:bodyPr/>
        <a:lstStyle/>
        <a:p>
          <a:endParaRPr lang="es-MX"/>
        </a:p>
      </dgm:t>
    </dgm:pt>
    <dgm:pt modelId="{EBBFBDB0-3A14-43D2-8096-12F7BC57FB23}" type="pres">
      <dgm:prSet presAssocID="{23426D04-4766-4C33-A3C1-5A94625C4E42}" presName="root2" presStyleCnt="0"/>
      <dgm:spPr/>
      <dgm:t>
        <a:bodyPr/>
        <a:lstStyle/>
        <a:p>
          <a:endParaRPr lang="es-MX"/>
        </a:p>
      </dgm:t>
    </dgm:pt>
    <dgm:pt modelId="{89EAEA26-420F-419E-91E2-5C7BDEB20F52}" type="pres">
      <dgm:prSet presAssocID="{23426D04-4766-4C33-A3C1-5A94625C4E42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3D108CB-857C-4844-A20E-4BFB59E9C7F4}" type="pres">
      <dgm:prSet presAssocID="{23426D04-4766-4C33-A3C1-5A94625C4E42}" presName="level3hierChild" presStyleCnt="0"/>
      <dgm:spPr/>
      <dgm:t>
        <a:bodyPr/>
        <a:lstStyle/>
        <a:p>
          <a:endParaRPr lang="es-MX"/>
        </a:p>
      </dgm:t>
    </dgm:pt>
  </dgm:ptLst>
  <dgm:cxnLst>
    <dgm:cxn modelId="{9DBCB028-B124-4FBE-BD87-732A8402DCEE}" srcId="{40E735CC-E9FE-49BE-8365-9C2546FDF230}" destId="{C6885FBA-4241-4B04-BCDF-CC63BA7A6531}" srcOrd="0" destOrd="0" parTransId="{2607B4D7-9D6D-4B23-9681-813D5E77A1E2}" sibTransId="{07782E5C-76C9-4CBF-96F6-FA411A4992A1}"/>
    <dgm:cxn modelId="{22A03656-EFEF-43DB-8F31-890BF73F7886}" type="presOf" srcId="{23426D04-4766-4C33-A3C1-5A94625C4E42}" destId="{89EAEA26-420F-419E-91E2-5C7BDEB20F52}" srcOrd="0" destOrd="0" presId="urn:microsoft.com/office/officeart/2005/8/layout/hierarchy2"/>
    <dgm:cxn modelId="{A80B056C-DB56-4E89-AA61-2EBB3B863E1E}" type="presOf" srcId="{AA5845EF-85EA-4AF7-AB97-8EA68F75CD85}" destId="{D4AD54D0-9DA7-4175-9D29-567F84FCC9CF}" srcOrd="0" destOrd="0" presId="urn:microsoft.com/office/officeart/2005/8/layout/hierarchy2"/>
    <dgm:cxn modelId="{F8B2B5AF-80C2-4065-B327-9F9EBE40E8FB}" type="presOf" srcId="{7682ED2D-2731-48BB-91FD-A2A321B042EA}" destId="{C1D3CDCE-86F8-4266-886C-94EAEEDF1E95}" srcOrd="0" destOrd="0" presId="urn:microsoft.com/office/officeart/2005/8/layout/hierarchy2"/>
    <dgm:cxn modelId="{40068779-C0E6-4AC3-B095-F09F2D5D3EBF}" type="presOf" srcId="{81C84F37-AF4B-43E3-BCDC-22D458E3C36A}" destId="{32F9547D-F2BA-4158-9603-3138266643AE}" srcOrd="0" destOrd="0" presId="urn:microsoft.com/office/officeart/2005/8/layout/hierarchy2"/>
    <dgm:cxn modelId="{99E9AFB3-0CA2-4B21-9DFC-668315D7A8E3}" type="presOf" srcId="{4D95E839-AB79-4DB1-8A7A-74F7107BD663}" destId="{11CFEFE1-483E-4C77-96E0-57DE66867ECA}" srcOrd="0" destOrd="0" presId="urn:microsoft.com/office/officeart/2005/8/layout/hierarchy2"/>
    <dgm:cxn modelId="{BB5BDEFF-806E-436E-B9F8-D4486F03EF6F}" srcId="{C6885FBA-4241-4B04-BCDF-CC63BA7A6531}" destId="{AA5845EF-85EA-4AF7-AB97-8EA68F75CD85}" srcOrd="0" destOrd="0" parTransId="{657D261E-E385-443C-A75B-477938B5B126}" sibTransId="{BBB48983-E8F8-432A-A77B-86BBE4522ED9}"/>
    <dgm:cxn modelId="{60988EF4-50B9-4F79-8550-EE3034F16D33}" type="presOf" srcId="{657D261E-E385-443C-A75B-477938B5B126}" destId="{069DD4A2-27E1-445B-BB0D-716062171BB5}" srcOrd="0" destOrd="0" presId="urn:microsoft.com/office/officeart/2005/8/layout/hierarchy2"/>
    <dgm:cxn modelId="{269ECB35-0056-48AA-83CF-02CDDC9ED3A6}" type="presOf" srcId="{C6885FBA-4241-4B04-BCDF-CC63BA7A6531}" destId="{937E57D8-0332-426F-886A-80A62398B898}" srcOrd="0" destOrd="0" presId="urn:microsoft.com/office/officeart/2005/8/layout/hierarchy2"/>
    <dgm:cxn modelId="{6EAC2091-A69A-4FA6-9D4F-60C4E83F9142}" type="presOf" srcId="{2FB754E6-604E-4F52-AD7D-19E623C2FCE3}" destId="{EFF60945-213F-4562-8B38-D28B35E31B21}" srcOrd="1" destOrd="0" presId="urn:microsoft.com/office/officeart/2005/8/layout/hierarchy2"/>
    <dgm:cxn modelId="{8D9B11D9-0921-403D-AF7A-BFAB23A3B178}" type="presOf" srcId="{40E735CC-E9FE-49BE-8365-9C2546FDF230}" destId="{BE686510-245E-468A-B125-F2903958CE68}" srcOrd="0" destOrd="0" presId="urn:microsoft.com/office/officeart/2005/8/layout/hierarchy2"/>
    <dgm:cxn modelId="{30BE1CB3-0D6B-436D-A6A1-49E89C658244}" type="presOf" srcId="{B8D36461-F62B-487B-8AAD-D38C5BCF3DC4}" destId="{90D0A31C-E084-4547-B5EE-67E48E304937}" srcOrd="1" destOrd="0" presId="urn:microsoft.com/office/officeart/2005/8/layout/hierarchy2"/>
    <dgm:cxn modelId="{A7F37266-7945-47CB-A6EA-DF92F1F58E26}" type="presOf" srcId="{657D261E-E385-443C-A75B-477938B5B126}" destId="{FA578606-1C18-4351-9745-215FFC44095A}" srcOrd="1" destOrd="0" presId="urn:microsoft.com/office/officeart/2005/8/layout/hierarchy2"/>
    <dgm:cxn modelId="{8F70FD19-0E96-4C3B-B489-335387659595}" srcId="{C6885FBA-4241-4B04-BCDF-CC63BA7A6531}" destId="{81C84F37-AF4B-43E3-BCDC-22D458E3C36A}" srcOrd="1" destOrd="0" parTransId="{7682ED2D-2731-48BB-91FD-A2A321B042EA}" sibTransId="{BDCAD621-5CE5-41CB-B704-1F7620555635}"/>
    <dgm:cxn modelId="{22EAEBB5-6F93-4426-87A8-F984186D7DD1}" srcId="{AA5845EF-85EA-4AF7-AB97-8EA68F75CD85}" destId="{4D95E839-AB79-4DB1-8A7A-74F7107BD663}" srcOrd="0" destOrd="0" parTransId="{B8D36461-F62B-487B-8AAD-D38C5BCF3DC4}" sibTransId="{CE9A97B5-DBFA-4E91-9C45-70068EBA9F0C}"/>
    <dgm:cxn modelId="{75CAFEF0-3E36-4FC8-8F15-D6F1AE3ECF29}" type="presOf" srcId="{7682ED2D-2731-48BB-91FD-A2A321B042EA}" destId="{ED5084DD-961E-474F-9F69-FE905A018089}" srcOrd="1" destOrd="0" presId="urn:microsoft.com/office/officeart/2005/8/layout/hierarchy2"/>
    <dgm:cxn modelId="{6C66F34A-7516-4CC0-93CA-35620EFF43E3}" type="presOf" srcId="{B8D36461-F62B-487B-8AAD-D38C5BCF3DC4}" destId="{E1755827-2A8A-473A-948E-EDB6366519EB}" srcOrd="0" destOrd="0" presId="urn:microsoft.com/office/officeart/2005/8/layout/hierarchy2"/>
    <dgm:cxn modelId="{13E912F1-5B34-4544-9BD9-08FD3B1425C4}" type="presOf" srcId="{2FB754E6-604E-4F52-AD7D-19E623C2FCE3}" destId="{3B6689A5-56E0-465B-A90C-3EFB7DC2D155}" srcOrd="0" destOrd="0" presId="urn:microsoft.com/office/officeart/2005/8/layout/hierarchy2"/>
    <dgm:cxn modelId="{E29E7017-936D-4922-BCEB-C852E1D63259}" srcId="{81C84F37-AF4B-43E3-BCDC-22D458E3C36A}" destId="{23426D04-4766-4C33-A3C1-5A94625C4E42}" srcOrd="0" destOrd="0" parTransId="{2FB754E6-604E-4F52-AD7D-19E623C2FCE3}" sibTransId="{8B7E9786-7729-41F9-82CD-B38B24D24FC4}"/>
    <dgm:cxn modelId="{F83AD769-6247-49D5-BA01-68CA2BC9510E}" type="presParOf" srcId="{BE686510-245E-468A-B125-F2903958CE68}" destId="{9FDABAC4-BAA4-4ACF-A9C9-77F4A155841B}" srcOrd="0" destOrd="0" presId="urn:microsoft.com/office/officeart/2005/8/layout/hierarchy2"/>
    <dgm:cxn modelId="{ED6A7109-F2CD-47C2-AC3D-E42F4FD58FDC}" type="presParOf" srcId="{9FDABAC4-BAA4-4ACF-A9C9-77F4A155841B}" destId="{937E57D8-0332-426F-886A-80A62398B898}" srcOrd="0" destOrd="0" presId="urn:microsoft.com/office/officeart/2005/8/layout/hierarchy2"/>
    <dgm:cxn modelId="{B770E6FB-B0C7-48FF-9C88-E435A8BCF9D5}" type="presParOf" srcId="{9FDABAC4-BAA4-4ACF-A9C9-77F4A155841B}" destId="{73FA3545-1B4E-4B56-B904-0A6112116ADC}" srcOrd="1" destOrd="0" presId="urn:microsoft.com/office/officeart/2005/8/layout/hierarchy2"/>
    <dgm:cxn modelId="{7AC6FEC1-B31C-427C-B59E-F5E5458479E8}" type="presParOf" srcId="{73FA3545-1B4E-4B56-B904-0A6112116ADC}" destId="{069DD4A2-27E1-445B-BB0D-716062171BB5}" srcOrd="0" destOrd="0" presId="urn:microsoft.com/office/officeart/2005/8/layout/hierarchy2"/>
    <dgm:cxn modelId="{C83E124F-C217-42D9-9FAD-F7CCE3F85EFC}" type="presParOf" srcId="{069DD4A2-27E1-445B-BB0D-716062171BB5}" destId="{FA578606-1C18-4351-9745-215FFC44095A}" srcOrd="0" destOrd="0" presId="urn:microsoft.com/office/officeart/2005/8/layout/hierarchy2"/>
    <dgm:cxn modelId="{1041BBE4-049B-4FD7-8EA6-25CE45A5DE32}" type="presParOf" srcId="{73FA3545-1B4E-4B56-B904-0A6112116ADC}" destId="{F48986D2-D35C-4FF0-9EFC-ED837CC7B52C}" srcOrd="1" destOrd="0" presId="urn:microsoft.com/office/officeart/2005/8/layout/hierarchy2"/>
    <dgm:cxn modelId="{F5D96BFC-BFAD-4BA2-BA0E-2DE72EBBE449}" type="presParOf" srcId="{F48986D2-D35C-4FF0-9EFC-ED837CC7B52C}" destId="{D4AD54D0-9DA7-4175-9D29-567F84FCC9CF}" srcOrd="0" destOrd="0" presId="urn:microsoft.com/office/officeart/2005/8/layout/hierarchy2"/>
    <dgm:cxn modelId="{3A70A221-9527-480F-9BE6-AE0EC9E862AF}" type="presParOf" srcId="{F48986D2-D35C-4FF0-9EFC-ED837CC7B52C}" destId="{274BD04C-F736-4DB3-B8E3-95B01B70AFEF}" srcOrd="1" destOrd="0" presId="urn:microsoft.com/office/officeart/2005/8/layout/hierarchy2"/>
    <dgm:cxn modelId="{78794D2F-5A6C-464D-A793-204ABAE85A71}" type="presParOf" srcId="{274BD04C-F736-4DB3-B8E3-95B01B70AFEF}" destId="{E1755827-2A8A-473A-948E-EDB6366519EB}" srcOrd="0" destOrd="0" presId="urn:microsoft.com/office/officeart/2005/8/layout/hierarchy2"/>
    <dgm:cxn modelId="{342B3A74-5F68-47B2-9BAE-9E84F23E1D75}" type="presParOf" srcId="{E1755827-2A8A-473A-948E-EDB6366519EB}" destId="{90D0A31C-E084-4547-B5EE-67E48E304937}" srcOrd="0" destOrd="0" presId="urn:microsoft.com/office/officeart/2005/8/layout/hierarchy2"/>
    <dgm:cxn modelId="{BF93EE80-791F-4543-97BB-BCF630F4638E}" type="presParOf" srcId="{274BD04C-F736-4DB3-B8E3-95B01B70AFEF}" destId="{617D38E9-2479-4FCC-82E1-430C586A20BD}" srcOrd="1" destOrd="0" presId="urn:microsoft.com/office/officeart/2005/8/layout/hierarchy2"/>
    <dgm:cxn modelId="{B2F80B8B-387F-4CD0-B657-FB690FF41C1D}" type="presParOf" srcId="{617D38E9-2479-4FCC-82E1-430C586A20BD}" destId="{11CFEFE1-483E-4C77-96E0-57DE66867ECA}" srcOrd="0" destOrd="0" presId="urn:microsoft.com/office/officeart/2005/8/layout/hierarchy2"/>
    <dgm:cxn modelId="{88F52BB9-61AF-420D-86EF-B72F6150B139}" type="presParOf" srcId="{617D38E9-2479-4FCC-82E1-430C586A20BD}" destId="{7A451653-DFEE-465E-A0C3-DA3318DC53CB}" srcOrd="1" destOrd="0" presId="urn:microsoft.com/office/officeart/2005/8/layout/hierarchy2"/>
    <dgm:cxn modelId="{3F28D0BB-8B45-4DC4-881C-9E08D876B893}" type="presParOf" srcId="{73FA3545-1B4E-4B56-B904-0A6112116ADC}" destId="{C1D3CDCE-86F8-4266-886C-94EAEEDF1E95}" srcOrd="2" destOrd="0" presId="urn:microsoft.com/office/officeart/2005/8/layout/hierarchy2"/>
    <dgm:cxn modelId="{481DC485-09A9-4323-8F9C-66A0852A8CEB}" type="presParOf" srcId="{C1D3CDCE-86F8-4266-886C-94EAEEDF1E95}" destId="{ED5084DD-961E-474F-9F69-FE905A018089}" srcOrd="0" destOrd="0" presId="urn:microsoft.com/office/officeart/2005/8/layout/hierarchy2"/>
    <dgm:cxn modelId="{0F8CFD3C-5E52-4231-BB09-A4A3DAD53AA8}" type="presParOf" srcId="{73FA3545-1B4E-4B56-B904-0A6112116ADC}" destId="{DD6B44FA-AF2B-408F-A82A-87844C31BC03}" srcOrd="3" destOrd="0" presId="urn:microsoft.com/office/officeart/2005/8/layout/hierarchy2"/>
    <dgm:cxn modelId="{44061715-39F4-4ABC-B382-8FB85C4160DC}" type="presParOf" srcId="{DD6B44FA-AF2B-408F-A82A-87844C31BC03}" destId="{32F9547D-F2BA-4158-9603-3138266643AE}" srcOrd="0" destOrd="0" presId="urn:microsoft.com/office/officeart/2005/8/layout/hierarchy2"/>
    <dgm:cxn modelId="{AED7FBD7-96F6-440E-B96A-F3C87295865B}" type="presParOf" srcId="{DD6B44FA-AF2B-408F-A82A-87844C31BC03}" destId="{3C15753E-BBF6-46A9-BAA9-C1DD52F195E0}" srcOrd="1" destOrd="0" presId="urn:microsoft.com/office/officeart/2005/8/layout/hierarchy2"/>
    <dgm:cxn modelId="{CDED92DA-0FCA-4A2D-B1F4-3030FA158DC0}" type="presParOf" srcId="{3C15753E-BBF6-46A9-BAA9-C1DD52F195E0}" destId="{3B6689A5-56E0-465B-A90C-3EFB7DC2D155}" srcOrd="0" destOrd="0" presId="urn:microsoft.com/office/officeart/2005/8/layout/hierarchy2"/>
    <dgm:cxn modelId="{DBC205EF-D26C-4756-A338-DE0A774B2474}" type="presParOf" srcId="{3B6689A5-56E0-465B-A90C-3EFB7DC2D155}" destId="{EFF60945-213F-4562-8B38-D28B35E31B21}" srcOrd="0" destOrd="0" presId="urn:microsoft.com/office/officeart/2005/8/layout/hierarchy2"/>
    <dgm:cxn modelId="{B62D3EA9-AACA-4F16-85DC-03F3C2681353}" type="presParOf" srcId="{3C15753E-BBF6-46A9-BAA9-C1DD52F195E0}" destId="{EBBFBDB0-3A14-43D2-8096-12F7BC57FB23}" srcOrd="1" destOrd="0" presId="urn:microsoft.com/office/officeart/2005/8/layout/hierarchy2"/>
    <dgm:cxn modelId="{0194B367-B762-4BD1-9F67-92589BFE5F75}" type="presParOf" srcId="{EBBFBDB0-3A14-43D2-8096-12F7BC57FB23}" destId="{89EAEA26-420F-419E-91E2-5C7BDEB20F52}" srcOrd="0" destOrd="0" presId="urn:microsoft.com/office/officeart/2005/8/layout/hierarchy2"/>
    <dgm:cxn modelId="{B9BD5DE0-F0F3-4772-9990-D64C54ECD756}" type="presParOf" srcId="{EBBFBDB0-3A14-43D2-8096-12F7BC57FB23}" destId="{A3D108CB-857C-4844-A20E-4BFB59E9C7F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E57D8-0332-426F-886A-80A62398B898}">
      <dsp:nvSpPr>
        <dsp:cNvPr id="0" name=""/>
        <dsp:cNvSpPr/>
      </dsp:nvSpPr>
      <dsp:spPr>
        <a:xfrm>
          <a:off x="806" y="1923066"/>
          <a:ext cx="3068499" cy="153424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Questions</a:t>
          </a:r>
          <a:endParaRPr lang="es-MX" sz="4400" kern="1200" dirty="0"/>
        </a:p>
      </dsp:txBody>
      <dsp:txXfrm>
        <a:off x="45743" y="1968003"/>
        <a:ext cx="2978625" cy="1444375"/>
      </dsp:txXfrm>
    </dsp:sp>
    <dsp:sp modelId="{069DD4A2-27E1-445B-BB0D-716062171BB5}">
      <dsp:nvSpPr>
        <dsp:cNvPr id="0" name=""/>
        <dsp:cNvSpPr/>
      </dsp:nvSpPr>
      <dsp:spPr>
        <a:xfrm rot="19457599">
          <a:off x="2927232" y="2223430"/>
          <a:ext cx="1511547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511547" y="25664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645217" y="2211305"/>
        <a:ext cx="75577" cy="75577"/>
      </dsp:txXfrm>
    </dsp:sp>
    <dsp:sp modelId="{D4AD54D0-9DA7-4175-9D29-567F84FCC9CF}">
      <dsp:nvSpPr>
        <dsp:cNvPr id="0" name=""/>
        <dsp:cNvSpPr/>
      </dsp:nvSpPr>
      <dsp:spPr>
        <a:xfrm>
          <a:off x="4296706" y="1040872"/>
          <a:ext cx="3068499" cy="153424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How</a:t>
          </a:r>
          <a:r>
            <a:rPr lang="es-MX" sz="4400" kern="1200" dirty="0" smtClean="0"/>
            <a:t> </a:t>
          </a:r>
          <a:r>
            <a:rPr lang="es-MX" sz="4400" kern="1200" dirty="0" err="1" smtClean="0"/>
            <a:t>many</a:t>
          </a:r>
          <a:r>
            <a:rPr lang="es-MX" sz="4400" kern="1200" dirty="0" smtClean="0"/>
            <a:t>…?</a:t>
          </a:r>
          <a:endParaRPr lang="es-MX" sz="4400" kern="1200" dirty="0"/>
        </a:p>
      </dsp:txBody>
      <dsp:txXfrm>
        <a:off x="4341643" y="1085809"/>
        <a:ext cx="2978625" cy="1444375"/>
      </dsp:txXfrm>
    </dsp:sp>
    <dsp:sp modelId="{E1755827-2A8A-473A-948E-EDB6366519EB}">
      <dsp:nvSpPr>
        <dsp:cNvPr id="0" name=""/>
        <dsp:cNvSpPr/>
      </dsp:nvSpPr>
      <dsp:spPr>
        <a:xfrm>
          <a:off x="7365205" y="1782333"/>
          <a:ext cx="1227399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227399" y="2566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948220" y="1777312"/>
        <a:ext cx="61369" cy="61369"/>
      </dsp:txXfrm>
    </dsp:sp>
    <dsp:sp modelId="{11CFEFE1-483E-4C77-96E0-57DE66867ECA}">
      <dsp:nvSpPr>
        <dsp:cNvPr id="0" name=""/>
        <dsp:cNvSpPr/>
      </dsp:nvSpPr>
      <dsp:spPr>
        <a:xfrm>
          <a:off x="8592605" y="1040872"/>
          <a:ext cx="3068499" cy="153424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Countable</a:t>
          </a:r>
          <a:endParaRPr lang="es-MX" sz="4400" kern="1200" dirty="0"/>
        </a:p>
      </dsp:txBody>
      <dsp:txXfrm>
        <a:off x="8637542" y="1085809"/>
        <a:ext cx="2978625" cy="1444375"/>
      </dsp:txXfrm>
    </dsp:sp>
    <dsp:sp modelId="{C1D3CDCE-86F8-4266-886C-94EAEEDF1E95}">
      <dsp:nvSpPr>
        <dsp:cNvPr id="0" name=""/>
        <dsp:cNvSpPr/>
      </dsp:nvSpPr>
      <dsp:spPr>
        <a:xfrm rot="2142401">
          <a:off x="2927232" y="3105624"/>
          <a:ext cx="1511547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511547" y="25664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645217" y="3093499"/>
        <a:ext cx="75577" cy="75577"/>
      </dsp:txXfrm>
    </dsp:sp>
    <dsp:sp modelId="{32F9547D-F2BA-4158-9603-3138266643AE}">
      <dsp:nvSpPr>
        <dsp:cNvPr id="0" name=""/>
        <dsp:cNvSpPr/>
      </dsp:nvSpPr>
      <dsp:spPr>
        <a:xfrm>
          <a:off x="4296706" y="2805260"/>
          <a:ext cx="3068499" cy="153424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How</a:t>
          </a:r>
          <a:r>
            <a:rPr lang="es-MX" sz="4400" kern="1200" dirty="0" smtClean="0"/>
            <a:t> </a:t>
          </a:r>
          <a:r>
            <a:rPr lang="es-MX" sz="4400" kern="1200" dirty="0" err="1" smtClean="0"/>
            <a:t>much</a:t>
          </a:r>
          <a:r>
            <a:rPr lang="es-MX" sz="4400" kern="1200" dirty="0" smtClean="0"/>
            <a:t>…?</a:t>
          </a:r>
          <a:endParaRPr lang="es-MX" sz="4400" kern="1200" dirty="0"/>
        </a:p>
      </dsp:txBody>
      <dsp:txXfrm>
        <a:off x="4341643" y="2850197"/>
        <a:ext cx="2978625" cy="1444375"/>
      </dsp:txXfrm>
    </dsp:sp>
    <dsp:sp modelId="{3B6689A5-56E0-465B-A90C-3EFB7DC2D155}">
      <dsp:nvSpPr>
        <dsp:cNvPr id="0" name=""/>
        <dsp:cNvSpPr/>
      </dsp:nvSpPr>
      <dsp:spPr>
        <a:xfrm>
          <a:off x="7365205" y="3546721"/>
          <a:ext cx="1227399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227399" y="2566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948220" y="3541700"/>
        <a:ext cx="61369" cy="61369"/>
      </dsp:txXfrm>
    </dsp:sp>
    <dsp:sp modelId="{89EAEA26-420F-419E-91E2-5C7BDEB20F52}">
      <dsp:nvSpPr>
        <dsp:cNvPr id="0" name=""/>
        <dsp:cNvSpPr/>
      </dsp:nvSpPr>
      <dsp:spPr>
        <a:xfrm>
          <a:off x="8592605" y="2805260"/>
          <a:ext cx="3068499" cy="153424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Uncountable</a:t>
          </a:r>
          <a:endParaRPr lang="es-MX" sz="4400" kern="1200" dirty="0"/>
        </a:p>
      </dsp:txBody>
      <dsp:txXfrm>
        <a:off x="8637542" y="2850197"/>
        <a:ext cx="2978625" cy="1444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9D9E-2416-4176-BE28-AF927A7AB59F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E3175-ECFB-44E2-A523-B86E753A66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305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92097-E368-4C11-8DA2-2674A365389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8740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s-ES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39C8A91-5169-450F-B373-8842DD826BB6}" type="slidenum">
              <a:rPr lang="en-US" altLang="es-ES"/>
              <a:pPr eaLnBrk="1" hangingPunct="1"/>
              <a:t>12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46140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12318-D298-4772-AEC0-D31AD9C8E93E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4828" y="43508"/>
            <a:ext cx="6379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2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CE25-559B-4E3A-8235-F8CF59692599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19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84BD-1F8F-43BE-9130-E006CD51839B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76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8F60-EAEF-4F07-8017-A1AEA3FC3D11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9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11" name="CuadroTexto 10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424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06A0B-459A-4A80-817F-27469EA2555D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45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3D47-4C26-4967-9A16-6653D2DD5B8B}" type="datetime1">
              <a:rPr lang="es-MX" smtClean="0"/>
              <a:t>25/09/2019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10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919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98B-68AF-4084-9EFF-E539B7D14817}" type="datetime1">
              <a:rPr lang="es-MX" smtClean="0"/>
              <a:t>25/09/2019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12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14" name="CuadroTexto 13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043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EC41A-1E6D-4173-B94F-3C37133193BF}" type="datetime1">
              <a:rPr lang="es-MX" smtClean="0"/>
              <a:t>25/09/2019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8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989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346D9-4751-4768-8E92-09B59A289838}" type="datetime1">
              <a:rPr lang="es-MX" smtClean="0"/>
              <a:t>25/09/2019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6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8" name="CuadroTexto 7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657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288FA-B398-413E-8A44-068B49E89FBD}" type="datetime1">
              <a:rPr lang="es-MX" smtClean="0"/>
              <a:t>25/09/2019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72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B1823E-642A-4CBC-8FA1-89464A2EA8DD}" type="datetime1">
              <a:rPr lang="es-MX" smtClean="0"/>
              <a:t>25/09/2019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678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6D1F9-A8B4-460D-88CC-ECCE723D8A8C}" type="datetime1">
              <a:rPr lang="es-MX" smtClean="0"/>
              <a:t>25/09/2019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0536" y="591855"/>
            <a:ext cx="6390928" cy="567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32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slide" Target="slide6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9.png"/><Relationship Id="rId5" Type="http://schemas.openxmlformats.org/officeDocument/2006/relationships/image" Target="../media/image23.jpeg"/><Relationship Id="rId10" Type="http://schemas.openxmlformats.org/officeDocument/2006/relationships/slide" Target="slide6.xml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slide" Target="slide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slide" Target="slide6.xml"/><Relationship Id="rId4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5.png"/><Relationship Id="rId7" Type="http://schemas.openxmlformats.org/officeDocument/2006/relationships/slide" Target="slide6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slide" Target="slide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9.xml"/><Relationship Id="rId4" Type="http://schemas.openxmlformats.org/officeDocument/2006/relationships/slide" Target="slide1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slide" Target="slide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slide" Target="slide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95300" y="508000"/>
            <a:ext cx="11125200" cy="3378680"/>
          </a:xfrm>
        </p:spPr>
        <p:txBody>
          <a:bodyPr>
            <a:normAutofit fontScale="90000"/>
          </a:bodyPr>
          <a:lstStyle/>
          <a:p>
            <a:r>
              <a:rPr lang="es-MX" sz="4800" dirty="0"/>
              <a:t>Material Didáctico Audiovisual</a:t>
            </a:r>
            <a:br>
              <a:rPr lang="es-MX" sz="4800" dirty="0"/>
            </a:br>
            <a:r>
              <a:rPr lang="es-MX" sz="4800" dirty="0"/>
              <a:t>Sólo Visión </a:t>
            </a:r>
            <a:r>
              <a:rPr lang="es-MX" sz="4800" dirty="0" err="1"/>
              <a:t>Proyectables</a:t>
            </a:r>
            <a:r>
              <a:rPr lang="es-MX" sz="4800" dirty="0"/>
              <a:t> Diapositivas</a:t>
            </a:r>
            <a:br>
              <a:rPr lang="es-MX" sz="4800" dirty="0"/>
            </a:b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Inglés </a:t>
            </a:r>
            <a:r>
              <a:rPr lang="es-MX" sz="4800" dirty="0" smtClean="0"/>
              <a:t>2 - Módulo II</a:t>
            </a: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Bachillerato Universitario 2015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44062" y="4154668"/>
            <a:ext cx="10598638" cy="660171"/>
          </a:xfrm>
        </p:spPr>
        <p:txBody>
          <a:bodyPr>
            <a:noAutofit/>
          </a:bodyPr>
          <a:lstStyle/>
          <a:p>
            <a:r>
              <a:rPr lang="es-MX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Estilos de Vida </a:t>
            </a:r>
            <a:r>
              <a:rPr lang="es-MX" sz="32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SaludableS</a:t>
            </a:r>
            <a:endParaRPr lang="es-MX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602700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</a:t>
            </a:r>
          </a:p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0" y="5082827"/>
            <a:ext cx="12192000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37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37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M. en I. y G. E. Cesar Martínez Acevedo</a:t>
            </a:r>
            <a:endParaRPr lang="es-MX" sz="37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143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203" y="783360"/>
            <a:ext cx="9601200" cy="1485900"/>
          </a:xfrm>
        </p:spPr>
        <p:txBody>
          <a:bodyPr/>
          <a:lstStyle/>
          <a:p>
            <a:r>
              <a:rPr lang="es-ES" dirty="0" err="1" smtClean="0"/>
              <a:t>COUNTABLE</a:t>
            </a:r>
            <a:r>
              <a:rPr lang="es-ES" dirty="0" smtClean="0"/>
              <a:t> </a:t>
            </a:r>
            <a:r>
              <a:rPr lang="es-ES" dirty="0" err="1" smtClean="0"/>
              <a:t>NOUNS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THNIGS I CAN COUNT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56" y="2838031"/>
            <a:ext cx="1893926" cy="1991249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3718504" y="2838032"/>
            <a:ext cx="2998574" cy="2320763"/>
            <a:chOff x="3493621" y="2148263"/>
            <a:chExt cx="2998574" cy="2320763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93621" y="2148263"/>
              <a:ext cx="1893926" cy="199124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98269" y="2477777"/>
              <a:ext cx="1893926" cy="1991249"/>
            </a:xfrm>
            <a:prstGeom prst="rect">
              <a:avLst/>
            </a:prstGeom>
          </p:spPr>
        </p:pic>
      </p:grpSp>
      <p:sp>
        <p:nvSpPr>
          <p:cNvPr id="11" name="Rectángulo 10"/>
          <p:cNvSpPr/>
          <p:nvPr/>
        </p:nvSpPr>
        <p:spPr>
          <a:xfrm>
            <a:off x="656425" y="5129468"/>
            <a:ext cx="262283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An</a:t>
            </a:r>
            <a:endParaRPr lang="es-ES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orange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945975" y="5101293"/>
            <a:ext cx="29274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Two</a:t>
            </a:r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oranges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8299560" y="5129468"/>
            <a:ext cx="29274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Three</a:t>
            </a:r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oranges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6651067" y="99464"/>
            <a:ext cx="5602465" cy="2977701"/>
            <a:chOff x="6030032" y="169781"/>
            <a:chExt cx="5602465" cy="2977701"/>
          </a:xfrm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6030032" y="169781"/>
              <a:ext cx="5409977" cy="2977701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s-ES" sz="3600" dirty="0" smtClean="0"/>
                <a:t>        </a:t>
              </a:r>
              <a:endParaRPr lang="en-US" altLang="es-ES" b="1" i="1" dirty="0"/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6076647" y="673659"/>
              <a:ext cx="3155950" cy="163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s-ES" sz="2800" dirty="0">
                  <a:latin typeface="Arial" panose="020B0604020202020204" pitchFamily="34" charset="0"/>
                </a:rPr>
                <a:t>SINGULAR:</a:t>
              </a:r>
            </a:p>
            <a:p>
              <a:pPr eaLnBrk="1" hangingPunct="1"/>
              <a:r>
                <a:rPr lang="en-US" altLang="es-ES" sz="3600" b="1" i="1" smtClean="0">
                  <a:solidFill>
                    <a:srgbClr val="FF0000"/>
                  </a:solidFill>
                  <a:latin typeface="Arial" panose="020B0604020202020204" pitchFamily="34" charset="0"/>
                </a:rPr>
                <a:t>a/an</a:t>
              </a:r>
              <a:r>
                <a:rPr lang="en-US" altLang="es-ES" sz="3600" b="1" smtClean="0">
                  <a:latin typeface="Arial" panose="020B0604020202020204" pitchFamily="34" charset="0"/>
                </a:rPr>
                <a:t> </a:t>
              </a:r>
              <a:r>
                <a:rPr lang="en-US" altLang="es-ES" sz="3600" dirty="0">
                  <a:latin typeface="Arial" panose="020B0604020202020204" pitchFamily="34" charset="0"/>
                </a:rPr>
                <a:t>+ </a:t>
              </a:r>
              <a:r>
                <a:rPr lang="en-US" altLang="es-ES" sz="3600" i="1" dirty="0">
                  <a:latin typeface="Arial" panose="020B0604020202020204" pitchFamily="34" charset="0"/>
                </a:rPr>
                <a:t>noun</a:t>
              </a:r>
            </a:p>
            <a:p>
              <a:pPr eaLnBrk="1" hangingPunct="1"/>
              <a:r>
                <a:rPr lang="en-US" altLang="es-ES" sz="3600" b="1" i="1" dirty="0">
                  <a:solidFill>
                    <a:srgbClr val="FF0000"/>
                  </a:solidFill>
                  <a:latin typeface="Arial" panose="020B0604020202020204" pitchFamily="34" charset="0"/>
                </a:rPr>
                <a:t>one</a:t>
              </a:r>
              <a:r>
                <a:rPr lang="en-US" altLang="es-ES" sz="3600" b="1" i="1" dirty="0">
                  <a:latin typeface="Arial" panose="020B0604020202020204" pitchFamily="34" charset="0"/>
                </a:rPr>
                <a:t> </a:t>
              </a:r>
              <a:r>
                <a:rPr lang="en-US" altLang="es-ES" sz="3600" dirty="0">
                  <a:latin typeface="Arial" panose="020B0604020202020204" pitchFamily="34" charset="0"/>
                </a:rPr>
                <a:t>+</a:t>
              </a:r>
              <a:r>
                <a:rPr lang="en-US" altLang="es-ES" sz="3600" i="1" dirty="0">
                  <a:latin typeface="Arial" panose="020B0604020202020204" pitchFamily="34" charset="0"/>
                </a:rPr>
                <a:t> noun</a:t>
              </a:r>
              <a:endParaRPr lang="en-US" altLang="es-ES" sz="3600" dirty="0">
                <a:latin typeface="Arial" panose="020B0604020202020204" pitchFamily="34" charset="0"/>
              </a:endParaRPr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9040110" y="676777"/>
              <a:ext cx="2592387" cy="151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s-ES" sz="3000" dirty="0"/>
                <a:t>PLURAL:</a:t>
              </a:r>
            </a:p>
            <a:p>
              <a:pPr eaLnBrk="1" hangingPunct="1"/>
              <a:r>
                <a:rPr lang="en-US" altLang="es-ES" sz="4000" i="1" dirty="0" smtClean="0"/>
                <a:t>noun</a:t>
              </a:r>
              <a:r>
                <a:rPr lang="en-US" altLang="es-ES" sz="4000" b="1" i="1" dirty="0" smtClean="0"/>
                <a:t> </a:t>
              </a:r>
              <a:r>
                <a:rPr lang="en-US" altLang="es-ES" sz="4000" dirty="0"/>
                <a:t>+</a:t>
              </a:r>
              <a:r>
                <a:rPr lang="en-US" altLang="es-ES" sz="4000" b="1" dirty="0"/>
                <a:t> </a:t>
              </a:r>
              <a:r>
                <a:rPr lang="en-US" altLang="es-ES" sz="4000" b="1" i="1" dirty="0"/>
                <a:t>-</a:t>
              </a:r>
              <a:r>
                <a:rPr lang="en-US" altLang="es-ES" sz="4000" b="1" i="1" dirty="0" smtClean="0">
                  <a:solidFill>
                    <a:srgbClr val="FF0000"/>
                  </a:solidFill>
                </a:rPr>
                <a:t>s</a:t>
              </a:r>
            </a:p>
            <a:p>
              <a:pPr eaLnBrk="1" hangingPunct="1"/>
              <a:r>
                <a:rPr lang="en-US" altLang="es-ES" sz="4000" i="1" dirty="0"/>
                <a:t>noun</a:t>
              </a:r>
              <a:r>
                <a:rPr lang="en-US" altLang="es-ES" sz="4000" b="1" i="1" dirty="0"/>
                <a:t> </a:t>
              </a:r>
              <a:r>
                <a:rPr lang="en-US" altLang="es-ES" sz="4000" dirty="0"/>
                <a:t>+</a:t>
              </a:r>
              <a:r>
                <a:rPr lang="en-US" altLang="es-ES" sz="4000" b="1" dirty="0"/>
                <a:t> </a:t>
              </a:r>
              <a:r>
                <a:rPr lang="en-US" altLang="es-ES" sz="4000" b="1" i="1" dirty="0" smtClean="0"/>
                <a:t>-</a:t>
              </a:r>
              <a:r>
                <a:rPr lang="en-US" altLang="es-ES" sz="4000" b="1" i="1" dirty="0" err="1" smtClean="0">
                  <a:solidFill>
                    <a:srgbClr val="FF0000"/>
                  </a:solidFill>
                </a:rPr>
                <a:t>es</a:t>
              </a:r>
              <a:endParaRPr lang="en-US" altLang="es-ES" sz="4000" b="1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7978027" y="2808006"/>
            <a:ext cx="3378681" cy="2460806"/>
            <a:chOff x="7967545" y="2148263"/>
            <a:chExt cx="3378681" cy="2460806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67545" y="2148263"/>
              <a:ext cx="1893926" cy="199124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52300" y="2148263"/>
              <a:ext cx="1893926" cy="199124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95178" y="2617820"/>
              <a:ext cx="1893926" cy="1991249"/>
            </a:xfrm>
            <a:prstGeom prst="rect">
              <a:avLst/>
            </a:prstGeom>
          </p:spPr>
        </p:pic>
      </p:grpSp>
      <p:sp>
        <p:nvSpPr>
          <p:cNvPr id="18" name="3 CuadroTexto"/>
          <p:cNvSpPr txBox="1"/>
          <p:nvPr/>
        </p:nvSpPr>
        <p:spPr>
          <a:xfrm>
            <a:off x="656425" y="14533"/>
            <a:ext cx="2204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1" name="Imagen 2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9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1200" y="660400"/>
            <a:ext cx="9601200" cy="1485900"/>
          </a:xfrm>
        </p:spPr>
        <p:txBody>
          <a:bodyPr/>
          <a:lstStyle/>
          <a:p>
            <a:r>
              <a:rPr lang="es-ES" dirty="0" err="1" smtClean="0"/>
              <a:t>UNCOUNTABLE</a:t>
            </a:r>
            <a:r>
              <a:rPr lang="es-ES" dirty="0" smtClean="0"/>
              <a:t> </a:t>
            </a:r>
            <a:r>
              <a:rPr lang="es-ES" dirty="0" err="1" smtClean="0"/>
              <a:t>NOUNS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THNIGS I </a:t>
            </a:r>
            <a:r>
              <a:rPr lang="es-ES" dirty="0" err="1" smtClean="0"/>
              <a:t>CAN´T</a:t>
            </a:r>
            <a:r>
              <a:rPr lang="es-ES" dirty="0" smtClean="0"/>
              <a:t> COUNT</a:t>
            </a:r>
            <a:endParaRPr lang="es-ES" dirty="0"/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7428335" y="32335"/>
            <a:ext cx="4763665" cy="262196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ES" sz="3600" dirty="0" smtClean="0">
                <a:latin typeface="Arial" panose="020B0604020202020204" pitchFamily="34" charset="0"/>
              </a:rPr>
              <a:t>SINGULAR:</a:t>
            </a:r>
          </a:p>
          <a:p>
            <a:pPr algn="ctr" eaLnBrk="1" hangingPunct="1"/>
            <a:r>
              <a:rPr lang="en-US" altLang="es-ES" sz="4400" i="1" dirty="0" smtClean="0">
                <a:latin typeface="Arial" panose="020B0604020202020204" pitchFamily="34" charset="0"/>
              </a:rPr>
              <a:t>Only the noun</a:t>
            </a:r>
            <a:r>
              <a:rPr lang="en-US" altLang="es-ES" sz="3600" dirty="0" smtClean="0"/>
              <a:t>  </a:t>
            </a:r>
            <a:endParaRPr lang="en-US" altLang="es-ES" b="1" i="1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758" y="3154858"/>
            <a:ext cx="5754860" cy="2465288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600" y="3328790"/>
            <a:ext cx="2344292" cy="2117425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7061" y="3228105"/>
            <a:ext cx="3528601" cy="2318795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834682" y="5798679"/>
            <a:ext cx="2246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Cheese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111091" y="5798679"/>
            <a:ext cx="20795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Coffee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9691909" y="5764969"/>
            <a:ext cx="1378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Rice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3 CuadroTexto"/>
          <p:cNvSpPr txBox="1"/>
          <p:nvPr/>
        </p:nvSpPr>
        <p:spPr>
          <a:xfrm>
            <a:off x="711200" y="45035"/>
            <a:ext cx="2247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Imagen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0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5942135" y="9771"/>
            <a:ext cx="6222999" cy="6863417"/>
            <a:chOff x="923863" y="522446"/>
            <a:chExt cx="5148262" cy="6863417"/>
          </a:xfrm>
        </p:grpSpPr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923863" y="522446"/>
              <a:ext cx="5148262" cy="6863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s-ES" sz="4000" dirty="0">
                  <a:latin typeface="+mn-lt"/>
                </a:rPr>
                <a:t>There is </a:t>
              </a:r>
              <a:r>
                <a:rPr lang="en-US" altLang="es-ES" sz="4000" b="1" i="1" dirty="0">
                  <a:solidFill>
                    <a:schemeClr val="accent2"/>
                  </a:solidFill>
                  <a:latin typeface="+mn-lt"/>
                </a:rPr>
                <a:t>a</a:t>
              </a:r>
              <a:r>
                <a:rPr lang="en-US" altLang="es-ES" sz="4000" i="1" dirty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mango</a:t>
              </a:r>
              <a:r>
                <a:rPr lang="en-US" altLang="es-ES" sz="4000" i="1" dirty="0">
                  <a:latin typeface="+mn-lt"/>
                </a:rPr>
                <a:t>.</a:t>
              </a:r>
            </a:p>
            <a:p>
              <a:pPr eaLnBrk="1" hangingPunct="1"/>
              <a:r>
                <a:rPr lang="en-US" altLang="es-ES" sz="4000" dirty="0">
                  <a:latin typeface="+mn-lt"/>
                </a:rPr>
                <a:t>I have </a:t>
              </a:r>
              <a:r>
                <a:rPr lang="en-US" altLang="es-ES" sz="4000" b="1" i="1" dirty="0">
                  <a:solidFill>
                    <a:schemeClr val="accent2"/>
                  </a:solidFill>
                  <a:latin typeface="+mn-lt"/>
                </a:rPr>
                <a:t>an</a:t>
              </a:r>
              <a:r>
                <a:rPr lang="en-US" altLang="es-ES" sz="4000" dirty="0">
                  <a:latin typeface="+mn-lt"/>
                </a:rPr>
                <a:t>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egg</a:t>
              </a:r>
              <a:r>
                <a:rPr lang="en-US" altLang="es-ES" sz="4000" dirty="0">
                  <a:latin typeface="+mn-lt"/>
                </a:rPr>
                <a:t>.</a:t>
              </a:r>
              <a:r>
                <a:rPr lang="en-US" altLang="es-ES" sz="4000" i="1" dirty="0">
                  <a:latin typeface="+mn-lt"/>
                </a:rPr>
                <a:t>  </a:t>
              </a:r>
            </a:p>
            <a:p>
              <a:pPr eaLnBrk="1" hangingPunct="1"/>
              <a:endParaRPr lang="en-US" altLang="es-ES" sz="4000" dirty="0">
                <a:latin typeface="+mn-lt"/>
              </a:endParaRPr>
            </a:p>
            <a:p>
              <a:pPr eaLnBrk="1" hangingPunct="1"/>
              <a:endParaRPr lang="en-US" altLang="es-ES" sz="4000" dirty="0">
                <a:latin typeface="+mn-lt"/>
              </a:endParaRPr>
            </a:p>
            <a:p>
              <a:pPr eaLnBrk="1" hangingPunct="1"/>
              <a:r>
                <a:rPr lang="en-US" altLang="es-ES" sz="4000" dirty="0">
                  <a:latin typeface="+mn-lt"/>
                </a:rPr>
                <a:t>There are </a:t>
              </a:r>
              <a:r>
                <a:rPr lang="en-US" altLang="es-ES" sz="4000" dirty="0" smtClean="0">
                  <a:latin typeface="+mn-lt"/>
                </a:rPr>
                <a:t> </a:t>
              </a:r>
              <a:r>
                <a:rPr lang="en-US" altLang="es-ES" sz="4000" b="1" i="1" dirty="0" smtClean="0">
                  <a:solidFill>
                    <a:schemeClr val="accent2"/>
                  </a:solidFill>
                  <a:latin typeface="+mn-lt"/>
                </a:rPr>
                <a:t>four 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apples</a:t>
              </a:r>
              <a:r>
                <a:rPr lang="en-US" altLang="es-ES" sz="4000" i="1" dirty="0">
                  <a:latin typeface="+mn-lt"/>
                </a:rPr>
                <a:t>.</a:t>
              </a:r>
              <a:endParaRPr lang="en-US" altLang="es-ES" sz="4000" dirty="0">
                <a:latin typeface="+mn-lt"/>
              </a:endParaRPr>
            </a:p>
            <a:p>
              <a:pPr eaLnBrk="1" hangingPunct="1"/>
              <a:r>
                <a:rPr lang="en-US" altLang="es-ES" sz="4000" dirty="0">
                  <a:latin typeface="+mn-lt"/>
                </a:rPr>
                <a:t>I have </a:t>
              </a:r>
              <a:r>
                <a:rPr lang="en-US" altLang="es-ES" sz="4000" b="1" i="1" dirty="0" smtClean="0">
                  <a:solidFill>
                    <a:schemeClr val="accent2"/>
                  </a:solidFill>
                  <a:latin typeface="+mn-lt"/>
                </a:rPr>
                <a:t>two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eggs</a:t>
              </a:r>
              <a:r>
                <a:rPr lang="en-US" altLang="es-ES" sz="4000" dirty="0">
                  <a:latin typeface="+mn-lt"/>
                </a:rPr>
                <a:t>.</a:t>
              </a:r>
            </a:p>
            <a:p>
              <a:pPr eaLnBrk="1" hangingPunct="1"/>
              <a:endParaRPr lang="en-US" altLang="es-ES" sz="4000" dirty="0">
                <a:latin typeface="+mn-lt"/>
              </a:endParaRPr>
            </a:p>
            <a:p>
              <a:pPr eaLnBrk="1" hangingPunct="1"/>
              <a:endParaRPr lang="en-US" altLang="es-ES" sz="4000" dirty="0">
                <a:latin typeface="+mn-lt"/>
              </a:endParaRPr>
            </a:p>
            <a:p>
              <a:pPr eaLnBrk="1" hangingPunct="1"/>
              <a:r>
                <a:rPr lang="en-US" altLang="es-ES" sz="4000" dirty="0">
                  <a:latin typeface="+mn-lt"/>
                </a:rPr>
                <a:t>There is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sugar</a:t>
              </a:r>
              <a:r>
                <a:rPr lang="en-US" altLang="es-ES" sz="4000" dirty="0">
                  <a:latin typeface="+mn-lt"/>
                </a:rPr>
                <a:t>.</a:t>
              </a:r>
            </a:p>
            <a:p>
              <a:pPr eaLnBrk="1" hangingPunct="1"/>
              <a:r>
                <a:rPr lang="en-US" altLang="es-ES" sz="4000" dirty="0">
                  <a:latin typeface="+mn-lt"/>
                </a:rPr>
                <a:t>He </a:t>
              </a:r>
              <a:r>
                <a:rPr lang="en-US" altLang="es-ES" sz="4000" dirty="0" smtClean="0">
                  <a:latin typeface="+mn-lt"/>
                </a:rPr>
                <a:t>has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bread</a:t>
              </a:r>
              <a:r>
                <a:rPr lang="en-US" altLang="es-ES" sz="4000" dirty="0">
                  <a:latin typeface="+mn-lt"/>
                </a:rPr>
                <a:t>.</a:t>
              </a:r>
            </a:p>
            <a:p>
              <a:pPr eaLnBrk="1" hangingPunct="1"/>
              <a:r>
                <a:rPr lang="en-US" altLang="es-ES" sz="4000" i="1" dirty="0">
                  <a:latin typeface="+mn-lt"/>
                </a:rPr>
                <a:t>     	</a:t>
              </a:r>
            </a:p>
          </p:txBody>
        </p:sp>
        <p:sp>
          <p:nvSpPr>
            <p:cNvPr id="10" name="Line 24"/>
            <p:cNvSpPr>
              <a:spLocks noChangeShapeType="1"/>
            </p:cNvSpPr>
            <p:nvPr/>
          </p:nvSpPr>
          <p:spPr bwMode="auto">
            <a:xfrm>
              <a:off x="2528936" y="1154065"/>
              <a:ext cx="381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Line 25"/>
            <p:cNvSpPr>
              <a:spLocks noChangeShapeType="1"/>
            </p:cNvSpPr>
            <p:nvPr/>
          </p:nvSpPr>
          <p:spPr bwMode="auto">
            <a:xfrm>
              <a:off x="2401960" y="1790443"/>
              <a:ext cx="482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>
              <a:off x="3048640" y="3607900"/>
              <a:ext cx="91285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3" name="Line 27"/>
            <p:cNvSpPr>
              <a:spLocks noChangeShapeType="1"/>
            </p:cNvSpPr>
            <p:nvPr/>
          </p:nvSpPr>
          <p:spPr bwMode="auto">
            <a:xfrm>
              <a:off x="2323136" y="4157727"/>
              <a:ext cx="72550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" name="Redondear rectángulo de esquina del mismo lado 2"/>
          <p:cNvSpPr/>
          <p:nvPr/>
        </p:nvSpPr>
        <p:spPr>
          <a:xfrm>
            <a:off x="1551733" y="261973"/>
            <a:ext cx="3228392" cy="1020545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s-ES" sz="3200" b="1" i="1" dirty="0"/>
              <a:t>Singular</a:t>
            </a:r>
            <a:r>
              <a:rPr lang="en-US" altLang="es-ES" sz="3200" dirty="0" smtClean="0"/>
              <a:t> </a:t>
            </a:r>
            <a:r>
              <a:rPr lang="en-US" altLang="es-ES" sz="3200" b="1" i="1" dirty="0"/>
              <a:t>countable</a:t>
            </a:r>
          </a:p>
        </p:txBody>
      </p:sp>
      <p:sp>
        <p:nvSpPr>
          <p:cNvPr id="17" name="Redondear rectángulo de esquina del mismo lado 16"/>
          <p:cNvSpPr/>
          <p:nvPr/>
        </p:nvSpPr>
        <p:spPr>
          <a:xfrm>
            <a:off x="1551733" y="2548435"/>
            <a:ext cx="3228392" cy="108606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s-ES" sz="3200" b="1" i="1" dirty="0"/>
              <a:t>Plural</a:t>
            </a:r>
            <a:r>
              <a:rPr lang="en-US" altLang="es-ES" sz="3200" dirty="0" smtClean="0"/>
              <a:t> </a:t>
            </a:r>
            <a:r>
              <a:rPr lang="en-US" altLang="es-ES" sz="3200" b="1" i="1" dirty="0"/>
              <a:t>countable</a:t>
            </a:r>
          </a:p>
        </p:txBody>
      </p:sp>
      <p:sp>
        <p:nvSpPr>
          <p:cNvPr id="18" name="Redondear rectángulo de esquina del mismo lado 17"/>
          <p:cNvSpPr/>
          <p:nvPr/>
        </p:nvSpPr>
        <p:spPr>
          <a:xfrm>
            <a:off x="1551733" y="5067300"/>
            <a:ext cx="3228392" cy="929431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s-ES" sz="3200" b="1" i="1" dirty="0"/>
              <a:t>Uncountable</a:t>
            </a:r>
          </a:p>
        </p:txBody>
      </p:sp>
      <p:sp>
        <p:nvSpPr>
          <p:cNvPr id="14" name="3 CuadroTexto"/>
          <p:cNvSpPr txBox="1"/>
          <p:nvPr/>
        </p:nvSpPr>
        <p:spPr>
          <a:xfrm>
            <a:off x="9982201" y="9771"/>
            <a:ext cx="2209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5" name="Imagen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6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914425"/>
              </p:ext>
            </p:extLst>
          </p:nvPr>
        </p:nvGraphicFramePr>
        <p:xfrm>
          <a:off x="72730" y="765834"/>
          <a:ext cx="12039760" cy="20174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6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6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63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63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876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068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911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children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bird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egg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table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meat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men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52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coffee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cheese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bread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milk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tea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3000" dirty="0">
                          <a:effectLst/>
                        </a:rPr>
                        <a:t>sandwiches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11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3000">
                          <a:effectLst/>
                        </a:rPr>
                        <a:t>knife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3000">
                          <a:effectLst/>
                        </a:rPr>
                        <a:t>feet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watch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cherries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poster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apples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5600" y="57948"/>
            <a:ext cx="12192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4000" dirty="0" smtClean="0">
                <a:ea typeface="Times New Roman" pitchFamily="18" charset="0"/>
                <a:cs typeface="Arial" pitchFamily="34" charset="0"/>
              </a:rPr>
              <a:t>Put </a:t>
            </a:r>
            <a:r>
              <a:rPr lang="en-GB" sz="4000" dirty="0">
                <a:ea typeface="Times New Roman" pitchFamily="18" charset="0"/>
                <a:cs typeface="Arial" pitchFamily="34" charset="0"/>
              </a:rPr>
              <a:t>the nouns in the correct column.</a:t>
            </a:r>
            <a:endParaRPr lang="en-GB" sz="4000" dirty="0">
              <a:cs typeface="Arial" pitchFamily="34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152241" y="2872203"/>
          <a:ext cx="11814471" cy="3901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38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85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420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Countable nouns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Uncountable nouns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Singular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Plural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r>
                        <a:rPr lang="en-GB" sz="3200" dirty="0" smtClean="0">
                          <a:effectLst/>
                        </a:rPr>
                        <a:t>egg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children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coffee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3 CuadroTexto"/>
          <p:cNvSpPr txBox="1"/>
          <p:nvPr/>
        </p:nvSpPr>
        <p:spPr>
          <a:xfrm>
            <a:off x="10490200" y="-41008"/>
            <a:ext cx="1701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507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825547" y="0"/>
            <a:ext cx="4389438" cy="777875"/>
          </a:xfrm>
        </p:spPr>
        <p:txBody>
          <a:bodyPr/>
          <a:lstStyle/>
          <a:p>
            <a:r>
              <a:rPr lang="es-ES" sz="4800" dirty="0" smtClean="0"/>
              <a:t>Shopping </a:t>
            </a:r>
            <a:r>
              <a:rPr lang="es-ES" sz="4800" dirty="0" err="1" smtClean="0"/>
              <a:t>list</a:t>
            </a:r>
            <a:endParaRPr lang="es-ES" sz="48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35206">
            <a:off x="10371138" y="512763"/>
            <a:ext cx="1820862" cy="2273300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4294967295"/>
          </p:nvPr>
        </p:nvSpPr>
        <p:spPr>
          <a:xfrm>
            <a:off x="649288" y="630238"/>
            <a:ext cx="9155111" cy="155575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Look at the following list of food. Organize the items in countable and uncountable nouns.</a:t>
            </a:r>
            <a:endParaRPr lang="en-US" sz="3600" dirty="0"/>
          </a:p>
        </p:txBody>
      </p:sp>
      <p:sp>
        <p:nvSpPr>
          <p:cNvPr id="6" name="Rectángulo 5"/>
          <p:cNvSpPr/>
          <p:nvPr/>
        </p:nvSpPr>
        <p:spPr>
          <a:xfrm rot="20419577">
            <a:off x="9261216" y="698595"/>
            <a:ext cx="2590417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My</a:t>
            </a:r>
            <a:r>
              <a:rPr lang="es-ES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Shopping </a:t>
            </a:r>
            <a:r>
              <a:rPr lang="es-ES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List</a:t>
            </a:r>
            <a:endParaRPr lang="es-ES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49288" y="2185988"/>
            <a:ext cx="7173912" cy="6494085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en-US" sz="3000" dirty="0" smtClean="0">
                <a:solidFill>
                  <a:srgbClr val="0070C0"/>
                </a:solidFill>
              </a:rPr>
              <a:t>Lettuce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Carrot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Corn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Broccoli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Tomato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Onion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Banana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Lemon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Rice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Grape</a:t>
            </a:r>
          </a:p>
          <a:p>
            <a:endParaRPr lang="en-US" sz="3000" dirty="0" smtClean="0">
              <a:solidFill>
                <a:srgbClr val="0070C0"/>
              </a:solidFill>
            </a:endParaRPr>
          </a:p>
          <a:p>
            <a:endParaRPr lang="en-US" sz="3000" dirty="0">
              <a:solidFill>
                <a:srgbClr val="0070C0"/>
              </a:solidFill>
            </a:endParaRPr>
          </a:p>
          <a:p>
            <a:endParaRPr lang="en-US" sz="3000" dirty="0" smtClean="0">
              <a:solidFill>
                <a:srgbClr val="0070C0"/>
              </a:solidFill>
            </a:endParaRPr>
          </a:p>
          <a:p>
            <a:r>
              <a:rPr lang="en-US" sz="3000" dirty="0" smtClean="0">
                <a:solidFill>
                  <a:srgbClr val="0070C0"/>
                </a:solidFill>
              </a:rPr>
              <a:t>Meat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Ham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Coffee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Water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Popcorn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Nut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Yogurt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Sugar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Apple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Strawberry</a:t>
            </a:r>
          </a:p>
          <a:p>
            <a:endParaRPr lang="en-US" sz="3000" dirty="0" smtClean="0">
              <a:solidFill>
                <a:srgbClr val="0070C0"/>
              </a:solidFill>
            </a:endParaRPr>
          </a:p>
          <a:p>
            <a:endParaRPr lang="en-US" sz="3000" dirty="0">
              <a:solidFill>
                <a:srgbClr val="0070C0"/>
              </a:solidFill>
            </a:endParaRPr>
          </a:p>
          <a:p>
            <a:endParaRPr lang="en-US" sz="3000" dirty="0" smtClean="0">
              <a:solidFill>
                <a:srgbClr val="0070C0"/>
              </a:solidFill>
            </a:endParaRPr>
          </a:p>
          <a:p>
            <a:r>
              <a:rPr lang="en-US" sz="3000" dirty="0" smtClean="0">
                <a:solidFill>
                  <a:srgbClr val="0070C0"/>
                </a:solidFill>
              </a:rPr>
              <a:t>Pepper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Mayonnaise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Milk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Cheese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Salt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Orange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Chicken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Tea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Bread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Soda</a:t>
            </a:r>
            <a:endParaRPr lang="en-US" sz="3000" dirty="0">
              <a:solidFill>
                <a:srgbClr val="0070C0"/>
              </a:solidFill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161316"/>
              </p:ext>
            </p:extLst>
          </p:nvPr>
        </p:nvGraphicFramePr>
        <p:xfrm>
          <a:off x="6992960" y="3098382"/>
          <a:ext cx="5160940" cy="34137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80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04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COUNTABLES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UNCOUNTABLE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3 CuadroTexto"/>
          <p:cNvSpPr txBox="1"/>
          <p:nvPr/>
        </p:nvSpPr>
        <p:spPr>
          <a:xfrm>
            <a:off x="10414000" y="-41008"/>
            <a:ext cx="1778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95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399" y="101906"/>
            <a:ext cx="9683749" cy="742950"/>
          </a:xfrm>
        </p:spPr>
        <p:txBody>
          <a:bodyPr/>
          <a:lstStyle/>
          <a:p>
            <a:r>
              <a:rPr lang="es-MX" dirty="0" err="1" smtClean="0"/>
              <a:t>Most</a:t>
            </a:r>
            <a:r>
              <a:rPr lang="es-MX" dirty="0" smtClean="0"/>
              <a:t> </a:t>
            </a:r>
            <a:r>
              <a:rPr lang="es-MX" dirty="0" err="1" smtClean="0"/>
              <a:t>Common</a:t>
            </a:r>
            <a:r>
              <a:rPr lang="es-MX" dirty="0" smtClean="0"/>
              <a:t> </a:t>
            </a:r>
            <a:r>
              <a:rPr lang="es-MX" dirty="0" err="1" smtClean="0"/>
              <a:t>Uncountable</a:t>
            </a:r>
            <a:r>
              <a:rPr lang="es-MX" dirty="0" smtClean="0"/>
              <a:t> </a:t>
            </a:r>
            <a:r>
              <a:rPr lang="es-MX" dirty="0" err="1" smtClean="0"/>
              <a:t>Nouns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057275" y="675526"/>
            <a:ext cx="11134725" cy="5676900"/>
          </a:xfrm>
        </p:spPr>
        <p:txBody>
          <a:bodyPr>
            <a:normAutofit fontScale="92500" lnSpcReduction="20000"/>
          </a:bodyPr>
          <a:lstStyle/>
          <a:p>
            <a:r>
              <a:rPr lang="en-GB" sz="3600" u="sng" dirty="0"/>
              <a:t>Material or </a:t>
            </a:r>
            <a:r>
              <a:rPr lang="en-GB" sz="3600" u="sng" dirty="0" smtClean="0"/>
              <a:t>substances</a:t>
            </a:r>
          </a:p>
          <a:p>
            <a:r>
              <a:rPr lang="en-GB" sz="3600" dirty="0" smtClean="0"/>
              <a:t>air, water, plastic, metal, gold, silver, etc.</a:t>
            </a:r>
          </a:p>
          <a:p>
            <a:r>
              <a:rPr lang="en-GB" sz="3600" u="sng" dirty="0" smtClean="0"/>
              <a:t>Feelings or Qualities</a:t>
            </a:r>
            <a:r>
              <a:rPr lang="en-GB" sz="3600" dirty="0" smtClean="0"/>
              <a:t>: </a:t>
            </a:r>
          </a:p>
          <a:p>
            <a:r>
              <a:rPr lang="en-GB" sz="3600" dirty="0" smtClean="0"/>
              <a:t>friendship, love, sadness, happiness, etc.</a:t>
            </a:r>
          </a:p>
          <a:p>
            <a:r>
              <a:rPr lang="en-GB" sz="3600" u="sng" dirty="0" smtClean="0"/>
              <a:t>Food &amp; Drinks</a:t>
            </a:r>
            <a:r>
              <a:rPr lang="en-GB" sz="3600" dirty="0" smtClean="0"/>
              <a:t>: </a:t>
            </a:r>
          </a:p>
          <a:p>
            <a:r>
              <a:rPr lang="en-GB" sz="3600" dirty="0" smtClean="0"/>
              <a:t>butter, bread, milk, juice, rice, jam, coffee, etc.</a:t>
            </a:r>
          </a:p>
          <a:p>
            <a:r>
              <a:rPr lang="en-GB" sz="3600" u="sng" dirty="0" smtClean="0"/>
              <a:t>Other common words</a:t>
            </a:r>
            <a:r>
              <a:rPr lang="en-GB" sz="3600" dirty="0" smtClean="0"/>
              <a:t>: </a:t>
            </a:r>
          </a:p>
          <a:p>
            <a:r>
              <a:rPr lang="en-GB" sz="3600" dirty="0" smtClean="0"/>
              <a:t>knowledge, intelligence, garbage, homework, information, money, news, traffic, work, weather, etc.</a:t>
            </a:r>
            <a:endParaRPr lang="en-GB" sz="3600" dirty="0"/>
          </a:p>
          <a:p>
            <a:endParaRPr lang="es-MX" sz="3600" dirty="0"/>
          </a:p>
        </p:txBody>
      </p:sp>
      <p:sp>
        <p:nvSpPr>
          <p:cNvPr id="4" name="Rectángulo 3"/>
          <p:cNvSpPr/>
          <p:nvPr/>
        </p:nvSpPr>
        <p:spPr>
          <a:xfrm>
            <a:off x="8699500" y="739026"/>
            <a:ext cx="3797299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15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BUT</a:t>
            </a:r>
            <a:endParaRPr lang="es-ES" sz="115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9956801" y="9771"/>
            <a:ext cx="2235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7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6207" y="360649"/>
            <a:ext cx="9720072" cy="728870"/>
          </a:xfrm>
        </p:spPr>
        <p:txBody>
          <a:bodyPr>
            <a:noAutofit/>
          </a:bodyPr>
          <a:lstStyle/>
          <a:p>
            <a:pPr algn="ctr"/>
            <a:r>
              <a:rPr lang="es-MX" sz="66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CONTAINERS</a:t>
            </a:r>
            <a:endParaRPr lang="es-MX" sz="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963" y="1476671"/>
            <a:ext cx="5107733" cy="4392000"/>
          </a:xfrm>
          <a:prstGeom prst="rect">
            <a:avLst/>
          </a:prstGeom>
        </p:spPr>
      </p:pic>
      <p:pic>
        <p:nvPicPr>
          <p:cNvPr id="5" name="Marcador de contenido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6696" y="1431236"/>
            <a:ext cx="6832000" cy="4392000"/>
          </a:xfrm>
          <a:prstGeom prst="rect">
            <a:avLst/>
          </a:prstGeom>
        </p:spPr>
      </p:pic>
      <p:sp>
        <p:nvSpPr>
          <p:cNvPr id="6" name="3 CuadroTexto"/>
          <p:cNvSpPr txBox="1"/>
          <p:nvPr/>
        </p:nvSpPr>
        <p:spPr>
          <a:xfrm>
            <a:off x="9918701" y="9771"/>
            <a:ext cx="2273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7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77464" y="1146644"/>
            <a:ext cx="8637073" cy="2541431"/>
          </a:xfrm>
        </p:spPr>
        <p:txBody>
          <a:bodyPr>
            <a:normAutofit/>
          </a:bodyPr>
          <a:lstStyle/>
          <a:p>
            <a:r>
              <a:rPr lang="en-GB" altLang="es-MX" sz="8000" b="1" dirty="0" smtClean="0">
                <a:solidFill>
                  <a:srgbClr val="FF0000"/>
                </a:solidFill>
              </a:rPr>
              <a:t>SOME  OR  ANY</a:t>
            </a:r>
            <a:endParaRPr lang="es-MX" sz="7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5810" y="-47928"/>
            <a:ext cx="5754860" cy="246528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2139" y="3956279"/>
            <a:ext cx="3528601" cy="231879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793" y="3956279"/>
            <a:ext cx="3584107" cy="238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48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197579" y="863600"/>
            <a:ext cx="9603275" cy="3450613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75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7400" y="0"/>
            <a:ext cx="8660199" cy="711200"/>
          </a:xfrm>
        </p:spPr>
        <p:txBody>
          <a:bodyPr>
            <a:noAutofit/>
          </a:bodyPr>
          <a:lstStyle/>
          <a:p>
            <a:r>
              <a:rPr lang="es-MX" sz="54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SOME</a:t>
            </a:r>
            <a:endParaRPr lang="es-MX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7700" y="488290"/>
            <a:ext cx="11163852" cy="5733410"/>
          </a:xfrm>
        </p:spPr>
        <p:txBody>
          <a:bodyPr>
            <a:noAutofit/>
          </a:bodyPr>
          <a:lstStyle/>
          <a:p>
            <a:pPr algn="just"/>
            <a:r>
              <a:rPr lang="es-MX" sz="3200" dirty="0" err="1" smtClean="0"/>
              <a:t>We</a:t>
            </a:r>
            <a:r>
              <a:rPr lang="es-MX" sz="3200" dirty="0" smtClean="0"/>
              <a:t> use </a:t>
            </a:r>
            <a:r>
              <a:rPr lang="es-MX" sz="3600" b="1" dirty="0" err="1" smtClean="0">
                <a:solidFill>
                  <a:srgbClr val="0070C0"/>
                </a:solidFill>
              </a:rPr>
              <a:t>SOME</a:t>
            </a:r>
            <a:r>
              <a:rPr lang="es-MX" sz="3200" dirty="0" smtClean="0">
                <a:solidFill>
                  <a:srgbClr val="0070C0"/>
                </a:solidFill>
              </a:rPr>
              <a:t> </a:t>
            </a:r>
            <a:r>
              <a:rPr lang="es-MX" sz="3200" dirty="0" smtClean="0"/>
              <a:t>to describe </a:t>
            </a:r>
            <a:r>
              <a:rPr lang="es-MX" sz="3200" dirty="0" err="1" smtClean="0"/>
              <a:t>two</a:t>
            </a:r>
            <a:r>
              <a:rPr lang="es-MX" sz="3200" dirty="0" smtClean="0"/>
              <a:t> </a:t>
            </a:r>
            <a:r>
              <a:rPr lang="es-MX" sz="3200" dirty="0" err="1" smtClean="0"/>
              <a:t>or</a:t>
            </a:r>
            <a:r>
              <a:rPr lang="es-MX" sz="3200" dirty="0" smtClean="0"/>
              <a:t> more </a:t>
            </a:r>
            <a:r>
              <a:rPr lang="es-MX" sz="3200" dirty="0" err="1" smtClean="0"/>
              <a:t>elements</a:t>
            </a:r>
            <a:r>
              <a:rPr lang="es-MX" sz="3200" dirty="0"/>
              <a:t> </a:t>
            </a:r>
            <a:r>
              <a:rPr lang="es-MX" sz="3200" dirty="0" smtClean="0"/>
              <a:t>in a </a:t>
            </a:r>
            <a:r>
              <a:rPr lang="es-MX" sz="3200" b="1" dirty="0" smtClean="0">
                <a:solidFill>
                  <a:srgbClr val="FF0000"/>
                </a:solidFill>
              </a:rPr>
              <a:t>positive</a:t>
            </a:r>
            <a:r>
              <a:rPr lang="es-MX" sz="3200" dirty="0" smtClean="0"/>
              <a:t> </a:t>
            </a:r>
            <a:r>
              <a:rPr lang="es-MX" sz="3200" dirty="0" err="1" smtClean="0"/>
              <a:t>sentences</a:t>
            </a:r>
            <a:r>
              <a:rPr lang="es-MX" sz="3200" dirty="0" smtClean="0"/>
              <a:t>. </a:t>
            </a:r>
            <a:r>
              <a:rPr lang="es-MX" sz="3200" dirty="0" err="1" smtClean="0"/>
              <a:t>We</a:t>
            </a:r>
            <a:r>
              <a:rPr lang="es-MX" sz="3200" dirty="0" smtClean="0"/>
              <a:t> can use </a:t>
            </a:r>
            <a:r>
              <a:rPr lang="es-MX" sz="3200" dirty="0" err="1" smtClean="0"/>
              <a:t>SOME</a:t>
            </a:r>
            <a:r>
              <a:rPr lang="es-MX" sz="3200" dirty="0" smtClean="0"/>
              <a:t> </a:t>
            </a:r>
            <a:r>
              <a:rPr lang="es-MX" sz="3200" dirty="0" err="1" smtClean="0"/>
              <a:t>with</a:t>
            </a:r>
            <a:r>
              <a:rPr lang="es-MX" sz="3200" dirty="0" smtClean="0"/>
              <a:t> </a:t>
            </a:r>
            <a:r>
              <a:rPr lang="es-MX" sz="3200" dirty="0" err="1" smtClean="0">
                <a:solidFill>
                  <a:srgbClr val="00B050"/>
                </a:solidFill>
              </a:rPr>
              <a:t>countables</a:t>
            </a:r>
            <a:r>
              <a:rPr lang="es-MX" sz="3200" dirty="0" smtClean="0">
                <a:solidFill>
                  <a:srgbClr val="00B050"/>
                </a:solidFill>
              </a:rPr>
              <a:t> </a:t>
            </a:r>
            <a:r>
              <a:rPr lang="es-MX" sz="3200" dirty="0" smtClean="0"/>
              <a:t>&amp; </a:t>
            </a:r>
            <a:r>
              <a:rPr lang="es-MX" sz="3200" dirty="0" err="1" smtClean="0">
                <a:solidFill>
                  <a:srgbClr val="00B050"/>
                </a:solidFill>
              </a:rPr>
              <a:t>uncountable</a:t>
            </a:r>
            <a:r>
              <a:rPr lang="es-MX" sz="3200" dirty="0" smtClean="0">
                <a:solidFill>
                  <a:srgbClr val="00B050"/>
                </a:solidFill>
              </a:rPr>
              <a:t> </a:t>
            </a:r>
            <a:r>
              <a:rPr lang="es-MX" sz="3200" dirty="0" err="1" smtClean="0">
                <a:solidFill>
                  <a:srgbClr val="00B050"/>
                </a:solidFill>
              </a:rPr>
              <a:t>nouns</a:t>
            </a:r>
            <a:r>
              <a:rPr lang="es-MX" sz="3200" dirty="0" smtClean="0"/>
              <a:t>.</a:t>
            </a:r>
          </a:p>
          <a:p>
            <a:pPr marL="0" indent="0">
              <a:buNone/>
            </a:pPr>
            <a:r>
              <a:rPr lang="es-MX" sz="3200" dirty="0" err="1" smtClean="0"/>
              <a:t>Examples</a:t>
            </a:r>
            <a:r>
              <a:rPr lang="es-MX" sz="3200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smtClean="0"/>
              <a:t>I </a:t>
            </a:r>
            <a:r>
              <a:rPr lang="es-MX" sz="3200" dirty="0" err="1" smtClean="0"/>
              <a:t>want</a:t>
            </a:r>
            <a:r>
              <a:rPr lang="es-MX" sz="3200" dirty="0" smtClean="0"/>
              <a:t> </a:t>
            </a:r>
            <a:r>
              <a:rPr lang="es-MX" sz="3600" b="1" dirty="0" err="1">
                <a:solidFill>
                  <a:srgbClr val="0070C0"/>
                </a:solidFill>
              </a:rPr>
              <a:t>SOME</a:t>
            </a:r>
            <a:r>
              <a:rPr lang="es-MX" sz="3200" dirty="0" smtClean="0"/>
              <a:t> </a:t>
            </a:r>
            <a:r>
              <a:rPr lang="es-MX" sz="3200" dirty="0" smtClean="0">
                <a:solidFill>
                  <a:srgbClr val="00B050"/>
                </a:solidFill>
              </a:rPr>
              <a:t>chocolate</a:t>
            </a:r>
            <a:r>
              <a:rPr lang="es-MX" sz="32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/>
              <a:t>I </a:t>
            </a:r>
            <a:r>
              <a:rPr lang="es-MX" sz="3200" dirty="0" err="1"/>
              <a:t>have</a:t>
            </a:r>
            <a:r>
              <a:rPr lang="es-MX" sz="3200" dirty="0"/>
              <a:t> </a:t>
            </a:r>
            <a:r>
              <a:rPr lang="es-MX" sz="3600" b="1" dirty="0" err="1">
                <a:solidFill>
                  <a:srgbClr val="0070C0"/>
                </a:solidFill>
              </a:rPr>
              <a:t>SOME</a:t>
            </a:r>
            <a:r>
              <a:rPr lang="es-MX" sz="3200" dirty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friends</a:t>
            </a:r>
            <a:r>
              <a:rPr lang="es-MX" sz="3200" dirty="0">
                <a:solidFill>
                  <a:srgbClr val="00B050"/>
                </a:solidFill>
              </a:rPr>
              <a:t> </a:t>
            </a:r>
            <a:r>
              <a:rPr lang="es-MX" sz="3200" dirty="0"/>
              <a:t>at </a:t>
            </a:r>
            <a:r>
              <a:rPr lang="es-MX" sz="3200" dirty="0" err="1"/>
              <a:t>school</a:t>
            </a:r>
            <a:r>
              <a:rPr lang="es-MX" sz="3200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smtClean="0"/>
              <a:t>Peter </a:t>
            </a:r>
            <a:r>
              <a:rPr lang="es-MX" sz="3200" dirty="0" err="1"/>
              <a:t>always</a:t>
            </a:r>
            <a:r>
              <a:rPr lang="es-MX" sz="3200" dirty="0"/>
              <a:t> </a:t>
            </a:r>
            <a:r>
              <a:rPr lang="es-MX" sz="3200" dirty="0" err="1"/>
              <a:t>drink</a:t>
            </a:r>
            <a:r>
              <a:rPr lang="es-MX" sz="3200" dirty="0"/>
              <a:t> </a:t>
            </a:r>
            <a:r>
              <a:rPr lang="es-MX" sz="3600" b="1" dirty="0" err="1">
                <a:solidFill>
                  <a:srgbClr val="0070C0"/>
                </a:solidFill>
              </a:rPr>
              <a:t>SOME</a:t>
            </a:r>
            <a:r>
              <a:rPr lang="es-MX" sz="3200" dirty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water</a:t>
            </a:r>
            <a:r>
              <a:rPr lang="es-MX" sz="3200" dirty="0">
                <a:solidFill>
                  <a:srgbClr val="00B050"/>
                </a:solidFill>
              </a:rPr>
              <a:t> </a:t>
            </a:r>
            <a:r>
              <a:rPr lang="es-MX" sz="3200" dirty="0"/>
              <a:t>in </a:t>
            </a:r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gym</a:t>
            </a:r>
            <a:r>
              <a:rPr lang="es-MX" sz="3200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err="1" smtClean="0"/>
              <a:t>There</a:t>
            </a:r>
            <a:r>
              <a:rPr lang="es-MX" sz="3200" dirty="0" smtClean="0"/>
              <a:t> </a:t>
            </a:r>
            <a:r>
              <a:rPr lang="es-MX" sz="3200" dirty="0"/>
              <a:t>are </a:t>
            </a:r>
            <a:r>
              <a:rPr lang="es-MX" sz="3600" b="1" dirty="0" err="1">
                <a:solidFill>
                  <a:srgbClr val="0070C0"/>
                </a:solidFill>
              </a:rPr>
              <a:t>SOME</a:t>
            </a:r>
            <a:r>
              <a:rPr lang="es-MX" sz="3200" dirty="0"/>
              <a:t> </a:t>
            </a:r>
            <a:r>
              <a:rPr lang="es-MX" sz="3200" dirty="0">
                <a:solidFill>
                  <a:srgbClr val="00B050"/>
                </a:solidFill>
              </a:rPr>
              <a:t>posters</a:t>
            </a:r>
            <a:r>
              <a:rPr lang="es-MX" sz="3200" dirty="0"/>
              <a:t> of </a:t>
            </a:r>
            <a:r>
              <a:rPr lang="es-MX" sz="3200" dirty="0" err="1"/>
              <a:t>my</a:t>
            </a:r>
            <a:r>
              <a:rPr lang="es-MX" sz="3200" dirty="0"/>
              <a:t> </a:t>
            </a:r>
            <a:r>
              <a:rPr lang="es-MX" sz="3200" dirty="0" err="1"/>
              <a:t>favorite</a:t>
            </a:r>
            <a:r>
              <a:rPr lang="es-MX" sz="3200" dirty="0"/>
              <a:t> </a:t>
            </a:r>
            <a:r>
              <a:rPr lang="es-MX" sz="3200" dirty="0" err="1"/>
              <a:t>singers</a:t>
            </a:r>
            <a:r>
              <a:rPr lang="es-MX" sz="3200" dirty="0" smtClean="0"/>
              <a:t>.</a:t>
            </a:r>
            <a:endParaRPr lang="es-MX" sz="32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4455" y="2628901"/>
            <a:ext cx="2247097" cy="3323456"/>
          </a:xfrm>
          <a:prstGeom prst="rect">
            <a:avLst/>
          </a:prstGeom>
        </p:spPr>
      </p:pic>
      <p:sp>
        <p:nvSpPr>
          <p:cNvPr id="5" name="3 CuadroTexto"/>
          <p:cNvSpPr txBox="1"/>
          <p:nvPr/>
        </p:nvSpPr>
        <p:spPr>
          <a:xfrm>
            <a:off x="9906001" y="9771"/>
            <a:ext cx="2285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1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/>
                </a:solidFill>
              </a:rPr>
              <a:t>Inglés 2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solidFill>
                  <a:schemeClr val="tx1"/>
                </a:solidFill>
              </a:rPr>
              <a:t>PROPÓSITO GENERAL </a:t>
            </a:r>
          </a:p>
          <a:p>
            <a:pPr algn="just">
              <a:lnSpc>
                <a:spcPct val="150000"/>
              </a:lnSpc>
            </a:pPr>
            <a:r>
              <a:rPr lang="es-MX" sz="2400" dirty="0"/>
              <a:t>Emplea el idioma inglés para satisfacer sus necesidades inmediatas de interacción, supervivencia y de relación con su entorno inmediato, de forma simple, por medio de expresiones cotidianas, frases comunes, familiares y aprendidas; y representaciones lingüísticas asociadas al contexto cultural y social. 	</a:t>
            </a:r>
          </a:p>
        </p:txBody>
      </p:sp>
      <p:sp>
        <p:nvSpPr>
          <p:cNvPr id="5" name="Rectángulo 4">
            <a:hlinkClick r:id="" action="ppaction://hlinkshowjump?jump=nextslide"/>
          </p:cNvPr>
          <p:cNvSpPr/>
          <p:nvPr/>
        </p:nvSpPr>
        <p:spPr>
          <a:xfrm>
            <a:off x="8724383" y="593467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98280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0100" y="25400"/>
            <a:ext cx="11391900" cy="940904"/>
          </a:xfrm>
        </p:spPr>
        <p:txBody>
          <a:bodyPr>
            <a:noAutofit/>
          </a:bodyPr>
          <a:lstStyle/>
          <a:p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Complete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with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a,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an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or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some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  <a:endParaRPr lang="es-MX" sz="4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1200" y="723347"/>
            <a:ext cx="11480800" cy="6134653"/>
          </a:xfrm>
        </p:spPr>
        <p:txBody>
          <a:bodyPr>
            <a:noAutofit/>
          </a:bodyPr>
          <a:lstStyle/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/>
              <a:t>Please, buy him ___________ nice present for his </a:t>
            </a:r>
            <a:r>
              <a:rPr lang="en-US" sz="3300" dirty="0" smtClean="0"/>
              <a:t>birthday.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Father </a:t>
            </a:r>
            <a:r>
              <a:rPr lang="en-US" sz="3300" dirty="0"/>
              <a:t>gives me ___________ money every </a:t>
            </a:r>
            <a:r>
              <a:rPr lang="en-US" sz="3300" dirty="0" smtClean="0"/>
              <a:t>week.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Tom </a:t>
            </a:r>
            <a:r>
              <a:rPr lang="en-US" sz="3300" dirty="0"/>
              <a:t>reads ___________ books every </a:t>
            </a:r>
            <a:r>
              <a:rPr lang="en-US" sz="3300" dirty="0" smtClean="0"/>
              <a:t>month.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This </a:t>
            </a:r>
            <a:r>
              <a:rPr lang="en-US" sz="3300" dirty="0"/>
              <a:t>is ___________ excellent </a:t>
            </a:r>
            <a:r>
              <a:rPr lang="en-US" sz="3300" dirty="0" smtClean="0"/>
              <a:t>test.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Please </a:t>
            </a:r>
            <a:r>
              <a:rPr lang="en-US" sz="3300" dirty="0"/>
              <a:t>buy me ___________ little </a:t>
            </a:r>
            <a:r>
              <a:rPr lang="en-US" sz="3300" dirty="0" smtClean="0"/>
              <a:t>hamster!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We </a:t>
            </a:r>
            <a:r>
              <a:rPr lang="en-US" sz="3300" dirty="0"/>
              <a:t>need ___________ eggs to </a:t>
            </a:r>
            <a:r>
              <a:rPr lang="en-US" sz="3300" dirty="0" smtClean="0"/>
              <a:t>bake</a:t>
            </a:r>
            <a:r>
              <a:rPr lang="en-US" sz="3300" dirty="0"/>
              <a:t> ___________ </a:t>
            </a:r>
            <a:r>
              <a:rPr lang="en-US" sz="3300" dirty="0" smtClean="0"/>
              <a:t>cake.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She </a:t>
            </a:r>
            <a:r>
              <a:rPr lang="en-US" sz="3300" dirty="0"/>
              <a:t>invites ___________ boys from her </a:t>
            </a:r>
            <a:r>
              <a:rPr lang="en-US" sz="3300" dirty="0" smtClean="0"/>
              <a:t>class.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He </a:t>
            </a:r>
            <a:r>
              <a:rPr lang="en-US" sz="3300" dirty="0"/>
              <a:t>always puts ___________ sugar in his </a:t>
            </a:r>
            <a:r>
              <a:rPr lang="en-US" sz="3300" dirty="0" smtClean="0"/>
              <a:t>coffee.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Mum</a:t>
            </a:r>
            <a:r>
              <a:rPr lang="en-US" sz="3300" dirty="0"/>
              <a:t>, I've got ___________ letter for </a:t>
            </a:r>
            <a:r>
              <a:rPr lang="en-US" sz="3300" dirty="0" smtClean="0"/>
              <a:t>you.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I'd </a:t>
            </a:r>
            <a:r>
              <a:rPr lang="en-US" sz="3300" dirty="0"/>
              <a:t>like ___________ cornflakes, please.</a:t>
            </a:r>
            <a:endParaRPr lang="es-MX" sz="3300" dirty="0"/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s-MX" sz="33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325100" y="-41008"/>
            <a:ext cx="1866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7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99616"/>
          </a:xfrm>
        </p:spPr>
        <p:txBody>
          <a:bodyPr/>
          <a:lstStyle/>
          <a:p>
            <a:r>
              <a:rPr lang="es-MX" dirty="0" smtClean="0"/>
              <a:t>Describe </a:t>
            </a:r>
            <a:r>
              <a:rPr lang="es-MX" dirty="0" err="1" smtClean="0"/>
              <a:t>things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do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verbs</a:t>
            </a:r>
            <a:r>
              <a:rPr lang="es-MX" dirty="0" smtClean="0"/>
              <a:t> and “</a:t>
            </a:r>
            <a:r>
              <a:rPr lang="es-MX" dirty="0" err="1" smtClean="0"/>
              <a:t>SOME</a:t>
            </a:r>
            <a:r>
              <a:rPr lang="es-MX" dirty="0" smtClean="0"/>
              <a:t>”.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4545" y="1035528"/>
            <a:ext cx="5321455" cy="4976191"/>
          </a:xfrm>
        </p:spPr>
        <p:txBody>
          <a:bodyPr numCol="2">
            <a:noAutofit/>
          </a:bodyPr>
          <a:lstStyle/>
          <a:p>
            <a:r>
              <a:rPr lang="es-MX" sz="2800" dirty="0" err="1" smtClean="0"/>
              <a:t>Activities</a:t>
            </a:r>
            <a:r>
              <a:rPr lang="es-MX" sz="2800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Drink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Eat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smtClean="0"/>
              <a:t>Do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Have</a:t>
            </a:r>
            <a:r>
              <a:rPr lang="es-MX" sz="2800" dirty="0" smtClean="0"/>
              <a:t> </a:t>
            </a:r>
            <a:r>
              <a:rPr lang="es-MX" sz="2800" dirty="0" err="1" smtClean="0"/>
              <a:t>got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Buy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Draw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Give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Read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Sell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See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Sing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Take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Write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/>
              <a:t>W</a:t>
            </a:r>
            <a:r>
              <a:rPr lang="es-MX" sz="2800" dirty="0" err="1" smtClean="0"/>
              <a:t>ant</a:t>
            </a:r>
            <a:endParaRPr lang="es-MX" sz="2800" dirty="0" smtClean="0"/>
          </a:p>
          <a:p>
            <a:pPr marL="0" indent="0">
              <a:buNone/>
            </a:pPr>
            <a:r>
              <a:rPr lang="es-MX" sz="2800" dirty="0" smtClean="0"/>
              <a:t> </a:t>
            </a:r>
          </a:p>
          <a:p>
            <a:pPr marL="0" indent="0">
              <a:buNone/>
            </a:pPr>
            <a:endParaRPr lang="es-MX" sz="2800" dirty="0"/>
          </a:p>
          <a:p>
            <a:pPr marL="0" indent="0">
              <a:buNone/>
            </a:pPr>
            <a:endParaRPr lang="es-MX" sz="2800" dirty="0" smtClean="0"/>
          </a:p>
          <a:p>
            <a:pPr marL="0" indent="0">
              <a:buNone/>
            </a:pPr>
            <a:endParaRPr lang="es-MX" sz="2800" dirty="0" smtClean="0"/>
          </a:p>
        </p:txBody>
      </p:sp>
      <p:sp>
        <p:nvSpPr>
          <p:cNvPr id="4" name="Rectángulo 3"/>
          <p:cNvSpPr/>
          <p:nvPr/>
        </p:nvSpPr>
        <p:spPr>
          <a:xfrm>
            <a:off x="4853258" y="1179907"/>
            <a:ext cx="73387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dirty="0" err="1"/>
              <a:t>Examples</a:t>
            </a:r>
            <a:r>
              <a:rPr lang="es-MX" sz="4000" dirty="0"/>
              <a:t>:</a:t>
            </a:r>
          </a:p>
          <a:p>
            <a:r>
              <a:rPr lang="es-MX" sz="4000" dirty="0"/>
              <a:t>1. </a:t>
            </a:r>
            <a:r>
              <a:rPr lang="es-MX" sz="4000" u="sng" dirty="0"/>
              <a:t>I </a:t>
            </a:r>
            <a:r>
              <a:rPr lang="es-MX" sz="4000" u="sng" dirty="0" err="1"/>
              <a:t>read</a:t>
            </a:r>
            <a:r>
              <a:rPr lang="es-MX" sz="4000" u="sng" dirty="0"/>
              <a:t> </a:t>
            </a:r>
            <a:r>
              <a:rPr lang="es-MX" sz="4000" u="sng" dirty="0" err="1"/>
              <a:t>some</a:t>
            </a:r>
            <a:r>
              <a:rPr lang="es-MX" sz="4000" u="sng" dirty="0"/>
              <a:t> </a:t>
            </a:r>
            <a:r>
              <a:rPr lang="es-MX" sz="4000" u="sng" dirty="0" err="1"/>
              <a:t>books</a:t>
            </a:r>
            <a:r>
              <a:rPr lang="es-MX" sz="4000" u="sng" dirty="0"/>
              <a:t> a </a:t>
            </a:r>
            <a:r>
              <a:rPr lang="es-MX" sz="4000" u="sng" dirty="0" err="1"/>
              <a:t>day</a:t>
            </a:r>
            <a:r>
              <a:rPr lang="es-MX" sz="4000" u="sng" dirty="0"/>
              <a:t>.</a:t>
            </a:r>
          </a:p>
          <a:p>
            <a:r>
              <a:rPr lang="es-MX" sz="4000" dirty="0"/>
              <a:t>2. </a:t>
            </a:r>
            <a:r>
              <a:rPr lang="es-MX" sz="4000" u="sng" dirty="0"/>
              <a:t>I </a:t>
            </a:r>
            <a:r>
              <a:rPr lang="es-MX" sz="4000" u="sng" dirty="0" err="1" smtClean="0"/>
              <a:t>write</a:t>
            </a:r>
            <a:r>
              <a:rPr lang="es-MX" sz="4000" u="sng" dirty="0" smtClean="0"/>
              <a:t> </a:t>
            </a:r>
            <a:r>
              <a:rPr lang="es-MX" sz="4000" u="sng" dirty="0" err="1" smtClean="0"/>
              <a:t>some</a:t>
            </a:r>
            <a:r>
              <a:rPr lang="es-MX" sz="4000" u="sng" dirty="0" smtClean="0"/>
              <a:t> </a:t>
            </a:r>
            <a:r>
              <a:rPr lang="es-MX" sz="4000" u="sng" dirty="0" err="1"/>
              <a:t>letters</a:t>
            </a:r>
            <a:r>
              <a:rPr lang="es-MX" sz="4000" u="sng" dirty="0"/>
              <a:t>.</a:t>
            </a:r>
          </a:p>
          <a:p>
            <a:r>
              <a:rPr lang="es-MX" sz="4000" dirty="0"/>
              <a:t>3. </a:t>
            </a:r>
            <a:r>
              <a:rPr lang="es-MX" sz="4000" u="sng" dirty="0"/>
              <a:t>I </a:t>
            </a:r>
            <a:r>
              <a:rPr lang="es-MX" sz="4000" u="sng" dirty="0" err="1"/>
              <a:t>drink</a:t>
            </a:r>
            <a:r>
              <a:rPr lang="es-MX" sz="4000" u="sng" dirty="0"/>
              <a:t> </a:t>
            </a:r>
            <a:r>
              <a:rPr lang="es-MX" sz="4000" u="sng" dirty="0" err="1"/>
              <a:t>some</a:t>
            </a:r>
            <a:r>
              <a:rPr lang="es-MX" sz="4000" u="sng" dirty="0"/>
              <a:t> tea.</a:t>
            </a:r>
          </a:p>
          <a:p>
            <a:r>
              <a:rPr lang="es-MX" sz="4000" dirty="0"/>
              <a:t>4. </a:t>
            </a:r>
            <a:r>
              <a:rPr lang="es-MX" sz="4000" u="sng" dirty="0" smtClean="0"/>
              <a:t>I do </a:t>
            </a:r>
            <a:r>
              <a:rPr lang="es-MX" sz="4000" u="sng" dirty="0" err="1" smtClean="0"/>
              <a:t>some</a:t>
            </a:r>
            <a:r>
              <a:rPr lang="es-MX" sz="4000" u="sng" dirty="0" smtClean="0"/>
              <a:t> yoga.</a:t>
            </a:r>
            <a:endParaRPr lang="es-MX" sz="4000" u="sng" dirty="0"/>
          </a:p>
          <a:p>
            <a:r>
              <a:rPr lang="es-MX" sz="4000" dirty="0"/>
              <a:t>5. ___________________</a:t>
            </a:r>
          </a:p>
          <a:p>
            <a:r>
              <a:rPr lang="es-MX" sz="4000" dirty="0"/>
              <a:t>6. ___________________</a:t>
            </a:r>
          </a:p>
        </p:txBody>
      </p:sp>
      <p:sp>
        <p:nvSpPr>
          <p:cNvPr id="5" name="3 CuadroTexto"/>
          <p:cNvSpPr txBox="1"/>
          <p:nvPr/>
        </p:nvSpPr>
        <p:spPr>
          <a:xfrm>
            <a:off x="109347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48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2800" y="0"/>
            <a:ext cx="8727163" cy="1073426"/>
          </a:xfrm>
        </p:spPr>
        <p:txBody>
          <a:bodyPr/>
          <a:lstStyle/>
          <a:p>
            <a:r>
              <a:rPr lang="es-MX" sz="66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ANY</a:t>
            </a:r>
            <a:endParaRPr lang="es-MX" sz="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1603" y="711837"/>
            <a:ext cx="11530397" cy="5701663"/>
          </a:xfrm>
        </p:spPr>
        <p:txBody>
          <a:bodyPr>
            <a:noAutofit/>
          </a:bodyPr>
          <a:lstStyle/>
          <a:p>
            <a:pPr algn="just"/>
            <a:r>
              <a:rPr lang="es-MX" sz="3200" dirty="0" err="1" smtClean="0"/>
              <a:t>We</a:t>
            </a:r>
            <a:r>
              <a:rPr lang="es-MX" sz="3200" dirty="0" smtClean="0"/>
              <a:t> use </a:t>
            </a:r>
            <a:r>
              <a:rPr lang="es-MX" sz="3200" b="1" dirty="0" err="1">
                <a:solidFill>
                  <a:srgbClr val="0070C0"/>
                </a:solidFill>
              </a:rPr>
              <a:t>ANY</a:t>
            </a:r>
            <a:r>
              <a:rPr lang="es-MX" sz="3200" dirty="0" smtClean="0"/>
              <a:t> to describe </a:t>
            </a:r>
            <a:r>
              <a:rPr lang="es-MX" sz="3200" dirty="0" err="1" smtClean="0"/>
              <a:t>that</a:t>
            </a:r>
            <a:r>
              <a:rPr lang="es-MX" sz="3200" dirty="0" smtClean="0"/>
              <a:t> </a:t>
            </a:r>
            <a:r>
              <a:rPr lang="es-MX" sz="3200" dirty="0" err="1" smtClean="0"/>
              <a:t>there’s</a:t>
            </a:r>
            <a:r>
              <a:rPr lang="es-MX" sz="3200" dirty="0" smtClean="0"/>
              <a:t> no </a:t>
            </a:r>
            <a:r>
              <a:rPr lang="es-MX" sz="3200" dirty="0" err="1" smtClean="0"/>
              <a:t>elements</a:t>
            </a:r>
            <a:r>
              <a:rPr lang="es-MX" sz="3200" dirty="0" smtClean="0"/>
              <a:t> in a </a:t>
            </a:r>
            <a:r>
              <a:rPr lang="es-MX" sz="3200" dirty="0" err="1" smtClean="0"/>
              <a:t>negative</a:t>
            </a:r>
            <a:r>
              <a:rPr lang="es-MX" sz="3200" dirty="0"/>
              <a:t> </a:t>
            </a:r>
            <a:r>
              <a:rPr lang="es-MX" sz="3200" dirty="0" err="1" smtClean="0"/>
              <a:t>sentences</a:t>
            </a:r>
            <a:r>
              <a:rPr lang="es-MX" sz="3200" dirty="0" smtClean="0"/>
              <a:t>, </a:t>
            </a:r>
            <a:r>
              <a:rPr lang="es-MX" sz="3200" dirty="0" err="1" smtClean="0"/>
              <a:t>but</a:t>
            </a:r>
            <a:r>
              <a:rPr lang="es-MX" sz="3200" dirty="0" smtClean="0"/>
              <a:t> </a:t>
            </a:r>
            <a:r>
              <a:rPr lang="es-MX" sz="3200" dirty="0" err="1" smtClean="0"/>
              <a:t>also</a:t>
            </a:r>
            <a:r>
              <a:rPr lang="es-MX" sz="3200" dirty="0" smtClean="0"/>
              <a:t> </a:t>
            </a:r>
            <a:r>
              <a:rPr lang="es-MX" sz="3200" dirty="0" err="1" smtClean="0"/>
              <a:t>we</a:t>
            </a:r>
            <a:r>
              <a:rPr lang="es-MX" sz="3200" dirty="0" smtClean="0"/>
              <a:t> can use </a:t>
            </a:r>
            <a:r>
              <a:rPr lang="es-MX" sz="3200" dirty="0" err="1" smtClean="0"/>
              <a:t>ANY</a:t>
            </a:r>
            <a:r>
              <a:rPr lang="es-MX" sz="3200" dirty="0" smtClean="0"/>
              <a:t> in </a:t>
            </a:r>
            <a:r>
              <a:rPr lang="es-MX" sz="3200" dirty="0" err="1" smtClean="0"/>
              <a:t>questions</a:t>
            </a:r>
            <a:r>
              <a:rPr lang="es-MX" sz="3200" dirty="0" smtClean="0"/>
              <a:t>. </a:t>
            </a:r>
            <a:r>
              <a:rPr lang="es-MX" sz="3200" dirty="0" err="1" smtClean="0"/>
              <a:t>We</a:t>
            </a:r>
            <a:r>
              <a:rPr lang="es-MX" sz="3200" dirty="0" smtClean="0"/>
              <a:t> can use </a:t>
            </a:r>
            <a:r>
              <a:rPr lang="es-MX" sz="3200" dirty="0" err="1" smtClean="0"/>
              <a:t>ANY</a:t>
            </a:r>
            <a:r>
              <a:rPr lang="es-MX" sz="3200" dirty="0" smtClean="0"/>
              <a:t> </a:t>
            </a:r>
            <a:r>
              <a:rPr lang="es-MX" sz="3200" dirty="0" err="1" smtClean="0"/>
              <a:t>with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countables</a:t>
            </a:r>
            <a:r>
              <a:rPr lang="es-MX" sz="3200" dirty="0" smtClean="0"/>
              <a:t> &amp; </a:t>
            </a:r>
            <a:r>
              <a:rPr lang="es-MX" sz="3200" dirty="0" err="1">
                <a:solidFill>
                  <a:srgbClr val="00B050"/>
                </a:solidFill>
              </a:rPr>
              <a:t>uncountable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nouns</a:t>
            </a:r>
            <a:r>
              <a:rPr lang="es-MX" sz="3200" dirty="0" smtClean="0"/>
              <a:t>.</a:t>
            </a:r>
          </a:p>
          <a:p>
            <a:pPr marL="0" indent="0" algn="just">
              <a:buNone/>
            </a:pPr>
            <a:r>
              <a:rPr lang="es-MX" sz="3200" dirty="0" err="1" smtClean="0"/>
              <a:t>Examples</a:t>
            </a:r>
            <a:r>
              <a:rPr lang="es-MX" sz="3200" dirty="0" smtClean="0"/>
              <a:t>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200" dirty="0" smtClean="0"/>
              <a:t>I </a:t>
            </a:r>
            <a:r>
              <a:rPr lang="es-MX" sz="3200" dirty="0" err="1" smtClean="0"/>
              <a:t>don’t</a:t>
            </a:r>
            <a:r>
              <a:rPr lang="es-MX" sz="3200" dirty="0" smtClean="0"/>
              <a:t> </a:t>
            </a:r>
            <a:r>
              <a:rPr lang="es-MX" sz="3200" dirty="0" err="1" smtClean="0"/>
              <a:t>want</a:t>
            </a:r>
            <a:r>
              <a:rPr lang="es-MX" sz="3200" dirty="0" smtClean="0"/>
              <a:t> </a:t>
            </a:r>
            <a:r>
              <a:rPr lang="es-MX" sz="3200" b="1" dirty="0" err="1">
                <a:solidFill>
                  <a:srgbClr val="0070C0"/>
                </a:solidFill>
              </a:rPr>
              <a:t>ANY</a:t>
            </a:r>
            <a:r>
              <a:rPr lang="es-MX" sz="3200" dirty="0"/>
              <a:t> </a:t>
            </a:r>
            <a:r>
              <a:rPr lang="es-MX" sz="3200" dirty="0" smtClean="0"/>
              <a:t>chocolate.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200" dirty="0" smtClean="0"/>
              <a:t>I </a:t>
            </a:r>
            <a:r>
              <a:rPr lang="es-MX" sz="3200" dirty="0" err="1" smtClean="0"/>
              <a:t>haven’t</a:t>
            </a:r>
            <a:r>
              <a:rPr lang="es-MX" sz="3200" dirty="0" smtClean="0"/>
              <a:t> </a:t>
            </a:r>
            <a:r>
              <a:rPr lang="es-MX" sz="3200" dirty="0" err="1" smtClean="0"/>
              <a:t>got</a:t>
            </a:r>
            <a:r>
              <a:rPr lang="es-MX" sz="3200" dirty="0" smtClean="0"/>
              <a:t> </a:t>
            </a:r>
            <a:r>
              <a:rPr lang="es-MX" sz="3200" b="1" dirty="0" err="1">
                <a:solidFill>
                  <a:srgbClr val="0070C0"/>
                </a:solidFill>
              </a:rPr>
              <a:t>ANY</a:t>
            </a:r>
            <a:r>
              <a:rPr lang="es-MX" sz="3200" dirty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friends</a:t>
            </a:r>
            <a:r>
              <a:rPr lang="es-MX" sz="3200" dirty="0"/>
              <a:t> </a:t>
            </a:r>
            <a:r>
              <a:rPr lang="es-MX" sz="3200" dirty="0" smtClean="0"/>
              <a:t>at </a:t>
            </a:r>
            <a:r>
              <a:rPr lang="es-MX" sz="3200" dirty="0" err="1" smtClean="0"/>
              <a:t>school</a:t>
            </a:r>
            <a:r>
              <a:rPr lang="es-MX" sz="3200" dirty="0" smtClean="0"/>
              <a:t>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200" dirty="0"/>
              <a:t>Peter </a:t>
            </a:r>
            <a:r>
              <a:rPr lang="es-MX" sz="3200" dirty="0" err="1"/>
              <a:t>doesn’t</a:t>
            </a:r>
            <a:r>
              <a:rPr lang="es-MX" sz="3200" dirty="0"/>
              <a:t> </a:t>
            </a:r>
            <a:r>
              <a:rPr lang="es-MX" sz="3200" dirty="0" err="1"/>
              <a:t>drink</a:t>
            </a:r>
            <a:r>
              <a:rPr lang="es-MX" sz="3200" dirty="0"/>
              <a:t> </a:t>
            </a:r>
            <a:r>
              <a:rPr lang="es-MX" sz="3200" b="1" dirty="0" err="1">
                <a:solidFill>
                  <a:srgbClr val="0070C0"/>
                </a:solidFill>
              </a:rPr>
              <a:t>ANY</a:t>
            </a:r>
            <a:r>
              <a:rPr lang="es-MX" sz="3200" dirty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water</a:t>
            </a:r>
            <a:r>
              <a:rPr lang="es-MX" sz="3200" dirty="0"/>
              <a:t> in </a:t>
            </a:r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gym</a:t>
            </a:r>
            <a:r>
              <a:rPr lang="es-MX" sz="3200" dirty="0"/>
              <a:t>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200" dirty="0" err="1" smtClean="0"/>
              <a:t>There</a:t>
            </a:r>
            <a:r>
              <a:rPr lang="es-MX" sz="3200" dirty="0" smtClean="0"/>
              <a:t> </a:t>
            </a:r>
            <a:r>
              <a:rPr lang="es-MX" sz="3200" dirty="0" err="1"/>
              <a:t>aren’t</a:t>
            </a:r>
            <a:r>
              <a:rPr lang="es-MX" sz="3200" dirty="0"/>
              <a:t> </a:t>
            </a:r>
            <a:r>
              <a:rPr lang="es-MX" sz="3200" b="1" dirty="0" err="1">
                <a:solidFill>
                  <a:srgbClr val="0070C0"/>
                </a:solidFill>
              </a:rPr>
              <a:t>ANY</a:t>
            </a:r>
            <a:r>
              <a:rPr lang="es-MX" sz="3200" dirty="0"/>
              <a:t> </a:t>
            </a:r>
            <a:r>
              <a:rPr lang="es-MX" sz="3200" dirty="0">
                <a:solidFill>
                  <a:srgbClr val="00B050"/>
                </a:solidFill>
              </a:rPr>
              <a:t>posters</a:t>
            </a:r>
            <a:r>
              <a:rPr lang="es-MX" sz="3200" dirty="0"/>
              <a:t> of </a:t>
            </a:r>
            <a:r>
              <a:rPr lang="es-MX" sz="3200" dirty="0" err="1"/>
              <a:t>my</a:t>
            </a:r>
            <a:r>
              <a:rPr lang="es-MX" sz="3200" dirty="0"/>
              <a:t> </a:t>
            </a:r>
            <a:r>
              <a:rPr lang="es-MX" sz="3200" dirty="0" err="1"/>
              <a:t>favorite</a:t>
            </a:r>
            <a:r>
              <a:rPr lang="es-MX" sz="3200" dirty="0"/>
              <a:t> band</a:t>
            </a:r>
            <a:r>
              <a:rPr lang="es-MX" sz="3200" dirty="0" smtClean="0"/>
              <a:t>.</a:t>
            </a: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9962" y="2377953"/>
            <a:ext cx="2537737" cy="3067647"/>
          </a:xfrm>
          <a:prstGeom prst="rect">
            <a:avLst/>
          </a:prstGeom>
        </p:spPr>
      </p:pic>
      <p:sp>
        <p:nvSpPr>
          <p:cNvPr id="5" name="3 CuadroTexto"/>
          <p:cNvSpPr txBox="1"/>
          <p:nvPr/>
        </p:nvSpPr>
        <p:spPr>
          <a:xfrm>
            <a:off x="9893301" y="9771"/>
            <a:ext cx="2298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23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0128" y="0"/>
            <a:ext cx="11421872" cy="1007165"/>
          </a:xfrm>
        </p:spPr>
        <p:txBody>
          <a:bodyPr>
            <a:noAutofit/>
          </a:bodyPr>
          <a:lstStyle/>
          <a:p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Complete </a:t>
            </a:r>
            <a:r>
              <a:rPr lang="es-MX" sz="48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with</a:t>
            </a:r>
            <a:r>
              <a:rPr lang="es-MX" sz="4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some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or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any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0128" y="861390"/>
            <a:ext cx="11320272" cy="5996610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We haven't got _______ oranges at the moment.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I have seen _______ nice postcards in this souvenir shop.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 smtClean="0"/>
              <a:t>Do </a:t>
            </a:r>
            <a:r>
              <a:rPr lang="en-US" sz="3100" dirty="0"/>
              <a:t>you know _______ rock groups?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 smtClean="0"/>
              <a:t>Is </a:t>
            </a:r>
            <a:r>
              <a:rPr lang="en-US" sz="3100" dirty="0"/>
              <a:t>there _______ lemonade left?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I have _______ magazines for you.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 smtClean="0"/>
              <a:t>Pam </a:t>
            </a:r>
            <a:r>
              <a:rPr lang="en-US" sz="3100" dirty="0"/>
              <a:t>does not have _______ pencils on her desk.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 smtClean="0"/>
              <a:t>There </a:t>
            </a:r>
            <a:r>
              <a:rPr lang="en-US" sz="3100" dirty="0"/>
              <a:t>aren't _______ folders in my bag.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She always takes _______ sugar with her coffee.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We need _______ bananas.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There </a:t>
            </a:r>
            <a:r>
              <a:rPr lang="en-US" sz="3100" dirty="0" smtClean="0"/>
              <a:t>aren’t</a:t>
            </a:r>
            <a:r>
              <a:rPr lang="en-US" sz="3100" dirty="0"/>
              <a:t> _______ apples on the table.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Have you got _______ tomatoes?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 smtClean="0"/>
              <a:t>You </a:t>
            </a:r>
            <a:r>
              <a:rPr lang="en-US" sz="3100" dirty="0"/>
              <a:t>can't buy _______ posters in this shop.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s-MX" sz="31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337800" y="-41008"/>
            <a:ext cx="1854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3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0100" y="0"/>
            <a:ext cx="8919972" cy="967409"/>
          </a:xfrm>
        </p:spPr>
        <p:txBody>
          <a:bodyPr>
            <a:normAutofit fontScale="90000"/>
          </a:bodyPr>
          <a:lstStyle/>
          <a:p>
            <a:r>
              <a:rPr lang="es-MX" sz="66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ANY</a:t>
            </a:r>
            <a:endParaRPr lang="es-MX" sz="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2862" y="789609"/>
            <a:ext cx="11902163" cy="5130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 smtClean="0"/>
              <a:t>Change the following sentences into negative using </a:t>
            </a:r>
            <a:r>
              <a:rPr lang="en-US" sz="2500" b="1" dirty="0" smtClean="0">
                <a:solidFill>
                  <a:srgbClr val="FF0000"/>
                </a:solidFill>
              </a:rPr>
              <a:t>ANY</a:t>
            </a:r>
            <a:r>
              <a:rPr lang="en-US" sz="25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We </a:t>
            </a:r>
            <a:r>
              <a:rPr lang="en-US" sz="2500" dirty="0"/>
              <a:t>need </a:t>
            </a:r>
            <a:r>
              <a:rPr lang="en-US" sz="2500" dirty="0" smtClean="0"/>
              <a:t>some</a:t>
            </a:r>
            <a:r>
              <a:rPr lang="en-US" sz="2500" dirty="0"/>
              <a:t> </a:t>
            </a:r>
            <a:r>
              <a:rPr lang="en-US" sz="2500" dirty="0" smtClean="0"/>
              <a:t>bananas.				1. </a:t>
            </a:r>
            <a:r>
              <a:rPr lang="en-US" sz="2500" u="sng" dirty="0" smtClean="0"/>
              <a:t>We don’t need </a:t>
            </a:r>
            <a:r>
              <a:rPr lang="en-US" sz="2500" b="1" u="sng" dirty="0" smtClean="0">
                <a:solidFill>
                  <a:srgbClr val="FF0000"/>
                </a:solidFill>
              </a:rPr>
              <a:t>any</a:t>
            </a:r>
            <a:r>
              <a:rPr lang="en-US" sz="2500" u="sng" dirty="0" smtClean="0"/>
              <a:t> bananas.</a:t>
            </a:r>
            <a:endParaRPr lang="en-US" sz="2500" u="sng" dirty="0"/>
          </a:p>
          <a:p>
            <a:pPr marL="457200" indent="-457200">
              <a:buFont typeface="+mj-lt"/>
              <a:buAutoNum type="arabicPeriod"/>
            </a:pPr>
            <a:r>
              <a:rPr lang="en-US" sz="2500" dirty="0"/>
              <a:t>You </a:t>
            </a:r>
            <a:r>
              <a:rPr lang="en-US" sz="2500" dirty="0" smtClean="0"/>
              <a:t>are looking for</a:t>
            </a:r>
            <a:r>
              <a:rPr lang="en-US" sz="2500" dirty="0"/>
              <a:t> </a:t>
            </a:r>
            <a:r>
              <a:rPr lang="en-US" sz="2500" dirty="0" smtClean="0"/>
              <a:t>some posters </a:t>
            </a:r>
            <a:r>
              <a:rPr lang="en-US" sz="2500" dirty="0"/>
              <a:t>in this shop</a:t>
            </a:r>
            <a:r>
              <a:rPr lang="en-US" sz="2500" dirty="0" smtClean="0"/>
              <a:t>.	2. ________________________.</a:t>
            </a:r>
            <a:endParaRPr lang="en-US" sz="2500" dirty="0"/>
          </a:p>
          <a:p>
            <a:pPr marL="457200" indent="-457200">
              <a:buFont typeface="+mj-lt"/>
              <a:buAutoNum type="arabicPeriod"/>
            </a:pPr>
            <a:r>
              <a:rPr lang="en-US" sz="2500" dirty="0"/>
              <a:t>We </a:t>
            </a:r>
            <a:r>
              <a:rPr lang="en-US" sz="2500" dirty="0" smtClean="0"/>
              <a:t>have </a:t>
            </a:r>
            <a:r>
              <a:rPr lang="en-US" sz="2500" dirty="0"/>
              <a:t>got </a:t>
            </a:r>
            <a:r>
              <a:rPr lang="en-US" sz="2500" dirty="0" smtClean="0"/>
              <a:t>some oranges </a:t>
            </a:r>
            <a:r>
              <a:rPr lang="en-US" sz="2500" dirty="0"/>
              <a:t>at the moment</a:t>
            </a:r>
            <a:r>
              <a:rPr lang="en-US" sz="2500" dirty="0" smtClean="0"/>
              <a:t>.	3. </a:t>
            </a:r>
            <a:r>
              <a:rPr lang="en-US" sz="2500" dirty="0"/>
              <a:t>________________________.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Peter is buying some</a:t>
            </a:r>
            <a:r>
              <a:rPr lang="en-US" sz="2500" dirty="0"/>
              <a:t> new books</a:t>
            </a:r>
            <a:r>
              <a:rPr lang="en-US" sz="2500" dirty="0" smtClean="0"/>
              <a:t>.		4. </a:t>
            </a:r>
            <a:r>
              <a:rPr lang="en-US" sz="2500" dirty="0"/>
              <a:t>________________________.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She </a:t>
            </a:r>
            <a:r>
              <a:rPr lang="en-US" sz="2500" dirty="0"/>
              <a:t>always takes </a:t>
            </a:r>
            <a:r>
              <a:rPr lang="en-US" sz="2500" dirty="0" smtClean="0"/>
              <a:t>some sugar </a:t>
            </a:r>
            <a:r>
              <a:rPr lang="en-US" sz="2500" dirty="0"/>
              <a:t>with her coffee</a:t>
            </a:r>
            <a:r>
              <a:rPr lang="en-US" sz="2500" dirty="0" smtClean="0"/>
              <a:t>. 	5. ________________________.</a:t>
            </a:r>
            <a:endParaRPr lang="en-US" sz="2500" dirty="0"/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There are some</a:t>
            </a:r>
            <a:r>
              <a:rPr lang="en-US" sz="2500" dirty="0"/>
              <a:t> folders in my bag</a:t>
            </a:r>
            <a:r>
              <a:rPr lang="en-US" sz="2500" dirty="0" smtClean="0"/>
              <a:t>.		6. </a:t>
            </a:r>
            <a:r>
              <a:rPr lang="en-US" sz="2500" dirty="0"/>
              <a:t>________________________.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I have got</a:t>
            </a:r>
            <a:r>
              <a:rPr lang="en-US" sz="2500" dirty="0"/>
              <a:t> </a:t>
            </a:r>
            <a:r>
              <a:rPr lang="en-US" sz="2500" dirty="0" smtClean="0"/>
              <a:t>some magazines </a:t>
            </a:r>
            <a:r>
              <a:rPr lang="en-US" sz="2500" dirty="0"/>
              <a:t>for you</a:t>
            </a:r>
            <a:r>
              <a:rPr lang="en-US" sz="2500" dirty="0" smtClean="0"/>
              <a:t>.		7. </a:t>
            </a:r>
            <a:r>
              <a:rPr lang="en-US" sz="2500" dirty="0"/>
              <a:t>________________________.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There </a:t>
            </a:r>
            <a:r>
              <a:rPr lang="en-US" sz="2500" dirty="0"/>
              <a:t>are </a:t>
            </a:r>
            <a:r>
              <a:rPr lang="en-US" sz="2500" dirty="0" smtClean="0"/>
              <a:t>some apples </a:t>
            </a:r>
            <a:r>
              <a:rPr lang="en-US" sz="2500" dirty="0"/>
              <a:t>on the table</a:t>
            </a:r>
            <a:r>
              <a:rPr lang="en-US" sz="2500" dirty="0" smtClean="0"/>
              <a:t>.		8. </a:t>
            </a:r>
            <a:r>
              <a:rPr lang="en-US" sz="2500" dirty="0"/>
              <a:t>________________________.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Pam has got some pencils </a:t>
            </a:r>
            <a:r>
              <a:rPr lang="en-US" sz="2500" dirty="0"/>
              <a:t>on her desk</a:t>
            </a:r>
            <a:r>
              <a:rPr lang="en-US" sz="2500" dirty="0" smtClean="0"/>
              <a:t>.		9. ________________________.</a:t>
            </a:r>
            <a:endParaRPr lang="en-US" sz="25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452100" y="-41008"/>
            <a:ext cx="1739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2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510747"/>
              </p:ext>
            </p:extLst>
          </p:nvPr>
        </p:nvGraphicFramePr>
        <p:xfrm>
          <a:off x="805071" y="1344544"/>
          <a:ext cx="11234530" cy="482374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141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6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3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38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2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65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536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NOUNS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SINGULAR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PLURAL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 smtClean="0">
                          <a:solidFill>
                            <a:schemeClr val="tx1"/>
                          </a:solidFill>
                          <a:effectLst/>
                        </a:rPr>
                        <a:t>A / AN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SOME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ANY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5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COUNTABLE 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5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UNCOUNTABLE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ítulo 1"/>
          <p:cNvSpPr txBox="1">
            <a:spLocks/>
          </p:cNvSpPr>
          <p:nvPr/>
        </p:nvSpPr>
        <p:spPr>
          <a:xfrm>
            <a:off x="2241721" y="0"/>
            <a:ext cx="8361229" cy="20982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b="1" kern="1200" cap="none" spc="0" baseline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8000" dirty="0" smtClean="0">
                <a:solidFill>
                  <a:srgbClr val="FF0000"/>
                </a:solidFill>
              </a:rPr>
              <a:t>REVIEW</a:t>
            </a:r>
            <a:endParaRPr lang="es-MX" sz="7200" dirty="0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9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869402" y="200649"/>
            <a:ext cx="1076711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Choose </a:t>
            </a:r>
            <a:r>
              <a:rPr lang="en-US" sz="3200" b="1" dirty="0" smtClean="0"/>
              <a:t>SOME  /  ANY to </a:t>
            </a:r>
            <a:r>
              <a:rPr lang="en-US" sz="3200" b="1" dirty="0"/>
              <a:t>fill in the blank</a:t>
            </a:r>
            <a:endParaRPr lang="es-MX" sz="3200" b="1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There  is __________ milk  in  the  bottle.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There  isn’t  __________ water  in  the  glass.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There   are __________ boys  in  the  room.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I haven’t got __________ Apples.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Is   there  __________ tea  in  the  cup?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Are   there  __________ oranges  in  the  basket?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There  aren’t __________ bananas  on the  basket.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I have  got __________ money.</a:t>
            </a:r>
            <a:endParaRPr lang="es-MX" sz="3200" dirty="0"/>
          </a:p>
        </p:txBody>
      </p:sp>
      <p:sp>
        <p:nvSpPr>
          <p:cNvPr id="5" name="3 CuadroTexto"/>
          <p:cNvSpPr txBox="1"/>
          <p:nvPr/>
        </p:nvSpPr>
        <p:spPr>
          <a:xfrm>
            <a:off x="10464800" y="-41008"/>
            <a:ext cx="1727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57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768354" y="0"/>
            <a:ext cx="1086484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/>
              <a:t>Underline the correct word in each sentence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Are there </a:t>
            </a:r>
            <a:r>
              <a:rPr lang="en-US" sz="3200" b="1" dirty="0"/>
              <a:t>a / any</a:t>
            </a:r>
            <a:r>
              <a:rPr lang="en-US" sz="3200" dirty="0"/>
              <a:t> people at the bus station?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Look at this shirt!.  Can I borrow </a:t>
            </a:r>
            <a:r>
              <a:rPr lang="en-US" sz="3200" b="1" dirty="0"/>
              <a:t>an / </a:t>
            </a:r>
            <a:r>
              <a:rPr lang="en-US" sz="3200" b="1" dirty="0" smtClean="0"/>
              <a:t>some</a:t>
            </a:r>
            <a:r>
              <a:rPr lang="en-US" sz="3200" dirty="0" smtClean="0"/>
              <a:t> </a:t>
            </a:r>
            <a:r>
              <a:rPr lang="en-US" sz="3200" dirty="0"/>
              <a:t>iron?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Did you buy </a:t>
            </a:r>
            <a:r>
              <a:rPr lang="en-US" sz="3200" b="1" dirty="0"/>
              <a:t>a / </a:t>
            </a:r>
            <a:r>
              <a:rPr lang="en-US" sz="3200" b="1" dirty="0" smtClean="0"/>
              <a:t>some</a:t>
            </a:r>
            <a:r>
              <a:rPr lang="en-US" sz="3200" dirty="0" smtClean="0"/>
              <a:t> </a:t>
            </a:r>
            <a:r>
              <a:rPr lang="en-US" sz="3200" dirty="0"/>
              <a:t>magazine?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Do you have </a:t>
            </a:r>
            <a:r>
              <a:rPr lang="en-US" sz="3200" b="1" dirty="0"/>
              <a:t>any / </a:t>
            </a:r>
            <a:r>
              <a:rPr lang="en-US" sz="3200" b="1" dirty="0" smtClean="0"/>
              <a:t>some</a:t>
            </a:r>
            <a:r>
              <a:rPr lang="en-US" sz="3200" dirty="0" smtClean="0"/>
              <a:t> </a:t>
            </a:r>
            <a:r>
              <a:rPr lang="en-US" sz="3200" dirty="0"/>
              <a:t>cheese at home?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There </a:t>
            </a:r>
            <a:r>
              <a:rPr lang="en-US" sz="3200" dirty="0" err="1"/>
              <a:t>aren</a:t>
            </a:r>
            <a:r>
              <a:rPr lang="en-US" sz="3200" dirty="0" err="1">
                <a:sym typeface="Symbol"/>
              </a:rPr>
              <a:t></a:t>
            </a:r>
            <a:r>
              <a:rPr lang="en-US" sz="3200" dirty="0" err="1"/>
              <a:t>t</a:t>
            </a:r>
            <a:r>
              <a:rPr lang="en-US" sz="3200" dirty="0"/>
              <a:t>  </a:t>
            </a:r>
            <a:r>
              <a:rPr lang="en-US" sz="3200" b="1" dirty="0"/>
              <a:t>any / </a:t>
            </a:r>
            <a:r>
              <a:rPr lang="en-US" sz="3200" b="1" dirty="0" smtClean="0"/>
              <a:t>some</a:t>
            </a:r>
            <a:r>
              <a:rPr lang="en-US" sz="3200" dirty="0" smtClean="0"/>
              <a:t> </a:t>
            </a:r>
            <a:r>
              <a:rPr lang="en-US" sz="3200" dirty="0"/>
              <a:t>payphones near here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She brings </a:t>
            </a:r>
            <a:r>
              <a:rPr lang="en-US" sz="3200" b="1" dirty="0" smtClean="0"/>
              <a:t>some </a:t>
            </a:r>
            <a:r>
              <a:rPr lang="en-US" sz="3200" b="1" dirty="0"/>
              <a:t>/ any</a:t>
            </a:r>
            <a:r>
              <a:rPr lang="en-US" sz="3200" dirty="0"/>
              <a:t> balls to play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We </a:t>
            </a:r>
            <a:r>
              <a:rPr lang="en-US" sz="3200" dirty="0" err="1"/>
              <a:t>don</a:t>
            </a:r>
            <a:r>
              <a:rPr lang="en-US" sz="3200" dirty="0" err="1">
                <a:sym typeface="Symbol"/>
              </a:rPr>
              <a:t></a:t>
            </a:r>
            <a:r>
              <a:rPr lang="en-US" sz="3200" dirty="0" err="1"/>
              <a:t>t</a:t>
            </a:r>
            <a:r>
              <a:rPr lang="en-US" sz="3200" dirty="0"/>
              <a:t>  have </a:t>
            </a:r>
            <a:r>
              <a:rPr lang="en-US" sz="3200" b="1" dirty="0"/>
              <a:t>any / </a:t>
            </a:r>
            <a:r>
              <a:rPr lang="en-US" sz="3200" b="1" dirty="0" smtClean="0"/>
              <a:t>some</a:t>
            </a:r>
            <a:r>
              <a:rPr lang="en-US" sz="3200" dirty="0" smtClean="0"/>
              <a:t> </a:t>
            </a:r>
            <a:r>
              <a:rPr lang="en-US" sz="3200" dirty="0"/>
              <a:t>sandwiches left</a:t>
            </a:r>
            <a:endParaRPr lang="es-MX" sz="32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You need </a:t>
            </a:r>
            <a:r>
              <a:rPr lang="en-US" sz="3200" b="1" dirty="0" smtClean="0"/>
              <a:t>some </a:t>
            </a:r>
            <a:r>
              <a:rPr lang="en-US" sz="3200" b="1" dirty="0"/>
              <a:t>/ any</a:t>
            </a:r>
            <a:r>
              <a:rPr lang="en-US" sz="3200" dirty="0"/>
              <a:t> glue to  fix that work</a:t>
            </a:r>
            <a:endParaRPr lang="es-MX" sz="3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490200" y="-41008"/>
            <a:ext cx="1701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7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22400" y="2112362"/>
            <a:ext cx="11639550" cy="4865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cs typeface="Arial" pitchFamily="34" charset="0"/>
              </a:rPr>
              <a:t>a) </a:t>
            </a:r>
            <a:r>
              <a:rPr lang="es-MX" sz="2900" dirty="0" err="1">
                <a:cs typeface="Arial" pitchFamily="34" charset="0"/>
              </a:rPr>
              <a:t>There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aren't</a:t>
            </a:r>
            <a:r>
              <a:rPr lang="es-MX" sz="2900" dirty="0">
                <a:cs typeface="Arial" pitchFamily="34" charset="0"/>
              </a:rPr>
              <a:t> ____________bananas </a:t>
            </a:r>
            <a:r>
              <a:rPr lang="es-MX" sz="2900" dirty="0" err="1">
                <a:cs typeface="Arial" pitchFamily="34" charset="0"/>
              </a:rPr>
              <a:t>left</a:t>
            </a:r>
            <a:r>
              <a:rPr lang="es-MX" sz="2900" dirty="0">
                <a:cs typeface="Arial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cs typeface="Arial" pitchFamily="34" charset="0"/>
              </a:rPr>
              <a:t>b) Oh! </a:t>
            </a:r>
            <a:r>
              <a:rPr lang="es-MX" sz="2900" dirty="0" err="1">
                <a:cs typeface="Arial" pitchFamily="34" charset="0"/>
              </a:rPr>
              <a:t>I've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lost</a:t>
            </a:r>
            <a:r>
              <a:rPr lang="es-MX" sz="2900" dirty="0">
                <a:cs typeface="Arial" pitchFamily="34" charset="0"/>
              </a:rPr>
              <a:t> ____________ </a:t>
            </a:r>
            <a:r>
              <a:rPr lang="es-MX" sz="2900" dirty="0" err="1">
                <a:cs typeface="Arial" pitchFamily="34" charset="0"/>
              </a:rPr>
              <a:t>earring</a:t>
            </a:r>
            <a:r>
              <a:rPr lang="es-MX" sz="2900" dirty="0">
                <a:cs typeface="Arial" pitchFamily="34" charset="0"/>
              </a:rPr>
              <a:t>!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cs typeface="Arial" pitchFamily="34" charset="0"/>
              </a:rPr>
              <a:t>c) </a:t>
            </a:r>
            <a:r>
              <a:rPr lang="es-MX" sz="2900" dirty="0" err="1">
                <a:cs typeface="Arial" pitchFamily="34" charset="0"/>
              </a:rPr>
              <a:t>I'll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have</a:t>
            </a:r>
            <a:r>
              <a:rPr lang="es-MX" sz="2900" dirty="0">
                <a:cs typeface="Arial" pitchFamily="34" charset="0"/>
              </a:rPr>
              <a:t> ____________ </a:t>
            </a:r>
            <a:r>
              <a:rPr lang="es-MX" sz="2900" dirty="0" err="1">
                <a:cs typeface="Arial" pitchFamily="34" charset="0"/>
              </a:rPr>
              <a:t>hamburguer</a:t>
            </a:r>
            <a:r>
              <a:rPr lang="es-MX" sz="2900" dirty="0">
                <a:cs typeface="Arial" pitchFamily="34" charset="0"/>
              </a:rPr>
              <a:t>, </a:t>
            </a:r>
            <a:r>
              <a:rPr lang="es-MX" sz="2900" dirty="0" err="1">
                <a:cs typeface="Arial" pitchFamily="34" charset="0"/>
              </a:rPr>
              <a:t>please</a:t>
            </a:r>
            <a:r>
              <a:rPr lang="es-MX" sz="2900" dirty="0">
                <a:cs typeface="Arial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cs typeface="Arial" pitchFamily="34" charset="0"/>
              </a:rPr>
              <a:t>d) </a:t>
            </a:r>
            <a:r>
              <a:rPr lang="es-MX" sz="2900" dirty="0" err="1">
                <a:cs typeface="Arial" pitchFamily="34" charset="0"/>
              </a:rPr>
              <a:t>There</a:t>
            </a:r>
            <a:r>
              <a:rPr lang="es-MX" sz="2900" dirty="0">
                <a:cs typeface="Arial" pitchFamily="34" charset="0"/>
              </a:rPr>
              <a:t> are ____________ </a:t>
            </a:r>
            <a:r>
              <a:rPr lang="es-MX" sz="2900" dirty="0" err="1">
                <a:cs typeface="Arial" pitchFamily="34" charset="0"/>
              </a:rPr>
              <a:t>leaves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on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the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ground</a:t>
            </a:r>
            <a:r>
              <a:rPr lang="es-MX" sz="2900" dirty="0">
                <a:cs typeface="Arial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cs typeface="Arial" pitchFamily="34" charset="0"/>
              </a:rPr>
              <a:t>e) </a:t>
            </a:r>
            <a:r>
              <a:rPr lang="es-MX" sz="2900" dirty="0" err="1">
                <a:cs typeface="Arial" pitchFamily="34" charset="0"/>
              </a:rPr>
              <a:t>There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aren't</a:t>
            </a:r>
            <a:r>
              <a:rPr lang="es-MX" sz="2900" dirty="0">
                <a:cs typeface="Arial" pitchFamily="34" charset="0"/>
              </a:rPr>
              <a:t> ____________ </a:t>
            </a:r>
            <a:r>
              <a:rPr lang="es-MX" sz="2900" dirty="0" err="1">
                <a:cs typeface="Arial" pitchFamily="34" charset="0"/>
              </a:rPr>
              <a:t>children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playing</a:t>
            </a:r>
            <a:r>
              <a:rPr lang="es-MX" sz="2900" dirty="0">
                <a:cs typeface="Arial" pitchFamily="34" charset="0"/>
              </a:rPr>
              <a:t> in </a:t>
            </a:r>
            <a:r>
              <a:rPr lang="es-MX" sz="2900" dirty="0" err="1">
                <a:cs typeface="Arial" pitchFamily="34" charset="0"/>
              </a:rPr>
              <a:t>the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park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today</a:t>
            </a:r>
            <a:r>
              <a:rPr lang="es-MX" sz="2900" dirty="0">
                <a:cs typeface="Arial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cs typeface="Arial" pitchFamily="34" charset="0"/>
              </a:rPr>
              <a:t>f) I </a:t>
            </a:r>
            <a:r>
              <a:rPr lang="es-MX" sz="2900" dirty="0" err="1">
                <a:cs typeface="Arial" pitchFamily="34" charset="0"/>
              </a:rPr>
              <a:t>haven't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got</a:t>
            </a:r>
            <a:r>
              <a:rPr lang="es-MX" sz="2900" dirty="0">
                <a:cs typeface="Arial" pitchFamily="34" charset="0"/>
              </a:rPr>
              <a:t> ____________ </a:t>
            </a:r>
            <a:r>
              <a:rPr lang="es-MX" sz="2900" dirty="0" err="1">
                <a:cs typeface="Arial" pitchFamily="34" charset="0"/>
              </a:rPr>
              <a:t>camcorder</a:t>
            </a:r>
            <a:r>
              <a:rPr lang="es-MX" sz="2900" dirty="0">
                <a:cs typeface="Arial" pitchFamily="34" charset="0"/>
              </a:rPr>
              <a:t>, </a:t>
            </a:r>
            <a:r>
              <a:rPr lang="es-MX" sz="2900" dirty="0" err="1">
                <a:cs typeface="Arial" pitchFamily="34" charset="0"/>
              </a:rPr>
              <a:t>but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I'd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like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to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buy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one</a:t>
            </a:r>
            <a:r>
              <a:rPr lang="es-MX" sz="2900" dirty="0">
                <a:cs typeface="Arial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cs typeface="Arial" pitchFamily="34" charset="0"/>
              </a:rPr>
              <a:t>g) </a:t>
            </a:r>
            <a:r>
              <a:rPr lang="es-MX" sz="2900" dirty="0" err="1">
                <a:cs typeface="Arial" pitchFamily="34" charset="0"/>
              </a:rPr>
              <a:t>Would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you</a:t>
            </a:r>
            <a:r>
              <a:rPr lang="es-MX" sz="2900" dirty="0">
                <a:cs typeface="Arial" pitchFamily="34" charset="0"/>
              </a:rPr>
              <a:t> </a:t>
            </a:r>
            <a:r>
              <a:rPr lang="es-MX" sz="2900" dirty="0" err="1">
                <a:cs typeface="Arial" pitchFamily="34" charset="0"/>
              </a:rPr>
              <a:t>like</a:t>
            </a:r>
            <a:r>
              <a:rPr lang="es-MX" sz="2900" dirty="0">
                <a:cs typeface="Arial" pitchFamily="34" charset="0"/>
              </a:rPr>
              <a:t> ____________ yogurt?</a:t>
            </a:r>
          </a:p>
        </p:txBody>
      </p:sp>
      <p:pic>
        <p:nvPicPr>
          <p:cNvPr id="7170" name="Picture 2" descr="http://www.englishexercises.org/makeagame/my_documents/my_pictures/gallery/b/bana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575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ttp://www.englishexercises.org/makeagame/my_documents/my_pictures/gallery/e/earr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0438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englishexercises.org/makeagame/my_documents/my_pictures/gallery/h/hamburg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1300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ttp://www.englishexercises.org/makeagame/my_documents/my_pictures/gallery/l/leav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2163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englishexercises.org/makeagame/my_documents/my_pictures/gallery/c/childre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025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http://www.englishexercises.org/makeagame/my_documents/my_pictures/gallery/c/camcorde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888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www.englishexercises.org/makeagame/my_documents/my_pictures/gallery/y/yoghourt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750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725" y="1172899"/>
            <a:ext cx="82677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88200" y="157236"/>
            <a:ext cx="11215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000" b="1" dirty="0">
                <a:cs typeface="Arial" pitchFamily="34" charset="0"/>
              </a:rPr>
              <a:t>Look at </a:t>
            </a:r>
            <a:r>
              <a:rPr lang="es-MX" sz="3000" b="1" dirty="0" err="1">
                <a:cs typeface="Arial" pitchFamily="34" charset="0"/>
              </a:rPr>
              <a:t>the</a:t>
            </a:r>
            <a:r>
              <a:rPr lang="es-MX" sz="3000" b="1" dirty="0">
                <a:cs typeface="Arial" pitchFamily="34" charset="0"/>
              </a:rPr>
              <a:t> </a:t>
            </a:r>
            <a:r>
              <a:rPr lang="es-MX" sz="3000" b="1" dirty="0" err="1">
                <a:cs typeface="Arial" pitchFamily="34" charset="0"/>
              </a:rPr>
              <a:t>pictures</a:t>
            </a:r>
            <a:r>
              <a:rPr lang="es-MX" sz="3000" b="1" dirty="0">
                <a:cs typeface="Arial" pitchFamily="34" charset="0"/>
              </a:rPr>
              <a:t> and complete </a:t>
            </a:r>
            <a:r>
              <a:rPr lang="es-MX" sz="3000" b="1" dirty="0" err="1">
                <a:cs typeface="Arial" pitchFamily="34" charset="0"/>
              </a:rPr>
              <a:t>the</a:t>
            </a:r>
            <a:r>
              <a:rPr lang="es-MX" sz="3000" b="1" dirty="0">
                <a:cs typeface="Arial" pitchFamily="34" charset="0"/>
              </a:rPr>
              <a:t> </a:t>
            </a:r>
            <a:r>
              <a:rPr lang="es-MX" sz="3000" b="1" dirty="0" err="1">
                <a:cs typeface="Arial" pitchFamily="34" charset="0"/>
              </a:rPr>
              <a:t>sentences</a:t>
            </a:r>
            <a:r>
              <a:rPr lang="es-MX" sz="3000" b="1" dirty="0">
                <a:cs typeface="Arial" pitchFamily="34" charset="0"/>
              </a:rPr>
              <a:t> </a:t>
            </a:r>
            <a:r>
              <a:rPr lang="es-MX" sz="3000" b="1" dirty="0" err="1">
                <a:cs typeface="Arial" pitchFamily="34" charset="0"/>
              </a:rPr>
              <a:t>with</a:t>
            </a:r>
            <a:r>
              <a:rPr lang="es-MX" sz="3000" b="1" dirty="0">
                <a:cs typeface="Arial" pitchFamily="34" charset="0"/>
              </a:rPr>
              <a:t> </a:t>
            </a:r>
          </a:p>
          <a:p>
            <a:pPr algn="ctr"/>
            <a:r>
              <a:rPr lang="es-MX" sz="3000" b="1" dirty="0" smtClean="0">
                <a:solidFill>
                  <a:srgbClr val="FF0000"/>
                </a:solidFill>
              </a:rPr>
              <a:t>A  </a:t>
            </a:r>
            <a:r>
              <a:rPr lang="es-MX" sz="3000" b="1" dirty="0">
                <a:solidFill>
                  <a:srgbClr val="FF0000"/>
                </a:solidFill>
              </a:rPr>
              <a:t>/  </a:t>
            </a:r>
            <a:r>
              <a:rPr lang="es-MX" sz="3000" b="1" dirty="0" err="1">
                <a:solidFill>
                  <a:srgbClr val="FF0000"/>
                </a:solidFill>
              </a:rPr>
              <a:t>AN</a:t>
            </a:r>
            <a:r>
              <a:rPr lang="es-MX" sz="3000" b="1" dirty="0">
                <a:solidFill>
                  <a:srgbClr val="FF0000"/>
                </a:solidFill>
              </a:rPr>
              <a:t>  /  </a:t>
            </a:r>
            <a:r>
              <a:rPr lang="es-MX" sz="3000" b="1" dirty="0" err="1" smtClean="0">
                <a:solidFill>
                  <a:srgbClr val="FF0000"/>
                </a:solidFill>
              </a:rPr>
              <a:t>SOME</a:t>
            </a:r>
            <a:r>
              <a:rPr lang="es-MX" sz="3000" b="1" dirty="0" smtClean="0">
                <a:solidFill>
                  <a:srgbClr val="FF0000"/>
                </a:solidFill>
              </a:rPr>
              <a:t>  </a:t>
            </a:r>
            <a:r>
              <a:rPr lang="es-MX" sz="3000" b="1" dirty="0">
                <a:solidFill>
                  <a:srgbClr val="FF0000"/>
                </a:solidFill>
              </a:rPr>
              <a:t>/  </a:t>
            </a:r>
            <a:r>
              <a:rPr lang="es-MX" sz="3000" b="1" dirty="0" err="1">
                <a:solidFill>
                  <a:srgbClr val="FF0000"/>
                </a:solidFill>
              </a:rPr>
              <a:t>ANY</a:t>
            </a:r>
            <a:endParaRPr lang="es-MX" sz="3000" b="1" dirty="0">
              <a:solidFill>
                <a:srgbClr val="FF0000"/>
              </a:solidFill>
            </a:endParaRPr>
          </a:p>
        </p:txBody>
      </p:sp>
      <p:sp>
        <p:nvSpPr>
          <p:cNvPr id="12" name="3 CuadroTexto"/>
          <p:cNvSpPr txBox="1"/>
          <p:nvPr/>
        </p:nvSpPr>
        <p:spPr>
          <a:xfrm>
            <a:off x="10515600" y="-41008"/>
            <a:ext cx="1701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5" name="Imagen 14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18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" y="4100402"/>
            <a:ext cx="5676214" cy="284500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15128" y="850900"/>
            <a:ext cx="8361229" cy="3035780"/>
          </a:xfrm>
        </p:spPr>
        <p:txBody>
          <a:bodyPr/>
          <a:lstStyle/>
          <a:p>
            <a:pPr algn="ctr"/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 dirty="0" err="1"/>
              <a:t>MUCH</a:t>
            </a:r>
            <a:r>
              <a:rPr lang="es-ES" dirty="0"/>
              <a:t> &amp;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err="1" smtClean="0"/>
              <a:t>HOW</a:t>
            </a:r>
            <a:r>
              <a:rPr lang="es-ES" dirty="0" smtClean="0"/>
              <a:t> </a:t>
            </a:r>
            <a:r>
              <a:rPr lang="es-ES" dirty="0" err="1"/>
              <a:t>MANY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79906" y="3810960"/>
            <a:ext cx="6831673" cy="1086237"/>
          </a:xfrm>
        </p:spPr>
        <p:txBody>
          <a:bodyPr>
            <a:normAutofit fontScale="92500"/>
          </a:bodyPr>
          <a:lstStyle/>
          <a:p>
            <a:r>
              <a:rPr lang="es-ES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Countable</a:t>
            </a:r>
            <a:r>
              <a:rPr lang="es-E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&amp; </a:t>
            </a:r>
            <a:r>
              <a:rPr lang="es-ES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Uncontable</a:t>
            </a:r>
            <a:endParaRPr lang="es-E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076" y="4143566"/>
            <a:ext cx="6094924" cy="245121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091" y="571153"/>
            <a:ext cx="2093815" cy="154221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694" y="156411"/>
            <a:ext cx="3314700" cy="200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3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Módulo </a:t>
            </a:r>
            <a:r>
              <a:rPr lang="es-MX" dirty="0" smtClean="0">
                <a:solidFill>
                  <a:schemeClr val="accent2"/>
                </a:solidFill>
              </a:rPr>
              <a:t>II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451579" y="2015732"/>
            <a:ext cx="10321321" cy="3813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b="1" dirty="0" smtClean="0"/>
              <a:t>Nombre del Módulo</a:t>
            </a:r>
          </a:p>
          <a:p>
            <a:pPr algn="just"/>
            <a:r>
              <a:rPr lang="es-MX" sz="2800" dirty="0"/>
              <a:t>Estilos de vida </a:t>
            </a:r>
            <a:r>
              <a:rPr lang="es-MX" sz="2800" dirty="0" smtClean="0"/>
              <a:t>saludables.</a:t>
            </a:r>
          </a:p>
          <a:p>
            <a:pPr algn="just"/>
            <a:endParaRPr lang="es-MX" sz="2800" dirty="0"/>
          </a:p>
          <a:p>
            <a:pPr marL="0" indent="0" algn="just">
              <a:buNone/>
            </a:pPr>
            <a:r>
              <a:rPr lang="es-MX" sz="2800" b="1" dirty="0" smtClean="0"/>
              <a:t>Propósitos del Módulo</a:t>
            </a:r>
          </a:p>
          <a:p>
            <a:r>
              <a:rPr lang="es-MX" sz="2800" dirty="0"/>
              <a:t>Describir estilos de vida saludables por medio de estructuras gramaticales que le permiten sugerir cambios </a:t>
            </a:r>
            <a:r>
              <a:rPr lang="es-MX" sz="2800" dirty="0" err="1" smtClean="0"/>
              <a:t>dehábitos</a:t>
            </a:r>
            <a:r>
              <a:rPr lang="es-MX" sz="2800" dirty="0" smtClean="0"/>
              <a:t> </a:t>
            </a:r>
            <a:r>
              <a:rPr lang="es-MX" sz="2800" dirty="0"/>
              <a:t>alimenticios</a:t>
            </a:r>
            <a:r>
              <a:rPr lang="es-MX" sz="2800" dirty="0" smtClean="0"/>
              <a:t>. </a:t>
            </a:r>
            <a:endParaRPr lang="es-MX" sz="2800" dirty="0"/>
          </a:p>
        </p:txBody>
      </p:sp>
      <p:sp>
        <p:nvSpPr>
          <p:cNvPr id="7" name="Rectángulo 6">
            <a:hlinkClick r:id="" action="ppaction://hlinkshowjump?jump=nextslide"/>
          </p:cNvPr>
          <p:cNvSpPr/>
          <p:nvPr/>
        </p:nvSpPr>
        <p:spPr>
          <a:xfrm>
            <a:off x="8724383" y="593467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8140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41979" y="952500"/>
            <a:ext cx="9603275" cy="3450613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73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5" y="339971"/>
            <a:ext cx="11485305" cy="752229"/>
          </a:xfrm>
        </p:spPr>
        <p:txBody>
          <a:bodyPr/>
          <a:lstStyle/>
          <a:p>
            <a:pPr algn="ctr"/>
            <a:r>
              <a:rPr lang="es-MX" dirty="0" err="1" smtClean="0"/>
              <a:t>Expressions</a:t>
            </a:r>
            <a:r>
              <a:rPr lang="es-MX" dirty="0" smtClean="0"/>
              <a:t> to describe </a:t>
            </a:r>
            <a:r>
              <a:rPr lang="es-MX" dirty="0" err="1" smtClean="0"/>
              <a:t>Quantities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4378845"/>
              </p:ext>
            </p:extLst>
          </p:nvPr>
        </p:nvGraphicFramePr>
        <p:xfrm>
          <a:off x="1417638" y="1495671"/>
          <a:ext cx="4515471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5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err="1" smtClean="0"/>
                        <a:t>Countable</a:t>
                      </a:r>
                      <a:endParaRPr lang="es-MX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smtClean="0"/>
                        <a:t>A/</a:t>
                      </a:r>
                      <a:r>
                        <a:rPr lang="es-MX" sz="3600" dirty="0" err="1" smtClean="0"/>
                        <a:t>An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err="1" smtClean="0"/>
                        <a:t>Some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err="1" smtClean="0"/>
                        <a:t>Few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smtClean="0"/>
                        <a:t>A </a:t>
                      </a:r>
                      <a:r>
                        <a:rPr lang="es-MX" sz="3600" dirty="0" err="1" smtClean="0"/>
                        <a:t>few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err="1" smtClean="0"/>
                        <a:t>Many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smtClean="0"/>
                        <a:t>A </a:t>
                      </a:r>
                      <a:r>
                        <a:rPr lang="es-MX" sz="3600" dirty="0" err="1" smtClean="0"/>
                        <a:t>lot</a:t>
                      </a:r>
                      <a:r>
                        <a:rPr lang="es-MX" sz="3600" dirty="0" smtClean="0"/>
                        <a:t> of</a:t>
                      </a:r>
                      <a:endParaRPr lang="es-MX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99114590"/>
              </p:ext>
            </p:extLst>
          </p:nvPr>
        </p:nvGraphicFramePr>
        <p:xfrm>
          <a:off x="7194550" y="1518142"/>
          <a:ext cx="4515471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5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err="1" smtClean="0"/>
                        <a:t>Uncountable</a:t>
                      </a:r>
                      <a:endParaRPr lang="es-MX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err="1" smtClean="0"/>
                        <a:t>Some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err="1" smtClean="0"/>
                        <a:t>little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smtClean="0"/>
                        <a:t>A </a:t>
                      </a:r>
                      <a:r>
                        <a:rPr lang="es-MX" sz="3600" dirty="0" err="1" smtClean="0"/>
                        <a:t>little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err="1" smtClean="0"/>
                        <a:t>Much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smtClean="0"/>
                        <a:t>A </a:t>
                      </a:r>
                      <a:r>
                        <a:rPr lang="es-MX" sz="3600" dirty="0" err="1" smtClean="0"/>
                        <a:t>lot</a:t>
                      </a:r>
                      <a:r>
                        <a:rPr lang="es-MX" sz="3600" dirty="0" smtClean="0"/>
                        <a:t> of</a:t>
                      </a:r>
                      <a:endParaRPr lang="es-MX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3 CuadroTexto"/>
          <p:cNvSpPr txBox="1"/>
          <p:nvPr/>
        </p:nvSpPr>
        <p:spPr>
          <a:xfrm>
            <a:off x="10007601" y="9771"/>
            <a:ext cx="21843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6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304800" y="428625"/>
            <a:ext cx="11582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tea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 </a:t>
            </a: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____________ tea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527" y="1774737"/>
            <a:ext cx="5398947" cy="303580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612956" y="797957"/>
            <a:ext cx="337143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8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904246" y="5048654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7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3" descr="eggs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2300" y="1867728"/>
            <a:ext cx="4767400" cy="357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622853" y="428625"/>
            <a:ext cx="109462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eggs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for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the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party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</a:t>
            </a: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___________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egss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788205" y="921068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904245" y="5657671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55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748748" y="428625"/>
            <a:ext cx="106945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paper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</a:t>
            </a:r>
            <a:endParaRPr lang="es-ES" sz="3600" dirty="0" smtClean="0">
              <a:solidFill>
                <a:schemeClr val="tx2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paper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387" y="1895625"/>
            <a:ext cx="4807226" cy="474313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642352" y="890732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02891" y="5230319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7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695739" y="428625"/>
            <a:ext cx="1080052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money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</a:t>
            </a: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paper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000" y="1391809"/>
            <a:ext cx="4790000" cy="47900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482221" y="806121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904245" y="5459471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08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669235" y="428625"/>
            <a:ext cx="108535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candy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</a:t>
            </a:r>
            <a:endParaRPr lang="es-ES" sz="3600" dirty="0" smtClean="0">
              <a:solidFill>
                <a:schemeClr val="tx2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candy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666" y="2037697"/>
            <a:ext cx="4671433" cy="344860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293985"/>
            <a:ext cx="5040000" cy="25200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594880" y="837368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904245" y="5486305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7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602974" y="428625"/>
            <a:ext cx="109860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cakes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</a:t>
            </a:r>
            <a:endParaRPr lang="es-ES" sz="3600" dirty="0" smtClean="0">
              <a:solidFill>
                <a:schemeClr val="tx2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415" y="1074956"/>
            <a:ext cx="4403171" cy="432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307" y="3431972"/>
            <a:ext cx="4335493" cy="319380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1131" y="3431972"/>
            <a:ext cx="4253948" cy="319380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3292893" y="851430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914077" y="5657671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2" name="Imagen 11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7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971675" y="428625"/>
            <a:ext cx="8248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work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have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to do?</a:t>
            </a:r>
          </a:p>
        </p:txBody>
      </p:sp>
      <p:pic>
        <p:nvPicPr>
          <p:cNvPr id="13317" name="Picture 43" descr="men-at-w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6378" y="1714501"/>
            <a:ext cx="4239245" cy="423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971675" y="332900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247014" y="5657671"/>
            <a:ext cx="569797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have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to do…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83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779519" y="428625"/>
            <a:ext cx="86329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sleep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did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get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last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night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14341" name="Picture 43" descr="slee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1285" y="1305680"/>
            <a:ext cx="5769430" cy="4326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818707" y="318215"/>
            <a:ext cx="25763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36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395053" y="5538985"/>
            <a:ext cx="340189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slept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98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80303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Competencia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2"/>
                </a:solidFill>
              </a:rPr>
              <a:t>Disciplinar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6693" y="910966"/>
            <a:ext cx="11485305" cy="47892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b="1" dirty="0"/>
              <a:t>Comunicación Básica </a:t>
            </a:r>
          </a:p>
          <a:p>
            <a:pPr algn="just"/>
            <a:r>
              <a:rPr lang="es-MX" sz="2800" dirty="0"/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algn="just"/>
            <a:r>
              <a:rPr lang="es-MX" sz="2800" dirty="0"/>
              <a:t>11. Se comunica en una lengua extranjera mediante un discurso lógico, oral o escrito, congruente con la situación comunicativa. </a:t>
            </a:r>
          </a:p>
          <a:p>
            <a:pPr marL="0" indent="0" algn="just">
              <a:buNone/>
            </a:pPr>
            <a:r>
              <a:rPr lang="es-MX" sz="2800" b="1" dirty="0"/>
              <a:t>Extendida </a:t>
            </a:r>
          </a:p>
          <a:p>
            <a:pPr algn="just"/>
            <a:r>
              <a:rPr lang="es-MX" sz="2800" dirty="0"/>
              <a:t>9. Trasmite mensajes en una segunda lengua o lengua extranjera atendiéndolas características de contextos socioculturales diferentes. 	</a:t>
            </a:r>
          </a:p>
          <a:p>
            <a:pPr algn="just"/>
            <a:endParaRPr lang="es-MX" sz="2800" dirty="0"/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8724383" y="5945299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247010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2381250" y="428626"/>
            <a:ext cx="74295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children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have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491" y="1714679"/>
            <a:ext cx="6431017" cy="449396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340311" y="305298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242262" y="5608478"/>
            <a:ext cx="34954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have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9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602974" y="428625"/>
            <a:ext cx="109860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bottles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of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water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are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there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in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fridge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1925877" y="1198066"/>
            <a:ext cx="8340246" cy="5279559"/>
            <a:chOff x="760372" y="1380011"/>
            <a:chExt cx="8340246" cy="5279559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0145" y="1380011"/>
              <a:ext cx="2006199" cy="4276460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0372" y="2003117"/>
              <a:ext cx="2006199" cy="4276460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1380" y="2003117"/>
              <a:ext cx="2006199" cy="4276460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959288" y="3518241"/>
              <a:ext cx="2006199" cy="4276460"/>
            </a:xfrm>
            <a:prstGeom prst="rect">
              <a:avLst/>
            </a:prstGeom>
          </p:spPr>
        </p:pic>
      </p:grpSp>
      <p:sp>
        <p:nvSpPr>
          <p:cNvPr id="13" name="Rectángulo 12"/>
          <p:cNvSpPr/>
          <p:nvPr/>
        </p:nvSpPr>
        <p:spPr>
          <a:xfrm>
            <a:off x="562034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874209" y="3271097"/>
            <a:ext cx="471481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There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are…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5" name="Imagen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60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236180" y="428625"/>
            <a:ext cx="97196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English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grammar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know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800" y="1594470"/>
            <a:ext cx="3984399" cy="496866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541864" y="2158952"/>
            <a:ext cx="2074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Elegant" pitchFamily="2" charset="0"/>
              </a:rPr>
              <a:t>Welcome</a:t>
            </a:r>
            <a:endParaRPr lang="es-E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Elegant" pitchFamily="2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165616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74125" y="5035402"/>
            <a:ext cx="37296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know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2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868557" y="428625"/>
            <a:ext cx="84548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Americans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know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438258"/>
            <a:ext cx="6208644" cy="490960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827617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955025" y="5147534"/>
            <a:ext cx="37296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know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41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881270" y="428625"/>
            <a:ext cx="104294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sugar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take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in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coffee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sp>
        <p:nvSpPr>
          <p:cNvPr id="6" name="Rectángulo 5"/>
          <p:cNvSpPr/>
          <p:nvPr/>
        </p:nvSpPr>
        <p:spPr>
          <a:xfrm>
            <a:off x="810706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2729" y="1198066"/>
            <a:ext cx="3815500" cy="506923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515814" y="3132516"/>
            <a:ext cx="32063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take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26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441588" y="428625"/>
            <a:ext cx="93088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apples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eat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every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week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1853207" y="1650307"/>
            <a:ext cx="8485586" cy="4101134"/>
            <a:chOff x="2001079" y="1650307"/>
            <a:chExt cx="8485586" cy="4101134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01079" y="1650307"/>
              <a:ext cx="2987951" cy="2987951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54085" y="1739073"/>
              <a:ext cx="2987951" cy="2987951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45708" y="2763490"/>
              <a:ext cx="2987951" cy="2987951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98714" y="2677966"/>
              <a:ext cx="2987951" cy="2987951"/>
            </a:xfrm>
            <a:prstGeom prst="rect">
              <a:avLst/>
            </a:prstGeom>
          </p:spPr>
        </p:pic>
      </p:grpSp>
      <p:sp>
        <p:nvSpPr>
          <p:cNvPr id="13" name="Rectángulo 12"/>
          <p:cNvSpPr/>
          <p:nvPr/>
        </p:nvSpPr>
        <p:spPr>
          <a:xfrm>
            <a:off x="1400648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04817" y="5490005"/>
            <a:ext cx="27823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eat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5" name="Imagen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6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695739" y="428625"/>
            <a:ext cx="108005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fruit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eat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in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an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average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week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8654" y="1985457"/>
            <a:ext cx="2746442" cy="299929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200" y="2778156"/>
            <a:ext cx="1580998" cy="180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570" y="3207026"/>
            <a:ext cx="3128169" cy="234539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0235" y="3872263"/>
            <a:ext cx="2904264" cy="180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2839" y="2050559"/>
            <a:ext cx="2188325" cy="273905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6085" y="3889617"/>
            <a:ext cx="1613927" cy="180000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654799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04817" y="5552420"/>
            <a:ext cx="27823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eat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4" name="Imagen 13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59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401832" y="428625"/>
            <a:ext cx="93883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chairs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are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there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in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house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1853883" y="1247238"/>
            <a:ext cx="8484235" cy="4835142"/>
            <a:chOff x="1941741" y="1591790"/>
            <a:chExt cx="8484235" cy="4835142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1741" y="1591791"/>
              <a:ext cx="2886651" cy="4835141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0533" y="1591790"/>
              <a:ext cx="2886651" cy="4835141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39325" y="1591790"/>
              <a:ext cx="2886651" cy="4835141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1360892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910872" y="5482215"/>
            <a:ext cx="471481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There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are…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4" name="Imagen 1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3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809750" y="428626"/>
            <a:ext cx="74295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furniture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have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818" y="1137566"/>
            <a:ext cx="4448833" cy="488286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6064" y="1877064"/>
            <a:ext cx="2414601" cy="220114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57" y="1261069"/>
            <a:ext cx="3216555" cy="463586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0367" y="4776740"/>
            <a:ext cx="2997185" cy="185325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2020" y="3234442"/>
            <a:ext cx="6003810" cy="4502858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739186" y="305298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089660" y="5037585"/>
            <a:ext cx="411285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There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is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Imagen 12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79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0632" y="94885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es-MX" sz="66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Quantitites</a:t>
            </a:r>
            <a:endParaRPr lang="es-MX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470595"/>
              </p:ext>
            </p:extLst>
          </p:nvPr>
        </p:nvGraphicFramePr>
        <p:xfrm>
          <a:off x="304801" y="1298713"/>
          <a:ext cx="11661912" cy="5380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61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8030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Competencia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2"/>
                </a:solidFill>
              </a:rPr>
              <a:t>Genérica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6693" y="917127"/>
            <a:ext cx="11485305" cy="5017543"/>
          </a:xfrm>
        </p:spPr>
        <p:txBody>
          <a:bodyPr>
            <a:noAutofit/>
          </a:bodyPr>
          <a:lstStyle/>
          <a:p>
            <a:pPr algn="just"/>
            <a:r>
              <a:rPr lang="es-MX" sz="2400" dirty="0"/>
              <a:t>4 Escucha, interpreta y emite mensajes pertinentes en distintos contextos mediante la utilización de medios, códigos y herramientas apropiados. </a:t>
            </a:r>
          </a:p>
          <a:p>
            <a:pPr algn="just"/>
            <a:r>
              <a:rPr lang="es-MX" sz="2400" dirty="0"/>
              <a:t>4.4 Se comunica en una segunda lengua en situaciones cotidianas. </a:t>
            </a:r>
          </a:p>
          <a:p>
            <a:pPr algn="just"/>
            <a:r>
              <a:rPr lang="es-MX" sz="2400" dirty="0"/>
              <a:t>7. Aprende por iniciativa e interés propio a lo largo de la vida. </a:t>
            </a:r>
          </a:p>
          <a:p>
            <a:pPr algn="just"/>
            <a:r>
              <a:rPr lang="es-MX" sz="2400" dirty="0"/>
              <a:t>7.1 Define metas y da seguimiento a sus procesos de construcción de conocimiento. </a:t>
            </a:r>
          </a:p>
          <a:p>
            <a:pPr algn="just"/>
            <a:r>
              <a:rPr lang="es-MX" sz="2400" dirty="0"/>
              <a:t>10. Mantiene una actitud respetuosa hacia la interculturalidad y la diversidad de creencias, valores, ideas y prácticas sociales. </a:t>
            </a:r>
          </a:p>
          <a:p>
            <a:pPr algn="just"/>
            <a:r>
              <a:rPr lang="es-MX" sz="2400" dirty="0"/>
              <a:t>10.2 Dialoga y aprende de personas con distintos puntos de vista y tradiciones culturales mediante la ubicación de sus propias circunstancias en un contexto más amplio. 	</a:t>
            </a:r>
          </a:p>
          <a:p>
            <a:pPr algn="just"/>
            <a:endParaRPr lang="es-MX" sz="2400" dirty="0"/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8724381" y="593467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27397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8292"/>
            <a:ext cx="12192000" cy="1060174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Complete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MUCH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MANY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2000" y="1722779"/>
            <a:ext cx="11270973" cy="474428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__________ lemonade </a:t>
            </a:r>
            <a:r>
              <a:rPr lang="en-US" sz="3400" dirty="0"/>
              <a:t>have we got? </a:t>
            </a:r>
            <a:r>
              <a:rPr lang="en-US" sz="3400" dirty="0" smtClean="0"/>
              <a:t>We've </a:t>
            </a:r>
            <a:r>
              <a:rPr lang="en-US" sz="3400" dirty="0"/>
              <a:t>got only one bottle.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r>
              <a:rPr lang="en-US" sz="3400" dirty="0"/>
              <a:t>__________ </a:t>
            </a:r>
            <a:r>
              <a:rPr lang="en-US" sz="3400" dirty="0" smtClean="0"/>
              <a:t>bottles </a:t>
            </a:r>
            <a:r>
              <a:rPr lang="en-US" sz="3400" dirty="0"/>
              <a:t>are there? Three.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r>
              <a:rPr lang="en-US" sz="3400" dirty="0"/>
              <a:t>__________ </a:t>
            </a:r>
            <a:r>
              <a:rPr lang="en-US" sz="3400" dirty="0" smtClean="0"/>
              <a:t>meat </a:t>
            </a:r>
            <a:r>
              <a:rPr lang="en-US" sz="3400" dirty="0"/>
              <a:t>is there? We have got two steaks.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r>
              <a:rPr lang="en-US" sz="3400" dirty="0"/>
              <a:t>__________ </a:t>
            </a:r>
            <a:r>
              <a:rPr lang="en-US" sz="3400" dirty="0" smtClean="0"/>
              <a:t>bananas </a:t>
            </a:r>
            <a:r>
              <a:rPr lang="en-US" sz="3400" dirty="0"/>
              <a:t>have we got? </a:t>
            </a:r>
            <a:r>
              <a:rPr lang="en-US" sz="3400" dirty="0" smtClean="0"/>
              <a:t>We </a:t>
            </a:r>
            <a:r>
              <a:rPr lang="en-US" sz="3400" dirty="0"/>
              <a:t>haven’t got any.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r>
              <a:rPr lang="en-US" sz="3400" dirty="0"/>
              <a:t>__________ </a:t>
            </a:r>
            <a:r>
              <a:rPr lang="en-US" sz="3400" dirty="0" smtClean="0"/>
              <a:t>sugar </a:t>
            </a:r>
            <a:r>
              <a:rPr lang="en-US" sz="3400" dirty="0"/>
              <a:t>have we got? Enough.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r>
              <a:rPr lang="en-US" sz="3400" dirty="0"/>
              <a:t>__________ </a:t>
            </a:r>
            <a:r>
              <a:rPr lang="en-US" sz="3400" dirty="0" smtClean="0"/>
              <a:t>bread </a:t>
            </a:r>
            <a:r>
              <a:rPr lang="en-US" sz="3400" dirty="0"/>
              <a:t>have we got? Some.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endParaRPr lang="es-MX" sz="3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452100" y="-41008"/>
            <a:ext cx="1739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96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9047"/>
            <a:ext cx="12192000" cy="1060174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Complete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MUCH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MANY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0400" y="1562122"/>
            <a:ext cx="11531600" cy="541183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pens are in your bag? Six.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money have we got? We haven’t got a lot.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bikes are there in the garden? Two.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children have they got? Three girls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milk have we got? About one litre.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steaks have we got? We’ve got six steaks.</a:t>
            </a:r>
          </a:p>
          <a:p>
            <a:pPr marL="514350" indent="-514350">
              <a:buFont typeface="+mj-lt"/>
              <a:buAutoNum type="arabicPeriod"/>
            </a:pPr>
            <a:endParaRPr lang="en-GB" sz="3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591800" y="-41008"/>
            <a:ext cx="1600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07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60174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Complete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MUCH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MANY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52500" y="874091"/>
            <a:ext cx="9893301" cy="5983909"/>
          </a:xfrm>
        </p:spPr>
        <p:txBody>
          <a:bodyPr>
            <a:noAutofit/>
          </a:bodyPr>
          <a:lstStyle/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800" dirty="0" smtClean="0"/>
              <a:t>______________ </a:t>
            </a:r>
            <a:r>
              <a:rPr lang="en-US" sz="2800" dirty="0"/>
              <a:t>stars are there in the sky?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people live on islands?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birds are there?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water is in the ocean?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money is in a bank?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countries are there in the world?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bread is eaten per day?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bones are there in the human body?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sand is in the deserts?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information is on the internet?</a:t>
            </a:r>
            <a:endParaRPr lang="es-MX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629900" y="-41008"/>
            <a:ext cx="15621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7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1208746"/>
          </a:xfrm>
        </p:spPr>
        <p:txBody>
          <a:bodyPr/>
          <a:lstStyle/>
          <a:p>
            <a:pPr algn="ctr"/>
            <a:r>
              <a:rPr lang="es-MX" dirty="0" smtClean="0"/>
              <a:t>MODAL </a:t>
            </a:r>
            <a:r>
              <a:rPr lang="es-MX" dirty="0" err="1" smtClean="0"/>
              <a:t>VERBS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679906" y="3099824"/>
            <a:ext cx="6831673" cy="2234176"/>
          </a:xfrm>
        </p:spPr>
        <p:txBody>
          <a:bodyPr>
            <a:noAutofit/>
          </a:bodyPr>
          <a:lstStyle/>
          <a:p>
            <a:r>
              <a:rPr lang="es-MX" sz="6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Asking</a:t>
            </a:r>
            <a:r>
              <a:rPr lang="es-MX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and </a:t>
            </a:r>
            <a:r>
              <a:rPr lang="es-MX" sz="6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</a:t>
            </a:r>
            <a:r>
              <a:rPr lang="es-MX" sz="6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iving</a:t>
            </a:r>
            <a:r>
              <a:rPr lang="es-MX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6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Advice</a:t>
            </a:r>
            <a:endParaRPr lang="es-MX" sz="6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7461" y="1021542"/>
            <a:ext cx="2623592" cy="2742569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37" y="391907"/>
            <a:ext cx="2674581" cy="213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47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30879" y="952500"/>
            <a:ext cx="9603275" cy="3450613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74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696"/>
          </a:xfrm>
        </p:spPr>
        <p:txBody>
          <a:bodyPr>
            <a:normAutofit/>
          </a:bodyPr>
          <a:lstStyle/>
          <a:p>
            <a:pPr algn="ctr"/>
            <a:r>
              <a:rPr lang="es-MX" dirty="0" err="1"/>
              <a:t>Good</a:t>
            </a:r>
            <a:r>
              <a:rPr lang="es-MX" dirty="0"/>
              <a:t> </a:t>
            </a:r>
            <a:r>
              <a:rPr lang="es-MX" dirty="0" err="1"/>
              <a:t>things</a:t>
            </a:r>
            <a:r>
              <a:rPr lang="es-MX" dirty="0"/>
              <a:t> / </a:t>
            </a:r>
            <a:r>
              <a:rPr lang="es-MX" dirty="0" err="1"/>
              <a:t>Bad</a:t>
            </a:r>
            <a:r>
              <a:rPr lang="es-MX" dirty="0"/>
              <a:t> </a:t>
            </a:r>
            <a:r>
              <a:rPr lang="es-MX" dirty="0" err="1"/>
              <a:t>things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8957985"/>
              </p:ext>
            </p:extLst>
          </p:nvPr>
        </p:nvGraphicFramePr>
        <p:xfrm>
          <a:off x="65646" y="692696"/>
          <a:ext cx="12060708" cy="60486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4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12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128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7997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Calibri" pitchFamily="34" charset="0"/>
                        </a:rPr>
                        <a:t>Place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err="1" smtClean="0">
                          <a:latin typeface="Calibri" pitchFamily="34" charset="0"/>
                        </a:rPr>
                        <a:t>Good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things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to do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err="1" smtClean="0">
                          <a:latin typeface="Calibri" pitchFamily="34" charset="0"/>
                        </a:rPr>
                        <a:t>Bad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things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to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do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0225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Calibri" pitchFamily="34" charset="0"/>
                        </a:rPr>
                        <a:t>At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school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0225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Calibri" pitchFamily="34" charset="0"/>
                        </a:rPr>
                        <a:t>At home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280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0225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Calibri" pitchFamily="34" charset="0"/>
                        </a:rPr>
                        <a:t>In a restaurant /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Museum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1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000500" y="169764"/>
            <a:ext cx="4191000" cy="1054394"/>
          </a:xfrm>
        </p:spPr>
        <p:txBody>
          <a:bodyPr>
            <a:normAutofit/>
          </a:bodyPr>
          <a:lstStyle/>
          <a:p>
            <a:pPr algn="l"/>
            <a:r>
              <a:rPr lang="es-MX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David’s</a:t>
            </a:r>
            <a:r>
              <a:rPr lang="es-MX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Lifestyle</a:t>
            </a:r>
            <a:endParaRPr lang="es-MX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281" y="116632"/>
            <a:ext cx="7621438" cy="6535383"/>
          </a:xfrm>
        </p:spPr>
      </p:pic>
      <p:pic>
        <p:nvPicPr>
          <p:cNvPr id="6" name="Imagen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16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87400" y="171295"/>
            <a:ext cx="4191000" cy="1054394"/>
          </a:xfrm>
        </p:spPr>
        <p:txBody>
          <a:bodyPr>
            <a:normAutofit/>
          </a:bodyPr>
          <a:lstStyle/>
          <a:p>
            <a:pPr algn="l"/>
            <a:r>
              <a:rPr lang="es-MX" dirty="0" err="1" smtClean="0"/>
              <a:t>David’s</a:t>
            </a:r>
            <a:r>
              <a:rPr lang="es-MX" dirty="0" smtClean="0"/>
              <a:t> </a:t>
            </a:r>
            <a:r>
              <a:rPr lang="es-MX" dirty="0" err="1" smtClean="0"/>
              <a:t>Lifestyle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1700" y="0"/>
            <a:ext cx="2171700" cy="1862232"/>
          </a:xfrm>
        </p:spPr>
      </p:pic>
      <p:sp>
        <p:nvSpPr>
          <p:cNvPr id="5" name="4 CuadroTexto"/>
          <p:cNvSpPr txBox="1"/>
          <p:nvPr/>
        </p:nvSpPr>
        <p:spPr>
          <a:xfrm>
            <a:off x="787400" y="924905"/>
            <a:ext cx="11176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1. David smokes 20 cigarettes a day.</a:t>
            </a:r>
          </a:p>
          <a:p>
            <a:r>
              <a:rPr lang="en-US" sz="3600" dirty="0"/>
              <a:t>2. David takes the dog for a walk twice a day.</a:t>
            </a:r>
          </a:p>
          <a:p>
            <a:r>
              <a:rPr lang="en-US" sz="3600" dirty="0"/>
              <a:t>3. David watches six hours of TV per day.</a:t>
            </a:r>
          </a:p>
          <a:p>
            <a:r>
              <a:rPr lang="en-US" sz="3600" dirty="0"/>
              <a:t>4. David always eats cheeseburgers for breakfast.</a:t>
            </a:r>
          </a:p>
          <a:p>
            <a:r>
              <a:rPr lang="en-US" sz="3600" dirty="0"/>
              <a:t>5. David eats a </a:t>
            </a:r>
            <a:r>
              <a:rPr lang="en-US" sz="3600" dirty="0" smtClean="0"/>
              <a:t>few </a:t>
            </a:r>
            <a:r>
              <a:rPr lang="en-US" sz="3600" dirty="0"/>
              <a:t>fruit.</a:t>
            </a:r>
          </a:p>
          <a:p>
            <a:r>
              <a:rPr lang="en-US" sz="3600" dirty="0"/>
              <a:t>6. David spends a lot of money on new clothes.</a:t>
            </a:r>
          </a:p>
          <a:p>
            <a:r>
              <a:rPr lang="en-US" sz="3600" dirty="0"/>
              <a:t>7. David never </a:t>
            </a:r>
            <a:r>
              <a:rPr lang="en-US" sz="3600" dirty="0" smtClean="0"/>
              <a:t>does exercise.</a:t>
            </a:r>
          </a:p>
          <a:p>
            <a:r>
              <a:rPr lang="en-US" sz="3600" dirty="0" smtClean="0"/>
              <a:t>8. David drinks a lot of soda everyday.</a:t>
            </a:r>
          </a:p>
          <a:p>
            <a:r>
              <a:rPr lang="en-US" sz="3600" dirty="0" smtClean="0"/>
              <a:t>9. David hasn’t got a job.</a:t>
            </a:r>
            <a:endParaRPr lang="es-MX" sz="3600" dirty="0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21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84200" y="341303"/>
            <a:ext cx="11684000" cy="879024"/>
          </a:xfrm>
        </p:spPr>
        <p:txBody>
          <a:bodyPr>
            <a:noAutofit/>
          </a:bodyPr>
          <a:lstStyle/>
          <a:p>
            <a:r>
              <a:rPr lang="en-US" sz="3600" dirty="0"/>
              <a:t>What things should David do to change his lifestyle</a:t>
            </a:r>
            <a:r>
              <a:rPr lang="en-US" sz="3600" dirty="0" smtClean="0"/>
              <a:t>?</a:t>
            </a:r>
            <a:endParaRPr lang="es-MX" sz="3600" dirty="0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6152668" y="4884316"/>
            <a:ext cx="6039332" cy="1656184"/>
          </a:xfrm>
        </p:spPr>
        <p:txBody>
          <a:bodyPr>
            <a:noAutofit/>
          </a:bodyPr>
          <a:lstStyle/>
          <a:p>
            <a:pPr marL="45720" indent="0" algn="r">
              <a:buNone/>
            </a:pP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He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should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…</a:t>
            </a:r>
          </a:p>
          <a:p>
            <a:pPr marL="45720" indent="0" algn="r">
              <a:buNone/>
            </a:pP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He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</a:t>
            </a:r>
            <a:r>
              <a:rPr lang="es-MX" sz="4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houldn’t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…</a:t>
            </a:r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0914" y="2330974"/>
            <a:ext cx="2351282" cy="2016224"/>
          </a:xfrm>
          <a:prstGeom prst="rect">
            <a:avLst/>
          </a:prstGeom>
        </p:spPr>
      </p:pic>
      <p:sp>
        <p:nvSpPr>
          <p:cNvPr id="5" name="1 Marcador de contenido"/>
          <p:cNvSpPr txBox="1">
            <a:spLocks/>
          </p:cNvSpPr>
          <p:nvPr/>
        </p:nvSpPr>
        <p:spPr>
          <a:xfrm>
            <a:off x="711200" y="1811600"/>
            <a:ext cx="9040155" cy="36749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>
              <a:buFont typeface="+mj-lt"/>
              <a:buAutoNum type="arabicPeriod"/>
            </a:pPr>
            <a:r>
              <a:rPr lang="en-US" sz="4000" dirty="0">
                <a:solidFill>
                  <a:schemeClr val="tx1"/>
                </a:solidFill>
              </a:rPr>
              <a:t>The things does David do are good things or bad things?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4000" dirty="0">
                <a:solidFill>
                  <a:schemeClr val="tx1"/>
                </a:solidFill>
              </a:rPr>
              <a:t>Should David change his lifestyle?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4000" dirty="0">
                <a:solidFill>
                  <a:schemeClr val="tx1"/>
                </a:solidFill>
              </a:rPr>
              <a:t>What things should David do to change his lifestyle?</a:t>
            </a:r>
            <a:endParaRPr lang="es-MX" sz="4000" dirty="0">
              <a:solidFill>
                <a:schemeClr val="tx1"/>
              </a:solidFill>
            </a:endParaRPr>
          </a:p>
        </p:txBody>
      </p:sp>
      <p:sp>
        <p:nvSpPr>
          <p:cNvPr id="6" name="2 Título"/>
          <p:cNvSpPr txBox="1">
            <a:spLocks/>
          </p:cNvSpPr>
          <p:nvPr/>
        </p:nvSpPr>
        <p:spPr>
          <a:xfrm>
            <a:off x="584200" y="1078364"/>
            <a:ext cx="11353800" cy="875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200" baseline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Work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in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pairs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and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Answer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folowing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questions</a:t>
            </a:r>
            <a:endParaRPr lang="es-MX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477500" y="-41008"/>
            <a:ext cx="1714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" name="Imagen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16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allAtOnce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44500" y="49564"/>
            <a:ext cx="12163787" cy="699736"/>
          </a:xfrm>
        </p:spPr>
        <p:txBody>
          <a:bodyPr>
            <a:normAutofit/>
          </a:bodyPr>
          <a:lstStyle/>
          <a:p>
            <a:pPr algn="ctr"/>
            <a:r>
              <a:rPr lang="es-MX" sz="3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EXPRESSIONS</a:t>
            </a:r>
            <a:r>
              <a:rPr lang="es-MX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OF </a:t>
            </a:r>
            <a:r>
              <a:rPr lang="es-MX" sz="3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ASKING</a:t>
            </a:r>
            <a:r>
              <a:rPr lang="es-MX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AND </a:t>
            </a:r>
            <a:r>
              <a:rPr lang="es-MX" sz="3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GIVING</a:t>
            </a:r>
            <a:r>
              <a:rPr lang="es-MX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36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ADVICE</a:t>
            </a:r>
            <a:endParaRPr lang="es-MX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44500" y="423787"/>
            <a:ext cx="5919325" cy="548781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en-US" sz="4000" b="1" dirty="0">
                <a:solidFill>
                  <a:schemeClr val="tx1"/>
                </a:solidFill>
              </a:rPr>
              <a:t>Expressions Of Asking for Advice</a:t>
            </a:r>
            <a:endParaRPr lang="en-US" sz="4000" dirty="0">
              <a:solidFill>
                <a:schemeClr val="tx1"/>
              </a:solidFill>
            </a:endParaRP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What should I do?</a:t>
            </a:r>
            <a:endParaRPr lang="en-US" sz="4000" dirty="0">
              <a:solidFill>
                <a:srgbClr val="FF0000"/>
              </a:solidFill>
            </a:endParaRPr>
          </a:p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What </a:t>
            </a:r>
            <a:r>
              <a:rPr lang="en-US" sz="4000" dirty="0">
                <a:solidFill>
                  <a:srgbClr val="0070C0"/>
                </a:solidFill>
              </a:rPr>
              <a:t>do you think </a:t>
            </a:r>
            <a:r>
              <a:rPr lang="en-US" sz="4000" dirty="0" smtClean="0">
                <a:solidFill>
                  <a:srgbClr val="0070C0"/>
                </a:solidFill>
              </a:rPr>
              <a:t>I should do?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Could you give me advice?</a:t>
            </a:r>
          </a:p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What </a:t>
            </a:r>
            <a:r>
              <a:rPr lang="en-US" sz="4000" dirty="0">
                <a:solidFill>
                  <a:srgbClr val="0070C0"/>
                </a:solidFill>
              </a:rPr>
              <a:t>do you </a:t>
            </a:r>
            <a:r>
              <a:rPr lang="en-US" sz="4000" dirty="0" smtClean="0">
                <a:solidFill>
                  <a:srgbClr val="0070C0"/>
                </a:solidFill>
              </a:rPr>
              <a:t>advise me?</a:t>
            </a:r>
            <a:endParaRPr lang="en-US" sz="4000" dirty="0">
              <a:solidFill>
                <a:srgbClr val="0070C0"/>
              </a:solidFill>
            </a:endParaRPr>
          </a:p>
          <a:p>
            <a:pPr algn="ctr"/>
            <a:endParaRPr lang="es-MX" sz="4000" dirty="0" smtClean="0">
              <a:solidFill>
                <a:schemeClr val="tx1"/>
              </a:solidFill>
            </a:endParaRPr>
          </a:p>
          <a:p>
            <a:pPr algn="ctr"/>
            <a:endParaRPr lang="es-MX" sz="4000" dirty="0">
              <a:solidFill>
                <a:schemeClr val="tx1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1001" y="5106926"/>
            <a:ext cx="4098032" cy="135774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205487" y="573029"/>
            <a:ext cx="6096000" cy="4032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indent="0" algn="ctr">
              <a:buNone/>
            </a:pPr>
            <a:r>
              <a:rPr lang="en-US" sz="4000" b="1" dirty="0"/>
              <a:t>Expressions of Giving Advice </a:t>
            </a:r>
            <a:endParaRPr lang="en-US" sz="4000" dirty="0"/>
          </a:p>
          <a:p>
            <a:pPr algn="ctr"/>
            <a:r>
              <a:rPr lang="en-US" sz="4000" dirty="0">
                <a:solidFill>
                  <a:srgbClr val="FF0000"/>
                </a:solidFill>
              </a:rPr>
              <a:t>You should/shouldn’t……….</a:t>
            </a:r>
          </a:p>
          <a:p>
            <a:pPr algn="ctr"/>
            <a:r>
              <a:rPr lang="en-US" sz="4000" dirty="0">
                <a:solidFill>
                  <a:srgbClr val="0070C0"/>
                </a:solidFill>
              </a:rPr>
              <a:t>I think you should/shouldn’t………</a:t>
            </a: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3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>
            <a:noAutofit/>
          </a:bodyPr>
          <a:lstStyle/>
          <a:p>
            <a:r>
              <a:rPr lang="es-MX" sz="6600" dirty="0">
                <a:solidFill>
                  <a:schemeClr val="accent2"/>
                </a:solidFill>
              </a:rPr>
              <a:t>TEMAS</a:t>
            </a:r>
          </a:p>
        </p:txBody>
      </p:sp>
      <p:sp>
        <p:nvSpPr>
          <p:cNvPr id="9" name="Pentágono 8">
            <a:hlinkClick r:id="rId2" action="ppaction://hlinksldjump"/>
          </p:cNvPr>
          <p:cNvSpPr/>
          <p:nvPr/>
        </p:nvSpPr>
        <p:spPr>
          <a:xfrm>
            <a:off x="822121" y="1067991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Sustantivos Contable e Incontables</a:t>
            </a:r>
          </a:p>
        </p:txBody>
      </p:sp>
      <p:sp>
        <p:nvSpPr>
          <p:cNvPr id="10" name="Pentágono 9">
            <a:hlinkClick r:id="rId3" action="ppaction://hlinksldjump"/>
          </p:cNvPr>
          <p:cNvSpPr/>
          <p:nvPr/>
        </p:nvSpPr>
        <p:spPr>
          <a:xfrm>
            <a:off x="2921000" y="5527675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Recomendaciones</a:t>
            </a:r>
          </a:p>
        </p:txBody>
      </p:sp>
      <p:sp>
        <p:nvSpPr>
          <p:cNvPr id="6" name="Pentágono 5">
            <a:hlinkClick r:id="rId4" action="ppaction://hlinksldjump"/>
          </p:cNvPr>
          <p:cNvSpPr/>
          <p:nvPr/>
        </p:nvSpPr>
        <p:spPr>
          <a:xfrm>
            <a:off x="1826547" y="2554552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Some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&amp;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Any</a:t>
            </a:r>
            <a:endParaRPr lang="es-MX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Pentágono 6">
            <a:hlinkClick r:id="rId5" action="ppaction://hlinksldjump"/>
          </p:cNvPr>
          <p:cNvSpPr/>
          <p:nvPr/>
        </p:nvSpPr>
        <p:spPr>
          <a:xfrm>
            <a:off x="2373773" y="4041113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Much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&amp;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Many</a:t>
            </a:r>
            <a:endParaRPr lang="es-MX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487992" y="8509"/>
            <a:ext cx="9720072" cy="764704"/>
          </a:xfrm>
        </p:spPr>
        <p:txBody>
          <a:bodyPr/>
          <a:lstStyle/>
          <a:p>
            <a:r>
              <a:rPr lang="en-US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Speaking Activity</a:t>
            </a:r>
            <a:endParaRPr lang="en-US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86272" y="584200"/>
            <a:ext cx="11305256" cy="1548658"/>
          </a:xfrm>
        </p:spPr>
        <p:txBody>
          <a:bodyPr>
            <a:noAutofit/>
          </a:bodyPr>
          <a:lstStyle/>
          <a:p>
            <a:pPr marL="45720" indent="0" algn="ctr">
              <a:spcBef>
                <a:spcPts val="0"/>
              </a:spcBef>
              <a:buNone/>
            </a:pPr>
            <a:r>
              <a:rPr lang="en-US" sz="3600" dirty="0"/>
              <a:t>Think about a problem you have at the moment. Write it on your notebook describing all the details.</a:t>
            </a:r>
          </a:p>
          <a:p>
            <a:pPr marL="45720" indent="0" algn="ctr">
              <a:spcBef>
                <a:spcPts val="0"/>
              </a:spcBef>
              <a:buNone/>
            </a:pPr>
            <a:endParaRPr lang="en-US" sz="3600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979476"/>
              </p:ext>
            </p:extLst>
          </p:nvPr>
        </p:nvGraphicFramePr>
        <p:xfrm>
          <a:off x="119336" y="2247158"/>
          <a:ext cx="11881320" cy="3851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en-US" sz="4000" noProof="0" dirty="0" smtClean="0"/>
                        <a:t>Problem</a:t>
                      </a:r>
                      <a:endParaRPr lang="en-US" sz="40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4457">
                <a:tc>
                  <a:txBody>
                    <a:bodyPr/>
                    <a:lstStyle/>
                    <a:p>
                      <a:pPr algn="ctr"/>
                      <a:r>
                        <a:rPr lang="en-US" sz="4000" noProof="0" dirty="0" smtClean="0"/>
                        <a:t>I</a:t>
                      </a:r>
                      <a:r>
                        <a:rPr lang="en-US" sz="4000" baseline="0" noProof="0" dirty="0" smtClean="0"/>
                        <a:t> broke with my girlfriend last night because she made me angry. We argued a lot. Then she told me “It’s over”. I really love her so much, but I don’t know what to do.</a:t>
                      </a:r>
                    </a:p>
                    <a:p>
                      <a:pPr algn="ctr"/>
                      <a:endParaRPr lang="en-US" sz="3000" baseline="0" noProof="0" dirty="0" smtClean="0"/>
                    </a:p>
                    <a:p>
                      <a:pPr algn="ctr"/>
                      <a:r>
                        <a:rPr lang="en-US" sz="4000" b="1" baseline="0" noProof="0" dirty="0" smtClean="0">
                          <a:solidFill>
                            <a:srgbClr val="FF0000"/>
                          </a:solidFill>
                        </a:rPr>
                        <a:t>What should I do?</a:t>
                      </a:r>
                      <a:endParaRPr lang="en-US" sz="40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1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41636" y="0"/>
            <a:ext cx="5036864" cy="888080"/>
          </a:xfrm>
        </p:spPr>
        <p:txBody>
          <a:bodyPr>
            <a:normAutofit/>
          </a:bodyPr>
          <a:lstStyle/>
          <a:p>
            <a:r>
              <a:rPr lang="en-US" dirty="0" smtClean="0"/>
              <a:t>Speaking Activity</a:t>
            </a:r>
            <a:endParaRPr lang="en-U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41636" y="731094"/>
            <a:ext cx="11259020" cy="590465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en-US" sz="4000" dirty="0"/>
              <a:t>Walk around the room to talk to </a:t>
            </a:r>
            <a:r>
              <a:rPr lang="en-US" sz="4000" b="1" dirty="0" smtClean="0">
                <a:solidFill>
                  <a:srgbClr val="FF0000"/>
                </a:solidFill>
              </a:rPr>
              <a:t>5</a:t>
            </a:r>
            <a:r>
              <a:rPr lang="en-US" sz="4000" dirty="0" smtClean="0"/>
              <a:t> different </a:t>
            </a:r>
            <a:r>
              <a:rPr lang="en-US" sz="4000" dirty="0"/>
              <a:t>classmates about </a:t>
            </a:r>
            <a:r>
              <a:rPr lang="en-US" sz="4000" dirty="0" smtClean="0"/>
              <a:t>the </a:t>
            </a:r>
            <a:r>
              <a:rPr lang="en-US" sz="4000" dirty="0"/>
              <a:t>problem you have. </a:t>
            </a:r>
          </a:p>
          <a:p>
            <a:pPr marL="45720" indent="0" algn="ctr">
              <a:buNone/>
            </a:pPr>
            <a:endParaRPr lang="en-US" sz="2000" dirty="0"/>
          </a:p>
          <a:p>
            <a:pPr marL="45720" indent="0" algn="ctr">
              <a:buNone/>
            </a:pPr>
            <a:r>
              <a:rPr lang="en-US" sz="4000" dirty="0"/>
              <a:t>Your classmates will give you advice on what you </a:t>
            </a:r>
            <a:r>
              <a:rPr lang="en-US" sz="4000" b="1" dirty="0">
                <a:solidFill>
                  <a:srgbClr val="FF0000"/>
                </a:solidFill>
              </a:rPr>
              <a:t>SHOULD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r>
              <a:rPr lang="en-US" sz="4000" dirty="0"/>
              <a:t>or </a:t>
            </a:r>
            <a:r>
              <a:rPr lang="en-US" sz="4000" b="1" dirty="0">
                <a:solidFill>
                  <a:srgbClr val="FF0000"/>
                </a:solidFill>
              </a:rPr>
              <a:t>SOULDN’T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r>
              <a:rPr lang="en-US" sz="4000" dirty="0"/>
              <a:t>do. Remember to use the expressions.</a:t>
            </a:r>
          </a:p>
          <a:p>
            <a:pPr marL="45720" indent="0" algn="ctr">
              <a:buNone/>
            </a:pPr>
            <a:r>
              <a:rPr lang="en-US" sz="4000" dirty="0" smtClean="0"/>
              <a:t>You </a:t>
            </a:r>
            <a:r>
              <a:rPr lang="en-US" sz="4000" dirty="0"/>
              <a:t>should…</a:t>
            </a:r>
          </a:p>
          <a:p>
            <a:pPr marL="45720" indent="0" algn="ctr">
              <a:buNone/>
            </a:pPr>
            <a:r>
              <a:rPr lang="en-US" sz="4000" dirty="0"/>
              <a:t>You shouldn’t…</a:t>
            </a:r>
          </a:p>
          <a:p>
            <a:pPr marL="45720" indent="0" algn="ctr">
              <a:buNone/>
            </a:pPr>
            <a:endParaRPr lang="en-US" sz="4000" dirty="0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50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9000" y="0"/>
            <a:ext cx="10415864" cy="908720"/>
          </a:xfrm>
        </p:spPr>
        <p:txBody>
          <a:bodyPr/>
          <a:lstStyle/>
          <a:p>
            <a:r>
              <a:rPr lang="es-MX" dirty="0" err="1" smtClean="0"/>
              <a:t>Problems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9000" y="454360"/>
            <a:ext cx="11111656" cy="5976664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4000" dirty="0"/>
              <a:t>My </a:t>
            </a:r>
            <a:r>
              <a:rPr lang="en-US" sz="4000" dirty="0" smtClean="0"/>
              <a:t>girlfriend </a:t>
            </a:r>
            <a:r>
              <a:rPr lang="en-US" sz="4000" dirty="0"/>
              <a:t>is seeing another person. I saw a message in </a:t>
            </a:r>
            <a:r>
              <a:rPr lang="en-US" sz="4000" dirty="0" smtClean="0"/>
              <a:t>her </a:t>
            </a:r>
            <a:r>
              <a:rPr lang="en-US" sz="4000" dirty="0"/>
              <a:t>phone</a:t>
            </a:r>
            <a:r>
              <a:rPr lang="en-US" sz="40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/>
              <a:t>I want to be a cool, nice person</a:t>
            </a:r>
            <a:r>
              <a:rPr lang="en-US" sz="4000" dirty="0" smtClean="0"/>
              <a:t>. Very popular.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 smtClean="0"/>
              <a:t>I </a:t>
            </a:r>
            <a:r>
              <a:rPr lang="en-US" sz="4000" dirty="0"/>
              <a:t>can’t stop watching Netflix. Yesterday I watched Netflix for ten hours</a:t>
            </a:r>
            <a:r>
              <a:rPr lang="en-US" sz="4000" dirty="0" smtClean="0"/>
              <a:t>!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 smtClean="0"/>
              <a:t>I </a:t>
            </a:r>
            <a:r>
              <a:rPr lang="en-US" sz="4000" dirty="0"/>
              <a:t>have a problem. I am always </a:t>
            </a:r>
            <a:r>
              <a:rPr lang="en-US" sz="4000" dirty="0" smtClean="0"/>
              <a:t>late.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 smtClean="0"/>
              <a:t>I </a:t>
            </a:r>
            <a:r>
              <a:rPr lang="en-US" sz="4000" dirty="0"/>
              <a:t>am in love with two people</a:t>
            </a:r>
            <a:r>
              <a:rPr lang="en-US" sz="4000" dirty="0" smtClean="0"/>
              <a:t>.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What should I do?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41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89000" y="232507"/>
            <a:ext cx="11183664" cy="1041400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Complete the following sentences using </a:t>
            </a:r>
            <a:r>
              <a:rPr lang="en-US" sz="2800" b="1" dirty="0" smtClean="0">
                <a:solidFill>
                  <a:srgbClr val="FF0000"/>
                </a:solidFill>
              </a:rPr>
              <a:t>SHOULD</a:t>
            </a:r>
            <a:r>
              <a:rPr lang="en-US" sz="2800" dirty="0" smtClean="0"/>
              <a:t> or </a:t>
            </a:r>
            <a:r>
              <a:rPr lang="en-US" sz="2800" b="1" dirty="0" smtClean="0">
                <a:solidFill>
                  <a:srgbClr val="FF0000"/>
                </a:solidFill>
              </a:rPr>
              <a:t>SHOULDN’T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and </a:t>
            </a:r>
            <a:r>
              <a:rPr lang="en-US" sz="2800" dirty="0"/>
              <a:t>the verb into parentheses.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47700" y="952905"/>
            <a:ext cx="11424964" cy="5816195"/>
          </a:xfrm>
        </p:spPr>
        <p:txBody>
          <a:bodyPr>
            <a:no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You </a:t>
            </a:r>
            <a:r>
              <a:rPr lang="en-US" sz="2500" dirty="0">
                <a:solidFill>
                  <a:schemeClr val="tx1"/>
                </a:solidFill>
              </a:rPr>
              <a:t>__</a:t>
            </a:r>
            <a:r>
              <a:rPr lang="en-US" sz="2500" b="1" u="sng" dirty="0">
                <a:solidFill>
                  <a:schemeClr val="tx1"/>
                </a:solidFill>
              </a:rPr>
              <a:t>shouldn’t</a:t>
            </a:r>
            <a:r>
              <a:rPr lang="en-US" sz="2500" u="sng" dirty="0">
                <a:solidFill>
                  <a:schemeClr val="tx1"/>
                </a:solidFill>
              </a:rPr>
              <a:t> </a:t>
            </a:r>
            <a:r>
              <a:rPr lang="en-US" sz="2500" dirty="0" smtClean="0">
                <a:solidFill>
                  <a:schemeClr val="tx1"/>
                </a:solidFill>
              </a:rPr>
              <a:t>__ </a:t>
            </a:r>
            <a:r>
              <a:rPr lang="en-US" sz="2500" b="1" dirty="0" smtClean="0">
                <a:solidFill>
                  <a:srgbClr val="FF0000"/>
                </a:solidFill>
              </a:rPr>
              <a:t>work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so hard. Have a holiday.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I </a:t>
            </a:r>
            <a:r>
              <a:rPr lang="en-US" sz="2500" dirty="0">
                <a:solidFill>
                  <a:schemeClr val="tx1"/>
                </a:solidFill>
              </a:rPr>
              <a:t>enjoyed that film. We </a:t>
            </a:r>
            <a:r>
              <a:rPr lang="en-US" sz="2500" dirty="0" smtClean="0">
                <a:solidFill>
                  <a:schemeClr val="tx1"/>
                </a:solidFill>
              </a:rPr>
              <a:t>________________ </a:t>
            </a:r>
            <a:r>
              <a:rPr lang="en-US" sz="2500" b="1" dirty="0" smtClean="0">
                <a:solidFill>
                  <a:srgbClr val="FF0000"/>
                </a:solidFill>
              </a:rPr>
              <a:t>go</a:t>
            </a:r>
            <a:r>
              <a:rPr lang="en-US" sz="2500" dirty="0" smtClean="0">
                <a:solidFill>
                  <a:srgbClr val="FF0000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to the cinema more often.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You </a:t>
            </a:r>
            <a:r>
              <a:rPr lang="en-US" sz="2500" dirty="0">
                <a:solidFill>
                  <a:schemeClr val="tx1"/>
                </a:solidFill>
              </a:rPr>
              <a:t>________________ </a:t>
            </a:r>
            <a:r>
              <a:rPr lang="en-US" sz="2500" b="1" dirty="0">
                <a:solidFill>
                  <a:srgbClr val="FF0000"/>
                </a:solidFill>
              </a:rPr>
              <a:t>park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here. It’s not </a:t>
            </a:r>
            <a:r>
              <a:rPr lang="en-US" sz="2500" dirty="0" smtClean="0">
                <a:solidFill>
                  <a:schemeClr val="tx1"/>
                </a:solidFill>
              </a:rPr>
              <a:t>allowed.</a:t>
            </a:r>
            <a:endParaRPr lang="en-US" sz="25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What _________I </a:t>
            </a:r>
            <a:r>
              <a:rPr lang="en-US" sz="2500" b="1" dirty="0">
                <a:solidFill>
                  <a:srgbClr val="FF0000"/>
                </a:solidFill>
              </a:rPr>
              <a:t>cook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for dinner </a:t>
            </a:r>
            <a:r>
              <a:rPr lang="en-US" sz="2500" dirty="0" smtClean="0">
                <a:solidFill>
                  <a:schemeClr val="tx1"/>
                </a:solidFill>
              </a:rPr>
              <a:t>tonight?</a:t>
            </a:r>
            <a:endParaRPr lang="en-US" sz="25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You </a:t>
            </a:r>
            <a:r>
              <a:rPr lang="en-US" sz="2500" dirty="0">
                <a:solidFill>
                  <a:schemeClr val="tx1"/>
                </a:solidFill>
              </a:rPr>
              <a:t>________________ </a:t>
            </a:r>
            <a:r>
              <a:rPr lang="en-US" sz="2500" b="1" dirty="0">
                <a:solidFill>
                  <a:srgbClr val="FF0000"/>
                </a:solidFill>
              </a:rPr>
              <a:t>wear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a coat. It’s cold outside.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The kids________________ </a:t>
            </a:r>
            <a:r>
              <a:rPr lang="en-US" sz="2500" b="1" dirty="0">
                <a:solidFill>
                  <a:srgbClr val="FF0000"/>
                </a:solidFill>
              </a:rPr>
              <a:t>eat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so many sweets. They’re bad for </a:t>
            </a:r>
            <a:r>
              <a:rPr lang="en-US" sz="2500" dirty="0" smtClean="0">
                <a:solidFill>
                  <a:schemeClr val="tx1"/>
                </a:solidFill>
              </a:rPr>
              <a:t>them.</a:t>
            </a:r>
            <a:endParaRPr lang="en-US" sz="25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We </a:t>
            </a:r>
            <a:r>
              <a:rPr lang="en-US" sz="2500" dirty="0">
                <a:solidFill>
                  <a:schemeClr val="tx1"/>
                </a:solidFill>
              </a:rPr>
              <a:t>________________ </a:t>
            </a:r>
            <a:r>
              <a:rPr lang="en-US" sz="2500" b="1" dirty="0">
                <a:solidFill>
                  <a:srgbClr val="FF0000"/>
                </a:solidFill>
              </a:rPr>
              <a:t>arrive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at the airport two hours before the flight.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500" dirty="0">
                <a:solidFill>
                  <a:schemeClr val="tx1"/>
                </a:solidFill>
              </a:rPr>
              <a:t>David ________________ </a:t>
            </a:r>
            <a:r>
              <a:rPr lang="en-US" sz="2500" b="1" dirty="0">
                <a:solidFill>
                  <a:srgbClr val="FF0000"/>
                </a:solidFill>
              </a:rPr>
              <a:t>get</a:t>
            </a:r>
            <a:r>
              <a:rPr lang="en-US" sz="2500" dirty="0" smtClean="0">
                <a:solidFill>
                  <a:schemeClr val="tx1"/>
                </a:solidFill>
              </a:rPr>
              <a:t> a job. He needs money.</a:t>
            </a:r>
            <a:endParaRPr lang="en-US" sz="25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Sara </a:t>
            </a:r>
            <a:r>
              <a:rPr lang="en-US" sz="2500" dirty="0">
                <a:solidFill>
                  <a:schemeClr val="tx1"/>
                </a:solidFill>
              </a:rPr>
              <a:t>________________ </a:t>
            </a:r>
            <a:r>
              <a:rPr lang="en-US" sz="2500" b="1" dirty="0">
                <a:solidFill>
                  <a:srgbClr val="FF0000"/>
                </a:solidFill>
              </a:rPr>
              <a:t>arrive</a:t>
            </a:r>
            <a:r>
              <a:rPr lang="en-US" sz="2500" dirty="0" smtClean="0">
                <a:solidFill>
                  <a:schemeClr val="tx1"/>
                </a:solidFill>
              </a:rPr>
              <a:t> early to class. She’s always late.</a:t>
            </a:r>
            <a:endParaRPr lang="en-US" sz="25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I </a:t>
            </a:r>
            <a:r>
              <a:rPr lang="en-US" sz="2500" dirty="0">
                <a:solidFill>
                  <a:schemeClr val="tx1"/>
                </a:solidFill>
              </a:rPr>
              <a:t>________________ </a:t>
            </a:r>
            <a:r>
              <a:rPr lang="en-US" sz="2500" b="1" dirty="0">
                <a:solidFill>
                  <a:srgbClr val="FF0000"/>
                </a:solidFill>
              </a:rPr>
              <a:t>eat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any more cake. I have eaten too much.</a:t>
            </a:r>
            <a:endParaRPr lang="es-MX" sz="25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464800" y="-41008"/>
            <a:ext cx="1727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12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72952" y="0"/>
            <a:ext cx="3174440" cy="733246"/>
          </a:xfrm>
        </p:spPr>
        <p:txBody>
          <a:bodyPr/>
          <a:lstStyle/>
          <a:p>
            <a:r>
              <a:rPr lang="es-MX" dirty="0" err="1" smtClean="0"/>
              <a:t>Conclusion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872952" y="510996"/>
            <a:ext cx="1095074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Uses: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We use </a:t>
            </a:r>
            <a:r>
              <a:rPr lang="en-US" sz="2800" b="1" dirty="0" smtClean="0">
                <a:solidFill>
                  <a:srgbClr val="0070C0"/>
                </a:solidFill>
              </a:rPr>
              <a:t>SHOULD</a:t>
            </a:r>
            <a:r>
              <a:rPr lang="en-US" sz="2800" dirty="0" smtClean="0"/>
              <a:t> to </a:t>
            </a:r>
            <a:r>
              <a:rPr lang="en-US" sz="2800" dirty="0"/>
              <a:t>give an opinion or a </a:t>
            </a:r>
            <a:r>
              <a:rPr lang="en-US" sz="2800" dirty="0" smtClean="0"/>
              <a:t>recommendation</a:t>
            </a:r>
            <a:r>
              <a:rPr lang="en-US" sz="2800" dirty="0"/>
              <a:t>.</a:t>
            </a:r>
          </a:p>
          <a:p>
            <a:endParaRPr lang="en-US" sz="2800" dirty="0"/>
          </a:p>
          <a:p>
            <a:r>
              <a:rPr lang="en-US" sz="2800" dirty="0"/>
              <a:t>Examples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You should be more careful.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They shouldn’t talk so much.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We should invest more in Mexico.</a:t>
            </a:r>
          </a:p>
          <a:p>
            <a:endParaRPr lang="en-US" sz="28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800" dirty="0"/>
              <a:t>We use </a:t>
            </a:r>
            <a:r>
              <a:rPr lang="en-US" sz="2800" b="1" dirty="0" smtClean="0">
                <a:solidFill>
                  <a:srgbClr val="0070C0"/>
                </a:solidFill>
              </a:rPr>
              <a:t>SHOULD</a:t>
            </a:r>
            <a:r>
              <a:rPr lang="en-US" sz="2800" dirty="0" smtClean="0"/>
              <a:t> to </a:t>
            </a:r>
            <a:r>
              <a:rPr lang="en-US" sz="2800" dirty="0"/>
              <a:t>ask and give an advice.</a:t>
            </a:r>
          </a:p>
          <a:p>
            <a:endParaRPr lang="en-US" sz="2800" dirty="0"/>
          </a:p>
          <a:p>
            <a:r>
              <a:rPr lang="en-US" sz="2800" dirty="0"/>
              <a:t>Examples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What do you think I should do?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You should phone her now.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He should see a doctor</a:t>
            </a:r>
            <a:endParaRPr lang="es-MX" sz="28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6320" y="2924944"/>
            <a:ext cx="2304256" cy="3031916"/>
          </a:xfrm>
          <a:prstGeom prst="rect">
            <a:avLst/>
          </a:prstGeom>
        </p:spPr>
      </p:pic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8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94296" y="108239"/>
            <a:ext cx="5674816" cy="670520"/>
          </a:xfrm>
        </p:spPr>
        <p:txBody>
          <a:bodyPr>
            <a:normAutofit/>
          </a:bodyPr>
          <a:lstStyle/>
          <a:p>
            <a:r>
              <a:rPr lang="es-MX" dirty="0" err="1" smtClean="0"/>
              <a:t>Just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laughs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218" y="778759"/>
            <a:ext cx="5472608" cy="5472608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540" y="108239"/>
            <a:ext cx="4668028" cy="6528711"/>
          </a:xfrm>
          <a:prstGeom prst="rect">
            <a:avLst/>
          </a:prstGeom>
        </p:spPr>
      </p:pic>
      <p:pic>
        <p:nvPicPr>
          <p:cNvPr id="7" name="Imagen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21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89" y="1765578"/>
            <a:ext cx="6172311" cy="508073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0424" y="722898"/>
            <a:ext cx="10058400" cy="6147802"/>
          </a:xfrm>
          <a:prstGeom prst="rect">
            <a:avLst/>
          </a:prstGeom>
        </p:spPr>
      </p:pic>
      <p:sp>
        <p:nvSpPr>
          <p:cNvPr id="2" name="Rectángulo redondeado 1"/>
          <p:cNvSpPr/>
          <p:nvPr/>
        </p:nvSpPr>
        <p:spPr>
          <a:xfrm>
            <a:off x="2489200" y="124990"/>
            <a:ext cx="7213600" cy="1526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REFERENCIAS</a:t>
            </a:r>
            <a:endParaRPr lang="es-MX" sz="6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Imagen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80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293100" y="178202"/>
            <a:ext cx="3656874" cy="828641"/>
          </a:xfrm>
        </p:spPr>
        <p:txBody>
          <a:bodyPr>
            <a:normAutofit/>
          </a:bodyPr>
          <a:lstStyle/>
          <a:p>
            <a:r>
              <a:rPr lang="es-MX" sz="4000" b="1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27100" y="178202"/>
            <a:ext cx="10934376" cy="6451198"/>
          </a:xfrm>
        </p:spPr>
        <p:txBody>
          <a:bodyPr>
            <a:noAutofit/>
          </a:bodyPr>
          <a:lstStyle/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b="1" dirty="0" err="1" smtClean="0">
                <a:solidFill>
                  <a:schemeClr val="tx1"/>
                </a:solidFill>
              </a:rPr>
              <a:t>Mesografía</a:t>
            </a:r>
            <a:endParaRPr lang="pt-BR" b="1" dirty="0" smtClean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b="1" dirty="0" smtClean="0">
              <a:solidFill>
                <a:srgbClr val="0070C0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b="1" dirty="0" smtClean="0">
                <a:solidFill>
                  <a:srgbClr val="0070C0"/>
                </a:solidFill>
              </a:rPr>
              <a:t>Tema </a:t>
            </a:r>
            <a:r>
              <a:rPr lang="pt-BR" b="1" dirty="0">
                <a:solidFill>
                  <a:srgbClr val="0070C0"/>
                </a:solidFill>
              </a:rPr>
              <a:t>2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600" dirty="0" smtClean="0"/>
              <a:t>https</a:t>
            </a:r>
            <a:r>
              <a:rPr lang="es-MX" sz="1600" dirty="0"/>
              <a:t>://</a:t>
            </a:r>
            <a:r>
              <a:rPr lang="es-MX" sz="1600" dirty="0" err="1"/>
              <a:t>albertamiragyan11.wordpress.com</a:t>
            </a:r>
            <a:r>
              <a:rPr lang="es-MX" sz="1600" dirty="0"/>
              <a:t>/</a:t>
            </a:r>
            <a:r>
              <a:rPr lang="es-MX" sz="1600" dirty="0" err="1"/>
              <a:t>category</a:t>
            </a:r>
            <a:r>
              <a:rPr lang="es-MX" sz="1600" dirty="0"/>
              <a:t>/</a:t>
            </a:r>
            <a:r>
              <a:rPr lang="es-MX" sz="1600" dirty="0" err="1"/>
              <a:t>english</a:t>
            </a:r>
            <a:r>
              <a:rPr lang="es-MX" sz="1600" dirty="0"/>
              <a:t>/page/2/</a:t>
            </a:r>
            <a:endParaRPr lang="pt-BR" sz="1600" b="1" dirty="0"/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600" dirty="0"/>
              <a:t>https://</a:t>
            </a:r>
            <a:r>
              <a:rPr lang="es-MX" sz="1600" dirty="0" err="1"/>
              <a:t>www.englisch-hilfen.de</a:t>
            </a:r>
            <a:r>
              <a:rPr lang="es-MX" sz="1600" dirty="0"/>
              <a:t>/en/</a:t>
            </a:r>
            <a:r>
              <a:rPr lang="es-MX" sz="1600" dirty="0" err="1"/>
              <a:t>exercises</a:t>
            </a:r>
            <a:r>
              <a:rPr lang="es-MX" sz="1600" dirty="0"/>
              <a:t>/</a:t>
            </a:r>
            <a:r>
              <a:rPr lang="es-MX" sz="1600" dirty="0" err="1"/>
              <a:t>confusing_words</a:t>
            </a:r>
            <a:r>
              <a:rPr lang="es-MX" sz="1600" dirty="0"/>
              <a:t>/</a:t>
            </a:r>
            <a:r>
              <a:rPr lang="es-MX" sz="1600" dirty="0" err="1"/>
              <a:t>some_any.htm</a:t>
            </a:r>
            <a:endParaRPr lang="pt-BR" sz="1600" b="1" dirty="0" smtClean="0">
              <a:solidFill>
                <a:srgbClr val="0070C0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600" dirty="0"/>
              <a:t>http://</a:t>
            </a:r>
            <a:r>
              <a:rPr lang="es-MX" sz="1600" dirty="0" err="1"/>
              <a:t>www.edu.xunta.gal</a:t>
            </a:r>
            <a:r>
              <a:rPr lang="es-MX" sz="1600" dirty="0"/>
              <a:t>/centros/</a:t>
            </a:r>
            <a:r>
              <a:rPr lang="es-MX" sz="1600" dirty="0" err="1"/>
              <a:t>iesblancoamorculleredo</a:t>
            </a:r>
            <a:r>
              <a:rPr lang="es-MX" sz="1600" dirty="0"/>
              <a:t>/</a:t>
            </a:r>
            <a:r>
              <a:rPr lang="es-MX" sz="1600" dirty="0" err="1"/>
              <a:t>system</a:t>
            </a:r>
            <a:r>
              <a:rPr lang="es-MX" sz="1600" dirty="0"/>
              <a:t>/files/E2_%20extra_someanymuchmanya-lot-ofa-fewa-little-grammar-drills_47324.pdf</a:t>
            </a:r>
            <a:endParaRPr lang="pt-BR" sz="1600" b="1" dirty="0" smtClean="0">
              <a:solidFill>
                <a:srgbClr val="0070C0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600" dirty="0"/>
              <a:t>http://</a:t>
            </a:r>
            <a:r>
              <a:rPr lang="es-MX" sz="1600" dirty="0" err="1"/>
              <a:t>www.juntadeandalucia.es</a:t>
            </a:r>
            <a:r>
              <a:rPr lang="es-MX" sz="1600" dirty="0"/>
              <a:t>/empleo/recursos/</a:t>
            </a:r>
            <a:r>
              <a:rPr lang="es-MX" sz="1600" dirty="0" err="1"/>
              <a:t>material_didactico</a:t>
            </a:r>
            <a:r>
              <a:rPr lang="es-MX" sz="1600" dirty="0"/>
              <a:t>/especialidades/</a:t>
            </a:r>
            <a:r>
              <a:rPr lang="es-MX" sz="1600" dirty="0" err="1"/>
              <a:t>materialdidactico_ingles_base</a:t>
            </a:r>
            <a:r>
              <a:rPr lang="es-MX" sz="1600" dirty="0"/>
              <a:t>-turismo/general/archivos/</a:t>
            </a:r>
            <a:r>
              <a:rPr lang="es-MX" sz="1600" dirty="0" err="1"/>
              <a:t>solucionario_nivel_1.pdf</a:t>
            </a:r>
            <a:endParaRPr lang="pt-BR" sz="1600" b="1" dirty="0">
              <a:solidFill>
                <a:srgbClr val="0070C0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b="1" dirty="0" smtClean="0">
              <a:solidFill>
                <a:srgbClr val="0070C0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b="1" dirty="0" smtClean="0">
                <a:solidFill>
                  <a:srgbClr val="0070C0"/>
                </a:solidFill>
              </a:rPr>
              <a:t>Tema </a:t>
            </a:r>
            <a:r>
              <a:rPr lang="pt-BR" b="1" dirty="0">
                <a:solidFill>
                  <a:srgbClr val="0070C0"/>
                </a:solidFill>
              </a:rPr>
              <a:t>3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600" dirty="0"/>
              <a:t>https://</a:t>
            </a:r>
            <a:r>
              <a:rPr lang="es-MX" sz="1600" dirty="0" err="1"/>
              <a:t>www.english-4u.de</a:t>
            </a:r>
            <a:r>
              <a:rPr lang="es-MX" sz="1600" dirty="0"/>
              <a:t>/en/</a:t>
            </a:r>
            <a:r>
              <a:rPr lang="es-MX" sz="1600" dirty="0" err="1"/>
              <a:t>grammar-exercises</a:t>
            </a:r>
            <a:r>
              <a:rPr lang="es-MX" sz="1600" dirty="0"/>
              <a:t>/</a:t>
            </a:r>
            <a:r>
              <a:rPr lang="es-MX" sz="1600" dirty="0" err="1"/>
              <a:t>how-much-many.htm</a:t>
            </a:r>
            <a:endParaRPr lang="pt-BR" sz="1600" b="1" dirty="0" smtClean="0"/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b="1" dirty="0">
                <a:solidFill>
                  <a:srgbClr val="0070C0"/>
                </a:solidFill>
              </a:rPr>
              <a:t>Imágenes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600" dirty="0">
                <a:solidFill>
                  <a:schemeClr val="tx1"/>
                </a:solidFill>
              </a:rPr>
              <a:t>Las imágenes se obtuvieron del sitio Freepik: http:www.freepik.com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>
              <a:solidFill>
                <a:schemeClr val="tx1"/>
              </a:solidFill>
            </a:endParaRPr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19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15127" y="1082651"/>
            <a:ext cx="8361229" cy="3200880"/>
          </a:xfrm>
        </p:spPr>
        <p:txBody>
          <a:bodyPr/>
          <a:lstStyle/>
          <a:p>
            <a:pPr algn="ctr"/>
            <a:r>
              <a:rPr lang="es-ES" dirty="0" err="1" smtClean="0"/>
              <a:t>COUNTABLE</a:t>
            </a:r>
            <a:r>
              <a:rPr lang="es-ES" dirty="0" smtClean="0"/>
              <a:t> &amp; </a:t>
            </a:r>
            <a:r>
              <a:rPr lang="es-ES" dirty="0" err="1" smtClean="0"/>
              <a:t>UNCOUNTABLE</a:t>
            </a:r>
            <a:r>
              <a:rPr lang="es-ES" dirty="0" smtClean="0"/>
              <a:t> </a:t>
            </a:r>
            <a:r>
              <a:rPr lang="es-ES" dirty="0" err="1" smtClean="0"/>
              <a:t>NOUNS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30" y="3562429"/>
            <a:ext cx="6614984" cy="331552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428" y="3730127"/>
            <a:ext cx="6094924" cy="245121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806" y="704246"/>
            <a:ext cx="2197100" cy="161829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200" y="-110432"/>
            <a:ext cx="3314700" cy="200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10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18179" y="952500"/>
            <a:ext cx="9603275" cy="3450613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95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33670"/>
          </a:xfrm>
        </p:spPr>
        <p:txBody>
          <a:bodyPr>
            <a:noAutofit/>
          </a:bodyPr>
          <a:lstStyle/>
          <a:p>
            <a:pPr algn="ctr"/>
            <a:r>
              <a:rPr lang="es-ES" sz="8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NOUNS</a:t>
            </a:r>
            <a:endParaRPr lang="es-ES" sz="8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788350" y="1071423"/>
            <a:ext cx="5400000" cy="8229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s-ES" sz="4800" dirty="0" smtClean="0"/>
              <a:t>COUNTABLE</a:t>
            </a:r>
            <a:endParaRPr lang="es-ES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788350" y="1953353"/>
            <a:ext cx="5456446" cy="484998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3600" dirty="0" smtClean="0"/>
              <a:t>Countable </a:t>
            </a:r>
            <a:r>
              <a:rPr lang="en-US" sz="3600" dirty="0"/>
              <a:t>nouns are individual people, animals, places, things, or ideas which </a:t>
            </a:r>
            <a:r>
              <a:rPr lang="en-US" sz="3600" b="1" dirty="0">
                <a:solidFill>
                  <a:srgbClr val="00B050"/>
                </a:solidFill>
              </a:rPr>
              <a:t>can</a:t>
            </a:r>
            <a:r>
              <a:rPr lang="en-US" sz="3600" dirty="0"/>
              <a:t> be counted. Countable nouns can be SINGULAR </a:t>
            </a:r>
            <a:r>
              <a:rPr lang="en-US" sz="3600" dirty="0" smtClean="0"/>
              <a:t>&amp; </a:t>
            </a:r>
            <a:r>
              <a:rPr lang="en-US" sz="3600" dirty="0"/>
              <a:t>PLURAL. They can be used with </a:t>
            </a:r>
            <a:r>
              <a:rPr lang="en-US" sz="3600" b="1" dirty="0" smtClean="0">
                <a:solidFill>
                  <a:srgbClr val="FF0000"/>
                </a:solidFill>
              </a:rPr>
              <a:t>A</a:t>
            </a:r>
            <a:r>
              <a:rPr lang="en-US" sz="3600" dirty="0" smtClean="0"/>
              <a:t>/</a:t>
            </a:r>
            <a:r>
              <a:rPr lang="en-US" sz="3600" b="1" dirty="0" smtClean="0">
                <a:solidFill>
                  <a:srgbClr val="FF0000"/>
                </a:solidFill>
              </a:rPr>
              <a:t>AN</a:t>
            </a:r>
            <a:r>
              <a:rPr lang="en-US" sz="3600" dirty="0" smtClean="0"/>
              <a:t>, with </a:t>
            </a:r>
            <a:r>
              <a:rPr lang="en-US" sz="3600" dirty="0"/>
              <a:t>numbers and many other </a:t>
            </a:r>
            <a:r>
              <a:rPr lang="en-US" sz="3600" dirty="0" smtClean="0"/>
              <a:t>determiners.</a:t>
            </a:r>
            <a:endParaRPr lang="tr-TR" sz="36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639048" y="1061311"/>
            <a:ext cx="5400000" cy="8229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s-ES" sz="4800" dirty="0" smtClean="0"/>
              <a:t>UNCOUNTABLE</a:t>
            </a:r>
            <a:endParaRPr lang="es-ES" sz="4800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639048" y="1953353"/>
            <a:ext cx="5400000" cy="334157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3600" dirty="0" smtClean="0"/>
              <a:t>Uncountable </a:t>
            </a:r>
            <a:r>
              <a:rPr lang="en-US" sz="3600" dirty="0"/>
              <a:t>nouns </a:t>
            </a:r>
            <a:r>
              <a:rPr lang="en-US" sz="3600" dirty="0" smtClean="0"/>
              <a:t>are things </a:t>
            </a:r>
            <a:r>
              <a:rPr lang="en-US" sz="3600" dirty="0"/>
              <a:t>are seen as a whole or </a:t>
            </a:r>
            <a:r>
              <a:rPr lang="en-US" sz="3600" dirty="0" smtClean="0"/>
              <a:t>mass, be</a:t>
            </a:r>
            <a:r>
              <a:rPr lang="en-US" sz="3600" dirty="0"/>
              <a:t>cause they </a:t>
            </a:r>
            <a:r>
              <a:rPr lang="en-US" sz="3600" b="1" dirty="0">
                <a:solidFill>
                  <a:srgbClr val="FF0000"/>
                </a:solidFill>
              </a:rPr>
              <a:t>cannot</a:t>
            </a:r>
            <a:r>
              <a:rPr lang="en-US" sz="3600" dirty="0"/>
              <a:t> be separated or </a:t>
            </a:r>
            <a:r>
              <a:rPr lang="en-US" sz="3600" dirty="0" smtClean="0"/>
              <a:t>counted.</a:t>
            </a:r>
            <a:endParaRPr lang="es-ES" sz="3600" dirty="0"/>
          </a:p>
        </p:txBody>
      </p:sp>
      <p:sp>
        <p:nvSpPr>
          <p:cNvPr id="7" name="3 CuadroTexto"/>
          <p:cNvSpPr txBox="1"/>
          <p:nvPr/>
        </p:nvSpPr>
        <p:spPr>
          <a:xfrm>
            <a:off x="9944101" y="9771"/>
            <a:ext cx="2247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" name="Imagen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07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Galería</Template>
  <TotalTime>341</TotalTime>
  <Words>2595</Words>
  <Application>Microsoft Office PowerPoint</Application>
  <PresentationFormat>Panorámica</PresentationFormat>
  <Paragraphs>576</Paragraphs>
  <Slides>67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67</vt:i4>
      </vt:variant>
    </vt:vector>
  </HeadingPairs>
  <TitlesOfParts>
    <vt:vector size="76" baseType="lpstr">
      <vt:lpstr>Arial</vt:lpstr>
      <vt:lpstr>Calibri</vt:lpstr>
      <vt:lpstr>Century Gothic</vt:lpstr>
      <vt:lpstr>Elegant</vt:lpstr>
      <vt:lpstr>Gill Sans MT</vt:lpstr>
      <vt:lpstr>Symbol</vt:lpstr>
      <vt:lpstr>Times New Roman</vt:lpstr>
      <vt:lpstr>Wingdings</vt:lpstr>
      <vt:lpstr>Gallery</vt:lpstr>
      <vt:lpstr>Material Didáctico Audiovisual Sólo Visión Proyectables Diapositivas  Inglés 2 - Módulo II Bachillerato Universitario 2015</vt:lpstr>
      <vt:lpstr>Inglés 2</vt:lpstr>
      <vt:lpstr>Módulo II</vt:lpstr>
      <vt:lpstr>Competencia Disciplinar</vt:lpstr>
      <vt:lpstr>Competencia Genérica</vt:lpstr>
      <vt:lpstr>TEMAS</vt:lpstr>
      <vt:lpstr>COUNTABLE &amp; UNCOUNTABLE NOUNS</vt:lpstr>
      <vt:lpstr>Competencias</vt:lpstr>
      <vt:lpstr>NOUNS</vt:lpstr>
      <vt:lpstr>COUNTABLE NOUNS THNIGS I CAN COUNT</vt:lpstr>
      <vt:lpstr>UNCOUNTABLE NOUNS THNIGS I CAN´T COUNT</vt:lpstr>
      <vt:lpstr>Presentación de PowerPoint</vt:lpstr>
      <vt:lpstr>Presentación de PowerPoint</vt:lpstr>
      <vt:lpstr>Shopping list</vt:lpstr>
      <vt:lpstr>Most Common Uncountable Nouns</vt:lpstr>
      <vt:lpstr>CONTAINERS</vt:lpstr>
      <vt:lpstr>SOME  OR  ANY</vt:lpstr>
      <vt:lpstr>Competencias</vt:lpstr>
      <vt:lpstr>SOME</vt:lpstr>
      <vt:lpstr>Complete with a, an or some.</vt:lpstr>
      <vt:lpstr>Describe things that you do using the following verbs and “SOME”.</vt:lpstr>
      <vt:lpstr>ANY</vt:lpstr>
      <vt:lpstr>Complete with some or any.</vt:lpstr>
      <vt:lpstr>ANY</vt:lpstr>
      <vt:lpstr>Presentación de PowerPoint</vt:lpstr>
      <vt:lpstr>Presentación de PowerPoint</vt:lpstr>
      <vt:lpstr>Presentación de PowerPoint</vt:lpstr>
      <vt:lpstr>Presentación de PowerPoint</vt:lpstr>
      <vt:lpstr>HOW MUCH &amp;  HOW MANY</vt:lpstr>
      <vt:lpstr>Competencias</vt:lpstr>
      <vt:lpstr>Expressions to describe Quantities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Quantitites</vt:lpstr>
      <vt:lpstr>Complete the following sentences using  HOW MUCH or HOW MANY</vt:lpstr>
      <vt:lpstr>Complete the following sentences using  HOW MUCH or HOW MANY</vt:lpstr>
      <vt:lpstr>Complete the following sentences using  HOW MUCH or HOW MANY</vt:lpstr>
      <vt:lpstr>MODAL VERBS</vt:lpstr>
      <vt:lpstr>Competencias</vt:lpstr>
      <vt:lpstr>Good things / Bad things</vt:lpstr>
      <vt:lpstr>David’s Lifestyle</vt:lpstr>
      <vt:lpstr>David’s Lifestyle</vt:lpstr>
      <vt:lpstr>What things should David do to change his lifestyle?</vt:lpstr>
      <vt:lpstr>EXPRESSIONS OF ASKING AND GIVING ADVICE</vt:lpstr>
      <vt:lpstr>Speaking Activity</vt:lpstr>
      <vt:lpstr>Speaking Activity</vt:lpstr>
      <vt:lpstr>Problems</vt:lpstr>
      <vt:lpstr>Complete the following sentences using SHOULD or SHOULDN’T and the verb into parentheses.</vt:lpstr>
      <vt:lpstr>Conclusion</vt:lpstr>
      <vt:lpstr>Just for laughs</vt:lpstr>
      <vt:lpstr>Presentación de PowerPoint</vt:lpstr>
      <vt:lpstr>Referencias</vt:lpstr>
    </vt:vector>
  </TitlesOfParts>
  <Company>Laptop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 Mtz A</dc:creator>
  <cp:lastModifiedBy>CMTZA</cp:lastModifiedBy>
  <cp:revision>104</cp:revision>
  <dcterms:created xsi:type="dcterms:W3CDTF">2017-09-26T00:09:08Z</dcterms:created>
  <dcterms:modified xsi:type="dcterms:W3CDTF">2019-09-25T22:01:15Z</dcterms:modified>
</cp:coreProperties>
</file>