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7"/>
  </p:notesMasterIdLst>
  <p:sldIdLst>
    <p:sldId id="256" r:id="rId2"/>
    <p:sldId id="258" r:id="rId3"/>
    <p:sldId id="259" r:id="rId4"/>
    <p:sldId id="260" r:id="rId5"/>
    <p:sldId id="261" r:id="rId6"/>
    <p:sldId id="262" r:id="rId7"/>
    <p:sldId id="349" r:id="rId8"/>
    <p:sldId id="353" r:id="rId9"/>
    <p:sldId id="354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63" r:id="rId19"/>
    <p:sldId id="364" r:id="rId20"/>
    <p:sldId id="365" r:id="rId21"/>
    <p:sldId id="366" r:id="rId22"/>
    <p:sldId id="367" r:id="rId23"/>
    <p:sldId id="368" r:id="rId24"/>
    <p:sldId id="369" r:id="rId25"/>
    <p:sldId id="370" r:id="rId26"/>
    <p:sldId id="371" r:id="rId27"/>
    <p:sldId id="372" r:id="rId28"/>
    <p:sldId id="373" r:id="rId29"/>
    <p:sldId id="374" r:id="rId30"/>
    <p:sldId id="375" r:id="rId31"/>
    <p:sldId id="376" r:id="rId32"/>
    <p:sldId id="377" r:id="rId33"/>
    <p:sldId id="378" r:id="rId34"/>
    <p:sldId id="379" r:id="rId35"/>
    <p:sldId id="380" r:id="rId36"/>
    <p:sldId id="381" r:id="rId37"/>
    <p:sldId id="382" r:id="rId38"/>
    <p:sldId id="383" r:id="rId39"/>
    <p:sldId id="384" r:id="rId40"/>
    <p:sldId id="385" r:id="rId41"/>
    <p:sldId id="386" r:id="rId42"/>
    <p:sldId id="387" r:id="rId43"/>
    <p:sldId id="390" r:id="rId44"/>
    <p:sldId id="391" r:id="rId45"/>
    <p:sldId id="392" r:id="rId46"/>
    <p:sldId id="393" r:id="rId47"/>
    <p:sldId id="394" r:id="rId48"/>
    <p:sldId id="395" r:id="rId49"/>
    <p:sldId id="396" r:id="rId50"/>
    <p:sldId id="397" r:id="rId51"/>
    <p:sldId id="398" r:id="rId52"/>
    <p:sldId id="399" r:id="rId53"/>
    <p:sldId id="400" r:id="rId54"/>
    <p:sldId id="401" r:id="rId55"/>
    <p:sldId id="402" r:id="rId56"/>
    <p:sldId id="403" r:id="rId57"/>
    <p:sldId id="404" r:id="rId58"/>
    <p:sldId id="405" r:id="rId59"/>
    <p:sldId id="406" r:id="rId60"/>
    <p:sldId id="407" r:id="rId61"/>
    <p:sldId id="408" r:id="rId62"/>
    <p:sldId id="409" r:id="rId63"/>
    <p:sldId id="410" r:id="rId64"/>
    <p:sldId id="450" r:id="rId65"/>
    <p:sldId id="411" r:id="rId66"/>
    <p:sldId id="412" r:id="rId67"/>
    <p:sldId id="413" r:id="rId68"/>
    <p:sldId id="414" r:id="rId69"/>
    <p:sldId id="415" r:id="rId70"/>
    <p:sldId id="416" r:id="rId71"/>
    <p:sldId id="417" r:id="rId72"/>
    <p:sldId id="418" r:id="rId73"/>
    <p:sldId id="419" r:id="rId74"/>
    <p:sldId id="420" r:id="rId75"/>
    <p:sldId id="421" r:id="rId76"/>
    <p:sldId id="422" r:id="rId77"/>
    <p:sldId id="423" r:id="rId78"/>
    <p:sldId id="424" r:id="rId79"/>
    <p:sldId id="425" r:id="rId80"/>
    <p:sldId id="426" r:id="rId81"/>
    <p:sldId id="427" r:id="rId82"/>
    <p:sldId id="428" r:id="rId83"/>
    <p:sldId id="429" r:id="rId84"/>
    <p:sldId id="430" r:id="rId85"/>
    <p:sldId id="431" r:id="rId86"/>
    <p:sldId id="432" r:id="rId87"/>
    <p:sldId id="433" r:id="rId88"/>
    <p:sldId id="434" r:id="rId89"/>
    <p:sldId id="435" r:id="rId90"/>
    <p:sldId id="436" r:id="rId91"/>
    <p:sldId id="437" r:id="rId92"/>
    <p:sldId id="438" r:id="rId93"/>
    <p:sldId id="439" r:id="rId94"/>
    <p:sldId id="440" r:id="rId95"/>
    <p:sldId id="441" r:id="rId96"/>
    <p:sldId id="442" r:id="rId97"/>
    <p:sldId id="443" r:id="rId98"/>
    <p:sldId id="444" r:id="rId99"/>
    <p:sldId id="445" r:id="rId100"/>
    <p:sldId id="446" r:id="rId101"/>
    <p:sldId id="447" r:id="rId102"/>
    <p:sldId id="448" r:id="rId103"/>
    <p:sldId id="449" r:id="rId104"/>
    <p:sldId id="348" r:id="rId105"/>
    <p:sldId id="451" r:id="rId10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5234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19D9E-2416-4176-BE28-AF927A7AB59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E3175-ECFB-44E2-A523-B86E753A66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305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92097-E368-4C11-8DA2-2674A365389F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8740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EB8E-BB09-4402-8D98-D3BBCA750757}" type="datetime1">
              <a:rPr lang="es-MX" smtClean="0"/>
              <a:t>25/09/2019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4828" y="43508"/>
            <a:ext cx="6379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12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4CF59-4375-4070-9D37-9A5A09FBB85E}" type="datetime1">
              <a:rPr lang="es-MX" smtClean="0"/>
              <a:t>25/09/2019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19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092AC-F74E-4459-BBE0-77D1816EBF8F}" type="datetime1">
              <a:rPr lang="es-MX" smtClean="0"/>
              <a:t>25/09/2019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76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14D4C-A0C1-4E75-984E-B01C65BE0433}" type="datetime1">
              <a:rPr lang="es-MX" smtClean="0"/>
              <a:t>25/09/2019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9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24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9BF5A-0944-4AB5-A70B-3A1B7C9D128B}" type="datetime1">
              <a:rPr lang="es-MX" smtClean="0"/>
              <a:t>25/09/2019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45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F52EF-C807-4778-8F08-461877A871FA}" type="datetime1">
              <a:rPr lang="es-MX" smtClean="0"/>
              <a:t>25/09/2019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10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2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919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32E4-154F-4648-B79F-994B069FFE30}" type="datetime1">
              <a:rPr lang="es-MX" smtClean="0"/>
              <a:t>25/09/2019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12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14" name="CuadroTexto 13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2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043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3B65-9725-4332-8EDB-9C4268B4CC15}" type="datetime1">
              <a:rPr lang="es-MX" smtClean="0"/>
              <a:t>25/09/2019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8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89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12F2A-2E4C-4FA4-8802-1C1728E9CE21}" type="datetime1">
              <a:rPr lang="es-MX" smtClean="0"/>
              <a:t>25/09/2019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6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8" name="CuadroTexto 7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2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657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9595-7225-4D13-BB8D-346C44411862}" type="datetime1">
              <a:rPr lang="es-MX" smtClean="0"/>
              <a:t>25/09/2019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72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A3E95E8-3F4D-4785-8444-D47CE9B2D0BD}" type="datetime1">
              <a:rPr lang="es-MX" smtClean="0"/>
              <a:t>25/09/2019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678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0EE13-E826-485D-BE2A-8BB8DE640CBD}" type="datetime1">
              <a:rPr lang="es-MX" smtClean="0"/>
              <a:t>25/09/2019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0536" y="591855"/>
            <a:ext cx="6390928" cy="567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328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4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6.xml"/><Relationship Id="rId4" Type="http://schemas.openxmlformats.org/officeDocument/2006/relationships/slide" Target="slide6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66.jpeg"/><Relationship Id="rId4" Type="http://schemas.openxmlformats.org/officeDocument/2006/relationships/image" Target="../media/image65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image" Target="../media/image69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73.jpeg"/><Relationship Id="rId4" Type="http://schemas.openxmlformats.org/officeDocument/2006/relationships/image" Target="../media/image72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79.png"/><Relationship Id="rId4" Type="http://schemas.openxmlformats.org/officeDocument/2006/relationships/image" Target="../media/image78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95300" y="508000"/>
            <a:ext cx="11125200" cy="3378680"/>
          </a:xfrm>
        </p:spPr>
        <p:txBody>
          <a:bodyPr>
            <a:normAutofit fontScale="90000"/>
          </a:bodyPr>
          <a:lstStyle/>
          <a:p>
            <a:r>
              <a:rPr lang="es-MX" sz="4800" dirty="0"/>
              <a:t>Material Didáctico Audiovisual</a:t>
            </a:r>
            <a:br>
              <a:rPr lang="es-MX" sz="4800" dirty="0"/>
            </a:br>
            <a:r>
              <a:rPr lang="es-MX" sz="4800" dirty="0"/>
              <a:t>Sólo Visión </a:t>
            </a:r>
            <a:r>
              <a:rPr lang="es-MX" sz="4800" dirty="0" err="1"/>
              <a:t>Proyectables</a:t>
            </a:r>
            <a:r>
              <a:rPr lang="es-MX" sz="4800" dirty="0"/>
              <a:t> Diapositivas</a:t>
            </a:r>
            <a:br>
              <a:rPr lang="es-MX" sz="4800" dirty="0"/>
            </a:b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Inglés </a:t>
            </a:r>
            <a:r>
              <a:rPr lang="es-MX" sz="4800" dirty="0" smtClean="0"/>
              <a:t>2 - Módulo IV</a:t>
            </a: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Bachillerato Universitario 2015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44062" y="4154668"/>
            <a:ext cx="10598638" cy="660171"/>
          </a:xfrm>
        </p:spPr>
        <p:txBody>
          <a:bodyPr>
            <a:noAutofit/>
          </a:bodyPr>
          <a:lstStyle/>
          <a:p>
            <a:r>
              <a:rPr lang="es-MX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La naturaleza y yo</a:t>
            </a:r>
          </a:p>
        </p:txBody>
      </p:sp>
      <p:sp>
        <p:nvSpPr>
          <p:cNvPr id="4" name="Rectángulo 3"/>
          <p:cNvSpPr/>
          <p:nvPr/>
        </p:nvSpPr>
        <p:spPr>
          <a:xfrm>
            <a:off x="0" y="602700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</a:t>
            </a:r>
          </a:p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la Escuela Preparatoria</a:t>
            </a:r>
            <a:endParaRPr lang="es-MX" sz="2400" b="1" dirty="0">
              <a:ln w="0"/>
              <a:solidFill>
                <a:srgbClr val="CC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0" y="5082827"/>
            <a:ext cx="12192000" cy="67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37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r>
              <a:rPr lang="es-MX" sz="37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M. en I. y G. E. Cesar Martínez Acevedo</a:t>
            </a:r>
            <a:endParaRPr lang="es-MX" sz="37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143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6040" y="1772817"/>
            <a:ext cx="3352800" cy="3514725"/>
          </a:xfrm>
          <a:prstGeom prst="rect">
            <a:avLst/>
          </a:prstGeom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1991544" y="476672"/>
            <a:ext cx="3424436" cy="170533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What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is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he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like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063552" y="4250978"/>
            <a:ext cx="3352428" cy="216024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What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does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he look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like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01501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4760920" y="4005264"/>
            <a:ext cx="256538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chemeClr val="tx2"/>
                </a:solidFill>
              </a:rPr>
              <a:t>sad</a:t>
            </a:r>
            <a:r>
              <a:rPr lang="en-GB" sz="6000" b="1" dirty="0">
                <a:solidFill>
                  <a:srgbClr val="FF0000"/>
                </a:solidFill>
              </a:rPr>
              <a:t>d</a:t>
            </a:r>
            <a:r>
              <a:rPr lang="en-GB" sz="6000" b="1" dirty="0">
                <a:solidFill>
                  <a:srgbClr val="581EE8"/>
                </a:solidFill>
              </a:rPr>
              <a:t>est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pPr algn="ctr"/>
            <a:r>
              <a:rPr lang="en-GB" sz="6000" b="1"/>
              <a:t>sad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4899708" y="2573666"/>
            <a:ext cx="228780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chemeClr val="tx2"/>
                </a:solidFill>
              </a:rPr>
              <a:t>sad</a:t>
            </a:r>
            <a:r>
              <a:rPr lang="en-GB" sz="6000" b="1" dirty="0">
                <a:solidFill>
                  <a:srgbClr val="FF0000"/>
                </a:solidFill>
              </a:rPr>
              <a:t>d</a:t>
            </a:r>
            <a:r>
              <a:rPr lang="en-GB" sz="6000" b="1" dirty="0">
                <a:solidFill>
                  <a:schemeClr val="folHlink"/>
                </a:solidFill>
              </a:rPr>
              <a:t>er</a:t>
            </a:r>
          </a:p>
        </p:txBody>
      </p:sp>
      <p:sp>
        <p:nvSpPr>
          <p:cNvPr id="6" name="Rectángulo redondeado 5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21259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/>
      <p:bldP spid="60418" grpId="0"/>
      <p:bldP spid="60419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clever</a:t>
            </a:r>
            <a:endParaRPr lang="en-GB">
              <a:solidFill>
                <a:srgbClr val="581EE8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010" y="1636010"/>
            <a:ext cx="3585979" cy="3585979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9918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FFFF99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/>
              <a:t>clever</a:t>
            </a:r>
            <a:r>
              <a:rPr lang="en-GB">
                <a:solidFill>
                  <a:schemeClr val="folHlink"/>
                </a:solidFill>
              </a:rPr>
              <a:t>er</a:t>
            </a:r>
          </a:p>
        </p:txBody>
      </p:sp>
      <p:pic>
        <p:nvPicPr>
          <p:cNvPr id="3" name="Marcador de contenid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0903" y="2011363"/>
            <a:ext cx="2824469" cy="3767137"/>
          </a:xfr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12992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clever</a:t>
            </a:r>
            <a:r>
              <a:rPr lang="en-GB">
                <a:solidFill>
                  <a:srgbClr val="581EE8"/>
                </a:solidFill>
              </a:rPr>
              <a:t>est</a:t>
            </a:r>
          </a:p>
        </p:txBody>
      </p:sp>
      <p:pic>
        <p:nvPicPr>
          <p:cNvPr id="3" name="Marcador de contenido 2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200" y="1269000"/>
            <a:ext cx="10621601" cy="4320000"/>
          </a:xfr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55538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89" y="1765578"/>
            <a:ext cx="6172311" cy="508073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00424" y="722898"/>
            <a:ext cx="10058400" cy="6147802"/>
          </a:xfrm>
          <a:prstGeom prst="rect">
            <a:avLst/>
          </a:prstGeom>
        </p:spPr>
      </p:pic>
      <p:sp>
        <p:nvSpPr>
          <p:cNvPr id="2" name="Rectángulo redondeado 1"/>
          <p:cNvSpPr/>
          <p:nvPr/>
        </p:nvSpPr>
        <p:spPr>
          <a:xfrm>
            <a:off x="2489200" y="124990"/>
            <a:ext cx="7213600" cy="1526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REFERENCIAS</a:t>
            </a:r>
            <a:endParaRPr lang="es-MX" sz="6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ángulo redondeado 5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789179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293100" y="178202"/>
            <a:ext cx="3656874" cy="828641"/>
          </a:xfrm>
        </p:spPr>
        <p:txBody>
          <a:bodyPr>
            <a:normAutofit/>
          </a:bodyPr>
          <a:lstStyle/>
          <a:p>
            <a:r>
              <a:rPr lang="es-MX" sz="4000" b="1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27100" y="178202"/>
            <a:ext cx="10934376" cy="6451198"/>
          </a:xfrm>
        </p:spPr>
        <p:txBody>
          <a:bodyPr>
            <a:noAutofit/>
          </a:bodyPr>
          <a:lstStyle/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b="1" dirty="0" smtClean="0">
                <a:solidFill>
                  <a:srgbClr val="0070C0"/>
                </a:solidFill>
              </a:rPr>
              <a:t>Imágenes</a:t>
            </a:r>
            <a:endParaRPr lang="it-IT" b="1" dirty="0">
              <a:solidFill>
                <a:srgbClr val="0070C0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600" dirty="0">
                <a:solidFill>
                  <a:schemeClr val="tx1"/>
                </a:solidFill>
              </a:rPr>
              <a:t>Las imágenes se obtuvieron del sitio Freepik: http:www.freepik.com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>
              <a:solidFill>
                <a:schemeClr val="tx1"/>
              </a:solidFill>
            </a:endParaRPr>
          </a:p>
        </p:txBody>
      </p:sp>
      <p:sp>
        <p:nvSpPr>
          <p:cNvPr id="6" name="Rectángulo redondeado 5">
            <a:hlinkClick r:id="rId2" action="ppaction://hlinksldjump"/>
          </p:cNvPr>
          <p:cNvSpPr/>
          <p:nvPr/>
        </p:nvSpPr>
        <p:spPr>
          <a:xfrm>
            <a:off x="10964488" y="631301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21418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783633" y="5733256"/>
            <a:ext cx="7239625" cy="100811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What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is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it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like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?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836" y="620688"/>
            <a:ext cx="7524328" cy="4702705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85309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400050"/>
            <a:ext cx="9144000" cy="6057900"/>
          </a:xfrm>
          <a:prstGeom prst="rect">
            <a:avLst/>
          </a:prstGeom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2783633" y="5589240"/>
            <a:ext cx="7239625" cy="100811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What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is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it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like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3759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727" y="0"/>
            <a:ext cx="10058400" cy="6720268"/>
          </a:xfrm>
          <a:prstGeom prst="rect">
            <a:avLst/>
          </a:prstGeom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2783633" y="5589240"/>
            <a:ext cx="7239625" cy="100811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What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is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it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like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6148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2783633" y="5517232"/>
            <a:ext cx="7239625" cy="100811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What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is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it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like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38462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16920" y="499533"/>
            <a:ext cx="8327553" cy="5737779"/>
          </a:xfrm>
        </p:spPr>
        <p:txBody>
          <a:bodyPr>
            <a:noAutofit/>
          </a:bodyPr>
          <a:lstStyle/>
          <a:p>
            <a:pPr algn="ctr"/>
            <a:r>
              <a:rPr lang="es-MX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COMPARE </a:t>
            </a:r>
            <a:r>
              <a:rPr lang="es-MX" sz="72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THE</a:t>
            </a:r>
            <a:r>
              <a:rPr lang="es-MX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MX" sz="72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FOLLOWING</a:t>
            </a:r>
            <a:r>
              <a:rPr lang="es-MX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MX" sz="72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PICTURES</a:t>
            </a:r>
            <a:endParaRPr lang="es-MX" sz="7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2513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775520" y="260649"/>
            <a:ext cx="59241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Sara </a:t>
            </a:r>
            <a:r>
              <a:rPr lang="es-MX" sz="4000" b="1" dirty="0" err="1">
                <a:solidFill>
                  <a:srgbClr val="0070C0"/>
                </a:solidFill>
              </a:rPr>
              <a:t>is</a:t>
            </a:r>
            <a:r>
              <a:rPr lang="es-MX" sz="4000" b="1" dirty="0">
                <a:solidFill>
                  <a:srgbClr val="0070C0"/>
                </a:solidFill>
              </a:rPr>
              <a:t> </a:t>
            </a:r>
            <a:r>
              <a:rPr lang="es-MX" sz="4000" b="1" dirty="0" err="1">
                <a:solidFill>
                  <a:srgbClr val="0070C0"/>
                </a:solidFill>
              </a:rPr>
              <a:t>younger</a:t>
            </a:r>
            <a:r>
              <a:rPr lang="es-MX" sz="4000" b="1" dirty="0">
                <a:solidFill>
                  <a:srgbClr val="0070C0"/>
                </a:solidFill>
              </a:rPr>
              <a:t> </a:t>
            </a:r>
            <a:r>
              <a:rPr lang="es-MX" sz="4000" b="1" dirty="0" err="1">
                <a:solidFill>
                  <a:srgbClr val="0070C0"/>
                </a:solidFill>
              </a:rPr>
              <a:t>than</a:t>
            </a:r>
            <a:r>
              <a:rPr lang="es-MX" sz="4000" b="1" dirty="0">
                <a:solidFill>
                  <a:srgbClr val="0070C0"/>
                </a:solidFill>
              </a:rPr>
              <a:t> Cecilia.</a:t>
            </a: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1415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4112" y="404664"/>
            <a:ext cx="4457700" cy="59817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168400" y="1916832"/>
            <a:ext cx="62108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Betty </a:t>
            </a:r>
            <a:r>
              <a:rPr lang="es-MX" sz="4000" b="1" dirty="0" err="1">
                <a:solidFill>
                  <a:srgbClr val="0070C0"/>
                </a:solidFill>
              </a:rPr>
              <a:t>is</a:t>
            </a:r>
            <a:r>
              <a:rPr lang="es-MX" sz="4000" b="1" dirty="0">
                <a:solidFill>
                  <a:srgbClr val="0070C0"/>
                </a:solidFill>
              </a:rPr>
              <a:t> </a:t>
            </a:r>
            <a:r>
              <a:rPr lang="es-MX" sz="4000" b="1" dirty="0" err="1">
                <a:solidFill>
                  <a:srgbClr val="0070C0"/>
                </a:solidFill>
              </a:rPr>
              <a:t>uglier</a:t>
            </a:r>
            <a:r>
              <a:rPr lang="es-MX" sz="4000" b="1" dirty="0">
                <a:solidFill>
                  <a:srgbClr val="0070C0"/>
                </a:solidFill>
              </a:rPr>
              <a:t> </a:t>
            </a:r>
            <a:r>
              <a:rPr lang="es-MX" sz="4000" b="1" dirty="0" err="1">
                <a:solidFill>
                  <a:srgbClr val="0070C0"/>
                </a:solidFill>
              </a:rPr>
              <a:t>than</a:t>
            </a:r>
            <a:r>
              <a:rPr lang="es-MX" sz="4000" b="1" dirty="0">
                <a:solidFill>
                  <a:srgbClr val="0070C0"/>
                </a:solidFill>
              </a:rPr>
              <a:t> </a:t>
            </a:r>
            <a:r>
              <a:rPr lang="es-MX" sz="4000" b="1" dirty="0" err="1">
                <a:solidFill>
                  <a:srgbClr val="0070C0"/>
                </a:solidFill>
              </a:rPr>
              <a:t>America</a:t>
            </a:r>
            <a:r>
              <a:rPr lang="es-MX" sz="4000" b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8490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84" y="418202"/>
            <a:ext cx="4494109" cy="599602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045493" y="2705691"/>
            <a:ext cx="5355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Ana </a:t>
            </a:r>
            <a:r>
              <a:rPr lang="es-MX" sz="4000" b="1" dirty="0" err="1">
                <a:solidFill>
                  <a:srgbClr val="0070C0"/>
                </a:solidFill>
              </a:rPr>
              <a:t>is</a:t>
            </a:r>
            <a:r>
              <a:rPr lang="es-MX" sz="4000" b="1" dirty="0">
                <a:solidFill>
                  <a:srgbClr val="0070C0"/>
                </a:solidFill>
              </a:rPr>
              <a:t> more popular </a:t>
            </a:r>
            <a:r>
              <a:rPr lang="es-MX" sz="4000" b="1" dirty="0" err="1">
                <a:solidFill>
                  <a:srgbClr val="0070C0"/>
                </a:solidFill>
              </a:rPr>
              <a:t>than</a:t>
            </a:r>
            <a:r>
              <a:rPr lang="es-MX" sz="4000" b="1" dirty="0">
                <a:solidFill>
                  <a:srgbClr val="0070C0"/>
                </a:solidFill>
              </a:rPr>
              <a:t> Carlos.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67331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513" y="1196752"/>
            <a:ext cx="7482974" cy="4608512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206905" y="260649"/>
            <a:ext cx="97781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>
                <a:solidFill>
                  <a:srgbClr val="0070C0"/>
                </a:solidFill>
              </a:rPr>
              <a:t>The</a:t>
            </a:r>
            <a:r>
              <a:rPr lang="es-MX" sz="4000" dirty="0">
                <a:solidFill>
                  <a:srgbClr val="0070C0"/>
                </a:solidFill>
              </a:rPr>
              <a:t> </a:t>
            </a:r>
            <a:r>
              <a:rPr lang="es-MX" sz="4000" dirty="0" err="1">
                <a:solidFill>
                  <a:srgbClr val="0070C0"/>
                </a:solidFill>
              </a:rPr>
              <a:t>first</a:t>
            </a:r>
            <a:r>
              <a:rPr lang="es-MX" sz="4000" dirty="0">
                <a:solidFill>
                  <a:srgbClr val="0070C0"/>
                </a:solidFill>
              </a:rPr>
              <a:t> t-</a:t>
            </a:r>
            <a:r>
              <a:rPr lang="es-MX" sz="4000" dirty="0" err="1">
                <a:solidFill>
                  <a:srgbClr val="0070C0"/>
                </a:solidFill>
              </a:rPr>
              <a:t>shirt</a:t>
            </a:r>
            <a:r>
              <a:rPr lang="es-MX" sz="4000" dirty="0">
                <a:solidFill>
                  <a:srgbClr val="0070C0"/>
                </a:solidFill>
              </a:rPr>
              <a:t> </a:t>
            </a:r>
            <a:r>
              <a:rPr lang="es-MX" sz="4000" dirty="0" err="1">
                <a:solidFill>
                  <a:srgbClr val="0070C0"/>
                </a:solidFill>
              </a:rPr>
              <a:t>is</a:t>
            </a:r>
            <a:r>
              <a:rPr lang="es-MX" sz="4000" dirty="0">
                <a:solidFill>
                  <a:srgbClr val="0070C0"/>
                </a:solidFill>
              </a:rPr>
              <a:t> </a:t>
            </a:r>
            <a:r>
              <a:rPr lang="es-MX" sz="4000" dirty="0" err="1">
                <a:solidFill>
                  <a:srgbClr val="0070C0"/>
                </a:solidFill>
              </a:rPr>
              <a:t>older</a:t>
            </a:r>
            <a:r>
              <a:rPr lang="es-MX" sz="4000" dirty="0">
                <a:solidFill>
                  <a:srgbClr val="0070C0"/>
                </a:solidFill>
              </a:rPr>
              <a:t> </a:t>
            </a:r>
            <a:r>
              <a:rPr lang="es-MX" sz="4000" dirty="0" err="1">
                <a:solidFill>
                  <a:srgbClr val="0070C0"/>
                </a:solidFill>
              </a:rPr>
              <a:t>than</a:t>
            </a:r>
            <a:r>
              <a:rPr lang="es-MX" sz="4000" dirty="0">
                <a:solidFill>
                  <a:srgbClr val="0070C0"/>
                </a:solidFill>
              </a:rPr>
              <a:t> </a:t>
            </a:r>
            <a:r>
              <a:rPr lang="es-MX" sz="4000" dirty="0" err="1">
                <a:solidFill>
                  <a:srgbClr val="0070C0"/>
                </a:solidFill>
              </a:rPr>
              <a:t>the</a:t>
            </a:r>
            <a:r>
              <a:rPr lang="es-MX" sz="4000" dirty="0">
                <a:solidFill>
                  <a:srgbClr val="0070C0"/>
                </a:solidFill>
              </a:rPr>
              <a:t> </a:t>
            </a:r>
            <a:r>
              <a:rPr lang="es-MX" sz="4000" dirty="0" err="1">
                <a:solidFill>
                  <a:srgbClr val="0070C0"/>
                </a:solidFill>
              </a:rPr>
              <a:t>second</a:t>
            </a:r>
            <a:r>
              <a:rPr lang="es-MX" sz="4000" dirty="0">
                <a:solidFill>
                  <a:srgbClr val="0070C0"/>
                </a:solidFill>
              </a:rPr>
              <a:t> t-</a:t>
            </a:r>
            <a:r>
              <a:rPr lang="es-MX" sz="4000" dirty="0" err="1">
                <a:solidFill>
                  <a:srgbClr val="0070C0"/>
                </a:solidFill>
              </a:rPr>
              <a:t>shirt</a:t>
            </a:r>
            <a:r>
              <a:rPr lang="es-MX" sz="4000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22165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/>
                </a:solidFill>
              </a:rPr>
              <a:t>Inglés 2</a:t>
            </a:r>
            <a:endParaRPr lang="es-MX" dirty="0">
              <a:solidFill>
                <a:schemeClr val="accent2"/>
              </a:solidFill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sz="2400" dirty="0">
                <a:solidFill>
                  <a:schemeClr val="tx1"/>
                </a:solidFill>
              </a:rPr>
              <a:t>PROPÓSITO GENERAL </a:t>
            </a:r>
          </a:p>
          <a:p>
            <a:pPr algn="just">
              <a:lnSpc>
                <a:spcPct val="150000"/>
              </a:lnSpc>
            </a:pPr>
            <a:r>
              <a:rPr lang="es-MX" sz="2400" dirty="0"/>
              <a:t>Emplea el idioma inglés para satisfacer sus necesidades inmediatas de interacción, supervivencia y de relación con su entorno inmediato, de forma simple, por medio de expresiones cotidianas, frases comunes, familiares y aprendidas; y representaciones lingüísticas asociadas al contexto cultural y social. 	</a:t>
            </a:r>
          </a:p>
        </p:txBody>
      </p:sp>
      <p:sp>
        <p:nvSpPr>
          <p:cNvPr id="5" name="Rectángulo 4">
            <a:hlinkClick r:id="" action="ppaction://hlinkshowjump?jump=nextslide"/>
          </p:cNvPr>
          <p:cNvSpPr/>
          <p:nvPr/>
        </p:nvSpPr>
        <p:spPr>
          <a:xfrm>
            <a:off x="8724383" y="593467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98280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500" y="764704"/>
            <a:ext cx="6985000" cy="59055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754538" y="92179"/>
            <a:ext cx="106829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>
                <a:solidFill>
                  <a:srgbClr val="0070C0"/>
                </a:solidFill>
              </a:rPr>
              <a:t>The</a:t>
            </a:r>
            <a:r>
              <a:rPr lang="es-MX" sz="4000" dirty="0">
                <a:solidFill>
                  <a:srgbClr val="0070C0"/>
                </a:solidFill>
              </a:rPr>
              <a:t> </a:t>
            </a:r>
            <a:r>
              <a:rPr lang="es-MX" sz="4000" dirty="0" err="1">
                <a:solidFill>
                  <a:srgbClr val="0070C0"/>
                </a:solidFill>
              </a:rPr>
              <a:t>second</a:t>
            </a:r>
            <a:r>
              <a:rPr lang="es-MX" sz="4000" dirty="0">
                <a:solidFill>
                  <a:srgbClr val="0070C0"/>
                </a:solidFill>
              </a:rPr>
              <a:t> set </a:t>
            </a:r>
            <a:r>
              <a:rPr lang="es-MX" sz="4000" dirty="0" err="1">
                <a:solidFill>
                  <a:srgbClr val="0070C0"/>
                </a:solidFill>
              </a:rPr>
              <a:t>is</a:t>
            </a:r>
            <a:r>
              <a:rPr lang="es-MX" sz="4000" dirty="0">
                <a:solidFill>
                  <a:srgbClr val="0070C0"/>
                </a:solidFill>
              </a:rPr>
              <a:t> more </a:t>
            </a:r>
            <a:r>
              <a:rPr lang="es-MX" sz="4000" dirty="0" err="1">
                <a:solidFill>
                  <a:srgbClr val="0070C0"/>
                </a:solidFill>
              </a:rPr>
              <a:t>expensive</a:t>
            </a:r>
            <a:r>
              <a:rPr lang="es-MX" sz="4000" dirty="0">
                <a:solidFill>
                  <a:srgbClr val="0070C0"/>
                </a:solidFill>
              </a:rPr>
              <a:t> </a:t>
            </a:r>
            <a:r>
              <a:rPr lang="es-MX" sz="4000" dirty="0" err="1">
                <a:solidFill>
                  <a:srgbClr val="0070C0"/>
                </a:solidFill>
              </a:rPr>
              <a:t>than</a:t>
            </a:r>
            <a:r>
              <a:rPr lang="es-MX" sz="4000" dirty="0">
                <a:solidFill>
                  <a:srgbClr val="0070C0"/>
                </a:solidFill>
              </a:rPr>
              <a:t> </a:t>
            </a:r>
            <a:r>
              <a:rPr lang="es-MX" sz="4000" dirty="0" err="1">
                <a:solidFill>
                  <a:srgbClr val="0070C0"/>
                </a:solidFill>
              </a:rPr>
              <a:t>the</a:t>
            </a:r>
            <a:r>
              <a:rPr lang="es-MX" sz="4000" dirty="0">
                <a:solidFill>
                  <a:srgbClr val="0070C0"/>
                </a:solidFill>
              </a:rPr>
              <a:t> </a:t>
            </a:r>
            <a:r>
              <a:rPr lang="es-MX" sz="4000" dirty="0" err="1">
                <a:solidFill>
                  <a:srgbClr val="0070C0"/>
                </a:solidFill>
              </a:rPr>
              <a:t>first</a:t>
            </a:r>
            <a:r>
              <a:rPr lang="es-MX" sz="4000" dirty="0">
                <a:solidFill>
                  <a:srgbClr val="0070C0"/>
                </a:solidFill>
              </a:rPr>
              <a:t> set.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89888" y="633841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92996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5340" y="0"/>
            <a:ext cx="11881320" cy="1033184"/>
          </a:xfrm>
        </p:spPr>
        <p:txBody>
          <a:bodyPr>
            <a:noAutofit/>
          </a:bodyPr>
          <a:lstStyle/>
          <a:p>
            <a:pPr algn="ctr"/>
            <a:r>
              <a:rPr lang="es-E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REGULAR SHORT </a:t>
            </a:r>
            <a:r>
              <a:rPr lang="es-ES" sz="5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ADJECTIVES</a:t>
            </a:r>
            <a:endParaRPr lang="es-MX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1487488" y="836712"/>
          <a:ext cx="9217024" cy="582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3646">
                <a:tc>
                  <a:txBody>
                    <a:bodyPr/>
                    <a:lstStyle/>
                    <a:p>
                      <a:pPr algn="ctr"/>
                      <a:r>
                        <a:rPr lang="es-ES" sz="3600" dirty="0" err="1" smtClean="0"/>
                        <a:t>ADJECTIVE</a:t>
                      </a:r>
                      <a:endParaRPr lang="es-MX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err="1" smtClean="0"/>
                        <a:t>COMPARATIVE</a:t>
                      </a:r>
                      <a:r>
                        <a:rPr lang="es-ES" sz="2400" dirty="0" smtClean="0"/>
                        <a:t> </a:t>
                      </a:r>
                      <a:r>
                        <a:rPr lang="es-ES" sz="2400" dirty="0" err="1" smtClean="0"/>
                        <a:t>FORM</a:t>
                      </a:r>
                      <a:endParaRPr lang="es-ES" sz="2400" dirty="0" smtClean="0"/>
                    </a:p>
                    <a:p>
                      <a:pPr algn="ctr"/>
                      <a:r>
                        <a:rPr lang="es-ES" sz="2400" dirty="0" err="1" smtClean="0"/>
                        <a:t>IS</a:t>
                      </a:r>
                      <a:r>
                        <a:rPr lang="es-ES" sz="2400" dirty="0" smtClean="0"/>
                        <a:t> ______________</a:t>
                      </a:r>
                      <a:r>
                        <a:rPr lang="es-ES" sz="2400" baseline="0" dirty="0" smtClean="0"/>
                        <a:t> </a:t>
                      </a:r>
                      <a:r>
                        <a:rPr lang="es-ES" sz="2400" baseline="0" dirty="0" err="1" smtClean="0"/>
                        <a:t>THAN</a:t>
                      </a:r>
                      <a:endParaRPr lang="es-ES" sz="2400" dirty="0" smtClean="0"/>
                    </a:p>
                    <a:p>
                      <a:pPr algn="ctr"/>
                      <a:r>
                        <a:rPr lang="es-ES" sz="2400" dirty="0" smtClean="0"/>
                        <a:t>ARE ____________ </a:t>
                      </a:r>
                      <a:r>
                        <a:rPr lang="es-ES" sz="2400" dirty="0" err="1" smtClean="0"/>
                        <a:t>THAN</a:t>
                      </a:r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84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Tall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784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Fast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784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Big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784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Cheap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784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Cold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784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New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784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Tidy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784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Noisy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10989888" y="613880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50903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9336" y="116632"/>
            <a:ext cx="11953328" cy="792088"/>
          </a:xfrm>
        </p:spPr>
        <p:txBody>
          <a:bodyPr>
            <a:noAutofit/>
          </a:bodyPr>
          <a:lstStyle/>
          <a:p>
            <a:pPr algn="ctr"/>
            <a:r>
              <a:rPr lang="es-E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REGULAR LONG </a:t>
            </a:r>
            <a:r>
              <a:rPr lang="es-ES" sz="5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ADJECTIVES</a:t>
            </a:r>
            <a:endParaRPr lang="es-MX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1199456" y="908720"/>
          <a:ext cx="9793088" cy="582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9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3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es-ES" sz="3200" dirty="0" smtClean="0"/>
                    </a:p>
                    <a:p>
                      <a:pPr algn="ctr"/>
                      <a:r>
                        <a:rPr lang="es-ES" sz="3200" dirty="0" err="1" smtClean="0"/>
                        <a:t>ADJECTIVE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err="1" smtClean="0"/>
                        <a:t>COMPARATIVE</a:t>
                      </a:r>
                      <a:r>
                        <a:rPr lang="es-ES" sz="2400" dirty="0" smtClean="0"/>
                        <a:t> </a:t>
                      </a:r>
                      <a:r>
                        <a:rPr lang="es-ES" sz="2400" dirty="0" err="1" smtClean="0"/>
                        <a:t>FORM</a:t>
                      </a:r>
                      <a:endParaRPr lang="es-ES" sz="2400" dirty="0" smtClean="0"/>
                    </a:p>
                    <a:p>
                      <a:pPr algn="ctr"/>
                      <a:r>
                        <a:rPr lang="es-ES" sz="2400" dirty="0" err="1" smtClean="0"/>
                        <a:t>IS</a:t>
                      </a:r>
                      <a:r>
                        <a:rPr lang="es-ES" sz="2400" dirty="0" smtClean="0"/>
                        <a:t> MORE ______________</a:t>
                      </a:r>
                      <a:r>
                        <a:rPr lang="es-ES" sz="2400" baseline="0" dirty="0" smtClean="0"/>
                        <a:t> </a:t>
                      </a:r>
                      <a:r>
                        <a:rPr lang="es-ES" sz="2400" baseline="0" dirty="0" err="1" smtClean="0"/>
                        <a:t>THAN</a:t>
                      </a:r>
                      <a:endParaRPr lang="es-ES" sz="2400" dirty="0" smtClean="0"/>
                    </a:p>
                    <a:p>
                      <a:pPr algn="ctr"/>
                      <a:r>
                        <a:rPr lang="es-ES" sz="2400" dirty="0" smtClean="0"/>
                        <a:t>ARE MORE ____________ </a:t>
                      </a:r>
                      <a:r>
                        <a:rPr lang="es-ES" sz="2400" dirty="0" err="1" smtClean="0"/>
                        <a:t>THAN</a:t>
                      </a:r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61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Interesting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861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Awesome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861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Elegant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861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Beautiful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9861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Important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9861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Comfortable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9861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Modern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9861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Amazing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10989888" y="621081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74049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1384" y="116632"/>
            <a:ext cx="11089232" cy="817160"/>
          </a:xfrm>
        </p:spPr>
        <p:txBody>
          <a:bodyPr>
            <a:noAutofit/>
          </a:bodyPr>
          <a:lstStyle/>
          <a:p>
            <a:pPr algn="ctr"/>
            <a:r>
              <a:rPr lang="es-E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IRREGULAR </a:t>
            </a:r>
            <a:r>
              <a:rPr lang="es-ES" sz="5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ADJECTIVES</a:t>
            </a:r>
            <a:endParaRPr lang="es-MX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875420" y="933792"/>
          <a:ext cx="10441160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23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58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3000">
                <a:tc>
                  <a:txBody>
                    <a:bodyPr/>
                    <a:lstStyle/>
                    <a:p>
                      <a:pPr algn="ctr"/>
                      <a:endParaRPr lang="es-ES" sz="3200" dirty="0" smtClean="0"/>
                    </a:p>
                    <a:p>
                      <a:pPr algn="ctr"/>
                      <a:r>
                        <a:rPr lang="es-ES" sz="3200" dirty="0" err="1" smtClean="0"/>
                        <a:t>ADJECTIVE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COMPARATIVE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FORM</a:t>
                      </a:r>
                      <a:endParaRPr lang="es-ES" dirty="0" smtClean="0"/>
                    </a:p>
                    <a:p>
                      <a:pPr algn="ctr"/>
                      <a:r>
                        <a:rPr lang="es-ES" dirty="0" err="1" smtClean="0"/>
                        <a:t>IS</a:t>
                      </a:r>
                      <a:r>
                        <a:rPr lang="es-ES" dirty="0" smtClean="0"/>
                        <a:t> ______________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THAN</a:t>
                      </a:r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ARE ____________ </a:t>
                      </a:r>
                      <a:r>
                        <a:rPr lang="es-ES" dirty="0" err="1" smtClean="0"/>
                        <a:t>THAN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985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Good</a:t>
                      </a:r>
                      <a:endParaRPr lang="es-MX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Better</a:t>
                      </a:r>
                      <a:endParaRPr lang="es-MX" sz="3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985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Bad</a:t>
                      </a:r>
                      <a:endParaRPr lang="es-MX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Worse</a:t>
                      </a:r>
                      <a:endParaRPr lang="es-MX" sz="3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985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Well</a:t>
                      </a:r>
                      <a:endParaRPr lang="es-MX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Better</a:t>
                      </a:r>
                      <a:endParaRPr lang="es-MX" sz="3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985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Far</a:t>
                      </a:r>
                      <a:endParaRPr lang="es-MX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Farther</a:t>
                      </a:r>
                      <a:r>
                        <a:rPr lang="es-MX" sz="3200" dirty="0" smtClean="0"/>
                        <a:t> / </a:t>
                      </a:r>
                      <a:r>
                        <a:rPr lang="es-MX" sz="3200" dirty="0" err="1" smtClean="0"/>
                        <a:t>Further</a:t>
                      </a:r>
                      <a:endParaRPr lang="es-MX" sz="3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985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Old </a:t>
                      </a:r>
                    </a:p>
                    <a:p>
                      <a:pPr algn="ctr"/>
                      <a:r>
                        <a:rPr lang="es-MX" sz="3200" dirty="0" smtClean="0"/>
                        <a:t>(</a:t>
                      </a:r>
                      <a:r>
                        <a:rPr lang="es-MX" sz="3200" dirty="0" err="1" smtClean="0"/>
                        <a:t>members</a:t>
                      </a:r>
                      <a:r>
                        <a:rPr lang="es-MX" sz="3200" dirty="0" smtClean="0"/>
                        <a:t> of </a:t>
                      </a:r>
                      <a:r>
                        <a:rPr lang="es-MX" sz="3200" dirty="0" err="1" smtClean="0"/>
                        <a:t>the</a:t>
                      </a:r>
                      <a:r>
                        <a:rPr lang="es-MX" sz="3200" dirty="0" smtClean="0"/>
                        <a:t> </a:t>
                      </a:r>
                      <a:r>
                        <a:rPr lang="es-MX" sz="3200" dirty="0" err="1" smtClean="0"/>
                        <a:t>family</a:t>
                      </a:r>
                      <a:r>
                        <a:rPr lang="es-MX" sz="3200" dirty="0" smtClean="0"/>
                        <a:t>)</a:t>
                      </a:r>
                      <a:endParaRPr lang="es-MX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elder</a:t>
                      </a:r>
                      <a:endParaRPr lang="es-MX" sz="3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985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Little</a:t>
                      </a:r>
                      <a:endParaRPr lang="es-MX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less</a:t>
                      </a:r>
                      <a:endParaRPr lang="es-MX" sz="3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9856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Much</a:t>
                      </a:r>
                      <a:endParaRPr lang="es-MX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more</a:t>
                      </a:r>
                      <a:endParaRPr lang="es-MX" sz="3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10989888" y="6282317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1400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83432" y="692696"/>
            <a:ext cx="10225136" cy="5472608"/>
          </a:xfrm>
        </p:spPr>
        <p:txBody>
          <a:bodyPr>
            <a:noAutofit/>
          </a:bodyPr>
          <a:lstStyle/>
          <a:p>
            <a:pPr algn="ctr"/>
            <a:r>
              <a:rPr lang="es-MX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COMPARE </a:t>
            </a:r>
            <a:r>
              <a:rPr lang="es-MX" sz="6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THE</a:t>
            </a:r>
            <a:r>
              <a:rPr lang="es-MX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MX" sz="6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FOLOWING</a:t>
            </a:r>
            <a:r>
              <a:rPr lang="es-MX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PLACES </a:t>
            </a:r>
            <a:r>
              <a:rPr lang="es-MX" sz="6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USING</a:t>
            </a:r>
            <a:r>
              <a:rPr lang="es-MX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MX" sz="6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THE</a:t>
            </a:r>
            <a:r>
              <a:rPr lang="es-MX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MX" sz="6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ADJECTIVE</a:t>
            </a:r>
            <a:r>
              <a:rPr lang="es-MX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MX" sz="6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GIVEN</a:t>
            </a:r>
            <a:r>
              <a:rPr lang="es-MX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.</a:t>
            </a:r>
            <a:endParaRPr lang="es-MX" sz="6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17444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11 Grupo"/>
          <p:cNvGrpSpPr/>
          <p:nvPr/>
        </p:nvGrpSpPr>
        <p:grpSpPr>
          <a:xfrm>
            <a:off x="1691117" y="260648"/>
            <a:ext cx="8809766" cy="1800000"/>
            <a:chOff x="178458" y="421500"/>
            <a:chExt cx="8809766" cy="1800000"/>
          </a:xfrm>
        </p:grpSpPr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88224" y="421500"/>
              <a:ext cx="2400000" cy="1800000"/>
            </a:xfrm>
            <a:prstGeom prst="rect">
              <a:avLst/>
            </a:prstGeom>
          </p:spPr>
        </p:pic>
        <p:pic>
          <p:nvPicPr>
            <p:cNvPr id="5" name="4 Imagen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8458" y="421500"/>
              <a:ext cx="2880000" cy="1800000"/>
            </a:xfrm>
            <a:prstGeom prst="rect">
              <a:avLst/>
            </a:prstGeom>
          </p:spPr>
        </p:pic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2727" y="421500"/>
              <a:ext cx="2701228" cy="1800000"/>
            </a:xfrm>
            <a:prstGeom prst="rect">
              <a:avLst/>
            </a:prstGeom>
          </p:spPr>
        </p:pic>
      </p:grpSp>
      <p:grpSp>
        <p:nvGrpSpPr>
          <p:cNvPr id="11" name="10 Grupo"/>
          <p:cNvGrpSpPr/>
          <p:nvPr/>
        </p:nvGrpSpPr>
        <p:grpSpPr>
          <a:xfrm>
            <a:off x="1622810" y="5010158"/>
            <a:ext cx="8937687" cy="1800000"/>
            <a:chOff x="98809" y="3210158"/>
            <a:chExt cx="8937687" cy="1800000"/>
          </a:xfrm>
        </p:grpSpPr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19515" y="3210158"/>
              <a:ext cx="2716981" cy="1800000"/>
            </a:xfrm>
            <a:prstGeom prst="rect">
              <a:avLst/>
            </a:prstGeom>
          </p:spPr>
        </p:pic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809" y="3210158"/>
              <a:ext cx="2880000" cy="180000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9162" y="3210158"/>
              <a:ext cx="2880000" cy="1800000"/>
            </a:xfrm>
            <a:prstGeom prst="rect">
              <a:avLst/>
            </a:prstGeom>
          </p:spPr>
        </p:pic>
      </p:grpSp>
      <p:sp>
        <p:nvSpPr>
          <p:cNvPr id="13" name="12 CuadroTexto"/>
          <p:cNvSpPr txBox="1"/>
          <p:nvPr/>
        </p:nvSpPr>
        <p:spPr>
          <a:xfrm>
            <a:off x="1892861" y="2152504"/>
            <a:ext cx="2476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err="1"/>
              <a:t>CANCUN</a:t>
            </a:r>
            <a:r>
              <a:rPr lang="es-MX" sz="2800" b="1" dirty="0"/>
              <a:t> BEACH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8671929" y="2152504"/>
            <a:ext cx="1257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err="1"/>
              <a:t>FOREST</a:t>
            </a:r>
            <a:endParaRPr lang="es-MX" sz="28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028528" y="2152504"/>
            <a:ext cx="2625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/>
              <a:t>CHICAGO STREET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2187057" y="4430308"/>
            <a:ext cx="1751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/>
              <a:t>NEW YORK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7636423" y="4444427"/>
            <a:ext cx="32499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/>
              <a:t>LOS </a:t>
            </a:r>
            <a:r>
              <a:rPr lang="es-MX" sz="2800" b="1" dirty="0" err="1"/>
              <a:t>ANGELES</a:t>
            </a:r>
            <a:r>
              <a:rPr lang="es-MX" sz="2800" b="1" dirty="0"/>
              <a:t> STREET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5531000" y="4444427"/>
            <a:ext cx="128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/>
              <a:t>ALASKA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96393" y="2769467"/>
            <a:ext cx="1162850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400" b="1" dirty="0" err="1">
                <a:solidFill>
                  <a:srgbClr val="FF0000"/>
                </a:solidFill>
              </a:rPr>
              <a:t>RELAXING</a:t>
            </a:r>
            <a:r>
              <a:rPr lang="es-MX" sz="4400" b="1" dirty="0">
                <a:solidFill>
                  <a:srgbClr val="FF0000"/>
                </a:solidFill>
              </a:rPr>
              <a:t> / </a:t>
            </a:r>
            <a:r>
              <a:rPr lang="es-MX" sz="4400" b="1" dirty="0" err="1">
                <a:solidFill>
                  <a:srgbClr val="FF0000"/>
                </a:solidFill>
              </a:rPr>
              <a:t>NOISY</a:t>
            </a:r>
            <a:r>
              <a:rPr lang="es-MX" sz="4400" b="1" dirty="0">
                <a:solidFill>
                  <a:srgbClr val="FF0000"/>
                </a:solidFill>
              </a:rPr>
              <a:t> / </a:t>
            </a:r>
            <a:r>
              <a:rPr lang="es-MX" sz="4400" b="1" dirty="0" err="1">
                <a:solidFill>
                  <a:srgbClr val="FF0000"/>
                </a:solidFill>
              </a:rPr>
              <a:t>STRESSING</a:t>
            </a:r>
            <a:r>
              <a:rPr lang="es-MX" sz="4400" b="1" dirty="0">
                <a:solidFill>
                  <a:srgbClr val="FF0000"/>
                </a:solidFill>
              </a:rPr>
              <a:t> / COLD</a:t>
            </a:r>
          </a:p>
          <a:p>
            <a:pPr algn="ctr"/>
            <a:r>
              <a:rPr lang="es-MX" sz="4400" b="1" dirty="0">
                <a:solidFill>
                  <a:srgbClr val="FF0000"/>
                </a:solidFill>
              </a:rPr>
              <a:t>HOT / </a:t>
            </a:r>
            <a:r>
              <a:rPr lang="es-MX" sz="4400" b="1" dirty="0" err="1">
                <a:solidFill>
                  <a:srgbClr val="FF0000"/>
                </a:solidFill>
              </a:rPr>
              <a:t>INTERESTING</a:t>
            </a:r>
            <a:endParaRPr lang="es-MX" sz="4400" b="1" dirty="0">
              <a:solidFill>
                <a:srgbClr val="FF0000"/>
              </a:solidFill>
            </a:endParaRPr>
          </a:p>
        </p:txBody>
      </p:sp>
      <p:sp>
        <p:nvSpPr>
          <p:cNvPr id="19" name="Rectángulo redondeado 18">
            <a:hlinkClick r:id="rId8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78610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11 Grupo"/>
          <p:cNvGrpSpPr/>
          <p:nvPr/>
        </p:nvGrpSpPr>
        <p:grpSpPr>
          <a:xfrm>
            <a:off x="1660801" y="4869360"/>
            <a:ext cx="8870401" cy="1800000"/>
            <a:chOff x="75935" y="4665906"/>
            <a:chExt cx="8870401" cy="1800000"/>
          </a:xfrm>
        </p:grpSpPr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59987" y="4665906"/>
              <a:ext cx="2719780" cy="1800000"/>
            </a:xfrm>
            <a:prstGeom prst="rect">
              <a:avLst/>
            </a:prstGeom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46336" y="4665906"/>
              <a:ext cx="2700000" cy="1800000"/>
            </a:xfrm>
            <a:prstGeom prst="rect">
              <a:avLst/>
            </a:prstGeom>
          </p:spPr>
        </p:pic>
        <p:pic>
          <p:nvPicPr>
            <p:cNvPr id="8" name="7 Imagen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935" y="4665906"/>
              <a:ext cx="2517483" cy="1800000"/>
            </a:xfrm>
            <a:prstGeom prst="rect">
              <a:avLst/>
            </a:prstGeom>
          </p:spPr>
        </p:pic>
      </p:grpSp>
      <p:grpSp>
        <p:nvGrpSpPr>
          <p:cNvPr id="11" name="10 Grupo"/>
          <p:cNvGrpSpPr/>
          <p:nvPr/>
        </p:nvGrpSpPr>
        <p:grpSpPr>
          <a:xfrm>
            <a:off x="1703592" y="184750"/>
            <a:ext cx="8784816" cy="2160000"/>
            <a:chOff x="251520" y="184750"/>
            <a:chExt cx="8784816" cy="2160000"/>
          </a:xfrm>
        </p:grpSpPr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0" y="184750"/>
              <a:ext cx="2817391" cy="2160000"/>
            </a:xfrm>
            <a:prstGeom prst="rect">
              <a:avLst/>
            </a:prstGeom>
          </p:spPr>
        </p:pic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6336" y="184750"/>
              <a:ext cx="2880000" cy="216000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62624" y="184750"/>
              <a:ext cx="2700000" cy="2160000"/>
            </a:xfrm>
            <a:prstGeom prst="rect">
              <a:avLst/>
            </a:prstGeom>
          </p:spPr>
        </p:pic>
      </p:grpSp>
      <p:sp>
        <p:nvSpPr>
          <p:cNvPr id="13" name="12 Rectángulo"/>
          <p:cNvSpPr/>
          <p:nvPr/>
        </p:nvSpPr>
        <p:spPr>
          <a:xfrm>
            <a:off x="0" y="2733070"/>
            <a:ext cx="1219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800" b="1" dirty="0">
                <a:solidFill>
                  <a:srgbClr val="FF0000"/>
                </a:solidFill>
              </a:rPr>
              <a:t>HOT / </a:t>
            </a:r>
            <a:r>
              <a:rPr lang="es-MX" sz="4800" b="1" dirty="0" err="1">
                <a:solidFill>
                  <a:srgbClr val="FF0000"/>
                </a:solidFill>
              </a:rPr>
              <a:t>INTERESTING</a:t>
            </a:r>
            <a:r>
              <a:rPr lang="es-MX" sz="4800" b="1" dirty="0">
                <a:solidFill>
                  <a:srgbClr val="FF0000"/>
                </a:solidFill>
              </a:rPr>
              <a:t> / </a:t>
            </a:r>
            <a:r>
              <a:rPr lang="es-MX" sz="4800" b="1" dirty="0" err="1">
                <a:solidFill>
                  <a:srgbClr val="FF0000"/>
                </a:solidFill>
              </a:rPr>
              <a:t>WINDY</a:t>
            </a:r>
            <a:r>
              <a:rPr lang="es-MX" sz="4800" b="1" dirty="0">
                <a:solidFill>
                  <a:srgbClr val="FF0000"/>
                </a:solidFill>
              </a:rPr>
              <a:t> / </a:t>
            </a:r>
            <a:r>
              <a:rPr lang="es-MX" sz="4800" b="1" dirty="0" err="1">
                <a:solidFill>
                  <a:srgbClr val="FF0000"/>
                </a:solidFill>
              </a:rPr>
              <a:t>WET</a:t>
            </a:r>
            <a:endParaRPr lang="es-MX" sz="4800" b="1" dirty="0">
              <a:solidFill>
                <a:srgbClr val="FF0000"/>
              </a:solidFill>
            </a:endParaRPr>
          </a:p>
          <a:p>
            <a:pPr algn="ctr"/>
            <a:r>
              <a:rPr lang="es-MX" sz="4800" b="1" dirty="0" err="1">
                <a:solidFill>
                  <a:srgbClr val="FF0000"/>
                </a:solidFill>
              </a:rPr>
              <a:t>DIRTY</a:t>
            </a:r>
            <a:r>
              <a:rPr lang="es-MX" sz="4800" b="1" dirty="0">
                <a:solidFill>
                  <a:srgbClr val="FF0000"/>
                </a:solidFill>
              </a:rPr>
              <a:t> / </a:t>
            </a:r>
            <a:r>
              <a:rPr lang="es-MX" sz="4800" b="1" dirty="0" err="1">
                <a:solidFill>
                  <a:srgbClr val="FF0000"/>
                </a:solidFill>
              </a:rPr>
              <a:t>BORING</a:t>
            </a:r>
            <a:r>
              <a:rPr lang="es-MX" sz="4800" b="1" dirty="0">
                <a:solidFill>
                  <a:srgbClr val="FF0000"/>
                </a:solidFill>
              </a:rPr>
              <a:t> / </a:t>
            </a:r>
            <a:r>
              <a:rPr lang="es-MX" sz="4800" b="1" dirty="0" err="1">
                <a:solidFill>
                  <a:srgbClr val="FF0000"/>
                </a:solidFill>
              </a:rPr>
              <a:t>SUNNY</a:t>
            </a:r>
            <a:r>
              <a:rPr lang="es-MX" sz="4800" b="1" dirty="0">
                <a:solidFill>
                  <a:srgbClr val="FF0000"/>
                </a:solidFill>
              </a:rPr>
              <a:t> / </a:t>
            </a:r>
            <a:r>
              <a:rPr lang="es-MX" sz="4800" b="1" dirty="0" err="1">
                <a:solidFill>
                  <a:srgbClr val="FF0000"/>
                </a:solidFill>
              </a:rPr>
              <a:t>TIDY</a:t>
            </a:r>
            <a:endParaRPr lang="es-MX" sz="4800" b="1" dirty="0">
              <a:solidFill>
                <a:srgbClr val="FF00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720918" y="2309178"/>
            <a:ext cx="729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err="1"/>
              <a:t>LAB</a:t>
            </a:r>
            <a:endParaRPr lang="es-MX" sz="28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8671628" y="2352153"/>
            <a:ext cx="913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/>
              <a:t>PARK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4752217" y="2324813"/>
            <a:ext cx="2735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/>
              <a:t>CINEMA </a:t>
            </a:r>
            <a:r>
              <a:rPr lang="es-MX" sz="2800" b="1" dirty="0" err="1"/>
              <a:t>THEATER</a:t>
            </a:r>
            <a:endParaRPr lang="es-MX" sz="28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1856739" y="4331180"/>
            <a:ext cx="2229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/>
              <a:t>MIAMI BEACH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7915788" y="4345940"/>
            <a:ext cx="2648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err="1"/>
              <a:t>JAPANESE</a:t>
            </a:r>
            <a:r>
              <a:rPr lang="es-MX" sz="2800" b="1" dirty="0"/>
              <a:t> BEACH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5385438" y="4331180"/>
            <a:ext cx="1231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/>
              <a:t>STREET</a:t>
            </a:r>
          </a:p>
        </p:txBody>
      </p:sp>
      <p:sp>
        <p:nvSpPr>
          <p:cNvPr id="20" name="Rectángulo redondeado 19">
            <a:hlinkClick r:id="rId8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96871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6179" y="461619"/>
            <a:ext cx="9603275" cy="1049235"/>
          </a:xfrm>
        </p:spPr>
        <p:txBody>
          <a:bodyPr/>
          <a:lstStyle/>
          <a:p>
            <a:r>
              <a:rPr lang="es-MX" sz="4400" b="1" dirty="0" smtClean="0"/>
              <a:t>HOT   /   COLD</a:t>
            </a:r>
            <a:endParaRPr lang="es-MX" sz="4400" b="1" dirty="0"/>
          </a:p>
        </p:txBody>
      </p:sp>
      <p:grpSp>
        <p:nvGrpSpPr>
          <p:cNvPr id="6" name="5 Grupo"/>
          <p:cNvGrpSpPr/>
          <p:nvPr/>
        </p:nvGrpSpPr>
        <p:grpSpPr>
          <a:xfrm>
            <a:off x="2060585" y="2232278"/>
            <a:ext cx="8020033" cy="2704704"/>
            <a:chOff x="323528" y="2575178"/>
            <a:chExt cx="8020033" cy="2704704"/>
          </a:xfrm>
        </p:grpSpPr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528" y="2575178"/>
              <a:ext cx="3606272" cy="2704704"/>
            </a:xfrm>
            <a:prstGeom prst="rect">
              <a:avLst/>
            </a:prstGeom>
          </p:spPr>
        </p:pic>
        <p:pic>
          <p:nvPicPr>
            <p:cNvPr id="5" name="4 Imagen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3968" y="2575178"/>
              <a:ext cx="4059593" cy="2704704"/>
            </a:xfrm>
            <a:prstGeom prst="rect">
              <a:avLst/>
            </a:prstGeom>
          </p:spPr>
        </p:pic>
      </p:grpSp>
      <p:sp>
        <p:nvSpPr>
          <p:cNvPr id="7" name="6 CuadroTexto"/>
          <p:cNvSpPr txBox="1"/>
          <p:nvPr/>
        </p:nvSpPr>
        <p:spPr>
          <a:xfrm>
            <a:off x="3190280" y="5246341"/>
            <a:ext cx="19287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/>
              <a:t>Alaska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7150721" y="5246341"/>
            <a:ext cx="32903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/>
              <a:t>Los </a:t>
            </a:r>
            <a:r>
              <a:rPr lang="es-ES" sz="4400" b="1" dirty="0" err="1"/>
              <a:t>Angeles</a:t>
            </a:r>
            <a:endParaRPr lang="es-MX" sz="4400" b="1" dirty="0"/>
          </a:p>
        </p:txBody>
      </p:sp>
      <p:sp>
        <p:nvSpPr>
          <p:cNvPr id="9" name="Rectángulo redondeado 8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52877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48379" y="245719"/>
            <a:ext cx="9603275" cy="1049235"/>
          </a:xfrm>
        </p:spPr>
        <p:txBody>
          <a:bodyPr/>
          <a:lstStyle/>
          <a:p>
            <a:r>
              <a:rPr lang="es-MX" sz="4400" b="1" dirty="0" err="1" smtClean="0"/>
              <a:t>WET</a:t>
            </a:r>
            <a:endParaRPr lang="es-MX" sz="4400" b="1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4368" y="1583011"/>
            <a:ext cx="2616788" cy="3271784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2680" y="1583010"/>
            <a:ext cx="4926056" cy="3271784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2779510" y="5021149"/>
            <a:ext cx="17283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/>
              <a:t>China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904452" y="5021149"/>
            <a:ext cx="22862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/>
              <a:t>England</a:t>
            </a:r>
            <a:endParaRPr lang="es-MX" sz="4400" b="1" dirty="0"/>
          </a:p>
        </p:txBody>
      </p:sp>
      <p:sp>
        <p:nvSpPr>
          <p:cNvPr id="10" name="Rectángulo redondeado 9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9370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61079" y="372719"/>
            <a:ext cx="9603275" cy="1049235"/>
          </a:xfrm>
        </p:spPr>
        <p:txBody>
          <a:bodyPr/>
          <a:lstStyle/>
          <a:p>
            <a:r>
              <a:rPr lang="es-MX" sz="4400" b="1" dirty="0" err="1" smtClean="0"/>
              <a:t>WINDY</a:t>
            </a:r>
            <a:endParaRPr lang="es-MX" sz="4400" b="1" dirty="0"/>
          </a:p>
        </p:txBody>
      </p:sp>
      <p:grpSp>
        <p:nvGrpSpPr>
          <p:cNvPr id="8" name="7 Grupo"/>
          <p:cNvGrpSpPr/>
          <p:nvPr/>
        </p:nvGrpSpPr>
        <p:grpSpPr>
          <a:xfrm>
            <a:off x="2089076" y="1686736"/>
            <a:ext cx="7632848" cy="3026568"/>
            <a:chOff x="683568" y="2118536"/>
            <a:chExt cx="7632848" cy="3026568"/>
          </a:xfrm>
        </p:grpSpPr>
        <p:pic>
          <p:nvPicPr>
            <p:cNvPr id="3" name="2 Imagen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568" y="2148152"/>
              <a:ext cx="3995936" cy="2996952"/>
            </a:xfrm>
            <a:prstGeom prst="rect">
              <a:avLst/>
            </a:prstGeom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32040" y="2118536"/>
              <a:ext cx="3384376" cy="3026568"/>
            </a:xfrm>
            <a:prstGeom prst="rect">
              <a:avLst/>
            </a:prstGeom>
          </p:spPr>
        </p:pic>
      </p:grpSp>
      <p:sp>
        <p:nvSpPr>
          <p:cNvPr id="9" name="8 CuadroTexto"/>
          <p:cNvSpPr txBox="1"/>
          <p:nvPr/>
        </p:nvSpPr>
        <p:spPr>
          <a:xfrm>
            <a:off x="3380761" y="4898953"/>
            <a:ext cx="21868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/>
              <a:t>Cancun</a:t>
            </a:r>
            <a:endParaRPr lang="es-MX" sz="4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7384656" y="4902331"/>
            <a:ext cx="19794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/>
              <a:t>Hawaii</a:t>
            </a:r>
            <a:endParaRPr lang="es-MX" sz="4400" b="1" dirty="0"/>
          </a:p>
        </p:txBody>
      </p:sp>
      <p:sp>
        <p:nvSpPr>
          <p:cNvPr id="11" name="Rectángulo redondeado 10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3361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Módulo </a:t>
            </a:r>
            <a:r>
              <a:rPr lang="es-MX" dirty="0" smtClean="0">
                <a:solidFill>
                  <a:schemeClr val="accent2"/>
                </a:solidFill>
              </a:rPr>
              <a:t>IV</a:t>
            </a:r>
            <a:endParaRPr lang="es-MX" dirty="0">
              <a:solidFill>
                <a:schemeClr val="accent2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sz="2800" b="1" dirty="0" smtClean="0"/>
              <a:t>Nombre del Módulo</a:t>
            </a:r>
          </a:p>
          <a:p>
            <a:pPr algn="just"/>
            <a:r>
              <a:rPr lang="es-MX" sz="2800" dirty="0" smtClean="0"/>
              <a:t>La naturaleza y yo</a:t>
            </a:r>
          </a:p>
          <a:p>
            <a:pPr algn="just"/>
            <a:endParaRPr lang="es-MX" sz="2800" dirty="0"/>
          </a:p>
          <a:p>
            <a:pPr marL="0" indent="0" algn="just">
              <a:buNone/>
            </a:pPr>
            <a:r>
              <a:rPr lang="es-MX" sz="2800" b="1" dirty="0" smtClean="0"/>
              <a:t>Propósitos del Módulo</a:t>
            </a:r>
          </a:p>
          <a:p>
            <a:pPr algn="just"/>
            <a:r>
              <a:rPr lang="es-MX" sz="2800" dirty="0"/>
              <a:t>Describe </a:t>
            </a:r>
            <a:r>
              <a:rPr lang="es-MX" sz="2800" dirty="0" smtClean="0"/>
              <a:t>características geográficas de distintos hábitats alrededor del mundo. Comparando rasgos que los diferencian entre sí. </a:t>
            </a:r>
            <a:endParaRPr lang="es-MX" sz="2800" dirty="0"/>
          </a:p>
        </p:txBody>
      </p:sp>
      <p:sp>
        <p:nvSpPr>
          <p:cNvPr id="7" name="Rectángulo 6">
            <a:hlinkClick r:id="" action="ppaction://hlinkshowjump?jump=nextslide"/>
          </p:cNvPr>
          <p:cNvSpPr/>
          <p:nvPr/>
        </p:nvSpPr>
        <p:spPr>
          <a:xfrm>
            <a:off x="8724383" y="593467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8140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13479" y="309219"/>
            <a:ext cx="9603275" cy="1049235"/>
          </a:xfrm>
        </p:spPr>
        <p:txBody>
          <a:bodyPr/>
          <a:lstStyle/>
          <a:p>
            <a:r>
              <a:rPr lang="es-MX" sz="4400" b="1" dirty="0" err="1" smtClean="0"/>
              <a:t>CLOUDY</a:t>
            </a:r>
            <a:endParaRPr lang="es-MX" sz="4400" b="1" dirty="0"/>
          </a:p>
        </p:txBody>
      </p:sp>
      <p:grpSp>
        <p:nvGrpSpPr>
          <p:cNvPr id="8" name="7 Grupo"/>
          <p:cNvGrpSpPr/>
          <p:nvPr/>
        </p:nvGrpSpPr>
        <p:grpSpPr>
          <a:xfrm>
            <a:off x="2121632" y="2129298"/>
            <a:ext cx="7872536" cy="2833165"/>
            <a:chOff x="899592" y="2624597"/>
            <a:chExt cx="7872536" cy="2833165"/>
          </a:xfrm>
        </p:grpSpPr>
        <p:pic>
          <p:nvPicPr>
            <p:cNvPr id="3" name="2 Imagen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2631702"/>
              <a:ext cx="3768080" cy="2826060"/>
            </a:xfrm>
            <a:prstGeom prst="rect">
              <a:avLst/>
            </a:prstGeom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9592" y="2624597"/>
              <a:ext cx="3730027" cy="2797521"/>
            </a:xfrm>
            <a:prstGeom prst="rect">
              <a:avLst/>
            </a:prstGeom>
          </p:spPr>
        </p:pic>
      </p:grpSp>
      <p:sp>
        <p:nvSpPr>
          <p:cNvPr id="9" name="8 CuadroTexto"/>
          <p:cNvSpPr txBox="1"/>
          <p:nvPr/>
        </p:nvSpPr>
        <p:spPr>
          <a:xfrm>
            <a:off x="3176263" y="5125299"/>
            <a:ext cx="25811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/>
              <a:t>Australia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7014732" y="5140227"/>
            <a:ext cx="34463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/>
              <a:t>South </a:t>
            </a:r>
            <a:r>
              <a:rPr lang="es-MX" sz="4400" b="1" dirty="0" err="1"/>
              <a:t>Africa</a:t>
            </a:r>
            <a:endParaRPr lang="es-MX" sz="4400" b="1" dirty="0"/>
          </a:p>
        </p:txBody>
      </p:sp>
      <p:sp>
        <p:nvSpPr>
          <p:cNvPr id="11" name="Rectángulo redondeado 10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4185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6179" y="385419"/>
            <a:ext cx="9603275" cy="1049235"/>
          </a:xfrm>
        </p:spPr>
        <p:txBody>
          <a:bodyPr/>
          <a:lstStyle/>
          <a:p>
            <a:r>
              <a:rPr lang="es-MX" sz="4400" b="1" dirty="0" err="1" smtClean="0"/>
              <a:t>CLEAN</a:t>
            </a:r>
            <a:r>
              <a:rPr lang="es-MX" sz="4400" b="1" dirty="0" smtClean="0"/>
              <a:t>   /   </a:t>
            </a:r>
            <a:r>
              <a:rPr lang="es-MX" sz="4400" b="1" dirty="0" err="1" smtClean="0"/>
              <a:t>DIRTY</a:t>
            </a:r>
            <a:endParaRPr lang="es-MX" sz="44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3418513" y="4666085"/>
            <a:ext cx="18053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/>
              <a:t>Damp</a:t>
            </a:r>
            <a:endParaRPr lang="es-MX" sz="4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7532763" y="4666085"/>
            <a:ext cx="18485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/>
              <a:t>Street</a:t>
            </a:r>
          </a:p>
        </p:txBody>
      </p:sp>
      <p:grpSp>
        <p:nvGrpSpPr>
          <p:cNvPr id="6" name="5 Grupo"/>
          <p:cNvGrpSpPr/>
          <p:nvPr/>
        </p:nvGrpSpPr>
        <p:grpSpPr>
          <a:xfrm>
            <a:off x="2146164" y="1587400"/>
            <a:ext cx="7848872" cy="2845000"/>
            <a:chOff x="323528" y="2006500"/>
            <a:chExt cx="7848872" cy="2845000"/>
          </a:xfrm>
        </p:grpSpPr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27984" y="2043188"/>
              <a:ext cx="3744416" cy="2808312"/>
            </a:xfrm>
            <a:prstGeom prst="rect">
              <a:avLst/>
            </a:prstGeom>
          </p:spPr>
        </p:pic>
        <p:pic>
          <p:nvPicPr>
            <p:cNvPr id="5" name="4 Imagen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528" y="2006500"/>
              <a:ext cx="3710402" cy="2845000"/>
            </a:xfrm>
            <a:prstGeom prst="rect">
              <a:avLst/>
            </a:prstGeom>
          </p:spPr>
        </p:pic>
      </p:grpSp>
      <p:sp>
        <p:nvSpPr>
          <p:cNvPr id="11" name="Rectángulo redondeado 10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6594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24579" y="461619"/>
            <a:ext cx="9603275" cy="1049235"/>
          </a:xfrm>
        </p:spPr>
        <p:txBody>
          <a:bodyPr/>
          <a:lstStyle/>
          <a:p>
            <a:r>
              <a:rPr lang="es-MX" sz="4400" b="1" dirty="0" err="1" smtClean="0"/>
              <a:t>INTERESTING</a:t>
            </a:r>
            <a:r>
              <a:rPr lang="es-MX" sz="4400" b="1" dirty="0" smtClean="0"/>
              <a:t>  /  </a:t>
            </a:r>
            <a:r>
              <a:rPr lang="es-MX" sz="4400" b="1" dirty="0" err="1" smtClean="0"/>
              <a:t>BORING</a:t>
            </a:r>
            <a:endParaRPr lang="es-MX" sz="44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3391669" y="4907932"/>
            <a:ext cx="18694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/>
              <a:t>House</a:t>
            </a:r>
            <a:endParaRPr lang="es-MX" sz="4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7293239" y="4883285"/>
            <a:ext cx="2123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/>
              <a:t>Library</a:t>
            </a:r>
          </a:p>
        </p:txBody>
      </p:sp>
      <p:grpSp>
        <p:nvGrpSpPr>
          <p:cNvPr id="6" name="5 Grupo"/>
          <p:cNvGrpSpPr/>
          <p:nvPr/>
        </p:nvGrpSpPr>
        <p:grpSpPr>
          <a:xfrm>
            <a:off x="2133988" y="2259960"/>
            <a:ext cx="7670024" cy="2495230"/>
            <a:chOff x="899592" y="2602860"/>
            <a:chExt cx="7670024" cy="2495230"/>
          </a:xfrm>
        </p:grpSpPr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9592" y="2602860"/>
              <a:ext cx="3745187" cy="2495230"/>
            </a:xfrm>
            <a:prstGeom prst="rect">
              <a:avLst/>
            </a:prstGeom>
          </p:spPr>
        </p:pic>
        <p:pic>
          <p:nvPicPr>
            <p:cNvPr id="5" name="4 Imagen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60032" y="2602860"/>
              <a:ext cx="3709584" cy="2470583"/>
            </a:xfrm>
            <a:prstGeom prst="rect">
              <a:avLst/>
            </a:prstGeom>
          </p:spPr>
        </p:pic>
      </p:grpSp>
      <p:sp>
        <p:nvSpPr>
          <p:cNvPr id="11" name="Rectángulo redondeado 10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3843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7279" y="385419"/>
            <a:ext cx="9603275" cy="1049235"/>
          </a:xfrm>
        </p:spPr>
        <p:txBody>
          <a:bodyPr/>
          <a:lstStyle/>
          <a:p>
            <a:r>
              <a:rPr lang="es-MX" sz="4400" b="1" dirty="0" smtClean="0"/>
              <a:t>(UN) </a:t>
            </a:r>
            <a:r>
              <a:rPr lang="es-MX" sz="4400" b="1" dirty="0" err="1" smtClean="0"/>
              <a:t>COMFORTABLE</a:t>
            </a:r>
            <a:endParaRPr lang="es-MX" sz="44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3267397" y="4666085"/>
            <a:ext cx="23178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/>
              <a:t>Room</a:t>
            </a:r>
            <a:r>
              <a:rPr lang="es-MX" sz="4400" b="1" dirty="0"/>
              <a:t> A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7231303" y="4668196"/>
            <a:ext cx="23278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/>
              <a:t>Room</a:t>
            </a:r>
            <a:r>
              <a:rPr lang="es-MX" sz="4400" b="1" dirty="0"/>
              <a:t> B</a:t>
            </a:r>
          </a:p>
        </p:txBody>
      </p:sp>
      <p:grpSp>
        <p:nvGrpSpPr>
          <p:cNvPr id="6" name="5 Grupo"/>
          <p:cNvGrpSpPr/>
          <p:nvPr/>
        </p:nvGrpSpPr>
        <p:grpSpPr>
          <a:xfrm>
            <a:off x="2222530" y="1857772"/>
            <a:ext cx="7518343" cy="2668428"/>
            <a:chOff x="755577" y="2276872"/>
            <a:chExt cx="7518343" cy="2668428"/>
          </a:xfrm>
        </p:grpSpPr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577" y="2276872"/>
              <a:ext cx="3562190" cy="2668428"/>
            </a:xfrm>
            <a:prstGeom prst="rect">
              <a:avLst/>
            </a:prstGeom>
          </p:spPr>
        </p:pic>
        <p:pic>
          <p:nvPicPr>
            <p:cNvPr id="5" name="4 Imagen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16016" y="2276872"/>
              <a:ext cx="3557904" cy="2668428"/>
            </a:xfrm>
            <a:prstGeom prst="rect">
              <a:avLst/>
            </a:prstGeom>
          </p:spPr>
        </p:pic>
      </p:grpSp>
      <p:sp>
        <p:nvSpPr>
          <p:cNvPr id="11" name="Rectángulo redondeado 10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13886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24579" y="423519"/>
            <a:ext cx="9603275" cy="1049235"/>
          </a:xfrm>
        </p:spPr>
        <p:txBody>
          <a:bodyPr/>
          <a:lstStyle/>
          <a:p>
            <a:r>
              <a:rPr lang="es-MX" sz="4400" b="1" dirty="0" err="1" smtClean="0"/>
              <a:t>RELAXING</a:t>
            </a:r>
            <a:endParaRPr lang="es-MX" sz="44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3167843" y="4892149"/>
            <a:ext cx="21882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/>
              <a:t>Subway</a:t>
            </a:r>
            <a:endParaRPr lang="es-MX" sz="4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7466167" y="4892148"/>
            <a:ext cx="18004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/>
              <a:t>Beach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1976367" y="1738160"/>
            <a:ext cx="7985269" cy="2966024"/>
            <a:chOff x="467544" y="2119160"/>
            <a:chExt cx="7985269" cy="2966024"/>
          </a:xfrm>
        </p:grpSpPr>
        <p:pic>
          <p:nvPicPr>
            <p:cNvPr id="3" name="2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51626" y="2119160"/>
              <a:ext cx="3801187" cy="2951510"/>
            </a:xfrm>
            <a:prstGeom prst="rect">
              <a:avLst/>
            </a:prstGeom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7544" y="2214931"/>
              <a:ext cx="3827004" cy="2870253"/>
            </a:xfrm>
            <a:prstGeom prst="rect">
              <a:avLst/>
            </a:prstGeom>
          </p:spPr>
        </p:pic>
      </p:grpSp>
      <p:sp>
        <p:nvSpPr>
          <p:cNvPr id="11" name="Rectángulo redondeado 10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4236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/>
          </p:nvPr>
        </p:nvGraphicFramePr>
        <p:xfrm>
          <a:off x="371364" y="78513"/>
          <a:ext cx="1144927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rowSpan="4">
                  <a:txBody>
                    <a:bodyPr/>
                    <a:lstStyle/>
                    <a:p>
                      <a:pPr algn="ctr"/>
                      <a:endParaRPr lang="es-MX" sz="24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solidFill>
                            <a:schemeClr val="bg1"/>
                          </a:solidFill>
                        </a:rPr>
                        <a:t>Manny</a:t>
                      </a:r>
                      <a:endParaRPr lang="es-MX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endParaRPr lang="es-MX" sz="24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>
                          <a:solidFill>
                            <a:schemeClr val="bg1"/>
                          </a:solidFill>
                        </a:rPr>
                        <a:t>Homer</a:t>
                      </a:r>
                      <a:endParaRPr lang="es-MX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endParaRPr lang="es-MX" sz="24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solidFill>
                            <a:schemeClr val="bg1"/>
                          </a:solidFill>
                        </a:rPr>
                        <a:t>Alice</a:t>
                      </a:r>
                      <a:endParaRPr lang="es-MX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28 </a:t>
                      </a:r>
                      <a:r>
                        <a:rPr lang="es-MX" sz="2400" dirty="0" err="1" smtClean="0"/>
                        <a:t>years</a:t>
                      </a:r>
                      <a:r>
                        <a:rPr lang="es-MX" sz="2400" dirty="0" smtClean="0"/>
                        <a:t> </a:t>
                      </a:r>
                      <a:r>
                        <a:rPr lang="es-MX" sz="2400" dirty="0" err="1" smtClean="0"/>
                        <a:t>old</a:t>
                      </a:r>
                      <a:endParaRPr lang="es-MX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39 </a:t>
                      </a:r>
                      <a:r>
                        <a:rPr lang="es-MX" sz="2400" dirty="0" err="1" smtClean="0"/>
                        <a:t>years</a:t>
                      </a:r>
                      <a:r>
                        <a:rPr lang="es-MX" sz="2400" dirty="0" smtClean="0"/>
                        <a:t> </a:t>
                      </a:r>
                      <a:r>
                        <a:rPr lang="es-MX" sz="2400" dirty="0" err="1" smtClean="0"/>
                        <a:t>old</a:t>
                      </a:r>
                      <a:endParaRPr lang="es-MX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9 </a:t>
                      </a:r>
                      <a:r>
                        <a:rPr lang="es-MX" sz="2400" dirty="0" err="1" smtClean="0"/>
                        <a:t>years</a:t>
                      </a:r>
                      <a:r>
                        <a:rPr lang="es-MX" sz="2400" dirty="0" smtClean="0"/>
                        <a:t> </a:t>
                      </a:r>
                      <a:r>
                        <a:rPr lang="es-MX" sz="2400" dirty="0" err="1" smtClean="0"/>
                        <a:t>old</a:t>
                      </a:r>
                      <a:endParaRPr lang="es-MX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55 kilos</a:t>
                      </a:r>
                      <a:endParaRPr lang="es-MX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80 kilos</a:t>
                      </a:r>
                      <a:endParaRPr lang="es-MX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33</a:t>
                      </a:r>
                      <a:r>
                        <a:rPr lang="es-MX" sz="2400" baseline="0" dirty="0" smtClean="0"/>
                        <a:t> kilos</a:t>
                      </a:r>
                      <a:endParaRPr lang="es-MX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1.50 </a:t>
                      </a:r>
                      <a:r>
                        <a:rPr lang="es-MX" sz="2400" dirty="0" err="1" smtClean="0"/>
                        <a:t>meters</a:t>
                      </a:r>
                      <a:endParaRPr lang="es-MX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1.55 </a:t>
                      </a:r>
                      <a:r>
                        <a:rPr lang="es-MX" sz="2400" dirty="0" err="1" smtClean="0"/>
                        <a:t>meters</a:t>
                      </a:r>
                      <a:endParaRPr lang="es-MX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1.20 </a:t>
                      </a:r>
                      <a:r>
                        <a:rPr lang="es-MX" sz="2400" dirty="0" err="1" smtClean="0"/>
                        <a:t>meters</a:t>
                      </a:r>
                      <a:endParaRPr lang="es-MX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992" y="133480"/>
            <a:ext cx="999000" cy="180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848" y="146913"/>
            <a:ext cx="719100" cy="1692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913" y="92913"/>
            <a:ext cx="934665" cy="180000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81285" y="2094009"/>
            <a:ext cx="848802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sz="3600" dirty="0"/>
              <a:t>Manny </a:t>
            </a:r>
            <a:r>
              <a:rPr lang="es-MX" sz="3600" dirty="0" err="1"/>
              <a:t>is</a:t>
            </a:r>
            <a:r>
              <a:rPr lang="es-MX" sz="3600" dirty="0"/>
              <a:t>  ______________ </a:t>
            </a:r>
            <a:r>
              <a:rPr lang="es-MX" sz="3600" dirty="0" err="1"/>
              <a:t>than</a:t>
            </a:r>
            <a:r>
              <a:rPr lang="es-MX" sz="3600" dirty="0"/>
              <a:t> </a:t>
            </a:r>
            <a:r>
              <a:rPr lang="es-MX" sz="3600" dirty="0" err="1"/>
              <a:t>Homer</a:t>
            </a:r>
            <a:r>
              <a:rPr lang="es-MX" sz="36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600" dirty="0" err="1"/>
              <a:t>Homer</a:t>
            </a:r>
            <a:r>
              <a:rPr lang="es-MX" sz="3600" dirty="0"/>
              <a:t> </a:t>
            </a:r>
            <a:r>
              <a:rPr lang="es-MX" sz="3600" dirty="0" err="1"/>
              <a:t>is</a:t>
            </a:r>
            <a:r>
              <a:rPr lang="es-MX" sz="3600" dirty="0"/>
              <a:t> ______________ </a:t>
            </a:r>
            <a:r>
              <a:rPr lang="es-MX" sz="3600" dirty="0" err="1"/>
              <a:t>than</a:t>
            </a:r>
            <a:r>
              <a:rPr lang="es-MX" sz="3600" dirty="0"/>
              <a:t> Alice.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600" dirty="0"/>
              <a:t>Alice </a:t>
            </a:r>
            <a:r>
              <a:rPr lang="es-MX" sz="3600" dirty="0" err="1"/>
              <a:t>is</a:t>
            </a:r>
            <a:r>
              <a:rPr lang="es-MX" sz="3600" dirty="0"/>
              <a:t> ______________ </a:t>
            </a:r>
            <a:r>
              <a:rPr lang="es-MX" sz="3600" dirty="0" err="1"/>
              <a:t>than</a:t>
            </a:r>
            <a:r>
              <a:rPr lang="es-MX" sz="3600" dirty="0"/>
              <a:t> Manny.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600" dirty="0"/>
              <a:t>Manny </a:t>
            </a:r>
            <a:r>
              <a:rPr lang="es-MX" sz="3600" dirty="0" err="1"/>
              <a:t>is</a:t>
            </a:r>
            <a:r>
              <a:rPr lang="es-MX" sz="3600" dirty="0"/>
              <a:t> ______________ </a:t>
            </a:r>
            <a:r>
              <a:rPr lang="es-MX" sz="3600" dirty="0" err="1"/>
              <a:t>than</a:t>
            </a:r>
            <a:r>
              <a:rPr lang="es-MX" sz="3600" dirty="0"/>
              <a:t> </a:t>
            </a:r>
            <a:r>
              <a:rPr lang="es-MX" sz="3600" dirty="0" err="1"/>
              <a:t>Homer</a:t>
            </a:r>
            <a:r>
              <a:rPr lang="es-MX" sz="36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600" dirty="0" err="1"/>
              <a:t>Homer</a:t>
            </a:r>
            <a:r>
              <a:rPr lang="es-MX" sz="3600" dirty="0"/>
              <a:t> </a:t>
            </a:r>
            <a:r>
              <a:rPr lang="es-MX" sz="3600" dirty="0" err="1"/>
              <a:t>is</a:t>
            </a:r>
            <a:r>
              <a:rPr lang="es-MX" sz="3600" dirty="0"/>
              <a:t> ______________ </a:t>
            </a:r>
            <a:r>
              <a:rPr lang="es-MX" sz="3600" dirty="0" err="1"/>
              <a:t>than</a:t>
            </a:r>
            <a:r>
              <a:rPr lang="es-MX" sz="3600" dirty="0"/>
              <a:t> Manny.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600" dirty="0"/>
              <a:t>Alice </a:t>
            </a:r>
            <a:r>
              <a:rPr lang="es-MX" sz="3600" dirty="0" err="1"/>
              <a:t>is</a:t>
            </a:r>
            <a:r>
              <a:rPr lang="es-MX" sz="3600" dirty="0"/>
              <a:t> ______________  </a:t>
            </a:r>
            <a:r>
              <a:rPr lang="es-MX" sz="3600" dirty="0" err="1"/>
              <a:t>than</a:t>
            </a:r>
            <a:r>
              <a:rPr lang="es-MX" sz="3600" dirty="0"/>
              <a:t> </a:t>
            </a:r>
            <a:r>
              <a:rPr lang="es-MX" sz="3600" dirty="0" err="1"/>
              <a:t>Homer</a:t>
            </a:r>
            <a:r>
              <a:rPr lang="es-MX" sz="36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600" dirty="0" err="1"/>
              <a:t>Homer</a:t>
            </a:r>
            <a:r>
              <a:rPr lang="es-MX" sz="3600" dirty="0"/>
              <a:t> </a:t>
            </a:r>
            <a:r>
              <a:rPr lang="es-MX" sz="3600" dirty="0" err="1"/>
              <a:t>is</a:t>
            </a:r>
            <a:r>
              <a:rPr lang="es-MX" sz="3600" dirty="0"/>
              <a:t> ______________ </a:t>
            </a:r>
            <a:r>
              <a:rPr lang="es-MX" sz="3600" dirty="0" err="1"/>
              <a:t>than</a:t>
            </a:r>
            <a:r>
              <a:rPr lang="es-MX" sz="3600" dirty="0"/>
              <a:t> Alice. 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600" dirty="0" err="1"/>
              <a:t>Homer</a:t>
            </a:r>
            <a:r>
              <a:rPr lang="es-MX" sz="3600" dirty="0"/>
              <a:t> </a:t>
            </a:r>
            <a:r>
              <a:rPr lang="es-MX" sz="3600" dirty="0" err="1"/>
              <a:t>is</a:t>
            </a:r>
            <a:r>
              <a:rPr lang="es-MX" sz="3600" dirty="0"/>
              <a:t> ______________ </a:t>
            </a:r>
            <a:r>
              <a:rPr lang="es-MX" sz="3600" dirty="0" err="1"/>
              <a:t>than</a:t>
            </a:r>
            <a:r>
              <a:rPr lang="es-MX" sz="3600" dirty="0"/>
              <a:t> Manny.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9055850" y="2098737"/>
            <a:ext cx="19168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/>
              <a:t>(YOUNG)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9353655" y="2652059"/>
            <a:ext cx="13211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/>
              <a:t>(OLD) 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9290337" y="3205381"/>
            <a:ext cx="14478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/>
              <a:t>(SLIM) 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9115449" y="3758703"/>
            <a:ext cx="1797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/>
              <a:t>(SHORT) 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9423931" y="4312025"/>
            <a:ext cx="1180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/>
              <a:t>(FAT) 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9115449" y="4865347"/>
            <a:ext cx="1797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/>
              <a:t>(SHORT) 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9316402" y="5418669"/>
            <a:ext cx="13957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/>
              <a:t>(</a:t>
            </a:r>
            <a:r>
              <a:rPr lang="es-MX" sz="3600" b="1" dirty="0" err="1"/>
              <a:t>UGLY</a:t>
            </a:r>
            <a:r>
              <a:rPr lang="es-MX" sz="3600" b="1" dirty="0"/>
              <a:t>)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9197235" y="5971993"/>
            <a:ext cx="1634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/>
              <a:t>(</a:t>
            </a:r>
            <a:r>
              <a:rPr lang="es-MX" sz="3600" b="1" dirty="0" err="1"/>
              <a:t>SLOW</a:t>
            </a:r>
            <a:r>
              <a:rPr lang="es-MX" sz="3600" b="1" dirty="0"/>
              <a:t>) </a:t>
            </a:r>
          </a:p>
        </p:txBody>
      </p:sp>
      <p:sp>
        <p:nvSpPr>
          <p:cNvPr id="18" name="Rectángulo redondeado 17">
            <a:hlinkClick r:id="rId5" action="ppaction://hlinksldjump"/>
          </p:cNvPr>
          <p:cNvSpPr/>
          <p:nvPr/>
        </p:nvSpPr>
        <p:spPr>
          <a:xfrm>
            <a:off x="11020393" y="6295158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92000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191344" y="2001880"/>
            <a:ext cx="109092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sz="3200" dirty="0"/>
              <a:t>Manny </a:t>
            </a:r>
            <a:r>
              <a:rPr lang="es-MX" sz="3200" dirty="0" err="1"/>
              <a:t>is</a:t>
            </a:r>
            <a:r>
              <a:rPr lang="es-MX" sz="3200" dirty="0"/>
              <a:t> ______________ </a:t>
            </a:r>
            <a:r>
              <a:rPr lang="es-MX" sz="3200" dirty="0" err="1"/>
              <a:t>than</a:t>
            </a:r>
            <a:r>
              <a:rPr lang="es-MX" sz="3200" dirty="0"/>
              <a:t> </a:t>
            </a:r>
            <a:r>
              <a:rPr lang="es-MX" sz="3200" dirty="0" err="1"/>
              <a:t>Homer</a:t>
            </a:r>
            <a:r>
              <a:rPr lang="es-MX" sz="32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200" dirty="0"/>
              <a:t>Alice </a:t>
            </a:r>
            <a:r>
              <a:rPr lang="es-MX" sz="3200" dirty="0" err="1"/>
              <a:t>is</a:t>
            </a:r>
            <a:r>
              <a:rPr lang="es-MX" sz="3200" dirty="0"/>
              <a:t> ______________ </a:t>
            </a:r>
            <a:r>
              <a:rPr lang="es-MX" sz="3200" dirty="0" err="1"/>
              <a:t>than</a:t>
            </a:r>
            <a:r>
              <a:rPr lang="es-MX" sz="3200" dirty="0"/>
              <a:t> Manny.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200" dirty="0"/>
              <a:t>Alice has </a:t>
            </a:r>
            <a:r>
              <a:rPr lang="es-MX" sz="3200" dirty="0" err="1"/>
              <a:t>got</a:t>
            </a:r>
            <a:r>
              <a:rPr lang="es-MX" sz="3200" dirty="0"/>
              <a:t> ______________ </a:t>
            </a:r>
            <a:r>
              <a:rPr lang="es-MX" sz="3200" dirty="0" err="1"/>
              <a:t>hair</a:t>
            </a:r>
            <a:r>
              <a:rPr lang="es-MX" sz="3200" dirty="0"/>
              <a:t> </a:t>
            </a:r>
            <a:r>
              <a:rPr lang="es-MX" sz="3200" dirty="0" err="1"/>
              <a:t>than</a:t>
            </a:r>
            <a:r>
              <a:rPr lang="es-MX" sz="3200" dirty="0"/>
              <a:t> Manny.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200" dirty="0" err="1"/>
              <a:t>Homer</a:t>
            </a:r>
            <a:r>
              <a:rPr lang="es-MX" sz="3200" dirty="0"/>
              <a:t> </a:t>
            </a:r>
            <a:r>
              <a:rPr lang="es-MX" sz="3200" dirty="0" err="1" smtClean="0"/>
              <a:t>play</a:t>
            </a:r>
            <a:r>
              <a:rPr lang="es-MX" sz="3200" dirty="0" smtClean="0"/>
              <a:t> </a:t>
            </a:r>
            <a:r>
              <a:rPr lang="es-MX" sz="3200" dirty="0" err="1"/>
              <a:t>the</a:t>
            </a:r>
            <a:r>
              <a:rPr lang="es-MX" sz="3200" dirty="0"/>
              <a:t> guitar ______________ </a:t>
            </a:r>
            <a:r>
              <a:rPr lang="es-MX" sz="3200" dirty="0" err="1"/>
              <a:t>than</a:t>
            </a:r>
            <a:r>
              <a:rPr lang="es-MX" sz="3200" dirty="0"/>
              <a:t> Alice.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200" dirty="0"/>
              <a:t>Alice can run ______________ </a:t>
            </a:r>
            <a:r>
              <a:rPr lang="es-MX" sz="3200" dirty="0" err="1"/>
              <a:t>than</a:t>
            </a:r>
            <a:r>
              <a:rPr lang="es-MX" sz="3200" dirty="0"/>
              <a:t> </a:t>
            </a:r>
            <a:r>
              <a:rPr lang="es-MX" sz="3200" dirty="0" err="1"/>
              <a:t>Homer</a:t>
            </a:r>
            <a:r>
              <a:rPr lang="es-MX" sz="32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200" dirty="0"/>
              <a:t>Alice </a:t>
            </a:r>
            <a:r>
              <a:rPr lang="es-MX" sz="3200" dirty="0" err="1"/>
              <a:t>draws</a:t>
            </a:r>
            <a:r>
              <a:rPr lang="es-MX" sz="3200" dirty="0"/>
              <a:t> ______________ </a:t>
            </a:r>
            <a:r>
              <a:rPr lang="es-MX" sz="3200" dirty="0" err="1"/>
              <a:t>than</a:t>
            </a:r>
            <a:r>
              <a:rPr lang="es-MX" sz="3200" dirty="0"/>
              <a:t> Manny.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200" dirty="0"/>
              <a:t>Manny </a:t>
            </a:r>
            <a:r>
              <a:rPr lang="es-MX" sz="3200" dirty="0" err="1"/>
              <a:t>is</a:t>
            </a:r>
            <a:r>
              <a:rPr lang="es-MX" sz="3200" dirty="0"/>
              <a:t> ______________ </a:t>
            </a:r>
            <a:r>
              <a:rPr lang="es-MX" sz="3200" dirty="0" err="1"/>
              <a:t>than</a:t>
            </a:r>
            <a:r>
              <a:rPr lang="es-MX" sz="3200" dirty="0"/>
              <a:t> </a:t>
            </a:r>
            <a:r>
              <a:rPr lang="es-MX" sz="3200" dirty="0" err="1"/>
              <a:t>Homer</a:t>
            </a:r>
            <a:r>
              <a:rPr lang="es-MX" sz="32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200" dirty="0" err="1"/>
              <a:t>Homer</a:t>
            </a:r>
            <a:r>
              <a:rPr lang="es-MX" sz="3200" dirty="0"/>
              <a:t> </a:t>
            </a:r>
            <a:r>
              <a:rPr lang="es-MX" sz="3200" dirty="0" err="1"/>
              <a:t>is</a:t>
            </a:r>
            <a:r>
              <a:rPr lang="es-MX" sz="3200" dirty="0"/>
              <a:t> a ______________ </a:t>
            </a:r>
            <a:r>
              <a:rPr lang="es-MX" sz="3200" dirty="0" err="1"/>
              <a:t>person</a:t>
            </a:r>
            <a:r>
              <a:rPr lang="es-MX" sz="3200" dirty="0"/>
              <a:t> </a:t>
            </a:r>
            <a:r>
              <a:rPr lang="es-MX" sz="3200" dirty="0" err="1"/>
              <a:t>than</a:t>
            </a:r>
            <a:r>
              <a:rPr lang="es-MX" sz="3200" dirty="0"/>
              <a:t> </a:t>
            </a:r>
            <a:r>
              <a:rPr lang="es-MX" sz="3200" dirty="0" smtClean="0"/>
              <a:t>Manny.</a:t>
            </a:r>
            <a:endParaRPr lang="es-MX" sz="3200" dirty="0"/>
          </a:p>
        </p:txBody>
      </p:sp>
      <p:sp>
        <p:nvSpPr>
          <p:cNvPr id="2" name="Rectángulo 1"/>
          <p:cNvSpPr/>
          <p:nvPr/>
        </p:nvSpPr>
        <p:spPr>
          <a:xfrm>
            <a:off x="10204917" y="1852226"/>
            <a:ext cx="12647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/>
              <a:t>(</a:t>
            </a:r>
            <a:r>
              <a:rPr lang="es-MX" sz="2400" b="1" dirty="0" err="1"/>
              <a:t>TIDY</a:t>
            </a:r>
            <a:r>
              <a:rPr lang="es-MX" sz="2400" b="1" dirty="0"/>
              <a:t>)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9658805" y="2402134"/>
            <a:ext cx="23569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/>
              <a:t>(</a:t>
            </a:r>
            <a:r>
              <a:rPr lang="es-MX" sz="2400" b="1" dirty="0" err="1"/>
              <a:t>BEAUTIFUL</a:t>
            </a:r>
            <a:r>
              <a:rPr lang="es-MX" sz="2400" b="1" dirty="0"/>
              <a:t>)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099760" y="2952042"/>
            <a:ext cx="1475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/>
              <a:t>(LONG) 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10066098" y="3501950"/>
            <a:ext cx="15424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/>
              <a:t>(</a:t>
            </a:r>
            <a:r>
              <a:rPr lang="es-MX" sz="2400" b="1" dirty="0" err="1"/>
              <a:t>GOOD</a:t>
            </a:r>
            <a:r>
              <a:rPr lang="es-MX" sz="2400" b="1" dirty="0"/>
              <a:t>)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0176320" y="4051858"/>
            <a:ext cx="1321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/>
              <a:t>(</a:t>
            </a:r>
            <a:r>
              <a:rPr lang="es-MX" sz="2400" b="1" dirty="0" err="1"/>
              <a:t>FAST</a:t>
            </a:r>
            <a:r>
              <a:rPr lang="es-MX" sz="2400" b="1" dirty="0"/>
              <a:t>) 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10232811" y="4601766"/>
            <a:ext cx="12089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/>
              <a:t>(</a:t>
            </a:r>
            <a:r>
              <a:rPr lang="es-MX" sz="2400" b="1" dirty="0" err="1"/>
              <a:t>BAD</a:t>
            </a:r>
            <a:r>
              <a:rPr lang="es-MX" sz="2400" b="1" dirty="0"/>
              <a:t>) 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9490619" y="5151674"/>
            <a:ext cx="2693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/>
              <a:t>(</a:t>
            </a:r>
            <a:r>
              <a:rPr lang="es-MX" sz="2400" b="1" dirty="0" err="1"/>
              <a:t>INTELLIGENT</a:t>
            </a:r>
            <a:r>
              <a:rPr lang="es-MX" sz="2400" b="1" dirty="0"/>
              <a:t>) 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9482604" y="5701582"/>
            <a:ext cx="27093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/>
              <a:t>(</a:t>
            </a:r>
            <a:r>
              <a:rPr lang="es-MX" sz="2400" b="1" dirty="0" err="1"/>
              <a:t>INTERESTING</a:t>
            </a:r>
            <a:r>
              <a:rPr lang="es-MX" sz="2400" b="1" dirty="0"/>
              <a:t>) </a:t>
            </a:r>
          </a:p>
        </p:txBody>
      </p:sp>
      <p:graphicFrame>
        <p:nvGraphicFramePr>
          <p:cNvPr id="15" name="Marcador de contenido 4"/>
          <p:cNvGraphicFramePr>
            <a:graphicFrameLocks noGrp="1"/>
          </p:cNvGraphicFramePr>
          <p:nvPr>
            <p:ph idx="1"/>
            <p:extLst/>
          </p:nvPr>
        </p:nvGraphicFramePr>
        <p:xfrm>
          <a:off x="371364" y="78513"/>
          <a:ext cx="1144927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rowSpan="4">
                  <a:txBody>
                    <a:bodyPr/>
                    <a:lstStyle/>
                    <a:p>
                      <a:pPr algn="ctr"/>
                      <a:endParaRPr lang="es-MX" sz="24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solidFill>
                            <a:schemeClr val="bg1"/>
                          </a:solidFill>
                        </a:rPr>
                        <a:t>Manny</a:t>
                      </a:r>
                      <a:endParaRPr lang="es-MX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endParaRPr lang="es-MX" sz="24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>
                          <a:solidFill>
                            <a:schemeClr val="bg1"/>
                          </a:solidFill>
                        </a:rPr>
                        <a:t>Homer</a:t>
                      </a:r>
                      <a:endParaRPr lang="es-MX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endParaRPr lang="es-MX" sz="24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solidFill>
                            <a:schemeClr val="bg1"/>
                          </a:solidFill>
                        </a:rPr>
                        <a:t>Alice</a:t>
                      </a:r>
                      <a:endParaRPr lang="es-MX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28 </a:t>
                      </a:r>
                      <a:r>
                        <a:rPr lang="es-MX" sz="2400" dirty="0" err="1" smtClean="0"/>
                        <a:t>years</a:t>
                      </a:r>
                      <a:r>
                        <a:rPr lang="es-MX" sz="2400" dirty="0" smtClean="0"/>
                        <a:t> </a:t>
                      </a:r>
                      <a:r>
                        <a:rPr lang="es-MX" sz="2400" dirty="0" err="1" smtClean="0"/>
                        <a:t>old</a:t>
                      </a:r>
                      <a:endParaRPr lang="es-MX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39 </a:t>
                      </a:r>
                      <a:r>
                        <a:rPr lang="es-MX" sz="2400" dirty="0" err="1" smtClean="0"/>
                        <a:t>years</a:t>
                      </a:r>
                      <a:r>
                        <a:rPr lang="es-MX" sz="2400" dirty="0" smtClean="0"/>
                        <a:t> </a:t>
                      </a:r>
                      <a:r>
                        <a:rPr lang="es-MX" sz="2400" dirty="0" err="1" smtClean="0"/>
                        <a:t>old</a:t>
                      </a:r>
                      <a:endParaRPr lang="es-MX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9 </a:t>
                      </a:r>
                      <a:r>
                        <a:rPr lang="es-MX" sz="2400" dirty="0" err="1" smtClean="0"/>
                        <a:t>years</a:t>
                      </a:r>
                      <a:r>
                        <a:rPr lang="es-MX" sz="2400" dirty="0" smtClean="0"/>
                        <a:t> </a:t>
                      </a:r>
                      <a:r>
                        <a:rPr lang="es-MX" sz="2400" dirty="0" err="1" smtClean="0"/>
                        <a:t>old</a:t>
                      </a:r>
                      <a:endParaRPr lang="es-MX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55 kilos</a:t>
                      </a:r>
                      <a:endParaRPr lang="es-MX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80 kilos</a:t>
                      </a:r>
                      <a:endParaRPr lang="es-MX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33</a:t>
                      </a:r>
                      <a:r>
                        <a:rPr lang="es-MX" sz="2400" baseline="0" dirty="0" smtClean="0"/>
                        <a:t> kilos</a:t>
                      </a:r>
                      <a:endParaRPr lang="es-MX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1.50 </a:t>
                      </a:r>
                      <a:r>
                        <a:rPr lang="es-MX" sz="2400" dirty="0" err="1" smtClean="0"/>
                        <a:t>meters</a:t>
                      </a:r>
                      <a:endParaRPr lang="es-MX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1.55 </a:t>
                      </a:r>
                      <a:r>
                        <a:rPr lang="es-MX" sz="2400" dirty="0" err="1" smtClean="0"/>
                        <a:t>meters</a:t>
                      </a:r>
                      <a:endParaRPr lang="es-MX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1.20 </a:t>
                      </a:r>
                      <a:r>
                        <a:rPr lang="es-MX" sz="2400" dirty="0" err="1" smtClean="0"/>
                        <a:t>meters</a:t>
                      </a:r>
                      <a:endParaRPr lang="es-MX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" name="Imagen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992" y="133480"/>
            <a:ext cx="999000" cy="1800000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848" y="146913"/>
            <a:ext cx="719100" cy="1692000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913" y="92913"/>
            <a:ext cx="934665" cy="1800000"/>
          </a:xfrm>
          <a:prstGeom prst="rect">
            <a:avLst/>
          </a:prstGeom>
        </p:spPr>
      </p:pic>
      <p:sp>
        <p:nvSpPr>
          <p:cNvPr id="16" name="Rectángulo redondeado 15">
            <a:hlinkClick r:id="rId5" action="ppaction://hlinksldjump"/>
          </p:cNvPr>
          <p:cNvSpPr/>
          <p:nvPr/>
        </p:nvSpPr>
        <p:spPr>
          <a:xfrm>
            <a:off x="10973788" y="6303706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8558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9679" y="283819"/>
            <a:ext cx="9603275" cy="1049235"/>
          </a:xfrm>
        </p:spPr>
        <p:txBody>
          <a:bodyPr/>
          <a:lstStyle/>
          <a:p>
            <a:r>
              <a:rPr lang="es-MX" b="1" dirty="0" err="1" smtClean="0"/>
              <a:t>Make</a:t>
            </a:r>
            <a:r>
              <a:rPr lang="es-MX" b="1" dirty="0" smtClean="0"/>
              <a:t> </a:t>
            </a:r>
            <a:r>
              <a:rPr lang="es-MX" b="1" dirty="0" err="1" smtClean="0"/>
              <a:t>comparisons</a:t>
            </a:r>
            <a:endParaRPr lang="es-MX" b="1" dirty="0"/>
          </a:p>
        </p:txBody>
      </p:sp>
      <p:pic>
        <p:nvPicPr>
          <p:cNvPr id="7" name="8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8196" y="1396132"/>
            <a:ext cx="2900000" cy="3600000"/>
          </a:xfrm>
          <a:prstGeom prst="rect">
            <a:avLst/>
          </a:prstGeom>
        </p:spPr>
      </p:pic>
      <p:pic>
        <p:nvPicPr>
          <p:cNvPr id="8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684" y="1400797"/>
            <a:ext cx="2750000" cy="360000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533701" y="5140549"/>
            <a:ext cx="862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/>
              <a:t>Jack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973860" y="5140549"/>
            <a:ext cx="10835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/>
              <a:t>Steve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6217455" y="5143114"/>
            <a:ext cx="1872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err="1"/>
              <a:t>The</a:t>
            </a:r>
            <a:r>
              <a:rPr lang="es-MX" sz="3200" b="1" dirty="0"/>
              <a:t> </a:t>
            </a:r>
            <a:r>
              <a:rPr lang="es-MX" sz="3200" b="1" dirty="0" err="1"/>
              <a:t>rabbit</a:t>
            </a:r>
            <a:endParaRPr lang="es-MX" sz="320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8814694" y="5140547"/>
            <a:ext cx="18117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err="1"/>
              <a:t>The</a:t>
            </a:r>
            <a:r>
              <a:rPr lang="es-MX" sz="3200" b="1" dirty="0"/>
              <a:t> </a:t>
            </a:r>
            <a:r>
              <a:rPr lang="es-MX" sz="3200" b="1" dirty="0" err="1"/>
              <a:t>turtle</a:t>
            </a:r>
            <a:endParaRPr lang="es-MX" sz="3200" b="1" dirty="0"/>
          </a:p>
        </p:txBody>
      </p:sp>
      <p:sp>
        <p:nvSpPr>
          <p:cNvPr id="13" name="Rectángulo redondeado 12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10578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51579" y="194919"/>
            <a:ext cx="9603275" cy="1049235"/>
          </a:xfrm>
        </p:spPr>
        <p:txBody>
          <a:bodyPr/>
          <a:lstStyle/>
          <a:p>
            <a:r>
              <a:rPr lang="es-MX" b="1" dirty="0" err="1" smtClean="0"/>
              <a:t>Make</a:t>
            </a:r>
            <a:r>
              <a:rPr lang="es-MX" b="1" dirty="0" smtClean="0"/>
              <a:t> </a:t>
            </a:r>
            <a:r>
              <a:rPr lang="es-MX" b="1" dirty="0" err="1" smtClean="0"/>
              <a:t>comparisons</a:t>
            </a:r>
            <a:endParaRPr lang="es-MX" b="1" dirty="0"/>
          </a:p>
        </p:txBody>
      </p:sp>
      <p:pic>
        <p:nvPicPr>
          <p:cNvPr id="4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752" y="1379240"/>
            <a:ext cx="2825000" cy="3600000"/>
          </a:xfrm>
          <a:prstGeom prst="rect">
            <a:avLst/>
          </a:prstGeom>
        </p:spPr>
      </p:pic>
      <p:pic>
        <p:nvPicPr>
          <p:cNvPr id="5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4227" y="1379240"/>
            <a:ext cx="2637500" cy="3600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524000" y="1955305"/>
            <a:ext cx="21287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err="1"/>
              <a:t>Mario’s</a:t>
            </a:r>
            <a:r>
              <a:rPr lang="es-MX" sz="3200" b="1" dirty="0"/>
              <a:t> </a:t>
            </a:r>
            <a:r>
              <a:rPr lang="es-MX" sz="3200" b="1" dirty="0" err="1"/>
              <a:t>bed</a:t>
            </a:r>
            <a:endParaRPr lang="es-MX" sz="32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1590300" y="3899521"/>
            <a:ext cx="2062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err="1"/>
              <a:t>David’s</a:t>
            </a:r>
            <a:r>
              <a:rPr lang="es-MX" sz="3200" b="1" dirty="0"/>
              <a:t> </a:t>
            </a:r>
            <a:r>
              <a:rPr lang="es-MX" sz="3200" b="1" dirty="0" err="1"/>
              <a:t>bed</a:t>
            </a:r>
            <a:endParaRPr lang="es-MX" sz="32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7536439" y="5051647"/>
            <a:ext cx="14065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/>
              <a:t>Marcus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8942977" y="5051647"/>
            <a:ext cx="1499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/>
              <a:t>Michael</a:t>
            </a:r>
          </a:p>
        </p:txBody>
      </p:sp>
      <p:sp>
        <p:nvSpPr>
          <p:cNvPr id="11" name="Rectángulo redondeado 10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8614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51579" y="245719"/>
            <a:ext cx="9603275" cy="1049235"/>
          </a:xfrm>
        </p:spPr>
        <p:txBody>
          <a:bodyPr/>
          <a:lstStyle/>
          <a:p>
            <a:r>
              <a:rPr lang="es-MX" b="1" dirty="0" err="1" smtClean="0"/>
              <a:t>Make</a:t>
            </a:r>
            <a:r>
              <a:rPr lang="es-MX" b="1" dirty="0" smtClean="0"/>
              <a:t> </a:t>
            </a:r>
            <a:r>
              <a:rPr lang="es-MX" b="1" dirty="0" err="1" smtClean="0"/>
              <a:t>comparisons</a:t>
            </a:r>
            <a:endParaRPr lang="es-MX" b="1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96" y="1370470"/>
            <a:ext cx="2525000" cy="3600000"/>
          </a:xfrm>
          <a:prstGeom prst="rect">
            <a:avLst/>
          </a:prstGeom>
        </p:spPr>
      </p:pic>
      <p:pic>
        <p:nvPicPr>
          <p:cNvPr id="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568" y="1370470"/>
            <a:ext cx="2812500" cy="36000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2495600" y="5102449"/>
            <a:ext cx="10608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/>
              <a:t>Peter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3820829" y="5102447"/>
            <a:ext cx="10470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err="1"/>
              <a:t>Jesus</a:t>
            </a:r>
            <a:endParaRPr lang="es-MX" sz="3200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6179355" y="5105014"/>
            <a:ext cx="2355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err="1"/>
              <a:t>The</a:t>
            </a:r>
            <a:r>
              <a:rPr lang="es-MX" sz="3200" b="1" dirty="0"/>
              <a:t> </a:t>
            </a:r>
            <a:r>
              <a:rPr lang="es-MX" sz="3200" b="1" dirty="0" err="1"/>
              <a:t>elephant</a:t>
            </a:r>
            <a:endParaRPr lang="es-MX" sz="3200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8776595" y="5102447"/>
            <a:ext cx="15003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err="1"/>
              <a:t>The</a:t>
            </a:r>
            <a:r>
              <a:rPr lang="es-MX" sz="3200" b="1" dirty="0"/>
              <a:t> </a:t>
            </a:r>
            <a:r>
              <a:rPr lang="es-MX" sz="3200" b="1" dirty="0" err="1"/>
              <a:t>boy</a:t>
            </a:r>
            <a:endParaRPr lang="es-MX" sz="3200" b="1" dirty="0"/>
          </a:p>
        </p:txBody>
      </p:sp>
      <p:sp>
        <p:nvSpPr>
          <p:cNvPr id="12" name="Rectángulo redondeado 11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3228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80303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Competencia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>
                <a:solidFill>
                  <a:schemeClr val="accent2"/>
                </a:solidFill>
              </a:rPr>
              <a:t>Disciplinar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6693" y="910966"/>
            <a:ext cx="11485305" cy="47892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b="1" dirty="0"/>
              <a:t>Comunicación Básica </a:t>
            </a:r>
          </a:p>
          <a:p>
            <a:pPr algn="just"/>
            <a:r>
              <a:rPr lang="es-MX" sz="2800" dirty="0"/>
              <a:t>10 Identifica e interpreta la idea general y posible desarrollo de un mensaje oral o escrito en una segunda lengua, recurriendo a conocimientos previos, elementos no verbales y contexto cultural. </a:t>
            </a:r>
          </a:p>
          <a:p>
            <a:pPr algn="just"/>
            <a:r>
              <a:rPr lang="es-MX" sz="2800" dirty="0"/>
              <a:t>11. Se comunica en una lengua extranjera mediante un discurso lógico, oral o escrito, congruente con la situación comunicativa. </a:t>
            </a:r>
          </a:p>
          <a:p>
            <a:pPr marL="0" indent="0" algn="just">
              <a:buNone/>
            </a:pPr>
            <a:r>
              <a:rPr lang="es-MX" sz="2800" b="1" dirty="0"/>
              <a:t>Extendida </a:t>
            </a:r>
          </a:p>
          <a:p>
            <a:pPr algn="just"/>
            <a:r>
              <a:rPr lang="es-MX" sz="2800" dirty="0"/>
              <a:t>9. Trasmite mensajes en una segunda lengua o lengua extranjera atendiéndolas características de contextos socioculturales diferentes. 	</a:t>
            </a:r>
          </a:p>
          <a:p>
            <a:pPr algn="just"/>
            <a:endParaRPr lang="es-MX" sz="2800" dirty="0"/>
          </a:p>
        </p:txBody>
      </p:sp>
      <p:sp>
        <p:nvSpPr>
          <p:cNvPr id="4" name="Rectángulo 3">
            <a:hlinkClick r:id="" action="ppaction://hlinkshowjump?jump=nextslide"/>
          </p:cNvPr>
          <p:cNvSpPr/>
          <p:nvPr/>
        </p:nvSpPr>
        <p:spPr>
          <a:xfrm>
            <a:off x="8724383" y="5945299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247010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51579" y="347319"/>
            <a:ext cx="9603275" cy="1049235"/>
          </a:xfrm>
        </p:spPr>
        <p:txBody>
          <a:bodyPr/>
          <a:lstStyle/>
          <a:p>
            <a:r>
              <a:rPr lang="es-MX" b="1" dirty="0" err="1" smtClean="0"/>
              <a:t>Make</a:t>
            </a:r>
            <a:r>
              <a:rPr lang="es-MX" b="1" dirty="0" smtClean="0"/>
              <a:t> </a:t>
            </a:r>
            <a:r>
              <a:rPr lang="es-MX" b="1" dirty="0" err="1" smtClean="0"/>
              <a:t>comparisons</a:t>
            </a:r>
            <a:endParaRPr lang="es-MX" b="1" dirty="0"/>
          </a:p>
        </p:txBody>
      </p:sp>
      <p:pic>
        <p:nvPicPr>
          <p:cNvPr id="4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0269" y="1561052"/>
            <a:ext cx="2850000" cy="360000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8962" y="1561052"/>
            <a:ext cx="4800001" cy="3600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495601" y="5204049"/>
            <a:ext cx="1058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/>
              <a:t>Alicia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015880" y="5204047"/>
            <a:ext cx="13067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err="1"/>
              <a:t>Sophie</a:t>
            </a:r>
            <a:endParaRPr lang="es-MX" sz="32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7572418" y="5204047"/>
            <a:ext cx="120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/>
              <a:t>Carlos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9008638" y="5204047"/>
            <a:ext cx="1562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/>
              <a:t>Eduardo</a:t>
            </a:r>
          </a:p>
        </p:txBody>
      </p:sp>
      <p:sp>
        <p:nvSpPr>
          <p:cNvPr id="11" name="Rectángulo redondeado 10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46956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9679" y="495031"/>
            <a:ext cx="9603275" cy="1049235"/>
          </a:xfrm>
        </p:spPr>
        <p:txBody>
          <a:bodyPr/>
          <a:lstStyle/>
          <a:p>
            <a:r>
              <a:rPr lang="es-MX" b="1" dirty="0" err="1" smtClean="0"/>
              <a:t>Make</a:t>
            </a:r>
            <a:r>
              <a:rPr lang="es-MX" b="1" dirty="0" smtClean="0"/>
              <a:t> </a:t>
            </a:r>
            <a:r>
              <a:rPr lang="es-MX" b="1" dirty="0" err="1" smtClean="0"/>
              <a:t>comparisons</a:t>
            </a:r>
            <a:endParaRPr lang="es-MX" b="1" dirty="0"/>
          </a:p>
        </p:txBody>
      </p:sp>
      <p:pic>
        <p:nvPicPr>
          <p:cNvPr id="3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5945" y="0"/>
            <a:ext cx="3037499" cy="3600000"/>
          </a:xfrm>
          <a:prstGeom prst="rect">
            <a:avLst/>
          </a:prstGeom>
        </p:spPr>
      </p:pic>
      <p:pic>
        <p:nvPicPr>
          <p:cNvPr id="4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716" y="3842150"/>
            <a:ext cx="4433527" cy="2520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746377" y="1470958"/>
            <a:ext cx="3350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err="1"/>
              <a:t>The</a:t>
            </a:r>
            <a:r>
              <a:rPr lang="es-MX" sz="3200" b="1" dirty="0"/>
              <a:t> </a:t>
            </a:r>
            <a:r>
              <a:rPr lang="es-MX" sz="3200" b="1" dirty="0" err="1"/>
              <a:t>bottle</a:t>
            </a:r>
            <a:r>
              <a:rPr lang="es-MX" sz="3200" b="1" dirty="0"/>
              <a:t> of </a:t>
            </a:r>
            <a:r>
              <a:rPr lang="es-MX" sz="3200" b="1" dirty="0" err="1"/>
              <a:t>water</a:t>
            </a:r>
            <a:endParaRPr lang="es-MX" sz="32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3898405" y="2436308"/>
            <a:ext cx="31986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err="1"/>
              <a:t>The</a:t>
            </a:r>
            <a:r>
              <a:rPr lang="es-MX" sz="3200" b="1" dirty="0"/>
              <a:t> </a:t>
            </a:r>
            <a:r>
              <a:rPr lang="es-MX" sz="3200" b="1" dirty="0" err="1"/>
              <a:t>bottle</a:t>
            </a:r>
            <a:r>
              <a:rPr lang="es-MX" sz="3200" b="1" dirty="0"/>
              <a:t> of </a:t>
            </a:r>
            <a:r>
              <a:rPr lang="es-MX" sz="3200" b="1" dirty="0" err="1"/>
              <a:t>wine</a:t>
            </a:r>
            <a:endParaRPr lang="es-MX" sz="32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751715" y="3257376"/>
            <a:ext cx="2589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err="1"/>
              <a:t>The</a:t>
            </a:r>
            <a:r>
              <a:rPr lang="es-MX" sz="3200" b="1" dirty="0"/>
              <a:t> plasma TV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6224176" y="5106479"/>
            <a:ext cx="2143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err="1"/>
              <a:t>The</a:t>
            </a:r>
            <a:r>
              <a:rPr lang="es-MX" sz="3200" b="1" dirty="0"/>
              <a:t> </a:t>
            </a:r>
            <a:r>
              <a:rPr lang="es-MX" sz="3200" b="1" dirty="0" err="1"/>
              <a:t>bulb</a:t>
            </a:r>
            <a:r>
              <a:rPr lang="es-MX" sz="3200" b="1" dirty="0"/>
              <a:t> TV</a:t>
            </a:r>
          </a:p>
        </p:txBody>
      </p:sp>
      <p:sp>
        <p:nvSpPr>
          <p:cNvPr id="10" name="Rectángulo redondeado 9">
            <a:hlinkClick r:id="rId4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2105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77464" y="878499"/>
            <a:ext cx="8637073" cy="1382102"/>
          </a:xfrm>
        </p:spPr>
        <p:txBody>
          <a:bodyPr/>
          <a:lstStyle/>
          <a:p>
            <a:pPr algn="ctr"/>
            <a:r>
              <a:rPr lang="es-MX" b="1" cap="none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SUPERLATIVES</a:t>
            </a:r>
            <a:endParaRPr lang="es-MX" b="1" cap="none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595" y="2520687"/>
            <a:ext cx="4876810" cy="4337313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89888" y="633841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85152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What</a:t>
            </a:r>
            <a:r>
              <a:rPr lang="es-MX" b="1" dirty="0"/>
              <a:t> Are </a:t>
            </a:r>
            <a:r>
              <a:rPr lang="es-MX" b="1" dirty="0" err="1"/>
              <a:t>Superlatives</a:t>
            </a:r>
            <a:r>
              <a:rPr lang="es-MX" b="1" dirty="0"/>
              <a:t>? 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9" y="1511300"/>
            <a:ext cx="8456247" cy="4023360"/>
          </a:xfrm>
        </p:spPr>
        <p:txBody>
          <a:bodyPr>
            <a:noAutofit/>
          </a:bodyPr>
          <a:lstStyle/>
          <a:p>
            <a:pPr algn="just"/>
            <a:r>
              <a:rPr lang="es-MX" sz="4000" dirty="0"/>
              <a:t>A </a:t>
            </a:r>
            <a:r>
              <a:rPr lang="es-MX" sz="4000" dirty="0" err="1"/>
              <a:t>superlative</a:t>
            </a:r>
            <a:r>
              <a:rPr lang="es-MX" sz="4000" dirty="0"/>
              <a:t> </a:t>
            </a:r>
            <a:r>
              <a:rPr lang="es-MX" sz="4000" dirty="0" err="1"/>
              <a:t>is</a:t>
            </a:r>
            <a:r>
              <a:rPr lang="es-MX" sz="4000" dirty="0"/>
              <a:t> a </a:t>
            </a:r>
            <a:r>
              <a:rPr lang="es-MX" sz="4000" dirty="0" err="1"/>
              <a:t>form</a:t>
            </a:r>
            <a:r>
              <a:rPr lang="es-MX" sz="4000" dirty="0"/>
              <a:t> of </a:t>
            </a:r>
            <a:r>
              <a:rPr lang="es-MX" sz="4000" dirty="0" err="1"/>
              <a:t>an</a:t>
            </a:r>
            <a:r>
              <a:rPr lang="es-MX" sz="4000" dirty="0"/>
              <a:t> </a:t>
            </a:r>
            <a:r>
              <a:rPr lang="es-MX" sz="4000" dirty="0" err="1"/>
              <a:t>adjective</a:t>
            </a:r>
            <a:r>
              <a:rPr lang="es-MX" sz="4000" dirty="0"/>
              <a:t> </a:t>
            </a:r>
            <a:r>
              <a:rPr lang="es-MX" sz="4000" dirty="0" err="1"/>
              <a:t>used</a:t>
            </a:r>
            <a:r>
              <a:rPr lang="es-MX" sz="4000" dirty="0"/>
              <a:t> </a:t>
            </a:r>
            <a:r>
              <a:rPr lang="es-MX" sz="4000" dirty="0" err="1"/>
              <a:t>for</a:t>
            </a:r>
            <a:r>
              <a:rPr lang="es-MX" sz="4000" dirty="0"/>
              <a:t> </a:t>
            </a:r>
            <a:r>
              <a:rPr lang="es-MX" sz="4000" dirty="0" err="1"/>
              <a:t>comparison</a:t>
            </a:r>
            <a:r>
              <a:rPr lang="es-MX" sz="4000" dirty="0"/>
              <a:t>.</a:t>
            </a:r>
            <a:br>
              <a:rPr lang="es-MX" sz="4000" dirty="0"/>
            </a:br>
            <a:r>
              <a:rPr lang="es-MX" sz="4000" dirty="0"/>
              <a:t/>
            </a:r>
            <a:br>
              <a:rPr lang="es-MX" sz="4000" dirty="0"/>
            </a:br>
            <a:r>
              <a:rPr lang="es-MX" sz="4000" dirty="0" err="1"/>
              <a:t>The</a:t>
            </a:r>
            <a:r>
              <a:rPr lang="es-MX" sz="4000" dirty="0"/>
              <a:t> </a:t>
            </a:r>
            <a:r>
              <a:rPr lang="es-MX" sz="4000" dirty="0" err="1"/>
              <a:t>superlative</a:t>
            </a:r>
            <a:r>
              <a:rPr lang="es-MX" sz="4000" dirty="0"/>
              <a:t> </a:t>
            </a:r>
            <a:r>
              <a:rPr lang="es-MX" sz="4000" dirty="0" err="1"/>
              <a:t>form</a:t>
            </a:r>
            <a:r>
              <a:rPr lang="es-MX" sz="4000" dirty="0"/>
              <a:t> of </a:t>
            </a:r>
            <a:r>
              <a:rPr lang="es-MX" sz="4000" dirty="0" err="1"/>
              <a:t>an</a:t>
            </a:r>
            <a:r>
              <a:rPr lang="es-MX" sz="4000" dirty="0"/>
              <a:t> </a:t>
            </a:r>
            <a:r>
              <a:rPr lang="es-MX" sz="4000" dirty="0" err="1"/>
              <a:t>adjective</a:t>
            </a:r>
            <a:r>
              <a:rPr lang="es-MX" sz="4000" dirty="0"/>
              <a:t> </a:t>
            </a:r>
            <a:r>
              <a:rPr lang="es-MX" sz="4000" dirty="0" err="1"/>
              <a:t>is</a:t>
            </a:r>
            <a:r>
              <a:rPr lang="es-MX" sz="4000" dirty="0"/>
              <a:t> </a:t>
            </a:r>
            <a:r>
              <a:rPr lang="es-MX" sz="4000" dirty="0" err="1"/>
              <a:t>used</a:t>
            </a:r>
            <a:r>
              <a:rPr lang="es-MX" sz="4000" dirty="0"/>
              <a:t> to show </a:t>
            </a:r>
            <a:r>
              <a:rPr lang="es-MX" sz="4000" dirty="0" err="1"/>
              <a:t>something</a:t>
            </a:r>
            <a:r>
              <a:rPr lang="es-MX" sz="4000" dirty="0"/>
              <a:t> has a </a:t>
            </a:r>
            <a:r>
              <a:rPr lang="es-MX" sz="4000" dirty="0" err="1"/>
              <a:t>quality</a:t>
            </a:r>
            <a:r>
              <a:rPr lang="es-MX" sz="4000" dirty="0"/>
              <a:t> to </a:t>
            </a:r>
            <a:r>
              <a:rPr lang="es-MX" sz="4000" dirty="0" err="1"/>
              <a:t>the</a:t>
            </a:r>
            <a:r>
              <a:rPr lang="es-MX" sz="4000" dirty="0"/>
              <a:t> </a:t>
            </a:r>
            <a:r>
              <a:rPr lang="es-MX" sz="4000" dirty="0" err="1"/>
              <a:t>greatest</a:t>
            </a:r>
            <a:r>
              <a:rPr lang="es-MX" sz="4000" dirty="0"/>
              <a:t> </a:t>
            </a:r>
            <a:r>
              <a:rPr lang="es-MX" sz="4000" dirty="0" err="1"/>
              <a:t>or</a:t>
            </a:r>
            <a:r>
              <a:rPr lang="es-MX" sz="4000" dirty="0"/>
              <a:t> </a:t>
            </a:r>
            <a:r>
              <a:rPr lang="es-MX" sz="4000" dirty="0" err="1"/>
              <a:t>least</a:t>
            </a:r>
            <a:r>
              <a:rPr lang="es-MX" sz="4000" dirty="0"/>
              <a:t> </a:t>
            </a:r>
            <a:r>
              <a:rPr lang="es-MX" sz="4000" dirty="0" err="1"/>
              <a:t>degree</a:t>
            </a:r>
            <a:r>
              <a:rPr lang="es-MX" sz="4000" dirty="0"/>
              <a:t>.</a:t>
            </a:r>
            <a:endParaRPr lang="es-MX" sz="6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7083" y="3212976"/>
            <a:ext cx="2334234" cy="3463702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6299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054894" y="943917"/>
            <a:ext cx="11897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>
                <a:cs typeface="Calibri" pitchFamily="34" charset="0"/>
              </a:rPr>
              <a:t>Deer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814890" y="5480397"/>
            <a:ext cx="10342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>
                <a:cs typeface="Calibri" pitchFamily="34" charset="0"/>
              </a:rPr>
              <a:t>Dog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74578" y="2562117"/>
            <a:ext cx="19148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>
                <a:cs typeface="Calibri" pitchFamily="34" charset="0"/>
              </a:rPr>
              <a:t>Cheetah</a:t>
            </a:r>
            <a:endParaRPr lang="es-MX" sz="4000" dirty="0">
              <a:cs typeface="Calibri" pitchFamily="34" charset="0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8248" y="811972"/>
            <a:ext cx="3060000" cy="229500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691" y="811972"/>
            <a:ext cx="3060000" cy="2295000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8248" y="4221088"/>
            <a:ext cx="3060000" cy="2518619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825500" y="33603"/>
            <a:ext cx="896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err="1" smtClean="0">
                <a:cs typeface="Calibri" pitchFamily="34" charset="0"/>
              </a:rPr>
              <a:t>What</a:t>
            </a:r>
            <a:r>
              <a:rPr lang="es-MX" sz="4000" dirty="0" smtClean="0">
                <a:cs typeface="Calibri" pitchFamily="34" charset="0"/>
              </a:rPr>
              <a:t> </a:t>
            </a:r>
            <a:r>
              <a:rPr lang="es-MX" sz="4000" dirty="0" err="1" smtClean="0">
                <a:cs typeface="Calibri" pitchFamily="34" charset="0"/>
              </a:rPr>
              <a:t>is</a:t>
            </a:r>
            <a:r>
              <a:rPr lang="es-MX" sz="4000" dirty="0" smtClean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the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 smtClean="0">
                <a:cs typeface="Calibri" pitchFamily="34" charset="0"/>
              </a:rPr>
              <a:t>fastest</a:t>
            </a:r>
            <a:r>
              <a:rPr lang="es-MX" sz="4000" dirty="0" smtClean="0">
                <a:cs typeface="Calibri" pitchFamily="34" charset="0"/>
              </a:rPr>
              <a:t> animal of </a:t>
            </a:r>
            <a:r>
              <a:rPr lang="es-MX" sz="4000" dirty="0" err="1">
                <a:cs typeface="Calibri" pitchFamily="34" charset="0"/>
              </a:rPr>
              <a:t>the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world</a:t>
            </a:r>
            <a:r>
              <a:rPr lang="es-MX" sz="4000" dirty="0">
                <a:cs typeface="Calibri" pitchFamily="34" charset="0"/>
              </a:rPr>
              <a:t>?</a:t>
            </a:r>
          </a:p>
        </p:txBody>
      </p:sp>
      <p:pic>
        <p:nvPicPr>
          <p:cNvPr id="2" name="Imagen 1" descr="African spurred tortoise - Wikipedia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590" y="4455297"/>
            <a:ext cx="3060000" cy="2050200"/>
          </a:xfrm>
          <a:prstGeom prst="rect">
            <a:avLst/>
          </a:prstGeom>
        </p:spPr>
      </p:pic>
      <p:sp>
        <p:nvSpPr>
          <p:cNvPr id="11" name="3 CuadroTexto"/>
          <p:cNvSpPr txBox="1"/>
          <p:nvPr/>
        </p:nvSpPr>
        <p:spPr>
          <a:xfrm>
            <a:off x="4256585" y="4581128"/>
            <a:ext cx="13029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 smtClean="0">
                <a:cs typeface="Calibri" pitchFamily="34" charset="0"/>
              </a:rPr>
              <a:t>Turtle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99456" y="3149265"/>
            <a:ext cx="9766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cheetah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is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fastest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animal.</a:t>
            </a:r>
            <a:endParaRPr lang="es-E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3" name="Rectángulo redondeado 12">
            <a:hlinkClick r:id="rId6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59142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1664" y="1196752"/>
            <a:ext cx="6120680" cy="520728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812800" y="59929"/>
            <a:ext cx="8928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err="1">
                <a:cs typeface="Calibri" pitchFamily="34" charset="0"/>
              </a:rPr>
              <a:t>Who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is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the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oldest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 smtClean="0">
                <a:cs typeface="Calibri" pitchFamily="34" charset="0"/>
              </a:rPr>
              <a:t>person</a:t>
            </a:r>
            <a:r>
              <a:rPr lang="es-MX" sz="4000" dirty="0" smtClean="0">
                <a:cs typeface="Calibri" pitchFamily="34" charset="0"/>
              </a:rPr>
              <a:t> </a:t>
            </a:r>
            <a:r>
              <a:rPr lang="es-MX" sz="4000" dirty="0">
                <a:cs typeface="Calibri" pitchFamily="34" charset="0"/>
              </a:rPr>
              <a:t>of </a:t>
            </a:r>
            <a:r>
              <a:rPr lang="es-MX" sz="4000" dirty="0" err="1">
                <a:cs typeface="Calibri" pitchFamily="34" charset="0"/>
              </a:rPr>
              <a:t>the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family</a:t>
            </a:r>
            <a:r>
              <a:rPr lang="es-MX" sz="4000" dirty="0">
                <a:cs typeface="Calibri" pitchFamily="34" charset="0"/>
              </a:rPr>
              <a:t>?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790264" y="2643649"/>
            <a:ext cx="14045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cs typeface="Calibri" pitchFamily="34" charset="0"/>
              </a:rPr>
              <a:t>Marie</a:t>
            </a:r>
          </a:p>
          <a:p>
            <a:pPr algn="ctr"/>
            <a:r>
              <a:rPr lang="es-MX" sz="4000" dirty="0" smtClean="0">
                <a:cs typeface="Calibri" pitchFamily="34" charset="0"/>
              </a:rPr>
              <a:t>36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555952" y="3561469"/>
            <a:ext cx="17988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000" dirty="0" smtClean="0">
                <a:cs typeface="Calibri" pitchFamily="34" charset="0"/>
              </a:rPr>
              <a:t>Jennifer</a:t>
            </a:r>
          </a:p>
          <a:p>
            <a:pPr algn="ctr"/>
            <a:r>
              <a:rPr lang="es-MX" sz="4000" dirty="0" smtClean="0">
                <a:cs typeface="Calibri" pitchFamily="34" charset="0"/>
              </a:rPr>
              <a:t>75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172028" y="4464553"/>
            <a:ext cx="16289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cs typeface="Calibri" pitchFamily="34" charset="0"/>
              </a:rPr>
              <a:t>Marion</a:t>
            </a:r>
          </a:p>
          <a:p>
            <a:r>
              <a:rPr lang="es-MX" sz="4000" dirty="0">
                <a:cs typeface="Calibri" pitchFamily="34" charset="0"/>
              </a:rPr>
              <a:t>9</a:t>
            </a:r>
          </a:p>
        </p:txBody>
      </p:sp>
      <p:sp>
        <p:nvSpPr>
          <p:cNvPr id="9" name="7 CuadroTexto"/>
          <p:cNvSpPr txBox="1"/>
          <p:nvPr/>
        </p:nvSpPr>
        <p:spPr>
          <a:xfrm>
            <a:off x="7839130" y="4154335"/>
            <a:ext cx="139814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cs typeface="Calibri" pitchFamily="34" charset="0"/>
              </a:rPr>
              <a:t>David</a:t>
            </a:r>
          </a:p>
          <a:p>
            <a:r>
              <a:rPr lang="es-MX" sz="4000" dirty="0">
                <a:cs typeface="Calibri" pitchFamily="34" charset="0"/>
              </a:rPr>
              <a:t>6</a:t>
            </a:r>
          </a:p>
        </p:txBody>
      </p:sp>
      <p:sp>
        <p:nvSpPr>
          <p:cNvPr id="10" name="7 CuadroTexto"/>
          <p:cNvSpPr txBox="1"/>
          <p:nvPr/>
        </p:nvSpPr>
        <p:spPr>
          <a:xfrm>
            <a:off x="7801000" y="2432856"/>
            <a:ext cx="10924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cs typeface="Calibri" pitchFamily="34" charset="0"/>
              </a:rPr>
              <a:t>Jack</a:t>
            </a:r>
          </a:p>
          <a:p>
            <a:pPr algn="ctr"/>
            <a:r>
              <a:rPr lang="es-MX" sz="4000" dirty="0" smtClean="0">
                <a:cs typeface="Calibri" pitchFamily="34" charset="0"/>
              </a:rPr>
              <a:t>34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11" name="7 CuadroTexto"/>
          <p:cNvSpPr txBox="1"/>
          <p:nvPr/>
        </p:nvSpPr>
        <p:spPr>
          <a:xfrm>
            <a:off x="3431704" y="2601520"/>
            <a:ext cx="12343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000" dirty="0" smtClean="0">
                <a:cs typeface="Calibri" pitchFamily="34" charset="0"/>
              </a:rPr>
              <a:t>Peter</a:t>
            </a:r>
          </a:p>
          <a:p>
            <a:pPr algn="ctr"/>
            <a:r>
              <a:rPr lang="es-MX" sz="4000" dirty="0" smtClean="0">
                <a:cs typeface="Calibri" pitchFamily="34" charset="0"/>
              </a:rPr>
              <a:t>76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70700" y="5877272"/>
            <a:ext cx="11402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Peter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is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oldest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person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of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family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  <a:endParaRPr lang="es-E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3" name="Rectángulo redondeado 12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6891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758776" y="110454"/>
            <a:ext cx="103658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>
                <a:cs typeface="Calibri" pitchFamily="34" charset="0"/>
              </a:rPr>
              <a:t>Who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 smtClean="0">
                <a:cs typeface="Calibri" pitchFamily="34" charset="0"/>
              </a:rPr>
              <a:t>was</a:t>
            </a:r>
            <a:r>
              <a:rPr lang="es-MX" sz="4000" dirty="0" smtClean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the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most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intelligent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person</a:t>
            </a:r>
            <a:r>
              <a:rPr lang="es-MX" sz="4000" dirty="0">
                <a:cs typeface="Calibri" pitchFamily="34" charset="0"/>
              </a:rPr>
              <a:t> of </a:t>
            </a:r>
            <a:r>
              <a:rPr lang="es-MX" sz="4000" dirty="0" err="1">
                <a:cs typeface="Calibri" pitchFamily="34" charset="0"/>
              </a:rPr>
              <a:t>the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world</a:t>
            </a:r>
            <a:r>
              <a:rPr lang="es-MX" sz="4000" dirty="0">
                <a:cs typeface="Calibri" pitchFamily="34" charset="0"/>
              </a:rPr>
              <a:t>?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935203" y="3517170"/>
            <a:ext cx="30739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>
                <a:cs typeface="Calibri" pitchFamily="34" charset="0"/>
              </a:rPr>
              <a:t>Albert Einstein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549342" y="4550696"/>
            <a:ext cx="2352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>
                <a:cs typeface="Calibri" pitchFamily="34" charset="0"/>
              </a:rPr>
              <a:t>Steve Jobs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7630061" y="3752394"/>
            <a:ext cx="37375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>
                <a:cs typeface="Calibri" pitchFamily="34" charset="0"/>
              </a:rPr>
              <a:t>Mark </a:t>
            </a:r>
            <a:r>
              <a:rPr lang="es-MX" sz="4000" dirty="0" err="1">
                <a:cs typeface="Calibri" pitchFamily="34" charset="0"/>
              </a:rPr>
              <a:t>Zuckerberg</a:t>
            </a:r>
            <a:endParaRPr lang="es-MX" sz="40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9200" y="1176103"/>
            <a:ext cx="2225924" cy="2333426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498" y="2137626"/>
            <a:ext cx="1564384" cy="2087430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1176103"/>
            <a:ext cx="3925365" cy="237668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960677" y="5348998"/>
            <a:ext cx="101639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Albert Einstein was </a:t>
            </a:r>
            <a:r>
              <a:rPr lang="en-US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 most intelligent </a:t>
            </a:r>
            <a:r>
              <a:rPr lang="en-US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person.</a:t>
            </a:r>
            <a:endParaRPr lang="es-ES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1" name="Rectángulo redondeado 10">
            <a:hlinkClick r:id="rId5" action="ppaction://hlinksldjump"/>
          </p:cNvPr>
          <p:cNvSpPr/>
          <p:nvPr/>
        </p:nvSpPr>
        <p:spPr>
          <a:xfrm>
            <a:off x="10989888" y="6256489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1912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51384" y="52586"/>
            <a:ext cx="78910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>
                <a:cs typeface="Calibri" pitchFamily="34" charset="0"/>
              </a:rPr>
              <a:t>Who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is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the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richest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man</a:t>
            </a:r>
            <a:r>
              <a:rPr lang="es-MX" sz="4000" dirty="0">
                <a:cs typeface="Calibri" pitchFamily="34" charset="0"/>
              </a:rPr>
              <a:t> of </a:t>
            </a:r>
            <a:r>
              <a:rPr lang="es-MX" sz="4000" dirty="0" err="1">
                <a:cs typeface="Calibri" pitchFamily="34" charset="0"/>
              </a:rPr>
              <a:t>the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world</a:t>
            </a:r>
            <a:r>
              <a:rPr lang="es-MX" sz="4000" dirty="0">
                <a:cs typeface="Calibri" pitchFamily="34" charset="0"/>
              </a:rPr>
              <a:t>?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26" y="3722737"/>
            <a:ext cx="3020586" cy="200481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8807" y="888089"/>
            <a:ext cx="2706919" cy="2935213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3190" y="84059"/>
            <a:ext cx="3810000" cy="2667000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551384" y="1084642"/>
            <a:ext cx="24631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4000" dirty="0">
                <a:cs typeface="Calibri" pitchFamily="34" charset="0"/>
              </a:rPr>
              <a:t>Carlos </a:t>
            </a:r>
            <a:r>
              <a:rPr lang="es-MX" sz="4000" dirty="0" smtClean="0">
                <a:cs typeface="Calibri" pitchFamily="34" charset="0"/>
              </a:rPr>
              <a:t>Slim</a:t>
            </a:r>
          </a:p>
          <a:p>
            <a:pPr algn="r"/>
            <a:r>
              <a:rPr lang="es-MX" sz="4000" dirty="0" smtClean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Helu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477343" y="2878897"/>
            <a:ext cx="5875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cs typeface="Calibri" pitchFamily="34" charset="0"/>
              </a:rPr>
              <a:t>Sergey </a:t>
            </a:r>
            <a:r>
              <a:rPr lang="en-US" sz="4000" dirty="0" err="1">
                <a:cs typeface="Calibri" pitchFamily="34" charset="0"/>
              </a:rPr>
              <a:t>Brin</a:t>
            </a:r>
            <a:r>
              <a:rPr lang="en-US" sz="4000" dirty="0">
                <a:cs typeface="Calibri" pitchFamily="34" charset="0"/>
              </a:rPr>
              <a:t> and Larry Page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9624392" y="5019665"/>
            <a:ext cx="21659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>
                <a:cs typeface="Calibri" pitchFamily="34" charset="0"/>
              </a:rPr>
              <a:t>Bill Gates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232" y="2717497"/>
            <a:ext cx="2495600" cy="2815006"/>
          </a:xfrm>
          <a:prstGeom prst="rect">
            <a:avLst/>
          </a:prstGeom>
        </p:spPr>
      </p:pic>
      <p:sp>
        <p:nvSpPr>
          <p:cNvPr id="11" name="9 CuadroTexto"/>
          <p:cNvSpPr txBox="1"/>
          <p:nvPr/>
        </p:nvSpPr>
        <p:spPr>
          <a:xfrm>
            <a:off x="2638973" y="4725144"/>
            <a:ext cx="23030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cs typeface="Calibri" pitchFamily="34" charset="0"/>
              </a:rPr>
              <a:t>Jeff Bezos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-158990" y="6018846"/>
            <a:ext cx="1235099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Jeff </a:t>
            </a:r>
            <a:r>
              <a:rPr lang="es-ES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Bezos </a:t>
            </a:r>
            <a:r>
              <a:rPr lang="es-ES" sz="4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is</a:t>
            </a:r>
            <a:r>
              <a:rPr lang="es-ES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4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r>
              <a:rPr lang="es-ES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4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richest</a:t>
            </a:r>
            <a:r>
              <a:rPr lang="es-ES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4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man</a:t>
            </a:r>
            <a:r>
              <a:rPr lang="es-ES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of </a:t>
            </a:r>
            <a:r>
              <a:rPr lang="es-ES" sz="4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r>
              <a:rPr lang="es-ES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4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world</a:t>
            </a:r>
            <a:r>
              <a:rPr lang="es-ES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  <a:endParaRPr lang="es-ES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3" name="Rectángulo redondeado 12">
            <a:hlinkClick r:id="rId6" action="ppaction://hlinksldjump"/>
          </p:cNvPr>
          <p:cNvSpPr/>
          <p:nvPr/>
        </p:nvSpPr>
        <p:spPr>
          <a:xfrm>
            <a:off x="10989888" y="4023429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1567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40303" y="135220"/>
            <a:ext cx="74079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cs typeface="Calibri" pitchFamily="34" charset="0"/>
              </a:rPr>
              <a:t>What is the most expensive </a:t>
            </a:r>
            <a:r>
              <a:rPr lang="en-US" sz="4000" dirty="0" smtClean="0">
                <a:cs typeface="Calibri" pitchFamily="34" charset="0"/>
              </a:rPr>
              <a:t>iPhone</a:t>
            </a:r>
            <a:r>
              <a:rPr lang="es-MX" sz="4000" dirty="0" smtClean="0">
                <a:cs typeface="Calibri" pitchFamily="34" charset="0"/>
              </a:rPr>
              <a:t>?</a:t>
            </a:r>
            <a:endParaRPr lang="es-MX" sz="4000" dirty="0">
              <a:cs typeface="Calibri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3472" y="987332"/>
            <a:ext cx="9001000" cy="5628625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8112224" y="5354611"/>
            <a:ext cx="792088" cy="124274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Elipse 8"/>
          <p:cNvSpPr/>
          <p:nvPr/>
        </p:nvSpPr>
        <p:spPr>
          <a:xfrm>
            <a:off x="7752184" y="5861661"/>
            <a:ext cx="792088" cy="73569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/>
          <p:cNvSpPr/>
          <p:nvPr/>
        </p:nvSpPr>
        <p:spPr>
          <a:xfrm>
            <a:off x="0" y="6150114"/>
            <a:ext cx="123394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40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most</a:t>
            </a: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40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expensive</a:t>
            </a: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iPhone </a:t>
            </a:r>
            <a:r>
              <a:rPr lang="es-ES" sz="40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is</a:t>
            </a: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40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iPhone X S Max.</a:t>
            </a:r>
            <a:endParaRPr lang="es-ES" sz="4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8" name="Rectángulo redondeado 7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20748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852528" y="908720"/>
            <a:ext cx="48149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>
                <a:cs typeface="Calibri" pitchFamily="34" charset="0"/>
              </a:rPr>
              <a:t>Who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is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the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tallest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girl</a:t>
            </a:r>
            <a:r>
              <a:rPr lang="es-MX" sz="4000" dirty="0">
                <a:cs typeface="Calibri" pitchFamily="34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7968" y="159987"/>
            <a:ext cx="5832648" cy="667232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32046" y="3894956"/>
            <a:ext cx="49353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Karlie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Kloss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</a:p>
          <a:p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is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tallest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girl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  <a:endParaRPr lang="es-E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57498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8030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Competencia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>
                <a:solidFill>
                  <a:schemeClr val="accent2"/>
                </a:solidFill>
              </a:rPr>
              <a:t>Genérica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6693" y="917127"/>
            <a:ext cx="11485305" cy="5017543"/>
          </a:xfrm>
        </p:spPr>
        <p:txBody>
          <a:bodyPr>
            <a:noAutofit/>
          </a:bodyPr>
          <a:lstStyle/>
          <a:p>
            <a:pPr algn="just"/>
            <a:r>
              <a:rPr lang="es-MX" sz="2400" dirty="0"/>
              <a:t>4 Escucha, interpreta y emite mensajes pertinentes en distintos contextos mediante la utilización de medios, códigos y herramientas apropiados. </a:t>
            </a:r>
          </a:p>
          <a:p>
            <a:pPr algn="just"/>
            <a:r>
              <a:rPr lang="es-MX" sz="2400" dirty="0"/>
              <a:t>4.4 Se comunica en una segunda lengua en situaciones cotidianas. </a:t>
            </a:r>
          </a:p>
          <a:p>
            <a:pPr algn="just"/>
            <a:r>
              <a:rPr lang="es-MX" sz="2400" dirty="0"/>
              <a:t>7. Aprende por iniciativa e interés propio a lo largo de la vida. </a:t>
            </a:r>
          </a:p>
          <a:p>
            <a:pPr algn="just"/>
            <a:r>
              <a:rPr lang="es-MX" sz="2400" dirty="0"/>
              <a:t>7.1 Define metas y da seguimiento a sus procesos de construcción de conocimiento. </a:t>
            </a:r>
          </a:p>
          <a:p>
            <a:pPr algn="just"/>
            <a:r>
              <a:rPr lang="es-MX" sz="2400" dirty="0"/>
              <a:t>10. Mantiene una actitud respetuosa hacia la interculturalidad y la diversidad de creencias, valores, ideas y prácticas sociales. </a:t>
            </a:r>
          </a:p>
          <a:p>
            <a:pPr algn="just"/>
            <a:r>
              <a:rPr lang="es-MX" sz="2400" dirty="0"/>
              <a:t>10.2 Dialoga y aprende de personas con distintos puntos de vista y tradiciones culturales mediante la ubicación de sus propias circunstancias en un contexto más amplio. 	</a:t>
            </a:r>
          </a:p>
          <a:p>
            <a:pPr algn="just"/>
            <a:endParaRPr lang="es-MX" sz="2400" dirty="0"/>
          </a:p>
        </p:txBody>
      </p:sp>
      <p:sp>
        <p:nvSpPr>
          <p:cNvPr id="4" name="Rectángulo 3">
            <a:hlinkClick r:id="" action="ppaction://hlinkshowjump?jump=nextslide"/>
          </p:cNvPr>
          <p:cNvSpPr/>
          <p:nvPr/>
        </p:nvSpPr>
        <p:spPr>
          <a:xfrm>
            <a:off x="8724381" y="593467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27397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75544" y="6476"/>
            <a:ext cx="93716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>
                <a:cs typeface="Calibri" pitchFamily="34" charset="0"/>
              </a:rPr>
              <a:t>Who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is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the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most</a:t>
            </a:r>
            <a:r>
              <a:rPr lang="es-MX" sz="4000" dirty="0">
                <a:cs typeface="Calibri" pitchFamily="34" charset="0"/>
              </a:rPr>
              <a:t> popular </a:t>
            </a:r>
            <a:r>
              <a:rPr lang="es-MX" sz="4000" dirty="0" err="1">
                <a:cs typeface="Calibri" pitchFamily="34" charset="0"/>
              </a:rPr>
              <a:t>singer</a:t>
            </a:r>
            <a:r>
              <a:rPr lang="es-MX" sz="4000" dirty="0">
                <a:cs typeface="Calibri" pitchFamily="34" charset="0"/>
              </a:rPr>
              <a:t> of </a:t>
            </a:r>
            <a:r>
              <a:rPr lang="es-MX" sz="4000" dirty="0" err="1">
                <a:cs typeface="Calibri" pitchFamily="34" charset="0"/>
              </a:rPr>
              <a:t>the</a:t>
            </a:r>
            <a:r>
              <a:rPr lang="es-MX" sz="4000" dirty="0">
                <a:cs typeface="Calibri" pitchFamily="34" charset="0"/>
              </a:rPr>
              <a:t> </a:t>
            </a:r>
            <a:r>
              <a:rPr lang="es-MX" sz="4000" dirty="0" err="1">
                <a:cs typeface="Calibri" pitchFamily="34" charset="0"/>
              </a:rPr>
              <a:t>world</a:t>
            </a:r>
            <a:r>
              <a:rPr lang="es-MX" sz="4000" dirty="0">
                <a:cs typeface="Calibri" pitchFamily="34" charset="0"/>
              </a:rPr>
              <a:t>?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869963" y="3668893"/>
            <a:ext cx="1402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>
                <a:cs typeface="Calibri" pitchFamily="34" charset="0"/>
              </a:rPr>
              <a:t>Adele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579100" y="4928206"/>
            <a:ext cx="23605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cs typeface="Calibri" pitchFamily="34" charset="0"/>
              </a:rPr>
              <a:t>Katy Perry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615844" y="4022836"/>
            <a:ext cx="23474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 smtClean="0">
                <a:cs typeface="Calibri" pitchFamily="34" charset="0"/>
              </a:rPr>
              <a:t>Tylor</a:t>
            </a:r>
            <a:r>
              <a:rPr lang="es-MX" sz="4000" dirty="0" smtClean="0">
                <a:cs typeface="Calibri" pitchFamily="34" charset="0"/>
              </a:rPr>
              <a:t> Swift</a:t>
            </a:r>
            <a:endParaRPr lang="es-MX" sz="4000" dirty="0">
              <a:cs typeface="Calibri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44" y="971373"/>
            <a:ext cx="2700000" cy="2655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47"/>
          <a:stretch/>
        </p:blipFill>
        <p:spPr>
          <a:xfrm>
            <a:off x="3239683" y="971373"/>
            <a:ext cx="2700000" cy="393824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8022" y="971373"/>
            <a:ext cx="2700000" cy="290146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6360" y="971373"/>
            <a:ext cx="2700000" cy="3240000"/>
          </a:xfrm>
          <a:prstGeom prst="rect">
            <a:avLst/>
          </a:prstGeom>
        </p:spPr>
      </p:pic>
      <p:sp>
        <p:nvSpPr>
          <p:cNvPr id="10" name="7 CuadroTexto"/>
          <p:cNvSpPr txBox="1"/>
          <p:nvPr/>
        </p:nvSpPr>
        <p:spPr>
          <a:xfrm>
            <a:off x="9614072" y="4469220"/>
            <a:ext cx="2020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 smtClean="0">
                <a:cs typeface="Calibri" pitchFamily="34" charset="0"/>
              </a:rPr>
              <a:t>Dua</a:t>
            </a:r>
            <a:r>
              <a:rPr lang="es-MX" sz="4000" dirty="0" smtClean="0">
                <a:cs typeface="Calibri" pitchFamily="34" charset="0"/>
              </a:rPr>
              <a:t> Lipa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-119063" y="6150114"/>
            <a:ext cx="124152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Tylor</a:t>
            </a:r>
            <a:r>
              <a:rPr lang="es-ES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Swift </a:t>
            </a:r>
            <a:r>
              <a:rPr lang="es-ES" sz="40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is</a:t>
            </a: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40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40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most</a:t>
            </a: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popular Singer of </a:t>
            </a:r>
            <a:r>
              <a:rPr lang="es-ES" sz="40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40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world</a:t>
            </a: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  <a:endParaRPr lang="es-ES" sz="4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3" name="Rectángulo redondeado 12">
            <a:hlinkClick r:id="rId6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88685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947828" y="140610"/>
            <a:ext cx="68595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 smtClean="0">
                <a:latin typeface="Calibri" pitchFamily="34" charset="0"/>
                <a:cs typeface="Calibri" pitchFamily="34" charset="0"/>
              </a:rPr>
              <a:t>Which</a:t>
            </a:r>
            <a:r>
              <a:rPr lang="es-MX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MX" sz="4000" dirty="0" err="1">
                <a:latin typeface="Calibri" pitchFamily="34" charset="0"/>
                <a:cs typeface="Calibri" pitchFamily="34" charset="0"/>
              </a:rPr>
              <a:t>is</a:t>
            </a:r>
            <a:r>
              <a:rPr lang="es-MX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s-MX" sz="4000" dirty="0" err="1">
                <a:latin typeface="Calibri" pitchFamily="34" charset="0"/>
                <a:cs typeface="Calibri" pitchFamily="34" charset="0"/>
              </a:rPr>
              <a:t>the</a:t>
            </a:r>
            <a:r>
              <a:rPr lang="es-MX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s-MX" sz="4000" dirty="0" err="1" smtClean="0">
                <a:latin typeface="Calibri" pitchFamily="34" charset="0"/>
                <a:cs typeface="Calibri" pitchFamily="34" charset="0"/>
              </a:rPr>
              <a:t>most</a:t>
            </a:r>
            <a:r>
              <a:rPr lang="es-MX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MX" sz="4000" dirty="0" err="1" smtClean="0">
                <a:latin typeface="Calibri" pitchFamily="34" charset="0"/>
                <a:cs typeface="Calibri" pitchFamily="34" charset="0"/>
              </a:rPr>
              <a:t>polluted</a:t>
            </a:r>
            <a:r>
              <a:rPr lang="es-MX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MX" sz="4000" dirty="0" err="1" smtClean="0">
                <a:latin typeface="Calibri" pitchFamily="34" charset="0"/>
                <a:cs typeface="Calibri" pitchFamily="34" charset="0"/>
              </a:rPr>
              <a:t>city</a:t>
            </a:r>
            <a:r>
              <a:rPr lang="es-MX" sz="4000" dirty="0" smtClean="0">
                <a:latin typeface="Calibri" pitchFamily="34" charset="0"/>
                <a:cs typeface="Calibri" pitchFamily="34" charset="0"/>
              </a:rPr>
              <a:t>?</a:t>
            </a:r>
            <a:endParaRPr lang="es-MX" sz="4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84" y="1467314"/>
            <a:ext cx="3600000" cy="240501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4232" y="284824"/>
            <a:ext cx="3600000" cy="2385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4232" y="4221088"/>
            <a:ext cx="3600000" cy="240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7582" y="2672626"/>
            <a:ext cx="3600000" cy="2399414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1649910" y="3853696"/>
            <a:ext cx="12279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 smtClean="0">
                <a:cs typeface="Calibri" pitchFamily="34" charset="0"/>
              </a:rPr>
              <a:t>Pekin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12" name="5 CuadroTexto"/>
          <p:cNvSpPr txBox="1"/>
          <p:nvPr/>
        </p:nvSpPr>
        <p:spPr>
          <a:xfrm>
            <a:off x="4912031" y="1938795"/>
            <a:ext cx="2602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 smtClean="0">
                <a:cs typeface="Calibri" pitchFamily="34" charset="0"/>
              </a:rPr>
              <a:t>Mexico</a:t>
            </a:r>
            <a:r>
              <a:rPr lang="es-MX" sz="4000" dirty="0" smtClean="0">
                <a:cs typeface="Calibri" pitchFamily="34" charset="0"/>
              </a:rPr>
              <a:t> City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13" name="5 CuadroTexto"/>
          <p:cNvSpPr txBox="1"/>
          <p:nvPr/>
        </p:nvSpPr>
        <p:spPr>
          <a:xfrm>
            <a:off x="8217009" y="2669823"/>
            <a:ext cx="18213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err="1" smtClean="0">
                <a:cs typeface="Calibri" pitchFamily="34" charset="0"/>
              </a:rPr>
              <a:t>England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14" name="5 CuadroTexto"/>
          <p:cNvSpPr txBox="1"/>
          <p:nvPr/>
        </p:nvSpPr>
        <p:spPr>
          <a:xfrm>
            <a:off x="10416480" y="3445456"/>
            <a:ext cx="1149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cs typeface="Calibri" pitchFamily="34" charset="0"/>
              </a:rPr>
              <a:t>Paris</a:t>
            </a:r>
            <a:endParaRPr lang="es-MX" sz="4000" dirty="0">
              <a:cs typeface="Calibri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65336" y="4845094"/>
            <a:ext cx="542494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Pekin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is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</a:t>
            </a:r>
            <a:endParaRPr lang="es-E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Most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polluted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ES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city</a:t>
            </a:r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  <a:endParaRPr lang="es-E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6" name="Rectángulo redondeado 15">
            <a:hlinkClick r:id="rId6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91604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9416" y="620688"/>
            <a:ext cx="10801200" cy="529128"/>
          </a:xfrm>
        </p:spPr>
        <p:txBody>
          <a:bodyPr>
            <a:noAutofit/>
          </a:bodyPr>
          <a:lstStyle/>
          <a:p>
            <a:pPr algn="ctr"/>
            <a:r>
              <a:rPr lang="es-E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REGULAR SHORT </a:t>
            </a:r>
            <a:r>
              <a:rPr lang="es-ES" sz="5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ADJECTIVES</a:t>
            </a:r>
            <a:endParaRPr lang="es-MX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2567608" y="1700808"/>
          <a:ext cx="6777038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8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err="1" smtClean="0"/>
                        <a:t>ADJECTIVE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err="1" smtClean="0"/>
                        <a:t>SUPERLATIVE</a:t>
                      </a:r>
                      <a:r>
                        <a:rPr lang="es-ES" sz="2400" dirty="0" smtClean="0"/>
                        <a:t> </a:t>
                      </a:r>
                      <a:r>
                        <a:rPr lang="es-ES" sz="2400" dirty="0" err="1" smtClean="0"/>
                        <a:t>FORM</a:t>
                      </a:r>
                      <a:endParaRPr lang="es-ES" sz="2400" dirty="0" smtClean="0"/>
                    </a:p>
                    <a:p>
                      <a:pPr algn="ctr"/>
                      <a:r>
                        <a:rPr lang="es-ES" sz="2400" dirty="0" err="1" smtClean="0"/>
                        <a:t>the</a:t>
                      </a:r>
                      <a:r>
                        <a:rPr lang="es-ES" sz="2400" baseline="0" dirty="0" smtClean="0"/>
                        <a:t> ________-</a:t>
                      </a:r>
                      <a:r>
                        <a:rPr lang="es-ES" sz="2400" baseline="0" dirty="0" err="1" smtClean="0"/>
                        <a:t>est</a:t>
                      </a:r>
                      <a:endParaRPr lang="es-MX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Tall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Fast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Big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Cheap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Cold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New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Tidy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Small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Noisy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31953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0100" y="620688"/>
            <a:ext cx="11137900" cy="529128"/>
          </a:xfrm>
        </p:spPr>
        <p:txBody>
          <a:bodyPr>
            <a:noAutofit/>
          </a:bodyPr>
          <a:lstStyle/>
          <a:p>
            <a:pPr algn="ctr"/>
            <a:r>
              <a:rPr lang="es-E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REGULAR LONG </a:t>
            </a:r>
            <a:r>
              <a:rPr lang="es-ES" sz="5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ADJECTIVES</a:t>
            </a:r>
            <a:endParaRPr lang="es-MX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2596707" y="1628800"/>
          <a:ext cx="6777038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9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80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err="1" smtClean="0"/>
                        <a:t>ADJECTIVE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err="1" smtClean="0"/>
                        <a:t>SUPERLATIVE</a:t>
                      </a:r>
                      <a:r>
                        <a:rPr lang="es-ES" sz="2400" dirty="0" smtClean="0"/>
                        <a:t> </a:t>
                      </a:r>
                      <a:r>
                        <a:rPr lang="es-ES" sz="2400" dirty="0" err="1" smtClean="0"/>
                        <a:t>FORM</a:t>
                      </a:r>
                      <a:endParaRPr lang="es-ES" sz="2400" dirty="0" smtClean="0"/>
                    </a:p>
                    <a:p>
                      <a:pPr algn="ctr"/>
                      <a:r>
                        <a:rPr lang="es-ES" sz="2400" dirty="0" err="1" smtClean="0"/>
                        <a:t>the</a:t>
                      </a:r>
                      <a:r>
                        <a:rPr lang="es-ES" sz="2400" baseline="0" dirty="0" smtClean="0"/>
                        <a:t> </a:t>
                      </a:r>
                      <a:r>
                        <a:rPr lang="es-ES" sz="2400" baseline="0" dirty="0" err="1" smtClean="0"/>
                        <a:t>most</a:t>
                      </a:r>
                      <a:r>
                        <a:rPr lang="es-ES" sz="2400" baseline="0" dirty="0" smtClean="0"/>
                        <a:t> ________</a:t>
                      </a:r>
                      <a:endParaRPr lang="es-MX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Interesting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Awesome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Elegant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Beautiful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Important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Comfortable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Boring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Modern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Amazing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21546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2400" y="620688"/>
            <a:ext cx="10147300" cy="529128"/>
          </a:xfrm>
        </p:spPr>
        <p:txBody>
          <a:bodyPr>
            <a:noAutofit/>
          </a:bodyPr>
          <a:lstStyle/>
          <a:p>
            <a:pPr algn="ctr"/>
            <a:r>
              <a:rPr lang="es-E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IRREGULAR </a:t>
            </a:r>
            <a:r>
              <a:rPr lang="es-ES" sz="5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ADJECTIVES</a:t>
            </a:r>
            <a:endParaRPr lang="es-MX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2567490" y="1844824"/>
          <a:ext cx="7416942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8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err="1" smtClean="0"/>
                        <a:t>ADJECTIVE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err="1" smtClean="0"/>
                        <a:t>SUPERLATIVE</a:t>
                      </a:r>
                      <a:r>
                        <a:rPr lang="es-ES" sz="2400" dirty="0" smtClean="0"/>
                        <a:t> </a:t>
                      </a:r>
                      <a:r>
                        <a:rPr lang="es-ES" sz="2400" dirty="0" err="1" smtClean="0"/>
                        <a:t>FORM</a:t>
                      </a:r>
                      <a:endParaRPr lang="es-ES" sz="24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Good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Best</a:t>
                      </a:r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Bad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Worst</a:t>
                      </a:r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Well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Best</a:t>
                      </a:r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Far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Farthest</a:t>
                      </a:r>
                      <a:r>
                        <a:rPr lang="es-MX" sz="2400" dirty="0" smtClean="0"/>
                        <a:t> / </a:t>
                      </a:r>
                      <a:r>
                        <a:rPr lang="es-MX" sz="2400" dirty="0" err="1" smtClean="0"/>
                        <a:t>Furthest</a:t>
                      </a:r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Old (</a:t>
                      </a:r>
                      <a:r>
                        <a:rPr lang="es-MX" sz="2400" dirty="0" err="1" smtClean="0"/>
                        <a:t>members</a:t>
                      </a:r>
                      <a:r>
                        <a:rPr lang="es-MX" sz="2400" dirty="0" smtClean="0"/>
                        <a:t> of </a:t>
                      </a:r>
                      <a:r>
                        <a:rPr lang="es-MX" sz="2400" dirty="0" err="1" smtClean="0"/>
                        <a:t>the</a:t>
                      </a:r>
                      <a:r>
                        <a:rPr lang="es-MX" sz="2400" dirty="0" smtClean="0"/>
                        <a:t> </a:t>
                      </a:r>
                      <a:r>
                        <a:rPr lang="es-MX" sz="2400" dirty="0" err="1" smtClean="0"/>
                        <a:t>family</a:t>
                      </a:r>
                      <a:r>
                        <a:rPr lang="es-MX" sz="2400" dirty="0" smtClean="0"/>
                        <a:t>)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eldest</a:t>
                      </a:r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Little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least</a:t>
                      </a:r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Much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most</a:t>
                      </a:r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3781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3596" y="557064"/>
            <a:ext cx="9595104" cy="6084144"/>
          </a:xfrm>
        </p:spPr>
        <p:txBody>
          <a:bodyPr>
            <a:noAutofit/>
          </a:bodyPr>
          <a:lstStyle/>
          <a:p>
            <a:pPr algn="ctr"/>
            <a:r>
              <a:rPr lang="es-MX" sz="8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Look at </a:t>
            </a:r>
            <a:r>
              <a:rPr lang="es-MX" sz="8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es-MX" sz="8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8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following</a:t>
            </a:r>
            <a:r>
              <a:rPr lang="es-MX" sz="8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8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pictures</a:t>
            </a:r>
            <a:r>
              <a:rPr lang="es-MX" sz="8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 </a:t>
            </a:r>
            <a:r>
              <a:rPr lang="es-MX" sz="8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es-MX" sz="8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s-MX" sz="8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Use </a:t>
            </a:r>
            <a:r>
              <a:rPr lang="es-MX" sz="8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superlative</a:t>
            </a:r>
            <a:r>
              <a:rPr lang="es-MX" sz="8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to describe </a:t>
            </a:r>
            <a:r>
              <a:rPr lang="es-MX" sz="8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them</a:t>
            </a:r>
            <a:r>
              <a:rPr lang="es-MX" sz="8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4465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8165" y="2776228"/>
            <a:ext cx="4071979" cy="2880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104" y="2773862"/>
            <a:ext cx="2880000" cy="288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8008" y="-20217"/>
            <a:ext cx="5118484" cy="288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505" y="-103772"/>
            <a:ext cx="5105301" cy="28800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264352" y="595525"/>
            <a:ext cx="345966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Surface $6,200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997417" y="5733256"/>
            <a:ext cx="34596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iPad </a:t>
            </a:r>
            <a:r>
              <a:rPr lang="es-ES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$7,299</a:t>
            </a:r>
          </a:p>
        </p:txBody>
      </p:sp>
      <p:sp>
        <p:nvSpPr>
          <p:cNvPr id="9" name="Rectángulo 8"/>
          <p:cNvSpPr/>
          <p:nvPr/>
        </p:nvSpPr>
        <p:spPr>
          <a:xfrm>
            <a:off x="-684781" y="612953"/>
            <a:ext cx="345966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Gforce</a:t>
            </a:r>
            <a:r>
              <a:rPr lang="es-ES" sz="4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ES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$4,800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1624238" y="5732310"/>
            <a:ext cx="511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Samsung $3,599</a:t>
            </a:r>
          </a:p>
        </p:txBody>
      </p:sp>
      <p:sp>
        <p:nvSpPr>
          <p:cNvPr id="11" name="Rectángulo redondeado 10">
            <a:hlinkClick r:id="rId6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23604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440" y="-196071"/>
            <a:ext cx="11017224" cy="791779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5519936" y="3009157"/>
            <a:ext cx="345966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John 44 </a:t>
            </a:r>
            <a:r>
              <a:rPr lang="es-ES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years</a:t>
            </a:r>
            <a:endParaRPr lang="es-E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1.73 m.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7896200" y="5356042"/>
            <a:ext cx="345966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Jessica 27 </a:t>
            </a:r>
            <a:r>
              <a:rPr lang="es-ES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years</a:t>
            </a:r>
            <a:endParaRPr lang="es-E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1.68 m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79376" y="3936930"/>
            <a:ext cx="345966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David 32 </a:t>
            </a:r>
            <a:r>
              <a:rPr lang="es-ES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years</a:t>
            </a:r>
            <a:endParaRPr lang="es-E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1.74 m.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855640" y="5601444"/>
            <a:ext cx="345966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Steve 39 </a:t>
            </a:r>
            <a:r>
              <a:rPr lang="es-ES" sz="36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years</a:t>
            </a:r>
            <a:endParaRPr lang="es-E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es-E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1.71 m.</a:t>
            </a:r>
          </a:p>
        </p:txBody>
      </p:sp>
      <p:sp>
        <p:nvSpPr>
          <p:cNvPr id="11" name="Rectángulo redondeado 10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8376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670263" y="2324868"/>
            <a:ext cx="34596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Turtle</a:t>
            </a:r>
            <a:endParaRPr lang="es-ES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670263" y="6058276"/>
            <a:ext cx="34596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Giraffe</a:t>
            </a:r>
            <a:endParaRPr lang="es-ES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454320" y="2638654"/>
            <a:ext cx="34596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Cheetah</a:t>
            </a:r>
            <a:endParaRPr lang="es-ES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454320" y="6058275"/>
            <a:ext cx="34596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Elephant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001" y="-76400"/>
            <a:ext cx="2736304" cy="281512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8019" y="3034148"/>
            <a:ext cx="3375036" cy="3375036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1596" y="2885187"/>
            <a:ext cx="2048202" cy="307230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765" y="160185"/>
            <a:ext cx="3778662" cy="2110490"/>
          </a:xfrm>
          <a:prstGeom prst="rect">
            <a:avLst/>
          </a:prstGeom>
        </p:spPr>
      </p:pic>
      <p:sp>
        <p:nvSpPr>
          <p:cNvPr id="14" name="Rectángulo redondeado 13">
            <a:hlinkClick r:id="rId6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73874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479159" y="2564291"/>
            <a:ext cx="34596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Mexico</a:t>
            </a:r>
            <a:r>
              <a:rPr lang="es-ES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City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479159" y="5902865"/>
            <a:ext cx="34596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Venezia</a:t>
            </a:r>
            <a:endParaRPr lang="es-ES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249559" y="2598939"/>
            <a:ext cx="34596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Hawaii</a:t>
            </a:r>
            <a:endParaRPr lang="es-ES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454320" y="5879065"/>
            <a:ext cx="34596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Alaska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3986" y="204290"/>
            <a:ext cx="4320000" cy="2160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788" y="3663626"/>
            <a:ext cx="3248120" cy="216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848" y="204290"/>
            <a:ext cx="2880000" cy="216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055" y="3717032"/>
            <a:ext cx="3841875" cy="2160000"/>
          </a:xfrm>
          <a:prstGeom prst="rect">
            <a:avLst/>
          </a:prstGeom>
        </p:spPr>
      </p:pic>
      <p:sp>
        <p:nvSpPr>
          <p:cNvPr id="11" name="Rectángulo redondeado 10">
            <a:hlinkClick r:id="rId6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8380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>
            <a:noAutofit/>
          </a:bodyPr>
          <a:lstStyle/>
          <a:p>
            <a:r>
              <a:rPr lang="es-MX" sz="6600" dirty="0">
                <a:solidFill>
                  <a:schemeClr val="accent2"/>
                </a:solidFill>
              </a:rPr>
              <a:t>TEMAS</a:t>
            </a:r>
          </a:p>
        </p:txBody>
      </p:sp>
      <p:sp>
        <p:nvSpPr>
          <p:cNvPr id="9" name="Pentágono 8">
            <a:hlinkClick r:id="rId2" action="ppaction://hlinksldjump"/>
          </p:cNvPr>
          <p:cNvSpPr/>
          <p:nvPr/>
        </p:nvSpPr>
        <p:spPr>
          <a:xfrm>
            <a:off x="822121" y="1067991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Comparativos</a:t>
            </a:r>
          </a:p>
        </p:txBody>
      </p:sp>
      <p:sp>
        <p:nvSpPr>
          <p:cNvPr id="6" name="Pentágono 5">
            <a:hlinkClick r:id="rId3" action="ppaction://hlinksldjump"/>
          </p:cNvPr>
          <p:cNvSpPr/>
          <p:nvPr/>
        </p:nvSpPr>
        <p:spPr>
          <a:xfrm>
            <a:off x="1826547" y="2554552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Superlativos</a:t>
            </a:r>
          </a:p>
        </p:txBody>
      </p:sp>
    </p:spTree>
    <p:extLst>
      <p:ext uri="{BB962C8B-B14F-4D97-AF65-F5344CB8AC3E}">
        <p14:creationId xmlns:p14="http://schemas.microsoft.com/office/powerpoint/2010/main" val="40297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479158" y="2638654"/>
            <a:ext cx="34596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Soccer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479158" y="5894347"/>
            <a:ext cx="34596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Basketaball</a:t>
            </a:r>
            <a:endParaRPr lang="es-ES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127448" y="2638654"/>
            <a:ext cx="514657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American </a:t>
            </a:r>
            <a:r>
              <a:rPr lang="es-ES" sz="4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Football</a:t>
            </a:r>
            <a:endParaRPr lang="es-ES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258936" y="5894347"/>
            <a:ext cx="34596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Tennis</a:t>
            </a:r>
            <a:endParaRPr lang="es-ES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204" y="316539"/>
            <a:ext cx="2907133" cy="2160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769" y="3661571"/>
            <a:ext cx="2160000" cy="2160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8991" y="3717032"/>
            <a:ext cx="2160000" cy="2160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2711" y="431040"/>
            <a:ext cx="2032560" cy="2160000"/>
          </a:xfrm>
          <a:prstGeom prst="rect">
            <a:avLst/>
          </a:prstGeom>
        </p:spPr>
      </p:pic>
      <p:sp>
        <p:nvSpPr>
          <p:cNvPr id="14" name="Rectángulo redondeado 13">
            <a:hlinkClick r:id="rId6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8221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116632"/>
            <a:ext cx="9720072" cy="1499616"/>
          </a:xfrm>
        </p:spPr>
        <p:txBody>
          <a:bodyPr/>
          <a:lstStyle/>
          <a:p>
            <a:pPr algn="ctr"/>
            <a:r>
              <a:rPr lang="es-MX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WRITE</a:t>
            </a:r>
            <a:r>
              <a:rPr lang="es-MX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SENTENCES</a:t>
            </a:r>
            <a:r>
              <a:rPr lang="es-MX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USING</a:t>
            </a:r>
            <a:r>
              <a:rPr lang="es-MX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ADJECTIVES</a:t>
            </a:r>
            <a:endParaRPr lang="es-MX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8" y="1340768"/>
            <a:ext cx="4423799" cy="4023360"/>
          </a:xfrm>
        </p:spPr>
        <p:txBody>
          <a:bodyPr>
            <a:noAutofit/>
          </a:bodyPr>
          <a:lstStyle/>
          <a:p>
            <a:r>
              <a:rPr lang="es-MX" sz="36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Sports</a:t>
            </a:r>
            <a:endParaRPr lang="es-MX" sz="3600" dirty="0" smtClean="0"/>
          </a:p>
          <a:p>
            <a:r>
              <a:rPr lang="es-MX" sz="3600" dirty="0" smtClean="0">
                <a:solidFill>
                  <a:srgbClr val="FF0000"/>
                </a:solidFill>
              </a:rPr>
              <a:t>+ Soccer</a:t>
            </a:r>
          </a:p>
          <a:p>
            <a:r>
              <a:rPr lang="es-MX" sz="3600" dirty="0" smtClean="0">
                <a:solidFill>
                  <a:srgbClr val="FF0000"/>
                </a:solidFill>
              </a:rPr>
              <a:t>+ </a:t>
            </a:r>
            <a:r>
              <a:rPr lang="es-MX" sz="3600" dirty="0" err="1" smtClean="0">
                <a:solidFill>
                  <a:srgbClr val="FF0000"/>
                </a:solidFill>
              </a:rPr>
              <a:t>Basketball</a:t>
            </a:r>
            <a:endParaRPr lang="es-MX" sz="3600" dirty="0" smtClean="0">
              <a:solidFill>
                <a:srgbClr val="FF0000"/>
              </a:solidFill>
            </a:endParaRPr>
          </a:p>
          <a:p>
            <a:r>
              <a:rPr lang="es-MX" sz="3600" dirty="0" smtClean="0">
                <a:solidFill>
                  <a:srgbClr val="FF0000"/>
                </a:solidFill>
              </a:rPr>
              <a:t>+ American </a:t>
            </a:r>
            <a:r>
              <a:rPr lang="es-MX" sz="3600" dirty="0" err="1" smtClean="0">
                <a:solidFill>
                  <a:srgbClr val="FF0000"/>
                </a:solidFill>
              </a:rPr>
              <a:t>Football</a:t>
            </a:r>
            <a:endParaRPr lang="es-MX" sz="3600" dirty="0" smtClean="0">
              <a:solidFill>
                <a:srgbClr val="FF0000"/>
              </a:solidFill>
            </a:endParaRPr>
          </a:p>
          <a:p>
            <a:r>
              <a:rPr lang="es-MX" sz="3600" dirty="0" smtClean="0">
                <a:solidFill>
                  <a:srgbClr val="FF0000"/>
                </a:solidFill>
              </a:rPr>
              <a:t>+ </a:t>
            </a:r>
            <a:r>
              <a:rPr lang="es-MX" sz="3600" dirty="0" err="1" smtClean="0">
                <a:solidFill>
                  <a:srgbClr val="FF0000"/>
                </a:solidFill>
              </a:rPr>
              <a:t>Tennis</a:t>
            </a:r>
            <a:endParaRPr lang="es-MX" sz="3600" dirty="0" smtClean="0">
              <a:solidFill>
                <a:srgbClr val="FF0000"/>
              </a:solidFill>
            </a:endParaRPr>
          </a:p>
          <a:p>
            <a:r>
              <a:rPr lang="es-MX" sz="3600" dirty="0" smtClean="0">
                <a:solidFill>
                  <a:srgbClr val="FF0000"/>
                </a:solidFill>
              </a:rPr>
              <a:t>+ </a:t>
            </a:r>
            <a:r>
              <a:rPr lang="es-MX" sz="3600" dirty="0" err="1" smtClean="0">
                <a:solidFill>
                  <a:srgbClr val="FF0000"/>
                </a:solidFill>
              </a:rPr>
              <a:t>Boxing</a:t>
            </a:r>
            <a:endParaRPr lang="es-MX" sz="3600" dirty="0">
              <a:solidFill>
                <a:srgbClr val="FF0000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6320401" y="1340768"/>
            <a:ext cx="4423799" cy="4023360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6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Adjectives</a:t>
            </a:r>
            <a:endParaRPr lang="es-MX" sz="3600" dirty="0" smtClean="0"/>
          </a:p>
          <a:p>
            <a:r>
              <a:rPr lang="es-MX" sz="3600" dirty="0" smtClean="0">
                <a:solidFill>
                  <a:srgbClr val="00B050"/>
                </a:solidFill>
              </a:rPr>
              <a:t>+ </a:t>
            </a:r>
            <a:r>
              <a:rPr lang="es-MX" sz="3600" dirty="0" err="1" smtClean="0">
                <a:solidFill>
                  <a:srgbClr val="00B050"/>
                </a:solidFill>
              </a:rPr>
              <a:t>Dangerous</a:t>
            </a:r>
            <a:endParaRPr lang="es-MX" sz="3600" dirty="0" smtClean="0">
              <a:solidFill>
                <a:srgbClr val="00B050"/>
              </a:solidFill>
            </a:endParaRPr>
          </a:p>
          <a:p>
            <a:r>
              <a:rPr lang="es-MX" sz="3600" dirty="0" smtClean="0">
                <a:solidFill>
                  <a:srgbClr val="00B050"/>
                </a:solidFill>
              </a:rPr>
              <a:t>+ </a:t>
            </a:r>
            <a:r>
              <a:rPr lang="es-MX" sz="3600" dirty="0" err="1" smtClean="0">
                <a:solidFill>
                  <a:srgbClr val="00B050"/>
                </a:solidFill>
              </a:rPr>
              <a:t>Funny</a:t>
            </a:r>
            <a:endParaRPr lang="es-MX" sz="3600" dirty="0" smtClean="0">
              <a:solidFill>
                <a:srgbClr val="00B050"/>
              </a:solidFill>
            </a:endParaRPr>
          </a:p>
          <a:p>
            <a:r>
              <a:rPr lang="es-MX" sz="3600" dirty="0" smtClean="0">
                <a:solidFill>
                  <a:srgbClr val="00B050"/>
                </a:solidFill>
              </a:rPr>
              <a:t>+ </a:t>
            </a:r>
            <a:r>
              <a:rPr lang="es-MX" sz="3600" dirty="0" err="1" smtClean="0">
                <a:solidFill>
                  <a:srgbClr val="00B050"/>
                </a:solidFill>
              </a:rPr>
              <a:t>Interesting</a:t>
            </a:r>
            <a:endParaRPr lang="es-MX" sz="3600" dirty="0" smtClean="0">
              <a:solidFill>
                <a:srgbClr val="00B050"/>
              </a:solidFill>
            </a:endParaRPr>
          </a:p>
          <a:p>
            <a:r>
              <a:rPr lang="es-MX" sz="3600" dirty="0" smtClean="0">
                <a:solidFill>
                  <a:srgbClr val="00B050"/>
                </a:solidFill>
              </a:rPr>
              <a:t>+ Popular</a:t>
            </a:r>
          </a:p>
          <a:p>
            <a:r>
              <a:rPr lang="es-MX" sz="3600" dirty="0" smtClean="0">
                <a:solidFill>
                  <a:srgbClr val="00B050"/>
                </a:solidFill>
              </a:rPr>
              <a:t>+ </a:t>
            </a:r>
            <a:r>
              <a:rPr lang="es-MX" sz="3600" dirty="0" err="1" smtClean="0">
                <a:solidFill>
                  <a:srgbClr val="00B050"/>
                </a:solidFill>
              </a:rPr>
              <a:t>Boring</a:t>
            </a:r>
            <a:endParaRPr lang="es-MX" sz="3600" dirty="0">
              <a:solidFill>
                <a:srgbClr val="00B050"/>
              </a:solidFill>
            </a:endParaRPr>
          </a:p>
        </p:txBody>
      </p:sp>
      <p:sp>
        <p:nvSpPr>
          <p:cNvPr id="6" name="Rectángulo redondeado 5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20059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9" y="260648"/>
            <a:ext cx="10832511" cy="6408712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Types of films</a:t>
            </a:r>
            <a:r>
              <a:rPr lang="en-GB" sz="3200" dirty="0" smtClean="0"/>
              <a:t>	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/>
              <a:t>Horror, Comedy, Thriller, Romance, Action, Sci-Fi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32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Music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/>
              <a:t>Pop, Rock, Electronic, Ballads, Metal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32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Food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/>
              <a:t>Mexican food, American food, Italian food, Chinese food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32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Subjects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/>
              <a:t>Maths, English, Chemistry, Physical Education, History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32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Drinks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/>
              <a:t>Coffee, juice, tea, water, milk</a:t>
            </a:r>
            <a:endParaRPr lang="en-GB" sz="3200" dirty="0"/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24551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9" y="260648"/>
            <a:ext cx="10832511" cy="6408712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Devices</a:t>
            </a:r>
            <a:r>
              <a:rPr lang="en-GB" sz="3200" dirty="0" smtClean="0"/>
              <a:t>	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/>
              <a:t>iPad, Smartphone, Notebook, GPS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32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Clothes</a:t>
            </a:r>
            <a:endParaRPr lang="en-GB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/>
              <a:t>T-shirt, Trousers, Skirt, Blouse, Dress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32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Animal</a:t>
            </a:r>
            <a:endParaRPr lang="en-GB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dirty="0" err="1" smtClean="0"/>
              <a:t>Jiraffe</a:t>
            </a:r>
            <a:r>
              <a:rPr lang="en-GB" sz="3200" dirty="0" smtClean="0"/>
              <a:t>, Elephant, Tiger, Dog, Turtle, Rabbit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32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Fruits</a:t>
            </a:r>
            <a:endParaRPr lang="en-GB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/>
              <a:t>Apple, Watermelon, Orange, Banana, Strawberry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32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City</a:t>
            </a:r>
            <a:endParaRPr lang="en-GB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/>
              <a:t>Mexico City, New York, Paris, Sao Paulo, Colombia</a:t>
            </a:r>
            <a:endParaRPr lang="en-GB" sz="3200" dirty="0"/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10018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08101" y="802298"/>
            <a:ext cx="9746752" cy="3376002"/>
          </a:xfrm>
        </p:spPr>
        <p:txBody>
          <a:bodyPr>
            <a:noAutofit/>
          </a:bodyPr>
          <a:lstStyle/>
          <a:p>
            <a:r>
              <a:rPr lang="es-MX" sz="7200" dirty="0" err="1" smtClean="0"/>
              <a:t>ADJECTIVES</a:t>
            </a:r>
            <a:r>
              <a:rPr lang="es-MX" sz="7200" dirty="0" smtClean="0"/>
              <a:t>:</a:t>
            </a:r>
            <a:br>
              <a:rPr lang="es-MX" sz="7200" dirty="0" smtClean="0"/>
            </a:br>
            <a:r>
              <a:rPr lang="es-MX" sz="7200" dirty="0" err="1" smtClean="0"/>
              <a:t>COMPARATIVE</a:t>
            </a:r>
            <a:r>
              <a:rPr lang="es-MX" sz="7200" dirty="0" smtClean="0"/>
              <a:t> &amp; </a:t>
            </a:r>
            <a:r>
              <a:rPr lang="es-MX" sz="7200" dirty="0" err="1" smtClean="0"/>
              <a:t>SUPERLATIVE</a:t>
            </a:r>
            <a:r>
              <a:rPr lang="es-MX" sz="7200" dirty="0" smtClean="0"/>
              <a:t> </a:t>
            </a:r>
            <a:r>
              <a:rPr lang="es-MX" sz="7200" dirty="0" err="1" smtClean="0"/>
              <a:t>FORMS</a:t>
            </a:r>
            <a:endParaRPr lang="es-MX" sz="7200" dirty="0"/>
          </a:p>
        </p:txBody>
      </p:sp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10989888" y="6248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0152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big</a:t>
            </a:r>
          </a:p>
        </p:txBody>
      </p:sp>
      <p:pic>
        <p:nvPicPr>
          <p:cNvPr id="3" name="Marcador de contenid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1883" y="2336824"/>
            <a:ext cx="3008234" cy="2184352"/>
          </a:xfr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9128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big</a:t>
            </a:r>
            <a:r>
              <a:rPr lang="en-GB" dirty="0">
                <a:solidFill>
                  <a:srgbClr val="FF0000"/>
                </a:solidFill>
              </a:rPr>
              <a:t>g</a:t>
            </a:r>
            <a:r>
              <a:rPr lang="en-GB" dirty="0">
                <a:solidFill>
                  <a:schemeClr val="folHlink"/>
                </a:solidFill>
              </a:rPr>
              <a:t>er</a:t>
            </a:r>
          </a:p>
        </p:txBody>
      </p:sp>
      <p:pic>
        <p:nvPicPr>
          <p:cNvPr id="4" name="Marcador de contenido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6366" y="1926189"/>
            <a:ext cx="4139268" cy="3005623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90149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big</a:t>
            </a:r>
            <a:r>
              <a:rPr lang="en-GB" dirty="0">
                <a:solidFill>
                  <a:srgbClr val="FF0000"/>
                </a:solidFill>
              </a:rPr>
              <a:t>g</a:t>
            </a:r>
            <a:r>
              <a:rPr lang="en-GB" dirty="0">
                <a:solidFill>
                  <a:srgbClr val="581EE8"/>
                </a:solidFill>
              </a:rPr>
              <a:t>est</a:t>
            </a:r>
          </a:p>
        </p:txBody>
      </p:sp>
      <p:pic>
        <p:nvPicPr>
          <p:cNvPr id="5" name="Marcador de contenido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258" y="1220317"/>
            <a:ext cx="6083484" cy="4417366"/>
          </a:xfr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87957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pPr algn="ctr"/>
            <a:r>
              <a:rPr lang="en-GB" sz="6000" b="1"/>
              <a:t>big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999768" y="2573666"/>
            <a:ext cx="208768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chemeClr val="tx2"/>
                </a:solidFill>
              </a:rPr>
              <a:t>big</a:t>
            </a:r>
            <a:r>
              <a:rPr lang="en-GB" sz="6000" b="1" dirty="0">
                <a:solidFill>
                  <a:srgbClr val="FF0000"/>
                </a:solidFill>
              </a:rPr>
              <a:t>g</a:t>
            </a:r>
            <a:r>
              <a:rPr lang="en-GB" sz="6000" b="1" dirty="0">
                <a:solidFill>
                  <a:schemeClr val="folHlink"/>
                </a:solidFill>
              </a:rPr>
              <a:t>er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4844148" y="4005264"/>
            <a:ext cx="239892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chemeClr val="tx2"/>
                </a:solidFill>
              </a:rPr>
              <a:t>big</a:t>
            </a:r>
            <a:r>
              <a:rPr lang="en-GB" sz="6000" b="1" dirty="0">
                <a:solidFill>
                  <a:srgbClr val="FF0000"/>
                </a:solidFill>
              </a:rPr>
              <a:t>g</a:t>
            </a:r>
            <a:r>
              <a:rPr lang="en-GB" sz="6000" b="1" dirty="0">
                <a:solidFill>
                  <a:srgbClr val="581EE8"/>
                </a:solidFill>
              </a:rPr>
              <a:t>est</a:t>
            </a:r>
          </a:p>
        </p:txBody>
      </p:sp>
      <p:sp>
        <p:nvSpPr>
          <p:cNvPr id="6" name="Rectángulo redondeado 5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9557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6" grpId="0"/>
      <p:bldP spid="1331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tall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5470" y="1561772"/>
            <a:ext cx="2641060" cy="3734457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41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40670" y="1055220"/>
            <a:ext cx="8086725" cy="1134397"/>
          </a:xfrm>
        </p:spPr>
        <p:txBody>
          <a:bodyPr>
            <a:normAutofit/>
          </a:bodyPr>
          <a:lstStyle/>
          <a:p>
            <a:r>
              <a:rPr lang="es-MX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Comparativos</a:t>
            </a:r>
            <a:endParaRPr lang="es-MX" sz="7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32" y="2841949"/>
            <a:ext cx="2399726" cy="403620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128" y="2189617"/>
            <a:ext cx="3584562" cy="463822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4805" y="3270917"/>
            <a:ext cx="2472292" cy="383481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98" y="2189617"/>
            <a:ext cx="3394710" cy="6858000"/>
          </a:xfrm>
          <a:prstGeom prst="rect">
            <a:avLst/>
          </a:prstGeom>
        </p:spPr>
      </p:pic>
      <p:sp>
        <p:nvSpPr>
          <p:cNvPr id="8" name="Rectángulo redondeado 7">
            <a:hlinkClick r:id="rId7" action="ppaction://hlinksldjump"/>
          </p:cNvPr>
          <p:cNvSpPr/>
          <p:nvPr/>
        </p:nvSpPr>
        <p:spPr>
          <a:xfrm>
            <a:off x="10942626" y="630031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9885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tall</a:t>
            </a:r>
            <a:r>
              <a:rPr lang="en-GB">
                <a:solidFill>
                  <a:schemeClr val="folHlink"/>
                </a:solidFill>
              </a:rPr>
              <a:t>er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619" y="1019007"/>
            <a:ext cx="3408762" cy="4819987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6244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tall</a:t>
            </a:r>
            <a:r>
              <a:rPr lang="en-GB">
                <a:solidFill>
                  <a:srgbClr val="581EE8"/>
                </a:solidFill>
              </a:rPr>
              <a:t>est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9716" y="-185584"/>
            <a:ext cx="5112568" cy="7229168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  <p:sp>
        <p:nvSpPr>
          <p:cNvPr id="7" name="Rectángulo redondeado 6">
            <a:hlinkClick r:id="rId3" action="ppaction://hlinksldjump"/>
          </p:cNvPr>
          <p:cNvSpPr/>
          <p:nvPr/>
        </p:nvSpPr>
        <p:spPr>
          <a:xfrm>
            <a:off x="11116888" y="1778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12936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pPr algn="ctr"/>
            <a:r>
              <a:rPr lang="en-GB" sz="6000" b="1"/>
              <a:t>tall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157022" y="2573666"/>
            <a:ext cx="177317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>
                <a:solidFill>
                  <a:schemeClr val="tx2"/>
                </a:solidFill>
              </a:rPr>
              <a:t>tall</a:t>
            </a:r>
            <a:r>
              <a:rPr lang="en-GB" sz="6000" b="1">
                <a:solidFill>
                  <a:schemeClr val="folHlink"/>
                </a:solidFill>
              </a:rPr>
              <a:t>er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018234" y="4005264"/>
            <a:ext cx="205075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>
                <a:solidFill>
                  <a:schemeClr val="tx2"/>
                </a:solidFill>
              </a:rPr>
              <a:t>tall</a:t>
            </a:r>
            <a:r>
              <a:rPr lang="en-GB" sz="6000" b="1">
                <a:solidFill>
                  <a:srgbClr val="581EE8"/>
                </a:solidFill>
              </a:rPr>
              <a:t>est</a:t>
            </a:r>
          </a:p>
        </p:txBody>
      </p:sp>
      <p:sp>
        <p:nvSpPr>
          <p:cNvPr id="6" name="Rectángulo redondeado 5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81673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  <p:bldP spid="18436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small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653" y="2211625"/>
            <a:ext cx="2468694" cy="2434750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16372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small</a:t>
            </a:r>
            <a:r>
              <a:rPr lang="en-GB">
                <a:solidFill>
                  <a:schemeClr val="folHlink"/>
                </a:solidFill>
              </a:rPr>
              <a:t>er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8807" y="2642768"/>
            <a:ext cx="1594387" cy="1572465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6961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small</a:t>
            </a:r>
            <a:r>
              <a:rPr lang="en-GB">
                <a:solidFill>
                  <a:srgbClr val="581EE8"/>
                </a:solidFill>
              </a:rPr>
              <a:t>est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1356" y="3000333"/>
            <a:ext cx="869288" cy="857335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69774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pPr algn="ctr"/>
            <a:r>
              <a:rPr lang="en-GB" sz="6000" b="1"/>
              <a:t>small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824367" y="2573666"/>
            <a:ext cx="243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>
                <a:solidFill>
                  <a:schemeClr val="tx2"/>
                </a:solidFill>
              </a:rPr>
              <a:t>small</a:t>
            </a:r>
            <a:r>
              <a:rPr lang="en-GB" sz="6000" b="1">
                <a:solidFill>
                  <a:schemeClr val="folHlink"/>
                </a:solidFill>
              </a:rPr>
              <a:t>er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685579" y="4005264"/>
            <a:ext cx="271606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>
                <a:solidFill>
                  <a:schemeClr val="tx2"/>
                </a:solidFill>
              </a:rPr>
              <a:t>small</a:t>
            </a:r>
            <a:r>
              <a:rPr lang="en-GB" sz="6000" b="1">
                <a:solidFill>
                  <a:srgbClr val="581EE8"/>
                </a:solidFill>
              </a:rPr>
              <a:t>est</a:t>
            </a:r>
          </a:p>
        </p:txBody>
      </p:sp>
      <p:sp>
        <p:nvSpPr>
          <p:cNvPr id="6" name="Rectángulo redondeado 5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66551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/>
      <p:bldP spid="28676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fat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6109" y="1522479"/>
            <a:ext cx="2859782" cy="3813043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9740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fat</a:t>
            </a:r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dirty="0">
                <a:solidFill>
                  <a:schemeClr val="folHlink"/>
                </a:solidFill>
              </a:rPr>
              <a:t>er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339" y="1323612"/>
            <a:ext cx="4839323" cy="4210777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23808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fat</a:t>
            </a:r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dirty="0">
                <a:solidFill>
                  <a:srgbClr val="581EE8"/>
                </a:solidFill>
              </a:rPr>
              <a:t>est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13" y="654891"/>
            <a:ext cx="7394774" cy="5548218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72003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1784" y="560111"/>
            <a:ext cx="10068432" cy="5737779"/>
          </a:xfrm>
        </p:spPr>
        <p:txBody>
          <a:bodyPr>
            <a:noAutofit/>
          </a:bodyPr>
          <a:lstStyle/>
          <a:p>
            <a:pPr algn="ctr"/>
            <a:r>
              <a:rPr lang="es-MX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LOOK AT </a:t>
            </a:r>
            <a:r>
              <a:rPr lang="es-MX" sz="8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THE</a:t>
            </a:r>
            <a:r>
              <a:rPr lang="es-MX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MX" sz="8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PICTURES</a:t>
            </a:r>
            <a:r>
              <a:rPr lang="es-MX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AND DESCRIBE </a:t>
            </a:r>
            <a:r>
              <a:rPr lang="es-MX" sz="8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THEM</a:t>
            </a:r>
            <a:r>
              <a:rPr lang="es-MX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MX" sz="8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USING</a:t>
            </a:r>
            <a:r>
              <a:rPr lang="es-MX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MX" sz="8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DIFFERENT</a:t>
            </a:r>
            <a:r>
              <a:rPr lang="es-MX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MX" sz="8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ADJECTIVES</a:t>
            </a:r>
            <a:endParaRPr lang="es-MX" sz="8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25411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pPr algn="ctr"/>
            <a:r>
              <a:rPr lang="en-GB" sz="6000" b="1"/>
              <a:t>fat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116883" y="2573666"/>
            <a:ext cx="185345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chemeClr val="tx2"/>
                </a:solidFill>
              </a:rPr>
              <a:t>fat</a:t>
            </a:r>
            <a:r>
              <a:rPr lang="en-GB" sz="6000" b="1" dirty="0">
                <a:solidFill>
                  <a:srgbClr val="FF0000"/>
                </a:solidFill>
              </a:rPr>
              <a:t>t</a:t>
            </a:r>
            <a:r>
              <a:rPr lang="en-GB" sz="6000" b="1" dirty="0">
                <a:solidFill>
                  <a:schemeClr val="folHlink"/>
                </a:solidFill>
              </a:rPr>
              <a:t>er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4962867" y="4005264"/>
            <a:ext cx="216148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chemeClr val="tx2"/>
                </a:solidFill>
              </a:rPr>
              <a:t>fat</a:t>
            </a:r>
            <a:r>
              <a:rPr lang="en-GB" sz="6000" b="1" dirty="0">
                <a:solidFill>
                  <a:srgbClr val="FF0000"/>
                </a:solidFill>
              </a:rPr>
              <a:t>t</a:t>
            </a:r>
            <a:r>
              <a:rPr lang="en-GB" sz="6000" b="1" dirty="0">
                <a:solidFill>
                  <a:srgbClr val="581EE8"/>
                </a:solidFill>
              </a:rPr>
              <a:t>est</a:t>
            </a:r>
          </a:p>
        </p:txBody>
      </p:sp>
      <p:sp>
        <p:nvSpPr>
          <p:cNvPr id="6" name="Rectángulo redondeado 5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56340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/>
      <p:bldP spid="24580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happ</a:t>
            </a:r>
            <a:r>
              <a:rPr lang="en-GB" dirty="0">
                <a:solidFill>
                  <a:srgbClr val="FF0000"/>
                </a:solidFill>
              </a:rPr>
              <a:t>y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51734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happ</a:t>
            </a:r>
            <a:r>
              <a:rPr lang="en-GB" dirty="0">
                <a:solidFill>
                  <a:srgbClr val="FF0000"/>
                </a:solidFill>
              </a:rPr>
              <a:t>i</a:t>
            </a:r>
            <a:r>
              <a:rPr lang="en-GB" dirty="0">
                <a:solidFill>
                  <a:schemeClr val="folHlink"/>
                </a:solidFill>
              </a:rPr>
              <a:t>er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000" y="150000"/>
            <a:ext cx="6858000" cy="6858000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3943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happ</a:t>
            </a:r>
            <a:r>
              <a:rPr lang="en-GB" dirty="0">
                <a:solidFill>
                  <a:srgbClr val="FF0000"/>
                </a:solidFill>
              </a:rPr>
              <a:t>i</a:t>
            </a:r>
            <a:r>
              <a:rPr lang="en-GB" dirty="0">
                <a:solidFill>
                  <a:schemeClr val="folHlink"/>
                </a:solidFill>
              </a:rPr>
              <a:t>est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7000" y="300000"/>
            <a:ext cx="6858000" cy="6858000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28504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pPr algn="ctr"/>
            <a:r>
              <a:rPr lang="en-GB" sz="6000" b="1" dirty="0"/>
              <a:t>happ</a:t>
            </a:r>
            <a:r>
              <a:rPr lang="en-GB" sz="60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4784292" y="2573666"/>
            <a:ext cx="251863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chemeClr val="tx2"/>
                </a:solidFill>
              </a:rPr>
              <a:t>happ</a:t>
            </a:r>
            <a:r>
              <a:rPr lang="en-GB" sz="6000" b="1" dirty="0">
                <a:solidFill>
                  <a:srgbClr val="FF0000"/>
                </a:solidFill>
              </a:rPr>
              <a:t>i</a:t>
            </a:r>
            <a:r>
              <a:rPr lang="en-GB" sz="6000" b="1" dirty="0">
                <a:solidFill>
                  <a:schemeClr val="folHlink"/>
                </a:solidFill>
              </a:rPr>
              <a:t>er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4625467" y="4005264"/>
            <a:ext cx="283628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chemeClr val="tx2"/>
                </a:solidFill>
              </a:rPr>
              <a:t>happ</a:t>
            </a:r>
            <a:r>
              <a:rPr lang="en-GB" sz="6000" b="1" dirty="0">
                <a:solidFill>
                  <a:srgbClr val="FF0000"/>
                </a:solidFill>
              </a:rPr>
              <a:t>i</a:t>
            </a:r>
            <a:r>
              <a:rPr lang="en-GB" sz="6000" b="1" dirty="0">
                <a:solidFill>
                  <a:srgbClr val="581EE8"/>
                </a:solidFill>
              </a:rPr>
              <a:t>est</a:t>
            </a:r>
          </a:p>
        </p:txBody>
      </p:sp>
      <p:sp>
        <p:nvSpPr>
          <p:cNvPr id="6" name="Rectángulo redondeado 5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20848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/>
      <p:bldP spid="48132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fast</a:t>
            </a:r>
            <a:endParaRPr lang="en-GB">
              <a:solidFill>
                <a:srgbClr val="581EE8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6373" y="1902660"/>
            <a:ext cx="7099255" cy="3052680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70393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fast</a:t>
            </a:r>
            <a:r>
              <a:rPr lang="en-GB">
                <a:solidFill>
                  <a:schemeClr val="folHlink"/>
                </a:solidFill>
              </a:rPr>
              <a:t>er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1318456"/>
            <a:ext cx="9144000" cy="4221088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25709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fast</a:t>
            </a:r>
            <a:r>
              <a:rPr lang="en-GB">
                <a:solidFill>
                  <a:srgbClr val="581EE8"/>
                </a:solidFill>
              </a:rPr>
              <a:t>est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6117" y="0"/>
            <a:ext cx="8579765" cy="6858000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3222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pPr algn="ctr"/>
            <a:r>
              <a:rPr lang="en-GB" sz="6000" b="1" dirty="0"/>
              <a:t>fast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5074500" y="2573666"/>
            <a:ext cx="193822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>
                <a:solidFill>
                  <a:schemeClr val="tx2"/>
                </a:solidFill>
              </a:rPr>
              <a:t>fast</a:t>
            </a:r>
            <a:r>
              <a:rPr lang="en-GB" sz="6000" b="1">
                <a:solidFill>
                  <a:schemeClr val="folHlink"/>
                </a:solidFill>
              </a:rPr>
              <a:t>er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4935712" y="4005264"/>
            <a:ext cx="221579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>
                <a:solidFill>
                  <a:schemeClr val="tx2"/>
                </a:solidFill>
              </a:rPr>
              <a:t>fast</a:t>
            </a:r>
            <a:r>
              <a:rPr lang="en-GB" sz="6000" b="1">
                <a:solidFill>
                  <a:srgbClr val="581EE8"/>
                </a:solidFill>
              </a:rPr>
              <a:t>est</a:t>
            </a:r>
          </a:p>
        </p:txBody>
      </p:sp>
      <p:sp>
        <p:nvSpPr>
          <p:cNvPr id="6" name="Rectángulo redondeado 5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10679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/>
      <p:bldP spid="35844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prett</a:t>
            </a:r>
            <a:r>
              <a:rPr lang="en-GB" dirty="0">
                <a:solidFill>
                  <a:srgbClr val="FF0000"/>
                </a:solidFill>
              </a:rPr>
              <a:t>y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9971" y="0"/>
            <a:ext cx="5032058" cy="6858000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80497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6901" y="404665"/>
            <a:ext cx="3768384" cy="6029415"/>
          </a:xfrm>
          <a:prstGeom prst="rect">
            <a:avLst/>
          </a:prstGeo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744072" y="499533"/>
            <a:ext cx="3352428" cy="1705332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What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is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she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like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6744072" y="4273839"/>
            <a:ext cx="3352428" cy="216024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What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does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she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 look </a:t>
            </a:r>
            <a:r>
              <a:rPr lang="es-ES" sz="7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like</a:t>
            </a:r>
            <a:r>
              <a:rPr lang="es-ES" sz="7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7" name="Rectángulo redondeado 6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87341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FFFF99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dirty="0"/>
              <a:t>prett</a:t>
            </a:r>
            <a:r>
              <a:rPr lang="en-GB" dirty="0">
                <a:solidFill>
                  <a:srgbClr val="FF0000"/>
                </a:solidFill>
              </a:rPr>
              <a:t>i</a:t>
            </a:r>
            <a:r>
              <a:rPr lang="en-GB" dirty="0">
                <a:solidFill>
                  <a:schemeClr val="folHlink"/>
                </a:solidFill>
              </a:rPr>
              <a:t>er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359" y="0"/>
            <a:ext cx="6219283" cy="6858000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8980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prett</a:t>
            </a:r>
            <a:r>
              <a:rPr lang="en-GB" dirty="0">
                <a:solidFill>
                  <a:srgbClr val="FF0000"/>
                </a:solidFill>
              </a:rPr>
              <a:t>i</a:t>
            </a:r>
            <a:r>
              <a:rPr lang="en-GB" dirty="0">
                <a:solidFill>
                  <a:srgbClr val="581EE8"/>
                </a:solidFill>
              </a:rPr>
              <a:t>est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801265"/>
            <a:ext cx="10058400" cy="5255471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7066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pPr algn="ctr"/>
            <a:r>
              <a:rPr lang="en-GB" sz="6000" b="1" dirty="0"/>
              <a:t>prett</a:t>
            </a:r>
            <a:r>
              <a:rPr lang="en-GB" sz="60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4768550" y="2573666"/>
            <a:ext cx="255012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chemeClr val="tx2"/>
                </a:solidFill>
              </a:rPr>
              <a:t>prett</a:t>
            </a:r>
            <a:r>
              <a:rPr lang="en-GB" sz="6000" b="1" dirty="0">
                <a:solidFill>
                  <a:srgbClr val="FF0000"/>
                </a:solidFill>
              </a:rPr>
              <a:t>i</a:t>
            </a:r>
            <a:r>
              <a:rPr lang="en-GB" sz="6000" b="1" dirty="0">
                <a:solidFill>
                  <a:schemeClr val="folHlink"/>
                </a:solidFill>
              </a:rPr>
              <a:t>er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4667497" y="4005264"/>
            <a:ext cx="275222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chemeClr val="tx2"/>
                </a:solidFill>
              </a:rPr>
              <a:t>prett</a:t>
            </a:r>
            <a:r>
              <a:rPr lang="en-GB" sz="6000" b="1" dirty="0">
                <a:solidFill>
                  <a:srgbClr val="FF0000"/>
                </a:solidFill>
              </a:rPr>
              <a:t>i</a:t>
            </a:r>
            <a:r>
              <a:rPr lang="en-GB" sz="6000" b="1" dirty="0">
                <a:solidFill>
                  <a:srgbClr val="581EE8"/>
                </a:solidFill>
              </a:rPr>
              <a:t>est</a:t>
            </a:r>
          </a:p>
        </p:txBody>
      </p:sp>
      <p:sp>
        <p:nvSpPr>
          <p:cNvPr id="6" name="Rectángulo redondeado 5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56066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/>
      <p:bldP spid="52228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bus</a:t>
            </a:r>
            <a:r>
              <a:rPr lang="en-GB" dirty="0">
                <a:solidFill>
                  <a:srgbClr val="FF0000"/>
                </a:solidFill>
              </a:rPr>
              <a:t>y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903" y="0"/>
            <a:ext cx="5904194" cy="6858000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4260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FFFF99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dirty="0"/>
              <a:t>bus</a:t>
            </a:r>
            <a:r>
              <a:rPr lang="en-GB" dirty="0">
                <a:solidFill>
                  <a:srgbClr val="FF0000"/>
                </a:solidFill>
              </a:rPr>
              <a:t>i</a:t>
            </a:r>
            <a:r>
              <a:rPr lang="en-GB" dirty="0">
                <a:solidFill>
                  <a:schemeClr val="folHlink"/>
                </a:solidFill>
              </a:rPr>
              <a:t>er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497" y="150000"/>
            <a:ext cx="8007005" cy="6858000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0113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bus</a:t>
            </a:r>
            <a:r>
              <a:rPr lang="en-GB" dirty="0">
                <a:solidFill>
                  <a:srgbClr val="FF0000"/>
                </a:solidFill>
              </a:rPr>
              <a:t>i</a:t>
            </a:r>
            <a:r>
              <a:rPr lang="en-GB" dirty="0">
                <a:solidFill>
                  <a:srgbClr val="581EE8"/>
                </a:solidFill>
              </a:rPr>
              <a:t>est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5660" y="0"/>
            <a:ext cx="5440680" cy="6858000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83911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pPr algn="ctr"/>
            <a:r>
              <a:rPr lang="en-GB" sz="6000" b="1" dirty="0"/>
              <a:t>bus</a:t>
            </a:r>
            <a:r>
              <a:rPr lang="en-GB" sz="60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4995889" y="2573666"/>
            <a:ext cx="209544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chemeClr val="tx2"/>
                </a:solidFill>
              </a:rPr>
              <a:t>bus</a:t>
            </a:r>
            <a:r>
              <a:rPr lang="en-GB" sz="6000" b="1" dirty="0">
                <a:solidFill>
                  <a:srgbClr val="FF0000"/>
                </a:solidFill>
              </a:rPr>
              <a:t>i</a:t>
            </a:r>
            <a:r>
              <a:rPr lang="en-GB" sz="6000" b="1" dirty="0">
                <a:solidFill>
                  <a:schemeClr val="folHlink"/>
                </a:solidFill>
              </a:rPr>
              <a:t>er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4857100" y="4005264"/>
            <a:ext cx="237302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6000" b="1" dirty="0">
                <a:solidFill>
                  <a:schemeClr val="tx2"/>
                </a:solidFill>
              </a:rPr>
              <a:t>bus</a:t>
            </a:r>
            <a:r>
              <a:rPr lang="en-GB" sz="6000" b="1" dirty="0">
                <a:solidFill>
                  <a:srgbClr val="FF0000"/>
                </a:solidFill>
              </a:rPr>
              <a:t>i</a:t>
            </a:r>
            <a:r>
              <a:rPr lang="en-GB" sz="6000" b="1" dirty="0">
                <a:solidFill>
                  <a:srgbClr val="581EE8"/>
                </a:solidFill>
              </a:rPr>
              <a:t>est</a:t>
            </a:r>
          </a:p>
        </p:txBody>
      </p:sp>
      <p:sp>
        <p:nvSpPr>
          <p:cNvPr id="6" name="Rectángulo redondeado 5">
            <a:hlinkClick r:id="rId2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9897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/>
      <p:bldP spid="56324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sad</a:t>
            </a:r>
            <a:endParaRPr lang="en-GB">
              <a:solidFill>
                <a:srgbClr val="581EE8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230" y="0"/>
            <a:ext cx="6027539" cy="6858000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77579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FFFF99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dirty="0"/>
              <a:t>sad</a:t>
            </a:r>
            <a:r>
              <a:rPr lang="en-GB" dirty="0">
                <a:solidFill>
                  <a:srgbClr val="FF0000"/>
                </a:solidFill>
              </a:rPr>
              <a:t>d</a:t>
            </a:r>
            <a:r>
              <a:rPr lang="en-GB" dirty="0">
                <a:solidFill>
                  <a:schemeClr val="folHlink"/>
                </a:solidFill>
              </a:rPr>
              <a:t>er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1517" y="0"/>
            <a:ext cx="7788967" cy="6858000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7665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sad</a:t>
            </a:r>
            <a:r>
              <a:rPr lang="en-GB" dirty="0">
                <a:solidFill>
                  <a:srgbClr val="FF0000"/>
                </a:solidFill>
              </a:rPr>
              <a:t>d</a:t>
            </a:r>
            <a:r>
              <a:rPr lang="en-GB" dirty="0">
                <a:solidFill>
                  <a:srgbClr val="581EE8"/>
                </a:solidFill>
              </a:rPr>
              <a:t>est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041" y="0"/>
            <a:ext cx="6643918" cy="6858000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964488" y="2540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73982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Azul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Galería</Template>
  <TotalTime>355</TotalTime>
  <Words>1342</Words>
  <Application>Microsoft Office PowerPoint</Application>
  <PresentationFormat>Panorámica</PresentationFormat>
  <Paragraphs>549</Paragraphs>
  <Slides>105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105</vt:i4>
      </vt:variant>
    </vt:vector>
  </HeadingPairs>
  <TitlesOfParts>
    <vt:vector size="113" baseType="lpstr">
      <vt:lpstr>Arial</vt:lpstr>
      <vt:lpstr>Arial Rounded MT Bold</vt:lpstr>
      <vt:lpstr>Calibri</vt:lpstr>
      <vt:lpstr>Century Gothic</vt:lpstr>
      <vt:lpstr>Gill Sans MT</vt:lpstr>
      <vt:lpstr>Times New Roman</vt:lpstr>
      <vt:lpstr>Tw Cen MT</vt:lpstr>
      <vt:lpstr>Gallery</vt:lpstr>
      <vt:lpstr>Material Didáctico Audiovisual Sólo Visión Proyectables Diapositivas  Inglés 2 - Módulo IV Bachillerato Universitario 2015</vt:lpstr>
      <vt:lpstr>Inglés 2</vt:lpstr>
      <vt:lpstr>Módulo IV</vt:lpstr>
      <vt:lpstr>Competencia Disciplinar</vt:lpstr>
      <vt:lpstr>Competencia Genérica</vt:lpstr>
      <vt:lpstr>TEMAS</vt:lpstr>
      <vt:lpstr>Comparativos</vt:lpstr>
      <vt:lpstr>LOOK AT THE PICTURES AND DESCRIBE THEM USING DIFFERENT ADJECTIVES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COMPARE THE FOLLOWING PICTURES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REGULAR SHORT ADJECTIVES</vt:lpstr>
      <vt:lpstr>REGULAR LONG ADJECTIVES</vt:lpstr>
      <vt:lpstr>IRREGULAR ADJECTIVES</vt:lpstr>
      <vt:lpstr>COMPARE THE FOLOWING PLACES USING THE ADJECTIVE GIVEN.</vt:lpstr>
      <vt:lpstr>Presentación de PowerPoint</vt:lpstr>
      <vt:lpstr>Presentación de PowerPoint</vt:lpstr>
      <vt:lpstr>HOT   /   COLD</vt:lpstr>
      <vt:lpstr>WET</vt:lpstr>
      <vt:lpstr>WINDY</vt:lpstr>
      <vt:lpstr>CLOUDY</vt:lpstr>
      <vt:lpstr>CLEAN   /   DIRTY</vt:lpstr>
      <vt:lpstr>INTERESTING  /  BORING</vt:lpstr>
      <vt:lpstr>(UN) COMFORTABLE</vt:lpstr>
      <vt:lpstr>RELAXING</vt:lpstr>
      <vt:lpstr>Presentación de PowerPoint</vt:lpstr>
      <vt:lpstr>Presentación de PowerPoint</vt:lpstr>
      <vt:lpstr>Make comparisons</vt:lpstr>
      <vt:lpstr>Make comparisons</vt:lpstr>
      <vt:lpstr>Make comparisons</vt:lpstr>
      <vt:lpstr>Make comparisons</vt:lpstr>
      <vt:lpstr>Make comparisons</vt:lpstr>
      <vt:lpstr>SUPERLATIVES</vt:lpstr>
      <vt:lpstr>What Are Superlatives? 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REGULAR SHORT ADJECTIVES</vt:lpstr>
      <vt:lpstr>REGULAR LONG ADJECTIVES</vt:lpstr>
      <vt:lpstr>IRREGULAR ADJECTIVES</vt:lpstr>
      <vt:lpstr>Look at the following pictures.  Use superlative to describe them.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WRITE SENTENCES USING ADJECTIVES</vt:lpstr>
      <vt:lpstr>Presentación de PowerPoint</vt:lpstr>
      <vt:lpstr>Presentación de PowerPoint</vt:lpstr>
      <vt:lpstr>ADJECTIVES: COMPARATIVE &amp; SUPERLATIVE FORMS</vt:lpstr>
      <vt:lpstr>big</vt:lpstr>
      <vt:lpstr>bigger</vt:lpstr>
      <vt:lpstr>biggest</vt:lpstr>
      <vt:lpstr>big</vt:lpstr>
      <vt:lpstr>tall</vt:lpstr>
      <vt:lpstr>taller</vt:lpstr>
      <vt:lpstr>tallest</vt:lpstr>
      <vt:lpstr>tall</vt:lpstr>
      <vt:lpstr>small</vt:lpstr>
      <vt:lpstr>smaller</vt:lpstr>
      <vt:lpstr>smallest</vt:lpstr>
      <vt:lpstr>small</vt:lpstr>
      <vt:lpstr>fat</vt:lpstr>
      <vt:lpstr>fatter</vt:lpstr>
      <vt:lpstr>fattest</vt:lpstr>
      <vt:lpstr>fat</vt:lpstr>
      <vt:lpstr>happy</vt:lpstr>
      <vt:lpstr>happier</vt:lpstr>
      <vt:lpstr>happiest</vt:lpstr>
      <vt:lpstr>happy</vt:lpstr>
      <vt:lpstr>fast</vt:lpstr>
      <vt:lpstr>faster</vt:lpstr>
      <vt:lpstr>fastest</vt:lpstr>
      <vt:lpstr>fast</vt:lpstr>
      <vt:lpstr>pretty</vt:lpstr>
      <vt:lpstr>prettier</vt:lpstr>
      <vt:lpstr>prettiest</vt:lpstr>
      <vt:lpstr>pretty</vt:lpstr>
      <vt:lpstr>busy</vt:lpstr>
      <vt:lpstr>busier</vt:lpstr>
      <vt:lpstr>busiest</vt:lpstr>
      <vt:lpstr>busy</vt:lpstr>
      <vt:lpstr>sad</vt:lpstr>
      <vt:lpstr>sadder</vt:lpstr>
      <vt:lpstr>saddest</vt:lpstr>
      <vt:lpstr>sad</vt:lpstr>
      <vt:lpstr>clever</vt:lpstr>
      <vt:lpstr>cleverer</vt:lpstr>
      <vt:lpstr>cleverest</vt:lpstr>
      <vt:lpstr>Presentación de PowerPoint</vt:lpstr>
      <vt:lpstr>Referencias</vt:lpstr>
    </vt:vector>
  </TitlesOfParts>
  <Company>Laptop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 Mtz A</dc:creator>
  <cp:lastModifiedBy>CMTZA</cp:lastModifiedBy>
  <cp:revision>107</cp:revision>
  <dcterms:created xsi:type="dcterms:W3CDTF">2017-09-26T00:09:08Z</dcterms:created>
  <dcterms:modified xsi:type="dcterms:W3CDTF">2019-09-25T22:02:32Z</dcterms:modified>
</cp:coreProperties>
</file>