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259" r:id="rId4"/>
    <p:sldId id="260" r:id="rId5"/>
    <p:sldId id="261" r:id="rId6"/>
    <p:sldId id="262" r:id="rId7"/>
    <p:sldId id="354" r:id="rId8"/>
    <p:sldId id="356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1" r:id="rId23"/>
    <p:sldId id="372" r:id="rId24"/>
    <p:sldId id="373" r:id="rId25"/>
    <p:sldId id="374" r:id="rId26"/>
    <p:sldId id="375" r:id="rId27"/>
    <p:sldId id="376" r:id="rId28"/>
    <p:sldId id="377" r:id="rId29"/>
    <p:sldId id="378" r:id="rId30"/>
    <p:sldId id="379" r:id="rId31"/>
    <p:sldId id="380" r:id="rId32"/>
    <p:sldId id="381" r:id="rId33"/>
    <p:sldId id="383" r:id="rId34"/>
    <p:sldId id="384" r:id="rId35"/>
    <p:sldId id="385" r:id="rId36"/>
    <p:sldId id="386" r:id="rId37"/>
    <p:sldId id="387" r:id="rId38"/>
    <p:sldId id="390" r:id="rId39"/>
    <p:sldId id="391" r:id="rId40"/>
    <p:sldId id="352" r:id="rId41"/>
    <p:sldId id="353" r:id="rId4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412"/>
    <a:srgbClr val="274E37"/>
    <a:srgbClr val="006600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BC7F-E28D-44D6-882C-30440C86B771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DC37-24D9-4B37-92F3-E0253BD911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049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096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090129"/>
          </a:xfrm>
        </p:spPr>
        <p:txBody>
          <a:bodyPr anchor="b"/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2754312"/>
          </a:xfrm>
        </p:spPr>
        <p:txBody>
          <a:bodyPr/>
          <a:lstStyle>
            <a:lvl1pPr marL="0" indent="0" algn="ctr">
              <a:buNone/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635-BBE3-49C5-A6C4-16D568CAE85D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344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81AE-689C-4495-908A-E0D1B4B87902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106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D8C3-57EF-4B33-BEC6-95D2AE625C57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788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7"/>
            <a:ext cx="11386159" cy="93725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11386160" cy="488734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D9CE-83AE-4EB3-A282-40A4914DFD5C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60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F818-4612-4971-B7F1-6B7C22AAFC36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0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4393-C6DD-4719-BDC3-7EC08365A239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600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6184-CF34-4F9B-8EA7-99F141535555}" type="datetime1">
              <a:rPr lang="es-MX" smtClean="0"/>
              <a:t>29/09/2019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080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F5B4-4A4F-4A63-95C9-AC636C0EAB2F}" type="datetime1">
              <a:rPr lang="es-MX" smtClean="0"/>
              <a:t>29/09/2019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3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EC25-8B13-4AFC-B25F-88C8A309C785}" type="datetime1">
              <a:rPr lang="es-MX" smtClean="0"/>
              <a:t>29/09/2019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598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A033C-4202-440B-9805-84DC0D0DE62F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678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A49-2812-4FBF-A982-BA5ABC2221E8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0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036" y="650011"/>
            <a:ext cx="6259928" cy="555797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5901014" y="-5906724"/>
            <a:ext cx="382043" cy="12199931"/>
          </a:xfrm>
          <a:prstGeom prst="rect">
            <a:avLst/>
          </a:prstGeom>
          <a:solidFill>
            <a:srgbClr val="27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1E651-F777-4D06-B166-C790C6454559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ángulo 8"/>
          <p:cNvSpPr/>
          <p:nvPr userDrawn="1"/>
        </p:nvSpPr>
        <p:spPr>
          <a:xfrm rot="16200000">
            <a:off x="6025955" y="695519"/>
            <a:ext cx="140091" cy="12192001"/>
          </a:xfrm>
          <a:prstGeom prst="rect">
            <a:avLst/>
          </a:prstGeom>
          <a:solidFill>
            <a:srgbClr val="9C8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" y="16616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6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1" y="1207334"/>
            <a:ext cx="11125200" cy="3018833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4 - Módulo III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6682" y="4361362"/>
            <a:ext cx="10598638" cy="577780"/>
          </a:xfrm>
        </p:spPr>
        <p:txBody>
          <a:bodyPr>
            <a:noAutofit/>
          </a:bodyPr>
          <a:lstStyle/>
          <a:p>
            <a:r>
              <a:rPr lang="en-US" sz="3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Customs and facts around the world.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58851" y="6219851"/>
            <a:ext cx="10274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90597" y="5074338"/>
            <a:ext cx="11468004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M. en I. y G. E. </a:t>
            </a:r>
            <a:r>
              <a:rPr lang="es-MX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Martínez Acevedo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1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Might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942" y="1039660"/>
            <a:ext cx="11749414" cy="514524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chemeClr val="tx1"/>
                </a:solidFill>
              </a:rPr>
              <a:t>We </a:t>
            </a:r>
            <a:r>
              <a:rPr lang="en-US" sz="3600" dirty="0">
                <a:solidFill>
                  <a:schemeClr val="tx1"/>
                </a:solidFill>
              </a:rPr>
              <a:t>use </a:t>
            </a:r>
            <a:r>
              <a:rPr lang="en-US" sz="3600" dirty="0" smtClean="0">
                <a:solidFill>
                  <a:schemeClr val="tx1"/>
                </a:solidFill>
              </a:rPr>
              <a:t>'</a:t>
            </a:r>
            <a:r>
              <a:rPr lang="en-US" sz="3600" b="1" dirty="0" smtClean="0">
                <a:solidFill>
                  <a:srgbClr val="0070C0"/>
                </a:solidFill>
              </a:rPr>
              <a:t>MIGHT</a:t>
            </a:r>
            <a:r>
              <a:rPr lang="en-US" sz="3600" dirty="0" smtClean="0">
                <a:solidFill>
                  <a:schemeClr val="tx1"/>
                </a:solidFill>
              </a:rPr>
              <a:t>' </a:t>
            </a:r>
            <a:r>
              <a:rPr lang="en-US" sz="3600" dirty="0">
                <a:solidFill>
                  <a:schemeClr val="tx1"/>
                </a:solidFill>
              </a:rPr>
              <a:t>to suggest </a:t>
            </a:r>
            <a:r>
              <a:rPr lang="en-US" sz="3600" b="1" dirty="0">
                <a:solidFill>
                  <a:srgbClr val="FF0000"/>
                </a:solidFill>
              </a:rPr>
              <a:t>a small possibility of something</a:t>
            </a:r>
            <a:r>
              <a:rPr lang="en-US" sz="3600" dirty="0">
                <a:solidFill>
                  <a:schemeClr val="tx1"/>
                </a:solidFill>
              </a:rPr>
              <a:t>. </a:t>
            </a:r>
            <a:r>
              <a:rPr lang="en-US" sz="3600" dirty="0" smtClean="0">
                <a:solidFill>
                  <a:schemeClr val="tx1"/>
                </a:solidFill>
              </a:rPr>
              <a:t>‘</a:t>
            </a:r>
            <a:r>
              <a:rPr lang="en-US" sz="3600" b="1" dirty="0" smtClean="0">
                <a:solidFill>
                  <a:srgbClr val="0070C0"/>
                </a:solidFill>
              </a:rPr>
              <a:t>Might</a:t>
            </a:r>
            <a:r>
              <a:rPr lang="en-US" sz="3600" dirty="0">
                <a:solidFill>
                  <a:schemeClr val="tx1"/>
                </a:solidFill>
              </a:rPr>
              <a:t>' suggests a smaller possibility that </a:t>
            </a:r>
            <a:r>
              <a:rPr lang="en-US" sz="3600" dirty="0" smtClean="0">
                <a:solidFill>
                  <a:srgbClr val="FF0000"/>
                </a:solidFill>
              </a:rPr>
              <a:t>'may</a:t>
            </a:r>
            <a:r>
              <a:rPr lang="en-US" sz="3600" dirty="0" smtClean="0">
                <a:solidFill>
                  <a:schemeClr val="tx1"/>
                </a:solidFill>
              </a:rPr>
              <a:t>‘. In fact, there </a:t>
            </a:r>
            <a:r>
              <a:rPr lang="en-US" sz="3600" dirty="0">
                <a:solidFill>
                  <a:schemeClr val="tx1"/>
                </a:solidFill>
              </a:rPr>
              <a:t>is </a:t>
            </a:r>
            <a:r>
              <a:rPr lang="en-US" sz="3600" dirty="0" smtClean="0">
                <a:solidFill>
                  <a:schemeClr val="tx1"/>
                </a:solidFill>
              </a:rPr>
              <a:t>little </a:t>
            </a:r>
            <a:r>
              <a:rPr lang="en-US" sz="3600" dirty="0">
                <a:solidFill>
                  <a:schemeClr val="tx1"/>
                </a:solidFill>
              </a:rPr>
              <a:t>difference and 'might' is </a:t>
            </a:r>
            <a:r>
              <a:rPr lang="en-US" sz="3600" u="sng" dirty="0" smtClean="0">
                <a:solidFill>
                  <a:schemeClr val="tx1"/>
                </a:solidFill>
              </a:rPr>
              <a:t>more usual </a:t>
            </a:r>
            <a:r>
              <a:rPr lang="en-US" sz="3600" dirty="0" smtClean="0">
                <a:solidFill>
                  <a:schemeClr val="tx1"/>
                </a:solidFill>
              </a:rPr>
              <a:t>than </a:t>
            </a:r>
            <a:r>
              <a:rPr lang="en-US" sz="3600" dirty="0">
                <a:solidFill>
                  <a:schemeClr val="tx1"/>
                </a:solidFill>
              </a:rPr>
              <a:t>'may' in spoken English.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schemeClr val="tx1"/>
                </a:solidFill>
              </a:rPr>
              <a:t>EXAMPLES</a:t>
            </a:r>
            <a:r>
              <a:rPr lang="en-US" sz="36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She </a:t>
            </a:r>
            <a:r>
              <a:rPr lang="en-US" sz="3600" b="1" dirty="0">
                <a:solidFill>
                  <a:srgbClr val="FF0000"/>
                </a:solidFill>
              </a:rPr>
              <a:t>might</a:t>
            </a:r>
            <a:r>
              <a:rPr lang="en-US" sz="3600" dirty="0">
                <a:solidFill>
                  <a:schemeClr val="tx1"/>
                </a:solidFill>
              </a:rPr>
              <a:t> be at home by now but it's not sure at all.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It </a:t>
            </a:r>
            <a:r>
              <a:rPr lang="en-US" sz="3600" b="1" dirty="0">
                <a:solidFill>
                  <a:srgbClr val="FF0000"/>
                </a:solidFill>
              </a:rPr>
              <a:t>might</a:t>
            </a:r>
            <a:r>
              <a:rPr lang="en-US" sz="3600" dirty="0">
                <a:solidFill>
                  <a:schemeClr val="tx1"/>
                </a:solidFill>
              </a:rPr>
              <a:t> rain this afternoon.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I </a:t>
            </a:r>
            <a:r>
              <a:rPr lang="en-US" sz="3600" b="1" dirty="0">
                <a:solidFill>
                  <a:srgbClr val="FF0000"/>
                </a:solidFill>
              </a:rPr>
              <a:t>might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0070C0"/>
                </a:solidFill>
              </a:rPr>
              <a:t>not</a:t>
            </a:r>
            <a:r>
              <a:rPr lang="en-US" sz="3600" dirty="0">
                <a:solidFill>
                  <a:schemeClr val="tx1"/>
                </a:solidFill>
              </a:rPr>
              <a:t> have time to go to the shops for you.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I </a:t>
            </a:r>
            <a:r>
              <a:rPr lang="en-US" sz="3600" b="1" dirty="0">
                <a:solidFill>
                  <a:srgbClr val="FF0000"/>
                </a:solidFill>
              </a:rPr>
              <a:t>might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0070C0"/>
                </a:solidFill>
              </a:rPr>
              <a:t>not</a:t>
            </a:r>
            <a:r>
              <a:rPr lang="en-US" sz="3600" dirty="0">
                <a:solidFill>
                  <a:schemeClr val="tx1"/>
                </a:solidFill>
              </a:rPr>
              <a:t> go.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6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6773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MAY</a:t>
            </a:r>
            <a:r>
              <a:rPr lang="es-MX" dirty="0" smtClean="0"/>
              <a:t> vs. </a:t>
            </a:r>
            <a:r>
              <a:rPr lang="es-MX" dirty="0" err="1" smtClean="0"/>
              <a:t>MIGHT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MAY </a:t>
            </a:r>
            <a:r>
              <a:rPr lang="en-GB" sz="4000" dirty="0" smtClean="0">
                <a:solidFill>
                  <a:schemeClr val="tx1"/>
                </a:solidFill>
              </a:rPr>
              <a:t>is </a:t>
            </a:r>
            <a:r>
              <a:rPr lang="en-GB" sz="4000" u="sng" dirty="0" smtClean="0">
                <a:solidFill>
                  <a:schemeClr val="tx1"/>
                </a:solidFill>
              </a:rPr>
              <a:t>more possible </a:t>
            </a:r>
            <a:r>
              <a:rPr lang="en-GB" sz="4000" dirty="0" smtClean="0">
                <a:solidFill>
                  <a:schemeClr val="tx1"/>
                </a:solidFill>
              </a:rPr>
              <a:t>than </a:t>
            </a:r>
            <a:r>
              <a:rPr lang="en-GB" sz="4000" dirty="0" smtClean="0">
                <a:solidFill>
                  <a:srgbClr val="FF0000"/>
                </a:solidFill>
              </a:rPr>
              <a:t>MIGHT</a:t>
            </a:r>
            <a:r>
              <a:rPr lang="en-GB" sz="4000" dirty="0" smtClean="0"/>
              <a:t>.</a:t>
            </a:r>
          </a:p>
          <a:p>
            <a:endParaRPr lang="en-GB" sz="4000" dirty="0" smtClean="0"/>
          </a:p>
          <a:p>
            <a:r>
              <a:rPr lang="en-GB" sz="4000" dirty="0" smtClean="0">
                <a:solidFill>
                  <a:schemeClr val="tx1"/>
                </a:solidFill>
              </a:rPr>
              <a:t>I </a:t>
            </a:r>
            <a:r>
              <a:rPr lang="en-GB" sz="4000" dirty="0" smtClean="0">
                <a:solidFill>
                  <a:srgbClr val="FF0000"/>
                </a:solidFill>
              </a:rPr>
              <a:t>may </a:t>
            </a:r>
            <a:r>
              <a:rPr lang="en-GB" sz="4000" dirty="0" smtClean="0">
                <a:solidFill>
                  <a:schemeClr val="tx1"/>
                </a:solidFill>
              </a:rPr>
              <a:t>go</a:t>
            </a:r>
            <a:r>
              <a:rPr lang="en-GB" sz="4000" dirty="0" smtClean="0"/>
              <a:t> </a:t>
            </a:r>
            <a:r>
              <a:rPr lang="en-GB" sz="4000" dirty="0" smtClean="0">
                <a:solidFill>
                  <a:schemeClr val="tx1"/>
                </a:solidFill>
              </a:rPr>
              <a:t>to the party tomorrow. </a:t>
            </a:r>
          </a:p>
          <a:p>
            <a:r>
              <a:rPr lang="en-GB" sz="4000" dirty="0" smtClean="0">
                <a:solidFill>
                  <a:schemeClr val="tx1"/>
                </a:solidFill>
              </a:rPr>
              <a:t>(It is </a:t>
            </a:r>
            <a:r>
              <a:rPr lang="en-GB" sz="4000" b="1" dirty="0" smtClean="0">
                <a:solidFill>
                  <a:srgbClr val="0070C0"/>
                </a:solidFill>
              </a:rPr>
              <a:t>more</a:t>
            </a:r>
            <a:r>
              <a:rPr lang="en-GB" sz="4000" dirty="0" smtClean="0"/>
              <a:t> </a:t>
            </a:r>
            <a:r>
              <a:rPr lang="en-GB" sz="4000" dirty="0" smtClean="0">
                <a:solidFill>
                  <a:schemeClr val="tx1"/>
                </a:solidFill>
              </a:rPr>
              <a:t>possible that I go to the party)</a:t>
            </a:r>
          </a:p>
          <a:p>
            <a:endParaRPr lang="en-GB" sz="4000" dirty="0" smtClean="0"/>
          </a:p>
          <a:p>
            <a:r>
              <a:rPr lang="en-GB" sz="4000" dirty="0" smtClean="0">
                <a:solidFill>
                  <a:schemeClr val="tx1"/>
                </a:solidFill>
              </a:rPr>
              <a:t>I </a:t>
            </a:r>
            <a:r>
              <a:rPr lang="en-GB" sz="4000" dirty="0" smtClean="0">
                <a:solidFill>
                  <a:srgbClr val="FF0000"/>
                </a:solidFill>
              </a:rPr>
              <a:t>might </a:t>
            </a:r>
            <a:r>
              <a:rPr lang="en-GB" sz="4000" dirty="0" smtClean="0">
                <a:solidFill>
                  <a:schemeClr val="tx1"/>
                </a:solidFill>
              </a:rPr>
              <a:t>go to the party tomorrow.</a:t>
            </a:r>
          </a:p>
          <a:p>
            <a:r>
              <a:rPr lang="en-GB" sz="4000" dirty="0" smtClean="0">
                <a:solidFill>
                  <a:schemeClr val="tx1"/>
                </a:solidFill>
              </a:rPr>
              <a:t>(It is </a:t>
            </a:r>
            <a:r>
              <a:rPr lang="en-GB" sz="4000" b="1" dirty="0">
                <a:solidFill>
                  <a:srgbClr val="0070C0"/>
                </a:solidFill>
              </a:rPr>
              <a:t>less</a:t>
            </a:r>
            <a:r>
              <a:rPr lang="en-GB" sz="4000" dirty="0" smtClean="0"/>
              <a:t> </a:t>
            </a:r>
            <a:r>
              <a:rPr lang="en-GB" sz="4000" dirty="0" smtClean="0">
                <a:solidFill>
                  <a:schemeClr val="tx1"/>
                </a:solidFill>
              </a:rPr>
              <a:t>possible that I go to the party)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697" y="1959965"/>
            <a:ext cx="1275189" cy="10921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169697" y="4577419"/>
            <a:ext cx="1273003" cy="1090327"/>
          </a:xfrm>
          <a:prstGeom prst="rect">
            <a:avLst/>
          </a:prstGeom>
        </p:spPr>
      </p:pic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446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MAY</a:t>
            </a:r>
            <a:r>
              <a:rPr lang="es-MX" dirty="0" smtClean="0"/>
              <a:t> vs. </a:t>
            </a:r>
            <a:r>
              <a:rPr lang="es-MX" dirty="0" err="1" smtClean="0"/>
              <a:t>MIGHT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MAY </a:t>
            </a:r>
            <a:r>
              <a:rPr lang="en-GB" sz="4000" dirty="0" smtClean="0">
                <a:solidFill>
                  <a:schemeClr val="tx1"/>
                </a:solidFill>
              </a:rPr>
              <a:t>is </a:t>
            </a:r>
            <a:r>
              <a:rPr lang="en-GB" sz="4000" u="sng" dirty="0" smtClean="0">
                <a:solidFill>
                  <a:schemeClr val="tx1"/>
                </a:solidFill>
              </a:rPr>
              <a:t>more possible </a:t>
            </a:r>
            <a:r>
              <a:rPr lang="en-GB" sz="4000" dirty="0" smtClean="0">
                <a:solidFill>
                  <a:schemeClr val="tx1"/>
                </a:solidFill>
              </a:rPr>
              <a:t>than </a:t>
            </a:r>
            <a:r>
              <a:rPr lang="en-GB" sz="4000" dirty="0" smtClean="0">
                <a:solidFill>
                  <a:srgbClr val="FF0000"/>
                </a:solidFill>
              </a:rPr>
              <a:t>MIGHT</a:t>
            </a:r>
            <a:r>
              <a:rPr lang="en-GB" sz="4000" dirty="0" smtClean="0"/>
              <a:t>.</a:t>
            </a:r>
          </a:p>
          <a:p>
            <a:endParaRPr lang="en-GB" sz="4000" dirty="0" smtClean="0"/>
          </a:p>
          <a:p>
            <a:r>
              <a:rPr lang="en-GB" sz="4000" dirty="0" smtClean="0">
                <a:solidFill>
                  <a:schemeClr val="tx1"/>
                </a:solidFill>
              </a:rPr>
              <a:t>It </a:t>
            </a:r>
            <a:r>
              <a:rPr lang="en-GB" sz="4000" dirty="0" smtClean="0">
                <a:solidFill>
                  <a:srgbClr val="FF0000"/>
                </a:solidFill>
              </a:rPr>
              <a:t>may </a:t>
            </a:r>
            <a:r>
              <a:rPr lang="en-GB" sz="4000" dirty="0" smtClean="0">
                <a:solidFill>
                  <a:schemeClr val="tx1"/>
                </a:solidFill>
              </a:rPr>
              <a:t>rain very hard tonight. </a:t>
            </a:r>
          </a:p>
          <a:p>
            <a:r>
              <a:rPr lang="en-GB" sz="4000" dirty="0" smtClean="0">
                <a:solidFill>
                  <a:schemeClr val="tx1"/>
                </a:solidFill>
              </a:rPr>
              <a:t>(It is </a:t>
            </a:r>
            <a:r>
              <a:rPr lang="en-GB" sz="4000" b="1" dirty="0" smtClean="0">
                <a:solidFill>
                  <a:srgbClr val="0070C0"/>
                </a:solidFill>
              </a:rPr>
              <a:t>more</a:t>
            </a:r>
            <a:r>
              <a:rPr lang="en-GB" sz="4000" dirty="0" smtClean="0"/>
              <a:t> </a:t>
            </a:r>
            <a:r>
              <a:rPr lang="en-GB" sz="4000" dirty="0" smtClean="0">
                <a:solidFill>
                  <a:schemeClr val="tx1"/>
                </a:solidFill>
              </a:rPr>
              <a:t>possible that </a:t>
            </a:r>
            <a:r>
              <a:rPr lang="en-GB" sz="4000" dirty="0">
                <a:solidFill>
                  <a:schemeClr val="tx1"/>
                </a:solidFill>
              </a:rPr>
              <a:t>it </a:t>
            </a:r>
            <a:r>
              <a:rPr lang="en-GB" sz="4000" dirty="0" smtClean="0">
                <a:solidFill>
                  <a:schemeClr val="tx1"/>
                </a:solidFill>
              </a:rPr>
              <a:t>rains </a:t>
            </a:r>
            <a:r>
              <a:rPr lang="en-GB" sz="4000" dirty="0">
                <a:solidFill>
                  <a:schemeClr val="tx1"/>
                </a:solidFill>
              </a:rPr>
              <a:t>very hard tonight)</a:t>
            </a:r>
            <a:endParaRPr lang="en-GB" sz="4000" dirty="0" smtClean="0">
              <a:solidFill>
                <a:schemeClr val="tx1"/>
              </a:solidFill>
            </a:endParaRPr>
          </a:p>
          <a:p>
            <a:endParaRPr lang="en-GB" sz="4000" dirty="0" smtClean="0"/>
          </a:p>
          <a:p>
            <a:r>
              <a:rPr lang="en-GB" sz="4000" dirty="0" smtClean="0">
                <a:solidFill>
                  <a:schemeClr val="tx1"/>
                </a:solidFill>
              </a:rPr>
              <a:t>It </a:t>
            </a:r>
            <a:r>
              <a:rPr lang="en-GB" sz="4000" dirty="0" smtClean="0">
                <a:solidFill>
                  <a:srgbClr val="FF0000"/>
                </a:solidFill>
              </a:rPr>
              <a:t>might </a:t>
            </a:r>
            <a:r>
              <a:rPr lang="en-GB" sz="4000" dirty="0">
                <a:solidFill>
                  <a:schemeClr val="tx1"/>
                </a:solidFill>
              </a:rPr>
              <a:t>rain very hard </a:t>
            </a:r>
            <a:r>
              <a:rPr lang="en-GB" sz="4000" dirty="0" smtClean="0">
                <a:solidFill>
                  <a:schemeClr val="tx1"/>
                </a:solidFill>
              </a:rPr>
              <a:t>tonight.</a:t>
            </a:r>
          </a:p>
          <a:p>
            <a:r>
              <a:rPr lang="en-GB" sz="4000" dirty="0" smtClean="0">
                <a:solidFill>
                  <a:schemeClr val="tx1"/>
                </a:solidFill>
              </a:rPr>
              <a:t>(It is </a:t>
            </a:r>
            <a:r>
              <a:rPr lang="en-GB" sz="4000" b="1" dirty="0">
                <a:solidFill>
                  <a:srgbClr val="0070C0"/>
                </a:solidFill>
              </a:rPr>
              <a:t>less</a:t>
            </a:r>
            <a:r>
              <a:rPr lang="en-GB" sz="4000" dirty="0" smtClean="0"/>
              <a:t> </a:t>
            </a:r>
            <a:r>
              <a:rPr lang="en-GB" sz="4000" dirty="0" smtClean="0">
                <a:solidFill>
                  <a:schemeClr val="tx1"/>
                </a:solidFill>
              </a:rPr>
              <a:t>possible that </a:t>
            </a:r>
            <a:r>
              <a:rPr lang="en-GB" sz="4000" dirty="0">
                <a:solidFill>
                  <a:schemeClr val="tx1"/>
                </a:solidFill>
              </a:rPr>
              <a:t>it </a:t>
            </a:r>
            <a:r>
              <a:rPr lang="en-GB" sz="4000" dirty="0" smtClean="0">
                <a:solidFill>
                  <a:schemeClr val="tx1"/>
                </a:solidFill>
              </a:rPr>
              <a:t>rains </a:t>
            </a:r>
            <a:r>
              <a:rPr lang="en-GB" sz="4000" dirty="0">
                <a:solidFill>
                  <a:schemeClr val="tx1"/>
                </a:solidFill>
              </a:rPr>
              <a:t>very hard tonight)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523" y="1989765"/>
            <a:ext cx="1275189" cy="10921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589523" y="4304966"/>
            <a:ext cx="1273003" cy="1090327"/>
          </a:xfrm>
          <a:prstGeom prst="rect">
            <a:avLst/>
          </a:prstGeom>
        </p:spPr>
      </p:pic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2844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1469"/>
            <a:ext cx="12192000" cy="2156151"/>
          </a:xfrm>
        </p:spPr>
        <p:txBody>
          <a:bodyPr/>
          <a:lstStyle/>
          <a:p>
            <a:r>
              <a:rPr lang="en-GB" dirty="0" smtClean="0"/>
              <a:t>What activities are more possible that you do tomorrow?</a:t>
            </a:r>
            <a:br>
              <a:rPr lang="en-GB" dirty="0" smtClean="0"/>
            </a:br>
            <a:r>
              <a:rPr lang="en-GB" dirty="0" smtClean="0"/>
              <a:t>Write 3 </a:t>
            </a:r>
            <a:r>
              <a:rPr lang="en-GB" dirty="0" smtClean="0">
                <a:solidFill>
                  <a:srgbClr val="FF0000"/>
                </a:solidFill>
              </a:rPr>
              <a:t>more</a:t>
            </a:r>
            <a:r>
              <a:rPr lang="en-GB" dirty="0" smtClean="0"/>
              <a:t> possible &amp; 3 </a:t>
            </a:r>
            <a:r>
              <a:rPr lang="en-GB" dirty="0" smtClean="0">
                <a:solidFill>
                  <a:srgbClr val="FF0000"/>
                </a:solidFill>
              </a:rPr>
              <a:t>less</a:t>
            </a:r>
            <a:r>
              <a:rPr lang="en-GB" dirty="0" smtClean="0"/>
              <a:t> possible.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942" y="2207620"/>
            <a:ext cx="11749414" cy="4353805"/>
          </a:xfrm>
        </p:spPr>
        <p:txBody>
          <a:bodyPr numCol="2"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Go shopping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Clean my room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Do homework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Cook dinner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Watch TV series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Go dancing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Listen to music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Travel by bus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Eat in the school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Talk to my friends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Read a book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Take notes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Buy some chips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3600" dirty="0" smtClean="0">
                <a:solidFill>
                  <a:schemeClr val="tx1"/>
                </a:solidFill>
              </a:rPr>
              <a:t>Drink orange juice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985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61417" y="0"/>
            <a:ext cx="3030583" cy="745363"/>
          </a:xfrm>
        </p:spPr>
        <p:txBody>
          <a:bodyPr/>
          <a:lstStyle/>
          <a:p>
            <a:pPr algn="r"/>
            <a:r>
              <a:rPr lang="en-GB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Exercises</a:t>
            </a:r>
            <a:endParaRPr lang="en-GB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97014" y="1323975"/>
            <a:ext cx="1179613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/>
              <a:t>Write sentences with </a:t>
            </a:r>
            <a:r>
              <a:rPr lang="en-GB" sz="3200" b="1" dirty="0" smtClean="0">
                <a:solidFill>
                  <a:srgbClr val="FF0000"/>
                </a:solidFill>
              </a:rPr>
              <a:t>MAY</a:t>
            </a:r>
            <a:r>
              <a:rPr lang="en-GB" sz="3200" b="1" dirty="0" smtClean="0"/>
              <a:t> or </a:t>
            </a:r>
            <a:r>
              <a:rPr lang="en-GB" sz="3200" b="1" dirty="0" smtClean="0">
                <a:solidFill>
                  <a:srgbClr val="FF0000"/>
                </a:solidFill>
              </a:rPr>
              <a:t>MIGHT</a:t>
            </a:r>
            <a:r>
              <a:rPr lang="en-GB" sz="3200" b="1" dirty="0" smtClean="0"/>
              <a:t>. </a:t>
            </a:r>
          </a:p>
          <a:p>
            <a:r>
              <a:rPr lang="en-GB" sz="3200" dirty="0" smtClean="0"/>
              <a:t>1. (Perhaps I will go to the movies) I………………………. </a:t>
            </a:r>
          </a:p>
          <a:p>
            <a:r>
              <a:rPr lang="en-GB" sz="3200" dirty="0" smtClean="0"/>
              <a:t>2. (Perhaps I will rest tomorrow) I ………………………</a:t>
            </a:r>
          </a:p>
          <a:p>
            <a:r>
              <a:rPr lang="en-GB" sz="3200" dirty="0" smtClean="0"/>
              <a:t>3. (Perhaps I will travel to Europe) I ……………………………</a:t>
            </a:r>
          </a:p>
          <a:p>
            <a:r>
              <a:rPr lang="en-GB" sz="3200" dirty="0" smtClean="0"/>
              <a:t>4. (Perhaps it will snow today) It ……………………………</a:t>
            </a:r>
          </a:p>
          <a:p>
            <a:r>
              <a:rPr lang="en-GB" sz="3200" dirty="0" smtClean="0"/>
              <a:t>5. (Perhaps I will wear my new jeans) I ……………………… </a:t>
            </a:r>
          </a:p>
          <a:p>
            <a:r>
              <a:rPr lang="en-GB" sz="3200" b="1" dirty="0"/>
              <a:t>Write sentences with </a:t>
            </a:r>
            <a:r>
              <a:rPr lang="en-GB" sz="3200" b="1" dirty="0" smtClean="0">
                <a:solidFill>
                  <a:srgbClr val="FF0000"/>
                </a:solidFill>
              </a:rPr>
              <a:t>MAY NOT </a:t>
            </a:r>
            <a:r>
              <a:rPr lang="en-GB" sz="3200" b="1" dirty="0" smtClean="0"/>
              <a:t>or</a:t>
            </a:r>
            <a:r>
              <a:rPr lang="en-GB" sz="3200" b="1" dirty="0" smtClean="0">
                <a:solidFill>
                  <a:srgbClr val="FF0000"/>
                </a:solidFill>
              </a:rPr>
              <a:t> MIGHT NOT</a:t>
            </a:r>
            <a:r>
              <a:rPr lang="en-GB" sz="3200" b="1" dirty="0" smtClean="0"/>
              <a:t>.</a:t>
            </a:r>
            <a:endParaRPr lang="en-GB" sz="3200" dirty="0" smtClean="0"/>
          </a:p>
          <a:p>
            <a:r>
              <a:rPr lang="en-GB" sz="3200" dirty="0" smtClean="0"/>
              <a:t>6. (Perhaps I will not buy a house soon)……………………… </a:t>
            </a:r>
          </a:p>
          <a:p>
            <a:r>
              <a:rPr lang="en-GB" sz="3200" dirty="0" smtClean="0"/>
              <a:t>7. (Perhaps I will not go out tonight)………………………… </a:t>
            </a:r>
          </a:p>
          <a:p>
            <a:r>
              <a:rPr lang="en-GB" sz="3200" dirty="0" smtClean="0"/>
              <a:t>8. </a:t>
            </a:r>
            <a:r>
              <a:rPr lang="en-GB" sz="3200" dirty="0"/>
              <a:t>(Perhaps I will not </a:t>
            </a:r>
            <a:r>
              <a:rPr lang="en-GB" sz="3200" dirty="0" smtClean="0"/>
              <a:t>eat pasta at home)….………………… </a:t>
            </a:r>
            <a:endParaRPr lang="en-GB" sz="3200" dirty="0"/>
          </a:p>
          <a:p>
            <a:endParaRPr lang="en-GB" sz="3200" dirty="0"/>
          </a:p>
        </p:txBody>
      </p:sp>
      <p:sp>
        <p:nvSpPr>
          <p:cNvPr id="3" name="Rectángulo 2"/>
          <p:cNvSpPr/>
          <p:nvPr/>
        </p:nvSpPr>
        <p:spPr>
          <a:xfrm>
            <a:off x="2326277" y="739200"/>
            <a:ext cx="29292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More </a:t>
            </a:r>
            <a:r>
              <a:rPr lang="es-ES" sz="32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possibility</a:t>
            </a:r>
            <a:endParaRPr lang="es-ES" sz="32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802639" y="739200"/>
            <a:ext cx="27735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Less</a:t>
            </a:r>
            <a:r>
              <a:rPr lang="es-E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ES" sz="32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possibility</a:t>
            </a:r>
            <a:endParaRPr lang="es-ES" sz="32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3721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942" y="159027"/>
            <a:ext cx="11749414" cy="880634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COULD</a:t>
            </a:r>
            <a:endParaRPr lang="es-MX" sz="6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765" y="774616"/>
            <a:ext cx="11869591" cy="581668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chemeClr val="tx1"/>
                </a:solidFill>
              </a:rPr>
              <a:t>We </a:t>
            </a:r>
            <a:r>
              <a:rPr lang="en-US" sz="3600" dirty="0">
                <a:solidFill>
                  <a:schemeClr val="tx1"/>
                </a:solidFill>
              </a:rPr>
              <a:t>use </a:t>
            </a:r>
            <a:r>
              <a:rPr lang="en-US" sz="3600" dirty="0" smtClean="0">
                <a:solidFill>
                  <a:schemeClr val="tx1"/>
                </a:solidFill>
              </a:rPr>
              <a:t>‘</a:t>
            </a:r>
            <a:r>
              <a:rPr lang="en-US" sz="3600" b="1" dirty="0" smtClean="0">
                <a:solidFill>
                  <a:srgbClr val="0070C0"/>
                </a:solidFill>
              </a:rPr>
              <a:t>COULD</a:t>
            </a:r>
            <a:r>
              <a:rPr lang="en-US" sz="3600" dirty="0" smtClean="0">
                <a:solidFill>
                  <a:schemeClr val="tx1"/>
                </a:solidFill>
              </a:rPr>
              <a:t>' </a:t>
            </a:r>
            <a:r>
              <a:rPr lang="en-US" sz="3600" dirty="0">
                <a:solidFill>
                  <a:schemeClr val="tx1"/>
                </a:solidFill>
              </a:rPr>
              <a:t>to </a:t>
            </a:r>
            <a:r>
              <a:rPr lang="en-US" sz="3600" dirty="0" smtClean="0">
                <a:solidFill>
                  <a:schemeClr val="tx1"/>
                </a:solidFill>
              </a:rPr>
              <a:t>talk about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possibility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in the present or future.</a:t>
            </a:r>
            <a:endParaRPr lang="en-US" sz="3600" dirty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schemeClr val="tx1"/>
                </a:solidFill>
              </a:rPr>
              <a:t>EXAMPLES</a:t>
            </a:r>
            <a:r>
              <a:rPr lang="en-US" sz="36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She </a:t>
            </a:r>
            <a:r>
              <a:rPr lang="en-US" sz="3600" b="1" dirty="0" smtClean="0">
                <a:solidFill>
                  <a:srgbClr val="FF0000"/>
                </a:solidFill>
              </a:rPr>
              <a:t>could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go</a:t>
            </a:r>
            <a:r>
              <a:rPr lang="en-US" sz="3600" dirty="0" smtClean="0">
                <a:solidFill>
                  <a:schemeClr val="tx1"/>
                </a:solidFill>
              </a:rPr>
              <a:t> with us tonight if she wants.</a:t>
            </a:r>
            <a:endParaRPr lang="en-US" sz="3600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I </a:t>
            </a:r>
            <a:r>
              <a:rPr lang="en-US" sz="3600" b="1" dirty="0">
                <a:solidFill>
                  <a:srgbClr val="FF0000"/>
                </a:solidFill>
              </a:rPr>
              <a:t>c</a:t>
            </a:r>
            <a:r>
              <a:rPr lang="en-US" sz="3600" b="1" dirty="0" smtClean="0">
                <a:solidFill>
                  <a:srgbClr val="FF0000"/>
                </a:solidFill>
              </a:rPr>
              <a:t>ould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0070C0"/>
                </a:solidFill>
              </a:rPr>
              <a:t>do</a:t>
            </a:r>
            <a:r>
              <a:rPr lang="en-US" sz="3600" dirty="0" smtClean="0">
                <a:solidFill>
                  <a:schemeClr val="tx1"/>
                </a:solidFill>
              </a:rPr>
              <a:t> it, but I don’t have time.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They </a:t>
            </a:r>
            <a:r>
              <a:rPr lang="en-US" sz="3600" b="1" dirty="0" smtClean="0">
                <a:solidFill>
                  <a:srgbClr val="FF0000"/>
                </a:solidFill>
              </a:rPr>
              <a:t>could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0070C0"/>
                </a:solidFill>
              </a:rPr>
              <a:t>win</a:t>
            </a:r>
            <a:r>
              <a:rPr lang="en-US" sz="3600" dirty="0" smtClean="0">
                <a:solidFill>
                  <a:schemeClr val="tx1"/>
                </a:solidFill>
              </a:rPr>
              <a:t> the match if they score one more goal.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If we fill in the form, we </a:t>
            </a:r>
            <a:r>
              <a:rPr lang="en-US" sz="3600" b="1" dirty="0" smtClean="0">
                <a:solidFill>
                  <a:srgbClr val="FF0000"/>
                </a:solidFill>
              </a:rPr>
              <a:t>could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0070C0"/>
                </a:solidFill>
              </a:rPr>
              <a:t>participate</a:t>
            </a:r>
            <a:r>
              <a:rPr lang="en-US" sz="3600" dirty="0" smtClean="0">
                <a:solidFill>
                  <a:schemeClr val="tx1"/>
                </a:solidFill>
              </a:rPr>
              <a:t> in the contest.</a:t>
            </a:r>
            <a:endParaRPr lang="en-US" sz="3600" dirty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6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2876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MAY</a:t>
            </a:r>
            <a:r>
              <a:rPr lang="es-MX" dirty="0"/>
              <a:t>,</a:t>
            </a:r>
            <a:r>
              <a:rPr lang="es-MX" dirty="0" smtClean="0"/>
              <a:t> </a:t>
            </a:r>
            <a:r>
              <a:rPr lang="es-MX" dirty="0" err="1" smtClean="0"/>
              <a:t>MIGHT</a:t>
            </a:r>
            <a:r>
              <a:rPr lang="es-MX" dirty="0" smtClean="0"/>
              <a:t> &amp; </a:t>
            </a:r>
            <a:r>
              <a:rPr lang="es-MX" dirty="0" err="1" smtClean="0"/>
              <a:t>COULD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942" y="1240077"/>
            <a:ext cx="11749414" cy="5082346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</a:rPr>
              <a:t>I </a:t>
            </a:r>
            <a:r>
              <a:rPr lang="en-GB" sz="4800" b="1" dirty="0" smtClean="0">
                <a:solidFill>
                  <a:srgbClr val="FF0000"/>
                </a:solidFill>
              </a:rPr>
              <a:t>may</a:t>
            </a:r>
            <a:r>
              <a:rPr lang="en-GB" sz="4800" dirty="0" smtClean="0">
                <a:solidFill>
                  <a:schemeClr val="tx1"/>
                </a:solidFill>
              </a:rPr>
              <a:t> </a:t>
            </a:r>
            <a:r>
              <a:rPr lang="en-GB" sz="4800" b="1" dirty="0" smtClean="0">
                <a:solidFill>
                  <a:srgbClr val="00B050"/>
                </a:solidFill>
              </a:rPr>
              <a:t>go</a:t>
            </a:r>
            <a:r>
              <a:rPr lang="en-GB" sz="4800" dirty="0" smtClean="0">
                <a:solidFill>
                  <a:schemeClr val="tx1"/>
                </a:solidFill>
              </a:rPr>
              <a:t> to the party tomorrow. 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(It </a:t>
            </a:r>
            <a:r>
              <a:rPr lang="en-GB" sz="4800" dirty="0">
                <a:solidFill>
                  <a:schemeClr val="tx1"/>
                </a:solidFill>
              </a:rPr>
              <a:t>is </a:t>
            </a:r>
            <a:r>
              <a:rPr lang="en-GB" sz="4800" b="1" dirty="0">
                <a:solidFill>
                  <a:srgbClr val="0070C0"/>
                </a:solidFill>
              </a:rPr>
              <a:t>more</a:t>
            </a:r>
            <a:r>
              <a:rPr lang="en-GB" sz="4800" dirty="0">
                <a:solidFill>
                  <a:srgbClr val="0070C0"/>
                </a:solidFill>
              </a:rPr>
              <a:t> </a:t>
            </a:r>
            <a:r>
              <a:rPr lang="en-GB" sz="4800" dirty="0" smtClean="0">
                <a:solidFill>
                  <a:schemeClr val="tx1"/>
                </a:solidFill>
              </a:rPr>
              <a:t>possible.)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I </a:t>
            </a:r>
            <a:r>
              <a:rPr lang="en-GB" sz="4800" b="1" dirty="0">
                <a:solidFill>
                  <a:srgbClr val="FF0000"/>
                </a:solidFill>
              </a:rPr>
              <a:t>could</a:t>
            </a:r>
            <a:r>
              <a:rPr lang="en-GB" sz="4800" dirty="0">
                <a:solidFill>
                  <a:schemeClr val="tx1"/>
                </a:solidFill>
              </a:rPr>
              <a:t> </a:t>
            </a:r>
            <a:r>
              <a:rPr lang="en-GB" sz="4800" b="1" dirty="0">
                <a:solidFill>
                  <a:srgbClr val="00B050"/>
                </a:solidFill>
              </a:rPr>
              <a:t>go</a:t>
            </a:r>
            <a:r>
              <a:rPr lang="en-GB" sz="4800" dirty="0">
                <a:solidFill>
                  <a:schemeClr val="tx1"/>
                </a:solidFill>
              </a:rPr>
              <a:t> to the party tomorrow</a:t>
            </a:r>
            <a:r>
              <a:rPr lang="en-GB" sz="48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(</a:t>
            </a:r>
            <a:r>
              <a:rPr lang="en-GB" sz="4800" dirty="0">
                <a:solidFill>
                  <a:schemeClr val="tx1"/>
                </a:solidFill>
              </a:rPr>
              <a:t>It is </a:t>
            </a:r>
            <a:r>
              <a:rPr lang="en-GB" sz="4800" dirty="0" smtClean="0">
                <a:solidFill>
                  <a:schemeClr val="tx1"/>
                </a:solidFill>
              </a:rPr>
              <a:t>possible.)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I </a:t>
            </a:r>
            <a:r>
              <a:rPr lang="en-GB" sz="4800" b="1" dirty="0">
                <a:solidFill>
                  <a:srgbClr val="FF0000"/>
                </a:solidFill>
              </a:rPr>
              <a:t>might</a:t>
            </a:r>
            <a:r>
              <a:rPr lang="en-GB" sz="4800" dirty="0" smtClean="0">
                <a:solidFill>
                  <a:schemeClr val="tx1"/>
                </a:solidFill>
              </a:rPr>
              <a:t> </a:t>
            </a:r>
            <a:r>
              <a:rPr lang="en-GB" sz="4800" b="1" dirty="0">
                <a:solidFill>
                  <a:srgbClr val="00B050"/>
                </a:solidFill>
              </a:rPr>
              <a:t>go</a:t>
            </a:r>
            <a:r>
              <a:rPr lang="en-GB" sz="4800" dirty="0" smtClean="0">
                <a:solidFill>
                  <a:schemeClr val="tx1"/>
                </a:solidFill>
              </a:rPr>
              <a:t> to the party tomorrow.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(</a:t>
            </a:r>
            <a:r>
              <a:rPr lang="en-GB" sz="4800" dirty="0">
                <a:solidFill>
                  <a:schemeClr val="tx1"/>
                </a:solidFill>
              </a:rPr>
              <a:t>It is </a:t>
            </a:r>
            <a:r>
              <a:rPr lang="en-GB" sz="4800" b="1" dirty="0">
                <a:solidFill>
                  <a:srgbClr val="0070C0"/>
                </a:solidFill>
              </a:rPr>
              <a:t>less</a:t>
            </a:r>
            <a:r>
              <a:rPr lang="en-GB" sz="4800" b="1" dirty="0" smtClean="0">
                <a:solidFill>
                  <a:schemeClr val="tx1"/>
                </a:solidFill>
              </a:rPr>
              <a:t> </a:t>
            </a:r>
            <a:r>
              <a:rPr lang="en-GB" sz="4800" dirty="0" smtClean="0">
                <a:solidFill>
                  <a:schemeClr val="tx1"/>
                </a:solidFill>
              </a:rPr>
              <a:t>possible</a:t>
            </a:r>
            <a:r>
              <a:rPr lang="en-GB" sz="4800" dirty="0">
                <a:solidFill>
                  <a:schemeClr val="tx1"/>
                </a:solidFill>
              </a:rPr>
              <a:t>.)</a:t>
            </a:r>
          </a:p>
          <a:p>
            <a:endParaRPr lang="en-GB" sz="4800" dirty="0" smtClean="0">
              <a:solidFill>
                <a:schemeClr val="tx1"/>
              </a:solidFill>
            </a:endParaRPr>
          </a:p>
        </p:txBody>
      </p:sp>
      <p:sp>
        <p:nvSpPr>
          <p:cNvPr id="4" name="Rectángulo 3" hidden="1"/>
          <p:cNvSpPr/>
          <p:nvPr/>
        </p:nvSpPr>
        <p:spPr>
          <a:xfrm>
            <a:off x="358602" y="2967335"/>
            <a:ext cx="114748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9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What’s</a:t>
            </a:r>
            <a:r>
              <a:rPr lang="es-ES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ES" sz="9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ES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ES" sz="9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difference</a:t>
            </a:r>
            <a:r>
              <a:rPr lang="es-ES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  <a:endParaRPr lang="es-ES" sz="9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730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MAY</a:t>
            </a:r>
            <a:r>
              <a:rPr lang="es-MX" dirty="0"/>
              <a:t>,</a:t>
            </a:r>
            <a:r>
              <a:rPr lang="es-MX" dirty="0" smtClean="0"/>
              <a:t> </a:t>
            </a:r>
            <a:r>
              <a:rPr lang="es-MX" dirty="0" err="1" smtClean="0"/>
              <a:t>MIGHT</a:t>
            </a:r>
            <a:r>
              <a:rPr lang="es-MX" dirty="0" smtClean="0"/>
              <a:t> &amp; </a:t>
            </a:r>
            <a:r>
              <a:rPr lang="es-MX" dirty="0" err="1" smtClean="0"/>
              <a:t>COULD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942" y="1240077"/>
            <a:ext cx="11749414" cy="5082346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</a:rPr>
              <a:t>It </a:t>
            </a:r>
            <a:r>
              <a:rPr lang="en-GB" sz="4800" b="1" dirty="0" smtClean="0">
                <a:solidFill>
                  <a:srgbClr val="FF0000"/>
                </a:solidFill>
              </a:rPr>
              <a:t>may</a:t>
            </a:r>
            <a:r>
              <a:rPr lang="en-GB" sz="4800" dirty="0" smtClean="0">
                <a:solidFill>
                  <a:schemeClr val="tx1"/>
                </a:solidFill>
              </a:rPr>
              <a:t> </a:t>
            </a:r>
            <a:r>
              <a:rPr lang="en-GB" sz="4800" b="1" dirty="0">
                <a:solidFill>
                  <a:srgbClr val="00B050"/>
                </a:solidFill>
              </a:rPr>
              <a:t>rain</a:t>
            </a:r>
            <a:r>
              <a:rPr lang="en-GB" sz="4800" dirty="0" smtClean="0">
                <a:solidFill>
                  <a:schemeClr val="tx1"/>
                </a:solidFill>
              </a:rPr>
              <a:t> tonight. 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(It </a:t>
            </a:r>
            <a:r>
              <a:rPr lang="en-GB" sz="4800" dirty="0">
                <a:solidFill>
                  <a:schemeClr val="tx1"/>
                </a:solidFill>
              </a:rPr>
              <a:t>is </a:t>
            </a:r>
            <a:r>
              <a:rPr lang="en-GB" sz="4800" b="1" dirty="0">
                <a:solidFill>
                  <a:srgbClr val="0070C0"/>
                </a:solidFill>
              </a:rPr>
              <a:t>more</a:t>
            </a:r>
            <a:r>
              <a:rPr lang="en-GB" sz="4800" dirty="0">
                <a:solidFill>
                  <a:srgbClr val="0070C0"/>
                </a:solidFill>
              </a:rPr>
              <a:t> </a:t>
            </a:r>
            <a:r>
              <a:rPr lang="en-GB" sz="4800" dirty="0" smtClean="0">
                <a:solidFill>
                  <a:schemeClr val="tx1"/>
                </a:solidFill>
              </a:rPr>
              <a:t>possible.)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It </a:t>
            </a:r>
            <a:r>
              <a:rPr lang="en-GB" sz="4800" b="1" dirty="0">
                <a:solidFill>
                  <a:srgbClr val="FF0000"/>
                </a:solidFill>
              </a:rPr>
              <a:t>could</a:t>
            </a:r>
            <a:r>
              <a:rPr lang="en-GB" sz="4800" dirty="0">
                <a:solidFill>
                  <a:schemeClr val="tx1"/>
                </a:solidFill>
              </a:rPr>
              <a:t> </a:t>
            </a:r>
            <a:r>
              <a:rPr lang="en-GB" sz="4800" b="1" dirty="0">
                <a:solidFill>
                  <a:srgbClr val="00B050"/>
                </a:solidFill>
              </a:rPr>
              <a:t>rain</a:t>
            </a:r>
            <a:r>
              <a:rPr lang="en-GB" sz="4800" dirty="0" smtClean="0">
                <a:solidFill>
                  <a:schemeClr val="tx1"/>
                </a:solidFill>
              </a:rPr>
              <a:t> tonight.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(</a:t>
            </a:r>
            <a:r>
              <a:rPr lang="en-GB" sz="4800" dirty="0">
                <a:solidFill>
                  <a:schemeClr val="tx1"/>
                </a:solidFill>
              </a:rPr>
              <a:t>It is </a:t>
            </a:r>
            <a:r>
              <a:rPr lang="en-GB" sz="4800" dirty="0" smtClean="0">
                <a:solidFill>
                  <a:schemeClr val="tx1"/>
                </a:solidFill>
              </a:rPr>
              <a:t>possible.)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It </a:t>
            </a:r>
            <a:r>
              <a:rPr lang="en-GB" sz="4800" b="1" dirty="0">
                <a:solidFill>
                  <a:srgbClr val="FF0000"/>
                </a:solidFill>
              </a:rPr>
              <a:t>might</a:t>
            </a:r>
            <a:r>
              <a:rPr lang="en-GB" sz="4800" dirty="0" smtClean="0">
                <a:solidFill>
                  <a:schemeClr val="tx1"/>
                </a:solidFill>
              </a:rPr>
              <a:t> </a:t>
            </a:r>
            <a:r>
              <a:rPr lang="en-GB" sz="4800" b="1" dirty="0">
                <a:solidFill>
                  <a:srgbClr val="00B050"/>
                </a:solidFill>
              </a:rPr>
              <a:t>rain</a:t>
            </a:r>
            <a:r>
              <a:rPr lang="en-GB" sz="4800" dirty="0" smtClean="0">
                <a:solidFill>
                  <a:schemeClr val="tx1"/>
                </a:solidFill>
              </a:rPr>
              <a:t> tonight.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(</a:t>
            </a:r>
            <a:r>
              <a:rPr lang="en-GB" sz="4800" dirty="0">
                <a:solidFill>
                  <a:schemeClr val="tx1"/>
                </a:solidFill>
              </a:rPr>
              <a:t>It is </a:t>
            </a:r>
            <a:r>
              <a:rPr lang="en-GB" sz="4800" b="1" dirty="0">
                <a:solidFill>
                  <a:srgbClr val="0070C0"/>
                </a:solidFill>
              </a:rPr>
              <a:t>less</a:t>
            </a:r>
            <a:r>
              <a:rPr lang="en-GB" sz="4800" b="1" dirty="0" smtClean="0">
                <a:solidFill>
                  <a:schemeClr val="tx1"/>
                </a:solidFill>
              </a:rPr>
              <a:t> </a:t>
            </a:r>
            <a:r>
              <a:rPr lang="en-GB" sz="4800" dirty="0" smtClean="0">
                <a:solidFill>
                  <a:schemeClr val="tx1"/>
                </a:solidFill>
              </a:rPr>
              <a:t>possible</a:t>
            </a:r>
            <a:r>
              <a:rPr lang="en-GB" sz="4800" dirty="0">
                <a:solidFill>
                  <a:schemeClr val="tx1"/>
                </a:solidFill>
              </a:rPr>
              <a:t>.)</a:t>
            </a:r>
          </a:p>
          <a:p>
            <a:endParaRPr lang="en-GB" sz="4800" dirty="0" smtClean="0">
              <a:solidFill>
                <a:schemeClr val="tx1"/>
              </a:solidFill>
            </a:endParaRPr>
          </a:p>
        </p:txBody>
      </p:sp>
      <p:sp>
        <p:nvSpPr>
          <p:cNvPr id="4" name="Rectángulo 3" hidden="1"/>
          <p:cNvSpPr/>
          <p:nvPr/>
        </p:nvSpPr>
        <p:spPr>
          <a:xfrm>
            <a:off x="358602" y="2967335"/>
            <a:ext cx="114748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9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What’s</a:t>
            </a:r>
            <a:r>
              <a:rPr lang="es-ES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ES" sz="9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ES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ES" sz="9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difference</a:t>
            </a:r>
            <a:r>
              <a:rPr lang="es-ES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  <a:endParaRPr lang="es-ES" sz="9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9448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942" y="0"/>
            <a:ext cx="11749414" cy="1375357"/>
          </a:xfrm>
        </p:spPr>
        <p:txBody>
          <a:bodyPr>
            <a:normAutofit fontScale="90000"/>
          </a:bodyPr>
          <a:lstStyle/>
          <a:p>
            <a:r>
              <a:rPr lang="es-MX" sz="4000" b="0" dirty="0"/>
              <a:t/>
            </a:r>
            <a:br>
              <a:rPr lang="es-MX" sz="4000" b="0" dirty="0"/>
            </a:br>
            <a:r>
              <a:rPr lang="en-US" sz="4000" b="0" dirty="0"/>
              <a:t> Use one of the modal verbs in brackets to fill each gap. 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942" y="1375357"/>
            <a:ext cx="11749414" cy="5762043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You </a:t>
            </a:r>
            <a:r>
              <a:rPr lang="en-US" sz="2700" dirty="0"/>
              <a:t>(</a:t>
            </a:r>
            <a:r>
              <a:rPr lang="en-US" sz="2700" b="1" dirty="0">
                <a:solidFill>
                  <a:srgbClr val="FF0000"/>
                </a:solidFill>
              </a:rPr>
              <a:t>may/might</a:t>
            </a:r>
            <a:r>
              <a:rPr lang="en-US" sz="2700" dirty="0"/>
              <a:t>)________________ leave now if you wish.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(</a:t>
            </a:r>
            <a:r>
              <a:rPr lang="en-US" sz="2700" b="1" dirty="0">
                <a:solidFill>
                  <a:srgbClr val="FF0000"/>
                </a:solidFill>
              </a:rPr>
              <a:t>Could/May</a:t>
            </a:r>
            <a:r>
              <a:rPr lang="en-US" sz="2700" dirty="0"/>
              <a:t>)________________ you open the window a bit, please?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He </a:t>
            </a:r>
            <a:r>
              <a:rPr lang="en-US" sz="2700" dirty="0"/>
              <a:t>(</a:t>
            </a:r>
            <a:r>
              <a:rPr lang="en-US" sz="2700" b="1" dirty="0">
                <a:solidFill>
                  <a:srgbClr val="FF0000"/>
                </a:solidFill>
              </a:rPr>
              <a:t>can/could</a:t>
            </a:r>
            <a:r>
              <a:rPr lang="en-US" sz="2700" dirty="0"/>
              <a:t>)________________ be French, judging by his accent.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(</a:t>
            </a:r>
            <a:r>
              <a:rPr lang="en-US" sz="2700" b="1" dirty="0">
                <a:solidFill>
                  <a:srgbClr val="FF0000"/>
                </a:solidFill>
              </a:rPr>
              <a:t>May/Can</a:t>
            </a:r>
            <a:r>
              <a:rPr lang="en-US" sz="2700" dirty="0"/>
              <a:t>)________________ you play the piano?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Listen</a:t>
            </a:r>
            <a:r>
              <a:rPr lang="en-US" sz="2700" dirty="0"/>
              <a:t>, please. You (</a:t>
            </a:r>
            <a:r>
              <a:rPr lang="en-US" sz="2700" b="1" dirty="0">
                <a:solidFill>
                  <a:srgbClr val="FF0000"/>
                </a:solidFill>
              </a:rPr>
              <a:t>may not/might not</a:t>
            </a:r>
            <a:r>
              <a:rPr lang="en-US" sz="2700" dirty="0"/>
              <a:t>)________________ speak during this exam.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You </a:t>
            </a:r>
            <a:r>
              <a:rPr lang="en-US" sz="2700" dirty="0"/>
              <a:t>(</a:t>
            </a:r>
            <a:r>
              <a:rPr lang="en-US" sz="2700" b="1" dirty="0">
                <a:solidFill>
                  <a:srgbClr val="FF0000"/>
                </a:solidFill>
              </a:rPr>
              <a:t>couldn't/might not</a:t>
            </a:r>
            <a:r>
              <a:rPr lang="en-US" sz="2700" dirty="0"/>
              <a:t>)________________ smoke on the bus.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With </a:t>
            </a:r>
            <a:r>
              <a:rPr lang="en-US" sz="2700" dirty="0"/>
              <a:t>luck, tomorrow (</a:t>
            </a:r>
            <a:r>
              <a:rPr lang="en-US" sz="2700" b="1" dirty="0">
                <a:solidFill>
                  <a:srgbClr val="FF0000"/>
                </a:solidFill>
              </a:rPr>
              <a:t>can/could</a:t>
            </a:r>
            <a:r>
              <a:rPr lang="en-US" sz="2700" dirty="0"/>
              <a:t>)________________ be a sunny day.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The </a:t>
            </a:r>
            <a:r>
              <a:rPr lang="en-US" sz="2700" dirty="0"/>
              <a:t>exam (</a:t>
            </a:r>
            <a:r>
              <a:rPr lang="en-US" sz="2700" b="1" dirty="0">
                <a:solidFill>
                  <a:srgbClr val="FF0000"/>
                </a:solidFill>
              </a:rPr>
              <a:t>can/might</a:t>
            </a:r>
            <a:r>
              <a:rPr lang="en-US" sz="2700" dirty="0"/>
              <a:t>)________________ be easy. You never know.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Students </a:t>
            </a:r>
            <a:r>
              <a:rPr lang="en-US" sz="2700" dirty="0"/>
              <a:t>(</a:t>
            </a:r>
            <a:r>
              <a:rPr lang="en-US" sz="2700" b="1" dirty="0">
                <a:solidFill>
                  <a:srgbClr val="FF0000"/>
                </a:solidFill>
              </a:rPr>
              <a:t>may/might</a:t>
            </a:r>
            <a:r>
              <a:rPr lang="en-US" sz="2700" dirty="0"/>
              <a:t>)________________ study in the library from five to nine in the evening.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700" dirty="0" smtClean="0"/>
              <a:t>(</a:t>
            </a:r>
            <a:r>
              <a:rPr lang="en-US" sz="2700" b="1" dirty="0">
                <a:solidFill>
                  <a:srgbClr val="FF0000"/>
                </a:solidFill>
              </a:rPr>
              <a:t>May/Could</a:t>
            </a:r>
            <a:r>
              <a:rPr lang="en-US" sz="2700" dirty="0"/>
              <a:t>)________________ you lend me 40 Euros till </a:t>
            </a:r>
            <a:r>
              <a:rPr lang="en-US" sz="2700" dirty="0" smtClean="0"/>
              <a:t>Monday? </a:t>
            </a:r>
            <a:endParaRPr lang="en-US" sz="2700" dirty="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MX" sz="2700" dirty="0"/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4082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81100"/>
          </a:xfrm>
        </p:spPr>
        <p:txBody>
          <a:bodyPr>
            <a:normAutofit fontScale="90000"/>
          </a:bodyPr>
          <a:lstStyle/>
          <a:p>
            <a:r>
              <a:rPr lang="en-US" sz="4000" b="0" dirty="0"/>
              <a:t>Complete the sentences with the correct form of </a:t>
            </a:r>
            <a:r>
              <a:rPr lang="en-US" sz="4000" b="0" dirty="0" smtClean="0"/>
              <a:t/>
            </a:r>
            <a:br>
              <a:rPr lang="en-US" sz="4000" b="0" dirty="0" smtClean="0"/>
            </a:br>
            <a:r>
              <a:rPr lang="en-US" sz="4000" b="0" dirty="0" smtClean="0"/>
              <a:t>CAN, COULD, MAY, OR MIGHT.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1293" y="1181100"/>
            <a:ext cx="11749414" cy="4660900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4000" dirty="0" smtClean="0">
                <a:solidFill>
                  <a:schemeClr val="tx1"/>
                </a:solidFill>
              </a:rPr>
              <a:t>You don’t have to shout. I __________ hear you very well.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4000" dirty="0" smtClean="0">
                <a:solidFill>
                  <a:schemeClr val="tx1"/>
                </a:solidFill>
              </a:rPr>
              <a:t>I’ll phone my brother, but he _________ be at home.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4000" dirty="0" smtClean="0">
                <a:solidFill>
                  <a:schemeClr val="tx1"/>
                </a:solidFill>
              </a:rPr>
              <a:t>Ask Maria. She __________ know the answer.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4000" dirty="0" smtClean="0">
                <a:solidFill>
                  <a:schemeClr val="tx1"/>
                </a:solidFill>
              </a:rPr>
              <a:t>Are you going to the theatre tomorrow? We _______ go but there ________ be any tickets left?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4000" dirty="0" smtClean="0">
                <a:solidFill>
                  <a:schemeClr val="tx1"/>
                </a:solidFill>
              </a:rPr>
              <a:t>Accept their offer. You ___________ get a better opportunity.</a:t>
            </a: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4492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4</a:t>
            </a:r>
          </a:p>
          <a:p>
            <a:pPr algn="just"/>
            <a:endParaRPr lang="es-MX" sz="4000" dirty="0"/>
          </a:p>
          <a:p>
            <a:pPr marL="0" indent="0" algn="just">
              <a:buNone/>
            </a:pPr>
            <a:r>
              <a:rPr lang="es-MX" sz="3800" dirty="0"/>
              <a:t>Interactúa en el idioma inglés de forma oral y escrita, en situaciones sociales o académicas relacionadas con áreas de experiencia que </a:t>
            </a:r>
            <a:r>
              <a:rPr lang="es-MX" sz="3800" dirty="0" smtClean="0"/>
              <a:t>le son </a:t>
            </a:r>
            <a:r>
              <a:rPr lang="es-MX" sz="3800" dirty="0"/>
              <a:t>relevantes, toma decisiones, realiza ofrecimientos, promesas y predicciones generales; expresa planes </a:t>
            </a:r>
            <a:r>
              <a:rPr lang="es-MX" sz="3800" dirty="0" smtClean="0"/>
              <a:t>e intenciones</a:t>
            </a:r>
            <a:r>
              <a:rPr lang="es-MX" sz="3800" dirty="0"/>
              <a:t>, </a:t>
            </a:r>
            <a:r>
              <a:rPr lang="es-MX" sz="3800" dirty="0" smtClean="0"/>
              <a:t>posibilidades, prohibiciones </a:t>
            </a:r>
            <a:r>
              <a:rPr lang="es-MX" sz="3800" dirty="0"/>
              <a:t>y necesidades. De igual modo establece condiciones, y asume las consecuencias de sus acciones, dando sugerencias </a:t>
            </a:r>
            <a:r>
              <a:rPr lang="es-MX" sz="3800" dirty="0" smtClean="0"/>
              <a:t>y recomendaciones</a:t>
            </a:r>
            <a:r>
              <a:rPr lang="es-MX" sz="3800" dirty="0"/>
              <a:t>.</a:t>
            </a:r>
          </a:p>
        </p:txBody>
      </p:sp>
      <p:sp>
        <p:nvSpPr>
          <p:cNvPr id="6" name="Rectángulo 5">
            <a:hlinkClick r:id="rId3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702976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80999"/>
            <a:ext cx="12192000" cy="1117600"/>
          </a:xfrm>
        </p:spPr>
        <p:txBody>
          <a:bodyPr>
            <a:normAutofit fontScale="90000"/>
          </a:bodyPr>
          <a:lstStyle/>
          <a:p>
            <a:r>
              <a:rPr lang="en-US" sz="4000" b="0" dirty="0"/>
              <a:t>Complete the sentences with the correct form of </a:t>
            </a:r>
            <a:r>
              <a:rPr lang="en-US" sz="4000" b="0" dirty="0" smtClean="0"/>
              <a:t/>
            </a:r>
            <a:br>
              <a:rPr lang="en-US" sz="4000" b="0" dirty="0" smtClean="0"/>
            </a:br>
            <a:r>
              <a:rPr lang="en-US" sz="4000" b="0" dirty="0" smtClean="0"/>
              <a:t>CAN, COULD, MAY, OR MIGHT.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1293" y="1498599"/>
            <a:ext cx="11749414" cy="5130801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600" dirty="0" smtClean="0">
                <a:solidFill>
                  <a:schemeClr val="tx1"/>
                </a:solidFill>
              </a:rPr>
              <a:t>We ________ go to the Canary Islands this summer, but we haven’t booked anything yet.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600" dirty="0" smtClean="0">
                <a:solidFill>
                  <a:schemeClr val="tx1"/>
                </a:solidFill>
              </a:rPr>
              <a:t>My students don’t need a calculator. They _________ do difficult operations in their heads.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600" dirty="0" smtClean="0">
                <a:solidFill>
                  <a:schemeClr val="tx1"/>
                </a:solidFill>
              </a:rPr>
              <a:t>You __________ find a good restaurant near the cathedral. There are lots of restaurants there.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600" dirty="0" smtClean="0">
                <a:solidFill>
                  <a:schemeClr val="tx1"/>
                </a:solidFill>
              </a:rPr>
              <a:t>Don’t worry too much about that mistake. It _________ not be important.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chemeClr val="tx1"/>
                </a:solidFill>
              </a:rPr>
              <a:t>Take a coat with you. It ___________ be cold this evening.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157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6837099" cy="4041648"/>
          </a:xfrm>
        </p:spPr>
        <p:txBody>
          <a:bodyPr/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MUST</a:t>
            </a:r>
            <a:r>
              <a:rPr lang="es-MX" dirty="0" smtClean="0"/>
              <a:t>, </a:t>
            </a:r>
            <a:r>
              <a:rPr lang="es-MX" dirty="0" err="1" smtClean="0"/>
              <a:t>MUSTN’T</a:t>
            </a:r>
            <a:r>
              <a:rPr lang="es-MX" dirty="0" smtClean="0"/>
              <a:t> AND </a:t>
            </a:r>
            <a:r>
              <a:rPr lang="es-MX" dirty="0" err="1" smtClean="0"/>
              <a:t>NEEDN’T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b="1" dirty="0" err="1" smtClean="0"/>
              <a:t>MODALS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VERBS</a:t>
            </a:r>
            <a:endParaRPr lang="es-MX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228" y="436245"/>
            <a:ext cx="3095625" cy="5210175"/>
          </a:xfrm>
          <a:prstGeom prst="rect">
            <a:avLst/>
          </a:prstGeom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7531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432899"/>
              </p:ext>
            </p:extLst>
          </p:nvPr>
        </p:nvGraphicFramePr>
        <p:xfrm>
          <a:off x="228600" y="711200"/>
          <a:ext cx="11734801" cy="3708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7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3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5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5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9727"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latin typeface="Calibri" pitchFamily="34" charset="0"/>
                        </a:rPr>
                        <a:t>Place</a:t>
                      </a:r>
                      <a:endParaRPr lang="es-MX" sz="32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>
                          <a:latin typeface="Calibri" pitchFamily="34" charset="0"/>
                        </a:rPr>
                        <a:t>Things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to are</a:t>
                      </a:r>
                      <a:r>
                        <a:rPr lang="es-MX" sz="28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baseline="0" dirty="0" err="1" smtClean="0">
                          <a:latin typeface="Calibri" pitchFamily="34" charset="0"/>
                        </a:rPr>
                        <a:t>necessary</a:t>
                      </a:r>
                      <a:r>
                        <a:rPr lang="es-MX" sz="2800" baseline="0" dirty="0" smtClean="0">
                          <a:latin typeface="Calibri" pitchFamily="34" charset="0"/>
                        </a:rPr>
                        <a:t> to do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>
                          <a:latin typeface="Calibri" pitchFamily="34" charset="0"/>
                        </a:rPr>
                        <a:t>Things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that</a:t>
                      </a:r>
                      <a:r>
                        <a:rPr lang="es-MX" sz="2800" baseline="0" dirty="0" smtClean="0">
                          <a:latin typeface="Calibri" pitchFamily="34" charset="0"/>
                        </a:rPr>
                        <a:t> are </a:t>
                      </a:r>
                      <a:r>
                        <a:rPr lang="es-MX" sz="2800" baseline="0" dirty="0" err="1" smtClean="0">
                          <a:latin typeface="Calibri" pitchFamily="34" charset="0"/>
                        </a:rPr>
                        <a:t>not</a:t>
                      </a:r>
                      <a:r>
                        <a:rPr lang="es-MX" sz="28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baseline="0" dirty="0" err="1" smtClean="0">
                          <a:latin typeface="Calibri" pitchFamily="34" charset="0"/>
                        </a:rPr>
                        <a:t>allowed</a:t>
                      </a:r>
                      <a:r>
                        <a:rPr lang="es-MX" sz="2800" baseline="0" dirty="0" smtClean="0">
                          <a:latin typeface="Calibri" pitchFamily="34" charset="0"/>
                        </a:rPr>
                        <a:t> to do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>
                          <a:latin typeface="Calibri" pitchFamily="34" charset="0"/>
                        </a:rPr>
                        <a:t>Things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that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are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not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necessary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to do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8673"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latin typeface="Calibri" pitchFamily="34" charset="0"/>
                        </a:rPr>
                        <a:t>At </a:t>
                      </a:r>
                      <a:r>
                        <a:rPr lang="es-MX" sz="3200" dirty="0" err="1" smtClean="0">
                          <a:latin typeface="Calibri" pitchFamily="34" charset="0"/>
                        </a:rPr>
                        <a:t>school</a:t>
                      </a:r>
                      <a:endParaRPr lang="es-MX" sz="32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s-MX" sz="32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Imagen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2821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215900" y="101600"/>
          <a:ext cx="11734801" cy="637372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7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3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5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5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9727">
                <a:tc>
                  <a:txBody>
                    <a:bodyPr/>
                    <a:lstStyle/>
                    <a:p>
                      <a:pPr algn="ctr"/>
                      <a:r>
                        <a:rPr lang="en-GB" sz="3200" noProof="0" dirty="0" smtClean="0">
                          <a:latin typeface="Calibri" pitchFamily="34" charset="0"/>
                        </a:rPr>
                        <a:t>Place</a:t>
                      </a:r>
                      <a:endParaRPr lang="en-GB" sz="32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>
                          <a:latin typeface="Calibri" pitchFamily="34" charset="0"/>
                        </a:rPr>
                        <a:t>Things to are</a:t>
                      </a:r>
                      <a:r>
                        <a:rPr lang="en-GB" sz="2800" baseline="0" noProof="0" dirty="0" smtClean="0">
                          <a:latin typeface="Calibri" pitchFamily="34" charset="0"/>
                        </a:rPr>
                        <a:t> necessary to do</a:t>
                      </a:r>
                      <a:endParaRPr lang="en-GB" sz="28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>
                          <a:latin typeface="Calibri" pitchFamily="34" charset="0"/>
                        </a:rPr>
                        <a:t>Things that</a:t>
                      </a:r>
                      <a:r>
                        <a:rPr lang="en-GB" sz="2800" baseline="0" noProof="0" dirty="0" smtClean="0">
                          <a:latin typeface="Calibri" pitchFamily="34" charset="0"/>
                        </a:rPr>
                        <a:t> are not allowed to do</a:t>
                      </a:r>
                      <a:endParaRPr lang="en-GB" sz="28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>
                          <a:latin typeface="Calibri" pitchFamily="34" charset="0"/>
                        </a:rPr>
                        <a:t>Things that are not necessary to do</a:t>
                      </a:r>
                      <a:endParaRPr lang="en-GB" sz="28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GB" sz="3200" noProof="0" dirty="0" smtClean="0">
                          <a:latin typeface="Calibri" pitchFamily="34" charset="0"/>
                        </a:rPr>
                        <a:t>At home</a:t>
                      </a:r>
                      <a:endParaRPr lang="en-GB" sz="32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  <a:endParaRPr lang="en-GB" sz="3200" noProof="0" dirty="0">
                        <a:solidFill>
                          <a:srgbClr val="0070C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  <a:endParaRPr lang="en-GB" sz="3200" noProof="0" dirty="0">
                        <a:solidFill>
                          <a:srgbClr val="0070C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  <a:endParaRPr lang="en-GB" sz="3200" noProof="0" dirty="0">
                        <a:solidFill>
                          <a:srgbClr val="0070C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GB" sz="3200" noProof="0" dirty="0" smtClean="0">
                          <a:latin typeface="Calibri" pitchFamily="34" charset="0"/>
                        </a:rPr>
                        <a:t>In a restaurant</a:t>
                      </a:r>
                      <a:endParaRPr lang="en-GB" sz="32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  <a:endParaRPr lang="en-GB" sz="3200" noProof="0" dirty="0">
                        <a:solidFill>
                          <a:srgbClr val="0070C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  <a:endParaRPr lang="en-GB" sz="3200" noProof="0" dirty="0">
                        <a:solidFill>
                          <a:srgbClr val="0070C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  <a:endParaRPr lang="en-GB" sz="3200" noProof="0" dirty="0">
                        <a:solidFill>
                          <a:srgbClr val="0070C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GB" sz="3200" noProof="0" dirty="0" smtClean="0">
                          <a:latin typeface="Calibri" pitchFamily="34" charset="0"/>
                        </a:rPr>
                        <a:t>In downtown</a:t>
                      </a:r>
                      <a:endParaRPr lang="en-GB" sz="32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GB" sz="3200" noProof="0" dirty="0" smtClean="0">
                          <a:latin typeface="Calibri" pitchFamily="34" charset="0"/>
                        </a:rPr>
                        <a:t>In the cinema</a:t>
                      </a:r>
                      <a:endParaRPr lang="en-GB" sz="32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GB" sz="3200" noProof="0" dirty="0" smtClean="0">
                          <a:latin typeface="Calibri" pitchFamily="34" charset="0"/>
                        </a:rPr>
                        <a:t>In a concert</a:t>
                      </a:r>
                      <a:endParaRPr lang="en-GB" sz="32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1.</a:t>
                      </a:r>
                    </a:p>
                    <a:p>
                      <a:r>
                        <a:rPr lang="en-GB" sz="3200" noProof="0" dirty="0" smtClean="0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Imagen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9687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7772" y="215900"/>
            <a:ext cx="9692640" cy="802322"/>
          </a:xfrm>
        </p:spPr>
        <p:txBody>
          <a:bodyPr/>
          <a:lstStyle/>
          <a:p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MUST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07772" y="1018222"/>
            <a:ext cx="109047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FF0000"/>
                </a:solidFill>
              </a:rPr>
              <a:t>MUST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is </a:t>
            </a:r>
            <a:r>
              <a:rPr lang="en-US" sz="2800" dirty="0"/>
              <a:t>a word that is used to talk about an </a:t>
            </a:r>
            <a:r>
              <a:rPr lang="en-US" sz="2800" b="1" dirty="0"/>
              <a:t>obligation</a:t>
            </a:r>
            <a:r>
              <a:rPr lang="en-US" sz="2800" dirty="0"/>
              <a:t>, something you have to do, like following a </a:t>
            </a:r>
            <a:r>
              <a:rPr lang="en-US" sz="2800" b="1" dirty="0">
                <a:solidFill>
                  <a:srgbClr val="00B050"/>
                </a:solidFill>
              </a:rPr>
              <a:t>law</a:t>
            </a:r>
            <a:r>
              <a:rPr lang="en-US" sz="2800" dirty="0"/>
              <a:t> or a </a:t>
            </a:r>
            <a:r>
              <a:rPr lang="en-US" sz="2800" b="1" dirty="0">
                <a:solidFill>
                  <a:srgbClr val="00B050"/>
                </a:solidFill>
              </a:rPr>
              <a:t>rule</a:t>
            </a:r>
            <a:r>
              <a:rPr lang="en-US" sz="2800" dirty="0"/>
              <a:t>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We use </a:t>
            </a:r>
            <a:r>
              <a:rPr lang="en-US" sz="2800" dirty="0" smtClean="0"/>
              <a:t>‘</a:t>
            </a:r>
            <a:r>
              <a:rPr lang="en-US" sz="2800" b="1" dirty="0" smtClean="0">
                <a:solidFill>
                  <a:srgbClr val="FF0000"/>
                </a:solidFill>
              </a:rPr>
              <a:t>MUST</a:t>
            </a:r>
            <a:r>
              <a:rPr lang="en-US" sz="2800" dirty="0" smtClean="0"/>
              <a:t>' </a:t>
            </a:r>
            <a:r>
              <a:rPr lang="en-US" sz="2800" dirty="0"/>
              <a:t>when </a:t>
            </a:r>
            <a:r>
              <a:rPr lang="en-US" sz="2800" u="sng" dirty="0"/>
              <a:t>the speaker</a:t>
            </a:r>
            <a:r>
              <a:rPr lang="en-US" sz="2800" dirty="0"/>
              <a:t> feels that something is </a:t>
            </a:r>
            <a:r>
              <a:rPr lang="en-US" sz="2800" b="1" dirty="0">
                <a:solidFill>
                  <a:srgbClr val="00B050"/>
                </a:solidFill>
              </a:rPr>
              <a:t>necessary</a:t>
            </a:r>
            <a:r>
              <a:rPr lang="en-US" sz="2800" dirty="0" smtClean="0"/>
              <a:t>.</a:t>
            </a:r>
          </a:p>
          <a:p>
            <a:pPr marL="742950" lvl="1" indent="-285750" algn="just">
              <a:buFont typeface="Arial" pitchFamily="34" charset="0"/>
              <a:buChar char="•"/>
              <a:defRPr/>
            </a:pPr>
            <a:r>
              <a:rPr lang="en-US" sz="2800" dirty="0" smtClean="0"/>
              <a:t>The </a:t>
            </a:r>
            <a:r>
              <a:rPr lang="en-US" sz="2800" dirty="0"/>
              <a:t>doctor to his patient: “You </a:t>
            </a:r>
            <a:r>
              <a:rPr lang="en-US" sz="2800" b="1" dirty="0">
                <a:solidFill>
                  <a:srgbClr val="0070C0"/>
                </a:solidFill>
              </a:rPr>
              <a:t>must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exercise,”</a:t>
            </a:r>
          </a:p>
          <a:p>
            <a:pPr marL="742950" lvl="1" indent="-285750" algn="just">
              <a:buFont typeface="Arial" pitchFamily="34" charset="0"/>
              <a:buChar char="•"/>
              <a:defRPr/>
            </a:pPr>
            <a:r>
              <a:rPr lang="en-US" sz="2800" dirty="0"/>
              <a:t>“We </a:t>
            </a:r>
            <a:r>
              <a:rPr lang="en-US" sz="2800" b="1" dirty="0">
                <a:solidFill>
                  <a:srgbClr val="0070C0"/>
                </a:solidFill>
              </a:rPr>
              <a:t>must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be quiet, the children are sleeping.”</a:t>
            </a:r>
          </a:p>
          <a:p>
            <a:pPr algn="just"/>
            <a:endParaRPr lang="en-US" sz="2800" dirty="0"/>
          </a:p>
          <a:p>
            <a:pPr algn="just">
              <a:defRPr/>
            </a:pPr>
            <a:r>
              <a:rPr lang="en-US" sz="2800" dirty="0"/>
              <a:t>We use </a:t>
            </a:r>
            <a:r>
              <a:rPr lang="en-US" sz="2800" dirty="0" smtClean="0"/>
              <a:t>‘</a:t>
            </a:r>
            <a:r>
              <a:rPr lang="en-US" sz="2800" b="1" dirty="0" smtClean="0">
                <a:solidFill>
                  <a:srgbClr val="FF0000"/>
                </a:solidFill>
              </a:rPr>
              <a:t>MUST</a:t>
            </a:r>
            <a:r>
              <a:rPr lang="en-US" sz="2800" dirty="0" smtClean="0"/>
              <a:t>' </a:t>
            </a:r>
            <a:r>
              <a:rPr lang="en-US" sz="2800" dirty="0"/>
              <a:t>to express a </a:t>
            </a:r>
            <a:r>
              <a:rPr lang="en-US" sz="2800" b="1" dirty="0">
                <a:solidFill>
                  <a:srgbClr val="00B050"/>
                </a:solidFill>
              </a:rPr>
              <a:t>wish</a:t>
            </a:r>
            <a:r>
              <a:rPr lang="en-US" sz="2800" dirty="0"/>
              <a:t> or </a:t>
            </a:r>
            <a:r>
              <a:rPr lang="en-US" sz="2800" b="1" dirty="0">
                <a:solidFill>
                  <a:srgbClr val="00B050"/>
                </a:solidFill>
              </a:rPr>
              <a:t>strong desire</a:t>
            </a:r>
            <a:r>
              <a:rPr lang="en-US" sz="2800" dirty="0"/>
              <a:t>:</a:t>
            </a:r>
          </a:p>
          <a:p>
            <a:pPr marL="742950" lvl="1" indent="-285750" algn="just">
              <a:buFont typeface="Arial" pitchFamily="34" charset="0"/>
              <a:buChar char="•"/>
              <a:defRPr/>
            </a:pPr>
            <a:r>
              <a:rPr lang="en-US" sz="2800" dirty="0"/>
              <a:t>I </a:t>
            </a:r>
            <a:r>
              <a:rPr lang="en-US" sz="2800" b="1" dirty="0">
                <a:solidFill>
                  <a:srgbClr val="0070C0"/>
                </a:solidFill>
              </a:rPr>
              <a:t>must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buy a newspaper; I want to see who won last night.</a:t>
            </a:r>
          </a:p>
          <a:p>
            <a:pPr marL="742950" lvl="1" indent="-285750" algn="just">
              <a:buFont typeface="Arial" pitchFamily="34" charset="0"/>
              <a:buChar char="•"/>
              <a:defRPr/>
            </a:pPr>
            <a:r>
              <a:rPr lang="en-US" sz="2800" dirty="0"/>
              <a:t>We </a:t>
            </a:r>
            <a:r>
              <a:rPr lang="en-US" sz="2800" b="1" dirty="0">
                <a:solidFill>
                  <a:srgbClr val="0070C0"/>
                </a:solidFill>
              </a:rPr>
              <a:t>must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invite Charles. We haven’t seen him in ages.</a:t>
            </a:r>
          </a:p>
          <a:p>
            <a:pPr algn="just"/>
            <a:endParaRPr lang="en-US" sz="2800" dirty="0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4304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65100"/>
            <a:ext cx="9692640" cy="8407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TRUE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OR</a:t>
            </a:r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FALSE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2072" y="1005840"/>
            <a:ext cx="11717528" cy="5394960"/>
          </a:xfrm>
        </p:spPr>
        <p:txBody>
          <a:bodyPr>
            <a:noAutofit/>
          </a:bodyPr>
          <a:lstStyle/>
          <a:p>
            <a:pPr marL="0" indent="0">
              <a:spcBef>
                <a:spcPts val="1600"/>
              </a:spcBef>
              <a:buNone/>
            </a:pPr>
            <a:r>
              <a:rPr lang="es-MX" sz="2800" b="1" dirty="0" err="1" smtClean="0"/>
              <a:t>Say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if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the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following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sentences</a:t>
            </a:r>
            <a:r>
              <a:rPr lang="es-MX" sz="2800" b="1" dirty="0" smtClean="0"/>
              <a:t> are true </a:t>
            </a:r>
            <a:r>
              <a:rPr lang="es-MX" sz="2800" b="1" dirty="0" err="1" smtClean="0"/>
              <a:t>or</a:t>
            </a:r>
            <a:r>
              <a:rPr lang="es-MX" sz="2800" b="1" dirty="0" smtClean="0"/>
              <a:t> false.</a:t>
            </a:r>
            <a:endParaRPr lang="es-MX" sz="2800" b="1" dirty="0"/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 smtClean="0"/>
              <a:t>_____ You </a:t>
            </a:r>
            <a:r>
              <a:rPr lang="en-US" sz="2800" dirty="0"/>
              <a:t>must wash your hands before lunch.</a:t>
            </a:r>
            <a:endParaRPr lang="es-MX" sz="2800" dirty="0"/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/>
              <a:t>_____ </a:t>
            </a:r>
            <a:r>
              <a:rPr lang="en-US" sz="2800" dirty="0" smtClean="0"/>
              <a:t>You </a:t>
            </a:r>
            <a:r>
              <a:rPr lang="en-US" sz="2800" dirty="0"/>
              <a:t>mustn't listen to your parents.</a:t>
            </a:r>
            <a:endParaRPr lang="es-MX" sz="2800" dirty="0"/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/>
              <a:t>_____ </a:t>
            </a:r>
            <a:r>
              <a:rPr lang="en-US" sz="2800" dirty="0" smtClean="0"/>
              <a:t>You </a:t>
            </a:r>
            <a:r>
              <a:rPr lang="en-US" sz="2800" dirty="0"/>
              <a:t>must break the windows at school.</a:t>
            </a:r>
            <a:endParaRPr lang="es-MX" sz="2800" dirty="0"/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/>
              <a:t>_____ </a:t>
            </a:r>
            <a:r>
              <a:rPr lang="en-US" sz="2800" dirty="0" smtClean="0"/>
              <a:t>You </a:t>
            </a:r>
            <a:r>
              <a:rPr lang="en-US" sz="2800" dirty="0"/>
              <a:t>must take a shower every day.</a:t>
            </a:r>
            <a:endParaRPr lang="es-MX" sz="2800" dirty="0"/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/>
              <a:t>_____ </a:t>
            </a:r>
            <a:r>
              <a:rPr lang="en-US" sz="2800" dirty="0" smtClean="0"/>
              <a:t>You </a:t>
            </a:r>
            <a:r>
              <a:rPr lang="en-US" sz="2800" dirty="0"/>
              <a:t>mustn't eat fruit and vegetables every day.</a:t>
            </a:r>
            <a:endParaRPr lang="es-MX" sz="2800" dirty="0"/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/>
              <a:t>_____ </a:t>
            </a:r>
            <a:r>
              <a:rPr lang="en-US" sz="2800" dirty="0" smtClean="0"/>
              <a:t>You </a:t>
            </a:r>
            <a:r>
              <a:rPr lang="en-US" sz="2800" dirty="0"/>
              <a:t>must eat lots of sweets if you want to lose some </a:t>
            </a:r>
            <a:r>
              <a:rPr lang="en-US" sz="2800" dirty="0" smtClean="0"/>
              <a:t>weight</a:t>
            </a:r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 smtClean="0"/>
              <a:t>_____ </a:t>
            </a:r>
            <a:r>
              <a:rPr lang="en-US" sz="2800" dirty="0" smtClean="0"/>
              <a:t>You </a:t>
            </a:r>
            <a:r>
              <a:rPr lang="en-US" sz="2800" dirty="0"/>
              <a:t>must feed your dog every day</a:t>
            </a:r>
            <a:r>
              <a:rPr lang="en-US" sz="2800" dirty="0" smtClean="0"/>
              <a:t>.</a:t>
            </a:r>
          </a:p>
          <a:p>
            <a:pPr marL="0" indent="0">
              <a:spcBef>
                <a:spcPts val="1600"/>
              </a:spcBef>
              <a:buNone/>
            </a:pPr>
            <a:r>
              <a:rPr lang="en-US" sz="2800" dirty="0" smtClean="0"/>
              <a:t>_____ You must say “Good Morning” to all people.</a:t>
            </a:r>
            <a:endParaRPr lang="es-MX" sz="2800" dirty="0"/>
          </a:p>
          <a:p>
            <a:pPr>
              <a:spcBef>
                <a:spcPts val="1600"/>
              </a:spcBef>
            </a:pP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21" y="1629608"/>
            <a:ext cx="702483" cy="3831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21" y="3384748"/>
            <a:ext cx="702483" cy="38314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21" y="5149970"/>
            <a:ext cx="702483" cy="38314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21" y="5751134"/>
            <a:ext cx="702483" cy="38314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69" y="2139043"/>
            <a:ext cx="557186" cy="47758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69" y="2712404"/>
            <a:ext cx="557186" cy="47758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69" y="3870285"/>
            <a:ext cx="557186" cy="47758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69" y="4471449"/>
            <a:ext cx="557186" cy="47758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965" y="-499150"/>
            <a:ext cx="4145135" cy="5181418"/>
          </a:xfrm>
          <a:prstGeom prst="rect">
            <a:avLst/>
          </a:prstGeom>
        </p:spPr>
      </p:pic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7787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5872" y="177800"/>
            <a:ext cx="9692640" cy="77692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just"/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MUSTN’T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/ </a:t>
            </a:r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NEEDN’T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52400" y="1120800"/>
            <a:ext cx="110617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We use </a:t>
            </a:r>
            <a:r>
              <a:rPr lang="en-US" sz="2800" dirty="0" smtClean="0"/>
              <a:t>“</a:t>
            </a:r>
            <a:r>
              <a:rPr lang="en-US" sz="2800" b="1" dirty="0" smtClean="0">
                <a:solidFill>
                  <a:srgbClr val="FF0000"/>
                </a:solidFill>
              </a:rPr>
              <a:t>MUSTN'T</a:t>
            </a:r>
            <a:r>
              <a:rPr lang="en-US" sz="2800" b="1" dirty="0" smtClean="0"/>
              <a:t>”</a:t>
            </a:r>
            <a:r>
              <a:rPr lang="en-US" sz="2800" dirty="0" smtClean="0"/>
              <a:t> to </a:t>
            </a:r>
            <a:r>
              <a:rPr lang="en-US" sz="2800" dirty="0"/>
              <a:t>say that something is </a:t>
            </a:r>
            <a:r>
              <a:rPr lang="en-US" sz="2800" b="1" dirty="0"/>
              <a:t>NOT </a:t>
            </a:r>
            <a:r>
              <a:rPr lang="en-US" sz="2800" b="1" dirty="0" smtClean="0"/>
              <a:t>ALLOWED. </a:t>
            </a:r>
          </a:p>
          <a:p>
            <a:r>
              <a:rPr lang="en-US" sz="2800" dirty="0" smtClean="0"/>
              <a:t>We use “</a:t>
            </a:r>
            <a:r>
              <a:rPr lang="en-US" sz="2800" b="1" dirty="0" smtClean="0">
                <a:solidFill>
                  <a:srgbClr val="FF0000"/>
                </a:solidFill>
              </a:rPr>
              <a:t>NEEDN'T</a:t>
            </a:r>
            <a:r>
              <a:rPr lang="en-US" sz="2800" b="1" dirty="0" smtClean="0"/>
              <a:t>”</a:t>
            </a:r>
            <a:r>
              <a:rPr lang="en-US" sz="2800" dirty="0" smtClean="0"/>
              <a:t>, “</a:t>
            </a:r>
            <a:r>
              <a:rPr lang="en-US" sz="2800" b="1" dirty="0" smtClean="0">
                <a:solidFill>
                  <a:srgbClr val="FF0000"/>
                </a:solidFill>
              </a:rPr>
              <a:t>DON'T NEED TO</a:t>
            </a:r>
            <a:r>
              <a:rPr lang="en-US" sz="2800" dirty="0" smtClean="0"/>
              <a:t>” to say </a:t>
            </a:r>
            <a:r>
              <a:rPr lang="en-US" sz="2800" dirty="0"/>
              <a:t>that something is </a:t>
            </a:r>
            <a:r>
              <a:rPr lang="en-US" sz="2800" b="1" dirty="0"/>
              <a:t>NOT </a:t>
            </a:r>
            <a:r>
              <a:rPr lang="en-US" sz="2800" b="1" dirty="0" smtClean="0"/>
              <a:t>NECESSARY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Examples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dirty="0" smtClean="0"/>
              <a:t>You </a:t>
            </a:r>
            <a:r>
              <a:rPr lang="en-US" sz="2800" b="1" dirty="0">
                <a:solidFill>
                  <a:srgbClr val="FF0000"/>
                </a:solidFill>
              </a:rPr>
              <a:t>mustn't</a:t>
            </a:r>
            <a:r>
              <a:rPr lang="en-US" sz="2800" dirty="0"/>
              <a:t> walk on the grass here</a:t>
            </a:r>
            <a:r>
              <a:rPr lang="en-US" sz="28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dirty="0" smtClean="0"/>
              <a:t>You </a:t>
            </a:r>
            <a:r>
              <a:rPr lang="en-US" sz="2800" b="1" dirty="0">
                <a:solidFill>
                  <a:srgbClr val="FF0000"/>
                </a:solidFill>
              </a:rPr>
              <a:t>mustn't</a:t>
            </a:r>
            <a:r>
              <a:rPr lang="en-US" sz="2800" dirty="0"/>
              <a:t> put anything on the shelves until the glue has set hard</a:t>
            </a:r>
            <a:r>
              <a:rPr lang="en-US" sz="28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dirty="0" smtClean="0"/>
              <a:t>They </a:t>
            </a:r>
            <a:r>
              <a:rPr lang="en-US" sz="2800" dirty="0"/>
              <a:t>proved that watching a chess match </a:t>
            </a:r>
            <a:r>
              <a:rPr lang="en-US" sz="2800" b="1" dirty="0">
                <a:solidFill>
                  <a:srgbClr val="FF0000"/>
                </a:solidFill>
              </a:rPr>
              <a:t>needn't</a:t>
            </a:r>
            <a:r>
              <a:rPr lang="en-US" sz="2800" dirty="0"/>
              <a:t> be boring</a:t>
            </a:r>
            <a:r>
              <a:rPr lang="en-US" sz="28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dirty="0" smtClean="0"/>
              <a:t>We </a:t>
            </a:r>
            <a:r>
              <a:rPr lang="en-US" sz="2800" b="1" dirty="0">
                <a:solidFill>
                  <a:srgbClr val="FF0000"/>
                </a:solidFill>
              </a:rPr>
              <a:t>needn't</a:t>
            </a:r>
            <a:r>
              <a:rPr lang="en-US" sz="2800" dirty="0"/>
              <a:t> go into details now, but we seem to agree on the general principles</a:t>
            </a:r>
            <a:r>
              <a:rPr lang="en-US" sz="2800" dirty="0" smtClean="0"/>
              <a:t>.</a:t>
            </a:r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1623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5872" y="177800"/>
            <a:ext cx="9692640" cy="77692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just"/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NEEDN’T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52400" y="1120800"/>
            <a:ext cx="110617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dirty="0"/>
              <a:t>We can use either </a:t>
            </a:r>
            <a:r>
              <a:rPr lang="en-US" sz="3600" dirty="0" smtClean="0"/>
              <a:t>“</a:t>
            </a:r>
            <a:r>
              <a:rPr lang="en-US" sz="3600" b="1" dirty="0" smtClean="0">
                <a:solidFill>
                  <a:srgbClr val="FF0000"/>
                </a:solidFill>
              </a:rPr>
              <a:t>NEEDN'T</a:t>
            </a:r>
            <a:r>
              <a:rPr lang="en-US" sz="3600" dirty="0" smtClean="0"/>
              <a:t>” </a:t>
            </a:r>
            <a:r>
              <a:rPr lang="en-US" sz="3600" dirty="0"/>
              <a:t>or </a:t>
            </a:r>
            <a:r>
              <a:rPr lang="en-US" sz="3600" dirty="0" smtClean="0"/>
              <a:t>“</a:t>
            </a:r>
            <a:r>
              <a:rPr lang="en-US" sz="3600" b="1" dirty="0" smtClean="0">
                <a:solidFill>
                  <a:srgbClr val="FF0000"/>
                </a:solidFill>
              </a:rPr>
              <a:t>DON'T </a:t>
            </a:r>
            <a:r>
              <a:rPr lang="en-US" sz="3600" b="1" dirty="0">
                <a:solidFill>
                  <a:srgbClr val="FF0000"/>
                </a:solidFill>
              </a:rPr>
              <a:t>HAVE </a:t>
            </a:r>
            <a:r>
              <a:rPr lang="en-US" sz="3600" b="1" dirty="0" smtClean="0">
                <a:solidFill>
                  <a:srgbClr val="FF0000"/>
                </a:solidFill>
              </a:rPr>
              <a:t>TO</a:t>
            </a:r>
            <a:r>
              <a:rPr lang="en-US" sz="3600" dirty="0" smtClean="0"/>
              <a:t>” </a:t>
            </a:r>
            <a:r>
              <a:rPr lang="en-US" sz="3600" dirty="0"/>
              <a:t>when we say that is </a:t>
            </a:r>
            <a:r>
              <a:rPr lang="en-US" sz="3600" b="1" dirty="0"/>
              <a:t>unnecessary to do </a:t>
            </a:r>
            <a:r>
              <a:rPr lang="en-US" sz="3600" b="1" dirty="0" smtClean="0"/>
              <a:t>something</a:t>
            </a:r>
            <a:r>
              <a:rPr lang="en-US" sz="3600" dirty="0"/>
              <a:t>.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Examples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• It would be good to see you, but </a:t>
            </a:r>
            <a:r>
              <a:rPr lang="en-US" sz="3600" dirty="0" smtClean="0"/>
              <a:t>you </a:t>
            </a:r>
            <a:r>
              <a:rPr lang="en-US" sz="3600" b="1" dirty="0">
                <a:solidFill>
                  <a:srgbClr val="FF0000"/>
                </a:solidFill>
              </a:rPr>
              <a:t>needn't</a:t>
            </a:r>
            <a:r>
              <a:rPr lang="en-US" sz="3600" dirty="0"/>
              <a:t> (or </a:t>
            </a:r>
            <a:r>
              <a:rPr lang="en-US" sz="3600" b="1" dirty="0">
                <a:solidFill>
                  <a:srgbClr val="FF0000"/>
                </a:solidFill>
              </a:rPr>
              <a:t>don't have to</a:t>
            </a:r>
            <a:r>
              <a:rPr lang="en-US" sz="3600" dirty="0"/>
              <a:t>) come if you're busy.</a:t>
            </a:r>
            <a:br>
              <a:rPr lang="en-US" sz="3600" dirty="0"/>
            </a:br>
            <a:r>
              <a:rPr lang="en-US" sz="3600" dirty="0"/>
              <a:t>• You </a:t>
            </a:r>
            <a:r>
              <a:rPr lang="en-US" sz="3600" b="1" dirty="0">
                <a:solidFill>
                  <a:srgbClr val="FF0000"/>
                </a:solidFill>
              </a:rPr>
              <a:t>needn't</a:t>
            </a:r>
            <a:r>
              <a:rPr lang="en-US" sz="3600" dirty="0"/>
              <a:t> (or </a:t>
            </a:r>
            <a:r>
              <a:rPr lang="en-US" sz="3600" b="1" dirty="0">
                <a:solidFill>
                  <a:srgbClr val="FF0000"/>
                </a:solidFill>
              </a:rPr>
              <a:t>don't have to</a:t>
            </a:r>
            <a:r>
              <a:rPr lang="en-US" sz="3600" dirty="0"/>
              <a:t>) whisper. Nobody can hear us.</a:t>
            </a:r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2552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692640" cy="13255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Summary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14300" y="1828799"/>
          <a:ext cx="12077700" cy="2895600"/>
        </p:xfrm>
        <a:graphic>
          <a:graphicData uri="http://schemas.openxmlformats.org/drawingml/2006/table">
            <a:tbl>
              <a:tblPr/>
              <a:tblGrid>
                <a:gridCol w="530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9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054">
                <a:tc>
                  <a:txBody>
                    <a:bodyPr/>
                    <a:lstStyle/>
                    <a:p>
                      <a:pPr algn="l"/>
                      <a:r>
                        <a:rPr lang="es-MX" sz="3200" dirty="0">
                          <a:solidFill>
                            <a:srgbClr val="5E490C"/>
                          </a:solidFill>
                          <a:effectLst/>
                        </a:rPr>
                        <a:t>Modal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E6C3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5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3200" dirty="0" err="1">
                          <a:solidFill>
                            <a:srgbClr val="5E490C"/>
                          </a:solidFill>
                          <a:effectLst/>
                        </a:rPr>
                        <a:t>Substitutes</a:t>
                      </a:r>
                      <a:endParaRPr lang="es-MX" sz="3200" dirty="0">
                        <a:solidFill>
                          <a:srgbClr val="5E490C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E6C3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054">
                <a:tc>
                  <a:txBody>
                    <a:bodyPr/>
                    <a:lstStyle/>
                    <a:p>
                      <a:pPr algn="l"/>
                      <a:r>
                        <a:rPr lang="es-MX" sz="3200" dirty="0">
                          <a:effectLst/>
                        </a:rPr>
                        <a:t>I </a:t>
                      </a:r>
                      <a:r>
                        <a:rPr lang="es-MX" sz="3200" b="1" dirty="0" err="1">
                          <a:solidFill>
                            <a:srgbClr val="FF0000"/>
                          </a:solidFill>
                          <a:effectLst/>
                        </a:rPr>
                        <a:t>must</a:t>
                      </a:r>
                      <a:r>
                        <a:rPr lang="es-MX" sz="3200" dirty="0">
                          <a:effectLst/>
                        </a:rPr>
                        <a:t> </a:t>
                      </a:r>
                      <a:r>
                        <a:rPr lang="es-MX" sz="3200" b="1" dirty="0" err="1">
                          <a:solidFill>
                            <a:srgbClr val="55A5D2"/>
                          </a:solidFill>
                          <a:effectLst/>
                        </a:rPr>
                        <a:t>play</a:t>
                      </a:r>
                      <a:r>
                        <a:rPr lang="es-MX" sz="3200" dirty="0">
                          <a:effectLst/>
                        </a:rPr>
                        <a:t> </a:t>
                      </a:r>
                      <a:r>
                        <a:rPr lang="es-MX" sz="3200" dirty="0" err="1">
                          <a:effectLst/>
                        </a:rPr>
                        <a:t>football</a:t>
                      </a:r>
                      <a:endParaRPr lang="es-MX" sz="32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6C3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>
                          <a:effectLst/>
                        </a:rPr>
                        <a:t>I </a:t>
                      </a:r>
                      <a:r>
                        <a:rPr lang="en-US" sz="3200" b="1" dirty="0">
                          <a:solidFill>
                            <a:srgbClr val="6D6FC0"/>
                          </a:solidFill>
                          <a:effectLst/>
                        </a:rPr>
                        <a:t>have to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55A5D2"/>
                          </a:solidFill>
                          <a:effectLst/>
                        </a:rPr>
                        <a:t>play</a:t>
                      </a:r>
                      <a:r>
                        <a:rPr lang="en-US" sz="3200" dirty="0">
                          <a:effectLst/>
                        </a:rPr>
                        <a:t> football.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6C3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054">
                <a:tc rowSpan="2">
                  <a:txBody>
                    <a:bodyPr/>
                    <a:lstStyle/>
                    <a:p>
                      <a:pPr algn="l"/>
                      <a:r>
                        <a:rPr lang="en-US" sz="3200" dirty="0">
                          <a:effectLst/>
                        </a:rPr>
                        <a:t>I </a:t>
                      </a:r>
                      <a:r>
                        <a:rPr lang="en-US" sz="3200" b="1" dirty="0">
                          <a:solidFill>
                            <a:srgbClr val="FF0000"/>
                          </a:solidFill>
                          <a:effectLst/>
                        </a:rPr>
                        <a:t>need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92D050"/>
                          </a:solidFill>
                          <a:effectLst/>
                        </a:rPr>
                        <a:t>not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55A5D2"/>
                          </a:solidFill>
                          <a:effectLst/>
                        </a:rPr>
                        <a:t>play</a:t>
                      </a:r>
                      <a:r>
                        <a:rPr lang="en-US" sz="3200" dirty="0">
                          <a:effectLst/>
                        </a:rPr>
                        <a:t> football.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>
                          <a:effectLst/>
                        </a:rPr>
                        <a:t>I </a:t>
                      </a:r>
                      <a:r>
                        <a:rPr lang="en-US" sz="3200" b="1" dirty="0">
                          <a:solidFill>
                            <a:srgbClr val="129B50"/>
                          </a:solidFill>
                          <a:effectLst/>
                        </a:rPr>
                        <a:t>do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CD4B3C"/>
                          </a:solidFill>
                          <a:effectLst/>
                        </a:rPr>
                        <a:t>not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6D6FC0"/>
                          </a:solidFill>
                          <a:effectLst/>
                        </a:rPr>
                        <a:t>need to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55A5D2"/>
                          </a:solidFill>
                          <a:effectLst/>
                        </a:rPr>
                        <a:t>play</a:t>
                      </a:r>
                      <a:r>
                        <a:rPr lang="en-US" sz="3200" dirty="0">
                          <a:effectLst/>
                        </a:rPr>
                        <a:t> football.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05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>
                          <a:effectLst/>
                        </a:rPr>
                        <a:t>I </a:t>
                      </a:r>
                      <a:r>
                        <a:rPr lang="en-US" sz="3200" b="1" dirty="0">
                          <a:solidFill>
                            <a:srgbClr val="129B50"/>
                          </a:solidFill>
                          <a:effectLst/>
                        </a:rPr>
                        <a:t>do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CD4B3C"/>
                          </a:solidFill>
                          <a:effectLst/>
                        </a:rPr>
                        <a:t>not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6D6FC0"/>
                          </a:solidFill>
                          <a:effectLst/>
                        </a:rPr>
                        <a:t>have to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55A5D2"/>
                          </a:solidFill>
                          <a:effectLst/>
                        </a:rPr>
                        <a:t>play</a:t>
                      </a:r>
                      <a:r>
                        <a:rPr lang="en-US" sz="3200" dirty="0">
                          <a:effectLst/>
                        </a:rPr>
                        <a:t> football.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054">
                <a:tc>
                  <a:txBody>
                    <a:bodyPr/>
                    <a:lstStyle/>
                    <a:p>
                      <a:pPr algn="l"/>
                      <a:r>
                        <a:rPr lang="en-US" sz="3200" dirty="0">
                          <a:effectLst/>
                        </a:rPr>
                        <a:t>I </a:t>
                      </a:r>
                      <a:r>
                        <a:rPr lang="en-US" sz="3200" b="1" dirty="0">
                          <a:solidFill>
                            <a:srgbClr val="FF0000"/>
                          </a:solidFill>
                          <a:effectLst/>
                        </a:rPr>
                        <a:t>must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92D050"/>
                          </a:solidFill>
                          <a:effectLst/>
                        </a:rPr>
                        <a:t>not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55A5D2"/>
                          </a:solidFill>
                          <a:effectLst/>
                        </a:rPr>
                        <a:t>play</a:t>
                      </a:r>
                      <a:r>
                        <a:rPr lang="en-US" sz="3200" dirty="0">
                          <a:effectLst/>
                        </a:rPr>
                        <a:t> football.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>
                          <a:effectLst/>
                        </a:rPr>
                        <a:t>I </a:t>
                      </a:r>
                      <a:r>
                        <a:rPr lang="en-US" sz="3200" b="1" dirty="0">
                          <a:solidFill>
                            <a:srgbClr val="129B50"/>
                          </a:solidFill>
                          <a:effectLst/>
                        </a:rPr>
                        <a:t>am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CD4B3C"/>
                          </a:solidFill>
                          <a:effectLst/>
                        </a:rPr>
                        <a:t>not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 smtClean="0">
                          <a:solidFill>
                            <a:srgbClr val="6D6FC0"/>
                          </a:solidFill>
                          <a:effectLst/>
                        </a:rPr>
                        <a:t>allowed</a:t>
                      </a:r>
                      <a:r>
                        <a:rPr lang="en-US" sz="3200" b="1" baseline="0" dirty="0" smtClean="0">
                          <a:solidFill>
                            <a:srgbClr val="6D6FC0"/>
                          </a:solidFill>
                          <a:effectLst/>
                        </a:rPr>
                        <a:t> t</a:t>
                      </a:r>
                      <a:r>
                        <a:rPr lang="en-US" sz="3200" b="1" dirty="0" smtClean="0">
                          <a:solidFill>
                            <a:srgbClr val="6D6FC0"/>
                          </a:solidFill>
                          <a:effectLst/>
                        </a:rPr>
                        <a:t>o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b="1" dirty="0">
                          <a:solidFill>
                            <a:srgbClr val="55A5D2"/>
                          </a:solidFill>
                          <a:effectLst/>
                        </a:rPr>
                        <a:t>play</a:t>
                      </a:r>
                      <a:r>
                        <a:rPr lang="en-US" sz="3200" dirty="0">
                          <a:effectLst/>
                        </a:rPr>
                        <a:t> football.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E9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BCF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8944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692640" cy="7769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MUSTN’T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or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NEEDN’T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776922"/>
            <a:ext cx="11976100" cy="5801678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/>
              <a:t>Read the sentences and complete them using MUSTN’T or NEEDN’T.</a:t>
            </a:r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</a:t>
            </a:r>
            <a:r>
              <a:rPr lang="en-US" sz="2800" dirty="0"/>
              <a:t> </a:t>
            </a:r>
            <a:r>
              <a:rPr lang="es-MX" sz="2800" dirty="0"/>
              <a:t>___________ </a:t>
            </a:r>
            <a:r>
              <a:rPr lang="en-US" sz="2800" dirty="0"/>
              <a:t>take the umbrella. It won't rain.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I </a:t>
            </a:r>
            <a:r>
              <a:rPr lang="es-MX" sz="2800" dirty="0"/>
              <a:t>___________ </a:t>
            </a:r>
            <a:r>
              <a:rPr lang="en-US" sz="2800" dirty="0"/>
              <a:t>cross this bridge. It's closed.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We </a:t>
            </a:r>
            <a:r>
              <a:rPr lang="es-MX" sz="2800" dirty="0"/>
              <a:t>___________ </a:t>
            </a:r>
            <a:r>
              <a:rPr lang="en-US" sz="2800" dirty="0"/>
              <a:t>be late. The train will leave in 10 minutes.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</a:t>
            </a:r>
            <a:r>
              <a:rPr lang="es-MX" sz="2800" dirty="0"/>
              <a:t>___________ </a:t>
            </a:r>
            <a:r>
              <a:rPr lang="en-US" sz="2800" dirty="0"/>
              <a:t>hurry. We have plenty of time.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</a:t>
            </a:r>
            <a:r>
              <a:rPr lang="es-MX" sz="2800" dirty="0"/>
              <a:t>___________</a:t>
            </a:r>
            <a:r>
              <a:rPr lang="en-US" sz="2800" dirty="0"/>
              <a:t> smoke in here. It's forbidden. </a:t>
            </a:r>
            <a:r>
              <a:rPr lang="es-MX" sz="2800" dirty="0"/>
              <a:t>Look at </a:t>
            </a:r>
            <a:r>
              <a:rPr lang="es-MX" sz="2800" dirty="0" err="1"/>
              <a:t>that</a:t>
            </a:r>
            <a:r>
              <a:rPr lang="es-MX" sz="2800" dirty="0"/>
              <a:t> </a:t>
            </a:r>
            <a:r>
              <a:rPr lang="es-MX" sz="2800" dirty="0" err="1"/>
              <a:t>sign</a:t>
            </a:r>
            <a:r>
              <a:rPr lang="es-MX" sz="2800" dirty="0"/>
              <a:t>.</a:t>
            </a:r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We have enough diesel, so we ___________ stop here.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___________ come if you don't want to.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They ___________ do the washing up, they have a dishwasher.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___________ show this e-mail to anyone else. I'll trust you.</a:t>
            </a:r>
            <a:endParaRPr lang="es-MX" sz="2800" dirty="0"/>
          </a:p>
          <a:p>
            <a:pPr marL="514350" lvl="0" indent="-51435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The students ___________ forget their homework</a:t>
            </a:r>
            <a:r>
              <a:rPr lang="en-US" sz="2800" dirty="0" smtClean="0"/>
              <a:t>.</a:t>
            </a:r>
            <a:endParaRPr lang="es-MX" sz="2800" dirty="0"/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024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III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Nombre del Módulo</a:t>
            </a:r>
          </a:p>
          <a:p>
            <a:pPr algn="just"/>
            <a:r>
              <a:rPr lang="en-US" dirty="0"/>
              <a:t>Customs and facts around the world</a:t>
            </a:r>
            <a:r>
              <a:rPr lang="en-US" dirty="0" smtClean="0"/>
              <a:t>.</a:t>
            </a:r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Propósitos del Módulo</a:t>
            </a:r>
          </a:p>
          <a:p>
            <a:pPr algn="just"/>
            <a:r>
              <a:rPr lang="es-MX" dirty="0"/>
              <a:t>Expresa de forma oral y escrita las posibilidades, prohibiciones y necesidades de hechos y costumbres en su </a:t>
            </a:r>
            <a:r>
              <a:rPr lang="es-MX" dirty="0" smtClean="0"/>
              <a:t>alrededor inmediato</a:t>
            </a:r>
            <a:r>
              <a:rPr lang="es-MX" dirty="0"/>
              <a:t>, así como en otros países.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697222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241300"/>
            <a:ext cx="9692640" cy="7769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MUSTN’T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or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NEEDN’T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4592" y="1018222"/>
            <a:ext cx="11087608" cy="5407978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/>
              <a:t>Read the sentences and complete them using MUSTN’T or NEEDN’T.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</a:t>
            </a:r>
            <a:r>
              <a:rPr lang="en-US" sz="2800" dirty="0"/>
              <a:t> </a:t>
            </a:r>
            <a:r>
              <a:rPr lang="es-MX" sz="2800" b="1" dirty="0" err="1" smtClean="0">
                <a:solidFill>
                  <a:srgbClr val="FF0000"/>
                </a:solidFill>
              </a:rPr>
              <a:t>needn’t</a:t>
            </a:r>
            <a:r>
              <a:rPr lang="es-MX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take </a:t>
            </a:r>
            <a:r>
              <a:rPr lang="en-US" sz="2800" dirty="0"/>
              <a:t>the umbrella. It won't rain.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I </a:t>
            </a:r>
            <a:r>
              <a:rPr lang="es-MX" sz="2800" b="1" dirty="0" err="1" smtClean="0">
                <a:solidFill>
                  <a:srgbClr val="00B0F0"/>
                </a:solidFill>
              </a:rPr>
              <a:t>mustn’t</a:t>
            </a:r>
            <a:r>
              <a:rPr lang="es-MX" sz="2800" dirty="0" smtClean="0">
                <a:solidFill>
                  <a:srgbClr val="00B0F0"/>
                </a:solidFill>
              </a:rPr>
              <a:t> </a:t>
            </a:r>
            <a:r>
              <a:rPr lang="en-US" sz="2800" dirty="0" smtClean="0"/>
              <a:t>cross </a:t>
            </a:r>
            <a:r>
              <a:rPr lang="en-US" sz="2800" dirty="0"/>
              <a:t>this bridge. It's closed.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We</a:t>
            </a:r>
            <a:r>
              <a:rPr lang="es-MX" sz="2800" b="1" dirty="0" smtClean="0"/>
              <a:t> </a:t>
            </a:r>
            <a:r>
              <a:rPr lang="es-MX" sz="2800" b="1" dirty="0" err="1">
                <a:solidFill>
                  <a:srgbClr val="00B0F0"/>
                </a:solidFill>
              </a:rPr>
              <a:t>mustn’t</a:t>
            </a:r>
            <a:r>
              <a:rPr lang="es-MX" sz="2800" dirty="0">
                <a:solidFill>
                  <a:srgbClr val="00B0F0"/>
                </a:solidFill>
              </a:rPr>
              <a:t> </a:t>
            </a:r>
            <a:r>
              <a:rPr lang="en-US" sz="2800" dirty="0" smtClean="0"/>
              <a:t>be </a:t>
            </a:r>
            <a:r>
              <a:rPr lang="en-US" sz="2800" dirty="0"/>
              <a:t>late. The train will leave in 10 minutes.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</a:t>
            </a:r>
            <a:r>
              <a:rPr lang="es-MX" sz="2800" b="1" dirty="0"/>
              <a:t> </a:t>
            </a:r>
            <a:r>
              <a:rPr lang="es-MX" sz="2800" b="1" dirty="0" err="1">
                <a:solidFill>
                  <a:srgbClr val="FF0000"/>
                </a:solidFill>
              </a:rPr>
              <a:t>needn’t</a:t>
            </a:r>
            <a:r>
              <a:rPr lang="es-MX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hurry</a:t>
            </a:r>
            <a:r>
              <a:rPr lang="en-US" sz="2800" dirty="0"/>
              <a:t>. We have plenty of time.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</a:t>
            </a:r>
            <a:r>
              <a:rPr lang="es-MX" sz="2800" b="1" dirty="0">
                <a:solidFill>
                  <a:srgbClr val="00B0F0"/>
                </a:solidFill>
              </a:rPr>
              <a:t> </a:t>
            </a:r>
            <a:r>
              <a:rPr lang="es-MX" sz="2800" b="1" dirty="0" err="1">
                <a:solidFill>
                  <a:srgbClr val="00B0F0"/>
                </a:solidFill>
              </a:rPr>
              <a:t>mustn’t</a:t>
            </a:r>
            <a:r>
              <a:rPr lang="es-MX" sz="2800" dirty="0">
                <a:solidFill>
                  <a:srgbClr val="00B0F0"/>
                </a:solidFill>
              </a:rPr>
              <a:t> </a:t>
            </a:r>
            <a:r>
              <a:rPr lang="en-US" sz="2800" dirty="0"/>
              <a:t> smoke in here. It's forbidden. </a:t>
            </a:r>
            <a:r>
              <a:rPr lang="es-MX" sz="2800" dirty="0"/>
              <a:t>Look at </a:t>
            </a:r>
            <a:r>
              <a:rPr lang="es-MX" sz="2800" dirty="0" err="1"/>
              <a:t>that</a:t>
            </a:r>
            <a:r>
              <a:rPr lang="es-MX" sz="2800" dirty="0"/>
              <a:t> </a:t>
            </a:r>
            <a:r>
              <a:rPr lang="es-MX" sz="2800" dirty="0" err="1"/>
              <a:t>sign</a:t>
            </a:r>
            <a:r>
              <a:rPr lang="es-MX" sz="2800" dirty="0"/>
              <a:t>.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We have enough diesel, so we </a:t>
            </a:r>
            <a:r>
              <a:rPr lang="es-MX" sz="2800" b="1" dirty="0"/>
              <a:t> </a:t>
            </a:r>
            <a:r>
              <a:rPr lang="es-MX" sz="2800" b="1" dirty="0" err="1">
                <a:solidFill>
                  <a:srgbClr val="FF0000"/>
                </a:solidFill>
              </a:rPr>
              <a:t>needn’t</a:t>
            </a:r>
            <a:r>
              <a:rPr lang="es-MX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stop </a:t>
            </a:r>
            <a:r>
              <a:rPr lang="en-US" sz="2800" dirty="0"/>
              <a:t>here.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</a:t>
            </a:r>
            <a:r>
              <a:rPr lang="es-MX" sz="2800" b="1" dirty="0"/>
              <a:t> </a:t>
            </a:r>
            <a:r>
              <a:rPr lang="es-MX" sz="2800" b="1" dirty="0" err="1">
                <a:solidFill>
                  <a:srgbClr val="FF0000"/>
                </a:solidFill>
              </a:rPr>
              <a:t>needn’t</a:t>
            </a:r>
            <a:r>
              <a:rPr lang="es-MX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come </a:t>
            </a:r>
            <a:r>
              <a:rPr lang="en-US" sz="2800" dirty="0"/>
              <a:t>if you don't want to.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They </a:t>
            </a:r>
            <a:r>
              <a:rPr lang="es-MX" sz="2800" b="1" dirty="0"/>
              <a:t> </a:t>
            </a:r>
            <a:r>
              <a:rPr lang="es-MX" sz="2800" b="1" dirty="0" err="1" smtClean="0">
                <a:solidFill>
                  <a:srgbClr val="FF0000"/>
                </a:solidFill>
              </a:rPr>
              <a:t>needn’t</a:t>
            </a:r>
            <a:r>
              <a:rPr lang="es-MX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do </a:t>
            </a:r>
            <a:r>
              <a:rPr lang="en-US" sz="2800" dirty="0"/>
              <a:t>the washing up, they have a dishwasher.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You </a:t>
            </a:r>
            <a:r>
              <a:rPr lang="es-MX" sz="2800" b="1" dirty="0"/>
              <a:t> </a:t>
            </a:r>
            <a:r>
              <a:rPr lang="es-MX" sz="2800" b="1" dirty="0" err="1">
                <a:solidFill>
                  <a:srgbClr val="00B0F0"/>
                </a:solidFill>
              </a:rPr>
              <a:t>mustn’t</a:t>
            </a:r>
            <a:r>
              <a:rPr lang="es-MX" sz="2800" dirty="0">
                <a:solidFill>
                  <a:srgbClr val="00B0F0"/>
                </a:solidFill>
              </a:rPr>
              <a:t> </a:t>
            </a:r>
            <a:r>
              <a:rPr lang="en-US" sz="2800" dirty="0" smtClean="0"/>
              <a:t>show </a:t>
            </a:r>
            <a:r>
              <a:rPr lang="en-US" sz="2800" dirty="0"/>
              <a:t>this e-mail to anyone else. I'll trust you.</a:t>
            </a:r>
            <a:endParaRPr lang="es-MX" sz="2800" dirty="0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The students </a:t>
            </a:r>
            <a:r>
              <a:rPr lang="es-MX" sz="2800" b="1" dirty="0" err="1">
                <a:solidFill>
                  <a:srgbClr val="00B0F0"/>
                </a:solidFill>
              </a:rPr>
              <a:t>mustn’t</a:t>
            </a:r>
            <a:r>
              <a:rPr lang="es-MX" sz="2800" dirty="0">
                <a:solidFill>
                  <a:srgbClr val="00B0F0"/>
                </a:solidFill>
              </a:rPr>
              <a:t> </a:t>
            </a:r>
            <a:r>
              <a:rPr lang="en-US" sz="2800" dirty="0" smtClean="0"/>
              <a:t>forget </a:t>
            </a:r>
            <a:r>
              <a:rPr lang="en-US" sz="2800" dirty="0"/>
              <a:t>their homework</a:t>
            </a:r>
            <a:r>
              <a:rPr lang="en-US" sz="2800" dirty="0" smtClean="0"/>
              <a:t>.</a:t>
            </a:r>
            <a:endParaRPr lang="es-MX" sz="2800" dirty="0"/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5870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084305"/>
            <a:ext cx="2781300" cy="8128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Practice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0"/>
            <a:ext cx="8407400" cy="6981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5433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/>
              <a:t>MODAL </a:t>
            </a:r>
            <a:r>
              <a:rPr lang="es-MX" dirty="0" err="1" smtClean="0"/>
              <a:t>VERBS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err="1" smtClean="0"/>
              <a:t>Asking</a:t>
            </a:r>
            <a:r>
              <a:rPr lang="es-MX" dirty="0" smtClean="0"/>
              <a:t> and </a:t>
            </a:r>
            <a:r>
              <a:rPr lang="es-MX" dirty="0" err="1"/>
              <a:t>G</a:t>
            </a:r>
            <a:r>
              <a:rPr lang="es-MX" dirty="0" err="1" smtClean="0"/>
              <a:t>iving</a:t>
            </a:r>
            <a:r>
              <a:rPr lang="es-MX" dirty="0" smtClean="0"/>
              <a:t> </a:t>
            </a:r>
            <a:r>
              <a:rPr lang="es-MX" dirty="0" err="1" smtClean="0"/>
              <a:t>Advice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12" y="3007895"/>
            <a:ext cx="3168352" cy="331203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092" y="3256746"/>
            <a:ext cx="3816424" cy="3039369"/>
          </a:xfrm>
          <a:prstGeom prst="rect">
            <a:avLst/>
          </a:prstGeom>
        </p:spPr>
      </p:pic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1082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116632"/>
            <a:ext cx="11737304" cy="648072"/>
          </a:xfrm>
        </p:spPr>
        <p:txBody>
          <a:bodyPr>
            <a:noAutofit/>
          </a:bodyPr>
          <a:lstStyle/>
          <a:p>
            <a:pPr algn="ctr"/>
            <a:r>
              <a:rPr lang="es-MX" sz="5400" dirty="0" smtClean="0"/>
              <a:t>Personal </a:t>
            </a:r>
            <a:r>
              <a:rPr lang="es-MX" sz="5400" dirty="0" err="1" smtClean="0"/>
              <a:t>Problems</a:t>
            </a:r>
            <a:endParaRPr lang="es-MX" sz="5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7369" y="980728"/>
            <a:ext cx="9577064" cy="5328632"/>
          </a:xfrm>
        </p:spPr>
        <p:txBody>
          <a:bodyPr>
            <a:normAutofit/>
          </a:bodyPr>
          <a:lstStyle/>
          <a:p>
            <a:r>
              <a:rPr lang="en-US" sz="4400" dirty="0"/>
              <a:t>I’m failing my English class</a:t>
            </a:r>
            <a:r>
              <a:rPr lang="en-US" sz="4400" dirty="0" smtClean="0"/>
              <a:t>.</a:t>
            </a:r>
          </a:p>
          <a:p>
            <a:pPr algn="r"/>
            <a:r>
              <a:rPr lang="en-US" sz="3600" b="1" dirty="0" smtClean="0">
                <a:solidFill>
                  <a:srgbClr val="0070C0"/>
                </a:solidFill>
              </a:rPr>
              <a:t>What should I do?</a:t>
            </a:r>
          </a:p>
          <a:p>
            <a:r>
              <a:rPr lang="en-US" sz="4400" dirty="0" smtClean="0"/>
              <a:t>I </a:t>
            </a:r>
            <a:r>
              <a:rPr lang="en-US" sz="4400" dirty="0"/>
              <a:t>feel </a:t>
            </a:r>
            <a:r>
              <a:rPr lang="en-US" sz="4400" dirty="0" smtClean="0"/>
              <a:t>sad today.</a:t>
            </a:r>
          </a:p>
          <a:p>
            <a:pPr algn="r"/>
            <a:r>
              <a:rPr lang="en-US" sz="3600" b="1" dirty="0" smtClean="0">
                <a:solidFill>
                  <a:srgbClr val="0070C0"/>
                </a:solidFill>
              </a:rPr>
              <a:t>What do you think should I do?</a:t>
            </a:r>
          </a:p>
          <a:p>
            <a:r>
              <a:rPr lang="en-US" sz="4400" dirty="0" smtClean="0"/>
              <a:t>I’m bored. I want to do something interesting.</a:t>
            </a:r>
          </a:p>
          <a:p>
            <a:pPr algn="r"/>
            <a:r>
              <a:rPr lang="en-US" sz="3600" b="1" dirty="0">
                <a:solidFill>
                  <a:srgbClr val="0070C0"/>
                </a:solidFill>
              </a:rPr>
              <a:t>What should I do?</a:t>
            </a:r>
            <a:endParaRPr lang="es-MX" sz="3600" b="1" dirty="0">
              <a:solidFill>
                <a:srgbClr val="0070C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396" y="-124"/>
            <a:ext cx="2433428" cy="6858000"/>
          </a:xfrm>
          <a:prstGeom prst="rect">
            <a:avLst/>
          </a:prstGeom>
        </p:spPr>
      </p:pic>
      <p:sp>
        <p:nvSpPr>
          <p:cNvPr id="6" name="Marcador de contenido 1"/>
          <p:cNvSpPr txBox="1">
            <a:spLocks/>
          </p:cNvSpPr>
          <p:nvPr/>
        </p:nvSpPr>
        <p:spPr>
          <a:xfrm>
            <a:off x="263352" y="5898892"/>
            <a:ext cx="10988848" cy="820936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Tw Cen MT" panose="020B0602020104020603" pitchFamily="34" charset="0"/>
              <a:buNone/>
            </a:pP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should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/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ought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to…</a:t>
            </a:r>
            <a:endParaRPr lang="es-MX" sz="60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5858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07368" y="2576753"/>
            <a:ext cx="4191000" cy="1800200"/>
          </a:xfrm>
        </p:spPr>
        <p:txBody>
          <a:bodyPr>
            <a:noAutofit/>
          </a:bodyPr>
          <a:lstStyle/>
          <a:p>
            <a:pPr algn="ctr"/>
            <a:r>
              <a:rPr lang="es-MX" sz="6600" dirty="0" err="1" smtClean="0">
                <a:solidFill>
                  <a:srgbClr val="0070C0"/>
                </a:solidFill>
              </a:rPr>
              <a:t>david’s</a:t>
            </a:r>
            <a:r>
              <a:rPr lang="es-MX" sz="6600" dirty="0" smtClean="0">
                <a:solidFill>
                  <a:srgbClr val="0070C0"/>
                </a:solidFill>
              </a:rPr>
              <a:t> </a:t>
            </a:r>
            <a:br>
              <a:rPr lang="es-MX" sz="6600" dirty="0" smtClean="0">
                <a:solidFill>
                  <a:srgbClr val="0070C0"/>
                </a:solidFill>
              </a:rPr>
            </a:br>
            <a:r>
              <a:rPr lang="es-MX" sz="6600" dirty="0" err="1" smtClean="0">
                <a:solidFill>
                  <a:srgbClr val="0070C0"/>
                </a:solidFill>
              </a:rPr>
              <a:t>lifestyle</a:t>
            </a:r>
            <a:endParaRPr lang="es-MX" sz="6600" dirty="0">
              <a:solidFill>
                <a:srgbClr val="0070C0"/>
              </a:solidFill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332656"/>
            <a:ext cx="7333406" cy="6288395"/>
          </a:xfrm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1856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75520" y="38898"/>
            <a:ext cx="4191000" cy="725806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err="1" smtClean="0"/>
              <a:t>david’s</a:t>
            </a:r>
            <a:r>
              <a:rPr lang="es-MX" dirty="0" smtClean="0"/>
              <a:t> </a:t>
            </a:r>
            <a:r>
              <a:rPr lang="es-MX" dirty="0" err="1" smtClean="0"/>
              <a:t>lifestyle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278" y="116632"/>
            <a:ext cx="2351282" cy="2016224"/>
          </a:xfrm>
        </p:spPr>
      </p:pic>
      <p:sp>
        <p:nvSpPr>
          <p:cNvPr id="5" name="4 CuadroTexto"/>
          <p:cNvSpPr txBox="1"/>
          <p:nvPr/>
        </p:nvSpPr>
        <p:spPr>
          <a:xfrm>
            <a:off x="277888" y="649228"/>
            <a:ext cx="11377264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dirty="0" smtClean="0"/>
              <a:t>1. David usually smokes 10 cigarettes a day.</a:t>
            </a:r>
          </a:p>
          <a:p>
            <a:r>
              <a:rPr lang="en-GB" sz="3400" dirty="0" smtClean="0"/>
              <a:t>2. David hardly ever takes the dog for a walk.</a:t>
            </a:r>
          </a:p>
          <a:p>
            <a:r>
              <a:rPr lang="en-GB" sz="3400" dirty="0" smtClean="0"/>
              <a:t>3. David often watches six hours of TV per day.</a:t>
            </a:r>
          </a:p>
          <a:p>
            <a:r>
              <a:rPr lang="en-GB" sz="3400" dirty="0" smtClean="0"/>
              <a:t>4. David always eats cheeseburgers for breakfast.</a:t>
            </a:r>
          </a:p>
          <a:p>
            <a:r>
              <a:rPr lang="en-GB" sz="3400" dirty="0" smtClean="0"/>
              <a:t>5. David usually eats a few fruit.</a:t>
            </a:r>
          </a:p>
          <a:p>
            <a:r>
              <a:rPr lang="en-GB" sz="3400" dirty="0" smtClean="0"/>
              <a:t>6. David sometimes spends a lot of money on new clothes.</a:t>
            </a:r>
          </a:p>
          <a:p>
            <a:r>
              <a:rPr lang="en-GB" sz="3400" dirty="0" smtClean="0"/>
              <a:t>7. David never does exercise.</a:t>
            </a:r>
          </a:p>
          <a:p>
            <a:r>
              <a:rPr lang="en-GB" sz="3400" dirty="0" smtClean="0"/>
              <a:t>8. David drinks a lot of soda everyday.</a:t>
            </a:r>
          </a:p>
          <a:p>
            <a:r>
              <a:rPr lang="en-GB" sz="3400" dirty="0" smtClean="0"/>
              <a:t>9. David hasn’t got a job.</a:t>
            </a:r>
          </a:p>
          <a:p>
            <a:r>
              <a:rPr lang="en-GB" sz="3400" dirty="0" smtClean="0"/>
              <a:t>10. David doesn’t clean his room.</a:t>
            </a:r>
            <a:endParaRPr lang="en-GB" sz="3400" dirty="0"/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48918" y="6093296"/>
            <a:ext cx="11956934" cy="879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What things </a:t>
            </a:r>
            <a:r>
              <a:rPr lang="en-US" sz="2800" b="1" dirty="0" smtClean="0">
                <a:solidFill>
                  <a:srgbClr val="FF0000"/>
                </a:solidFill>
              </a:rPr>
              <a:t>should</a:t>
            </a:r>
            <a:r>
              <a:rPr lang="en-US" sz="2800" dirty="0" smtClean="0"/>
              <a:t> David do to change his lifestyle?</a:t>
            </a:r>
            <a:endParaRPr lang="es-MX" sz="2800" dirty="0"/>
          </a:p>
        </p:txBody>
      </p:sp>
      <p:sp>
        <p:nvSpPr>
          <p:cNvPr id="7" name="Marcador de contenido 1"/>
          <p:cNvSpPr txBox="1">
            <a:spLocks/>
          </p:cNvSpPr>
          <p:nvPr/>
        </p:nvSpPr>
        <p:spPr>
          <a:xfrm>
            <a:off x="6419612" y="4170814"/>
            <a:ext cx="6039332" cy="1656184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Font typeface="Tw Cen MT" panose="020B0602020104020603" pitchFamily="34" charset="0"/>
              <a:buNone/>
            </a:pP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 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should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</a:t>
            </a:r>
          </a:p>
          <a:p>
            <a:pPr marL="45720" indent="0" algn="r">
              <a:buFont typeface="Tw Cen MT" panose="020B0602020104020603" pitchFamily="34" charset="0"/>
              <a:buNone/>
            </a:pP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 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shouldn’t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</a:t>
            </a:r>
            <a:endParaRPr lang="es-MX" sz="6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8034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8213" y="151508"/>
            <a:ext cx="11854174" cy="100830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5400" dirty="0" err="1"/>
              <a:t>Expressions</a:t>
            </a:r>
            <a:r>
              <a:rPr lang="es-MX" sz="5400" dirty="0"/>
              <a:t> of </a:t>
            </a:r>
            <a:r>
              <a:rPr lang="es-MX" sz="5400" dirty="0" err="1"/>
              <a:t>asking</a:t>
            </a:r>
            <a:r>
              <a:rPr lang="es-MX" sz="5400" dirty="0"/>
              <a:t> and </a:t>
            </a:r>
            <a:r>
              <a:rPr lang="es-MX" sz="5400" dirty="0" err="1"/>
              <a:t>giving</a:t>
            </a:r>
            <a:r>
              <a:rPr lang="es-MX" sz="5400" dirty="0"/>
              <a:t> </a:t>
            </a:r>
            <a:r>
              <a:rPr lang="es-MX" sz="5400" dirty="0" err="1"/>
              <a:t>advice</a:t>
            </a:r>
            <a:endParaRPr lang="es-MX" sz="5400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91344" y="1092625"/>
            <a:ext cx="7776864" cy="40233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Expressions Of Asking for Advice</a:t>
            </a:r>
            <a:endParaRPr lang="en-US" sz="3600" dirty="0">
              <a:solidFill>
                <a:schemeClr val="tx1"/>
              </a:solidFill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What should I do?</a:t>
            </a:r>
            <a:endParaRPr lang="en-US" sz="3600" dirty="0">
              <a:solidFill>
                <a:schemeClr val="tx1"/>
              </a:solidFill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What </a:t>
            </a:r>
            <a:r>
              <a:rPr lang="en-US" sz="3600" dirty="0">
                <a:solidFill>
                  <a:schemeClr val="tx1"/>
                </a:solidFill>
              </a:rPr>
              <a:t>do you think </a:t>
            </a:r>
            <a:r>
              <a:rPr lang="en-US" sz="3600" dirty="0" smtClean="0">
                <a:solidFill>
                  <a:schemeClr val="tx1"/>
                </a:solidFill>
              </a:rPr>
              <a:t>I should do?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Could you give me advice?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What </a:t>
            </a:r>
            <a:r>
              <a:rPr lang="en-US" sz="3600" dirty="0">
                <a:solidFill>
                  <a:schemeClr val="tx1"/>
                </a:solidFill>
              </a:rPr>
              <a:t>do you </a:t>
            </a:r>
            <a:r>
              <a:rPr lang="en-US" sz="3600" dirty="0" smtClean="0">
                <a:solidFill>
                  <a:schemeClr val="tx1"/>
                </a:solidFill>
              </a:rPr>
              <a:t>advise me?</a:t>
            </a:r>
            <a:endParaRPr lang="en-US" sz="3600" dirty="0">
              <a:solidFill>
                <a:schemeClr val="tx1"/>
              </a:solidFill>
            </a:endParaRPr>
          </a:p>
          <a:p>
            <a:pPr algn="ctr"/>
            <a:endParaRPr lang="es-MX" sz="3600" dirty="0" smtClean="0">
              <a:solidFill>
                <a:schemeClr val="tx1"/>
              </a:solidFill>
            </a:endParaRPr>
          </a:p>
          <a:p>
            <a:pPr algn="ctr"/>
            <a:endParaRPr lang="es-MX" sz="3600" dirty="0">
              <a:solidFill>
                <a:schemeClr val="tx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80" b="30445"/>
          <a:stretch/>
        </p:blipFill>
        <p:spPr>
          <a:xfrm>
            <a:off x="7104112" y="2087592"/>
            <a:ext cx="4098032" cy="135774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91344" y="4373118"/>
            <a:ext cx="118773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en-US" sz="4000" b="1" dirty="0"/>
              <a:t>Expressions of Giving Advice </a:t>
            </a:r>
            <a:endParaRPr lang="en-US" sz="4000" dirty="0"/>
          </a:p>
          <a:p>
            <a:pPr marL="571500" indent="-5715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4000" dirty="0"/>
              <a:t>You </a:t>
            </a:r>
            <a:r>
              <a:rPr lang="en-US" sz="4000" dirty="0" smtClean="0"/>
              <a:t>should/ought to/shouldn’t</a:t>
            </a:r>
            <a:r>
              <a:rPr lang="en-US" sz="4000" dirty="0" smtClean="0"/>
              <a:t>……….</a:t>
            </a:r>
          </a:p>
          <a:p>
            <a:pPr marL="571500" indent="-5715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4000" dirty="0" smtClean="0"/>
              <a:t>I think you </a:t>
            </a:r>
            <a:r>
              <a:rPr lang="en-US" sz="4000" dirty="0" smtClean="0"/>
              <a:t>should/ought to/shouldn’t</a:t>
            </a:r>
            <a:r>
              <a:rPr lang="en-US" sz="4000" dirty="0" smtClean="0"/>
              <a:t>………</a:t>
            </a:r>
            <a:endParaRPr lang="en-US" sz="4000" dirty="0"/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4380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344" y="858964"/>
            <a:ext cx="11809312" cy="5904656"/>
          </a:xfrm>
        </p:spPr>
        <p:txBody>
          <a:bodyPr>
            <a:noAutofit/>
          </a:bodyPr>
          <a:lstStyle/>
          <a:p>
            <a:r>
              <a:rPr lang="en-US" sz="3600" dirty="0" smtClean="0"/>
              <a:t>I’m </a:t>
            </a:r>
            <a:r>
              <a:rPr lang="en-US" sz="3600" dirty="0"/>
              <a:t>failing my English class.</a:t>
            </a:r>
            <a:endParaRPr lang="es-MX" sz="3600" dirty="0"/>
          </a:p>
          <a:p>
            <a:r>
              <a:rPr lang="en-US" sz="3600" dirty="0" smtClean="0"/>
              <a:t>I </a:t>
            </a:r>
            <a:r>
              <a:rPr lang="en-US" sz="3600" dirty="0"/>
              <a:t>think my </a:t>
            </a:r>
            <a:r>
              <a:rPr lang="en-US" sz="3600" dirty="0" smtClean="0"/>
              <a:t>boyfriend/girlfriend </a:t>
            </a:r>
            <a:r>
              <a:rPr lang="en-US" sz="3600" dirty="0"/>
              <a:t>has been cheating on me.</a:t>
            </a:r>
            <a:endParaRPr lang="es-MX" sz="3600" dirty="0"/>
          </a:p>
          <a:p>
            <a:r>
              <a:rPr lang="en-US" sz="3600" dirty="0"/>
              <a:t>I’m fat and I’ve been gaining a lot of weight recently.</a:t>
            </a:r>
            <a:endParaRPr lang="es-MX" sz="3600" dirty="0"/>
          </a:p>
          <a:p>
            <a:r>
              <a:rPr lang="en-US" sz="3600" dirty="0" smtClean="0"/>
              <a:t>I </a:t>
            </a:r>
            <a:r>
              <a:rPr lang="en-US" sz="3600" dirty="0"/>
              <a:t>had a fight with my best friend.</a:t>
            </a:r>
            <a:endParaRPr lang="es-MX" sz="3600" dirty="0"/>
          </a:p>
          <a:p>
            <a:r>
              <a:rPr lang="en-US" sz="3600" dirty="0" smtClean="0"/>
              <a:t>My cellphone is broken and doesn’t work.</a:t>
            </a:r>
            <a:endParaRPr lang="es-MX" sz="3600" dirty="0"/>
          </a:p>
          <a:p>
            <a:r>
              <a:rPr lang="en-US" sz="3600" dirty="0" smtClean="0"/>
              <a:t>I </a:t>
            </a:r>
            <a:r>
              <a:rPr lang="en-US" sz="3600" dirty="0"/>
              <a:t>don’t like my new classmate.</a:t>
            </a:r>
            <a:endParaRPr lang="es-MX" sz="3600" dirty="0"/>
          </a:p>
          <a:p>
            <a:r>
              <a:rPr lang="en-US" sz="3600" dirty="0" smtClean="0"/>
              <a:t>I’m hungry, but I don’t have money.</a:t>
            </a:r>
            <a:endParaRPr lang="es-MX" sz="3600" dirty="0"/>
          </a:p>
          <a:p>
            <a:r>
              <a:rPr lang="en-US" sz="3600" dirty="0" smtClean="0"/>
              <a:t>My </a:t>
            </a:r>
            <a:r>
              <a:rPr lang="en-US" sz="3600" dirty="0"/>
              <a:t>brother is an alcoholic.</a:t>
            </a:r>
            <a:endParaRPr lang="es-MX" sz="3600" dirty="0"/>
          </a:p>
          <a:p>
            <a:endParaRPr lang="es-MX" sz="3600" dirty="0"/>
          </a:p>
        </p:txBody>
      </p:sp>
      <p:sp>
        <p:nvSpPr>
          <p:cNvPr id="6" name="Rectángulo 5"/>
          <p:cNvSpPr/>
          <p:nvPr/>
        </p:nvSpPr>
        <p:spPr>
          <a:xfrm>
            <a:off x="6780076" y="-99392"/>
            <a:ext cx="54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en-US" sz="5400" b="1" dirty="0">
                <a:solidFill>
                  <a:srgbClr val="0070C0"/>
                </a:solidFill>
              </a:rPr>
              <a:t>You should…</a:t>
            </a:r>
          </a:p>
          <a:p>
            <a:pPr marL="45720" indent="0">
              <a:buNone/>
            </a:pPr>
            <a:r>
              <a:rPr lang="en-US" sz="5400" b="1" dirty="0">
                <a:solidFill>
                  <a:srgbClr val="0070C0"/>
                </a:solidFill>
              </a:rPr>
              <a:t>You shouldn’t…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91344" y="89523"/>
            <a:ext cx="27349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PROBLEMS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20336" y="3573016"/>
            <a:ext cx="2361596" cy="3302910"/>
          </a:xfrm>
          <a:prstGeom prst="rect">
            <a:avLst/>
          </a:prstGeom>
        </p:spPr>
      </p:pic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69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404101"/>
            <a:ext cx="12072664" cy="764704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Complete the following sentences using </a:t>
            </a:r>
            <a:r>
              <a:rPr lang="en-US" sz="2800" b="1" dirty="0">
                <a:solidFill>
                  <a:srgbClr val="FF0000"/>
                </a:solidFill>
              </a:rPr>
              <a:t>should</a:t>
            </a:r>
            <a:r>
              <a:rPr lang="en-US" sz="2800" dirty="0"/>
              <a:t> or </a:t>
            </a:r>
            <a:r>
              <a:rPr lang="en-US" sz="2800" b="1" dirty="0" err="1">
                <a:solidFill>
                  <a:srgbClr val="FF0000"/>
                </a:solidFill>
              </a:rPr>
              <a:t>shoulDn’t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and the verb into parentheses.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11696" y="1168805"/>
            <a:ext cx="11449272" cy="5666499"/>
          </a:xfrm>
        </p:spPr>
        <p:txBody>
          <a:bodyPr>
            <a:no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You </a:t>
            </a:r>
            <a:r>
              <a:rPr lang="en-US" sz="2600" dirty="0">
                <a:solidFill>
                  <a:schemeClr val="tx1"/>
                </a:solidFill>
              </a:rPr>
              <a:t>__</a:t>
            </a:r>
            <a:r>
              <a:rPr lang="en-US" sz="2600" u="sng" dirty="0">
                <a:solidFill>
                  <a:schemeClr val="tx1"/>
                </a:solidFill>
              </a:rPr>
              <a:t>shouldn’t </a:t>
            </a:r>
            <a:r>
              <a:rPr lang="en-US" sz="2600" dirty="0" smtClean="0">
                <a:solidFill>
                  <a:schemeClr val="tx1"/>
                </a:solidFill>
              </a:rPr>
              <a:t>__ </a:t>
            </a:r>
            <a:r>
              <a:rPr lang="en-US" sz="2600" b="1" dirty="0" smtClean="0">
                <a:solidFill>
                  <a:srgbClr val="FF0000"/>
                </a:solidFill>
              </a:rPr>
              <a:t>work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so hard. Have a holiday.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I </a:t>
            </a:r>
            <a:r>
              <a:rPr lang="en-US" sz="2600" dirty="0">
                <a:solidFill>
                  <a:schemeClr val="tx1"/>
                </a:solidFill>
              </a:rPr>
              <a:t>enjoyed that film. We </a:t>
            </a:r>
            <a:r>
              <a:rPr lang="en-US" sz="2600" dirty="0" smtClean="0">
                <a:solidFill>
                  <a:schemeClr val="tx1"/>
                </a:solidFill>
              </a:rPr>
              <a:t>________________ </a:t>
            </a:r>
            <a:r>
              <a:rPr lang="en-US" sz="2600" b="1" dirty="0" smtClean="0">
                <a:solidFill>
                  <a:srgbClr val="FF0000"/>
                </a:solidFill>
              </a:rPr>
              <a:t>go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to the cinema more often.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You </a:t>
            </a:r>
            <a:r>
              <a:rPr lang="en-US" sz="2600" dirty="0">
                <a:solidFill>
                  <a:schemeClr val="tx1"/>
                </a:solidFill>
              </a:rPr>
              <a:t>________________ </a:t>
            </a:r>
            <a:r>
              <a:rPr lang="en-US" sz="2600" b="1" dirty="0">
                <a:solidFill>
                  <a:srgbClr val="FF0000"/>
                </a:solidFill>
              </a:rPr>
              <a:t>park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here. It’s not </a:t>
            </a:r>
            <a:r>
              <a:rPr lang="en-US" sz="2600" dirty="0" smtClean="0">
                <a:solidFill>
                  <a:schemeClr val="tx1"/>
                </a:solidFill>
              </a:rPr>
              <a:t>allowed.</a:t>
            </a:r>
            <a:endParaRPr lang="en-US" sz="26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What _________I </a:t>
            </a:r>
            <a:r>
              <a:rPr lang="en-US" sz="2600" b="1" dirty="0">
                <a:solidFill>
                  <a:srgbClr val="FF0000"/>
                </a:solidFill>
              </a:rPr>
              <a:t>cook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for dinner </a:t>
            </a:r>
            <a:r>
              <a:rPr lang="en-US" sz="2600" dirty="0" smtClean="0">
                <a:solidFill>
                  <a:schemeClr val="tx1"/>
                </a:solidFill>
              </a:rPr>
              <a:t>tonight?</a:t>
            </a:r>
            <a:endParaRPr lang="en-US" sz="26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You </a:t>
            </a:r>
            <a:r>
              <a:rPr lang="en-US" sz="2600" dirty="0">
                <a:solidFill>
                  <a:schemeClr val="tx1"/>
                </a:solidFill>
              </a:rPr>
              <a:t>________________ </a:t>
            </a:r>
            <a:r>
              <a:rPr lang="en-US" sz="2600" b="1" dirty="0">
                <a:solidFill>
                  <a:srgbClr val="FF0000"/>
                </a:solidFill>
              </a:rPr>
              <a:t>wear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a coat. It’s cold outside.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The kids________________ </a:t>
            </a:r>
            <a:r>
              <a:rPr lang="en-US" sz="2600" b="1" dirty="0">
                <a:solidFill>
                  <a:srgbClr val="FF0000"/>
                </a:solidFill>
              </a:rPr>
              <a:t>eat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so many sweets. They’re bad for </a:t>
            </a:r>
            <a:r>
              <a:rPr lang="en-US" sz="2600" dirty="0" smtClean="0">
                <a:solidFill>
                  <a:schemeClr val="tx1"/>
                </a:solidFill>
              </a:rPr>
              <a:t>them.</a:t>
            </a:r>
            <a:endParaRPr lang="en-US" sz="26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We </a:t>
            </a:r>
            <a:r>
              <a:rPr lang="en-US" sz="2600" dirty="0">
                <a:solidFill>
                  <a:schemeClr val="tx1"/>
                </a:solidFill>
              </a:rPr>
              <a:t>________________ </a:t>
            </a:r>
            <a:r>
              <a:rPr lang="en-US" sz="2600" b="1" dirty="0">
                <a:solidFill>
                  <a:srgbClr val="FF0000"/>
                </a:solidFill>
              </a:rPr>
              <a:t>arrive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at the airport two hours before the flight.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</a:rPr>
              <a:t>David ________________ </a:t>
            </a:r>
            <a:r>
              <a:rPr lang="en-US" sz="2600" b="1" dirty="0">
                <a:solidFill>
                  <a:srgbClr val="FF0000"/>
                </a:solidFill>
              </a:rPr>
              <a:t>get</a:t>
            </a:r>
            <a:r>
              <a:rPr lang="en-US" sz="2600" dirty="0" smtClean="0">
                <a:solidFill>
                  <a:schemeClr val="tx1"/>
                </a:solidFill>
              </a:rPr>
              <a:t> a job. He needs money.</a:t>
            </a:r>
            <a:endParaRPr lang="en-US" sz="26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Sara </a:t>
            </a:r>
            <a:r>
              <a:rPr lang="en-US" sz="2600" dirty="0">
                <a:solidFill>
                  <a:schemeClr val="tx1"/>
                </a:solidFill>
              </a:rPr>
              <a:t>________________ </a:t>
            </a:r>
            <a:r>
              <a:rPr lang="en-US" sz="2600" b="1" dirty="0">
                <a:solidFill>
                  <a:srgbClr val="FF0000"/>
                </a:solidFill>
              </a:rPr>
              <a:t>arrive</a:t>
            </a:r>
            <a:r>
              <a:rPr lang="en-US" sz="2600" dirty="0" smtClean="0">
                <a:solidFill>
                  <a:schemeClr val="tx1"/>
                </a:solidFill>
              </a:rPr>
              <a:t> early to class. She’s always late.</a:t>
            </a:r>
            <a:endParaRPr lang="en-US" sz="26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I </a:t>
            </a:r>
            <a:r>
              <a:rPr lang="en-US" sz="2600" dirty="0">
                <a:solidFill>
                  <a:schemeClr val="tx1"/>
                </a:solidFill>
              </a:rPr>
              <a:t>________________ </a:t>
            </a:r>
            <a:r>
              <a:rPr lang="en-US" sz="2600" b="1" dirty="0">
                <a:solidFill>
                  <a:srgbClr val="FF0000"/>
                </a:solidFill>
              </a:rPr>
              <a:t>eat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any more cake. I have eaten too much.</a:t>
            </a:r>
            <a:endParaRPr lang="es-MX" sz="26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7792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813801" y="0"/>
            <a:ext cx="3374292" cy="1499616"/>
          </a:xfrm>
        </p:spPr>
        <p:txBody>
          <a:bodyPr/>
          <a:lstStyle/>
          <a:p>
            <a:pPr algn="r"/>
            <a:r>
              <a:rPr lang="es-MX" dirty="0" err="1" smtClean="0"/>
              <a:t>Conclusion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620" y="1096144"/>
            <a:ext cx="2304256" cy="3031916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63352" y="269156"/>
            <a:ext cx="98650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Uses: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We use </a:t>
            </a:r>
            <a:r>
              <a:rPr lang="en-US" sz="2800" b="1" dirty="0">
                <a:solidFill>
                  <a:srgbClr val="0070C0"/>
                </a:solidFill>
              </a:rPr>
              <a:t>should</a:t>
            </a:r>
            <a:r>
              <a:rPr lang="en-US" sz="2800" dirty="0"/>
              <a:t> </a:t>
            </a:r>
            <a:r>
              <a:rPr lang="en-US" sz="2800" dirty="0" smtClean="0"/>
              <a:t>to </a:t>
            </a:r>
            <a:r>
              <a:rPr lang="en-US" sz="2800" dirty="0"/>
              <a:t>give an opinion or a recommendation.</a:t>
            </a:r>
          </a:p>
          <a:p>
            <a:r>
              <a:rPr lang="en-US" sz="2800" dirty="0" smtClean="0"/>
              <a:t>Examples</a:t>
            </a: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You </a:t>
            </a:r>
            <a:r>
              <a:rPr lang="en-US" sz="2800" b="1" dirty="0">
                <a:solidFill>
                  <a:srgbClr val="0070C0"/>
                </a:solidFill>
              </a:rPr>
              <a:t>should</a:t>
            </a:r>
            <a:r>
              <a:rPr lang="en-US" sz="2800" dirty="0"/>
              <a:t> be more careful.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They s</a:t>
            </a:r>
            <a:r>
              <a:rPr lang="en-US" sz="2800" b="1" dirty="0">
                <a:solidFill>
                  <a:srgbClr val="0070C0"/>
                </a:solidFill>
              </a:rPr>
              <a:t>houldn’t</a:t>
            </a:r>
            <a:r>
              <a:rPr lang="en-US" sz="2800" dirty="0"/>
              <a:t> talk so much.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We </a:t>
            </a:r>
            <a:r>
              <a:rPr lang="en-US" sz="2800" b="1" dirty="0">
                <a:solidFill>
                  <a:srgbClr val="0070C0"/>
                </a:solidFill>
              </a:rPr>
              <a:t>should</a:t>
            </a:r>
            <a:r>
              <a:rPr lang="en-US" sz="2800" dirty="0"/>
              <a:t> invest more in Mexico.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/>
              <a:t>We use </a:t>
            </a:r>
            <a:r>
              <a:rPr lang="en-US" sz="2800" b="1" dirty="0">
                <a:solidFill>
                  <a:srgbClr val="0070C0"/>
                </a:solidFill>
              </a:rPr>
              <a:t>should</a:t>
            </a:r>
            <a:r>
              <a:rPr lang="en-US" sz="2800" dirty="0"/>
              <a:t> </a:t>
            </a:r>
            <a:r>
              <a:rPr lang="en-US" sz="2800" dirty="0"/>
              <a:t>/ </a:t>
            </a:r>
            <a:r>
              <a:rPr lang="en-US" sz="2800" b="1" dirty="0">
                <a:solidFill>
                  <a:srgbClr val="0070C0"/>
                </a:solidFill>
              </a:rPr>
              <a:t>ought to </a:t>
            </a:r>
            <a:r>
              <a:rPr lang="en-US" sz="2800" dirty="0" err="1" smtClean="0"/>
              <a:t>to</a:t>
            </a:r>
            <a:r>
              <a:rPr lang="en-US" sz="2800" dirty="0" smtClean="0"/>
              <a:t> </a:t>
            </a:r>
            <a:r>
              <a:rPr lang="en-US" sz="2800" dirty="0"/>
              <a:t>ask and give an advice.</a:t>
            </a:r>
          </a:p>
          <a:p>
            <a:r>
              <a:rPr lang="en-US" sz="2800" dirty="0" smtClean="0"/>
              <a:t>Examples</a:t>
            </a:r>
            <a:endParaRPr lang="en-US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What do you think I </a:t>
            </a:r>
            <a:r>
              <a:rPr lang="en-US" sz="2800" b="1" dirty="0">
                <a:solidFill>
                  <a:srgbClr val="0070C0"/>
                </a:solidFill>
              </a:rPr>
              <a:t>should</a:t>
            </a:r>
            <a:r>
              <a:rPr lang="en-US" sz="2800" dirty="0"/>
              <a:t> do?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You </a:t>
            </a:r>
            <a:r>
              <a:rPr lang="en-US" sz="2800" b="1" dirty="0">
                <a:solidFill>
                  <a:srgbClr val="0070C0"/>
                </a:solidFill>
              </a:rPr>
              <a:t>should</a:t>
            </a:r>
            <a:r>
              <a:rPr lang="en-US" sz="2800" dirty="0"/>
              <a:t> phone her now.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He </a:t>
            </a:r>
            <a:r>
              <a:rPr lang="en-US" sz="2800" b="1" dirty="0">
                <a:solidFill>
                  <a:srgbClr val="0070C0"/>
                </a:solidFill>
              </a:rPr>
              <a:t>ought to</a:t>
            </a:r>
            <a:r>
              <a:rPr lang="en-US" sz="2800" dirty="0" smtClean="0"/>
              <a:t> </a:t>
            </a:r>
            <a:r>
              <a:rPr lang="en-US" sz="2800" dirty="0"/>
              <a:t>see a </a:t>
            </a:r>
            <a:r>
              <a:rPr lang="en-US" sz="2800" dirty="0" smtClean="0"/>
              <a:t>doctor.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altLang="es-MX" sz="2800" dirty="0">
                <a:latin typeface="Arial" panose="020B0604020202020204" pitchFamily="34" charset="0"/>
              </a:rPr>
              <a:t>He </a:t>
            </a:r>
            <a:r>
              <a:rPr lang="gl-ES" altLang="es-MX" sz="2800" b="1" dirty="0" err="1">
                <a:solidFill>
                  <a:srgbClr val="0070C0"/>
                </a:solidFill>
              </a:rPr>
              <a:t>ought</a:t>
            </a:r>
            <a:r>
              <a:rPr lang="gl-ES" altLang="es-MX" sz="2800" b="1" dirty="0">
                <a:solidFill>
                  <a:srgbClr val="0070C0"/>
                </a:solidFill>
              </a:rPr>
              <a:t> to </a:t>
            </a:r>
            <a:r>
              <a:rPr lang="gl-ES" altLang="es-MX" sz="2800" dirty="0" err="1">
                <a:latin typeface="Arial" panose="020B0604020202020204" pitchFamily="34" charset="0"/>
              </a:rPr>
              <a:t>study</a:t>
            </a:r>
            <a:r>
              <a:rPr lang="gl-ES" altLang="es-MX" sz="2800" dirty="0">
                <a:latin typeface="Arial" panose="020B0604020202020204" pitchFamily="34" charset="0"/>
              </a:rPr>
              <a:t> for </a:t>
            </a:r>
            <a:r>
              <a:rPr lang="gl-ES" altLang="es-MX" sz="2800" dirty="0" err="1">
                <a:latin typeface="Arial" panose="020B0604020202020204" pitchFamily="34" charset="0"/>
              </a:rPr>
              <a:t>the</a:t>
            </a:r>
            <a:r>
              <a:rPr lang="gl-ES" altLang="es-MX" sz="2800" dirty="0">
                <a:latin typeface="Arial" panose="020B0604020202020204" pitchFamily="34" charset="0"/>
              </a:rPr>
              <a:t> </a:t>
            </a:r>
            <a:r>
              <a:rPr lang="gl-ES" altLang="es-MX" sz="2800" dirty="0" err="1">
                <a:latin typeface="Arial" panose="020B0604020202020204" pitchFamily="34" charset="0"/>
              </a:rPr>
              <a:t>exam</a:t>
            </a:r>
            <a:r>
              <a:rPr lang="gl-ES" altLang="es-MX" sz="2800" dirty="0" smtClean="0">
                <a:latin typeface="Arial" panose="020B0604020202020204" pitchFamily="34" charset="0"/>
              </a:rPr>
              <a:t>.</a:t>
            </a:r>
            <a:endParaRPr lang="gl-ES" altLang="es-MX" sz="2800" dirty="0">
              <a:latin typeface="Arial" panose="020B0604020202020204" pitchFamily="34" charset="0"/>
            </a:endParaRPr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2735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92211"/>
            <a:ext cx="11734800" cy="552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 smtClean="0"/>
              <a:t>Comunicación </a:t>
            </a:r>
          </a:p>
          <a:p>
            <a:pPr marL="0" indent="0" algn="just">
              <a:buNone/>
            </a:pPr>
            <a:r>
              <a:rPr lang="es-MX" b="1" dirty="0" smtClean="0"/>
              <a:t>Básica</a:t>
            </a:r>
            <a:endParaRPr lang="es-MX" b="1" dirty="0"/>
          </a:p>
          <a:p>
            <a:pPr algn="just"/>
            <a:r>
              <a:rPr lang="es-MX" dirty="0"/>
              <a:t>10. Identifica e interpreta la idea general y posible desarrollo de un mensaje oral o escrito en una </a:t>
            </a:r>
            <a:r>
              <a:rPr lang="es-MX" dirty="0" smtClean="0"/>
              <a:t>segunda lengua</a:t>
            </a:r>
            <a:r>
              <a:rPr lang="es-MX" dirty="0"/>
              <a:t>, recurriendo a conocimientos previos, elementos no verbales y contexto cultural.</a:t>
            </a:r>
          </a:p>
          <a:p>
            <a:pPr algn="just"/>
            <a:r>
              <a:rPr lang="es-MX" dirty="0"/>
              <a:t>11. Se comunica en una lengua extranjera mediante un discurso lógico, oral o escrito, congruente con </a:t>
            </a:r>
            <a:r>
              <a:rPr lang="es-MX" dirty="0" smtClean="0"/>
              <a:t>la situación </a:t>
            </a:r>
            <a:r>
              <a:rPr lang="es-MX" dirty="0"/>
              <a:t>comunicativa.</a:t>
            </a:r>
          </a:p>
          <a:p>
            <a:pPr marL="0" indent="0" algn="just">
              <a:buNone/>
            </a:pPr>
            <a:r>
              <a:rPr lang="es-MX" b="1" dirty="0"/>
              <a:t>Extendida</a:t>
            </a:r>
          </a:p>
          <a:p>
            <a:pPr algn="just"/>
            <a:r>
              <a:rPr lang="es-MX" dirty="0"/>
              <a:t>9. Trasmite mensajes en una segunda lengua o lengua extranjera atendiéndolas características de </a:t>
            </a:r>
            <a:r>
              <a:rPr lang="es-MX" dirty="0" smtClean="0"/>
              <a:t>contextos socioculturales </a:t>
            </a:r>
            <a:r>
              <a:rPr lang="es-MX" dirty="0"/>
              <a:t>diferentes.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888775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40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Imagen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828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b="1" dirty="0" err="1"/>
              <a:t>Mesografía</a:t>
            </a:r>
            <a:endParaRPr lang="es-MX" sz="18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8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CC9900"/>
                </a:solidFill>
              </a:rPr>
              <a:t>Tema 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/>
              <a:t>https://</a:t>
            </a:r>
            <a:r>
              <a:rPr lang="es-MX" sz="1600" dirty="0" err="1" smtClean="0"/>
              <a:t>www.world-english.org</a:t>
            </a:r>
            <a:r>
              <a:rPr lang="es-MX" sz="1600" dirty="0" smtClean="0"/>
              <a:t>/</a:t>
            </a:r>
            <a:r>
              <a:rPr lang="es-MX" sz="1600" dirty="0" err="1" smtClean="0"/>
              <a:t>modals.htm</a:t>
            </a:r>
            <a:endParaRPr lang="es-MX" sz="16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/>
              <a:t>https://</a:t>
            </a:r>
            <a:r>
              <a:rPr lang="es-MX" sz="1600" dirty="0" err="1"/>
              <a:t>clasejoseangel.files.wordpress.com</a:t>
            </a:r>
            <a:r>
              <a:rPr lang="es-MX" sz="1600" dirty="0"/>
              <a:t>/2009/05/</a:t>
            </a:r>
            <a:r>
              <a:rPr lang="es-MX" sz="1600" dirty="0" err="1"/>
              <a:t>cancould-may-might.pdf</a:t>
            </a:r>
            <a:endParaRPr lang="es-MX" sz="16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CC9900"/>
                </a:solidFill>
              </a:rPr>
              <a:t>Tema 2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/>
              <a:t>https://</a:t>
            </a:r>
            <a:r>
              <a:rPr lang="es-MX" sz="1600" dirty="0" err="1"/>
              <a:t>www.englisch-hilfen.de</a:t>
            </a:r>
            <a:r>
              <a:rPr lang="es-MX" sz="1600" dirty="0"/>
              <a:t>/en/</a:t>
            </a:r>
            <a:r>
              <a:rPr lang="es-MX" sz="1600" dirty="0" err="1"/>
              <a:t>exercises</a:t>
            </a:r>
            <a:r>
              <a:rPr lang="es-MX" sz="1600" dirty="0"/>
              <a:t>/</a:t>
            </a:r>
            <a:r>
              <a:rPr lang="es-MX" sz="1600" dirty="0" err="1"/>
              <a:t>modals</a:t>
            </a:r>
            <a:r>
              <a:rPr lang="es-MX" sz="1600" dirty="0"/>
              <a:t>/</a:t>
            </a:r>
            <a:r>
              <a:rPr lang="es-MX" sz="1600" dirty="0" err="1"/>
              <a:t>must_not_need_not.htm</a:t>
            </a:r>
            <a:endParaRPr lang="it-IT" sz="16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CC9900"/>
                </a:solidFill>
              </a:rPr>
              <a:t>Tema 3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/>
              <a:t>http://</a:t>
            </a:r>
            <a:r>
              <a:rPr lang="es-MX" sz="1600" dirty="0" err="1"/>
              <a:t>www.universidadlaboraldemalaga.es</a:t>
            </a:r>
            <a:r>
              <a:rPr lang="es-MX" sz="1600" dirty="0"/>
              <a:t>/datos/Ingles/</a:t>
            </a:r>
            <a:r>
              <a:rPr lang="es-MX" sz="1600" dirty="0" err="1"/>
              <a:t>Los_Modales_5.pdf</a:t>
            </a:r>
            <a:endParaRPr lang="it-IT" sz="16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/>
              <a:t>http://www.edu.xunta.gal/centros/iesmartaguisela/system/files/modal%20verbs%20for%20bachillerato.ppt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endParaRPr lang="it-IT" sz="1800" dirty="0" smtClean="0"/>
          </a:p>
          <a:p>
            <a:pPr marL="45720" indent="0">
              <a:spcBef>
                <a:spcPts val="0"/>
              </a:spcBef>
              <a:buNone/>
            </a:pPr>
            <a:endParaRPr lang="it-IT" sz="18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/>
              <a:t>Imágenes</a:t>
            </a:r>
            <a:endParaRPr lang="it-IT" sz="1800" b="1" dirty="0"/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Las imágenes se obtuvieron del sitio Freepik: http:www.freepik.com</a:t>
            </a:r>
          </a:p>
          <a:p>
            <a:pPr marL="45720" indent="0">
              <a:spcBef>
                <a:spcPts val="0"/>
              </a:spcBef>
              <a:buNone/>
            </a:pPr>
            <a:endParaRPr lang="it-IT" sz="1800" dirty="0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327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Genérica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700" y="1109662"/>
            <a:ext cx="11912600" cy="5367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4. Escucha, interpreta y emite mensajes pertinentes en distintos contextos mediante la utilización de </a:t>
            </a:r>
            <a:r>
              <a:rPr lang="es-MX" dirty="0" smtClean="0"/>
              <a:t>medios, códigos </a:t>
            </a:r>
            <a:r>
              <a:rPr lang="es-MX" dirty="0"/>
              <a:t>y herramientas apropiados.</a:t>
            </a:r>
          </a:p>
          <a:p>
            <a:pPr marL="0" indent="0" algn="just">
              <a:buNone/>
            </a:pPr>
            <a:r>
              <a:rPr lang="es-MX" dirty="0"/>
              <a:t>4.4 Se comunica en una segunda lengua en situaciones cotidianas.</a:t>
            </a:r>
          </a:p>
          <a:p>
            <a:pPr marL="0" indent="0" algn="just">
              <a:buNone/>
            </a:pPr>
            <a:r>
              <a:rPr lang="es-MX" dirty="0"/>
              <a:t>7. Aprende por iniciativa e interés propio a lo largo de la vida.</a:t>
            </a:r>
          </a:p>
          <a:p>
            <a:pPr marL="0" indent="0" algn="just">
              <a:buNone/>
            </a:pPr>
            <a:r>
              <a:rPr lang="es-MX" dirty="0"/>
              <a:t>7.1 Define metas y da seguimiento a sus procesos de construcción de conocimiento.</a:t>
            </a:r>
          </a:p>
          <a:p>
            <a:pPr marL="0" indent="0" algn="just">
              <a:buNone/>
            </a:pPr>
            <a:r>
              <a:rPr lang="es-MX" dirty="0"/>
              <a:t>10. Mantiene una actitud respetuosa hacia la interculturalidad y la diversidad de creencias, valores, ideas </a:t>
            </a:r>
            <a:r>
              <a:rPr lang="es-MX" dirty="0" smtClean="0"/>
              <a:t>y prácticas </a:t>
            </a:r>
            <a:r>
              <a:rPr lang="es-MX" dirty="0"/>
              <a:t>sociales.</a:t>
            </a:r>
          </a:p>
          <a:p>
            <a:pPr marL="0" indent="0" algn="just">
              <a:buNone/>
            </a:pPr>
            <a:r>
              <a:rPr lang="es-MX" dirty="0"/>
              <a:t>10.2 Dialoga y aprende de personas con distintos puntos de vista y tradiciones culturales mediante </a:t>
            </a:r>
            <a:r>
              <a:rPr lang="es-MX" dirty="0" smtClean="0"/>
              <a:t>la ubicación </a:t>
            </a:r>
            <a:r>
              <a:rPr lang="es-MX" dirty="0"/>
              <a:t>de sus propias circunstancias en un contexto más amplio.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552409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502607"/>
            <a:ext cx="11386159" cy="937256"/>
          </a:xfrm>
        </p:spPr>
        <p:txBody>
          <a:bodyPr>
            <a:normAutofit/>
          </a:bodyPr>
          <a:lstStyle/>
          <a:p>
            <a:r>
              <a:rPr lang="es-MX" sz="6000" dirty="0" smtClean="0"/>
              <a:t>TEMAS</a:t>
            </a:r>
            <a:endParaRPr lang="es-MX" sz="6000" dirty="0"/>
          </a:p>
        </p:txBody>
      </p:sp>
      <p:sp>
        <p:nvSpPr>
          <p:cNvPr id="3" name="Elipse 2">
            <a:hlinkClick r:id="rId2" action="ppaction://hlinksldjump"/>
          </p:cNvPr>
          <p:cNvSpPr>
            <a:spLocks noChangeAspect="1"/>
          </p:cNvSpPr>
          <p:nvPr/>
        </p:nvSpPr>
        <p:spPr>
          <a:xfrm>
            <a:off x="388306" y="2679700"/>
            <a:ext cx="3600000" cy="36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Modals for</a:t>
            </a:r>
            <a:endParaRPr lang="en-US" sz="3600" b="1" dirty="0"/>
          </a:p>
          <a:p>
            <a:pPr algn="ctr"/>
            <a:r>
              <a:rPr lang="en-US" sz="3600" b="1" dirty="0" smtClean="0"/>
              <a:t>possibility</a:t>
            </a:r>
            <a:r>
              <a:rPr lang="en-US" sz="3600" b="1" dirty="0"/>
              <a:t>:</a:t>
            </a:r>
          </a:p>
          <a:p>
            <a:pPr algn="ctr"/>
            <a:r>
              <a:rPr lang="en-US" sz="3600" b="1" dirty="0" smtClean="0"/>
              <a:t>May, might &amp; could</a:t>
            </a:r>
            <a:endParaRPr lang="es-MX" sz="3600" b="1" dirty="0"/>
          </a:p>
        </p:txBody>
      </p:sp>
      <p:sp>
        <p:nvSpPr>
          <p:cNvPr id="11" name="Elipse 10">
            <a:hlinkClick r:id="rId3" action="ppaction://hlinksldjump"/>
          </p:cNvPr>
          <p:cNvSpPr>
            <a:spLocks noChangeAspect="1"/>
          </p:cNvSpPr>
          <p:nvPr/>
        </p:nvSpPr>
        <p:spPr>
          <a:xfrm>
            <a:off x="4363406" y="2638200"/>
            <a:ext cx="3600000" cy="3600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Modals for rules, prohibition and necessity:</a:t>
            </a:r>
            <a:endParaRPr lang="en-US" sz="2800" b="1" dirty="0"/>
          </a:p>
          <a:p>
            <a:pPr algn="ctr"/>
            <a:r>
              <a:rPr lang="en-US" sz="2800" b="1" dirty="0" smtClean="0"/>
              <a:t>Must, mustn’t and needn’t</a:t>
            </a:r>
            <a:endParaRPr lang="es-MX" sz="2800" dirty="0"/>
          </a:p>
        </p:txBody>
      </p:sp>
      <p:sp>
        <p:nvSpPr>
          <p:cNvPr id="12" name="Elipse 11">
            <a:hlinkClick r:id="rId4" action="ppaction://hlinksldjump"/>
          </p:cNvPr>
          <p:cNvSpPr>
            <a:spLocks noChangeAspect="1"/>
          </p:cNvSpPr>
          <p:nvPr/>
        </p:nvSpPr>
        <p:spPr>
          <a:xfrm>
            <a:off x="8338506" y="2638200"/>
            <a:ext cx="3600000" cy="36000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err="1"/>
              <a:t>Should</a:t>
            </a:r>
            <a:endParaRPr lang="es-MX" sz="2600" b="1" dirty="0"/>
          </a:p>
          <a:p>
            <a:pPr algn="ctr"/>
            <a:r>
              <a:rPr lang="es-MX" sz="2600" b="1" dirty="0" err="1"/>
              <a:t>ought</a:t>
            </a:r>
            <a:r>
              <a:rPr lang="es-MX" sz="2600" b="1" dirty="0"/>
              <a:t> to</a:t>
            </a:r>
            <a:endParaRPr lang="es-MX" sz="2600" dirty="0"/>
          </a:p>
        </p:txBody>
      </p:sp>
      <p:sp>
        <p:nvSpPr>
          <p:cNvPr id="4" name="Rectángulo redondeado 3">
            <a:hlinkClick r:id="" action="ppaction://noaction"/>
          </p:cNvPr>
          <p:cNvSpPr/>
          <p:nvPr/>
        </p:nvSpPr>
        <p:spPr>
          <a:xfrm>
            <a:off x="510684" y="1590450"/>
            <a:ext cx="3355244" cy="6731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Puede </a:t>
            </a:r>
            <a:r>
              <a:rPr lang="es-MX" b="1" dirty="0" smtClean="0"/>
              <a:t>ser que</a:t>
            </a:r>
            <a:r>
              <a:rPr lang="es-MX" b="1" dirty="0"/>
              <a:t>...</a:t>
            </a:r>
            <a:endParaRPr lang="es-MX" sz="2400" b="1" dirty="0"/>
          </a:p>
        </p:txBody>
      </p:sp>
      <p:sp>
        <p:nvSpPr>
          <p:cNvPr id="7" name="Rectángulo redondeado 6">
            <a:hlinkClick r:id="" action="ppaction://noaction"/>
          </p:cNvPr>
          <p:cNvSpPr/>
          <p:nvPr/>
        </p:nvSpPr>
        <p:spPr>
          <a:xfrm>
            <a:off x="4485784" y="1590450"/>
            <a:ext cx="3355244" cy="6731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Lo que debo y </a:t>
            </a:r>
            <a:r>
              <a:rPr lang="es-MX" b="1" dirty="0" smtClean="0"/>
              <a:t>lo que </a:t>
            </a:r>
            <a:r>
              <a:rPr lang="es-MX" b="1" dirty="0"/>
              <a:t>no </a:t>
            </a:r>
            <a:r>
              <a:rPr lang="es-MX" b="1" dirty="0" smtClean="0"/>
              <a:t>debo hacer</a:t>
            </a:r>
            <a:endParaRPr lang="es-MX" sz="2400" b="1" dirty="0"/>
          </a:p>
        </p:txBody>
      </p:sp>
      <p:sp>
        <p:nvSpPr>
          <p:cNvPr id="8" name="Rectángulo redondeado 7">
            <a:hlinkClick r:id="" action="ppaction://noaction"/>
          </p:cNvPr>
          <p:cNvSpPr/>
          <p:nvPr/>
        </p:nvSpPr>
        <p:spPr>
          <a:xfrm>
            <a:off x="8460884" y="1590450"/>
            <a:ext cx="3355244" cy="6731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Sugerencias </a:t>
            </a:r>
            <a:r>
              <a:rPr lang="es-MX" b="1" dirty="0" smtClean="0"/>
              <a:t>y recomendaciones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682083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1" grpId="0" animBg="1"/>
      <p:bldP spid="12" grpId="0" animBg="1"/>
      <p:bldP spid="4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13800" b="1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Modal </a:t>
            </a:r>
            <a:r>
              <a:rPr lang="es-MX" sz="13800" b="1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V</a:t>
            </a:r>
            <a:r>
              <a:rPr lang="es-MX" sz="13800" b="1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erbs</a:t>
            </a:r>
            <a:endParaRPr lang="es-MX" sz="138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4400" dirty="0" err="1" smtClean="0"/>
              <a:t>MAY</a:t>
            </a:r>
            <a:r>
              <a:rPr lang="es-MX" sz="4400" dirty="0" smtClean="0"/>
              <a:t>, </a:t>
            </a:r>
            <a:r>
              <a:rPr lang="es-MX" sz="4400" dirty="0" err="1" smtClean="0"/>
              <a:t>might</a:t>
            </a:r>
            <a:r>
              <a:rPr lang="es-MX" sz="4400" dirty="0" smtClean="0"/>
              <a:t> &amp; </a:t>
            </a:r>
            <a:r>
              <a:rPr lang="es-MX" sz="4400" dirty="0" err="1" smtClean="0"/>
              <a:t>could</a:t>
            </a:r>
            <a:endParaRPr lang="es-MX" sz="4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8000" y1="17922" x2="48615" y2="77749"/>
                        <a14:foregroundMark x1="76462" y1="20087" x2="73923" y2="56104"/>
                        <a14:foregroundMark x1="46692" y1="36277" x2="53077" y2="46407"/>
                        <a14:foregroundMark x1="71385" y1="18961" x2="84846" y2="22597"/>
                        <a14:foregroundMark x1="50846" y1="33420" x2="53077" y2="387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449" y="3103880"/>
            <a:ext cx="3962400" cy="3520440"/>
          </a:xfrm>
          <a:prstGeom prst="rect">
            <a:avLst/>
          </a:prstGeom>
        </p:spPr>
      </p:pic>
      <p:pic>
        <p:nvPicPr>
          <p:cNvPr id="5" name="Imagen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615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942" y="286603"/>
            <a:ext cx="11749414" cy="953474"/>
          </a:xfrm>
        </p:spPr>
        <p:txBody>
          <a:bodyPr>
            <a:noAutofit/>
          </a:bodyPr>
          <a:lstStyle/>
          <a:p>
            <a:r>
              <a:rPr lang="en-GB" sz="6600" dirty="0" smtClean="0"/>
              <a:t>What is a modal verb?</a:t>
            </a:r>
            <a:endParaRPr lang="en-GB" sz="6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5400" dirty="0" smtClean="0">
                <a:solidFill>
                  <a:schemeClr val="tx1"/>
                </a:solidFill>
              </a:rPr>
              <a:t>Modal verbs are </a:t>
            </a:r>
            <a:r>
              <a:rPr lang="en-GB" sz="5400" b="1" dirty="0" smtClean="0">
                <a:solidFill>
                  <a:srgbClr val="FF0000"/>
                </a:solidFill>
              </a:rPr>
              <a:t>special verbs </a:t>
            </a:r>
            <a:r>
              <a:rPr lang="en-GB" sz="5400" dirty="0" smtClean="0">
                <a:solidFill>
                  <a:schemeClr val="tx1"/>
                </a:solidFill>
              </a:rPr>
              <a:t>which behave very differently from normal verbs.</a:t>
            </a:r>
          </a:p>
          <a:p>
            <a:pPr algn="just"/>
            <a:endParaRPr lang="en-GB" sz="5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410" y="2753610"/>
            <a:ext cx="3585979" cy="358597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" y="3958339"/>
            <a:ext cx="3219450" cy="2381250"/>
          </a:xfrm>
          <a:prstGeom prst="rect">
            <a:avLst/>
          </a:prstGeom>
        </p:spPr>
      </p:pic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0627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942" y="1039661"/>
            <a:ext cx="5489358" cy="482943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chemeClr val="tx1"/>
                </a:solidFill>
              </a:rPr>
              <a:t>We </a:t>
            </a:r>
            <a:r>
              <a:rPr lang="en-US" sz="3600" dirty="0">
                <a:solidFill>
                  <a:schemeClr val="tx1"/>
                </a:solidFill>
              </a:rPr>
              <a:t>can use </a:t>
            </a:r>
            <a:r>
              <a:rPr lang="en-US" sz="3600" dirty="0" smtClean="0">
                <a:solidFill>
                  <a:schemeClr val="tx1"/>
                </a:solidFill>
              </a:rPr>
              <a:t>'</a:t>
            </a:r>
            <a:r>
              <a:rPr lang="en-US" sz="3600" b="1" dirty="0" smtClean="0">
                <a:solidFill>
                  <a:srgbClr val="0070C0"/>
                </a:solidFill>
              </a:rPr>
              <a:t>MAY</a:t>
            </a:r>
            <a:r>
              <a:rPr lang="en-US" sz="3600" dirty="0" smtClean="0">
                <a:solidFill>
                  <a:schemeClr val="tx1"/>
                </a:solidFill>
              </a:rPr>
              <a:t>' </a:t>
            </a:r>
            <a:r>
              <a:rPr lang="en-US" sz="3600" dirty="0">
                <a:solidFill>
                  <a:schemeClr val="tx1"/>
                </a:solidFill>
              </a:rPr>
              <a:t>to ask </a:t>
            </a:r>
            <a:r>
              <a:rPr lang="en-US" sz="3600" b="1" dirty="0">
                <a:solidFill>
                  <a:srgbClr val="FF0000"/>
                </a:solidFill>
              </a:rPr>
              <a:t>for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permission</a:t>
            </a:r>
            <a:r>
              <a:rPr lang="en-US" sz="3600" dirty="0">
                <a:solidFill>
                  <a:schemeClr val="tx1"/>
                </a:solidFill>
              </a:rPr>
              <a:t>. </a:t>
            </a:r>
            <a:r>
              <a:rPr lang="en-US" sz="3600" dirty="0" smtClean="0">
                <a:solidFill>
                  <a:schemeClr val="tx1"/>
                </a:solidFill>
              </a:rPr>
              <a:t>It is formal </a:t>
            </a:r>
            <a:r>
              <a:rPr lang="en-US" sz="3600" dirty="0">
                <a:solidFill>
                  <a:schemeClr val="tx1"/>
                </a:solidFill>
              </a:rPr>
              <a:t>and </a:t>
            </a:r>
            <a:r>
              <a:rPr lang="en-US" sz="3600" dirty="0" smtClean="0">
                <a:solidFill>
                  <a:schemeClr val="tx1"/>
                </a:solidFill>
              </a:rPr>
              <a:t>is not </a:t>
            </a:r>
            <a:r>
              <a:rPr lang="en-US" sz="3600" dirty="0">
                <a:solidFill>
                  <a:schemeClr val="tx1"/>
                </a:solidFill>
              </a:rPr>
              <a:t>used very often in </a:t>
            </a:r>
            <a:r>
              <a:rPr lang="en-US" sz="3600" dirty="0" smtClean="0">
                <a:solidFill>
                  <a:schemeClr val="tx1"/>
                </a:solidFill>
              </a:rPr>
              <a:t>spoken English.</a:t>
            </a:r>
            <a:endParaRPr lang="en-US" sz="3600" dirty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chemeClr val="tx1"/>
                </a:solidFill>
              </a:rPr>
              <a:t>EXAMPLES: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rgbClr val="FF0000"/>
                </a:solidFill>
              </a:rPr>
              <a:t>May</a:t>
            </a:r>
            <a:r>
              <a:rPr lang="en-US" sz="3600" dirty="0">
                <a:solidFill>
                  <a:schemeClr val="tx1"/>
                </a:solidFill>
              </a:rPr>
              <a:t> I borrow your pen?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rgbClr val="FF0000"/>
                </a:solidFill>
              </a:rPr>
              <a:t>May</a:t>
            </a:r>
            <a:r>
              <a:rPr lang="en-US" sz="3600" dirty="0">
                <a:solidFill>
                  <a:schemeClr val="tx1"/>
                </a:solidFill>
              </a:rPr>
              <a:t> we think about it?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>
                <a:solidFill>
                  <a:srgbClr val="FF0000"/>
                </a:solidFill>
              </a:rPr>
              <a:t>May</a:t>
            </a:r>
            <a:r>
              <a:rPr lang="en-US" sz="3600" dirty="0">
                <a:solidFill>
                  <a:schemeClr val="tx1"/>
                </a:solidFill>
              </a:rPr>
              <a:t> I go now?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</a:pPr>
            <a:endParaRPr lang="es-MX" sz="3600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087649" y="1240077"/>
            <a:ext cx="563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/>
              <a:t>We use </a:t>
            </a:r>
            <a:r>
              <a:rPr lang="en-US" sz="3600" dirty="0" smtClean="0"/>
              <a:t>'</a:t>
            </a:r>
            <a:r>
              <a:rPr lang="en-US" sz="3600" b="1" dirty="0" smtClean="0">
                <a:solidFill>
                  <a:srgbClr val="0070C0"/>
                </a:solidFill>
              </a:rPr>
              <a:t>MAY</a:t>
            </a:r>
            <a:r>
              <a:rPr lang="en-US" sz="3600" dirty="0" smtClean="0"/>
              <a:t>' </a:t>
            </a:r>
            <a:r>
              <a:rPr lang="en-US" sz="3600" dirty="0"/>
              <a:t>to suggest </a:t>
            </a:r>
            <a:r>
              <a:rPr lang="en-US" sz="3600" dirty="0">
                <a:solidFill>
                  <a:srgbClr val="FF0000"/>
                </a:solidFill>
              </a:rPr>
              <a:t>something is possible</a:t>
            </a:r>
            <a:r>
              <a:rPr lang="en-US" sz="3600" dirty="0"/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/>
              <a:t>EXAMPLES</a:t>
            </a:r>
            <a:r>
              <a:rPr lang="en-US" sz="3600" b="1" dirty="0"/>
              <a:t>: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/>
              <a:t>It </a:t>
            </a:r>
            <a:r>
              <a:rPr lang="en-US" sz="3600" dirty="0">
                <a:solidFill>
                  <a:srgbClr val="FF0000"/>
                </a:solidFill>
              </a:rPr>
              <a:t>may</a:t>
            </a:r>
            <a:r>
              <a:rPr lang="en-US" sz="3600" dirty="0"/>
              <a:t> rain later today.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/>
              <a:t>I </a:t>
            </a:r>
            <a:r>
              <a:rPr lang="en-US" sz="3600" dirty="0">
                <a:solidFill>
                  <a:srgbClr val="FF0000"/>
                </a:solidFill>
              </a:rPr>
              <a:t>may</a:t>
            </a:r>
            <a:r>
              <a:rPr lang="en-US" sz="3600" dirty="0"/>
              <a:t> not have time to do it today.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600" dirty="0"/>
              <a:t>Pete </a:t>
            </a:r>
            <a:r>
              <a:rPr lang="en-US" sz="3600" dirty="0">
                <a:solidFill>
                  <a:srgbClr val="FF0000"/>
                </a:solidFill>
              </a:rPr>
              <a:t>may</a:t>
            </a:r>
            <a:r>
              <a:rPr lang="en-US" sz="3600" dirty="0"/>
              <a:t> come with </a:t>
            </a:r>
            <a:r>
              <a:rPr lang="en-US" sz="3600" dirty="0" smtClean="0"/>
              <a:t>us.</a:t>
            </a:r>
            <a:endParaRPr lang="en-US" sz="3600" dirty="0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2327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theme/theme1.xml><?xml version="1.0" encoding="utf-8"?>
<a:theme xmlns:a="http://schemas.openxmlformats.org/drawingml/2006/main" name="Tema de Office">
  <a:themeElements>
    <a:clrScheme name="Amarillo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322</TotalTime>
  <Words>2155</Words>
  <Application>Microsoft Office PowerPoint</Application>
  <PresentationFormat>Panorámica</PresentationFormat>
  <Paragraphs>363</Paragraphs>
  <Slides>41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8" baseType="lpstr">
      <vt:lpstr>Arial</vt:lpstr>
      <vt:lpstr>Calibri</vt:lpstr>
      <vt:lpstr>Century Gothic</vt:lpstr>
      <vt:lpstr>Courier New</vt:lpstr>
      <vt:lpstr>Tw Cen MT</vt:lpstr>
      <vt:lpstr>Wingdings</vt:lpstr>
      <vt:lpstr>Tema de Office</vt:lpstr>
      <vt:lpstr>Material Didáctico Audiovisual Sólo Visión Proyectables Diapositivas  Inglés 4 - Módulo III Bachillerato Universitario 2015</vt:lpstr>
      <vt:lpstr>Propósito General</vt:lpstr>
      <vt:lpstr>Módulo III</vt:lpstr>
      <vt:lpstr>Competencia Disciplinar</vt:lpstr>
      <vt:lpstr>Competencia Genérica</vt:lpstr>
      <vt:lpstr>TEMAS</vt:lpstr>
      <vt:lpstr>Modal Verbs</vt:lpstr>
      <vt:lpstr>What is a modal verb?</vt:lpstr>
      <vt:lpstr>May</vt:lpstr>
      <vt:lpstr>Might</vt:lpstr>
      <vt:lpstr>MAY vs. MIGHT</vt:lpstr>
      <vt:lpstr>MAY vs. MIGHT</vt:lpstr>
      <vt:lpstr>What activities are more possible that you do tomorrow? Write 3 more possible &amp; 3 less possible.</vt:lpstr>
      <vt:lpstr>Exercises</vt:lpstr>
      <vt:lpstr>COULD</vt:lpstr>
      <vt:lpstr>MAY, MIGHT &amp; COULD</vt:lpstr>
      <vt:lpstr>MAY, MIGHT &amp; COULD</vt:lpstr>
      <vt:lpstr>  Use one of the modal verbs in brackets to fill each gap. </vt:lpstr>
      <vt:lpstr>Complete the sentences with the correct form of  CAN, COULD, MAY, OR MIGHT.</vt:lpstr>
      <vt:lpstr>Complete the sentences with the correct form of  CAN, COULD, MAY, OR MIGHT.</vt:lpstr>
      <vt:lpstr> MUST, MUSTN’T AND NEEDN’T</vt:lpstr>
      <vt:lpstr>Presentación de PowerPoint</vt:lpstr>
      <vt:lpstr>Presentación de PowerPoint</vt:lpstr>
      <vt:lpstr>MUST</vt:lpstr>
      <vt:lpstr>TRUE OR FALSE</vt:lpstr>
      <vt:lpstr>MUSTN’T / NEEDN’T</vt:lpstr>
      <vt:lpstr>NEEDN’T</vt:lpstr>
      <vt:lpstr>Summary</vt:lpstr>
      <vt:lpstr>MUSTN’T or NEEDN’T</vt:lpstr>
      <vt:lpstr>MUSTN’T or NEEDN’T</vt:lpstr>
      <vt:lpstr>Practice</vt:lpstr>
      <vt:lpstr>MODAL VERBS</vt:lpstr>
      <vt:lpstr>Personal Problems</vt:lpstr>
      <vt:lpstr>david’s  lifestyle</vt:lpstr>
      <vt:lpstr>david’s lifestyle</vt:lpstr>
      <vt:lpstr>Expressions of asking and giving advice</vt:lpstr>
      <vt:lpstr>Presentación de PowerPoint</vt:lpstr>
      <vt:lpstr>Complete the following sentences using should or shoulDn’t and the verb into parentheses.</vt:lpstr>
      <vt:lpstr>Conclusion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 Mtz A</dc:creator>
  <cp:lastModifiedBy>CMTZA</cp:lastModifiedBy>
  <cp:revision>102</cp:revision>
  <dcterms:created xsi:type="dcterms:W3CDTF">2017-09-26T21:41:15Z</dcterms:created>
  <dcterms:modified xsi:type="dcterms:W3CDTF">2019-09-29T17:49:30Z</dcterms:modified>
</cp:coreProperties>
</file>