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6"/>
  </p:notesMasterIdLst>
  <p:sldIdLst>
    <p:sldId id="257" r:id="rId2"/>
    <p:sldId id="258" r:id="rId3"/>
    <p:sldId id="259" r:id="rId4"/>
    <p:sldId id="260" r:id="rId5"/>
    <p:sldId id="261" r:id="rId6"/>
    <p:sldId id="262" r:id="rId7"/>
    <p:sldId id="354" r:id="rId8"/>
    <p:sldId id="356" r:id="rId9"/>
    <p:sldId id="357" r:id="rId10"/>
    <p:sldId id="358" r:id="rId11"/>
    <p:sldId id="359" r:id="rId12"/>
    <p:sldId id="360" r:id="rId13"/>
    <p:sldId id="361" r:id="rId14"/>
    <p:sldId id="362" r:id="rId15"/>
    <p:sldId id="363" r:id="rId16"/>
    <p:sldId id="364" r:id="rId17"/>
    <p:sldId id="365" r:id="rId18"/>
    <p:sldId id="366" r:id="rId19"/>
    <p:sldId id="367" r:id="rId20"/>
    <p:sldId id="368" r:id="rId21"/>
    <p:sldId id="369" r:id="rId22"/>
    <p:sldId id="370" r:id="rId23"/>
    <p:sldId id="371" r:id="rId24"/>
    <p:sldId id="372" r:id="rId25"/>
    <p:sldId id="373" r:id="rId26"/>
    <p:sldId id="374" r:id="rId27"/>
    <p:sldId id="375" r:id="rId28"/>
    <p:sldId id="376" r:id="rId29"/>
    <p:sldId id="377" r:id="rId30"/>
    <p:sldId id="378" r:id="rId31"/>
    <p:sldId id="413" r:id="rId32"/>
    <p:sldId id="380" r:id="rId33"/>
    <p:sldId id="381" r:id="rId34"/>
    <p:sldId id="382" r:id="rId35"/>
    <p:sldId id="383" r:id="rId36"/>
    <p:sldId id="384" r:id="rId37"/>
    <p:sldId id="385" r:id="rId38"/>
    <p:sldId id="386" r:id="rId39"/>
    <p:sldId id="387" r:id="rId40"/>
    <p:sldId id="388" r:id="rId41"/>
    <p:sldId id="389" r:id="rId42"/>
    <p:sldId id="391" r:id="rId43"/>
    <p:sldId id="392" r:id="rId44"/>
    <p:sldId id="404" r:id="rId45"/>
    <p:sldId id="405" r:id="rId46"/>
    <p:sldId id="403" r:id="rId47"/>
    <p:sldId id="408" r:id="rId48"/>
    <p:sldId id="406" r:id="rId49"/>
    <p:sldId id="407" r:id="rId50"/>
    <p:sldId id="409" r:id="rId51"/>
    <p:sldId id="410" r:id="rId52"/>
    <p:sldId id="411" r:id="rId53"/>
    <p:sldId id="412" r:id="rId54"/>
    <p:sldId id="395" r:id="rId55"/>
    <p:sldId id="396" r:id="rId56"/>
    <p:sldId id="397" r:id="rId57"/>
    <p:sldId id="398" r:id="rId58"/>
    <p:sldId id="399" r:id="rId59"/>
    <p:sldId id="400" r:id="rId60"/>
    <p:sldId id="401" r:id="rId61"/>
    <p:sldId id="402" r:id="rId62"/>
    <p:sldId id="394" r:id="rId63"/>
    <p:sldId id="352" r:id="rId64"/>
    <p:sldId id="353" r:id="rId65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C8412"/>
    <a:srgbClr val="274E37"/>
    <a:srgbClr val="006600"/>
    <a:srgbClr val="0080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68" autoAdjust="0"/>
    <p:restoredTop sz="94660"/>
  </p:normalViewPr>
  <p:slideViewPr>
    <p:cSldViewPr snapToGrid="0">
      <p:cViewPr varScale="1">
        <p:scale>
          <a:sx n="75" d="100"/>
          <a:sy n="75" d="100"/>
        </p:scale>
        <p:origin x="522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CF7AA2E-7E5B-47B4-B59B-2E3B7EFE6B39}" type="doc">
      <dgm:prSet loTypeId="urn:microsoft.com/office/officeart/2005/8/layout/chevron1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4D8A1756-DFA6-4E0D-85B8-29504C92A5C9}">
      <dgm:prSet phldrT="[Texto]"/>
      <dgm:spPr>
        <a:solidFill>
          <a:srgbClr val="FF0000"/>
        </a:solidFill>
      </dgm:spPr>
      <dgm:t>
        <a:bodyPr/>
        <a:lstStyle/>
        <a:p>
          <a:r>
            <a:rPr lang="es-MX" b="1" dirty="0" err="1" smtClean="0"/>
            <a:t>Object</a:t>
          </a:r>
          <a:endParaRPr lang="es-MX" b="1" dirty="0"/>
        </a:p>
      </dgm:t>
    </dgm:pt>
    <dgm:pt modelId="{3816CB7C-7C5C-4705-B70C-2356D0B4473F}" type="parTrans" cxnId="{39DAC150-C655-4A7B-AE4A-E47B2CEC9C65}">
      <dgm:prSet/>
      <dgm:spPr/>
      <dgm:t>
        <a:bodyPr/>
        <a:lstStyle/>
        <a:p>
          <a:endParaRPr lang="es-MX" b="1"/>
        </a:p>
      </dgm:t>
    </dgm:pt>
    <dgm:pt modelId="{CB8E8192-DDB4-4EF3-9921-01F527D67596}" type="sibTrans" cxnId="{39DAC150-C655-4A7B-AE4A-E47B2CEC9C65}">
      <dgm:prSet/>
      <dgm:spPr/>
      <dgm:t>
        <a:bodyPr/>
        <a:lstStyle/>
        <a:p>
          <a:endParaRPr lang="es-MX" b="1"/>
        </a:p>
      </dgm:t>
    </dgm:pt>
    <dgm:pt modelId="{F2A8A77D-8041-4DC6-888A-3D1EE7E59D0E}">
      <dgm:prSet phldrT="[Texto]"/>
      <dgm:spPr>
        <a:solidFill>
          <a:srgbClr val="00B050"/>
        </a:solidFill>
      </dgm:spPr>
      <dgm:t>
        <a:bodyPr/>
        <a:lstStyle/>
        <a:p>
          <a:r>
            <a:rPr lang="es-MX" b="1" dirty="0" err="1" smtClean="0"/>
            <a:t>Verb</a:t>
          </a:r>
          <a:r>
            <a:rPr lang="es-MX" b="1" dirty="0" smtClean="0"/>
            <a:t> </a:t>
          </a:r>
        </a:p>
        <a:p>
          <a:r>
            <a:rPr lang="es-MX" b="1" dirty="0" smtClean="0"/>
            <a:t>TO BE</a:t>
          </a:r>
          <a:endParaRPr lang="es-MX" b="1" dirty="0"/>
        </a:p>
      </dgm:t>
    </dgm:pt>
    <dgm:pt modelId="{E38E2AA5-803B-42FD-BC67-614C0F2EDCC6}" type="parTrans" cxnId="{8C80AF56-8AA5-4E5C-95D8-BFCA8723681B}">
      <dgm:prSet/>
      <dgm:spPr/>
      <dgm:t>
        <a:bodyPr/>
        <a:lstStyle/>
        <a:p>
          <a:endParaRPr lang="es-MX" b="1"/>
        </a:p>
      </dgm:t>
    </dgm:pt>
    <dgm:pt modelId="{964D72CE-F67D-4633-8B0E-DF3437B3CF8B}" type="sibTrans" cxnId="{8C80AF56-8AA5-4E5C-95D8-BFCA8723681B}">
      <dgm:prSet/>
      <dgm:spPr/>
      <dgm:t>
        <a:bodyPr/>
        <a:lstStyle/>
        <a:p>
          <a:endParaRPr lang="es-MX" b="1"/>
        </a:p>
      </dgm:t>
    </dgm:pt>
    <dgm:pt modelId="{AAD6F79C-3C2F-4B3C-BF80-69BB427812BF}">
      <dgm:prSet phldrT="[Texto]"/>
      <dgm:spPr>
        <a:solidFill>
          <a:srgbClr val="00B0F0"/>
        </a:solidFill>
      </dgm:spPr>
      <dgm:t>
        <a:bodyPr/>
        <a:lstStyle/>
        <a:p>
          <a:r>
            <a:rPr lang="es-MX" b="1" dirty="0" err="1" smtClean="0"/>
            <a:t>Complement</a:t>
          </a:r>
          <a:endParaRPr lang="es-MX" b="1" dirty="0"/>
        </a:p>
      </dgm:t>
    </dgm:pt>
    <dgm:pt modelId="{E34D72C7-40E7-43D9-A777-2EF24C3A239E}" type="parTrans" cxnId="{5E3DB35F-5BDB-4367-AA3A-9E46FD216D96}">
      <dgm:prSet/>
      <dgm:spPr/>
      <dgm:t>
        <a:bodyPr/>
        <a:lstStyle/>
        <a:p>
          <a:endParaRPr lang="es-MX" b="1"/>
        </a:p>
      </dgm:t>
    </dgm:pt>
    <dgm:pt modelId="{8E83D3D1-F48A-4BB4-A5E8-5DDF7756CD0B}" type="sibTrans" cxnId="{5E3DB35F-5BDB-4367-AA3A-9E46FD216D96}">
      <dgm:prSet/>
      <dgm:spPr/>
      <dgm:t>
        <a:bodyPr/>
        <a:lstStyle/>
        <a:p>
          <a:endParaRPr lang="es-MX" b="1"/>
        </a:p>
      </dgm:t>
    </dgm:pt>
    <dgm:pt modelId="{D1DD2526-EF2D-40FD-A3D4-A289EB4B8466}">
      <dgm:prSet phldrT="[Texto]"/>
      <dgm:spPr>
        <a:solidFill>
          <a:srgbClr val="0070C0"/>
        </a:solidFill>
      </dgm:spPr>
      <dgm:t>
        <a:bodyPr/>
        <a:lstStyle/>
        <a:p>
          <a:r>
            <a:rPr lang="es-MX" b="1" dirty="0" err="1" smtClean="0"/>
            <a:t>Verb</a:t>
          </a:r>
          <a:r>
            <a:rPr lang="es-MX" b="1" dirty="0" smtClean="0"/>
            <a:t> in </a:t>
          </a:r>
          <a:r>
            <a:rPr lang="es-MX" b="1" dirty="0" err="1" smtClean="0"/>
            <a:t>PAST</a:t>
          </a:r>
          <a:r>
            <a:rPr lang="es-MX" b="1" dirty="0" smtClean="0"/>
            <a:t> </a:t>
          </a:r>
          <a:r>
            <a:rPr lang="es-MX" b="1" dirty="0" err="1" smtClean="0"/>
            <a:t>PARTICIPLE</a:t>
          </a:r>
          <a:endParaRPr lang="es-MX" b="1" dirty="0"/>
        </a:p>
      </dgm:t>
    </dgm:pt>
    <dgm:pt modelId="{08622E2B-2E29-4A08-9984-B8C826995ABF}" type="parTrans" cxnId="{170CECD3-F13C-4FFF-A914-747F30A46665}">
      <dgm:prSet/>
      <dgm:spPr/>
      <dgm:t>
        <a:bodyPr/>
        <a:lstStyle/>
        <a:p>
          <a:endParaRPr lang="es-MX" b="1"/>
        </a:p>
      </dgm:t>
    </dgm:pt>
    <dgm:pt modelId="{A5505ED6-9759-4A79-A113-7366B64B7C87}" type="sibTrans" cxnId="{170CECD3-F13C-4FFF-A914-747F30A46665}">
      <dgm:prSet/>
      <dgm:spPr/>
      <dgm:t>
        <a:bodyPr/>
        <a:lstStyle/>
        <a:p>
          <a:endParaRPr lang="es-MX" b="1"/>
        </a:p>
      </dgm:t>
    </dgm:pt>
    <dgm:pt modelId="{5F824E45-705A-4BD7-9062-5AED8E6A2A97}" type="pres">
      <dgm:prSet presAssocID="{8CF7AA2E-7E5B-47B4-B59B-2E3B7EFE6B3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31A48DA-FFC2-43DF-A433-C328D1540CB7}" type="pres">
      <dgm:prSet presAssocID="{4D8A1756-DFA6-4E0D-85B8-29504C92A5C9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DDB539C-CBB1-45F8-96EC-9CA50F6E390E}" type="pres">
      <dgm:prSet presAssocID="{CB8E8192-DDB4-4EF3-9921-01F527D67596}" presName="parTxOnlySpace" presStyleCnt="0"/>
      <dgm:spPr/>
    </dgm:pt>
    <dgm:pt modelId="{650EF65E-39A1-40B1-B47F-DDE05FF75CB4}" type="pres">
      <dgm:prSet presAssocID="{F2A8A77D-8041-4DC6-888A-3D1EE7E59D0E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9C7BE33-A426-464D-8CE9-F6D9B34776A9}" type="pres">
      <dgm:prSet presAssocID="{964D72CE-F67D-4633-8B0E-DF3437B3CF8B}" presName="parTxOnlySpace" presStyleCnt="0"/>
      <dgm:spPr/>
    </dgm:pt>
    <dgm:pt modelId="{FB6F04AD-9E2C-4927-BB54-89C96A7A2507}" type="pres">
      <dgm:prSet presAssocID="{D1DD2526-EF2D-40FD-A3D4-A289EB4B8466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1120601-F1DC-4B21-AD83-43171B1A390E}" type="pres">
      <dgm:prSet presAssocID="{A5505ED6-9759-4A79-A113-7366B64B7C87}" presName="parTxOnlySpace" presStyleCnt="0"/>
      <dgm:spPr/>
    </dgm:pt>
    <dgm:pt modelId="{77277F78-B723-4A2A-AEBD-407280E84176}" type="pres">
      <dgm:prSet presAssocID="{AAD6F79C-3C2F-4B3C-BF80-69BB427812BF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094A5AC-C82B-4DE1-88DE-6C367D4C420A}" type="presOf" srcId="{AAD6F79C-3C2F-4B3C-BF80-69BB427812BF}" destId="{77277F78-B723-4A2A-AEBD-407280E84176}" srcOrd="0" destOrd="0" presId="urn:microsoft.com/office/officeart/2005/8/layout/chevron1"/>
    <dgm:cxn modelId="{F64049B3-1ECD-41B5-92C5-ECED5EB59DD8}" type="presOf" srcId="{8CF7AA2E-7E5B-47B4-B59B-2E3B7EFE6B39}" destId="{5F824E45-705A-4BD7-9062-5AED8E6A2A97}" srcOrd="0" destOrd="0" presId="urn:microsoft.com/office/officeart/2005/8/layout/chevron1"/>
    <dgm:cxn modelId="{23009594-2AB8-452F-9E5F-2F7289E600BA}" type="presOf" srcId="{4D8A1756-DFA6-4E0D-85B8-29504C92A5C9}" destId="{931A48DA-FFC2-43DF-A433-C328D1540CB7}" srcOrd="0" destOrd="0" presId="urn:microsoft.com/office/officeart/2005/8/layout/chevron1"/>
    <dgm:cxn modelId="{8C80AF56-8AA5-4E5C-95D8-BFCA8723681B}" srcId="{8CF7AA2E-7E5B-47B4-B59B-2E3B7EFE6B39}" destId="{F2A8A77D-8041-4DC6-888A-3D1EE7E59D0E}" srcOrd="1" destOrd="0" parTransId="{E38E2AA5-803B-42FD-BC67-614C0F2EDCC6}" sibTransId="{964D72CE-F67D-4633-8B0E-DF3437B3CF8B}"/>
    <dgm:cxn modelId="{39DAC150-C655-4A7B-AE4A-E47B2CEC9C65}" srcId="{8CF7AA2E-7E5B-47B4-B59B-2E3B7EFE6B39}" destId="{4D8A1756-DFA6-4E0D-85B8-29504C92A5C9}" srcOrd="0" destOrd="0" parTransId="{3816CB7C-7C5C-4705-B70C-2356D0B4473F}" sibTransId="{CB8E8192-DDB4-4EF3-9921-01F527D67596}"/>
    <dgm:cxn modelId="{170CECD3-F13C-4FFF-A914-747F30A46665}" srcId="{8CF7AA2E-7E5B-47B4-B59B-2E3B7EFE6B39}" destId="{D1DD2526-EF2D-40FD-A3D4-A289EB4B8466}" srcOrd="2" destOrd="0" parTransId="{08622E2B-2E29-4A08-9984-B8C826995ABF}" sibTransId="{A5505ED6-9759-4A79-A113-7366B64B7C87}"/>
    <dgm:cxn modelId="{5E3DB35F-5BDB-4367-AA3A-9E46FD216D96}" srcId="{8CF7AA2E-7E5B-47B4-B59B-2E3B7EFE6B39}" destId="{AAD6F79C-3C2F-4B3C-BF80-69BB427812BF}" srcOrd="3" destOrd="0" parTransId="{E34D72C7-40E7-43D9-A777-2EF24C3A239E}" sibTransId="{8E83D3D1-F48A-4BB4-A5E8-5DDF7756CD0B}"/>
    <dgm:cxn modelId="{F9D18911-7D5F-4BF6-9366-644F1C302933}" type="presOf" srcId="{F2A8A77D-8041-4DC6-888A-3D1EE7E59D0E}" destId="{650EF65E-39A1-40B1-B47F-DDE05FF75CB4}" srcOrd="0" destOrd="0" presId="urn:microsoft.com/office/officeart/2005/8/layout/chevron1"/>
    <dgm:cxn modelId="{CAFA1896-F823-4DFD-9FE7-02F42A83DCE3}" type="presOf" srcId="{D1DD2526-EF2D-40FD-A3D4-A289EB4B8466}" destId="{FB6F04AD-9E2C-4927-BB54-89C96A7A2507}" srcOrd="0" destOrd="0" presId="urn:microsoft.com/office/officeart/2005/8/layout/chevron1"/>
    <dgm:cxn modelId="{24786572-707F-48AE-BBC6-7E8312DE9B5A}" type="presParOf" srcId="{5F824E45-705A-4BD7-9062-5AED8E6A2A97}" destId="{931A48DA-FFC2-43DF-A433-C328D1540CB7}" srcOrd="0" destOrd="0" presId="urn:microsoft.com/office/officeart/2005/8/layout/chevron1"/>
    <dgm:cxn modelId="{9D620B70-C3C3-415F-B989-C78E4C4890C6}" type="presParOf" srcId="{5F824E45-705A-4BD7-9062-5AED8E6A2A97}" destId="{FDDB539C-CBB1-45F8-96EC-9CA50F6E390E}" srcOrd="1" destOrd="0" presId="urn:microsoft.com/office/officeart/2005/8/layout/chevron1"/>
    <dgm:cxn modelId="{EE9945B4-94C2-4BF0-9B27-BA5DCF3FC9E1}" type="presParOf" srcId="{5F824E45-705A-4BD7-9062-5AED8E6A2A97}" destId="{650EF65E-39A1-40B1-B47F-DDE05FF75CB4}" srcOrd="2" destOrd="0" presId="urn:microsoft.com/office/officeart/2005/8/layout/chevron1"/>
    <dgm:cxn modelId="{EEFC1A3A-EEE4-4F6F-B0D0-F39D322FE221}" type="presParOf" srcId="{5F824E45-705A-4BD7-9062-5AED8E6A2A97}" destId="{29C7BE33-A426-464D-8CE9-F6D9B34776A9}" srcOrd="3" destOrd="0" presId="urn:microsoft.com/office/officeart/2005/8/layout/chevron1"/>
    <dgm:cxn modelId="{4A06F123-5302-41FA-8D7F-EE387AC24FBD}" type="presParOf" srcId="{5F824E45-705A-4BD7-9062-5AED8E6A2A97}" destId="{FB6F04AD-9E2C-4927-BB54-89C96A7A2507}" srcOrd="4" destOrd="0" presId="urn:microsoft.com/office/officeart/2005/8/layout/chevron1"/>
    <dgm:cxn modelId="{9132DF3D-8670-4B25-A095-8071CA33ACAA}" type="presParOf" srcId="{5F824E45-705A-4BD7-9062-5AED8E6A2A97}" destId="{41120601-F1DC-4B21-AD83-43171B1A390E}" srcOrd="5" destOrd="0" presId="urn:microsoft.com/office/officeart/2005/8/layout/chevron1"/>
    <dgm:cxn modelId="{6BEC111E-8FC5-404A-AE53-BA8D638E653D}" type="presParOf" srcId="{5F824E45-705A-4BD7-9062-5AED8E6A2A97}" destId="{77277F78-B723-4A2A-AEBD-407280E84176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CF7AA2E-7E5B-47B4-B59B-2E3B7EFE6B39}" type="doc">
      <dgm:prSet loTypeId="urn:microsoft.com/office/officeart/2005/8/layout/chevron1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4D8A1756-DFA6-4E0D-85B8-29504C92A5C9}">
      <dgm:prSet phldrT="[Texto]"/>
      <dgm:spPr>
        <a:solidFill>
          <a:srgbClr val="FF0000"/>
        </a:solidFill>
      </dgm:spPr>
      <dgm:t>
        <a:bodyPr/>
        <a:lstStyle/>
        <a:p>
          <a:r>
            <a:rPr lang="es-MX" b="1" dirty="0" err="1" smtClean="0"/>
            <a:t>Object</a:t>
          </a:r>
          <a:endParaRPr lang="es-MX" b="1" dirty="0"/>
        </a:p>
      </dgm:t>
    </dgm:pt>
    <dgm:pt modelId="{3816CB7C-7C5C-4705-B70C-2356D0B4473F}" type="parTrans" cxnId="{39DAC150-C655-4A7B-AE4A-E47B2CEC9C65}">
      <dgm:prSet/>
      <dgm:spPr/>
      <dgm:t>
        <a:bodyPr/>
        <a:lstStyle/>
        <a:p>
          <a:endParaRPr lang="es-MX" b="1"/>
        </a:p>
      </dgm:t>
    </dgm:pt>
    <dgm:pt modelId="{CB8E8192-DDB4-4EF3-9921-01F527D67596}" type="sibTrans" cxnId="{39DAC150-C655-4A7B-AE4A-E47B2CEC9C65}">
      <dgm:prSet/>
      <dgm:spPr/>
      <dgm:t>
        <a:bodyPr/>
        <a:lstStyle/>
        <a:p>
          <a:endParaRPr lang="es-MX" b="1"/>
        </a:p>
      </dgm:t>
    </dgm:pt>
    <dgm:pt modelId="{F2A8A77D-8041-4DC6-888A-3D1EE7E59D0E}">
      <dgm:prSet phldrT="[Texto]"/>
      <dgm:spPr>
        <a:solidFill>
          <a:srgbClr val="00B050"/>
        </a:solidFill>
      </dgm:spPr>
      <dgm:t>
        <a:bodyPr/>
        <a:lstStyle/>
        <a:p>
          <a:r>
            <a:rPr lang="es-MX" b="1" dirty="0" err="1" smtClean="0"/>
            <a:t>Verb</a:t>
          </a:r>
          <a:r>
            <a:rPr lang="es-MX" b="1" dirty="0" smtClean="0"/>
            <a:t> </a:t>
          </a:r>
        </a:p>
        <a:p>
          <a:r>
            <a:rPr lang="es-MX" b="1" dirty="0" smtClean="0"/>
            <a:t>TO BE</a:t>
          </a:r>
          <a:endParaRPr lang="es-MX" b="1" dirty="0"/>
        </a:p>
      </dgm:t>
    </dgm:pt>
    <dgm:pt modelId="{E38E2AA5-803B-42FD-BC67-614C0F2EDCC6}" type="parTrans" cxnId="{8C80AF56-8AA5-4E5C-95D8-BFCA8723681B}">
      <dgm:prSet/>
      <dgm:spPr/>
      <dgm:t>
        <a:bodyPr/>
        <a:lstStyle/>
        <a:p>
          <a:endParaRPr lang="es-MX" b="1"/>
        </a:p>
      </dgm:t>
    </dgm:pt>
    <dgm:pt modelId="{964D72CE-F67D-4633-8B0E-DF3437B3CF8B}" type="sibTrans" cxnId="{8C80AF56-8AA5-4E5C-95D8-BFCA8723681B}">
      <dgm:prSet/>
      <dgm:spPr/>
      <dgm:t>
        <a:bodyPr/>
        <a:lstStyle/>
        <a:p>
          <a:endParaRPr lang="es-MX" b="1"/>
        </a:p>
      </dgm:t>
    </dgm:pt>
    <dgm:pt modelId="{AAD6F79C-3C2F-4B3C-BF80-69BB427812BF}">
      <dgm:prSet phldrT="[Texto]"/>
      <dgm:spPr>
        <a:solidFill>
          <a:srgbClr val="00B0F0"/>
        </a:solidFill>
      </dgm:spPr>
      <dgm:t>
        <a:bodyPr/>
        <a:lstStyle/>
        <a:p>
          <a:r>
            <a:rPr lang="es-MX" b="1" dirty="0" err="1" smtClean="0"/>
            <a:t>Complement</a:t>
          </a:r>
          <a:endParaRPr lang="es-MX" b="1" dirty="0"/>
        </a:p>
      </dgm:t>
    </dgm:pt>
    <dgm:pt modelId="{E34D72C7-40E7-43D9-A777-2EF24C3A239E}" type="parTrans" cxnId="{5E3DB35F-5BDB-4367-AA3A-9E46FD216D96}">
      <dgm:prSet/>
      <dgm:spPr/>
      <dgm:t>
        <a:bodyPr/>
        <a:lstStyle/>
        <a:p>
          <a:endParaRPr lang="es-MX" b="1"/>
        </a:p>
      </dgm:t>
    </dgm:pt>
    <dgm:pt modelId="{8E83D3D1-F48A-4BB4-A5E8-5DDF7756CD0B}" type="sibTrans" cxnId="{5E3DB35F-5BDB-4367-AA3A-9E46FD216D96}">
      <dgm:prSet/>
      <dgm:spPr/>
      <dgm:t>
        <a:bodyPr/>
        <a:lstStyle/>
        <a:p>
          <a:endParaRPr lang="es-MX" b="1"/>
        </a:p>
      </dgm:t>
    </dgm:pt>
    <dgm:pt modelId="{D1DD2526-EF2D-40FD-A3D4-A289EB4B8466}">
      <dgm:prSet phldrT="[Texto]"/>
      <dgm:spPr>
        <a:solidFill>
          <a:srgbClr val="0070C0"/>
        </a:solidFill>
      </dgm:spPr>
      <dgm:t>
        <a:bodyPr/>
        <a:lstStyle/>
        <a:p>
          <a:r>
            <a:rPr lang="es-MX" b="1" dirty="0" err="1" smtClean="0"/>
            <a:t>Verb</a:t>
          </a:r>
          <a:r>
            <a:rPr lang="es-MX" b="1" dirty="0" smtClean="0"/>
            <a:t> in </a:t>
          </a:r>
          <a:r>
            <a:rPr lang="es-MX" b="1" dirty="0" err="1" smtClean="0"/>
            <a:t>PAST</a:t>
          </a:r>
          <a:r>
            <a:rPr lang="es-MX" b="1" dirty="0" smtClean="0"/>
            <a:t> </a:t>
          </a:r>
          <a:r>
            <a:rPr lang="es-MX" b="1" dirty="0" err="1" smtClean="0"/>
            <a:t>PASRTICIPLE</a:t>
          </a:r>
          <a:endParaRPr lang="es-MX" b="1" dirty="0"/>
        </a:p>
      </dgm:t>
    </dgm:pt>
    <dgm:pt modelId="{08622E2B-2E29-4A08-9984-B8C826995ABF}" type="parTrans" cxnId="{170CECD3-F13C-4FFF-A914-747F30A46665}">
      <dgm:prSet/>
      <dgm:spPr/>
      <dgm:t>
        <a:bodyPr/>
        <a:lstStyle/>
        <a:p>
          <a:endParaRPr lang="es-MX" b="1"/>
        </a:p>
      </dgm:t>
    </dgm:pt>
    <dgm:pt modelId="{A5505ED6-9759-4A79-A113-7366B64B7C87}" type="sibTrans" cxnId="{170CECD3-F13C-4FFF-A914-747F30A46665}">
      <dgm:prSet/>
      <dgm:spPr/>
      <dgm:t>
        <a:bodyPr/>
        <a:lstStyle/>
        <a:p>
          <a:endParaRPr lang="es-MX" b="1"/>
        </a:p>
      </dgm:t>
    </dgm:pt>
    <dgm:pt modelId="{5F824E45-705A-4BD7-9062-5AED8E6A2A97}" type="pres">
      <dgm:prSet presAssocID="{8CF7AA2E-7E5B-47B4-B59B-2E3B7EFE6B3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31A48DA-FFC2-43DF-A433-C328D1540CB7}" type="pres">
      <dgm:prSet presAssocID="{4D8A1756-DFA6-4E0D-85B8-29504C92A5C9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DDB539C-CBB1-45F8-96EC-9CA50F6E390E}" type="pres">
      <dgm:prSet presAssocID="{CB8E8192-DDB4-4EF3-9921-01F527D67596}" presName="parTxOnlySpace" presStyleCnt="0"/>
      <dgm:spPr/>
    </dgm:pt>
    <dgm:pt modelId="{650EF65E-39A1-40B1-B47F-DDE05FF75CB4}" type="pres">
      <dgm:prSet presAssocID="{F2A8A77D-8041-4DC6-888A-3D1EE7E59D0E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9C7BE33-A426-464D-8CE9-F6D9B34776A9}" type="pres">
      <dgm:prSet presAssocID="{964D72CE-F67D-4633-8B0E-DF3437B3CF8B}" presName="parTxOnlySpace" presStyleCnt="0"/>
      <dgm:spPr/>
    </dgm:pt>
    <dgm:pt modelId="{FB6F04AD-9E2C-4927-BB54-89C96A7A2507}" type="pres">
      <dgm:prSet presAssocID="{D1DD2526-EF2D-40FD-A3D4-A289EB4B8466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1120601-F1DC-4B21-AD83-43171B1A390E}" type="pres">
      <dgm:prSet presAssocID="{A5505ED6-9759-4A79-A113-7366B64B7C87}" presName="parTxOnlySpace" presStyleCnt="0"/>
      <dgm:spPr/>
    </dgm:pt>
    <dgm:pt modelId="{77277F78-B723-4A2A-AEBD-407280E84176}" type="pres">
      <dgm:prSet presAssocID="{AAD6F79C-3C2F-4B3C-BF80-69BB427812BF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094A5AC-C82B-4DE1-88DE-6C367D4C420A}" type="presOf" srcId="{AAD6F79C-3C2F-4B3C-BF80-69BB427812BF}" destId="{77277F78-B723-4A2A-AEBD-407280E84176}" srcOrd="0" destOrd="0" presId="urn:microsoft.com/office/officeart/2005/8/layout/chevron1"/>
    <dgm:cxn modelId="{F64049B3-1ECD-41B5-92C5-ECED5EB59DD8}" type="presOf" srcId="{8CF7AA2E-7E5B-47B4-B59B-2E3B7EFE6B39}" destId="{5F824E45-705A-4BD7-9062-5AED8E6A2A97}" srcOrd="0" destOrd="0" presId="urn:microsoft.com/office/officeart/2005/8/layout/chevron1"/>
    <dgm:cxn modelId="{23009594-2AB8-452F-9E5F-2F7289E600BA}" type="presOf" srcId="{4D8A1756-DFA6-4E0D-85B8-29504C92A5C9}" destId="{931A48DA-FFC2-43DF-A433-C328D1540CB7}" srcOrd="0" destOrd="0" presId="urn:microsoft.com/office/officeart/2005/8/layout/chevron1"/>
    <dgm:cxn modelId="{8C80AF56-8AA5-4E5C-95D8-BFCA8723681B}" srcId="{8CF7AA2E-7E5B-47B4-B59B-2E3B7EFE6B39}" destId="{F2A8A77D-8041-4DC6-888A-3D1EE7E59D0E}" srcOrd="1" destOrd="0" parTransId="{E38E2AA5-803B-42FD-BC67-614C0F2EDCC6}" sibTransId="{964D72CE-F67D-4633-8B0E-DF3437B3CF8B}"/>
    <dgm:cxn modelId="{39DAC150-C655-4A7B-AE4A-E47B2CEC9C65}" srcId="{8CF7AA2E-7E5B-47B4-B59B-2E3B7EFE6B39}" destId="{4D8A1756-DFA6-4E0D-85B8-29504C92A5C9}" srcOrd="0" destOrd="0" parTransId="{3816CB7C-7C5C-4705-B70C-2356D0B4473F}" sibTransId="{CB8E8192-DDB4-4EF3-9921-01F527D67596}"/>
    <dgm:cxn modelId="{170CECD3-F13C-4FFF-A914-747F30A46665}" srcId="{8CF7AA2E-7E5B-47B4-B59B-2E3B7EFE6B39}" destId="{D1DD2526-EF2D-40FD-A3D4-A289EB4B8466}" srcOrd="2" destOrd="0" parTransId="{08622E2B-2E29-4A08-9984-B8C826995ABF}" sibTransId="{A5505ED6-9759-4A79-A113-7366B64B7C87}"/>
    <dgm:cxn modelId="{5E3DB35F-5BDB-4367-AA3A-9E46FD216D96}" srcId="{8CF7AA2E-7E5B-47B4-B59B-2E3B7EFE6B39}" destId="{AAD6F79C-3C2F-4B3C-BF80-69BB427812BF}" srcOrd="3" destOrd="0" parTransId="{E34D72C7-40E7-43D9-A777-2EF24C3A239E}" sibTransId="{8E83D3D1-F48A-4BB4-A5E8-5DDF7756CD0B}"/>
    <dgm:cxn modelId="{F9D18911-7D5F-4BF6-9366-644F1C302933}" type="presOf" srcId="{F2A8A77D-8041-4DC6-888A-3D1EE7E59D0E}" destId="{650EF65E-39A1-40B1-B47F-DDE05FF75CB4}" srcOrd="0" destOrd="0" presId="urn:microsoft.com/office/officeart/2005/8/layout/chevron1"/>
    <dgm:cxn modelId="{CAFA1896-F823-4DFD-9FE7-02F42A83DCE3}" type="presOf" srcId="{D1DD2526-EF2D-40FD-A3D4-A289EB4B8466}" destId="{FB6F04AD-9E2C-4927-BB54-89C96A7A2507}" srcOrd="0" destOrd="0" presId="urn:microsoft.com/office/officeart/2005/8/layout/chevron1"/>
    <dgm:cxn modelId="{24786572-707F-48AE-BBC6-7E8312DE9B5A}" type="presParOf" srcId="{5F824E45-705A-4BD7-9062-5AED8E6A2A97}" destId="{931A48DA-FFC2-43DF-A433-C328D1540CB7}" srcOrd="0" destOrd="0" presId="urn:microsoft.com/office/officeart/2005/8/layout/chevron1"/>
    <dgm:cxn modelId="{9D620B70-C3C3-415F-B989-C78E4C4890C6}" type="presParOf" srcId="{5F824E45-705A-4BD7-9062-5AED8E6A2A97}" destId="{FDDB539C-CBB1-45F8-96EC-9CA50F6E390E}" srcOrd="1" destOrd="0" presId="urn:microsoft.com/office/officeart/2005/8/layout/chevron1"/>
    <dgm:cxn modelId="{EE9945B4-94C2-4BF0-9B27-BA5DCF3FC9E1}" type="presParOf" srcId="{5F824E45-705A-4BD7-9062-5AED8E6A2A97}" destId="{650EF65E-39A1-40B1-B47F-DDE05FF75CB4}" srcOrd="2" destOrd="0" presId="urn:microsoft.com/office/officeart/2005/8/layout/chevron1"/>
    <dgm:cxn modelId="{EEFC1A3A-EEE4-4F6F-B0D0-F39D322FE221}" type="presParOf" srcId="{5F824E45-705A-4BD7-9062-5AED8E6A2A97}" destId="{29C7BE33-A426-464D-8CE9-F6D9B34776A9}" srcOrd="3" destOrd="0" presId="urn:microsoft.com/office/officeart/2005/8/layout/chevron1"/>
    <dgm:cxn modelId="{4A06F123-5302-41FA-8D7F-EE387AC24FBD}" type="presParOf" srcId="{5F824E45-705A-4BD7-9062-5AED8E6A2A97}" destId="{FB6F04AD-9E2C-4927-BB54-89C96A7A2507}" srcOrd="4" destOrd="0" presId="urn:microsoft.com/office/officeart/2005/8/layout/chevron1"/>
    <dgm:cxn modelId="{9132DF3D-8670-4B25-A095-8071CA33ACAA}" type="presParOf" srcId="{5F824E45-705A-4BD7-9062-5AED8E6A2A97}" destId="{41120601-F1DC-4B21-AD83-43171B1A390E}" srcOrd="5" destOrd="0" presId="urn:microsoft.com/office/officeart/2005/8/layout/chevron1"/>
    <dgm:cxn modelId="{6BEC111E-8FC5-404A-AE53-BA8D638E653D}" type="presParOf" srcId="{5F824E45-705A-4BD7-9062-5AED8E6A2A97}" destId="{77277F78-B723-4A2A-AEBD-407280E84176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1A48DA-FFC2-43DF-A433-C328D1540CB7}">
      <dsp:nvSpPr>
        <dsp:cNvPr id="0" name=""/>
        <dsp:cNvSpPr/>
      </dsp:nvSpPr>
      <dsp:spPr>
        <a:xfrm>
          <a:off x="5444" y="576790"/>
          <a:ext cx="3169301" cy="1267720"/>
        </a:xfrm>
        <a:prstGeom prst="chevron">
          <a:avLst/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011" tIns="29337" rIns="29337" bIns="29337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b="1" kern="1200" dirty="0" err="1" smtClean="0"/>
            <a:t>Object</a:t>
          </a:r>
          <a:endParaRPr lang="es-MX" sz="2200" b="1" kern="1200" dirty="0"/>
        </a:p>
      </dsp:txBody>
      <dsp:txXfrm>
        <a:off x="639304" y="576790"/>
        <a:ext cx="1901581" cy="1267720"/>
      </dsp:txXfrm>
    </dsp:sp>
    <dsp:sp modelId="{650EF65E-39A1-40B1-B47F-DDE05FF75CB4}">
      <dsp:nvSpPr>
        <dsp:cNvPr id="0" name=""/>
        <dsp:cNvSpPr/>
      </dsp:nvSpPr>
      <dsp:spPr>
        <a:xfrm>
          <a:off x="2857815" y="576790"/>
          <a:ext cx="3169301" cy="1267720"/>
        </a:xfrm>
        <a:prstGeom prst="chevron">
          <a:avLst/>
        </a:prstGeom>
        <a:solidFill>
          <a:srgbClr val="00B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011" tIns="29337" rIns="29337" bIns="29337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b="1" kern="1200" dirty="0" err="1" smtClean="0"/>
            <a:t>Verb</a:t>
          </a:r>
          <a:r>
            <a:rPr lang="es-MX" sz="2200" b="1" kern="1200" dirty="0" smtClean="0"/>
            <a:t> 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b="1" kern="1200" dirty="0" smtClean="0"/>
            <a:t>TO BE</a:t>
          </a:r>
          <a:endParaRPr lang="es-MX" sz="2200" b="1" kern="1200" dirty="0"/>
        </a:p>
      </dsp:txBody>
      <dsp:txXfrm>
        <a:off x="3491675" y="576790"/>
        <a:ext cx="1901581" cy="1267720"/>
      </dsp:txXfrm>
    </dsp:sp>
    <dsp:sp modelId="{FB6F04AD-9E2C-4927-BB54-89C96A7A2507}">
      <dsp:nvSpPr>
        <dsp:cNvPr id="0" name=""/>
        <dsp:cNvSpPr/>
      </dsp:nvSpPr>
      <dsp:spPr>
        <a:xfrm>
          <a:off x="5710186" y="576790"/>
          <a:ext cx="3169301" cy="1267720"/>
        </a:xfrm>
        <a:prstGeom prst="chevron">
          <a:avLst/>
        </a:prstGeom>
        <a:solidFill>
          <a:srgbClr val="0070C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011" tIns="29337" rIns="29337" bIns="29337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b="1" kern="1200" dirty="0" err="1" smtClean="0"/>
            <a:t>Verb</a:t>
          </a:r>
          <a:r>
            <a:rPr lang="es-MX" sz="2200" b="1" kern="1200" dirty="0" smtClean="0"/>
            <a:t> in </a:t>
          </a:r>
          <a:r>
            <a:rPr lang="es-MX" sz="2200" b="1" kern="1200" dirty="0" err="1" smtClean="0"/>
            <a:t>PAST</a:t>
          </a:r>
          <a:r>
            <a:rPr lang="es-MX" sz="2200" b="1" kern="1200" dirty="0" smtClean="0"/>
            <a:t> </a:t>
          </a:r>
          <a:r>
            <a:rPr lang="es-MX" sz="2200" b="1" kern="1200" dirty="0" err="1" smtClean="0"/>
            <a:t>PARTICIPLE</a:t>
          </a:r>
          <a:endParaRPr lang="es-MX" sz="2200" b="1" kern="1200" dirty="0"/>
        </a:p>
      </dsp:txBody>
      <dsp:txXfrm>
        <a:off x="6344046" y="576790"/>
        <a:ext cx="1901581" cy="1267720"/>
      </dsp:txXfrm>
    </dsp:sp>
    <dsp:sp modelId="{77277F78-B723-4A2A-AEBD-407280E84176}">
      <dsp:nvSpPr>
        <dsp:cNvPr id="0" name=""/>
        <dsp:cNvSpPr/>
      </dsp:nvSpPr>
      <dsp:spPr>
        <a:xfrm>
          <a:off x="8562558" y="576790"/>
          <a:ext cx="3169301" cy="1267720"/>
        </a:xfrm>
        <a:prstGeom prst="chevron">
          <a:avLst/>
        </a:prstGeom>
        <a:solidFill>
          <a:srgbClr val="00B0F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011" tIns="29337" rIns="29337" bIns="29337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b="1" kern="1200" dirty="0" err="1" smtClean="0"/>
            <a:t>Complement</a:t>
          </a:r>
          <a:endParaRPr lang="es-MX" sz="2200" b="1" kern="1200" dirty="0"/>
        </a:p>
      </dsp:txBody>
      <dsp:txXfrm>
        <a:off x="9196418" y="576790"/>
        <a:ext cx="1901581" cy="126772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1A48DA-FFC2-43DF-A433-C328D1540CB7}">
      <dsp:nvSpPr>
        <dsp:cNvPr id="0" name=""/>
        <dsp:cNvSpPr/>
      </dsp:nvSpPr>
      <dsp:spPr>
        <a:xfrm>
          <a:off x="5444" y="576790"/>
          <a:ext cx="3169301" cy="1267720"/>
        </a:xfrm>
        <a:prstGeom prst="chevron">
          <a:avLst/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011" tIns="29337" rIns="29337" bIns="29337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b="1" kern="1200" dirty="0" err="1" smtClean="0"/>
            <a:t>Object</a:t>
          </a:r>
          <a:endParaRPr lang="es-MX" sz="2200" b="1" kern="1200" dirty="0"/>
        </a:p>
      </dsp:txBody>
      <dsp:txXfrm>
        <a:off x="639304" y="576790"/>
        <a:ext cx="1901581" cy="1267720"/>
      </dsp:txXfrm>
    </dsp:sp>
    <dsp:sp modelId="{650EF65E-39A1-40B1-B47F-DDE05FF75CB4}">
      <dsp:nvSpPr>
        <dsp:cNvPr id="0" name=""/>
        <dsp:cNvSpPr/>
      </dsp:nvSpPr>
      <dsp:spPr>
        <a:xfrm>
          <a:off x="2857815" y="576790"/>
          <a:ext cx="3169301" cy="1267720"/>
        </a:xfrm>
        <a:prstGeom prst="chevron">
          <a:avLst/>
        </a:prstGeom>
        <a:solidFill>
          <a:srgbClr val="00B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011" tIns="29337" rIns="29337" bIns="29337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b="1" kern="1200" dirty="0" err="1" smtClean="0"/>
            <a:t>Verb</a:t>
          </a:r>
          <a:r>
            <a:rPr lang="es-MX" sz="2200" b="1" kern="1200" dirty="0" smtClean="0"/>
            <a:t> 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b="1" kern="1200" dirty="0" smtClean="0"/>
            <a:t>TO BE</a:t>
          </a:r>
          <a:endParaRPr lang="es-MX" sz="2200" b="1" kern="1200" dirty="0"/>
        </a:p>
      </dsp:txBody>
      <dsp:txXfrm>
        <a:off x="3491675" y="576790"/>
        <a:ext cx="1901581" cy="1267720"/>
      </dsp:txXfrm>
    </dsp:sp>
    <dsp:sp modelId="{FB6F04AD-9E2C-4927-BB54-89C96A7A2507}">
      <dsp:nvSpPr>
        <dsp:cNvPr id="0" name=""/>
        <dsp:cNvSpPr/>
      </dsp:nvSpPr>
      <dsp:spPr>
        <a:xfrm>
          <a:off x="5710186" y="576790"/>
          <a:ext cx="3169301" cy="1267720"/>
        </a:xfrm>
        <a:prstGeom prst="chevron">
          <a:avLst/>
        </a:prstGeom>
        <a:solidFill>
          <a:srgbClr val="0070C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011" tIns="29337" rIns="29337" bIns="29337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b="1" kern="1200" dirty="0" err="1" smtClean="0"/>
            <a:t>Verb</a:t>
          </a:r>
          <a:r>
            <a:rPr lang="es-MX" sz="2200" b="1" kern="1200" dirty="0" smtClean="0"/>
            <a:t> in </a:t>
          </a:r>
          <a:r>
            <a:rPr lang="es-MX" sz="2200" b="1" kern="1200" dirty="0" err="1" smtClean="0"/>
            <a:t>PAST</a:t>
          </a:r>
          <a:r>
            <a:rPr lang="es-MX" sz="2200" b="1" kern="1200" dirty="0" smtClean="0"/>
            <a:t> </a:t>
          </a:r>
          <a:r>
            <a:rPr lang="es-MX" sz="2200" b="1" kern="1200" dirty="0" err="1" smtClean="0"/>
            <a:t>PASRTICIPLE</a:t>
          </a:r>
          <a:endParaRPr lang="es-MX" sz="2200" b="1" kern="1200" dirty="0"/>
        </a:p>
      </dsp:txBody>
      <dsp:txXfrm>
        <a:off x="6344046" y="576790"/>
        <a:ext cx="1901581" cy="1267720"/>
      </dsp:txXfrm>
    </dsp:sp>
    <dsp:sp modelId="{77277F78-B723-4A2A-AEBD-407280E84176}">
      <dsp:nvSpPr>
        <dsp:cNvPr id="0" name=""/>
        <dsp:cNvSpPr/>
      </dsp:nvSpPr>
      <dsp:spPr>
        <a:xfrm>
          <a:off x="8562558" y="576790"/>
          <a:ext cx="3169301" cy="1267720"/>
        </a:xfrm>
        <a:prstGeom prst="chevron">
          <a:avLst/>
        </a:prstGeom>
        <a:solidFill>
          <a:srgbClr val="00B0F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011" tIns="29337" rIns="29337" bIns="29337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b="1" kern="1200" dirty="0" err="1" smtClean="0"/>
            <a:t>Complement</a:t>
          </a:r>
          <a:endParaRPr lang="es-MX" sz="2200" b="1" kern="1200" dirty="0"/>
        </a:p>
      </dsp:txBody>
      <dsp:txXfrm>
        <a:off x="9196418" y="576790"/>
        <a:ext cx="1901581" cy="12677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9FBC7F-E28D-44D6-882C-30440C86B771}" type="datetimeFigureOut">
              <a:rPr lang="es-MX" smtClean="0"/>
              <a:t>29/09/2019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FBDC37-24D9-4B37-92F3-E0253BD9110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893456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FBDC37-24D9-4B37-92F3-E0253BD91106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204958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MX" smtClean="0"/>
          </a:p>
        </p:txBody>
      </p:sp>
    </p:spTree>
    <p:extLst>
      <p:ext uri="{BB962C8B-B14F-4D97-AF65-F5344CB8AC3E}">
        <p14:creationId xmlns:p14="http://schemas.microsoft.com/office/powerpoint/2010/main" val="23230646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MX" smtClean="0"/>
          </a:p>
        </p:txBody>
      </p:sp>
    </p:spTree>
    <p:extLst>
      <p:ext uri="{BB962C8B-B14F-4D97-AF65-F5344CB8AC3E}">
        <p14:creationId xmlns:p14="http://schemas.microsoft.com/office/powerpoint/2010/main" val="12691707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MX" smtClean="0"/>
          </a:p>
        </p:txBody>
      </p:sp>
    </p:spTree>
    <p:extLst>
      <p:ext uri="{BB962C8B-B14F-4D97-AF65-F5344CB8AC3E}">
        <p14:creationId xmlns:p14="http://schemas.microsoft.com/office/powerpoint/2010/main" val="25007017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MX" smtClean="0"/>
          </a:p>
        </p:txBody>
      </p:sp>
    </p:spTree>
    <p:extLst>
      <p:ext uri="{BB962C8B-B14F-4D97-AF65-F5344CB8AC3E}">
        <p14:creationId xmlns:p14="http://schemas.microsoft.com/office/powerpoint/2010/main" val="151489052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2531787-B899-44D7-88F7-B855CB3E641F}" type="slidenum">
              <a:rPr lang="cs-CZ"/>
              <a:pPr/>
              <a:t>41</a:t>
            </a:fld>
            <a:endParaRPr lang="cs-CZ"/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0369773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5D43A2B-86F6-4CC0-BDBE-6C37806B39B5}" type="slidenum">
              <a:rPr lang="en-US" altLang="en-US">
                <a:latin typeface="Times New Roman" panose="02020603050405020304" pitchFamily="18" charset="0"/>
              </a:rPr>
              <a:pPr eaLnBrk="1" hangingPunct="1">
                <a:spcBef>
                  <a:spcPct val="0"/>
                </a:spcBef>
              </a:pPr>
              <a:t>44</a:t>
            </a:fld>
            <a:endParaRPr lang="en-US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70301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FBDC37-24D9-4B37-92F3-E0253BD91106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150966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5D43A2B-86F6-4CC0-BDBE-6C37806B39B5}" type="slidenum">
              <a:rPr lang="en-US" altLang="en-US">
                <a:latin typeface="Times New Roman" panose="02020603050405020304" pitchFamily="18" charset="0"/>
              </a:rPr>
              <a:pPr eaLnBrk="1" hangingPunct="1">
                <a:spcBef>
                  <a:spcPct val="0"/>
                </a:spcBef>
              </a:pPr>
              <a:t>8</a:t>
            </a:fld>
            <a:endParaRPr lang="en-US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97470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40854126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36346755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MX" smtClean="0"/>
          </a:p>
        </p:txBody>
      </p:sp>
    </p:spTree>
    <p:extLst>
      <p:ext uri="{BB962C8B-B14F-4D97-AF65-F5344CB8AC3E}">
        <p14:creationId xmlns:p14="http://schemas.microsoft.com/office/powerpoint/2010/main" val="13544727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MX" smtClean="0"/>
          </a:p>
        </p:txBody>
      </p:sp>
    </p:spTree>
    <p:extLst>
      <p:ext uri="{BB962C8B-B14F-4D97-AF65-F5344CB8AC3E}">
        <p14:creationId xmlns:p14="http://schemas.microsoft.com/office/powerpoint/2010/main" val="22788643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MX" smtClean="0"/>
          </a:p>
        </p:txBody>
      </p:sp>
    </p:spTree>
    <p:extLst>
      <p:ext uri="{BB962C8B-B14F-4D97-AF65-F5344CB8AC3E}">
        <p14:creationId xmlns:p14="http://schemas.microsoft.com/office/powerpoint/2010/main" val="3711493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MX" smtClean="0"/>
          </a:p>
        </p:txBody>
      </p:sp>
    </p:spTree>
    <p:extLst>
      <p:ext uri="{BB962C8B-B14F-4D97-AF65-F5344CB8AC3E}">
        <p14:creationId xmlns:p14="http://schemas.microsoft.com/office/powerpoint/2010/main" val="19959561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363255" y="413358"/>
            <a:ext cx="11448789" cy="2090129"/>
          </a:xfrm>
        </p:spPr>
        <p:txBody>
          <a:bodyPr anchor="b"/>
          <a:lstStyle>
            <a:lvl1pPr algn="ctr">
              <a:defRPr sz="6000" b="1" cap="none" spc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838200" y="2503488"/>
            <a:ext cx="10515600" cy="2754312"/>
          </a:xfrm>
        </p:spPr>
        <p:txBody>
          <a:bodyPr/>
          <a:lstStyle>
            <a:lvl1pPr marL="0" indent="0" algn="ctr">
              <a:buNone/>
              <a:defRPr sz="2400" b="1" cap="none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MX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DC635-BBE3-49C5-A6C4-16D568CAE85D}" type="datetime1">
              <a:rPr lang="es-MX" smtClean="0"/>
              <a:t>29/09/2019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19344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481AE-689C-4495-908A-E0D1B4B87902}" type="datetime1">
              <a:rPr lang="es-MX" smtClean="0"/>
              <a:t>29/09/2019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67106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5D8C3-57EF-4B33-BEC6-95D2AE625C57}" type="datetime1">
              <a:rPr lang="es-MX" smtClean="0"/>
              <a:t>29/09/2019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27788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88307" y="388307"/>
            <a:ext cx="11386159" cy="937256"/>
          </a:xfr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8306" y="1325562"/>
            <a:ext cx="11386160" cy="4887347"/>
          </a:xfrm>
        </p:spPr>
        <p:txBody>
          <a:bodyPr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DD9CE-83AE-4EB3-A282-40A4914DFD5C}" type="datetime1">
              <a:rPr lang="es-MX" smtClean="0"/>
              <a:t>29/09/2019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58560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7F818-4612-4971-B7F1-6B7C22AAFC36}" type="datetime1">
              <a:rPr lang="es-MX" smtClean="0"/>
              <a:t>29/09/2019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79903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C4393-C6DD-4719-BDC3-7EC08365A239}" type="datetime1">
              <a:rPr lang="es-MX" smtClean="0"/>
              <a:t>29/09/2019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74600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66184-CF34-4F9B-8EA7-99F141535555}" type="datetime1">
              <a:rPr lang="es-MX" smtClean="0"/>
              <a:t>29/09/2019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91080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4F5B4-4A4F-4A63-95C9-AC636C0EAB2F}" type="datetime1">
              <a:rPr lang="es-MX" smtClean="0"/>
              <a:t>29/09/2019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12369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BEC25-8B13-4AFC-B25F-88C8A309C785}" type="datetime1">
              <a:rPr lang="es-MX" smtClean="0"/>
              <a:t>29/09/2019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80598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A033C-4202-440B-9805-84DC0D0DE62F}" type="datetime1">
              <a:rPr lang="es-MX" smtClean="0"/>
              <a:t>29/09/2019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71678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D9A49-2812-4FBF-A982-BA5ABC2221E8}" type="datetime1">
              <a:rPr lang="es-MX" smtClean="0"/>
              <a:t>29/09/2019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1AD8D-6DE8-42FE-9C5D-C48D75D8E33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94908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 userDrawn="1"/>
        </p:nvPicPr>
        <p:blipFill>
          <a:blip r:embed="rId13" cstate="print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6036" y="650011"/>
            <a:ext cx="6259928" cy="5557979"/>
          </a:xfrm>
          <a:prstGeom prst="rect">
            <a:avLst/>
          </a:prstGeom>
        </p:spPr>
      </p:pic>
      <p:sp>
        <p:nvSpPr>
          <p:cNvPr id="8" name="Rectángulo 7"/>
          <p:cNvSpPr/>
          <p:nvPr userDrawn="1"/>
        </p:nvSpPr>
        <p:spPr>
          <a:xfrm rot="5400000">
            <a:off x="5901014" y="-5906724"/>
            <a:ext cx="382043" cy="12199931"/>
          </a:xfrm>
          <a:prstGeom prst="rect">
            <a:avLst/>
          </a:prstGeom>
          <a:solidFill>
            <a:srgbClr val="274E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51E651-F777-4D06-B166-C790C6454559}" type="datetime1">
              <a:rPr lang="es-MX" smtClean="0"/>
              <a:t>29/09/2019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Inglés 4 - Módulo I - L22LI. Cesar Martínez Acevedo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F1AD8D-6DE8-42FE-9C5D-C48D75D8E338}" type="slidenum">
              <a:rPr lang="es-MX" smtClean="0"/>
              <a:t>‹Nº›</a:t>
            </a:fld>
            <a:endParaRPr lang="es-MX"/>
          </a:p>
        </p:txBody>
      </p:sp>
      <p:sp>
        <p:nvSpPr>
          <p:cNvPr id="9" name="Rectángulo 8"/>
          <p:cNvSpPr/>
          <p:nvPr userDrawn="1"/>
        </p:nvSpPr>
        <p:spPr>
          <a:xfrm rot="16200000">
            <a:off x="6025955" y="695519"/>
            <a:ext cx="140091" cy="12192001"/>
          </a:xfrm>
          <a:prstGeom prst="rect">
            <a:avLst/>
          </a:prstGeom>
          <a:solidFill>
            <a:srgbClr val="9C84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26" y="16616"/>
            <a:ext cx="425323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9051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1" kern="1200" cap="none" spc="0">
          <a:ln w="22225">
            <a:solidFill>
              <a:schemeClr val="accent2"/>
            </a:solidFill>
            <a:prstDash val="solid"/>
          </a:ln>
          <a:solidFill>
            <a:schemeClr val="accent2">
              <a:lumMod val="40000"/>
              <a:lumOff val="60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slide" Target="slide6.xml"/><Relationship Id="rId4" Type="http://schemas.openxmlformats.org/officeDocument/2006/relationships/image" Target="../media/image10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slide" Target="slide6.xml"/><Relationship Id="rId4" Type="http://schemas.openxmlformats.org/officeDocument/2006/relationships/image" Target="../media/image10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slide" Target="slide6.xml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slide" Target="slide6.xml"/><Relationship Id="rId4" Type="http://schemas.openxmlformats.org/officeDocument/2006/relationships/image" Target="../media/image24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slide" Target="slide6.xml"/><Relationship Id="rId4" Type="http://schemas.openxmlformats.org/officeDocument/2006/relationships/image" Target="../media/image29.gi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slide" Target="slide6.xml"/><Relationship Id="rId4" Type="http://schemas.openxmlformats.org/officeDocument/2006/relationships/image" Target="../media/image33.jp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Layout" Target="../diagrams/layout1.xml"/><Relationship Id="rId7" Type="http://schemas.openxmlformats.org/officeDocument/2006/relationships/slide" Target="slide6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hyperlink" Target="http://images.google.cz/imgres?imgurl=http://www.vivavi.com/catalog/images/res/green_eco_furniture_wardrobe_1.jpg&amp;imgrefurl=http://www.vivavi.com/catalog/product_info.php?products_id=1228&amp;usg=__eO7QMThqaxNxNw2MfjguCtGkbBE=&amp;h=365&amp;w=304&amp;sz=58&amp;hl=cs&amp;start=55&amp;itbs=1&amp;tbnid=01gxXErXS5riSM:&amp;tbnh=121&amp;tbnw=101&amp;prev=/images?q=wardrobe&amp;start=40&amp;hl=cs&amp;sa=N&amp;gbv=2&amp;ndsp=20&amp;tbs=isch:1" TargetMode="External"/><Relationship Id="rId7" Type="http://schemas.openxmlformats.org/officeDocument/2006/relationships/slide" Target="slide6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hyperlink" Target="http://images.google.cz/imgres?imgurl=http://www.clipartguide.com/_named_clipart_images/0511-0707-1811-4126_Luggage_clipart_image.jpg&amp;imgrefurl=http://www.clipartguide.com/_pages/0511-0707-1811-4126.html&amp;usg=__mSdupGIU2ceZmQnU96HWf9hyVZw=&amp;h=267&amp;w=300&amp;sz=13&amp;hl=cs&amp;start=3&amp;itbs=1&amp;tbnid=gyiGxR5PLX433M:&amp;tbnh=103&amp;tbnw=116&amp;prev=/images?q=luggage+clipart&amp;hl=cs&amp;gbv=2&amp;tbs=isch:1" TargetMode="External"/><Relationship Id="rId4" Type="http://schemas.openxmlformats.org/officeDocument/2006/relationships/image" Target="../media/image34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slide" Target="slide6.xml"/><Relationship Id="rId4" Type="http://schemas.openxmlformats.org/officeDocument/2006/relationships/image" Target="../media/image15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slide" Target="slide6.xml"/><Relationship Id="rId4" Type="http://schemas.openxmlformats.org/officeDocument/2006/relationships/image" Target="../media/image10.gif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slide" Target="slide6.xml"/><Relationship Id="rId4" Type="http://schemas.openxmlformats.org/officeDocument/2006/relationships/image" Target="../media/image10.gif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slide" Target="slide6.xml"/><Relationship Id="rId4" Type="http://schemas.openxmlformats.org/officeDocument/2006/relationships/image" Target="../media/image33.jpg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Layout" Target="../diagrams/layout2.xml"/><Relationship Id="rId7" Type="http://schemas.openxmlformats.org/officeDocument/2006/relationships/slide" Target="slide6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39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41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42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44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43.xm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45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slide" Target="slide6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png"/><Relationship Id="rId4" Type="http://schemas.openxmlformats.org/officeDocument/2006/relationships/slide" Target="slide6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slide" Target="slide6.xml"/><Relationship Id="rId4" Type="http://schemas.openxmlformats.org/officeDocument/2006/relationships/image" Target="../media/image6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slide" Target="slide6.xml"/><Relationship Id="rId4" Type="http://schemas.openxmlformats.org/officeDocument/2006/relationships/image" Target="../media/image10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33401" y="1207334"/>
            <a:ext cx="11125200" cy="3018833"/>
          </a:xfrm>
        </p:spPr>
        <p:txBody>
          <a:bodyPr>
            <a:normAutofit fontScale="90000"/>
          </a:bodyPr>
          <a:lstStyle/>
          <a:p>
            <a:r>
              <a:rPr lang="es-MX" sz="4800" dirty="0"/>
              <a:t>Material Didáctico Audiovisual</a:t>
            </a:r>
            <a:br>
              <a:rPr lang="es-MX" sz="4800" dirty="0"/>
            </a:br>
            <a:r>
              <a:rPr lang="es-MX" sz="4800" dirty="0"/>
              <a:t>Sólo Visión </a:t>
            </a:r>
            <a:r>
              <a:rPr lang="es-MX" sz="4800" dirty="0" err="1"/>
              <a:t>Proyectables</a:t>
            </a:r>
            <a:r>
              <a:rPr lang="es-MX" sz="4800" dirty="0"/>
              <a:t> Diapositivas</a:t>
            </a:r>
            <a:br>
              <a:rPr lang="es-MX" sz="4800" dirty="0"/>
            </a:br>
            <a:r>
              <a:rPr lang="es-MX" sz="4800" dirty="0"/>
              <a:t/>
            </a:r>
            <a:br>
              <a:rPr lang="es-MX" sz="4800" dirty="0"/>
            </a:br>
            <a:r>
              <a:rPr lang="es-MX" sz="4800" dirty="0"/>
              <a:t>Inglés </a:t>
            </a:r>
            <a:r>
              <a:rPr lang="es-MX" sz="4800" dirty="0" smtClean="0"/>
              <a:t>4 - Módulo IV</a:t>
            </a:r>
            <a:r>
              <a:rPr lang="es-MX" sz="4800" dirty="0"/>
              <a:t/>
            </a:r>
            <a:br>
              <a:rPr lang="es-MX" sz="4800" dirty="0"/>
            </a:br>
            <a:r>
              <a:rPr lang="es-MX" sz="4800" dirty="0"/>
              <a:t>Bachillerato Universitario 2015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796682" y="4361362"/>
            <a:ext cx="10598638" cy="577780"/>
          </a:xfrm>
        </p:spPr>
        <p:txBody>
          <a:bodyPr>
            <a:noAutofit/>
          </a:bodyPr>
          <a:lstStyle/>
          <a:p>
            <a:r>
              <a:rPr lang="en-US" sz="320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Let’s describe the stages of a process.</a:t>
            </a:r>
            <a:endParaRPr lang="es-MX" sz="32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958851" y="6219851"/>
            <a:ext cx="102743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b="1" dirty="0" smtClean="0">
                <a:ln w="0"/>
                <a:solidFill>
                  <a:srgbClr val="CC99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Plantel “Dr. Ángel Ma. Garibay </a:t>
            </a:r>
            <a:r>
              <a:rPr lang="es-MX" sz="2400" b="1" dirty="0" err="1" smtClean="0">
                <a:ln w="0"/>
                <a:solidFill>
                  <a:srgbClr val="CC99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Kintana</a:t>
            </a:r>
            <a:r>
              <a:rPr lang="es-MX" sz="2400" b="1" dirty="0" smtClean="0">
                <a:ln w="0"/>
                <a:solidFill>
                  <a:srgbClr val="CC99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” de la Escuela Preparatoria</a:t>
            </a:r>
            <a:endParaRPr lang="es-MX" sz="2400" b="1" dirty="0">
              <a:ln w="0"/>
              <a:solidFill>
                <a:srgbClr val="CC99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2 Subtítulo"/>
          <p:cNvSpPr txBox="1">
            <a:spLocks/>
          </p:cNvSpPr>
          <p:nvPr/>
        </p:nvSpPr>
        <p:spPr>
          <a:xfrm>
            <a:off x="190597" y="5074338"/>
            <a:ext cx="11468004" cy="6761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2400" kern="1200" cap="all" spc="200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MX" sz="40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n-lt"/>
              </a:rPr>
              <a:t>Elaborado por: </a:t>
            </a:r>
            <a:r>
              <a:rPr lang="es-MX" sz="40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M. en I. y G. E. </a:t>
            </a:r>
            <a:r>
              <a:rPr lang="es-MX" sz="4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n-lt"/>
              </a:rPr>
              <a:t>Cesar </a:t>
            </a:r>
            <a:r>
              <a:rPr lang="es-MX" sz="40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n-lt"/>
              </a:rPr>
              <a:t>Martínez Acevedo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0"/>
            <a:ext cx="12192000" cy="113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4461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27" b="19003"/>
          <a:stretch/>
        </p:blipFill>
        <p:spPr>
          <a:xfrm>
            <a:off x="-1" y="20622"/>
            <a:ext cx="7484157" cy="6837378"/>
          </a:xfrm>
        </p:spPr>
      </p:pic>
      <p:sp>
        <p:nvSpPr>
          <p:cNvPr id="2" name="Rectángulo 1"/>
          <p:cNvSpPr/>
          <p:nvPr/>
        </p:nvSpPr>
        <p:spPr>
          <a:xfrm>
            <a:off x="7032104" y="2146649"/>
            <a:ext cx="4520212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Norman </a:t>
            </a:r>
            <a:r>
              <a:rPr lang="es-ES" sz="5400" b="1" cap="none" spc="0" dirty="0" err="1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made</a:t>
            </a:r>
            <a:r>
              <a:rPr lang="es-ES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 </a:t>
            </a:r>
          </a:p>
          <a:p>
            <a:pPr algn="ctr"/>
            <a:r>
              <a:rPr lang="es-ES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a </a:t>
            </a:r>
            <a:r>
              <a:rPr lang="es-ES" sz="5400" b="1" cap="none" spc="0" dirty="0" err="1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mess</a:t>
            </a:r>
            <a:endParaRPr lang="es-ES" sz="5400" b="1" cap="none" spc="0" dirty="0" smtClean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  <a:p>
            <a:pPr algn="ctr"/>
            <a:r>
              <a:rPr lang="es-ES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i</a:t>
            </a:r>
            <a:r>
              <a:rPr lang="es-ES" sz="5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n </a:t>
            </a:r>
            <a:r>
              <a:rPr lang="es-ES" sz="5400" b="1" dirty="0" err="1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the</a:t>
            </a:r>
            <a:r>
              <a:rPr lang="es-ES" sz="5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 </a:t>
            </a:r>
            <a:r>
              <a:rPr lang="es-ES" sz="5400" b="1" dirty="0" err="1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kitchen</a:t>
            </a:r>
            <a:r>
              <a:rPr lang="es-ES" sz="5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.</a:t>
            </a:r>
            <a:endParaRPr lang="es-ES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5" name="Imagen 4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48888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31642" y="0"/>
            <a:ext cx="12160358" cy="923925"/>
          </a:xfrm>
        </p:spPr>
        <p:txBody>
          <a:bodyPr/>
          <a:lstStyle/>
          <a:p>
            <a:pPr algn="ctr" eaLnBrk="1" hangingPunct="1"/>
            <a:r>
              <a:rPr lang="en-US" altLang="en-US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alibri" panose="020F0502020204030204" pitchFamily="34" charset="0"/>
              </a:rPr>
              <a:t>Passive Voice</a:t>
            </a:r>
            <a:endParaRPr lang="en-US" altLang="en-US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70" y="958474"/>
            <a:ext cx="12170230" cy="5899525"/>
          </a:xfrm>
        </p:spPr>
        <p:txBody>
          <a:bodyPr rtlCol="0">
            <a:noAutofit/>
          </a:bodyPr>
          <a:lstStyle/>
          <a:p>
            <a:pPr marL="0" indent="0" algn="just">
              <a:buNone/>
              <a:defRPr/>
            </a:pPr>
            <a:r>
              <a:rPr lang="en-US" altLang="en-US" sz="4400" dirty="0" smtClean="0">
                <a:latin typeface="Calibri" panose="020F0502020204030204" pitchFamily="34" charset="0"/>
              </a:rPr>
              <a:t>Passive </a:t>
            </a:r>
            <a:r>
              <a:rPr lang="en-US" altLang="en-US" sz="4400" dirty="0">
                <a:latin typeface="Calibri" panose="020F0502020204030204" pitchFamily="34" charset="0"/>
              </a:rPr>
              <a:t>voice is used when the </a:t>
            </a:r>
            <a:r>
              <a:rPr lang="en-US" altLang="en-US" sz="4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alibri" panose="020F0502020204030204" pitchFamily="34" charset="0"/>
              </a:rPr>
              <a:t>object </a:t>
            </a:r>
            <a:r>
              <a:rPr lang="en-US" altLang="en-US" sz="4400" dirty="0" smtClean="0">
                <a:latin typeface="Calibri" panose="020F0502020204030204" pitchFamily="34" charset="0"/>
              </a:rPr>
              <a:t>is </a:t>
            </a:r>
            <a:r>
              <a:rPr lang="en-US" altLang="en-US" sz="4400" dirty="0">
                <a:latin typeface="Calibri" panose="020F0502020204030204" pitchFamily="34" charset="0"/>
              </a:rPr>
              <a:t>the recipient of the action. </a:t>
            </a:r>
          </a:p>
          <a:p>
            <a:pPr marL="0" indent="0" algn="just">
              <a:buNone/>
              <a:defRPr/>
            </a:pPr>
            <a:endParaRPr lang="en-US" sz="4400" dirty="0">
              <a:latin typeface="Calibri" panose="020F0502020204030204" pitchFamily="34" charset="0"/>
            </a:endParaRPr>
          </a:p>
          <a:p>
            <a:pPr marL="0" indent="0" algn="just">
              <a:buNone/>
              <a:defRPr/>
            </a:pPr>
            <a:r>
              <a:rPr lang="en-US" sz="4400" u="sng" dirty="0" smtClean="0">
                <a:latin typeface="Calibri" panose="020F0502020204030204" pitchFamily="34" charset="0"/>
              </a:rPr>
              <a:t>Examples:</a:t>
            </a:r>
            <a:endParaRPr lang="en-US" sz="4400" u="sng" dirty="0">
              <a:latin typeface="Calibri" panose="020F0502020204030204" pitchFamily="34" charset="0"/>
            </a:endParaRPr>
          </a:p>
          <a:p>
            <a:pPr marL="0" indent="0" algn="just">
              <a:buNone/>
              <a:defRPr/>
            </a:pPr>
            <a:r>
              <a:rPr lang="en-US" sz="4400" dirty="0" smtClean="0">
                <a:solidFill>
                  <a:srgbClr val="00B050"/>
                </a:solidFill>
                <a:latin typeface="Calibri" panose="020F0502020204030204" pitchFamily="34" charset="0"/>
              </a:rPr>
              <a:t>The newspaper </a:t>
            </a:r>
            <a:r>
              <a:rPr lang="en-US" sz="4400" dirty="0" smtClean="0">
                <a:solidFill>
                  <a:srgbClr val="0070C0"/>
                </a:solidFill>
                <a:latin typeface="Calibri" panose="020F0502020204030204" pitchFamily="34" charset="0"/>
              </a:rPr>
              <a:t>is read </a:t>
            </a:r>
            <a:r>
              <a:rPr lang="en-US" sz="4400" dirty="0" smtClean="0">
                <a:latin typeface="Calibri" panose="020F0502020204030204" pitchFamily="34" charset="0"/>
              </a:rPr>
              <a:t>every day by me.</a:t>
            </a:r>
          </a:p>
          <a:p>
            <a:pPr marL="0" indent="0" algn="just">
              <a:buNone/>
              <a:defRPr/>
            </a:pPr>
            <a:r>
              <a:rPr lang="en-US" sz="4400" dirty="0" smtClean="0">
                <a:solidFill>
                  <a:srgbClr val="00B050"/>
                </a:solidFill>
                <a:latin typeface="Calibri" panose="020F0502020204030204" pitchFamily="34" charset="0"/>
              </a:rPr>
              <a:t>Chicken </a:t>
            </a:r>
            <a:r>
              <a:rPr lang="en-US" sz="4400" dirty="0" smtClean="0">
                <a:solidFill>
                  <a:srgbClr val="0070C0"/>
                </a:solidFill>
                <a:latin typeface="Calibri" panose="020F0502020204030204" pitchFamily="34" charset="0"/>
              </a:rPr>
              <a:t>is eaten </a:t>
            </a:r>
            <a:r>
              <a:rPr lang="en-US" sz="4400" dirty="0" smtClean="0">
                <a:latin typeface="Calibri" panose="020F0502020204030204" pitchFamily="34" charset="0"/>
              </a:rPr>
              <a:t>twice a week by us.</a:t>
            </a:r>
          </a:p>
          <a:p>
            <a:pPr marL="0" indent="0" algn="just">
              <a:buNone/>
              <a:defRPr/>
            </a:pPr>
            <a:r>
              <a:rPr lang="en-US" sz="4400" dirty="0" smtClean="0">
                <a:solidFill>
                  <a:srgbClr val="00B050"/>
                </a:solidFill>
                <a:latin typeface="Calibri" panose="020F0502020204030204" pitchFamily="34" charset="0"/>
              </a:rPr>
              <a:t>Exercise</a:t>
            </a:r>
            <a:r>
              <a:rPr lang="en-US" sz="4400" dirty="0" smtClean="0">
                <a:latin typeface="Calibri" panose="020F0502020204030204" pitchFamily="34" charset="0"/>
              </a:rPr>
              <a:t> </a:t>
            </a:r>
            <a:r>
              <a:rPr lang="en-US" sz="4400" dirty="0" smtClean="0">
                <a:solidFill>
                  <a:srgbClr val="0070C0"/>
                </a:solidFill>
                <a:latin typeface="Calibri" panose="020F0502020204030204" pitchFamily="34" charset="0"/>
              </a:rPr>
              <a:t>is done </a:t>
            </a:r>
            <a:r>
              <a:rPr lang="en-US" sz="4400" dirty="0" smtClean="0">
                <a:latin typeface="Calibri" panose="020F0502020204030204" pitchFamily="34" charset="0"/>
              </a:rPr>
              <a:t>in the morning by Ximena.</a:t>
            </a:r>
            <a:endParaRPr lang="en-US" sz="4400" dirty="0">
              <a:latin typeface="Calibri" panose="020F0502020204030204" pitchFamily="34" charset="0"/>
            </a:endParaRPr>
          </a:p>
          <a:p>
            <a:pPr marL="0" indent="0" algn="just">
              <a:buNone/>
              <a:defRPr/>
            </a:pPr>
            <a:endParaRPr lang="en-US" sz="1400" dirty="0">
              <a:latin typeface="Calibri" panose="020F0502020204030204" pitchFamily="34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0416" y="4725144"/>
            <a:ext cx="2071117" cy="1960657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6400" y="2733671"/>
            <a:ext cx="2085975" cy="1819275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7451" y="1776520"/>
            <a:ext cx="1439324" cy="1914301"/>
          </a:xfrm>
          <a:prstGeom prst="rect">
            <a:avLst/>
          </a:prstGeom>
        </p:spPr>
      </p:pic>
      <p:pic>
        <p:nvPicPr>
          <p:cNvPr id="7" name="Imagen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28836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Marcador de contenido 2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312" b="23631"/>
          <a:stretch/>
        </p:blipFill>
        <p:spPr>
          <a:xfrm>
            <a:off x="-1" y="670384"/>
            <a:ext cx="7469483" cy="5517232"/>
          </a:xfrm>
        </p:spPr>
      </p:pic>
      <p:sp>
        <p:nvSpPr>
          <p:cNvPr id="4" name="Rectángulo 3"/>
          <p:cNvSpPr/>
          <p:nvPr/>
        </p:nvSpPr>
        <p:spPr>
          <a:xfrm>
            <a:off x="7442776" y="2136338"/>
            <a:ext cx="4193777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A </a:t>
            </a:r>
            <a:r>
              <a:rPr lang="es-ES" sz="5400" b="1" cap="none" spc="0" dirty="0" err="1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mess</a:t>
            </a:r>
            <a:r>
              <a:rPr lang="es-ES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 </a:t>
            </a:r>
          </a:p>
          <a:p>
            <a:pPr algn="ctr"/>
            <a:r>
              <a:rPr lang="es-ES" sz="5400" b="1" cap="none" spc="0" dirty="0" err="1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was</a:t>
            </a:r>
            <a:r>
              <a:rPr lang="es-ES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 </a:t>
            </a:r>
            <a:r>
              <a:rPr lang="es-ES" sz="5400" b="1" cap="none" spc="0" dirty="0" err="1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made</a:t>
            </a:r>
            <a:endParaRPr lang="es-ES" sz="5400" b="1" cap="none" spc="0" dirty="0" smtClean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  <a:p>
            <a:pPr algn="ctr"/>
            <a:r>
              <a:rPr lang="es-ES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i</a:t>
            </a:r>
            <a:r>
              <a:rPr lang="es-ES" sz="5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n </a:t>
            </a:r>
            <a:r>
              <a:rPr lang="es-ES" sz="5400" b="1" dirty="0" err="1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the</a:t>
            </a:r>
            <a:r>
              <a:rPr lang="es-ES" sz="5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 </a:t>
            </a:r>
            <a:r>
              <a:rPr lang="es-ES" sz="5400" b="1" dirty="0" err="1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kitchen</a:t>
            </a:r>
            <a:r>
              <a:rPr lang="es-ES" sz="5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.</a:t>
            </a:r>
            <a:endParaRPr lang="es-ES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1271464" y="2204864"/>
            <a:ext cx="1007007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MX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object</a:t>
            </a:r>
            <a:endParaRPr lang="es-MX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agen 4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27729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0" y="230733"/>
            <a:ext cx="12160358" cy="923925"/>
          </a:xfrm>
        </p:spPr>
        <p:txBody>
          <a:bodyPr/>
          <a:lstStyle/>
          <a:p>
            <a:pPr algn="ctr" eaLnBrk="1" hangingPunct="1"/>
            <a:r>
              <a:rPr lang="en-US" altLang="en-US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alibri" panose="020F0502020204030204" pitchFamily="34" charset="0"/>
              </a:rPr>
              <a:t>Active</a:t>
            </a:r>
            <a:r>
              <a:rPr lang="en-US" altLang="en-US" sz="4000" dirty="0">
                <a:latin typeface="Calibri" panose="020F0502020204030204" pitchFamily="34" charset="0"/>
                <a:cs typeface="Trebuchet MS" panose="020B0603020202020204" pitchFamily="34" charset="0"/>
              </a:rPr>
              <a:t> </a:t>
            </a:r>
            <a:r>
              <a:rPr lang="en-US" altLang="en-US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alibri" panose="020F0502020204030204" pitchFamily="34" charset="0"/>
              </a:rPr>
              <a:t>Voice vs. Passive Voice</a:t>
            </a:r>
            <a:endParaRPr lang="en-US" altLang="en-US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70" y="958474"/>
            <a:ext cx="12170230" cy="5899525"/>
          </a:xfrm>
        </p:spPr>
        <p:txBody>
          <a:bodyPr rtlCol="0">
            <a:noAutofit/>
          </a:bodyPr>
          <a:lstStyle/>
          <a:p>
            <a:pPr marL="0" indent="0" algn="just">
              <a:buNone/>
              <a:defRPr/>
            </a:pPr>
            <a:r>
              <a:rPr lang="en-US" sz="4400" dirty="0" smtClean="0">
                <a:solidFill>
                  <a:srgbClr val="00B050"/>
                </a:solidFill>
                <a:latin typeface="Calibri" panose="020F0502020204030204" pitchFamily="34" charset="0"/>
              </a:rPr>
              <a:t>I</a:t>
            </a:r>
            <a:r>
              <a:rPr lang="en-US" sz="4400" dirty="0" smtClean="0">
                <a:latin typeface="Calibri" panose="020F0502020204030204" pitchFamily="34" charset="0"/>
              </a:rPr>
              <a:t> </a:t>
            </a:r>
            <a:r>
              <a:rPr lang="en-US" sz="44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read</a:t>
            </a:r>
            <a:r>
              <a:rPr lang="en-US" sz="4400" dirty="0" smtClean="0">
                <a:latin typeface="Calibri" panose="020F0502020204030204" pitchFamily="34" charset="0"/>
              </a:rPr>
              <a:t> the newspaper every day.</a:t>
            </a:r>
          </a:p>
          <a:p>
            <a:pPr marL="0" indent="0" algn="just">
              <a:buNone/>
              <a:defRPr/>
            </a:pPr>
            <a:r>
              <a:rPr lang="en-US" sz="4400" dirty="0">
                <a:solidFill>
                  <a:srgbClr val="00B050"/>
                </a:solidFill>
                <a:latin typeface="Calibri" panose="020F0502020204030204" pitchFamily="34" charset="0"/>
              </a:rPr>
              <a:t>The newspaper </a:t>
            </a:r>
            <a:r>
              <a:rPr lang="en-US" sz="4400" dirty="0">
                <a:solidFill>
                  <a:srgbClr val="FF0000"/>
                </a:solidFill>
                <a:latin typeface="Calibri" panose="020F0502020204030204" pitchFamily="34" charset="0"/>
              </a:rPr>
              <a:t>is read </a:t>
            </a:r>
            <a:r>
              <a:rPr lang="en-US" sz="4400" dirty="0">
                <a:latin typeface="Calibri" panose="020F0502020204030204" pitchFamily="34" charset="0"/>
              </a:rPr>
              <a:t>every day by me</a:t>
            </a:r>
            <a:r>
              <a:rPr lang="en-US" sz="4400" dirty="0" smtClean="0">
                <a:latin typeface="Calibri" panose="020F0502020204030204" pitchFamily="34" charset="0"/>
              </a:rPr>
              <a:t>.</a:t>
            </a:r>
          </a:p>
          <a:p>
            <a:pPr marL="0" indent="0" algn="just">
              <a:buNone/>
              <a:defRPr/>
            </a:pPr>
            <a:endParaRPr lang="en-US" sz="2000" dirty="0">
              <a:latin typeface="Calibri" panose="020F0502020204030204" pitchFamily="34" charset="0"/>
            </a:endParaRPr>
          </a:p>
          <a:p>
            <a:pPr marL="0" indent="0" algn="just">
              <a:buNone/>
              <a:defRPr/>
            </a:pPr>
            <a:r>
              <a:rPr lang="en-US" sz="4400" dirty="0" smtClean="0">
                <a:solidFill>
                  <a:srgbClr val="00B050"/>
                </a:solidFill>
                <a:latin typeface="Calibri" panose="020F0502020204030204" pitchFamily="34" charset="0"/>
              </a:rPr>
              <a:t>We</a:t>
            </a:r>
            <a:r>
              <a:rPr lang="en-US" sz="4400" dirty="0" smtClean="0">
                <a:latin typeface="Calibri" panose="020F0502020204030204" pitchFamily="34" charset="0"/>
              </a:rPr>
              <a:t> </a:t>
            </a:r>
            <a:r>
              <a:rPr lang="en-US" sz="44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eat</a:t>
            </a:r>
            <a:r>
              <a:rPr lang="en-US" sz="4400" dirty="0" smtClean="0">
                <a:latin typeface="Calibri" panose="020F0502020204030204" pitchFamily="34" charset="0"/>
              </a:rPr>
              <a:t> chicken twice a week.</a:t>
            </a:r>
          </a:p>
          <a:p>
            <a:pPr marL="0" indent="0" algn="just">
              <a:buNone/>
              <a:defRPr/>
            </a:pPr>
            <a:r>
              <a:rPr lang="en-US" sz="4400" dirty="0">
                <a:solidFill>
                  <a:srgbClr val="00B050"/>
                </a:solidFill>
                <a:latin typeface="Calibri" panose="020F0502020204030204" pitchFamily="34" charset="0"/>
              </a:rPr>
              <a:t>Chicken</a:t>
            </a:r>
            <a:r>
              <a:rPr lang="en-US" sz="4400" dirty="0">
                <a:latin typeface="Calibri" panose="020F0502020204030204" pitchFamily="34" charset="0"/>
              </a:rPr>
              <a:t> </a:t>
            </a:r>
            <a:r>
              <a:rPr lang="en-US" sz="4400" dirty="0">
                <a:solidFill>
                  <a:srgbClr val="FF0000"/>
                </a:solidFill>
                <a:latin typeface="Calibri" panose="020F0502020204030204" pitchFamily="34" charset="0"/>
              </a:rPr>
              <a:t>is eaten </a:t>
            </a:r>
            <a:r>
              <a:rPr lang="en-US" sz="4400" dirty="0">
                <a:latin typeface="Calibri" panose="020F0502020204030204" pitchFamily="34" charset="0"/>
              </a:rPr>
              <a:t>twice a week by us</a:t>
            </a:r>
            <a:r>
              <a:rPr lang="en-US" sz="4400" dirty="0" smtClean="0">
                <a:latin typeface="Calibri" panose="020F0502020204030204" pitchFamily="34" charset="0"/>
              </a:rPr>
              <a:t>.</a:t>
            </a:r>
          </a:p>
          <a:p>
            <a:pPr marL="0" indent="0" algn="just">
              <a:buNone/>
              <a:defRPr/>
            </a:pPr>
            <a:endParaRPr lang="en-US" sz="2000" dirty="0">
              <a:latin typeface="Calibri" panose="020F0502020204030204" pitchFamily="34" charset="0"/>
            </a:endParaRPr>
          </a:p>
          <a:p>
            <a:pPr marL="0" indent="0" algn="just">
              <a:buNone/>
              <a:defRPr/>
            </a:pPr>
            <a:r>
              <a:rPr lang="en-US" sz="4400" dirty="0" smtClean="0">
                <a:solidFill>
                  <a:srgbClr val="00B050"/>
                </a:solidFill>
                <a:latin typeface="Calibri" panose="020F0502020204030204" pitchFamily="34" charset="0"/>
              </a:rPr>
              <a:t>Ximena</a:t>
            </a:r>
            <a:r>
              <a:rPr lang="en-US" sz="4400" dirty="0" smtClean="0">
                <a:latin typeface="Calibri" panose="020F0502020204030204" pitchFamily="34" charset="0"/>
              </a:rPr>
              <a:t> </a:t>
            </a:r>
            <a:r>
              <a:rPr lang="en-US" sz="44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does</a:t>
            </a:r>
            <a:r>
              <a:rPr lang="en-US" sz="4400" dirty="0" smtClean="0">
                <a:latin typeface="Calibri" panose="020F0502020204030204" pitchFamily="34" charset="0"/>
              </a:rPr>
              <a:t> exercise in the morning.</a:t>
            </a:r>
          </a:p>
          <a:p>
            <a:pPr marL="0" indent="0" algn="just">
              <a:buNone/>
              <a:defRPr/>
            </a:pPr>
            <a:r>
              <a:rPr lang="en-US" sz="4400" dirty="0" smtClean="0">
                <a:solidFill>
                  <a:srgbClr val="00B050"/>
                </a:solidFill>
                <a:latin typeface="Calibri" panose="020F0502020204030204" pitchFamily="34" charset="0"/>
              </a:rPr>
              <a:t>Exercise</a:t>
            </a:r>
            <a:r>
              <a:rPr lang="en-US" sz="4400" dirty="0" smtClean="0">
                <a:latin typeface="Calibri" panose="020F0502020204030204" pitchFamily="34" charset="0"/>
              </a:rPr>
              <a:t> </a:t>
            </a:r>
            <a:r>
              <a:rPr lang="en-US" sz="4400" dirty="0">
                <a:solidFill>
                  <a:srgbClr val="FF0000"/>
                </a:solidFill>
                <a:latin typeface="Calibri" panose="020F0502020204030204" pitchFamily="34" charset="0"/>
              </a:rPr>
              <a:t>is done </a:t>
            </a:r>
            <a:r>
              <a:rPr lang="en-US" sz="4400" dirty="0">
                <a:latin typeface="Calibri" panose="020F0502020204030204" pitchFamily="34" charset="0"/>
              </a:rPr>
              <a:t>in the morning by Ximena.</a:t>
            </a:r>
          </a:p>
          <a:p>
            <a:pPr marL="0" indent="0" algn="just">
              <a:buNone/>
              <a:defRPr/>
            </a:pPr>
            <a:endParaRPr lang="en-US" sz="4400" dirty="0">
              <a:latin typeface="Calibri" panose="020F0502020204030204" pitchFamily="34" charset="0"/>
            </a:endParaRPr>
          </a:p>
          <a:p>
            <a:pPr marL="0" indent="0" algn="just">
              <a:buNone/>
              <a:defRPr/>
            </a:pPr>
            <a:endParaRPr lang="en-US" sz="1400" dirty="0">
              <a:latin typeface="Calibri" panose="020F0502020204030204" pitchFamily="34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9823" y="4810536"/>
            <a:ext cx="2071117" cy="1960657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2394" y="2799129"/>
            <a:ext cx="2085975" cy="1819275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5719" y="692696"/>
            <a:ext cx="1439324" cy="1914301"/>
          </a:xfrm>
          <a:prstGeom prst="rect">
            <a:avLst/>
          </a:prstGeom>
        </p:spPr>
      </p:pic>
      <p:pic>
        <p:nvPicPr>
          <p:cNvPr id="7" name="Imagen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506874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00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0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8000"/>
                            </p:stCondLst>
                            <p:childTnLst>
                              <p:par>
                                <p:cTn id="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90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0" y="-177179"/>
            <a:ext cx="4533900" cy="923925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4400" b="1" dirty="0" smtClean="0">
                <a:cs typeface="Trebuchet MS" panose="020B0603020202020204" pitchFamily="34" charset="0"/>
              </a:rPr>
              <a:t>Let’s Practice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42785" y="1085898"/>
            <a:ext cx="10505256" cy="6128231"/>
          </a:xfrm>
        </p:spPr>
        <p:txBody>
          <a:bodyPr rtlCol="0">
            <a:noAutofit/>
          </a:bodyPr>
          <a:lstStyle/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3200" dirty="0" smtClean="0"/>
              <a:t> Louise </a:t>
            </a:r>
            <a:r>
              <a:rPr lang="en-US" sz="3200" dirty="0"/>
              <a:t>made the chocolate cake.</a:t>
            </a:r>
          </a:p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3200" dirty="0" smtClean="0"/>
              <a:t> The </a:t>
            </a:r>
            <a:r>
              <a:rPr lang="en-US" sz="3200" dirty="0"/>
              <a:t>chocolate cake was made by Louise.</a:t>
            </a:r>
          </a:p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3200" dirty="0" smtClean="0"/>
              <a:t> The </a:t>
            </a:r>
            <a:r>
              <a:rPr lang="en-US" sz="3200" dirty="0"/>
              <a:t>package was advertised by the travel agent.</a:t>
            </a:r>
          </a:p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3200" dirty="0" smtClean="0"/>
              <a:t> The </a:t>
            </a:r>
            <a:r>
              <a:rPr lang="en-US" sz="3200" dirty="0"/>
              <a:t>travel agent advertised the package.</a:t>
            </a:r>
          </a:p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3200" dirty="0" smtClean="0"/>
              <a:t> The </a:t>
            </a:r>
            <a:r>
              <a:rPr lang="en-US" sz="3200" dirty="0"/>
              <a:t>chain was broken by my brother</a:t>
            </a:r>
            <a:r>
              <a:rPr lang="en-US" sz="3200" dirty="0" smtClean="0"/>
              <a:t>. </a:t>
            </a:r>
            <a:endParaRPr lang="en-US" sz="3200" dirty="0"/>
          </a:p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3200" dirty="0" smtClean="0"/>
              <a:t> My </a:t>
            </a:r>
            <a:r>
              <a:rPr lang="en-US" sz="3200" dirty="0"/>
              <a:t>brother broke the chain on my bike.</a:t>
            </a:r>
          </a:p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3200" dirty="0" smtClean="0"/>
              <a:t> I </a:t>
            </a:r>
            <a:r>
              <a:rPr lang="en-US" sz="3200" dirty="0"/>
              <a:t>hemmed the prom dress.</a:t>
            </a:r>
          </a:p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3200" dirty="0" smtClean="0"/>
              <a:t> The </a:t>
            </a:r>
            <a:r>
              <a:rPr lang="en-US" sz="3200" dirty="0"/>
              <a:t>prom dress was hemmed by me.</a:t>
            </a:r>
          </a:p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3200" dirty="0" smtClean="0"/>
              <a:t> The </a:t>
            </a:r>
            <a:r>
              <a:rPr lang="en-US" sz="3200" dirty="0"/>
              <a:t>pencil on the floor was broken by him.</a:t>
            </a:r>
          </a:p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3200" dirty="0" smtClean="0"/>
              <a:t> He </a:t>
            </a:r>
            <a:r>
              <a:rPr lang="en-US" sz="3200" dirty="0"/>
              <a:t>broke the pencil on the floor</a:t>
            </a:r>
            <a:r>
              <a:rPr lang="en-US" sz="3200" dirty="0" smtClean="0"/>
              <a:t>.</a:t>
            </a:r>
            <a:endParaRPr lang="en-US" sz="3200" dirty="0"/>
          </a:p>
        </p:txBody>
      </p:sp>
      <p:sp>
        <p:nvSpPr>
          <p:cNvPr id="2" name="Rectángulo 1"/>
          <p:cNvSpPr/>
          <p:nvPr/>
        </p:nvSpPr>
        <p:spPr>
          <a:xfrm>
            <a:off x="125816" y="511271"/>
            <a:ext cx="821808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dirty="0"/>
              <a:t>Label the following sentences ACTIVE or PASSIVE.</a:t>
            </a:r>
            <a:endParaRPr lang="en-US" sz="3600" dirty="0"/>
          </a:p>
        </p:txBody>
      </p:sp>
      <p:sp>
        <p:nvSpPr>
          <p:cNvPr id="4" name="Rectángulo 3"/>
          <p:cNvSpPr/>
          <p:nvPr/>
        </p:nvSpPr>
        <p:spPr>
          <a:xfrm>
            <a:off x="0" y="1096046"/>
            <a:ext cx="1742785" cy="50167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dirty="0">
                <a:solidFill>
                  <a:srgbClr val="0070C0"/>
                </a:solidFill>
              </a:rPr>
              <a:t>ACTIVE</a:t>
            </a:r>
          </a:p>
          <a:p>
            <a:pPr algn="ctr"/>
            <a:r>
              <a:rPr lang="es-MX" sz="3200" dirty="0" err="1" smtClean="0">
                <a:solidFill>
                  <a:srgbClr val="FF0000"/>
                </a:solidFill>
              </a:rPr>
              <a:t>PASSIVE</a:t>
            </a:r>
            <a:endParaRPr lang="es-MX" sz="3200" dirty="0" smtClean="0">
              <a:solidFill>
                <a:srgbClr val="FF0000"/>
              </a:solidFill>
            </a:endParaRPr>
          </a:p>
          <a:p>
            <a:pPr algn="ctr"/>
            <a:r>
              <a:rPr lang="es-MX" sz="3200" dirty="0" err="1" smtClean="0">
                <a:solidFill>
                  <a:srgbClr val="FF0000"/>
                </a:solidFill>
              </a:rPr>
              <a:t>PASSIVE</a:t>
            </a:r>
            <a:endParaRPr lang="es-MX" sz="3200" dirty="0" smtClean="0">
              <a:solidFill>
                <a:srgbClr val="FF0000"/>
              </a:solidFill>
            </a:endParaRPr>
          </a:p>
          <a:p>
            <a:pPr algn="ctr"/>
            <a:r>
              <a:rPr lang="en-US" sz="3200" dirty="0" smtClean="0">
                <a:solidFill>
                  <a:srgbClr val="0070C0"/>
                </a:solidFill>
              </a:rPr>
              <a:t>ACTIVE</a:t>
            </a:r>
          </a:p>
          <a:p>
            <a:pPr algn="ctr"/>
            <a:r>
              <a:rPr lang="es-MX" sz="3200" dirty="0" err="1" smtClean="0">
                <a:solidFill>
                  <a:srgbClr val="FF0000"/>
                </a:solidFill>
              </a:rPr>
              <a:t>PASSIVE</a:t>
            </a:r>
            <a:endParaRPr lang="es-MX" sz="3200" dirty="0" smtClean="0">
              <a:solidFill>
                <a:srgbClr val="FF0000"/>
              </a:solidFill>
            </a:endParaRPr>
          </a:p>
          <a:p>
            <a:pPr algn="ctr"/>
            <a:r>
              <a:rPr lang="en-US" sz="3200" dirty="0" smtClean="0">
                <a:solidFill>
                  <a:srgbClr val="0070C0"/>
                </a:solidFill>
              </a:rPr>
              <a:t>ACTIVE</a:t>
            </a:r>
          </a:p>
          <a:p>
            <a:pPr algn="ctr"/>
            <a:r>
              <a:rPr lang="en-US" sz="3200" dirty="0" smtClean="0">
                <a:solidFill>
                  <a:srgbClr val="0070C0"/>
                </a:solidFill>
              </a:rPr>
              <a:t>ACTIVE</a:t>
            </a:r>
          </a:p>
          <a:p>
            <a:pPr algn="ctr"/>
            <a:r>
              <a:rPr lang="es-MX" sz="3200" dirty="0" err="1" smtClean="0">
                <a:solidFill>
                  <a:srgbClr val="FF0000"/>
                </a:solidFill>
              </a:rPr>
              <a:t>PASSIVE</a:t>
            </a:r>
            <a:endParaRPr lang="es-MX" sz="3200" dirty="0" smtClean="0">
              <a:solidFill>
                <a:srgbClr val="FF0000"/>
              </a:solidFill>
            </a:endParaRPr>
          </a:p>
          <a:p>
            <a:pPr algn="ctr"/>
            <a:r>
              <a:rPr lang="es-MX" sz="3200" dirty="0" err="1" smtClean="0">
                <a:solidFill>
                  <a:srgbClr val="FF0000"/>
                </a:solidFill>
              </a:rPr>
              <a:t>PASSIVE</a:t>
            </a:r>
            <a:endParaRPr lang="es-MX" sz="3200" dirty="0" smtClean="0">
              <a:solidFill>
                <a:srgbClr val="FF0000"/>
              </a:solidFill>
            </a:endParaRPr>
          </a:p>
          <a:p>
            <a:pPr algn="ctr"/>
            <a:r>
              <a:rPr lang="en-US" sz="3200" dirty="0">
                <a:solidFill>
                  <a:srgbClr val="0070C0"/>
                </a:solidFill>
              </a:rPr>
              <a:t>ACTIVE</a:t>
            </a:r>
            <a:endParaRPr lang="es-MX" sz="3200" dirty="0">
              <a:solidFill>
                <a:srgbClr val="0070C0"/>
              </a:solidFill>
            </a:endParaRPr>
          </a:p>
        </p:txBody>
      </p:sp>
      <p:pic>
        <p:nvPicPr>
          <p:cNvPr id="6" name="Imagen 5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4240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MX" sz="6600" b="1" cap="none" spc="0" dirty="0" err="1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alibri" panose="020F0502020204030204" pitchFamily="34" charset="0"/>
                <a:cs typeface="Arial" panose="020B0604020202020204" pitchFamily="34" charset="0"/>
              </a:rPr>
              <a:t>Passive</a:t>
            </a:r>
            <a:r>
              <a:rPr lang="es-MX" sz="66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MX" sz="6600" b="1" cap="none" spc="0" dirty="0" err="1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alibri" panose="020F0502020204030204" pitchFamily="34" charset="0"/>
                <a:cs typeface="Arial" panose="020B0604020202020204" pitchFamily="34" charset="0"/>
              </a:rPr>
              <a:t>Voice</a:t>
            </a:r>
            <a:endParaRPr lang="es-MX" sz="66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600" b="1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Calibri" panose="020F0502020204030204" pitchFamily="34" charset="0"/>
                <a:cs typeface="Arial" panose="020B0604020202020204" pitchFamily="34" charset="0"/>
              </a:rPr>
              <a:t>PRESENT</a:t>
            </a:r>
            <a:r>
              <a:rPr lang="es-MX" sz="36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Calibri" panose="020F0502020204030204" pitchFamily="34" charset="0"/>
                <a:cs typeface="Arial" panose="020B0604020202020204" pitchFamily="34" charset="0"/>
              </a:rPr>
              <a:t> SIMPLE</a:t>
            </a:r>
          </a:p>
        </p:txBody>
      </p:sp>
      <p:pic>
        <p:nvPicPr>
          <p:cNvPr id="1026" name="Picture 2" descr="C:\Users\César\AppData\Local\Microsoft\Windows\Temporary Internet Files\Content.IE5\MXGXR7HK\MP900422294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7332" y="3562240"/>
            <a:ext cx="3707904" cy="2470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César\AppData\Local\Microsoft\Windows\Temporary Internet Files\Content.IE5\CGEF4PZL\MP900427694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3899" y="3145854"/>
            <a:ext cx="2136403" cy="3212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César\AppData\Local\Microsoft\Windows\Temporary Internet Files\Content.IE5\CGEF4PZL\MP900406588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8675" y="3237148"/>
            <a:ext cx="2081784" cy="3121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n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33293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err="1" smtClean="0"/>
              <a:t>Let’s</a:t>
            </a:r>
            <a:r>
              <a:rPr lang="es-MX" dirty="0" smtClean="0"/>
              <a:t> </a:t>
            </a:r>
            <a:r>
              <a:rPr lang="es-MX" dirty="0" err="1" smtClean="0"/>
              <a:t>see</a:t>
            </a:r>
            <a:r>
              <a:rPr lang="es-MX" dirty="0" smtClean="0"/>
              <a:t> </a:t>
            </a:r>
            <a:r>
              <a:rPr lang="es-MX" dirty="0" err="1" smtClean="0"/>
              <a:t>some</a:t>
            </a:r>
            <a:r>
              <a:rPr lang="es-MX" dirty="0" smtClean="0"/>
              <a:t> </a:t>
            </a:r>
            <a:r>
              <a:rPr lang="es-MX" dirty="0" err="1" smtClean="0"/>
              <a:t>examples</a:t>
            </a:r>
            <a:endParaRPr lang="es-MX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8620" y="2084832"/>
            <a:ext cx="5931087" cy="4386899"/>
          </a:xfrm>
        </p:spPr>
      </p:pic>
      <p:pic>
        <p:nvPicPr>
          <p:cNvPr id="5" name="Imagen 4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43349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1235964" y="260648"/>
            <a:ext cx="9720072" cy="1499616"/>
          </a:xfrm>
        </p:spPr>
        <p:txBody>
          <a:bodyPr>
            <a:normAutofit/>
          </a:bodyPr>
          <a:lstStyle/>
          <a:p>
            <a:pPr algn="ctr"/>
            <a:r>
              <a:rPr lang="es-ES" altLang="es-MX" b="1" cap="none" spc="0" dirty="0" err="1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What</a:t>
            </a:r>
            <a:r>
              <a:rPr lang="es-ES" altLang="es-MX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 </a:t>
            </a:r>
            <a:r>
              <a:rPr lang="es-ES" altLang="es-MX" b="1" cap="none" spc="0" dirty="0" err="1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is</a:t>
            </a:r>
            <a:r>
              <a:rPr lang="es-ES" altLang="es-MX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 </a:t>
            </a:r>
            <a:r>
              <a:rPr lang="es-ES" altLang="es-MX" b="1" cap="none" spc="0" dirty="0" err="1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glass</a:t>
            </a:r>
            <a:r>
              <a:rPr lang="es-ES" altLang="es-MX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 </a:t>
            </a:r>
            <a:r>
              <a:rPr lang="es-ES" altLang="es-MX" b="1" cap="none" spc="0" dirty="0" err="1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made</a:t>
            </a:r>
            <a:r>
              <a:rPr lang="es-ES" altLang="es-MX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 </a:t>
            </a:r>
            <a:r>
              <a:rPr lang="es-ES" altLang="es-MX" b="1" cap="none" spc="0" dirty="0" err="1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from</a:t>
            </a:r>
            <a:r>
              <a:rPr lang="es-ES" altLang="es-MX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? </a:t>
            </a:r>
            <a:endParaRPr lang="es-ES" altLang="es-MX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altLang="es-MX" sz="4800" dirty="0" err="1" smtClean="0">
                <a:latin typeface="+mj-lt"/>
              </a:rPr>
              <a:t>Glass</a:t>
            </a:r>
            <a:r>
              <a:rPr lang="es-ES" altLang="es-MX" sz="4800" dirty="0" smtClean="0">
                <a:latin typeface="+mj-lt"/>
              </a:rPr>
              <a:t> </a:t>
            </a:r>
            <a:r>
              <a:rPr lang="es-ES" altLang="es-MX" sz="4800" dirty="0" err="1">
                <a:solidFill>
                  <a:srgbClr val="0070C0"/>
                </a:solidFill>
                <a:latin typeface="+mj-lt"/>
              </a:rPr>
              <a:t>is</a:t>
            </a:r>
            <a:r>
              <a:rPr lang="es-ES" altLang="es-MX" sz="4800" dirty="0">
                <a:solidFill>
                  <a:srgbClr val="0070C0"/>
                </a:solidFill>
                <a:latin typeface="+mj-lt"/>
              </a:rPr>
              <a:t> </a:t>
            </a:r>
            <a:r>
              <a:rPr lang="es-ES" altLang="es-MX" sz="4800" dirty="0" err="1">
                <a:solidFill>
                  <a:srgbClr val="0070C0"/>
                </a:solidFill>
                <a:latin typeface="+mj-lt"/>
              </a:rPr>
              <a:t>made</a:t>
            </a:r>
            <a:r>
              <a:rPr lang="es-ES" altLang="es-MX" sz="4800" dirty="0">
                <a:solidFill>
                  <a:srgbClr val="0070C0"/>
                </a:solidFill>
                <a:latin typeface="+mj-lt"/>
              </a:rPr>
              <a:t> </a:t>
            </a:r>
            <a:r>
              <a:rPr lang="es-ES" altLang="es-MX" sz="4800" dirty="0" err="1">
                <a:latin typeface="+mj-lt"/>
              </a:rPr>
              <a:t>from</a:t>
            </a:r>
            <a:r>
              <a:rPr lang="es-ES" altLang="es-MX" sz="4800" dirty="0">
                <a:latin typeface="+mj-lt"/>
              </a:rPr>
              <a:t> </a:t>
            </a:r>
            <a:r>
              <a:rPr lang="es-ES" altLang="es-MX" sz="4800" dirty="0" err="1">
                <a:latin typeface="+mj-lt"/>
              </a:rPr>
              <a:t>sand</a:t>
            </a:r>
            <a:r>
              <a:rPr lang="es-ES" altLang="es-MX" sz="4800" dirty="0">
                <a:latin typeface="+mj-lt"/>
              </a:rPr>
              <a:t> !!!</a:t>
            </a:r>
          </a:p>
        </p:txBody>
      </p:sp>
      <p:pic>
        <p:nvPicPr>
          <p:cNvPr id="2053" name="Picture 5" descr="imagesCAKU35M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4163" y="2997201"/>
            <a:ext cx="5286375" cy="3312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06925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943872" y="255073"/>
            <a:ext cx="6409356" cy="2165816"/>
          </a:xfrm>
        </p:spPr>
        <p:txBody>
          <a:bodyPr>
            <a:normAutofit/>
          </a:bodyPr>
          <a:lstStyle/>
          <a:p>
            <a:r>
              <a:rPr lang="es-ES" altLang="es-MX" b="1" cap="none" spc="0" dirty="0" err="1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What</a:t>
            </a:r>
            <a:r>
              <a:rPr lang="es-ES" altLang="es-MX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 </a:t>
            </a:r>
            <a:r>
              <a:rPr lang="es-ES" altLang="es-MX" b="1" cap="none" spc="0" dirty="0" err="1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is</a:t>
            </a:r>
            <a:r>
              <a:rPr lang="es-ES" altLang="es-MX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 </a:t>
            </a:r>
            <a:r>
              <a:rPr lang="es-ES" altLang="es-MX" b="1" cap="none" spc="0" dirty="0" err="1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wine</a:t>
            </a:r>
            <a:r>
              <a:rPr lang="es-ES" altLang="es-MX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 </a:t>
            </a:r>
            <a:r>
              <a:rPr lang="es-ES" altLang="es-MX" b="1" cap="none" spc="0" dirty="0" err="1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made</a:t>
            </a:r>
            <a:r>
              <a:rPr lang="es-ES" altLang="es-MX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 </a:t>
            </a:r>
            <a:r>
              <a:rPr lang="es-ES" altLang="es-MX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of?</a:t>
            </a:r>
            <a:endParaRPr lang="es-ES" altLang="es-MX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3791471" y="2492896"/>
            <a:ext cx="8229600" cy="2016224"/>
          </a:xfrm>
        </p:spPr>
        <p:txBody>
          <a:bodyPr>
            <a:noAutofit/>
          </a:bodyPr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s-ES" altLang="es-MX" sz="4800" dirty="0" err="1">
                <a:latin typeface="+mj-lt"/>
              </a:rPr>
              <a:t>It´s</a:t>
            </a:r>
            <a:r>
              <a:rPr lang="es-ES" altLang="es-MX" sz="4800" dirty="0">
                <a:latin typeface="+mj-lt"/>
              </a:rPr>
              <a:t> </a:t>
            </a:r>
            <a:r>
              <a:rPr lang="es-ES" altLang="es-MX" sz="4800" dirty="0" err="1">
                <a:latin typeface="+mj-lt"/>
              </a:rPr>
              <a:t>very</a:t>
            </a:r>
            <a:r>
              <a:rPr lang="es-ES" altLang="es-MX" sz="4800" dirty="0">
                <a:latin typeface="+mj-lt"/>
              </a:rPr>
              <a:t> </a:t>
            </a:r>
            <a:r>
              <a:rPr lang="es-ES" altLang="es-MX" sz="4800" dirty="0" err="1">
                <a:latin typeface="+mj-lt"/>
              </a:rPr>
              <a:t>easy</a:t>
            </a:r>
            <a:r>
              <a:rPr lang="es-ES" altLang="es-MX" sz="4800" dirty="0">
                <a:latin typeface="+mj-lt"/>
              </a:rPr>
              <a:t>!!! 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s-ES" altLang="es-MX" sz="4800" dirty="0" err="1">
                <a:latin typeface="+mj-lt"/>
              </a:rPr>
              <a:t>Wine</a:t>
            </a:r>
            <a:r>
              <a:rPr lang="es-ES" altLang="es-MX" sz="4800" dirty="0">
                <a:latin typeface="+mj-lt"/>
              </a:rPr>
              <a:t> </a:t>
            </a:r>
            <a:r>
              <a:rPr lang="es-ES" altLang="es-MX" sz="4800" dirty="0" err="1">
                <a:solidFill>
                  <a:srgbClr val="0070C0"/>
                </a:solidFill>
                <a:latin typeface="+mj-lt"/>
              </a:rPr>
              <a:t>is</a:t>
            </a:r>
            <a:r>
              <a:rPr lang="es-ES" altLang="es-MX" sz="4800" dirty="0">
                <a:solidFill>
                  <a:srgbClr val="0070C0"/>
                </a:solidFill>
                <a:latin typeface="+mj-lt"/>
              </a:rPr>
              <a:t> </a:t>
            </a:r>
            <a:r>
              <a:rPr lang="es-ES" altLang="es-MX" sz="4800" dirty="0" err="1">
                <a:solidFill>
                  <a:srgbClr val="0070C0"/>
                </a:solidFill>
                <a:latin typeface="+mj-lt"/>
              </a:rPr>
              <a:t>made</a:t>
            </a:r>
            <a:r>
              <a:rPr lang="es-ES" altLang="es-MX" sz="4800" dirty="0">
                <a:solidFill>
                  <a:srgbClr val="0070C0"/>
                </a:solidFill>
                <a:latin typeface="+mj-lt"/>
              </a:rPr>
              <a:t> </a:t>
            </a:r>
            <a:r>
              <a:rPr lang="es-ES" altLang="es-MX" sz="4800" dirty="0">
                <a:latin typeface="+mj-lt"/>
              </a:rPr>
              <a:t>of grapes </a:t>
            </a:r>
          </a:p>
        </p:txBody>
      </p:sp>
      <p:pic>
        <p:nvPicPr>
          <p:cNvPr id="4101" name="Picture 5" descr="MC900441386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384" y="622300"/>
            <a:ext cx="3240087" cy="4535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66491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MC900113304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7894" y="1518412"/>
            <a:ext cx="5256212" cy="3313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235964" y="5341"/>
            <a:ext cx="9720072" cy="1499616"/>
          </a:xfrm>
        </p:spPr>
        <p:txBody>
          <a:bodyPr>
            <a:normAutofit/>
          </a:bodyPr>
          <a:lstStyle/>
          <a:p>
            <a:r>
              <a:rPr lang="es-ES" altLang="es-MX" sz="4000" dirty="0"/>
              <a:t/>
            </a:r>
            <a:br>
              <a:rPr lang="es-ES" altLang="es-MX" sz="4000" dirty="0"/>
            </a:br>
            <a:r>
              <a:rPr lang="es-ES" altLang="es-MX" sz="4000" dirty="0"/>
              <a:t> </a:t>
            </a:r>
            <a:r>
              <a:rPr lang="es-ES" altLang="es-MX" b="1" cap="none" spc="0" dirty="0" err="1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omic Sans MS" pitchFamily="66" charset="0"/>
              </a:rPr>
              <a:t>Who</a:t>
            </a:r>
            <a:r>
              <a:rPr lang="es-ES" altLang="es-MX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omic Sans MS" pitchFamily="66" charset="0"/>
              </a:rPr>
              <a:t> </a:t>
            </a:r>
            <a:r>
              <a:rPr lang="es-ES" altLang="es-MX" b="1" cap="none" spc="0" dirty="0" err="1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omic Sans MS" pitchFamily="66" charset="0"/>
              </a:rPr>
              <a:t>invented</a:t>
            </a:r>
            <a:r>
              <a:rPr lang="es-ES" altLang="es-MX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omic Sans MS" pitchFamily="66" charset="0"/>
              </a:rPr>
              <a:t> </a:t>
            </a:r>
            <a:r>
              <a:rPr lang="es-ES" altLang="es-MX" b="1" cap="none" spc="0" dirty="0" err="1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omic Sans MS" pitchFamily="66" charset="0"/>
              </a:rPr>
              <a:t>the</a:t>
            </a:r>
            <a:r>
              <a:rPr lang="es-ES" altLang="es-MX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omic Sans MS" pitchFamily="66" charset="0"/>
              </a:rPr>
              <a:t> blue </a:t>
            </a:r>
            <a:r>
              <a:rPr lang="es-ES" altLang="es-MX" b="1" cap="none" spc="0" dirty="0" err="1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omic Sans MS" pitchFamily="66" charset="0"/>
              </a:rPr>
              <a:t>jeans</a:t>
            </a:r>
            <a:r>
              <a:rPr lang="es-ES" altLang="es-MX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omic Sans MS" pitchFamily="66" charset="0"/>
              </a:rPr>
              <a:t>?</a:t>
            </a:r>
            <a:endParaRPr lang="es-ES" altLang="es-MX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  <a:latin typeface="Comic Sans MS" pitchFamily="66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515380" y="4268717"/>
            <a:ext cx="11161240" cy="1608555"/>
          </a:xfrm>
        </p:spPr>
        <p:txBody>
          <a:bodyPr>
            <a:noAutofit/>
          </a:bodyPr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es-ES" altLang="es-MX" sz="4800" dirty="0">
                <a:latin typeface="+mj-lt"/>
              </a:rPr>
              <a:t> </a:t>
            </a:r>
            <a:r>
              <a:rPr lang="es-ES" altLang="es-MX" sz="4800" dirty="0" smtClean="0">
                <a:latin typeface="+mj-lt"/>
              </a:rPr>
              <a:t>Blue </a:t>
            </a:r>
            <a:r>
              <a:rPr lang="es-ES" altLang="es-MX" sz="4800" dirty="0" err="1" smtClean="0">
                <a:latin typeface="+mj-lt"/>
              </a:rPr>
              <a:t>jeans</a:t>
            </a:r>
            <a:r>
              <a:rPr lang="es-ES" altLang="es-MX" sz="4800" dirty="0" smtClean="0">
                <a:latin typeface="+mj-lt"/>
              </a:rPr>
              <a:t> </a:t>
            </a:r>
            <a:r>
              <a:rPr lang="es-ES" altLang="es-MX" sz="4800" dirty="0" err="1">
                <a:solidFill>
                  <a:srgbClr val="0070C0"/>
                </a:solidFill>
                <a:latin typeface="+mj-lt"/>
              </a:rPr>
              <a:t>were</a:t>
            </a:r>
            <a:r>
              <a:rPr lang="es-ES" altLang="es-MX" sz="4800" dirty="0">
                <a:solidFill>
                  <a:srgbClr val="0070C0"/>
                </a:solidFill>
                <a:latin typeface="+mj-lt"/>
              </a:rPr>
              <a:t> </a:t>
            </a:r>
            <a:r>
              <a:rPr lang="es-ES" altLang="es-MX" sz="4800" dirty="0" err="1">
                <a:solidFill>
                  <a:srgbClr val="0070C0"/>
                </a:solidFill>
                <a:latin typeface="+mj-lt"/>
              </a:rPr>
              <a:t>invented</a:t>
            </a:r>
            <a:r>
              <a:rPr lang="es-ES" altLang="es-MX" sz="4800" dirty="0">
                <a:solidFill>
                  <a:srgbClr val="0070C0"/>
                </a:solidFill>
                <a:latin typeface="+mj-lt"/>
              </a:rPr>
              <a:t> </a:t>
            </a:r>
            <a:r>
              <a:rPr lang="es-ES" altLang="es-MX" sz="4800" dirty="0" err="1">
                <a:solidFill>
                  <a:schemeClr val="hlink"/>
                </a:solidFill>
                <a:latin typeface="+mj-lt"/>
              </a:rPr>
              <a:t>by</a:t>
            </a:r>
            <a:r>
              <a:rPr lang="es-ES" altLang="es-MX" sz="4800" dirty="0">
                <a:latin typeface="+mj-lt"/>
              </a:rPr>
              <a:t> Levi Strauss 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es-ES" altLang="es-MX" sz="4800" dirty="0">
                <a:latin typeface="+mj-lt"/>
              </a:rPr>
              <a:t>in 1873</a:t>
            </a:r>
          </a:p>
        </p:txBody>
      </p:sp>
      <p:pic>
        <p:nvPicPr>
          <p:cNvPr id="5" name="Imagen 4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71893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Propósito General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es-MX" sz="4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Inglés 4</a:t>
            </a:r>
          </a:p>
          <a:p>
            <a:pPr algn="just"/>
            <a:endParaRPr lang="es-MX" sz="4000" dirty="0"/>
          </a:p>
          <a:p>
            <a:pPr marL="0" indent="0" algn="just">
              <a:buNone/>
            </a:pPr>
            <a:r>
              <a:rPr lang="es-MX" sz="3800" dirty="0"/>
              <a:t>Interactúa en el idioma inglés de forma oral y escrita, en situaciones sociales o académicas relacionadas con áreas de experiencia que </a:t>
            </a:r>
            <a:r>
              <a:rPr lang="es-MX" sz="3800" dirty="0" smtClean="0"/>
              <a:t>le son </a:t>
            </a:r>
            <a:r>
              <a:rPr lang="es-MX" sz="3800" dirty="0"/>
              <a:t>relevantes, toma decisiones, realiza ofrecimientos, promesas y predicciones generales; expresa planes </a:t>
            </a:r>
            <a:r>
              <a:rPr lang="es-MX" sz="3800" dirty="0" smtClean="0"/>
              <a:t>e intenciones</a:t>
            </a:r>
            <a:r>
              <a:rPr lang="es-MX" sz="3800" dirty="0"/>
              <a:t>, </a:t>
            </a:r>
            <a:r>
              <a:rPr lang="es-MX" sz="3800" dirty="0" smtClean="0"/>
              <a:t>posibilidades, prohibiciones </a:t>
            </a:r>
            <a:r>
              <a:rPr lang="es-MX" sz="3800" dirty="0"/>
              <a:t>y necesidades. De igual modo establece condiciones, y asume las consecuencias de sus acciones, dando sugerencias </a:t>
            </a:r>
            <a:r>
              <a:rPr lang="es-MX" sz="3800" dirty="0" smtClean="0"/>
              <a:t>y recomendaciones</a:t>
            </a:r>
            <a:r>
              <a:rPr lang="es-MX" sz="3800" dirty="0"/>
              <a:t>.</a:t>
            </a:r>
          </a:p>
        </p:txBody>
      </p:sp>
      <p:sp>
        <p:nvSpPr>
          <p:cNvPr id="6" name="Rectángulo 5">
            <a:hlinkClick r:id="rId3" action="ppaction://hlinksldjump"/>
          </p:cNvPr>
          <p:cNvSpPr/>
          <p:nvPr/>
        </p:nvSpPr>
        <p:spPr>
          <a:xfrm>
            <a:off x="8622783" y="5901790"/>
            <a:ext cx="34676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Continuar</a:t>
            </a:r>
          </a:p>
        </p:txBody>
      </p:sp>
    </p:spTree>
    <p:extLst>
      <p:ext uri="{BB962C8B-B14F-4D97-AF65-F5344CB8AC3E}">
        <p14:creationId xmlns:p14="http://schemas.microsoft.com/office/powerpoint/2010/main" val="702976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-3314" y="719866"/>
            <a:ext cx="4366997" cy="2490447"/>
          </a:xfrm>
        </p:spPr>
        <p:txBody>
          <a:bodyPr>
            <a:noAutofit/>
          </a:bodyPr>
          <a:lstStyle/>
          <a:p>
            <a:pPr algn="ctr"/>
            <a:r>
              <a:rPr lang="es-ES" altLang="es-MX" sz="5400" b="1" cap="none" spc="0" dirty="0" err="1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alibri" panose="020F0502020204030204" pitchFamily="34" charset="0"/>
              </a:rPr>
              <a:t>Who</a:t>
            </a:r>
            <a:r>
              <a:rPr lang="es-ES" altLang="es-MX" sz="54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alibri" panose="020F0502020204030204" pitchFamily="34" charset="0"/>
              </a:rPr>
              <a:t> </a:t>
            </a:r>
            <a:r>
              <a:rPr lang="es-ES" altLang="es-MX" sz="5400" b="1" cap="none" spc="0" dirty="0" err="1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alibri" panose="020F0502020204030204" pitchFamily="34" charset="0"/>
              </a:rPr>
              <a:t>sings</a:t>
            </a:r>
            <a:r>
              <a:rPr lang="es-ES" altLang="es-MX" sz="54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alibri" panose="020F0502020204030204" pitchFamily="34" charset="0"/>
              </a:rPr>
              <a:t> “ </a:t>
            </a:r>
            <a:r>
              <a:rPr lang="es-ES" altLang="es-MX" sz="5400" b="1" cap="none" spc="0" dirty="0" err="1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alibri" panose="020F0502020204030204" pitchFamily="34" charset="0"/>
              </a:rPr>
              <a:t>Gangnam</a:t>
            </a:r>
            <a:r>
              <a:rPr lang="es-ES" altLang="es-MX" sz="54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alibri" panose="020F0502020204030204" pitchFamily="34" charset="0"/>
              </a:rPr>
              <a:t> </a:t>
            </a:r>
            <a:r>
              <a:rPr lang="es-ES" altLang="es-MX" sz="5400" b="1" cap="none" spc="0" dirty="0" err="1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alibri" panose="020F0502020204030204" pitchFamily="34" charset="0"/>
              </a:rPr>
              <a:t>style</a:t>
            </a:r>
            <a:r>
              <a:rPr lang="es-ES" altLang="es-MX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alibri" panose="020F0502020204030204" pitchFamily="34" charset="0"/>
              </a:rPr>
              <a:t>”?</a:t>
            </a:r>
            <a:endParaRPr lang="es-ES" altLang="es-MX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551384" y="4279132"/>
            <a:ext cx="11305256" cy="1742156"/>
          </a:xfrm>
        </p:spPr>
        <p:txBody>
          <a:bodyPr>
            <a:noAutofit/>
          </a:bodyPr>
          <a:lstStyle/>
          <a:p>
            <a:pPr algn="ctr">
              <a:buFontTx/>
              <a:buNone/>
            </a:pPr>
            <a:r>
              <a:rPr lang="es-ES" altLang="es-MX" sz="4800" dirty="0" err="1" smtClean="0">
                <a:latin typeface="+mj-lt"/>
              </a:rPr>
              <a:t>Gangnam</a:t>
            </a:r>
            <a:r>
              <a:rPr lang="es-ES" altLang="es-MX" sz="4800" dirty="0" smtClean="0">
                <a:latin typeface="+mj-lt"/>
              </a:rPr>
              <a:t> Style </a:t>
            </a:r>
            <a:r>
              <a:rPr lang="es-ES" altLang="es-MX" sz="4800" dirty="0" err="1">
                <a:solidFill>
                  <a:srgbClr val="0070C0"/>
                </a:solidFill>
                <a:latin typeface="+mj-lt"/>
              </a:rPr>
              <a:t>is</a:t>
            </a:r>
            <a:r>
              <a:rPr lang="es-ES" altLang="es-MX" sz="4800" dirty="0">
                <a:solidFill>
                  <a:srgbClr val="0070C0"/>
                </a:solidFill>
                <a:latin typeface="+mj-lt"/>
              </a:rPr>
              <a:t> </a:t>
            </a:r>
            <a:r>
              <a:rPr lang="es-ES" altLang="es-MX" sz="4800" dirty="0" err="1">
                <a:solidFill>
                  <a:srgbClr val="0070C0"/>
                </a:solidFill>
                <a:latin typeface="+mj-lt"/>
              </a:rPr>
              <a:t>sung</a:t>
            </a:r>
            <a:r>
              <a:rPr lang="es-ES" altLang="es-MX" sz="4800" dirty="0">
                <a:solidFill>
                  <a:srgbClr val="0070C0"/>
                </a:solidFill>
                <a:latin typeface="+mj-lt"/>
              </a:rPr>
              <a:t> </a:t>
            </a:r>
            <a:r>
              <a:rPr lang="es-ES" altLang="es-MX" sz="4800" dirty="0" err="1">
                <a:solidFill>
                  <a:schemeClr val="hlink"/>
                </a:solidFill>
                <a:latin typeface="+mj-lt"/>
              </a:rPr>
              <a:t>by</a:t>
            </a:r>
            <a:r>
              <a:rPr lang="es-ES" altLang="es-MX" sz="4800" dirty="0">
                <a:latin typeface="+mj-lt"/>
              </a:rPr>
              <a:t> </a:t>
            </a:r>
            <a:r>
              <a:rPr lang="es-ES" altLang="es-MX" sz="4800" dirty="0" err="1">
                <a:latin typeface="+mj-lt"/>
              </a:rPr>
              <a:t>PSY</a:t>
            </a:r>
            <a:r>
              <a:rPr lang="es-ES" altLang="es-MX" sz="4800" dirty="0">
                <a:latin typeface="+mj-lt"/>
              </a:rPr>
              <a:t> . </a:t>
            </a:r>
          </a:p>
          <a:p>
            <a:pPr algn="ctr">
              <a:buFontTx/>
              <a:buNone/>
            </a:pPr>
            <a:r>
              <a:rPr lang="es-ES" altLang="es-MX" sz="4800" dirty="0" err="1">
                <a:latin typeface="+mj-lt"/>
              </a:rPr>
              <a:t>You</a:t>
            </a:r>
            <a:r>
              <a:rPr lang="es-ES" altLang="es-MX" sz="4800" dirty="0">
                <a:latin typeface="+mj-lt"/>
              </a:rPr>
              <a:t> </a:t>
            </a:r>
            <a:r>
              <a:rPr lang="es-ES" altLang="es-MX" sz="4800" dirty="0" err="1">
                <a:latin typeface="+mj-lt"/>
              </a:rPr>
              <a:t>already</a:t>
            </a:r>
            <a:r>
              <a:rPr lang="es-ES" altLang="es-MX" sz="4800" dirty="0">
                <a:latin typeface="+mj-lt"/>
              </a:rPr>
              <a:t> </a:t>
            </a:r>
            <a:r>
              <a:rPr lang="es-ES" altLang="es-MX" sz="4800" dirty="0" err="1">
                <a:latin typeface="+mj-lt"/>
              </a:rPr>
              <a:t>knew</a:t>
            </a:r>
            <a:r>
              <a:rPr lang="es-ES" altLang="es-MX" sz="4800" dirty="0">
                <a:latin typeface="+mj-lt"/>
              </a:rPr>
              <a:t> </a:t>
            </a:r>
            <a:r>
              <a:rPr lang="es-ES" altLang="es-MX" sz="4800" dirty="0" err="1">
                <a:latin typeface="+mj-lt"/>
              </a:rPr>
              <a:t>it</a:t>
            </a:r>
            <a:r>
              <a:rPr lang="es-ES" altLang="es-MX" sz="4800" dirty="0">
                <a:latin typeface="+mj-lt"/>
              </a:rPr>
              <a:t> , </a:t>
            </a:r>
            <a:r>
              <a:rPr lang="es-ES" altLang="es-MX" sz="4800" dirty="0" err="1">
                <a:latin typeface="+mj-lt"/>
              </a:rPr>
              <a:t>didn´t</a:t>
            </a:r>
            <a:r>
              <a:rPr lang="es-ES" altLang="es-MX" sz="4800" dirty="0">
                <a:latin typeface="+mj-lt"/>
              </a:rPr>
              <a:t> </a:t>
            </a:r>
            <a:r>
              <a:rPr lang="es-ES" altLang="es-MX" sz="4800" dirty="0" err="1">
                <a:latin typeface="+mj-lt"/>
              </a:rPr>
              <a:t>you</a:t>
            </a:r>
            <a:r>
              <a:rPr lang="es-ES" altLang="es-MX" sz="4800" dirty="0">
                <a:latin typeface="+mj-lt"/>
              </a:rPr>
              <a:t>?</a:t>
            </a:r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7928" y="290630"/>
            <a:ext cx="6242304" cy="3535680"/>
          </a:xfrm>
          <a:prstGeom prst="rect">
            <a:avLst/>
          </a:prstGeom>
        </p:spPr>
      </p:pic>
      <p:pic>
        <p:nvPicPr>
          <p:cNvPr id="5" name="Imagen 4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90928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727848" y="944910"/>
            <a:ext cx="6130701" cy="2304256"/>
          </a:xfrm>
        </p:spPr>
        <p:txBody>
          <a:bodyPr>
            <a:noAutofit/>
          </a:bodyPr>
          <a:lstStyle/>
          <a:p>
            <a:pPr algn="ctr"/>
            <a:r>
              <a:rPr lang="es-ES" altLang="es-MX" sz="5400" b="1" cap="none" spc="0" dirty="0" err="1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alibri" panose="020F0502020204030204" pitchFamily="34" charset="0"/>
              </a:rPr>
              <a:t>What</a:t>
            </a:r>
            <a:r>
              <a:rPr lang="es-ES" altLang="es-MX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alibri" panose="020F0502020204030204" pitchFamily="34" charset="0"/>
              </a:rPr>
              <a:t> </a:t>
            </a:r>
            <a:r>
              <a:rPr lang="es-ES" altLang="es-MX" sz="54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alibri" panose="020F0502020204030204" pitchFamily="34" charset="0"/>
              </a:rPr>
              <a:t>are </a:t>
            </a:r>
            <a:r>
              <a:rPr lang="es-ES" altLang="es-MX" sz="5400" b="1" cap="none" spc="0" dirty="0" err="1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alibri" panose="020F0502020204030204" pitchFamily="34" charset="0"/>
              </a:rPr>
              <a:t>pancakes</a:t>
            </a:r>
            <a:r>
              <a:rPr lang="es-ES" altLang="es-MX" sz="54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alibri" panose="020F0502020204030204" pitchFamily="34" charset="0"/>
              </a:rPr>
              <a:t> </a:t>
            </a:r>
            <a:r>
              <a:rPr lang="es-ES" altLang="es-MX" sz="5400" b="1" cap="none" spc="0" dirty="0" err="1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alibri" panose="020F0502020204030204" pitchFamily="34" charset="0"/>
              </a:rPr>
              <a:t>made</a:t>
            </a:r>
            <a:r>
              <a:rPr lang="es-ES" altLang="es-MX" sz="54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alibri" panose="020F0502020204030204" pitchFamily="34" charset="0"/>
              </a:rPr>
              <a:t> </a:t>
            </a:r>
            <a:r>
              <a:rPr lang="es-ES" altLang="es-MX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alibri" panose="020F0502020204030204" pitchFamily="34" charset="0"/>
              </a:rPr>
              <a:t>of? </a:t>
            </a:r>
            <a:endParaRPr lang="es-ES" altLang="es-MX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19946" y="4365104"/>
            <a:ext cx="12172054" cy="2276872"/>
          </a:xfrm>
        </p:spPr>
        <p:txBody>
          <a:bodyPr>
            <a:noAutofit/>
          </a:bodyPr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s-ES" altLang="es-MX" sz="4800" dirty="0">
                <a:latin typeface="+mj-lt"/>
              </a:rPr>
              <a:t> </a:t>
            </a:r>
            <a:r>
              <a:rPr lang="es-ES" altLang="es-MX" sz="4800" dirty="0" err="1" smtClean="0">
                <a:latin typeface="+mj-lt"/>
              </a:rPr>
              <a:t>Pancakes</a:t>
            </a:r>
            <a:r>
              <a:rPr lang="es-ES" altLang="es-MX" sz="4800" dirty="0" smtClean="0">
                <a:latin typeface="+mj-lt"/>
              </a:rPr>
              <a:t> </a:t>
            </a:r>
            <a:r>
              <a:rPr lang="es-ES" altLang="es-MX" sz="4800" dirty="0">
                <a:solidFill>
                  <a:srgbClr val="0070C0"/>
                </a:solidFill>
                <a:latin typeface="+mj-lt"/>
              </a:rPr>
              <a:t>are </a:t>
            </a:r>
            <a:r>
              <a:rPr lang="es-ES" altLang="es-MX" sz="4800" dirty="0" err="1">
                <a:solidFill>
                  <a:srgbClr val="0070C0"/>
                </a:solidFill>
                <a:latin typeface="+mj-lt"/>
              </a:rPr>
              <a:t>made</a:t>
            </a:r>
            <a:r>
              <a:rPr lang="es-ES" altLang="es-MX" sz="4800" dirty="0">
                <a:solidFill>
                  <a:srgbClr val="0070C0"/>
                </a:solidFill>
                <a:latin typeface="+mj-lt"/>
              </a:rPr>
              <a:t> </a:t>
            </a:r>
            <a:r>
              <a:rPr lang="es-ES" altLang="es-MX" sz="4800" dirty="0">
                <a:latin typeface="+mj-lt"/>
              </a:rPr>
              <a:t>of </a:t>
            </a:r>
            <a:r>
              <a:rPr lang="es-ES" altLang="es-MX" sz="4800" dirty="0" err="1">
                <a:latin typeface="+mj-lt"/>
              </a:rPr>
              <a:t>white</a:t>
            </a:r>
            <a:r>
              <a:rPr lang="es-ES" altLang="es-MX" sz="4800" dirty="0">
                <a:latin typeface="+mj-lt"/>
              </a:rPr>
              <a:t> </a:t>
            </a:r>
            <a:r>
              <a:rPr lang="es-ES" altLang="es-MX" sz="4800" dirty="0" err="1">
                <a:latin typeface="+mj-lt"/>
              </a:rPr>
              <a:t>flour</a:t>
            </a:r>
            <a:r>
              <a:rPr lang="es-ES" altLang="es-MX" sz="4800" dirty="0" smtClean="0">
                <a:latin typeface="+mj-lt"/>
              </a:rPr>
              <a:t>, </a:t>
            </a:r>
            <a:r>
              <a:rPr lang="es-ES" altLang="es-MX" sz="4800" dirty="0" err="1" smtClean="0">
                <a:latin typeface="+mj-lt"/>
              </a:rPr>
              <a:t>milk</a:t>
            </a:r>
            <a:r>
              <a:rPr lang="es-ES" altLang="es-MX" sz="4800" dirty="0">
                <a:latin typeface="+mj-lt"/>
              </a:rPr>
              <a:t>, </a:t>
            </a:r>
            <a:r>
              <a:rPr lang="es-ES" altLang="es-MX" sz="4800" dirty="0" err="1">
                <a:latin typeface="+mj-lt"/>
              </a:rPr>
              <a:t>water</a:t>
            </a:r>
            <a:r>
              <a:rPr lang="es-ES" altLang="es-MX" sz="4800" dirty="0">
                <a:latin typeface="+mj-lt"/>
              </a:rPr>
              <a:t>, </a:t>
            </a:r>
            <a:r>
              <a:rPr lang="es-ES" altLang="es-MX" sz="4800" dirty="0" err="1" smtClean="0">
                <a:latin typeface="+mj-lt"/>
              </a:rPr>
              <a:t>eggs</a:t>
            </a:r>
            <a:r>
              <a:rPr lang="es-ES" altLang="es-MX" sz="4800" dirty="0" smtClean="0">
                <a:latin typeface="+mj-lt"/>
              </a:rPr>
              <a:t>, </a:t>
            </a:r>
            <a:r>
              <a:rPr lang="es-ES" altLang="es-MX" sz="4800" dirty="0" err="1">
                <a:latin typeface="+mj-lt"/>
              </a:rPr>
              <a:t>salt</a:t>
            </a:r>
            <a:r>
              <a:rPr lang="es-ES" altLang="es-MX" sz="4800" dirty="0">
                <a:latin typeface="+mj-lt"/>
              </a:rPr>
              <a:t> and </a:t>
            </a:r>
            <a:r>
              <a:rPr lang="es-ES" altLang="es-MX" sz="4800" dirty="0" err="1">
                <a:latin typeface="+mj-lt"/>
              </a:rPr>
              <a:t>butter</a:t>
            </a:r>
            <a:r>
              <a:rPr lang="es-ES" altLang="es-MX" sz="4800" dirty="0" smtClean="0">
                <a:latin typeface="+mj-lt"/>
              </a:rPr>
              <a:t>…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s-ES" altLang="es-MX" sz="4800" dirty="0" err="1">
                <a:latin typeface="+mj-lt"/>
              </a:rPr>
              <a:t>M</a:t>
            </a:r>
            <a:r>
              <a:rPr lang="es-ES" altLang="es-MX" sz="4800" dirty="0" err="1" smtClean="0">
                <a:latin typeface="+mj-lt"/>
              </a:rPr>
              <a:t>mm</a:t>
            </a:r>
            <a:r>
              <a:rPr lang="es-ES" altLang="es-MX" sz="4800" dirty="0" smtClean="0">
                <a:latin typeface="+mj-lt"/>
              </a:rPr>
              <a:t>… </a:t>
            </a:r>
            <a:r>
              <a:rPr lang="es-ES" altLang="es-MX" sz="4800" dirty="0" err="1" smtClean="0">
                <a:latin typeface="+mj-lt"/>
              </a:rPr>
              <a:t>Yummy</a:t>
            </a:r>
            <a:r>
              <a:rPr lang="es-ES" altLang="es-MX" sz="4800" dirty="0">
                <a:latin typeface="+mj-lt"/>
              </a:rPr>
              <a:t>!!!</a:t>
            </a:r>
          </a:p>
        </p:txBody>
      </p:sp>
      <p:pic>
        <p:nvPicPr>
          <p:cNvPr id="7172" name="Picture 4" descr="imagesCAZGLI9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352" y="116632"/>
            <a:ext cx="3097213" cy="3960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889308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07131" y="692696"/>
            <a:ext cx="5016153" cy="3600450"/>
          </a:xfrm>
        </p:spPr>
        <p:txBody>
          <a:bodyPr>
            <a:normAutofit/>
          </a:bodyPr>
          <a:lstStyle/>
          <a:p>
            <a:pPr algn="ctr"/>
            <a:r>
              <a:rPr lang="es-ES" altLang="es-MX" sz="5400" b="1" cap="none" spc="0" dirty="0" err="1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What´s</a:t>
            </a:r>
            <a:r>
              <a:rPr lang="es-ES" altLang="es-MX" sz="54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 </a:t>
            </a:r>
            <a:r>
              <a:rPr lang="es-ES" altLang="es-MX" sz="5400" b="1" cap="none" spc="0" dirty="0" err="1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going</a:t>
            </a:r>
            <a:r>
              <a:rPr lang="es-ES" altLang="es-MX" sz="54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 </a:t>
            </a:r>
            <a:r>
              <a:rPr lang="es-ES" altLang="es-MX" sz="5400" b="1" cap="none" spc="0" dirty="0" err="1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on</a:t>
            </a:r>
            <a:r>
              <a:rPr lang="es-ES" altLang="es-MX" sz="54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 </a:t>
            </a:r>
            <a:r>
              <a:rPr lang="es-ES" altLang="es-MX" sz="5400" b="1" cap="none" spc="0" dirty="0" err="1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here</a:t>
            </a:r>
            <a:r>
              <a:rPr lang="es-ES" altLang="es-MX" sz="54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?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191344" y="4293146"/>
            <a:ext cx="11861741" cy="2397597"/>
          </a:xfr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s-ES" altLang="es-MX" sz="4800" dirty="0" err="1">
                <a:latin typeface="+mj-lt"/>
              </a:rPr>
              <a:t>Food</a:t>
            </a:r>
            <a:r>
              <a:rPr lang="es-ES" altLang="es-MX" sz="4800" dirty="0">
                <a:latin typeface="+mj-lt"/>
              </a:rPr>
              <a:t> </a:t>
            </a:r>
            <a:r>
              <a:rPr lang="es-ES" altLang="es-MX" sz="4800" dirty="0" err="1" smtClean="0">
                <a:latin typeface="+mj-lt"/>
              </a:rPr>
              <a:t>chain</a:t>
            </a:r>
            <a:endParaRPr lang="es-ES" altLang="es-MX" sz="4800" dirty="0" smtClean="0">
              <a:latin typeface="+mj-lt"/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es-ES" altLang="es-MX" sz="4800" dirty="0" err="1" smtClean="0">
                <a:latin typeface="+mj-lt"/>
              </a:rPr>
              <a:t>Grass</a:t>
            </a:r>
            <a:r>
              <a:rPr lang="es-ES" altLang="es-MX" sz="4800" dirty="0" smtClean="0">
                <a:latin typeface="+mj-lt"/>
              </a:rPr>
              <a:t> </a:t>
            </a:r>
            <a:r>
              <a:rPr lang="es-ES" altLang="es-MX" sz="4800" dirty="0" err="1">
                <a:solidFill>
                  <a:srgbClr val="0070C0"/>
                </a:solidFill>
                <a:latin typeface="+mj-lt"/>
              </a:rPr>
              <a:t>is</a:t>
            </a:r>
            <a:r>
              <a:rPr lang="es-ES" altLang="es-MX" sz="4800" dirty="0">
                <a:solidFill>
                  <a:srgbClr val="0070C0"/>
                </a:solidFill>
                <a:latin typeface="+mj-lt"/>
              </a:rPr>
              <a:t> </a:t>
            </a:r>
            <a:r>
              <a:rPr lang="es-ES" altLang="es-MX" sz="4800" dirty="0" err="1">
                <a:solidFill>
                  <a:srgbClr val="0070C0"/>
                </a:solidFill>
                <a:latin typeface="+mj-lt"/>
              </a:rPr>
              <a:t>eaten</a:t>
            </a:r>
            <a:r>
              <a:rPr lang="es-ES" altLang="es-MX" sz="4800" dirty="0">
                <a:solidFill>
                  <a:srgbClr val="0070C0"/>
                </a:solidFill>
                <a:latin typeface="+mj-lt"/>
              </a:rPr>
              <a:t> </a:t>
            </a:r>
            <a:r>
              <a:rPr lang="es-ES" altLang="es-MX" sz="4800" dirty="0" err="1">
                <a:solidFill>
                  <a:schemeClr val="hlink"/>
                </a:solidFill>
                <a:latin typeface="+mj-lt"/>
              </a:rPr>
              <a:t>by</a:t>
            </a:r>
            <a:r>
              <a:rPr lang="es-ES" altLang="es-MX" sz="4800" dirty="0">
                <a:latin typeface="+mj-lt"/>
              </a:rPr>
              <a:t> </a:t>
            </a:r>
            <a:r>
              <a:rPr lang="es-ES" altLang="es-MX" sz="4800" dirty="0" err="1">
                <a:latin typeface="+mj-lt"/>
              </a:rPr>
              <a:t>the</a:t>
            </a:r>
            <a:r>
              <a:rPr lang="es-ES" altLang="es-MX" sz="4800" dirty="0">
                <a:latin typeface="+mj-lt"/>
              </a:rPr>
              <a:t> </a:t>
            </a:r>
            <a:r>
              <a:rPr lang="es-ES" altLang="es-MX" sz="4800" dirty="0" err="1">
                <a:latin typeface="+mj-lt"/>
              </a:rPr>
              <a:t>rabbit</a:t>
            </a:r>
            <a:r>
              <a:rPr lang="es-ES" altLang="es-MX" sz="4800" dirty="0">
                <a:latin typeface="+mj-lt"/>
              </a:rPr>
              <a:t> . </a:t>
            </a:r>
            <a:endParaRPr lang="es-ES" altLang="es-MX" sz="4800" dirty="0" smtClean="0">
              <a:latin typeface="+mj-lt"/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es-ES" altLang="es-MX" sz="4800" dirty="0" err="1" smtClean="0">
                <a:latin typeface="+mj-lt"/>
              </a:rPr>
              <a:t>The</a:t>
            </a:r>
            <a:r>
              <a:rPr lang="es-ES" altLang="es-MX" sz="4800" dirty="0" smtClean="0">
                <a:latin typeface="+mj-lt"/>
              </a:rPr>
              <a:t> </a:t>
            </a:r>
            <a:r>
              <a:rPr lang="es-ES" altLang="es-MX" sz="4800" dirty="0" err="1">
                <a:latin typeface="+mj-lt"/>
              </a:rPr>
              <a:t>rabbit</a:t>
            </a:r>
            <a:r>
              <a:rPr lang="es-ES" altLang="es-MX" sz="4800" dirty="0">
                <a:latin typeface="+mj-lt"/>
              </a:rPr>
              <a:t> </a:t>
            </a:r>
            <a:r>
              <a:rPr lang="es-ES" altLang="es-MX" sz="4800" dirty="0" err="1">
                <a:solidFill>
                  <a:srgbClr val="0070C0"/>
                </a:solidFill>
                <a:latin typeface="+mj-lt"/>
              </a:rPr>
              <a:t>is</a:t>
            </a:r>
            <a:r>
              <a:rPr lang="es-ES" altLang="es-MX" sz="4800" dirty="0">
                <a:solidFill>
                  <a:srgbClr val="0070C0"/>
                </a:solidFill>
                <a:latin typeface="+mj-lt"/>
              </a:rPr>
              <a:t> </a:t>
            </a:r>
            <a:r>
              <a:rPr lang="es-ES" altLang="es-MX" sz="4800" dirty="0" err="1">
                <a:solidFill>
                  <a:srgbClr val="0070C0"/>
                </a:solidFill>
                <a:latin typeface="+mj-lt"/>
              </a:rPr>
              <a:t>eaten</a:t>
            </a:r>
            <a:r>
              <a:rPr lang="es-ES" altLang="es-MX" sz="4800" dirty="0">
                <a:solidFill>
                  <a:srgbClr val="0070C0"/>
                </a:solidFill>
                <a:latin typeface="+mj-lt"/>
              </a:rPr>
              <a:t> </a:t>
            </a:r>
            <a:r>
              <a:rPr lang="es-ES" altLang="es-MX" sz="4800" dirty="0" err="1">
                <a:solidFill>
                  <a:schemeClr val="hlink"/>
                </a:solidFill>
                <a:latin typeface="+mj-lt"/>
              </a:rPr>
              <a:t>by</a:t>
            </a:r>
            <a:r>
              <a:rPr lang="es-ES" altLang="es-MX" sz="4800" dirty="0">
                <a:latin typeface="+mj-lt"/>
              </a:rPr>
              <a:t> </a:t>
            </a:r>
            <a:r>
              <a:rPr lang="es-ES" altLang="es-MX" sz="4800" dirty="0" err="1">
                <a:latin typeface="+mj-lt"/>
              </a:rPr>
              <a:t>the</a:t>
            </a:r>
            <a:r>
              <a:rPr lang="es-ES" altLang="es-MX" sz="4800" dirty="0">
                <a:latin typeface="+mj-lt"/>
              </a:rPr>
              <a:t> </a:t>
            </a:r>
            <a:r>
              <a:rPr lang="es-ES" altLang="es-MX" sz="4800" dirty="0" err="1">
                <a:latin typeface="+mj-lt"/>
              </a:rPr>
              <a:t>fox</a:t>
            </a:r>
            <a:r>
              <a:rPr lang="es-ES" altLang="es-MX" sz="4800" dirty="0">
                <a:latin typeface="+mj-lt"/>
              </a:rPr>
              <a:t>. </a:t>
            </a:r>
          </a:p>
        </p:txBody>
      </p:sp>
      <p:grpSp>
        <p:nvGrpSpPr>
          <p:cNvPr id="2" name="Grupo 1"/>
          <p:cNvGrpSpPr/>
          <p:nvPr/>
        </p:nvGrpSpPr>
        <p:grpSpPr>
          <a:xfrm>
            <a:off x="6384032" y="190728"/>
            <a:ext cx="5479951" cy="4320480"/>
            <a:chOff x="1774825" y="692150"/>
            <a:chExt cx="4659313" cy="3673476"/>
          </a:xfrm>
        </p:grpSpPr>
        <p:pic>
          <p:nvPicPr>
            <p:cNvPr id="13316" name="Picture 4" descr="MC900344461[1]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74825" y="692150"/>
              <a:ext cx="1809750" cy="12573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321" name="Picture 9" descr="MC900250168[1]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24338" y="692151"/>
              <a:ext cx="2209800" cy="17748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323" name="AutoShape 11"/>
            <p:cNvSpPr>
              <a:spLocks noChangeArrowheads="1"/>
            </p:cNvSpPr>
            <p:nvPr/>
          </p:nvSpPr>
          <p:spPr bwMode="auto">
            <a:xfrm rot="10800000">
              <a:off x="3575050" y="1557339"/>
              <a:ext cx="503238" cy="287337"/>
            </a:xfrm>
            <a:prstGeom prst="rightArrow">
              <a:avLst>
                <a:gd name="adj1" fmla="val 50000"/>
                <a:gd name="adj2" fmla="val 4378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3325" name="AutoShape 13"/>
            <p:cNvSpPr>
              <a:spLocks noChangeArrowheads="1"/>
            </p:cNvSpPr>
            <p:nvPr/>
          </p:nvSpPr>
          <p:spPr bwMode="auto">
            <a:xfrm rot="-5974099">
              <a:off x="4521994" y="2420144"/>
              <a:ext cx="431800" cy="1150938"/>
            </a:xfrm>
            <a:prstGeom prst="curvedRightArrow">
              <a:avLst>
                <a:gd name="adj1" fmla="val 53309"/>
                <a:gd name="adj2" fmla="val 106618"/>
                <a:gd name="adj3" fmla="val 33333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pic>
          <p:nvPicPr>
            <p:cNvPr id="13327" name="Picture 15" descr="MC900441392[1]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19289" y="2133601"/>
              <a:ext cx="2016125" cy="22320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0" name="Imagen 9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76551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imagesCA18BBJ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066"/>
          <a:stretch>
            <a:fillRect/>
          </a:stretch>
        </p:blipFill>
        <p:spPr bwMode="auto">
          <a:xfrm>
            <a:off x="191344" y="260648"/>
            <a:ext cx="2952750" cy="4392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007768" y="644285"/>
            <a:ext cx="7478613" cy="3313112"/>
          </a:xfrm>
        </p:spPr>
        <p:txBody>
          <a:bodyPr>
            <a:normAutofit/>
          </a:bodyPr>
          <a:lstStyle/>
          <a:p>
            <a:pPr algn="ctr"/>
            <a:r>
              <a:rPr lang="es-ES" altLang="es-MX" b="1" cap="none" spc="0" dirty="0" err="1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Who</a:t>
            </a:r>
            <a:r>
              <a:rPr lang="es-ES" altLang="es-MX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 </a:t>
            </a:r>
            <a:r>
              <a:rPr lang="es-ES" altLang="es-MX" b="1" cap="none" spc="0" dirty="0" err="1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wrote</a:t>
            </a:r>
            <a:r>
              <a:rPr lang="es-ES" altLang="es-MX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 </a:t>
            </a:r>
            <a:r>
              <a:rPr lang="es-ES" altLang="es-MX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/>
            </a:r>
            <a:br>
              <a:rPr lang="es-ES" altLang="es-MX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</a:br>
            <a:r>
              <a:rPr lang="es-ES" altLang="es-MX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“</a:t>
            </a:r>
            <a:r>
              <a:rPr lang="es-ES" altLang="es-MX" b="1" cap="none" spc="0" dirty="0" err="1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Diary</a:t>
            </a:r>
            <a:r>
              <a:rPr lang="es-ES" altLang="es-MX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 of a </a:t>
            </a:r>
            <a:r>
              <a:rPr lang="es-ES" altLang="es-MX" b="1" cap="none" spc="0" dirty="0" err="1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Wimpy</a:t>
            </a:r>
            <a:r>
              <a:rPr lang="es-ES" altLang="es-MX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 </a:t>
            </a:r>
            <a:r>
              <a:rPr lang="es-ES" altLang="es-MX" b="1" cap="none" spc="0" dirty="0" err="1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Kid</a:t>
            </a:r>
            <a:r>
              <a:rPr lang="es-ES" altLang="es-MX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”?</a:t>
            </a:r>
            <a:endParaRPr lang="es-ES" altLang="es-MX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1700580" y="5229200"/>
            <a:ext cx="9505181" cy="752475"/>
          </a:xfrm>
        </p:spPr>
        <p:txBody>
          <a:bodyPr>
            <a:noAutofit/>
          </a:bodyPr>
          <a:lstStyle/>
          <a:p>
            <a:pPr algn="ctr">
              <a:buFontTx/>
              <a:buNone/>
            </a:pPr>
            <a:r>
              <a:rPr lang="es-ES" altLang="es-MX" sz="4800" dirty="0" err="1">
                <a:latin typeface="+mj-lt"/>
              </a:rPr>
              <a:t>It</a:t>
            </a:r>
            <a:r>
              <a:rPr lang="es-ES" altLang="es-MX" sz="4800" dirty="0">
                <a:latin typeface="+mj-lt"/>
              </a:rPr>
              <a:t> </a:t>
            </a:r>
            <a:r>
              <a:rPr lang="es-ES" altLang="es-MX" sz="4800" dirty="0" err="1">
                <a:solidFill>
                  <a:srgbClr val="0070C0"/>
                </a:solidFill>
                <a:latin typeface="+mj-lt"/>
              </a:rPr>
              <a:t>was</a:t>
            </a:r>
            <a:r>
              <a:rPr lang="es-ES" altLang="es-MX" sz="4800" dirty="0">
                <a:solidFill>
                  <a:srgbClr val="0070C0"/>
                </a:solidFill>
                <a:latin typeface="+mj-lt"/>
              </a:rPr>
              <a:t> </a:t>
            </a:r>
            <a:r>
              <a:rPr lang="es-ES" altLang="es-MX" sz="4800" dirty="0" err="1">
                <a:solidFill>
                  <a:srgbClr val="0070C0"/>
                </a:solidFill>
                <a:latin typeface="+mj-lt"/>
              </a:rPr>
              <a:t>written</a:t>
            </a:r>
            <a:r>
              <a:rPr lang="es-ES" altLang="es-MX" sz="4800" dirty="0">
                <a:solidFill>
                  <a:srgbClr val="0070C0"/>
                </a:solidFill>
                <a:latin typeface="+mj-lt"/>
              </a:rPr>
              <a:t> </a:t>
            </a:r>
            <a:r>
              <a:rPr lang="es-ES" altLang="es-MX" sz="4800" dirty="0" err="1">
                <a:solidFill>
                  <a:schemeClr val="hlink"/>
                </a:solidFill>
                <a:latin typeface="+mj-lt"/>
              </a:rPr>
              <a:t>by</a:t>
            </a:r>
            <a:r>
              <a:rPr lang="es-ES" altLang="es-MX" sz="4800" dirty="0">
                <a:latin typeface="+mj-lt"/>
              </a:rPr>
              <a:t> Jeff </a:t>
            </a:r>
            <a:r>
              <a:rPr lang="es-ES" altLang="es-MX" sz="4800" dirty="0" err="1">
                <a:latin typeface="+mj-lt"/>
              </a:rPr>
              <a:t>Kinney</a:t>
            </a:r>
            <a:endParaRPr lang="es-ES" altLang="es-MX" sz="4800" dirty="0">
              <a:latin typeface="+mj-lt"/>
            </a:endParaRPr>
          </a:p>
        </p:txBody>
      </p:sp>
      <p:pic>
        <p:nvPicPr>
          <p:cNvPr id="5" name="Imagen 4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96481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ângulo 2"/>
          <p:cNvSpPr/>
          <p:nvPr/>
        </p:nvSpPr>
        <p:spPr>
          <a:xfrm>
            <a:off x="0" y="1232756"/>
            <a:ext cx="2952328" cy="43924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 dirty="0">
              <a:latin typeface="Calibri" pitchFamily="34" charset="0"/>
            </a:endParaRPr>
          </a:p>
        </p:txBody>
      </p:sp>
      <p:sp>
        <p:nvSpPr>
          <p:cNvPr id="7" name="Rectângulo 4"/>
          <p:cNvSpPr/>
          <p:nvPr/>
        </p:nvSpPr>
        <p:spPr>
          <a:xfrm>
            <a:off x="2855641" y="1116919"/>
            <a:ext cx="8208912" cy="1066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pt-PT" sz="4000" b="1" dirty="0" err="1">
                <a:solidFill>
                  <a:schemeClr val="tx1"/>
                </a:solidFill>
                <a:latin typeface="+mj-lt"/>
              </a:rPr>
              <a:t>Who</a:t>
            </a:r>
            <a:r>
              <a:rPr lang="pt-PT" sz="36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pt-PT" sz="3600" b="1" dirty="0" err="1">
                <a:solidFill>
                  <a:schemeClr val="tx1"/>
                </a:solidFill>
                <a:latin typeface="+mj-lt"/>
              </a:rPr>
              <a:t>performs</a:t>
            </a:r>
            <a:r>
              <a:rPr lang="pt-PT" sz="36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pt-PT" sz="3600" b="1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pt-PT" sz="36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pt-PT" sz="3600" b="1" dirty="0" err="1">
                <a:solidFill>
                  <a:schemeClr val="tx1"/>
                </a:solidFill>
                <a:latin typeface="+mj-lt"/>
              </a:rPr>
              <a:t>action</a:t>
            </a:r>
            <a:r>
              <a:rPr lang="pt-PT" sz="36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pt-PT" sz="3600" b="1" dirty="0" err="1">
                <a:solidFill>
                  <a:schemeClr val="tx1"/>
                </a:solidFill>
                <a:latin typeface="+mj-lt"/>
              </a:rPr>
              <a:t>of</a:t>
            </a:r>
            <a:r>
              <a:rPr lang="pt-PT" sz="36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pt-PT" sz="3600" b="1" dirty="0" err="1">
                <a:solidFill>
                  <a:schemeClr val="tx1"/>
                </a:solidFill>
                <a:latin typeface="+mj-lt"/>
              </a:rPr>
              <a:t>kissing</a:t>
            </a:r>
            <a:r>
              <a:rPr lang="pt-PT" sz="3600" b="1" dirty="0">
                <a:solidFill>
                  <a:schemeClr val="tx1"/>
                </a:solidFill>
                <a:latin typeface="+mj-lt"/>
              </a:rPr>
              <a:t>?</a:t>
            </a:r>
          </a:p>
        </p:txBody>
      </p:sp>
      <p:sp>
        <p:nvSpPr>
          <p:cNvPr id="8" name="Rectângulo 6"/>
          <p:cNvSpPr/>
          <p:nvPr/>
        </p:nvSpPr>
        <p:spPr>
          <a:xfrm>
            <a:off x="2855640" y="1788035"/>
            <a:ext cx="6819381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pt-PT" sz="4000" b="1" i="1" dirty="0" err="1">
                <a:solidFill>
                  <a:srgbClr val="FF0000"/>
                </a:solidFill>
                <a:latin typeface="+mj-lt"/>
              </a:rPr>
              <a:t>The</a:t>
            </a:r>
            <a:r>
              <a:rPr lang="pt-PT" sz="4000" b="1" i="1" dirty="0">
                <a:solidFill>
                  <a:srgbClr val="FF0000"/>
                </a:solidFill>
                <a:latin typeface="+mj-lt"/>
              </a:rPr>
              <a:t> </a:t>
            </a:r>
            <a:r>
              <a:rPr lang="pt-PT" sz="4000" b="1" i="1" dirty="0" err="1">
                <a:solidFill>
                  <a:srgbClr val="FF0000"/>
                </a:solidFill>
                <a:latin typeface="+mj-lt"/>
              </a:rPr>
              <a:t>girl</a:t>
            </a:r>
            <a:r>
              <a:rPr lang="pt-PT" sz="4000" b="1" i="1" dirty="0">
                <a:solidFill>
                  <a:srgbClr val="FF0000"/>
                </a:solidFill>
                <a:latin typeface="+mj-lt"/>
              </a:rPr>
              <a:t> </a:t>
            </a:r>
            <a:r>
              <a:rPr lang="pt-PT" sz="4000" b="1" i="1" u="sng" dirty="0" err="1">
                <a:solidFill>
                  <a:srgbClr val="00B050"/>
                </a:solidFill>
                <a:latin typeface="+mj-lt"/>
              </a:rPr>
              <a:t>kisses</a:t>
            </a:r>
            <a:r>
              <a:rPr lang="pt-PT" sz="4000" b="1" i="1" dirty="0">
                <a:solidFill>
                  <a:srgbClr val="00B050"/>
                </a:solidFill>
                <a:latin typeface="+mj-lt"/>
              </a:rPr>
              <a:t> </a:t>
            </a:r>
            <a:r>
              <a:rPr lang="pt-PT" sz="4000" b="1" i="1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pt-PT" sz="4000" b="1" i="1" dirty="0">
                <a:solidFill>
                  <a:schemeClr val="tx1"/>
                </a:solidFill>
                <a:latin typeface="+mj-lt"/>
              </a:rPr>
              <a:t> </a:t>
            </a:r>
            <a:r>
              <a:rPr lang="pt-PT" sz="4000" b="1" i="1" dirty="0" err="1">
                <a:solidFill>
                  <a:schemeClr val="tx1"/>
                </a:solidFill>
                <a:latin typeface="+mj-lt"/>
              </a:rPr>
              <a:t>boy</a:t>
            </a:r>
            <a:r>
              <a:rPr lang="pt-PT" sz="4000" i="1" dirty="0">
                <a:solidFill>
                  <a:schemeClr val="tx1"/>
                </a:solidFill>
                <a:latin typeface="+mj-lt"/>
              </a:rPr>
              <a:t>.</a:t>
            </a:r>
          </a:p>
        </p:txBody>
      </p:sp>
      <p:sp>
        <p:nvSpPr>
          <p:cNvPr id="9" name="Rectângulo 5"/>
          <p:cNvSpPr/>
          <p:nvPr/>
        </p:nvSpPr>
        <p:spPr>
          <a:xfrm>
            <a:off x="2855641" y="3969354"/>
            <a:ext cx="6819381" cy="1143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pt-PT" sz="4000" b="1" dirty="0" err="1">
                <a:solidFill>
                  <a:schemeClr val="tx1"/>
                </a:solidFill>
                <a:latin typeface="+mj-lt"/>
              </a:rPr>
              <a:t>Who</a:t>
            </a:r>
            <a:r>
              <a:rPr lang="pt-PT" sz="4000" b="1" dirty="0">
                <a:solidFill>
                  <a:schemeClr val="tx1"/>
                </a:solidFill>
                <a:latin typeface="+mj-lt"/>
              </a:rPr>
              <a:t> “</a:t>
            </a:r>
            <a:r>
              <a:rPr lang="pt-PT" sz="4000" b="1" dirty="0" err="1">
                <a:solidFill>
                  <a:schemeClr val="tx1"/>
                </a:solidFill>
                <a:latin typeface="+mj-lt"/>
              </a:rPr>
              <a:t>suffers</a:t>
            </a:r>
            <a:r>
              <a:rPr lang="pt-PT" sz="4000" b="1" dirty="0">
                <a:solidFill>
                  <a:schemeClr val="tx1"/>
                </a:solidFill>
                <a:latin typeface="+mj-lt"/>
              </a:rPr>
              <a:t>” </a:t>
            </a:r>
            <a:r>
              <a:rPr lang="pt-PT" sz="4000" b="1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pt-PT" sz="40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pt-PT" sz="4000" b="1" dirty="0" err="1">
                <a:solidFill>
                  <a:schemeClr val="tx1"/>
                </a:solidFill>
                <a:latin typeface="+mj-lt"/>
              </a:rPr>
              <a:t>action</a:t>
            </a:r>
            <a:r>
              <a:rPr lang="pt-PT" sz="4000" b="1" dirty="0">
                <a:solidFill>
                  <a:schemeClr val="tx1"/>
                </a:solidFill>
                <a:latin typeface="+mj-lt"/>
              </a:rPr>
              <a:t>?</a:t>
            </a:r>
          </a:p>
        </p:txBody>
      </p:sp>
      <p:sp>
        <p:nvSpPr>
          <p:cNvPr id="10" name="Rectângulo 12"/>
          <p:cNvSpPr/>
          <p:nvPr/>
        </p:nvSpPr>
        <p:spPr>
          <a:xfrm>
            <a:off x="2830652" y="4857935"/>
            <a:ext cx="7824648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pt-PT" sz="4000" b="1" i="1" dirty="0" err="1">
                <a:solidFill>
                  <a:srgbClr val="00B0F0"/>
                </a:solidFill>
                <a:latin typeface="+mj-lt"/>
              </a:rPr>
              <a:t>The</a:t>
            </a:r>
            <a:r>
              <a:rPr lang="pt-PT" sz="4000" b="1" i="1" dirty="0">
                <a:solidFill>
                  <a:srgbClr val="00B0F0"/>
                </a:solidFill>
                <a:latin typeface="+mj-lt"/>
              </a:rPr>
              <a:t> </a:t>
            </a:r>
            <a:r>
              <a:rPr lang="pt-PT" sz="4000" b="1" i="1" dirty="0" err="1">
                <a:solidFill>
                  <a:srgbClr val="00B0F0"/>
                </a:solidFill>
                <a:latin typeface="+mj-lt"/>
              </a:rPr>
              <a:t>boy</a:t>
            </a:r>
            <a:r>
              <a:rPr lang="pt-PT" sz="4000" b="1" i="1" dirty="0">
                <a:solidFill>
                  <a:srgbClr val="00B0F0"/>
                </a:solidFill>
                <a:latin typeface="+mj-lt"/>
              </a:rPr>
              <a:t> </a:t>
            </a:r>
            <a:r>
              <a:rPr lang="pt-PT" sz="4000" b="1" i="1" u="sng" dirty="0" err="1">
                <a:solidFill>
                  <a:srgbClr val="00B050"/>
                </a:solidFill>
                <a:latin typeface="+mj-lt"/>
              </a:rPr>
              <a:t>is</a:t>
            </a:r>
            <a:r>
              <a:rPr lang="pt-PT" sz="4000" b="1" i="1" u="sng" dirty="0">
                <a:solidFill>
                  <a:srgbClr val="00B050"/>
                </a:solidFill>
                <a:latin typeface="+mj-lt"/>
              </a:rPr>
              <a:t> </a:t>
            </a:r>
            <a:r>
              <a:rPr lang="pt-PT" sz="4000" b="1" i="1" u="sng" dirty="0" err="1">
                <a:solidFill>
                  <a:srgbClr val="00B050"/>
                </a:solidFill>
                <a:latin typeface="+mj-lt"/>
              </a:rPr>
              <a:t>kissed</a:t>
            </a:r>
            <a:r>
              <a:rPr lang="pt-PT" sz="4000" b="1" i="1" dirty="0">
                <a:solidFill>
                  <a:srgbClr val="00B050"/>
                </a:solidFill>
                <a:latin typeface="+mj-lt"/>
              </a:rPr>
              <a:t> </a:t>
            </a:r>
            <a:r>
              <a:rPr lang="pt-PT" sz="4000" b="1" i="1" dirty="0" err="1">
                <a:solidFill>
                  <a:schemeClr val="tx1"/>
                </a:solidFill>
                <a:latin typeface="+mj-lt"/>
              </a:rPr>
              <a:t>by</a:t>
            </a:r>
            <a:r>
              <a:rPr lang="pt-PT" sz="4000" b="1" i="1" dirty="0">
                <a:solidFill>
                  <a:schemeClr val="tx1"/>
                </a:solidFill>
                <a:latin typeface="+mj-lt"/>
              </a:rPr>
              <a:t> </a:t>
            </a:r>
            <a:r>
              <a:rPr lang="pt-PT" sz="4000" b="1" i="1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pt-PT" sz="4000" b="1" i="1" dirty="0">
                <a:solidFill>
                  <a:schemeClr val="tx1"/>
                </a:solidFill>
                <a:latin typeface="+mj-lt"/>
              </a:rPr>
              <a:t> </a:t>
            </a:r>
            <a:r>
              <a:rPr lang="pt-PT" sz="4000" b="1" i="1" dirty="0" err="1">
                <a:solidFill>
                  <a:schemeClr val="tx1"/>
                </a:solidFill>
                <a:latin typeface="+mj-lt"/>
              </a:rPr>
              <a:t>girl</a:t>
            </a:r>
            <a:r>
              <a:rPr lang="pt-PT" sz="4000" b="1" i="1" dirty="0">
                <a:solidFill>
                  <a:schemeClr val="tx1"/>
                </a:solidFill>
                <a:latin typeface="+mj-lt"/>
              </a:rPr>
              <a:t>.</a:t>
            </a:r>
            <a:endParaRPr lang="pt-PT" sz="4000" i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1" name="Rectângulo 11"/>
          <p:cNvSpPr/>
          <p:nvPr/>
        </p:nvSpPr>
        <p:spPr>
          <a:xfrm>
            <a:off x="190500" y="148643"/>
            <a:ext cx="12001501" cy="13639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pt-PT" sz="4000" b="1" dirty="0">
                <a:solidFill>
                  <a:schemeClr val="tx1"/>
                </a:solidFill>
                <a:latin typeface="+mj-lt"/>
              </a:rPr>
              <a:t>ACTIVE </a:t>
            </a:r>
            <a:r>
              <a:rPr lang="pt-PT" sz="4000" b="1" dirty="0" smtClean="0">
                <a:solidFill>
                  <a:schemeClr val="tx1"/>
                </a:solidFill>
                <a:latin typeface="+mj-lt"/>
              </a:rPr>
              <a:t>VOICE </a:t>
            </a:r>
            <a:r>
              <a:rPr lang="pt-PT" sz="4000" i="1" dirty="0" smtClean="0">
                <a:solidFill>
                  <a:schemeClr val="tx1"/>
                </a:solidFill>
                <a:latin typeface="+mj-lt"/>
              </a:rPr>
              <a:t>(the </a:t>
            </a:r>
            <a:r>
              <a:rPr lang="pt-PT" sz="4000" b="1" i="1" dirty="0">
                <a:solidFill>
                  <a:srgbClr val="FF0000"/>
                </a:solidFill>
                <a:latin typeface="+mj-lt"/>
              </a:rPr>
              <a:t>subject</a:t>
            </a:r>
            <a:r>
              <a:rPr lang="pt-PT" sz="4000" i="1" dirty="0">
                <a:solidFill>
                  <a:schemeClr val="tx1"/>
                </a:solidFill>
                <a:latin typeface="+mj-lt"/>
              </a:rPr>
              <a:t> </a:t>
            </a:r>
            <a:r>
              <a:rPr lang="pt-PT" sz="4000" i="1" dirty="0">
                <a:solidFill>
                  <a:srgbClr val="00B050"/>
                </a:solidFill>
                <a:latin typeface="+mj-lt"/>
              </a:rPr>
              <a:t>performs</a:t>
            </a:r>
            <a:r>
              <a:rPr lang="pt-PT" sz="4000" i="1" dirty="0">
                <a:solidFill>
                  <a:schemeClr val="tx1"/>
                </a:solidFill>
                <a:latin typeface="+mj-lt"/>
              </a:rPr>
              <a:t> an action)</a:t>
            </a:r>
          </a:p>
        </p:txBody>
      </p:sp>
      <p:sp>
        <p:nvSpPr>
          <p:cNvPr id="12" name="Rectângulo 14"/>
          <p:cNvSpPr/>
          <p:nvPr/>
        </p:nvSpPr>
        <p:spPr>
          <a:xfrm>
            <a:off x="2855641" y="3215661"/>
            <a:ext cx="9336360" cy="1008112"/>
          </a:xfrm>
          <a:prstGeom prst="rect">
            <a:avLst/>
          </a:prstGeom>
          <a:noFill/>
          <a:ln w="3810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pt-PT" sz="4000" b="1" dirty="0">
                <a:solidFill>
                  <a:schemeClr val="tx1"/>
                </a:solidFill>
                <a:latin typeface="+mj-lt"/>
              </a:rPr>
              <a:t>PASSIVE </a:t>
            </a:r>
            <a:r>
              <a:rPr lang="pt-PT" sz="4000" b="1" dirty="0" smtClean="0">
                <a:solidFill>
                  <a:schemeClr val="tx1"/>
                </a:solidFill>
                <a:latin typeface="+mj-lt"/>
              </a:rPr>
              <a:t>VOICE </a:t>
            </a:r>
            <a:r>
              <a:rPr lang="pt-PT" sz="4000" i="1" dirty="0" smtClean="0">
                <a:solidFill>
                  <a:schemeClr val="tx1"/>
                </a:solidFill>
                <a:latin typeface="+mj-lt"/>
              </a:rPr>
              <a:t>(the </a:t>
            </a:r>
            <a:r>
              <a:rPr lang="pt-PT" sz="4000" b="1" i="1" dirty="0" smtClean="0">
                <a:solidFill>
                  <a:srgbClr val="00B0F0"/>
                </a:solidFill>
                <a:latin typeface="+mj-lt"/>
              </a:rPr>
              <a:t>object</a:t>
            </a:r>
            <a:r>
              <a:rPr lang="pt-PT" sz="4000" i="1" dirty="0" smtClean="0">
                <a:solidFill>
                  <a:srgbClr val="00B0F0"/>
                </a:solidFill>
                <a:latin typeface="+mj-lt"/>
              </a:rPr>
              <a:t> </a:t>
            </a:r>
            <a:r>
              <a:rPr lang="pt-PT" sz="4000" i="1" dirty="0" smtClean="0">
                <a:solidFill>
                  <a:srgbClr val="00B050"/>
                </a:solidFill>
                <a:latin typeface="+mj-lt"/>
              </a:rPr>
              <a:t>suffers</a:t>
            </a:r>
            <a:r>
              <a:rPr lang="pt-PT" sz="4000" i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pt-PT" sz="4000" i="1" dirty="0">
                <a:solidFill>
                  <a:schemeClr val="tx1"/>
                </a:solidFill>
                <a:latin typeface="+mj-lt"/>
              </a:rPr>
              <a:t>the action)</a:t>
            </a:r>
          </a:p>
        </p:txBody>
      </p:sp>
      <p:pic>
        <p:nvPicPr>
          <p:cNvPr id="13" name="Imagen 12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18917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91344" y="1081915"/>
            <a:ext cx="1154485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3200" dirty="0">
                <a:latin typeface="+mj-lt"/>
              </a:rPr>
              <a:t>We use the Passive when </a:t>
            </a:r>
            <a:r>
              <a:rPr lang="en-US" sz="3200" b="1" dirty="0">
                <a:solidFill>
                  <a:srgbClr val="FF0000"/>
                </a:solidFill>
                <a:latin typeface="+mj-lt"/>
              </a:rPr>
              <a:t>the </a:t>
            </a:r>
            <a:r>
              <a:rPr lang="en-US" sz="3200" b="1" dirty="0" smtClean="0">
                <a:solidFill>
                  <a:srgbClr val="FF0000"/>
                </a:solidFill>
                <a:latin typeface="+mj-lt"/>
              </a:rPr>
              <a:t>object </a:t>
            </a:r>
            <a:r>
              <a:rPr lang="en-US" sz="3200" dirty="0" smtClean="0">
                <a:latin typeface="+mj-lt"/>
              </a:rPr>
              <a:t>is </a:t>
            </a:r>
            <a:r>
              <a:rPr lang="en-US" sz="3200" dirty="0">
                <a:latin typeface="+mj-lt"/>
              </a:rPr>
              <a:t>more important than the person who does the action.</a:t>
            </a:r>
          </a:p>
          <a:p>
            <a:pPr algn="just"/>
            <a:r>
              <a:rPr lang="en-US" sz="3200" dirty="0" smtClean="0">
                <a:solidFill>
                  <a:srgbClr val="0070C0"/>
                </a:solidFill>
                <a:latin typeface="+mj-lt"/>
              </a:rPr>
              <a:t>Examples:</a:t>
            </a:r>
          </a:p>
          <a:p>
            <a:pPr algn="just"/>
            <a:r>
              <a:rPr lang="en-US" sz="3200" dirty="0">
                <a:latin typeface="+mj-lt"/>
              </a:rPr>
              <a:t>	</a:t>
            </a:r>
            <a:r>
              <a:rPr lang="en-US" sz="3200" dirty="0">
                <a:solidFill>
                  <a:srgbClr val="00B050"/>
                </a:solidFill>
                <a:latin typeface="+mj-lt"/>
              </a:rPr>
              <a:t>Active: </a:t>
            </a:r>
            <a:r>
              <a:rPr lang="en-US" sz="3200" dirty="0" smtClean="0">
                <a:solidFill>
                  <a:srgbClr val="00B050"/>
                </a:solidFill>
                <a:latin typeface="+mj-lt"/>
              </a:rPr>
              <a:t>Mario broke </a:t>
            </a:r>
            <a:r>
              <a:rPr lang="en-US" sz="3200" dirty="0">
                <a:solidFill>
                  <a:srgbClr val="00B050"/>
                </a:solidFill>
                <a:latin typeface="+mj-lt"/>
              </a:rPr>
              <a:t>the window.</a:t>
            </a:r>
          </a:p>
          <a:p>
            <a:pPr algn="just"/>
            <a:r>
              <a:rPr lang="en-US" sz="3200" dirty="0">
                <a:solidFill>
                  <a:srgbClr val="FF0000"/>
                </a:solidFill>
                <a:latin typeface="+mj-lt"/>
              </a:rPr>
              <a:t>	</a:t>
            </a:r>
            <a:r>
              <a:rPr lang="en-US" sz="3200" dirty="0">
                <a:solidFill>
                  <a:srgbClr val="002060"/>
                </a:solidFill>
                <a:latin typeface="+mj-lt"/>
              </a:rPr>
              <a:t>Passive: The window </a:t>
            </a:r>
            <a:r>
              <a:rPr lang="en-US" sz="3200" dirty="0">
                <a:solidFill>
                  <a:srgbClr val="FF0000"/>
                </a:solidFill>
                <a:latin typeface="+mj-lt"/>
              </a:rPr>
              <a:t>was broken</a:t>
            </a:r>
            <a:r>
              <a:rPr lang="en-US" sz="3200" dirty="0">
                <a:solidFill>
                  <a:srgbClr val="002060"/>
                </a:solidFill>
                <a:latin typeface="+mj-lt"/>
              </a:rPr>
              <a:t>.</a:t>
            </a:r>
          </a:p>
          <a:p>
            <a:pPr algn="just"/>
            <a:r>
              <a:rPr lang="en-US" sz="3200" dirty="0">
                <a:latin typeface="+mj-lt"/>
              </a:rPr>
              <a:t>      </a:t>
            </a:r>
          </a:p>
          <a:p>
            <a:pPr algn="just"/>
            <a:r>
              <a:rPr lang="es-MX" sz="3200" dirty="0" err="1">
                <a:latin typeface="+mj-lt"/>
              </a:rPr>
              <a:t>It</a:t>
            </a:r>
            <a:r>
              <a:rPr lang="es-MX" sz="3200" dirty="0">
                <a:latin typeface="+mj-lt"/>
              </a:rPr>
              <a:t> </a:t>
            </a:r>
            <a:r>
              <a:rPr lang="es-MX" sz="3200" dirty="0" err="1">
                <a:latin typeface="+mj-lt"/>
              </a:rPr>
              <a:t>is</a:t>
            </a:r>
            <a:r>
              <a:rPr lang="es-MX" sz="3200" dirty="0">
                <a:latin typeface="+mj-lt"/>
              </a:rPr>
              <a:t> </a:t>
            </a:r>
            <a:r>
              <a:rPr lang="es-MX" sz="3200" dirty="0" err="1">
                <a:latin typeface="+mj-lt"/>
              </a:rPr>
              <a:t>not</a:t>
            </a:r>
            <a:r>
              <a:rPr lang="es-MX" sz="3200" dirty="0">
                <a:latin typeface="+mj-lt"/>
              </a:rPr>
              <a:t> </a:t>
            </a:r>
            <a:r>
              <a:rPr lang="es-MX" sz="3200" dirty="0" err="1">
                <a:latin typeface="+mj-lt"/>
              </a:rPr>
              <a:t>important</a:t>
            </a:r>
            <a:r>
              <a:rPr lang="es-MX" sz="3200" dirty="0">
                <a:latin typeface="+mj-lt"/>
              </a:rPr>
              <a:t> </a:t>
            </a:r>
            <a:r>
              <a:rPr lang="es-MX" sz="3200" dirty="0" err="1">
                <a:latin typeface="+mj-lt"/>
              </a:rPr>
              <a:t>who</a:t>
            </a:r>
            <a:r>
              <a:rPr lang="es-MX" sz="3200" dirty="0">
                <a:latin typeface="+mj-lt"/>
              </a:rPr>
              <a:t> </a:t>
            </a:r>
            <a:r>
              <a:rPr lang="es-MX" sz="3200" dirty="0" err="1">
                <a:latin typeface="+mj-lt"/>
              </a:rPr>
              <a:t>or</a:t>
            </a:r>
            <a:r>
              <a:rPr lang="es-MX" sz="3200" dirty="0">
                <a:latin typeface="+mj-lt"/>
              </a:rPr>
              <a:t> </a:t>
            </a:r>
            <a:r>
              <a:rPr lang="es-MX" sz="3200" dirty="0" err="1">
                <a:latin typeface="+mj-lt"/>
              </a:rPr>
              <a:t>what</a:t>
            </a:r>
            <a:r>
              <a:rPr lang="es-MX" sz="3200" dirty="0">
                <a:latin typeface="+mj-lt"/>
              </a:rPr>
              <a:t> </a:t>
            </a:r>
            <a:r>
              <a:rPr lang="es-MX" sz="3200" dirty="0" err="1">
                <a:latin typeface="+mj-lt"/>
              </a:rPr>
              <a:t>is</a:t>
            </a:r>
            <a:r>
              <a:rPr lang="es-MX" sz="3200" dirty="0">
                <a:latin typeface="+mj-lt"/>
              </a:rPr>
              <a:t> </a:t>
            </a:r>
            <a:r>
              <a:rPr lang="es-MX" sz="3200" dirty="0" err="1">
                <a:latin typeface="+mj-lt"/>
              </a:rPr>
              <a:t>performing</a:t>
            </a:r>
            <a:r>
              <a:rPr lang="es-MX" sz="3200" dirty="0">
                <a:latin typeface="+mj-lt"/>
              </a:rPr>
              <a:t> </a:t>
            </a:r>
            <a:r>
              <a:rPr lang="es-MX" sz="3200" dirty="0" err="1">
                <a:latin typeface="+mj-lt"/>
              </a:rPr>
              <a:t>the</a:t>
            </a:r>
            <a:r>
              <a:rPr lang="es-MX" sz="3200" dirty="0">
                <a:latin typeface="+mj-lt"/>
              </a:rPr>
              <a:t> </a:t>
            </a:r>
            <a:r>
              <a:rPr lang="es-MX" sz="3200" dirty="0" err="1">
                <a:latin typeface="+mj-lt"/>
              </a:rPr>
              <a:t>action</a:t>
            </a:r>
            <a:r>
              <a:rPr lang="es-MX" sz="3200" dirty="0">
                <a:latin typeface="+mj-lt"/>
              </a:rPr>
              <a:t>.</a:t>
            </a:r>
          </a:p>
          <a:p>
            <a:pPr algn="just"/>
            <a:r>
              <a:rPr lang="es-MX" sz="3200" dirty="0" err="1" smtClean="0">
                <a:solidFill>
                  <a:srgbClr val="0070C0"/>
                </a:solidFill>
                <a:latin typeface="+mj-lt"/>
              </a:rPr>
              <a:t>Examples</a:t>
            </a:r>
            <a:r>
              <a:rPr lang="es-MX" sz="3200" dirty="0" smtClean="0">
                <a:solidFill>
                  <a:srgbClr val="0070C0"/>
                </a:solidFill>
                <a:latin typeface="+mj-lt"/>
              </a:rPr>
              <a:t>:</a:t>
            </a:r>
            <a:endParaRPr lang="es-MX" sz="3200" dirty="0">
              <a:solidFill>
                <a:srgbClr val="0070C0"/>
              </a:solidFill>
              <a:latin typeface="+mj-lt"/>
            </a:endParaRPr>
          </a:p>
          <a:p>
            <a:pPr algn="just"/>
            <a:r>
              <a:rPr lang="en-US" sz="3200" dirty="0">
                <a:solidFill>
                  <a:srgbClr val="FF0000"/>
                </a:solidFill>
                <a:latin typeface="+mj-lt"/>
              </a:rPr>
              <a:t>	</a:t>
            </a:r>
            <a:r>
              <a:rPr lang="en-US" sz="3200" dirty="0">
                <a:solidFill>
                  <a:srgbClr val="002060"/>
                </a:solidFill>
                <a:latin typeface="+mj-lt"/>
              </a:rPr>
              <a:t>Passive: </a:t>
            </a:r>
            <a:r>
              <a:rPr lang="es-MX" sz="3200" dirty="0" err="1">
                <a:solidFill>
                  <a:srgbClr val="002060"/>
                </a:solidFill>
                <a:latin typeface="+mj-lt"/>
              </a:rPr>
              <a:t>My</a:t>
            </a:r>
            <a:r>
              <a:rPr lang="es-MX" sz="3200" dirty="0">
                <a:solidFill>
                  <a:srgbClr val="002060"/>
                </a:solidFill>
                <a:latin typeface="+mj-lt"/>
              </a:rPr>
              <a:t> </a:t>
            </a:r>
            <a:r>
              <a:rPr lang="es-MX" sz="3200" dirty="0" err="1">
                <a:solidFill>
                  <a:srgbClr val="002060"/>
                </a:solidFill>
                <a:latin typeface="+mj-lt"/>
              </a:rPr>
              <a:t>bike</a:t>
            </a:r>
            <a:r>
              <a:rPr lang="es-MX" sz="3200" dirty="0">
                <a:solidFill>
                  <a:srgbClr val="002060"/>
                </a:solidFill>
                <a:latin typeface="+mj-lt"/>
              </a:rPr>
              <a:t> </a:t>
            </a:r>
            <a:r>
              <a:rPr lang="es-MX" sz="3200" dirty="0" err="1">
                <a:solidFill>
                  <a:srgbClr val="FF0000"/>
                </a:solidFill>
                <a:latin typeface="+mj-lt"/>
              </a:rPr>
              <a:t>was</a:t>
            </a:r>
            <a:r>
              <a:rPr lang="es-MX" sz="3200" dirty="0">
                <a:solidFill>
                  <a:srgbClr val="FF0000"/>
                </a:solidFill>
                <a:latin typeface="+mj-lt"/>
              </a:rPr>
              <a:t> </a:t>
            </a:r>
            <a:r>
              <a:rPr lang="es-MX" sz="3200" dirty="0" err="1">
                <a:solidFill>
                  <a:srgbClr val="FF0000"/>
                </a:solidFill>
                <a:latin typeface="+mj-lt"/>
              </a:rPr>
              <a:t>stolen</a:t>
            </a:r>
            <a:r>
              <a:rPr lang="es-MX" sz="3200" dirty="0">
                <a:solidFill>
                  <a:srgbClr val="002060"/>
                </a:solidFill>
                <a:latin typeface="+mj-lt"/>
              </a:rPr>
              <a:t>.</a:t>
            </a:r>
          </a:p>
          <a:p>
            <a:pPr algn="just"/>
            <a:r>
              <a:rPr lang="en-US" sz="3200" dirty="0">
                <a:solidFill>
                  <a:srgbClr val="FF0000"/>
                </a:solidFill>
                <a:latin typeface="+mj-lt"/>
              </a:rPr>
              <a:t>	</a:t>
            </a:r>
            <a:r>
              <a:rPr lang="en-US" sz="3200" dirty="0">
                <a:solidFill>
                  <a:srgbClr val="002060"/>
                </a:solidFill>
                <a:latin typeface="+mj-lt"/>
              </a:rPr>
              <a:t>Passive: Spanish </a:t>
            </a:r>
            <a:r>
              <a:rPr lang="en-US" sz="3200" dirty="0">
                <a:solidFill>
                  <a:srgbClr val="FF0000"/>
                </a:solidFill>
                <a:latin typeface="+mj-lt"/>
              </a:rPr>
              <a:t>is spoken </a:t>
            </a:r>
            <a:r>
              <a:rPr lang="en-US" sz="3200" dirty="0">
                <a:solidFill>
                  <a:srgbClr val="002060"/>
                </a:solidFill>
                <a:latin typeface="+mj-lt"/>
              </a:rPr>
              <a:t>in South America.</a:t>
            </a:r>
            <a:endParaRPr lang="es-MX" sz="3200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292969" y="116632"/>
            <a:ext cx="1160606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8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+mj-lt"/>
              </a:rPr>
              <a:t>Why should we use the Passive Voice?</a:t>
            </a:r>
            <a:endParaRPr lang="es-MX" sz="48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  <a:latin typeface="+mj-lt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2304" y="1988840"/>
            <a:ext cx="2381250" cy="2143125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759" y="4572570"/>
            <a:ext cx="1872208" cy="1085497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9529" y="5126722"/>
            <a:ext cx="2166669" cy="1338398"/>
          </a:xfrm>
          <a:prstGeom prst="rect">
            <a:avLst/>
          </a:prstGeom>
        </p:spPr>
      </p:pic>
      <p:pic>
        <p:nvPicPr>
          <p:cNvPr id="7" name="Imagen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98804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39700"/>
            <a:ext cx="11161240" cy="1143000"/>
          </a:xfrm>
        </p:spPr>
        <p:txBody>
          <a:bodyPr>
            <a:normAutofit/>
          </a:bodyPr>
          <a:lstStyle/>
          <a:p>
            <a:pPr algn="ctr"/>
            <a:r>
              <a:rPr lang="en-US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alibri" panose="020F0502020204030204" pitchFamily="34" charset="0"/>
              </a:rPr>
              <a:t>PASSIVE VOICE: STRUCTURE</a:t>
            </a:r>
            <a:endParaRPr lang="en-US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  <a:latin typeface="Calibri" panose="020F050202020403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472950" y="1143000"/>
            <a:ext cx="4719050" cy="4719050"/>
          </a:xfrm>
          <a:prstGeom prst="rect">
            <a:avLst/>
          </a:prstGeom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91344" y="908720"/>
            <a:ext cx="11665296" cy="5832648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1" dirty="0">
                <a:solidFill>
                  <a:srgbClr val="00B050"/>
                </a:solidFill>
                <a:latin typeface="+mj-lt"/>
              </a:rPr>
              <a:t>VERBS</a:t>
            </a:r>
            <a:endParaRPr lang="en-US" sz="4400" b="1" dirty="0" smtClean="0">
              <a:solidFill>
                <a:srgbClr val="00B050"/>
              </a:solidFill>
              <a:latin typeface="+mj-lt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 smtClean="0">
                <a:latin typeface="+mj-lt"/>
              </a:rPr>
              <a:t>We use the verb </a:t>
            </a:r>
            <a:r>
              <a:rPr lang="en-US" sz="3200" b="1" dirty="0" smtClean="0">
                <a:solidFill>
                  <a:srgbClr val="00B050"/>
                </a:solidFill>
                <a:latin typeface="+mj-lt"/>
              </a:rPr>
              <a:t>TO BE</a:t>
            </a:r>
            <a:r>
              <a:rPr lang="en-US" sz="3200" dirty="0" smtClean="0">
                <a:latin typeface="+mj-lt"/>
              </a:rPr>
              <a:t>: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 smtClean="0">
                <a:latin typeface="+mj-lt"/>
              </a:rPr>
              <a:t>	Present: </a:t>
            </a:r>
            <a:r>
              <a:rPr lang="en-US" sz="3200" b="1" i="1" dirty="0" smtClean="0">
                <a:solidFill>
                  <a:srgbClr val="FF0000"/>
                </a:solidFill>
                <a:latin typeface="+mj-lt"/>
              </a:rPr>
              <a:t>AM</a:t>
            </a:r>
            <a:r>
              <a:rPr lang="en-US" sz="3200" dirty="0" smtClean="0">
                <a:latin typeface="+mj-lt"/>
              </a:rPr>
              <a:t>, </a:t>
            </a:r>
            <a:r>
              <a:rPr lang="en-US" sz="3200" b="1" i="1" dirty="0" smtClean="0">
                <a:solidFill>
                  <a:srgbClr val="FF0000"/>
                </a:solidFill>
                <a:latin typeface="+mj-lt"/>
              </a:rPr>
              <a:t>IS</a:t>
            </a:r>
            <a:r>
              <a:rPr lang="en-US" sz="3200" dirty="0" smtClean="0">
                <a:latin typeface="+mj-lt"/>
              </a:rPr>
              <a:t> or </a:t>
            </a:r>
            <a:r>
              <a:rPr lang="en-US" sz="3200" b="1" i="1" dirty="0" smtClean="0">
                <a:solidFill>
                  <a:srgbClr val="FF0000"/>
                </a:solidFill>
                <a:latin typeface="+mj-lt"/>
              </a:rPr>
              <a:t>ARE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 smtClean="0">
                <a:latin typeface="+mj-lt"/>
              </a:rPr>
              <a:t>	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 smtClean="0">
                <a:latin typeface="+mj-lt"/>
              </a:rPr>
              <a:t>We use the </a:t>
            </a:r>
            <a:r>
              <a:rPr lang="en-US" sz="3200" b="1" dirty="0" smtClean="0">
                <a:solidFill>
                  <a:srgbClr val="00B050"/>
                </a:solidFill>
                <a:latin typeface="+mj-lt"/>
              </a:rPr>
              <a:t>PAST PARTICIPLE </a:t>
            </a:r>
            <a:r>
              <a:rPr lang="en-US" sz="3200" dirty="0" smtClean="0">
                <a:latin typeface="+mj-lt"/>
              </a:rPr>
              <a:t>of the verbs: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 smtClean="0">
                <a:latin typeface="+mj-lt"/>
              </a:rPr>
              <a:t>	Give 		Gave		</a:t>
            </a:r>
            <a:r>
              <a:rPr lang="en-US" sz="3200" b="1" i="1" dirty="0" smtClean="0">
                <a:solidFill>
                  <a:srgbClr val="00B050"/>
                </a:solidFill>
                <a:latin typeface="+mj-lt"/>
              </a:rPr>
              <a:t>GIVEN</a:t>
            </a:r>
            <a:endParaRPr lang="en-US" sz="3200" b="1" i="1" dirty="0">
              <a:solidFill>
                <a:srgbClr val="00B050"/>
              </a:solidFill>
              <a:latin typeface="+mj-lt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 smtClean="0">
                <a:latin typeface="+mj-lt"/>
              </a:rPr>
              <a:t>	Eat			Ate			</a:t>
            </a:r>
            <a:r>
              <a:rPr lang="en-US" sz="3200" b="1" i="1" dirty="0">
                <a:solidFill>
                  <a:srgbClr val="00B050"/>
                </a:solidFill>
                <a:latin typeface="+mj-lt"/>
              </a:rPr>
              <a:t>EATEN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 smtClean="0">
                <a:latin typeface="+mj-lt"/>
              </a:rPr>
              <a:t>	Go			Went		</a:t>
            </a:r>
            <a:r>
              <a:rPr lang="en-US" sz="3200" b="1" i="1" dirty="0" smtClean="0">
                <a:solidFill>
                  <a:srgbClr val="00B050"/>
                </a:solidFill>
                <a:latin typeface="+mj-lt"/>
              </a:rPr>
              <a:t>GONE</a:t>
            </a:r>
            <a:endParaRPr lang="en-US" sz="3200" b="1" i="1" dirty="0">
              <a:solidFill>
                <a:srgbClr val="00B050"/>
              </a:solidFill>
              <a:latin typeface="+mj-lt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 smtClean="0">
                <a:latin typeface="+mj-lt"/>
              </a:rPr>
              <a:t>	Play			Played		</a:t>
            </a:r>
            <a:r>
              <a:rPr lang="en-US" sz="3200" b="1" i="1" dirty="0">
                <a:solidFill>
                  <a:srgbClr val="00B050"/>
                </a:solidFill>
                <a:latin typeface="+mj-lt"/>
              </a:rPr>
              <a:t>PLAYED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 smtClean="0">
                <a:latin typeface="+mj-lt"/>
              </a:rPr>
              <a:t>	Affect		Affected		</a:t>
            </a:r>
            <a:r>
              <a:rPr lang="en-US" sz="3200" b="1" i="1" dirty="0">
                <a:solidFill>
                  <a:srgbClr val="00B050"/>
                </a:solidFill>
                <a:latin typeface="+mj-lt"/>
              </a:rPr>
              <a:t>AFFECTED</a:t>
            </a:r>
            <a:r>
              <a:rPr lang="en-US" sz="3200" dirty="0" smtClean="0">
                <a:latin typeface="+mj-lt"/>
              </a:rPr>
              <a:t>	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 smtClean="0">
                <a:latin typeface="+mj-lt"/>
              </a:rPr>
              <a:t>	Carry		Carried		</a:t>
            </a:r>
            <a:r>
              <a:rPr lang="en-US" sz="3200" b="1" i="1" dirty="0">
                <a:solidFill>
                  <a:srgbClr val="00B050"/>
                </a:solidFill>
                <a:latin typeface="+mj-lt"/>
              </a:rPr>
              <a:t>CARRIED</a:t>
            </a:r>
            <a:r>
              <a:rPr lang="en-US" sz="3200" dirty="0" smtClean="0">
                <a:latin typeface="+mj-lt"/>
              </a:rPr>
              <a:t>	</a:t>
            </a:r>
            <a:endParaRPr lang="en-US" sz="3200" dirty="0">
              <a:latin typeface="+mj-lt"/>
            </a:endParaRPr>
          </a:p>
        </p:txBody>
      </p:sp>
      <p:pic>
        <p:nvPicPr>
          <p:cNvPr id="5" name="Imagen 4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63578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19946" y="11088"/>
            <a:ext cx="12172054" cy="1499616"/>
          </a:xfrm>
        </p:spPr>
        <p:txBody>
          <a:bodyPr>
            <a:normAutofit/>
          </a:bodyPr>
          <a:lstStyle/>
          <a:p>
            <a:pPr algn="ctr"/>
            <a:r>
              <a:rPr lang="en-US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alibri" panose="020F0502020204030204" pitchFamily="34" charset="0"/>
              </a:rPr>
              <a:t>The subjects change to object and vice versa.</a:t>
            </a:r>
            <a:endParaRPr lang="en-US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  <a:latin typeface="Calibri" panose="020F0502020204030204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921" y="1279133"/>
            <a:ext cx="5858276" cy="3672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4003" y="1279133"/>
            <a:ext cx="5683191" cy="2441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598" y="4005064"/>
            <a:ext cx="2607940" cy="2607940"/>
          </a:xfrm>
          <a:prstGeom prst="rect">
            <a:avLst/>
          </a:prstGeom>
        </p:spPr>
      </p:pic>
      <p:pic>
        <p:nvPicPr>
          <p:cNvPr id="6" name="Imagen 5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63882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>
          <a:xfrm>
            <a:off x="263352" y="226319"/>
            <a:ext cx="11665296" cy="904875"/>
          </a:xfrm>
        </p:spPr>
        <p:txBody>
          <a:bodyPr>
            <a:noAutofit/>
          </a:bodyPr>
          <a:lstStyle/>
          <a:p>
            <a:pPr algn="ctr"/>
            <a:r>
              <a:rPr lang="en-US" sz="4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ACTIVE VOICE: Subjects </a:t>
            </a:r>
            <a:r>
              <a:rPr lang="en-US" sz="44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perform an </a:t>
            </a:r>
            <a:r>
              <a:rPr lang="en-US" sz="4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action.</a:t>
            </a:r>
            <a:endParaRPr lang="en-US" sz="4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800782" name="Rectangle 14"/>
          <p:cNvSpPr>
            <a:spLocks noChangeArrowheads="1"/>
          </p:cNvSpPr>
          <p:nvPr/>
        </p:nvSpPr>
        <p:spPr bwMode="auto">
          <a:xfrm>
            <a:off x="299356" y="1917746"/>
            <a:ext cx="11593288" cy="5221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63500" tIns="25400" rIns="63500" bIns="25400">
            <a:spAutoFit/>
          </a:bodyPr>
          <a:lstStyle/>
          <a:p>
            <a:pPr>
              <a:lnSpc>
                <a:spcPct val="85000"/>
              </a:lnSpc>
              <a:defRPr/>
            </a:pPr>
            <a:r>
              <a:rPr lang="en-US" sz="3600" dirty="0" smtClean="0">
                <a:latin typeface="+mj-lt"/>
                <a:ea typeface="ＭＳ Ｐゴシック" charset="0"/>
                <a:cs typeface="ＭＳ Ｐゴシック" charset="0"/>
              </a:rPr>
              <a:t>We </a:t>
            </a:r>
            <a:r>
              <a:rPr lang="en-US" sz="3600" dirty="0">
                <a:solidFill>
                  <a:srgbClr val="FF0000"/>
                </a:solidFill>
                <a:latin typeface="+mj-lt"/>
                <a:ea typeface="ＭＳ Ｐゴシック" charset="0"/>
                <a:cs typeface="ＭＳ Ｐゴシック" charset="0"/>
              </a:rPr>
              <a:t>choose</a:t>
            </a:r>
            <a:r>
              <a:rPr lang="en-US" sz="3600" dirty="0">
                <a:latin typeface="+mj-lt"/>
                <a:ea typeface="ＭＳ Ｐゴシック" charset="0"/>
                <a:cs typeface="ＭＳ Ｐゴシック" charset="0"/>
              </a:rPr>
              <a:t> </a:t>
            </a:r>
            <a:r>
              <a:rPr lang="en-US" sz="3600" dirty="0" smtClean="0">
                <a:solidFill>
                  <a:srgbClr val="FFC000"/>
                </a:solidFill>
                <a:latin typeface="+mj-lt"/>
                <a:ea typeface="ＭＳ Ｐゴシック" charset="0"/>
                <a:cs typeface="ＭＳ Ｐゴシック" charset="0"/>
              </a:rPr>
              <a:t>plastic </a:t>
            </a:r>
            <a:r>
              <a:rPr lang="en-US" sz="3600" dirty="0">
                <a:solidFill>
                  <a:srgbClr val="FFC000"/>
                </a:solidFill>
                <a:latin typeface="+mj-lt"/>
                <a:ea typeface="ＭＳ Ｐゴシック" charset="0"/>
                <a:cs typeface="ＭＳ Ｐゴシック" charset="0"/>
              </a:rPr>
              <a:t>film </a:t>
            </a:r>
            <a:r>
              <a:rPr lang="en-US" sz="3600" dirty="0">
                <a:latin typeface="+mj-lt"/>
                <a:ea typeface="ＭＳ Ｐゴシック" charset="0"/>
                <a:cs typeface="ＭＳ Ｐゴシック" charset="0"/>
              </a:rPr>
              <a:t>to cover the microphone.</a:t>
            </a:r>
          </a:p>
        </p:txBody>
      </p:sp>
      <p:sp>
        <p:nvSpPr>
          <p:cNvPr id="800784" name="Text Box 16"/>
          <p:cNvSpPr txBox="1">
            <a:spLocks noChangeArrowheads="1"/>
          </p:cNvSpPr>
          <p:nvPr/>
        </p:nvSpPr>
        <p:spPr bwMode="auto">
          <a:xfrm>
            <a:off x="169303" y="3081948"/>
            <a:ext cx="131318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3200" i="1" dirty="0">
                <a:solidFill>
                  <a:srgbClr val="006600"/>
                </a:solidFill>
                <a:latin typeface="+mj-lt"/>
                <a:ea typeface="ＭＳ Ｐゴシック" charset="0"/>
                <a:cs typeface="ＭＳ Ｐゴシック" charset="0"/>
              </a:rPr>
              <a:t>Subject</a:t>
            </a:r>
          </a:p>
        </p:txBody>
      </p:sp>
      <p:sp>
        <p:nvSpPr>
          <p:cNvPr id="800785" name="Text Box 17"/>
          <p:cNvSpPr txBox="1">
            <a:spLocks noChangeArrowheads="1"/>
          </p:cNvSpPr>
          <p:nvPr/>
        </p:nvSpPr>
        <p:spPr bwMode="auto">
          <a:xfrm>
            <a:off x="1767104" y="3081948"/>
            <a:ext cx="941861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3200" i="1" dirty="0">
                <a:solidFill>
                  <a:srgbClr val="006600"/>
                </a:solidFill>
                <a:latin typeface="+mj-lt"/>
                <a:ea typeface="ＭＳ Ｐゴシック" charset="0"/>
                <a:cs typeface="ＭＳ Ｐゴシック" charset="0"/>
              </a:rPr>
              <a:t>Verb</a:t>
            </a:r>
          </a:p>
        </p:txBody>
      </p:sp>
      <p:sp>
        <p:nvSpPr>
          <p:cNvPr id="800786" name="Text Box 18"/>
          <p:cNvSpPr txBox="1">
            <a:spLocks noChangeArrowheads="1"/>
          </p:cNvSpPr>
          <p:nvPr/>
        </p:nvSpPr>
        <p:spPr bwMode="auto">
          <a:xfrm>
            <a:off x="3765569" y="3081948"/>
            <a:ext cx="1244251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3200" i="1" dirty="0">
                <a:solidFill>
                  <a:srgbClr val="006600"/>
                </a:solidFill>
                <a:latin typeface="+mj-lt"/>
                <a:ea typeface="ＭＳ Ｐゴシック" charset="0"/>
                <a:cs typeface="ＭＳ Ｐゴシック" charset="0"/>
              </a:rPr>
              <a:t>Object</a:t>
            </a:r>
          </a:p>
        </p:txBody>
      </p:sp>
      <p:sp>
        <p:nvSpPr>
          <p:cNvPr id="12" name="Text Box 18"/>
          <p:cNvSpPr txBox="1">
            <a:spLocks noChangeArrowheads="1"/>
          </p:cNvSpPr>
          <p:nvPr/>
        </p:nvSpPr>
        <p:spPr bwMode="auto">
          <a:xfrm>
            <a:off x="7586927" y="3081948"/>
            <a:ext cx="213071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3200" i="1" dirty="0">
                <a:solidFill>
                  <a:srgbClr val="006600"/>
                </a:solidFill>
                <a:latin typeface="+mj-lt"/>
                <a:ea typeface="ＭＳ Ｐゴシック" charset="0"/>
                <a:cs typeface="ＭＳ Ｐゴシック" charset="0"/>
              </a:rPr>
              <a:t>Complement</a:t>
            </a:r>
          </a:p>
        </p:txBody>
      </p:sp>
      <p:sp>
        <p:nvSpPr>
          <p:cNvPr id="3" name="Abrir llave 2"/>
          <p:cNvSpPr/>
          <p:nvPr/>
        </p:nvSpPr>
        <p:spPr>
          <a:xfrm rot="16200000">
            <a:off x="630804" y="2363274"/>
            <a:ext cx="322098" cy="815206"/>
          </a:xfrm>
          <a:prstGeom prst="leftBrac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Abrir llave 14"/>
          <p:cNvSpPr/>
          <p:nvPr/>
        </p:nvSpPr>
        <p:spPr>
          <a:xfrm rot="16200000">
            <a:off x="1974513" y="1978791"/>
            <a:ext cx="322098" cy="1584174"/>
          </a:xfrm>
          <a:prstGeom prst="leftBrac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6" name="Abrir llave 15"/>
          <p:cNvSpPr/>
          <p:nvPr/>
        </p:nvSpPr>
        <p:spPr>
          <a:xfrm rot="16200000">
            <a:off x="4114868" y="1566628"/>
            <a:ext cx="322098" cy="2408498"/>
          </a:xfrm>
          <a:prstGeom prst="leftBrac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7" name="Abrir llave 16"/>
          <p:cNvSpPr/>
          <p:nvPr/>
        </p:nvSpPr>
        <p:spPr>
          <a:xfrm rot="16200000">
            <a:off x="8379460" y="-143170"/>
            <a:ext cx="322098" cy="5832648"/>
          </a:xfrm>
          <a:prstGeom prst="leftBrac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3" name="Imagen 12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90467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>
          <a:xfrm>
            <a:off x="263352" y="226319"/>
            <a:ext cx="11665296" cy="904875"/>
          </a:xfrm>
        </p:spPr>
        <p:txBody>
          <a:bodyPr>
            <a:noAutofit/>
          </a:bodyPr>
          <a:lstStyle/>
          <a:p>
            <a:pPr algn="ctr"/>
            <a:r>
              <a:rPr lang="en-US" sz="4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alibri" pitchFamily="34" charset="0"/>
              </a:rPr>
              <a:t>PASSIVE VOICE: Objects suffers the action. </a:t>
            </a:r>
            <a:endParaRPr lang="en-US" sz="4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800782" name="Rectangle 14"/>
          <p:cNvSpPr>
            <a:spLocks noChangeArrowheads="1"/>
          </p:cNvSpPr>
          <p:nvPr/>
        </p:nvSpPr>
        <p:spPr bwMode="auto">
          <a:xfrm>
            <a:off x="169302" y="4555667"/>
            <a:ext cx="12022697" cy="5221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63500" tIns="25400" rIns="63500" bIns="25400">
            <a:spAutoFit/>
          </a:bodyPr>
          <a:lstStyle/>
          <a:p>
            <a:pPr>
              <a:lnSpc>
                <a:spcPct val="85000"/>
              </a:lnSpc>
              <a:defRPr/>
            </a:pPr>
            <a:r>
              <a:rPr lang="en-US" sz="3600" dirty="0" smtClean="0">
                <a:solidFill>
                  <a:srgbClr val="FFC000"/>
                </a:solidFill>
                <a:latin typeface="+mj-lt"/>
                <a:ea typeface="ＭＳ Ｐゴシック" charset="0"/>
                <a:cs typeface="ＭＳ Ｐゴシック" charset="0"/>
              </a:rPr>
              <a:t>Plastic </a:t>
            </a:r>
            <a:r>
              <a:rPr lang="en-US" sz="3600" dirty="0">
                <a:solidFill>
                  <a:srgbClr val="FFC000"/>
                </a:solidFill>
                <a:latin typeface="+mj-lt"/>
                <a:ea typeface="ＭＳ Ｐゴシック" charset="0"/>
                <a:cs typeface="ＭＳ Ｐゴシック" charset="0"/>
              </a:rPr>
              <a:t>film </a:t>
            </a:r>
            <a:r>
              <a:rPr lang="en-US" sz="3600" dirty="0" smtClean="0">
                <a:solidFill>
                  <a:srgbClr val="0070C0"/>
                </a:solidFill>
                <a:latin typeface="+mj-lt"/>
                <a:ea typeface="ＭＳ Ｐゴシック" charset="0"/>
                <a:cs typeface="ＭＳ Ｐゴシック" charset="0"/>
              </a:rPr>
              <a:t>is</a:t>
            </a:r>
            <a:r>
              <a:rPr lang="en-US" sz="3600" dirty="0" smtClean="0">
                <a:latin typeface="+mj-lt"/>
                <a:ea typeface="ＭＳ Ｐゴシック" charset="0"/>
                <a:cs typeface="ＭＳ Ｐゴシック" charset="0"/>
              </a:rPr>
              <a:t> </a:t>
            </a:r>
            <a:r>
              <a:rPr lang="en-US" sz="3600" dirty="0" smtClean="0">
                <a:solidFill>
                  <a:srgbClr val="FF0000"/>
                </a:solidFill>
                <a:latin typeface="+mj-lt"/>
                <a:ea typeface="ＭＳ Ｐゴシック" charset="0"/>
                <a:cs typeface="ＭＳ Ｐゴシック" charset="0"/>
              </a:rPr>
              <a:t>chosen</a:t>
            </a:r>
            <a:r>
              <a:rPr lang="en-US" sz="3600" dirty="0" smtClean="0">
                <a:latin typeface="+mj-lt"/>
                <a:ea typeface="ＭＳ Ｐゴシック" charset="0"/>
                <a:cs typeface="ＭＳ Ｐゴシック" charset="0"/>
              </a:rPr>
              <a:t> to </a:t>
            </a:r>
            <a:r>
              <a:rPr lang="en-US" sz="3600" dirty="0">
                <a:latin typeface="+mj-lt"/>
                <a:ea typeface="ＭＳ Ｐゴシック" charset="0"/>
                <a:cs typeface="ＭＳ Ｐゴシック" charset="0"/>
              </a:rPr>
              <a:t>cover the </a:t>
            </a:r>
            <a:r>
              <a:rPr lang="en-US" sz="3600" dirty="0" smtClean="0">
                <a:latin typeface="+mj-lt"/>
                <a:ea typeface="ＭＳ Ｐゴシック" charset="0"/>
                <a:cs typeface="ＭＳ Ｐゴシック" charset="0"/>
              </a:rPr>
              <a:t>microphone by us.</a:t>
            </a:r>
            <a:endParaRPr lang="en-US" sz="3600" dirty="0">
              <a:latin typeface="+mj-lt"/>
              <a:ea typeface="ＭＳ Ｐゴシック" charset="0"/>
              <a:cs typeface="ＭＳ Ｐゴシック" charset="0"/>
            </a:endParaRPr>
          </a:p>
        </p:txBody>
      </p:sp>
      <p:sp>
        <p:nvSpPr>
          <p:cNvPr id="800784" name="Text Box 16"/>
          <p:cNvSpPr txBox="1">
            <a:spLocks noChangeArrowheads="1"/>
          </p:cNvSpPr>
          <p:nvPr/>
        </p:nvSpPr>
        <p:spPr bwMode="auto">
          <a:xfrm>
            <a:off x="862140" y="5601044"/>
            <a:ext cx="124425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3200" i="1" dirty="0" smtClean="0">
                <a:solidFill>
                  <a:srgbClr val="006600"/>
                </a:solidFill>
                <a:latin typeface="+mj-lt"/>
                <a:ea typeface="ＭＳ Ｐゴシック" charset="0"/>
                <a:cs typeface="ＭＳ Ｐゴシック" charset="0"/>
              </a:rPr>
              <a:t>Object</a:t>
            </a:r>
            <a:endParaRPr lang="en-US" sz="3200" i="1" dirty="0">
              <a:solidFill>
                <a:srgbClr val="006600"/>
              </a:solidFill>
              <a:latin typeface="+mj-lt"/>
              <a:ea typeface="ＭＳ Ｐゴシック" charset="0"/>
              <a:cs typeface="ＭＳ Ｐゴシック" charset="0"/>
            </a:endParaRPr>
          </a:p>
        </p:txBody>
      </p:sp>
      <p:sp>
        <p:nvSpPr>
          <p:cNvPr id="800785" name="Text Box 17"/>
          <p:cNvSpPr txBox="1">
            <a:spLocks noChangeArrowheads="1"/>
          </p:cNvSpPr>
          <p:nvPr/>
        </p:nvSpPr>
        <p:spPr bwMode="auto">
          <a:xfrm>
            <a:off x="3588958" y="5601044"/>
            <a:ext cx="941861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3200" i="1" dirty="0">
                <a:solidFill>
                  <a:srgbClr val="006600"/>
                </a:solidFill>
                <a:latin typeface="+mj-lt"/>
                <a:ea typeface="ＭＳ Ｐゴシック" charset="0"/>
                <a:cs typeface="ＭＳ Ｐゴシック" charset="0"/>
              </a:rPr>
              <a:t>Verb</a:t>
            </a:r>
          </a:p>
        </p:txBody>
      </p:sp>
      <p:sp>
        <p:nvSpPr>
          <p:cNvPr id="12" name="Text Box 18"/>
          <p:cNvSpPr txBox="1">
            <a:spLocks noChangeArrowheads="1"/>
          </p:cNvSpPr>
          <p:nvPr/>
        </p:nvSpPr>
        <p:spPr bwMode="auto">
          <a:xfrm>
            <a:off x="6719800" y="5601043"/>
            <a:ext cx="213071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3200" i="1" dirty="0">
                <a:solidFill>
                  <a:srgbClr val="006600"/>
                </a:solidFill>
                <a:latin typeface="+mj-lt"/>
                <a:ea typeface="ＭＳ Ｐゴシック" charset="0"/>
                <a:cs typeface="ＭＳ Ｐゴシック" charset="0"/>
              </a:rPr>
              <a:t>Complement</a:t>
            </a:r>
          </a:p>
        </p:txBody>
      </p:sp>
      <p:sp>
        <p:nvSpPr>
          <p:cNvPr id="15" name="Abrir llave 14"/>
          <p:cNvSpPr/>
          <p:nvPr/>
        </p:nvSpPr>
        <p:spPr>
          <a:xfrm rot="16200000">
            <a:off x="1323216" y="4215295"/>
            <a:ext cx="322098" cy="2449400"/>
          </a:xfrm>
          <a:prstGeom prst="leftBrac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6" name="Abrir llave 15"/>
          <p:cNvSpPr/>
          <p:nvPr/>
        </p:nvSpPr>
        <p:spPr>
          <a:xfrm rot="16200000">
            <a:off x="3702703" y="4431884"/>
            <a:ext cx="322098" cy="2016224"/>
          </a:xfrm>
          <a:prstGeom prst="leftBrac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7" name="Abrir llave 16"/>
          <p:cNvSpPr/>
          <p:nvPr/>
        </p:nvSpPr>
        <p:spPr>
          <a:xfrm rot="16200000">
            <a:off x="7599322" y="2689445"/>
            <a:ext cx="371671" cy="5550676"/>
          </a:xfrm>
          <a:prstGeom prst="leftBrac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Rectangle 14"/>
          <p:cNvSpPr>
            <a:spLocks noChangeArrowheads="1"/>
          </p:cNvSpPr>
          <p:nvPr/>
        </p:nvSpPr>
        <p:spPr bwMode="auto">
          <a:xfrm>
            <a:off x="299356" y="1917746"/>
            <a:ext cx="11593288" cy="5221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63500" tIns="25400" rIns="63500" bIns="25400">
            <a:spAutoFit/>
          </a:bodyPr>
          <a:lstStyle/>
          <a:p>
            <a:pPr>
              <a:lnSpc>
                <a:spcPct val="85000"/>
              </a:lnSpc>
              <a:defRPr/>
            </a:pPr>
            <a:r>
              <a:rPr lang="en-US" sz="3600" dirty="0" smtClean="0">
                <a:solidFill>
                  <a:schemeClr val="bg1">
                    <a:lumMod val="85000"/>
                  </a:schemeClr>
                </a:solidFill>
                <a:latin typeface="+mj-lt"/>
                <a:ea typeface="ＭＳ Ｐゴシック" charset="0"/>
                <a:cs typeface="ＭＳ Ｐゴシック" charset="0"/>
              </a:rPr>
              <a:t>We </a:t>
            </a:r>
            <a:r>
              <a:rPr lang="en-US" sz="3600" dirty="0">
                <a:solidFill>
                  <a:schemeClr val="bg1">
                    <a:lumMod val="85000"/>
                  </a:schemeClr>
                </a:solidFill>
                <a:latin typeface="+mj-lt"/>
                <a:ea typeface="ＭＳ Ｐゴシック" charset="0"/>
                <a:cs typeface="ＭＳ Ｐゴシック" charset="0"/>
              </a:rPr>
              <a:t>choose </a:t>
            </a:r>
            <a:r>
              <a:rPr lang="en-US" sz="3600" dirty="0" smtClean="0">
                <a:solidFill>
                  <a:schemeClr val="bg1">
                    <a:lumMod val="85000"/>
                  </a:schemeClr>
                </a:solidFill>
                <a:latin typeface="+mj-lt"/>
                <a:ea typeface="ＭＳ Ｐゴシック" charset="0"/>
                <a:cs typeface="ＭＳ Ｐゴシック" charset="0"/>
              </a:rPr>
              <a:t>plastic </a:t>
            </a:r>
            <a:r>
              <a:rPr lang="en-US" sz="3600" dirty="0">
                <a:solidFill>
                  <a:schemeClr val="bg1">
                    <a:lumMod val="85000"/>
                  </a:schemeClr>
                </a:solidFill>
                <a:latin typeface="+mj-lt"/>
                <a:ea typeface="ＭＳ Ｐゴシック" charset="0"/>
                <a:cs typeface="ＭＳ Ｐゴシック" charset="0"/>
              </a:rPr>
              <a:t>film to cover the microphone.</a:t>
            </a:r>
          </a:p>
        </p:txBody>
      </p:sp>
      <p:sp>
        <p:nvSpPr>
          <p:cNvPr id="14" name="Text Box 16"/>
          <p:cNvSpPr txBox="1">
            <a:spLocks noChangeArrowheads="1"/>
          </p:cNvSpPr>
          <p:nvPr/>
        </p:nvSpPr>
        <p:spPr bwMode="auto">
          <a:xfrm>
            <a:off x="169303" y="3081948"/>
            <a:ext cx="131318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3200" i="1" dirty="0">
                <a:solidFill>
                  <a:schemeClr val="bg1">
                    <a:lumMod val="85000"/>
                  </a:schemeClr>
                </a:solidFill>
                <a:latin typeface="+mj-lt"/>
                <a:ea typeface="ＭＳ Ｐゴシック" charset="0"/>
                <a:cs typeface="ＭＳ Ｐゴシック" charset="0"/>
              </a:rPr>
              <a:t>Subject</a:t>
            </a:r>
          </a:p>
        </p:txBody>
      </p:sp>
      <p:sp>
        <p:nvSpPr>
          <p:cNvPr id="18" name="Text Box 17"/>
          <p:cNvSpPr txBox="1">
            <a:spLocks noChangeArrowheads="1"/>
          </p:cNvSpPr>
          <p:nvPr/>
        </p:nvSpPr>
        <p:spPr bwMode="auto">
          <a:xfrm>
            <a:off x="1767104" y="3081948"/>
            <a:ext cx="941861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3200" i="1" dirty="0">
                <a:solidFill>
                  <a:schemeClr val="bg1">
                    <a:lumMod val="85000"/>
                  </a:schemeClr>
                </a:solidFill>
                <a:latin typeface="+mj-lt"/>
                <a:ea typeface="ＭＳ Ｐゴシック" charset="0"/>
                <a:cs typeface="ＭＳ Ｐゴシック" charset="0"/>
              </a:rPr>
              <a:t>Verb</a:t>
            </a:r>
          </a:p>
        </p:txBody>
      </p:sp>
      <p:sp>
        <p:nvSpPr>
          <p:cNvPr id="19" name="Text Box 18"/>
          <p:cNvSpPr txBox="1">
            <a:spLocks noChangeArrowheads="1"/>
          </p:cNvSpPr>
          <p:nvPr/>
        </p:nvSpPr>
        <p:spPr bwMode="auto">
          <a:xfrm>
            <a:off x="3765569" y="3081948"/>
            <a:ext cx="1244251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3200" i="1" dirty="0">
                <a:solidFill>
                  <a:schemeClr val="bg1">
                    <a:lumMod val="85000"/>
                  </a:schemeClr>
                </a:solidFill>
                <a:latin typeface="+mj-lt"/>
                <a:ea typeface="ＭＳ Ｐゴシック" charset="0"/>
                <a:cs typeface="ＭＳ Ｐゴシック" charset="0"/>
              </a:rPr>
              <a:t>Object</a:t>
            </a:r>
          </a:p>
        </p:txBody>
      </p:sp>
      <p:sp>
        <p:nvSpPr>
          <p:cNvPr id="20" name="Text Box 18"/>
          <p:cNvSpPr txBox="1">
            <a:spLocks noChangeArrowheads="1"/>
          </p:cNvSpPr>
          <p:nvPr/>
        </p:nvSpPr>
        <p:spPr bwMode="auto">
          <a:xfrm>
            <a:off x="7586927" y="3081948"/>
            <a:ext cx="213071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3200" i="1" dirty="0">
                <a:solidFill>
                  <a:schemeClr val="bg1">
                    <a:lumMod val="85000"/>
                  </a:schemeClr>
                </a:solidFill>
                <a:latin typeface="+mj-lt"/>
                <a:ea typeface="ＭＳ Ｐゴシック" charset="0"/>
                <a:cs typeface="ＭＳ Ｐゴシック" charset="0"/>
              </a:rPr>
              <a:t>Complement</a:t>
            </a:r>
          </a:p>
        </p:txBody>
      </p:sp>
      <p:sp>
        <p:nvSpPr>
          <p:cNvPr id="21" name="Abrir llave 20"/>
          <p:cNvSpPr/>
          <p:nvPr/>
        </p:nvSpPr>
        <p:spPr>
          <a:xfrm rot="16200000">
            <a:off x="630804" y="2363274"/>
            <a:ext cx="322098" cy="815206"/>
          </a:xfrm>
          <a:prstGeom prst="leftBrac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2" name="Abrir llave 21"/>
          <p:cNvSpPr/>
          <p:nvPr/>
        </p:nvSpPr>
        <p:spPr>
          <a:xfrm rot="16200000">
            <a:off x="1974513" y="1978791"/>
            <a:ext cx="322098" cy="1584174"/>
          </a:xfrm>
          <a:prstGeom prst="leftBrac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3" name="Abrir llave 22"/>
          <p:cNvSpPr/>
          <p:nvPr/>
        </p:nvSpPr>
        <p:spPr>
          <a:xfrm rot="16200000">
            <a:off x="4226646" y="1566628"/>
            <a:ext cx="322098" cy="2408498"/>
          </a:xfrm>
          <a:prstGeom prst="leftBrac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4" name="Abrir llave 23"/>
          <p:cNvSpPr/>
          <p:nvPr/>
        </p:nvSpPr>
        <p:spPr>
          <a:xfrm rot="16200000">
            <a:off x="8491235" y="-145446"/>
            <a:ext cx="322098" cy="5832648"/>
          </a:xfrm>
          <a:prstGeom prst="leftBrac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4" name="Conector recto de flecha 3"/>
          <p:cNvCxnSpPr>
            <a:stCxn id="23" idx="1"/>
          </p:cNvCxnSpPr>
          <p:nvPr/>
        </p:nvCxnSpPr>
        <p:spPr>
          <a:xfrm flipH="1">
            <a:off x="1919536" y="2931926"/>
            <a:ext cx="2468159" cy="1505186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5" name="Text Box 16"/>
          <p:cNvSpPr txBox="1">
            <a:spLocks noChangeArrowheads="1"/>
          </p:cNvSpPr>
          <p:nvPr/>
        </p:nvSpPr>
        <p:spPr bwMode="auto">
          <a:xfrm>
            <a:off x="10728969" y="5601044"/>
            <a:ext cx="131318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3200" i="1" dirty="0">
                <a:solidFill>
                  <a:srgbClr val="006600"/>
                </a:solidFill>
                <a:latin typeface="+mj-lt"/>
                <a:ea typeface="ＭＳ Ｐゴシック" charset="0"/>
                <a:cs typeface="ＭＳ Ｐゴシック" charset="0"/>
              </a:rPr>
              <a:t>Subject</a:t>
            </a:r>
          </a:p>
        </p:txBody>
      </p:sp>
      <p:sp>
        <p:nvSpPr>
          <p:cNvPr id="26" name="Abrir llave 25"/>
          <p:cNvSpPr/>
          <p:nvPr/>
        </p:nvSpPr>
        <p:spPr>
          <a:xfrm rot="16200000">
            <a:off x="11234790" y="4763169"/>
            <a:ext cx="301538" cy="1374211"/>
          </a:xfrm>
          <a:prstGeom prst="leftBrac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27" name="Imagen 26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24987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mtClean="0"/>
              <a:t>Módulo IV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s-MX" sz="40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Nombre del Módulo</a:t>
            </a:r>
          </a:p>
          <a:p>
            <a:pPr algn="just"/>
            <a:r>
              <a:rPr lang="en-US" dirty="0"/>
              <a:t>Let’s describe the stages of a process</a:t>
            </a:r>
            <a:r>
              <a:rPr lang="en-US" dirty="0" smtClean="0"/>
              <a:t>.</a:t>
            </a:r>
          </a:p>
          <a:p>
            <a:pPr algn="just"/>
            <a:endParaRPr lang="es-MX" dirty="0"/>
          </a:p>
          <a:p>
            <a:pPr marL="0" indent="0" algn="just">
              <a:buNone/>
            </a:pPr>
            <a:r>
              <a:rPr lang="es-MX" sz="40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Propósitos del Módulo</a:t>
            </a:r>
          </a:p>
          <a:p>
            <a:pPr algn="just"/>
            <a:r>
              <a:rPr lang="es-MX" dirty="0"/>
              <a:t>Construye un mensaje de forma oral y escrita, para intercambiar información sobre publicaciones, eventos, </a:t>
            </a:r>
            <a:r>
              <a:rPr lang="es-MX" dirty="0" smtClean="0"/>
              <a:t>atracciones y </a:t>
            </a:r>
            <a:r>
              <a:rPr lang="es-MX" dirty="0"/>
              <a:t>procesos</a:t>
            </a:r>
            <a:r>
              <a:rPr lang="es-MX" dirty="0" smtClean="0"/>
              <a:t>.</a:t>
            </a:r>
            <a:endParaRPr lang="es-MX" dirty="0"/>
          </a:p>
        </p:txBody>
      </p:sp>
      <p:sp>
        <p:nvSpPr>
          <p:cNvPr id="6" name="Rectángulo 5">
            <a:hlinkClick r:id="rId2" action="ppaction://hlinksldjump"/>
          </p:cNvPr>
          <p:cNvSpPr/>
          <p:nvPr/>
        </p:nvSpPr>
        <p:spPr>
          <a:xfrm>
            <a:off x="8622783" y="5901790"/>
            <a:ext cx="34676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Continuar</a:t>
            </a:r>
          </a:p>
        </p:txBody>
      </p:sp>
    </p:spTree>
    <p:extLst>
      <p:ext uri="{BB962C8B-B14F-4D97-AF65-F5344CB8AC3E}">
        <p14:creationId xmlns:p14="http://schemas.microsoft.com/office/powerpoint/2010/main" val="1697222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24128" y="116632"/>
            <a:ext cx="9720072" cy="827560"/>
          </a:xfrm>
        </p:spPr>
        <p:txBody>
          <a:bodyPr>
            <a:noAutofit/>
          </a:bodyPr>
          <a:lstStyle/>
          <a:p>
            <a:pPr algn="ctr"/>
            <a:r>
              <a:rPr lang="es-MX" sz="6600" b="1" cap="none" spc="0" dirty="0" err="1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STRUCTURE</a:t>
            </a:r>
            <a:endParaRPr lang="es-MX" sz="66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293446495"/>
              </p:ext>
            </p:extLst>
          </p:nvPr>
        </p:nvGraphicFramePr>
        <p:xfrm>
          <a:off x="263352" y="719667"/>
          <a:ext cx="11737304" cy="24213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dondear rectángulo de esquina diagonal 4"/>
          <p:cNvSpPr/>
          <p:nvPr/>
        </p:nvSpPr>
        <p:spPr>
          <a:xfrm>
            <a:off x="3396568" y="3608651"/>
            <a:ext cx="2376264" cy="2592288"/>
          </a:xfrm>
          <a:prstGeom prst="round2DiagRect">
            <a:avLst/>
          </a:prstGeom>
          <a:solidFill>
            <a:srgbClr val="00B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b="1" dirty="0" err="1" smtClean="0"/>
              <a:t>Present</a:t>
            </a:r>
            <a:r>
              <a:rPr lang="es-MX" sz="2800" b="1" dirty="0" smtClean="0"/>
              <a:t>:</a:t>
            </a:r>
          </a:p>
          <a:p>
            <a:pPr algn="ctr"/>
            <a:r>
              <a:rPr lang="es-MX" sz="2800" b="1" dirty="0" err="1" smtClean="0"/>
              <a:t>IS</a:t>
            </a:r>
            <a:endParaRPr lang="es-MX" sz="2800" b="1" dirty="0" smtClean="0"/>
          </a:p>
          <a:p>
            <a:pPr algn="ctr"/>
            <a:r>
              <a:rPr lang="es-MX" sz="2800" b="1" dirty="0" smtClean="0"/>
              <a:t>ARE</a:t>
            </a:r>
          </a:p>
        </p:txBody>
      </p:sp>
      <p:sp>
        <p:nvSpPr>
          <p:cNvPr id="3" name="Flecha abajo 2"/>
          <p:cNvSpPr/>
          <p:nvPr/>
        </p:nvSpPr>
        <p:spPr>
          <a:xfrm>
            <a:off x="4404246" y="2708019"/>
            <a:ext cx="360908" cy="728626"/>
          </a:xfrm>
          <a:prstGeom prst="down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6" name="Imagen 5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36563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" y="388307"/>
            <a:ext cx="12192000" cy="937256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Complete the sentences (Active or Passive Voice). Use Simple Present</a:t>
            </a:r>
            <a:r>
              <a:rPr lang="en-US" sz="3600" dirty="0" smtClean="0"/>
              <a:t>.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" y="1325562"/>
            <a:ext cx="12192000" cy="4887347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He</a:t>
            </a:r>
            <a:r>
              <a:rPr lang="en-US" dirty="0"/>
              <a:t> (sell)  _____________________  cars.</a:t>
            </a:r>
          </a:p>
          <a:p>
            <a:r>
              <a:rPr lang="en-US" dirty="0"/>
              <a:t>The blue car (sell)  _____________________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/>
              <a:t>In summer, more ice-cream (eat)  _____________________  than in winter.</a:t>
            </a:r>
          </a:p>
          <a:p>
            <a:r>
              <a:rPr lang="en-US" dirty="0"/>
              <a:t>She (call)  _____________________  her grandparents every Friday.</a:t>
            </a:r>
          </a:p>
          <a:p>
            <a:r>
              <a:rPr lang="en-US" dirty="0"/>
              <a:t>The letters (type)  _____________________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/>
              <a:t>He (take)  _____________________  his medicine every day.</a:t>
            </a:r>
          </a:p>
          <a:p>
            <a:r>
              <a:rPr lang="en-US" dirty="0"/>
              <a:t>Jane (take / not)  _____________________  to school by her father.</a:t>
            </a:r>
          </a:p>
          <a:p>
            <a:r>
              <a:rPr lang="en-US" dirty="0"/>
              <a:t>We (go)  _____________________  to school by bus.</a:t>
            </a:r>
          </a:p>
          <a:p>
            <a:r>
              <a:rPr lang="en-US" dirty="0"/>
              <a:t>She (work / not)  _____________________  for a bank.</a:t>
            </a:r>
          </a:p>
          <a:p>
            <a:r>
              <a:rPr lang="en-US" dirty="0"/>
              <a:t>Milk (keep)  _____________________  in the refrigerator.</a:t>
            </a:r>
          </a:p>
          <a:p>
            <a:endParaRPr lang="es-MX" dirty="0"/>
          </a:p>
        </p:txBody>
      </p:sp>
      <p:pic>
        <p:nvPicPr>
          <p:cNvPr id="4" name="Imagen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679296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5"/>
          <p:cNvSpPr>
            <a:spLocks noGrp="1" noChangeArrowheads="1"/>
          </p:cNvSpPr>
          <p:nvPr>
            <p:ph type="title"/>
          </p:nvPr>
        </p:nvSpPr>
        <p:spPr>
          <a:xfrm>
            <a:off x="1905000" y="354014"/>
            <a:ext cx="8382000" cy="904875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0000"/>
                </a:solidFill>
                <a:latin typeface="Calibri" pitchFamily="34" charset="0"/>
              </a:rPr>
              <a:t>Remember </a:t>
            </a:r>
            <a:r>
              <a:rPr lang="en-US" u="sng" dirty="0">
                <a:solidFill>
                  <a:srgbClr val="FF0000"/>
                </a:solidFill>
                <a:latin typeface="Calibri" pitchFamily="34" charset="0"/>
              </a:rPr>
              <a:t>tense</a:t>
            </a:r>
            <a:r>
              <a:rPr lang="en-US" dirty="0">
                <a:solidFill>
                  <a:srgbClr val="FF0000"/>
                </a:solidFill>
                <a:latin typeface="Calibri" pitchFamily="34" charset="0"/>
              </a:rPr>
              <a:t> and </a:t>
            </a:r>
            <a:r>
              <a:rPr lang="en-US" u="sng" dirty="0">
                <a:solidFill>
                  <a:srgbClr val="FF0000"/>
                </a:solidFill>
                <a:latin typeface="Calibri" pitchFamily="34" charset="0"/>
              </a:rPr>
              <a:t>number</a:t>
            </a:r>
            <a:endParaRPr lang="en-US" u="sng" dirty="0" smtClean="0">
              <a:solidFill>
                <a:srgbClr val="FF0000"/>
              </a:solidFill>
            </a:endParaRPr>
          </a:p>
        </p:txBody>
      </p:sp>
      <p:graphicFrame>
        <p:nvGraphicFramePr>
          <p:cNvPr id="6" name="Group 43"/>
          <p:cNvGraphicFramePr>
            <a:graphicFrameLocks noGrp="1"/>
          </p:cNvGraphicFramePr>
          <p:nvPr/>
        </p:nvGraphicFramePr>
        <p:xfrm>
          <a:off x="2438400" y="2492376"/>
          <a:ext cx="7086600" cy="3714749"/>
        </p:xfrm>
        <a:graphic>
          <a:graphicData uri="http://schemas.openxmlformats.org/drawingml/2006/table">
            <a:tbl>
              <a:tblPr/>
              <a:tblGrid>
                <a:gridCol w="33243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622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539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Active Voice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Passive voice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98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I</a:t>
                      </a: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 </a:t>
                      </a: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finish</a:t>
                      </a: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 </a:t>
                      </a:r>
                      <a:r>
                        <a:rPr lang="en-US" sz="2200" b="1" kern="1200" dirty="0">
                          <a:solidFill>
                            <a:srgbClr val="9E41DA"/>
                          </a:solidFill>
                          <a:latin typeface="Arial"/>
                          <a:ea typeface="ＭＳ Ｐゴシック" charset="0"/>
                          <a:cs typeface="Arial"/>
                        </a:rPr>
                        <a:t>a project </a:t>
                      </a: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in </a:t>
                      </a:r>
                      <a:r>
                        <a:rPr lang="en-US" sz="2200" b="1" kern="1200" dirty="0">
                          <a:solidFill>
                            <a:srgbClr val="000000"/>
                          </a:solidFill>
                          <a:latin typeface="Arial"/>
                          <a:ea typeface="ＭＳ Ｐゴシック" charset="0"/>
                          <a:cs typeface="Arial"/>
                        </a:rPr>
                        <a:t>eight hours</a:t>
                      </a: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.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A project is finished in eight hours.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98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I finish </a:t>
                      </a: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three projects </a:t>
                      </a: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in eight hours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Three </a:t>
                      </a: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projects are finished in eight hours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098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I finished a project in eight hours.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A project was finished in eight hours.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098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I finished </a:t>
                      </a: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three projects </a:t>
                      </a: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in eight hours.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Three </a:t>
                      </a: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projects were finished in eight hours.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4" name="Imagen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64102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5"/>
          <p:cNvSpPr>
            <a:spLocks noGrp="1" noChangeArrowheads="1"/>
          </p:cNvSpPr>
          <p:nvPr>
            <p:ph type="title"/>
          </p:nvPr>
        </p:nvSpPr>
        <p:spPr>
          <a:xfrm>
            <a:off x="1905000" y="354014"/>
            <a:ext cx="8382000" cy="904875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0000"/>
                </a:solidFill>
                <a:latin typeface="Calibri" pitchFamily="34" charset="0"/>
              </a:rPr>
              <a:t>Remember </a:t>
            </a:r>
            <a:r>
              <a:rPr lang="en-US" u="sng" dirty="0">
                <a:solidFill>
                  <a:srgbClr val="FF0000"/>
                </a:solidFill>
                <a:latin typeface="Calibri" pitchFamily="34" charset="0"/>
              </a:rPr>
              <a:t>tense</a:t>
            </a:r>
            <a:r>
              <a:rPr lang="en-US" dirty="0">
                <a:solidFill>
                  <a:srgbClr val="FF0000"/>
                </a:solidFill>
                <a:latin typeface="Calibri" pitchFamily="34" charset="0"/>
              </a:rPr>
              <a:t> and </a:t>
            </a:r>
            <a:r>
              <a:rPr lang="en-US" u="sng" dirty="0">
                <a:solidFill>
                  <a:srgbClr val="FF0000"/>
                </a:solidFill>
                <a:latin typeface="Calibri" pitchFamily="34" charset="0"/>
              </a:rPr>
              <a:t>number</a:t>
            </a:r>
            <a:endParaRPr lang="en-US" dirty="0" smtClean="0">
              <a:solidFill>
                <a:srgbClr val="FF0000"/>
              </a:solidFill>
            </a:endParaRPr>
          </a:p>
        </p:txBody>
      </p:sp>
      <p:graphicFrame>
        <p:nvGraphicFramePr>
          <p:cNvPr id="6" name="Group 43"/>
          <p:cNvGraphicFramePr>
            <a:graphicFrameLocks noGrp="1"/>
          </p:cNvGraphicFramePr>
          <p:nvPr/>
        </p:nvGraphicFramePr>
        <p:xfrm>
          <a:off x="2438400" y="2492376"/>
          <a:ext cx="7086600" cy="3714749"/>
        </p:xfrm>
        <a:graphic>
          <a:graphicData uri="http://schemas.openxmlformats.org/drawingml/2006/table">
            <a:tbl>
              <a:tblPr/>
              <a:tblGrid>
                <a:gridCol w="33243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622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539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Active Voice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Passive voice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98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I</a:t>
                      </a: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 </a:t>
                      </a: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finish</a:t>
                      </a: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 </a:t>
                      </a:r>
                      <a:r>
                        <a:rPr lang="en-US" sz="2200" b="1" kern="1200" dirty="0">
                          <a:solidFill>
                            <a:srgbClr val="9E41DA"/>
                          </a:solidFill>
                          <a:latin typeface="Arial"/>
                          <a:ea typeface="ＭＳ Ｐゴシック" charset="0"/>
                          <a:cs typeface="Arial"/>
                        </a:rPr>
                        <a:t>a project </a:t>
                      </a: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in </a:t>
                      </a:r>
                      <a:r>
                        <a:rPr lang="en-US" sz="2200" b="1" kern="1200" dirty="0">
                          <a:solidFill>
                            <a:srgbClr val="000000"/>
                          </a:solidFill>
                          <a:latin typeface="Arial"/>
                          <a:ea typeface="ＭＳ Ｐゴシック" charset="0"/>
                          <a:cs typeface="Arial"/>
                        </a:rPr>
                        <a:t>eight hours</a:t>
                      </a: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.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2200" b="1" kern="1200" dirty="0" smtClean="0">
                          <a:solidFill>
                            <a:srgbClr val="9E41DA"/>
                          </a:solidFill>
                          <a:latin typeface="Arial"/>
                          <a:ea typeface="ＭＳ Ｐゴシック" charset="0"/>
                          <a:cs typeface="Arial"/>
                        </a:rPr>
                        <a:t>A</a:t>
                      </a: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 </a:t>
                      </a:r>
                      <a:r>
                        <a:rPr lang="en-US" sz="2200" b="1" kern="1200" dirty="0" smtClean="0">
                          <a:solidFill>
                            <a:srgbClr val="9E41DA"/>
                          </a:solidFill>
                          <a:latin typeface="Arial"/>
                          <a:ea typeface="ＭＳ Ｐゴシック" charset="0"/>
                          <a:cs typeface="Arial"/>
                        </a:rPr>
                        <a:t>project</a:t>
                      </a: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 </a:t>
                      </a: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is finished </a:t>
                      </a: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in eight hours.</a:t>
                      </a:r>
                      <a:endParaRPr kumimoji="0" lang="en-US" sz="22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98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I finish </a:t>
                      </a: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three projects </a:t>
                      </a: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in eight hours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Three </a:t>
                      </a: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projects are finished in eight hours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098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I finished a project in eight hours.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A project was finished in eight hours.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098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I finished </a:t>
                      </a: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three projects </a:t>
                      </a: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in eight hours.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Three </a:t>
                      </a: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projects were finished in eight hours.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4" name="Imagen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55336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5"/>
          <p:cNvSpPr>
            <a:spLocks noGrp="1" noChangeArrowheads="1"/>
          </p:cNvSpPr>
          <p:nvPr>
            <p:ph type="title"/>
          </p:nvPr>
        </p:nvSpPr>
        <p:spPr>
          <a:xfrm>
            <a:off x="1905000" y="354014"/>
            <a:ext cx="8382000" cy="904875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alibri" pitchFamily="34" charset="0"/>
              </a:rPr>
              <a:t>Remember </a:t>
            </a:r>
            <a:r>
              <a:rPr lang="en-US" u="sng" dirty="0" smtClean="0">
                <a:solidFill>
                  <a:srgbClr val="FF0000"/>
                </a:solidFill>
                <a:latin typeface="Calibri" pitchFamily="34" charset="0"/>
              </a:rPr>
              <a:t>tense</a:t>
            </a:r>
            <a:r>
              <a:rPr lang="en-US" dirty="0" smtClean="0">
                <a:solidFill>
                  <a:srgbClr val="FF0000"/>
                </a:solidFill>
                <a:latin typeface="Calibri" pitchFamily="34" charset="0"/>
              </a:rPr>
              <a:t> and </a:t>
            </a:r>
            <a:r>
              <a:rPr lang="en-US" u="sng" dirty="0" smtClean="0">
                <a:solidFill>
                  <a:srgbClr val="FF0000"/>
                </a:solidFill>
                <a:latin typeface="Calibri" pitchFamily="34" charset="0"/>
              </a:rPr>
              <a:t>number</a:t>
            </a:r>
            <a:endParaRPr lang="en-US" dirty="0" smtClean="0">
              <a:solidFill>
                <a:srgbClr val="FF0000"/>
              </a:solidFill>
              <a:latin typeface="Calibri" pitchFamily="34" charset="0"/>
            </a:endParaRPr>
          </a:p>
        </p:txBody>
      </p:sp>
      <p:graphicFrame>
        <p:nvGraphicFramePr>
          <p:cNvPr id="6" name="Group 43"/>
          <p:cNvGraphicFramePr>
            <a:graphicFrameLocks noGrp="1"/>
          </p:cNvGraphicFramePr>
          <p:nvPr/>
        </p:nvGraphicFramePr>
        <p:xfrm>
          <a:off x="2438400" y="2492376"/>
          <a:ext cx="7086600" cy="3714749"/>
        </p:xfrm>
        <a:graphic>
          <a:graphicData uri="http://schemas.openxmlformats.org/drawingml/2006/table">
            <a:tbl>
              <a:tblPr/>
              <a:tblGrid>
                <a:gridCol w="33243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622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539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Active Voice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Passive voice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98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I finish </a:t>
                      </a:r>
                      <a:r>
                        <a:rPr lang="en-US" sz="2200" b="1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Arial"/>
                          <a:ea typeface="ＭＳ Ｐゴシック" charset="0"/>
                          <a:cs typeface="Arial"/>
                        </a:rPr>
                        <a:t>a project </a:t>
                      </a: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in </a:t>
                      </a:r>
                      <a:r>
                        <a:rPr lang="en-US" sz="2200" b="1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Arial"/>
                          <a:ea typeface="ＭＳ Ｐゴシック" charset="0"/>
                          <a:cs typeface="Arial"/>
                        </a:rPr>
                        <a:t>eight hours</a:t>
                      </a: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.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2200" b="1" kern="12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Arial"/>
                          <a:ea typeface="ＭＳ Ｐゴシック" charset="0"/>
                          <a:cs typeface="Arial"/>
                        </a:rPr>
                        <a:t>A</a:t>
                      </a: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 </a:t>
                      </a:r>
                      <a:r>
                        <a:rPr lang="en-US" sz="2200" b="1" kern="12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Arial"/>
                          <a:ea typeface="ＭＳ Ｐゴシック" charset="0"/>
                          <a:cs typeface="Arial"/>
                        </a:rPr>
                        <a:t>project</a:t>
                      </a: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 is finished in eight hours.</a:t>
                      </a:r>
                      <a:endParaRPr kumimoji="0" lang="en-US" sz="22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98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I</a:t>
                      </a: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 </a:t>
                      </a: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finish</a:t>
                      </a: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 </a:t>
                      </a:r>
                      <a:r>
                        <a:rPr lang="en-US" sz="2200" b="1" kern="1200" dirty="0" smtClean="0">
                          <a:solidFill>
                            <a:srgbClr val="9E41DA"/>
                          </a:solidFill>
                          <a:latin typeface="Arial"/>
                          <a:ea typeface="ＭＳ Ｐゴシック" charset="0"/>
                          <a:cs typeface="Arial"/>
                        </a:rPr>
                        <a:t>three projects </a:t>
                      </a: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in eight hours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2200" b="1" kern="1200" dirty="0" smtClean="0">
                          <a:solidFill>
                            <a:schemeClr val="bg1"/>
                          </a:solidFill>
                          <a:latin typeface="Arial"/>
                          <a:ea typeface="ＭＳ Ｐゴシック" charset="0"/>
                          <a:cs typeface="Arial"/>
                        </a:rPr>
                        <a:t>Three projects</a:t>
                      </a: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 </a:t>
                      </a: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are finished in eight hours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098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I finished a project in eight hours.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A project was finished in eight hours.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098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I finished </a:t>
                      </a: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three projects </a:t>
                      </a: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in eight hours.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Three </a:t>
                      </a: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projects were finished in eight hours.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4" name="Imagen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16647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5"/>
          <p:cNvSpPr>
            <a:spLocks noGrp="1" noChangeArrowheads="1"/>
          </p:cNvSpPr>
          <p:nvPr>
            <p:ph type="title"/>
          </p:nvPr>
        </p:nvSpPr>
        <p:spPr>
          <a:xfrm>
            <a:off x="1905000" y="354014"/>
            <a:ext cx="8382000" cy="904875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0000"/>
                </a:solidFill>
                <a:latin typeface="Calibri" pitchFamily="34" charset="0"/>
              </a:rPr>
              <a:t>Remember </a:t>
            </a:r>
            <a:r>
              <a:rPr lang="en-US" u="sng" dirty="0">
                <a:solidFill>
                  <a:srgbClr val="FF0000"/>
                </a:solidFill>
                <a:latin typeface="Calibri" pitchFamily="34" charset="0"/>
              </a:rPr>
              <a:t>tense</a:t>
            </a:r>
            <a:r>
              <a:rPr lang="en-US" dirty="0">
                <a:solidFill>
                  <a:srgbClr val="FF0000"/>
                </a:solidFill>
                <a:latin typeface="Calibri" pitchFamily="34" charset="0"/>
              </a:rPr>
              <a:t> and </a:t>
            </a:r>
            <a:r>
              <a:rPr lang="en-US" u="sng" dirty="0">
                <a:solidFill>
                  <a:srgbClr val="FF0000"/>
                </a:solidFill>
                <a:latin typeface="Calibri" pitchFamily="34" charset="0"/>
              </a:rPr>
              <a:t>number</a:t>
            </a:r>
            <a:endParaRPr lang="en-US" dirty="0" smtClean="0">
              <a:solidFill>
                <a:schemeClr val="bg1"/>
              </a:solidFill>
            </a:endParaRPr>
          </a:p>
        </p:txBody>
      </p:sp>
      <p:graphicFrame>
        <p:nvGraphicFramePr>
          <p:cNvPr id="6" name="Group 43"/>
          <p:cNvGraphicFramePr>
            <a:graphicFrameLocks noGrp="1"/>
          </p:cNvGraphicFramePr>
          <p:nvPr/>
        </p:nvGraphicFramePr>
        <p:xfrm>
          <a:off x="2438400" y="2492376"/>
          <a:ext cx="7086600" cy="3714749"/>
        </p:xfrm>
        <a:graphic>
          <a:graphicData uri="http://schemas.openxmlformats.org/drawingml/2006/table">
            <a:tbl>
              <a:tblPr/>
              <a:tblGrid>
                <a:gridCol w="33243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622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539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Active Voice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Passive voice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98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I finish </a:t>
                      </a:r>
                      <a:r>
                        <a:rPr lang="en-US" sz="2200" b="1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Arial"/>
                          <a:ea typeface="ＭＳ Ｐゴシック" charset="0"/>
                          <a:cs typeface="Arial"/>
                        </a:rPr>
                        <a:t>a project </a:t>
                      </a: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in </a:t>
                      </a:r>
                      <a:r>
                        <a:rPr lang="en-US" sz="2200" b="1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Arial"/>
                          <a:ea typeface="ＭＳ Ｐゴシック" charset="0"/>
                          <a:cs typeface="Arial"/>
                        </a:rPr>
                        <a:t>eight hours</a:t>
                      </a: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.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2200" b="1" kern="12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Arial"/>
                          <a:ea typeface="ＭＳ Ｐゴシック" charset="0"/>
                          <a:cs typeface="Arial"/>
                        </a:rPr>
                        <a:t>A</a:t>
                      </a: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 </a:t>
                      </a:r>
                      <a:r>
                        <a:rPr lang="en-US" sz="2200" b="1" kern="12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Arial"/>
                          <a:ea typeface="ＭＳ Ｐゴシック" charset="0"/>
                          <a:cs typeface="Arial"/>
                        </a:rPr>
                        <a:t>project</a:t>
                      </a: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 is finished in eight hours.</a:t>
                      </a:r>
                      <a:endParaRPr kumimoji="0" lang="en-US" sz="22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98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I</a:t>
                      </a: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 </a:t>
                      </a: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finish</a:t>
                      </a: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 </a:t>
                      </a:r>
                      <a:r>
                        <a:rPr lang="en-US" sz="2200" b="1" kern="1200" dirty="0" smtClean="0">
                          <a:solidFill>
                            <a:srgbClr val="9E41DA"/>
                          </a:solidFill>
                          <a:latin typeface="Arial"/>
                          <a:ea typeface="ＭＳ Ｐゴシック" charset="0"/>
                          <a:cs typeface="Arial"/>
                        </a:rPr>
                        <a:t>three projects </a:t>
                      </a: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in eight hours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2200" b="1" kern="1200" dirty="0" smtClean="0">
                          <a:solidFill>
                            <a:srgbClr val="9E41DA"/>
                          </a:solidFill>
                          <a:latin typeface="Arial"/>
                          <a:ea typeface="ＭＳ Ｐゴシック" charset="0"/>
                          <a:cs typeface="Arial"/>
                        </a:rPr>
                        <a:t>Three projects</a:t>
                      </a: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 </a:t>
                      </a: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are finished </a:t>
                      </a: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in eight hours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098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I finished a project in eight hours.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A project was finished in eight hours.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098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I finished </a:t>
                      </a: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three projects </a:t>
                      </a: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in eight hours.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Three </a:t>
                      </a: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projects were finished in eight hours.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4" name="Imagen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604340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5"/>
          <p:cNvSpPr>
            <a:spLocks noGrp="1" noChangeArrowheads="1"/>
          </p:cNvSpPr>
          <p:nvPr>
            <p:ph type="title"/>
          </p:nvPr>
        </p:nvSpPr>
        <p:spPr>
          <a:xfrm>
            <a:off x="1905000" y="354014"/>
            <a:ext cx="8382000" cy="904875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0000"/>
                </a:solidFill>
                <a:latin typeface="Calibri" pitchFamily="34" charset="0"/>
              </a:rPr>
              <a:t>Remember </a:t>
            </a:r>
            <a:r>
              <a:rPr lang="en-US" u="sng" dirty="0">
                <a:solidFill>
                  <a:srgbClr val="FF0000"/>
                </a:solidFill>
                <a:latin typeface="Calibri" pitchFamily="34" charset="0"/>
              </a:rPr>
              <a:t>tense</a:t>
            </a:r>
            <a:r>
              <a:rPr lang="en-US" dirty="0">
                <a:solidFill>
                  <a:srgbClr val="FF0000"/>
                </a:solidFill>
                <a:latin typeface="Calibri" pitchFamily="34" charset="0"/>
              </a:rPr>
              <a:t> and </a:t>
            </a:r>
            <a:r>
              <a:rPr lang="en-US" u="sng" dirty="0">
                <a:solidFill>
                  <a:srgbClr val="FF0000"/>
                </a:solidFill>
                <a:latin typeface="Calibri" pitchFamily="34" charset="0"/>
              </a:rPr>
              <a:t>number</a:t>
            </a:r>
            <a:endParaRPr lang="en-US" dirty="0" smtClean="0">
              <a:solidFill>
                <a:schemeClr val="bg1"/>
              </a:solidFill>
            </a:endParaRPr>
          </a:p>
        </p:txBody>
      </p:sp>
      <p:graphicFrame>
        <p:nvGraphicFramePr>
          <p:cNvPr id="6" name="Group 43"/>
          <p:cNvGraphicFramePr>
            <a:graphicFrameLocks noGrp="1"/>
          </p:cNvGraphicFramePr>
          <p:nvPr/>
        </p:nvGraphicFramePr>
        <p:xfrm>
          <a:off x="2438400" y="2492376"/>
          <a:ext cx="7086600" cy="3714749"/>
        </p:xfrm>
        <a:graphic>
          <a:graphicData uri="http://schemas.openxmlformats.org/drawingml/2006/table">
            <a:tbl>
              <a:tblPr/>
              <a:tblGrid>
                <a:gridCol w="33243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622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539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Active Voice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Passive voice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98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I finish </a:t>
                      </a:r>
                      <a:r>
                        <a:rPr lang="en-US" sz="2200" b="1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Arial"/>
                          <a:ea typeface="ＭＳ Ｐゴシック" charset="0"/>
                          <a:cs typeface="Arial"/>
                        </a:rPr>
                        <a:t>a project </a:t>
                      </a: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in </a:t>
                      </a:r>
                      <a:r>
                        <a:rPr lang="en-US" sz="2200" b="1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Arial"/>
                          <a:ea typeface="ＭＳ Ｐゴシック" charset="0"/>
                          <a:cs typeface="Arial"/>
                        </a:rPr>
                        <a:t>eight hours</a:t>
                      </a: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.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2200" b="1" kern="12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Arial"/>
                          <a:ea typeface="ＭＳ Ｐゴシック" charset="0"/>
                          <a:cs typeface="Arial"/>
                        </a:rPr>
                        <a:t>A</a:t>
                      </a: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 </a:t>
                      </a:r>
                      <a:r>
                        <a:rPr lang="en-US" sz="2200" b="1" kern="12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Arial"/>
                          <a:ea typeface="ＭＳ Ｐゴシック" charset="0"/>
                          <a:cs typeface="Arial"/>
                        </a:rPr>
                        <a:t>project</a:t>
                      </a: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 is finished in eight hours.</a:t>
                      </a:r>
                      <a:endParaRPr kumimoji="0" lang="en-US" sz="22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98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BFBFBF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I finish </a:t>
                      </a:r>
                      <a:r>
                        <a:rPr lang="en-US" sz="2200" b="1" kern="1200" dirty="0" smtClean="0">
                          <a:solidFill>
                            <a:srgbClr val="BFBFBF"/>
                          </a:solidFill>
                          <a:latin typeface="Arial"/>
                          <a:ea typeface="ＭＳ Ｐゴシック" charset="0"/>
                          <a:cs typeface="Arial"/>
                        </a:rPr>
                        <a:t>three projects </a:t>
                      </a: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BFBFBF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in eight hours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2200" b="1" kern="1200" dirty="0" smtClean="0">
                          <a:solidFill>
                            <a:srgbClr val="BFBFBF"/>
                          </a:solidFill>
                          <a:latin typeface="Arial"/>
                          <a:ea typeface="ＭＳ Ｐゴシック" charset="0"/>
                          <a:cs typeface="Arial"/>
                        </a:rPr>
                        <a:t>Three projects</a:t>
                      </a: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BFBFBF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 </a:t>
                      </a: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BFBFBF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are finished in eight hours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098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I</a:t>
                      </a: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 </a:t>
                      </a: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finished</a:t>
                      </a: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 </a:t>
                      </a:r>
                      <a:r>
                        <a:rPr lang="en-US" sz="2200" b="1" kern="1200" dirty="0">
                          <a:solidFill>
                            <a:srgbClr val="9E41DA"/>
                          </a:solidFill>
                          <a:latin typeface="Arial"/>
                          <a:ea typeface="ＭＳ Ｐゴシック" charset="0"/>
                          <a:cs typeface="Arial"/>
                        </a:rPr>
                        <a:t>a</a:t>
                      </a: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 </a:t>
                      </a:r>
                      <a:r>
                        <a:rPr lang="en-US" sz="2200" b="1" kern="1200" dirty="0">
                          <a:solidFill>
                            <a:srgbClr val="9E41DA"/>
                          </a:solidFill>
                          <a:latin typeface="Arial"/>
                          <a:ea typeface="ＭＳ Ｐゴシック" charset="0"/>
                          <a:cs typeface="Arial"/>
                        </a:rPr>
                        <a:t>project</a:t>
                      </a: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 in eight hours.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A project was finished in eight hours.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098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I finished </a:t>
                      </a: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three projects </a:t>
                      </a: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in eight hours.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Three </a:t>
                      </a: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projects were finished in eight hours.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4" name="Imagen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67600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5"/>
          <p:cNvSpPr>
            <a:spLocks noGrp="1" noChangeArrowheads="1"/>
          </p:cNvSpPr>
          <p:nvPr>
            <p:ph type="title"/>
          </p:nvPr>
        </p:nvSpPr>
        <p:spPr>
          <a:xfrm>
            <a:off x="1905000" y="354014"/>
            <a:ext cx="8382000" cy="904875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0000"/>
                </a:solidFill>
                <a:latin typeface="Calibri" pitchFamily="34" charset="0"/>
              </a:rPr>
              <a:t>Remember </a:t>
            </a:r>
            <a:r>
              <a:rPr lang="en-US" u="sng" dirty="0">
                <a:solidFill>
                  <a:srgbClr val="FF0000"/>
                </a:solidFill>
                <a:latin typeface="Calibri" pitchFamily="34" charset="0"/>
              </a:rPr>
              <a:t>tense</a:t>
            </a:r>
            <a:r>
              <a:rPr lang="en-US" dirty="0">
                <a:solidFill>
                  <a:srgbClr val="FF0000"/>
                </a:solidFill>
                <a:latin typeface="Calibri" pitchFamily="34" charset="0"/>
              </a:rPr>
              <a:t> and </a:t>
            </a:r>
            <a:r>
              <a:rPr lang="en-US" u="sng" dirty="0">
                <a:solidFill>
                  <a:srgbClr val="FF0000"/>
                </a:solidFill>
                <a:latin typeface="Calibri" pitchFamily="34" charset="0"/>
              </a:rPr>
              <a:t>number</a:t>
            </a:r>
            <a:endParaRPr lang="en-US" dirty="0" smtClean="0">
              <a:solidFill>
                <a:schemeClr val="bg1"/>
              </a:solidFill>
            </a:endParaRPr>
          </a:p>
        </p:txBody>
      </p:sp>
      <p:graphicFrame>
        <p:nvGraphicFramePr>
          <p:cNvPr id="6" name="Group 43"/>
          <p:cNvGraphicFramePr>
            <a:graphicFrameLocks noGrp="1"/>
          </p:cNvGraphicFramePr>
          <p:nvPr/>
        </p:nvGraphicFramePr>
        <p:xfrm>
          <a:off x="2438400" y="2492376"/>
          <a:ext cx="7086600" cy="3714749"/>
        </p:xfrm>
        <a:graphic>
          <a:graphicData uri="http://schemas.openxmlformats.org/drawingml/2006/table">
            <a:tbl>
              <a:tblPr/>
              <a:tblGrid>
                <a:gridCol w="33243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622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539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Active Voice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Passive voice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98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I finish </a:t>
                      </a:r>
                      <a:r>
                        <a:rPr lang="en-US" sz="2200" b="1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Arial"/>
                          <a:ea typeface="ＭＳ Ｐゴシック" charset="0"/>
                          <a:cs typeface="Arial"/>
                        </a:rPr>
                        <a:t>a project </a:t>
                      </a: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in </a:t>
                      </a:r>
                      <a:r>
                        <a:rPr lang="en-US" sz="2200" b="1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Arial"/>
                          <a:ea typeface="ＭＳ Ｐゴシック" charset="0"/>
                          <a:cs typeface="Arial"/>
                        </a:rPr>
                        <a:t>eight hours</a:t>
                      </a: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.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2200" b="1" kern="12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Arial"/>
                          <a:ea typeface="ＭＳ Ｐゴシック" charset="0"/>
                          <a:cs typeface="Arial"/>
                        </a:rPr>
                        <a:t>A</a:t>
                      </a: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 </a:t>
                      </a:r>
                      <a:r>
                        <a:rPr lang="en-US" sz="2200" b="1" kern="12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Arial"/>
                          <a:ea typeface="ＭＳ Ｐゴシック" charset="0"/>
                          <a:cs typeface="Arial"/>
                        </a:rPr>
                        <a:t>project</a:t>
                      </a: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 is finished in eight hours.</a:t>
                      </a:r>
                      <a:endParaRPr kumimoji="0" lang="en-US" sz="22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98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BFBFBF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I finish </a:t>
                      </a:r>
                      <a:r>
                        <a:rPr lang="en-US" sz="2200" b="1" kern="1200" dirty="0" smtClean="0">
                          <a:solidFill>
                            <a:srgbClr val="BFBFBF"/>
                          </a:solidFill>
                          <a:latin typeface="Arial"/>
                          <a:ea typeface="ＭＳ Ｐゴシック" charset="0"/>
                          <a:cs typeface="Arial"/>
                        </a:rPr>
                        <a:t>three projects </a:t>
                      </a: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BFBFBF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in eight hours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2200" b="1" kern="1200" dirty="0" smtClean="0">
                          <a:solidFill>
                            <a:srgbClr val="BFBFBF"/>
                          </a:solidFill>
                          <a:latin typeface="Arial"/>
                          <a:ea typeface="ＭＳ Ｐゴシック" charset="0"/>
                          <a:cs typeface="Arial"/>
                        </a:rPr>
                        <a:t>Three projects</a:t>
                      </a: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BFBFBF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 </a:t>
                      </a: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BFBFBF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are finished in eight hours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098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I</a:t>
                      </a: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 </a:t>
                      </a: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finished</a:t>
                      </a: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 </a:t>
                      </a:r>
                      <a:r>
                        <a:rPr lang="en-US" sz="2200" b="1" kern="1200" dirty="0">
                          <a:solidFill>
                            <a:srgbClr val="9E41DA"/>
                          </a:solidFill>
                          <a:latin typeface="Arial"/>
                          <a:ea typeface="ＭＳ Ｐゴシック" charset="0"/>
                          <a:cs typeface="Arial"/>
                        </a:rPr>
                        <a:t>a</a:t>
                      </a: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 </a:t>
                      </a:r>
                      <a:r>
                        <a:rPr lang="en-US" sz="2200" b="1" kern="1200" dirty="0">
                          <a:solidFill>
                            <a:srgbClr val="9E41DA"/>
                          </a:solidFill>
                          <a:latin typeface="Arial"/>
                          <a:ea typeface="ＭＳ Ｐゴシック" charset="0"/>
                          <a:cs typeface="Arial"/>
                        </a:rPr>
                        <a:t>project</a:t>
                      </a: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 in eight hours.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2200" b="1" kern="1200" dirty="0" smtClean="0">
                          <a:solidFill>
                            <a:srgbClr val="9E41DA"/>
                          </a:solidFill>
                          <a:latin typeface="Arial"/>
                          <a:ea typeface="ＭＳ Ｐゴシック" charset="0"/>
                          <a:cs typeface="Arial"/>
                        </a:rPr>
                        <a:t>A</a:t>
                      </a: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 </a:t>
                      </a:r>
                      <a:r>
                        <a:rPr lang="en-US" sz="2200" b="1" kern="1200" dirty="0" smtClean="0">
                          <a:solidFill>
                            <a:srgbClr val="9E41DA"/>
                          </a:solidFill>
                          <a:latin typeface="Arial"/>
                          <a:ea typeface="ＭＳ Ｐゴシック" charset="0"/>
                          <a:cs typeface="Arial"/>
                        </a:rPr>
                        <a:t>project</a:t>
                      </a:r>
                      <a:r>
                        <a:rPr kumimoji="0" lang="en-US" sz="2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+mn-cs"/>
                        </a:rPr>
                        <a:t> </a:t>
                      </a: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was finished</a:t>
                      </a: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 </a:t>
                      </a: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in </a:t>
                      </a: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eight hours.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098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I finished </a:t>
                      </a: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three projects </a:t>
                      </a: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in eight hours.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Three </a:t>
                      </a: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projects were finished in eight hours.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4" name="Imagen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99376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5"/>
          <p:cNvSpPr>
            <a:spLocks noGrp="1" noChangeArrowheads="1"/>
          </p:cNvSpPr>
          <p:nvPr>
            <p:ph type="title"/>
          </p:nvPr>
        </p:nvSpPr>
        <p:spPr>
          <a:xfrm>
            <a:off x="1905000" y="354014"/>
            <a:ext cx="8382000" cy="904875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0000"/>
                </a:solidFill>
                <a:latin typeface="Calibri" pitchFamily="34" charset="0"/>
              </a:rPr>
              <a:t>Remember </a:t>
            </a:r>
            <a:r>
              <a:rPr lang="en-US" u="sng" dirty="0">
                <a:solidFill>
                  <a:srgbClr val="FF0000"/>
                </a:solidFill>
                <a:latin typeface="Calibri" pitchFamily="34" charset="0"/>
              </a:rPr>
              <a:t>tense</a:t>
            </a:r>
            <a:r>
              <a:rPr lang="en-US" dirty="0">
                <a:solidFill>
                  <a:srgbClr val="FF0000"/>
                </a:solidFill>
                <a:latin typeface="Calibri" pitchFamily="34" charset="0"/>
              </a:rPr>
              <a:t> and </a:t>
            </a:r>
            <a:r>
              <a:rPr lang="en-US" u="sng" dirty="0">
                <a:solidFill>
                  <a:srgbClr val="FF0000"/>
                </a:solidFill>
                <a:latin typeface="Calibri" pitchFamily="34" charset="0"/>
              </a:rPr>
              <a:t>number</a:t>
            </a:r>
            <a:endParaRPr lang="en-US" dirty="0" smtClean="0">
              <a:solidFill>
                <a:schemeClr val="bg1"/>
              </a:solidFill>
            </a:endParaRPr>
          </a:p>
        </p:txBody>
      </p:sp>
      <p:graphicFrame>
        <p:nvGraphicFramePr>
          <p:cNvPr id="6" name="Group 43"/>
          <p:cNvGraphicFramePr>
            <a:graphicFrameLocks noGrp="1"/>
          </p:cNvGraphicFramePr>
          <p:nvPr/>
        </p:nvGraphicFramePr>
        <p:xfrm>
          <a:off x="2438400" y="2492376"/>
          <a:ext cx="7086600" cy="3714749"/>
        </p:xfrm>
        <a:graphic>
          <a:graphicData uri="http://schemas.openxmlformats.org/drawingml/2006/table">
            <a:tbl>
              <a:tblPr/>
              <a:tblGrid>
                <a:gridCol w="33243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622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539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Active Voice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Passive voice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98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I finish </a:t>
                      </a:r>
                      <a:r>
                        <a:rPr lang="en-US" sz="2200" b="1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Arial"/>
                          <a:ea typeface="ＭＳ Ｐゴシック" charset="0"/>
                          <a:cs typeface="Arial"/>
                        </a:rPr>
                        <a:t>a project </a:t>
                      </a: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in </a:t>
                      </a:r>
                      <a:r>
                        <a:rPr lang="en-US" sz="2200" b="1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Arial"/>
                          <a:ea typeface="ＭＳ Ｐゴシック" charset="0"/>
                          <a:cs typeface="Arial"/>
                        </a:rPr>
                        <a:t>eight hours</a:t>
                      </a: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.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2200" b="1" kern="12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Arial"/>
                          <a:ea typeface="ＭＳ Ｐゴシック" charset="0"/>
                          <a:cs typeface="Arial"/>
                        </a:rPr>
                        <a:t>A</a:t>
                      </a: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 </a:t>
                      </a:r>
                      <a:r>
                        <a:rPr lang="en-US" sz="2200" b="1" kern="12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Arial"/>
                          <a:ea typeface="ＭＳ Ｐゴシック" charset="0"/>
                          <a:cs typeface="Arial"/>
                        </a:rPr>
                        <a:t>project</a:t>
                      </a: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 is finished in eight hours.</a:t>
                      </a:r>
                      <a:endParaRPr kumimoji="0" lang="en-US" sz="22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98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BFBFBF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I finish </a:t>
                      </a:r>
                      <a:r>
                        <a:rPr lang="en-US" sz="2200" b="1" kern="1200" dirty="0" smtClean="0">
                          <a:solidFill>
                            <a:srgbClr val="BFBFBF"/>
                          </a:solidFill>
                          <a:latin typeface="Arial"/>
                          <a:ea typeface="ＭＳ Ｐゴシック" charset="0"/>
                          <a:cs typeface="Arial"/>
                        </a:rPr>
                        <a:t>three projects </a:t>
                      </a: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BFBFBF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in eight hours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2200" b="1" kern="1200" dirty="0" smtClean="0">
                          <a:solidFill>
                            <a:srgbClr val="BFBFBF"/>
                          </a:solidFill>
                          <a:latin typeface="Arial"/>
                          <a:ea typeface="ＭＳ Ｐゴシック" charset="0"/>
                          <a:cs typeface="Arial"/>
                        </a:rPr>
                        <a:t>Three projects</a:t>
                      </a: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BFBFBF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 </a:t>
                      </a: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BFBFBF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are finished in eight hours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098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I finished </a:t>
                      </a:r>
                      <a:r>
                        <a:rPr lang="en-US" sz="2200" b="1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Arial"/>
                          <a:ea typeface="ＭＳ Ｐゴシック" charset="0"/>
                          <a:cs typeface="Arial"/>
                        </a:rPr>
                        <a:t>a</a:t>
                      </a: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 </a:t>
                      </a:r>
                      <a:r>
                        <a:rPr lang="en-US" sz="2200" b="1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Arial"/>
                          <a:ea typeface="ＭＳ Ｐゴシック" charset="0"/>
                          <a:cs typeface="Arial"/>
                        </a:rPr>
                        <a:t>project</a:t>
                      </a: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 in eight hours.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2200" b="1" kern="12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Arial"/>
                          <a:ea typeface="ＭＳ Ｐゴシック" charset="0"/>
                          <a:cs typeface="Arial"/>
                        </a:rPr>
                        <a:t>A</a:t>
                      </a: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 </a:t>
                      </a:r>
                      <a:r>
                        <a:rPr lang="en-US" sz="2200" b="1" kern="12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Arial"/>
                          <a:ea typeface="ＭＳ Ｐゴシック" charset="0"/>
                          <a:cs typeface="Arial"/>
                        </a:rPr>
                        <a:t>project</a:t>
                      </a:r>
                      <a:r>
                        <a:rPr kumimoji="0" lang="en-US" sz="2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Arial" charset="0"/>
                          <a:ea typeface="ＭＳ Ｐゴシック" charset="0"/>
                          <a:cs typeface="+mn-cs"/>
                        </a:rPr>
                        <a:t> </a:t>
                      </a: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was finished in </a:t>
                      </a: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eight hours.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098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I </a:t>
                      </a: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finished</a:t>
                      </a: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 </a:t>
                      </a:r>
                      <a:r>
                        <a:rPr kumimoji="0" lang="en-US" sz="2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9E41DA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three p</a:t>
                      </a:r>
                      <a:r>
                        <a:rPr lang="en-US" sz="2200" b="1" kern="1200" dirty="0" smtClean="0">
                          <a:solidFill>
                            <a:srgbClr val="9E41DA"/>
                          </a:solidFill>
                          <a:latin typeface="Arial"/>
                          <a:ea typeface="ＭＳ Ｐゴシック" charset="0"/>
                          <a:cs typeface="Arial"/>
                        </a:rPr>
                        <a:t>rojects</a:t>
                      </a: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 in </a:t>
                      </a: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eight hours.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Three </a:t>
                      </a: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projects were finished in eight hours.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4" name="Imagen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98598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5"/>
          <p:cNvSpPr>
            <a:spLocks noGrp="1" noChangeArrowheads="1"/>
          </p:cNvSpPr>
          <p:nvPr>
            <p:ph type="title"/>
          </p:nvPr>
        </p:nvSpPr>
        <p:spPr>
          <a:xfrm>
            <a:off x="1905000" y="354014"/>
            <a:ext cx="8382000" cy="904875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0000"/>
                </a:solidFill>
                <a:latin typeface="Calibri" pitchFamily="34" charset="0"/>
              </a:rPr>
              <a:t>Remember </a:t>
            </a:r>
            <a:r>
              <a:rPr lang="en-US" u="sng" dirty="0">
                <a:solidFill>
                  <a:srgbClr val="FF0000"/>
                </a:solidFill>
                <a:latin typeface="Calibri" pitchFamily="34" charset="0"/>
              </a:rPr>
              <a:t>tense</a:t>
            </a:r>
            <a:r>
              <a:rPr lang="en-US" dirty="0">
                <a:solidFill>
                  <a:srgbClr val="FF0000"/>
                </a:solidFill>
                <a:latin typeface="Calibri" pitchFamily="34" charset="0"/>
              </a:rPr>
              <a:t> and </a:t>
            </a:r>
            <a:r>
              <a:rPr lang="en-US" u="sng" dirty="0">
                <a:solidFill>
                  <a:srgbClr val="FF0000"/>
                </a:solidFill>
                <a:latin typeface="Calibri" pitchFamily="34" charset="0"/>
              </a:rPr>
              <a:t>number</a:t>
            </a:r>
            <a:endParaRPr lang="en-US" dirty="0" smtClean="0">
              <a:solidFill>
                <a:schemeClr val="bg1"/>
              </a:solidFill>
            </a:endParaRPr>
          </a:p>
        </p:txBody>
      </p:sp>
      <p:graphicFrame>
        <p:nvGraphicFramePr>
          <p:cNvPr id="6" name="Group 43"/>
          <p:cNvGraphicFramePr>
            <a:graphicFrameLocks noGrp="1"/>
          </p:cNvGraphicFramePr>
          <p:nvPr/>
        </p:nvGraphicFramePr>
        <p:xfrm>
          <a:off x="2438400" y="2492376"/>
          <a:ext cx="7086600" cy="3714749"/>
        </p:xfrm>
        <a:graphic>
          <a:graphicData uri="http://schemas.openxmlformats.org/drawingml/2006/table">
            <a:tbl>
              <a:tblPr/>
              <a:tblGrid>
                <a:gridCol w="33243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622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539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Active Voice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Passive voice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98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I finish </a:t>
                      </a:r>
                      <a:r>
                        <a:rPr lang="en-US" sz="2200" b="1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Arial"/>
                          <a:ea typeface="ＭＳ Ｐゴシック" charset="0"/>
                          <a:cs typeface="Arial"/>
                        </a:rPr>
                        <a:t>a project </a:t>
                      </a: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in </a:t>
                      </a:r>
                      <a:r>
                        <a:rPr lang="en-US" sz="2200" b="1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Arial"/>
                          <a:ea typeface="ＭＳ Ｐゴシック" charset="0"/>
                          <a:cs typeface="Arial"/>
                        </a:rPr>
                        <a:t>eight hours</a:t>
                      </a: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.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2200" b="1" kern="12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Arial"/>
                          <a:ea typeface="ＭＳ Ｐゴシック" charset="0"/>
                          <a:cs typeface="Arial"/>
                        </a:rPr>
                        <a:t>A</a:t>
                      </a: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 </a:t>
                      </a:r>
                      <a:r>
                        <a:rPr lang="en-US" sz="2200" b="1" kern="12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Arial"/>
                          <a:ea typeface="ＭＳ Ｐゴシック" charset="0"/>
                          <a:cs typeface="Arial"/>
                        </a:rPr>
                        <a:t>project</a:t>
                      </a: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 is finished in eight hours.</a:t>
                      </a:r>
                      <a:endParaRPr kumimoji="0" lang="en-US" sz="22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98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BFBFBF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I finish </a:t>
                      </a:r>
                      <a:r>
                        <a:rPr lang="en-US" sz="2200" b="1" kern="1200" dirty="0" smtClean="0">
                          <a:solidFill>
                            <a:srgbClr val="BFBFBF"/>
                          </a:solidFill>
                          <a:latin typeface="Arial"/>
                          <a:ea typeface="ＭＳ Ｐゴシック" charset="0"/>
                          <a:cs typeface="Arial"/>
                        </a:rPr>
                        <a:t>three projects </a:t>
                      </a: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BFBFBF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in eight hours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2200" b="1" kern="1200" dirty="0" smtClean="0">
                          <a:solidFill>
                            <a:srgbClr val="BFBFBF"/>
                          </a:solidFill>
                          <a:latin typeface="Arial"/>
                          <a:ea typeface="ＭＳ Ｐゴシック" charset="0"/>
                          <a:cs typeface="Arial"/>
                        </a:rPr>
                        <a:t>Three projects</a:t>
                      </a: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BFBFBF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 </a:t>
                      </a: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BFBFBF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are finished in eight hours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098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I finished </a:t>
                      </a:r>
                      <a:r>
                        <a:rPr lang="en-US" sz="2200" b="1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Arial"/>
                          <a:ea typeface="ＭＳ Ｐゴシック" charset="0"/>
                          <a:cs typeface="Arial"/>
                        </a:rPr>
                        <a:t>a</a:t>
                      </a: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 </a:t>
                      </a:r>
                      <a:r>
                        <a:rPr lang="en-US" sz="2200" b="1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Arial"/>
                          <a:ea typeface="ＭＳ Ｐゴシック" charset="0"/>
                          <a:cs typeface="Arial"/>
                        </a:rPr>
                        <a:t>project</a:t>
                      </a: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 in eight hours.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2200" b="1" kern="12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Arial"/>
                          <a:ea typeface="ＭＳ Ｐゴシック" charset="0"/>
                          <a:cs typeface="Arial"/>
                        </a:rPr>
                        <a:t>A</a:t>
                      </a: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 </a:t>
                      </a:r>
                      <a:r>
                        <a:rPr lang="en-US" sz="2200" b="1" kern="12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Arial"/>
                          <a:ea typeface="ＭＳ Ｐゴシック" charset="0"/>
                          <a:cs typeface="Arial"/>
                        </a:rPr>
                        <a:t>project</a:t>
                      </a:r>
                      <a:r>
                        <a:rPr kumimoji="0" lang="en-US" sz="2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Arial" charset="0"/>
                          <a:ea typeface="ＭＳ Ｐゴシック" charset="0"/>
                          <a:cs typeface="+mn-cs"/>
                        </a:rPr>
                        <a:t> </a:t>
                      </a: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was finished in </a:t>
                      </a: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eight hours.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098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I </a:t>
                      </a: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finished</a:t>
                      </a: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 </a:t>
                      </a:r>
                      <a:r>
                        <a:rPr kumimoji="0" lang="en-US" sz="2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9E41DA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three p</a:t>
                      </a:r>
                      <a:r>
                        <a:rPr lang="en-US" sz="2200" b="1" kern="1200" dirty="0" smtClean="0">
                          <a:solidFill>
                            <a:srgbClr val="9E41DA"/>
                          </a:solidFill>
                          <a:latin typeface="Arial"/>
                          <a:ea typeface="ＭＳ Ｐゴシック" charset="0"/>
                          <a:cs typeface="Arial"/>
                        </a:rPr>
                        <a:t>rojects</a:t>
                      </a: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 in </a:t>
                      </a: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eight hours.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9E41DA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Three</a:t>
                      </a: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 </a:t>
                      </a:r>
                      <a:r>
                        <a:rPr kumimoji="0" lang="en-US" sz="2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9E41DA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projects</a:t>
                      </a: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 </a:t>
                      </a: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were finished </a:t>
                      </a: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in eight hours.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4" name="Imagen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74525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Competencia Disciplinar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28600" y="1192211"/>
            <a:ext cx="11734800" cy="552926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b="1" dirty="0" smtClean="0"/>
              <a:t>Comunicación </a:t>
            </a:r>
          </a:p>
          <a:p>
            <a:pPr marL="0" indent="0" algn="just">
              <a:buNone/>
            </a:pPr>
            <a:r>
              <a:rPr lang="es-MX" b="1" dirty="0" smtClean="0"/>
              <a:t>Básica</a:t>
            </a:r>
            <a:endParaRPr lang="es-MX" b="1" dirty="0"/>
          </a:p>
          <a:p>
            <a:pPr algn="just"/>
            <a:r>
              <a:rPr lang="es-MX" dirty="0"/>
              <a:t>10. Identifica e interpreta la idea general y posible desarrollo de un mensaje oral o escrito en una </a:t>
            </a:r>
            <a:r>
              <a:rPr lang="es-MX" dirty="0" smtClean="0"/>
              <a:t>segunda lengua</a:t>
            </a:r>
            <a:r>
              <a:rPr lang="es-MX" dirty="0"/>
              <a:t>, recurriendo a conocimientos previos, elementos no verbales y contexto cultural.</a:t>
            </a:r>
          </a:p>
          <a:p>
            <a:pPr algn="just"/>
            <a:r>
              <a:rPr lang="es-MX" dirty="0"/>
              <a:t>11. Se comunica en una lengua extranjera mediante un discurso lógico, oral o escrito, congruente con </a:t>
            </a:r>
            <a:r>
              <a:rPr lang="es-MX" dirty="0" smtClean="0"/>
              <a:t>la situación </a:t>
            </a:r>
            <a:r>
              <a:rPr lang="es-MX" dirty="0"/>
              <a:t>comunicativa.</a:t>
            </a:r>
          </a:p>
          <a:p>
            <a:pPr marL="0" indent="0" algn="just">
              <a:buNone/>
            </a:pPr>
            <a:r>
              <a:rPr lang="es-MX" b="1" dirty="0"/>
              <a:t>Extendida</a:t>
            </a:r>
          </a:p>
          <a:p>
            <a:pPr algn="just"/>
            <a:r>
              <a:rPr lang="es-MX" dirty="0"/>
              <a:t>9. Trasmite mensajes en una segunda lengua o lengua extranjera atendiéndolas características de </a:t>
            </a:r>
            <a:r>
              <a:rPr lang="es-MX" dirty="0" smtClean="0"/>
              <a:t>contextos socioculturales </a:t>
            </a:r>
            <a:r>
              <a:rPr lang="es-MX" dirty="0"/>
              <a:t>diferentes.</a:t>
            </a:r>
          </a:p>
        </p:txBody>
      </p:sp>
      <p:sp>
        <p:nvSpPr>
          <p:cNvPr id="6" name="Rectángulo 5">
            <a:hlinkClick r:id="rId2" action="ppaction://hlinksldjump"/>
          </p:cNvPr>
          <p:cNvSpPr/>
          <p:nvPr/>
        </p:nvSpPr>
        <p:spPr>
          <a:xfrm>
            <a:off x="8622783" y="5901790"/>
            <a:ext cx="34676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Continuar</a:t>
            </a:r>
          </a:p>
        </p:txBody>
      </p:sp>
    </p:spTree>
    <p:extLst>
      <p:ext uri="{BB962C8B-B14F-4D97-AF65-F5344CB8AC3E}">
        <p14:creationId xmlns:p14="http://schemas.microsoft.com/office/powerpoint/2010/main" val="1888775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4126" y="0"/>
            <a:ext cx="12196125" cy="706090"/>
          </a:xfrm>
        </p:spPr>
        <p:txBody>
          <a:bodyPr>
            <a:normAutofit fontScale="90000"/>
          </a:bodyPr>
          <a:lstStyle/>
          <a:p>
            <a:pPr algn="ctr"/>
            <a:r>
              <a:rPr lang="pt-PT" sz="48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alibri" pitchFamily="34" charset="0"/>
              </a:rPr>
              <a:t>IT’S YOUR TURN NOW  (Present Passive)</a:t>
            </a:r>
            <a:endParaRPr lang="es-MX" sz="72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  <a:latin typeface="Calibri" pitchFamily="34" charset="0"/>
            </a:endParaRPr>
          </a:p>
        </p:txBody>
      </p:sp>
      <p:sp>
        <p:nvSpPr>
          <p:cNvPr id="4" name="Rectângulo 4"/>
          <p:cNvSpPr/>
          <p:nvPr/>
        </p:nvSpPr>
        <p:spPr>
          <a:xfrm>
            <a:off x="263352" y="692696"/>
            <a:ext cx="10225136" cy="61926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457200" indent="-457200" algn="just">
              <a:buAutoNum type="arabicPeriod"/>
              <a:defRPr/>
            </a:pPr>
            <a:r>
              <a:rPr lang="pt-PT" sz="4000" dirty="0">
                <a:solidFill>
                  <a:schemeClr val="tx1"/>
                </a:solidFill>
                <a:latin typeface="Calibri" pitchFamily="34" charset="0"/>
              </a:rPr>
              <a:t>Sandra wears </a:t>
            </a:r>
            <a:r>
              <a:rPr lang="pt-PT" sz="4000" dirty="0" smtClean="0">
                <a:solidFill>
                  <a:schemeClr val="tx1"/>
                </a:solidFill>
                <a:latin typeface="Calibri" pitchFamily="34" charset="0"/>
              </a:rPr>
              <a:t>a sweater every day.</a:t>
            </a:r>
            <a:endParaRPr lang="pt-PT" sz="4000" dirty="0">
              <a:solidFill>
                <a:schemeClr val="tx1"/>
              </a:solidFill>
              <a:latin typeface="Calibri" pitchFamily="34" charset="0"/>
            </a:endParaRPr>
          </a:p>
          <a:p>
            <a:pPr algn="just">
              <a:defRPr/>
            </a:pPr>
            <a:r>
              <a:rPr lang="pt-PT" sz="4000" dirty="0">
                <a:solidFill>
                  <a:schemeClr val="tx1"/>
                </a:solidFill>
                <a:latin typeface="Calibri" pitchFamily="34" charset="0"/>
              </a:rPr>
              <a:t>	</a:t>
            </a:r>
            <a:r>
              <a:rPr lang="pt-PT" sz="4000" dirty="0" smtClean="0">
                <a:solidFill>
                  <a:srgbClr val="0070C0"/>
                </a:solidFill>
                <a:latin typeface="Calibri" pitchFamily="34" charset="0"/>
              </a:rPr>
              <a:t>A sweater is </a:t>
            </a:r>
            <a:r>
              <a:rPr lang="pt-PT" sz="4000" dirty="0">
                <a:solidFill>
                  <a:srgbClr val="0070C0"/>
                </a:solidFill>
                <a:latin typeface="Calibri" pitchFamily="34" charset="0"/>
              </a:rPr>
              <a:t>worn </a:t>
            </a:r>
            <a:r>
              <a:rPr lang="pt-PT" sz="4000" dirty="0" smtClean="0">
                <a:solidFill>
                  <a:srgbClr val="0070C0"/>
                </a:solidFill>
                <a:latin typeface="Calibri" pitchFamily="34" charset="0"/>
              </a:rPr>
              <a:t>every day by </a:t>
            </a:r>
            <a:r>
              <a:rPr lang="pt-PT" sz="4000" dirty="0">
                <a:solidFill>
                  <a:srgbClr val="0070C0"/>
                </a:solidFill>
                <a:latin typeface="Calibri" pitchFamily="34" charset="0"/>
              </a:rPr>
              <a:t>Sandra.</a:t>
            </a:r>
          </a:p>
          <a:p>
            <a:pPr algn="just">
              <a:defRPr/>
            </a:pPr>
            <a:r>
              <a:rPr lang="pt-PT" sz="4000" dirty="0">
                <a:solidFill>
                  <a:schemeClr val="tx1"/>
                </a:solidFill>
                <a:latin typeface="Calibri" pitchFamily="34" charset="0"/>
              </a:rPr>
              <a:t>2. I read fashion magazines.</a:t>
            </a:r>
          </a:p>
          <a:p>
            <a:pPr algn="just">
              <a:defRPr/>
            </a:pPr>
            <a:r>
              <a:rPr lang="pt-PT" sz="4000" dirty="0">
                <a:solidFill>
                  <a:schemeClr val="tx1"/>
                </a:solidFill>
                <a:latin typeface="Calibri" pitchFamily="34" charset="0"/>
              </a:rPr>
              <a:t>	</a:t>
            </a:r>
            <a:r>
              <a:rPr lang="pt-PT" sz="4000" dirty="0">
                <a:solidFill>
                  <a:srgbClr val="0070C0"/>
                </a:solidFill>
                <a:latin typeface="Calibri" pitchFamily="34" charset="0"/>
              </a:rPr>
              <a:t>Fashion magazines are read by me.</a:t>
            </a:r>
          </a:p>
          <a:p>
            <a:pPr algn="just">
              <a:defRPr/>
            </a:pPr>
            <a:r>
              <a:rPr lang="pt-PT" sz="4000" dirty="0">
                <a:solidFill>
                  <a:schemeClr val="tx1"/>
                </a:solidFill>
                <a:latin typeface="Calibri" pitchFamily="34" charset="0"/>
              </a:rPr>
              <a:t>3. People buy </a:t>
            </a:r>
            <a:r>
              <a:rPr lang="pt-PT" sz="4000" dirty="0" smtClean="0">
                <a:solidFill>
                  <a:schemeClr val="tx1"/>
                </a:solidFill>
                <a:latin typeface="Calibri" pitchFamily="34" charset="0"/>
              </a:rPr>
              <a:t>chocolate here</a:t>
            </a:r>
            <a:r>
              <a:rPr lang="pt-PT" sz="4000" dirty="0">
                <a:solidFill>
                  <a:schemeClr val="tx1"/>
                </a:solidFill>
                <a:latin typeface="Calibri" pitchFamily="34" charset="0"/>
              </a:rPr>
              <a:t>.</a:t>
            </a:r>
          </a:p>
          <a:p>
            <a:pPr algn="just">
              <a:defRPr/>
            </a:pPr>
            <a:r>
              <a:rPr lang="pt-PT" sz="4000" dirty="0">
                <a:solidFill>
                  <a:schemeClr val="tx1"/>
                </a:solidFill>
                <a:latin typeface="Calibri" pitchFamily="34" charset="0"/>
              </a:rPr>
              <a:t>	</a:t>
            </a:r>
            <a:r>
              <a:rPr lang="pt-PT" sz="4000" dirty="0" smtClean="0">
                <a:solidFill>
                  <a:srgbClr val="0070C0"/>
                </a:solidFill>
                <a:latin typeface="Calibri" pitchFamily="34" charset="0"/>
              </a:rPr>
              <a:t>Chocolate is bought </a:t>
            </a:r>
            <a:r>
              <a:rPr lang="pt-PT" sz="4000" dirty="0">
                <a:solidFill>
                  <a:srgbClr val="0070C0"/>
                </a:solidFill>
                <a:latin typeface="Calibri" pitchFamily="34" charset="0"/>
              </a:rPr>
              <a:t>here by people.</a:t>
            </a:r>
          </a:p>
          <a:p>
            <a:pPr algn="just">
              <a:defRPr/>
            </a:pPr>
            <a:r>
              <a:rPr lang="pt-PT" sz="4000" dirty="0">
                <a:solidFill>
                  <a:schemeClr val="tx1"/>
                </a:solidFill>
                <a:latin typeface="Calibri" pitchFamily="34" charset="0"/>
              </a:rPr>
              <a:t>4. Lucy doesn’t wear skirts.</a:t>
            </a:r>
          </a:p>
          <a:p>
            <a:pPr algn="just">
              <a:defRPr/>
            </a:pPr>
            <a:r>
              <a:rPr lang="pt-PT" sz="4000" dirty="0">
                <a:solidFill>
                  <a:schemeClr val="tx1"/>
                </a:solidFill>
                <a:latin typeface="Calibri" pitchFamily="34" charset="0"/>
              </a:rPr>
              <a:t>	</a:t>
            </a:r>
            <a:r>
              <a:rPr lang="pt-PT" sz="4000" dirty="0">
                <a:solidFill>
                  <a:srgbClr val="0070C0"/>
                </a:solidFill>
                <a:latin typeface="Calibri" pitchFamily="34" charset="0"/>
              </a:rPr>
              <a:t>Skirts aren’t worn by Lucy.</a:t>
            </a:r>
          </a:p>
          <a:p>
            <a:pPr algn="just">
              <a:defRPr/>
            </a:pPr>
            <a:r>
              <a:rPr lang="pt-PT" sz="4000" dirty="0">
                <a:solidFill>
                  <a:schemeClr val="tx1"/>
                </a:solidFill>
                <a:latin typeface="Calibri" pitchFamily="34" charset="0"/>
              </a:rPr>
              <a:t>5. They hire young models here.</a:t>
            </a:r>
          </a:p>
          <a:p>
            <a:pPr algn="just">
              <a:defRPr/>
            </a:pPr>
            <a:r>
              <a:rPr lang="pt-PT" sz="4000" dirty="0">
                <a:solidFill>
                  <a:srgbClr val="0070C0"/>
                </a:solidFill>
                <a:latin typeface="Calibri" pitchFamily="34" charset="0"/>
              </a:rPr>
              <a:t>	Young models are hired here by them.</a:t>
            </a:r>
          </a:p>
        </p:txBody>
      </p:sp>
      <p:pic>
        <p:nvPicPr>
          <p:cNvPr id="5" name="Imagen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0677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03860"/>
            <a:ext cx="8229600" cy="777875"/>
          </a:xfrm>
        </p:spPr>
        <p:txBody>
          <a:bodyPr/>
          <a:lstStyle/>
          <a:p>
            <a:pPr algn="ctr"/>
            <a:r>
              <a:rPr lang="en-US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alibri" pitchFamily="34" charset="0"/>
              </a:rPr>
              <a:t>GAME: GUESS THE OBJECT</a:t>
            </a:r>
            <a:endParaRPr lang="en-US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Calibri" pitchFamily="34" charset="0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263352" y="736602"/>
            <a:ext cx="11665296" cy="5256212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600" dirty="0">
                <a:latin typeface="+mj-lt"/>
              </a:rPr>
              <a:t>Write down 3 objects, do not show them to anybody</a:t>
            </a:r>
            <a:r>
              <a:rPr lang="en-US" sz="3600" dirty="0" smtClean="0">
                <a:latin typeface="+mj-lt"/>
              </a:rPr>
              <a:t>!</a:t>
            </a: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endParaRPr lang="en-US" sz="3600" dirty="0">
              <a:latin typeface="+mj-lt"/>
            </a:endParaRP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600" dirty="0">
                <a:latin typeface="+mj-lt"/>
              </a:rPr>
              <a:t>Ask questions that use the passive voice to find out what the objects are</a:t>
            </a:r>
            <a:r>
              <a:rPr lang="en-US" sz="3600" dirty="0" smtClean="0">
                <a:latin typeface="+mj-lt"/>
              </a:rPr>
              <a:t>.</a:t>
            </a: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endParaRPr lang="en-US" sz="3600" dirty="0">
              <a:latin typeface="+mj-lt"/>
            </a:endParaRP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600" dirty="0">
                <a:latin typeface="+mj-lt"/>
              </a:rPr>
              <a:t>Examples of questions: </a:t>
            </a:r>
          </a:p>
          <a:p>
            <a:pPr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sz="3600" dirty="0" smtClean="0">
                <a:latin typeface="+mj-lt"/>
              </a:rPr>
              <a:t>1. </a:t>
            </a:r>
            <a:r>
              <a:rPr lang="en-US" sz="3600" dirty="0">
                <a:latin typeface="+mj-lt"/>
              </a:rPr>
              <a:t>What is it used for? </a:t>
            </a:r>
          </a:p>
          <a:p>
            <a:pPr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sz="3600" dirty="0" smtClean="0">
                <a:latin typeface="+mj-lt"/>
              </a:rPr>
              <a:t>2. </a:t>
            </a:r>
            <a:r>
              <a:rPr lang="en-US" sz="3600" dirty="0">
                <a:latin typeface="+mj-lt"/>
              </a:rPr>
              <a:t>What is it made of? </a:t>
            </a:r>
          </a:p>
          <a:p>
            <a:pPr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sz="3600" dirty="0" smtClean="0">
                <a:latin typeface="+mj-lt"/>
              </a:rPr>
              <a:t>3. </a:t>
            </a:r>
            <a:r>
              <a:rPr lang="en-US" sz="3600" dirty="0">
                <a:latin typeface="+mj-lt"/>
              </a:rPr>
              <a:t>Where is it found? </a:t>
            </a:r>
          </a:p>
          <a:p>
            <a:pPr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sz="3600" dirty="0" smtClean="0">
                <a:latin typeface="+mj-lt"/>
              </a:rPr>
              <a:t>4. Where </a:t>
            </a:r>
            <a:r>
              <a:rPr lang="en-US" sz="3600" dirty="0">
                <a:latin typeface="+mj-lt"/>
              </a:rPr>
              <a:t>is it bought? </a:t>
            </a:r>
          </a:p>
          <a:p>
            <a:pPr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sz="3600" dirty="0" smtClean="0">
                <a:latin typeface="+mj-lt"/>
              </a:rPr>
              <a:t>5. </a:t>
            </a:r>
            <a:r>
              <a:rPr lang="en-US" sz="3600" dirty="0">
                <a:latin typeface="+mj-lt"/>
              </a:rPr>
              <a:t>Who is it used by? </a:t>
            </a: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endParaRPr lang="en-US" sz="3600" dirty="0">
              <a:latin typeface="+mj-lt"/>
            </a:endParaRPr>
          </a:p>
        </p:txBody>
      </p:sp>
      <p:pic>
        <p:nvPicPr>
          <p:cNvPr id="17413" name="Picture 5" descr="green_eco_furniture_wardrobe_1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6887" y="3573016"/>
            <a:ext cx="2247825" cy="2692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5" name="Picture 7" descr="0511-0707-1811-4126_Luggage_clipart_image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424" y="4863445"/>
            <a:ext cx="1800225" cy="1598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5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78889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1564" y="618378"/>
            <a:ext cx="7848872" cy="6319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46363" y="33603"/>
            <a:ext cx="1209927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4400" b="1" dirty="0" err="1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alibri" pitchFamily="34" charset="0"/>
              </a:rPr>
              <a:t>MAKE</a:t>
            </a:r>
            <a:r>
              <a:rPr lang="es-MX" sz="4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alibri" pitchFamily="34" charset="0"/>
              </a:rPr>
              <a:t> </a:t>
            </a:r>
            <a:r>
              <a:rPr lang="es-MX" sz="4400" b="1" dirty="0" err="1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alibri" pitchFamily="34" charset="0"/>
              </a:rPr>
              <a:t>PASSIVE</a:t>
            </a:r>
            <a:r>
              <a:rPr lang="es-MX" sz="4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alibri" pitchFamily="34" charset="0"/>
              </a:rPr>
              <a:t> </a:t>
            </a:r>
            <a:r>
              <a:rPr lang="es-MX" sz="4400" b="1" dirty="0" err="1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alibri" pitchFamily="34" charset="0"/>
              </a:rPr>
              <a:t>FORMS</a:t>
            </a:r>
            <a:r>
              <a:rPr lang="es-MX" sz="4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alibri" pitchFamily="34" charset="0"/>
              </a:rPr>
              <a:t> </a:t>
            </a:r>
            <a:r>
              <a:rPr lang="es-MX" sz="4400" b="1" dirty="0" err="1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alibri" pitchFamily="34" charset="0"/>
              </a:rPr>
              <a:t>FROM</a:t>
            </a:r>
            <a:r>
              <a:rPr lang="es-MX" sz="4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alibri" pitchFamily="34" charset="0"/>
              </a:rPr>
              <a:t> </a:t>
            </a:r>
            <a:r>
              <a:rPr lang="es-MX" sz="4400" b="1" dirty="0" err="1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alibri" pitchFamily="34" charset="0"/>
              </a:rPr>
              <a:t>THE</a:t>
            </a:r>
            <a:r>
              <a:rPr lang="es-MX" sz="4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alibri" pitchFamily="34" charset="0"/>
              </a:rPr>
              <a:t> </a:t>
            </a:r>
            <a:r>
              <a:rPr lang="es-MX" sz="4400" b="1" dirty="0" err="1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alibri" pitchFamily="34" charset="0"/>
              </a:rPr>
              <a:t>GIVEN</a:t>
            </a:r>
            <a:r>
              <a:rPr lang="es-MX" sz="4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alibri" pitchFamily="34" charset="0"/>
              </a:rPr>
              <a:t> </a:t>
            </a:r>
            <a:r>
              <a:rPr lang="es-MX" sz="4400" b="1" dirty="0" err="1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alibri" pitchFamily="34" charset="0"/>
              </a:rPr>
              <a:t>PHRASES</a:t>
            </a:r>
            <a:r>
              <a:rPr lang="es-MX" sz="4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alibri" pitchFamily="34" charset="0"/>
              </a:rPr>
              <a:t>.</a:t>
            </a:r>
            <a:endParaRPr lang="es-MX" sz="44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  <a:latin typeface="Calibri" pitchFamily="34" charset="0"/>
            </a:endParaRPr>
          </a:p>
        </p:txBody>
      </p:sp>
      <p:pic>
        <p:nvPicPr>
          <p:cNvPr id="4" name="Imagen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57687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MX" sz="6600" b="1" cap="none" spc="0" dirty="0" err="1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alibri" panose="020F0502020204030204" pitchFamily="34" charset="0"/>
                <a:cs typeface="Arial" panose="020B0604020202020204" pitchFamily="34" charset="0"/>
              </a:rPr>
              <a:t>Passive</a:t>
            </a:r>
            <a:r>
              <a:rPr lang="es-MX" sz="66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MX" sz="6600" b="1" cap="none" spc="0" dirty="0" err="1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alibri" panose="020F0502020204030204" pitchFamily="34" charset="0"/>
                <a:cs typeface="Arial" panose="020B0604020202020204" pitchFamily="34" charset="0"/>
              </a:rPr>
              <a:t>Voice</a:t>
            </a:r>
            <a:endParaRPr lang="es-MX" sz="66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600" b="1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Calibri" panose="020F0502020204030204" pitchFamily="34" charset="0"/>
                <a:cs typeface="Arial" panose="020B0604020202020204" pitchFamily="34" charset="0"/>
              </a:rPr>
              <a:t>PAST</a:t>
            </a:r>
            <a:r>
              <a:rPr lang="es-MX" sz="36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Calibri" panose="020F0502020204030204" pitchFamily="34" charset="0"/>
                <a:cs typeface="Arial" panose="020B0604020202020204" pitchFamily="34" charset="0"/>
              </a:rPr>
              <a:t> SIMPLE</a:t>
            </a:r>
          </a:p>
        </p:txBody>
      </p:sp>
      <p:pic>
        <p:nvPicPr>
          <p:cNvPr id="1026" name="Picture 2" descr="C:\Users\César\AppData\Local\Microsoft\Windows\Temporary Internet Files\Content.IE5\MXGXR7HK\MP900422294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7332" y="3562240"/>
            <a:ext cx="3707904" cy="2470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César\AppData\Local\Microsoft\Windows\Temporary Internet Files\Content.IE5\CGEF4PZL\MP900427694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3899" y="3145854"/>
            <a:ext cx="2136403" cy="3212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César\AppData\Local\Microsoft\Windows\Temporary Internet Files\Content.IE5\CGEF4PZL\MP900406588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8675" y="3237148"/>
            <a:ext cx="2081784" cy="3121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n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968233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088"/>
            <a:ext cx="12192000" cy="1499616"/>
          </a:xfrm>
        </p:spPr>
        <p:txBody>
          <a:bodyPr/>
          <a:lstStyle/>
          <a:p>
            <a:pPr algn="ctr">
              <a:defRPr/>
            </a:pPr>
            <a:r>
              <a:rPr lang="en-US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alibri" panose="020F0502020204030204" pitchFamily="34" charset="0"/>
              </a:rPr>
              <a:t>Verbs and Voice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191344" y="1510704"/>
            <a:ext cx="11809312" cy="5347296"/>
          </a:xfrm>
        </p:spPr>
        <p:txBody>
          <a:bodyPr>
            <a:normAutofit/>
          </a:bodyPr>
          <a:lstStyle/>
          <a:p>
            <a:pPr marL="0" indent="0" algn="just">
              <a:spcAft>
                <a:spcPts val="0"/>
              </a:spcAft>
              <a:buNone/>
              <a:defRPr/>
            </a:pPr>
            <a:r>
              <a:rPr lang="en-US" sz="4400" b="1" u="sng" dirty="0">
                <a:solidFill>
                  <a:schemeClr val="accent1"/>
                </a:solidFill>
                <a:latin typeface="Calibri" panose="020F0502020204030204" pitchFamily="34" charset="0"/>
              </a:rPr>
              <a:t>Voice</a:t>
            </a:r>
            <a:r>
              <a:rPr lang="en-US" sz="4400" b="1" dirty="0">
                <a:solidFill>
                  <a:schemeClr val="accent1"/>
                </a:solidFill>
                <a:latin typeface="Calibri" panose="020F0502020204030204" pitchFamily="34" charset="0"/>
              </a:rPr>
              <a:t> </a:t>
            </a:r>
            <a:r>
              <a:rPr lang="en-US" sz="4400" b="1" dirty="0">
                <a:latin typeface="Calibri" panose="020F0502020204030204" pitchFamily="34" charset="0"/>
              </a:rPr>
              <a:t>is the form a verb takes to indicate whether the subject of the verb performs or receives the action.</a:t>
            </a:r>
          </a:p>
          <a:p>
            <a:pPr marL="274320" indent="-274320" algn="just">
              <a:spcAft>
                <a:spcPts val="0"/>
              </a:spcAft>
              <a:buFont typeface="Wingdings"/>
              <a:buChar char=""/>
              <a:defRPr/>
            </a:pPr>
            <a:endParaRPr lang="en-US" sz="4400" b="1" dirty="0" smtClean="0">
              <a:latin typeface="Calibri" panose="020F0502020204030204" pitchFamily="34" charset="0"/>
            </a:endParaRPr>
          </a:p>
          <a:p>
            <a:pPr marL="0" indent="0" algn="just">
              <a:spcAft>
                <a:spcPts val="0"/>
              </a:spcAft>
              <a:buNone/>
              <a:defRPr/>
            </a:pPr>
            <a:r>
              <a:rPr lang="en-US" sz="4400" b="1" dirty="0" smtClean="0">
                <a:latin typeface="Calibri" panose="020F0502020204030204" pitchFamily="34" charset="0"/>
              </a:rPr>
              <a:t>There </a:t>
            </a:r>
            <a:r>
              <a:rPr lang="en-US" sz="4400" b="1" dirty="0">
                <a:latin typeface="Calibri" panose="020F0502020204030204" pitchFamily="34" charset="0"/>
              </a:rPr>
              <a:t>are two types of voice:  </a:t>
            </a:r>
            <a:r>
              <a:rPr lang="en-US" sz="4400" b="1" dirty="0" smtClean="0">
                <a:solidFill>
                  <a:schemeClr val="accent1"/>
                </a:solidFill>
                <a:latin typeface="Calibri" panose="020F0502020204030204" pitchFamily="34" charset="0"/>
              </a:rPr>
              <a:t>Active Voice </a:t>
            </a:r>
            <a:r>
              <a:rPr lang="en-US" sz="4400" b="1" dirty="0">
                <a:latin typeface="Calibri" panose="020F0502020204030204" pitchFamily="34" charset="0"/>
              </a:rPr>
              <a:t>and </a:t>
            </a:r>
            <a:r>
              <a:rPr lang="en-US" sz="4400" b="1" dirty="0" smtClean="0">
                <a:solidFill>
                  <a:schemeClr val="accent1"/>
                </a:solidFill>
                <a:latin typeface="Calibri" panose="020F0502020204030204" pitchFamily="34" charset="0"/>
              </a:rPr>
              <a:t>Passive Voice</a:t>
            </a:r>
            <a:r>
              <a:rPr lang="en-US" sz="4400" b="1" dirty="0">
                <a:latin typeface="Calibri" panose="020F0502020204030204" pitchFamily="34" charset="0"/>
              </a:rPr>
              <a:t>.</a:t>
            </a:r>
          </a:p>
        </p:txBody>
      </p:sp>
      <p:pic>
        <p:nvPicPr>
          <p:cNvPr id="4" name="Imagen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31131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utoUpdateAnimBg="0"/>
      <p:bldP spid="2051" grpId="0" build="p" autoUpdateAnimBg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31642" y="0"/>
            <a:ext cx="12160358" cy="923925"/>
          </a:xfrm>
        </p:spPr>
        <p:txBody>
          <a:bodyPr/>
          <a:lstStyle/>
          <a:p>
            <a:pPr algn="ctr" eaLnBrk="1" hangingPunct="1"/>
            <a:r>
              <a:rPr lang="en-US" altLang="en-US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alibri" panose="020F0502020204030204" pitchFamily="34" charset="0"/>
              </a:rPr>
              <a:t>Active</a:t>
            </a:r>
            <a:r>
              <a:rPr lang="en-US" altLang="en-US" sz="4000" dirty="0">
                <a:latin typeface="Calibri" panose="020F0502020204030204" pitchFamily="34" charset="0"/>
                <a:cs typeface="Trebuchet MS" panose="020B0603020202020204" pitchFamily="34" charset="0"/>
              </a:rPr>
              <a:t> </a:t>
            </a:r>
            <a:r>
              <a:rPr lang="en-US" altLang="en-US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alibri" panose="020F0502020204030204" pitchFamily="34" charset="0"/>
              </a:rPr>
              <a:t>Voice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70" y="958474"/>
            <a:ext cx="12170230" cy="5899525"/>
          </a:xfrm>
        </p:spPr>
        <p:txBody>
          <a:bodyPr rtlCol="0">
            <a:noAutofit/>
          </a:bodyPr>
          <a:lstStyle/>
          <a:p>
            <a:pPr marL="0" indent="0" algn="just">
              <a:buNone/>
              <a:defRPr/>
            </a:pPr>
            <a:r>
              <a:rPr lang="en-US" sz="4400" dirty="0">
                <a:latin typeface="Calibri" panose="020F0502020204030204" pitchFamily="34" charset="0"/>
              </a:rPr>
              <a:t>Active V</a:t>
            </a:r>
            <a:r>
              <a:rPr lang="en-US" sz="4400" dirty="0" smtClean="0">
                <a:latin typeface="Calibri" panose="020F0502020204030204" pitchFamily="34" charset="0"/>
              </a:rPr>
              <a:t>oice </a:t>
            </a:r>
            <a:r>
              <a:rPr lang="en-US" sz="4400" dirty="0">
                <a:latin typeface="Calibri" panose="020F0502020204030204" pitchFamily="34" charset="0"/>
              </a:rPr>
              <a:t>is used to show that the </a:t>
            </a:r>
            <a:r>
              <a:rPr lang="en-US" sz="4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alibri" panose="020F0502020204030204" pitchFamily="34" charset="0"/>
              </a:rPr>
              <a:t>subject </a:t>
            </a:r>
            <a:r>
              <a:rPr lang="en-US" sz="4400" dirty="0">
                <a:latin typeface="Calibri" panose="020F0502020204030204" pitchFamily="34" charset="0"/>
              </a:rPr>
              <a:t>of the sentence is performing or causing the action.</a:t>
            </a:r>
          </a:p>
          <a:p>
            <a:pPr marL="0" indent="0" algn="just">
              <a:buNone/>
              <a:defRPr/>
            </a:pPr>
            <a:endParaRPr lang="en-US" sz="4400" dirty="0">
              <a:latin typeface="Calibri" panose="020F0502020204030204" pitchFamily="34" charset="0"/>
            </a:endParaRPr>
          </a:p>
          <a:p>
            <a:pPr marL="0" indent="0" algn="just">
              <a:buNone/>
              <a:defRPr/>
            </a:pPr>
            <a:r>
              <a:rPr lang="en-US" sz="4400" u="sng" dirty="0" smtClean="0">
                <a:latin typeface="Calibri" panose="020F0502020204030204" pitchFamily="34" charset="0"/>
              </a:rPr>
              <a:t>Examples:</a:t>
            </a:r>
            <a:endParaRPr lang="en-US" sz="4400" u="sng" dirty="0">
              <a:latin typeface="Calibri" panose="020F0502020204030204" pitchFamily="34" charset="0"/>
            </a:endParaRPr>
          </a:p>
          <a:p>
            <a:pPr marL="0" indent="0" algn="just">
              <a:buNone/>
              <a:defRPr/>
            </a:pPr>
            <a:r>
              <a:rPr lang="en-US" sz="44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I</a:t>
            </a:r>
            <a:r>
              <a:rPr lang="en-US" sz="4400" dirty="0" smtClean="0">
                <a:latin typeface="Calibri" panose="020F0502020204030204" pitchFamily="34" charset="0"/>
              </a:rPr>
              <a:t> </a:t>
            </a:r>
            <a:r>
              <a:rPr lang="en-US" sz="4400" dirty="0" smtClean="0">
                <a:solidFill>
                  <a:srgbClr val="0070C0"/>
                </a:solidFill>
                <a:latin typeface="Calibri" panose="020F0502020204030204" pitchFamily="34" charset="0"/>
              </a:rPr>
              <a:t>read</a:t>
            </a:r>
            <a:r>
              <a:rPr lang="en-US" sz="4400" dirty="0" smtClean="0">
                <a:latin typeface="Calibri" panose="020F0502020204030204" pitchFamily="34" charset="0"/>
              </a:rPr>
              <a:t> the newspaper every day.</a:t>
            </a:r>
          </a:p>
          <a:p>
            <a:pPr marL="0" indent="0" algn="just">
              <a:buNone/>
              <a:defRPr/>
            </a:pPr>
            <a:r>
              <a:rPr lang="en-US" sz="44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We</a:t>
            </a:r>
            <a:r>
              <a:rPr lang="en-US" sz="4400" dirty="0" smtClean="0">
                <a:latin typeface="Calibri" panose="020F0502020204030204" pitchFamily="34" charset="0"/>
              </a:rPr>
              <a:t> </a:t>
            </a:r>
            <a:r>
              <a:rPr lang="en-US" sz="4400" dirty="0" smtClean="0">
                <a:solidFill>
                  <a:srgbClr val="0070C0"/>
                </a:solidFill>
                <a:latin typeface="Calibri" panose="020F0502020204030204" pitchFamily="34" charset="0"/>
              </a:rPr>
              <a:t>eat</a:t>
            </a:r>
            <a:r>
              <a:rPr lang="en-US" sz="4400" dirty="0" smtClean="0">
                <a:latin typeface="Calibri" panose="020F0502020204030204" pitchFamily="34" charset="0"/>
              </a:rPr>
              <a:t> chicken twice a week.</a:t>
            </a:r>
          </a:p>
          <a:p>
            <a:pPr marL="0" indent="0" algn="just">
              <a:buNone/>
              <a:defRPr/>
            </a:pPr>
            <a:r>
              <a:rPr lang="en-US" sz="44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Ximena</a:t>
            </a:r>
            <a:r>
              <a:rPr lang="en-US" sz="4400" dirty="0" smtClean="0">
                <a:latin typeface="Calibri" panose="020F0502020204030204" pitchFamily="34" charset="0"/>
              </a:rPr>
              <a:t> </a:t>
            </a:r>
            <a:r>
              <a:rPr lang="en-US" sz="4400" dirty="0" smtClean="0">
                <a:solidFill>
                  <a:srgbClr val="0070C0"/>
                </a:solidFill>
                <a:latin typeface="Calibri" panose="020F0502020204030204" pitchFamily="34" charset="0"/>
              </a:rPr>
              <a:t>does</a:t>
            </a:r>
            <a:r>
              <a:rPr lang="en-US" sz="4400" dirty="0" smtClean="0">
                <a:latin typeface="Calibri" panose="020F0502020204030204" pitchFamily="34" charset="0"/>
              </a:rPr>
              <a:t> exercise in the morning.</a:t>
            </a:r>
            <a:endParaRPr lang="en-US" sz="4400" dirty="0">
              <a:latin typeface="Calibri" panose="020F0502020204030204" pitchFamily="34" charset="0"/>
            </a:endParaRPr>
          </a:p>
          <a:p>
            <a:pPr marL="0" indent="0" algn="just">
              <a:buNone/>
              <a:defRPr/>
            </a:pPr>
            <a:endParaRPr lang="en-US" sz="1400" dirty="0">
              <a:latin typeface="Calibri" panose="020F0502020204030204" pitchFamily="34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6895" y="4819365"/>
            <a:ext cx="2071117" cy="1960657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4959" y="3000090"/>
            <a:ext cx="2085975" cy="1819275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4570" y="2276872"/>
            <a:ext cx="1439324" cy="1914301"/>
          </a:xfrm>
          <a:prstGeom prst="rect">
            <a:avLst/>
          </a:prstGeom>
        </p:spPr>
      </p:pic>
      <p:pic>
        <p:nvPicPr>
          <p:cNvPr id="7" name="Imagen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41349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0" y="230733"/>
            <a:ext cx="12160358" cy="923925"/>
          </a:xfrm>
        </p:spPr>
        <p:txBody>
          <a:bodyPr/>
          <a:lstStyle/>
          <a:p>
            <a:pPr algn="ctr" eaLnBrk="1" hangingPunct="1"/>
            <a:r>
              <a:rPr lang="en-US" altLang="en-US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alibri" panose="020F0502020204030204" pitchFamily="34" charset="0"/>
              </a:rPr>
              <a:t>Active</a:t>
            </a:r>
            <a:r>
              <a:rPr lang="en-US" altLang="en-US" sz="4000" dirty="0">
                <a:latin typeface="Calibri" panose="020F0502020204030204" pitchFamily="34" charset="0"/>
                <a:cs typeface="Trebuchet MS" panose="020B0603020202020204" pitchFamily="34" charset="0"/>
              </a:rPr>
              <a:t> </a:t>
            </a:r>
            <a:r>
              <a:rPr lang="en-US" altLang="en-US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alibri" panose="020F0502020204030204" pitchFamily="34" charset="0"/>
              </a:rPr>
              <a:t>Voice vs. Passive Voice</a:t>
            </a:r>
            <a:endParaRPr lang="en-US" altLang="en-US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70" y="958474"/>
            <a:ext cx="12170230" cy="5899525"/>
          </a:xfrm>
        </p:spPr>
        <p:txBody>
          <a:bodyPr rtlCol="0">
            <a:noAutofit/>
          </a:bodyPr>
          <a:lstStyle/>
          <a:p>
            <a:pPr marL="0" indent="0" algn="just">
              <a:buNone/>
              <a:defRPr/>
            </a:pPr>
            <a:r>
              <a:rPr lang="en-US" sz="4400" dirty="0" smtClean="0">
                <a:solidFill>
                  <a:srgbClr val="00B050"/>
                </a:solidFill>
                <a:latin typeface="Calibri" panose="020F0502020204030204" pitchFamily="34" charset="0"/>
              </a:rPr>
              <a:t>I</a:t>
            </a:r>
            <a:r>
              <a:rPr lang="en-US" sz="4400" dirty="0" smtClean="0">
                <a:latin typeface="Calibri" panose="020F0502020204030204" pitchFamily="34" charset="0"/>
              </a:rPr>
              <a:t> </a:t>
            </a:r>
            <a:r>
              <a:rPr lang="en-US" sz="44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read</a:t>
            </a:r>
            <a:r>
              <a:rPr lang="en-US" sz="4400" dirty="0" smtClean="0">
                <a:latin typeface="Calibri" panose="020F0502020204030204" pitchFamily="34" charset="0"/>
              </a:rPr>
              <a:t> the newspaper this morning.</a:t>
            </a:r>
          </a:p>
          <a:p>
            <a:pPr marL="0" indent="0" algn="just">
              <a:buNone/>
              <a:defRPr/>
            </a:pPr>
            <a:r>
              <a:rPr lang="en-US" sz="4400" dirty="0">
                <a:solidFill>
                  <a:srgbClr val="00B050"/>
                </a:solidFill>
                <a:latin typeface="Calibri" panose="020F0502020204030204" pitchFamily="34" charset="0"/>
              </a:rPr>
              <a:t>The newspaper </a:t>
            </a:r>
            <a:r>
              <a:rPr lang="en-US" sz="44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was </a:t>
            </a:r>
            <a:r>
              <a:rPr lang="en-US" sz="4400" dirty="0">
                <a:solidFill>
                  <a:srgbClr val="FF0000"/>
                </a:solidFill>
                <a:latin typeface="Calibri" panose="020F0502020204030204" pitchFamily="34" charset="0"/>
              </a:rPr>
              <a:t>read </a:t>
            </a:r>
            <a:r>
              <a:rPr lang="en-US" sz="4400" dirty="0" smtClean="0">
                <a:latin typeface="Calibri" panose="020F0502020204030204" pitchFamily="34" charset="0"/>
              </a:rPr>
              <a:t>that morning </a:t>
            </a:r>
            <a:r>
              <a:rPr lang="en-US" sz="4400" dirty="0">
                <a:latin typeface="Calibri" panose="020F0502020204030204" pitchFamily="34" charset="0"/>
              </a:rPr>
              <a:t>by me</a:t>
            </a:r>
            <a:r>
              <a:rPr lang="en-US" sz="4400" dirty="0" smtClean="0">
                <a:latin typeface="Calibri" panose="020F0502020204030204" pitchFamily="34" charset="0"/>
              </a:rPr>
              <a:t>.</a:t>
            </a:r>
          </a:p>
          <a:p>
            <a:pPr marL="0" indent="0" algn="just">
              <a:buNone/>
              <a:defRPr/>
            </a:pPr>
            <a:endParaRPr lang="en-US" sz="2000" dirty="0">
              <a:latin typeface="Calibri" panose="020F0502020204030204" pitchFamily="34" charset="0"/>
            </a:endParaRPr>
          </a:p>
          <a:p>
            <a:pPr marL="0" indent="0" algn="just">
              <a:buNone/>
              <a:defRPr/>
            </a:pPr>
            <a:r>
              <a:rPr lang="en-US" sz="4400" dirty="0" smtClean="0">
                <a:solidFill>
                  <a:srgbClr val="00B050"/>
                </a:solidFill>
                <a:latin typeface="Calibri" panose="020F0502020204030204" pitchFamily="34" charset="0"/>
              </a:rPr>
              <a:t>We</a:t>
            </a:r>
            <a:r>
              <a:rPr lang="en-US" sz="4400" dirty="0" smtClean="0">
                <a:latin typeface="Calibri" panose="020F0502020204030204" pitchFamily="34" charset="0"/>
              </a:rPr>
              <a:t> </a:t>
            </a:r>
            <a:r>
              <a:rPr lang="en-US" sz="44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ate</a:t>
            </a:r>
            <a:r>
              <a:rPr lang="en-US" sz="4400" dirty="0" smtClean="0">
                <a:latin typeface="Calibri" panose="020F0502020204030204" pitchFamily="34" charset="0"/>
              </a:rPr>
              <a:t> chicken last week.</a:t>
            </a:r>
          </a:p>
          <a:p>
            <a:pPr marL="0" indent="0" algn="just">
              <a:buNone/>
              <a:defRPr/>
            </a:pPr>
            <a:r>
              <a:rPr lang="en-US" sz="4400" dirty="0">
                <a:solidFill>
                  <a:srgbClr val="00B050"/>
                </a:solidFill>
                <a:latin typeface="Calibri" panose="020F0502020204030204" pitchFamily="34" charset="0"/>
              </a:rPr>
              <a:t>Chicken</a:t>
            </a:r>
            <a:r>
              <a:rPr lang="en-US" sz="4400" dirty="0">
                <a:latin typeface="Calibri" panose="020F0502020204030204" pitchFamily="34" charset="0"/>
              </a:rPr>
              <a:t> </a:t>
            </a:r>
            <a:r>
              <a:rPr lang="en-US" sz="44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was </a:t>
            </a:r>
            <a:r>
              <a:rPr lang="en-US" sz="4400" dirty="0">
                <a:solidFill>
                  <a:srgbClr val="FF0000"/>
                </a:solidFill>
                <a:latin typeface="Calibri" panose="020F0502020204030204" pitchFamily="34" charset="0"/>
              </a:rPr>
              <a:t>eaten </a:t>
            </a:r>
            <a:r>
              <a:rPr lang="en-US" sz="4400" dirty="0" smtClean="0">
                <a:latin typeface="Calibri" panose="020F0502020204030204" pitchFamily="34" charset="0"/>
              </a:rPr>
              <a:t>the previous </a:t>
            </a:r>
            <a:r>
              <a:rPr lang="en-US" sz="4400" dirty="0">
                <a:latin typeface="Calibri" panose="020F0502020204030204" pitchFamily="34" charset="0"/>
              </a:rPr>
              <a:t>week by us</a:t>
            </a:r>
            <a:r>
              <a:rPr lang="en-US" sz="4400" dirty="0" smtClean="0">
                <a:latin typeface="Calibri" panose="020F0502020204030204" pitchFamily="34" charset="0"/>
              </a:rPr>
              <a:t>.</a:t>
            </a:r>
          </a:p>
          <a:p>
            <a:pPr marL="0" indent="0" algn="just">
              <a:buNone/>
              <a:defRPr/>
            </a:pPr>
            <a:endParaRPr lang="en-US" sz="2000" dirty="0">
              <a:latin typeface="Calibri" panose="020F0502020204030204" pitchFamily="34" charset="0"/>
            </a:endParaRPr>
          </a:p>
          <a:p>
            <a:pPr marL="0" indent="0" algn="just">
              <a:buNone/>
              <a:defRPr/>
            </a:pPr>
            <a:r>
              <a:rPr lang="en-US" sz="4400" dirty="0" smtClean="0">
                <a:solidFill>
                  <a:srgbClr val="00B050"/>
                </a:solidFill>
                <a:latin typeface="Calibri" panose="020F0502020204030204" pitchFamily="34" charset="0"/>
              </a:rPr>
              <a:t>Ximena</a:t>
            </a:r>
            <a:r>
              <a:rPr lang="en-US" sz="4400" dirty="0" smtClean="0">
                <a:latin typeface="Calibri" panose="020F0502020204030204" pitchFamily="34" charset="0"/>
              </a:rPr>
              <a:t> </a:t>
            </a:r>
            <a:r>
              <a:rPr lang="en-US" sz="44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did</a:t>
            </a:r>
            <a:r>
              <a:rPr lang="en-US" sz="4400" dirty="0" smtClean="0">
                <a:latin typeface="Calibri" panose="020F0502020204030204" pitchFamily="34" charset="0"/>
              </a:rPr>
              <a:t> exercise in the morning.</a:t>
            </a:r>
          </a:p>
          <a:p>
            <a:pPr marL="0" indent="0" algn="just">
              <a:buNone/>
              <a:defRPr/>
            </a:pPr>
            <a:r>
              <a:rPr lang="en-US" sz="4400" dirty="0" smtClean="0">
                <a:solidFill>
                  <a:srgbClr val="00B050"/>
                </a:solidFill>
                <a:latin typeface="Calibri" panose="020F0502020204030204" pitchFamily="34" charset="0"/>
              </a:rPr>
              <a:t>Exercise</a:t>
            </a:r>
            <a:r>
              <a:rPr lang="en-US" sz="4400" dirty="0" smtClean="0">
                <a:latin typeface="Calibri" panose="020F0502020204030204" pitchFamily="34" charset="0"/>
              </a:rPr>
              <a:t> </a:t>
            </a:r>
            <a:r>
              <a:rPr lang="en-US" sz="4400" dirty="0">
                <a:solidFill>
                  <a:srgbClr val="FF0000"/>
                </a:solidFill>
                <a:latin typeface="Calibri" panose="020F0502020204030204" pitchFamily="34" charset="0"/>
              </a:rPr>
              <a:t>is done </a:t>
            </a:r>
            <a:r>
              <a:rPr lang="en-US" sz="4400" dirty="0">
                <a:latin typeface="Calibri" panose="020F0502020204030204" pitchFamily="34" charset="0"/>
              </a:rPr>
              <a:t>in the morning by Ximena.</a:t>
            </a:r>
          </a:p>
          <a:p>
            <a:pPr marL="0" indent="0" algn="just">
              <a:buNone/>
              <a:defRPr/>
            </a:pPr>
            <a:endParaRPr lang="en-US" sz="4400" dirty="0">
              <a:latin typeface="Calibri" panose="020F0502020204030204" pitchFamily="34" charset="0"/>
            </a:endParaRPr>
          </a:p>
          <a:p>
            <a:pPr marL="0" indent="0" algn="just">
              <a:buNone/>
              <a:defRPr/>
            </a:pPr>
            <a:endParaRPr lang="en-US" sz="1400" dirty="0">
              <a:latin typeface="Calibri" panose="020F0502020204030204" pitchFamily="34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9823" y="4810536"/>
            <a:ext cx="2071117" cy="1960657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6025" y="2796941"/>
            <a:ext cx="2085975" cy="1819275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1034" y="520957"/>
            <a:ext cx="1439324" cy="1914301"/>
          </a:xfrm>
          <a:prstGeom prst="rect">
            <a:avLst/>
          </a:prstGeom>
        </p:spPr>
      </p:pic>
      <p:pic>
        <p:nvPicPr>
          <p:cNvPr id="7" name="Imagen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2848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00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0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8000"/>
                            </p:stCondLst>
                            <p:childTnLst>
                              <p:par>
                                <p:cTn id="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90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3" grpId="0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ângulo 2"/>
          <p:cNvSpPr/>
          <p:nvPr/>
        </p:nvSpPr>
        <p:spPr>
          <a:xfrm>
            <a:off x="0" y="1232756"/>
            <a:ext cx="2952328" cy="43924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 dirty="0">
              <a:latin typeface="Calibri" pitchFamily="34" charset="0"/>
            </a:endParaRPr>
          </a:p>
        </p:txBody>
      </p:sp>
      <p:sp>
        <p:nvSpPr>
          <p:cNvPr id="7" name="Rectângulo 4"/>
          <p:cNvSpPr/>
          <p:nvPr/>
        </p:nvSpPr>
        <p:spPr>
          <a:xfrm>
            <a:off x="2855641" y="1116919"/>
            <a:ext cx="8208912" cy="1066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pt-PT" sz="4000" b="1" dirty="0" err="1">
                <a:solidFill>
                  <a:schemeClr val="tx1"/>
                </a:solidFill>
                <a:latin typeface="+mj-lt"/>
              </a:rPr>
              <a:t>Who</a:t>
            </a:r>
            <a:r>
              <a:rPr lang="pt-PT" sz="36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pt-PT" sz="3600" b="1" dirty="0" err="1">
                <a:solidFill>
                  <a:schemeClr val="tx1"/>
                </a:solidFill>
                <a:latin typeface="+mj-lt"/>
              </a:rPr>
              <a:t>performs</a:t>
            </a:r>
            <a:r>
              <a:rPr lang="pt-PT" sz="36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pt-PT" sz="3600" b="1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pt-PT" sz="36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pt-PT" sz="3600" b="1" dirty="0" err="1">
                <a:solidFill>
                  <a:schemeClr val="tx1"/>
                </a:solidFill>
                <a:latin typeface="+mj-lt"/>
              </a:rPr>
              <a:t>action</a:t>
            </a:r>
            <a:r>
              <a:rPr lang="pt-PT" sz="36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pt-PT" sz="3600" b="1" dirty="0" err="1">
                <a:solidFill>
                  <a:schemeClr val="tx1"/>
                </a:solidFill>
                <a:latin typeface="+mj-lt"/>
              </a:rPr>
              <a:t>of</a:t>
            </a:r>
            <a:r>
              <a:rPr lang="pt-PT" sz="36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pt-PT" sz="3600" b="1" dirty="0" err="1">
                <a:solidFill>
                  <a:schemeClr val="tx1"/>
                </a:solidFill>
                <a:latin typeface="+mj-lt"/>
              </a:rPr>
              <a:t>kissing</a:t>
            </a:r>
            <a:r>
              <a:rPr lang="pt-PT" sz="3600" b="1" dirty="0">
                <a:solidFill>
                  <a:schemeClr val="tx1"/>
                </a:solidFill>
                <a:latin typeface="+mj-lt"/>
              </a:rPr>
              <a:t>?</a:t>
            </a:r>
          </a:p>
        </p:txBody>
      </p:sp>
      <p:sp>
        <p:nvSpPr>
          <p:cNvPr id="8" name="Rectângulo 6"/>
          <p:cNvSpPr/>
          <p:nvPr/>
        </p:nvSpPr>
        <p:spPr>
          <a:xfrm>
            <a:off x="2855640" y="1788035"/>
            <a:ext cx="6819381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pt-PT" sz="4000" b="1" i="1" dirty="0">
                <a:solidFill>
                  <a:srgbClr val="FF0000"/>
                </a:solidFill>
                <a:latin typeface="+mj-lt"/>
              </a:rPr>
              <a:t>The girl </a:t>
            </a:r>
            <a:r>
              <a:rPr lang="pt-PT" sz="4000" b="1" i="1" u="sng" dirty="0" smtClean="0">
                <a:solidFill>
                  <a:srgbClr val="00B050"/>
                </a:solidFill>
                <a:latin typeface="+mj-lt"/>
              </a:rPr>
              <a:t>kissed</a:t>
            </a:r>
            <a:r>
              <a:rPr lang="pt-PT" sz="4000" b="1" i="1" dirty="0" smtClean="0">
                <a:solidFill>
                  <a:srgbClr val="00B050"/>
                </a:solidFill>
                <a:latin typeface="+mj-lt"/>
              </a:rPr>
              <a:t> </a:t>
            </a:r>
            <a:r>
              <a:rPr lang="pt-PT" sz="4000" b="1" i="1" dirty="0">
                <a:solidFill>
                  <a:schemeClr val="tx1"/>
                </a:solidFill>
                <a:latin typeface="+mj-lt"/>
              </a:rPr>
              <a:t>the boy</a:t>
            </a:r>
            <a:r>
              <a:rPr lang="pt-PT" sz="4000" i="1" dirty="0">
                <a:solidFill>
                  <a:schemeClr val="tx1"/>
                </a:solidFill>
                <a:latin typeface="+mj-lt"/>
              </a:rPr>
              <a:t>.</a:t>
            </a:r>
          </a:p>
        </p:txBody>
      </p:sp>
      <p:sp>
        <p:nvSpPr>
          <p:cNvPr id="9" name="Rectângulo 5"/>
          <p:cNvSpPr/>
          <p:nvPr/>
        </p:nvSpPr>
        <p:spPr>
          <a:xfrm>
            <a:off x="2855641" y="3969354"/>
            <a:ext cx="6819381" cy="1143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pt-PT" sz="4000" b="1" dirty="0" err="1">
                <a:solidFill>
                  <a:schemeClr val="tx1"/>
                </a:solidFill>
                <a:latin typeface="+mj-lt"/>
              </a:rPr>
              <a:t>Who</a:t>
            </a:r>
            <a:r>
              <a:rPr lang="pt-PT" sz="4000" b="1" dirty="0">
                <a:solidFill>
                  <a:schemeClr val="tx1"/>
                </a:solidFill>
                <a:latin typeface="+mj-lt"/>
              </a:rPr>
              <a:t> “</a:t>
            </a:r>
            <a:r>
              <a:rPr lang="pt-PT" sz="4000" b="1" dirty="0" err="1">
                <a:solidFill>
                  <a:schemeClr val="tx1"/>
                </a:solidFill>
                <a:latin typeface="+mj-lt"/>
              </a:rPr>
              <a:t>suffers</a:t>
            </a:r>
            <a:r>
              <a:rPr lang="pt-PT" sz="4000" b="1" dirty="0">
                <a:solidFill>
                  <a:schemeClr val="tx1"/>
                </a:solidFill>
                <a:latin typeface="+mj-lt"/>
              </a:rPr>
              <a:t>” </a:t>
            </a:r>
            <a:r>
              <a:rPr lang="pt-PT" sz="4000" b="1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pt-PT" sz="40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pt-PT" sz="4000" b="1" dirty="0" err="1">
                <a:solidFill>
                  <a:schemeClr val="tx1"/>
                </a:solidFill>
                <a:latin typeface="+mj-lt"/>
              </a:rPr>
              <a:t>action</a:t>
            </a:r>
            <a:r>
              <a:rPr lang="pt-PT" sz="4000" b="1" dirty="0">
                <a:solidFill>
                  <a:schemeClr val="tx1"/>
                </a:solidFill>
                <a:latin typeface="+mj-lt"/>
              </a:rPr>
              <a:t>?</a:t>
            </a:r>
          </a:p>
        </p:txBody>
      </p:sp>
      <p:sp>
        <p:nvSpPr>
          <p:cNvPr id="10" name="Rectângulo 12"/>
          <p:cNvSpPr/>
          <p:nvPr/>
        </p:nvSpPr>
        <p:spPr>
          <a:xfrm>
            <a:off x="2830652" y="4857935"/>
            <a:ext cx="7824648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pt-PT" sz="4000" b="1" i="1" dirty="0">
                <a:solidFill>
                  <a:srgbClr val="00B0F0"/>
                </a:solidFill>
                <a:latin typeface="+mj-lt"/>
              </a:rPr>
              <a:t>The boy </a:t>
            </a:r>
            <a:r>
              <a:rPr lang="pt-PT" sz="4000" b="1" i="1" u="sng" dirty="0" smtClean="0">
                <a:solidFill>
                  <a:srgbClr val="00B050"/>
                </a:solidFill>
                <a:latin typeface="+mj-lt"/>
              </a:rPr>
              <a:t>was </a:t>
            </a:r>
            <a:r>
              <a:rPr lang="pt-PT" sz="4000" b="1" i="1" u="sng" dirty="0">
                <a:solidFill>
                  <a:srgbClr val="00B050"/>
                </a:solidFill>
                <a:latin typeface="+mj-lt"/>
              </a:rPr>
              <a:t>kissed</a:t>
            </a:r>
            <a:r>
              <a:rPr lang="pt-PT" sz="4000" b="1" i="1" dirty="0">
                <a:solidFill>
                  <a:srgbClr val="00B050"/>
                </a:solidFill>
                <a:latin typeface="+mj-lt"/>
              </a:rPr>
              <a:t> </a:t>
            </a:r>
            <a:r>
              <a:rPr lang="pt-PT" sz="4000" b="1" i="1" dirty="0">
                <a:solidFill>
                  <a:schemeClr val="tx1"/>
                </a:solidFill>
                <a:latin typeface="+mj-lt"/>
              </a:rPr>
              <a:t>by the girl.</a:t>
            </a:r>
            <a:endParaRPr lang="pt-PT" sz="4000" i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1" name="Rectângulo 11"/>
          <p:cNvSpPr/>
          <p:nvPr/>
        </p:nvSpPr>
        <p:spPr>
          <a:xfrm>
            <a:off x="190500" y="148643"/>
            <a:ext cx="12001501" cy="13639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pt-PT" sz="4000" b="1" dirty="0">
                <a:solidFill>
                  <a:schemeClr val="tx1"/>
                </a:solidFill>
                <a:latin typeface="+mj-lt"/>
              </a:rPr>
              <a:t>ACTIVE </a:t>
            </a:r>
            <a:r>
              <a:rPr lang="pt-PT" sz="4000" b="1" dirty="0" smtClean="0">
                <a:solidFill>
                  <a:schemeClr val="tx1"/>
                </a:solidFill>
                <a:latin typeface="+mj-lt"/>
              </a:rPr>
              <a:t>VOICE </a:t>
            </a:r>
            <a:r>
              <a:rPr lang="pt-PT" sz="4000" i="1" dirty="0" smtClean="0">
                <a:solidFill>
                  <a:schemeClr val="tx1"/>
                </a:solidFill>
                <a:latin typeface="+mj-lt"/>
              </a:rPr>
              <a:t>(the </a:t>
            </a:r>
            <a:r>
              <a:rPr lang="pt-PT" sz="4000" b="1" i="1" dirty="0">
                <a:solidFill>
                  <a:srgbClr val="FF0000"/>
                </a:solidFill>
                <a:latin typeface="+mj-lt"/>
              </a:rPr>
              <a:t>subject</a:t>
            </a:r>
            <a:r>
              <a:rPr lang="pt-PT" sz="4000" i="1" dirty="0">
                <a:solidFill>
                  <a:schemeClr val="tx1"/>
                </a:solidFill>
                <a:latin typeface="+mj-lt"/>
              </a:rPr>
              <a:t> </a:t>
            </a:r>
            <a:r>
              <a:rPr lang="pt-PT" sz="4000" i="1" dirty="0">
                <a:solidFill>
                  <a:srgbClr val="00B050"/>
                </a:solidFill>
                <a:latin typeface="+mj-lt"/>
              </a:rPr>
              <a:t>performs</a:t>
            </a:r>
            <a:r>
              <a:rPr lang="pt-PT" sz="4000" i="1" dirty="0">
                <a:solidFill>
                  <a:schemeClr val="tx1"/>
                </a:solidFill>
                <a:latin typeface="+mj-lt"/>
              </a:rPr>
              <a:t> an action)</a:t>
            </a:r>
          </a:p>
        </p:txBody>
      </p:sp>
      <p:sp>
        <p:nvSpPr>
          <p:cNvPr id="12" name="Rectângulo 14"/>
          <p:cNvSpPr/>
          <p:nvPr/>
        </p:nvSpPr>
        <p:spPr>
          <a:xfrm>
            <a:off x="2855641" y="3215661"/>
            <a:ext cx="9336360" cy="1008112"/>
          </a:xfrm>
          <a:prstGeom prst="rect">
            <a:avLst/>
          </a:prstGeom>
          <a:noFill/>
          <a:ln w="3810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pt-PT" sz="4000" b="1" dirty="0">
                <a:solidFill>
                  <a:schemeClr val="tx1"/>
                </a:solidFill>
                <a:latin typeface="+mj-lt"/>
              </a:rPr>
              <a:t>PASSIVE </a:t>
            </a:r>
            <a:r>
              <a:rPr lang="pt-PT" sz="4000" b="1" dirty="0" smtClean="0">
                <a:solidFill>
                  <a:schemeClr val="tx1"/>
                </a:solidFill>
                <a:latin typeface="+mj-lt"/>
              </a:rPr>
              <a:t>VOICE </a:t>
            </a:r>
            <a:r>
              <a:rPr lang="pt-PT" sz="4000" i="1" dirty="0" smtClean="0">
                <a:solidFill>
                  <a:schemeClr val="tx1"/>
                </a:solidFill>
                <a:latin typeface="+mj-lt"/>
              </a:rPr>
              <a:t>(the </a:t>
            </a:r>
            <a:r>
              <a:rPr lang="pt-PT" sz="4000" b="1" i="1" dirty="0" smtClean="0">
                <a:solidFill>
                  <a:srgbClr val="00B0F0"/>
                </a:solidFill>
                <a:latin typeface="+mj-lt"/>
              </a:rPr>
              <a:t>object</a:t>
            </a:r>
            <a:r>
              <a:rPr lang="pt-PT" sz="4000" i="1" dirty="0" smtClean="0">
                <a:solidFill>
                  <a:srgbClr val="00B0F0"/>
                </a:solidFill>
                <a:latin typeface="+mj-lt"/>
              </a:rPr>
              <a:t> </a:t>
            </a:r>
            <a:r>
              <a:rPr lang="pt-PT" sz="4000" i="1" dirty="0" smtClean="0">
                <a:solidFill>
                  <a:srgbClr val="00B050"/>
                </a:solidFill>
                <a:latin typeface="+mj-lt"/>
              </a:rPr>
              <a:t>suffers</a:t>
            </a:r>
            <a:r>
              <a:rPr lang="pt-PT" sz="4000" i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pt-PT" sz="4000" i="1" dirty="0">
                <a:solidFill>
                  <a:schemeClr val="tx1"/>
                </a:solidFill>
                <a:latin typeface="+mj-lt"/>
              </a:rPr>
              <a:t>the action)</a:t>
            </a:r>
          </a:p>
        </p:txBody>
      </p:sp>
      <p:pic>
        <p:nvPicPr>
          <p:cNvPr id="13" name="Imagen 12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42593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EXAMPLES</a:t>
            </a:r>
            <a:endParaRPr lang="es-MX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0533" y="1485900"/>
            <a:ext cx="11207094" cy="4686300"/>
          </a:xfrm>
          <a:prstGeom prst="rect">
            <a:avLst/>
          </a:prstGeom>
        </p:spPr>
      </p:pic>
      <p:pic>
        <p:nvPicPr>
          <p:cNvPr id="5" name="Imagen 4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28647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Expressions</a:t>
            </a:r>
            <a:r>
              <a:rPr lang="es-MX" dirty="0" smtClean="0"/>
              <a:t> of Time</a:t>
            </a:r>
            <a:endParaRPr lang="es-MX" dirty="0"/>
          </a:p>
        </p:txBody>
      </p:sp>
      <p:pic>
        <p:nvPicPr>
          <p:cNvPr id="6" name="Marcador de contenido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6252" y="1325563"/>
            <a:ext cx="9010921" cy="4887912"/>
          </a:xfrm>
          <a:prstGeom prst="rect">
            <a:avLst/>
          </a:prstGeom>
        </p:spPr>
      </p:pic>
      <p:pic>
        <p:nvPicPr>
          <p:cNvPr id="4" name="Imagen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93453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Competencia Genérica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39700" y="1109662"/>
            <a:ext cx="11912600" cy="536733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dirty="0"/>
              <a:t>4. Escucha, interpreta y emite mensajes pertinentes en distintos contextos mediante la utilización de </a:t>
            </a:r>
            <a:r>
              <a:rPr lang="es-MX" dirty="0" smtClean="0"/>
              <a:t>medios, códigos </a:t>
            </a:r>
            <a:r>
              <a:rPr lang="es-MX" dirty="0"/>
              <a:t>y herramientas apropiados.</a:t>
            </a:r>
          </a:p>
          <a:p>
            <a:pPr marL="0" indent="0" algn="just">
              <a:buNone/>
            </a:pPr>
            <a:r>
              <a:rPr lang="es-MX" dirty="0"/>
              <a:t>4.4 Se comunica en una segunda lengua en situaciones cotidianas.</a:t>
            </a:r>
          </a:p>
          <a:p>
            <a:pPr marL="0" indent="0" algn="just">
              <a:buNone/>
            </a:pPr>
            <a:r>
              <a:rPr lang="es-MX" dirty="0"/>
              <a:t>7. Aprende por iniciativa e interés propio a lo largo de la vida.</a:t>
            </a:r>
          </a:p>
          <a:p>
            <a:pPr marL="0" indent="0" algn="just">
              <a:buNone/>
            </a:pPr>
            <a:r>
              <a:rPr lang="es-MX" dirty="0"/>
              <a:t>7.1 Define metas y da seguimiento a sus procesos de construcción de conocimiento.</a:t>
            </a:r>
          </a:p>
          <a:p>
            <a:pPr marL="0" indent="0" algn="just">
              <a:buNone/>
            </a:pPr>
            <a:r>
              <a:rPr lang="es-MX" dirty="0"/>
              <a:t>10. Mantiene una actitud respetuosa hacia la interculturalidad y la diversidad de creencias, valores, ideas </a:t>
            </a:r>
            <a:r>
              <a:rPr lang="es-MX" dirty="0" smtClean="0"/>
              <a:t>y prácticas </a:t>
            </a:r>
            <a:r>
              <a:rPr lang="es-MX" dirty="0"/>
              <a:t>sociales.</a:t>
            </a:r>
          </a:p>
          <a:p>
            <a:pPr marL="0" indent="0" algn="just">
              <a:buNone/>
            </a:pPr>
            <a:r>
              <a:rPr lang="es-MX" dirty="0"/>
              <a:t>10.2 Dialoga y aprende de personas con distintos puntos de vista y tradiciones culturales mediante </a:t>
            </a:r>
            <a:r>
              <a:rPr lang="es-MX" dirty="0" smtClean="0"/>
              <a:t>la ubicación </a:t>
            </a:r>
            <a:r>
              <a:rPr lang="es-MX" dirty="0"/>
              <a:t>de sus propias circunstancias en un contexto más amplio.</a:t>
            </a:r>
          </a:p>
        </p:txBody>
      </p:sp>
      <p:sp>
        <p:nvSpPr>
          <p:cNvPr id="6" name="Rectángulo 5">
            <a:hlinkClick r:id="rId2" action="ppaction://hlinksldjump"/>
          </p:cNvPr>
          <p:cNvSpPr/>
          <p:nvPr/>
        </p:nvSpPr>
        <p:spPr>
          <a:xfrm>
            <a:off x="8622783" y="5901790"/>
            <a:ext cx="34676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Continuar</a:t>
            </a:r>
          </a:p>
        </p:txBody>
      </p:sp>
    </p:spTree>
    <p:extLst>
      <p:ext uri="{BB962C8B-B14F-4D97-AF65-F5344CB8AC3E}">
        <p14:creationId xmlns:p14="http://schemas.microsoft.com/office/powerpoint/2010/main" val="552409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39700"/>
            <a:ext cx="11161240" cy="1143000"/>
          </a:xfrm>
        </p:spPr>
        <p:txBody>
          <a:bodyPr>
            <a:normAutofit/>
          </a:bodyPr>
          <a:lstStyle/>
          <a:p>
            <a:pPr algn="ctr"/>
            <a:r>
              <a:rPr lang="en-US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alibri" panose="020F0502020204030204" pitchFamily="34" charset="0"/>
              </a:rPr>
              <a:t>PASSIVE VOICE: STRUCTURE</a:t>
            </a:r>
            <a:endParaRPr lang="en-US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  <a:latin typeface="Calibri" panose="020F050202020403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472950" y="1143000"/>
            <a:ext cx="4719050" cy="4719050"/>
          </a:xfrm>
          <a:prstGeom prst="rect">
            <a:avLst/>
          </a:prstGeom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91344" y="908720"/>
            <a:ext cx="11665296" cy="5832648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1" dirty="0">
                <a:solidFill>
                  <a:srgbClr val="00B050"/>
                </a:solidFill>
                <a:latin typeface="+mj-lt"/>
              </a:rPr>
              <a:t>VERBS</a:t>
            </a:r>
            <a:endParaRPr lang="en-US" sz="4400" b="1" dirty="0" smtClean="0">
              <a:solidFill>
                <a:srgbClr val="00B050"/>
              </a:solidFill>
              <a:latin typeface="+mj-lt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 smtClean="0">
                <a:latin typeface="+mj-lt"/>
              </a:rPr>
              <a:t>We use the verb </a:t>
            </a:r>
            <a:r>
              <a:rPr lang="en-US" sz="3200" b="1" dirty="0" smtClean="0">
                <a:solidFill>
                  <a:srgbClr val="00B050"/>
                </a:solidFill>
                <a:latin typeface="+mj-lt"/>
              </a:rPr>
              <a:t>TO BE</a:t>
            </a:r>
            <a:r>
              <a:rPr lang="en-US" sz="3200" dirty="0" smtClean="0">
                <a:latin typeface="+mj-lt"/>
              </a:rPr>
              <a:t>: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 smtClean="0">
                <a:latin typeface="+mj-lt"/>
              </a:rPr>
              <a:t>	Past: </a:t>
            </a:r>
            <a:r>
              <a:rPr lang="en-US" sz="3200" b="1" i="1" dirty="0" smtClean="0">
                <a:solidFill>
                  <a:srgbClr val="0070C0"/>
                </a:solidFill>
                <a:latin typeface="+mj-lt"/>
              </a:rPr>
              <a:t>WAS</a:t>
            </a:r>
            <a:r>
              <a:rPr lang="en-US" sz="3200" dirty="0" smtClean="0">
                <a:solidFill>
                  <a:srgbClr val="0070C0"/>
                </a:solidFill>
                <a:latin typeface="+mj-lt"/>
              </a:rPr>
              <a:t> </a:t>
            </a:r>
            <a:r>
              <a:rPr lang="en-US" sz="3200" dirty="0" smtClean="0">
                <a:latin typeface="+mj-lt"/>
              </a:rPr>
              <a:t>or </a:t>
            </a:r>
            <a:r>
              <a:rPr lang="en-US" sz="3200" b="1" i="1" dirty="0" smtClean="0">
                <a:solidFill>
                  <a:srgbClr val="0070C0"/>
                </a:solidFill>
                <a:latin typeface="+mj-lt"/>
              </a:rPr>
              <a:t>WERE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3200" dirty="0" smtClean="0">
              <a:latin typeface="+mj-lt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 smtClean="0">
                <a:latin typeface="+mj-lt"/>
              </a:rPr>
              <a:t>We use the </a:t>
            </a:r>
            <a:r>
              <a:rPr lang="en-US" sz="3200" b="1" dirty="0" smtClean="0">
                <a:solidFill>
                  <a:srgbClr val="00B050"/>
                </a:solidFill>
                <a:latin typeface="+mj-lt"/>
              </a:rPr>
              <a:t>PAST PARTICIPLE </a:t>
            </a:r>
            <a:r>
              <a:rPr lang="en-US" sz="3200" dirty="0" smtClean="0">
                <a:latin typeface="+mj-lt"/>
              </a:rPr>
              <a:t>of the verbs: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 smtClean="0">
                <a:latin typeface="+mj-lt"/>
              </a:rPr>
              <a:t>	Give 		Gave		</a:t>
            </a:r>
            <a:r>
              <a:rPr lang="en-US" sz="3200" b="1" i="1" dirty="0" smtClean="0">
                <a:solidFill>
                  <a:srgbClr val="00B050"/>
                </a:solidFill>
                <a:latin typeface="+mj-lt"/>
              </a:rPr>
              <a:t>GIVEN</a:t>
            </a:r>
            <a:endParaRPr lang="en-US" sz="3200" b="1" i="1" dirty="0">
              <a:solidFill>
                <a:srgbClr val="00B050"/>
              </a:solidFill>
              <a:latin typeface="+mj-lt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 smtClean="0">
                <a:latin typeface="+mj-lt"/>
              </a:rPr>
              <a:t>	Eat			Ate			</a:t>
            </a:r>
            <a:r>
              <a:rPr lang="en-US" sz="3200" b="1" i="1" dirty="0">
                <a:solidFill>
                  <a:srgbClr val="00B050"/>
                </a:solidFill>
                <a:latin typeface="+mj-lt"/>
              </a:rPr>
              <a:t>EATEN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 smtClean="0">
                <a:latin typeface="+mj-lt"/>
              </a:rPr>
              <a:t>	Go			Went		</a:t>
            </a:r>
            <a:r>
              <a:rPr lang="en-US" sz="3200" b="1" i="1" dirty="0" smtClean="0">
                <a:solidFill>
                  <a:srgbClr val="00B050"/>
                </a:solidFill>
                <a:latin typeface="+mj-lt"/>
              </a:rPr>
              <a:t>GONE</a:t>
            </a:r>
            <a:endParaRPr lang="en-US" sz="3200" b="1" i="1" dirty="0">
              <a:solidFill>
                <a:srgbClr val="00B050"/>
              </a:solidFill>
              <a:latin typeface="+mj-lt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 smtClean="0">
                <a:latin typeface="+mj-lt"/>
              </a:rPr>
              <a:t>	Play			Played		</a:t>
            </a:r>
            <a:r>
              <a:rPr lang="en-US" sz="3200" b="1" i="1" dirty="0">
                <a:solidFill>
                  <a:srgbClr val="00B050"/>
                </a:solidFill>
                <a:latin typeface="+mj-lt"/>
              </a:rPr>
              <a:t>PLAYED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 smtClean="0">
                <a:latin typeface="+mj-lt"/>
              </a:rPr>
              <a:t>	Affect		Affected		</a:t>
            </a:r>
            <a:r>
              <a:rPr lang="en-US" sz="3200" b="1" i="1" dirty="0">
                <a:solidFill>
                  <a:srgbClr val="00B050"/>
                </a:solidFill>
                <a:latin typeface="+mj-lt"/>
              </a:rPr>
              <a:t>AFFECTED</a:t>
            </a:r>
            <a:r>
              <a:rPr lang="en-US" sz="3200" dirty="0" smtClean="0">
                <a:latin typeface="+mj-lt"/>
              </a:rPr>
              <a:t>	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 smtClean="0">
                <a:latin typeface="+mj-lt"/>
              </a:rPr>
              <a:t>	Carry		Carried		</a:t>
            </a:r>
            <a:r>
              <a:rPr lang="en-US" sz="3200" b="1" i="1" dirty="0">
                <a:solidFill>
                  <a:srgbClr val="00B050"/>
                </a:solidFill>
                <a:latin typeface="+mj-lt"/>
              </a:rPr>
              <a:t>CARRIED</a:t>
            </a:r>
            <a:r>
              <a:rPr lang="en-US" sz="3200" dirty="0" smtClean="0">
                <a:latin typeface="+mj-lt"/>
              </a:rPr>
              <a:t>	</a:t>
            </a:r>
            <a:endParaRPr lang="en-US" sz="3200" dirty="0">
              <a:latin typeface="+mj-lt"/>
            </a:endParaRPr>
          </a:p>
        </p:txBody>
      </p:sp>
      <p:pic>
        <p:nvPicPr>
          <p:cNvPr id="5" name="Imagen 4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89516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19946" y="11088"/>
            <a:ext cx="12172054" cy="1499616"/>
          </a:xfrm>
        </p:spPr>
        <p:txBody>
          <a:bodyPr>
            <a:normAutofit/>
          </a:bodyPr>
          <a:lstStyle/>
          <a:p>
            <a:pPr algn="ctr"/>
            <a:r>
              <a:rPr lang="en-US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alibri" panose="020F0502020204030204" pitchFamily="34" charset="0"/>
              </a:rPr>
              <a:t>The subjects change to object and vice versa.</a:t>
            </a:r>
            <a:endParaRPr lang="en-US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  <a:latin typeface="Calibri" panose="020F0502020204030204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921" y="1279133"/>
            <a:ext cx="5858276" cy="3672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4003" y="1279133"/>
            <a:ext cx="5683191" cy="2441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598" y="4005064"/>
            <a:ext cx="2607940" cy="2607940"/>
          </a:xfrm>
          <a:prstGeom prst="rect">
            <a:avLst/>
          </a:prstGeom>
        </p:spPr>
      </p:pic>
      <p:pic>
        <p:nvPicPr>
          <p:cNvPr id="6" name="Imagen 5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34653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24128" y="116632"/>
            <a:ext cx="9720072" cy="827560"/>
          </a:xfrm>
        </p:spPr>
        <p:txBody>
          <a:bodyPr>
            <a:noAutofit/>
          </a:bodyPr>
          <a:lstStyle/>
          <a:p>
            <a:pPr algn="ctr"/>
            <a:r>
              <a:rPr lang="es-MX" sz="6600" b="1" cap="none" spc="0" dirty="0" err="1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STRUCTURE</a:t>
            </a:r>
            <a:endParaRPr lang="es-MX" sz="66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518380493"/>
              </p:ext>
            </p:extLst>
          </p:nvPr>
        </p:nvGraphicFramePr>
        <p:xfrm>
          <a:off x="263352" y="719667"/>
          <a:ext cx="11737304" cy="24213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dondear rectángulo de esquina diagonal 5"/>
          <p:cNvSpPr/>
          <p:nvPr/>
        </p:nvSpPr>
        <p:spPr>
          <a:xfrm flipH="1">
            <a:off x="3396568" y="3608651"/>
            <a:ext cx="2376264" cy="2592288"/>
          </a:xfrm>
          <a:prstGeom prst="round2DiagRect">
            <a:avLst/>
          </a:prstGeom>
          <a:solidFill>
            <a:srgbClr val="00B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dirty="0" err="1" smtClean="0"/>
              <a:t>Past</a:t>
            </a:r>
            <a:r>
              <a:rPr lang="es-MX" sz="2800" dirty="0" smtClean="0"/>
              <a:t>:</a:t>
            </a:r>
          </a:p>
          <a:p>
            <a:pPr algn="ctr"/>
            <a:r>
              <a:rPr lang="es-MX" sz="2800" dirty="0" err="1" smtClean="0"/>
              <a:t>WAS</a:t>
            </a:r>
            <a:r>
              <a:rPr lang="es-MX" sz="2800" dirty="0" smtClean="0"/>
              <a:t/>
            </a:r>
            <a:br>
              <a:rPr lang="es-MX" sz="2800" dirty="0" smtClean="0"/>
            </a:br>
            <a:r>
              <a:rPr lang="es-MX" sz="2800" dirty="0" err="1" smtClean="0"/>
              <a:t>WERE</a:t>
            </a:r>
            <a:endParaRPr lang="es-MX" sz="2800" dirty="0" smtClean="0"/>
          </a:p>
        </p:txBody>
      </p:sp>
      <p:sp>
        <p:nvSpPr>
          <p:cNvPr id="8" name="Flecha abajo 7"/>
          <p:cNvSpPr/>
          <p:nvPr/>
        </p:nvSpPr>
        <p:spPr>
          <a:xfrm>
            <a:off x="4404246" y="2708019"/>
            <a:ext cx="360908" cy="728626"/>
          </a:xfrm>
          <a:prstGeom prst="down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7" name="Imagen 6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1181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388307"/>
            <a:ext cx="12191999" cy="614993"/>
          </a:xfrm>
        </p:spPr>
        <p:txBody>
          <a:bodyPr>
            <a:noAutofit/>
          </a:bodyPr>
          <a:lstStyle/>
          <a:p>
            <a:r>
              <a:rPr lang="en-US" sz="2800" dirty="0"/>
              <a:t>Complete the sentences (Active or Passive Voice). Use Simple Past</a:t>
            </a:r>
            <a:r>
              <a:rPr lang="en-US" sz="2800" dirty="0" smtClean="0"/>
              <a:t>.</a:t>
            </a:r>
            <a:endParaRPr lang="es-MX" sz="28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52399" y="1249362"/>
            <a:ext cx="12039599" cy="5443538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They</a:t>
            </a:r>
            <a:r>
              <a:rPr lang="en-US" dirty="0"/>
              <a:t> (</a:t>
            </a:r>
            <a:r>
              <a:rPr lang="en-US" b="1" dirty="0"/>
              <a:t>visit</a:t>
            </a:r>
            <a:r>
              <a:rPr lang="en-US" dirty="0"/>
              <a:t>) </a:t>
            </a:r>
            <a:r>
              <a:rPr lang="en-US" dirty="0" smtClean="0"/>
              <a:t>_____________________</a:t>
            </a:r>
            <a:r>
              <a:rPr lang="en-US" dirty="0"/>
              <a:t> their granny.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We (</a:t>
            </a:r>
            <a:r>
              <a:rPr lang="en-US" b="1" dirty="0"/>
              <a:t>visit</a:t>
            </a:r>
            <a:r>
              <a:rPr lang="en-US" dirty="0"/>
              <a:t>)  _____________________  by our teacher.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How many </a:t>
            </a:r>
            <a:r>
              <a:rPr lang="en-US" dirty="0" smtClean="0"/>
              <a:t>newspapers (</a:t>
            </a:r>
            <a:r>
              <a:rPr lang="en-US" b="1" dirty="0"/>
              <a:t>print</a:t>
            </a:r>
            <a:r>
              <a:rPr lang="en-US" dirty="0"/>
              <a:t>) _____________________ </a:t>
            </a:r>
            <a:r>
              <a:rPr lang="en-US" dirty="0" smtClean="0"/>
              <a:t>in </a:t>
            </a:r>
            <a:r>
              <a:rPr lang="en-US" dirty="0"/>
              <a:t>Britain </a:t>
            </a:r>
            <a:r>
              <a:rPr lang="en-US" dirty="0" smtClean="0"/>
              <a:t>the previous month?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he</a:t>
            </a:r>
            <a:r>
              <a:rPr lang="en-US" dirty="0"/>
              <a:t> (</a:t>
            </a:r>
            <a:r>
              <a:rPr lang="en-US" b="1" dirty="0"/>
              <a:t>go</a:t>
            </a:r>
            <a:r>
              <a:rPr lang="en-US" dirty="0"/>
              <a:t>)  _____________________  to school in Boston.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Antony (</a:t>
            </a:r>
            <a:r>
              <a:rPr lang="en-US" b="1" dirty="0"/>
              <a:t>grow up</a:t>
            </a:r>
            <a:r>
              <a:rPr lang="en-US" dirty="0"/>
              <a:t>)  _____________________  in the country.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The new shopping </a:t>
            </a:r>
            <a:r>
              <a:rPr lang="en-US" dirty="0" err="1"/>
              <a:t>centre</a:t>
            </a:r>
            <a:r>
              <a:rPr lang="en-US" dirty="0"/>
              <a:t> (</a:t>
            </a:r>
            <a:r>
              <a:rPr lang="en-US" b="1" dirty="0"/>
              <a:t>build</a:t>
            </a:r>
            <a:r>
              <a:rPr lang="en-US" dirty="0"/>
              <a:t>)  _____________________  last year.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The film (</a:t>
            </a:r>
            <a:r>
              <a:rPr lang="en-US" b="1" dirty="0"/>
              <a:t>produce / not</a:t>
            </a:r>
            <a:r>
              <a:rPr lang="en-US" dirty="0"/>
              <a:t>)  _____________________  in Hollywood.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Barbara (</a:t>
            </a:r>
            <a:r>
              <a:rPr lang="en-US" b="1" dirty="0"/>
              <a:t>know</a:t>
            </a:r>
            <a:r>
              <a:rPr lang="en-US" dirty="0"/>
              <a:t>)  _____________________  James very well.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The jewels (</a:t>
            </a:r>
            <a:r>
              <a:rPr lang="en-US" b="1" dirty="0"/>
              <a:t>hide / not</a:t>
            </a:r>
            <a:r>
              <a:rPr lang="en-US" dirty="0"/>
              <a:t>)  _____________________  in the cellar.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We (</a:t>
            </a:r>
            <a:r>
              <a:rPr lang="en-US" b="1" dirty="0"/>
              <a:t>spend / not</a:t>
            </a:r>
            <a:r>
              <a:rPr lang="en-US" dirty="0"/>
              <a:t>)  _____________________  all day on the beach.</a:t>
            </a:r>
          </a:p>
          <a:p>
            <a:pPr marL="514350" indent="-514350">
              <a:buFont typeface="+mj-lt"/>
              <a:buAutoNum type="arabicPeriod"/>
            </a:pPr>
            <a:endParaRPr lang="es-MX" dirty="0"/>
          </a:p>
        </p:txBody>
      </p:sp>
      <p:pic>
        <p:nvPicPr>
          <p:cNvPr id="4" name="Imagen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56373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381000"/>
            <a:ext cx="10591800" cy="1524000"/>
          </a:xfrm>
        </p:spPr>
        <p:txBody>
          <a:bodyPr>
            <a:normAutofit/>
          </a:bodyPr>
          <a:lstStyle/>
          <a:p>
            <a:r>
              <a:rPr lang="en-US" altLang="es-MX" sz="2800" dirty="0">
                <a:solidFill>
                  <a:srgbClr val="7030A0"/>
                </a:solidFill>
                <a:latin typeface="Arial" panose="020B0604020202020204" pitchFamily="34" charset="0"/>
              </a:rPr>
              <a:t>When / they / world’s largest diamond / discover</a:t>
            </a:r>
            <a:br>
              <a:rPr lang="en-US" altLang="es-MX" sz="2800" dirty="0">
                <a:solidFill>
                  <a:srgbClr val="7030A0"/>
                </a:solidFill>
                <a:latin typeface="Arial" panose="020B0604020202020204" pitchFamily="34" charset="0"/>
              </a:rPr>
            </a:br>
            <a:r>
              <a:rPr lang="en-US" altLang="es-MX" sz="2800" dirty="0">
                <a:solidFill>
                  <a:srgbClr val="0033CC"/>
                </a:solidFill>
                <a:latin typeface="Arial" panose="020B0604020202020204" pitchFamily="34" charset="0"/>
              </a:rPr>
              <a:t>answer - in 1905</a:t>
            </a:r>
            <a:br>
              <a:rPr lang="en-US" altLang="es-MX" sz="2800" dirty="0">
                <a:solidFill>
                  <a:srgbClr val="0033CC"/>
                </a:solidFill>
                <a:latin typeface="Arial" panose="020B0604020202020204" pitchFamily="34" charset="0"/>
              </a:rPr>
            </a:br>
            <a:r>
              <a:rPr lang="en-US" altLang="es-MX" sz="2800" i="1" u="sng" dirty="0">
                <a:latin typeface="Comic Sans MS" panose="030F0702030302020204" pitchFamily="66" charset="0"/>
              </a:rPr>
              <a:t>simple past tense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60400" y="2286000"/>
            <a:ext cx="9855200" cy="44196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altLang="es-MX" sz="2600" dirty="0">
                <a:solidFill>
                  <a:srgbClr val="009900"/>
                </a:solidFill>
                <a:latin typeface="Arial" panose="020B0604020202020204" pitchFamily="34" charset="0"/>
              </a:rPr>
              <a:t>Active Question: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s-MX" sz="2600" dirty="0">
                <a:latin typeface="Arial" panose="020B0604020202020204" pitchFamily="34" charset="0"/>
              </a:rPr>
              <a:t>When </a:t>
            </a:r>
            <a:r>
              <a:rPr lang="en-US" altLang="es-MX" sz="2600" b="1" i="1" u="sng" dirty="0">
                <a:latin typeface="Arial" panose="020B0604020202020204" pitchFamily="34" charset="0"/>
              </a:rPr>
              <a:t>did</a:t>
            </a:r>
            <a:r>
              <a:rPr lang="en-US" altLang="es-MX" sz="2600" i="1" dirty="0">
                <a:latin typeface="Arial" panose="020B0604020202020204" pitchFamily="34" charset="0"/>
              </a:rPr>
              <a:t> </a:t>
            </a:r>
            <a:r>
              <a:rPr lang="en-US" altLang="es-MX" sz="2600" dirty="0">
                <a:latin typeface="Arial" panose="020B0604020202020204" pitchFamily="34" charset="0"/>
              </a:rPr>
              <a:t>they </a:t>
            </a:r>
            <a:r>
              <a:rPr lang="en-US" altLang="es-MX" sz="2600" b="1" i="1" u="sng" dirty="0">
                <a:latin typeface="Arial" panose="020B0604020202020204" pitchFamily="34" charset="0"/>
              </a:rPr>
              <a:t>discover</a:t>
            </a:r>
            <a:r>
              <a:rPr lang="en-US" altLang="es-MX" sz="2600" dirty="0">
                <a:latin typeface="Arial" panose="020B0604020202020204" pitchFamily="34" charset="0"/>
              </a:rPr>
              <a:t> the world’s largest diamond?</a:t>
            </a:r>
          </a:p>
          <a:p>
            <a:pPr>
              <a:lnSpc>
                <a:spcPct val="80000"/>
              </a:lnSpc>
            </a:pPr>
            <a:r>
              <a:rPr lang="en-US" altLang="es-MX" sz="2600" dirty="0">
                <a:solidFill>
                  <a:srgbClr val="0033CC"/>
                </a:solidFill>
                <a:latin typeface="Arial" panose="020B0604020202020204" pitchFamily="34" charset="0"/>
              </a:rPr>
              <a:t>Active Answer: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s-MX" sz="2600" dirty="0">
                <a:latin typeface="Arial" panose="020B0604020202020204" pitchFamily="34" charset="0"/>
              </a:rPr>
              <a:t>They </a:t>
            </a:r>
            <a:r>
              <a:rPr lang="en-US" altLang="es-MX" sz="2600" b="1" i="1" u="sng" dirty="0">
                <a:latin typeface="Arial" panose="020B0604020202020204" pitchFamily="34" charset="0"/>
              </a:rPr>
              <a:t>discovered</a:t>
            </a:r>
            <a:r>
              <a:rPr lang="en-US" altLang="es-MX" sz="2600" dirty="0">
                <a:latin typeface="Arial" panose="020B0604020202020204" pitchFamily="34" charset="0"/>
              </a:rPr>
              <a:t> the world’s largest diamond in 1905.</a:t>
            </a:r>
          </a:p>
          <a:p>
            <a:pPr>
              <a:lnSpc>
                <a:spcPct val="80000"/>
              </a:lnSpc>
            </a:pPr>
            <a:r>
              <a:rPr lang="en-US" altLang="es-MX" sz="2600" dirty="0">
                <a:solidFill>
                  <a:srgbClr val="FF5050"/>
                </a:solidFill>
                <a:latin typeface="Arial" panose="020B0604020202020204" pitchFamily="34" charset="0"/>
              </a:rPr>
              <a:t>Passive Question: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s-MX" sz="2600" dirty="0">
                <a:latin typeface="Arial" panose="020B0604020202020204" pitchFamily="34" charset="0"/>
              </a:rPr>
              <a:t>When </a:t>
            </a:r>
            <a:r>
              <a:rPr lang="en-US" altLang="es-MX" sz="2600" b="1" u="sng" dirty="0">
                <a:latin typeface="Arial" panose="020B0604020202020204" pitchFamily="34" charset="0"/>
              </a:rPr>
              <a:t>was</a:t>
            </a:r>
            <a:r>
              <a:rPr lang="en-US" altLang="es-MX" sz="2600" dirty="0">
                <a:latin typeface="Arial" panose="020B0604020202020204" pitchFamily="34" charset="0"/>
              </a:rPr>
              <a:t> the world’s largest diamond </a:t>
            </a:r>
            <a:r>
              <a:rPr lang="en-US" altLang="es-MX" sz="2600" b="1" i="1" u="sng" dirty="0">
                <a:latin typeface="Arial" panose="020B0604020202020204" pitchFamily="34" charset="0"/>
              </a:rPr>
              <a:t>discovered</a:t>
            </a:r>
            <a:r>
              <a:rPr lang="en-US" altLang="es-MX" sz="2400" dirty="0">
                <a:latin typeface="Arial" panose="020B0604020202020204" pitchFamily="34" charset="0"/>
              </a:rPr>
              <a:t>?</a:t>
            </a:r>
            <a:endParaRPr lang="en-US" altLang="es-MX" sz="2600" dirty="0"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</a:pPr>
            <a:r>
              <a:rPr lang="en-US" altLang="es-MX" sz="2600" dirty="0">
                <a:solidFill>
                  <a:srgbClr val="FF6600"/>
                </a:solidFill>
                <a:latin typeface="Arial" panose="020B0604020202020204" pitchFamily="34" charset="0"/>
              </a:rPr>
              <a:t>Passive  Answer</a:t>
            </a:r>
            <a:endParaRPr lang="en-US" altLang="es-MX" sz="2600" dirty="0"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s-MX" sz="2600" dirty="0">
                <a:latin typeface="Arial" panose="020B0604020202020204" pitchFamily="34" charset="0"/>
              </a:rPr>
              <a:t>The world’s largest diamond </a:t>
            </a:r>
            <a:r>
              <a:rPr lang="en-US" altLang="es-MX" sz="2600" b="1" i="1" u="sng" dirty="0">
                <a:latin typeface="Arial" panose="020B0604020202020204" pitchFamily="34" charset="0"/>
              </a:rPr>
              <a:t>was discovered</a:t>
            </a:r>
            <a:r>
              <a:rPr lang="en-US" altLang="es-MX" sz="2600" dirty="0">
                <a:latin typeface="Arial" panose="020B0604020202020204" pitchFamily="34" charset="0"/>
              </a:rPr>
              <a:t> in 1905.</a:t>
            </a:r>
          </a:p>
        </p:txBody>
      </p:sp>
      <p:pic>
        <p:nvPicPr>
          <p:cNvPr id="43013" name="Picture 5" descr="MCj02502250000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1200" y="1328738"/>
            <a:ext cx="1981200" cy="1533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65615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9700" y="381000"/>
            <a:ext cx="10452100" cy="1524000"/>
          </a:xfrm>
        </p:spPr>
        <p:txBody>
          <a:bodyPr>
            <a:normAutofit/>
          </a:bodyPr>
          <a:lstStyle/>
          <a:p>
            <a:r>
              <a:rPr lang="en-US" altLang="es-MX" sz="2800" dirty="0">
                <a:solidFill>
                  <a:srgbClr val="7030A0"/>
                </a:solidFill>
                <a:latin typeface="Arial" panose="020B0604020202020204" pitchFamily="34" charset="0"/>
              </a:rPr>
              <a:t>Where / someone / world’s largest diamond / find</a:t>
            </a:r>
            <a:br>
              <a:rPr lang="en-US" altLang="es-MX" sz="2800" dirty="0">
                <a:solidFill>
                  <a:srgbClr val="7030A0"/>
                </a:solidFill>
                <a:latin typeface="Arial" panose="020B0604020202020204" pitchFamily="34" charset="0"/>
              </a:rPr>
            </a:br>
            <a:r>
              <a:rPr lang="en-US" altLang="es-MX" sz="2800" dirty="0">
                <a:solidFill>
                  <a:srgbClr val="0033CC"/>
                </a:solidFill>
                <a:latin typeface="Arial" panose="020B0604020202020204" pitchFamily="34" charset="0"/>
              </a:rPr>
              <a:t>answer - in South Africa</a:t>
            </a:r>
            <a:br>
              <a:rPr lang="en-US" altLang="es-MX" sz="2800" dirty="0">
                <a:solidFill>
                  <a:srgbClr val="0033CC"/>
                </a:solidFill>
                <a:latin typeface="Arial" panose="020B0604020202020204" pitchFamily="34" charset="0"/>
              </a:rPr>
            </a:br>
            <a:r>
              <a:rPr lang="en-US" altLang="es-MX" sz="2800" i="1" u="sng" dirty="0">
                <a:latin typeface="Comic Sans MS" panose="030F0702030302020204" pitchFamily="66" charset="0"/>
              </a:rPr>
              <a:t>simple past tense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42900" y="2057400"/>
            <a:ext cx="10172700" cy="44958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altLang="es-MX" sz="2600" dirty="0">
                <a:solidFill>
                  <a:srgbClr val="009900"/>
                </a:solidFill>
                <a:latin typeface="Arial" panose="020B0604020202020204" pitchFamily="34" charset="0"/>
              </a:rPr>
              <a:t>Active Question: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s-MX" sz="2600" dirty="0">
                <a:latin typeface="Arial" panose="020B0604020202020204" pitchFamily="34" charset="0"/>
              </a:rPr>
              <a:t>Where </a:t>
            </a:r>
            <a:r>
              <a:rPr lang="en-US" altLang="es-MX" sz="2600" b="1" i="1" u="sng" dirty="0">
                <a:latin typeface="Arial" panose="020B0604020202020204" pitchFamily="34" charset="0"/>
              </a:rPr>
              <a:t>did</a:t>
            </a:r>
            <a:r>
              <a:rPr lang="en-US" altLang="es-MX" sz="2600" i="1" dirty="0">
                <a:latin typeface="Arial" panose="020B0604020202020204" pitchFamily="34" charset="0"/>
              </a:rPr>
              <a:t> </a:t>
            </a:r>
            <a:r>
              <a:rPr lang="en-US" altLang="es-MX" sz="2600" dirty="0">
                <a:latin typeface="Arial" panose="020B0604020202020204" pitchFamily="34" charset="0"/>
              </a:rPr>
              <a:t>someone </a:t>
            </a:r>
            <a:r>
              <a:rPr lang="en-US" altLang="es-MX" sz="2600" b="1" i="1" u="sng" dirty="0">
                <a:latin typeface="Arial" panose="020B0604020202020204" pitchFamily="34" charset="0"/>
              </a:rPr>
              <a:t>find</a:t>
            </a:r>
            <a:r>
              <a:rPr lang="en-US" altLang="es-MX" sz="2600" dirty="0">
                <a:latin typeface="Arial" panose="020B0604020202020204" pitchFamily="34" charset="0"/>
              </a:rPr>
              <a:t> the world’s largest diamond?</a:t>
            </a:r>
          </a:p>
          <a:p>
            <a:pPr>
              <a:lnSpc>
                <a:spcPct val="80000"/>
              </a:lnSpc>
            </a:pPr>
            <a:r>
              <a:rPr lang="en-US" altLang="es-MX" sz="2600" dirty="0">
                <a:solidFill>
                  <a:srgbClr val="0033CC"/>
                </a:solidFill>
                <a:latin typeface="Arial" panose="020B0604020202020204" pitchFamily="34" charset="0"/>
              </a:rPr>
              <a:t>Active Answer: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s-MX" sz="2600" dirty="0">
                <a:latin typeface="Arial" panose="020B0604020202020204" pitchFamily="34" charset="0"/>
              </a:rPr>
              <a:t>Someone </a:t>
            </a:r>
            <a:r>
              <a:rPr lang="en-US" altLang="es-MX" sz="2600" b="1" i="1" u="sng" dirty="0">
                <a:latin typeface="Arial" panose="020B0604020202020204" pitchFamily="34" charset="0"/>
              </a:rPr>
              <a:t>found</a:t>
            </a:r>
            <a:r>
              <a:rPr lang="en-US" altLang="es-MX" sz="2600" dirty="0">
                <a:latin typeface="Arial" panose="020B0604020202020204" pitchFamily="34" charset="0"/>
              </a:rPr>
              <a:t> the world’s largest diamond in South Africa.</a:t>
            </a:r>
          </a:p>
          <a:p>
            <a:pPr>
              <a:lnSpc>
                <a:spcPct val="80000"/>
              </a:lnSpc>
            </a:pPr>
            <a:r>
              <a:rPr lang="en-US" altLang="es-MX" sz="2600" dirty="0">
                <a:solidFill>
                  <a:srgbClr val="FF5050"/>
                </a:solidFill>
                <a:latin typeface="Arial" panose="020B0604020202020204" pitchFamily="34" charset="0"/>
              </a:rPr>
              <a:t>Passive Question: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s-MX" sz="2600" dirty="0">
                <a:latin typeface="Arial" panose="020B0604020202020204" pitchFamily="34" charset="0"/>
              </a:rPr>
              <a:t>Where </a:t>
            </a:r>
            <a:r>
              <a:rPr lang="en-US" altLang="es-MX" sz="2600" b="1" u="sng" dirty="0">
                <a:latin typeface="Arial" panose="020B0604020202020204" pitchFamily="34" charset="0"/>
              </a:rPr>
              <a:t>was</a:t>
            </a:r>
            <a:r>
              <a:rPr lang="en-US" altLang="es-MX" sz="2600" dirty="0">
                <a:latin typeface="Arial" panose="020B0604020202020204" pitchFamily="34" charset="0"/>
              </a:rPr>
              <a:t> the world’s largest diamond </a:t>
            </a:r>
            <a:r>
              <a:rPr lang="en-US" altLang="es-MX" sz="2600" b="1" i="1" u="sng" dirty="0">
                <a:latin typeface="Arial" panose="020B0604020202020204" pitchFamily="34" charset="0"/>
              </a:rPr>
              <a:t>found</a:t>
            </a:r>
            <a:r>
              <a:rPr lang="en-US" altLang="es-MX" sz="2600" dirty="0">
                <a:latin typeface="Arial" panose="020B0604020202020204" pitchFamily="34" charset="0"/>
              </a:rPr>
              <a:t> </a:t>
            </a:r>
            <a:r>
              <a:rPr lang="en-US" altLang="es-MX" sz="2000" dirty="0">
                <a:latin typeface="Arial" panose="020B0604020202020204" pitchFamily="34" charset="0"/>
              </a:rPr>
              <a:t>(by someone)</a:t>
            </a:r>
            <a:r>
              <a:rPr lang="en-US" altLang="es-MX" sz="2600" dirty="0">
                <a:latin typeface="Arial" panose="020B0604020202020204" pitchFamily="34" charset="0"/>
              </a:rPr>
              <a:t> </a:t>
            </a:r>
            <a:r>
              <a:rPr lang="en-US" altLang="es-MX" sz="2400" dirty="0">
                <a:latin typeface="Arial" panose="020B0604020202020204" pitchFamily="34" charset="0"/>
              </a:rPr>
              <a:t>?</a:t>
            </a:r>
            <a:endParaRPr lang="en-US" altLang="es-MX" sz="2600" dirty="0"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</a:pPr>
            <a:r>
              <a:rPr lang="en-US" altLang="es-MX" sz="2600" dirty="0">
                <a:solidFill>
                  <a:srgbClr val="FF6600"/>
                </a:solidFill>
                <a:latin typeface="Arial" panose="020B0604020202020204" pitchFamily="34" charset="0"/>
              </a:rPr>
              <a:t>Passive  Answer</a:t>
            </a:r>
            <a:endParaRPr lang="en-US" altLang="es-MX" sz="2600" dirty="0"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s-MX" sz="2600" dirty="0">
                <a:latin typeface="Arial" panose="020B0604020202020204" pitchFamily="34" charset="0"/>
              </a:rPr>
              <a:t>The world’s largest diamond </a:t>
            </a:r>
            <a:r>
              <a:rPr lang="en-US" altLang="es-MX" sz="2600" b="1" i="1" u="sng" dirty="0">
                <a:latin typeface="Arial" panose="020B0604020202020204" pitchFamily="34" charset="0"/>
              </a:rPr>
              <a:t>was found</a:t>
            </a:r>
            <a:r>
              <a:rPr lang="en-US" altLang="es-MX" sz="2600" b="1" dirty="0">
                <a:latin typeface="Arial" panose="020B0604020202020204" pitchFamily="34" charset="0"/>
              </a:rPr>
              <a:t> </a:t>
            </a:r>
            <a:r>
              <a:rPr lang="en-US" altLang="es-MX" sz="2000" dirty="0">
                <a:latin typeface="Arial" panose="020B0604020202020204" pitchFamily="34" charset="0"/>
              </a:rPr>
              <a:t>(by someone)</a:t>
            </a:r>
            <a:r>
              <a:rPr lang="en-US" altLang="es-MX" sz="2600" dirty="0">
                <a:latin typeface="Arial" panose="020B0604020202020204" pitchFamily="34" charset="0"/>
              </a:rPr>
              <a:t> in South Africa.</a:t>
            </a:r>
          </a:p>
        </p:txBody>
      </p:sp>
      <p:pic>
        <p:nvPicPr>
          <p:cNvPr id="38917" name="Picture 5" descr="MCj04326130000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0800" y="381000"/>
            <a:ext cx="15240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925760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381000"/>
            <a:ext cx="10363200" cy="1524000"/>
          </a:xfrm>
        </p:spPr>
        <p:txBody>
          <a:bodyPr/>
          <a:lstStyle/>
          <a:p>
            <a:r>
              <a:rPr lang="en-US" altLang="es-MX" sz="2800" dirty="0">
                <a:solidFill>
                  <a:srgbClr val="7030A0"/>
                </a:solidFill>
                <a:latin typeface="Arial" panose="020B0604020202020204" pitchFamily="34" charset="0"/>
              </a:rPr>
              <a:t>Why /a company / cotton /grow /in Goodyear </a:t>
            </a:r>
            <a:r>
              <a:rPr lang="en-US" altLang="es-MX" sz="3200" dirty="0">
                <a:latin typeface="Arial" panose="020B0604020202020204" pitchFamily="34" charset="0"/>
              </a:rPr>
              <a:t/>
            </a:r>
            <a:br>
              <a:rPr lang="en-US" altLang="es-MX" sz="3200" dirty="0">
                <a:latin typeface="Arial" panose="020B0604020202020204" pitchFamily="34" charset="0"/>
              </a:rPr>
            </a:br>
            <a:r>
              <a:rPr lang="en-US" altLang="es-MX" sz="3200" dirty="0">
                <a:solidFill>
                  <a:srgbClr val="0033CC"/>
                </a:solidFill>
                <a:latin typeface="Arial" panose="020B0604020202020204" pitchFamily="34" charset="0"/>
              </a:rPr>
              <a:t>answer – to make tires</a:t>
            </a:r>
            <a:r>
              <a:rPr lang="en-US" altLang="es-MX" sz="3200" dirty="0">
                <a:latin typeface="Arial" panose="020B0604020202020204" pitchFamily="34" charset="0"/>
              </a:rPr>
              <a:t/>
            </a:r>
            <a:br>
              <a:rPr lang="en-US" altLang="es-MX" sz="3200" dirty="0">
                <a:latin typeface="Arial" panose="020B0604020202020204" pitchFamily="34" charset="0"/>
              </a:rPr>
            </a:br>
            <a:r>
              <a:rPr lang="en-US" altLang="es-MX" sz="2800" i="1" u="sng" dirty="0">
                <a:latin typeface="Comic Sans MS" panose="030F0702030302020204" pitchFamily="66" charset="0"/>
              </a:rPr>
              <a:t>simple past tense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95300" y="2057400"/>
            <a:ext cx="10020300" cy="4495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s-MX" sz="2600" dirty="0">
                <a:solidFill>
                  <a:srgbClr val="009900"/>
                </a:solidFill>
                <a:latin typeface="Arial" panose="020B0604020202020204" pitchFamily="34" charset="0"/>
              </a:rPr>
              <a:t>Active Question: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s-MX" sz="2600" dirty="0">
                <a:latin typeface="Arial" panose="020B0604020202020204" pitchFamily="34" charset="0"/>
              </a:rPr>
              <a:t>Why </a:t>
            </a:r>
            <a:r>
              <a:rPr lang="en-US" altLang="es-MX" sz="2600" b="1" i="1" u="sng" dirty="0">
                <a:latin typeface="Arial" panose="020B0604020202020204" pitchFamily="34" charset="0"/>
              </a:rPr>
              <a:t>did</a:t>
            </a:r>
            <a:r>
              <a:rPr lang="en-US" altLang="es-MX" sz="2600" i="1" u="sng" dirty="0">
                <a:latin typeface="Arial" panose="020B0604020202020204" pitchFamily="34" charset="0"/>
              </a:rPr>
              <a:t> </a:t>
            </a:r>
            <a:r>
              <a:rPr lang="en-US" altLang="es-MX" sz="2600" dirty="0">
                <a:latin typeface="Arial" panose="020B0604020202020204" pitchFamily="34" charset="0"/>
              </a:rPr>
              <a:t>a company </a:t>
            </a:r>
            <a:r>
              <a:rPr lang="en-US" altLang="es-MX" sz="2600" b="1" i="1" u="sng" dirty="0">
                <a:latin typeface="Arial" panose="020B0604020202020204" pitchFamily="34" charset="0"/>
              </a:rPr>
              <a:t>grow</a:t>
            </a:r>
            <a:r>
              <a:rPr lang="en-US" altLang="es-MX" sz="2600" dirty="0">
                <a:latin typeface="Arial" panose="020B0604020202020204" pitchFamily="34" charset="0"/>
              </a:rPr>
              <a:t> cotton in Goodyear?</a:t>
            </a:r>
          </a:p>
          <a:p>
            <a:pPr>
              <a:lnSpc>
                <a:spcPct val="90000"/>
              </a:lnSpc>
            </a:pPr>
            <a:r>
              <a:rPr lang="en-US" altLang="es-MX" sz="2600" dirty="0">
                <a:solidFill>
                  <a:srgbClr val="0033CC"/>
                </a:solidFill>
                <a:latin typeface="Arial" panose="020B0604020202020204" pitchFamily="34" charset="0"/>
              </a:rPr>
              <a:t>Active Answer: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s-MX" sz="2600" dirty="0">
                <a:latin typeface="Arial" panose="020B0604020202020204" pitchFamily="34" charset="0"/>
              </a:rPr>
              <a:t>A company </a:t>
            </a:r>
            <a:r>
              <a:rPr lang="en-US" altLang="es-MX" sz="2600" b="1" i="1" u="sng" dirty="0">
                <a:latin typeface="Arial" panose="020B0604020202020204" pitchFamily="34" charset="0"/>
              </a:rPr>
              <a:t>grew</a:t>
            </a:r>
            <a:r>
              <a:rPr lang="en-US" altLang="es-MX" sz="2600" dirty="0">
                <a:latin typeface="Arial" panose="020B0604020202020204" pitchFamily="34" charset="0"/>
              </a:rPr>
              <a:t> cotton in Goodyear to make tires.</a:t>
            </a:r>
          </a:p>
          <a:p>
            <a:pPr>
              <a:lnSpc>
                <a:spcPct val="90000"/>
              </a:lnSpc>
            </a:pPr>
            <a:r>
              <a:rPr lang="en-US" altLang="es-MX" sz="2600" dirty="0">
                <a:solidFill>
                  <a:srgbClr val="FF5050"/>
                </a:solidFill>
                <a:latin typeface="Arial" panose="020B0604020202020204" pitchFamily="34" charset="0"/>
              </a:rPr>
              <a:t>Passive Question: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s-MX" sz="2600" dirty="0">
                <a:latin typeface="Arial" panose="020B0604020202020204" pitchFamily="34" charset="0"/>
              </a:rPr>
              <a:t>Why </a:t>
            </a:r>
            <a:r>
              <a:rPr lang="en-US" altLang="es-MX" sz="2600" b="1" u="sng" dirty="0">
                <a:latin typeface="Arial" panose="020B0604020202020204" pitchFamily="34" charset="0"/>
              </a:rPr>
              <a:t>was</a:t>
            </a:r>
            <a:r>
              <a:rPr lang="en-US" altLang="es-MX" sz="2600" dirty="0">
                <a:latin typeface="Arial" panose="020B0604020202020204" pitchFamily="34" charset="0"/>
              </a:rPr>
              <a:t> cotton </a:t>
            </a:r>
            <a:r>
              <a:rPr lang="en-US" altLang="es-MX" sz="2600" b="1" i="1" u="sng" dirty="0">
                <a:latin typeface="Arial" panose="020B0604020202020204" pitchFamily="34" charset="0"/>
              </a:rPr>
              <a:t>grown</a:t>
            </a:r>
            <a:r>
              <a:rPr lang="en-US" altLang="es-MX" sz="2600" dirty="0">
                <a:latin typeface="Arial" panose="020B0604020202020204" pitchFamily="34" charset="0"/>
              </a:rPr>
              <a:t> </a:t>
            </a:r>
            <a:r>
              <a:rPr lang="en-US" altLang="es-MX" sz="1800" dirty="0">
                <a:latin typeface="Arial" panose="020B0604020202020204" pitchFamily="34" charset="0"/>
              </a:rPr>
              <a:t>(by a company) </a:t>
            </a:r>
            <a:r>
              <a:rPr lang="en-US" altLang="es-MX" sz="2400" dirty="0">
                <a:latin typeface="Arial" panose="020B0604020202020204" pitchFamily="34" charset="0"/>
              </a:rPr>
              <a:t>in Goodyear?</a:t>
            </a:r>
            <a:endParaRPr lang="en-US" altLang="es-MX" sz="2600" dirty="0">
              <a:latin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r>
              <a:rPr lang="en-US" altLang="es-MX" sz="2600" dirty="0">
                <a:solidFill>
                  <a:srgbClr val="FF6600"/>
                </a:solidFill>
                <a:latin typeface="Arial" panose="020B0604020202020204" pitchFamily="34" charset="0"/>
              </a:rPr>
              <a:t>Passive  Answer</a:t>
            </a:r>
            <a:endParaRPr lang="en-US" altLang="es-MX" sz="2600" dirty="0">
              <a:latin typeface="Arial" panose="020B0604020202020204" pitchFamily="34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s-MX" sz="2600" dirty="0">
                <a:latin typeface="Arial" panose="020B0604020202020204" pitchFamily="34" charset="0"/>
              </a:rPr>
              <a:t>Cotton </a:t>
            </a:r>
            <a:r>
              <a:rPr lang="en-US" altLang="es-MX" sz="2600" b="1" i="1" u="sng" dirty="0">
                <a:latin typeface="Arial" panose="020B0604020202020204" pitchFamily="34" charset="0"/>
              </a:rPr>
              <a:t>was grown</a:t>
            </a:r>
            <a:r>
              <a:rPr lang="en-US" altLang="es-MX" sz="2600" b="1" dirty="0">
                <a:latin typeface="Arial" panose="020B0604020202020204" pitchFamily="34" charset="0"/>
              </a:rPr>
              <a:t> </a:t>
            </a:r>
            <a:r>
              <a:rPr lang="en-US" altLang="es-MX" sz="2000" dirty="0">
                <a:latin typeface="Arial" panose="020B0604020202020204" pitchFamily="34" charset="0"/>
              </a:rPr>
              <a:t>(by a company) </a:t>
            </a:r>
            <a:r>
              <a:rPr lang="en-US" altLang="es-MX" sz="2600" dirty="0">
                <a:latin typeface="Arial" panose="020B0604020202020204" pitchFamily="34" charset="0"/>
              </a:rPr>
              <a:t>in Goodyear to make tires.</a:t>
            </a:r>
          </a:p>
        </p:txBody>
      </p:sp>
      <p:pic>
        <p:nvPicPr>
          <p:cNvPr id="46084" name="Picture 4" descr="MCj02122690000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5201" y="609600"/>
            <a:ext cx="1820863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659522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241300" y="381000"/>
            <a:ext cx="10426700" cy="1524000"/>
          </a:xfrm>
        </p:spPr>
        <p:txBody>
          <a:bodyPr>
            <a:normAutofit/>
          </a:bodyPr>
          <a:lstStyle/>
          <a:p>
            <a:r>
              <a:rPr lang="en-US" altLang="es-MX" sz="2800" dirty="0">
                <a:solidFill>
                  <a:srgbClr val="7030A0"/>
                </a:solidFill>
                <a:latin typeface="Arial" panose="020B0604020202020204" pitchFamily="34" charset="0"/>
              </a:rPr>
              <a:t>When/a tire company/cotton/grow/in Goodyear </a:t>
            </a:r>
            <a:r>
              <a:rPr lang="en-US" altLang="es-MX" sz="3200" dirty="0">
                <a:latin typeface="Arial" panose="020B0604020202020204" pitchFamily="34" charset="0"/>
              </a:rPr>
              <a:t/>
            </a:r>
            <a:br>
              <a:rPr lang="en-US" altLang="es-MX" sz="3200" dirty="0">
                <a:latin typeface="Arial" panose="020B0604020202020204" pitchFamily="34" charset="0"/>
              </a:rPr>
            </a:br>
            <a:r>
              <a:rPr lang="en-US" altLang="es-MX" sz="3200" dirty="0">
                <a:solidFill>
                  <a:srgbClr val="0033CC"/>
                </a:solidFill>
                <a:latin typeface="Arial" panose="020B0604020202020204" pitchFamily="34" charset="0"/>
              </a:rPr>
              <a:t>answer - in the </a:t>
            </a:r>
            <a:r>
              <a:rPr lang="en-US" altLang="es-MX" sz="3200" dirty="0" err="1">
                <a:solidFill>
                  <a:srgbClr val="0033CC"/>
                </a:solidFill>
                <a:latin typeface="Arial" panose="020B0604020202020204" pitchFamily="34" charset="0"/>
              </a:rPr>
              <a:t>1940s</a:t>
            </a:r>
            <a:r>
              <a:rPr lang="en-US" altLang="es-MX" sz="3200" dirty="0">
                <a:latin typeface="Arial" panose="020B0604020202020204" pitchFamily="34" charset="0"/>
              </a:rPr>
              <a:t/>
            </a:r>
            <a:br>
              <a:rPr lang="en-US" altLang="es-MX" sz="3200" dirty="0">
                <a:latin typeface="Arial" panose="020B0604020202020204" pitchFamily="34" charset="0"/>
              </a:rPr>
            </a:br>
            <a:r>
              <a:rPr lang="en-US" altLang="es-MX" sz="2800" i="1" u="sng" dirty="0">
                <a:latin typeface="Comic Sans MS" panose="030F0702030302020204" pitchFamily="66" charset="0"/>
              </a:rPr>
              <a:t>simple past tense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8300" y="2057400"/>
            <a:ext cx="10147300" cy="44958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altLang="es-MX" sz="2600" dirty="0">
                <a:solidFill>
                  <a:srgbClr val="009900"/>
                </a:solidFill>
                <a:latin typeface="Arial" panose="020B0604020202020204" pitchFamily="34" charset="0"/>
              </a:rPr>
              <a:t>Active Question: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s-MX" sz="2600" dirty="0">
                <a:latin typeface="Arial" panose="020B0604020202020204" pitchFamily="34" charset="0"/>
              </a:rPr>
              <a:t>When </a:t>
            </a:r>
            <a:r>
              <a:rPr lang="en-US" altLang="es-MX" sz="2600" b="1" i="1" u="sng" dirty="0">
                <a:latin typeface="Arial" panose="020B0604020202020204" pitchFamily="34" charset="0"/>
              </a:rPr>
              <a:t>did</a:t>
            </a:r>
            <a:r>
              <a:rPr lang="en-US" altLang="es-MX" sz="2600" i="1" u="sng" dirty="0">
                <a:latin typeface="Arial" panose="020B0604020202020204" pitchFamily="34" charset="0"/>
              </a:rPr>
              <a:t> </a:t>
            </a:r>
            <a:r>
              <a:rPr lang="en-US" altLang="es-MX" sz="2600" dirty="0">
                <a:latin typeface="Arial" panose="020B0604020202020204" pitchFamily="34" charset="0"/>
              </a:rPr>
              <a:t>a tire company </a:t>
            </a:r>
            <a:r>
              <a:rPr lang="en-US" altLang="es-MX" sz="2600" b="1" i="1" u="sng" dirty="0">
                <a:latin typeface="Arial" panose="020B0604020202020204" pitchFamily="34" charset="0"/>
              </a:rPr>
              <a:t>grow</a:t>
            </a:r>
            <a:r>
              <a:rPr lang="en-US" altLang="es-MX" sz="2600" dirty="0">
                <a:latin typeface="Arial" panose="020B0604020202020204" pitchFamily="34" charset="0"/>
              </a:rPr>
              <a:t> cotton in Goodyear?</a:t>
            </a:r>
          </a:p>
          <a:p>
            <a:pPr>
              <a:lnSpc>
                <a:spcPct val="90000"/>
              </a:lnSpc>
            </a:pPr>
            <a:r>
              <a:rPr lang="en-US" altLang="es-MX" sz="2600" dirty="0">
                <a:solidFill>
                  <a:srgbClr val="0033CC"/>
                </a:solidFill>
                <a:latin typeface="Arial" panose="020B0604020202020204" pitchFamily="34" charset="0"/>
              </a:rPr>
              <a:t>Active Answer: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s-MX" sz="2600" dirty="0">
                <a:latin typeface="Arial" panose="020B0604020202020204" pitchFamily="34" charset="0"/>
              </a:rPr>
              <a:t>A tire company </a:t>
            </a:r>
            <a:r>
              <a:rPr lang="en-US" altLang="es-MX" sz="2600" b="1" i="1" u="sng" dirty="0">
                <a:latin typeface="Arial" panose="020B0604020202020204" pitchFamily="34" charset="0"/>
              </a:rPr>
              <a:t>grew</a:t>
            </a:r>
            <a:r>
              <a:rPr lang="en-US" altLang="es-MX" sz="2600" dirty="0">
                <a:latin typeface="Arial" panose="020B0604020202020204" pitchFamily="34" charset="0"/>
              </a:rPr>
              <a:t> cotton in Goodyear in the </a:t>
            </a:r>
            <a:r>
              <a:rPr lang="en-US" altLang="es-MX" sz="2600" dirty="0" err="1">
                <a:latin typeface="Arial" panose="020B0604020202020204" pitchFamily="34" charset="0"/>
              </a:rPr>
              <a:t>1940s</a:t>
            </a:r>
            <a:r>
              <a:rPr lang="en-US" altLang="es-MX" sz="2600" dirty="0">
                <a:latin typeface="Arial" panose="020B0604020202020204" pitchFamily="34" charset="0"/>
              </a:rPr>
              <a:t>.</a:t>
            </a:r>
          </a:p>
          <a:p>
            <a:pPr>
              <a:lnSpc>
                <a:spcPct val="90000"/>
              </a:lnSpc>
            </a:pPr>
            <a:r>
              <a:rPr lang="en-US" altLang="es-MX" sz="2600" dirty="0">
                <a:solidFill>
                  <a:srgbClr val="FF5050"/>
                </a:solidFill>
                <a:latin typeface="Arial" panose="020B0604020202020204" pitchFamily="34" charset="0"/>
              </a:rPr>
              <a:t>Passive Question: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s-MX" sz="2600" dirty="0">
                <a:latin typeface="Arial" panose="020B0604020202020204" pitchFamily="34" charset="0"/>
              </a:rPr>
              <a:t>When </a:t>
            </a:r>
            <a:r>
              <a:rPr lang="en-US" altLang="es-MX" sz="2600" b="1" u="sng" dirty="0">
                <a:latin typeface="Arial" panose="020B0604020202020204" pitchFamily="34" charset="0"/>
              </a:rPr>
              <a:t>was</a:t>
            </a:r>
            <a:r>
              <a:rPr lang="en-US" altLang="es-MX" sz="2600" dirty="0">
                <a:latin typeface="Arial" panose="020B0604020202020204" pitchFamily="34" charset="0"/>
              </a:rPr>
              <a:t> cotton </a:t>
            </a:r>
            <a:r>
              <a:rPr lang="en-US" altLang="es-MX" sz="2600" b="1" i="1" u="sng" dirty="0">
                <a:latin typeface="Arial" panose="020B0604020202020204" pitchFamily="34" charset="0"/>
              </a:rPr>
              <a:t>grown</a:t>
            </a:r>
            <a:r>
              <a:rPr lang="en-US" altLang="es-MX" sz="2600" dirty="0">
                <a:latin typeface="Arial" panose="020B0604020202020204" pitchFamily="34" charset="0"/>
              </a:rPr>
              <a:t> </a:t>
            </a:r>
            <a:r>
              <a:rPr lang="en-US" altLang="es-MX" sz="1800" dirty="0">
                <a:latin typeface="Arial" panose="020B0604020202020204" pitchFamily="34" charset="0"/>
              </a:rPr>
              <a:t>(by a tire company) </a:t>
            </a:r>
            <a:r>
              <a:rPr lang="en-US" altLang="es-MX" sz="2400" dirty="0">
                <a:latin typeface="Arial" panose="020B0604020202020204" pitchFamily="34" charset="0"/>
              </a:rPr>
              <a:t>in Goodyear?</a:t>
            </a:r>
            <a:endParaRPr lang="en-US" altLang="es-MX" sz="2600" dirty="0">
              <a:latin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r>
              <a:rPr lang="en-US" altLang="es-MX" sz="2600" dirty="0">
                <a:solidFill>
                  <a:srgbClr val="FF6600"/>
                </a:solidFill>
                <a:latin typeface="Arial" panose="020B0604020202020204" pitchFamily="34" charset="0"/>
              </a:rPr>
              <a:t>Passive  Answer</a:t>
            </a:r>
            <a:endParaRPr lang="en-US" altLang="es-MX" sz="2600" dirty="0">
              <a:latin typeface="Arial" panose="020B0604020202020204" pitchFamily="34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s-MX" sz="2600" dirty="0">
                <a:latin typeface="Arial" panose="020B0604020202020204" pitchFamily="34" charset="0"/>
              </a:rPr>
              <a:t>Cotton </a:t>
            </a:r>
            <a:r>
              <a:rPr lang="en-US" altLang="es-MX" sz="2600" b="1" i="1" u="sng" dirty="0">
                <a:latin typeface="Arial" panose="020B0604020202020204" pitchFamily="34" charset="0"/>
              </a:rPr>
              <a:t>was grown</a:t>
            </a:r>
            <a:r>
              <a:rPr lang="en-US" altLang="es-MX" sz="2600" b="1" dirty="0">
                <a:latin typeface="Arial" panose="020B0604020202020204" pitchFamily="34" charset="0"/>
              </a:rPr>
              <a:t> </a:t>
            </a:r>
            <a:r>
              <a:rPr lang="en-US" altLang="es-MX" sz="2000" dirty="0">
                <a:latin typeface="Arial" panose="020B0604020202020204" pitchFamily="34" charset="0"/>
              </a:rPr>
              <a:t>(by a tire company) </a:t>
            </a:r>
            <a:r>
              <a:rPr lang="en-US" altLang="es-MX" sz="2600" dirty="0">
                <a:latin typeface="Arial" panose="020B0604020202020204" pitchFamily="34" charset="0"/>
              </a:rPr>
              <a:t>in Goodyear in the </a:t>
            </a:r>
            <a:r>
              <a:rPr lang="en-US" altLang="es-MX" sz="2600" dirty="0" err="1">
                <a:latin typeface="Arial" panose="020B0604020202020204" pitchFamily="34" charset="0"/>
              </a:rPr>
              <a:t>1940s</a:t>
            </a:r>
            <a:r>
              <a:rPr lang="en-US" altLang="es-MX" sz="2600" dirty="0">
                <a:latin typeface="Arial" panose="020B0604020202020204" pitchFamily="34" charset="0"/>
              </a:rPr>
              <a:t>.</a:t>
            </a:r>
          </a:p>
        </p:txBody>
      </p:sp>
      <p:pic>
        <p:nvPicPr>
          <p:cNvPr id="10247" name="Picture 7" descr="MCj03109840000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4100" y="536575"/>
            <a:ext cx="1676400" cy="1444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741134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90500" y="381000"/>
            <a:ext cx="10477500" cy="1524000"/>
          </a:xfrm>
        </p:spPr>
        <p:txBody>
          <a:bodyPr/>
          <a:lstStyle/>
          <a:p>
            <a:r>
              <a:rPr lang="en-US" altLang="es-MX" sz="2800" dirty="0">
                <a:solidFill>
                  <a:srgbClr val="7030A0"/>
                </a:solidFill>
                <a:latin typeface="Arial" panose="020B0604020202020204" pitchFamily="34" charset="0"/>
              </a:rPr>
              <a:t>When / someone  / create / CDs</a:t>
            </a:r>
            <a:br>
              <a:rPr lang="en-US" altLang="es-MX" sz="2800" dirty="0">
                <a:solidFill>
                  <a:srgbClr val="7030A0"/>
                </a:solidFill>
                <a:latin typeface="Arial" panose="020B0604020202020204" pitchFamily="34" charset="0"/>
              </a:rPr>
            </a:br>
            <a:r>
              <a:rPr lang="en-US" altLang="es-MX" sz="2800" dirty="0">
                <a:solidFill>
                  <a:srgbClr val="0033CC"/>
                </a:solidFill>
                <a:latin typeface="Arial" panose="020B0604020202020204" pitchFamily="34" charset="0"/>
              </a:rPr>
              <a:t>answer – in 1982</a:t>
            </a:r>
            <a:r>
              <a:rPr lang="en-US" altLang="es-MX" sz="2800" dirty="0">
                <a:latin typeface="Arial" panose="020B0604020202020204" pitchFamily="34" charset="0"/>
              </a:rPr>
              <a:t/>
            </a:r>
            <a:br>
              <a:rPr lang="en-US" altLang="es-MX" sz="2800" dirty="0">
                <a:latin typeface="Arial" panose="020B0604020202020204" pitchFamily="34" charset="0"/>
              </a:rPr>
            </a:br>
            <a:r>
              <a:rPr lang="en-US" altLang="es-MX" sz="2800" i="1" u="sng" dirty="0">
                <a:latin typeface="Comic Sans MS" panose="030F0702030302020204" pitchFamily="66" charset="0"/>
              </a:rPr>
              <a:t>simple past tense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9900" y="2286000"/>
            <a:ext cx="10045700" cy="42672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altLang="es-MX" sz="3100" dirty="0">
                <a:solidFill>
                  <a:srgbClr val="009900"/>
                </a:solidFill>
                <a:latin typeface="Arial" panose="020B0604020202020204" pitchFamily="34" charset="0"/>
              </a:rPr>
              <a:t>Active Question: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s-MX" sz="3100" dirty="0">
                <a:latin typeface="Arial" panose="020B0604020202020204" pitchFamily="34" charset="0"/>
              </a:rPr>
              <a:t>When </a:t>
            </a:r>
            <a:r>
              <a:rPr lang="en-US" altLang="es-MX" sz="3100" b="1" i="1" u="sng" dirty="0">
                <a:latin typeface="Arial" panose="020B0604020202020204" pitchFamily="34" charset="0"/>
              </a:rPr>
              <a:t>did</a:t>
            </a:r>
            <a:r>
              <a:rPr lang="en-US" altLang="es-MX" sz="3000" b="1" i="1" dirty="0">
                <a:latin typeface="Arial" panose="020B0604020202020204" pitchFamily="34" charset="0"/>
              </a:rPr>
              <a:t> </a:t>
            </a:r>
            <a:r>
              <a:rPr lang="en-US" altLang="es-MX" sz="3000" dirty="0">
                <a:latin typeface="Arial" panose="020B0604020202020204" pitchFamily="34" charset="0"/>
              </a:rPr>
              <a:t>someone </a:t>
            </a:r>
            <a:r>
              <a:rPr lang="en-US" altLang="es-MX" sz="3000" b="1" i="1" u="sng" dirty="0">
                <a:latin typeface="Arial" panose="020B0604020202020204" pitchFamily="34" charset="0"/>
              </a:rPr>
              <a:t>create</a:t>
            </a:r>
            <a:r>
              <a:rPr lang="en-US" altLang="es-MX" sz="3000" b="1" i="1" dirty="0">
                <a:latin typeface="Arial" panose="020B0604020202020204" pitchFamily="34" charset="0"/>
              </a:rPr>
              <a:t> </a:t>
            </a:r>
            <a:r>
              <a:rPr lang="en-US" altLang="es-MX" sz="3000" dirty="0">
                <a:latin typeface="Arial" panose="020B0604020202020204" pitchFamily="34" charset="0"/>
              </a:rPr>
              <a:t>CDs?</a:t>
            </a:r>
          </a:p>
          <a:p>
            <a:pPr>
              <a:lnSpc>
                <a:spcPct val="90000"/>
              </a:lnSpc>
            </a:pPr>
            <a:r>
              <a:rPr lang="en-US" altLang="es-MX" sz="3100" dirty="0">
                <a:solidFill>
                  <a:srgbClr val="0033CC"/>
                </a:solidFill>
                <a:latin typeface="Arial" panose="020B0604020202020204" pitchFamily="34" charset="0"/>
              </a:rPr>
              <a:t>Active Answer: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s-MX" sz="3000" dirty="0">
                <a:latin typeface="Arial" panose="020B0604020202020204" pitchFamily="34" charset="0"/>
              </a:rPr>
              <a:t>Someone </a:t>
            </a:r>
            <a:r>
              <a:rPr lang="en-US" altLang="es-MX" sz="3000" b="1" i="1" u="sng" dirty="0">
                <a:latin typeface="Arial" panose="020B0604020202020204" pitchFamily="34" charset="0"/>
              </a:rPr>
              <a:t>created</a:t>
            </a:r>
            <a:r>
              <a:rPr lang="en-US" altLang="es-MX" sz="3100" dirty="0">
                <a:latin typeface="Arial" panose="020B0604020202020204" pitchFamily="34" charset="0"/>
              </a:rPr>
              <a:t> CDs in 1982.</a:t>
            </a:r>
          </a:p>
          <a:p>
            <a:pPr>
              <a:lnSpc>
                <a:spcPct val="90000"/>
              </a:lnSpc>
            </a:pPr>
            <a:r>
              <a:rPr lang="en-US" altLang="es-MX" sz="3100" dirty="0">
                <a:solidFill>
                  <a:srgbClr val="FF5050"/>
                </a:solidFill>
                <a:latin typeface="Arial" panose="020B0604020202020204" pitchFamily="34" charset="0"/>
              </a:rPr>
              <a:t>Passive Question: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s-MX" sz="3100" dirty="0">
                <a:latin typeface="Arial" panose="020B0604020202020204" pitchFamily="34" charset="0"/>
              </a:rPr>
              <a:t>When </a:t>
            </a:r>
            <a:r>
              <a:rPr lang="en-US" altLang="es-MX" sz="3100" b="1" u="sng" dirty="0">
                <a:latin typeface="Arial" panose="020B0604020202020204" pitchFamily="34" charset="0"/>
              </a:rPr>
              <a:t>were</a:t>
            </a:r>
            <a:r>
              <a:rPr lang="en-US" altLang="es-MX" sz="3100" dirty="0">
                <a:latin typeface="Arial" panose="020B0604020202020204" pitchFamily="34" charset="0"/>
              </a:rPr>
              <a:t> CDs </a:t>
            </a:r>
            <a:r>
              <a:rPr lang="en-US" altLang="es-MX" sz="3000" b="1" i="1" u="sng" dirty="0">
                <a:latin typeface="Arial" panose="020B0604020202020204" pitchFamily="34" charset="0"/>
              </a:rPr>
              <a:t>created</a:t>
            </a:r>
            <a:r>
              <a:rPr lang="en-US" altLang="es-MX" sz="3100" dirty="0">
                <a:latin typeface="Arial" panose="020B0604020202020204" pitchFamily="34" charset="0"/>
              </a:rPr>
              <a:t> </a:t>
            </a:r>
            <a:r>
              <a:rPr lang="en-US" altLang="es-MX" sz="2300" dirty="0">
                <a:latin typeface="Arial" panose="020B0604020202020204" pitchFamily="34" charset="0"/>
              </a:rPr>
              <a:t>(by someone)</a:t>
            </a:r>
            <a:r>
              <a:rPr lang="en-US" altLang="es-MX" sz="3100" dirty="0">
                <a:latin typeface="Arial" panose="020B0604020202020204" pitchFamily="34" charset="0"/>
              </a:rPr>
              <a:t> </a:t>
            </a:r>
            <a:r>
              <a:rPr lang="en-US" altLang="es-MX" dirty="0">
                <a:latin typeface="Arial" panose="020B0604020202020204" pitchFamily="34" charset="0"/>
              </a:rPr>
              <a:t>?</a:t>
            </a:r>
            <a:endParaRPr lang="en-US" altLang="es-MX" sz="3100" dirty="0">
              <a:latin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r>
              <a:rPr lang="en-US" altLang="es-MX" sz="3100" dirty="0">
                <a:solidFill>
                  <a:srgbClr val="FF6600"/>
                </a:solidFill>
                <a:latin typeface="Arial" panose="020B0604020202020204" pitchFamily="34" charset="0"/>
              </a:rPr>
              <a:t>Passive  Answer</a:t>
            </a:r>
            <a:endParaRPr lang="en-US" altLang="es-MX" sz="3100" dirty="0">
              <a:latin typeface="Arial" panose="020B0604020202020204" pitchFamily="34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s-MX" sz="3100" dirty="0">
                <a:latin typeface="Arial" panose="020B0604020202020204" pitchFamily="34" charset="0"/>
              </a:rPr>
              <a:t>CDs </a:t>
            </a:r>
            <a:r>
              <a:rPr lang="en-US" altLang="es-MX" sz="3100" b="1" i="1" u="sng" dirty="0">
                <a:latin typeface="Arial" panose="020B0604020202020204" pitchFamily="34" charset="0"/>
              </a:rPr>
              <a:t>were </a:t>
            </a:r>
            <a:r>
              <a:rPr lang="en-US" altLang="es-MX" sz="3000" b="1" i="1" u="sng" dirty="0">
                <a:latin typeface="Arial" panose="020B0604020202020204" pitchFamily="34" charset="0"/>
              </a:rPr>
              <a:t>created</a:t>
            </a:r>
            <a:r>
              <a:rPr lang="en-US" altLang="es-MX" sz="3100" dirty="0">
                <a:latin typeface="Arial" panose="020B0604020202020204" pitchFamily="34" charset="0"/>
              </a:rPr>
              <a:t> </a:t>
            </a:r>
            <a:r>
              <a:rPr lang="en-US" altLang="es-MX" sz="2300" dirty="0">
                <a:latin typeface="Arial" panose="020B0604020202020204" pitchFamily="34" charset="0"/>
              </a:rPr>
              <a:t>(by someone)</a:t>
            </a:r>
            <a:r>
              <a:rPr lang="en-US" altLang="es-MX" sz="3100" dirty="0">
                <a:latin typeface="Arial" panose="020B0604020202020204" pitchFamily="34" charset="0"/>
              </a:rPr>
              <a:t> in 1982</a:t>
            </a:r>
            <a:r>
              <a:rPr lang="en-US" altLang="es-MX" dirty="0">
                <a:latin typeface="Arial" panose="020B0604020202020204" pitchFamily="34" charset="0"/>
              </a:rPr>
              <a:t>?</a:t>
            </a:r>
          </a:p>
        </p:txBody>
      </p:sp>
      <p:pic>
        <p:nvPicPr>
          <p:cNvPr id="44040" name="Picture 8" descr="MCj04315310000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7087" y="558800"/>
            <a:ext cx="1597025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785708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1600" y="381000"/>
            <a:ext cx="10566400" cy="1524000"/>
          </a:xfrm>
        </p:spPr>
        <p:txBody>
          <a:bodyPr>
            <a:normAutofit/>
          </a:bodyPr>
          <a:lstStyle/>
          <a:p>
            <a:r>
              <a:rPr lang="en-US" altLang="es-MX" sz="2800" dirty="0">
                <a:solidFill>
                  <a:srgbClr val="7030A0"/>
                </a:solidFill>
                <a:latin typeface="Arial" panose="020B0604020202020204" pitchFamily="34" charset="0"/>
              </a:rPr>
              <a:t>How / Percy Spencer  / discover / microwave cooking</a:t>
            </a:r>
            <a:br>
              <a:rPr lang="en-US" altLang="es-MX" sz="2800" dirty="0">
                <a:solidFill>
                  <a:srgbClr val="7030A0"/>
                </a:solidFill>
                <a:latin typeface="Arial" panose="020B0604020202020204" pitchFamily="34" charset="0"/>
              </a:rPr>
            </a:br>
            <a:r>
              <a:rPr lang="en-US" altLang="es-MX" sz="2800" dirty="0">
                <a:solidFill>
                  <a:srgbClr val="0033CC"/>
                </a:solidFill>
                <a:latin typeface="Arial" panose="020B0604020202020204" pitchFamily="34" charset="0"/>
              </a:rPr>
              <a:t>answer – accidentally</a:t>
            </a:r>
            <a:br>
              <a:rPr lang="en-US" altLang="es-MX" sz="2800" dirty="0">
                <a:solidFill>
                  <a:srgbClr val="0033CC"/>
                </a:solidFill>
                <a:latin typeface="Arial" panose="020B0604020202020204" pitchFamily="34" charset="0"/>
              </a:rPr>
            </a:br>
            <a:r>
              <a:rPr lang="en-US" altLang="es-MX" sz="2800" i="1" u="sng" dirty="0">
                <a:latin typeface="Comic Sans MS" panose="030F0702030302020204" pitchFamily="66" charset="0"/>
              </a:rPr>
              <a:t>simple past tense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3400" y="2286000"/>
            <a:ext cx="9982200" cy="42672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altLang="es-MX" sz="2600" dirty="0">
                <a:solidFill>
                  <a:srgbClr val="009900"/>
                </a:solidFill>
                <a:latin typeface="Arial" panose="020B0604020202020204" pitchFamily="34" charset="0"/>
              </a:rPr>
              <a:t>Active Question: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s-MX" sz="2600" dirty="0">
                <a:latin typeface="Arial" panose="020B0604020202020204" pitchFamily="34" charset="0"/>
              </a:rPr>
              <a:t>How </a:t>
            </a:r>
            <a:r>
              <a:rPr lang="en-US" altLang="es-MX" sz="2600" b="1" i="1" u="sng" dirty="0">
                <a:latin typeface="Arial" panose="020B0604020202020204" pitchFamily="34" charset="0"/>
              </a:rPr>
              <a:t>did</a:t>
            </a:r>
            <a:r>
              <a:rPr lang="en-US" altLang="es-MX" sz="2600" b="1" i="1" dirty="0">
                <a:latin typeface="Arial" panose="020B0604020202020204" pitchFamily="34" charset="0"/>
              </a:rPr>
              <a:t> </a:t>
            </a:r>
            <a:r>
              <a:rPr lang="en-US" altLang="es-MX" sz="2500" dirty="0">
                <a:latin typeface="Arial" panose="020B0604020202020204" pitchFamily="34" charset="0"/>
              </a:rPr>
              <a:t>Percy Spencer </a:t>
            </a:r>
            <a:r>
              <a:rPr lang="en-US" altLang="es-MX" sz="2600" b="1" i="1" u="sng" dirty="0">
                <a:latin typeface="Arial" panose="020B0604020202020204" pitchFamily="34" charset="0"/>
              </a:rPr>
              <a:t>discover</a:t>
            </a:r>
            <a:r>
              <a:rPr lang="en-US" altLang="es-MX" sz="2600" b="1" i="1" dirty="0">
                <a:latin typeface="Arial" panose="020B0604020202020204" pitchFamily="34" charset="0"/>
              </a:rPr>
              <a:t> </a:t>
            </a:r>
            <a:r>
              <a:rPr lang="en-US" altLang="es-MX" sz="2600" dirty="0">
                <a:latin typeface="Arial" panose="020B0604020202020204" pitchFamily="34" charset="0"/>
              </a:rPr>
              <a:t>microwave cooking?</a:t>
            </a:r>
          </a:p>
          <a:p>
            <a:pPr>
              <a:lnSpc>
                <a:spcPct val="80000"/>
              </a:lnSpc>
            </a:pPr>
            <a:r>
              <a:rPr lang="en-US" altLang="es-MX" sz="2600" dirty="0">
                <a:solidFill>
                  <a:srgbClr val="0033CC"/>
                </a:solidFill>
                <a:latin typeface="Arial" panose="020B0604020202020204" pitchFamily="34" charset="0"/>
              </a:rPr>
              <a:t>Active Answer: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s-MX" sz="2500" dirty="0">
                <a:latin typeface="Arial" panose="020B0604020202020204" pitchFamily="34" charset="0"/>
              </a:rPr>
              <a:t>Percy Spencer accidentally </a:t>
            </a:r>
            <a:r>
              <a:rPr lang="en-US" altLang="es-MX" sz="2500" b="1" i="1" u="sng" dirty="0">
                <a:latin typeface="Arial" panose="020B0604020202020204" pitchFamily="34" charset="0"/>
              </a:rPr>
              <a:t>discovered</a:t>
            </a:r>
            <a:r>
              <a:rPr lang="en-US" altLang="es-MX" sz="2600" dirty="0">
                <a:latin typeface="Arial" panose="020B0604020202020204" pitchFamily="34" charset="0"/>
              </a:rPr>
              <a:t> microwave cooking.</a:t>
            </a:r>
          </a:p>
          <a:p>
            <a:pPr>
              <a:lnSpc>
                <a:spcPct val="80000"/>
              </a:lnSpc>
            </a:pPr>
            <a:r>
              <a:rPr lang="en-US" altLang="es-MX" sz="2600" dirty="0">
                <a:solidFill>
                  <a:srgbClr val="FF5050"/>
                </a:solidFill>
                <a:latin typeface="Arial" panose="020B0604020202020204" pitchFamily="34" charset="0"/>
              </a:rPr>
              <a:t>Passive Question: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s-MX" sz="2600" dirty="0">
                <a:latin typeface="Arial" panose="020B0604020202020204" pitchFamily="34" charset="0"/>
              </a:rPr>
              <a:t>How </a:t>
            </a:r>
            <a:r>
              <a:rPr lang="en-US" altLang="es-MX" sz="2600" b="1" u="sng" dirty="0">
                <a:latin typeface="Arial" panose="020B0604020202020204" pitchFamily="34" charset="0"/>
              </a:rPr>
              <a:t>was</a:t>
            </a:r>
            <a:r>
              <a:rPr lang="en-US" altLang="es-MX" sz="2600" dirty="0">
                <a:latin typeface="Arial" panose="020B0604020202020204" pitchFamily="34" charset="0"/>
              </a:rPr>
              <a:t> microwave cooking </a:t>
            </a:r>
            <a:r>
              <a:rPr lang="en-US" altLang="es-MX" sz="2500" b="1" i="1" u="sng" dirty="0">
                <a:latin typeface="Arial" panose="020B0604020202020204" pitchFamily="34" charset="0"/>
              </a:rPr>
              <a:t>discovered</a:t>
            </a:r>
            <a:r>
              <a:rPr lang="en-US" altLang="es-MX" sz="2600" dirty="0">
                <a:latin typeface="Arial" panose="020B0604020202020204" pitchFamily="34" charset="0"/>
              </a:rPr>
              <a:t> </a:t>
            </a:r>
            <a:r>
              <a:rPr lang="en-US" altLang="es-MX" sz="2000" dirty="0">
                <a:latin typeface="Arial" panose="020B0604020202020204" pitchFamily="34" charset="0"/>
              </a:rPr>
              <a:t>(by Percy Spencer)</a:t>
            </a:r>
            <a:r>
              <a:rPr lang="en-US" altLang="es-MX" sz="2400" dirty="0">
                <a:latin typeface="Arial" panose="020B0604020202020204" pitchFamily="34" charset="0"/>
              </a:rPr>
              <a:t>?</a:t>
            </a:r>
            <a:endParaRPr lang="en-US" altLang="es-MX" sz="2600" dirty="0"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</a:pPr>
            <a:r>
              <a:rPr lang="en-US" altLang="es-MX" sz="2600" dirty="0">
                <a:solidFill>
                  <a:srgbClr val="FF6600"/>
                </a:solidFill>
                <a:latin typeface="Arial" panose="020B0604020202020204" pitchFamily="34" charset="0"/>
              </a:rPr>
              <a:t>Passive  Answer</a:t>
            </a:r>
            <a:endParaRPr lang="en-US" altLang="es-MX" sz="2600" dirty="0"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s-MX" sz="2600" dirty="0">
                <a:latin typeface="Arial" panose="020B0604020202020204" pitchFamily="34" charset="0"/>
              </a:rPr>
              <a:t>Microwave cooking </a:t>
            </a:r>
            <a:r>
              <a:rPr lang="en-US" altLang="es-MX" sz="2600" b="1" i="1" u="sng" dirty="0">
                <a:latin typeface="Arial" panose="020B0604020202020204" pitchFamily="34" charset="0"/>
              </a:rPr>
              <a:t>was </a:t>
            </a:r>
            <a:r>
              <a:rPr lang="en-US" altLang="es-MX" sz="2500" dirty="0">
                <a:latin typeface="Arial" panose="020B0604020202020204" pitchFamily="34" charset="0"/>
              </a:rPr>
              <a:t>accidentally</a:t>
            </a:r>
            <a:r>
              <a:rPr lang="en-US" altLang="es-MX" sz="2600" b="1" i="1" u="sng" dirty="0">
                <a:latin typeface="Arial" panose="020B0604020202020204" pitchFamily="34" charset="0"/>
              </a:rPr>
              <a:t> </a:t>
            </a:r>
            <a:r>
              <a:rPr lang="en-US" altLang="es-MX" sz="2500" b="1" i="1" u="sng" dirty="0">
                <a:latin typeface="Arial" panose="020B0604020202020204" pitchFamily="34" charset="0"/>
              </a:rPr>
              <a:t>discovered</a:t>
            </a:r>
            <a:r>
              <a:rPr lang="en-US" altLang="es-MX" sz="2600" dirty="0">
                <a:latin typeface="Arial" panose="020B0604020202020204" pitchFamily="34" charset="0"/>
              </a:rPr>
              <a:t> </a:t>
            </a:r>
            <a:r>
              <a:rPr lang="en-US" altLang="es-MX" sz="2000" dirty="0">
                <a:latin typeface="Arial" panose="020B0604020202020204" pitchFamily="34" charset="0"/>
              </a:rPr>
              <a:t>(by Percy Spencer).</a:t>
            </a:r>
          </a:p>
        </p:txBody>
      </p:sp>
      <p:pic>
        <p:nvPicPr>
          <p:cNvPr id="45062" name="Picture 6" descr="MCj03524370000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4550" y="1023937"/>
            <a:ext cx="2241550" cy="1262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04888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88306" y="502607"/>
            <a:ext cx="11386159" cy="937256"/>
          </a:xfrm>
        </p:spPr>
        <p:txBody>
          <a:bodyPr>
            <a:normAutofit/>
          </a:bodyPr>
          <a:lstStyle/>
          <a:p>
            <a:r>
              <a:rPr lang="es-MX" sz="6000" dirty="0" smtClean="0"/>
              <a:t>TEMAS</a:t>
            </a:r>
            <a:endParaRPr lang="es-MX" sz="6000" dirty="0"/>
          </a:p>
        </p:txBody>
      </p:sp>
      <p:sp>
        <p:nvSpPr>
          <p:cNvPr id="3" name="Elipse 2">
            <a:hlinkClick r:id="rId2" action="ppaction://hlinksldjump"/>
          </p:cNvPr>
          <p:cNvSpPr>
            <a:spLocks noChangeAspect="1"/>
          </p:cNvSpPr>
          <p:nvPr/>
        </p:nvSpPr>
        <p:spPr>
          <a:xfrm>
            <a:off x="2267906" y="2806700"/>
            <a:ext cx="3600000" cy="360000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/>
              <a:t>Passive</a:t>
            </a:r>
          </a:p>
          <a:p>
            <a:pPr algn="ctr"/>
            <a:r>
              <a:rPr lang="en-US" sz="3600" b="1" dirty="0"/>
              <a:t>Voice:</a:t>
            </a:r>
          </a:p>
          <a:p>
            <a:pPr algn="ctr"/>
            <a:r>
              <a:rPr lang="en-US" sz="3600" b="1" dirty="0" smtClean="0"/>
              <a:t>Present Simple</a:t>
            </a:r>
            <a:endParaRPr lang="en-US" sz="3600" b="1" dirty="0"/>
          </a:p>
          <a:p>
            <a:pPr algn="ctr"/>
            <a:r>
              <a:rPr lang="en-US" sz="3600" b="1" dirty="0" smtClean="0"/>
              <a:t>Passive</a:t>
            </a:r>
            <a:endParaRPr lang="es-MX" sz="3600" b="1" dirty="0"/>
          </a:p>
        </p:txBody>
      </p:sp>
      <p:sp>
        <p:nvSpPr>
          <p:cNvPr id="11" name="Elipse 10">
            <a:hlinkClick r:id="rId3" action="ppaction://hlinksldjump"/>
          </p:cNvPr>
          <p:cNvSpPr>
            <a:spLocks noChangeAspect="1"/>
          </p:cNvSpPr>
          <p:nvPr/>
        </p:nvSpPr>
        <p:spPr>
          <a:xfrm>
            <a:off x="6243006" y="2765200"/>
            <a:ext cx="3600000" cy="3600000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/>
              <a:t>Passive</a:t>
            </a:r>
          </a:p>
          <a:p>
            <a:pPr algn="ctr"/>
            <a:r>
              <a:rPr lang="en-US" sz="3600" b="1" dirty="0" smtClean="0"/>
              <a:t>Voice: Past</a:t>
            </a:r>
            <a:endParaRPr lang="en-US" sz="3600" b="1" dirty="0"/>
          </a:p>
          <a:p>
            <a:pPr algn="ctr"/>
            <a:r>
              <a:rPr lang="en-US" sz="3600" b="1" dirty="0" smtClean="0"/>
              <a:t>Simple</a:t>
            </a:r>
            <a:endParaRPr lang="en-US" sz="3600" b="1" dirty="0"/>
          </a:p>
          <a:p>
            <a:pPr algn="ctr"/>
            <a:r>
              <a:rPr lang="en-US" sz="3600" b="1" dirty="0" smtClean="0"/>
              <a:t>Passive</a:t>
            </a:r>
            <a:endParaRPr lang="es-MX" sz="3600" dirty="0"/>
          </a:p>
        </p:txBody>
      </p:sp>
      <p:sp>
        <p:nvSpPr>
          <p:cNvPr id="4" name="Rectángulo redondeado 3">
            <a:hlinkClick r:id="" action="ppaction://noaction"/>
          </p:cNvPr>
          <p:cNvSpPr/>
          <p:nvPr/>
        </p:nvSpPr>
        <p:spPr>
          <a:xfrm>
            <a:off x="2390284" y="1717450"/>
            <a:ext cx="3355244" cy="6731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/>
              <a:t>Lo </a:t>
            </a:r>
            <a:r>
              <a:rPr lang="es-MX" b="1" dirty="0" smtClean="0"/>
              <a:t>que me gusta leer</a:t>
            </a:r>
            <a:endParaRPr lang="es-MX" sz="2400" b="1" dirty="0"/>
          </a:p>
        </p:txBody>
      </p:sp>
      <p:sp>
        <p:nvSpPr>
          <p:cNvPr id="7" name="Rectángulo redondeado 6">
            <a:hlinkClick r:id="" action="ppaction://noaction"/>
          </p:cNvPr>
          <p:cNvSpPr/>
          <p:nvPr/>
        </p:nvSpPr>
        <p:spPr>
          <a:xfrm>
            <a:off x="6365384" y="1717450"/>
            <a:ext cx="3355244" cy="673100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Describo un proceso</a:t>
            </a:r>
            <a:endParaRPr lang="es-MX" sz="2400" b="1" dirty="0"/>
          </a:p>
        </p:txBody>
      </p:sp>
    </p:spTree>
    <p:extLst>
      <p:ext uri="{BB962C8B-B14F-4D97-AF65-F5344CB8AC3E}">
        <p14:creationId xmlns:p14="http://schemas.microsoft.com/office/powerpoint/2010/main" val="3682083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11" grpId="0" animBg="1"/>
      <p:bldP spid="4" grpId="0" animBg="1"/>
      <p:bldP spid="7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66700" y="381000"/>
            <a:ext cx="10401300" cy="1524000"/>
          </a:xfrm>
        </p:spPr>
        <p:txBody>
          <a:bodyPr>
            <a:normAutofit/>
          </a:bodyPr>
          <a:lstStyle/>
          <a:p>
            <a:r>
              <a:rPr lang="en-US" altLang="es-MX" sz="2800" dirty="0">
                <a:solidFill>
                  <a:srgbClr val="7030A0"/>
                </a:solidFill>
                <a:latin typeface="Arial" panose="020B0604020202020204" pitchFamily="34" charset="0"/>
              </a:rPr>
              <a:t>When / Percy Spencer  / discover / microwave cooking</a:t>
            </a:r>
            <a:br>
              <a:rPr lang="en-US" altLang="es-MX" sz="2800" dirty="0">
                <a:solidFill>
                  <a:srgbClr val="7030A0"/>
                </a:solidFill>
                <a:latin typeface="Arial" panose="020B0604020202020204" pitchFamily="34" charset="0"/>
              </a:rPr>
            </a:br>
            <a:r>
              <a:rPr lang="en-US" altLang="es-MX" sz="2800" dirty="0">
                <a:solidFill>
                  <a:srgbClr val="0033CC"/>
                </a:solidFill>
                <a:latin typeface="Arial" panose="020B0604020202020204" pitchFamily="34" charset="0"/>
              </a:rPr>
              <a:t>answer – in 1945</a:t>
            </a:r>
            <a:br>
              <a:rPr lang="en-US" altLang="es-MX" sz="2800" dirty="0">
                <a:solidFill>
                  <a:srgbClr val="0033CC"/>
                </a:solidFill>
                <a:latin typeface="Arial" panose="020B0604020202020204" pitchFamily="34" charset="0"/>
              </a:rPr>
            </a:br>
            <a:r>
              <a:rPr lang="en-US" altLang="es-MX" sz="2800" i="1" u="sng" dirty="0">
                <a:latin typeface="Comic Sans MS" panose="030F0702030302020204" pitchFamily="66" charset="0"/>
              </a:rPr>
              <a:t>simple past tense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31800" y="2286000"/>
            <a:ext cx="10083800" cy="42672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altLang="es-MX" sz="2600" dirty="0">
                <a:solidFill>
                  <a:srgbClr val="009900"/>
                </a:solidFill>
                <a:latin typeface="Arial" panose="020B0604020202020204" pitchFamily="34" charset="0"/>
              </a:rPr>
              <a:t>Active Question: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s-MX" sz="2600" dirty="0">
                <a:latin typeface="Arial" panose="020B0604020202020204" pitchFamily="34" charset="0"/>
              </a:rPr>
              <a:t>When </a:t>
            </a:r>
            <a:r>
              <a:rPr lang="en-US" altLang="es-MX" sz="2600" b="1" i="1" u="sng" dirty="0">
                <a:latin typeface="Arial" panose="020B0604020202020204" pitchFamily="34" charset="0"/>
              </a:rPr>
              <a:t>did</a:t>
            </a:r>
            <a:r>
              <a:rPr lang="en-US" altLang="es-MX" sz="2600" b="1" i="1" dirty="0">
                <a:latin typeface="Arial" panose="020B0604020202020204" pitchFamily="34" charset="0"/>
              </a:rPr>
              <a:t> </a:t>
            </a:r>
            <a:r>
              <a:rPr lang="en-US" altLang="es-MX" sz="2500" dirty="0">
                <a:latin typeface="Arial" panose="020B0604020202020204" pitchFamily="34" charset="0"/>
              </a:rPr>
              <a:t>Percy Spencer </a:t>
            </a:r>
            <a:r>
              <a:rPr lang="en-US" altLang="es-MX" sz="2600" b="1" i="1" u="sng" dirty="0">
                <a:latin typeface="Arial" panose="020B0604020202020204" pitchFamily="34" charset="0"/>
              </a:rPr>
              <a:t>discover</a:t>
            </a:r>
            <a:r>
              <a:rPr lang="en-US" altLang="es-MX" sz="2600" b="1" i="1" dirty="0">
                <a:latin typeface="Arial" panose="020B0604020202020204" pitchFamily="34" charset="0"/>
              </a:rPr>
              <a:t> </a:t>
            </a:r>
            <a:r>
              <a:rPr lang="en-US" altLang="es-MX" sz="2600" dirty="0">
                <a:latin typeface="Arial" panose="020B0604020202020204" pitchFamily="34" charset="0"/>
              </a:rPr>
              <a:t>microwave cooking?</a:t>
            </a:r>
          </a:p>
          <a:p>
            <a:pPr>
              <a:lnSpc>
                <a:spcPct val="80000"/>
              </a:lnSpc>
            </a:pPr>
            <a:r>
              <a:rPr lang="en-US" altLang="es-MX" sz="2600" dirty="0">
                <a:solidFill>
                  <a:srgbClr val="0033CC"/>
                </a:solidFill>
                <a:latin typeface="Arial" panose="020B0604020202020204" pitchFamily="34" charset="0"/>
              </a:rPr>
              <a:t>Active Answer: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s-MX" sz="2500" dirty="0">
                <a:latin typeface="Arial" panose="020B0604020202020204" pitchFamily="34" charset="0"/>
              </a:rPr>
              <a:t>Percy Spencer </a:t>
            </a:r>
            <a:r>
              <a:rPr lang="en-US" altLang="es-MX" sz="2500" b="1" i="1" u="sng" dirty="0">
                <a:latin typeface="Arial" panose="020B0604020202020204" pitchFamily="34" charset="0"/>
              </a:rPr>
              <a:t>discovered</a:t>
            </a:r>
            <a:r>
              <a:rPr lang="en-US" altLang="es-MX" sz="2600" dirty="0">
                <a:latin typeface="Arial" panose="020B0604020202020204" pitchFamily="34" charset="0"/>
              </a:rPr>
              <a:t> microwave cooking in 1945.</a:t>
            </a:r>
          </a:p>
          <a:p>
            <a:pPr>
              <a:lnSpc>
                <a:spcPct val="80000"/>
              </a:lnSpc>
            </a:pPr>
            <a:r>
              <a:rPr lang="en-US" altLang="es-MX" sz="2600" dirty="0">
                <a:solidFill>
                  <a:srgbClr val="FF5050"/>
                </a:solidFill>
                <a:latin typeface="Arial" panose="020B0604020202020204" pitchFamily="34" charset="0"/>
              </a:rPr>
              <a:t>Passive Question: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s-MX" sz="2600" dirty="0">
                <a:latin typeface="Arial" panose="020B0604020202020204" pitchFamily="34" charset="0"/>
              </a:rPr>
              <a:t>When </a:t>
            </a:r>
            <a:r>
              <a:rPr lang="en-US" altLang="es-MX" sz="2600" b="1" u="sng" dirty="0">
                <a:latin typeface="Arial" panose="020B0604020202020204" pitchFamily="34" charset="0"/>
              </a:rPr>
              <a:t>was</a:t>
            </a:r>
            <a:r>
              <a:rPr lang="en-US" altLang="es-MX" sz="2600" dirty="0">
                <a:latin typeface="Arial" panose="020B0604020202020204" pitchFamily="34" charset="0"/>
              </a:rPr>
              <a:t> microwave cooking </a:t>
            </a:r>
            <a:r>
              <a:rPr lang="en-US" altLang="es-MX" sz="2500" b="1" i="1" u="sng" dirty="0">
                <a:latin typeface="Arial" panose="020B0604020202020204" pitchFamily="34" charset="0"/>
              </a:rPr>
              <a:t>discovered</a:t>
            </a:r>
            <a:r>
              <a:rPr lang="en-US" altLang="es-MX" sz="2600" dirty="0">
                <a:latin typeface="Arial" panose="020B0604020202020204" pitchFamily="34" charset="0"/>
              </a:rPr>
              <a:t> </a:t>
            </a:r>
            <a:r>
              <a:rPr lang="en-US" altLang="es-MX" sz="2000" dirty="0">
                <a:latin typeface="Arial" panose="020B0604020202020204" pitchFamily="34" charset="0"/>
              </a:rPr>
              <a:t>(by Percy Spencer)</a:t>
            </a:r>
            <a:r>
              <a:rPr lang="en-US" altLang="es-MX" sz="2400" dirty="0">
                <a:latin typeface="Arial" panose="020B0604020202020204" pitchFamily="34" charset="0"/>
              </a:rPr>
              <a:t>?</a:t>
            </a:r>
            <a:endParaRPr lang="en-US" altLang="es-MX" sz="2600" dirty="0"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</a:pPr>
            <a:r>
              <a:rPr lang="en-US" altLang="es-MX" sz="2600" dirty="0">
                <a:solidFill>
                  <a:srgbClr val="FF6600"/>
                </a:solidFill>
                <a:latin typeface="Arial" panose="020B0604020202020204" pitchFamily="34" charset="0"/>
              </a:rPr>
              <a:t>Passive  Answer</a:t>
            </a:r>
            <a:endParaRPr lang="en-US" altLang="es-MX" sz="2600" dirty="0"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s-MX" sz="2600" dirty="0">
                <a:latin typeface="Arial" panose="020B0604020202020204" pitchFamily="34" charset="0"/>
              </a:rPr>
              <a:t>Microwave cooking </a:t>
            </a:r>
            <a:r>
              <a:rPr lang="en-US" altLang="es-MX" sz="2600" b="1" i="1" u="sng" dirty="0">
                <a:latin typeface="Arial" panose="020B0604020202020204" pitchFamily="34" charset="0"/>
              </a:rPr>
              <a:t>was </a:t>
            </a:r>
            <a:r>
              <a:rPr lang="en-US" altLang="es-MX" sz="2500" b="1" i="1" u="sng" dirty="0">
                <a:latin typeface="Arial" panose="020B0604020202020204" pitchFamily="34" charset="0"/>
              </a:rPr>
              <a:t>discovered</a:t>
            </a:r>
            <a:r>
              <a:rPr lang="en-US" altLang="es-MX" sz="2600" dirty="0">
                <a:latin typeface="Arial" panose="020B0604020202020204" pitchFamily="34" charset="0"/>
              </a:rPr>
              <a:t> </a:t>
            </a:r>
            <a:r>
              <a:rPr lang="en-US" altLang="es-MX" sz="2000" dirty="0">
                <a:latin typeface="Arial" panose="020B0604020202020204" pitchFamily="34" charset="0"/>
              </a:rPr>
              <a:t>(by Percy Spencer) in 1945.</a:t>
            </a:r>
          </a:p>
        </p:txBody>
      </p:sp>
      <p:pic>
        <p:nvPicPr>
          <p:cNvPr id="47110" name="Picture 6" descr="MCBD10097_0000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400" y="1066800"/>
            <a:ext cx="1746250" cy="1290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6066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9700" y="381000"/>
            <a:ext cx="10528300" cy="1524000"/>
          </a:xfrm>
        </p:spPr>
        <p:txBody>
          <a:bodyPr/>
          <a:lstStyle/>
          <a:p>
            <a:r>
              <a:rPr lang="en-US" altLang="es-MX" sz="2800" dirty="0">
                <a:solidFill>
                  <a:srgbClr val="7030A0"/>
                </a:solidFill>
                <a:latin typeface="Arial" panose="020B0604020202020204" pitchFamily="34" charset="0"/>
              </a:rPr>
              <a:t>What / Thomas Edison  / invent</a:t>
            </a:r>
            <a:br>
              <a:rPr lang="en-US" altLang="es-MX" sz="2800" dirty="0">
                <a:solidFill>
                  <a:srgbClr val="7030A0"/>
                </a:solidFill>
                <a:latin typeface="Arial" panose="020B0604020202020204" pitchFamily="34" charset="0"/>
              </a:rPr>
            </a:br>
            <a:r>
              <a:rPr lang="en-US" altLang="es-MX" sz="2800" dirty="0">
                <a:solidFill>
                  <a:srgbClr val="0033CC"/>
                </a:solidFill>
                <a:latin typeface="Arial" panose="020B0604020202020204" pitchFamily="34" charset="0"/>
              </a:rPr>
              <a:t>answer – the telephone &amp; phonograph</a:t>
            </a:r>
            <a:r>
              <a:rPr lang="en-US" altLang="es-MX" sz="2800" dirty="0">
                <a:latin typeface="Arial" panose="020B0604020202020204" pitchFamily="34" charset="0"/>
              </a:rPr>
              <a:t/>
            </a:r>
            <a:br>
              <a:rPr lang="en-US" altLang="es-MX" sz="2800" dirty="0">
                <a:latin typeface="Arial" panose="020B0604020202020204" pitchFamily="34" charset="0"/>
              </a:rPr>
            </a:br>
            <a:r>
              <a:rPr lang="en-US" altLang="es-MX" sz="2800" i="1" u="sng" dirty="0">
                <a:latin typeface="Comic Sans MS" panose="030F0702030302020204" pitchFamily="66" charset="0"/>
              </a:rPr>
              <a:t>simple past tense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08000" y="2057400"/>
            <a:ext cx="10007600" cy="44958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altLang="es-MX" sz="2600" dirty="0">
                <a:solidFill>
                  <a:srgbClr val="009900"/>
                </a:solidFill>
                <a:latin typeface="Arial" panose="020B0604020202020204" pitchFamily="34" charset="0"/>
              </a:rPr>
              <a:t>Active Question: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s-MX" sz="2600" dirty="0">
                <a:latin typeface="Arial" panose="020B0604020202020204" pitchFamily="34" charset="0"/>
              </a:rPr>
              <a:t>What </a:t>
            </a:r>
            <a:r>
              <a:rPr lang="en-US" altLang="es-MX" sz="2600" b="1" i="1" u="sng" dirty="0">
                <a:latin typeface="Arial" panose="020B0604020202020204" pitchFamily="34" charset="0"/>
              </a:rPr>
              <a:t>did</a:t>
            </a:r>
            <a:r>
              <a:rPr lang="en-US" altLang="es-MX" sz="2600" i="1" u="sng" dirty="0">
                <a:latin typeface="Arial" panose="020B0604020202020204" pitchFamily="34" charset="0"/>
              </a:rPr>
              <a:t> </a:t>
            </a:r>
            <a:r>
              <a:rPr lang="en-US" altLang="es-MX" sz="2600" dirty="0">
                <a:latin typeface="Arial" panose="020B0604020202020204" pitchFamily="34" charset="0"/>
              </a:rPr>
              <a:t>Thomas Edison </a:t>
            </a:r>
            <a:r>
              <a:rPr lang="en-US" altLang="es-MX" sz="2600" b="1" i="1" u="sng" dirty="0">
                <a:latin typeface="Arial" panose="020B0604020202020204" pitchFamily="34" charset="0"/>
              </a:rPr>
              <a:t>invent</a:t>
            </a:r>
            <a:r>
              <a:rPr lang="en-US" altLang="es-MX" sz="2600" dirty="0">
                <a:latin typeface="Arial" panose="020B0604020202020204" pitchFamily="34" charset="0"/>
              </a:rPr>
              <a:t>?</a:t>
            </a:r>
          </a:p>
          <a:p>
            <a:pPr>
              <a:lnSpc>
                <a:spcPct val="90000"/>
              </a:lnSpc>
            </a:pPr>
            <a:r>
              <a:rPr lang="en-US" altLang="es-MX" sz="2600" dirty="0">
                <a:solidFill>
                  <a:srgbClr val="0033CC"/>
                </a:solidFill>
                <a:latin typeface="Arial" panose="020B0604020202020204" pitchFamily="34" charset="0"/>
              </a:rPr>
              <a:t>Active Answer: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s-MX" sz="2600" dirty="0">
                <a:latin typeface="Arial" panose="020B0604020202020204" pitchFamily="34" charset="0"/>
              </a:rPr>
              <a:t>Thomas Edison </a:t>
            </a:r>
            <a:r>
              <a:rPr lang="en-US" altLang="es-MX" sz="2600" b="1" i="1" u="sng" dirty="0">
                <a:latin typeface="Arial" panose="020B0604020202020204" pitchFamily="34" charset="0"/>
              </a:rPr>
              <a:t>invented</a:t>
            </a:r>
            <a:r>
              <a:rPr lang="en-US" altLang="es-MX" sz="2600" dirty="0">
                <a:latin typeface="Arial" panose="020B0604020202020204" pitchFamily="34" charset="0"/>
              </a:rPr>
              <a:t> the light bulb and phonograph.</a:t>
            </a:r>
          </a:p>
          <a:p>
            <a:pPr>
              <a:lnSpc>
                <a:spcPct val="90000"/>
              </a:lnSpc>
            </a:pPr>
            <a:r>
              <a:rPr lang="en-US" altLang="es-MX" sz="2600" dirty="0">
                <a:solidFill>
                  <a:srgbClr val="FF5050"/>
                </a:solidFill>
                <a:latin typeface="Arial" panose="020B0604020202020204" pitchFamily="34" charset="0"/>
              </a:rPr>
              <a:t>Passive Question: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s-MX" sz="2600" dirty="0">
                <a:latin typeface="Arial" panose="020B0604020202020204" pitchFamily="34" charset="0"/>
              </a:rPr>
              <a:t>What </a:t>
            </a:r>
            <a:r>
              <a:rPr lang="en-US" altLang="es-MX" sz="2600" b="1" u="sng" dirty="0">
                <a:latin typeface="Arial" panose="020B0604020202020204" pitchFamily="34" charset="0"/>
              </a:rPr>
              <a:t>was</a:t>
            </a:r>
            <a:r>
              <a:rPr lang="en-US" altLang="es-MX" sz="2600" dirty="0">
                <a:latin typeface="Arial" panose="020B0604020202020204" pitchFamily="34" charset="0"/>
              </a:rPr>
              <a:t> </a:t>
            </a:r>
            <a:r>
              <a:rPr lang="en-US" altLang="es-MX" sz="2600" b="1" i="1" u="sng" dirty="0">
                <a:latin typeface="Arial" panose="020B0604020202020204" pitchFamily="34" charset="0"/>
              </a:rPr>
              <a:t>invented</a:t>
            </a:r>
            <a:r>
              <a:rPr lang="en-US" altLang="es-MX" sz="2600" dirty="0">
                <a:latin typeface="Arial" panose="020B0604020202020204" pitchFamily="34" charset="0"/>
              </a:rPr>
              <a:t> by Thomas Edison</a:t>
            </a:r>
            <a:r>
              <a:rPr lang="en-US" altLang="es-MX" sz="2400" dirty="0">
                <a:latin typeface="Arial" panose="020B0604020202020204" pitchFamily="34" charset="0"/>
              </a:rPr>
              <a:t>?</a:t>
            </a:r>
            <a:endParaRPr lang="en-US" altLang="es-MX" sz="2600" dirty="0">
              <a:latin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r>
              <a:rPr lang="en-US" altLang="es-MX" sz="2600" dirty="0">
                <a:solidFill>
                  <a:srgbClr val="FF6600"/>
                </a:solidFill>
                <a:latin typeface="Arial" panose="020B0604020202020204" pitchFamily="34" charset="0"/>
              </a:rPr>
              <a:t>Passive  Answer</a:t>
            </a:r>
            <a:endParaRPr lang="en-US" altLang="es-MX" sz="2600" dirty="0">
              <a:latin typeface="Arial" panose="020B0604020202020204" pitchFamily="34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s-MX" sz="2600" dirty="0">
                <a:latin typeface="Arial" panose="020B0604020202020204" pitchFamily="34" charset="0"/>
              </a:rPr>
              <a:t>The light bulb and phonograph </a:t>
            </a:r>
            <a:r>
              <a:rPr lang="en-US" altLang="es-MX" sz="2600" b="1" i="1" u="sng" dirty="0">
                <a:latin typeface="Arial" panose="020B0604020202020204" pitchFamily="34" charset="0"/>
              </a:rPr>
              <a:t>were invented</a:t>
            </a:r>
            <a:r>
              <a:rPr lang="en-US" altLang="es-MX" sz="2600" dirty="0">
                <a:latin typeface="Arial" panose="020B0604020202020204" pitchFamily="34" charset="0"/>
              </a:rPr>
              <a:t> by Thomas Edison.</a:t>
            </a:r>
          </a:p>
        </p:txBody>
      </p:sp>
      <p:pic>
        <p:nvPicPr>
          <p:cNvPr id="37898" name="Picture 10" descr="phonograp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5600" y="977900"/>
            <a:ext cx="123825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899" name="Picture 11" descr="MCj0435236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8795" y="381000"/>
            <a:ext cx="1176337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5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26978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1981200" y="-315416"/>
            <a:ext cx="8229600" cy="1143000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>
                <a:solidFill>
                  <a:srgbClr val="0070C0"/>
                </a:solidFill>
                <a:latin typeface="Calibri" pitchFamily="34" charset="0"/>
              </a:rPr>
              <a:t>Make passive sentences (Past Passive)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63352" y="827584"/>
            <a:ext cx="11737304" cy="5769768"/>
          </a:xfrm>
          <a:prstGeom prst="rect">
            <a:avLst/>
          </a:prstGeom>
        </p:spPr>
        <p:txBody>
          <a:bodyPr vert="horz" numCol="2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en-US" sz="3000" dirty="0">
                <a:latin typeface="Calibri" pitchFamily="34" charset="0"/>
              </a:rPr>
              <a:t>1. A patient </a:t>
            </a:r>
            <a:r>
              <a:rPr lang="en-US" sz="3000" b="1" dirty="0">
                <a:latin typeface="Calibri" pitchFamily="34" charset="0"/>
              </a:rPr>
              <a:t>delayed</a:t>
            </a:r>
            <a:r>
              <a:rPr lang="en-US" sz="3000" dirty="0">
                <a:latin typeface="Calibri" pitchFamily="34" charset="0"/>
              </a:rPr>
              <a:t> Chris when he was leaving the hospital.</a:t>
            </a:r>
          </a:p>
          <a:p>
            <a:pPr>
              <a:buFontTx/>
              <a:buNone/>
            </a:pPr>
            <a:r>
              <a:rPr lang="en-US" sz="3000" dirty="0">
                <a:latin typeface="Calibri" pitchFamily="34" charset="0"/>
              </a:rPr>
              <a:t>2. The car </a:t>
            </a:r>
            <a:r>
              <a:rPr lang="en-US" sz="3000" b="1" dirty="0">
                <a:latin typeface="Calibri" pitchFamily="34" charset="0"/>
              </a:rPr>
              <a:t>blocked</a:t>
            </a:r>
            <a:r>
              <a:rPr lang="en-US" sz="3000" dirty="0">
                <a:latin typeface="Calibri" pitchFamily="34" charset="0"/>
              </a:rPr>
              <a:t> the gate for two hours.</a:t>
            </a:r>
          </a:p>
          <a:p>
            <a:pPr>
              <a:buFontTx/>
              <a:buNone/>
            </a:pPr>
            <a:r>
              <a:rPr lang="en-US" sz="3000" dirty="0">
                <a:latin typeface="Calibri" pitchFamily="34" charset="0"/>
              </a:rPr>
              <a:t>3. I </a:t>
            </a:r>
            <a:r>
              <a:rPr lang="en-US" sz="3000" b="1" dirty="0">
                <a:latin typeface="Calibri" pitchFamily="34" charset="0"/>
              </a:rPr>
              <a:t>had</a:t>
            </a:r>
            <a:r>
              <a:rPr lang="en-US" sz="3000" dirty="0">
                <a:latin typeface="Calibri" pitchFamily="34" charset="0"/>
              </a:rPr>
              <a:t> to take my dog to the vet.</a:t>
            </a:r>
          </a:p>
          <a:p>
            <a:pPr>
              <a:buFontTx/>
              <a:buNone/>
            </a:pPr>
            <a:r>
              <a:rPr lang="en-US" sz="3000" dirty="0">
                <a:latin typeface="Calibri" pitchFamily="34" charset="0"/>
              </a:rPr>
              <a:t>4. The teacher’s explanation </a:t>
            </a:r>
            <a:r>
              <a:rPr lang="en-US" sz="3000" b="1" dirty="0">
                <a:latin typeface="Calibri" pitchFamily="34" charset="0"/>
              </a:rPr>
              <a:t>confused</a:t>
            </a:r>
            <a:r>
              <a:rPr lang="en-US" sz="3000" dirty="0">
                <a:latin typeface="Calibri" pitchFamily="34" charset="0"/>
              </a:rPr>
              <a:t> me.</a:t>
            </a:r>
          </a:p>
          <a:p>
            <a:pPr>
              <a:buFontTx/>
              <a:buNone/>
            </a:pPr>
            <a:r>
              <a:rPr lang="en-US" sz="3000" dirty="0">
                <a:latin typeface="Calibri" pitchFamily="34" charset="0"/>
              </a:rPr>
              <a:t>5. The police </a:t>
            </a:r>
            <a:r>
              <a:rPr lang="en-US" sz="3000" b="1" dirty="0">
                <a:latin typeface="Calibri" pitchFamily="34" charset="0"/>
              </a:rPr>
              <a:t>caught</a:t>
            </a:r>
            <a:r>
              <a:rPr lang="en-US" sz="3000" dirty="0">
                <a:latin typeface="Calibri" pitchFamily="34" charset="0"/>
              </a:rPr>
              <a:t> the thieves.</a:t>
            </a:r>
          </a:p>
          <a:p>
            <a:pPr>
              <a:buFontTx/>
              <a:buNone/>
            </a:pPr>
            <a:r>
              <a:rPr lang="en-US" sz="3000" dirty="0">
                <a:latin typeface="Calibri" pitchFamily="34" charset="0"/>
              </a:rPr>
              <a:t>6. The dog </a:t>
            </a:r>
            <a:r>
              <a:rPr lang="en-US" sz="3000" b="1" dirty="0">
                <a:latin typeface="Calibri" pitchFamily="34" charset="0"/>
              </a:rPr>
              <a:t>bit</a:t>
            </a:r>
            <a:r>
              <a:rPr lang="en-US" sz="3000" dirty="0">
                <a:latin typeface="Calibri" pitchFamily="34" charset="0"/>
              </a:rPr>
              <a:t> the children badly.</a:t>
            </a:r>
          </a:p>
          <a:p>
            <a:pPr>
              <a:buFontTx/>
              <a:buNone/>
            </a:pPr>
            <a:r>
              <a:rPr lang="en-US" sz="3000" dirty="0">
                <a:latin typeface="Calibri" pitchFamily="34" charset="0"/>
              </a:rPr>
              <a:t>7. She </a:t>
            </a:r>
            <a:r>
              <a:rPr lang="en-US" sz="3000" b="1" dirty="0">
                <a:latin typeface="Calibri" pitchFamily="34" charset="0"/>
              </a:rPr>
              <a:t>sang</a:t>
            </a:r>
            <a:r>
              <a:rPr lang="en-US" sz="3000" dirty="0">
                <a:latin typeface="Calibri" pitchFamily="34" charset="0"/>
              </a:rPr>
              <a:t> a song in the concert.</a:t>
            </a:r>
          </a:p>
          <a:p>
            <a:pPr>
              <a:buFontTx/>
              <a:buNone/>
            </a:pPr>
            <a:r>
              <a:rPr lang="en-US" sz="3000" dirty="0">
                <a:latin typeface="Calibri" pitchFamily="34" charset="0"/>
              </a:rPr>
              <a:t>8. Somebody </a:t>
            </a:r>
            <a:r>
              <a:rPr lang="en-US" sz="3000" b="1" dirty="0">
                <a:latin typeface="Calibri" pitchFamily="34" charset="0"/>
              </a:rPr>
              <a:t>hit</a:t>
            </a:r>
            <a:r>
              <a:rPr lang="en-US" sz="3000" dirty="0">
                <a:latin typeface="Calibri" pitchFamily="34" charset="0"/>
              </a:rPr>
              <a:t> me in the game.</a:t>
            </a:r>
          </a:p>
          <a:p>
            <a:pPr>
              <a:buFontTx/>
              <a:buNone/>
            </a:pPr>
            <a:r>
              <a:rPr lang="en-US" sz="3000" dirty="0">
                <a:latin typeface="Calibri" pitchFamily="34" charset="0"/>
              </a:rPr>
              <a:t>9. We </a:t>
            </a:r>
            <a:r>
              <a:rPr lang="en-US" sz="3000" b="1" dirty="0">
                <a:latin typeface="Calibri" pitchFamily="34" charset="0"/>
              </a:rPr>
              <a:t>stopped</a:t>
            </a:r>
            <a:r>
              <a:rPr lang="en-US" sz="3000" dirty="0">
                <a:latin typeface="Calibri" pitchFamily="34" charset="0"/>
              </a:rPr>
              <a:t> the bus in the street.</a:t>
            </a:r>
          </a:p>
          <a:p>
            <a:pPr>
              <a:buFontTx/>
              <a:buNone/>
            </a:pPr>
            <a:r>
              <a:rPr lang="en-US" sz="3000" dirty="0">
                <a:latin typeface="Calibri" pitchFamily="34" charset="0"/>
              </a:rPr>
              <a:t>10. A thief </a:t>
            </a:r>
            <a:r>
              <a:rPr lang="en-US" sz="3000" b="1" dirty="0">
                <a:latin typeface="Calibri" pitchFamily="34" charset="0"/>
              </a:rPr>
              <a:t>stole</a:t>
            </a:r>
            <a:r>
              <a:rPr lang="en-US" sz="3000" dirty="0">
                <a:latin typeface="Calibri" pitchFamily="34" charset="0"/>
              </a:rPr>
              <a:t> my car last weekend.</a:t>
            </a:r>
          </a:p>
          <a:p>
            <a:pPr>
              <a:buFontTx/>
              <a:buNone/>
            </a:pPr>
            <a:r>
              <a:rPr lang="en-US" sz="3000" dirty="0">
                <a:latin typeface="Calibri" pitchFamily="34" charset="0"/>
              </a:rPr>
              <a:t>11. They </a:t>
            </a:r>
            <a:r>
              <a:rPr lang="en-US" sz="3000" b="1" dirty="0">
                <a:latin typeface="Calibri" pitchFamily="34" charset="0"/>
              </a:rPr>
              <a:t>didn't let </a:t>
            </a:r>
            <a:r>
              <a:rPr lang="en-US" sz="3000" dirty="0">
                <a:latin typeface="Calibri" pitchFamily="34" charset="0"/>
              </a:rPr>
              <a:t>him go in the party.</a:t>
            </a:r>
          </a:p>
          <a:p>
            <a:pPr>
              <a:buFontTx/>
              <a:buNone/>
            </a:pPr>
            <a:r>
              <a:rPr lang="en-US" sz="3000" dirty="0">
                <a:latin typeface="Calibri" pitchFamily="34" charset="0"/>
              </a:rPr>
              <a:t>12. She </a:t>
            </a:r>
            <a:r>
              <a:rPr lang="en-US" sz="3000" b="1" dirty="0">
                <a:latin typeface="Calibri" pitchFamily="34" charset="0"/>
              </a:rPr>
              <a:t>didn't win </a:t>
            </a:r>
            <a:r>
              <a:rPr lang="en-US" sz="3000" dirty="0">
                <a:latin typeface="Calibri" pitchFamily="34" charset="0"/>
              </a:rPr>
              <a:t>the prize in the contest.</a:t>
            </a:r>
          </a:p>
          <a:p>
            <a:pPr>
              <a:buFontTx/>
              <a:buNone/>
            </a:pPr>
            <a:r>
              <a:rPr lang="en-US" sz="3000" dirty="0">
                <a:latin typeface="Calibri" pitchFamily="34" charset="0"/>
              </a:rPr>
              <a:t>13. They </a:t>
            </a:r>
            <a:r>
              <a:rPr lang="en-US" sz="3000" b="1" dirty="0">
                <a:latin typeface="Calibri" pitchFamily="34" charset="0"/>
              </a:rPr>
              <a:t>didn't make </a:t>
            </a:r>
            <a:r>
              <a:rPr lang="en-US" sz="3000" dirty="0">
                <a:latin typeface="Calibri" pitchFamily="34" charset="0"/>
              </a:rPr>
              <a:t>their beds.</a:t>
            </a:r>
          </a:p>
          <a:p>
            <a:pPr>
              <a:buFontTx/>
              <a:buNone/>
            </a:pPr>
            <a:r>
              <a:rPr lang="en-US" sz="3000" dirty="0">
                <a:latin typeface="Calibri" pitchFamily="34" charset="0"/>
              </a:rPr>
              <a:t>14. I </a:t>
            </a:r>
            <a:r>
              <a:rPr lang="en-US" sz="3000" b="1" dirty="0">
                <a:latin typeface="Calibri" pitchFamily="34" charset="0"/>
              </a:rPr>
              <a:t>did not </a:t>
            </a:r>
            <a:r>
              <a:rPr lang="en-US" sz="3000" dirty="0">
                <a:latin typeface="Calibri" pitchFamily="34" charset="0"/>
              </a:rPr>
              <a:t>tell them the truth.</a:t>
            </a:r>
          </a:p>
          <a:p>
            <a:pPr>
              <a:buFontTx/>
              <a:buNone/>
            </a:pPr>
            <a:r>
              <a:rPr lang="en-US" sz="3000" dirty="0">
                <a:latin typeface="Calibri" pitchFamily="34" charset="0"/>
              </a:rPr>
              <a:t>15. He </a:t>
            </a:r>
            <a:r>
              <a:rPr lang="en-US" sz="3000" b="1" dirty="0">
                <a:latin typeface="Calibri" pitchFamily="34" charset="0"/>
              </a:rPr>
              <a:t>sent</a:t>
            </a:r>
            <a:r>
              <a:rPr lang="en-US" sz="3000" dirty="0">
                <a:latin typeface="Calibri" pitchFamily="34" charset="0"/>
              </a:rPr>
              <a:t> the letter to his girlfriend.</a:t>
            </a:r>
          </a:p>
        </p:txBody>
      </p:sp>
      <p:pic>
        <p:nvPicPr>
          <p:cNvPr id="6" name="Imagen 5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95584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175BB-7DD3-42E1-9EC4-1C6E116DA6E2}" type="slidenum">
              <a:rPr lang="es-MX" smtClean="0"/>
              <a:t>63</a:t>
            </a:fld>
            <a:endParaRPr lang="es-MX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489" y="1765578"/>
            <a:ext cx="6172311" cy="508073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000424" y="722898"/>
            <a:ext cx="10058400" cy="6147802"/>
          </a:xfrm>
          <a:prstGeom prst="rect">
            <a:avLst/>
          </a:prstGeom>
        </p:spPr>
      </p:pic>
      <p:sp>
        <p:nvSpPr>
          <p:cNvPr id="8" name="Rectángulo redondeado 7"/>
          <p:cNvSpPr/>
          <p:nvPr/>
        </p:nvSpPr>
        <p:spPr>
          <a:xfrm>
            <a:off x="2489200" y="124990"/>
            <a:ext cx="7213600" cy="152628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66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REFERENCIAS</a:t>
            </a:r>
            <a:endParaRPr lang="es-MX" sz="66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0" name="Imagen 9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33828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95300" y="355919"/>
            <a:ext cx="3409950" cy="828641"/>
          </a:xfrm>
        </p:spPr>
        <p:txBody>
          <a:bodyPr>
            <a:normAutofit/>
          </a:bodyPr>
          <a:lstStyle/>
          <a:p>
            <a:r>
              <a:rPr lang="es-MX" sz="3600" dirty="0"/>
              <a:t>Referencias</a:t>
            </a: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774700" y="1105302"/>
            <a:ext cx="10772866" cy="5157286"/>
          </a:xfrm>
        </p:spPr>
        <p:txBody>
          <a:bodyPr>
            <a:noAutofit/>
          </a:bodyPr>
          <a:lstStyle/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2000" b="1" dirty="0" err="1"/>
              <a:t>Mesografía</a:t>
            </a:r>
            <a:endParaRPr lang="es-MX" sz="2000" b="1" dirty="0"/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es-MX" sz="1800" b="1" dirty="0"/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000" b="1" dirty="0" smtClean="0">
                <a:solidFill>
                  <a:srgbClr val="CC9900"/>
                </a:solidFill>
              </a:rPr>
              <a:t>Tema 1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600" dirty="0"/>
              <a:t>https://</a:t>
            </a:r>
            <a:r>
              <a:rPr lang="es-MX" sz="1600" dirty="0" err="1" smtClean="0"/>
              <a:t>www.ego4u.com</a:t>
            </a:r>
            <a:r>
              <a:rPr lang="es-MX" sz="1600" dirty="0" smtClean="0"/>
              <a:t>/en/</a:t>
            </a:r>
            <a:r>
              <a:rPr lang="es-MX" sz="1600" dirty="0" err="1" smtClean="0"/>
              <a:t>cram</a:t>
            </a:r>
            <a:r>
              <a:rPr lang="es-MX" sz="1600" dirty="0" smtClean="0"/>
              <a:t>-up/</a:t>
            </a:r>
            <a:r>
              <a:rPr lang="es-MX" sz="1600" dirty="0" err="1" smtClean="0"/>
              <a:t>grammar</a:t>
            </a:r>
            <a:r>
              <a:rPr lang="es-MX" sz="1600" dirty="0" smtClean="0"/>
              <a:t>/</a:t>
            </a:r>
            <a:r>
              <a:rPr lang="es-MX" sz="1600" dirty="0" err="1" smtClean="0"/>
              <a:t>passive</a:t>
            </a:r>
            <a:r>
              <a:rPr lang="es-MX" sz="1600" dirty="0" smtClean="0"/>
              <a:t>/</a:t>
            </a:r>
            <a:r>
              <a:rPr lang="es-MX" sz="1600" dirty="0" err="1" smtClean="0"/>
              <a:t>exercises?simple-present-2</a:t>
            </a:r>
            <a:endParaRPr lang="es-MX" sz="1600" dirty="0" smtClean="0"/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it-IT" sz="2000" b="1" dirty="0">
              <a:solidFill>
                <a:srgbClr val="CC9900"/>
              </a:solidFill>
            </a:endParaRP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000" b="1" dirty="0" smtClean="0">
                <a:solidFill>
                  <a:srgbClr val="CC9900"/>
                </a:solidFill>
              </a:rPr>
              <a:t>Tema 2</a:t>
            </a:r>
            <a:endParaRPr lang="it-IT" sz="2000" b="1" dirty="0">
              <a:solidFill>
                <a:srgbClr val="CC9900"/>
              </a:solidFill>
            </a:endParaRPr>
          </a:p>
          <a:p>
            <a:pPr marL="45720" indent="0">
              <a:spcBef>
                <a:spcPts val="0"/>
              </a:spcBef>
              <a:buNone/>
            </a:pPr>
            <a:r>
              <a:rPr lang="es-MX" sz="1600" dirty="0"/>
              <a:t>https://</a:t>
            </a:r>
            <a:r>
              <a:rPr lang="es-MX" sz="1600" dirty="0" err="1"/>
              <a:t>ngl.cengage.com</a:t>
            </a:r>
            <a:r>
              <a:rPr lang="es-MX" sz="1600" dirty="0"/>
              <a:t>/</a:t>
            </a:r>
            <a:r>
              <a:rPr lang="es-MX" sz="1600" dirty="0" err="1"/>
              <a:t>assets</a:t>
            </a:r>
            <a:r>
              <a:rPr lang="es-MX" sz="1600" dirty="0"/>
              <a:t>/</a:t>
            </a:r>
            <a:r>
              <a:rPr lang="es-MX" sz="1600" dirty="0" err="1"/>
              <a:t>downloads</a:t>
            </a:r>
            <a:r>
              <a:rPr lang="es-MX" sz="1600" dirty="0"/>
              <a:t>/</a:t>
            </a:r>
            <a:r>
              <a:rPr lang="es-MX" sz="1600" dirty="0" err="1"/>
              <a:t>grcontext_pro0000000013</a:t>
            </a:r>
            <a:r>
              <a:rPr lang="es-MX" sz="1600" dirty="0"/>
              <a:t>/</a:t>
            </a:r>
            <a:r>
              <a:rPr lang="es-MX" sz="1600" dirty="0" err="1"/>
              <a:t>in_context_3_su.pdf</a:t>
            </a:r>
            <a:endParaRPr lang="es-MX" sz="1600" dirty="0" smtClean="0"/>
          </a:p>
          <a:p>
            <a:pPr marL="45720" indent="0">
              <a:spcBef>
                <a:spcPts val="0"/>
              </a:spcBef>
              <a:buNone/>
            </a:pPr>
            <a:r>
              <a:rPr lang="es-MX" sz="1600" dirty="0" smtClean="0"/>
              <a:t>https</a:t>
            </a:r>
            <a:r>
              <a:rPr lang="es-MX" sz="1600" dirty="0"/>
              <a:t>://</a:t>
            </a:r>
            <a:r>
              <a:rPr lang="es-MX" sz="1600" dirty="0" err="1" smtClean="0"/>
              <a:t>www.ego4u.com</a:t>
            </a:r>
            <a:r>
              <a:rPr lang="es-MX" sz="1600" dirty="0" smtClean="0"/>
              <a:t>/en/</a:t>
            </a:r>
            <a:r>
              <a:rPr lang="es-MX" sz="1600" dirty="0" err="1" smtClean="0"/>
              <a:t>cram</a:t>
            </a:r>
            <a:r>
              <a:rPr lang="es-MX" sz="1600" dirty="0" smtClean="0"/>
              <a:t>-up/</a:t>
            </a:r>
            <a:r>
              <a:rPr lang="es-MX" sz="1600" dirty="0" err="1" smtClean="0"/>
              <a:t>grammar</a:t>
            </a:r>
            <a:r>
              <a:rPr lang="es-MX" sz="1600" dirty="0" smtClean="0"/>
              <a:t>/</a:t>
            </a:r>
            <a:r>
              <a:rPr lang="es-MX" sz="1600" dirty="0" err="1" smtClean="0"/>
              <a:t>passive</a:t>
            </a:r>
            <a:r>
              <a:rPr lang="es-MX" sz="1600" dirty="0" smtClean="0"/>
              <a:t>/</a:t>
            </a:r>
            <a:r>
              <a:rPr lang="es-MX" sz="1600" dirty="0" err="1" smtClean="0"/>
              <a:t>exercises?simple-past-2</a:t>
            </a:r>
            <a:endParaRPr lang="es-MX" sz="1600" dirty="0" smtClean="0"/>
          </a:p>
          <a:p>
            <a:pPr marL="45720" indent="0">
              <a:spcBef>
                <a:spcPts val="0"/>
              </a:spcBef>
              <a:buNone/>
            </a:pPr>
            <a:r>
              <a:rPr lang="it-IT" sz="1600" dirty="0"/>
              <a:t>http://www2.estrellamountain.edu/faculty/stonebrink/ESL040/passive%20review%20present%20past%20qu%20and%20a.ppt</a:t>
            </a:r>
            <a:endParaRPr lang="it-IT" sz="1600" dirty="0" smtClean="0"/>
          </a:p>
          <a:p>
            <a:pPr marL="45720" indent="0">
              <a:spcBef>
                <a:spcPts val="0"/>
              </a:spcBef>
              <a:buNone/>
            </a:pPr>
            <a:endParaRPr lang="it-IT" sz="1800" dirty="0"/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000" b="1" dirty="0"/>
              <a:t>Imágenes</a:t>
            </a:r>
          </a:p>
          <a:p>
            <a:pPr marL="45720" indent="0">
              <a:spcBef>
                <a:spcPts val="0"/>
              </a:spcBef>
              <a:buNone/>
            </a:pPr>
            <a:r>
              <a:rPr lang="it-IT" sz="1600" dirty="0"/>
              <a:t>Las imágenes se obtuvieron del sitio Freepik: http:www.freepik.com</a:t>
            </a:r>
          </a:p>
          <a:p>
            <a:pPr marL="45720" indent="0">
              <a:spcBef>
                <a:spcPts val="0"/>
              </a:spcBef>
              <a:buNone/>
            </a:pPr>
            <a:endParaRPr lang="it-IT" sz="1800" dirty="0"/>
          </a:p>
        </p:txBody>
      </p:sp>
      <p:pic>
        <p:nvPicPr>
          <p:cNvPr id="8" name="Imagen 7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80327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MX" sz="6600" b="1" cap="none" spc="0" dirty="0" err="1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alibri" pitchFamily="34" charset="0"/>
              </a:rPr>
              <a:t>VOICE</a:t>
            </a:r>
            <a:endParaRPr lang="es-MX" sz="66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  <a:latin typeface="Calibri" pitchFamily="34" charset="0"/>
            </a:endParaRPr>
          </a:p>
        </p:txBody>
      </p:sp>
      <p:sp>
        <p:nvSpPr>
          <p:cNvPr id="4" name="Subtítulo 3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s-MX" sz="36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ACTIVE vs. </a:t>
            </a:r>
            <a:r>
              <a:rPr lang="es-MX" sz="3600" b="1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PASSIVE</a:t>
            </a:r>
            <a:endParaRPr lang="es-MX" sz="36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4895" y="3364135"/>
            <a:ext cx="2439360" cy="252000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000" y="3364135"/>
            <a:ext cx="3324255" cy="252000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4895" y="3364135"/>
            <a:ext cx="2280496" cy="2520000"/>
          </a:xfrm>
          <a:prstGeom prst="rect">
            <a:avLst/>
          </a:prstGeom>
        </p:spPr>
      </p:pic>
      <p:pic>
        <p:nvPicPr>
          <p:cNvPr id="9" name="Imagen 8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902184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088"/>
            <a:ext cx="12192000" cy="1499616"/>
          </a:xfrm>
        </p:spPr>
        <p:txBody>
          <a:bodyPr/>
          <a:lstStyle/>
          <a:p>
            <a:pPr algn="ctr">
              <a:defRPr/>
            </a:pPr>
            <a:r>
              <a:rPr lang="en-US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alibri" panose="020F0502020204030204" pitchFamily="34" charset="0"/>
              </a:rPr>
              <a:t>Verbs and Voice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191344" y="1510704"/>
            <a:ext cx="11809312" cy="5347296"/>
          </a:xfrm>
        </p:spPr>
        <p:txBody>
          <a:bodyPr>
            <a:normAutofit/>
          </a:bodyPr>
          <a:lstStyle/>
          <a:p>
            <a:pPr marL="0" indent="0" algn="just">
              <a:spcAft>
                <a:spcPts val="0"/>
              </a:spcAft>
              <a:buNone/>
              <a:defRPr/>
            </a:pPr>
            <a:r>
              <a:rPr lang="en-US" sz="4400" b="1" u="sng" dirty="0">
                <a:solidFill>
                  <a:schemeClr val="accent1"/>
                </a:solidFill>
                <a:latin typeface="Calibri" panose="020F0502020204030204" pitchFamily="34" charset="0"/>
              </a:rPr>
              <a:t>Voice</a:t>
            </a:r>
            <a:r>
              <a:rPr lang="en-US" sz="4400" b="1" dirty="0">
                <a:solidFill>
                  <a:schemeClr val="accent1"/>
                </a:solidFill>
                <a:latin typeface="Calibri" panose="020F0502020204030204" pitchFamily="34" charset="0"/>
              </a:rPr>
              <a:t> </a:t>
            </a:r>
            <a:r>
              <a:rPr lang="en-US" sz="4400" b="1" dirty="0">
                <a:latin typeface="Calibri" panose="020F0502020204030204" pitchFamily="34" charset="0"/>
              </a:rPr>
              <a:t>is the form a verb takes to indicate whether the subject of the verb performs or receives the action.</a:t>
            </a:r>
          </a:p>
          <a:p>
            <a:pPr marL="274320" indent="-274320" algn="just">
              <a:spcAft>
                <a:spcPts val="0"/>
              </a:spcAft>
              <a:buFont typeface="Wingdings"/>
              <a:buChar char=""/>
              <a:defRPr/>
            </a:pPr>
            <a:endParaRPr lang="en-US" sz="4400" b="1" dirty="0" smtClean="0">
              <a:latin typeface="Calibri" panose="020F0502020204030204" pitchFamily="34" charset="0"/>
            </a:endParaRPr>
          </a:p>
          <a:p>
            <a:pPr marL="0" indent="0" algn="just">
              <a:spcAft>
                <a:spcPts val="0"/>
              </a:spcAft>
              <a:buNone/>
              <a:defRPr/>
            </a:pPr>
            <a:r>
              <a:rPr lang="en-US" sz="4400" b="1" dirty="0" smtClean="0">
                <a:latin typeface="Calibri" panose="020F0502020204030204" pitchFamily="34" charset="0"/>
              </a:rPr>
              <a:t>There </a:t>
            </a:r>
            <a:r>
              <a:rPr lang="en-US" sz="4400" b="1" dirty="0">
                <a:latin typeface="Calibri" panose="020F0502020204030204" pitchFamily="34" charset="0"/>
              </a:rPr>
              <a:t>are two types of voice:  </a:t>
            </a:r>
            <a:r>
              <a:rPr lang="en-US" sz="4400" b="1" dirty="0" smtClean="0">
                <a:solidFill>
                  <a:schemeClr val="accent1"/>
                </a:solidFill>
                <a:latin typeface="Calibri" panose="020F0502020204030204" pitchFamily="34" charset="0"/>
              </a:rPr>
              <a:t>Active Voice </a:t>
            </a:r>
            <a:r>
              <a:rPr lang="en-US" sz="4400" b="1" dirty="0">
                <a:latin typeface="Calibri" panose="020F0502020204030204" pitchFamily="34" charset="0"/>
              </a:rPr>
              <a:t>and </a:t>
            </a:r>
            <a:r>
              <a:rPr lang="en-US" sz="4400" b="1" dirty="0" smtClean="0">
                <a:solidFill>
                  <a:schemeClr val="accent1"/>
                </a:solidFill>
                <a:latin typeface="Calibri" panose="020F0502020204030204" pitchFamily="34" charset="0"/>
              </a:rPr>
              <a:t>Passive Voice</a:t>
            </a:r>
            <a:r>
              <a:rPr lang="en-US" sz="4400" b="1" dirty="0">
                <a:latin typeface="Calibri" panose="020F0502020204030204" pitchFamily="34" charset="0"/>
              </a:rPr>
              <a:t>.</a:t>
            </a:r>
          </a:p>
        </p:txBody>
      </p:sp>
      <p:pic>
        <p:nvPicPr>
          <p:cNvPr id="4" name="Imagen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75573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utoUpdateAnimBg="0"/>
      <p:bldP spid="2051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31642" y="0"/>
            <a:ext cx="12160358" cy="923925"/>
          </a:xfrm>
        </p:spPr>
        <p:txBody>
          <a:bodyPr/>
          <a:lstStyle/>
          <a:p>
            <a:pPr algn="ctr" eaLnBrk="1" hangingPunct="1"/>
            <a:r>
              <a:rPr lang="en-US" altLang="en-US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alibri" panose="020F0502020204030204" pitchFamily="34" charset="0"/>
              </a:rPr>
              <a:t>Active</a:t>
            </a:r>
            <a:r>
              <a:rPr lang="en-US" altLang="en-US" sz="4000" dirty="0">
                <a:latin typeface="Calibri" panose="020F0502020204030204" pitchFamily="34" charset="0"/>
                <a:cs typeface="Trebuchet MS" panose="020B0603020202020204" pitchFamily="34" charset="0"/>
              </a:rPr>
              <a:t> </a:t>
            </a:r>
            <a:r>
              <a:rPr lang="en-US" altLang="en-US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alibri" panose="020F0502020204030204" pitchFamily="34" charset="0"/>
              </a:rPr>
              <a:t>Voice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70" y="958474"/>
            <a:ext cx="12170230" cy="5899525"/>
          </a:xfrm>
        </p:spPr>
        <p:txBody>
          <a:bodyPr rtlCol="0">
            <a:noAutofit/>
          </a:bodyPr>
          <a:lstStyle/>
          <a:p>
            <a:pPr marL="0" indent="0" algn="just">
              <a:buNone/>
              <a:defRPr/>
            </a:pPr>
            <a:r>
              <a:rPr lang="en-US" sz="4400" dirty="0">
                <a:latin typeface="Calibri" panose="020F0502020204030204" pitchFamily="34" charset="0"/>
              </a:rPr>
              <a:t>Active V</a:t>
            </a:r>
            <a:r>
              <a:rPr lang="en-US" sz="4400" dirty="0" smtClean="0">
                <a:latin typeface="Calibri" panose="020F0502020204030204" pitchFamily="34" charset="0"/>
              </a:rPr>
              <a:t>oice </a:t>
            </a:r>
            <a:r>
              <a:rPr lang="en-US" sz="4400" dirty="0">
                <a:latin typeface="Calibri" panose="020F0502020204030204" pitchFamily="34" charset="0"/>
              </a:rPr>
              <a:t>is used to show that the </a:t>
            </a:r>
            <a:r>
              <a:rPr lang="en-US" sz="4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alibri" panose="020F0502020204030204" pitchFamily="34" charset="0"/>
              </a:rPr>
              <a:t>subject </a:t>
            </a:r>
            <a:r>
              <a:rPr lang="en-US" sz="4400" dirty="0">
                <a:latin typeface="Calibri" panose="020F0502020204030204" pitchFamily="34" charset="0"/>
              </a:rPr>
              <a:t>of the sentence is performing or causing the action.</a:t>
            </a:r>
          </a:p>
          <a:p>
            <a:pPr marL="0" indent="0" algn="just">
              <a:buNone/>
              <a:defRPr/>
            </a:pPr>
            <a:endParaRPr lang="en-US" sz="4400" dirty="0">
              <a:latin typeface="Calibri" panose="020F0502020204030204" pitchFamily="34" charset="0"/>
            </a:endParaRPr>
          </a:p>
          <a:p>
            <a:pPr marL="0" indent="0" algn="just">
              <a:buNone/>
              <a:defRPr/>
            </a:pPr>
            <a:r>
              <a:rPr lang="en-US" sz="4400" u="sng" dirty="0" smtClean="0">
                <a:latin typeface="Calibri" panose="020F0502020204030204" pitchFamily="34" charset="0"/>
              </a:rPr>
              <a:t>Examples:</a:t>
            </a:r>
            <a:endParaRPr lang="en-US" sz="4400" u="sng" dirty="0">
              <a:latin typeface="Calibri" panose="020F0502020204030204" pitchFamily="34" charset="0"/>
            </a:endParaRPr>
          </a:p>
          <a:p>
            <a:pPr marL="0" indent="0" algn="just">
              <a:buNone/>
              <a:defRPr/>
            </a:pPr>
            <a:r>
              <a:rPr lang="en-US" sz="44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I</a:t>
            </a:r>
            <a:r>
              <a:rPr lang="en-US" sz="4400" dirty="0" smtClean="0">
                <a:latin typeface="Calibri" panose="020F0502020204030204" pitchFamily="34" charset="0"/>
              </a:rPr>
              <a:t> </a:t>
            </a:r>
            <a:r>
              <a:rPr lang="en-US" sz="4400" dirty="0" smtClean="0">
                <a:solidFill>
                  <a:srgbClr val="0070C0"/>
                </a:solidFill>
                <a:latin typeface="Calibri" panose="020F0502020204030204" pitchFamily="34" charset="0"/>
              </a:rPr>
              <a:t>read</a:t>
            </a:r>
            <a:r>
              <a:rPr lang="en-US" sz="4400" dirty="0" smtClean="0">
                <a:latin typeface="Calibri" panose="020F0502020204030204" pitchFamily="34" charset="0"/>
              </a:rPr>
              <a:t> the newspaper every day.</a:t>
            </a:r>
          </a:p>
          <a:p>
            <a:pPr marL="0" indent="0" algn="just">
              <a:buNone/>
              <a:defRPr/>
            </a:pPr>
            <a:r>
              <a:rPr lang="en-US" sz="44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We</a:t>
            </a:r>
            <a:r>
              <a:rPr lang="en-US" sz="4400" dirty="0" smtClean="0">
                <a:latin typeface="Calibri" panose="020F0502020204030204" pitchFamily="34" charset="0"/>
              </a:rPr>
              <a:t> </a:t>
            </a:r>
            <a:r>
              <a:rPr lang="en-US" sz="4400" dirty="0" smtClean="0">
                <a:solidFill>
                  <a:srgbClr val="0070C0"/>
                </a:solidFill>
                <a:latin typeface="Calibri" panose="020F0502020204030204" pitchFamily="34" charset="0"/>
              </a:rPr>
              <a:t>eat</a:t>
            </a:r>
            <a:r>
              <a:rPr lang="en-US" sz="4400" dirty="0" smtClean="0">
                <a:latin typeface="Calibri" panose="020F0502020204030204" pitchFamily="34" charset="0"/>
              </a:rPr>
              <a:t> chicken twice a week.</a:t>
            </a:r>
          </a:p>
          <a:p>
            <a:pPr marL="0" indent="0" algn="just">
              <a:buNone/>
              <a:defRPr/>
            </a:pPr>
            <a:r>
              <a:rPr lang="en-US" sz="44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Ximena</a:t>
            </a:r>
            <a:r>
              <a:rPr lang="en-US" sz="4400" dirty="0" smtClean="0">
                <a:latin typeface="Calibri" panose="020F0502020204030204" pitchFamily="34" charset="0"/>
              </a:rPr>
              <a:t> </a:t>
            </a:r>
            <a:r>
              <a:rPr lang="en-US" sz="4400" dirty="0" smtClean="0">
                <a:solidFill>
                  <a:srgbClr val="0070C0"/>
                </a:solidFill>
                <a:latin typeface="Calibri" panose="020F0502020204030204" pitchFamily="34" charset="0"/>
              </a:rPr>
              <a:t>does</a:t>
            </a:r>
            <a:r>
              <a:rPr lang="en-US" sz="4400" dirty="0" smtClean="0">
                <a:latin typeface="Calibri" panose="020F0502020204030204" pitchFamily="34" charset="0"/>
              </a:rPr>
              <a:t> exercise in the morning.</a:t>
            </a:r>
            <a:endParaRPr lang="en-US" sz="4400" dirty="0">
              <a:latin typeface="Calibri" panose="020F0502020204030204" pitchFamily="34" charset="0"/>
            </a:endParaRPr>
          </a:p>
          <a:p>
            <a:pPr marL="0" indent="0" algn="just">
              <a:buNone/>
              <a:defRPr/>
            </a:pPr>
            <a:endParaRPr lang="en-US" sz="1400" dirty="0">
              <a:latin typeface="Calibri" panose="020F0502020204030204" pitchFamily="34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6895" y="4819365"/>
            <a:ext cx="2071117" cy="1960657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4959" y="3000090"/>
            <a:ext cx="2085975" cy="1819275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4570" y="2276872"/>
            <a:ext cx="1439324" cy="1914301"/>
          </a:xfrm>
          <a:prstGeom prst="rect">
            <a:avLst/>
          </a:prstGeom>
        </p:spPr>
      </p:pic>
      <p:pic>
        <p:nvPicPr>
          <p:cNvPr id="7" name="Imagen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001" y="6124220"/>
            <a:ext cx="720000" cy="7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32591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e Office">
  <a:themeElements>
    <a:clrScheme name="Verde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Damasco</Template>
  <TotalTime>344</TotalTime>
  <Words>2525</Words>
  <Application>Microsoft Office PowerPoint</Application>
  <PresentationFormat>Panorámica</PresentationFormat>
  <Paragraphs>471</Paragraphs>
  <Slides>64</Slides>
  <Notes>15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64</vt:i4>
      </vt:variant>
    </vt:vector>
  </HeadingPairs>
  <TitlesOfParts>
    <vt:vector size="73" baseType="lpstr">
      <vt:lpstr>Arial</vt:lpstr>
      <vt:lpstr>Calibri</vt:lpstr>
      <vt:lpstr>Century Gothic</vt:lpstr>
      <vt:lpstr>Comic Sans MS</vt:lpstr>
      <vt:lpstr>ＭＳ Ｐゴシック</vt:lpstr>
      <vt:lpstr>Times New Roman</vt:lpstr>
      <vt:lpstr>Trebuchet MS</vt:lpstr>
      <vt:lpstr>Wingdings</vt:lpstr>
      <vt:lpstr>Tema de Office</vt:lpstr>
      <vt:lpstr>Material Didáctico Audiovisual Sólo Visión Proyectables Diapositivas  Inglés 4 - Módulo IV Bachillerato Universitario 2015</vt:lpstr>
      <vt:lpstr>Propósito General</vt:lpstr>
      <vt:lpstr>Módulo IV</vt:lpstr>
      <vt:lpstr>Competencia Disciplinar</vt:lpstr>
      <vt:lpstr>Competencia Genérica</vt:lpstr>
      <vt:lpstr>TEMAS</vt:lpstr>
      <vt:lpstr>VOICE</vt:lpstr>
      <vt:lpstr>Verbs and Voice</vt:lpstr>
      <vt:lpstr>Active Voice</vt:lpstr>
      <vt:lpstr>Presentación de PowerPoint</vt:lpstr>
      <vt:lpstr>Passive Voice</vt:lpstr>
      <vt:lpstr>Presentación de PowerPoint</vt:lpstr>
      <vt:lpstr>Active Voice vs. Passive Voice</vt:lpstr>
      <vt:lpstr>Let’s Practice</vt:lpstr>
      <vt:lpstr>Passive Voice</vt:lpstr>
      <vt:lpstr>Let’s see some examples</vt:lpstr>
      <vt:lpstr>What is glass made from? </vt:lpstr>
      <vt:lpstr>What is wine made of?</vt:lpstr>
      <vt:lpstr>  Who invented the blue jeans?</vt:lpstr>
      <vt:lpstr>Who sings “ Gangnam style”?</vt:lpstr>
      <vt:lpstr>What are pancakes made of? </vt:lpstr>
      <vt:lpstr>What´s going on here?</vt:lpstr>
      <vt:lpstr>Who wrote  “Diary of a Wimpy Kid”?</vt:lpstr>
      <vt:lpstr>Presentación de PowerPoint</vt:lpstr>
      <vt:lpstr>Presentación de PowerPoint</vt:lpstr>
      <vt:lpstr>PASSIVE VOICE: STRUCTURE</vt:lpstr>
      <vt:lpstr>The subjects change to object and vice versa.</vt:lpstr>
      <vt:lpstr>ACTIVE VOICE: Subjects perform an action.</vt:lpstr>
      <vt:lpstr>PASSIVE VOICE: Objects suffers the action. </vt:lpstr>
      <vt:lpstr>STRUCTURE</vt:lpstr>
      <vt:lpstr>Complete the sentences (Active or Passive Voice). Use Simple Present.</vt:lpstr>
      <vt:lpstr>Remember tense and number</vt:lpstr>
      <vt:lpstr>Remember tense and number</vt:lpstr>
      <vt:lpstr>Remember tense and number</vt:lpstr>
      <vt:lpstr>Remember tense and number</vt:lpstr>
      <vt:lpstr>Remember tense and number</vt:lpstr>
      <vt:lpstr>Remember tense and number</vt:lpstr>
      <vt:lpstr>Remember tense and number</vt:lpstr>
      <vt:lpstr>Remember tense and number</vt:lpstr>
      <vt:lpstr>IT’S YOUR TURN NOW  (Present Passive)</vt:lpstr>
      <vt:lpstr>GAME: GUESS THE OBJECT</vt:lpstr>
      <vt:lpstr>Presentación de PowerPoint</vt:lpstr>
      <vt:lpstr>Passive Voice</vt:lpstr>
      <vt:lpstr>Verbs and Voice</vt:lpstr>
      <vt:lpstr>Active Voice</vt:lpstr>
      <vt:lpstr>Active Voice vs. Passive Voice</vt:lpstr>
      <vt:lpstr>Presentación de PowerPoint</vt:lpstr>
      <vt:lpstr>EXAMPLES</vt:lpstr>
      <vt:lpstr>Expressions of Time</vt:lpstr>
      <vt:lpstr>PASSIVE VOICE: STRUCTURE</vt:lpstr>
      <vt:lpstr>The subjects change to object and vice versa.</vt:lpstr>
      <vt:lpstr>STRUCTURE</vt:lpstr>
      <vt:lpstr>Complete the sentences (Active or Passive Voice). Use Simple Past.</vt:lpstr>
      <vt:lpstr>When / they / world’s largest diamond / discover answer - in 1905 simple past tense</vt:lpstr>
      <vt:lpstr>Where / someone / world’s largest diamond / find answer - in South Africa simple past tense</vt:lpstr>
      <vt:lpstr>Why /a company / cotton /grow /in Goodyear  answer – to make tires simple past tense</vt:lpstr>
      <vt:lpstr>When/a tire company/cotton/grow/in Goodyear  answer - in the 1940s simple past tense</vt:lpstr>
      <vt:lpstr>When / someone  / create / CDs answer – in 1982 simple past tense</vt:lpstr>
      <vt:lpstr>How / Percy Spencer  / discover / microwave cooking answer – accidentally simple past tense</vt:lpstr>
      <vt:lpstr>When / Percy Spencer  / discover / microwave cooking answer – in 1945 simple past tense</vt:lpstr>
      <vt:lpstr>What / Thomas Edison  / invent answer – the telephone &amp; phonograph simple past tense</vt:lpstr>
      <vt:lpstr>Presentación de PowerPoint</vt:lpstr>
      <vt:lpstr>Presentación de PowerPoint</vt:lpstr>
      <vt:lpstr>Referencias</vt:lpstr>
    </vt:vector>
  </TitlesOfParts>
  <Company>Laptop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Material Didáctico Audiovisual Sólo Visión Proyectables Diapositivas  Inglés 2 - Módulo I Bachillerato Universitario 2015</dc:title>
  <dc:creator>C Mtz A</dc:creator>
  <cp:lastModifiedBy>CMTZA</cp:lastModifiedBy>
  <cp:revision>105</cp:revision>
  <dcterms:created xsi:type="dcterms:W3CDTF">2017-09-26T21:41:15Z</dcterms:created>
  <dcterms:modified xsi:type="dcterms:W3CDTF">2019-09-29T18:43:48Z</dcterms:modified>
</cp:coreProperties>
</file>