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67" r:id="rId4"/>
    <p:sldId id="268" r:id="rId5"/>
    <p:sldId id="269" r:id="rId6"/>
    <p:sldId id="257" r:id="rId7"/>
    <p:sldId id="271" r:id="rId8"/>
    <p:sldId id="270" r:id="rId9"/>
    <p:sldId id="272" r:id="rId10"/>
    <p:sldId id="273" r:id="rId11"/>
    <p:sldId id="274" r:id="rId12"/>
    <p:sldId id="275" r:id="rId13"/>
    <p:sldId id="276" r:id="rId14"/>
    <p:sldId id="277" r:id="rId15"/>
    <p:sldId id="278" r:id="rId16"/>
    <p:sldId id="279" r:id="rId17"/>
    <p:sldId id="280" r:id="rId18"/>
    <p:sldId id="281" r:id="rId19"/>
    <p:sldId id="258" r:id="rId20"/>
    <p:sldId id="282" r:id="rId21"/>
    <p:sldId id="283" r:id="rId22"/>
    <p:sldId id="284" r:id="rId23"/>
    <p:sldId id="287" r:id="rId24"/>
    <p:sldId id="288" r:id="rId25"/>
    <p:sldId id="292" r:id="rId26"/>
    <p:sldId id="289" r:id="rId27"/>
    <p:sldId id="291" r:id="rId28"/>
    <p:sldId id="293" r:id="rId29"/>
    <p:sldId id="262" r:id="rId30"/>
    <p:sldId id="263" r:id="rId31"/>
    <p:sldId id="294"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3" autoAdjust="0"/>
    <p:restoredTop sz="94660"/>
  </p:normalViewPr>
  <p:slideViewPr>
    <p:cSldViewPr snapToGrid="0">
      <p:cViewPr varScale="1">
        <p:scale>
          <a:sx n="74" d="100"/>
          <a:sy n="74" d="100"/>
        </p:scale>
        <p:origin x="5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8C79C5D-2A6F-F04D-97DA-BEF2467B64E4}" type="datetimeFigureOut">
              <a:rPr lang="en-US" dirty="0"/>
              <a:pPr/>
              <a:t>9/24/2019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DFA1846-DA80-1C48-A609-854EA85C59AD}"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s-ES" smtClean="0"/>
              <a:t>Haga clic para modificar el estilo de título del patrón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s-ES" smtClean="0"/>
              <a:t>Haga clic para modificar el estilo de texto del patrón</a:t>
            </a:r>
          </a:p>
        </p:txBody>
      </p:sp>
      <p:sp>
        <p:nvSpPr>
          <p:cNvPr id="2" name="Date Placeholder 1"/>
          <p:cNvSpPr>
            <a:spLocks noGrp="1"/>
          </p:cNvSpPr>
          <p:nvPr>
            <p:ph type="dt" sz="half" idx="10"/>
          </p:nvPr>
        </p:nvSpPr>
        <p:spPr/>
        <p:txBody>
          <a:bodyPr/>
          <a:lstStyle/>
          <a:p>
            <a:fld id="{FBF54567-0DE4-3F47-BF90-CB84690072F9}" type="datetimeFigureOut">
              <a:rPr lang="en-US" dirty="0"/>
              <a:pPr/>
              <a:t>9/24/2019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DFA1846-DA80-1C48-A609-854EA85C59AD}" type="datetimeFigureOut">
              <a:rPr lang="en-US" dirty="0"/>
              <a:pPr/>
              <a:t>9/24/2019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9/24/2019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9/24/2019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9/24/2019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9/24/2019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0DF5E60-9974-AC48-9591-99C2BB44B7CF}" type="datetimeFigureOut">
              <a:rPr lang="en-US" dirty="0"/>
              <a:pPr/>
              <a:t>9/24/2019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s-ES" smtClean="0"/>
              <a:t>Haga clic para modificar el estilo de título del patrón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9/24/2019</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9/24/2019</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concepto.de/vida/"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oncepto.de/sistema/"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oncepto.de/que-es-un-valor-y-cuales-son-los-valores/" TargetMode="Externa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s://concepto.de/habilidad-2/"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concepto.de/autonomia/" TargetMode="Externa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s://concepto.de/libertad/"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hyperlink" Target="https://definicion.de/educacion/" TargetMode="External"/><Relationship Id="rId2" Type="http://schemas.openxmlformats.org/officeDocument/2006/relationships/hyperlink" Target="https://concepto.de/metodo/" TargetMode="External"/><Relationship Id="rId1" Type="http://schemas.openxmlformats.org/officeDocument/2006/relationships/slideLayout" Target="../slideLayouts/slideLayout9.xml"/><Relationship Id="rId5" Type="http://schemas.openxmlformats.org/officeDocument/2006/relationships/image" Target="../media/image4.png"/><Relationship Id="rId4" Type="http://schemas.openxmlformats.org/officeDocument/2006/relationships/hyperlink" Target="https://definicion.de/cienci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definicion.de/art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concepto.de/historia/" TargetMode="External"/><Relationship Id="rId7" Type="http://schemas.openxmlformats.org/officeDocument/2006/relationships/image" Target="../media/image5.png"/><Relationship Id="rId2" Type="http://schemas.openxmlformats.org/officeDocument/2006/relationships/hyperlink" Target="https://concepto.de/conocimiento/" TargetMode="External"/><Relationship Id="rId1" Type="http://schemas.openxmlformats.org/officeDocument/2006/relationships/slideLayout" Target="../slideLayouts/slideLayout2.xml"/><Relationship Id="rId6" Type="http://schemas.openxmlformats.org/officeDocument/2006/relationships/hyperlink" Target="https://concepto.de/politica/" TargetMode="External"/><Relationship Id="rId5" Type="http://schemas.openxmlformats.org/officeDocument/2006/relationships/hyperlink" Target="https://concepto.de/sociologia/" TargetMode="External"/><Relationship Id="rId4" Type="http://schemas.openxmlformats.org/officeDocument/2006/relationships/hyperlink" Target="https://concepto.de/psicologia-3/"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oncepto.de/tiempo/"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ES" dirty="0"/>
          </a:p>
        </p:txBody>
      </p:sp>
      <p:sp>
        <p:nvSpPr>
          <p:cNvPr id="3" name="Subtítulo 2"/>
          <p:cNvSpPr>
            <a:spLocks noGrp="1"/>
          </p:cNvSpPr>
          <p:nvPr>
            <p:ph type="subTitle" idx="1"/>
          </p:nvPr>
        </p:nvSpPr>
        <p:spPr>
          <a:xfrm>
            <a:off x="810001" y="5203065"/>
            <a:ext cx="10572000" cy="1146220"/>
          </a:xfrm>
        </p:spPr>
        <p:txBody>
          <a:bodyPr>
            <a:noAutofit/>
          </a:bodyPr>
          <a:lstStyle/>
          <a:p>
            <a:r>
              <a:rPr lang="es-ES" sz="2000" dirty="0" smtClean="0"/>
              <a:t>PRESENTAN: </a:t>
            </a:r>
            <a:r>
              <a:rPr lang="es-ES_tradnl" sz="2000" dirty="0"/>
              <a:t>Dra. En C. Edith Leonardo Hernández</a:t>
            </a:r>
            <a:endParaRPr lang="es-ES" sz="2000" dirty="0"/>
          </a:p>
          <a:p>
            <a:r>
              <a:rPr lang="es-ES_tradnl" sz="2000" dirty="0" smtClean="0"/>
              <a:t>			</a:t>
            </a:r>
            <a:endParaRPr lang="es-ES" sz="2000" dirty="0"/>
          </a:p>
        </p:txBody>
      </p:sp>
      <p:graphicFrame>
        <p:nvGraphicFramePr>
          <p:cNvPr id="4" name="Tabla 3"/>
          <p:cNvGraphicFramePr>
            <a:graphicFrameLocks noGrp="1"/>
          </p:cNvGraphicFramePr>
          <p:nvPr>
            <p:extLst>
              <p:ext uri="{D42A27DB-BD31-4B8C-83A1-F6EECF244321}">
                <p14:modId xmlns:p14="http://schemas.microsoft.com/office/powerpoint/2010/main" val="4077327171"/>
              </p:ext>
            </p:extLst>
          </p:nvPr>
        </p:nvGraphicFramePr>
        <p:xfrm>
          <a:off x="824248" y="128790"/>
          <a:ext cx="10557753" cy="4752303"/>
        </p:xfrm>
        <a:graphic>
          <a:graphicData uri="http://schemas.openxmlformats.org/drawingml/2006/table">
            <a:tbl>
              <a:tblPr firstRow="1" firstCol="1" lastRow="1" lastCol="1" bandRow="1" bandCol="1">
                <a:tableStyleId>{5C22544A-7EE6-4342-B048-85BDC9FD1C3A}</a:tableStyleId>
              </a:tblPr>
              <a:tblGrid>
                <a:gridCol w="2194333"/>
                <a:gridCol w="8363420"/>
              </a:tblGrid>
              <a:tr h="4752303">
                <a:tc>
                  <a:txBody>
                    <a:bodyPr/>
                    <a:lstStyle/>
                    <a:p>
                      <a:pPr algn="just">
                        <a:lnSpc>
                          <a:spcPct val="107000"/>
                        </a:lnSpc>
                        <a:spcAft>
                          <a:spcPts val="0"/>
                        </a:spcAft>
                      </a:pPr>
                      <a:endParaRPr lang="es-MX" sz="1000" b="1" kern="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7000"/>
                        </a:lnSpc>
                        <a:spcAft>
                          <a:spcPts val="0"/>
                        </a:spcAft>
                      </a:pPr>
                      <a:r>
                        <a:rPr lang="es-ES" sz="2400" kern="0" dirty="0">
                          <a:effectLst/>
                        </a:rPr>
                        <a:t>UNIVERSIDAD AUTÓNOMA DEL ESTADO DE MÉXICO</a:t>
                      </a:r>
                    </a:p>
                    <a:p>
                      <a:pPr algn="ctr">
                        <a:lnSpc>
                          <a:spcPct val="107000"/>
                        </a:lnSpc>
                      </a:pPr>
                      <a:r>
                        <a:rPr lang="es-ES" sz="2400" dirty="0">
                          <a:effectLst/>
                        </a:rPr>
                        <a:t>FACULTAD DE MEDICINA</a:t>
                      </a:r>
                    </a:p>
                    <a:p>
                      <a:pPr algn="ctr">
                        <a:lnSpc>
                          <a:spcPct val="107000"/>
                        </a:lnSpc>
                      </a:pPr>
                      <a:r>
                        <a:rPr lang="es-ES" sz="2400" dirty="0">
                          <a:effectLst/>
                        </a:rPr>
                        <a:t>LICENCIATURA DE TERAPIA </a:t>
                      </a:r>
                      <a:r>
                        <a:rPr lang="es-ES" sz="2400" dirty="0" smtClean="0">
                          <a:effectLst/>
                        </a:rPr>
                        <a:t>OCUPACIONAL</a:t>
                      </a:r>
                    </a:p>
                    <a:p>
                      <a:pPr algn="ctr">
                        <a:lnSpc>
                          <a:spcPct val="107000"/>
                        </a:lnSpc>
                      </a:pPr>
                      <a:endParaRPr lang="es-ES" sz="2400" dirty="0">
                        <a:effectLst/>
                      </a:endParaRPr>
                    </a:p>
                    <a:p>
                      <a:pPr algn="ctr">
                        <a:lnSpc>
                          <a:spcPct val="107000"/>
                        </a:lnSpc>
                      </a:pPr>
                      <a:r>
                        <a:rPr lang="es-ES" sz="2400" dirty="0">
                          <a:effectLst/>
                        </a:rPr>
                        <a:t>UNIDAD DE APRENDIZAJE: DIDÁCTICA APLICABLE EN TERAPIA </a:t>
                      </a:r>
                      <a:r>
                        <a:rPr lang="es-ES" sz="2400" dirty="0" smtClean="0">
                          <a:effectLst/>
                        </a:rPr>
                        <a:t>OCUPACIONAL</a:t>
                      </a:r>
                    </a:p>
                    <a:p>
                      <a:pPr algn="ctr">
                        <a:lnSpc>
                          <a:spcPct val="107000"/>
                        </a:lnSpc>
                      </a:pPr>
                      <a:endParaRPr lang="es-ES" sz="2400" dirty="0" smtClean="0">
                        <a:effectLst/>
                      </a:endParaRPr>
                    </a:p>
                    <a:p>
                      <a:pPr algn="ctr">
                        <a:lnSpc>
                          <a:spcPct val="107000"/>
                        </a:lnSpc>
                      </a:pPr>
                      <a:r>
                        <a:rPr lang="es-ES" sz="4000" dirty="0" smtClean="0">
                          <a:effectLst/>
                        </a:rPr>
                        <a:t>DIDÁCTICA Y PEDAGOGÍA</a:t>
                      </a:r>
                    </a:p>
                    <a:p>
                      <a:pPr>
                        <a:lnSpc>
                          <a:spcPct val="107000"/>
                        </a:lnSpc>
                        <a:spcAft>
                          <a:spcPts val="0"/>
                        </a:spcAft>
                      </a:pPr>
                      <a:r>
                        <a:rPr lang="es-ES" sz="2000" dirty="0">
                          <a:effectLst/>
                        </a:rPr>
                        <a:t> </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pic>
        <p:nvPicPr>
          <p:cNvPr id="2049" name="Imagen 1" descr="Resultado de imagen para escudo de la ua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248" y="103578"/>
            <a:ext cx="2213801" cy="1467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1057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357089" y="2435957"/>
            <a:ext cx="4382521" cy="1414825"/>
          </a:xfrm>
        </p:spPr>
        <p:txBody>
          <a:bodyPr/>
          <a:lstStyle/>
          <a:p>
            <a:r>
              <a:rPr lang="es-ES" dirty="0" smtClean="0"/>
              <a:t>TIPOS DE </a:t>
            </a:r>
            <a:br>
              <a:rPr lang="es-ES" dirty="0" smtClean="0"/>
            </a:br>
            <a:r>
              <a:rPr lang="es-ES" dirty="0" smtClean="0"/>
              <a:t>PEDAGOGÍA</a:t>
            </a:r>
            <a:endParaRPr lang="es-ES" dirty="0"/>
          </a:p>
        </p:txBody>
      </p:sp>
      <p:pic>
        <p:nvPicPr>
          <p:cNvPr id="6" name="Imagen 5"/>
          <p:cNvPicPr>
            <a:picLocks noChangeAspect="1"/>
          </p:cNvPicPr>
          <p:nvPr/>
        </p:nvPicPr>
        <p:blipFill>
          <a:blip r:embed="rId2"/>
          <a:stretch>
            <a:fillRect/>
          </a:stretch>
        </p:blipFill>
        <p:spPr>
          <a:xfrm>
            <a:off x="6431610" y="1208351"/>
            <a:ext cx="5204943" cy="4561384"/>
          </a:xfrm>
          <a:prstGeom prst="rect">
            <a:avLst/>
          </a:prstGeom>
        </p:spPr>
      </p:pic>
    </p:spTree>
    <p:extLst>
      <p:ext uri="{BB962C8B-B14F-4D97-AF65-F5344CB8AC3E}">
        <p14:creationId xmlns:p14="http://schemas.microsoft.com/office/powerpoint/2010/main" val="439323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0" y="0"/>
            <a:ext cx="2807594" cy="6858000"/>
          </a:xfrm>
          <a:prstGeom prst="rect">
            <a:avLst/>
          </a:prstGeom>
        </p:spPr>
      </p:pic>
      <p:sp>
        <p:nvSpPr>
          <p:cNvPr id="4" name="Título 3"/>
          <p:cNvSpPr>
            <a:spLocks noGrp="1"/>
          </p:cNvSpPr>
          <p:nvPr>
            <p:ph type="title"/>
          </p:nvPr>
        </p:nvSpPr>
        <p:spPr>
          <a:xfrm>
            <a:off x="2844862" y="447188"/>
            <a:ext cx="9080975" cy="970450"/>
          </a:xfrm>
        </p:spPr>
        <p:txBody>
          <a:bodyPr/>
          <a:lstStyle/>
          <a:p>
            <a:r>
              <a:rPr lang="es-ES" dirty="0"/>
              <a:t>Pedagogía Infantil:</a:t>
            </a:r>
          </a:p>
        </p:txBody>
      </p:sp>
      <p:sp>
        <p:nvSpPr>
          <p:cNvPr id="5" name="Marcador de contenido 4"/>
          <p:cNvSpPr>
            <a:spLocks noGrp="1"/>
          </p:cNvSpPr>
          <p:nvPr>
            <p:ph idx="1"/>
          </p:nvPr>
        </p:nvSpPr>
        <p:spPr>
          <a:xfrm>
            <a:off x="2840695" y="1867438"/>
            <a:ext cx="9085142" cy="4584878"/>
          </a:xfrm>
        </p:spPr>
        <p:txBody>
          <a:bodyPr>
            <a:normAutofit/>
          </a:bodyPr>
          <a:lstStyle/>
          <a:p>
            <a:pPr lvl="0" algn="just"/>
            <a:r>
              <a:rPr lang="es-ES" dirty="0" smtClean="0"/>
              <a:t>El </a:t>
            </a:r>
            <a:r>
              <a:rPr lang="es-ES" dirty="0"/>
              <a:t>objeto de estudio es la educación de los niños. En la pedagogía infantil se tienen en cuenta los aspectos evolutivos educativos durante el desarrollo. La etapa de crecimiento de un niño es muy importante, ya que es en ella el momento donde se adquieren competencias fundamentales para el resto de </a:t>
            </a:r>
            <a:r>
              <a:rPr lang="es-ES" u="sng" dirty="0">
                <a:hlinkClick r:id="rId3"/>
              </a:rPr>
              <a:t>vida</a:t>
            </a:r>
            <a:r>
              <a:rPr lang="es-ES" dirty="0"/>
              <a:t>, por lo que la labor de educadores es fundamental</a:t>
            </a:r>
            <a:r>
              <a:rPr lang="es-ES" dirty="0" smtClean="0"/>
              <a:t>.</a:t>
            </a:r>
            <a:endParaRPr lang="es-ES" dirty="0"/>
          </a:p>
        </p:txBody>
      </p:sp>
    </p:spTree>
    <p:extLst>
      <p:ext uri="{BB962C8B-B14F-4D97-AF65-F5344CB8AC3E}">
        <p14:creationId xmlns:p14="http://schemas.microsoft.com/office/powerpoint/2010/main" val="289303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0" y="0"/>
            <a:ext cx="2807594" cy="6858000"/>
          </a:xfrm>
          <a:prstGeom prst="rect">
            <a:avLst/>
          </a:prstGeom>
        </p:spPr>
      </p:pic>
      <p:sp>
        <p:nvSpPr>
          <p:cNvPr id="4" name="Título 3"/>
          <p:cNvSpPr>
            <a:spLocks noGrp="1"/>
          </p:cNvSpPr>
          <p:nvPr>
            <p:ph type="title"/>
          </p:nvPr>
        </p:nvSpPr>
        <p:spPr>
          <a:xfrm>
            <a:off x="2844862" y="447188"/>
            <a:ext cx="9080975" cy="970450"/>
          </a:xfrm>
        </p:spPr>
        <p:txBody>
          <a:bodyPr/>
          <a:lstStyle/>
          <a:p>
            <a:r>
              <a:rPr lang="es-ES" dirty="0"/>
              <a:t>Pedagogía crítica:</a:t>
            </a:r>
          </a:p>
        </p:txBody>
      </p:sp>
      <p:sp>
        <p:nvSpPr>
          <p:cNvPr id="5" name="Marcador de contenido 4"/>
          <p:cNvSpPr>
            <a:spLocks noGrp="1"/>
          </p:cNvSpPr>
          <p:nvPr>
            <p:ph idx="1"/>
          </p:nvPr>
        </p:nvSpPr>
        <p:spPr>
          <a:xfrm>
            <a:off x="2840695" y="2145014"/>
            <a:ext cx="9085142" cy="4307301"/>
          </a:xfrm>
        </p:spPr>
        <p:txBody>
          <a:bodyPr>
            <a:normAutofit/>
          </a:bodyPr>
          <a:lstStyle/>
          <a:p>
            <a:pPr lvl="0" algn="just"/>
            <a:r>
              <a:rPr lang="es-ES" dirty="0" smtClean="0"/>
              <a:t>El </a:t>
            </a:r>
            <a:r>
              <a:rPr lang="es-ES" dirty="0"/>
              <a:t>objetivo principal de este tipo de pedagogía es transformar el </a:t>
            </a:r>
            <a:r>
              <a:rPr lang="es-ES" u="sng" dirty="0">
                <a:hlinkClick r:id="rId3"/>
              </a:rPr>
              <a:t>sistema</a:t>
            </a:r>
            <a:r>
              <a:rPr lang="es-ES" dirty="0"/>
              <a:t> tradicional y desarrollar un pensamiento crítico en cada uno de los alumnos.</a:t>
            </a:r>
          </a:p>
          <a:p>
            <a:pPr marL="0" indent="0">
              <a:buNone/>
            </a:pPr>
            <a:endParaRPr lang="es-ES" dirty="0"/>
          </a:p>
          <a:p>
            <a:endParaRPr lang="es-ES" dirty="0"/>
          </a:p>
        </p:txBody>
      </p:sp>
    </p:spTree>
    <p:extLst>
      <p:ext uri="{BB962C8B-B14F-4D97-AF65-F5344CB8AC3E}">
        <p14:creationId xmlns:p14="http://schemas.microsoft.com/office/powerpoint/2010/main" val="932669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0" y="0"/>
            <a:ext cx="2807594" cy="6858000"/>
          </a:xfrm>
          <a:prstGeom prst="rect">
            <a:avLst/>
          </a:prstGeom>
        </p:spPr>
      </p:pic>
      <p:sp>
        <p:nvSpPr>
          <p:cNvPr id="4" name="Título 3"/>
          <p:cNvSpPr>
            <a:spLocks noGrp="1"/>
          </p:cNvSpPr>
          <p:nvPr>
            <p:ph type="title"/>
          </p:nvPr>
        </p:nvSpPr>
        <p:spPr>
          <a:xfrm>
            <a:off x="2844862" y="447188"/>
            <a:ext cx="9080975" cy="970450"/>
          </a:xfrm>
        </p:spPr>
        <p:txBody>
          <a:bodyPr/>
          <a:lstStyle/>
          <a:p>
            <a:r>
              <a:rPr lang="es-ES" dirty="0"/>
              <a:t>Pedagogía conceptual:</a:t>
            </a:r>
          </a:p>
        </p:txBody>
      </p:sp>
      <p:sp>
        <p:nvSpPr>
          <p:cNvPr id="5" name="Marcador de contenido 4"/>
          <p:cNvSpPr>
            <a:spLocks noGrp="1"/>
          </p:cNvSpPr>
          <p:nvPr>
            <p:ph idx="1"/>
          </p:nvPr>
        </p:nvSpPr>
        <p:spPr>
          <a:xfrm>
            <a:off x="2840695" y="2145014"/>
            <a:ext cx="9085142" cy="4307301"/>
          </a:xfrm>
        </p:spPr>
        <p:txBody>
          <a:bodyPr>
            <a:normAutofit/>
          </a:bodyPr>
          <a:lstStyle/>
          <a:p>
            <a:pPr lvl="0" algn="just"/>
            <a:r>
              <a:rPr lang="es-ES" dirty="0" smtClean="0"/>
              <a:t>La </a:t>
            </a:r>
            <a:r>
              <a:rPr lang="es-ES" dirty="0"/>
              <a:t>pedagogía conceptual tiene como objetivo principal desarrollar el pensamiento, los </a:t>
            </a:r>
            <a:r>
              <a:rPr lang="es-ES" u="sng" dirty="0">
                <a:hlinkClick r:id="rId3"/>
              </a:rPr>
              <a:t>valores</a:t>
            </a:r>
            <a:r>
              <a:rPr lang="es-ES" dirty="0"/>
              <a:t> y las </a:t>
            </a:r>
            <a:r>
              <a:rPr lang="es-ES" u="sng" dirty="0">
                <a:hlinkClick r:id="rId4"/>
              </a:rPr>
              <a:t>habilidades</a:t>
            </a:r>
            <a:r>
              <a:rPr lang="es-ES" dirty="0"/>
              <a:t> de cada alumno teniendo en cuenta su edad. Este tipo de pedagogía se divide en un total de tres formas: afectiva, cognitiva y expresiva.</a:t>
            </a:r>
          </a:p>
          <a:p>
            <a:pPr marL="0" indent="0">
              <a:buNone/>
            </a:pPr>
            <a:endParaRPr lang="es-ES" dirty="0"/>
          </a:p>
        </p:txBody>
      </p:sp>
    </p:spTree>
    <p:extLst>
      <p:ext uri="{BB962C8B-B14F-4D97-AF65-F5344CB8AC3E}">
        <p14:creationId xmlns:p14="http://schemas.microsoft.com/office/powerpoint/2010/main" val="15086081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0" y="0"/>
            <a:ext cx="2807594" cy="6858000"/>
          </a:xfrm>
          <a:prstGeom prst="rect">
            <a:avLst/>
          </a:prstGeom>
        </p:spPr>
      </p:pic>
      <p:sp>
        <p:nvSpPr>
          <p:cNvPr id="4" name="Título 3"/>
          <p:cNvSpPr>
            <a:spLocks noGrp="1"/>
          </p:cNvSpPr>
          <p:nvPr>
            <p:ph type="title"/>
          </p:nvPr>
        </p:nvSpPr>
        <p:spPr>
          <a:xfrm>
            <a:off x="2844862" y="447188"/>
            <a:ext cx="9080975" cy="970450"/>
          </a:xfrm>
        </p:spPr>
        <p:txBody>
          <a:bodyPr/>
          <a:lstStyle/>
          <a:p>
            <a:r>
              <a:rPr lang="es-ES" dirty="0"/>
              <a:t>Pedagogía </a:t>
            </a:r>
            <a:r>
              <a:rPr lang="es-ES" dirty="0" err="1"/>
              <a:t>Waldorf</a:t>
            </a:r>
            <a:r>
              <a:rPr lang="es-ES" dirty="0"/>
              <a:t>:</a:t>
            </a:r>
          </a:p>
        </p:txBody>
      </p:sp>
      <p:sp>
        <p:nvSpPr>
          <p:cNvPr id="5" name="Marcador de contenido 4"/>
          <p:cNvSpPr>
            <a:spLocks noGrp="1"/>
          </p:cNvSpPr>
          <p:nvPr>
            <p:ph idx="1"/>
          </p:nvPr>
        </p:nvSpPr>
        <p:spPr>
          <a:xfrm>
            <a:off x="2840695" y="2145014"/>
            <a:ext cx="9085142" cy="4307301"/>
          </a:xfrm>
        </p:spPr>
        <p:txBody>
          <a:bodyPr>
            <a:normAutofit/>
          </a:bodyPr>
          <a:lstStyle/>
          <a:p>
            <a:pPr lvl="0" algn="just"/>
            <a:r>
              <a:rPr lang="es-ES" dirty="0" smtClean="0"/>
              <a:t>Este </a:t>
            </a:r>
            <a:r>
              <a:rPr lang="es-ES" dirty="0"/>
              <a:t>modelo pedagógico fue creado por el fundador de la antroposofía, Rudolf Steiner. Este tipo de pedagogía se basa en la educación de una persona, en su </a:t>
            </a:r>
            <a:r>
              <a:rPr lang="es-ES" u="sng" dirty="0">
                <a:hlinkClick r:id="rId3"/>
              </a:rPr>
              <a:t>autonomía</a:t>
            </a:r>
            <a:r>
              <a:rPr lang="es-ES" dirty="0"/>
              <a:t> y </a:t>
            </a:r>
            <a:r>
              <a:rPr lang="es-ES" u="sng" dirty="0">
                <a:hlinkClick r:id="rId4"/>
              </a:rPr>
              <a:t>libertad</a:t>
            </a:r>
            <a:r>
              <a:rPr lang="es-ES" dirty="0"/>
              <a:t>, donde se tiene en cuenta principalmente la capacidad creativa y artística de cada persona. Es estructurada en tres niveles, el primero de ellos abarca a los niños de hasta seis años de edad y en las actividades que se centran en el desarrollo de los sentidos y corporeidad, el siguiente nivel es para los niños de siete a trece años, en este nivel se toma en cuenta el descubrimiento que tiene cada uno de ellos sobre el mundo. Luego se encuentra el último nivel, que va hasta los veintiún años de edad, aquí se desarrolla el pensamiento de forma autónoma y la compresión.</a:t>
            </a:r>
          </a:p>
          <a:p>
            <a:pPr marL="0" indent="0">
              <a:buNone/>
            </a:pPr>
            <a:endParaRPr lang="es-ES" dirty="0"/>
          </a:p>
        </p:txBody>
      </p:sp>
    </p:spTree>
    <p:extLst>
      <p:ext uri="{BB962C8B-B14F-4D97-AF65-F5344CB8AC3E}">
        <p14:creationId xmlns:p14="http://schemas.microsoft.com/office/powerpoint/2010/main" val="3902793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0" y="0"/>
            <a:ext cx="2807594" cy="6858000"/>
          </a:xfrm>
          <a:prstGeom prst="rect">
            <a:avLst/>
          </a:prstGeom>
        </p:spPr>
      </p:pic>
      <p:sp>
        <p:nvSpPr>
          <p:cNvPr id="4" name="Título 3"/>
          <p:cNvSpPr>
            <a:spLocks noGrp="1"/>
          </p:cNvSpPr>
          <p:nvPr>
            <p:ph type="title"/>
          </p:nvPr>
        </p:nvSpPr>
        <p:spPr>
          <a:xfrm>
            <a:off x="2844862" y="447188"/>
            <a:ext cx="9080975" cy="970450"/>
          </a:xfrm>
        </p:spPr>
        <p:txBody>
          <a:bodyPr/>
          <a:lstStyle/>
          <a:p>
            <a:r>
              <a:rPr lang="es-ES" dirty="0"/>
              <a:t>La </a:t>
            </a:r>
            <a:r>
              <a:rPr lang="es-ES" dirty="0" smtClean="0"/>
              <a:t>psicopedagogía:</a:t>
            </a:r>
            <a:endParaRPr lang="es-ES" dirty="0"/>
          </a:p>
        </p:txBody>
      </p:sp>
      <p:sp>
        <p:nvSpPr>
          <p:cNvPr id="5" name="Marcador de contenido 4"/>
          <p:cNvSpPr>
            <a:spLocks noGrp="1"/>
          </p:cNvSpPr>
          <p:nvPr>
            <p:ph idx="1"/>
          </p:nvPr>
        </p:nvSpPr>
        <p:spPr>
          <a:xfrm>
            <a:off x="2840695" y="2145014"/>
            <a:ext cx="9085142" cy="4307301"/>
          </a:xfrm>
        </p:spPr>
        <p:txBody>
          <a:bodyPr/>
          <a:lstStyle/>
          <a:p>
            <a:pPr algn="just"/>
            <a:r>
              <a:rPr lang="es-ES" dirty="0" smtClean="0"/>
              <a:t>La </a:t>
            </a:r>
            <a:r>
              <a:rPr lang="es-ES" dirty="0"/>
              <a:t>psicopedagogía es la relación en la psicología y la pedagogía. Estas dos ciencias juntas dan lugar a una nueva que se encarga de estudiar los procesos psicológicos que ocurren durante el aprendizaje. Los campos en los que sueles desarrollarse e implementarse con más frecuencia son en los trastornos de aprendizaje y la orientación vocacional. En la actualidad es una gran cantidad de niños que la debe recurrir a la psicopedagogía para poder corregir y orientarse en temas relacionados exclusivamente con la dificultad en el aprendizaje, de tal manera que esta ciencia los ayuda de forma directa a desarrollar un mejor proceso de compresión y se les brinda herramientas que les serán muy útiles para su futuro.</a:t>
            </a:r>
          </a:p>
          <a:p>
            <a:endParaRPr lang="es-ES" dirty="0"/>
          </a:p>
        </p:txBody>
      </p:sp>
    </p:spTree>
    <p:extLst>
      <p:ext uri="{BB962C8B-B14F-4D97-AF65-F5344CB8AC3E}">
        <p14:creationId xmlns:p14="http://schemas.microsoft.com/office/powerpoint/2010/main" val="488076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357089" y="2435958"/>
            <a:ext cx="4382521" cy="796640"/>
          </a:xfrm>
        </p:spPr>
        <p:txBody>
          <a:bodyPr/>
          <a:lstStyle/>
          <a:p>
            <a:r>
              <a:rPr lang="es-ES" dirty="0" err="1" smtClean="0"/>
              <a:t>Andragogía</a:t>
            </a:r>
            <a:endParaRPr lang="es-ES" dirty="0"/>
          </a:p>
        </p:txBody>
      </p:sp>
      <p:sp>
        <p:nvSpPr>
          <p:cNvPr id="5" name="Marcador de texto 4"/>
          <p:cNvSpPr>
            <a:spLocks noGrp="1"/>
          </p:cNvSpPr>
          <p:nvPr>
            <p:ph type="body" sz="quarter" idx="16"/>
          </p:nvPr>
        </p:nvSpPr>
        <p:spPr>
          <a:xfrm>
            <a:off x="6478073" y="2073499"/>
            <a:ext cx="4983230" cy="4237148"/>
          </a:xfrm>
        </p:spPr>
        <p:txBody>
          <a:bodyPr>
            <a:normAutofit/>
          </a:bodyPr>
          <a:lstStyle/>
          <a:p>
            <a:pPr algn="just"/>
            <a:r>
              <a:rPr lang="es-ES" sz="2400" dirty="0"/>
              <a:t>E</a:t>
            </a:r>
            <a:r>
              <a:rPr lang="es-ES" sz="2400" dirty="0" smtClean="0"/>
              <a:t>s </a:t>
            </a:r>
            <a:r>
              <a:rPr lang="es-ES" sz="2400" dirty="0"/>
              <a:t>la disciplina de la educación que se dedica de formar al ser humano de manera permanente, en todas las etapas de desarrollo de acuerdo a sus vivencias sociales y culturales.</a:t>
            </a:r>
          </a:p>
          <a:p>
            <a:pPr algn="just"/>
            <a:endParaRPr lang="es-ES" sz="2400" dirty="0"/>
          </a:p>
        </p:txBody>
      </p:sp>
    </p:spTree>
    <p:extLst>
      <p:ext uri="{BB962C8B-B14F-4D97-AF65-F5344CB8AC3E}">
        <p14:creationId xmlns:p14="http://schemas.microsoft.com/office/powerpoint/2010/main" val="8819399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357089" y="2435958"/>
            <a:ext cx="4382521" cy="1170128"/>
          </a:xfrm>
        </p:spPr>
        <p:txBody>
          <a:bodyPr/>
          <a:lstStyle/>
          <a:p>
            <a:r>
              <a:rPr lang="es-ES" dirty="0" smtClean="0"/>
              <a:t>DIDÁCTICA</a:t>
            </a:r>
            <a:endParaRPr lang="es-ES" dirty="0"/>
          </a:p>
        </p:txBody>
      </p:sp>
      <p:pic>
        <p:nvPicPr>
          <p:cNvPr id="2" name="Imagen 1"/>
          <p:cNvPicPr>
            <a:picLocks noChangeAspect="1"/>
          </p:cNvPicPr>
          <p:nvPr/>
        </p:nvPicPr>
        <p:blipFill>
          <a:blip r:embed="rId2"/>
          <a:stretch>
            <a:fillRect/>
          </a:stretch>
        </p:blipFill>
        <p:spPr>
          <a:xfrm>
            <a:off x="6170591" y="1163525"/>
            <a:ext cx="6021409" cy="4516057"/>
          </a:xfrm>
          <a:prstGeom prst="rect">
            <a:avLst/>
          </a:prstGeom>
        </p:spPr>
      </p:pic>
    </p:spTree>
    <p:extLst>
      <p:ext uri="{BB962C8B-B14F-4D97-AF65-F5344CB8AC3E}">
        <p14:creationId xmlns:p14="http://schemas.microsoft.com/office/powerpoint/2010/main" val="1109155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925103" y="0"/>
            <a:ext cx="3829319" cy="2871989"/>
          </a:xfrm>
          <a:prstGeom prst="rect">
            <a:avLst/>
          </a:prstGeom>
        </p:spPr>
      </p:pic>
      <p:sp>
        <p:nvSpPr>
          <p:cNvPr id="3" name="Marcador de contenido 2"/>
          <p:cNvSpPr>
            <a:spLocks noGrp="1"/>
          </p:cNvSpPr>
          <p:nvPr>
            <p:ph idx="1"/>
          </p:nvPr>
        </p:nvSpPr>
        <p:spPr/>
        <p:txBody>
          <a:bodyPr/>
          <a:lstStyle/>
          <a:p>
            <a:r>
              <a:rPr lang="es-ES" dirty="0"/>
              <a:t>Etimológicamente la palabra </a:t>
            </a:r>
            <a:r>
              <a:rPr lang="es-ES" b="1" dirty="0"/>
              <a:t>didáctica </a:t>
            </a:r>
            <a:r>
              <a:rPr lang="es-ES" dirty="0"/>
              <a:t>se deriva del griego </a:t>
            </a:r>
            <a:r>
              <a:rPr lang="es-ES" dirty="0" err="1"/>
              <a:t>didaskein</a:t>
            </a:r>
            <a:r>
              <a:rPr lang="es-ES" dirty="0"/>
              <a:t>: enseñar y </a:t>
            </a:r>
            <a:r>
              <a:rPr lang="es-ES" dirty="0" err="1"/>
              <a:t>tékne</a:t>
            </a:r>
            <a:r>
              <a:rPr lang="es-ES" dirty="0"/>
              <a:t>: arte</a:t>
            </a:r>
            <a:r>
              <a:rPr lang="es-ES" dirty="0" smtClean="0"/>
              <a:t>, entonces</a:t>
            </a:r>
            <a:r>
              <a:rPr lang="es-ES" dirty="0"/>
              <a:t>, se puede decir que es </a:t>
            </a:r>
            <a:r>
              <a:rPr lang="es-ES" b="1" i="1" dirty="0"/>
              <a:t>el arte de enseñar.</a:t>
            </a:r>
          </a:p>
          <a:p>
            <a:r>
              <a:rPr lang="es-ES" dirty="0"/>
              <a:t>De </a:t>
            </a:r>
            <a:r>
              <a:rPr lang="es-ES" dirty="0" err="1"/>
              <a:t>acuedo</a:t>
            </a:r>
            <a:r>
              <a:rPr lang="es-ES" dirty="0"/>
              <a:t> con </a:t>
            </a:r>
            <a:r>
              <a:rPr lang="es-ES" dirty="0" err="1"/>
              <a:t>Imideo</a:t>
            </a:r>
            <a:r>
              <a:rPr lang="es-ES" dirty="0"/>
              <a:t> G </a:t>
            </a:r>
            <a:r>
              <a:rPr lang="es-ES" dirty="0" err="1"/>
              <a:t>Nérici</a:t>
            </a:r>
            <a:r>
              <a:rPr lang="es-ES" dirty="0"/>
              <a:t>, la palabra didáctica fue empleada por primera vez, con </a:t>
            </a:r>
            <a:r>
              <a:rPr lang="es-ES" dirty="0" smtClean="0"/>
              <a:t>el sentido </a:t>
            </a:r>
            <a:r>
              <a:rPr lang="es-ES" dirty="0"/>
              <a:t>de enseñar, en 1629, por </a:t>
            </a:r>
            <a:r>
              <a:rPr lang="es-ES" dirty="0" err="1"/>
              <a:t>Ratke</a:t>
            </a:r>
            <a:r>
              <a:rPr lang="es-ES" dirty="0"/>
              <a:t>, en su libro Principales Aforismos Didácticos. </a:t>
            </a:r>
            <a:endParaRPr lang="es-ES" dirty="0" smtClean="0"/>
          </a:p>
          <a:p>
            <a:r>
              <a:rPr lang="es-ES" dirty="0" err="1" smtClean="0"/>
              <a:t>Eltérmino</a:t>
            </a:r>
            <a:r>
              <a:rPr lang="es-ES" dirty="0"/>
              <a:t>, sin embargo, fue consagrado por Juan Amos Comenio, en su obra Didáctica</a:t>
            </a:r>
          </a:p>
          <a:p>
            <a:pPr marL="0" indent="0">
              <a:buNone/>
            </a:pPr>
            <a:r>
              <a:rPr lang="es-ES" dirty="0"/>
              <a:t>Magna, publicada en 1657.</a:t>
            </a:r>
            <a:endParaRPr lang="es-ES" dirty="0"/>
          </a:p>
        </p:txBody>
      </p:sp>
    </p:spTree>
    <p:extLst>
      <p:ext uri="{BB962C8B-B14F-4D97-AF65-F5344CB8AC3E}">
        <p14:creationId xmlns:p14="http://schemas.microsoft.com/office/powerpoint/2010/main" val="430540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DIDÁCTICA</a:t>
            </a:r>
            <a:endParaRPr lang="es-ES" dirty="0"/>
          </a:p>
        </p:txBody>
      </p:sp>
      <p:sp>
        <p:nvSpPr>
          <p:cNvPr id="3" name="Marcador de contenido 2"/>
          <p:cNvSpPr>
            <a:spLocks noGrp="1"/>
          </p:cNvSpPr>
          <p:nvPr>
            <p:ph idx="1"/>
          </p:nvPr>
        </p:nvSpPr>
        <p:spPr/>
        <p:txBody>
          <a:bodyPr/>
          <a:lstStyle/>
          <a:p>
            <a:pPr algn="just"/>
            <a:r>
              <a:rPr lang="es-ES" sz="2800" dirty="0"/>
              <a:t>La didáctica como el arte enseñar o dirección técnica del aprendizaje “es parte de la pedagogía que describe, explica y fundamenta los métodos más adecuados y eficaces para conducir al educando a la progresiva adquisición de hábitos, técnicas e integral formación” (Cecilia A. Morgado Pérez)</a:t>
            </a:r>
          </a:p>
          <a:p>
            <a:pPr marL="0" indent="0">
              <a:buNone/>
            </a:pPr>
            <a:r>
              <a:rPr lang="es-ES" dirty="0"/>
              <a:t> </a:t>
            </a:r>
          </a:p>
          <a:p>
            <a:pPr marL="0" indent="0">
              <a:buNone/>
            </a:pPr>
            <a:endParaRPr lang="es-ES" dirty="0"/>
          </a:p>
        </p:txBody>
      </p:sp>
    </p:spTree>
    <p:extLst>
      <p:ext uri="{BB962C8B-B14F-4D97-AF65-F5344CB8AC3E}">
        <p14:creationId xmlns:p14="http://schemas.microsoft.com/office/powerpoint/2010/main" val="2915950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357089" y="2435958"/>
            <a:ext cx="4382521" cy="796640"/>
          </a:xfrm>
        </p:spPr>
        <p:txBody>
          <a:bodyPr/>
          <a:lstStyle/>
          <a:p>
            <a:r>
              <a:rPr lang="es-ES" dirty="0" smtClean="0"/>
              <a:t>JUSTIFICACIÓN</a:t>
            </a:r>
            <a:endParaRPr lang="es-ES" dirty="0"/>
          </a:p>
        </p:txBody>
      </p:sp>
      <p:sp>
        <p:nvSpPr>
          <p:cNvPr id="5" name="Marcador de texto 4"/>
          <p:cNvSpPr>
            <a:spLocks noGrp="1"/>
          </p:cNvSpPr>
          <p:nvPr>
            <p:ph type="body" sz="quarter" idx="16"/>
          </p:nvPr>
        </p:nvSpPr>
        <p:spPr>
          <a:xfrm>
            <a:off x="6426558" y="669701"/>
            <a:ext cx="4983230" cy="5563673"/>
          </a:xfrm>
        </p:spPr>
        <p:txBody>
          <a:bodyPr>
            <a:normAutofit fontScale="92500" lnSpcReduction="10000"/>
          </a:bodyPr>
          <a:lstStyle/>
          <a:p>
            <a:pPr algn="just"/>
            <a:r>
              <a:rPr lang="es-ES" dirty="0"/>
              <a:t>La importancia de relacionar la didáctica con la terapia ocupacional surge de la preocupación al observar las diferentes gestiones de los estudiantes en la vida cotidiana relacionada con su licenciatura de estudios al considerar que en los diferentes ámbitos de la sociedad principalmente el educativo, también se puede incursionar efectuando y apoyando directa e indirectamente en la enseñanza y aprendizaje de los estudiantes de los diferentes niveles educativos, sobre todo en educación básica, por esto, se debe considerar que los alumnos primeramente necesitan adquirir conocimientos teóricos para que posteriormente y haciendo uso de esos saberes previos puedan desarrollarse laboralmente en las diferentes instituciones o empresas que se lo soliciten o para que pueda crear su propio centro de rehabilitación como terapeutas ocupacionales.</a:t>
            </a:r>
          </a:p>
          <a:p>
            <a:endParaRPr lang="es-ES" dirty="0"/>
          </a:p>
        </p:txBody>
      </p:sp>
    </p:spTree>
    <p:extLst>
      <p:ext uri="{BB962C8B-B14F-4D97-AF65-F5344CB8AC3E}">
        <p14:creationId xmlns:p14="http://schemas.microsoft.com/office/powerpoint/2010/main" val="40987762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000" y="447188"/>
            <a:ext cx="10571998" cy="1536158"/>
          </a:xfrm>
        </p:spPr>
        <p:txBody>
          <a:bodyPr/>
          <a:lstStyle/>
          <a:p>
            <a:r>
              <a:rPr lang="es-ES" dirty="0"/>
              <a:t>DIDACTICA GENERAL</a:t>
            </a:r>
            <a:br>
              <a:rPr lang="es-ES" dirty="0"/>
            </a:br>
            <a:endParaRPr lang="es-ES" dirty="0"/>
          </a:p>
        </p:txBody>
      </p:sp>
      <p:sp>
        <p:nvSpPr>
          <p:cNvPr id="3" name="Marcador de contenido 2"/>
          <p:cNvSpPr>
            <a:spLocks noGrp="1"/>
          </p:cNvSpPr>
          <p:nvPr>
            <p:ph idx="1"/>
          </p:nvPr>
        </p:nvSpPr>
        <p:spPr/>
        <p:txBody>
          <a:bodyPr>
            <a:normAutofit/>
          </a:bodyPr>
          <a:lstStyle/>
          <a:p>
            <a:pPr algn="just"/>
            <a:r>
              <a:rPr lang="es-ES" sz="2400" dirty="0" smtClean="0"/>
              <a:t>La </a:t>
            </a:r>
            <a:r>
              <a:rPr lang="es-ES" sz="2400" dirty="0"/>
              <a:t>Didáctica general establece criterios generales que regulan la labor docente, examina los diversos métodos y procedimientos de enseñanza y fija condiciones y normas de su aplicabilidad; estudia los problemas comunes y aspectos constantes de la enseñanza, cualquiera sea la asignatura a la que se aplique. </a:t>
            </a:r>
            <a:endParaRPr lang="es-ES" sz="2400" dirty="0"/>
          </a:p>
        </p:txBody>
      </p:sp>
      <p:pic>
        <p:nvPicPr>
          <p:cNvPr id="4" name="Imagen 3"/>
          <p:cNvPicPr>
            <a:picLocks noChangeAspect="1"/>
          </p:cNvPicPr>
          <p:nvPr/>
        </p:nvPicPr>
        <p:blipFill>
          <a:blip r:embed="rId2"/>
          <a:stretch>
            <a:fillRect/>
          </a:stretch>
        </p:blipFill>
        <p:spPr>
          <a:xfrm>
            <a:off x="7328079" y="0"/>
            <a:ext cx="4863921" cy="3056069"/>
          </a:xfrm>
          <a:prstGeom prst="rect">
            <a:avLst/>
          </a:prstGeom>
        </p:spPr>
      </p:pic>
    </p:spTree>
    <p:extLst>
      <p:ext uri="{BB962C8B-B14F-4D97-AF65-F5344CB8AC3E}">
        <p14:creationId xmlns:p14="http://schemas.microsoft.com/office/powerpoint/2010/main" val="1972969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14728" y="373488"/>
            <a:ext cx="4852988" cy="785612"/>
          </a:xfrm>
        </p:spPr>
        <p:txBody>
          <a:bodyPr>
            <a:normAutofit fontScale="90000"/>
          </a:bodyPr>
          <a:lstStyle/>
          <a:p>
            <a:r>
              <a:rPr lang="es-ES" b="1" dirty="0" smtClean="0"/>
              <a:t>ETAPAS DE LA DIDÁCTICA GENERAL</a:t>
            </a:r>
            <a:endParaRPr lang="es-ES" b="1" dirty="0"/>
          </a:p>
        </p:txBody>
      </p:sp>
      <p:sp>
        <p:nvSpPr>
          <p:cNvPr id="6" name="Marcador de texto 5"/>
          <p:cNvSpPr>
            <a:spLocks noGrp="1"/>
          </p:cNvSpPr>
          <p:nvPr>
            <p:ph type="body" sz="half" idx="2"/>
          </p:nvPr>
        </p:nvSpPr>
        <p:spPr>
          <a:xfrm>
            <a:off x="476518" y="1390918"/>
            <a:ext cx="5191198" cy="5241702"/>
          </a:xfrm>
        </p:spPr>
        <p:txBody>
          <a:bodyPr>
            <a:normAutofit/>
          </a:bodyPr>
          <a:lstStyle/>
          <a:p>
            <a:pPr algn="just"/>
            <a:r>
              <a:rPr lang="es-ES" sz="2800" b="1" dirty="0"/>
              <a:t>Planeamiento:</a:t>
            </a:r>
            <a:r>
              <a:rPr lang="es-ES" sz="2800" dirty="0"/>
              <a:t> </a:t>
            </a:r>
            <a:endParaRPr lang="es-ES" sz="2800" dirty="0" smtClean="0"/>
          </a:p>
          <a:p>
            <a:pPr algn="just"/>
            <a:endParaRPr lang="es-ES" sz="2800" dirty="0"/>
          </a:p>
          <a:p>
            <a:pPr algn="just"/>
            <a:r>
              <a:rPr lang="es-ES" sz="2800" dirty="0" smtClean="0"/>
              <a:t>Enfocada </a:t>
            </a:r>
            <a:r>
              <a:rPr lang="es-ES" sz="2800" dirty="0"/>
              <a:t>hacia los planes de trabajo de la escuela, las asignaturas (de curso, unidad, clase), orientación educacional, actividades extra clase.</a:t>
            </a:r>
          </a:p>
          <a:p>
            <a:pPr algn="just"/>
            <a:endParaRPr lang="es-ES" sz="1800" dirty="0"/>
          </a:p>
        </p:txBody>
      </p:sp>
      <p:sp>
        <p:nvSpPr>
          <p:cNvPr id="9" name="Marcador de posición de imagen 8"/>
          <p:cNvSpPr>
            <a:spLocks noGrp="1"/>
          </p:cNvSpPr>
          <p:nvPr>
            <p:ph type="pic" sz="quarter" idx="13"/>
          </p:nvPr>
        </p:nvSpPr>
        <p:spPr/>
      </p:sp>
      <p:pic>
        <p:nvPicPr>
          <p:cNvPr id="13" name="Imagen 12"/>
          <p:cNvPicPr>
            <a:picLocks noChangeAspect="1"/>
          </p:cNvPicPr>
          <p:nvPr/>
        </p:nvPicPr>
        <p:blipFill>
          <a:blip r:embed="rId2"/>
          <a:stretch>
            <a:fillRect/>
          </a:stretch>
        </p:blipFill>
        <p:spPr>
          <a:xfrm>
            <a:off x="6548706" y="1362075"/>
            <a:ext cx="5534025" cy="4133850"/>
          </a:xfrm>
          <a:prstGeom prst="rect">
            <a:avLst/>
          </a:prstGeom>
        </p:spPr>
      </p:pic>
    </p:spTree>
    <p:extLst>
      <p:ext uri="{BB962C8B-B14F-4D97-AF65-F5344CB8AC3E}">
        <p14:creationId xmlns:p14="http://schemas.microsoft.com/office/powerpoint/2010/main" val="27161609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14728" y="862885"/>
            <a:ext cx="4852988" cy="785612"/>
          </a:xfrm>
        </p:spPr>
        <p:txBody>
          <a:bodyPr>
            <a:normAutofit/>
          </a:bodyPr>
          <a:lstStyle/>
          <a:p>
            <a:r>
              <a:rPr lang="es-ES" sz="3200" b="1" dirty="0" smtClean="0"/>
              <a:t>Evaluación</a:t>
            </a:r>
            <a:endParaRPr lang="es-ES" sz="3200" b="1" dirty="0"/>
          </a:p>
        </p:txBody>
      </p:sp>
      <p:sp>
        <p:nvSpPr>
          <p:cNvPr id="6" name="Marcador de texto 5"/>
          <p:cNvSpPr>
            <a:spLocks noGrp="1"/>
          </p:cNvSpPr>
          <p:nvPr>
            <p:ph type="body" sz="half" idx="2"/>
          </p:nvPr>
        </p:nvSpPr>
        <p:spPr>
          <a:xfrm>
            <a:off x="476518" y="2794714"/>
            <a:ext cx="5191198" cy="3837905"/>
          </a:xfrm>
        </p:spPr>
        <p:txBody>
          <a:bodyPr>
            <a:normAutofit/>
          </a:bodyPr>
          <a:lstStyle/>
          <a:p>
            <a:pPr algn="just"/>
            <a:r>
              <a:rPr lang="es-ES" sz="3200" dirty="0" smtClean="0"/>
              <a:t>Es la verificación </a:t>
            </a:r>
            <a:r>
              <a:rPr lang="es-ES" sz="3200" dirty="0"/>
              <a:t>del aprendizaje</a:t>
            </a:r>
            <a:endParaRPr lang="es-ES" sz="3200" dirty="0"/>
          </a:p>
        </p:txBody>
      </p:sp>
      <p:sp>
        <p:nvSpPr>
          <p:cNvPr id="9" name="Marcador de posición de imagen 8"/>
          <p:cNvSpPr>
            <a:spLocks noGrp="1"/>
          </p:cNvSpPr>
          <p:nvPr>
            <p:ph type="pic" sz="quarter" idx="13"/>
          </p:nvPr>
        </p:nvSpPr>
        <p:spPr/>
      </p:sp>
      <p:pic>
        <p:nvPicPr>
          <p:cNvPr id="13" name="Imagen 12"/>
          <p:cNvPicPr>
            <a:picLocks noChangeAspect="1"/>
          </p:cNvPicPr>
          <p:nvPr/>
        </p:nvPicPr>
        <p:blipFill>
          <a:blip r:embed="rId2"/>
          <a:stretch>
            <a:fillRect/>
          </a:stretch>
        </p:blipFill>
        <p:spPr>
          <a:xfrm>
            <a:off x="6548706" y="1362075"/>
            <a:ext cx="5534025" cy="4133850"/>
          </a:xfrm>
          <a:prstGeom prst="rect">
            <a:avLst/>
          </a:prstGeom>
        </p:spPr>
      </p:pic>
    </p:spTree>
    <p:extLst>
      <p:ext uri="{BB962C8B-B14F-4D97-AF65-F5344CB8AC3E}">
        <p14:creationId xmlns:p14="http://schemas.microsoft.com/office/powerpoint/2010/main" val="13881406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14728" y="373488"/>
            <a:ext cx="4852988" cy="785612"/>
          </a:xfrm>
        </p:spPr>
        <p:txBody>
          <a:bodyPr>
            <a:normAutofit/>
          </a:bodyPr>
          <a:lstStyle/>
          <a:p>
            <a:r>
              <a:rPr lang="es-ES" dirty="0" smtClean="0"/>
              <a:t>Ejecución</a:t>
            </a:r>
            <a:endParaRPr lang="es-ES" b="1" dirty="0"/>
          </a:p>
        </p:txBody>
      </p:sp>
      <p:sp>
        <p:nvSpPr>
          <p:cNvPr id="6" name="Marcador de texto 5"/>
          <p:cNvSpPr>
            <a:spLocks noGrp="1"/>
          </p:cNvSpPr>
          <p:nvPr>
            <p:ph type="body" sz="half" idx="2"/>
          </p:nvPr>
        </p:nvSpPr>
        <p:spPr>
          <a:xfrm>
            <a:off x="476518" y="1390918"/>
            <a:ext cx="5191198" cy="5241702"/>
          </a:xfrm>
        </p:spPr>
        <p:txBody>
          <a:bodyPr>
            <a:normAutofit/>
          </a:bodyPr>
          <a:lstStyle/>
          <a:p>
            <a:pPr algn="just"/>
            <a:endParaRPr lang="es-ES" sz="2800" dirty="0" smtClean="0"/>
          </a:p>
          <a:p>
            <a:pPr algn="just"/>
            <a:r>
              <a:rPr lang="es-ES" sz="2800" dirty="0" smtClean="0"/>
              <a:t>Orientada </a:t>
            </a:r>
            <a:r>
              <a:rPr lang="es-ES" sz="2800" dirty="0"/>
              <a:t>hacia la práctica efectiva de la enseñanza (motivación, presentación de la materia, elaboración, fijación e integración del aprendizaje; métodos y técnicas de enseñanza y material didáctico)</a:t>
            </a:r>
            <a:endParaRPr lang="es-ES" sz="2800" dirty="0"/>
          </a:p>
        </p:txBody>
      </p:sp>
      <p:sp>
        <p:nvSpPr>
          <p:cNvPr id="9" name="Marcador de posición de imagen 8"/>
          <p:cNvSpPr>
            <a:spLocks noGrp="1"/>
          </p:cNvSpPr>
          <p:nvPr>
            <p:ph type="pic" sz="quarter" idx="13"/>
          </p:nvPr>
        </p:nvSpPr>
        <p:spPr/>
      </p:sp>
      <p:pic>
        <p:nvPicPr>
          <p:cNvPr id="13" name="Imagen 12"/>
          <p:cNvPicPr>
            <a:picLocks noChangeAspect="1"/>
          </p:cNvPicPr>
          <p:nvPr/>
        </p:nvPicPr>
        <p:blipFill>
          <a:blip r:embed="rId2"/>
          <a:stretch>
            <a:fillRect/>
          </a:stretch>
        </p:blipFill>
        <p:spPr>
          <a:xfrm>
            <a:off x="6548706" y="1362075"/>
            <a:ext cx="5534025" cy="4133850"/>
          </a:xfrm>
          <a:prstGeom prst="rect">
            <a:avLst/>
          </a:prstGeom>
        </p:spPr>
      </p:pic>
    </p:spTree>
    <p:extLst>
      <p:ext uri="{BB962C8B-B14F-4D97-AF65-F5344CB8AC3E}">
        <p14:creationId xmlns:p14="http://schemas.microsoft.com/office/powerpoint/2010/main" val="349927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Didáctica </a:t>
            </a:r>
            <a:r>
              <a:rPr lang="es-ES" dirty="0" smtClean="0"/>
              <a:t>especial</a:t>
            </a:r>
            <a:endParaRPr lang="es-ES" dirty="0"/>
          </a:p>
        </p:txBody>
      </p:sp>
      <p:sp>
        <p:nvSpPr>
          <p:cNvPr id="3" name="Marcador de texto 2"/>
          <p:cNvSpPr>
            <a:spLocks noGrp="1"/>
          </p:cNvSpPr>
          <p:nvPr>
            <p:ph type="body" idx="1"/>
          </p:nvPr>
        </p:nvSpPr>
        <p:spPr/>
        <p:txBody>
          <a:bodyPr/>
          <a:lstStyle/>
          <a:p>
            <a:r>
              <a:rPr lang="es-ES" dirty="0" smtClean="0"/>
              <a:t>Enseñanza</a:t>
            </a:r>
            <a:endParaRPr lang="es-ES" dirty="0"/>
          </a:p>
        </p:txBody>
      </p:sp>
      <p:sp>
        <p:nvSpPr>
          <p:cNvPr id="4" name="Marcador de contenido 3"/>
          <p:cNvSpPr>
            <a:spLocks noGrp="1"/>
          </p:cNvSpPr>
          <p:nvPr>
            <p:ph sz="half" idx="2"/>
          </p:nvPr>
        </p:nvSpPr>
        <p:spPr/>
        <p:txBody>
          <a:bodyPr/>
          <a:lstStyle/>
          <a:p>
            <a:pPr lvl="0" algn="just"/>
            <a:r>
              <a:rPr lang="es-ES" sz="2800" dirty="0"/>
              <a:t>Con relación al nivel de enseñanza. (pre-primario, primario, secundario, superior)</a:t>
            </a:r>
          </a:p>
          <a:p>
            <a:pPr marL="0" lvl="0" indent="0" algn="just">
              <a:buNone/>
            </a:pPr>
            <a:endParaRPr lang="es-ES" sz="2800" dirty="0"/>
          </a:p>
          <a:p>
            <a:endParaRPr lang="es-ES" dirty="0"/>
          </a:p>
        </p:txBody>
      </p:sp>
      <p:sp>
        <p:nvSpPr>
          <p:cNvPr id="5" name="Marcador de texto 4"/>
          <p:cNvSpPr>
            <a:spLocks noGrp="1"/>
          </p:cNvSpPr>
          <p:nvPr>
            <p:ph type="body" sz="quarter" idx="3"/>
          </p:nvPr>
        </p:nvSpPr>
        <p:spPr/>
        <p:txBody>
          <a:bodyPr/>
          <a:lstStyle/>
          <a:p>
            <a:r>
              <a:rPr lang="es-ES" dirty="0" smtClean="0"/>
              <a:t>Disciplina</a:t>
            </a:r>
            <a:endParaRPr lang="es-ES" dirty="0"/>
          </a:p>
        </p:txBody>
      </p:sp>
      <p:sp>
        <p:nvSpPr>
          <p:cNvPr id="6" name="Marcador de contenido 5"/>
          <p:cNvSpPr>
            <a:spLocks noGrp="1"/>
          </p:cNvSpPr>
          <p:nvPr>
            <p:ph sz="quarter" idx="4"/>
          </p:nvPr>
        </p:nvSpPr>
        <p:spPr/>
        <p:txBody>
          <a:bodyPr>
            <a:normAutofit/>
          </a:bodyPr>
          <a:lstStyle/>
          <a:p>
            <a:pPr algn="just"/>
            <a:r>
              <a:rPr lang="es-ES" sz="2000" dirty="0"/>
              <a:t>Con relación a la enseñanza de cada disciplina en particular, matemática, geografía, historia, ciencias naturales, productividad y desarrollo, etc. Este aspecto abarca el estudio de la aplicación de los principios generales de la didáctica, en el campo de la enseñanza de cada disciplina</a:t>
            </a:r>
          </a:p>
        </p:txBody>
      </p:sp>
    </p:spTree>
    <p:extLst>
      <p:ext uri="{BB962C8B-B14F-4D97-AF65-F5344CB8AC3E}">
        <p14:creationId xmlns:p14="http://schemas.microsoft.com/office/powerpoint/2010/main" val="5550355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530366" y="0"/>
            <a:ext cx="2661634" cy="1903069"/>
          </a:xfrm>
          <a:prstGeom prst="rect">
            <a:avLst/>
          </a:prstGeom>
        </p:spPr>
      </p:pic>
      <p:sp>
        <p:nvSpPr>
          <p:cNvPr id="2" name="Título 1"/>
          <p:cNvSpPr>
            <a:spLocks noGrp="1"/>
          </p:cNvSpPr>
          <p:nvPr>
            <p:ph type="title"/>
          </p:nvPr>
        </p:nvSpPr>
        <p:spPr/>
        <p:txBody>
          <a:bodyPr/>
          <a:lstStyle/>
          <a:p>
            <a:r>
              <a:rPr lang="es-ES" dirty="0" smtClean="0"/>
              <a:t>Objetivos de la didáctica</a:t>
            </a:r>
            <a:endParaRPr lang="es-ES" dirty="0"/>
          </a:p>
        </p:txBody>
      </p:sp>
      <p:sp>
        <p:nvSpPr>
          <p:cNvPr id="3" name="Marcador de contenido 2"/>
          <p:cNvSpPr>
            <a:spLocks noGrp="1"/>
          </p:cNvSpPr>
          <p:nvPr>
            <p:ph idx="1"/>
          </p:nvPr>
        </p:nvSpPr>
        <p:spPr>
          <a:xfrm>
            <a:off x="0" y="2222287"/>
            <a:ext cx="8021716" cy="4635713"/>
          </a:xfrm>
        </p:spPr>
        <p:txBody>
          <a:bodyPr>
            <a:noAutofit/>
          </a:bodyPr>
          <a:lstStyle/>
          <a:p>
            <a:pPr marL="0" indent="0">
              <a:buNone/>
            </a:pPr>
            <a:r>
              <a:rPr lang="es-ES" i="1" dirty="0" smtClean="0"/>
              <a:t>De </a:t>
            </a:r>
            <a:r>
              <a:rPr lang="es-ES" i="1" dirty="0"/>
              <a:t>acuerdo con el planteamiento de </a:t>
            </a:r>
            <a:r>
              <a:rPr lang="es-ES" b="1" i="1" dirty="0" err="1"/>
              <a:t>Imideo</a:t>
            </a:r>
            <a:r>
              <a:rPr lang="es-ES" b="1" i="1" dirty="0"/>
              <a:t> G </a:t>
            </a:r>
            <a:r>
              <a:rPr lang="es-ES" b="1" i="1" dirty="0" err="1"/>
              <a:t>Nérici</a:t>
            </a:r>
            <a:r>
              <a:rPr lang="es-ES" i="1" dirty="0"/>
              <a:t>, los principales objetivos de </a:t>
            </a:r>
            <a:r>
              <a:rPr lang="es-ES" i="1" dirty="0" smtClean="0"/>
              <a:t>la didáctica </a:t>
            </a:r>
            <a:r>
              <a:rPr lang="es-ES" i="1" dirty="0"/>
              <a:t>son:</a:t>
            </a:r>
          </a:p>
          <a:p>
            <a:pPr algn="just"/>
            <a:r>
              <a:rPr lang="es-ES" dirty="0"/>
              <a:t>Llevar a cabo los propósitos de la educación.</a:t>
            </a:r>
          </a:p>
          <a:p>
            <a:pPr algn="just"/>
            <a:r>
              <a:rPr lang="es-ES" dirty="0"/>
              <a:t>Hacer el proceso de enseñanza- aprendizaje mas eficaz.</a:t>
            </a:r>
          </a:p>
          <a:p>
            <a:pPr algn="just"/>
            <a:r>
              <a:rPr lang="es-ES" dirty="0"/>
              <a:t>Aplicar los nuevos conocimientos provenientes de la biología, la psicología, </a:t>
            </a:r>
            <a:r>
              <a:rPr lang="es-ES" dirty="0" smtClean="0"/>
              <a:t>la sociología </a:t>
            </a:r>
            <a:r>
              <a:rPr lang="es-ES" dirty="0"/>
              <a:t>y </a:t>
            </a:r>
            <a:r>
              <a:rPr lang="es-ES" dirty="0" smtClean="0"/>
              <a:t>la filosofía </a:t>
            </a:r>
            <a:r>
              <a:rPr lang="es-ES" dirty="0"/>
              <a:t>que puedan hacer la enseñanza más consecuente </a:t>
            </a:r>
            <a:r>
              <a:rPr lang="es-ES" dirty="0" smtClean="0"/>
              <a:t>y coherente</a:t>
            </a:r>
            <a:r>
              <a:rPr lang="es-ES" dirty="0"/>
              <a:t>.</a:t>
            </a:r>
          </a:p>
          <a:p>
            <a:pPr algn="just"/>
            <a:r>
              <a:rPr lang="es-ES" dirty="0"/>
              <a:t>Orientar la enseñanza de acuerdo con la edad evolutiva del alumno y </a:t>
            </a:r>
            <a:r>
              <a:rPr lang="es-ES" dirty="0" smtClean="0"/>
              <a:t>alumna  para  ayudarles </a:t>
            </a:r>
            <a:r>
              <a:rPr lang="es-ES" dirty="0"/>
              <a:t>a desarrollarse y realizarse plenamente, en función de </a:t>
            </a:r>
            <a:r>
              <a:rPr lang="es-ES" dirty="0" smtClean="0"/>
              <a:t>sus  esfuerzos </a:t>
            </a:r>
            <a:r>
              <a:rPr lang="es-ES" dirty="0"/>
              <a:t>de aprendizaje</a:t>
            </a:r>
            <a:r>
              <a:rPr lang="es-ES" dirty="0" smtClean="0"/>
              <a:t>.</a:t>
            </a:r>
            <a:endParaRPr lang="es-ES" dirty="0"/>
          </a:p>
        </p:txBody>
      </p:sp>
      <p:pic>
        <p:nvPicPr>
          <p:cNvPr id="5" name="Imagen 4"/>
          <p:cNvPicPr>
            <a:picLocks noChangeAspect="1"/>
          </p:cNvPicPr>
          <p:nvPr/>
        </p:nvPicPr>
        <p:blipFill>
          <a:blip r:embed="rId3"/>
          <a:stretch>
            <a:fillRect/>
          </a:stretch>
        </p:blipFill>
        <p:spPr>
          <a:xfrm>
            <a:off x="8021716" y="1903068"/>
            <a:ext cx="4170284" cy="5051523"/>
          </a:xfrm>
          <a:prstGeom prst="rect">
            <a:avLst/>
          </a:prstGeom>
        </p:spPr>
      </p:pic>
    </p:spTree>
    <p:extLst>
      <p:ext uri="{BB962C8B-B14F-4D97-AF65-F5344CB8AC3E}">
        <p14:creationId xmlns:p14="http://schemas.microsoft.com/office/powerpoint/2010/main" val="38599855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530366" y="0"/>
            <a:ext cx="2661634" cy="1903069"/>
          </a:xfrm>
          <a:prstGeom prst="rect">
            <a:avLst/>
          </a:prstGeom>
        </p:spPr>
      </p:pic>
      <p:sp>
        <p:nvSpPr>
          <p:cNvPr id="2" name="Título 1"/>
          <p:cNvSpPr>
            <a:spLocks noGrp="1"/>
          </p:cNvSpPr>
          <p:nvPr>
            <p:ph type="title"/>
          </p:nvPr>
        </p:nvSpPr>
        <p:spPr/>
        <p:txBody>
          <a:bodyPr/>
          <a:lstStyle/>
          <a:p>
            <a:r>
              <a:rPr lang="es-ES" dirty="0" smtClean="0"/>
              <a:t>Objetivos de la didáctica</a:t>
            </a:r>
            <a:endParaRPr lang="es-ES" dirty="0"/>
          </a:p>
        </p:txBody>
      </p:sp>
      <p:sp>
        <p:nvSpPr>
          <p:cNvPr id="3" name="Marcador de contenido 2"/>
          <p:cNvSpPr>
            <a:spLocks noGrp="1"/>
          </p:cNvSpPr>
          <p:nvPr>
            <p:ph idx="1"/>
          </p:nvPr>
        </p:nvSpPr>
        <p:spPr>
          <a:xfrm>
            <a:off x="296214" y="2222287"/>
            <a:ext cx="7624293" cy="4049724"/>
          </a:xfrm>
        </p:spPr>
        <p:txBody>
          <a:bodyPr>
            <a:noAutofit/>
          </a:bodyPr>
          <a:lstStyle/>
          <a:p>
            <a:pPr algn="just"/>
            <a:r>
              <a:rPr lang="es-ES" sz="2000" dirty="0" smtClean="0"/>
              <a:t>Adecuar </a:t>
            </a:r>
            <a:r>
              <a:rPr lang="es-ES" sz="2000" dirty="0"/>
              <a:t>la enseñanza y el aprendizaje, a las posibilidades y necesidades </a:t>
            </a:r>
            <a:r>
              <a:rPr lang="es-ES" sz="2000" dirty="0" smtClean="0"/>
              <a:t>del alumnado</a:t>
            </a:r>
            <a:r>
              <a:rPr lang="es-ES" sz="2000" dirty="0"/>
              <a:t>.</a:t>
            </a:r>
          </a:p>
          <a:p>
            <a:pPr algn="just"/>
            <a:r>
              <a:rPr lang="es-ES" sz="2000" dirty="0"/>
              <a:t>Inspirar las actividades escolares en la realidad y ayudar al alumno (a) </a:t>
            </a:r>
            <a:r>
              <a:rPr lang="es-ES" sz="2000" dirty="0" smtClean="0"/>
              <a:t>a percibir </a:t>
            </a:r>
            <a:r>
              <a:rPr lang="es-ES" sz="2000" dirty="0"/>
              <a:t>el fenómeno del aprendizaje como un todo, y no como </a:t>
            </a:r>
            <a:r>
              <a:rPr lang="es-ES" sz="2000" dirty="0" smtClean="0"/>
              <a:t>algo artificialmente </a:t>
            </a:r>
            <a:r>
              <a:rPr lang="es-ES" sz="2000" dirty="0"/>
              <a:t>dividido en fragmentos.</a:t>
            </a:r>
          </a:p>
          <a:p>
            <a:pPr algn="just"/>
            <a:r>
              <a:rPr lang="es-ES" sz="2000" dirty="0"/>
              <a:t>Orientar el planeamiento de actividades de aprendizaje de manera que </a:t>
            </a:r>
            <a:r>
              <a:rPr lang="es-ES" sz="2000" dirty="0" smtClean="0"/>
              <a:t>haya progreso</a:t>
            </a:r>
            <a:r>
              <a:rPr lang="es-ES" sz="2000" dirty="0"/>
              <a:t>, continuidad y unidad, para que los objetivos de la educación </a:t>
            </a:r>
            <a:r>
              <a:rPr lang="es-ES" sz="2000" dirty="0" smtClean="0"/>
              <a:t>sean suficientemente </a:t>
            </a:r>
            <a:r>
              <a:rPr lang="es-ES" sz="2000" dirty="0"/>
              <a:t>logrados</a:t>
            </a:r>
            <a:r>
              <a:rPr lang="es-ES" sz="2000" dirty="0" smtClean="0"/>
              <a:t>.</a:t>
            </a:r>
            <a:endParaRPr lang="es-ES" sz="2000" dirty="0"/>
          </a:p>
        </p:txBody>
      </p:sp>
      <p:pic>
        <p:nvPicPr>
          <p:cNvPr id="5" name="Imagen 4"/>
          <p:cNvPicPr>
            <a:picLocks noChangeAspect="1"/>
          </p:cNvPicPr>
          <p:nvPr/>
        </p:nvPicPr>
        <p:blipFill>
          <a:blip r:embed="rId3"/>
          <a:stretch>
            <a:fillRect/>
          </a:stretch>
        </p:blipFill>
        <p:spPr>
          <a:xfrm>
            <a:off x="8021716" y="1903068"/>
            <a:ext cx="4170284" cy="5051523"/>
          </a:xfrm>
          <a:prstGeom prst="rect">
            <a:avLst/>
          </a:prstGeom>
        </p:spPr>
      </p:pic>
    </p:spTree>
    <p:extLst>
      <p:ext uri="{BB962C8B-B14F-4D97-AF65-F5344CB8AC3E}">
        <p14:creationId xmlns:p14="http://schemas.microsoft.com/office/powerpoint/2010/main" val="33731458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530366" y="0"/>
            <a:ext cx="2661634" cy="1903069"/>
          </a:xfrm>
          <a:prstGeom prst="rect">
            <a:avLst/>
          </a:prstGeom>
        </p:spPr>
      </p:pic>
      <p:sp>
        <p:nvSpPr>
          <p:cNvPr id="2" name="Título 1"/>
          <p:cNvSpPr>
            <a:spLocks noGrp="1"/>
          </p:cNvSpPr>
          <p:nvPr>
            <p:ph type="title"/>
          </p:nvPr>
        </p:nvSpPr>
        <p:spPr/>
        <p:txBody>
          <a:bodyPr/>
          <a:lstStyle/>
          <a:p>
            <a:r>
              <a:rPr lang="es-ES" dirty="0" smtClean="0"/>
              <a:t>Objetivos de la didáctica</a:t>
            </a:r>
            <a:endParaRPr lang="es-ES" dirty="0"/>
          </a:p>
        </p:txBody>
      </p:sp>
      <p:sp>
        <p:nvSpPr>
          <p:cNvPr id="3" name="Marcador de contenido 2"/>
          <p:cNvSpPr>
            <a:spLocks noGrp="1"/>
          </p:cNvSpPr>
          <p:nvPr>
            <p:ph idx="1"/>
          </p:nvPr>
        </p:nvSpPr>
        <p:spPr>
          <a:xfrm>
            <a:off x="818712" y="2222287"/>
            <a:ext cx="7050280" cy="4023967"/>
          </a:xfrm>
        </p:spPr>
        <p:txBody>
          <a:bodyPr>
            <a:noAutofit/>
          </a:bodyPr>
          <a:lstStyle/>
          <a:p>
            <a:pPr algn="just"/>
            <a:r>
              <a:rPr lang="es-ES" sz="2000" dirty="0" smtClean="0"/>
              <a:t>Guiar </a:t>
            </a:r>
            <a:r>
              <a:rPr lang="es-ES" sz="2000" dirty="0"/>
              <a:t>la organización de las tareas escolares para evitar pérdidas de tiempo </a:t>
            </a:r>
            <a:r>
              <a:rPr lang="es-ES" sz="2000" dirty="0" smtClean="0"/>
              <a:t>y esfuerzos </a:t>
            </a:r>
            <a:r>
              <a:rPr lang="es-ES" sz="2000" dirty="0"/>
              <a:t>inútiles.</a:t>
            </a:r>
          </a:p>
          <a:p>
            <a:pPr algn="just"/>
            <a:r>
              <a:rPr lang="es-ES" sz="2000" dirty="0"/>
              <a:t>Hacer que la enseñanza se adecue a la realidad y a las posibilidades del o </a:t>
            </a:r>
            <a:r>
              <a:rPr lang="es-ES" sz="2000" dirty="0" smtClean="0"/>
              <a:t>la estudiante </a:t>
            </a:r>
            <a:r>
              <a:rPr lang="es-ES" sz="2000" dirty="0"/>
              <a:t>y de la sociedad.</a:t>
            </a:r>
          </a:p>
          <a:p>
            <a:pPr algn="just"/>
            <a:r>
              <a:rPr lang="es-ES" sz="2000" dirty="0"/>
              <a:t>Llevar a cabo un apropiado acompañamiento y un control consciente </a:t>
            </a:r>
            <a:r>
              <a:rPr lang="es-ES" sz="2000" dirty="0" smtClean="0"/>
              <a:t>del aprendizaje</a:t>
            </a:r>
            <a:r>
              <a:rPr lang="es-ES" sz="2000" dirty="0"/>
              <a:t>, con el fin de que pueda haber oportunas rectificaciones </a:t>
            </a:r>
            <a:r>
              <a:rPr lang="es-ES" sz="2000" dirty="0" smtClean="0"/>
              <a:t>o recuperaciones </a:t>
            </a:r>
            <a:r>
              <a:rPr lang="es-ES" sz="2000" dirty="0"/>
              <a:t>del aprendizaje</a:t>
            </a:r>
            <a:r>
              <a:rPr lang="es-ES" sz="2000" dirty="0" smtClean="0"/>
              <a:t>.</a:t>
            </a:r>
            <a:endParaRPr lang="es-ES" sz="2000" dirty="0"/>
          </a:p>
        </p:txBody>
      </p:sp>
      <p:pic>
        <p:nvPicPr>
          <p:cNvPr id="5" name="Imagen 4"/>
          <p:cNvPicPr>
            <a:picLocks noChangeAspect="1"/>
          </p:cNvPicPr>
          <p:nvPr/>
        </p:nvPicPr>
        <p:blipFill>
          <a:blip r:embed="rId3"/>
          <a:stretch>
            <a:fillRect/>
          </a:stretch>
        </p:blipFill>
        <p:spPr>
          <a:xfrm>
            <a:off x="8021716" y="1903068"/>
            <a:ext cx="4170284" cy="5051523"/>
          </a:xfrm>
          <a:prstGeom prst="rect">
            <a:avLst/>
          </a:prstGeom>
        </p:spPr>
      </p:pic>
    </p:spTree>
    <p:extLst>
      <p:ext uri="{BB962C8B-B14F-4D97-AF65-F5344CB8AC3E}">
        <p14:creationId xmlns:p14="http://schemas.microsoft.com/office/powerpoint/2010/main" val="1326791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
            </a:r>
            <a:br>
              <a:rPr lang="es-ES" dirty="0" smtClean="0"/>
            </a:br>
            <a:r>
              <a:rPr lang="es-ES" dirty="0" smtClean="0"/>
              <a:t>DIFERENCIAS </a:t>
            </a:r>
            <a:r>
              <a:rPr lang="es-ES" dirty="0"/>
              <a:t>ENTRE PEDAGOGÍA Y DIDÁCTICA</a:t>
            </a:r>
          </a:p>
        </p:txBody>
      </p:sp>
      <p:pic>
        <p:nvPicPr>
          <p:cNvPr id="4" name="Marcador de contenido 3" descr="Resultado de imagen para DIFERENCIAS ENTRE PEDAGOGIA Y DIDACTICA"/>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59111" y="2034862"/>
            <a:ext cx="5834128" cy="4823138"/>
          </a:xfrm>
          <a:prstGeom prst="rect">
            <a:avLst/>
          </a:prstGeom>
          <a:noFill/>
          <a:ln>
            <a:noFill/>
          </a:ln>
        </p:spPr>
      </p:pic>
    </p:spTree>
    <p:extLst>
      <p:ext uri="{BB962C8B-B14F-4D97-AF65-F5344CB8AC3E}">
        <p14:creationId xmlns:p14="http://schemas.microsoft.com/office/powerpoint/2010/main" val="2101850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PEDAGOGÍA Y DIDÁCTICA</a:t>
            </a:r>
          </a:p>
        </p:txBody>
      </p:sp>
      <p:pic>
        <p:nvPicPr>
          <p:cNvPr id="4" name="Marcador de contenido 3" descr="Resultado de imagen para DIFERENCIAS ENTRE PEDAGOGIA Y DIDACTICA"/>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10625" y="1906073"/>
            <a:ext cx="5743978" cy="4951927"/>
          </a:xfrm>
          <a:prstGeom prst="rect">
            <a:avLst/>
          </a:prstGeom>
          <a:noFill/>
          <a:ln>
            <a:noFill/>
          </a:ln>
        </p:spPr>
      </p:pic>
    </p:spTree>
    <p:extLst>
      <p:ext uri="{BB962C8B-B14F-4D97-AF65-F5344CB8AC3E}">
        <p14:creationId xmlns:p14="http://schemas.microsoft.com/office/powerpoint/2010/main" val="1661939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357089" y="2435958"/>
            <a:ext cx="4382521" cy="796640"/>
          </a:xfrm>
        </p:spPr>
        <p:txBody>
          <a:bodyPr/>
          <a:lstStyle/>
          <a:p>
            <a:r>
              <a:rPr lang="es-ES" dirty="0" smtClean="0"/>
              <a:t>GUÍA</a:t>
            </a:r>
            <a:endParaRPr lang="es-ES" dirty="0"/>
          </a:p>
        </p:txBody>
      </p:sp>
      <p:sp>
        <p:nvSpPr>
          <p:cNvPr id="5" name="Marcador de texto 4"/>
          <p:cNvSpPr>
            <a:spLocks noGrp="1"/>
          </p:cNvSpPr>
          <p:nvPr>
            <p:ph type="body" sz="quarter" idx="16"/>
          </p:nvPr>
        </p:nvSpPr>
        <p:spPr>
          <a:xfrm>
            <a:off x="6478073" y="1609859"/>
            <a:ext cx="4983230" cy="4700788"/>
          </a:xfrm>
        </p:spPr>
        <p:txBody>
          <a:bodyPr>
            <a:normAutofit lnSpcReduction="10000"/>
          </a:bodyPr>
          <a:lstStyle/>
          <a:p>
            <a:pPr algn="just"/>
            <a:r>
              <a:rPr lang="es-ES" sz="2400" dirty="0"/>
              <a:t>Con este material el docente podrá apoyarse para impartir la Unidad </a:t>
            </a:r>
            <a:r>
              <a:rPr lang="es-ES" sz="2400" dirty="0" smtClean="0"/>
              <a:t>Uno  </a:t>
            </a:r>
            <a:r>
              <a:rPr lang="es-ES" sz="2400" dirty="0"/>
              <a:t>titulada </a:t>
            </a:r>
            <a:r>
              <a:rPr lang="es-ES" sz="2400" dirty="0" smtClean="0"/>
              <a:t>“Introducción  a la pedagogía” </a:t>
            </a:r>
            <a:r>
              <a:rPr lang="es-ES" sz="2400" dirty="0"/>
              <a:t>de la Unidad de aprendizaje </a:t>
            </a:r>
            <a:r>
              <a:rPr lang="es-ES" sz="2400" dirty="0" smtClean="0"/>
              <a:t>Didáctica aplicable  a </a:t>
            </a:r>
            <a:r>
              <a:rPr lang="es-ES" sz="2400" dirty="0"/>
              <a:t>Terapia Ocupacional y se </a:t>
            </a:r>
            <a:r>
              <a:rPr lang="es-ES" sz="2400" dirty="0" smtClean="0"/>
              <a:t>cubrirá el </a:t>
            </a:r>
            <a:r>
              <a:rPr lang="es-ES" sz="2400" dirty="0"/>
              <a:t>objetivo específico: </a:t>
            </a:r>
            <a:endParaRPr lang="es-ES" sz="2400" dirty="0" smtClean="0"/>
          </a:p>
          <a:p>
            <a:pPr algn="just"/>
            <a:r>
              <a:rPr lang="es-MX" sz="2400" dirty="0"/>
              <a:t>Conocer los conceptos, elementos fundamentales y características de la pedagogía y didáctica.</a:t>
            </a:r>
            <a:endParaRPr lang="es-ES" sz="2400" dirty="0"/>
          </a:p>
          <a:p>
            <a:endParaRPr lang="es-ES" dirty="0"/>
          </a:p>
        </p:txBody>
      </p:sp>
    </p:spTree>
    <p:extLst>
      <p:ext uri="{BB962C8B-B14F-4D97-AF65-F5344CB8AC3E}">
        <p14:creationId xmlns:p14="http://schemas.microsoft.com/office/powerpoint/2010/main" val="35884513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PEDAGOGÍA Y DIDÁCTICA</a:t>
            </a:r>
          </a:p>
        </p:txBody>
      </p:sp>
      <p:pic>
        <p:nvPicPr>
          <p:cNvPr id="4" name="Marcador de contenido 3" descr="Resultado de imagen para DIFERENCIAS ENTRE PEDAGOGIA Y DIDACTICA"/>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33353" y="1867438"/>
            <a:ext cx="6310647" cy="4990562"/>
          </a:xfrm>
          <a:prstGeom prst="rect">
            <a:avLst/>
          </a:prstGeom>
          <a:noFill/>
          <a:ln>
            <a:noFill/>
          </a:ln>
        </p:spPr>
      </p:pic>
    </p:spTree>
    <p:extLst>
      <p:ext uri="{BB962C8B-B14F-4D97-AF65-F5344CB8AC3E}">
        <p14:creationId xmlns:p14="http://schemas.microsoft.com/office/powerpoint/2010/main" val="16001255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BIBLIOGRAFÍA</a:t>
            </a:r>
            <a:endParaRPr lang="es-ES" dirty="0"/>
          </a:p>
        </p:txBody>
      </p:sp>
      <p:sp>
        <p:nvSpPr>
          <p:cNvPr id="3" name="Marcador de contenido 2"/>
          <p:cNvSpPr>
            <a:spLocks noGrp="1"/>
          </p:cNvSpPr>
          <p:nvPr>
            <p:ph idx="1"/>
          </p:nvPr>
        </p:nvSpPr>
        <p:spPr/>
        <p:txBody>
          <a:bodyPr>
            <a:normAutofit/>
          </a:bodyPr>
          <a:lstStyle/>
          <a:p>
            <a:r>
              <a:rPr lang="es-MX" sz="2800" dirty="0" err="1"/>
              <a:t>Highet</a:t>
            </a:r>
            <a:r>
              <a:rPr lang="es-MX" sz="2800" dirty="0"/>
              <a:t> Hilbert (1950) El arte de enseñar </a:t>
            </a:r>
            <a:endParaRPr lang="es-ES" sz="2800" dirty="0"/>
          </a:p>
          <a:p>
            <a:r>
              <a:rPr lang="es-MX" sz="2800" dirty="0"/>
              <a:t>De la </a:t>
            </a:r>
            <a:r>
              <a:rPr lang="es-MX" sz="2800" dirty="0" err="1"/>
              <a:t>Herran</a:t>
            </a:r>
            <a:r>
              <a:rPr lang="es-MX" sz="2800" dirty="0"/>
              <a:t> Gascón (2008) Didáctica general McGraw Hill</a:t>
            </a:r>
            <a:endParaRPr lang="es-ES" sz="2800" dirty="0"/>
          </a:p>
        </p:txBody>
      </p:sp>
    </p:spTree>
    <p:extLst>
      <p:ext uri="{BB962C8B-B14F-4D97-AF65-F5344CB8AC3E}">
        <p14:creationId xmlns:p14="http://schemas.microsoft.com/office/powerpoint/2010/main" val="1319579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10000" y="5289996"/>
            <a:ext cx="10561418" cy="737315"/>
          </a:xfrm>
        </p:spPr>
        <p:txBody>
          <a:bodyPr/>
          <a:lstStyle/>
          <a:p>
            <a:pPr algn="ctr"/>
            <a:r>
              <a:rPr lang="es-ES" b="1" dirty="0" smtClean="0"/>
              <a:t>Imagen del contenido del curso</a:t>
            </a:r>
            <a:endParaRPr lang="es-ES" b="1" dirty="0"/>
          </a:p>
        </p:txBody>
      </p:sp>
      <p:pic>
        <p:nvPicPr>
          <p:cNvPr id="7" name="Marcador de posición de imagen 6"/>
          <p:cNvPicPr>
            <a:picLocks noGrp="1" noChangeAspect="1"/>
          </p:cNvPicPr>
          <p:nvPr>
            <p:ph type="pic" sz="quarter" idx="13"/>
          </p:nvPr>
        </p:nvPicPr>
        <p:blipFill>
          <a:blip r:embed="rId2"/>
          <a:srcRect t="14983" b="14983"/>
          <a:stretch>
            <a:fillRect/>
          </a:stretch>
        </p:blipFill>
        <p:spPr>
          <a:xfrm>
            <a:off x="-5291" y="283369"/>
            <a:ext cx="12192000" cy="4800600"/>
          </a:xfrm>
          <a:prstGeom prst="rect">
            <a:avLst/>
          </a:prstGeom>
        </p:spPr>
      </p:pic>
    </p:spTree>
    <p:extLst>
      <p:ext uri="{BB962C8B-B14F-4D97-AF65-F5344CB8AC3E}">
        <p14:creationId xmlns:p14="http://schemas.microsoft.com/office/powerpoint/2010/main" val="3967249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814728" y="373488"/>
            <a:ext cx="4852988" cy="785612"/>
          </a:xfrm>
        </p:spPr>
        <p:txBody>
          <a:bodyPr>
            <a:normAutofit/>
          </a:bodyPr>
          <a:lstStyle/>
          <a:p>
            <a:r>
              <a:rPr lang="es-ES" dirty="0" smtClean="0"/>
              <a:t>PEDAGOGÍA</a:t>
            </a:r>
            <a:endParaRPr lang="es-ES" dirty="0"/>
          </a:p>
        </p:txBody>
      </p:sp>
      <p:sp>
        <p:nvSpPr>
          <p:cNvPr id="7" name="Marcador de posición de imagen 6"/>
          <p:cNvSpPr>
            <a:spLocks noGrp="1"/>
          </p:cNvSpPr>
          <p:nvPr>
            <p:ph type="pic" sz="quarter" idx="13"/>
          </p:nvPr>
        </p:nvSpPr>
        <p:spPr/>
      </p:sp>
      <p:sp>
        <p:nvSpPr>
          <p:cNvPr id="6" name="Marcador de texto 5"/>
          <p:cNvSpPr>
            <a:spLocks noGrp="1"/>
          </p:cNvSpPr>
          <p:nvPr>
            <p:ph type="body" sz="half" idx="2"/>
          </p:nvPr>
        </p:nvSpPr>
        <p:spPr>
          <a:xfrm>
            <a:off x="476518" y="1390918"/>
            <a:ext cx="5191198" cy="5241702"/>
          </a:xfrm>
        </p:spPr>
        <p:txBody>
          <a:bodyPr>
            <a:normAutofit/>
          </a:bodyPr>
          <a:lstStyle/>
          <a:p>
            <a:pPr algn="just"/>
            <a:r>
              <a:rPr lang="es-ES" sz="1800" dirty="0"/>
              <a:t>El concepto </a:t>
            </a:r>
            <a:r>
              <a:rPr lang="es-ES" sz="1800" i="1" dirty="0"/>
              <a:t>pedagogía</a:t>
            </a:r>
            <a:r>
              <a:rPr lang="es-ES" sz="1800" dirty="0"/>
              <a:t> proviene del griego (</a:t>
            </a:r>
            <a:r>
              <a:rPr lang="es-ES" sz="1800" dirty="0" err="1"/>
              <a:t>paidagogeo</a:t>
            </a:r>
            <a:r>
              <a:rPr lang="es-ES" sz="1800" dirty="0"/>
              <a:t>), “</a:t>
            </a:r>
            <a:r>
              <a:rPr lang="es-ES" sz="1800" i="1" dirty="0" err="1"/>
              <a:t>paidos</a:t>
            </a:r>
            <a:r>
              <a:rPr lang="es-ES" sz="1800" dirty="0"/>
              <a:t>” que significa niño y “</a:t>
            </a:r>
            <a:r>
              <a:rPr lang="es-ES" sz="1800" i="1" dirty="0" err="1"/>
              <a:t>ago</a:t>
            </a:r>
            <a:r>
              <a:rPr lang="es-ES" sz="1800" dirty="0"/>
              <a:t>“, que quiere decir guía. Esta ciencia tiene la función de </a:t>
            </a:r>
            <a:r>
              <a:rPr lang="es-ES" sz="1800" b="1" dirty="0"/>
              <a:t>orientar las acciones educativas en base a ciertos pilares</a:t>
            </a:r>
            <a:r>
              <a:rPr lang="es-ES" sz="1800" dirty="0"/>
              <a:t> como prácticas, técnicas, principios y </a:t>
            </a:r>
            <a:r>
              <a:rPr lang="es-ES" sz="1800" u="sng" dirty="0">
                <a:hlinkClick r:id="rId2"/>
              </a:rPr>
              <a:t>métodos</a:t>
            </a:r>
            <a:r>
              <a:rPr lang="es-ES" sz="1800" dirty="0" smtClean="0"/>
              <a:t>.</a:t>
            </a:r>
          </a:p>
          <a:p>
            <a:pPr algn="just"/>
            <a:endParaRPr lang="es-ES" sz="1800" dirty="0"/>
          </a:p>
          <a:p>
            <a:pPr algn="just"/>
            <a:r>
              <a:rPr lang="es-ES" sz="1800" dirty="0" smtClean="0"/>
              <a:t>En la </a:t>
            </a:r>
            <a:r>
              <a:rPr lang="es-ES" sz="1800" dirty="0"/>
              <a:t>actualidad, la pedagogía es el conjunto de </a:t>
            </a:r>
            <a:r>
              <a:rPr lang="es-ES" sz="1800" b="1" dirty="0"/>
              <a:t>los saberes</a:t>
            </a:r>
            <a:r>
              <a:rPr lang="es-ES" sz="1800" dirty="0"/>
              <a:t> que están orientados hacia la </a:t>
            </a:r>
            <a:r>
              <a:rPr lang="es-ES" sz="1800" b="1" dirty="0">
                <a:hlinkClick r:id="rId3"/>
              </a:rPr>
              <a:t>educación</a:t>
            </a:r>
            <a:r>
              <a:rPr lang="es-ES" sz="1800" dirty="0"/>
              <a:t>, entendida como un fenómeno que pertenece intrínsecamente a la especie humana y que se desarrolla de manera social. La pedagogía, por lo tanto, es una </a:t>
            </a:r>
            <a:r>
              <a:rPr lang="es-ES" sz="1800" b="1" dirty="0">
                <a:hlinkClick r:id="rId4"/>
              </a:rPr>
              <a:t>ciencia</a:t>
            </a:r>
            <a:r>
              <a:rPr lang="es-ES" sz="1800" dirty="0"/>
              <a:t> aplicada con características psicosociales que tiene la educación como principal interés de estudio.</a:t>
            </a:r>
            <a:endParaRPr lang="es-ES" sz="1800" dirty="0"/>
          </a:p>
        </p:txBody>
      </p:sp>
      <p:pic>
        <p:nvPicPr>
          <p:cNvPr id="8" name="Imagen 7"/>
          <p:cNvPicPr>
            <a:picLocks noChangeAspect="1"/>
          </p:cNvPicPr>
          <p:nvPr/>
        </p:nvPicPr>
        <p:blipFill>
          <a:blip r:embed="rId5"/>
          <a:stretch>
            <a:fillRect/>
          </a:stretch>
        </p:blipFill>
        <p:spPr>
          <a:xfrm>
            <a:off x="6838681" y="1646233"/>
            <a:ext cx="5204943" cy="3565533"/>
          </a:xfrm>
          <a:prstGeom prst="rect">
            <a:avLst/>
          </a:prstGeom>
        </p:spPr>
      </p:pic>
    </p:spTree>
    <p:extLst>
      <p:ext uri="{BB962C8B-B14F-4D97-AF65-F5344CB8AC3E}">
        <p14:creationId xmlns:p14="http://schemas.microsoft.com/office/powerpoint/2010/main" val="3226148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PEDAGOGÍA</a:t>
            </a:r>
            <a:endParaRPr lang="es-ES" dirty="0"/>
          </a:p>
        </p:txBody>
      </p:sp>
      <p:sp>
        <p:nvSpPr>
          <p:cNvPr id="3" name="Marcador de contenido 2"/>
          <p:cNvSpPr>
            <a:spLocks noGrp="1"/>
          </p:cNvSpPr>
          <p:nvPr>
            <p:ph idx="1"/>
          </p:nvPr>
        </p:nvSpPr>
        <p:spPr/>
        <p:txBody>
          <a:bodyPr>
            <a:normAutofit/>
          </a:bodyPr>
          <a:lstStyle/>
          <a:p>
            <a:pPr algn="just"/>
            <a:r>
              <a:rPr lang="es-ES" sz="2800" dirty="0"/>
              <a:t>La pedagogía se nutre de los aportes de diversas ciencias y disciplinas, como la antropología, la psicología, la filosofía, la medicina y la sociología. Hay autores que sostienen que la pedagogía no es una ciencia, sino que es un </a:t>
            </a:r>
            <a:r>
              <a:rPr lang="es-ES" sz="2800" b="1" dirty="0">
                <a:hlinkClick r:id="rId2"/>
              </a:rPr>
              <a:t>arte</a:t>
            </a:r>
            <a:r>
              <a:rPr lang="es-ES" sz="2800" dirty="0"/>
              <a:t> o un tipo de conocimiento. A lo largo de la historia, muchos han sido los pedagogos que se encargaron de plantear sus propias teorías sobre la pedagogía</a:t>
            </a:r>
            <a:endParaRPr lang="es-ES" sz="2800" dirty="0"/>
          </a:p>
        </p:txBody>
      </p:sp>
      <p:pic>
        <p:nvPicPr>
          <p:cNvPr id="4" name="Imagen 3"/>
          <p:cNvPicPr>
            <a:picLocks noChangeAspect="1"/>
          </p:cNvPicPr>
          <p:nvPr/>
        </p:nvPicPr>
        <p:blipFill>
          <a:blip r:embed="rId3"/>
          <a:stretch>
            <a:fillRect/>
          </a:stretch>
        </p:blipFill>
        <p:spPr>
          <a:xfrm>
            <a:off x="9182612" y="0"/>
            <a:ext cx="3009388" cy="1880315"/>
          </a:xfrm>
          <a:prstGeom prst="rect">
            <a:avLst/>
          </a:prstGeom>
        </p:spPr>
      </p:pic>
    </p:spTree>
    <p:extLst>
      <p:ext uri="{BB962C8B-B14F-4D97-AF65-F5344CB8AC3E}">
        <p14:creationId xmlns:p14="http://schemas.microsoft.com/office/powerpoint/2010/main" val="3636038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PEDAGOGÍA</a:t>
            </a:r>
            <a:endParaRPr lang="es-ES" dirty="0"/>
          </a:p>
        </p:txBody>
      </p:sp>
      <p:sp>
        <p:nvSpPr>
          <p:cNvPr id="3" name="Marcador de contenido 2"/>
          <p:cNvSpPr>
            <a:spLocks noGrp="1"/>
          </p:cNvSpPr>
          <p:nvPr>
            <p:ph idx="1"/>
          </p:nvPr>
        </p:nvSpPr>
        <p:spPr/>
        <p:txBody>
          <a:bodyPr>
            <a:normAutofit/>
          </a:bodyPr>
          <a:lstStyle/>
          <a:p>
            <a:pPr algn="just"/>
            <a:r>
              <a:rPr lang="es-ES" sz="2800" dirty="0"/>
              <a:t>La pedagogía puede ser categorizada de acuerdo a diversos criterios. Suele hablarse de la </a:t>
            </a:r>
            <a:r>
              <a:rPr lang="es-ES" sz="2800" b="1" dirty="0"/>
              <a:t>pedagogía general</a:t>
            </a:r>
            <a:r>
              <a:rPr lang="es-ES" sz="2800" dirty="0"/>
              <a:t> (vinculada a aquello más amplio dentro del ámbito de la educación) o de </a:t>
            </a:r>
            <a:r>
              <a:rPr lang="es-ES" sz="2800" b="1" dirty="0"/>
              <a:t>pedagogías específicas</a:t>
            </a:r>
            <a:r>
              <a:rPr lang="es-ES" sz="2800" dirty="0"/>
              <a:t> (desarrolladas en distintas estructuras de conocimiento según los acontecimientos percibidos a lo largo de la historia).</a:t>
            </a:r>
            <a:endParaRPr lang="es-ES" sz="2800" dirty="0"/>
          </a:p>
        </p:txBody>
      </p:sp>
      <p:pic>
        <p:nvPicPr>
          <p:cNvPr id="4" name="Imagen 3"/>
          <p:cNvPicPr>
            <a:picLocks noChangeAspect="1"/>
          </p:cNvPicPr>
          <p:nvPr/>
        </p:nvPicPr>
        <p:blipFill>
          <a:blip r:embed="rId2"/>
          <a:stretch>
            <a:fillRect/>
          </a:stretch>
        </p:blipFill>
        <p:spPr>
          <a:xfrm>
            <a:off x="9182612" y="0"/>
            <a:ext cx="3009388" cy="1880315"/>
          </a:xfrm>
          <a:prstGeom prst="rect">
            <a:avLst/>
          </a:prstGeom>
        </p:spPr>
      </p:pic>
    </p:spTree>
    <p:extLst>
      <p:ext uri="{BB962C8B-B14F-4D97-AF65-F5344CB8AC3E}">
        <p14:creationId xmlns:p14="http://schemas.microsoft.com/office/powerpoint/2010/main" val="1554818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4699" y="447188"/>
            <a:ext cx="11137299" cy="970450"/>
          </a:xfrm>
        </p:spPr>
        <p:txBody>
          <a:bodyPr/>
          <a:lstStyle/>
          <a:p>
            <a:r>
              <a:rPr lang="es-ES" dirty="0"/>
              <a:t>El objeto principal </a:t>
            </a:r>
            <a:r>
              <a:rPr lang="es-ES" dirty="0" smtClean="0"/>
              <a:t>de la pedagogía</a:t>
            </a:r>
            <a:endParaRPr lang="es-ES" dirty="0"/>
          </a:p>
        </p:txBody>
      </p:sp>
      <p:sp>
        <p:nvSpPr>
          <p:cNvPr id="3" name="Marcador de contenido 2"/>
          <p:cNvSpPr>
            <a:spLocks noGrp="1"/>
          </p:cNvSpPr>
          <p:nvPr>
            <p:ph idx="1"/>
          </p:nvPr>
        </p:nvSpPr>
        <p:spPr/>
        <p:txBody>
          <a:bodyPr>
            <a:normAutofit/>
          </a:bodyPr>
          <a:lstStyle/>
          <a:p>
            <a:pPr algn="just"/>
            <a:r>
              <a:rPr lang="es-ES" sz="2800" dirty="0"/>
              <a:t>El objeto principal de estudio de la pedagogía es </a:t>
            </a:r>
            <a:r>
              <a:rPr lang="es-ES" sz="2800" b="1" dirty="0"/>
              <a:t>estudiar a la educación como un fenómeno socio-cultural</a:t>
            </a:r>
            <a:r>
              <a:rPr lang="es-ES" sz="2800" dirty="0"/>
              <a:t>, es decir que existen </a:t>
            </a:r>
            <a:r>
              <a:rPr lang="es-ES" sz="2800" dirty="0">
                <a:hlinkClick r:id="rId2"/>
              </a:rPr>
              <a:t>conocimientos</a:t>
            </a:r>
            <a:r>
              <a:rPr lang="es-ES" sz="2800" dirty="0"/>
              <a:t> de otros ciencias que pueden ayudar a hacer comprender lo que realmente es la educación, como por ejemplo, la </a:t>
            </a:r>
            <a:r>
              <a:rPr lang="es-ES" sz="2800" dirty="0">
                <a:hlinkClick r:id="rId3"/>
              </a:rPr>
              <a:t>historia</a:t>
            </a:r>
            <a:r>
              <a:rPr lang="es-ES" sz="2800" dirty="0"/>
              <a:t>, la </a:t>
            </a:r>
            <a:r>
              <a:rPr lang="es-ES" sz="2800" dirty="0">
                <a:hlinkClick r:id="rId4"/>
              </a:rPr>
              <a:t>psicología</a:t>
            </a:r>
            <a:r>
              <a:rPr lang="es-ES" sz="2800" dirty="0"/>
              <a:t>, la </a:t>
            </a:r>
            <a:r>
              <a:rPr lang="es-ES" sz="2800" dirty="0">
                <a:hlinkClick r:id="rId5"/>
              </a:rPr>
              <a:t>sociología</a:t>
            </a:r>
            <a:r>
              <a:rPr lang="es-ES" sz="2800" dirty="0"/>
              <a:t>, la </a:t>
            </a:r>
            <a:r>
              <a:rPr lang="es-ES" sz="2800" dirty="0">
                <a:hlinkClick r:id="rId6"/>
              </a:rPr>
              <a:t>política</a:t>
            </a:r>
            <a:r>
              <a:rPr lang="es-ES" sz="2800" dirty="0"/>
              <a:t>, entre otras.</a:t>
            </a:r>
          </a:p>
          <a:p>
            <a:pPr marL="0" indent="0" algn="just">
              <a:buNone/>
            </a:pPr>
            <a:endParaRPr lang="es-ES" sz="2800" dirty="0"/>
          </a:p>
        </p:txBody>
      </p:sp>
      <p:pic>
        <p:nvPicPr>
          <p:cNvPr id="4" name="Imagen 3"/>
          <p:cNvPicPr>
            <a:picLocks noChangeAspect="1"/>
          </p:cNvPicPr>
          <p:nvPr/>
        </p:nvPicPr>
        <p:blipFill>
          <a:blip r:embed="rId7"/>
          <a:stretch>
            <a:fillRect/>
          </a:stretch>
        </p:blipFill>
        <p:spPr>
          <a:xfrm>
            <a:off x="9182612" y="0"/>
            <a:ext cx="3009388" cy="1880315"/>
          </a:xfrm>
          <a:prstGeom prst="rect">
            <a:avLst/>
          </a:prstGeom>
        </p:spPr>
      </p:pic>
    </p:spTree>
    <p:extLst>
      <p:ext uri="{BB962C8B-B14F-4D97-AF65-F5344CB8AC3E}">
        <p14:creationId xmlns:p14="http://schemas.microsoft.com/office/powerpoint/2010/main" val="17127512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Divisiones de la pedagogía</a:t>
            </a:r>
            <a:endParaRPr lang="es-ES" dirty="0"/>
          </a:p>
        </p:txBody>
      </p:sp>
      <p:sp>
        <p:nvSpPr>
          <p:cNvPr id="3" name="Marcador de texto 2"/>
          <p:cNvSpPr>
            <a:spLocks noGrp="1"/>
          </p:cNvSpPr>
          <p:nvPr>
            <p:ph type="body" idx="1"/>
          </p:nvPr>
        </p:nvSpPr>
        <p:spPr/>
        <p:txBody>
          <a:bodyPr/>
          <a:lstStyle/>
          <a:p>
            <a:r>
              <a:rPr lang="es-ES" b="1" dirty="0"/>
              <a:t>Pedagogía general</a:t>
            </a:r>
            <a:r>
              <a:rPr lang="es-ES" dirty="0"/>
              <a:t>:</a:t>
            </a:r>
          </a:p>
        </p:txBody>
      </p:sp>
      <p:sp>
        <p:nvSpPr>
          <p:cNvPr id="4" name="Marcador de contenido 3"/>
          <p:cNvSpPr>
            <a:spLocks noGrp="1"/>
          </p:cNvSpPr>
          <p:nvPr>
            <p:ph sz="half" idx="2"/>
          </p:nvPr>
        </p:nvSpPr>
        <p:spPr/>
        <p:txBody>
          <a:bodyPr/>
          <a:lstStyle/>
          <a:p>
            <a:pPr lvl="0" algn="just"/>
            <a:r>
              <a:rPr lang="es-ES" sz="2800" dirty="0" smtClean="0"/>
              <a:t>Hace </a:t>
            </a:r>
            <a:r>
              <a:rPr lang="es-ES" sz="2800" dirty="0"/>
              <a:t>referencia a las cuestiones universales sobre la investigación y del accionar sobre la educación.</a:t>
            </a:r>
          </a:p>
          <a:p>
            <a:endParaRPr lang="es-ES" dirty="0"/>
          </a:p>
        </p:txBody>
      </p:sp>
      <p:sp>
        <p:nvSpPr>
          <p:cNvPr id="5" name="Marcador de texto 4"/>
          <p:cNvSpPr>
            <a:spLocks noGrp="1"/>
          </p:cNvSpPr>
          <p:nvPr>
            <p:ph type="body" sz="quarter" idx="3"/>
          </p:nvPr>
        </p:nvSpPr>
        <p:spPr/>
        <p:txBody>
          <a:bodyPr/>
          <a:lstStyle/>
          <a:p>
            <a:r>
              <a:rPr lang="es-ES" b="1" dirty="0"/>
              <a:t>Pedagogía específica:</a:t>
            </a:r>
          </a:p>
        </p:txBody>
      </p:sp>
      <p:sp>
        <p:nvSpPr>
          <p:cNvPr id="6" name="Marcador de contenido 5"/>
          <p:cNvSpPr>
            <a:spLocks noGrp="1"/>
          </p:cNvSpPr>
          <p:nvPr>
            <p:ph sz="quarter" idx="4"/>
          </p:nvPr>
        </p:nvSpPr>
        <p:spPr/>
        <p:txBody>
          <a:bodyPr>
            <a:normAutofit lnSpcReduction="10000"/>
          </a:bodyPr>
          <a:lstStyle/>
          <a:p>
            <a:pPr algn="just"/>
            <a:r>
              <a:rPr lang="es-ES" sz="2800" dirty="0"/>
              <a:t>A través del paso del </a:t>
            </a:r>
            <a:r>
              <a:rPr lang="es-ES" sz="2800" u="sng" dirty="0">
                <a:hlinkClick r:id="rId2"/>
              </a:rPr>
              <a:t>tiempo</a:t>
            </a:r>
            <a:r>
              <a:rPr lang="es-ES" sz="2800" dirty="0"/>
              <a:t> se han ido sistematizando diferentes cuerpos del conocimiento que tienen que ver con las experiencias y realidades históricas de cada uno.</a:t>
            </a:r>
          </a:p>
          <a:p>
            <a:pPr marL="0" indent="0">
              <a:buNone/>
            </a:pPr>
            <a:endParaRPr lang="es-ES" dirty="0"/>
          </a:p>
        </p:txBody>
      </p:sp>
      <p:pic>
        <p:nvPicPr>
          <p:cNvPr id="7" name="Imagen 6"/>
          <p:cNvPicPr>
            <a:picLocks noChangeAspect="1"/>
          </p:cNvPicPr>
          <p:nvPr/>
        </p:nvPicPr>
        <p:blipFill>
          <a:blip r:embed="rId3"/>
          <a:stretch>
            <a:fillRect/>
          </a:stretch>
        </p:blipFill>
        <p:spPr>
          <a:xfrm>
            <a:off x="9813700" y="0"/>
            <a:ext cx="2378299" cy="2378299"/>
          </a:xfrm>
          <a:prstGeom prst="rect">
            <a:avLst/>
          </a:prstGeom>
        </p:spPr>
      </p:pic>
    </p:spTree>
    <p:extLst>
      <p:ext uri="{BB962C8B-B14F-4D97-AF65-F5344CB8AC3E}">
        <p14:creationId xmlns:p14="http://schemas.microsoft.com/office/powerpoint/2010/main" val="12257459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TM03457503[[fn=Citable]]</Template>
  <TotalTime>177</TotalTime>
  <Words>1638</Words>
  <Application>Microsoft Office PowerPoint</Application>
  <PresentationFormat>Panorámica</PresentationFormat>
  <Paragraphs>88</Paragraphs>
  <Slides>31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Calibri</vt:lpstr>
      <vt:lpstr>Century Gothic</vt:lpstr>
      <vt:lpstr>Times New Roman</vt:lpstr>
      <vt:lpstr>Wingdings 2</vt:lpstr>
      <vt:lpstr>Citable</vt:lpstr>
      <vt:lpstr>Presentación de PowerPoint</vt:lpstr>
      <vt:lpstr>JUSTIFICACIÓN</vt:lpstr>
      <vt:lpstr>GUÍA</vt:lpstr>
      <vt:lpstr>Imagen del contenido del curso</vt:lpstr>
      <vt:lpstr>PEDAGOGÍA</vt:lpstr>
      <vt:lpstr>PEDAGOGÍA</vt:lpstr>
      <vt:lpstr>PEDAGOGÍA</vt:lpstr>
      <vt:lpstr>El objeto principal de la pedagogía</vt:lpstr>
      <vt:lpstr>Divisiones de la pedagogía</vt:lpstr>
      <vt:lpstr>TIPOS DE  PEDAGOGÍA</vt:lpstr>
      <vt:lpstr>Pedagogía Infantil:</vt:lpstr>
      <vt:lpstr>Pedagogía crítica:</vt:lpstr>
      <vt:lpstr>Pedagogía conceptual:</vt:lpstr>
      <vt:lpstr>Pedagogía Waldorf:</vt:lpstr>
      <vt:lpstr>La psicopedagogía:</vt:lpstr>
      <vt:lpstr>Andragogía</vt:lpstr>
      <vt:lpstr>DIDÁCTICA</vt:lpstr>
      <vt:lpstr>Presentación de PowerPoint</vt:lpstr>
      <vt:lpstr>DIDÁCTICA</vt:lpstr>
      <vt:lpstr>DIDACTICA GENERAL </vt:lpstr>
      <vt:lpstr>ETAPAS DE LA DIDÁCTICA GENERAL</vt:lpstr>
      <vt:lpstr>Evaluación</vt:lpstr>
      <vt:lpstr>Ejecución</vt:lpstr>
      <vt:lpstr>Didáctica especial</vt:lpstr>
      <vt:lpstr>Objetivos de la didáctica</vt:lpstr>
      <vt:lpstr>Objetivos de la didáctica</vt:lpstr>
      <vt:lpstr>Objetivos de la didáctica</vt:lpstr>
      <vt:lpstr> DIFERENCIAS ENTRE PEDAGOGÍA Y DIDÁCTICA</vt:lpstr>
      <vt:lpstr>PEDAGOGÍA Y DIDÁCTICA</vt:lpstr>
      <vt:lpstr>PEDAGOGÍA Y DIDÁCTICA</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1</dc:creator>
  <cp:lastModifiedBy>1</cp:lastModifiedBy>
  <cp:revision>21</cp:revision>
  <dcterms:created xsi:type="dcterms:W3CDTF">2019-02-06T17:59:23Z</dcterms:created>
  <dcterms:modified xsi:type="dcterms:W3CDTF">2019-09-25T04:38:05Z</dcterms:modified>
</cp:coreProperties>
</file>