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87" r:id="rId2"/>
    <p:sldId id="288" r:id="rId3"/>
    <p:sldId id="291" r:id="rId4"/>
    <p:sldId id="289" r:id="rId5"/>
    <p:sldId id="292" r:id="rId6"/>
    <p:sldId id="293" r:id="rId7"/>
    <p:sldId id="294" r:id="rId8"/>
    <p:sldId id="256" r:id="rId9"/>
    <p:sldId id="257" r:id="rId10"/>
    <p:sldId id="298" r:id="rId11"/>
    <p:sldId id="295" r:id="rId12"/>
    <p:sldId id="299" r:id="rId13"/>
    <p:sldId id="296" r:id="rId14"/>
    <p:sldId id="300" r:id="rId15"/>
    <p:sldId id="297" r:id="rId16"/>
    <p:sldId id="301" r:id="rId17"/>
    <p:sldId id="302" r:id="rId18"/>
    <p:sldId id="304" r:id="rId19"/>
    <p:sldId id="303" r:id="rId20"/>
    <p:sldId id="305" r:id="rId21"/>
    <p:sldId id="259" r:id="rId22"/>
    <p:sldId id="307" r:id="rId23"/>
    <p:sldId id="261" r:id="rId24"/>
    <p:sldId id="262" r:id="rId25"/>
    <p:sldId id="263" r:id="rId26"/>
    <p:sldId id="314" r:id="rId27"/>
    <p:sldId id="315" r:id="rId28"/>
    <p:sldId id="316" r:id="rId29"/>
    <p:sldId id="317" r:id="rId30"/>
    <p:sldId id="318" r:id="rId31"/>
    <p:sldId id="319" r:id="rId32"/>
    <p:sldId id="271" r:id="rId33"/>
    <p:sldId id="272" r:id="rId34"/>
    <p:sldId id="273" r:id="rId35"/>
    <p:sldId id="274" r:id="rId36"/>
    <p:sldId id="320" r:id="rId37"/>
    <p:sldId id="321" r:id="rId38"/>
    <p:sldId id="322" r:id="rId39"/>
    <p:sldId id="323" r:id="rId40"/>
    <p:sldId id="264" r:id="rId41"/>
    <p:sldId id="265" r:id="rId42"/>
    <p:sldId id="260" r:id="rId43"/>
    <p:sldId id="266" r:id="rId44"/>
    <p:sldId id="267" r:id="rId45"/>
    <p:sldId id="268" r:id="rId46"/>
    <p:sldId id="269" r:id="rId47"/>
    <p:sldId id="270" r:id="rId48"/>
    <p:sldId id="258" r:id="rId49"/>
    <p:sldId id="309" r:id="rId50"/>
    <p:sldId id="310" r:id="rId51"/>
    <p:sldId id="311" r:id="rId52"/>
    <p:sldId id="312" r:id="rId53"/>
    <p:sldId id="324" r:id="rId54"/>
    <p:sldId id="313" r:id="rId5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221" autoAdjust="0"/>
    <p:restoredTop sz="94660"/>
  </p:normalViewPr>
  <p:slideViewPr>
    <p:cSldViewPr snapToGrid="0">
      <p:cViewPr varScale="1">
        <p:scale>
          <a:sx n="55" d="100"/>
          <a:sy n="55" d="100"/>
        </p:scale>
        <p:origin x="162" y="2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_rels/data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svg"/><Relationship Id="rId1" Type="http://schemas.openxmlformats.org/officeDocument/2006/relationships/image" Target="../media/image59.png"/><Relationship Id="rId4" Type="http://schemas.openxmlformats.org/officeDocument/2006/relationships/image" Target="../media/image62.svg"/></Relationships>
</file>

<file path=ppt/diagrams/_rels/drawing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svg"/><Relationship Id="rId1" Type="http://schemas.openxmlformats.org/officeDocument/2006/relationships/image" Target="../media/image59.png"/><Relationship Id="rId4" Type="http://schemas.openxmlformats.org/officeDocument/2006/relationships/image" Target="../media/image62.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AB02D7-8882-4A6F-8576-C17D5D2FC402}" type="doc">
      <dgm:prSet loTypeId="urn:microsoft.com/office/officeart/2005/8/layout/radial6" loCatId="cycle" qsTypeId="urn:microsoft.com/office/officeart/2005/8/quickstyle/3d2" qsCatId="3D" csTypeId="urn:microsoft.com/office/officeart/2005/8/colors/accent1_2" csCatId="accent1" phldr="1"/>
      <dgm:spPr/>
      <dgm:t>
        <a:bodyPr/>
        <a:lstStyle/>
        <a:p>
          <a:endParaRPr lang="es-MX"/>
        </a:p>
      </dgm:t>
    </dgm:pt>
    <dgm:pt modelId="{15F4D8E1-6F07-409F-A10F-0373A6CBA399}">
      <dgm:prSet phldrT="[Texto]" custT="1"/>
      <dgm:spPr/>
      <dgm:t>
        <a:bodyPr/>
        <a:lstStyle/>
        <a:p>
          <a:r>
            <a:rPr lang="es-MX" sz="1800" b="0"/>
            <a:t>Aspectos Históricos</a:t>
          </a:r>
          <a:endParaRPr lang="es-MX" sz="1800" b="0" dirty="0"/>
        </a:p>
      </dgm:t>
    </dgm:pt>
    <dgm:pt modelId="{89A736C6-1344-4CE6-898D-01753B412433}" type="parTrans" cxnId="{B1F42550-8D3A-4C14-A1F7-16B17647AE61}">
      <dgm:prSet/>
      <dgm:spPr/>
      <dgm:t>
        <a:bodyPr/>
        <a:lstStyle/>
        <a:p>
          <a:endParaRPr lang="es-MX" sz="2400" b="0"/>
        </a:p>
      </dgm:t>
    </dgm:pt>
    <dgm:pt modelId="{4B6BBD74-6C60-439A-ACC2-58CB32BE31DA}" type="sibTrans" cxnId="{B1F42550-8D3A-4C14-A1F7-16B17647AE61}">
      <dgm:prSet/>
      <dgm:spPr/>
      <dgm:t>
        <a:bodyPr/>
        <a:lstStyle/>
        <a:p>
          <a:endParaRPr lang="es-MX" sz="2400" b="0"/>
        </a:p>
      </dgm:t>
    </dgm:pt>
    <dgm:pt modelId="{8FDE7DE8-7040-4214-A471-0D5C2B1FA916}">
      <dgm:prSet phldrT="[Texto]" custT="1"/>
      <dgm:spPr/>
      <dgm:t>
        <a:bodyPr/>
        <a:lstStyle/>
        <a:p>
          <a:r>
            <a:rPr lang="es-MX" sz="1600" b="0"/>
            <a:t>1968</a:t>
          </a:r>
        </a:p>
        <a:p>
          <a:r>
            <a:rPr lang="es-MX" sz="1600" b="0"/>
            <a:t>“Conferencia de ingeniería de software”</a:t>
          </a:r>
        </a:p>
        <a:p>
          <a:r>
            <a:rPr lang="es-MX" sz="1600" b="0"/>
            <a:t>OTAN</a:t>
          </a:r>
          <a:endParaRPr lang="es-MX" sz="1600" b="0" dirty="0"/>
        </a:p>
      </dgm:t>
    </dgm:pt>
    <dgm:pt modelId="{570DB3E1-A373-4AAC-A095-69973C0A6B4D}" type="parTrans" cxnId="{9B948FA7-1DC5-45B7-8E42-B431F8FF0F95}">
      <dgm:prSet/>
      <dgm:spPr/>
      <dgm:t>
        <a:bodyPr/>
        <a:lstStyle/>
        <a:p>
          <a:endParaRPr lang="es-MX" sz="2400" b="0"/>
        </a:p>
      </dgm:t>
    </dgm:pt>
    <dgm:pt modelId="{687182F4-8343-4468-921F-6CA6F233ACC5}" type="sibTrans" cxnId="{9B948FA7-1DC5-45B7-8E42-B431F8FF0F95}">
      <dgm:prSet/>
      <dgm:spPr/>
      <dgm:t>
        <a:bodyPr/>
        <a:lstStyle/>
        <a:p>
          <a:endParaRPr lang="es-MX" sz="2400" b="0"/>
        </a:p>
      </dgm:t>
    </dgm:pt>
    <dgm:pt modelId="{FA71904F-DBA0-49D8-B0F2-8B24D5D85DBB}">
      <dgm:prSet phldrT="[Texto]" custT="1"/>
      <dgm:spPr/>
      <dgm:t>
        <a:bodyPr/>
        <a:lstStyle/>
        <a:p>
          <a:r>
            <a:rPr lang="es-MX" sz="1600" b="0"/>
            <a:t>Estudio 280 00 proyectos:</a:t>
          </a:r>
        </a:p>
        <a:p>
          <a:r>
            <a:rPr lang="es-MX" sz="1600" b="0"/>
            <a:t>23% Cancelados</a:t>
          </a:r>
        </a:p>
        <a:p>
          <a:r>
            <a:rPr lang="es-MX" sz="1600" b="0"/>
            <a:t>28% Exitosos</a:t>
          </a:r>
        </a:p>
        <a:p>
          <a:r>
            <a:rPr lang="es-MX" sz="1600" b="0"/>
            <a:t>49% Terminados Mal</a:t>
          </a:r>
          <a:endParaRPr lang="es-MX" sz="1600" b="0" dirty="0"/>
        </a:p>
      </dgm:t>
    </dgm:pt>
    <dgm:pt modelId="{ECD5DBD6-0A59-4F0C-A89A-6C1A4EEC873B}" type="parTrans" cxnId="{9594AD02-CD8B-4365-8192-D8956655421C}">
      <dgm:prSet/>
      <dgm:spPr/>
      <dgm:t>
        <a:bodyPr/>
        <a:lstStyle/>
        <a:p>
          <a:endParaRPr lang="es-MX" sz="2400" b="0"/>
        </a:p>
      </dgm:t>
    </dgm:pt>
    <dgm:pt modelId="{7589E526-1F61-46BC-8BE8-2E15C6551A41}" type="sibTrans" cxnId="{9594AD02-CD8B-4365-8192-D8956655421C}">
      <dgm:prSet/>
      <dgm:spPr/>
      <dgm:t>
        <a:bodyPr/>
        <a:lstStyle/>
        <a:p>
          <a:endParaRPr lang="es-MX" sz="2400" b="0"/>
        </a:p>
      </dgm:t>
    </dgm:pt>
    <dgm:pt modelId="{BAC1E1E6-4DE9-4861-B7C5-460E123156B8}">
      <dgm:prSet phldrT="[Texto]" custT="1"/>
      <dgm:spPr/>
      <dgm:t>
        <a:bodyPr/>
        <a:lstStyle/>
        <a:p>
          <a:r>
            <a:rPr lang="es-MX" sz="1600" b="0"/>
            <a:t>Se crean paradigmas y filosofías de “Disciplinas de ingeniería”</a:t>
          </a:r>
          <a:endParaRPr lang="es-MX" sz="1600" b="0" dirty="0"/>
        </a:p>
      </dgm:t>
    </dgm:pt>
    <dgm:pt modelId="{2E4760BB-F8D0-4318-8756-3A7708F01655}" type="parTrans" cxnId="{D6D54BBF-0445-46E0-9499-35861D5BEE7A}">
      <dgm:prSet/>
      <dgm:spPr/>
      <dgm:t>
        <a:bodyPr/>
        <a:lstStyle/>
        <a:p>
          <a:endParaRPr lang="es-MX" sz="2400" b="0"/>
        </a:p>
      </dgm:t>
    </dgm:pt>
    <dgm:pt modelId="{3B195FC4-949B-4F21-9010-CCAAD2942862}" type="sibTrans" cxnId="{D6D54BBF-0445-46E0-9499-35861D5BEE7A}">
      <dgm:prSet/>
      <dgm:spPr/>
      <dgm:t>
        <a:bodyPr/>
        <a:lstStyle/>
        <a:p>
          <a:endParaRPr lang="es-MX" sz="2400" b="0"/>
        </a:p>
      </dgm:t>
    </dgm:pt>
    <dgm:pt modelId="{3FBB309A-C1AA-4D52-81CF-3CCAABAB7652}">
      <dgm:prSet phldrT="[Texto]" custT="1"/>
      <dgm:spPr/>
      <dgm:t>
        <a:bodyPr/>
        <a:lstStyle/>
        <a:p>
          <a:r>
            <a:rPr lang="es-MX" sz="1600" b="0"/>
            <a:t>Características  del ingeniero de software:</a:t>
          </a:r>
        </a:p>
        <a:p>
          <a:r>
            <a:rPr lang="es-MX" sz="1600" b="0"/>
            <a:t>-Habilidades técnicas</a:t>
          </a:r>
        </a:p>
        <a:p>
          <a:r>
            <a:rPr lang="es-MX" sz="1600" b="0"/>
            <a:t>-Habilidades Administrativas</a:t>
          </a:r>
        </a:p>
        <a:p>
          <a:endParaRPr lang="es-MX" sz="1600" b="0" dirty="0"/>
        </a:p>
      </dgm:t>
    </dgm:pt>
    <dgm:pt modelId="{640DA62B-A4A6-4BB2-8C85-AC99796F850E}" type="parTrans" cxnId="{004C8218-29B2-48AB-B2A0-0D3745266E57}">
      <dgm:prSet/>
      <dgm:spPr/>
      <dgm:t>
        <a:bodyPr/>
        <a:lstStyle/>
        <a:p>
          <a:endParaRPr lang="es-MX" sz="2400" b="0"/>
        </a:p>
      </dgm:t>
    </dgm:pt>
    <dgm:pt modelId="{DFD62F9F-984F-4083-8452-66731D3C0B43}" type="sibTrans" cxnId="{004C8218-29B2-48AB-B2A0-0D3745266E57}">
      <dgm:prSet/>
      <dgm:spPr/>
      <dgm:t>
        <a:bodyPr/>
        <a:lstStyle/>
        <a:p>
          <a:endParaRPr lang="es-MX" sz="2400" b="0"/>
        </a:p>
      </dgm:t>
    </dgm:pt>
    <dgm:pt modelId="{178EF179-8AB5-453B-B91D-2315696E093A}" type="pres">
      <dgm:prSet presAssocID="{F0AB02D7-8882-4A6F-8576-C17D5D2FC402}" presName="Name0" presStyleCnt="0">
        <dgm:presLayoutVars>
          <dgm:chMax val="1"/>
          <dgm:dir/>
          <dgm:animLvl val="ctr"/>
          <dgm:resizeHandles val="exact"/>
        </dgm:presLayoutVars>
      </dgm:prSet>
      <dgm:spPr/>
    </dgm:pt>
    <dgm:pt modelId="{B2474886-CEDA-4A08-888A-4694B1A9EB57}" type="pres">
      <dgm:prSet presAssocID="{15F4D8E1-6F07-409F-A10F-0373A6CBA399}" presName="centerShape" presStyleLbl="node0" presStyleIdx="0" presStyleCnt="1" custScaleX="125708" custScaleY="66011" custLinFactNeighborX="1424" custLinFactNeighborY="-3403"/>
      <dgm:spPr/>
    </dgm:pt>
    <dgm:pt modelId="{069CF18C-9368-4E23-BC2E-21AD45C9EFE7}" type="pres">
      <dgm:prSet presAssocID="{8FDE7DE8-7040-4214-A471-0D5C2B1FA916}" presName="node" presStyleLbl="node1" presStyleIdx="0" presStyleCnt="4" custScaleX="237307" custScaleY="136777">
        <dgm:presLayoutVars>
          <dgm:bulletEnabled val="1"/>
        </dgm:presLayoutVars>
      </dgm:prSet>
      <dgm:spPr/>
    </dgm:pt>
    <dgm:pt modelId="{E7F18D5C-5E56-40F2-B1E8-C42441FD8E8B}" type="pres">
      <dgm:prSet presAssocID="{8FDE7DE8-7040-4214-A471-0D5C2B1FA916}" presName="dummy" presStyleCnt="0"/>
      <dgm:spPr/>
    </dgm:pt>
    <dgm:pt modelId="{C0642418-B438-48E5-8D3D-08555D63A6E1}" type="pres">
      <dgm:prSet presAssocID="{687182F4-8343-4468-921F-6CA6F233ACC5}" presName="sibTrans" presStyleLbl="sibTrans2D1" presStyleIdx="0" presStyleCnt="4"/>
      <dgm:spPr/>
    </dgm:pt>
    <dgm:pt modelId="{A177A869-33B0-4CEE-A9E3-63D845EB1523}" type="pres">
      <dgm:prSet presAssocID="{FA71904F-DBA0-49D8-B0F2-8B24D5D85DBB}" presName="node" presStyleLbl="node1" presStyleIdx="1" presStyleCnt="4" custScaleX="224581" custScaleY="170734" custRadScaleRad="155814" custRadScaleInc="-2502">
        <dgm:presLayoutVars>
          <dgm:bulletEnabled val="1"/>
        </dgm:presLayoutVars>
      </dgm:prSet>
      <dgm:spPr/>
    </dgm:pt>
    <dgm:pt modelId="{C6A056D2-6E8D-479A-8604-18203BC604DF}" type="pres">
      <dgm:prSet presAssocID="{FA71904F-DBA0-49D8-B0F2-8B24D5D85DBB}" presName="dummy" presStyleCnt="0"/>
      <dgm:spPr/>
    </dgm:pt>
    <dgm:pt modelId="{42FC980D-3117-41B9-9468-9FE66378CE92}" type="pres">
      <dgm:prSet presAssocID="{7589E526-1F61-46BC-8BE8-2E15C6551A41}" presName="sibTrans" presStyleLbl="sibTrans2D1" presStyleIdx="1" presStyleCnt="4"/>
      <dgm:spPr/>
    </dgm:pt>
    <dgm:pt modelId="{FE1DFF98-8CFA-4699-8478-DE7628A09148}" type="pres">
      <dgm:prSet presAssocID="{BAC1E1E6-4DE9-4861-B7C5-460E123156B8}" presName="node" presStyleLbl="node1" presStyleIdx="2" presStyleCnt="4" custScaleX="221961" custScaleY="121666" custRadScaleRad="89166" custRadScaleInc="-6642">
        <dgm:presLayoutVars>
          <dgm:bulletEnabled val="1"/>
        </dgm:presLayoutVars>
      </dgm:prSet>
      <dgm:spPr/>
    </dgm:pt>
    <dgm:pt modelId="{CCE65E2D-1AE4-459D-9816-A16E9A961B8D}" type="pres">
      <dgm:prSet presAssocID="{BAC1E1E6-4DE9-4861-B7C5-460E123156B8}" presName="dummy" presStyleCnt="0"/>
      <dgm:spPr/>
    </dgm:pt>
    <dgm:pt modelId="{1027F8B5-B645-4E8D-8FA8-07FB22200B20}" type="pres">
      <dgm:prSet presAssocID="{3B195FC4-949B-4F21-9010-CCAAD2942862}" presName="sibTrans" presStyleLbl="sibTrans2D1" presStyleIdx="2" presStyleCnt="4"/>
      <dgm:spPr/>
    </dgm:pt>
    <dgm:pt modelId="{AFD08CCB-44D7-4006-A421-0CB87CE07076}" type="pres">
      <dgm:prSet presAssocID="{3FBB309A-C1AA-4D52-81CF-3CCAABAB7652}" presName="node" presStyleLbl="node1" presStyleIdx="3" presStyleCnt="4" custScaleX="228626" custScaleY="173253" custRadScaleRad="153765" custRadScaleInc="1690">
        <dgm:presLayoutVars>
          <dgm:bulletEnabled val="1"/>
        </dgm:presLayoutVars>
      </dgm:prSet>
      <dgm:spPr/>
    </dgm:pt>
    <dgm:pt modelId="{072FB918-DD04-48BF-8D52-68B7A2A62938}" type="pres">
      <dgm:prSet presAssocID="{3FBB309A-C1AA-4D52-81CF-3CCAABAB7652}" presName="dummy" presStyleCnt="0"/>
      <dgm:spPr/>
    </dgm:pt>
    <dgm:pt modelId="{2DD6AFB9-842E-4D8A-A271-A612AF38B174}" type="pres">
      <dgm:prSet presAssocID="{DFD62F9F-984F-4083-8452-66731D3C0B43}" presName="sibTrans" presStyleLbl="sibTrans2D1" presStyleIdx="3" presStyleCnt="4"/>
      <dgm:spPr/>
    </dgm:pt>
  </dgm:ptLst>
  <dgm:cxnLst>
    <dgm:cxn modelId="{9594AD02-CD8B-4365-8192-D8956655421C}" srcId="{15F4D8E1-6F07-409F-A10F-0373A6CBA399}" destId="{FA71904F-DBA0-49D8-B0F2-8B24D5D85DBB}" srcOrd="1" destOrd="0" parTransId="{ECD5DBD6-0A59-4F0C-A89A-6C1A4EEC873B}" sibTransId="{7589E526-1F61-46BC-8BE8-2E15C6551A41}"/>
    <dgm:cxn modelId="{572F7F04-283D-4144-9B1F-FAF35A656D6E}" type="presOf" srcId="{DFD62F9F-984F-4083-8452-66731D3C0B43}" destId="{2DD6AFB9-842E-4D8A-A271-A612AF38B174}" srcOrd="0" destOrd="0" presId="urn:microsoft.com/office/officeart/2005/8/layout/radial6"/>
    <dgm:cxn modelId="{354E5105-F553-4F66-B58A-F376131B2588}" type="presOf" srcId="{687182F4-8343-4468-921F-6CA6F233ACC5}" destId="{C0642418-B438-48E5-8D3D-08555D63A6E1}" srcOrd="0" destOrd="0" presId="urn:microsoft.com/office/officeart/2005/8/layout/radial6"/>
    <dgm:cxn modelId="{28003F09-A067-4950-AC12-5546842F7DF2}" type="presOf" srcId="{3FBB309A-C1AA-4D52-81CF-3CCAABAB7652}" destId="{AFD08CCB-44D7-4006-A421-0CB87CE07076}" srcOrd="0" destOrd="0" presId="urn:microsoft.com/office/officeart/2005/8/layout/radial6"/>
    <dgm:cxn modelId="{004C8218-29B2-48AB-B2A0-0D3745266E57}" srcId="{15F4D8E1-6F07-409F-A10F-0373A6CBA399}" destId="{3FBB309A-C1AA-4D52-81CF-3CCAABAB7652}" srcOrd="3" destOrd="0" parTransId="{640DA62B-A4A6-4BB2-8C85-AC99796F850E}" sibTransId="{DFD62F9F-984F-4083-8452-66731D3C0B43}"/>
    <dgm:cxn modelId="{00163866-AB54-4389-A1B5-C5EC7A2593B7}" type="presOf" srcId="{7589E526-1F61-46BC-8BE8-2E15C6551A41}" destId="{42FC980D-3117-41B9-9468-9FE66378CE92}" srcOrd="0" destOrd="0" presId="urn:microsoft.com/office/officeart/2005/8/layout/radial6"/>
    <dgm:cxn modelId="{B1F42550-8D3A-4C14-A1F7-16B17647AE61}" srcId="{F0AB02D7-8882-4A6F-8576-C17D5D2FC402}" destId="{15F4D8E1-6F07-409F-A10F-0373A6CBA399}" srcOrd="0" destOrd="0" parTransId="{89A736C6-1344-4CE6-898D-01753B412433}" sibTransId="{4B6BBD74-6C60-439A-ACC2-58CB32BE31DA}"/>
    <dgm:cxn modelId="{4CA17D50-647E-4160-9F78-0B1DC8DB7A44}" type="presOf" srcId="{3B195FC4-949B-4F21-9010-CCAAD2942862}" destId="{1027F8B5-B645-4E8D-8FA8-07FB22200B20}" srcOrd="0" destOrd="0" presId="urn:microsoft.com/office/officeart/2005/8/layout/radial6"/>
    <dgm:cxn modelId="{3B45A57F-2382-4332-BF2F-45EF6155DF1C}" type="presOf" srcId="{BAC1E1E6-4DE9-4861-B7C5-460E123156B8}" destId="{FE1DFF98-8CFA-4699-8478-DE7628A09148}" srcOrd="0" destOrd="0" presId="urn:microsoft.com/office/officeart/2005/8/layout/radial6"/>
    <dgm:cxn modelId="{9B948FA7-1DC5-45B7-8E42-B431F8FF0F95}" srcId="{15F4D8E1-6F07-409F-A10F-0373A6CBA399}" destId="{8FDE7DE8-7040-4214-A471-0D5C2B1FA916}" srcOrd="0" destOrd="0" parTransId="{570DB3E1-A373-4AAC-A095-69973C0A6B4D}" sibTransId="{687182F4-8343-4468-921F-6CA6F233ACC5}"/>
    <dgm:cxn modelId="{D6D54BBF-0445-46E0-9499-35861D5BEE7A}" srcId="{15F4D8E1-6F07-409F-A10F-0373A6CBA399}" destId="{BAC1E1E6-4DE9-4861-B7C5-460E123156B8}" srcOrd="2" destOrd="0" parTransId="{2E4760BB-F8D0-4318-8756-3A7708F01655}" sibTransId="{3B195FC4-949B-4F21-9010-CCAAD2942862}"/>
    <dgm:cxn modelId="{1F8256C2-6E28-4145-9AF8-A91A269B81C8}" type="presOf" srcId="{F0AB02D7-8882-4A6F-8576-C17D5D2FC402}" destId="{178EF179-8AB5-453B-B91D-2315696E093A}" srcOrd="0" destOrd="0" presId="urn:microsoft.com/office/officeart/2005/8/layout/radial6"/>
    <dgm:cxn modelId="{DC7B96C7-98D5-41A0-94F0-7CFEBE3FFB75}" type="presOf" srcId="{8FDE7DE8-7040-4214-A471-0D5C2B1FA916}" destId="{069CF18C-9368-4E23-BC2E-21AD45C9EFE7}" srcOrd="0" destOrd="0" presId="urn:microsoft.com/office/officeart/2005/8/layout/radial6"/>
    <dgm:cxn modelId="{A59AFBE9-E60F-482F-A4ED-8C24492CC35D}" type="presOf" srcId="{FA71904F-DBA0-49D8-B0F2-8B24D5D85DBB}" destId="{A177A869-33B0-4CEE-A9E3-63D845EB1523}" srcOrd="0" destOrd="0" presId="urn:microsoft.com/office/officeart/2005/8/layout/radial6"/>
    <dgm:cxn modelId="{B75A46F6-3EAE-47FB-A1EE-F00B21136B98}" type="presOf" srcId="{15F4D8E1-6F07-409F-A10F-0373A6CBA399}" destId="{B2474886-CEDA-4A08-888A-4694B1A9EB57}" srcOrd="0" destOrd="0" presId="urn:microsoft.com/office/officeart/2005/8/layout/radial6"/>
    <dgm:cxn modelId="{8DF96800-AA3A-456C-BBB2-0D31D10A6FAA}" type="presParOf" srcId="{178EF179-8AB5-453B-B91D-2315696E093A}" destId="{B2474886-CEDA-4A08-888A-4694B1A9EB57}" srcOrd="0" destOrd="0" presId="urn:microsoft.com/office/officeart/2005/8/layout/radial6"/>
    <dgm:cxn modelId="{D66D6F91-52A8-4770-9EB4-E657AEA1240B}" type="presParOf" srcId="{178EF179-8AB5-453B-B91D-2315696E093A}" destId="{069CF18C-9368-4E23-BC2E-21AD45C9EFE7}" srcOrd="1" destOrd="0" presId="urn:microsoft.com/office/officeart/2005/8/layout/radial6"/>
    <dgm:cxn modelId="{473F4A77-4D95-4BD9-8785-8C4933FC4C70}" type="presParOf" srcId="{178EF179-8AB5-453B-B91D-2315696E093A}" destId="{E7F18D5C-5E56-40F2-B1E8-C42441FD8E8B}" srcOrd="2" destOrd="0" presId="urn:microsoft.com/office/officeart/2005/8/layout/radial6"/>
    <dgm:cxn modelId="{D8FE7205-2CC2-496B-B8EB-6981B2BFD1AD}" type="presParOf" srcId="{178EF179-8AB5-453B-B91D-2315696E093A}" destId="{C0642418-B438-48E5-8D3D-08555D63A6E1}" srcOrd="3" destOrd="0" presId="urn:microsoft.com/office/officeart/2005/8/layout/radial6"/>
    <dgm:cxn modelId="{130BDE9F-47F7-47F7-B493-8D3D89C4D1EE}" type="presParOf" srcId="{178EF179-8AB5-453B-B91D-2315696E093A}" destId="{A177A869-33B0-4CEE-A9E3-63D845EB1523}" srcOrd="4" destOrd="0" presId="urn:microsoft.com/office/officeart/2005/8/layout/radial6"/>
    <dgm:cxn modelId="{FAF87205-2339-4320-815C-C7B0A6E1635C}" type="presParOf" srcId="{178EF179-8AB5-453B-B91D-2315696E093A}" destId="{C6A056D2-6E8D-479A-8604-18203BC604DF}" srcOrd="5" destOrd="0" presId="urn:microsoft.com/office/officeart/2005/8/layout/radial6"/>
    <dgm:cxn modelId="{931C208F-3F24-4ED9-8073-7EFD4A6089BB}" type="presParOf" srcId="{178EF179-8AB5-453B-B91D-2315696E093A}" destId="{42FC980D-3117-41B9-9468-9FE66378CE92}" srcOrd="6" destOrd="0" presId="urn:microsoft.com/office/officeart/2005/8/layout/radial6"/>
    <dgm:cxn modelId="{03E75D74-FFA9-47FF-AC69-B19953C56B8D}" type="presParOf" srcId="{178EF179-8AB5-453B-B91D-2315696E093A}" destId="{FE1DFF98-8CFA-4699-8478-DE7628A09148}" srcOrd="7" destOrd="0" presId="urn:microsoft.com/office/officeart/2005/8/layout/radial6"/>
    <dgm:cxn modelId="{A2D02D27-D247-4A26-AB25-62CE5981ED03}" type="presParOf" srcId="{178EF179-8AB5-453B-B91D-2315696E093A}" destId="{CCE65E2D-1AE4-459D-9816-A16E9A961B8D}" srcOrd="8" destOrd="0" presId="urn:microsoft.com/office/officeart/2005/8/layout/radial6"/>
    <dgm:cxn modelId="{F9F95F1E-CB27-4E8A-8F2E-39D9F3647EC0}" type="presParOf" srcId="{178EF179-8AB5-453B-B91D-2315696E093A}" destId="{1027F8B5-B645-4E8D-8FA8-07FB22200B20}" srcOrd="9" destOrd="0" presId="urn:microsoft.com/office/officeart/2005/8/layout/radial6"/>
    <dgm:cxn modelId="{4CE14706-51BD-4E92-8EB0-A976284ECB3B}" type="presParOf" srcId="{178EF179-8AB5-453B-B91D-2315696E093A}" destId="{AFD08CCB-44D7-4006-A421-0CB87CE07076}" srcOrd="10" destOrd="0" presId="urn:microsoft.com/office/officeart/2005/8/layout/radial6"/>
    <dgm:cxn modelId="{6C594BA0-F25C-481B-BD97-200107DE8137}" type="presParOf" srcId="{178EF179-8AB5-453B-B91D-2315696E093A}" destId="{072FB918-DD04-48BF-8D52-68B7A2A62938}" srcOrd="11" destOrd="0" presId="urn:microsoft.com/office/officeart/2005/8/layout/radial6"/>
    <dgm:cxn modelId="{30F15FCA-025F-4BCD-A521-4BA9A45853A3}" type="presParOf" srcId="{178EF179-8AB5-453B-B91D-2315696E093A}" destId="{2DD6AFB9-842E-4D8A-A271-A612AF38B174}"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7CC71AE-B118-444E-9CAC-680132271CB6}" type="doc">
      <dgm:prSet loTypeId="urn:microsoft.com/office/officeart/2018/2/layout/IconLabelDescriptionList" loCatId="icon" qsTypeId="urn:microsoft.com/office/officeart/2005/8/quickstyle/simple4" qsCatId="simple" csTypeId="urn:microsoft.com/office/officeart/2018/5/colors/Iconchunking_neutralbg_colorful1" csCatId="colorful" phldr="1"/>
      <dgm:spPr/>
      <dgm:t>
        <a:bodyPr/>
        <a:lstStyle/>
        <a:p>
          <a:endParaRPr lang="en-US"/>
        </a:p>
      </dgm:t>
    </dgm:pt>
    <dgm:pt modelId="{FB7B531B-92F8-4266-9B1B-8CFFF5D3D899}">
      <dgm:prSet/>
      <dgm:spPr/>
      <dgm:t>
        <a:bodyPr/>
        <a:lstStyle/>
        <a:p>
          <a:pPr>
            <a:defRPr b="1"/>
          </a:pPr>
          <a:r>
            <a:rPr lang="es-MX"/>
            <a:t>Disciplina de la ingeniería que se enfoca la producción del software.</a:t>
          </a:r>
          <a:endParaRPr lang="en-US"/>
        </a:p>
      </dgm:t>
    </dgm:pt>
    <dgm:pt modelId="{EC741514-B3DE-4DEB-BFC0-98C6BF257315}" type="parTrans" cxnId="{BF2E9035-802A-4FC7-AF87-48D4638D6DB8}">
      <dgm:prSet/>
      <dgm:spPr/>
      <dgm:t>
        <a:bodyPr/>
        <a:lstStyle/>
        <a:p>
          <a:endParaRPr lang="en-US"/>
        </a:p>
      </dgm:t>
    </dgm:pt>
    <dgm:pt modelId="{F5194376-7C10-4190-876F-3DA399F3544B}" type="sibTrans" cxnId="{BF2E9035-802A-4FC7-AF87-48D4638D6DB8}">
      <dgm:prSet/>
      <dgm:spPr/>
      <dgm:t>
        <a:bodyPr/>
        <a:lstStyle/>
        <a:p>
          <a:endParaRPr lang="en-US"/>
        </a:p>
      </dgm:t>
    </dgm:pt>
    <dgm:pt modelId="{F8F00686-4561-4901-A98C-74DA4F6735EE}">
      <dgm:prSet custT="1"/>
      <dgm:spPr/>
      <dgm:t>
        <a:bodyPr/>
        <a:lstStyle/>
        <a:p>
          <a:pPr>
            <a:defRPr b="1"/>
          </a:pPr>
          <a:r>
            <a:rPr lang="es-MX" sz="1800" dirty="0"/>
            <a:t>Abarca todas las fases del ciclo de vida del desarrollo de cualquier tipo de sistemas de información aplicables a áreas:</a:t>
          </a:r>
          <a:endParaRPr lang="en-US" sz="1800" dirty="0"/>
        </a:p>
      </dgm:t>
    </dgm:pt>
    <dgm:pt modelId="{A8DFF02E-9555-44E3-9ACF-8F98C4B5A6F9}" type="parTrans" cxnId="{FD400FFF-6573-4E6C-AF11-84CBA55BA77F}">
      <dgm:prSet/>
      <dgm:spPr/>
      <dgm:t>
        <a:bodyPr/>
        <a:lstStyle/>
        <a:p>
          <a:endParaRPr lang="en-US"/>
        </a:p>
      </dgm:t>
    </dgm:pt>
    <dgm:pt modelId="{DA6C3D32-9769-434A-8AF4-ABFE983C2E6F}" type="sibTrans" cxnId="{FD400FFF-6573-4E6C-AF11-84CBA55BA77F}">
      <dgm:prSet/>
      <dgm:spPr/>
      <dgm:t>
        <a:bodyPr/>
        <a:lstStyle/>
        <a:p>
          <a:endParaRPr lang="en-US"/>
        </a:p>
      </dgm:t>
    </dgm:pt>
    <dgm:pt modelId="{76CB187D-124B-4DDC-8147-728A073F2DF4}">
      <dgm:prSet custT="1"/>
      <dgm:spPr/>
      <dgm:t>
        <a:bodyPr/>
        <a:lstStyle/>
        <a:p>
          <a:r>
            <a:rPr lang="es-MX" sz="1800"/>
            <a:t>Negocios</a:t>
          </a:r>
          <a:endParaRPr lang="en-US" sz="1800"/>
        </a:p>
      </dgm:t>
    </dgm:pt>
    <dgm:pt modelId="{282DF4EC-F78B-4209-9B5C-CB75A330F659}" type="parTrans" cxnId="{461DCE6F-C3A9-456C-BA97-3A16DAB4F724}">
      <dgm:prSet/>
      <dgm:spPr/>
      <dgm:t>
        <a:bodyPr/>
        <a:lstStyle/>
        <a:p>
          <a:endParaRPr lang="en-US"/>
        </a:p>
      </dgm:t>
    </dgm:pt>
    <dgm:pt modelId="{18772E65-C291-496C-9D66-0D2B349E7C66}" type="sibTrans" cxnId="{461DCE6F-C3A9-456C-BA97-3A16DAB4F724}">
      <dgm:prSet/>
      <dgm:spPr/>
      <dgm:t>
        <a:bodyPr/>
        <a:lstStyle/>
        <a:p>
          <a:endParaRPr lang="en-US"/>
        </a:p>
      </dgm:t>
    </dgm:pt>
    <dgm:pt modelId="{0B2A17D0-2A75-4BB7-BBB5-A919D73F4AF2}">
      <dgm:prSet custT="1"/>
      <dgm:spPr/>
      <dgm:t>
        <a:bodyPr/>
        <a:lstStyle/>
        <a:p>
          <a:r>
            <a:rPr lang="es-MX" sz="1800"/>
            <a:t>Investigación científica</a:t>
          </a:r>
          <a:endParaRPr lang="en-US" sz="1800"/>
        </a:p>
      </dgm:t>
    </dgm:pt>
    <dgm:pt modelId="{F212632F-4094-4E55-A9A7-4892ABDF1C93}" type="parTrans" cxnId="{4266FC84-0208-4BC7-9B23-29F17E79280D}">
      <dgm:prSet/>
      <dgm:spPr/>
      <dgm:t>
        <a:bodyPr/>
        <a:lstStyle/>
        <a:p>
          <a:endParaRPr lang="en-US"/>
        </a:p>
      </dgm:t>
    </dgm:pt>
    <dgm:pt modelId="{E176A679-550B-45EE-A2F9-1EAA8976429A}" type="sibTrans" cxnId="{4266FC84-0208-4BC7-9B23-29F17E79280D}">
      <dgm:prSet/>
      <dgm:spPr/>
      <dgm:t>
        <a:bodyPr/>
        <a:lstStyle/>
        <a:p>
          <a:endParaRPr lang="en-US"/>
        </a:p>
      </dgm:t>
    </dgm:pt>
    <dgm:pt modelId="{98425F5F-DE94-4474-8DCC-DA974E2D3AA0}">
      <dgm:prSet custT="1"/>
      <dgm:spPr/>
      <dgm:t>
        <a:bodyPr/>
        <a:lstStyle/>
        <a:p>
          <a:r>
            <a:rPr lang="es-MX" sz="1800" dirty="0"/>
            <a:t>Medicina </a:t>
          </a:r>
          <a:endParaRPr lang="en-US" sz="1800" dirty="0"/>
        </a:p>
      </dgm:t>
    </dgm:pt>
    <dgm:pt modelId="{1B39D8FD-FA5B-4D3B-B0BE-5E393F9E24DE}" type="parTrans" cxnId="{0FA0BF7E-A786-4D55-8F0E-AD2A09DE1F3F}">
      <dgm:prSet/>
      <dgm:spPr/>
      <dgm:t>
        <a:bodyPr/>
        <a:lstStyle/>
        <a:p>
          <a:endParaRPr lang="en-US"/>
        </a:p>
      </dgm:t>
    </dgm:pt>
    <dgm:pt modelId="{E6A0BAE0-DB9A-465A-A434-B189847852B5}" type="sibTrans" cxnId="{0FA0BF7E-A786-4D55-8F0E-AD2A09DE1F3F}">
      <dgm:prSet/>
      <dgm:spPr/>
      <dgm:t>
        <a:bodyPr/>
        <a:lstStyle/>
        <a:p>
          <a:endParaRPr lang="en-US"/>
        </a:p>
      </dgm:t>
    </dgm:pt>
    <dgm:pt modelId="{EB24C74A-072E-4E97-A44A-3DAC8A2C97FC}">
      <dgm:prSet custT="1"/>
      <dgm:spPr/>
      <dgm:t>
        <a:bodyPr/>
        <a:lstStyle/>
        <a:p>
          <a:r>
            <a:rPr lang="es-MX" sz="1800"/>
            <a:t>Producción </a:t>
          </a:r>
          <a:endParaRPr lang="en-US" sz="1800"/>
        </a:p>
      </dgm:t>
    </dgm:pt>
    <dgm:pt modelId="{2C3DA4EB-55E0-4D68-9193-B3ADC608B538}" type="parTrans" cxnId="{826ACB66-AECD-4B60-B518-05A506FCD9A4}">
      <dgm:prSet/>
      <dgm:spPr/>
      <dgm:t>
        <a:bodyPr/>
        <a:lstStyle/>
        <a:p>
          <a:endParaRPr lang="en-US"/>
        </a:p>
      </dgm:t>
    </dgm:pt>
    <dgm:pt modelId="{1006ABDF-5D62-407C-B12D-10B09C73A281}" type="sibTrans" cxnId="{826ACB66-AECD-4B60-B518-05A506FCD9A4}">
      <dgm:prSet/>
      <dgm:spPr/>
      <dgm:t>
        <a:bodyPr/>
        <a:lstStyle/>
        <a:p>
          <a:endParaRPr lang="en-US"/>
        </a:p>
      </dgm:t>
    </dgm:pt>
    <dgm:pt modelId="{6E095113-9B40-41D2-AC57-EE36C0E3D9CA}">
      <dgm:prSet custT="1"/>
      <dgm:spPr/>
      <dgm:t>
        <a:bodyPr/>
        <a:lstStyle/>
        <a:p>
          <a:r>
            <a:rPr lang="es-MX" sz="1800"/>
            <a:t>Logística</a:t>
          </a:r>
          <a:endParaRPr lang="en-US" sz="1800"/>
        </a:p>
      </dgm:t>
    </dgm:pt>
    <dgm:pt modelId="{B3D84E31-6FDE-462F-8776-BB045868B75D}" type="parTrans" cxnId="{2E928A5E-2236-41E9-86B9-884F98B02B5B}">
      <dgm:prSet/>
      <dgm:spPr/>
      <dgm:t>
        <a:bodyPr/>
        <a:lstStyle/>
        <a:p>
          <a:endParaRPr lang="en-US"/>
        </a:p>
      </dgm:t>
    </dgm:pt>
    <dgm:pt modelId="{AA698972-3E00-4D48-92FE-F91EE93A004A}" type="sibTrans" cxnId="{2E928A5E-2236-41E9-86B9-884F98B02B5B}">
      <dgm:prSet/>
      <dgm:spPr/>
      <dgm:t>
        <a:bodyPr/>
        <a:lstStyle/>
        <a:p>
          <a:endParaRPr lang="en-US"/>
        </a:p>
      </dgm:t>
    </dgm:pt>
    <dgm:pt modelId="{58558644-78EF-49B7-8B85-D22D25045CAB}">
      <dgm:prSet custT="1"/>
      <dgm:spPr/>
      <dgm:t>
        <a:bodyPr/>
        <a:lstStyle/>
        <a:p>
          <a:r>
            <a:rPr lang="es-MX" sz="1800"/>
            <a:t>Banca </a:t>
          </a:r>
          <a:endParaRPr lang="en-US" sz="1800"/>
        </a:p>
      </dgm:t>
    </dgm:pt>
    <dgm:pt modelId="{30064645-159C-4162-B9E0-96D427A3E48E}" type="parTrans" cxnId="{B157882A-F9D4-459B-B496-4E34DA6A646B}">
      <dgm:prSet/>
      <dgm:spPr/>
      <dgm:t>
        <a:bodyPr/>
        <a:lstStyle/>
        <a:p>
          <a:endParaRPr lang="en-US"/>
        </a:p>
      </dgm:t>
    </dgm:pt>
    <dgm:pt modelId="{249A0882-E783-45B7-B8CD-53A6FC405632}" type="sibTrans" cxnId="{B157882A-F9D4-459B-B496-4E34DA6A646B}">
      <dgm:prSet/>
      <dgm:spPr/>
      <dgm:t>
        <a:bodyPr/>
        <a:lstStyle/>
        <a:p>
          <a:endParaRPr lang="en-US"/>
        </a:p>
      </dgm:t>
    </dgm:pt>
    <dgm:pt modelId="{86A5722E-1835-4DDE-A7B1-D3149215F8DE}">
      <dgm:prSet custT="1"/>
      <dgm:spPr/>
      <dgm:t>
        <a:bodyPr/>
        <a:lstStyle/>
        <a:p>
          <a:r>
            <a:rPr lang="es-MX" sz="1800"/>
            <a:t>Etc </a:t>
          </a:r>
          <a:endParaRPr lang="en-US" sz="1800"/>
        </a:p>
      </dgm:t>
    </dgm:pt>
    <dgm:pt modelId="{C62A8ED8-2B3D-4B6F-98AA-E5863945753D}" type="parTrans" cxnId="{4D15EDDE-19FD-46A9-ABC6-D0BBB898009B}">
      <dgm:prSet/>
      <dgm:spPr/>
      <dgm:t>
        <a:bodyPr/>
        <a:lstStyle/>
        <a:p>
          <a:endParaRPr lang="en-US"/>
        </a:p>
      </dgm:t>
    </dgm:pt>
    <dgm:pt modelId="{F917C030-DFA9-4A26-8B7C-2D76AAD17FC5}" type="sibTrans" cxnId="{4D15EDDE-19FD-46A9-ABC6-D0BBB898009B}">
      <dgm:prSet/>
      <dgm:spPr/>
      <dgm:t>
        <a:bodyPr/>
        <a:lstStyle/>
        <a:p>
          <a:endParaRPr lang="en-US"/>
        </a:p>
      </dgm:t>
    </dgm:pt>
    <dgm:pt modelId="{632D0A5F-1B9D-4C12-BFB0-ED1A208B691B}" type="pres">
      <dgm:prSet presAssocID="{37CC71AE-B118-444E-9CAC-680132271CB6}" presName="root" presStyleCnt="0">
        <dgm:presLayoutVars>
          <dgm:dir/>
          <dgm:resizeHandles val="exact"/>
        </dgm:presLayoutVars>
      </dgm:prSet>
      <dgm:spPr/>
    </dgm:pt>
    <dgm:pt modelId="{81828872-5D4E-4E3B-997F-C64ACB0BB586}" type="pres">
      <dgm:prSet presAssocID="{FB7B531B-92F8-4266-9B1B-8CFFF5D3D899}" presName="compNode" presStyleCnt="0"/>
      <dgm:spPr/>
    </dgm:pt>
    <dgm:pt modelId="{0C3DB7B6-8D8A-4D59-97EE-6E521CF69156}" type="pres">
      <dgm:prSet presAssocID="{FB7B531B-92F8-4266-9B1B-8CFFF5D3D899}"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ad with Gears"/>
        </a:ext>
      </dgm:extLst>
    </dgm:pt>
    <dgm:pt modelId="{BB67F7C8-373F-4933-8DEB-964339C739DD}" type="pres">
      <dgm:prSet presAssocID="{FB7B531B-92F8-4266-9B1B-8CFFF5D3D899}" presName="iconSpace" presStyleCnt="0"/>
      <dgm:spPr/>
    </dgm:pt>
    <dgm:pt modelId="{0D45C8C4-3D87-44FC-9A06-0E83093479F8}" type="pres">
      <dgm:prSet presAssocID="{FB7B531B-92F8-4266-9B1B-8CFFF5D3D899}" presName="parTx" presStyleLbl="revTx" presStyleIdx="0" presStyleCnt="4">
        <dgm:presLayoutVars>
          <dgm:chMax val="0"/>
          <dgm:chPref val="0"/>
        </dgm:presLayoutVars>
      </dgm:prSet>
      <dgm:spPr/>
    </dgm:pt>
    <dgm:pt modelId="{15852B24-F715-4B89-AFED-77BAF60858DA}" type="pres">
      <dgm:prSet presAssocID="{FB7B531B-92F8-4266-9B1B-8CFFF5D3D899}" presName="txSpace" presStyleCnt="0"/>
      <dgm:spPr/>
    </dgm:pt>
    <dgm:pt modelId="{F455DC81-BCAD-403C-9145-9F780ECE52F7}" type="pres">
      <dgm:prSet presAssocID="{FB7B531B-92F8-4266-9B1B-8CFFF5D3D899}" presName="desTx" presStyleLbl="revTx" presStyleIdx="1" presStyleCnt="4">
        <dgm:presLayoutVars/>
      </dgm:prSet>
      <dgm:spPr/>
    </dgm:pt>
    <dgm:pt modelId="{024C7844-A8A4-4C45-8C9D-64802B1C1DA1}" type="pres">
      <dgm:prSet presAssocID="{F5194376-7C10-4190-876F-3DA399F3544B}" presName="sibTrans" presStyleCnt="0"/>
      <dgm:spPr/>
    </dgm:pt>
    <dgm:pt modelId="{D44CA3D7-E4FC-4032-A90B-65943F1E6028}" type="pres">
      <dgm:prSet presAssocID="{F8F00686-4561-4901-A98C-74DA4F6735EE}" presName="compNode" presStyleCnt="0"/>
      <dgm:spPr/>
    </dgm:pt>
    <dgm:pt modelId="{6D4795BA-627A-4499-86E6-0EC54687DDE8}" type="pres">
      <dgm:prSet presAssocID="{F8F00686-4561-4901-A98C-74DA4F6735EE}"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42A0459E-AD07-4880-B74A-FC90A9956A79}" type="pres">
      <dgm:prSet presAssocID="{F8F00686-4561-4901-A98C-74DA4F6735EE}" presName="iconSpace" presStyleCnt="0"/>
      <dgm:spPr/>
    </dgm:pt>
    <dgm:pt modelId="{7F60DA61-44B1-4CD7-AAD8-ACE59CC888CC}" type="pres">
      <dgm:prSet presAssocID="{F8F00686-4561-4901-A98C-74DA4F6735EE}" presName="parTx" presStyleLbl="revTx" presStyleIdx="2" presStyleCnt="4">
        <dgm:presLayoutVars>
          <dgm:chMax val="0"/>
          <dgm:chPref val="0"/>
        </dgm:presLayoutVars>
      </dgm:prSet>
      <dgm:spPr/>
    </dgm:pt>
    <dgm:pt modelId="{ABA4531D-1474-49AA-B7B5-39AC262875BA}" type="pres">
      <dgm:prSet presAssocID="{F8F00686-4561-4901-A98C-74DA4F6735EE}" presName="txSpace" presStyleCnt="0"/>
      <dgm:spPr/>
    </dgm:pt>
    <dgm:pt modelId="{F3090978-79AA-4751-BD58-D3CA5391B3DF}" type="pres">
      <dgm:prSet presAssocID="{F8F00686-4561-4901-A98C-74DA4F6735EE}" presName="desTx" presStyleLbl="revTx" presStyleIdx="3" presStyleCnt="4">
        <dgm:presLayoutVars/>
      </dgm:prSet>
      <dgm:spPr/>
    </dgm:pt>
  </dgm:ptLst>
  <dgm:cxnLst>
    <dgm:cxn modelId="{95600C00-308D-4618-9B6B-23DF0939242A}" type="presOf" srcId="{86A5722E-1835-4DDE-A7B1-D3149215F8DE}" destId="{F3090978-79AA-4751-BD58-D3CA5391B3DF}" srcOrd="0" destOrd="6" presId="urn:microsoft.com/office/officeart/2018/2/layout/IconLabelDescriptionList"/>
    <dgm:cxn modelId="{3A785313-3DFE-43D6-B891-1084C4136B38}" type="presOf" srcId="{EB24C74A-072E-4E97-A44A-3DAC8A2C97FC}" destId="{F3090978-79AA-4751-BD58-D3CA5391B3DF}" srcOrd="0" destOrd="3" presId="urn:microsoft.com/office/officeart/2018/2/layout/IconLabelDescriptionList"/>
    <dgm:cxn modelId="{B157882A-F9D4-459B-B496-4E34DA6A646B}" srcId="{F8F00686-4561-4901-A98C-74DA4F6735EE}" destId="{58558644-78EF-49B7-8B85-D22D25045CAB}" srcOrd="5" destOrd="0" parTransId="{30064645-159C-4162-B9E0-96D427A3E48E}" sibTransId="{249A0882-E783-45B7-B8CD-53A6FC405632}"/>
    <dgm:cxn modelId="{BF2E9035-802A-4FC7-AF87-48D4638D6DB8}" srcId="{37CC71AE-B118-444E-9CAC-680132271CB6}" destId="{FB7B531B-92F8-4266-9B1B-8CFFF5D3D899}" srcOrd="0" destOrd="0" parTransId="{EC741514-B3DE-4DEB-BFC0-98C6BF257315}" sibTransId="{F5194376-7C10-4190-876F-3DA399F3544B}"/>
    <dgm:cxn modelId="{2E928A5E-2236-41E9-86B9-884F98B02B5B}" srcId="{F8F00686-4561-4901-A98C-74DA4F6735EE}" destId="{6E095113-9B40-41D2-AC57-EE36C0E3D9CA}" srcOrd="4" destOrd="0" parTransId="{B3D84E31-6FDE-462F-8776-BB045868B75D}" sibTransId="{AA698972-3E00-4D48-92FE-F91EE93A004A}"/>
    <dgm:cxn modelId="{F4A28761-795D-4CD9-89D5-0A8D9BC053A1}" type="presOf" srcId="{FB7B531B-92F8-4266-9B1B-8CFFF5D3D899}" destId="{0D45C8C4-3D87-44FC-9A06-0E83093479F8}" srcOrd="0" destOrd="0" presId="urn:microsoft.com/office/officeart/2018/2/layout/IconLabelDescriptionList"/>
    <dgm:cxn modelId="{76B6F342-0E52-4FE1-B4EF-E4FE3CD34AEE}" type="presOf" srcId="{76CB187D-124B-4DDC-8147-728A073F2DF4}" destId="{F3090978-79AA-4751-BD58-D3CA5391B3DF}" srcOrd="0" destOrd="0" presId="urn:microsoft.com/office/officeart/2018/2/layout/IconLabelDescriptionList"/>
    <dgm:cxn modelId="{826ACB66-AECD-4B60-B518-05A506FCD9A4}" srcId="{F8F00686-4561-4901-A98C-74DA4F6735EE}" destId="{EB24C74A-072E-4E97-A44A-3DAC8A2C97FC}" srcOrd="3" destOrd="0" parTransId="{2C3DA4EB-55E0-4D68-9193-B3ADC608B538}" sibTransId="{1006ABDF-5D62-407C-B12D-10B09C73A281}"/>
    <dgm:cxn modelId="{461DCE6F-C3A9-456C-BA97-3A16DAB4F724}" srcId="{F8F00686-4561-4901-A98C-74DA4F6735EE}" destId="{76CB187D-124B-4DDC-8147-728A073F2DF4}" srcOrd="0" destOrd="0" parTransId="{282DF4EC-F78B-4209-9B5C-CB75A330F659}" sibTransId="{18772E65-C291-496C-9D66-0D2B349E7C66}"/>
    <dgm:cxn modelId="{CB834958-46D6-4AF0-929C-1D118A15FFCD}" type="presOf" srcId="{37CC71AE-B118-444E-9CAC-680132271CB6}" destId="{632D0A5F-1B9D-4C12-BFB0-ED1A208B691B}" srcOrd="0" destOrd="0" presId="urn:microsoft.com/office/officeart/2018/2/layout/IconLabelDescriptionList"/>
    <dgm:cxn modelId="{0FA0BF7E-A786-4D55-8F0E-AD2A09DE1F3F}" srcId="{F8F00686-4561-4901-A98C-74DA4F6735EE}" destId="{98425F5F-DE94-4474-8DCC-DA974E2D3AA0}" srcOrd="2" destOrd="0" parTransId="{1B39D8FD-FA5B-4D3B-B0BE-5E393F9E24DE}" sibTransId="{E6A0BAE0-DB9A-465A-A434-B189847852B5}"/>
    <dgm:cxn modelId="{4266FC84-0208-4BC7-9B23-29F17E79280D}" srcId="{F8F00686-4561-4901-A98C-74DA4F6735EE}" destId="{0B2A17D0-2A75-4BB7-BBB5-A919D73F4AF2}" srcOrd="1" destOrd="0" parTransId="{F212632F-4094-4E55-A9A7-4892ABDF1C93}" sibTransId="{E176A679-550B-45EE-A2F9-1EAA8976429A}"/>
    <dgm:cxn modelId="{0911369A-1019-40C3-A09A-4A225B430AFD}" type="presOf" srcId="{58558644-78EF-49B7-8B85-D22D25045CAB}" destId="{F3090978-79AA-4751-BD58-D3CA5391B3DF}" srcOrd="0" destOrd="5" presId="urn:microsoft.com/office/officeart/2018/2/layout/IconLabelDescriptionList"/>
    <dgm:cxn modelId="{3489E9A0-1AD7-447C-B797-4A62DC55E77A}" type="presOf" srcId="{98425F5F-DE94-4474-8DCC-DA974E2D3AA0}" destId="{F3090978-79AA-4751-BD58-D3CA5391B3DF}" srcOrd="0" destOrd="2" presId="urn:microsoft.com/office/officeart/2018/2/layout/IconLabelDescriptionList"/>
    <dgm:cxn modelId="{6A4AEAA3-967A-4767-A60C-B4173D1EA977}" type="presOf" srcId="{F8F00686-4561-4901-A98C-74DA4F6735EE}" destId="{7F60DA61-44B1-4CD7-AAD8-ACE59CC888CC}" srcOrd="0" destOrd="0" presId="urn:microsoft.com/office/officeart/2018/2/layout/IconLabelDescriptionList"/>
    <dgm:cxn modelId="{CE942BAA-0A93-40F1-B370-9E14E3D6C202}" type="presOf" srcId="{6E095113-9B40-41D2-AC57-EE36C0E3D9CA}" destId="{F3090978-79AA-4751-BD58-D3CA5391B3DF}" srcOrd="0" destOrd="4" presId="urn:microsoft.com/office/officeart/2018/2/layout/IconLabelDescriptionList"/>
    <dgm:cxn modelId="{AFFF5BC9-D6BF-42C5-A1DB-049586A2980B}" type="presOf" srcId="{0B2A17D0-2A75-4BB7-BBB5-A919D73F4AF2}" destId="{F3090978-79AA-4751-BD58-D3CA5391B3DF}" srcOrd="0" destOrd="1" presId="urn:microsoft.com/office/officeart/2018/2/layout/IconLabelDescriptionList"/>
    <dgm:cxn modelId="{4D15EDDE-19FD-46A9-ABC6-D0BBB898009B}" srcId="{F8F00686-4561-4901-A98C-74DA4F6735EE}" destId="{86A5722E-1835-4DDE-A7B1-D3149215F8DE}" srcOrd="6" destOrd="0" parTransId="{C62A8ED8-2B3D-4B6F-98AA-E5863945753D}" sibTransId="{F917C030-DFA9-4A26-8B7C-2D76AAD17FC5}"/>
    <dgm:cxn modelId="{FD400FFF-6573-4E6C-AF11-84CBA55BA77F}" srcId="{37CC71AE-B118-444E-9CAC-680132271CB6}" destId="{F8F00686-4561-4901-A98C-74DA4F6735EE}" srcOrd="1" destOrd="0" parTransId="{A8DFF02E-9555-44E3-9ACF-8F98C4B5A6F9}" sibTransId="{DA6C3D32-9769-434A-8AF4-ABFE983C2E6F}"/>
    <dgm:cxn modelId="{8E2A9E75-C4A7-479F-A257-DCC2CAA54CF6}" type="presParOf" srcId="{632D0A5F-1B9D-4C12-BFB0-ED1A208B691B}" destId="{81828872-5D4E-4E3B-997F-C64ACB0BB586}" srcOrd="0" destOrd="0" presId="urn:microsoft.com/office/officeart/2018/2/layout/IconLabelDescriptionList"/>
    <dgm:cxn modelId="{41E1F617-68BA-44E2-BD67-BB94BE2ADDB6}" type="presParOf" srcId="{81828872-5D4E-4E3B-997F-C64ACB0BB586}" destId="{0C3DB7B6-8D8A-4D59-97EE-6E521CF69156}" srcOrd="0" destOrd="0" presId="urn:microsoft.com/office/officeart/2018/2/layout/IconLabelDescriptionList"/>
    <dgm:cxn modelId="{715A4179-DA7B-46D9-8E6B-80632A3BB8DF}" type="presParOf" srcId="{81828872-5D4E-4E3B-997F-C64ACB0BB586}" destId="{BB67F7C8-373F-4933-8DEB-964339C739DD}" srcOrd="1" destOrd="0" presId="urn:microsoft.com/office/officeart/2018/2/layout/IconLabelDescriptionList"/>
    <dgm:cxn modelId="{92E861CD-9166-4F0A-994C-C074DB42A4C8}" type="presParOf" srcId="{81828872-5D4E-4E3B-997F-C64ACB0BB586}" destId="{0D45C8C4-3D87-44FC-9A06-0E83093479F8}" srcOrd="2" destOrd="0" presId="urn:microsoft.com/office/officeart/2018/2/layout/IconLabelDescriptionList"/>
    <dgm:cxn modelId="{C332F448-E6E9-4084-8EB1-2A2028BF382D}" type="presParOf" srcId="{81828872-5D4E-4E3B-997F-C64ACB0BB586}" destId="{15852B24-F715-4B89-AFED-77BAF60858DA}" srcOrd="3" destOrd="0" presId="urn:microsoft.com/office/officeart/2018/2/layout/IconLabelDescriptionList"/>
    <dgm:cxn modelId="{E364814E-A439-4A04-A940-A406662177C8}" type="presParOf" srcId="{81828872-5D4E-4E3B-997F-C64ACB0BB586}" destId="{F455DC81-BCAD-403C-9145-9F780ECE52F7}" srcOrd="4" destOrd="0" presId="urn:microsoft.com/office/officeart/2018/2/layout/IconLabelDescriptionList"/>
    <dgm:cxn modelId="{D5F8BB6B-69C7-4607-BC21-7C4A24AE3034}" type="presParOf" srcId="{632D0A5F-1B9D-4C12-BFB0-ED1A208B691B}" destId="{024C7844-A8A4-4C45-8C9D-64802B1C1DA1}" srcOrd="1" destOrd="0" presId="urn:microsoft.com/office/officeart/2018/2/layout/IconLabelDescriptionList"/>
    <dgm:cxn modelId="{18EFC775-3F1C-4E59-AEA5-647C2EBAD359}" type="presParOf" srcId="{632D0A5F-1B9D-4C12-BFB0-ED1A208B691B}" destId="{D44CA3D7-E4FC-4032-A90B-65943F1E6028}" srcOrd="2" destOrd="0" presId="urn:microsoft.com/office/officeart/2018/2/layout/IconLabelDescriptionList"/>
    <dgm:cxn modelId="{ADE29446-0918-44CF-99D8-75C261A9C145}" type="presParOf" srcId="{D44CA3D7-E4FC-4032-A90B-65943F1E6028}" destId="{6D4795BA-627A-4499-86E6-0EC54687DDE8}" srcOrd="0" destOrd="0" presId="urn:microsoft.com/office/officeart/2018/2/layout/IconLabelDescriptionList"/>
    <dgm:cxn modelId="{C64F25B5-92A3-4AF0-955E-89C51E451C62}" type="presParOf" srcId="{D44CA3D7-E4FC-4032-A90B-65943F1E6028}" destId="{42A0459E-AD07-4880-B74A-FC90A9956A79}" srcOrd="1" destOrd="0" presId="urn:microsoft.com/office/officeart/2018/2/layout/IconLabelDescriptionList"/>
    <dgm:cxn modelId="{0E917637-BADA-480F-BE30-C465A8593147}" type="presParOf" srcId="{D44CA3D7-E4FC-4032-A90B-65943F1E6028}" destId="{7F60DA61-44B1-4CD7-AAD8-ACE59CC888CC}" srcOrd="2" destOrd="0" presId="urn:microsoft.com/office/officeart/2018/2/layout/IconLabelDescriptionList"/>
    <dgm:cxn modelId="{ACC778A3-DD19-4FFD-830C-2284828CF422}" type="presParOf" srcId="{D44CA3D7-E4FC-4032-A90B-65943F1E6028}" destId="{ABA4531D-1474-49AA-B7B5-39AC262875BA}" srcOrd="3" destOrd="0" presId="urn:microsoft.com/office/officeart/2018/2/layout/IconLabelDescriptionList"/>
    <dgm:cxn modelId="{56B2B813-1906-4EF7-A749-526AF715A2F2}" type="presParOf" srcId="{D44CA3D7-E4FC-4032-A90B-65943F1E6028}" destId="{F3090978-79AA-4751-BD58-D3CA5391B3DF}" srcOrd="4" destOrd="0" presId="urn:microsoft.com/office/officeart/2018/2/layout/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D6AFB9-842E-4D8A-A271-A612AF38B174}">
      <dsp:nvSpPr>
        <dsp:cNvPr id="0" name=""/>
        <dsp:cNvSpPr/>
      </dsp:nvSpPr>
      <dsp:spPr>
        <a:xfrm>
          <a:off x="2386303" y="389321"/>
          <a:ext cx="4743655" cy="4743655"/>
        </a:xfrm>
        <a:prstGeom prst="blockArc">
          <a:avLst>
            <a:gd name="adj1" fmla="val 10280421"/>
            <a:gd name="adj2" fmla="val 18197864"/>
            <a:gd name="adj3" fmla="val 4643"/>
          </a:avLst>
        </a:prstGeom>
        <a:solidFill>
          <a:schemeClr val="accent1">
            <a:tint val="60000"/>
            <a:hueOff val="0"/>
            <a:satOff val="0"/>
            <a:lumOff val="0"/>
            <a:alphaOff val="0"/>
          </a:schemeClr>
        </a:solidFill>
        <a:ln>
          <a:noFill/>
        </a:ln>
        <a:effectLst>
          <a:innerShdw blurRad="25400" dist="12700" dir="13500000">
            <a:srgbClr val="000000">
              <a:alpha val="45000"/>
            </a:srgbClr>
          </a:inn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027F8B5-B645-4E8D-8FA8-07FB22200B20}">
      <dsp:nvSpPr>
        <dsp:cNvPr id="0" name=""/>
        <dsp:cNvSpPr/>
      </dsp:nvSpPr>
      <dsp:spPr>
        <a:xfrm>
          <a:off x="2404408" y="934137"/>
          <a:ext cx="4743655" cy="4743655"/>
        </a:xfrm>
        <a:prstGeom prst="blockArc">
          <a:avLst>
            <a:gd name="adj1" fmla="val 3305865"/>
            <a:gd name="adj2" fmla="val 11091173"/>
            <a:gd name="adj3" fmla="val 4643"/>
          </a:avLst>
        </a:prstGeom>
        <a:solidFill>
          <a:schemeClr val="accent1">
            <a:tint val="60000"/>
            <a:hueOff val="0"/>
            <a:satOff val="0"/>
            <a:lumOff val="0"/>
            <a:alphaOff val="0"/>
          </a:schemeClr>
        </a:solidFill>
        <a:ln>
          <a:noFill/>
        </a:ln>
        <a:effectLst>
          <a:innerShdw blurRad="25400" dist="12700" dir="13500000">
            <a:srgbClr val="000000">
              <a:alpha val="45000"/>
            </a:srgbClr>
          </a:inn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2FC980D-3117-41B9-9468-9FE66378CE92}">
      <dsp:nvSpPr>
        <dsp:cNvPr id="0" name=""/>
        <dsp:cNvSpPr/>
      </dsp:nvSpPr>
      <dsp:spPr>
        <a:xfrm>
          <a:off x="4955542" y="868103"/>
          <a:ext cx="4743655" cy="4743655"/>
        </a:xfrm>
        <a:prstGeom prst="blockArc">
          <a:avLst>
            <a:gd name="adj1" fmla="val 21383622"/>
            <a:gd name="adj2" fmla="val 7316206"/>
            <a:gd name="adj3" fmla="val 4643"/>
          </a:avLst>
        </a:prstGeom>
        <a:solidFill>
          <a:schemeClr val="accent1">
            <a:tint val="60000"/>
            <a:hueOff val="0"/>
            <a:satOff val="0"/>
            <a:lumOff val="0"/>
            <a:alphaOff val="0"/>
          </a:schemeClr>
        </a:solidFill>
        <a:ln>
          <a:noFill/>
        </a:ln>
        <a:effectLst>
          <a:innerShdw blurRad="25400" dist="12700" dir="13500000">
            <a:srgbClr val="000000">
              <a:alpha val="45000"/>
            </a:srgbClr>
          </a:inn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0642418-B438-48E5-8D3D-08555D63A6E1}">
      <dsp:nvSpPr>
        <dsp:cNvPr id="0" name=""/>
        <dsp:cNvSpPr/>
      </dsp:nvSpPr>
      <dsp:spPr>
        <a:xfrm>
          <a:off x="4980195" y="355449"/>
          <a:ext cx="4743655" cy="4743655"/>
        </a:xfrm>
        <a:prstGeom prst="blockArc">
          <a:avLst>
            <a:gd name="adj1" fmla="val 14112358"/>
            <a:gd name="adj2" fmla="val 546771"/>
            <a:gd name="adj3" fmla="val 4643"/>
          </a:avLst>
        </a:prstGeom>
        <a:solidFill>
          <a:schemeClr val="accent1">
            <a:tint val="60000"/>
            <a:hueOff val="0"/>
            <a:satOff val="0"/>
            <a:lumOff val="0"/>
            <a:alphaOff val="0"/>
          </a:schemeClr>
        </a:solidFill>
        <a:ln>
          <a:noFill/>
        </a:ln>
        <a:effectLst>
          <a:innerShdw blurRad="25400" dist="12700" dir="13500000">
            <a:srgbClr val="000000">
              <a:alpha val="45000"/>
            </a:srgbClr>
          </a:inn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B2474886-CEDA-4A08-888A-4694B1A9EB57}">
      <dsp:nvSpPr>
        <dsp:cNvPr id="0" name=""/>
        <dsp:cNvSpPr/>
      </dsp:nvSpPr>
      <dsp:spPr>
        <a:xfrm>
          <a:off x="4722651" y="2262655"/>
          <a:ext cx="2746683" cy="1442321"/>
        </a:xfrm>
        <a:prstGeom prst="ellipse">
          <a:avLst/>
        </a:prstGeom>
        <a:gradFill rotWithShape="0">
          <a:gsLst>
            <a:gs pos="0">
              <a:schemeClr val="accent1">
                <a:hueOff val="0"/>
                <a:satOff val="0"/>
                <a:lumOff val="0"/>
                <a:alphaOff val="0"/>
                <a:tint val="98000"/>
                <a:hueMod val="94000"/>
                <a:satMod val="130000"/>
                <a:lumMod val="128000"/>
              </a:schemeClr>
            </a:gs>
            <a:gs pos="100000">
              <a:schemeClr val="accent1">
                <a:hueOff val="0"/>
                <a:satOff val="0"/>
                <a:lumOff val="0"/>
                <a:alphaOff val="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MX" sz="1800" b="0" kern="1200"/>
            <a:t>Aspectos Históricos</a:t>
          </a:r>
          <a:endParaRPr lang="es-MX" sz="1800" b="0" kern="1200" dirty="0"/>
        </a:p>
      </dsp:txBody>
      <dsp:txXfrm>
        <a:off x="5124893" y="2473878"/>
        <a:ext cx="1942199" cy="1019875"/>
      </dsp:txXfrm>
    </dsp:sp>
    <dsp:sp modelId="{069CF18C-9368-4E23-BC2E-21AD45C9EFE7}">
      <dsp:nvSpPr>
        <dsp:cNvPr id="0" name=""/>
        <dsp:cNvSpPr/>
      </dsp:nvSpPr>
      <dsp:spPr>
        <a:xfrm>
          <a:off x="4215230" y="-221259"/>
          <a:ext cx="3629563" cy="2091976"/>
        </a:xfrm>
        <a:prstGeom prst="ellipse">
          <a:avLst/>
        </a:prstGeom>
        <a:gradFill rotWithShape="0">
          <a:gsLst>
            <a:gs pos="0">
              <a:schemeClr val="accent1">
                <a:hueOff val="0"/>
                <a:satOff val="0"/>
                <a:lumOff val="0"/>
                <a:alphaOff val="0"/>
                <a:tint val="98000"/>
                <a:hueMod val="94000"/>
                <a:satMod val="130000"/>
                <a:lumMod val="128000"/>
              </a:schemeClr>
            </a:gs>
            <a:gs pos="100000">
              <a:schemeClr val="accent1">
                <a:hueOff val="0"/>
                <a:satOff val="0"/>
                <a:lumOff val="0"/>
                <a:alphaOff val="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b="0" kern="1200"/>
            <a:t>1968</a:t>
          </a:r>
        </a:p>
        <a:p>
          <a:pPr marL="0" lvl="0" indent="0" algn="ctr" defTabSz="711200">
            <a:lnSpc>
              <a:spcPct val="90000"/>
            </a:lnSpc>
            <a:spcBef>
              <a:spcPct val="0"/>
            </a:spcBef>
            <a:spcAft>
              <a:spcPct val="35000"/>
            </a:spcAft>
            <a:buNone/>
          </a:pPr>
          <a:r>
            <a:rPr lang="es-MX" sz="1600" b="0" kern="1200"/>
            <a:t>“Conferencia de ingeniería de software”</a:t>
          </a:r>
        </a:p>
        <a:p>
          <a:pPr marL="0" lvl="0" indent="0" algn="ctr" defTabSz="711200">
            <a:lnSpc>
              <a:spcPct val="90000"/>
            </a:lnSpc>
            <a:spcBef>
              <a:spcPct val="0"/>
            </a:spcBef>
            <a:spcAft>
              <a:spcPct val="35000"/>
            </a:spcAft>
            <a:buNone/>
          </a:pPr>
          <a:r>
            <a:rPr lang="es-MX" sz="1600" b="0" kern="1200"/>
            <a:t>OTAN</a:t>
          </a:r>
          <a:endParaRPr lang="es-MX" sz="1600" b="0" kern="1200" dirty="0"/>
        </a:p>
      </dsp:txBody>
      <dsp:txXfrm>
        <a:off x="4746767" y="85104"/>
        <a:ext cx="2566489" cy="1479250"/>
      </dsp:txXfrm>
    </dsp:sp>
    <dsp:sp modelId="{A177A869-33B0-4CEE-A9E3-63D845EB1523}">
      <dsp:nvSpPr>
        <dsp:cNvPr id="0" name=""/>
        <dsp:cNvSpPr/>
      </dsp:nvSpPr>
      <dsp:spPr>
        <a:xfrm>
          <a:off x="7922087" y="1788534"/>
          <a:ext cx="3434921" cy="2611342"/>
        </a:xfrm>
        <a:prstGeom prst="ellipse">
          <a:avLst/>
        </a:prstGeom>
        <a:gradFill rotWithShape="0">
          <a:gsLst>
            <a:gs pos="0">
              <a:schemeClr val="accent1">
                <a:hueOff val="0"/>
                <a:satOff val="0"/>
                <a:lumOff val="0"/>
                <a:alphaOff val="0"/>
                <a:tint val="98000"/>
                <a:hueMod val="94000"/>
                <a:satMod val="130000"/>
                <a:lumMod val="128000"/>
              </a:schemeClr>
            </a:gs>
            <a:gs pos="100000">
              <a:schemeClr val="accent1">
                <a:hueOff val="0"/>
                <a:satOff val="0"/>
                <a:lumOff val="0"/>
                <a:alphaOff val="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b="0" kern="1200"/>
            <a:t>Estudio 280 00 proyectos:</a:t>
          </a:r>
        </a:p>
        <a:p>
          <a:pPr marL="0" lvl="0" indent="0" algn="ctr" defTabSz="711200">
            <a:lnSpc>
              <a:spcPct val="90000"/>
            </a:lnSpc>
            <a:spcBef>
              <a:spcPct val="0"/>
            </a:spcBef>
            <a:spcAft>
              <a:spcPct val="35000"/>
            </a:spcAft>
            <a:buNone/>
          </a:pPr>
          <a:r>
            <a:rPr lang="es-MX" sz="1600" b="0" kern="1200"/>
            <a:t>23% Cancelados</a:t>
          </a:r>
        </a:p>
        <a:p>
          <a:pPr marL="0" lvl="0" indent="0" algn="ctr" defTabSz="711200">
            <a:lnSpc>
              <a:spcPct val="90000"/>
            </a:lnSpc>
            <a:spcBef>
              <a:spcPct val="0"/>
            </a:spcBef>
            <a:spcAft>
              <a:spcPct val="35000"/>
            </a:spcAft>
            <a:buNone/>
          </a:pPr>
          <a:r>
            <a:rPr lang="es-MX" sz="1600" b="0" kern="1200"/>
            <a:t>28% Exitosos</a:t>
          </a:r>
        </a:p>
        <a:p>
          <a:pPr marL="0" lvl="0" indent="0" algn="ctr" defTabSz="711200">
            <a:lnSpc>
              <a:spcPct val="90000"/>
            </a:lnSpc>
            <a:spcBef>
              <a:spcPct val="0"/>
            </a:spcBef>
            <a:spcAft>
              <a:spcPct val="35000"/>
            </a:spcAft>
            <a:buNone/>
          </a:pPr>
          <a:r>
            <a:rPr lang="es-MX" sz="1600" b="0" kern="1200"/>
            <a:t>49% Terminados Mal</a:t>
          </a:r>
          <a:endParaRPr lang="es-MX" sz="1600" b="0" kern="1200" dirty="0"/>
        </a:p>
      </dsp:txBody>
      <dsp:txXfrm>
        <a:off x="8425120" y="2170956"/>
        <a:ext cx="2428855" cy="1846498"/>
      </dsp:txXfrm>
    </dsp:sp>
    <dsp:sp modelId="{FE1DFF98-8CFA-4699-8478-DE7628A09148}">
      <dsp:nvSpPr>
        <dsp:cNvPr id="0" name=""/>
        <dsp:cNvSpPr/>
      </dsp:nvSpPr>
      <dsp:spPr>
        <a:xfrm>
          <a:off x="4404414" y="4275585"/>
          <a:ext cx="3394849" cy="1860857"/>
        </a:xfrm>
        <a:prstGeom prst="ellipse">
          <a:avLst/>
        </a:prstGeom>
        <a:gradFill rotWithShape="0">
          <a:gsLst>
            <a:gs pos="0">
              <a:schemeClr val="accent1">
                <a:hueOff val="0"/>
                <a:satOff val="0"/>
                <a:lumOff val="0"/>
                <a:alphaOff val="0"/>
                <a:tint val="98000"/>
                <a:hueMod val="94000"/>
                <a:satMod val="130000"/>
                <a:lumMod val="128000"/>
              </a:schemeClr>
            </a:gs>
            <a:gs pos="100000">
              <a:schemeClr val="accent1">
                <a:hueOff val="0"/>
                <a:satOff val="0"/>
                <a:lumOff val="0"/>
                <a:alphaOff val="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b="0" kern="1200"/>
            <a:t>Se crean paradigmas y filosofías de “Disciplinas de ingeniería”</a:t>
          </a:r>
          <a:endParaRPr lang="es-MX" sz="1600" b="0" kern="1200" dirty="0"/>
        </a:p>
      </dsp:txBody>
      <dsp:txXfrm>
        <a:off x="4901578" y="4548101"/>
        <a:ext cx="2400521" cy="1315825"/>
      </dsp:txXfrm>
    </dsp:sp>
    <dsp:sp modelId="{AFD08CCB-44D7-4006-A421-0CB87CE07076}">
      <dsp:nvSpPr>
        <dsp:cNvPr id="0" name=""/>
        <dsp:cNvSpPr/>
      </dsp:nvSpPr>
      <dsp:spPr>
        <a:xfrm>
          <a:off x="719380" y="1785037"/>
          <a:ext cx="3496788" cy="2649869"/>
        </a:xfrm>
        <a:prstGeom prst="ellipse">
          <a:avLst/>
        </a:prstGeom>
        <a:gradFill rotWithShape="0">
          <a:gsLst>
            <a:gs pos="0">
              <a:schemeClr val="accent1">
                <a:hueOff val="0"/>
                <a:satOff val="0"/>
                <a:lumOff val="0"/>
                <a:alphaOff val="0"/>
                <a:tint val="98000"/>
                <a:hueMod val="94000"/>
                <a:satMod val="130000"/>
                <a:lumMod val="128000"/>
              </a:schemeClr>
            </a:gs>
            <a:gs pos="100000">
              <a:schemeClr val="accent1">
                <a:hueOff val="0"/>
                <a:satOff val="0"/>
                <a:lumOff val="0"/>
                <a:alphaOff val="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b="0" kern="1200"/>
            <a:t>Características  del ingeniero de software:</a:t>
          </a:r>
        </a:p>
        <a:p>
          <a:pPr marL="0" lvl="0" indent="0" algn="ctr" defTabSz="711200">
            <a:lnSpc>
              <a:spcPct val="90000"/>
            </a:lnSpc>
            <a:spcBef>
              <a:spcPct val="0"/>
            </a:spcBef>
            <a:spcAft>
              <a:spcPct val="35000"/>
            </a:spcAft>
            <a:buNone/>
          </a:pPr>
          <a:r>
            <a:rPr lang="es-MX" sz="1600" b="0" kern="1200"/>
            <a:t>-Habilidades técnicas</a:t>
          </a:r>
        </a:p>
        <a:p>
          <a:pPr marL="0" lvl="0" indent="0" algn="ctr" defTabSz="711200">
            <a:lnSpc>
              <a:spcPct val="90000"/>
            </a:lnSpc>
            <a:spcBef>
              <a:spcPct val="0"/>
            </a:spcBef>
            <a:spcAft>
              <a:spcPct val="35000"/>
            </a:spcAft>
            <a:buNone/>
          </a:pPr>
          <a:r>
            <a:rPr lang="es-MX" sz="1600" b="0" kern="1200"/>
            <a:t>-Habilidades Administrativas</a:t>
          </a:r>
        </a:p>
        <a:p>
          <a:pPr marL="0" lvl="0" indent="0" algn="ctr" defTabSz="711200">
            <a:lnSpc>
              <a:spcPct val="90000"/>
            </a:lnSpc>
            <a:spcBef>
              <a:spcPct val="0"/>
            </a:spcBef>
            <a:spcAft>
              <a:spcPct val="35000"/>
            </a:spcAft>
            <a:buNone/>
          </a:pPr>
          <a:endParaRPr lang="es-MX" sz="1600" b="0" kern="1200" dirty="0"/>
        </a:p>
      </dsp:txBody>
      <dsp:txXfrm>
        <a:off x="1231473" y="2173101"/>
        <a:ext cx="2472602" cy="18737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3DB7B6-8D8A-4D59-97EE-6E521CF69156}">
      <dsp:nvSpPr>
        <dsp:cNvPr id="0" name=""/>
        <dsp:cNvSpPr/>
      </dsp:nvSpPr>
      <dsp:spPr>
        <a:xfrm>
          <a:off x="781211" y="494"/>
          <a:ext cx="1510523" cy="151052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a:effectLst>
          <a:innerShdw blurRad="25400" dist="12700" dir="13500000">
            <a:srgbClr val="000000">
              <a:alpha val="45000"/>
            </a:srgbClr>
          </a:innerShdw>
        </a:effectLst>
      </dsp:spPr>
      <dsp:style>
        <a:lnRef idx="0">
          <a:scrgbClr r="0" g="0" b="0"/>
        </a:lnRef>
        <a:fillRef idx="3">
          <a:scrgbClr r="0" g="0" b="0"/>
        </a:fillRef>
        <a:effectRef idx="2">
          <a:scrgbClr r="0" g="0" b="0"/>
        </a:effectRef>
        <a:fontRef idx="minor">
          <a:schemeClr val="lt1"/>
        </a:fontRef>
      </dsp:style>
    </dsp:sp>
    <dsp:sp modelId="{0D45C8C4-3D87-44FC-9A06-0E83093479F8}">
      <dsp:nvSpPr>
        <dsp:cNvPr id="0" name=""/>
        <dsp:cNvSpPr/>
      </dsp:nvSpPr>
      <dsp:spPr>
        <a:xfrm>
          <a:off x="781211" y="1735164"/>
          <a:ext cx="4315781" cy="10115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44550">
            <a:lnSpc>
              <a:spcPct val="90000"/>
            </a:lnSpc>
            <a:spcBef>
              <a:spcPct val="0"/>
            </a:spcBef>
            <a:spcAft>
              <a:spcPct val="35000"/>
            </a:spcAft>
            <a:buNone/>
            <a:defRPr b="1"/>
          </a:pPr>
          <a:r>
            <a:rPr lang="es-MX" sz="1900" kern="1200"/>
            <a:t>Disciplina de la ingeniería que se enfoca la producción del software.</a:t>
          </a:r>
          <a:endParaRPr lang="en-US" sz="1900" kern="1200"/>
        </a:p>
      </dsp:txBody>
      <dsp:txXfrm>
        <a:off x="781211" y="1735164"/>
        <a:ext cx="4315781" cy="1011511"/>
      </dsp:txXfrm>
    </dsp:sp>
    <dsp:sp modelId="{F455DC81-BCAD-403C-9145-9F780ECE52F7}">
      <dsp:nvSpPr>
        <dsp:cNvPr id="0" name=""/>
        <dsp:cNvSpPr/>
      </dsp:nvSpPr>
      <dsp:spPr>
        <a:xfrm>
          <a:off x="781211" y="2850930"/>
          <a:ext cx="4315781" cy="2361290"/>
        </a:xfrm>
        <a:prstGeom prst="rect">
          <a:avLst/>
        </a:prstGeom>
        <a:noFill/>
        <a:ln>
          <a:noFill/>
        </a:ln>
        <a:effectLst/>
      </dsp:spPr>
      <dsp:style>
        <a:lnRef idx="0">
          <a:scrgbClr r="0" g="0" b="0"/>
        </a:lnRef>
        <a:fillRef idx="0">
          <a:scrgbClr r="0" g="0" b="0"/>
        </a:fillRef>
        <a:effectRef idx="0">
          <a:scrgbClr r="0" g="0" b="0"/>
        </a:effectRef>
        <a:fontRef idx="minor"/>
      </dsp:style>
    </dsp:sp>
    <dsp:sp modelId="{6D4795BA-627A-4499-86E6-0EC54687DDE8}">
      <dsp:nvSpPr>
        <dsp:cNvPr id="0" name=""/>
        <dsp:cNvSpPr/>
      </dsp:nvSpPr>
      <dsp:spPr>
        <a:xfrm>
          <a:off x="5852254" y="494"/>
          <a:ext cx="1510523" cy="151052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a:effectLst>
          <a:innerShdw blurRad="25400" dist="12700" dir="13500000">
            <a:srgbClr val="000000">
              <a:alpha val="45000"/>
            </a:srgbClr>
          </a:innerShdw>
        </a:effectLst>
      </dsp:spPr>
      <dsp:style>
        <a:lnRef idx="0">
          <a:scrgbClr r="0" g="0" b="0"/>
        </a:lnRef>
        <a:fillRef idx="3">
          <a:scrgbClr r="0" g="0" b="0"/>
        </a:fillRef>
        <a:effectRef idx="2">
          <a:scrgbClr r="0" g="0" b="0"/>
        </a:effectRef>
        <a:fontRef idx="minor">
          <a:schemeClr val="lt1"/>
        </a:fontRef>
      </dsp:style>
    </dsp:sp>
    <dsp:sp modelId="{7F60DA61-44B1-4CD7-AAD8-ACE59CC888CC}">
      <dsp:nvSpPr>
        <dsp:cNvPr id="0" name=""/>
        <dsp:cNvSpPr/>
      </dsp:nvSpPr>
      <dsp:spPr>
        <a:xfrm>
          <a:off x="5852254" y="1735164"/>
          <a:ext cx="4315781" cy="10115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00100">
            <a:lnSpc>
              <a:spcPct val="90000"/>
            </a:lnSpc>
            <a:spcBef>
              <a:spcPct val="0"/>
            </a:spcBef>
            <a:spcAft>
              <a:spcPct val="35000"/>
            </a:spcAft>
            <a:buNone/>
            <a:defRPr b="1"/>
          </a:pPr>
          <a:r>
            <a:rPr lang="es-MX" sz="1800" kern="1200" dirty="0"/>
            <a:t>Abarca todas las fases del ciclo de vida del desarrollo de cualquier tipo de sistemas de información aplicables a áreas:</a:t>
          </a:r>
          <a:endParaRPr lang="en-US" sz="1800" kern="1200" dirty="0"/>
        </a:p>
      </dsp:txBody>
      <dsp:txXfrm>
        <a:off x="5852254" y="1735164"/>
        <a:ext cx="4315781" cy="1011511"/>
      </dsp:txXfrm>
    </dsp:sp>
    <dsp:sp modelId="{F3090978-79AA-4751-BD58-D3CA5391B3DF}">
      <dsp:nvSpPr>
        <dsp:cNvPr id="0" name=""/>
        <dsp:cNvSpPr/>
      </dsp:nvSpPr>
      <dsp:spPr>
        <a:xfrm>
          <a:off x="5852254" y="2850930"/>
          <a:ext cx="4315781" cy="2361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00100">
            <a:lnSpc>
              <a:spcPct val="90000"/>
            </a:lnSpc>
            <a:spcBef>
              <a:spcPct val="0"/>
            </a:spcBef>
            <a:spcAft>
              <a:spcPct val="35000"/>
            </a:spcAft>
            <a:buNone/>
          </a:pPr>
          <a:r>
            <a:rPr lang="es-MX" sz="1800" kern="1200"/>
            <a:t>Negocios</a:t>
          </a:r>
          <a:endParaRPr lang="en-US" sz="1800" kern="1200"/>
        </a:p>
        <a:p>
          <a:pPr marL="0" lvl="0" indent="0" algn="l" defTabSz="800100">
            <a:lnSpc>
              <a:spcPct val="90000"/>
            </a:lnSpc>
            <a:spcBef>
              <a:spcPct val="0"/>
            </a:spcBef>
            <a:spcAft>
              <a:spcPct val="35000"/>
            </a:spcAft>
            <a:buNone/>
          </a:pPr>
          <a:r>
            <a:rPr lang="es-MX" sz="1800" kern="1200"/>
            <a:t>Investigación científica</a:t>
          </a:r>
          <a:endParaRPr lang="en-US" sz="1800" kern="1200"/>
        </a:p>
        <a:p>
          <a:pPr marL="0" lvl="0" indent="0" algn="l" defTabSz="800100">
            <a:lnSpc>
              <a:spcPct val="90000"/>
            </a:lnSpc>
            <a:spcBef>
              <a:spcPct val="0"/>
            </a:spcBef>
            <a:spcAft>
              <a:spcPct val="35000"/>
            </a:spcAft>
            <a:buNone/>
          </a:pPr>
          <a:r>
            <a:rPr lang="es-MX" sz="1800" kern="1200" dirty="0"/>
            <a:t>Medicina </a:t>
          </a:r>
          <a:endParaRPr lang="en-US" sz="1800" kern="1200" dirty="0"/>
        </a:p>
        <a:p>
          <a:pPr marL="0" lvl="0" indent="0" algn="l" defTabSz="800100">
            <a:lnSpc>
              <a:spcPct val="90000"/>
            </a:lnSpc>
            <a:spcBef>
              <a:spcPct val="0"/>
            </a:spcBef>
            <a:spcAft>
              <a:spcPct val="35000"/>
            </a:spcAft>
            <a:buNone/>
          </a:pPr>
          <a:r>
            <a:rPr lang="es-MX" sz="1800" kern="1200"/>
            <a:t>Producción </a:t>
          </a:r>
          <a:endParaRPr lang="en-US" sz="1800" kern="1200"/>
        </a:p>
        <a:p>
          <a:pPr marL="0" lvl="0" indent="0" algn="l" defTabSz="800100">
            <a:lnSpc>
              <a:spcPct val="90000"/>
            </a:lnSpc>
            <a:spcBef>
              <a:spcPct val="0"/>
            </a:spcBef>
            <a:spcAft>
              <a:spcPct val="35000"/>
            </a:spcAft>
            <a:buNone/>
          </a:pPr>
          <a:r>
            <a:rPr lang="es-MX" sz="1800" kern="1200"/>
            <a:t>Logística</a:t>
          </a:r>
          <a:endParaRPr lang="en-US" sz="1800" kern="1200"/>
        </a:p>
        <a:p>
          <a:pPr marL="0" lvl="0" indent="0" algn="l" defTabSz="800100">
            <a:lnSpc>
              <a:spcPct val="90000"/>
            </a:lnSpc>
            <a:spcBef>
              <a:spcPct val="0"/>
            </a:spcBef>
            <a:spcAft>
              <a:spcPct val="35000"/>
            </a:spcAft>
            <a:buNone/>
          </a:pPr>
          <a:r>
            <a:rPr lang="es-MX" sz="1800" kern="1200"/>
            <a:t>Banca </a:t>
          </a:r>
          <a:endParaRPr lang="en-US" sz="1800" kern="1200"/>
        </a:p>
        <a:p>
          <a:pPr marL="0" lvl="0" indent="0" algn="l" defTabSz="800100">
            <a:lnSpc>
              <a:spcPct val="90000"/>
            </a:lnSpc>
            <a:spcBef>
              <a:spcPct val="0"/>
            </a:spcBef>
            <a:spcAft>
              <a:spcPct val="35000"/>
            </a:spcAft>
            <a:buNone/>
          </a:pPr>
          <a:r>
            <a:rPr lang="es-MX" sz="1800" kern="1200"/>
            <a:t>Etc </a:t>
          </a:r>
          <a:endParaRPr lang="en-US" sz="1800" kern="1200"/>
        </a:p>
      </dsp:txBody>
      <dsp:txXfrm>
        <a:off x="5852254" y="2850930"/>
        <a:ext cx="4315781" cy="2361290"/>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Date Placeholder 2"/>
          <p:cNvSpPr>
            <a:spLocks noGrp="1"/>
          </p:cNvSpPr>
          <p:nvPr>
            <p:ph type="dt" sz="half" idx="10"/>
          </p:nvPr>
        </p:nvSpPr>
        <p:spPr/>
        <p:txBody>
          <a:bodyPr/>
          <a:lstStyle/>
          <a:p>
            <a:fld id="{B61BEF0D-F0BB-DE4B-95CE-6DB70DBA9567}" type="datetimeFigureOut">
              <a:rPr lang="en-US" dirty="0"/>
              <a:pPr/>
              <a:t>9/3/2019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9/3/2019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9/3/2019</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slide" Target="slide2.xml"/></Relationships>
</file>

<file path=ppt/slides/_rels/slide10.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diagramLayout" Target="../diagrams/layout1.xml"/><Relationship Id="rId7" Type="http://schemas.openxmlformats.org/officeDocument/2006/relationships/image" Target="../media/image14.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tmp"/><Relationship Id="rId1" Type="http://schemas.openxmlformats.org/officeDocument/2006/relationships/slideLayout" Target="../slideLayouts/slideLayout7.xml"/><Relationship Id="rId4" Type="http://schemas.openxmlformats.org/officeDocument/2006/relationships/slide" Target="slide8.xml"/></Relationships>
</file>

<file path=ppt/slides/_rels/slide16.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image" Target="../media/image16.tmp"/><Relationship Id="rId1" Type="http://schemas.openxmlformats.org/officeDocument/2006/relationships/slideLayout" Target="../slideLayouts/slideLayout7.xml"/><Relationship Id="rId5" Type="http://schemas.openxmlformats.org/officeDocument/2006/relationships/slide" Target="slide8.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8.tmp"/><Relationship Id="rId1" Type="http://schemas.openxmlformats.org/officeDocument/2006/relationships/slideLayout" Target="../slideLayouts/slideLayout7.xml"/><Relationship Id="rId4" Type="http://schemas.openxmlformats.org/officeDocument/2006/relationships/slide" Target="slide8.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slide" Target="slide53.xml"/><Relationship Id="rId3" Type="http://schemas.openxmlformats.org/officeDocument/2006/relationships/slide" Target="slide4.xml"/><Relationship Id="rId7" Type="http://schemas.openxmlformats.org/officeDocument/2006/relationships/slide" Target="slide8.xml"/><Relationship Id="rId12" Type="http://schemas.openxmlformats.org/officeDocument/2006/relationships/image" Target="../media/image5.png"/><Relationship Id="rId2" Type="http://schemas.openxmlformats.org/officeDocument/2006/relationships/slide" Target="slide3.xml"/><Relationship Id="rId1" Type="http://schemas.openxmlformats.org/officeDocument/2006/relationships/slideLayout" Target="../slideLayouts/slideLayout7.xml"/><Relationship Id="rId6" Type="http://schemas.openxmlformats.org/officeDocument/2006/relationships/slide" Target="slide7.xml"/><Relationship Id="rId11" Type="http://schemas.openxmlformats.org/officeDocument/2006/relationships/slide" Target="slide1.xml"/><Relationship Id="rId5" Type="http://schemas.openxmlformats.org/officeDocument/2006/relationships/slide" Target="slide6.xml"/><Relationship Id="rId10" Type="http://schemas.openxmlformats.org/officeDocument/2006/relationships/image" Target="../media/image4.png"/><Relationship Id="rId4" Type="http://schemas.openxmlformats.org/officeDocument/2006/relationships/slide" Target="slide5.xml"/><Relationship Id="rId9" Type="http://schemas.openxmlformats.org/officeDocument/2006/relationships/slide" Target="slide54.xml"/></Relationships>
</file>

<file path=ppt/slides/_rels/slide20.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slide" Target="slide8.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slide" Target="slide8.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slide" Target="slide8.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2.xml"/><Relationship Id="rId4" Type="http://schemas.openxmlformats.org/officeDocument/2006/relationships/slide" Target="slide8.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slide" Target="slide8.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slide" Target="slide8.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slide" Target="slide8.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slide" Target="slide8.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slide" Target="slide8.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slide" Target="slide8.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0.jpg"/><Relationship Id="rId1" Type="http://schemas.openxmlformats.org/officeDocument/2006/relationships/slideLayout" Target="../slideLayouts/slideLayout2.xml"/><Relationship Id="rId4" Type="http://schemas.openxmlformats.org/officeDocument/2006/relationships/slide" Target="slide8.xml"/></Relationships>
</file>

<file path=ppt/slides/_rels/slide32.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image" Target="../media/image14.png"/><Relationship Id="rId4" Type="http://schemas.openxmlformats.org/officeDocument/2006/relationships/image" Target="../media/image33.jpg"/></Relationships>
</file>

<file path=ppt/slides/_rels/slide33.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image" Target="../media/image14.png"/><Relationship Id="rId4" Type="http://schemas.openxmlformats.org/officeDocument/2006/relationships/image" Target="../media/image36.jpg"/></Relationships>
</file>

<file path=ppt/slides/_rels/slide34.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g"/><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image" Target="../media/image14.png"/><Relationship Id="rId4" Type="http://schemas.openxmlformats.org/officeDocument/2006/relationships/image" Target="../media/image39.jpg"/></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0.jpg"/><Relationship Id="rId1" Type="http://schemas.openxmlformats.org/officeDocument/2006/relationships/slideLayout" Target="../slideLayouts/slideLayout2.xml"/><Relationship Id="rId4" Type="http://schemas.openxmlformats.org/officeDocument/2006/relationships/slide" Target="slide8.xml"/></Relationships>
</file>

<file path=ppt/slides/_rels/slide3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42.png"/><Relationship Id="rId7" Type="http://schemas.openxmlformats.org/officeDocument/2006/relationships/image" Target="../media/image46.jpg"/><Relationship Id="rId2"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45.jpeg"/><Relationship Id="rId5" Type="http://schemas.openxmlformats.org/officeDocument/2006/relationships/image" Target="../media/image44.png"/><Relationship Id="rId4" Type="http://schemas.openxmlformats.org/officeDocument/2006/relationships/image" Target="../media/image43.jpg"/><Relationship Id="rId9" Type="http://schemas.openxmlformats.org/officeDocument/2006/relationships/slide" Target="slide8.xml"/></Relationships>
</file>

<file path=ppt/slides/_rels/slide38.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image" Target="../media/image48.png"/><Relationship Id="rId7" Type="http://schemas.openxmlformats.org/officeDocument/2006/relationships/image" Target="../media/image14.png"/><Relationship Id="rId2"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51.jpeg"/><Relationship Id="rId5" Type="http://schemas.openxmlformats.org/officeDocument/2006/relationships/image" Target="../media/image50.png"/><Relationship Id="rId4" Type="http://schemas.openxmlformats.org/officeDocument/2006/relationships/image" Target="../media/image49.png"/></Relationships>
</file>

<file path=ppt/slides/_rels/slide39.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tmp"/><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slide" Target="slide8.xml"/></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slide" Target="slide8.xml"/></Relationships>
</file>

<file path=ppt/slides/_rels/slide4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slide" Target="slide8.xml"/></Relationships>
</file>

<file path=ppt/slides/_rels/slide4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5" Type="http://schemas.openxmlformats.org/officeDocument/2006/relationships/slide" Target="slide8.xml"/><Relationship Id="rId4" Type="http://schemas.openxmlformats.org/officeDocument/2006/relationships/image" Target="../media/image14.png"/></Relationships>
</file>

<file path=ppt/slides/_rels/slide48.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diagramLayout" Target="../diagrams/layout2.xml"/><Relationship Id="rId7" Type="http://schemas.openxmlformats.org/officeDocument/2006/relationships/image" Target="../media/image14.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9.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4.svg"/><Relationship Id="rId2" Type="http://schemas.openxmlformats.org/officeDocument/2006/relationships/image" Target="../media/image63.png"/><Relationship Id="rId1" Type="http://schemas.openxmlformats.org/officeDocument/2006/relationships/slideLayout" Target="../slideLayouts/slideLayout2.xml"/><Relationship Id="rId5" Type="http://schemas.openxmlformats.org/officeDocument/2006/relationships/slide" Target="slide8.xml"/><Relationship Id="rId4" Type="http://schemas.openxmlformats.org/officeDocument/2006/relationships/image" Target="../media/image14.png"/></Relationships>
</file>

<file path=ppt/slides/_rels/slide52.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xml"/><Relationship Id="rId1" Type="http://schemas.openxmlformats.org/officeDocument/2006/relationships/slideLayout" Target="../slideLayouts/slideLayout6.xml"/><Relationship Id="rId4" Type="http://schemas.openxmlformats.org/officeDocument/2006/relationships/image" Target="../media/image65.jpg"/></Relationships>
</file>

<file path=ppt/slides/_rels/slide54.xml.rels><?xml version="1.0" encoding="UTF-8" standalone="yes"?>
<Relationships xmlns="http://schemas.openxmlformats.org/package/2006/relationships"><Relationship Id="rId8" Type="http://schemas.openxmlformats.org/officeDocument/2006/relationships/hyperlink" Target="http://ocw.uc3m.es/ingenieria-informatica/diseno-de-software-avanzado/material-de-clase-1/01-El_Proceso_de_Desarrollo_de_Software.pdf" TargetMode="External"/><Relationship Id="rId13" Type="http://schemas.openxmlformats.org/officeDocument/2006/relationships/image" Target="../media/image3.png"/><Relationship Id="rId3" Type="http://schemas.openxmlformats.org/officeDocument/2006/relationships/hyperlink" Target="http://catarina.udlap.mx/u_dl_a/tales/documentos/lis/fuentes_k_jf/capitulo2.pdf" TargetMode="External"/><Relationship Id="rId7" Type="http://schemas.openxmlformats.org/officeDocument/2006/relationships/hyperlink" Target="http://gregoriouq.blogspot.com/2015/04/diferencias-ente-ingenieria-informatica.html" TargetMode="External"/><Relationship Id="rId12" Type="http://schemas.openxmlformats.org/officeDocument/2006/relationships/slide" Target="slide2.xml"/><Relationship Id="rId2" Type="http://schemas.openxmlformats.org/officeDocument/2006/relationships/hyperlink" Target="https://www.tutorialspoint.com/es/software_engineering/software_engineering_overview.htm" TargetMode="External"/><Relationship Id="rId1" Type="http://schemas.openxmlformats.org/officeDocument/2006/relationships/slideLayout" Target="../slideLayouts/slideLayout7.xml"/><Relationship Id="rId6" Type="http://schemas.openxmlformats.org/officeDocument/2006/relationships/hyperlink" Target="http://byrons-5to-sistemas.blogspot.com/2013/04/ingenieros-en-software-vs-ingenieros-en.html" TargetMode="External"/><Relationship Id="rId11" Type="http://schemas.openxmlformats.org/officeDocument/2006/relationships/image" Target="../media/image67.svg"/><Relationship Id="rId5" Type="http://schemas.openxmlformats.org/officeDocument/2006/relationships/hyperlink" Target="http://www.softwero.com/2016/07/ciencias-computacion-vs-ing-software.html" TargetMode="External"/><Relationship Id="rId10" Type="http://schemas.openxmlformats.org/officeDocument/2006/relationships/image" Target="../media/image66.png"/><Relationship Id="rId4" Type="http://schemas.openxmlformats.org/officeDocument/2006/relationships/hyperlink" Target="http://blog.pucp.edu.pe/blog/minformatica/2009/02/03/diferencias-entre-ciencias-de-la-computacion-e-ingenieria-de-software/" TargetMode="External"/><Relationship Id="rId9" Type="http://schemas.openxmlformats.org/officeDocument/2006/relationships/hyperlink" Target="https://www.cgn.gub.uy/innovaportal/file/83018/1/material_concurso_r14_cgn_2017.pdf" TargetMode="Externa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slide" Target="slide42.xml"/><Relationship Id="rId13" Type="http://schemas.openxmlformats.org/officeDocument/2006/relationships/slide" Target="slide1.xml"/><Relationship Id="rId3" Type="http://schemas.openxmlformats.org/officeDocument/2006/relationships/image" Target="../media/image12.png"/><Relationship Id="rId7" Type="http://schemas.openxmlformats.org/officeDocument/2006/relationships/slide" Target="slide40.xml"/><Relationship Id="rId12"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slide" Target="slide25.xml"/><Relationship Id="rId11" Type="http://schemas.openxmlformats.org/officeDocument/2006/relationships/slide" Target="slide2.xml"/><Relationship Id="rId5" Type="http://schemas.openxmlformats.org/officeDocument/2006/relationships/slide" Target="slide22.xml"/><Relationship Id="rId10" Type="http://schemas.openxmlformats.org/officeDocument/2006/relationships/slide" Target="slide47.xml"/><Relationship Id="rId4" Type="http://schemas.openxmlformats.org/officeDocument/2006/relationships/slide" Target="slide9.xml"/><Relationship Id="rId9" Type="http://schemas.openxmlformats.org/officeDocument/2006/relationships/slide" Target="slide43.xml"/><Relationship Id="rId1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slide" Target="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52248" y="2524320"/>
            <a:ext cx="11682249" cy="3600986"/>
          </a:xfrm>
          <a:prstGeom prst="rect">
            <a:avLst/>
          </a:prstGeom>
          <a:noFill/>
        </p:spPr>
        <p:txBody>
          <a:bodyPr wrap="square" rtlCol="0">
            <a:spAutoFit/>
          </a:bodyPr>
          <a:lstStyle/>
          <a:p>
            <a:pPr algn="ctr"/>
            <a:r>
              <a:rPr lang="es-ES" sz="2800" dirty="0">
                <a:effectLst>
                  <a:outerShdw blurRad="38100" dist="38100" dir="2700000" algn="tl">
                    <a:srgbClr val="000000">
                      <a:alpha val="43137"/>
                    </a:srgbClr>
                  </a:outerShdw>
                </a:effectLst>
              </a:rPr>
              <a:t>Programa de Estudios por Competencias </a:t>
            </a:r>
            <a:r>
              <a:rPr lang="es-ES_tradnl" sz="2800" dirty="0">
                <a:effectLst>
                  <a:outerShdw blurRad="38100" dist="38100" dir="2700000" algn="tl">
                    <a:srgbClr val="000000">
                      <a:alpha val="43137"/>
                    </a:srgbClr>
                  </a:outerShdw>
                </a:effectLst>
              </a:rPr>
              <a:t>“Métricas de software”</a:t>
            </a:r>
          </a:p>
          <a:p>
            <a:pPr algn="ctr"/>
            <a:r>
              <a:rPr lang="es-ES_tradnl" sz="2000" dirty="0">
                <a:effectLst>
                  <a:outerShdw blurRad="38100" dist="38100" dir="2700000" algn="tl">
                    <a:srgbClr val="000000">
                      <a:alpha val="43137"/>
                    </a:srgbClr>
                  </a:outerShdw>
                </a:effectLst>
              </a:rPr>
              <a:t>Programa educativo: “Ingeniería en computación”</a:t>
            </a:r>
          </a:p>
          <a:p>
            <a:pPr algn="ctr"/>
            <a:endParaRPr lang="es-ES_tradnl" sz="2000" dirty="0">
              <a:effectLst>
                <a:outerShdw blurRad="38100" dist="38100" dir="2700000" algn="tl">
                  <a:srgbClr val="000000">
                    <a:alpha val="43137"/>
                  </a:srgbClr>
                </a:outerShdw>
              </a:effectLst>
            </a:endParaRPr>
          </a:p>
          <a:p>
            <a:pPr algn="ctr"/>
            <a:r>
              <a:rPr lang="es-ES_tradnl" sz="2000" dirty="0">
                <a:effectLst>
                  <a:outerShdw blurRad="38100" dist="38100" dir="2700000" algn="tl">
                    <a:srgbClr val="000000">
                      <a:alpha val="43137"/>
                    </a:srgbClr>
                  </a:outerShdw>
                </a:effectLst>
              </a:rPr>
              <a:t>Área de docencia:  Programación e Ingeniería de Software</a:t>
            </a:r>
          </a:p>
          <a:p>
            <a:pPr algn="ctr"/>
            <a:r>
              <a:rPr lang="es-ES_tradnl" sz="2000" dirty="0">
                <a:effectLst>
                  <a:outerShdw blurRad="38100" dist="38100" dir="2700000" algn="tl">
                    <a:srgbClr val="000000">
                      <a:alpha val="43137"/>
                    </a:srgbClr>
                  </a:outerShdw>
                </a:effectLst>
              </a:rPr>
              <a:t>Créditos: 6</a:t>
            </a:r>
          </a:p>
          <a:p>
            <a:pPr algn="ctr"/>
            <a:r>
              <a:rPr lang="es-ES_tradnl" sz="2000" dirty="0">
                <a:effectLst>
                  <a:outerShdw blurRad="38100" dist="38100" dir="2700000" algn="tl">
                    <a:srgbClr val="000000">
                      <a:alpha val="43137"/>
                    </a:srgbClr>
                  </a:outerShdw>
                </a:effectLst>
              </a:rPr>
              <a:t>Semestre 2019-A</a:t>
            </a:r>
          </a:p>
          <a:p>
            <a:pPr algn="ctr"/>
            <a:r>
              <a:rPr lang="es-ES_tradnl" sz="2000" dirty="0">
                <a:effectLst>
                  <a:outerShdw blurRad="38100" dist="38100" dir="2700000" algn="tl">
                    <a:srgbClr val="000000">
                      <a:alpha val="43137"/>
                    </a:srgbClr>
                  </a:outerShdw>
                </a:effectLst>
              </a:rPr>
              <a:t>Unidad de competencia 1. Ingeniería de Software.</a:t>
            </a:r>
          </a:p>
          <a:p>
            <a:pPr algn="ctr"/>
            <a:r>
              <a:rPr lang="es-ES_tradnl" sz="3200" b="1" u="sng" dirty="0">
                <a:effectLst>
                  <a:outerShdw blurRad="38100" dist="38100" dir="2700000" algn="tl">
                    <a:srgbClr val="000000">
                      <a:alpha val="43137"/>
                    </a:srgbClr>
                  </a:outerShdw>
                </a:effectLst>
              </a:rPr>
              <a:t>1.2 Objetivos de la Ingeniería de Software</a:t>
            </a:r>
          </a:p>
          <a:p>
            <a:pPr algn="ctr"/>
            <a:endParaRPr lang="es-ES_tradnl" sz="2000" dirty="0">
              <a:effectLst>
                <a:outerShdw blurRad="38100" dist="38100" dir="2700000" algn="tl">
                  <a:srgbClr val="000000">
                    <a:alpha val="43137"/>
                  </a:srgbClr>
                </a:outerShdw>
              </a:effectLst>
            </a:endParaRPr>
          </a:p>
          <a:p>
            <a:pPr algn="ctr"/>
            <a:r>
              <a:rPr lang="es-ES_tradnl" sz="2000" dirty="0">
                <a:effectLst>
                  <a:outerShdw blurRad="38100" dist="38100" dir="2700000" algn="tl">
                    <a:srgbClr val="000000">
                      <a:alpha val="43137"/>
                    </a:srgbClr>
                  </a:outerShdw>
                </a:effectLst>
              </a:rPr>
              <a:t>Autora: Dra. Ana Luisa Ramírez Roja.</a:t>
            </a:r>
            <a:r>
              <a:rPr lang="es-ES" sz="2800" dirty="0">
                <a:effectLst>
                  <a:outerShdw blurRad="38100" dist="38100" dir="2700000" algn="tl">
                    <a:srgbClr val="000000">
                      <a:alpha val="43137"/>
                    </a:srgbClr>
                  </a:outerShdw>
                </a:effectLst>
              </a:rPr>
              <a:t> </a:t>
            </a:r>
            <a:endParaRPr lang="es-MX" sz="2800" dirty="0">
              <a:effectLst>
                <a:outerShdw blurRad="38100" dist="38100" dir="2700000" algn="tl">
                  <a:srgbClr val="000000">
                    <a:alpha val="43137"/>
                  </a:srgbClr>
                </a:outerShdw>
              </a:effectLst>
            </a:endParaRPr>
          </a:p>
        </p:txBody>
      </p:sp>
      <p:pic>
        <p:nvPicPr>
          <p:cNvPr id="3" name="5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1633" y="0"/>
            <a:ext cx="2701013" cy="270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uadroTexto 3"/>
          <p:cNvSpPr txBox="1"/>
          <p:nvPr/>
        </p:nvSpPr>
        <p:spPr>
          <a:xfrm>
            <a:off x="3062646" y="732694"/>
            <a:ext cx="7263246" cy="830997"/>
          </a:xfrm>
          <a:prstGeom prst="rect">
            <a:avLst/>
          </a:prstGeom>
          <a:noFill/>
        </p:spPr>
        <p:txBody>
          <a:bodyPr wrap="square" rtlCol="0">
            <a:spAutoFit/>
          </a:bodyPr>
          <a:lstStyle/>
          <a:p>
            <a:r>
              <a:rPr lang="es-MX" sz="2400" dirty="0"/>
              <a:t>Universidad Autónoma del Estado de México</a:t>
            </a:r>
          </a:p>
          <a:p>
            <a:r>
              <a:rPr lang="es-MX" sz="2400" dirty="0"/>
              <a:t>Centro Universitario UAEM Ecatepec </a:t>
            </a:r>
          </a:p>
        </p:txBody>
      </p:sp>
      <p:pic>
        <p:nvPicPr>
          <p:cNvPr id="5" name="Picture 3"/>
          <p:cNvPicPr>
            <a:picLocks noChangeAspect="1" noChangeArrowheads="1"/>
          </p:cNvPicPr>
          <p:nvPr/>
        </p:nvPicPr>
        <p:blipFill>
          <a:blip r:embed="rId3" cstate="print"/>
          <a:srcRect/>
          <a:stretch>
            <a:fillRect/>
          </a:stretch>
        </p:blipFill>
        <p:spPr bwMode="auto">
          <a:xfrm>
            <a:off x="10442713" y="5036567"/>
            <a:ext cx="1650599" cy="1554045"/>
          </a:xfrm>
          <a:prstGeom prst="ellipse">
            <a:avLst/>
          </a:prstGeom>
          <a:ln>
            <a:noFill/>
          </a:ln>
          <a:effectLst>
            <a:softEdge rad="112500"/>
          </a:effectLst>
        </p:spPr>
      </p:pic>
      <p:pic>
        <p:nvPicPr>
          <p:cNvPr id="7" name="Picture 2" descr="Resultado de imagen para menu boton">
            <a:hlinkClick r:id="rId4" action="ppaction://hlinksldjump"/>
            <a:extLst>
              <a:ext uri="{FF2B5EF4-FFF2-40B4-BE49-F238E27FC236}">
                <a16:creationId xmlns:a16="http://schemas.microsoft.com/office/drawing/2014/main" id="{FE5847AC-E96F-44D6-9140-97413A6B7C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433" y="5949547"/>
            <a:ext cx="816825" cy="81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3558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25D2F9-A9AF-483F-BDEF-7E87F11B37DE}"/>
              </a:ext>
            </a:extLst>
          </p:cNvPr>
          <p:cNvSpPr txBox="1">
            <a:spLocks/>
          </p:cNvSpPr>
          <p:nvPr/>
        </p:nvSpPr>
        <p:spPr>
          <a:xfrm>
            <a:off x="838200" y="585843"/>
            <a:ext cx="10515600" cy="1053772"/>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dirty="0"/>
              <a:t>1. Aspectos históricos</a:t>
            </a:r>
          </a:p>
        </p:txBody>
      </p:sp>
      <p:sp>
        <p:nvSpPr>
          <p:cNvPr id="3" name="Marcador de contenido 2">
            <a:extLst>
              <a:ext uri="{FF2B5EF4-FFF2-40B4-BE49-F238E27FC236}">
                <a16:creationId xmlns:a16="http://schemas.microsoft.com/office/drawing/2014/main" id="{34B4A018-DC2E-406C-AEFB-AFE4A7442649}"/>
              </a:ext>
            </a:extLst>
          </p:cNvPr>
          <p:cNvSpPr txBox="1">
            <a:spLocks/>
          </p:cNvSpPr>
          <p:nvPr/>
        </p:nvSpPr>
        <p:spPr>
          <a:xfrm>
            <a:off x="381000" y="1763221"/>
            <a:ext cx="9708931" cy="4761185"/>
          </a:xfrm>
          <a:prstGeom prst="rect">
            <a:avLst/>
          </a:prstGeom>
        </p:spPr>
        <p:txBody>
          <a:bodyP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s-ES" dirty="0">
                <a:solidFill>
                  <a:schemeClr val="tx1"/>
                </a:solidFill>
              </a:rPr>
              <a:t>Ejemplos de fallos en el SW que se determina el origen de la crisis del </a:t>
            </a:r>
            <a:r>
              <a:rPr lang="es-ES" dirty="0" err="1">
                <a:solidFill>
                  <a:schemeClr val="tx1"/>
                </a:solidFill>
              </a:rPr>
              <a:t>sw</a:t>
            </a:r>
            <a:r>
              <a:rPr lang="es-ES" dirty="0">
                <a:solidFill>
                  <a:schemeClr val="tx1"/>
                </a:solidFill>
              </a:rPr>
              <a:t>:</a:t>
            </a:r>
          </a:p>
          <a:p>
            <a:pPr lvl="1"/>
            <a:r>
              <a:rPr lang="es-ES" dirty="0">
                <a:solidFill>
                  <a:schemeClr val="tx1"/>
                </a:solidFill>
              </a:rPr>
              <a:t>Conferencia OTAN 1976: </a:t>
            </a:r>
          </a:p>
          <a:p>
            <a:pPr lvl="2"/>
            <a:r>
              <a:rPr lang="es-ES" dirty="0">
                <a:solidFill>
                  <a:schemeClr val="tx1"/>
                </a:solidFill>
              </a:rPr>
              <a:t>La producción del SW debe ser tipo ingenieril</a:t>
            </a:r>
          </a:p>
          <a:p>
            <a:pPr lvl="2"/>
            <a:r>
              <a:rPr lang="es-ES" dirty="0">
                <a:solidFill>
                  <a:schemeClr val="tx1"/>
                </a:solidFill>
              </a:rPr>
              <a:t>Debe usar la filosofía y paradigma de la disciplina para solucionar la crisis del SW</a:t>
            </a:r>
          </a:p>
          <a:p>
            <a:endParaRPr lang="es-ES" dirty="0">
              <a:solidFill>
                <a:schemeClr val="tx1"/>
              </a:solidFill>
            </a:endParaRPr>
          </a:p>
          <a:p>
            <a:r>
              <a:rPr lang="es-ES" dirty="0">
                <a:solidFill>
                  <a:schemeClr val="tx1"/>
                </a:solidFill>
              </a:rPr>
              <a:t>Los 35 años de crisis del SW confirman: </a:t>
            </a:r>
          </a:p>
          <a:p>
            <a:pPr lvl="1"/>
            <a:r>
              <a:rPr lang="es-ES" dirty="0">
                <a:solidFill>
                  <a:schemeClr val="tx1"/>
                </a:solidFill>
              </a:rPr>
              <a:t>Es semejante a la ingeniería tradicional pero con propiedades y problemas únicas.</a:t>
            </a:r>
          </a:p>
          <a:p>
            <a:pPr lvl="1"/>
            <a:r>
              <a:rPr lang="es-ES" dirty="0">
                <a:solidFill>
                  <a:schemeClr val="tx1"/>
                </a:solidFill>
              </a:rPr>
              <a:t>La crisis puede nombrarse como depresión del </a:t>
            </a:r>
            <a:r>
              <a:rPr lang="es-ES" dirty="0" err="1">
                <a:solidFill>
                  <a:schemeClr val="tx1"/>
                </a:solidFill>
              </a:rPr>
              <a:t>sw</a:t>
            </a:r>
            <a:r>
              <a:rPr lang="es-ES" dirty="0">
                <a:solidFill>
                  <a:schemeClr val="tx1"/>
                </a:solidFill>
              </a:rPr>
              <a:t> por su duración y mal pronostico</a:t>
            </a:r>
          </a:p>
        </p:txBody>
      </p:sp>
      <p:pic>
        <p:nvPicPr>
          <p:cNvPr id="5" name="Picture 8" descr="Resultado de imagen para siguiente">
            <a:hlinkClick r:id="" action="ppaction://hlinkshowjump?jump=nextslide"/>
            <a:extLst>
              <a:ext uri="{FF2B5EF4-FFF2-40B4-BE49-F238E27FC236}">
                <a16:creationId xmlns:a16="http://schemas.microsoft.com/office/drawing/2014/main" id="{303B113D-B46A-4E8D-9A3E-EC68619AE7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6" name="Botón de acción: Volver 5">
            <a:hlinkClick r:id="rId3" action="ppaction://hlinksldjump" highlightClick="1"/>
            <a:extLst>
              <a:ext uri="{FF2B5EF4-FFF2-40B4-BE49-F238E27FC236}">
                <a16:creationId xmlns:a16="http://schemas.microsoft.com/office/drawing/2014/main" id="{7E881A9B-1C53-404F-942F-87F0F8CA73E6}"/>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44445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3 Diagrama">
            <a:extLst>
              <a:ext uri="{FF2B5EF4-FFF2-40B4-BE49-F238E27FC236}">
                <a16:creationId xmlns:a16="http://schemas.microsoft.com/office/drawing/2014/main" id="{11F1C007-7905-426A-AEBD-86834AB9F4AC}"/>
              </a:ext>
            </a:extLst>
          </p:cNvPr>
          <p:cNvGraphicFramePr/>
          <p:nvPr>
            <p:extLst>
              <p:ext uri="{D42A27DB-BD31-4B8C-83A1-F6EECF244321}">
                <p14:modId xmlns:p14="http://schemas.microsoft.com/office/powerpoint/2010/main" val="2125879140"/>
              </p:ext>
            </p:extLst>
          </p:nvPr>
        </p:nvGraphicFramePr>
        <p:xfrm>
          <a:off x="-344556" y="345285"/>
          <a:ext cx="12029090" cy="61674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8" descr="Resultado de imagen para siguiente">
            <a:hlinkClick r:id="" action="ppaction://hlinkshowjump?jump=nextslide"/>
            <a:extLst>
              <a:ext uri="{FF2B5EF4-FFF2-40B4-BE49-F238E27FC236}">
                <a16:creationId xmlns:a16="http://schemas.microsoft.com/office/drawing/2014/main" id="{14E3A4CA-AED2-4D7D-A1AE-45B379C3C4F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4" name="Botón de acción: Volver 3">
            <a:hlinkClick r:id="rId8" action="ppaction://hlinksldjump" highlightClick="1"/>
            <a:extLst>
              <a:ext uri="{FF2B5EF4-FFF2-40B4-BE49-F238E27FC236}">
                <a16:creationId xmlns:a16="http://schemas.microsoft.com/office/drawing/2014/main" id="{FF38F70D-3278-41DF-A774-8394741CF291}"/>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7528367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F47CEC-8AD5-4A0D-B32B-10E1EDB34978}"/>
              </a:ext>
            </a:extLst>
          </p:cNvPr>
          <p:cNvSpPr txBox="1">
            <a:spLocks/>
          </p:cNvSpPr>
          <p:nvPr/>
        </p:nvSpPr>
        <p:spPr>
          <a:xfrm>
            <a:off x="838200" y="365125"/>
            <a:ext cx="10515600" cy="1325563"/>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a:t>2. Aspectos económicos</a:t>
            </a:r>
            <a:endParaRPr lang="es-ES" dirty="0"/>
          </a:p>
        </p:txBody>
      </p:sp>
      <p:sp>
        <p:nvSpPr>
          <p:cNvPr id="3" name="Marcador de contenido 2">
            <a:extLst>
              <a:ext uri="{FF2B5EF4-FFF2-40B4-BE49-F238E27FC236}">
                <a16:creationId xmlns:a16="http://schemas.microsoft.com/office/drawing/2014/main" id="{BA455DC6-3053-4474-890F-C7D9DBAF482E}"/>
              </a:ext>
            </a:extLst>
          </p:cNvPr>
          <p:cNvSpPr txBox="1">
            <a:spLocks/>
          </p:cNvSpPr>
          <p:nvPr/>
        </p:nvSpPr>
        <p:spPr>
          <a:xfrm>
            <a:off x="444062" y="1447252"/>
            <a:ext cx="10515600" cy="4351338"/>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s-ES" sz="2400">
                <a:solidFill>
                  <a:schemeClr val="tx1"/>
                </a:solidFill>
              </a:rPr>
              <a:t>Técnica de codificación nueva V.S. antigua</a:t>
            </a:r>
          </a:p>
          <a:p>
            <a:pPr marL="0" indent="0">
              <a:buFont typeface="Wingdings 3" panose="05040102010807070707" pitchFamily="18" charset="2"/>
              <a:buNone/>
            </a:pPr>
            <a:endParaRPr lang="es-ES" sz="2400">
              <a:solidFill>
                <a:schemeClr val="tx1"/>
              </a:solidFill>
            </a:endParaRPr>
          </a:p>
          <a:p>
            <a:pPr lvl="1"/>
            <a:r>
              <a:rPr lang="es-ES" sz="2000">
                <a:solidFill>
                  <a:schemeClr val="tx1"/>
                </a:solidFill>
              </a:rPr>
              <a:t>Que sea 10% mas rápida la nueva  es menos importante que el costo de implementarla.</a:t>
            </a:r>
          </a:p>
          <a:p>
            <a:pPr marL="457200" lvl="1" indent="0">
              <a:buFont typeface="Wingdings 3" panose="05040102010807070707" pitchFamily="18" charset="2"/>
              <a:buNone/>
            </a:pPr>
            <a:endParaRPr lang="es-ES" sz="2000">
              <a:solidFill>
                <a:schemeClr val="tx1"/>
              </a:solidFill>
            </a:endParaRPr>
          </a:p>
          <a:p>
            <a:pPr lvl="1"/>
            <a:r>
              <a:rPr lang="es-ES" sz="2000">
                <a:solidFill>
                  <a:schemeClr val="tx1"/>
                </a:solidFill>
              </a:rPr>
              <a:t>Consecuencia del mantenimiento, aún cuando es 10% mas rápida, con mayor calidad, puede ser mas difícil de mantener versus vida del producto; el cliente no elige técnicas a largo plazo por los altos costos.</a:t>
            </a:r>
            <a:endParaRPr lang="es-ES" sz="2000" dirty="0">
              <a:solidFill>
                <a:schemeClr val="tx1"/>
              </a:solidFill>
            </a:endParaRPr>
          </a:p>
        </p:txBody>
      </p:sp>
      <p:pic>
        <p:nvPicPr>
          <p:cNvPr id="4" name="Picture 8" descr="Resultado de imagen para siguiente">
            <a:hlinkClick r:id="" action="ppaction://hlinkshowjump?jump=nextslide"/>
            <a:extLst>
              <a:ext uri="{FF2B5EF4-FFF2-40B4-BE49-F238E27FC236}">
                <a16:creationId xmlns:a16="http://schemas.microsoft.com/office/drawing/2014/main" id="{C8B63C03-B2BC-4870-923F-7B23141126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5" name="Botón de acción: Volver 4">
            <a:hlinkClick r:id="rId3" action="ppaction://hlinksldjump" highlightClick="1"/>
            <a:extLst>
              <a:ext uri="{FF2B5EF4-FFF2-40B4-BE49-F238E27FC236}">
                <a16:creationId xmlns:a16="http://schemas.microsoft.com/office/drawing/2014/main" id="{ABA5EC04-D334-4491-803A-C82B941DD903}"/>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2096034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upo 31">
            <a:extLst>
              <a:ext uri="{FF2B5EF4-FFF2-40B4-BE49-F238E27FC236}">
                <a16:creationId xmlns:a16="http://schemas.microsoft.com/office/drawing/2014/main" id="{AFE9C8FC-F759-49F0-A25B-60A738943DE6}"/>
              </a:ext>
            </a:extLst>
          </p:cNvPr>
          <p:cNvGrpSpPr/>
          <p:nvPr/>
        </p:nvGrpSpPr>
        <p:grpSpPr>
          <a:xfrm>
            <a:off x="118734" y="466476"/>
            <a:ext cx="11197884" cy="5489584"/>
            <a:chOff x="118734" y="466476"/>
            <a:chExt cx="11197884" cy="5489584"/>
          </a:xfrm>
        </p:grpSpPr>
        <p:sp>
          <p:nvSpPr>
            <p:cNvPr id="3" name="1 Cuadro de texto">
              <a:extLst>
                <a:ext uri="{FF2B5EF4-FFF2-40B4-BE49-F238E27FC236}">
                  <a16:creationId xmlns:a16="http://schemas.microsoft.com/office/drawing/2014/main" id="{98A41695-54B1-4532-93DF-5E2705F09194}"/>
                </a:ext>
              </a:extLst>
            </p:cNvPr>
            <p:cNvSpPr txBox="1"/>
            <p:nvPr/>
          </p:nvSpPr>
          <p:spPr>
            <a:xfrm>
              <a:off x="2675754" y="2601148"/>
              <a:ext cx="6121272" cy="1008559"/>
            </a:xfrm>
            <a:prstGeom prst="rect">
              <a:avLst/>
            </a:prstGeom>
            <a:ln/>
          </p:spPr>
          <p:style>
            <a:lnRef idx="1">
              <a:schemeClr val="accent4"/>
            </a:lnRef>
            <a:fillRef idx="2">
              <a:schemeClr val="accent4"/>
            </a:fillRef>
            <a:effectRef idx="1">
              <a:schemeClr val="accent4"/>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lnSpc>
                  <a:spcPct val="115000"/>
                </a:lnSpc>
                <a:spcAft>
                  <a:spcPts val="1000"/>
                </a:spcAft>
              </a:pPr>
              <a:r>
                <a:rPr lang="es-MX" sz="3600" b="1" cap="all" dirty="0">
                  <a:ln>
                    <a:noFill/>
                  </a:ln>
                  <a:gradFill>
                    <a:gsLst>
                      <a:gs pos="0">
                        <a:srgbClr val="7293C9"/>
                      </a:gs>
                      <a:gs pos="49000">
                        <a:srgbClr val="4B78BB"/>
                      </a:gs>
                      <a:gs pos="50000">
                        <a:srgbClr val="3268A9"/>
                      </a:gs>
                      <a:gs pos="92000">
                        <a:srgbClr val="2F5C92"/>
                      </a:gs>
                      <a:gs pos="100000">
                        <a:srgbClr val="2E5B90"/>
                      </a:gs>
                    </a:gsLst>
                    <a:lin ang="5400000" scaled="0"/>
                  </a:gradFill>
                  <a:effectLst>
                    <a:reflection blurRad="12700" stA="50000" endPos="50000" dist="5004" dir="5400000" sy="-100000"/>
                  </a:effectLst>
                  <a:latin typeface="Calibri"/>
                  <a:ea typeface="Calibri"/>
                  <a:cs typeface="Times New Roman"/>
                </a:rPr>
                <a:t>ASPECTOS ECONOMICOS</a:t>
              </a:r>
              <a:endParaRPr lang="es-MX" sz="1100" dirty="0">
                <a:effectLst/>
                <a:latin typeface="Calibri"/>
                <a:ea typeface="Calibri"/>
                <a:cs typeface="Times New Roman"/>
              </a:endParaRPr>
            </a:p>
          </p:txBody>
        </p:sp>
        <p:sp>
          <p:nvSpPr>
            <p:cNvPr id="4" name="2 Cuadro de texto">
              <a:extLst>
                <a:ext uri="{FF2B5EF4-FFF2-40B4-BE49-F238E27FC236}">
                  <a16:creationId xmlns:a16="http://schemas.microsoft.com/office/drawing/2014/main" id="{3CDC1B1E-20A4-4CC3-9D4C-AC21F116B598}"/>
                </a:ext>
              </a:extLst>
            </p:cNvPr>
            <p:cNvSpPr txBox="1"/>
            <p:nvPr/>
          </p:nvSpPr>
          <p:spPr>
            <a:xfrm>
              <a:off x="343104" y="466476"/>
              <a:ext cx="4038916" cy="1486025"/>
            </a:xfrm>
            <a:prstGeom prst="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MX" sz="1200" dirty="0">
                  <a:solidFill>
                    <a:srgbClr val="000000"/>
                  </a:solidFill>
                  <a:effectLst/>
                  <a:latin typeface="Arial"/>
                  <a:ea typeface="Calibri"/>
                  <a:cs typeface="Times New Roman"/>
                </a:rPr>
                <a:t>Una empresa de software que utiliza actualmente la técnica de codificación TC-antigua, descubre que una técnica de codificación nueva, TC-nueva,  permitirá producir código en solo 9 décimas partes del tiempo requerido por la TC-antigua </a:t>
              </a:r>
              <a:endParaRPr lang="es-MX" sz="1100" dirty="0">
                <a:effectLst/>
                <a:ea typeface="Calibri"/>
                <a:cs typeface="Times New Roman"/>
              </a:endParaRPr>
            </a:p>
          </p:txBody>
        </p:sp>
        <p:sp>
          <p:nvSpPr>
            <p:cNvPr id="5" name="3 Cuadro de texto">
              <a:extLst>
                <a:ext uri="{FF2B5EF4-FFF2-40B4-BE49-F238E27FC236}">
                  <a16:creationId xmlns:a16="http://schemas.microsoft.com/office/drawing/2014/main" id="{C3E17769-14CC-4057-A970-028B2E94B30A}"/>
                </a:ext>
              </a:extLst>
            </p:cNvPr>
            <p:cNvSpPr txBox="1"/>
            <p:nvPr/>
          </p:nvSpPr>
          <p:spPr>
            <a:xfrm>
              <a:off x="4649534" y="708117"/>
              <a:ext cx="3003276" cy="1002744"/>
            </a:xfrm>
            <a:prstGeom prst="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MX" sz="1200">
                  <a:solidFill>
                    <a:srgbClr val="000000"/>
                  </a:solidFill>
                  <a:effectLst/>
                  <a:latin typeface="Arial"/>
                  <a:ea typeface="Calibri"/>
                  <a:cs typeface="Times New Roman"/>
                </a:rPr>
                <a:t>Mientras se asista a cursos sobre TC-nuevas  el personal de software  no realizara trabajos productivos</a:t>
              </a:r>
              <a:endParaRPr lang="es-MX" sz="1100">
                <a:effectLst/>
                <a:ea typeface="Calibri"/>
                <a:cs typeface="Times New Roman"/>
              </a:endParaRPr>
            </a:p>
          </p:txBody>
        </p:sp>
        <p:sp>
          <p:nvSpPr>
            <p:cNvPr id="6" name="4 Cuadro de texto">
              <a:extLst>
                <a:ext uri="{FF2B5EF4-FFF2-40B4-BE49-F238E27FC236}">
                  <a16:creationId xmlns:a16="http://schemas.microsoft.com/office/drawing/2014/main" id="{FBBC9AAB-6D9C-4E2F-9475-6BBACEDE330E}"/>
                </a:ext>
              </a:extLst>
            </p:cNvPr>
            <p:cNvSpPr txBox="1"/>
            <p:nvPr/>
          </p:nvSpPr>
          <p:spPr>
            <a:xfrm>
              <a:off x="8150361" y="498547"/>
              <a:ext cx="3166257" cy="1273459"/>
            </a:xfrm>
            <a:prstGeom prst="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MX" sz="1200">
                  <a:solidFill>
                    <a:srgbClr val="000000"/>
                  </a:solidFill>
                  <a:effectLst/>
                  <a:latin typeface="Arial"/>
                  <a:ea typeface="Calibri"/>
                  <a:cs typeface="Times New Roman"/>
                </a:rPr>
                <a:t>Los primeros proyectos que utilicen TC-nueva pueden tardar más tiempo de llevarse a cabo que si la organización hubiera seguido utilizando el Tc-antigua</a:t>
              </a:r>
              <a:endParaRPr lang="es-MX" sz="1100">
                <a:effectLst/>
                <a:ea typeface="Calibri"/>
                <a:cs typeface="Times New Roman"/>
              </a:endParaRPr>
            </a:p>
          </p:txBody>
        </p:sp>
        <p:sp>
          <p:nvSpPr>
            <p:cNvPr id="7" name="8 Cuadro de texto">
              <a:extLst>
                <a:ext uri="{FF2B5EF4-FFF2-40B4-BE49-F238E27FC236}">
                  <a16:creationId xmlns:a16="http://schemas.microsoft.com/office/drawing/2014/main" id="{529DAC0C-C047-4FFA-904B-36570E7A98AD}"/>
                </a:ext>
              </a:extLst>
            </p:cNvPr>
            <p:cNvSpPr txBox="1"/>
            <p:nvPr/>
          </p:nvSpPr>
          <p:spPr>
            <a:xfrm>
              <a:off x="701974" y="2599608"/>
              <a:ext cx="1775383" cy="827005"/>
            </a:xfrm>
            <a:prstGeom prst="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MX" sz="1200" dirty="0">
                  <a:solidFill>
                    <a:srgbClr val="000000"/>
                  </a:solidFill>
                  <a:effectLst/>
                  <a:latin typeface="Arial"/>
                  <a:ea typeface="Calibri"/>
                  <a:cs typeface="Times New Roman"/>
                </a:rPr>
                <a:t>El uso del TC-nueva costaría 10% menos </a:t>
              </a:r>
              <a:endParaRPr lang="es-MX" sz="1100" dirty="0">
                <a:effectLst/>
                <a:ea typeface="Calibri"/>
                <a:cs typeface="Times New Roman"/>
              </a:endParaRPr>
            </a:p>
          </p:txBody>
        </p:sp>
        <p:sp>
          <p:nvSpPr>
            <p:cNvPr id="8" name="5 Cuadro de texto">
              <a:extLst>
                <a:ext uri="{FF2B5EF4-FFF2-40B4-BE49-F238E27FC236}">
                  <a16:creationId xmlns:a16="http://schemas.microsoft.com/office/drawing/2014/main" id="{37C1B59A-7CAC-4B1F-91EE-7314EDF97B7C}"/>
                </a:ext>
              </a:extLst>
            </p:cNvPr>
            <p:cNvSpPr txBox="1"/>
            <p:nvPr/>
          </p:nvSpPr>
          <p:spPr>
            <a:xfrm>
              <a:off x="4084071" y="4431269"/>
              <a:ext cx="2914665" cy="1081568"/>
            </a:xfrm>
            <a:prstGeom prst="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MX" sz="1200">
                  <a:solidFill>
                    <a:srgbClr val="000000"/>
                  </a:solidFill>
                  <a:effectLst/>
                  <a:latin typeface="Arial"/>
                  <a:ea typeface="Calibri"/>
                  <a:cs typeface="Times New Roman"/>
                </a:rPr>
                <a:t>Es necesario tomar en cuenta los costos cuando se decida el cambio al Tc-nueva</a:t>
              </a:r>
              <a:endParaRPr lang="es-MX" sz="1100">
                <a:effectLst/>
                <a:ea typeface="Calibri"/>
                <a:cs typeface="Times New Roman"/>
              </a:endParaRPr>
            </a:p>
          </p:txBody>
        </p:sp>
        <p:sp>
          <p:nvSpPr>
            <p:cNvPr id="9" name="6 Cuadro de texto">
              <a:extLst>
                <a:ext uri="{FF2B5EF4-FFF2-40B4-BE49-F238E27FC236}">
                  <a16:creationId xmlns:a16="http://schemas.microsoft.com/office/drawing/2014/main" id="{AC257534-66FD-4BF0-964D-CA941FA49029}"/>
                </a:ext>
              </a:extLst>
            </p:cNvPr>
            <p:cNvSpPr txBox="1"/>
            <p:nvPr/>
          </p:nvSpPr>
          <p:spPr>
            <a:xfrm>
              <a:off x="118734" y="4189629"/>
              <a:ext cx="2736653" cy="1766431"/>
            </a:xfrm>
            <a:prstGeom prst="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MX" sz="1200">
                  <a:solidFill>
                    <a:srgbClr val="000000"/>
                  </a:solidFill>
                  <a:effectLst/>
                  <a:latin typeface="Arial"/>
                  <a:ea typeface="Calibri"/>
                  <a:cs typeface="Times New Roman"/>
                </a:rPr>
                <a:t>Un motivo por el  que la economía de ingeniería de software puede dictar que se conserve la TC-antigua  es la consecuencia del mantenimiento</a:t>
              </a:r>
              <a:endParaRPr lang="es-MX" sz="1100">
                <a:effectLst/>
                <a:ea typeface="Calibri"/>
                <a:cs typeface="Times New Roman"/>
              </a:endParaRPr>
            </a:p>
          </p:txBody>
        </p:sp>
        <p:cxnSp>
          <p:nvCxnSpPr>
            <p:cNvPr id="10" name="18 Conector recto de flecha">
              <a:extLst>
                <a:ext uri="{FF2B5EF4-FFF2-40B4-BE49-F238E27FC236}">
                  <a16:creationId xmlns:a16="http://schemas.microsoft.com/office/drawing/2014/main" id="{26531AAE-7473-4C8E-B3AC-B6AFF41004C7}"/>
                </a:ext>
              </a:extLst>
            </p:cNvPr>
            <p:cNvCxnSpPr/>
            <p:nvPr/>
          </p:nvCxnSpPr>
          <p:spPr>
            <a:xfrm flipV="1">
              <a:off x="5743324" y="1751215"/>
              <a:ext cx="1" cy="1099658"/>
            </a:xfrm>
            <a:prstGeom prst="straightConnector1">
              <a:avLst/>
            </a:prstGeom>
            <a:ln>
              <a:tailEnd type="arrow"/>
            </a:ln>
          </p:spPr>
          <p:style>
            <a:lnRef idx="1">
              <a:schemeClr val="accent4"/>
            </a:lnRef>
            <a:fillRef idx="2">
              <a:schemeClr val="accent4"/>
            </a:fillRef>
            <a:effectRef idx="1">
              <a:schemeClr val="accent4"/>
            </a:effectRef>
            <a:fontRef idx="minor">
              <a:schemeClr val="dk1"/>
            </a:fontRef>
          </p:style>
        </p:cxnSp>
        <p:cxnSp>
          <p:nvCxnSpPr>
            <p:cNvPr id="11" name="19 Conector recto de flecha">
              <a:extLst>
                <a:ext uri="{FF2B5EF4-FFF2-40B4-BE49-F238E27FC236}">
                  <a16:creationId xmlns:a16="http://schemas.microsoft.com/office/drawing/2014/main" id="{BC8CE159-92E2-4A6F-8BCE-F8BFCF42545C}"/>
                </a:ext>
              </a:extLst>
            </p:cNvPr>
            <p:cNvCxnSpPr/>
            <p:nvPr/>
          </p:nvCxnSpPr>
          <p:spPr>
            <a:xfrm>
              <a:off x="5705949" y="3299341"/>
              <a:ext cx="1" cy="890288"/>
            </a:xfrm>
            <a:prstGeom prst="straightConnector1">
              <a:avLst/>
            </a:prstGeom>
            <a:ln>
              <a:tailEnd type="arrow"/>
            </a:ln>
          </p:spPr>
          <p:style>
            <a:lnRef idx="1">
              <a:schemeClr val="accent4"/>
            </a:lnRef>
            <a:fillRef idx="2">
              <a:schemeClr val="accent4"/>
            </a:fillRef>
            <a:effectRef idx="1">
              <a:schemeClr val="accent4"/>
            </a:effectRef>
            <a:fontRef idx="minor">
              <a:schemeClr val="dk1"/>
            </a:fontRef>
          </p:style>
        </p:cxnSp>
        <p:cxnSp>
          <p:nvCxnSpPr>
            <p:cNvPr id="12" name="20 Conector recto de flecha">
              <a:extLst>
                <a:ext uri="{FF2B5EF4-FFF2-40B4-BE49-F238E27FC236}">
                  <a16:creationId xmlns:a16="http://schemas.microsoft.com/office/drawing/2014/main" id="{5B4E904C-E2CC-4FDE-830A-BAE7A8F2B010}"/>
                </a:ext>
              </a:extLst>
            </p:cNvPr>
            <p:cNvCxnSpPr/>
            <p:nvPr/>
          </p:nvCxnSpPr>
          <p:spPr>
            <a:xfrm flipH="1" flipV="1">
              <a:off x="2855387" y="1952501"/>
              <a:ext cx="807257" cy="793641"/>
            </a:xfrm>
            <a:prstGeom prst="straightConnector1">
              <a:avLst/>
            </a:prstGeom>
            <a:ln>
              <a:tailEnd type="arrow"/>
            </a:ln>
          </p:spPr>
          <p:style>
            <a:lnRef idx="1">
              <a:schemeClr val="accent4"/>
            </a:lnRef>
            <a:fillRef idx="2">
              <a:schemeClr val="accent4"/>
            </a:fillRef>
            <a:effectRef idx="1">
              <a:schemeClr val="accent4"/>
            </a:effectRef>
            <a:fontRef idx="minor">
              <a:schemeClr val="dk1"/>
            </a:fontRef>
          </p:style>
        </p:cxnSp>
        <p:cxnSp>
          <p:nvCxnSpPr>
            <p:cNvPr id="13" name="22 Conector recto de flecha">
              <a:extLst>
                <a:ext uri="{FF2B5EF4-FFF2-40B4-BE49-F238E27FC236}">
                  <a16:creationId xmlns:a16="http://schemas.microsoft.com/office/drawing/2014/main" id="{20273FFD-5E49-4223-9700-FB6ED86FECD1}"/>
                </a:ext>
              </a:extLst>
            </p:cNvPr>
            <p:cNvCxnSpPr/>
            <p:nvPr/>
          </p:nvCxnSpPr>
          <p:spPr>
            <a:xfrm flipV="1">
              <a:off x="8167293" y="1892982"/>
              <a:ext cx="1583131" cy="708166"/>
            </a:xfrm>
            <a:prstGeom prst="straightConnector1">
              <a:avLst/>
            </a:prstGeom>
            <a:ln>
              <a:tailEnd type="arrow"/>
            </a:ln>
          </p:spPr>
          <p:style>
            <a:lnRef idx="1">
              <a:schemeClr val="accent4"/>
            </a:lnRef>
            <a:fillRef idx="2">
              <a:schemeClr val="accent4"/>
            </a:fillRef>
            <a:effectRef idx="1">
              <a:schemeClr val="accent4"/>
            </a:effectRef>
            <a:fontRef idx="minor">
              <a:schemeClr val="dk1"/>
            </a:fontRef>
          </p:style>
        </p:cxnSp>
        <p:cxnSp>
          <p:nvCxnSpPr>
            <p:cNvPr id="14" name="23 Conector recto de flecha">
              <a:extLst>
                <a:ext uri="{FF2B5EF4-FFF2-40B4-BE49-F238E27FC236}">
                  <a16:creationId xmlns:a16="http://schemas.microsoft.com/office/drawing/2014/main" id="{6F5298FB-390B-49FE-9324-489E316636EA}"/>
                </a:ext>
              </a:extLst>
            </p:cNvPr>
            <p:cNvCxnSpPr/>
            <p:nvPr/>
          </p:nvCxnSpPr>
          <p:spPr>
            <a:xfrm>
              <a:off x="6998737" y="3299341"/>
              <a:ext cx="3002486" cy="773165"/>
            </a:xfrm>
            <a:prstGeom prst="straightConnector1">
              <a:avLst/>
            </a:prstGeom>
            <a:ln>
              <a:tailEnd type="arrow"/>
            </a:ln>
          </p:spPr>
          <p:style>
            <a:lnRef idx="1">
              <a:schemeClr val="accent4"/>
            </a:lnRef>
            <a:fillRef idx="2">
              <a:schemeClr val="accent4"/>
            </a:fillRef>
            <a:effectRef idx="1">
              <a:schemeClr val="accent4"/>
            </a:effectRef>
            <a:fontRef idx="minor">
              <a:schemeClr val="dk1"/>
            </a:fontRef>
          </p:style>
        </p:cxnSp>
        <p:cxnSp>
          <p:nvCxnSpPr>
            <p:cNvPr id="15" name="24 Conector recto de flecha">
              <a:extLst>
                <a:ext uri="{FF2B5EF4-FFF2-40B4-BE49-F238E27FC236}">
                  <a16:creationId xmlns:a16="http://schemas.microsoft.com/office/drawing/2014/main" id="{AFD7229D-FD94-4D95-9A3D-AB2F895804FD}"/>
                </a:ext>
              </a:extLst>
            </p:cNvPr>
            <p:cNvCxnSpPr/>
            <p:nvPr/>
          </p:nvCxnSpPr>
          <p:spPr>
            <a:xfrm flipH="1">
              <a:off x="1513427" y="3185740"/>
              <a:ext cx="1969782" cy="864614"/>
            </a:xfrm>
            <a:prstGeom prst="straightConnector1">
              <a:avLst/>
            </a:prstGeom>
            <a:ln>
              <a:tailEnd type="arrow"/>
            </a:ln>
          </p:spPr>
          <p:style>
            <a:lnRef idx="1">
              <a:schemeClr val="accent4"/>
            </a:lnRef>
            <a:fillRef idx="2">
              <a:schemeClr val="accent4"/>
            </a:fillRef>
            <a:effectRef idx="1">
              <a:schemeClr val="accent4"/>
            </a:effectRef>
            <a:fontRef idx="minor">
              <a:schemeClr val="dk1"/>
            </a:fontRef>
          </p:style>
        </p:cxnSp>
        <p:sp>
          <p:nvSpPr>
            <p:cNvPr id="30" name="9 Cuadro de texto">
              <a:extLst>
                <a:ext uri="{FF2B5EF4-FFF2-40B4-BE49-F238E27FC236}">
                  <a16:creationId xmlns:a16="http://schemas.microsoft.com/office/drawing/2014/main" id="{8B695C2C-E5EA-46EA-8D25-319E4818BB58}"/>
                </a:ext>
              </a:extLst>
            </p:cNvPr>
            <p:cNvSpPr txBox="1"/>
            <p:nvPr/>
          </p:nvSpPr>
          <p:spPr>
            <a:xfrm>
              <a:off x="8499980" y="4189629"/>
              <a:ext cx="2541270" cy="1579245"/>
            </a:xfrm>
            <a:prstGeom prst="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MX" sz="1200" dirty="0">
                  <a:solidFill>
                    <a:srgbClr val="000000"/>
                  </a:solidFill>
                  <a:effectLst/>
                  <a:latin typeface="Arial"/>
                  <a:ea typeface="Calibri"/>
                  <a:cs typeface="Times New Roman"/>
                </a:rPr>
                <a:t>La aplicación de los principios económicos de la Ing. De software  requiere que el clienta elija la Técnica que reduzca su costo a largo plazo.</a:t>
              </a:r>
              <a:endParaRPr lang="es-MX" sz="1100" dirty="0">
                <a:effectLst/>
                <a:ea typeface="Calibri"/>
                <a:cs typeface="Times New Roman"/>
              </a:endParaRPr>
            </a:p>
          </p:txBody>
        </p:sp>
        <p:sp>
          <p:nvSpPr>
            <p:cNvPr id="31" name="10 Cuadro de texto">
              <a:extLst>
                <a:ext uri="{FF2B5EF4-FFF2-40B4-BE49-F238E27FC236}">
                  <a16:creationId xmlns:a16="http://schemas.microsoft.com/office/drawing/2014/main" id="{B99826D1-2EB2-4F39-9F17-EF394B5D80F9}"/>
                </a:ext>
              </a:extLst>
            </p:cNvPr>
            <p:cNvSpPr txBox="1"/>
            <p:nvPr/>
          </p:nvSpPr>
          <p:spPr>
            <a:xfrm>
              <a:off x="8976659" y="2538130"/>
              <a:ext cx="1947545" cy="949960"/>
            </a:xfrm>
            <a:prstGeom prst="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MX" sz="1200" dirty="0">
                  <a:solidFill>
                    <a:srgbClr val="000000"/>
                  </a:solidFill>
                  <a:effectLst/>
                  <a:latin typeface="Arial"/>
                  <a:ea typeface="Calibri"/>
                  <a:cs typeface="Times New Roman"/>
                </a:rPr>
                <a:t>La Tc-nueva puede ser 10% más rápida que </a:t>
              </a:r>
              <a:r>
                <a:rPr lang="es-MX" sz="1200" dirty="0">
                  <a:solidFill>
                    <a:srgbClr val="000000"/>
                  </a:solidFill>
                  <a:latin typeface="Arial"/>
                  <a:ea typeface="Calibri"/>
                  <a:cs typeface="Times New Roman"/>
                </a:rPr>
                <a:t>l</a:t>
              </a:r>
              <a:r>
                <a:rPr lang="es-MX" sz="1200" dirty="0">
                  <a:solidFill>
                    <a:srgbClr val="000000"/>
                  </a:solidFill>
                  <a:effectLst/>
                  <a:latin typeface="Arial"/>
                  <a:ea typeface="Calibri"/>
                  <a:cs typeface="Times New Roman"/>
                </a:rPr>
                <a:t>a TC-antigua y con códigos resultantes de calidad</a:t>
              </a:r>
              <a:endParaRPr lang="es-MX" sz="1100" dirty="0">
                <a:effectLst/>
                <a:ea typeface="Calibri"/>
                <a:cs typeface="Times New Roman"/>
              </a:endParaRPr>
            </a:p>
          </p:txBody>
        </p:sp>
      </p:grpSp>
      <p:pic>
        <p:nvPicPr>
          <p:cNvPr id="18" name="Picture 8" descr="Resultado de imagen para siguiente">
            <a:hlinkClick r:id="" action="ppaction://hlinkshowjump?jump=nextslide"/>
            <a:extLst>
              <a:ext uri="{FF2B5EF4-FFF2-40B4-BE49-F238E27FC236}">
                <a16:creationId xmlns:a16="http://schemas.microsoft.com/office/drawing/2014/main" id="{C8688C68-6F07-4321-BF3D-829A8A4300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19" name="Botón de acción: Volver 18">
            <a:hlinkClick r:id="rId3" action="ppaction://hlinksldjump" highlightClick="1"/>
            <a:extLst>
              <a:ext uri="{FF2B5EF4-FFF2-40B4-BE49-F238E27FC236}">
                <a16:creationId xmlns:a16="http://schemas.microsoft.com/office/drawing/2014/main" id="{ECCEB108-2492-4E2C-A894-C37592BE7E63}"/>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015367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358D09-B966-4A5E-99C6-A0A080E541BE}"/>
              </a:ext>
            </a:extLst>
          </p:cNvPr>
          <p:cNvSpPr txBox="1">
            <a:spLocks/>
          </p:cNvSpPr>
          <p:nvPr/>
        </p:nvSpPr>
        <p:spPr>
          <a:xfrm>
            <a:off x="838200" y="365125"/>
            <a:ext cx="10515600" cy="1325563"/>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a:t>3. Aspectos de mantenimiento</a:t>
            </a:r>
            <a:endParaRPr lang="es-ES" dirty="0"/>
          </a:p>
        </p:txBody>
      </p:sp>
      <p:sp>
        <p:nvSpPr>
          <p:cNvPr id="3" name="Marcador de contenido 2">
            <a:extLst>
              <a:ext uri="{FF2B5EF4-FFF2-40B4-BE49-F238E27FC236}">
                <a16:creationId xmlns:a16="http://schemas.microsoft.com/office/drawing/2014/main" id="{B0704A4C-BA92-47D2-9FF3-6E15309F4056}"/>
              </a:ext>
            </a:extLst>
          </p:cNvPr>
          <p:cNvSpPr txBox="1">
            <a:spLocks/>
          </p:cNvSpPr>
          <p:nvPr/>
        </p:nvSpPr>
        <p:spPr>
          <a:xfrm>
            <a:off x="585952" y="1368425"/>
            <a:ext cx="10515600" cy="4351338"/>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s-ES" dirty="0">
                <a:solidFill>
                  <a:schemeClr val="tx1"/>
                </a:solidFill>
              </a:rPr>
              <a:t>Dentro del ciclo de vida del SW: fases que van desde 4 a 8, mas la falta de tiempo, provocan excedentes de costo.</a:t>
            </a:r>
          </a:p>
          <a:p>
            <a:endParaRPr lang="es-ES" dirty="0">
              <a:solidFill>
                <a:schemeClr val="tx1"/>
              </a:solidFill>
            </a:endParaRPr>
          </a:p>
          <a:p>
            <a:r>
              <a:rPr lang="es-ES" dirty="0">
                <a:solidFill>
                  <a:schemeClr val="tx1"/>
                </a:solidFill>
              </a:rPr>
              <a:t>Los modelos no corresponden a empresas reales</a:t>
            </a:r>
          </a:p>
          <a:p>
            <a:endParaRPr lang="es-ES" dirty="0">
              <a:solidFill>
                <a:schemeClr val="tx1"/>
              </a:solidFill>
            </a:endParaRPr>
          </a:p>
          <a:p>
            <a:r>
              <a:rPr lang="es-ES" dirty="0">
                <a:solidFill>
                  <a:schemeClr val="tx1"/>
                </a:solidFill>
              </a:rPr>
              <a:t>Modelos de mantenimiento</a:t>
            </a:r>
          </a:p>
          <a:p>
            <a:pPr lvl="1"/>
            <a:r>
              <a:rPr lang="es-ES" dirty="0">
                <a:solidFill>
                  <a:schemeClr val="tx1"/>
                </a:solidFill>
              </a:rPr>
              <a:t>Modelo desarrollo – luego mantenimiento</a:t>
            </a:r>
          </a:p>
          <a:p>
            <a:pPr lvl="1"/>
            <a:r>
              <a:rPr lang="es-ES" dirty="0">
                <a:solidFill>
                  <a:schemeClr val="tx1"/>
                </a:solidFill>
              </a:rPr>
              <a:t>Mantenimiento </a:t>
            </a:r>
            <a:r>
              <a:rPr lang="es-ES" dirty="0" err="1">
                <a:solidFill>
                  <a:schemeClr val="tx1"/>
                </a:solidFill>
              </a:rPr>
              <a:t>pos-entrega</a:t>
            </a:r>
            <a:r>
              <a:rPr lang="es-ES" dirty="0">
                <a:solidFill>
                  <a:schemeClr val="tx1"/>
                </a:solidFill>
              </a:rPr>
              <a:t> IEEE 1990</a:t>
            </a:r>
          </a:p>
          <a:p>
            <a:pPr lvl="1"/>
            <a:r>
              <a:rPr lang="es-ES" dirty="0">
                <a:solidFill>
                  <a:schemeClr val="tx1"/>
                </a:solidFill>
              </a:rPr>
              <a:t>Mantenimiento moderno ISO/IEC 1995</a:t>
            </a:r>
          </a:p>
        </p:txBody>
      </p:sp>
      <p:pic>
        <p:nvPicPr>
          <p:cNvPr id="4" name="Picture 8" descr="Resultado de imagen para siguiente">
            <a:hlinkClick r:id="" action="ppaction://hlinkshowjump?jump=nextslide"/>
            <a:extLst>
              <a:ext uri="{FF2B5EF4-FFF2-40B4-BE49-F238E27FC236}">
                <a16:creationId xmlns:a16="http://schemas.microsoft.com/office/drawing/2014/main" id="{874AF1EB-29C6-450B-A3B6-3111844DC4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5" name="Botón de acción: Volver 4">
            <a:hlinkClick r:id="rId3" action="ppaction://hlinksldjump" highlightClick="1"/>
            <a:extLst>
              <a:ext uri="{FF2B5EF4-FFF2-40B4-BE49-F238E27FC236}">
                <a16:creationId xmlns:a16="http://schemas.microsoft.com/office/drawing/2014/main" id="{6D2C58C9-E200-458B-8E92-0B4DAFCA148C}"/>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9701312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E633E68-B925-44AC-A7C1-894D907EE7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id="{CACD6941-AF17-4A7C-89F1-A83B8635212C}"/>
              </a:ext>
            </a:extLst>
          </p:cNvPr>
          <p:cNvPicPr>
            <a:picLocks noChangeAspect="1"/>
          </p:cNvPicPr>
          <p:nvPr/>
        </p:nvPicPr>
        <p:blipFill>
          <a:blip r:embed="rId2"/>
          <a:stretch>
            <a:fillRect/>
          </a:stretch>
        </p:blipFill>
        <p:spPr>
          <a:xfrm>
            <a:off x="0" y="730176"/>
            <a:ext cx="12192000" cy="5059680"/>
          </a:xfrm>
          <a:prstGeom prst="rect">
            <a:avLst/>
          </a:prstGeom>
        </p:spPr>
      </p:pic>
      <p:pic>
        <p:nvPicPr>
          <p:cNvPr id="5" name="Picture 8" descr="Resultado de imagen para siguiente">
            <a:hlinkClick r:id="" action="ppaction://hlinkshowjump?jump=nextslide"/>
            <a:extLst>
              <a:ext uri="{FF2B5EF4-FFF2-40B4-BE49-F238E27FC236}">
                <a16:creationId xmlns:a16="http://schemas.microsoft.com/office/drawing/2014/main" id="{CE72CB8D-EC4A-433A-8235-556666AB4B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6" name="Botón de acción: Volver 5">
            <a:hlinkClick r:id="rId4" action="ppaction://hlinksldjump" highlightClick="1"/>
            <a:extLst>
              <a:ext uri="{FF2B5EF4-FFF2-40B4-BE49-F238E27FC236}">
                <a16:creationId xmlns:a16="http://schemas.microsoft.com/office/drawing/2014/main" id="{F961A768-C6DD-4DE3-9D73-97CB9F545C83}"/>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705518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C06BFB36-CA4D-4C07-914A-0C64D3DC2B7F}"/>
              </a:ext>
            </a:extLst>
          </p:cNvPr>
          <p:cNvPicPr>
            <a:picLocks noChangeAspect="1"/>
          </p:cNvPicPr>
          <p:nvPr/>
        </p:nvPicPr>
        <p:blipFill>
          <a:blip r:embed="rId2"/>
          <a:stretch>
            <a:fillRect/>
          </a:stretch>
        </p:blipFill>
        <p:spPr>
          <a:xfrm>
            <a:off x="9727323" y="1986279"/>
            <a:ext cx="1436945" cy="1663458"/>
          </a:xfrm>
          <a:prstGeom prst="rect">
            <a:avLst/>
          </a:prstGeom>
        </p:spPr>
      </p:pic>
      <p:sp>
        <p:nvSpPr>
          <p:cNvPr id="2" name="Título 1">
            <a:extLst>
              <a:ext uri="{FF2B5EF4-FFF2-40B4-BE49-F238E27FC236}">
                <a16:creationId xmlns:a16="http://schemas.microsoft.com/office/drawing/2014/main" id="{284E2874-683D-4C6F-ABFB-4EE4E33F44D4}"/>
              </a:ext>
            </a:extLst>
          </p:cNvPr>
          <p:cNvSpPr txBox="1">
            <a:spLocks/>
          </p:cNvSpPr>
          <p:nvPr/>
        </p:nvSpPr>
        <p:spPr>
          <a:xfrm>
            <a:off x="838200" y="365125"/>
            <a:ext cx="10515600" cy="1325563"/>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3200" dirty="0"/>
              <a:t>4. Requisitos, análisis y aspectos de diseño</a:t>
            </a:r>
          </a:p>
        </p:txBody>
      </p:sp>
      <p:sp>
        <p:nvSpPr>
          <p:cNvPr id="3" name="Marcador de contenido 2">
            <a:extLst>
              <a:ext uri="{FF2B5EF4-FFF2-40B4-BE49-F238E27FC236}">
                <a16:creationId xmlns:a16="http://schemas.microsoft.com/office/drawing/2014/main" id="{0DA45913-5471-4DDE-B0D1-6D3DAD2D2614}"/>
              </a:ext>
            </a:extLst>
          </p:cNvPr>
          <p:cNvSpPr txBox="1">
            <a:spLocks/>
          </p:cNvSpPr>
          <p:nvPr/>
        </p:nvSpPr>
        <p:spPr>
          <a:xfrm>
            <a:off x="387626" y="1149751"/>
            <a:ext cx="11064766" cy="1544175"/>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s-ES" dirty="0">
                <a:solidFill>
                  <a:schemeClr val="tx1"/>
                </a:solidFill>
              </a:rPr>
              <a:t>Costo relativo de corregir errores de acuerdo al nivel o etapa de proceso se incrementa abruptamente debido a lo que se requiere hacer para corregir el daño.</a:t>
            </a:r>
          </a:p>
          <a:p>
            <a:endParaRPr lang="es-ES" dirty="0">
              <a:solidFill>
                <a:schemeClr val="tx1"/>
              </a:solidFill>
            </a:endParaRPr>
          </a:p>
        </p:txBody>
      </p:sp>
      <p:sp>
        <p:nvSpPr>
          <p:cNvPr id="4" name="Título 1">
            <a:extLst>
              <a:ext uri="{FF2B5EF4-FFF2-40B4-BE49-F238E27FC236}">
                <a16:creationId xmlns:a16="http://schemas.microsoft.com/office/drawing/2014/main" id="{0E2A5EA9-DBFD-4B75-9EE5-F76506F62C7F}"/>
              </a:ext>
            </a:extLst>
          </p:cNvPr>
          <p:cNvSpPr txBox="1">
            <a:spLocks/>
          </p:cNvSpPr>
          <p:nvPr/>
        </p:nvSpPr>
        <p:spPr>
          <a:xfrm>
            <a:off x="0" y="3146916"/>
            <a:ext cx="10802007" cy="564168"/>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3200" dirty="0"/>
              <a:t>5. Aspectos de la formación de equipos</a:t>
            </a:r>
          </a:p>
        </p:txBody>
      </p:sp>
      <p:sp>
        <p:nvSpPr>
          <p:cNvPr id="5" name="Marcador de contenido 2">
            <a:extLst>
              <a:ext uri="{FF2B5EF4-FFF2-40B4-BE49-F238E27FC236}">
                <a16:creationId xmlns:a16="http://schemas.microsoft.com/office/drawing/2014/main" id="{E3351698-2B94-41E4-BD37-735855BC7DC9}"/>
              </a:ext>
            </a:extLst>
          </p:cNvPr>
          <p:cNvSpPr txBox="1">
            <a:spLocks/>
          </p:cNvSpPr>
          <p:nvPr/>
        </p:nvSpPr>
        <p:spPr>
          <a:xfrm>
            <a:off x="123495" y="4061244"/>
            <a:ext cx="9603828" cy="1851956"/>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s-ES" dirty="0">
                <a:solidFill>
                  <a:schemeClr val="tx1"/>
                </a:solidFill>
              </a:rPr>
              <a:t>Una proporción considerable se desarrolla y mantiene por equipos, el alcance de la ingeniería de </a:t>
            </a:r>
            <a:r>
              <a:rPr lang="es-ES" dirty="0" err="1">
                <a:solidFill>
                  <a:schemeClr val="tx1"/>
                </a:solidFill>
              </a:rPr>
              <a:t>sw</a:t>
            </a:r>
            <a:r>
              <a:rPr lang="es-ES" dirty="0">
                <a:solidFill>
                  <a:schemeClr val="tx1"/>
                </a:solidFill>
              </a:rPr>
              <a:t> debe incluir técnicas que garanticen que los equipos se organicen y manejen de manera óptima.</a:t>
            </a:r>
          </a:p>
        </p:txBody>
      </p:sp>
      <p:pic>
        <p:nvPicPr>
          <p:cNvPr id="11" name="Imagen 10">
            <a:extLst>
              <a:ext uri="{FF2B5EF4-FFF2-40B4-BE49-F238E27FC236}">
                <a16:creationId xmlns:a16="http://schemas.microsoft.com/office/drawing/2014/main" id="{57F0AEF1-E1C3-4E8F-B392-6FFC9847735B}"/>
              </a:ext>
            </a:extLst>
          </p:cNvPr>
          <p:cNvPicPr>
            <a:picLocks noChangeAspect="1"/>
          </p:cNvPicPr>
          <p:nvPr/>
        </p:nvPicPr>
        <p:blipFill>
          <a:blip r:embed="rId3"/>
          <a:stretch>
            <a:fillRect/>
          </a:stretch>
        </p:blipFill>
        <p:spPr>
          <a:xfrm>
            <a:off x="6445996" y="5103462"/>
            <a:ext cx="2162477" cy="1619476"/>
          </a:xfrm>
          <a:prstGeom prst="ellipse">
            <a:avLst/>
          </a:prstGeom>
          <a:ln>
            <a:noFill/>
          </a:ln>
          <a:effectLst>
            <a:softEdge rad="112500"/>
          </a:effectLst>
        </p:spPr>
      </p:pic>
      <p:pic>
        <p:nvPicPr>
          <p:cNvPr id="8" name="Picture 8" descr="Resultado de imagen para siguiente">
            <a:hlinkClick r:id="" action="ppaction://hlinkshowjump?jump=nextslide"/>
            <a:extLst>
              <a:ext uri="{FF2B5EF4-FFF2-40B4-BE49-F238E27FC236}">
                <a16:creationId xmlns:a16="http://schemas.microsoft.com/office/drawing/2014/main" id="{B41E8A34-79DF-43FF-A955-46607F091F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10" name="Botón de acción: Volver 9">
            <a:hlinkClick r:id="rId5" action="ppaction://hlinksldjump" highlightClick="1"/>
            <a:extLst>
              <a:ext uri="{FF2B5EF4-FFF2-40B4-BE49-F238E27FC236}">
                <a16:creationId xmlns:a16="http://schemas.microsoft.com/office/drawing/2014/main" id="{5D6B9897-5368-4A3A-AC10-8651DFF0EB5C}"/>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5145368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295358-57BC-44F6-AE54-D7946DE93E17}"/>
              </a:ext>
            </a:extLst>
          </p:cNvPr>
          <p:cNvSpPr txBox="1">
            <a:spLocks/>
          </p:cNvSpPr>
          <p:nvPr/>
        </p:nvSpPr>
        <p:spPr>
          <a:xfrm>
            <a:off x="838200" y="365125"/>
            <a:ext cx="10515600" cy="1325563"/>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dirty="0"/>
              <a:t>6, 7 y 8. Carencia de las fases:</a:t>
            </a:r>
          </a:p>
          <a:p>
            <a:pPr marL="571500" indent="-571500">
              <a:buFont typeface="Arial" panose="020B0604020202020204" pitchFamily="34" charset="0"/>
              <a:buChar char="•"/>
            </a:pPr>
            <a:r>
              <a:rPr lang="es-ES" dirty="0"/>
              <a:t>Planeación</a:t>
            </a:r>
          </a:p>
          <a:p>
            <a:pPr marL="571500" indent="-571500">
              <a:buFont typeface="Arial" panose="020B0604020202020204" pitchFamily="34" charset="0"/>
              <a:buChar char="•"/>
            </a:pPr>
            <a:r>
              <a:rPr lang="es-ES" dirty="0"/>
              <a:t>Pruebas</a:t>
            </a:r>
          </a:p>
          <a:p>
            <a:pPr marL="571500" indent="-571500">
              <a:buFont typeface="Arial" panose="020B0604020202020204" pitchFamily="34" charset="0"/>
              <a:buChar char="•"/>
            </a:pPr>
            <a:r>
              <a:rPr lang="es-ES" dirty="0"/>
              <a:t>documentación</a:t>
            </a:r>
          </a:p>
        </p:txBody>
      </p:sp>
      <p:sp>
        <p:nvSpPr>
          <p:cNvPr id="3" name="Marcador de contenido 2">
            <a:extLst>
              <a:ext uri="{FF2B5EF4-FFF2-40B4-BE49-F238E27FC236}">
                <a16:creationId xmlns:a16="http://schemas.microsoft.com/office/drawing/2014/main" id="{0AD89FE2-9A22-4A8F-B52E-E69B33C26028}"/>
              </a:ext>
            </a:extLst>
          </p:cNvPr>
          <p:cNvSpPr txBox="1">
            <a:spLocks/>
          </p:cNvSpPr>
          <p:nvPr/>
        </p:nvSpPr>
        <p:spPr>
          <a:xfrm>
            <a:off x="286408" y="3151188"/>
            <a:ext cx="4353910" cy="2287915"/>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s-ES" dirty="0">
                <a:solidFill>
                  <a:schemeClr val="tx1"/>
                </a:solidFill>
              </a:rPr>
              <a:t>Hasta que se conoce lo que se va a crear se puede trazar un plan detallado y exacto.</a:t>
            </a:r>
          </a:p>
          <a:p>
            <a:r>
              <a:rPr lang="es-ES" dirty="0">
                <a:solidFill>
                  <a:schemeClr val="tx1"/>
                </a:solidFill>
              </a:rPr>
              <a:t>La planeación se lleva a lo largo de todo el ciclo de vida.</a:t>
            </a:r>
          </a:p>
        </p:txBody>
      </p:sp>
      <p:sp>
        <p:nvSpPr>
          <p:cNvPr id="4" name="Marcador de contenido 2">
            <a:extLst>
              <a:ext uri="{FF2B5EF4-FFF2-40B4-BE49-F238E27FC236}">
                <a16:creationId xmlns:a16="http://schemas.microsoft.com/office/drawing/2014/main" id="{91BC49B4-525C-417F-AB76-BEF2EF487976}"/>
              </a:ext>
            </a:extLst>
          </p:cNvPr>
          <p:cNvSpPr txBox="1">
            <a:spLocks/>
          </p:cNvSpPr>
          <p:nvPr/>
        </p:nvSpPr>
        <p:spPr>
          <a:xfrm>
            <a:off x="4992414" y="3911901"/>
            <a:ext cx="4353910" cy="2906685"/>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s-ES" dirty="0">
                <a:solidFill>
                  <a:schemeClr val="tx1"/>
                </a:solidFill>
              </a:rPr>
              <a:t>La revisión meticulosa debe ser complemento automático de cada etapa, por lo que la calidad del </a:t>
            </a:r>
            <a:r>
              <a:rPr lang="es-ES" dirty="0" err="1">
                <a:solidFill>
                  <a:schemeClr val="tx1"/>
                </a:solidFill>
              </a:rPr>
              <a:t>sw</a:t>
            </a:r>
            <a:r>
              <a:rPr lang="es-ES" dirty="0">
                <a:solidFill>
                  <a:schemeClr val="tx1"/>
                </a:solidFill>
              </a:rPr>
              <a:t> (SQA) es la garantía de que cumple con las especificaciones.</a:t>
            </a:r>
          </a:p>
        </p:txBody>
      </p:sp>
      <p:sp>
        <p:nvSpPr>
          <p:cNvPr id="5" name="Marcador de contenido 2">
            <a:extLst>
              <a:ext uri="{FF2B5EF4-FFF2-40B4-BE49-F238E27FC236}">
                <a16:creationId xmlns:a16="http://schemas.microsoft.com/office/drawing/2014/main" id="{4A828C95-A868-4D4E-B0FB-FB6328EDC14D}"/>
              </a:ext>
            </a:extLst>
          </p:cNvPr>
          <p:cNvSpPr txBox="1">
            <a:spLocks/>
          </p:cNvSpPr>
          <p:nvPr/>
        </p:nvSpPr>
        <p:spPr>
          <a:xfrm>
            <a:off x="6096000" y="1445338"/>
            <a:ext cx="5993525" cy="199751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s-ES" dirty="0">
                <a:solidFill>
                  <a:schemeClr val="tx1"/>
                </a:solidFill>
              </a:rPr>
              <a:t>En todo momento la documentación de un programa debe ser completa, correcta y actualizada; es una actividad que acompaña a las demás actividades durante su construcción.</a:t>
            </a:r>
          </a:p>
        </p:txBody>
      </p:sp>
      <p:pic>
        <p:nvPicPr>
          <p:cNvPr id="6" name="Picture 8" descr="Resultado de imagen para siguiente">
            <a:hlinkClick r:id="" action="ppaction://hlinkshowjump?jump=nextslide"/>
            <a:extLst>
              <a:ext uri="{FF2B5EF4-FFF2-40B4-BE49-F238E27FC236}">
                <a16:creationId xmlns:a16="http://schemas.microsoft.com/office/drawing/2014/main" id="{5D1FBE25-E699-41E9-BCE5-4FC26FEB9F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7" name="Botón de acción: Volver 6">
            <a:hlinkClick r:id="rId3" action="ppaction://hlinksldjump" highlightClick="1"/>
            <a:extLst>
              <a:ext uri="{FF2B5EF4-FFF2-40B4-BE49-F238E27FC236}">
                <a16:creationId xmlns:a16="http://schemas.microsoft.com/office/drawing/2014/main" id="{2F3F02D4-C883-4476-9082-96196D63DFD8}"/>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0860765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FF45FBF2-7D66-42AD-9DF3-D6B32C25A4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04E8FFFC-9DB6-463F-A2E0-6A92F9AF2F66}"/>
              </a:ext>
            </a:extLst>
          </p:cNvPr>
          <p:cNvPicPr>
            <a:picLocks noChangeAspect="1"/>
          </p:cNvPicPr>
          <p:nvPr/>
        </p:nvPicPr>
        <p:blipFill rotWithShape="1">
          <a:blip r:embed="rId2"/>
          <a:srcRect t="130" r="1" b="4381"/>
          <a:stretch/>
        </p:blipFill>
        <p:spPr>
          <a:xfrm>
            <a:off x="643467" y="643467"/>
            <a:ext cx="10905066" cy="5571066"/>
          </a:xfrm>
          <a:prstGeom prst="rect">
            <a:avLst/>
          </a:prstGeom>
        </p:spPr>
      </p:pic>
      <p:sp>
        <p:nvSpPr>
          <p:cNvPr id="25" name="Rectangle 21">
            <a:extLst>
              <a:ext uri="{FF2B5EF4-FFF2-40B4-BE49-F238E27FC236}">
                <a16:creationId xmlns:a16="http://schemas.microsoft.com/office/drawing/2014/main" id="{E04044DE-2387-41C2-857F-132B167932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Resultado de imagen para siguiente">
            <a:hlinkClick r:id="" action="ppaction://hlinkshowjump?jump=nextslide"/>
            <a:extLst>
              <a:ext uri="{FF2B5EF4-FFF2-40B4-BE49-F238E27FC236}">
                <a16:creationId xmlns:a16="http://schemas.microsoft.com/office/drawing/2014/main" id="{1CBA890C-594D-4722-AEAF-4FD4858F63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7" name="Botón de acción: Volver 6">
            <a:hlinkClick r:id="rId4" action="ppaction://hlinksldjump" highlightClick="1"/>
            <a:extLst>
              <a:ext uri="{FF2B5EF4-FFF2-40B4-BE49-F238E27FC236}">
                <a16:creationId xmlns:a16="http://schemas.microsoft.com/office/drawing/2014/main" id="{F77055A8-9B8B-40B7-88CF-0E8C0AE3A558}"/>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8275788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6CC7770B-E4E1-42D6-9437-DAA4A3A9E6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27" name="Straight Connector 26">
              <a:extLst>
                <a:ext uri="{FF2B5EF4-FFF2-40B4-BE49-F238E27FC236}">
                  <a16:creationId xmlns:a16="http://schemas.microsoft.com/office/drawing/2014/main" id="{5A26DE5B-A1A6-4746-8EF7-4D6809ED75E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377A3DDA-BF17-4302-867E-EBFD777B062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CBE30704-4227-4B7B-BDB8-BFCF39086FA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B923B1E7-AEA4-42D8-8F4A-9D116F29665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321B6244-6EAE-442C-ACCF-8146103EC1D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useBgFill="1">
        <p:nvSpPr>
          <p:cNvPr id="33" name="Rectangle 32">
            <a:extLst>
              <a:ext uri="{FF2B5EF4-FFF2-40B4-BE49-F238E27FC236}">
                <a16:creationId xmlns:a16="http://schemas.microsoft.com/office/drawing/2014/main" id="{290FE681-1E05-478A-89DC-5F7AB37CFD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8F2A84D6-D881-4ABD-A197-FB211ACE21D0}"/>
              </a:ext>
            </a:extLst>
          </p:cNvPr>
          <p:cNvSpPr txBox="1">
            <a:spLocks/>
          </p:cNvSpPr>
          <p:nvPr/>
        </p:nvSpPr>
        <p:spPr>
          <a:xfrm>
            <a:off x="684212" y="685799"/>
            <a:ext cx="3747111" cy="489204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spcAft>
                <a:spcPts val="600"/>
              </a:spcAft>
            </a:pPr>
            <a:r>
              <a:rPr lang="en-US"/>
              <a:t>9. Temas de Ética</a:t>
            </a:r>
          </a:p>
        </p:txBody>
      </p:sp>
      <p:cxnSp>
        <p:nvCxnSpPr>
          <p:cNvPr id="35" name="Straight Connector 34">
            <a:extLst>
              <a:ext uri="{FF2B5EF4-FFF2-40B4-BE49-F238E27FC236}">
                <a16:creationId xmlns:a16="http://schemas.microsoft.com/office/drawing/2014/main" id="{2E2F21DC-5F0E-42CF-B89C-C1E25E175CB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91E7A358-FD32-4570-B811-75ED687FAFE5}"/>
              </a:ext>
            </a:extLst>
          </p:cNvPr>
          <p:cNvSpPr txBox="1">
            <a:spLocks/>
          </p:cNvSpPr>
          <p:nvPr/>
        </p:nvSpPr>
        <p:spPr>
          <a:xfrm>
            <a:off x="4979962" y="685799"/>
            <a:ext cx="6288260" cy="489204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a:solidFill>
                  <a:schemeClr val="tx1"/>
                </a:solidFill>
              </a:rPr>
              <a:t>La asociación para la maquinaria informática ACM y la sociedad de informática del instituto de ingenieros electricistas y electrónicos  IEEE-CS aprobaron el código de ética y práctica profesional para la Ingeniería de SW como estándar para enseñar y practicarla (IEEE/ACM, 1999)</a:t>
            </a:r>
          </a:p>
          <a:p>
            <a:r>
              <a:rPr lang="en-US">
                <a:solidFill>
                  <a:schemeClr val="tx1"/>
                </a:solidFill>
              </a:rPr>
              <a:t>Versión abreviada: </a:t>
            </a:r>
          </a:p>
          <a:p>
            <a:endParaRPr lang="en-US">
              <a:solidFill>
                <a:schemeClr val="tx1"/>
              </a:solidFill>
            </a:endParaRPr>
          </a:p>
        </p:txBody>
      </p:sp>
      <p:pic>
        <p:nvPicPr>
          <p:cNvPr id="14" name="Picture 8" descr="Resultado de imagen para siguiente">
            <a:hlinkClick r:id="" action="ppaction://hlinkshowjump?jump=nextslide"/>
            <a:extLst>
              <a:ext uri="{FF2B5EF4-FFF2-40B4-BE49-F238E27FC236}">
                <a16:creationId xmlns:a16="http://schemas.microsoft.com/office/drawing/2014/main" id="{BEE2AD56-B7C3-4AD0-8AB9-D501102824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15" name="Botón de acción: Volver 14">
            <a:hlinkClick r:id="" action="ppaction://noaction"/>
            <a:extLst>
              <a:ext uri="{FF2B5EF4-FFF2-40B4-BE49-F238E27FC236}">
                <a16:creationId xmlns:a16="http://schemas.microsoft.com/office/drawing/2014/main" id="{51729E02-25EE-47CD-95EF-5F9829536578}"/>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246731730"/>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6 CuadroTexto"/>
          <p:cNvSpPr txBox="1"/>
          <p:nvPr/>
        </p:nvSpPr>
        <p:spPr>
          <a:xfrm>
            <a:off x="239631" y="2379993"/>
            <a:ext cx="9530011" cy="3847207"/>
          </a:xfrm>
          <a:prstGeom prst="rect">
            <a:avLst/>
          </a:prstGeom>
          <a:noFill/>
        </p:spPr>
        <p:txBody>
          <a:bodyPr wrap="square" rtlCol="0">
            <a:spAutoFit/>
          </a:bodyPr>
          <a:lstStyle/>
          <a:p>
            <a:r>
              <a:rPr lang="es-ES" sz="3600" dirty="0">
                <a:effectLst>
                  <a:outerShdw blurRad="38100" dist="38100" dir="2700000" algn="tl">
                    <a:srgbClr val="000000">
                      <a:alpha val="43137"/>
                    </a:srgbClr>
                  </a:outerShdw>
                </a:effectLst>
              </a:rPr>
              <a:t>ÍNDICE</a:t>
            </a:r>
          </a:p>
          <a:p>
            <a:endParaRPr lang="es-ES" sz="1600" dirty="0"/>
          </a:p>
          <a:p>
            <a:pPr marL="1200150" lvl="1" indent="-742950">
              <a:buAutoNum type="arabicPeriod"/>
            </a:pPr>
            <a:r>
              <a:rPr lang="es-ES_tradnl" sz="2400" dirty="0">
                <a:hlinkClick r:id="rId2" action="ppaction://hlinksldjump">
                  <a:extLst>
                    <a:ext uri="{A12FA001-AC4F-418D-AE19-62706E023703}">
                      <ahyp:hlinkClr xmlns:ahyp="http://schemas.microsoft.com/office/drawing/2018/hyperlinkcolor" val="tx"/>
                    </a:ext>
                  </a:extLst>
                </a:hlinkClick>
              </a:rPr>
              <a:t>Presentación</a:t>
            </a:r>
            <a:endParaRPr lang="es-ES_tradnl" sz="2400" dirty="0"/>
          </a:p>
          <a:p>
            <a:pPr marL="1200150" lvl="1" indent="-742950">
              <a:buAutoNum type="arabicPeriod"/>
            </a:pPr>
            <a:r>
              <a:rPr lang="es-ES_tradnl" sz="2400" dirty="0">
                <a:hlinkClick r:id="rId3" action="ppaction://hlinksldjump">
                  <a:extLst>
                    <a:ext uri="{A12FA001-AC4F-418D-AE19-62706E023703}">
                      <ahyp:hlinkClr xmlns:ahyp="http://schemas.microsoft.com/office/drawing/2018/hyperlinkcolor" val="tx"/>
                    </a:ext>
                  </a:extLst>
                </a:hlinkClick>
              </a:rPr>
              <a:t>Ubicación espacial de la asignatura</a:t>
            </a:r>
            <a:endParaRPr lang="es-ES_tradnl" sz="2400" dirty="0"/>
          </a:p>
          <a:p>
            <a:pPr marL="1200150" lvl="1" indent="-742950">
              <a:buAutoNum type="arabicPeriod"/>
            </a:pPr>
            <a:r>
              <a:rPr lang="es-ES" sz="2400" dirty="0">
                <a:hlinkClick r:id="rId4" action="ppaction://hlinksldjump">
                  <a:extLst>
                    <a:ext uri="{A12FA001-AC4F-418D-AE19-62706E023703}">
                      <ahyp:hlinkClr xmlns:ahyp="http://schemas.microsoft.com/office/drawing/2018/hyperlinkcolor" val="tx"/>
                    </a:ext>
                  </a:extLst>
                </a:hlinkClick>
              </a:rPr>
              <a:t>Objetivos de la asignatura</a:t>
            </a:r>
            <a:endParaRPr lang="es-ES" sz="2400" dirty="0"/>
          </a:p>
          <a:p>
            <a:pPr marL="1200150" lvl="1" indent="-742950">
              <a:buAutoNum type="arabicPeriod"/>
            </a:pPr>
            <a:r>
              <a:rPr lang="es-ES" sz="2400" dirty="0">
                <a:hlinkClick r:id="rId5" action="ppaction://hlinksldjump">
                  <a:extLst>
                    <a:ext uri="{A12FA001-AC4F-418D-AE19-62706E023703}">
                      <ahyp:hlinkClr xmlns:ahyp="http://schemas.microsoft.com/office/drawing/2018/hyperlinkcolor" val="tx"/>
                    </a:ext>
                  </a:extLst>
                </a:hlinkClick>
              </a:rPr>
              <a:t>Conocimientos</a:t>
            </a:r>
            <a:endParaRPr lang="es-ES" sz="2400" dirty="0"/>
          </a:p>
          <a:p>
            <a:pPr marL="1200150" lvl="1" indent="-742950">
              <a:buAutoNum type="arabicPeriod"/>
            </a:pPr>
            <a:r>
              <a:rPr lang="es-ES" sz="2400" dirty="0">
                <a:hlinkClick r:id="rId6" action="ppaction://hlinksldjump">
                  <a:extLst>
                    <a:ext uri="{A12FA001-AC4F-418D-AE19-62706E023703}">
                      <ahyp:hlinkClr xmlns:ahyp="http://schemas.microsoft.com/office/drawing/2018/hyperlinkcolor" val="tx"/>
                    </a:ext>
                  </a:extLst>
                </a:hlinkClick>
              </a:rPr>
              <a:t>Guion explicativo</a:t>
            </a:r>
            <a:endParaRPr lang="es-ES" sz="2400" dirty="0"/>
          </a:p>
          <a:p>
            <a:pPr marL="1200150" lvl="1" indent="-742950">
              <a:buAutoNum type="arabicPeriod"/>
            </a:pPr>
            <a:r>
              <a:rPr lang="es-ES" sz="2400" dirty="0">
                <a:hlinkClick r:id="rId7" action="ppaction://hlinksldjump">
                  <a:extLst>
                    <a:ext uri="{A12FA001-AC4F-418D-AE19-62706E023703}">
                      <ahyp:hlinkClr xmlns:ahyp="http://schemas.microsoft.com/office/drawing/2018/hyperlinkcolor" val="tx"/>
                    </a:ext>
                  </a:extLst>
                </a:hlinkClick>
              </a:rPr>
              <a:t>Objetivos de la Ingeniería de software</a:t>
            </a:r>
            <a:endParaRPr lang="es-ES" sz="2400" dirty="0"/>
          </a:p>
          <a:p>
            <a:pPr marL="1200150" lvl="1" indent="-742950">
              <a:buAutoNum type="arabicPeriod"/>
            </a:pPr>
            <a:r>
              <a:rPr lang="es-ES" sz="2400" dirty="0">
                <a:hlinkClick r:id="rId8" action="ppaction://hlinksldjump">
                  <a:extLst>
                    <a:ext uri="{A12FA001-AC4F-418D-AE19-62706E023703}">
                      <ahyp:hlinkClr xmlns:ahyp="http://schemas.microsoft.com/office/drawing/2018/hyperlinkcolor" val="tx"/>
                    </a:ext>
                  </a:extLst>
                </a:hlinkClick>
              </a:rPr>
              <a:t>Conclusiones</a:t>
            </a:r>
            <a:endParaRPr lang="es-ES" sz="2400" dirty="0"/>
          </a:p>
          <a:p>
            <a:pPr marL="1200150" lvl="1" indent="-742950">
              <a:buAutoNum type="arabicPeriod"/>
            </a:pPr>
            <a:r>
              <a:rPr lang="es-ES" sz="2400" dirty="0">
                <a:hlinkClick r:id="rId9" action="ppaction://hlinksldjump">
                  <a:extLst>
                    <a:ext uri="{A12FA001-AC4F-418D-AE19-62706E023703}">
                      <ahyp:hlinkClr xmlns:ahyp="http://schemas.microsoft.com/office/drawing/2018/hyperlinkcolor" val="tx"/>
                    </a:ext>
                  </a:extLst>
                </a:hlinkClick>
              </a:rPr>
              <a:t>Referencias bibliográficas</a:t>
            </a:r>
            <a:endParaRPr lang="es-ES" sz="2400" dirty="0"/>
          </a:p>
        </p:txBody>
      </p:sp>
      <p:pic>
        <p:nvPicPr>
          <p:cNvPr id="3" name="Imagen 2">
            <a:extLst>
              <a:ext uri="{FF2B5EF4-FFF2-40B4-BE49-F238E27FC236}">
                <a16:creationId xmlns:a16="http://schemas.microsoft.com/office/drawing/2014/main" id="{455915A2-1464-4534-9409-CFFF4AB42207}"/>
              </a:ext>
            </a:extLst>
          </p:cNvPr>
          <p:cNvPicPr>
            <a:picLocks noChangeAspect="1"/>
          </p:cNvPicPr>
          <p:nvPr/>
        </p:nvPicPr>
        <p:blipFill>
          <a:blip r:embed="rId10"/>
          <a:stretch>
            <a:fillRect/>
          </a:stretch>
        </p:blipFill>
        <p:spPr>
          <a:xfrm>
            <a:off x="6552635" y="206542"/>
            <a:ext cx="5399734" cy="3033964"/>
          </a:xfrm>
          <a:prstGeom prst="rect">
            <a:avLst/>
          </a:prstGeom>
          <a:ln>
            <a:noFill/>
          </a:ln>
          <a:effectLst>
            <a:softEdge rad="112500"/>
          </a:effectLst>
        </p:spPr>
      </p:pic>
      <p:pic>
        <p:nvPicPr>
          <p:cNvPr id="5" name="Picture 10" descr="Imagen relacionada">
            <a:hlinkClick r:id="rId11" action="ppaction://hlinksldjump"/>
            <a:extLst>
              <a:ext uri="{FF2B5EF4-FFF2-40B4-BE49-F238E27FC236}">
                <a16:creationId xmlns:a16="http://schemas.microsoft.com/office/drawing/2014/main" id="{683BADB8-FCFE-42A6-89C9-007A6C9DCFD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319391" y="6018480"/>
            <a:ext cx="632978" cy="632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38783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a:extLst>
              <a:ext uri="{FF2B5EF4-FFF2-40B4-BE49-F238E27FC236}">
                <a16:creationId xmlns:a16="http://schemas.microsoft.com/office/drawing/2014/main" id="{E3DFB1F7-4319-43D4-92EB-12652B40D139}"/>
              </a:ext>
            </a:extLst>
          </p:cNvPr>
          <p:cNvGrpSpPr/>
          <p:nvPr/>
        </p:nvGrpSpPr>
        <p:grpSpPr>
          <a:xfrm>
            <a:off x="190599" y="152636"/>
            <a:ext cx="11338792" cy="6516724"/>
            <a:chOff x="190600" y="152636"/>
            <a:chExt cx="8773888" cy="6516724"/>
          </a:xfrm>
        </p:grpSpPr>
        <p:sp>
          <p:nvSpPr>
            <p:cNvPr id="4" name="3 Elipse">
              <a:extLst>
                <a:ext uri="{FF2B5EF4-FFF2-40B4-BE49-F238E27FC236}">
                  <a16:creationId xmlns:a16="http://schemas.microsoft.com/office/drawing/2014/main" id="{25743A4F-E562-4EFA-B02F-E32648946B6C}"/>
                </a:ext>
              </a:extLst>
            </p:cNvPr>
            <p:cNvSpPr/>
            <p:nvPr/>
          </p:nvSpPr>
          <p:spPr>
            <a:xfrm>
              <a:off x="3455876" y="2331368"/>
              <a:ext cx="2592288" cy="2033736"/>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4000" dirty="0"/>
                <a:t>Código de ética </a:t>
              </a:r>
            </a:p>
          </p:txBody>
        </p:sp>
        <p:sp>
          <p:nvSpPr>
            <p:cNvPr id="5" name="4 Rectángulo redondeado">
              <a:extLst>
                <a:ext uri="{FF2B5EF4-FFF2-40B4-BE49-F238E27FC236}">
                  <a16:creationId xmlns:a16="http://schemas.microsoft.com/office/drawing/2014/main" id="{8F749EBC-F0BA-43B1-83EF-A93D9AEC8C62}"/>
                </a:ext>
              </a:extLst>
            </p:cNvPr>
            <p:cNvSpPr/>
            <p:nvPr/>
          </p:nvSpPr>
          <p:spPr>
            <a:xfrm>
              <a:off x="3635896" y="152636"/>
              <a:ext cx="2232248" cy="79208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1500" dirty="0"/>
                <a:t>Publico: Actuar de manera consistente con los intereses del publico.</a:t>
              </a:r>
            </a:p>
          </p:txBody>
        </p:sp>
        <p:sp>
          <p:nvSpPr>
            <p:cNvPr id="6" name="5 Rectángulo redondeado">
              <a:extLst>
                <a:ext uri="{FF2B5EF4-FFF2-40B4-BE49-F238E27FC236}">
                  <a16:creationId xmlns:a16="http://schemas.microsoft.com/office/drawing/2014/main" id="{C2E73655-4D07-4B53-897E-F055B57DD270}"/>
                </a:ext>
              </a:extLst>
            </p:cNvPr>
            <p:cNvSpPr/>
            <p:nvPr/>
          </p:nvSpPr>
          <p:spPr>
            <a:xfrm>
              <a:off x="6444208" y="1124744"/>
              <a:ext cx="2520280" cy="79208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1500" dirty="0"/>
                <a:t>Cliente y Patrón: Actuar de modo que sea lo mejor para los clientes y de su patrón.</a:t>
              </a:r>
            </a:p>
          </p:txBody>
        </p:sp>
        <p:sp>
          <p:nvSpPr>
            <p:cNvPr id="7" name="6 Rectángulo redondeado">
              <a:extLst>
                <a:ext uri="{FF2B5EF4-FFF2-40B4-BE49-F238E27FC236}">
                  <a16:creationId xmlns:a16="http://schemas.microsoft.com/office/drawing/2014/main" id="{CE666C79-B63A-42E0-BC0B-868B091FAE8E}"/>
                </a:ext>
              </a:extLst>
            </p:cNvPr>
            <p:cNvSpPr/>
            <p:nvPr/>
          </p:nvSpPr>
          <p:spPr>
            <a:xfrm>
              <a:off x="6444208" y="2754170"/>
              <a:ext cx="2520280" cy="118813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1500" dirty="0"/>
                <a:t>Producto: Asegurar que los productos y modificaciones alcancen estandartes profesionales de calidad altos. </a:t>
              </a:r>
            </a:p>
          </p:txBody>
        </p:sp>
        <p:sp>
          <p:nvSpPr>
            <p:cNvPr id="8" name="7 Rectángulo redondeado">
              <a:extLst>
                <a:ext uri="{FF2B5EF4-FFF2-40B4-BE49-F238E27FC236}">
                  <a16:creationId xmlns:a16="http://schemas.microsoft.com/office/drawing/2014/main" id="{B0965EDB-6631-46C9-A626-FD96EC2C075C}"/>
                </a:ext>
              </a:extLst>
            </p:cNvPr>
            <p:cNvSpPr/>
            <p:nvPr/>
          </p:nvSpPr>
          <p:spPr>
            <a:xfrm>
              <a:off x="6444208" y="4581128"/>
              <a:ext cx="2520280" cy="79208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1500" dirty="0"/>
                <a:t>Juicio: Mantener integridad e independencia en su juicio profesional.</a:t>
              </a:r>
            </a:p>
          </p:txBody>
        </p:sp>
        <p:sp>
          <p:nvSpPr>
            <p:cNvPr id="9" name="8 Rectángulo redondeado">
              <a:extLst>
                <a:ext uri="{FF2B5EF4-FFF2-40B4-BE49-F238E27FC236}">
                  <a16:creationId xmlns:a16="http://schemas.microsoft.com/office/drawing/2014/main" id="{D7D04610-8C6C-4488-834E-8A10A57FE749}"/>
                </a:ext>
              </a:extLst>
            </p:cNvPr>
            <p:cNvSpPr/>
            <p:nvPr/>
          </p:nvSpPr>
          <p:spPr>
            <a:xfrm>
              <a:off x="3203848" y="5733256"/>
              <a:ext cx="3096344" cy="93610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1500" dirty="0"/>
                <a:t>Gerencia: Gerentes y líderes deben suscribirse y promover un enfoque ético en el desarrollo y mantenimiento de SW. </a:t>
              </a:r>
            </a:p>
          </p:txBody>
        </p:sp>
        <p:sp>
          <p:nvSpPr>
            <p:cNvPr id="10" name="9 Rectángulo redondeado">
              <a:extLst>
                <a:ext uri="{FF2B5EF4-FFF2-40B4-BE49-F238E27FC236}">
                  <a16:creationId xmlns:a16="http://schemas.microsoft.com/office/drawing/2014/main" id="{D04311CF-1FF0-471C-BD8C-1EA861DEB7A9}"/>
                </a:ext>
              </a:extLst>
            </p:cNvPr>
            <p:cNvSpPr/>
            <p:nvPr/>
          </p:nvSpPr>
          <p:spPr>
            <a:xfrm>
              <a:off x="190600" y="4581128"/>
              <a:ext cx="2808312" cy="77408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1500" dirty="0"/>
                <a:t>Profesión: Avanzar la integridad y la reputación de la profesión de acuerdo con el iteres publico. </a:t>
              </a:r>
            </a:p>
          </p:txBody>
        </p:sp>
        <p:sp>
          <p:nvSpPr>
            <p:cNvPr id="11" name="10 Rectángulo redondeado">
              <a:extLst>
                <a:ext uri="{FF2B5EF4-FFF2-40B4-BE49-F238E27FC236}">
                  <a16:creationId xmlns:a16="http://schemas.microsoft.com/office/drawing/2014/main" id="{27C3D113-2470-4F21-B09A-3633C77B2BAB}"/>
                </a:ext>
              </a:extLst>
            </p:cNvPr>
            <p:cNvSpPr/>
            <p:nvPr/>
          </p:nvSpPr>
          <p:spPr>
            <a:xfrm>
              <a:off x="334616" y="3024200"/>
              <a:ext cx="2520280" cy="64807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1500" dirty="0"/>
                <a:t>Colegas: Ser justos con los colegas y apoyo mutuo.</a:t>
              </a:r>
            </a:p>
          </p:txBody>
        </p:sp>
        <p:sp>
          <p:nvSpPr>
            <p:cNvPr id="12" name="11 Rectángulo redondeado">
              <a:extLst>
                <a:ext uri="{FF2B5EF4-FFF2-40B4-BE49-F238E27FC236}">
                  <a16:creationId xmlns:a16="http://schemas.microsoft.com/office/drawing/2014/main" id="{ED64F7C1-7EFE-45FD-B317-4E8D30516ED5}"/>
                </a:ext>
              </a:extLst>
            </p:cNvPr>
            <p:cNvSpPr/>
            <p:nvPr/>
          </p:nvSpPr>
          <p:spPr>
            <a:xfrm>
              <a:off x="190600" y="1124744"/>
              <a:ext cx="3301280" cy="97210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1500" dirty="0"/>
                <a:t>Uno mismo: Participar en el aprendizaje continuo de la practica de la profesión  y promover un enfoque ético en la practica de la misma.</a:t>
              </a:r>
            </a:p>
          </p:txBody>
        </p:sp>
        <p:cxnSp>
          <p:nvCxnSpPr>
            <p:cNvPr id="13" name="13 Conector recto">
              <a:extLst>
                <a:ext uri="{FF2B5EF4-FFF2-40B4-BE49-F238E27FC236}">
                  <a16:creationId xmlns:a16="http://schemas.microsoft.com/office/drawing/2014/main" id="{82C85DA2-88FC-4A84-908F-DCC1A24ACEF6}"/>
                </a:ext>
              </a:extLst>
            </p:cNvPr>
            <p:cNvCxnSpPr>
              <a:stCxn id="5" idx="2"/>
              <a:endCxn id="4" idx="0"/>
            </p:cNvCxnSpPr>
            <p:nvPr/>
          </p:nvCxnSpPr>
          <p:spPr>
            <a:xfrm>
              <a:off x="4752020" y="944724"/>
              <a:ext cx="0" cy="1386644"/>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14" name="16 Conector recto">
              <a:extLst>
                <a:ext uri="{FF2B5EF4-FFF2-40B4-BE49-F238E27FC236}">
                  <a16:creationId xmlns:a16="http://schemas.microsoft.com/office/drawing/2014/main" id="{79CFF8AE-8DD1-468E-AC79-B7061AED8162}"/>
                </a:ext>
              </a:extLst>
            </p:cNvPr>
            <p:cNvCxnSpPr>
              <a:stCxn id="6" idx="1"/>
              <a:endCxn id="4" idx="7"/>
            </p:cNvCxnSpPr>
            <p:nvPr/>
          </p:nvCxnSpPr>
          <p:spPr>
            <a:xfrm flipH="1">
              <a:off x="5668532" y="1520788"/>
              <a:ext cx="775676" cy="1108414"/>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15" name="19 Conector recto">
              <a:extLst>
                <a:ext uri="{FF2B5EF4-FFF2-40B4-BE49-F238E27FC236}">
                  <a16:creationId xmlns:a16="http://schemas.microsoft.com/office/drawing/2014/main" id="{7F875142-F16E-480B-BC88-97AC16EDC6D1}"/>
                </a:ext>
              </a:extLst>
            </p:cNvPr>
            <p:cNvCxnSpPr>
              <a:stCxn id="7" idx="1"/>
              <a:endCxn id="4" idx="6"/>
            </p:cNvCxnSpPr>
            <p:nvPr/>
          </p:nvCxnSpPr>
          <p:spPr>
            <a:xfrm flipH="1">
              <a:off x="6048164" y="3348236"/>
              <a:ext cx="396044" cy="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16" name="22 Conector recto">
              <a:extLst>
                <a:ext uri="{FF2B5EF4-FFF2-40B4-BE49-F238E27FC236}">
                  <a16:creationId xmlns:a16="http://schemas.microsoft.com/office/drawing/2014/main" id="{4C9BB2EE-C8EC-491A-B097-AB2FEED7FD77}"/>
                </a:ext>
              </a:extLst>
            </p:cNvPr>
            <p:cNvCxnSpPr>
              <a:stCxn id="12" idx="3"/>
              <a:endCxn id="4" idx="1"/>
            </p:cNvCxnSpPr>
            <p:nvPr/>
          </p:nvCxnSpPr>
          <p:spPr>
            <a:xfrm>
              <a:off x="3491880" y="1610798"/>
              <a:ext cx="343628" cy="1018404"/>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17" name="25 Conector recto">
              <a:extLst>
                <a:ext uri="{FF2B5EF4-FFF2-40B4-BE49-F238E27FC236}">
                  <a16:creationId xmlns:a16="http://schemas.microsoft.com/office/drawing/2014/main" id="{0DE7B3C6-9F3C-4B0C-AE2E-8C55F029F684}"/>
                </a:ext>
              </a:extLst>
            </p:cNvPr>
            <p:cNvCxnSpPr>
              <a:stCxn id="4" idx="2"/>
              <a:endCxn id="11" idx="3"/>
            </p:cNvCxnSpPr>
            <p:nvPr/>
          </p:nvCxnSpPr>
          <p:spPr>
            <a:xfrm flipH="1">
              <a:off x="2854896" y="3348236"/>
              <a:ext cx="600980" cy="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18" name="28 Conector recto">
              <a:extLst>
                <a:ext uri="{FF2B5EF4-FFF2-40B4-BE49-F238E27FC236}">
                  <a16:creationId xmlns:a16="http://schemas.microsoft.com/office/drawing/2014/main" id="{ADD7F3B2-CC0C-4623-8013-61C1C13E0E3A}"/>
                </a:ext>
              </a:extLst>
            </p:cNvPr>
            <p:cNvCxnSpPr>
              <a:stCxn id="4" idx="3"/>
              <a:endCxn id="10" idx="3"/>
            </p:cNvCxnSpPr>
            <p:nvPr/>
          </p:nvCxnSpPr>
          <p:spPr>
            <a:xfrm flipH="1">
              <a:off x="2998912" y="4067270"/>
              <a:ext cx="836596" cy="900901"/>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19" name="31 Conector recto">
              <a:extLst>
                <a:ext uri="{FF2B5EF4-FFF2-40B4-BE49-F238E27FC236}">
                  <a16:creationId xmlns:a16="http://schemas.microsoft.com/office/drawing/2014/main" id="{B10C9FE9-AF64-461C-B690-D6900396E6AA}"/>
                </a:ext>
              </a:extLst>
            </p:cNvPr>
            <p:cNvCxnSpPr>
              <a:stCxn id="4" idx="4"/>
              <a:endCxn id="9" idx="0"/>
            </p:cNvCxnSpPr>
            <p:nvPr/>
          </p:nvCxnSpPr>
          <p:spPr>
            <a:xfrm>
              <a:off x="4752020" y="4365104"/>
              <a:ext cx="0" cy="1368152"/>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20" name="34 Conector recto">
              <a:extLst>
                <a:ext uri="{FF2B5EF4-FFF2-40B4-BE49-F238E27FC236}">
                  <a16:creationId xmlns:a16="http://schemas.microsoft.com/office/drawing/2014/main" id="{4BB39FD9-EB2C-43F3-AEB5-9185A1AD06E2}"/>
                </a:ext>
              </a:extLst>
            </p:cNvPr>
            <p:cNvCxnSpPr>
              <a:stCxn id="8" idx="1"/>
              <a:endCxn id="4" idx="5"/>
            </p:cNvCxnSpPr>
            <p:nvPr/>
          </p:nvCxnSpPr>
          <p:spPr>
            <a:xfrm flipH="1" flipV="1">
              <a:off x="5668532" y="4067270"/>
              <a:ext cx="775676" cy="909902"/>
            </a:xfrm>
            <a:prstGeom prst="line">
              <a:avLst/>
            </a:prstGeom>
            <a:ln/>
          </p:spPr>
          <p:style>
            <a:lnRef idx="1">
              <a:schemeClr val="accent4"/>
            </a:lnRef>
            <a:fillRef idx="2">
              <a:schemeClr val="accent4"/>
            </a:fillRef>
            <a:effectRef idx="1">
              <a:schemeClr val="accent4"/>
            </a:effectRef>
            <a:fontRef idx="minor">
              <a:schemeClr val="dk1"/>
            </a:fontRef>
          </p:style>
        </p:cxnSp>
      </p:grpSp>
      <p:pic>
        <p:nvPicPr>
          <p:cNvPr id="21" name="Picture 8" descr="Resultado de imagen para siguiente">
            <a:hlinkClick r:id="" action="ppaction://hlinkshowjump?jump=nextslide"/>
            <a:extLst>
              <a:ext uri="{FF2B5EF4-FFF2-40B4-BE49-F238E27FC236}">
                <a16:creationId xmlns:a16="http://schemas.microsoft.com/office/drawing/2014/main" id="{7A6C9507-BA68-4CA9-A17E-EA3C18D941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22" name="Botón de acción: Volver 21">
            <a:hlinkClick r:id="rId3" action="ppaction://hlinksldjump" highlightClick="1"/>
            <a:extLst>
              <a:ext uri="{FF2B5EF4-FFF2-40B4-BE49-F238E27FC236}">
                <a16:creationId xmlns:a16="http://schemas.microsoft.com/office/drawing/2014/main" id="{E5173D99-7A2F-43B8-86F1-2B536EE64B1A}"/>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9454942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4212" y="457197"/>
            <a:ext cx="11288048" cy="1507067"/>
          </a:xfrm>
        </p:spPr>
        <p:txBody>
          <a:bodyPr/>
          <a:lstStyle/>
          <a:p>
            <a:r>
              <a:rPr lang="es-ES" dirty="0"/>
              <a:t>¿Y por que siguen los problemas?</a:t>
            </a:r>
          </a:p>
        </p:txBody>
      </p:sp>
      <p:sp>
        <p:nvSpPr>
          <p:cNvPr id="3" name="Marcador de contenido 2"/>
          <p:cNvSpPr>
            <a:spLocks noGrp="1"/>
          </p:cNvSpPr>
          <p:nvPr>
            <p:ph idx="1"/>
          </p:nvPr>
        </p:nvSpPr>
        <p:spPr>
          <a:xfrm>
            <a:off x="318452" y="1809440"/>
            <a:ext cx="10352384" cy="2828821"/>
          </a:xfrm>
        </p:spPr>
        <p:txBody>
          <a:bodyPr>
            <a:normAutofit/>
          </a:bodyPr>
          <a:lstStyle/>
          <a:p>
            <a:r>
              <a:rPr lang="es-ES" dirty="0">
                <a:solidFill>
                  <a:schemeClr val="tx1"/>
                </a:solidFill>
              </a:rPr>
              <a:t>Aun cuando el sw nos hace mas eficientes y productivos, seguimos teniendo problemas con el  tiempo, costo y calidad de los sistemas que se crean. La velocidad de cambio tecnológico es muy elevada, motivo por lo que los clientes tienen nuevas expectativas y todo ello pone presión que limita la habilidad de crear software de calidad en tiempos aceptables.</a:t>
            </a:r>
          </a:p>
          <a:p>
            <a:pPr marL="0" indent="0">
              <a:buNone/>
            </a:pPr>
            <a:endParaRPr lang="es-ES" dirty="0">
              <a:solidFill>
                <a:schemeClr val="tx1"/>
              </a:solidFill>
            </a:endParaRPr>
          </a:p>
          <a:p>
            <a:r>
              <a:rPr lang="es-ES" dirty="0">
                <a:solidFill>
                  <a:schemeClr val="tx1"/>
                </a:solidFill>
              </a:rPr>
              <a:t>…por ello la </a:t>
            </a:r>
            <a:r>
              <a:rPr lang="es-ES" b="1" u="sng" dirty="0">
                <a:solidFill>
                  <a:schemeClr val="tx1"/>
                </a:solidFill>
              </a:rPr>
              <a:t>Ingeniería de Sw </a:t>
            </a:r>
            <a:r>
              <a:rPr lang="es-ES" dirty="0">
                <a:solidFill>
                  <a:schemeClr val="tx1"/>
                </a:solidFill>
              </a:rPr>
              <a:t>busca dar las soluciones.</a:t>
            </a:r>
          </a:p>
        </p:txBody>
      </p:sp>
      <p:pic>
        <p:nvPicPr>
          <p:cNvPr id="4" name="Imagen 3"/>
          <p:cNvPicPr>
            <a:picLocks noChangeAspect="1"/>
          </p:cNvPicPr>
          <p:nvPr/>
        </p:nvPicPr>
        <p:blipFill>
          <a:blip r:embed="rId2"/>
          <a:stretch>
            <a:fillRect/>
          </a:stretch>
        </p:blipFill>
        <p:spPr>
          <a:xfrm>
            <a:off x="5170948" y="4638261"/>
            <a:ext cx="2314575" cy="1971675"/>
          </a:xfrm>
          <a:prstGeom prst="rect">
            <a:avLst/>
          </a:prstGeom>
        </p:spPr>
      </p:pic>
      <p:pic>
        <p:nvPicPr>
          <p:cNvPr id="5" name="Picture 2" descr="Resultado de imagen para menu boton">
            <a:hlinkClick r:id="rId3" action="ppaction://hlinksldjump"/>
            <a:extLst>
              <a:ext uri="{FF2B5EF4-FFF2-40B4-BE49-F238E27FC236}">
                <a16:creationId xmlns:a16="http://schemas.microsoft.com/office/drawing/2014/main" id="{4AFE80CE-49C8-45EB-ADB0-33001D7283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55435" y="4893737"/>
            <a:ext cx="816825" cy="8168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Resultado de imagen para siguiente">
            <a:hlinkClick r:id="rId5" action="ppaction://hlinksldjump"/>
            <a:extLst>
              <a:ext uri="{FF2B5EF4-FFF2-40B4-BE49-F238E27FC236}">
                <a16:creationId xmlns:a16="http://schemas.microsoft.com/office/drawing/2014/main" id="{BBAD2BB7-3EB3-46D2-BFB0-D1099CF82B8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7" name="Botón de acción: Volver 6">
            <a:hlinkClick r:id="rId5" action="ppaction://hlinksldjump" highlightClick="1"/>
            <a:extLst>
              <a:ext uri="{FF2B5EF4-FFF2-40B4-BE49-F238E27FC236}">
                <a16:creationId xmlns:a16="http://schemas.microsoft.com/office/drawing/2014/main" id="{E7293D26-66EB-47FB-8416-B5E19F026687}"/>
              </a:ext>
            </a:extLst>
          </p:cNvPr>
          <p:cNvSpPr/>
          <p:nvPr/>
        </p:nvSpPr>
        <p:spPr>
          <a:xfrm>
            <a:off x="9916160" y="6020295"/>
            <a:ext cx="1080739" cy="589641"/>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5001038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ipse 4">
            <a:extLst>
              <a:ext uri="{FF2B5EF4-FFF2-40B4-BE49-F238E27FC236}">
                <a16:creationId xmlns:a16="http://schemas.microsoft.com/office/drawing/2014/main" id="{9F15B42B-C969-4C40-9067-1944E5E0B6A2}"/>
              </a:ext>
            </a:extLst>
          </p:cNvPr>
          <p:cNvSpPr/>
          <p:nvPr/>
        </p:nvSpPr>
        <p:spPr>
          <a:xfrm>
            <a:off x="-1295356" y="-736030"/>
            <a:ext cx="6400800" cy="6393817"/>
          </a:xfrm>
          <a:prstGeom prst="ellipse">
            <a:avLst/>
          </a:prstGeom>
          <a:solidFill>
            <a:schemeClr val="bg1"/>
          </a:solidFill>
          <a:ln w="762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Título 1">
            <a:extLst>
              <a:ext uri="{FF2B5EF4-FFF2-40B4-BE49-F238E27FC236}">
                <a16:creationId xmlns:a16="http://schemas.microsoft.com/office/drawing/2014/main" id="{A892EC40-87BF-4D35-93FE-1E7371A07E10}"/>
              </a:ext>
            </a:extLst>
          </p:cNvPr>
          <p:cNvSpPr>
            <a:spLocks noGrp="1"/>
          </p:cNvSpPr>
          <p:nvPr>
            <p:ph type="title"/>
          </p:nvPr>
        </p:nvSpPr>
        <p:spPr>
          <a:xfrm>
            <a:off x="5388077" y="728326"/>
            <a:ext cx="5314536" cy="1325563"/>
          </a:xfrm>
        </p:spPr>
        <p:txBody>
          <a:bodyPr>
            <a:normAutofit/>
          </a:bodyPr>
          <a:lstStyle/>
          <a:p>
            <a:r>
              <a:rPr lang="es-MX" dirty="0"/>
              <a:t>Qué es el software?</a:t>
            </a:r>
          </a:p>
        </p:txBody>
      </p:sp>
      <p:pic>
        <p:nvPicPr>
          <p:cNvPr id="4" name="Imagen 3" descr="Imagen que contiene texto, mapa&#10;&#10;Descripción generada automáticamente">
            <a:extLst>
              <a:ext uri="{FF2B5EF4-FFF2-40B4-BE49-F238E27FC236}">
                <a16:creationId xmlns:a16="http://schemas.microsoft.com/office/drawing/2014/main" id="{2097675F-F1BF-472E-842B-2969D08D9E9A}"/>
              </a:ext>
            </a:extLst>
          </p:cNvPr>
          <p:cNvPicPr>
            <a:picLocks noChangeAspect="1"/>
          </p:cNvPicPr>
          <p:nvPr/>
        </p:nvPicPr>
        <p:blipFill rotWithShape="1">
          <a:blip r:embed="rId2">
            <a:extLst/>
          </a:blip>
          <a:srcRect l="5427" r="10257" b="1"/>
          <a:stretch/>
        </p:blipFill>
        <p:spPr>
          <a:xfrm>
            <a:off x="321733" y="453678"/>
            <a:ext cx="3835488" cy="4014402"/>
          </a:xfrm>
          <a:prstGeom prst="rect">
            <a:avLst/>
          </a:prstGeom>
        </p:spPr>
      </p:pic>
      <p:sp>
        <p:nvSpPr>
          <p:cNvPr id="3" name="Marcador de contenido 2">
            <a:extLst>
              <a:ext uri="{FF2B5EF4-FFF2-40B4-BE49-F238E27FC236}">
                <a16:creationId xmlns:a16="http://schemas.microsoft.com/office/drawing/2014/main" id="{C0D37B29-E461-4B32-B278-3517922D80DC}"/>
              </a:ext>
            </a:extLst>
          </p:cNvPr>
          <p:cNvSpPr>
            <a:spLocks noGrp="1"/>
          </p:cNvSpPr>
          <p:nvPr>
            <p:ph idx="1"/>
          </p:nvPr>
        </p:nvSpPr>
        <p:spPr>
          <a:xfrm>
            <a:off x="5388077" y="2154970"/>
            <a:ext cx="6096000" cy="1726160"/>
          </a:xfrm>
        </p:spPr>
        <p:txBody>
          <a:bodyPr anchor="t">
            <a:normAutofit/>
          </a:bodyPr>
          <a:lstStyle/>
          <a:p>
            <a:pPr lvl="1"/>
            <a:r>
              <a:rPr lang="es-ES" sz="1500" dirty="0">
                <a:solidFill>
                  <a:schemeClr val="tx1"/>
                </a:solidFill>
              </a:rPr>
              <a:t>Es mucho más que un código de programa.</a:t>
            </a:r>
          </a:p>
          <a:p>
            <a:pPr lvl="1"/>
            <a:r>
              <a:rPr lang="es-ES" sz="1500" dirty="0">
                <a:solidFill>
                  <a:schemeClr val="tx1"/>
                </a:solidFill>
              </a:rPr>
              <a:t>Colección de código ejecutables de programación, asociada a bibliotecas y a la documentación.</a:t>
            </a:r>
          </a:p>
          <a:p>
            <a:pPr lvl="1"/>
            <a:r>
              <a:rPr lang="es-ES" sz="1500" dirty="0">
                <a:solidFill>
                  <a:schemeClr val="tx1"/>
                </a:solidFill>
              </a:rPr>
              <a:t>A todo este conjunto se le llama producto software.</a:t>
            </a:r>
          </a:p>
          <a:p>
            <a:pPr marL="457200" lvl="1" indent="0">
              <a:buNone/>
            </a:pPr>
            <a:endParaRPr lang="es-ES" sz="1500" dirty="0">
              <a:solidFill>
                <a:schemeClr val="tx1"/>
              </a:solidFill>
            </a:endParaRPr>
          </a:p>
        </p:txBody>
      </p:sp>
      <p:sp>
        <p:nvSpPr>
          <p:cNvPr id="6" name="Rectángulo 5">
            <a:extLst>
              <a:ext uri="{FF2B5EF4-FFF2-40B4-BE49-F238E27FC236}">
                <a16:creationId xmlns:a16="http://schemas.microsoft.com/office/drawing/2014/main" id="{084DD522-D126-49E0-B9E0-12A33A37E6BC}"/>
              </a:ext>
            </a:extLst>
          </p:cNvPr>
          <p:cNvSpPr/>
          <p:nvPr/>
        </p:nvSpPr>
        <p:spPr>
          <a:xfrm>
            <a:off x="3796145" y="4649819"/>
            <a:ext cx="6096000" cy="2015936"/>
          </a:xfrm>
          <a:prstGeom prst="rect">
            <a:avLst/>
          </a:prstGeom>
        </p:spPr>
        <p:txBody>
          <a:bodyPr>
            <a:spAutoFit/>
          </a:bodyPr>
          <a:lstStyle/>
          <a:p>
            <a:pPr lvl="1"/>
            <a:r>
              <a:rPr lang="es-ES" sz="2000" dirty="0"/>
              <a:t>Clasificación:</a:t>
            </a:r>
          </a:p>
          <a:p>
            <a:pPr lvl="2"/>
            <a:endParaRPr lang="es-ES" sz="1500" dirty="0"/>
          </a:p>
          <a:p>
            <a:pPr lvl="2"/>
            <a:r>
              <a:rPr lang="es-ES" sz="1500" dirty="0"/>
              <a:t>Productos genéricos: Sistemas aislados producidos por una organización desarrollado para cualquier cliente que pueda adquirirlo.</a:t>
            </a:r>
          </a:p>
          <a:p>
            <a:pPr lvl="2"/>
            <a:endParaRPr lang="es-ES" sz="1500" dirty="0"/>
          </a:p>
          <a:p>
            <a:pPr lvl="2"/>
            <a:r>
              <a:rPr lang="es-ES" sz="1500" dirty="0"/>
              <a:t>Productos personalizados: Son productos desarrollados para un cliente en específico.</a:t>
            </a:r>
          </a:p>
        </p:txBody>
      </p:sp>
      <p:pic>
        <p:nvPicPr>
          <p:cNvPr id="9" name="Picture 8" descr="Resultado de imagen para siguiente">
            <a:hlinkClick r:id="" action="ppaction://hlinkshowjump?jump=nextslide"/>
            <a:extLst>
              <a:ext uri="{FF2B5EF4-FFF2-40B4-BE49-F238E27FC236}">
                <a16:creationId xmlns:a16="http://schemas.microsoft.com/office/drawing/2014/main" id="{DC94AE1E-30B6-4E0B-A658-EA761E7995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10" name="Botón de acción: Volver 9">
            <a:hlinkClick r:id="rId4" action="ppaction://hlinksldjump" highlightClick="1"/>
            <a:extLst>
              <a:ext uri="{FF2B5EF4-FFF2-40B4-BE49-F238E27FC236}">
                <a16:creationId xmlns:a16="http://schemas.microsoft.com/office/drawing/2014/main" id="{B42E1AB0-F04F-42C6-9552-678D98209EC8}"/>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4605023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429" y="778211"/>
            <a:ext cx="4274875" cy="1507067"/>
          </a:xfrm>
        </p:spPr>
        <p:txBody>
          <a:bodyPr/>
          <a:lstStyle/>
          <a:p>
            <a:r>
              <a:rPr lang="es-ES" b="1" dirty="0"/>
              <a:t>software</a:t>
            </a:r>
            <a:endParaRPr lang="es-ES" dirty="0"/>
          </a:p>
        </p:txBody>
      </p:sp>
      <p:sp>
        <p:nvSpPr>
          <p:cNvPr id="3" name="Marcador de contenido 2"/>
          <p:cNvSpPr>
            <a:spLocks noGrp="1"/>
          </p:cNvSpPr>
          <p:nvPr>
            <p:ph idx="1"/>
          </p:nvPr>
        </p:nvSpPr>
        <p:spPr>
          <a:xfrm>
            <a:off x="348010" y="1784444"/>
            <a:ext cx="8789244" cy="3846458"/>
          </a:xfrm>
        </p:spPr>
        <p:txBody>
          <a:bodyPr>
            <a:normAutofit/>
          </a:bodyPr>
          <a:lstStyle/>
          <a:p>
            <a:pPr algn="just"/>
            <a:r>
              <a:rPr lang="es-ES" sz="2400" dirty="0">
                <a:solidFill>
                  <a:schemeClr val="tx1"/>
                </a:solidFill>
              </a:rPr>
              <a:t>Pressman establece:</a:t>
            </a:r>
          </a:p>
          <a:p>
            <a:pPr marL="914400" lvl="2" indent="0" algn="just">
              <a:buNone/>
            </a:pPr>
            <a:r>
              <a:rPr lang="es-ES" sz="2000" dirty="0">
                <a:solidFill>
                  <a:schemeClr val="tx1"/>
                </a:solidFill>
              </a:rPr>
              <a:t> 1) instrucciones (programas de cómputo) que cuando se ejecutan proporcionan las características, función y desempeño buscado; </a:t>
            </a:r>
          </a:p>
          <a:p>
            <a:pPr marL="914400" lvl="2" indent="0" algn="just">
              <a:buNone/>
            </a:pPr>
            <a:r>
              <a:rPr lang="es-ES" sz="2000" dirty="0">
                <a:solidFill>
                  <a:schemeClr val="tx1"/>
                </a:solidFill>
              </a:rPr>
              <a:t>2) estructuras de datos que permiten que los programas manipulen en forma adecuada la información; </a:t>
            </a:r>
          </a:p>
          <a:p>
            <a:pPr marL="914400" lvl="2" indent="0" algn="just">
              <a:buNone/>
            </a:pPr>
            <a:r>
              <a:rPr lang="es-ES" sz="2000" dirty="0">
                <a:solidFill>
                  <a:schemeClr val="tx1"/>
                </a:solidFill>
              </a:rPr>
              <a:t>3) información descriptiva tanto en papel como en formas virtuales que describen la operación y uso de los programas.</a:t>
            </a:r>
          </a:p>
        </p:txBody>
      </p:sp>
      <p:pic>
        <p:nvPicPr>
          <p:cNvPr id="4" name="Imagen 3"/>
          <p:cNvPicPr>
            <a:picLocks noChangeAspect="1"/>
          </p:cNvPicPr>
          <p:nvPr/>
        </p:nvPicPr>
        <p:blipFill>
          <a:blip r:embed="rId2"/>
          <a:stretch>
            <a:fillRect/>
          </a:stretch>
        </p:blipFill>
        <p:spPr>
          <a:xfrm>
            <a:off x="8171601" y="200591"/>
            <a:ext cx="3162706" cy="2455748"/>
          </a:xfrm>
          <a:prstGeom prst="ellipse">
            <a:avLst/>
          </a:prstGeom>
          <a:ln>
            <a:noFill/>
          </a:ln>
          <a:effectLst>
            <a:softEdge rad="112500"/>
          </a:effectLst>
        </p:spPr>
      </p:pic>
      <p:pic>
        <p:nvPicPr>
          <p:cNvPr id="5" name="Picture 8" descr="Resultado de imagen para siguiente">
            <a:hlinkClick r:id="" action="ppaction://hlinkshowjump?jump=nextslide"/>
            <a:extLst>
              <a:ext uri="{FF2B5EF4-FFF2-40B4-BE49-F238E27FC236}">
                <a16:creationId xmlns:a16="http://schemas.microsoft.com/office/drawing/2014/main" id="{3CCD4BB6-231F-484F-B41A-464768C85A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6" name="Botón de acción: Volver 5">
            <a:hlinkClick r:id="rId4" action="ppaction://hlinksldjump" highlightClick="1"/>
            <a:extLst>
              <a:ext uri="{FF2B5EF4-FFF2-40B4-BE49-F238E27FC236}">
                <a16:creationId xmlns:a16="http://schemas.microsoft.com/office/drawing/2014/main" id="{D458D5F5-1AD4-4B43-B164-4AF9053F02A9}"/>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8617130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4212" y="685800"/>
            <a:ext cx="8534400" cy="1507067"/>
          </a:xfrm>
        </p:spPr>
        <p:txBody>
          <a:bodyPr/>
          <a:lstStyle/>
          <a:p>
            <a:r>
              <a:rPr lang="es-ES" dirty="0"/>
              <a:t>Características del Sw</a:t>
            </a:r>
          </a:p>
        </p:txBody>
      </p:sp>
      <p:sp>
        <p:nvSpPr>
          <p:cNvPr id="3" name="Marcador de contenido 2"/>
          <p:cNvSpPr>
            <a:spLocks noGrp="1"/>
          </p:cNvSpPr>
          <p:nvPr>
            <p:ph idx="1"/>
          </p:nvPr>
        </p:nvSpPr>
        <p:spPr>
          <a:xfrm>
            <a:off x="684212" y="2006994"/>
            <a:ext cx="9334431" cy="4165206"/>
          </a:xfrm>
        </p:spPr>
        <p:txBody>
          <a:bodyPr>
            <a:normAutofit/>
          </a:bodyPr>
          <a:lstStyle/>
          <a:p>
            <a:pPr marL="457200" indent="-457200">
              <a:buFont typeface="+mj-lt"/>
              <a:buAutoNum type="arabicPeriod"/>
            </a:pPr>
            <a:r>
              <a:rPr lang="es-ES" sz="2400" dirty="0">
                <a:solidFill>
                  <a:schemeClr val="tx1"/>
                </a:solidFill>
              </a:rPr>
              <a:t>El SW se desarrolla o modifica con intelecto; no se manufactura en el sentido clásico.</a:t>
            </a:r>
          </a:p>
          <a:p>
            <a:pPr marL="0" indent="0">
              <a:buNone/>
            </a:pPr>
            <a:endParaRPr lang="es-ES" sz="2400" dirty="0">
              <a:solidFill>
                <a:schemeClr val="tx1"/>
              </a:solidFill>
            </a:endParaRPr>
          </a:p>
          <a:p>
            <a:pPr marL="514350" indent="-514350">
              <a:buFont typeface="+mj-lt"/>
              <a:buAutoNum type="arabicPeriod" startAt="2"/>
            </a:pPr>
            <a:r>
              <a:rPr lang="es-ES" sz="2400" dirty="0">
                <a:solidFill>
                  <a:schemeClr val="tx1"/>
                </a:solidFill>
              </a:rPr>
              <a:t> El SW no se “desgasta”.</a:t>
            </a:r>
          </a:p>
          <a:p>
            <a:pPr marL="0" indent="0">
              <a:buNone/>
            </a:pPr>
            <a:endParaRPr lang="es-ES" sz="2400" dirty="0">
              <a:solidFill>
                <a:schemeClr val="tx1"/>
              </a:solidFill>
            </a:endParaRPr>
          </a:p>
          <a:p>
            <a:pPr marL="514350" indent="-514350">
              <a:buFont typeface="+mj-lt"/>
              <a:buAutoNum type="arabicPeriod" startAt="3"/>
            </a:pPr>
            <a:r>
              <a:rPr lang="es-ES" sz="2400" dirty="0">
                <a:solidFill>
                  <a:schemeClr val="tx1"/>
                </a:solidFill>
              </a:rPr>
              <a:t>Aunque la industria se mueva hacia la construcción basada en componentes, la mayor parte del sw se construye para un uso individualizado.</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03133" y="3364564"/>
            <a:ext cx="1436171" cy="1054887"/>
          </a:xfrm>
          <a:prstGeom prst="rect">
            <a:avLst/>
          </a:prstGeom>
        </p:spPr>
      </p:pic>
      <p:pic>
        <p:nvPicPr>
          <p:cNvPr id="7" name="Imagen 6"/>
          <p:cNvPicPr>
            <a:picLocks noChangeAspect="1"/>
          </p:cNvPicPr>
          <p:nvPr/>
        </p:nvPicPr>
        <p:blipFill>
          <a:blip r:embed="rId3"/>
          <a:stretch>
            <a:fillRect/>
          </a:stretch>
        </p:blipFill>
        <p:spPr>
          <a:xfrm>
            <a:off x="7889329" y="155781"/>
            <a:ext cx="4094735" cy="1851213"/>
          </a:xfrm>
          <a:prstGeom prst="rect">
            <a:avLst/>
          </a:prstGeom>
        </p:spPr>
      </p:pic>
      <p:sp>
        <p:nvSpPr>
          <p:cNvPr id="9" name="Botón de acción: Volver 8">
            <a:hlinkClick r:id="rId4" action="ppaction://hlinksldjump" highlightClick="1"/>
            <a:extLst>
              <a:ext uri="{FF2B5EF4-FFF2-40B4-BE49-F238E27FC236}">
                <a16:creationId xmlns:a16="http://schemas.microsoft.com/office/drawing/2014/main" id="{8D9360E8-A88E-4985-9EAB-DA3EDA365E37}"/>
              </a:ext>
            </a:extLst>
          </p:cNvPr>
          <p:cNvSpPr/>
          <p:nvPr/>
        </p:nvSpPr>
        <p:spPr>
          <a:xfrm>
            <a:off x="11117790" y="5978754"/>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5464644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1561" y="281763"/>
            <a:ext cx="8534400" cy="1507067"/>
          </a:xfrm>
        </p:spPr>
        <p:txBody>
          <a:bodyPr/>
          <a:lstStyle/>
          <a:p>
            <a:r>
              <a:rPr lang="es-ES" dirty="0"/>
              <a:t>Dominios de aplicación del SW</a:t>
            </a:r>
          </a:p>
        </p:txBody>
      </p:sp>
      <p:sp>
        <p:nvSpPr>
          <p:cNvPr id="3" name="Marcador de contenido 2"/>
          <p:cNvSpPr>
            <a:spLocks noGrp="1"/>
          </p:cNvSpPr>
          <p:nvPr>
            <p:ph idx="1"/>
          </p:nvPr>
        </p:nvSpPr>
        <p:spPr>
          <a:xfrm>
            <a:off x="684212" y="2092055"/>
            <a:ext cx="11351844" cy="4415071"/>
          </a:xfrm>
        </p:spPr>
        <p:txBody>
          <a:bodyPr>
            <a:normAutofit/>
          </a:bodyPr>
          <a:lstStyle/>
          <a:p>
            <a:r>
              <a:rPr lang="es-ES" sz="2400" dirty="0">
                <a:solidFill>
                  <a:schemeClr val="tx1"/>
                </a:solidFill>
              </a:rPr>
              <a:t>Actualmente hay siete grandes categorías de sw de computadora que plantean retos continuos a los ingenieros de software:</a:t>
            </a:r>
          </a:p>
          <a:p>
            <a:pPr marL="914400" lvl="1" indent="-457200">
              <a:buFont typeface="+mj-lt"/>
              <a:buAutoNum type="arabicPeriod"/>
            </a:pPr>
            <a:r>
              <a:rPr lang="es-ES" sz="2200" dirty="0">
                <a:solidFill>
                  <a:schemeClr val="tx1"/>
                </a:solidFill>
              </a:rPr>
              <a:t>Software de sistemas</a:t>
            </a:r>
          </a:p>
          <a:p>
            <a:pPr marL="914400" lvl="1" indent="-457200">
              <a:buFont typeface="+mj-lt"/>
              <a:buAutoNum type="arabicPeriod"/>
            </a:pPr>
            <a:r>
              <a:rPr lang="es-ES" sz="2200" dirty="0">
                <a:solidFill>
                  <a:schemeClr val="tx1"/>
                </a:solidFill>
              </a:rPr>
              <a:t>Software de aplicación</a:t>
            </a:r>
          </a:p>
          <a:p>
            <a:pPr marL="914400" lvl="1" indent="-457200">
              <a:buFont typeface="+mj-lt"/>
              <a:buAutoNum type="arabicPeriod"/>
            </a:pPr>
            <a:r>
              <a:rPr lang="es-ES" sz="2200" dirty="0">
                <a:solidFill>
                  <a:schemeClr val="tx1"/>
                </a:solidFill>
              </a:rPr>
              <a:t>Software de ingeniería y ciencias </a:t>
            </a:r>
          </a:p>
          <a:p>
            <a:pPr marL="914400" lvl="1" indent="-457200">
              <a:buFont typeface="+mj-lt"/>
              <a:buAutoNum type="arabicPeriod"/>
            </a:pPr>
            <a:r>
              <a:rPr lang="es-ES" sz="2200" dirty="0">
                <a:solidFill>
                  <a:schemeClr val="tx1"/>
                </a:solidFill>
              </a:rPr>
              <a:t>Software incrustado</a:t>
            </a:r>
          </a:p>
          <a:p>
            <a:pPr marL="914400" lvl="1" indent="-457200">
              <a:buFont typeface="+mj-lt"/>
              <a:buAutoNum type="arabicPeriod"/>
            </a:pPr>
            <a:r>
              <a:rPr lang="es-ES" sz="2200" dirty="0">
                <a:solidFill>
                  <a:schemeClr val="tx1"/>
                </a:solidFill>
              </a:rPr>
              <a:t>Software de línea de productos</a:t>
            </a:r>
          </a:p>
          <a:p>
            <a:pPr marL="914400" lvl="1" indent="-457200">
              <a:buFont typeface="+mj-lt"/>
              <a:buAutoNum type="arabicPeriod"/>
            </a:pPr>
            <a:r>
              <a:rPr lang="es-ES" sz="2200" dirty="0">
                <a:solidFill>
                  <a:schemeClr val="tx1"/>
                </a:solidFill>
              </a:rPr>
              <a:t>Aplicaciones web</a:t>
            </a:r>
          </a:p>
          <a:p>
            <a:pPr marL="914400" lvl="1" indent="-457200">
              <a:buFont typeface="+mj-lt"/>
              <a:buAutoNum type="arabicPeriod"/>
            </a:pPr>
            <a:r>
              <a:rPr lang="es-ES" sz="2200" dirty="0">
                <a:solidFill>
                  <a:schemeClr val="tx1"/>
                </a:solidFill>
              </a:rPr>
              <a:t>Software de inteligencia artificial</a:t>
            </a:r>
          </a:p>
          <a:p>
            <a:pPr marL="914400" lvl="1" indent="-457200">
              <a:buFont typeface="+mj-lt"/>
              <a:buAutoNum type="arabicPeriod"/>
            </a:pPr>
            <a:endParaRPr lang="es-ES" sz="2200" dirty="0">
              <a:solidFill>
                <a:schemeClr val="tx1"/>
              </a:solidFill>
            </a:endParaRPr>
          </a:p>
          <a:p>
            <a:endParaRPr lang="es-ES" sz="2400" dirty="0">
              <a:solidFill>
                <a:schemeClr val="tx1"/>
              </a:solidFill>
            </a:endParaRPr>
          </a:p>
        </p:txBody>
      </p:sp>
      <p:pic>
        <p:nvPicPr>
          <p:cNvPr id="4" name="Imagen 3"/>
          <p:cNvPicPr>
            <a:picLocks noChangeAspect="1"/>
          </p:cNvPicPr>
          <p:nvPr/>
        </p:nvPicPr>
        <p:blipFill>
          <a:blip r:embed="rId2"/>
          <a:stretch>
            <a:fillRect/>
          </a:stretch>
        </p:blipFill>
        <p:spPr>
          <a:xfrm>
            <a:off x="6360135" y="2626291"/>
            <a:ext cx="4145306" cy="275851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6" name="Picture 8" descr="Resultado de imagen para siguiente">
            <a:hlinkClick r:id="" action="ppaction://hlinkshowjump?jump=nextslide"/>
            <a:extLst>
              <a:ext uri="{FF2B5EF4-FFF2-40B4-BE49-F238E27FC236}">
                <a16:creationId xmlns:a16="http://schemas.microsoft.com/office/drawing/2014/main" id="{99316D10-468C-4F4C-87B8-1914074CD7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7" name="Botón de acción: Volver 6">
            <a:hlinkClick r:id="rId4" action="ppaction://hlinksldjump" highlightClick="1"/>
            <a:extLst>
              <a:ext uri="{FF2B5EF4-FFF2-40B4-BE49-F238E27FC236}">
                <a16:creationId xmlns:a16="http://schemas.microsoft.com/office/drawing/2014/main" id="{C2CA43A1-76B8-4496-94ED-1215C47873FE}"/>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2854811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522860-A82C-4C65-BE35-8DD66511A5B4}"/>
              </a:ext>
            </a:extLst>
          </p:cNvPr>
          <p:cNvSpPr>
            <a:spLocks noGrp="1"/>
          </p:cNvSpPr>
          <p:nvPr>
            <p:ph type="title"/>
          </p:nvPr>
        </p:nvSpPr>
        <p:spPr>
          <a:xfrm>
            <a:off x="0" y="867833"/>
            <a:ext cx="8534400" cy="1507067"/>
          </a:xfrm>
        </p:spPr>
        <p:txBody>
          <a:bodyPr/>
          <a:lstStyle/>
          <a:p>
            <a:pPr algn="ctr"/>
            <a:r>
              <a:rPr lang="es-MX" dirty="0">
                <a:latin typeface="Arial" panose="020B0604020202020204" pitchFamily="34" charset="0"/>
                <a:cs typeface="Arial" panose="020B0604020202020204" pitchFamily="34" charset="0"/>
              </a:rPr>
              <a:t>Software de sistemas</a:t>
            </a:r>
          </a:p>
        </p:txBody>
      </p:sp>
      <p:sp>
        <p:nvSpPr>
          <p:cNvPr id="3" name="Marcador de contenido 2">
            <a:extLst>
              <a:ext uri="{FF2B5EF4-FFF2-40B4-BE49-F238E27FC236}">
                <a16:creationId xmlns:a16="http://schemas.microsoft.com/office/drawing/2014/main" id="{1030285F-6DFD-4CD8-9C7F-64FA69FBACBD}"/>
              </a:ext>
            </a:extLst>
          </p:cNvPr>
          <p:cNvSpPr>
            <a:spLocks noGrp="1"/>
          </p:cNvSpPr>
          <p:nvPr>
            <p:ph idx="1"/>
          </p:nvPr>
        </p:nvSpPr>
        <p:spPr>
          <a:xfrm>
            <a:off x="451454" y="1992515"/>
            <a:ext cx="9224559" cy="3615267"/>
          </a:xfrm>
        </p:spPr>
        <p:txBody>
          <a:bodyPr>
            <a:normAutofit/>
          </a:bodyPr>
          <a:lstStyle/>
          <a:p>
            <a:r>
              <a:rPr lang="es-MX" sz="2800" dirty="0">
                <a:solidFill>
                  <a:schemeClr val="tx1"/>
                </a:solidFill>
              </a:rPr>
              <a:t>Conjunto de programas escritos para dar servicio a otros programas.</a:t>
            </a:r>
          </a:p>
          <a:p>
            <a:r>
              <a:rPr lang="es-MX" sz="2800" dirty="0">
                <a:solidFill>
                  <a:schemeClr val="tx1"/>
                </a:solidFill>
              </a:rPr>
              <a:t>Ejemplo: Compiladores, editores y herramientas de administración.</a:t>
            </a:r>
          </a:p>
        </p:txBody>
      </p:sp>
      <p:pic>
        <p:nvPicPr>
          <p:cNvPr id="1026" name="Picture 2" descr="Resultado de imagen para software de sistemas">
            <a:extLst>
              <a:ext uri="{FF2B5EF4-FFF2-40B4-BE49-F238E27FC236}">
                <a16:creationId xmlns:a16="http://schemas.microsoft.com/office/drawing/2014/main" id="{6F229A74-AD30-41E3-9A1A-64D2A6BAAFD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34400" y="0"/>
            <a:ext cx="3616243" cy="274796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Resultado de imagen para siguiente">
            <a:hlinkClick r:id="" action="ppaction://hlinkshowjump?jump=nextslide"/>
            <a:extLst>
              <a:ext uri="{FF2B5EF4-FFF2-40B4-BE49-F238E27FC236}">
                <a16:creationId xmlns:a16="http://schemas.microsoft.com/office/drawing/2014/main" id="{F91F4AF0-06F4-4AEB-85BC-62BFD7BD4C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6" name="Botón de acción: Volver 5">
            <a:hlinkClick r:id="rId4" action="ppaction://hlinksldjump" highlightClick="1"/>
            <a:extLst>
              <a:ext uri="{FF2B5EF4-FFF2-40B4-BE49-F238E27FC236}">
                <a16:creationId xmlns:a16="http://schemas.microsoft.com/office/drawing/2014/main" id="{BF67B665-E262-47A2-9023-D4AE1A445A93}"/>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4448717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D06971-A146-46B9-8775-7AD3F89317A8}"/>
              </a:ext>
            </a:extLst>
          </p:cNvPr>
          <p:cNvSpPr>
            <a:spLocks noGrp="1"/>
          </p:cNvSpPr>
          <p:nvPr>
            <p:ph type="title"/>
          </p:nvPr>
        </p:nvSpPr>
        <p:spPr>
          <a:xfrm>
            <a:off x="301827" y="365125"/>
            <a:ext cx="8534400" cy="1507067"/>
          </a:xfrm>
        </p:spPr>
        <p:txBody>
          <a:bodyPr/>
          <a:lstStyle/>
          <a:p>
            <a:pPr algn="ctr"/>
            <a:r>
              <a:rPr lang="es-MX" dirty="0">
                <a:latin typeface="Arial" panose="020B0604020202020204" pitchFamily="34" charset="0"/>
                <a:cs typeface="Arial" panose="020B0604020202020204" pitchFamily="34" charset="0"/>
              </a:rPr>
              <a:t>Software de aplicación </a:t>
            </a:r>
          </a:p>
        </p:txBody>
      </p:sp>
      <p:sp>
        <p:nvSpPr>
          <p:cNvPr id="3" name="Marcador de contenido 2">
            <a:extLst>
              <a:ext uri="{FF2B5EF4-FFF2-40B4-BE49-F238E27FC236}">
                <a16:creationId xmlns:a16="http://schemas.microsoft.com/office/drawing/2014/main" id="{A1E40234-A59B-4037-96C9-8CC5BCADF052}"/>
              </a:ext>
            </a:extLst>
          </p:cNvPr>
          <p:cNvSpPr>
            <a:spLocks noGrp="1"/>
          </p:cNvSpPr>
          <p:nvPr>
            <p:ph idx="1"/>
          </p:nvPr>
        </p:nvSpPr>
        <p:spPr>
          <a:xfrm>
            <a:off x="684212" y="685800"/>
            <a:ext cx="10238712" cy="3615267"/>
          </a:xfrm>
        </p:spPr>
        <p:txBody>
          <a:bodyPr>
            <a:normAutofit/>
          </a:bodyPr>
          <a:lstStyle/>
          <a:p>
            <a:r>
              <a:rPr lang="es-MX" sz="2400" dirty="0">
                <a:solidFill>
                  <a:schemeClr val="tx1"/>
                </a:solidFill>
              </a:rPr>
              <a:t>Programas aislados que resuelven una necesidad especifica de negocios.</a:t>
            </a:r>
          </a:p>
          <a:p>
            <a:r>
              <a:rPr lang="es-MX" sz="2400" dirty="0">
                <a:solidFill>
                  <a:schemeClr val="tx1"/>
                </a:solidFill>
              </a:rPr>
              <a:t>Ejemplo: Aplicaciones de procesamiento de datos y aplicaciones para controlar funciones de negocios en tiempo real.</a:t>
            </a:r>
          </a:p>
        </p:txBody>
      </p:sp>
      <p:pic>
        <p:nvPicPr>
          <p:cNvPr id="2052" name="Picture 4" descr="Resultado de imagen para software de aplicacion">
            <a:extLst>
              <a:ext uri="{FF2B5EF4-FFF2-40B4-BE49-F238E27FC236}">
                <a16:creationId xmlns:a16="http://schemas.microsoft.com/office/drawing/2014/main" id="{1B8F8340-9F1A-4C5F-A5F1-ABDD6FF86EF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49638" y="3787894"/>
            <a:ext cx="5411371" cy="270498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Resultado de imagen para siguiente">
            <a:hlinkClick r:id="" action="ppaction://hlinkshowjump?jump=nextslide"/>
            <a:extLst>
              <a:ext uri="{FF2B5EF4-FFF2-40B4-BE49-F238E27FC236}">
                <a16:creationId xmlns:a16="http://schemas.microsoft.com/office/drawing/2014/main" id="{E1C0B475-C8D4-4561-91F3-EF223A4C28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6" name="Botón de acción: Volver 5">
            <a:hlinkClick r:id="rId4" action="ppaction://hlinksldjump" highlightClick="1"/>
            <a:extLst>
              <a:ext uri="{FF2B5EF4-FFF2-40B4-BE49-F238E27FC236}">
                <a16:creationId xmlns:a16="http://schemas.microsoft.com/office/drawing/2014/main" id="{3ABD6EBE-404F-4FAA-851B-3D15586FE24A}"/>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7724337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99BC326-BF26-4A19-B1AD-860174CF9786}"/>
              </a:ext>
            </a:extLst>
          </p:cNvPr>
          <p:cNvSpPr>
            <a:spLocks noGrp="1"/>
          </p:cNvSpPr>
          <p:nvPr>
            <p:ph type="title"/>
          </p:nvPr>
        </p:nvSpPr>
        <p:spPr>
          <a:xfrm>
            <a:off x="684212" y="360288"/>
            <a:ext cx="10055832" cy="1507067"/>
          </a:xfrm>
        </p:spPr>
        <p:txBody>
          <a:bodyPr/>
          <a:lstStyle/>
          <a:p>
            <a:r>
              <a:rPr lang="es-MX" dirty="0">
                <a:latin typeface="Arial" panose="020B0604020202020204" pitchFamily="34" charset="0"/>
                <a:cs typeface="Arial" panose="020B0604020202020204" pitchFamily="34" charset="0"/>
              </a:rPr>
              <a:t>Software de ingeniería y ciencias</a:t>
            </a:r>
          </a:p>
        </p:txBody>
      </p:sp>
      <p:sp>
        <p:nvSpPr>
          <p:cNvPr id="3" name="Marcador de contenido 2">
            <a:extLst>
              <a:ext uri="{FF2B5EF4-FFF2-40B4-BE49-F238E27FC236}">
                <a16:creationId xmlns:a16="http://schemas.microsoft.com/office/drawing/2014/main" id="{F2E779A8-6309-4CE5-9B63-E26B4ACC218E}"/>
              </a:ext>
            </a:extLst>
          </p:cNvPr>
          <p:cNvSpPr>
            <a:spLocks noGrp="1"/>
          </p:cNvSpPr>
          <p:nvPr>
            <p:ph idx="1"/>
          </p:nvPr>
        </p:nvSpPr>
        <p:spPr>
          <a:xfrm>
            <a:off x="684212" y="1375379"/>
            <a:ext cx="9440690" cy="3615267"/>
          </a:xfrm>
        </p:spPr>
        <p:txBody>
          <a:bodyPr>
            <a:normAutofit/>
          </a:bodyPr>
          <a:lstStyle/>
          <a:p>
            <a:r>
              <a:rPr lang="es-MX" sz="2400" dirty="0">
                <a:solidFill>
                  <a:schemeClr val="tx1"/>
                </a:solidFill>
              </a:rPr>
              <a:t>Se ha caracterizado por algoritmos “devoradores de números”.</a:t>
            </a:r>
          </a:p>
          <a:p>
            <a:r>
              <a:rPr lang="es-MX" sz="2400" dirty="0">
                <a:solidFill>
                  <a:schemeClr val="tx1"/>
                </a:solidFill>
              </a:rPr>
              <a:t>Ejemplo: Diseño asistido por computadora y simulación de sistemas.</a:t>
            </a:r>
          </a:p>
          <a:p>
            <a:endParaRPr lang="es-MX" sz="2400" dirty="0">
              <a:solidFill>
                <a:schemeClr val="tx1"/>
              </a:solidFill>
            </a:endParaRPr>
          </a:p>
        </p:txBody>
      </p:sp>
      <p:pic>
        <p:nvPicPr>
          <p:cNvPr id="3074" name="Picture 2" descr="Resultado de imagen para astronomia computacion">
            <a:extLst>
              <a:ext uri="{FF2B5EF4-FFF2-40B4-BE49-F238E27FC236}">
                <a16:creationId xmlns:a16="http://schemas.microsoft.com/office/drawing/2014/main" id="{C1A092B4-79A9-4F78-93DF-2C9F30A76F4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3846" b="30667"/>
          <a:stretch/>
        </p:blipFill>
        <p:spPr bwMode="auto">
          <a:xfrm>
            <a:off x="3876675" y="3903145"/>
            <a:ext cx="4438650" cy="243371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Resultado de imagen para siguiente">
            <a:hlinkClick r:id="" action="ppaction://hlinkshowjump?jump=nextslide"/>
            <a:extLst>
              <a:ext uri="{FF2B5EF4-FFF2-40B4-BE49-F238E27FC236}">
                <a16:creationId xmlns:a16="http://schemas.microsoft.com/office/drawing/2014/main" id="{38C5F9F8-87EB-4A58-BCF6-1FFBC7D5AF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6" name="Botón de acción: Volver 5">
            <a:hlinkClick r:id="rId4" action="ppaction://hlinksldjump" highlightClick="1"/>
            <a:extLst>
              <a:ext uri="{FF2B5EF4-FFF2-40B4-BE49-F238E27FC236}">
                <a16:creationId xmlns:a16="http://schemas.microsoft.com/office/drawing/2014/main" id="{7A9B15FF-00A3-41B4-B4CA-2CDAD8754E4C}"/>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9195336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F148BDE-3B7E-477B-87D2-E64F5733D9C9}"/>
              </a:ext>
            </a:extLst>
          </p:cNvPr>
          <p:cNvSpPr>
            <a:spLocks noGrp="1"/>
          </p:cNvSpPr>
          <p:nvPr>
            <p:ph type="title"/>
          </p:nvPr>
        </p:nvSpPr>
        <p:spPr>
          <a:xfrm>
            <a:off x="750714" y="148087"/>
            <a:ext cx="8534400" cy="1507067"/>
          </a:xfrm>
        </p:spPr>
        <p:txBody>
          <a:bodyPr/>
          <a:lstStyle/>
          <a:p>
            <a:r>
              <a:rPr lang="es-MX" dirty="0">
                <a:latin typeface="Arial" panose="020B0604020202020204" pitchFamily="34" charset="0"/>
                <a:cs typeface="Arial" panose="020B0604020202020204" pitchFamily="34" charset="0"/>
              </a:rPr>
              <a:t>Software incrustado</a:t>
            </a:r>
          </a:p>
        </p:txBody>
      </p:sp>
      <p:sp>
        <p:nvSpPr>
          <p:cNvPr id="3" name="Marcador de contenido 2">
            <a:extLst>
              <a:ext uri="{FF2B5EF4-FFF2-40B4-BE49-F238E27FC236}">
                <a16:creationId xmlns:a16="http://schemas.microsoft.com/office/drawing/2014/main" id="{8A49DA6B-0803-4A22-8446-68685C667331}"/>
              </a:ext>
            </a:extLst>
          </p:cNvPr>
          <p:cNvSpPr>
            <a:spLocks noGrp="1"/>
          </p:cNvSpPr>
          <p:nvPr>
            <p:ph idx="1"/>
          </p:nvPr>
        </p:nvSpPr>
        <p:spPr>
          <a:xfrm>
            <a:off x="482908" y="1367443"/>
            <a:ext cx="10722647" cy="3615267"/>
          </a:xfrm>
        </p:spPr>
        <p:txBody>
          <a:bodyPr>
            <a:normAutofit/>
          </a:bodyPr>
          <a:lstStyle/>
          <a:p>
            <a:r>
              <a:rPr lang="es-MX" sz="2400" dirty="0">
                <a:solidFill>
                  <a:schemeClr val="tx1"/>
                </a:solidFill>
              </a:rPr>
              <a:t>Reside dentro de un producto o sistema y se usa para implementar y controlar características y funciones para el usuario final y para el sistema en si.</a:t>
            </a:r>
          </a:p>
          <a:p>
            <a:r>
              <a:rPr lang="es-MX" sz="2400" dirty="0">
                <a:solidFill>
                  <a:schemeClr val="tx1"/>
                </a:solidFill>
              </a:rPr>
              <a:t>Ejemplo: Control tablero de horno de microondas, funciones digitales en un automóvil, control del dispensador de combustible y cajeros automáticos.</a:t>
            </a:r>
          </a:p>
        </p:txBody>
      </p:sp>
      <p:pic>
        <p:nvPicPr>
          <p:cNvPr id="4098" name="Picture 2" descr="Resultado de imagen para software incrustado">
            <a:extLst>
              <a:ext uri="{FF2B5EF4-FFF2-40B4-BE49-F238E27FC236}">
                <a16:creationId xmlns:a16="http://schemas.microsoft.com/office/drawing/2014/main" id="{C0317D74-8AE6-4047-BD6B-7EFD423FF59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4108" t="10845" r="6247" b="8005"/>
          <a:stretch/>
        </p:blipFill>
        <p:spPr bwMode="auto">
          <a:xfrm>
            <a:off x="4750109" y="4111284"/>
            <a:ext cx="2691781" cy="274671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Resultado de imagen para siguiente">
            <a:hlinkClick r:id="" action="ppaction://hlinkshowjump?jump=nextslide"/>
            <a:extLst>
              <a:ext uri="{FF2B5EF4-FFF2-40B4-BE49-F238E27FC236}">
                <a16:creationId xmlns:a16="http://schemas.microsoft.com/office/drawing/2014/main" id="{8E178440-312B-40FE-A9BE-F382E5269E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6" name="Botón de acción: Volver 5">
            <a:hlinkClick r:id="rId4" action="ppaction://hlinksldjump" highlightClick="1"/>
            <a:extLst>
              <a:ext uri="{FF2B5EF4-FFF2-40B4-BE49-F238E27FC236}">
                <a16:creationId xmlns:a16="http://schemas.microsoft.com/office/drawing/2014/main" id="{45FCED43-AC49-437D-AB66-7412371CD10C}"/>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430223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3 Marcador de contenido"/>
          <p:cNvSpPr txBox="1">
            <a:spLocks/>
          </p:cNvSpPr>
          <p:nvPr/>
        </p:nvSpPr>
        <p:spPr>
          <a:xfrm>
            <a:off x="298470" y="1904183"/>
            <a:ext cx="8845531" cy="3562543"/>
          </a:xfrm>
          <a:prstGeom prst="rect">
            <a:avLst/>
          </a:prstGeom>
        </p:spPr>
        <p:txBody>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effectLst>
                  <a:outerShdw blurRad="152400" dist="38100" dir="2700000" algn="tl">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effectLst>
                  <a:outerShdw blurRad="152400" dist="38100" dir="2700000" algn="tl">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effectLst>
                  <a:outerShdw blurRad="152400" dist="38100" dir="2700000" algn="tl">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algn="just">
              <a:lnSpc>
                <a:spcPct val="100000"/>
              </a:lnSpc>
              <a:buNone/>
            </a:pPr>
            <a:r>
              <a:rPr lang="es-MX" sz="1800" dirty="0">
                <a:effectLst/>
              </a:rPr>
              <a:t>	La calidad en el desarrollo y mantenimiento del software se ha convertido hoy en día en uno de los principales objetivos estratégicos de las organizaciones, debido a cada vez más, los procesos principales de las organizaciones dependen de los sistemas informáticos para su buen funcionamiento. </a:t>
            </a:r>
          </a:p>
          <a:p>
            <a:pPr marL="457200" lvl="1" indent="0">
              <a:lnSpc>
                <a:spcPct val="100000"/>
              </a:lnSpc>
              <a:buNone/>
            </a:pPr>
            <a:endParaRPr lang="es-MX" sz="1400" dirty="0">
              <a:effectLst/>
            </a:endParaRPr>
          </a:p>
          <a:p>
            <a:pPr marL="0" indent="0" algn="just">
              <a:lnSpc>
                <a:spcPct val="100000"/>
              </a:lnSpc>
              <a:buNone/>
            </a:pPr>
            <a:r>
              <a:rPr lang="es-MX" sz="1800" dirty="0">
                <a:effectLst/>
              </a:rPr>
              <a:t>En la evolución experimentada por la calidad del software se ha pasado de un tratamiento centrado fundamentalmente en la inspección y detección de errores, a una aproximación más sistemática, dada la importancia que ha adquirido la calidad en la ingeniería del software. En los últimos años se han publicado diversos estudios y estándares en los que se exponen los principios que se deben seguir para la mejora tanto de productos como de procesos de software. Todo ello ha influido de forma significativa en el papel que actualmente tiene la calidad en las organizaciones, que pasa de convertirse en una filosofía y una cultura que afecta a toda la organización. 	</a:t>
            </a:r>
          </a:p>
        </p:txBody>
      </p:sp>
      <p:sp>
        <p:nvSpPr>
          <p:cNvPr id="3" name="1 Título"/>
          <p:cNvSpPr txBox="1">
            <a:spLocks/>
          </p:cNvSpPr>
          <p:nvPr/>
        </p:nvSpPr>
        <p:spPr>
          <a:xfrm>
            <a:off x="1569396" y="953952"/>
            <a:ext cx="7758138" cy="1143000"/>
          </a:xfrm>
          <a:prstGeom prst="rect">
            <a:avLst/>
          </a:prstGeom>
        </p:spPr>
        <p:txBody>
          <a:bodyPr>
            <a:normAutofit/>
          </a:body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s-ES" sz="4400" b="0" i="0" u="none" strike="noStrike" kern="1200" cap="none" spc="0" normalizeH="0" baseline="0" noProof="0" dirty="0">
                <a:ln>
                  <a:noFill/>
                </a:ln>
                <a:effectLst/>
                <a:uLnTx/>
                <a:uFillTx/>
                <a:latin typeface="+mj-lt"/>
                <a:ea typeface="+mj-ea"/>
                <a:cs typeface="+mj-cs"/>
              </a:rPr>
              <a:t>1. Presentación</a:t>
            </a:r>
            <a:endParaRPr kumimoji="0" lang="es-MX" sz="4400" b="0" i="0" u="none" strike="noStrike" kern="1200" cap="none" spc="0" normalizeH="0" baseline="0" noProof="0" dirty="0">
              <a:ln>
                <a:noFill/>
              </a:ln>
              <a:effectLst/>
              <a:uLnTx/>
              <a:uFillTx/>
              <a:latin typeface="+mj-lt"/>
              <a:ea typeface="+mj-ea"/>
              <a:cs typeface="+mj-cs"/>
            </a:endParaRPr>
          </a:p>
        </p:txBody>
      </p:sp>
      <p:pic>
        <p:nvPicPr>
          <p:cNvPr id="4" name="Picture 3" descr="http://t3.gstatic.com/images?q=tbn:ANd9GcR_ZkM-feQsWAg3l3fWynvIUxTkrOxi_j_8_PhijpE11fp81n4&amp;t=1&amp;usg=__6ZHmtW1Wz7-mjs8qooR8jRsYU4U="/>
          <p:cNvPicPr>
            <a:picLocks noChangeAspect="1" noChangeArrowheads="1"/>
          </p:cNvPicPr>
          <p:nvPr/>
        </p:nvPicPr>
        <p:blipFill>
          <a:blip r:embed="rId2"/>
          <a:srcRect/>
          <a:stretch>
            <a:fillRect/>
          </a:stretch>
        </p:blipFill>
        <p:spPr bwMode="auto">
          <a:xfrm>
            <a:off x="8786243" y="0"/>
            <a:ext cx="2351957" cy="2341505"/>
          </a:xfrm>
          <a:prstGeom prst="ellipse">
            <a:avLst/>
          </a:prstGeom>
          <a:ln>
            <a:noFill/>
          </a:ln>
          <a:effectLst>
            <a:softEdge rad="112500"/>
          </a:effectLst>
        </p:spPr>
      </p:pic>
      <p:pic>
        <p:nvPicPr>
          <p:cNvPr id="5" name="Picture 2" descr="Resultado de imagen para menu boton">
            <a:hlinkClick r:id="rId3" action="ppaction://hlinksldjump"/>
            <a:extLst>
              <a:ext uri="{FF2B5EF4-FFF2-40B4-BE49-F238E27FC236}">
                <a16:creationId xmlns:a16="http://schemas.microsoft.com/office/drawing/2014/main" id="{A0C63852-8C01-4950-9A32-A5818409B7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09684" y="5911989"/>
            <a:ext cx="816825" cy="81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02438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AC216F-2933-42FF-B215-2290CD4B8A2F}"/>
              </a:ext>
            </a:extLst>
          </p:cNvPr>
          <p:cNvSpPr>
            <a:spLocks noGrp="1"/>
          </p:cNvSpPr>
          <p:nvPr>
            <p:ph type="title"/>
          </p:nvPr>
        </p:nvSpPr>
        <p:spPr>
          <a:xfrm>
            <a:off x="838200" y="681037"/>
            <a:ext cx="9536084" cy="1507067"/>
          </a:xfrm>
        </p:spPr>
        <p:txBody>
          <a:bodyPr/>
          <a:lstStyle/>
          <a:p>
            <a:r>
              <a:rPr lang="es-MX" dirty="0">
                <a:latin typeface="Arial" panose="020B0604020202020204" pitchFamily="34" charset="0"/>
                <a:cs typeface="Arial" panose="020B0604020202020204" pitchFamily="34" charset="0"/>
              </a:rPr>
              <a:t>Software de línea de productos</a:t>
            </a:r>
          </a:p>
        </p:txBody>
      </p:sp>
      <p:sp>
        <p:nvSpPr>
          <p:cNvPr id="3" name="Marcador de contenido 2">
            <a:extLst>
              <a:ext uri="{FF2B5EF4-FFF2-40B4-BE49-F238E27FC236}">
                <a16:creationId xmlns:a16="http://schemas.microsoft.com/office/drawing/2014/main" id="{8CB0A6F0-ED9D-4EFF-B501-E9C1DEA54599}"/>
              </a:ext>
            </a:extLst>
          </p:cNvPr>
          <p:cNvSpPr>
            <a:spLocks noGrp="1"/>
          </p:cNvSpPr>
          <p:nvPr>
            <p:ph idx="1"/>
          </p:nvPr>
        </p:nvSpPr>
        <p:spPr>
          <a:xfrm>
            <a:off x="482138" y="2188104"/>
            <a:ext cx="10871662" cy="4198534"/>
          </a:xfrm>
        </p:spPr>
        <p:txBody>
          <a:bodyPr anchor="t">
            <a:normAutofit/>
          </a:bodyPr>
          <a:lstStyle/>
          <a:p>
            <a:r>
              <a:rPr lang="es-MX" sz="2800" dirty="0">
                <a:solidFill>
                  <a:schemeClr val="tx1"/>
                </a:solidFill>
              </a:rPr>
              <a:t>Es diseñado para proporcionar una capacidad especifica para uso de muchos consumidores.</a:t>
            </a:r>
          </a:p>
          <a:p>
            <a:r>
              <a:rPr lang="es-MX" sz="2800" dirty="0">
                <a:solidFill>
                  <a:schemeClr val="tx1"/>
                </a:solidFill>
              </a:rPr>
              <a:t>Ejemplo: Control del inventario de productos y aplicaciones de procesamiento de datos.</a:t>
            </a:r>
          </a:p>
        </p:txBody>
      </p:sp>
      <p:pic>
        <p:nvPicPr>
          <p:cNvPr id="5124" name="Picture 4" descr="Resultado de imagen para software de linea de productos">
            <a:extLst>
              <a:ext uri="{FF2B5EF4-FFF2-40B4-BE49-F238E27FC236}">
                <a16:creationId xmlns:a16="http://schemas.microsoft.com/office/drawing/2014/main" id="{3B35A915-7BCA-4697-AF15-0C42577472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782" y="4010025"/>
            <a:ext cx="2847975" cy="284797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Resultado de imagen para siguiente">
            <a:hlinkClick r:id="" action="ppaction://hlinkshowjump?jump=nextslide"/>
            <a:extLst>
              <a:ext uri="{FF2B5EF4-FFF2-40B4-BE49-F238E27FC236}">
                <a16:creationId xmlns:a16="http://schemas.microsoft.com/office/drawing/2014/main" id="{A2E1CA5C-C14E-486B-9CAA-638076445D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6" name="Botón de acción: Volver 5">
            <a:hlinkClick r:id="rId4" action="ppaction://hlinksldjump" highlightClick="1"/>
            <a:extLst>
              <a:ext uri="{FF2B5EF4-FFF2-40B4-BE49-F238E27FC236}">
                <a16:creationId xmlns:a16="http://schemas.microsoft.com/office/drawing/2014/main" id="{67248449-1263-45FE-ACBF-005ABB99575C}"/>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2361020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0168" y="332510"/>
            <a:ext cx="8976587" cy="5610367"/>
          </a:xfrm>
        </p:spPr>
      </p:pic>
      <p:sp>
        <p:nvSpPr>
          <p:cNvPr id="4" name="Título 1">
            <a:extLst>
              <a:ext uri="{FF2B5EF4-FFF2-40B4-BE49-F238E27FC236}">
                <a16:creationId xmlns:a16="http://schemas.microsoft.com/office/drawing/2014/main" id="{84AC216F-2933-42FF-B215-2290CD4B8A2F}"/>
              </a:ext>
            </a:extLst>
          </p:cNvPr>
          <p:cNvSpPr>
            <a:spLocks noGrp="1"/>
          </p:cNvSpPr>
          <p:nvPr>
            <p:ph type="title"/>
          </p:nvPr>
        </p:nvSpPr>
        <p:spPr>
          <a:xfrm>
            <a:off x="353074" y="207770"/>
            <a:ext cx="7558653" cy="1414705"/>
          </a:xfrm>
        </p:spPr>
        <p:txBody>
          <a:bodyPr/>
          <a:lstStyle/>
          <a:p>
            <a:r>
              <a:rPr lang="es-MX" dirty="0">
                <a:latin typeface="Arial" panose="020B0604020202020204" pitchFamily="34" charset="0"/>
                <a:cs typeface="Arial" panose="020B0604020202020204" pitchFamily="34" charset="0"/>
              </a:rPr>
              <a:t>Aplicaciones web</a:t>
            </a:r>
          </a:p>
        </p:txBody>
      </p:sp>
      <p:pic>
        <p:nvPicPr>
          <p:cNvPr id="6" name="Picture 8" descr="Resultado de imagen para siguiente">
            <a:hlinkClick r:id="" action="ppaction://hlinkshowjump?jump=nextslide"/>
            <a:extLst>
              <a:ext uri="{FF2B5EF4-FFF2-40B4-BE49-F238E27FC236}">
                <a16:creationId xmlns:a16="http://schemas.microsoft.com/office/drawing/2014/main" id="{A91349A1-8A33-42EC-9F36-E1F533EC3C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7" name="Botón de acción: Volver 6">
            <a:hlinkClick r:id="rId4" action="ppaction://hlinksldjump" highlightClick="1"/>
            <a:extLst>
              <a:ext uri="{FF2B5EF4-FFF2-40B4-BE49-F238E27FC236}">
                <a16:creationId xmlns:a16="http://schemas.microsoft.com/office/drawing/2014/main" id="{34BC17C9-608B-492F-A98A-58CF8A33F37D}"/>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2489440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0013" y="82350"/>
            <a:ext cx="9758511" cy="1507067"/>
          </a:xfrm>
        </p:spPr>
        <p:txBody>
          <a:bodyPr/>
          <a:lstStyle/>
          <a:p>
            <a:r>
              <a:rPr lang="es-MX" dirty="0"/>
              <a:t>Software de inteligencia artificial</a:t>
            </a: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0013" y="1388151"/>
            <a:ext cx="4958092" cy="2606997"/>
          </a:xfrm>
          <a:prstGeom prst="ellipse">
            <a:avLst/>
          </a:prstGeom>
          <a:ln>
            <a:noFill/>
          </a:ln>
          <a:effectLst>
            <a:softEdge rad="112500"/>
          </a:effectLst>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2214" y="3765110"/>
            <a:ext cx="3877211" cy="3010540"/>
          </a:xfrm>
          <a:prstGeom prst="ellipse">
            <a:avLst/>
          </a:prstGeom>
          <a:ln>
            <a:noFill/>
          </a:ln>
          <a:effectLst>
            <a:softEdge rad="112500"/>
          </a:effectLst>
        </p:spPr>
      </p:pic>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1748" y="1455148"/>
            <a:ext cx="4724400" cy="2540000"/>
          </a:xfrm>
          <a:prstGeom prst="ellipse">
            <a:avLst/>
          </a:prstGeom>
          <a:ln>
            <a:noFill/>
          </a:ln>
          <a:effectLst>
            <a:softEdge rad="112500"/>
          </a:effectLst>
        </p:spPr>
      </p:pic>
      <p:pic>
        <p:nvPicPr>
          <p:cNvPr id="7" name="Picture 8" descr="Resultado de imagen para siguiente">
            <a:hlinkClick r:id="" action="ppaction://hlinkshowjump?jump=nextslide"/>
            <a:extLst>
              <a:ext uri="{FF2B5EF4-FFF2-40B4-BE49-F238E27FC236}">
                <a16:creationId xmlns:a16="http://schemas.microsoft.com/office/drawing/2014/main" id="{434E9551-1416-4C47-8DF1-891A6C08799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8" name="Botón de acción: Volver 7">
            <a:hlinkClick r:id="rId6" action="ppaction://hlinksldjump" highlightClick="1"/>
            <a:extLst>
              <a:ext uri="{FF2B5EF4-FFF2-40B4-BE49-F238E27FC236}">
                <a16:creationId xmlns:a16="http://schemas.microsoft.com/office/drawing/2014/main" id="{A65E1FCB-0300-4DCE-A73B-EEE91DC7A3F7}"/>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0129903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9111" y="39816"/>
            <a:ext cx="10913071" cy="1507067"/>
          </a:xfrm>
        </p:spPr>
        <p:txBody>
          <a:bodyPr/>
          <a:lstStyle/>
          <a:p>
            <a:r>
              <a:rPr lang="es-MX" dirty="0"/>
              <a:t>Computación en un mundo abierto</a:t>
            </a: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84255" y="3985791"/>
            <a:ext cx="3781391" cy="2832393"/>
          </a:xfrm>
          <a:prstGeom prst="ellipse">
            <a:avLst/>
          </a:prstGeom>
          <a:ln>
            <a:noFill/>
          </a:ln>
          <a:effectLst>
            <a:softEdge rad="112500"/>
          </a:effectLst>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546883"/>
            <a:ext cx="3676528" cy="3390787"/>
          </a:xfrm>
          <a:prstGeom prst="ellipse">
            <a:avLst/>
          </a:prstGeom>
          <a:ln>
            <a:noFill/>
          </a:ln>
          <a:effectLst>
            <a:softEdge rad="112500"/>
          </a:effectLst>
        </p:spPr>
      </p:pic>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84255" y="1593666"/>
            <a:ext cx="4365757" cy="2557086"/>
          </a:xfrm>
          <a:prstGeom prst="ellipse">
            <a:avLst/>
          </a:prstGeom>
          <a:ln>
            <a:noFill/>
          </a:ln>
          <a:effectLst>
            <a:softEdge rad="112500"/>
          </a:effectLst>
        </p:spPr>
      </p:pic>
      <p:pic>
        <p:nvPicPr>
          <p:cNvPr id="7" name="Picture 8" descr="Resultado de imagen para siguiente">
            <a:hlinkClick r:id="" action="ppaction://hlinkshowjump?jump=nextslide"/>
            <a:extLst>
              <a:ext uri="{FF2B5EF4-FFF2-40B4-BE49-F238E27FC236}">
                <a16:creationId xmlns:a16="http://schemas.microsoft.com/office/drawing/2014/main" id="{6038FF3D-EC26-479D-8D71-35C03A2DC8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8" name="Botón de acción: Volver 7">
            <a:hlinkClick r:id="rId6" action="ppaction://hlinksldjump" highlightClick="1"/>
            <a:extLst>
              <a:ext uri="{FF2B5EF4-FFF2-40B4-BE49-F238E27FC236}">
                <a16:creationId xmlns:a16="http://schemas.microsoft.com/office/drawing/2014/main" id="{84851AB0-A2CE-4F3A-B308-C0582CF71709}"/>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2579622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41497" y="263252"/>
            <a:ext cx="8534400" cy="1507067"/>
          </a:xfrm>
        </p:spPr>
        <p:txBody>
          <a:bodyPr/>
          <a:lstStyle/>
          <a:p>
            <a:r>
              <a:rPr lang="es-MX" dirty="0"/>
              <a:t>Construcción de redes</a:t>
            </a: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3287" y="1504167"/>
            <a:ext cx="4435303" cy="3488637"/>
          </a:xfrm>
          <a:prstGeom prst="ellipse">
            <a:avLst/>
          </a:prstGeom>
          <a:ln>
            <a:noFill/>
          </a:ln>
          <a:effectLst>
            <a:softEdge rad="112500"/>
          </a:effectLst>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0351" y="3618136"/>
            <a:ext cx="5136100" cy="3239864"/>
          </a:xfrm>
          <a:prstGeom prst="ellipse">
            <a:avLst/>
          </a:prstGeom>
          <a:ln>
            <a:noFill/>
          </a:ln>
          <a:effectLst>
            <a:softEdge rad="112500"/>
          </a:effectLst>
        </p:spPr>
      </p:pic>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5488" y="755323"/>
            <a:ext cx="4584461" cy="3050750"/>
          </a:xfrm>
          <a:prstGeom prst="ellipse">
            <a:avLst/>
          </a:prstGeom>
          <a:ln>
            <a:noFill/>
          </a:ln>
          <a:effectLst>
            <a:softEdge rad="112500"/>
          </a:effectLst>
        </p:spPr>
      </p:pic>
      <p:pic>
        <p:nvPicPr>
          <p:cNvPr id="7" name="Picture 8" descr="Resultado de imagen para siguiente">
            <a:hlinkClick r:id="" action="ppaction://hlinkshowjump?jump=nextslide"/>
            <a:extLst>
              <a:ext uri="{FF2B5EF4-FFF2-40B4-BE49-F238E27FC236}">
                <a16:creationId xmlns:a16="http://schemas.microsoft.com/office/drawing/2014/main" id="{86E53F14-8872-4268-8554-50D2D116D61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8" name="Botón de acción: Volver 7">
            <a:hlinkClick r:id="rId6" action="ppaction://hlinksldjump" highlightClick="1"/>
            <a:extLst>
              <a:ext uri="{FF2B5EF4-FFF2-40B4-BE49-F238E27FC236}">
                <a16:creationId xmlns:a16="http://schemas.microsoft.com/office/drawing/2014/main" id="{56639CB1-030F-4205-812B-E94441CEBD78}"/>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633845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4456" y="339402"/>
            <a:ext cx="8534400" cy="1507067"/>
          </a:xfrm>
        </p:spPr>
        <p:txBody>
          <a:bodyPr/>
          <a:lstStyle/>
          <a:p>
            <a:r>
              <a:rPr lang="es-MX" dirty="0"/>
              <a:t>Fuente abierta</a:t>
            </a:r>
            <a:br>
              <a:rPr lang="es-MX" dirty="0"/>
            </a:br>
            <a:r>
              <a:rPr lang="es-MX" dirty="0"/>
              <a:t>				</a:t>
            </a: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43183" y="79526"/>
            <a:ext cx="7182695" cy="6778474"/>
          </a:xfrm>
          <a:prstGeom prst="ellipse">
            <a:avLst/>
          </a:prstGeom>
          <a:ln>
            <a:noFill/>
          </a:ln>
          <a:effectLst>
            <a:softEdge rad="112500"/>
          </a:effectLst>
        </p:spPr>
      </p:pic>
      <p:pic>
        <p:nvPicPr>
          <p:cNvPr id="5" name="Picture 8" descr="Resultado de imagen para siguiente">
            <a:hlinkClick r:id="" action="ppaction://hlinkshowjump?jump=nextslide"/>
            <a:extLst>
              <a:ext uri="{FF2B5EF4-FFF2-40B4-BE49-F238E27FC236}">
                <a16:creationId xmlns:a16="http://schemas.microsoft.com/office/drawing/2014/main" id="{C97131E2-75B1-4FD0-BBF9-2F3CDED94B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6" name="Botón de acción: Volver 5">
            <a:hlinkClick r:id="rId4" action="ppaction://hlinksldjump" highlightClick="1"/>
            <a:extLst>
              <a:ext uri="{FF2B5EF4-FFF2-40B4-BE49-F238E27FC236}">
                <a16:creationId xmlns:a16="http://schemas.microsoft.com/office/drawing/2014/main" id="{F3BF5EC9-58A7-4228-8A3D-329B9BA135C2}"/>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8677391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lipse 5"/>
          <p:cNvSpPr/>
          <p:nvPr/>
        </p:nvSpPr>
        <p:spPr>
          <a:xfrm>
            <a:off x="4456386" y="2459420"/>
            <a:ext cx="2270235" cy="1618593"/>
          </a:xfrm>
          <a:prstGeom prst="ellipse">
            <a:avLst/>
          </a:prstGeom>
          <a:ln w="9525">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dirty="0">
                <a:ln w="9525">
                  <a:solidFill>
                    <a:srgbClr val="FF0000"/>
                  </a:solidFill>
                  <a:prstDash val="solid"/>
                </a:ln>
                <a:solidFill>
                  <a:srgbClr val="FF0000"/>
                </a:solidFill>
                <a:effectLst>
                  <a:outerShdw blurRad="12700" dist="38100" dir="2700000" algn="tl" rotWithShape="0">
                    <a:schemeClr val="accent5">
                      <a:lumMod val="60000"/>
                      <a:lumOff val="40000"/>
                    </a:schemeClr>
                  </a:outerShdw>
                </a:effectLst>
                <a:latin typeface="Century Gothic" panose="020B0502020202020204" pitchFamily="34" charset="0"/>
              </a:rPr>
              <a:t>LA NATURALEZA ÚNICA DE LAS WEBAPPS</a:t>
            </a:r>
          </a:p>
        </p:txBody>
      </p:sp>
      <p:sp>
        <p:nvSpPr>
          <p:cNvPr id="7" name="Llamada de nube 6"/>
          <p:cNvSpPr/>
          <p:nvPr/>
        </p:nvSpPr>
        <p:spPr>
          <a:xfrm>
            <a:off x="4150273" y="0"/>
            <a:ext cx="3220764" cy="1700049"/>
          </a:xfrm>
          <a:prstGeom prst="cloudCallout">
            <a:avLst>
              <a:gd name="adj1" fmla="val -3621"/>
              <a:gd name="adj2" fmla="val 88442"/>
            </a:avLst>
          </a:prstGeom>
          <a:ln w="38100">
            <a:solidFill>
              <a:srgbClr val="66FFFF"/>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dirty="0">
                <a:latin typeface="Century Gothic" panose="020B0502020202020204" pitchFamily="34" charset="0"/>
              </a:rPr>
              <a:t>Los sitios web consistían en poco mas que un conjunto de archivos hipertexto</a:t>
            </a:r>
          </a:p>
        </p:txBody>
      </p:sp>
      <p:sp>
        <p:nvSpPr>
          <p:cNvPr id="8" name="Llamada de nube 7"/>
          <p:cNvSpPr/>
          <p:nvPr/>
        </p:nvSpPr>
        <p:spPr>
          <a:xfrm>
            <a:off x="8994229" y="641131"/>
            <a:ext cx="1936530" cy="1376855"/>
          </a:xfrm>
          <a:prstGeom prst="cloudCallout">
            <a:avLst>
              <a:gd name="adj1" fmla="val -174608"/>
              <a:gd name="adj2" fmla="val 97020"/>
            </a:avLst>
          </a:prstGeom>
          <a:ln w="38100">
            <a:solidFill>
              <a:srgbClr val="9933FF"/>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dirty="0">
                <a:latin typeface="Century Gothic" panose="020B0502020202020204" pitchFamily="34" charset="0"/>
              </a:rPr>
              <a:t>Texto y graficas limitadas</a:t>
            </a:r>
          </a:p>
        </p:txBody>
      </p:sp>
      <p:sp>
        <p:nvSpPr>
          <p:cNvPr id="9" name="Llamada de nube 8"/>
          <p:cNvSpPr/>
          <p:nvPr/>
        </p:nvSpPr>
        <p:spPr>
          <a:xfrm>
            <a:off x="8994229" y="2459421"/>
            <a:ext cx="2651234" cy="1828800"/>
          </a:xfrm>
          <a:prstGeom prst="cloudCallout">
            <a:avLst>
              <a:gd name="adj1" fmla="val -129843"/>
              <a:gd name="adj2" fmla="val -4891"/>
            </a:avLst>
          </a:prstGeom>
          <a:ln w="381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dirty="0">
                <a:latin typeface="Century Gothic" panose="020B0502020202020204" pitchFamily="34" charset="0"/>
              </a:rPr>
              <a:t>HTML, por medio de herramientas de desarrollo (JAVA , XML)</a:t>
            </a:r>
          </a:p>
        </p:txBody>
      </p:sp>
      <p:sp>
        <p:nvSpPr>
          <p:cNvPr id="10" name="Llamada de nube 9"/>
          <p:cNvSpPr/>
          <p:nvPr/>
        </p:nvSpPr>
        <p:spPr>
          <a:xfrm>
            <a:off x="7005144" y="4729656"/>
            <a:ext cx="2864070" cy="1650125"/>
          </a:xfrm>
          <a:prstGeom prst="cloudCallout">
            <a:avLst>
              <a:gd name="adj1" fmla="val -65741"/>
              <a:gd name="adj2" fmla="val -92339"/>
            </a:avLst>
          </a:prstGeom>
          <a:ln w="38100">
            <a:solidFill>
              <a:srgbClr val="FF9933"/>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dirty="0">
                <a:latin typeface="Century Gothic" panose="020B0502020202020204" pitchFamily="34" charset="0"/>
              </a:rPr>
              <a:t>Los sistemas basados en la web se denominaron  como </a:t>
            </a:r>
            <a:r>
              <a:rPr lang="es-MX" sz="1600" b="1" dirty="0">
                <a:latin typeface="Century Gothic" panose="020B0502020202020204" pitchFamily="34" charset="0"/>
              </a:rPr>
              <a:t>WEBAPPS</a:t>
            </a:r>
          </a:p>
        </p:txBody>
      </p:sp>
      <p:sp>
        <p:nvSpPr>
          <p:cNvPr id="13" name="Llamada de nube 12"/>
          <p:cNvSpPr/>
          <p:nvPr/>
        </p:nvSpPr>
        <p:spPr>
          <a:xfrm>
            <a:off x="327133" y="4078013"/>
            <a:ext cx="4024150" cy="2585546"/>
          </a:xfrm>
          <a:prstGeom prst="cloudCallout">
            <a:avLst>
              <a:gd name="adj1" fmla="val 54895"/>
              <a:gd name="adj2" fmla="val -60424"/>
            </a:avLst>
          </a:prstGeom>
          <a:ln w="38100">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dirty="0">
                <a:latin typeface="Century Gothic" panose="020B0502020202020204" pitchFamily="34" charset="0"/>
              </a:rPr>
              <a:t>No solo proporcionan funciones aisladas al usuario final, también se han integrado a bases de datos corporativas y aplicaciones de negocios.</a:t>
            </a:r>
            <a:endParaRPr lang="es-MX" sz="1600" b="1" dirty="0">
              <a:latin typeface="Century Gothic" panose="020B0502020202020204" pitchFamily="34" charset="0"/>
            </a:endParaRPr>
          </a:p>
        </p:txBody>
      </p:sp>
      <p:sp>
        <p:nvSpPr>
          <p:cNvPr id="14" name="Llamada de nube 13"/>
          <p:cNvSpPr/>
          <p:nvPr/>
        </p:nvSpPr>
        <p:spPr>
          <a:xfrm>
            <a:off x="665109" y="504496"/>
            <a:ext cx="2437085" cy="1818289"/>
          </a:xfrm>
          <a:prstGeom prst="cloudCallout">
            <a:avLst>
              <a:gd name="adj1" fmla="val 102553"/>
              <a:gd name="adj2" fmla="val 78513"/>
            </a:avLst>
          </a:prstGeom>
          <a:ln w="38100">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dirty="0">
                <a:latin typeface="Century Gothic" panose="020B0502020202020204" pitchFamily="34" charset="0"/>
              </a:rPr>
              <a:t>La gran mayoría de las webapps, presentan atributos.</a:t>
            </a:r>
            <a:endParaRPr lang="es-MX" sz="1600" b="1" dirty="0">
              <a:latin typeface="Century Gothic" panose="020B0502020202020204" pitchFamily="34" charset="0"/>
            </a:endParaRPr>
          </a:p>
        </p:txBody>
      </p:sp>
      <p:pic>
        <p:nvPicPr>
          <p:cNvPr id="11" name="Picture 8" descr="Resultado de imagen para siguiente">
            <a:hlinkClick r:id="" action="ppaction://hlinkshowjump?jump=nextslide"/>
            <a:extLst>
              <a:ext uri="{FF2B5EF4-FFF2-40B4-BE49-F238E27FC236}">
                <a16:creationId xmlns:a16="http://schemas.microsoft.com/office/drawing/2014/main" id="{A17A3859-A4C3-4E85-8C3A-B6E01F5D03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12" name="Botón de acción: Volver 11">
            <a:hlinkClick r:id="rId3" action="ppaction://hlinksldjump" highlightClick="1"/>
            <a:extLst>
              <a:ext uri="{FF2B5EF4-FFF2-40B4-BE49-F238E27FC236}">
                <a16:creationId xmlns:a16="http://schemas.microsoft.com/office/drawing/2014/main" id="{AC733636-A30A-46CE-9983-BECAD3C008C2}"/>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271766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redondeado 5"/>
          <p:cNvSpPr/>
          <p:nvPr/>
        </p:nvSpPr>
        <p:spPr>
          <a:xfrm>
            <a:off x="4624551" y="2774731"/>
            <a:ext cx="1923393" cy="1303282"/>
          </a:xfrm>
          <a:prstGeom prst="roundRect">
            <a:avLst/>
          </a:prstGeom>
          <a:ln w="9525">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dirty="0">
                <a:ln w="22225">
                  <a:solidFill>
                    <a:srgbClr val="FF0000"/>
                  </a:solidFill>
                  <a:prstDash val="solid"/>
                </a:ln>
                <a:solidFill>
                  <a:srgbClr val="FF0000"/>
                </a:solidFill>
                <a:latin typeface="Century Gothic" panose="020B0502020202020204" pitchFamily="34" charset="0"/>
              </a:rPr>
              <a:t>Atributos de las webapps</a:t>
            </a:r>
          </a:p>
        </p:txBody>
      </p:sp>
      <p:sp>
        <p:nvSpPr>
          <p:cNvPr id="7" name="Llamada de nube 6"/>
          <p:cNvSpPr/>
          <p:nvPr/>
        </p:nvSpPr>
        <p:spPr>
          <a:xfrm>
            <a:off x="3249069" y="260131"/>
            <a:ext cx="2260164" cy="1303282"/>
          </a:xfrm>
          <a:prstGeom prst="cloudCallout">
            <a:avLst>
              <a:gd name="adj1" fmla="val 31428"/>
              <a:gd name="adj2" fmla="val 137127"/>
            </a:avLst>
          </a:prstGeom>
          <a:ln w="38100">
            <a:solidFill>
              <a:srgbClr val="66FFFF"/>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a:latin typeface="Century Gothic" panose="020B0502020202020204" pitchFamily="34" charset="0"/>
              </a:rPr>
              <a:t>Uso intensivo de redes.</a:t>
            </a:r>
          </a:p>
        </p:txBody>
      </p:sp>
      <p:sp>
        <p:nvSpPr>
          <p:cNvPr id="8" name="Llamada de nube 7"/>
          <p:cNvSpPr/>
          <p:nvPr/>
        </p:nvSpPr>
        <p:spPr>
          <a:xfrm>
            <a:off x="7837713" y="911772"/>
            <a:ext cx="2331043" cy="1303282"/>
          </a:xfrm>
          <a:prstGeom prst="cloudCallout">
            <a:avLst>
              <a:gd name="adj1" fmla="val -99758"/>
              <a:gd name="adj2" fmla="val 121946"/>
            </a:avLst>
          </a:prstGeom>
          <a:ln w="38100">
            <a:solidFill>
              <a:srgbClr val="9933FF"/>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a:latin typeface="Century Gothic" panose="020B0502020202020204" pitchFamily="34" charset="0"/>
              </a:rPr>
              <a:t>concurrencia</a:t>
            </a:r>
          </a:p>
        </p:txBody>
      </p:sp>
      <p:sp>
        <p:nvSpPr>
          <p:cNvPr id="9" name="Llamada de nube 8"/>
          <p:cNvSpPr/>
          <p:nvPr/>
        </p:nvSpPr>
        <p:spPr>
          <a:xfrm>
            <a:off x="8735848" y="2354316"/>
            <a:ext cx="3268717" cy="2427892"/>
          </a:xfrm>
          <a:prstGeom prst="cloudCallout">
            <a:avLst>
              <a:gd name="adj1" fmla="val -112801"/>
              <a:gd name="adj2" fmla="val -5324"/>
            </a:avLst>
          </a:prstGeom>
          <a:ln w="381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a:latin typeface="Century Gothic" panose="020B0502020202020204" pitchFamily="34" charset="0"/>
              </a:rPr>
              <a:t>Carga impredecible</a:t>
            </a:r>
          </a:p>
        </p:txBody>
      </p:sp>
      <p:sp>
        <p:nvSpPr>
          <p:cNvPr id="10" name="Llamada de nube 9"/>
          <p:cNvSpPr/>
          <p:nvPr/>
        </p:nvSpPr>
        <p:spPr>
          <a:xfrm>
            <a:off x="6094798" y="4046673"/>
            <a:ext cx="2442753" cy="1323976"/>
          </a:xfrm>
          <a:prstGeom prst="cloudCallout">
            <a:avLst>
              <a:gd name="adj1" fmla="val -28229"/>
              <a:gd name="adj2" fmla="val -69819"/>
            </a:avLst>
          </a:prstGeom>
          <a:ln w="38100">
            <a:solidFill>
              <a:srgbClr val="FF9933"/>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a:latin typeface="Century Gothic" panose="020B0502020202020204" pitchFamily="34" charset="0"/>
              </a:rPr>
              <a:t>rendimiento</a:t>
            </a:r>
          </a:p>
        </p:txBody>
      </p:sp>
      <p:sp>
        <p:nvSpPr>
          <p:cNvPr id="13" name="Llamada de nube 12"/>
          <p:cNvSpPr/>
          <p:nvPr/>
        </p:nvSpPr>
        <p:spPr>
          <a:xfrm>
            <a:off x="626167" y="4642946"/>
            <a:ext cx="2442754" cy="1069866"/>
          </a:xfrm>
          <a:prstGeom prst="cloudCallout">
            <a:avLst>
              <a:gd name="adj1" fmla="val 97366"/>
              <a:gd name="adj2" fmla="val -132879"/>
            </a:avLst>
          </a:prstGeom>
          <a:ln w="38100">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a:latin typeface="Century Gothic" panose="020B0502020202020204" pitchFamily="34" charset="0"/>
              </a:rPr>
              <a:t>disponibilidad</a:t>
            </a:r>
          </a:p>
        </p:txBody>
      </p:sp>
      <p:sp>
        <p:nvSpPr>
          <p:cNvPr id="14" name="Llamada de nube 13"/>
          <p:cNvSpPr/>
          <p:nvPr/>
        </p:nvSpPr>
        <p:spPr>
          <a:xfrm>
            <a:off x="407539" y="595147"/>
            <a:ext cx="2107472" cy="1303282"/>
          </a:xfrm>
          <a:prstGeom prst="cloudCallout">
            <a:avLst>
              <a:gd name="adj1" fmla="val 143046"/>
              <a:gd name="adj2" fmla="val 141893"/>
            </a:avLst>
          </a:prstGeom>
          <a:ln w="38100">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a:latin typeface="Century Gothic" panose="020B0502020202020204" pitchFamily="34" charset="0"/>
              </a:rPr>
              <a:t>Orientado a los datos</a:t>
            </a:r>
          </a:p>
        </p:txBody>
      </p:sp>
      <p:pic>
        <p:nvPicPr>
          <p:cNvPr id="3" name="Imagen 2">
            <a:extLst>
              <a:ext uri="{FF2B5EF4-FFF2-40B4-BE49-F238E27FC236}">
                <a16:creationId xmlns:a16="http://schemas.microsoft.com/office/drawing/2014/main" id="{C867777A-3BBE-4963-9DE4-88B24D296A28}"/>
              </a:ext>
            </a:extLst>
          </p:cNvPr>
          <p:cNvPicPr>
            <a:picLocks noChangeAspect="1"/>
          </p:cNvPicPr>
          <p:nvPr/>
        </p:nvPicPr>
        <p:blipFill rotWithShape="1">
          <a:blip r:embed="rId2">
            <a:extLst>
              <a:ext uri="{28A0092B-C50C-407E-A947-70E740481C1C}">
                <a14:useLocalDpi xmlns:a14="http://schemas.microsoft.com/office/drawing/2010/main" val="0"/>
              </a:ext>
            </a:extLst>
          </a:blip>
          <a:srcRect l="16057" t="5259" r="20510" b="9060"/>
          <a:stretch/>
        </p:blipFill>
        <p:spPr>
          <a:xfrm>
            <a:off x="562560" y="2215054"/>
            <a:ext cx="1797430" cy="2427892"/>
          </a:xfrm>
          <a:prstGeom prst="ellipse">
            <a:avLst/>
          </a:prstGeom>
          <a:ln>
            <a:noFill/>
          </a:ln>
          <a:effectLst>
            <a:softEdge rad="112500"/>
          </a:effectLst>
        </p:spPr>
      </p:pic>
      <p:pic>
        <p:nvPicPr>
          <p:cNvPr id="12" name="Imagen 11">
            <a:extLst>
              <a:ext uri="{FF2B5EF4-FFF2-40B4-BE49-F238E27FC236}">
                <a16:creationId xmlns:a16="http://schemas.microsoft.com/office/drawing/2014/main" id="{61B1C541-D8E4-4CB1-9BB0-EE0FC270C7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7367" y="5269417"/>
            <a:ext cx="2105025" cy="1323975"/>
          </a:xfrm>
          <a:prstGeom prst="ellipse">
            <a:avLst/>
          </a:prstGeom>
          <a:ln>
            <a:noFill/>
          </a:ln>
          <a:effectLst>
            <a:softEdge rad="112500"/>
          </a:effectLst>
        </p:spPr>
      </p:pic>
      <p:pic>
        <p:nvPicPr>
          <p:cNvPr id="16" name="Imagen 15">
            <a:extLst>
              <a:ext uri="{FF2B5EF4-FFF2-40B4-BE49-F238E27FC236}">
                <a16:creationId xmlns:a16="http://schemas.microsoft.com/office/drawing/2014/main" id="{37CD8613-E101-4629-824C-F781019F8674}"/>
              </a:ext>
            </a:extLst>
          </p:cNvPr>
          <p:cNvPicPr>
            <a:picLocks noChangeAspect="1"/>
          </p:cNvPicPr>
          <p:nvPr/>
        </p:nvPicPr>
        <p:blipFill rotWithShape="1">
          <a:blip r:embed="rId4">
            <a:extLst>
              <a:ext uri="{28A0092B-C50C-407E-A947-70E740481C1C}">
                <a14:useLocalDpi xmlns:a14="http://schemas.microsoft.com/office/drawing/2010/main" val="0"/>
              </a:ext>
            </a:extLst>
          </a:blip>
          <a:srcRect l="10397" t="12236" r="33677" b="15566"/>
          <a:stretch/>
        </p:blipFill>
        <p:spPr>
          <a:xfrm>
            <a:off x="4213147" y="4341128"/>
            <a:ext cx="2331043" cy="1479282"/>
          </a:xfrm>
          <a:prstGeom prst="ellipse">
            <a:avLst/>
          </a:prstGeom>
          <a:ln>
            <a:noFill/>
          </a:ln>
          <a:effectLst>
            <a:softEdge rad="112500"/>
          </a:effectLst>
        </p:spPr>
      </p:pic>
      <p:pic>
        <p:nvPicPr>
          <p:cNvPr id="18" name="Imagen 17">
            <a:extLst>
              <a:ext uri="{FF2B5EF4-FFF2-40B4-BE49-F238E27FC236}">
                <a16:creationId xmlns:a16="http://schemas.microsoft.com/office/drawing/2014/main" id="{4536C9F9-C64B-4483-A8D9-E289792081D4}"/>
              </a:ext>
            </a:extLst>
          </p:cNvPr>
          <p:cNvPicPr>
            <a:picLocks noChangeAspect="1"/>
          </p:cNvPicPr>
          <p:nvPr/>
        </p:nvPicPr>
        <p:blipFill rotWithShape="1">
          <a:blip r:embed="rId5">
            <a:extLst>
              <a:ext uri="{28A0092B-C50C-407E-A947-70E740481C1C}">
                <a14:useLocalDpi xmlns:a14="http://schemas.microsoft.com/office/drawing/2010/main" val="0"/>
              </a:ext>
            </a:extLst>
          </a:blip>
          <a:srcRect l="25066" t="9355" r="20640" b="11629"/>
          <a:stretch/>
        </p:blipFill>
        <p:spPr>
          <a:xfrm>
            <a:off x="7420516" y="5160451"/>
            <a:ext cx="2010650" cy="1653892"/>
          </a:xfrm>
          <a:prstGeom prst="ellipse">
            <a:avLst/>
          </a:prstGeom>
          <a:ln>
            <a:noFill/>
          </a:ln>
          <a:effectLst>
            <a:softEdge rad="112500"/>
          </a:effectLst>
        </p:spPr>
      </p:pic>
      <p:pic>
        <p:nvPicPr>
          <p:cNvPr id="20" name="Imagen 19">
            <a:extLst>
              <a:ext uri="{FF2B5EF4-FFF2-40B4-BE49-F238E27FC236}">
                <a16:creationId xmlns:a16="http://schemas.microsoft.com/office/drawing/2014/main" id="{A1A6CDA8-5EAC-42FF-8FF1-0240D5CF168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026448" y="110584"/>
            <a:ext cx="1758013" cy="1953348"/>
          </a:xfrm>
          <a:prstGeom prst="rect">
            <a:avLst/>
          </a:prstGeom>
          <a:ln>
            <a:noFill/>
          </a:ln>
          <a:effectLst>
            <a:softEdge rad="112500"/>
          </a:effectLst>
        </p:spPr>
      </p:pic>
      <p:pic>
        <p:nvPicPr>
          <p:cNvPr id="22" name="Imagen 21">
            <a:extLst>
              <a:ext uri="{FF2B5EF4-FFF2-40B4-BE49-F238E27FC236}">
                <a16:creationId xmlns:a16="http://schemas.microsoft.com/office/drawing/2014/main" id="{EC644DCB-A55E-4A9C-B950-1361139B024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55396" y="1164964"/>
            <a:ext cx="2107473" cy="1402427"/>
          </a:xfrm>
          <a:prstGeom prst="ellipse">
            <a:avLst/>
          </a:prstGeom>
          <a:ln>
            <a:noFill/>
          </a:ln>
          <a:effectLst>
            <a:softEdge rad="112500"/>
          </a:effectLst>
        </p:spPr>
      </p:pic>
      <p:sp>
        <p:nvSpPr>
          <p:cNvPr id="2" name="CuadroTexto 1">
            <a:extLst>
              <a:ext uri="{FF2B5EF4-FFF2-40B4-BE49-F238E27FC236}">
                <a16:creationId xmlns:a16="http://schemas.microsoft.com/office/drawing/2014/main" id="{90286C2C-4D8F-4E89-9EAC-9627947F04E4}"/>
              </a:ext>
            </a:extLst>
          </p:cNvPr>
          <p:cNvSpPr txBox="1"/>
          <p:nvPr/>
        </p:nvSpPr>
        <p:spPr>
          <a:xfrm>
            <a:off x="187435" y="6270171"/>
            <a:ext cx="889987" cy="369332"/>
          </a:xfrm>
          <a:prstGeom prst="rect">
            <a:avLst/>
          </a:prstGeom>
          <a:noFill/>
        </p:spPr>
        <p:txBody>
          <a:bodyPr wrap="none" rtlCol="0">
            <a:spAutoFit/>
          </a:bodyPr>
          <a:lstStyle/>
          <a:p>
            <a:r>
              <a:rPr lang="es-MX"/>
              <a:t>NOTA: </a:t>
            </a:r>
            <a:endParaRPr lang="es-MX" dirty="0"/>
          </a:p>
        </p:txBody>
      </p:sp>
      <p:pic>
        <p:nvPicPr>
          <p:cNvPr id="17" name="Picture 8" descr="Resultado de imagen para siguiente">
            <a:hlinkClick r:id="" action="ppaction://hlinkshowjump?jump=nextslide"/>
            <a:extLst>
              <a:ext uri="{FF2B5EF4-FFF2-40B4-BE49-F238E27FC236}">
                <a16:creationId xmlns:a16="http://schemas.microsoft.com/office/drawing/2014/main" id="{049DE995-1293-4FEC-9935-82B025572B4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19" name="Botón de acción: Volver 18">
            <a:hlinkClick r:id="rId9" action="ppaction://hlinksldjump" highlightClick="1"/>
            <a:extLst>
              <a:ext uri="{FF2B5EF4-FFF2-40B4-BE49-F238E27FC236}">
                <a16:creationId xmlns:a16="http://schemas.microsoft.com/office/drawing/2014/main" id="{2FAFB34F-4AE5-4489-9FE6-FEDADB5B5C37}"/>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4745818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redondeado 2"/>
          <p:cNvSpPr/>
          <p:nvPr/>
        </p:nvSpPr>
        <p:spPr>
          <a:xfrm>
            <a:off x="5094451" y="2800131"/>
            <a:ext cx="1923393" cy="1303282"/>
          </a:xfrm>
          <a:prstGeom prst="roundRect">
            <a:avLst/>
          </a:prstGeom>
          <a:ln w="9525">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dirty="0">
                <a:ln w="22225">
                  <a:solidFill>
                    <a:srgbClr val="FF0000"/>
                  </a:solidFill>
                  <a:prstDash val="solid"/>
                </a:ln>
                <a:solidFill>
                  <a:srgbClr val="FF0000"/>
                </a:solidFill>
                <a:latin typeface="Book Antiqua" panose="02040602050305030304" pitchFamily="18" charset="0"/>
              </a:rPr>
              <a:t>Atributos de las webapps</a:t>
            </a:r>
          </a:p>
        </p:txBody>
      </p:sp>
      <p:sp>
        <p:nvSpPr>
          <p:cNvPr id="4" name="Llamada de nube 3"/>
          <p:cNvSpPr/>
          <p:nvPr/>
        </p:nvSpPr>
        <p:spPr>
          <a:xfrm>
            <a:off x="812800" y="304801"/>
            <a:ext cx="3676048" cy="1529691"/>
          </a:xfrm>
          <a:prstGeom prst="cloudCallout">
            <a:avLst>
              <a:gd name="adj1" fmla="val 72352"/>
              <a:gd name="adj2" fmla="val 102774"/>
            </a:avLst>
          </a:prstGeom>
          <a:ln w="38100">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a:latin typeface="Century Gothic" panose="020B0502020202020204" pitchFamily="34" charset="0"/>
              </a:rPr>
              <a:t>Contenido Sensible</a:t>
            </a:r>
          </a:p>
        </p:txBody>
      </p:sp>
      <p:sp>
        <p:nvSpPr>
          <p:cNvPr id="5" name="Llamada de nube 4"/>
          <p:cNvSpPr/>
          <p:nvPr/>
        </p:nvSpPr>
        <p:spPr>
          <a:xfrm>
            <a:off x="334981" y="3891022"/>
            <a:ext cx="3529394" cy="1648152"/>
          </a:xfrm>
          <a:prstGeom prst="cloudCallout">
            <a:avLst>
              <a:gd name="adj1" fmla="val 83068"/>
              <a:gd name="adj2" fmla="val -42985"/>
            </a:avLst>
          </a:prstGeom>
          <a:ln w="38100">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a:latin typeface="Century Gothic" panose="020B0502020202020204" pitchFamily="34" charset="0"/>
              </a:rPr>
              <a:t>Evolución Continua</a:t>
            </a:r>
          </a:p>
        </p:txBody>
      </p:sp>
      <p:sp>
        <p:nvSpPr>
          <p:cNvPr id="6" name="Llamada de nube 5"/>
          <p:cNvSpPr/>
          <p:nvPr/>
        </p:nvSpPr>
        <p:spPr>
          <a:xfrm>
            <a:off x="7487744" y="158092"/>
            <a:ext cx="2552810" cy="1676400"/>
          </a:xfrm>
          <a:prstGeom prst="cloudCallout">
            <a:avLst>
              <a:gd name="adj1" fmla="val -72080"/>
              <a:gd name="adj2" fmla="val 105279"/>
            </a:avLst>
          </a:prstGeom>
          <a:ln w="38100">
            <a:solidFill>
              <a:srgbClr val="9933FF"/>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a:latin typeface="Century Gothic" panose="020B0502020202020204" pitchFamily="34" charset="0"/>
              </a:rPr>
              <a:t>Estética</a:t>
            </a:r>
          </a:p>
        </p:txBody>
      </p:sp>
      <p:sp>
        <p:nvSpPr>
          <p:cNvPr id="7" name="Llamada de nube 6"/>
          <p:cNvSpPr/>
          <p:nvPr/>
        </p:nvSpPr>
        <p:spPr>
          <a:xfrm>
            <a:off x="5672464" y="5054600"/>
            <a:ext cx="2311619" cy="1651873"/>
          </a:xfrm>
          <a:prstGeom prst="cloudCallout">
            <a:avLst>
              <a:gd name="adj1" fmla="val -28062"/>
              <a:gd name="adj2" fmla="val -103907"/>
            </a:avLst>
          </a:prstGeom>
          <a:ln w="38100">
            <a:solidFill>
              <a:srgbClr val="FF9933"/>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a:latin typeface="Century Gothic" panose="020B0502020202020204" pitchFamily="34" charset="0"/>
              </a:rPr>
              <a:t>Inmediatez</a:t>
            </a:r>
          </a:p>
        </p:txBody>
      </p:sp>
      <p:sp>
        <p:nvSpPr>
          <p:cNvPr id="8" name="Llamada de nube 7"/>
          <p:cNvSpPr/>
          <p:nvPr/>
        </p:nvSpPr>
        <p:spPr>
          <a:xfrm>
            <a:off x="9119749" y="2800131"/>
            <a:ext cx="2871952" cy="1982077"/>
          </a:xfrm>
          <a:prstGeom prst="cloudCallout">
            <a:avLst>
              <a:gd name="adj1" fmla="val -118085"/>
              <a:gd name="adj2" fmla="val -17433"/>
            </a:avLst>
          </a:prstGeom>
          <a:ln w="381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a:latin typeface="Century Gothic" panose="020B0502020202020204" pitchFamily="34" charset="0"/>
              </a:rPr>
              <a:t>Seguridad</a:t>
            </a:r>
          </a:p>
        </p:txBody>
      </p:sp>
      <p:pic>
        <p:nvPicPr>
          <p:cNvPr id="1026" name="Picture 2" descr="Resultado de imagen para evolucion continu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5550" y="5207000"/>
            <a:ext cx="2348347" cy="1499473"/>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Resultado de imagen para inmediatez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0420" y="4141444"/>
            <a:ext cx="2707458" cy="2144769"/>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49452" y="722472"/>
            <a:ext cx="2403146" cy="2403146"/>
          </a:xfrm>
          <a:prstGeom prst="rect">
            <a:avLst/>
          </a:prstGeom>
        </p:spPr>
      </p:pic>
      <p:pic>
        <p:nvPicPr>
          <p:cNvPr id="1032" name="Picture 8" descr="Resultado de imagen para pagina web atractiv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9174" y="304800"/>
            <a:ext cx="2643912" cy="193039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4" name="Picture 10" descr="Resultado de imagen para contenido sensibl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22732" y="2014898"/>
            <a:ext cx="2357511" cy="157046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3" name="Picture 8" descr="Resultado de imagen para siguiente">
            <a:hlinkClick r:id="" action="ppaction://hlinkshowjump?jump=nextslide"/>
            <a:extLst>
              <a:ext uri="{FF2B5EF4-FFF2-40B4-BE49-F238E27FC236}">
                <a16:creationId xmlns:a16="http://schemas.microsoft.com/office/drawing/2014/main" id="{2BE857B5-DFCA-460C-B742-38FC571090D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14" name="Botón de acción: Volver 13">
            <a:hlinkClick r:id="rId8" action="ppaction://hlinksldjump" highlightClick="1"/>
            <a:extLst>
              <a:ext uri="{FF2B5EF4-FFF2-40B4-BE49-F238E27FC236}">
                <a16:creationId xmlns:a16="http://schemas.microsoft.com/office/drawing/2014/main" id="{D047136E-D735-4840-8C5B-191583DCEE39}"/>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961159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8425" y="504210"/>
            <a:ext cx="6116114" cy="707886"/>
          </a:xfrm>
          <a:prstGeom prst="rect">
            <a:avLst/>
          </a:prstGeom>
        </p:spPr>
        <p:txBody>
          <a:bodyPr wrap="square">
            <a:spAutoFit/>
          </a:bodyPr>
          <a:lstStyle/>
          <a:p>
            <a:pPr algn="ctr"/>
            <a:r>
              <a:rPr lang="es-MX" sz="4000" dirty="0"/>
              <a:t>software heredado</a:t>
            </a:r>
          </a:p>
        </p:txBody>
      </p:sp>
      <p:sp>
        <p:nvSpPr>
          <p:cNvPr id="3" name="2 Rectángulo"/>
          <p:cNvSpPr/>
          <p:nvPr/>
        </p:nvSpPr>
        <p:spPr>
          <a:xfrm>
            <a:off x="544759" y="1225480"/>
            <a:ext cx="11103902" cy="923330"/>
          </a:xfrm>
          <a:prstGeom prst="rect">
            <a:avLst/>
          </a:prstGeom>
        </p:spPr>
        <p:txBody>
          <a:bodyPr wrap="square">
            <a:spAutoFit/>
          </a:bodyPr>
          <a:lstStyle/>
          <a:p>
            <a:pPr algn="just"/>
            <a:r>
              <a:rPr lang="es-MX" dirty="0"/>
              <a:t>Algunos de estos sistemas son mas viejos, referidos como software heredado. Los sistemas de software heredados fuero desarrollados hace décadas y han sido modificados en forma continua para cumplir los requerimientos de los cambios en los negocios y en las plataformas de computo.</a:t>
            </a:r>
          </a:p>
        </p:txBody>
      </p:sp>
      <p:sp>
        <p:nvSpPr>
          <p:cNvPr id="4" name="1 Rectángulo">
            <a:extLst>
              <a:ext uri="{FF2B5EF4-FFF2-40B4-BE49-F238E27FC236}">
                <a16:creationId xmlns:a16="http://schemas.microsoft.com/office/drawing/2014/main" id="{95B0382C-0634-49D4-A37E-303EB1610BA9}"/>
              </a:ext>
            </a:extLst>
          </p:cNvPr>
          <p:cNvSpPr/>
          <p:nvPr/>
        </p:nvSpPr>
        <p:spPr>
          <a:xfrm>
            <a:off x="544759" y="2425809"/>
            <a:ext cx="1696298" cy="400110"/>
          </a:xfrm>
          <a:prstGeom prst="rect">
            <a:avLst/>
          </a:prstGeom>
        </p:spPr>
        <p:txBody>
          <a:bodyPr wrap="none">
            <a:spAutoFit/>
          </a:bodyPr>
          <a:lstStyle/>
          <a:p>
            <a:r>
              <a:rPr lang="es-MX" sz="2000" dirty="0"/>
              <a:t>Desventajas</a:t>
            </a:r>
          </a:p>
        </p:txBody>
      </p:sp>
      <p:sp>
        <p:nvSpPr>
          <p:cNvPr id="5" name="2 Rectángulo">
            <a:extLst>
              <a:ext uri="{FF2B5EF4-FFF2-40B4-BE49-F238E27FC236}">
                <a16:creationId xmlns:a16="http://schemas.microsoft.com/office/drawing/2014/main" id="{F1DD704F-6F42-404F-8177-6169AA94D30A}"/>
              </a:ext>
            </a:extLst>
          </p:cNvPr>
          <p:cNvSpPr/>
          <p:nvPr/>
        </p:nvSpPr>
        <p:spPr>
          <a:xfrm>
            <a:off x="544759" y="2924876"/>
            <a:ext cx="9977467" cy="1292662"/>
          </a:xfrm>
          <a:prstGeom prst="rect">
            <a:avLst/>
          </a:prstGeom>
        </p:spPr>
        <p:txBody>
          <a:bodyPr wrap="square">
            <a:spAutoFit/>
          </a:bodyPr>
          <a:lstStyle/>
          <a:p>
            <a:pPr marL="457200" indent="-457200">
              <a:buFont typeface="Arial" panose="020B0604020202020204" pitchFamily="34" charset="0"/>
              <a:buChar char="•"/>
            </a:pPr>
            <a:r>
              <a:rPr lang="es-MX" dirty="0"/>
              <a:t>Son costosos en su mantenimiento y riesgosos en su evolución</a:t>
            </a:r>
          </a:p>
          <a:p>
            <a:pPr marL="457200" indent="-457200">
              <a:buFont typeface="Arial" panose="020B0604020202020204" pitchFamily="34" charset="0"/>
              <a:buChar char="•"/>
            </a:pPr>
            <a:r>
              <a:rPr lang="es-MX" dirty="0"/>
              <a:t>tienen una característica adicional que suele presentarse: “Poca calidad”</a:t>
            </a:r>
          </a:p>
          <a:p>
            <a:pPr lvl="1"/>
            <a:r>
              <a:rPr lang="es-MX" sz="1400" dirty="0"/>
              <a:t>1.Imposibles de extender. </a:t>
            </a:r>
          </a:p>
          <a:p>
            <a:pPr lvl="1"/>
            <a:r>
              <a:rPr lang="es-MX" sz="1400" dirty="0"/>
              <a:t>2.Código Complicado. </a:t>
            </a:r>
          </a:p>
          <a:p>
            <a:pPr lvl="1"/>
            <a:r>
              <a:rPr lang="es-MX" sz="1400" dirty="0"/>
              <a:t>3.Documentación escasa o inexistente. </a:t>
            </a:r>
          </a:p>
        </p:txBody>
      </p:sp>
      <p:sp>
        <p:nvSpPr>
          <p:cNvPr id="6" name="1 Rectángulo">
            <a:extLst>
              <a:ext uri="{FF2B5EF4-FFF2-40B4-BE49-F238E27FC236}">
                <a16:creationId xmlns:a16="http://schemas.microsoft.com/office/drawing/2014/main" id="{8110BD45-3B69-4EA0-8D18-0A163EF32CB0}"/>
              </a:ext>
            </a:extLst>
          </p:cNvPr>
          <p:cNvSpPr/>
          <p:nvPr/>
        </p:nvSpPr>
        <p:spPr>
          <a:xfrm>
            <a:off x="384313" y="4537908"/>
            <a:ext cx="9223513" cy="1815882"/>
          </a:xfrm>
          <a:prstGeom prst="rect">
            <a:avLst/>
          </a:prstGeom>
        </p:spPr>
        <p:txBody>
          <a:bodyPr wrap="square">
            <a:spAutoFit/>
          </a:bodyPr>
          <a:lstStyle/>
          <a:p>
            <a:r>
              <a:rPr lang="es-MX" sz="1600" dirty="0"/>
              <a:t>Sin embargo, con el tiempo los sistemas heredados evolucionan por una o varias de las siguientes razones:</a:t>
            </a:r>
          </a:p>
          <a:p>
            <a:endParaRPr lang="es-MX" sz="1600" dirty="0"/>
          </a:p>
          <a:p>
            <a:pPr marL="342900" indent="-342900">
              <a:buFont typeface="Arial" panose="020B0604020202020204" pitchFamily="34" charset="0"/>
              <a:buChar char="•"/>
            </a:pPr>
            <a:r>
              <a:rPr lang="es-MX" sz="1600" dirty="0"/>
              <a:t>Adaptarse a las necesidades de los nuevos ambientes o tecnologías de computo. </a:t>
            </a:r>
          </a:p>
          <a:p>
            <a:pPr marL="342900" indent="-342900">
              <a:buFont typeface="Arial" panose="020B0604020202020204" pitchFamily="34" charset="0"/>
              <a:buChar char="•"/>
            </a:pPr>
            <a:r>
              <a:rPr lang="es-MX" sz="1600" dirty="0"/>
              <a:t>Nuevos requerimientos de los negocios. </a:t>
            </a:r>
          </a:p>
          <a:p>
            <a:pPr marL="342900" indent="-342900">
              <a:buFont typeface="Arial" panose="020B0604020202020204" pitchFamily="34" charset="0"/>
              <a:buChar char="•"/>
            </a:pPr>
            <a:r>
              <a:rPr lang="es-MX" sz="1600" dirty="0"/>
              <a:t>la arquitectura debe de rediseñarse para hacerla viable </a:t>
            </a:r>
          </a:p>
          <a:p>
            <a:pPr marL="342900" indent="-342900">
              <a:buFont typeface="Arial" panose="020B0604020202020204" pitchFamily="34" charset="0"/>
              <a:buChar char="•"/>
            </a:pPr>
            <a:r>
              <a:rPr lang="es-MX" sz="1600" dirty="0"/>
              <a:t>dentro de un ambiente de redes </a:t>
            </a:r>
          </a:p>
        </p:txBody>
      </p:sp>
      <p:pic>
        <p:nvPicPr>
          <p:cNvPr id="7" name="Picture 8" descr="Resultado de imagen para siguiente">
            <a:hlinkClick r:id="" action="ppaction://hlinkshowjump?jump=nextslide"/>
            <a:extLst>
              <a:ext uri="{FF2B5EF4-FFF2-40B4-BE49-F238E27FC236}">
                <a16:creationId xmlns:a16="http://schemas.microsoft.com/office/drawing/2014/main" id="{4298BE60-3ADA-4829-A763-CE3D6AC93A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8" name="Botón de acción: Volver 7">
            <a:hlinkClick r:id="rId3" action="ppaction://hlinksldjump" highlightClick="1"/>
            <a:extLst>
              <a:ext uri="{FF2B5EF4-FFF2-40B4-BE49-F238E27FC236}">
                <a16:creationId xmlns:a16="http://schemas.microsoft.com/office/drawing/2014/main" id="{71743A1A-ABB3-4A98-A97B-4F7F7885A67B}"/>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7561843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14007" y="119856"/>
            <a:ext cx="7338613" cy="461665"/>
          </a:xfrm>
          <a:prstGeom prst="rect">
            <a:avLst/>
          </a:prstGeom>
        </p:spPr>
        <p:txBody>
          <a:bodyPr wrap="square">
            <a:spAutoFit/>
          </a:bodyPr>
          <a:lstStyle/>
          <a:p>
            <a:r>
              <a:rPr lang="es-ES" sz="2400" dirty="0">
                <a:latin typeface="Segoe UI" panose="020B0502040204020203" pitchFamily="34" charset="0"/>
                <a:ea typeface="Segoe UI" panose="020B0502040204020203" pitchFamily="34" charset="0"/>
                <a:cs typeface="Times New Roman" panose="02020603050405020304" pitchFamily="18" charset="0"/>
              </a:rPr>
              <a:t>2. Ubicación espacial de la Unidad de aprendizaje</a:t>
            </a:r>
            <a:endParaRPr lang="es-MX" sz="2400" dirty="0"/>
          </a:p>
        </p:txBody>
      </p:sp>
      <p:pic>
        <p:nvPicPr>
          <p:cNvPr id="4" name="Imagen 3" descr="Recorte de pantalla">
            <a:extLst>
              <a:ext uri="{FF2B5EF4-FFF2-40B4-BE49-F238E27FC236}">
                <a16:creationId xmlns:a16="http://schemas.microsoft.com/office/drawing/2014/main" id="{19AC268A-1DF7-4EA4-A2D4-94080566DB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6441" y="585390"/>
            <a:ext cx="8248549" cy="6289124"/>
          </a:xfrm>
          <a:prstGeom prst="rect">
            <a:avLst/>
          </a:prstGeom>
        </p:spPr>
      </p:pic>
      <p:sp>
        <p:nvSpPr>
          <p:cNvPr id="5" name="Elipse 4">
            <a:extLst>
              <a:ext uri="{FF2B5EF4-FFF2-40B4-BE49-F238E27FC236}">
                <a16:creationId xmlns:a16="http://schemas.microsoft.com/office/drawing/2014/main" id="{07474A7D-FD4C-46C7-BFCD-88A1606A3709}"/>
              </a:ext>
            </a:extLst>
          </p:cNvPr>
          <p:cNvSpPr/>
          <p:nvPr/>
        </p:nvSpPr>
        <p:spPr>
          <a:xfrm>
            <a:off x="9574695" y="1219200"/>
            <a:ext cx="1040295" cy="649357"/>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Flecha: hacia abajo 5">
            <a:extLst>
              <a:ext uri="{FF2B5EF4-FFF2-40B4-BE49-F238E27FC236}">
                <a16:creationId xmlns:a16="http://schemas.microsoft.com/office/drawing/2014/main" id="{E19CEDC2-2828-4DB3-85F3-534A3A7151A3}"/>
              </a:ext>
            </a:extLst>
          </p:cNvPr>
          <p:cNvSpPr/>
          <p:nvPr/>
        </p:nvSpPr>
        <p:spPr>
          <a:xfrm rot="3055342">
            <a:off x="10628243" y="964427"/>
            <a:ext cx="463827" cy="509545"/>
          </a:xfrm>
          <a:prstGeom prst="down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Picture 2" descr="Resultado de imagen para menu boton">
            <a:hlinkClick r:id="rId3" action="ppaction://hlinksldjump"/>
            <a:extLst>
              <a:ext uri="{FF2B5EF4-FFF2-40B4-BE49-F238E27FC236}">
                <a16:creationId xmlns:a16="http://schemas.microsoft.com/office/drawing/2014/main" id="{37679238-644B-4AE3-9FEF-4FD1870863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09684" y="5911989"/>
            <a:ext cx="816825" cy="81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10148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4212" y="404430"/>
            <a:ext cx="10479974" cy="1507067"/>
          </a:xfrm>
        </p:spPr>
        <p:txBody>
          <a:bodyPr/>
          <a:lstStyle/>
          <a:p>
            <a:r>
              <a:rPr lang="es-ES" b="1" dirty="0"/>
              <a:t>Ingeniería de software…realidades</a:t>
            </a:r>
          </a:p>
        </p:txBody>
      </p:sp>
      <p:sp>
        <p:nvSpPr>
          <p:cNvPr id="3" name="Marcador de contenido 2"/>
          <p:cNvSpPr>
            <a:spLocks noGrp="1"/>
          </p:cNvSpPr>
          <p:nvPr>
            <p:ph idx="1"/>
          </p:nvPr>
        </p:nvSpPr>
        <p:spPr>
          <a:xfrm>
            <a:off x="251359" y="1157963"/>
            <a:ext cx="10912827" cy="4128886"/>
          </a:xfrm>
        </p:spPr>
        <p:txBody>
          <a:bodyPr>
            <a:normAutofit/>
          </a:bodyPr>
          <a:lstStyle/>
          <a:p>
            <a:pPr marL="514350" indent="-514350">
              <a:buFont typeface="+mj-lt"/>
              <a:buAutoNum type="arabicPeriod"/>
            </a:pPr>
            <a:r>
              <a:rPr lang="es-ES" dirty="0">
                <a:solidFill>
                  <a:schemeClr val="tx1"/>
                </a:solidFill>
              </a:rPr>
              <a:t>Debe hacerse un esfuerzo concentrado para entender el problema antes de desarrollar una aplicación de sw.</a:t>
            </a:r>
          </a:p>
          <a:p>
            <a:pPr marL="514350" indent="-514350">
              <a:buFont typeface="+mj-lt"/>
              <a:buAutoNum type="arabicPeriod"/>
            </a:pPr>
            <a:r>
              <a:rPr lang="es-ES" dirty="0">
                <a:solidFill>
                  <a:schemeClr val="tx1"/>
                </a:solidFill>
              </a:rPr>
              <a:t>El diseño se ha vuelto una actividad crucial.</a:t>
            </a:r>
          </a:p>
          <a:p>
            <a:pPr marL="514350" indent="-514350">
              <a:buFont typeface="+mj-lt"/>
              <a:buAutoNum type="arabicPeriod"/>
            </a:pPr>
            <a:r>
              <a:rPr lang="es-ES" dirty="0">
                <a:solidFill>
                  <a:schemeClr val="tx1"/>
                </a:solidFill>
              </a:rPr>
              <a:t>El software debe tener alta calidad.</a:t>
            </a:r>
          </a:p>
          <a:p>
            <a:pPr marL="514350" indent="-514350">
              <a:buFont typeface="+mj-lt"/>
              <a:buAutoNum type="arabicPeriod"/>
            </a:pPr>
            <a:r>
              <a:rPr lang="es-ES" dirty="0">
                <a:solidFill>
                  <a:schemeClr val="tx1"/>
                </a:solidFill>
              </a:rPr>
              <a:t>El software debe tener facilidad para recibir mantenimiento.</a:t>
            </a:r>
          </a:p>
          <a:p>
            <a:r>
              <a:rPr lang="es-ES" dirty="0">
                <a:solidFill>
                  <a:schemeClr val="tx1"/>
                </a:solidFill>
              </a:rPr>
              <a:t>Estas realidades concluyen que debe hacerse ingeniería con el software en todas sus formas y a través de todos sus dominios de aplicación sw</a:t>
            </a:r>
          </a:p>
        </p:txBody>
      </p:sp>
      <p:pic>
        <p:nvPicPr>
          <p:cNvPr id="4" name="Imagen 3"/>
          <p:cNvPicPr>
            <a:picLocks noChangeAspect="1"/>
          </p:cNvPicPr>
          <p:nvPr/>
        </p:nvPicPr>
        <p:blipFill>
          <a:blip r:embed="rId2"/>
          <a:stretch>
            <a:fillRect/>
          </a:stretch>
        </p:blipFill>
        <p:spPr>
          <a:xfrm>
            <a:off x="4585253" y="4727104"/>
            <a:ext cx="4280760" cy="2120251"/>
          </a:xfrm>
          <a:prstGeom prst="rect">
            <a:avLst/>
          </a:prstGeom>
        </p:spPr>
      </p:pic>
      <p:sp>
        <p:nvSpPr>
          <p:cNvPr id="6" name="Botón de acción: Volver 5">
            <a:hlinkClick r:id="rId3" action="ppaction://hlinksldjump" highlightClick="1"/>
            <a:extLst>
              <a:ext uri="{FF2B5EF4-FFF2-40B4-BE49-F238E27FC236}">
                <a16:creationId xmlns:a16="http://schemas.microsoft.com/office/drawing/2014/main" id="{5D56BA75-17F6-4773-9E9B-B9619D94F415}"/>
              </a:ext>
            </a:extLst>
          </p:cNvPr>
          <p:cNvSpPr/>
          <p:nvPr/>
        </p:nvSpPr>
        <p:spPr>
          <a:xfrm>
            <a:off x="11164186" y="5901967"/>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0303658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0806" y="0"/>
            <a:ext cx="11202988" cy="1507067"/>
          </a:xfrm>
        </p:spPr>
        <p:txBody>
          <a:bodyPr>
            <a:normAutofit/>
          </a:bodyPr>
          <a:lstStyle/>
          <a:p>
            <a:r>
              <a:rPr lang="es-ES" sz="2800" b="1" dirty="0"/>
              <a:t>Propuesta por </a:t>
            </a:r>
            <a:r>
              <a:rPr lang="es-ES" sz="2800" b="1" dirty="0" err="1"/>
              <a:t>fritz</a:t>
            </a:r>
            <a:r>
              <a:rPr lang="es-ES" sz="2800" b="1" dirty="0"/>
              <a:t> Bauer en la conferencia </a:t>
            </a:r>
          </a:p>
        </p:txBody>
      </p:sp>
      <p:sp>
        <p:nvSpPr>
          <p:cNvPr id="3" name="Marcador de contenido 2"/>
          <p:cNvSpPr>
            <a:spLocks noGrp="1"/>
          </p:cNvSpPr>
          <p:nvPr>
            <p:ph idx="1"/>
          </p:nvPr>
        </p:nvSpPr>
        <p:spPr>
          <a:xfrm>
            <a:off x="290806" y="753533"/>
            <a:ext cx="10072087" cy="5481084"/>
          </a:xfrm>
        </p:spPr>
        <p:txBody>
          <a:bodyPr>
            <a:normAutofit/>
          </a:bodyPr>
          <a:lstStyle/>
          <a:p>
            <a:pPr marL="0" indent="0" algn="just">
              <a:buNone/>
            </a:pPr>
            <a:r>
              <a:rPr lang="es-ES" sz="2400" dirty="0">
                <a:solidFill>
                  <a:schemeClr val="tx1"/>
                </a:solidFill>
              </a:rPr>
              <a:t>La ingeniería de software es el establecimiento y uso de principios fundamentales de la ingeniería con objeto de desarrollar en forma económica software que sea confiable y que trabaje con eficiencia en maquinas reales.</a:t>
            </a:r>
          </a:p>
          <a:p>
            <a:r>
              <a:rPr lang="es-ES" sz="1800" dirty="0">
                <a:solidFill>
                  <a:schemeClr val="tx1"/>
                </a:solidFill>
              </a:rPr>
              <a:t>Nos dice: </a:t>
            </a:r>
          </a:p>
          <a:p>
            <a:pPr lvl="1"/>
            <a:r>
              <a:rPr lang="es-ES" dirty="0">
                <a:solidFill>
                  <a:schemeClr val="tx1"/>
                </a:solidFill>
              </a:rPr>
              <a:t>¿cuales son los “principios fundamentales de la ingeniería” que pueden aplicarse al desarrollo del sw de computadora?</a:t>
            </a:r>
          </a:p>
          <a:p>
            <a:pPr lvl="1"/>
            <a:r>
              <a:rPr lang="es-ES" dirty="0">
                <a:solidFill>
                  <a:schemeClr val="tx1"/>
                </a:solidFill>
              </a:rPr>
              <a:t>¿Cómo se desarrolla el sw “en forma económica y que sea confiable”?</a:t>
            </a:r>
          </a:p>
          <a:p>
            <a:pPr lvl="1"/>
            <a:r>
              <a:rPr lang="es-ES" dirty="0">
                <a:solidFill>
                  <a:schemeClr val="tx1"/>
                </a:solidFill>
              </a:rPr>
              <a:t>¿Qué se requiere para crear programas de cómputo que trabajen con “eficiencia “, no en una si no en muchas “máquinas reales” diferentes?</a:t>
            </a:r>
          </a:p>
          <a:p>
            <a:endParaRPr lang="es-ES" sz="2400" dirty="0">
              <a:solidFill>
                <a:schemeClr val="tx1"/>
              </a:solidFill>
            </a:endParaRPr>
          </a:p>
        </p:txBody>
      </p:sp>
      <p:sp>
        <p:nvSpPr>
          <p:cNvPr id="5" name="Botón de acción: Volver 4">
            <a:hlinkClick r:id="rId2" action="ppaction://hlinksldjump" highlightClick="1"/>
            <a:extLst>
              <a:ext uri="{FF2B5EF4-FFF2-40B4-BE49-F238E27FC236}">
                <a16:creationId xmlns:a16="http://schemas.microsoft.com/office/drawing/2014/main" id="{8259EDA4-F040-4125-B8A2-F50D44CFA4EE}"/>
              </a:ext>
            </a:extLst>
          </p:cNvPr>
          <p:cNvSpPr/>
          <p:nvPr/>
        </p:nvSpPr>
        <p:spPr>
          <a:xfrm>
            <a:off x="11060657" y="5872884"/>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0267975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8812" y="90377"/>
            <a:ext cx="8534400" cy="1507067"/>
          </a:xfrm>
        </p:spPr>
        <p:txBody>
          <a:bodyPr/>
          <a:lstStyle/>
          <a:p>
            <a:r>
              <a:rPr lang="es-ES" dirty="0"/>
              <a:t>Ingeniería de software</a:t>
            </a:r>
          </a:p>
        </p:txBody>
      </p:sp>
      <p:sp>
        <p:nvSpPr>
          <p:cNvPr id="3" name="Marcador de contenido 2"/>
          <p:cNvSpPr>
            <a:spLocks noGrp="1"/>
          </p:cNvSpPr>
          <p:nvPr>
            <p:ph idx="1"/>
          </p:nvPr>
        </p:nvSpPr>
        <p:spPr>
          <a:xfrm>
            <a:off x="684210" y="1193407"/>
            <a:ext cx="10692625" cy="2596715"/>
          </a:xfrm>
        </p:spPr>
        <p:txBody>
          <a:bodyPr>
            <a:normAutofit/>
          </a:bodyPr>
          <a:lstStyle/>
          <a:p>
            <a:pPr algn="just"/>
            <a:r>
              <a:rPr lang="es-ES" dirty="0">
                <a:solidFill>
                  <a:schemeClr val="tx1"/>
                </a:solidFill>
              </a:rPr>
              <a:t>La Ingeniería de Software es una disciplina de la Ingeniería que concierne a todos los aspectos de la producción de software </a:t>
            </a:r>
          </a:p>
          <a:p>
            <a:pPr algn="just"/>
            <a:r>
              <a:rPr lang="es-ES" dirty="0">
                <a:solidFill>
                  <a:schemeClr val="tx1"/>
                </a:solidFill>
              </a:rPr>
              <a:t>Los Ingenieros de Software adoptan un enfoque sistemático para llevar a cabo su trabajo y utilizan las herramientas y  técnicas necesarias para resolver el problema planteado, de acuerdo a las restricciones de desarrollo y recursos disponibles.</a:t>
            </a:r>
          </a:p>
        </p:txBody>
      </p:sp>
      <p:sp>
        <p:nvSpPr>
          <p:cNvPr id="4" name="Rectángulo 3"/>
          <p:cNvSpPr/>
          <p:nvPr/>
        </p:nvSpPr>
        <p:spPr>
          <a:xfrm>
            <a:off x="398812" y="4145632"/>
            <a:ext cx="8970476" cy="1015663"/>
          </a:xfrm>
          <a:prstGeom prst="rect">
            <a:avLst/>
          </a:prstGeom>
        </p:spPr>
        <p:txBody>
          <a:bodyPr wrap="square">
            <a:spAutoFit/>
          </a:bodyPr>
          <a:lstStyle/>
          <a:p>
            <a:pPr marL="342900" indent="-342900" algn="just">
              <a:buFont typeface="Arial" panose="020B0604020202020204" pitchFamily="34" charset="0"/>
              <a:buChar char="•"/>
            </a:pPr>
            <a:r>
              <a:rPr lang="es-ES" sz="2000" dirty="0"/>
              <a:t>La aplicación de un enfoque sistemático (ordenado), disciplinado y cuantificable al desarrollo, operación y mantenimiento de software, esto es, la aplicación de la ingeniería en el área del software (IEEE).</a:t>
            </a:r>
          </a:p>
        </p:txBody>
      </p:sp>
      <p:sp>
        <p:nvSpPr>
          <p:cNvPr id="6" name="Botón de acción: Volver 5">
            <a:hlinkClick r:id="rId2" action="ppaction://hlinksldjump" highlightClick="1"/>
            <a:extLst>
              <a:ext uri="{FF2B5EF4-FFF2-40B4-BE49-F238E27FC236}">
                <a16:creationId xmlns:a16="http://schemas.microsoft.com/office/drawing/2014/main" id="{81053FCC-3991-4477-990B-A7E409FA4E34}"/>
              </a:ext>
            </a:extLst>
          </p:cNvPr>
          <p:cNvSpPr/>
          <p:nvPr/>
        </p:nvSpPr>
        <p:spPr>
          <a:xfrm>
            <a:off x="11104879" y="5901967"/>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3988679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4091" y="103470"/>
            <a:ext cx="11139193" cy="1507067"/>
          </a:xfrm>
        </p:spPr>
        <p:txBody>
          <a:bodyPr>
            <a:normAutofit/>
          </a:bodyPr>
          <a:lstStyle/>
          <a:p>
            <a:r>
              <a:rPr lang="es-ES" sz="3200" dirty="0"/>
              <a:t>Ingeniería de software </a:t>
            </a:r>
            <a:r>
              <a:rPr lang="es-ES" sz="3200" dirty="0">
                <a:sym typeface="Wingdings" panose="05000000000000000000" pitchFamily="2" charset="2"/>
              </a:rPr>
              <a:t> tecnología de capas</a:t>
            </a:r>
            <a:endParaRPr lang="es-ES" sz="3200" dirty="0"/>
          </a:p>
        </p:txBody>
      </p:sp>
      <p:sp>
        <p:nvSpPr>
          <p:cNvPr id="3" name="Marcador de contenido 2"/>
          <p:cNvSpPr>
            <a:spLocks noGrp="1"/>
          </p:cNvSpPr>
          <p:nvPr>
            <p:ph idx="1"/>
          </p:nvPr>
        </p:nvSpPr>
        <p:spPr>
          <a:xfrm>
            <a:off x="244732" y="857003"/>
            <a:ext cx="11677909" cy="3615267"/>
          </a:xfrm>
        </p:spPr>
        <p:txBody>
          <a:bodyPr>
            <a:normAutofit/>
          </a:bodyPr>
          <a:lstStyle/>
          <a:p>
            <a:r>
              <a:rPr lang="es-ES" sz="2400" dirty="0">
                <a:solidFill>
                  <a:schemeClr val="tx1"/>
                </a:solidFill>
              </a:rPr>
              <a:t>Un enfoque sistémico disciplinado y cuantificable por un equipo puede ser no efectivo para otro, así que se necesita disciplina, adaptabilidad y agilidad.</a:t>
            </a:r>
          </a:p>
          <a:p>
            <a:pPr algn="just"/>
            <a:r>
              <a:rPr lang="es-ES" sz="2400" dirty="0">
                <a:solidFill>
                  <a:schemeClr val="tx1"/>
                </a:solidFill>
              </a:rPr>
              <a:t>Cualquier enfoque de ingeniería debe basarse en un compromiso organizacional con la calidad y el fundamento de la Ingeniería de sw es el compromiso con la calidad (capa </a:t>
            </a:r>
            <a:r>
              <a:rPr lang="es-ES" sz="2400" i="1" dirty="0">
                <a:solidFill>
                  <a:schemeClr val="tx1"/>
                </a:solidFill>
              </a:rPr>
              <a:t>Proceso</a:t>
            </a:r>
            <a:r>
              <a:rPr lang="es-ES" sz="2400" dirty="0">
                <a:solidFill>
                  <a:schemeClr val="tx1"/>
                </a:solidFill>
              </a:rPr>
              <a:t>) </a:t>
            </a:r>
          </a:p>
          <a:p>
            <a:endParaRPr lang="es-ES" sz="2400" dirty="0">
              <a:solidFill>
                <a:schemeClr val="tx1"/>
              </a:solidFill>
            </a:endParaRPr>
          </a:p>
        </p:txBody>
      </p:sp>
      <p:pic>
        <p:nvPicPr>
          <p:cNvPr id="4" name="Imagen 3"/>
          <p:cNvPicPr>
            <a:picLocks noChangeAspect="1"/>
          </p:cNvPicPr>
          <p:nvPr/>
        </p:nvPicPr>
        <p:blipFill>
          <a:blip r:embed="rId2"/>
          <a:stretch>
            <a:fillRect/>
          </a:stretch>
        </p:blipFill>
        <p:spPr>
          <a:xfrm>
            <a:off x="1052291" y="4026932"/>
            <a:ext cx="8335926" cy="2381693"/>
          </a:xfrm>
          <a:prstGeom prst="ellipse">
            <a:avLst/>
          </a:prstGeom>
          <a:ln>
            <a:noFill/>
          </a:ln>
          <a:effectLst>
            <a:softEdge rad="112500"/>
          </a:effectLst>
        </p:spPr>
      </p:pic>
      <p:sp>
        <p:nvSpPr>
          <p:cNvPr id="5" name="CuadroTexto 4"/>
          <p:cNvSpPr txBox="1"/>
          <p:nvPr/>
        </p:nvSpPr>
        <p:spPr>
          <a:xfrm>
            <a:off x="2125717" y="3657600"/>
            <a:ext cx="4190023" cy="369332"/>
          </a:xfrm>
          <a:prstGeom prst="rect">
            <a:avLst/>
          </a:prstGeom>
          <a:noFill/>
        </p:spPr>
        <p:txBody>
          <a:bodyPr wrap="square" rtlCol="0">
            <a:spAutoFit/>
          </a:bodyPr>
          <a:lstStyle/>
          <a:p>
            <a:r>
              <a:rPr lang="es-ES" dirty="0"/>
              <a:t>Capas de la ingeniería de sw</a:t>
            </a:r>
          </a:p>
        </p:txBody>
      </p:sp>
      <p:pic>
        <p:nvPicPr>
          <p:cNvPr id="6" name="Picture 8" descr="Resultado de imagen para siguiente">
            <a:hlinkClick r:id="" action="ppaction://hlinkshowjump?jump=nextslide"/>
            <a:extLst>
              <a:ext uri="{FF2B5EF4-FFF2-40B4-BE49-F238E27FC236}">
                <a16:creationId xmlns:a16="http://schemas.microsoft.com/office/drawing/2014/main" id="{21C6FE73-5283-4813-AF70-D5A2E0D893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7" name="Botón de acción: Volver 6">
            <a:hlinkClick r:id="rId4" action="ppaction://hlinksldjump" highlightClick="1"/>
            <a:extLst>
              <a:ext uri="{FF2B5EF4-FFF2-40B4-BE49-F238E27FC236}">
                <a16:creationId xmlns:a16="http://schemas.microsoft.com/office/drawing/2014/main" id="{4FE642D4-5AD5-47E8-9002-6900CFBB485E}"/>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5826412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4212" y="466875"/>
            <a:ext cx="8534400" cy="1507067"/>
          </a:xfrm>
        </p:spPr>
        <p:txBody>
          <a:bodyPr/>
          <a:lstStyle/>
          <a:p>
            <a:r>
              <a:rPr lang="es-ES" dirty="0"/>
              <a:t>El proceso</a:t>
            </a:r>
          </a:p>
        </p:txBody>
      </p:sp>
      <p:sp>
        <p:nvSpPr>
          <p:cNvPr id="3" name="Marcador de contenido 2"/>
          <p:cNvSpPr>
            <a:spLocks noGrp="1"/>
          </p:cNvSpPr>
          <p:nvPr>
            <p:ph idx="1"/>
          </p:nvPr>
        </p:nvSpPr>
        <p:spPr>
          <a:xfrm>
            <a:off x="407765" y="1738677"/>
            <a:ext cx="9041035" cy="4934857"/>
          </a:xfrm>
        </p:spPr>
        <p:txBody>
          <a:bodyPr>
            <a:normAutofit/>
          </a:bodyPr>
          <a:lstStyle/>
          <a:p>
            <a:r>
              <a:rPr lang="es-ES" dirty="0">
                <a:solidFill>
                  <a:schemeClr val="tx1"/>
                </a:solidFill>
              </a:rPr>
              <a:t>El proceso de la IS es el compromiso aglutinante que une las capas de la tecnología y permite el desarrollo racional y oportuno del sw de cómputo.</a:t>
            </a:r>
          </a:p>
          <a:p>
            <a:endParaRPr lang="es-ES" sz="1050" dirty="0">
              <a:solidFill>
                <a:schemeClr val="tx1"/>
              </a:solidFill>
            </a:endParaRPr>
          </a:p>
          <a:p>
            <a:r>
              <a:rPr lang="es-ES" dirty="0">
                <a:solidFill>
                  <a:schemeClr val="tx1"/>
                </a:solidFill>
              </a:rPr>
              <a:t>El proceso define una estructura que debe establecerse para la obtención eficaz de tecnología de IS.</a:t>
            </a:r>
          </a:p>
          <a:p>
            <a:endParaRPr lang="es-ES" sz="1050" dirty="0">
              <a:solidFill>
                <a:schemeClr val="tx1"/>
              </a:solidFill>
            </a:endParaRPr>
          </a:p>
          <a:p>
            <a:r>
              <a:rPr lang="es-ES" dirty="0">
                <a:solidFill>
                  <a:schemeClr val="tx1"/>
                </a:solidFill>
              </a:rPr>
              <a:t>Forma la base para el control de proyectos</a:t>
            </a:r>
          </a:p>
          <a:p>
            <a:endParaRPr lang="es-ES" sz="800" dirty="0">
              <a:solidFill>
                <a:schemeClr val="tx1"/>
              </a:solidFill>
            </a:endParaRPr>
          </a:p>
          <a:p>
            <a:r>
              <a:rPr lang="es-ES" dirty="0">
                <a:solidFill>
                  <a:schemeClr val="tx1"/>
                </a:solidFill>
              </a:rPr>
              <a:t>Establece el contexto en el que se aplican métodos técnicos, se generan productos del trabajo (modelos, documentos, datos, reportes, formas, etc.).</a:t>
            </a:r>
          </a:p>
          <a:p>
            <a:endParaRPr lang="es-ES" sz="500" dirty="0">
              <a:solidFill>
                <a:schemeClr val="tx1"/>
              </a:solidFill>
            </a:endParaRPr>
          </a:p>
          <a:p>
            <a:r>
              <a:rPr lang="es-ES" dirty="0">
                <a:solidFill>
                  <a:schemeClr val="tx1"/>
                </a:solidFill>
              </a:rPr>
              <a:t>Se establecen puntos de referencia, se asegura la calidad y se administra el cambio de manera apropiada.</a:t>
            </a:r>
          </a:p>
        </p:txBody>
      </p:sp>
      <p:pic>
        <p:nvPicPr>
          <p:cNvPr id="4" name="Imagen 3"/>
          <p:cNvPicPr>
            <a:picLocks noChangeAspect="1"/>
          </p:cNvPicPr>
          <p:nvPr/>
        </p:nvPicPr>
        <p:blipFill>
          <a:blip r:embed="rId2"/>
          <a:stretch>
            <a:fillRect/>
          </a:stretch>
        </p:blipFill>
        <p:spPr>
          <a:xfrm>
            <a:off x="10239633" y="115508"/>
            <a:ext cx="1738277" cy="1858434"/>
          </a:xfrm>
          <a:prstGeom prst="rect">
            <a:avLst/>
          </a:prstGeom>
        </p:spPr>
      </p:pic>
      <p:pic>
        <p:nvPicPr>
          <p:cNvPr id="5" name="Picture 8" descr="Resultado de imagen para siguiente">
            <a:hlinkClick r:id="" action="ppaction://hlinkshowjump?jump=nextslide"/>
            <a:extLst>
              <a:ext uri="{FF2B5EF4-FFF2-40B4-BE49-F238E27FC236}">
                <a16:creationId xmlns:a16="http://schemas.microsoft.com/office/drawing/2014/main" id="{BC5D620E-6306-4906-A954-748A5470E2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6" name="Botón de acción: Volver 5">
            <a:hlinkClick r:id="rId4" action="ppaction://hlinksldjump" highlightClick="1"/>
            <a:extLst>
              <a:ext uri="{FF2B5EF4-FFF2-40B4-BE49-F238E27FC236}">
                <a16:creationId xmlns:a16="http://schemas.microsoft.com/office/drawing/2014/main" id="{6CF83ECF-D964-497F-B42F-788AB55952A3}"/>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6349318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4212" y="409353"/>
            <a:ext cx="8534400" cy="1507067"/>
          </a:xfrm>
        </p:spPr>
        <p:txBody>
          <a:bodyPr/>
          <a:lstStyle/>
          <a:p>
            <a:r>
              <a:rPr lang="es-ES" dirty="0"/>
              <a:t>Los métodos</a:t>
            </a:r>
          </a:p>
        </p:txBody>
      </p:sp>
      <p:sp>
        <p:nvSpPr>
          <p:cNvPr id="3" name="Marcador de contenido 2"/>
          <p:cNvSpPr>
            <a:spLocks noGrp="1"/>
          </p:cNvSpPr>
          <p:nvPr>
            <p:ph idx="1"/>
          </p:nvPr>
        </p:nvSpPr>
        <p:spPr>
          <a:xfrm>
            <a:off x="684212" y="1706525"/>
            <a:ext cx="8393527" cy="4521997"/>
          </a:xfrm>
        </p:spPr>
        <p:txBody>
          <a:bodyPr>
            <a:normAutofit lnSpcReduction="10000"/>
          </a:bodyPr>
          <a:lstStyle/>
          <a:p>
            <a:pPr algn="just"/>
            <a:r>
              <a:rPr lang="es-ES" sz="2400" dirty="0">
                <a:solidFill>
                  <a:schemeClr val="tx1"/>
                </a:solidFill>
              </a:rPr>
              <a:t>Proporcionan la experiencia técnica para elaborar sw.</a:t>
            </a:r>
          </a:p>
          <a:p>
            <a:pPr algn="just"/>
            <a:endParaRPr lang="es-ES" sz="2400" dirty="0">
              <a:solidFill>
                <a:schemeClr val="tx1"/>
              </a:solidFill>
            </a:endParaRPr>
          </a:p>
          <a:p>
            <a:pPr algn="just"/>
            <a:r>
              <a:rPr lang="es-ES" sz="2400" dirty="0">
                <a:solidFill>
                  <a:schemeClr val="tx1"/>
                </a:solidFill>
              </a:rPr>
              <a:t>Incluye un conjunto de tareas como comunicación, análisis de los requerimientos, modelación del diseño, construcción del programa, pruebas y apoyo.</a:t>
            </a:r>
          </a:p>
          <a:p>
            <a:pPr algn="just"/>
            <a:endParaRPr lang="es-ES" sz="2400" dirty="0">
              <a:solidFill>
                <a:schemeClr val="tx1"/>
              </a:solidFill>
            </a:endParaRPr>
          </a:p>
          <a:p>
            <a:pPr algn="just"/>
            <a:r>
              <a:rPr lang="es-ES" sz="2400" dirty="0">
                <a:solidFill>
                  <a:schemeClr val="tx1"/>
                </a:solidFill>
              </a:rPr>
              <a:t>Se basan en un conjunto de principios que gobiernan cada área de la tecnología e incluyen actividades de modelación y otras técnicas descriptivas.</a:t>
            </a:r>
          </a:p>
        </p:txBody>
      </p:sp>
      <p:pic>
        <p:nvPicPr>
          <p:cNvPr id="4" name="Imagen 3"/>
          <p:cNvPicPr>
            <a:picLocks noChangeAspect="1"/>
          </p:cNvPicPr>
          <p:nvPr/>
        </p:nvPicPr>
        <p:blipFill>
          <a:blip r:embed="rId2"/>
          <a:stretch>
            <a:fillRect/>
          </a:stretch>
        </p:blipFill>
        <p:spPr>
          <a:xfrm>
            <a:off x="9184867" y="238961"/>
            <a:ext cx="3007134" cy="2252448"/>
          </a:xfrm>
          <a:prstGeom prst="rect">
            <a:avLst/>
          </a:prstGeom>
        </p:spPr>
      </p:pic>
      <p:pic>
        <p:nvPicPr>
          <p:cNvPr id="5" name="Picture 8" descr="Resultado de imagen para siguiente">
            <a:hlinkClick r:id="" action="ppaction://hlinkshowjump?jump=nextslide"/>
            <a:extLst>
              <a:ext uri="{FF2B5EF4-FFF2-40B4-BE49-F238E27FC236}">
                <a16:creationId xmlns:a16="http://schemas.microsoft.com/office/drawing/2014/main" id="{BBB42FBE-C65C-4DA9-8315-3004D020F3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6" name="Botón de acción: Volver 5">
            <a:hlinkClick r:id="rId4" action="ppaction://hlinksldjump" highlightClick="1"/>
            <a:extLst>
              <a:ext uri="{FF2B5EF4-FFF2-40B4-BE49-F238E27FC236}">
                <a16:creationId xmlns:a16="http://schemas.microsoft.com/office/drawing/2014/main" id="{C96EA224-6E27-4E23-9AD7-C4B00FC21ED8}"/>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3343405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4212" y="0"/>
            <a:ext cx="8534400" cy="1507067"/>
          </a:xfrm>
        </p:spPr>
        <p:txBody>
          <a:bodyPr/>
          <a:lstStyle/>
          <a:p>
            <a:r>
              <a:rPr lang="es-ES" dirty="0"/>
              <a:t>Las herramientas</a:t>
            </a:r>
          </a:p>
        </p:txBody>
      </p:sp>
      <p:sp>
        <p:nvSpPr>
          <p:cNvPr id="3" name="Marcador de contenido 2"/>
          <p:cNvSpPr>
            <a:spLocks noGrp="1"/>
          </p:cNvSpPr>
          <p:nvPr>
            <p:ph idx="1"/>
          </p:nvPr>
        </p:nvSpPr>
        <p:spPr>
          <a:xfrm>
            <a:off x="684212" y="1238693"/>
            <a:ext cx="10331118" cy="3615267"/>
          </a:xfrm>
        </p:spPr>
        <p:txBody>
          <a:bodyPr>
            <a:normAutofit/>
          </a:bodyPr>
          <a:lstStyle/>
          <a:p>
            <a:r>
              <a:rPr lang="es-ES" sz="2800" dirty="0">
                <a:solidFill>
                  <a:schemeClr val="tx1"/>
                </a:solidFill>
              </a:rPr>
              <a:t>Apoyo automatizado o semiautomatizado para el proceso y los métodos.</a:t>
            </a:r>
          </a:p>
          <a:p>
            <a:pPr marL="0" indent="0">
              <a:buNone/>
            </a:pPr>
            <a:endParaRPr lang="es-ES" sz="2800" dirty="0">
              <a:solidFill>
                <a:schemeClr val="tx1"/>
              </a:solidFill>
            </a:endParaRPr>
          </a:p>
          <a:p>
            <a:r>
              <a:rPr lang="es-ES" sz="2800" dirty="0">
                <a:solidFill>
                  <a:schemeClr val="tx1"/>
                </a:solidFill>
              </a:rPr>
              <a:t>Cuando se integran, la información de una puede ser usada por otra quedando un sistema llamado </a:t>
            </a:r>
            <a:r>
              <a:rPr lang="es-ES" sz="2800" i="1" dirty="0">
                <a:solidFill>
                  <a:schemeClr val="tx1"/>
                </a:solidFill>
              </a:rPr>
              <a:t>Ingeniería de software asistido por computadora </a:t>
            </a:r>
            <a:r>
              <a:rPr lang="es-ES" sz="2800" dirty="0">
                <a:solidFill>
                  <a:schemeClr val="tx1"/>
                </a:solidFill>
              </a:rPr>
              <a:t>que apoya el desarrollo de sw.</a:t>
            </a:r>
          </a:p>
        </p:txBody>
      </p:sp>
      <p:pic>
        <p:nvPicPr>
          <p:cNvPr id="4" name="Imagen 3"/>
          <p:cNvPicPr>
            <a:picLocks noChangeAspect="1"/>
          </p:cNvPicPr>
          <p:nvPr/>
        </p:nvPicPr>
        <p:blipFill>
          <a:blip r:embed="rId2"/>
          <a:stretch>
            <a:fillRect/>
          </a:stretch>
        </p:blipFill>
        <p:spPr>
          <a:xfrm>
            <a:off x="4721187" y="4557920"/>
            <a:ext cx="4061306" cy="2115536"/>
          </a:xfrm>
          <a:prstGeom prst="rect">
            <a:avLst/>
          </a:prstGeom>
          <a:ln>
            <a:noFill/>
          </a:ln>
          <a:effectLst>
            <a:softEdge rad="112500"/>
          </a:effectLst>
        </p:spPr>
      </p:pic>
      <p:sp>
        <p:nvSpPr>
          <p:cNvPr id="6" name="Botón de acción: Volver 5">
            <a:hlinkClick r:id="rId3" action="ppaction://hlinksldjump" highlightClick="1"/>
            <a:extLst>
              <a:ext uri="{FF2B5EF4-FFF2-40B4-BE49-F238E27FC236}">
                <a16:creationId xmlns:a16="http://schemas.microsoft.com/office/drawing/2014/main" id="{B066A729-8318-4E1B-8E03-9A9C2FDC41D7}"/>
              </a:ext>
            </a:extLst>
          </p:cNvPr>
          <p:cNvSpPr/>
          <p:nvPr/>
        </p:nvSpPr>
        <p:spPr>
          <a:xfrm>
            <a:off x="11015330" y="594999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9195763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4212" y="685800"/>
            <a:ext cx="8534400" cy="1507067"/>
          </a:xfrm>
        </p:spPr>
        <p:txBody>
          <a:bodyPr/>
          <a:lstStyle/>
          <a:p>
            <a:r>
              <a:rPr lang="es-ES" dirty="0"/>
              <a:t>Objetivos de la Ingeniería de sw</a:t>
            </a:r>
          </a:p>
        </p:txBody>
      </p:sp>
      <p:sp>
        <p:nvSpPr>
          <p:cNvPr id="3" name="Marcador de contenido 2"/>
          <p:cNvSpPr>
            <a:spLocks noGrp="1"/>
          </p:cNvSpPr>
          <p:nvPr>
            <p:ph idx="1"/>
          </p:nvPr>
        </p:nvSpPr>
        <p:spPr>
          <a:xfrm>
            <a:off x="684212" y="2192867"/>
            <a:ext cx="8534400" cy="3615267"/>
          </a:xfrm>
        </p:spPr>
        <p:txBody>
          <a:bodyPr>
            <a:normAutofit/>
          </a:bodyPr>
          <a:lstStyle/>
          <a:p>
            <a:pPr algn="just"/>
            <a:r>
              <a:rPr lang="es-ES" sz="2800" dirty="0">
                <a:solidFill>
                  <a:schemeClr val="tx1"/>
                </a:solidFill>
              </a:rPr>
              <a:t>Mejorar la calidad del sw</a:t>
            </a:r>
          </a:p>
          <a:p>
            <a:pPr algn="just"/>
            <a:r>
              <a:rPr lang="es-ES" sz="2800" dirty="0">
                <a:solidFill>
                  <a:schemeClr val="tx1"/>
                </a:solidFill>
              </a:rPr>
              <a:t>Acortar los tiempos de desarrollo</a:t>
            </a:r>
          </a:p>
          <a:p>
            <a:pPr algn="just"/>
            <a:r>
              <a:rPr lang="es-ES" sz="2800" dirty="0">
                <a:solidFill>
                  <a:schemeClr val="tx1"/>
                </a:solidFill>
              </a:rPr>
              <a:t>Aumentar la productividad</a:t>
            </a:r>
          </a:p>
          <a:p>
            <a:pPr algn="just"/>
            <a:r>
              <a:rPr lang="es-ES" sz="2800" dirty="0">
                <a:solidFill>
                  <a:schemeClr val="tx1"/>
                </a:solidFill>
              </a:rPr>
              <a:t>Necesidad:</a:t>
            </a:r>
          </a:p>
          <a:p>
            <a:pPr lvl="1" algn="just"/>
            <a:r>
              <a:rPr lang="es-ES" sz="2600" dirty="0">
                <a:solidFill>
                  <a:schemeClr val="tx1"/>
                </a:solidFill>
              </a:rPr>
              <a:t>Incrementar la reutilización del sw</a:t>
            </a:r>
          </a:p>
        </p:txBody>
      </p:sp>
      <p:pic>
        <p:nvPicPr>
          <p:cNvPr id="6" name="Imagen 5"/>
          <p:cNvPicPr>
            <a:picLocks noChangeAspect="1"/>
          </p:cNvPicPr>
          <p:nvPr/>
        </p:nvPicPr>
        <p:blipFill>
          <a:blip r:embed="rId2"/>
          <a:stretch>
            <a:fillRect/>
          </a:stretch>
        </p:blipFill>
        <p:spPr>
          <a:xfrm>
            <a:off x="9218611" y="0"/>
            <a:ext cx="2962275" cy="1543050"/>
          </a:xfrm>
          <a:prstGeom prst="rect">
            <a:avLst/>
          </a:prstGeom>
        </p:spPr>
      </p:pic>
      <p:pic>
        <p:nvPicPr>
          <p:cNvPr id="7" name="Imagen 6"/>
          <p:cNvPicPr>
            <a:picLocks noChangeAspect="1"/>
          </p:cNvPicPr>
          <p:nvPr/>
        </p:nvPicPr>
        <p:blipFill>
          <a:blip r:embed="rId3"/>
          <a:stretch>
            <a:fillRect/>
          </a:stretch>
        </p:blipFill>
        <p:spPr>
          <a:xfrm>
            <a:off x="7140055" y="2165084"/>
            <a:ext cx="3559693" cy="3450404"/>
          </a:xfrm>
          <a:prstGeom prst="ellipse">
            <a:avLst/>
          </a:prstGeom>
          <a:ln>
            <a:noFill/>
          </a:ln>
          <a:effectLst>
            <a:softEdge rad="112500"/>
          </a:effectLst>
        </p:spPr>
      </p:pic>
      <p:pic>
        <p:nvPicPr>
          <p:cNvPr id="8" name="Picture 8" descr="Resultado de imagen para siguiente">
            <a:hlinkClick r:id="" action="ppaction://hlinkshowjump?jump=nextslide"/>
            <a:extLst>
              <a:ext uri="{FF2B5EF4-FFF2-40B4-BE49-F238E27FC236}">
                <a16:creationId xmlns:a16="http://schemas.microsoft.com/office/drawing/2014/main" id="{2345A243-CF99-4D8B-8552-19E8B276BD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9" name="Botón de acción: Volver 8">
            <a:hlinkClick r:id="rId5" action="ppaction://hlinksldjump" highlightClick="1"/>
            <a:extLst>
              <a:ext uri="{FF2B5EF4-FFF2-40B4-BE49-F238E27FC236}">
                <a16:creationId xmlns:a16="http://schemas.microsoft.com/office/drawing/2014/main" id="{BDBA7EA4-0325-4BEB-8D0E-CD4AC7897A9F}"/>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00693382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6733D6-787B-4276-ABC6-05603288952C}"/>
              </a:ext>
            </a:extLst>
          </p:cNvPr>
          <p:cNvSpPr>
            <a:spLocks noGrp="1"/>
          </p:cNvSpPr>
          <p:nvPr>
            <p:ph type="title"/>
          </p:nvPr>
        </p:nvSpPr>
        <p:spPr>
          <a:xfrm>
            <a:off x="621376" y="99118"/>
            <a:ext cx="10515600" cy="1325563"/>
          </a:xfrm>
        </p:spPr>
        <p:txBody>
          <a:bodyPr>
            <a:normAutofit/>
          </a:bodyPr>
          <a:lstStyle/>
          <a:p>
            <a:r>
              <a:rPr lang="es-MX" dirty="0"/>
              <a:t>Ingeniería de software</a:t>
            </a:r>
          </a:p>
        </p:txBody>
      </p:sp>
      <p:graphicFrame>
        <p:nvGraphicFramePr>
          <p:cNvPr id="5" name="Marcador de contenido 2">
            <a:extLst>
              <a:ext uri="{FF2B5EF4-FFF2-40B4-BE49-F238E27FC236}">
                <a16:creationId xmlns:a16="http://schemas.microsoft.com/office/drawing/2014/main" id="{F57A7924-C7D6-4B07-8C97-08F2427FF8FC}"/>
              </a:ext>
            </a:extLst>
          </p:cNvPr>
          <p:cNvGraphicFramePr>
            <a:graphicFrameLocks noGrp="1"/>
          </p:cNvGraphicFramePr>
          <p:nvPr>
            <p:ph idx="1"/>
            <p:extLst/>
          </p:nvPr>
        </p:nvGraphicFramePr>
        <p:xfrm>
          <a:off x="404553" y="1280160"/>
          <a:ext cx="10949247" cy="52127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8" descr="Resultado de imagen para siguiente">
            <a:hlinkClick r:id="" action="ppaction://hlinkshowjump?jump=nextslide"/>
            <a:extLst>
              <a:ext uri="{FF2B5EF4-FFF2-40B4-BE49-F238E27FC236}">
                <a16:creationId xmlns:a16="http://schemas.microsoft.com/office/drawing/2014/main" id="{8F49567A-4EE3-42CB-802E-63F5177E0F5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6" name="Botón de acción: Volver 5">
            <a:hlinkClick r:id="rId8" action="ppaction://hlinksldjump" highlightClick="1"/>
            <a:extLst>
              <a:ext uri="{FF2B5EF4-FFF2-40B4-BE49-F238E27FC236}">
                <a16:creationId xmlns:a16="http://schemas.microsoft.com/office/drawing/2014/main" id="{7D18BB77-46AD-42F0-BA38-38214F47919F}"/>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4460726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979D11-B20D-4CA8-B58D-D105FFF24CF7}"/>
              </a:ext>
            </a:extLst>
          </p:cNvPr>
          <p:cNvSpPr>
            <a:spLocks noGrp="1"/>
          </p:cNvSpPr>
          <p:nvPr>
            <p:ph type="title"/>
          </p:nvPr>
        </p:nvSpPr>
        <p:spPr>
          <a:xfrm>
            <a:off x="630586" y="460920"/>
            <a:ext cx="9833548" cy="1325563"/>
          </a:xfrm>
        </p:spPr>
        <p:txBody>
          <a:bodyPr>
            <a:normAutofit/>
          </a:bodyPr>
          <a:lstStyle/>
          <a:p>
            <a:pPr algn="ctr"/>
            <a:r>
              <a:rPr lang="es-MX" sz="2800" dirty="0"/>
              <a:t>Ingeniería del software vs ciencia de la computación</a:t>
            </a:r>
          </a:p>
        </p:txBody>
      </p:sp>
      <p:graphicFrame>
        <p:nvGraphicFramePr>
          <p:cNvPr id="4" name="Marcador de contenido 3">
            <a:extLst>
              <a:ext uri="{FF2B5EF4-FFF2-40B4-BE49-F238E27FC236}">
                <a16:creationId xmlns:a16="http://schemas.microsoft.com/office/drawing/2014/main" id="{F8CF7743-08B2-4BA9-8445-00BCC0A621F5}"/>
              </a:ext>
            </a:extLst>
          </p:cNvPr>
          <p:cNvGraphicFramePr>
            <a:graphicFrameLocks noGrp="1"/>
          </p:cNvGraphicFramePr>
          <p:nvPr>
            <p:ph idx="1"/>
            <p:extLst/>
          </p:nvPr>
        </p:nvGraphicFramePr>
        <p:xfrm>
          <a:off x="224852" y="2088329"/>
          <a:ext cx="9713627" cy="3239043"/>
        </p:xfrm>
        <a:graphic>
          <a:graphicData uri="http://schemas.openxmlformats.org/drawingml/2006/table">
            <a:tbl>
              <a:tblPr firstRow="1" bandRow="1">
                <a:tableStyleId>{073A0DAA-6AF3-43AB-8588-CEC1D06C72B9}</a:tableStyleId>
              </a:tblPr>
              <a:tblGrid>
                <a:gridCol w="4816653">
                  <a:extLst>
                    <a:ext uri="{9D8B030D-6E8A-4147-A177-3AD203B41FA5}">
                      <a16:colId xmlns:a16="http://schemas.microsoft.com/office/drawing/2014/main" val="2694229123"/>
                    </a:ext>
                  </a:extLst>
                </a:gridCol>
                <a:gridCol w="4896974">
                  <a:extLst>
                    <a:ext uri="{9D8B030D-6E8A-4147-A177-3AD203B41FA5}">
                      <a16:colId xmlns:a16="http://schemas.microsoft.com/office/drawing/2014/main" val="2220045838"/>
                    </a:ext>
                  </a:extLst>
                </a:gridCol>
              </a:tblGrid>
              <a:tr h="459735">
                <a:tc>
                  <a:txBody>
                    <a:bodyPr/>
                    <a:lstStyle/>
                    <a:p>
                      <a:pPr algn="ctr"/>
                      <a:r>
                        <a:rPr lang="es-MX" sz="2000"/>
                        <a:t>Ingeniería del software</a:t>
                      </a:r>
                    </a:p>
                  </a:txBody>
                  <a:tcPr marL="100413" marR="100413" marT="50206" marB="50206"/>
                </a:tc>
                <a:tc>
                  <a:txBody>
                    <a:bodyPr/>
                    <a:lstStyle/>
                    <a:p>
                      <a:pPr algn="ctr"/>
                      <a:r>
                        <a:rPr lang="es-MX" sz="2000"/>
                        <a:t>Ciencia de la computación</a:t>
                      </a:r>
                    </a:p>
                  </a:txBody>
                  <a:tcPr marL="100413" marR="100413" marT="50206" marB="50206"/>
                </a:tc>
                <a:extLst>
                  <a:ext uri="{0D108BD9-81ED-4DB2-BD59-A6C34878D82A}">
                    <a16:rowId xmlns:a16="http://schemas.microsoft.com/office/drawing/2014/main" val="1295527374"/>
                  </a:ext>
                </a:extLst>
              </a:tr>
              <a:tr h="459735">
                <a:tc>
                  <a:txBody>
                    <a:bodyPr/>
                    <a:lstStyle/>
                    <a:p>
                      <a:pPr algn="ctr"/>
                      <a:r>
                        <a:rPr lang="es-MX" sz="2000"/>
                        <a:t>Sistemas grandes y complejos</a:t>
                      </a:r>
                    </a:p>
                  </a:txBody>
                  <a:tcPr marL="100413" marR="100413" marT="50206" marB="50206"/>
                </a:tc>
                <a:tc>
                  <a:txBody>
                    <a:bodyPr/>
                    <a:lstStyle/>
                    <a:p>
                      <a:pPr algn="ctr"/>
                      <a:r>
                        <a:rPr lang="es-MX" sz="2000"/>
                        <a:t>Fundamentos de computación</a:t>
                      </a:r>
                    </a:p>
                  </a:txBody>
                  <a:tcPr marL="100413" marR="100413" marT="50206" marB="50206"/>
                </a:tc>
                <a:extLst>
                  <a:ext uri="{0D108BD9-81ED-4DB2-BD59-A6C34878D82A}">
                    <a16:rowId xmlns:a16="http://schemas.microsoft.com/office/drawing/2014/main" val="3512377413"/>
                  </a:ext>
                </a:extLst>
              </a:tr>
              <a:tr h="773191">
                <a:tc>
                  <a:txBody>
                    <a:bodyPr/>
                    <a:lstStyle/>
                    <a:p>
                      <a:pPr algn="ctr"/>
                      <a:r>
                        <a:rPr lang="es-MX" sz="2000"/>
                        <a:t>Fundamenta en principios de ingeniería para soporte</a:t>
                      </a:r>
                    </a:p>
                  </a:txBody>
                  <a:tcPr marL="100413" marR="100413" marT="50206" marB="50206"/>
                </a:tc>
                <a:tc>
                  <a:txBody>
                    <a:bodyPr/>
                    <a:lstStyle/>
                    <a:p>
                      <a:pPr algn="ctr"/>
                      <a:r>
                        <a:rPr lang="es-MX" sz="2000"/>
                        <a:t>Algoritmos, teorías de la computación, IA</a:t>
                      </a:r>
                    </a:p>
                  </a:txBody>
                  <a:tcPr marL="100413" marR="100413" marT="50206" marB="50206"/>
                </a:tc>
                <a:extLst>
                  <a:ext uri="{0D108BD9-81ED-4DB2-BD59-A6C34878D82A}">
                    <a16:rowId xmlns:a16="http://schemas.microsoft.com/office/drawing/2014/main" val="2153235758"/>
                  </a:ext>
                </a:extLst>
              </a:tr>
              <a:tr h="773191">
                <a:tc>
                  <a:txBody>
                    <a:bodyPr/>
                    <a:lstStyle/>
                    <a:p>
                      <a:pPr algn="ctr"/>
                      <a:r>
                        <a:rPr lang="es-MX" sz="2000"/>
                        <a:t>Anclada a problemas de la vida real</a:t>
                      </a:r>
                    </a:p>
                  </a:txBody>
                  <a:tcPr marL="100413" marR="100413" marT="50206" marB="50206"/>
                </a:tc>
                <a:tc>
                  <a:txBody>
                    <a:bodyPr/>
                    <a:lstStyle/>
                    <a:p>
                      <a:pPr algn="ctr"/>
                      <a:r>
                        <a:rPr lang="es-MX" sz="2000"/>
                        <a:t>Desarrollo de sistemas (BD, compiladores, SO)</a:t>
                      </a:r>
                    </a:p>
                  </a:txBody>
                  <a:tcPr marL="100413" marR="100413" marT="50206" marB="50206"/>
                </a:tc>
                <a:extLst>
                  <a:ext uri="{0D108BD9-81ED-4DB2-BD59-A6C34878D82A}">
                    <a16:rowId xmlns:a16="http://schemas.microsoft.com/office/drawing/2014/main" val="1011958340"/>
                  </a:ext>
                </a:extLst>
              </a:tr>
              <a:tr h="773191">
                <a:tc>
                  <a:txBody>
                    <a:bodyPr/>
                    <a:lstStyle/>
                    <a:p>
                      <a:pPr algn="ctr"/>
                      <a:r>
                        <a:rPr lang="es-MX" sz="2000"/>
                        <a:t>Implementa software complejo confiable y eficiente</a:t>
                      </a:r>
                    </a:p>
                  </a:txBody>
                  <a:tcPr marL="100413" marR="100413" marT="50206" marB="50206"/>
                </a:tc>
                <a:tc>
                  <a:txBody>
                    <a:bodyPr/>
                    <a:lstStyle/>
                    <a:p>
                      <a:pPr algn="ctr"/>
                      <a:r>
                        <a:rPr lang="es-MX" sz="2000" dirty="0"/>
                        <a:t>Estudia sistemas de cómputo, diseño de SW y HW</a:t>
                      </a:r>
                    </a:p>
                  </a:txBody>
                  <a:tcPr marL="100413" marR="100413" marT="50206" marB="50206"/>
                </a:tc>
                <a:extLst>
                  <a:ext uri="{0D108BD9-81ED-4DB2-BD59-A6C34878D82A}">
                    <a16:rowId xmlns:a16="http://schemas.microsoft.com/office/drawing/2014/main" val="3378463065"/>
                  </a:ext>
                </a:extLst>
              </a:tr>
            </a:tbl>
          </a:graphicData>
        </a:graphic>
      </p:graphicFrame>
      <p:pic>
        <p:nvPicPr>
          <p:cNvPr id="5" name="Picture 8" descr="Resultado de imagen para siguiente">
            <a:hlinkClick r:id="" action="ppaction://hlinkshowjump?jump=nextslide"/>
            <a:extLst>
              <a:ext uri="{FF2B5EF4-FFF2-40B4-BE49-F238E27FC236}">
                <a16:creationId xmlns:a16="http://schemas.microsoft.com/office/drawing/2014/main" id="{1EB0E39C-A011-4BCA-AE9C-5777AF9AE6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6" name="Botón de acción: Volver 5">
            <a:hlinkClick r:id="rId3" action="ppaction://hlinksldjump" highlightClick="1"/>
            <a:extLst>
              <a:ext uri="{FF2B5EF4-FFF2-40B4-BE49-F238E27FC236}">
                <a16:creationId xmlns:a16="http://schemas.microsoft.com/office/drawing/2014/main" id="{2897DD22-DA4B-4859-83FC-AFCFAE07F09B}"/>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43721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62CE031E-EE35-4AA7-9784-80509332778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1" name="Straight Connector 10">
              <a:extLst>
                <a:ext uri="{FF2B5EF4-FFF2-40B4-BE49-F238E27FC236}">
                  <a16:creationId xmlns:a16="http://schemas.microsoft.com/office/drawing/2014/main" id="{118D62D3-5800-4F4A-95BE-C1A2BB8B233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4C9E4F52-5D94-4242-AC69-EE6A23FAB1D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322CC7C0-D1D6-4FF0-A60C-1AEB9C8736A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99B43E48-8275-4871-8745-F5CB75CFDB8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E87ED701-F942-4771-8F92-6EFCC2E8E0E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1 Título"/>
          <p:cNvSpPr txBox="1">
            <a:spLocks/>
          </p:cNvSpPr>
          <p:nvPr/>
        </p:nvSpPr>
        <p:spPr>
          <a:xfrm>
            <a:off x="672569" y="206107"/>
            <a:ext cx="8534400" cy="1507067"/>
          </a:xfrm>
          <a:prstGeom prst="rect">
            <a:avLst/>
          </a:prstGeom>
        </p:spPr>
        <p:txBody>
          <a:bodyPr vert="horz" lIns="91440" tIns="45720" rIns="91440" bIns="45720" rtlCol="0" anchor="ctr">
            <a:normAutofit/>
          </a:bodyPr>
          <a:lstStyle/>
          <a:p>
            <a:pPr marL="0" marR="0" lvl="0" indent="0" fontAlgn="base">
              <a:spcBef>
                <a:spcPct val="0"/>
              </a:spcBef>
              <a:spcAft>
                <a:spcPts val="600"/>
              </a:spcAft>
              <a:buClrTx/>
              <a:buSzTx/>
              <a:tabLst/>
              <a:defRPr/>
            </a:pPr>
            <a:r>
              <a:rPr lang="en-US" sz="3600" cap="all" dirty="0">
                <a:ln w="3175" cmpd="sng">
                  <a:noFill/>
                </a:ln>
                <a:latin typeface="+mj-lt"/>
                <a:ea typeface="+mj-ea"/>
                <a:cs typeface="+mj-cs"/>
              </a:rPr>
              <a:t>3. </a:t>
            </a:r>
            <a:r>
              <a:rPr lang="en-US" sz="3600" cap="all" dirty="0" err="1">
                <a:ln w="3175" cmpd="sng">
                  <a:noFill/>
                </a:ln>
                <a:latin typeface="+mj-lt"/>
                <a:ea typeface="+mj-ea"/>
                <a:cs typeface="+mj-cs"/>
              </a:rPr>
              <a:t>Objetivo</a:t>
            </a:r>
            <a:r>
              <a:rPr lang="en-US" sz="3600" cap="all" dirty="0">
                <a:ln w="3175" cmpd="sng">
                  <a:noFill/>
                </a:ln>
                <a:latin typeface="+mj-lt"/>
                <a:ea typeface="+mj-ea"/>
                <a:cs typeface="+mj-cs"/>
              </a:rPr>
              <a:t> General</a:t>
            </a:r>
          </a:p>
        </p:txBody>
      </p:sp>
      <p:pic>
        <p:nvPicPr>
          <p:cNvPr id="4" name="Picture 4" descr="http://t2.gstatic.com/images?q=tbn:ANd9GcQbBeTtZyKpj0Ojj8aeLrKuwF_zn3h2PpSVzz4a1U9-i9pJAAw&amp;t=1&amp;usg=__tmjic4uOqTalTFn7t3V694GErMk="/>
          <p:cNvPicPr>
            <a:picLocks noChangeAspect="1" noChangeArrowheads="1"/>
          </p:cNvPicPr>
          <p:nvPr/>
        </p:nvPicPr>
        <p:blipFill>
          <a:blip r:embed="rId2"/>
          <a:stretch>
            <a:fillRect/>
          </a:stretch>
        </p:blipFill>
        <p:spPr bwMode="auto">
          <a:xfrm>
            <a:off x="8504349" y="-91850"/>
            <a:ext cx="3575884" cy="3575884"/>
          </a:xfrm>
          <a:prstGeom prst="ellipse">
            <a:avLst/>
          </a:prstGeom>
          <a:ln>
            <a:noFill/>
          </a:ln>
          <a:effectLst>
            <a:softEdge rad="112500"/>
          </a:effectLst>
        </p:spPr>
      </p:pic>
      <p:sp>
        <p:nvSpPr>
          <p:cNvPr id="3" name="3 Marcador de contenido"/>
          <p:cNvSpPr txBox="1">
            <a:spLocks/>
          </p:cNvSpPr>
          <p:nvPr/>
        </p:nvSpPr>
        <p:spPr>
          <a:xfrm>
            <a:off x="411687" y="1409386"/>
            <a:ext cx="8321495" cy="5242507"/>
          </a:xfrm>
          <a:prstGeom prst="rect">
            <a:avLst/>
          </a:prstGeom>
        </p:spPr>
        <p:txBody>
          <a:bodyPr vert="horz" lIns="91440" tIns="45720" rIns="91440" bIns="45720" rtlCol="0" anchor="ctr">
            <a:norm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effectLst>
                  <a:outerShdw blurRad="152400" dist="38100" dir="2700000" algn="tl">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effectLst>
                  <a:outerShdw blurRad="152400" dist="38100" dir="2700000" algn="tl">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effectLst>
                  <a:outerShdw blurRad="152400" dist="38100" dir="2700000" algn="tl">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marL="0" indent="0" defTabSz="457200">
              <a:lnSpc>
                <a:spcPct val="110000"/>
              </a:lnSpc>
              <a:spcBef>
                <a:spcPct val="20000"/>
              </a:spcBef>
              <a:spcAft>
                <a:spcPts val="600"/>
              </a:spcAft>
              <a:buClr>
                <a:schemeClr val="tx1"/>
              </a:buClr>
              <a:buSzPct val="80000"/>
              <a:buNone/>
            </a:pPr>
            <a:r>
              <a:rPr lang="en-US" sz="2000" dirty="0" err="1">
                <a:effectLst/>
              </a:rPr>
              <a:t>Situar</a:t>
            </a:r>
            <a:r>
              <a:rPr lang="en-US" sz="2000" dirty="0">
                <a:effectLst/>
              </a:rPr>
              <a:t> al </a:t>
            </a:r>
            <a:r>
              <a:rPr lang="en-US" sz="2000" dirty="0" err="1">
                <a:effectLst/>
              </a:rPr>
              <a:t>futuro</a:t>
            </a:r>
            <a:r>
              <a:rPr lang="en-US" sz="2000" dirty="0">
                <a:effectLst/>
              </a:rPr>
              <a:t> </a:t>
            </a:r>
            <a:r>
              <a:rPr lang="en-US" sz="2000" dirty="0" err="1">
                <a:effectLst/>
              </a:rPr>
              <a:t>profesionista</a:t>
            </a:r>
            <a:r>
              <a:rPr lang="en-US" sz="2000" dirty="0">
                <a:effectLst/>
              </a:rPr>
              <a:t> ante los </a:t>
            </a:r>
            <a:r>
              <a:rPr lang="en-US" sz="2000" dirty="0" err="1">
                <a:effectLst/>
              </a:rPr>
              <a:t>conceptos</a:t>
            </a:r>
            <a:r>
              <a:rPr lang="en-US" sz="2000" dirty="0">
                <a:effectLst/>
              </a:rPr>
              <a:t> </a:t>
            </a:r>
            <a:r>
              <a:rPr lang="en-US" sz="2000" dirty="0" err="1">
                <a:effectLst/>
              </a:rPr>
              <a:t>básicos</a:t>
            </a:r>
            <a:r>
              <a:rPr lang="en-US" sz="2000" dirty="0">
                <a:effectLst/>
              </a:rPr>
              <a:t> y </a:t>
            </a:r>
            <a:r>
              <a:rPr lang="en-US" sz="2000" dirty="0" err="1">
                <a:effectLst/>
              </a:rPr>
              <a:t>más</a:t>
            </a:r>
            <a:r>
              <a:rPr lang="en-US" sz="2000" dirty="0">
                <a:effectLst/>
              </a:rPr>
              <a:t> </a:t>
            </a:r>
            <a:r>
              <a:rPr lang="en-US" sz="2000" dirty="0" err="1">
                <a:effectLst/>
              </a:rPr>
              <a:t>recientes</a:t>
            </a:r>
            <a:r>
              <a:rPr lang="en-US" sz="2000" dirty="0">
                <a:effectLst/>
              </a:rPr>
              <a:t> de la </a:t>
            </a:r>
            <a:r>
              <a:rPr lang="en-US" sz="2000" dirty="0" err="1">
                <a:effectLst/>
              </a:rPr>
              <a:t>calidad</a:t>
            </a:r>
            <a:r>
              <a:rPr lang="en-US" sz="2000" dirty="0">
                <a:effectLst/>
              </a:rPr>
              <a:t> del software, </a:t>
            </a:r>
            <a:r>
              <a:rPr lang="en-US" sz="2000" dirty="0" err="1">
                <a:effectLst/>
              </a:rPr>
              <a:t>familiarizándolo</a:t>
            </a:r>
            <a:r>
              <a:rPr lang="en-US" sz="2000" dirty="0">
                <a:effectLst/>
              </a:rPr>
              <a:t> con la </a:t>
            </a:r>
            <a:r>
              <a:rPr lang="en-US" sz="2000" dirty="0" err="1">
                <a:effectLst/>
              </a:rPr>
              <a:t>teoría</a:t>
            </a:r>
            <a:r>
              <a:rPr lang="en-US" sz="2000" dirty="0">
                <a:effectLst/>
              </a:rPr>
              <a:t> de la </a:t>
            </a:r>
            <a:r>
              <a:rPr lang="en-US" sz="2000" dirty="0" err="1">
                <a:effectLst/>
              </a:rPr>
              <a:t>medición</a:t>
            </a:r>
            <a:r>
              <a:rPr lang="en-US" sz="2000" dirty="0">
                <a:effectLst/>
              </a:rPr>
              <a:t> del software y sus </a:t>
            </a:r>
            <a:r>
              <a:rPr lang="en-US" sz="2000" dirty="0" err="1">
                <a:effectLst/>
              </a:rPr>
              <a:t>procesos</a:t>
            </a:r>
            <a:r>
              <a:rPr lang="en-US" sz="2000" dirty="0">
                <a:effectLst/>
              </a:rPr>
              <a:t> </a:t>
            </a:r>
            <a:r>
              <a:rPr lang="en-US" sz="2000" dirty="0" err="1">
                <a:effectLst/>
              </a:rPr>
              <a:t>interrelacionados</a:t>
            </a:r>
            <a:r>
              <a:rPr lang="en-US" sz="2000" dirty="0">
                <a:effectLst/>
              </a:rPr>
              <a:t> (</a:t>
            </a:r>
            <a:r>
              <a:rPr lang="en-US" sz="2000" dirty="0" err="1">
                <a:effectLst/>
              </a:rPr>
              <a:t>estimación</a:t>
            </a:r>
            <a:r>
              <a:rPr lang="en-US" sz="2000" dirty="0">
                <a:effectLst/>
              </a:rPr>
              <a:t>, </a:t>
            </a:r>
            <a:r>
              <a:rPr lang="en-US" sz="2000" dirty="0" err="1">
                <a:effectLst/>
              </a:rPr>
              <a:t>calidad</a:t>
            </a:r>
            <a:r>
              <a:rPr lang="en-US" sz="2000" dirty="0">
                <a:effectLst/>
              </a:rPr>
              <a:t>, </a:t>
            </a:r>
            <a:r>
              <a:rPr lang="en-US" sz="2000" dirty="0" err="1">
                <a:effectLst/>
              </a:rPr>
              <a:t>complejidad</a:t>
            </a:r>
            <a:r>
              <a:rPr lang="en-US" sz="2000" dirty="0">
                <a:effectLst/>
              </a:rPr>
              <a:t>, etc.), a fin de que la </a:t>
            </a:r>
            <a:r>
              <a:rPr lang="en-US" sz="2000" dirty="0" err="1">
                <a:effectLst/>
              </a:rPr>
              <a:t>comprensión</a:t>
            </a:r>
            <a:r>
              <a:rPr lang="en-US" sz="2000" dirty="0">
                <a:effectLst/>
              </a:rPr>
              <a:t> de las </a:t>
            </a:r>
            <a:r>
              <a:rPr lang="en-US" sz="2000" dirty="0" err="1">
                <a:effectLst/>
              </a:rPr>
              <a:t>técnicas</a:t>
            </a:r>
            <a:r>
              <a:rPr lang="en-US" sz="2000" dirty="0">
                <a:effectLst/>
              </a:rPr>
              <a:t> de </a:t>
            </a:r>
            <a:r>
              <a:rPr lang="en-US" sz="2000" dirty="0" err="1">
                <a:effectLst/>
              </a:rPr>
              <a:t>medición</a:t>
            </a:r>
            <a:r>
              <a:rPr lang="en-US" sz="2000" dirty="0">
                <a:effectLst/>
              </a:rPr>
              <a:t> sea para </a:t>
            </a:r>
            <a:r>
              <a:rPr lang="en-US" sz="2000" dirty="0" err="1">
                <a:effectLst/>
              </a:rPr>
              <a:t>él</a:t>
            </a:r>
            <a:r>
              <a:rPr lang="en-US" sz="2000" dirty="0">
                <a:effectLst/>
              </a:rPr>
              <a:t> un </a:t>
            </a:r>
            <a:r>
              <a:rPr lang="en-US" sz="2000" dirty="0" err="1">
                <a:effectLst/>
              </a:rPr>
              <a:t>instrumento</a:t>
            </a:r>
            <a:r>
              <a:rPr lang="en-US" sz="2000" dirty="0">
                <a:effectLst/>
              </a:rPr>
              <a:t> </a:t>
            </a:r>
            <a:r>
              <a:rPr lang="en-US" sz="2000" dirty="0" err="1">
                <a:effectLst/>
              </a:rPr>
              <a:t>científico</a:t>
            </a:r>
            <a:r>
              <a:rPr lang="en-US" sz="2000" dirty="0">
                <a:effectLst/>
              </a:rPr>
              <a:t> </a:t>
            </a:r>
            <a:r>
              <a:rPr lang="en-US" sz="2000" dirty="0" err="1">
                <a:effectLst/>
              </a:rPr>
              <a:t>eficaz</a:t>
            </a:r>
            <a:r>
              <a:rPr lang="en-US" sz="2000" dirty="0">
                <a:effectLst/>
              </a:rPr>
              <a:t> para el </a:t>
            </a:r>
            <a:r>
              <a:rPr lang="en-US" sz="2000" dirty="0" err="1">
                <a:effectLst/>
              </a:rPr>
              <a:t>análisis</a:t>
            </a:r>
            <a:r>
              <a:rPr lang="en-US" sz="2000" dirty="0">
                <a:effectLst/>
              </a:rPr>
              <a:t> </a:t>
            </a:r>
            <a:r>
              <a:rPr lang="en-US" sz="2000" dirty="0" err="1">
                <a:effectLst/>
              </a:rPr>
              <a:t>crítico</a:t>
            </a:r>
            <a:r>
              <a:rPr lang="en-US" sz="2000" dirty="0">
                <a:effectLst/>
              </a:rPr>
              <a:t> de la </a:t>
            </a:r>
            <a:r>
              <a:rPr lang="en-US" sz="2000" dirty="0" err="1">
                <a:effectLst/>
              </a:rPr>
              <a:t>problemática</a:t>
            </a:r>
            <a:r>
              <a:rPr lang="en-US" sz="2000" dirty="0">
                <a:effectLst/>
              </a:rPr>
              <a:t> </a:t>
            </a:r>
            <a:r>
              <a:rPr lang="en-US" sz="2000" dirty="0" err="1">
                <a:effectLst/>
              </a:rPr>
              <a:t>inherente</a:t>
            </a:r>
            <a:r>
              <a:rPr lang="en-US" sz="2000" dirty="0">
                <a:effectLst/>
              </a:rPr>
              <a:t> al </a:t>
            </a:r>
            <a:r>
              <a:rPr lang="en-US" sz="2000" dirty="0" err="1">
                <a:effectLst/>
              </a:rPr>
              <a:t>desarrollo</a:t>
            </a:r>
            <a:r>
              <a:rPr lang="en-US" sz="2000" dirty="0">
                <a:effectLst/>
              </a:rPr>
              <a:t> de software con </a:t>
            </a:r>
            <a:r>
              <a:rPr lang="en-US" sz="2000" dirty="0" err="1">
                <a:effectLst/>
              </a:rPr>
              <a:t>calidad</a:t>
            </a:r>
            <a:r>
              <a:rPr lang="en-US" sz="2000" dirty="0">
                <a:effectLst/>
              </a:rPr>
              <a:t>, a </a:t>
            </a:r>
            <a:r>
              <a:rPr lang="en-US" sz="2000" dirty="0" err="1">
                <a:effectLst/>
              </a:rPr>
              <a:t>tiempo</a:t>
            </a:r>
            <a:r>
              <a:rPr lang="en-US" sz="2000" dirty="0">
                <a:effectLst/>
              </a:rPr>
              <a:t> y dentro de </a:t>
            </a:r>
            <a:r>
              <a:rPr lang="en-US" sz="2000" dirty="0" err="1">
                <a:effectLst/>
              </a:rPr>
              <a:t>presupuesto</a:t>
            </a:r>
            <a:r>
              <a:rPr lang="en-US" sz="2000" dirty="0">
                <a:effectLst/>
              </a:rPr>
              <a:t> (crisis del software). Y al </a:t>
            </a:r>
            <a:r>
              <a:rPr lang="en-US" sz="2000" dirty="0" err="1">
                <a:effectLst/>
              </a:rPr>
              <a:t>mismo</a:t>
            </a:r>
            <a:r>
              <a:rPr lang="en-US" sz="2000" dirty="0">
                <a:effectLst/>
              </a:rPr>
              <a:t> </a:t>
            </a:r>
            <a:r>
              <a:rPr lang="en-US" sz="2000" dirty="0" err="1">
                <a:effectLst/>
              </a:rPr>
              <a:t>tiempo</a:t>
            </a:r>
            <a:r>
              <a:rPr lang="en-US" sz="2000" dirty="0">
                <a:effectLst/>
              </a:rPr>
              <a:t> </a:t>
            </a:r>
            <a:r>
              <a:rPr lang="en-US" sz="2000" dirty="0" err="1">
                <a:effectLst/>
              </a:rPr>
              <a:t>contrastar</a:t>
            </a:r>
            <a:r>
              <a:rPr lang="en-US" sz="2000" dirty="0">
                <a:effectLst/>
              </a:rPr>
              <a:t> de </a:t>
            </a:r>
            <a:r>
              <a:rPr lang="en-US" sz="2000" dirty="0" err="1">
                <a:effectLst/>
              </a:rPr>
              <a:t>manera</a:t>
            </a:r>
            <a:r>
              <a:rPr lang="en-US" sz="2000" dirty="0">
                <a:effectLst/>
              </a:rPr>
              <a:t> </a:t>
            </a:r>
            <a:r>
              <a:rPr lang="en-US" sz="2000" dirty="0" err="1">
                <a:effectLst/>
              </a:rPr>
              <a:t>realista</a:t>
            </a:r>
            <a:r>
              <a:rPr lang="en-US" sz="2000" dirty="0">
                <a:effectLst/>
              </a:rPr>
              <a:t> </a:t>
            </a:r>
            <a:r>
              <a:rPr lang="en-US" sz="2000" dirty="0" err="1">
                <a:effectLst/>
              </a:rPr>
              <a:t>estos</a:t>
            </a:r>
            <a:r>
              <a:rPr lang="en-US" sz="2000" dirty="0">
                <a:effectLst/>
              </a:rPr>
              <a:t> </a:t>
            </a:r>
            <a:r>
              <a:rPr lang="en-US" sz="2000" dirty="0" err="1">
                <a:effectLst/>
              </a:rPr>
              <a:t>principios</a:t>
            </a:r>
            <a:r>
              <a:rPr lang="en-US" sz="2000" dirty="0">
                <a:effectLst/>
              </a:rPr>
              <a:t> </a:t>
            </a:r>
            <a:r>
              <a:rPr lang="en-US" sz="2000" dirty="0" err="1">
                <a:effectLst/>
              </a:rPr>
              <a:t>básicos</a:t>
            </a:r>
            <a:r>
              <a:rPr lang="en-US" sz="2000" dirty="0">
                <a:effectLst/>
              </a:rPr>
              <a:t> con las </a:t>
            </a:r>
            <a:r>
              <a:rPr lang="en-US" sz="2000" dirty="0" err="1">
                <a:effectLst/>
              </a:rPr>
              <a:t>realidades</a:t>
            </a:r>
            <a:r>
              <a:rPr lang="en-US" sz="2000" dirty="0">
                <a:effectLst/>
              </a:rPr>
              <a:t> de la </a:t>
            </a:r>
            <a:r>
              <a:rPr lang="en-US" sz="2000" dirty="0" err="1">
                <a:effectLst/>
              </a:rPr>
              <a:t>gestión</a:t>
            </a:r>
            <a:r>
              <a:rPr lang="en-US" sz="2000" dirty="0">
                <a:effectLst/>
              </a:rPr>
              <a:t> de software </a:t>
            </a:r>
            <a:r>
              <a:rPr lang="en-US" sz="2000" dirty="0" err="1">
                <a:effectLst/>
              </a:rPr>
              <a:t>en</a:t>
            </a:r>
            <a:r>
              <a:rPr lang="en-US" sz="2000" dirty="0">
                <a:effectLst/>
              </a:rPr>
              <a:t> las </a:t>
            </a:r>
            <a:r>
              <a:rPr lang="en-US" sz="2000" dirty="0" err="1">
                <a:effectLst/>
              </a:rPr>
              <a:t>empresas</a:t>
            </a:r>
            <a:r>
              <a:rPr lang="en-US" sz="2000" dirty="0">
                <a:effectLst/>
              </a:rPr>
              <a:t>, </a:t>
            </a:r>
            <a:r>
              <a:rPr lang="en-US" sz="2000" dirty="0" err="1">
                <a:effectLst/>
              </a:rPr>
              <a:t>examinándolos</a:t>
            </a:r>
            <a:r>
              <a:rPr lang="en-US" sz="2000" dirty="0">
                <a:effectLst/>
              </a:rPr>
              <a:t> </a:t>
            </a:r>
            <a:r>
              <a:rPr lang="en-US" sz="2000" dirty="0" err="1">
                <a:effectLst/>
              </a:rPr>
              <a:t>en</a:t>
            </a:r>
            <a:r>
              <a:rPr lang="en-US" sz="2000" dirty="0">
                <a:effectLst/>
              </a:rPr>
              <a:t> el </a:t>
            </a:r>
            <a:r>
              <a:rPr lang="en-US" sz="2000" dirty="0" err="1">
                <a:effectLst/>
              </a:rPr>
              <a:t>contexto</a:t>
            </a:r>
            <a:r>
              <a:rPr lang="en-US" sz="2000" dirty="0">
                <a:effectLst/>
              </a:rPr>
              <a:t> de las </a:t>
            </a:r>
            <a:r>
              <a:rPr lang="en-US" sz="2000" dirty="0" err="1">
                <a:effectLst/>
              </a:rPr>
              <a:t>prácticas</a:t>
            </a:r>
            <a:r>
              <a:rPr lang="en-US" sz="2000" dirty="0">
                <a:effectLst/>
              </a:rPr>
              <a:t> </a:t>
            </a:r>
            <a:r>
              <a:rPr lang="en-US" sz="2000" dirty="0" err="1">
                <a:effectLst/>
              </a:rPr>
              <a:t>empíricas</a:t>
            </a:r>
            <a:r>
              <a:rPr lang="en-US" sz="2000" dirty="0">
                <a:effectLst/>
              </a:rPr>
              <a:t> del </a:t>
            </a:r>
            <a:r>
              <a:rPr lang="en-US" sz="2000" dirty="0" err="1">
                <a:effectLst/>
              </a:rPr>
              <a:t>desarrollo</a:t>
            </a:r>
            <a:r>
              <a:rPr lang="en-US" sz="2000" dirty="0">
                <a:effectLst/>
              </a:rPr>
              <a:t> de software que </a:t>
            </a:r>
            <a:r>
              <a:rPr lang="en-US" sz="2000" dirty="0" err="1">
                <a:effectLst/>
              </a:rPr>
              <a:t>aún</a:t>
            </a:r>
            <a:r>
              <a:rPr lang="en-US" sz="2000" dirty="0">
                <a:effectLst/>
              </a:rPr>
              <a:t> </a:t>
            </a:r>
            <a:r>
              <a:rPr lang="en-US" sz="2000" dirty="0" err="1">
                <a:effectLst/>
              </a:rPr>
              <a:t>prevalecen</a:t>
            </a:r>
            <a:r>
              <a:rPr lang="en-US" sz="2000" dirty="0">
                <a:effectLst/>
              </a:rPr>
              <a:t> </a:t>
            </a:r>
            <a:r>
              <a:rPr lang="en-US" sz="2000" dirty="0" err="1">
                <a:effectLst/>
              </a:rPr>
              <a:t>en</a:t>
            </a:r>
            <a:r>
              <a:rPr lang="en-US" sz="2000" dirty="0">
                <a:effectLst/>
              </a:rPr>
              <a:t> la </a:t>
            </a:r>
            <a:r>
              <a:rPr lang="en-US" sz="2000" dirty="0" err="1">
                <a:effectLst/>
              </a:rPr>
              <a:t>actualidad</a:t>
            </a:r>
            <a:r>
              <a:rPr lang="en-US" sz="2000" dirty="0">
                <a:effectLst/>
              </a:rPr>
              <a:t>.</a:t>
            </a:r>
          </a:p>
        </p:txBody>
      </p:sp>
      <p:pic>
        <p:nvPicPr>
          <p:cNvPr id="5" name="Picture 2" descr="Resultado de imagen para menu boton">
            <a:hlinkClick r:id="" action="ppaction://noaction"/>
            <a:extLst>
              <a:ext uri="{FF2B5EF4-FFF2-40B4-BE49-F238E27FC236}">
                <a16:creationId xmlns:a16="http://schemas.microsoft.com/office/drawing/2014/main" id="{7CD6CF5D-7CF7-4320-8596-CA393FCE96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9684" y="5911989"/>
            <a:ext cx="816825" cy="81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321108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45F605-36B4-474C-961D-74AACEA6E7CB}"/>
              </a:ext>
            </a:extLst>
          </p:cNvPr>
          <p:cNvSpPr>
            <a:spLocks noGrp="1"/>
          </p:cNvSpPr>
          <p:nvPr>
            <p:ph type="title"/>
          </p:nvPr>
        </p:nvSpPr>
        <p:spPr>
          <a:xfrm>
            <a:off x="833099" y="630168"/>
            <a:ext cx="10520702" cy="1325563"/>
          </a:xfrm>
        </p:spPr>
        <p:txBody>
          <a:bodyPr>
            <a:normAutofit/>
          </a:bodyPr>
          <a:lstStyle/>
          <a:p>
            <a:r>
              <a:rPr lang="es-MX" dirty="0"/>
              <a:t>Ingeniería de Software vs Ingeniería de sistemas</a:t>
            </a:r>
          </a:p>
        </p:txBody>
      </p:sp>
      <p:graphicFrame>
        <p:nvGraphicFramePr>
          <p:cNvPr id="4" name="Marcador de contenido 3">
            <a:extLst>
              <a:ext uri="{FF2B5EF4-FFF2-40B4-BE49-F238E27FC236}">
                <a16:creationId xmlns:a16="http://schemas.microsoft.com/office/drawing/2014/main" id="{E69030D6-3BC9-44FE-80E9-4FDB805A24E4}"/>
              </a:ext>
            </a:extLst>
          </p:cNvPr>
          <p:cNvGraphicFramePr>
            <a:graphicFrameLocks noGrp="1"/>
          </p:cNvGraphicFramePr>
          <p:nvPr>
            <p:ph idx="1"/>
            <p:extLst/>
          </p:nvPr>
        </p:nvGraphicFramePr>
        <p:xfrm>
          <a:off x="838200" y="2372328"/>
          <a:ext cx="10515601" cy="2852832"/>
        </p:xfrm>
        <a:graphic>
          <a:graphicData uri="http://schemas.openxmlformats.org/drawingml/2006/table">
            <a:tbl>
              <a:tblPr firstRow="1" bandRow="1">
                <a:noFill/>
                <a:tableStyleId>{5C22544A-7EE6-4342-B048-85BDC9FD1C3A}</a:tableStyleId>
              </a:tblPr>
              <a:tblGrid>
                <a:gridCol w="5292941">
                  <a:extLst>
                    <a:ext uri="{9D8B030D-6E8A-4147-A177-3AD203B41FA5}">
                      <a16:colId xmlns:a16="http://schemas.microsoft.com/office/drawing/2014/main" val="4009877937"/>
                    </a:ext>
                  </a:extLst>
                </a:gridCol>
                <a:gridCol w="5222660">
                  <a:extLst>
                    <a:ext uri="{9D8B030D-6E8A-4147-A177-3AD203B41FA5}">
                      <a16:colId xmlns:a16="http://schemas.microsoft.com/office/drawing/2014/main" val="1645870118"/>
                    </a:ext>
                  </a:extLst>
                </a:gridCol>
              </a:tblGrid>
              <a:tr h="674561">
                <a:tc>
                  <a:txBody>
                    <a:bodyPr/>
                    <a:lstStyle/>
                    <a:p>
                      <a:pPr algn="ctr"/>
                      <a:r>
                        <a:rPr lang="es-MX" sz="2100">
                          <a:solidFill>
                            <a:schemeClr val="tx1">
                              <a:lumMod val="75000"/>
                              <a:lumOff val="25000"/>
                            </a:schemeClr>
                          </a:solidFill>
                        </a:rPr>
                        <a:t>Ingeniería de Software </a:t>
                      </a:r>
                    </a:p>
                  </a:txBody>
                  <a:tcPr marL="263500" marR="158100" marT="158100" marB="158100">
                    <a:lnL w="12700" cmpd="sng">
                      <a:noFill/>
                      <a:prstDash val="solid"/>
                    </a:lnL>
                    <a:lnR w="12700" cmpd="sng">
                      <a:noFill/>
                      <a:prstDash val="solid"/>
                    </a:lnR>
                    <a:lnT w="19050" cap="flat" cmpd="sng" algn="ctr">
                      <a:solidFill>
                        <a:srgbClr val="8F9A9D">
                          <a:alpha val="60000"/>
                        </a:srgbClr>
                      </a:solidFill>
                      <a:prstDash val="solid"/>
                    </a:lnT>
                    <a:lnB w="12700" cmpd="sng">
                      <a:noFill/>
                      <a:prstDash val="solid"/>
                    </a:lnB>
                    <a:noFill/>
                  </a:tcPr>
                </a:tc>
                <a:tc>
                  <a:txBody>
                    <a:bodyPr/>
                    <a:lstStyle/>
                    <a:p>
                      <a:pPr algn="ctr"/>
                      <a:r>
                        <a:rPr lang="es-MX" sz="2100">
                          <a:solidFill>
                            <a:schemeClr val="tx1">
                              <a:lumMod val="75000"/>
                              <a:lumOff val="25000"/>
                            </a:schemeClr>
                          </a:solidFill>
                        </a:rPr>
                        <a:t>Ingeniería de sistemas</a:t>
                      </a:r>
                    </a:p>
                  </a:txBody>
                  <a:tcPr marL="263500" marR="158100" marT="158100" marB="158100">
                    <a:lnL w="12700" cmpd="sng">
                      <a:noFill/>
                      <a:prstDash val="solid"/>
                    </a:lnL>
                    <a:lnR w="12700" cmpd="sng">
                      <a:noFill/>
                      <a:prstDash val="solid"/>
                    </a:lnR>
                    <a:lnT w="19050" cap="flat" cmpd="sng" algn="ctr">
                      <a:solidFill>
                        <a:srgbClr val="8F9A9D">
                          <a:alpha val="60000"/>
                        </a:srgbClr>
                      </a:solidFill>
                      <a:prstDash val="solid"/>
                    </a:lnT>
                    <a:lnB w="12700" cmpd="sng">
                      <a:noFill/>
                      <a:prstDash val="solid"/>
                    </a:lnB>
                    <a:noFill/>
                  </a:tcPr>
                </a:tc>
                <a:extLst>
                  <a:ext uri="{0D108BD9-81ED-4DB2-BD59-A6C34878D82A}">
                    <a16:rowId xmlns:a16="http://schemas.microsoft.com/office/drawing/2014/main" val="1017191995"/>
                  </a:ext>
                </a:extLst>
              </a:tr>
              <a:tr h="808068">
                <a:tc>
                  <a:txBody>
                    <a:bodyPr/>
                    <a:lstStyle/>
                    <a:p>
                      <a:pPr algn="ctr"/>
                      <a:r>
                        <a:rPr lang="es-MX" sz="1600">
                          <a:solidFill>
                            <a:schemeClr val="tx1">
                              <a:lumMod val="75000"/>
                              <a:lumOff val="25000"/>
                            </a:schemeClr>
                          </a:solidFill>
                        </a:rPr>
                        <a:t>Estudia los principios y metodologías para el desarrollo y mantenimiento  de sistemas</a:t>
                      </a:r>
                    </a:p>
                  </a:txBody>
                  <a:tcPr marL="263500" marR="137020" marT="137020" marB="137020">
                    <a:lnL w="12700" cmpd="sng">
                      <a:noFill/>
                      <a:prstDash val="solid"/>
                    </a:lnL>
                    <a:lnR w="12700" cmpd="sng">
                      <a:noFill/>
                      <a:prstDash val="solid"/>
                    </a:lnR>
                    <a:lnT w="12700" cmpd="sng">
                      <a:noFill/>
                      <a:prstDash val="solid"/>
                    </a:lnT>
                    <a:lnB w="19050" cap="flat" cmpd="sng" algn="ctr">
                      <a:solidFill>
                        <a:srgbClr val="FFFFFF"/>
                      </a:solidFill>
                      <a:prstDash val="solid"/>
                    </a:lnB>
                    <a:solidFill>
                      <a:srgbClr val="B4BCBE">
                        <a:alpha val="34902"/>
                      </a:srgbClr>
                    </a:solidFill>
                  </a:tcPr>
                </a:tc>
                <a:tc>
                  <a:txBody>
                    <a:bodyPr/>
                    <a:lstStyle/>
                    <a:p>
                      <a:pPr algn="ctr"/>
                      <a:r>
                        <a:rPr lang="es-MX" sz="1600">
                          <a:solidFill>
                            <a:schemeClr val="tx1">
                              <a:lumMod val="75000"/>
                              <a:lumOff val="25000"/>
                            </a:schemeClr>
                          </a:solidFill>
                        </a:rPr>
                        <a:t>Desarrolla, evalúa y optimiza software</a:t>
                      </a:r>
                    </a:p>
                  </a:txBody>
                  <a:tcPr marL="263500" marR="137020" marT="137020" marB="137020">
                    <a:lnL w="12700" cmpd="sng">
                      <a:noFill/>
                      <a:prstDash val="solid"/>
                    </a:lnL>
                    <a:lnR w="12700" cmpd="sng">
                      <a:noFill/>
                      <a:prstDash val="solid"/>
                    </a:lnR>
                    <a:lnT w="12700" cmpd="sng">
                      <a:noFill/>
                      <a:prstDash val="solid"/>
                    </a:lnT>
                    <a:lnB w="19050" cap="flat" cmpd="sng" algn="ctr">
                      <a:solidFill>
                        <a:srgbClr val="FFFFFF"/>
                      </a:solidFill>
                      <a:prstDash val="solid"/>
                    </a:lnB>
                    <a:solidFill>
                      <a:srgbClr val="B4BCBE">
                        <a:alpha val="34902"/>
                      </a:srgbClr>
                    </a:solidFill>
                  </a:tcPr>
                </a:tc>
                <a:extLst>
                  <a:ext uri="{0D108BD9-81ED-4DB2-BD59-A6C34878D82A}">
                    <a16:rowId xmlns:a16="http://schemas.microsoft.com/office/drawing/2014/main" val="3865997737"/>
                  </a:ext>
                </a:extLst>
              </a:tr>
              <a:tr h="808068">
                <a:tc>
                  <a:txBody>
                    <a:bodyPr/>
                    <a:lstStyle/>
                    <a:p>
                      <a:pPr algn="ctr"/>
                      <a:r>
                        <a:rPr lang="es-MX" sz="1600">
                          <a:solidFill>
                            <a:schemeClr val="tx1">
                              <a:lumMod val="75000"/>
                              <a:lumOff val="25000"/>
                            </a:schemeClr>
                          </a:solidFill>
                        </a:rPr>
                        <a:t>Aplicación práctica del conocimiento científico al diseño y construcción de programas</a:t>
                      </a:r>
                    </a:p>
                  </a:txBody>
                  <a:tcPr marL="263500" marR="137020" marT="137020" marB="137020">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ctr"/>
                      <a:r>
                        <a:rPr lang="es-MX" sz="1600">
                          <a:solidFill>
                            <a:schemeClr val="tx1">
                              <a:lumMod val="75000"/>
                              <a:lumOff val="25000"/>
                            </a:schemeClr>
                          </a:solidFill>
                        </a:rPr>
                        <a:t>Aplicación de ciencias matemáticas para desarrollar sistemas</a:t>
                      </a:r>
                    </a:p>
                  </a:txBody>
                  <a:tcPr marL="263500" marR="137020" marT="137020" marB="137020">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extLst>
                  <a:ext uri="{0D108BD9-81ED-4DB2-BD59-A6C34878D82A}">
                    <a16:rowId xmlns:a16="http://schemas.microsoft.com/office/drawing/2014/main" val="1553252763"/>
                  </a:ext>
                </a:extLst>
              </a:tr>
              <a:tr h="562135">
                <a:tc>
                  <a:txBody>
                    <a:bodyPr/>
                    <a:lstStyle/>
                    <a:p>
                      <a:pPr algn="ctr"/>
                      <a:r>
                        <a:rPr lang="es-MX" sz="1600">
                          <a:solidFill>
                            <a:schemeClr val="tx1">
                              <a:lumMod val="75000"/>
                              <a:lumOff val="25000"/>
                            </a:schemeClr>
                          </a:solidFill>
                        </a:rPr>
                        <a:t>Obtener software rentable, fiable  y eficiente</a:t>
                      </a:r>
                    </a:p>
                  </a:txBody>
                  <a:tcPr marL="263500" marR="137020" marT="137020" marB="137020">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ctr"/>
                      <a:r>
                        <a:rPr lang="es-MX" sz="1600" dirty="0">
                          <a:solidFill>
                            <a:schemeClr val="tx1">
                              <a:lumMod val="75000"/>
                              <a:lumOff val="25000"/>
                            </a:schemeClr>
                          </a:solidFill>
                        </a:rPr>
                        <a:t>Interrelación con otras disciplinas</a:t>
                      </a:r>
                    </a:p>
                  </a:txBody>
                  <a:tcPr marL="263500" marR="137020" marT="137020" marB="137020">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extLst>
                  <a:ext uri="{0D108BD9-81ED-4DB2-BD59-A6C34878D82A}">
                    <a16:rowId xmlns:a16="http://schemas.microsoft.com/office/drawing/2014/main" val="3914678073"/>
                  </a:ext>
                </a:extLst>
              </a:tr>
            </a:tbl>
          </a:graphicData>
        </a:graphic>
      </p:graphicFrame>
      <p:pic>
        <p:nvPicPr>
          <p:cNvPr id="5" name="Picture 8" descr="Resultado de imagen para siguiente">
            <a:hlinkClick r:id="" action="ppaction://hlinkshowjump?jump=nextslide"/>
            <a:extLst>
              <a:ext uri="{FF2B5EF4-FFF2-40B4-BE49-F238E27FC236}">
                <a16:creationId xmlns:a16="http://schemas.microsoft.com/office/drawing/2014/main" id="{D9ADA6AB-E5E9-4C93-9DEA-012DD75EAE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6" name="Botón de acción: Volver 5">
            <a:hlinkClick r:id="rId3" action="ppaction://hlinksldjump" highlightClick="1"/>
            <a:extLst>
              <a:ext uri="{FF2B5EF4-FFF2-40B4-BE49-F238E27FC236}">
                <a16:creationId xmlns:a16="http://schemas.microsoft.com/office/drawing/2014/main" id="{A8F0C105-4127-4311-8640-57BEF5B4C762}"/>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58990895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070CC3-7FCB-4D5A-A010-EC9B73B9CACA}"/>
              </a:ext>
            </a:extLst>
          </p:cNvPr>
          <p:cNvSpPr>
            <a:spLocks noGrp="1"/>
          </p:cNvSpPr>
          <p:nvPr>
            <p:ph type="title"/>
          </p:nvPr>
        </p:nvSpPr>
        <p:spPr>
          <a:xfrm>
            <a:off x="4717774" y="750317"/>
            <a:ext cx="6268278" cy="1325563"/>
          </a:xfrm>
        </p:spPr>
        <p:txBody>
          <a:bodyPr>
            <a:normAutofit/>
          </a:bodyPr>
          <a:lstStyle/>
          <a:p>
            <a:r>
              <a:rPr lang="es-MX" dirty="0"/>
              <a:t>Proceso de software</a:t>
            </a:r>
          </a:p>
        </p:txBody>
      </p:sp>
      <p:pic>
        <p:nvPicPr>
          <p:cNvPr id="7" name="Graphic 6">
            <a:extLst>
              <a:ext uri="{FF2B5EF4-FFF2-40B4-BE49-F238E27FC236}">
                <a16:creationId xmlns:a16="http://schemas.microsoft.com/office/drawing/2014/main" id="{F977E578-8E05-416C-8BEC-993EAFEF8CD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1733" y="543135"/>
            <a:ext cx="3835488" cy="3835488"/>
          </a:xfrm>
          <a:prstGeom prst="rect">
            <a:avLst/>
          </a:prstGeom>
        </p:spPr>
      </p:pic>
      <p:sp>
        <p:nvSpPr>
          <p:cNvPr id="3" name="Marcador de contenido 2">
            <a:extLst>
              <a:ext uri="{FF2B5EF4-FFF2-40B4-BE49-F238E27FC236}">
                <a16:creationId xmlns:a16="http://schemas.microsoft.com/office/drawing/2014/main" id="{385831D8-B503-40BD-A130-72DAB9CAD787}"/>
              </a:ext>
            </a:extLst>
          </p:cNvPr>
          <p:cNvSpPr>
            <a:spLocks noGrp="1"/>
          </p:cNvSpPr>
          <p:nvPr>
            <p:ph idx="1"/>
          </p:nvPr>
        </p:nvSpPr>
        <p:spPr>
          <a:xfrm>
            <a:off x="4611757" y="2305522"/>
            <a:ext cx="6122504" cy="3618199"/>
          </a:xfrm>
        </p:spPr>
        <p:txBody>
          <a:bodyPr anchor="t">
            <a:normAutofit/>
          </a:bodyPr>
          <a:lstStyle/>
          <a:p>
            <a:r>
              <a:rPr lang="es-MX" sz="1800" dirty="0">
                <a:solidFill>
                  <a:schemeClr val="tx1"/>
                </a:solidFill>
              </a:rPr>
              <a:t>Es una seria de actividades relacionadas que conduce a la elaboración de un producto de software.</a:t>
            </a:r>
          </a:p>
          <a:p>
            <a:r>
              <a:rPr lang="es-MX" sz="1800" dirty="0">
                <a:solidFill>
                  <a:schemeClr val="tx1"/>
                </a:solidFill>
              </a:rPr>
              <a:t>Define el qué, quién, cuándo y cómo del desarrollo de software.</a:t>
            </a:r>
            <a:endParaRPr lang="es-MX" sz="1400" dirty="0">
              <a:solidFill>
                <a:schemeClr val="tx1"/>
              </a:solidFill>
            </a:endParaRPr>
          </a:p>
          <a:p>
            <a:r>
              <a:rPr lang="es-MX" sz="1400" b="1" dirty="0">
                <a:solidFill>
                  <a:schemeClr val="tx1"/>
                </a:solidFill>
              </a:rPr>
              <a:t>Actividades fundamentales</a:t>
            </a:r>
          </a:p>
          <a:p>
            <a:pPr marL="857250" lvl="1" indent="-400050">
              <a:buFont typeface="+mj-lt"/>
              <a:buAutoNum type="romanUcPeriod"/>
            </a:pPr>
            <a:r>
              <a:rPr lang="es-MX" sz="1400" b="1" dirty="0">
                <a:solidFill>
                  <a:schemeClr val="tx1"/>
                </a:solidFill>
              </a:rPr>
              <a:t>Especificación del software (Funcionalidad)</a:t>
            </a:r>
          </a:p>
          <a:p>
            <a:pPr marL="857250" lvl="1" indent="-400050">
              <a:buFont typeface="+mj-lt"/>
              <a:buAutoNum type="romanUcPeriod"/>
            </a:pPr>
            <a:r>
              <a:rPr lang="es-MX" sz="1400" b="1" dirty="0">
                <a:solidFill>
                  <a:schemeClr val="tx1"/>
                </a:solidFill>
              </a:rPr>
              <a:t>Diseño e implementación del software (Desarrollo)</a:t>
            </a:r>
          </a:p>
          <a:p>
            <a:pPr marL="857250" lvl="1" indent="-400050">
              <a:buFont typeface="+mj-lt"/>
              <a:buAutoNum type="romanUcPeriod"/>
            </a:pPr>
            <a:r>
              <a:rPr lang="es-MX" sz="1400" b="1" dirty="0">
                <a:solidFill>
                  <a:schemeClr val="tx1"/>
                </a:solidFill>
              </a:rPr>
              <a:t>Validación del software (Cumple con la especificación)</a:t>
            </a:r>
          </a:p>
          <a:p>
            <a:pPr marL="857250" lvl="1" indent="-400050">
              <a:buFont typeface="+mj-lt"/>
              <a:buAutoNum type="romanUcPeriod"/>
            </a:pPr>
            <a:r>
              <a:rPr lang="es-MX" sz="1400" b="1" dirty="0">
                <a:solidFill>
                  <a:schemeClr val="tx1"/>
                </a:solidFill>
              </a:rPr>
              <a:t>Evolución del software (Adaptabilidad)</a:t>
            </a:r>
          </a:p>
        </p:txBody>
      </p:sp>
      <p:pic>
        <p:nvPicPr>
          <p:cNvPr id="5" name="Picture 8" descr="Resultado de imagen para siguiente">
            <a:hlinkClick r:id="" action="ppaction://hlinkshowjump?jump=nextslide"/>
            <a:extLst>
              <a:ext uri="{FF2B5EF4-FFF2-40B4-BE49-F238E27FC236}">
                <a16:creationId xmlns:a16="http://schemas.microsoft.com/office/drawing/2014/main" id="{845EC19B-6B96-4507-B88E-60B7314FC2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6" name="Botón de acción: Volver 5">
            <a:hlinkClick r:id="rId5" action="ppaction://hlinksldjump" highlightClick="1"/>
            <a:extLst>
              <a:ext uri="{FF2B5EF4-FFF2-40B4-BE49-F238E27FC236}">
                <a16:creationId xmlns:a16="http://schemas.microsoft.com/office/drawing/2014/main" id="{2E9B6609-9EB2-4A1A-867D-8918C9B059C5}"/>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3812236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13ADDC-A24C-480B-88F4-384572B2B026}"/>
              </a:ext>
            </a:extLst>
          </p:cNvPr>
          <p:cNvSpPr>
            <a:spLocks noGrp="1"/>
          </p:cNvSpPr>
          <p:nvPr>
            <p:ph type="title"/>
          </p:nvPr>
        </p:nvSpPr>
        <p:spPr>
          <a:xfrm>
            <a:off x="833002" y="365125"/>
            <a:ext cx="10520702" cy="1325563"/>
          </a:xfrm>
        </p:spPr>
        <p:txBody>
          <a:bodyPr>
            <a:normAutofit/>
          </a:bodyPr>
          <a:lstStyle/>
          <a:p>
            <a:r>
              <a:rPr lang="es-MX" dirty="0"/>
              <a:t>Modelo de proceso de software</a:t>
            </a:r>
          </a:p>
        </p:txBody>
      </p:sp>
      <p:sp>
        <p:nvSpPr>
          <p:cNvPr id="3" name="Marcador de contenido 2">
            <a:extLst>
              <a:ext uri="{FF2B5EF4-FFF2-40B4-BE49-F238E27FC236}">
                <a16:creationId xmlns:a16="http://schemas.microsoft.com/office/drawing/2014/main" id="{75638A50-0B12-4F68-BF01-A15516416678}"/>
              </a:ext>
            </a:extLst>
          </p:cNvPr>
          <p:cNvSpPr>
            <a:spLocks noGrp="1"/>
          </p:cNvSpPr>
          <p:nvPr>
            <p:ph idx="1"/>
          </p:nvPr>
        </p:nvSpPr>
        <p:spPr>
          <a:xfrm>
            <a:off x="726985" y="1351819"/>
            <a:ext cx="10515598" cy="4154361"/>
          </a:xfrm>
        </p:spPr>
        <p:txBody>
          <a:bodyPr>
            <a:normAutofit/>
          </a:bodyPr>
          <a:lstStyle/>
          <a:p>
            <a:r>
              <a:rPr lang="es-MX" sz="2000" dirty="0">
                <a:solidFill>
                  <a:schemeClr val="tx1"/>
                </a:solidFill>
              </a:rPr>
              <a:t>Descripción simplificada de un proceso de software.</a:t>
            </a:r>
          </a:p>
          <a:p>
            <a:pPr lvl="1"/>
            <a:r>
              <a:rPr lang="es-MX" sz="1600" dirty="0">
                <a:solidFill>
                  <a:schemeClr val="tx1"/>
                </a:solidFill>
              </a:rPr>
              <a:t>Actividades que son parte de los procesos y productos del SW</a:t>
            </a:r>
          </a:p>
          <a:p>
            <a:pPr lvl="1"/>
            <a:r>
              <a:rPr lang="es-MX" sz="1600" dirty="0">
                <a:solidFill>
                  <a:schemeClr val="tx1"/>
                </a:solidFill>
              </a:rPr>
              <a:t>Papel de las personas involucradas</a:t>
            </a:r>
          </a:p>
          <a:p>
            <a:pPr lvl="1"/>
            <a:endParaRPr lang="es-MX" sz="1600" dirty="0">
              <a:solidFill>
                <a:schemeClr val="tx1"/>
              </a:solidFill>
            </a:endParaRPr>
          </a:p>
          <a:p>
            <a:r>
              <a:rPr lang="es-MX" sz="2000" dirty="0">
                <a:solidFill>
                  <a:schemeClr val="tx1"/>
                </a:solidFill>
              </a:rPr>
              <a:t>Modelos generales</a:t>
            </a:r>
          </a:p>
          <a:p>
            <a:pPr lvl="1"/>
            <a:r>
              <a:rPr lang="es-MX" sz="1600" dirty="0">
                <a:solidFill>
                  <a:schemeClr val="tx1"/>
                </a:solidFill>
              </a:rPr>
              <a:t>Modelo en cascada</a:t>
            </a:r>
          </a:p>
          <a:p>
            <a:pPr lvl="1"/>
            <a:r>
              <a:rPr lang="es-MX" sz="1600" dirty="0">
                <a:solidFill>
                  <a:schemeClr val="tx1"/>
                </a:solidFill>
              </a:rPr>
              <a:t>Modelo incremental</a:t>
            </a:r>
          </a:p>
          <a:p>
            <a:pPr lvl="1"/>
            <a:r>
              <a:rPr lang="es-MX" sz="1600" dirty="0">
                <a:solidFill>
                  <a:schemeClr val="tx1"/>
                </a:solidFill>
              </a:rPr>
              <a:t>Ingeniería de software orientada a la reutilización</a:t>
            </a:r>
          </a:p>
        </p:txBody>
      </p:sp>
      <p:sp>
        <p:nvSpPr>
          <p:cNvPr id="5" name="Botón de acción: Volver 4">
            <a:hlinkClick r:id="rId2" action="ppaction://hlinksldjump" highlightClick="1"/>
            <a:extLst>
              <a:ext uri="{FF2B5EF4-FFF2-40B4-BE49-F238E27FC236}">
                <a16:creationId xmlns:a16="http://schemas.microsoft.com/office/drawing/2014/main" id="{67785DC0-6487-4A58-A4E6-7EAB502FB4FE}"/>
              </a:ext>
            </a:extLst>
          </p:cNvPr>
          <p:cNvSpPr/>
          <p:nvPr/>
        </p:nvSpPr>
        <p:spPr>
          <a:xfrm>
            <a:off x="11088837" y="5950093"/>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5759497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834A175-2374-459C-AE2D-5FD76300D725}"/>
              </a:ext>
            </a:extLst>
          </p:cNvPr>
          <p:cNvSpPr>
            <a:spLocks noGrp="1"/>
          </p:cNvSpPr>
          <p:nvPr>
            <p:ph type="title"/>
          </p:nvPr>
        </p:nvSpPr>
        <p:spPr>
          <a:xfrm>
            <a:off x="1246414" y="772160"/>
            <a:ext cx="7987840" cy="792591"/>
          </a:xfrm>
        </p:spPr>
        <p:txBody>
          <a:bodyPr/>
          <a:lstStyle/>
          <a:p>
            <a:r>
              <a:rPr lang="es-MX" dirty="0"/>
              <a:t>Conclusiones</a:t>
            </a:r>
          </a:p>
        </p:txBody>
      </p:sp>
      <p:pic>
        <p:nvPicPr>
          <p:cNvPr id="3" name="Picture 2" descr="Resultado de imagen para menu boton">
            <a:hlinkClick r:id="rId2" action="ppaction://hlinksldjump"/>
            <a:extLst>
              <a:ext uri="{FF2B5EF4-FFF2-40B4-BE49-F238E27FC236}">
                <a16:creationId xmlns:a16="http://schemas.microsoft.com/office/drawing/2014/main" id="{ABE38BFF-3B42-4C76-9AB9-065FC06416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75175" y="6036095"/>
            <a:ext cx="816825" cy="81682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3D53E5EF-D607-4AE9-9636-85F936BAF7D5}"/>
              </a:ext>
            </a:extLst>
          </p:cNvPr>
          <p:cNvPicPr>
            <a:picLocks noChangeAspect="1"/>
          </p:cNvPicPr>
          <p:nvPr/>
        </p:nvPicPr>
        <p:blipFill>
          <a:blip r:embed="rId4"/>
          <a:stretch>
            <a:fillRect/>
          </a:stretch>
        </p:blipFill>
        <p:spPr>
          <a:xfrm>
            <a:off x="0" y="-223520"/>
            <a:ext cx="11108258" cy="7081520"/>
          </a:xfrm>
          <a:prstGeom prst="rect">
            <a:avLst/>
          </a:prstGeom>
        </p:spPr>
      </p:pic>
    </p:spTree>
    <p:extLst>
      <p:ext uri="{BB962C8B-B14F-4D97-AF65-F5344CB8AC3E}">
        <p14:creationId xmlns:p14="http://schemas.microsoft.com/office/powerpoint/2010/main" val="360925137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lipse 6">
            <a:extLst>
              <a:ext uri="{FF2B5EF4-FFF2-40B4-BE49-F238E27FC236}">
                <a16:creationId xmlns:a16="http://schemas.microsoft.com/office/drawing/2014/main" id="{7D20CDBC-482E-4373-894C-D9793563386C}"/>
              </a:ext>
            </a:extLst>
          </p:cNvPr>
          <p:cNvSpPr/>
          <p:nvPr/>
        </p:nvSpPr>
        <p:spPr>
          <a:xfrm>
            <a:off x="-1013438" y="-619651"/>
            <a:ext cx="5130844" cy="4571518"/>
          </a:xfrm>
          <a:prstGeom prst="ellipse">
            <a:avLst/>
          </a:prstGeom>
          <a:solidFill>
            <a:schemeClr val="bg1"/>
          </a:solidFill>
          <a:ln w="762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Título 1">
            <a:extLst>
              <a:ext uri="{FF2B5EF4-FFF2-40B4-BE49-F238E27FC236}">
                <a16:creationId xmlns:a16="http://schemas.microsoft.com/office/drawing/2014/main" id="{8B29C70E-5991-4F92-AAE6-E57CE418A4D4}"/>
              </a:ext>
            </a:extLst>
          </p:cNvPr>
          <p:cNvSpPr txBox="1">
            <a:spLocks/>
          </p:cNvSpPr>
          <p:nvPr/>
        </p:nvSpPr>
        <p:spPr>
          <a:xfrm>
            <a:off x="4308060" y="499513"/>
            <a:ext cx="3835488" cy="1325563"/>
          </a:xfrm>
          <a:prstGeom prst="rect">
            <a:avLst/>
          </a:prstGeom>
        </p:spPr>
        <p:txBody>
          <a:bodyP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Referencias</a:t>
            </a:r>
          </a:p>
        </p:txBody>
      </p:sp>
      <p:sp>
        <p:nvSpPr>
          <p:cNvPr id="5" name="Marcador de contenido 2">
            <a:extLst>
              <a:ext uri="{FF2B5EF4-FFF2-40B4-BE49-F238E27FC236}">
                <a16:creationId xmlns:a16="http://schemas.microsoft.com/office/drawing/2014/main" id="{F80C19C1-F924-42A5-AEC3-07E071DDEA64}"/>
              </a:ext>
            </a:extLst>
          </p:cNvPr>
          <p:cNvSpPr txBox="1">
            <a:spLocks/>
          </p:cNvSpPr>
          <p:nvPr/>
        </p:nvSpPr>
        <p:spPr>
          <a:xfrm>
            <a:off x="217322" y="3951867"/>
            <a:ext cx="9488151" cy="3496864"/>
          </a:xfrm>
          <a:prstGeom prst="rect">
            <a:avLst/>
          </a:prstGeom>
        </p:spPr>
        <p:txBody>
          <a:bodyPr anchor="t">
            <a:normAutofit fontScale="85000" lnSpcReduction="10000"/>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s-MX" sz="1800" dirty="0">
                <a:solidFill>
                  <a:schemeClr val="tx1"/>
                </a:solidFill>
                <a:hlinkClick r:id="rId2">
                  <a:extLst>
                    <a:ext uri="{A12FA001-AC4F-418D-AE19-62706E023703}">
                      <ahyp:hlinkClr xmlns:ahyp="http://schemas.microsoft.com/office/drawing/2018/hyperlinkcolor" val="tx"/>
                    </a:ext>
                  </a:extLst>
                </a:hlinkClick>
              </a:rPr>
              <a:t>https://www.tutorialspoint.com/es/software_engineering/software_engineering_overview.htm</a:t>
            </a:r>
            <a:endParaRPr lang="es-MX" sz="1800" dirty="0">
              <a:solidFill>
                <a:schemeClr val="tx1"/>
              </a:solidFill>
            </a:endParaRPr>
          </a:p>
          <a:p>
            <a:r>
              <a:rPr lang="es-MX" sz="1800" dirty="0">
                <a:solidFill>
                  <a:schemeClr val="tx1"/>
                </a:solidFill>
                <a:hlinkClick r:id="rId3">
                  <a:extLst>
                    <a:ext uri="{A12FA001-AC4F-418D-AE19-62706E023703}">
                      <ahyp:hlinkClr xmlns:ahyp="http://schemas.microsoft.com/office/drawing/2018/hyperlinkcolor" val="tx"/>
                    </a:ext>
                  </a:extLst>
                </a:hlinkClick>
              </a:rPr>
              <a:t>http://catarina.udlap.mx/u_dl_a/tales/documentos/lis/fuentes_k_jf/capitulo2.pdf</a:t>
            </a:r>
            <a:endParaRPr lang="es-MX" sz="1800" dirty="0">
              <a:solidFill>
                <a:schemeClr val="tx1"/>
              </a:solidFill>
            </a:endParaRPr>
          </a:p>
          <a:p>
            <a:r>
              <a:rPr lang="es-MX" sz="1800" dirty="0">
                <a:solidFill>
                  <a:schemeClr val="tx1"/>
                </a:solidFill>
                <a:hlinkClick r:id="rId4">
                  <a:extLst>
                    <a:ext uri="{A12FA001-AC4F-418D-AE19-62706E023703}">
                      <ahyp:hlinkClr xmlns:ahyp="http://schemas.microsoft.com/office/drawing/2018/hyperlinkcolor" val="tx"/>
                    </a:ext>
                  </a:extLst>
                </a:hlinkClick>
              </a:rPr>
              <a:t>http://blog.pucp.edu.pe/blog/minformatica/2009/02/03/diferencias-entre-ciencias-de-la-computacion-e-ingenieria-de-software/</a:t>
            </a:r>
            <a:endParaRPr lang="es-MX" sz="1800" dirty="0">
              <a:solidFill>
                <a:schemeClr val="tx1"/>
              </a:solidFill>
            </a:endParaRPr>
          </a:p>
          <a:p>
            <a:r>
              <a:rPr lang="es-MX" sz="1800" dirty="0">
                <a:solidFill>
                  <a:schemeClr val="tx1"/>
                </a:solidFill>
                <a:hlinkClick r:id="rId5">
                  <a:extLst>
                    <a:ext uri="{A12FA001-AC4F-418D-AE19-62706E023703}">
                      <ahyp:hlinkClr xmlns:ahyp="http://schemas.microsoft.com/office/drawing/2018/hyperlinkcolor" val="tx"/>
                    </a:ext>
                  </a:extLst>
                </a:hlinkClick>
              </a:rPr>
              <a:t>http://www.softwero.com/2016/07/ciencias-computacion-vs-ing-software.html</a:t>
            </a:r>
            <a:endParaRPr lang="es-MX" sz="1800" dirty="0">
              <a:solidFill>
                <a:schemeClr val="tx1"/>
              </a:solidFill>
            </a:endParaRPr>
          </a:p>
          <a:p>
            <a:r>
              <a:rPr lang="es-MX" sz="1800" dirty="0">
                <a:solidFill>
                  <a:schemeClr val="tx1"/>
                </a:solidFill>
                <a:hlinkClick r:id="rId6">
                  <a:extLst>
                    <a:ext uri="{A12FA001-AC4F-418D-AE19-62706E023703}">
                      <ahyp:hlinkClr xmlns:ahyp="http://schemas.microsoft.com/office/drawing/2018/hyperlinkcolor" val="tx"/>
                    </a:ext>
                  </a:extLst>
                </a:hlinkClick>
              </a:rPr>
              <a:t>http://byrons-5to-sistemas.blogspot.com/2013/04/ingenieros-en-software-vs-ingenieros-en.html</a:t>
            </a:r>
            <a:endParaRPr lang="es-MX" sz="1800" dirty="0">
              <a:solidFill>
                <a:schemeClr val="tx1"/>
              </a:solidFill>
            </a:endParaRPr>
          </a:p>
          <a:p>
            <a:r>
              <a:rPr lang="es-MX" sz="1800" dirty="0">
                <a:solidFill>
                  <a:schemeClr val="tx1"/>
                </a:solidFill>
                <a:hlinkClick r:id="rId7">
                  <a:extLst>
                    <a:ext uri="{A12FA001-AC4F-418D-AE19-62706E023703}">
                      <ahyp:hlinkClr xmlns:ahyp="http://schemas.microsoft.com/office/drawing/2018/hyperlinkcolor" val="tx"/>
                    </a:ext>
                  </a:extLst>
                </a:hlinkClick>
              </a:rPr>
              <a:t>http://gregoriouq.blogspot.com/2015/04/diferencias-ente-ingenieria-informatica.html</a:t>
            </a:r>
            <a:endParaRPr lang="es-MX" sz="1800" dirty="0">
              <a:solidFill>
                <a:schemeClr val="tx1"/>
              </a:solidFill>
            </a:endParaRPr>
          </a:p>
          <a:p>
            <a:r>
              <a:rPr lang="es-MX" sz="1800" dirty="0">
                <a:solidFill>
                  <a:schemeClr val="tx1"/>
                </a:solidFill>
                <a:hlinkClick r:id="rId8">
                  <a:extLst>
                    <a:ext uri="{A12FA001-AC4F-418D-AE19-62706E023703}">
                      <ahyp:hlinkClr xmlns:ahyp="http://schemas.microsoft.com/office/drawing/2018/hyperlinkcolor" val="tx"/>
                    </a:ext>
                  </a:extLst>
                </a:hlinkClick>
              </a:rPr>
              <a:t>http://ocw.uc3m.es/ingenieria-informatica/diseno-de-software-avanzado/material-de-clase-1/01-El_Proceso_de_Desarrollo_de_Software.pdf</a:t>
            </a:r>
            <a:endParaRPr lang="es-MX" sz="1800" dirty="0">
              <a:solidFill>
                <a:schemeClr val="tx1"/>
              </a:solidFill>
            </a:endParaRPr>
          </a:p>
          <a:p>
            <a:r>
              <a:rPr lang="es-MX" sz="1800" dirty="0">
                <a:solidFill>
                  <a:schemeClr val="tx1"/>
                </a:solidFill>
                <a:hlinkClick r:id="rId9">
                  <a:extLst>
                    <a:ext uri="{A12FA001-AC4F-418D-AE19-62706E023703}">
                      <ahyp:hlinkClr xmlns:ahyp="http://schemas.microsoft.com/office/drawing/2018/hyperlinkcolor" val="tx"/>
                    </a:ext>
                  </a:extLst>
                </a:hlinkClick>
              </a:rPr>
              <a:t>https://www.cgn.gub.uy/innovaportal/file/83018/1/material_concurso_r14_cgn_2017.pdf</a:t>
            </a:r>
            <a:endParaRPr lang="es-MX" sz="1800" dirty="0">
              <a:solidFill>
                <a:schemeClr val="tx1"/>
              </a:solidFill>
            </a:endParaRPr>
          </a:p>
          <a:p>
            <a:endParaRPr lang="es-MX" sz="1800" dirty="0">
              <a:solidFill>
                <a:schemeClr val="tx1"/>
              </a:solidFill>
            </a:endParaRPr>
          </a:p>
          <a:p>
            <a:endParaRPr lang="es-MX" sz="1800" dirty="0">
              <a:solidFill>
                <a:schemeClr val="tx1"/>
              </a:solidFill>
            </a:endParaRPr>
          </a:p>
          <a:p>
            <a:endParaRPr lang="es-MX" sz="1800" dirty="0">
              <a:solidFill>
                <a:schemeClr val="tx1"/>
              </a:solidFill>
            </a:endParaRPr>
          </a:p>
          <a:p>
            <a:endParaRPr lang="es-MX" sz="1800" dirty="0">
              <a:solidFill>
                <a:schemeClr val="tx1"/>
              </a:solidFill>
            </a:endParaRPr>
          </a:p>
        </p:txBody>
      </p:sp>
      <p:pic>
        <p:nvPicPr>
          <p:cNvPr id="6" name="Graphic 6">
            <a:extLst>
              <a:ext uri="{FF2B5EF4-FFF2-40B4-BE49-F238E27FC236}">
                <a16:creationId xmlns:a16="http://schemas.microsoft.com/office/drawing/2014/main" id="{554C11F8-7C32-40F8-96B6-118CE70E432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65760" y="-368014"/>
            <a:ext cx="3835488" cy="3835488"/>
          </a:xfrm>
          <a:prstGeom prst="rect">
            <a:avLst/>
          </a:prstGeom>
        </p:spPr>
      </p:pic>
      <p:pic>
        <p:nvPicPr>
          <p:cNvPr id="8" name="Picture 2" descr="Resultado de imagen para menu boton">
            <a:hlinkClick r:id="rId12" action="ppaction://hlinksldjump"/>
            <a:extLst>
              <a:ext uri="{FF2B5EF4-FFF2-40B4-BE49-F238E27FC236}">
                <a16:creationId xmlns:a16="http://schemas.microsoft.com/office/drawing/2014/main" id="{9137B138-3ED7-487A-82C3-5D0715835A70}"/>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375175" y="6036095"/>
            <a:ext cx="816825" cy="816825"/>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a:extLst>
              <a:ext uri="{FF2B5EF4-FFF2-40B4-BE49-F238E27FC236}">
                <a16:creationId xmlns:a16="http://schemas.microsoft.com/office/drawing/2014/main" id="{74344576-F506-48B7-B559-5AFFE440DD03}"/>
              </a:ext>
            </a:extLst>
          </p:cNvPr>
          <p:cNvSpPr/>
          <p:nvPr/>
        </p:nvSpPr>
        <p:spPr>
          <a:xfrm>
            <a:off x="4159143" y="1254823"/>
            <a:ext cx="7830905" cy="2677656"/>
          </a:xfrm>
          <a:prstGeom prst="rect">
            <a:avLst/>
          </a:prstGeom>
        </p:spPr>
        <p:txBody>
          <a:bodyPr wrap="square">
            <a:spAutoFit/>
          </a:bodyPr>
          <a:lstStyle/>
          <a:p>
            <a:pPr marL="285750" indent="-285750">
              <a:buFont typeface="Wingdings" panose="05000000000000000000" pitchFamily="2" charset="2"/>
              <a:buChar char="Ø"/>
            </a:pPr>
            <a:r>
              <a:rPr lang="es-MX" sz="1400" dirty="0"/>
              <a:t>Fenton, Norman E. Y </a:t>
            </a:r>
            <a:r>
              <a:rPr lang="es-MX" sz="1400" dirty="0" err="1"/>
              <a:t>Shari</a:t>
            </a:r>
            <a:r>
              <a:rPr lang="es-MX" sz="1400" dirty="0"/>
              <a:t> Lawrence </a:t>
            </a:r>
            <a:r>
              <a:rPr lang="es-MX" sz="1400" dirty="0" err="1"/>
              <a:t>Pleeger</a:t>
            </a:r>
            <a:r>
              <a:rPr lang="es-MX" sz="1400" dirty="0"/>
              <a:t>. (1998) Software </a:t>
            </a:r>
            <a:r>
              <a:rPr lang="es-MX" sz="1400" dirty="0" err="1"/>
              <a:t>Metrics</a:t>
            </a:r>
            <a:r>
              <a:rPr lang="es-MX" sz="1400" dirty="0"/>
              <a:t>: A </a:t>
            </a:r>
            <a:r>
              <a:rPr lang="es-MX" sz="1400" dirty="0" err="1"/>
              <a:t>Rigorous</a:t>
            </a:r>
            <a:r>
              <a:rPr lang="es-MX" sz="1400" dirty="0"/>
              <a:t> and </a:t>
            </a:r>
            <a:r>
              <a:rPr lang="es-MX" sz="1400" dirty="0" err="1"/>
              <a:t>Practical</a:t>
            </a:r>
            <a:r>
              <a:rPr lang="es-MX" sz="1400" dirty="0"/>
              <a:t> </a:t>
            </a:r>
            <a:r>
              <a:rPr lang="es-MX" sz="1400" dirty="0" err="1"/>
              <a:t>Aproach</a:t>
            </a:r>
            <a:r>
              <a:rPr lang="es-MX" sz="1400" dirty="0"/>
              <a:t>. Toronto. INTERNATIONAL THOMPSON PUBLISHERS.</a:t>
            </a:r>
          </a:p>
          <a:p>
            <a:pPr marL="285750" indent="-285750">
              <a:buFont typeface="Wingdings" panose="05000000000000000000" pitchFamily="2" charset="2"/>
              <a:buChar char="Ø"/>
            </a:pPr>
            <a:r>
              <a:rPr lang="es-MX" sz="1400" dirty="0" err="1"/>
              <a:t>Pandian</a:t>
            </a:r>
            <a:r>
              <a:rPr lang="es-MX" sz="1400" dirty="0"/>
              <a:t>, C. </a:t>
            </a:r>
            <a:r>
              <a:rPr lang="es-MX" sz="1400" dirty="0" err="1"/>
              <a:t>Ravindranath</a:t>
            </a:r>
            <a:r>
              <a:rPr lang="es-MX" sz="1400" dirty="0"/>
              <a:t>. (2004) Software </a:t>
            </a:r>
            <a:r>
              <a:rPr lang="es-MX" sz="1400" dirty="0" err="1"/>
              <a:t>Metrics</a:t>
            </a:r>
            <a:r>
              <a:rPr lang="es-MX" sz="1400" dirty="0"/>
              <a:t>: A </a:t>
            </a:r>
            <a:r>
              <a:rPr lang="es-MX" sz="1400" dirty="0" err="1"/>
              <a:t>Guide</a:t>
            </a:r>
            <a:r>
              <a:rPr lang="es-MX" sz="1400" dirty="0"/>
              <a:t> </a:t>
            </a:r>
            <a:r>
              <a:rPr lang="es-MX" sz="1400" dirty="0" err="1"/>
              <a:t>to</a:t>
            </a:r>
            <a:r>
              <a:rPr lang="es-MX" sz="1400" dirty="0"/>
              <a:t> </a:t>
            </a:r>
            <a:r>
              <a:rPr lang="es-MX" sz="1400" dirty="0" err="1"/>
              <a:t>Planning</a:t>
            </a:r>
            <a:r>
              <a:rPr lang="es-MX" sz="1400" dirty="0"/>
              <a:t>, </a:t>
            </a:r>
            <a:r>
              <a:rPr lang="es-MX" sz="1400" dirty="0" err="1"/>
              <a:t>Analisys</a:t>
            </a:r>
            <a:r>
              <a:rPr lang="es-MX" sz="1400" dirty="0"/>
              <a:t>, and </a:t>
            </a:r>
            <a:r>
              <a:rPr lang="es-MX" sz="1400" dirty="0" err="1"/>
              <a:t>Application</a:t>
            </a:r>
            <a:r>
              <a:rPr lang="es-MX" sz="1400" dirty="0"/>
              <a:t>. London. AUERBACH PUBLICATIONS.</a:t>
            </a:r>
          </a:p>
          <a:p>
            <a:pPr marL="285750" indent="-285750">
              <a:buFont typeface="Wingdings" panose="05000000000000000000" pitchFamily="2" charset="2"/>
              <a:buChar char="Ø"/>
            </a:pPr>
            <a:r>
              <a:rPr lang="es-MX" sz="1400" dirty="0"/>
              <a:t>Kan, Stephen H. (2003) </a:t>
            </a:r>
            <a:r>
              <a:rPr lang="es-MX" sz="1400" dirty="0" err="1"/>
              <a:t>Metrics</a:t>
            </a:r>
            <a:r>
              <a:rPr lang="es-MX" sz="1400" dirty="0"/>
              <a:t> and </a:t>
            </a:r>
            <a:r>
              <a:rPr lang="es-MX" sz="1400" dirty="0" err="1"/>
              <a:t>Models</a:t>
            </a:r>
            <a:r>
              <a:rPr lang="es-MX" sz="1400" dirty="0"/>
              <a:t> in Software </a:t>
            </a:r>
            <a:r>
              <a:rPr lang="es-MX" sz="1400" dirty="0" err="1"/>
              <a:t>Quality</a:t>
            </a:r>
            <a:r>
              <a:rPr lang="es-MX" sz="1400" dirty="0"/>
              <a:t> </a:t>
            </a:r>
            <a:r>
              <a:rPr lang="es-MX" sz="1400" dirty="0" err="1"/>
              <a:t>Engineering</a:t>
            </a:r>
            <a:r>
              <a:rPr lang="es-MX" sz="1400" dirty="0"/>
              <a:t>. 2da. Edición. Boston. ADDISON-WESLEY.</a:t>
            </a:r>
          </a:p>
          <a:p>
            <a:pPr marL="285750" indent="-285750">
              <a:buFont typeface="Wingdings" panose="05000000000000000000" pitchFamily="2" charset="2"/>
              <a:buChar char="Ø"/>
            </a:pPr>
            <a:r>
              <a:rPr lang="es-MX" sz="1400" dirty="0" err="1"/>
              <a:t>Kitchenham</a:t>
            </a:r>
            <a:r>
              <a:rPr lang="es-MX" sz="1400" dirty="0"/>
              <a:t>, Barbara. (1996) Software </a:t>
            </a:r>
            <a:r>
              <a:rPr lang="es-MX" sz="1400" dirty="0" err="1"/>
              <a:t>Metrics</a:t>
            </a:r>
            <a:r>
              <a:rPr lang="es-MX" sz="1400" dirty="0"/>
              <a:t>: </a:t>
            </a:r>
            <a:r>
              <a:rPr lang="es-MX" sz="1400" dirty="0" err="1"/>
              <a:t>Measurement</a:t>
            </a:r>
            <a:r>
              <a:rPr lang="es-MX" sz="1400" dirty="0"/>
              <a:t> </a:t>
            </a:r>
            <a:r>
              <a:rPr lang="es-MX" sz="1400" dirty="0" err="1"/>
              <a:t>for</a:t>
            </a:r>
            <a:r>
              <a:rPr lang="es-MX" sz="1400" dirty="0"/>
              <a:t> Software </a:t>
            </a:r>
            <a:r>
              <a:rPr lang="es-MX" sz="1400" dirty="0" err="1"/>
              <a:t>Process</a:t>
            </a:r>
            <a:r>
              <a:rPr lang="es-MX" sz="1400" dirty="0"/>
              <a:t> </a:t>
            </a:r>
            <a:r>
              <a:rPr lang="es-MX" sz="1400" dirty="0" err="1"/>
              <a:t>Improvement</a:t>
            </a:r>
            <a:r>
              <a:rPr lang="es-MX" sz="1400" dirty="0"/>
              <a:t>. Cambridge. THE NATIONAL COMPUTING CENTRE.</a:t>
            </a:r>
          </a:p>
          <a:p>
            <a:pPr marL="285750" indent="-285750">
              <a:buFont typeface="Wingdings" panose="05000000000000000000" pitchFamily="2" charset="2"/>
              <a:buChar char="Ø"/>
            </a:pPr>
            <a:r>
              <a:rPr lang="es-MX" sz="1400" dirty="0"/>
              <a:t>Goodman, Paul. (2004) </a:t>
            </a:r>
            <a:r>
              <a:rPr lang="es-MX" sz="1400" dirty="0" err="1"/>
              <a:t>Sofware</a:t>
            </a:r>
            <a:r>
              <a:rPr lang="es-MX" sz="1400" dirty="0"/>
              <a:t> </a:t>
            </a:r>
            <a:r>
              <a:rPr lang="es-MX" sz="1400" dirty="0" err="1"/>
              <a:t>Metrics</a:t>
            </a:r>
            <a:r>
              <a:rPr lang="es-MX" sz="1400" dirty="0"/>
              <a:t>: </a:t>
            </a:r>
            <a:r>
              <a:rPr lang="es-MX" sz="1400" dirty="0" err="1"/>
              <a:t>Best</a:t>
            </a:r>
            <a:r>
              <a:rPr lang="es-MX" sz="1400" dirty="0"/>
              <a:t> </a:t>
            </a:r>
            <a:r>
              <a:rPr lang="es-MX" sz="1400" dirty="0" err="1"/>
              <a:t>Parctices</a:t>
            </a:r>
            <a:r>
              <a:rPr lang="es-MX" sz="1400" dirty="0"/>
              <a:t> </a:t>
            </a:r>
            <a:r>
              <a:rPr lang="es-MX" sz="1400" dirty="0" err="1"/>
              <a:t>for</a:t>
            </a:r>
            <a:r>
              <a:rPr lang="es-MX" sz="1400" dirty="0"/>
              <a:t> </a:t>
            </a:r>
            <a:r>
              <a:rPr lang="es-MX" sz="1400" dirty="0" err="1"/>
              <a:t>Succesful</a:t>
            </a:r>
            <a:r>
              <a:rPr lang="es-MX" sz="1400" dirty="0"/>
              <a:t> IT </a:t>
            </a:r>
            <a:r>
              <a:rPr lang="es-MX" sz="1400" dirty="0" err="1"/>
              <a:t>Managemenet</a:t>
            </a:r>
            <a:r>
              <a:rPr lang="es-MX" sz="1400" dirty="0"/>
              <a:t>. </a:t>
            </a:r>
            <a:r>
              <a:rPr lang="es-MX" sz="1400" dirty="0" err="1"/>
              <a:t>Conneticut</a:t>
            </a:r>
            <a:r>
              <a:rPr lang="es-MX" sz="1400" dirty="0"/>
              <a:t>. ROTHSTEIN ASSOCIATES PUBLISHER.</a:t>
            </a:r>
          </a:p>
          <a:p>
            <a:pPr marL="285750" indent="-285750">
              <a:buFont typeface="Wingdings" panose="05000000000000000000" pitchFamily="2" charset="2"/>
              <a:buChar char="Ø"/>
            </a:pPr>
            <a:r>
              <a:rPr lang="es-MX" sz="1400" dirty="0" err="1"/>
              <a:t>Piattini</a:t>
            </a:r>
            <a:r>
              <a:rPr lang="es-MX" sz="1400" dirty="0"/>
              <a:t>, Mario G. Y Félix O. García. (2003) Calidad en el Desarrollo y Mantenimiento del Software. México. </a:t>
            </a:r>
            <a:r>
              <a:rPr lang="es-MX" sz="1400" dirty="0" err="1"/>
              <a:t>AlfaOmega</a:t>
            </a:r>
            <a:r>
              <a:rPr lang="es-MX" sz="1400" dirty="0"/>
              <a:t> RA-MA.</a:t>
            </a:r>
          </a:p>
        </p:txBody>
      </p:sp>
    </p:spTree>
    <p:extLst>
      <p:ext uri="{BB962C8B-B14F-4D97-AF65-F5344CB8AC3E}">
        <p14:creationId xmlns:p14="http://schemas.microsoft.com/office/powerpoint/2010/main" val="15414962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t0.gstatic.com/images?q=tbn:ANd9GcSkdwLBgzNAUMd6WbHaAcKsDAUatJ-9_-k6axVbPX_iBLsnZH8&amp;t=1&amp;usg=__Vx0ED2v-r-Ne8h-NSnRI_YC2tew="/>
          <p:cNvPicPr>
            <a:picLocks noChangeAspect="1" noChangeArrowheads="1"/>
          </p:cNvPicPr>
          <p:nvPr/>
        </p:nvPicPr>
        <p:blipFill>
          <a:blip r:embed="rId2"/>
          <a:srcRect/>
          <a:stretch>
            <a:fillRect/>
          </a:stretch>
        </p:blipFill>
        <p:spPr bwMode="auto">
          <a:xfrm>
            <a:off x="6685166" y="882579"/>
            <a:ext cx="4781557" cy="3898220"/>
          </a:xfrm>
          <a:prstGeom prst="ellipse">
            <a:avLst/>
          </a:prstGeom>
          <a:ln>
            <a:noFill/>
          </a:ln>
          <a:effectLst>
            <a:softEdge rad="112500"/>
          </a:effectLst>
        </p:spPr>
      </p:pic>
      <p:sp>
        <p:nvSpPr>
          <p:cNvPr id="3" name="2 Marcador de contenido"/>
          <p:cNvSpPr txBox="1">
            <a:spLocks/>
          </p:cNvSpPr>
          <p:nvPr/>
        </p:nvSpPr>
        <p:spPr>
          <a:xfrm>
            <a:off x="632512" y="1708080"/>
            <a:ext cx="5815585" cy="4049514"/>
          </a:xfrm>
          <a:prstGeom prst="rect">
            <a:avLst/>
          </a:prstGeom>
        </p:spPr>
        <p:txBody>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effectLst>
                  <a:outerShdw blurRad="152400" dist="38100" dir="2700000" algn="tl">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effectLst>
                  <a:outerShdw blurRad="152400" dist="38100" dir="2700000" algn="tl">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effectLst>
                  <a:outerShdw blurRad="152400" dist="38100" dir="2700000" algn="tl">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algn="just">
              <a:buNone/>
            </a:pPr>
            <a:r>
              <a:rPr lang="es-MX" dirty="0">
                <a:effectLst/>
              </a:rPr>
              <a:t>	</a:t>
            </a:r>
            <a:r>
              <a:rPr lang="es-MX" sz="1800" dirty="0">
                <a:effectLst/>
              </a:rPr>
              <a:t>El alumno aplicará el conocimiento adquirido de los objetivos de la Ingeniería de software, así como de la teoría complementándolos con la investigación y aplicación de los diferentes modelos de calidad de software utilizando las técnicas vistas durante el curso, las cuales le darán la pauta acerca del tamaño, complejidad, calidad y estimación del software que construirá dentro de la universidad como estudiante y en su vida profesional. 	</a:t>
            </a:r>
          </a:p>
          <a:p>
            <a:pPr algn="just">
              <a:buNone/>
            </a:pPr>
            <a:r>
              <a:rPr lang="es-MX" dirty="0">
                <a:effectLst/>
              </a:rPr>
              <a:t>.</a:t>
            </a:r>
          </a:p>
        </p:txBody>
      </p:sp>
      <p:sp>
        <p:nvSpPr>
          <p:cNvPr id="4" name="1 Título"/>
          <p:cNvSpPr txBox="1">
            <a:spLocks/>
          </p:cNvSpPr>
          <p:nvPr/>
        </p:nvSpPr>
        <p:spPr>
          <a:xfrm>
            <a:off x="1849651" y="640727"/>
            <a:ext cx="8229600" cy="896525"/>
          </a:xfrm>
          <a:prstGeom prst="rect">
            <a:avLst/>
          </a:prstGeom>
        </p:spPr>
        <p:txBody>
          <a:bodyPr/>
          <a:lstStyle>
            <a:lvl1pPr algn="l" defTabSz="914400" rtl="0" eaLnBrk="1" latinLnBrk="0" hangingPunct="1">
              <a:lnSpc>
                <a:spcPct val="90000"/>
              </a:lnSpc>
              <a:spcBef>
                <a:spcPct val="0"/>
              </a:spcBef>
              <a:buNone/>
              <a:defRPr sz="3600" kern="1200" cap="all" baseline="0">
                <a:solidFill>
                  <a:schemeClr val="tx1"/>
                </a:solidFill>
                <a:effectLst>
                  <a:outerShdw blurRad="177800" dist="38100" dir="2700000" algn="tl">
                    <a:srgbClr val="000000">
                      <a:alpha val="24000"/>
                    </a:srgbClr>
                  </a:outerShdw>
                </a:effectLst>
                <a:latin typeface="+mj-lt"/>
                <a:ea typeface="+mj-ea"/>
                <a:cs typeface="+mj-cs"/>
              </a:defRPr>
            </a:lvl1pPr>
          </a:lstStyle>
          <a:p>
            <a:r>
              <a:rPr lang="es-MX" dirty="0"/>
              <a:t>4. Conocimientos</a:t>
            </a:r>
          </a:p>
        </p:txBody>
      </p:sp>
      <p:pic>
        <p:nvPicPr>
          <p:cNvPr id="5" name="Picture 2" descr="Resultado de imagen para menu boton">
            <a:hlinkClick r:id="rId3" action="ppaction://hlinksldjump"/>
            <a:extLst>
              <a:ext uri="{FF2B5EF4-FFF2-40B4-BE49-F238E27FC236}">
                <a16:creationId xmlns:a16="http://schemas.microsoft.com/office/drawing/2014/main" id="{CB029BE1-EBE5-49D3-B528-C104CC080F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09684" y="5911989"/>
            <a:ext cx="816825" cy="81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2843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bwMode="auto">
          <a:xfrm>
            <a:off x="1670539" y="696669"/>
            <a:ext cx="7543824"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s-ES" sz="4400" b="0" i="0" u="none" strike="noStrike" kern="1200" cap="none" spc="0" normalizeH="0" baseline="0" noProof="0" dirty="0">
                <a:ln>
                  <a:noFill/>
                </a:ln>
                <a:effectLst/>
                <a:uLnTx/>
                <a:uFillTx/>
                <a:latin typeface="+mj-lt"/>
                <a:ea typeface="+mj-ea"/>
                <a:cs typeface="+mj-cs"/>
              </a:rPr>
              <a:t>5. Guion Explicativo</a:t>
            </a:r>
            <a:endParaRPr kumimoji="0" lang="es-MX" sz="4400" b="0" i="0" u="none" strike="noStrike" kern="1200" cap="none" spc="0" normalizeH="0" baseline="0" noProof="0" dirty="0">
              <a:ln>
                <a:noFill/>
              </a:ln>
              <a:effectLst/>
              <a:uLnTx/>
              <a:uFillTx/>
              <a:latin typeface="+mj-lt"/>
              <a:ea typeface="+mj-ea"/>
              <a:cs typeface="+mj-cs"/>
            </a:endParaRPr>
          </a:p>
        </p:txBody>
      </p:sp>
      <p:sp>
        <p:nvSpPr>
          <p:cNvPr id="3" name="2 Marcador de contenido"/>
          <p:cNvSpPr txBox="1">
            <a:spLocks/>
          </p:cNvSpPr>
          <p:nvPr/>
        </p:nvSpPr>
        <p:spPr bwMode="auto">
          <a:xfrm>
            <a:off x="2977637" y="1837286"/>
            <a:ext cx="7151356" cy="4779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100000"/>
              </a:lnSpc>
              <a:spcBef>
                <a:spcPct val="20000"/>
              </a:spcBef>
              <a:spcAft>
                <a:spcPct val="0"/>
              </a:spcAft>
              <a:buClrTx/>
              <a:buSzTx/>
              <a:buFont typeface="Arial" charset="0"/>
              <a:buNone/>
              <a:tabLst/>
              <a:defRPr/>
            </a:pPr>
            <a:r>
              <a:rPr kumimoji="0" lang="es-MX" sz="2400" b="0" i="0" u="none" strike="noStrike" kern="1200" cap="none" spc="0" normalizeH="0" baseline="0" noProof="0" dirty="0">
                <a:ln>
                  <a:noFill/>
                </a:ln>
                <a:effectLst/>
                <a:uLnTx/>
                <a:uFillTx/>
                <a:latin typeface="+mn-lt"/>
                <a:ea typeface="+mn-ea"/>
                <a:cs typeface="+mn-cs"/>
              </a:rPr>
              <a:t>	El proceso de enseñanza-aprendizaje se realizará mediante sesiones de explicación temática de la ingeniería de software, como antecedente temático de la crisis del software para dar paso a la explicación visual y expositiva complementaria del tema con este material de solo visión proyectable, dando pauta</a:t>
            </a:r>
            <a:r>
              <a:rPr kumimoji="0" lang="es-MX" sz="2400" b="0" i="0" u="none" strike="noStrike" kern="1200" cap="none" spc="0" normalizeH="0" noProof="0" dirty="0">
                <a:ln>
                  <a:noFill/>
                </a:ln>
                <a:effectLst/>
                <a:uLnTx/>
                <a:uFillTx/>
                <a:latin typeface="+mn-lt"/>
                <a:ea typeface="+mn-ea"/>
                <a:cs typeface="+mn-cs"/>
              </a:rPr>
              <a:t> a la realización de</a:t>
            </a:r>
            <a:r>
              <a:rPr kumimoji="0" lang="es-MX" sz="2400" b="0" i="0" u="none" strike="noStrike" kern="1200" cap="none" spc="0" normalizeH="0" baseline="0" noProof="0" dirty="0">
                <a:ln>
                  <a:noFill/>
                </a:ln>
                <a:effectLst/>
                <a:uLnTx/>
                <a:uFillTx/>
                <a:latin typeface="+mn-lt"/>
                <a:ea typeface="+mn-ea"/>
                <a:cs typeface="+mn-cs"/>
              </a:rPr>
              <a:t> los ejercicios y prácticas de laboratorio que complementen lo visto en el aula.</a:t>
            </a:r>
          </a:p>
          <a:p>
            <a:pPr marL="342900" marR="0" lvl="0" indent="-342900" algn="just" defTabSz="914400" rtl="0" eaLnBrk="0" fontAlgn="base" latinLnBrk="0" hangingPunct="0">
              <a:lnSpc>
                <a:spcPct val="100000"/>
              </a:lnSpc>
              <a:spcBef>
                <a:spcPct val="20000"/>
              </a:spcBef>
              <a:spcAft>
                <a:spcPct val="0"/>
              </a:spcAft>
              <a:buClrTx/>
              <a:buSzTx/>
              <a:tabLst/>
              <a:defRPr/>
            </a:pPr>
            <a:endParaRPr kumimoji="0" lang="es-MX" sz="2400" b="0" i="0" u="none" strike="noStrike" kern="1200" cap="none" spc="0" normalizeH="0" baseline="0" noProof="0" dirty="0">
              <a:ln>
                <a:noFill/>
              </a:ln>
              <a:effectLst/>
              <a:uLnTx/>
              <a:uFillTx/>
              <a:latin typeface="+mn-lt"/>
              <a:ea typeface="+mn-ea"/>
              <a:cs typeface="+mn-cs"/>
            </a:endParaRPr>
          </a:p>
        </p:txBody>
      </p:sp>
      <p:pic>
        <p:nvPicPr>
          <p:cNvPr id="4" name="Picture 2" descr="http://t3.gstatic.com/images?q=tbn:ANd9GcRB0VJ94WalBB7iCTdGiOPiuwIfDbFpZFJFVVUtwduywrGQBWk&amp;t=1&amp;usg=__b1qAXHh6up9bKPCIekMJoHe7k7s="/>
          <p:cNvPicPr>
            <a:picLocks noChangeAspect="1" noChangeArrowheads="1"/>
          </p:cNvPicPr>
          <p:nvPr/>
        </p:nvPicPr>
        <p:blipFill>
          <a:blip r:embed="rId2"/>
          <a:srcRect/>
          <a:stretch>
            <a:fillRect/>
          </a:stretch>
        </p:blipFill>
        <p:spPr bwMode="auto">
          <a:xfrm>
            <a:off x="597911" y="1950239"/>
            <a:ext cx="2619375" cy="295752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Picture 2" descr="Resultado de imagen para menu boton">
            <a:hlinkClick r:id="rId3" action="ppaction://hlinksldjump"/>
            <a:extLst>
              <a:ext uri="{FF2B5EF4-FFF2-40B4-BE49-F238E27FC236}">
                <a16:creationId xmlns:a16="http://schemas.microsoft.com/office/drawing/2014/main" id="{D85C152F-3AE7-4ABA-9A6C-930D70116F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09684" y="5911989"/>
            <a:ext cx="816825" cy="81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44195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67118" y="167893"/>
            <a:ext cx="8001000" cy="1885496"/>
          </a:xfrm>
        </p:spPr>
        <p:txBody>
          <a:bodyPr/>
          <a:lstStyle/>
          <a:p>
            <a:r>
              <a:rPr lang="es-ES" dirty="0"/>
              <a:t>Objetivos de la ingeniería de software</a:t>
            </a:r>
          </a:p>
        </p:txBody>
      </p:sp>
      <p:pic>
        <p:nvPicPr>
          <p:cNvPr id="4" name="Imagen 3"/>
          <p:cNvPicPr>
            <a:picLocks noChangeAspect="1"/>
          </p:cNvPicPr>
          <p:nvPr/>
        </p:nvPicPr>
        <p:blipFill>
          <a:blip r:embed="rId2"/>
          <a:stretch>
            <a:fillRect/>
          </a:stretch>
        </p:blipFill>
        <p:spPr>
          <a:xfrm>
            <a:off x="7877036" y="0"/>
            <a:ext cx="2762250" cy="1657350"/>
          </a:xfrm>
          <a:prstGeom prst="ellipse">
            <a:avLst/>
          </a:prstGeom>
          <a:ln>
            <a:noFill/>
          </a:ln>
          <a:effectLst>
            <a:softEdge rad="112500"/>
          </a:effectLst>
        </p:spPr>
      </p:pic>
      <p:pic>
        <p:nvPicPr>
          <p:cNvPr id="5" name="Imagen 4"/>
          <p:cNvPicPr>
            <a:picLocks noChangeAspect="1"/>
          </p:cNvPicPr>
          <p:nvPr/>
        </p:nvPicPr>
        <p:blipFill>
          <a:blip r:embed="rId3"/>
          <a:stretch>
            <a:fillRect/>
          </a:stretch>
        </p:blipFill>
        <p:spPr>
          <a:xfrm>
            <a:off x="9553409" y="3487479"/>
            <a:ext cx="2423835" cy="3081559"/>
          </a:xfrm>
          <a:prstGeom prst="rect">
            <a:avLst/>
          </a:prstGeom>
        </p:spPr>
      </p:pic>
      <p:sp>
        <p:nvSpPr>
          <p:cNvPr id="3" name="Rectángulo 2">
            <a:extLst>
              <a:ext uri="{FF2B5EF4-FFF2-40B4-BE49-F238E27FC236}">
                <a16:creationId xmlns:a16="http://schemas.microsoft.com/office/drawing/2014/main" id="{490AB0E8-412E-4473-A374-CD40E3217DF0}"/>
              </a:ext>
            </a:extLst>
          </p:cNvPr>
          <p:cNvSpPr/>
          <p:nvPr/>
        </p:nvSpPr>
        <p:spPr>
          <a:xfrm>
            <a:off x="-391082" y="2422358"/>
            <a:ext cx="8268118" cy="3539430"/>
          </a:xfrm>
          <a:prstGeom prst="rect">
            <a:avLst/>
          </a:prstGeom>
        </p:spPr>
        <p:txBody>
          <a:bodyPr wrap="square">
            <a:spAutoFit/>
          </a:bodyPr>
          <a:lstStyle/>
          <a:p>
            <a:pPr marL="1657350" lvl="2" indent="-742950">
              <a:buFont typeface="+mj-lt"/>
              <a:buAutoNum type="romanLcPeriod"/>
            </a:pPr>
            <a:r>
              <a:rPr lang="es-MX" sz="2800" dirty="0">
                <a:hlinkClick r:id="rId4" action="ppaction://hlinksldjump">
                  <a:extLst>
                    <a:ext uri="{A12FA001-AC4F-418D-AE19-62706E023703}">
                      <ahyp:hlinkClr xmlns:ahyp="http://schemas.microsoft.com/office/drawing/2018/hyperlinkcolor" val="tx"/>
                    </a:ext>
                  </a:extLst>
                </a:hlinkClick>
              </a:rPr>
              <a:t>Antecedentes: hilando temas…</a:t>
            </a:r>
            <a:endParaRPr lang="es-MX" sz="2800" dirty="0"/>
          </a:p>
          <a:p>
            <a:pPr marL="1657350" lvl="2" indent="-742950">
              <a:buFont typeface="+mj-lt"/>
              <a:buAutoNum type="romanLcPeriod"/>
            </a:pPr>
            <a:r>
              <a:rPr lang="es-MX" sz="2800" dirty="0">
                <a:hlinkClick r:id="rId5" action="ppaction://hlinksldjump">
                  <a:extLst>
                    <a:ext uri="{A12FA001-AC4F-418D-AE19-62706E023703}">
                      <ahyp:hlinkClr xmlns:ahyp="http://schemas.microsoft.com/office/drawing/2018/hyperlinkcolor" val="tx"/>
                    </a:ext>
                  </a:extLst>
                </a:hlinkClick>
              </a:rPr>
              <a:t>Que es el software</a:t>
            </a:r>
            <a:endParaRPr lang="es-MX" sz="2800" dirty="0"/>
          </a:p>
          <a:p>
            <a:pPr marL="1657350" lvl="2" indent="-742950">
              <a:buFont typeface="+mj-lt"/>
              <a:buAutoNum type="romanLcPeriod"/>
            </a:pPr>
            <a:r>
              <a:rPr lang="es-MX" sz="2800" dirty="0">
                <a:hlinkClick r:id="rId6" action="ppaction://hlinksldjump">
                  <a:extLst>
                    <a:ext uri="{A12FA001-AC4F-418D-AE19-62706E023703}">
                      <ahyp:hlinkClr xmlns:ahyp="http://schemas.microsoft.com/office/drawing/2018/hyperlinkcolor" val="tx"/>
                    </a:ext>
                  </a:extLst>
                </a:hlinkClick>
              </a:rPr>
              <a:t>Dominios de aplicación del software</a:t>
            </a:r>
            <a:endParaRPr lang="es-MX" sz="2800" dirty="0"/>
          </a:p>
          <a:p>
            <a:pPr marL="1657350" lvl="2" indent="-742950">
              <a:buFont typeface="+mj-lt"/>
              <a:buAutoNum type="romanLcPeriod"/>
            </a:pPr>
            <a:r>
              <a:rPr lang="es-MX" sz="2800" dirty="0">
                <a:hlinkClick r:id="rId7" action="ppaction://hlinksldjump">
                  <a:extLst>
                    <a:ext uri="{A12FA001-AC4F-418D-AE19-62706E023703}">
                      <ahyp:hlinkClr xmlns:ahyp="http://schemas.microsoft.com/office/drawing/2018/hyperlinkcolor" val="tx"/>
                    </a:ext>
                  </a:extLst>
                </a:hlinkClick>
              </a:rPr>
              <a:t>Ingeniería de Software...realidades</a:t>
            </a:r>
            <a:endParaRPr lang="es-MX" sz="2800" dirty="0"/>
          </a:p>
          <a:p>
            <a:pPr marL="1657350" lvl="2" indent="-742950">
              <a:buFont typeface="+mj-lt"/>
              <a:buAutoNum type="romanLcPeriod"/>
            </a:pPr>
            <a:r>
              <a:rPr lang="es-MX" sz="2800" dirty="0">
                <a:hlinkClick r:id="rId8" action="ppaction://hlinksldjump">
                  <a:extLst>
                    <a:ext uri="{A12FA001-AC4F-418D-AE19-62706E023703}">
                      <ahyp:hlinkClr xmlns:ahyp="http://schemas.microsoft.com/office/drawing/2018/hyperlinkcolor" val="tx"/>
                    </a:ext>
                  </a:extLst>
                </a:hlinkClick>
              </a:rPr>
              <a:t>Ingeniería de software</a:t>
            </a:r>
            <a:endParaRPr lang="es-MX" sz="2800" dirty="0"/>
          </a:p>
          <a:p>
            <a:pPr marL="1657350" lvl="2" indent="-742950">
              <a:buFont typeface="+mj-lt"/>
              <a:buAutoNum type="romanLcPeriod"/>
            </a:pPr>
            <a:r>
              <a:rPr lang="es-MX" sz="2800" dirty="0">
                <a:hlinkClick r:id="rId9" action="ppaction://hlinksldjump">
                  <a:extLst>
                    <a:ext uri="{A12FA001-AC4F-418D-AE19-62706E023703}">
                      <ahyp:hlinkClr xmlns:ahyp="http://schemas.microsoft.com/office/drawing/2018/hyperlinkcolor" val="tx"/>
                    </a:ext>
                  </a:extLst>
                </a:hlinkClick>
              </a:rPr>
              <a:t>Tecnología de capas</a:t>
            </a:r>
            <a:endParaRPr lang="es-MX" sz="2800" dirty="0"/>
          </a:p>
          <a:p>
            <a:pPr marL="1657350" lvl="2" indent="-742950">
              <a:buFont typeface="+mj-lt"/>
              <a:buAutoNum type="romanLcPeriod"/>
            </a:pPr>
            <a:r>
              <a:rPr lang="es-MX" sz="2800" dirty="0">
                <a:hlinkClick r:id="rId10" action="ppaction://hlinksldjump">
                  <a:extLst>
                    <a:ext uri="{A12FA001-AC4F-418D-AE19-62706E023703}">
                      <ahyp:hlinkClr xmlns:ahyp="http://schemas.microsoft.com/office/drawing/2018/hyperlinkcolor" val="tx"/>
                    </a:ext>
                  </a:extLst>
                </a:hlinkClick>
              </a:rPr>
              <a:t>Objetivos de la ingeniería de software</a:t>
            </a:r>
            <a:endParaRPr lang="es-MX" sz="3200" dirty="0"/>
          </a:p>
        </p:txBody>
      </p:sp>
      <p:pic>
        <p:nvPicPr>
          <p:cNvPr id="6" name="Picture 2" descr="Resultado de imagen para menu boton">
            <a:hlinkClick r:id="rId11" action="ppaction://hlinksldjump"/>
            <a:extLst>
              <a:ext uri="{FF2B5EF4-FFF2-40B4-BE49-F238E27FC236}">
                <a16:creationId xmlns:a16="http://schemas.microsoft.com/office/drawing/2014/main" id="{4898EABB-1094-41F6-867B-C53EDD7F0B3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222156" y="5074576"/>
            <a:ext cx="724902" cy="72490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Imagen relacionada">
            <a:hlinkClick r:id="rId13" action="ppaction://hlinksldjump"/>
            <a:extLst>
              <a:ext uri="{FF2B5EF4-FFF2-40B4-BE49-F238E27FC236}">
                <a16:creationId xmlns:a16="http://schemas.microsoft.com/office/drawing/2014/main" id="{BC6AADF9-06D9-498D-9FDB-27545FE3FE43}"/>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268118" y="6002698"/>
            <a:ext cx="632978" cy="632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13433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5064" y="685800"/>
            <a:ext cx="8534400" cy="1507067"/>
          </a:xfrm>
        </p:spPr>
        <p:txBody>
          <a:bodyPr/>
          <a:lstStyle/>
          <a:p>
            <a:r>
              <a:rPr lang="es-ES" dirty="0"/>
              <a:t>Hilando temas….</a:t>
            </a:r>
          </a:p>
        </p:txBody>
      </p:sp>
      <p:sp>
        <p:nvSpPr>
          <p:cNvPr id="3" name="Marcador de contenido 2"/>
          <p:cNvSpPr>
            <a:spLocks noGrp="1"/>
          </p:cNvSpPr>
          <p:nvPr>
            <p:ph idx="1"/>
          </p:nvPr>
        </p:nvSpPr>
        <p:spPr>
          <a:xfrm>
            <a:off x="153362" y="2192867"/>
            <a:ext cx="10302457" cy="3615267"/>
          </a:xfrm>
        </p:spPr>
        <p:txBody>
          <a:bodyPr>
            <a:normAutofit/>
          </a:bodyPr>
          <a:lstStyle/>
          <a:p>
            <a:r>
              <a:rPr lang="es-ES" sz="2400" dirty="0">
                <a:solidFill>
                  <a:schemeClr val="tx1"/>
                </a:solidFill>
              </a:rPr>
              <a:t>Software por todos lados y para todos</a:t>
            </a:r>
          </a:p>
          <a:p>
            <a:pPr lvl="1" algn="just"/>
            <a:r>
              <a:rPr lang="es-ES" sz="2400" dirty="0">
                <a:solidFill>
                  <a:schemeClr val="tx1"/>
                </a:solidFill>
              </a:rPr>
              <a:t>Actualmente el SW tiene un papel indispensable en nuestras vidas ya que cubre todos los aspectos de la vida cotidiana: educación, gobierno, medicina, transporte, finanzas….que podríamos preguntarnos </a:t>
            </a:r>
            <a:r>
              <a:rPr lang="es-ES" sz="2400" i="1" dirty="0">
                <a:solidFill>
                  <a:schemeClr val="tx1"/>
                </a:solidFill>
              </a:rPr>
              <a:t>¿Dónde no tiene cabida el sw?</a:t>
            </a:r>
          </a:p>
          <a:p>
            <a:pPr lvl="1"/>
            <a:endParaRPr lang="es-ES" sz="2000" dirty="0">
              <a:solidFill>
                <a:schemeClr val="tx1"/>
              </a:solidFill>
            </a:endParaRPr>
          </a:p>
        </p:txBody>
      </p:sp>
      <p:pic>
        <p:nvPicPr>
          <p:cNvPr id="4" name="Imagen 3"/>
          <p:cNvPicPr>
            <a:picLocks noChangeAspect="1"/>
          </p:cNvPicPr>
          <p:nvPr/>
        </p:nvPicPr>
        <p:blipFill>
          <a:blip r:embed="rId2"/>
          <a:stretch>
            <a:fillRect/>
          </a:stretch>
        </p:blipFill>
        <p:spPr>
          <a:xfrm>
            <a:off x="9079464" y="264608"/>
            <a:ext cx="2752711" cy="2061876"/>
          </a:xfrm>
          <a:prstGeom prst="rect">
            <a:avLst/>
          </a:prstGeom>
        </p:spPr>
      </p:pic>
      <p:pic>
        <p:nvPicPr>
          <p:cNvPr id="6" name="Picture 8" descr="Resultado de imagen para siguiente">
            <a:hlinkClick r:id="" action="ppaction://hlinkshowjump?jump=nextslide"/>
            <a:extLst>
              <a:ext uri="{FF2B5EF4-FFF2-40B4-BE49-F238E27FC236}">
                <a16:creationId xmlns:a16="http://schemas.microsoft.com/office/drawing/2014/main" id="{6E651E55-238C-4DD4-93DC-FEF38CF5A6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6960" y="5998177"/>
            <a:ext cx="595215" cy="5952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7" name="Botón de acción: Volver 6">
            <a:hlinkClick r:id="rId4" action="ppaction://hlinksldjump" highlightClick="1"/>
            <a:extLst>
              <a:ext uri="{FF2B5EF4-FFF2-40B4-BE49-F238E27FC236}">
                <a16:creationId xmlns:a16="http://schemas.microsoft.com/office/drawing/2014/main" id="{55F9DDF4-ADFC-4029-A02D-F95701086CD3}"/>
              </a:ext>
            </a:extLst>
          </p:cNvPr>
          <p:cNvSpPr/>
          <p:nvPr/>
        </p:nvSpPr>
        <p:spPr>
          <a:xfrm>
            <a:off x="10094227" y="5934051"/>
            <a:ext cx="866274" cy="723465"/>
          </a:xfrm>
          <a:prstGeom prst="actionButtonReturn">
            <a:avLst/>
          </a:prstGeom>
          <a:solidFill>
            <a:schemeClr val="tx2">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050724190"/>
      </p:ext>
    </p:extLst>
  </p:cSld>
  <p:clrMapOvr>
    <a:masterClrMapping/>
  </p:clrMapOvr>
</p:sld>
</file>

<file path=ppt/theme/theme1.xml><?xml version="1.0" encoding="utf-8"?>
<a:theme xmlns:a="http://schemas.openxmlformats.org/drawingml/2006/main" name="Sector">
  <a:themeElements>
    <a:clrScheme name="Marquesina">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otalTime>236</TotalTime>
  <Words>3055</Words>
  <Application>Microsoft Office PowerPoint</Application>
  <PresentationFormat>Panorámica</PresentationFormat>
  <Paragraphs>313</Paragraphs>
  <Slides>54</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54</vt:i4>
      </vt:variant>
    </vt:vector>
  </HeadingPairs>
  <TitlesOfParts>
    <vt:vector size="62" baseType="lpstr">
      <vt:lpstr>Arial</vt:lpstr>
      <vt:lpstr>Book Antiqua</vt:lpstr>
      <vt:lpstr>Calibri</vt:lpstr>
      <vt:lpstr>Century Gothic</vt:lpstr>
      <vt:lpstr>Segoe UI</vt:lpstr>
      <vt:lpstr>Wingdings</vt:lpstr>
      <vt:lpstr>Wingdings 3</vt:lpstr>
      <vt:lpstr>Sector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Objetivos de la ingeniería de software</vt:lpstr>
      <vt:lpstr>Hilando temas….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¿Y por que siguen los problemas?</vt:lpstr>
      <vt:lpstr>Qué es el software?</vt:lpstr>
      <vt:lpstr>software</vt:lpstr>
      <vt:lpstr>Características del Sw</vt:lpstr>
      <vt:lpstr>Dominios de aplicación del SW</vt:lpstr>
      <vt:lpstr>Software de sistemas</vt:lpstr>
      <vt:lpstr>Software de aplicación </vt:lpstr>
      <vt:lpstr>Software de ingeniería y ciencias</vt:lpstr>
      <vt:lpstr>Software incrustado</vt:lpstr>
      <vt:lpstr>Software de línea de productos</vt:lpstr>
      <vt:lpstr>Aplicaciones web</vt:lpstr>
      <vt:lpstr>Software de inteligencia artificial</vt:lpstr>
      <vt:lpstr>Computación en un mundo abierto</vt:lpstr>
      <vt:lpstr>Construcción de redes</vt:lpstr>
      <vt:lpstr>Fuente abierta     </vt:lpstr>
      <vt:lpstr>Presentación de PowerPoint</vt:lpstr>
      <vt:lpstr>Presentación de PowerPoint</vt:lpstr>
      <vt:lpstr>Presentación de PowerPoint</vt:lpstr>
      <vt:lpstr>Presentación de PowerPoint</vt:lpstr>
      <vt:lpstr>Ingeniería de software…realidades</vt:lpstr>
      <vt:lpstr>Propuesta por fritz Bauer en la conferencia </vt:lpstr>
      <vt:lpstr>Ingeniería de software</vt:lpstr>
      <vt:lpstr>Ingeniería de software  tecnología de capas</vt:lpstr>
      <vt:lpstr>El proceso</vt:lpstr>
      <vt:lpstr>Los métodos</vt:lpstr>
      <vt:lpstr>Las herramientas</vt:lpstr>
      <vt:lpstr>Objetivos de la Ingeniería de sw</vt:lpstr>
      <vt:lpstr>Ingeniería de software</vt:lpstr>
      <vt:lpstr>Ingeniería del software vs ciencia de la computación</vt:lpstr>
      <vt:lpstr>Ingeniería de Software vs Ingeniería de sistemas</vt:lpstr>
      <vt:lpstr>Proceso de software</vt:lpstr>
      <vt:lpstr>Modelo de proceso de software</vt:lpstr>
      <vt:lpstr>Conclusiones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Ana Luisa Ramirez Roja</dc:creator>
  <cp:lastModifiedBy>Ana Luisa Ramirez Roja</cp:lastModifiedBy>
  <cp:revision>5</cp:revision>
  <dcterms:created xsi:type="dcterms:W3CDTF">2019-09-02T02:29:45Z</dcterms:created>
  <dcterms:modified xsi:type="dcterms:W3CDTF">2019-09-04T02:22:48Z</dcterms:modified>
</cp:coreProperties>
</file>