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70"/>
  </p:notesMasterIdLst>
  <p:sldIdLst>
    <p:sldId id="256" r:id="rId2"/>
    <p:sldId id="257" r:id="rId3"/>
    <p:sldId id="258" r:id="rId4"/>
    <p:sldId id="259" r:id="rId5"/>
    <p:sldId id="289" r:id="rId6"/>
    <p:sldId id="290" r:id="rId7"/>
    <p:sldId id="291" r:id="rId8"/>
    <p:sldId id="292" r:id="rId9"/>
    <p:sldId id="294" r:id="rId10"/>
    <p:sldId id="293" r:id="rId11"/>
    <p:sldId id="295"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96" r:id="rId42"/>
    <p:sldId id="297" r:id="rId43"/>
    <p:sldId id="326" r:id="rId44"/>
    <p:sldId id="328" r:id="rId45"/>
    <p:sldId id="329" r:id="rId46"/>
    <p:sldId id="302"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4" r:id="rId65"/>
    <p:sldId id="325" r:id="rId66"/>
    <p:sldId id="299" r:id="rId67"/>
    <p:sldId id="300" r:id="rId68"/>
    <p:sldId id="301" r:id="rId69"/>
  </p:sldIdLst>
  <p:sldSz cx="9144000" cy="5143500" type="screen16x9"/>
  <p:notesSz cx="6858000" cy="9144000"/>
  <p:embeddedFontLst>
    <p:embeddedFont>
      <p:font typeface="Calibri" panose="020F0502020204030204" pitchFamily="34" charset="0"/>
      <p:regular r:id="rId71"/>
      <p:bold r:id="rId72"/>
      <p:italic r:id="rId73"/>
      <p:boldItalic r:id="rId74"/>
    </p:embeddedFont>
    <p:embeddedFont>
      <p:font typeface="Georgia" panose="02040502050405020303" pitchFamily="18" charset="0"/>
      <p:regular r:id="rId75"/>
      <p:bold r:id="rId76"/>
      <p:italic r:id="rId77"/>
      <p:boldItalic r:id="rId78"/>
    </p:embeddedFont>
    <p:embeddedFont>
      <p:font typeface="Roboto" panose="020B0604020202020204" charset="0"/>
      <p:regular r:id="rId79"/>
      <p:bold r:id="rId80"/>
      <p:italic r:id="rId81"/>
      <p:boldItalic r:id="rId8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Rg st="43" end="49"/>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86421" autoAdjust="0"/>
  </p:normalViewPr>
  <p:slideViewPr>
    <p:cSldViewPr snapToGrid="0">
      <p:cViewPr varScale="1">
        <p:scale>
          <a:sx n="83" d="100"/>
          <a:sy n="83" d="100"/>
        </p:scale>
        <p:origin x="102" y="102"/>
      </p:cViewPr>
      <p:guideLst>
        <p:guide orient="horz" pos="1620"/>
        <p:guide pos="2880"/>
      </p:guideLst>
    </p:cSldViewPr>
  </p:slideViewPr>
  <p:outlineViewPr>
    <p:cViewPr>
      <p:scale>
        <a:sx n="33" d="100"/>
        <a:sy n="33" d="100"/>
      </p:scale>
      <p:origin x="0" y="0"/>
    </p:cViewPr>
    <p:sldLst>
      <p:sld r:id="rId1" collapse="1"/>
    </p:sldLst>
  </p:outlineViewPr>
  <p:notesTextViewPr>
    <p:cViewPr>
      <p:scale>
        <a:sx n="1" d="1"/>
        <a:sy n="1" d="1"/>
      </p:scale>
      <p:origin x="0" y="0"/>
    </p:cViewPr>
  </p:notesTextViewPr>
  <p:sorterViewPr>
    <p:cViewPr>
      <p:scale>
        <a:sx n="100" d="100"/>
        <a:sy n="100" d="100"/>
      </p:scale>
      <p:origin x="0" y="-27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font" Target="fonts/font6.fntdata"/><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4.fntdata"/><Relationship Id="rId79" Type="http://schemas.openxmlformats.org/officeDocument/2006/relationships/font" Target="fonts/font9.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12.fntdata"/><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2.fntdata"/><Relationship Id="rId80" Type="http://schemas.openxmlformats.org/officeDocument/2006/relationships/font" Target="fonts/font10.fntdata"/><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font" Target="fonts/font5.fntdata"/><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3.fntdata"/><Relationship Id="rId78" Type="http://schemas.openxmlformats.org/officeDocument/2006/relationships/font" Target="fonts/font8.fntdata"/><Relationship Id="rId81" Type="http://schemas.openxmlformats.org/officeDocument/2006/relationships/font" Target="fonts/font11.fntdata"/><Relationship Id="rId86"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25224584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76814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5bf4263be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5bf4263be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00416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5bf4263bec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5bf4263bec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88751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5bf4263bec_1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5bf4263bec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0388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5bf4263bec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5bf4263bec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74237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5bce472cae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5bce472cae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77710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5bce472cae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5bce472cae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81957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5bce472cae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5bce472cae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614638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5bce472cae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5bce472cae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845391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5bce472cae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5bce472cae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50873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5bce472cae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5bce472cae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03359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5bde54f00a_2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5bde54f00a_2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48736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5bce472cae_0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5bce472cae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28403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5bce472cae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5bce472cae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016511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5bdbaaba0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5bdbaaba0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724177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5bde54f00a_0_3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5bde54f00a_0_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106774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5bde54f00a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5bde54f00a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440581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bde54f00a_0_3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5bde54f00a_0_3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119295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5bde54f00a_0_3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5bde54f00a_0_3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330813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5bde54f00a_0_3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5bde54f00a_0_3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712102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5bde54f00a_0_3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5bde54f00a_0_3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182595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5bde54f00a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5bde54f00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83947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5bce472ca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5bce472ca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827238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5bde54f00a_2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5bde54f00a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873327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5bde54f00a_2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5bde54f00a_2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341867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5bde54f00a_2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5bde54f00a_2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943439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5bde54f00a_2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5bde54f00a_2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39667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5bce472cae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5bce472cae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883393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5bce472cae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5bce472cae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76723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5bce472cae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5bce472cae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17150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5bce472cae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5bce472cae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43577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bce472cae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5bce472cae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9089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5bce472cae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5bce472cae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52951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11"/>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1"/>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76" name="Google Shape;76;p11"/>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lstStyle>
            <a:lvl1pPr marL="457200" lvl="0" indent="-342900" algn="ctr">
              <a:spcBef>
                <a:spcPts val="0"/>
              </a:spcBef>
              <a:spcAft>
                <a:spcPts val="0"/>
              </a:spcAft>
              <a:buClr>
                <a:schemeClr val="lt1"/>
              </a:buClr>
              <a:buSzPts val="1800"/>
              <a:buChar char="●"/>
              <a:defRPr>
                <a:solidFill>
                  <a:schemeClr val="lt1"/>
                </a:solidFill>
              </a:defRPr>
            </a:lvl1pPr>
            <a:lvl2pPr marL="914400" lvl="1" indent="-317500" algn="ctr">
              <a:spcBef>
                <a:spcPts val="1600"/>
              </a:spcBef>
              <a:spcAft>
                <a:spcPts val="0"/>
              </a:spcAft>
              <a:buClr>
                <a:schemeClr val="lt1"/>
              </a:buClr>
              <a:buSzPts val="1400"/>
              <a:buChar char="○"/>
              <a:defRPr>
                <a:solidFill>
                  <a:schemeClr val="lt1"/>
                </a:solidFill>
              </a:defRPr>
            </a:lvl2pPr>
            <a:lvl3pPr marL="1371600" lvl="2" indent="-317500" algn="ctr">
              <a:spcBef>
                <a:spcPts val="1600"/>
              </a:spcBef>
              <a:spcAft>
                <a:spcPts val="0"/>
              </a:spcAft>
              <a:buClr>
                <a:schemeClr val="lt1"/>
              </a:buClr>
              <a:buSzPts val="1400"/>
              <a:buChar char="■"/>
              <a:defRPr>
                <a:solidFill>
                  <a:schemeClr val="lt1"/>
                </a:solidFill>
              </a:defRPr>
            </a:lvl3pPr>
            <a:lvl4pPr marL="1828800" lvl="3" indent="-317500" algn="ctr">
              <a:spcBef>
                <a:spcPts val="1600"/>
              </a:spcBef>
              <a:spcAft>
                <a:spcPts val="0"/>
              </a:spcAft>
              <a:buClr>
                <a:schemeClr val="lt1"/>
              </a:buClr>
              <a:buSzPts val="1400"/>
              <a:buChar char="●"/>
              <a:defRPr>
                <a:solidFill>
                  <a:schemeClr val="lt1"/>
                </a:solidFill>
              </a:defRPr>
            </a:lvl4pPr>
            <a:lvl5pPr marL="2286000" lvl="4" indent="-317500" algn="ctr">
              <a:spcBef>
                <a:spcPts val="1600"/>
              </a:spcBef>
              <a:spcAft>
                <a:spcPts val="0"/>
              </a:spcAft>
              <a:buClr>
                <a:schemeClr val="lt1"/>
              </a:buClr>
              <a:buSzPts val="1400"/>
              <a:buChar char="○"/>
              <a:defRPr>
                <a:solidFill>
                  <a:schemeClr val="lt1"/>
                </a:solidFill>
              </a:defRPr>
            </a:lvl5pPr>
            <a:lvl6pPr marL="2743200" lvl="5" indent="-317500" algn="ctr">
              <a:spcBef>
                <a:spcPts val="1600"/>
              </a:spcBef>
              <a:spcAft>
                <a:spcPts val="0"/>
              </a:spcAft>
              <a:buClr>
                <a:schemeClr val="lt1"/>
              </a:buClr>
              <a:buSzPts val="1400"/>
              <a:buChar char="■"/>
              <a:defRPr>
                <a:solidFill>
                  <a:schemeClr val="lt1"/>
                </a:solidFill>
              </a:defRPr>
            </a:lvl6pPr>
            <a:lvl7pPr marL="3200400" lvl="6" indent="-317500" algn="ctr">
              <a:spcBef>
                <a:spcPts val="1600"/>
              </a:spcBef>
              <a:spcAft>
                <a:spcPts val="0"/>
              </a:spcAft>
              <a:buClr>
                <a:schemeClr val="lt1"/>
              </a:buClr>
              <a:buSzPts val="1400"/>
              <a:buChar char="●"/>
              <a:defRPr>
                <a:solidFill>
                  <a:schemeClr val="lt1"/>
                </a:solidFill>
              </a:defRPr>
            </a:lvl7pPr>
            <a:lvl8pPr marL="3657600" lvl="7" indent="-317500" algn="ctr">
              <a:spcBef>
                <a:spcPts val="1600"/>
              </a:spcBef>
              <a:spcAft>
                <a:spcPts val="0"/>
              </a:spcAft>
              <a:buClr>
                <a:schemeClr val="lt1"/>
              </a:buClr>
              <a:buSzPts val="1400"/>
              <a:buChar char="○"/>
              <a:defRPr>
                <a:solidFill>
                  <a:schemeClr val="lt1"/>
                </a:solidFill>
              </a:defRPr>
            </a:lvl8pPr>
            <a:lvl9pPr marL="4114800" lvl="8" indent="-317500" algn="ctr">
              <a:spcBef>
                <a:spcPts val="1600"/>
              </a:spcBef>
              <a:spcAft>
                <a:spcPts val="1600"/>
              </a:spcAft>
              <a:buClr>
                <a:schemeClr val="lt1"/>
              </a:buClr>
              <a:buSzPts val="1400"/>
              <a:buChar char="■"/>
              <a:defRPr>
                <a:solidFill>
                  <a:schemeClr val="lt1"/>
                </a:solidFill>
              </a:defRPr>
            </a:lvl9pPr>
          </a:lstStyle>
          <a:p>
            <a:endParaRPr/>
          </a:p>
        </p:txBody>
      </p:sp>
      <p:sp>
        <p:nvSpPr>
          <p:cNvPr id="78" name="Google Shape;78;p1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
        <p:nvSpPr>
          <p:cNvPr id="80" name="Google Shape;80;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5" name="Google Shape;35;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7" name="Google Shape;37;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0" name="Google Shape;40;p5"/>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1" name="Google Shape;41;p5"/>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2" name="Google Shape;42;p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5" name="Google Shape;45;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8" name="Google Shape;48;p7"/>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9" name="Google Shape;49;p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53;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4;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57" name="Google Shape;57;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58" name="Google Shape;58;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61" name="Google Shape;6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62" name="Google Shape;62;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 name="Google Shape;6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65" name="Google Shape;65;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6"/>
        <p:cNvGrpSpPr/>
        <p:nvPr/>
      </p:nvGrpSpPr>
      <p:grpSpPr>
        <a:xfrm>
          <a:off x="0" y="0"/>
          <a:ext cx="0" cy="0"/>
          <a:chOff x="0" y="0"/>
          <a:chExt cx="0" cy="0"/>
        </a:xfrm>
      </p:grpSpPr>
      <p:sp>
        <p:nvSpPr>
          <p:cNvPr id="67" name="Google Shape;67;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68" name="Google Shape;68;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s"/>
              <a:t>‹Nº›</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slide" Target="slide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slide" Target="slide30.xml"/><Relationship Id="rId3" Type="http://schemas.openxmlformats.org/officeDocument/2006/relationships/slide" Target="slide12.xml"/><Relationship Id="rId7" Type="http://schemas.openxmlformats.org/officeDocument/2006/relationships/slide" Target="slide17.xml"/><Relationship Id="rId12" Type="http://schemas.openxmlformats.org/officeDocument/2006/relationships/image" Target="../media/image26.png"/><Relationship Id="rId17" Type="http://schemas.openxmlformats.org/officeDocument/2006/relationships/image" Target="../media/image2.png"/><Relationship Id="rId2" Type="http://schemas.openxmlformats.org/officeDocument/2006/relationships/image" Target="../media/image10.png"/><Relationship Id="rId16" Type="http://schemas.openxmlformats.org/officeDocument/2006/relationships/slide" Target="slide2.xml"/><Relationship Id="rId1" Type="http://schemas.openxmlformats.org/officeDocument/2006/relationships/slideLayout" Target="../slideLayouts/slideLayout3.xml"/><Relationship Id="rId6" Type="http://schemas.openxmlformats.org/officeDocument/2006/relationships/image" Target="../media/image23.jpeg"/><Relationship Id="rId11" Type="http://schemas.openxmlformats.org/officeDocument/2006/relationships/slide" Target="slide21.xml"/><Relationship Id="rId5" Type="http://schemas.openxmlformats.org/officeDocument/2006/relationships/slide" Target="slide13.xml"/><Relationship Id="rId15" Type="http://schemas.openxmlformats.org/officeDocument/2006/relationships/image" Target="../media/image9.png"/><Relationship Id="rId10" Type="http://schemas.openxmlformats.org/officeDocument/2006/relationships/image" Target="../media/image25.jpeg"/><Relationship Id="rId4" Type="http://schemas.openxmlformats.org/officeDocument/2006/relationships/image" Target="../media/image22.png"/><Relationship Id="rId9" Type="http://schemas.openxmlformats.org/officeDocument/2006/relationships/slide" Target="slide19.xml"/><Relationship Id="rId14" Type="http://schemas.openxmlformats.org/officeDocument/2006/relationships/image" Target="../media/image27.png"/></Relationships>
</file>

<file path=ppt/slides/_rels/slide1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hyperlink" Target="https://redescdp25.wordpress.com/2016/07/18/arquitectura-de-red-lan/" TargetMode="External"/><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slide" Target="slide1.xml"/><Relationship Id="rId11" Type="http://schemas.openxmlformats.org/officeDocument/2006/relationships/image" Target="../media/image15.png"/><Relationship Id="rId5" Type="http://schemas.openxmlformats.org/officeDocument/2006/relationships/image" Target="../media/image28.png"/><Relationship Id="rId10" Type="http://schemas.openxmlformats.org/officeDocument/2006/relationships/slide" Target="slide13.xml"/><Relationship Id="rId4" Type="http://schemas.openxmlformats.org/officeDocument/2006/relationships/hyperlink" Target="http://2.bp.blogspot.com/-btQVRh5zqwk/T8FFzSEe5II/AAAAAAAAAIo/4iF_c9cbP1s/s1600/Imagen1.jpg" TargetMode="External"/><Relationship Id="rId9"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image" Target="../media/image29.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slide" Target="slide11.xml"/><Relationship Id="rId11" Type="http://schemas.openxmlformats.org/officeDocument/2006/relationships/image" Target="../media/image9.png"/><Relationship Id="rId5" Type="http://schemas.openxmlformats.org/officeDocument/2006/relationships/hyperlink" Target="https://www.google.com/url?sa=i&amp;source=images&amp;cd=&amp;ved=2ahUKEwiPzOKrx-XiAhUCOK0KHcCLCRYQjRx6BAgBEAU&amp;url=https://es.wikipedia.org/wiki/Red_de_%C3%A1rea_local&amp;psig=AOvVaw3QBF9HnqNb7k7Vtxq5axAd&amp;ust=1560482526098586" TargetMode="External"/><Relationship Id="rId10" Type="http://schemas.openxmlformats.org/officeDocument/2006/relationships/slide" Target="slide1.xml"/><Relationship Id="rId4" Type="http://schemas.openxmlformats.org/officeDocument/2006/relationships/hyperlink" Target="http://redcomus.blogspot.com/2012/02/semana-5-arquitectura-y-topologias-de.html" TargetMode="External"/><Relationship Id="rId9"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image" Target="../media/image16.png"/><Relationship Id="rId3" Type="http://schemas.openxmlformats.org/officeDocument/2006/relationships/hyperlink" Target="http://redcomus.blogspot.com/2012/02/semana-5-arquitectura-y-topologias-de.html" TargetMode="External"/><Relationship Id="rId7" Type="http://schemas.openxmlformats.org/officeDocument/2006/relationships/image" Target="../media/image10.png"/><Relationship Id="rId12" Type="http://schemas.openxmlformats.org/officeDocument/2006/relationships/slide" Target="slide13.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slide" Target="slide11.xml"/><Relationship Id="rId11" Type="http://schemas.openxmlformats.org/officeDocument/2006/relationships/image" Target="../media/image9.png"/><Relationship Id="rId5" Type="http://schemas.openxmlformats.org/officeDocument/2006/relationships/hyperlink" Target="https://www.monografias.com/trabajos103/puentes-y-conmutadores-lan/puentes-y-conmutadores-lan.shtml" TargetMode="External"/><Relationship Id="rId10" Type="http://schemas.openxmlformats.org/officeDocument/2006/relationships/slide" Target="slide1.xml"/><Relationship Id="rId4" Type="http://schemas.openxmlformats.org/officeDocument/2006/relationships/image" Target="../media/image30.png"/><Relationship Id="rId9"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image" Target="../media/image16.png"/><Relationship Id="rId3" Type="http://schemas.openxmlformats.org/officeDocument/2006/relationships/hyperlink" Target="https://www.goconqr.com/mindmap/6695362/arquitectura-y-topologias-de-red-lan" TargetMode="External"/><Relationship Id="rId7" Type="http://schemas.openxmlformats.org/officeDocument/2006/relationships/image" Target="../media/image10.png"/><Relationship Id="rId12" Type="http://schemas.openxmlformats.org/officeDocument/2006/relationships/slide" Target="slide14.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slide" Target="slide11.xml"/><Relationship Id="rId11" Type="http://schemas.openxmlformats.org/officeDocument/2006/relationships/image" Target="../media/image9.png"/><Relationship Id="rId5" Type="http://schemas.openxmlformats.org/officeDocument/2006/relationships/hyperlink" Target="http://manualredesweb.blogspot.com/2013/01/arquitectura-de-redes.html" TargetMode="External"/><Relationship Id="rId10" Type="http://schemas.openxmlformats.org/officeDocument/2006/relationships/slide" Target="slide1.xml"/><Relationship Id="rId4" Type="http://schemas.openxmlformats.org/officeDocument/2006/relationships/image" Target="../media/image31.png"/><Relationship Id="rId9" Type="http://schemas.openxmlformats.org/officeDocument/2006/relationships/image" Target="../media/image15.png"/></Relationships>
</file>

<file path=ppt/slides/_rels/slide16.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s://www.goconqr.com/mindmap/6695362/arquitectura-y-topologias-de-red-lan" TargetMode="External"/><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slide" Target="slide11.xml"/><Relationship Id="rId11" Type="http://schemas.openxmlformats.org/officeDocument/2006/relationships/image" Target="../media/image16.png"/><Relationship Id="rId5" Type="http://schemas.openxmlformats.org/officeDocument/2006/relationships/image" Target="../media/image32.png"/><Relationship Id="rId10" Type="http://schemas.openxmlformats.org/officeDocument/2006/relationships/slide" Target="slide15.xml"/><Relationship Id="rId4" Type="http://schemas.openxmlformats.org/officeDocument/2006/relationships/hyperlink" Target="http://arquitecturabsicasdeunared.blogspot.com/2012/02/fddi.html" TargetMode="External"/><Relationship Id="rId9"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comunicacionentrecomputadoras1.es.tl/SISTEMAS.htm" TargetMode="External"/><Relationship Id="rId7" Type="http://schemas.openxmlformats.org/officeDocument/2006/relationships/slide" Target="slide18.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33.png"/><Relationship Id="rId9" Type="http://schemas.openxmlformats.org/officeDocument/2006/relationships/slide" Target="slide1.xml"/></Relationships>
</file>

<file path=ppt/slides/_rels/slide18.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hyperlink" Target="https://comunicacionentrecomputadoras1.es.tl/SISTEMAS.htm" TargetMode="External"/><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slide" Target="slide1.xml"/><Relationship Id="rId5" Type="http://schemas.openxmlformats.org/officeDocument/2006/relationships/image" Target="../media/image10.png"/><Relationship Id="rId4" Type="http://schemas.openxmlformats.org/officeDocument/2006/relationships/slide" Target="slide11.xml"/><Relationship Id="rId9" Type="http://schemas.openxmlformats.org/officeDocument/2006/relationships/image" Target="../media/image16.png"/></Relationships>
</file>

<file path=ppt/slides/_rels/slide19.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hyperlink" Target="https://comunicacionentrecomputadoras1.es.tl/SISTEMAS.htm" TargetMode="External"/><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slide" Target="slide11.xml"/><Relationship Id="rId11" Type="http://schemas.openxmlformats.org/officeDocument/2006/relationships/image" Target="../media/image9.png"/><Relationship Id="rId5" Type="http://schemas.openxmlformats.org/officeDocument/2006/relationships/image" Target="../media/image34.png"/><Relationship Id="rId10" Type="http://schemas.openxmlformats.org/officeDocument/2006/relationships/slide" Target="slide1.xml"/><Relationship Id="rId4" Type="http://schemas.openxmlformats.org/officeDocument/2006/relationships/hyperlink" Target="https://www.franciscomolina.cl/conceptos-basicos-de-redes-inalambricas/" TargetMode="External"/><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10.xml"/><Relationship Id="rId18" Type="http://schemas.openxmlformats.org/officeDocument/2006/relationships/image" Target="../media/image10.png"/><Relationship Id="rId3" Type="http://schemas.openxmlformats.org/officeDocument/2006/relationships/slide" Target="slide3.xml"/><Relationship Id="rId21" Type="http://schemas.openxmlformats.org/officeDocument/2006/relationships/slide" Target="slide66.xml"/><Relationship Id="rId7" Type="http://schemas.openxmlformats.org/officeDocument/2006/relationships/slide" Target="slide7.xml"/><Relationship Id="rId12" Type="http://schemas.openxmlformats.org/officeDocument/2006/relationships/image" Target="../media/image7.png"/><Relationship Id="rId17" Type="http://schemas.openxmlformats.org/officeDocument/2006/relationships/slide" Target="slide11.xml"/><Relationship Id="rId2" Type="http://schemas.openxmlformats.org/officeDocument/2006/relationships/notesSlide" Target="../notesSlides/notesSlide2.xml"/><Relationship Id="rId16" Type="http://schemas.openxmlformats.org/officeDocument/2006/relationships/image" Target="../media/image9.png"/><Relationship Id="rId20"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4.png"/><Relationship Id="rId11" Type="http://schemas.openxmlformats.org/officeDocument/2006/relationships/slide" Target="slide9.xml"/><Relationship Id="rId24" Type="http://schemas.openxmlformats.org/officeDocument/2006/relationships/image" Target="../media/image13.png"/><Relationship Id="rId5" Type="http://schemas.openxmlformats.org/officeDocument/2006/relationships/slide" Target="slide6.xml"/><Relationship Id="rId15" Type="http://schemas.openxmlformats.org/officeDocument/2006/relationships/slide" Target="slide1.xml"/><Relationship Id="rId23" Type="http://schemas.openxmlformats.org/officeDocument/2006/relationships/slide" Target="slide46.xml"/><Relationship Id="rId10" Type="http://schemas.openxmlformats.org/officeDocument/2006/relationships/image" Target="../media/image6.png"/><Relationship Id="rId19" Type="http://schemas.openxmlformats.org/officeDocument/2006/relationships/slide" Target="slide41.xml"/><Relationship Id="rId4" Type="http://schemas.openxmlformats.org/officeDocument/2006/relationships/image" Target="../media/image3.png"/><Relationship Id="rId9" Type="http://schemas.openxmlformats.org/officeDocument/2006/relationships/slide" Target="slide8.xml"/><Relationship Id="rId14" Type="http://schemas.openxmlformats.org/officeDocument/2006/relationships/image" Target="../media/image8.png"/><Relationship Id="rId22" Type="http://schemas.openxmlformats.org/officeDocument/2006/relationships/image" Target="../media/image12.png"/></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comunicacionentrecomputadoras1.es.tl/SISTEMAS.htm" TargetMode="External"/><Relationship Id="rId7" Type="http://schemas.openxmlformats.org/officeDocument/2006/relationships/slide" Target="slide1.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slide" Target="slide11.xml"/><Relationship Id="rId10" Type="http://schemas.openxmlformats.org/officeDocument/2006/relationships/image" Target="../media/image16.png"/><Relationship Id="rId4" Type="http://schemas.openxmlformats.org/officeDocument/2006/relationships/image" Target="../media/image35.png"/><Relationship Id="rId9" Type="http://schemas.openxmlformats.org/officeDocument/2006/relationships/slide" Target="slide19.xml"/></Relationships>
</file>

<file path=ppt/slides/_rels/slide2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redcomus.blogspot.com/2012/02/semana-5-arquitectura-y-topologias-de.html" TargetMode="External"/><Relationship Id="rId7" Type="http://schemas.openxmlformats.org/officeDocument/2006/relationships/slide" Target="slide22.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36.png"/><Relationship Id="rId9" Type="http://schemas.openxmlformats.org/officeDocument/2006/relationships/slide" Target="slide1.xml"/></Relationships>
</file>

<file path=ppt/slides/_rels/slide2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redcomus.blogspot.com/2012/02/semana-5-arquitectura-y-topologias-de.html" TargetMode="External"/><Relationship Id="rId7" Type="http://schemas.openxmlformats.org/officeDocument/2006/relationships/slide" Target="slide23.xml"/><Relationship Id="rId12"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21.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37.png"/><Relationship Id="rId9" Type="http://schemas.openxmlformats.org/officeDocument/2006/relationships/slide" Target="slide1.xml"/></Relationships>
</file>

<file path=ppt/slides/_rels/slide2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redcomus.blogspot.com/2012/02/semana-5-arquitectura-y-topologias-de.html" TargetMode="External"/><Relationship Id="rId7" Type="http://schemas.openxmlformats.org/officeDocument/2006/relationships/slide" Target="slide24.xml"/><Relationship Id="rId12"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22.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38.png"/><Relationship Id="rId9" Type="http://schemas.openxmlformats.org/officeDocument/2006/relationships/slide" Target="slide1.xml"/></Relationships>
</file>

<file path=ppt/slides/_rels/slide2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redcomus.blogspot.com/2012/02/semana-5-arquitectura-y-topologias-de.html" TargetMode="External"/><Relationship Id="rId7" Type="http://schemas.openxmlformats.org/officeDocument/2006/relationships/slide" Target="slide25.xml"/><Relationship Id="rId12"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23.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39.png"/><Relationship Id="rId9" Type="http://schemas.openxmlformats.org/officeDocument/2006/relationships/slide" Target="slide1.xml"/></Relationships>
</file>

<file path=ppt/slides/_rels/slide2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redcomus.blogspot.com/2012/02/semana-5-arquitectura-y-topologias-de.html" TargetMode="External"/><Relationship Id="rId7" Type="http://schemas.openxmlformats.org/officeDocument/2006/relationships/slide" Target="slide26.xml"/><Relationship Id="rId12"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24.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0.png"/><Relationship Id="rId9" Type="http://schemas.openxmlformats.org/officeDocument/2006/relationships/slide" Target="slide1.xml"/></Relationships>
</file>

<file path=ppt/slides/_rels/slide2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redcomus.blogspot.com/2012/02/semana-5-arquitectura-y-topologias-de.html" TargetMode="External"/><Relationship Id="rId7" Type="http://schemas.openxmlformats.org/officeDocument/2006/relationships/slide" Target="slide27.xml"/><Relationship Id="rId12"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25.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1.png"/><Relationship Id="rId9" Type="http://schemas.openxmlformats.org/officeDocument/2006/relationships/slide" Target="slide1.xml"/></Relationships>
</file>

<file path=ppt/slides/_rels/slide27.xml.rels><?xml version="1.0" encoding="UTF-8" standalone="yes"?>
<Relationships xmlns="http://schemas.openxmlformats.org/package/2006/relationships"><Relationship Id="rId8" Type="http://schemas.openxmlformats.org/officeDocument/2006/relationships/slide" Target="slide28.xml"/><Relationship Id="rId13" Type="http://schemas.openxmlformats.org/officeDocument/2006/relationships/image" Target="../media/image16.png"/><Relationship Id="rId3" Type="http://schemas.openxmlformats.org/officeDocument/2006/relationships/hyperlink" Target="https://www.goconqr.com/mindmap/6695362/arquitectura-y-topologias-de-red-lan" TargetMode="External"/><Relationship Id="rId7" Type="http://schemas.openxmlformats.org/officeDocument/2006/relationships/image" Target="../media/image10.png"/><Relationship Id="rId12" Type="http://schemas.openxmlformats.org/officeDocument/2006/relationships/slide" Target="slide26.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slide" Target="slide11.xml"/><Relationship Id="rId11" Type="http://schemas.openxmlformats.org/officeDocument/2006/relationships/image" Target="../media/image9.png"/><Relationship Id="rId5" Type="http://schemas.openxmlformats.org/officeDocument/2006/relationships/image" Target="../media/image42.png"/><Relationship Id="rId10" Type="http://schemas.openxmlformats.org/officeDocument/2006/relationships/slide" Target="slide1.xml"/><Relationship Id="rId4" Type="http://schemas.openxmlformats.org/officeDocument/2006/relationships/hyperlink" Target="https://ticsrulezz.files.wordpress.com/2014/05/ipv4-metodo-de-entrega-de-paquetes-broadcast.jpg" TargetMode="External"/><Relationship Id="rId9" Type="http://schemas.openxmlformats.org/officeDocument/2006/relationships/image" Target="../media/image15.png"/></Relationships>
</file>

<file path=ppt/slides/_rels/slide28.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image" Target="../media/image16.png"/><Relationship Id="rId3" Type="http://schemas.openxmlformats.org/officeDocument/2006/relationships/hyperlink" Target="https://www.goconqr.com/mindmap/6695362/arquitectura-y-topologias-de-red-lan" TargetMode="External"/><Relationship Id="rId7" Type="http://schemas.openxmlformats.org/officeDocument/2006/relationships/image" Target="../media/image10.png"/><Relationship Id="rId12" Type="http://schemas.openxmlformats.org/officeDocument/2006/relationships/slide" Target="slide27.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slide" Target="slide11.xml"/><Relationship Id="rId11" Type="http://schemas.openxmlformats.org/officeDocument/2006/relationships/image" Target="../media/image9.png"/><Relationship Id="rId5" Type="http://schemas.openxmlformats.org/officeDocument/2006/relationships/hyperlink" Target="http://resdes-espe.blogspot.com/2011/04/funcionamiento-del-token-passing.html" TargetMode="External"/><Relationship Id="rId10" Type="http://schemas.openxmlformats.org/officeDocument/2006/relationships/slide" Target="slide1.xml"/><Relationship Id="rId4" Type="http://schemas.openxmlformats.org/officeDocument/2006/relationships/image" Target="../media/image43.png"/><Relationship Id="rId9" Type="http://schemas.openxmlformats.org/officeDocument/2006/relationships/image" Target="../media/image15.png"/></Relationships>
</file>

<file path=ppt/slides/_rels/slide29.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hyperlink" Target="https://prezi.com/tzvjohztewiy/caracteristicas-de-lan-diferencias-entre-topologia-y-arquitectura-de-red/" TargetMode="External"/><Relationship Id="rId7"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slide" Target="slide1.xml"/><Relationship Id="rId5" Type="http://schemas.openxmlformats.org/officeDocument/2006/relationships/image" Target="../media/image10.png"/><Relationship Id="rId4" Type="http://schemas.openxmlformats.org/officeDocument/2006/relationships/slide" Target="slide11.xml"/><Relationship Id="rId9" Type="http://schemas.openxmlformats.org/officeDocument/2006/relationships/image" Target="../media/image16.png"/></Relationships>
</file>

<file path=ppt/slides/_rels/slide3.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4.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slide" Target="slide1.xml"/><Relationship Id="rId5" Type="http://schemas.openxmlformats.org/officeDocument/2006/relationships/image" Target="../media/image15.png"/><Relationship Id="rId4" Type="http://schemas.openxmlformats.org/officeDocument/2006/relationships/slide" Target="slide4.xml"/><Relationship Id="rId9" Type="http://schemas.openxmlformats.org/officeDocument/2006/relationships/image" Target="../media/image2.png"/></Relationships>
</file>

<file path=ppt/slides/_rels/slide3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slideplayer.es/slide/8217582/#.XQJxzlWeRKo.gmail" TargetMode="External"/><Relationship Id="rId7" Type="http://schemas.openxmlformats.org/officeDocument/2006/relationships/slide" Target="slide31.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4.png"/><Relationship Id="rId9" Type="http://schemas.openxmlformats.org/officeDocument/2006/relationships/slide" Target="slide1.xml"/></Relationships>
</file>

<file path=ppt/slides/_rels/slide3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slideplayer.es/slide/8217582/#.XQJxzlWeRKo.gmail" TargetMode="External"/><Relationship Id="rId7" Type="http://schemas.openxmlformats.org/officeDocument/2006/relationships/slide" Target="slide32.xml"/><Relationship Id="rId12"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30.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5.png"/><Relationship Id="rId9" Type="http://schemas.openxmlformats.org/officeDocument/2006/relationships/slide" Target="slide1.xml"/></Relationships>
</file>

<file path=ppt/slides/_rels/slide3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slideplayer.es/slide/8217582/#.XQJxzlWeRKo.gmail" TargetMode="External"/><Relationship Id="rId7" Type="http://schemas.openxmlformats.org/officeDocument/2006/relationships/slide" Target="slide33.xml"/><Relationship Id="rId12"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31.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6.png"/><Relationship Id="rId9" Type="http://schemas.openxmlformats.org/officeDocument/2006/relationships/slide" Target="slide1.xml"/></Relationships>
</file>

<file path=ppt/slides/_rels/slide33.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s://slideplayer.es/slide/8217582/#.XQJxzlWeRKo.gmail" TargetMode="External"/><Relationship Id="rId7"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slide" Target="slide34.xml"/><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slide" Target="slide32.xml"/><Relationship Id="rId4" Type="http://schemas.openxmlformats.org/officeDocument/2006/relationships/slide" Target="slide11.xml"/><Relationship Id="rId9" Type="http://schemas.openxmlformats.org/officeDocument/2006/relationships/image" Target="../media/image9.png"/></Relationships>
</file>

<file path=ppt/slides/_rels/slide3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slideplayer.es/slide/8217582/#.XQJxzlWeRKo.gmail" TargetMode="External"/><Relationship Id="rId7" Type="http://schemas.openxmlformats.org/officeDocument/2006/relationships/slide" Target="slide35.xml"/><Relationship Id="rId12"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33.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7.png"/><Relationship Id="rId9" Type="http://schemas.openxmlformats.org/officeDocument/2006/relationships/slide" Target="slide1.xml"/></Relationships>
</file>

<file path=ppt/slides/_rels/slide3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slideplayer.es/slide/8217582/#.XQJxzlWeRKo.gmail" TargetMode="External"/><Relationship Id="rId7" Type="http://schemas.openxmlformats.org/officeDocument/2006/relationships/slide" Target="slide36.xml"/><Relationship Id="rId12"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34.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8.png"/><Relationship Id="rId9" Type="http://schemas.openxmlformats.org/officeDocument/2006/relationships/slide" Target="slide1.xml"/></Relationships>
</file>

<file path=ppt/slides/_rels/slide3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slideplayer.es/slide/8217582/#.XQJxzlWeRKo.gmail" TargetMode="External"/><Relationship Id="rId7" Type="http://schemas.openxmlformats.org/officeDocument/2006/relationships/slide" Target="slide37.xml"/><Relationship Id="rId12"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35.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9.png"/><Relationship Id="rId9" Type="http://schemas.openxmlformats.org/officeDocument/2006/relationships/slide" Target="slide1.xml"/></Relationships>
</file>

<file path=ppt/slides/_rels/slide3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slideplayer.es/slide/8217582/#.XQJxzlWeRKo.gmail" TargetMode="External"/><Relationship Id="rId7" Type="http://schemas.openxmlformats.org/officeDocument/2006/relationships/slide" Target="slide38.xml"/><Relationship Id="rId12"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36.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9.png"/><Relationship Id="rId9" Type="http://schemas.openxmlformats.org/officeDocument/2006/relationships/slide" Target="slide1.xml"/></Relationships>
</file>

<file path=ppt/slides/_rels/slide3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slideplayer.es/slide/8217582/#.XQJxzlWeRKo.gmail" TargetMode="External"/><Relationship Id="rId7" Type="http://schemas.openxmlformats.org/officeDocument/2006/relationships/slide" Target="slide39.xml"/><Relationship Id="rId12"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slide" Target="slide37.xml"/><Relationship Id="rId5" Type="http://schemas.openxmlformats.org/officeDocument/2006/relationships/slide" Target="slide11.xml"/><Relationship Id="rId10" Type="http://schemas.openxmlformats.org/officeDocument/2006/relationships/image" Target="../media/image9.png"/><Relationship Id="rId4" Type="http://schemas.openxmlformats.org/officeDocument/2006/relationships/image" Target="../media/image46.png"/><Relationship Id="rId9" Type="http://schemas.openxmlformats.org/officeDocument/2006/relationships/slide" Target="slide1.xml"/></Relationships>
</file>

<file path=ppt/slides/_rels/slide39.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s://slideplayer.es/slide/8217582/#.XQJxzlWeRKo.gmail" TargetMode="External"/><Relationship Id="rId7"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slide" Target="slide40.xml"/><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slide" Target="slide38.xml"/><Relationship Id="rId4" Type="http://schemas.openxmlformats.org/officeDocument/2006/relationships/slide" Target="slide11.xml"/><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 Target="slide5.xml"/><Relationship Id="rId7" Type="http://schemas.openxmlformats.org/officeDocument/2006/relationships/slide" Target="slide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17.png"/><Relationship Id="rId5" Type="http://schemas.openxmlformats.org/officeDocument/2006/relationships/slide" Target="slide3.xml"/><Relationship Id="rId10" Type="http://schemas.openxmlformats.org/officeDocument/2006/relationships/image" Target="../media/image2.png"/><Relationship Id="rId4" Type="http://schemas.openxmlformats.org/officeDocument/2006/relationships/image" Target="../media/image15.png"/><Relationship Id="rId9" Type="http://schemas.openxmlformats.org/officeDocument/2006/relationships/slide" Target="slide2.xml"/></Relationships>
</file>

<file path=ppt/slides/_rels/slide40.xml.rels><?xml version="1.0" encoding="UTF-8" standalone="yes"?>
<Relationships xmlns="http://schemas.openxmlformats.org/package/2006/relationships"><Relationship Id="rId8" Type="http://schemas.openxmlformats.org/officeDocument/2006/relationships/slide" Target="slide39.xml"/><Relationship Id="rId3" Type="http://schemas.openxmlformats.org/officeDocument/2006/relationships/hyperlink" Target="https://slideplayer.es/slide/8217582/#.XQJxzlWeRKo.gmail" TargetMode="External"/><Relationship Id="rId7"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slide" Target="slide1.xml"/><Relationship Id="rId5" Type="http://schemas.openxmlformats.org/officeDocument/2006/relationships/image" Target="../media/image10.png"/><Relationship Id="rId4" Type="http://schemas.openxmlformats.org/officeDocument/2006/relationships/slide" Target="slide11.xml"/><Relationship Id="rId9" Type="http://schemas.openxmlformats.org/officeDocument/2006/relationships/image" Target="../media/image16.png"/></Relationships>
</file>

<file path=ppt/slides/_rels/slide41.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slide" Target="slide1.xml"/><Relationship Id="rId7" Type="http://schemas.openxmlformats.org/officeDocument/2006/relationships/slide" Target="slide2.xml"/><Relationship Id="rId2" Type="http://schemas.openxmlformats.org/officeDocument/2006/relationships/image" Target="../media/image50.png"/><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slide" Target="slide42.xml"/><Relationship Id="rId4" Type="http://schemas.openxmlformats.org/officeDocument/2006/relationships/image" Target="../media/image51.png"/></Relationships>
</file>

<file path=ppt/slides/_rels/slide42.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slide" Target="slide1.xml"/><Relationship Id="rId7" Type="http://schemas.openxmlformats.org/officeDocument/2006/relationships/slide" Target="slide2.xml"/><Relationship Id="rId2" Type="http://schemas.openxmlformats.org/officeDocument/2006/relationships/image" Target="../media/image54.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slide" Target="slide41.xml"/><Relationship Id="rId4" Type="http://schemas.openxmlformats.org/officeDocument/2006/relationships/image" Target="../media/image9.png"/></Relationships>
</file>

<file path=ppt/slides/_rels/slide43.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46.xml"/><Relationship Id="rId2" Type="http://schemas.openxmlformats.org/officeDocument/2006/relationships/image" Target="../media/image55.png"/><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slide" Target="slide2.xml"/><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image" Target="../media/image56.jpe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4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57.jpeg"/><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slide" Target="slide2.xml"/><Relationship Id="rId4" Type="http://schemas.openxmlformats.org/officeDocument/2006/relationships/image" Target="../media/image51.png"/></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slide" Target="slide44.xml"/><Relationship Id="rId2" Type="http://schemas.openxmlformats.org/officeDocument/2006/relationships/slide" Target="slide1.xml"/><Relationship Id="rId1" Type="http://schemas.openxmlformats.org/officeDocument/2006/relationships/slideLayout" Target="../slideLayouts/slideLayout3.xml"/><Relationship Id="rId6" Type="http://schemas.openxmlformats.org/officeDocument/2006/relationships/slide" Target="slide47.xml"/><Relationship Id="rId5" Type="http://schemas.openxmlformats.org/officeDocument/2006/relationships/image" Target="../media/image53.png"/><Relationship Id="rId4" Type="http://schemas.openxmlformats.org/officeDocument/2006/relationships/slide" Target="slide2.xml"/></Relationships>
</file>

<file path=ppt/slides/_rels/slide47.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50.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 Target="slide4.xml"/><Relationship Id="rId7" Type="http://schemas.openxmlformats.org/officeDocument/2006/relationships/slide" Target="slide2.xml"/><Relationship Id="rId2"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slide" Target="slide1.xml"/><Relationship Id="rId4" Type="http://schemas.openxmlformats.org/officeDocument/2006/relationships/image" Target="../media/image16.png"/></Relationships>
</file>

<file path=ppt/slides/_rels/slide50.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51.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52.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56.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59.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60.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slide" Target="slide1.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slide" Target="slide62.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4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4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slide" Target="slide1.xml"/><Relationship Id="rId7" Type="http://schemas.openxmlformats.org/officeDocument/2006/relationships/slide" Target="slide2.xml"/><Relationship Id="rId2" Type="http://schemas.openxmlformats.org/officeDocument/2006/relationships/image" Target="../media/image58.png"/><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slide" Target="slide67.xml"/><Relationship Id="rId4" Type="http://schemas.openxmlformats.org/officeDocument/2006/relationships/image" Target="../media/image51.png"/></Relationships>
</file>

<file path=ppt/slides/_rels/slide67.xml.rels><?xml version="1.0" encoding="UTF-8" standalone="yes"?>
<Relationships xmlns="http://schemas.openxmlformats.org/package/2006/relationships"><Relationship Id="rId8" Type="http://schemas.openxmlformats.org/officeDocument/2006/relationships/slide" Target="slide66.xml"/><Relationship Id="rId3" Type="http://schemas.openxmlformats.org/officeDocument/2006/relationships/image" Target="../media/image51.png"/><Relationship Id="rId7" Type="http://schemas.openxmlformats.org/officeDocument/2006/relationships/image" Target="../media/image53.png"/><Relationship Id="rId2" Type="http://schemas.openxmlformats.org/officeDocument/2006/relationships/slide" Target="slide1.xml"/><Relationship Id="rId1" Type="http://schemas.openxmlformats.org/officeDocument/2006/relationships/slideLayout" Target="../slideLayouts/slideLayout3.xml"/><Relationship Id="rId6" Type="http://schemas.openxmlformats.org/officeDocument/2006/relationships/slide" Target="slide2.xml"/><Relationship Id="rId5" Type="http://schemas.openxmlformats.org/officeDocument/2006/relationships/image" Target="../media/image52.png"/><Relationship Id="rId4" Type="http://schemas.openxmlformats.org/officeDocument/2006/relationships/slide" Target="slide68.xml"/><Relationship Id="rId9" Type="http://schemas.openxmlformats.org/officeDocument/2006/relationships/image" Target="../media/image16.png"/></Relationships>
</file>

<file path=ppt/slides/_rels/slide68.xml.rels><?xml version="1.0" encoding="UTF-8" standalone="yes"?>
<Relationships xmlns="http://schemas.openxmlformats.org/package/2006/relationships"><Relationship Id="rId8" Type="http://schemas.openxmlformats.org/officeDocument/2006/relationships/hyperlink" Target="https://slideplayer.es/slide/8217582/" TargetMode="External"/><Relationship Id="rId13" Type="http://schemas.openxmlformats.org/officeDocument/2006/relationships/slide" Target="slide67.xml"/><Relationship Id="rId3" Type="http://schemas.openxmlformats.org/officeDocument/2006/relationships/hyperlink" Target="http://redcomus.blogspot.com/2012/02/semana-5-arquitectura-y-topologias-de.html" TargetMode="External"/><Relationship Id="rId7" Type="http://schemas.openxmlformats.org/officeDocument/2006/relationships/hyperlink" Target="https://prezi.com/tzvjohztewiy/caracteristicas-de-lan-diferencias-entre-topologia-y-arquitectura-de-red/" TargetMode="External"/><Relationship Id="rId12" Type="http://schemas.openxmlformats.org/officeDocument/2006/relationships/image" Target="../media/image53.png"/><Relationship Id="rId2" Type="http://schemas.openxmlformats.org/officeDocument/2006/relationships/hyperlink" Target="https://redescdp25.wordpress.com/2016/07/18/arquitectura-de-red-lan/" TargetMode="External"/><Relationship Id="rId1" Type="http://schemas.openxmlformats.org/officeDocument/2006/relationships/slideLayout" Target="../slideLayouts/slideLayout3.xml"/><Relationship Id="rId6" Type="http://schemas.openxmlformats.org/officeDocument/2006/relationships/hyperlink" Target="https://www.franciscomolina.cl/conceptos-basicos-de-redes-inalambricas/" TargetMode="External"/><Relationship Id="rId11" Type="http://schemas.openxmlformats.org/officeDocument/2006/relationships/slide" Target="slide2.xml"/><Relationship Id="rId5" Type="http://schemas.openxmlformats.org/officeDocument/2006/relationships/hyperlink" Target="https://comunicacionentrecomputadoras1.es.tl/SISTEMAS.htm" TargetMode="External"/><Relationship Id="rId10" Type="http://schemas.openxmlformats.org/officeDocument/2006/relationships/image" Target="../media/image51.png"/><Relationship Id="rId4" Type="http://schemas.openxmlformats.org/officeDocument/2006/relationships/hyperlink" Target="https://www.goconqr.com/mindmap/6695362/arquitectura-y-topologias-de-red-lan" TargetMode="External"/><Relationship Id="rId9" Type="http://schemas.openxmlformats.org/officeDocument/2006/relationships/slide" Target="slide1.xml"/><Relationship Id="rId1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slide" Target="slide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slide" Target="slide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slide" Target="slide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13"/>
          <p:cNvPicPr preferRelativeResize="0"/>
          <p:nvPr/>
        </p:nvPicPr>
        <p:blipFill>
          <a:blip r:embed="rId3">
            <a:alphaModFix/>
          </a:blip>
          <a:stretch>
            <a:fillRect/>
          </a:stretch>
        </p:blipFill>
        <p:spPr>
          <a:xfrm>
            <a:off x="73550" y="0"/>
            <a:ext cx="2057400" cy="2057400"/>
          </a:xfrm>
          <a:prstGeom prst="rect">
            <a:avLst/>
          </a:prstGeom>
          <a:noFill/>
          <a:ln>
            <a:noFill/>
          </a:ln>
        </p:spPr>
      </p:pic>
      <p:sp>
        <p:nvSpPr>
          <p:cNvPr id="86" name="Google Shape;86;p13"/>
          <p:cNvSpPr txBox="1"/>
          <p:nvPr/>
        </p:nvSpPr>
        <p:spPr>
          <a:xfrm>
            <a:off x="2204400" y="225675"/>
            <a:ext cx="6939600" cy="945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s" sz="2600" u="sng"/>
              <a:t>Universidad Autónoma del Estado de México</a:t>
            </a:r>
            <a:endParaRPr sz="2600" u="sng" dirty="0"/>
          </a:p>
        </p:txBody>
      </p:sp>
      <p:sp>
        <p:nvSpPr>
          <p:cNvPr id="87" name="Google Shape;87;p13"/>
          <p:cNvSpPr txBox="1"/>
          <p:nvPr/>
        </p:nvSpPr>
        <p:spPr>
          <a:xfrm>
            <a:off x="3601400" y="697200"/>
            <a:ext cx="3977400" cy="417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s" sz="1800">
                <a:solidFill>
                  <a:schemeClr val="dk2"/>
                </a:solidFill>
              </a:rPr>
              <a:t>Centro Universitario UAEM Ecatepec</a:t>
            </a:r>
            <a:endParaRPr sz="1800" dirty="0">
              <a:solidFill>
                <a:schemeClr val="dk2"/>
              </a:solidFill>
            </a:endParaRPr>
          </a:p>
        </p:txBody>
      </p:sp>
      <p:sp>
        <p:nvSpPr>
          <p:cNvPr id="88" name="Google Shape;88;p13"/>
          <p:cNvSpPr txBox="1"/>
          <p:nvPr/>
        </p:nvSpPr>
        <p:spPr>
          <a:xfrm>
            <a:off x="131650" y="0"/>
            <a:ext cx="8886000" cy="4772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endParaRPr sz="2800" dirty="0"/>
          </a:p>
          <a:p>
            <a:pPr marL="0" lvl="0" indent="0" algn="ctr" rtl="0">
              <a:lnSpc>
                <a:spcPct val="115000"/>
              </a:lnSpc>
              <a:spcBef>
                <a:spcPts val="0"/>
              </a:spcBef>
              <a:spcAft>
                <a:spcPts val="0"/>
              </a:spcAft>
              <a:buNone/>
            </a:pPr>
            <a:endParaRPr sz="2800" dirty="0"/>
          </a:p>
          <a:p>
            <a:pPr marL="0" lvl="0" indent="0" algn="l" rtl="0">
              <a:lnSpc>
                <a:spcPct val="115000"/>
              </a:lnSpc>
              <a:spcBef>
                <a:spcPts val="0"/>
              </a:spcBef>
              <a:spcAft>
                <a:spcPts val="0"/>
              </a:spcAft>
              <a:buNone/>
            </a:pPr>
            <a:r>
              <a:rPr lang="es" sz="2800" dirty="0"/>
              <a:t>                  Programa de Estudios por Competencias:</a:t>
            </a:r>
            <a:endParaRPr sz="2800" dirty="0"/>
          </a:p>
          <a:p>
            <a:pPr marL="0" lvl="0" indent="0" algn="ctr" rtl="0">
              <a:lnSpc>
                <a:spcPct val="115000"/>
              </a:lnSpc>
              <a:spcBef>
                <a:spcPts val="0"/>
              </a:spcBef>
              <a:spcAft>
                <a:spcPts val="0"/>
              </a:spcAft>
              <a:buNone/>
            </a:pPr>
            <a:r>
              <a:rPr lang="es" sz="2800" dirty="0">
                <a:solidFill>
                  <a:schemeClr val="dk2"/>
                </a:solidFill>
              </a:rPr>
              <a:t>               “Comunicación entre Computadoras I”</a:t>
            </a:r>
            <a:endParaRPr sz="2800" dirty="0">
              <a:solidFill>
                <a:schemeClr val="dk2"/>
              </a:solidFill>
            </a:endParaRPr>
          </a:p>
          <a:p>
            <a:pPr marL="0" lvl="0" indent="0" algn="ctr" rtl="0">
              <a:lnSpc>
                <a:spcPct val="115000"/>
              </a:lnSpc>
              <a:spcBef>
                <a:spcPts val="0"/>
              </a:spcBef>
              <a:spcAft>
                <a:spcPts val="0"/>
              </a:spcAft>
              <a:buNone/>
            </a:pPr>
            <a:r>
              <a:rPr lang="es" sz="2000" dirty="0">
                <a:solidFill>
                  <a:schemeClr val="dk2"/>
                </a:solidFill>
              </a:rPr>
              <a:t>          Área de docencia: Informática</a:t>
            </a:r>
            <a:endParaRPr sz="2000" dirty="0">
              <a:solidFill>
                <a:schemeClr val="dk2"/>
              </a:solidFill>
            </a:endParaRPr>
          </a:p>
          <a:p>
            <a:pPr marL="0" lvl="0" indent="0" algn="ctr" rtl="0">
              <a:lnSpc>
                <a:spcPct val="115000"/>
              </a:lnSpc>
              <a:spcBef>
                <a:spcPts val="0"/>
              </a:spcBef>
              <a:spcAft>
                <a:spcPts val="0"/>
              </a:spcAft>
              <a:buNone/>
            </a:pPr>
            <a:r>
              <a:rPr lang="es" sz="2000" dirty="0">
                <a:solidFill>
                  <a:schemeClr val="dk2"/>
                </a:solidFill>
              </a:rPr>
              <a:t>  Créditos: 8</a:t>
            </a:r>
            <a:endParaRPr sz="2000" dirty="0">
              <a:solidFill>
                <a:schemeClr val="dk2"/>
              </a:solidFill>
            </a:endParaRPr>
          </a:p>
          <a:p>
            <a:pPr marL="0" lvl="0" indent="0" algn="ctr" rtl="0">
              <a:lnSpc>
                <a:spcPct val="115000"/>
              </a:lnSpc>
              <a:spcBef>
                <a:spcPts val="0"/>
              </a:spcBef>
              <a:spcAft>
                <a:spcPts val="0"/>
              </a:spcAft>
              <a:buNone/>
            </a:pPr>
            <a:r>
              <a:rPr lang="es" sz="2000" dirty="0">
                <a:solidFill>
                  <a:schemeClr val="dk2"/>
                </a:solidFill>
              </a:rPr>
              <a:t>     Ciclo escolar: </a:t>
            </a:r>
            <a:r>
              <a:rPr lang="es" sz="2000" b="1" dirty="0">
                <a:solidFill>
                  <a:schemeClr val="dk2"/>
                </a:solidFill>
              </a:rPr>
              <a:t>2019 </a:t>
            </a:r>
            <a:r>
              <a:rPr lang="es-MX" sz="2000" b="1" dirty="0">
                <a:solidFill>
                  <a:schemeClr val="dk2"/>
                </a:solidFill>
              </a:rPr>
              <a:t>A</a:t>
            </a:r>
            <a:endParaRPr sz="2000" b="1" dirty="0">
              <a:solidFill>
                <a:schemeClr val="dk2"/>
              </a:solidFill>
            </a:endParaRPr>
          </a:p>
          <a:p>
            <a:pPr marL="0" lvl="0" indent="0" algn="ctr" rtl="0">
              <a:lnSpc>
                <a:spcPct val="115000"/>
              </a:lnSpc>
              <a:spcBef>
                <a:spcPts val="0"/>
              </a:spcBef>
              <a:spcAft>
                <a:spcPts val="0"/>
              </a:spcAft>
              <a:buNone/>
            </a:pPr>
            <a:r>
              <a:rPr lang="es" sz="2000" b="1" dirty="0">
                <a:solidFill>
                  <a:schemeClr val="dk2"/>
                </a:solidFill>
              </a:rPr>
              <a:t> Unidad de </a:t>
            </a:r>
            <a:r>
              <a:rPr lang="es" sz="2000" b="1">
                <a:solidFill>
                  <a:schemeClr val="dk2"/>
                </a:solidFill>
              </a:rPr>
              <a:t>Competencia V</a:t>
            </a:r>
            <a:endParaRPr sz="2000" b="1" dirty="0">
              <a:solidFill>
                <a:schemeClr val="dk2"/>
              </a:solidFill>
            </a:endParaRPr>
          </a:p>
          <a:p>
            <a:pPr marL="0" lvl="0" indent="0" algn="ctr" rtl="0">
              <a:lnSpc>
                <a:spcPct val="115000"/>
              </a:lnSpc>
              <a:spcBef>
                <a:spcPts val="0"/>
              </a:spcBef>
              <a:spcAft>
                <a:spcPts val="0"/>
              </a:spcAft>
              <a:buNone/>
            </a:pPr>
            <a:r>
              <a:rPr lang="es" sz="2000" dirty="0">
                <a:solidFill>
                  <a:schemeClr val="dk2"/>
                </a:solidFill>
              </a:rPr>
              <a:t>            “Tecnologías utilizadas para la implementación de LAN´s ”</a:t>
            </a:r>
            <a:endParaRPr sz="2000" dirty="0">
              <a:solidFill>
                <a:schemeClr val="dk2"/>
              </a:solidFill>
            </a:endParaRPr>
          </a:p>
          <a:p>
            <a:pPr marL="0" lvl="0" indent="0" algn="ctr" rtl="0">
              <a:lnSpc>
                <a:spcPct val="115000"/>
              </a:lnSpc>
              <a:spcBef>
                <a:spcPts val="0"/>
              </a:spcBef>
              <a:spcAft>
                <a:spcPts val="0"/>
              </a:spcAft>
              <a:buNone/>
            </a:pPr>
            <a:r>
              <a:rPr lang="es" sz="2000" dirty="0">
                <a:solidFill>
                  <a:schemeClr val="dk2"/>
                </a:solidFill>
              </a:rPr>
              <a:t>Tema: </a:t>
            </a:r>
            <a:r>
              <a:rPr lang="es" sz="2000" b="1" dirty="0">
                <a:solidFill>
                  <a:schemeClr val="dk2"/>
                </a:solidFill>
              </a:rPr>
              <a:t>Arquitectura LAN</a:t>
            </a:r>
            <a:endParaRPr sz="2000" b="1" dirty="0">
              <a:solidFill>
                <a:schemeClr val="dk2"/>
              </a:solidFill>
            </a:endParaRPr>
          </a:p>
          <a:p>
            <a:pPr marL="0" lvl="0" indent="0" algn="ctr" rtl="0">
              <a:lnSpc>
                <a:spcPct val="115000"/>
              </a:lnSpc>
              <a:spcBef>
                <a:spcPts val="0"/>
              </a:spcBef>
              <a:spcAft>
                <a:spcPts val="0"/>
              </a:spcAft>
              <a:buNone/>
            </a:pPr>
            <a:r>
              <a:rPr lang="es" sz="2000" dirty="0">
                <a:solidFill>
                  <a:schemeClr val="dk2"/>
                </a:solidFill>
              </a:rPr>
              <a:t>              Autora</a:t>
            </a:r>
            <a:r>
              <a:rPr lang="es-MX" sz="2000" dirty="0">
                <a:solidFill>
                  <a:schemeClr val="dk2"/>
                </a:solidFill>
              </a:rPr>
              <a:t>s</a:t>
            </a:r>
            <a:r>
              <a:rPr lang="es" sz="2000" dirty="0">
                <a:solidFill>
                  <a:schemeClr val="dk2"/>
                </a:solidFill>
              </a:rPr>
              <a:t>: Dra. Ana Luisa Ramírez Roja &amp; </a:t>
            </a:r>
            <a:r>
              <a:rPr lang="es-MX" sz="2000" dirty="0">
                <a:solidFill>
                  <a:schemeClr val="dk2"/>
                </a:solidFill>
              </a:rPr>
              <a:t>Ana García Ponce</a:t>
            </a:r>
            <a:endParaRPr sz="2000" dirty="0">
              <a:solidFill>
                <a:schemeClr val="dk2"/>
              </a:solidFill>
            </a:endParaRPr>
          </a:p>
        </p:txBody>
      </p:sp>
      <p:pic>
        <p:nvPicPr>
          <p:cNvPr id="6" name="Picture 2" descr="Resultado de imagen para menu boton">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222" y="3847537"/>
            <a:ext cx="988309" cy="9883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31500" y="1279838"/>
            <a:ext cx="4463164" cy="565895"/>
          </a:xfrm>
        </p:spPr>
        <p:txBody>
          <a:bodyPr/>
          <a:lstStyle/>
          <a:p>
            <a:r>
              <a:rPr lang="es-MX" dirty="0"/>
              <a:t>Unidad de competencia</a:t>
            </a:r>
            <a:endParaRPr lang="es-ES" dirty="0"/>
          </a:p>
        </p:txBody>
      </p:sp>
      <p:sp>
        <p:nvSpPr>
          <p:cNvPr id="3" name="Marcador de texto 2"/>
          <p:cNvSpPr>
            <a:spLocks noGrp="1"/>
          </p:cNvSpPr>
          <p:nvPr>
            <p:ph type="body" idx="1"/>
          </p:nvPr>
        </p:nvSpPr>
        <p:spPr>
          <a:xfrm>
            <a:off x="2709333" y="1930400"/>
            <a:ext cx="6046766" cy="1681742"/>
          </a:xfrm>
        </p:spPr>
        <p:txBody>
          <a:bodyPr/>
          <a:lstStyle/>
          <a:p>
            <a:r>
              <a:rPr lang="es-MX" dirty="0"/>
              <a:t>Conocer las diferentes tecnologías para la implementación de redes LAN</a:t>
            </a:r>
            <a:endParaRPr lang="es-ES" dirty="0"/>
          </a:p>
        </p:txBody>
      </p:sp>
      <p:pic>
        <p:nvPicPr>
          <p:cNvPr id="1026" name="Picture 2" descr="Resultado de imagen para icono de unidad de compet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14650"/>
            <a:ext cx="2431500" cy="24315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esultado de imagen para icono de unidad de compet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9983"/>
            <a:ext cx="2431500" cy="24315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menu boton">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1500" y="3468378"/>
            <a:ext cx="988309" cy="9883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956" y="3468378"/>
            <a:ext cx="1159588" cy="115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6318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Unidad de aprendizaje</a:t>
            </a:r>
            <a:br>
              <a:rPr lang="es-MX" dirty="0"/>
            </a:br>
            <a:endParaRPr lang="es-MX" dirty="0"/>
          </a:p>
        </p:txBody>
      </p:sp>
      <p:pic>
        <p:nvPicPr>
          <p:cNvPr id="4" name="Picture 2" descr="Resultado de imagen para lib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415" y="29744"/>
            <a:ext cx="1368311" cy="1368311"/>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Resultado de imagen para definicion">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828" y="1442413"/>
            <a:ext cx="1217852" cy="1217852"/>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hlinkClick r:id="rId3" action="ppaction://hlinksldjump"/>
          </p:cNvPr>
          <p:cNvSpPr txBox="1"/>
          <p:nvPr/>
        </p:nvSpPr>
        <p:spPr>
          <a:xfrm>
            <a:off x="126392" y="2660265"/>
            <a:ext cx="1486723" cy="307777"/>
          </a:xfrm>
          <a:prstGeom prst="rect">
            <a:avLst/>
          </a:prstGeom>
          <a:noFill/>
        </p:spPr>
        <p:txBody>
          <a:bodyPr wrap="square" rtlCol="0">
            <a:spAutoFit/>
          </a:bodyPr>
          <a:lstStyle/>
          <a:p>
            <a:pPr algn="ctr"/>
            <a:r>
              <a:rPr lang="es-MX" dirty="0"/>
              <a:t>Definición</a:t>
            </a:r>
          </a:p>
        </p:txBody>
      </p:sp>
      <p:pic>
        <p:nvPicPr>
          <p:cNvPr id="11268" name="Picture 4" descr="Resultado de imagen para arquitectura LAN">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2830" y="1228712"/>
            <a:ext cx="1427974" cy="1431553"/>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hlinkClick r:id="rId5" action="ppaction://hlinksldjump"/>
          </p:cNvPr>
          <p:cNvSpPr txBox="1"/>
          <p:nvPr/>
        </p:nvSpPr>
        <p:spPr>
          <a:xfrm>
            <a:off x="1949726" y="2712790"/>
            <a:ext cx="1635969" cy="316774"/>
          </a:xfrm>
          <a:prstGeom prst="rect">
            <a:avLst/>
          </a:prstGeom>
          <a:noFill/>
        </p:spPr>
        <p:txBody>
          <a:bodyPr wrap="square" rtlCol="0">
            <a:spAutoFit/>
          </a:bodyPr>
          <a:lstStyle/>
          <a:p>
            <a:r>
              <a:rPr lang="es" dirty="0"/>
              <a:t>Arquitectura LAN</a:t>
            </a:r>
            <a:endParaRPr lang="es-MX" dirty="0"/>
          </a:p>
        </p:txBody>
      </p:sp>
      <p:pic>
        <p:nvPicPr>
          <p:cNvPr id="11270" name="Picture 6" descr="Imagen relacionada">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59474" y="1398055"/>
            <a:ext cx="1656976" cy="1053837"/>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hlinkClick r:id="rId7" action="ppaction://hlinksldjump"/>
          </p:cNvPr>
          <p:cNvSpPr txBox="1"/>
          <p:nvPr/>
        </p:nvSpPr>
        <p:spPr>
          <a:xfrm>
            <a:off x="4032570" y="2660265"/>
            <a:ext cx="1483880" cy="307777"/>
          </a:xfrm>
          <a:prstGeom prst="rect">
            <a:avLst/>
          </a:prstGeom>
          <a:noFill/>
        </p:spPr>
        <p:txBody>
          <a:bodyPr wrap="square" rtlCol="0">
            <a:spAutoFit/>
          </a:bodyPr>
          <a:lstStyle/>
          <a:p>
            <a:r>
              <a:rPr lang="es" dirty="0"/>
              <a:t>Canal de fibra</a:t>
            </a:r>
            <a:endParaRPr lang="es-MX" dirty="0"/>
          </a:p>
        </p:txBody>
      </p:sp>
      <p:sp>
        <p:nvSpPr>
          <p:cNvPr id="8" name="CuadroTexto 7">
            <a:hlinkClick r:id="rId9" action="ppaction://hlinksldjump"/>
          </p:cNvPr>
          <p:cNvSpPr txBox="1"/>
          <p:nvPr/>
        </p:nvSpPr>
        <p:spPr>
          <a:xfrm>
            <a:off x="5590242" y="2609567"/>
            <a:ext cx="1295948" cy="523220"/>
          </a:xfrm>
          <a:prstGeom prst="rect">
            <a:avLst/>
          </a:prstGeom>
          <a:noFill/>
        </p:spPr>
        <p:txBody>
          <a:bodyPr wrap="square" rtlCol="0">
            <a:spAutoFit/>
          </a:bodyPr>
          <a:lstStyle/>
          <a:p>
            <a:r>
              <a:rPr lang="es" dirty="0"/>
              <a:t> </a:t>
            </a:r>
            <a:r>
              <a:rPr lang="es" b="1" dirty="0"/>
              <a:t>Redes inalámbricas</a:t>
            </a:r>
            <a:endParaRPr lang="es-MX" dirty="0"/>
          </a:p>
        </p:txBody>
      </p:sp>
      <p:pic>
        <p:nvPicPr>
          <p:cNvPr id="11272" name="Picture 8" descr="Resultado de imagen para redes inalambricas">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65644" y="1519257"/>
            <a:ext cx="1398952" cy="932635"/>
          </a:xfrm>
          <a:prstGeom prst="rect">
            <a:avLst/>
          </a:prstGeom>
          <a:noFill/>
          <a:extLst>
            <a:ext uri="{909E8E84-426E-40DD-AFC4-6F175D3DCCD1}">
              <a14:hiddenFill xmlns:a14="http://schemas.microsoft.com/office/drawing/2010/main">
                <a:solidFill>
                  <a:srgbClr val="FFFFFF"/>
                </a:solidFill>
              </a14:hiddenFill>
            </a:ext>
          </a:extLst>
        </p:spPr>
      </p:pic>
      <p:pic>
        <p:nvPicPr>
          <p:cNvPr id="11274" name="Picture 10" descr="Resultado de imagen para topologi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86190" y="1442413"/>
            <a:ext cx="1527247" cy="1106275"/>
          </a:xfrm>
          <a:prstGeom prst="rect">
            <a:avLst/>
          </a:prstGeom>
          <a:noFill/>
          <a:extLst>
            <a:ext uri="{909E8E84-426E-40DD-AFC4-6F175D3DCCD1}">
              <a14:hiddenFill xmlns:a14="http://schemas.microsoft.com/office/drawing/2010/main">
                <a:solidFill>
                  <a:srgbClr val="FFFFFF"/>
                </a:solidFill>
              </a14:hiddenFill>
            </a:ext>
          </a:extLst>
        </p:spPr>
      </p:pic>
      <p:sp>
        <p:nvSpPr>
          <p:cNvPr id="10" name="CuadroTexto 9">
            <a:hlinkClick r:id="rId11" action="ppaction://hlinksldjump"/>
          </p:cNvPr>
          <p:cNvSpPr txBox="1"/>
          <p:nvPr/>
        </p:nvSpPr>
        <p:spPr>
          <a:xfrm>
            <a:off x="7010400" y="2712790"/>
            <a:ext cx="1403037" cy="307777"/>
          </a:xfrm>
          <a:prstGeom prst="rect">
            <a:avLst/>
          </a:prstGeom>
          <a:noFill/>
        </p:spPr>
        <p:txBody>
          <a:bodyPr wrap="square" rtlCol="0">
            <a:spAutoFit/>
          </a:bodyPr>
          <a:lstStyle/>
          <a:p>
            <a:r>
              <a:rPr lang="es-MX" dirty="0"/>
              <a:t>Topologías</a:t>
            </a:r>
          </a:p>
        </p:txBody>
      </p:sp>
      <p:sp>
        <p:nvSpPr>
          <p:cNvPr id="3" name="CuadroTexto 2">
            <a:hlinkClick r:id="rId13" action="ppaction://hlinksldjump"/>
          </p:cNvPr>
          <p:cNvSpPr txBox="1"/>
          <p:nvPr/>
        </p:nvSpPr>
        <p:spPr>
          <a:xfrm>
            <a:off x="2534241" y="4082724"/>
            <a:ext cx="2808181" cy="523220"/>
          </a:xfrm>
          <a:prstGeom prst="rect">
            <a:avLst/>
          </a:prstGeom>
          <a:noFill/>
        </p:spPr>
        <p:txBody>
          <a:bodyPr wrap="square" rtlCol="0">
            <a:spAutoFit/>
          </a:bodyPr>
          <a:lstStyle/>
          <a:p>
            <a:r>
              <a:rPr lang="es" dirty="0"/>
              <a:t>Formas de implementación e interconexión </a:t>
            </a:r>
            <a:endParaRPr lang="es-MX" dirty="0"/>
          </a:p>
        </p:txBody>
      </p:sp>
      <p:pic>
        <p:nvPicPr>
          <p:cNvPr id="1026" name="Picture 2" descr="Resultado de imagen para implementaciÃ³n e interconexiÃ³n">
            <a:hlinkClick r:id="rId13" action="ppaction://hlinksldjump"/>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006137" y="3230702"/>
            <a:ext cx="1159116" cy="77274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Imagen relacionada">
            <a:hlinkClick r:id="" action="ppaction://hlinkshowjump?jump=firstslide"/>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3421" y="3307042"/>
            <a:ext cx="1159588" cy="115958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Resultado de imagen para menu boton">
            <a:hlinkClick r:id="rId16" action="ppaction://hlinksldjump"/>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696279" y="3280510"/>
            <a:ext cx="988309" cy="988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6644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a:t>Definición</a:t>
            </a:r>
            <a:endParaRPr dirty="0"/>
          </a:p>
        </p:txBody>
      </p:sp>
      <p:sp>
        <p:nvSpPr>
          <p:cNvPr id="119" name="Google Shape;119;p17"/>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dirty="0">
                <a:solidFill>
                  <a:srgbClr val="111111"/>
                </a:solidFill>
                <a:highlight>
                  <a:srgbClr val="FFFFFF"/>
                </a:highlight>
              </a:rPr>
              <a:t>La arquitectura de red es el medio más efectivo en cuanto a costos para desarrollar e implementar un conjunto coordinado de productos que se puedan interconectar. La arquitectura es el “plan” con el que se conectan los protocolos y otros programas de software. Estos son benéficos tanto para los usuarios de la red como para los proveedores de hardware y software.</a:t>
            </a:r>
            <a:endParaRPr dirty="0">
              <a:solidFill>
                <a:srgbClr val="111111"/>
              </a:solidFill>
              <a:highlight>
                <a:srgbClr val="FFFFFF"/>
              </a:highlight>
            </a:endParaRPr>
          </a:p>
          <a:p>
            <a:pPr marL="0" lvl="0" indent="0" algn="l" rtl="0">
              <a:spcBef>
                <a:spcPts val="1600"/>
              </a:spcBef>
              <a:spcAft>
                <a:spcPts val="0"/>
              </a:spcAft>
              <a:buNone/>
            </a:pPr>
            <a:endParaRPr dirty="0">
              <a:solidFill>
                <a:srgbClr val="111111"/>
              </a:solidFill>
              <a:highlight>
                <a:srgbClr val="FFFFFF"/>
              </a:highlight>
              <a:latin typeface="Georgia"/>
              <a:ea typeface="Georgia"/>
              <a:cs typeface="Georgia"/>
              <a:sym typeface="Georgia"/>
            </a:endParaRPr>
          </a:p>
          <a:p>
            <a:pPr marL="0" lvl="0" indent="0" algn="l" rtl="0">
              <a:spcBef>
                <a:spcPts val="1600"/>
              </a:spcBef>
              <a:spcAft>
                <a:spcPts val="0"/>
              </a:spcAft>
              <a:buNone/>
            </a:pPr>
            <a:endParaRPr dirty="0">
              <a:solidFill>
                <a:srgbClr val="111111"/>
              </a:solidFill>
              <a:highlight>
                <a:srgbClr val="FFFFFF"/>
              </a:highlight>
              <a:latin typeface="Georgia"/>
              <a:ea typeface="Georgia"/>
              <a:cs typeface="Georgia"/>
              <a:sym typeface="Georgia"/>
            </a:endParaRPr>
          </a:p>
          <a:p>
            <a:pPr marL="0" lvl="0" indent="0" algn="l" rtl="0">
              <a:spcBef>
                <a:spcPts val="1600"/>
              </a:spcBef>
              <a:spcAft>
                <a:spcPts val="0"/>
              </a:spcAft>
              <a:buNone/>
            </a:pPr>
            <a:r>
              <a:rPr lang="es" sz="1100" u="sng" dirty="0">
                <a:solidFill>
                  <a:schemeClr val="hlink"/>
                </a:solidFill>
                <a:hlinkClick r:id="rId3"/>
              </a:rPr>
              <a:t>https://redescdp25.wordpress.com/2016/07/18/arquitectura-de-red-lan/</a:t>
            </a:r>
            <a:endParaRPr dirty="0">
              <a:solidFill>
                <a:srgbClr val="111111"/>
              </a:solidFill>
              <a:highlight>
                <a:srgbClr val="FFFFFF"/>
              </a:highlight>
              <a:latin typeface="Georgia"/>
              <a:ea typeface="Georgia"/>
              <a:cs typeface="Georgia"/>
              <a:sym typeface="Georgia"/>
            </a:endParaRPr>
          </a:p>
          <a:p>
            <a:pPr marL="0" lvl="0" indent="0" algn="l" rtl="0">
              <a:spcBef>
                <a:spcPts val="1600"/>
              </a:spcBef>
              <a:spcAft>
                <a:spcPts val="0"/>
              </a:spcAft>
              <a:buNone/>
            </a:pPr>
            <a:r>
              <a:rPr lang="es" sz="1100" u="sng" dirty="0">
                <a:solidFill>
                  <a:schemeClr val="hlink"/>
                </a:solidFill>
                <a:highlight>
                  <a:srgbClr val="FFFFFF"/>
                </a:highlight>
                <a:hlinkClick r:id="rId4"/>
              </a:rPr>
              <a:t>http://2.bp.blogspot.com/-btQVRh5zqwk/T8FFzSEe5II/AAAAAAAAAIo/4iF_c9cbP1s/s1600/Imagen1.jpg</a:t>
            </a:r>
            <a:endParaRPr sz="1100" dirty="0">
              <a:solidFill>
                <a:srgbClr val="111111"/>
              </a:solidFill>
              <a:highlight>
                <a:srgbClr val="FFFFFF"/>
              </a:highlight>
            </a:endParaRPr>
          </a:p>
          <a:p>
            <a:pPr marL="0" lvl="0" indent="0" algn="l" rtl="0">
              <a:spcBef>
                <a:spcPts val="1600"/>
              </a:spcBef>
              <a:spcAft>
                <a:spcPts val="1600"/>
              </a:spcAft>
              <a:buNone/>
            </a:pPr>
            <a:endParaRPr sz="1100" dirty="0">
              <a:solidFill>
                <a:srgbClr val="111111"/>
              </a:solidFill>
              <a:highlight>
                <a:srgbClr val="FFFFFF"/>
              </a:highlight>
            </a:endParaRPr>
          </a:p>
        </p:txBody>
      </p:sp>
      <p:pic>
        <p:nvPicPr>
          <p:cNvPr id="120" name="Google Shape;120;p17"/>
          <p:cNvPicPr preferRelativeResize="0"/>
          <p:nvPr/>
        </p:nvPicPr>
        <p:blipFill>
          <a:blip r:embed="rId5">
            <a:alphaModFix/>
          </a:blip>
          <a:stretch>
            <a:fillRect/>
          </a:stretch>
        </p:blipFill>
        <p:spPr>
          <a:xfrm>
            <a:off x="6179250" y="2524175"/>
            <a:ext cx="2481025" cy="1829750"/>
          </a:xfrm>
          <a:prstGeom prst="rect">
            <a:avLst/>
          </a:prstGeom>
          <a:noFill/>
          <a:ln>
            <a:noFill/>
          </a:ln>
        </p:spPr>
      </p:pic>
      <p:pic>
        <p:nvPicPr>
          <p:cNvPr id="7" name="Picture 10" descr="Imagen relacionada">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85887" y="2926867"/>
            <a:ext cx="1159588" cy="115958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esultado de imagen para libros">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1700" y="2822505"/>
            <a:ext cx="1368311" cy="136831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Resultado de imagen para siguiente">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82543" y="3255011"/>
            <a:ext cx="770182" cy="77018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Imagen relacionada">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41651" y="2926867"/>
            <a:ext cx="1159588" cy="1159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dirty="0"/>
              <a:t>Arquitectura LAN</a:t>
            </a:r>
            <a:endParaRPr dirty="0"/>
          </a:p>
        </p:txBody>
      </p:sp>
      <p:sp>
        <p:nvSpPr>
          <p:cNvPr id="126" name="Google Shape;126;p18"/>
          <p:cNvSpPr txBox="1">
            <a:spLocks noGrp="1"/>
          </p:cNvSpPr>
          <p:nvPr>
            <p:ph type="body" idx="1"/>
          </p:nvPr>
        </p:nvSpPr>
        <p:spPr>
          <a:xfrm>
            <a:off x="131650" y="1152475"/>
            <a:ext cx="4588500" cy="3990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sz="1600" dirty="0">
                <a:solidFill>
                  <a:srgbClr val="000000"/>
                </a:solidFill>
              </a:rPr>
              <a:t>la  arquitectura  LAn  describe las   topologias  fisicas   y logicas que se utilizan en una red.</a:t>
            </a:r>
            <a:endParaRPr sz="1600" dirty="0">
              <a:solidFill>
                <a:srgbClr val="000000"/>
              </a:solidFill>
            </a:endParaRPr>
          </a:p>
          <a:p>
            <a:pPr marL="0" lvl="0" indent="0" algn="l" rtl="0">
              <a:spcBef>
                <a:spcPts val="1600"/>
              </a:spcBef>
              <a:spcAft>
                <a:spcPts val="0"/>
              </a:spcAft>
              <a:buClr>
                <a:schemeClr val="dk1"/>
              </a:buClr>
              <a:buSzPts val="1100"/>
              <a:buFont typeface="Arial"/>
              <a:buNone/>
            </a:pPr>
            <a:r>
              <a:rPr lang="es" sz="1600" b="1" u="sng" dirty="0">
                <a:solidFill>
                  <a:srgbClr val="000000"/>
                </a:solidFill>
              </a:rPr>
              <a:t>ETHERNET</a:t>
            </a:r>
            <a:endParaRPr sz="1600" b="1" u="sng" dirty="0">
              <a:solidFill>
                <a:srgbClr val="000000"/>
              </a:solidFill>
            </a:endParaRPr>
          </a:p>
          <a:p>
            <a:pPr marL="0" lvl="0" indent="0" algn="l" rtl="0">
              <a:spcBef>
                <a:spcPts val="1600"/>
              </a:spcBef>
              <a:spcAft>
                <a:spcPts val="0"/>
              </a:spcAft>
              <a:buNone/>
            </a:pPr>
            <a:r>
              <a:rPr lang="es" sz="1600" dirty="0">
                <a:solidFill>
                  <a:srgbClr val="000000"/>
                </a:solidFill>
              </a:rPr>
              <a:t>La arquitectura ETHERNET se basa en el estándar IEEE 802.3 el estándar IEEE 802.3 especifica que  una  red emplea  un método de control de acceso denominado acceso múltiple con detección portadora y detección de colisiones (CSMA/CD). en CSMA/CD los  hosts acceden a  la red mediante el método de  topología  de broadcast de orden de llegada para la trasmisión  de  datos.</a:t>
            </a:r>
            <a:endParaRPr sz="1600" dirty="0">
              <a:solidFill>
                <a:srgbClr val="000000"/>
              </a:solidFill>
            </a:endParaRPr>
          </a:p>
          <a:p>
            <a:pPr marL="0" lvl="0" indent="0" algn="l" rtl="0">
              <a:spcBef>
                <a:spcPts val="1600"/>
              </a:spcBef>
              <a:spcAft>
                <a:spcPts val="0"/>
              </a:spcAft>
              <a:buNone/>
            </a:pPr>
            <a:endParaRPr sz="1100" dirty="0">
              <a:solidFill>
                <a:srgbClr val="000000"/>
              </a:solidFill>
            </a:endParaRPr>
          </a:p>
          <a:p>
            <a:pPr marL="0" lvl="0" indent="0" algn="l" rtl="0">
              <a:spcBef>
                <a:spcPts val="1600"/>
              </a:spcBef>
              <a:spcAft>
                <a:spcPts val="0"/>
              </a:spcAft>
              <a:buNone/>
            </a:pPr>
            <a:endParaRPr sz="1100" dirty="0">
              <a:solidFill>
                <a:srgbClr val="000000"/>
              </a:solidFill>
            </a:endParaRPr>
          </a:p>
          <a:p>
            <a:pPr marL="0" lvl="0" indent="0" algn="l" rtl="0">
              <a:spcBef>
                <a:spcPts val="1600"/>
              </a:spcBef>
              <a:spcAft>
                <a:spcPts val="0"/>
              </a:spcAft>
              <a:buClr>
                <a:schemeClr val="dk1"/>
              </a:buClr>
              <a:buSzPts val="1100"/>
              <a:buFont typeface="Arial"/>
              <a:buNone/>
            </a:pPr>
            <a:endParaRPr dirty="0">
              <a:solidFill>
                <a:srgbClr val="000000"/>
              </a:solidFill>
            </a:endParaRPr>
          </a:p>
          <a:p>
            <a:pPr marL="0" lvl="0" indent="0" algn="l" rtl="0">
              <a:spcBef>
                <a:spcPts val="1600"/>
              </a:spcBef>
              <a:spcAft>
                <a:spcPts val="1600"/>
              </a:spcAft>
              <a:buNone/>
            </a:pPr>
            <a:endParaRPr sz="1600" dirty="0"/>
          </a:p>
        </p:txBody>
      </p:sp>
      <p:pic>
        <p:nvPicPr>
          <p:cNvPr id="127" name="Google Shape;127;p18"/>
          <p:cNvPicPr preferRelativeResize="0"/>
          <p:nvPr/>
        </p:nvPicPr>
        <p:blipFill>
          <a:blip r:embed="rId3">
            <a:alphaModFix/>
          </a:blip>
          <a:stretch>
            <a:fillRect/>
          </a:stretch>
        </p:blipFill>
        <p:spPr>
          <a:xfrm>
            <a:off x="4930537" y="1017725"/>
            <a:ext cx="3695538" cy="2435975"/>
          </a:xfrm>
          <a:prstGeom prst="rect">
            <a:avLst/>
          </a:prstGeom>
          <a:noFill/>
          <a:ln>
            <a:noFill/>
          </a:ln>
        </p:spPr>
      </p:pic>
      <p:sp>
        <p:nvSpPr>
          <p:cNvPr id="128" name="Google Shape;128;p18"/>
          <p:cNvSpPr txBox="1">
            <a:spLocks noGrp="1"/>
          </p:cNvSpPr>
          <p:nvPr>
            <p:ph type="body" idx="2"/>
          </p:nvPr>
        </p:nvSpPr>
        <p:spPr>
          <a:xfrm>
            <a:off x="4817700" y="3043675"/>
            <a:ext cx="4326300" cy="209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1600"/>
              </a:spcBef>
              <a:spcAft>
                <a:spcPts val="0"/>
              </a:spcAft>
              <a:buClr>
                <a:schemeClr val="dk1"/>
              </a:buClr>
              <a:buSzPts val="1100"/>
              <a:buFont typeface="Arial"/>
              <a:buNone/>
            </a:pPr>
            <a:r>
              <a:rPr lang="es" sz="1100" u="sng" dirty="0">
                <a:solidFill>
                  <a:schemeClr val="accent5"/>
                </a:solidFill>
                <a:hlinkClick r:id="rId4"/>
              </a:rPr>
              <a:t>http://redcomus.blogspot.com/2012/02/semana-5-arquitectura-y-topologias-de.html</a:t>
            </a:r>
            <a:endParaRPr dirty="0">
              <a:solidFill>
                <a:schemeClr val="dk1"/>
              </a:solidFill>
            </a:endParaRPr>
          </a:p>
          <a:p>
            <a:pPr marL="0" lvl="0" indent="0" algn="l" rtl="0">
              <a:spcBef>
                <a:spcPts val="1600"/>
              </a:spcBef>
              <a:spcAft>
                <a:spcPts val="0"/>
              </a:spcAft>
              <a:buClr>
                <a:schemeClr val="dk1"/>
              </a:buClr>
              <a:buSzPts val="1100"/>
              <a:buFont typeface="Arial"/>
              <a:buNone/>
            </a:pPr>
            <a:r>
              <a:rPr lang="es" sz="1100" u="sng" dirty="0">
                <a:solidFill>
                  <a:schemeClr val="hlink"/>
                </a:solidFill>
                <a:hlinkClick r:id="rId5"/>
              </a:rPr>
              <a:t>https://www.google.com/url?sa=i&amp;source=images&amp;cd=&amp;ved=2ahUKEwiPzOKrx-XiAhUCOK0KHcCLCRYQjRx6BAgBEAU&amp;url=https%3A%2F%2Fes.wikipedia.org%2Fwiki%2FRed_de_%25C3%25A1rea_local&amp;psig=AOvVaw3QBF9HnqNb7k7Vtxq5axAd&amp;ust=1560482526098586</a:t>
            </a:r>
            <a:endParaRPr sz="1100" dirty="0">
              <a:solidFill>
                <a:schemeClr val="dk1"/>
              </a:solidFill>
            </a:endParaRPr>
          </a:p>
          <a:p>
            <a:pPr marL="0" lvl="0" indent="0" algn="l" rtl="0">
              <a:spcBef>
                <a:spcPts val="1600"/>
              </a:spcBef>
              <a:spcAft>
                <a:spcPts val="0"/>
              </a:spcAft>
              <a:buClr>
                <a:schemeClr val="dk1"/>
              </a:buClr>
              <a:buSzPts val="1100"/>
              <a:buFont typeface="Arial"/>
              <a:buNone/>
            </a:pPr>
            <a:endParaRPr sz="1100" dirty="0">
              <a:solidFill>
                <a:schemeClr val="dk1"/>
              </a:solidFill>
            </a:endParaRPr>
          </a:p>
          <a:p>
            <a:pPr marL="0" lvl="0" indent="0" algn="l" rtl="0">
              <a:spcBef>
                <a:spcPts val="1600"/>
              </a:spcBef>
              <a:spcAft>
                <a:spcPts val="1600"/>
              </a:spcAft>
              <a:buNone/>
            </a:pPr>
            <a:endParaRPr dirty="0"/>
          </a:p>
        </p:txBody>
      </p:sp>
      <p:pic>
        <p:nvPicPr>
          <p:cNvPr id="6" name="Picture 2" descr="Resultado de imagen para libros">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162" y="0"/>
            <a:ext cx="1375082" cy="137508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Resultado de imagen para siguiente">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44062" y="109057"/>
            <a:ext cx="773993" cy="77399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Imagen relacionada">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74341" y="4368568"/>
            <a:ext cx="595317" cy="5953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9"/>
          <p:cNvSpPr txBox="1">
            <a:spLocks noGrp="1"/>
          </p:cNvSpPr>
          <p:nvPr>
            <p:ph type="body" idx="1"/>
          </p:nvPr>
        </p:nvSpPr>
        <p:spPr>
          <a:xfrm>
            <a:off x="302300" y="390825"/>
            <a:ext cx="4530000" cy="456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dirty="0">
                <a:solidFill>
                  <a:srgbClr val="000000"/>
                </a:solidFill>
              </a:rPr>
              <a:t>Estándar de ethernet</a:t>
            </a:r>
            <a:endParaRPr dirty="0">
              <a:solidFill>
                <a:srgbClr val="000000"/>
              </a:solidFill>
            </a:endParaRPr>
          </a:p>
          <a:p>
            <a:pPr marL="0" lvl="0" indent="0" algn="l" rtl="0">
              <a:spcBef>
                <a:spcPts val="1600"/>
              </a:spcBef>
              <a:spcAft>
                <a:spcPts val="0"/>
              </a:spcAft>
              <a:buClr>
                <a:schemeClr val="dk1"/>
              </a:buClr>
              <a:buSzPts val="1100"/>
              <a:buFont typeface="Arial"/>
              <a:buNone/>
            </a:pPr>
            <a:r>
              <a:rPr lang="es" sz="1400" b="1" u="sng" dirty="0">
                <a:solidFill>
                  <a:srgbClr val="000000"/>
                </a:solidFill>
              </a:rPr>
              <a:t>IEEE 802.3</a:t>
            </a:r>
            <a:endParaRPr sz="1400" b="1" u="sng" dirty="0">
              <a:solidFill>
                <a:srgbClr val="000000"/>
              </a:solidFill>
            </a:endParaRPr>
          </a:p>
          <a:p>
            <a:pPr marL="0" lvl="0" indent="0" algn="l" rtl="0">
              <a:spcBef>
                <a:spcPts val="1600"/>
              </a:spcBef>
              <a:spcAft>
                <a:spcPts val="0"/>
              </a:spcAft>
              <a:buClr>
                <a:schemeClr val="dk1"/>
              </a:buClr>
              <a:buSzPts val="1100"/>
              <a:buFont typeface="Arial"/>
              <a:buNone/>
            </a:pPr>
            <a:r>
              <a:rPr lang="es" sz="1200" dirty="0">
                <a:solidFill>
                  <a:srgbClr val="000000"/>
                </a:solidFill>
              </a:rPr>
              <a:t>La  arquitectura  ethernet el estándar IEEE 802.3 especifica  que  una red implementa  el método de control de acceso CSMA/CD.</a:t>
            </a:r>
            <a:endParaRPr sz="1200" dirty="0">
              <a:solidFill>
                <a:srgbClr val="000000"/>
              </a:solidFill>
            </a:endParaRPr>
          </a:p>
          <a:p>
            <a:pPr marL="0" lvl="0" indent="0" algn="l" rtl="0">
              <a:spcBef>
                <a:spcPts val="1600"/>
              </a:spcBef>
              <a:spcAft>
                <a:spcPts val="0"/>
              </a:spcAft>
              <a:buClr>
                <a:schemeClr val="dk1"/>
              </a:buClr>
              <a:buSzPts val="1100"/>
              <a:buFont typeface="Arial"/>
              <a:buNone/>
            </a:pPr>
            <a:r>
              <a:rPr lang="es" sz="1200" dirty="0">
                <a:solidFill>
                  <a:srgbClr val="000000"/>
                </a:solidFill>
              </a:rPr>
              <a:t>En  CSMA/CD   todas  las  estaciones  finales  escuchan  al cable  a  fin de detectar  espacio libre para  enviar los  datos  este  proceso es similar a la  espera de tono de marcado del teléfono antes  de marcar un número cuando la estación terminal detecta  que no hay  otro host  que esté  transmitiendo  intenta enviar los datos.La primera  estación  que detecta  la colisión o la  duplicación de voltaje envía  una señal de congestión  que ordena a  todas  las estaciones  que  detectan las trasmisión y ejecuta un algoritmo de postergación.</a:t>
            </a:r>
            <a:endParaRPr sz="1200" dirty="0">
              <a:solidFill>
                <a:srgbClr val="000000"/>
              </a:solidFill>
            </a:endParaRPr>
          </a:p>
          <a:p>
            <a:pPr marL="0" lvl="0" indent="0" algn="l" rtl="0">
              <a:spcBef>
                <a:spcPts val="1600"/>
              </a:spcBef>
              <a:spcAft>
                <a:spcPts val="0"/>
              </a:spcAft>
              <a:buClr>
                <a:schemeClr val="dk1"/>
              </a:buClr>
              <a:buSzPts val="1100"/>
              <a:buFont typeface="Arial"/>
              <a:buNone/>
            </a:pPr>
            <a:r>
              <a:rPr lang="es" sz="1100" u="sng" dirty="0">
                <a:solidFill>
                  <a:schemeClr val="hlink"/>
                </a:solidFill>
                <a:hlinkClick r:id="rId3"/>
              </a:rPr>
              <a:t>http://redcomus.blogspot.com/2012/02/semana-5-arquitectura-y-topologias-de.html</a:t>
            </a:r>
            <a:endParaRPr sz="1400" dirty="0">
              <a:solidFill>
                <a:srgbClr val="000000"/>
              </a:solidFill>
            </a:endParaRPr>
          </a:p>
          <a:p>
            <a:pPr marL="0" lvl="0" indent="0" algn="l" rtl="0">
              <a:spcBef>
                <a:spcPts val="1600"/>
              </a:spcBef>
              <a:spcAft>
                <a:spcPts val="0"/>
              </a:spcAft>
              <a:buNone/>
            </a:pPr>
            <a:endParaRPr sz="1100"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1600"/>
              </a:spcAft>
              <a:buNone/>
            </a:pPr>
            <a:r>
              <a:rPr lang="es" dirty="0"/>
              <a:t> </a:t>
            </a:r>
            <a:endParaRPr dirty="0"/>
          </a:p>
        </p:txBody>
      </p:sp>
      <p:pic>
        <p:nvPicPr>
          <p:cNvPr id="134" name="Google Shape;134;p19"/>
          <p:cNvPicPr preferRelativeResize="0"/>
          <p:nvPr/>
        </p:nvPicPr>
        <p:blipFill>
          <a:blip r:embed="rId4">
            <a:alphaModFix/>
          </a:blip>
          <a:stretch>
            <a:fillRect/>
          </a:stretch>
        </p:blipFill>
        <p:spPr>
          <a:xfrm>
            <a:off x="4910225" y="246450"/>
            <a:ext cx="4034350" cy="3025763"/>
          </a:xfrm>
          <a:prstGeom prst="rect">
            <a:avLst/>
          </a:prstGeom>
          <a:noFill/>
          <a:ln>
            <a:noFill/>
          </a:ln>
        </p:spPr>
      </p:pic>
      <p:sp>
        <p:nvSpPr>
          <p:cNvPr id="135" name="Google Shape;135;p19"/>
          <p:cNvSpPr txBox="1">
            <a:spLocks noGrp="1"/>
          </p:cNvSpPr>
          <p:nvPr>
            <p:ph type="body" idx="2"/>
          </p:nvPr>
        </p:nvSpPr>
        <p:spPr>
          <a:xfrm>
            <a:off x="4982850" y="1152475"/>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Clr>
                <a:schemeClr val="dk1"/>
              </a:buClr>
              <a:buSzPts val="1100"/>
              <a:buFont typeface="Arial"/>
              <a:buNone/>
            </a:pPr>
            <a:r>
              <a:rPr lang="es" sz="1100" u="sng" dirty="0">
                <a:solidFill>
                  <a:schemeClr val="accent5"/>
                </a:solidFill>
                <a:hlinkClick r:id="rId5"/>
              </a:rPr>
              <a:t>https://www.monografias.com/trabajos103/puentes-y-conmutadores-lan/puentes-y-conmutadores-lan.shtml</a:t>
            </a:r>
            <a:endParaRPr sz="1100" dirty="0">
              <a:solidFill>
                <a:schemeClr val="dk1"/>
              </a:solidFill>
            </a:endParaRPr>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1600"/>
              </a:spcAft>
              <a:buNone/>
            </a:pPr>
            <a:endParaRPr dirty="0"/>
          </a:p>
        </p:txBody>
      </p:sp>
      <p:pic>
        <p:nvPicPr>
          <p:cNvPr id="5" name="Picture 2" descr="Resultado de imagen para libros">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11136" y="4311212"/>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esultado de imagen para siguiente">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47360" y="4436645"/>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05278" y="4388588"/>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sultado de imagen para atras">
            <a:hlinkClick r:id="rId12" action="ppaction://hlinksldjump"/>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52841" y="4311212"/>
            <a:ext cx="672693" cy="6726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0"/>
          <p:cNvSpPr txBox="1">
            <a:spLocks noGrp="1"/>
          </p:cNvSpPr>
          <p:nvPr>
            <p:ph type="body" idx="1"/>
          </p:nvPr>
        </p:nvSpPr>
        <p:spPr>
          <a:xfrm>
            <a:off x="311700" y="710675"/>
            <a:ext cx="4305300" cy="3968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1" u="sng" dirty="0"/>
              <a:t>TOKEN RING</a:t>
            </a:r>
            <a:endParaRPr b="1" u="sng" dirty="0"/>
          </a:p>
          <a:p>
            <a:pPr marL="0" lvl="0" indent="0" algn="l" rtl="0">
              <a:spcBef>
                <a:spcPts val="1600"/>
              </a:spcBef>
              <a:spcAft>
                <a:spcPts val="0"/>
              </a:spcAft>
              <a:buNone/>
            </a:pPr>
            <a:r>
              <a:rPr lang="es" sz="1800" dirty="0"/>
              <a:t>Se genera generalmente con los sistemas de computadoras central de IBM.Token ring se utiliza con computadoras centrales y se le conoce como un anillo cableado en forma de estrella ya que el aspecto externo del diseño de la red es una estrella.</a:t>
            </a:r>
            <a:r>
              <a:rPr lang="es" sz="1800" dirty="0">
                <a:solidFill>
                  <a:schemeClr val="dk1"/>
                </a:solidFill>
              </a:rPr>
              <a:t> </a:t>
            </a:r>
            <a:endParaRPr sz="1800" dirty="0">
              <a:solidFill>
                <a:schemeClr val="dk1"/>
              </a:solidFill>
            </a:endParaRPr>
          </a:p>
          <a:p>
            <a:pPr marL="0" lvl="0" indent="0" algn="l" rtl="0">
              <a:spcBef>
                <a:spcPts val="1600"/>
              </a:spcBef>
              <a:spcAft>
                <a:spcPts val="0"/>
              </a:spcAft>
              <a:buClr>
                <a:schemeClr val="dk1"/>
              </a:buClr>
              <a:buSzPts val="1100"/>
              <a:buFont typeface="Arial"/>
              <a:buNone/>
            </a:pPr>
            <a:r>
              <a:rPr lang="es" sz="1100" u="sng" dirty="0">
                <a:solidFill>
                  <a:schemeClr val="hlink"/>
                </a:solidFill>
                <a:hlinkClick r:id="rId3"/>
              </a:rPr>
              <a:t>https://www.goconqr.com/mindmap/6695362/arquitectura-y-topologias-de-red-lan</a:t>
            </a:r>
            <a:endParaRPr sz="1100" dirty="0">
              <a:solidFill>
                <a:schemeClr val="dk1"/>
              </a:solidFill>
            </a:endParaRPr>
          </a:p>
          <a:p>
            <a:pPr marL="0" lvl="0" indent="0" algn="l" rtl="0">
              <a:spcBef>
                <a:spcPts val="1600"/>
              </a:spcBef>
              <a:spcAft>
                <a:spcPts val="0"/>
              </a:spcAft>
              <a:buClr>
                <a:schemeClr val="dk1"/>
              </a:buClr>
              <a:buSzPts val="1100"/>
              <a:buFont typeface="Arial"/>
              <a:buNone/>
            </a:pPr>
            <a:endParaRPr sz="1800" dirty="0">
              <a:solidFill>
                <a:schemeClr val="dk1"/>
              </a:solidFill>
            </a:endParaRPr>
          </a:p>
          <a:p>
            <a:pPr marL="0" lvl="0" indent="0" algn="l" rtl="0">
              <a:spcBef>
                <a:spcPts val="1600"/>
              </a:spcBef>
              <a:spcAft>
                <a:spcPts val="0"/>
              </a:spcAft>
              <a:buClr>
                <a:schemeClr val="dk1"/>
              </a:buClr>
              <a:buSzPts val="1100"/>
              <a:buFont typeface="Arial"/>
              <a:buNone/>
            </a:pPr>
            <a:endParaRPr sz="1100" dirty="0">
              <a:solidFill>
                <a:schemeClr val="dk1"/>
              </a:solidFill>
            </a:endParaRPr>
          </a:p>
          <a:p>
            <a:pPr marL="0" lvl="0" indent="0" algn="l" rtl="0">
              <a:spcBef>
                <a:spcPts val="1600"/>
              </a:spcBef>
              <a:spcAft>
                <a:spcPts val="1600"/>
              </a:spcAft>
              <a:buClr>
                <a:schemeClr val="dk1"/>
              </a:buClr>
              <a:buSzPts val="1100"/>
              <a:buFont typeface="Arial"/>
              <a:buNone/>
            </a:pPr>
            <a:endParaRPr sz="1100" dirty="0">
              <a:solidFill>
                <a:schemeClr val="dk1"/>
              </a:solidFill>
            </a:endParaRPr>
          </a:p>
        </p:txBody>
      </p:sp>
      <p:pic>
        <p:nvPicPr>
          <p:cNvPr id="141" name="Google Shape;141;p20"/>
          <p:cNvPicPr preferRelativeResize="0"/>
          <p:nvPr/>
        </p:nvPicPr>
        <p:blipFill>
          <a:blip r:embed="rId4">
            <a:alphaModFix/>
          </a:blip>
          <a:stretch>
            <a:fillRect/>
          </a:stretch>
        </p:blipFill>
        <p:spPr>
          <a:xfrm>
            <a:off x="5062925" y="143000"/>
            <a:ext cx="3086100" cy="3276600"/>
          </a:xfrm>
          <a:prstGeom prst="rect">
            <a:avLst/>
          </a:prstGeom>
          <a:noFill/>
          <a:ln>
            <a:noFill/>
          </a:ln>
        </p:spPr>
      </p:pic>
      <p:sp>
        <p:nvSpPr>
          <p:cNvPr id="142" name="Google Shape;142;p20"/>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1600"/>
              </a:spcAft>
              <a:buClr>
                <a:schemeClr val="dk1"/>
              </a:buClr>
              <a:buSzPts val="1100"/>
              <a:buFont typeface="Arial"/>
              <a:buNone/>
            </a:pPr>
            <a:r>
              <a:rPr lang="es" sz="1100" u="sng">
                <a:solidFill>
                  <a:schemeClr val="accent5"/>
                </a:solidFill>
                <a:hlinkClick r:id="rId5"/>
              </a:rPr>
              <a:t>https://www.google.com/url?sa=i&amp;source=images&amp;cd=&amp;ved=2ahUKEwjxn7uSyeXiAhUFUKwKHUXOAHoQjRx6BAgBEAU&amp;url=http%3A%2F%2Fmanualredesweb.blogspot.com%2F2013%2F01%2Farquitectura-de-redes.html&amp;psig=AOvVaw2d6YJPPHUX87BczilUrsIG&amp;ust=1560484685395505</a:t>
            </a:r>
            <a:endParaRPr dirty="0"/>
          </a:p>
        </p:txBody>
      </p:sp>
      <p:pic>
        <p:nvPicPr>
          <p:cNvPr id="5" name="Picture 2" descr="Resultado de imagen para libros">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300" y="4193940"/>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esultado de imagen para siguiente">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35045" y="4259903"/>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54636" y="4263833"/>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sultado de imagen para atras">
            <a:hlinkClick r:id="rId12" action="ppaction://hlinksldjump"/>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42036" y="4242658"/>
            <a:ext cx="627508" cy="6275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1"/>
          <p:cNvSpPr txBox="1">
            <a:spLocks noGrp="1"/>
          </p:cNvSpPr>
          <p:nvPr>
            <p:ph type="body" idx="1"/>
          </p:nvPr>
        </p:nvSpPr>
        <p:spPr>
          <a:xfrm>
            <a:off x="244475" y="526575"/>
            <a:ext cx="8587800" cy="456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b="1" u="sng" dirty="0">
                <a:solidFill>
                  <a:srgbClr val="000000"/>
                </a:solidFill>
                <a:highlight>
                  <a:schemeClr val="lt1"/>
                </a:highlight>
              </a:rPr>
              <a:t>FDDI</a:t>
            </a:r>
            <a:endParaRPr sz="1400" b="1" u="sng" dirty="0">
              <a:solidFill>
                <a:srgbClr val="000000"/>
              </a:solidFill>
              <a:highlight>
                <a:schemeClr val="lt1"/>
              </a:highlight>
            </a:endParaRPr>
          </a:p>
          <a:p>
            <a:pPr marL="0" lvl="0" indent="0" algn="l" rtl="0">
              <a:spcBef>
                <a:spcPts val="1600"/>
              </a:spcBef>
              <a:spcAft>
                <a:spcPts val="0"/>
              </a:spcAft>
              <a:buNone/>
            </a:pPr>
            <a:r>
              <a:rPr lang="es" sz="1400" dirty="0">
                <a:solidFill>
                  <a:srgbClr val="000000"/>
                </a:solidFill>
                <a:highlight>
                  <a:schemeClr val="lt1"/>
                </a:highlight>
              </a:rPr>
              <a:t>FDDI es  un tipo de red token ring. la implementación  y la  topología de FDDI difieren de la arquitectura lan token  ring de IBM se utiliza frecuentemente  para  conectar  varios edificios  en un complejo de oficinas  o en una ciudad  universitaria.FDDI se ejecuta  en cable de fibra óptica combina  el rendimiento de alta velocidad  con las  ventajas de la  topología  de ring  de paso de los  tokens.FDDI se ejecuta  a 100 Mbps en una  topología de anillo doble  el anillo  externo se denomina   anillo principal  y el anillo  interno se denomina  anillo secundario.</a:t>
            </a:r>
            <a:endParaRPr sz="1400" b="1" u="sng" dirty="0">
              <a:solidFill>
                <a:srgbClr val="000000"/>
              </a:solidFill>
              <a:highlight>
                <a:schemeClr val="lt1"/>
              </a:highlight>
            </a:endParaRPr>
          </a:p>
          <a:p>
            <a:pPr marL="0" lvl="0" indent="0" algn="l" rtl="0">
              <a:spcBef>
                <a:spcPts val="1600"/>
              </a:spcBef>
              <a:spcAft>
                <a:spcPts val="0"/>
              </a:spcAft>
              <a:buNone/>
            </a:pPr>
            <a:endParaRPr sz="1000" b="1" u="sng" dirty="0">
              <a:solidFill>
                <a:srgbClr val="000000"/>
              </a:solidFill>
              <a:highlight>
                <a:schemeClr val="lt1"/>
              </a:highlight>
            </a:endParaRPr>
          </a:p>
          <a:p>
            <a:pPr marL="0" lvl="0" indent="0" algn="l" rtl="0">
              <a:spcBef>
                <a:spcPts val="1600"/>
              </a:spcBef>
              <a:spcAft>
                <a:spcPts val="0"/>
              </a:spcAft>
              <a:buNone/>
            </a:pPr>
            <a:endParaRPr sz="1000" b="1" u="sng" dirty="0">
              <a:solidFill>
                <a:srgbClr val="000000"/>
              </a:solidFill>
              <a:highlight>
                <a:schemeClr val="lt1"/>
              </a:highlight>
            </a:endParaRPr>
          </a:p>
          <a:p>
            <a:pPr marL="0" lvl="0" indent="0" algn="l" rtl="0">
              <a:spcBef>
                <a:spcPts val="1600"/>
              </a:spcBef>
              <a:spcAft>
                <a:spcPts val="0"/>
              </a:spcAft>
              <a:buNone/>
            </a:pPr>
            <a:r>
              <a:rPr lang="es" sz="1100" u="sng" dirty="0">
                <a:solidFill>
                  <a:schemeClr val="hlink"/>
                </a:solidFill>
                <a:hlinkClick r:id="rId3"/>
              </a:rPr>
              <a:t>https://www.goconqr.com/mindmap/6695362/arquitectura-y-topologias-de-red-lan</a:t>
            </a:r>
            <a:endParaRPr sz="1000" b="1" u="sng" dirty="0">
              <a:solidFill>
                <a:srgbClr val="000000"/>
              </a:solidFill>
              <a:highlight>
                <a:schemeClr val="lt1"/>
              </a:highlight>
            </a:endParaRPr>
          </a:p>
          <a:p>
            <a:pPr marL="0" lvl="0" indent="0" algn="l" rtl="0">
              <a:spcBef>
                <a:spcPts val="1600"/>
              </a:spcBef>
              <a:spcAft>
                <a:spcPts val="1600"/>
              </a:spcAft>
              <a:buNone/>
            </a:pPr>
            <a:r>
              <a:rPr lang="es" sz="1100" u="sng" dirty="0">
                <a:solidFill>
                  <a:schemeClr val="hlink"/>
                </a:solidFill>
                <a:hlinkClick r:id="rId4"/>
              </a:rPr>
              <a:t>http://arquitecturabsicasdeunared.blogspot.com/2012/02/fddi.html</a:t>
            </a:r>
            <a:endParaRPr sz="1000" b="1" u="sng" dirty="0">
              <a:solidFill>
                <a:srgbClr val="000000"/>
              </a:solidFill>
              <a:highlight>
                <a:schemeClr val="lt1"/>
              </a:highlight>
            </a:endParaRPr>
          </a:p>
        </p:txBody>
      </p:sp>
      <p:pic>
        <p:nvPicPr>
          <p:cNvPr id="148" name="Google Shape;148;p21"/>
          <p:cNvPicPr preferRelativeResize="0"/>
          <p:nvPr/>
        </p:nvPicPr>
        <p:blipFill>
          <a:blip r:embed="rId5">
            <a:alphaModFix/>
          </a:blip>
          <a:stretch>
            <a:fillRect/>
          </a:stretch>
        </p:blipFill>
        <p:spPr>
          <a:xfrm>
            <a:off x="5579400" y="2268263"/>
            <a:ext cx="3048000" cy="2771775"/>
          </a:xfrm>
          <a:prstGeom prst="rect">
            <a:avLst/>
          </a:prstGeom>
          <a:noFill/>
          <a:ln>
            <a:noFill/>
          </a:ln>
        </p:spPr>
      </p:pic>
      <p:pic>
        <p:nvPicPr>
          <p:cNvPr id="4" name="Picture 2" descr="Resultado de imagen para libros">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300" y="4222968"/>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94425" y="4205429"/>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34365" y="4222968"/>
            <a:ext cx="604010" cy="6040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t>Canal de fibra</a:t>
            </a:r>
            <a:endParaRPr sz="1400" dirty="0"/>
          </a:p>
        </p:txBody>
      </p:sp>
      <p:sp>
        <p:nvSpPr>
          <p:cNvPr id="154" name="Google Shape;154;p22"/>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s" sz="1200" dirty="0">
                <a:solidFill>
                  <a:srgbClr val="000000"/>
                </a:solidFill>
              </a:rPr>
              <a:t>El canal de fibra (del inglés fibre channel) es una tecnología de red utilizada principalmente para redes de almacenamiento, disponible primero a la velocidad de 1 Gbps y posteriormente a 2, 4 y 8 Gbps.</a:t>
            </a:r>
            <a:endParaRPr sz="1200" dirty="0">
              <a:solidFill>
                <a:srgbClr val="000000"/>
              </a:solidFill>
            </a:endParaRPr>
          </a:p>
          <a:p>
            <a:pPr marL="0" lvl="0" indent="0" algn="just" rtl="0">
              <a:spcBef>
                <a:spcPts val="0"/>
              </a:spcBef>
              <a:spcAft>
                <a:spcPts val="0"/>
              </a:spcAft>
              <a:buNone/>
            </a:pPr>
            <a:endParaRPr sz="1200" dirty="0">
              <a:solidFill>
                <a:srgbClr val="000000"/>
              </a:solidFill>
            </a:endParaRPr>
          </a:p>
          <a:p>
            <a:pPr marL="0" lvl="0" indent="0" algn="just" rtl="0">
              <a:spcBef>
                <a:spcPts val="0"/>
              </a:spcBef>
              <a:spcAft>
                <a:spcPts val="0"/>
              </a:spcAft>
              <a:buNone/>
            </a:pPr>
            <a:r>
              <a:rPr lang="es" sz="1200" dirty="0">
                <a:solidFill>
                  <a:srgbClr val="000000"/>
                </a:solidFill>
              </a:rPr>
              <a:t>El canal de fibra está estandarizado por el Comité Técnico T11 del INITS (Comité Internacional para Estándares de Tecnologías de la Información), acreditado por el ANSI (Instituto Nacional de Estándares Estadounidenses).</a:t>
            </a:r>
            <a:endParaRPr sz="1200" dirty="0">
              <a:solidFill>
                <a:srgbClr val="000000"/>
              </a:solidFill>
            </a:endParaRPr>
          </a:p>
          <a:p>
            <a:pPr marL="0" lvl="0" indent="0" algn="just" rtl="0">
              <a:spcBef>
                <a:spcPts val="0"/>
              </a:spcBef>
              <a:spcAft>
                <a:spcPts val="0"/>
              </a:spcAft>
              <a:buNone/>
            </a:pPr>
            <a:endParaRPr sz="1200" dirty="0">
              <a:solidFill>
                <a:srgbClr val="000000"/>
              </a:solidFill>
            </a:endParaRPr>
          </a:p>
          <a:p>
            <a:pPr marL="0" lvl="0" indent="0" algn="just" rtl="0">
              <a:spcBef>
                <a:spcPts val="0"/>
              </a:spcBef>
              <a:spcAft>
                <a:spcPts val="0"/>
              </a:spcAft>
              <a:buNone/>
            </a:pPr>
            <a:endParaRPr sz="1200" dirty="0">
              <a:solidFill>
                <a:srgbClr val="000000"/>
              </a:solidFill>
            </a:endParaRPr>
          </a:p>
          <a:p>
            <a:pPr marL="0" lvl="0" indent="0" algn="just" rtl="0">
              <a:spcBef>
                <a:spcPts val="0"/>
              </a:spcBef>
              <a:spcAft>
                <a:spcPts val="0"/>
              </a:spcAft>
              <a:buNone/>
            </a:pPr>
            <a:r>
              <a:rPr lang="es" sz="1200" dirty="0">
                <a:solidFill>
                  <a:srgbClr val="000000"/>
                </a:solidFill>
              </a:rPr>
              <a:t>Nació para ser utilizado principalmente en el campo de la supercomputación, pero se ha convertido en el tipo de conexión estándar para redes de almacenamiento en el ámbito empresarial. A pesar de su nombre, la señalización del canal de fibra puede funcionar tanto sobre pares de cobre, como sobre cables de fibra óptica.</a:t>
            </a:r>
            <a:endParaRPr sz="1200" dirty="0">
              <a:solidFill>
                <a:srgbClr val="000000"/>
              </a:solidFill>
            </a:endParaRPr>
          </a:p>
          <a:p>
            <a:pPr marL="0" lvl="0" indent="0" algn="just" rtl="0">
              <a:spcBef>
                <a:spcPts val="0"/>
              </a:spcBef>
              <a:spcAft>
                <a:spcPts val="0"/>
              </a:spcAft>
              <a:buNone/>
            </a:pPr>
            <a:endParaRPr sz="1200" dirty="0">
              <a:solidFill>
                <a:srgbClr val="000000"/>
              </a:solidFill>
            </a:endParaRPr>
          </a:p>
          <a:p>
            <a:pPr marL="0" lvl="0" indent="0" algn="just" rtl="0">
              <a:spcBef>
                <a:spcPts val="0"/>
              </a:spcBef>
              <a:spcAft>
                <a:spcPts val="0"/>
              </a:spcAft>
              <a:buNone/>
            </a:pPr>
            <a:endParaRPr sz="1200" dirty="0">
              <a:solidFill>
                <a:srgbClr val="000000"/>
              </a:solidFill>
            </a:endParaRPr>
          </a:p>
          <a:p>
            <a:pPr marL="0" lvl="0" indent="0" algn="just" rtl="0">
              <a:spcBef>
                <a:spcPts val="0"/>
              </a:spcBef>
              <a:spcAft>
                <a:spcPts val="0"/>
              </a:spcAft>
              <a:buNone/>
            </a:pPr>
            <a:endParaRPr sz="1200" dirty="0">
              <a:solidFill>
                <a:srgbClr val="000000"/>
              </a:solidFill>
            </a:endParaRPr>
          </a:p>
          <a:p>
            <a:pPr marL="0" lvl="0" indent="0" algn="just" rtl="0">
              <a:spcBef>
                <a:spcPts val="0"/>
              </a:spcBef>
              <a:spcAft>
                <a:spcPts val="0"/>
              </a:spcAft>
              <a:buNone/>
            </a:pPr>
            <a:r>
              <a:rPr lang="es" sz="1200" u="sng" dirty="0">
                <a:solidFill>
                  <a:schemeClr val="hlink"/>
                </a:solidFill>
                <a:hlinkClick r:id="rId3"/>
              </a:rPr>
              <a:t>https://comunicacionentrecomputadoras1.es.tl/SISTEMAS.htm</a:t>
            </a:r>
            <a:endParaRPr sz="1200" dirty="0">
              <a:solidFill>
                <a:srgbClr val="000000"/>
              </a:solidFill>
            </a:endParaRPr>
          </a:p>
          <a:p>
            <a:pPr marL="0" lvl="0" indent="0" algn="just" rtl="0">
              <a:spcBef>
                <a:spcPts val="0"/>
              </a:spcBef>
              <a:spcAft>
                <a:spcPts val="0"/>
              </a:spcAft>
              <a:buNone/>
            </a:pPr>
            <a:endParaRPr sz="1200" dirty="0">
              <a:solidFill>
                <a:srgbClr val="000000"/>
              </a:solidFill>
            </a:endParaRPr>
          </a:p>
          <a:p>
            <a:pPr marL="0" lvl="0" indent="0" algn="l" rtl="0">
              <a:spcBef>
                <a:spcPts val="0"/>
              </a:spcBef>
              <a:spcAft>
                <a:spcPts val="0"/>
              </a:spcAft>
              <a:buNone/>
            </a:pPr>
            <a:endParaRPr sz="1200" dirty="0">
              <a:solidFill>
                <a:srgbClr val="000000"/>
              </a:solidFill>
            </a:endParaRPr>
          </a:p>
          <a:p>
            <a:pPr marL="0" lvl="0" indent="0" algn="l" rtl="0">
              <a:spcBef>
                <a:spcPts val="0"/>
              </a:spcBef>
              <a:spcAft>
                <a:spcPts val="1600"/>
              </a:spcAft>
              <a:buNone/>
            </a:pPr>
            <a:endParaRPr sz="1200" dirty="0"/>
          </a:p>
        </p:txBody>
      </p:sp>
      <p:pic>
        <p:nvPicPr>
          <p:cNvPr id="155" name="Google Shape;155;p22"/>
          <p:cNvPicPr preferRelativeResize="0"/>
          <p:nvPr/>
        </p:nvPicPr>
        <p:blipFill>
          <a:blip r:embed="rId4">
            <a:alphaModFix/>
          </a:blip>
          <a:stretch>
            <a:fillRect/>
          </a:stretch>
        </p:blipFill>
        <p:spPr>
          <a:xfrm>
            <a:off x="6068450" y="3198100"/>
            <a:ext cx="2445300" cy="1622800"/>
          </a:xfrm>
          <a:prstGeom prst="rect">
            <a:avLst/>
          </a:prstGeom>
          <a:noFill/>
          <a:ln>
            <a:noFill/>
          </a:ln>
        </p:spPr>
      </p:pic>
      <p:pic>
        <p:nvPicPr>
          <p:cNvPr id="5"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1043" y="4297404"/>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89788" y="4363367"/>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41168" y="4279865"/>
            <a:ext cx="595317" cy="5953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3"/>
          <p:cNvSpPr txBox="1">
            <a:spLocks noGrp="1"/>
          </p:cNvSpPr>
          <p:nvPr>
            <p:ph type="title"/>
          </p:nvPr>
        </p:nvSpPr>
        <p:spPr>
          <a:xfrm>
            <a:off x="311700" y="410000"/>
            <a:ext cx="8520600" cy="6915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s" sz="1400" b="1">
                <a:solidFill>
                  <a:srgbClr val="000000"/>
                </a:solidFill>
              </a:rPr>
              <a:t>Capas del canal de fibra</a:t>
            </a:r>
            <a:endParaRPr sz="1400" b="1" dirty="0">
              <a:solidFill>
                <a:srgbClr val="000000"/>
              </a:solidFill>
            </a:endParaRPr>
          </a:p>
        </p:txBody>
      </p:sp>
      <p:sp>
        <p:nvSpPr>
          <p:cNvPr id="161" name="Google Shape;161;p23"/>
          <p:cNvSpPr txBox="1">
            <a:spLocks noGrp="1"/>
          </p:cNvSpPr>
          <p:nvPr>
            <p:ph type="body" idx="1"/>
          </p:nvPr>
        </p:nvSpPr>
        <p:spPr>
          <a:xfrm>
            <a:off x="234600" y="902250"/>
            <a:ext cx="8520600" cy="3339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s" sz="1400" dirty="0">
                <a:solidFill>
                  <a:srgbClr val="000000"/>
                </a:solidFill>
              </a:rPr>
              <a:t>El canal de fibra es un protocolo con cinco capas, llamadas:</a:t>
            </a: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r>
              <a:rPr lang="es" sz="1400" dirty="0">
                <a:solidFill>
                  <a:srgbClr val="000000"/>
                </a:solidFill>
              </a:rPr>
              <a:t>FC0 La capa física, que incluye los cables, la óptica de la fibra, conectores, etc.</a:t>
            </a:r>
            <a:endParaRPr sz="1400" dirty="0">
              <a:solidFill>
                <a:srgbClr val="000000"/>
              </a:solidFill>
            </a:endParaRPr>
          </a:p>
          <a:p>
            <a:pPr marL="0" lvl="0" indent="0" algn="just" rtl="0">
              <a:spcBef>
                <a:spcPts val="0"/>
              </a:spcBef>
              <a:spcAft>
                <a:spcPts val="0"/>
              </a:spcAft>
              <a:buNone/>
            </a:pPr>
            <a:r>
              <a:rPr lang="es" sz="1400" dirty="0">
                <a:solidFill>
                  <a:srgbClr val="000000"/>
                </a:solidFill>
              </a:rPr>
              <a:t>FC1 La capa de enlace de datos, que implementa la codificación y decodificación de las señales.</a:t>
            </a:r>
            <a:endParaRPr sz="1400" dirty="0">
              <a:solidFill>
                <a:srgbClr val="000000"/>
              </a:solidFill>
            </a:endParaRPr>
          </a:p>
          <a:p>
            <a:pPr marL="0" lvl="0" indent="0" algn="just" rtl="0">
              <a:spcBef>
                <a:spcPts val="0"/>
              </a:spcBef>
              <a:spcAft>
                <a:spcPts val="0"/>
              </a:spcAft>
              <a:buNone/>
            </a:pPr>
            <a:r>
              <a:rPr lang="es" sz="1400" dirty="0">
                <a:solidFill>
                  <a:srgbClr val="000000"/>
                </a:solidFill>
              </a:rPr>
              <a:t>FC2 La capa de red, definida por el estándar FC-PI-2, que constituye el núcleo del canal de fibra y define los protocolos principales.</a:t>
            </a:r>
            <a:endParaRPr sz="1400" dirty="0">
              <a:solidFill>
                <a:srgbClr val="000000"/>
              </a:solidFill>
            </a:endParaRPr>
          </a:p>
          <a:p>
            <a:pPr marL="0" lvl="0" indent="0" algn="just" rtl="0">
              <a:spcBef>
                <a:spcPts val="0"/>
              </a:spcBef>
              <a:spcAft>
                <a:spcPts val="0"/>
              </a:spcAft>
              <a:buNone/>
            </a:pPr>
            <a:r>
              <a:rPr lang="es" sz="1400" dirty="0">
                <a:solidFill>
                  <a:srgbClr val="000000"/>
                </a:solidFill>
              </a:rPr>
              <a:t>FC3 La capa de servicios comunes, una fina capa que puede implementar funciones como el cifrado o RAID.</a:t>
            </a:r>
            <a:endParaRPr sz="1400" dirty="0">
              <a:solidFill>
                <a:srgbClr val="000000"/>
              </a:solidFill>
            </a:endParaRPr>
          </a:p>
          <a:p>
            <a:pPr marL="0" lvl="0" indent="0" algn="just" rtl="0">
              <a:spcBef>
                <a:spcPts val="0"/>
              </a:spcBef>
              <a:spcAft>
                <a:spcPts val="0"/>
              </a:spcAft>
              <a:buNone/>
            </a:pPr>
            <a:r>
              <a:rPr lang="es" sz="1400" dirty="0">
                <a:solidFill>
                  <a:srgbClr val="000000"/>
                </a:solidFill>
              </a:rPr>
              <a:t>FC4 La capa de mapeo de protocolo, en la que otros protocolos, como SCSI, se encapsulan en unidades de información que se entregan a la capa FC2.</a:t>
            </a:r>
            <a:endParaRPr sz="1400" dirty="0">
              <a:solidFill>
                <a:srgbClr val="000000"/>
              </a:solidFill>
            </a:endParaRPr>
          </a:p>
          <a:p>
            <a:pPr marL="0" lvl="0" indent="0" algn="just" rtl="0">
              <a:spcBef>
                <a:spcPts val="0"/>
              </a:spcBef>
              <a:spcAft>
                <a:spcPts val="0"/>
              </a:spcAft>
              <a:buNone/>
            </a:pPr>
            <a:r>
              <a:rPr lang="es" sz="1400" dirty="0">
                <a:solidFill>
                  <a:srgbClr val="000000"/>
                </a:solidFill>
              </a:rPr>
              <a:t>FC0, FC1 y FC2 también se conocen como FC-PH, las capas físicas del canal de fibra.</a:t>
            </a:r>
            <a:endParaRPr sz="1400" dirty="0">
              <a:solidFill>
                <a:srgbClr val="000000"/>
              </a:solidFill>
            </a:endParaRPr>
          </a:p>
          <a:p>
            <a:pPr marL="0" lvl="0" indent="0" algn="just" rtl="0">
              <a:spcBef>
                <a:spcPts val="0"/>
              </a:spcBef>
              <a:spcAft>
                <a:spcPts val="0"/>
              </a:spcAft>
              <a:buNone/>
            </a:pPr>
            <a:r>
              <a:rPr lang="es" sz="1400" u="sng" dirty="0">
                <a:solidFill>
                  <a:schemeClr val="hlink"/>
                </a:solidFill>
                <a:hlinkClick r:id="rId3"/>
              </a:rPr>
              <a:t>https://comunicacionentrecomputadoras1.es.tl/SISTEMAS.htm</a:t>
            </a: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l" rtl="0">
              <a:spcBef>
                <a:spcPts val="0"/>
              </a:spcBef>
              <a:spcAft>
                <a:spcPts val="1600"/>
              </a:spcAft>
              <a:buNone/>
            </a:pPr>
            <a:endParaRPr sz="1400" dirty="0"/>
          </a:p>
        </p:txBody>
      </p:sp>
      <p:pic>
        <p:nvPicPr>
          <p:cNvPr id="4" name="Picture 2" descr="Resultado de imagen para libros">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300" y="4193940"/>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86425" y="4176401"/>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48476" y="4001536"/>
            <a:ext cx="770182" cy="7701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4"/>
          <p:cNvSpPr txBox="1">
            <a:spLocks noGrp="1"/>
          </p:cNvSpPr>
          <p:nvPr>
            <p:ph type="body" idx="1"/>
          </p:nvPr>
        </p:nvSpPr>
        <p:spPr>
          <a:xfrm>
            <a:off x="135475" y="253325"/>
            <a:ext cx="8520600" cy="4315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solidFill>
                  <a:srgbClr val="000000"/>
                </a:solidFill>
              </a:rPr>
              <a:t>  </a:t>
            </a:r>
            <a:r>
              <a:rPr lang="es" sz="1400" b="1" dirty="0">
                <a:solidFill>
                  <a:srgbClr val="000000"/>
                </a:solidFill>
              </a:rPr>
              <a:t>Redes inalámbricas</a:t>
            </a:r>
            <a:endParaRPr sz="1400" b="1" dirty="0">
              <a:solidFill>
                <a:srgbClr val="000000"/>
              </a:solidFill>
            </a:endParaRPr>
          </a:p>
          <a:p>
            <a:pPr marL="0" lvl="0" indent="0" algn="just" rtl="0">
              <a:spcBef>
                <a:spcPts val="1600"/>
              </a:spcBef>
              <a:spcAft>
                <a:spcPts val="0"/>
              </a:spcAft>
              <a:buNone/>
            </a:pPr>
            <a:r>
              <a:rPr lang="es" sz="1400" dirty="0">
                <a:solidFill>
                  <a:srgbClr val="000000"/>
                </a:solidFill>
              </a:rPr>
              <a:t>Una red inalámbrica es, como su nombre lo indica, una red en la que dos o más terminales (por ejemplo, ordenadores portátiles, agendas electrónicas, etc.) se pueden comunicar sin la necesidad de una conexión por cable. Con las redes inalámbricas, un usuario puede mantenerse conectado cuando se desplaza dentro de una determinada área geográfica. Por esta razón, a veces se utiliza el término "movilidad" cuando se trata este tema.</a:t>
            </a:r>
            <a:endParaRPr sz="1400" dirty="0">
              <a:solidFill>
                <a:srgbClr val="000000"/>
              </a:solidFill>
            </a:endParaRPr>
          </a:p>
          <a:p>
            <a:pPr marL="0" lvl="0" indent="0" algn="just" rtl="0">
              <a:spcBef>
                <a:spcPts val="0"/>
              </a:spcBef>
              <a:spcAft>
                <a:spcPts val="0"/>
              </a:spcAft>
              <a:buNone/>
            </a:pPr>
            <a:r>
              <a:rPr lang="es" sz="1400" u="sng" dirty="0">
                <a:solidFill>
                  <a:schemeClr val="hlink"/>
                </a:solidFill>
                <a:hlinkClick r:id="rId3"/>
              </a:rPr>
              <a:t>https://comunicacionentrecomputadoras1.es.tl/SISTEMAS.htm</a:t>
            </a: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r>
              <a:rPr lang="es" sz="1400" u="sng" dirty="0">
                <a:solidFill>
                  <a:schemeClr val="hlink"/>
                </a:solidFill>
                <a:hlinkClick r:id="rId4"/>
              </a:rPr>
              <a:t>https://www.franciscomolina.cl/conceptos-basicos-de-redes-inalambricas/</a:t>
            </a: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endParaRPr sz="1400" dirty="0">
              <a:solidFill>
                <a:srgbClr val="000000"/>
              </a:solidFill>
            </a:endParaRPr>
          </a:p>
        </p:txBody>
      </p:sp>
      <p:pic>
        <p:nvPicPr>
          <p:cNvPr id="167" name="Google Shape;167;p24"/>
          <p:cNvPicPr preferRelativeResize="0"/>
          <p:nvPr/>
        </p:nvPicPr>
        <p:blipFill>
          <a:blip r:embed="rId5">
            <a:alphaModFix/>
          </a:blip>
          <a:stretch>
            <a:fillRect/>
          </a:stretch>
        </p:blipFill>
        <p:spPr>
          <a:xfrm>
            <a:off x="6233875" y="1760900"/>
            <a:ext cx="2368374" cy="2070300"/>
          </a:xfrm>
          <a:prstGeom prst="rect">
            <a:avLst/>
          </a:prstGeom>
          <a:noFill/>
          <a:ln>
            <a:noFill/>
          </a:ln>
        </p:spPr>
      </p:pic>
      <p:pic>
        <p:nvPicPr>
          <p:cNvPr id="4" name="Picture 2" descr="Resultado de imagen para libros">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1328" y="4253559"/>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80073" y="4319522"/>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31453" y="4236020"/>
            <a:ext cx="595317" cy="5953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dirty="0"/>
              <a:t>Elija una opción</a:t>
            </a:r>
            <a:endParaRPr dirty="0"/>
          </a:p>
        </p:txBody>
      </p:sp>
      <p:pic>
        <p:nvPicPr>
          <p:cNvPr id="94" name="Google Shape;94;p14">
            <a:hlinkClick r:id="rId3" action="ppaction://hlinksldjump"/>
          </p:cNvPr>
          <p:cNvPicPr preferRelativeResize="0"/>
          <p:nvPr/>
        </p:nvPicPr>
        <p:blipFill rotWithShape="1">
          <a:blip r:embed="rId4">
            <a:alphaModFix/>
          </a:blip>
          <a:srcRect l="25995" t="27321" r="27316" b="25646"/>
          <a:stretch/>
        </p:blipFill>
        <p:spPr>
          <a:xfrm>
            <a:off x="528058" y="1013676"/>
            <a:ext cx="971857" cy="1162528"/>
          </a:xfrm>
          <a:prstGeom prst="rect">
            <a:avLst/>
          </a:prstGeom>
          <a:noFill/>
          <a:ln>
            <a:noFill/>
          </a:ln>
        </p:spPr>
      </p:pic>
      <p:sp>
        <p:nvSpPr>
          <p:cNvPr id="95" name="Google Shape;95;p14">
            <a:hlinkClick r:id="rId3" action="ppaction://hlinksldjump"/>
          </p:cNvPr>
          <p:cNvSpPr txBox="1"/>
          <p:nvPr/>
        </p:nvSpPr>
        <p:spPr>
          <a:xfrm>
            <a:off x="380900" y="2173921"/>
            <a:ext cx="1530900" cy="60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dirty="0">
                <a:latin typeface="Roboto"/>
                <a:ea typeface="Roboto"/>
                <a:cs typeface="Roboto"/>
                <a:sym typeface="Roboto"/>
              </a:rPr>
              <a:t>Datos de Identificación</a:t>
            </a:r>
            <a:endParaRPr dirty="0">
              <a:latin typeface="Roboto"/>
              <a:ea typeface="Roboto"/>
              <a:cs typeface="Roboto"/>
              <a:sym typeface="Roboto"/>
            </a:endParaRPr>
          </a:p>
        </p:txBody>
      </p:sp>
      <p:pic>
        <p:nvPicPr>
          <p:cNvPr id="96" name="Google Shape;96;p14">
            <a:hlinkClick r:id="rId5" action="ppaction://hlinksldjump"/>
          </p:cNvPr>
          <p:cNvPicPr preferRelativeResize="0"/>
          <p:nvPr/>
        </p:nvPicPr>
        <p:blipFill>
          <a:blip r:embed="rId6">
            <a:alphaModFix/>
          </a:blip>
          <a:stretch>
            <a:fillRect/>
          </a:stretch>
        </p:blipFill>
        <p:spPr>
          <a:xfrm>
            <a:off x="1821660" y="1017800"/>
            <a:ext cx="1316245" cy="1212512"/>
          </a:xfrm>
          <a:prstGeom prst="rect">
            <a:avLst/>
          </a:prstGeom>
          <a:noFill/>
          <a:ln>
            <a:noFill/>
          </a:ln>
        </p:spPr>
      </p:pic>
      <p:sp>
        <p:nvSpPr>
          <p:cNvPr id="97" name="Google Shape;97;p14">
            <a:hlinkClick r:id="rId5" action="ppaction://hlinksldjump"/>
          </p:cNvPr>
          <p:cNvSpPr txBox="1"/>
          <p:nvPr/>
        </p:nvSpPr>
        <p:spPr>
          <a:xfrm>
            <a:off x="1911800" y="2429221"/>
            <a:ext cx="1343700" cy="35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dirty="0">
                <a:latin typeface="Roboto"/>
                <a:ea typeface="Roboto"/>
                <a:cs typeface="Roboto"/>
                <a:sym typeface="Roboto"/>
              </a:rPr>
              <a:t>Presentación</a:t>
            </a:r>
            <a:endParaRPr dirty="0">
              <a:latin typeface="Roboto"/>
              <a:ea typeface="Roboto"/>
              <a:cs typeface="Roboto"/>
              <a:sym typeface="Roboto"/>
            </a:endParaRPr>
          </a:p>
        </p:txBody>
      </p:sp>
      <p:pic>
        <p:nvPicPr>
          <p:cNvPr id="98" name="Google Shape;98;p14">
            <a:hlinkClick r:id="rId7" action="ppaction://hlinksldjump"/>
          </p:cNvPr>
          <p:cNvPicPr preferRelativeResize="0"/>
          <p:nvPr/>
        </p:nvPicPr>
        <p:blipFill>
          <a:blip r:embed="rId8">
            <a:alphaModFix/>
          </a:blip>
          <a:stretch>
            <a:fillRect/>
          </a:stretch>
        </p:blipFill>
        <p:spPr>
          <a:xfrm>
            <a:off x="3538184" y="1017800"/>
            <a:ext cx="961594" cy="1154279"/>
          </a:xfrm>
          <a:prstGeom prst="rect">
            <a:avLst/>
          </a:prstGeom>
          <a:noFill/>
          <a:ln>
            <a:noFill/>
          </a:ln>
        </p:spPr>
      </p:pic>
      <p:sp>
        <p:nvSpPr>
          <p:cNvPr id="99" name="Google Shape;99;p14">
            <a:hlinkClick r:id="rId7" action="ppaction://hlinksldjump"/>
          </p:cNvPr>
          <p:cNvSpPr txBox="1"/>
          <p:nvPr/>
        </p:nvSpPr>
        <p:spPr>
          <a:xfrm>
            <a:off x="3538184" y="2397277"/>
            <a:ext cx="961594" cy="33605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dirty="0">
                <a:latin typeface="Roboto"/>
                <a:ea typeface="Roboto"/>
                <a:cs typeface="Roboto"/>
                <a:sym typeface="Roboto"/>
              </a:rPr>
              <a:t>Objetivos</a:t>
            </a:r>
            <a:endParaRPr dirty="0">
              <a:latin typeface="Roboto"/>
              <a:ea typeface="Roboto"/>
              <a:cs typeface="Roboto"/>
              <a:sym typeface="Roboto"/>
            </a:endParaRPr>
          </a:p>
        </p:txBody>
      </p:sp>
      <p:pic>
        <p:nvPicPr>
          <p:cNvPr id="100" name="Google Shape;100;p14">
            <a:hlinkClick r:id="rId9" action="ppaction://hlinksldjump"/>
          </p:cNvPr>
          <p:cNvPicPr preferRelativeResize="0"/>
          <p:nvPr/>
        </p:nvPicPr>
        <p:blipFill>
          <a:blip r:embed="rId10">
            <a:alphaModFix/>
          </a:blip>
          <a:stretch>
            <a:fillRect/>
          </a:stretch>
        </p:blipFill>
        <p:spPr>
          <a:xfrm>
            <a:off x="4647865" y="960429"/>
            <a:ext cx="1367315" cy="1269883"/>
          </a:xfrm>
          <a:prstGeom prst="rect">
            <a:avLst/>
          </a:prstGeom>
          <a:noFill/>
          <a:ln>
            <a:noFill/>
          </a:ln>
        </p:spPr>
      </p:pic>
      <p:sp>
        <p:nvSpPr>
          <p:cNvPr id="101" name="Google Shape;101;p14">
            <a:hlinkClick r:id="rId9" action="ppaction://hlinksldjump"/>
          </p:cNvPr>
          <p:cNvSpPr txBox="1"/>
          <p:nvPr/>
        </p:nvSpPr>
        <p:spPr>
          <a:xfrm>
            <a:off x="4647865" y="2397277"/>
            <a:ext cx="1343700" cy="35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dirty="0">
                <a:latin typeface="Roboto"/>
                <a:ea typeface="Roboto"/>
                <a:cs typeface="Roboto"/>
                <a:sym typeface="Roboto"/>
              </a:rPr>
              <a:t>conocimiento</a:t>
            </a:r>
            <a:endParaRPr dirty="0">
              <a:latin typeface="Roboto"/>
              <a:ea typeface="Roboto"/>
              <a:cs typeface="Roboto"/>
              <a:sym typeface="Roboto"/>
            </a:endParaRPr>
          </a:p>
        </p:txBody>
      </p:sp>
      <p:pic>
        <p:nvPicPr>
          <p:cNvPr id="11" name="Imagen 10">
            <a:hlinkClick r:id="rId11" action="ppaction://hlinksldjump"/>
          </p:cNvPr>
          <p:cNvPicPr>
            <a:picLocks noChangeAspect="1"/>
          </p:cNvPicPr>
          <p:nvPr/>
        </p:nvPicPr>
        <p:blipFill>
          <a:blip r:embed="rId12"/>
          <a:stretch>
            <a:fillRect/>
          </a:stretch>
        </p:blipFill>
        <p:spPr>
          <a:xfrm>
            <a:off x="6049370" y="1086657"/>
            <a:ext cx="1233193" cy="1233193"/>
          </a:xfrm>
          <a:prstGeom prst="rect">
            <a:avLst/>
          </a:prstGeom>
        </p:spPr>
      </p:pic>
      <p:sp>
        <p:nvSpPr>
          <p:cNvPr id="4" name="CuadroTexto 3">
            <a:hlinkClick r:id="rId11" action="ppaction://hlinksldjump"/>
          </p:cNvPr>
          <p:cNvSpPr txBox="1"/>
          <p:nvPr/>
        </p:nvSpPr>
        <p:spPr>
          <a:xfrm>
            <a:off x="6190546" y="2311917"/>
            <a:ext cx="1092017" cy="523220"/>
          </a:xfrm>
          <a:prstGeom prst="rect">
            <a:avLst/>
          </a:prstGeom>
          <a:noFill/>
        </p:spPr>
        <p:txBody>
          <a:bodyPr wrap="square" rtlCol="0">
            <a:spAutoFit/>
          </a:bodyPr>
          <a:lstStyle/>
          <a:p>
            <a:r>
              <a:rPr lang="es-MX" dirty="0"/>
              <a:t>Guion explicativo</a:t>
            </a:r>
          </a:p>
        </p:txBody>
      </p:sp>
      <p:pic>
        <p:nvPicPr>
          <p:cNvPr id="17" name="Picture 2" descr="Resultado de imagen para icono de unidad de competencia">
            <a:hlinkClick r:id="rId13" action="ppaction://hlinksldjump"/>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24001" y="713900"/>
            <a:ext cx="1679029" cy="167902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hlinkClick r:id="rId13" action="ppaction://hlinksldjump"/>
          </p:cNvPr>
          <p:cNvSpPr txBox="1"/>
          <p:nvPr/>
        </p:nvSpPr>
        <p:spPr>
          <a:xfrm>
            <a:off x="7393070" y="2311917"/>
            <a:ext cx="1541023" cy="523220"/>
          </a:xfrm>
          <a:prstGeom prst="rect">
            <a:avLst/>
          </a:prstGeom>
          <a:noFill/>
        </p:spPr>
        <p:txBody>
          <a:bodyPr wrap="square" rtlCol="0">
            <a:spAutoFit/>
          </a:bodyPr>
          <a:lstStyle/>
          <a:p>
            <a:r>
              <a:rPr lang="es-MX" dirty="0"/>
              <a:t>Unidad de competencia</a:t>
            </a:r>
          </a:p>
        </p:txBody>
      </p:sp>
      <p:pic>
        <p:nvPicPr>
          <p:cNvPr id="15" name="Picture 10" descr="Imagen relacionada">
            <a:hlinkClick r:id="rId15" action="ppaction://hlinksldjump"/>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8917" y="4095750"/>
            <a:ext cx="782297" cy="78229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Resultado de imagen para libros">
            <a:hlinkClick r:id="rId17" action="ppaction://hlinksldjump"/>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88354" y="2654120"/>
            <a:ext cx="1295210" cy="1295210"/>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hlinkClick r:id="rId17" action="ppaction://hlinksldjump"/>
          </p:cNvPr>
          <p:cNvSpPr txBox="1"/>
          <p:nvPr/>
        </p:nvSpPr>
        <p:spPr>
          <a:xfrm>
            <a:off x="1189223" y="3820520"/>
            <a:ext cx="1150614" cy="532582"/>
          </a:xfrm>
          <a:prstGeom prst="rect">
            <a:avLst/>
          </a:prstGeom>
          <a:noFill/>
        </p:spPr>
        <p:txBody>
          <a:bodyPr wrap="square" rtlCol="0">
            <a:spAutoFit/>
          </a:bodyPr>
          <a:lstStyle/>
          <a:p>
            <a:r>
              <a:rPr lang="es-MX" dirty="0"/>
              <a:t>Unidad de aprendizaje</a:t>
            </a:r>
          </a:p>
        </p:txBody>
      </p:sp>
      <p:pic>
        <p:nvPicPr>
          <p:cNvPr id="2" name="Imagen 1">
            <a:hlinkClick r:id="rId19" action="ppaction://hlinksldjump"/>
          </p:cNvPr>
          <p:cNvPicPr>
            <a:picLocks noChangeAspect="1"/>
          </p:cNvPicPr>
          <p:nvPr/>
        </p:nvPicPr>
        <p:blipFill>
          <a:blip r:embed="rId20"/>
          <a:stretch>
            <a:fillRect/>
          </a:stretch>
        </p:blipFill>
        <p:spPr>
          <a:xfrm>
            <a:off x="2877954" y="2731711"/>
            <a:ext cx="865600" cy="1075294"/>
          </a:xfrm>
          <a:prstGeom prst="rect">
            <a:avLst/>
          </a:prstGeom>
        </p:spPr>
      </p:pic>
      <p:sp>
        <p:nvSpPr>
          <p:cNvPr id="7" name="CuadroTexto 6">
            <a:hlinkClick r:id="rId19" action="ppaction://hlinksldjump"/>
          </p:cNvPr>
          <p:cNvSpPr txBox="1"/>
          <p:nvPr/>
        </p:nvSpPr>
        <p:spPr>
          <a:xfrm>
            <a:off x="2675155" y="3801718"/>
            <a:ext cx="1395955" cy="307777"/>
          </a:xfrm>
          <a:prstGeom prst="rect">
            <a:avLst/>
          </a:prstGeom>
          <a:noFill/>
        </p:spPr>
        <p:txBody>
          <a:bodyPr wrap="square" rtlCol="0">
            <a:spAutoFit/>
          </a:bodyPr>
          <a:lstStyle/>
          <a:p>
            <a:r>
              <a:rPr lang="es-MX" dirty="0"/>
              <a:t>Conclusiones</a:t>
            </a:r>
            <a:endParaRPr lang="es-ES" dirty="0"/>
          </a:p>
        </p:txBody>
      </p:sp>
      <p:pic>
        <p:nvPicPr>
          <p:cNvPr id="8" name="Imagen 7">
            <a:hlinkClick r:id="rId21" action="ppaction://hlinksldjump"/>
          </p:cNvPr>
          <p:cNvPicPr>
            <a:picLocks noChangeAspect="1"/>
          </p:cNvPicPr>
          <p:nvPr/>
        </p:nvPicPr>
        <p:blipFill>
          <a:blip r:embed="rId22"/>
          <a:stretch>
            <a:fillRect/>
          </a:stretch>
        </p:blipFill>
        <p:spPr>
          <a:xfrm>
            <a:off x="4187595" y="2755215"/>
            <a:ext cx="1147491" cy="1043713"/>
          </a:xfrm>
          <a:prstGeom prst="rect">
            <a:avLst/>
          </a:prstGeom>
        </p:spPr>
      </p:pic>
      <p:sp>
        <p:nvSpPr>
          <p:cNvPr id="9" name="CuadroTexto 8">
            <a:hlinkClick r:id="rId21" action="ppaction://hlinksldjump"/>
          </p:cNvPr>
          <p:cNvSpPr txBox="1"/>
          <p:nvPr/>
        </p:nvSpPr>
        <p:spPr>
          <a:xfrm>
            <a:off x="4187595" y="3813226"/>
            <a:ext cx="1408084" cy="532582"/>
          </a:xfrm>
          <a:prstGeom prst="rect">
            <a:avLst/>
          </a:prstGeom>
          <a:noFill/>
        </p:spPr>
        <p:txBody>
          <a:bodyPr wrap="square" rtlCol="0">
            <a:spAutoFit/>
          </a:bodyPr>
          <a:lstStyle/>
          <a:p>
            <a:r>
              <a:rPr lang="es-ES" dirty="0"/>
              <a:t>Referencias bibliográficas</a:t>
            </a:r>
          </a:p>
        </p:txBody>
      </p:sp>
      <p:pic>
        <p:nvPicPr>
          <p:cNvPr id="5" name="Imagen 4">
            <a:hlinkClick r:id="rId23" action="ppaction://hlinksldjump"/>
          </p:cNvPr>
          <p:cNvPicPr>
            <a:picLocks noChangeAspect="1"/>
          </p:cNvPicPr>
          <p:nvPr/>
        </p:nvPicPr>
        <p:blipFill>
          <a:blip r:embed="rId24"/>
          <a:stretch>
            <a:fillRect/>
          </a:stretch>
        </p:blipFill>
        <p:spPr>
          <a:xfrm>
            <a:off x="5657029" y="2769629"/>
            <a:ext cx="1177846" cy="1023744"/>
          </a:xfrm>
          <a:prstGeom prst="rect">
            <a:avLst/>
          </a:prstGeom>
        </p:spPr>
      </p:pic>
      <p:sp>
        <p:nvSpPr>
          <p:cNvPr id="10" name="CuadroTexto 9">
            <a:hlinkClick r:id="rId23" action="ppaction://hlinksldjump"/>
          </p:cNvPr>
          <p:cNvSpPr txBox="1"/>
          <p:nvPr/>
        </p:nvSpPr>
        <p:spPr>
          <a:xfrm>
            <a:off x="5520618" y="3786341"/>
            <a:ext cx="1662226" cy="307777"/>
          </a:xfrm>
          <a:prstGeom prst="rect">
            <a:avLst/>
          </a:prstGeom>
          <a:noFill/>
        </p:spPr>
        <p:txBody>
          <a:bodyPr wrap="square" rtlCol="0">
            <a:spAutoFit/>
          </a:bodyPr>
          <a:lstStyle/>
          <a:p>
            <a:r>
              <a:rPr lang="es-MX" dirty="0"/>
              <a:t>Retroalimentación</a:t>
            </a: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5"/>
          <p:cNvSpPr txBox="1">
            <a:spLocks noGrp="1"/>
          </p:cNvSpPr>
          <p:nvPr>
            <p:ph type="body" idx="1"/>
          </p:nvPr>
        </p:nvSpPr>
        <p:spPr>
          <a:xfrm>
            <a:off x="311700" y="231300"/>
            <a:ext cx="8520600" cy="433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b="1" dirty="0">
                <a:solidFill>
                  <a:srgbClr val="000000"/>
                </a:solidFill>
              </a:rPr>
              <a:t>Redes inalámbricas</a:t>
            </a:r>
            <a:endParaRPr sz="1400" b="1" dirty="0">
              <a:solidFill>
                <a:srgbClr val="000000"/>
              </a:solidFill>
            </a:endParaRPr>
          </a:p>
          <a:p>
            <a:pPr marL="0" lvl="0" indent="0" algn="just" rtl="0">
              <a:spcBef>
                <a:spcPts val="1600"/>
              </a:spcBef>
              <a:spcAft>
                <a:spcPts val="0"/>
              </a:spcAft>
              <a:buNone/>
            </a:pPr>
            <a:r>
              <a:rPr lang="es" sz="1400" dirty="0">
                <a:solidFill>
                  <a:srgbClr val="000000"/>
                </a:solidFill>
              </a:rPr>
              <a:t>Las redes inalámbricas se basan en un enlace que utiliza ondas electromagnéticas (radio e infrarrojo) en lugar de cableado estándar. Hay muchas tecnologías diferentes que se diferencian por la frecuencia de transmisión que utilizan, y el alcance y la velocidad de sus transmisiones.</a:t>
            </a:r>
            <a:endParaRPr sz="1400" dirty="0">
              <a:solidFill>
                <a:srgbClr val="000000"/>
              </a:solidFill>
            </a:endParaRPr>
          </a:p>
          <a:p>
            <a:pPr marL="0" lvl="0" indent="0" algn="just" rtl="0">
              <a:spcBef>
                <a:spcPts val="0"/>
              </a:spcBef>
              <a:spcAft>
                <a:spcPts val="0"/>
              </a:spcAft>
              <a:buNone/>
            </a:pPr>
            <a:endParaRPr sz="1400" dirty="0">
              <a:solidFill>
                <a:srgbClr val="000000"/>
              </a:solidFill>
            </a:endParaRPr>
          </a:p>
          <a:p>
            <a:pPr marL="0" lvl="0" indent="0" algn="just" rtl="0">
              <a:spcBef>
                <a:spcPts val="0"/>
              </a:spcBef>
              <a:spcAft>
                <a:spcPts val="0"/>
              </a:spcAft>
              <a:buNone/>
            </a:pPr>
            <a:r>
              <a:rPr lang="es" sz="1400" dirty="0">
                <a:solidFill>
                  <a:srgbClr val="000000"/>
                </a:solidFill>
              </a:rPr>
              <a:t> Las redes inalámbricas permiten que los dispositivos remotos se conecten sin dificultad, ya se encuentren a unos metros de distancia como a varios kilómetros. Asimismo, la instalación de estas redes no requiere de ningún cambio significativo en la infraestructura existente como pasa con las redes cableadas. Tampoco hay necesidad de agujerear las paredes para pasar cables ni de instalar portacables o conectores. Esto ha hecho que el uso de esta tecnología se extienda con rapidez.</a:t>
            </a:r>
            <a:endParaRPr sz="1400" dirty="0">
              <a:solidFill>
                <a:srgbClr val="000000"/>
              </a:solidFill>
            </a:endParaRPr>
          </a:p>
          <a:p>
            <a:pPr marL="0" lvl="0" indent="0" algn="just" rtl="0">
              <a:spcBef>
                <a:spcPts val="0"/>
              </a:spcBef>
              <a:spcAft>
                <a:spcPts val="0"/>
              </a:spcAft>
              <a:buNone/>
            </a:pPr>
            <a:r>
              <a:rPr lang="es" sz="1400" u="sng" dirty="0">
                <a:solidFill>
                  <a:schemeClr val="accent5"/>
                </a:solidFill>
                <a:hlinkClick r:id="rId3"/>
              </a:rPr>
              <a:t>https://comunicacionentrecomputadoras1.es.tl/SISTEMAS.htm</a:t>
            </a:r>
            <a:endParaRPr sz="1400" dirty="0">
              <a:solidFill>
                <a:srgbClr val="000000"/>
              </a:solidFill>
            </a:endParaRPr>
          </a:p>
          <a:p>
            <a:pPr marL="0" lvl="0" indent="0" algn="l" rtl="0">
              <a:spcBef>
                <a:spcPts val="0"/>
              </a:spcBef>
              <a:spcAft>
                <a:spcPts val="1600"/>
              </a:spcAft>
              <a:buNone/>
            </a:pPr>
            <a:endParaRPr dirty="0"/>
          </a:p>
        </p:txBody>
      </p:sp>
      <p:pic>
        <p:nvPicPr>
          <p:cNvPr id="173" name="Google Shape;173;p25"/>
          <p:cNvPicPr preferRelativeResize="0"/>
          <p:nvPr/>
        </p:nvPicPr>
        <p:blipFill>
          <a:blip r:embed="rId4">
            <a:alphaModFix/>
          </a:blip>
          <a:stretch>
            <a:fillRect/>
          </a:stretch>
        </p:blipFill>
        <p:spPr>
          <a:xfrm>
            <a:off x="5763075" y="2947450"/>
            <a:ext cx="2849800" cy="1987275"/>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300" y="4193940"/>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86425" y="4176401"/>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02226" y="4001536"/>
            <a:ext cx="770182" cy="7701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dirty="0"/>
              <a:t>Topologías</a:t>
            </a:r>
            <a:endParaRPr dirty="0"/>
          </a:p>
        </p:txBody>
      </p:sp>
      <p:sp>
        <p:nvSpPr>
          <p:cNvPr id="179" name="Google Shape;179;p26"/>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300" b="1" u="sng" dirty="0">
                <a:solidFill>
                  <a:srgbClr val="000000"/>
                </a:solidFill>
                <a:highlight>
                  <a:schemeClr val="lt1"/>
                </a:highlight>
              </a:rPr>
              <a:t>TOPOLOGÍAS  FÍSICAS</a:t>
            </a:r>
            <a:endParaRPr sz="1300" b="1" u="sng" dirty="0">
              <a:solidFill>
                <a:srgbClr val="000000"/>
              </a:solidFill>
              <a:highlight>
                <a:schemeClr val="lt1"/>
              </a:highlight>
            </a:endParaRPr>
          </a:p>
          <a:p>
            <a:pPr marL="0" lvl="0" indent="0" algn="l" rtl="0">
              <a:spcBef>
                <a:spcPts val="1600"/>
              </a:spcBef>
              <a:spcAft>
                <a:spcPts val="0"/>
              </a:spcAft>
              <a:buNone/>
            </a:pPr>
            <a:r>
              <a:rPr lang="es" sz="1300" dirty="0">
                <a:solidFill>
                  <a:srgbClr val="000000"/>
                </a:solidFill>
                <a:highlight>
                  <a:schemeClr val="lt1"/>
                </a:highlight>
              </a:rPr>
              <a:t>Una    topología  física  define  el modo en que  se  conectan  computadoras, impresoras y otros  dispositivos  a una red.</a:t>
            </a:r>
            <a:endParaRPr sz="1300" dirty="0">
              <a:solidFill>
                <a:srgbClr val="000000"/>
              </a:solidFill>
              <a:highlight>
                <a:schemeClr val="lt1"/>
              </a:highlight>
            </a:endParaRPr>
          </a:p>
          <a:p>
            <a:pPr marL="0" lvl="0" indent="0" algn="l" rtl="0">
              <a:spcBef>
                <a:spcPts val="1600"/>
              </a:spcBef>
              <a:spcAft>
                <a:spcPts val="0"/>
              </a:spcAft>
              <a:buNone/>
            </a:pPr>
            <a:r>
              <a:rPr lang="es" sz="1300" b="1" u="sng" dirty="0">
                <a:solidFill>
                  <a:srgbClr val="000000"/>
                </a:solidFill>
              </a:rPr>
              <a:t>TOPOLOGIAS  DE BUS </a:t>
            </a:r>
            <a:endParaRPr sz="1300" b="1" u="sng" dirty="0">
              <a:solidFill>
                <a:srgbClr val="000000"/>
              </a:solidFill>
            </a:endParaRPr>
          </a:p>
          <a:p>
            <a:pPr marL="0" lvl="0" indent="0" algn="l" rtl="0">
              <a:spcBef>
                <a:spcPts val="1600"/>
              </a:spcBef>
              <a:spcAft>
                <a:spcPts val="0"/>
              </a:spcAft>
              <a:buNone/>
            </a:pPr>
            <a:r>
              <a:rPr lang="es" sz="1300" dirty="0">
                <a:solidFill>
                  <a:srgbClr val="000000"/>
                </a:solidFill>
              </a:rPr>
              <a:t>En la  topología  de  bus  cada computadora  se conecta  a un cable  común, el  cable  conecta  a una  computadora   al siguiente  como una  línea de autobús  que  recorre una  ciudad.</a:t>
            </a:r>
            <a:endParaRPr sz="1300" dirty="0">
              <a:solidFill>
                <a:srgbClr val="000000"/>
              </a:solidFill>
            </a:endParaRPr>
          </a:p>
          <a:p>
            <a:pPr marL="0" lvl="0" indent="0" algn="l" rtl="0">
              <a:spcBef>
                <a:spcPts val="1600"/>
              </a:spcBef>
              <a:spcAft>
                <a:spcPts val="0"/>
              </a:spcAft>
              <a:buNone/>
            </a:pPr>
            <a:endParaRPr sz="1300" dirty="0">
              <a:solidFill>
                <a:srgbClr val="000000"/>
              </a:solidFill>
            </a:endParaRPr>
          </a:p>
          <a:p>
            <a:pPr marL="0" lvl="0" indent="0" algn="l" rtl="0">
              <a:spcBef>
                <a:spcPts val="1600"/>
              </a:spcBef>
              <a:spcAft>
                <a:spcPts val="0"/>
              </a:spcAft>
              <a:buNone/>
            </a:pPr>
            <a:r>
              <a:rPr lang="es" sz="1100" u="sng" dirty="0">
                <a:solidFill>
                  <a:schemeClr val="hlink"/>
                </a:solidFill>
                <a:hlinkClick r:id="rId3"/>
              </a:rPr>
              <a:t>http://redcomus.blogspot.com/2012/02/semana-5-arquitectura-y-topologias-de.html</a:t>
            </a:r>
            <a:endParaRPr sz="1300" dirty="0">
              <a:solidFill>
                <a:srgbClr val="000000"/>
              </a:solidFill>
            </a:endParaRPr>
          </a:p>
          <a:p>
            <a:pPr marL="0" lvl="0" indent="0" algn="l" rtl="0">
              <a:spcBef>
                <a:spcPts val="1600"/>
              </a:spcBef>
              <a:spcAft>
                <a:spcPts val="0"/>
              </a:spcAft>
              <a:buNone/>
            </a:pPr>
            <a:endParaRPr sz="1000" dirty="0">
              <a:solidFill>
                <a:srgbClr val="000000"/>
              </a:solidFill>
            </a:endParaRPr>
          </a:p>
          <a:p>
            <a:pPr marL="0" lvl="0" indent="0" algn="l" rtl="0">
              <a:spcBef>
                <a:spcPts val="1600"/>
              </a:spcBef>
              <a:spcAft>
                <a:spcPts val="0"/>
              </a:spcAft>
              <a:buNone/>
            </a:pPr>
            <a:endParaRPr sz="1000" dirty="0">
              <a:solidFill>
                <a:srgbClr val="000000"/>
              </a:solidFill>
              <a:highlight>
                <a:schemeClr val="lt1"/>
              </a:highlight>
            </a:endParaRPr>
          </a:p>
          <a:p>
            <a:pPr marL="0" lvl="0" indent="0" algn="l" rtl="0">
              <a:spcBef>
                <a:spcPts val="1600"/>
              </a:spcBef>
              <a:spcAft>
                <a:spcPts val="0"/>
              </a:spcAft>
              <a:buNone/>
            </a:pPr>
            <a:endParaRPr sz="1000" dirty="0">
              <a:solidFill>
                <a:srgbClr val="FFFFFF"/>
              </a:solidFill>
              <a:highlight>
                <a:srgbClr val="141414"/>
              </a:highlight>
            </a:endParaRPr>
          </a:p>
          <a:p>
            <a:pPr marL="0" lvl="0" indent="0" algn="l" rtl="0">
              <a:spcBef>
                <a:spcPts val="1600"/>
              </a:spcBef>
              <a:spcAft>
                <a:spcPts val="0"/>
              </a:spcAft>
              <a:buNone/>
            </a:pPr>
            <a:endParaRPr sz="1000" dirty="0">
              <a:solidFill>
                <a:srgbClr val="FFFFFF"/>
              </a:solidFill>
              <a:highlight>
                <a:srgbClr val="141414"/>
              </a:highlight>
            </a:endParaRPr>
          </a:p>
          <a:p>
            <a:pPr marL="0" lvl="0" indent="0" algn="l" rtl="0">
              <a:spcBef>
                <a:spcPts val="1600"/>
              </a:spcBef>
              <a:spcAft>
                <a:spcPts val="1600"/>
              </a:spcAft>
              <a:buNone/>
            </a:pPr>
            <a:endParaRPr sz="1000" dirty="0">
              <a:solidFill>
                <a:srgbClr val="FFFFFF"/>
              </a:solidFill>
              <a:highlight>
                <a:srgbClr val="141414"/>
              </a:highlight>
            </a:endParaRPr>
          </a:p>
        </p:txBody>
      </p:sp>
      <p:pic>
        <p:nvPicPr>
          <p:cNvPr id="180" name="Google Shape;180;p26"/>
          <p:cNvPicPr preferRelativeResize="0"/>
          <p:nvPr/>
        </p:nvPicPr>
        <p:blipFill>
          <a:blip r:embed="rId4">
            <a:alphaModFix/>
          </a:blip>
          <a:stretch>
            <a:fillRect/>
          </a:stretch>
        </p:blipFill>
        <p:spPr>
          <a:xfrm>
            <a:off x="6618777" y="3119252"/>
            <a:ext cx="1793450" cy="1555075"/>
          </a:xfrm>
          <a:prstGeom prst="rect">
            <a:avLst/>
          </a:prstGeom>
          <a:noFill/>
          <a:ln>
            <a:noFill/>
          </a:ln>
        </p:spPr>
      </p:pic>
      <p:pic>
        <p:nvPicPr>
          <p:cNvPr id="5"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2300" y="4214612"/>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51045" y="4280575"/>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02425" y="4197073"/>
            <a:ext cx="595317" cy="5953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7"/>
          <p:cNvSpPr txBox="1">
            <a:spLocks noGrp="1"/>
          </p:cNvSpPr>
          <p:nvPr>
            <p:ph type="body" idx="1"/>
          </p:nvPr>
        </p:nvSpPr>
        <p:spPr>
          <a:xfrm>
            <a:off x="311700" y="1152475"/>
            <a:ext cx="8520600" cy="3807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b="1" u="sng" dirty="0">
                <a:solidFill>
                  <a:srgbClr val="000000"/>
                </a:solidFill>
              </a:rPr>
              <a:t>TOPOLOGÍA RING</a:t>
            </a:r>
            <a:endParaRPr b="1" u="sng" dirty="0">
              <a:solidFill>
                <a:srgbClr val="000000"/>
              </a:solidFill>
            </a:endParaRPr>
          </a:p>
          <a:p>
            <a:pPr marL="0" lvl="0" indent="0" algn="l" rtl="0">
              <a:spcBef>
                <a:spcPts val="1600"/>
              </a:spcBef>
              <a:spcAft>
                <a:spcPts val="0"/>
              </a:spcAft>
              <a:buNone/>
            </a:pPr>
            <a:r>
              <a:rPr lang="es" dirty="0">
                <a:solidFill>
                  <a:srgbClr val="000000"/>
                </a:solidFill>
              </a:rPr>
              <a:t>En una topología  de ring los hosts  se conectan   en un círculo o anillo  físico dado  que  la topología  de ring no tiene  principio  ni final el cable no  precisa terminadores  una trama  con formato especial denominada   token, viaja  alrededor  del anillo  y se detiene en cada host. </a:t>
            </a:r>
            <a:endParaRPr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0"/>
              </a:spcAft>
              <a:buClr>
                <a:schemeClr val="dk1"/>
              </a:buClr>
              <a:buSzPts val="1100"/>
              <a:buFont typeface="Arial"/>
              <a:buNone/>
            </a:pPr>
            <a:r>
              <a:rPr lang="es" sz="1100" u="sng" dirty="0">
                <a:solidFill>
                  <a:schemeClr val="hlink"/>
                </a:solidFill>
                <a:hlinkClick r:id="rId3"/>
              </a:rPr>
              <a:t>http://redcomus.blogspot.com/2012/02/semana-5-arquitectura-y-topologias-de.html</a:t>
            </a:r>
            <a:endParaRPr dirty="0">
              <a:solidFill>
                <a:srgbClr val="000000"/>
              </a:solidFill>
            </a:endParaRPr>
          </a:p>
          <a:p>
            <a:pPr marL="0" lvl="0" indent="0" algn="l" rtl="0">
              <a:spcBef>
                <a:spcPts val="1600"/>
              </a:spcBef>
              <a:spcAft>
                <a:spcPts val="1600"/>
              </a:spcAft>
              <a:buNone/>
            </a:pPr>
            <a:endParaRPr dirty="0"/>
          </a:p>
        </p:txBody>
      </p:sp>
      <p:pic>
        <p:nvPicPr>
          <p:cNvPr id="186" name="Google Shape;186;p27"/>
          <p:cNvPicPr preferRelativeResize="0"/>
          <p:nvPr/>
        </p:nvPicPr>
        <p:blipFill>
          <a:blip r:embed="rId4">
            <a:alphaModFix/>
          </a:blip>
          <a:stretch>
            <a:fillRect/>
          </a:stretch>
        </p:blipFill>
        <p:spPr>
          <a:xfrm>
            <a:off x="5812850" y="2701875"/>
            <a:ext cx="2111125" cy="1845775"/>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643" y="3526283"/>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83388" y="3592246"/>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0740" y="3492131"/>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70381" y="3526283"/>
            <a:ext cx="682750" cy="682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8"/>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b="1" u="sng" dirty="0">
                <a:solidFill>
                  <a:srgbClr val="000000"/>
                </a:solidFill>
              </a:rPr>
              <a:t>TOPOLOGÍA DE ESTRELLA </a:t>
            </a:r>
            <a:endParaRPr b="1" u="sng" dirty="0">
              <a:solidFill>
                <a:srgbClr val="000000"/>
              </a:solidFill>
            </a:endParaRPr>
          </a:p>
          <a:p>
            <a:pPr marL="0" lvl="0" indent="0" algn="l" rtl="0">
              <a:spcBef>
                <a:spcPts val="1600"/>
              </a:spcBef>
              <a:spcAft>
                <a:spcPts val="0"/>
              </a:spcAft>
              <a:buNone/>
            </a:pPr>
            <a:r>
              <a:rPr lang="es" dirty="0">
                <a:solidFill>
                  <a:srgbClr val="000000"/>
                </a:solidFill>
              </a:rPr>
              <a:t> La  topología de estrella  tiene un punto de conexión  central que  generalmente es un dispositivo  como  un hub un switch  o un router  cada host  de la red tiene  un segmento de cable que  conecta  el host directamente  con el punto de conexión central.</a:t>
            </a:r>
            <a:endParaRPr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0"/>
              </a:spcAft>
              <a:buClr>
                <a:schemeClr val="dk1"/>
              </a:buClr>
              <a:buSzPts val="1100"/>
              <a:buFont typeface="Arial"/>
              <a:buNone/>
            </a:pPr>
            <a:r>
              <a:rPr lang="es" dirty="0">
                <a:solidFill>
                  <a:srgbClr val="000000"/>
                </a:solidFill>
              </a:rPr>
              <a:t>              </a:t>
            </a:r>
            <a:r>
              <a:rPr lang="es" sz="1100" u="sng" dirty="0">
                <a:solidFill>
                  <a:schemeClr val="hlink"/>
                </a:solidFill>
                <a:hlinkClick r:id="rId3"/>
              </a:rPr>
              <a:t>http://redcomus.blogspot.com/2012/02/semana-5-arquitectura-y-topologias-de.html</a:t>
            </a:r>
            <a:endParaRPr dirty="0">
              <a:solidFill>
                <a:srgbClr val="000000"/>
              </a:solidFill>
            </a:endParaRPr>
          </a:p>
          <a:p>
            <a:pPr marL="0" lvl="0" indent="0" algn="l" rtl="0">
              <a:spcBef>
                <a:spcPts val="1600"/>
              </a:spcBef>
              <a:spcAft>
                <a:spcPts val="1600"/>
              </a:spcAft>
              <a:buNone/>
            </a:pPr>
            <a:endParaRPr dirty="0">
              <a:solidFill>
                <a:srgbClr val="000000"/>
              </a:solidFill>
            </a:endParaRPr>
          </a:p>
        </p:txBody>
      </p:sp>
      <p:pic>
        <p:nvPicPr>
          <p:cNvPr id="192" name="Google Shape;192;p28"/>
          <p:cNvPicPr preferRelativeResize="0"/>
          <p:nvPr/>
        </p:nvPicPr>
        <p:blipFill>
          <a:blip r:embed="rId4">
            <a:alphaModFix/>
          </a:blip>
          <a:stretch>
            <a:fillRect/>
          </a:stretch>
        </p:blipFill>
        <p:spPr>
          <a:xfrm>
            <a:off x="6666250" y="2744871"/>
            <a:ext cx="2101225" cy="1861625"/>
          </a:xfrm>
          <a:prstGeom prst="rect">
            <a:avLst/>
          </a:prstGeom>
          <a:noFill/>
          <a:ln>
            <a:noFill/>
          </a:ln>
        </p:spPr>
      </p:pic>
      <p:pic>
        <p:nvPicPr>
          <p:cNvPr id="7"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5100" y="4221114"/>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63845" y="4287077"/>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15225" y="4203575"/>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6830" y="4116142"/>
            <a:ext cx="670140" cy="6701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9"/>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b="1" u="sng" dirty="0">
                <a:solidFill>
                  <a:srgbClr val="000000"/>
                </a:solidFill>
              </a:rPr>
              <a:t>TOPOLOGÍA  DE ESTRELLA  EXTENDIDA O JERÁRQUICA</a:t>
            </a:r>
            <a:endParaRPr b="1" u="sng" dirty="0">
              <a:solidFill>
                <a:srgbClr val="000000"/>
              </a:solidFill>
            </a:endParaRPr>
          </a:p>
          <a:p>
            <a:pPr marL="0" lvl="0" indent="0" algn="l" rtl="0">
              <a:spcBef>
                <a:spcPts val="1600"/>
              </a:spcBef>
              <a:spcAft>
                <a:spcPts val="0"/>
              </a:spcAft>
              <a:buNone/>
            </a:pPr>
            <a:r>
              <a:rPr lang="es" dirty="0">
                <a:solidFill>
                  <a:srgbClr val="000000"/>
                </a:solidFill>
              </a:rPr>
              <a:t>Es una red en estrella  con un dispositivo de una red adicional conectado al dispositivo de red principal, por lo general un cable de  red se conecta  a un hub y luego los otros hubs  se conectan al primer hub.          </a:t>
            </a:r>
            <a:endParaRPr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0"/>
              </a:spcAft>
              <a:buClr>
                <a:schemeClr val="dk1"/>
              </a:buClr>
              <a:buSzPts val="1100"/>
              <a:buFont typeface="Arial"/>
              <a:buNone/>
            </a:pPr>
            <a:r>
              <a:rPr lang="es" sz="1100" u="sng" dirty="0">
                <a:solidFill>
                  <a:schemeClr val="hlink"/>
                </a:solidFill>
                <a:hlinkClick r:id="rId3"/>
              </a:rPr>
              <a:t>http://redcomus.blogspot.com/2012/02/semana-5-arquitectura-y-topologias-de.html</a:t>
            </a:r>
            <a:endParaRPr dirty="0">
              <a:solidFill>
                <a:srgbClr val="000000"/>
              </a:solidFill>
            </a:endParaRPr>
          </a:p>
          <a:p>
            <a:pPr marL="0" lvl="0" indent="0" algn="l" rtl="0">
              <a:spcBef>
                <a:spcPts val="1600"/>
              </a:spcBef>
              <a:spcAft>
                <a:spcPts val="1600"/>
              </a:spcAft>
              <a:buNone/>
            </a:pPr>
            <a:endParaRPr dirty="0"/>
          </a:p>
        </p:txBody>
      </p:sp>
      <p:pic>
        <p:nvPicPr>
          <p:cNvPr id="198" name="Google Shape;198;p29"/>
          <p:cNvPicPr preferRelativeResize="0"/>
          <p:nvPr/>
        </p:nvPicPr>
        <p:blipFill>
          <a:blip r:embed="rId4">
            <a:alphaModFix/>
          </a:blip>
          <a:stretch>
            <a:fillRect/>
          </a:stretch>
        </p:blipFill>
        <p:spPr>
          <a:xfrm>
            <a:off x="5816657" y="2480560"/>
            <a:ext cx="2266950" cy="2095500"/>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0014" y="4253309"/>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68759" y="4319272"/>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20139" y="4235770"/>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7907" y="4276795"/>
            <a:ext cx="554292" cy="5542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0"/>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b="1" u="sng" dirty="0">
                <a:solidFill>
                  <a:srgbClr val="000000"/>
                </a:solidFill>
              </a:rPr>
              <a:t>TOPOLOGÍA DE MALLA </a:t>
            </a:r>
            <a:endParaRPr b="1" u="sng" dirty="0">
              <a:solidFill>
                <a:srgbClr val="000000"/>
              </a:solidFill>
            </a:endParaRPr>
          </a:p>
          <a:p>
            <a:pPr marL="0" lvl="0" indent="0" algn="l" rtl="0">
              <a:spcBef>
                <a:spcPts val="1600"/>
              </a:spcBef>
              <a:spcAft>
                <a:spcPts val="0"/>
              </a:spcAft>
              <a:buClr>
                <a:schemeClr val="dk1"/>
              </a:buClr>
              <a:buSzPts val="1100"/>
              <a:buFont typeface="Arial"/>
              <a:buNone/>
            </a:pPr>
            <a:r>
              <a:rPr lang="es" dirty="0">
                <a:solidFill>
                  <a:srgbClr val="000000"/>
                </a:solidFill>
              </a:rPr>
              <a:t>La  topología de malla  conecta  todos los  dispositivos  entre  sí cuando  todos  los  dispositivos  están interconectados  la  falla  de un cable  no afecta  a la red.</a:t>
            </a:r>
            <a:endParaRPr dirty="0">
              <a:solidFill>
                <a:srgbClr val="000000"/>
              </a:solidFill>
            </a:endParaRPr>
          </a:p>
          <a:p>
            <a:pPr marL="0" lvl="0" indent="0" algn="l" rtl="0">
              <a:spcBef>
                <a:spcPts val="1600"/>
              </a:spcBef>
              <a:spcAft>
                <a:spcPts val="0"/>
              </a:spcAft>
              <a:buClr>
                <a:schemeClr val="dk1"/>
              </a:buClr>
              <a:buSzPts val="1100"/>
              <a:buFont typeface="Arial"/>
              <a:buNone/>
            </a:pPr>
            <a:endParaRPr dirty="0">
              <a:solidFill>
                <a:srgbClr val="000000"/>
              </a:solidFill>
            </a:endParaRPr>
          </a:p>
          <a:p>
            <a:pPr marL="0" lvl="0" indent="0" algn="l" rtl="0">
              <a:spcBef>
                <a:spcPts val="1600"/>
              </a:spcBef>
              <a:spcAft>
                <a:spcPts val="0"/>
              </a:spcAft>
              <a:buClr>
                <a:schemeClr val="dk1"/>
              </a:buClr>
              <a:buSzPts val="1100"/>
              <a:buFont typeface="Arial"/>
              <a:buNone/>
            </a:pPr>
            <a:endParaRPr dirty="0">
              <a:solidFill>
                <a:srgbClr val="000000"/>
              </a:solidFill>
            </a:endParaRPr>
          </a:p>
          <a:p>
            <a:pPr marL="0" lvl="0" indent="0" algn="l" rtl="0">
              <a:spcBef>
                <a:spcPts val="1600"/>
              </a:spcBef>
              <a:spcAft>
                <a:spcPts val="0"/>
              </a:spcAft>
              <a:buClr>
                <a:schemeClr val="dk1"/>
              </a:buClr>
              <a:buSzPts val="1100"/>
              <a:buFont typeface="Arial"/>
              <a:buNone/>
            </a:pPr>
            <a:endParaRPr dirty="0">
              <a:solidFill>
                <a:srgbClr val="000000"/>
              </a:solidFill>
            </a:endParaRPr>
          </a:p>
          <a:p>
            <a:pPr marL="0" lvl="0" indent="0" algn="l" rtl="0">
              <a:spcBef>
                <a:spcPts val="1600"/>
              </a:spcBef>
              <a:spcAft>
                <a:spcPts val="0"/>
              </a:spcAft>
              <a:buClr>
                <a:schemeClr val="dk1"/>
              </a:buClr>
              <a:buSzPts val="1100"/>
              <a:buFont typeface="Arial"/>
              <a:buNone/>
            </a:pPr>
            <a:r>
              <a:rPr lang="es" sz="1100" u="sng" dirty="0">
                <a:solidFill>
                  <a:schemeClr val="hlink"/>
                </a:solidFill>
                <a:hlinkClick r:id="rId3"/>
              </a:rPr>
              <a:t>http://redcomus.blogspot.com/2012/02/semana-5-arquitectura-y-topologias-de.html</a:t>
            </a:r>
            <a:endParaRPr dirty="0">
              <a:solidFill>
                <a:srgbClr val="000000"/>
              </a:solidFill>
            </a:endParaRPr>
          </a:p>
          <a:p>
            <a:pPr marL="0" lvl="0" indent="0" algn="l" rtl="0">
              <a:spcBef>
                <a:spcPts val="1600"/>
              </a:spcBef>
              <a:spcAft>
                <a:spcPts val="1600"/>
              </a:spcAft>
              <a:buNone/>
            </a:pPr>
            <a:endParaRPr dirty="0"/>
          </a:p>
        </p:txBody>
      </p:sp>
      <p:pic>
        <p:nvPicPr>
          <p:cNvPr id="204" name="Google Shape;204;p30"/>
          <p:cNvPicPr preferRelativeResize="0"/>
          <p:nvPr/>
        </p:nvPicPr>
        <p:blipFill>
          <a:blip r:embed="rId4">
            <a:alphaModFix/>
          </a:blip>
          <a:stretch>
            <a:fillRect/>
          </a:stretch>
        </p:blipFill>
        <p:spPr>
          <a:xfrm>
            <a:off x="2786225" y="2415373"/>
            <a:ext cx="2576600" cy="1698950"/>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05329" y="261963"/>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44074" y="327926"/>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95454" y="244424"/>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96999" y="199623"/>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1"/>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s" b="1" u="sng" dirty="0">
                <a:solidFill>
                  <a:srgbClr val="000000"/>
                </a:solidFill>
              </a:rPr>
              <a:t>TOPOLOGÍA  LÓGICAS</a:t>
            </a:r>
            <a:endParaRPr b="1" u="sng" dirty="0">
              <a:solidFill>
                <a:srgbClr val="000000"/>
              </a:solidFill>
            </a:endParaRPr>
          </a:p>
          <a:p>
            <a:pPr marL="0" lvl="0" indent="0" algn="l" rtl="0">
              <a:spcBef>
                <a:spcPts val="1600"/>
              </a:spcBef>
              <a:spcAft>
                <a:spcPts val="0"/>
              </a:spcAft>
              <a:buNone/>
            </a:pPr>
            <a:r>
              <a:rPr lang="es" dirty="0">
                <a:solidFill>
                  <a:srgbClr val="000000"/>
                </a:solidFill>
              </a:rPr>
              <a:t>Una  topologia logica  describe la  forma  en que el host  accede al medio y se comunica  en la red a  través de un medio como un cable  o las ondas de aire .</a:t>
            </a:r>
            <a:endParaRPr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0"/>
              </a:spcAft>
              <a:buNone/>
            </a:pPr>
            <a:endParaRPr dirty="0">
              <a:solidFill>
                <a:srgbClr val="000000"/>
              </a:solidFill>
            </a:endParaRPr>
          </a:p>
          <a:p>
            <a:pPr marL="0" lvl="0" indent="0" algn="l" rtl="0">
              <a:spcBef>
                <a:spcPts val="1600"/>
              </a:spcBef>
              <a:spcAft>
                <a:spcPts val="0"/>
              </a:spcAft>
              <a:buNone/>
            </a:pPr>
            <a:r>
              <a:rPr lang="es" sz="1100" u="sng" dirty="0">
                <a:solidFill>
                  <a:schemeClr val="hlink"/>
                </a:solidFill>
                <a:hlinkClick r:id="rId3"/>
              </a:rPr>
              <a:t>http://redcomus.blogspot.com/2012/02/semana-5-arquitectura-y-topologias-de.html</a:t>
            </a:r>
            <a:endParaRPr dirty="0">
              <a:solidFill>
                <a:srgbClr val="000000"/>
              </a:solidFill>
            </a:endParaRPr>
          </a:p>
          <a:p>
            <a:pPr marL="0" lvl="0" indent="0" algn="l" rtl="0">
              <a:spcBef>
                <a:spcPts val="1600"/>
              </a:spcBef>
              <a:spcAft>
                <a:spcPts val="0"/>
              </a:spcAft>
              <a:buClr>
                <a:schemeClr val="dk1"/>
              </a:buClr>
              <a:buSzPts val="1100"/>
              <a:buFont typeface="Arial"/>
              <a:buNone/>
            </a:pPr>
            <a:endParaRPr dirty="0">
              <a:solidFill>
                <a:srgbClr val="000000"/>
              </a:solidFill>
            </a:endParaRPr>
          </a:p>
          <a:p>
            <a:pPr marL="0" lvl="0" indent="0" algn="l" rtl="0">
              <a:spcBef>
                <a:spcPts val="1600"/>
              </a:spcBef>
              <a:spcAft>
                <a:spcPts val="1600"/>
              </a:spcAft>
              <a:buNone/>
            </a:pPr>
            <a:endParaRPr dirty="0"/>
          </a:p>
        </p:txBody>
      </p:sp>
      <p:pic>
        <p:nvPicPr>
          <p:cNvPr id="210" name="Google Shape;210;p31"/>
          <p:cNvPicPr preferRelativeResize="0"/>
          <p:nvPr/>
        </p:nvPicPr>
        <p:blipFill>
          <a:blip r:embed="rId4">
            <a:alphaModFix/>
          </a:blip>
          <a:stretch>
            <a:fillRect/>
          </a:stretch>
        </p:blipFill>
        <p:spPr>
          <a:xfrm>
            <a:off x="3217800" y="2471498"/>
            <a:ext cx="2512925" cy="1656975"/>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06050" y="248414"/>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86512" y="230875"/>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96175" y="230875"/>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24420" y="209796"/>
            <a:ext cx="684120" cy="6841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2"/>
          <p:cNvSpPr txBox="1">
            <a:spLocks noGrp="1"/>
          </p:cNvSpPr>
          <p:nvPr>
            <p:ph type="body" idx="1"/>
          </p:nvPr>
        </p:nvSpPr>
        <p:spPr>
          <a:xfrm>
            <a:off x="224300" y="701125"/>
            <a:ext cx="8520600" cy="3972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1" u="sng" dirty="0"/>
              <a:t>Broadcast</a:t>
            </a:r>
            <a:endParaRPr b="1" u="sng" dirty="0"/>
          </a:p>
          <a:p>
            <a:pPr marL="0" lvl="0" indent="0" algn="l" rtl="0">
              <a:spcBef>
                <a:spcPts val="1600"/>
              </a:spcBef>
              <a:spcAft>
                <a:spcPts val="0"/>
              </a:spcAft>
              <a:buClr>
                <a:schemeClr val="dk1"/>
              </a:buClr>
              <a:buSzPts val="1100"/>
              <a:buFont typeface="Arial"/>
              <a:buNone/>
            </a:pPr>
            <a:r>
              <a:rPr lang="es" dirty="0"/>
              <a:t>Cada host direcciona cualquiera de los datos a un host específico o a todos los host conectados a la red. No hay un orden preestablecido que los host deban seguir para utilizar la red: los datos se transmiten en la red por orden de llegada.</a:t>
            </a:r>
            <a:endParaRPr dirty="0"/>
          </a:p>
          <a:p>
            <a:pPr marL="0" lvl="0" indent="0" algn="l" rtl="0">
              <a:spcBef>
                <a:spcPts val="1600"/>
              </a:spcBef>
              <a:spcAft>
                <a:spcPts val="0"/>
              </a:spcAft>
              <a:buClr>
                <a:schemeClr val="dk1"/>
              </a:buClr>
              <a:buSzPts val="1100"/>
              <a:buFont typeface="Arial"/>
              <a:buNone/>
            </a:pPr>
            <a:endParaRPr dirty="0">
              <a:solidFill>
                <a:schemeClr val="dk1"/>
              </a:solidFill>
            </a:endParaRPr>
          </a:p>
          <a:p>
            <a:pPr marL="0" lvl="0" indent="0" algn="l" rtl="0">
              <a:spcBef>
                <a:spcPts val="1600"/>
              </a:spcBef>
              <a:spcAft>
                <a:spcPts val="0"/>
              </a:spcAft>
              <a:buClr>
                <a:schemeClr val="dk1"/>
              </a:buClr>
              <a:buSzPts val="1100"/>
              <a:buFont typeface="Arial"/>
              <a:buNone/>
            </a:pPr>
            <a:endParaRPr dirty="0">
              <a:solidFill>
                <a:schemeClr val="dk1"/>
              </a:solidFill>
            </a:endParaRPr>
          </a:p>
          <a:p>
            <a:pPr marL="0" lvl="0" indent="0" algn="l" rtl="0">
              <a:spcBef>
                <a:spcPts val="1600"/>
              </a:spcBef>
              <a:spcAft>
                <a:spcPts val="0"/>
              </a:spcAft>
              <a:buClr>
                <a:schemeClr val="dk1"/>
              </a:buClr>
              <a:buSzPts val="1100"/>
              <a:buFont typeface="Arial"/>
              <a:buNone/>
            </a:pPr>
            <a:r>
              <a:rPr lang="es" sz="1100" u="sng" dirty="0">
                <a:solidFill>
                  <a:schemeClr val="hlink"/>
                </a:solidFill>
                <a:hlinkClick r:id="rId3"/>
              </a:rPr>
              <a:t>https://www.goconqr.com/mindmap/6695362/arquitectura-y-topologias-de-red-lan</a:t>
            </a:r>
            <a:endParaRPr dirty="0">
              <a:solidFill>
                <a:schemeClr val="dk1"/>
              </a:solidFill>
            </a:endParaRPr>
          </a:p>
          <a:p>
            <a:pPr marL="0" lvl="0" indent="0" algn="l" rtl="0">
              <a:spcBef>
                <a:spcPts val="1600"/>
              </a:spcBef>
              <a:spcAft>
                <a:spcPts val="1600"/>
              </a:spcAft>
              <a:buClr>
                <a:schemeClr val="dk1"/>
              </a:buClr>
              <a:buSzPts val="1100"/>
              <a:buFont typeface="Arial"/>
              <a:buNone/>
            </a:pPr>
            <a:r>
              <a:rPr lang="es" sz="1100" u="sng" dirty="0">
                <a:solidFill>
                  <a:schemeClr val="hlink"/>
                </a:solidFill>
                <a:hlinkClick r:id="rId4"/>
              </a:rPr>
              <a:t>https://ticsrulezz.files.wordpress.com/2014/05/ipv4-metodo-de-entrega-de-paquetes-broadcast.jpg</a:t>
            </a:r>
            <a:endParaRPr dirty="0">
              <a:solidFill>
                <a:schemeClr val="dk1"/>
              </a:solidFill>
            </a:endParaRPr>
          </a:p>
        </p:txBody>
      </p:sp>
      <p:pic>
        <p:nvPicPr>
          <p:cNvPr id="216" name="Google Shape;216;p32"/>
          <p:cNvPicPr preferRelativeResize="0"/>
          <p:nvPr/>
        </p:nvPicPr>
        <p:blipFill>
          <a:blip r:embed="rId5">
            <a:alphaModFix/>
          </a:blip>
          <a:stretch>
            <a:fillRect/>
          </a:stretch>
        </p:blipFill>
        <p:spPr>
          <a:xfrm>
            <a:off x="6426775" y="2286300"/>
            <a:ext cx="2393350" cy="2650325"/>
          </a:xfrm>
          <a:prstGeom prst="rect">
            <a:avLst/>
          </a:prstGeom>
          <a:noFill/>
          <a:ln>
            <a:noFill/>
          </a:ln>
        </p:spPr>
      </p:pic>
      <p:pic>
        <p:nvPicPr>
          <p:cNvPr id="4" name="Picture 2" descr="Resultado de imagen para libros">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23157" y="246054"/>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61902" y="312017"/>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13282" y="228515"/>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2" action="ppaction://hlinksldjump"/>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69854" y="246054"/>
            <a:ext cx="580836" cy="5808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3"/>
          <p:cNvSpPr txBox="1">
            <a:spLocks noGrp="1"/>
          </p:cNvSpPr>
          <p:nvPr>
            <p:ph type="body" idx="1"/>
          </p:nvPr>
        </p:nvSpPr>
        <p:spPr>
          <a:xfrm>
            <a:off x="4572000" y="635450"/>
            <a:ext cx="3999900" cy="412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b="1" u="sng" dirty="0"/>
              <a:t>Paso de Tokens</a:t>
            </a:r>
            <a:endParaRPr sz="1800" b="1" u="sng" dirty="0"/>
          </a:p>
          <a:p>
            <a:pPr marL="0" lvl="0" indent="0" algn="l" rtl="0">
              <a:spcBef>
                <a:spcPts val="1600"/>
              </a:spcBef>
              <a:spcAft>
                <a:spcPts val="0"/>
              </a:spcAft>
              <a:buClr>
                <a:schemeClr val="dk1"/>
              </a:buClr>
              <a:buSzPts val="1100"/>
              <a:buFont typeface="Arial"/>
              <a:buNone/>
            </a:pPr>
            <a:r>
              <a:rPr lang="es" sz="1800" dirty="0"/>
              <a:t>el paso de tokens controla el acceso a la red mediante la transmisión de un token electrónico a cada host de forma secuencial. Cuando un host recibe el token puede enviar datos a través de la red.</a:t>
            </a:r>
            <a:endParaRPr sz="1800" dirty="0"/>
          </a:p>
          <a:p>
            <a:pPr marL="0" lvl="0" indent="0" algn="l" rtl="0">
              <a:spcBef>
                <a:spcPts val="1600"/>
              </a:spcBef>
              <a:spcAft>
                <a:spcPts val="0"/>
              </a:spcAft>
              <a:buClr>
                <a:schemeClr val="dk1"/>
              </a:buClr>
              <a:buSzPts val="1100"/>
              <a:buFont typeface="Arial"/>
              <a:buNone/>
            </a:pPr>
            <a:endParaRPr dirty="0">
              <a:solidFill>
                <a:schemeClr val="dk1"/>
              </a:solidFill>
            </a:endParaRPr>
          </a:p>
          <a:p>
            <a:pPr marL="0" lvl="0" indent="0" algn="l" rtl="0">
              <a:spcBef>
                <a:spcPts val="1600"/>
              </a:spcBef>
              <a:spcAft>
                <a:spcPts val="0"/>
              </a:spcAft>
              <a:buClr>
                <a:schemeClr val="dk1"/>
              </a:buClr>
              <a:buSzPts val="1100"/>
              <a:buFont typeface="Arial"/>
              <a:buNone/>
            </a:pPr>
            <a:endParaRPr dirty="0">
              <a:solidFill>
                <a:schemeClr val="dk1"/>
              </a:solidFill>
            </a:endParaRPr>
          </a:p>
          <a:p>
            <a:pPr marL="0" lvl="0" indent="0" algn="l" rtl="0">
              <a:spcBef>
                <a:spcPts val="1600"/>
              </a:spcBef>
              <a:spcAft>
                <a:spcPts val="1600"/>
              </a:spcAft>
              <a:buClr>
                <a:schemeClr val="dk1"/>
              </a:buClr>
              <a:buSzPts val="1100"/>
              <a:buFont typeface="Arial"/>
              <a:buNone/>
            </a:pPr>
            <a:r>
              <a:rPr lang="es" sz="1100" u="sng" dirty="0">
                <a:solidFill>
                  <a:schemeClr val="hlink"/>
                </a:solidFill>
                <a:hlinkClick r:id="rId3"/>
              </a:rPr>
              <a:t>https://www.goconqr.com/mindmap/6695362/arquitectura-y-topologias-de-red-lan</a:t>
            </a:r>
            <a:r>
              <a:rPr lang="es" dirty="0">
                <a:solidFill>
                  <a:schemeClr val="dk1"/>
                </a:solidFill>
              </a:rPr>
              <a:t> </a:t>
            </a:r>
            <a:endParaRPr dirty="0">
              <a:solidFill>
                <a:schemeClr val="dk1"/>
              </a:solidFill>
            </a:endParaRPr>
          </a:p>
        </p:txBody>
      </p:sp>
      <p:pic>
        <p:nvPicPr>
          <p:cNvPr id="222" name="Google Shape;222;p33"/>
          <p:cNvPicPr preferRelativeResize="0"/>
          <p:nvPr/>
        </p:nvPicPr>
        <p:blipFill>
          <a:blip r:embed="rId4">
            <a:alphaModFix/>
          </a:blip>
          <a:stretch>
            <a:fillRect/>
          </a:stretch>
        </p:blipFill>
        <p:spPr>
          <a:xfrm>
            <a:off x="357450" y="635450"/>
            <a:ext cx="4110400" cy="2736300"/>
          </a:xfrm>
          <a:prstGeom prst="rect">
            <a:avLst/>
          </a:prstGeom>
          <a:noFill/>
          <a:ln>
            <a:noFill/>
          </a:ln>
        </p:spPr>
      </p:pic>
      <p:sp>
        <p:nvSpPr>
          <p:cNvPr id="223" name="Google Shape;223;p33"/>
          <p:cNvSpPr txBox="1">
            <a:spLocks noGrp="1"/>
          </p:cNvSpPr>
          <p:nvPr>
            <p:ph type="body" idx="2"/>
          </p:nvPr>
        </p:nvSpPr>
        <p:spPr>
          <a:xfrm>
            <a:off x="262500" y="1401488"/>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algn="l" rtl="0">
              <a:spcBef>
                <a:spcPts val="1600"/>
              </a:spcBef>
              <a:spcAft>
                <a:spcPts val="1600"/>
              </a:spcAft>
              <a:buNone/>
            </a:pPr>
            <a:r>
              <a:rPr lang="es" sz="1100" u="sng">
                <a:solidFill>
                  <a:schemeClr val="hlink"/>
                </a:solidFill>
                <a:hlinkClick r:id="rId5"/>
              </a:rPr>
              <a:t>http://resdes-espe.blogspot.com/2011/04/funcionamiento-del-token-passing.html</a:t>
            </a:r>
            <a:endParaRPr dirty="0"/>
          </a:p>
        </p:txBody>
      </p:sp>
      <p:pic>
        <p:nvPicPr>
          <p:cNvPr id="5" name="Picture 2" descr="Resultado de imagen para libros">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2400" y="3389289"/>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esultado de imagen para siguiente">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01145" y="3455252"/>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52525" y="3371750"/>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sultado de imagen para atras">
            <a:hlinkClick r:id="rId12" action="ppaction://hlinksldjump"/>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20156" y="3455252"/>
            <a:ext cx="689848" cy="6898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3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dirty="0"/>
              <a:t>Características</a:t>
            </a:r>
            <a:endParaRPr dirty="0"/>
          </a:p>
        </p:txBody>
      </p:sp>
      <p:sp>
        <p:nvSpPr>
          <p:cNvPr id="229" name="Google Shape;229;p34"/>
          <p:cNvSpPr txBox="1">
            <a:spLocks noGrp="1"/>
          </p:cNvSpPr>
          <p:nvPr>
            <p:ph type="body" idx="1"/>
          </p:nvPr>
        </p:nvSpPr>
        <p:spPr>
          <a:xfrm>
            <a:off x="311700" y="967278"/>
            <a:ext cx="8520600" cy="3780275"/>
          </a:xfrm>
          <a:prstGeom prst="rect">
            <a:avLst/>
          </a:prstGeom>
        </p:spPr>
        <p:txBody>
          <a:bodyPr spcFirstLastPara="1" wrap="square" lIns="91425" tIns="91425" rIns="91425" bIns="91425" anchor="t" anchorCtr="0">
            <a:noAutofit/>
          </a:bodyPr>
          <a:lstStyle/>
          <a:p>
            <a:pPr marL="457200" lvl="0" indent="-317500" algn="l" rtl="0">
              <a:lnSpc>
                <a:spcPct val="142500"/>
              </a:lnSpc>
              <a:spcBef>
                <a:spcPts val="0"/>
              </a:spcBef>
              <a:spcAft>
                <a:spcPts val="0"/>
              </a:spcAft>
              <a:buClr>
                <a:srgbClr val="000000"/>
              </a:buClr>
              <a:buSzPts val="1400"/>
              <a:buChar char="●"/>
            </a:pPr>
            <a:r>
              <a:rPr lang="es" sz="1400" dirty="0">
                <a:solidFill>
                  <a:srgbClr val="000000"/>
                </a:solidFill>
              </a:rPr>
              <a:t>Entornos de pocos Km. (normalmente no suele superar los 3.000 metros )</a:t>
            </a:r>
            <a:endParaRPr sz="1400" dirty="0">
              <a:solidFill>
                <a:srgbClr val="000000"/>
              </a:solidFill>
            </a:endParaRPr>
          </a:p>
          <a:p>
            <a:pPr marL="457200" lvl="0" indent="-317500" algn="l" rtl="0">
              <a:lnSpc>
                <a:spcPct val="142500"/>
              </a:lnSpc>
              <a:spcBef>
                <a:spcPts val="0"/>
              </a:spcBef>
              <a:spcAft>
                <a:spcPts val="0"/>
              </a:spcAft>
              <a:buClr>
                <a:srgbClr val="000000"/>
              </a:buClr>
              <a:buSzPts val="1400"/>
              <a:buChar char="●"/>
            </a:pPr>
            <a:r>
              <a:rPr lang="es" sz="1400" dirty="0">
                <a:solidFill>
                  <a:srgbClr val="000000"/>
                </a:solidFill>
              </a:rPr>
              <a:t>Uso de un medio de comunicación privado.</a:t>
            </a:r>
            <a:endParaRPr sz="1400" dirty="0">
              <a:solidFill>
                <a:srgbClr val="000000"/>
              </a:solidFill>
            </a:endParaRPr>
          </a:p>
          <a:p>
            <a:pPr marL="457200" lvl="0" indent="-317500" algn="l" rtl="0">
              <a:lnSpc>
                <a:spcPct val="142500"/>
              </a:lnSpc>
              <a:spcBef>
                <a:spcPts val="0"/>
              </a:spcBef>
              <a:spcAft>
                <a:spcPts val="0"/>
              </a:spcAft>
              <a:buClr>
                <a:srgbClr val="000000"/>
              </a:buClr>
              <a:buSzPts val="1400"/>
              <a:buChar char="●"/>
            </a:pPr>
            <a:r>
              <a:rPr lang="es" sz="1400" dirty="0">
                <a:solidFill>
                  <a:srgbClr val="000000"/>
                </a:solidFill>
              </a:rPr>
              <a:t>Altas velocidades de transmisión (entre 1 y 5 millones de bits por segundo).</a:t>
            </a:r>
            <a:endParaRPr sz="1400" dirty="0">
              <a:solidFill>
                <a:srgbClr val="000000"/>
              </a:solidFill>
            </a:endParaRPr>
          </a:p>
          <a:p>
            <a:pPr marL="457200" lvl="0" indent="-317500" algn="l" rtl="0">
              <a:lnSpc>
                <a:spcPct val="142500"/>
              </a:lnSpc>
              <a:spcBef>
                <a:spcPts val="0"/>
              </a:spcBef>
              <a:spcAft>
                <a:spcPts val="0"/>
              </a:spcAft>
              <a:buClr>
                <a:srgbClr val="000000"/>
              </a:buClr>
              <a:buSzPts val="1400"/>
              <a:buChar char="●"/>
            </a:pPr>
            <a:r>
              <a:rPr lang="es" sz="1400" dirty="0">
                <a:solidFill>
                  <a:srgbClr val="000000"/>
                </a:solidFill>
              </a:rPr>
              <a:t>La simplicidad del medio de transmisión que utiliza (cable coaxial, cables telefónicos y fibra óptica).</a:t>
            </a:r>
            <a:endParaRPr sz="1400" dirty="0">
              <a:solidFill>
                <a:srgbClr val="000000"/>
              </a:solidFill>
            </a:endParaRPr>
          </a:p>
          <a:p>
            <a:pPr marL="457200" lvl="0" indent="-317500" algn="l" rtl="0">
              <a:lnSpc>
                <a:spcPct val="142500"/>
              </a:lnSpc>
              <a:spcBef>
                <a:spcPts val="0"/>
              </a:spcBef>
              <a:spcAft>
                <a:spcPts val="0"/>
              </a:spcAft>
              <a:buClr>
                <a:srgbClr val="000000"/>
              </a:buClr>
              <a:buSzPts val="1400"/>
              <a:buChar char="●"/>
            </a:pPr>
            <a:r>
              <a:rPr lang="es" sz="1400" dirty="0">
                <a:solidFill>
                  <a:srgbClr val="000000"/>
                </a:solidFill>
              </a:rPr>
              <a:t>La facilidad con que se pueden efectuar cambios en el hardware y el software.</a:t>
            </a:r>
            <a:endParaRPr sz="1400" dirty="0">
              <a:solidFill>
                <a:srgbClr val="000000"/>
              </a:solidFill>
            </a:endParaRPr>
          </a:p>
          <a:p>
            <a:pPr marL="457200" lvl="0" indent="-317500" algn="l" rtl="0">
              <a:lnSpc>
                <a:spcPct val="142500"/>
              </a:lnSpc>
              <a:spcBef>
                <a:spcPts val="0"/>
              </a:spcBef>
              <a:spcAft>
                <a:spcPts val="0"/>
              </a:spcAft>
              <a:buClr>
                <a:srgbClr val="000000"/>
              </a:buClr>
              <a:buSzPts val="1400"/>
              <a:buChar char="●"/>
            </a:pPr>
            <a:r>
              <a:rPr lang="es" sz="1400" dirty="0">
                <a:solidFill>
                  <a:srgbClr val="000000"/>
                </a:solidFill>
              </a:rPr>
              <a:t>Gran variedad y número de dispositivos conectados.</a:t>
            </a:r>
            <a:endParaRPr sz="1400" dirty="0">
              <a:solidFill>
                <a:srgbClr val="000000"/>
              </a:solidFill>
            </a:endParaRPr>
          </a:p>
          <a:p>
            <a:pPr marL="457200" lvl="0" indent="-317500" algn="l" rtl="0">
              <a:lnSpc>
                <a:spcPct val="142500"/>
              </a:lnSpc>
              <a:spcBef>
                <a:spcPts val="0"/>
              </a:spcBef>
              <a:spcAft>
                <a:spcPts val="0"/>
              </a:spcAft>
              <a:buClr>
                <a:srgbClr val="000000"/>
              </a:buClr>
              <a:buSzPts val="1400"/>
              <a:buChar char="●"/>
            </a:pPr>
            <a:r>
              <a:rPr lang="es" sz="1400" dirty="0">
                <a:solidFill>
                  <a:srgbClr val="000000"/>
                </a:solidFill>
              </a:rPr>
              <a:t>Posibilidad de conexión con otras redes.</a:t>
            </a:r>
            <a:endParaRPr sz="1400" dirty="0">
              <a:solidFill>
                <a:srgbClr val="000000"/>
              </a:solidFill>
            </a:endParaRPr>
          </a:p>
          <a:p>
            <a:pPr marL="457200" lvl="0" indent="-317500" algn="l" rtl="0">
              <a:lnSpc>
                <a:spcPct val="142500"/>
              </a:lnSpc>
              <a:spcBef>
                <a:spcPts val="0"/>
              </a:spcBef>
              <a:spcAft>
                <a:spcPts val="0"/>
              </a:spcAft>
              <a:buClr>
                <a:srgbClr val="000000"/>
              </a:buClr>
              <a:buSzPts val="1400"/>
              <a:buChar char="●"/>
            </a:pPr>
            <a:r>
              <a:rPr lang="es" sz="1400" dirty="0">
                <a:solidFill>
                  <a:srgbClr val="000000"/>
                </a:solidFill>
              </a:rPr>
              <a:t>La facilidad de uso.</a:t>
            </a:r>
          </a:p>
          <a:p>
            <a:pPr marL="139700" lvl="0" indent="0" algn="l" rtl="0">
              <a:lnSpc>
                <a:spcPct val="142500"/>
              </a:lnSpc>
              <a:spcBef>
                <a:spcPts val="0"/>
              </a:spcBef>
              <a:spcAft>
                <a:spcPts val="0"/>
              </a:spcAft>
              <a:buClr>
                <a:srgbClr val="000000"/>
              </a:buClr>
              <a:buSzPts val="1400"/>
              <a:buNone/>
            </a:pPr>
            <a:r>
              <a:rPr lang="es" sz="1100" u="sng" dirty="0">
                <a:solidFill>
                  <a:schemeClr val="hlink"/>
                </a:solidFill>
                <a:hlinkClick r:id="rId3"/>
              </a:rPr>
              <a:t>https://prezi.com/tzvjohztewiy/caracteristicas-de-lan-diferencias-entre-topologia-y-arquitectura-de-red/</a:t>
            </a:r>
            <a:endParaRPr sz="1400" dirty="0">
              <a:solidFill>
                <a:srgbClr val="000000"/>
              </a:solidFill>
            </a:endParaRPr>
          </a:p>
          <a:p>
            <a:pPr marL="0" lvl="0" indent="0" algn="l" rtl="0">
              <a:spcBef>
                <a:spcPts val="500"/>
              </a:spcBef>
              <a:spcAft>
                <a:spcPts val="1600"/>
              </a:spcAft>
              <a:buNone/>
            </a:pPr>
            <a:endParaRPr dirty="0"/>
          </a:p>
        </p:txBody>
      </p:sp>
      <p:pic>
        <p:nvPicPr>
          <p:cNvPr id="4" name="Picture 2" descr="Resultado de imagen para libros">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00654" y="24117"/>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08018" y="112341"/>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89527" y="7466"/>
            <a:ext cx="678803" cy="6788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5"/>
          <p:cNvSpPr txBox="1">
            <a:spLocks noGrp="1"/>
          </p:cNvSpPr>
          <p:nvPr>
            <p:ph type="title"/>
          </p:nvPr>
        </p:nvSpPr>
        <p:spPr>
          <a:xfrm>
            <a:off x="311699" y="1196061"/>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MX" dirty="0"/>
              <a:t>Datos de identificación</a:t>
            </a:r>
            <a:br>
              <a:rPr lang="es-MX" dirty="0"/>
            </a:br>
            <a:endParaRPr dirty="0"/>
          </a:p>
        </p:txBody>
      </p:sp>
      <p:sp>
        <p:nvSpPr>
          <p:cNvPr id="107" name="Google Shape;107;p15"/>
          <p:cNvSpPr txBox="1">
            <a:spLocks noGrp="1"/>
          </p:cNvSpPr>
          <p:nvPr>
            <p:ph type="body" idx="1"/>
          </p:nvPr>
        </p:nvSpPr>
        <p:spPr>
          <a:xfrm>
            <a:off x="3275214" y="1803861"/>
            <a:ext cx="5557085" cy="276501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rgbClr val="111111"/>
              </a:solidFill>
              <a:highlight>
                <a:srgbClr val="FFFFFF"/>
              </a:highlight>
              <a:latin typeface="Georgia"/>
              <a:ea typeface="Georgia"/>
              <a:cs typeface="Georgia"/>
              <a:sym typeface="Georgia"/>
            </a:endParaRPr>
          </a:p>
          <a:p>
            <a:pPr marL="0" indent="0">
              <a:spcBef>
                <a:spcPts val="1600"/>
              </a:spcBef>
              <a:buNone/>
            </a:pPr>
            <a:r>
              <a:rPr lang="es-MX" dirty="0"/>
              <a:t>Localización / ubicación espacial dentro del mapa curricular</a:t>
            </a:r>
          </a:p>
          <a:p>
            <a:pPr marL="0" indent="0">
              <a:spcBef>
                <a:spcPts val="1600"/>
              </a:spcBef>
              <a:buNone/>
            </a:pPr>
            <a:r>
              <a:rPr lang="es-MX" dirty="0"/>
              <a:t>http://www.uaemex.mx/catespuni/pdfs/86.pdf</a:t>
            </a:r>
          </a:p>
          <a:p>
            <a:pPr marL="0" indent="0">
              <a:spcBef>
                <a:spcPts val="1600"/>
              </a:spcBef>
              <a:buNone/>
            </a:pPr>
            <a:endParaRPr lang="es-MX" dirty="0"/>
          </a:p>
          <a:p>
            <a:pPr marL="0" lvl="0" indent="0" algn="l" rtl="0">
              <a:spcBef>
                <a:spcPts val="1600"/>
              </a:spcBef>
              <a:spcAft>
                <a:spcPts val="0"/>
              </a:spcAft>
              <a:buNone/>
            </a:pPr>
            <a:endParaRPr dirty="0">
              <a:solidFill>
                <a:srgbClr val="111111"/>
              </a:solidFill>
              <a:highlight>
                <a:srgbClr val="FFFFFF"/>
              </a:highlight>
              <a:latin typeface="Georgia"/>
              <a:ea typeface="Georgia"/>
              <a:cs typeface="Georgia"/>
              <a:sym typeface="Georgia"/>
            </a:endParaRPr>
          </a:p>
          <a:p>
            <a:pPr marL="0" lvl="0" indent="0" algn="l" rtl="0">
              <a:spcBef>
                <a:spcPts val="1600"/>
              </a:spcBef>
              <a:spcAft>
                <a:spcPts val="0"/>
              </a:spcAft>
              <a:buNone/>
            </a:pPr>
            <a:endParaRPr dirty="0">
              <a:solidFill>
                <a:srgbClr val="111111"/>
              </a:solidFill>
              <a:highlight>
                <a:srgbClr val="FFFFFF"/>
              </a:highlight>
              <a:latin typeface="Georgia"/>
              <a:ea typeface="Georgia"/>
              <a:cs typeface="Georgia"/>
              <a:sym typeface="Georgia"/>
            </a:endParaRPr>
          </a:p>
          <a:p>
            <a:pPr marL="0" lvl="0" indent="0" algn="l" rtl="0">
              <a:spcBef>
                <a:spcPts val="1600"/>
              </a:spcBef>
              <a:spcAft>
                <a:spcPts val="1600"/>
              </a:spcAft>
              <a:buNone/>
            </a:pPr>
            <a:endParaRPr dirty="0">
              <a:solidFill>
                <a:srgbClr val="111111"/>
              </a:solidFill>
              <a:highlight>
                <a:srgbClr val="FFFFFF"/>
              </a:highlight>
              <a:latin typeface="Georgia"/>
              <a:ea typeface="Georgia"/>
              <a:cs typeface="Georgia"/>
              <a:sym typeface="Georgia"/>
            </a:endParaRPr>
          </a:p>
        </p:txBody>
      </p:sp>
      <p:pic>
        <p:nvPicPr>
          <p:cNvPr id="2" name="Imagen 1"/>
          <p:cNvPicPr>
            <a:picLocks noChangeAspect="1"/>
          </p:cNvPicPr>
          <p:nvPr/>
        </p:nvPicPr>
        <p:blipFill>
          <a:blip r:embed="rId3"/>
          <a:stretch>
            <a:fillRect/>
          </a:stretch>
        </p:blipFill>
        <p:spPr>
          <a:xfrm>
            <a:off x="469881" y="816036"/>
            <a:ext cx="2026927" cy="2043541"/>
          </a:xfrm>
          <a:prstGeom prst="rect">
            <a:avLst/>
          </a:prstGeom>
        </p:spPr>
      </p:pic>
      <p:pic>
        <p:nvPicPr>
          <p:cNvPr id="1032" name="Picture 8" descr="Resultado de imagen para siguiente">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0210" y="3943443"/>
            <a:ext cx="770182" cy="77018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n relacionada">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86138" y="3895259"/>
            <a:ext cx="947102" cy="94710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imagen para menu boton">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39935" y="3834380"/>
            <a:ext cx="988309" cy="9883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dirty="0"/>
              <a:t>Formas de implementación e interconexión </a:t>
            </a:r>
            <a:endParaRPr dirty="0"/>
          </a:p>
        </p:txBody>
      </p:sp>
      <p:sp>
        <p:nvSpPr>
          <p:cNvPr id="235" name="Google Shape;235;p35"/>
          <p:cNvSpPr txBox="1">
            <a:spLocks noGrp="1"/>
          </p:cNvSpPr>
          <p:nvPr>
            <p:ph type="body" idx="1"/>
          </p:nvPr>
        </p:nvSpPr>
        <p:spPr>
          <a:xfrm>
            <a:off x="311700" y="1229875"/>
            <a:ext cx="8520600" cy="3796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highlight>
                  <a:schemeClr val="lt1"/>
                </a:highlight>
              </a:rPr>
              <a:t>1. Para implementar una red LAN en el CRT o AIP, contar con los siguientes equipos</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r>
              <a:rPr lang="es" sz="1100" u="sng" dirty="0">
                <a:solidFill>
                  <a:schemeClr val="hlink"/>
                </a:solidFill>
                <a:latin typeface="Arial"/>
                <a:ea typeface="Arial"/>
                <a:cs typeface="Arial"/>
                <a:sym typeface="Arial"/>
                <a:hlinkClick r:id="rId3"/>
              </a:rPr>
              <a:t>https://slideplayer.es/slide/8217582/#.XQJxzlWeRKo.gmail</a:t>
            </a:r>
            <a:endParaRPr sz="1400" dirty="0">
              <a:highlight>
                <a:schemeClr val="lt1"/>
              </a:highlight>
            </a:endParaRPr>
          </a:p>
          <a:p>
            <a:pPr marL="0" lvl="0" indent="0" algn="l" rtl="0">
              <a:spcBef>
                <a:spcPts val="1600"/>
              </a:spcBef>
              <a:spcAft>
                <a:spcPts val="1600"/>
              </a:spcAft>
              <a:buNone/>
            </a:pPr>
            <a:endParaRPr sz="1050" dirty="0">
              <a:highlight>
                <a:schemeClr val="lt1"/>
              </a:highlight>
            </a:endParaRPr>
          </a:p>
        </p:txBody>
      </p:sp>
      <p:pic>
        <p:nvPicPr>
          <p:cNvPr id="236" name="Google Shape;236;p35"/>
          <p:cNvPicPr preferRelativeResize="0"/>
          <p:nvPr/>
        </p:nvPicPr>
        <p:blipFill rotWithShape="1">
          <a:blip r:embed="rId4">
            <a:alphaModFix/>
          </a:blip>
          <a:srcRect l="10323" t="21618" r="15404" b="7894"/>
          <a:stretch/>
        </p:blipFill>
        <p:spPr>
          <a:xfrm>
            <a:off x="4046125" y="1520350"/>
            <a:ext cx="4513475" cy="3215850"/>
          </a:xfrm>
          <a:prstGeom prst="rect">
            <a:avLst/>
          </a:prstGeom>
          <a:noFill/>
          <a:ln>
            <a:noFill/>
          </a:ln>
        </p:spPr>
      </p:pic>
      <p:pic>
        <p:nvPicPr>
          <p:cNvPr id="5"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938" y="2916683"/>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48683" y="2982646"/>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20997" y="2854343"/>
            <a:ext cx="595317" cy="5953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6"/>
          <p:cNvSpPr txBox="1">
            <a:spLocks noGrp="1"/>
          </p:cNvSpPr>
          <p:nvPr>
            <p:ph type="body" idx="1"/>
          </p:nvPr>
        </p:nvSpPr>
        <p:spPr>
          <a:xfrm>
            <a:off x="311700" y="1229875"/>
            <a:ext cx="8520600" cy="373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highlight>
                  <a:schemeClr val="lt1"/>
                </a:highlight>
              </a:rPr>
              <a:t>2. Conectar el servidor escuela al estabilizador </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r>
              <a:rPr lang="es" sz="1400" dirty="0">
                <a:highlight>
                  <a:schemeClr val="lt1"/>
                </a:highlight>
              </a:rPr>
              <a:t>3. Encender el servidor escuela</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1600"/>
              </a:spcAft>
              <a:buNone/>
            </a:pPr>
            <a:r>
              <a:rPr lang="es" sz="1100" u="sng" dirty="0">
                <a:solidFill>
                  <a:schemeClr val="hlink"/>
                </a:solidFill>
                <a:latin typeface="Arial"/>
                <a:ea typeface="Arial"/>
                <a:cs typeface="Arial"/>
                <a:sym typeface="Arial"/>
                <a:hlinkClick r:id="rId3"/>
              </a:rPr>
              <a:t>https://slideplayer.es/slide/8217582/#.XQJxzlWeRKo.gmail</a:t>
            </a:r>
            <a:r>
              <a:rPr lang="es" sz="1400" dirty="0">
                <a:highlight>
                  <a:schemeClr val="lt1"/>
                </a:highlight>
              </a:rPr>
              <a:t> </a:t>
            </a:r>
            <a:endParaRPr sz="1400" dirty="0">
              <a:highlight>
                <a:schemeClr val="lt1"/>
              </a:highlight>
            </a:endParaRPr>
          </a:p>
        </p:txBody>
      </p:sp>
      <p:pic>
        <p:nvPicPr>
          <p:cNvPr id="242" name="Google Shape;242;p36"/>
          <p:cNvPicPr preferRelativeResize="0"/>
          <p:nvPr/>
        </p:nvPicPr>
        <p:blipFill rotWithShape="1">
          <a:blip r:embed="rId4">
            <a:alphaModFix/>
          </a:blip>
          <a:srcRect l="21122" t="18898" r="26888" b="46065"/>
          <a:stretch/>
        </p:blipFill>
        <p:spPr>
          <a:xfrm>
            <a:off x="4259625" y="394900"/>
            <a:ext cx="3827100" cy="1936325"/>
          </a:xfrm>
          <a:prstGeom prst="rect">
            <a:avLst/>
          </a:prstGeom>
          <a:noFill/>
          <a:ln>
            <a:noFill/>
          </a:ln>
        </p:spPr>
      </p:pic>
      <p:pic>
        <p:nvPicPr>
          <p:cNvPr id="243" name="Google Shape;243;p36"/>
          <p:cNvPicPr preferRelativeResize="0"/>
          <p:nvPr/>
        </p:nvPicPr>
        <p:blipFill rotWithShape="1">
          <a:blip r:embed="rId4">
            <a:alphaModFix/>
          </a:blip>
          <a:srcRect l="22175" t="60692" r="27847" b="6537"/>
          <a:stretch/>
        </p:blipFill>
        <p:spPr>
          <a:xfrm>
            <a:off x="3347500" y="2618775"/>
            <a:ext cx="3714249" cy="1828375"/>
          </a:xfrm>
          <a:prstGeom prst="rect">
            <a:avLst/>
          </a:prstGeom>
          <a:noFill/>
          <a:ln>
            <a:noFill/>
          </a:ln>
        </p:spPr>
      </p:pic>
      <p:pic>
        <p:nvPicPr>
          <p:cNvPr id="5"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9026" y="249065"/>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60420" y="322214"/>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11800" y="238712"/>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22080" y="216311"/>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7"/>
          <p:cNvSpPr txBox="1">
            <a:spLocks noGrp="1"/>
          </p:cNvSpPr>
          <p:nvPr>
            <p:ph type="body" idx="1"/>
          </p:nvPr>
        </p:nvSpPr>
        <p:spPr>
          <a:xfrm>
            <a:off x="311700" y="338500"/>
            <a:ext cx="8520600" cy="454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050" dirty="0">
                <a:highlight>
                  <a:schemeClr val="lt1"/>
                </a:highlight>
              </a:rPr>
              <a:t> </a:t>
            </a:r>
            <a:r>
              <a:rPr lang="es" sz="1400" dirty="0">
                <a:highlight>
                  <a:schemeClr val="lt1"/>
                </a:highlight>
              </a:rPr>
              <a:t>4. Conectar a través de un cable patch cord, la tarjeta de red LAN “ETH1” del servidor al switch de comunicaciones (GILAT), router (VIETTEL) o router (TELEFÓNICA). </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r>
              <a:rPr lang="es" sz="1400" dirty="0">
                <a:highlight>
                  <a:schemeClr val="lt1"/>
                </a:highlight>
              </a:rPr>
              <a:t>5. Para identificar la tarjeta de red WAN o LAN, se tiene que ingresar a Terminal de servidor escuela. </a:t>
            </a:r>
            <a:endParaRPr sz="1400" dirty="0">
              <a:highlight>
                <a:schemeClr val="lt1"/>
              </a:highlight>
            </a:endParaRPr>
          </a:p>
          <a:p>
            <a:pPr marL="0" lvl="0" indent="0" algn="l" rtl="0">
              <a:spcBef>
                <a:spcPts val="1600"/>
              </a:spcBef>
              <a:spcAft>
                <a:spcPts val="0"/>
              </a:spcAft>
              <a:buNone/>
            </a:pPr>
            <a:r>
              <a:rPr lang="es" sz="1400" dirty="0">
                <a:highlight>
                  <a:schemeClr val="lt1"/>
                </a:highlight>
              </a:rPr>
              <a:t>a. Aplicaciones</a:t>
            </a:r>
            <a:endParaRPr sz="1400" dirty="0">
              <a:highlight>
                <a:schemeClr val="lt1"/>
              </a:highlight>
            </a:endParaRPr>
          </a:p>
          <a:p>
            <a:pPr marL="0" lvl="0" indent="0" algn="l" rtl="0">
              <a:spcBef>
                <a:spcPts val="1600"/>
              </a:spcBef>
              <a:spcAft>
                <a:spcPts val="0"/>
              </a:spcAft>
              <a:buNone/>
            </a:pPr>
            <a:r>
              <a:rPr lang="es" sz="1400" dirty="0">
                <a:highlight>
                  <a:schemeClr val="lt1"/>
                </a:highlight>
              </a:rPr>
              <a:t>b. Herramientas del sistema </a:t>
            </a:r>
            <a:endParaRPr sz="1400" dirty="0">
              <a:highlight>
                <a:schemeClr val="lt1"/>
              </a:highlight>
            </a:endParaRPr>
          </a:p>
          <a:p>
            <a:pPr marL="0" lvl="0" indent="0" algn="l" rtl="0">
              <a:spcBef>
                <a:spcPts val="1600"/>
              </a:spcBef>
              <a:spcAft>
                <a:spcPts val="0"/>
              </a:spcAft>
              <a:buNone/>
            </a:pPr>
            <a:r>
              <a:rPr lang="es" sz="1100" u="sng" dirty="0">
                <a:solidFill>
                  <a:schemeClr val="hlink"/>
                </a:solidFill>
                <a:latin typeface="Arial"/>
                <a:ea typeface="Arial"/>
                <a:cs typeface="Arial"/>
                <a:sym typeface="Arial"/>
                <a:hlinkClick r:id="rId3"/>
              </a:rPr>
              <a:t>https://slideplayer.es/slide/8217582/#.XQJxzlWeRKo.gmail</a:t>
            </a:r>
            <a:endParaRPr sz="1400" dirty="0">
              <a:highlight>
                <a:schemeClr val="lt1"/>
              </a:highlight>
            </a:endParaRPr>
          </a:p>
          <a:p>
            <a:pPr marL="0" lvl="0" indent="0" algn="l" rtl="0">
              <a:spcBef>
                <a:spcPts val="1600"/>
              </a:spcBef>
              <a:spcAft>
                <a:spcPts val="1600"/>
              </a:spcAft>
              <a:buNone/>
            </a:pPr>
            <a:endParaRPr sz="1400" dirty="0">
              <a:highlight>
                <a:schemeClr val="lt1"/>
              </a:highlight>
            </a:endParaRPr>
          </a:p>
        </p:txBody>
      </p:sp>
      <p:pic>
        <p:nvPicPr>
          <p:cNvPr id="249" name="Google Shape;249;p37"/>
          <p:cNvPicPr preferRelativeResize="0"/>
          <p:nvPr/>
        </p:nvPicPr>
        <p:blipFill rotWithShape="1">
          <a:blip r:embed="rId4">
            <a:alphaModFix/>
          </a:blip>
          <a:srcRect l="1950" t="25006" r="69530" b="44097"/>
          <a:stretch/>
        </p:blipFill>
        <p:spPr>
          <a:xfrm>
            <a:off x="2595250" y="987350"/>
            <a:ext cx="2830351" cy="2299649"/>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1768" y="766257"/>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29207" y="2787794"/>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33095" y="1839515"/>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81768" y="45824"/>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8"/>
          <p:cNvSpPr txBox="1">
            <a:spLocks noGrp="1"/>
          </p:cNvSpPr>
          <p:nvPr>
            <p:ph type="body" idx="1"/>
          </p:nvPr>
        </p:nvSpPr>
        <p:spPr>
          <a:xfrm>
            <a:off x="311700" y="12392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a:highlight>
                  <a:schemeClr val="lt1"/>
                </a:highlight>
              </a:rPr>
              <a:t>c. Terminal </a:t>
            </a:r>
            <a:endParaRPr sz="1400" dirty="0">
              <a:highlight>
                <a:schemeClr val="lt1"/>
              </a:highlight>
            </a:endParaRPr>
          </a:p>
          <a:p>
            <a:pPr marL="0" lvl="0" indent="0" algn="l" rtl="0">
              <a:spcBef>
                <a:spcPts val="1600"/>
              </a:spcBef>
              <a:spcAft>
                <a:spcPts val="0"/>
              </a:spcAft>
              <a:buNone/>
            </a:pPr>
            <a:r>
              <a:rPr lang="es" sz="1400">
                <a:highlight>
                  <a:schemeClr val="lt1"/>
                </a:highlight>
              </a:rPr>
              <a:t>d. Ingresar al superusuario del sistema para realizar y verificar las configuraciones “su –” </a:t>
            </a:r>
            <a:endParaRPr sz="1400" dirty="0">
              <a:highlight>
                <a:schemeClr val="lt1"/>
              </a:highlight>
            </a:endParaRPr>
          </a:p>
          <a:p>
            <a:pPr marL="0" lvl="0" indent="0" algn="l" rtl="0">
              <a:spcBef>
                <a:spcPts val="1600"/>
              </a:spcBef>
              <a:spcAft>
                <a:spcPts val="0"/>
              </a:spcAft>
              <a:buNone/>
            </a:pPr>
            <a:r>
              <a:rPr lang="es" sz="1400">
                <a:highlight>
                  <a:schemeClr val="lt1"/>
                </a:highlight>
              </a:rPr>
              <a:t>e. La contraseña es ilegible “digete” </a:t>
            </a:r>
            <a:endParaRPr sz="1400" dirty="0">
              <a:highlight>
                <a:schemeClr val="lt1"/>
              </a:highlight>
            </a:endParaRPr>
          </a:p>
          <a:p>
            <a:pPr marL="0" lvl="0" indent="0" algn="l" rtl="0">
              <a:spcBef>
                <a:spcPts val="1600"/>
              </a:spcBef>
              <a:spcAft>
                <a:spcPts val="0"/>
              </a:spcAft>
              <a:buNone/>
            </a:pPr>
            <a:r>
              <a:rPr lang="es" sz="1400">
                <a:highlight>
                  <a:schemeClr val="lt1"/>
                </a:highlight>
              </a:rPr>
              <a:t> f. Ingresar el comando “ethtool eth1” o “mii-tool eth1, y luego presionar el teclado enter. </a:t>
            </a:r>
            <a:endParaRPr sz="1400" dirty="0">
              <a:highlight>
                <a:schemeClr val="lt1"/>
              </a:highlight>
            </a:endParaRPr>
          </a:p>
          <a:p>
            <a:pPr marL="0" lvl="0" indent="0" algn="l" rtl="0">
              <a:spcBef>
                <a:spcPts val="1600"/>
              </a:spcBef>
              <a:spcAft>
                <a:spcPts val="0"/>
              </a:spcAft>
              <a:buNone/>
            </a:pPr>
            <a:r>
              <a:rPr lang="es" sz="1400">
                <a:highlight>
                  <a:schemeClr val="lt1"/>
                </a:highlight>
              </a:rPr>
              <a:t>g. Si la respuesta es “NO” significa que no está conectado el cable patch cord </a:t>
            </a:r>
            <a:endParaRPr sz="1400" dirty="0">
              <a:highlight>
                <a:schemeClr val="lt1"/>
              </a:highlight>
            </a:endParaRPr>
          </a:p>
          <a:p>
            <a:pPr marL="0" lvl="0" indent="0" algn="l" rtl="0">
              <a:spcBef>
                <a:spcPts val="1600"/>
              </a:spcBef>
              <a:spcAft>
                <a:spcPts val="0"/>
              </a:spcAft>
              <a:buNone/>
            </a:pPr>
            <a:endParaRPr dirty="0"/>
          </a:p>
          <a:p>
            <a:pPr marL="0" lvl="0" indent="0" algn="l" rtl="0">
              <a:spcBef>
                <a:spcPts val="1600"/>
              </a:spcBef>
              <a:spcAft>
                <a:spcPts val="1600"/>
              </a:spcAft>
              <a:buNone/>
            </a:pPr>
            <a:r>
              <a:rPr lang="es" sz="1100" u="sng">
                <a:solidFill>
                  <a:schemeClr val="hlink"/>
                </a:solidFill>
                <a:latin typeface="Arial"/>
                <a:ea typeface="Arial"/>
                <a:cs typeface="Arial"/>
                <a:sym typeface="Arial"/>
                <a:hlinkClick r:id="rId3"/>
              </a:rPr>
              <a:t>https://slideplayer.es/slide/8217582/#.XQJxzlWeRKo.gmail</a:t>
            </a:r>
            <a:endParaRPr dirty="0"/>
          </a:p>
        </p:txBody>
      </p:sp>
      <p:pic>
        <p:nvPicPr>
          <p:cNvPr id="3" name="Picture 2" descr="Resultado de imagen para libros">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1768" y="766257"/>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 descr="Resultado de imagen para siguiente">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29207" y="2787794"/>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Imagen relacionada">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33095" y="1839515"/>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Resultado de imagen para atras">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87152" y="102617"/>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39"/>
          <p:cNvSpPr txBox="1">
            <a:spLocks noGrp="1"/>
          </p:cNvSpPr>
          <p:nvPr>
            <p:ph type="body" idx="1"/>
          </p:nvPr>
        </p:nvSpPr>
        <p:spPr>
          <a:xfrm>
            <a:off x="472975" y="512988"/>
            <a:ext cx="8520600" cy="411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highlight>
                  <a:schemeClr val="lt1"/>
                </a:highlight>
              </a:rPr>
              <a:t>h. Si la respuesta es “YES” significa que está conectado el cable patch cord </a:t>
            </a:r>
            <a:endParaRPr sz="1400" dirty="0">
              <a:highlight>
                <a:schemeClr val="lt1"/>
              </a:highlight>
            </a:endParaRPr>
          </a:p>
          <a:p>
            <a:pPr marL="0" lvl="0" indent="0" algn="l" rtl="0">
              <a:spcBef>
                <a:spcPts val="1600"/>
              </a:spcBef>
              <a:spcAft>
                <a:spcPts val="0"/>
              </a:spcAft>
              <a:buNone/>
            </a:pPr>
            <a:r>
              <a:rPr lang="es" sz="1400" dirty="0">
                <a:highlight>
                  <a:schemeClr val="lt1"/>
                </a:highlight>
              </a:rPr>
              <a:t>i. Si la respuesta es “NO DETECTED” significa que esta dañada la tarjeta de red. </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r>
              <a:rPr lang="es" sz="1400" dirty="0">
                <a:highlight>
                  <a:schemeClr val="lt1"/>
                </a:highlight>
              </a:rPr>
              <a:t>j. Si la respuesta es el texto que se muestra en la figura, significa que no reconoce el driver de la tarjeta de red el server.</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1600"/>
              </a:spcAft>
              <a:buNone/>
            </a:pPr>
            <a:r>
              <a:rPr lang="es" sz="1100" u="sng" dirty="0">
                <a:solidFill>
                  <a:schemeClr val="hlink"/>
                </a:solidFill>
                <a:latin typeface="Arial"/>
                <a:ea typeface="Arial"/>
                <a:cs typeface="Arial"/>
                <a:sym typeface="Arial"/>
                <a:hlinkClick r:id="rId3"/>
              </a:rPr>
              <a:t>https://slideplayer.es/slide/8217582/#.XQJxzlWeRKo.gmail</a:t>
            </a:r>
            <a:endParaRPr sz="1400" dirty="0">
              <a:highlight>
                <a:schemeClr val="lt1"/>
              </a:highlight>
            </a:endParaRPr>
          </a:p>
        </p:txBody>
      </p:sp>
      <p:pic>
        <p:nvPicPr>
          <p:cNvPr id="260" name="Google Shape;260;p39"/>
          <p:cNvPicPr preferRelativeResize="0"/>
          <p:nvPr/>
        </p:nvPicPr>
        <p:blipFill rotWithShape="1">
          <a:blip r:embed="rId4">
            <a:alphaModFix/>
          </a:blip>
          <a:srcRect l="15581" t="61601" r="44961" b="16552"/>
          <a:stretch/>
        </p:blipFill>
        <p:spPr>
          <a:xfrm>
            <a:off x="1937075" y="1274127"/>
            <a:ext cx="3121686" cy="1297625"/>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98498" y="1027514"/>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45937" y="3049051"/>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49825" y="2100772"/>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05024" y="279699"/>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0"/>
          <p:cNvSpPr txBox="1">
            <a:spLocks noGrp="1"/>
          </p:cNvSpPr>
          <p:nvPr>
            <p:ph type="body" idx="1"/>
          </p:nvPr>
        </p:nvSpPr>
        <p:spPr>
          <a:xfrm>
            <a:off x="311700" y="1171425"/>
            <a:ext cx="8520600" cy="339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a:highlight>
                  <a:schemeClr val="lt1"/>
                </a:highlight>
              </a:rPr>
              <a:t>6. Comprobar el acceso a Internet en el servidor escuela, a través de los navegadores instalados como son GOOGLE CHROME o MOZILLA FIREFOX. </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r>
              <a:rPr lang="es" sz="1100" u="sng">
                <a:solidFill>
                  <a:schemeClr val="hlink"/>
                </a:solidFill>
                <a:latin typeface="Arial"/>
                <a:ea typeface="Arial"/>
                <a:cs typeface="Arial"/>
                <a:sym typeface="Arial"/>
                <a:hlinkClick r:id="rId3"/>
              </a:rPr>
              <a:t>https://slideplayer.es/slide/8217582/#.XQJxzlWeRKo.gmail</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1600"/>
              </a:spcAft>
              <a:buNone/>
            </a:pPr>
            <a:endParaRPr sz="1400" dirty="0">
              <a:highlight>
                <a:schemeClr val="lt1"/>
              </a:highlight>
            </a:endParaRPr>
          </a:p>
        </p:txBody>
      </p:sp>
      <p:pic>
        <p:nvPicPr>
          <p:cNvPr id="266" name="Google Shape;266;p40"/>
          <p:cNvPicPr preferRelativeResize="0"/>
          <p:nvPr/>
        </p:nvPicPr>
        <p:blipFill rotWithShape="1">
          <a:blip r:embed="rId4">
            <a:alphaModFix/>
          </a:blip>
          <a:srcRect l="10314" t="23545" r="59383" b="51408"/>
          <a:stretch/>
        </p:blipFill>
        <p:spPr>
          <a:xfrm>
            <a:off x="526550" y="1987075"/>
            <a:ext cx="2576474" cy="1597174"/>
          </a:xfrm>
          <a:prstGeom prst="rect">
            <a:avLst/>
          </a:prstGeom>
          <a:noFill/>
          <a:ln>
            <a:noFill/>
          </a:ln>
        </p:spPr>
      </p:pic>
      <p:pic>
        <p:nvPicPr>
          <p:cNvPr id="267" name="Google Shape;267;p40"/>
          <p:cNvPicPr preferRelativeResize="0"/>
          <p:nvPr/>
        </p:nvPicPr>
        <p:blipFill rotWithShape="1">
          <a:blip r:embed="rId4">
            <a:alphaModFix/>
          </a:blip>
          <a:srcRect l="45419" t="22958" r="23898" b="51997"/>
          <a:stretch/>
        </p:blipFill>
        <p:spPr>
          <a:xfrm>
            <a:off x="3951400" y="1987075"/>
            <a:ext cx="2882774" cy="1764776"/>
          </a:xfrm>
          <a:prstGeom prst="rect">
            <a:avLst/>
          </a:prstGeom>
          <a:noFill/>
          <a:ln>
            <a:noFill/>
          </a:ln>
        </p:spPr>
      </p:pic>
      <p:pic>
        <p:nvPicPr>
          <p:cNvPr id="5"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98498" y="548542"/>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45937" y="2570079"/>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49825" y="1621800"/>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49825" y="3178986"/>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1"/>
          <p:cNvSpPr txBox="1">
            <a:spLocks noGrp="1"/>
          </p:cNvSpPr>
          <p:nvPr>
            <p:ph type="body" idx="1"/>
          </p:nvPr>
        </p:nvSpPr>
        <p:spPr>
          <a:xfrm>
            <a:off x="268157" y="873600"/>
            <a:ext cx="8520600" cy="374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highlight>
                  <a:schemeClr val="lt1"/>
                </a:highlight>
              </a:rPr>
              <a:t>7. Si no accedes a Internet, verificar la configuración de las direcciones de IPs. Utilizar el siguiente comando “ifconfig” en el Terminal. Debe coincidir con las direcciones IPs ingresadas al momento de la instalación del servidor escuela.</a:t>
            </a:r>
            <a:endParaRPr sz="1400" dirty="0">
              <a:highlight>
                <a:schemeClr val="lt1"/>
              </a:highlight>
            </a:endParaRPr>
          </a:p>
          <a:p>
            <a:pPr marL="0" lvl="0" indent="0" algn="l" rtl="0">
              <a:spcBef>
                <a:spcPts val="1600"/>
              </a:spcBef>
              <a:spcAft>
                <a:spcPts val="0"/>
              </a:spcAft>
              <a:buNone/>
            </a:pPr>
            <a:r>
              <a:rPr lang="es" sz="1400" dirty="0">
                <a:highlight>
                  <a:schemeClr val="lt1"/>
                </a:highlight>
              </a:rPr>
              <a:t>8. Conectar el switch de comunicaciones al estabilizador </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1600"/>
              </a:spcAft>
              <a:buNone/>
            </a:pPr>
            <a:r>
              <a:rPr lang="es" sz="1100" u="sng" dirty="0">
                <a:solidFill>
                  <a:schemeClr val="hlink"/>
                </a:solidFill>
                <a:latin typeface="Arial"/>
                <a:ea typeface="Arial"/>
                <a:cs typeface="Arial"/>
                <a:sym typeface="Arial"/>
                <a:hlinkClick r:id="rId3"/>
              </a:rPr>
              <a:t>https://slideplayer.es/slide/8217582/#.XQJxzlWeRKo.gmail</a:t>
            </a:r>
            <a:endParaRPr sz="1400" dirty="0">
              <a:highlight>
                <a:schemeClr val="lt1"/>
              </a:highlight>
            </a:endParaRPr>
          </a:p>
        </p:txBody>
      </p:sp>
      <p:pic>
        <p:nvPicPr>
          <p:cNvPr id="273" name="Google Shape;273;p41"/>
          <p:cNvPicPr preferRelativeResize="0"/>
          <p:nvPr/>
        </p:nvPicPr>
        <p:blipFill rotWithShape="1">
          <a:blip r:embed="rId4">
            <a:alphaModFix/>
          </a:blip>
          <a:srcRect l="16894" t="19892" r="27984" b="50127"/>
          <a:stretch/>
        </p:blipFill>
        <p:spPr>
          <a:xfrm>
            <a:off x="1447825" y="2186975"/>
            <a:ext cx="4504325" cy="1837575"/>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23711" y="432429"/>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71150" y="2453966"/>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75038" y="1505687"/>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00693" y="3144967"/>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2"/>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highlight>
                  <a:schemeClr val="lt1"/>
                </a:highlight>
              </a:rPr>
              <a:t>9. Conectar a través de un cable patch cord, la tarjeta de red LAN “ETH0” del servidor escuela al puerto número 01 del switch de comunicaciones.</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r>
              <a:rPr lang="es" sz="1100" u="sng" dirty="0">
                <a:solidFill>
                  <a:schemeClr val="hlink"/>
                </a:solidFill>
                <a:latin typeface="Arial"/>
                <a:ea typeface="Arial"/>
                <a:cs typeface="Arial"/>
                <a:sym typeface="Arial"/>
                <a:hlinkClick r:id="rId3"/>
              </a:rPr>
              <a:t>https://slideplayer.es/slide/8217582/#.XQJxzlWeRKo.gmail</a:t>
            </a:r>
            <a:endParaRPr sz="1400" dirty="0">
              <a:highlight>
                <a:schemeClr val="lt1"/>
              </a:highlight>
            </a:endParaRPr>
          </a:p>
          <a:p>
            <a:pPr marL="0" lvl="0" indent="0" algn="l" rtl="0">
              <a:spcBef>
                <a:spcPts val="1600"/>
              </a:spcBef>
              <a:spcAft>
                <a:spcPts val="1600"/>
              </a:spcAft>
              <a:buNone/>
            </a:pPr>
            <a:endParaRPr dirty="0"/>
          </a:p>
        </p:txBody>
      </p:sp>
      <p:pic>
        <p:nvPicPr>
          <p:cNvPr id="279" name="Google Shape;279;p42"/>
          <p:cNvPicPr preferRelativeResize="0"/>
          <p:nvPr/>
        </p:nvPicPr>
        <p:blipFill rotWithShape="1">
          <a:blip r:embed="rId4">
            <a:alphaModFix/>
          </a:blip>
          <a:srcRect l="16789" t="64351" r="27818" b="6108"/>
          <a:stretch/>
        </p:blipFill>
        <p:spPr>
          <a:xfrm>
            <a:off x="1636125" y="1965250"/>
            <a:ext cx="5044999" cy="2017699"/>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98498" y="432429"/>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45937" y="2453966"/>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49825" y="1505687"/>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49825" y="3306133"/>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3"/>
          <p:cNvSpPr txBox="1">
            <a:spLocks noGrp="1"/>
          </p:cNvSpPr>
          <p:nvPr>
            <p:ph type="body" idx="1"/>
          </p:nvPr>
        </p:nvSpPr>
        <p:spPr>
          <a:xfrm>
            <a:off x="255300" y="574050"/>
            <a:ext cx="8520600" cy="4343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highlight>
                  <a:schemeClr val="lt1"/>
                </a:highlight>
              </a:rPr>
              <a:t>10. Conectar las estaciones de trabajo al switch de comunicaciones a través de cables patch cord.</a:t>
            </a: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0"/>
              </a:spcAft>
              <a:buNone/>
            </a:pPr>
            <a:endParaRPr sz="1400" dirty="0">
              <a:highlight>
                <a:schemeClr val="lt1"/>
              </a:highlight>
            </a:endParaRPr>
          </a:p>
          <a:p>
            <a:pPr marL="0" lvl="0" indent="0" algn="l" rtl="0">
              <a:spcBef>
                <a:spcPts val="1600"/>
              </a:spcBef>
              <a:spcAft>
                <a:spcPts val="1600"/>
              </a:spcAft>
              <a:buNone/>
            </a:pPr>
            <a:r>
              <a:rPr lang="es" sz="1100" u="sng" dirty="0">
                <a:solidFill>
                  <a:schemeClr val="hlink"/>
                </a:solidFill>
                <a:latin typeface="Arial"/>
                <a:ea typeface="Arial"/>
                <a:cs typeface="Arial"/>
                <a:sym typeface="Arial"/>
                <a:hlinkClick r:id="rId3"/>
              </a:rPr>
              <a:t>https://slideplayer.es/slide/8217582/#.XQJxzlWeRKo.gmail</a:t>
            </a:r>
            <a:endParaRPr sz="1400" dirty="0">
              <a:highlight>
                <a:schemeClr val="lt1"/>
              </a:highlight>
            </a:endParaRPr>
          </a:p>
        </p:txBody>
      </p:sp>
      <p:pic>
        <p:nvPicPr>
          <p:cNvPr id="285" name="Google Shape;285;p43"/>
          <p:cNvPicPr preferRelativeResize="0"/>
          <p:nvPr/>
        </p:nvPicPr>
        <p:blipFill rotWithShape="1">
          <a:blip r:embed="rId4">
            <a:alphaModFix/>
          </a:blip>
          <a:srcRect l="1849" t="24864" r="2309" b="11168"/>
          <a:stretch/>
        </p:blipFill>
        <p:spPr>
          <a:xfrm>
            <a:off x="808650" y="1053150"/>
            <a:ext cx="6572774" cy="3290051"/>
          </a:xfrm>
          <a:prstGeom prst="rect">
            <a:avLst/>
          </a:prstGeom>
          <a:noFill/>
          <a:ln>
            <a:noFill/>
          </a:ln>
        </p:spPr>
      </p:pic>
      <p:pic>
        <p:nvPicPr>
          <p:cNvPr id="4" name="Picture 2" descr="Resultado de imagen para libro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1768" y="766257"/>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Resultado de imagen para siguiente">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29207" y="2787794"/>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33095" y="1839515"/>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11" action="ppaction://hlinksldjump"/>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58750" y="30036"/>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44"/>
          <p:cNvSpPr txBox="1">
            <a:spLocks noGrp="1"/>
          </p:cNvSpPr>
          <p:nvPr>
            <p:ph type="body" idx="1"/>
          </p:nvPr>
        </p:nvSpPr>
        <p:spPr>
          <a:xfrm>
            <a:off x="311700" y="902250"/>
            <a:ext cx="8520600" cy="367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highlight>
                  <a:schemeClr val="lt1"/>
                </a:highlight>
              </a:rPr>
              <a:t>11. Encender las estaciones de trabajo o computadoras </a:t>
            </a:r>
            <a:endParaRPr sz="1400" dirty="0">
              <a:highlight>
                <a:schemeClr val="lt1"/>
              </a:highlight>
            </a:endParaRPr>
          </a:p>
          <a:p>
            <a:pPr marL="0" lvl="0" indent="0" algn="l" rtl="0">
              <a:spcBef>
                <a:spcPts val="1600"/>
              </a:spcBef>
              <a:spcAft>
                <a:spcPts val="0"/>
              </a:spcAft>
              <a:buNone/>
            </a:pPr>
            <a:r>
              <a:rPr lang="es" sz="1400" dirty="0">
                <a:highlight>
                  <a:schemeClr val="lt1"/>
                </a:highlight>
              </a:rPr>
              <a:t>12. Configurar las estaciones de trabajo o computadoras 13. Para estaciones de trabajo o computadoras con Windows 7, se tiene que hacer lo siguiente:</a:t>
            </a:r>
            <a:endParaRPr sz="1400" dirty="0">
              <a:highlight>
                <a:schemeClr val="lt1"/>
              </a:highlight>
            </a:endParaRPr>
          </a:p>
          <a:p>
            <a:pPr marL="0" lvl="0" indent="0" algn="l" rtl="0">
              <a:spcBef>
                <a:spcPts val="1600"/>
              </a:spcBef>
              <a:spcAft>
                <a:spcPts val="0"/>
              </a:spcAft>
              <a:buNone/>
            </a:pPr>
            <a:r>
              <a:rPr lang="es" sz="1400" dirty="0">
                <a:highlight>
                  <a:schemeClr val="lt1"/>
                </a:highlight>
              </a:rPr>
              <a:t> a. Clic en INICIO </a:t>
            </a:r>
            <a:endParaRPr sz="1400" dirty="0">
              <a:highlight>
                <a:schemeClr val="lt1"/>
              </a:highlight>
            </a:endParaRPr>
          </a:p>
          <a:p>
            <a:pPr marL="0" lvl="0" indent="0" algn="l" rtl="0">
              <a:spcBef>
                <a:spcPts val="1600"/>
              </a:spcBef>
              <a:spcAft>
                <a:spcPts val="0"/>
              </a:spcAft>
              <a:buNone/>
            </a:pPr>
            <a:r>
              <a:rPr lang="es" sz="1400" dirty="0">
                <a:highlight>
                  <a:schemeClr val="lt1"/>
                </a:highlight>
              </a:rPr>
              <a:t>b. Panel de Control </a:t>
            </a:r>
            <a:endParaRPr sz="1400" dirty="0">
              <a:highlight>
                <a:schemeClr val="lt1"/>
              </a:highlight>
            </a:endParaRPr>
          </a:p>
          <a:p>
            <a:pPr marL="0" lvl="0" indent="0" algn="l" rtl="0">
              <a:spcBef>
                <a:spcPts val="1600"/>
              </a:spcBef>
              <a:spcAft>
                <a:spcPts val="0"/>
              </a:spcAft>
              <a:buNone/>
            </a:pPr>
            <a:r>
              <a:rPr lang="es" sz="1400" dirty="0">
                <a:highlight>
                  <a:schemeClr val="lt1"/>
                </a:highlight>
              </a:rPr>
              <a:t>c. Redes e Internet </a:t>
            </a:r>
            <a:endParaRPr sz="1400" dirty="0">
              <a:highlight>
                <a:schemeClr val="lt1"/>
              </a:highlight>
            </a:endParaRPr>
          </a:p>
          <a:p>
            <a:pPr marL="0" lvl="0" indent="0" algn="l" rtl="0">
              <a:spcBef>
                <a:spcPts val="1600"/>
              </a:spcBef>
              <a:spcAft>
                <a:spcPts val="0"/>
              </a:spcAft>
              <a:buNone/>
            </a:pPr>
            <a:r>
              <a:rPr lang="es" sz="1400" dirty="0">
                <a:highlight>
                  <a:schemeClr val="lt1"/>
                </a:highlight>
              </a:rPr>
              <a:t>d. Centro de redes y recursos compartidos </a:t>
            </a:r>
            <a:endParaRPr sz="1400" dirty="0">
              <a:highlight>
                <a:schemeClr val="lt1"/>
              </a:highlight>
            </a:endParaRPr>
          </a:p>
          <a:p>
            <a:pPr marL="0" lvl="0" indent="0" algn="l" rtl="0">
              <a:spcBef>
                <a:spcPts val="1600"/>
              </a:spcBef>
              <a:spcAft>
                <a:spcPts val="0"/>
              </a:spcAft>
              <a:buNone/>
            </a:pPr>
            <a:r>
              <a:rPr lang="es" sz="1400" dirty="0">
                <a:highlight>
                  <a:schemeClr val="lt1"/>
                </a:highlight>
              </a:rPr>
              <a:t>e. Cambiar configuración de adaptador</a:t>
            </a:r>
            <a:endParaRPr sz="1400" dirty="0">
              <a:highlight>
                <a:schemeClr val="lt1"/>
              </a:highlight>
            </a:endParaRPr>
          </a:p>
          <a:p>
            <a:pPr marL="0" lvl="0" indent="0" algn="l" rtl="0">
              <a:spcBef>
                <a:spcPts val="1600"/>
              </a:spcBef>
              <a:spcAft>
                <a:spcPts val="0"/>
              </a:spcAft>
              <a:buNone/>
            </a:pPr>
            <a:r>
              <a:rPr lang="es" sz="1100" u="sng" dirty="0">
                <a:solidFill>
                  <a:schemeClr val="hlink"/>
                </a:solidFill>
                <a:latin typeface="Arial"/>
                <a:ea typeface="Arial"/>
                <a:cs typeface="Arial"/>
                <a:sym typeface="Arial"/>
                <a:hlinkClick r:id="rId3"/>
              </a:rPr>
              <a:t>https://slideplayer.es/slide/8217582/#.XQJxzlWeRKo.gmail</a:t>
            </a:r>
            <a:endParaRPr sz="1400" dirty="0">
              <a:highlight>
                <a:schemeClr val="lt1"/>
              </a:highlight>
            </a:endParaRPr>
          </a:p>
          <a:p>
            <a:pPr marL="0" lvl="0" indent="0" algn="l" rtl="0">
              <a:spcBef>
                <a:spcPts val="1600"/>
              </a:spcBef>
              <a:spcAft>
                <a:spcPts val="1600"/>
              </a:spcAft>
              <a:buNone/>
            </a:pPr>
            <a:endParaRPr dirty="0"/>
          </a:p>
        </p:txBody>
      </p:sp>
      <p:pic>
        <p:nvPicPr>
          <p:cNvPr id="3" name="Picture 2" descr="Resultado de imagen para libros">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98498" y="722714"/>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 descr="Resultado de imagen para siguiente">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45937" y="2744251"/>
            <a:ext cx="499205" cy="49920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Imagen relacionada">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49825" y="1795972"/>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Resultado de imagen para atras">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498498" y="85651"/>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 dirty="0"/>
              <a:t> </a:t>
            </a:r>
            <a:endParaRPr dirty="0"/>
          </a:p>
        </p:txBody>
      </p:sp>
      <p:sp>
        <p:nvSpPr>
          <p:cNvPr id="113" name="Google Shape;113;p16"/>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rgbClr val="111111"/>
              </a:solidFill>
              <a:highlight>
                <a:srgbClr val="FFFFFF"/>
              </a:highlight>
              <a:latin typeface="Georgia"/>
              <a:ea typeface="Georgia"/>
              <a:cs typeface="Georgia"/>
              <a:sym typeface="Georgia"/>
            </a:endParaRPr>
          </a:p>
          <a:p>
            <a:pPr marL="0" lvl="0" indent="0" algn="l" rtl="0">
              <a:spcBef>
                <a:spcPts val="1600"/>
              </a:spcBef>
              <a:spcAft>
                <a:spcPts val="0"/>
              </a:spcAft>
              <a:buNone/>
            </a:pPr>
            <a:endParaRPr dirty="0">
              <a:solidFill>
                <a:srgbClr val="111111"/>
              </a:solidFill>
              <a:highlight>
                <a:srgbClr val="FFFFFF"/>
              </a:highlight>
              <a:latin typeface="Georgia"/>
              <a:ea typeface="Georgia"/>
              <a:cs typeface="Georgia"/>
              <a:sym typeface="Georgia"/>
            </a:endParaRPr>
          </a:p>
          <a:p>
            <a:pPr marL="0" lvl="0" indent="0" algn="l" rtl="0">
              <a:spcBef>
                <a:spcPts val="1600"/>
              </a:spcBef>
              <a:spcAft>
                <a:spcPts val="0"/>
              </a:spcAft>
              <a:buNone/>
            </a:pPr>
            <a:endParaRPr dirty="0">
              <a:solidFill>
                <a:srgbClr val="111111"/>
              </a:solidFill>
              <a:highlight>
                <a:srgbClr val="FFFFFF"/>
              </a:highlight>
              <a:latin typeface="Georgia"/>
              <a:ea typeface="Georgia"/>
              <a:cs typeface="Georgia"/>
              <a:sym typeface="Georgia"/>
            </a:endParaRPr>
          </a:p>
          <a:p>
            <a:pPr marL="0" lvl="0" indent="0" algn="l" rtl="0">
              <a:spcBef>
                <a:spcPts val="1600"/>
              </a:spcBef>
              <a:spcAft>
                <a:spcPts val="1600"/>
              </a:spcAft>
              <a:buNone/>
            </a:pPr>
            <a:endParaRPr dirty="0">
              <a:solidFill>
                <a:srgbClr val="111111"/>
              </a:solidFill>
              <a:highlight>
                <a:srgbClr val="FFFFFF"/>
              </a:highlight>
              <a:latin typeface="Georgia"/>
              <a:ea typeface="Georgia"/>
              <a:cs typeface="Georgia"/>
              <a:sym typeface="Georgia"/>
            </a:endParaRPr>
          </a:p>
        </p:txBody>
      </p:sp>
      <p:pic>
        <p:nvPicPr>
          <p:cNvPr id="5" name="Picture 8" descr="Resultado de imagen para siguiente">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5889" y="3052623"/>
            <a:ext cx="770182" cy="7701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Resultado de imagen para atra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17175" y="24909"/>
            <a:ext cx="770182" cy="77018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91187" y="848006"/>
            <a:ext cx="1159588" cy="115958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esultado de imagen para menu boton">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76826" y="2043994"/>
            <a:ext cx="988309" cy="988309"/>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upo 8">
            <a:extLst>
              <a:ext uri="{FF2B5EF4-FFF2-40B4-BE49-F238E27FC236}">
                <a16:creationId xmlns:a16="http://schemas.microsoft.com/office/drawing/2014/main" id="{586E6A42-A3D3-4BCE-BEF1-D77880209595}"/>
              </a:ext>
            </a:extLst>
          </p:cNvPr>
          <p:cNvGrpSpPr/>
          <p:nvPr/>
        </p:nvGrpSpPr>
        <p:grpSpPr>
          <a:xfrm>
            <a:off x="407324" y="0"/>
            <a:ext cx="7028438" cy="4999517"/>
            <a:chOff x="407324" y="0"/>
            <a:chExt cx="7028438" cy="4999517"/>
          </a:xfrm>
        </p:grpSpPr>
        <p:pic>
          <p:nvPicPr>
            <p:cNvPr id="2" name="Imagen 1"/>
            <p:cNvPicPr>
              <a:picLocks noChangeAspect="1"/>
            </p:cNvPicPr>
            <p:nvPr/>
          </p:nvPicPr>
          <p:blipFill>
            <a:blip r:embed="rId11"/>
            <a:stretch>
              <a:fillRect/>
            </a:stretch>
          </p:blipFill>
          <p:spPr>
            <a:xfrm>
              <a:off x="407324" y="0"/>
              <a:ext cx="7028438" cy="4999517"/>
            </a:xfrm>
            <a:prstGeom prst="rect">
              <a:avLst/>
            </a:prstGeom>
          </p:spPr>
        </p:pic>
        <p:sp>
          <p:nvSpPr>
            <p:cNvPr id="3" name="Elipse 2">
              <a:extLst>
                <a:ext uri="{FF2B5EF4-FFF2-40B4-BE49-F238E27FC236}">
                  <a16:creationId xmlns:a16="http://schemas.microsoft.com/office/drawing/2014/main" id="{CB1C8BA6-4C9A-440A-A6E9-F11B55FD4741}"/>
                </a:ext>
              </a:extLst>
            </p:cNvPr>
            <p:cNvSpPr/>
            <p:nvPr/>
          </p:nvSpPr>
          <p:spPr>
            <a:xfrm>
              <a:off x="5305425" y="714375"/>
              <a:ext cx="800100" cy="428625"/>
            </a:xfrm>
            <a:prstGeom prst="ellipse">
              <a:avLst/>
            </a:prstGeom>
            <a:noFill/>
            <a:ln w="57150"/>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b="1" dirty="0">
                <a:solidFill>
                  <a:schemeClr val="tx1"/>
                </a:solidFill>
              </a:endParaRPr>
            </a:p>
          </p:txBody>
        </p:sp>
        <p:sp>
          <p:nvSpPr>
            <p:cNvPr id="4" name="Flecha: hacia abajo 3">
              <a:extLst>
                <a:ext uri="{FF2B5EF4-FFF2-40B4-BE49-F238E27FC236}">
                  <a16:creationId xmlns:a16="http://schemas.microsoft.com/office/drawing/2014/main" id="{ADFD30DB-804E-4122-BE57-C159BDF90A46}"/>
                </a:ext>
              </a:extLst>
            </p:cNvPr>
            <p:cNvSpPr/>
            <p:nvPr/>
          </p:nvSpPr>
          <p:spPr>
            <a:xfrm rot="7519179">
              <a:off x="5883001" y="972087"/>
              <a:ext cx="636295" cy="64242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b="1" dirty="0">
                <a:solidFill>
                  <a:schemeClr val="tx1"/>
                </a:solidFill>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45"/>
          <p:cNvSpPr txBox="1">
            <a:spLocks noGrp="1"/>
          </p:cNvSpPr>
          <p:nvPr>
            <p:ph type="body" idx="1"/>
          </p:nvPr>
        </p:nvSpPr>
        <p:spPr>
          <a:xfrm>
            <a:off x="311700" y="902250"/>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400" dirty="0">
                <a:highlight>
                  <a:schemeClr val="lt1"/>
                </a:highlight>
              </a:rPr>
              <a:t>e. Cambiar configuración de adaptador</a:t>
            </a:r>
            <a:endParaRPr sz="1050" dirty="0">
              <a:solidFill>
                <a:srgbClr val="3B3835"/>
              </a:solidFill>
              <a:highlight>
                <a:srgbClr val="EEEEEE"/>
              </a:highlight>
            </a:endParaRPr>
          </a:p>
          <a:p>
            <a:pPr marL="0" lvl="0" indent="0" algn="l" rtl="0">
              <a:spcBef>
                <a:spcPts val="1600"/>
              </a:spcBef>
              <a:spcAft>
                <a:spcPts val="0"/>
              </a:spcAft>
              <a:buNone/>
            </a:pPr>
            <a:r>
              <a:rPr lang="es" sz="1400" dirty="0">
                <a:highlight>
                  <a:schemeClr val="lt1"/>
                </a:highlight>
              </a:rPr>
              <a:t>f. Seleccionar la opción “Conexión de área local”, clic derecho y clic en la opción de propiedades </a:t>
            </a:r>
            <a:endParaRPr sz="1400" dirty="0">
              <a:highlight>
                <a:schemeClr val="lt1"/>
              </a:highlight>
            </a:endParaRPr>
          </a:p>
          <a:p>
            <a:pPr marL="0" lvl="0" indent="0" algn="l" rtl="0">
              <a:spcBef>
                <a:spcPts val="1600"/>
              </a:spcBef>
              <a:spcAft>
                <a:spcPts val="0"/>
              </a:spcAft>
              <a:buNone/>
            </a:pPr>
            <a:r>
              <a:rPr lang="es" sz="1400" dirty="0">
                <a:highlight>
                  <a:schemeClr val="lt1"/>
                </a:highlight>
              </a:rPr>
              <a:t>g. Seleccionar la opción “Protocolo de Internet versión 4 (TCP/IPv4), y clic en la opción “Propiedades”. </a:t>
            </a:r>
            <a:endParaRPr sz="1400" dirty="0">
              <a:highlight>
                <a:schemeClr val="lt1"/>
              </a:highlight>
            </a:endParaRPr>
          </a:p>
          <a:p>
            <a:pPr marL="0" lvl="0" indent="0" algn="l" rtl="0">
              <a:spcBef>
                <a:spcPts val="1600"/>
              </a:spcBef>
              <a:spcAft>
                <a:spcPts val="0"/>
              </a:spcAft>
              <a:buNone/>
            </a:pPr>
            <a:r>
              <a:rPr lang="es" sz="1400" dirty="0">
                <a:highlight>
                  <a:schemeClr val="lt1"/>
                </a:highlight>
              </a:rPr>
              <a:t>h. Seleccionar la opción “Obtener una dirección IP automáticamente y la opción Obtener la dirección del servidor DNS automáticamente.</a:t>
            </a:r>
            <a:endParaRPr sz="1400" dirty="0">
              <a:highlight>
                <a:schemeClr val="lt1"/>
              </a:highlight>
            </a:endParaRPr>
          </a:p>
          <a:p>
            <a:pPr marL="0" lvl="0" indent="0" algn="l" rtl="0">
              <a:spcBef>
                <a:spcPts val="1600"/>
              </a:spcBef>
              <a:spcAft>
                <a:spcPts val="0"/>
              </a:spcAft>
              <a:buNone/>
            </a:pPr>
            <a:r>
              <a:rPr lang="es" sz="1400" dirty="0">
                <a:highlight>
                  <a:schemeClr val="lt1"/>
                </a:highlight>
              </a:rPr>
              <a:t>14. Probar la conectividad de Internet en cada estación de trabajo o computadora</a:t>
            </a:r>
            <a:endParaRPr sz="1400" dirty="0">
              <a:highlight>
                <a:schemeClr val="lt1"/>
              </a:highlight>
            </a:endParaRPr>
          </a:p>
          <a:p>
            <a:pPr marL="0" lvl="0" indent="0" algn="l" rtl="0">
              <a:spcBef>
                <a:spcPts val="1600"/>
              </a:spcBef>
              <a:spcAft>
                <a:spcPts val="0"/>
              </a:spcAft>
              <a:buNone/>
            </a:pPr>
            <a:r>
              <a:rPr lang="es" sz="1100" u="sng" dirty="0">
                <a:solidFill>
                  <a:schemeClr val="hlink"/>
                </a:solidFill>
                <a:latin typeface="Arial"/>
                <a:ea typeface="Arial"/>
                <a:cs typeface="Arial"/>
                <a:sym typeface="Arial"/>
                <a:hlinkClick r:id="rId3"/>
              </a:rPr>
              <a:t>https://slideplayer.es/slide/8217582/#.XQJxzlWeRKo.gmai</a:t>
            </a:r>
            <a:endParaRPr sz="1400" dirty="0">
              <a:highlight>
                <a:schemeClr val="lt1"/>
              </a:highlight>
            </a:endParaRPr>
          </a:p>
          <a:p>
            <a:pPr marL="0" lvl="0" indent="0" algn="l" rtl="0">
              <a:spcBef>
                <a:spcPts val="1600"/>
              </a:spcBef>
              <a:spcAft>
                <a:spcPts val="1600"/>
              </a:spcAft>
              <a:buNone/>
            </a:pPr>
            <a:endParaRPr sz="1400" dirty="0">
              <a:highlight>
                <a:schemeClr val="lt1"/>
              </a:highlight>
            </a:endParaRPr>
          </a:p>
        </p:txBody>
      </p:sp>
      <p:pic>
        <p:nvPicPr>
          <p:cNvPr id="3" name="Picture 2" descr="Resultado de imagen para libros">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3025" y="3918499"/>
            <a:ext cx="645502" cy="6455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Imagen relacionada">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82193" y="3968684"/>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Resultado de imagen para atras">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97510" y="3968684"/>
            <a:ext cx="640118" cy="640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93686" y="662375"/>
            <a:ext cx="3595147" cy="578596"/>
          </a:xfrm>
        </p:spPr>
        <p:txBody>
          <a:bodyPr/>
          <a:lstStyle/>
          <a:p>
            <a:r>
              <a:rPr lang="es-MX" dirty="0"/>
              <a:t>Conclusiones </a:t>
            </a:r>
            <a:endParaRPr lang="es-ES" dirty="0"/>
          </a:p>
        </p:txBody>
      </p:sp>
      <p:sp>
        <p:nvSpPr>
          <p:cNvPr id="3" name="Marcador de texto 2"/>
          <p:cNvSpPr>
            <a:spLocks noGrp="1"/>
          </p:cNvSpPr>
          <p:nvPr>
            <p:ph type="body" idx="1"/>
          </p:nvPr>
        </p:nvSpPr>
        <p:spPr>
          <a:xfrm>
            <a:off x="2888055" y="1149790"/>
            <a:ext cx="6029607" cy="3748134"/>
          </a:xfrm>
        </p:spPr>
        <p:txBody>
          <a:bodyPr/>
          <a:lstStyle/>
          <a:p>
            <a:pPr marL="114300" indent="0">
              <a:buNone/>
            </a:pPr>
            <a:r>
              <a:rPr lang="es-MX" dirty="0"/>
              <a:t>Esta presentación tiene como finalidad a dar a conocer  la arquitectura de la red LAN lo cual se basa en que es, los elementos del cual se compone la red los tipos de topologías de la red. La arquitectura de red es muy importante ya que te menciona todos los puntos que debes tener en cuenta al momento de crear o implementar una red, ya que al pasar por alto uno de estos pasos podríamos poner en riesgo todos los nodos o bien toda la red en sí. </a:t>
            </a:r>
            <a:endParaRPr lang="es-ES" dirty="0"/>
          </a:p>
        </p:txBody>
      </p:sp>
      <p:pic>
        <p:nvPicPr>
          <p:cNvPr id="5" name="Imagen 4"/>
          <p:cNvPicPr>
            <a:picLocks noChangeAspect="1"/>
          </p:cNvPicPr>
          <p:nvPr/>
        </p:nvPicPr>
        <p:blipFill>
          <a:blip r:embed="rId2"/>
          <a:stretch>
            <a:fillRect/>
          </a:stretch>
        </p:blipFill>
        <p:spPr>
          <a:xfrm>
            <a:off x="488982" y="504047"/>
            <a:ext cx="2160912" cy="2687701"/>
          </a:xfrm>
          <a:prstGeom prst="rect">
            <a:avLst/>
          </a:prstGeom>
        </p:spPr>
      </p:pic>
      <p:pic>
        <p:nvPicPr>
          <p:cNvPr id="6" name="Imagen 5">
            <a:hlinkClick r:id="rId3" action="ppaction://hlinksldjump"/>
          </p:cNvPr>
          <p:cNvPicPr>
            <a:picLocks noChangeAspect="1"/>
          </p:cNvPicPr>
          <p:nvPr/>
        </p:nvPicPr>
        <p:blipFill>
          <a:blip r:embed="rId4"/>
          <a:stretch>
            <a:fillRect/>
          </a:stretch>
        </p:blipFill>
        <p:spPr>
          <a:xfrm>
            <a:off x="1182560" y="4209643"/>
            <a:ext cx="597460" cy="591363"/>
          </a:xfrm>
          <a:prstGeom prst="rect">
            <a:avLst/>
          </a:prstGeom>
        </p:spPr>
      </p:pic>
      <p:pic>
        <p:nvPicPr>
          <p:cNvPr id="7" name="Imagen 6">
            <a:hlinkClick r:id="rId5" action="ppaction://hlinksldjump"/>
          </p:cNvPr>
          <p:cNvPicPr>
            <a:picLocks noChangeAspect="1"/>
          </p:cNvPicPr>
          <p:nvPr/>
        </p:nvPicPr>
        <p:blipFill>
          <a:blip r:embed="rId6"/>
          <a:stretch>
            <a:fillRect/>
          </a:stretch>
        </p:blipFill>
        <p:spPr>
          <a:xfrm>
            <a:off x="1969367" y="4301091"/>
            <a:ext cx="499915" cy="499915"/>
          </a:xfrm>
          <a:prstGeom prst="rect">
            <a:avLst/>
          </a:prstGeom>
        </p:spPr>
      </p:pic>
      <p:pic>
        <p:nvPicPr>
          <p:cNvPr id="8" name="Imagen 7">
            <a:hlinkClick r:id="rId7" action="ppaction://hlinksldjump"/>
          </p:cNvPr>
          <p:cNvPicPr>
            <a:picLocks noChangeAspect="1"/>
          </p:cNvPicPr>
          <p:nvPr/>
        </p:nvPicPr>
        <p:blipFill>
          <a:blip r:embed="rId8"/>
          <a:stretch>
            <a:fillRect/>
          </a:stretch>
        </p:blipFill>
        <p:spPr>
          <a:xfrm>
            <a:off x="373905" y="4209643"/>
            <a:ext cx="619308" cy="619308"/>
          </a:xfrm>
          <a:prstGeom prst="rect">
            <a:avLst/>
          </a:prstGeom>
        </p:spPr>
      </p:pic>
    </p:spTree>
    <p:extLst>
      <p:ext uri="{BB962C8B-B14F-4D97-AF65-F5344CB8AC3E}">
        <p14:creationId xmlns:p14="http://schemas.microsoft.com/office/powerpoint/2010/main" val="19961457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46679" y="1478308"/>
            <a:ext cx="3246311" cy="1536496"/>
          </a:xfrm>
        </p:spPr>
        <p:txBody>
          <a:bodyPr/>
          <a:lstStyle/>
          <a:p>
            <a:r>
              <a:rPr lang="es-MX" sz="7200"/>
              <a:t>Dudas</a:t>
            </a:r>
            <a:br>
              <a:rPr lang="es-MX"/>
            </a:br>
            <a:endParaRPr lang="es-ES"/>
          </a:p>
        </p:txBody>
      </p:sp>
      <p:pic>
        <p:nvPicPr>
          <p:cNvPr id="7" name="Imagen 6"/>
          <p:cNvPicPr>
            <a:picLocks noChangeAspect="1"/>
          </p:cNvPicPr>
          <p:nvPr/>
        </p:nvPicPr>
        <p:blipFill>
          <a:blip r:embed="rId2"/>
          <a:stretch>
            <a:fillRect/>
          </a:stretch>
        </p:blipFill>
        <p:spPr>
          <a:xfrm>
            <a:off x="4230105" y="499895"/>
            <a:ext cx="4799371" cy="3167229"/>
          </a:xfrm>
          <a:prstGeom prst="rect">
            <a:avLst/>
          </a:prstGeom>
        </p:spPr>
      </p:pic>
      <p:pic>
        <p:nvPicPr>
          <p:cNvPr id="8" name="Picture 10" descr="Imagen relacionada">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4785" y="4111559"/>
            <a:ext cx="595317" cy="59531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Resultado de imagen para atras">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68152" y="4111559"/>
            <a:ext cx="640118" cy="640118"/>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a:hlinkClick r:id="rId7" action="ppaction://hlinksldjump"/>
          </p:cNvPr>
          <p:cNvPicPr>
            <a:picLocks noChangeAspect="1"/>
          </p:cNvPicPr>
          <p:nvPr/>
        </p:nvPicPr>
        <p:blipFill>
          <a:blip r:embed="rId8"/>
          <a:stretch>
            <a:fillRect/>
          </a:stretch>
        </p:blipFill>
        <p:spPr>
          <a:xfrm>
            <a:off x="1326405" y="4111559"/>
            <a:ext cx="619308" cy="619308"/>
          </a:xfrm>
          <a:prstGeom prst="rect">
            <a:avLst/>
          </a:prstGeom>
        </p:spPr>
      </p:pic>
    </p:spTree>
    <p:extLst>
      <p:ext uri="{BB962C8B-B14F-4D97-AF65-F5344CB8AC3E}">
        <p14:creationId xmlns:p14="http://schemas.microsoft.com/office/powerpoint/2010/main" val="35834450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67158" y="81481"/>
            <a:ext cx="3372015" cy="669701"/>
          </a:xfrm>
        </p:spPr>
        <p:txBody>
          <a:bodyPr/>
          <a:lstStyle/>
          <a:p>
            <a:pPr algn="ctr"/>
            <a:r>
              <a:rPr lang="es-MX" dirty="0"/>
              <a:t>Retroalimentación</a:t>
            </a:r>
            <a:endParaRPr lang="es-ES" dirty="0"/>
          </a:p>
        </p:txBody>
      </p:sp>
      <p:sp>
        <p:nvSpPr>
          <p:cNvPr id="3" name="Marcador de texto 2"/>
          <p:cNvSpPr>
            <a:spLocks noGrp="1"/>
          </p:cNvSpPr>
          <p:nvPr>
            <p:ph type="body" idx="1"/>
          </p:nvPr>
        </p:nvSpPr>
        <p:spPr>
          <a:xfrm>
            <a:off x="2649942" y="1071810"/>
            <a:ext cx="6025150" cy="557113"/>
          </a:xfrm>
        </p:spPr>
        <p:txBody>
          <a:bodyPr/>
          <a:lstStyle/>
          <a:p>
            <a:r>
              <a:rPr lang="es-MX" dirty="0"/>
              <a:t>Contesta las siguientes preguntas</a:t>
            </a:r>
          </a:p>
          <a:p>
            <a:endParaRPr lang="es-MX" dirty="0"/>
          </a:p>
          <a:p>
            <a:endParaRPr lang="es-MX" dirty="0"/>
          </a:p>
          <a:p>
            <a:pPr marL="114300" indent="0">
              <a:buNone/>
            </a:pPr>
            <a:r>
              <a:rPr lang="es-MX" dirty="0"/>
              <a:t>Instrucciones :</a:t>
            </a:r>
          </a:p>
          <a:p>
            <a:pPr marL="114300" indent="0">
              <a:buNone/>
            </a:pPr>
            <a:r>
              <a:rPr lang="es-MX" dirty="0"/>
              <a:t>Si la respuesta es correcta se pasara a la siguiente pregunta si la respuesta es incorrecta lo volverás a intentar de nuevo </a:t>
            </a:r>
            <a:endParaRPr lang="es-ES" dirty="0"/>
          </a:p>
        </p:txBody>
      </p:sp>
      <p:pic>
        <p:nvPicPr>
          <p:cNvPr id="6" name="Imagen 5"/>
          <p:cNvPicPr>
            <a:picLocks noChangeAspect="1"/>
          </p:cNvPicPr>
          <p:nvPr/>
        </p:nvPicPr>
        <p:blipFill>
          <a:blip r:embed="rId2"/>
          <a:stretch>
            <a:fillRect/>
          </a:stretch>
        </p:blipFill>
        <p:spPr>
          <a:xfrm>
            <a:off x="229932" y="0"/>
            <a:ext cx="2537226" cy="1901228"/>
          </a:xfrm>
          <a:prstGeom prst="rect">
            <a:avLst/>
          </a:prstGeom>
        </p:spPr>
      </p:pic>
      <p:pic>
        <p:nvPicPr>
          <p:cNvPr id="7" name="Imagen 6">
            <a:hlinkClick r:id="rId3" action="ppaction://hlinksldjump"/>
          </p:cNvPr>
          <p:cNvPicPr>
            <a:picLocks noChangeAspect="1"/>
          </p:cNvPicPr>
          <p:nvPr/>
        </p:nvPicPr>
        <p:blipFill>
          <a:blip r:embed="rId4"/>
          <a:stretch>
            <a:fillRect/>
          </a:stretch>
        </p:blipFill>
        <p:spPr>
          <a:xfrm>
            <a:off x="1182560" y="4209643"/>
            <a:ext cx="597460" cy="591363"/>
          </a:xfrm>
          <a:prstGeom prst="rect">
            <a:avLst/>
          </a:prstGeom>
        </p:spPr>
      </p:pic>
      <p:pic>
        <p:nvPicPr>
          <p:cNvPr id="9" name="Imagen 8">
            <a:hlinkClick r:id="rId5" action="ppaction://hlinksldjump"/>
          </p:cNvPr>
          <p:cNvPicPr>
            <a:picLocks noChangeAspect="1"/>
          </p:cNvPicPr>
          <p:nvPr/>
        </p:nvPicPr>
        <p:blipFill>
          <a:blip r:embed="rId6"/>
          <a:stretch>
            <a:fillRect/>
          </a:stretch>
        </p:blipFill>
        <p:spPr>
          <a:xfrm>
            <a:off x="373905" y="4209643"/>
            <a:ext cx="619308" cy="619308"/>
          </a:xfrm>
          <a:prstGeom prst="rect">
            <a:avLst/>
          </a:prstGeom>
        </p:spPr>
      </p:pic>
      <p:sp>
        <p:nvSpPr>
          <p:cNvPr id="10" name="CuadroTexto 9">
            <a:hlinkClick r:id="rId7" action="ppaction://hlinksldjump"/>
          </p:cNvPr>
          <p:cNvSpPr txBox="1"/>
          <p:nvPr/>
        </p:nvSpPr>
        <p:spPr>
          <a:xfrm>
            <a:off x="4340711" y="3643958"/>
            <a:ext cx="1321806" cy="30777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MX" b="1" dirty="0">
                <a:solidFill>
                  <a:schemeClr val="bg2"/>
                </a:solidFill>
              </a:rPr>
              <a:t>Iniciar Test</a:t>
            </a:r>
            <a:endParaRPr lang="es-ES" b="1" dirty="0">
              <a:solidFill>
                <a:schemeClr val="bg2"/>
              </a:solidFill>
            </a:endParaRPr>
          </a:p>
        </p:txBody>
      </p:sp>
    </p:spTree>
    <p:extLst>
      <p:ext uri="{BB962C8B-B14F-4D97-AF65-F5344CB8AC3E}">
        <p14:creationId xmlns:p14="http://schemas.microsoft.com/office/powerpoint/2010/main" val="485190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245269" y="85662"/>
            <a:ext cx="8520600" cy="607800"/>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2pPr>
            <a:lvl3pPr marR="0" lvl="2"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3pPr>
            <a:lvl4pPr marR="0" lvl="3"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4pPr>
            <a:lvl5pPr marR="0" lvl="4"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5pPr>
            <a:lvl6pPr marR="0" lvl="5"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6pPr>
            <a:lvl7pPr marR="0" lvl="6"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7pPr>
            <a:lvl8pPr marR="0" lvl="7"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8pPr>
            <a:lvl9pPr marR="0" lvl="8" algn="l" rtl="0">
              <a:lnSpc>
                <a:spcPct val="100000"/>
              </a:lnSpc>
              <a:spcBef>
                <a:spcPts val="0"/>
              </a:spcBef>
              <a:spcAft>
                <a:spcPts val="0"/>
              </a:spcAft>
              <a:buClr>
                <a:schemeClr val="dk1"/>
              </a:buClr>
              <a:buSzPts val="3000"/>
              <a:buFont typeface="Roboto"/>
              <a:buNone/>
              <a:defRPr sz="3000" b="0" i="0" u="none" strike="noStrike" cap="none">
                <a:solidFill>
                  <a:schemeClr val="dk1"/>
                </a:solidFill>
                <a:latin typeface="Roboto"/>
                <a:ea typeface="Roboto"/>
                <a:cs typeface="Roboto"/>
                <a:sym typeface="Roboto"/>
              </a:defRPr>
            </a:lvl9pPr>
          </a:lstStyle>
          <a:p>
            <a:pPr algn="ctr"/>
            <a:r>
              <a:rPr lang="es-MX" sz="6600" dirty="0"/>
              <a:t>¡Incorrecto!</a:t>
            </a:r>
            <a:endParaRPr lang="es-ES" sz="6600" dirty="0"/>
          </a:p>
        </p:txBody>
      </p:sp>
      <p:pic>
        <p:nvPicPr>
          <p:cNvPr id="2052" name="Picture 4"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13247" r="7483"/>
          <a:stretch/>
        </p:blipFill>
        <p:spPr bwMode="auto">
          <a:xfrm>
            <a:off x="3033181" y="1148862"/>
            <a:ext cx="2944776" cy="27890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sultado de imagen para atras">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5510" y="4073266"/>
            <a:ext cx="640118" cy="640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7981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000" dirty="0"/>
              <a:t>Test Finalizado</a:t>
            </a:r>
            <a:endParaRPr lang="es-ES" sz="4000" dirty="0"/>
          </a:p>
        </p:txBody>
      </p:sp>
      <p:pic>
        <p:nvPicPr>
          <p:cNvPr id="3076"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6445" y="1017800"/>
            <a:ext cx="3298672" cy="3298672"/>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a:hlinkClick r:id="rId3" action="ppaction://hlinksldjump"/>
          </p:cNvPr>
          <p:cNvPicPr>
            <a:picLocks noChangeAspect="1"/>
          </p:cNvPicPr>
          <p:nvPr/>
        </p:nvPicPr>
        <p:blipFill>
          <a:blip r:embed="rId4"/>
          <a:stretch>
            <a:fillRect/>
          </a:stretch>
        </p:blipFill>
        <p:spPr>
          <a:xfrm>
            <a:off x="1182560" y="4209643"/>
            <a:ext cx="597460" cy="591363"/>
          </a:xfrm>
          <a:prstGeom prst="rect">
            <a:avLst/>
          </a:prstGeom>
        </p:spPr>
      </p:pic>
      <p:pic>
        <p:nvPicPr>
          <p:cNvPr id="7" name="Imagen 6">
            <a:hlinkClick r:id="rId5" action="ppaction://hlinksldjump"/>
          </p:cNvPr>
          <p:cNvPicPr>
            <a:picLocks noChangeAspect="1"/>
          </p:cNvPicPr>
          <p:nvPr/>
        </p:nvPicPr>
        <p:blipFill>
          <a:blip r:embed="rId6"/>
          <a:stretch>
            <a:fillRect/>
          </a:stretch>
        </p:blipFill>
        <p:spPr>
          <a:xfrm>
            <a:off x="373905" y="4209643"/>
            <a:ext cx="619308" cy="619308"/>
          </a:xfrm>
          <a:prstGeom prst="rect">
            <a:avLst/>
          </a:prstGeom>
        </p:spPr>
      </p:pic>
    </p:spTree>
    <p:extLst>
      <p:ext uri="{BB962C8B-B14F-4D97-AF65-F5344CB8AC3E}">
        <p14:creationId xmlns:p14="http://schemas.microsoft.com/office/powerpoint/2010/main" val="14291793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hlinkClick r:id="rId2" action="ppaction://hlinksldjump"/>
          </p:cNvPr>
          <p:cNvPicPr>
            <a:picLocks noChangeAspect="1"/>
          </p:cNvPicPr>
          <p:nvPr/>
        </p:nvPicPr>
        <p:blipFill>
          <a:blip r:embed="rId3"/>
          <a:stretch>
            <a:fillRect/>
          </a:stretch>
        </p:blipFill>
        <p:spPr>
          <a:xfrm>
            <a:off x="1182560" y="4209643"/>
            <a:ext cx="597460" cy="591363"/>
          </a:xfrm>
          <a:prstGeom prst="rect">
            <a:avLst/>
          </a:prstGeom>
        </p:spPr>
      </p:pic>
      <p:pic>
        <p:nvPicPr>
          <p:cNvPr id="9" name="Imagen 8">
            <a:hlinkClick r:id="rId4" action="ppaction://hlinksldjump"/>
          </p:cNvPr>
          <p:cNvPicPr>
            <a:picLocks noChangeAspect="1"/>
          </p:cNvPicPr>
          <p:nvPr/>
        </p:nvPicPr>
        <p:blipFill>
          <a:blip r:embed="rId5"/>
          <a:stretch>
            <a:fillRect/>
          </a:stretch>
        </p:blipFill>
        <p:spPr>
          <a:xfrm>
            <a:off x="373905" y="4209643"/>
            <a:ext cx="619308" cy="619308"/>
          </a:xfrm>
          <a:prstGeom prst="rect">
            <a:avLst/>
          </a:prstGeom>
        </p:spPr>
      </p:pic>
      <p:sp>
        <p:nvSpPr>
          <p:cNvPr id="4" name="Rectángulo 3"/>
          <p:cNvSpPr/>
          <p:nvPr/>
        </p:nvSpPr>
        <p:spPr>
          <a:xfrm>
            <a:off x="690848" y="876899"/>
            <a:ext cx="6123624" cy="8018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lvl="0" indent="0">
              <a:buNone/>
            </a:pPr>
            <a:r>
              <a:rPr lang="es-ES" dirty="0">
                <a:solidFill>
                  <a:schemeClr val="bg2"/>
                </a:solidFill>
              </a:rPr>
              <a:t>Es el medio más efectivo en cuanto a costos para desarrollar e implementar un conjunto coordinado de productos que se puedan interconectar: </a:t>
            </a:r>
          </a:p>
        </p:txBody>
      </p:sp>
      <p:sp>
        <p:nvSpPr>
          <p:cNvPr id="5" name="Rectángulo 4">
            <a:hlinkClick r:id="rId6" action="ppaction://hlinksldjump"/>
          </p:cNvPr>
          <p:cNvSpPr/>
          <p:nvPr/>
        </p:nvSpPr>
        <p:spPr>
          <a:xfrm>
            <a:off x="2897109" y="2136619"/>
            <a:ext cx="1711105" cy="37808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solidFill>
                  <a:schemeClr val="tx1"/>
                </a:solidFill>
              </a:rPr>
              <a:t>ARQUITECTURADE RED</a:t>
            </a:r>
            <a:endParaRPr lang="es-ES" dirty="0">
              <a:solidFill>
                <a:schemeClr val="tx1"/>
              </a:solidFill>
            </a:endParaRPr>
          </a:p>
        </p:txBody>
      </p:sp>
      <p:sp>
        <p:nvSpPr>
          <p:cNvPr id="11" name="Rectángulo 10">
            <a:hlinkClick r:id="rId7" action="ppaction://hlinksldjump"/>
          </p:cNvPr>
          <p:cNvSpPr/>
          <p:nvPr/>
        </p:nvSpPr>
        <p:spPr>
          <a:xfrm>
            <a:off x="2897108" y="2713020"/>
            <a:ext cx="1711106" cy="41947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solidFill>
                  <a:schemeClr val="tx1"/>
                </a:solidFill>
              </a:rPr>
              <a:t>IEEE</a:t>
            </a:r>
            <a:r>
              <a:rPr lang="es-ES" b="1" dirty="0"/>
              <a:t> </a:t>
            </a:r>
            <a:endParaRPr lang="es-ES" dirty="0"/>
          </a:p>
        </p:txBody>
      </p:sp>
      <p:sp>
        <p:nvSpPr>
          <p:cNvPr id="13" name="Rectángulo 12">
            <a:hlinkClick r:id="rId7" action="ppaction://hlinksldjump"/>
          </p:cNvPr>
          <p:cNvSpPr/>
          <p:nvPr/>
        </p:nvSpPr>
        <p:spPr>
          <a:xfrm>
            <a:off x="2897107" y="3309037"/>
            <a:ext cx="1711107" cy="38477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solidFill>
                  <a:schemeClr val="tx1"/>
                </a:solidFill>
              </a:rPr>
              <a:t>BROADCAST</a:t>
            </a:r>
            <a:endParaRPr lang="es-ES" dirty="0">
              <a:solidFill>
                <a:schemeClr val="tx1"/>
              </a:solidFill>
            </a:endParaRPr>
          </a:p>
        </p:txBody>
      </p:sp>
    </p:spTree>
    <p:extLst>
      <p:ext uri="{BB962C8B-B14F-4D97-AF65-F5344CB8AC3E}">
        <p14:creationId xmlns:p14="http://schemas.microsoft.com/office/powerpoint/2010/main" val="4268994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350425" y="878773"/>
            <a:ext cx="4469493" cy="307777"/>
          </a:xfrm>
          <a:prstGeom prst="rect">
            <a:avLst/>
          </a:prstGeom>
        </p:spPr>
        <p:txBody>
          <a:bodyPr wrap="none">
            <a:spAutoFit/>
          </a:bodyPr>
          <a:lstStyle/>
          <a:p>
            <a:pPr marL="114300" lvl="0" indent="0">
              <a:buNone/>
            </a:pPr>
            <a:r>
              <a:rPr lang="es-ES" dirty="0"/>
              <a:t>La arquitectura ETHERNET se basa en el estándar: </a:t>
            </a:r>
          </a:p>
        </p:txBody>
      </p:sp>
      <p:sp>
        <p:nvSpPr>
          <p:cNvPr id="7" name="Rectángulo 6">
            <a:hlinkClick r:id="rId2" action="ppaction://hlinksldjump"/>
          </p:cNvPr>
          <p:cNvSpPr/>
          <p:nvPr/>
        </p:nvSpPr>
        <p:spPr>
          <a:xfrm>
            <a:off x="2992169" y="1600198"/>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MALLA</a:t>
            </a:r>
            <a:endParaRPr lang="es-ES" dirty="0"/>
          </a:p>
        </p:txBody>
      </p:sp>
      <p:sp>
        <p:nvSpPr>
          <p:cNvPr id="8" name="Rectángulo 7">
            <a:hlinkClick r:id="rId2" action="ppaction://hlinksldjump"/>
          </p:cNvPr>
          <p:cNvSpPr/>
          <p:nvPr/>
        </p:nvSpPr>
        <p:spPr>
          <a:xfrm>
            <a:off x="2992169" y="2079279"/>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s-ES" b="1" dirty="0"/>
              <a:t>RED </a:t>
            </a:r>
            <a:endParaRPr lang="es-ES" dirty="0"/>
          </a:p>
        </p:txBody>
      </p:sp>
      <p:sp>
        <p:nvSpPr>
          <p:cNvPr id="9" name="Rectángulo 8">
            <a:hlinkClick r:id="rId3" action="ppaction://hlinksldjump"/>
          </p:cNvPr>
          <p:cNvSpPr/>
          <p:nvPr/>
        </p:nvSpPr>
        <p:spPr>
          <a:xfrm>
            <a:off x="2992169" y="2665698"/>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IEEE </a:t>
            </a:r>
            <a:endParaRPr lang="es-ES" dirty="0"/>
          </a:p>
        </p:txBody>
      </p:sp>
    </p:spTree>
    <p:extLst>
      <p:ext uri="{BB962C8B-B14F-4D97-AF65-F5344CB8AC3E}">
        <p14:creationId xmlns:p14="http://schemas.microsoft.com/office/powerpoint/2010/main" val="3745665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33739" y="897800"/>
            <a:ext cx="4377350" cy="523220"/>
          </a:xfrm>
          <a:prstGeom prst="rect">
            <a:avLst/>
          </a:prstGeom>
        </p:spPr>
        <p:txBody>
          <a:bodyPr wrap="square">
            <a:spAutoFit/>
          </a:bodyPr>
          <a:lstStyle/>
          <a:p>
            <a:pPr marL="114300" lvl="0" indent="0">
              <a:buNone/>
            </a:pPr>
            <a:r>
              <a:rPr lang="es-ES" dirty="0"/>
              <a:t>Se genera generalmente con los sistemas de computadora central de IBM: </a:t>
            </a:r>
          </a:p>
        </p:txBody>
      </p:sp>
      <p:sp>
        <p:nvSpPr>
          <p:cNvPr id="5" name="Rectángulo 4">
            <a:hlinkClick r:id="rId2" action="ppaction://hlinksldjump"/>
          </p:cNvPr>
          <p:cNvSpPr/>
          <p:nvPr/>
        </p:nvSpPr>
        <p:spPr>
          <a:xfrm>
            <a:off x="3517270" y="1579074"/>
            <a:ext cx="1344662" cy="27379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FÍSICAS</a:t>
            </a:r>
            <a:endParaRPr lang="es-ES" dirty="0"/>
          </a:p>
        </p:txBody>
      </p:sp>
      <p:sp>
        <p:nvSpPr>
          <p:cNvPr id="6" name="Rectángulo 5">
            <a:hlinkClick r:id="rId3" action="ppaction://hlinksldjump"/>
          </p:cNvPr>
          <p:cNvSpPr/>
          <p:nvPr/>
        </p:nvSpPr>
        <p:spPr>
          <a:xfrm>
            <a:off x="3517270" y="2067961"/>
            <a:ext cx="1344662" cy="27379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TOKEN RING</a:t>
            </a:r>
            <a:endParaRPr lang="es-ES" dirty="0"/>
          </a:p>
        </p:txBody>
      </p:sp>
      <p:sp>
        <p:nvSpPr>
          <p:cNvPr id="7" name="Rectángulo 6">
            <a:hlinkClick r:id="rId2" action="ppaction://hlinksldjump"/>
          </p:cNvPr>
          <p:cNvSpPr/>
          <p:nvPr/>
        </p:nvSpPr>
        <p:spPr>
          <a:xfrm>
            <a:off x="3517270" y="2556848"/>
            <a:ext cx="1344662" cy="32016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IEEE </a:t>
            </a:r>
            <a:endParaRPr lang="es-ES" dirty="0"/>
          </a:p>
        </p:txBody>
      </p:sp>
    </p:spTree>
    <p:extLst>
      <p:ext uri="{BB962C8B-B14F-4D97-AF65-F5344CB8AC3E}">
        <p14:creationId xmlns:p14="http://schemas.microsoft.com/office/powerpoint/2010/main" val="29426694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78595" y="1249863"/>
            <a:ext cx="4572000" cy="523220"/>
          </a:xfrm>
          <a:prstGeom prst="rect">
            <a:avLst/>
          </a:prstGeom>
        </p:spPr>
        <p:txBody>
          <a:bodyPr>
            <a:spAutoFit/>
          </a:bodyPr>
          <a:lstStyle/>
          <a:p>
            <a:pPr marL="114300" lvl="0" indent="0">
              <a:buNone/>
            </a:pPr>
            <a:r>
              <a:rPr lang="es-ES" dirty="0"/>
              <a:t>Que capa incluye los cables, la óptica de la fibra, conectores: </a:t>
            </a:r>
          </a:p>
        </p:txBody>
      </p:sp>
      <p:sp>
        <p:nvSpPr>
          <p:cNvPr id="5" name="Rectángulo 4">
            <a:hlinkClick r:id="rId2" action="ppaction://hlinksldjump"/>
          </p:cNvPr>
          <p:cNvSpPr/>
          <p:nvPr/>
        </p:nvSpPr>
        <p:spPr>
          <a:xfrm>
            <a:off x="3737570" y="2067204"/>
            <a:ext cx="1458897" cy="31915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CAPA FÍSICA</a:t>
            </a:r>
            <a:endParaRPr lang="es-ES" dirty="0"/>
          </a:p>
        </p:txBody>
      </p:sp>
      <p:sp>
        <p:nvSpPr>
          <p:cNvPr id="6" name="Rectángulo 5">
            <a:hlinkClick r:id="rId3" action="ppaction://hlinksldjump"/>
          </p:cNvPr>
          <p:cNvSpPr/>
          <p:nvPr/>
        </p:nvSpPr>
        <p:spPr>
          <a:xfrm>
            <a:off x="3737571" y="2555336"/>
            <a:ext cx="1458896" cy="32168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CIFRADO</a:t>
            </a:r>
            <a:endParaRPr lang="es-ES"/>
          </a:p>
        </p:txBody>
      </p:sp>
      <p:sp>
        <p:nvSpPr>
          <p:cNvPr id="7" name="Rectángulo 6">
            <a:hlinkClick r:id="rId3" action="ppaction://hlinksldjump"/>
          </p:cNvPr>
          <p:cNvSpPr/>
          <p:nvPr/>
        </p:nvSpPr>
        <p:spPr>
          <a:xfrm>
            <a:off x="3737571" y="3073640"/>
            <a:ext cx="1458896" cy="33863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HUB</a:t>
            </a:r>
            <a:endParaRPr lang="es-ES" dirty="0"/>
          </a:p>
        </p:txBody>
      </p:sp>
    </p:spTree>
    <p:extLst>
      <p:ext uri="{BB962C8B-B14F-4D97-AF65-F5344CB8AC3E}">
        <p14:creationId xmlns:p14="http://schemas.microsoft.com/office/powerpoint/2010/main" val="1045116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41464" y="0"/>
            <a:ext cx="7171877" cy="4910264"/>
          </a:xfrm>
          <a:prstGeom prst="rect">
            <a:avLst/>
          </a:prstGeom>
        </p:spPr>
      </p:pic>
      <p:pic>
        <p:nvPicPr>
          <p:cNvPr id="5" name="Picture 6" descr="Resultado de imagen para atras">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1526" y="526273"/>
            <a:ext cx="770182" cy="7701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56363" y="2661231"/>
            <a:ext cx="1159588" cy="11595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esultado de imagen para menu boton">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02463" y="1636229"/>
            <a:ext cx="988309" cy="988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4955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960075" y="1332366"/>
            <a:ext cx="4572000" cy="523220"/>
          </a:xfrm>
          <a:prstGeom prst="rect">
            <a:avLst/>
          </a:prstGeom>
        </p:spPr>
        <p:txBody>
          <a:bodyPr>
            <a:spAutoFit/>
          </a:bodyPr>
          <a:lstStyle/>
          <a:p>
            <a:pPr lvl="0"/>
            <a:r>
              <a:rPr lang="es-ES" dirty="0"/>
              <a:t>La capa de servicios comunes, una fina capa que puede implementar funciones como el: </a:t>
            </a:r>
          </a:p>
        </p:txBody>
      </p:sp>
      <p:sp>
        <p:nvSpPr>
          <p:cNvPr id="6" name="Rectángulo 5">
            <a:hlinkClick r:id="rId2" action="ppaction://hlinksldjump"/>
          </p:cNvPr>
          <p:cNvSpPr/>
          <p:nvPr/>
        </p:nvSpPr>
        <p:spPr>
          <a:xfrm>
            <a:off x="3274828" y="2290523"/>
            <a:ext cx="1491820" cy="21407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CIFRADO</a:t>
            </a:r>
            <a:endParaRPr lang="es-ES" dirty="0"/>
          </a:p>
        </p:txBody>
      </p:sp>
      <p:sp>
        <p:nvSpPr>
          <p:cNvPr id="7" name="Rectángulo 6">
            <a:hlinkClick r:id="rId3" action="ppaction://hlinksldjump"/>
          </p:cNvPr>
          <p:cNvSpPr/>
          <p:nvPr/>
        </p:nvSpPr>
        <p:spPr>
          <a:xfrm>
            <a:off x="3274828" y="3375237"/>
            <a:ext cx="1491820" cy="23983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a:latin typeface="Arial" panose="020B0604020202020204" pitchFamily="34" charset="0"/>
                <a:ea typeface="Calibri" panose="020F0502020204030204" pitchFamily="34" charset="0"/>
              </a:rPr>
              <a:t> </a:t>
            </a:r>
            <a:r>
              <a:rPr lang="es-ES" b="1" dirty="0">
                <a:latin typeface="Arial" panose="020B0604020202020204" pitchFamily="34" charset="0"/>
                <a:ea typeface="Calibri" panose="020F0502020204030204" pitchFamily="34" charset="0"/>
              </a:rPr>
              <a:t>BROADCAST</a:t>
            </a:r>
            <a:endParaRPr lang="es-ES" dirty="0"/>
          </a:p>
        </p:txBody>
      </p:sp>
      <p:sp>
        <p:nvSpPr>
          <p:cNvPr id="8" name="Rectángulo 7">
            <a:hlinkClick r:id="rId3" action="ppaction://hlinksldjump"/>
          </p:cNvPr>
          <p:cNvSpPr/>
          <p:nvPr/>
        </p:nvSpPr>
        <p:spPr>
          <a:xfrm>
            <a:off x="3274828" y="2828448"/>
            <a:ext cx="1491820" cy="2229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ANILLO</a:t>
            </a:r>
            <a:endParaRPr lang="es-ES" dirty="0"/>
          </a:p>
        </p:txBody>
      </p:sp>
    </p:spTree>
    <p:extLst>
      <p:ext uri="{BB962C8B-B14F-4D97-AF65-F5344CB8AC3E}">
        <p14:creationId xmlns:p14="http://schemas.microsoft.com/office/powerpoint/2010/main" val="31922850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286000" y="979280"/>
            <a:ext cx="4572000" cy="523220"/>
          </a:xfrm>
          <a:prstGeom prst="rect">
            <a:avLst/>
          </a:prstGeom>
        </p:spPr>
        <p:txBody>
          <a:bodyPr>
            <a:spAutoFit/>
          </a:bodyPr>
          <a:lstStyle/>
          <a:p>
            <a:r>
              <a:rPr lang="es-ES" dirty="0"/>
              <a:t>Las redes inalámbricas se basan en un enlace que utiliza ondas: electromagnéticas</a:t>
            </a:r>
          </a:p>
        </p:txBody>
      </p:sp>
      <p:sp>
        <p:nvSpPr>
          <p:cNvPr id="5" name="Rectángulo 4">
            <a:hlinkClick r:id="rId2" action="ppaction://hlinksldjump"/>
          </p:cNvPr>
          <p:cNvSpPr/>
          <p:nvPr/>
        </p:nvSpPr>
        <p:spPr>
          <a:xfrm>
            <a:off x="3007461" y="1832202"/>
            <a:ext cx="2404800" cy="23913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ELECTROMAGNÉTICAS</a:t>
            </a:r>
            <a:endParaRPr lang="es-ES" dirty="0"/>
          </a:p>
        </p:txBody>
      </p:sp>
      <p:sp>
        <p:nvSpPr>
          <p:cNvPr id="6" name="Rectángulo 5">
            <a:hlinkClick r:id="rId3" action="ppaction://hlinksldjump"/>
          </p:cNvPr>
          <p:cNvSpPr/>
          <p:nvPr/>
        </p:nvSpPr>
        <p:spPr>
          <a:xfrm>
            <a:off x="3616859" y="2890304"/>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lnSpc>
                <a:spcPct val="107000"/>
              </a:lnSpc>
              <a:spcAft>
                <a:spcPts val="800"/>
              </a:spcAft>
            </a:pPr>
            <a:r>
              <a:rPr lang="es-ES" b="1" dirty="0">
                <a:latin typeface="Arial" panose="020B0604020202020204" pitchFamily="34" charset="0"/>
                <a:ea typeface="Calibri" panose="020F0502020204030204" pitchFamily="34" charset="0"/>
                <a:cs typeface="Times New Roman" panose="02020603050405020304" pitchFamily="18" charset="0"/>
              </a:rPr>
              <a:t>BUS</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a:hlinkClick r:id="rId3" action="ppaction://hlinksldjump"/>
          </p:cNvPr>
          <p:cNvSpPr/>
          <p:nvPr/>
        </p:nvSpPr>
        <p:spPr>
          <a:xfrm>
            <a:off x="3606295" y="2234677"/>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FDDI</a:t>
            </a:r>
            <a:endParaRPr lang="es-ES"/>
          </a:p>
        </p:txBody>
      </p:sp>
    </p:spTree>
    <p:extLst>
      <p:ext uri="{BB962C8B-B14F-4D97-AF65-F5344CB8AC3E}">
        <p14:creationId xmlns:p14="http://schemas.microsoft.com/office/powerpoint/2010/main" val="32512824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13161" y="1078868"/>
            <a:ext cx="4572000" cy="523220"/>
          </a:xfrm>
          <a:prstGeom prst="rect">
            <a:avLst/>
          </a:prstGeom>
        </p:spPr>
        <p:txBody>
          <a:bodyPr>
            <a:spAutoFit/>
          </a:bodyPr>
          <a:lstStyle/>
          <a:p>
            <a:pPr marL="114300" lvl="0" indent="0">
              <a:buNone/>
            </a:pPr>
            <a:r>
              <a:rPr lang="es-ES" dirty="0"/>
              <a:t>Topología  que define  el modo en que  se  conectan  computadoras: </a:t>
            </a:r>
          </a:p>
        </p:txBody>
      </p:sp>
      <p:sp>
        <p:nvSpPr>
          <p:cNvPr id="5" name="Rectángulo 4">
            <a:hlinkClick r:id="rId2" action="ppaction://hlinksldjump"/>
          </p:cNvPr>
          <p:cNvSpPr/>
          <p:nvPr/>
        </p:nvSpPr>
        <p:spPr>
          <a:xfrm>
            <a:off x="3889971" y="1600198"/>
            <a:ext cx="1421252" cy="41720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SOFTWARE</a:t>
            </a:r>
            <a:endParaRPr lang="es-ES" dirty="0"/>
          </a:p>
        </p:txBody>
      </p:sp>
      <p:sp>
        <p:nvSpPr>
          <p:cNvPr id="6" name="Rectángulo 5">
            <a:hlinkClick r:id="rId3" action="ppaction://hlinksldjump"/>
          </p:cNvPr>
          <p:cNvSpPr/>
          <p:nvPr/>
        </p:nvSpPr>
        <p:spPr>
          <a:xfrm>
            <a:off x="3889971" y="2259964"/>
            <a:ext cx="1421252" cy="40013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FÍSICAS</a:t>
            </a:r>
            <a:endParaRPr lang="es-ES" dirty="0"/>
          </a:p>
        </p:txBody>
      </p:sp>
      <p:sp>
        <p:nvSpPr>
          <p:cNvPr id="7" name="Rectángulo 6">
            <a:hlinkClick r:id="rId2" action="ppaction://hlinksldjump"/>
          </p:cNvPr>
          <p:cNvSpPr/>
          <p:nvPr/>
        </p:nvSpPr>
        <p:spPr>
          <a:xfrm>
            <a:off x="3889971" y="2828452"/>
            <a:ext cx="1421252" cy="34176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a:latin typeface="Arial" panose="020B0604020202020204" pitchFamily="34" charset="0"/>
                <a:ea typeface="Calibri" panose="020F0502020204030204" pitchFamily="34" charset="0"/>
              </a:rPr>
              <a:t> </a:t>
            </a:r>
            <a:r>
              <a:rPr lang="es-ES" b="1">
                <a:latin typeface="Arial" panose="020B0604020202020204" pitchFamily="34" charset="0"/>
                <a:ea typeface="Calibri" panose="020F0502020204030204" pitchFamily="34" charset="0"/>
              </a:rPr>
              <a:t>IEEE </a:t>
            </a:r>
            <a:endParaRPr lang="es-ES"/>
          </a:p>
        </p:txBody>
      </p:sp>
    </p:spTree>
    <p:extLst>
      <p:ext uri="{BB962C8B-B14F-4D97-AF65-F5344CB8AC3E}">
        <p14:creationId xmlns:p14="http://schemas.microsoft.com/office/powerpoint/2010/main" val="34687724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97525" y="961173"/>
            <a:ext cx="4572000" cy="523220"/>
          </a:xfrm>
          <a:prstGeom prst="rect">
            <a:avLst/>
          </a:prstGeom>
        </p:spPr>
        <p:txBody>
          <a:bodyPr>
            <a:spAutoFit/>
          </a:bodyPr>
          <a:lstStyle/>
          <a:p>
            <a:pPr marL="114300" lvl="0" indent="0">
              <a:buNone/>
            </a:pPr>
            <a:r>
              <a:rPr lang="es-ES" dirty="0"/>
              <a:t>En una topología  de ring los hosts  se conectan   en un círculo o :</a:t>
            </a:r>
          </a:p>
        </p:txBody>
      </p:sp>
      <p:sp>
        <p:nvSpPr>
          <p:cNvPr id="5" name="Rectángulo 4">
            <a:hlinkClick r:id="rId2" action="ppaction://hlinksldjump"/>
          </p:cNvPr>
          <p:cNvSpPr/>
          <p:nvPr/>
        </p:nvSpPr>
        <p:spPr>
          <a:xfrm>
            <a:off x="3449369" y="1659798"/>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MALLA</a:t>
            </a:r>
            <a:endParaRPr lang="es-ES" dirty="0"/>
          </a:p>
        </p:txBody>
      </p:sp>
      <p:sp>
        <p:nvSpPr>
          <p:cNvPr id="6" name="Rectángulo 5">
            <a:hlinkClick r:id="rId2" action="ppaction://hlinksldjump"/>
          </p:cNvPr>
          <p:cNvSpPr/>
          <p:nvPr/>
        </p:nvSpPr>
        <p:spPr>
          <a:xfrm>
            <a:off x="3449369" y="2338427"/>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RED </a:t>
            </a:r>
            <a:endParaRPr lang="es-ES" dirty="0"/>
          </a:p>
        </p:txBody>
      </p:sp>
      <p:sp>
        <p:nvSpPr>
          <p:cNvPr id="7" name="Rectángulo 6">
            <a:hlinkClick r:id="rId3" action="ppaction://hlinksldjump"/>
          </p:cNvPr>
          <p:cNvSpPr/>
          <p:nvPr/>
        </p:nvSpPr>
        <p:spPr>
          <a:xfrm>
            <a:off x="3449369" y="2854093"/>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ANILLO</a:t>
            </a:r>
            <a:endParaRPr lang="es-ES" dirty="0"/>
          </a:p>
        </p:txBody>
      </p:sp>
    </p:spTree>
    <p:extLst>
      <p:ext uri="{BB962C8B-B14F-4D97-AF65-F5344CB8AC3E}">
        <p14:creationId xmlns:p14="http://schemas.microsoft.com/office/powerpoint/2010/main" val="7429850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67482" y="735756"/>
            <a:ext cx="4572000" cy="738664"/>
          </a:xfrm>
          <a:prstGeom prst="rect">
            <a:avLst/>
          </a:prstGeom>
        </p:spPr>
        <p:txBody>
          <a:bodyPr>
            <a:spAutoFit/>
          </a:bodyPr>
          <a:lstStyle/>
          <a:p>
            <a:pPr marL="114300" lvl="0" indent="0">
              <a:buNone/>
            </a:pPr>
            <a:r>
              <a:rPr lang="es-ES" dirty="0"/>
              <a:t>La  topología de estrella  tiene un punto de conexión  central que  generalmente es un dispositivo  como  un: </a:t>
            </a:r>
          </a:p>
        </p:txBody>
      </p:sp>
      <p:sp>
        <p:nvSpPr>
          <p:cNvPr id="5" name="Rectángulo 4">
            <a:hlinkClick r:id="rId2" action="ppaction://hlinksldjump"/>
          </p:cNvPr>
          <p:cNvSpPr/>
          <p:nvPr/>
        </p:nvSpPr>
        <p:spPr>
          <a:xfrm>
            <a:off x="3813771" y="1624555"/>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FDDI</a:t>
            </a:r>
            <a:endParaRPr lang="es-ES"/>
          </a:p>
        </p:txBody>
      </p:sp>
      <p:sp>
        <p:nvSpPr>
          <p:cNvPr id="6" name="Rectángulo 5">
            <a:hlinkClick r:id="rId2" action="ppaction://hlinksldjump"/>
          </p:cNvPr>
          <p:cNvSpPr/>
          <p:nvPr/>
        </p:nvSpPr>
        <p:spPr>
          <a:xfrm>
            <a:off x="3813771" y="3099405"/>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CIFRADO</a:t>
            </a:r>
            <a:endParaRPr lang="es-ES"/>
          </a:p>
        </p:txBody>
      </p:sp>
      <p:sp>
        <p:nvSpPr>
          <p:cNvPr id="7" name="Rectángulo 6">
            <a:hlinkClick r:id="rId3" action="ppaction://hlinksldjump"/>
          </p:cNvPr>
          <p:cNvSpPr/>
          <p:nvPr/>
        </p:nvSpPr>
        <p:spPr>
          <a:xfrm>
            <a:off x="3813771" y="2361980"/>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HUB</a:t>
            </a:r>
            <a:endParaRPr lang="es-ES" dirty="0"/>
          </a:p>
        </p:txBody>
      </p:sp>
    </p:spTree>
    <p:extLst>
      <p:ext uri="{BB962C8B-B14F-4D97-AF65-F5344CB8AC3E}">
        <p14:creationId xmlns:p14="http://schemas.microsoft.com/office/powerpoint/2010/main" val="15553830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17691" y="709516"/>
            <a:ext cx="4572000" cy="954107"/>
          </a:xfrm>
          <a:prstGeom prst="rect">
            <a:avLst/>
          </a:prstGeom>
        </p:spPr>
        <p:txBody>
          <a:bodyPr>
            <a:spAutoFit/>
          </a:bodyPr>
          <a:lstStyle/>
          <a:p>
            <a:pPr marL="114300" lvl="0" indent="0">
              <a:buNone/>
            </a:pPr>
            <a:r>
              <a:rPr lang="es-ES" dirty="0"/>
              <a:t>Topología que  conecta  todos los  dispositivos  entre  sí cuando  todos  los  dispositivos  están interconectados  la  falla  de un cable  no afecta  a la red: </a:t>
            </a:r>
          </a:p>
        </p:txBody>
      </p:sp>
      <p:sp>
        <p:nvSpPr>
          <p:cNvPr id="5" name="Rectángulo 4">
            <a:hlinkClick r:id="rId2" action="ppaction://hlinksldjump"/>
          </p:cNvPr>
          <p:cNvSpPr/>
          <p:nvPr/>
        </p:nvSpPr>
        <p:spPr>
          <a:xfrm>
            <a:off x="3889971" y="1804755"/>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MALLA</a:t>
            </a:r>
            <a:endParaRPr lang="es-ES" dirty="0"/>
          </a:p>
        </p:txBody>
      </p:sp>
      <p:sp>
        <p:nvSpPr>
          <p:cNvPr id="6" name="Rectángulo 5">
            <a:hlinkClick r:id="rId3" action="ppaction://hlinksldjump"/>
          </p:cNvPr>
          <p:cNvSpPr/>
          <p:nvPr/>
        </p:nvSpPr>
        <p:spPr>
          <a:xfrm>
            <a:off x="3889971" y="2390520"/>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HUB</a:t>
            </a:r>
            <a:endParaRPr lang="es-ES" dirty="0"/>
          </a:p>
        </p:txBody>
      </p:sp>
      <p:sp>
        <p:nvSpPr>
          <p:cNvPr id="7" name="Rectángulo 6">
            <a:hlinkClick r:id="rId3" action="ppaction://hlinksldjump"/>
          </p:cNvPr>
          <p:cNvSpPr/>
          <p:nvPr/>
        </p:nvSpPr>
        <p:spPr>
          <a:xfrm>
            <a:off x="3889971" y="2937301"/>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RED</a:t>
            </a:r>
            <a:endParaRPr lang="es-ES" dirty="0"/>
          </a:p>
        </p:txBody>
      </p:sp>
    </p:spTree>
    <p:extLst>
      <p:ext uri="{BB962C8B-B14F-4D97-AF65-F5344CB8AC3E}">
        <p14:creationId xmlns:p14="http://schemas.microsoft.com/office/powerpoint/2010/main" val="2744241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09049" y="644302"/>
            <a:ext cx="4572000" cy="523220"/>
          </a:xfrm>
          <a:prstGeom prst="rect">
            <a:avLst/>
          </a:prstGeom>
        </p:spPr>
        <p:txBody>
          <a:bodyPr>
            <a:spAutoFit/>
          </a:bodyPr>
          <a:lstStyle/>
          <a:p>
            <a:pPr marL="114300" lvl="0" indent="0">
              <a:buNone/>
            </a:pPr>
            <a:r>
              <a:rPr lang="es-ES" dirty="0"/>
              <a:t>Cada host direcciona cualquiera de los datos a un host específico o a todos los host conectados a la red: </a:t>
            </a:r>
          </a:p>
        </p:txBody>
      </p:sp>
      <p:sp>
        <p:nvSpPr>
          <p:cNvPr id="5" name="Rectángulo 4">
            <a:hlinkClick r:id="rId2" action="ppaction://hlinksldjump"/>
          </p:cNvPr>
          <p:cNvSpPr/>
          <p:nvPr/>
        </p:nvSpPr>
        <p:spPr>
          <a:xfrm>
            <a:off x="3662125" y="1370469"/>
            <a:ext cx="1355924" cy="35320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LÓGICA</a:t>
            </a:r>
            <a:endParaRPr lang="es-ES" dirty="0"/>
          </a:p>
        </p:txBody>
      </p:sp>
      <p:sp>
        <p:nvSpPr>
          <p:cNvPr id="6" name="Rectángulo 5">
            <a:hlinkClick r:id="rId2" action="ppaction://hlinksldjump"/>
          </p:cNvPr>
          <p:cNvSpPr/>
          <p:nvPr/>
        </p:nvSpPr>
        <p:spPr>
          <a:xfrm>
            <a:off x="3662125" y="1926620"/>
            <a:ext cx="1355924" cy="35320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a:latin typeface="Arial" panose="020B0604020202020204" pitchFamily="34" charset="0"/>
                <a:ea typeface="Calibri" panose="020F0502020204030204" pitchFamily="34" charset="0"/>
              </a:rPr>
              <a:t> </a:t>
            </a:r>
            <a:r>
              <a:rPr lang="es-ES" b="1">
                <a:latin typeface="Arial" panose="020B0604020202020204" pitchFamily="34" charset="0"/>
                <a:ea typeface="Calibri" panose="020F0502020204030204" pitchFamily="34" charset="0"/>
              </a:rPr>
              <a:t>BUS</a:t>
            </a:r>
            <a:endParaRPr lang="es-ES"/>
          </a:p>
        </p:txBody>
      </p:sp>
      <p:sp>
        <p:nvSpPr>
          <p:cNvPr id="7" name="Rectángulo 6">
            <a:hlinkClick r:id="rId3" action="ppaction://hlinksldjump"/>
          </p:cNvPr>
          <p:cNvSpPr/>
          <p:nvPr/>
        </p:nvSpPr>
        <p:spPr>
          <a:xfrm>
            <a:off x="3662125" y="2536021"/>
            <a:ext cx="1355924" cy="27038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BROADCAST</a:t>
            </a:r>
            <a:endParaRPr lang="es-ES" dirty="0"/>
          </a:p>
        </p:txBody>
      </p:sp>
    </p:spTree>
    <p:extLst>
      <p:ext uri="{BB962C8B-B14F-4D97-AF65-F5344CB8AC3E}">
        <p14:creationId xmlns:p14="http://schemas.microsoft.com/office/powerpoint/2010/main" val="7674074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85588" y="1115082"/>
            <a:ext cx="4572000" cy="523220"/>
          </a:xfrm>
          <a:prstGeom prst="rect">
            <a:avLst/>
          </a:prstGeom>
        </p:spPr>
        <p:txBody>
          <a:bodyPr>
            <a:spAutoFit/>
          </a:bodyPr>
          <a:lstStyle/>
          <a:p>
            <a:r>
              <a:rPr lang="es-ES" dirty="0"/>
              <a:t>Topología  que cada computadora  se conecta  a un cable  común: </a:t>
            </a:r>
          </a:p>
        </p:txBody>
      </p:sp>
      <p:sp>
        <p:nvSpPr>
          <p:cNvPr id="5" name="Rectángulo 4">
            <a:hlinkClick r:id="rId2" action="ppaction://hlinksldjump"/>
          </p:cNvPr>
          <p:cNvSpPr/>
          <p:nvPr/>
        </p:nvSpPr>
        <p:spPr>
          <a:xfrm>
            <a:off x="3737571" y="1828798"/>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FDDI</a:t>
            </a:r>
            <a:endParaRPr lang="es-ES"/>
          </a:p>
        </p:txBody>
      </p:sp>
      <p:sp>
        <p:nvSpPr>
          <p:cNvPr id="6" name="Rectángulo 5">
            <a:hlinkClick r:id="rId2" action="ppaction://hlinksldjump"/>
          </p:cNvPr>
          <p:cNvSpPr/>
          <p:nvPr/>
        </p:nvSpPr>
        <p:spPr>
          <a:xfrm>
            <a:off x="3737571" y="2383321"/>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MALLA</a:t>
            </a:r>
            <a:endParaRPr lang="es-ES" dirty="0"/>
          </a:p>
        </p:txBody>
      </p:sp>
      <p:sp>
        <p:nvSpPr>
          <p:cNvPr id="7" name="Rectángulo 6">
            <a:hlinkClick r:id="rId3" action="ppaction://hlinksldjump"/>
          </p:cNvPr>
          <p:cNvSpPr/>
          <p:nvPr/>
        </p:nvSpPr>
        <p:spPr>
          <a:xfrm>
            <a:off x="3737571" y="2937844"/>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BUS</a:t>
            </a:r>
            <a:endParaRPr lang="es-ES" dirty="0"/>
          </a:p>
        </p:txBody>
      </p:sp>
    </p:spTree>
    <p:extLst>
      <p:ext uri="{BB962C8B-B14F-4D97-AF65-F5344CB8AC3E}">
        <p14:creationId xmlns:p14="http://schemas.microsoft.com/office/powerpoint/2010/main" val="19939938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186412" y="825372"/>
            <a:ext cx="4572000" cy="523220"/>
          </a:xfrm>
          <a:prstGeom prst="rect">
            <a:avLst/>
          </a:prstGeom>
        </p:spPr>
        <p:txBody>
          <a:bodyPr>
            <a:spAutoFit/>
          </a:bodyPr>
          <a:lstStyle/>
          <a:p>
            <a:pPr marL="114300" lvl="0" indent="0">
              <a:buNone/>
            </a:pPr>
            <a:r>
              <a:rPr lang="es-ES" dirty="0"/>
              <a:t>Cuando un host recibe el </a:t>
            </a:r>
            <a:r>
              <a:rPr lang="es-ES" dirty="0" err="1"/>
              <a:t>token</a:t>
            </a:r>
            <a:r>
              <a:rPr lang="es-ES" dirty="0"/>
              <a:t> puede enviar datos a través de la:</a:t>
            </a:r>
          </a:p>
        </p:txBody>
      </p:sp>
      <p:sp>
        <p:nvSpPr>
          <p:cNvPr id="5" name="Rectángulo 4">
            <a:hlinkClick r:id="rId2" action="ppaction://hlinksldjump"/>
          </p:cNvPr>
          <p:cNvSpPr/>
          <p:nvPr/>
        </p:nvSpPr>
        <p:spPr>
          <a:xfrm>
            <a:off x="3813771" y="1600198"/>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RED </a:t>
            </a:r>
            <a:endParaRPr lang="es-ES" dirty="0"/>
          </a:p>
        </p:txBody>
      </p:sp>
      <p:sp>
        <p:nvSpPr>
          <p:cNvPr id="6" name="Rectángulo 5">
            <a:hlinkClick r:id="rId3" action="ppaction://hlinksldjump"/>
          </p:cNvPr>
          <p:cNvSpPr/>
          <p:nvPr/>
        </p:nvSpPr>
        <p:spPr>
          <a:xfrm>
            <a:off x="3813771" y="2230923"/>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MALLA</a:t>
            </a:r>
            <a:endParaRPr lang="es-ES"/>
          </a:p>
        </p:txBody>
      </p:sp>
      <p:sp>
        <p:nvSpPr>
          <p:cNvPr id="7" name="Rectángulo 6">
            <a:hlinkClick r:id="rId3" action="ppaction://hlinksldjump"/>
          </p:cNvPr>
          <p:cNvSpPr/>
          <p:nvPr/>
        </p:nvSpPr>
        <p:spPr>
          <a:xfrm>
            <a:off x="3813771" y="2861648"/>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CIFRADO</a:t>
            </a:r>
            <a:endParaRPr lang="es-ES" dirty="0"/>
          </a:p>
        </p:txBody>
      </p:sp>
    </p:spTree>
    <p:extLst>
      <p:ext uri="{BB962C8B-B14F-4D97-AF65-F5344CB8AC3E}">
        <p14:creationId xmlns:p14="http://schemas.microsoft.com/office/powerpoint/2010/main" val="15422174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40321" y="843479"/>
            <a:ext cx="4572000" cy="523220"/>
          </a:xfrm>
          <a:prstGeom prst="rect">
            <a:avLst/>
          </a:prstGeom>
        </p:spPr>
        <p:txBody>
          <a:bodyPr>
            <a:spAutoFit/>
          </a:bodyPr>
          <a:lstStyle/>
          <a:p>
            <a:pPr marL="114300" lvl="0" indent="0">
              <a:buNone/>
            </a:pPr>
            <a:r>
              <a:rPr lang="es-ES" dirty="0">
                <a:solidFill>
                  <a:schemeClr val="bg2"/>
                </a:solidFill>
              </a:rPr>
              <a:t>La arquitectura es el “plan” con el que se conectan los protocolos y otros programas de: </a:t>
            </a:r>
          </a:p>
        </p:txBody>
      </p:sp>
      <p:sp>
        <p:nvSpPr>
          <p:cNvPr id="6" name="Rectángulo 5">
            <a:hlinkClick r:id="rId2" action="ppaction://hlinksldjump"/>
          </p:cNvPr>
          <p:cNvSpPr/>
          <p:nvPr/>
        </p:nvSpPr>
        <p:spPr>
          <a:xfrm>
            <a:off x="4033319" y="1752598"/>
            <a:ext cx="1386174" cy="35685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s-ES" b="1" dirty="0"/>
              <a:t>SOFTWARE</a:t>
            </a:r>
            <a:endParaRPr lang="es-ES" dirty="0"/>
          </a:p>
        </p:txBody>
      </p:sp>
      <p:sp>
        <p:nvSpPr>
          <p:cNvPr id="7" name="Rectángulo 6">
            <a:hlinkClick r:id="rId3" action="ppaction://hlinksldjump"/>
          </p:cNvPr>
          <p:cNvSpPr/>
          <p:nvPr/>
        </p:nvSpPr>
        <p:spPr>
          <a:xfrm>
            <a:off x="4033319" y="2383323"/>
            <a:ext cx="1386174" cy="38217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CIFRADO</a:t>
            </a:r>
            <a:endParaRPr lang="es-ES" dirty="0"/>
          </a:p>
        </p:txBody>
      </p:sp>
      <p:sp>
        <p:nvSpPr>
          <p:cNvPr id="8" name="Rectángulo 7">
            <a:hlinkClick r:id="rId3" action="ppaction://hlinksldjump"/>
          </p:cNvPr>
          <p:cNvSpPr/>
          <p:nvPr/>
        </p:nvSpPr>
        <p:spPr>
          <a:xfrm>
            <a:off x="4033319" y="3039368"/>
            <a:ext cx="1386174" cy="3283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BUS</a:t>
            </a:r>
            <a:endParaRPr lang="es-ES"/>
          </a:p>
        </p:txBody>
      </p:sp>
    </p:spTree>
    <p:extLst>
      <p:ext uri="{BB962C8B-B14F-4D97-AF65-F5344CB8AC3E}">
        <p14:creationId xmlns:p14="http://schemas.microsoft.com/office/powerpoint/2010/main" val="3004464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680" y="495621"/>
            <a:ext cx="8520600" cy="607800"/>
          </a:xfrm>
        </p:spPr>
        <p:txBody>
          <a:bodyPr/>
          <a:lstStyle/>
          <a:p>
            <a:pPr algn="ctr"/>
            <a:r>
              <a:rPr lang="es-MX" dirty="0"/>
              <a:t>Presentación </a:t>
            </a:r>
            <a:endParaRPr lang="es-ES" dirty="0"/>
          </a:p>
        </p:txBody>
      </p:sp>
      <p:sp>
        <p:nvSpPr>
          <p:cNvPr id="3" name="Marcador de texto 2"/>
          <p:cNvSpPr>
            <a:spLocks noGrp="1"/>
          </p:cNvSpPr>
          <p:nvPr>
            <p:ph type="body" idx="1"/>
          </p:nvPr>
        </p:nvSpPr>
        <p:spPr>
          <a:xfrm>
            <a:off x="2851266" y="1103421"/>
            <a:ext cx="5266267" cy="2822034"/>
          </a:xfrm>
        </p:spPr>
        <p:txBody>
          <a:bodyPr/>
          <a:lstStyle/>
          <a:p>
            <a:pPr marL="114300" indent="0">
              <a:buNone/>
            </a:pPr>
            <a:r>
              <a:rPr lang="es-MX" dirty="0"/>
              <a:t>La presente unidad de aprendizaje tiene como finalidad introducir al Discente en el ámbito de las comunicaciones y redes computacionales, constituyendo el fundamento para la implementación y administración de los sistemas de comunicación en una organización. </a:t>
            </a:r>
            <a:endParaRPr lang="es-ES" dirty="0"/>
          </a:p>
        </p:txBody>
      </p:sp>
      <p:pic>
        <p:nvPicPr>
          <p:cNvPr id="4" name="Imagen 3"/>
          <p:cNvPicPr>
            <a:picLocks noChangeAspect="1"/>
          </p:cNvPicPr>
          <p:nvPr/>
        </p:nvPicPr>
        <p:blipFill>
          <a:blip r:embed="rId2"/>
          <a:stretch>
            <a:fillRect/>
          </a:stretch>
        </p:blipFill>
        <p:spPr>
          <a:xfrm>
            <a:off x="76680" y="0"/>
            <a:ext cx="2774586" cy="2617718"/>
          </a:xfrm>
          <a:prstGeom prst="rect">
            <a:avLst/>
          </a:prstGeom>
        </p:spPr>
      </p:pic>
      <p:pic>
        <p:nvPicPr>
          <p:cNvPr id="6" name="Picture 2" descr="Resultado de imagen para menu boton">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0767" y="3702818"/>
            <a:ext cx="988309" cy="98830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Imagen relacionada">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1285" y="3037385"/>
            <a:ext cx="1159588" cy="115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4185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199049" y="824452"/>
            <a:ext cx="2637260" cy="307777"/>
          </a:xfrm>
          <a:prstGeom prst="rect">
            <a:avLst/>
          </a:prstGeom>
        </p:spPr>
        <p:txBody>
          <a:bodyPr wrap="none">
            <a:spAutoFit/>
          </a:bodyPr>
          <a:lstStyle/>
          <a:p>
            <a:pPr marL="114300" lvl="0" indent="0">
              <a:buNone/>
            </a:pPr>
            <a:r>
              <a:rPr lang="es-ES" dirty="0">
                <a:solidFill>
                  <a:schemeClr val="bg2"/>
                </a:solidFill>
              </a:rPr>
              <a:t>Es  un tipo de red </a:t>
            </a:r>
            <a:r>
              <a:rPr lang="es-ES" dirty="0" err="1">
                <a:solidFill>
                  <a:schemeClr val="bg2"/>
                </a:solidFill>
              </a:rPr>
              <a:t>token</a:t>
            </a:r>
            <a:r>
              <a:rPr lang="es-ES" dirty="0">
                <a:solidFill>
                  <a:schemeClr val="bg2"/>
                </a:solidFill>
              </a:rPr>
              <a:t> ring: </a:t>
            </a:r>
          </a:p>
        </p:txBody>
      </p:sp>
      <p:sp>
        <p:nvSpPr>
          <p:cNvPr id="5" name="Rectángulo 4">
            <a:hlinkClick r:id="rId2" action="ppaction://hlinksldjump"/>
          </p:cNvPr>
          <p:cNvSpPr/>
          <p:nvPr/>
        </p:nvSpPr>
        <p:spPr>
          <a:xfrm>
            <a:off x="4024264" y="1372351"/>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BUS</a:t>
            </a:r>
            <a:endParaRPr lang="es-ES" dirty="0"/>
          </a:p>
        </p:txBody>
      </p:sp>
      <p:sp>
        <p:nvSpPr>
          <p:cNvPr id="6" name="Rectángulo 5">
            <a:hlinkClick r:id="rId3" action="ppaction://hlinksldjump"/>
          </p:cNvPr>
          <p:cNvSpPr/>
          <p:nvPr/>
        </p:nvSpPr>
        <p:spPr>
          <a:xfrm>
            <a:off x="4024264" y="1929689"/>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FDDI</a:t>
            </a:r>
            <a:endParaRPr lang="es-ES" dirty="0"/>
          </a:p>
        </p:txBody>
      </p:sp>
      <p:sp>
        <p:nvSpPr>
          <p:cNvPr id="7" name="Rectángulo 6">
            <a:hlinkClick r:id="rId2" action="ppaction://hlinksldjump"/>
          </p:cNvPr>
          <p:cNvSpPr/>
          <p:nvPr/>
        </p:nvSpPr>
        <p:spPr>
          <a:xfrm>
            <a:off x="4024264" y="2495736"/>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FÍSICAS</a:t>
            </a:r>
            <a:endParaRPr lang="es-ES" dirty="0"/>
          </a:p>
        </p:txBody>
      </p:sp>
    </p:spTree>
    <p:extLst>
      <p:ext uri="{BB962C8B-B14F-4D97-AF65-F5344CB8AC3E}">
        <p14:creationId xmlns:p14="http://schemas.microsoft.com/office/powerpoint/2010/main" val="5265110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032503" y="1042655"/>
            <a:ext cx="4572000" cy="523220"/>
          </a:xfrm>
          <a:prstGeom prst="rect">
            <a:avLst/>
          </a:prstGeom>
        </p:spPr>
        <p:txBody>
          <a:bodyPr>
            <a:spAutoFit/>
          </a:bodyPr>
          <a:lstStyle/>
          <a:p>
            <a:pPr lvl="0"/>
            <a:r>
              <a:rPr lang="es-ES" dirty="0">
                <a:solidFill>
                  <a:schemeClr val="bg2"/>
                </a:solidFill>
              </a:rPr>
              <a:t>Es una tecnología de red utilizada principalmente para redes de almacenamiento:</a:t>
            </a:r>
          </a:p>
        </p:txBody>
      </p:sp>
      <p:sp>
        <p:nvSpPr>
          <p:cNvPr id="6" name="Rectángulo 5">
            <a:hlinkClick r:id="rId2" action="ppaction://hlinksldjump"/>
          </p:cNvPr>
          <p:cNvSpPr/>
          <p:nvPr/>
        </p:nvSpPr>
        <p:spPr>
          <a:xfrm>
            <a:off x="3813771" y="1904997"/>
            <a:ext cx="1672628" cy="3651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s-ES" b="1" dirty="0"/>
              <a:t>LÓGICA</a:t>
            </a:r>
            <a:endParaRPr lang="es-ES" dirty="0"/>
          </a:p>
        </p:txBody>
      </p:sp>
      <p:sp>
        <p:nvSpPr>
          <p:cNvPr id="7" name="Rectángulo 6">
            <a:hlinkClick r:id="rId2" action="ppaction://hlinksldjump"/>
          </p:cNvPr>
          <p:cNvSpPr/>
          <p:nvPr/>
        </p:nvSpPr>
        <p:spPr>
          <a:xfrm>
            <a:off x="3813771" y="2407081"/>
            <a:ext cx="1672628" cy="3651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FDDI</a:t>
            </a:r>
            <a:endParaRPr lang="es-ES"/>
          </a:p>
        </p:txBody>
      </p:sp>
      <p:sp>
        <p:nvSpPr>
          <p:cNvPr id="8" name="Rectángulo 7">
            <a:hlinkClick r:id="rId3" action="ppaction://hlinksldjump"/>
          </p:cNvPr>
          <p:cNvSpPr/>
          <p:nvPr/>
        </p:nvSpPr>
        <p:spPr>
          <a:xfrm>
            <a:off x="3838666" y="2909165"/>
            <a:ext cx="1647733" cy="38557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t>CANAL DE FIBRA</a:t>
            </a:r>
            <a:endParaRPr lang="es-ES" dirty="0"/>
          </a:p>
        </p:txBody>
      </p:sp>
    </p:spTree>
    <p:extLst>
      <p:ext uri="{BB962C8B-B14F-4D97-AF65-F5344CB8AC3E}">
        <p14:creationId xmlns:p14="http://schemas.microsoft.com/office/powerpoint/2010/main" val="18369113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82713" y="871559"/>
            <a:ext cx="4572000" cy="738664"/>
          </a:xfrm>
          <a:prstGeom prst="rect">
            <a:avLst/>
          </a:prstGeom>
        </p:spPr>
        <p:txBody>
          <a:bodyPr>
            <a:spAutoFit/>
          </a:bodyPr>
          <a:lstStyle/>
          <a:p>
            <a:pPr marL="114300" lvl="0" indent="0">
              <a:buNone/>
            </a:pPr>
            <a:r>
              <a:rPr lang="es-ES" dirty="0">
                <a:solidFill>
                  <a:schemeClr val="bg2"/>
                </a:solidFill>
              </a:rPr>
              <a:t>Una red en la que dos o más terminales se pueden comunicar sin la necesidad de una conexión por cable: </a:t>
            </a:r>
          </a:p>
        </p:txBody>
      </p:sp>
      <p:sp>
        <p:nvSpPr>
          <p:cNvPr id="5" name="Rectángulo 4">
            <a:hlinkClick r:id="rId2" action="ppaction://hlinksldjump"/>
          </p:cNvPr>
          <p:cNvSpPr/>
          <p:nvPr/>
        </p:nvSpPr>
        <p:spPr>
          <a:xfrm>
            <a:off x="3296969" y="2362735"/>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a:latin typeface="Arial" panose="020B0604020202020204" pitchFamily="34" charset="0"/>
                <a:ea typeface="Calibri" panose="020F0502020204030204" pitchFamily="34" charset="0"/>
              </a:rPr>
              <a:t> </a:t>
            </a:r>
            <a:r>
              <a:rPr lang="es-ES" b="1">
                <a:latin typeface="Arial" panose="020B0604020202020204" pitchFamily="34" charset="0"/>
                <a:ea typeface="Calibri" panose="020F0502020204030204" pitchFamily="34" charset="0"/>
              </a:rPr>
              <a:t>LÓGICA</a:t>
            </a:r>
            <a:endParaRPr lang="es-ES"/>
          </a:p>
        </p:txBody>
      </p:sp>
      <p:sp>
        <p:nvSpPr>
          <p:cNvPr id="6" name="Rectángulo 5">
            <a:hlinkClick r:id="rId2" action="ppaction://hlinksldjump"/>
          </p:cNvPr>
          <p:cNvSpPr/>
          <p:nvPr/>
        </p:nvSpPr>
        <p:spPr>
          <a:xfrm>
            <a:off x="3296969" y="2965763"/>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ESTRELLA</a:t>
            </a:r>
            <a:endParaRPr lang="es-ES" dirty="0"/>
          </a:p>
        </p:txBody>
      </p:sp>
      <p:sp>
        <p:nvSpPr>
          <p:cNvPr id="7" name="Rectángulo 6">
            <a:hlinkClick r:id="rId3" action="ppaction://hlinksldjump"/>
          </p:cNvPr>
          <p:cNvSpPr/>
          <p:nvPr/>
        </p:nvSpPr>
        <p:spPr>
          <a:xfrm>
            <a:off x="2933141" y="1658457"/>
            <a:ext cx="1913660" cy="4577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REDES INALÁMBRICAS</a:t>
            </a:r>
            <a:endParaRPr lang="es-ES" dirty="0"/>
          </a:p>
        </p:txBody>
      </p:sp>
    </p:spTree>
    <p:extLst>
      <p:ext uri="{BB962C8B-B14F-4D97-AF65-F5344CB8AC3E}">
        <p14:creationId xmlns:p14="http://schemas.microsoft.com/office/powerpoint/2010/main" val="42593063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964" y="762917"/>
            <a:ext cx="4572000" cy="738664"/>
          </a:xfrm>
          <a:prstGeom prst="rect">
            <a:avLst/>
          </a:prstGeom>
        </p:spPr>
        <p:txBody>
          <a:bodyPr>
            <a:spAutoFit/>
          </a:bodyPr>
          <a:lstStyle/>
          <a:p>
            <a:pPr marL="114300" lvl="0" indent="0">
              <a:buNone/>
            </a:pPr>
            <a:r>
              <a:rPr lang="es-ES" dirty="0">
                <a:solidFill>
                  <a:schemeClr val="bg2"/>
                </a:solidFill>
              </a:rPr>
              <a:t>Topología que   describe la  forma  en que el host  accede al medio y se comunica  en la red a  través de un medio como un cable  o las ondas de aire: </a:t>
            </a:r>
          </a:p>
        </p:txBody>
      </p:sp>
      <p:sp>
        <p:nvSpPr>
          <p:cNvPr id="5" name="Rectángulo 4">
            <a:hlinkClick r:id="rId2" action="ppaction://hlinksldjump"/>
          </p:cNvPr>
          <p:cNvSpPr/>
          <p:nvPr/>
        </p:nvSpPr>
        <p:spPr>
          <a:xfrm>
            <a:off x="3562537" y="2144696"/>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MALLA</a:t>
            </a:r>
            <a:endParaRPr lang="es-ES" dirty="0"/>
          </a:p>
        </p:txBody>
      </p:sp>
      <p:sp>
        <p:nvSpPr>
          <p:cNvPr id="6" name="Rectángulo 5">
            <a:hlinkClick r:id="rId2" action="ppaction://hlinksldjump"/>
          </p:cNvPr>
          <p:cNvSpPr/>
          <p:nvPr/>
        </p:nvSpPr>
        <p:spPr>
          <a:xfrm>
            <a:off x="3562537" y="3131962"/>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BUS</a:t>
            </a:r>
            <a:endParaRPr lang="es-ES"/>
          </a:p>
        </p:txBody>
      </p:sp>
      <p:sp>
        <p:nvSpPr>
          <p:cNvPr id="7" name="Rectángulo 6">
            <a:hlinkClick r:id="rId3" action="ppaction://hlinksldjump"/>
          </p:cNvPr>
          <p:cNvSpPr/>
          <p:nvPr/>
        </p:nvSpPr>
        <p:spPr>
          <a:xfrm>
            <a:off x="3562537" y="2638329"/>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LÓGICA</a:t>
            </a:r>
            <a:endParaRPr lang="es-ES"/>
          </a:p>
        </p:txBody>
      </p:sp>
    </p:spTree>
    <p:extLst>
      <p:ext uri="{BB962C8B-B14F-4D97-AF65-F5344CB8AC3E}">
        <p14:creationId xmlns:p14="http://schemas.microsoft.com/office/powerpoint/2010/main" val="18558141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91355" y="790078"/>
            <a:ext cx="4572000" cy="738664"/>
          </a:xfrm>
          <a:prstGeom prst="rect">
            <a:avLst/>
          </a:prstGeom>
        </p:spPr>
        <p:txBody>
          <a:bodyPr>
            <a:spAutoFit/>
          </a:bodyPr>
          <a:lstStyle/>
          <a:p>
            <a:pPr marL="114300" lvl="0" indent="0">
              <a:buNone/>
            </a:pPr>
            <a:r>
              <a:rPr lang="es-ES" dirty="0">
                <a:solidFill>
                  <a:schemeClr val="bg2"/>
                </a:solidFill>
              </a:rPr>
              <a:t>Controla el acceso a la red mediante la transmisión de un </a:t>
            </a:r>
            <a:r>
              <a:rPr lang="es-ES" dirty="0" err="1">
                <a:solidFill>
                  <a:schemeClr val="bg2"/>
                </a:solidFill>
              </a:rPr>
              <a:t>token</a:t>
            </a:r>
            <a:r>
              <a:rPr lang="es-ES" dirty="0">
                <a:solidFill>
                  <a:schemeClr val="bg2"/>
                </a:solidFill>
              </a:rPr>
              <a:t> electrónico a cada host de forma secuencial: </a:t>
            </a:r>
          </a:p>
        </p:txBody>
      </p:sp>
      <p:sp>
        <p:nvSpPr>
          <p:cNvPr id="5" name="Rectángulo 4">
            <a:hlinkClick r:id="rId2" action="ppaction://hlinksldjump"/>
          </p:cNvPr>
          <p:cNvSpPr/>
          <p:nvPr/>
        </p:nvSpPr>
        <p:spPr>
          <a:xfrm>
            <a:off x="3449369" y="1742035"/>
            <a:ext cx="1412916" cy="36333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ESTRELLA</a:t>
            </a:r>
            <a:endParaRPr lang="es-ES"/>
          </a:p>
        </p:txBody>
      </p:sp>
      <p:sp>
        <p:nvSpPr>
          <p:cNvPr id="6" name="Rectángulo 5">
            <a:hlinkClick r:id="rId2" action="ppaction://hlinksldjump"/>
          </p:cNvPr>
          <p:cNvSpPr/>
          <p:nvPr/>
        </p:nvSpPr>
        <p:spPr>
          <a:xfrm>
            <a:off x="3449369" y="2270907"/>
            <a:ext cx="1412916" cy="38520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FDDI</a:t>
            </a:r>
            <a:endParaRPr lang="es-ES"/>
          </a:p>
        </p:txBody>
      </p:sp>
      <p:sp>
        <p:nvSpPr>
          <p:cNvPr id="7" name="Rectángulo 6">
            <a:hlinkClick r:id="rId3" action="ppaction://hlinksldjump"/>
          </p:cNvPr>
          <p:cNvSpPr/>
          <p:nvPr/>
        </p:nvSpPr>
        <p:spPr>
          <a:xfrm>
            <a:off x="3449368" y="2821656"/>
            <a:ext cx="1412917" cy="44405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lnSpc>
                <a:spcPct val="107000"/>
              </a:lnSpc>
              <a:spcAft>
                <a:spcPts val="800"/>
              </a:spcAft>
            </a:pPr>
            <a:r>
              <a:rPr lang="es-ES" b="1" dirty="0">
                <a:latin typeface="Arial" panose="020B0604020202020204" pitchFamily="34" charset="0"/>
                <a:ea typeface="Calibri" panose="020F0502020204030204" pitchFamily="34" charset="0"/>
                <a:cs typeface="Times New Roman" panose="02020603050405020304" pitchFamily="18" charset="0"/>
              </a:rPr>
              <a:t>PASO DE TOKENS</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289027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258840" y="861586"/>
            <a:ext cx="4572000" cy="523220"/>
          </a:xfrm>
          <a:prstGeom prst="rect">
            <a:avLst/>
          </a:prstGeom>
        </p:spPr>
        <p:txBody>
          <a:bodyPr>
            <a:spAutoFit/>
          </a:bodyPr>
          <a:lstStyle/>
          <a:p>
            <a:r>
              <a:rPr lang="es-ES" dirty="0">
                <a:solidFill>
                  <a:schemeClr val="bg2"/>
                </a:solidFill>
              </a:rPr>
              <a:t>Es una red con un dispositivo de una red adicional conectado al dispositivo de red principal:</a:t>
            </a:r>
            <a:endParaRPr lang="es-ES" dirty="0"/>
          </a:p>
        </p:txBody>
      </p:sp>
      <p:sp>
        <p:nvSpPr>
          <p:cNvPr id="6" name="Rectángulo 5">
            <a:hlinkClick r:id="rId2" action="ppaction://hlinksldjump"/>
          </p:cNvPr>
          <p:cNvSpPr/>
          <p:nvPr/>
        </p:nvSpPr>
        <p:spPr>
          <a:xfrm>
            <a:off x="3644019" y="1488727"/>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dirty="0">
                <a:latin typeface="Arial" panose="020B0604020202020204" pitchFamily="34" charset="0"/>
                <a:ea typeface="Calibri" panose="020F0502020204030204" pitchFamily="34" charset="0"/>
              </a:rPr>
              <a:t>ESTRELLA</a:t>
            </a:r>
            <a:endParaRPr lang="es-ES" dirty="0"/>
          </a:p>
        </p:txBody>
      </p:sp>
      <p:sp>
        <p:nvSpPr>
          <p:cNvPr id="7" name="Rectángulo 6">
            <a:hlinkClick r:id="rId3" action="ppaction://hlinksldjump"/>
          </p:cNvPr>
          <p:cNvSpPr/>
          <p:nvPr/>
        </p:nvSpPr>
        <p:spPr>
          <a:xfrm>
            <a:off x="3644019" y="2668319"/>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b="1">
                <a:latin typeface="Arial" panose="020B0604020202020204" pitchFamily="34" charset="0"/>
                <a:ea typeface="Calibri" panose="020F0502020204030204" pitchFamily="34" charset="0"/>
              </a:rPr>
              <a:t>FÍSICAS</a:t>
            </a:r>
            <a:endParaRPr lang="es-ES"/>
          </a:p>
        </p:txBody>
      </p:sp>
      <p:sp>
        <p:nvSpPr>
          <p:cNvPr id="8" name="Rectángulo 7">
            <a:hlinkClick r:id="rId3" action="ppaction://hlinksldjump"/>
          </p:cNvPr>
          <p:cNvSpPr/>
          <p:nvPr/>
        </p:nvSpPr>
        <p:spPr>
          <a:xfrm>
            <a:off x="3644019" y="2078523"/>
            <a:ext cx="1186004" cy="3259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a:latin typeface="Arial" panose="020B0604020202020204" pitchFamily="34" charset="0"/>
                <a:ea typeface="Calibri" panose="020F0502020204030204" pitchFamily="34" charset="0"/>
              </a:rPr>
              <a:t> </a:t>
            </a:r>
            <a:r>
              <a:rPr lang="es-ES" b="1">
                <a:latin typeface="Arial" panose="020B0604020202020204" pitchFamily="34" charset="0"/>
                <a:ea typeface="Calibri" panose="020F0502020204030204" pitchFamily="34" charset="0"/>
              </a:rPr>
              <a:t>MALLA</a:t>
            </a:r>
            <a:endParaRPr lang="es-ES"/>
          </a:p>
        </p:txBody>
      </p:sp>
    </p:spTree>
    <p:extLst>
      <p:ext uri="{BB962C8B-B14F-4D97-AF65-F5344CB8AC3E}">
        <p14:creationId xmlns:p14="http://schemas.microsoft.com/office/powerpoint/2010/main" val="12974916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41703" y="425275"/>
            <a:ext cx="4593675" cy="599650"/>
          </a:xfrm>
        </p:spPr>
        <p:txBody>
          <a:bodyPr/>
          <a:lstStyle/>
          <a:p>
            <a:r>
              <a:rPr lang="es-ES" dirty="0"/>
              <a:t>Referencias bibliográficas</a:t>
            </a:r>
          </a:p>
        </p:txBody>
      </p:sp>
      <p:sp>
        <p:nvSpPr>
          <p:cNvPr id="3" name="Marcador de texto 2"/>
          <p:cNvSpPr>
            <a:spLocks noGrp="1"/>
          </p:cNvSpPr>
          <p:nvPr>
            <p:ph type="body" idx="1"/>
          </p:nvPr>
        </p:nvSpPr>
        <p:spPr>
          <a:xfrm>
            <a:off x="2541703" y="965873"/>
            <a:ext cx="6041474" cy="3513577"/>
          </a:xfrm>
        </p:spPr>
        <p:txBody>
          <a:bodyPr/>
          <a:lstStyle/>
          <a:p>
            <a:r>
              <a:rPr lang="es-ES" dirty="0"/>
              <a:t>Andrew S. </a:t>
            </a:r>
            <a:r>
              <a:rPr lang="es-ES" dirty="0" err="1"/>
              <a:t>Tanenbaum</a:t>
            </a:r>
            <a:r>
              <a:rPr lang="es-ES" dirty="0"/>
              <a:t>. (2003). Redes de Computadoras. México. Prentice Hall.</a:t>
            </a:r>
          </a:p>
          <a:p>
            <a:r>
              <a:rPr lang="es-ES" dirty="0" err="1"/>
              <a:t>Bandom</a:t>
            </a:r>
            <a:r>
              <a:rPr lang="es-ES" dirty="0"/>
              <a:t> LTD. (2003). Guía completa de Protocolos y Telecomunicaciones. McGraw Hill</a:t>
            </a:r>
          </a:p>
          <a:p>
            <a:r>
              <a:rPr lang="es-ES" dirty="0"/>
              <a:t>Bruce A. </a:t>
            </a:r>
            <a:r>
              <a:rPr lang="es-ES" dirty="0" err="1"/>
              <a:t>Hallberg</a:t>
            </a:r>
            <a:r>
              <a:rPr lang="es-ES" dirty="0"/>
              <a:t> (2003). Fundamentos de Redes. México. Prentice Hall.</a:t>
            </a:r>
          </a:p>
          <a:p>
            <a:r>
              <a:rPr lang="es-ES" dirty="0" err="1"/>
              <a:t>Duglas</a:t>
            </a:r>
            <a:r>
              <a:rPr lang="es-ES" dirty="0"/>
              <a:t> E. Comer. (1997) Redes de computadoras, Internet e </a:t>
            </a:r>
            <a:r>
              <a:rPr lang="es-ES" dirty="0" err="1"/>
              <a:t>Interredes</a:t>
            </a:r>
            <a:r>
              <a:rPr lang="es-ES" dirty="0"/>
              <a:t>..México, Prentice Hall</a:t>
            </a:r>
          </a:p>
          <a:p>
            <a:r>
              <a:rPr lang="es-ES" dirty="0"/>
              <a:t>Kelvin </a:t>
            </a:r>
            <a:r>
              <a:rPr lang="es-ES" dirty="0" err="1"/>
              <a:t>Stotlz</a:t>
            </a:r>
            <a:r>
              <a:rPr lang="es-ES" dirty="0"/>
              <a:t>, Prentice Hall (2002) ,Todo acerca de ... Redes de computación.</a:t>
            </a:r>
          </a:p>
          <a:p>
            <a:pPr marL="114300" indent="0">
              <a:buNone/>
            </a:pPr>
            <a:endParaRPr lang="es-ES" dirty="0"/>
          </a:p>
        </p:txBody>
      </p:sp>
      <p:pic>
        <p:nvPicPr>
          <p:cNvPr id="4" name="Imagen 3"/>
          <p:cNvPicPr>
            <a:picLocks noChangeAspect="1"/>
          </p:cNvPicPr>
          <p:nvPr/>
        </p:nvPicPr>
        <p:blipFill>
          <a:blip r:embed="rId2"/>
          <a:stretch>
            <a:fillRect/>
          </a:stretch>
        </p:blipFill>
        <p:spPr>
          <a:xfrm>
            <a:off x="184558" y="104774"/>
            <a:ext cx="2357145" cy="2145101"/>
          </a:xfrm>
          <a:prstGeom prst="rect">
            <a:avLst/>
          </a:prstGeom>
        </p:spPr>
      </p:pic>
      <p:pic>
        <p:nvPicPr>
          <p:cNvPr id="9" name="Imagen 8">
            <a:hlinkClick r:id="rId3" action="ppaction://hlinksldjump"/>
          </p:cNvPr>
          <p:cNvPicPr>
            <a:picLocks noChangeAspect="1"/>
          </p:cNvPicPr>
          <p:nvPr/>
        </p:nvPicPr>
        <p:blipFill>
          <a:blip r:embed="rId4"/>
          <a:stretch>
            <a:fillRect/>
          </a:stretch>
        </p:blipFill>
        <p:spPr>
          <a:xfrm>
            <a:off x="1182560" y="4209643"/>
            <a:ext cx="597460" cy="591363"/>
          </a:xfrm>
          <a:prstGeom prst="rect">
            <a:avLst/>
          </a:prstGeom>
        </p:spPr>
      </p:pic>
      <p:pic>
        <p:nvPicPr>
          <p:cNvPr id="10" name="Imagen 9">
            <a:hlinkClick r:id="rId5" action="ppaction://hlinksldjump"/>
          </p:cNvPr>
          <p:cNvPicPr>
            <a:picLocks noChangeAspect="1"/>
          </p:cNvPicPr>
          <p:nvPr/>
        </p:nvPicPr>
        <p:blipFill>
          <a:blip r:embed="rId6"/>
          <a:stretch>
            <a:fillRect/>
          </a:stretch>
        </p:blipFill>
        <p:spPr>
          <a:xfrm>
            <a:off x="1969367" y="4301091"/>
            <a:ext cx="499915" cy="499915"/>
          </a:xfrm>
          <a:prstGeom prst="rect">
            <a:avLst/>
          </a:prstGeom>
        </p:spPr>
      </p:pic>
      <p:pic>
        <p:nvPicPr>
          <p:cNvPr id="11" name="Imagen 10">
            <a:hlinkClick r:id="rId7" action="ppaction://hlinksldjump"/>
          </p:cNvPr>
          <p:cNvPicPr>
            <a:picLocks noChangeAspect="1"/>
          </p:cNvPicPr>
          <p:nvPr/>
        </p:nvPicPr>
        <p:blipFill>
          <a:blip r:embed="rId8"/>
          <a:stretch>
            <a:fillRect/>
          </a:stretch>
        </p:blipFill>
        <p:spPr>
          <a:xfrm>
            <a:off x="373905" y="4209643"/>
            <a:ext cx="619308" cy="619308"/>
          </a:xfrm>
          <a:prstGeom prst="rect">
            <a:avLst/>
          </a:prstGeom>
        </p:spPr>
      </p:pic>
    </p:spTree>
    <p:extLst>
      <p:ext uri="{BB962C8B-B14F-4D97-AF65-F5344CB8AC3E}">
        <p14:creationId xmlns:p14="http://schemas.microsoft.com/office/powerpoint/2010/main" val="224086140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273600" y="753625"/>
            <a:ext cx="8520600" cy="3339000"/>
          </a:xfrm>
        </p:spPr>
        <p:txBody>
          <a:bodyPr/>
          <a:lstStyle/>
          <a:p>
            <a:r>
              <a:rPr lang="es-ES" dirty="0" err="1"/>
              <a:t>Kuhlmann</a:t>
            </a:r>
            <a:r>
              <a:rPr lang="es-ES" dirty="0"/>
              <a:t>, Federico. (2002). Información y Telecomunicaciones. Fondo de Cultura Económica.</a:t>
            </a:r>
          </a:p>
          <a:p>
            <a:r>
              <a:rPr lang="es-ES" dirty="0"/>
              <a:t>Michel J. Palmer, Thompson </a:t>
            </a:r>
            <a:r>
              <a:rPr lang="es-ES" dirty="0" err="1"/>
              <a:t>Learning</a:t>
            </a:r>
            <a:r>
              <a:rPr lang="es-ES" dirty="0"/>
              <a:t> (2001) Redes de computadoras, una guía práctica.</a:t>
            </a:r>
          </a:p>
          <a:p>
            <a:r>
              <a:rPr lang="es-ES" dirty="0"/>
              <a:t>William </a:t>
            </a:r>
            <a:r>
              <a:rPr lang="es-ES" dirty="0" err="1"/>
              <a:t>Stallings</a:t>
            </a:r>
            <a:r>
              <a:rPr lang="es-ES" dirty="0"/>
              <a:t> (2000). Comunicaciones y Redes de Computadoras 6ª edición. España Prentice Hall.</a:t>
            </a:r>
          </a:p>
          <a:p>
            <a:r>
              <a:rPr lang="es-ES" dirty="0" err="1"/>
              <a:t>Uyless</a:t>
            </a:r>
            <a:r>
              <a:rPr lang="es-ES" dirty="0"/>
              <a:t> Black (1997). Redes de Computadoras, protocolos normas e interfaces2da edición, México, </a:t>
            </a:r>
            <a:r>
              <a:rPr lang="es-ES" dirty="0" err="1"/>
              <a:t>Alfaomega</a:t>
            </a:r>
            <a:r>
              <a:rPr lang="es-ES" dirty="0"/>
              <a:t>.</a:t>
            </a:r>
          </a:p>
        </p:txBody>
      </p:sp>
      <p:pic>
        <p:nvPicPr>
          <p:cNvPr id="4" name="Imagen 3">
            <a:hlinkClick r:id="rId2" action="ppaction://hlinksldjump"/>
          </p:cNvPr>
          <p:cNvPicPr>
            <a:picLocks noChangeAspect="1"/>
          </p:cNvPicPr>
          <p:nvPr/>
        </p:nvPicPr>
        <p:blipFill>
          <a:blip r:embed="rId3"/>
          <a:stretch>
            <a:fillRect/>
          </a:stretch>
        </p:blipFill>
        <p:spPr>
          <a:xfrm>
            <a:off x="3068510" y="4227469"/>
            <a:ext cx="597460" cy="591363"/>
          </a:xfrm>
          <a:prstGeom prst="rect">
            <a:avLst/>
          </a:prstGeom>
        </p:spPr>
      </p:pic>
      <p:pic>
        <p:nvPicPr>
          <p:cNvPr id="5" name="Imagen 4">
            <a:hlinkClick r:id="rId4" action="ppaction://hlinksldjump"/>
          </p:cNvPr>
          <p:cNvPicPr>
            <a:picLocks noChangeAspect="1"/>
          </p:cNvPicPr>
          <p:nvPr/>
        </p:nvPicPr>
        <p:blipFill>
          <a:blip r:embed="rId5"/>
          <a:stretch>
            <a:fillRect/>
          </a:stretch>
        </p:blipFill>
        <p:spPr>
          <a:xfrm>
            <a:off x="3855317" y="4318917"/>
            <a:ext cx="499915" cy="499915"/>
          </a:xfrm>
          <a:prstGeom prst="rect">
            <a:avLst/>
          </a:prstGeom>
        </p:spPr>
      </p:pic>
      <p:pic>
        <p:nvPicPr>
          <p:cNvPr id="6" name="Imagen 5">
            <a:hlinkClick r:id="rId6" action="ppaction://hlinksldjump"/>
          </p:cNvPr>
          <p:cNvPicPr>
            <a:picLocks noChangeAspect="1"/>
          </p:cNvPicPr>
          <p:nvPr/>
        </p:nvPicPr>
        <p:blipFill>
          <a:blip r:embed="rId7"/>
          <a:stretch>
            <a:fillRect/>
          </a:stretch>
        </p:blipFill>
        <p:spPr>
          <a:xfrm>
            <a:off x="2259855" y="4227469"/>
            <a:ext cx="619308" cy="619308"/>
          </a:xfrm>
          <a:prstGeom prst="rect">
            <a:avLst/>
          </a:prstGeom>
        </p:spPr>
      </p:pic>
      <p:pic>
        <p:nvPicPr>
          <p:cNvPr id="7" name="Picture 6" descr="Resultado de imagen para atras">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37674" y="4227468"/>
            <a:ext cx="591363" cy="591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4597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Referencias electrónicas</a:t>
            </a:r>
          </a:p>
        </p:txBody>
      </p:sp>
      <p:sp>
        <p:nvSpPr>
          <p:cNvPr id="3" name="Marcador de texto 2"/>
          <p:cNvSpPr>
            <a:spLocks noGrp="1"/>
          </p:cNvSpPr>
          <p:nvPr>
            <p:ph type="body" idx="1"/>
          </p:nvPr>
        </p:nvSpPr>
        <p:spPr/>
        <p:txBody>
          <a:bodyPr/>
          <a:lstStyle/>
          <a:p>
            <a:pPr lvl="0"/>
            <a:r>
              <a:rPr lang="es-ES" sz="1600" u="sng" dirty="0">
                <a:solidFill>
                  <a:schemeClr val="hlink"/>
                </a:solidFill>
                <a:hlinkClick r:id="rId2"/>
              </a:rPr>
              <a:t>https://redescdp25.wordpress.com/2016/07/18/arquitectura-de-red-lan/</a:t>
            </a:r>
            <a:endParaRPr lang="es-ES" sz="1600" dirty="0">
              <a:solidFill>
                <a:srgbClr val="111111"/>
              </a:solidFill>
              <a:highlight>
                <a:srgbClr val="FFFFFF"/>
              </a:highlight>
              <a:latin typeface="Georgia"/>
              <a:ea typeface="Georgia"/>
              <a:cs typeface="Georgia"/>
              <a:sym typeface="Georgia"/>
            </a:endParaRPr>
          </a:p>
          <a:p>
            <a:pPr lvl="0"/>
            <a:r>
              <a:rPr lang="es-ES" sz="1600" u="sng" dirty="0">
                <a:solidFill>
                  <a:schemeClr val="accent5"/>
                </a:solidFill>
                <a:hlinkClick r:id="rId3"/>
              </a:rPr>
              <a:t>http://redcomus.blogspot.com/2012/02/semana-5-arquitectura-y-topologias-de.html</a:t>
            </a:r>
            <a:endParaRPr lang="es-ES" sz="1600" u="sng" dirty="0">
              <a:solidFill>
                <a:schemeClr val="accent5"/>
              </a:solidFill>
            </a:endParaRPr>
          </a:p>
          <a:p>
            <a:r>
              <a:rPr lang="es-ES" sz="1600" u="sng" dirty="0">
                <a:hlinkClick r:id="rId4"/>
              </a:rPr>
              <a:t>https://www.goconqr.com/mindmap/6695362/arquitectura-y-topologias-de-red-lan</a:t>
            </a:r>
            <a:endParaRPr lang="es-ES" sz="1600" dirty="0"/>
          </a:p>
          <a:p>
            <a:r>
              <a:rPr lang="es-ES" sz="1600" u="sng" dirty="0">
                <a:hlinkClick r:id="rId5"/>
              </a:rPr>
              <a:t>https://comunicacionentrecomputadoras1.es.tl/SISTEMAS.htm</a:t>
            </a:r>
            <a:endParaRPr lang="es-ES" sz="1600" dirty="0"/>
          </a:p>
          <a:p>
            <a:r>
              <a:rPr lang="es-ES" sz="1600" u="sng" dirty="0">
                <a:hlinkClick r:id="rId6"/>
              </a:rPr>
              <a:t>https://www.franciscomolina.cl/conceptos-basicos-de-redes-inalambricas/</a:t>
            </a:r>
            <a:endParaRPr lang="es-ES" sz="1600" dirty="0"/>
          </a:p>
          <a:p>
            <a:r>
              <a:rPr lang="es-ES" sz="1600" u="sng" dirty="0">
                <a:hlinkClick r:id="rId4"/>
              </a:rPr>
              <a:t>https://www.goconqr.com/mindmap/6695362/arquitectura-y-topologias-de-red-lan</a:t>
            </a:r>
            <a:r>
              <a:rPr lang="es-ES" sz="1600" dirty="0"/>
              <a:t> </a:t>
            </a:r>
          </a:p>
          <a:p>
            <a:r>
              <a:rPr lang="es-ES" sz="1600" u="sng" dirty="0">
                <a:hlinkClick r:id="rId7"/>
              </a:rPr>
              <a:t>https://prezi.com/tzvjohztewiy/caracteristicas-de-lan-diferencias-entre-topologia-y-arquitectura-de-red/</a:t>
            </a:r>
            <a:endParaRPr lang="es-ES" sz="1600" dirty="0"/>
          </a:p>
          <a:p>
            <a:r>
              <a:rPr lang="es-ES" sz="1600" u="sng" dirty="0">
                <a:hlinkClick r:id="rId8"/>
              </a:rPr>
              <a:t>https://slideplayer.es/slide/8217582/#.XQJxzlWeRKo.gmail</a:t>
            </a:r>
            <a:endParaRPr lang="es-ES" sz="1600" dirty="0"/>
          </a:p>
          <a:p>
            <a:pPr lvl="0"/>
            <a:endParaRPr lang="es-ES" dirty="0">
              <a:solidFill>
                <a:schemeClr val="dk1"/>
              </a:solidFill>
            </a:endParaRPr>
          </a:p>
          <a:p>
            <a:endParaRPr lang="es-ES" dirty="0"/>
          </a:p>
        </p:txBody>
      </p:sp>
      <p:pic>
        <p:nvPicPr>
          <p:cNvPr id="4" name="Imagen 3">
            <a:hlinkClick r:id="rId9" action="ppaction://hlinksldjump"/>
          </p:cNvPr>
          <p:cNvPicPr>
            <a:picLocks noChangeAspect="1"/>
          </p:cNvPicPr>
          <p:nvPr/>
        </p:nvPicPr>
        <p:blipFill>
          <a:blip r:embed="rId10"/>
          <a:stretch>
            <a:fillRect/>
          </a:stretch>
        </p:blipFill>
        <p:spPr>
          <a:xfrm>
            <a:off x="4154360" y="4189587"/>
            <a:ext cx="597460" cy="591363"/>
          </a:xfrm>
          <a:prstGeom prst="rect">
            <a:avLst/>
          </a:prstGeom>
        </p:spPr>
      </p:pic>
      <p:pic>
        <p:nvPicPr>
          <p:cNvPr id="5" name="Imagen 4">
            <a:hlinkClick r:id="rId11" action="ppaction://hlinksldjump"/>
          </p:cNvPr>
          <p:cNvPicPr>
            <a:picLocks noChangeAspect="1"/>
          </p:cNvPicPr>
          <p:nvPr/>
        </p:nvPicPr>
        <p:blipFill>
          <a:blip r:embed="rId12"/>
          <a:stretch>
            <a:fillRect/>
          </a:stretch>
        </p:blipFill>
        <p:spPr>
          <a:xfrm>
            <a:off x="3345705" y="4189587"/>
            <a:ext cx="619308" cy="619308"/>
          </a:xfrm>
          <a:prstGeom prst="rect">
            <a:avLst/>
          </a:prstGeom>
        </p:spPr>
      </p:pic>
      <p:pic>
        <p:nvPicPr>
          <p:cNvPr id="6" name="Picture 6" descr="Resultado de imagen para atras">
            <a:hlinkClick r:id="rId13" action="ppaction://hlinksldjump"/>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23524" y="4189586"/>
            <a:ext cx="591363" cy="591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209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1082" y="450984"/>
            <a:ext cx="8520600" cy="607800"/>
          </a:xfrm>
        </p:spPr>
        <p:txBody>
          <a:bodyPr/>
          <a:lstStyle/>
          <a:p>
            <a:pPr algn="ctr"/>
            <a:r>
              <a:rPr lang="es-MX" dirty="0"/>
              <a:t>Objetivo de la asignatura  </a:t>
            </a:r>
            <a:endParaRPr lang="es-ES" dirty="0"/>
          </a:p>
        </p:txBody>
      </p:sp>
      <p:sp>
        <p:nvSpPr>
          <p:cNvPr id="3" name="Marcador de texto 2"/>
          <p:cNvSpPr>
            <a:spLocks noGrp="1"/>
          </p:cNvSpPr>
          <p:nvPr>
            <p:ph type="body" idx="1"/>
          </p:nvPr>
        </p:nvSpPr>
        <p:spPr>
          <a:xfrm>
            <a:off x="2794070" y="1229875"/>
            <a:ext cx="6038229" cy="3339000"/>
          </a:xfrm>
        </p:spPr>
        <p:txBody>
          <a:bodyPr/>
          <a:lstStyle/>
          <a:p>
            <a:pPr marL="114300" indent="0">
              <a:buNone/>
            </a:pPr>
            <a:r>
              <a:rPr lang="es-MX" dirty="0"/>
              <a:t>El discente será capaz de implementar una red computacional, identificando su estructura, aspectos relevantes de la comunicación y tecnologías utilizadas para ello. </a:t>
            </a:r>
            <a:endParaRPr lang="es-ES" dirty="0"/>
          </a:p>
        </p:txBody>
      </p:sp>
      <p:pic>
        <p:nvPicPr>
          <p:cNvPr id="4" name="Imagen 3"/>
          <p:cNvPicPr>
            <a:picLocks noChangeAspect="1"/>
          </p:cNvPicPr>
          <p:nvPr/>
        </p:nvPicPr>
        <p:blipFill>
          <a:blip r:embed="rId2"/>
          <a:stretch>
            <a:fillRect/>
          </a:stretch>
        </p:blipFill>
        <p:spPr>
          <a:xfrm>
            <a:off x="372889" y="-151807"/>
            <a:ext cx="2421182" cy="2421182"/>
          </a:xfrm>
          <a:prstGeom prst="rect">
            <a:avLst/>
          </a:prstGeom>
        </p:spPr>
      </p:pic>
      <p:pic>
        <p:nvPicPr>
          <p:cNvPr id="5" name="Picture 2" descr="Resultado de imagen para menu boton">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1185" y="3666017"/>
            <a:ext cx="988309" cy="98830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4913" y="3580378"/>
            <a:ext cx="1159588" cy="115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0794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569" y="622075"/>
            <a:ext cx="8520600" cy="607800"/>
          </a:xfrm>
        </p:spPr>
        <p:txBody>
          <a:bodyPr/>
          <a:lstStyle/>
          <a:p>
            <a:pPr algn="ctr"/>
            <a:r>
              <a:rPr lang="es-MX" dirty="0"/>
              <a:t>Conocimiento </a:t>
            </a:r>
            <a:endParaRPr lang="es-ES" dirty="0"/>
          </a:p>
        </p:txBody>
      </p:sp>
      <p:pic>
        <p:nvPicPr>
          <p:cNvPr id="4" name="Imagen 3"/>
          <p:cNvPicPr>
            <a:picLocks noChangeAspect="1"/>
          </p:cNvPicPr>
          <p:nvPr/>
        </p:nvPicPr>
        <p:blipFill>
          <a:blip r:embed="rId2"/>
          <a:stretch>
            <a:fillRect/>
          </a:stretch>
        </p:blipFill>
        <p:spPr>
          <a:xfrm>
            <a:off x="0" y="-1"/>
            <a:ext cx="2884516" cy="2239531"/>
          </a:xfrm>
          <a:prstGeom prst="rect">
            <a:avLst/>
          </a:prstGeom>
        </p:spPr>
      </p:pic>
      <p:sp>
        <p:nvSpPr>
          <p:cNvPr id="3" name="Marcador de texto 2"/>
          <p:cNvSpPr>
            <a:spLocks noGrp="1"/>
          </p:cNvSpPr>
          <p:nvPr>
            <p:ph type="body" idx="1"/>
          </p:nvPr>
        </p:nvSpPr>
        <p:spPr>
          <a:xfrm>
            <a:off x="2668384" y="1229875"/>
            <a:ext cx="6163915" cy="3339000"/>
          </a:xfrm>
        </p:spPr>
        <p:txBody>
          <a:bodyPr/>
          <a:lstStyle/>
          <a:p>
            <a:pPr marL="114300" indent="0">
              <a:buNone/>
            </a:pPr>
            <a:r>
              <a:rPr lang="es-MX" dirty="0"/>
              <a:t>Conocer y diferenciar las diferentes tecnologías aplicables a las redes LAN y la normatividad que las origina, para la implementación de redes LAN. </a:t>
            </a:r>
          </a:p>
          <a:p>
            <a:pPr marL="114300" indent="0">
              <a:buNone/>
            </a:pPr>
            <a:endParaRPr lang="es-MX" dirty="0"/>
          </a:p>
          <a:p>
            <a:r>
              <a:rPr lang="es-MX" dirty="0"/>
              <a:t>Arquitectura LAN, topologías características y formas de implementación e interconexión. </a:t>
            </a:r>
          </a:p>
          <a:p>
            <a:r>
              <a:rPr lang="es-MX" dirty="0"/>
              <a:t>Ethernet, Token Ring y FDDI, Canal de Fibra, redes inalámbricas. </a:t>
            </a:r>
            <a:endParaRPr lang="es-ES" dirty="0"/>
          </a:p>
        </p:txBody>
      </p:sp>
      <p:pic>
        <p:nvPicPr>
          <p:cNvPr id="5" name="Picture 2" descr="Resultado de imagen para menu boton">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425" y="2473599"/>
            <a:ext cx="988309" cy="98830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146" y="3610458"/>
            <a:ext cx="1159588" cy="115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3008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39430" y="1035130"/>
            <a:ext cx="3471102" cy="506200"/>
          </a:xfrm>
        </p:spPr>
        <p:txBody>
          <a:bodyPr/>
          <a:lstStyle/>
          <a:p>
            <a:r>
              <a:rPr lang="es-MX" dirty="0"/>
              <a:t>Guion explicativo</a:t>
            </a:r>
            <a:endParaRPr lang="es-ES" dirty="0"/>
          </a:p>
        </p:txBody>
      </p:sp>
      <p:sp>
        <p:nvSpPr>
          <p:cNvPr id="3" name="Marcador de texto 2"/>
          <p:cNvSpPr>
            <a:spLocks noGrp="1"/>
          </p:cNvSpPr>
          <p:nvPr>
            <p:ph type="body" idx="1"/>
          </p:nvPr>
        </p:nvSpPr>
        <p:spPr>
          <a:xfrm>
            <a:off x="2809875" y="1648388"/>
            <a:ext cx="6298985" cy="3057560"/>
          </a:xfrm>
        </p:spPr>
        <p:txBody>
          <a:bodyPr/>
          <a:lstStyle/>
          <a:p>
            <a:r>
              <a:rPr lang="es-MX" dirty="0">
                <a:solidFill>
                  <a:schemeClr val="bg2"/>
                </a:solidFill>
              </a:rPr>
              <a:t>En esta presentación te permitirá elegir cada una de las opciones del menú donde cada una de ellas contiene información referente a la materia y la información del tema de Arquitectura LAN que también te brinda un submenú de todos los subtemas abarcados y cada información que contiene te permitirá conocer y diferenciar algunas tecnologías para llevar a cabo una implementación de una red LAN </a:t>
            </a:r>
            <a:endParaRPr lang="es-ES" dirty="0">
              <a:solidFill>
                <a:schemeClr val="bg2"/>
              </a:solidFill>
            </a:endParaRPr>
          </a:p>
          <a:p>
            <a:endParaRPr lang="es-MX" dirty="0">
              <a:solidFill>
                <a:schemeClr val="tx1"/>
              </a:solidFill>
            </a:endParaRPr>
          </a:p>
          <a:p>
            <a:pPr marL="114300" indent="0">
              <a:buNone/>
            </a:pPr>
            <a:endParaRPr lang="es-ES" dirty="0"/>
          </a:p>
        </p:txBody>
      </p:sp>
      <p:pic>
        <p:nvPicPr>
          <p:cNvPr id="4" name="Imagen 3"/>
          <p:cNvPicPr>
            <a:picLocks noChangeAspect="1"/>
          </p:cNvPicPr>
          <p:nvPr/>
        </p:nvPicPr>
        <p:blipFill>
          <a:blip r:embed="rId2"/>
          <a:stretch>
            <a:fillRect/>
          </a:stretch>
        </p:blipFill>
        <p:spPr>
          <a:xfrm>
            <a:off x="81930" y="112580"/>
            <a:ext cx="2857500" cy="2857500"/>
          </a:xfrm>
          <a:prstGeom prst="rect">
            <a:avLst/>
          </a:prstGeom>
        </p:spPr>
      </p:pic>
      <p:pic>
        <p:nvPicPr>
          <p:cNvPr id="5" name="Picture 2" descr="Resultado de imagen para menu boton">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542" y="3818281"/>
            <a:ext cx="988309" cy="98830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50287" y="3637356"/>
            <a:ext cx="1159588" cy="115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831168"/>
      </p:ext>
    </p:extLst>
  </p:cSld>
  <p:clrMapOvr>
    <a:masterClrMapping/>
  </p:clrMapOvr>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b="1" dirty="0">
            <a:solidFill>
              <a:schemeClr val="tx1"/>
            </a:solidFill>
          </a:defRPr>
        </a:defPPr>
      </a:lstStyle>
      <a:style>
        <a:lnRef idx="1">
          <a:schemeClr val="accent5"/>
        </a:lnRef>
        <a:fillRef idx="2">
          <a:schemeClr val="accent5"/>
        </a:fillRef>
        <a:effectRef idx="1">
          <a:schemeClr val="accent5"/>
        </a:effectRef>
        <a:fontRef idx="minor">
          <a:schemeClr val="dk1"/>
        </a:fontRef>
      </a:style>
    </a:spDef>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669</TotalTime>
  <Words>3587</Words>
  <Application>Microsoft Office PowerPoint</Application>
  <PresentationFormat>Presentación en pantalla (16:9)</PresentationFormat>
  <Paragraphs>402</Paragraphs>
  <Slides>68</Slides>
  <Notes>33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68</vt:i4>
      </vt:variant>
    </vt:vector>
  </HeadingPairs>
  <TitlesOfParts>
    <vt:vector size="73" baseType="lpstr">
      <vt:lpstr>Calibri</vt:lpstr>
      <vt:lpstr>Arial</vt:lpstr>
      <vt:lpstr>Georgia</vt:lpstr>
      <vt:lpstr>Roboto</vt:lpstr>
      <vt:lpstr>Geometric</vt:lpstr>
      <vt:lpstr>Presentación de PowerPoint</vt:lpstr>
      <vt:lpstr>Elija una opción</vt:lpstr>
      <vt:lpstr>Datos de identificación </vt:lpstr>
      <vt:lpstr> </vt:lpstr>
      <vt:lpstr>Presentación de PowerPoint</vt:lpstr>
      <vt:lpstr>Presentación </vt:lpstr>
      <vt:lpstr>Objetivo de la asignatura  </vt:lpstr>
      <vt:lpstr>Conocimiento </vt:lpstr>
      <vt:lpstr>Guion explicativo</vt:lpstr>
      <vt:lpstr>Unidad de competencia</vt:lpstr>
      <vt:lpstr>Unidad de aprendizaje </vt:lpstr>
      <vt:lpstr>Definición</vt:lpstr>
      <vt:lpstr>Arquitectura LAN</vt:lpstr>
      <vt:lpstr>Presentación de PowerPoint</vt:lpstr>
      <vt:lpstr>Presentación de PowerPoint</vt:lpstr>
      <vt:lpstr>Presentación de PowerPoint</vt:lpstr>
      <vt:lpstr>Canal de fibra</vt:lpstr>
      <vt:lpstr>Capas del canal de fibra</vt:lpstr>
      <vt:lpstr>Presentación de PowerPoint</vt:lpstr>
      <vt:lpstr>Presentación de PowerPoint</vt:lpstr>
      <vt:lpstr>Topologías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Características</vt:lpstr>
      <vt:lpstr>Formas de implementación e interconexión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Dudas </vt:lpstr>
      <vt:lpstr>Retroalimentación</vt:lpstr>
      <vt:lpstr>Presentación de PowerPoint</vt:lpstr>
      <vt:lpstr>Test Finalizado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bibliográficas</vt:lpstr>
      <vt:lpstr>Presentación de PowerPoint</vt:lpstr>
      <vt:lpstr>Referencias electrónicas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ALRR</dc:creator>
  <cp:lastModifiedBy>Ana Luisa Ramirez Roja</cp:lastModifiedBy>
  <cp:revision>91</cp:revision>
  <dcterms:modified xsi:type="dcterms:W3CDTF">2019-09-23T01:03:28Z</dcterms:modified>
</cp:coreProperties>
</file>