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0"/>
  </p:notesMasterIdLst>
  <p:sldIdLst>
    <p:sldId id="302" r:id="rId2"/>
    <p:sldId id="303" r:id="rId3"/>
    <p:sldId id="304" r:id="rId4"/>
    <p:sldId id="305" r:id="rId5"/>
    <p:sldId id="306" r:id="rId6"/>
    <p:sldId id="307" r:id="rId7"/>
    <p:sldId id="308" r:id="rId8"/>
    <p:sldId id="309" r:id="rId9"/>
    <p:sldId id="257" r:id="rId10"/>
    <p:sldId id="267" r:id="rId11"/>
    <p:sldId id="258" r:id="rId12"/>
    <p:sldId id="260" r:id="rId13"/>
    <p:sldId id="261" r:id="rId14"/>
    <p:sldId id="259" r:id="rId15"/>
    <p:sldId id="268" r:id="rId16"/>
    <p:sldId id="269" r:id="rId17"/>
    <p:sldId id="271" r:id="rId18"/>
    <p:sldId id="278" r:id="rId19"/>
    <p:sldId id="262" r:id="rId20"/>
    <p:sldId id="263" r:id="rId21"/>
    <p:sldId id="264" r:id="rId22"/>
    <p:sldId id="265" r:id="rId23"/>
    <p:sldId id="272" r:id="rId24"/>
    <p:sldId id="273" r:id="rId25"/>
    <p:sldId id="274" r:id="rId26"/>
    <p:sldId id="275" r:id="rId27"/>
    <p:sldId id="276" r:id="rId28"/>
    <p:sldId id="280" r:id="rId29"/>
    <p:sldId id="281" r:id="rId30"/>
    <p:sldId id="283" r:id="rId31"/>
    <p:sldId id="282" r:id="rId32"/>
    <p:sldId id="284" r:id="rId33"/>
    <p:sldId id="285" r:id="rId34"/>
    <p:sldId id="292" r:id="rId35"/>
    <p:sldId id="293" r:id="rId36"/>
    <p:sldId id="294" r:id="rId37"/>
    <p:sldId id="295" r:id="rId38"/>
    <p:sldId id="297" r:id="rId39"/>
    <p:sldId id="298" r:id="rId40"/>
    <p:sldId id="299" r:id="rId41"/>
    <p:sldId id="296" r:id="rId42"/>
    <p:sldId id="300" r:id="rId43"/>
    <p:sldId id="301" r:id="rId44"/>
    <p:sldId id="277" r:id="rId45"/>
    <p:sldId id="279" r:id="rId46"/>
    <p:sldId id="266" r:id="rId47"/>
    <p:sldId id="310" r:id="rId48"/>
    <p:sldId id="311"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3" d="100"/>
          <a:sy n="63" d="100"/>
        </p:scale>
        <p:origin x="72"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svg"/><Relationship Id="rId3" Type="http://schemas.openxmlformats.org/officeDocument/2006/relationships/slide" Target="../slides/slide23.xml"/><Relationship Id="rId7" Type="http://schemas.openxmlformats.org/officeDocument/2006/relationships/image" Target="../media/image14.svg"/><Relationship Id="rId12" Type="http://schemas.openxmlformats.org/officeDocument/2006/relationships/image" Target="../media/image19.png"/><Relationship Id="rId2" Type="http://schemas.openxmlformats.org/officeDocument/2006/relationships/slide" Target="../slides/slide16.xml"/><Relationship Id="rId1" Type="http://schemas.openxmlformats.org/officeDocument/2006/relationships/slide" Target="../slides/slide9.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slide" Target="../slides/slide34.xml"/><Relationship Id="rId1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slide" Target="../slides/slide11.xml"/><Relationship Id="rId9" Type="http://schemas.openxmlformats.org/officeDocument/2006/relationships/image" Target="../media/image16.svg"/><Relationship Id="rId14" Type="http://schemas.openxmlformats.org/officeDocument/2006/relationships/image" Target="../media/image21.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1.pn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666D98-9C3B-4307-A51D-B502C7B8CA76}"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080BC687-EBB1-4265-814A-CBB91F9F2B99}">
      <dgm:prSet custT="1"/>
      <dgm:spPr/>
      <dgm:t>
        <a:bodyPr/>
        <a:lstStyle/>
        <a:p>
          <a:pPr>
            <a:defRPr cap="all"/>
          </a:pPr>
          <a:r>
            <a:rPr lang="es-MX" sz="1600" b="1" dirty="0">
              <a:solidFill>
                <a:schemeClr val="tx1"/>
              </a:solidFill>
            </a:rPr>
            <a:t>Colas</a:t>
          </a:r>
          <a:endParaRPr lang="en-US" sz="1600"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ADC18B21-EEA5-495C-83A2-9042134825CB}" type="parTrans" cxnId="{D4DDCF10-116E-4622-B236-0000128C24F1}">
      <dgm:prSet/>
      <dgm:spPr/>
      <dgm:t>
        <a:bodyPr/>
        <a:lstStyle/>
        <a:p>
          <a:endParaRPr lang="en-US" sz="1800" b="1">
            <a:solidFill>
              <a:schemeClr val="tx1"/>
            </a:solidFill>
          </a:endParaRPr>
        </a:p>
      </dgm:t>
    </dgm:pt>
    <dgm:pt modelId="{B9E46F2E-8017-4920-9571-436F36356AD2}" type="sibTrans" cxnId="{D4DDCF10-116E-4622-B236-0000128C24F1}">
      <dgm:prSet/>
      <dgm:spPr/>
      <dgm:t>
        <a:bodyPr/>
        <a:lstStyle/>
        <a:p>
          <a:endParaRPr lang="en-US" sz="1800" b="1">
            <a:solidFill>
              <a:schemeClr val="tx1"/>
            </a:solidFill>
          </a:endParaRPr>
        </a:p>
      </dgm:t>
    </dgm:pt>
    <dgm:pt modelId="{234B32FA-E710-4034-943D-35270A2F5A59}">
      <dgm:prSet custT="1"/>
      <dgm:spPr/>
      <dgm:t>
        <a:bodyPr/>
        <a:lstStyle/>
        <a:p>
          <a:pPr>
            <a:defRPr cap="all"/>
          </a:pPr>
          <a:r>
            <a:rPr lang="es-MX" sz="1600" b="1" dirty="0">
              <a:solidFill>
                <a:schemeClr val="tx1"/>
              </a:solidFill>
            </a:rPr>
            <a:t>Representación</a:t>
          </a:r>
          <a:endParaRPr lang="en-US" sz="1600"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67953116-49CB-46C4-A6CE-46014581519D}" type="parTrans" cxnId="{4F276BDB-B9C8-420E-ACAB-672EF10472F7}">
      <dgm:prSet/>
      <dgm:spPr/>
      <dgm:t>
        <a:bodyPr/>
        <a:lstStyle/>
        <a:p>
          <a:endParaRPr lang="en-US" sz="1800" b="1">
            <a:solidFill>
              <a:schemeClr val="tx1"/>
            </a:solidFill>
          </a:endParaRPr>
        </a:p>
      </dgm:t>
    </dgm:pt>
    <dgm:pt modelId="{FEA8F2C3-B734-4F2C-8DE7-562A1305D718}" type="sibTrans" cxnId="{4F276BDB-B9C8-420E-ACAB-672EF10472F7}">
      <dgm:prSet/>
      <dgm:spPr/>
      <dgm:t>
        <a:bodyPr/>
        <a:lstStyle/>
        <a:p>
          <a:endParaRPr lang="en-US" sz="1800" b="1">
            <a:solidFill>
              <a:schemeClr val="tx1"/>
            </a:solidFill>
          </a:endParaRPr>
        </a:p>
      </dgm:t>
    </dgm:pt>
    <dgm:pt modelId="{A17D0EDD-982B-4056-8FCF-8419060E4C15}">
      <dgm:prSet custT="1"/>
      <dgm:spPr/>
      <dgm:t>
        <a:bodyPr/>
        <a:lstStyle/>
        <a:p>
          <a:pPr>
            <a:defRPr cap="all"/>
          </a:pPr>
          <a:r>
            <a:rPr lang="es-MX" sz="1600" b="1" dirty="0">
              <a:solidFill>
                <a:schemeClr val="tx1"/>
              </a:solidFill>
            </a:rPr>
            <a:t>Operaciones</a:t>
          </a:r>
          <a:endParaRPr lang="en-US" sz="1600"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A927C170-FD83-4EDF-AA9E-6FF3C481FD46}" type="parTrans" cxnId="{EA6DEBBA-2ECB-40EB-BFAC-435C5E7D065D}">
      <dgm:prSet/>
      <dgm:spPr/>
      <dgm:t>
        <a:bodyPr/>
        <a:lstStyle/>
        <a:p>
          <a:endParaRPr lang="en-US" sz="1800" b="1">
            <a:solidFill>
              <a:schemeClr val="tx1"/>
            </a:solidFill>
          </a:endParaRPr>
        </a:p>
      </dgm:t>
    </dgm:pt>
    <dgm:pt modelId="{84EB978A-AADB-4BCD-BA05-82FCA18375A8}" type="sibTrans" cxnId="{EA6DEBBA-2ECB-40EB-BFAC-435C5E7D065D}">
      <dgm:prSet/>
      <dgm:spPr/>
      <dgm:t>
        <a:bodyPr/>
        <a:lstStyle/>
        <a:p>
          <a:endParaRPr lang="en-US" sz="1800" b="1">
            <a:solidFill>
              <a:schemeClr val="tx1"/>
            </a:solidFill>
          </a:endParaRPr>
        </a:p>
      </dgm:t>
    </dgm:pt>
    <dgm:pt modelId="{0945BE0F-F08E-4A6D-B4F1-4E604D8F6121}">
      <dgm:prSet custT="1"/>
      <dgm:spPr/>
      <dgm:t>
        <a:bodyPr/>
        <a:lstStyle/>
        <a:p>
          <a:pPr>
            <a:defRPr cap="all"/>
          </a:pPr>
          <a:r>
            <a:rPr lang="es-MX" sz="1600" b="1" dirty="0">
              <a:solidFill>
                <a:schemeClr val="tx1"/>
              </a:solidFill>
            </a:rPr>
            <a:t>Aplicaciones</a:t>
          </a:r>
          <a:endParaRPr lang="en-US" sz="1600"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901AEC51-9B9A-45DF-BACB-7AB82D5D24D3}" type="parTrans" cxnId="{E3279999-ACF4-4579-A275-DCC9BD291ECC}">
      <dgm:prSet/>
      <dgm:spPr/>
      <dgm:t>
        <a:bodyPr/>
        <a:lstStyle/>
        <a:p>
          <a:endParaRPr lang="en-US" sz="1800" b="1">
            <a:solidFill>
              <a:schemeClr val="tx1"/>
            </a:solidFill>
          </a:endParaRPr>
        </a:p>
      </dgm:t>
    </dgm:pt>
    <dgm:pt modelId="{5012D9AD-27F7-4D84-9948-21D1C12CD41D}" type="sibTrans" cxnId="{E3279999-ACF4-4579-A275-DCC9BD291ECC}">
      <dgm:prSet/>
      <dgm:spPr/>
      <dgm:t>
        <a:bodyPr/>
        <a:lstStyle/>
        <a:p>
          <a:endParaRPr lang="en-US" sz="1800" b="1">
            <a:solidFill>
              <a:schemeClr val="tx1"/>
            </a:solidFill>
          </a:endParaRPr>
        </a:p>
      </dgm:t>
    </dgm:pt>
    <dgm:pt modelId="{20626E4E-670C-4DFE-8235-AF5A4693BE91}">
      <dgm:prSet custT="1"/>
      <dgm:spPr/>
      <dgm:t>
        <a:bodyPr/>
        <a:lstStyle/>
        <a:p>
          <a:pPr>
            <a:defRPr cap="all"/>
          </a:pPr>
          <a:r>
            <a:rPr lang="en-US" sz="1600" b="1" dirty="0">
              <a:solidFill>
                <a:schemeClr val="tx1"/>
              </a:solidFill>
            </a:rPr>
            <a:t>Aplicación práctica </a:t>
          </a:r>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50E32E29-661C-44B3-B518-F309A7B7C96A}" type="parTrans" cxnId="{742799A0-AA48-4C02-812B-B7B38C433EF5}">
      <dgm:prSet/>
      <dgm:spPr/>
      <dgm:t>
        <a:bodyPr/>
        <a:lstStyle/>
        <a:p>
          <a:endParaRPr lang="en-US" sz="1800" b="1">
            <a:solidFill>
              <a:schemeClr val="tx1"/>
            </a:solidFill>
          </a:endParaRPr>
        </a:p>
      </dgm:t>
    </dgm:pt>
    <dgm:pt modelId="{D0273957-0A10-4500-A822-0136600AFA96}" type="sibTrans" cxnId="{742799A0-AA48-4C02-812B-B7B38C433EF5}">
      <dgm:prSet/>
      <dgm:spPr/>
      <dgm:t>
        <a:bodyPr/>
        <a:lstStyle/>
        <a:p>
          <a:endParaRPr lang="en-US" sz="1800" b="1">
            <a:solidFill>
              <a:schemeClr val="tx1"/>
            </a:solidFill>
          </a:endParaRPr>
        </a:p>
      </dgm:t>
    </dgm:pt>
    <dgm:pt modelId="{4A469C4E-2699-4683-AB20-8ECC57F9C8C4}" type="pres">
      <dgm:prSet presAssocID="{2F666D98-9C3B-4307-A51D-B502C7B8CA76}" presName="root" presStyleCnt="0">
        <dgm:presLayoutVars>
          <dgm:dir/>
          <dgm:resizeHandles val="exact"/>
        </dgm:presLayoutVars>
      </dgm:prSet>
      <dgm:spPr/>
    </dgm:pt>
    <dgm:pt modelId="{2C3F2A6E-B849-45B3-936D-07AA92CE9EC5}" type="pres">
      <dgm:prSet presAssocID="{080BC687-EBB1-4265-814A-CBB91F9F2B99}" presName="compNode" presStyleCnt="0"/>
      <dgm:spPr/>
    </dgm:pt>
    <dgm:pt modelId="{5D5D4B2D-8F66-4D94-BDA4-1418722AB2B5}" type="pres">
      <dgm:prSet presAssocID="{080BC687-EBB1-4265-814A-CBB91F9F2B99}" presName="iconBgRect" presStyleLbl="bgShp" presStyleIdx="0" presStyleCnt="5"/>
      <dgm:spPr/>
    </dgm:pt>
    <dgm:pt modelId="{09E0B338-F4B3-4E67-B86A-F43984C31A6D}" type="pres">
      <dgm:prSet presAssocID="{080BC687-EBB1-4265-814A-CBB91F9F2B99}" presName="iconRect" presStyleLbl="node1" presStyleIdx="0" presStyleCnt="5"/>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Classroom">
            <a:hlinkClick xmlns:r="http://schemas.openxmlformats.org/officeDocument/2006/relationships" r:id="rId1" action="ppaction://hlinksldjump"/>
          </dgm14:cNvPr>
        </a:ext>
      </dgm:extLst>
    </dgm:pt>
    <dgm:pt modelId="{CFB71A94-3967-48E1-A7DF-399B37312880}" type="pres">
      <dgm:prSet presAssocID="{080BC687-EBB1-4265-814A-CBB91F9F2B99}" presName="spaceRect" presStyleCnt="0"/>
      <dgm:spPr/>
    </dgm:pt>
    <dgm:pt modelId="{2FADEE7D-47FF-472A-A51C-15914E831E16}" type="pres">
      <dgm:prSet presAssocID="{080BC687-EBB1-4265-814A-CBB91F9F2B99}" presName="textRect" presStyleLbl="revTx" presStyleIdx="0" presStyleCnt="5" custLinFactNeighborX="863" custLinFactNeighborY="-2676">
        <dgm:presLayoutVars>
          <dgm:chMax val="1"/>
          <dgm:chPref val="1"/>
        </dgm:presLayoutVars>
      </dgm:prSet>
      <dgm:spPr/>
    </dgm:pt>
    <dgm:pt modelId="{A554F410-6B30-4235-A6D6-57949A714875}" type="pres">
      <dgm:prSet presAssocID="{B9E46F2E-8017-4920-9571-436F36356AD2}" presName="sibTrans" presStyleCnt="0"/>
      <dgm:spPr/>
    </dgm:pt>
    <dgm:pt modelId="{4F7C51B1-B99A-4039-A63F-233BC31CB0A4}" type="pres">
      <dgm:prSet presAssocID="{234B32FA-E710-4034-943D-35270A2F5A59}" presName="compNode" presStyleCnt="0"/>
      <dgm:spPr/>
    </dgm:pt>
    <dgm:pt modelId="{93F03D35-6D61-4345-A43E-E92E793BBE01}" type="pres">
      <dgm:prSet presAssocID="{234B32FA-E710-4034-943D-35270A2F5A59}" presName="iconBgRect" presStyleLbl="bgShp" presStyleIdx="1" presStyleCnt="5"/>
      <dgm:spPr/>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7D8DDEB4-3D60-42B3-891C-921731B412C4}" type="pres">
      <dgm:prSet presAssocID="{234B32FA-E710-4034-943D-35270A2F5A59}" presName="iconRect" presStyleLbl="node1" presStyleIdx="1" presStyleCnt="5"/>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dgm:spPr>
      <dgm:extLst>
        <a:ext uri="{E40237B7-FDA0-4F09-8148-C483321AD2D9}">
          <dgm14:cNvPr xmlns:dgm14="http://schemas.microsoft.com/office/drawing/2010/diagram" id="0" name="" descr="Processor"/>
        </a:ext>
      </dgm:extLst>
    </dgm:pt>
    <dgm:pt modelId="{58EC8674-915A-4085-8F7C-3DD7B0C7BDA1}" type="pres">
      <dgm:prSet presAssocID="{234B32FA-E710-4034-943D-35270A2F5A59}" presName="spaceRect" presStyleCnt="0"/>
      <dgm:spPr/>
    </dgm:pt>
    <dgm:pt modelId="{3A652023-D360-4B36-924E-2158BAE3E8DC}" type="pres">
      <dgm:prSet presAssocID="{234B32FA-E710-4034-943D-35270A2F5A59}" presName="textRect" presStyleLbl="revTx" presStyleIdx="1" presStyleCnt="5">
        <dgm:presLayoutVars>
          <dgm:chMax val="1"/>
          <dgm:chPref val="1"/>
        </dgm:presLayoutVars>
      </dgm:prSet>
      <dgm:spPr/>
    </dgm:pt>
    <dgm:pt modelId="{A3B25342-3E5A-4F68-A9CB-400C24B11F50}" type="pres">
      <dgm:prSet presAssocID="{FEA8F2C3-B734-4F2C-8DE7-562A1305D718}" presName="sibTrans" presStyleCnt="0"/>
      <dgm:spPr/>
    </dgm:pt>
    <dgm:pt modelId="{A6BDF4CF-1D7E-4940-8467-36CB323A064A}" type="pres">
      <dgm:prSet presAssocID="{A17D0EDD-982B-4056-8FCF-8419060E4C15}" presName="compNode" presStyleCnt="0"/>
      <dgm:spPr/>
    </dgm:pt>
    <dgm:pt modelId="{3DCCDD03-3AFA-4C05-A7BA-DCED376118A7}" type="pres">
      <dgm:prSet presAssocID="{A17D0EDD-982B-4056-8FCF-8419060E4C15}" presName="iconBgRect" presStyleLbl="bgShp" presStyleIdx="2" presStyleCnt="5"/>
      <dgm:spPr/>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356FFE2C-9906-4C80-B66C-4FB3ADF74E28}" type="pres">
      <dgm:prSet presAssocID="{A17D0EDD-982B-4056-8FCF-8419060E4C15}" presName="iconRect" presStyleLbl="node1" presStyleIdx="2" presStyleCnt="5"/>
      <dgm:spPr>
        <a:blipFill>
          <a:blip xmlns:r="http://schemas.openxmlformats.org/officeDocument/2006/relationships"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a:blipFill>
        <a:ln>
          <a:noFill/>
        </a:ln>
      </dgm:spPr>
      <dgm:extLst>
        <a:ext uri="{E40237B7-FDA0-4F09-8148-C483321AD2D9}">
          <dgm14:cNvPr xmlns:dgm14="http://schemas.microsoft.com/office/drawing/2010/diagram" id="0" name="" descr="Gears"/>
        </a:ext>
      </dgm:extLst>
    </dgm:pt>
    <dgm:pt modelId="{44A72224-2E0C-4E4D-8403-FE19FAC40186}" type="pres">
      <dgm:prSet presAssocID="{A17D0EDD-982B-4056-8FCF-8419060E4C15}" presName="spaceRect" presStyleCnt="0"/>
      <dgm:spPr/>
    </dgm:pt>
    <dgm:pt modelId="{E85E34AD-6268-4317-8E86-044CDEC4CD48}" type="pres">
      <dgm:prSet presAssocID="{A17D0EDD-982B-4056-8FCF-8419060E4C15}" presName="textRect" presStyleLbl="revTx" presStyleIdx="2" presStyleCnt="5">
        <dgm:presLayoutVars>
          <dgm:chMax val="1"/>
          <dgm:chPref val="1"/>
        </dgm:presLayoutVars>
      </dgm:prSet>
      <dgm:spPr/>
    </dgm:pt>
    <dgm:pt modelId="{1478F7B7-9217-4CA6-AA12-130BDA8A8B22}" type="pres">
      <dgm:prSet presAssocID="{84EB978A-AADB-4BCD-BA05-82FCA18375A8}" presName="sibTrans" presStyleCnt="0"/>
      <dgm:spPr/>
    </dgm:pt>
    <dgm:pt modelId="{AF0AC12D-8DB9-42CD-961C-165AA9D06846}" type="pres">
      <dgm:prSet presAssocID="{0945BE0F-F08E-4A6D-B4F1-4E604D8F6121}" presName="compNode" presStyleCnt="0"/>
      <dgm:spPr/>
    </dgm:pt>
    <dgm:pt modelId="{D90B0C15-0199-4992-BF25-16568FA2FE20}" type="pres">
      <dgm:prSet presAssocID="{0945BE0F-F08E-4A6D-B4F1-4E604D8F6121}" presName="iconBgRect" presStyleLbl="bgShp" presStyleIdx="3" presStyleCnt="5"/>
      <dgm:spPr/>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0CBA8818-1F22-48DF-8076-164697FEDC0C}" type="pres">
      <dgm:prSet presAssocID="{0945BE0F-F08E-4A6D-B4F1-4E604D8F6121}" presName="iconRect" presStyleLbl="node1" presStyleIdx="3" presStyleCnt="5"/>
      <dgm:spPr>
        <a:blipFill>
          <a:blip xmlns:r="http://schemas.openxmlformats.org/officeDocument/2006/relationships"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a:blipFill>
        <a:ln>
          <a:noFill/>
        </a:ln>
      </dgm:spPr>
      <dgm:extLst>
        <a:ext uri="{E40237B7-FDA0-4F09-8148-C483321AD2D9}">
          <dgm14:cNvPr xmlns:dgm14="http://schemas.microsoft.com/office/drawing/2010/diagram" id="0" name="" descr="Disconnected"/>
        </a:ext>
      </dgm:extLst>
    </dgm:pt>
    <dgm:pt modelId="{46E5BA31-CB1B-4C8D-8542-AF36F3313DA5}" type="pres">
      <dgm:prSet presAssocID="{0945BE0F-F08E-4A6D-B4F1-4E604D8F6121}" presName="spaceRect" presStyleCnt="0"/>
      <dgm:spPr/>
    </dgm:pt>
    <dgm:pt modelId="{B0922FD8-9B62-4F73-BC98-F1ACB3114C78}" type="pres">
      <dgm:prSet presAssocID="{0945BE0F-F08E-4A6D-B4F1-4E604D8F6121}" presName="textRect" presStyleLbl="revTx" presStyleIdx="3" presStyleCnt="5">
        <dgm:presLayoutVars>
          <dgm:chMax val="1"/>
          <dgm:chPref val="1"/>
        </dgm:presLayoutVars>
      </dgm:prSet>
      <dgm:spPr/>
    </dgm:pt>
    <dgm:pt modelId="{5758465E-CCCB-41CA-AFBB-76B318492370}" type="pres">
      <dgm:prSet presAssocID="{5012D9AD-27F7-4D84-9948-21D1C12CD41D}" presName="sibTrans" presStyleCnt="0"/>
      <dgm:spPr/>
    </dgm:pt>
    <dgm:pt modelId="{B8B488FC-93D8-4817-8C4E-D2CD346F0609}" type="pres">
      <dgm:prSet presAssocID="{20626E4E-670C-4DFE-8235-AF5A4693BE91}" presName="compNode" presStyleCnt="0"/>
      <dgm:spPr/>
    </dgm:pt>
    <dgm:pt modelId="{18823C15-402F-4F40-B359-CD8E67A05508}" type="pres">
      <dgm:prSet presAssocID="{20626E4E-670C-4DFE-8235-AF5A4693BE91}" presName="iconBgRect" presStyleLbl="bgShp" presStyleIdx="4" presStyleCnt="5"/>
      <dgm:spPr/>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8A7C9288-039E-46BD-AC38-DECC2F7F779C}" type="pres">
      <dgm:prSet presAssocID="{20626E4E-670C-4DFE-8235-AF5A4693BE91}" presName="iconRect" presStyleLbl="node1" presStyleIdx="4" presStyleCnt="5"/>
      <dgm:spPr>
        <a:blipFill>
          <a:blip xmlns:r="http://schemas.openxmlformats.org/officeDocument/2006/relationships"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a:blipFill>
        <a:ln>
          <a:noFill/>
        </a:ln>
      </dgm:spPr>
      <dgm:extLst>
        <a:ext uri="{E40237B7-FDA0-4F09-8148-C483321AD2D9}">
          <dgm14:cNvPr xmlns:dgm14="http://schemas.microsoft.com/office/drawing/2010/diagram" id="0" name="" descr="Business Growth"/>
        </a:ext>
      </dgm:extLst>
    </dgm:pt>
    <dgm:pt modelId="{BBF30C11-65FC-4FAC-B335-0A055988DD57}" type="pres">
      <dgm:prSet presAssocID="{20626E4E-670C-4DFE-8235-AF5A4693BE91}" presName="spaceRect" presStyleCnt="0"/>
      <dgm:spPr/>
    </dgm:pt>
    <dgm:pt modelId="{CC56C772-FFB8-4CED-8344-03C7C42E009E}" type="pres">
      <dgm:prSet presAssocID="{20626E4E-670C-4DFE-8235-AF5A4693BE91}" presName="textRect" presStyleLbl="revTx" presStyleIdx="4" presStyleCnt="5">
        <dgm:presLayoutVars>
          <dgm:chMax val="1"/>
          <dgm:chPref val="1"/>
        </dgm:presLayoutVars>
      </dgm:prSet>
      <dgm:spPr/>
    </dgm:pt>
  </dgm:ptLst>
  <dgm:cxnLst>
    <dgm:cxn modelId="{D4DDCF10-116E-4622-B236-0000128C24F1}" srcId="{2F666D98-9C3B-4307-A51D-B502C7B8CA76}" destId="{080BC687-EBB1-4265-814A-CBB91F9F2B99}" srcOrd="0" destOrd="0" parTransId="{ADC18B21-EEA5-495C-83A2-9042134825CB}" sibTransId="{B9E46F2E-8017-4920-9571-436F36356AD2}"/>
    <dgm:cxn modelId="{4C8DD811-FE64-41F4-88BF-BB77141A90A4}" type="presOf" srcId="{080BC687-EBB1-4265-814A-CBB91F9F2B99}" destId="{2FADEE7D-47FF-472A-A51C-15914E831E16}" srcOrd="0" destOrd="0" presId="urn:microsoft.com/office/officeart/2018/5/layout/IconCircleLabelList"/>
    <dgm:cxn modelId="{FF28331C-148F-44C6-920C-E23039545A4B}" type="presOf" srcId="{20626E4E-670C-4DFE-8235-AF5A4693BE91}" destId="{CC56C772-FFB8-4CED-8344-03C7C42E009E}" srcOrd="0" destOrd="0" presId="urn:microsoft.com/office/officeart/2018/5/layout/IconCircleLabelList"/>
    <dgm:cxn modelId="{098E3C23-6035-4AE9-AA2B-FA75948397CD}" type="presOf" srcId="{2F666D98-9C3B-4307-A51D-B502C7B8CA76}" destId="{4A469C4E-2699-4683-AB20-8ECC57F9C8C4}" srcOrd="0" destOrd="0" presId="urn:microsoft.com/office/officeart/2018/5/layout/IconCircleLabelList"/>
    <dgm:cxn modelId="{C7C5E447-A357-45B4-94BE-6425B5296517}" type="presOf" srcId="{0945BE0F-F08E-4A6D-B4F1-4E604D8F6121}" destId="{B0922FD8-9B62-4F73-BC98-F1ACB3114C78}" srcOrd="0" destOrd="0" presId="urn:microsoft.com/office/officeart/2018/5/layout/IconCircleLabelList"/>
    <dgm:cxn modelId="{79F4078B-40C9-4407-84EC-55E5A819CB96}" type="presOf" srcId="{234B32FA-E710-4034-943D-35270A2F5A59}" destId="{3A652023-D360-4B36-924E-2158BAE3E8DC}" srcOrd="0" destOrd="0" presId="urn:microsoft.com/office/officeart/2018/5/layout/IconCircleLabelList"/>
    <dgm:cxn modelId="{E3279999-ACF4-4579-A275-DCC9BD291ECC}" srcId="{2F666D98-9C3B-4307-A51D-B502C7B8CA76}" destId="{0945BE0F-F08E-4A6D-B4F1-4E604D8F6121}" srcOrd="3" destOrd="0" parTransId="{901AEC51-9B9A-45DF-BACB-7AB82D5D24D3}" sibTransId="{5012D9AD-27F7-4D84-9948-21D1C12CD41D}"/>
    <dgm:cxn modelId="{742799A0-AA48-4C02-812B-B7B38C433EF5}" srcId="{2F666D98-9C3B-4307-A51D-B502C7B8CA76}" destId="{20626E4E-670C-4DFE-8235-AF5A4693BE91}" srcOrd="4" destOrd="0" parTransId="{50E32E29-661C-44B3-B518-F309A7B7C96A}" sibTransId="{D0273957-0A10-4500-A822-0136600AFA96}"/>
    <dgm:cxn modelId="{EA6DEBBA-2ECB-40EB-BFAC-435C5E7D065D}" srcId="{2F666D98-9C3B-4307-A51D-B502C7B8CA76}" destId="{A17D0EDD-982B-4056-8FCF-8419060E4C15}" srcOrd="2" destOrd="0" parTransId="{A927C170-FD83-4EDF-AA9E-6FF3C481FD46}" sibTransId="{84EB978A-AADB-4BCD-BA05-82FCA18375A8}"/>
    <dgm:cxn modelId="{329B96BB-118D-4431-93E1-9B4F3D630B8E}" type="presOf" srcId="{A17D0EDD-982B-4056-8FCF-8419060E4C15}" destId="{E85E34AD-6268-4317-8E86-044CDEC4CD48}" srcOrd="0" destOrd="0" presId="urn:microsoft.com/office/officeart/2018/5/layout/IconCircleLabelList"/>
    <dgm:cxn modelId="{4F276BDB-B9C8-420E-ACAB-672EF10472F7}" srcId="{2F666D98-9C3B-4307-A51D-B502C7B8CA76}" destId="{234B32FA-E710-4034-943D-35270A2F5A59}" srcOrd="1" destOrd="0" parTransId="{67953116-49CB-46C4-A6CE-46014581519D}" sibTransId="{FEA8F2C3-B734-4F2C-8DE7-562A1305D718}"/>
    <dgm:cxn modelId="{4D01DDC9-756E-482F-A869-C83DB0B9172E}" type="presParOf" srcId="{4A469C4E-2699-4683-AB20-8ECC57F9C8C4}" destId="{2C3F2A6E-B849-45B3-936D-07AA92CE9EC5}" srcOrd="0" destOrd="0" presId="urn:microsoft.com/office/officeart/2018/5/layout/IconCircleLabelList"/>
    <dgm:cxn modelId="{05FD3657-8F64-49B8-9C17-5E678B2D0939}" type="presParOf" srcId="{2C3F2A6E-B849-45B3-936D-07AA92CE9EC5}" destId="{5D5D4B2D-8F66-4D94-BDA4-1418722AB2B5}" srcOrd="0" destOrd="0" presId="urn:microsoft.com/office/officeart/2018/5/layout/IconCircleLabelList"/>
    <dgm:cxn modelId="{1D69021C-72E4-40CE-880B-557205CBAEFE}" type="presParOf" srcId="{2C3F2A6E-B849-45B3-936D-07AA92CE9EC5}" destId="{09E0B338-F4B3-4E67-B86A-F43984C31A6D}" srcOrd="1" destOrd="0" presId="urn:microsoft.com/office/officeart/2018/5/layout/IconCircleLabelList"/>
    <dgm:cxn modelId="{CD3053D1-224F-4787-A606-13F21FC1D98E}" type="presParOf" srcId="{2C3F2A6E-B849-45B3-936D-07AA92CE9EC5}" destId="{CFB71A94-3967-48E1-A7DF-399B37312880}" srcOrd="2" destOrd="0" presId="urn:microsoft.com/office/officeart/2018/5/layout/IconCircleLabelList"/>
    <dgm:cxn modelId="{913FE208-94AE-4C92-94A5-E8427D6BC101}" type="presParOf" srcId="{2C3F2A6E-B849-45B3-936D-07AA92CE9EC5}" destId="{2FADEE7D-47FF-472A-A51C-15914E831E16}" srcOrd="3" destOrd="0" presId="urn:microsoft.com/office/officeart/2018/5/layout/IconCircleLabelList"/>
    <dgm:cxn modelId="{5B913E0C-2C9B-4835-B50A-F46840C9E119}" type="presParOf" srcId="{4A469C4E-2699-4683-AB20-8ECC57F9C8C4}" destId="{A554F410-6B30-4235-A6D6-57949A714875}" srcOrd="1" destOrd="0" presId="urn:microsoft.com/office/officeart/2018/5/layout/IconCircleLabelList"/>
    <dgm:cxn modelId="{10A52C6C-515E-4D42-B999-0769E129D960}" type="presParOf" srcId="{4A469C4E-2699-4683-AB20-8ECC57F9C8C4}" destId="{4F7C51B1-B99A-4039-A63F-233BC31CB0A4}" srcOrd="2" destOrd="0" presId="urn:microsoft.com/office/officeart/2018/5/layout/IconCircleLabelList"/>
    <dgm:cxn modelId="{5CFB9D15-E5D0-4576-8A99-CC34697A7B05}" type="presParOf" srcId="{4F7C51B1-B99A-4039-A63F-233BC31CB0A4}" destId="{93F03D35-6D61-4345-A43E-E92E793BBE01}" srcOrd="0" destOrd="0" presId="urn:microsoft.com/office/officeart/2018/5/layout/IconCircleLabelList"/>
    <dgm:cxn modelId="{A3CE13D2-FBD3-4551-B4FA-431591B17DD6}" type="presParOf" srcId="{4F7C51B1-B99A-4039-A63F-233BC31CB0A4}" destId="{7D8DDEB4-3D60-42B3-891C-921731B412C4}" srcOrd="1" destOrd="0" presId="urn:microsoft.com/office/officeart/2018/5/layout/IconCircleLabelList"/>
    <dgm:cxn modelId="{7A140AF2-5825-47A2-9570-610C7CF4AF3C}" type="presParOf" srcId="{4F7C51B1-B99A-4039-A63F-233BC31CB0A4}" destId="{58EC8674-915A-4085-8F7C-3DD7B0C7BDA1}" srcOrd="2" destOrd="0" presId="urn:microsoft.com/office/officeart/2018/5/layout/IconCircleLabelList"/>
    <dgm:cxn modelId="{31EBBED9-BD60-4E79-8FBA-FCF920CB477B}" type="presParOf" srcId="{4F7C51B1-B99A-4039-A63F-233BC31CB0A4}" destId="{3A652023-D360-4B36-924E-2158BAE3E8DC}" srcOrd="3" destOrd="0" presId="urn:microsoft.com/office/officeart/2018/5/layout/IconCircleLabelList"/>
    <dgm:cxn modelId="{A49F3501-5233-41AF-A668-C45A2AE0BB1B}" type="presParOf" srcId="{4A469C4E-2699-4683-AB20-8ECC57F9C8C4}" destId="{A3B25342-3E5A-4F68-A9CB-400C24B11F50}" srcOrd="3" destOrd="0" presId="urn:microsoft.com/office/officeart/2018/5/layout/IconCircleLabelList"/>
    <dgm:cxn modelId="{44ED74E7-7A21-4AE6-82B3-99A66C46B248}" type="presParOf" srcId="{4A469C4E-2699-4683-AB20-8ECC57F9C8C4}" destId="{A6BDF4CF-1D7E-4940-8467-36CB323A064A}" srcOrd="4" destOrd="0" presId="urn:microsoft.com/office/officeart/2018/5/layout/IconCircleLabelList"/>
    <dgm:cxn modelId="{EDA5D784-D21D-4119-BBF4-6B54F94B7B09}" type="presParOf" srcId="{A6BDF4CF-1D7E-4940-8467-36CB323A064A}" destId="{3DCCDD03-3AFA-4C05-A7BA-DCED376118A7}" srcOrd="0" destOrd="0" presId="urn:microsoft.com/office/officeart/2018/5/layout/IconCircleLabelList"/>
    <dgm:cxn modelId="{17757587-5891-46DC-92BC-3D5451CF137E}" type="presParOf" srcId="{A6BDF4CF-1D7E-4940-8467-36CB323A064A}" destId="{356FFE2C-9906-4C80-B66C-4FB3ADF74E28}" srcOrd="1" destOrd="0" presId="urn:microsoft.com/office/officeart/2018/5/layout/IconCircleLabelList"/>
    <dgm:cxn modelId="{41C47FFE-5285-4722-B7E7-EF4A762B1A5D}" type="presParOf" srcId="{A6BDF4CF-1D7E-4940-8467-36CB323A064A}" destId="{44A72224-2E0C-4E4D-8403-FE19FAC40186}" srcOrd="2" destOrd="0" presId="urn:microsoft.com/office/officeart/2018/5/layout/IconCircleLabelList"/>
    <dgm:cxn modelId="{28E3D11A-A996-4B24-B92E-1CCF43465ABF}" type="presParOf" srcId="{A6BDF4CF-1D7E-4940-8467-36CB323A064A}" destId="{E85E34AD-6268-4317-8E86-044CDEC4CD48}" srcOrd="3" destOrd="0" presId="urn:microsoft.com/office/officeart/2018/5/layout/IconCircleLabelList"/>
    <dgm:cxn modelId="{238FC92D-FDAA-4BDD-BBEC-3441B608FC82}" type="presParOf" srcId="{4A469C4E-2699-4683-AB20-8ECC57F9C8C4}" destId="{1478F7B7-9217-4CA6-AA12-130BDA8A8B22}" srcOrd="5" destOrd="0" presId="urn:microsoft.com/office/officeart/2018/5/layout/IconCircleLabelList"/>
    <dgm:cxn modelId="{C31FC2D3-07AE-4198-A4EE-681F29266FA5}" type="presParOf" srcId="{4A469C4E-2699-4683-AB20-8ECC57F9C8C4}" destId="{AF0AC12D-8DB9-42CD-961C-165AA9D06846}" srcOrd="6" destOrd="0" presId="urn:microsoft.com/office/officeart/2018/5/layout/IconCircleLabelList"/>
    <dgm:cxn modelId="{03D71823-A019-4383-9031-54452A9FAF44}" type="presParOf" srcId="{AF0AC12D-8DB9-42CD-961C-165AA9D06846}" destId="{D90B0C15-0199-4992-BF25-16568FA2FE20}" srcOrd="0" destOrd="0" presId="urn:microsoft.com/office/officeart/2018/5/layout/IconCircleLabelList"/>
    <dgm:cxn modelId="{CB617180-E22F-4B7A-9D58-FF8DAE0D2587}" type="presParOf" srcId="{AF0AC12D-8DB9-42CD-961C-165AA9D06846}" destId="{0CBA8818-1F22-48DF-8076-164697FEDC0C}" srcOrd="1" destOrd="0" presId="urn:microsoft.com/office/officeart/2018/5/layout/IconCircleLabelList"/>
    <dgm:cxn modelId="{8A6952B3-70C8-4246-BA95-265C13FEDD49}" type="presParOf" srcId="{AF0AC12D-8DB9-42CD-961C-165AA9D06846}" destId="{46E5BA31-CB1B-4C8D-8542-AF36F3313DA5}" srcOrd="2" destOrd="0" presId="urn:microsoft.com/office/officeart/2018/5/layout/IconCircleLabelList"/>
    <dgm:cxn modelId="{2176160F-3433-4111-9FE1-0735E8156E35}" type="presParOf" srcId="{AF0AC12D-8DB9-42CD-961C-165AA9D06846}" destId="{B0922FD8-9B62-4F73-BC98-F1ACB3114C78}" srcOrd="3" destOrd="0" presId="urn:microsoft.com/office/officeart/2018/5/layout/IconCircleLabelList"/>
    <dgm:cxn modelId="{675CC58A-C0DE-4F9F-9075-E4373B2F94DE}" type="presParOf" srcId="{4A469C4E-2699-4683-AB20-8ECC57F9C8C4}" destId="{5758465E-CCCB-41CA-AFBB-76B318492370}" srcOrd="7" destOrd="0" presId="urn:microsoft.com/office/officeart/2018/5/layout/IconCircleLabelList"/>
    <dgm:cxn modelId="{47259CF5-B67F-476A-B83E-1497B3E2BAE7}" type="presParOf" srcId="{4A469C4E-2699-4683-AB20-8ECC57F9C8C4}" destId="{B8B488FC-93D8-4817-8C4E-D2CD346F0609}" srcOrd="8" destOrd="0" presId="urn:microsoft.com/office/officeart/2018/5/layout/IconCircleLabelList"/>
    <dgm:cxn modelId="{0968699E-8202-40E5-81DD-E3DB648B6D2D}" type="presParOf" srcId="{B8B488FC-93D8-4817-8C4E-D2CD346F0609}" destId="{18823C15-402F-4F40-B359-CD8E67A05508}" srcOrd="0" destOrd="0" presId="urn:microsoft.com/office/officeart/2018/5/layout/IconCircleLabelList"/>
    <dgm:cxn modelId="{4D1B6C6C-0ADE-406E-A4C5-481F0C14F25F}" type="presParOf" srcId="{B8B488FC-93D8-4817-8C4E-D2CD346F0609}" destId="{8A7C9288-039E-46BD-AC38-DECC2F7F779C}" srcOrd="1" destOrd="0" presId="urn:microsoft.com/office/officeart/2018/5/layout/IconCircleLabelList"/>
    <dgm:cxn modelId="{5254E52C-2E06-4280-A15E-DDA6C4D8EED3}" type="presParOf" srcId="{B8B488FC-93D8-4817-8C4E-D2CD346F0609}" destId="{BBF30C11-65FC-4FAC-B335-0A055988DD57}" srcOrd="2" destOrd="0" presId="urn:microsoft.com/office/officeart/2018/5/layout/IconCircleLabelList"/>
    <dgm:cxn modelId="{A56C99DE-8049-4F88-99A8-7CC7FE6E61CC}" type="presParOf" srcId="{B8B488FC-93D8-4817-8C4E-D2CD346F0609}" destId="{CC56C772-FFB8-4CED-8344-03C7C42E009E}" srcOrd="3" destOrd="0" presId="urn:microsoft.com/office/officeart/2018/5/layout/IconCircleLabel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D4B2D-8F66-4D94-BDA4-1418722AB2B5}">
      <dsp:nvSpPr>
        <dsp:cNvPr id="0" name=""/>
        <dsp:cNvSpPr/>
      </dsp:nvSpPr>
      <dsp:spPr>
        <a:xfrm>
          <a:off x="313097" y="1117302"/>
          <a:ext cx="975761" cy="975761"/>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E0B338-F4B3-4E67-B86A-F43984C31A6D}">
      <dsp:nvSpPr>
        <dsp:cNvPr id="0" name=""/>
        <dsp:cNvSpPr/>
      </dsp:nvSpPr>
      <dsp:spPr>
        <a:xfrm>
          <a:off x="521046" y="1325251"/>
          <a:ext cx="559863" cy="55986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FADEE7D-47FF-472A-A51C-15914E831E16}">
      <dsp:nvSpPr>
        <dsp:cNvPr id="0" name=""/>
        <dsp:cNvSpPr/>
      </dsp:nvSpPr>
      <dsp:spPr>
        <a:xfrm>
          <a:off x="14977" y="2379867"/>
          <a:ext cx="1599609" cy="63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defRPr cap="all"/>
          </a:pPr>
          <a:r>
            <a:rPr lang="es-MX" sz="1600" b="1" kern="1200" dirty="0">
              <a:solidFill>
                <a:schemeClr val="tx1"/>
              </a:solidFill>
            </a:rPr>
            <a:t>Colas</a:t>
          </a:r>
          <a:endParaRPr lang="en-US" sz="1600" b="1" kern="1200" dirty="0">
            <a:solidFill>
              <a:schemeClr val="tx1"/>
            </a:solidFill>
          </a:endParaRPr>
        </a:p>
      </dsp:txBody>
      <dsp:txXfrm>
        <a:off x="14977" y="2379867"/>
        <a:ext cx="1599609" cy="639843"/>
      </dsp:txXfrm>
    </dsp:sp>
    <dsp:sp modelId="{93F03D35-6D61-4345-A43E-E92E793BBE01}">
      <dsp:nvSpPr>
        <dsp:cNvPr id="0" name=""/>
        <dsp:cNvSpPr/>
      </dsp:nvSpPr>
      <dsp:spPr>
        <a:xfrm>
          <a:off x="2192638" y="1117302"/>
          <a:ext cx="975761" cy="975761"/>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8DDEB4-3D60-42B3-891C-921731B412C4}">
      <dsp:nvSpPr>
        <dsp:cNvPr id="0" name=""/>
        <dsp:cNvSpPr/>
      </dsp:nvSpPr>
      <dsp:spPr>
        <a:xfrm>
          <a:off x="2400587" y="1325251"/>
          <a:ext cx="559863" cy="55986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3A652023-D360-4B36-924E-2158BAE3E8DC}">
      <dsp:nvSpPr>
        <dsp:cNvPr id="0" name=""/>
        <dsp:cNvSpPr/>
      </dsp:nvSpPr>
      <dsp:spPr>
        <a:xfrm>
          <a:off x="1880714" y="2396989"/>
          <a:ext cx="1599609" cy="63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defRPr cap="all"/>
          </a:pPr>
          <a:r>
            <a:rPr lang="es-MX" sz="1600" b="1" kern="1200" dirty="0">
              <a:solidFill>
                <a:schemeClr val="tx1"/>
              </a:solidFill>
            </a:rPr>
            <a:t>Representación</a:t>
          </a:r>
          <a:endParaRPr lang="en-US" sz="1600" b="1" kern="1200" dirty="0">
            <a:solidFill>
              <a:schemeClr val="tx1"/>
            </a:solidFill>
          </a:endParaRPr>
        </a:p>
      </dsp:txBody>
      <dsp:txXfrm>
        <a:off x="1880714" y="2396989"/>
        <a:ext cx="1599609" cy="639843"/>
      </dsp:txXfrm>
    </dsp:sp>
    <dsp:sp modelId="{3DCCDD03-3AFA-4C05-A7BA-DCED376118A7}">
      <dsp:nvSpPr>
        <dsp:cNvPr id="0" name=""/>
        <dsp:cNvSpPr/>
      </dsp:nvSpPr>
      <dsp:spPr>
        <a:xfrm>
          <a:off x="4072179" y="1117302"/>
          <a:ext cx="975761" cy="975761"/>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6FFE2C-9906-4C80-B66C-4FB3ADF74E28}">
      <dsp:nvSpPr>
        <dsp:cNvPr id="0" name=""/>
        <dsp:cNvSpPr/>
      </dsp:nvSpPr>
      <dsp:spPr>
        <a:xfrm>
          <a:off x="4280128" y="1325251"/>
          <a:ext cx="559863" cy="55986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85E34AD-6268-4317-8E86-044CDEC4CD48}">
      <dsp:nvSpPr>
        <dsp:cNvPr id="0" name=""/>
        <dsp:cNvSpPr/>
      </dsp:nvSpPr>
      <dsp:spPr>
        <a:xfrm>
          <a:off x="3760255" y="2396989"/>
          <a:ext cx="1599609" cy="63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defRPr cap="all"/>
          </a:pPr>
          <a:r>
            <a:rPr lang="es-MX" sz="1600" b="1" kern="1200" dirty="0">
              <a:solidFill>
                <a:schemeClr val="tx1"/>
              </a:solidFill>
            </a:rPr>
            <a:t>Operaciones</a:t>
          </a:r>
          <a:endParaRPr lang="en-US" sz="1600" b="1" kern="1200" dirty="0">
            <a:solidFill>
              <a:schemeClr val="tx1"/>
            </a:solidFill>
          </a:endParaRPr>
        </a:p>
      </dsp:txBody>
      <dsp:txXfrm>
        <a:off x="3760255" y="2396989"/>
        <a:ext cx="1599609" cy="639843"/>
      </dsp:txXfrm>
    </dsp:sp>
    <dsp:sp modelId="{D90B0C15-0199-4992-BF25-16568FA2FE20}">
      <dsp:nvSpPr>
        <dsp:cNvPr id="0" name=""/>
        <dsp:cNvSpPr/>
      </dsp:nvSpPr>
      <dsp:spPr>
        <a:xfrm>
          <a:off x="1252867" y="3436735"/>
          <a:ext cx="975761" cy="975761"/>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BA8818-1F22-48DF-8076-164697FEDC0C}">
      <dsp:nvSpPr>
        <dsp:cNvPr id="0" name=""/>
        <dsp:cNvSpPr/>
      </dsp:nvSpPr>
      <dsp:spPr>
        <a:xfrm>
          <a:off x="1460816" y="3644684"/>
          <a:ext cx="559863" cy="55986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B0922FD8-9B62-4F73-BC98-F1ACB3114C78}">
      <dsp:nvSpPr>
        <dsp:cNvPr id="0" name=""/>
        <dsp:cNvSpPr/>
      </dsp:nvSpPr>
      <dsp:spPr>
        <a:xfrm>
          <a:off x="940943" y="4716423"/>
          <a:ext cx="1599609" cy="63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defRPr cap="all"/>
          </a:pPr>
          <a:r>
            <a:rPr lang="es-MX" sz="1600" b="1" kern="1200" dirty="0">
              <a:solidFill>
                <a:schemeClr val="tx1"/>
              </a:solidFill>
            </a:rPr>
            <a:t>Aplicaciones</a:t>
          </a:r>
          <a:endParaRPr lang="en-US" sz="1600" b="1" kern="1200" dirty="0">
            <a:solidFill>
              <a:schemeClr val="tx1"/>
            </a:solidFill>
          </a:endParaRPr>
        </a:p>
      </dsp:txBody>
      <dsp:txXfrm>
        <a:off x="940943" y="4716423"/>
        <a:ext cx="1599609" cy="639843"/>
      </dsp:txXfrm>
    </dsp:sp>
    <dsp:sp modelId="{18823C15-402F-4F40-B359-CD8E67A05508}">
      <dsp:nvSpPr>
        <dsp:cNvPr id="0" name=""/>
        <dsp:cNvSpPr/>
      </dsp:nvSpPr>
      <dsp:spPr>
        <a:xfrm>
          <a:off x="3132408" y="3436735"/>
          <a:ext cx="975761" cy="975761"/>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7C9288-039E-46BD-AC38-DECC2F7F779C}">
      <dsp:nvSpPr>
        <dsp:cNvPr id="0" name=""/>
        <dsp:cNvSpPr/>
      </dsp:nvSpPr>
      <dsp:spPr>
        <a:xfrm>
          <a:off x="3340357" y="3644684"/>
          <a:ext cx="559863" cy="559863"/>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C56C772-FFB8-4CED-8344-03C7C42E009E}">
      <dsp:nvSpPr>
        <dsp:cNvPr id="0" name=""/>
        <dsp:cNvSpPr/>
      </dsp:nvSpPr>
      <dsp:spPr>
        <a:xfrm>
          <a:off x="2820484" y="4716423"/>
          <a:ext cx="1599609" cy="63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defRPr cap="all"/>
          </a:pPr>
          <a:r>
            <a:rPr lang="en-US" sz="1600" b="1" kern="1200" dirty="0">
              <a:solidFill>
                <a:schemeClr val="tx1"/>
              </a:solidFill>
            </a:rPr>
            <a:t>Aplicación práctica </a:t>
          </a:r>
        </a:p>
      </dsp:txBody>
      <dsp:txXfrm>
        <a:off x="2820484" y="4716423"/>
        <a:ext cx="1599609" cy="639843"/>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AA4E7D-7878-438F-AAA9-3F0FBC7CEFC8}" type="datetimeFigureOut">
              <a:rPr lang="es-MX" smtClean="0"/>
              <a:t>03/09/2019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A4B98D-71E0-490C-9278-6C1B8FB6C9BA}" type="slidenum">
              <a:rPr lang="es-MX" smtClean="0"/>
              <a:t>‹Nº›</a:t>
            </a:fld>
            <a:endParaRPr lang="es-MX"/>
          </a:p>
        </p:txBody>
      </p:sp>
    </p:spTree>
    <p:extLst>
      <p:ext uri="{BB962C8B-B14F-4D97-AF65-F5344CB8AC3E}">
        <p14:creationId xmlns:p14="http://schemas.microsoft.com/office/powerpoint/2010/main" val="610122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67A4B98D-71E0-490C-9278-6C1B8FB6C9BA}" type="slidenum">
              <a:rPr lang="es-MX" smtClean="0"/>
              <a:t>10</a:t>
            </a:fld>
            <a:endParaRPr lang="es-MX"/>
          </a:p>
        </p:txBody>
      </p:sp>
    </p:spTree>
    <p:extLst>
      <p:ext uri="{BB962C8B-B14F-4D97-AF65-F5344CB8AC3E}">
        <p14:creationId xmlns:p14="http://schemas.microsoft.com/office/powerpoint/2010/main" val="18826184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82422326-EDAC-45A2-8AE0-4E4B5ADA534E}" type="datetime1">
              <a:rPr lang="en-US" smtClean="0"/>
              <a:t>9/3/2019</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F9DD0B5-494E-4C9C-BFC8-9C5D860CA84C}" type="datetime1">
              <a:rPr lang="en-US" smtClean="0"/>
              <a:t>9/3/2019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F83D7C5D-39C2-4F6E-B646-7F321ABDB81F}" type="datetime1">
              <a:rPr lang="en-US" smtClean="0"/>
              <a:t>9/3/2019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C76D18E8-584C-4C42-87FF-D05A7DD3262B}" type="datetime1">
              <a:rPr lang="en-US" smtClean="0"/>
              <a:t>9/3/2019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1A681580-4694-4158-9B71-9C5323FB8FF3}" type="datetime1">
              <a:rPr lang="en-US" smtClean="0"/>
              <a:t>9/3/2019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8B4ABAA-F2ED-4257-9C28-0B180134394D}" type="datetime1">
              <a:rPr lang="en-US" smtClean="0"/>
              <a:t>9/3/2019</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AB2808B-107A-4152-AAEA-0A60E8B74BCE}" type="datetime1">
              <a:rPr lang="en-US" smtClean="0"/>
              <a:t>9/3/2019</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29635643-A274-4626-A514-53EBEE850A62}" type="datetime1">
              <a:rPr lang="en-US" smtClean="0"/>
              <a:t>9/3/2019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90C1DDF0-BA87-426C-A1E7-7246B2C31DA2}" type="datetime1">
              <a:rPr lang="en-US" smtClean="0"/>
              <a:t>9/3/2019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0EF912E-63DB-4763-AF5F-34F595025CBE}" type="datetime1">
              <a:rPr lang="en-US" smtClean="0"/>
              <a:t>9/3/2019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F366E38C-89D5-46FB-A40E-D8856DD8E0CA}" type="datetime1">
              <a:rPr lang="en-US" smtClean="0"/>
              <a:t>9/3/2019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8381B7F-889D-442E-952F-C3CB68D89B58}" type="datetime1">
              <a:rPr lang="en-US" smtClean="0"/>
              <a:t>9/3/2019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F1303F8-64B1-4018-8DC6-BA35BAE9CF1B}" type="datetime1">
              <a:rPr lang="en-US" smtClean="0"/>
              <a:t>9/3/2019</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D4D3B81-0B36-48EA-BE21-D6FBA29A216B}" type="datetime1">
              <a:rPr lang="en-US" smtClean="0"/>
              <a:t>9/3/2019</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6748F5-84A6-4629-AF89-0799097981EE}" type="datetime1">
              <a:rPr lang="en-US" smtClean="0"/>
              <a:t>9/3/2019</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EB8E92-DC6A-4C2A-B2DB-43ED434DE943}" type="datetime1">
              <a:rPr lang="en-US" smtClean="0"/>
              <a:t>9/3/2019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s-ES"/>
              <a:t>Haga clic en el icono para agregar una imagen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C2D0BC9-E451-492A-9157-0F746DBCD56D}" type="datetime1">
              <a:rPr lang="en-US" smtClean="0"/>
              <a:t>9/3/2019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08810081-4CE8-447B-95D8-AE97DBFC96B9}" type="datetime1">
              <a:rPr lang="en-US" smtClean="0"/>
              <a:t>9/3/2019</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3" Type="http://schemas.openxmlformats.org/officeDocument/2006/relationships/hyperlink" Target="http://www.monografias.com/trabajos11/pila/pila.s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slide" Target="slide8.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47.xml"/><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3.xml"/><Relationship Id="rId6" Type="http://schemas.openxmlformats.org/officeDocument/2006/relationships/slide" Target="slide7.xml"/><Relationship Id="rId11" Type="http://schemas.openxmlformats.org/officeDocument/2006/relationships/image" Target="../media/image6.png"/><Relationship Id="rId5" Type="http://schemas.openxmlformats.org/officeDocument/2006/relationships/slide" Target="slide6.xml"/><Relationship Id="rId10" Type="http://schemas.openxmlformats.org/officeDocument/2006/relationships/image" Target="../media/image5.png"/><Relationship Id="rId4" Type="http://schemas.openxmlformats.org/officeDocument/2006/relationships/slide" Target="slide5.xml"/><Relationship Id="rId9" Type="http://schemas.openxmlformats.org/officeDocument/2006/relationships/slide" Target="slide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hyperlink" Target="https://es.wikipedia.org/wiki/Cola_(estructura_de_datos)" TargetMode="Externa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monografias.com/trabajos14/nuevmicro/nuevmicro.sht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tmp"/><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tmp"/><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4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5.jp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2.wmf"/><Relationship Id="rId7" Type="http://schemas.openxmlformats.org/officeDocument/2006/relationships/diagramColors" Target="../diagrams/colors1.xml"/><Relationship Id="rId12"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slide" Target="slide1.xml"/><Relationship Id="rId5" Type="http://schemas.openxmlformats.org/officeDocument/2006/relationships/diagramLayout" Target="../diagrams/layout1.xml"/><Relationship Id="rId10" Type="http://schemas.openxmlformats.org/officeDocument/2006/relationships/image" Target="../media/image4.png"/><Relationship Id="rId4" Type="http://schemas.openxmlformats.org/officeDocument/2006/relationships/diagramData" Target="../diagrams/data1.xml"/><Relationship Id="rId9"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hyperlink" Target="https://es.wikipedia.org/wiki/FIFO" TargetMode="External"/><Relationship Id="rId2" Type="http://schemas.openxmlformats.org/officeDocument/2006/relationships/hyperlink" Target="https://es.wikipedia.org/wiki/Estructura_de_datos" TargetMode="External"/><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a:extLst>
              <a:ext uri="{FF2B5EF4-FFF2-40B4-BE49-F238E27FC236}">
                <a16:creationId xmlns:a16="http://schemas.microsoft.com/office/drawing/2014/main" id="{E27610BD-BEDF-45E2-9BAD-09F5BAC995CB}"/>
              </a:ext>
            </a:extLst>
          </p:cNvPr>
          <p:cNvSpPr>
            <a:spLocks noGrp="1"/>
          </p:cNvSpPr>
          <p:nvPr>
            <p:ph type="ftr" sz="quarter" idx="11"/>
          </p:nvPr>
        </p:nvSpPr>
        <p:spPr/>
        <p:txBody>
          <a:bodyPr/>
          <a:lstStyle/>
          <a:p>
            <a:r>
              <a:rPr lang="en-US"/>
              <a:t>
              </a:t>
            </a:r>
            <a:endParaRPr lang="en-US" dirty="0"/>
          </a:p>
        </p:txBody>
      </p:sp>
      <p:sp>
        <p:nvSpPr>
          <p:cNvPr id="5" name="4 CuadroTexto">
            <a:extLst>
              <a:ext uri="{FF2B5EF4-FFF2-40B4-BE49-F238E27FC236}">
                <a16:creationId xmlns:a16="http://schemas.microsoft.com/office/drawing/2014/main" id="{BED39EEF-3E1A-4A64-A5B4-C3688E8D340F}"/>
              </a:ext>
            </a:extLst>
          </p:cNvPr>
          <p:cNvSpPr txBox="1"/>
          <p:nvPr/>
        </p:nvSpPr>
        <p:spPr>
          <a:xfrm>
            <a:off x="252248" y="2524320"/>
            <a:ext cx="11682249" cy="3877985"/>
          </a:xfrm>
          <a:prstGeom prst="rect">
            <a:avLst/>
          </a:prstGeom>
          <a:noFill/>
        </p:spPr>
        <p:txBody>
          <a:bodyPr wrap="square" rtlCol="0">
            <a:spAutoFit/>
          </a:bodyPr>
          <a:lstStyle/>
          <a:p>
            <a:pPr algn="ctr"/>
            <a:r>
              <a:rPr lang="es-ES" sz="2800" dirty="0">
                <a:solidFill>
                  <a:schemeClr val="bg1"/>
                </a:solidFill>
                <a:effectLst>
                  <a:outerShdw blurRad="38100" dist="38100" dir="2700000" algn="tl">
                    <a:srgbClr val="000000">
                      <a:alpha val="43137"/>
                    </a:srgbClr>
                  </a:outerShdw>
                </a:effectLst>
              </a:rPr>
              <a:t>Programa de Estudios por Competencias </a:t>
            </a:r>
            <a:r>
              <a:rPr lang="es-ES_tradnl" sz="2800" dirty="0">
                <a:solidFill>
                  <a:schemeClr val="bg1"/>
                </a:solidFill>
                <a:effectLst>
                  <a:outerShdw blurRad="38100" dist="38100" dir="2700000" algn="tl">
                    <a:srgbClr val="000000">
                      <a:alpha val="43137"/>
                    </a:srgbClr>
                  </a:outerShdw>
                </a:effectLst>
              </a:rPr>
              <a:t>“Estructuras de datos”</a:t>
            </a:r>
          </a:p>
          <a:p>
            <a:pPr algn="ctr"/>
            <a:r>
              <a:rPr lang="es-ES_tradnl" sz="2000" dirty="0">
                <a:solidFill>
                  <a:schemeClr val="bg1"/>
                </a:solidFill>
                <a:effectLst>
                  <a:outerShdw blurRad="38100" dist="38100" dir="2700000" algn="tl">
                    <a:srgbClr val="000000">
                      <a:alpha val="43137"/>
                    </a:srgbClr>
                  </a:outerShdw>
                </a:effectLst>
              </a:rPr>
              <a:t>Programa educativo: “Ingeniería en computación”</a:t>
            </a:r>
          </a:p>
          <a:p>
            <a:pPr algn="ctr"/>
            <a:endParaRPr lang="es-ES_tradnl" sz="2000" dirty="0">
              <a:solidFill>
                <a:schemeClr val="bg1"/>
              </a:solidFill>
              <a:effectLst>
                <a:outerShdw blurRad="38100" dist="38100" dir="2700000" algn="tl">
                  <a:srgbClr val="000000">
                    <a:alpha val="43137"/>
                  </a:srgbClr>
                </a:outerShdw>
              </a:effectLst>
            </a:endParaRPr>
          </a:p>
          <a:p>
            <a:pPr algn="ctr"/>
            <a:r>
              <a:rPr lang="es-ES_tradnl" sz="2000" dirty="0">
                <a:solidFill>
                  <a:schemeClr val="bg1"/>
                </a:solidFill>
                <a:effectLst>
                  <a:outerShdw blurRad="38100" dist="38100" dir="2700000" algn="tl">
                    <a:srgbClr val="000000">
                      <a:alpha val="43137"/>
                    </a:srgbClr>
                  </a:outerShdw>
                </a:effectLst>
              </a:rPr>
              <a:t>Área de docencia:  Programación e Ingeniería de Software</a:t>
            </a:r>
          </a:p>
          <a:p>
            <a:pPr algn="ctr"/>
            <a:r>
              <a:rPr lang="es-ES_tradnl" sz="2000" dirty="0">
                <a:solidFill>
                  <a:schemeClr val="bg1"/>
                </a:solidFill>
                <a:effectLst>
                  <a:outerShdw blurRad="38100" dist="38100" dir="2700000" algn="tl">
                    <a:srgbClr val="000000">
                      <a:alpha val="43137"/>
                    </a:srgbClr>
                  </a:outerShdw>
                </a:effectLst>
              </a:rPr>
              <a:t>Créditos: 8</a:t>
            </a:r>
          </a:p>
          <a:p>
            <a:pPr algn="ctr"/>
            <a:r>
              <a:rPr lang="es-ES_tradnl" sz="2000" dirty="0">
                <a:solidFill>
                  <a:schemeClr val="bg1"/>
                </a:solidFill>
                <a:effectLst>
                  <a:outerShdw blurRad="38100" dist="38100" dir="2700000" algn="tl">
                    <a:srgbClr val="000000">
                      <a:alpha val="43137"/>
                    </a:srgbClr>
                  </a:outerShdw>
                </a:effectLst>
              </a:rPr>
              <a:t>Semestre 2019-B</a:t>
            </a:r>
          </a:p>
          <a:p>
            <a:pPr algn="ctr"/>
            <a:r>
              <a:rPr lang="es-ES_tradnl" sz="2000" dirty="0">
                <a:solidFill>
                  <a:schemeClr val="bg1"/>
                </a:solidFill>
                <a:effectLst>
                  <a:outerShdw blurRad="38100" dist="38100" dir="2700000" algn="tl">
                    <a:srgbClr val="000000">
                      <a:alpha val="43137"/>
                    </a:srgbClr>
                  </a:outerShdw>
                </a:effectLst>
              </a:rPr>
              <a:t>Unidad de competencia II “</a:t>
            </a:r>
            <a:r>
              <a:rPr lang="es-MX" sz="2000" dirty="0">
                <a:solidFill>
                  <a:schemeClr val="bg1"/>
                </a:solidFill>
                <a:effectLst>
                  <a:outerShdw blurRad="38100" dist="38100" dir="2700000" algn="tl">
                    <a:srgbClr val="000000">
                      <a:alpha val="43137"/>
                    </a:srgbClr>
                  </a:outerShdw>
                </a:effectLst>
              </a:rPr>
              <a:t>Desarrollar programas que incorporen </a:t>
            </a:r>
          </a:p>
          <a:p>
            <a:pPr algn="ctr"/>
            <a:r>
              <a:rPr lang="es-MX" sz="2000" dirty="0">
                <a:solidFill>
                  <a:schemeClr val="bg1"/>
                </a:solidFill>
                <a:effectLst>
                  <a:outerShdw blurRad="38100" dist="38100" dir="2700000" algn="tl">
                    <a:srgbClr val="000000">
                      <a:alpha val="43137"/>
                    </a:srgbClr>
                  </a:outerShdw>
                </a:effectLst>
              </a:rPr>
              <a:t>las principales estructuras de datos lineales”. </a:t>
            </a:r>
            <a:r>
              <a:rPr lang="es-MX" dirty="0">
                <a:solidFill>
                  <a:schemeClr val="bg1"/>
                </a:solidFill>
              </a:rPr>
              <a:t>	</a:t>
            </a:r>
            <a:endParaRPr lang="es-ES_tradnl" sz="2000" dirty="0">
              <a:solidFill>
                <a:schemeClr val="bg1"/>
              </a:solidFill>
              <a:effectLst>
                <a:outerShdw blurRad="38100" dist="38100" dir="2700000" algn="tl">
                  <a:srgbClr val="000000">
                    <a:alpha val="43137"/>
                  </a:srgbClr>
                </a:outerShdw>
              </a:effectLst>
            </a:endParaRPr>
          </a:p>
          <a:p>
            <a:pPr algn="ctr"/>
            <a:r>
              <a:rPr lang="es-ES_tradnl" sz="3200" b="1" u="sng" dirty="0">
                <a:solidFill>
                  <a:schemeClr val="bg1"/>
                </a:solidFill>
                <a:effectLst>
                  <a:outerShdw blurRad="38100" dist="38100" dir="2700000" algn="tl">
                    <a:srgbClr val="000000">
                      <a:alpha val="43137"/>
                    </a:srgbClr>
                  </a:outerShdw>
                </a:effectLst>
              </a:rPr>
              <a:t>Tema: Colas</a:t>
            </a:r>
          </a:p>
          <a:p>
            <a:pPr algn="ctr"/>
            <a:endParaRPr lang="es-ES_tradnl" sz="2000" dirty="0">
              <a:solidFill>
                <a:schemeClr val="bg1"/>
              </a:solidFill>
              <a:effectLst>
                <a:outerShdw blurRad="38100" dist="38100" dir="2700000" algn="tl">
                  <a:srgbClr val="000000">
                    <a:alpha val="43137"/>
                  </a:srgbClr>
                </a:outerShdw>
              </a:effectLst>
            </a:endParaRPr>
          </a:p>
          <a:p>
            <a:pPr algn="ctr"/>
            <a:r>
              <a:rPr lang="es-ES_tradnl" sz="2000" dirty="0">
                <a:solidFill>
                  <a:schemeClr val="bg1"/>
                </a:solidFill>
                <a:effectLst>
                  <a:outerShdw blurRad="38100" dist="38100" dir="2700000" algn="tl">
                    <a:srgbClr val="000000">
                      <a:alpha val="43137"/>
                    </a:srgbClr>
                  </a:outerShdw>
                </a:effectLst>
              </a:rPr>
              <a:t>Autora: Dra. Ana Luisa Ramírez Roja.</a:t>
            </a:r>
            <a:r>
              <a:rPr lang="es-ES" sz="2800" dirty="0">
                <a:solidFill>
                  <a:schemeClr val="bg1"/>
                </a:solidFill>
                <a:effectLst>
                  <a:outerShdw blurRad="38100" dist="38100" dir="2700000" algn="tl">
                    <a:srgbClr val="000000">
                      <a:alpha val="43137"/>
                    </a:srgbClr>
                  </a:outerShdw>
                </a:effectLst>
              </a:rPr>
              <a:t> </a:t>
            </a:r>
            <a:endParaRPr lang="es-MX" sz="2800" dirty="0">
              <a:solidFill>
                <a:schemeClr val="bg1"/>
              </a:solidFill>
              <a:effectLst>
                <a:outerShdw blurRad="38100" dist="38100" dir="2700000" algn="tl">
                  <a:srgbClr val="000000">
                    <a:alpha val="43137"/>
                  </a:srgbClr>
                </a:outerShdw>
              </a:effectLst>
            </a:endParaRPr>
          </a:p>
        </p:txBody>
      </p:sp>
      <p:pic>
        <p:nvPicPr>
          <p:cNvPr id="6" name="5 Imagen">
            <a:extLst>
              <a:ext uri="{FF2B5EF4-FFF2-40B4-BE49-F238E27FC236}">
                <a16:creationId xmlns:a16="http://schemas.microsoft.com/office/drawing/2014/main" id="{97D54DC2-C46B-45A5-BBD1-0FCC84453B2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1633" y="213184"/>
            <a:ext cx="2701013" cy="270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uadroTexto 6">
            <a:extLst>
              <a:ext uri="{FF2B5EF4-FFF2-40B4-BE49-F238E27FC236}">
                <a16:creationId xmlns:a16="http://schemas.microsoft.com/office/drawing/2014/main" id="{91CC817D-8F03-46F3-961D-509BD71D93EB}"/>
              </a:ext>
            </a:extLst>
          </p:cNvPr>
          <p:cNvSpPr txBox="1"/>
          <p:nvPr/>
        </p:nvSpPr>
        <p:spPr>
          <a:xfrm>
            <a:off x="3062646" y="732694"/>
            <a:ext cx="7263246" cy="830997"/>
          </a:xfrm>
          <a:prstGeom prst="rect">
            <a:avLst/>
          </a:prstGeom>
          <a:noFill/>
        </p:spPr>
        <p:txBody>
          <a:bodyPr wrap="square" rtlCol="0">
            <a:spAutoFit/>
          </a:bodyPr>
          <a:lstStyle/>
          <a:p>
            <a:r>
              <a:rPr lang="es-MX" sz="2400" dirty="0">
                <a:solidFill>
                  <a:schemeClr val="bg1"/>
                </a:solidFill>
              </a:rPr>
              <a:t>Universidad Autónoma del Estado de México</a:t>
            </a:r>
          </a:p>
          <a:p>
            <a:r>
              <a:rPr lang="es-MX" sz="2400" dirty="0">
                <a:solidFill>
                  <a:schemeClr val="bg1"/>
                </a:solidFill>
              </a:rPr>
              <a:t>Centro Universitario UAEM Ecatepec </a:t>
            </a:r>
          </a:p>
        </p:txBody>
      </p:sp>
      <p:pic>
        <p:nvPicPr>
          <p:cNvPr id="8" name="Picture 3">
            <a:extLst>
              <a:ext uri="{FF2B5EF4-FFF2-40B4-BE49-F238E27FC236}">
                <a16:creationId xmlns:a16="http://schemas.microsoft.com/office/drawing/2014/main" id="{7158D70F-9DD3-4C77-9637-DDA071FDCCDC}"/>
              </a:ext>
            </a:extLst>
          </p:cNvPr>
          <p:cNvPicPr>
            <a:picLocks noChangeAspect="1" noChangeArrowheads="1"/>
          </p:cNvPicPr>
          <p:nvPr/>
        </p:nvPicPr>
        <p:blipFill>
          <a:blip r:embed="rId3" cstate="print"/>
          <a:srcRect/>
          <a:stretch>
            <a:fillRect/>
          </a:stretch>
        </p:blipFill>
        <p:spPr bwMode="auto">
          <a:xfrm>
            <a:off x="9904173" y="1131464"/>
            <a:ext cx="1650599" cy="1554045"/>
          </a:xfrm>
          <a:prstGeom prst="ellipse">
            <a:avLst/>
          </a:prstGeom>
          <a:ln>
            <a:noFill/>
          </a:ln>
          <a:effectLst>
            <a:softEdge rad="112500"/>
          </a:effectLst>
        </p:spPr>
      </p:pic>
      <p:pic>
        <p:nvPicPr>
          <p:cNvPr id="9" name="Picture 2" descr="Resultado de imagen para menu boton">
            <a:hlinkClick r:id="rId4" action="ppaction://hlinksldjump"/>
            <a:extLst>
              <a:ext uri="{FF2B5EF4-FFF2-40B4-BE49-F238E27FC236}">
                <a16:creationId xmlns:a16="http://schemas.microsoft.com/office/drawing/2014/main" id="{A3ACD38A-B818-4EBC-AD90-EE37E5C15A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25861" y="5407665"/>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945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6000" dirty="0"/>
              <a:t>Características:</a:t>
            </a:r>
          </a:p>
        </p:txBody>
      </p:sp>
      <p:sp>
        <p:nvSpPr>
          <p:cNvPr id="3" name="Marcador de contenido 2"/>
          <p:cNvSpPr>
            <a:spLocks noGrp="1"/>
          </p:cNvSpPr>
          <p:nvPr>
            <p:ph idx="1"/>
          </p:nvPr>
        </p:nvSpPr>
        <p:spPr>
          <a:xfrm>
            <a:off x="1154954" y="2603499"/>
            <a:ext cx="8825659" cy="3874573"/>
          </a:xfrm>
        </p:spPr>
        <p:txBody>
          <a:bodyPr>
            <a:normAutofit/>
          </a:bodyPr>
          <a:lstStyle/>
          <a:p>
            <a:pPr algn="just"/>
            <a:r>
              <a:rPr lang="es-MX" sz="3300" dirty="0"/>
              <a:t>La diferencia con las </a:t>
            </a:r>
            <a:r>
              <a:rPr lang="es-MX" sz="3300" dirty="0">
                <a:hlinkClick r:id="rId3"/>
              </a:rPr>
              <a:t>pilas</a:t>
            </a:r>
            <a:r>
              <a:rPr lang="es-MX" sz="3300" dirty="0"/>
              <a:t> es en el modo de entrada / salida de datos; en las colas se realizan las inserciones al final de la lista, no al principio.</a:t>
            </a:r>
          </a:p>
          <a:p>
            <a:pPr algn="just"/>
            <a:r>
              <a:rPr lang="es-MX" sz="3300" dirty="0"/>
              <a:t>Por eso, se usan para almacenar datos que necesitan ser procesados según el orden de llegada.</a:t>
            </a:r>
          </a:p>
        </p:txBody>
      </p:sp>
      <p:sp>
        <p:nvSpPr>
          <p:cNvPr id="4" name="Marcador de pie de página 3"/>
          <p:cNvSpPr>
            <a:spLocks noGrp="1"/>
          </p:cNvSpPr>
          <p:nvPr>
            <p:ph type="ftr" sz="quarter" idx="11"/>
          </p:nvPr>
        </p:nvSpPr>
        <p:spPr>
          <a:xfrm>
            <a:off x="561109" y="6478072"/>
            <a:ext cx="5028322" cy="379928"/>
          </a:xfrm>
        </p:spPr>
        <p:txBody>
          <a:bodyPr/>
          <a:lstStyle/>
          <a:p>
            <a:pPr fontAlgn="ctr"/>
            <a:r>
              <a:rPr lang="es-MX" b="0" dirty="0"/>
              <a:t>www.iuma.ulpgc.es/users/jmiranda/docencia/programacion/Tema4_ne.pdf</a:t>
            </a:r>
          </a:p>
          <a:p>
            <a:br>
              <a:rPr lang="es-MX" sz="1050" b="0" dirty="0"/>
            </a:br>
            <a:endParaRPr lang="en-US" sz="1050" dirty="0"/>
          </a:p>
        </p:txBody>
      </p:sp>
      <p:pic>
        <p:nvPicPr>
          <p:cNvPr id="5" name="Picture 6" descr="Resultado de imagen para atras">
            <a:hlinkClick r:id="rId4" action="ppaction://hlinksldjump"/>
            <a:extLst>
              <a:ext uri="{FF2B5EF4-FFF2-40B4-BE49-F238E27FC236}">
                <a16:creationId xmlns:a16="http://schemas.microsoft.com/office/drawing/2014/main" id="{7373253C-D465-4B27-9CCC-116FE6B7744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37046" y="5659923"/>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9891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¿Cuál es su uso?</a:t>
            </a:r>
          </a:p>
        </p:txBody>
      </p:sp>
      <p:sp>
        <p:nvSpPr>
          <p:cNvPr id="3" name="Marcador de contenido 2"/>
          <p:cNvSpPr>
            <a:spLocks noGrp="1"/>
          </p:cNvSpPr>
          <p:nvPr>
            <p:ph idx="1"/>
          </p:nvPr>
        </p:nvSpPr>
        <p:spPr/>
        <p:txBody>
          <a:bodyPr>
            <a:normAutofit/>
          </a:bodyPr>
          <a:lstStyle/>
          <a:p>
            <a:pPr algn="just"/>
            <a:r>
              <a:rPr lang="es-MX" sz="2400" dirty="0"/>
              <a:t>Las colas se utilizan en sistemas informáticos, transportes y operaciones de investigación (entre otros), dónde los objetos, personas o eventos son tomados como datos que se almacenan y se guardan mediante colas para su posterior procesamiento. Este tipo de estructura de datos abstracta se implementa en lenguajes orientados a objetos mediante clases.</a:t>
            </a:r>
          </a:p>
        </p:txBody>
      </p:sp>
      <p:sp>
        <p:nvSpPr>
          <p:cNvPr id="4" name="Marcador de pie de página 3"/>
          <p:cNvSpPr>
            <a:spLocks noGrp="1"/>
          </p:cNvSpPr>
          <p:nvPr>
            <p:ph type="ftr" sz="quarter" idx="11"/>
          </p:nvPr>
        </p:nvSpPr>
        <p:spPr/>
        <p:txBody>
          <a:bodyPr/>
          <a:lstStyle/>
          <a:p>
            <a:pPr fontAlgn="ctr"/>
            <a:r>
              <a:rPr lang="es-MX" b="0" dirty="0"/>
              <a:t>www.utm.mx/~mgarcia/ED2(Cola)2012.pdf</a:t>
            </a:r>
          </a:p>
          <a:p>
            <a:br>
              <a:rPr lang="es-MX" b="0" dirty="0"/>
            </a:b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4B745EE4-BAF8-407C-A60A-2F1C9BD0A7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0809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dirty="0"/>
              <a:t>Usos concretos de la cola:</a:t>
            </a:r>
          </a:p>
        </p:txBody>
      </p:sp>
      <p:sp>
        <p:nvSpPr>
          <p:cNvPr id="3" name="Marcador de contenido 2"/>
          <p:cNvSpPr>
            <a:spLocks noGrp="1"/>
          </p:cNvSpPr>
          <p:nvPr>
            <p:ph idx="1"/>
          </p:nvPr>
        </p:nvSpPr>
        <p:spPr/>
        <p:txBody>
          <a:bodyPr>
            <a:normAutofit lnSpcReduction="10000"/>
          </a:bodyPr>
          <a:lstStyle/>
          <a:p>
            <a:pPr algn="just"/>
            <a:r>
              <a:rPr lang="es-MX" sz="3200" dirty="0"/>
              <a:t>La particularidad de una estructura de datos de cola es el hecho de que sólo podemos acceder al primer y al último elemento de la estructura. Así mismo, los elementos sólo se pueden eliminar por el principio y sólo se pueden añadir por el final de la cola.</a:t>
            </a:r>
          </a:p>
          <a:p>
            <a:pPr marL="0" indent="0">
              <a:buNone/>
            </a:pPr>
            <a:endParaRPr lang="es-MX" dirty="0"/>
          </a:p>
          <a:p>
            <a:pPr marL="0" indent="0">
              <a:buNone/>
            </a:pPr>
            <a:endParaRPr lang="es-MX" dirty="0"/>
          </a:p>
        </p:txBody>
      </p:sp>
      <p:sp>
        <p:nvSpPr>
          <p:cNvPr id="4" name="Marcador de pie de página 3"/>
          <p:cNvSpPr>
            <a:spLocks noGrp="1"/>
          </p:cNvSpPr>
          <p:nvPr>
            <p:ph type="ftr" sz="quarter" idx="11"/>
          </p:nvPr>
        </p:nvSpPr>
        <p:spPr/>
        <p:txBody>
          <a:bodyPr/>
          <a:lstStyle/>
          <a:p>
            <a:pPr fontAlgn="ctr"/>
            <a:r>
              <a:rPr lang="es-MX" b="0"/>
              <a:t>www.utm.mx/~mgarcia/ED2(Cola)2012.pdf</a:t>
            </a:r>
          </a:p>
          <a:p>
            <a:br>
              <a:rPr lang="es-MX" b="0"/>
            </a:b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1BF057C6-6620-4C24-83C1-EC2DD3A329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3915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dirty="0"/>
              <a:t>Ejemplos de colas en la vida real serían:</a:t>
            </a:r>
          </a:p>
        </p:txBody>
      </p:sp>
      <p:sp>
        <p:nvSpPr>
          <p:cNvPr id="3" name="Marcador de contenido 2"/>
          <p:cNvSpPr>
            <a:spLocks noGrp="1"/>
          </p:cNvSpPr>
          <p:nvPr>
            <p:ph idx="1"/>
          </p:nvPr>
        </p:nvSpPr>
        <p:spPr/>
        <p:txBody>
          <a:bodyPr>
            <a:noAutofit/>
          </a:bodyPr>
          <a:lstStyle/>
          <a:p>
            <a:pPr algn="just"/>
            <a:r>
              <a:rPr lang="es-MX" sz="3200" dirty="0"/>
              <a:t>Personas comprando en un supermercado, esperando para entrar a ver un partido de béisbol, esperando en el cine para ver una película, una pequeña peluquería, etc. La idea esencial es que son todos líneas de espera.</a:t>
            </a:r>
          </a:p>
        </p:txBody>
      </p:sp>
      <p:sp>
        <p:nvSpPr>
          <p:cNvPr id="4" name="Marcador de pie de página 3"/>
          <p:cNvSpPr>
            <a:spLocks noGrp="1"/>
          </p:cNvSpPr>
          <p:nvPr>
            <p:ph type="ftr" sz="quarter" idx="11"/>
          </p:nvPr>
        </p:nvSpPr>
        <p:spPr/>
        <p:txBody>
          <a:bodyPr/>
          <a:lstStyle/>
          <a:p>
            <a:pPr fontAlgn="ctr"/>
            <a:r>
              <a:rPr lang="es-MX" b="0"/>
              <a:t>www.utm.mx/~mgarcia/ED2(Cola)2012.pdf</a:t>
            </a:r>
          </a:p>
          <a:p>
            <a:br>
              <a:rPr lang="es-MX" b="0"/>
            </a:b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E819B9DA-B986-4EB4-B35D-DA195581AB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389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000" dirty="0"/>
              <a:t>Representación simplificada de una cola.</a:t>
            </a:r>
          </a:p>
        </p:txBody>
      </p:sp>
      <p:pic>
        <p:nvPicPr>
          <p:cNvPr id="1026" name="Picture 2" descr="https://upload.wikimedia.org/wikipedia/commons/thumb/b/bb/Cola.svg/440px-Cola.svg.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18197" y="2472744"/>
            <a:ext cx="7057623" cy="410836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pie de página 2"/>
          <p:cNvSpPr>
            <a:spLocks noGrp="1"/>
          </p:cNvSpPr>
          <p:nvPr>
            <p:ph type="ftr" sz="quarter" idx="11"/>
          </p:nvPr>
        </p:nvSpPr>
        <p:spPr/>
        <p:txBody>
          <a:bodyPr/>
          <a:lstStyle/>
          <a:p>
            <a:r>
              <a:rPr lang="en-US"/>
              <a:t>
              </a:t>
            </a: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B6862FF3-7E03-4751-8801-B08BD6C9DA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3029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a:xfrm>
            <a:off x="0" y="6705599"/>
            <a:ext cx="3859795" cy="304801"/>
          </a:xfrm>
        </p:spPr>
        <p:txBody>
          <a:bodyPr/>
          <a:lstStyle/>
          <a:p>
            <a:pPr fontAlgn="ctr"/>
            <a:r>
              <a:rPr lang="es-MX" b="0" dirty="0"/>
              <a:t>https://es.wikipedia.org/wiki/Cola_(informática)</a:t>
            </a:r>
          </a:p>
          <a:p>
            <a:br>
              <a:rPr lang="es-MX" b="0" dirty="0"/>
            </a:br>
            <a:endParaRPr lang="en-US" dirty="0"/>
          </a:p>
        </p:txBody>
      </p:sp>
      <p:sp>
        <p:nvSpPr>
          <p:cNvPr id="7" name="Abrir llave 6"/>
          <p:cNvSpPr/>
          <p:nvPr/>
        </p:nvSpPr>
        <p:spPr>
          <a:xfrm>
            <a:off x="2491007" y="746599"/>
            <a:ext cx="1317393" cy="5950040"/>
          </a:xfrm>
          <a:prstGeom prst="leftBrace">
            <a:avLst/>
          </a:prstGeom>
          <a:noFill/>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ln w="0"/>
              <a:solidFill>
                <a:schemeClr val="accent1"/>
              </a:solidFill>
              <a:effectLst>
                <a:outerShdw blurRad="38100" dist="25400" dir="5400000" algn="ctr" rotWithShape="0">
                  <a:srgbClr val="6E747A">
                    <a:alpha val="43000"/>
                  </a:srgbClr>
                </a:outerShdw>
              </a:effectLst>
            </a:endParaRPr>
          </a:p>
        </p:txBody>
      </p:sp>
      <p:sp>
        <p:nvSpPr>
          <p:cNvPr id="8" name="CuadroTexto 7"/>
          <p:cNvSpPr txBox="1"/>
          <p:nvPr/>
        </p:nvSpPr>
        <p:spPr>
          <a:xfrm>
            <a:off x="456476" y="3521564"/>
            <a:ext cx="2034531" cy="400110"/>
          </a:xfrm>
          <a:prstGeom prst="rect">
            <a:avLst/>
          </a:prstGeom>
          <a:noFill/>
        </p:spPr>
        <p:txBody>
          <a:bodyPr wrap="none" rtlCol="0">
            <a:spAutoFit/>
          </a:bodyPr>
          <a:lstStyle/>
          <a:p>
            <a:r>
              <a:rPr lang="es-MX" sz="2000" b="1" dirty="0"/>
              <a:t>APLICACIONES</a:t>
            </a:r>
          </a:p>
        </p:txBody>
      </p:sp>
      <p:sp>
        <p:nvSpPr>
          <p:cNvPr id="9" name="CuadroTexto 8"/>
          <p:cNvSpPr txBox="1"/>
          <p:nvPr/>
        </p:nvSpPr>
        <p:spPr>
          <a:xfrm>
            <a:off x="3808400" y="1141313"/>
            <a:ext cx="4365938" cy="369332"/>
          </a:xfrm>
          <a:prstGeom prst="rect">
            <a:avLst/>
          </a:prstGeom>
          <a:noFill/>
        </p:spPr>
        <p:txBody>
          <a:bodyPr wrap="square" rtlCol="0">
            <a:spAutoFit/>
          </a:bodyPr>
          <a:lstStyle/>
          <a:p>
            <a:r>
              <a:rPr lang="es-MX" b="1" dirty="0"/>
              <a:t>SITEMAS OPERATIVOS</a:t>
            </a:r>
          </a:p>
        </p:txBody>
      </p:sp>
      <p:sp>
        <p:nvSpPr>
          <p:cNvPr id="10" name="Flecha derecha 9"/>
          <p:cNvSpPr/>
          <p:nvPr/>
        </p:nvSpPr>
        <p:spPr>
          <a:xfrm>
            <a:off x="6400799" y="1141313"/>
            <a:ext cx="1159099"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7804597" y="1002813"/>
            <a:ext cx="3683358" cy="646331"/>
          </a:xfrm>
          <a:prstGeom prst="rect">
            <a:avLst/>
          </a:prstGeom>
          <a:noFill/>
        </p:spPr>
        <p:txBody>
          <a:bodyPr wrap="square" rtlCol="0">
            <a:spAutoFit/>
          </a:bodyPr>
          <a:lstStyle/>
          <a:p>
            <a:r>
              <a:rPr lang="es-MX" b="1" dirty="0"/>
              <a:t>Planificar el uso de los distintos recursos de la computadora</a:t>
            </a:r>
          </a:p>
        </p:txBody>
      </p:sp>
      <p:sp>
        <p:nvSpPr>
          <p:cNvPr id="12" name="CuadroTexto 11"/>
          <p:cNvSpPr txBox="1"/>
          <p:nvPr/>
        </p:nvSpPr>
        <p:spPr>
          <a:xfrm>
            <a:off x="3438659" y="3152232"/>
            <a:ext cx="3065172" cy="369332"/>
          </a:xfrm>
          <a:prstGeom prst="rect">
            <a:avLst/>
          </a:prstGeom>
          <a:noFill/>
        </p:spPr>
        <p:txBody>
          <a:bodyPr wrap="square" rtlCol="0">
            <a:spAutoFit/>
          </a:bodyPr>
          <a:lstStyle/>
          <a:p>
            <a:r>
              <a:rPr lang="es-MX" b="1" dirty="0"/>
              <a:t>SISTEMAS MULTIUSUARIOS</a:t>
            </a:r>
          </a:p>
        </p:txBody>
      </p:sp>
      <p:sp>
        <p:nvSpPr>
          <p:cNvPr id="13" name="Flecha derecha 12"/>
          <p:cNvSpPr/>
          <p:nvPr/>
        </p:nvSpPr>
        <p:spPr>
          <a:xfrm>
            <a:off x="6400798" y="3152232"/>
            <a:ext cx="1159099"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CuadroTexto 13"/>
          <p:cNvSpPr txBox="1"/>
          <p:nvPr/>
        </p:nvSpPr>
        <p:spPr>
          <a:xfrm>
            <a:off x="7804596" y="2505901"/>
            <a:ext cx="4387403" cy="1754326"/>
          </a:xfrm>
          <a:prstGeom prst="rect">
            <a:avLst/>
          </a:prstGeom>
          <a:noFill/>
        </p:spPr>
        <p:txBody>
          <a:bodyPr wrap="square" rtlCol="0">
            <a:spAutoFit/>
          </a:bodyPr>
          <a:lstStyle/>
          <a:p>
            <a:pPr marL="285750" indent="-285750">
              <a:buFont typeface="Arial" panose="020B0604020202020204" pitchFamily="34" charset="0"/>
              <a:buChar char="•"/>
            </a:pPr>
            <a:r>
              <a:rPr lang="es-MX" b="1" dirty="0"/>
              <a:t>Ejecuta los programas añadiéndolos a un a petición , cola de trabajo.</a:t>
            </a:r>
          </a:p>
          <a:p>
            <a:endParaRPr lang="es-MX" b="1" dirty="0"/>
          </a:p>
          <a:p>
            <a:pPr marL="285750" indent="-285750">
              <a:buFont typeface="Arial" panose="020B0604020202020204" pitchFamily="34" charset="0"/>
              <a:buChar char="•"/>
            </a:pPr>
            <a:r>
              <a:rPr lang="es-MX" b="1" dirty="0"/>
              <a:t>Se ejecuta una vez que llega al frente o al inicio </a:t>
            </a:r>
          </a:p>
        </p:txBody>
      </p:sp>
      <p:sp>
        <p:nvSpPr>
          <p:cNvPr id="15" name="CuadroTexto 14"/>
          <p:cNvSpPr txBox="1"/>
          <p:nvPr/>
        </p:nvSpPr>
        <p:spPr>
          <a:xfrm>
            <a:off x="3808400" y="5163151"/>
            <a:ext cx="2095445" cy="369332"/>
          </a:xfrm>
          <a:prstGeom prst="rect">
            <a:avLst/>
          </a:prstGeom>
          <a:noFill/>
        </p:spPr>
        <p:txBody>
          <a:bodyPr wrap="none" rtlCol="0">
            <a:spAutoFit/>
          </a:bodyPr>
          <a:lstStyle/>
          <a:p>
            <a:r>
              <a:rPr lang="es-MX" b="1" dirty="0"/>
              <a:t>ASIGNAR TIEMPO</a:t>
            </a:r>
          </a:p>
        </p:txBody>
      </p:sp>
      <p:sp>
        <p:nvSpPr>
          <p:cNvPr id="16" name="Flecha derecha 15"/>
          <p:cNvSpPr/>
          <p:nvPr/>
        </p:nvSpPr>
        <p:spPr>
          <a:xfrm>
            <a:off x="6323525" y="5163151"/>
            <a:ext cx="1159099"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CuadroTexto 16"/>
          <p:cNvSpPr txBox="1"/>
          <p:nvPr/>
        </p:nvSpPr>
        <p:spPr>
          <a:xfrm>
            <a:off x="7804596" y="4914510"/>
            <a:ext cx="4387404" cy="923330"/>
          </a:xfrm>
          <a:prstGeom prst="rect">
            <a:avLst/>
          </a:prstGeom>
          <a:noFill/>
        </p:spPr>
        <p:txBody>
          <a:bodyPr wrap="square" rtlCol="0">
            <a:spAutoFit/>
          </a:bodyPr>
          <a:lstStyle/>
          <a:p>
            <a:r>
              <a:rPr lang="es-MX" b="1" dirty="0"/>
              <a:t>A los dispositivos de entra/salida.</a:t>
            </a:r>
          </a:p>
          <a:p>
            <a:r>
              <a:rPr lang="es-MX" b="1" dirty="0"/>
              <a:t>Ej. Impresoras, discos, teclado, mouse, etc.</a:t>
            </a:r>
          </a:p>
        </p:txBody>
      </p:sp>
      <p:pic>
        <p:nvPicPr>
          <p:cNvPr id="19" name="Picture 6" descr="Resultado de imagen para atras">
            <a:hlinkClick r:id="rId2" action="ppaction://hlinksldjump"/>
            <a:extLst>
              <a:ext uri="{FF2B5EF4-FFF2-40B4-BE49-F238E27FC236}">
                <a16:creationId xmlns:a16="http://schemas.microsoft.com/office/drawing/2014/main" id="{DFE2AB68-3F8F-4AFE-9364-4EBE1EF0F7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37046" y="5659923"/>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8119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dirty="0"/>
              <a:t>Representación de las Colas:</a:t>
            </a:r>
          </a:p>
        </p:txBody>
      </p:sp>
      <p:pic>
        <p:nvPicPr>
          <p:cNvPr id="24" name="Marcador de contenido 23"/>
          <p:cNvPicPr>
            <a:picLocks noGrp="1" noChangeAspect="1"/>
          </p:cNvPicPr>
          <p:nvPr>
            <p:ph idx="1"/>
          </p:nvPr>
        </p:nvPicPr>
        <p:blipFill>
          <a:blip r:embed="rId2"/>
          <a:stretch>
            <a:fillRect/>
          </a:stretch>
        </p:blipFill>
        <p:spPr>
          <a:xfrm>
            <a:off x="1154954" y="2483894"/>
            <a:ext cx="8930741" cy="4162566"/>
          </a:xfrm>
          <a:prstGeom prst="rect">
            <a:avLst/>
          </a:prstGeom>
        </p:spPr>
      </p:pic>
      <p:sp>
        <p:nvSpPr>
          <p:cNvPr id="3" name="Marcador de pie de página 2"/>
          <p:cNvSpPr>
            <a:spLocks noGrp="1"/>
          </p:cNvSpPr>
          <p:nvPr>
            <p:ph type="ftr" sz="quarter" idx="11"/>
          </p:nvPr>
        </p:nvSpPr>
        <p:spPr/>
        <p:txBody>
          <a:bodyPr/>
          <a:lstStyle/>
          <a:p>
            <a:r>
              <a:rPr lang="en-US"/>
              <a:t>
              </a:t>
            </a: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C3B7466D-4F69-4168-BDA3-5ECB179CCD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3995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7"/>
            <a:ext cx="8761413" cy="1486198"/>
          </a:xfrm>
        </p:spPr>
        <p:txBody>
          <a:bodyPr/>
          <a:lstStyle/>
          <a:p>
            <a:pPr algn="ctr"/>
            <a:r>
              <a:rPr lang="es-MX" sz="4800" dirty="0"/>
              <a:t>Representación de una Cola:</a:t>
            </a:r>
            <a:br>
              <a:rPr lang="es-MX" sz="4800" dirty="0"/>
            </a:br>
            <a:endParaRPr lang="es-MX" sz="4800" dirty="0"/>
          </a:p>
        </p:txBody>
      </p:sp>
      <p:pic>
        <p:nvPicPr>
          <p:cNvPr id="16" name="Marcador de contenido 15"/>
          <p:cNvPicPr>
            <a:picLocks noGrp="1" noChangeAspect="1"/>
          </p:cNvPicPr>
          <p:nvPr>
            <p:ph idx="1"/>
          </p:nvPr>
        </p:nvPicPr>
        <p:blipFill>
          <a:blip r:embed="rId2"/>
          <a:stretch>
            <a:fillRect/>
          </a:stretch>
        </p:blipFill>
        <p:spPr>
          <a:xfrm>
            <a:off x="1154953" y="2459865"/>
            <a:ext cx="8534957" cy="4159299"/>
          </a:xfrm>
          <a:prstGeom prst="rect">
            <a:avLst/>
          </a:prstGeom>
        </p:spPr>
      </p:pic>
      <p:sp>
        <p:nvSpPr>
          <p:cNvPr id="3" name="Marcador de pie de página 2"/>
          <p:cNvSpPr>
            <a:spLocks noGrp="1"/>
          </p:cNvSpPr>
          <p:nvPr>
            <p:ph type="ftr" sz="quarter" idx="11"/>
          </p:nvPr>
        </p:nvSpPr>
        <p:spPr/>
        <p:txBody>
          <a:bodyPr/>
          <a:lstStyle/>
          <a:p>
            <a:r>
              <a:rPr lang="en-US"/>
              <a:t>
              </a:t>
            </a: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940DFB89-0EA0-4771-9063-E79C89B44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2142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Marcador de contenido 13"/>
          <p:cNvPicPr>
            <a:picLocks noGrp="1" noChangeAspect="1"/>
          </p:cNvPicPr>
          <p:nvPr>
            <p:ph idx="1"/>
          </p:nvPr>
        </p:nvPicPr>
        <p:blipFill>
          <a:blip r:embed="rId2"/>
          <a:stretch>
            <a:fillRect/>
          </a:stretch>
        </p:blipFill>
        <p:spPr>
          <a:xfrm>
            <a:off x="846161" y="2634018"/>
            <a:ext cx="9949218" cy="3862316"/>
          </a:xfrm>
          <a:prstGeom prst="rect">
            <a:avLst/>
          </a:prstGeom>
        </p:spPr>
      </p:pic>
      <p:sp>
        <p:nvSpPr>
          <p:cNvPr id="3" name="Marcador de pie de página 2"/>
          <p:cNvSpPr>
            <a:spLocks noGrp="1"/>
          </p:cNvSpPr>
          <p:nvPr>
            <p:ph type="ftr" sz="quarter" idx="11"/>
          </p:nvPr>
        </p:nvSpPr>
        <p:spPr>
          <a:xfrm>
            <a:off x="561110" y="6391838"/>
            <a:ext cx="4474529" cy="466162"/>
          </a:xfrm>
        </p:spPr>
        <p:txBody>
          <a:bodyPr/>
          <a:lstStyle/>
          <a:p>
            <a:pPr fontAlgn="ctr"/>
            <a:r>
              <a:rPr lang="es-MX" b="0"/>
              <a:t>www.programacionfacil.com/estructura_de_datos/colas.html</a:t>
            </a:r>
          </a:p>
          <a:p>
            <a:br>
              <a:rPr lang="es-MX" b="0"/>
            </a:b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E58B31D9-848B-4D72-BDFB-4C3F7CE254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611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800" dirty="0"/>
              <a:t>Tipos de colas:</a:t>
            </a:r>
          </a:p>
        </p:txBody>
      </p:sp>
      <p:sp>
        <p:nvSpPr>
          <p:cNvPr id="3" name="Marcador de contenido 2"/>
          <p:cNvSpPr>
            <a:spLocks noGrp="1"/>
          </p:cNvSpPr>
          <p:nvPr>
            <p:ph idx="1"/>
          </p:nvPr>
        </p:nvSpPr>
        <p:spPr>
          <a:xfrm>
            <a:off x="1154954" y="2603500"/>
            <a:ext cx="9899733" cy="3416300"/>
          </a:xfrm>
        </p:spPr>
        <p:txBody>
          <a:bodyPr>
            <a:noAutofit/>
          </a:bodyPr>
          <a:lstStyle/>
          <a:p>
            <a:pPr algn="just"/>
            <a:r>
              <a:rPr lang="es-MX" sz="2400" b="1" dirty="0"/>
              <a:t>Cola simple</a:t>
            </a:r>
            <a:r>
              <a:rPr lang="es-MX" sz="2400" dirty="0"/>
              <a:t>: Estructura lineal dónde los elementos salen en el mismo orden en que llegan</a:t>
            </a:r>
          </a:p>
          <a:p>
            <a:pPr algn="just"/>
            <a:r>
              <a:rPr lang="es-MX" sz="2400" dirty="0"/>
              <a:t>Una </a:t>
            </a:r>
            <a:r>
              <a:rPr lang="es-MX" sz="2400" b="1" dirty="0"/>
              <a:t>cola circular o anillo: </a:t>
            </a:r>
            <a:r>
              <a:rPr lang="es-MX" sz="2400" dirty="0"/>
              <a:t>es una estructura de datos en la que los elementos están de forma circular y cada elemento tiene un sucesor y un predecesor. Los elementos pueden consultarse, añadirse y eliminarse únicamente desde la cabeza del anillo que es una posición distinguida. Existen dos operaciones de rotaciones, una en cada sentido, de manera que la cabeza del anillo pasa a ser el elemento sucesor, o el predecesor, respectivamente, de la cabeza actual.</a:t>
            </a:r>
          </a:p>
        </p:txBody>
      </p:sp>
      <p:sp>
        <p:nvSpPr>
          <p:cNvPr id="4" name="Marcador de pie de página 3"/>
          <p:cNvSpPr>
            <a:spLocks noGrp="1"/>
          </p:cNvSpPr>
          <p:nvPr>
            <p:ph type="ftr" sz="quarter" idx="11"/>
          </p:nvPr>
        </p:nvSpPr>
        <p:spPr>
          <a:xfrm>
            <a:off x="419442" y="6553199"/>
            <a:ext cx="3859795" cy="304801"/>
          </a:xfrm>
        </p:spPr>
        <p:txBody>
          <a:bodyPr/>
          <a:lstStyle/>
          <a:p>
            <a:pPr fontAlgn="ctr"/>
            <a:r>
              <a:rPr lang="es-MX" b="0"/>
              <a:t>https://es.wikipedia.org/wiki/Cola_(informática)</a:t>
            </a:r>
          </a:p>
          <a:p>
            <a:br>
              <a:rPr lang="es-MX" b="0"/>
            </a:b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C8C4873A-A827-4C50-9FE7-3A6565A8FF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9107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8BA62E6E-A687-4858-9EE0-467CFB2E255A}"/>
              </a:ext>
            </a:extLst>
          </p:cNvPr>
          <p:cNvSpPr>
            <a:spLocks noGrp="1"/>
          </p:cNvSpPr>
          <p:nvPr>
            <p:ph type="ftr" sz="quarter" idx="11"/>
          </p:nvPr>
        </p:nvSpPr>
        <p:spPr/>
        <p:txBody>
          <a:bodyPr/>
          <a:lstStyle/>
          <a:p>
            <a:r>
              <a:rPr lang="en-US"/>
              <a:t>
              </a:t>
            </a:r>
            <a:endParaRPr lang="en-US" dirty="0"/>
          </a:p>
        </p:txBody>
      </p:sp>
      <p:sp>
        <p:nvSpPr>
          <p:cNvPr id="3" name="6 CuadroTexto">
            <a:extLst>
              <a:ext uri="{FF2B5EF4-FFF2-40B4-BE49-F238E27FC236}">
                <a16:creationId xmlns:a16="http://schemas.microsoft.com/office/drawing/2014/main" id="{0D11F3E5-E502-4936-B566-FE2104549ADB}"/>
              </a:ext>
            </a:extLst>
          </p:cNvPr>
          <p:cNvSpPr txBox="1"/>
          <p:nvPr/>
        </p:nvSpPr>
        <p:spPr>
          <a:xfrm>
            <a:off x="561111" y="1315645"/>
            <a:ext cx="5534890" cy="4216539"/>
          </a:xfrm>
          <a:prstGeom prst="rect">
            <a:avLst/>
          </a:prstGeom>
          <a:noFill/>
        </p:spPr>
        <p:txBody>
          <a:bodyPr wrap="square" rtlCol="0">
            <a:spAutoFit/>
          </a:bodyPr>
          <a:lstStyle/>
          <a:p>
            <a:r>
              <a:rPr lang="es-ES" sz="3600" dirty="0">
                <a:solidFill>
                  <a:schemeClr val="bg1"/>
                </a:solidFill>
                <a:effectLst>
                  <a:outerShdw blurRad="38100" dist="38100" dir="2700000" algn="tl">
                    <a:srgbClr val="000000">
                      <a:alpha val="43137"/>
                    </a:srgbClr>
                  </a:outerShdw>
                </a:effectLst>
              </a:rPr>
              <a:t>ÍNDICE</a:t>
            </a:r>
          </a:p>
          <a:p>
            <a:endParaRPr lang="es-ES" sz="1600" dirty="0">
              <a:solidFill>
                <a:schemeClr val="bg1"/>
              </a:solidFill>
            </a:endParaRPr>
          </a:p>
          <a:p>
            <a:pPr marL="1200150" lvl="1" indent="-742950">
              <a:buAutoNum type="arabicPeriod"/>
            </a:pPr>
            <a:r>
              <a:rPr lang="es-ES_tradnl" sz="2400" dirty="0">
                <a:solidFill>
                  <a:schemeClr val="bg1"/>
                </a:solidFill>
                <a:hlinkClick r:id="rId2" action="ppaction://hlinksldjump">
                  <a:extLst>
                    <a:ext uri="{A12FA001-AC4F-418D-AE19-62706E023703}">
                      <ahyp:hlinkClr xmlns:ahyp="http://schemas.microsoft.com/office/drawing/2018/hyperlinkcolor" val="tx"/>
                    </a:ext>
                  </a:extLst>
                </a:hlinkClick>
              </a:rPr>
              <a:t>Presentación</a:t>
            </a:r>
            <a:endParaRPr lang="es-ES_tradnl" sz="2400" dirty="0">
              <a:solidFill>
                <a:schemeClr val="bg1"/>
              </a:solidFill>
            </a:endParaRPr>
          </a:p>
          <a:p>
            <a:pPr marL="1200150" lvl="1" indent="-742950">
              <a:buAutoNum type="arabicPeriod"/>
            </a:pPr>
            <a:r>
              <a:rPr lang="es-ES_tradnl" sz="2400" dirty="0">
                <a:solidFill>
                  <a:schemeClr val="bg1"/>
                </a:solidFill>
                <a:hlinkClick r:id="rId3" action="ppaction://hlinksldjump">
                  <a:extLst>
                    <a:ext uri="{A12FA001-AC4F-418D-AE19-62706E023703}">
                      <ahyp:hlinkClr xmlns:ahyp="http://schemas.microsoft.com/office/drawing/2018/hyperlinkcolor" val="tx"/>
                    </a:ext>
                  </a:extLst>
                </a:hlinkClick>
              </a:rPr>
              <a:t>Ubicación espacial de la asignatura</a:t>
            </a:r>
            <a:endParaRPr lang="es-ES_tradnl" sz="2400" dirty="0">
              <a:solidFill>
                <a:schemeClr val="bg1"/>
              </a:solidFill>
            </a:endParaRPr>
          </a:p>
          <a:p>
            <a:pPr marL="1200150" lvl="1" indent="-742950">
              <a:buAutoNum type="arabicPeriod"/>
            </a:pPr>
            <a:r>
              <a:rPr lang="es-ES" sz="2400" dirty="0">
                <a:solidFill>
                  <a:schemeClr val="bg1"/>
                </a:solidFill>
                <a:hlinkClick r:id="rId4" action="ppaction://hlinksldjump">
                  <a:extLst>
                    <a:ext uri="{A12FA001-AC4F-418D-AE19-62706E023703}">
                      <ahyp:hlinkClr xmlns:ahyp="http://schemas.microsoft.com/office/drawing/2018/hyperlinkcolor" val="tx"/>
                    </a:ext>
                  </a:extLst>
                </a:hlinkClick>
              </a:rPr>
              <a:t>Objetivos de la asignatura</a:t>
            </a:r>
            <a:endParaRPr lang="es-ES" sz="2400" dirty="0">
              <a:solidFill>
                <a:schemeClr val="bg1"/>
              </a:solidFill>
            </a:endParaRPr>
          </a:p>
          <a:p>
            <a:pPr marL="1200150" lvl="1" indent="-742950">
              <a:buAutoNum type="arabicPeriod"/>
            </a:pPr>
            <a:r>
              <a:rPr lang="es-ES" sz="2400" dirty="0">
                <a:solidFill>
                  <a:schemeClr val="bg1"/>
                </a:solidFill>
                <a:hlinkClick r:id="rId5" action="ppaction://hlinksldjump">
                  <a:extLst>
                    <a:ext uri="{A12FA001-AC4F-418D-AE19-62706E023703}">
                      <ahyp:hlinkClr xmlns:ahyp="http://schemas.microsoft.com/office/drawing/2018/hyperlinkcolor" val="tx"/>
                    </a:ext>
                  </a:extLst>
                </a:hlinkClick>
              </a:rPr>
              <a:t>Conocimientos</a:t>
            </a:r>
            <a:endParaRPr lang="es-ES" sz="2400" dirty="0">
              <a:solidFill>
                <a:schemeClr val="bg1"/>
              </a:solidFill>
            </a:endParaRPr>
          </a:p>
          <a:p>
            <a:pPr marL="1200150" lvl="1" indent="-742950">
              <a:buAutoNum type="arabicPeriod"/>
            </a:pPr>
            <a:r>
              <a:rPr lang="es-ES" sz="2400" dirty="0">
                <a:solidFill>
                  <a:schemeClr val="bg1"/>
                </a:solidFill>
                <a:hlinkClick r:id="rId6" action="ppaction://hlinksldjump">
                  <a:extLst>
                    <a:ext uri="{A12FA001-AC4F-418D-AE19-62706E023703}">
                      <ahyp:hlinkClr xmlns:ahyp="http://schemas.microsoft.com/office/drawing/2018/hyperlinkcolor" val="tx"/>
                    </a:ext>
                  </a:extLst>
                </a:hlinkClick>
              </a:rPr>
              <a:t>Guion explicativo</a:t>
            </a:r>
            <a:endParaRPr lang="es-ES" sz="2400" dirty="0">
              <a:solidFill>
                <a:schemeClr val="bg1"/>
              </a:solidFill>
            </a:endParaRPr>
          </a:p>
          <a:p>
            <a:pPr marL="1200150" lvl="1" indent="-742950">
              <a:buAutoNum type="arabicPeriod"/>
            </a:pPr>
            <a:r>
              <a:rPr lang="es-ES" sz="2400" dirty="0">
                <a:solidFill>
                  <a:schemeClr val="bg1"/>
                </a:solidFill>
                <a:hlinkClick r:id="rId7" action="ppaction://hlinksldjump">
                  <a:extLst>
                    <a:ext uri="{A12FA001-AC4F-418D-AE19-62706E023703}">
                      <ahyp:hlinkClr xmlns:ahyp="http://schemas.microsoft.com/office/drawing/2018/hyperlinkcolor" val="tx"/>
                    </a:ext>
                  </a:extLst>
                </a:hlinkClick>
              </a:rPr>
              <a:t>Contenido temático</a:t>
            </a:r>
            <a:endParaRPr lang="es-ES" sz="2400" dirty="0">
              <a:solidFill>
                <a:schemeClr val="bg1"/>
              </a:solidFill>
            </a:endParaRPr>
          </a:p>
          <a:p>
            <a:pPr marL="1200150" lvl="1" indent="-742950">
              <a:buAutoNum type="arabicPeriod"/>
            </a:pPr>
            <a:r>
              <a:rPr lang="es-ES" sz="2400" dirty="0">
                <a:solidFill>
                  <a:schemeClr val="bg1"/>
                </a:solidFill>
                <a:hlinkClick r:id="rId8" action="ppaction://hlinksldjump">
                  <a:extLst>
                    <a:ext uri="{A12FA001-AC4F-418D-AE19-62706E023703}">
                      <ahyp:hlinkClr xmlns:ahyp="http://schemas.microsoft.com/office/drawing/2018/hyperlinkcolor" val="tx"/>
                    </a:ext>
                  </a:extLst>
                </a:hlinkClick>
              </a:rPr>
              <a:t>Conclusiones</a:t>
            </a:r>
            <a:endParaRPr lang="es-ES" sz="2400" dirty="0">
              <a:solidFill>
                <a:schemeClr val="bg1"/>
              </a:solidFill>
            </a:endParaRPr>
          </a:p>
          <a:p>
            <a:pPr marL="1200150" lvl="1" indent="-742950">
              <a:buAutoNum type="arabicPeriod"/>
            </a:pPr>
            <a:r>
              <a:rPr lang="es-ES" sz="2400" dirty="0">
                <a:solidFill>
                  <a:schemeClr val="bg1"/>
                </a:solidFill>
                <a:hlinkClick r:id="" action="ppaction://noaction">
                  <a:extLst>
                    <a:ext uri="{A12FA001-AC4F-418D-AE19-62706E023703}">
                      <ahyp:hlinkClr xmlns:ahyp="http://schemas.microsoft.com/office/drawing/2018/hyperlinkcolor" val="tx"/>
                    </a:ext>
                  </a:extLst>
                </a:hlinkClick>
              </a:rPr>
              <a:t>Referencias bibliográficas</a:t>
            </a:r>
            <a:endParaRPr lang="es-ES" sz="2400" dirty="0">
              <a:solidFill>
                <a:schemeClr val="bg1"/>
              </a:solidFill>
            </a:endParaRPr>
          </a:p>
        </p:txBody>
      </p:sp>
      <p:pic>
        <p:nvPicPr>
          <p:cNvPr id="4" name="Picture 10" descr="Imagen relacionada">
            <a:hlinkClick r:id="rId9" action="ppaction://hlinksldjump"/>
            <a:extLst>
              <a:ext uri="{FF2B5EF4-FFF2-40B4-BE49-F238E27FC236}">
                <a16:creationId xmlns:a16="http://schemas.microsoft.com/office/drawing/2014/main" id="{8188AC5E-5290-463E-BCDB-808257ABB67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533202" y="4328490"/>
            <a:ext cx="632978" cy="632978"/>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a:extLst>
              <a:ext uri="{FF2B5EF4-FFF2-40B4-BE49-F238E27FC236}">
                <a16:creationId xmlns:a16="http://schemas.microsoft.com/office/drawing/2014/main" id="{120ADA27-005B-4F8B-BAE2-A80DAD071906}"/>
              </a:ext>
            </a:extLst>
          </p:cNvPr>
          <p:cNvPicPr>
            <a:picLocks noChangeAspect="1"/>
          </p:cNvPicPr>
          <p:nvPr/>
        </p:nvPicPr>
        <p:blipFill>
          <a:blip r:embed="rId11"/>
          <a:stretch>
            <a:fillRect/>
          </a:stretch>
        </p:blipFill>
        <p:spPr>
          <a:xfrm>
            <a:off x="6802890" y="2252662"/>
            <a:ext cx="4981985" cy="3037796"/>
          </a:xfrm>
          <a:prstGeom prst="rect">
            <a:avLst/>
          </a:prstGeom>
        </p:spPr>
      </p:pic>
      <p:pic>
        <p:nvPicPr>
          <p:cNvPr id="8" name="Picture 10" descr="Imagen relacionada">
            <a:hlinkClick r:id="rId9" action="ppaction://hlinksldjump"/>
            <a:extLst>
              <a:ext uri="{FF2B5EF4-FFF2-40B4-BE49-F238E27FC236}">
                <a16:creationId xmlns:a16="http://schemas.microsoft.com/office/drawing/2014/main" id="{CE682101-2A9E-41FC-BDFF-B419A70E174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064897" y="5763986"/>
            <a:ext cx="887472" cy="887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68809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Tipos de colas:</a:t>
            </a:r>
          </a:p>
        </p:txBody>
      </p:sp>
      <p:sp>
        <p:nvSpPr>
          <p:cNvPr id="3" name="Marcador de contenido 2"/>
          <p:cNvSpPr>
            <a:spLocks noGrp="1"/>
          </p:cNvSpPr>
          <p:nvPr>
            <p:ph idx="1"/>
          </p:nvPr>
        </p:nvSpPr>
        <p:spPr/>
        <p:txBody>
          <a:bodyPr>
            <a:noAutofit/>
          </a:bodyPr>
          <a:lstStyle/>
          <a:p>
            <a:pPr algn="just"/>
            <a:r>
              <a:rPr lang="es-MX" sz="2800" dirty="0"/>
              <a:t>Una </a:t>
            </a:r>
            <a:r>
              <a:rPr lang="es-MX" sz="2800" b="1" dirty="0"/>
              <a:t>cola de prioridades: </a:t>
            </a:r>
            <a:r>
              <a:rPr lang="es-MX" sz="2800" dirty="0"/>
              <a:t>es un tipo de dato abstracto similar a una cola en la que los elementos tienen adicionalmente, una prioridad asignada. En una cola de prioridades un elemento con mayor prioridad será desencolado antes que un elemento de menor prioridad. Si dos elementos tienen la misma prioridad, se desencolarán siguiendo el orden de cola.</a:t>
            </a:r>
          </a:p>
        </p:txBody>
      </p:sp>
      <p:sp>
        <p:nvSpPr>
          <p:cNvPr id="4" name="Marcador de pie de página 3"/>
          <p:cNvSpPr>
            <a:spLocks noGrp="1"/>
          </p:cNvSpPr>
          <p:nvPr>
            <p:ph type="ftr" sz="quarter" idx="11"/>
          </p:nvPr>
        </p:nvSpPr>
        <p:spPr>
          <a:xfrm>
            <a:off x="367926" y="6553199"/>
            <a:ext cx="3859795" cy="304801"/>
          </a:xfrm>
        </p:spPr>
        <p:txBody>
          <a:bodyPr/>
          <a:lstStyle/>
          <a:p>
            <a:pPr fontAlgn="ctr"/>
            <a:r>
              <a:rPr lang="es-MX" b="0"/>
              <a:t>https://es.wikipedia.org/wiki/Cola_(informática)</a:t>
            </a:r>
          </a:p>
          <a:p>
            <a:br>
              <a:rPr lang="es-MX" b="0"/>
            </a:b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C2EB6596-542C-47A1-B6FA-5275B8B750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576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000" dirty="0"/>
              <a:t>Cola de prioridades.</a:t>
            </a:r>
            <a:br>
              <a:rPr lang="es-MX" sz="4000" dirty="0"/>
            </a:br>
            <a:r>
              <a:rPr lang="es-MX" sz="4000" dirty="0"/>
              <a:t> Operaciones:</a:t>
            </a:r>
          </a:p>
        </p:txBody>
      </p:sp>
      <p:sp>
        <p:nvSpPr>
          <p:cNvPr id="3" name="Marcador de contenido 2"/>
          <p:cNvSpPr>
            <a:spLocks noGrp="1"/>
          </p:cNvSpPr>
          <p:nvPr>
            <p:ph idx="1"/>
          </p:nvPr>
        </p:nvSpPr>
        <p:spPr>
          <a:xfrm>
            <a:off x="1154954" y="2459865"/>
            <a:ext cx="10320122" cy="3966693"/>
          </a:xfrm>
        </p:spPr>
        <p:txBody>
          <a:bodyPr>
            <a:normAutofit fontScale="92500" lnSpcReduction="10000"/>
          </a:bodyPr>
          <a:lstStyle/>
          <a:p>
            <a:pPr marL="0" indent="0">
              <a:buNone/>
            </a:pPr>
            <a:r>
              <a:rPr lang="es-MX" dirty="0"/>
              <a:t>Una cola de prioridad ha de soportar al menos las siguientes dos operaciones:</a:t>
            </a:r>
          </a:p>
          <a:p>
            <a:endParaRPr lang="es-MX" dirty="0"/>
          </a:p>
          <a:p>
            <a:r>
              <a:rPr lang="es-MX" dirty="0"/>
              <a:t>Añadir con prioridad: se añade un elemento a la cola, con su correspondiente prioridad.</a:t>
            </a:r>
          </a:p>
          <a:p>
            <a:r>
              <a:rPr lang="es-MX" dirty="0"/>
              <a:t>Eliminar elemento de mayor prioridad: se devuelve y elimina el elemento con mayor prioridad más antiguo que no haya sido desencolado de la cola.</a:t>
            </a:r>
          </a:p>
          <a:p>
            <a:r>
              <a:rPr lang="es-MX" dirty="0"/>
              <a:t>Además suele implementarse una función                  (que habitualmente aquí se denomina encontrar-máximo o encontrar-mínimo), y que habitualmente se ejecuta en tiempo O(1). Esta operación y su rendimiento en tiempo es crucial en ciertas aplicaciones de las colas de prioridades.</a:t>
            </a:r>
          </a:p>
          <a:p>
            <a:r>
              <a:rPr lang="es-MX" dirty="0"/>
              <a:t>Ciertas implementaciones avanzadas pueden incluir operaciones más complejas para la inspección de los elementos de mayor o menor prioridad, borrar la cola o ciertos subconjuntos de la cola, realizar inserciones en masa, la fusión de dos colas en una, aumentar la prioridad de los elementos, etc.</a:t>
            </a:r>
          </a:p>
        </p:txBody>
      </p:sp>
      <p:sp>
        <p:nvSpPr>
          <p:cNvPr id="5" name="Rectangle 3"/>
          <p:cNvSpPr>
            <a:spLocks noChangeArrowheads="1"/>
          </p:cNvSpPr>
          <p:nvPr/>
        </p:nvSpPr>
        <p:spPr bwMode="auto">
          <a:xfrm>
            <a:off x="6168981" y="4103950"/>
            <a:ext cx="837126" cy="261610"/>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frente</a:t>
            </a:r>
            <a:r>
              <a:rPr kumimoji="0" lang="es-MX" altLang="es-MX" sz="1000" b="0" i="0" u="none" strike="noStrike" cap="none" normalizeH="0" baseline="0" dirty="0">
                <a:ln>
                  <a:noFill/>
                </a:ln>
                <a:solidFill>
                  <a:srgbClr val="222222"/>
                </a:solidFill>
                <a:effectLst/>
                <a:latin typeface="Arial" panose="020B0604020202020204" pitchFamily="34" charset="0"/>
                <a:cs typeface="Arial" panose="020B0604020202020204" pitchFamily="34" charset="0"/>
              </a:rPr>
              <a:t> </a:t>
            </a:r>
            <a:r>
              <a:rPr kumimoji="0" lang="es-MX" altLang="es-MX" sz="1100" b="0" i="0" u="none" strike="noStrike" cap="none" normalizeH="0" baseline="0" dirty="0">
                <a:ln>
                  <a:noFill/>
                </a:ln>
                <a:solidFill>
                  <a:schemeClr val="tx1"/>
                </a:solidFill>
                <a:effectLst/>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
        <p:nvSpPr>
          <p:cNvPr id="4" name="Marcador de pie de página 3"/>
          <p:cNvSpPr>
            <a:spLocks noGrp="1"/>
          </p:cNvSpPr>
          <p:nvPr>
            <p:ph type="ftr" sz="quarter" idx="11"/>
          </p:nvPr>
        </p:nvSpPr>
        <p:spPr/>
        <p:txBody>
          <a:bodyPr/>
          <a:lstStyle/>
          <a:p>
            <a:pPr fontAlgn="ctr"/>
            <a:r>
              <a:rPr lang="es-MX" b="0"/>
              <a:t>https://es.wikipedia.org/wiki/Cola_(informática)</a:t>
            </a:r>
          </a:p>
          <a:p>
            <a:br>
              <a:rPr lang="es-MX" b="0"/>
            </a:br>
            <a:endParaRPr lang="en-US" dirty="0"/>
          </a:p>
        </p:txBody>
      </p:sp>
      <p:pic>
        <p:nvPicPr>
          <p:cNvPr id="6" name="Picture 8" descr="Resultado de imagen para siguiente">
            <a:hlinkClick r:id="" action="ppaction://hlinkshowjump?jump=nextslide"/>
            <a:extLst>
              <a:ext uri="{FF2B5EF4-FFF2-40B4-BE49-F238E27FC236}">
                <a16:creationId xmlns:a16="http://schemas.microsoft.com/office/drawing/2014/main" id="{4E5128A0-6D73-4691-B586-41A72C3BD4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1892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5400" dirty="0"/>
              <a:t>Tipos de colas:</a:t>
            </a:r>
          </a:p>
        </p:txBody>
      </p:sp>
      <p:sp>
        <p:nvSpPr>
          <p:cNvPr id="3" name="Marcador de contenido 2"/>
          <p:cNvSpPr>
            <a:spLocks noGrp="1"/>
          </p:cNvSpPr>
          <p:nvPr>
            <p:ph idx="1"/>
          </p:nvPr>
        </p:nvSpPr>
        <p:spPr>
          <a:xfrm>
            <a:off x="1154954" y="2434107"/>
            <a:ext cx="10101181" cy="3902299"/>
          </a:xfrm>
        </p:spPr>
        <p:txBody>
          <a:bodyPr>
            <a:normAutofit fontScale="85000" lnSpcReduction="10000"/>
          </a:bodyPr>
          <a:lstStyle/>
          <a:p>
            <a:pPr algn="just"/>
            <a:r>
              <a:rPr lang="es-MX" sz="2600" dirty="0"/>
              <a:t>La </a:t>
            </a:r>
            <a:r>
              <a:rPr lang="es-MX" sz="2600" b="1" dirty="0" err="1"/>
              <a:t>bicola</a:t>
            </a:r>
            <a:r>
              <a:rPr lang="es-MX" sz="2600" dirty="0"/>
              <a:t> o </a:t>
            </a:r>
            <a:r>
              <a:rPr lang="es-MX" sz="2600" b="1" dirty="0"/>
              <a:t>doble cola:</a:t>
            </a:r>
            <a:r>
              <a:rPr lang="es-MX" sz="2600" dirty="0"/>
              <a:t> es un tipo de </a:t>
            </a:r>
            <a:r>
              <a:rPr lang="es-MX" sz="2600" dirty="0">
                <a:hlinkClick r:id="rId2" tooltip="Cola (estructura de datos)"/>
              </a:rPr>
              <a:t>cola</a:t>
            </a:r>
            <a:r>
              <a:rPr lang="es-MX" sz="2600" dirty="0"/>
              <a:t> especial que permiten la inserción y eliminación de elementos de ambos extremos de la cola.</a:t>
            </a:r>
            <a:br>
              <a:rPr lang="es-MX" sz="2600" dirty="0"/>
            </a:br>
            <a:r>
              <a:rPr lang="es-MX" sz="2600" dirty="0"/>
              <a:t>Puede representarse a partir de un vector y dos índices, siendo su representación más frecuente una lista circular doblemente enlazada.</a:t>
            </a:r>
            <a:br>
              <a:rPr lang="es-MX" sz="2600" dirty="0"/>
            </a:br>
            <a:r>
              <a:rPr lang="es-MX" sz="2600" dirty="0"/>
              <a:t>Todas las operaciones de este tipo de datos tienen coste constante.</a:t>
            </a:r>
          </a:p>
          <a:p>
            <a:pPr algn="just"/>
            <a:r>
              <a:rPr lang="es-MX" sz="2600" b="1" dirty="0" err="1"/>
              <a:t>Bicolas</a:t>
            </a:r>
            <a:r>
              <a:rPr lang="es-MX" sz="2600" b="1" dirty="0"/>
              <a:t> de entrada restringida</a:t>
            </a:r>
            <a:r>
              <a:rPr lang="es-MX" sz="2600" dirty="0"/>
              <a:t>: Son aquellas donde la inserción sólo se hace por el final, aunque podemos eliminar al inicio </a:t>
            </a:r>
            <a:r>
              <a:rPr lang="es-MX" sz="2600" dirty="0" err="1"/>
              <a:t>ó</a:t>
            </a:r>
            <a:r>
              <a:rPr lang="es-MX" sz="2600" dirty="0"/>
              <a:t> al final.</a:t>
            </a:r>
          </a:p>
          <a:p>
            <a:pPr algn="just"/>
            <a:r>
              <a:rPr lang="es-MX" sz="2600" b="1" dirty="0" err="1"/>
              <a:t>Bicolas</a:t>
            </a:r>
            <a:r>
              <a:rPr lang="es-MX" sz="2600" b="1" dirty="0"/>
              <a:t> de salida restringida</a:t>
            </a:r>
            <a:r>
              <a:rPr lang="es-MX" sz="2600" dirty="0"/>
              <a:t>: Son aquellas donde sólo se elimina por el final, aunque se puede insertar al inicio y al final.</a:t>
            </a:r>
          </a:p>
          <a:p>
            <a:endParaRPr lang="es-MX" dirty="0"/>
          </a:p>
        </p:txBody>
      </p:sp>
      <p:sp>
        <p:nvSpPr>
          <p:cNvPr id="4" name="Marcador de pie de página 3"/>
          <p:cNvSpPr>
            <a:spLocks noGrp="1"/>
          </p:cNvSpPr>
          <p:nvPr>
            <p:ph type="ftr" sz="quarter" idx="11"/>
          </p:nvPr>
        </p:nvSpPr>
        <p:spPr/>
        <p:txBody>
          <a:bodyPr/>
          <a:lstStyle/>
          <a:p>
            <a:pPr fontAlgn="ctr"/>
            <a:r>
              <a:rPr lang="es-MX" b="0"/>
              <a:t>https://es.wikipedia.org/wiki/Cola_(informática)</a:t>
            </a:r>
          </a:p>
          <a:p>
            <a:br>
              <a:rPr lang="es-MX" b="0"/>
            </a:br>
            <a:endParaRPr lang="en-US" dirty="0"/>
          </a:p>
        </p:txBody>
      </p:sp>
      <p:pic>
        <p:nvPicPr>
          <p:cNvPr id="5" name="Picture 6" descr="Resultado de imagen para atras">
            <a:hlinkClick r:id="rId3" action="ppaction://hlinksldjump"/>
            <a:extLst>
              <a:ext uri="{FF2B5EF4-FFF2-40B4-BE49-F238E27FC236}">
                <a16:creationId xmlns:a16="http://schemas.microsoft.com/office/drawing/2014/main" id="{90F64C69-BD6D-4DB8-BA01-A97CE96BC4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37046" y="5659923"/>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5040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000" dirty="0"/>
              <a:t>Las operaciones que se pueden realizar con una cola son:</a:t>
            </a:r>
          </a:p>
        </p:txBody>
      </p:sp>
      <p:sp>
        <p:nvSpPr>
          <p:cNvPr id="3" name="Marcador de contenido 2"/>
          <p:cNvSpPr>
            <a:spLocks noGrp="1"/>
          </p:cNvSpPr>
          <p:nvPr>
            <p:ph idx="1"/>
          </p:nvPr>
        </p:nvSpPr>
        <p:spPr>
          <a:xfrm>
            <a:off x="1154954" y="2603500"/>
            <a:ext cx="9122387" cy="3416300"/>
          </a:xfrm>
        </p:spPr>
        <p:txBody>
          <a:bodyPr>
            <a:noAutofit/>
          </a:bodyPr>
          <a:lstStyle/>
          <a:p>
            <a:r>
              <a:rPr lang="es-MX" sz="3200" dirty="0"/>
              <a:t>Acceder al primer elemento de la Cola</a:t>
            </a:r>
          </a:p>
          <a:p>
            <a:r>
              <a:rPr lang="es-MX" sz="3200" dirty="0"/>
              <a:t>Añadir un elemento al final de la Cola</a:t>
            </a:r>
          </a:p>
          <a:p>
            <a:r>
              <a:rPr lang="es-MX" sz="3200" dirty="0"/>
              <a:t>Eliminar el primer elemento de la Cola</a:t>
            </a:r>
          </a:p>
          <a:p>
            <a:r>
              <a:rPr lang="es-MX" sz="3200" dirty="0"/>
              <a:t>Vaciar una Cola</a:t>
            </a:r>
          </a:p>
          <a:p>
            <a:r>
              <a:rPr lang="es-MX" sz="3200" dirty="0"/>
              <a:t>Verificar el estado de la Cola: vacía, Llena.</a:t>
            </a:r>
          </a:p>
          <a:p>
            <a:pPr marL="0" indent="0">
              <a:buNone/>
            </a:pPr>
            <a:endParaRPr lang="es-MX" sz="3200" dirty="0"/>
          </a:p>
        </p:txBody>
      </p:sp>
      <p:sp>
        <p:nvSpPr>
          <p:cNvPr id="4" name="Marcador de pie de página 3"/>
          <p:cNvSpPr>
            <a:spLocks noGrp="1"/>
          </p:cNvSpPr>
          <p:nvPr>
            <p:ph type="ftr" sz="quarter" idx="11"/>
          </p:nvPr>
        </p:nvSpPr>
        <p:spPr/>
        <p:txBody>
          <a:bodyPr/>
          <a:lstStyle/>
          <a:p>
            <a:pPr fontAlgn="ctr"/>
            <a:r>
              <a:rPr lang="es-MX" b="0"/>
              <a:t>www.hci.uniovi.es/Products/DSTool/colas/colas-operaciones.html</a:t>
            </a:r>
          </a:p>
          <a:p>
            <a:br>
              <a:rPr lang="es-MX" b="0"/>
            </a:b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EF62A79F-5EAB-4290-830B-D1E10FED27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90442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5400" dirty="0"/>
              <a:t>Operaciones:</a:t>
            </a:r>
          </a:p>
        </p:txBody>
      </p:sp>
      <p:sp>
        <p:nvSpPr>
          <p:cNvPr id="3" name="Marcador de contenido 2"/>
          <p:cNvSpPr>
            <a:spLocks noGrp="1"/>
          </p:cNvSpPr>
          <p:nvPr>
            <p:ph idx="1"/>
          </p:nvPr>
        </p:nvSpPr>
        <p:spPr>
          <a:xfrm>
            <a:off x="1154954" y="2356833"/>
            <a:ext cx="8825659" cy="4301543"/>
          </a:xfrm>
        </p:spPr>
        <p:txBody>
          <a:bodyPr>
            <a:normAutofit fontScale="85000" lnSpcReduction="10000"/>
          </a:bodyPr>
          <a:lstStyle/>
          <a:p>
            <a:pPr marL="0" indent="0">
              <a:buNone/>
            </a:pPr>
            <a:r>
              <a:rPr lang="es-MX" b="1" dirty="0"/>
              <a:t>Limpiar (Cola)</a:t>
            </a:r>
          </a:p>
          <a:p>
            <a:r>
              <a:rPr lang="es-MX" dirty="0"/>
              <a:t>Función:	Inicializa Cola al estado vacío</a:t>
            </a:r>
          </a:p>
          <a:p>
            <a:r>
              <a:rPr lang="es-MX" dirty="0"/>
              <a:t>Entrada:	Cola a inicializar</a:t>
            </a:r>
          </a:p>
          <a:p>
            <a:r>
              <a:rPr lang="es-MX" dirty="0"/>
              <a:t>Precondiciones:	Ninguna</a:t>
            </a:r>
          </a:p>
          <a:p>
            <a:r>
              <a:rPr lang="es-MX" dirty="0"/>
              <a:t>Salida:	Cola (inicializada)</a:t>
            </a:r>
          </a:p>
          <a:p>
            <a:r>
              <a:rPr lang="es-MX" dirty="0"/>
              <a:t>Postcondiciones:	Cola está vacía</a:t>
            </a:r>
          </a:p>
          <a:p>
            <a:endParaRPr lang="es-MX" dirty="0"/>
          </a:p>
          <a:p>
            <a:pPr marL="0" indent="0">
              <a:buNone/>
            </a:pPr>
            <a:r>
              <a:rPr lang="es-MX" b="1" dirty="0" err="1"/>
              <a:t>ColaLlena</a:t>
            </a:r>
            <a:r>
              <a:rPr lang="es-MX" b="1" dirty="0"/>
              <a:t> (Cola)</a:t>
            </a:r>
            <a:endParaRPr lang="es-MX" dirty="0"/>
          </a:p>
          <a:p>
            <a:r>
              <a:rPr lang="es-MX" dirty="0"/>
              <a:t>Función: Indica si esta llena</a:t>
            </a:r>
          </a:p>
          <a:p>
            <a:r>
              <a:rPr lang="es-MX" dirty="0"/>
              <a:t>Entrada: Cola a ser comprobada</a:t>
            </a:r>
          </a:p>
          <a:p>
            <a:r>
              <a:rPr lang="es-MX" dirty="0"/>
              <a:t>Precondiciones: Ninguna</a:t>
            </a:r>
          </a:p>
          <a:p>
            <a:r>
              <a:rPr lang="es-MX" dirty="0"/>
              <a:t>Salida: Cola llena (indicador Booleano)</a:t>
            </a:r>
          </a:p>
          <a:p>
            <a:r>
              <a:rPr lang="es-MX" dirty="0"/>
              <a:t>Postcondiciones: </a:t>
            </a:r>
            <a:r>
              <a:rPr lang="es-MX" dirty="0" err="1"/>
              <a:t>ColaLlena</a:t>
            </a:r>
            <a:r>
              <a:rPr lang="es-MX" dirty="0"/>
              <a:t> = (cola está llena)</a:t>
            </a:r>
          </a:p>
        </p:txBody>
      </p:sp>
      <p:sp>
        <p:nvSpPr>
          <p:cNvPr id="4" name="Marcador de pie de página 3"/>
          <p:cNvSpPr>
            <a:spLocks noGrp="1"/>
          </p:cNvSpPr>
          <p:nvPr>
            <p:ph type="ftr" sz="quarter" idx="11"/>
          </p:nvPr>
        </p:nvSpPr>
        <p:spPr>
          <a:xfrm>
            <a:off x="7617216" y="2569851"/>
            <a:ext cx="4299760" cy="252177"/>
          </a:xfrm>
        </p:spPr>
        <p:txBody>
          <a:bodyPr/>
          <a:lstStyle/>
          <a:p>
            <a:pPr fontAlgn="ctr"/>
            <a:r>
              <a:rPr lang="es-MX" b="0" dirty="0"/>
              <a:t>www.hci.uniovi.es/Products/DSTool/colas/colas-operaciones.html</a:t>
            </a:r>
          </a:p>
          <a:p>
            <a:br>
              <a:rPr lang="es-MX" b="0" dirty="0"/>
            </a:b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5B13676C-231C-4BDC-8380-95C988084C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0277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5400" dirty="0"/>
              <a:t>Operaciones:</a:t>
            </a:r>
          </a:p>
        </p:txBody>
      </p:sp>
      <p:sp>
        <p:nvSpPr>
          <p:cNvPr id="3" name="Marcador de contenido 2"/>
          <p:cNvSpPr>
            <a:spLocks noGrp="1"/>
          </p:cNvSpPr>
          <p:nvPr>
            <p:ph idx="1"/>
          </p:nvPr>
        </p:nvSpPr>
        <p:spPr>
          <a:xfrm>
            <a:off x="1180533" y="2276451"/>
            <a:ext cx="8825659" cy="4237149"/>
          </a:xfrm>
        </p:spPr>
        <p:txBody>
          <a:bodyPr>
            <a:normAutofit fontScale="92500" lnSpcReduction="20000"/>
          </a:bodyPr>
          <a:lstStyle/>
          <a:p>
            <a:pPr marL="0" indent="0">
              <a:buNone/>
            </a:pPr>
            <a:r>
              <a:rPr lang="es-MX" b="1" dirty="0" err="1"/>
              <a:t>ColaVacía</a:t>
            </a:r>
            <a:r>
              <a:rPr lang="es-MX" b="1" dirty="0"/>
              <a:t> (Cola)</a:t>
            </a:r>
          </a:p>
          <a:p>
            <a:r>
              <a:rPr lang="es-MX" dirty="0"/>
              <a:t>Función:	Indica si la Cola esta vacía</a:t>
            </a:r>
          </a:p>
          <a:p>
            <a:r>
              <a:rPr lang="es-MX" dirty="0"/>
              <a:t>Entrada:	Cola a ser comprobada</a:t>
            </a:r>
          </a:p>
          <a:p>
            <a:r>
              <a:rPr lang="es-MX" dirty="0"/>
              <a:t>Precondiciones:	Ninguna</a:t>
            </a:r>
          </a:p>
          <a:p>
            <a:r>
              <a:rPr lang="es-MX" dirty="0"/>
              <a:t>Salida:	Cola Vacía (indicador Booleano)</a:t>
            </a:r>
          </a:p>
          <a:p>
            <a:r>
              <a:rPr lang="es-MX" dirty="0" err="1"/>
              <a:t>Postcondiciones</a:t>
            </a:r>
            <a:r>
              <a:rPr lang="es-MX" dirty="0"/>
              <a:t>:	</a:t>
            </a:r>
            <a:r>
              <a:rPr lang="es-MX" dirty="0" err="1"/>
              <a:t>ColaVacía</a:t>
            </a:r>
            <a:r>
              <a:rPr lang="es-MX" dirty="0"/>
              <a:t>= (cola está vacía)</a:t>
            </a:r>
          </a:p>
          <a:p>
            <a:pPr marL="0" indent="0">
              <a:buNone/>
            </a:pPr>
            <a:r>
              <a:rPr lang="es-MX" b="1" dirty="0" err="1"/>
              <a:t>InsCola</a:t>
            </a:r>
            <a:r>
              <a:rPr lang="es-MX" b="1" dirty="0"/>
              <a:t> (Cola, Nuevo Elemento)</a:t>
            </a:r>
            <a:endParaRPr lang="es-MX" dirty="0"/>
          </a:p>
          <a:p>
            <a:r>
              <a:rPr lang="es-MX" dirty="0"/>
              <a:t>Función: Añade Nuevo Elemento al final de la Cola</a:t>
            </a:r>
          </a:p>
          <a:p>
            <a:r>
              <a:rPr lang="es-MX" dirty="0"/>
              <a:t>Entrada: Cola, Nuevo Elemento a ser añadido</a:t>
            </a:r>
          </a:p>
          <a:p>
            <a:r>
              <a:rPr lang="es-MX" dirty="0"/>
              <a:t>Precondiciones: Hay espacio en la Cola</a:t>
            </a:r>
          </a:p>
          <a:p>
            <a:r>
              <a:rPr lang="es-MX" dirty="0"/>
              <a:t>Salida: Cola (cambiada)</a:t>
            </a:r>
          </a:p>
          <a:p>
            <a:r>
              <a:rPr lang="es-MX" dirty="0" err="1"/>
              <a:t>Postcondiciones</a:t>
            </a:r>
            <a:r>
              <a:rPr lang="es-MX" dirty="0"/>
              <a:t>: Cola = Cola original con Nuevo Elemento añadido al final</a:t>
            </a:r>
          </a:p>
        </p:txBody>
      </p:sp>
      <p:sp>
        <p:nvSpPr>
          <p:cNvPr id="4" name="Marcador de pie de página 3"/>
          <p:cNvSpPr>
            <a:spLocks noGrp="1"/>
          </p:cNvSpPr>
          <p:nvPr>
            <p:ph type="ftr" sz="quarter" idx="11"/>
          </p:nvPr>
        </p:nvSpPr>
        <p:spPr>
          <a:xfrm>
            <a:off x="108921" y="6671256"/>
            <a:ext cx="6877217" cy="304801"/>
          </a:xfrm>
        </p:spPr>
        <p:txBody>
          <a:bodyPr/>
          <a:lstStyle/>
          <a:p>
            <a:pPr fontAlgn="ctr"/>
            <a:r>
              <a:rPr lang="es-MX" b="0" dirty="0"/>
              <a:t>www.hci.uniovi.es/Products/DSTool/colas/colas-operaciones.html</a:t>
            </a:r>
          </a:p>
          <a:p>
            <a:br>
              <a:rPr lang="es-MX" b="0" dirty="0"/>
            </a:b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12980BA6-ACC7-407E-9F55-150C26474F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35095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5400" dirty="0"/>
              <a:t>Operaciones:</a:t>
            </a:r>
          </a:p>
        </p:txBody>
      </p:sp>
      <p:sp>
        <p:nvSpPr>
          <p:cNvPr id="3" name="Marcador de contenido 2"/>
          <p:cNvSpPr>
            <a:spLocks noGrp="1"/>
          </p:cNvSpPr>
          <p:nvPr>
            <p:ph idx="1"/>
          </p:nvPr>
        </p:nvSpPr>
        <p:spPr/>
        <p:txBody>
          <a:bodyPr>
            <a:normAutofit lnSpcReduction="10000"/>
          </a:bodyPr>
          <a:lstStyle/>
          <a:p>
            <a:pPr marL="0" indent="0">
              <a:buNone/>
            </a:pPr>
            <a:r>
              <a:rPr lang="es-MX" b="1" dirty="0" err="1"/>
              <a:t>SupCola</a:t>
            </a:r>
            <a:r>
              <a:rPr lang="es-MX" b="1" dirty="0"/>
              <a:t> (Cola, </a:t>
            </a:r>
            <a:r>
              <a:rPr lang="es-MX" b="1" dirty="0" err="1"/>
              <a:t>ElemSuprimido</a:t>
            </a:r>
            <a:r>
              <a:rPr lang="es-MX" b="1" dirty="0"/>
              <a:t>)</a:t>
            </a:r>
            <a:endParaRPr lang="es-MX" dirty="0"/>
          </a:p>
          <a:p>
            <a:r>
              <a:rPr lang="es-MX" dirty="0"/>
              <a:t>Función: Quita el elemento del frente de la Cola y devuelve su </a:t>
            </a:r>
            <a:r>
              <a:rPr lang="es-MX" dirty="0">
                <a:hlinkClick r:id="rId2"/>
              </a:rPr>
              <a:t>valor</a:t>
            </a:r>
            <a:r>
              <a:rPr lang="es-MX" dirty="0"/>
              <a:t> como </a:t>
            </a:r>
            <a:r>
              <a:rPr lang="es-MX" dirty="0" err="1"/>
              <a:t>ElemSuprimido</a:t>
            </a:r>
            <a:r>
              <a:rPr lang="es-MX" dirty="0"/>
              <a:t>.</a:t>
            </a:r>
          </a:p>
          <a:p>
            <a:r>
              <a:rPr lang="es-MX" dirty="0"/>
              <a:t>Entrada: Cola</a:t>
            </a:r>
          </a:p>
          <a:p>
            <a:r>
              <a:rPr lang="es-MX" dirty="0"/>
              <a:t>Precondiciones: Cola no esta vacía</a:t>
            </a:r>
          </a:p>
          <a:p>
            <a:r>
              <a:rPr lang="es-MX" dirty="0"/>
              <a:t>Salida: Cola (cambiada)</a:t>
            </a:r>
          </a:p>
          <a:p>
            <a:r>
              <a:rPr lang="es-MX" dirty="0" err="1"/>
              <a:t>ElemSuprimido</a:t>
            </a:r>
            <a:endParaRPr lang="es-MX" dirty="0"/>
          </a:p>
          <a:p>
            <a:r>
              <a:rPr lang="es-MX" dirty="0" err="1"/>
              <a:t>Postcondiciones</a:t>
            </a:r>
            <a:r>
              <a:rPr lang="es-MX" dirty="0"/>
              <a:t>: Cola = Cola original con el frente quitado</a:t>
            </a:r>
          </a:p>
          <a:p>
            <a:r>
              <a:rPr lang="es-MX" dirty="0" err="1"/>
              <a:t>ElemSuprimido</a:t>
            </a:r>
            <a:r>
              <a:rPr lang="es-MX" dirty="0"/>
              <a:t> = elemento frente de la cola original</a:t>
            </a:r>
          </a:p>
        </p:txBody>
      </p:sp>
      <p:sp>
        <p:nvSpPr>
          <p:cNvPr id="4" name="Marcador de pie de página 3"/>
          <p:cNvSpPr>
            <a:spLocks noGrp="1"/>
          </p:cNvSpPr>
          <p:nvPr>
            <p:ph type="ftr" sz="quarter" idx="11"/>
          </p:nvPr>
        </p:nvSpPr>
        <p:spPr/>
        <p:txBody>
          <a:bodyPr/>
          <a:lstStyle/>
          <a:p>
            <a:pPr fontAlgn="ctr"/>
            <a:r>
              <a:rPr lang="es-MX" b="0"/>
              <a:t>www.hci.uniovi.es/Products/DSTool/colas/colas-operaciones.html</a:t>
            </a:r>
          </a:p>
          <a:p>
            <a:br>
              <a:rPr lang="es-MX" b="0"/>
            </a:b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000EBB55-32F2-410C-8ECF-D01C20843D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329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5400" dirty="0"/>
              <a:t>Operaciones:</a:t>
            </a:r>
          </a:p>
        </p:txBody>
      </p:sp>
      <p:sp>
        <p:nvSpPr>
          <p:cNvPr id="3" name="Marcador de contenido 2"/>
          <p:cNvSpPr>
            <a:spLocks noGrp="1"/>
          </p:cNvSpPr>
          <p:nvPr>
            <p:ph idx="1"/>
          </p:nvPr>
        </p:nvSpPr>
        <p:spPr>
          <a:xfrm>
            <a:off x="491319" y="2606722"/>
            <a:ext cx="5227093" cy="4141808"/>
          </a:xfrm>
        </p:spPr>
        <p:txBody>
          <a:bodyPr>
            <a:normAutofit/>
          </a:bodyPr>
          <a:lstStyle/>
          <a:p>
            <a:pPr marL="0" indent="0">
              <a:buNone/>
            </a:pPr>
            <a:r>
              <a:rPr lang="es-MX" b="1" dirty="0"/>
              <a:t>Insertar Elementos</a:t>
            </a:r>
            <a:endParaRPr lang="es-MX" dirty="0"/>
          </a:p>
          <a:p>
            <a:pPr marL="0" indent="0">
              <a:buNone/>
            </a:pPr>
            <a:r>
              <a:rPr lang="es-MX" dirty="0"/>
              <a:t>Definimos el </a:t>
            </a:r>
            <a:r>
              <a:rPr lang="es-MX" dirty="0" err="1"/>
              <a:t>array</a:t>
            </a:r>
            <a:r>
              <a:rPr lang="es-MX" dirty="0"/>
              <a:t>.</a:t>
            </a:r>
          </a:p>
          <a:p>
            <a:pPr marL="0" indent="0">
              <a:lnSpc>
                <a:spcPct val="120000"/>
              </a:lnSpc>
              <a:buNone/>
            </a:pPr>
            <a:r>
              <a:rPr lang="es-MX" dirty="0"/>
              <a:t>COLA = COLA(1), COLA(2), ...., COLA(n).</a:t>
            </a:r>
          </a:p>
          <a:p>
            <a:pPr marL="0" indent="0">
              <a:lnSpc>
                <a:spcPct val="120000"/>
              </a:lnSpc>
              <a:buNone/>
            </a:pPr>
            <a:r>
              <a:rPr lang="es-MX" dirty="0"/>
              <a:t>n = longitud máxima</a:t>
            </a:r>
          </a:p>
          <a:p>
            <a:pPr marL="0" indent="0">
              <a:lnSpc>
                <a:spcPct val="120000"/>
              </a:lnSpc>
              <a:buNone/>
            </a:pPr>
            <a:r>
              <a:rPr lang="es-MX" dirty="0"/>
              <a:t>f y r = punteros frente y final</a:t>
            </a:r>
          </a:p>
          <a:p>
            <a:pPr marL="0" indent="0">
              <a:lnSpc>
                <a:spcPct val="120000"/>
              </a:lnSpc>
              <a:buNone/>
            </a:pPr>
            <a:r>
              <a:rPr lang="es-MX" dirty="0"/>
              <a:t>x = elementos a insertar</a:t>
            </a:r>
          </a:p>
        </p:txBody>
      </p:sp>
      <p:sp>
        <p:nvSpPr>
          <p:cNvPr id="4" name="CuadroTexto 3"/>
          <p:cNvSpPr txBox="1"/>
          <p:nvPr/>
        </p:nvSpPr>
        <p:spPr>
          <a:xfrm>
            <a:off x="5977719" y="2565779"/>
            <a:ext cx="5745708" cy="553998"/>
          </a:xfrm>
          <a:prstGeom prst="rect">
            <a:avLst/>
          </a:prstGeom>
          <a:noFill/>
        </p:spPr>
        <p:txBody>
          <a:bodyPr wrap="square" rtlCol="0">
            <a:spAutoFit/>
          </a:bodyPr>
          <a:lstStyle/>
          <a:p>
            <a:r>
              <a:rPr lang="es-MX" sz="1600" b="1" dirty="0"/>
              <a:t>Procedimiento inserción</a:t>
            </a:r>
          </a:p>
          <a:p>
            <a:endParaRPr lang="es-MX" sz="1400" dirty="0"/>
          </a:p>
        </p:txBody>
      </p:sp>
      <p:pic>
        <p:nvPicPr>
          <p:cNvPr id="6" name="Imagen 5"/>
          <p:cNvPicPr>
            <a:picLocks noChangeAspect="1"/>
          </p:cNvPicPr>
          <p:nvPr/>
        </p:nvPicPr>
        <p:blipFill>
          <a:blip r:embed="rId2"/>
          <a:stretch>
            <a:fillRect/>
          </a:stretch>
        </p:blipFill>
        <p:spPr>
          <a:xfrm>
            <a:off x="5718412" y="3119777"/>
            <a:ext cx="6005014" cy="3628753"/>
          </a:xfrm>
          <a:prstGeom prst="rect">
            <a:avLst/>
          </a:prstGeom>
        </p:spPr>
      </p:pic>
      <p:sp>
        <p:nvSpPr>
          <p:cNvPr id="5" name="Marcador de pie de página 4"/>
          <p:cNvSpPr>
            <a:spLocks noGrp="1"/>
          </p:cNvSpPr>
          <p:nvPr>
            <p:ph type="ftr" sz="quarter" idx="11"/>
          </p:nvPr>
        </p:nvSpPr>
        <p:spPr/>
        <p:txBody>
          <a:bodyPr/>
          <a:lstStyle/>
          <a:p>
            <a:pPr fontAlgn="ctr"/>
            <a:r>
              <a:rPr lang="es-MX" b="0"/>
              <a:t>www.hci.uniovi.es/Products/DSTool/colas/colas-operaciones.html</a:t>
            </a:r>
          </a:p>
          <a:p>
            <a:br>
              <a:rPr lang="es-MX" b="0"/>
            </a:br>
            <a:endParaRPr lang="en-US" dirty="0"/>
          </a:p>
        </p:txBody>
      </p:sp>
      <p:pic>
        <p:nvPicPr>
          <p:cNvPr id="7" name="Picture 8" descr="Resultado de imagen para siguiente">
            <a:hlinkClick r:id="" action="ppaction://hlinkshowjump?jump=nextslide"/>
            <a:extLst>
              <a:ext uri="{FF2B5EF4-FFF2-40B4-BE49-F238E27FC236}">
                <a16:creationId xmlns:a16="http://schemas.microsoft.com/office/drawing/2014/main" id="{31D49D25-1C6E-47C8-9569-E13C9A4E18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78601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5400" dirty="0"/>
              <a:t>Cola vacía.</a:t>
            </a:r>
          </a:p>
        </p:txBody>
      </p:sp>
      <p:sp>
        <p:nvSpPr>
          <p:cNvPr id="3" name="Marcador de contenido 2"/>
          <p:cNvSpPr>
            <a:spLocks noGrp="1"/>
          </p:cNvSpPr>
          <p:nvPr>
            <p:ph idx="1"/>
          </p:nvPr>
        </p:nvSpPr>
        <p:spPr/>
        <p:txBody>
          <a:bodyPr>
            <a:normAutofit/>
          </a:bodyPr>
          <a:lstStyle/>
          <a:p>
            <a:pPr marL="0" indent="0">
              <a:buNone/>
            </a:pPr>
            <a:r>
              <a:rPr lang="es-MX" sz="2000" dirty="0"/>
              <a:t>Este operador consulta si la cola está vacía. Es necesaria su utilización antes de realizar la operación de "sacar elementos" de la cola.</a:t>
            </a:r>
          </a:p>
          <a:p>
            <a:endParaRPr lang="es-MX" sz="2000" dirty="0"/>
          </a:p>
          <a:p>
            <a:r>
              <a:rPr lang="es-MX" sz="2000" b="1" dirty="0"/>
              <a:t>Función que comprueba si una cola está vacía.</a:t>
            </a:r>
          </a:p>
          <a:p>
            <a:endParaRPr lang="es-MX" sz="2000" dirty="0"/>
          </a:p>
        </p:txBody>
      </p:sp>
      <p:sp>
        <p:nvSpPr>
          <p:cNvPr id="4" name="Rectangle 1"/>
          <p:cNvSpPr>
            <a:spLocks noChangeArrowheads="1"/>
          </p:cNvSpPr>
          <p:nvPr/>
        </p:nvSpPr>
        <p:spPr bwMode="auto">
          <a:xfrm>
            <a:off x="1331872" y="4488963"/>
            <a:ext cx="5751317" cy="1323439"/>
          </a:xfrm>
          <a:prstGeom prst="rect">
            <a:avLst/>
          </a:prstGeom>
          <a:solidFill>
            <a:srgbClr val="EEEE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err="1">
                <a:ln>
                  <a:noFill/>
                </a:ln>
                <a:solidFill>
                  <a:srgbClr val="000000"/>
                </a:solidFill>
                <a:effectLst/>
                <a:latin typeface="Arial Unicode MS" panose="020B0604020202020204" pitchFamily="34" charset="-128"/>
              </a:rPr>
              <a:t>gboolean</a:t>
            </a: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cola_vacia</a:t>
            </a: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GQueue</a:t>
            </a:r>
            <a:r>
              <a:rPr kumimoji="0" lang="es-MX" altLang="es-MX" sz="2400" b="0" i="0" u="none" strike="noStrike" cap="none" normalizeH="0" baseline="0" dirty="0">
                <a:ln>
                  <a:noFill/>
                </a:ln>
                <a:solidFill>
                  <a:srgbClr val="000000"/>
                </a:solidFill>
                <a:effectLst/>
                <a:latin typeface="Arial Unicode MS" panose="020B0604020202020204" pitchFamily="34" charset="-128"/>
              </a:rPr>
              <a:t>* cola) {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return</a:t>
            </a: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g_queue_is_empty</a:t>
            </a:r>
            <a:r>
              <a:rPr kumimoji="0" lang="es-MX" altLang="es-MX" sz="2400" b="0" i="0" u="none" strike="noStrike" cap="none" normalizeH="0" baseline="0" dirty="0">
                <a:ln>
                  <a:noFill/>
                </a:ln>
                <a:solidFill>
                  <a:srgbClr val="000000"/>
                </a:solidFill>
                <a:effectLst/>
                <a:latin typeface="Arial Unicode MS" panose="020B0604020202020204" pitchFamily="34" charset="-128"/>
              </a:rPr>
              <a:t> (cola);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a:ln>
                  <a:noFill/>
                </a:ln>
                <a:solidFill>
                  <a:srgbClr val="000000"/>
                </a:solidFill>
                <a:effectLst/>
                <a:latin typeface="Arial Unicode MS" panose="020B0604020202020204" pitchFamily="34" charset="-128"/>
              </a:rPr>
              <a:t>}</a:t>
            </a:r>
            <a:r>
              <a:rPr kumimoji="0" lang="es-MX" altLang="es-MX" sz="3200" b="0" i="0" u="none" strike="noStrike" cap="none" normalizeH="0" baseline="0" dirty="0">
                <a:ln>
                  <a:noFill/>
                </a:ln>
                <a:solidFill>
                  <a:schemeClr val="tx1"/>
                </a:solidFill>
                <a:effectLst/>
              </a:rPr>
              <a:t> </a:t>
            </a:r>
            <a:endParaRPr kumimoji="0" lang="es-MX" altLang="es-MX" sz="4800" b="0" i="0" u="none" strike="noStrike" cap="none" normalizeH="0" baseline="0" dirty="0">
              <a:ln>
                <a:noFill/>
              </a:ln>
              <a:solidFill>
                <a:schemeClr val="tx1"/>
              </a:solidFill>
              <a:effectLst/>
              <a:latin typeface="Arial" panose="020B0604020202020204" pitchFamily="34" charset="0"/>
            </a:endParaRPr>
          </a:p>
        </p:txBody>
      </p:sp>
      <p:sp>
        <p:nvSpPr>
          <p:cNvPr id="5" name="Marcador de pie de página 4"/>
          <p:cNvSpPr>
            <a:spLocks noGrp="1"/>
          </p:cNvSpPr>
          <p:nvPr>
            <p:ph type="ftr" sz="quarter" idx="11"/>
          </p:nvPr>
        </p:nvSpPr>
        <p:spPr/>
        <p:txBody>
          <a:bodyPr/>
          <a:lstStyle/>
          <a:p>
            <a:pPr fontAlgn="ctr"/>
            <a:r>
              <a:rPr lang="es-MX" b="0"/>
              <a:t>www.hci.uniovi.es/Products/DSTool/colas/colas-operaciones.html</a:t>
            </a:r>
          </a:p>
          <a:p>
            <a:br>
              <a:rPr lang="es-MX" b="0"/>
            </a:br>
            <a:endParaRPr lang="en-US" dirty="0"/>
          </a:p>
        </p:txBody>
      </p:sp>
      <p:pic>
        <p:nvPicPr>
          <p:cNvPr id="6" name="Picture 8" descr="Resultado de imagen para siguiente">
            <a:hlinkClick r:id="" action="ppaction://hlinkshowjump?jump=nextslide"/>
            <a:extLst>
              <a:ext uri="{FF2B5EF4-FFF2-40B4-BE49-F238E27FC236}">
                <a16:creationId xmlns:a16="http://schemas.microsoft.com/office/drawing/2014/main" id="{0C614725-C4D8-4ED5-8553-30D154B46D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27531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dirty="0"/>
              <a:t>Consultar el frente.</a:t>
            </a:r>
          </a:p>
        </p:txBody>
      </p:sp>
      <p:sp>
        <p:nvSpPr>
          <p:cNvPr id="3" name="Marcador de contenido 2"/>
          <p:cNvSpPr>
            <a:spLocks noGrp="1"/>
          </p:cNvSpPr>
          <p:nvPr>
            <p:ph idx="1"/>
          </p:nvPr>
        </p:nvSpPr>
        <p:spPr/>
        <p:txBody>
          <a:bodyPr>
            <a:normAutofit/>
          </a:bodyPr>
          <a:lstStyle/>
          <a:p>
            <a:pPr marL="0" indent="0">
              <a:buNone/>
            </a:pPr>
            <a:r>
              <a:rPr lang="es-MX" sz="2000" dirty="0"/>
              <a:t>Esta operación consulta el contenido del frente de la cola sin sacarlo.</a:t>
            </a:r>
          </a:p>
          <a:p>
            <a:endParaRPr lang="es-MX" sz="2000" dirty="0"/>
          </a:p>
          <a:p>
            <a:r>
              <a:rPr lang="es-MX" sz="2000" b="1" dirty="0"/>
              <a:t>Función que consulta el frente de la cola.</a:t>
            </a:r>
          </a:p>
          <a:p>
            <a:pPr marL="0" indent="0">
              <a:buNone/>
            </a:pPr>
            <a:endParaRPr lang="es-MX" sz="2000" dirty="0"/>
          </a:p>
        </p:txBody>
      </p:sp>
      <p:sp>
        <p:nvSpPr>
          <p:cNvPr id="5" name="Rectangle 2"/>
          <p:cNvSpPr>
            <a:spLocks noChangeArrowheads="1"/>
          </p:cNvSpPr>
          <p:nvPr/>
        </p:nvSpPr>
        <p:spPr bwMode="auto">
          <a:xfrm>
            <a:off x="1337480" y="4219318"/>
            <a:ext cx="7069541" cy="1384995"/>
          </a:xfrm>
          <a:prstGeom prst="rect">
            <a:avLst/>
          </a:prstGeom>
          <a:solidFill>
            <a:srgbClr val="EEEE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800" b="0" i="0" u="none" strike="noStrike" cap="none" normalizeH="0" baseline="0" dirty="0" err="1">
                <a:ln>
                  <a:noFill/>
                </a:ln>
                <a:solidFill>
                  <a:srgbClr val="000000"/>
                </a:solidFill>
                <a:effectLst/>
                <a:latin typeface="Arial Unicode MS" panose="020B0604020202020204" pitchFamily="34" charset="-128"/>
              </a:rPr>
              <a:t>gpointer</a:t>
            </a:r>
            <a:r>
              <a:rPr kumimoji="0" lang="es-MX" altLang="es-MX" sz="2800" b="0" i="0" u="none" strike="noStrike" cap="none" normalizeH="0" baseline="0" dirty="0">
                <a:ln>
                  <a:noFill/>
                </a:ln>
                <a:solidFill>
                  <a:srgbClr val="000000"/>
                </a:solidFill>
                <a:effectLst/>
                <a:latin typeface="Arial Unicode MS" panose="020B0604020202020204" pitchFamily="34" charset="-128"/>
              </a:rPr>
              <a:t> </a:t>
            </a:r>
            <a:r>
              <a:rPr kumimoji="0" lang="es-MX" altLang="es-MX" sz="2800" b="0" i="0" u="none" strike="noStrike" cap="none" normalizeH="0" baseline="0" dirty="0" err="1">
                <a:ln>
                  <a:noFill/>
                </a:ln>
                <a:solidFill>
                  <a:srgbClr val="000000"/>
                </a:solidFill>
                <a:effectLst/>
                <a:latin typeface="Arial Unicode MS" panose="020B0604020202020204" pitchFamily="34" charset="-128"/>
              </a:rPr>
              <a:t>consultar_frente</a:t>
            </a:r>
            <a:r>
              <a:rPr kumimoji="0" lang="es-MX" altLang="es-MX" sz="2800" b="0" i="0" u="none" strike="noStrike" cap="none" normalizeH="0" baseline="0" dirty="0">
                <a:ln>
                  <a:noFill/>
                </a:ln>
                <a:solidFill>
                  <a:srgbClr val="000000"/>
                </a:solidFill>
                <a:effectLst/>
                <a:latin typeface="Arial Unicode MS" panose="020B0604020202020204" pitchFamily="34" charset="-128"/>
              </a:rPr>
              <a:t> (</a:t>
            </a:r>
            <a:r>
              <a:rPr kumimoji="0" lang="es-MX" altLang="es-MX" sz="2800" b="0" i="0" u="none" strike="noStrike" cap="none" normalizeH="0" baseline="0" dirty="0" err="1">
                <a:ln>
                  <a:noFill/>
                </a:ln>
                <a:solidFill>
                  <a:srgbClr val="000000"/>
                </a:solidFill>
                <a:effectLst/>
                <a:latin typeface="Arial Unicode MS" panose="020B0604020202020204" pitchFamily="34" charset="-128"/>
              </a:rPr>
              <a:t>GQueue</a:t>
            </a:r>
            <a:r>
              <a:rPr kumimoji="0" lang="es-MX" altLang="es-MX" sz="2800" b="0" i="0" u="none" strike="noStrike" cap="none" normalizeH="0" baseline="0" dirty="0">
                <a:ln>
                  <a:noFill/>
                </a:ln>
                <a:solidFill>
                  <a:srgbClr val="000000"/>
                </a:solidFill>
                <a:effectLst/>
                <a:latin typeface="Arial Unicode MS" panose="020B0604020202020204" pitchFamily="34" charset="-128"/>
              </a:rPr>
              <a:t>* cola) {</a:t>
            </a:r>
          </a:p>
          <a:p>
            <a:pPr marL="0" marR="0" lvl="0" indent="0" algn="l" defTabSz="914400" rtl="0" eaLnBrk="0" fontAlgn="base" latinLnBrk="0" hangingPunct="0">
              <a:lnSpc>
                <a:spcPct val="100000"/>
              </a:lnSpc>
              <a:spcBef>
                <a:spcPct val="0"/>
              </a:spcBef>
              <a:spcAft>
                <a:spcPct val="0"/>
              </a:spcAft>
              <a:buClrTx/>
              <a:buSzTx/>
              <a:buFontTx/>
              <a:buNone/>
              <a:tabLst/>
            </a:pPr>
            <a:r>
              <a:rPr lang="es-MX" altLang="es-MX" sz="2800" dirty="0">
                <a:solidFill>
                  <a:srgbClr val="000000"/>
                </a:solidFill>
                <a:latin typeface="Arial Unicode MS" panose="020B0604020202020204" pitchFamily="34" charset="-128"/>
              </a:rPr>
              <a:t>	</a:t>
            </a:r>
            <a:r>
              <a:rPr kumimoji="0" lang="es-MX" altLang="es-MX" sz="2800" b="0" i="0" u="none" strike="noStrike" cap="none" normalizeH="0" baseline="0" dirty="0" err="1">
                <a:ln>
                  <a:noFill/>
                </a:ln>
                <a:solidFill>
                  <a:srgbClr val="000000"/>
                </a:solidFill>
                <a:effectLst/>
                <a:latin typeface="Arial Unicode MS" panose="020B0604020202020204" pitchFamily="34" charset="-128"/>
              </a:rPr>
              <a:t>return</a:t>
            </a:r>
            <a:r>
              <a:rPr kumimoji="0" lang="es-MX" altLang="es-MX" sz="2800" b="0" i="0" u="none" strike="noStrike" cap="none" normalizeH="0" baseline="0" dirty="0">
                <a:ln>
                  <a:noFill/>
                </a:ln>
                <a:solidFill>
                  <a:srgbClr val="000000"/>
                </a:solidFill>
                <a:effectLst/>
                <a:latin typeface="Arial Unicode MS" panose="020B0604020202020204" pitchFamily="34" charset="-128"/>
              </a:rPr>
              <a:t> </a:t>
            </a:r>
            <a:r>
              <a:rPr kumimoji="0" lang="es-MX" altLang="es-MX" sz="2800" b="0" i="0" u="none" strike="noStrike" cap="none" normalizeH="0" baseline="0" dirty="0" err="1">
                <a:ln>
                  <a:noFill/>
                </a:ln>
                <a:solidFill>
                  <a:srgbClr val="000000"/>
                </a:solidFill>
                <a:effectLst/>
                <a:latin typeface="Arial Unicode MS" panose="020B0604020202020204" pitchFamily="34" charset="-128"/>
              </a:rPr>
              <a:t>g_queue_peek_head</a:t>
            </a:r>
            <a:r>
              <a:rPr kumimoji="0" lang="es-MX" altLang="es-MX" sz="2800" b="0" i="0" u="none" strike="noStrike" cap="none" normalizeH="0" baseline="0" dirty="0">
                <a:ln>
                  <a:noFill/>
                </a:ln>
                <a:solidFill>
                  <a:srgbClr val="000000"/>
                </a:solidFill>
                <a:effectLst/>
                <a:latin typeface="Arial Unicode MS" panose="020B0604020202020204" pitchFamily="34" charset="-128"/>
              </a:rPr>
              <a:t> (cola);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800" b="0" i="0" u="none" strike="noStrike" cap="none" normalizeH="0" baseline="0" dirty="0">
                <a:ln>
                  <a:noFill/>
                </a:ln>
                <a:solidFill>
                  <a:srgbClr val="000000"/>
                </a:solidFill>
                <a:effectLst/>
                <a:latin typeface="Arial Unicode MS" panose="020B0604020202020204" pitchFamily="34" charset="-128"/>
              </a:rPr>
              <a:t>} </a:t>
            </a:r>
            <a:endParaRPr kumimoji="0" lang="es-MX" altLang="es-MX" sz="5400" b="0" i="0" u="none" strike="noStrike" cap="none" normalizeH="0" baseline="0" dirty="0">
              <a:ln>
                <a:noFill/>
              </a:ln>
              <a:solidFill>
                <a:schemeClr val="tx1"/>
              </a:solidFill>
              <a:effectLst/>
              <a:latin typeface="Arial" panose="020B0604020202020204" pitchFamily="34" charset="0"/>
            </a:endParaRPr>
          </a:p>
        </p:txBody>
      </p:sp>
      <p:sp>
        <p:nvSpPr>
          <p:cNvPr id="4" name="Marcador de pie de página 3"/>
          <p:cNvSpPr>
            <a:spLocks noGrp="1"/>
          </p:cNvSpPr>
          <p:nvPr>
            <p:ph type="ftr" sz="quarter" idx="11"/>
          </p:nvPr>
        </p:nvSpPr>
        <p:spPr/>
        <p:txBody>
          <a:bodyPr/>
          <a:lstStyle/>
          <a:p>
            <a:pPr fontAlgn="ctr"/>
            <a:r>
              <a:rPr lang="es-MX" b="0"/>
              <a:t>www.hci.uniovi.es/Products/DSTool/colas/colas-operaciones.html</a:t>
            </a:r>
          </a:p>
          <a:p>
            <a:br>
              <a:rPr lang="es-MX" b="0"/>
            </a:br>
            <a:endParaRPr lang="en-US" dirty="0"/>
          </a:p>
        </p:txBody>
      </p:sp>
      <p:pic>
        <p:nvPicPr>
          <p:cNvPr id="6" name="Picture 8" descr="Resultado de imagen para siguiente">
            <a:hlinkClick r:id="" action="ppaction://hlinkshowjump?jump=nextslide"/>
            <a:extLst>
              <a:ext uri="{FF2B5EF4-FFF2-40B4-BE49-F238E27FC236}">
                <a16:creationId xmlns:a16="http://schemas.microsoft.com/office/drawing/2014/main" id="{99DABF76-DB97-4973-AC70-B6766A8C8C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854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8EB0F56E-972E-44C6-AE70-098AFF6FD376}"/>
              </a:ext>
            </a:extLst>
          </p:cNvPr>
          <p:cNvPicPr>
            <a:picLocks noChangeAspect="1"/>
          </p:cNvPicPr>
          <p:nvPr/>
        </p:nvPicPr>
        <p:blipFill>
          <a:blip r:embed="rId2"/>
          <a:stretch>
            <a:fillRect/>
          </a:stretch>
        </p:blipFill>
        <p:spPr>
          <a:xfrm>
            <a:off x="0" y="0"/>
            <a:ext cx="10123077" cy="6793412"/>
          </a:xfrm>
          <a:prstGeom prst="rect">
            <a:avLst/>
          </a:prstGeom>
        </p:spPr>
      </p:pic>
      <p:sp>
        <p:nvSpPr>
          <p:cNvPr id="4" name="Marcador de pie de página 3">
            <a:extLst>
              <a:ext uri="{FF2B5EF4-FFF2-40B4-BE49-F238E27FC236}">
                <a16:creationId xmlns:a16="http://schemas.microsoft.com/office/drawing/2014/main" id="{7BC03DAB-FF1F-4A5F-A687-FE8D2DD1B65F}"/>
              </a:ext>
            </a:extLst>
          </p:cNvPr>
          <p:cNvSpPr>
            <a:spLocks noGrp="1"/>
          </p:cNvSpPr>
          <p:nvPr>
            <p:ph type="ftr" sz="quarter" idx="11"/>
          </p:nvPr>
        </p:nvSpPr>
        <p:spPr/>
        <p:txBody>
          <a:bodyPr/>
          <a:lstStyle/>
          <a:p>
            <a:r>
              <a:rPr lang="en-US"/>
              <a:t>
              </a:t>
            </a:r>
            <a:endParaRPr lang="en-US" dirty="0"/>
          </a:p>
        </p:txBody>
      </p:sp>
      <p:sp>
        <p:nvSpPr>
          <p:cNvPr id="5" name="3 Marcador de contenido">
            <a:extLst>
              <a:ext uri="{FF2B5EF4-FFF2-40B4-BE49-F238E27FC236}">
                <a16:creationId xmlns:a16="http://schemas.microsoft.com/office/drawing/2014/main" id="{FFD21E9C-943C-491D-9223-2971037600EC}"/>
              </a:ext>
            </a:extLst>
          </p:cNvPr>
          <p:cNvSpPr txBox="1">
            <a:spLocks/>
          </p:cNvSpPr>
          <p:nvPr/>
        </p:nvSpPr>
        <p:spPr>
          <a:xfrm>
            <a:off x="5266176" y="1263297"/>
            <a:ext cx="4237053" cy="2933146"/>
          </a:xfrm>
          <a:prstGeom prst="rect">
            <a:avLst/>
          </a:prstGeom>
        </p:spPr>
        <p:txBody>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lgn="just">
              <a:lnSpc>
                <a:spcPct val="100000"/>
              </a:lnSpc>
              <a:buNone/>
            </a:pPr>
            <a:r>
              <a:rPr lang="es-MX" sz="1800" dirty="0">
                <a:effectLst/>
              </a:rPr>
              <a:t>	El estudio de las estructuras de datos se hará desde diversos puntos de vista: diseño de estructuras en respuesta a necesidades especificas, estudio de los principales tipos, tanto elementales como no elementales, dividiendo éstos últimos en estructuras lineales (listas, pilas, colas).</a:t>
            </a:r>
          </a:p>
        </p:txBody>
      </p:sp>
      <p:sp>
        <p:nvSpPr>
          <p:cNvPr id="6" name="1 Título">
            <a:extLst>
              <a:ext uri="{FF2B5EF4-FFF2-40B4-BE49-F238E27FC236}">
                <a16:creationId xmlns:a16="http://schemas.microsoft.com/office/drawing/2014/main" id="{1C9BD11F-C3FA-4F49-BAFB-F01AA3B833A6}"/>
              </a:ext>
            </a:extLst>
          </p:cNvPr>
          <p:cNvSpPr txBox="1">
            <a:spLocks/>
          </p:cNvSpPr>
          <p:nvPr/>
        </p:nvSpPr>
        <p:spPr>
          <a:xfrm>
            <a:off x="4422765" y="577497"/>
            <a:ext cx="4721236" cy="1143000"/>
          </a:xfrm>
          <a:prstGeom prst="rect">
            <a:avLst/>
          </a:prstGeom>
        </p:spPr>
        <p:txBody>
          <a:bodyPr>
            <a:norm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s-ES" sz="4400" b="0" i="0" u="none" strike="noStrike" kern="1200" cap="none" spc="0" normalizeH="0" baseline="0" noProof="0" dirty="0">
                <a:ln>
                  <a:noFill/>
                </a:ln>
                <a:effectLst/>
                <a:uLnTx/>
                <a:uFillTx/>
                <a:latin typeface="+mj-lt"/>
                <a:ea typeface="+mj-ea"/>
                <a:cs typeface="+mj-cs"/>
              </a:rPr>
              <a:t>1. Presentación</a:t>
            </a:r>
            <a:endParaRPr kumimoji="0" lang="es-MX" sz="4400" b="0" i="0" u="none" strike="noStrike" kern="1200" cap="none" spc="0" normalizeH="0" baseline="0" noProof="0" dirty="0">
              <a:ln>
                <a:noFill/>
              </a:ln>
              <a:effectLst/>
              <a:uLnTx/>
              <a:uFillTx/>
              <a:latin typeface="+mj-lt"/>
              <a:ea typeface="+mj-ea"/>
              <a:cs typeface="+mj-cs"/>
            </a:endParaRPr>
          </a:p>
        </p:txBody>
      </p:sp>
      <p:pic>
        <p:nvPicPr>
          <p:cNvPr id="7" name="Picture 2" descr="Resultado de imagen para menu boton">
            <a:hlinkClick r:id="rId3" action="ppaction://hlinksldjump"/>
            <a:extLst>
              <a:ext uri="{FF2B5EF4-FFF2-40B4-BE49-F238E27FC236}">
                <a16:creationId xmlns:a16="http://schemas.microsoft.com/office/drawing/2014/main" id="{96E2820E-B0B7-4D86-B0C8-6B5864D077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40144" y="5542449"/>
            <a:ext cx="1186366" cy="1186366"/>
          </a:xfrm>
          <a:prstGeom prst="rect">
            <a:avLst/>
          </a:prstGeom>
          <a:noFill/>
          <a:ln>
            <a:noFill/>
          </a:ln>
          <a:extLst/>
        </p:spPr>
      </p:pic>
    </p:spTree>
    <p:extLst>
      <p:ext uri="{BB962C8B-B14F-4D97-AF65-F5344CB8AC3E}">
        <p14:creationId xmlns:p14="http://schemas.microsoft.com/office/powerpoint/2010/main" val="32428444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800" dirty="0"/>
              <a:t>Consultar el final.</a:t>
            </a:r>
          </a:p>
        </p:txBody>
      </p:sp>
      <p:sp>
        <p:nvSpPr>
          <p:cNvPr id="3" name="Marcador de contenido 2"/>
          <p:cNvSpPr>
            <a:spLocks noGrp="1"/>
          </p:cNvSpPr>
          <p:nvPr>
            <p:ph idx="1"/>
          </p:nvPr>
        </p:nvSpPr>
        <p:spPr/>
        <p:txBody>
          <a:bodyPr>
            <a:normAutofit/>
          </a:bodyPr>
          <a:lstStyle/>
          <a:p>
            <a:pPr marL="0" indent="0">
              <a:buNone/>
            </a:pPr>
            <a:r>
              <a:rPr lang="es-MX" sz="2400" dirty="0"/>
              <a:t>Esta operación consulta el contenido del final de la cola sin sacarlo.</a:t>
            </a:r>
          </a:p>
          <a:p>
            <a:pPr marL="0" indent="0">
              <a:buNone/>
            </a:pPr>
            <a:endParaRPr lang="es-MX" sz="2400" dirty="0"/>
          </a:p>
          <a:p>
            <a:r>
              <a:rPr lang="es-MX" sz="2400" b="1" dirty="0"/>
              <a:t>Función que consulta el final de la cola.</a:t>
            </a:r>
            <a:endParaRPr lang="es-MX" sz="2400" dirty="0"/>
          </a:p>
          <a:p>
            <a:endParaRPr lang="es-MX" sz="2400" dirty="0"/>
          </a:p>
        </p:txBody>
      </p:sp>
      <p:sp>
        <p:nvSpPr>
          <p:cNvPr id="4" name="Rectangle 1"/>
          <p:cNvSpPr>
            <a:spLocks noChangeArrowheads="1"/>
          </p:cNvSpPr>
          <p:nvPr/>
        </p:nvSpPr>
        <p:spPr bwMode="auto">
          <a:xfrm>
            <a:off x="1596788" y="4788695"/>
            <a:ext cx="5851282" cy="1323439"/>
          </a:xfrm>
          <a:prstGeom prst="rect">
            <a:avLst/>
          </a:prstGeom>
          <a:solidFill>
            <a:srgbClr val="EEEE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err="1">
                <a:ln>
                  <a:noFill/>
                </a:ln>
                <a:solidFill>
                  <a:srgbClr val="000000"/>
                </a:solidFill>
                <a:effectLst/>
                <a:latin typeface="Arial Unicode MS" panose="020B0604020202020204" pitchFamily="34" charset="-128"/>
              </a:rPr>
              <a:t>gpointer</a:t>
            </a: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consultar_final</a:t>
            </a: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GQueue</a:t>
            </a:r>
            <a:r>
              <a:rPr kumimoji="0" lang="es-MX" altLang="es-MX" sz="2400" b="0" i="0" u="none" strike="noStrike" cap="none" normalizeH="0" baseline="0" dirty="0">
                <a:ln>
                  <a:noFill/>
                </a:ln>
                <a:solidFill>
                  <a:srgbClr val="000000"/>
                </a:solidFill>
                <a:effectLst/>
                <a:latin typeface="Arial Unicode MS" panose="020B0604020202020204" pitchFamily="34" charset="-128"/>
              </a:rPr>
              <a:t>* cola) {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return</a:t>
            </a: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g_queue_peek_tail</a:t>
            </a:r>
            <a:r>
              <a:rPr kumimoji="0" lang="es-MX" altLang="es-MX" sz="2400" b="0" i="0" u="none" strike="noStrike" cap="none" normalizeH="0" baseline="0" dirty="0">
                <a:ln>
                  <a:noFill/>
                </a:ln>
                <a:solidFill>
                  <a:srgbClr val="000000"/>
                </a:solidFill>
                <a:effectLst/>
                <a:latin typeface="Arial Unicode MS" panose="020B0604020202020204" pitchFamily="34" charset="-128"/>
              </a:rPr>
              <a:t> (cola);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a:ln>
                  <a:noFill/>
                </a:ln>
                <a:solidFill>
                  <a:srgbClr val="000000"/>
                </a:solidFill>
                <a:effectLst/>
                <a:latin typeface="Arial Unicode MS" panose="020B0604020202020204" pitchFamily="34" charset="-128"/>
              </a:rPr>
              <a:t>}</a:t>
            </a:r>
            <a:r>
              <a:rPr kumimoji="0" lang="es-MX" altLang="es-MX" sz="3200" b="0" i="0" u="none" strike="noStrike" cap="none" normalizeH="0" baseline="0" dirty="0">
                <a:ln>
                  <a:noFill/>
                </a:ln>
                <a:solidFill>
                  <a:schemeClr val="tx1"/>
                </a:solidFill>
                <a:effectLst/>
              </a:rPr>
              <a:t> </a:t>
            </a:r>
            <a:endParaRPr kumimoji="0" lang="es-MX" altLang="es-MX" sz="4800" b="0" i="0" u="none" strike="noStrike" cap="none" normalizeH="0" baseline="0" dirty="0">
              <a:ln>
                <a:noFill/>
              </a:ln>
              <a:solidFill>
                <a:schemeClr val="tx1"/>
              </a:solidFill>
              <a:effectLst/>
              <a:latin typeface="Arial" panose="020B0604020202020204" pitchFamily="34" charset="0"/>
            </a:endParaRPr>
          </a:p>
        </p:txBody>
      </p:sp>
      <p:sp>
        <p:nvSpPr>
          <p:cNvPr id="5" name="Marcador de pie de página 4"/>
          <p:cNvSpPr>
            <a:spLocks noGrp="1"/>
          </p:cNvSpPr>
          <p:nvPr>
            <p:ph type="ftr" sz="quarter" idx="11"/>
          </p:nvPr>
        </p:nvSpPr>
        <p:spPr/>
        <p:txBody>
          <a:bodyPr/>
          <a:lstStyle/>
          <a:p>
            <a:pPr fontAlgn="ctr"/>
            <a:r>
              <a:rPr lang="es-MX" b="0"/>
              <a:t>www.hci.uniovi.es/Products/DSTool/colas/colas-operaciones.html</a:t>
            </a:r>
          </a:p>
          <a:p>
            <a:br>
              <a:rPr lang="es-MX" b="0"/>
            </a:br>
            <a:endParaRPr lang="en-US" dirty="0"/>
          </a:p>
        </p:txBody>
      </p:sp>
      <p:pic>
        <p:nvPicPr>
          <p:cNvPr id="6" name="Picture 8" descr="Resultado de imagen para siguiente">
            <a:hlinkClick r:id="" action="ppaction://hlinkshowjump?jump=nextslide"/>
            <a:extLst>
              <a:ext uri="{FF2B5EF4-FFF2-40B4-BE49-F238E27FC236}">
                <a16:creationId xmlns:a16="http://schemas.microsoft.com/office/drawing/2014/main" id="{2AAE2ED3-CA91-4B49-B0F4-53910E6B77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40986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5400" dirty="0"/>
              <a:t>Agregar:</a:t>
            </a:r>
          </a:p>
        </p:txBody>
      </p:sp>
      <p:sp>
        <p:nvSpPr>
          <p:cNvPr id="3" name="Marcador de contenido 2"/>
          <p:cNvSpPr>
            <a:spLocks noGrp="1"/>
          </p:cNvSpPr>
          <p:nvPr>
            <p:ph idx="1"/>
          </p:nvPr>
        </p:nvSpPr>
        <p:spPr/>
        <p:txBody>
          <a:bodyPr>
            <a:normAutofit/>
          </a:bodyPr>
          <a:lstStyle/>
          <a:p>
            <a:pPr marL="0" indent="0">
              <a:buNone/>
            </a:pPr>
            <a:r>
              <a:rPr lang="es-MX" sz="2000" dirty="0"/>
              <a:t>Este operador introduce elementos al final de la cola.</a:t>
            </a:r>
          </a:p>
          <a:p>
            <a:pPr marL="0" indent="0">
              <a:buNone/>
            </a:pPr>
            <a:endParaRPr lang="es-MX" sz="2000" dirty="0"/>
          </a:p>
          <a:p>
            <a:r>
              <a:rPr lang="es-MX" sz="2000" b="1" dirty="0"/>
              <a:t>Introducir un nuevo elemento en la cola.</a:t>
            </a:r>
            <a:endParaRPr lang="es-MX" sz="2000" dirty="0"/>
          </a:p>
          <a:p>
            <a:endParaRPr lang="es-MX" sz="2000" dirty="0"/>
          </a:p>
          <a:p>
            <a:endParaRPr lang="es-MX" sz="2000" dirty="0"/>
          </a:p>
        </p:txBody>
      </p:sp>
      <p:sp>
        <p:nvSpPr>
          <p:cNvPr id="6" name="Rectangle 3"/>
          <p:cNvSpPr>
            <a:spLocks noChangeArrowheads="1"/>
          </p:cNvSpPr>
          <p:nvPr/>
        </p:nvSpPr>
        <p:spPr bwMode="auto">
          <a:xfrm>
            <a:off x="1154954" y="4450140"/>
            <a:ext cx="7424382" cy="1569660"/>
          </a:xfrm>
          <a:prstGeom prst="rect">
            <a:avLst/>
          </a:prstGeom>
          <a:solidFill>
            <a:srgbClr val="EEEE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err="1">
                <a:ln>
                  <a:noFill/>
                </a:ln>
                <a:solidFill>
                  <a:srgbClr val="000000"/>
                </a:solidFill>
                <a:effectLst/>
                <a:latin typeface="Arial Unicode MS" panose="020B0604020202020204" pitchFamily="34" charset="-128"/>
              </a:rPr>
              <a:t>GQueue</a:t>
            </a: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meter_cola</a:t>
            </a: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GQueue</a:t>
            </a:r>
            <a:r>
              <a:rPr kumimoji="0" lang="es-MX" altLang="es-MX" sz="2400" b="0" i="0" u="none" strike="noStrike" cap="none" normalizeH="0" baseline="0" dirty="0">
                <a:ln>
                  <a:noFill/>
                </a:ln>
                <a:solidFill>
                  <a:srgbClr val="000000"/>
                </a:solidFill>
                <a:effectLst/>
                <a:latin typeface="Arial Unicode MS" panose="020B0604020202020204" pitchFamily="34" charset="-128"/>
              </a:rPr>
              <a:t>* cola,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gpointer</a:t>
            </a:r>
            <a:r>
              <a:rPr kumimoji="0" lang="es-MX" altLang="es-MX" sz="2400" b="0" i="0" u="none" strike="noStrike" cap="none" normalizeH="0" baseline="0" dirty="0">
                <a:ln>
                  <a:noFill/>
                </a:ln>
                <a:solidFill>
                  <a:srgbClr val="000000"/>
                </a:solidFill>
                <a:effectLst/>
                <a:latin typeface="Arial Unicode MS" panose="020B0604020202020204" pitchFamily="34" charset="-128"/>
              </a:rPr>
              <a:t> dato) {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g_queue_push_tail</a:t>
            </a:r>
            <a:r>
              <a:rPr kumimoji="0" lang="es-MX" altLang="es-MX" sz="2400" b="0" i="0" u="none" strike="noStrike" cap="none" normalizeH="0" baseline="0" dirty="0">
                <a:ln>
                  <a:noFill/>
                </a:ln>
                <a:solidFill>
                  <a:srgbClr val="000000"/>
                </a:solidFill>
                <a:effectLst/>
                <a:latin typeface="Arial Unicode MS" panose="020B0604020202020204" pitchFamily="34" charset="-128"/>
              </a:rPr>
              <a:t> (cola, dato);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return</a:t>
            </a:r>
            <a:r>
              <a:rPr kumimoji="0" lang="es-MX" altLang="es-MX" sz="2400" b="0" i="0" u="none" strike="noStrike" cap="none" normalizeH="0" baseline="0" dirty="0">
                <a:ln>
                  <a:noFill/>
                </a:ln>
                <a:solidFill>
                  <a:srgbClr val="000000"/>
                </a:solidFill>
                <a:effectLst/>
                <a:latin typeface="Arial Unicode MS" panose="020B0604020202020204" pitchFamily="34" charset="-128"/>
              </a:rPr>
              <a:t> cola;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a:ln>
                  <a:noFill/>
                </a:ln>
                <a:solidFill>
                  <a:srgbClr val="000000"/>
                </a:solidFill>
                <a:effectLst/>
                <a:latin typeface="Arial Unicode MS" panose="020B0604020202020204" pitchFamily="34" charset="-128"/>
              </a:rPr>
              <a:t>} </a:t>
            </a:r>
            <a:endParaRPr kumimoji="0" lang="es-MX" altLang="es-MX" sz="4800" b="0" i="0" u="none" strike="noStrike" cap="none" normalizeH="0" baseline="0" dirty="0">
              <a:ln>
                <a:noFill/>
              </a:ln>
              <a:solidFill>
                <a:schemeClr val="tx1"/>
              </a:solidFill>
              <a:effectLst/>
              <a:latin typeface="Arial" panose="020B0604020202020204" pitchFamily="34" charset="0"/>
            </a:endParaRPr>
          </a:p>
        </p:txBody>
      </p:sp>
      <p:sp>
        <p:nvSpPr>
          <p:cNvPr id="4" name="Marcador de pie de página 3"/>
          <p:cNvSpPr>
            <a:spLocks noGrp="1"/>
          </p:cNvSpPr>
          <p:nvPr>
            <p:ph type="ftr" sz="quarter" idx="11"/>
          </p:nvPr>
        </p:nvSpPr>
        <p:spPr/>
        <p:txBody>
          <a:bodyPr/>
          <a:lstStyle/>
          <a:p>
            <a:pPr fontAlgn="ctr"/>
            <a:r>
              <a:rPr lang="es-MX" b="0"/>
              <a:t>www.hci.uniovi.es/Products/DSTool/colas/colas-operaciones.html</a:t>
            </a:r>
          </a:p>
          <a:p>
            <a:br>
              <a:rPr lang="es-MX" b="0"/>
            </a:br>
            <a:endParaRPr lang="en-US" dirty="0"/>
          </a:p>
        </p:txBody>
      </p:sp>
      <p:pic>
        <p:nvPicPr>
          <p:cNvPr id="7" name="Picture 8" descr="Resultado de imagen para siguiente">
            <a:hlinkClick r:id="" action="ppaction://hlinkshowjump?jump=nextslide"/>
            <a:extLst>
              <a:ext uri="{FF2B5EF4-FFF2-40B4-BE49-F238E27FC236}">
                <a16:creationId xmlns:a16="http://schemas.microsoft.com/office/drawing/2014/main" id="{C7F28BF0-43F3-4BB6-91FE-A516917E3F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30449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6600" dirty="0"/>
              <a:t>Extraer</a:t>
            </a:r>
          </a:p>
        </p:txBody>
      </p:sp>
      <p:sp>
        <p:nvSpPr>
          <p:cNvPr id="3" name="Marcador de contenido 2"/>
          <p:cNvSpPr>
            <a:spLocks noGrp="1"/>
          </p:cNvSpPr>
          <p:nvPr>
            <p:ph idx="1"/>
          </p:nvPr>
        </p:nvSpPr>
        <p:spPr/>
        <p:txBody>
          <a:bodyPr>
            <a:normAutofit/>
          </a:bodyPr>
          <a:lstStyle/>
          <a:p>
            <a:pPr marL="0" indent="0">
              <a:buNone/>
            </a:pPr>
            <a:r>
              <a:rPr lang="es-MX" sz="2000" dirty="0"/>
              <a:t>El operador "sacar" elimina elementos del frente de la cola.</a:t>
            </a:r>
          </a:p>
          <a:p>
            <a:pPr marL="0" indent="0">
              <a:buNone/>
            </a:pPr>
            <a:endParaRPr lang="es-MX" sz="2000" dirty="0"/>
          </a:p>
          <a:p>
            <a:r>
              <a:rPr lang="es-MX" sz="2000" b="1" dirty="0"/>
              <a:t>Saca un elemento de la cola.</a:t>
            </a:r>
            <a:endParaRPr lang="es-MX" sz="2000" dirty="0"/>
          </a:p>
          <a:p>
            <a:endParaRPr lang="es-MX" sz="2000" dirty="0"/>
          </a:p>
        </p:txBody>
      </p:sp>
      <p:sp>
        <p:nvSpPr>
          <p:cNvPr id="4" name="Rectangle 1"/>
          <p:cNvSpPr>
            <a:spLocks noChangeArrowheads="1"/>
          </p:cNvSpPr>
          <p:nvPr/>
        </p:nvSpPr>
        <p:spPr bwMode="auto">
          <a:xfrm>
            <a:off x="1154953" y="4377852"/>
            <a:ext cx="7579614" cy="1692771"/>
          </a:xfrm>
          <a:prstGeom prst="rect">
            <a:avLst/>
          </a:prstGeom>
          <a:solidFill>
            <a:srgbClr val="EEEE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err="1">
                <a:ln>
                  <a:noFill/>
                </a:ln>
                <a:solidFill>
                  <a:srgbClr val="000000"/>
                </a:solidFill>
                <a:effectLst/>
                <a:latin typeface="Arial Unicode MS" panose="020B0604020202020204" pitchFamily="34" charset="-128"/>
              </a:rPr>
              <a:t>gpointer</a:t>
            </a: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sacar_cola</a:t>
            </a: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GQueue</a:t>
            </a:r>
            <a:r>
              <a:rPr kumimoji="0" lang="es-MX" altLang="es-MX" sz="2400" b="0" i="0" u="none" strike="noStrike" cap="none" normalizeH="0" baseline="0" dirty="0">
                <a:ln>
                  <a:noFill/>
                </a:ln>
                <a:solidFill>
                  <a:srgbClr val="000000"/>
                </a:solidFill>
                <a:effectLst/>
                <a:latin typeface="Arial Unicode MS" panose="020B0604020202020204" pitchFamily="34" charset="-128"/>
              </a:rPr>
              <a:t>* cola) {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gpointer</a:t>
            </a:r>
            <a:r>
              <a:rPr lang="es-MX" altLang="es-MX" sz="2400" dirty="0">
                <a:solidFill>
                  <a:srgbClr val="000000"/>
                </a:solidFill>
                <a:latin typeface="Arial Unicode MS" panose="020B0604020202020204" pitchFamily="34" charset="-128"/>
              </a:rPr>
              <a:t> </a:t>
            </a:r>
            <a:r>
              <a:rPr kumimoji="0" lang="es-MX" altLang="es-MX" sz="2400" b="0" i="0" u="none" strike="noStrike" cap="none" normalizeH="0" baseline="0" dirty="0">
                <a:ln>
                  <a:noFill/>
                </a:ln>
                <a:solidFill>
                  <a:srgbClr val="000000"/>
                </a:solidFill>
                <a:effectLst/>
                <a:latin typeface="Arial Unicode MS" panose="020B0604020202020204" pitchFamily="34" charset="-128"/>
              </a:rPr>
              <a:t>dato;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a:ln>
                  <a:noFill/>
                </a:ln>
                <a:solidFill>
                  <a:srgbClr val="000000"/>
                </a:solidFill>
                <a:effectLst/>
                <a:latin typeface="Arial Unicode MS" panose="020B0604020202020204" pitchFamily="34" charset="-128"/>
              </a:rPr>
              <a:t>	dato =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g_queue_pop_head</a:t>
            </a:r>
            <a:r>
              <a:rPr kumimoji="0" lang="es-MX" altLang="es-MX" sz="2400" b="0" i="0" u="none" strike="noStrike" cap="none" normalizeH="0" baseline="0" dirty="0">
                <a:ln>
                  <a:noFill/>
                </a:ln>
                <a:solidFill>
                  <a:srgbClr val="000000"/>
                </a:solidFill>
                <a:effectLst/>
                <a:latin typeface="Arial Unicode MS" panose="020B0604020202020204" pitchFamily="34" charset="-128"/>
              </a:rPr>
              <a:t> (cola);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a:ln>
                  <a:noFill/>
                </a:ln>
                <a:solidFill>
                  <a:srgbClr val="000000"/>
                </a:solidFill>
                <a:effectLst/>
                <a:latin typeface="Arial Unicode MS" panose="020B0604020202020204" pitchFamily="34" charset="-128"/>
              </a:rPr>
              <a:t>	</a:t>
            </a:r>
            <a:r>
              <a:rPr kumimoji="0" lang="es-MX" altLang="es-MX" sz="2400" b="0" i="0" u="none" strike="noStrike" cap="none" normalizeH="0" baseline="0" dirty="0" err="1">
                <a:ln>
                  <a:noFill/>
                </a:ln>
                <a:solidFill>
                  <a:srgbClr val="000000"/>
                </a:solidFill>
                <a:effectLst/>
                <a:latin typeface="Arial Unicode MS" panose="020B0604020202020204" pitchFamily="34" charset="-128"/>
              </a:rPr>
              <a:t>return</a:t>
            </a:r>
            <a:r>
              <a:rPr kumimoji="0" lang="es-MX" altLang="es-MX" sz="2400" b="0" i="0" u="none" strike="noStrike" cap="none" normalizeH="0" baseline="0" dirty="0">
                <a:ln>
                  <a:noFill/>
                </a:ln>
                <a:solidFill>
                  <a:srgbClr val="000000"/>
                </a:solidFill>
                <a:effectLst/>
                <a:latin typeface="Arial Unicode MS" panose="020B0604020202020204" pitchFamily="34" charset="-128"/>
              </a:rPr>
              <a:t> dato;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a:ln>
                  <a:noFill/>
                </a:ln>
                <a:solidFill>
                  <a:srgbClr val="000000"/>
                </a:solidFill>
                <a:effectLst/>
                <a:latin typeface="Arial Unicode MS" panose="020B0604020202020204" pitchFamily="34" charset="-128"/>
              </a:rPr>
              <a:t>}</a:t>
            </a:r>
            <a:r>
              <a:rPr kumimoji="0" lang="es-MX" altLang="es-MX" sz="3200" b="0" i="0" u="none" strike="noStrike" cap="none" normalizeH="0" baseline="0" dirty="0">
                <a:ln>
                  <a:noFill/>
                </a:ln>
                <a:solidFill>
                  <a:schemeClr val="tx1"/>
                </a:solidFill>
                <a:effectLst/>
              </a:rPr>
              <a:t> </a:t>
            </a:r>
            <a:endParaRPr kumimoji="0" lang="es-MX" altLang="es-MX" sz="4800" b="0" i="0" u="none" strike="noStrike" cap="none" normalizeH="0" baseline="0" dirty="0">
              <a:ln>
                <a:noFill/>
              </a:ln>
              <a:solidFill>
                <a:schemeClr val="tx1"/>
              </a:solidFill>
              <a:effectLst/>
              <a:latin typeface="Arial" panose="020B0604020202020204" pitchFamily="34" charset="0"/>
            </a:endParaRPr>
          </a:p>
        </p:txBody>
      </p:sp>
      <p:sp>
        <p:nvSpPr>
          <p:cNvPr id="5" name="Marcador de pie de página 4"/>
          <p:cNvSpPr>
            <a:spLocks noGrp="1"/>
          </p:cNvSpPr>
          <p:nvPr>
            <p:ph type="ftr" sz="quarter" idx="11"/>
          </p:nvPr>
        </p:nvSpPr>
        <p:spPr/>
        <p:txBody>
          <a:bodyPr/>
          <a:lstStyle/>
          <a:p>
            <a:pPr fontAlgn="ctr"/>
            <a:r>
              <a:rPr lang="es-MX" b="0"/>
              <a:t>www.hci.uniovi.es/Products/DSTool/colas/colas-operaciones.html</a:t>
            </a:r>
          </a:p>
          <a:p>
            <a:br>
              <a:rPr lang="es-MX" b="0"/>
            </a:br>
            <a:endParaRPr lang="en-US" dirty="0"/>
          </a:p>
        </p:txBody>
      </p:sp>
      <p:pic>
        <p:nvPicPr>
          <p:cNvPr id="6" name="Picture 8" descr="Resultado de imagen para siguiente">
            <a:hlinkClick r:id="" action="ppaction://hlinkshowjump?jump=nextslide"/>
            <a:extLst>
              <a:ext uri="{FF2B5EF4-FFF2-40B4-BE49-F238E27FC236}">
                <a16:creationId xmlns:a16="http://schemas.microsoft.com/office/drawing/2014/main" id="{3B824ECE-AF00-4F7D-9592-439BAEE21A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17383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5400" dirty="0"/>
              <a:t>Vaciar cola.</a:t>
            </a:r>
          </a:p>
        </p:txBody>
      </p:sp>
      <p:sp>
        <p:nvSpPr>
          <p:cNvPr id="3" name="Marcador de contenido 2"/>
          <p:cNvSpPr>
            <a:spLocks noGrp="1"/>
          </p:cNvSpPr>
          <p:nvPr>
            <p:ph idx="1"/>
          </p:nvPr>
        </p:nvSpPr>
        <p:spPr>
          <a:xfrm>
            <a:off x="1154954" y="2483893"/>
            <a:ext cx="9353822" cy="3535907"/>
          </a:xfrm>
        </p:spPr>
        <p:txBody>
          <a:bodyPr>
            <a:normAutofit/>
          </a:bodyPr>
          <a:lstStyle/>
          <a:p>
            <a:pPr marL="0" indent="0">
              <a:buNone/>
            </a:pPr>
            <a:r>
              <a:rPr lang="es-MX" sz="2400" dirty="0"/>
              <a:t>Elimina el contenido de una cola inicializándola a una cola vacía.</a:t>
            </a:r>
          </a:p>
          <a:p>
            <a:pPr marL="0" indent="0">
              <a:buNone/>
            </a:pPr>
            <a:endParaRPr lang="es-MX" sz="2400" dirty="0"/>
          </a:p>
          <a:p>
            <a:r>
              <a:rPr lang="es-MX" sz="2400" b="1" dirty="0"/>
              <a:t>Vacía la cola.</a:t>
            </a:r>
            <a:endParaRPr lang="es-MX" sz="2400" dirty="0"/>
          </a:p>
        </p:txBody>
      </p:sp>
      <p:sp>
        <p:nvSpPr>
          <p:cNvPr id="4" name="Rectangle 1"/>
          <p:cNvSpPr>
            <a:spLocks noChangeArrowheads="1"/>
          </p:cNvSpPr>
          <p:nvPr/>
        </p:nvSpPr>
        <p:spPr bwMode="auto">
          <a:xfrm>
            <a:off x="1392070" y="4730791"/>
            <a:ext cx="3985147" cy="707886"/>
          </a:xfrm>
          <a:prstGeom prst="rect">
            <a:avLst/>
          </a:prstGeom>
          <a:solidFill>
            <a:srgbClr val="EEEE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3200" b="0" i="0" u="none" strike="noStrike" cap="none" normalizeH="0" baseline="0" dirty="0" err="1">
                <a:ln>
                  <a:noFill/>
                </a:ln>
                <a:solidFill>
                  <a:srgbClr val="000000"/>
                </a:solidFill>
                <a:effectLst/>
                <a:latin typeface="Arial Unicode MS" panose="020B0604020202020204" pitchFamily="34" charset="-128"/>
              </a:rPr>
              <a:t>g_queue_free</a:t>
            </a:r>
            <a:r>
              <a:rPr kumimoji="0" lang="es-MX" altLang="es-MX" sz="3200" b="0" i="0" u="none" strike="noStrike" cap="none" normalizeH="0" baseline="0" dirty="0">
                <a:ln>
                  <a:noFill/>
                </a:ln>
                <a:solidFill>
                  <a:srgbClr val="000000"/>
                </a:solidFill>
                <a:effectLst/>
                <a:latin typeface="Arial Unicode MS" panose="020B0604020202020204" pitchFamily="34" charset="-128"/>
              </a:rPr>
              <a:t> (cola);</a:t>
            </a:r>
            <a:r>
              <a:rPr kumimoji="0" lang="es-MX" altLang="es-MX" sz="4000" b="0" i="0" u="none" strike="noStrike" cap="none" normalizeH="0" baseline="0" dirty="0">
                <a:ln>
                  <a:noFill/>
                </a:ln>
                <a:solidFill>
                  <a:schemeClr val="tx1"/>
                </a:solidFill>
                <a:effectLst/>
              </a:rPr>
              <a:t> </a:t>
            </a:r>
            <a:endParaRPr kumimoji="0" lang="es-MX" altLang="es-MX" sz="6000" b="0" i="0" u="none" strike="noStrike" cap="none" normalizeH="0" baseline="0" dirty="0">
              <a:ln>
                <a:noFill/>
              </a:ln>
              <a:solidFill>
                <a:schemeClr val="tx1"/>
              </a:solidFill>
              <a:effectLst/>
              <a:latin typeface="Arial" panose="020B0604020202020204" pitchFamily="34" charset="0"/>
            </a:endParaRPr>
          </a:p>
        </p:txBody>
      </p:sp>
      <p:sp>
        <p:nvSpPr>
          <p:cNvPr id="5" name="Marcador de pie de página 4"/>
          <p:cNvSpPr>
            <a:spLocks noGrp="1"/>
          </p:cNvSpPr>
          <p:nvPr>
            <p:ph type="ftr" sz="quarter" idx="11"/>
          </p:nvPr>
        </p:nvSpPr>
        <p:spPr/>
        <p:txBody>
          <a:bodyPr/>
          <a:lstStyle/>
          <a:p>
            <a:pPr fontAlgn="ctr"/>
            <a:r>
              <a:rPr lang="es-MX" b="0"/>
              <a:t>www.hci.uniovi.es/Products/DSTool/colas/colas-operaciones.html</a:t>
            </a:r>
          </a:p>
          <a:p>
            <a:br>
              <a:rPr lang="es-MX" b="0"/>
            </a:br>
            <a:endParaRPr lang="en-US" dirty="0"/>
          </a:p>
        </p:txBody>
      </p:sp>
      <p:pic>
        <p:nvPicPr>
          <p:cNvPr id="6" name="Picture 6" descr="Resultado de imagen para atras">
            <a:hlinkClick r:id="rId2" action="ppaction://hlinksldjump"/>
            <a:extLst>
              <a:ext uri="{FF2B5EF4-FFF2-40B4-BE49-F238E27FC236}">
                <a16:creationId xmlns:a16="http://schemas.microsoft.com/office/drawing/2014/main" id="{037A6345-6E34-490C-BBB5-A39E3D26519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37046" y="5659923"/>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48344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Programar una cola en </a:t>
            </a:r>
            <a:r>
              <a:rPr lang="es-MX" dirty="0" err="1"/>
              <a:t>NetBeans</a:t>
            </a:r>
            <a:endParaRPr lang="es-MX" dirty="0"/>
          </a:p>
        </p:txBody>
      </p:sp>
      <p:sp>
        <p:nvSpPr>
          <p:cNvPr id="4" name="Marcador de pie de página 3"/>
          <p:cNvSpPr>
            <a:spLocks noGrp="1"/>
          </p:cNvSpPr>
          <p:nvPr>
            <p:ph type="ftr" sz="quarter" idx="11"/>
          </p:nvPr>
        </p:nvSpPr>
        <p:spPr/>
        <p:txBody>
          <a:bodyPr/>
          <a:lstStyle/>
          <a:p>
            <a:r>
              <a:rPr lang="en-US"/>
              <a:t>
              </a:t>
            </a:r>
            <a:endParaRPr lang="en-US" dirty="0"/>
          </a:p>
        </p:txBody>
      </p:sp>
      <p:sp>
        <p:nvSpPr>
          <p:cNvPr id="6" name="Marcador de contenido 5"/>
          <p:cNvSpPr>
            <a:spLocks noGrp="1"/>
          </p:cNvSpPr>
          <p:nvPr>
            <p:ph idx="1"/>
          </p:nvPr>
        </p:nvSpPr>
        <p:spPr/>
        <p:txBody>
          <a:bodyPr/>
          <a:lstStyle/>
          <a:p>
            <a:r>
              <a:rPr lang="es-MX" dirty="0"/>
              <a:t>Crear un programa en </a:t>
            </a:r>
            <a:r>
              <a:rPr lang="es-MX" dirty="0" err="1"/>
              <a:t>NetBeans</a:t>
            </a:r>
            <a:r>
              <a:rPr lang="es-MX" dirty="0"/>
              <a:t> que sea capas de realizar la operaciones básicas de las colas.</a:t>
            </a:r>
          </a:p>
        </p:txBody>
      </p:sp>
      <p:pic>
        <p:nvPicPr>
          <p:cNvPr id="7" name="Imagen 6"/>
          <p:cNvPicPr>
            <a:picLocks noChangeAspect="1"/>
          </p:cNvPicPr>
          <p:nvPr/>
        </p:nvPicPr>
        <p:blipFill rotWithShape="1">
          <a:blip r:embed="rId2">
            <a:extLst>
              <a:ext uri="{28A0092B-C50C-407E-A947-70E740481C1C}">
                <a14:useLocalDpi xmlns:a14="http://schemas.microsoft.com/office/drawing/2010/main" val="0"/>
              </a:ext>
            </a:extLst>
          </a:blip>
          <a:srcRect l="39462" t="33651" r="39418" b="38887"/>
          <a:stretch/>
        </p:blipFill>
        <p:spPr>
          <a:xfrm>
            <a:off x="3438659" y="3346316"/>
            <a:ext cx="4881093" cy="3045521"/>
          </a:xfrm>
          <a:prstGeom prst="rect">
            <a:avLst/>
          </a:prstGeom>
        </p:spPr>
      </p:pic>
      <p:pic>
        <p:nvPicPr>
          <p:cNvPr id="8" name="Picture 8" descr="Resultado de imagen para siguiente">
            <a:hlinkClick r:id="" action="ppaction://hlinkshowjump?jump=nextslide"/>
            <a:extLst>
              <a:ext uri="{FF2B5EF4-FFF2-40B4-BE49-F238E27FC236}">
                <a16:creationId xmlns:a16="http://schemas.microsoft.com/office/drawing/2014/main" id="{BE58C2E5-957B-4C08-B34C-E1F8778632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1210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1) Abrir </a:t>
            </a:r>
            <a:r>
              <a:rPr lang="es-MX" dirty="0" err="1"/>
              <a:t>NetBeans</a:t>
            </a:r>
            <a:endParaRPr lang="es-MX"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54954" y="2394692"/>
            <a:ext cx="8761413" cy="3997146"/>
          </a:xfrm>
        </p:spPr>
      </p:pic>
      <p:sp>
        <p:nvSpPr>
          <p:cNvPr id="4" name="Marcador de pie de página 3"/>
          <p:cNvSpPr>
            <a:spLocks noGrp="1"/>
          </p:cNvSpPr>
          <p:nvPr>
            <p:ph type="ftr" sz="quarter" idx="11"/>
          </p:nvPr>
        </p:nvSpPr>
        <p:spPr/>
        <p:txBody>
          <a:bodyPr/>
          <a:lstStyle/>
          <a:p>
            <a:r>
              <a:rPr lang="en-US"/>
              <a:t>
              </a:t>
            </a:r>
            <a:endParaRPr lang="en-US" dirty="0"/>
          </a:p>
        </p:txBody>
      </p:sp>
      <p:pic>
        <p:nvPicPr>
          <p:cNvPr id="6" name="Picture 8" descr="Resultado de imagen para siguiente">
            <a:hlinkClick r:id="" action="ppaction://hlinkshowjump?jump=nextslide"/>
            <a:extLst>
              <a:ext uri="{FF2B5EF4-FFF2-40B4-BE49-F238E27FC236}">
                <a16:creationId xmlns:a16="http://schemas.microsoft.com/office/drawing/2014/main" id="{529620E0-4437-4B57-96BE-C977F6A1F6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5765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2) Crear un nuevo proyecto</a:t>
            </a:r>
          </a:p>
        </p:txBody>
      </p:sp>
      <p:pic>
        <p:nvPicPr>
          <p:cNvPr id="5" name="Marcador de contenido 4"/>
          <p:cNvPicPr>
            <a:picLocks noGrp="1" noChangeAspect="1"/>
          </p:cNvPicPr>
          <p:nvPr>
            <p:ph idx="1"/>
          </p:nvPr>
        </p:nvPicPr>
        <p:blipFill rotWithShape="1">
          <a:blip r:embed="rId2">
            <a:extLst>
              <a:ext uri="{28A0092B-C50C-407E-A947-70E740481C1C}">
                <a14:useLocalDpi xmlns:a14="http://schemas.microsoft.com/office/drawing/2010/main" val="0"/>
              </a:ext>
            </a:extLst>
          </a:blip>
          <a:srcRect l="14246" t="33061" r="54326" b="28468"/>
          <a:stretch/>
        </p:blipFill>
        <p:spPr>
          <a:xfrm>
            <a:off x="1906073" y="2270958"/>
            <a:ext cx="7714445" cy="4120880"/>
          </a:xfrm>
        </p:spPr>
      </p:pic>
      <p:sp>
        <p:nvSpPr>
          <p:cNvPr id="4" name="Marcador de pie de página 3"/>
          <p:cNvSpPr>
            <a:spLocks noGrp="1"/>
          </p:cNvSpPr>
          <p:nvPr>
            <p:ph type="ftr" sz="quarter" idx="11"/>
          </p:nvPr>
        </p:nvSpPr>
        <p:spPr/>
        <p:txBody>
          <a:bodyPr/>
          <a:lstStyle/>
          <a:p>
            <a:r>
              <a:rPr lang="en-US"/>
              <a:t>
              </a:t>
            </a:r>
            <a:endParaRPr lang="en-US" dirty="0"/>
          </a:p>
        </p:txBody>
      </p:sp>
      <p:pic>
        <p:nvPicPr>
          <p:cNvPr id="6" name="Picture 8" descr="Resultado de imagen para siguiente">
            <a:hlinkClick r:id="" action="ppaction://hlinkshowjump?jump=nextslide"/>
            <a:extLst>
              <a:ext uri="{FF2B5EF4-FFF2-40B4-BE49-F238E27FC236}">
                <a16:creationId xmlns:a16="http://schemas.microsoft.com/office/drawing/2014/main" id="{385D2C12-A99D-4C0F-9CE3-688F85C998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37648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3) Crear dos clases</a:t>
            </a:r>
          </a:p>
        </p:txBody>
      </p:sp>
      <p:pic>
        <p:nvPicPr>
          <p:cNvPr id="5" name="Marcador de contenido 4"/>
          <p:cNvPicPr>
            <a:picLocks noGrp="1" noChangeAspect="1"/>
          </p:cNvPicPr>
          <p:nvPr>
            <p:ph idx="1"/>
          </p:nvPr>
        </p:nvPicPr>
        <p:blipFill rotWithShape="1">
          <a:blip r:embed="rId2">
            <a:extLst>
              <a:ext uri="{28A0092B-C50C-407E-A947-70E740481C1C}">
                <a14:useLocalDpi xmlns:a14="http://schemas.microsoft.com/office/drawing/2010/main" val="0"/>
              </a:ext>
            </a:extLst>
          </a:blip>
          <a:srcRect l="-172" t="19042" r="58786" b="33090"/>
          <a:stretch/>
        </p:blipFill>
        <p:spPr>
          <a:xfrm>
            <a:off x="1609860" y="2318198"/>
            <a:ext cx="8422782" cy="4378442"/>
          </a:xfrm>
        </p:spPr>
      </p:pic>
      <p:sp>
        <p:nvSpPr>
          <p:cNvPr id="4" name="Marcador de pie de página 3"/>
          <p:cNvSpPr>
            <a:spLocks noGrp="1"/>
          </p:cNvSpPr>
          <p:nvPr>
            <p:ph type="ftr" sz="quarter" idx="11"/>
          </p:nvPr>
        </p:nvSpPr>
        <p:spPr/>
        <p:txBody>
          <a:bodyPr/>
          <a:lstStyle/>
          <a:p>
            <a:r>
              <a:rPr lang="en-US"/>
              <a:t>
              </a:t>
            </a:r>
            <a:endParaRPr lang="en-US" dirty="0"/>
          </a:p>
        </p:txBody>
      </p:sp>
      <p:pic>
        <p:nvPicPr>
          <p:cNvPr id="6" name="Picture 8" descr="Resultado de imagen para siguiente">
            <a:hlinkClick r:id="" action="ppaction://hlinkshowjump?jump=nextslide"/>
            <a:extLst>
              <a:ext uri="{FF2B5EF4-FFF2-40B4-BE49-F238E27FC236}">
                <a16:creationId xmlns:a16="http://schemas.microsoft.com/office/drawing/2014/main" id="{B1B0E8E5-51FB-46EB-B66C-14E7FD83B8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48236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200" dirty="0"/>
              <a:t>4) En la segunda cola marcar nuestro dato de tipo entero, y lógicamente nuestro constructor.</a:t>
            </a:r>
          </a:p>
        </p:txBody>
      </p:sp>
      <p:pic>
        <p:nvPicPr>
          <p:cNvPr id="5" name="Marcador de contenido 4"/>
          <p:cNvPicPr>
            <a:picLocks noGrp="1" noChangeAspect="1"/>
          </p:cNvPicPr>
          <p:nvPr>
            <p:ph idx="1"/>
          </p:nvPr>
        </p:nvPicPr>
        <p:blipFill rotWithShape="1">
          <a:blip r:embed="rId2">
            <a:extLst>
              <a:ext uri="{28A0092B-C50C-407E-A947-70E740481C1C}">
                <a14:useLocalDpi xmlns:a14="http://schemas.microsoft.com/office/drawing/2010/main" val="0"/>
              </a:ext>
            </a:extLst>
          </a:blip>
          <a:srcRect l="754" t="26331" r="42655" b="26169"/>
          <a:stretch/>
        </p:blipFill>
        <p:spPr>
          <a:xfrm>
            <a:off x="1154953" y="2304185"/>
            <a:ext cx="8761413" cy="4134600"/>
          </a:xfrm>
        </p:spPr>
      </p:pic>
      <p:sp>
        <p:nvSpPr>
          <p:cNvPr id="4" name="Marcador de pie de página 3"/>
          <p:cNvSpPr>
            <a:spLocks noGrp="1"/>
          </p:cNvSpPr>
          <p:nvPr>
            <p:ph type="ftr" sz="quarter" idx="11"/>
          </p:nvPr>
        </p:nvSpPr>
        <p:spPr/>
        <p:txBody>
          <a:bodyPr/>
          <a:lstStyle/>
          <a:p>
            <a:r>
              <a:rPr lang="en-US"/>
              <a:t>
              </a:t>
            </a:r>
            <a:endParaRPr lang="en-US" dirty="0"/>
          </a:p>
        </p:txBody>
      </p:sp>
      <p:pic>
        <p:nvPicPr>
          <p:cNvPr id="6" name="Picture 8" descr="Resultado de imagen para siguiente">
            <a:hlinkClick r:id="" action="ppaction://hlinkshowjump?jump=nextslide"/>
            <a:extLst>
              <a:ext uri="{FF2B5EF4-FFF2-40B4-BE49-F238E27FC236}">
                <a16:creationId xmlns:a16="http://schemas.microsoft.com/office/drawing/2014/main" id="{67647B80-5E7F-40DC-9E70-F1EC634720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37853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2800" dirty="0"/>
              <a:t>5) En la 3ra clase marcar nuestro inicio y fin de la cola, el tamaño y nuestro constructor(para inicializar las colas).</a:t>
            </a:r>
          </a:p>
        </p:txBody>
      </p:sp>
      <p:pic>
        <p:nvPicPr>
          <p:cNvPr id="5" name="Marcador de contenido 4"/>
          <p:cNvPicPr>
            <a:picLocks noGrp="1" noChangeAspect="1"/>
          </p:cNvPicPr>
          <p:nvPr>
            <p:ph idx="1"/>
          </p:nvPr>
        </p:nvPicPr>
        <p:blipFill rotWithShape="1">
          <a:blip r:embed="rId2"/>
          <a:srcRect l="330" t="29724" r="59612" b="26546"/>
          <a:stretch/>
        </p:blipFill>
        <p:spPr>
          <a:xfrm>
            <a:off x="1313645" y="2317006"/>
            <a:ext cx="8602721" cy="4186825"/>
          </a:xfrm>
          <a:prstGeom prst="rect">
            <a:avLst/>
          </a:prstGeom>
        </p:spPr>
      </p:pic>
      <p:sp>
        <p:nvSpPr>
          <p:cNvPr id="4" name="Marcador de pie de página 3"/>
          <p:cNvSpPr>
            <a:spLocks noGrp="1"/>
          </p:cNvSpPr>
          <p:nvPr>
            <p:ph type="ftr" sz="quarter" idx="11"/>
          </p:nvPr>
        </p:nvSpPr>
        <p:spPr/>
        <p:txBody>
          <a:bodyPr/>
          <a:lstStyle/>
          <a:p>
            <a:r>
              <a:rPr lang="en-US"/>
              <a:t>
              </a:t>
            </a:r>
            <a:endParaRPr lang="en-US" dirty="0"/>
          </a:p>
        </p:txBody>
      </p:sp>
      <p:pic>
        <p:nvPicPr>
          <p:cNvPr id="6" name="Picture 8" descr="Resultado de imagen para siguiente">
            <a:hlinkClick r:id="" action="ppaction://hlinkshowjump?jump=nextslide"/>
            <a:extLst>
              <a:ext uri="{FF2B5EF4-FFF2-40B4-BE49-F238E27FC236}">
                <a16:creationId xmlns:a16="http://schemas.microsoft.com/office/drawing/2014/main" id="{79BA51B3-63F3-4994-A22D-C7446F80E0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1241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006E5EC4-A090-479B-9E09-49264779C097}"/>
              </a:ext>
            </a:extLst>
          </p:cNvPr>
          <p:cNvSpPr>
            <a:spLocks noGrp="1"/>
          </p:cNvSpPr>
          <p:nvPr>
            <p:ph type="ftr" sz="quarter" idx="11"/>
          </p:nvPr>
        </p:nvSpPr>
        <p:spPr/>
        <p:txBody>
          <a:bodyPr/>
          <a:lstStyle/>
          <a:p>
            <a:r>
              <a:rPr lang="en-US"/>
              <a:t>
              </a:t>
            </a:r>
            <a:endParaRPr lang="en-US" dirty="0"/>
          </a:p>
        </p:txBody>
      </p:sp>
      <p:sp>
        <p:nvSpPr>
          <p:cNvPr id="3" name="Rectángulo 2">
            <a:extLst>
              <a:ext uri="{FF2B5EF4-FFF2-40B4-BE49-F238E27FC236}">
                <a16:creationId xmlns:a16="http://schemas.microsoft.com/office/drawing/2014/main" id="{80A00733-73DD-4E79-BF04-4BB391740E2B}"/>
              </a:ext>
            </a:extLst>
          </p:cNvPr>
          <p:cNvSpPr/>
          <p:nvPr/>
        </p:nvSpPr>
        <p:spPr>
          <a:xfrm>
            <a:off x="314007" y="119856"/>
            <a:ext cx="7338613" cy="461665"/>
          </a:xfrm>
          <a:prstGeom prst="rect">
            <a:avLst/>
          </a:prstGeom>
        </p:spPr>
        <p:txBody>
          <a:bodyPr wrap="square">
            <a:spAutoFit/>
          </a:bodyPr>
          <a:lstStyle/>
          <a:p>
            <a:r>
              <a:rPr lang="es-ES" sz="2400" dirty="0">
                <a:latin typeface="Segoe UI" panose="020B0502040204020203" pitchFamily="34" charset="0"/>
                <a:ea typeface="Segoe UI" panose="020B0502040204020203" pitchFamily="34" charset="0"/>
                <a:cs typeface="Times New Roman" panose="02020603050405020304" pitchFamily="18" charset="0"/>
              </a:rPr>
              <a:t>2. Ubicación espacial de la Unidad de aprendizaje</a:t>
            </a:r>
            <a:endParaRPr lang="es-MX" sz="2400" dirty="0"/>
          </a:p>
        </p:txBody>
      </p:sp>
      <p:pic>
        <p:nvPicPr>
          <p:cNvPr id="4" name="Imagen 3" descr="Recorte de pantalla">
            <a:extLst>
              <a:ext uri="{FF2B5EF4-FFF2-40B4-BE49-F238E27FC236}">
                <a16:creationId xmlns:a16="http://schemas.microsoft.com/office/drawing/2014/main" id="{A2646A09-4AAD-44C0-B994-D11383E7F5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8437" y="568876"/>
            <a:ext cx="8248549" cy="6289124"/>
          </a:xfrm>
          <a:prstGeom prst="rect">
            <a:avLst/>
          </a:prstGeom>
        </p:spPr>
      </p:pic>
      <p:sp>
        <p:nvSpPr>
          <p:cNvPr id="5" name="Elipse 4">
            <a:extLst>
              <a:ext uri="{FF2B5EF4-FFF2-40B4-BE49-F238E27FC236}">
                <a16:creationId xmlns:a16="http://schemas.microsoft.com/office/drawing/2014/main" id="{64E9D6FA-51CF-405B-BFD1-775A4708F285}"/>
              </a:ext>
            </a:extLst>
          </p:cNvPr>
          <p:cNvSpPr/>
          <p:nvPr/>
        </p:nvSpPr>
        <p:spPr>
          <a:xfrm>
            <a:off x="3983313" y="834414"/>
            <a:ext cx="1040295" cy="649357"/>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hacia abajo 5">
            <a:extLst>
              <a:ext uri="{FF2B5EF4-FFF2-40B4-BE49-F238E27FC236}">
                <a16:creationId xmlns:a16="http://schemas.microsoft.com/office/drawing/2014/main" id="{AEB139F8-ECAA-4241-BD99-44040DAD4ADB}"/>
              </a:ext>
            </a:extLst>
          </p:cNvPr>
          <p:cNvSpPr/>
          <p:nvPr/>
        </p:nvSpPr>
        <p:spPr>
          <a:xfrm rot="7579540">
            <a:off x="4929073" y="1337384"/>
            <a:ext cx="463827" cy="509545"/>
          </a:xfrm>
          <a:prstGeom prst="down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Resultado de imagen para menu boton">
            <a:hlinkClick r:id="rId3" action="ppaction://hlinksldjump"/>
            <a:extLst>
              <a:ext uri="{FF2B5EF4-FFF2-40B4-BE49-F238E27FC236}">
                <a16:creationId xmlns:a16="http://schemas.microsoft.com/office/drawing/2014/main" id="{17338B55-F389-45C9-A6E5-77881595B2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09684"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75735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Continuación…</a:t>
            </a:r>
          </a:p>
        </p:txBody>
      </p:sp>
      <p:pic>
        <p:nvPicPr>
          <p:cNvPr id="5" name="Marcador de contenido 4"/>
          <p:cNvPicPr>
            <a:picLocks noGrp="1" noChangeAspect="1"/>
          </p:cNvPicPr>
          <p:nvPr>
            <p:ph idx="1"/>
          </p:nvPr>
        </p:nvPicPr>
        <p:blipFill rotWithShape="1">
          <a:blip r:embed="rId2"/>
          <a:srcRect l="330" t="27462" r="41596" b="23908"/>
          <a:stretch/>
        </p:blipFill>
        <p:spPr>
          <a:xfrm>
            <a:off x="1050506" y="1749018"/>
            <a:ext cx="9716231" cy="4741933"/>
          </a:xfrm>
          <a:prstGeom prst="rect">
            <a:avLst/>
          </a:prstGeom>
        </p:spPr>
      </p:pic>
      <p:sp>
        <p:nvSpPr>
          <p:cNvPr id="4" name="Marcador de pie de página 3"/>
          <p:cNvSpPr>
            <a:spLocks noGrp="1"/>
          </p:cNvSpPr>
          <p:nvPr>
            <p:ph type="ftr" sz="quarter" idx="11"/>
          </p:nvPr>
        </p:nvSpPr>
        <p:spPr/>
        <p:txBody>
          <a:bodyPr/>
          <a:lstStyle/>
          <a:p>
            <a:r>
              <a:rPr lang="en-US"/>
              <a:t>
              </a:t>
            </a:r>
            <a:endParaRPr lang="en-US" dirty="0"/>
          </a:p>
        </p:txBody>
      </p:sp>
      <p:sp>
        <p:nvSpPr>
          <p:cNvPr id="6" name="Llamada ovalada 5"/>
          <p:cNvSpPr/>
          <p:nvPr/>
        </p:nvSpPr>
        <p:spPr>
          <a:xfrm>
            <a:off x="5473522" y="1749018"/>
            <a:ext cx="4056844" cy="1560852"/>
          </a:xfrm>
          <a:prstGeom prst="wedgeEllipseCallout">
            <a:avLst>
              <a:gd name="adj1" fmla="val -54166"/>
              <a:gd name="adj2" fmla="val 493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Comenzar por nuestra operación para saber si esta vacía nuestra cola, va a retornar si esta vacía.</a:t>
            </a:r>
          </a:p>
        </p:txBody>
      </p:sp>
      <p:sp>
        <p:nvSpPr>
          <p:cNvPr id="7" name="Llamada ovalada 6"/>
          <p:cNvSpPr/>
          <p:nvPr/>
        </p:nvSpPr>
        <p:spPr>
          <a:xfrm>
            <a:off x="7109135" y="3656345"/>
            <a:ext cx="4146998" cy="1778540"/>
          </a:xfrm>
          <a:prstGeom prst="wedgeEllipseCallout">
            <a:avLst>
              <a:gd name="adj1" fmla="val -81081"/>
              <a:gd name="adj2" fmla="val -323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Operación insertar: Aquí se recibirá el elemento. Solo se insertara por el final y lo primero que haremos será crear un nuevo puntero con el parámetro del elemento que será ingresado.</a:t>
            </a:r>
          </a:p>
        </p:txBody>
      </p:sp>
      <p:sp>
        <p:nvSpPr>
          <p:cNvPr id="8" name="Llamada ovalada 7"/>
          <p:cNvSpPr/>
          <p:nvPr/>
        </p:nvSpPr>
        <p:spPr>
          <a:xfrm>
            <a:off x="4420905" y="5897496"/>
            <a:ext cx="2544417" cy="646742"/>
          </a:xfrm>
          <a:prstGeom prst="wedgeEllipseCallout">
            <a:avLst>
              <a:gd name="adj1" fmla="val -85416"/>
              <a:gd name="adj2" fmla="val -194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El tamaño se va incrementar</a:t>
            </a:r>
          </a:p>
        </p:txBody>
      </p:sp>
      <p:pic>
        <p:nvPicPr>
          <p:cNvPr id="9" name="Picture 8" descr="Resultado de imagen para siguiente">
            <a:hlinkClick r:id="" action="ppaction://hlinkshowjump?jump=nextslide"/>
            <a:extLst>
              <a:ext uri="{FF2B5EF4-FFF2-40B4-BE49-F238E27FC236}">
                <a16:creationId xmlns:a16="http://schemas.microsoft.com/office/drawing/2014/main" id="{DAC98BB5-22AF-48C2-B82A-9EDA47E080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02328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Continuación…</a:t>
            </a:r>
          </a:p>
        </p:txBody>
      </p:sp>
      <p:pic>
        <p:nvPicPr>
          <p:cNvPr id="5" name="Marcador de contenido 4"/>
          <p:cNvPicPr>
            <a:picLocks noGrp="1" noChangeAspect="1"/>
          </p:cNvPicPr>
          <p:nvPr>
            <p:ph idx="1"/>
          </p:nvPr>
        </p:nvPicPr>
        <p:blipFill rotWithShape="1">
          <a:blip r:embed="rId2"/>
          <a:srcRect l="13896" t="33600" r="26335" b="25793"/>
          <a:stretch/>
        </p:blipFill>
        <p:spPr>
          <a:xfrm>
            <a:off x="1154953" y="2385392"/>
            <a:ext cx="8754161" cy="4006446"/>
          </a:xfrm>
          <a:prstGeom prst="rect">
            <a:avLst/>
          </a:prstGeom>
        </p:spPr>
      </p:pic>
      <p:sp>
        <p:nvSpPr>
          <p:cNvPr id="4" name="Marcador de pie de página 3"/>
          <p:cNvSpPr>
            <a:spLocks noGrp="1"/>
          </p:cNvSpPr>
          <p:nvPr>
            <p:ph type="ftr" sz="quarter" idx="11"/>
          </p:nvPr>
        </p:nvSpPr>
        <p:spPr/>
        <p:txBody>
          <a:bodyPr/>
          <a:lstStyle/>
          <a:p>
            <a:r>
              <a:rPr lang="en-US"/>
              <a:t>
              </a:t>
            </a:r>
            <a:endParaRPr lang="en-US" dirty="0"/>
          </a:p>
        </p:txBody>
      </p:sp>
      <p:sp>
        <p:nvSpPr>
          <p:cNvPr id="6" name="Llamada ovalada 5"/>
          <p:cNvSpPr/>
          <p:nvPr/>
        </p:nvSpPr>
        <p:spPr>
          <a:xfrm>
            <a:off x="4420904" y="1470991"/>
            <a:ext cx="4458053" cy="1457739"/>
          </a:xfrm>
          <a:prstGeom prst="wedgeEllipseCallout">
            <a:avLst>
              <a:gd name="adj1" fmla="val -58504"/>
              <a:gd name="adj2" fmla="val 6553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1600" dirty="0"/>
              <a:t>Quitar un elemento de nuestra cola, este me va a retornar un dato de tipo entero; creando una variable de tipo auxiliar. </a:t>
            </a:r>
          </a:p>
        </p:txBody>
      </p:sp>
      <p:sp>
        <p:nvSpPr>
          <p:cNvPr id="7" name="Llamada ovalada 6"/>
          <p:cNvSpPr/>
          <p:nvPr/>
        </p:nvSpPr>
        <p:spPr>
          <a:xfrm>
            <a:off x="4880764" y="3426053"/>
            <a:ext cx="3538331" cy="1126435"/>
          </a:xfrm>
          <a:prstGeom prst="wedgeEllipseCallout">
            <a:avLst>
              <a:gd name="adj1" fmla="val -63904"/>
              <a:gd name="adj2" fmla="val 49559"/>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dirty="0"/>
              <a:t>Este es para saber quien esta al inicio de la cola</a:t>
            </a:r>
          </a:p>
        </p:txBody>
      </p:sp>
      <p:sp>
        <p:nvSpPr>
          <p:cNvPr id="8" name="Llamada ovalada 7"/>
          <p:cNvSpPr/>
          <p:nvPr/>
        </p:nvSpPr>
        <p:spPr>
          <a:xfrm>
            <a:off x="5532033" y="5305351"/>
            <a:ext cx="3101010" cy="825925"/>
          </a:xfrm>
          <a:prstGeom prst="wedgeEllipseCallout">
            <a:avLst>
              <a:gd name="adj1" fmla="val -85190"/>
              <a:gd name="adj2" fmla="val -4660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1600" dirty="0"/>
              <a:t>Para saber el tamaño de nuestra cola</a:t>
            </a:r>
          </a:p>
        </p:txBody>
      </p:sp>
      <p:pic>
        <p:nvPicPr>
          <p:cNvPr id="9" name="Picture 8" descr="Resultado de imagen para siguiente">
            <a:hlinkClick r:id="" action="ppaction://hlinkshowjump?jump=nextslide"/>
            <a:extLst>
              <a:ext uri="{FF2B5EF4-FFF2-40B4-BE49-F238E27FC236}">
                <a16:creationId xmlns:a16="http://schemas.microsoft.com/office/drawing/2014/main" id="{CBF1C128-A595-41E8-9034-442D019CA9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6891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6) En la primer clase</a:t>
            </a:r>
          </a:p>
        </p:txBody>
      </p:sp>
      <p:pic>
        <p:nvPicPr>
          <p:cNvPr id="5" name="Marcador de contenido 4"/>
          <p:cNvPicPr>
            <a:picLocks noGrp="1" noChangeAspect="1"/>
          </p:cNvPicPr>
          <p:nvPr>
            <p:ph idx="1"/>
          </p:nvPr>
        </p:nvPicPr>
        <p:blipFill rotWithShape="1">
          <a:blip r:embed="rId2"/>
          <a:srcRect l="20520" t="10684" r="8381" b="18365"/>
          <a:stretch/>
        </p:blipFill>
        <p:spPr>
          <a:xfrm>
            <a:off x="1154954" y="1719041"/>
            <a:ext cx="8108316" cy="4867289"/>
          </a:xfrm>
          <a:prstGeom prst="rect">
            <a:avLst/>
          </a:prstGeom>
        </p:spPr>
      </p:pic>
      <p:sp>
        <p:nvSpPr>
          <p:cNvPr id="4" name="Marcador de pie de página 3"/>
          <p:cNvSpPr>
            <a:spLocks noGrp="1"/>
          </p:cNvSpPr>
          <p:nvPr>
            <p:ph type="ftr" sz="quarter" idx="11"/>
          </p:nvPr>
        </p:nvSpPr>
        <p:spPr/>
        <p:txBody>
          <a:bodyPr/>
          <a:lstStyle/>
          <a:p>
            <a:r>
              <a:rPr lang="en-US"/>
              <a:t>
              </a:t>
            </a:r>
            <a:endParaRPr lang="en-US" dirty="0"/>
          </a:p>
        </p:txBody>
      </p:sp>
      <p:sp>
        <p:nvSpPr>
          <p:cNvPr id="6" name="Llamada ovalada 5"/>
          <p:cNvSpPr/>
          <p:nvPr/>
        </p:nvSpPr>
        <p:spPr>
          <a:xfrm>
            <a:off x="3918895" y="1974573"/>
            <a:ext cx="2150601" cy="808135"/>
          </a:xfrm>
          <a:prstGeom prst="wedgeEllipseCallout">
            <a:avLst>
              <a:gd name="adj1" fmla="val -88536"/>
              <a:gd name="adj2" fmla="val 2502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Vamos a crear la cola</a:t>
            </a:r>
          </a:p>
        </p:txBody>
      </p:sp>
      <p:sp>
        <p:nvSpPr>
          <p:cNvPr id="7" name="Llamada ovalada 6"/>
          <p:cNvSpPr/>
          <p:nvPr/>
        </p:nvSpPr>
        <p:spPr>
          <a:xfrm>
            <a:off x="6506817" y="2093845"/>
            <a:ext cx="2093843" cy="834885"/>
          </a:xfrm>
          <a:prstGeom prst="wedgeEllipseCallout">
            <a:avLst>
              <a:gd name="adj1" fmla="val -76841"/>
              <a:gd name="adj2" fmla="val 6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Crearemos nuestro menú</a:t>
            </a:r>
          </a:p>
        </p:txBody>
      </p:sp>
      <p:sp>
        <p:nvSpPr>
          <p:cNvPr id="8" name="Llamada ovalada 7"/>
          <p:cNvSpPr/>
          <p:nvPr/>
        </p:nvSpPr>
        <p:spPr>
          <a:xfrm>
            <a:off x="7248939" y="3750365"/>
            <a:ext cx="2425148" cy="1073426"/>
          </a:xfrm>
          <a:prstGeom prst="wedgeEllipseCallout">
            <a:avLst>
              <a:gd name="adj1" fmla="val -91421"/>
              <a:gd name="adj2" fmla="val 2403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Nuestra opción numero uno es para insertar los elementos</a:t>
            </a:r>
          </a:p>
        </p:txBody>
      </p:sp>
      <p:sp>
        <p:nvSpPr>
          <p:cNvPr id="10" name="Llamada ovalada 9"/>
          <p:cNvSpPr/>
          <p:nvPr/>
        </p:nvSpPr>
        <p:spPr>
          <a:xfrm>
            <a:off x="424070" y="4533524"/>
            <a:ext cx="1789043" cy="1126435"/>
          </a:xfrm>
          <a:prstGeom prst="wedgeEllipseCallout">
            <a:avLst>
              <a:gd name="adj1" fmla="val 65093"/>
              <a:gd name="adj2" fmla="val 48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Para mandar a llamar a nuestro elemento</a:t>
            </a:r>
          </a:p>
        </p:txBody>
      </p:sp>
      <p:pic>
        <p:nvPicPr>
          <p:cNvPr id="9" name="Picture 8" descr="Resultado de imagen para siguiente">
            <a:hlinkClick r:id="" action="ppaction://hlinkshowjump?jump=nextslide"/>
            <a:extLst>
              <a:ext uri="{FF2B5EF4-FFF2-40B4-BE49-F238E27FC236}">
                <a16:creationId xmlns:a16="http://schemas.microsoft.com/office/drawing/2014/main" id="{6F9DFF19-7BE3-4B07-B18D-9F120FA3D5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0561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7)Run…</a:t>
            </a:r>
          </a:p>
        </p:txBody>
      </p:sp>
      <p:sp>
        <p:nvSpPr>
          <p:cNvPr id="4" name="Marcador de pie de página 3"/>
          <p:cNvSpPr>
            <a:spLocks noGrp="1"/>
          </p:cNvSpPr>
          <p:nvPr>
            <p:ph type="ftr" sz="quarter" idx="11"/>
          </p:nvPr>
        </p:nvSpPr>
        <p:spPr/>
        <p:txBody>
          <a:bodyPr/>
          <a:lstStyle/>
          <a:p>
            <a:r>
              <a:rPr lang="en-US"/>
              <a:t>
              </a:t>
            </a:r>
            <a:endParaRPr lang="en-US" dirty="0"/>
          </a:p>
        </p:txBody>
      </p:sp>
      <p:pic>
        <p:nvPicPr>
          <p:cNvPr id="16" name="Imagen 15"/>
          <p:cNvPicPr>
            <a:picLocks noChangeAspect="1"/>
          </p:cNvPicPr>
          <p:nvPr/>
        </p:nvPicPr>
        <p:blipFill rotWithShape="1">
          <a:blip r:embed="rId2">
            <a:extLst>
              <a:ext uri="{28A0092B-C50C-407E-A947-70E740481C1C}">
                <a14:useLocalDpi xmlns:a14="http://schemas.microsoft.com/office/drawing/2010/main" val="0"/>
              </a:ext>
            </a:extLst>
          </a:blip>
          <a:srcRect l="39181" t="33220" r="39180" b="38995"/>
          <a:stretch/>
        </p:blipFill>
        <p:spPr>
          <a:xfrm>
            <a:off x="407979" y="2034862"/>
            <a:ext cx="2966285" cy="1906073"/>
          </a:xfrm>
          <a:prstGeom prst="rect">
            <a:avLst/>
          </a:prstGeom>
        </p:spPr>
      </p:pic>
      <p:pic>
        <p:nvPicPr>
          <p:cNvPr id="17" name="Imagen 16"/>
          <p:cNvPicPr>
            <a:picLocks noChangeAspect="1"/>
          </p:cNvPicPr>
          <p:nvPr/>
        </p:nvPicPr>
        <p:blipFill rotWithShape="1">
          <a:blip r:embed="rId3">
            <a:extLst>
              <a:ext uri="{28A0092B-C50C-407E-A947-70E740481C1C}">
                <a14:useLocalDpi xmlns:a14="http://schemas.microsoft.com/office/drawing/2010/main" val="0"/>
              </a:ext>
            </a:extLst>
          </a:blip>
          <a:srcRect l="39463" t="39536" r="39426" b="45485"/>
          <a:stretch/>
        </p:blipFill>
        <p:spPr>
          <a:xfrm>
            <a:off x="4063284" y="2305319"/>
            <a:ext cx="3028648" cy="1411960"/>
          </a:xfrm>
          <a:prstGeom prst="rect">
            <a:avLst/>
          </a:prstGeom>
        </p:spPr>
      </p:pic>
      <p:pic>
        <p:nvPicPr>
          <p:cNvPr id="19" name="Marcador de contenido 18"/>
          <p:cNvPicPr>
            <a:picLocks noGrp="1" noChangeAspect="1"/>
          </p:cNvPicPr>
          <p:nvPr>
            <p:ph idx="1"/>
          </p:nvPr>
        </p:nvPicPr>
        <p:blipFill rotWithShape="1">
          <a:blip r:embed="rId4">
            <a:extLst>
              <a:ext uri="{28A0092B-C50C-407E-A947-70E740481C1C}">
                <a14:useLocalDpi xmlns:a14="http://schemas.microsoft.com/office/drawing/2010/main" val="0"/>
              </a:ext>
            </a:extLst>
          </a:blip>
          <a:srcRect l="40601" t="39148" r="40536" b="45395"/>
          <a:stretch/>
        </p:blipFill>
        <p:spPr>
          <a:xfrm>
            <a:off x="8226249" y="2137260"/>
            <a:ext cx="3105920" cy="1430820"/>
          </a:xfrm>
        </p:spPr>
      </p:pic>
      <p:sp>
        <p:nvSpPr>
          <p:cNvPr id="20" name="Llamada ovalada 19"/>
          <p:cNvSpPr/>
          <p:nvPr/>
        </p:nvSpPr>
        <p:spPr>
          <a:xfrm>
            <a:off x="3374264" y="973668"/>
            <a:ext cx="1378040" cy="816495"/>
          </a:xfrm>
          <a:prstGeom prst="wedgeEllipseCallout">
            <a:avLst>
              <a:gd name="adj1" fmla="val -59151"/>
              <a:gd name="adj2" fmla="val 672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Nuestro menú finaliza así</a:t>
            </a:r>
          </a:p>
        </p:txBody>
      </p:sp>
      <p:sp>
        <p:nvSpPr>
          <p:cNvPr id="21" name="Llamada ovalada 20"/>
          <p:cNvSpPr/>
          <p:nvPr/>
        </p:nvSpPr>
        <p:spPr>
          <a:xfrm>
            <a:off x="5593574" y="1081825"/>
            <a:ext cx="1966325" cy="1055435"/>
          </a:xfrm>
          <a:prstGeom prst="wedgeEllipse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sz="1200" dirty="0"/>
              <a:t>Nuestra opción 1 ingresar los elementos a nuestra cola</a:t>
            </a:r>
          </a:p>
        </p:txBody>
      </p:sp>
      <p:sp>
        <p:nvSpPr>
          <p:cNvPr id="23" name="Llamada ovalada 22"/>
          <p:cNvSpPr/>
          <p:nvPr/>
        </p:nvSpPr>
        <p:spPr>
          <a:xfrm>
            <a:off x="8899301" y="1068946"/>
            <a:ext cx="2253803" cy="923124"/>
          </a:xfrm>
          <a:prstGeom prst="wedgeEllipseCallou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200" dirty="0"/>
              <a:t>Para saber si nuestra cola se encuentra </a:t>
            </a:r>
            <a:r>
              <a:rPr lang="es-MX" sz="1200" dirty="0" err="1"/>
              <a:t>vacia</a:t>
            </a:r>
            <a:r>
              <a:rPr lang="es-MX" sz="1200" dirty="0"/>
              <a:t> o no.</a:t>
            </a:r>
          </a:p>
        </p:txBody>
      </p:sp>
      <p:sp>
        <p:nvSpPr>
          <p:cNvPr id="24" name="Rectángulo redondeado 23"/>
          <p:cNvSpPr/>
          <p:nvPr/>
        </p:nvSpPr>
        <p:spPr>
          <a:xfrm>
            <a:off x="10367494" y="2704563"/>
            <a:ext cx="231820" cy="270457"/>
          </a:xfrm>
          <a:prstGeom prst="round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pic>
        <p:nvPicPr>
          <p:cNvPr id="25" name="Imagen 24"/>
          <p:cNvPicPr>
            <a:picLocks noChangeAspect="1"/>
          </p:cNvPicPr>
          <p:nvPr/>
        </p:nvPicPr>
        <p:blipFill rotWithShape="1">
          <a:blip r:embed="rId5">
            <a:extLst>
              <a:ext uri="{28A0092B-C50C-407E-A947-70E740481C1C}">
                <a14:useLocalDpi xmlns:a14="http://schemas.microsoft.com/office/drawing/2010/main" val="0"/>
              </a:ext>
            </a:extLst>
          </a:blip>
          <a:srcRect l="40589" t="40195" r="40461" b="45457"/>
          <a:stretch/>
        </p:blipFill>
        <p:spPr>
          <a:xfrm>
            <a:off x="407979" y="5250744"/>
            <a:ext cx="2966285" cy="1364750"/>
          </a:xfrm>
          <a:prstGeom prst="rect">
            <a:avLst/>
          </a:prstGeom>
        </p:spPr>
      </p:pic>
      <p:pic>
        <p:nvPicPr>
          <p:cNvPr id="26" name="Imagen 25"/>
          <p:cNvPicPr>
            <a:picLocks noChangeAspect="1"/>
          </p:cNvPicPr>
          <p:nvPr/>
        </p:nvPicPr>
        <p:blipFill rotWithShape="1">
          <a:blip r:embed="rId6">
            <a:extLst>
              <a:ext uri="{28A0092B-C50C-407E-A947-70E740481C1C}">
                <a14:useLocalDpi xmlns:a14="http://schemas.microsoft.com/office/drawing/2010/main" val="0"/>
              </a:ext>
            </a:extLst>
          </a:blip>
          <a:srcRect l="38300" t="39586" r="38446" b="45589"/>
          <a:stretch/>
        </p:blipFill>
        <p:spPr>
          <a:xfrm>
            <a:off x="4079250" y="5250744"/>
            <a:ext cx="3028648" cy="1364750"/>
          </a:xfrm>
          <a:prstGeom prst="rect">
            <a:avLst/>
          </a:prstGeom>
        </p:spPr>
      </p:pic>
      <p:sp>
        <p:nvSpPr>
          <p:cNvPr id="27" name="Llamada ovalada 26"/>
          <p:cNvSpPr/>
          <p:nvPr/>
        </p:nvSpPr>
        <p:spPr>
          <a:xfrm>
            <a:off x="407979" y="4131535"/>
            <a:ext cx="3133711" cy="950494"/>
          </a:xfrm>
          <a:prstGeom prst="wedgeEllipse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1200" dirty="0"/>
              <a:t>Para tener en cuenta cuantos elementos tenemos en nuestra cola</a:t>
            </a:r>
          </a:p>
        </p:txBody>
      </p:sp>
      <p:sp>
        <p:nvSpPr>
          <p:cNvPr id="28" name="Llamada ovalada 27"/>
          <p:cNvSpPr/>
          <p:nvPr/>
        </p:nvSpPr>
        <p:spPr>
          <a:xfrm>
            <a:off x="4420905" y="4031087"/>
            <a:ext cx="2671027" cy="1138512"/>
          </a:xfrm>
          <a:prstGeom prst="wedgeEllipseCallo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1200" dirty="0"/>
              <a:t>Para saber que elemento se encuentra al principio de nuestra cola</a:t>
            </a:r>
          </a:p>
        </p:txBody>
      </p:sp>
      <p:pic>
        <p:nvPicPr>
          <p:cNvPr id="32" name="Imagen 31"/>
          <p:cNvPicPr>
            <a:picLocks noChangeAspect="1"/>
          </p:cNvPicPr>
          <p:nvPr/>
        </p:nvPicPr>
        <p:blipFill rotWithShape="1">
          <a:blip r:embed="rId7">
            <a:extLst>
              <a:ext uri="{28A0092B-C50C-407E-A947-70E740481C1C}">
                <a14:useLocalDpi xmlns:a14="http://schemas.microsoft.com/office/drawing/2010/main" val="0"/>
              </a:ext>
            </a:extLst>
          </a:blip>
          <a:srcRect l="40460" t="39825" r="40462" b="45600"/>
          <a:stretch/>
        </p:blipFill>
        <p:spPr>
          <a:xfrm>
            <a:off x="8384146" y="5081211"/>
            <a:ext cx="2942824" cy="1264032"/>
          </a:xfrm>
          <a:prstGeom prst="rect">
            <a:avLst/>
          </a:prstGeom>
        </p:spPr>
      </p:pic>
      <p:sp>
        <p:nvSpPr>
          <p:cNvPr id="33" name="Llamada ovalada 32"/>
          <p:cNvSpPr/>
          <p:nvPr/>
        </p:nvSpPr>
        <p:spPr>
          <a:xfrm>
            <a:off x="8744755" y="4024708"/>
            <a:ext cx="2266682" cy="688960"/>
          </a:xfrm>
          <a:prstGeom prst="wedgeEllipseCallout">
            <a:avLst>
              <a:gd name="adj1" fmla="val 25190"/>
              <a:gd name="adj2" fmla="val 94278"/>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s-MX"/>
              <a:t>Salir</a:t>
            </a:r>
          </a:p>
        </p:txBody>
      </p:sp>
      <p:pic>
        <p:nvPicPr>
          <p:cNvPr id="18" name="Picture 8" descr="Resultado de imagen para siguiente">
            <a:hlinkClick r:id="" action="ppaction://hlinkshowjump?jump=nextslide"/>
            <a:extLst>
              <a:ext uri="{FF2B5EF4-FFF2-40B4-BE49-F238E27FC236}">
                <a16:creationId xmlns:a16="http://schemas.microsoft.com/office/drawing/2014/main" id="{ED5C3B67-1C61-4BF3-AA02-CF85D11BDE1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237850" y="5832856"/>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39301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dirty="0"/>
              <a:t>Eliminación de elementos:</a:t>
            </a:r>
          </a:p>
        </p:txBody>
      </p:sp>
      <p:sp>
        <p:nvSpPr>
          <p:cNvPr id="3" name="Marcador de contenido 2"/>
          <p:cNvSpPr>
            <a:spLocks noGrp="1"/>
          </p:cNvSpPr>
          <p:nvPr>
            <p:ph idx="1"/>
          </p:nvPr>
        </p:nvSpPr>
        <p:spPr>
          <a:xfrm>
            <a:off x="1154954" y="2289602"/>
            <a:ext cx="9749607" cy="1217873"/>
          </a:xfrm>
        </p:spPr>
        <p:txBody>
          <a:bodyPr>
            <a:normAutofit/>
          </a:bodyPr>
          <a:lstStyle/>
          <a:p>
            <a:r>
              <a:rPr lang="es-ES" sz="1600" dirty="0"/>
              <a:t>El primer elemento introducido Q(n) que es el eliminado, se almacena en una variable auxiliar x,  para eliminar se tendrá que verificar  que la cadena este vacía.</a:t>
            </a:r>
          </a:p>
          <a:p>
            <a:endParaRPr lang="es-MX" sz="1600" dirty="0"/>
          </a:p>
        </p:txBody>
      </p:sp>
      <p:pic>
        <p:nvPicPr>
          <p:cNvPr id="4" name="Imagen 3"/>
          <p:cNvPicPr>
            <a:picLocks noChangeAspect="1"/>
          </p:cNvPicPr>
          <p:nvPr/>
        </p:nvPicPr>
        <p:blipFill>
          <a:blip r:embed="rId2"/>
          <a:stretch>
            <a:fillRect/>
          </a:stretch>
        </p:blipFill>
        <p:spPr>
          <a:xfrm>
            <a:off x="1154953" y="3025311"/>
            <a:ext cx="8316593" cy="3634796"/>
          </a:xfrm>
          <a:prstGeom prst="rect">
            <a:avLst/>
          </a:prstGeom>
        </p:spPr>
      </p:pic>
      <p:sp>
        <p:nvSpPr>
          <p:cNvPr id="5" name="Marcador de pie de página 4"/>
          <p:cNvSpPr>
            <a:spLocks noGrp="1"/>
          </p:cNvSpPr>
          <p:nvPr>
            <p:ph type="ftr" sz="quarter" idx="11"/>
          </p:nvPr>
        </p:nvSpPr>
        <p:spPr/>
        <p:txBody>
          <a:bodyPr/>
          <a:lstStyle/>
          <a:p>
            <a:r>
              <a:rPr lang="en-US"/>
              <a:t>
              </a:t>
            </a:r>
            <a:endParaRPr lang="en-US" dirty="0"/>
          </a:p>
        </p:txBody>
      </p:sp>
      <p:pic>
        <p:nvPicPr>
          <p:cNvPr id="6" name="Picture 8" descr="Resultado de imagen para siguiente">
            <a:hlinkClick r:id="" action="ppaction://hlinkshowjump?jump=nextslide"/>
            <a:extLst>
              <a:ext uri="{FF2B5EF4-FFF2-40B4-BE49-F238E27FC236}">
                <a16:creationId xmlns:a16="http://schemas.microsoft.com/office/drawing/2014/main" id="{04ACD65F-EA23-4B97-9290-651D53307D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69032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000" dirty="0"/>
              <a:t>Verificar si la Cola esta vacía:</a:t>
            </a:r>
          </a:p>
        </p:txBody>
      </p:sp>
      <p:sp>
        <p:nvSpPr>
          <p:cNvPr id="3" name="Marcador de contenido 2"/>
          <p:cNvSpPr>
            <a:spLocks noGrp="1"/>
          </p:cNvSpPr>
          <p:nvPr>
            <p:ph idx="1"/>
          </p:nvPr>
        </p:nvSpPr>
        <p:spPr/>
        <p:txBody>
          <a:bodyPr>
            <a:normAutofit/>
          </a:bodyPr>
          <a:lstStyle/>
          <a:p>
            <a:r>
              <a:rPr lang="es-MX" sz="2000" dirty="0"/>
              <a:t>Una operación muy útil es ver si la cola está vacía.  Cola Vacía (Cola) devuelve True si la Cola está vacía y False en los demás casos.  Ponemos </a:t>
            </a:r>
            <a:r>
              <a:rPr lang="es-MX" sz="2000" dirty="0" err="1"/>
              <a:t>SupCola</a:t>
            </a:r>
            <a:r>
              <a:rPr lang="es-MX" sz="2000" dirty="0"/>
              <a:t> cuando la cola no está vacía.  Teóricamente ponemos siempre </a:t>
            </a:r>
            <a:r>
              <a:rPr lang="es-MX" sz="2000" dirty="0" err="1"/>
              <a:t>InsCola</a:t>
            </a:r>
            <a:r>
              <a:rPr lang="es-MX" sz="2000" dirty="0"/>
              <a:t>, porque en principio, una cola  no tiene un tamaño limitado.  Sin embargo, sabemos de nuestra experiencia con las pilas que ciertas implementaciones requiere que veamos si la estructura está llena antes de añadir otro elemento. </a:t>
            </a:r>
          </a:p>
        </p:txBody>
      </p:sp>
      <p:sp>
        <p:nvSpPr>
          <p:cNvPr id="4" name="Marcador de pie de página 3"/>
          <p:cNvSpPr>
            <a:spLocks noGrp="1"/>
          </p:cNvSpPr>
          <p:nvPr>
            <p:ph type="ftr" sz="quarter" idx="11"/>
          </p:nvPr>
        </p:nvSpPr>
        <p:spPr/>
        <p:txBody>
          <a:bodyPr/>
          <a:lstStyle/>
          <a:p>
            <a:pPr fontAlgn="ctr"/>
            <a:r>
              <a:rPr lang="es-MX" b="0"/>
              <a:t>www.programacionfacil.com/estructura_de_datos/colas.html</a:t>
            </a:r>
          </a:p>
          <a:p>
            <a:br>
              <a:rPr lang="es-MX" b="0"/>
            </a:b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AB8F66D4-66FC-4815-BA4D-ECBF123843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71374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800" dirty="0"/>
              <a:t>Aprovechamiento de la memoria:</a:t>
            </a:r>
          </a:p>
        </p:txBody>
      </p:sp>
      <p:sp>
        <p:nvSpPr>
          <p:cNvPr id="3" name="Marcador de contenido 2"/>
          <p:cNvSpPr>
            <a:spLocks noGrp="1"/>
          </p:cNvSpPr>
          <p:nvPr>
            <p:ph idx="1"/>
          </p:nvPr>
        </p:nvSpPr>
        <p:spPr/>
        <p:txBody>
          <a:bodyPr/>
          <a:lstStyle/>
          <a:p>
            <a:r>
              <a:rPr lang="es-ES" dirty="0"/>
              <a:t>Las colas pueden necesitar cantidad de memoria sobre todo si se diseña con un gran numero de elementos.  Para evitar este desperdicio de memoria, existe un procedimiento para diseñar las colas mediante una lista circular.</a:t>
            </a:r>
            <a:br>
              <a:rPr lang="es-MX" i="1" dirty="0"/>
            </a:br>
            <a:br>
              <a:rPr lang="es-MX" i="1" dirty="0"/>
            </a:br>
            <a:r>
              <a:rPr lang="es-ES" dirty="0"/>
              <a:t>Q (1), Q (2), ....., Q(n). De tal forma que el elemento   Q(1), quede a continuación de Q (n)</a:t>
            </a:r>
            <a:endParaRPr lang="es-MX" dirty="0"/>
          </a:p>
        </p:txBody>
      </p:sp>
      <p:sp>
        <p:nvSpPr>
          <p:cNvPr id="4" name="Marcador de pie de página 3"/>
          <p:cNvSpPr>
            <a:spLocks noGrp="1"/>
          </p:cNvSpPr>
          <p:nvPr>
            <p:ph type="ftr" sz="quarter" idx="11"/>
          </p:nvPr>
        </p:nvSpPr>
        <p:spPr/>
        <p:txBody>
          <a:bodyPr/>
          <a:lstStyle/>
          <a:p>
            <a:pPr fontAlgn="ctr"/>
            <a:r>
              <a:rPr lang="es-MX" b="0"/>
              <a:t>www.programacionfacil.com/estructura_de_datos/colas.html</a:t>
            </a:r>
          </a:p>
          <a:p>
            <a:br>
              <a:rPr lang="es-MX" b="0"/>
            </a:br>
            <a:endParaRPr lang="en-US" dirty="0"/>
          </a:p>
        </p:txBody>
      </p:sp>
      <p:pic>
        <p:nvPicPr>
          <p:cNvPr id="5" name="Picture 6" descr="Resultado de imagen para atras">
            <a:hlinkClick r:id="rId2" action="ppaction://hlinksldjump"/>
            <a:extLst>
              <a:ext uri="{FF2B5EF4-FFF2-40B4-BE49-F238E27FC236}">
                <a16:creationId xmlns:a16="http://schemas.microsoft.com/office/drawing/2014/main" id="{F69BC081-6EC9-474C-B3D4-E547303989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37046" y="5659923"/>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35681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1EF07245-9F59-47B6-AD58-2D4DC3C3DD6E}"/>
              </a:ext>
            </a:extLst>
          </p:cNvPr>
          <p:cNvSpPr>
            <a:spLocks noGrp="1"/>
          </p:cNvSpPr>
          <p:nvPr>
            <p:ph type="ftr" sz="quarter" idx="11"/>
          </p:nvPr>
        </p:nvSpPr>
        <p:spPr/>
        <p:txBody>
          <a:bodyPr/>
          <a:lstStyle/>
          <a:p>
            <a:r>
              <a:rPr lang="en-US"/>
              <a:t>
              </a:t>
            </a:r>
            <a:endParaRPr lang="en-US" dirty="0"/>
          </a:p>
        </p:txBody>
      </p:sp>
      <p:pic>
        <p:nvPicPr>
          <p:cNvPr id="4" name="Imagen 3">
            <a:extLst>
              <a:ext uri="{FF2B5EF4-FFF2-40B4-BE49-F238E27FC236}">
                <a16:creationId xmlns:a16="http://schemas.microsoft.com/office/drawing/2014/main" id="{CEF5CDFA-C142-4678-BD12-6F65E16F1D65}"/>
              </a:ext>
            </a:extLst>
          </p:cNvPr>
          <p:cNvPicPr>
            <a:picLocks noChangeAspect="1"/>
          </p:cNvPicPr>
          <p:nvPr/>
        </p:nvPicPr>
        <p:blipFill>
          <a:blip r:embed="rId2"/>
          <a:stretch>
            <a:fillRect/>
          </a:stretch>
        </p:blipFill>
        <p:spPr>
          <a:xfrm>
            <a:off x="0" y="0"/>
            <a:ext cx="12192000" cy="6858000"/>
          </a:xfrm>
          <a:prstGeom prst="rect">
            <a:avLst/>
          </a:prstGeom>
        </p:spPr>
      </p:pic>
      <p:pic>
        <p:nvPicPr>
          <p:cNvPr id="5" name="Picture 2" descr="Resultado de imagen para menu boton">
            <a:hlinkClick r:id="rId3" action="ppaction://hlinksldjump"/>
            <a:extLst>
              <a:ext uri="{FF2B5EF4-FFF2-40B4-BE49-F238E27FC236}">
                <a16:creationId xmlns:a16="http://schemas.microsoft.com/office/drawing/2014/main" id="{DFF02898-3F92-4BA1-8E22-46AF8EF38D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078" y="5747383"/>
            <a:ext cx="981432" cy="981432"/>
          </a:xfrm>
          <a:prstGeom prst="rect">
            <a:avLst/>
          </a:prstGeom>
          <a:noFill/>
          <a:ln>
            <a:noFill/>
          </a:ln>
          <a:extLst/>
        </p:spPr>
      </p:pic>
    </p:spTree>
    <p:extLst>
      <p:ext uri="{BB962C8B-B14F-4D97-AF65-F5344CB8AC3E}">
        <p14:creationId xmlns:p14="http://schemas.microsoft.com/office/powerpoint/2010/main" val="12829511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3CF985C8-75AF-46E2-B300-CE7FC621A463}"/>
              </a:ext>
            </a:extLst>
          </p:cNvPr>
          <p:cNvSpPr>
            <a:spLocks noGrp="1"/>
          </p:cNvSpPr>
          <p:nvPr>
            <p:ph type="ftr" sz="quarter" idx="11"/>
          </p:nvPr>
        </p:nvSpPr>
        <p:spPr/>
        <p:txBody>
          <a:bodyPr/>
          <a:lstStyle/>
          <a:p>
            <a:r>
              <a:rPr lang="en-US"/>
              <a:t>
              </a:t>
            </a:r>
            <a:endParaRPr lang="en-US" dirty="0"/>
          </a:p>
        </p:txBody>
      </p:sp>
      <p:sp>
        <p:nvSpPr>
          <p:cNvPr id="3" name="Título 1">
            <a:extLst>
              <a:ext uri="{FF2B5EF4-FFF2-40B4-BE49-F238E27FC236}">
                <a16:creationId xmlns:a16="http://schemas.microsoft.com/office/drawing/2014/main" id="{EB938E33-5D05-443E-84D4-1B112D8A6FF1}"/>
              </a:ext>
            </a:extLst>
          </p:cNvPr>
          <p:cNvSpPr txBox="1">
            <a:spLocks/>
          </p:cNvSpPr>
          <p:nvPr/>
        </p:nvSpPr>
        <p:spPr>
          <a:xfrm>
            <a:off x="676488" y="702651"/>
            <a:ext cx="7488833" cy="1499616"/>
          </a:xfrm>
          <a:prstGeom prst="rect">
            <a:avLst/>
          </a:prstGeom>
        </p:spPr>
        <p:txBody>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b="1">
                <a:solidFill>
                  <a:schemeClr val="accent1">
                    <a:lumMod val="50000"/>
                  </a:schemeClr>
                </a:solidFill>
              </a:rPr>
              <a:t>Referencias bibliográficas </a:t>
            </a:r>
            <a:endParaRPr lang="es-ES" b="1" dirty="0">
              <a:solidFill>
                <a:schemeClr val="accent1">
                  <a:lumMod val="50000"/>
                </a:schemeClr>
              </a:solidFill>
            </a:endParaRPr>
          </a:p>
        </p:txBody>
      </p:sp>
      <p:pic>
        <p:nvPicPr>
          <p:cNvPr id="5" name="Picture 2" descr="Resultado de imagen para menu boton">
            <a:hlinkClick r:id="rId2" action="ppaction://hlinksldjump"/>
            <a:extLst>
              <a:ext uri="{FF2B5EF4-FFF2-40B4-BE49-F238E27FC236}">
                <a16:creationId xmlns:a16="http://schemas.microsoft.com/office/drawing/2014/main" id="{F65BDA21-66EA-450A-9D01-4429F00125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078" y="5747383"/>
            <a:ext cx="981432" cy="981432"/>
          </a:xfrm>
          <a:prstGeom prst="rect">
            <a:avLst/>
          </a:prstGeom>
          <a:noFill/>
          <a:ln>
            <a:noFill/>
          </a:ln>
          <a:extLst/>
        </p:spPr>
      </p:pic>
      <p:sp>
        <p:nvSpPr>
          <p:cNvPr id="6" name="Rectángulo 5">
            <a:extLst>
              <a:ext uri="{FF2B5EF4-FFF2-40B4-BE49-F238E27FC236}">
                <a16:creationId xmlns:a16="http://schemas.microsoft.com/office/drawing/2014/main" id="{4F7EB23D-2DBA-48E8-8143-92337A3861CA}"/>
              </a:ext>
            </a:extLst>
          </p:cNvPr>
          <p:cNvSpPr/>
          <p:nvPr/>
        </p:nvSpPr>
        <p:spPr>
          <a:xfrm>
            <a:off x="853440" y="1284728"/>
            <a:ext cx="9936480" cy="5386090"/>
          </a:xfrm>
          <a:prstGeom prst="rect">
            <a:avLst/>
          </a:prstGeom>
        </p:spPr>
        <p:txBody>
          <a:bodyPr wrap="square">
            <a:spAutoFit/>
          </a:bodyPr>
          <a:lstStyle/>
          <a:p>
            <a:endParaRPr lang="es-MX" sz="2000" dirty="0">
              <a:latin typeface="Calibri" panose="020F0502020204030204" pitchFamily="34" charset="0"/>
            </a:endParaRPr>
          </a:p>
          <a:p>
            <a:r>
              <a:rPr lang="es-MX" dirty="0" err="1"/>
              <a:t>Cairó</a:t>
            </a:r>
            <a:r>
              <a:rPr lang="es-MX" dirty="0"/>
              <a:t>, Osvaldo y </a:t>
            </a:r>
            <a:r>
              <a:rPr lang="es-MX" dirty="0" err="1"/>
              <a:t>Guardati</a:t>
            </a:r>
            <a:r>
              <a:rPr lang="es-MX" dirty="0"/>
              <a:t>, Silvia. (2006). Estructuras de datos (3a. Edición). McGraw-Hill. </a:t>
            </a:r>
          </a:p>
          <a:p>
            <a:endParaRPr lang="es-MX" dirty="0"/>
          </a:p>
          <a:p>
            <a:r>
              <a:rPr lang="es-MX" dirty="0" err="1"/>
              <a:t>Drozdeck</a:t>
            </a:r>
            <a:r>
              <a:rPr lang="es-MX" dirty="0"/>
              <a:t>, Adam. (2007). Estructuras de datos y algoritmos en Java (2ª Edición). Thomson. </a:t>
            </a:r>
          </a:p>
          <a:p>
            <a:endParaRPr lang="es-MX" dirty="0"/>
          </a:p>
          <a:p>
            <a:r>
              <a:rPr lang="es-MX" dirty="0"/>
              <a:t>Criado, Ma. Asunción. (2006). Programación en lenguajes estructurados. </a:t>
            </a:r>
            <a:r>
              <a:rPr lang="es-MX" dirty="0" err="1"/>
              <a:t>AlfaOmega</a:t>
            </a:r>
            <a:r>
              <a:rPr lang="es-MX" dirty="0"/>
              <a:t> Ra-Ma. </a:t>
            </a:r>
          </a:p>
          <a:p>
            <a:r>
              <a:rPr lang="es-MX" dirty="0"/>
              <a:t>Joyanes, Luis. (2008). Fundamentos de programación (4ª Edición). McGraw-Hill. </a:t>
            </a:r>
          </a:p>
          <a:p>
            <a:endParaRPr lang="es-MX" dirty="0"/>
          </a:p>
          <a:p>
            <a:r>
              <a:rPr lang="es-MX" dirty="0" err="1"/>
              <a:t>Koffman</a:t>
            </a:r>
            <a:r>
              <a:rPr lang="es-MX" dirty="0"/>
              <a:t>, Elliot y Wolfgang, Paul. (2008). Estructura de datos con C++. Objetos, abstracciones y diseño. McGraw-Hill. </a:t>
            </a:r>
          </a:p>
          <a:p>
            <a:r>
              <a:rPr lang="es-MX" dirty="0"/>
              <a:t>	</a:t>
            </a:r>
          </a:p>
          <a:p>
            <a:r>
              <a:rPr lang="es-MX" dirty="0"/>
              <a:t>López, Leobardo. (2004). Programación estructurada. Un enfoque algorítmico (2ª. Edición). </a:t>
            </a:r>
            <a:r>
              <a:rPr lang="es-MX" dirty="0" err="1"/>
              <a:t>AlfaOmega</a:t>
            </a:r>
            <a:r>
              <a:rPr lang="es-MX" dirty="0"/>
              <a:t>.</a:t>
            </a:r>
          </a:p>
          <a:p>
            <a:endParaRPr lang="es-MX" dirty="0"/>
          </a:p>
          <a:p>
            <a:endParaRPr lang="es-MX" dirty="0"/>
          </a:p>
          <a:p>
            <a:r>
              <a:rPr lang="es-MX" dirty="0" err="1"/>
              <a:t>Nyhoff</a:t>
            </a:r>
            <a:r>
              <a:rPr lang="es-MX" dirty="0"/>
              <a:t>, Larry. (2006). </a:t>
            </a:r>
            <a:r>
              <a:rPr lang="es-MX" dirty="0" err="1"/>
              <a:t>TADs</a:t>
            </a:r>
            <a:r>
              <a:rPr lang="es-MX" dirty="0"/>
              <a:t>, Estructuras de datos y resolución de problemas con C++. Pearson - Prentice Hall. </a:t>
            </a:r>
            <a:r>
              <a:rPr lang="es-MX" dirty="0">
                <a:solidFill>
                  <a:srgbClr val="000000"/>
                </a:solidFill>
                <a:latin typeface="Calibri" panose="020F0502020204030204" pitchFamily="34" charset="0"/>
              </a:rPr>
              <a:t>	</a:t>
            </a:r>
          </a:p>
        </p:txBody>
      </p:sp>
    </p:spTree>
    <p:extLst>
      <p:ext uri="{BB962C8B-B14F-4D97-AF65-F5344CB8AC3E}">
        <p14:creationId xmlns:p14="http://schemas.microsoft.com/office/powerpoint/2010/main" val="603453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88A55B43-FAF9-402E-AC2D-52AE7B213FFE}"/>
              </a:ext>
            </a:extLst>
          </p:cNvPr>
          <p:cNvSpPr>
            <a:spLocks noGrp="1"/>
          </p:cNvSpPr>
          <p:nvPr>
            <p:ph type="ftr" sz="quarter" idx="11"/>
          </p:nvPr>
        </p:nvSpPr>
        <p:spPr/>
        <p:txBody>
          <a:bodyPr/>
          <a:lstStyle/>
          <a:p>
            <a:r>
              <a:rPr lang="en-US"/>
              <a:t>
              </a:t>
            </a:r>
            <a:endParaRPr lang="en-US" dirty="0"/>
          </a:p>
        </p:txBody>
      </p:sp>
      <p:sp>
        <p:nvSpPr>
          <p:cNvPr id="3" name="1 Título">
            <a:extLst>
              <a:ext uri="{FF2B5EF4-FFF2-40B4-BE49-F238E27FC236}">
                <a16:creationId xmlns:a16="http://schemas.microsoft.com/office/drawing/2014/main" id="{551B25FA-C5A2-4D60-9683-5E7CEF740FE1}"/>
              </a:ext>
            </a:extLst>
          </p:cNvPr>
          <p:cNvSpPr txBox="1">
            <a:spLocks/>
          </p:cNvSpPr>
          <p:nvPr/>
        </p:nvSpPr>
        <p:spPr>
          <a:xfrm>
            <a:off x="5875852" y="1111946"/>
            <a:ext cx="6133527" cy="1507067"/>
          </a:xfrm>
          <a:prstGeom prst="rect">
            <a:avLst/>
          </a:prstGeom>
        </p:spPr>
        <p:txBody>
          <a:bodyPr vert="horz" lIns="91440" tIns="45720" rIns="91440" bIns="45720" rtlCol="0" anchor="ctr">
            <a:normAutofit/>
          </a:bodyPr>
          <a:lstStyle/>
          <a:p>
            <a:pPr marL="0" marR="0" lvl="0" indent="0" fontAlgn="base">
              <a:spcBef>
                <a:spcPct val="0"/>
              </a:spcBef>
              <a:spcAft>
                <a:spcPts val="600"/>
              </a:spcAft>
              <a:buClrTx/>
              <a:buSzTx/>
              <a:tabLst/>
              <a:defRPr/>
            </a:pPr>
            <a:r>
              <a:rPr lang="en-US" sz="4400" cap="all" dirty="0">
                <a:ln w="3175" cmpd="sng">
                  <a:noFill/>
                </a:ln>
                <a:latin typeface="+mj-lt"/>
                <a:ea typeface="+mj-ea"/>
                <a:cs typeface="+mj-cs"/>
              </a:rPr>
              <a:t>3. </a:t>
            </a:r>
            <a:r>
              <a:rPr lang="en-US" sz="4400" cap="all" dirty="0" err="1">
                <a:ln w="3175" cmpd="sng">
                  <a:noFill/>
                </a:ln>
                <a:latin typeface="+mj-lt"/>
                <a:ea typeface="+mj-ea"/>
                <a:cs typeface="+mj-cs"/>
              </a:rPr>
              <a:t>Objetivo</a:t>
            </a:r>
            <a:r>
              <a:rPr lang="en-US" sz="4400" cap="all" dirty="0">
                <a:ln w="3175" cmpd="sng">
                  <a:noFill/>
                </a:ln>
                <a:latin typeface="+mj-lt"/>
                <a:ea typeface="+mj-ea"/>
                <a:cs typeface="+mj-cs"/>
              </a:rPr>
              <a:t> General</a:t>
            </a:r>
          </a:p>
        </p:txBody>
      </p:sp>
      <p:pic>
        <p:nvPicPr>
          <p:cNvPr id="4" name="Picture 4" descr="http://t2.gstatic.com/images?q=tbn:ANd9GcQbBeTtZyKpj0Ojj8aeLrKuwF_zn3h2PpSVzz4a1U9-i9pJAAw&amp;t=1&amp;usg=__tmjic4uOqTalTFn7t3V694GErMk=">
            <a:extLst>
              <a:ext uri="{FF2B5EF4-FFF2-40B4-BE49-F238E27FC236}">
                <a16:creationId xmlns:a16="http://schemas.microsoft.com/office/drawing/2014/main" id="{14D7FFD8-B250-4410-B37D-B1058B85CE26}"/>
              </a:ext>
            </a:extLst>
          </p:cNvPr>
          <p:cNvPicPr>
            <a:picLocks noChangeAspect="1" noChangeArrowheads="1"/>
          </p:cNvPicPr>
          <p:nvPr/>
        </p:nvPicPr>
        <p:blipFill>
          <a:blip r:embed="rId2"/>
          <a:stretch>
            <a:fillRect/>
          </a:stretch>
        </p:blipFill>
        <p:spPr bwMode="auto">
          <a:xfrm>
            <a:off x="65491" y="410612"/>
            <a:ext cx="5894438" cy="5894438"/>
          </a:xfrm>
          <a:prstGeom prst="ellipse">
            <a:avLst/>
          </a:prstGeom>
          <a:ln>
            <a:noFill/>
          </a:ln>
          <a:effectLst>
            <a:softEdge rad="112500"/>
          </a:effectLst>
        </p:spPr>
      </p:pic>
      <p:pic>
        <p:nvPicPr>
          <p:cNvPr id="5" name="Picture 2" descr="Resultado de imagen para menu boton">
            <a:hlinkClick r:id="rId3" action="ppaction://hlinksldjump"/>
            <a:extLst>
              <a:ext uri="{FF2B5EF4-FFF2-40B4-BE49-F238E27FC236}">
                <a16:creationId xmlns:a16="http://schemas.microsoft.com/office/drawing/2014/main" id="{68B38F25-7C4B-43DB-B745-843A3750A0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92554" y="5896637"/>
            <a:ext cx="816825" cy="816825"/>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030C3972-FC6C-4CDB-B719-A9DA2D9D09F7}"/>
              </a:ext>
            </a:extLst>
          </p:cNvPr>
          <p:cNvSpPr/>
          <p:nvPr/>
        </p:nvSpPr>
        <p:spPr>
          <a:xfrm>
            <a:off x="6232073" y="2619013"/>
            <a:ext cx="5744648" cy="2246769"/>
          </a:xfrm>
          <a:prstGeom prst="rect">
            <a:avLst/>
          </a:prstGeom>
        </p:spPr>
        <p:txBody>
          <a:bodyPr wrap="square">
            <a:spAutoFit/>
          </a:bodyPr>
          <a:lstStyle/>
          <a:p>
            <a:r>
              <a:rPr lang="es-MX" sz="2800" dirty="0"/>
              <a:t>Conocer, analizar y aplicar estructuras de datos estáticas y dinámicas mediante programas para la solución de problemas informáticos.</a:t>
            </a:r>
          </a:p>
        </p:txBody>
      </p:sp>
    </p:spTree>
    <p:extLst>
      <p:ext uri="{BB962C8B-B14F-4D97-AF65-F5344CB8AC3E}">
        <p14:creationId xmlns:p14="http://schemas.microsoft.com/office/powerpoint/2010/main" val="3054739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t0.gstatic.com/images?q=tbn:ANd9GcSkdwLBgzNAUMd6WbHaAcKsDAUatJ-9_-k6axVbPX_iBLsnZH8&amp;t=1&amp;usg=__Vx0ED2v-r-Ne8h-NSnRI_YC2tew=">
            <a:extLst>
              <a:ext uri="{FF2B5EF4-FFF2-40B4-BE49-F238E27FC236}">
                <a16:creationId xmlns:a16="http://schemas.microsoft.com/office/drawing/2014/main" id="{B90B5D2C-384A-4D62-AF11-1E861E145F7F}"/>
              </a:ext>
            </a:extLst>
          </p:cNvPr>
          <p:cNvPicPr>
            <a:picLocks noChangeAspect="1" noChangeArrowheads="1"/>
          </p:cNvPicPr>
          <p:nvPr/>
        </p:nvPicPr>
        <p:blipFill>
          <a:blip r:embed="rId2"/>
          <a:srcRect/>
          <a:stretch>
            <a:fillRect/>
          </a:stretch>
        </p:blipFill>
        <p:spPr bwMode="auto">
          <a:xfrm>
            <a:off x="6685166" y="1332330"/>
            <a:ext cx="4781557" cy="3898220"/>
          </a:xfrm>
          <a:prstGeom prst="ellipse">
            <a:avLst/>
          </a:prstGeom>
          <a:ln>
            <a:noFill/>
          </a:ln>
          <a:effectLst>
            <a:softEdge rad="112500"/>
          </a:effectLst>
        </p:spPr>
      </p:pic>
      <p:sp>
        <p:nvSpPr>
          <p:cNvPr id="4" name="1 Título">
            <a:extLst>
              <a:ext uri="{FF2B5EF4-FFF2-40B4-BE49-F238E27FC236}">
                <a16:creationId xmlns:a16="http://schemas.microsoft.com/office/drawing/2014/main" id="{15CC3DBD-EB8E-4728-BEB5-D9AAB5FF116F}"/>
              </a:ext>
            </a:extLst>
          </p:cNvPr>
          <p:cNvSpPr txBox="1">
            <a:spLocks/>
          </p:cNvSpPr>
          <p:nvPr/>
        </p:nvSpPr>
        <p:spPr>
          <a:xfrm>
            <a:off x="725277" y="884067"/>
            <a:ext cx="8229600" cy="896525"/>
          </a:xfrm>
          <a:prstGeom prst="rect">
            <a:avLst/>
          </a:prstGeom>
        </p:spPr>
        <p:txBody>
          <a:bodyPr/>
          <a:lstStyle>
            <a:lvl1pPr algn="l" defTabSz="914400" rtl="0" eaLnBrk="1" latinLnBrk="0" hangingPunct="1">
              <a:lnSpc>
                <a:spcPct val="90000"/>
              </a:lnSpc>
              <a:spcBef>
                <a:spcPct val="0"/>
              </a:spcBef>
              <a:buNone/>
              <a:defRPr sz="3600" kern="1200" cap="all" baseline="0">
                <a:solidFill>
                  <a:schemeClr val="tx1"/>
                </a:solidFill>
                <a:effectLst>
                  <a:outerShdw blurRad="177800" dist="38100" dir="2700000" algn="tl">
                    <a:srgbClr val="000000">
                      <a:alpha val="24000"/>
                    </a:srgbClr>
                  </a:outerShdw>
                </a:effectLst>
                <a:latin typeface="+mj-lt"/>
                <a:ea typeface="+mj-ea"/>
                <a:cs typeface="+mj-cs"/>
              </a:defRPr>
            </a:lvl1pPr>
          </a:lstStyle>
          <a:p>
            <a:r>
              <a:rPr lang="es-MX" sz="4400" dirty="0"/>
              <a:t>4. Conocimientos</a:t>
            </a:r>
          </a:p>
        </p:txBody>
      </p:sp>
      <p:sp>
        <p:nvSpPr>
          <p:cNvPr id="5" name="Rectángulo 4">
            <a:extLst>
              <a:ext uri="{FF2B5EF4-FFF2-40B4-BE49-F238E27FC236}">
                <a16:creationId xmlns:a16="http://schemas.microsoft.com/office/drawing/2014/main" id="{EBF34FD1-0A74-4DD4-9857-F09035385114}"/>
              </a:ext>
            </a:extLst>
          </p:cNvPr>
          <p:cNvSpPr/>
          <p:nvPr/>
        </p:nvSpPr>
        <p:spPr>
          <a:xfrm>
            <a:off x="938181" y="2183562"/>
            <a:ext cx="5621645" cy="3046988"/>
          </a:xfrm>
          <a:prstGeom prst="rect">
            <a:avLst/>
          </a:prstGeom>
        </p:spPr>
        <p:txBody>
          <a:bodyPr wrap="square">
            <a:spAutoFit/>
          </a:bodyPr>
          <a:lstStyle/>
          <a:p>
            <a:r>
              <a:rPr lang="es-MX" sz="3200" dirty="0"/>
              <a:t>Colas: Representación. Operaciones</a:t>
            </a:r>
          </a:p>
          <a:p>
            <a:r>
              <a:rPr lang="es-MX" sz="3200" dirty="0"/>
              <a:t>(Inserción, Eliminación, Cola Llena, Cola</a:t>
            </a:r>
          </a:p>
          <a:p>
            <a:r>
              <a:rPr lang="es-MX" sz="3200" dirty="0"/>
              <a:t>Vacía). Cola circular. Aplicaciones.</a:t>
            </a:r>
          </a:p>
        </p:txBody>
      </p:sp>
      <p:pic>
        <p:nvPicPr>
          <p:cNvPr id="6" name="Picture 2" descr="Resultado de imagen para menu boton">
            <a:hlinkClick r:id="rId3" action="ppaction://hlinksldjump"/>
            <a:extLst>
              <a:ext uri="{FF2B5EF4-FFF2-40B4-BE49-F238E27FC236}">
                <a16:creationId xmlns:a16="http://schemas.microsoft.com/office/drawing/2014/main" id="{5DC3BC8B-4B13-4B0B-8F3B-CF56313582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22477" y="5879814"/>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2560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DDA34B8A-FA8D-4E16-AD72-7B60B1C2582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37" name="Rectangle 36">
              <a:extLst>
                <a:ext uri="{FF2B5EF4-FFF2-40B4-BE49-F238E27FC236}">
                  <a16:creationId xmlns:a16="http://schemas.microsoft.com/office/drawing/2014/main" id="{6885D229-60DD-4D71-8181-10E781C149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Oval 37">
              <a:extLst>
                <a:ext uri="{FF2B5EF4-FFF2-40B4-BE49-F238E27FC236}">
                  <a16:creationId xmlns:a16="http://schemas.microsoft.com/office/drawing/2014/main" id="{0B0DAA45-BE66-4F0C-93A6-519D941071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9" name="Oval 38">
              <a:extLst>
                <a:ext uri="{FF2B5EF4-FFF2-40B4-BE49-F238E27FC236}">
                  <a16:creationId xmlns:a16="http://schemas.microsoft.com/office/drawing/2014/main" id="{EF449A3D-A43B-4688-BD89-35734D0072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0" name="Oval 39">
              <a:extLst>
                <a:ext uri="{FF2B5EF4-FFF2-40B4-BE49-F238E27FC236}">
                  <a16:creationId xmlns:a16="http://schemas.microsoft.com/office/drawing/2014/main" id="{74E9975C-AF3D-48EF-B3F0-112A01A382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1" name="Oval 40">
              <a:extLst>
                <a:ext uri="{FF2B5EF4-FFF2-40B4-BE49-F238E27FC236}">
                  <a16:creationId xmlns:a16="http://schemas.microsoft.com/office/drawing/2014/main" id="{CF00A076-2FEA-40D1-8F85-842481797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2" name="Oval 41">
              <a:extLst>
                <a:ext uri="{FF2B5EF4-FFF2-40B4-BE49-F238E27FC236}">
                  <a16:creationId xmlns:a16="http://schemas.microsoft.com/office/drawing/2014/main" id="{A2E68741-6133-4CAA-BF3C-F0E6CF40C5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3" name="Freeform 5">
              <a:extLst>
                <a:ext uri="{FF2B5EF4-FFF2-40B4-BE49-F238E27FC236}">
                  <a16:creationId xmlns:a16="http://schemas.microsoft.com/office/drawing/2014/main" id="{76C01C64-4A8B-42FC-93C5-2D6A3EBAB7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44" name="Freeform 5">
              <a:extLst>
                <a:ext uri="{FF2B5EF4-FFF2-40B4-BE49-F238E27FC236}">
                  <a16:creationId xmlns:a16="http://schemas.microsoft.com/office/drawing/2014/main" id="{D969AEA9-C1EE-45E1-9964-D9705492E1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45" name="Freeform 5">
              <a:extLst>
                <a:ext uri="{FF2B5EF4-FFF2-40B4-BE49-F238E27FC236}">
                  <a16:creationId xmlns:a16="http://schemas.microsoft.com/office/drawing/2014/main" id="{4845E67D-4E5B-44B3-AB74-5E95C839E7A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47" name="Rectangle 46">
            <a:extLst>
              <a:ext uri="{FF2B5EF4-FFF2-40B4-BE49-F238E27FC236}">
                <a16:creationId xmlns:a16="http://schemas.microsoft.com/office/drawing/2014/main" id="{079CE317-680B-449C-A423-71C1FE069B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9" name="Rectangle 48">
            <a:extLst>
              <a:ext uri="{FF2B5EF4-FFF2-40B4-BE49-F238E27FC236}">
                <a16:creationId xmlns:a16="http://schemas.microsoft.com/office/drawing/2014/main" id="{643780CE-2BE5-46F6-97B2-60DF30217E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51" name="Freeform: Shape 50">
            <a:extLst>
              <a:ext uri="{FF2B5EF4-FFF2-40B4-BE49-F238E27FC236}">
                <a16:creationId xmlns:a16="http://schemas.microsoft.com/office/drawing/2014/main" id="{61A87A49-68E6-459E-A5A6-46229FF421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53" name="Freeform 5">
            <a:extLst>
              <a:ext uri="{FF2B5EF4-FFF2-40B4-BE49-F238E27FC236}">
                <a16:creationId xmlns:a16="http://schemas.microsoft.com/office/drawing/2014/main" id="{F6ACD5FC-CAFE-48EB-B765-60EED2E0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3" name="1 Título">
            <a:extLst>
              <a:ext uri="{FF2B5EF4-FFF2-40B4-BE49-F238E27FC236}">
                <a16:creationId xmlns:a16="http://schemas.microsoft.com/office/drawing/2014/main" id="{F8E41E59-057A-44B0-85B1-B4842D1F9565}"/>
              </a:ext>
            </a:extLst>
          </p:cNvPr>
          <p:cNvSpPr txBox="1">
            <a:spLocks/>
          </p:cNvSpPr>
          <p:nvPr/>
        </p:nvSpPr>
        <p:spPr bwMode="auto">
          <a:xfrm>
            <a:off x="1154955" y="973668"/>
            <a:ext cx="2942210" cy="1020232"/>
          </a:xfrm>
          <a:prstGeom prst="rect">
            <a:avLst/>
          </a:prstGeom>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defRPr/>
            </a:pPr>
            <a:r>
              <a:rPr kumimoji="0" lang="en-US" sz="3300" b="0" i="0" u="none" strike="noStrike" kern="1200" cap="none" spc="0" normalizeH="0" baseline="0" noProof="0">
                <a:ln>
                  <a:noFill/>
                </a:ln>
                <a:solidFill>
                  <a:srgbClr val="EBEBEB"/>
                </a:solidFill>
                <a:effectLst/>
                <a:uLnTx/>
                <a:uFillTx/>
                <a:latin typeface="+mj-lt"/>
                <a:ea typeface="+mj-ea"/>
                <a:cs typeface="+mj-cs"/>
              </a:rPr>
              <a:t>5. Guion Explicativo</a:t>
            </a:r>
          </a:p>
        </p:txBody>
      </p:sp>
      <p:pic>
        <p:nvPicPr>
          <p:cNvPr id="6" name="Imagen 5">
            <a:extLst>
              <a:ext uri="{FF2B5EF4-FFF2-40B4-BE49-F238E27FC236}">
                <a16:creationId xmlns:a16="http://schemas.microsoft.com/office/drawing/2014/main" id="{1DC2A9D0-BBDB-447D-8449-74ABCBC89FDD}"/>
              </a:ext>
            </a:extLst>
          </p:cNvPr>
          <p:cNvPicPr>
            <a:picLocks noChangeAspect="1"/>
          </p:cNvPicPr>
          <p:nvPr/>
        </p:nvPicPr>
        <p:blipFill>
          <a:blip r:embed="rId3"/>
          <a:stretch>
            <a:fillRect/>
          </a:stretch>
        </p:blipFill>
        <p:spPr>
          <a:xfrm>
            <a:off x="5194607" y="1035260"/>
            <a:ext cx="6391533" cy="4787480"/>
          </a:xfrm>
          <a:prstGeom prst="rect">
            <a:avLst/>
          </a:prstGeom>
        </p:spPr>
      </p:pic>
      <p:sp>
        <p:nvSpPr>
          <p:cNvPr id="55" name="Rectangle 54">
            <a:extLst>
              <a:ext uri="{FF2B5EF4-FFF2-40B4-BE49-F238E27FC236}">
                <a16:creationId xmlns:a16="http://schemas.microsoft.com/office/drawing/2014/main" id="{9F33B405-D785-4738-B1C0-6A0AA5E982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7" name="Oval 56">
            <a:extLst>
              <a:ext uri="{FF2B5EF4-FFF2-40B4-BE49-F238E27FC236}">
                <a16:creationId xmlns:a16="http://schemas.microsoft.com/office/drawing/2014/main" id="{4233DC0E-DE6C-4FB6-A529-51B162641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59" name="Oval 58">
            <a:extLst>
              <a:ext uri="{FF2B5EF4-FFF2-40B4-BE49-F238E27FC236}">
                <a16:creationId xmlns:a16="http://schemas.microsoft.com/office/drawing/2014/main" id="{3870477F-E451-4BC3-863F-0E2FC57288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 name="2 Marcador de contenido">
            <a:extLst>
              <a:ext uri="{FF2B5EF4-FFF2-40B4-BE49-F238E27FC236}">
                <a16:creationId xmlns:a16="http://schemas.microsoft.com/office/drawing/2014/main" id="{65EFC3A6-501C-411E-9203-0DD181795AEB}"/>
              </a:ext>
            </a:extLst>
          </p:cNvPr>
          <p:cNvSpPr txBox="1">
            <a:spLocks/>
          </p:cNvSpPr>
          <p:nvPr/>
        </p:nvSpPr>
        <p:spPr bwMode="auto">
          <a:xfrm>
            <a:off x="1154955" y="2120900"/>
            <a:ext cx="3133726" cy="3898900"/>
          </a:xfrm>
          <a:prstGeom prst="rect">
            <a:avLst/>
          </a:prstGeom>
        </p:spPr>
        <p:txBody>
          <a:bodyPr vert="horz" lIns="91440" tIns="45720" rIns="91440" bIns="45720" numCol="1" rtlCol="0" anchorCtr="0" compatLnSpc="1">
            <a:prstTxWarp prst="textNoShape">
              <a:avLst/>
            </a:prstTxWarp>
            <a:normAutofit/>
          </a:bodyPr>
          <a:lstStyle/>
          <a:p>
            <a:pPr marL="342900" marR="0" lvl="0" indent="-342900" fontAlgn="base">
              <a:lnSpc>
                <a:spcPct val="90000"/>
              </a:lnSpc>
              <a:spcBef>
                <a:spcPts val="1000"/>
              </a:spcBef>
              <a:buClr>
                <a:schemeClr val="accent1"/>
              </a:buClr>
              <a:buSzPct val="80000"/>
              <a:buFont typeface="Wingdings 3" charset="2"/>
              <a:buChar char=""/>
              <a:tabLst/>
              <a:defRPr/>
            </a:pPr>
            <a:r>
              <a:rPr kumimoji="0" lang="en-US" sz="1500" u="none" strike="noStrike" cap="none" spc="0" normalizeH="0" baseline="0" noProof="0">
                <a:ln>
                  <a:noFill/>
                </a:ln>
                <a:solidFill>
                  <a:srgbClr val="FFFFFF"/>
                </a:solidFill>
                <a:effectLst/>
                <a:uLnTx/>
                <a:uFillTx/>
              </a:rPr>
              <a:t>	El proceso de enseñanza-aprendizaje se realizará mediante sesiones de explicación temática de las estructuras de datos lineales, caso específico de las colas de manera visual y expositiva complementaria del tema con este material de solo visión proyectable, dando pauta</a:t>
            </a:r>
            <a:r>
              <a:rPr kumimoji="0" lang="en-US" sz="1500" u="none" strike="noStrike" cap="none" spc="0" normalizeH="0" noProof="0">
                <a:ln>
                  <a:noFill/>
                </a:ln>
                <a:solidFill>
                  <a:srgbClr val="FFFFFF"/>
                </a:solidFill>
                <a:effectLst/>
                <a:uLnTx/>
                <a:uFillTx/>
              </a:rPr>
              <a:t> a la realización de</a:t>
            </a:r>
            <a:r>
              <a:rPr kumimoji="0" lang="en-US" sz="1500" u="none" strike="noStrike" cap="none" spc="0" normalizeH="0" baseline="0" noProof="0">
                <a:ln>
                  <a:noFill/>
                </a:ln>
                <a:solidFill>
                  <a:srgbClr val="FFFFFF"/>
                </a:solidFill>
                <a:effectLst/>
                <a:uLnTx/>
                <a:uFillTx/>
              </a:rPr>
              <a:t> los ejercicios y prácticas de laboratorio que complementen lo visto en el aula.</a:t>
            </a:r>
          </a:p>
          <a:p>
            <a:pPr marL="342900" marR="0" lvl="0" indent="-342900" fontAlgn="base">
              <a:lnSpc>
                <a:spcPct val="90000"/>
              </a:lnSpc>
              <a:spcBef>
                <a:spcPts val="1000"/>
              </a:spcBef>
              <a:buClr>
                <a:schemeClr val="accent1"/>
              </a:buClr>
              <a:buSzPct val="80000"/>
              <a:buFont typeface="Wingdings 3" charset="2"/>
              <a:buChar char=""/>
              <a:tabLst/>
              <a:defRPr/>
            </a:pPr>
            <a:endParaRPr kumimoji="0" lang="en-US" sz="1500" u="none" strike="noStrike" cap="none" spc="0" normalizeH="0" baseline="0" noProof="0" dirty="0">
              <a:ln>
                <a:noFill/>
              </a:ln>
              <a:solidFill>
                <a:srgbClr val="FFFFFF"/>
              </a:solidFill>
              <a:effectLst/>
              <a:uLnTx/>
              <a:uFillTx/>
            </a:endParaRPr>
          </a:p>
        </p:txBody>
      </p:sp>
      <p:sp>
        <p:nvSpPr>
          <p:cNvPr id="61" name="Freeform 5">
            <a:extLst>
              <a:ext uri="{FF2B5EF4-FFF2-40B4-BE49-F238E27FC236}">
                <a16:creationId xmlns:a16="http://schemas.microsoft.com/office/drawing/2014/main" id="{B4A81DE1-E2BC-4A31-99EE-71350421B0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2" name="Marcador de pie de página 1">
            <a:extLst>
              <a:ext uri="{FF2B5EF4-FFF2-40B4-BE49-F238E27FC236}">
                <a16:creationId xmlns:a16="http://schemas.microsoft.com/office/drawing/2014/main" id="{32EEE4A9-1A09-4DF2-B21F-7B7DED2BE47B}"/>
              </a:ext>
            </a:extLst>
          </p:cNvPr>
          <p:cNvSpPr>
            <a:spLocks noGrp="1"/>
          </p:cNvSpPr>
          <p:nvPr>
            <p:ph type="ftr" sz="quarter" idx="11"/>
          </p:nvPr>
        </p:nvSpPr>
        <p:spPr>
          <a:xfrm>
            <a:off x="561110" y="6391838"/>
            <a:ext cx="3859795" cy="304801"/>
          </a:xfrm>
        </p:spPr>
        <p:txBody>
          <a:bodyPr vert="horz" lIns="91440" tIns="45720" rIns="91440" bIns="45720" rtlCol="0" anchor="ctr">
            <a:normAutofit/>
          </a:bodyPr>
          <a:lstStyle/>
          <a:p>
            <a:pPr defTabSz="914400">
              <a:lnSpc>
                <a:spcPct val="90000"/>
              </a:lnSpc>
              <a:spcAft>
                <a:spcPts val="600"/>
              </a:spcAft>
            </a:pPr>
            <a:r>
              <a:rPr lang="en-US" sz="500" b="1" i="0" kern="1200">
                <a:solidFill>
                  <a:schemeClr val="accent1"/>
                </a:solidFill>
                <a:latin typeface="+mn-lt"/>
                <a:ea typeface="+mn-ea"/>
                <a:cs typeface="+mn-cs"/>
              </a:rPr>
              <a:t>
              </a:t>
            </a:r>
          </a:p>
        </p:txBody>
      </p:sp>
      <p:pic>
        <p:nvPicPr>
          <p:cNvPr id="5" name="Picture 2" descr="Resultado de imagen para menu boton">
            <a:hlinkClick r:id="rId4" action="ppaction://hlinksldjump"/>
            <a:extLst>
              <a:ext uri="{FF2B5EF4-FFF2-40B4-BE49-F238E27FC236}">
                <a16:creationId xmlns:a16="http://schemas.microsoft.com/office/drawing/2014/main" id="{08BEAE9F-0AA2-4AB3-B98D-5EC7A452D7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14609" y="5879814"/>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919515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Rectangle 12">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15" name="Group 14">
            <a:extLst>
              <a:ext uri="{FF2B5EF4-FFF2-40B4-BE49-F238E27FC236}">
                <a16:creationId xmlns:a16="http://schemas.microsoft.com/office/drawing/2014/main" id="{25A657F0-42F3-40D3-BC75-7DA1F5C6A22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3332" y="396837"/>
            <a:ext cx="7906665" cy="6058999"/>
            <a:chOff x="423332" y="396837"/>
            <a:chExt cx="7906665" cy="6058999"/>
          </a:xfrm>
        </p:grpSpPr>
        <p:sp>
          <p:nvSpPr>
            <p:cNvPr id="16" name="Rectangle 15">
              <a:extLst>
                <a:ext uri="{FF2B5EF4-FFF2-40B4-BE49-F238E27FC236}">
                  <a16:creationId xmlns:a16="http://schemas.microsoft.com/office/drawing/2014/main" id="{2E94FF68-7A60-47B7-AB98-1674FC7F2D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a:extLst>
                <a:ext uri="{FF2B5EF4-FFF2-40B4-BE49-F238E27FC236}">
                  <a16:creationId xmlns:a16="http://schemas.microsoft.com/office/drawing/2014/main" id="{42B4F8D7-4E9C-45EF-9072-1AF32CEF71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a:extLst>
                <a:ext uri="{FF2B5EF4-FFF2-40B4-BE49-F238E27FC236}">
                  <a16:creationId xmlns:a16="http://schemas.microsoft.com/office/drawing/2014/main" id="{3ECBDDDB-593C-40F0-8E80-AA75798EE4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2" name="Marcador de pie de página 1">
            <a:extLst>
              <a:ext uri="{FF2B5EF4-FFF2-40B4-BE49-F238E27FC236}">
                <a16:creationId xmlns:a16="http://schemas.microsoft.com/office/drawing/2014/main" id="{888AF54D-3EE5-463D-B06E-8D38D4C070E3}"/>
              </a:ext>
            </a:extLst>
          </p:cNvPr>
          <p:cNvSpPr>
            <a:spLocks noGrp="1"/>
          </p:cNvSpPr>
          <p:nvPr>
            <p:ph type="ftr" sz="quarter" idx="11"/>
          </p:nvPr>
        </p:nvSpPr>
        <p:spPr>
          <a:xfrm>
            <a:off x="561110" y="6391838"/>
            <a:ext cx="3859795" cy="304801"/>
          </a:xfrm>
        </p:spPr>
        <p:txBody>
          <a:bodyPr vert="horz" lIns="91440" tIns="45720" rIns="91440" bIns="45720" rtlCol="0" anchor="ctr">
            <a:normAutofit/>
          </a:bodyPr>
          <a:lstStyle/>
          <a:p>
            <a:pPr defTabSz="914400">
              <a:lnSpc>
                <a:spcPct val="90000"/>
              </a:lnSpc>
              <a:spcAft>
                <a:spcPts val="600"/>
              </a:spcAft>
            </a:pPr>
            <a:r>
              <a:rPr lang="en-US" sz="500" b="0" i="0" kern="1200">
                <a:latin typeface="+mn-lt"/>
                <a:ea typeface="+mn-ea"/>
                <a:cs typeface="+mn-cs"/>
              </a:rPr>
              <a:t>
              </a:t>
            </a:r>
          </a:p>
        </p:txBody>
      </p:sp>
      <p:sp>
        <p:nvSpPr>
          <p:cNvPr id="5" name="Rectángulo 4">
            <a:extLst>
              <a:ext uri="{FF2B5EF4-FFF2-40B4-BE49-F238E27FC236}">
                <a16:creationId xmlns:a16="http://schemas.microsoft.com/office/drawing/2014/main" id="{1A325D4F-8A83-45F0-8EC2-29CF2C3C27B3}"/>
              </a:ext>
            </a:extLst>
          </p:cNvPr>
          <p:cNvSpPr/>
          <p:nvPr/>
        </p:nvSpPr>
        <p:spPr>
          <a:xfrm>
            <a:off x="95475" y="326139"/>
            <a:ext cx="6592900" cy="923330"/>
          </a:xfrm>
          <a:prstGeom prst="rect">
            <a:avLst/>
          </a:prstGeom>
        </p:spPr>
        <p:txBody>
          <a:bodyPr wrap="square">
            <a:spAutoFit/>
          </a:bodyPr>
          <a:lstStyle/>
          <a:p>
            <a:pPr algn="r"/>
            <a:r>
              <a:rPr lang="es-MX" sz="5400" b="1" dirty="0">
                <a:latin typeface="Calibri" panose="020F0502020204030204" pitchFamily="34" charset="0"/>
              </a:rPr>
              <a:t>Contenido temático</a:t>
            </a:r>
            <a:r>
              <a:rPr lang="es-MX" sz="5400" dirty="0">
                <a:latin typeface="Calibri" panose="020F0502020204030204" pitchFamily="34" charset="0"/>
              </a:rPr>
              <a:t>	</a:t>
            </a:r>
          </a:p>
        </p:txBody>
      </p:sp>
      <p:pic>
        <p:nvPicPr>
          <p:cNvPr id="20" name="Picture 2" descr="PE01538_">
            <a:extLst>
              <a:ext uri="{FF2B5EF4-FFF2-40B4-BE49-F238E27FC236}">
                <a16:creationId xmlns:a16="http://schemas.microsoft.com/office/drawing/2014/main" id="{5C7B1B22-FBF3-478C-8911-57D8320B9D44}"/>
              </a:ext>
            </a:extLst>
          </p:cNvPr>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8483090" y="1241251"/>
            <a:ext cx="3195552" cy="4934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1" name="CuadroTexto 4">
            <a:extLst>
              <a:ext uri="{FF2B5EF4-FFF2-40B4-BE49-F238E27FC236}">
                <a16:creationId xmlns:a16="http://schemas.microsoft.com/office/drawing/2014/main" id="{E26ACB30-7E49-4363-BE07-78A818F29804}"/>
              </a:ext>
            </a:extLst>
          </p:cNvPr>
          <p:cNvGraphicFramePr/>
          <p:nvPr>
            <p:extLst>
              <p:ext uri="{D42A27DB-BD31-4B8C-83A1-F6EECF244321}">
                <p14:modId xmlns:p14="http://schemas.microsoft.com/office/powerpoint/2010/main" val="2862699389"/>
              </p:ext>
            </p:extLst>
          </p:nvPr>
        </p:nvGraphicFramePr>
        <p:xfrm>
          <a:off x="2270760" y="384432"/>
          <a:ext cx="5361038" cy="647356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2" name="Picture 2" descr="Resultado de imagen para menu boton">
            <a:hlinkClick r:id="rId9" action="ppaction://hlinksldjump"/>
            <a:extLst>
              <a:ext uri="{FF2B5EF4-FFF2-40B4-BE49-F238E27FC236}">
                <a16:creationId xmlns:a16="http://schemas.microsoft.com/office/drawing/2014/main" id="{62FDEBBD-2ECF-48C7-A04A-1402362AF4A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4197" y="5622210"/>
            <a:ext cx="1151565" cy="115156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0" descr="Imagen relacionada">
            <a:hlinkClick r:id="rId11" action="ppaction://hlinksldjump"/>
            <a:extLst>
              <a:ext uri="{FF2B5EF4-FFF2-40B4-BE49-F238E27FC236}">
                <a16:creationId xmlns:a16="http://schemas.microsoft.com/office/drawing/2014/main" id="{2C4DFA99-89F5-42DC-821D-65855D0A36A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4196" y="4321156"/>
            <a:ext cx="1151565" cy="1151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710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dirty="0"/>
              <a:t>¿Qué es una Cola?</a:t>
            </a:r>
          </a:p>
        </p:txBody>
      </p:sp>
      <p:sp>
        <p:nvSpPr>
          <p:cNvPr id="3" name="Marcador de contenido 2"/>
          <p:cNvSpPr>
            <a:spLocks noGrp="1"/>
          </p:cNvSpPr>
          <p:nvPr>
            <p:ph idx="1"/>
          </p:nvPr>
        </p:nvSpPr>
        <p:spPr/>
        <p:txBody>
          <a:bodyPr>
            <a:normAutofit/>
          </a:bodyPr>
          <a:lstStyle/>
          <a:p>
            <a:pPr algn="just"/>
            <a:r>
              <a:rPr lang="es-MX" sz="2400" dirty="0"/>
              <a:t>Una </a:t>
            </a:r>
            <a:r>
              <a:rPr lang="es-MX" sz="2400" b="1" dirty="0"/>
              <a:t>cola</a:t>
            </a:r>
            <a:r>
              <a:rPr lang="es-MX" sz="2400" dirty="0"/>
              <a:t> (también llamada </a:t>
            </a:r>
            <a:r>
              <a:rPr lang="es-MX" sz="2400" b="1" dirty="0"/>
              <a:t>fila</a:t>
            </a:r>
            <a:r>
              <a:rPr lang="es-MX" sz="2400" dirty="0"/>
              <a:t>) es una </a:t>
            </a:r>
            <a:r>
              <a:rPr lang="es-MX" sz="2400" dirty="0">
                <a:hlinkClick r:id="rId2" tooltip="Estructura de datos"/>
              </a:rPr>
              <a:t>estructura de datos</a:t>
            </a:r>
            <a:r>
              <a:rPr lang="es-MX" sz="2400" dirty="0"/>
              <a:t>, caracterizada por ser una secuencia de elementos en la que la operación de inserción </a:t>
            </a:r>
            <a:r>
              <a:rPr lang="es-MX" sz="2400" i="1" dirty="0" err="1"/>
              <a:t>push</a:t>
            </a:r>
            <a:r>
              <a:rPr lang="es-MX" sz="2400" dirty="0"/>
              <a:t> se realiza por un extremo y la operación de extracción </a:t>
            </a:r>
            <a:r>
              <a:rPr lang="es-MX" sz="2400" i="1" dirty="0"/>
              <a:t>pop</a:t>
            </a:r>
            <a:r>
              <a:rPr lang="es-MX" sz="2400" dirty="0"/>
              <a:t> por el otro. También se le llama estructura </a:t>
            </a:r>
            <a:r>
              <a:rPr lang="es-MX" sz="2400" dirty="0">
                <a:hlinkClick r:id="rId3" tooltip="FIFO"/>
              </a:rPr>
              <a:t>FIFO</a:t>
            </a:r>
            <a:r>
              <a:rPr lang="es-MX" sz="2400" dirty="0"/>
              <a:t> (del inglés </a:t>
            </a:r>
            <a:r>
              <a:rPr lang="es-MX" sz="2400" i="1" dirty="0" err="1"/>
              <a:t>First</a:t>
            </a:r>
            <a:r>
              <a:rPr lang="es-MX" sz="2400" i="1" dirty="0"/>
              <a:t> In </a:t>
            </a:r>
            <a:r>
              <a:rPr lang="es-MX" sz="2400" i="1" dirty="0" err="1"/>
              <a:t>First</a:t>
            </a:r>
            <a:r>
              <a:rPr lang="es-MX" sz="2400" i="1" dirty="0"/>
              <a:t> </a:t>
            </a:r>
            <a:r>
              <a:rPr lang="es-MX" sz="2400" i="1" dirty="0" err="1"/>
              <a:t>Out</a:t>
            </a:r>
            <a:r>
              <a:rPr lang="es-MX" sz="2400" dirty="0"/>
              <a:t>), debido a que el primer elemento en entrar será también el primero en salir.</a:t>
            </a:r>
          </a:p>
        </p:txBody>
      </p:sp>
      <p:sp>
        <p:nvSpPr>
          <p:cNvPr id="4" name="Marcador de pie de página 3"/>
          <p:cNvSpPr>
            <a:spLocks noGrp="1"/>
          </p:cNvSpPr>
          <p:nvPr>
            <p:ph type="ftr" sz="quarter" idx="11"/>
          </p:nvPr>
        </p:nvSpPr>
        <p:spPr/>
        <p:txBody>
          <a:bodyPr/>
          <a:lstStyle/>
          <a:p>
            <a:r>
              <a:rPr lang="es-MX" b="0"/>
              <a:t>www.iuma.ulpgc.es/users/jmiranda/docencia/programacion/Tema4_ne.pdf</a:t>
            </a:r>
            <a:endParaRPr lang="en-US" dirty="0"/>
          </a:p>
        </p:txBody>
      </p:sp>
      <p:pic>
        <p:nvPicPr>
          <p:cNvPr id="5" name="Picture 8" descr="Resultado de imagen para siguiente">
            <a:hlinkClick r:id="" action="ppaction://hlinkshowjump?jump=nextslide"/>
            <a:extLst>
              <a:ext uri="{FF2B5EF4-FFF2-40B4-BE49-F238E27FC236}">
                <a16:creationId xmlns:a16="http://schemas.microsoft.com/office/drawing/2014/main" id="{64BC4125-A8CE-4A51-8654-1385BE3132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37046" y="5847190"/>
            <a:ext cx="879930" cy="87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60435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3517</TotalTime>
  <Words>2016</Words>
  <Application>Microsoft Office PowerPoint</Application>
  <PresentationFormat>Panorámica</PresentationFormat>
  <Paragraphs>292</Paragraphs>
  <Slides>48</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48</vt:i4>
      </vt:variant>
    </vt:vector>
  </HeadingPairs>
  <TitlesOfParts>
    <vt:vector size="56" baseType="lpstr">
      <vt:lpstr>Arial</vt:lpstr>
      <vt:lpstr>Arial Unicode MS</vt:lpstr>
      <vt:lpstr>Calibri</vt:lpstr>
      <vt:lpstr>Century Gothic</vt:lpstr>
      <vt:lpstr>Courier New</vt:lpstr>
      <vt:lpstr>Segoe UI</vt:lpstr>
      <vt:lpstr>Wingdings 3</vt:lpstr>
      <vt:lpstr>Sala de reuniones 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¿Qué es una Cola?</vt:lpstr>
      <vt:lpstr>Características:</vt:lpstr>
      <vt:lpstr>¿Cuál es su uso?</vt:lpstr>
      <vt:lpstr>Usos concretos de la cola:</vt:lpstr>
      <vt:lpstr>Ejemplos de colas en la vida real serían:</vt:lpstr>
      <vt:lpstr>Representación simplificada de una cola.</vt:lpstr>
      <vt:lpstr>Presentación de PowerPoint</vt:lpstr>
      <vt:lpstr>Representación de las Colas:</vt:lpstr>
      <vt:lpstr>Representación de una Cola: </vt:lpstr>
      <vt:lpstr>Presentación de PowerPoint</vt:lpstr>
      <vt:lpstr>Tipos de colas:</vt:lpstr>
      <vt:lpstr>Tipos de colas:</vt:lpstr>
      <vt:lpstr>Cola de prioridades.  Operaciones:</vt:lpstr>
      <vt:lpstr>Tipos de colas:</vt:lpstr>
      <vt:lpstr>Las operaciones que se pueden realizar con una cola son:</vt:lpstr>
      <vt:lpstr>Operaciones:</vt:lpstr>
      <vt:lpstr>Operaciones:</vt:lpstr>
      <vt:lpstr>Operaciones:</vt:lpstr>
      <vt:lpstr>Operaciones:</vt:lpstr>
      <vt:lpstr>Cola vacía.</vt:lpstr>
      <vt:lpstr>Consultar el frente.</vt:lpstr>
      <vt:lpstr>Consultar el final.</vt:lpstr>
      <vt:lpstr>Agregar:</vt:lpstr>
      <vt:lpstr>Extraer</vt:lpstr>
      <vt:lpstr>Vaciar cola.</vt:lpstr>
      <vt:lpstr>Programar una cola en NetBeans</vt:lpstr>
      <vt:lpstr>1) Abrir NetBeans</vt:lpstr>
      <vt:lpstr>2) Crear un nuevo proyecto</vt:lpstr>
      <vt:lpstr>3) Crear dos clases</vt:lpstr>
      <vt:lpstr>4) En la segunda cola marcar nuestro dato de tipo entero, y lógicamente nuestro constructor.</vt:lpstr>
      <vt:lpstr>5) En la 3ra clase marcar nuestro inicio y fin de la cola, el tamaño y nuestro constructor(para inicializar las colas).</vt:lpstr>
      <vt:lpstr>Continuación…</vt:lpstr>
      <vt:lpstr>Continuación…</vt:lpstr>
      <vt:lpstr>6) En la primer clase</vt:lpstr>
      <vt:lpstr>7)Run…</vt:lpstr>
      <vt:lpstr>Eliminación de elementos:</vt:lpstr>
      <vt:lpstr>Verificar si la Cola esta vacía:</vt:lpstr>
      <vt:lpstr>Aprovechamiento de la memoria:</vt:lpstr>
      <vt:lpstr>Presentación de PowerPoint</vt:lpstr>
      <vt:lpstr>Presentación de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Cola (Estructura de datos)</dc:title>
  <dc:creator>ALRR</dc:creator>
  <cp:lastModifiedBy>Ana Luisa Ramirez Roja</cp:lastModifiedBy>
  <cp:revision>65</cp:revision>
  <dcterms:created xsi:type="dcterms:W3CDTF">2017-08-10T02:08:37Z</dcterms:created>
  <dcterms:modified xsi:type="dcterms:W3CDTF">2019-09-04T01:22:06Z</dcterms:modified>
</cp:coreProperties>
</file>