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1"/>
  </p:sldMasterIdLst>
  <p:sldIdLst>
    <p:sldId id="273" r:id="rId2"/>
    <p:sldId id="274" r:id="rId3"/>
    <p:sldId id="275" r:id="rId4"/>
    <p:sldId id="276" r:id="rId5"/>
    <p:sldId id="257" r:id="rId6"/>
    <p:sldId id="259" r:id="rId7"/>
    <p:sldId id="261" r:id="rId8"/>
    <p:sldId id="264" r:id="rId9"/>
    <p:sldId id="265" r:id="rId10"/>
    <p:sldId id="268" r:id="rId11"/>
    <p:sldId id="267" r:id="rId12"/>
    <p:sldId id="278" r:id="rId13"/>
    <p:sldId id="279" r:id="rId14"/>
    <p:sldId id="280" r:id="rId15"/>
    <p:sldId id="281" r:id="rId16"/>
    <p:sldId id="282" r:id="rId17"/>
    <p:sldId id="283" r:id="rId18"/>
    <p:sldId id="284" r:id="rId19"/>
    <p:sldId id="285" r:id="rId20"/>
    <p:sldId id="286" r:id="rId21"/>
    <p:sldId id="287" r:id="rId22"/>
    <p:sldId id="294" r:id="rId23"/>
    <p:sldId id="295" r:id="rId24"/>
    <p:sldId id="263" r:id="rId25"/>
    <p:sldId id="266" r:id="rId26"/>
    <p:sldId id="270" r:id="rId27"/>
    <p:sldId id="271" r:id="rId28"/>
    <p:sldId id="300" r:id="rId29"/>
    <p:sldId id="288" r:id="rId30"/>
    <p:sldId id="290" r:id="rId31"/>
    <p:sldId id="289" r:id="rId32"/>
    <p:sldId id="292" r:id="rId33"/>
    <p:sldId id="293" r:id="rId34"/>
    <p:sldId id="296" r:id="rId35"/>
    <p:sldId id="298" r:id="rId36"/>
    <p:sldId id="272" r:id="rId37"/>
    <p:sldId id="269" r:id="rId38"/>
    <p:sldId id="262" r:id="rId39"/>
    <p:sldId id="277" r:id="rId40"/>
    <p:sldId id="258" r:id="rId41"/>
    <p:sldId id="299"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2" autoAdjust="0"/>
    <p:restoredTop sz="94660"/>
  </p:normalViewPr>
  <p:slideViewPr>
    <p:cSldViewPr snapToGrid="0">
      <p:cViewPr varScale="1">
        <p:scale>
          <a:sx n="62" d="100"/>
          <a:sy n="62" d="100"/>
        </p:scale>
        <p:origin x="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2746443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1564863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AD2AA0D-436A-4E47-A2A3-C6274F0686AA}"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1532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78978C26-714A-4B7F-961B-A268CC3276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2019134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78978C26-714A-4B7F-961B-A268CC3276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AD2AA0D-436A-4E47-A2A3-C6274F0686AA}"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70632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78978C26-714A-4B7F-961B-A268CC3276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3849892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21154698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381547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424789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8978C26-714A-4B7F-961B-A268CC3276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3193486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8978C26-714A-4B7F-961B-A268CC3276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238879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8978C26-714A-4B7F-961B-A268CC327673}"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552290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8978C26-714A-4B7F-961B-A268CC327673}" type="datetimeFigureOut">
              <a:rPr lang="es-MX" smtClean="0"/>
              <a:t>29/09/2019</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154970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78C26-714A-4B7F-961B-A268CC327673}" type="datetimeFigureOut">
              <a:rPr lang="es-MX" smtClean="0"/>
              <a:t>29/09/2019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386215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8978C26-714A-4B7F-961B-A268CC3276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4197812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8978C26-714A-4B7F-961B-A268CC3276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AD2AA0D-436A-4E47-A2A3-C6274F0686AA}" type="slidenum">
              <a:rPr lang="es-MX" smtClean="0"/>
              <a:t>‹Nº›</a:t>
            </a:fld>
            <a:endParaRPr lang="es-MX"/>
          </a:p>
        </p:txBody>
      </p:sp>
    </p:spTree>
    <p:extLst>
      <p:ext uri="{BB962C8B-B14F-4D97-AF65-F5344CB8AC3E}">
        <p14:creationId xmlns:p14="http://schemas.microsoft.com/office/powerpoint/2010/main" val="3028792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8978C26-714A-4B7F-961B-A268CC327673}" type="datetimeFigureOut">
              <a:rPr lang="es-MX" smtClean="0"/>
              <a:t>29/09/2019</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AD2AA0D-436A-4E47-A2A3-C6274F0686AA}" type="slidenum">
              <a:rPr lang="es-MX" smtClean="0"/>
              <a:t>‹Nº›</a:t>
            </a:fld>
            <a:endParaRPr lang="es-MX"/>
          </a:p>
        </p:txBody>
      </p:sp>
    </p:spTree>
    <p:extLst>
      <p:ext uri="{BB962C8B-B14F-4D97-AF65-F5344CB8AC3E}">
        <p14:creationId xmlns:p14="http://schemas.microsoft.com/office/powerpoint/2010/main" val="1133991793"/>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slide" Target="slide2.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image" Target="../media/image250.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image" Target="../media/image25.png"/><Relationship Id="rId4" Type="http://schemas.openxmlformats.org/officeDocument/2006/relationships/image" Target="../media/image260.png"/></Relationships>
</file>

<file path=ppt/slides/_rels/slide11.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image" Target="../media/image27.png"/><Relationship Id="rId7" Type="http://schemas.openxmlformats.org/officeDocument/2006/relationships/slide" Target="slide12.xm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0.png"/><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8" Type="http://schemas.openxmlformats.org/officeDocument/2006/relationships/image" Target="../media/image310.png"/><Relationship Id="rId3" Type="http://schemas.openxmlformats.org/officeDocument/2006/relationships/image" Target="../media/image30.png"/><Relationship Id="rId7" Type="http://schemas.openxmlformats.org/officeDocument/2006/relationships/slide" Target="slide13.xml"/><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0.png"/><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8" Type="http://schemas.openxmlformats.org/officeDocument/2006/relationships/image" Target="../media/image340.png"/><Relationship Id="rId3" Type="http://schemas.openxmlformats.org/officeDocument/2006/relationships/image" Target="../media/image33.png"/><Relationship Id="rId7" Type="http://schemas.openxmlformats.org/officeDocument/2006/relationships/slide" Target="slide14.xml"/><Relationship Id="rId2" Type="http://schemas.openxmlformats.org/officeDocument/2006/relationships/image" Target="../media/image32.tmp"/><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60.png"/><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8" Type="http://schemas.openxmlformats.org/officeDocument/2006/relationships/image" Target="../media/image370.png"/><Relationship Id="rId3" Type="http://schemas.openxmlformats.org/officeDocument/2006/relationships/image" Target="../media/image36.png"/><Relationship Id="rId7" Type="http://schemas.openxmlformats.org/officeDocument/2006/relationships/slide" Target="slide15.xml"/><Relationship Id="rId2" Type="http://schemas.openxmlformats.org/officeDocument/2006/relationships/image" Target="../media/image35.tmp"/><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90.png"/><Relationship Id="rId4" Type="http://schemas.openxmlformats.org/officeDocument/2006/relationships/slide" Target="slide13.xml"/></Relationships>
</file>

<file path=ppt/slides/_rels/slide15.xml.rels><?xml version="1.0" encoding="UTF-8" standalone="yes"?>
<Relationships xmlns="http://schemas.openxmlformats.org/package/2006/relationships"><Relationship Id="rId8" Type="http://schemas.openxmlformats.org/officeDocument/2006/relationships/image" Target="../media/image400.png"/><Relationship Id="rId3" Type="http://schemas.openxmlformats.org/officeDocument/2006/relationships/image" Target="../media/image39.png"/><Relationship Id="rId7" Type="http://schemas.openxmlformats.org/officeDocument/2006/relationships/slide" Target="slide16.xml"/><Relationship Id="rId2" Type="http://schemas.openxmlformats.org/officeDocument/2006/relationships/image" Target="../media/image38.tmp"/><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42.png"/><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8" Type="http://schemas.openxmlformats.org/officeDocument/2006/relationships/image" Target="../media/image461.png"/><Relationship Id="rId3" Type="http://schemas.openxmlformats.org/officeDocument/2006/relationships/image" Target="../media/image43.png"/><Relationship Id="rId7" Type="http://schemas.openxmlformats.org/officeDocument/2006/relationships/slide" Target="slide17.xml"/><Relationship Id="rId2" Type="http://schemas.openxmlformats.org/officeDocument/2006/relationships/image" Target="../media/image41.tmp"/><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20.png"/><Relationship Id="rId4" Type="http://schemas.openxmlformats.org/officeDocument/2006/relationships/slide" Target="slide15.xml"/></Relationships>
</file>

<file path=ppt/slides/_rels/slide17.xml.rels><?xml version="1.0" encoding="UTF-8" standalone="yes"?>
<Relationships xmlns="http://schemas.openxmlformats.org/package/2006/relationships"><Relationship Id="rId8" Type="http://schemas.openxmlformats.org/officeDocument/2006/relationships/image" Target="../media/image460.png"/><Relationship Id="rId3" Type="http://schemas.openxmlformats.org/officeDocument/2006/relationships/image" Target="../media/image46.png"/><Relationship Id="rId7" Type="http://schemas.openxmlformats.org/officeDocument/2006/relationships/slide" Target="slide18.xml"/><Relationship Id="rId2" Type="http://schemas.openxmlformats.org/officeDocument/2006/relationships/image" Target="../media/image45.tmp"/><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slide" Target="slide16.xml"/></Relationships>
</file>

<file path=ppt/slides/_rels/slide18.xml.rels><?xml version="1.0" encoding="UTF-8" standalone="yes"?>
<Relationships xmlns="http://schemas.openxmlformats.org/package/2006/relationships"><Relationship Id="rId8" Type="http://schemas.openxmlformats.org/officeDocument/2006/relationships/image" Target="../media/image490.png"/><Relationship Id="rId3" Type="http://schemas.openxmlformats.org/officeDocument/2006/relationships/image" Target="../media/image49.png"/><Relationship Id="rId7" Type="http://schemas.openxmlformats.org/officeDocument/2006/relationships/slide" Target="slide19.xml"/><Relationship Id="rId2" Type="http://schemas.openxmlformats.org/officeDocument/2006/relationships/image" Target="../media/image48.tmp"/><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11.png"/><Relationship Id="rId4" Type="http://schemas.openxmlformats.org/officeDocument/2006/relationships/slide" Target="slide17.xml"/></Relationships>
</file>

<file path=ppt/slides/_rels/slide19.xml.rels><?xml version="1.0" encoding="UTF-8" standalone="yes"?>
<Relationships xmlns="http://schemas.openxmlformats.org/package/2006/relationships"><Relationship Id="rId8" Type="http://schemas.openxmlformats.org/officeDocument/2006/relationships/image" Target="../media/image520.png"/><Relationship Id="rId3" Type="http://schemas.openxmlformats.org/officeDocument/2006/relationships/image" Target="../media/image53.png"/><Relationship Id="rId7" Type="http://schemas.openxmlformats.org/officeDocument/2006/relationships/slide" Target="slide20.xml"/><Relationship Id="rId2" Type="http://schemas.openxmlformats.org/officeDocument/2006/relationships/image" Target="../media/image52.tmp"/><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10.png"/><Relationship Id="rId4" Type="http://schemas.openxmlformats.org/officeDocument/2006/relationships/slide" Target="slide18.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image" Target="../media/image5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image" Target="../media/image5.png"/><Relationship Id="rId4" Type="http://schemas.openxmlformats.org/officeDocument/2006/relationships/image" Target="../media/image41.png"/></Relationships>
</file>

<file path=ppt/slides/_rels/slide20.xml.rels><?xml version="1.0" encoding="UTF-8" standalone="yes"?>
<Relationships xmlns="http://schemas.openxmlformats.org/package/2006/relationships"><Relationship Id="rId8" Type="http://schemas.openxmlformats.org/officeDocument/2006/relationships/image" Target="../media/image550.png"/><Relationship Id="rId3" Type="http://schemas.openxmlformats.org/officeDocument/2006/relationships/image" Target="../media/image56.png"/><Relationship Id="rId7" Type="http://schemas.openxmlformats.org/officeDocument/2006/relationships/slide" Target="slide21.xml"/><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40.png"/><Relationship Id="rId4" Type="http://schemas.openxmlformats.org/officeDocument/2006/relationships/slide" Target="slide19.xml"/></Relationships>
</file>

<file path=ppt/slides/_rels/slide21.xml.rels><?xml version="1.0" encoding="UTF-8" standalone="yes"?>
<Relationships xmlns="http://schemas.openxmlformats.org/package/2006/relationships"><Relationship Id="rId8" Type="http://schemas.openxmlformats.org/officeDocument/2006/relationships/image" Target="../media/image580.png"/><Relationship Id="rId3" Type="http://schemas.openxmlformats.org/officeDocument/2006/relationships/image" Target="../media/image59.png"/><Relationship Id="rId7" Type="http://schemas.openxmlformats.org/officeDocument/2006/relationships/slide" Target="slide22.xml"/><Relationship Id="rId2" Type="http://schemas.openxmlformats.org/officeDocument/2006/relationships/image" Target="../media/image58.tmp"/><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70.png"/><Relationship Id="rId4" Type="http://schemas.openxmlformats.org/officeDocument/2006/relationships/slide" Target="sl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slide" Target="slide23.xml"/><Relationship Id="rId2" Type="http://schemas.openxmlformats.org/officeDocument/2006/relationships/image" Target="../media/image61.tmp"/><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7.png"/><Relationship Id="rId4" Type="http://schemas.openxmlformats.org/officeDocument/2006/relationships/slide" Target="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slide" Target="slide24.xml"/><Relationship Id="rId2" Type="http://schemas.openxmlformats.org/officeDocument/2006/relationships/image" Target="../media/image64.tmp"/><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7.png"/><Relationship Id="rId4" Type="http://schemas.openxmlformats.org/officeDocument/2006/relationships/slide" Target="slide22.xml"/></Relationships>
</file>

<file path=ppt/slides/_rels/slide24.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slide" Target="slide25.xml"/><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7.png"/><Relationship Id="rId4" Type="http://schemas.openxmlformats.org/officeDocument/2006/relationships/slide" Target="slide23.xml"/></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slide" Target="slide26.xml"/><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67.png"/><Relationship Id="rId4" Type="http://schemas.openxmlformats.org/officeDocument/2006/relationships/slide" Target="slide24.xml"/></Relationships>
</file>

<file path=ppt/slides/_rels/slide26.xml.rels><?xml version="1.0" encoding="UTF-8" standalone="yes"?>
<Relationships xmlns="http://schemas.openxmlformats.org/package/2006/relationships"><Relationship Id="rId8" Type="http://schemas.openxmlformats.org/officeDocument/2006/relationships/slide" Target="slide25.xml"/><Relationship Id="rId3" Type="http://schemas.openxmlformats.org/officeDocument/2006/relationships/image" Target="../media/image75.png"/><Relationship Id="rId7" Type="http://schemas.openxmlformats.org/officeDocument/2006/relationships/image" Target="../media/image77.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slide" Target="slide27.xml"/><Relationship Id="rId4" Type="http://schemas.openxmlformats.org/officeDocument/2006/relationships/image" Target="../media/image76.png"/></Relationships>
</file>

<file path=ppt/slides/_rels/slide2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79.png"/><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79.png"/><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slide" Target="slide30.xml"/><Relationship Id="rId2" Type="http://schemas.openxmlformats.org/officeDocument/2006/relationships/image" Target="../media/image80.tmp"/><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67.png"/><Relationship Id="rId4" Type="http://schemas.openxmlformats.org/officeDocument/2006/relationships/slide" Target="slide27.xml"/></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hyperlink" Target="http://web.uaemex.mx/CUEcatepec/assets/mpc-ico.pdf" TargetMode="External"/><Relationship Id="rId1" Type="http://schemas.openxmlformats.org/officeDocument/2006/relationships/slideLayout" Target="../slideLayouts/slideLayout2.xml"/><Relationship Id="rId6" Type="http://schemas.openxmlformats.org/officeDocument/2006/relationships/image" Target="../media/image710.png"/><Relationship Id="rId5" Type="http://schemas.openxmlformats.org/officeDocument/2006/relationships/slide" Target="slide2.xml"/><Relationship Id="rId10" Type="http://schemas.openxmlformats.org/officeDocument/2006/relationships/image" Target="../media/image8.tmp"/><Relationship Id="rId9" Type="http://schemas.openxmlformats.org/officeDocument/2006/relationships/image" Target="../media/image82.png"/></Relationships>
</file>

<file path=ppt/slides/_rels/slide30.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slide" Target="slide31.xml"/><Relationship Id="rId2" Type="http://schemas.openxmlformats.org/officeDocument/2006/relationships/image" Target="../media/image84.tmp"/><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67.png"/><Relationship Id="rId4" Type="http://schemas.openxmlformats.org/officeDocument/2006/relationships/slide" Target="sl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slide" Target="slide32.xml"/><Relationship Id="rId2" Type="http://schemas.openxmlformats.org/officeDocument/2006/relationships/image" Target="../media/image87.tmp"/><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67.pn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slide" Target="slide33.xml"/><Relationship Id="rId2" Type="http://schemas.openxmlformats.org/officeDocument/2006/relationships/image" Target="../media/image90.jpe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67.png"/><Relationship Id="rId4" Type="http://schemas.openxmlformats.org/officeDocument/2006/relationships/slide" Target="sl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slide" Target="slide34.xml"/><Relationship Id="rId2" Type="http://schemas.openxmlformats.org/officeDocument/2006/relationships/image" Target="../media/image93.tmp"/><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67.png"/><Relationship Id="rId4" Type="http://schemas.openxmlformats.org/officeDocument/2006/relationships/slide" Target="slide32.xml"/></Relationships>
</file>

<file path=ppt/slides/_rels/slide34.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slide" Target="slide35.xml"/><Relationship Id="rId2" Type="http://schemas.openxmlformats.org/officeDocument/2006/relationships/image" Target="../media/image96.tmp"/><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67.png"/><Relationship Id="rId4" Type="http://schemas.openxmlformats.org/officeDocument/2006/relationships/slide" Target="sl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slide" Target="slide36.xml"/><Relationship Id="rId2" Type="http://schemas.openxmlformats.org/officeDocument/2006/relationships/image" Target="../media/image99.tmp"/><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67.png"/><Relationship Id="rId4" Type="http://schemas.openxmlformats.org/officeDocument/2006/relationships/slide" Target="slide34.xml"/></Relationships>
</file>

<file path=ppt/slides/_rels/slide36.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slide" Target="slide37.xml"/><Relationship Id="rId2" Type="http://schemas.openxmlformats.org/officeDocument/2006/relationships/image" Target="../media/image103.pn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67.png"/><Relationship Id="rId4" Type="http://schemas.openxmlformats.org/officeDocument/2006/relationships/slide" Target="slide35.xml"/></Relationships>
</file>

<file path=ppt/slides/_rels/slide37.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slide" Target="slide38.xml"/><Relationship Id="rId2"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67.png"/><Relationship Id="rId4" Type="http://schemas.openxmlformats.org/officeDocument/2006/relationships/slide" Target="slide36.xml"/></Relationships>
</file>

<file path=ppt/slides/_rels/slide38.xml.rels><?xml version="1.0" encoding="UTF-8" standalone="yes"?>
<Relationships xmlns="http://schemas.openxmlformats.org/package/2006/relationships"><Relationship Id="rId3" Type="http://schemas.openxmlformats.org/officeDocument/2006/relationships/image" Target="../media/image110.png"/><Relationship Id="rId7" Type="http://schemas.openxmlformats.org/officeDocument/2006/relationships/slide" Target="slide39.xml"/><Relationship Id="rId2" Type="http://schemas.openxmlformats.org/officeDocument/2006/relationships/image" Target="../media/image109.png"/><Relationship Id="rId1" Type="http://schemas.openxmlformats.org/officeDocument/2006/relationships/slideLayout" Target="../slideLayouts/slideLayout2.xml"/><Relationship Id="rId6" Type="http://schemas.openxmlformats.org/officeDocument/2006/relationships/image" Target="../media/image111.png"/><Relationship Id="rId5" Type="http://schemas.openxmlformats.org/officeDocument/2006/relationships/image" Target="../media/image67.png"/><Relationship Id="rId4" Type="http://schemas.openxmlformats.org/officeDocument/2006/relationships/slide" Target="slide37.xml"/></Relationships>
</file>

<file path=ppt/slides/_rels/slide39.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112.png"/><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image" Target="../media/image113.png"/><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image" Target="../media/image10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10.png"/><Relationship Id="rId4" Type="http://schemas.openxmlformats.org/officeDocument/2006/relationships/image" Target="../media/image90.png"/></Relationships>
</file>

<file path=ppt/slides/_rels/slide40.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slide" Target="slide41.xml"/><Relationship Id="rId2" Type="http://schemas.openxmlformats.org/officeDocument/2006/relationships/image" Target="../media/image114.jpeg"/><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image" Target="../media/image67.png"/><Relationship Id="rId4" Type="http://schemas.openxmlformats.org/officeDocument/2006/relationships/slide" Target="slide39.xml"/></Relationships>
</file>

<file path=ppt/slides/_rels/slide4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4.jpe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slide" Target="slide40.xml"/></Relationships>
</file>

<file path=ppt/slides/_rels/slide5.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png"/><Relationship Id="rId7" Type="http://schemas.openxmlformats.org/officeDocument/2006/relationships/slide" Target="slide6.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0.png"/><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150.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image" Target="../media/image15.png"/><Relationship Id="rId4" Type="http://schemas.openxmlformats.org/officeDocument/2006/relationships/image" Target="../media/image140.png"/></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170.png"/><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slide" Target="slide8.xml"/><Relationship Id="rId5" Type="http://schemas.openxmlformats.org/officeDocument/2006/relationships/image" Target="../media/image17.png"/><Relationship Id="rId4" Type="http://schemas.openxmlformats.org/officeDocument/2006/relationships/image" Target="../media/image180.png"/></Relationships>
</file>

<file path=ppt/slides/_rels/slide8.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19.png"/><Relationship Id="rId7" Type="http://schemas.openxmlformats.org/officeDocument/2006/relationships/slide" Target="slide9.xm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10.png"/><Relationship Id="rId4" Type="http://schemas.openxmlformats.org/officeDocument/2006/relationships/slide" Target="slide7.xml"/></Relationships>
</file>

<file path=ppt/slides/_rels/slide9.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image" Target="../media/image22.png"/><Relationship Id="rId7" Type="http://schemas.openxmlformats.org/officeDocument/2006/relationships/slide" Target="slide10.xml"/><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40.png"/><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7A1434-5520-4727-A215-FF92FC0B54D2}"/>
              </a:ext>
            </a:extLst>
          </p:cNvPr>
          <p:cNvSpPr>
            <a:spLocks noGrp="1"/>
          </p:cNvSpPr>
          <p:nvPr>
            <p:ph type="title"/>
          </p:nvPr>
        </p:nvSpPr>
        <p:spPr>
          <a:xfrm>
            <a:off x="2589211" y="1547809"/>
            <a:ext cx="8911687" cy="1280890"/>
          </a:xfrm>
        </p:spPr>
        <p:txBody>
          <a:bodyPr>
            <a:normAutofit fontScale="90000"/>
          </a:bodyPr>
          <a:lstStyle/>
          <a:p>
            <a:pPr algn="ctr"/>
            <a:r>
              <a:rPr lang="es-MX" dirty="0"/>
              <a:t>Programa de Estudios por Competencias</a:t>
            </a:r>
            <a:br>
              <a:rPr lang="es-MX" dirty="0"/>
            </a:br>
            <a:r>
              <a:rPr lang="es-MX" dirty="0"/>
              <a:t>“PROGRAMACIÓN I”</a:t>
            </a:r>
            <a:br>
              <a:rPr lang="es-MX" dirty="0"/>
            </a:br>
            <a:endParaRPr lang="es-MX" dirty="0"/>
          </a:p>
        </p:txBody>
      </p:sp>
      <p:sp>
        <p:nvSpPr>
          <p:cNvPr id="3" name="Marcador de contenido 2">
            <a:extLst>
              <a:ext uri="{FF2B5EF4-FFF2-40B4-BE49-F238E27FC236}">
                <a16:creationId xmlns:a16="http://schemas.microsoft.com/office/drawing/2014/main" id="{CE3D3B58-F8E6-4EEE-A85D-191F76DB150C}"/>
              </a:ext>
            </a:extLst>
          </p:cNvPr>
          <p:cNvSpPr>
            <a:spLocks noGrp="1"/>
          </p:cNvSpPr>
          <p:nvPr>
            <p:ph idx="1"/>
          </p:nvPr>
        </p:nvSpPr>
        <p:spPr>
          <a:xfrm>
            <a:off x="2589212" y="2828699"/>
            <a:ext cx="8911687" cy="3245514"/>
          </a:xfrm>
        </p:spPr>
        <p:txBody>
          <a:bodyPr>
            <a:normAutofit fontScale="92500" lnSpcReduction="10000"/>
          </a:bodyPr>
          <a:lstStyle/>
          <a:p>
            <a:pPr marL="0" indent="0" algn="ctr">
              <a:buNone/>
            </a:pPr>
            <a:endParaRPr lang="es-MX" dirty="0"/>
          </a:p>
          <a:p>
            <a:pPr marL="0" indent="0" algn="ctr">
              <a:buNone/>
            </a:pPr>
            <a:r>
              <a:rPr lang="es-MX" sz="2200" dirty="0"/>
              <a:t>Área de docencia: ​Programación e Ingeniería de Software</a:t>
            </a:r>
          </a:p>
          <a:p>
            <a:pPr marL="0" indent="0" algn="ctr">
              <a:buNone/>
            </a:pPr>
            <a:r>
              <a:rPr lang="es-MX" sz="2200" dirty="0"/>
              <a:t>Créditos: 7</a:t>
            </a:r>
          </a:p>
          <a:p>
            <a:pPr marL="0" indent="0" algn="ctr">
              <a:buNone/>
            </a:pPr>
            <a:r>
              <a:rPr lang="es-MX" sz="2200" dirty="0"/>
              <a:t>Ciclo escolar: </a:t>
            </a:r>
            <a:r>
              <a:rPr lang="es-MX" sz="2200" b="1" dirty="0"/>
              <a:t>2019 B</a:t>
            </a:r>
          </a:p>
          <a:p>
            <a:pPr marL="0" indent="0" algn="ctr">
              <a:buNone/>
            </a:pPr>
            <a:r>
              <a:rPr lang="es-ES_tradnl" sz="2400" dirty="0">
                <a:effectLst>
                  <a:outerShdw blurRad="38100" dist="38100" dir="2700000" algn="tl">
                    <a:srgbClr val="000000">
                      <a:alpha val="43137"/>
                    </a:srgbClr>
                  </a:outerShdw>
                </a:effectLst>
              </a:rPr>
              <a:t>Unidad de competencia 3</a:t>
            </a:r>
          </a:p>
          <a:p>
            <a:pPr marL="0" indent="0" algn="ctr">
              <a:buNone/>
            </a:pPr>
            <a:r>
              <a:rPr lang="es-MX" sz="2200" dirty="0"/>
              <a:t>Tema:  3.4 Arreglos</a:t>
            </a:r>
          </a:p>
          <a:p>
            <a:pPr marL="0" indent="0" algn="ctr">
              <a:buNone/>
            </a:pPr>
            <a:r>
              <a:rPr lang="es-MX" sz="2200" dirty="0"/>
              <a:t>Autor: </a:t>
            </a:r>
          </a:p>
          <a:p>
            <a:pPr marL="0" indent="0" algn="ctr">
              <a:buNone/>
            </a:pPr>
            <a:r>
              <a:rPr lang="es-MX" sz="2200" dirty="0"/>
              <a:t>Dra. en A. P. Ana Luisa Ramírez Roja</a:t>
            </a:r>
          </a:p>
          <a:p>
            <a:endParaRPr lang="es-MX" dirty="0"/>
          </a:p>
        </p:txBody>
      </p:sp>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AC8E589C-7A0D-4B69-916A-E208AD0D6518}"/>
                  </a:ext>
                </a:extLst>
              </p:cNvPr>
              <p:cNvGraphicFramePr>
                <a:graphicFrameLocks noChangeAspect="1"/>
              </p:cNvGraphicFramePr>
              <p:nvPr>
                <p:extLst>
                  <p:ext uri="{D42A27DB-BD31-4B8C-83A1-F6EECF244321}">
                    <p14:modId xmlns:p14="http://schemas.microsoft.com/office/powerpoint/2010/main" val="323020491"/>
                  </p:ext>
                </p:extLst>
              </p:nvPr>
            </p:nvGraphicFramePr>
            <p:xfrm>
              <a:off x="10816612" y="6123756"/>
              <a:ext cx="1376000" cy="774000"/>
            </p:xfrm>
            <a:graphic>
              <a:graphicData uri="http://schemas.microsoft.com/office/powerpoint/2016/slidezoom">
                <pslz:sldZm>
                  <pslz:sldZmObj sldId="274" cId="3314442181">
                    <pslz:zmPr id="{E7E4B64D-D63A-42ED-B1A6-1880B79F8DC5}"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6" action="ppaction://hlinksldjump"/>
                <a:extLst>
                  <a:ext uri="{FF2B5EF4-FFF2-40B4-BE49-F238E27FC236}">
                    <a16:creationId xmlns:a16="http://schemas.microsoft.com/office/drawing/2014/main" id="{AC8E589C-7A0D-4B69-916A-E208AD0D6518}"/>
                  </a:ext>
                </a:extLst>
              </p:cNvPr>
              <p:cNvPicPr>
                <a:picLocks noGrp="1" noRot="1" noChangeAspect="1" noMove="1" noResize="1" noEditPoints="1" noAdjustHandles="1" noChangeArrowheads="1" noChangeShapeType="1"/>
              </p:cNvPicPr>
              <p:nvPr/>
            </p:nvPicPr>
            <p:blipFill>
              <a:blip r:embed="rId7"/>
              <a:stretch>
                <a:fillRect/>
              </a:stretch>
            </p:blipFill>
            <p:spPr>
              <a:xfrm>
                <a:off x="10816612" y="6123756"/>
                <a:ext cx="1376000" cy="774000"/>
              </a:xfrm>
              <a:prstGeom prst="rect">
                <a:avLst/>
              </a:prstGeom>
              <a:ln w="3175">
                <a:solidFill>
                  <a:prstClr val="ltGray"/>
                </a:solidFill>
              </a:ln>
            </p:spPr>
          </p:pic>
        </mc:Fallback>
      </mc:AlternateContent>
      <p:pic>
        <p:nvPicPr>
          <p:cNvPr id="6" name="5 Imagen">
            <a:extLst>
              <a:ext uri="{FF2B5EF4-FFF2-40B4-BE49-F238E27FC236}">
                <a16:creationId xmlns:a16="http://schemas.microsoft.com/office/drawing/2014/main" id="{8F7896E6-7C40-432F-9A55-BFB5666FF29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35832" y="-186141"/>
            <a:ext cx="2701013" cy="270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a:extLst>
              <a:ext uri="{FF2B5EF4-FFF2-40B4-BE49-F238E27FC236}">
                <a16:creationId xmlns:a16="http://schemas.microsoft.com/office/drawing/2014/main" id="{AB95A6C5-1D7C-482F-80B5-34350C27D83E}"/>
              </a:ext>
            </a:extLst>
          </p:cNvPr>
          <p:cNvPicPr>
            <a:picLocks noChangeAspect="1" noChangeArrowheads="1"/>
          </p:cNvPicPr>
          <p:nvPr/>
        </p:nvPicPr>
        <p:blipFill>
          <a:blip r:embed="rId9" cstate="print"/>
          <a:srcRect/>
          <a:stretch>
            <a:fillRect/>
          </a:stretch>
        </p:blipFill>
        <p:spPr bwMode="auto">
          <a:xfrm>
            <a:off x="10148737" y="159416"/>
            <a:ext cx="1650599" cy="1554045"/>
          </a:xfrm>
          <a:prstGeom prst="ellipse">
            <a:avLst/>
          </a:prstGeom>
          <a:ln>
            <a:noFill/>
          </a:ln>
          <a:effectLst>
            <a:softEdge rad="112500"/>
          </a:effectLst>
        </p:spPr>
      </p:pic>
      <p:sp>
        <p:nvSpPr>
          <p:cNvPr id="8" name="CuadroTexto 7">
            <a:extLst>
              <a:ext uri="{FF2B5EF4-FFF2-40B4-BE49-F238E27FC236}">
                <a16:creationId xmlns:a16="http://schemas.microsoft.com/office/drawing/2014/main" id="{DFEA5F45-F9D4-4EE1-B6C1-163A33D7B028}"/>
              </a:ext>
            </a:extLst>
          </p:cNvPr>
          <p:cNvSpPr txBox="1"/>
          <p:nvPr/>
        </p:nvSpPr>
        <p:spPr>
          <a:xfrm>
            <a:off x="2836845" y="368288"/>
            <a:ext cx="7263246" cy="830997"/>
          </a:xfrm>
          <a:prstGeom prst="rect">
            <a:avLst/>
          </a:prstGeom>
          <a:noFill/>
        </p:spPr>
        <p:txBody>
          <a:bodyPr wrap="square" rtlCol="0">
            <a:spAutoFit/>
          </a:bodyPr>
          <a:lstStyle/>
          <a:p>
            <a:r>
              <a:rPr lang="es-MX" sz="2400" b="1" dirty="0"/>
              <a:t>Universidad Autónoma del Estado de México</a:t>
            </a:r>
          </a:p>
          <a:p>
            <a:r>
              <a:rPr lang="es-MX" sz="2400" dirty="0"/>
              <a:t>Centro Universitario UAEM Ecatepec </a:t>
            </a:r>
          </a:p>
        </p:txBody>
      </p:sp>
    </p:spTree>
    <p:extLst>
      <p:ext uri="{BB962C8B-B14F-4D97-AF65-F5344CB8AC3E}">
        <p14:creationId xmlns:p14="http://schemas.microsoft.com/office/powerpoint/2010/main" val="1303344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0A611F-B738-4ACC-AC59-52694E5FFB5F}"/>
              </a:ext>
            </a:extLst>
          </p:cNvPr>
          <p:cNvSpPr>
            <a:spLocks noGrp="1"/>
          </p:cNvSpPr>
          <p:nvPr>
            <p:ph type="title"/>
          </p:nvPr>
        </p:nvSpPr>
        <p:spPr/>
        <p:txBody>
          <a:bodyPr/>
          <a:lstStyle/>
          <a:p>
            <a:r>
              <a:rPr lang="es-ES" dirty="0"/>
              <a:t>Unidimensional</a:t>
            </a:r>
            <a:endParaRPr lang="es-MX" dirty="0"/>
          </a:p>
        </p:txBody>
      </p:sp>
      <p:sp>
        <p:nvSpPr>
          <p:cNvPr id="3" name="Marcador de contenido 2">
            <a:extLst>
              <a:ext uri="{FF2B5EF4-FFF2-40B4-BE49-F238E27FC236}">
                <a16:creationId xmlns:a16="http://schemas.microsoft.com/office/drawing/2014/main" id="{5A8AB670-9201-430B-941A-4601220102F5}"/>
              </a:ext>
            </a:extLst>
          </p:cNvPr>
          <p:cNvSpPr>
            <a:spLocks noGrp="1"/>
          </p:cNvSpPr>
          <p:nvPr>
            <p:ph idx="1"/>
          </p:nvPr>
        </p:nvSpPr>
        <p:spPr>
          <a:xfrm>
            <a:off x="2213113" y="1378225"/>
            <a:ext cx="9291499" cy="5088835"/>
          </a:xfrm>
        </p:spPr>
        <p:txBody>
          <a:bodyPr>
            <a:normAutofit fontScale="62500" lnSpcReduction="20000"/>
          </a:bodyPr>
          <a:lstStyle/>
          <a:p>
            <a:r>
              <a:rPr lang="es-MX" sz="2300" dirty="0"/>
              <a:t>En caso de que queramos inicializarlos con valores propios, haremos esto:</a:t>
            </a:r>
          </a:p>
          <a:p>
            <a:pPr marL="0" indent="0">
              <a:buNone/>
            </a:pPr>
            <a:r>
              <a:rPr lang="es-MX" sz="2300" dirty="0"/>
              <a:t> </a:t>
            </a:r>
          </a:p>
          <a:p>
            <a:pPr lvl="1">
              <a:buFont typeface="Courier New" panose="02070309020205020404" pitchFamily="49" charset="0"/>
              <a:buChar char="o"/>
            </a:pPr>
            <a:r>
              <a:rPr lang="es-MX" sz="2000" b="1" u="sng" dirty="0">
                <a:solidFill>
                  <a:srgbClr val="FF0000"/>
                </a:solidFill>
              </a:rPr>
              <a:t>Para números enteros</a:t>
            </a:r>
            <a:endParaRPr lang="es-MX" sz="2000" dirty="0">
              <a:solidFill>
                <a:srgbClr val="FF0000"/>
              </a:solidFill>
            </a:endParaRPr>
          </a:p>
          <a:p>
            <a:pPr marL="457200" lvl="1" indent="0">
              <a:buNone/>
            </a:pPr>
            <a:r>
              <a:rPr lang="es-MX" sz="2000" b="1" dirty="0"/>
              <a:t> int[ ] edad = {45, 23, 11, 9}; </a:t>
            </a:r>
            <a:r>
              <a:rPr lang="es-MX" sz="2000" dirty="0"/>
              <a:t> //Array de 4 elementos</a:t>
            </a:r>
          </a:p>
          <a:p>
            <a:pPr marL="457200" lvl="1" indent="0">
              <a:buNone/>
            </a:pPr>
            <a:r>
              <a:rPr lang="es-MX" sz="2000" dirty="0"/>
              <a:t>De la misma forma procederíamos para los otros tipos de enteros : byte, short, long.</a:t>
            </a:r>
          </a:p>
          <a:p>
            <a:pPr lvl="1">
              <a:buFont typeface="Courier New" panose="02070309020205020404" pitchFamily="49" charset="0"/>
              <a:buChar char="o"/>
            </a:pPr>
            <a:endParaRPr lang="es-MX" sz="2000" dirty="0"/>
          </a:p>
          <a:p>
            <a:pPr lvl="1">
              <a:buFont typeface="Courier New" panose="02070309020205020404" pitchFamily="49" charset="0"/>
              <a:buChar char="o"/>
            </a:pPr>
            <a:r>
              <a:rPr lang="es-MX" sz="2000" b="1" u="sng" dirty="0">
                <a:solidFill>
                  <a:srgbClr val="FF0000"/>
                </a:solidFill>
              </a:rPr>
              <a:t>Para números reales</a:t>
            </a:r>
            <a:endParaRPr lang="es-MX" sz="2000" dirty="0">
              <a:solidFill>
                <a:srgbClr val="FF0000"/>
              </a:solidFill>
            </a:endParaRPr>
          </a:p>
          <a:p>
            <a:pPr marL="457200" lvl="1" indent="0">
              <a:buNone/>
            </a:pPr>
            <a:r>
              <a:rPr lang="es-MX" sz="2000" b="1" dirty="0"/>
              <a:t>double[ ] estatura = {1.73, 1.67, 1.56}; </a:t>
            </a:r>
            <a:r>
              <a:rPr lang="es-MX" sz="2000" dirty="0"/>
              <a:t>//Array de 3 elementos</a:t>
            </a:r>
          </a:p>
          <a:p>
            <a:pPr marL="457200" lvl="1" indent="0">
              <a:buNone/>
            </a:pPr>
            <a:r>
              <a:rPr lang="es-MX" sz="2000" dirty="0"/>
              <a:t>De la misma forma procederíamos para el tipo float, pero teniendo en cuenta que los números deberán llevar al final la letra “f” o “F”. Por ejemplo 1.73f o 1.73F. </a:t>
            </a:r>
          </a:p>
          <a:p>
            <a:pPr lvl="1">
              <a:buFont typeface="Courier New" panose="02070309020205020404" pitchFamily="49" charset="0"/>
              <a:buChar char="o"/>
            </a:pPr>
            <a:r>
              <a:rPr lang="es-MX" sz="2000" b="1" u="sng" dirty="0">
                <a:solidFill>
                  <a:srgbClr val="FF0000"/>
                </a:solidFill>
              </a:rPr>
              <a:t>Para cadenas</a:t>
            </a:r>
            <a:endParaRPr lang="es-MX" sz="2000" dirty="0">
              <a:solidFill>
                <a:srgbClr val="FF0000"/>
              </a:solidFill>
            </a:endParaRPr>
          </a:p>
          <a:p>
            <a:pPr marL="457200" lvl="1" indent="0">
              <a:buNone/>
            </a:pPr>
            <a:r>
              <a:rPr lang="es-MX" sz="2000" b="1" dirty="0"/>
              <a:t>String[ ] nombre = {"María", "Gerson"};</a:t>
            </a:r>
            <a:r>
              <a:rPr lang="es-MX" sz="2000" dirty="0"/>
              <a:t>   //Array de 2 elementos</a:t>
            </a:r>
          </a:p>
          <a:p>
            <a:pPr lvl="1">
              <a:buFont typeface="Courier New" panose="02070309020205020404" pitchFamily="49" charset="0"/>
              <a:buChar char="o"/>
            </a:pPr>
            <a:endParaRPr lang="es-MX" sz="2000" dirty="0"/>
          </a:p>
          <a:p>
            <a:pPr lvl="1">
              <a:buFont typeface="Courier New" panose="02070309020205020404" pitchFamily="49" charset="0"/>
              <a:buChar char="o"/>
            </a:pPr>
            <a:r>
              <a:rPr lang="es-MX" sz="2000" b="1" u="sng" dirty="0">
                <a:solidFill>
                  <a:srgbClr val="FF0000"/>
                </a:solidFill>
              </a:rPr>
              <a:t>Para caracteres</a:t>
            </a:r>
            <a:endParaRPr lang="es-MX" sz="2000" dirty="0">
              <a:solidFill>
                <a:srgbClr val="FF0000"/>
              </a:solidFill>
            </a:endParaRPr>
          </a:p>
          <a:p>
            <a:pPr marL="457200" lvl="1" indent="0">
              <a:buNone/>
            </a:pPr>
            <a:r>
              <a:rPr lang="es-MX" sz="2000" b="1" dirty="0"/>
              <a:t>char[ ] sexo = {'m', 'f'};</a:t>
            </a:r>
            <a:r>
              <a:rPr lang="es-MX" sz="2000" dirty="0"/>
              <a:t>   //Array de 2 elementos</a:t>
            </a:r>
          </a:p>
          <a:p>
            <a:pPr marL="457200" lvl="1" indent="0">
              <a:buNone/>
            </a:pPr>
            <a:r>
              <a:rPr lang="es-MX" sz="2000" dirty="0"/>
              <a:t> </a:t>
            </a:r>
          </a:p>
          <a:p>
            <a:pPr lvl="1">
              <a:buFont typeface="Courier New" panose="02070309020205020404" pitchFamily="49" charset="0"/>
              <a:buChar char="o"/>
            </a:pPr>
            <a:r>
              <a:rPr lang="es-MX" sz="2000" b="1" u="sng" dirty="0">
                <a:solidFill>
                  <a:srgbClr val="FF0000"/>
                </a:solidFill>
              </a:rPr>
              <a:t>Para booleanos</a:t>
            </a:r>
            <a:endParaRPr lang="es-MX" sz="2000" dirty="0">
              <a:solidFill>
                <a:srgbClr val="FF0000"/>
              </a:solidFill>
            </a:endParaRPr>
          </a:p>
          <a:p>
            <a:pPr marL="457200" lvl="1" indent="0">
              <a:buNone/>
            </a:pPr>
            <a:r>
              <a:rPr lang="es-MX" sz="2000" b="1" dirty="0"/>
              <a:t>boolean[ ] = {true,false};</a:t>
            </a:r>
            <a:r>
              <a:rPr lang="es-MX" sz="2000" dirty="0"/>
              <a:t>    //Array de 2 elementos</a:t>
            </a:r>
          </a:p>
          <a:p>
            <a:pPr marL="0" indent="0">
              <a:buNone/>
            </a:pPr>
            <a:endParaRPr lang="es-MX" dirty="0"/>
          </a:p>
        </p:txBody>
      </p:sp>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60E0A850-DB4E-4B40-8072-7AF027ED7EBB}"/>
                  </a:ext>
                </a:extLst>
              </p:cNvPr>
              <p:cNvGraphicFramePr>
                <a:graphicFrameLocks noChangeAspect="1"/>
              </p:cNvGraphicFramePr>
              <p:nvPr>
                <p:extLst>
                  <p:ext uri="{D42A27DB-BD31-4B8C-83A1-F6EECF244321}">
                    <p14:modId xmlns:p14="http://schemas.microsoft.com/office/powerpoint/2010/main" val="2851688117"/>
                  </p:ext>
                </p:extLst>
              </p:nvPr>
            </p:nvGraphicFramePr>
            <p:xfrm>
              <a:off x="0" y="6080060"/>
              <a:ext cx="1376000" cy="774000"/>
            </p:xfrm>
            <a:graphic>
              <a:graphicData uri="http://schemas.microsoft.com/office/powerpoint/2016/slidezoom">
                <pslz:sldZm>
                  <pslz:sldZmObj sldId="265" cId="3373531473">
                    <pslz:zmPr id="{62F59EA2-9356-458A-9C6E-A398265D05C9}"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3" action="ppaction://hlinksldjump"/>
                <a:extLst>
                  <a:ext uri="{FF2B5EF4-FFF2-40B4-BE49-F238E27FC236}">
                    <a16:creationId xmlns:a16="http://schemas.microsoft.com/office/drawing/2014/main" id="{60E0A850-DB4E-4B40-8072-7AF027ED7EBB}"/>
                  </a:ext>
                </a:extLst>
              </p:cNvPr>
              <p:cNvPicPr>
                <a:picLocks noGrp="1" noRot="1" noChangeAspect="1" noMove="1" noResize="1" noEditPoints="1" noAdjustHandles="1" noChangeArrowheads="1" noChangeShapeType="1"/>
              </p:cNvPicPr>
              <p:nvPr/>
            </p:nvPicPr>
            <p:blipFill>
              <a:blip r:embed="rId4"/>
              <a:stretch>
                <a:fillRect/>
              </a:stretch>
            </p:blipFill>
            <p:spPr>
              <a:xfrm>
                <a:off x="0" y="608006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835E10A8-B5DB-4CB9-86BD-A5F811DB5BC1}"/>
                  </a:ext>
                </a:extLst>
              </p:cNvPr>
              <p:cNvGraphicFramePr>
                <a:graphicFrameLocks noChangeAspect="1"/>
              </p:cNvGraphicFramePr>
              <p:nvPr>
                <p:extLst>
                  <p:ext uri="{D42A27DB-BD31-4B8C-83A1-F6EECF244321}">
                    <p14:modId xmlns:p14="http://schemas.microsoft.com/office/powerpoint/2010/main" val="2247414506"/>
                  </p:ext>
                </p:extLst>
              </p:nvPr>
            </p:nvGraphicFramePr>
            <p:xfrm>
              <a:off x="10816612" y="6080060"/>
              <a:ext cx="1376000" cy="774000"/>
            </p:xfrm>
            <a:graphic>
              <a:graphicData uri="http://schemas.microsoft.com/office/powerpoint/2016/slidezoom">
                <pslz:sldZm>
                  <pslz:sldZmObj sldId="267" cId="292565844">
                    <pslz:zmPr id="{DEE3508E-F6F7-4660-85A6-32435538D954}"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6" action="ppaction://hlinksldjump"/>
                <a:extLst>
                  <a:ext uri="{FF2B5EF4-FFF2-40B4-BE49-F238E27FC236}">
                    <a16:creationId xmlns:a16="http://schemas.microsoft.com/office/drawing/2014/main" id="{835E10A8-B5DB-4CB9-86BD-A5F811DB5BC1}"/>
                  </a:ext>
                </a:extLst>
              </p:cNvPr>
              <p:cNvPicPr>
                <a:picLocks noGrp="1" noRot="1" noChangeAspect="1" noMove="1" noResize="1" noEditPoints="1" noAdjustHandles="1" noChangeArrowheads="1" noChangeShapeType="1"/>
              </p:cNvPicPr>
              <p:nvPr/>
            </p:nvPicPr>
            <p:blipFill>
              <a:blip r:embed="rId7"/>
              <a:stretch>
                <a:fillRect/>
              </a:stretch>
            </p:blipFill>
            <p:spPr>
              <a:xfrm>
                <a:off x="10816612" y="608006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4104848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DA41C8-2635-47D5-856C-53E645885EEB}"/>
              </a:ext>
            </a:extLst>
          </p:cNvPr>
          <p:cNvSpPr>
            <a:spLocks noGrp="1"/>
          </p:cNvSpPr>
          <p:nvPr>
            <p:ph type="title"/>
          </p:nvPr>
        </p:nvSpPr>
        <p:spPr/>
        <p:txBody>
          <a:bodyPr/>
          <a:lstStyle/>
          <a:p>
            <a:r>
              <a:rPr lang="es-ES" dirty="0"/>
              <a:t>Ejemplo – Arreglo Unidimensional</a:t>
            </a:r>
            <a:endParaRPr lang="es-MX" dirty="0"/>
          </a:p>
        </p:txBody>
      </p:sp>
      <p:sp>
        <p:nvSpPr>
          <p:cNvPr id="3" name="Marcador de contenido 2">
            <a:extLst>
              <a:ext uri="{FF2B5EF4-FFF2-40B4-BE49-F238E27FC236}">
                <a16:creationId xmlns:a16="http://schemas.microsoft.com/office/drawing/2014/main" id="{AACCA956-9F4C-4474-A239-7ADE773A8DC0}"/>
              </a:ext>
            </a:extLst>
          </p:cNvPr>
          <p:cNvSpPr>
            <a:spLocks noGrp="1"/>
          </p:cNvSpPr>
          <p:nvPr>
            <p:ph idx="1"/>
          </p:nvPr>
        </p:nvSpPr>
        <p:spPr>
          <a:xfrm>
            <a:off x="2001078" y="2133600"/>
            <a:ext cx="9503534" cy="4253948"/>
          </a:xfrm>
        </p:spPr>
        <p:txBody>
          <a:bodyPr/>
          <a:lstStyle/>
          <a:p>
            <a:pPr marL="0" indent="0">
              <a:buNone/>
            </a:pPr>
            <a:r>
              <a:rPr lang="es-MX" dirty="0"/>
              <a:t>int lista[10]; //declara un arreglo con el nombre lista con 10 elementos de tipo int.</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Los elementos del arreglo lista del ejemplo serian:</a:t>
            </a:r>
          </a:p>
          <a:p>
            <a:pPr marL="0" indent="0">
              <a:buNone/>
            </a:pPr>
            <a:r>
              <a:rPr lang="es-MX" dirty="0"/>
              <a:t>lista[0] = 34 //primer elemento del arreglo</a:t>
            </a:r>
          </a:p>
          <a:p>
            <a:pPr marL="0" indent="0">
              <a:buNone/>
            </a:pPr>
            <a:r>
              <a:rPr lang="es-MX" dirty="0"/>
              <a:t>lista[1] = 15 // segundo elemento del arreglo</a:t>
            </a:r>
          </a:p>
          <a:p>
            <a:pPr marL="0" indent="0">
              <a:buNone/>
            </a:pPr>
            <a:r>
              <a:rPr lang="es-MX" dirty="0"/>
              <a:t>…….. …</a:t>
            </a:r>
          </a:p>
          <a:p>
            <a:pPr marL="0" indent="0">
              <a:buNone/>
            </a:pPr>
            <a:r>
              <a:rPr lang="es-MX" dirty="0"/>
              <a:t>lista[9] = 18 // último elemento del arreglo</a:t>
            </a:r>
          </a:p>
          <a:p>
            <a:pPr marL="0" indent="0">
              <a:buNone/>
            </a:pPr>
            <a:endParaRPr lang="es-MX" dirty="0"/>
          </a:p>
        </p:txBody>
      </p:sp>
      <p:pic>
        <p:nvPicPr>
          <p:cNvPr id="4" name="Imagen 3">
            <a:extLst>
              <a:ext uri="{FF2B5EF4-FFF2-40B4-BE49-F238E27FC236}">
                <a16:creationId xmlns:a16="http://schemas.microsoft.com/office/drawing/2014/main" id="{0B4CB566-1AD1-44D8-BDBC-2D108CE4BA72}"/>
              </a:ext>
            </a:extLst>
          </p:cNvPr>
          <p:cNvPicPr>
            <a:picLocks noChangeAspect="1"/>
          </p:cNvPicPr>
          <p:nvPr/>
        </p:nvPicPr>
        <p:blipFill>
          <a:blip r:embed="rId2"/>
          <a:stretch>
            <a:fillRect/>
          </a:stretch>
        </p:blipFill>
        <p:spPr>
          <a:xfrm>
            <a:off x="3101975" y="2707020"/>
            <a:ext cx="5988050" cy="1208493"/>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D718019D-1A1F-4922-AC4C-ED8D9D79CA3C}"/>
                  </a:ext>
                </a:extLst>
              </p:cNvPr>
              <p:cNvGraphicFramePr>
                <a:graphicFrameLocks noChangeAspect="1"/>
              </p:cNvGraphicFramePr>
              <p:nvPr>
                <p:extLst>
                  <p:ext uri="{D42A27DB-BD31-4B8C-83A1-F6EECF244321}">
                    <p14:modId xmlns:p14="http://schemas.microsoft.com/office/powerpoint/2010/main" val="999673405"/>
                  </p:ext>
                </p:extLst>
              </p:nvPr>
            </p:nvGraphicFramePr>
            <p:xfrm>
              <a:off x="-612" y="6084000"/>
              <a:ext cx="1376000" cy="774000"/>
            </p:xfrm>
            <a:graphic>
              <a:graphicData uri="http://schemas.microsoft.com/office/powerpoint/2016/slidezoom">
                <pslz:sldZm>
                  <pslz:sldZmObj sldId="268" cId="4104848394">
                    <pslz:zmPr id="{69C89463-2453-4A92-96A4-D7CA10C674ED}"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4" action="ppaction://hlinksldjump"/>
                <a:extLst>
                  <a:ext uri="{FF2B5EF4-FFF2-40B4-BE49-F238E27FC236}">
                    <a16:creationId xmlns:a16="http://schemas.microsoft.com/office/drawing/2014/main" id="{D718019D-1A1F-4922-AC4C-ED8D9D79CA3C}"/>
                  </a:ext>
                </a:extLst>
              </p:cNvPr>
              <p:cNvPicPr>
                <a:picLocks noGrp="1" noRot="1" noChangeAspect="1" noMove="1" noResize="1" noEditPoints="1" noAdjustHandles="1" noChangeArrowheads="1" noChangeShapeType="1"/>
              </p:cNvPicPr>
              <p:nvPr/>
            </p:nvPicPr>
            <p:blipFill>
              <a:blip r:embed="rId5"/>
              <a:stretch>
                <a:fillRect/>
              </a:stretch>
            </p:blipFill>
            <p:spPr>
              <a:xfrm>
                <a:off x="-612"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A33B8842-1930-4F0F-B6C6-A14BB374F7FC}"/>
                  </a:ext>
                </a:extLst>
              </p:cNvPr>
              <p:cNvGraphicFramePr>
                <a:graphicFrameLocks noChangeAspect="1"/>
              </p:cNvGraphicFramePr>
              <p:nvPr>
                <p:extLst>
                  <p:ext uri="{D42A27DB-BD31-4B8C-83A1-F6EECF244321}">
                    <p14:modId xmlns:p14="http://schemas.microsoft.com/office/powerpoint/2010/main" val="2975146035"/>
                  </p:ext>
                </p:extLst>
              </p:nvPr>
            </p:nvGraphicFramePr>
            <p:xfrm>
              <a:off x="10816000" y="6084000"/>
              <a:ext cx="1376000" cy="774000"/>
            </p:xfrm>
            <a:graphic>
              <a:graphicData uri="http://schemas.microsoft.com/office/powerpoint/2016/slidezoom">
                <pslz:sldZm>
                  <pslz:sldZmObj sldId="278" cId="2723156743">
                    <pslz:zmPr id="{EB4303B2-B4A1-466F-9E5C-9AD63B3DB41D}"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7" action="ppaction://hlinksldjump"/>
                <a:extLst>
                  <a:ext uri="{FF2B5EF4-FFF2-40B4-BE49-F238E27FC236}">
                    <a16:creationId xmlns:a16="http://schemas.microsoft.com/office/drawing/2014/main" id="{A33B8842-1930-4F0F-B6C6-A14BB374F7FC}"/>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92565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172281-D8ED-4494-8AAE-FEE97991DAB6}"/>
              </a:ext>
            </a:extLst>
          </p:cNvPr>
          <p:cNvSpPr>
            <a:spLocks noGrp="1"/>
          </p:cNvSpPr>
          <p:nvPr>
            <p:ph type="title"/>
          </p:nvPr>
        </p:nvSpPr>
        <p:spPr/>
        <p:txBody>
          <a:bodyPr/>
          <a:lstStyle/>
          <a:p>
            <a:r>
              <a:rPr lang="es-MX" dirty="0"/>
              <a:t>Inicialización de un Arreglo </a:t>
            </a:r>
          </a:p>
        </p:txBody>
      </p:sp>
      <p:sp>
        <p:nvSpPr>
          <p:cNvPr id="3" name="Marcador de contenido 2">
            <a:extLst>
              <a:ext uri="{FF2B5EF4-FFF2-40B4-BE49-F238E27FC236}">
                <a16:creationId xmlns:a16="http://schemas.microsoft.com/office/drawing/2014/main" id="{44E0DE16-7011-46CF-945B-0172E5A9D6C3}"/>
              </a:ext>
            </a:extLst>
          </p:cNvPr>
          <p:cNvSpPr>
            <a:spLocks noGrp="1"/>
          </p:cNvSpPr>
          <p:nvPr>
            <p:ph idx="1"/>
          </p:nvPr>
        </p:nvSpPr>
        <p:spPr/>
        <p:txBody>
          <a:bodyPr/>
          <a:lstStyle/>
          <a:p>
            <a:pPr marL="0" indent="0">
              <a:buNone/>
            </a:pPr>
            <a:r>
              <a:rPr lang="es-MX" dirty="0"/>
              <a:t>Al momento de inicializar un arreglo se le pueden asignar valores, es evidente que estos valores tienen que coincidir con el tipo de dato que se le asigna a al arreglo, es decir, si declaramos un arreglo de tipo </a:t>
            </a:r>
            <a:r>
              <a:rPr lang="es-MX" dirty="0" err="1"/>
              <a:t>string</a:t>
            </a:r>
            <a:r>
              <a:rPr lang="es-MX" dirty="0"/>
              <a:t>, los valores deben de ser cadenas de valores.</a:t>
            </a:r>
          </a:p>
          <a:p>
            <a:pPr marL="0" indent="0">
              <a:buNone/>
            </a:pPr>
            <a:endParaRPr lang="es-MX" dirty="0"/>
          </a:p>
          <a:p>
            <a:pPr marL="0" indent="0">
              <a:buNone/>
            </a:pPr>
            <a:r>
              <a:rPr lang="es-MX" dirty="0"/>
              <a:t>Existen diferentes formas de inicializar los arreglos.</a:t>
            </a:r>
          </a:p>
        </p:txBody>
      </p:sp>
      <p:pic>
        <p:nvPicPr>
          <p:cNvPr id="1026" name="Picture 2" descr="Resultado de imagen para arrays estructura de datos">
            <a:extLst>
              <a:ext uri="{FF2B5EF4-FFF2-40B4-BE49-F238E27FC236}">
                <a16:creationId xmlns:a16="http://schemas.microsoft.com/office/drawing/2014/main" id="{035452B2-9EA8-4525-8DAE-5091652032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9224" y="4284179"/>
            <a:ext cx="4105275" cy="13906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E955993D-807C-41A1-8C25-7C36C0395895}"/>
                  </a:ext>
                </a:extLst>
              </p:cNvPr>
              <p:cNvGraphicFramePr>
                <a:graphicFrameLocks noChangeAspect="1"/>
              </p:cNvGraphicFramePr>
              <p:nvPr>
                <p:extLst>
                  <p:ext uri="{D42A27DB-BD31-4B8C-83A1-F6EECF244321}">
                    <p14:modId xmlns:p14="http://schemas.microsoft.com/office/powerpoint/2010/main" val="1855616437"/>
                  </p:ext>
                </p:extLst>
              </p:nvPr>
            </p:nvGraphicFramePr>
            <p:xfrm>
              <a:off x="0" y="6084000"/>
              <a:ext cx="1376000" cy="774000"/>
            </p:xfrm>
            <a:graphic>
              <a:graphicData uri="http://schemas.microsoft.com/office/powerpoint/2016/slidezoom">
                <pslz:sldZm>
                  <pslz:sldZmObj sldId="267" cId="292565844">
                    <pslz:zmPr id="{D27660A3-2366-4F2F-BB36-16AF65F1982E}"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4" action="ppaction://hlinksldjump"/>
                <a:extLst>
                  <a:ext uri="{FF2B5EF4-FFF2-40B4-BE49-F238E27FC236}">
                    <a16:creationId xmlns:a16="http://schemas.microsoft.com/office/drawing/2014/main" id="{E955993D-807C-41A1-8C25-7C36C0395895}"/>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CA8C80B7-973C-4D04-9724-E3192A67E748}"/>
                  </a:ext>
                </a:extLst>
              </p:cNvPr>
              <p:cNvGraphicFramePr>
                <a:graphicFrameLocks noChangeAspect="1"/>
              </p:cNvGraphicFramePr>
              <p:nvPr>
                <p:extLst>
                  <p:ext uri="{D42A27DB-BD31-4B8C-83A1-F6EECF244321}">
                    <p14:modId xmlns:p14="http://schemas.microsoft.com/office/powerpoint/2010/main" val="3595345481"/>
                  </p:ext>
                </p:extLst>
              </p:nvPr>
            </p:nvGraphicFramePr>
            <p:xfrm>
              <a:off x="10816000" y="6084000"/>
              <a:ext cx="1376000" cy="774000"/>
            </p:xfrm>
            <a:graphic>
              <a:graphicData uri="http://schemas.microsoft.com/office/powerpoint/2016/slidezoom">
                <pslz:sldZm>
                  <pslz:sldZmObj sldId="279" cId="647786995">
                    <pslz:zmPr id="{91CEFC29-3587-4023-AE95-8735EB3EC803}"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7" action="ppaction://hlinksldjump"/>
                <a:extLst>
                  <a:ext uri="{FF2B5EF4-FFF2-40B4-BE49-F238E27FC236}">
                    <a16:creationId xmlns:a16="http://schemas.microsoft.com/office/drawing/2014/main" id="{CA8C80B7-973C-4D04-9724-E3192A67E748}"/>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723156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E68C1A-9A69-4E3D-9D40-10CBE2B9DD33}"/>
              </a:ext>
            </a:extLst>
          </p:cNvPr>
          <p:cNvSpPr>
            <a:spLocks noGrp="1"/>
          </p:cNvSpPr>
          <p:nvPr>
            <p:ph type="title"/>
          </p:nvPr>
        </p:nvSpPr>
        <p:spPr/>
        <p:txBody>
          <a:bodyPr/>
          <a:lstStyle/>
          <a:p>
            <a:r>
              <a:rPr lang="es-MX" dirty="0"/>
              <a:t>Forma 1 de inicialización</a:t>
            </a:r>
          </a:p>
        </p:txBody>
      </p:sp>
      <p:sp>
        <p:nvSpPr>
          <p:cNvPr id="3" name="Marcador de contenido 2">
            <a:extLst>
              <a:ext uri="{FF2B5EF4-FFF2-40B4-BE49-F238E27FC236}">
                <a16:creationId xmlns:a16="http://schemas.microsoft.com/office/drawing/2014/main" id="{87C0453F-784F-4B7F-BB78-EDDE8A636ADD}"/>
              </a:ext>
            </a:extLst>
          </p:cNvPr>
          <p:cNvSpPr>
            <a:spLocks noGrp="1"/>
          </p:cNvSpPr>
          <p:nvPr>
            <p:ph idx="1"/>
          </p:nvPr>
        </p:nvSpPr>
        <p:spPr/>
        <p:txBody>
          <a:bodyPr/>
          <a:lstStyle/>
          <a:p>
            <a:pPr marL="0" indent="0">
              <a:buNone/>
            </a:pPr>
            <a:r>
              <a:rPr lang="es-MX" dirty="0"/>
              <a:t>En el siguiente ejemplo se puede ver que el arreglo que se inicializa tiene declarado el tamaño del arreglo (número entre corchetes) en este caso 5. Los valores se colocan entre comillas dobles porque el tipo de arreglo es </a:t>
            </a:r>
            <a:r>
              <a:rPr lang="es-MX" dirty="0" err="1"/>
              <a:t>string</a:t>
            </a:r>
            <a:r>
              <a:rPr lang="es-MX" dirty="0"/>
              <a:t>. El primer valor es 5 está en la posición 0.</a:t>
            </a:r>
          </a:p>
        </p:txBody>
      </p:sp>
      <p:pic>
        <p:nvPicPr>
          <p:cNvPr id="5" name="Imagen 4">
            <a:extLst>
              <a:ext uri="{FF2B5EF4-FFF2-40B4-BE49-F238E27FC236}">
                <a16:creationId xmlns:a16="http://schemas.microsoft.com/office/drawing/2014/main" id="{E365E00D-8FB1-4188-B19A-3B163B3429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4201723"/>
            <a:ext cx="8745853" cy="408140"/>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EA6FEEB0-8C6C-423C-8886-26853EE8629C}"/>
                  </a:ext>
                </a:extLst>
              </p:cNvPr>
              <p:cNvGraphicFramePr>
                <a:graphicFrameLocks noChangeAspect="1"/>
              </p:cNvGraphicFramePr>
              <p:nvPr>
                <p:extLst>
                  <p:ext uri="{D42A27DB-BD31-4B8C-83A1-F6EECF244321}">
                    <p14:modId xmlns:p14="http://schemas.microsoft.com/office/powerpoint/2010/main" val="2820474568"/>
                  </p:ext>
                </p:extLst>
              </p:nvPr>
            </p:nvGraphicFramePr>
            <p:xfrm>
              <a:off x="0" y="6084000"/>
              <a:ext cx="1376000" cy="774000"/>
            </p:xfrm>
            <a:graphic>
              <a:graphicData uri="http://schemas.microsoft.com/office/powerpoint/2016/slidezoom">
                <pslz:sldZm>
                  <pslz:sldZmObj sldId="278" cId="2723156743">
                    <pslz:zmPr id="{9544DB6C-9926-4CA9-BA14-9198F90A7894}"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EA6FEEB0-8C6C-423C-8886-26853EE8629C}"/>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A5B9937F-3D06-49E4-B713-05E7677BFB22}"/>
                  </a:ext>
                </a:extLst>
              </p:cNvPr>
              <p:cNvGraphicFramePr>
                <a:graphicFrameLocks noChangeAspect="1"/>
              </p:cNvGraphicFramePr>
              <p:nvPr>
                <p:extLst>
                  <p:ext uri="{D42A27DB-BD31-4B8C-83A1-F6EECF244321}">
                    <p14:modId xmlns:p14="http://schemas.microsoft.com/office/powerpoint/2010/main" val="2014847706"/>
                  </p:ext>
                </p:extLst>
              </p:nvPr>
            </p:nvGraphicFramePr>
            <p:xfrm>
              <a:off x="10816000" y="6084000"/>
              <a:ext cx="1376000" cy="774000"/>
            </p:xfrm>
            <a:graphic>
              <a:graphicData uri="http://schemas.microsoft.com/office/powerpoint/2016/slidezoom">
                <pslz:sldZm>
                  <pslz:sldZmObj sldId="280" cId="4098379156">
                    <pslz:zmPr id="{17A6730B-1A16-49B2-A6A9-0F197E3D9514}"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A5B9937F-3D06-49E4-B713-05E7677BFB22}"/>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647786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8FAC10-C615-44A0-87E1-8D7170FF1B12}"/>
              </a:ext>
            </a:extLst>
          </p:cNvPr>
          <p:cNvSpPr>
            <a:spLocks noGrp="1"/>
          </p:cNvSpPr>
          <p:nvPr>
            <p:ph type="title"/>
          </p:nvPr>
        </p:nvSpPr>
        <p:spPr/>
        <p:txBody>
          <a:bodyPr/>
          <a:lstStyle/>
          <a:p>
            <a:r>
              <a:rPr lang="es-MX" dirty="0"/>
              <a:t>Forma 2 de inicialización</a:t>
            </a:r>
          </a:p>
        </p:txBody>
      </p:sp>
      <p:sp>
        <p:nvSpPr>
          <p:cNvPr id="3" name="Marcador de contenido 2">
            <a:extLst>
              <a:ext uri="{FF2B5EF4-FFF2-40B4-BE49-F238E27FC236}">
                <a16:creationId xmlns:a16="http://schemas.microsoft.com/office/drawing/2014/main" id="{E580B594-4CBA-4ECB-816C-68357094F4CC}"/>
              </a:ext>
            </a:extLst>
          </p:cNvPr>
          <p:cNvSpPr>
            <a:spLocks noGrp="1"/>
          </p:cNvSpPr>
          <p:nvPr>
            <p:ph idx="1"/>
          </p:nvPr>
        </p:nvSpPr>
        <p:spPr/>
        <p:txBody>
          <a:bodyPr/>
          <a:lstStyle/>
          <a:p>
            <a:pPr marL="0" indent="0">
              <a:buNone/>
            </a:pPr>
            <a:r>
              <a:rPr lang="es-MX" dirty="0"/>
              <a:t>En este caso se puede ver que el arreglo que se inicializa sin tener declarado el tamaño del arreglo (número entre corchetes). Al no indicar el tamaño del arreglo, este será definido por los elementos incluidos entre las llaves.</a:t>
            </a:r>
          </a:p>
          <a:p>
            <a:endParaRPr lang="es-MX" dirty="0"/>
          </a:p>
        </p:txBody>
      </p:sp>
      <p:pic>
        <p:nvPicPr>
          <p:cNvPr id="5" name="Imagen 4">
            <a:extLst>
              <a:ext uri="{FF2B5EF4-FFF2-40B4-BE49-F238E27FC236}">
                <a16:creationId xmlns:a16="http://schemas.microsoft.com/office/drawing/2014/main" id="{C4B5DC07-7882-4AC4-9A9E-7769DC6776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7977" y="3657166"/>
            <a:ext cx="6669702" cy="610034"/>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B5DAE112-3640-459D-AD3F-C86DC658C064}"/>
                  </a:ext>
                </a:extLst>
              </p:cNvPr>
              <p:cNvGraphicFramePr>
                <a:graphicFrameLocks noChangeAspect="1"/>
              </p:cNvGraphicFramePr>
              <p:nvPr>
                <p:extLst>
                  <p:ext uri="{D42A27DB-BD31-4B8C-83A1-F6EECF244321}">
                    <p14:modId xmlns:p14="http://schemas.microsoft.com/office/powerpoint/2010/main" val="2248717458"/>
                  </p:ext>
                </p:extLst>
              </p:nvPr>
            </p:nvGraphicFramePr>
            <p:xfrm>
              <a:off x="0" y="6084000"/>
              <a:ext cx="1376000" cy="774000"/>
            </p:xfrm>
            <a:graphic>
              <a:graphicData uri="http://schemas.microsoft.com/office/powerpoint/2016/slidezoom">
                <pslz:sldZm>
                  <pslz:sldZmObj sldId="279" cId="647786995">
                    <pslz:zmPr id="{186BC6C8-0D2C-44DC-BB2E-670CFCEB4A15}"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B5DAE112-3640-459D-AD3F-C86DC658C064}"/>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35312F06-CA12-4CC8-A1EA-1D9D0CBE29D1}"/>
                  </a:ext>
                </a:extLst>
              </p:cNvPr>
              <p:cNvGraphicFramePr>
                <a:graphicFrameLocks noChangeAspect="1"/>
              </p:cNvGraphicFramePr>
              <p:nvPr>
                <p:extLst>
                  <p:ext uri="{D42A27DB-BD31-4B8C-83A1-F6EECF244321}">
                    <p14:modId xmlns:p14="http://schemas.microsoft.com/office/powerpoint/2010/main" val="472958931"/>
                  </p:ext>
                </p:extLst>
              </p:nvPr>
            </p:nvGraphicFramePr>
            <p:xfrm>
              <a:off x="10816612" y="6084000"/>
              <a:ext cx="1376000" cy="774000"/>
            </p:xfrm>
            <a:graphic>
              <a:graphicData uri="http://schemas.microsoft.com/office/powerpoint/2016/slidezoom">
                <pslz:sldZm>
                  <pslz:sldZmObj sldId="281" cId="1666419940">
                    <pslz:zmPr id="{7CB58B74-B802-4AB7-B597-EA96FF9B2B63}"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35312F06-CA12-4CC8-A1EA-1D9D0CBE29D1}"/>
                  </a:ext>
                </a:extLst>
              </p:cNvPr>
              <p:cNvPicPr>
                <a:picLocks noGrp="1" noRot="1" noChangeAspect="1" noMove="1" noResize="1" noEditPoints="1" noAdjustHandles="1" noChangeArrowheads="1" noChangeShapeType="1"/>
              </p:cNvPicPr>
              <p:nvPr/>
            </p:nvPicPr>
            <p:blipFill>
              <a:blip r:embed="rId8"/>
              <a:stretch>
                <a:fillRect/>
              </a:stretch>
            </p:blipFill>
            <p:spPr>
              <a:xfrm>
                <a:off x="10816612"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4098379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A41AD8-1A40-43FA-B32F-91DEF52B006C}"/>
              </a:ext>
            </a:extLst>
          </p:cNvPr>
          <p:cNvSpPr>
            <a:spLocks noGrp="1"/>
          </p:cNvSpPr>
          <p:nvPr>
            <p:ph type="title"/>
          </p:nvPr>
        </p:nvSpPr>
        <p:spPr/>
        <p:txBody>
          <a:bodyPr/>
          <a:lstStyle/>
          <a:p>
            <a:r>
              <a:rPr lang="es-MX" dirty="0"/>
              <a:t>Forma 3 de inicialización</a:t>
            </a:r>
          </a:p>
        </p:txBody>
      </p:sp>
      <p:sp>
        <p:nvSpPr>
          <p:cNvPr id="3" name="Marcador de contenido 2">
            <a:extLst>
              <a:ext uri="{FF2B5EF4-FFF2-40B4-BE49-F238E27FC236}">
                <a16:creationId xmlns:a16="http://schemas.microsoft.com/office/drawing/2014/main" id="{95306120-B4C5-4C31-8AA8-48F986B91599}"/>
              </a:ext>
            </a:extLst>
          </p:cNvPr>
          <p:cNvSpPr>
            <a:spLocks noGrp="1"/>
          </p:cNvSpPr>
          <p:nvPr>
            <p:ph idx="1"/>
          </p:nvPr>
        </p:nvSpPr>
        <p:spPr/>
        <p:txBody>
          <a:bodyPr/>
          <a:lstStyle/>
          <a:p>
            <a:pPr marL="0" indent="0">
              <a:buNone/>
            </a:pPr>
            <a:r>
              <a:rPr lang="es-MX" dirty="0"/>
              <a:t>En los ejemplos anteriores se puede ver que al inicializar los arreglos se les asigna un tamaño y colocan los valores que se requieren, pero también se pueden definir el tamaño pero no poner los valores.</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En este ejemplo el valor que se asigno corresponde a la posición cero y los demás valores se leen como 0.</a:t>
            </a:r>
          </a:p>
        </p:txBody>
      </p:sp>
      <p:pic>
        <p:nvPicPr>
          <p:cNvPr id="5" name="Imagen 4">
            <a:extLst>
              <a:ext uri="{FF2B5EF4-FFF2-40B4-BE49-F238E27FC236}">
                <a16:creationId xmlns:a16="http://schemas.microsoft.com/office/drawing/2014/main" id="{B13A01F5-B74A-4D2F-AAFE-AFB3270387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527" y="3429000"/>
            <a:ext cx="5270670" cy="791839"/>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6E74F0FD-B6C6-4EDB-9ECF-48E429C827ED}"/>
                  </a:ext>
                </a:extLst>
              </p:cNvPr>
              <p:cNvGraphicFramePr>
                <a:graphicFrameLocks noChangeAspect="1"/>
              </p:cNvGraphicFramePr>
              <p:nvPr>
                <p:extLst>
                  <p:ext uri="{D42A27DB-BD31-4B8C-83A1-F6EECF244321}">
                    <p14:modId xmlns:p14="http://schemas.microsoft.com/office/powerpoint/2010/main" val="1470502278"/>
                  </p:ext>
                </p:extLst>
              </p:nvPr>
            </p:nvGraphicFramePr>
            <p:xfrm>
              <a:off x="0" y="6084000"/>
              <a:ext cx="1376000" cy="774000"/>
            </p:xfrm>
            <a:graphic>
              <a:graphicData uri="http://schemas.microsoft.com/office/powerpoint/2016/slidezoom">
                <pslz:sldZm>
                  <pslz:sldZmObj sldId="280" cId="4098379156">
                    <pslz:zmPr id="{C20B9BE5-BD08-42E1-9D6B-431A8FFAECF0}"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6E74F0FD-B6C6-4EDB-9ECF-48E429C827ED}"/>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61F220CE-EBE3-4B08-9EA1-756A9E928C2F}"/>
                  </a:ext>
                </a:extLst>
              </p:cNvPr>
              <p:cNvGraphicFramePr>
                <a:graphicFrameLocks noChangeAspect="1"/>
              </p:cNvGraphicFramePr>
              <p:nvPr>
                <p:extLst>
                  <p:ext uri="{D42A27DB-BD31-4B8C-83A1-F6EECF244321}">
                    <p14:modId xmlns:p14="http://schemas.microsoft.com/office/powerpoint/2010/main" val="465153465"/>
                  </p:ext>
                </p:extLst>
              </p:nvPr>
            </p:nvGraphicFramePr>
            <p:xfrm>
              <a:off x="10816612" y="6084000"/>
              <a:ext cx="1376000" cy="774000"/>
            </p:xfrm>
            <a:graphic>
              <a:graphicData uri="http://schemas.microsoft.com/office/powerpoint/2016/slidezoom">
                <pslz:sldZm>
                  <pslz:sldZmObj sldId="282" cId="2530051430">
                    <pslz:zmPr id="{4BEA991D-1773-4859-81CD-5B500DDACE2A}"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61F220CE-EBE3-4B08-9EA1-756A9E928C2F}"/>
                  </a:ext>
                </a:extLst>
              </p:cNvPr>
              <p:cNvPicPr>
                <a:picLocks noGrp="1" noRot="1" noChangeAspect="1" noMove="1" noResize="1" noEditPoints="1" noAdjustHandles="1" noChangeArrowheads="1" noChangeShapeType="1"/>
              </p:cNvPicPr>
              <p:nvPr/>
            </p:nvPicPr>
            <p:blipFill>
              <a:blip r:embed="rId8"/>
              <a:stretch>
                <a:fillRect/>
              </a:stretch>
            </p:blipFill>
            <p:spPr>
              <a:xfrm>
                <a:off x="10816612"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666419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789D5C-5D15-47EB-91E7-0A467DA5F7CC}"/>
              </a:ext>
            </a:extLst>
          </p:cNvPr>
          <p:cNvSpPr>
            <a:spLocks noGrp="1"/>
          </p:cNvSpPr>
          <p:nvPr>
            <p:ph type="title"/>
          </p:nvPr>
        </p:nvSpPr>
        <p:spPr/>
        <p:txBody>
          <a:bodyPr/>
          <a:lstStyle/>
          <a:p>
            <a:r>
              <a:rPr lang="es-MX" dirty="0"/>
              <a:t>Forma 4 de inicialización</a:t>
            </a:r>
          </a:p>
        </p:txBody>
      </p:sp>
      <p:sp>
        <p:nvSpPr>
          <p:cNvPr id="3" name="Marcador de contenido 2">
            <a:extLst>
              <a:ext uri="{FF2B5EF4-FFF2-40B4-BE49-F238E27FC236}">
                <a16:creationId xmlns:a16="http://schemas.microsoft.com/office/drawing/2014/main" id="{E3BC1702-4F54-438A-BF99-4411CB969A61}"/>
              </a:ext>
            </a:extLst>
          </p:cNvPr>
          <p:cNvSpPr>
            <a:spLocks noGrp="1"/>
          </p:cNvSpPr>
          <p:nvPr>
            <p:ph idx="1"/>
          </p:nvPr>
        </p:nvSpPr>
        <p:spPr/>
        <p:txBody>
          <a:bodyPr/>
          <a:lstStyle/>
          <a:p>
            <a:pPr marL="0" indent="0">
              <a:buNone/>
            </a:pPr>
            <a:r>
              <a:rPr lang="es-MX" dirty="0"/>
              <a:t>Otra forma de inicializar un arreglo es declarar el arreglo y asignarle el tamaño pero no asignarle los valores.</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Es importante resaltar que al asignar los valores se tiene que poner el nombre del arreglo y el tamaño del mismo.</a:t>
            </a:r>
          </a:p>
        </p:txBody>
      </p:sp>
      <p:pic>
        <p:nvPicPr>
          <p:cNvPr id="7" name="Imagen 6">
            <a:extLst>
              <a:ext uri="{FF2B5EF4-FFF2-40B4-BE49-F238E27FC236}">
                <a16:creationId xmlns:a16="http://schemas.microsoft.com/office/drawing/2014/main" id="{3881C927-8576-4A69-B883-EB5CD68F24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424" y="3189191"/>
            <a:ext cx="4209151" cy="1091262"/>
          </a:xfrm>
          <a:prstGeom prst="rect">
            <a:avLst/>
          </a:prstGeom>
        </p:spPr>
      </p:pic>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65F5F399-9657-42BF-8643-1AF2904DD0B6}"/>
                  </a:ext>
                </a:extLst>
              </p:cNvPr>
              <p:cNvGraphicFramePr>
                <a:graphicFrameLocks noChangeAspect="1"/>
              </p:cNvGraphicFramePr>
              <p:nvPr>
                <p:extLst>
                  <p:ext uri="{D42A27DB-BD31-4B8C-83A1-F6EECF244321}">
                    <p14:modId xmlns:p14="http://schemas.microsoft.com/office/powerpoint/2010/main" val="2603341104"/>
                  </p:ext>
                </p:extLst>
              </p:nvPr>
            </p:nvGraphicFramePr>
            <p:xfrm>
              <a:off x="0" y="6084000"/>
              <a:ext cx="1376000" cy="774000"/>
            </p:xfrm>
            <a:graphic>
              <a:graphicData uri="http://schemas.microsoft.com/office/powerpoint/2016/slidezoom">
                <pslz:sldZm>
                  <pslz:sldZmObj sldId="281" cId="1666419940">
                    <pslz:zmPr id="{93C04514-B6F2-4BD2-A7AC-056340BA7E8D}"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4" action="ppaction://hlinksldjump"/>
                <a:extLst>
                  <a:ext uri="{FF2B5EF4-FFF2-40B4-BE49-F238E27FC236}">
                    <a16:creationId xmlns:a16="http://schemas.microsoft.com/office/drawing/2014/main" id="{65F5F399-9657-42BF-8643-1AF2904DD0B6}"/>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Vista general de diapositiva 10">
                <a:extLst>
                  <a:ext uri="{FF2B5EF4-FFF2-40B4-BE49-F238E27FC236}">
                    <a16:creationId xmlns:a16="http://schemas.microsoft.com/office/drawing/2014/main" id="{86855C36-6663-4014-BC9F-4F328B9E58BA}"/>
                  </a:ext>
                </a:extLst>
              </p:cNvPr>
              <p:cNvGraphicFramePr>
                <a:graphicFrameLocks noChangeAspect="1"/>
              </p:cNvGraphicFramePr>
              <p:nvPr>
                <p:extLst>
                  <p:ext uri="{D42A27DB-BD31-4B8C-83A1-F6EECF244321}">
                    <p14:modId xmlns:p14="http://schemas.microsoft.com/office/powerpoint/2010/main" val="3728841940"/>
                  </p:ext>
                </p:extLst>
              </p:nvPr>
            </p:nvGraphicFramePr>
            <p:xfrm>
              <a:off x="10816000" y="6084000"/>
              <a:ext cx="1376000" cy="774000"/>
            </p:xfrm>
            <a:graphic>
              <a:graphicData uri="http://schemas.microsoft.com/office/powerpoint/2016/slidezoom">
                <pslz:sldZm>
                  <pslz:sldZmObj sldId="283" cId="379904233">
                    <pslz:zmPr id="{2A5350FC-60C5-47D6-9EEF-53A92E6C1A74}"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1" name="Vista general de diapositiva 10">
                <a:hlinkClick r:id="rId7" action="ppaction://hlinksldjump"/>
                <a:extLst>
                  <a:ext uri="{FF2B5EF4-FFF2-40B4-BE49-F238E27FC236}">
                    <a16:creationId xmlns:a16="http://schemas.microsoft.com/office/drawing/2014/main" id="{86855C36-6663-4014-BC9F-4F328B9E58BA}"/>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530051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88E4B8-2AC3-4BB1-98E0-B4D96EB0CF4D}"/>
              </a:ext>
            </a:extLst>
          </p:cNvPr>
          <p:cNvSpPr>
            <a:spLocks noGrp="1"/>
          </p:cNvSpPr>
          <p:nvPr>
            <p:ph type="title"/>
          </p:nvPr>
        </p:nvSpPr>
        <p:spPr/>
        <p:txBody>
          <a:bodyPr/>
          <a:lstStyle/>
          <a:p>
            <a:r>
              <a:rPr lang="es-MX" dirty="0"/>
              <a:t>Forma 5 de inicialización</a:t>
            </a:r>
          </a:p>
        </p:txBody>
      </p:sp>
      <p:sp>
        <p:nvSpPr>
          <p:cNvPr id="3" name="Marcador de contenido 2">
            <a:extLst>
              <a:ext uri="{FF2B5EF4-FFF2-40B4-BE49-F238E27FC236}">
                <a16:creationId xmlns:a16="http://schemas.microsoft.com/office/drawing/2014/main" id="{B74FF926-00BD-453F-829A-6431CCC592C4}"/>
              </a:ext>
            </a:extLst>
          </p:cNvPr>
          <p:cNvSpPr>
            <a:spLocks noGrp="1"/>
          </p:cNvSpPr>
          <p:nvPr>
            <p:ph idx="1"/>
          </p:nvPr>
        </p:nvSpPr>
        <p:spPr/>
        <p:txBody>
          <a:bodyPr/>
          <a:lstStyle/>
          <a:p>
            <a:pPr marL="0" indent="0">
              <a:buNone/>
            </a:pPr>
            <a:r>
              <a:rPr lang="es-MX" dirty="0"/>
              <a:t>Una forma de inicializar un arreglo y un tanto similar a la forma anterior es declarar el arreglo y definir su tamaño, pero al ingresar los valores, estos se agregan línea por línea.</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Al hacer esto es importante que al colocar cada valor, en los corchetes en lugar de poner el tamaño se debe de poner la posición de cada valor.</a:t>
            </a:r>
          </a:p>
        </p:txBody>
      </p:sp>
      <p:pic>
        <p:nvPicPr>
          <p:cNvPr id="5" name="Imagen 4">
            <a:extLst>
              <a:ext uri="{FF2B5EF4-FFF2-40B4-BE49-F238E27FC236}">
                <a16:creationId xmlns:a16="http://schemas.microsoft.com/office/drawing/2014/main" id="{7F3D5DFD-52F8-42F3-9029-D638923633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513" y="3210720"/>
            <a:ext cx="2686974" cy="1623381"/>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529C3105-3534-4BF0-8975-073ACD32BC8D}"/>
                  </a:ext>
                </a:extLst>
              </p:cNvPr>
              <p:cNvGraphicFramePr>
                <a:graphicFrameLocks noChangeAspect="1"/>
              </p:cNvGraphicFramePr>
              <p:nvPr>
                <p:extLst>
                  <p:ext uri="{D42A27DB-BD31-4B8C-83A1-F6EECF244321}">
                    <p14:modId xmlns:p14="http://schemas.microsoft.com/office/powerpoint/2010/main" val="3354225588"/>
                  </p:ext>
                </p:extLst>
              </p:nvPr>
            </p:nvGraphicFramePr>
            <p:xfrm>
              <a:off x="0" y="6084000"/>
              <a:ext cx="1376000" cy="774000"/>
            </p:xfrm>
            <a:graphic>
              <a:graphicData uri="http://schemas.microsoft.com/office/powerpoint/2016/slidezoom">
                <pslz:sldZm>
                  <pslz:sldZmObj sldId="282" cId="2530051430">
                    <pslz:zmPr id="{1DFC8925-C33D-41E9-A1BA-B41BC72C8026}"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529C3105-3534-4BF0-8975-073ACD32BC8D}"/>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39B2656C-7307-44E1-BF09-0158DF2DFF22}"/>
                  </a:ext>
                </a:extLst>
              </p:cNvPr>
              <p:cNvGraphicFramePr>
                <a:graphicFrameLocks noChangeAspect="1"/>
              </p:cNvGraphicFramePr>
              <p:nvPr>
                <p:extLst>
                  <p:ext uri="{D42A27DB-BD31-4B8C-83A1-F6EECF244321}">
                    <p14:modId xmlns:p14="http://schemas.microsoft.com/office/powerpoint/2010/main" val="3069273532"/>
                  </p:ext>
                </p:extLst>
              </p:nvPr>
            </p:nvGraphicFramePr>
            <p:xfrm>
              <a:off x="10816612" y="6084000"/>
              <a:ext cx="1376000" cy="774000"/>
            </p:xfrm>
            <a:graphic>
              <a:graphicData uri="http://schemas.microsoft.com/office/powerpoint/2016/slidezoom">
                <pslz:sldZm>
                  <pslz:sldZmObj sldId="284" cId="3006702639">
                    <pslz:zmPr id="{5E2E83D0-ADD0-41EB-9686-82453758DD69}"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39B2656C-7307-44E1-BF09-0158DF2DFF22}"/>
                  </a:ext>
                </a:extLst>
              </p:cNvPr>
              <p:cNvPicPr>
                <a:picLocks noGrp="1" noRot="1" noChangeAspect="1" noMove="1" noResize="1" noEditPoints="1" noAdjustHandles="1" noChangeArrowheads="1" noChangeShapeType="1"/>
              </p:cNvPicPr>
              <p:nvPr/>
            </p:nvPicPr>
            <p:blipFill>
              <a:blip r:embed="rId8"/>
              <a:stretch>
                <a:fillRect/>
              </a:stretch>
            </p:blipFill>
            <p:spPr>
              <a:xfrm>
                <a:off x="10816612"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79904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578883-6F28-4A4A-BC14-92A463A14A31}"/>
              </a:ext>
            </a:extLst>
          </p:cNvPr>
          <p:cNvSpPr>
            <a:spLocks noGrp="1"/>
          </p:cNvSpPr>
          <p:nvPr>
            <p:ph type="title"/>
          </p:nvPr>
        </p:nvSpPr>
        <p:spPr/>
        <p:txBody>
          <a:bodyPr/>
          <a:lstStyle/>
          <a:p>
            <a:r>
              <a:rPr lang="es-MX" dirty="0"/>
              <a:t>Obtener valor de un arreglo</a:t>
            </a:r>
          </a:p>
        </p:txBody>
      </p:sp>
      <p:sp>
        <p:nvSpPr>
          <p:cNvPr id="3" name="Marcador de contenido 2">
            <a:extLst>
              <a:ext uri="{FF2B5EF4-FFF2-40B4-BE49-F238E27FC236}">
                <a16:creationId xmlns:a16="http://schemas.microsoft.com/office/drawing/2014/main" id="{22BBA6B8-6B9A-4B53-A8A8-A08E51A6BC8E}"/>
              </a:ext>
            </a:extLst>
          </p:cNvPr>
          <p:cNvSpPr>
            <a:spLocks noGrp="1"/>
          </p:cNvSpPr>
          <p:nvPr>
            <p:ph idx="1"/>
          </p:nvPr>
        </p:nvSpPr>
        <p:spPr/>
        <p:txBody>
          <a:bodyPr/>
          <a:lstStyle/>
          <a:p>
            <a:pPr marL="0" indent="0">
              <a:buNone/>
            </a:pPr>
            <a:r>
              <a:rPr lang="es-MX" dirty="0"/>
              <a:t>Es común que después de declarar un arreglo se requiera acceder a algún valor en especifico del arreglo o si no se conoce el valor, se necesita acceder a una posición en especifico del arreglo.</a:t>
            </a:r>
          </a:p>
          <a:p>
            <a:pPr marL="0" indent="0">
              <a:buNone/>
            </a:pPr>
            <a:endParaRPr lang="es-MX" dirty="0"/>
          </a:p>
          <a:p>
            <a:pPr marL="0" indent="0">
              <a:buNone/>
            </a:pPr>
            <a:endParaRPr lang="es-MX" dirty="0"/>
          </a:p>
          <a:p>
            <a:pPr marL="0" indent="0">
              <a:buNone/>
            </a:pPr>
            <a:endParaRPr lang="es-MX" dirty="0"/>
          </a:p>
          <a:p>
            <a:pPr marL="0" indent="0">
              <a:buNone/>
            </a:pPr>
            <a:r>
              <a:rPr lang="es-MX" dirty="0"/>
              <a:t>En este ejemplo se declara una variable de tipo entero (porque los valores del arreglo son de tipo entero), y después de indica el arreglo (vector2) y en los corchetes se indica la posición en la que se quiere acceder, este caso se requiere acceder a la posición 3, hay que recordar que la primera posición de un arreglo es 0 y no 1.</a:t>
            </a:r>
          </a:p>
        </p:txBody>
      </p:sp>
      <p:pic>
        <p:nvPicPr>
          <p:cNvPr id="5" name="Imagen 4">
            <a:extLst>
              <a:ext uri="{FF2B5EF4-FFF2-40B4-BE49-F238E27FC236}">
                <a16:creationId xmlns:a16="http://schemas.microsoft.com/office/drawing/2014/main" id="{EB34E959-8512-431C-9DF8-C8FFFB8D19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7955" y="3429000"/>
            <a:ext cx="6494833" cy="744631"/>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23569D18-B411-4AE1-A046-EC61552FB000}"/>
                  </a:ext>
                </a:extLst>
              </p:cNvPr>
              <p:cNvGraphicFramePr>
                <a:graphicFrameLocks noChangeAspect="1"/>
              </p:cNvGraphicFramePr>
              <p:nvPr>
                <p:extLst>
                  <p:ext uri="{D42A27DB-BD31-4B8C-83A1-F6EECF244321}">
                    <p14:modId xmlns:p14="http://schemas.microsoft.com/office/powerpoint/2010/main" val="3489583814"/>
                  </p:ext>
                </p:extLst>
              </p:nvPr>
            </p:nvGraphicFramePr>
            <p:xfrm>
              <a:off x="0" y="6084000"/>
              <a:ext cx="1376000" cy="774000"/>
            </p:xfrm>
            <a:graphic>
              <a:graphicData uri="http://schemas.microsoft.com/office/powerpoint/2016/slidezoom">
                <pslz:sldZm>
                  <pslz:sldZmObj sldId="283" cId="379904233">
                    <pslz:zmPr id="{EC86D665-A0A7-4C8F-95B3-52CFF09BB155}"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23569D18-B411-4AE1-A046-EC61552FB000}"/>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F133D1A2-8C66-4ECF-B190-ED1E4C21DB38}"/>
                  </a:ext>
                </a:extLst>
              </p:cNvPr>
              <p:cNvGraphicFramePr>
                <a:graphicFrameLocks noChangeAspect="1"/>
              </p:cNvGraphicFramePr>
              <p:nvPr>
                <p:extLst>
                  <p:ext uri="{D42A27DB-BD31-4B8C-83A1-F6EECF244321}">
                    <p14:modId xmlns:p14="http://schemas.microsoft.com/office/powerpoint/2010/main" val="775918263"/>
                  </p:ext>
                </p:extLst>
              </p:nvPr>
            </p:nvGraphicFramePr>
            <p:xfrm>
              <a:off x="10816000" y="6084000"/>
              <a:ext cx="1376000" cy="774000"/>
            </p:xfrm>
            <a:graphic>
              <a:graphicData uri="http://schemas.microsoft.com/office/powerpoint/2016/slidezoom">
                <pslz:sldZm>
                  <pslz:sldZmObj sldId="285" cId="1883055125">
                    <pslz:zmPr id="{67A4B37E-065D-4946-B2EE-FFC500E939D4}"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F133D1A2-8C66-4ECF-B190-ED1E4C21DB38}"/>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006702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578883-6F28-4A4A-BC14-92A463A14A31}"/>
              </a:ext>
            </a:extLst>
          </p:cNvPr>
          <p:cNvSpPr>
            <a:spLocks noGrp="1"/>
          </p:cNvSpPr>
          <p:nvPr>
            <p:ph type="title"/>
          </p:nvPr>
        </p:nvSpPr>
        <p:spPr/>
        <p:txBody>
          <a:bodyPr/>
          <a:lstStyle/>
          <a:p>
            <a:r>
              <a:rPr lang="es-MX" dirty="0"/>
              <a:t>Obtener valor de un arreglo</a:t>
            </a:r>
          </a:p>
        </p:txBody>
      </p:sp>
      <p:sp>
        <p:nvSpPr>
          <p:cNvPr id="3" name="Marcador de contenido 2">
            <a:extLst>
              <a:ext uri="{FF2B5EF4-FFF2-40B4-BE49-F238E27FC236}">
                <a16:creationId xmlns:a16="http://schemas.microsoft.com/office/drawing/2014/main" id="{22BBA6B8-6B9A-4B53-A8A8-A08E51A6BC8E}"/>
              </a:ext>
            </a:extLst>
          </p:cNvPr>
          <p:cNvSpPr>
            <a:spLocks noGrp="1"/>
          </p:cNvSpPr>
          <p:nvPr>
            <p:ph idx="1"/>
          </p:nvPr>
        </p:nvSpPr>
        <p:spPr/>
        <p:txBody>
          <a:bodyPr>
            <a:normAutofit/>
          </a:bodyPr>
          <a:lstStyle/>
          <a:p>
            <a:pPr marL="0" indent="0">
              <a:buNone/>
            </a:pPr>
            <a:endParaRPr lang="es-MX" dirty="0"/>
          </a:p>
          <a:p>
            <a:pPr marL="0" indent="0">
              <a:buNone/>
            </a:pPr>
            <a:endParaRPr lang="es-MX" dirty="0"/>
          </a:p>
          <a:p>
            <a:pPr marL="0" indent="0">
              <a:buNone/>
            </a:pPr>
            <a:endParaRPr lang="es-MX" dirty="0"/>
          </a:p>
          <a:p>
            <a:pPr marL="0" indent="0">
              <a:buNone/>
            </a:pPr>
            <a:r>
              <a:rPr lang="es-MX" dirty="0"/>
              <a:t>Al igual que el ejemplo anterior, en este caso, se declara una variable, pero en este caso es de tipo </a:t>
            </a:r>
            <a:r>
              <a:rPr lang="es-MX" b="1" dirty="0" err="1"/>
              <a:t>float</a:t>
            </a:r>
            <a:r>
              <a:rPr lang="es-MX" dirty="0"/>
              <a:t> y se iguala a la primera posición del arreglo, en este caso se coloca el 0 como índice, ya que es la primera posición del arreglo.</a:t>
            </a:r>
          </a:p>
        </p:txBody>
      </p:sp>
      <p:pic>
        <p:nvPicPr>
          <p:cNvPr id="6" name="Imagen 5">
            <a:extLst>
              <a:ext uri="{FF2B5EF4-FFF2-40B4-BE49-F238E27FC236}">
                <a16:creationId xmlns:a16="http://schemas.microsoft.com/office/drawing/2014/main" id="{AA48BD96-2AD9-4749-B7C3-50F7CF941E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3756" y="2133600"/>
            <a:ext cx="6299032" cy="780872"/>
          </a:xfrm>
          <a:prstGeom prst="rect">
            <a:avLst/>
          </a:prstGeom>
        </p:spPr>
      </p:pic>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C1208DAF-C303-4CD5-AA07-269A879D7C28}"/>
                  </a:ext>
                </a:extLst>
              </p:cNvPr>
              <p:cNvGraphicFramePr>
                <a:graphicFrameLocks noChangeAspect="1"/>
              </p:cNvGraphicFramePr>
              <p:nvPr>
                <p:extLst>
                  <p:ext uri="{D42A27DB-BD31-4B8C-83A1-F6EECF244321}">
                    <p14:modId xmlns:p14="http://schemas.microsoft.com/office/powerpoint/2010/main" val="4054098543"/>
                  </p:ext>
                </p:extLst>
              </p:nvPr>
            </p:nvGraphicFramePr>
            <p:xfrm>
              <a:off x="0" y="6084000"/>
              <a:ext cx="1376000" cy="774000"/>
            </p:xfrm>
            <a:graphic>
              <a:graphicData uri="http://schemas.microsoft.com/office/powerpoint/2016/slidezoom">
                <pslz:sldZm>
                  <pslz:sldZmObj sldId="284" cId="3006702639">
                    <pslz:zmPr id="{6252E0D9-C115-467F-B452-3CBFAC8EF432}"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4" action="ppaction://hlinksldjump"/>
                <a:extLst>
                  <a:ext uri="{FF2B5EF4-FFF2-40B4-BE49-F238E27FC236}">
                    <a16:creationId xmlns:a16="http://schemas.microsoft.com/office/drawing/2014/main" id="{C1208DAF-C303-4CD5-AA07-269A879D7C28}"/>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Vista general de diapositiva 9">
                <a:extLst>
                  <a:ext uri="{FF2B5EF4-FFF2-40B4-BE49-F238E27FC236}">
                    <a16:creationId xmlns:a16="http://schemas.microsoft.com/office/drawing/2014/main" id="{826E2B58-63BC-4255-934C-C969CBBF0816}"/>
                  </a:ext>
                </a:extLst>
              </p:cNvPr>
              <p:cNvGraphicFramePr>
                <a:graphicFrameLocks noChangeAspect="1"/>
              </p:cNvGraphicFramePr>
              <p:nvPr>
                <p:extLst>
                  <p:ext uri="{D42A27DB-BD31-4B8C-83A1-F6EECF244321}">
                    <p14:modId xmlns:p14="http://schemas.microsoft.com/office/powerpoint/2010/main" val="3016774515"/>
                  </p:ext>
                </p:extLst>
              </p:nvPr>
            </p:nvGraphicFramePr>
            <p:xfrm>
              <a:off x="10816612" y="6084000"/>
              <a:ext cx="1376000" cy="774000"/>
            </p:xfrm>
            <a:graphic>
              <a:graphicData uri="http://schemas.microsoft.com/office/powerpoint/2016/slidezoom">
                <pslz:sldZm>
                  <pslz:sldZmObj sldId="286" cId="1234509836">
                    <pslz:zmPr id="{1A5959A2-FD19-4152-BD0D-CE3381279E15}"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0" name="Vista general de diapositiva 9">
                <a:hlinkClick r:id="rId7" action="ppaction://hlinksldjump"/>
                <a:extLst>
                  <a:ext uri="{FF2B5EF4-FFF2-40B4-BE49-F238E27FC236}">
                    <a16:creationId xmlns:a16="http://schemas.microsoft.com/office/drawing/2014/main" id="{826E2B58-63BC-4255-934C-C969CBBF0816}"/>
                  </a:ext>
                </a:extLst>
              </p:cNvPr>
              <p:cNvPicPr>
                <a:picLocks noGrp="1" noRot="1" noChangeAspect="1" noMove="1" noResize="1" noEditPoints="1" noAdjustHandles="1" noChangeArrowheads="1" noChangeShapeType="1"/>
              </p:cNvPicPr>
              <p:nvPr/>
            </p:nvPicPr>
            <p:blipFill>
              <a:blip r:embed="rId8"/>
              <a:stretch>
                <a:fillRect/>
              </a:stretch>
            </p:blipFill>
            <p:spPr>
              <a:xfrm>
                <a:off x="10816612"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883055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75A869-3E35-4A45-90F5-049D60B797E5}"/>
              </a:ext>
            </a:extLst>
          </p:cNvPr>
          <p:cNvSpPr>
            <a:spLocks noGrp="1"/>
          </p:cNvSpPr>
          <p:nvPr>
            <p:ph type="title"/>
          </p:nvPr>
        </p:nvSpPr>
        <p:spPr/>
        <p:txBody>
          <a:bodyPr/>
          <a:lstStyle/>
          <a:p>
            <a:r>
              <a:rPr lang="es-MX" dirty="0"/>
              <a:t>Objetivo de la Asignatura</a:t>
            </a:r>
          </a:p>
        </p:txBody>
      </p:sp>
      <p:sp>
        <p:nvSpPr>
          <p:cNvPr id="3" name="Marcador de contenido 2">
            <a:extLst>
              <a:ext uri="{FF2B5EF4-FFF2-40B4-BE49-F238E27FC236}">
                <a16:creationId xmlns:a16="http://schemas.microsoft.com/office/drawing/2014/main" id="{DF7F2B67-7CCE-47A2-A361-EBBAD008AA05}"/>
              </a:ext>
            </a:extLst>
          </p:cNvPr>
          <p:cNvSpPr>
            <a:spLocks noGrp="1"/>
          </p:cNvSpPr>
          <p:nvPr>
            <p:ph idx="1"/>
          </p:nvPr>
        </p:nvSpPr>
        <p:spPr/>
        <p:txBody>
          <a:bodyPr>
            <a:normAutofit fontScale="92500" lnSpcReduction="10000"/>
          </a:bodyPr>
          <a:lstStyle/>
          <a:p>
            <a:pPr marL="0" indent="0" algn="ctr">
              <a:buNone/>
            </a:pPr>
            <a:endParaRPr lang="es-MX" sz="3200" dirty="0"/>
          </a:p>
          <a:p>
            <a:pPr marL="0" indent="0" algn="ctr">
              <a:buNone/>
            </a:pPr>
            <a:r>
              <a:rPr lang="es-MX" sz="3200" dirty="0"/>
              <a:t>Desarrollar programas orientados a objetos con interfaces textuales de usuario, aplicando análisis de sustantivos, diagramas de clase, arquitectura modelo-vista-controlador, y lenguaje de programación orientada a objetos para la resolución de problemas simples.</a:t>
            </a:r>
          </a:p>
        </p:txBody>
      </p:sp>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0CF67CBD-6F74-4B0F-A60D-1E490859572B}"/>
                  </a:ext>
                </a:extLst>
              </p:cNvPr>
              <p:cNvGraphicFramePr>
                <a:graphicFrameLocks noChangeAspect="1"/>
              </p:cNvGraphicFramePr>
              <p:nvPr>
                <p:extLst>
                  <p:ext uri="{D42A27DB-BD31-4B8C-83A1-F6EECF244321}">
                    <p14:modId xmlns:p14="http://schemas.microsoft.com/office/powerpoint/2010/main" val="4026620298"/>
                  </p:ext>
                </p:extLst>
              </p:nvPr>
            </p:nvGraphicFramePr>
            <p:xfrm>
              <a:off x="10816612" y="6084000"/>
              <a:ext cx="1376000" cy="774000"/>
            </p:xfrm>
            <a:graphic>
              <a:graphicData uri="http://schemas.microsoft.com/office/powerpoint/2016/slidezoom">
                <pslz:sldZm>
                  <pslz:sldZmObj sldId="275" cId="833621734">
                    <pslz:zmPr id="{7E994317-C63D-436F-8498-9A153A006031}"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3" action="ppaction://hlinksldjump"/>
                <a:extLst>
                  <a:ext uri="{FF2B5EF4-FFF2-40B4-BE49-F238E27FC236}">
                    <a16:creationId xmlns:a16="http://schemas.microsoft.com/office/drawing/2014/main" id="{0CF67CBD-6F74-4B0F-A60D-1E490859572B}"/>
                  </a:ext>
                </a:extLst>
              </p:cNvPr>
              <p:cNvPicPr>
                <a:picLocks noGrp="1" noRot="1" noChangeAspect="1" noMove="1" noResize="1" noEditPoints="1" noAdjustHandles="1" noChangeArrowheads="1" noChangeShapeType="1"/>
              </p:cNvPicPr>
              <p:nvPr/>
            </p:nvPicPr>
            <p:blipFill>
              <a:blip r:embed="rId4"/>
              <a:stretch>
                <a:fillRect/>
              </a:stretch>
            </p:blipFill>
            <p:spPr>
              <a:xfrm>
                <a:off x="10816612"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1F648C25-24A4-4833-8392-28DB2E1520C1}"/>
                  </a:ext>
                </a:extLst>
              </p:cNvPr>
              <p:cNvGraphicFramePr>
                <a:graphicFrameLocks noChangeAspect="1"/>
              </p:cNvGraphicFramePr>
              <p:nvPr>
                <p:extLst>
                  <p:ext uri="{D42A27DB-BD31-4B8C-83A1-F6EECF244321}">
                    <p14:modId xmlns:p14="http://schemas.microsoft.com/office/powerpoint/2010/main" val="2361524905"/>
                  </p:ext>
                </p:extLst>
              </p:nvPr>
            </p:nvGraphicFramePr>
            <p:xfrm>
              <a:off x="0" y="6084000"/>
              <a:ext cx="1376000" cy="774000"/>
            </p:xfrm>
            <a:graphic>
              <a:graphicData uri="http://schemas.microsoft.com/office/powerpoint/2016/slidezoom">
                <pslz:sldZm>
                  <pslz:sldZmObj sldId="273" cId="1303344596">
                    <pslz:zmPr id="{0E28AEC0-4904-4D40-BD66-911AC12E92B8}"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6" action="ppaction://hlinksldjump"/>
                <a:extLst>
                  <a:ext uri="{FF2B5EF4-FFF2-40B4-BE49-F238E27FC236}">
                    <a16:creationId xmlns:a16="http://schemas.microsoft.com/office/drawing/2014/main" id="{1F648C25-24A4-4833-8392-28DB2E1520C1}"/>
                  </a:ext>
                </a:extLst>
              </p:cNvPr>
              <p:cNvPicPr>
                <a:picLocks noGrp="1" noRot="1" noChangeAspect="1" noMove="1" noResize="1" noEditPoints="1" noAdjustHandles="1" noChangeArrowheads="1" noChangeShapeType="1"/>
              </p:cNvPicPr>
              <p:nvPr/>
            </p:nvPicPr>
            <p:blipFill>
              <a:blip r:embed="rId7"/>
              <a:stretch>
                <a:fillRect/>
              </a:stretch>
            </p:blipFill>
            <p:spPr>
              <a:xfrm>
                <a:off x="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314442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899EFB-DFF8-49CE-9160-8552114029CE}"/>
              </a:ext>
            </a:extLst>
          </p:cNvPr>
          <p:cNvSpPr>
            <a:spLocks noGrp="1"/>
          </p:cNvSpPr>
          <p:nvPr>
            <p:ph type="title"/>
          </p:nvPr>
        </p:nvSpPr>
        <p:spPr/>
        <p:txBody>
          <a:bodyPr/>
          <a:lstStyle/>
          <a:p>
            <a:r>
              <a:rPr lang="es-MX" dirty="0"/>
              <a:t>Recorrido de un vector</a:t>
            </a:r>
          </a:p>
        </p:txBody>
      </p:sp>
      <p:sp>
        <p:nvSpPr>
          <p:cNvPr id="3" name="Marcador de contenido 2">
            <a:extLst>
              <a:ext uri="{FF2B5EF4-FFF2-40B4-BE49-F238E27FC236}">
                <a16:creationId xmlns:a16="http://schemas.microsoft.com/office/drawing/2014/main" id="{04229DCF-9832-44C1-BEED-7152DC74384F}"/>
              </a:ext>
            </a:extLst>
          </p:cNvPr>
          <p:cNvSpPr>
            <a:spLocks noGrp="1"/>
          </p:cNvSpPr>
          <p:nvPr>
            <p:ph idx="1"/>
          </p:nvPr>
        </p:nvSpPr>
        <p:spPr/>
        <p:txBody>
          <a:bodyPr/>
          <a:lstStyle/>
          <a:p>
            <a:pPr marL="0" indent="0">
              <a:buNone/>
            </a:pPr>
            <a:r>
              <a:rPr lang="es-MX" dirty="0"/>
              <a:t>En ocasiones es necesario hacer un recorrido de todo el arreglo para poder obtener todos los valores del arreglo.</a:t>
            </a:r>
          </a:p>
          <a:p>
            <a:pPr marL="0" indent="0">
              <a:buNone/>
            </a:pPr>
            <a:endParaRPr lang="es-MX" dirty="0"/>
          </a:p>
          <a:p>
            <a:pPr marL="0" indent="0">
              <a:buNone/>
            </a:pPr>
            <a:r>
              <a:rPr lang="es-MX" dirty="0"/>
              <a:t>Es común que para hacer esto se utilice un ciclo </a:t>
            </a:r>
            <a:r>
              <a:rPr lang="es-MX" b="1" dirty="0" err="1"/>
              <a:t>for</a:t>
            </a:r>
            <a:r>
              <a:rPr lang="es-MX" dirty="0"/>
              <a:t>, aunque en ocasiones muy especiales se utilice el ciclo </a:t>
            </a:r>
            <a:r>
              <a:rPr lang="es-MX" b="1" dirty="0" err="1"/>
              <a:t>while</a:t>
            </a:r>
            <a:r>
              <a:rPr lang="es-MX" dirty="0"/>
              <a:t>, pero comúnmente se utiliza el ciclo </a:t>
            </a:r>
            <a:r>
              <a:rPr lang="es-MX" b="1" dirty="0" err="1"/>
              <a:t>for</a:t>
            </a:r>
            <a:r>
              <a:rPr lang="es-MX" dirty="0"/>
              <a:t>.</a:t>
            </a:r>
          </a:p>
        </p:txBody>
      </p:sp>
      <p:pic>
        <p:nvPicPr>
          <p:cNvPr id="2050" name="Picture 2" descr="Resultado de imagen para recorrido arreglos programacion">
            <a:extLst>
              <a:ext uri="{FF2B5EF4-FFF2-40B4-BE49-F238E27FC236}">
                <a16:creationId xmlns:a16="http://schemas.microsoft.com/office/drawing/2014/main" id="{F7661B07-A07B-4FC3-9383-D29E597927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1012" y="4025272"/>
            <a:ext cx="3609975" cy="18859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16BDA298-869E-4AA8-AFB8-3461F863B473}"/>
                  </a:ext>
                </a:extLst>
              </p:cNvPr>
              <p:cNvGraphicFramePr>
                <a:graphicFrameLocks noChangeAspect="1"/>
              </p:cNvGraphicFramePr>
              <p:nvPr>
                <p:extLst>
                  <p:ext uri="{D42A27DB-BD31-4B8C-83A1-F6EECF244321}">
                    <p14:modId xmlns:p14="http://schemas.microsoft.com/office/powerpoint/2010/main" val="1288745216"/>
                  </p:ext>
                </p:extLst>
              </p:nvPr>
            </p:nvGraphicFramePr>
            <p:xfrm>
              <a:off x="0" y="6084000"/>
              <a:ext cx="1376000" cy="774000"/>
            </p:xfrm>
            <a:graphic>
              <a:graphicData uri="http://schemas.microsoft.com/office/powerpoint/2016/slidezoom">
                <pslz:sldZm>
                  <pslz:sldZmObj sldId="285" cId="1883055125">
                    <pslz:zmPr id="{0700BBB1-C70F-4053-A3C3-D8F4B67FB307}"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4" action="ppaction://hlinksldjump"/>
                <a:extLst>
                  <a:ext uri="{FF2B5EF4-FFF2-40B4-BE49-F238E27FC236}">
                    <a16:creationId xmlns:a16="http://schemas.microsoft.com/office/drawing/2014/main" id="{16BDA298-869E-4AA8-AFB8-3461F863B473}"/>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866A4EF0-64FF-4B6E-9FC7-ABF7F77AB295}"/>
                  </a:ext>
                </a:extLst>
              </p:cNvPr>
              <p:cNvGraphicFramePr>
                <a:graphicFrameLocks noChangeAspect="1"/>
              </p:cNvGraphicFramePr>
              <p:nvPr>
                <p:extLst>
                  <p:ext uri="{D42A27DB-BD31-4B8C-83A1-F6EECF244321}">
                    <p14:modId xmlns:p14="http://schemas.microsoft.com/office/powerpoint/2010/main" val="316866842"/>
                  </p:ext>
                </p:extLst>
              </p:nvPr>
            </p:nvGraphicFramePr>
            <p:xfrm>
              <a:off x="10816612" y="6084000"/>
              <a:ext cx="1376000" cy="774000"/>
            </p:xfrm>
            <a:graphic>
              <a:graphicData uri="http://schemas.microsoft.com/office/powerpoint/2016/slidezoom">
                <pslz:sldZm>
                  <pslz:sldZmObj sldId="287" cId="1530534606">
                    <pslz:zmPr id="{7138C887-CE51-4814-A1B0-96FB7944C284}"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7" action="ppaction://hlinksldjump"/>
                <a:extLst>
                  <a:ext uri="{FF2B5EF4-FFF2-40B4-BE49-F238E27FC236}">
                    <a16:creationId xmlns:a16="http://schemas.microsoft.com/office/drawing/2014/main" id="{866A4EF0-64FF-4B6E-9FC7-ABF7F77AB295}"/>
                  </a:ext>
                </a:extLst>
              </p:cNvPr>
              <p:cNvPicPr>
                <a:picLocks noGrp="1" noRot="1" noChangeAspect="1" noMove="1" noResize="1" noEditPoints="1" noAdjustHandles="1" noChangeArrowheads="1" noChangeShapeType="1"/>
              </p:cNvPicPr>
              <p:nvPr/>
            </p:nvPicPr>
            <p:blipFill>
              <a:blip r:embed="rId8"/>
              <a:stretch>
                <a:fillRect/>
              </a:stretch>
            </p:blipFill>
            <p:spPr>
              <a:xfrm>
                <a:off x="10816612"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234509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899EFB-DFF8-49CE-9160-8552114029CE}"/>
              </a:ext>
            </a:extLst>
          </p:cNvPr>
          <p:cNvSpPr>
            <a:spLocks noGrp="1"/>
          </p:cNvSpPr>
          <p:nvPr>
            <p:ph type="title"/>
          </p:nvPr>
        </p:nvSpPr>
        <p:spPr/>
        <p:txBody>
          <a:bodyPr/>
          <a:lstStyle/>
          <a:p>
            <a:r>
              <a:rPr lang="es-MX" dirty="0"/>
              <a:t>Recorrido de un vector</a:t>
            </a:r>
          </a:p>
        </p:txBody>
      </p:sp>
      <p:sp>
        <p:nvSpPr>
          <p:cNvPr id="3" name="Marcador de contenido 2">
            <a:extLst>
              <a:ext uri="{FF2B5EF4-FFF2-40B4-BE49-F238E27FC236}">
                <a16:creationId xmlns:a16="http://schemas.microsoft.com/office/drawing/2014/main" id="{04229DCF-9832-44C1-BEED-7152DC74384F}"/>
              </a:ext>
            </a:extLst>
          </p:cNvPr>
          <p:cNvSpPr>
            <a:spLocks noGrp="1"/>
          </p:cNvSpPr>
          <p:nvPr>
            <p:ph idx="1"/>
          </p:nvPr>
        </p:nvSpPr>
        <p:spPr>
          <a:xfrm>
            <a:off x="2589211" y="2133600"/>
            <a:ext cx="8911687" cy="3777622"/>
          </a:xfrm>
        </p:spPr>
        <p:txBody>
          <a:bodyPr>
            <a:normAutofit/>
          </a:bodyPr>
          <a:lstStyle/>
          <a:p>
            <a:pPr marL="0" indent="0">
              <a:buNone/>
            </a:pPr>
            <a:r>
              <a:rPr lang="es-MX" dirty="0"/>
              <a:t>En las línea de código siguientes se puede observar que en la primera línea se declara el arreglo, posteriormente en las segunda línea se hace la declaración del límite del ciclo o en otras palabras el tamaño del array. El tamaño de un array se puede calcular de varias formas, aquí lo obtenemos calculando el tamaño del array entero, dividido por el tamaño del primer elemento de dicho array</a:t>
            </a:r>
          </a:p>
        </p:txBody>
      </p:sp>
      <p:pic>
        <p:nvPicPr>
          <p:cNvPr id="10" name="Imagen 9">
            <a:extLst>
              <a:ext uri="{FF2B5EF4-FFF2-40B4-BE49-F238E27FC236}">
                <a16:creationId xmlns:a16="http://schemas.microsoft.com/office/drawing/2014/main" id="{E8873C6A-61A5-4EC7-A239-A5FA861562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6104" y="4232117"/>
            <a:ext cx="6019792" cy="608384"/>
          </a:xfrm>
          <a:prstGeom prst="rect">
            <a:avLst/>
          </a:prstGeom>
        </p:spPr>
      </p:pic>
      <mc:AlternateContent xmlns:mc="http://schemas.openxmlformats.org/markup-compatibility/2006" xmlns:pslz="http://schemas.microsoft.com/office/powerpoint/2016/slidezoom">
        <mc:Choice Requires="pslz">
          <p:graphicFrame>
            <p:nvGraphicFramePr>
              <p:cNvPr id="12" name="Vista general de diapositiva 11">
                <a:extLst>
                  <a:ext uri="{FF2B5EF4-FFF2-40B4-BE49-F238E27FC236}">
                    <a16:creationId xmlns:a16="http://schemas.microsoft.com/office/drawing/2014/main" id="{77B0F631-68CC-4643-A56C-2EA1E351DD12}"/>
                  </a:ext>
                </a:extLst>
              </p:cNvPr>
              <p:cNvGraphicFramePr>
                <a:graphicFrameLocks noChangeAspect="1"/>
              </p:cNvGraphicFramePr>
              <p:nvPr>
                <p:extLst>
                  <p:ext uri="{D42A27DB-BD31-4B8C-83A1-F6EECF244321}">
                    <p14:modId xmlns:p14="http://schemas.microsoft.com/office/powerpoint/2010/main" val="795540562"/>
                  </p:ext>
                </p:extLst>
              </p:nvPr>
            </p:nvGraphicFramePr>
            <p:xfrm>
              <a:off x="0" y="6084000"/>
              <a:ext cx="1376000" cy="774000"/>
            </p:xfrm>
            <a:graphic>
              <a:graphicData uri="http://schemas.microsoft.com/office/powerpoint/2016/slidezoom">
                <pslz:sldZm>
                  <pslz:sldZmObj sldId="286" cId="1234509836">
                    <pslz:zmPr id="{8CF02C72-0A90-4790-A639-334E50334F02}"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2" name="Vista general de diapositiva 11">
                <a:hlinkClick r:id="rId4" action="ppaction://hlinksldjump"/>
                <a:extLst>
                  <a:ext uri="{FF2B5EF4-FFF2-40B4-BE49-F238E27FC236}">
                    <a16:creationId xmlns:a16="http://schemas.microsoft.com/office/drawing/2014/main" id="{77B0F631-68CC-4643-A56C-2EA1E351DD12}"/>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4" name="Vista general de diapositiva 13">
                <a:extLst>
                  <a:ext uri="{FF2B5EF4-FFF2-40B4-BE49-F238E27FC236}">
                    <a16:creationId xmlns:a16="http://schemas.microsoft.com/office/drawing/2014/main" id="{588F3E13-DAF3-4CB1-944C-98A913D58B38}"/>
                  </a:ext>
                </a:extLst>
              </p:cNvPr>
              <p:cNvGraphicFramePr>
                <a:graphicFrameLocks noChangeAspect="1"/>
              </p:cNvGraphicFramePr>
              <p:nvPr>
                <p:extLst>
                  <p:ext uri="{D42A27DB-BD31-4B8C-83A1-F6EECF244321}">
                    <p14:modId xmlns:p14="http://schemas.microsoft.com/office/powerpoint/2010/main" val="3366363549"/>
                  </p:ext>
                </p:extLst>
              </p:nvPr>
            </p:nvGraphicFramePr>
            <p:xfrm>
              <a:off x="10816000" y="6084000"/>
              <a:ext cx="1376000" cy="774000"/>
            </p:xfrm>
            <a:graphic>
              <a:graphicData uri="http://schemas.microsoft.com/office/powerpoint/2016/slidezoom">
                <pslz:sldZm>
                  <pslz:sldZmObj sldId="294" cId="3603799811">
                    <pslz:zmPr id="{70400123-501B-4196-AB92-735695EDB0E1}"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4" name="Vista general de diapositiva 13">
                <a:hlinkClick r:id="rId7" action="ppaction://hlinksldjump"/>
                <a:extLst>
                  <a:ext uri="{FF2B5EF4-FFF2-40B4-BE49-F238E27FC236}">
                    <a16:creationId xmlns:a16="http://schemas.microsoft.com/office/drawing/2014/main" id="{588F3E13-DAF3-4CB1-944C-98A913D58B38}"/>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530534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899EFB-DFF8-49CE-9160-8552114029CE}"/>
              </a:ext>
            </a:extLst>
          </p:cNvPr>
          <p:cNvSpPr>
            <a:spLocks noGrp="1"/>
          </p:cNvSpPr>
          <p:nvPr>
            <p:ph type="title"/>
          </p:nvPr>
        </p:nvSpPr>
        <p:spPr/>
        <p:txBody>
          <a:bodyPr/>
          <a:lstStyle/>
          <a:p>
            <a:r>
              <a:rPr lang="es-MX" dirty="0"/>
              <a:t>Recorrido de un vector</a:t>
            </a:r>
          </a:p>
        </p:txBody>
      </p:sp>
      <p:sp>
        <p:nvSpPr>
          <p:cNvPr id="3" name="Marcador de contenido 2">
            <a:extLst>
              <a:ext uri="{FF2B5EF4-FFF2-40B4-BE49-F238E27FC236}">
                <a16:creationId xmlns:a16="http://schemas.microsoft.com/office/drawing/2014/main" id="{04229DCF-9832-44C1-BEED-7152DC74384F}"/>
              </a:ext>
            </a:extLst>
          </p:cNvPr>
          <p:cNvSpPr>
            <a:spLocks noGrp="1"/>
          </p:cNvSpPr>
          <p:nvPr>
            <p:ph idx="1"/>
          </p:nvPr>
        </p:nvSpPr>
        <p:spPr>
          <a:xfrm>
            <a:off x="2589211" y="2133600"/>
            <a:ext cx="8911687" cy="3777622"/>
          </a:xfrm>
        </p:spPr>
        <p:txBody>
          <a:bodyPr>
            <a:normAutofit/>
          </a:bodyPr>
          <a:lstStyle/>
          <a:p>
            <a:pPr marL="0" indent="0">
              <a:buNone/>
            </a:pPr>
            <a:r>
              <a:rPr lang="es-MX" dirty="0"/>
              <a:t>En la siguiente línea del código se puede observar que se inicia un ciclo </a:t>
            </a:r>
            <a:r>
              <a:rPr lang="es-MX" b="1" dirty="0" err="1"/>
              <a:t>for</a:t>
            </a:r>
            <a:r>
              <a:rPr lang="es-MX" dirty="0"/>
              <a:t> que se inicia en 0 y termina con el límite, con este </a:t>
            </a:r>
            <a:r>
              <a:rPr lang="es-MX" b="1" dirty="0" err="1"/>
              <a:t>for</a:t>
            </a:r>
            <a:r>
              <a:rPr lang="es-MX" dirty="0"/>
              <a:t> se accede a cada uno de los elementos del arreglo. Dentro del </a:t>
            </a:r>
            <a:r>
              <a:rPr lang="es-MX" b="1" dirty="0" err="1"/>
              <a:t>for</a:t>
            </a:r>
            <a:r>
              <a:rPr lang="es-MX" dirty="0"/>
              <a:t> existe una línea la cual va a recorrer cada elemento del arreglo y lo va a imprimir en pantalla.</a:t>
            </a:r>
          </a:p>
        </p:txBody>
      </p:sp>
      <p:pic>
        <p:nvPicPr>
          <p:cNvPr id="5" name="Imagen 4">
            <a:extLst>
              <a:ext uri="{FF2B5EF4-FFF2-40B4-BE49-F238E27FC236}">
                <a16:creationId xmlns:a16="http://schemas.microsoft.com/office/drawing/2014/main" id="{847AE9FD-5C10-41C7-9DB1-1DA3A242B8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7290" y="3763618"/>
            <a:ext cx="4437419" cy="1380142"/>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062E7006-AD2C-45D1-BCDC-04DAC792B4D3}"/>
                  </a:ext>
                </a:extLst>
              </p:cNvPr>
              <p:cNvGraphicFramePr>
                <a:graphicFrameLocks noChangeAspect="1"/>
              </p:cNvGraphicFramePr>
              <p:nvPr>
                <p:extLst>
                  <p:ext uri="{D42A27DB-BD31-4B8C-83A1-F6EECF244321}">
                    <p14:modId xmlns:p14="http://schemas.microsoft.com/office/powerpoint/2010/main" val="1267357104"/>
                  </p:ext>
                </p:extLst>
              </p:nvPr>
            </p:nvGraphicFramePr>
            <p:xfrm>
              <a:off x="0" y="6084000"/>
              <a:ext cx="1376000" cy="774000"/>
            </p:xfrm>
            <a:graphic>
              <a:graphicData uri="http://schemas.microsoft.com/office/powerpoint/2016/slidezoom">
                <pslz:sldZm>
                  <pslz:sldZmObj sldId="287" cId="1530534606">
                    <pslz:zmPr id="{2979D3D5-EBEF-4A25-8044-415E8C703BAB}"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062E7006-AD2C-45D1-BCDC-04DAC792B4D3}"/>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0901A7A9-A9EA-48E5-A602-8938D03E81FC}"/>
                  </a:ext>
                </a:extLst>
              </p:cNvPr>
              <p:cNvGraphicFramePr>
                <a:graphicFrameLocks noChangeAspect="1"/>
              </p:cNvGraphicFramePr>
              <p:nvPr>
                <p:extLst>
                  <p:ext uri="{D42A27DB-BD31-4B8C-83A1-F6EECF244321}">
                    <p14:modId xmlns:p14="http://schemas.microsoft.com/office/powerpoint/2010/main" val="612317907"/>
                  </p:ext>
                </p:extLst>
              </p:nvPr>
            </p:nvGraphicFramePr>
            <p:xfrm>
              <a:off x="10816000" y="6084000"/>
              <a:ext cx="1376000" cy="774000"/>
            </p:xfrm>
            <a:graphic>
              <a:graphicData uri="http://schemas.microsoft.com/office/powerpoint/2016/slidezoom">
                <pslz:sldZm>
                  <pslz:sldZmObj sldId="295" cId="3828247812">
                    <pslz:zmPr id="{9D973905-31AA-4307-BEE1-7B297A323C9C}"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0901A7A9-A9EA-48E5-A602-8938D03E81FC}"/>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603799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3361DB-3D12-45E2-A526-04A37C6CE485}"/>
              </a:ext>
            </a:extLst>
          </p:cNvPr>
          <p:cNvSpPr>
            <a:spLocks noGrp="1"/>
          </p:cNvSpPr>
          <p:nvPr>
            <p:ph type="title"/>
          </p:nvPr>
        </p:nvSpPr>
        <p:spPr/>
        <p:txBody>
          <a:bodyPr/>
          <a:lstStyle/>
          <a:p>
            <a:r>
              <a:rPr lang="es-MX" dirty="0"/>
              <a:t>Recorrido de un vector</a:t>
            </a:r>
          </a:p>
        </p:txBody>
      </p:sp>
      <p:sp>
        <p:nvSpPr>
          <p:cNvPr id="3" name="Marcador de contenido 2">
            <a:extLst>
              <a:ext uri="{FF2B5EF4-FFF2-40B4-BE49-F238E27FC236}">
                <a16:creationId xmlns:a16="http://schemas.microsoft.com/office/drawing/2014/main" id="{1A2B0BB8-8912-4C45-B886-F4699A5E4E34}"/>
              </a:ext>
            </a:extLst>
          </p:cNvPr>
          <p:cNvSpPr>
            <a:spLocks noGrp="1"/>
          </p:cNvSpPr>
          <p:nvPr>
            <p:ph idx="1"/>
          </p:nvPr>
        </p:nvSpPr>
        <p:spPr/>
        <p:txBody>
          <a:bodyPr/>
          <a:lstStyle/>
          <a:p>
            <a:pPr marL="0" indent="0">
              <a:buNone/>
            </a:pPr>
            <a:r>
              <a:rPr lang="es-MX" dirty="0"/>
              <a:t>Al final el código se vería de la siguiente manera:</a:t>
            </a:r>
          </a:p>
        </p:txBody>
      </p:sp>
      <p:pic>
        <p:nvPicPr>
          <p:cNvPr id="5" name="Imagen 4">
            <a:extLst>
              <a:ext uri="{FF2B5EF4-FFF2-40B4-BE49-F238E27FC236}">
                <a16:creationId xmlns:a16="http://schemas.microsoft.com/office/drawing/2014/main" id="{2DAF0799-5B5D-4222-854F-0C291B1030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3082" y="3216033"/>
            <a:ext cx="6065835" cy="2302360"/>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35700FE2-BC7F-4850-A5AF-7EB347FC2619}"/>
                  </a:ext>
                </a:extLst>
              </p:cNvPr>
              <p:cNvGraphicFramePr>
                <a:graphicFrameLocks noChangeAspect="1"/>
              </p:cNvGraphicFramePr>
              <p:nvPr>
                <p:extLst>
                  <p:ext uri="{D42A27DB-BD31-4B8C-83A1-F6EECF244321}">
                    <p14:modId xmlns:p14="http://schemas.microsoft.com/office/powerpoint/2010/main" val="84333747"/>
                  </p:ext>
                </p:extLst>
              </p:nvPr>
            </p:nvGraphicFramePr>
            <p:xfrm>
              <a:off x="0" y="6084000"/>
              <a:ext cx="1376000" cy="774000"/>
            </p:xfrm>
            <a:graphic>
              <a:graphicData uri="http://schemas.microsoft.com/office/powerpoint/2016/slidezoom">
                <pslz:sldZm>
                  <pslz:sldZmObj sldId="294" cId="3603799811">
                    <pslz:zmPr id="{24FD5950-0690-4529-8E43-5E267D166D26}"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35700FE2-BC7F-4850-A5AF-7EB347FC2619}"/>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2D6688E6-CE6B-4A49-94BD-93044DF2AF1F}"/>
                  </a:ext>
                </a:extLst>
              </p:cNvPr>
              <p:cNvGraphicFramePr>
                <a:graphicFrameLocks noChangeAspect="1"/>
              </p:cNvGraphicFramePr>
              <p:nvPr>
                <p:extLst>
                  <p:ext uri="{D42A27DB-BD31-4B8C-83A1-F6EECF244321}">
                    <p14:modId xmlns:p14="http://schemas.microsoft.com/office/powerpoint/2010/main" val="2687748558"/>
                  </p:ext>
                </p:extLst>
              </p:nvPr>
            </p:nvGraphicFramePr>
            <p:xfrm>
              <a:off x="10816000" y="6084000"/>
              <a:ext cx="1376000" cy="774000"/>
            </p:xfrm>
            <a:graphic>
              <a:graphicData uri="http://schemas.microsoft.com/office/powerpoint/2016/slidezoom">
                <pslz:sldZm>
                  <pslz:sldZmObj sldId="263" cId="4179286055">
                    <pslz:zmPr id="{BDF705B0-AC12-46AA-B83C-ADECC155E863}"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2D6688E6-CE6B-4A49-94BD-93044DF2AF1F}"/>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828247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616939-3793-4779-9164-F27A44164E49}"/>
              </a:ext>
            </a:extLst>
          </p:cNvPr>
          <p:cNvSpPr>
            <a:spLocks noGrp="1"/>
          </p:cNvSpPr>
          <p:nvPr>
            <p:ph type="title"/>
          </p:nvPr>
        </p:nvSpPr>
        <p:spPr>
          <a:xfrm>
            <a:off x="2592925" y="624110"/>
            <a:ext cx="8911687" cy="1280890"/>
          </a:xfrm>
        </p:spPr>
        <p:txBody>
          <a:bodyPr/>
          <a:lstStyle/>
          <a:p>
            <a:r>
              <a:rPr lang="es-ES" dirty="0"/>
              <a:t>Ejercicio – Arreglo Unidimensional</a:t>
            </a:r>
            <a:endParaRPr lang="es-MX" dirty="0"/>
          </a:p>
        </p:txBody>
      </p:sp>
      <p:sp>
        <p:nvSpPr>
          <p:cNvPr id="3" name="Marcador de contenido 2">
            <a:extLst>
              <a:ext uri="{FF2B5EF4-FFF2-40B4-BE49-F238E27FC236}">
                <a16:creationId xmlns:a16="http://schemas.microsoft.com/office/drawing/2014/main" id="{BB13BC77-3E48-4517-BFAE-271BE5EDD7D1}"/>
              </a:ext>
            </a:extLst>
          </p:cNvPr>
          <p:cNvSpPr>
            <a:spLocks noGrp="1"/>
          </p:cNvSpPr>
          <p:nvPr>
            <p:ph idx="1"/>
          </p:nvPr>
        </p:nvSpPr>
        <p:spPr>
          <a:xfrm>
            <a:off x="1071564" y="1671638"/>
            <a:ext cx="4457700" cy="4562252"/>
          </a:xfrm>
        </p:spPr>
        <p:txBody>
          <a:bodyPr>
            <a:normAutofit/>
          </a:bodyPr>
          <a:lstStyle/>
          <a:p>
            <a:pPr marL="0" indent="0">
              <a:buNone/>
            </a:pPr>
            <a:r>
              <a:rPr lang="es-MX" b="1" dirty="0"/>
              <a:t>a)    Programa 1</a:t>
            </a:r>
            <a:r>
              <a:rPr lang="es-MX" dirty="0"/>
              <a:t>.</a:t>
            </a:r>
          </a:p>
          <a:p>
            <a:pPr marL="0" indent="0">
              <a:buNone/>
            </a:pPr>
            <a:r>
              <a:rPr lang="es-MX" dirty="0"/>
              <a:t>Declara un array tipo </a:t>
            </a:r>
            <a:r>
              <a:rPr lang="es-MX" b="1" dirty="0"/>
              <a:t>int</a:t>
            </a:r>
            <a:r>
              <a:rPr lang="es-MX" dirty="0"/>
              <a:t> (entero) denominado </a:t>
            </a:r>
            <a:r>
              <a:rPr lang="es-MX" b="1" dirty="0"/>
              <a:t>numerodecoches</a:t>
            </a:r>
            <a:r>
              <a:rPr lang="es-MX" dirty="0"/>
              <a:t> que contenga 24 variables. Declara una variable tipo </a:t>
            </a:r>
            <a:r>
              <a:rPr lang="es-MX" b="1" dirty="0"/>
              <a:t>int</a:t>
            </a:r>
            <a:r>
              <a:rPr lang="es-MX" dirty="0"/>
              <a:t> (entero) que se llame </a:t>
            </a:r>
            <a:r>
              <a:rPr lang="es-MX" b="1" dirty="0"/>
              <a:t>r</a:t>
            </a:r>
            <a:r>
              <a:rPr lang="es-MX" dirty="0"/>
              <a:t>. Establece el valor de </a:t>
            </a:r>
            <a:r>
              <a:rPr lang="es-MX" b="1" dirty="0"/>
              <a:t>r</a:t>
            </a:r>
            <a:r>
              <a:rPr lang="es-MX" dirty="0"/>
              <a:t> en 2 y el valor de </a:t>
            </a:r>
            <a:r>
              <a:rPr lang="es-MX" b="1" dirty="0"/>
              <a:t>numerodecoches</a:t>
            </a:r>
            <a:r>
              <a:rPr lang="es-MX" dirty="0"/>
              <a:t> para un localizador de valor </a:t>
            </a:r>
            <a:r>
              <a:rPr lang="es-MX" b="1" dirty="0"/>
              <a:t>r</a:t>
            </a:r>
            <a:r>
              <a:rPr lang="es-MX" dirty="0"/>
              <a:t> en 23. Procede a mostrar en pantalla un mensaje que indique cuál es la hora </a:t>
            </a:r>
            <a:r>
              <a:rPr lang="es-MX" b="1" dirty="0"/>
              <a:t>r</a:t>
            </a:r>
            <a:r>
              <a:rPr lang="es-MX" dirty="0"/>
              <a:t> y el número de coches para la hora </a:t>
            </a:r>
            <a:r>
              <a:rPr lang="es-MX" b="1" dirty="0"/>
              <a:t>r</a:t>
            </a:r>
            <a:r>
              <a:rPr lang="es-MX" dirty="0"/>
              <a:t>. Finalmente, modifica únicamente la asignación de valor a </a:t>
            </a:r>
            <a:r>
              <a:rPr lang="es-MX" b="1" dirty="0"/>
              <a:t>r</a:t>
            </a:r>
            <a:r>
              <a:rPr lang="es-MX" dirty="0"/>
              <a:t> de modo que en vez de 2 sea 21 y ejecuta de nuevo el programa.</a:t>
            </a:r>
          </a:p>
          <a:p>
            <a:pPr marL="0" indent="0">
              <a:buNone/>
            </a:pPr>
            <a:endParaRPr lang="es-MX" dirty="0"/>
          </a:p>
        </p:txBody>
      </p:sp>
      <p:pic>
        <p:nvPicPr>
          <p:cNvPr id="4" name="Imagen 3">
            <a:extLst>
              <a:ext uri="{FF2B5EF4-FFF2-40B4-BE49-F238E27FC236}">
                <a16:creationId xmlns:a16="http://schemas.microsoft.com/office/drawing/2014/main" id="{27544163-9D84-4152-B0FF-E3F5A9487D5C}"/>
              </a:ext>
            </a:extLst>
          </p:cNvPr>
          <p:cNvPicPr>
            <a:picLocks noChangeAspect="1"/>
          </p:cNvPicPr>
          <p:nvPr/>
        </p:nvPicPr>
        <p:blipFill>
          <a:blip r:embed="rId2"/>
          <a:stretch>
            <a:fillRect/>
          </a:stretch>
        </p:blipFill>
        <p:spPr>
          <a:xfrm>
            <a:off x="6086475" y="2040970"/>
            <a:ext cx="5864572" cy="3444013"/>
          </a:xfrm>
          <a:prstGeom prst="rect">
            <a:avLst/>
          </a:prstGeom>
        </p:spPr>
      </p:pic>
      <p:sp>
        <p:nvSpPr>
          <p:cNvPr id="5" name="CuadroTexto 4">
            <a:extLst>
              <a:ext uri="{FF2B5EF4-FFF2-40B4-BE49-F238E27FC236}">
                <a16:creationId xmlns:a16="http://schemas.microsoft.com/office/drawing/2014/main" id="{722705D0-B0D5-4E3E-9D94-8A1115BDBE94}"/>
              </a:ext>
            </a:extLst>
          </p:cNvPr>
          <p:cNvSpPr txBox="1"/>
          <p:nvPr/>
        </p:nvSpPr>
        <p:spPr>
          <a:xfrm>
            <a:off x="6096000" y="1671638"/>
            <a:ext cx="2390775" cy="369332"/>
          </a:xfrm>
          <a:prstGeom prst="rect">
            <a:avLst/>
          </a:prstGeom>
          <a:noFill/>
        </p:spPr>
        <p:txBody>
          <a:bodyPr wrap="square" rtlCol="0">
            <a:spAutoFit/>
          </a:bodyPr>
          <a:lstStyle/>
          <a:p>
            <a:r>
              <a:rPr lang="es-ES" b="1" dirty="0"/>
              <a:t>Solución: </a:t>
            </a:r>
            <a:endParaRPr lang="es-MX" b="1" dirty="0"/>
          </a:p>
        </p:txBody>
      </p:sp>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EEA76DC3-C749-4E37-92C7-5808C85E0198}"/>
                  </a:ext>
                </a:extLst>
              </p:cNvPr>
              <p:cNvGraphicFramePr>
                <a:graphicFrameLocks noChangeAspect="1"/>
              </p:cNvGraphicFramePr>
              <p:nvPr>
                <p:extLst>
                  <p:ext uri="{D42A27DB-BD31-4B8C-83A1-F6EECF244321}">
                    <p14:modId xmlns:p14="http://schemas.microsoft.com/office/powerpoint/2010/main" val="1880568879"/>
                  </p:ext>
                </p:extLst>
              </p:nvPr>
            </p:nvGraphicFramePr>
            <p:xfrm>
              <a:off x="0" y="6084000"/>
              <a:ext cx="1376000" cy="774000"/>
            </p:xfrm>
            <a:graphic>
              <a:graphicData uri="http://schemas.microsoft.com/office/powerpoint/2016/slidezoom">
                <pslz:sldZm>
                  <pslz:sldZmObj sldId="295" cId="3828247812">
                    <pslz:zmPr id="{34FFD284-A9E9-42E8-A083-554FF4C3AEA9}"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EEA76DC3-C749-4E37-92C7-5808C85E0198}"/>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88E1AE0C-FA96-4255-9A65-735354F86F27}"/>
                  </a:ext>
                </a:extLst>
              </p:cNvPr>
              <p:cNvGraphicFramePr>
                <a:graphicFrameLocks noChangeAspect="1"/>
              </p:cNvGraphicFramePr>
              <p:nvPr>
                <p:extLst>
                  <p:ext uri="{D42A27DB-BD31-4B8C-83A1-F6EECF244321}">
                    <p14:modId xmlns:p14="http://schemas.microsoft.com/office/powerpoint/2010/main" val="1251098818"/>
                  </p:ext>
                </p:extLst>
              </p:nvPr>
            </p:nvGraphicFramePr>
            <p:xfrm>
              <a:off x="10816000" y="6084000"/>
              <a:ext cx="1376000" cy="774000"/>
            </p:xfrm>
            <a:graphic>
              <a:graphicData uri="http://schemas.microsoft.com/office/powerpoint/2016/slidezoom">
                <pslz:sldZm>
                  <pslz:sldZmObj sldId="266" cId="1494516007">
                    <pslz:zmPr id="{9F26748A-6C5D-4B79-A23B-C38A5D80326A}"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88E1AE0C-FA96-4255-9A65-735354F86F27}"/>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4179286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4FCE2E-1EAC-4B53-9511-5A7194B05E4C}"/>
              </a:ext>
            </a:extLst>
          </p:cNvPr>
          <p:cNvSpPr>
            <a:spLocks noGrp="1"/>
          </p:cNvSpPr>
          <p:nvPr>
            <p:ph type="title"/>
          </p:nvPr>
        </p:nvSpPr>
        <p:spPr>
          <a:xfrm>
            <a:off x="2592925" y="624110"/>
            <a:ext cx="8911687" cy="1280890"/>
          </a:xfrm>
        </p:spPr>
        <p:txBody>
          <a:bodyPr/>
          <a:lstStyle/>
          <a:p>
            <a:r>
              <a:rPr lang="es-ES"/>
              <a:t>Array - Bidimensional o Matriz</a:t>
            </a:r>
            <a:endParaRPr lang="es-MX" dirty="0"/>
          </a:p>
        </p:txBody>
      </p:sp>
      <p:sp>
        <p:nvSpPr>
          <p:cNvPr id="3" name="Marcador de contenido 2">
            <a:extLst>
              <a:ext uri="{FF2B5EF4-FFF2-40B4-BE49-F238E27FC236}">
                <a16:creationId xmlns:a16="http://schemas.microsoft.com/office/drawing/2014/main" id="{158C5173-A213-4C7B-9AAD-6768AFAD5F17}"/>
              </a:ext>
            </a:extLst>
          </p:cNvPr>
          <p:cNvSpPr>
            <a:spLocks noGrp="1"/>
          </p:cNvSpPr>
          <p:nvPr>
            <p:ph idx="1"/>
          </p:nvPr>
        </p:nvSpPr>
        <p:spPr>
          <a:xfrm>
            <a:off x="1204084" y="1540189"/>
            <a:ext cx="10987916" cy="5099150"/>
          </a:xfrm>
        </p:spPr>
        <p:txBody>
          <a:bodyPr/>
          <a:lstStyle/>
          <a:p>
            <a:pPr marL="0" indent="0">
              <a:buNone/>
            </a:pPr>
            <a:r>
              <a:rPr lang="es-MX" dirty="0"/>
              <a:t>Es un conjunto de datos de un mismo tipo que están almacenados en arreglos de dos dimensiones. Los </a:t>
            </a:r>
            <a:r>
              <a:rPr lang="es-MX" b="1" dirty="0"/>
              <a:t>arreglos bidimensionales o Matriz </a:t>
            </a:r>
            <a:r>
              <a:rPr lang="es-MX" dirty="0"/>
              <a:t>se usan para </a:t>
            </a:r>
            <a:r>
              <a:rPr lang="es-MX" b="1" dirty="0"/>
              <a:t>representar</a:t>
            </a:r>
            <a:r>
              <a:rPr lang="es-MX" dirty="0"/>
              <a:t> datos que pueden verse como una </a:t>
            </a:r>
            <a:r>
              <a:rPr lang="es-MX" b="1" dirty="0"/>
              <a:t>tabla</a:t>
            </a:r>
            <a:r>
              <a:rPr lang="es-MX" dirty="0"/>
              <a:t> con </a:t>
            </a:r>
            <a:r>
              <a:rPr lang="es-MX" b="1" dirty="0"/>
              <a:t>filas</a:t>
            </a:r>
            <a:r>
              <a:rPr lang="es-MX" dirty="0"/>
              <a:t> y </a:t>
            </a:r>
            <a:r>
              <a:rPr lang="es-MX" b="1" dirty="0"/>
              <a:t>columnas</a:t>
            </a:r>
            <a:r>
              <a:rPr lang="es-MX" dirty="0"/>
              <a:t>.</a:t>
            </a:r>
          </a:p>
          <a:p>
            <a:r>
              <a:rPr lang="es-MX" dirty="0"/>
              <a:t>Las</a:t>
            </a:r>
            <a:r>
              <a:rPr lang="es-MX" dirty="0">
                <a:solidFill>
                  <a:srgbClr val="FF0000"/>
                </a:solidFill>
              </a:rPr>
              <a:t> filas </a:t>
            </a:r>
            <a:r>
              <a:rPr lang="es-MX" dirty="0"/>
              <a:t>proporcionan la dimensión vertical del arreglo,</a:t>
            </a:r>
          </a:p>
          <a:p>
            <a:r>
              <a:rPr lang="es-MX" dirty="0"/>
              <a:t>Las </a:t>
            </a:r>
            <a:r>
              <a:rPr lang="es-MX" dirty="0">
                <a:solidFill>
                  <a:srgbClr val="FF0000"/>
                </a:solidFill>
              </a:rPr>
              <a:t>columnas </a:t>
            </a:r>
            <a:r>
              <a:rPr lang="es-MX" dirty="0"/>
              <a:t>dan la dimensión horizontal. </a:t>
            </a:r>
          </a:p>
          <a:p>
            <a:pPr marL="0" indent="0">
              <a:buNone/>
            </a:pPr>
            <a:r>
              <a:rPr lang="es-MX" dirty="0"/>
              <a:t>Al igual que los arreglos unidimensionales, los índices empiezan a partir de cero y se indican entre corchetes: [ ][ ]. El primer índice indica la fila y el segundo indica la columna.</a:t>
            </a:r>
          </a:p>
          <a:p>
            <a:pPr marL="0" indent="0">
              <a:buNone/>
            </a:pPr>
            <a:endParaRPr lang="es-MX" dirty="0"/>
          </a:p>
        </p:txBody>
      </p:sp>
      <p:pic>
        <p:nvPicPr>
          <p:cNvPr id="8" name="Imagen 7">
            <a:extLst>
              <a:ext uri="{FF2B5EF4-FFF2-40B4-BE49-F238E27FC236}">
                <a16:creationId xmlns:a16="http://schemas.microsoft.com/office/drawing/2014/main" id="{38C27813-9D74-4416-9E6B-0B1D98472FAA}"/>
              </a:ext>
            </a:extLst>
          </p:cNvPr>
          <p:cNvPicPr>
            <a:picLocks noChangeAspect="1"/>
          </p:cNvPicPr>
          <p:nvPr/>
        </p:nvPicPr>
        <p:blipFill>
          <a:blip r:embed="rId2"/>
          <a:stretch>
            <a:fillRect/>
          </a:stretch>
        </p:blipFill>
        <p:spPr>
          <a:xfrm>
            <a:off x="2766391" y="4042140"/>
            <a:ext cx="6659218" cy="2748142"/>
          </a:xfrm>
          <a:prstGeom prst="rect">
            <a:avLst/>
          </a:prstGeom>
        </p:spPr>
      </p:pic>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B1AF5462-A009-4ABE-BE32-AE8C1A747369}"/>
                  </a:ext>
                </a:extLst>
              </p:cNvPr>
              <p:cNvGraphicFramePr>
                <a:graphicFrameLocks noChangeAspect="1"/>
              </p:cNvGraphicFramePr>
              <p:nvPr>
                <p:extLst>
                  <p:ext uri="{D42A27DB-BD31-4B8C-83A1-F6EECF244321}">
                    <p14:modId xmlns:p14="http://schemas.microsoft.com/office/powerpoint/2010/main" val="1648182021"/>
                  </p:ext>
                </p:extLst>
              </p:nvPr>
            </p:nvGraphicFramePr>
            <p:xfrm>
              <a:off x="0" y="6084000"/>
              <a:ext cx="1376000" cy="774000"/>
            </p:xfrm>
            <a:graphic>
              <a:graphicData uri="http://schemas.microsoft.com/office/powerpoint/2016/slidezoom">
                <pslz:sldZm>
                  <pslz:sldZmObj sldId="263" cId="4179286055">
                    <pslz:zmPr id="{E977B707-7796-4FFC-92D1-6B080B596199}"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4" action="ppaction://hlinksldjump"/>
                <a:extLst>
                  <a:ext uri="{FF2B5EF4-FFF2-40B4-BE49-F238E27FC236}">
                    <a16:creationId xmlns:a16="http://schemas.microsoft.com/office/drawing/2014/main" id="{B1AF5462-A009-4ABE-BE32-AE8C1A747369}"/>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F52A9294-5457-4283-995B-C0C717E505A0}"/>
                  </a:ext>
                </a:extLst>
              </p:cNvPr>
              <p:cNvGraphicFramePr>
                <a:graphicFrameLocks noChangeAspect="1"/>
              </p:cNvGraphicFramePr>
              <p:nvPr>
                <p:extLst>
                  <p:ext uri="{D42A27DB-BD31-4B8C-83A1-F6EECF244321}">
                    <p14:modId xmlns:p14="http://schemas.microsoft.com/office/powerpoint/2010/main" val="2543604924"/>
                  </p:ext>
                </p:extLst>
              </p:nvPr>
            </p:nvGraphicFramePr>
            <p:xfrm>
              <a:off x="10816000" y="6084000"/>
              <a:ext cx="1376000" cy="774000"/>
            </p:xfrm>
            <a:graphic>
              <a:graphicData uri="http://schemas.microsoft.com/office/powerpoint/2016/slidezoom">
                <pslz:sldZm>
                  <pslz:sldZmObj sldId="270" cId="4071769956">
                    <pslz:zmPr id="{50EF0316-7E2B-4430-917B-EF6AB6434420}"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7" action="ppaction://hlinksldjump"/>
                <a:extLst>
                  <a:ext uri="{FF2B5EF4-FFF2-40B4-BE49-F238E27FC236}">
                    <a16:creationId xmlns:a16="http://schemas.microsoft.com/office/drawing/2014/main" id="{F52A9294-5457-4283-995B-C0C717E505A0}"/>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494516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E66422-0528-4075-B44D-30E43AB50F5F}"/>
              </a:ext>
            </a:extLst>
          </p:cNvPr>
          <p:cNvSpPr>
            <a:spLocks noGrp="1"/>
          </p:cNvSpPr>
          <p:nvPr>
            <p:ph type="title"/>
          </p:nvPr>
        </p:nvSpPr>
        <p:spPr>
          <a:xfrm>
            <a:off x="1712911" y="674005"/>
            <a:ext cx="8911687" cy="1280890"/>
          </a:xfrm>
        </p:spPr>
        <p:txBody>
          <a:bodyPr/>
          <a:lstStyle/>
          <a:p>
            <a:r>
              <a:rPr lang="es-ES" dirty="0"/>
              <a:t>Array - Bidimensional o Matriz</a:t>
            </a:r>
            <a:endParaRPr lang="es-MX" dirty="0"/>
          </a:p>
        </p:txBody>
      </p:sp>
      <p:sp>
        <p:nvSpPr>
          <p:cNvPr id="3" name="Marcador de contenido 2">
            <a:extLst>
              <a:ext uri="{FF2B5EF4-FFF2-40B4-BE49-F238E27FC236}">
                <a16:creationId xmlns:a16="http://schemas.microsoft.com/office/drawing/2014/main" id="{7463A207-B273-4255-BCF9-ED85DEC40B1C}"/>
              </a:ext>
            </a:extLst>
          </p:cNvPr>
          <p:cNvSpPr>
            <a:spLocks noGrp="1"/>
          </p:cNvSpPr>
          <p:nvPr>
            <p:ph idx="1"/>
          </p:nvPr>
        </p:nvSpPr>
        <p:spPr>
          <a:xfrm>
            <a:off x="1166811" y="1620210"/>
            <a:ext cx="10706101" cy="4234804"/>
          </a:xfrm>
        </p:spPr>
        <p:txBody>
          <a:bodyPr/>
          <a:lstStyle/>
          <a:p>
            <a:pPr marL="0" indent="0">
              <a:buNone/>
            </a:pPr>
            <a:r>
              <a:rPr lang="es-MX" b="1" i="1" dirty="0">
                <a:solidFill>
                  <a:srgbClr val="FF0000"/>
                </a:solidFill>
                <a:effectLst>
                  <a:outerShdw blurRad="38100" dist="38100" dir="2700000" algn="tl">
                    <a:srgbClr val="000000">
                      <a:alpha val="43137"/>
                    </a:srgbClr>
                  </a:outerShdw>
                </a:effectLst>
              </a:rPr>
              <a:t>Declaración de un arreglo </a:t>
            </a:r>
          </a:p>
          <a:p>
            <a:pPr marL="0" indent="0">
              <a:buNone/>
            </a:pPr>
            <a:r>
              <a:rPr lang="es-MX" b="1" i="1" dirty="0">
                <a:solidFill>
                  <a:srgbClr val="FF0000"/>
                </a:solidFill>
                <a:effectLst>
                  <a:outerShdw blurRad="38100" dist="38100" dir="2700000" algn="tl">
                    <a:srgbClr val="000000">
                      <a:alpha val="43137"/>
                    </a:srgbClr>
                  </a:outerShdw>
                </a:effectLst>
              </a:rPr>
              <a:t>bidimensional.	</a:t>
            </a:r>
            <a:r>
              <a:rPr lang="es-MX" dirty="0"/>
              <a:t>						</a:t>
            </a:r>
            <a:r>
              <a:rPr lang="es-MX" b="1" i="1" dirty="0">
                <a:solidFill>
                  <a:srgbClr val="FF0000"/>
                </a:solidFill>
                <a:effectLst>
                  <a:outerShdw blurRad="38100" dist="38100" dir="2700000" algn="tl">
                    <a:srgbClr val="000000">
                      <a:alpha val="43137"/>
                    </a:srgbClr>
                  </a:outerShdw>
                </a:effectLst>
              </a:rPr>
              <a:t> Construcción de una matriz o arreglo bidimensional</a:t>
            </a:r>
            <a:r>
              <a:rPr lang="es-MX" i="1" dirty="0"/>
              <a:t>.</a:t>
            </a:r>
            <a:endParaRPr lang="es-MX" dirty="0"/>
          </a:p>
        </p:txBody>
      </p:sp>
      <p:pic>
        <p:nvPicPr>
          <p:cNvPr id="4" name="Imagen 3">
            <a:extLst>
              <a:ext uri="{FF2B5EF4-FFF2-40B4-BE49-F238E27FC236}">
                <a16:creationId xmlns:a16="http://schemas.microsoft.com/office/drawing/2014/main" id="{C4F89087-5D3E-44E0-B3B5-8F09DC57F6A6}"/>
              </a:ext>
            </a:extLst>
          </p:cNvPr>
          <p:cNvPicPr>
            <a:picLocks noChangeAspect="1"/>
          </p:cNvPicPr>
          <p:nvPr/>
        </p:nvPicPr>
        <p:blipFill>
          <a:blip r:embed="rId2"/>
          <a:stretch>
            <a:fillRect/>
          </a:stretch>
        </p:blipFill>
        <p:spPr>
          <a:xfrm>
            <a:off x="1166811" y="2561734"/>
            <a:ext cx="4133851" cy="2700338"/>
          </a:xfrm>
          <a:prstGeom prst="rect">
            <a:avLst/>
          </a:prstGeom>
          <a:ln>
            <a:noFill/>
          </a:ln>
          <a:effectLst>
            <a:outerShdw blurRad="292100" dist="139700" dir="2700000" algn="tl" rotWithShape="0">
              <a:srgbClr val="333333">
                <a:alpha val="65000"/>
              </a:srgbClr>
            </a:outerShdw>
          </a:effectLst>
        </p:spPr>
      </p:pic>
      <p:pic>
        <p:nvPicPr>
          <p:cNvPr id="5" name="Imagen 4">
            <a:extLst>
              <a:ext uri="{FF2B5EF4-FFF2-40B4-BE49-F238E27FC236}">
                <a16:creationId xmlns:a16="http://schemas.microsoft.com/office/drawing/2014/main" id="{E499117A-F042-4AA4-B028-73F7969BE675}"/>
              </a:ext>
            </a:extLst>
          </p:cNvPr>
          <p:cNvPicPr>
            <a:picLocks noChangeAspect="1"/>
          </p:cNvPicPr>
          <p:nvPr/>
        </p:nvPicPr>
        <p:blipFill>
          <a:blip r:embed="rId3"/>
          <a:stretch>
            <a:fillRect/>
          </a:stretch>
        </p:blipFill>
        <p:spPr>
          <a:xfrm>
            <a:off x="5734669" y="2561734"/>
            <a:ext cx="6186489" cy="2700337"/>
          </a:xfrm>
          <a:prstGeom prst="rect">
            <a:avLst/>
          </a:prstGeom>
          <a:ln>
            <a:noFill/>
          </a:ln>
          <a:effectLst>
            <a:outerShdw blurRad="292100" dist="139700" dir="2700000" algn="tl" rotWithShape="0">
              <a:srgbClr val="333333">
                <a:alpha val="65000"/>
              </a:srgbClr>
            </a:outerShdw>
          </a:effectLst>
        </p:spPr>
      </p:pic>
      <p:cxnSp>
        <p:nvCxnSpPr>
          <p:cNvPr id="8" name="Conector recto 7">
            <a:extLst>
              <a:ext uri="{FF2B5EF4-FFF2-40B4-BE49-F238E27FC236}">
                <a16:creationId xmlns:a16="http://schemas.microsoft.com/office/drawing/2014/main" id="{FCD1D423-23DA-424E-8316-42AAD8299593}"/>
              </a:ext>
            </a:extLst>
          </p:cNvPr>
          <p:cNvCxnSpPr>
            <a:cxnSpLocks/>
          </p:cNvCxnSpPr>
          <p:nvPr/>
        </p:nvCxnSpPr>
        <p:spPr>
          <a:xfrm>
            <a:off x="5517665" y="1391478"/>
            <a:ext cx="0" cy="4585252"/>
          </a:xfrm>
          <a:prstGeom prst="line">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9C8F574E-1CCB-4882-9846-0E9346930919}"/>
                  </a:ext>
                </a:extLst>
              </p:cNvPr>
              <p:cNvGraphicFramePr>
                <a:graphicFrameLocks noChangeAspect="1"/>
              </p:cNvGraphicFramePr>
              <p:nvPr>
                <p:extLst>
                  <p:ext uri="{D42A27DB-BD31-4B8C-83A1-F6EECF244321}">
                    <p14:modId xmlns:p14="http://schemas.microsoft.com/office/powerpoint/2010/main" val="1554119861"/>
                  </p:ext>
                </p:extLst>
              </p:nvPr>
            </p:nvGraphicFramePr>
            <p:xfrm>
              <a:off x="10816000" y="6084000"/>
              <a:ext cx="1376000" cy="774000"/>
            </p:xfrm>
            <a:graphic>
              <a:graphicData uri="http://schemas.microsoft.com/office/powerpoint/2016/slidezoom">
                <pslz:sldZm>
                  <pslz:sldZmObj sldId="271" cId="3160551364">
                    <pslz:zmPr id="{67558540-FABF-41F7-911C-12AA4BC1C5CF}" returnToParent="0" transitionDur="1000">
                      <p166:blipFill xmlns:p166="http://schemas.microsoft.com/office/powerpoint/2016/6/main">
                        <a:blip r:embed="rId4"/>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5" action="ppaction://hlinksldjump"/>
                <a:extLst>
                  <a:ext uri="{FF2B5EF4-FFF2-40B4-BE49-F238E27FC236}">
                    <a16:creationId xmlns:a16="http://schemas.microsoft.com/office/drawing/2014/main" id="{9C8F574E-1CCB-4882-9846-0E9346930919}"/>
                  </a:ext>
                </a:extLst>
              </p:cNvPr>
              <p:cNvPicPr>
                <a:picLocks noGrp="1" noRot="1" noChangeAspect="1" noMove="1" noResize="1" noEditPoints="1" noAdjustHandles="1" noChangeArrowheads="1" noChangeShapeType="1"/>
              </p:cNvPicPr>
              <p:nvPr/>
            </p:nvPicPr>
            <p:blipFill>
              <a:blip r:embed="rId6"/>
              <a:stretch>
                <a:fillRect/>
              </a:stretch>
            </p:blipFill>
            <p:spPr>
              <a:xfrm>
                <a:off x="1081600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Vista general de diapositiva 9">
                <a:extLst>
                  <a:ext uri="{FF2B5EF4-FFF2-40B4-BE49-F238E27FC236}">
                    <a16:creationId xmlns:a16="http://schemas.microsoft.com/office/drawing/2014/main" id="{E1C1B553-6764-4E0E-BD20-05A81F182B5C}"/>
                  </a:ext>
                </a:extLst>
              </p:cNvPr>
              <p:cNvGraphicFramePr>
                <a:graphicFrameLocks noChangeAspect="1"/>
              </p:cNvGraphicFramePr>
              <p:nvPr>
                <p:extLst>
                  <p:ext uri="{D42A27DB-BD31-4B8C-83A1-F6EECF244321}">
                    <p14:modId xmlns:p14="http://schemas.microsoft.com/office/powerpoint/2010/main" val="396677228"/>
                  </p:ext>
                </p:extLst>
              </p:nvPr>
            </p:nvGraphicFramePr>
            <p:xfrm>
              <a:off x="0" y="6084000"/>
              <a:ext cx="1376000" cy="774000"/>
            </p:xfrm>
            <a:graphic>
              <a:graphicData uri="http://schemas.microsoft.com/office/powerpoint/2016/slidezoom">
                <pslz:sldZm>
                  <pslz:sldZmObj sldId="266" cId="1494516007">
                    <pslz:zmPr id="{D476850B-6152-44F1-86A5-CE7634BEB047}" returnToParent="0" transitionDur="1000">
                      <p166:blipFill xmlns:p166="http://schemas.microsoft.com/office/powerpoint/2016/6/main">
                        <a:blip r:embed="rId7"/>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0" name="Vista general de diapositiva 9">
                <a:hlinkClick r:id="rId8" action="ppaction://hlinksldjump"/>
                <a:extLst>
                  <a:ext uri="{FF2B5EF4-FFF2-40B4-BE49-F238E27FC236}">
                    <a16:creationId xmlns:a16="http://schemas.microsoft.com/office/drawing/2014/main" id="{E1C1B553-6764-4E0E-BD20-05A81F182B5C}"/>
                  </a:ext>
                </a:extLst>
              </p:cNvPr>
              <p:cNvPicPr>
                <a:picLocks noGrp="1" noRot="1" noChangeAspect="1" noMove="1" noResize="1" noEditPoints="1" noAdjustHandles="1" noChangeArrowheads="1" noChangeShapeType="1"/>
              </p:cNvPicPr>
              <p:nvPr/>
            </p:nvPicPr>
            <p:blipFill>
              <a:blip r:embed="rId6"/>
              <a:stretch>
                <a:fillRect/>
              </a:stretch>
            </p:blipFill>
            <p:spPr>
              <a:xfrm>
                <a:off x="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4071769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C39263-84AA-42B4-8578-5DE9C89D1F76}"/>
              </a:ext>
            </a:extLst>
          </p:cNvPr>
          <p:cNvSpPr>
            <a:spLocks noGrp="1"/>
          </p:cNvSpPr>
          <p:nvPr>
            <p:ph type="title"/>
          </p:nvPr>
        </p:nvSpPr>
        <p:spPr/>
        <p:txBody>
          <a:bodyPr/>
          <a:lstStyle/>
          <a:p>
            <a:r>
              <a:rPr lang="es-ES" dirty="0"/>
              <a:t>Array - Bidimensional o Matriz</a:t>
            </a:r>
            <a:endParaRPr lang="es-MX" dirty="0"/>
          </a:p>
        </p:txBody>
      </p:sp>
      <p:sp>
        <p:nvSpPr>
          <p:cNvPr id="3" name="Marcador de contenido 2">
            <a:extLst>
              <a:ext uri="{FF2B5EF4-FFF2-40B4-BE49-F238E27FC236}">
                <a16:creationId xmlns:a16="http://schemas.microsoft.com/office/drawing/2014/main" id="{285084C6-EE3D-4FAC-A08E-95FFD0C89002}"/>
              </a:ext>
            </a:extLst>
          </p:cNvPr>
          <p:cNvSpPr>
            <a:spLocks noGrp="1"/>
          </p:cNvSpPr>
          <p:nvPr>
            <p:ph idx="1"/>
          </p:nvPr>
        </p:nvSpPr>
        <p:spPr>
          <a:xfrm>
            <a:off x="2592925" y="1905000"/>
            <a:ext cx="8271081" cy="4442791"/>
          </a:xfrm>
        </p:spPr>
        <p:txBody>
          <a:bodyPr>
            <a:normAutofit/>
          </a:bodyPr>
          <a:lstStyle/>
          <a:p>
            <a:pPr marL="0" indent="0">
              <a:buNone/>
            </a:pPr>
            <a:r>
              <a:rPr lang="es-MX" dirty="0"/>
              <a:t>Después de haber declarado la matriz se puede construir e inicializar de 2 maneras.</a:t>
            </a:r>
            <a:br>
              <a:rPr lang="es-MX" dirty="0"/>
            </a:br>
            <a:br>
              <a:rPr lang="es-MX" dirty="0"/>
            </a:br>
            <a:r>
              <a:rPr lang="es-MX" b="1" dirty="0"/>
              <a:t>Forma1.</a:t>
            </a:r>
          </a:p>
          <a:p>
            <a:pPr marL="0" indent="0">
              <a:buNone/>
            </a:pPr>
            <a:br>
              <a:rPr lang="es-MX" dirty="0"/>
            </a:br>
            <a:r>
              <a:rPr lang="es-MX" dirty="0"/>
              <a:t>	la primera se usa cuando inicialmente no sabemos cuáles son los valores que va a contener la matriz, ya que luego serán ingresados, se crea con la siguiente estructura:</a:t>
            </a:r>
            <a:br>
              <a:rPr lang="es-MX" dirty="0"/>
            </a:br>
            <a:r>
              <a:rPr lang="es-MX" i="1" dirty="0"/>
              <a:t> </a:t>
            </a:r>
            <a:br>
              <a:rPr lang="es-MX" dirty="0"/>
            </a:br>
            <a:r>
              <a:rPr lang="es-MX" b="1" i="1" dirty="0"/>
              <a:t>Identificador = new &lt;</a:t>
            </a:r>
            <a:r>
              <a:rPr lang="es-MX" b="1" i="1" dirty="0" err="1"/>
              <a:t>tipoDato</a:t>
            </a:r>
            <a:r>
              <a:rPr lang="es-MX" b="1" i="1" dirty="0"/>
              <a:t>&gt; [filas] [columnas];       Ej. </a:t>
            </a:r>
            <a:r>
              <a:rPr lang="es-MX" b="1" i="1" dirty="0" err="1"/>
              <a:t>matrizDeEnteros</a:t>
            </a:r>
            <a:r>
              <a:rPr lang="es-MX" b="1" i="1" dirty="0"/>
              <a:t> = new int[3] [4];</a:t>
            </a:r>
          </a:p>
          <a:p>
            <a:pPr marL="0" indent="0">
              <a:buNone/>
            </a:pPr>
            <a:br>
              <a:rPr lang="es-MX" dirty="0"/>
            </a:br>
            <a:endParaRPr lang="es-MX" dirty="0"/>
          </a:p>
        </p:txBody>
      </p:sp>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FA1BD73A-48BA-474C-97DC-731177B22F77}"/>
                  </a:ext>
                </a:extLst>
              </p:cNvPr>
              <p:cNvGraphicFramePr>
                <a:graphicFrameLocks noChangeAspect="1"/>
              </p:cNvGraphicFramePr>
              <p:nvPr>
                <p:extLst>
                  <p:ext uri="{D42A27DB-BD31-4B8C-83A1-F6EECF244321}">
                    <p14:modId xmlns:p14="http://schemas.microsoft.com/office/powerpoint/2010/main" val="368445732"/>
                  </p:ext>
                </p:extLst>
              </p:nvPr>
            </p:nvGraphicFramePr>
            <p:xfrm>
              <a:off x="0" y="6084000"/>
              <a:ext cx="1376000" cy="774000"/>
            </p:xfrm>
            <a:graphic>
              <a:graphicData uri="http://schemas.microsoft.com/office/powerpoint/2016/slidezoom">
                <pslz:sldZm>
                  <pslz:sldZmObj sldId="270" cId="4071769956">
                    <pslz:zmPr id="{AD7C94F6-CA55-41B3-A209-632DAA8D2E1C}"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3" action="ppaction://hlinksldjump"/>
                <a:extLst>
                  <a:ext uri="{FF2B5EF4-FFF2-40B4-BE49-F238E27FC236}">
                    <a16:creationId xmlns:a16="http://schemas.microsoft.com/office/drawing/2014/main" id="{FA1BD73A-48BA-474C-97DC-731177B22F77}"/>
                  </a:ext>
                </a:extLst>
              </p:cNvPr>
              <p:cNvPicPr>
                <a:picLocks noGrp="1" noRot="1" noChangeAspect="1" noMove="1" noResize="1" noEditPoints="1" noAdjustHandles="1" noChangeArrowheads="1" noChangeShapeType="1"/>
              </p:cNvPicPr>
              <p:nvPr/>
            </p:nvPicPr>
            <p:blipFill>
              <a:blip r:embed="rId4"/>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BD755226-36B4-404C-8F92-56F03A1A7C70}"/>
                  </a:ext>
                </a:extLst>
              </p:cNvPr>
              <p:cNvGraphicFramePr>
                <a:graphicFrameLocks noChangeAspect="1"/>
              </p:cNvGraphicFramePr>
              <p:nvPr>
                <p:extLst>
                  <p:ext uri="{D42A27DB-BD31-4B8C-83A1-F6EECF244321}">
                    <p14:modId xmlns:p14="http://schemas.microsoft.com/office/powerpoint/2010/main" val="3843116055"/>
                  </p:ext>
                </p:extLst>
              </p:nvPr>
            </p:nvGraphicFramePr>
            <p:xfrm>
              <a:off x="10816000" y="6084000"/>
              <a:ext cx="1376000" cy="774000"/>
            </p:xfrm>
            <a:graphic>
              <a:graphicData uri="http://schemas.microsoft.com/office/powerpoint/2016/slidezoom">
                <pslz:sldZm>
                  <pslz:sldZmObj sldId="288" cId="2631529978">
                    <pslz:zmPr id="{3BF43B3C-6845-4792-AC64-6BC242FE20E5}"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6" action="ppaction://hlinksldjump"/>
                <a:extLst>
                  <a:ext uri="{FF2B5EF4-FFF2-40B4-BE49-F238E27FC236}">
                    <a16:creationId xmlns:a16="http://schemas.microsoft.com/office/drawing/2014/main" id="{BD755226-36B4-404C-8F92-56F03A1A7C70}"/>
                  </a:ext>
                </a:extLst>
              </p:cNvPr>
              <p:cNvPicPr>
                <a:picLocks noGrp="1" noRot="1" noChangeAspect="1" noMove="1" noResize="1" noEditPoints="1" noAdjustHandles="1" noChangeArrowheads="1" noChangeShapeType="1"/>
              </p:cNvPicPr>
              <p:nvPr/>
            </p:nvPicPr>
            <p:blipFill>
              <a:blip r:embed="rId4"/>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160551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C39263-84AA-42B4-8578-5DE9C89D1F76}"/>
              </a:ext>
            </a:extLst>
          </p:cNvPr>
          <p:cNvSpPr>
            <a:spLocks noGrp="1"/>
          </p:cNvSpPr>
          <p:nvPr>
            <p:ph type="title"/>
          </p:nvPr>
        </p:nvSpPr>
        <p:spPr/>
        <p:txBody>
          <a:bodyPr/>
          <a:lstStyle/>
          <a:p>
            <a:r>
              <a:rPr lang="es-ES" dirty="0"/>
              <a:t>Array - Bidimensional o Matriz</a:t>
            </a:r>
            <a:endParaRPr lang="es-MX" dirty="0"/>
          </a:p>
        </p:txBody>
      </p:sp>
      <p:sp>
        <p:nvSpPr>
          <p:cNvPr id="3" name="Marcador de contenido 2">
            <a:extLst>
              <a:ext uri="{FF2B5EF4-FFF2-40B4-BE49-F238E27FC236}">
                <a16:creationId xmlns:a16="http://schemas.microsoft.com/office/drawing/2014/main" id="{285084C6-EE3D-4FAC-A08E-95FFD0C89002}"/>
              </a:ext>
            </a:extLst>
          </p:cNvPr>
          <p:cNvSpPr>
            <a:spLocks noGrp="1"/>
          </p:cNvSpPr>
          <p:nvPr>
            <p:ph idx="1"/>
          </p:nvPr>
        </p:nvSpPr>
        <p:spPr>
          <a:xfrm>
            <a:off x="2438400" y="1513684"/>
            <a:ext cx="8640417" cy="4834107"/>
          </a:xfrm>
        </p:spPr>
        <p:txBody>
          <a:bodyPr>
            <a:normAutofit/>
          </a:bodyPr>
          <a:lstStyle/>
          <a:p>
            <a:pPr marL="0" indent="0">
              <a:buNone/>
            </a:pPr>
            <a:r>
              <a:rPr lang="es-MX" b="1" dirty="0"/>
              <a:t>Forma 2.</a:t>
            </a:r>
            <a:br>
              <a:rPr lang="es-MX" dirty="0"/>
            </a:br>
            <a:r>
              <a:rPr lang="es-MX" dirty="0"/>
              <a:t>De la misma manera que la segunda forma de llenado de arreglos, para las matrices se usa cuando sabemos con exactitud cuáles son los valores que va a contener la matriz, aquí el proceso de construcción e inicialización se hace directo y se realiza de la siguiente manera:</a:t>
            </a:r>
            <a:br>
              <a:rPr lang="es-MX" dirty="0"/>
            </a:br>
            <a:r>
              <a:rPr lang="es-MX" i="1" dirty="0"/>
              <a:t> </a:t>
            </a:r>
            <a:br>
              <a:rPr lang="es-MX" dirty="0"/>
            </a:br>
            <a:r>
              <a:rPr lang="es-MX" b="1" i="1" dirty="0"/>
              <a:t>Identificador = { {valor, </a:t>
            </a:r>
            <a:r>
              <a:rPr lang="es-MX" b="1" i="1" dirty="0" err="1"/>
              <a:t>valor,valor</a:t>
            </a:r>
            <a:r>
              <a:rPr lang="es-MX" b="1" i="1" dirty="0"/>
              <a:t>}, {valor, </a:t>
            </a:r>
            <a:r>
              <a:rPr lang="es-MX" b="1" i="1" dirty="0" err="1"/>
              <a:t>valor,valor</a:t>
            </a:r>
            <a:r>
              <a:rPr lang="es-MX" b="1" i="1" dirty="0"/>
              <a:t>}, {valor, </a:t>
            </a:r>
            <a:r>
              <a:rPr lang="es-MX" b="1" i="1" dirty="0" err="1"/>
              <a:t>valor,valor</a:t>
            </a:r>
            <a:r>
              <a:rPr lang="es-MX" b="1" i="1" dirty="0"/>
              <a:t>} };</a:t>
            </a:r>
          </a:p>
          <a:p>
            <a:pPr marL="0" indent="0">
              <a:buNone/>
            </a:pPr>
            <a:r>
              <a:rPr lang="es-MX" dirty="0"/>
              <a:t>Dónde:</a:t>
            </a:r>
            <a:br>
              <a:rPr lang="es-MX" dirty="0"/>
            </a:br>
            <a:r>
              <a:rPr lang="es-MX" b="1" dirty="0"/>
              <a:t>Identificador</a:t>
            </a:r>
            <a:r>
              <a:rPr lang="es-MX" dirty="0"/>
              <a:t>: nombre de la matriz</a:t>
            </a:r>
            <a:br>
              <a:rPr lang="es-MX" dirty="0"/>
            </a:br>
            <a:r>
              <a:rPr lang="es-MX" b="1" dirty="0"/>
              <a:t>Llaves externas</a:t>
            </a:r>
            <a:r>
              <a:rPr lang="es-MX" dirty="0"/>
              <a:t>: representa toda la matriz en general</a:t>
            </a:r>
            <a:br>
              <a:rPr lang="es-MX" dirty="0"/>
            </a:br>
            <a:r>
              <a:rPr lang="es-MX" b="1" dirty="0"/>
              <a:t>Llaves internas</a:t>
            </a:r>
            <a:r>
              <a:rPr lang="es-MX" dirty="0"/>
              <a:t>: representan cada una de las filas que puede contener la matriz</a:t>
            </a:r>
            <a:br>
              <a:rPr lang="es-MX" dirty="0"/>
            </a:br>
            <a:r>
              <a:rPr lang="es-MX" b="1" dirty="0"/>
              <a:t>Valores</a:t>
            </a:r>
            <a:r>
              <a:rPr lang="es-MX" dirty="0"/>
              <a:t>: representan los valores de cada columna en la fila respectiva</a:t>
            </a:r>
            <a:br>
              <a:rPr lang="es-MX" dirty="0"/>
            </a:br>
            <a:endParaRPr lang="es-MX" dirty="0"/>
          </a:p>
        </p:txBody>
      </p:sp>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FA1BD73A-48BA-474C-97DC-731177B22F77}"/>
                  </a:ext>
                </a:extLst>
              </p:cNvPr>
              <p:cNvGraphicFramePr>
                <a:graphicFrameLocks noChangeAspect="1"/>
              </p:cNvGraphicFramePr>
              <p:nvPr/>
            </p:nvGraphicFramePr>
            <p:xfrm>
              <a:off x="0" y="6084000"/>
              <a:ext cx="1376000" cy="774000"/>
            </p:xfrm>
            <a:graphic>
              <a:graphicData uri="http://schemas.microsoft.com/office/powerpoint/2016/slidezoom">
                <pslz:sldZm>
                  <pslz:sldZmObj sldId="270" cId="4071769956">
                    <pslz:zmPr id="{AD7C94F6-CA55-41B3-A209-632DAA8D2E1C}"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3" action="ppaction://hlinksldjump"/>
                <a:extLst>
                  <a:ext uri="{FF2B5EF4-FFF2-40B4-BE49-F238E27FC236}">
                    <a16:creationId xmlns:a16="http://schemas.microsoft.com/office/drawing/2014/main" id="{FA1BD73A-48BA-474C-97DC-731177B22F77}"/>
                  </a:ext>
                </a:extLst>
              </p:cNvPr>
              <p:cNvPicPr>
                <a:picLocks noGrp="1" noRot="1" noChangeAspect="1" noMove="1" noResize="1" noEditPoints="1" noAdjustHandles="1" noChangeArrowheads="1" noChangeShapeType="1"/>
              </p:cNvPicPr>
              <p:nvPr/>
            </p:nvPicPr>
            <p:blipFill>
              <a:blip r:embed="rId4"/>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BD755226-36B4-404C-8F92-56F03A1A7C70}"/>
                  </a:ext>
                </a:extLst>
              </p:cNvPr>
              <p:cNvGraphicFramePr>
                <a:graphicFrameLocks noChangeAspect="1"/>
              </p:cNvGraphicFramePr>
              <p:nvPr/>
            </p:nvGraphicFramePr>
            <p:xfrm>
              <a:off x="10816000" y="6084000"/>
              <a:ext cx="1376000" cy="774000"/>
            </p:xfrm>
            <a:graphic>
              <a:graphicData uri="http://schemas.microsoft.com/office/powerpoint/2016/slidezoom">
                <pslz:sldZm>
                  <pslz:sldZmObj sldId="288" cId="2631529978">
                    <pslz:zmPr id="{3BF43B3C-6845-4792-AC64-6BC242FE20E5}"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6" action="ppaction://hlinksldjump"/>
                <a:extLst>
                  <a:ext uri="{FF2B5EF4-FFF2-40B4-BE49-F238E27FC236}">
                    <a16:creationId xmlns:a16="http://schemas.microsoft.com/office/drawing/2014/main" id="{BD755226-36B4-404C-8F92-56F03A1A7C70}"/>
                  </a:ext>
                </a:extLst>
              </p:cNvPr>
              <p:cNvPicPr>
                <a:picLocks noGrp="1" noRot="1" noChangeAspect="1" noMove="1" noResize="1" noEditPoints="1" noAdjustHandles="1" noChangeArrowheads="1" noChangeShapeType="1"/>
              </p:cNvPicPr>
              <p:nvPr/>
            </p:nvPicPr>
            <p:blipFill>
              <a:blip r:embed="rId4"/>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298919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970F54-0C18-4AA0-A649-0227CF6A1DF0}"/>
              </a:ext>
            </a:extLst>
          </p:cNvPr>
          <p:cNvSpPr>
            <a:spLocks noGrp="1"/>
          </p:cNvSpPr>
          <p:nvPr>
            <p:ph type="title"/>
          </p:nvPr>
        </p:nvSpPr>
        <p:spPr/>
        <p:txBody>
          <a:bodyPr/>
          <a:lstStyle/>
          <a:p>
            <a:r>
              <a:rPr lang="es-MX" dirty="0"/>
              <a:t>Inicialización de una matriz</a:t>
            </a:r>
          </a:p>
        </p:txBody>
      </p:sp>
      <p:sp>
        <p:nvSpPr>
          <p:cNvPr id="3" name="Marcador de contenido 2">
            <a:extLst>
              <a:ext uri="{FF2B5EF4-FFF2-40B4-BE49-F238E27FC236}">
                <a16:creationId xmlns:a16="http://schemas.microsoft.com/office/drawing/2014/main" id="{164600B9-8B85-4FED-95B1-90981ACE8AF7}"/>
              </a:ext>
            </a:extLst>
          </p:cNvPr>
          <p:cNvSpPr>
            <a:spLocks noGrp="1"/>
          </p:cNvSpPr>
          <p:nvPr>
            <p:ph idx="1"/>
          </p:nvPr>
        </p:nvSpPr>
        <p:spPr/>
        <p:txBody>
          <a:bodyPr/>
          <a:lstStyle/>
          <a:p>
            <a:pPr marL="0" indent="0">
              <a:buNone/>
            </a:pPr>
            <a:r>
              <a:rPr lang="es-MX" dirty="0"/>
              <a:t>Para inicializar una matriz se puede hacer el mismo procedimiento que con un arreglo pero se tiene que agregar otro corchete que indique el tamaño de las columnas. Y al momento de escribir los valores se tienen que separar el llaves diferentes como se muestra en el siguiente ejemplo.</a:t>
            </a:r>
          </a:p>
        </p:txBody>
      </p:sp>
      <p:pic>
        <p:nvPicPr>
          <p:cNvPr id="5" name="Imagen 4">
            <a:extLst>
              <a:ext uri="{FF2B5EF4-FFF2-40B4-BE49-F238E27FC236}">
                <a16:creationId xmlns:a16="http://schemas.microsoft.com/office/drawing/2014/main" id="{252E42EE-5F65-4371-AFEB-1B8C2FEAF2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3876637"/>
            <a:ext cx="7171770" cy="629102"/>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287078CB-750E-4EE8-AF12-D945FFFCCCCE}"/>
                  </a:ext>
                </a:extLst>
              </p:cNvPr>
              <p:cNvGraphicFramePr>
                <a:graphicFrameLocks noChangeAspect="1"/>
              </p:cNvGraphicFramePr>
              <p:nvPr>
                <p:extLst>
                  <p:ext uri="{D42A27DB-BD31-4B8C-83A1-F6EECF244321}">
                    <p14:modId xmlns:p14="http://schemas.microsoft.com/office/powerpoint/2010/main" val="2848923161"/>
                  </p:ext>
                </p:extLst>
              </p:nvPr>
            </p:nvGraphicFramePr>
            <p:xfrm>
              <a:off x="0" y="6084000"/>
              <a:ext cx="1376000" cy="774000"/>
            </p:xfrm>
            <a:graphic>
              <a:graphicData uri="http://schemas.microsoft.com/office/powerpoint/2016/slidezoom">
                <pslz:sldZm>
                  <pslz:sldZmObj sldId="271" cId="3160551364">
                    <pslz:zmPr id="{72A2E53E-464D-462C-AD29-30A7FE26B4D2}"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287078CB-750E-4EE8-AF12-D945FFFCCCCE}"/>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CAE63400-0040-4C21-8C5F-D68E4172FE1B}"/>
                  </a:ext>
                </a:extLst>
              </p:cNvPr>
              <p:cNvGraphicFramePr>
                <a:graphicFrameLocks noChangeAspect="1"/>
              </p:cNvGraphicFramePr>
              <p:nvPr>
                <p:extLst>
                  <p:ext uri="{D42A27DB-BD31-4B8C-83A1-F6EECF244321}">
                    <p14:modId xmlns:p14="http://schemas.microsoft.com/office/powerpoint/2010/main" val="2123995713"/>
                  </p:ext>
                </p:extLst>
              </p:nvPr>
            </p:nvGraphicFramePr>
            <p:xfrm>
              <a:off x="10816000" y="6084000"/>
              <a:ext cx="1376000" cy="774000"/>
            </p:xfrm>
            <a:graphic>
              <a:graphicData uri="http://schemas.microsoft.com/office/powerpoint/2016/slidezoom">
                <pslz:sldZm>
                  <pslz:sldZmObj sldId="290" cId="3786634911">
                    <pslz:zmPr id="{C86060A8-350A-4503-936A-83B095A48A4B}"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CAE63400-0040-4C21-8C5F-D68E4172FE1B}"/>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631529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C1D8BB-4C67-48DC-BC26-CC6C6A25AEF2}"/>
              </a:ext>
            </a:extLst>
          </p:cNvPr>
          <p:cNvSpPr>
            <a:spLocks noGrp="1"/>
          </p:cNvSpPr>
          <p:nvPr>
            <p:ph type="title"/>
          </p:nvPr>
        </p:nvSpPr>
        <p:spPr/>
        <p:txBody>
          <a:bodyPr/>
          <a:lstStyle/>
          <a:p>
            <a:r>
              <a:rPr lang="es-MX" dirty="0"/>
              <a:t>Datos de Identificación</a:t>
            </a:r>
          </a:p>
        </p:txBody>
      </p:sp>
      <p:sp>
        <p:nvSpPr>
          <p:cNvPr id="3" name="Marcador de contenido 2">
            <a:extLst>
              <a:ext uri="{FF2B5EF4-FFF2-40B4-BE49-F238E27FC236}">
                <a16:creationId xmlns:a16="http://schemas.microsoft.com/office/drawing/2014/main" id="{6CA30F34-7250-4186-8E67-44C454E78080}"/>
              </a:ext>
            </a:extLst>
          </p:cNvPr>
          <p:cNvSpPr>
            <a:spLocks noGrp="1"/>
          </p:cNvSpPr>
          <p:nvPr>
            <p:ph idx="1"/>
          </p:nvPr>
        </p:nvSpPr>
        <p:spPr>
          <a:xfrm>
            <a:off x="2589212" y="2133599"/>
            <a:ext cx="8915400" cy="4214191"/>
          </a:xfrm>
        </p:spPr>
        <p:txBody>
          <a:bodyPr>
            <a:normAutofit fontScale="92500" lnSpcReduction="20000"/>
          </a:bodyPr>
          <a:lstStyle/>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endParaRPr lang="es-MX" dirty="0">
              <a:hlinkClick r:id="rId2"/>
            </a:endParaRPr>
          </a:p>
          <a:p>
            <a:r>
              <a:rPr lang="es-MX" dirty="0">
                <a:hlinkClick r:id="rId2"/>
              </a:rPr>
              <a:t>http://web.uaemex.mx/CUEcatepec/assets/mpc-ico.pdf</a:t>
            </a:r>
            <a:endParaRPr lang="es-MX" dirty="0"/>
          </a:p>
        </p:txBody>
      </p:sp>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98DB1911-6BB5-42B9-BADB-9663CDB123DE}"/>
                  </a:ext>
                </a:extLst>
              </p:cNvPr>
              <p:cNvGraphicFramePr>
                <a:graphicFrameLocks noChangeAspect="1"/>
              </p:cNvGraphicFramePr>
              <p:nvPr>
                <p:extLst>
                  <p:ext uri="{D42A27DB-BD31-4B8C-83A1-F6EECF244321}">
                    <p14:modId xmlns:p14="http://schemas.microsoft.com/office/powerpoint/2010/main" val="1183897767"/>
                  </p:ext>
                </p:extLst>
              </p:nvPr>
            </p:nvGraphicFramePr>
            <p:xfrm>
              <a:off x="0" y="6084000"/>
              <a:ext cx="1376000" cy="774000"/>
            </p:xfrm>
            <a:graphic>
              <a:graphicData uri="http://schemas.microsoft.com/office/powerpoint/2016/slidezoom">
                <pslz:sldZm>
                  <pslz:sldZmObj sldId="274" cId="3314442181">
                    <pslz:zmPr id="{25E9D550-D74A-4AD8-ABCD-9496580C4FE2}"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5" action="ppaction://hlinksldjump"/>
                <a:extLst>
                  <a:ext uri="{FF2B5EF4-FFF2-40B4-BE49-F238E27FC236}">
                    <a16:creationId xmlns:a16="http://schemas.microsoft.com/office/drawing/2014/main" id="{98DB1911-6BB5-42B9-BADB-9663CDB123DE}"/>
                  </a:ext>
                </a:extLst>
              </p:cNvPr>
              <p:cNvPicPr>
                <a:picLocks noGrp="1" noRot="1" noChangeAspect="1" noMove="1" noResize="1" noEditPoints="1" noAdjustHandles="1" noChangeArrowheads="1" noChangeShapeType="1"/>
              </p:cNvPicPr>
              <p:nvPr/>
            </p:nvPicPr>
            <p:blipFill>
              <a:blip r:embed="rId6"/>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Vista general de diapositiva 10">
                <a:extLst>
                  <a:ext uri="{FF2B5EF4-FFF2-40B4-BE49-F238E27FC236}">
                    <a16:creationId xmlns:a16="http://schemas.microsoft.com/office/drawing/2014/main" id="{F5C24E3A-0C0B-4131-BB8F-41A6B9674417}"/>
                  </a:ext>
                </a:extLst>
              </p:cNvPr>
              <p:cNvGraphicFramePr>
                <a:graphicFrameLocks noChangeAspect="1"/>
              </p:cNvGraphicFramePr>
              <p:nvPr>
                <p:extLst>
                  <p:ext uri="{D42A27DB-BD31-4B8C-83A1-F6EECF244321}">
                    <p14:modId xmlns:p14="http://schemas.microsoft.com/office/powerpoint/2010/main" val="3249216689"/>
                  </p:ext>
                </p:extLst>
              </p:nvPr>
            </p:nvGraphicFramePr>
            <p:xfrm>
              <a:off x="10816612" y="6084000"/>
              <a:ext cx="1376000" cy="774000"/>
            </p:xfrm>
            <a:graphic>
              <a:graphicData uri="http://schemas.microsoft.com/office/powerpoint/2016/slidezoom">
                <pslz:sldZm>
                  <pslz:sldZmObj sldId="276" cId="986221335">
                    <pslz:zmPr id="{B973F9FB-AD72-4637-8092-318B74F848FC}" returnToParent="0" transitionDur="1000">
                      <p166:blipFill xmlns:p166="http://schemas.microsoft.com/office/powerpoint/2016/6/main">
                        <a:blip r:embed="rId7"/>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1" name="Vista general de diapositiva 10">
                <a:hlinkClick r:id="rId8" action="ppaction://hlinksldjump"/>
                <a:extLst>
                  <a:ext uri="{FF2B5EF4-FFF2-40B4-BE49-F238E27FC236}">
                    <a16:creationId xmlns:a16="http://schemas.microsoft.com/office/drawing/2014/main" id="{F5C24E3A-0C0B-4131-BB8F-41A6B9674417}"/>
                  </a:ext>
                </a:extLst>
              </p:cNvPr>
              <p:cNvPicPr>
                <a:picLocks noGrp="1" noRot="1" noChangeAspect="1" noMove="1" noResize="1" noEditPoints="1" noAdjustHandles="1" noChangeArrowheads="1" noChangeShapeType="1"/>
              </p:cNvPicPr>
              <p:nvPr/>
            </p:nvPicPr>
            <p:blipFill>
              <a:blip r:embed="rId9"/>
              <a:stretch>
                <a:fillRect/>
              </a:stretch>
            </p:blipFill>
            <p:spPr>
              <a:xfrm>
                <a:off x="10816612" y="6084000"/>
                <a:ext cx="1376000" cy="774000"/>
              </a:xfrm>
              <a:prstGeom prst="rect">
                <a:avLst/>
              </a:prstGeom>
              <a:ln w="3175">
                <a:solidFill>
                  <a:prstClr val="ltGray"/>
                </a:solidFill>
              </a:ln>
            </p:spPr>
          </p:pic>
        </mc:Fallback>
      </mc:AlternateContent>
      <p:pic>
        <p:nvPicPr>
          <p:cNvPr id="8" name="Imagen 7">
            <a:extLst>
              <a:ext uri="{FF2B5EF4-FFF2-40B4-BE49-F238E27FC236}">
                <a16:creationId xmlns:a16="http://schemas.microsoft.com/office/drawing/2014/main" id="{194E8E3A-5B2E-42F8-9C80-AD3D4E0F1EA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89212" y="1264555"/>
            <a:ext cx="7596208" cy="4427189"/>
          </a:xfrm>
          <a:prstGeom prst="rect">
            <a:avLst/>
          </a:prstGeom>
        </p:spPr>
      </p:pic>
    </p:spTree>
    <p:extLst>
      <p:ext uri="{BB962C8B-B14F-4D97-AF65-F5344CB8AC3E}">
        <p14:creationId xmlns:p14="http://schemas.microsoft.com/office/powerpoint/2010/main" val="8336217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45D332-250A-4A24-934E-C18126012D02}"/>
              </a:ext>
            </a:extLst>
          </p:cNvPr>
          <p:cNvSpPr>
            <a:spLocks noGrp="1"/>
          </p:cNvSpPr>
          <p:nvPr>
            <p:ph type="title"/>
          </p:nvPr>
        </p:nvSpPr>
        <p:spPr/>
        <p:txBody>
          <a:bodyPr/>
          <a:lstStyle/>
          <a:p>
            <a:r>
              <a:rPr lang="es-MX" dirty="0"/>
              <a:t>Obtener valor de una matriz</a:t>
            </a:r>
          </a:p>
        </p:txBody>
      </p:sp>
      <p:sp>
        <p:nvSpPr>
          <p:cNvPr id="3" name="Marcador de contenido 2">
            <a:extLst>
              <a:ext uri="{FF2B5EF4-FFF2-40B4-BE49-F238E27FC236}">
                <a16:creationId xmlns:a16="http://schemas.microsoft.com/office/drawing/2014/main" id="{30CA73CF-2E49-4F4A-9382-B3F61FDB19D5}"/>
              </a:ext>
            </a:extLst>
          </p:cNvPr>
          <p:cNvSpPr>
            <a:spLocks noGrp="1"/>
          </p:cNvSpPr>
          <p:nvPr>
            <p:ph idx="1"/>
          </p:nvPr>
        </p:nvSpPr>
        <p:spPr/>
        <p:txBody>
          <a:bodyPr/>
          <a:lstStyle/>
          <a:p>
            <a:pPr marL="0" indent="0">
              <a:buNone/>
            </a:pPr>
            <a:r>
              <a:rPr lang="es-MX" dirty="0"/>
              <a:t>Al igual que con los arreglos en ocasiones se requiere acceder a algún valor en especifico de la matriz o si no se conoce el valor, se necesita acceder a una posición en especifico de la matriz.</a:t>
            </a:r>
          </a:p>
          <a:p>
            <a:pPr marL="0" indent="0">
              <a:buNone/>
            </a:pPr>
            <a:endParaRPr lang="es-MX" dirty="0"/>
          </a:p>
          <a:p>
            <a:pPr marL="0" indent="0">
              <a:buNone/>
            </a:pPr>
            <a:endParaRPr lang="es-MX" dirty="0"/>
          </a:p>
          <a:p>
            <a:pPr marL="0" indent="0">
              <a:buNone/>
            </a:pPr>
            <a:endParaRPr lang="es-MX" dirty="0"/>
          </a:p>
          <a:p>
            <a:pPr marL="0" indent="0">
              <a:buNone/>
            </a:pPr>
            <a:r>
              <a:rPr lang="es-MX" dirty="0"/>
              <a:t>En este ejemplo se declara una variable de tipo entero, después de indica la matriz y en los corchetes se indica la posición en la que se quiere acceder, este caso se requiere acceder a la posición 1, al igual en un arreglo la primera posición es 0 y no 1.</a:t>
            </a:r>
          </a:p>
          <a:p>
            <a:pPr marL="0" indent="0">
              <a:buNone/>
            </a:pPr>
            <a:endParaRPr lang="es-MX" dirty="0"/>
          </a:p>
        </p:txBody>
      </p:sp>
      <p:pic>
        <p:nvPicPr>
          <p:cNvPr id="5" name="Imagen 4">
            <a:extLst>
              <a:ext uri="{FF2B5EF4-FFF2-40B4-BE49-F238E27FC236}">
                <a16:creationId xmlns:a16="http://schemas.microsoft.com/office/drawing/2014/main" id="{159199E1-E0D5-4800-91D8-F32651E48D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8387" y="3278230"/>
            <a:ext cx="5197115" cy="737179"/>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E9D2CC46-EA51-4F5C-BED3-F0E421DDBB5F}"/>
                  </a:ext>
                </a:extLst>
              </p:cNvPr>
              <p:cNvGraphicFramePr>
                <a:graphicFrameLocks noChangeAspect="1"/>
              </p:cNvGraphicFramePr>
              <p:nvPr>
                <p:extLst>
                  <p:ext uri="{D42A27DB-BD31-4B8C-83A1-F6EECF244321}">
                    <p14:modId xmlns:p14="http://schemas.microsoft.com/office/powerpoint/2010/main" val="3084118822"/>
                  </p:ext>
                </p:extLst>
              </p:nvPr>
            </p:nvGraphicFramePr>
            <p:xfrm>
              <a:off x="0" y="6084000"/>
              <a:ext cx="1376000" cy="774000"/>
            </p:xfrm>
            <a:graphic>
              <a:graphicData uri="http://schemas.microsoft.com/office/powerpoint/2016/slidezoom">
                <pslz:sldZm>
                  <pslz:sldZmObj sldId="288" cId="2631529978">
                    <pslz:zmPr id="{E5ECD256-8C4A-4C33-AA10-D0C8DC8D26EB}"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E9D2CC46-EA51-4F5C-BED3-F0E421DDBB5F}"/>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944BF365-676F-4FA3-96D7-014052B92456}"/>
                  </a:ext>
                </a:extLst>
              </p:cNvPr>
              <p:cNvGraphicFramePr>
                <a:graphicFrameLocks noChangeAspect="1"/>
              </p:cNvGraphicFramePr>
              <p:nvPr>
                <p:extLst>
                  <p:ext uri="{D42A27DB-BD31-4B8C-83A1-F6EECF244321}">
                    <p14:modId xmlns:p14="http://schemas.microsoft.com/office/powerpoint/2010/main" val="1341632268"/>
                  </p:ext>
                </p:extLst>
              </p:nvPr>
            </p:nvGraphicFramePr>
            <p:xfrm>
              <a:off x="10816000" y="6084000"/>
              <a:ext cx="1376000" cy="774000"/>
            </p:xfrm>
            <a:graphic>
              <a:graphicData uri="http://schemas.microsoft.com/office/powerpoint/2016/slidezoom">
                <pslz:sldZm>
                  <pslz:sldZmObj sldId="289" cId="2744382494">
                    <pslz:zmPr id="{57FB7131-1452-4445-9696-B8ABEAA56B87}"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944BF365-676F-4FA3-96D7-014052B92456}"/>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786634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0027B5-BA3B-4694-B075-4282A9C4AAA0}"/>
              </a:ext>
            </a:extLst>
          </p:cNvPr>
          <p:cNvSpPr>
            <a:spLocks noGrp="1"/>
          </p:cNvSpPr>
          <p:nvPr>
            <p:ph type="title"/>
          </p:nvPr>
        </p:nvSpPr>
        <p:spPr/>
        <p:txBody>
          <a:bodyPr/>
          <a:lstStyle/>
          <a:p>
            <a:r>
              <a:rPr lang="es-MX" dirty="0"/>
              <a:t>Obtener valor de un arreglo</a:t>
            </a:r>
          </a:p>
        </p:txBody>
      </p:sp>
      <p:sp>
        <p:nvSpPr>
          <p:cNvPr id="3" name="Marcador de contenido 2">
            <a:extLst>
              <a:ext uri="{FF2B5EF4-FFF2-40B4-BE49-F238E27FC236}">
                <a16:creationId xmlns:a16="http://schemas.microsoft.com/office/drawing/2014/main" id="{BBCD3EDD-994F-4D95-AF7F-0E0B400C4AB4}"/>
              </a:ext>
            </a:extLst>
          </p:cNvPr>
          <p:cNvSpPr>
            <a:spLocks noGrp="1"/>
          </p:cNvSpPr>
          <p:nvPr>
            <p:ph idx="1"/>
          </p:nvPr>
        </p:nvSpPr>
        <p:spPr/>
        <p:txBody>
          <a:bodyPr/>
          <a:lstStyle/>
          <a:p>
            <a:pPr marL="0" indent="0">
              <a:buNone/>
            </a:pPr>
            <a:r>
              <a:rPr lang="es-MX" dirty="0"/>
              <a:t>Al igual que el ejemplo anterior, en este caso, se declara una variable de tipo entero y se iguala a la primera posición del arreglo, en este caso se coloca el 0 como índice, ya que es la primera posición del arreglo.</a:t>
            </a:r>
          </a:p>
        </p:txBody>
      </p:sp>
      <p:pic>
        <p:nvPicPr>
          <p:cNvPr id="5" name="Imagen 4">
            <a:extLst>
              <a:ext uri="{FF2B5EF4-FFF2-40B4-BE49-F238E27FC236}">
                <a16:creationId xmlns:a16="http://schemas.microsoft.com/office/drawing/2014/main" id="{AEF27C3F-488C-473D-9C9A-B3C6934E3E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6212" y="3468756"/>
            <a:ext cx="6880277" cy="1115078"/>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D2AF998E-3191-4061-BC84-D7E82E9D8519}"/>
                  </a:ext>
                </a:extLst>
              </p:cNvPr>
              <p:cNvGraphicFramePr>
                <a:graphicFrameLocks noChangeAspect="1"/>
              </p:cNvGraphicFramePr>
              <p:nvPr>
                <p:extLst>
                  <p:ext uri="{D42A27DB-BD31-4B8C-83A1-F6EECF244321}">
                    <p14:modId xmlns:p14="http://schemas.microsoft.com/office/powerpoint/2010/main" val="3832693685"/>
                  </p:ext>
                </p:extLst>
              </p:nvPr>
            </p:nvGraphicFramePr>
            <p:xfrm>
              <a:off x="0" y="6084000"/>
              <a:ext cx="1376000" cy="774000"/>
            </p:xfrm>
            <a:graphic>
              <a:graphicData uri="http://schemas.microsoft.com/office/powerpoint/2016/slidezoom">
                <pslz:sldZm>
                  <pslz:sldZmObj sldId="290" cId="3786634911">
                    <pslz:zmPr id="{FC6E9433-DE86-4587-AE37-F50343B5B999}"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D2AF998E-3191-4061-BC84-D7E82E9D8519}"/>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E518D08D-B1E5-45F2-972D-6FD79FB1371D}"/>
                  </a:ext>
                </a:extLst>
              </p:cNvPr>
              <p:cNvGraphicFramePr>
                <a:graphicFrameLocks noChangeAspect="1"/>
              </p:cNvGraphicFramePr>
              <p:nvPr>
                <p:extLst>
                  <p:ext uri="{D42A27DB-BD31-4B8C-83A1-F6EECF244321}">
                    <p14:modId xmlns:p14="http://schemas.microsoft.com/office/powerpoint/2010/main" val="3241519505"/>
                  </p:ext>
                </p:extLst>
              </p:nvPr>
            </p:nvGraphicFramePr>
            <p:xfrm>
              <a:off x="10816000" y="6084000"/>
              <a:ext cx="1376000" cy="774000"/>
            </p:xfrm>
            <a:graphic>
              <a:graphicData uri="http://schemas.microsoft.com/office/powerpoint/2016/slidezoom">
                <pslz:sldZm>
                  <pslz:sldZmObj sldId="292" cId="3379803496">
                    <pslz:zmPr id="{B56E338B-3A35-4489-A8B0-380CB24F84FD}"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E518D08D-B1E5-45F2-972D-6FD79FB1371D}"/>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7443824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FA85BA-81EB-459D-98EC-8DDBABD031F9}"/>
              </a:ext>
            </a:extLst>
          </p:cNvPr>
          <p:cNvSpPr>
            <a:spLocks noGrp="1"/>
          </p:cNvSpPr>
          <p:nvPr>
            <p:ph type="title"/>
          </p:nvPr>
        </p:nvSpPr>
        <p:spPr/>
        <p:txBody>
          <a:bodyPr/>
          <a:lstStyle/>
          <a:p>
            <a:r>
              <a:rPr lang="es-MX" dirty="0"/>
              <a:t>Recorrido dentro de una matriz</a:t>
            </a:r>
          </a:p>
        </p:txBody>
      </p:sp>
      <p:sp>
        <p:nvSpPr>
          <p:cNvPr id="3" name="Marcador de contenido 2">
            <a:extLst>
              <a:ext uri="{FF2B5EF4-FFF2-40B4-BE49-F238E27FC236}">
                <a16:creationId xmlns:a16="http://schemas.microsoft.com/office/drawing/2014/main" id="{5D184BED-8BC1-4F39-8284-FE07391EA368}"/>
              </a:ext>
            </a:extLst>
          </p:cNvPr>
          <p:cNvSpPr>
            <a:spLocks noGrp="1"/>
          </p:cNvSpPr>
          <p:nvPr>
            <p:ph idx="1"/>
          </p:nvPr>
        </p:nvSpPr>
        <p:spPr/>
        <p:txBody>
          <a:bodyPr/>
          <a:lstStyle/>
          <a:p>
            <a:pPr marL="0" indent="0">
              <a:buNone/>
            </a:pPr>
            <a:r>
              <a:rPr lang="es-MX" dirty="0"/>
              <a:t>Para obtener todos los datos que se encuentran dentro de una matriz se puede acceder a cada posición de la misma por medio de ciclos </a:t>
            </a:r>
            <a:r>
              <a:rPr lang="es-MX" dirty="0" err="1"/>
              <a:t>for</a:t>
            </a:r>
            <a:r>
              <a:rPr lang="es-MX" dirty="0"/>
              <a:t> anidados. El primer </a:t>
            </a:r>
            <a:r>
              <a:rPr lang="es-MX" dirty="0" err="1"/>
              <a:t>for</a:t>
            </a:r>
            <a:r>
              <a:rPr lang="es-MX" dirty="0"/>
              <a:t> inicia en 0 y recorrerá todas las filas, mientras que el segundo </a:t>
            </a:r>
            <a:r>
              <a:rPr lang="es-MX" dirty="0" err="1"/>
              <a:t>for</a:t>
            </a:r>
            <a:r>
              <a:rPr lang="es-MX" dirty="0"/>
              <a:t> inicia en 0 recorrerá todas las columnas.</a:t>
            </a:r>
          </a:p>
        </p:txBody>
      </p:sp>
      <p:pic>
        <p:nvPicPr>
          <p:cNvPr id="3074" name="Picture 2" descr="Resultado de imagen para arreglo bidimensional">
            <a:extLst>
              <a:ext uri="{FF2B5EF4-FFF2-40B4-BE49-F238E27FC236}">
                <a16:creationId xmlns:a16="http://schemas.microsoft.com/office/drawing/2014/main" id="{8873D6E8-6EF0-4BBA-9707-6449C7D808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831" b="12780"/>
          <a:stretch/>
        </p:blipFill>
        <p:spPr bwMode="auto">
          <a:xfrm>
            <a:off x="3955774" y="3495259"/>
            <a:ext cx="4572000" cy="24822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680702DA-2C87-426A-9CD3-FDB65E795B8E}"/>
                  </a:ext>
                </a:extLst>
              </p:cNvPr>
              <p:cNvGraphicFramePr>
                <a:graphicFrameLocks noChangeAspect="1"/>
              </p:cNvGraphicFramePr>
              <p:nvPr>
                <p:extLst>
                  <p:ext uri="{D42A27DB-BD31-4B8C-83A1-F6EECF244321}">
                    <p14:modId xmlns:p14="http://schemas.microsoft.com/office/powerpoint/2010/main" val="4072807837"/>
                  </p:ext>
                </p:extLst>
              </p:nvPr>
            </p:nvGraphicFramePr>
            <p:xfrm>
              <a:off x="0" y="6084000"/>
              <a:ext cx="1376000" cy="774000"/>
            </p:xfrm>
            <a:graphic>
              <a:graphicData uri="http://schemas.microsoft.com/office/powerpoint/2016/slidezoom">
                <pslz:sldZm>
                  <pslz:sldZmObj sldId="289" cId="2744382494">
                    <pslz:zmPr id="{B10470A9-E741-402B-ABAD-EED4569EB56D}"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4" action="ppaction://hlinksldjump"/>
                <a:extLst>
                  <a:ext uri="{FF2B5EF4-FFF2-40B4-BE49-F238E27FC236}">
                    <a16:creationId xmlns:a16="http://schemas.microsoft.com/office/drawing/2014/main" id="{680702DA-2C87-426A-9CD3-FDB65E795B8E}"/>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9427C52B-60B1-4CFE-ACFD-F4AB747FD3B2}"/>
                  </a:ext>
                </a:extLst>
              </p:cNvPr>
              <p:cNvGraphicFramePr>
                <a:graphicFrameLocks noChangeAspect="1"/>
              </p:cNvGraphicFramePr>
              <p:nvPr>
                <p:extLst>
                  <p:ext uri="{D42A27DB-BD31-4B8C-83A1-F6EECF244321}">
                    <p14:modId xmlns:p14="http://schemas.microsoft.com/office/powerpoint/2010/main" val="3500934019"/>
                  </p:ext>
                </p:extLst>
              </p:nvPr>
            </p:nvGraphicFramePr>
            <p:xfrm>
              <a:off x="10816000" y="6084000"/>
              <a:ext cx="1376000" cy="774000"/>
            </p:xfrm>
            <a:graphic>
              <a:graphicData uri="http://schemas.microsoft.com/office/powerpoint/2016/slidezoom">
                <pslz:sldZm>
                  <pslz:sldZmObj sldId="293" cId="2184366187">
                    <pslz:zmPr id="{6ED419AD-22DD-4CF3-A31E-339AFE2F7B6D}"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7" action="ppaction://hlinksldjump"/>
                <a:extLst>
                  <a:ext uri="{FF2B5EF4-FFF2-40B4-BE49-F238E27FC236}">
                    <a16:creationId xmlns:a16="http://schemas.microsoft.com/office/drawing/2014/main" id="{9427C52B-60B1-4CFE-ACFD-F4AB747FD3B2}"/>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3798034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EDE37F-1CCF-4738-8E48-52E90295E57C}"/>
              </a:ext>
            </a:extLst>
          </p:cNvPr>
          <p:cNvSpPr>
            <a:spLocks noGrp="1"/>
          </p:cNvSpPr>
          <p:nvPr>
            <p:ph type="title"/>
          </p:nvPr>
        </p:nvSpPr>
        <p:spPr/>
        <p:txBody>
          <a:bodyPr/>
          <a:lstStyle/>
          <a:p>
            <a:r>
              <a:rPr lang="es-MX" dirty="0"/>
              <a:t>Recorrido dentro de una matriz</a:t>
            </a:r>
          </a:p>
        </p:txBody>
      </p:sp>
      <p:sp>
        <p:nvSpPr>
          <p:cNvPr id="3" name="Marcador de contenido 2">
            <a:extLst>
              <a:ext uri="{FF2B5EF4-FFF2-40B4-BE49-F238E27FC236}">
                <a16:creationId xmlns:a16="http://schemas.microsoft.com/office/drawing/2014/main" id="{CE6561D2-C0B3-4C59-9305-7EDA4D8EB1FB}"/>
              </a:ext>
            </a:extLst>
          </p:cNvPr>
          <p:cNvSpPr>
            <a:spLocks noGrp="1"/>
          </p:cNvSpPr>
          <p:nvPr>
            <p:ph idx="1"/>
          </p:nvPr>
        </p:nvSpPr>
        <p:spPr/>
        <p:txBody>
          <a:bodyPr/>
          <a:lstStyle/>
          <a:p>
            <a:pPr marL="0" indent="0">
              <a:buNone/>
            </a:pPr>
            <a:r>
              <a:rPr lang="es-MX" dirty="0"/>
              <a:t>En el siguiente código se puede observar que se inicia con la declaración de la matriz. En las siguientes línea se declara el límite de las filas y de las columnas, estas iniciaran en 0 y terminan en el límite de la matriz.</a:t>
            </a:r>
          </a:p>
        </p:txBody>
      </p:sp>
      <p:pic>
        <p:nvPicPr>
          <p:cNvPr id="5" name="Imagen 4">
            <a:extLst>
              <a:ext uri="{FF2B5EF4-FFF2-40B4-BE49-F238E27FC236}">
                <a16:creationId xmlns:a16="http://schemas.microsoft.com/office/drawing/2014/main" id="{6023CF45-852B-4DB7-B6E2-E356F8DF7E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3429000"/>
            <a:ext cx="7124670" cy="978216"/>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53207E7F-FDC5-4191-A629-266912ECAF37}"/>
                  </a:ext>
                </a:extLst>
              </p:cNvPr>
              <p:cNvGraphicFramePr>
                <a:graphicFrameLocks noChangeAspect="1"/>
              </p:cNvGraphicFramePr>
              <p:nvPr>
                <p:extLst>
                  <p:ext uri="{D42A27DB-BD31-4B8C-83A1-F6EECF244321}">
                    <p14:modId xmlns:p14="http://schemas.microsoft.com/office/powerpoint/2010/main" val="3300541154"/>
                  </p:ext>
                </p:extLst>
              </p:nvPr>
            </p:nvGraphicFramePr>
            <p:xfrm>
              <a:off x="0" y="6084000"/>
              <a:ext cx="1376000" cy="774000"/>
            </p:xfrm>
            <a:graphic>
              <a:graphicData uri="http://schemas.microsoft.com/office/powerpoint/2016/slidezoom">
                <pslz:sldZm>
                  <pslz:sldZmObj sldId="292" cId="3379803496">
                    <pslz:zmPr id="{DA9237A3-976B-4909-9F0F-3DEB603A1486}"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53207E7F-FDC5-4191-A629-266912ECAF37}"/>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85CBEF86-C00A-44B5-98D3-18D7D4446B6E}"/>
                  </a:ext>
                </a:extLst>
              </p:cNvPr>
              <p:cNvGraphicFramePr>
                <a:graphicFrameLocks noChangeAspect="1"/>
              </p:cNvGraphicFramePr>
              <p:nvPr>
                <p:extLst>
                  <p:ext uri="{D42A27DB-BD31-4B8C-83A1-F6EECF244321}">
                    <p14:modId xmlns:p14="http://schemas.microsoft.com/office/powerpoint/2010/main" val="1174875799"/>
                  </p:ext>
                </p:extLst>
              </p:nvPr>
            </p:nvGraphicFramePr>
            <p:xfrm>
              <a:off x="10816000" y="6084000"/>
              <a:ext cx="1376000" cy="774000"/>
            </p:xfrm>
            <a:graphic>
              <a:graphicData uri="http://schemas.microsoft.com/office/powerpoint/2016/slidezoom">
                <pslz:sldZm>
                  <pslz:sldZmObj sldId="296" cId="2260001829">
                    <pslz:zmPr id="{40703B0A-5116-4E94-A342-A6262F3C50F7}"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85CBEF86-C00A-44B5-98D3-18D7D4446B6E}"/>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1843661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2A0CA-5329-453F-9356-E56914D3812E}"/>
              </a:ext>
            </a:extLst>
          </p:cNvPr>
          <p:cNvSpPr>
            <a:spLocks noGrp="1"/>
          </p:cNvSpPr>
          <p:nvPr>
            <p:ph type="title"/>
          </p:nvPr>
        </p:nvSpPr>
        <p:spPr/>
        <p:txBody>
          <a:bodyPr/>
          <a:lstStyle/>
          <a:p>
            <a:r>
              <a:rPr lang="es-MX" dirty="0"/>
              <a:t>Recorrido dentro de una matriz</a:t>
            </a:r>
          </a:p>
        </p:txBody>
      </p:sp>
      <p:sp>
        <p:nvSpPr>
          <p:cNvPr id="3" name="Marcador de contenido 2">
            <a:extLst>
              <a:ext uri="{FF2B5EF4-FFF2-40B4-BE49-F238E27FC236}">
                <a16:creationId xmlns:a16="http://schemas.microsoft.com/office/drawing/2014/main" id="{115B93CB-FAB5-4447-ACBE-3724D25B11F0}"/>
              </a:ext>
            </a:extLst>
          </p:cNvPr>
          <p:cNvSpPr>
            <a:spLocks noGrp="1"/>
          </p:cNvSpPr>
          <p:nvPr>
            <p:ph idx="1"/>
          </p:nvPr>
        </p:nvSpPr>
        <p:spPr/>
        <p:txBody>
          <a:bodyPr/>
          <a:lstStyle/>
          <a:p>
            <a:pPr marL="0" indent="0">
              <a:buNone/>
            </a:pPr>
            <a:r>
              <a:rPr lang="es-MX" dirty="0"/>
              <a:t>El código continúa declarando los </a:t>
            </a:r>
            <a:r>
              <a:rPr lang="es-MX" b="1" dirty="0" err="1"/>
              <a:t>for</a:t>
            </a:r>
            <a:r>
              <a:rPr lang="es-MX" dirty="0"/>
              <a:t> anidados. Con el primer </a:t>
            </a:r>
            <a:r>
              <a:rPr lang="es-MX" b="1" dirty="0" err="1"/>
              <a:t>for</a:t>
            </a:r>
            <a:r>
              <a:rPr lang="es-MX" dirty="0"/>
              <a:t> se hace un recorrido por todas las filas de la matriz, después de terminar de recorrer el contenido de las filas, se coloca un segundo </a:t>
            </a:r>
            <a:r>
              <a:rPr lang="es-MX" b="1" dirty="0" err="1"/>
              <a:t>for</a:t>
            </a:r>
            <a:r>
              <a:rPr lang="es-MX" dirty="0"/>
              <a:t> que se encarga de recorrer el contenido de las columnas. Y dentro del segundo </a:t>
            </a:r>
            <a:r>
              <a:rPr lang="es-MX" b="1" dirty="0" err="1"/>
              <a:t>for</a:t>
            </a:r>
            <a:r>
              <a:rPr lang="es-MX" dirty="0"/>
              <a:t> se encuentra una línea que será la encargada de recopilar el contenido de la matriz e imprimirla en pantalla.</a:t>
            </a:r>
          </a:p>
        </p:txBody>
      </p:sp>
      <p:pic>
        <p:nvPicPr>
          <p:cNvPr id="5" name="Imagen 4">
            <a:extLst>
              <a:ext uri="{FF2B5EF4-FFF2-40B4-BE49-F238E27FC236}">
                <a16:creationId xmlns:a16="http://schemas.microsoft.com/office/drawing/2014/main" id="{5C1DFA66-EB55-4D27-94F4-B9CBDA2014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5809" y="4022411"/>
            <a:ext cx="4180382" cy="1888811"/>
          </a:xfrm>
          <a:prstGeom prst="rect">
            <a:avLst/>
          </a:prstGeom>
        </p:spPr>
      </p:pic>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DBDAF037-6870-49BB-A0CC-738EC2DB62D4}"/>
                  </a:ext>
                </a:extLst>
              </p:cNvPr>
              <p:cNvGraphicFramePr>
                <a:graphicFrameLocks noChangeAspect="1"/>
              </p:cNvGraphicFramePr>
              <p:nvPr>
                <p:extLst>
                  <p:ext uri="{D42A27DB-BD31-4B8C-83A1-F6EECF244321}">
                    <p14:modId xmlns:p14="http://schemas.microsoft.com/office/powerpoint/2010/main" val="2327471357"/>
                  </p:ext>
                </p:extLst>
              </p:nvPr>
            </p:nvGraphicFramePr>
            <p:xfrm>
              <a:off x="0" y="6084000"/>
              <a:ext cx="1376000" cy="774000"/>
            </p:xfrm>
            <a:graphic>
              <a:graphicData uri="http://schemas.microsoft.com/office/powerpoint/2016/slidezoom">
                <pslz:sldZm>
                  <pslz:sldZmObj sldId="293" cId="2184366187">
                    <pslz:zmPr id="{F2D420E7-B753-4867-9A01-23AAB8C29777}"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4" action="ppaction://hlinksldjump"/>
                <a:extLst>
                  <a:ext uri="{FF2B5EF4-FFF2-40B4-BE49-F238E27FC236}">
                    <a16:creationId xmlns:a16="http://schemas.microsoft.com/office/drawing/2014/main" id="{DBDAF037-6870-49BB-A0CC-738EC2DB62D4}"/>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Vista general de diapositiva 8">
                <a:extLst>
                  <a:ext uri="{FF2B5EF4-FFF2-40B4-BE49-F238E27FC236}">
                    <a16:creationId xmlns:a16="http://schemas.microsoft.com/office/drawing/2014/main" id="{6CACB1E3-0B89-42A6-9078-CF177B02F744}"/>
                  </a:ext>
                </a:extLst>
              </p:cNvPr>
              <p:cNvGraphicFramePr>
                <a:graphicFrameLocks noChangeAspect="1"/>
              </p:cNvGraphicFramePr>
              <p:nvPr>
                <p:extLst>
                  <p:ext uri="{D42A27DB-BD31-4B8C-83A1-F6EECF244321}">
                    <p14:modId xmlns:p14="http://schemas.microsoft.com/office/powerpoint/2010/main" val="2287599548"/>
                  </p:ext>
                </p:extLst>
              </p:nvPr>
            </p:nvGraphicFramePr>
            <p:xfrm>
              <a:off x="10816000" y="6084000"/>
              <a:ext cx="1376000" cy="774000"/>
            </p:xfrm>
            <a:graphic>
              <a:graphicData uri="http://schemas.microsoft.com/office/powerpoint/2016/slidezoom">
                <pslz:sldZm>
                  <pslz:sldZmObj sldId="298" cId="1769696544">
                    <pslz:zmPr id="{311DEC83-E76B-4BD7-9FA1-7F4AE3A34754}"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9" name="Vista general de diapositiva 8">
                <a:hlinkClick r:id="rId7" action="ppaction://hlinksldjump"/>
                <a:extLst>
                  <a:ext uri="{FF2B5EF4-FFF2-40B4-BE49-F238E27FC236}">
                    <a16:creationId xmlns:a16="http://schemas.microsoft.com/office/drawing/2014/main" id="{6CACB1E3-0B89-42A6-9078-CF177B02F744}"/>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2600018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2A0CA-5329-453F-9356-E56914D3812E}"/>
              </a:ext>
            </a:extLst>
          </p:cNvPr>
          <p:cNvSpPr>
            <a:spLocks noGrp="1"/>
          </p:cNvSpPr>
          <p:nvPr>
            <p:ph type="title"/>
          </p:nvPr>
        </p:nvSpPr>
        <p:spPr/>
        <p:txBody>
          <a:bodyPr/>
          <a:lstStyle/>
          <a:p>
            <a:r>
              <a:rPr lang="es-MX" dirty="0"/>
              <a:t>Recorrido dentro de una matriz</a:t>
            </a:r>
          </a:p>
        </p:txBody>
      </p:sp>
      <p:sp>
        <p:nvSpPr>
          <p:cNvPr id="3" name="Marcador de contenido 2">
            <a:extLst>
              <a:ext uri="{FF2B5EF4-FFF2-40B4-BE49-F238E27FC236}">
                <a16:creationId xmlns:a16="http://schemas.microsoft.com/office/drawing/2014/main" id="{115B93CB-FAB5-4447-ACBE-3724D25B11F0}"/>
              </a:ext>
            </a:extLst>
          </p:cNvPr>
          <p:cNvSpPr>
            <a:spLocks noGrp="1"/>
          </p:cNvSpPr>
          <p:nvPr>
            <p:ph idx="1"/>
          </p:nvPr>
        </p:nvSpPr>
        <p:spPr>
          <a:xfrm>
            <a:off x="2350673" y="1749287"/>
            <a:ext cx="8915400" cy="3777622"/>
          </a:xfrm>
        </p:spPr>
        <p:txBody>
          <a:bodyPr/>
          <a:lstStyle/>
          <a:p>
            <a:pPr marL="0" indent="0">
              <a:buNone/>
            </a:pPr>
            <a:r>
              <a:rPr lang="es-MX" dirty="0"/>
              <a:t>Al final el código se ve de la siguiente manera:</a:t>
            </a:r>
          </a:p>
        </p:txBody>
      </p:sp>
      <p:pic>
        <p:nvPicPr>
          <p:cNvPr id="6" name="Imagen 5">
            <a:extLst>
              <a:ext uri="{FF2B5EF4-FFF2-40B4-BE49-F238E27FC236}">
                <a16:creationId xmlns:a16="http://schemas.microsoft.com/office/drawing/2014/main" id="{D93BD645-7BF0-4888-921F-A59C007350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8972" y="2583825"/>
            <a:ext cx="5774055" cy="3699761"/>
          </a:xfrm>
          <a:prstGeom prst="rect">
            <a:avLst/>
          </a:prstGeom>
        </p:spPr>
      </p:pic>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8DEC09FA-28CB-41B3-B82B-BCA56D198674}"/>
                  </a:ext>
                </a:extLst>
              </p:cNvPr>
              <p:cNvGraphicFramePr>
                <a:graphicFrameLocks noChangeAspect="1"/>
              </p:cNvGraphicFramePr>
              <p:nvPr>
                <p:extLst>
                  <p:ext uri="{D42A27DB-BD31-4B8C-83A1-F6EECF244321}">
                    <p14:modId xmlns:p14="http://schemas.microsoft.com/office/powerpoint/2010/main" val="3698953144"/>
                  </p:ext>
                </p:extLst>
              </p:nvPr>
            </p:nvGraphicFramePr>
            <p:xfrm>
              <a:off x="0" y="6084000"/>
              <a:ext cx="1376000" cy="774000"/>
            </p:xfrm>
            <a:graphic>
              <a:graphicData uri="http://schemas.microsoft.com/office/powerpoint/2016/slidezoom">
                <pslz:sldZm>
                  <pslz:sldZmObj sldId="296" cId="2260001829">
                    <pslz:zmPr id="{62462833-74E2-416A-80DB-EE842868AFE5}"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4" action="ppaction://hlinksldjump"/>
                <a:extLst>
                  <a:ext uri="{FF2B5EF4-FFF2-40B4-BE49-F238E27FC236}">
                    <a16:creationId xmlns:a16="http://schemas.microsoft.com/office/drawing/2014/main" id="{8DEC09FA-28CB-41B3-B82B-BCA56D198674}"/>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Vista general de diapositiva 9">
                <a:extLst>
                  <a:ext uri="{FF2B5EF4-FFF2-40B4-BE49-F238E27FC236}">
                    <a16:creationId xmlns:a16="http://schemas.microsoft.com/office/drawing/2014/main" id="{A1A62FF4-A5E4-4352-9C0A-DD9D0E7DAB22}"/>
                  </a:ext>
                </a:extLst>
              </p:cNvPr>
              <p:cNvGraphicFramePr>
                <a:graphicFrameLocks noChangeAspect="1"/>
              </p:cNvGraphicFramePr>
              <p:nvPr>
                <p:extLst>
                  <p:ext uri="{D42A27DB-BD31-4B8C-83A1-F6EECF244321}">
                    <p14:modId xmlns:p14="http://schemas.microsoft.com/office/powerpoint/2010/main" val="3877397971"/>
                  </p:ext>
                </p:extLst>
              </p:nvPr>
            </p:nvGraphicFramePr>
            <p:xfrm>
              <a:off x="10816000" y="6084000"/>
              <a:ext cx="1376000" cy="774000"/>
            </p:xfrm>
            <a:graphic>
              <a:graphicData uri="http://schemas.microsoft.com/office/powerpoint/2016/slidezoom">
                <pslz:sldZm>
                  <pslz:sldZmObj sldId="272" cId="941230878">
                    <pslz:zmPr id="{47429DB6-75C2-4276-AC1B-9270B45E641D}"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0" name="Vista general de diapositiva 9">
                <a:hlinkClick r:id="rId7" action="ppaction://hlinksldjump"/>
                <a:extLst>
                  <a:ext uri="{FF2B5EF4-FFF2-40B4-BE49-F238E27FC236}">
                    <a16:creationId xmlns:a16="http://schemas.microsoft.com/office/drawing/2014/main" id="{A1A62FF4-A5E4-4352-9C0A-DD9D0E7DAB22}"/>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7696965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2D38C0-C8E2-4F45-A211-C56DDAA85A21}"/>
              </a:ext>
            </a:extLst>
          </p:cNvPr>
          <p:cNvSpPr>
            <a:spLocks noGrp="1"/>
          </p:cNvSpPr>
          <p:nvPr>
            <p:ph type="title"/>
          </p:nvPr>
        </p:nvSpPr>
        <p:spPr/>
        <p:txBody>
          <a:bodyPr/>
          <a:lstStyle/>
          <a:p>
            <a:r>
              <a:rPr lang="es-ES" dirty="0"/>
              <a:t>Ejemplo1 – Arreglo Bidimensional</a:t>
            </a:r>
            <a:endParaRPr lang="es-MX" dirty="0"/>
          </a:p>
        </p:txBody>
      </p:sp>
      <p:pic>
        <p:nvPicPr>
          <p:cNvPr id="4098" name="Picture 2">
            <a:extLst>
              <a:ext uri="{FF2B5EF4-FFF2-40B4-BE49-F238E27FC236}">
                <a16:creationId xmlns:a16="http://schemas.microsoft.com/office/drawing/2014/main" id="{A3E900CC-AE9D-4510-B3A6-7CC7307020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2925" y="1378855"/>
            <a:ext cx="8911686" cy="533627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4" name="Vista general de diapositiva 3">
                <a:extLst>
                  <a:ext uri="{FF2B5EF4-FFF2-40B4-BE49-F238E27FC236}">
                    <a16:creationId xmlns:a16="http://schemas.microsoft.com/office/drawing/2014/main" id="{D8BA7611-40BA-4C54-9926-36FEF9E5E702}"/>
                  </a:ext>
                </a:extLst>
              </p:cNvPr>
              <p:cNvGraphicFramePr>
                <a:graphicFrameLocks noChangeAspect="1"/>
              </p:cNvGraphicFramePr>
              <p:nvPr>
                <p:extLst>
                  <p:ext uri="{D42A27DB-BD31-4B8C-83A1-F6EECF244321}">
                    <p14:modId xmlns:p14="http://schemas.microsoft.com/office/powerpoint/2010/main" val="2029203155"/>
                  </p:ext>
                </p:extLst>
              </p:nvPr>
            </p:nvGraphicFramePr>
            <p:xfrm>
              <a:off x="0" y="6084000"/>
              <a:ext cx="1376000" cy="774000"/>
            </p:xfrm>
            <a:graphic>
              <a:graphicData uri="http://schemas.microsoft.com/office/powerpoint/2016/slidezoom">
                <pslz:sldZm>
                  <pslz:sldZmObj sldId="298" cId="1769696544">
                    <pslz:zmPr id="{5A72C1F3-597F-4C1F-B590-7935C1320FDE}"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4" name="Vista general de diapositiva 3">
                <a:hlinkClick r:id="rId4" action="ppaction://hlinksldjump"/>
                <a:extLst>
                  <a:ext uri="{FF2B5EF4-FFF2-40B4-BE49-F238E27FC236}">
                    <a16:creationId xmlns:a16="http://schemas.microsoft.com/office/drawing/2014/main" id="{D8BA7611-40BA-4C54-9926-36FEF9E5E702}"/>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58FD3C7A-9D3A-4363-AB76-E5A49F0047D1}"/>
                  </a:ext>
                </a:extLst>
              </p:cNvPr>
              <p:cNvGraphicFramePr>
                <a:graphicFrameLocks noChangeAspect="1"/>
              </p:cNvGraphicFramePr>
              <p:nvPr>
                <p:extLst>
                  <p:ext uri="{D42A27DB-BD31-4B8C-83A1-F6EECF244321}">
                    <p14:modId xmlns:p14="http://schemas.microsoft.com/office/powerpoint/2010/main" val="2523254770"/>
                  </p:ext>
                </p:extLst>
              </p:nvPr>
            </p:nvGraphicFramePr>
            <p:xfrm>
              <a:off x="10816000" y="6084000"/>
              <a:ext cx="1376000" cy="774000"/>
            </p:xfrm>
            <a:graphic>
              <a:graphicData uri="http://schemas.microsoft.com/office/powerpoint/2016/slidezoom">
                <pslz:sldZm>
                  <pslz:sldZmObj sldId="269" cId="2002876862">
                    <pslz:zmPr id="{A8CA96B4-F71D-4CEC-BBF2-04F1C4CE2109}"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7" action="ppaction://hlinksldjump"/>
                <a:extLst>
                  <a:ext uri="{FF2B5EF4-FFF2-40B4-BE49-F238E27FC236}">
                    <a16:creationId xmlns:a16="http://schemas.microsoft.com/office/drawing/2014/main" id="{58FD3C7A-9D3A-4363-AB76-E5A49F0047D1}"/>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9412308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27768A-37EF-4F34-83F9-81E90E027A61}"/>
              </a:ext>
            </a:extLst>
          </p:cNvPr>
          <p:cNvSpPr>
            <a:spLocks noGrp="1"/>
          </p:cNvSpPr>
          <p:nvPr>
            <p:ph type="title"/>
          </p:nvPr>
        </p:nvSpPr>
        <p:spPr/>
        <p:txBody>
          <a:bodyPr/>
          <a:lstStyle/>
          <a:p>
            <a:r>
              <a:rPr lang="es-ES" dirty="0"/>
              <a:t>Ejemplo2 – Arreglo Bidimensional</a:t>
            </a:r>
            <a:endParaRPr lang="es-MX" dirty="0"/>
          </a:p>
        </p:txBody>
      </p:sp>
      <p:pic>
        <p:nvPicPr>
          <p:cNvPr id="2050" name="Picture 2">
            <a:extLst>
              <a:ext uri="{FF2B5EF4-FFF2-40B4-BE49-F238E27FC236}">
                <a16:creationId xmlns:a16="http://schemas.microsoft.com/office/drawing/2014/main" id="{605EF7F5-EB74-4AD1-9FFE-8EDBFFB704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612" y="1264555"/>
            <a:ext cx="8957789" cy="52482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4" name="Vista general de diapositiva 3">
                <a:extLst>
                  <a:ext uri="{FF2B5EF4-FFF2-40B4-BE49-F238E27FC236}">
                    <a16:creationId xmlns:a16="http://schemas.microsoft.com/office/drawing/2014/main" id="{5B07F390-8E82-4A25-9828-51C144DF4135}"/>
                  </a:ext>
                </a:extLst>
              </p:cNvPr>
              <p:cNvGraphicFramePr>
                <a:graphicFrameLocks noChangeAspect="1"/>
              </p:cNvGraphicFramePr>
              <p:nvPr>
                <p:extLst>
                  <p:ext uri="{D42A27DB-BD31-4B8C-83A1-F6EECF244321}">
                    <p14:modId xmlns:p14="http://schemas.microsoft.com/office/powerpoint/2010/main" val="1718300004"/>
                  </p:ext>
                </p:extLst>
              </p:nvPr>
            </p:nvGraphicFramePr>
            <p:xfrm>
              <a:off x="0" y="6084000"/>
              <a:ext cx="1376000" cy="774000"/>
            </p:xfrm>
            <a:graphic>
              <a:graphicData uri="http://schemas.microsoft.com/office/powerpoint/2016/slidezoom">
                <pslz:sldZm>
                  <pslz:sldZmObj sldId="272" cId="941230878">
                    <pslz:zmPr id="{6236B2F6-BEBD-4C07-97C9-326010411379}"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4" name="Vista general de diapositiva 3">
                <a:hlinkClick r:id="rId4" action="ppaction://hlinksldjump"/>
                <a:extLst>
                  <a:ext uri="{FF2B5EF4-FFF2-40B4-BE49-F238E27FC236}">
                    <a16:creationId xmlns:a16="http://schemas.microsoft.com/office/drawing/2014/main" id="{5B07F390-8E82-4A25-9828-51C144DF4135}"/>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FAE6EB07-B595-4F32-8878-E041C575B1CA}"/>
                  </a:ext>
                </a:extLst>
              </p:cNvPr>
              <p:cNvGraphicFramePr>
                <a:graphicFrameLocks noChangeAspect="1"/>
              </p:cNvGraphicFramePr>
              <p:nvPr>
                <p:extLst>
                  <p:ext uri="{D42A27DB-BD31-4B8C-83A1-F6EECF244321}">
                    <p14:modId xmlns:p14="http://schemas.microsoft.com/office/powerpoint/2010/main" val="3827678090"/>
                  </p:ext>
                </p:extLst>
              </p:nvPr>
            </p:nvGraphicFramePr>
            <p:xfrm>
              <a:off x="10816000" y="6084000"/>
              <a:ext cx="1376000" cy="774000"/>
            </p:xfrm>
            <a:graphic>
              <a:graphicData uri="http://schemas.microsoft.com/office/powerpoint/2016/slidezoom">
                <pslz:sldZm>
                  <pslz:sldZmObj sldId="262" cId="3793589034">
                    <pslz:zmPr id="{343DCC70-3359-4623-98C5-AA8779F7EA65}"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7" action="ppaction://hlinksldjump"/>
                <a:extLst>
                  <a:ext uri="{FF2B5EF4-FFF2-40B4-BE49-F238E27FC236}">
                    <a16:creationId xmlns:a16="http://schemas.microsoft.com/office/drawing/2014/main" id="{FAE6EB07-B595-4F32-8878-E041C575B1CA}"/>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002876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19D517-C5DC-4B7E-8CB3-38267D69CDAB}"/>
              </a:ext>
            </a:extLst>
          </p:cNvPr>
          <p:cNvSpPr>
            <a:spLocks noGrp="1"/>
          </p:cNvSpPr>
          <p:nvPr>
            <p:ph type="title"/>
          </p:nvPr>
        </p:nvSpPr>
        <p:spPr/>
        <p:txBody>
          <a:bodyPr/>
          <a:lstStyle/>
          <a:p>
            <a:r>
              <a:rPr lang="es-ES" dirty="0"/>
              <a:t>Ejercicio – Arreglo bidimensional </a:t>
            </a:r>
            <a:endParaRPr lang="es-MX" dirty="0"/>
          </a:p>
        </p:txBody>
      </p:sp>
      <p:sp>
        <p:nvSpPr>
          <p:cNvPr id="3" name="Marcador de contenido 2">
            <a:extLst>
              <a:ext uri="{FF2B5EF4-FFF2-40B4-BE49-F238E27FC236}">
                <a16:creationId xmlns:a16="http://schemas.microsoft.com/office/drawing/2014/main" id="{4DE7FE22-E1B7-4369-9B5B-7261BEB02BF2}"/>
              </a:ext>
            </a:extLst>
          </p:cNvPr>
          <p:cNvSpPr>
            <a:spLocks noGrp="1"/>
          </p:cNvSpPr>
          <p:nvPr>
            <p:ph idx="1"/>
          </p:nvPr>
        </p:nvSpPr>
        <p:spPr>
          <a:xfrm>
            <a:off x="2589212" y="1436603"/>
            <a:ext cx="8915400" cy="4797287"/>
          </a:xfrm>
        </p:spPr>
        <p:txBody>
          <a:bodyPr/>
          <a:lstStyle/>
          <a:p>
            <a:r>
              <a:rPr lang="es-MX" dirty="0"/>
              <a:t>Programa para insertar datos por teclado en una matriz de 3 x 3 y posteriormente visualiza los datos de la matriz</a:t>
            </a:r>
          </a:p>
          <a:p>
            <a:pPr>
              <a:buFont typeface="Courier New" panose="02070309020205020404" pitchFamily="49" charset="0"/>
              <a:buChar char="o"/>
            </a:pPr>
            <a:r>
              <a:rPr lang="es-MX" b="1" dirty="0">
                <a:solidFill>
                  <a:srgbClr val="FF0000"/>
                </a:solidFill>
              </a:rPr>
              <a:t>Solución:</a:t>
            </a:r>
          </a:p>
        </p:txBody>
      </p:sp>
      <p:pic>
        <p:nvPicPr>
          <p:cNvPr id="4" name="Imagen 3">
            <a:extLst>
              <a:ext uri="{FF2B5EF4-FFF2-40B4-BE49-F238E27FC236}">
                <a16:creationId xmlns:a16="http://schemas.microsoft.com/office/drawing/2014/main" id="{7D30A5A1-B3D4-4F7E-9210-E5C8EF9F7354}"/>
              </a:ext>
            </a:extLst>
          </p:cNvPr>
          <p:cNvPicPr>
            <a:picLocks noChangeAspect="1"/>
          </p:cNvPicPr>
          <p:nvPr/>
        </p:nvPicPr>
        <p:blipFill>
          <a:blip r:embed="rId2"/>
          <a:stretch>
            <a:fillRect/>
          </a:stretch>
        </p:blipFill>
        <p:spPr>
          <a:xfrm>
            <a:off x="2841003" y="2560775"/>
            <a:ext cx="8039031" cy="4204460"/>
          </a:xfrm>
          <a:prstGeom prst="rect">
            <a:avLst/>
          </a:prstGeom>
        </p:spPr>
      </p:pic>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3FB81824-C0A3-4B41-A30B-606FC6244109}"/>
                  </a:ext>
                </a:extLst>
              </p:cNvPr>
              <p:cNvGraphicFramePr>
                <a:graphicFrameLocks noChangeAspect="1"/>
              </p:cNvGraphicFramePr>
              <p:nvPr>
                <p:extLst>
                  <p:ext uri="{D42A27DB-BD31-4B8C-83A1-F6EECF244321}">
                    <p14:modId xmlns:p14="http://schemas.microsoft.com/office/powerpoint/2010/main" val="2754428501"/>
                  </p:ext>
                </p:extLst>
              </p:nvPr>
            </p:nvGraphicFramePr>
            <p:xfrm>
              <a:off x="0" y="6084000"/>
              <a:ext cx="1376000" cy="774000"/>
            </p:xfrm>
            <a:graphic>
              <a:graphicData uri="http://schemas.microsoft.com/office/powerpoint/2016/slidezoom">
                <pslz:sldZm>
                  <pslz:sldZmObj sldId="269" cId="2002876862">
                    <pslz:zmPr id="{64B947E8-B3E2-498B-A93D-A4CE7397E17E}"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4" action="ppaction://hlinksldjump"/>
                <a:extLst>
                  <a:ext uri="{FF2B5EF4-FFF2-40B4-BE49-F238E27FC236}">
                    <a16:creationId xmlns:a16="http://schemas.microsoft.com/office/drawing/2014/main" id="{3FB81824-C0A3-4B41-A30B-606FC6244109}"/>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4CF81497-FD18-4A46-A435-AB0FD422BDBD}"/>
                  </a:ext>
                </a:extLst>
              </p:cNvPr>
              <p:cNvGraphicFramePr>
                <a:graphicFrameLocks noChangeAspect="1"/>
              </p:cNvGraphicFramePr>
              <p:nvPr>
                <p:extLst>
                  <p:ext uri="{D42A27DB-BD31-4B8C-83A1-F6EECF244321}">
                    <p14:modId xmlns:p14="http://schemas.microsoft.com/office/powerpoint/2010/main" val="1433306368"/>
                  </p:ext>
                </p:extLst>
              </p:nvPr>
            </p:nvGraphicFramePr>
            <p:xfrm>
              <a:off x="10816000" y="6084000"/>
              <a:ext cx="1376000" cy="774000"/>
            </p:xfrm>
            <a:graphic>
              <a:graphicData uri="http://schemas.microsoft.com/office/powerpoint/2016/slidezoom">
                <pslz:sldZm>
                  <pslz:sldZmObj sldId="277" cId="158936103">
                    <pslz:zmPr id="{431692EB-F027-4086-9691-D592CCE44EBF}"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7" action="ppaction://hlinksldjump"/>
                <a:extLst>
                  <a:ext uri="{FF2B5EF4-FFF2-40B4-BE49-F238E27FC236}">
                    <a16:creationId xmlns:a16="http://schemas.microsoft.com/office/drawing/2014/main" id="{4CF81497-FD18-4A46-A435-AB0FD422BDBD}"/>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793589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DBE299-A8E9-476E-9302-9E069EBDD625}"/>
              </a:ext>
            </a:extLst>
          </p:cNvPr>
          <p:cNvSpPr>
            <a:spLocks noGrp="1"/>
          </p:cNvSpPr>
          <p:nvPr>
            <p:ph type="title"/>
          </p:nvPr>
        </p:nvSpPr>
        <p:spPr/>
        <p:txBody>
          <a:bodyPr/>
          <a:lstStyle/>
          <a:p>
            <a:r>
              <a:rPr lang="es-MX" dirty="0"/>
              <a:t>Conclusiones</a:t>
            </a:r>
          </a:p>
        </p:txBody>
      </p:sp>
      <p:sp>
        <p:nvSpPr>
          <p:cNvPr id="3" name="Marcador de contenido 2">
            <a:extLst>
              <a:ext uri="{FF2B5EF4-FFF2-40B4-BE49-F238E27FC236}">
                <a16:creationId xmlns:a16="http://schemas.microsoft.com/office/drawing/2014/main" id="{F13AB44A-F453-466C-BD86-77936177E82B}"/>
              </a:ext>
            </a:extLst>
          </p:cNvPr>
          <p:cNvSpPr>
            <a:spLocks noGrp="1"/>
          </p:cNvSpPr>
          <p:nvPr>
            <p:ph idx="1"/>
          </p:nvPr>
        </p:nvSpPr>
        <p:spPr>
          <a:xfrm>
            <a:off x="2588600" y="1540189"/>
            <a:ext cx="8915400" cy="3777622"/>
          </a:xfrm>
        </p:spPr>
        <p:txBody>
          <a:bodyPr>
            <a:normAutofit/>
          </a:bodyPr>
          <a:lstStyle/>
          <a:p>
            <a:r>
              <a:rPr lang="es-MX" dirty="0"/>
              <a:t>Un arreglo puede definirse como un grupo o una colección finita, homogénea y ordenada de elementos.</a:t>
            </a:r>
          </a:p>
          <a:p>
            <a:r>
              <a:rPr lang="es-MX" dirty="0"/>
              <a:t>Sirven para guardar n elementos dentro de ellos.</a:t>
            </a:r>
          </a:p>
          <a:p>
            <a:r>
              <a:rPr lang="es-MX" dirty="0"/>
              <a:t>Se pueden almacenar enteros, cadenas de caracteres, punto flotante, etc.</a:t>
            </a:r>
          </a:p>
          <a:p>
            <a:r>
              <a:rPr lang="es-MX" dirty="0"/>
              <a:t>Existen diferentes tipos de arreglos: unidimensional (array) y bidimensional (matriz).</a:t>
            </a:r>
          </a:p>
          <a:p>
            <a:r>
              <a:rPr lang="es-MX" dirty="0"/>
              <a:t>Se pueden inicializar de distintas maneras.</a:t>
            </a:r>
          </a:p>
          <a:p>
            <a:r>
              <a:rPr lang="es-MX" dirty="0"/>
              <a:t>Se puede acceder a sus datos de manera individual o hacer un barrido completo de los mismos.</a:t>
            </a:r>
          </a:p>
          <a:p>
            <a:endParaRPr lang="es-MX" dirty="0"/>
          </a:p>
          <a:p>
            <a:endParaRPr lang="es-MX" dirty="0"/>
          </a:p>
        </p:txBody>
      </p:sp>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6C3A76AE-2C17-465C-BEB0-6D84639A57FD}"/>
                  </a:ext>
                </a:extLst>
              </p:cNvPr>
              <p:cNvGraphicFramePr>
                <a:graphicFrameLocks noChangeAspect="1"/>
              </p:cNvGraphicFramePr>
              <p:nvPr>
                <p:extLst>
                  <p:ext uri="{D42A27DB-BD31-4B8C-83A1-F6EECF244321}">
                    <p14:modId xmlns:p14="http://schemas.microsoft.com/office/powerpoint/2010/main" val="4116267201"/>
                  </p:ext>
                </p:extLst>
              </p:nvPr>
            </p:nvGraphicFramePr>
            <p:xfrm>
              <a:off x="0" y="6084000"/>
              <a:ext cx="1376000" cy="774000"/>
            </p:xfrm>
            <a:graphic>
              <a:graphicData uri="http://schemas.microsoft.com/office/powerpoint/2016/slidezoom">
                <pslz:sldZm>
                  <pslz:sldZmObj sldId="262" cId="3793589034">
                    <pslz:zmPr id="{F2B7E3A2-BF49-4444-B858-BFD3ED1C6F7A}"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3" action="ppaction://hlinksldjump"/>
                <a:extLst>
                  <a:ext uri="{FF2B5EF4-FFF2-40B4-BE49-F238E27FC236}">
                    <a16:creationId xmlns:a16="http://schemas.microsoft.com/office/drawing/2014/main" id="{6C3A76AE-2C17-465C-BEB0-6D84639A57FD}"/>
                  </a:ext>
                </a:extLst>
              </p:cNvPr>
              <p:cNvPicPr>
                <a:picLocks noGrp="1" noRot="1" noChangeAspect="1" noMove="1" noResize="1" noEditPoints="1" noAdjustHandles="1" noChangeArrowheads="1" noChangeShapeType="1"/>
              </p:cNvPicPr>
              <p:nvPr/>
            </p:nvPicPr>
            <p:blipFill>
              <a:blip r:embed="rId4"/>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CFCB207D-C733-4954-A6DF-2A226C275481}"/>
                  </a:ext>
                </a:extLst>
              </p:cNvPr>
              <p:cNvGraphicFramePr>
                <a:graphicFrameLocks noChangeAspect="1"/>
              </p:cNvGraphicFramePr>
              <p:nvPr>
                <p:extLst>
                  <p:ext uri="{D42A27DB-BD31-4B8C-83A1-F6EECF244321}">
                    <p14:modId xmlns:p14="http://schemas.microsoft.com/office/powerpoint/2010/main" val="530462851"/>
                  </p:ext>
                </p:extLst>
              </p:nvPr>
            </p:nvGraphicFramePr>
            <p:xfrm>
              <a:off x="10816000" y="6084000"/>
              <a:ext cx="1376000" cy="774000"/>
            </p:xfrm>
            <a:graphic>
              <a:graphicData uri="http://schemas.microsoft.com/office/powerpoint/2016/slidezoom">
                <pslz:sldZm>
                  <pslz:sldZmObj sldId="258" cId="2880134123">
                    <pslz:zmPr id="{CA9AE3CC-D2B3-4D4C-8E84-B9EA0B57931B}"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6" action="ppaction://hlinksldjump"/>
                <a:extLst>
                  <a:ext uri="{FF2B5EF4-FFF2-40B4-BE49-F238E27FC236}">
                    <a16:creationId xmlns:a16="http://schemas.microsoft.com/office/drawing/2014/main" id="{CFCB207D-C733-4954-A6DF-2A226C275481}"/>
                  </a:ext>
                </a:extLst>
              </p:cNvPr>
              <p:cNvPicPr>
                <a:picLocks noGrp="1" noRot="1" noChangeAspect="1" noMove="1" noResize="1" noEditPoints="1" noAdjustHandles="1" noChangeArrowheads="1" noChangeShapeType="1"/>
              </p:cNvPicPr>
              <p:nvPr/>
            </p:nvPicPr>
            <p:blipFill>
              <a:blip r:embed="rId4"/>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58936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99FA62-41B7-46F0-80CA-95BC9EAB03CA}"/>
              </a:ext>
            </a:extLst>
          </p:cNvPr>
          <p:cNvSpPr>
            <a:spLocks noGrp="1"/>
          </p:cNvSpPr>
          <p:nvPr>
            <p:ph type="title"/>
          </p:nvPr>
        </p:nvSpPr>
        <p:spPr/>
        <p:txBody>
          <a:bodyPr/>
          <a:lstStyle/>
          <a:p>
            <a:r>
              <a:rPr lang="es-MX" dirty="0"/>
              <a:t>Guion Explicativo</a:t>
            </a:r>
          </a:p>
        </p:txBody>
      </p:sp>
      <p:sp>
        <p:nvSpPr>
          <p:cNvPr id="3" name="Marcador de contenido 2">
            <a:extLst>
              <a:ext uri="{FF2B5EF4-FFF2-40B4-BE49-F238E27FC236}">
                <a16:creationId xmlns:a16="http://schemas.microsoft.com/office/drawing/2014/main" id="{0B66D9AA-6C32-48B4-A2FA-66207D1A2494}"/>
              </a:ext>
            </a:extLst>
          </p:cNvPr>
          <p:cNvSpPr>
            <a:spLocks noGrp="1"/>
          </p:cNvSpPr>
          <p:nvPr>
            <p:ph idx="1"/>
          </p:nvPr>
        </p:nvSpPr>
        <p:spPr/>
        <p:txBody>
          <a:bodyPr>
            <a:normAutofit/>
          </a:bodyPr>
          <a:lstStyle/>
          <a:p>
            <a:pPr algn="just"/>
            <a:r>
              <a:rPr lang="es-MX" sz="2400" dirty="0"/>
              <a:t>Para poder navegar por medio de la siguiente presentación se colocaron en la parte inferior de cada diapositiva, miniatura de la diapositiva siguiente (inferior derecha) y miniatura de la diapositiva previa (inferior izquierda), al dar clic en cualquiera de las miniaturas, se desplazara a la diapositiva seleccionada</a:t>
            </a:r>
          </a:p>
        </p:txBody>
      </p:sp>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D1254BC2-13EE-4AF1-8974-2D629C63B234}"/>
                  </a:ext>
                </a:extLst>
              </p:cNvPr>
              <p:cNvGraphicFramePr>
                <a:graphicFrameLocks noChangeAspect="1"/>
              </p:cNvGraphicFramePr>
              <p:nvPr>
                <p:extLst>
                  <p:ext uri="{D42A27DB-BD31-4B8C-83A1-F6EECF244321}">
                    <p14:modId xmlns:p14="http://schemas.microsoft.com/office/powerpoint/2010/main" val="1046901788"/>
                  </p:ext>
                </p:extLst>
              </p:nvPr>
            </p:nvGraphicFramePr>
            <p:xfrm>
              <a:off x="0" y="6084000"/>
              <a:ext cx="1376000" cy="774000"/>
            </p:xfrm>
            <a:graphic>
              <a:graphicData uri="http://schemas.microsoft.com/office/powerpoint/2016/slidezoom">
                <pslz:sldZm>
                  <pslz:sldZmObj sldId="275" cId="833621734">
                    <pslz:zmPr id="{A3FC5813-C065-4761-B148-624B02FC7CC8}"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3" action="ppaction://hlinksldjump"/>
                <a:extLst>
                  <a:ext uri="{FF2B5EF4-FFF2-40B4-BE49-F238E27FC236}">
                    <a16:creationId xmlns:a16="http://schemas.microsoft.com/office/drawing/2014/main" id="{D1254BC2-13EE-4AF1-8974-2D629C63B234}"/>
                  </a:ext>
                </a:extLst>
              </p:cNvPr>
              <p:cNvPicPr>
                <a:picLocks noGrp="1" noRot="1" noChangeAspect="1" noMove="1" noResize="1" noEditPoints="1" noAdjustHandles="1" noChangeArrowheads="1" noChangeShapeType="1"/>
              </p:cNvPicPr>
              <p:nvPr/>
            </p:nvPicPr>
            <p:blipFill>
              <a:blip r:embed="rId4"/>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F3D5430E-498F-44C8-A772-D8E8FC93DE57}"/>
                  </a:ext>
                </a:extLst>
              </p:cNvPr>
              <p:cNvGraphicFramePr>
                <a:graphicFrameLocks noChangeAspect="1"/>
              </p:cNvGraphicFramePr>
              <p:nvPr>
                <p:extLst>
                  <p:ext uri="{D42A27DB-BD31-4B8C-83A1-F6EECF244321}">
                    <p14:modId xmlns:p14="http://schemas.microsoft.com/office/powerpoint/2010/main" val="1488460245"/>
                  </p:ext>
                </p:extLst>
              </p:nvPr>
            </p:nvGraphicFramePr>
            <p:xfrm>
              <a:off x="10816000" y="6084000"/>
              <a:ext cx="1376000" cy="774000"/>
            </p:xfrm>
            <a:graphic>
              <a:graphicData uri="http://schemas.microsoft.com/office/powerpoint/2016/slidezoom">
                <pslz:sldZm>
                  <pslz:sldZmObj sldId="257" cId="2569917613">
                    <pslz:zmPr id="{E7E74CAC-4439-464D-8501-34D638995D51}"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6" action="ppaction://hlinksldjump"/>
                <a:extLst>
                  <a:ext uri="{FF2B5EF4-FFF2-40B4-BE49-F238E27FC236}">
                    <a16:creationId xmlns:a16="http://schemas.microsoft.com/office/drawing/2014/main" id="{F3D5430E-498F-44C8-A772-D8E8FC93DE57}"/>
                  </a:ext>
                </a:extLst>
              </p:cNvPr>
              <p:cNvPicPr>
                <a:picLocks noGrp="1" noRot="1" noChangeAspect="1" noMove="1" noResize="1" noEditPoints="1" noAdjustHandles="1" noChangeArrowheads="1" noChangeShapeType="1"/>
              </p:cNvPicPr>
              <p:nvPr/>
            </p:nvPicPr>
            <p:blipFill>
              <a:blip r:embed="rId7"/>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986221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DEF7FFE-4D64-436F-AD94-4A93A062A8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a:extLst>
              <a:ext uri="{FF2B5EF4-FFF2-40B4-BE49-F238E27FC236}">
                <a16:creationId xmlns:a16="http://schemas.microsoft.com/office/drawing/2014/main" id="{D4D9CC87-0E0B-4C62-BF07-D7891B462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8229600"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6DFFAD4D-965A-4E8E-9608-A9EF973FAD37}"/>
              </a:ext>
            </a:extLst>
          </p:cNvPr>
          <p:cNvPicPr>
            <a:picLocks noChangeAspect="1"/>
          </p:cNvPicPr>
          <p:nvPr/>
        </p:nvPicPr>
        <p:blipFill rotWithShape="1">
          <a:blip r:embed="rId2"/>
          <a:srcRect l="24418" r="32249"/>
          <a:stretch/>
        </p:blipFill>
        <p:spPr>
          <a:xfrm>
            <a:off x="8229598" y="10"/>
            <a:ext cx="3962401" cy="6857990"/>
          </a:xfrm>
          <a:prstGeom prst="rect">
            <a:avLst/>
          </a:prstGeom>
        </p:spPr>
      </p:pic>
      <p:sp>
        <p:nvSpPr>
          <p:cNvPr id="13" name="Freeform 5">
            <a:extLst>
              <a:ext uri="{FF2B5EF4-FFF2-40B4-BE49-F238E27FC236}">
                <a16:creationId xmlns:a16="http://schemas.microsoft.com/office/drawing/2014/main" id="{B7D7AEBC-DEC4-4C87-9581-41DA4DBEE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59027"/>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ítulo 1">
            <a:extLst>
              <a:ext uri="{FF2B5EF4-FFF2-40B4-BE49-F238E27FC236}">
                <a16:creationId xmlns:a16="http://schemas.microsoft.com/office/drawing/2014/main" id="{209628DC-D052-41CE-975F-3C3AD852652D}"/>
              </a:ext>
            </a:extLst>
          </p:cNvPr>
          <p:cNvSpPr>
            <a:spLocks noGrp="1"/>
          </p:cNvSpPr>
          <p:nvPr>
            <p:ph type="title"/>
          </p:nvPr>
        </p:nvSpPr>
        <p:spPr>
          <a:xfrm>
            <a:off x="541867" y="787400"/>
            <a:ext cx="7145866" cy="778933"/>
          </a:xfrm>
        </p:spPr>
        <p:txBody>
          <a:bodyPr anchor="ctr">
            <a:normAutofit/>
          </a:bodyPr>
          <a:lstStyle/>
          <a:p>
            <a:r>
              <a:rPr lang="es-ES" sz="3200">
                <a:solidFill>
                  <a:srgbClr val="FEFFFF"/>
                </a:solidFill>
              </a:rPr>
              <a:t>Referencias Electrónicas</a:t>
            </a:r>
            <a:endParaRPr lang="es-MX" sz="3200">
              <a:solidFill>
                <a:srgbClr val="FEFFFF"/>
              </a:solidFill>
            </a:endParaRPr>
          </a:p>
        </p:txBody>
      </p:sp>
      <p:sp>
        <p:nvSpPr>
          <p:cNvPr id="3" name="Marcador de contenido 2">
            <a:extLst>
              <a:ext uri="{FF2B5EF4-FFF2-40B4-BE49-F238E27FC236}">
                <a16:creationId xmlns:a16="http://schemas.microsoft.com/office/drawing/2014/main" id="{36A96A68-3D0C-4250-B150-228EA7D40722}"/>
              </a:ext>
            </a:extLst>
          </p:cNvPr>
          <p:cNvSpPr>
            <a:spLocks noGrp="1"/>
          </p:cNvSpPr>
          <p:nvPr>
            <p:ph idx="1"/>
          </p:nvPr>
        </p:nvSpPr>
        <p:spPr>
          <a:xfrm>
            <a:off x="541866" y="2032000"/>
            <a:ext cx="7145867" cy="3879222"/>
          </a:xfrm>
        </p:spPr>
        <p:txBody>
          <a:bodyPr>
            <a:normAutofit fontScale="77500" lnSpcReduction="20000"/>
          </a:bodyPr>
          <a:lstStyle/>
          <a:p>
            <a:pPr>
              <a:buFont typeface="+mj-lt"/>
              <a:buAutoNum type="arabicPeriod"/>
            </a:pPr>
            <a:r>
              <a:rPr lang="es-MX" dirty="0">
                <a:solidFill>
                  <a:schemeClr val="bg1"/>
                </a:solidFill>
              </a:rPr>
              <a:t>Arreglos (Informática) - EcuRed.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https://www.ecured.cu/Arreglos_(Inform%C3%A1tica)</a:t>
            </a:r>
          </a:p>
          <a:p>
            <a:pPr>
              <a:buFont typeface="+mj-lt"/>
              <a:buAutoNum type="arabicPeriod"/>
            </a:pPr>
            <a:r>
              <a:rPr lang="es-MX" dirty="0">
                <a:solidFill>
                  <a:schemeClr val="bg1"/>
                </a:solidFill>
              </a:rPr>
              <a:t>BURBNO PRIETO, J. (2015). ARREGLOS UNIDIMENSIONALES Y BIDIMENSIONALES.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https://prezi.com/yvmn_ktuiidi/arreglos-unidimensionales-y-bidimensionales/</a:t>
            </a:r>
          </a:p>
          <a:p>
            <a:pPr>
              <a:buFont typeface="+mj-lt"/>
              <a:buAutoNum type="arabicPeriod"/>
            </a:pPr>
            <a:r>
              <a:rPr lang="es-MX" dirty="0">
                <a:solidFill>
                  <a:schemeClr val="bg1"/>
                </a:solidFill>
              </a:rPr>
              <a:t>Henao, C. (2015). Que son las Matrices en Java (Arreglos Bidimensionales).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http://codejavu.blogspot.com/2015/06/que-son-las-matrices-en-java-arreglos.html</a:t>
            </a:r>
          </a:p>
          <a:p>
            <a:pPr>
              <a:buFont typeface="+mj-lt"/>
              <a:buAutoNum type="arabicPeriod"/>
            </a:pPr>
            <a:r>
              <a:rPr lang="es-MX" dirty="0">
                <a:solidFill>
                  <a:schemeClr val="bg1"/>
                </a:solidFill>
              </a:rPr>
              <a:t>Meza González, J. (2017). </a:t>
            </a:r>
            <a:r>
              <a:rPr lang="es-MX" dirty="0" err="1">
                <a:solidFill>
                  <a:schemeClr val="bg1"/>
                </a:solidFill>
              </a:rPr>
              <a:t>Arrays</a:t>
            </a:r>
            <a:r>
              <a:rPr lang="es-MX" dirty="0">
                <a:solidFill>
                  <a:schemeClr val="bg1"/>
                </a:solidFill>
              </a:rPr>
              <a:t>, arreglos o vectores en C++: Uso y sintaxis en C++.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https://www.programarya.com/Cursos/C++/Estructuras-de-Datos/Arreglos-o-Vectores</a:t>
            </a:r>
          </a:p>
          <a:p>
            <a:pPr>
              <a:buFont typeface="+mj-lt"/>
              <a:buAutoNum type="arabicPeriod"/>
            </a:pPr>
            <a:r>
              <a:rPr lang="es-MX" dirty="0">
                <a:solidFill>
                  <a:schemeClr val="bg1"/>
                </a:solidFill>
              </a:rPr>
              <a:t>Meza González, J. (2017). Matrices en C++. Declaración, uso y sintaxis en C++.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https://www.programarya.com/Cursos/C++/Estructuras-de-Datos/Matrices</a:t>
            </a:r>
          </a:p>
          <a:p>
            <a:pPr>
              <a:lnSpc>
                <a:spcPct val="90000"/>
              </a:lnSpc>
              <a:buFont typeface="+mj-lt"/>
              <a:buAutoNum type="arabicPeriod"/>
            </a:pPr>
            <a:endParaRPr lang="es-MX" sz="1400" dirty="0">
              <a:solidFill>
                <a:srgbClr val="FEFFFF"/>
              </a:solidFill>
            </a:endParaRPr>
          </a:p>
          <a:p>
            <a:pPr>
              <a:lnSpc>
                <a:spcPct val="90000"/>
              </a:lnSpc>
              <a:buFont typeface="+mj-lt"/>
              <a:buAutoNum type="arabicPeriod"/>
            </a:pPr>
            <a:endParaRPr lang="es-MX" sz="1400" dirty="0">
              <a:solidFill>
                <a:srgbClr val="FEFFFF"/>
              </a:solidFill>
            </a:endParaRPr>
          </a:p>
          <a:p>
            <a:pPr>
              <a:lnSpc>
                <a:spcPct val="90000"/>
              </a:lnSpc>
              <a:buFont typeface="+mj-lt"/>
              <a:buAutoNum type="arabicPeriod"/>
            </a:pPr>
            <a:endParaRPr lang="es-MX" sz="1400" dirty="0">
              <a:solidFill>
                <a:srgbClr val="FEFFFF"/>
              </a:solidFill>
            </a:endParaRPr>
          </a:p>
        </p:txBody>
      </p:sp>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A858DEDA-D7C1-4CA9-A4FE-EFFE7D81019D}"/>
                  </a:ext>
                </a:extLst>
              </p:cNvPr>
              <p:cNvGraphicFramePr>
                <a:graphicFrameLocks noChangeAspect="1"/>
              </p:cNvGraphicFramePr>
              <p:nvPr>
                <p:extLst>
                  <p:ext uri="{D42A27DB-BD31-4B8C-83A1-F6EECF244321}">
                    <p14:modId xmlns:p14="http://schemas.microsoft.com/office/powerpoint/2010/main" val="2717725212"/>
                  </p:ext>
                </p:extLst>
              </p:nvPr>
            </p:nvGraphicFramePr>
            <p:xfrm>
              <a:off x="0" y="6084000"/>
              <a:ext cx="1376000" cy="774000"/>
            </p:xfrm>
            <a:graphic>
              <a:graphicData uri="http://schemas.microsoft.com/office/powerpoint/2016/slidezoom">
                <pslz:sldZm>
                  <pslz:sldZmObj sldId="277" cId="158936103">
                    <pslz:zmPr id="{C27D81F6-CB22-4E1D-96C4-FC90E9DB720C}"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4" action="ppaction://hlinksldjump"/>
                <a:extLst>
                  <a:ext uri="{FF2B5EF4-FFF2-40B4-BE49-F238E27FC236}">
                    <a16:creationId xmlns:a16="http://schemas.microsoft.com/office/drawing/2014/main" id="{A858DEDA-D7C1-4CA9-A4FE-EFFE7D81019D}"/>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079E6CFB-962D-45D1-B6C2-E8948CE67EC4}"/>
                  </a:ext>
                </a:extLst>
              </p:cNvPr>
              <p:cNvGraphicFramePr>
                <a:graphicFrameLocks noChangeAspect="1"/>
              </p:cNvGraphicFramePr>
              <p:nvPr>
                <p:extLst>
                  <p:ext uri="{D42A27DB-BD31-4B8C-83A1-F6EECF244321}">
                    <p14:modId xmlns:p14="http://schemas.microsoft.com/office/powerpoint/2010/main" val="1557606878"/>
                  </p:ext>
                </p:extLst>
              </p:nvPr>
            </p:nvGraphicFramePr>
            <p:xfrm>
              <a:off x="10816000" y="6084000"/>
              <a:ext cx="1376000" cy="774000"/>
            </p:xfrm>
            <a:graphic>
              <a:graphicData uri="http://schemas.microsoft.com/office/powerpoint/2016/slidezoom">
                <pslz:sldZm>
                  <pslz:sldZmObj sldId="299" cId="992212657">
                    <pslz:zmPr id="{5089FDE2-283F-443A-9F1F-BDDA597BA849}"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7" action="ppaction://hlinksldjump"/>
                <a:extLst>
                  <a:ext uri="{FF2B5EF4-FFF2-40B4-BE49-F238E27FC236}">
                    <a16:creationId xmlns:a16="http://schemas.microsoft.com/office/drawing/2014/main" id="{079E6CFB-962D-45D1-B6C2-E8948CE67EC4}"/>
                  </a:ext>
                </a:extLst>
              </p:cNvPr>
              <p:cNvPicPr>
                <a:picLocks noGrp="1" noRot="1" noChangeAspect="1" noMove="1" noResize="1" noEditPoints="1" noAdjustHandles="1" noChangeArrowheads="1" noChangeShapeType="1"/>
              </p:cNvPicPr>
              <p:nvPr/>
            </p:nvPicPr>
            <p:blipFill>
              <a:blip r:embed="rId5"/>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8801341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DEF7FFE-4D64-436F-AD94-4A93A062A8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a:extLst>
              <a:ext uri="{FF2B5EF4-FFF2-40B4-BE49-F238E27FC236}">
                <a16:creationId xmlns:a16="http://schemas.microsoft.com/office/drawing/2014/main" id="{D4D9CC87-0E0B-4C62-BF07-D7891B462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8229600"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6DFFAD4D-965A-4E8E-9608-A9EF973FAD37}"/>
              </a:ext>
            </a:extLst>
          </p:cNvPr>
          <p:cNvPicPr>
            <a:picLocks noChangeAspect="1"/>
          </p:cNvPicPr>
          <p:nvPr/>
        </p:nvPicPr>
        <p:blipFill rotWithShape="1">
          <a:blip r:embed="rId2"/>
          <a:srcRect l="24418" r="32249"/>
          <a:stretch/>
        </p:blipFill>
        <p:spPr>
          <a:xfrm>
            <a:off x="8229598" y="10"/>
            <a:ext cx="3962401" cy="6857990"/>
          </a:xfrm>
          <a:prstGeom prst="rect">
            <a:avLst/>
          </a:prstGeom>
        </p:spPr>
      </p:pic>
      <p:sp>
        <p:nvSpPr>
          <p:cNvPr id="13" name="Freeform 5">
            <a:extLst>
              <a:ext uri="{FF2B5EF4-FFF2-40B4-BE49-F238E27FC236}">
                <a16:creationId xmlns:a16="http://schemas.microsoft.com/office/drawing/2014/main" id="{B7D7AEBC-DEC4-4C87-9581-41DA4DBEE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59027"/>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ítulo 1">
            <a:extLst>
              <a:ext uri="{FF2B5EF4-FFF2-40B4-BE49-F238E27FC236}">
                <a16:creationId xmlns:a16="http://schemas.microsoft.com/office/drawing/2014/main" id="{209628DC-D052-41CE-975F-3C3AD852652D}"/>
              </a:ext>
            </a:extLst>
          </p:cNvPr>
          <p:cNvSpPr>
            <a:spLocks noGrp="1"/>
          </p:cNvSpPr>
          <p:nvPr>
            <p:ph type="title"/>
          </p:nvPr>
        </p:nvSpPr>
        <p:spPr>
          <a:xfrm>
            <a:off x="541867" y="787400"/>
            <a:ext cx="7145866" cy="778933"/>
          </a:xfrm>
        </p:spPr>
        <p:txBody>
          <a:bodyPr anchor="ctr">
            <a:normAutofit/>
          </a:bodyPr>
          <a:lstStyle/>
          <a:p>
            <a:r>
              <a:rPr lang="es-ES" sz="3200">
                <a:solidFill>
                  <a:srgbClr val="FEFFFF"/>
                </a:solidFill>
              </a:rPr>
              <a:t>Referencias Electrónicas</a:t>
            </a:r>
            <a:endParaRPr lang="es-MX" sz="3200">
              <a:solidFill>
                <a:srgbClr val="FEFFFF"/>
              </a:solidFill>
            </a:endParaRPr>
          </a:p>
        </p:txBody>
      </p:sp>
      <p:sp>
        <p:nvSpPr>
          <p:cNvPr id="3" name="Marcador de contenido 2">
            <a:extLst>
              <a:ext uri="{FF2B5EF4-FFF2-40B4-BE49-F238E27FC236}">
                <a16:creationId xmlns:a16="http://schemas.microsoft.com/office/drawing/2014/main" id="{36A96A68-3D0C-4250-B150-228EA7D40722}"/>
              </a:ext>
            </a:extLst>
          </p:cNvPr>
          <p:cNvSpPr>
            <a:spLocks noGrp="1"/>
          </p:cNvSpPr>
          <p:nvPr>
            <p:ph idx="1"/>
          </p:nvPr>
        </p:nvSpPr>
        <p:spPr>
          <a:xfrm>
            <a:off x="541866" y="2032000"/>
            <a:ext cx="7145867" cy="3879222"/>
          </a:xfrm>
        </p:spPr>
        <p:txBody>
          <a:bodyPr>
            <a:normAutofit fontScale="77500" lnSpcReduction="20000"/>
          </a:bodyPr>
          <a:lstStyle/>
          <a:p>
            <a:pPr>
              <a:buFont typeface="+mj-lt"/>
              <a:buAutoNum type="arabicPeriod"/>
            </a:pPr>
            <a:r>
              <a:rPr lang="es-MX" dirty="0">
                <a:solidFill>
                  <a:schemeClr val="bg1"/>
                </a:solidFill>
              </a:rPr>
              <a:t>Nieva, G. (2017). Arreglos unidimensionales en Java - </a:t>
            </a:r>
            <a:r>
              <a:rPr lang="es-MX" dirty="0" err="1">
                <a:solidFill>
                  <a:schemeClr val="bg1"/>
                </a:solidFill>
              </a:rPr>
              <a:t>dCodinGames</a:t>
            </a:r>
            <a:r>
              <a:rPr lang="es-MX" dirty="0">
                <a:solidFill>
                  <a:schemeClr val="bg1"/>
                </a:solidFill>
              </a:rPr>
              <a:t>.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https://dcodingames.com/arreglos-unidimensionales-en-java/</a:t>
            </a:r>
          </a:p>
          <a:p>
            <a:pPr>
              <a:buFont typeface="+mj-lt"/>
              <a:buAutoNum type="arabicPeriod"/>
            </a:pPr>
            <a:r>
              <a:rPr lang="es-MX" dirty="0">
                <a:solidFill>
                  <a:schemeClr val="bg1"/>
                </a:solidFill>
              </a:rPr>
              <a:t>Ruíz Molina, L. </a:t>
            </a:r>
            <a:r>
              <a:rPr lang="es-MX" i="1" dirty="0">
                <a:solidFill>
                  <a:schemeClr val="bg1"/>
                </a:solidFill>
              </a:rPr>
              <a:t>Programación Java - Ingeniería de Sistemas - UATF</a:t>
            </a:r>
            <a:r>
              <a:rPr lang="es-MX" dirty="0">
                <a:solidFill>
                  <a:schemeClr val="bg1"/>
                </a:solidFill>
              </a:rPr>
              <a:t> [</a:t>
            </a:r>
            <a:r>
              <a:rPr lang="es-MX" dirty="0" err="1">
                <a:solidFill>
                  <a:schemeClr val="bg1"/>
                </a:solidFill>
              </a:rPr>
              <a:t>Ebook</a:t>
            </a:r>
            <a:r>
              <a:rPr lang="es-MX" dirty="0">
                <a:solidFill>
                  <a:schemeClr val="bg1"/>
                </a:solidFill>
              </a:rPr>
              <a:t>].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http://galeon.com/sis334/arreglos.pdf</a:t>
            </a:r>
          </a:p>
          <a:p>
            <a:pPr>
              <a:buFont typeface="+mj-lt"/>
              <a:buAutoNum type="arabicPeriod"/>
            </a:pPr>
            <a:r>
              <a:rPr lang="es-MX" dirty="0" err="1">
                <a:solidFill>
                  <a:schemeClr val="bg1"/>
                </a:solidFill>
              </a:rPr>
              <a:t>Sagástegui</a:t>
            </a:r>
            <a:r>
              <a:rPr lang="es-MX" dirty="0">
                <a:solidFill>
                  <a:schemeClr val="bg1"/>
                </a:solidFill>
              </a:rPr>
              <a:t>, W., &amp; Cuenca, J. Ejercicios ejemplos resueltos con </a:t>
            </a:r>
            <a:r>
              <a:rPr lang="es-MX" dirty="0" err="1">
                <a:solidFill>
                  <a:schemeClr val="bg1"/>
                </a:solidFill>
              </a:rPr>
              <a:t>arrays</a:t>
            </a:r>
            <a:r>
              <a:rPr lang="es-MX" dirty="0">
                <a:solidFill>
                  <a:schemeClr val="bg1"/>
                </a:solidFill>
              </a:rPr>
              <a:t> (arreglos) unidimensionales en Java. Calcular letra DNI (CU00904C).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https://www.aprenderaprogramar.com/index.php?option=com_content&amp;view=article&amp;id=182:ejercicios-ejemplos-resueltos-con-arrays-arreglos-unidimensionales-en-java-calcular-letra-dni-cu00904c&amp;catid=58&amp;Itemid=180</a:t>
            </a:r>
          </a:p>
          <a:p>
            <a:pPr>
              <a:buFont typeface="+mj-lt"/>
              <a:buAutoNum type="arabicPeriod"/>
            </a:pPr>
            <a:r>
              <a:rPr lang="es-MX" dirty="0">
                <a:solidFill>
                  <a:schemeClr val="bg1"/>
                </a:solidFill>
              </a:rPr>
              <a:t>Sierra, M., &amp; Cuenca, J. Repaso </a:t>
            </a:r>
            <a:r>
              <a:rPr lang="es-MX" dirty="0" err="1">
                <a:solidFill>
                  <a:schemeClr val="bg1"/>
                </a:solidFill>
              </a:rPr>
              <a:t>arrays</a:t>
            </a:r>
            <a:r>
              <a:rPr lang="es-MX" dirty="0">
                <a:solidFill>
                  <a:schemeClr val="bg1"/>
                </a:solidFill>
              </a:rPr>
              <a:t> o arreglos unidimensionales en Java. Tipos de inicialización. Ejemplos de código (CU00903C). </a:t>
            </a:r>
            <a:r>
              <a:rPr lang="es-MX" dirty="0" err="1">
                <a:solidFill>
                  <a:schemeClr val="bg1"/>
                </a:solidFill>
              </a:rPr>
              <a:t>Retrieved</a:t>
            </a:r>
            <a:r>
              <a:rPr lang="es-MX" dirty="0">
                <a:solidFill>
                  <a:schemeClr val="bg1"/>
                </a:solidFill>
              </a:rPr>
              <a:t> </a:t>
            </a:r>
            <a:r>
              <a:rPr lang="es-MX" dirty="0" err="1">
                <a:solidFill>
                  <a:schemeClr val="bg1"/>
                </a:solidFill>
              </a:rPr>
              <a:t>from</a:t>
            </a:r>
            <a:r>
              <a:rPr lang="es-MX" dirty="0">
                <a:solidFill>
                  <a:schemeClr val="bg1"/>
                </a:solidFill>
              </a:rPr>
              <a:t> https://www.aprenderaprogramar.com/index.php?option=com_content&amp;view=article&amp;id=168:repaso-arrays-o-arreglos-unidimensionales-en-java-tipos-de-inicializacion-ejemplos-de-codigo-cu00903c&amp;catid=58&amp;Itemid=180</a:t>
            </a:r>
          </a:p>
          <a:p>
            <a:pPr>
              <a:lnSpc>
                <a:spcPct val="90000"/>
              </a:lnSpc>
              <a:buFont typeface="+mj-lt"/>
              <a:buAutoNum type="arabicPeriod"/>
            </a:pPr>
            <a:endParaRPr lang="es-MX" sz="1400" dirty="0">
              <a:solidFill>
                <a:schemeClr val="bg1"/>
              </a:solidFill>
            </a:endParaRPr>
          </a:p>
          <a:p>
            <a:pPr>
              <a:lnSpc>
                <a:spcPct val="90000"/>
              </a:lnSpc>
              <a:buFont typeface="+mj-lt"/>
              <a:buAutoNum type="arabicPeriod"/>
            </a:pPr>
            <a:endParaRPr lang="es-MX" sz="1400" dirty="0">
              <a:solidFill>
                <a:schemeClr val="bg1"/>
              </a:solidFill>
            </a:endParaRPr>
          </a:p>
          <a:p>
            <a:pPr>
              <a:lnSpc>
                <a:spcPct val="90000"/>
              </a:lnSpc>
              <a:buFont typeface="+mj-lt"/>
              <a:buAutoNum type="arabicPeriod"/>
            </a:pPr>
            <a:endParaRPr lang="es-MX" sz="1400" dirty="0">
              <a:solidFill>
                <a:schemeClr val="bg1"/>
              </a:solidFill>
            </a:endParaRPr>
          </a:p>
        </p:txBody>
      </p:sp>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A3BA5CEC-EF99-44A2-A84D-95043C9AC193}"/>
                  </a:ext>
                </a:extLst>
              </p:cNvPr>
              <p:cNvGraphicFramePr>
                <a:graphicFrameLocks noChangeAspect="1"/>
              </p:cNvGraphicFramePr>
              <p:nvPr>
                <p:extLst>
                  <p:ext uri="{D42A27DB-BD31-4B8C-83A1-F6EECF244321}">
                    <p14:modId xmlns:p14="http://schemas.microsoft.com/office/powerpoint/2010/main" val="1475990613"/>
                  </p:ext>
                </p:extLst>
              </p:nvPr>
            </p:nvGraphicFramePr>
            <p:xfrm>
              <a:off x="0" y="6084000"/>
              <a:ext cx="1376000" cy="774000"/>
            </p:xfrm>
            <a:graphic>
              <a:graphicData uri="http://schemas.microsoft.com/office/powerpoint/2016/slidezoom">
                <pslz:sldZm>
                  <pslz:sldZmObj sldId="258" cId="2880134123">
                    <pslz:zmPr id="{A8DEFE08-158E-4892-9DC3-A336E2EAE2BB}"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4" action="ppaction://hlinksldjump"/>
                <a:extLst>
                  <a:ext uri="{FF2B5EF4-FFF2-40B4-BE49-F238E27FC236}">
                    <a16:creationId xmlns:a16="http://schemas.microsoft.com/office/drawing/2014/main" id="{A3BA5CEC-EF99-44A2-A84D-95043C9AC193}"/>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992212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4D4763-CC8B-4C51-8476-8B680F578082}"/>
              </a:ext>
            </a:extLst>
          </p:cNvPr>
          <p:cNvSpPr>
            <a:spLocks noGrp="1"/>
          </p:cNvSpPr>
          <p:nvPr>
            <p:ph type="title"/>
          </p:nvPr>
        </p:nvSpPr>
        <p:spPr>
          <a:xfrm>
            <a:off x="2032000" y="367456"/>
            <a:ext cx="8911687" cy="1280890"/>
          </a:xfrm>
        </p:spPr>
        <p:txBody>
          <a:bodyPr/>
          <a:lstStyle/>
          <a:p>
            <a:r>
              <a:rPr lang="es-ES" dirty="0"/>
              <a:t>¿Qué es un Arreglo?</a:t>
            </a:r>
            <a:endParaRPr lang="es-MX" dirty="0"/>
          </a:p>
        </p:txBody>
      </p:sp>
      <p:sp>
        <p:nvSpPr>
          <p:cNvPr id="3" name="Marcador de contenido 2">
            <a:extLst>
              <a:ext uri="{FF2B5EF4-FFF2-40B4-BE49-F238E27FC236}">
                <a16:creationId xmlns:a16="http://schemas.microsoft.com/office/drawing/2014/main" id="{04E2D3A3-44B2-46D6-8A49-5451A05C2536}"/>
              </a:ext>
            </a:extLst>
          </p:cNvPr>
          <p:cNvSpPr>
            <a:spLocks noGrp="1"/>
          </p:cNvSpPr>
          <p:nvPr>
            <p:ph idx="1"/>
          </p:nvPr>
        </p:nvSpPr>
        <p:spPr>
          <a:xfrm>
            <a:off x="2032000" y="1460675"/>
            <a:ext cx="9489577" cy="5186867"/>
          </a:xfrm>
        </p:spPr>
        <p:txBody>
          <a:bodyPr>
            <a:normAutofit/>
          </a:bodyPr>
          <a:lstStyle/>
          <a:p>
            <a:pPr marL="0" indent="0">
              <a:buNone/>
            </a:pPr>
            <a:r>
              <a:rPr lang="es-MX" sz="1600" dirty="0"/>
              <a:t>Un </a:t>
            </a:r>
            <a:r>
              <a:rPr lang="es-MX" sz="1600" b="1" dirty="0"/>
              <a:t>arreglo</a:t>
            </a:r>
            <a:r>
              <a:rPr lang="es-MX" sz="1600" dirty="0"/>
              <a:t> puede definirse como un grupo o una colección </a:t>
            </a:r>
            <a:r>
              <a:rPr lang="es-MX" sz="1600" b="1" dirty="0"/>
              <a:t>finita</a:t>
            </a:r>
            <a:r>
              <a:rPr lang="es-MX" sz="1600" dirty="0"/>
              <a:t>, </a:t>
            </a:r>
            <a:r>
              <a:rPr lang="es-MX" sz="1600" b="1" dirty="0"/>
              <a:t>homogénea</a:t>
            </a:r>
            <a:r>
              <a:rPr lang="es-MX" sz="1600" dirty="0"/>
              <a:t> y </a:t>
            </a:r>
            <a:r>
              <a:rPr lang="es-MX" sz="1600" b="1" dirty="0"/>
              <a:t>ordenada </a:t>
            </a:r>
            <a:r>
              <a:rPr lang="es-MX" sz="1600" dirty="0"/>
              <a:t>de elementos.</a:t>
            </a:r>
          </a:p>
          <a:p>
            <a:r>
              <a:rPr lang="es-MX" sz="1600" b="1" dirty="0">
                <a:solidFill>
                  <a:srgbClr val="FF0000"/>
                </a:solidFill>
              </a:rPr>
              <a:t>Finita</a:t>
            </a:r>
            <a:r>
              <a:rPr lang="es-MX" sz="1600" dirty="0"/>
              <a:t> - todo arreglo tiene un límite, es decir se sabe determinar cuál será el número máximo de elementos que podrán formar parte del arreglo.</a:t>
            </a:r>
          </a:p>
          <a:p>
            <a:r>
              <a:rPr lang="es-MX" sz="1600" b="1" dirty="0">
                <a:solidFill>
                  <a:srgbClr val="FF0000"/>
                </a:solidFill>
              </a:rPr>
              <a:t>Homogénea</a:t>
            </a:r>
            <a:r>
              <a:rPr lang="es-MX" sz="1600" dirty="0"/>
              <a:t> - todos los elementos de un arreglo son del mismo tipo.</a:t>
            </a:r>
          </a:p>
          <a:p>
            <a:r>
              <a:rPr lang="es-MX" sz="1600" b="1" dirty="0">
                <a:solidFill>
                  <a:srgbClr val="FF0000"/>
                </a:solidFill>
              </a:rPr>
              <a:t>Ordenada</a:t>
            </a:r>
            <a:r>
              <a:rPr lang="es-MX" sz="1600" dirty="0"/>
              <a:t> - se puede determinar cuál será el primer elemento, el segundo, el tercero, … , y el n elemento.</a:t>
            </a:r>
          </a:p>
        </p:txBody>
      </p:sp>
      <p:pic>
        <p:nvPicPr>
          <p:cNvPr id="1030" name="Picture 6">
            <a:extLst>
              <a:ext uri="{FF2B5EF4-FFF2-40B4-BE49-F238E27FC236}">
                <a16:creationId xmlns:a16="http://schemas.microsoft.com/office/drawing/2014/main" id="{E68BAA64-77B1-4AE2-921C-F9523A5F41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2890" y="3847283"/>
            <a:ext cx="5209905" cy="26432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977358BD-8820-41F9-8B63-F912AC0E2076}"/>
                  </a:ext>
                </a:extLst>
              </p:cNvPr>
              <p:cNvGraphicFramePr>
                <a:graphicFrameLocks noChangeAspect="1"/>
              </p:cNvGraphicFramePr>
              <p:nvPr>
                <p:extLst>
                  <p:ext uri="{D42A27DB-BD31-4B8C-83A1-F6EECF244321}">
                    <p14:modId xmlns:p14="http://schemas.microsoft.com/office/powerpoint/2010/main" val="3449599561"/>
                  </p:ext>
                </p:extLst>
              </p:nvPr>
            </p:nvGraphicFramePr>
            <p:xfrm>
              <a:off x="-17577" y="6084000"/>
              <a:ext cx="1376000" cy="774000"/>
            </p:xfrm>
            <a:graphic>
              <a:graphicData uri="http://schemas.microsoft.com/office/powerpoint/2016/slidezoom">
                <pslz:sldZm>
                  <pslz:sldZmObj sldId="276" cId="986221335">
                    <pslz:zmPr id="{A42B5EA4-5F58-4C94-875E-51CA377D43FD}"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4" action="ppaction://hlinksldjump"/>
                <a:extLst>
                  <a:ext uri="{FF2B5EF4-FFF2-40B4-BE49-F238E27FC236}">
                    <a16:creationId xmlns:a16="http://schemas.microsoft.com/office/drawing/2014/main" id="{977358BD-8820-41F9-8B63-F912AC0E2076}"/>
                  </a:ext>
                </a:extLst>
              </p:cNvPr>
              <p:cNvPicPr>
                <a:picLocks noGrp="1" noRot="1" noChangeAspect="1" noMove="1" noResize="1" noEditPoints="1" noAdjustHandles="1" noChangeArrowheads="1" noChangeShapeType="1"/>
              </p:cNvPicPr>
              <p:nvPr/>
            </p:nvPicPr>
            <p:blipFill>
              <a:blip r:embed="rId5"/>
              <a:stretch>
                <a:fillRect/>
              </a:stretch>
            </p:blipFill>
            <p:spPr>
              <a:xfrm>
                <a:off x="-17577"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761B5B71-E780-4F46-8F82-02F8A7BD2428}"/>
                  </a:ext>
                </a:extLst>
              </p:cNvPr>
              <p:cNvGraphicFramePr>
                <a:graphicFrameLocks noChangeAspect="1"/>
              </p:cNvGraphicFramePr>
              <p:nvPr>
                <p:extLst>
                  <p:ext uri="{D42A27DB-BD31-4B8C-83A1-F6EECF244321}">
                    <p14:modId xmlns:p14="http://schemas.microsoft.com/office/powerpoint/2010/main" val="488713446"/>
                  </p:ext>
                </p:extLst>
              </p:nvPr>
            </p:nvGraphicFramePr>
            <p:xfrm>
              <a:off x="10816000" y="6084000"/>
              <a:ext cx="1376000" cy="774000"/>
            </p:xfrm>
            <a:graphic>
              <a:graphicData uri="http://schemas.microsoft.com/office/powerpoint/2016/slidezoom">
                <pslz:sldZm>
                  <pslz:sldZmObj sldId="259" cId="2098076194">
                    <pslz:zmPr id="{1DC5C8E1-9348-4102-B5DC-EF0DBD40C209}"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7" action="ppaction://hlinksldjump"/>
                <a:extLst>
                  <a:ext uri="{FF2B5EF4-FFF2-40B4-BE49-F238E27FC236}">
                    <a16:creationId xmlns:a16="http://schemas.microsoft.com/office/drawing/2014/main" id="{761B5B71-E780-4F46-8F82-02F8A7BD2428}"/>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569917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B0EF26-EF6A-4CDA-8BEF-377EA7E09F25}"/>
              </a:ext>
            </a:extLst>
          </p:cNvPr>
          <p:cNvSpPr>
            <a:spLocks noGrp="1"/>
          </p:cNvSpPr>
          <p:nvPr>
            <p:ph type="title"/>
          </p:nvPr>
        </p:nvSpPr>
        <p:spPr/>
        <p:txBody>
          <a:bodyPr/>
          <a:lstStyle/>
          <a:p>
            <a:r>
              <a:rPr lang="es-ES" dirty="0"/>
              <a:t>¿Para que sirven?</a:t>
            </a:r>
            <a:endParaRPr lang="es-MX" dirty="0"/>
          </a:p>
        </p:txBody>
      </p:sp>
      <p:sp>
        <p:nvSpPr>
          <p:cNvPr id="3" name="Marcador de contenido 2">
            <a:extLst>
              <a:ext uri="{FF2B5EF4-FFF2-40B4-BE49-F238E27FC236}">
                <a16:creationId xmlns:a16="http://schemas.microsoft.com/office/drawing/2014/main" id="{6A7F75D0-072F-4E6C-9637-D4B75520E508}"/>
              </a:ext>
            </a:extLst>
          </p:cNvPr>
          <p:cNvSpPr>
            <a:spLocks noGrp="1"/>
          </p:cNvSpPr>
          <p:nvPr>
            <p:ph idx="1"/>
          </p:nvPr>
        </p:nvSpPr>
        <p:spPr/>
        <p:txBody>
          <a:bodyPr>
            <a:normAutofit/>
          </a:bodyPr>
          <a:lstStyle/>
          <a:p>
            <a:pPr marL="0" indent="0" algn="just">
              <a:buNone/>
            </a:pPr>
            <a:r>
              <a:rPr lang="es-MX" sz="2000" dirty="0"/>
              <a:t>Los arreglos se utilizan para una gran variedad de propósitos porque proporcionan un medio conveniente para agrupar variables relacionadas, lo que quiere decir que nos permite </a:t>
            </a:r>
            <a:r>
              <a:rPr lang="es-MX" sz="2000" b="1" i="1" dirty="0">
                <a:solidFill>
                  <a:srgbClr val="FF0000"/>
                </a:solidFill>
              </a:rPr>
              <a:t>almacenar un conjunto de datos de un mismo tipo</a:t>
            </a:r>
            <a:r>
              <a:rPr lang="es-MX" sz="2000" dirty="0"/>
              <a:t>.  </a:t>
            </a:r>
          </a:p>
          <a:p>
            <a:pPr marL="0" indent="0" algn="just">
              <a:buNone/>
            </a:pPr>
            <a:r>
              <a:rPr lang="es-MX" sz="2000" dirty="0"/>
              <a:t>Por ejemplo, puedes utilizar un arreglo para almacenar un registro de los días ,mas calurosos del mes, una lista de usuarios que ingresaron a una red o tu colección de libros de programación,</a:t>
            </a:r>
          </a:p>
          <a:p>
            <a:pPr marL="0" indent="0" algn="just">
              <a:buNone/>
            </a:pPr>
            <a:endParaRPr lang="es-MX" sz="2000" dirty="0"/>
          </a:p>
        </p:txBody>
      </p:sp>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CE693A57-1D44-409A-A532-5177D97EEF6E}"/>
                  </a:ext>
                </a:extLst>
              </p:cNvPr>
              <p:cNvGraphicFramePr>
                <a:graphicFrameLocks noChangeAspect="1"/>
              </p:cNvGraphicFramePr>
              <p:nvPr>
                <p:extLst>
                  <p:ext uri="{D42A27DB-BD31-4B8C-83A1-F6EECF244321}">
                    <p14:modId xmlns:p14="http://schemas.microsoft.com/office/powerpoint/2010/main" val="923620379"/>
                  </p:ext>
                </p:extLst>
              </p:nvPr>
            </p:nvGraphicFramePr>
            <p:xfrm>
              <a:off x="0" y="6084000"/>
              <a:ext cx="1376000" cy="774000"/>
            </p:xfrm>
            <a:graphic>
              <a:graphicData uri="http://schemas.microsoft.com/office/powerpoint/2016/slidezoom">
                <pslz:sldZm>
                  <pslz:sldZmObj sldId="257" cId="2569917613">
                    <pslz:zmPr id="{C3889F0F-E4FD-4C58-A23E-886AF619A23A}"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3" action="ppaction://hlinksldjump"/>
                <a:extLst>
                  <a:ext uri="{FF2B5EF4-FFF2-40B4-BE49-F238E27FC236}">
                    <a16:creationId xmlns:a16="http://schemas.microsoft.com/office/drawing/2014/main" id="{CE693A57-1D44-409A-A532-5177D97EEF6E}"/>
                  </a:ext>
                </a:extLst>
              </p:cNvPr>
              <p:cNvPicPr>
                <a:picLocks noGrp="1" noRot="1" noChangeAspect="1" noMove="1" noResize="1" noEditPoints="1" noAdjustHandles="1" noChangeArrowheads="1" noChangeShapeType="1"/>
              </p:cNvPicPr>
              <p:nvPr/>
            </p:nvPicPr>
            <p:blipFill>
              <a:blip r:embed="rId4"/>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Vista general de diapositiva 6">
                <a:extLst>
                  <a:ext uri="{FF2B5EF4-FFF2-40B4-BE49-F238E27FC236}">
                    <a16:creationId xmlns:a16="http://schemas.microsoft.com/office/drawing/2014/main" id="{2C3D6EC6-3D80-4AA0-A736-DAB6522C7556}"/>
                  </a:ext>
                </a:extLst>
              </p:cNvPr>
              <p:cNvGraphicFramePr>
                <a:graphicFrameLocks noChangeAspect="1"/>
              </p:cNvGraphicFramePr>
              <p:nvPr>
                <p:extLst>
                  <p:ext uri="{D42A27DB-BD31-4B8C-83A1-F6EECF244321}">
                    <p14:modId xmlns:p14="http://schemas.microsoft.com/office/powerpoint/2010/main" val="2038733283"/>
                  </p:ext>
                </p:extLst>
              </p:nvPr>
            </p:nvGraphicFramePr>
            <p:xfrm>
              <a:off x="10816000" y="6084000"/>
              <a:ext cx="1376000" cy="774000"/>
            </p:xfrm>
            <a:graphic>
              <a:graphicData uri="http://schemas.microsoft.com/office/powerpoint/2016/slidezoom">
                <pslz:sldZm>
                  <pslz:sldZmObj sldId="261" cId="1091653515">
                    <pslz:zmPr id="{41698BBB-B089-4D15-9B72-F60CA51C416E}"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7" name="Vista general de diapositiva 6">
                <a:hlinkClick r:id="rId6" action="ppaction://hlinksldjump"/>
                <a:extLst>
                  <a:ext uri="{FF2B5EF4-FFF2-40B4-BE49-F238E27FC236}">
                    <a16:creationId xmlns:a16="http://schemas.microsoft.com/office/drawing/2014/main" id="{2C3D6EC6-3D80-4AA0-A736-DAB6522C7556}"/>
                  </a:ext>
                </a:extLst>
              </p:cNvPr>
              <p:cNvPicPr>
                <a:picLocks noGrp="1" noRot="1" noChangeAspect="1" noMove="1" noResize="1" noEditPoints="1" noAdjustHandles="1" noChangeArrowheads="1" noChangeShapeType="1"/>
              </p:cNvPicPr>
              <p:nvPr/>
            </p:nvPicPr>
            <p:blipFill>
              <a:blip r:embed="rId7"/>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2098076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5DF494-BE65-4040-95A8-112E41706FCB}"/>
              </a:ext>
            </a:extLst>
          </p:cNvPr>
          <p:cNvSpPr>
            <a:spLocks noGrp="1"/>
          </p:cNvSpPr>
          <p:nvPr>
            <p:ph type="title"/>
          </p:nvPr>
        </p:nvSpPr>
        <p:spPr/>
        <p:txBody>
          <a:bodyPr/>
          <a:lstStyle/>
          <a:p>
            <a:r>
              <a:rPr lang="es-ES" dirty="0"/>
              <a:t>Ventajas y Desventajas</a:t>
            </a:r>
            <a:endParaRPr lang="es-MX" dirty="0"/>
          </a:p>
        </p:txBody>
      </p:sp>
      <p:sp>
        <p:nvSpPr>
          <p:cNvPr id="3" name="Marcador de texto 2">
            <a:extLst>
              <a:ext uri="{FF2B5EF4-FFF2-40B4-BE49-F238E27FC236}">
                <a16:creationId xmlns:a16="http://schemas.microsoft.com/office/drawing/2014/main" id="{E2D25B48-EFCB-4FD4-BD9C-E58EDE2C0762}"/>
              </a:ext>
            </a:extLst>
          </p:cNvPr>
          <p:cNvSpPr>
            <a:spLocks noGrp="1"/>
          </p:cNvSpPr>
          <p:nvPr>
            <p:ph type="body" idx="1"/>
          </p:nvPr>
        </p:nvSpPr>
        <p:spPr>
          <a:xfrm>
            <a:off x="2252870" y="1471189"/>
            <a:ext cx="3992732" cy="576262"/>
          </a:xfrm>
        </p:spPr>
        <p:txBody>
          <a:bodyPr/>
          <a:lstStyle/>
          <a:p>
            <a:r>
              <a:rPr lang="es-ES" b="1" dirty="0">
                <a:solidFill>
                  <a:srgbClr val="FF0000"/>
                </a:solidFill>
              </a:rPr>
              <a:t>Ventajas</a:t>
            </a:r>
            <a:endParaRPr lang="es-MX" b="1" dirty="0">
              <a:solidFill>
                <a:srgbClr val="FF0000"/>
              </a:solidFill>
            </a:endParaRPr>
          </a:p>
        </p:txBody>
      </p:sp>
      <p:sp>
        <p:nvSpPr>
          <p:cNvPr id="4" name="Marcador de contenido 3">
            <a:extLst>
              <a:ext uri="{FF2B5EF4-FFF2-40B4-BE49-F238E27FC236}">
                <a16:creationId xmlns:a16="http://schemas.microsoft.com/office/drawing/2014/main" id="{F56A06C8-76BC-4FFF-812F-7ADA70001B49}"/>
              </a:ext>
            </a:extLst>
          </p:cNvPr>
          <p:cNvSpPr>
            <a:spLocks noGrp="1"/>
          </p:cNvSpPr>
          <p:nvPr>
            <p:ph sz="half" idx="2"/>
          </p:nvPr>
        </p:nvSpPr>
        <p:spPr>
          <a:xfrm>
            <a:off x="2252870" y="2193131"/>
            <a:ext cx="4679235" cy="4393199"/>
          </a:xfrm>
        </p:spPr>
        <p:txBody>
          <a:bodyPr>
            <a:normAutofit fontScale="92500" lnSpcReduction="20000"/>
          </a:bodyPr>
          <a:lstStyle/>
          <a:p>
            <a:pPr>
              <a:buAutoNum type="arabicPeriod"/>
            </a:pPr>
            <a:r>
              <a:rPr lang="es-MX" dirty="0"/>
              <a:t>Puedes almacenar bastante información en una variable</a:t>
            </a:r>
          </a:p>
          <a:p>
            <a:pPr marL="0" indent="0">
              <a:buNone/>
            </a:pPr>
            <a:br>
              <a:rPr lang="es-MX" dirty="0"/>
            </a:br>
            <a:r>
              <a:rPr lang="es-MX" dirty="0"/>
              <a:t>2. Puedes recuperar esa información</a:t>
            </a:r>
          </a:p>
          <a:p>
            <a:pPr marL="0" indent="0">
              <a:buNone/>
            </a:pPr>
            <a:br>
              <a:rPr lang="es-MX" dirty="0"/>
            </a:br>
            <a:r>
              <a:rPr lang="es-MX" dirty="0"/>
              <a:t>3. Es mas fácil de trabajar</a:t>
            </a:r>
          </a:p>
          <a:p>
            <a:pPr marL="0" indent="0">
              <a:buNone/>
            </a:pPr>
            <a:br>
              <a:rPr lang="es-MX" dirty="0"/>
            </a:br>
            <a:r>
              <a:rPr lang="es-MX" dirty="0"/>
              <a:t>4. Trabajas con direcciones</a:t>
            </a:r>
          </a:p>
          <a:p>
            <a:pPr marL="0" indent="0">
              <a:buNone/>
            </a:pPr>
            <a:br>
              <a:rPr lang="es-MX" dirty="0"/>
            </a:br>
            <a:r>
              <a:rPr lang="es-MX" dirty="0"/>
              <a:t>5.Si conocemos la posición dentro del arreglo del elemento que queremos consultar, la consulta toma un tiempo constante.</a:t>
            </a:r>
          </a:p>
          <a:p>
            <a:pPr marL="0" indent="0">
              <a:buNone/>
            </a:pPr>
            <a:br>
              <a:rPr lang="es-MX" dirty="0"/>
            </a:br>
            <a:r>
              <a:rPr lang="es-MX" dirty="0"/>
              <a:t>6.Pueden ser usados para implementar otras estructuras de datos sofisticadas como pilas, colas, tablas hash.</a:t>
            </a:r>
          </a:p>
        </p:txBody>
      </p:sp>
      <p:sp>
        <p:nvSpPr>
          <p:cNvPr id="5" name="Marcador de texto 4">
            <a:extLst>
              <a:ext uri="{FF2B5EF4-FFF2-40B4-BE49-F238E27FC236}">
                <a16:creationId xmlns:a16="http://schemas.microsoft.com/office/drawing/2014/main" id="{2871F8E3-588D-42DB-8407-18425B51D57B}"/>
              </a:ext>
            </a:extLst>
          </p:cNvPr>
          <p:cNvSpPr>
            <a:spLocks noGrp="1"/>
          </p:cNvSpPr>
          <p:nvPr>
            <p:ph type="body" sz="quarter" idx="3"/>
          </p:nvPr>
        </p:nvSpPr>
        <p:spPr>
          <a:xfrm>
            <a:off x="7166957" y="1471189"/>
            <a:ext cx="3999001" cy="576262"/>
          </a:xfrm>
        </p:spPr>
        <p:txBody>
          <a:bodyPr/>
          <a:lstStyle/>
          <a:p>
            <a:r>
              <a:rPr lang="es-ES" b="1" dirty="0">
                <a:solidFill>
                  <a:srgbClr val="FF0000"/>
                </a:solidFill>
              </a:rPr>
              <a:t>Desventajas</a:t>
            </a:r>
            <a:endParaRPr lang="es-MX" b="1" dirty="0">
              <a:solidFill>
                <a:srgbClr val="FF0000"/>
              </a:solidFill>
            </a:endParaRPr>
          </a:p>
        </p:txBody>
      </p:sp>
      <p:sp>
        <p:nvSpPr>
          <p:cNvPr id="6" name="Marcador de contenido 5">
            <a:extLst>
              <a:ext uri="{FF2B5EF4-FFF2-40B4-BE49-F238E27FC236}">
                <a16:creationId xmlns:a16="http://schemas.microsoft.com/office/drawing/2014/main" id="{3BFBCD9D-6AA5-44B3-841D-14D482D0B74F}"/>
              </a:ext>
            </a:extLst>
          </p:cNvPr>
          <p:cNvSpPr>
            <a:spLocks noGrp="1"/>
          </p:cNvSpPr>
          <p:nvPr>
            <p:ph sz="quarter" idx="4"/>
          </p:nvPr>
        </p:nvSpPr>
        <p:spPr>
          <a:xfrm>
            <a:off x="7166957" y="2189902"/>
            <a:ext cx="4338674" cy="4393199"/>
          </a:xfrm>
        </p:spPr>
        <p:txBody>
          <a:bodyPr>
            <a:normAutofit fontScale="92500" lnSpcReduction="20000"/>
          </a:bodyPr>
          <a:lstStyle/>
          <a:p>
            <a:pPr marL="0" indent="0">
              <a:buNone/>
            </a:pPr>
            <a:r>
              <a:rPr lang="es-MX" dirty="0"/>
              <a:t>1.Su tamaño es fijo, por lo que si no se conoce de antemano el número máximo de elemento a almacenar pueden ocurrir problemas si el espacio reservado es menor del necesario.</a:t>
            </a:r>
          </a:p>
          <a:p>
            <a:pPr marL="0" indent="0">
              <a:buNone/>
            </a:pPr>
            <a:br>
              <a:rPr lang="es-MX" dirty="0"/>
            </a:br>
            <a:r>
              <a:rPr lang="es-MX" dirty="0"/>
              <a:t>2.Insertar elementos de manera ordenada es muy lento.</a:t>
            </a:r>
          </a:p>
          <a:p>
            <a:pPr marL="0" indent="0">
              <a:buNone/>
            </a:pPr>
            <a:br>
              <a:rPr lang="es-MX" dirty="0"/>
            </a:br>
            <a:r>
              <a:rPr lang="es-MX" dirty="0"/>
              <a:t>3. Buscar un elemento en un arreglo desordenado es muy lento.</a:t>
            </a:r>
          </a:p>
        </p:txBody>
      </p:sp>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B809591D-2F3D-4A7F-B51B-09329F619AE1}"/>
                  </a:ext>
                </a:extLst>
              </p:cNvPr>
              <p:cNvGraphicFramePr>
                <a:graphicFrameLocks noChangeAspect="1"/>
              </p:cNvGraphicFramePr>
              <p:nvPr>
                <p:extLst>
                  <p:ext uri="{D42A27DB-BD31-4B8C-83A1-F6EECF244321}">
                    <p14:modId xmlns:p14="http://schemas.microsoft.com/office/powerpoint/2010/main" val="2440313734"/>
                  </p:ext>
                </p:extLst>
              </p:nvPr>
            </p:nvGraphicFramePr>
            <p:xfrm>
              <a:off x="-1631" y="6123756"/>
              <a:ext cx="1376000" cy="774000"/>
            </p:xfrm>
            <a:graphic>
              <a:graphicData uri="http://schemas.microsoft.com/office/powerpoint/2016/slidezoom">
                <pslz:sldZm>
                  <pslz:sldZmObj sldId="259" cId="2098076194">
                    <pslz:zmPr id="{7BEB8F84-35F7-45A7-AF6F-291C5CEDFB80}" returnToParent="0" transitionDur="1000">
                      <p166:blipFill xmlns:p166="http://schemas.microsoft.com/office/powerpoint/2016/6/main">
                        <a:blip r:embed="rId2"/>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3" action="ppaction://hlinksldjump"/>
                <a:extLst>
                  <a:ext uri="{FF2B5EF4-FFF2-40B4-BE49-F238E27FC236}">
                    <a16:creationId xmlns:a16="http://schemas.microsoft.com/office/drawing/2014/main" id="{B809591D-2F3D-4A7F-B51B-09329F619AE1}"/>
                  </a:ext>
                </a:extLst>
              </p:cNvPr>
              <p:cNvPicPr>
                <a:picLocks noGrp="1" noRot="1" noChangeAspect="1" noMove="1" noResize="1" noEditPoints="1" noAdjustHandles="1" noChangeArrowheads="1" noChangeShapeType="1"/>
              </p:cNvPicPr>
              <p:nvPr/>
            </p:nvPicPr>
            <p:blipFill>
              <a:blip r:embed="rId4"/>
              <a:stretch>
                <a:fillRect/>
              </a:stretch>
            </p:blipFill>
            <p:spPr>
              <a:xfrm>
                <a:off x="-1631" y="6123756"/>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Vista general de diapositiva 9">
                <a:extLst>
                  <a:ext uri="{FF2B5EF4-FFF2-40B4-BE49-F238E27FC236}">
                    <a16:creationId xmlns:a16="http://schemas.microsoft.com/office/drawing/2014/main" id="{50095D1B-B309-42EC-9F49-834D349B3A27}"/>
                  </a:ext>
                </a:extLst>
              </p:cNvPr>
              <p:cNvGraphicFramePr>
                <a:graphicFrameLocks noChangeAspect="1"/>
              </p:cNvGraphicFramePr>
              <p:nvPr>
                <p:extLst>
                  <p:ext uri="{D42A27DB-BD31-4B8C-83A1-F6EECF244321}">
                    <p14:modId xmlns:p14="http://schemas.microsoft.com/office/powerpoint/2010/main" val="722732852"/>
                  </p:ext>
                </p:extLst>
              </p:nvPr>
            </p:nvGraphicFramePr>
            <p:xfrm>
              <a:off x="10816000" y="6084000"/>
              <a:ext cx="1376000" cy="774000"/>
            </p:xfrm>
            <a:graphic>
              <a:graphicData uri="http://schemas.microsoft.com/office/powerpoint/2016/slidezoom">
                <pslz:sldZm>
                  <pslz:sldZmObj sldId="264" cId="1264387672">
                    <pslz:zmPr id="{C0CDFDAB-30CD-4D78-BB5C-DF48BA5543A7}" returnToParent="0" transitionDur="1000">
                      <p166:blipFill xmlns:p166="http://schemas.microsoft.com/office/powerpoint/2016/6/main">
                        <a:blip r:embed="rId5"/>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10" name="Vista general de diapositiva 9">
                <a:hlinkClick r:id="rId6" action="ppaction://hlinksldjump"/>
                <a:extLst>
                  <a:ext uri="{FF2B5EF4-FFF2-40B4-BE49-F238E27FC236}">
                    <a16:creationId xmlns:a16="http://schemas.microsoft.com/office/drawing/2014/main" id="{50095D1B-B309-42EC-9F49-834D349B3A27}"/>
                  </a:ext>
                </a:extLst>
              </p:cNvPr>
              <p:cNvPicPr>
                <a:picLocks noGrp="1" noRot="1" noChangeAspect="1" noMove="1" noResize="1" noEditPoints="1" noAdjustHandles="1" noChangeArrowheads="1" noChangeShapeType="1"/>
              </p:cNvPicPr>
              <p:nvPr/>
            </p:nvPicPr>
            <p:blipFill>
              <a:blip r:embed="rId7"/>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091653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E8D5B1-AEBB-40A0-A5DE-618836E19F24}"/>
              </a:ext>
            </a:extLst>
          </p:cNvPr>
          <p:cNvSpPr>
            <a:spLocks noGrp="1"/>
          </p:cNvSpPr>
          <p:nvPr>
            <p:ph type="title"/>
          </p:nvPr>
        </p:nvSpPr>
        <p:spPr/>
        <p:txBody>
          <a:bodyPr/>
          <a:lstStyle/>
          <a:p>
            <a:r>
              <a:rPr lang="es-ES" dirty="0"/>
              <a:t>Dimensión de un Arreglo (Array)</a:t>
            </a:r>
            <a:endParaRPr lang="es-MX" dirty="0"/>
          </a:p>
        </p:txBody>
      </p:sp>
      <p:sp>
        <p:nvSpPr>
          <p:cNvPr id="3" name="Marcador de contenido 2">
            <a:extLst>
              <a:ext uri="{FF2B5EF4-FFF2-40B4-BE49-F238E27FC236}">
                <a16:creationId xmlns:a16="http://schemas.microsoft.com/office/drawing/2014/main" id="{A7F45D66-B110-491A-94D7-E3C5AAFEFFFB}"/>
              </a:ext>
            </a:extLst>
          </p:cNvPr>
          <p:cNvSpPr>
            <a:spLocks noGrp="1"/>
          </p:cNvSpPr>
          <p:nvPr>
            <p:ph idx="1"/>
          </p:nvPr>
        </p:nvSpPr>
        <p:spPr>
          <a:xfrm>
            <a:off x="2592925" y="1905000"/>
            <a:ext cx="8915400" cy="3777622"/>
          </a:xfrm>
        </p:spPr>
        <p:txBody>
          <a:bodyPr/>
          <a:lstStyle/>
          <a:p>
            <a:pPr marL="0" indent="0">
              <a:buNone/>
            </a:pPr>
            <a:r>
              <a:rPr lang="es-MX" dirty="0"/>
              <a:t>La </a:t>
            </a:r>
            <a:r>
              <a:rPr lang="es-MX" b="1" i="1" dirty="0"/>
              <a:t>dimensión</a:t>
            </a:r>
            <a:r>
              <a:rPr lang="es-MX" b="1" dirty="0"/>
              <a:t> </a:t>
            </a:r>
            <a:r>
              <a:rPr lang="es-MX" dirty="0"/>
              <a:t>de un arreglo es el tamaño del arreglo, y define la forma de organizar los datos. </a:t>
            </a:r>
          </a:p>
          <a:p>
            <a:pPr marL="0" indent="0">
              <a:buNone/>
            </a:pPr>
            <a:r>
              <a:rPr lang="es-MX" dirty="0"/>
              <a:t>Un arreglo puede ser:</a:t>
            </a:r>
          </a:p>
          <a:p>
            <a:r>
              <a:rPr lang="es-MX" dirty="0"/>
              <a:t>unidimensional (tener sólo una dimensión)</a:t>
            </a:r>
          </a:p>
          <a:p>
            <a:r>
              <a:rPr lang="es-MX" dirty="0"/>
              <a:t>Bidimensional o Matriz (dos dimensiones) </a:t>
            </a:r>
          </a:p>
          <a:p>
            <a:r>
              <a:rPr lang="es-MX" dirty="0"/>
              <a:t>multidimensional (tres o mas dimensiones)</a:t>
            </a:r>
          </a:p>
        </p:txBody>
      </p:sp>
      <p:pic>
        <p:nvPicPr>
          <p:cNvPr id="4" name="Imagen 3">
            <a:extLst>
              <a:ext uri="{FF2B5EF4-FFF2-40B4-BE49-F238E27FC236}">
                <a16:creationId xmlns:a16="http://schemas.microsoft.com/office/drawing/2014/main" id="{09075093-65FC-477B-AEF4-025B23CD0937}"/>
              </a:ext>
            </a:extLst>
          </p:cNvPr>
          <p:cNvPicPr>
            <a:picLocks noChangeAspect="1"/>
          </p:cNvPicPr>
          <p:nvPr/>
        </p:nvPicPr>
        <p:blipFill>
          <a:blip r:embed="rId2"/>
          <a:stretch>
            <a:fillRect/>
          </a:stretch>
        </p:blipFill>
        <p:spPr>
          <a:xfrm>
            <a:off x="2592925" y="4290809"/>
            <a:ext cx="7638843" cy="2005730"/>
          </a:xfrm>
          <a:prstGeom prst="rect">
            <a:avLst/>
          </a:prstGeom>
        </p:spPr>
      </p:pic>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89419921-636B-4BE2-BDEB-A901833B1DFB}"/>
                  </a:ext>
                </a:extLst>
              </p:cNvPr>
              <p:cNvGraphicFramePr>
                <a:graphicFrameLocks noChangeAspect="1"/>
              </p:cNvGraphicFramePr>
              <p:nvPr>
                <p:extLst>
                  <p:ext uri="{D42A27DB-BD31-4B8C-83A1-F6EECF244321}">
                    <p14:modId xmlns:p14="http://schemas.microsoft.com/office/powerpoint/2010/main" val="3012926341"/>
                  </p:ext>
                </p:extLst>
              </p:nvPr>
            </p:nvGraphicFramePr>
            <p:xfrm>
              <a:off x="0" y="6084000"/>
              <a:ext cx="1376000" cy="774000"/>
            </p:xfrm>
            <a:graphic>
              <a:graphicData uri="http://schemas.microsoft.com/office/powerpoint/2016/slidezoom">
                <pslz:sldZm>
                  <pslz:sldZmObj sldId="261" cId="1091653515">
                    <pslz:zmPr id="{BF9D2258-A289-4619-A754-50C613734962}"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4" action="ppaction://hlinksldjump"/>
                <a:extLst>
                  <a:ext uri="{FF2B5EF4-FFF2-40B4-BE49-F238E27FC236}">
                    <a16:creationId xmlns:a16="http://schemas.microsoft.com/office/drawing/2014/main" id="{89419921-636B-4BE2-BDEB-A901833B1DFB}"/>
                  </a:ext>
                </a:extLst>
              </p:cNvPr>
              <p:cNvPicPr>
                <a:picLocks noGrp="1" noRot="1" noChangeAspect="1" noMove="1" noResize="1" noEditPoints="1" noAdjustHandles="1" noChangeArrowheads="1" noChangeShapeType="1"/>
              </p:cNvPicPr>
              <p:nvPr/>
            </p:nvPicPr>
            <p:blipFill>
              <a:blip r:embed="rId5"/>
              <a:stretch>
                <a:fillRect/>
              </a:stretch>
            </p:blipFill>
            <p:spPr>
              <a:xfrm>
                <a:off x="0"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8F5F8ED1-D742-4DB4-A270-80A14D0F3DAE}"/>
                  </a:ext>
                </a:extLst>
              </p:cNvPr>
              <p:cNvGraphicFramePr>
                <a:graphicFrameLocks noChangeAspect="1"/>
              </p:cNvGraphicFramePr>
              <p:nvPr>
                <p:extLst>
                  <p:ext uri="{D42A27DB-BD31-4B8C-83A1-F6EECF244321}">
                    <p14:modId xmlns:p14="http://schemas.microsoft.com/office/powerpoint/2010/main" val="958208041"/>
                  </p:ext>
                </p:extLst>
              </p:nvPr>
            </p:nvGraphicFramePr>
            <p:xfrm>
              <a:off x="10816000" y="6084000"/>
              <a:ext cx="1376000" cy="774000"/>
            </p:xfrm>
            <a:graphic>
              <a:graphicData uri="http://schemas.microsoft.com/office/powerpoint/2016/slidezoom">
                <pslz:sldZm>
                  <pslz:sldZmObj sldId="265" cId="3373531473">
                    <pslz:zmPr id="{6EF2CD52-FD85-4C82-B172-7409F4999333}"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7" action="ppaction://hlinksldjump"/>
                <a:extLst>
                  <a:ext uri="{FF2B5EF4-FFF2-40B4-BE49-F238E27FC236}">
                    <a16:creationId xmlns:a16="http://schemas.microsoft.com/office/drawing/2014/main" id="{8F5F8ED1-D742-4DB4-A270-80A14D0F3DAE}"/>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1264387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200E7F-4565-429A-9493-1AFF2A7DBBE6}"/>
              </a:ext>
            </a:extLst>
          </p:cNvPr>
          <p:cNvSpPr>
            <a:spLocks noGrp="1"/>
          </p:cNvSpPr>
          <p:nvPr>
            <p:ph type="title"/>
          </p:nvPr>
        </p:nvSpPr>
        <p:spPr/>
        <p:txBody>
          <a:bodyPr/>
          <a:lstStyle/>
          <a:p>
            <a:r>
              <a:rPr lang="es-ES" dirty="0"/>
              <a:t>Unidimensional</a:t>
            </a:r>
            <a:endParaRPr lang="es-MX" dirty="0"/>
          </a:p>
        </p:txBody>
      </p:sp>
      <p:sp>
        <p:nvSpPr>
          <p:cNvPr id="3" name="Marcador de contenido 2">
            <a:extLst>
              <a:ext uri="{FF2B5EF4-FFF2-40B4-BE49-F238E27FC236}">
                <a16:creationId xmlns:a16="http://schemas.microsoft.com/office/drawing/2014/main" id="{00A69372-823F-4B4F-B454-5F976649BA1A}"/>
              </a:ext>
            </a:extLst>
          </p:cNvPr>
          <p:cNvSpPr>
            <a:spLocks noGrp="1"/>
          </p:cNvSpPr>
          <p:nvPr>
            <p:ph idx="1"/>
          </p:nvPr>
        </p:nvSpPr>
        <p:spPr>
          <a:xfrm>
            <a:off x="1351722" y="1683026"/>
            <a:ext cx="10152890" cy="4920974"/>
          </a:xfrm>
        </p:spPr>
        <p:txBody>
          <a:bodyPr>
            <a:normAutofit lnSpcReduction="10000"/>
          </a:bodyPr>
          <a:lstStyle/>
          <a:p>
            <a:r>
              <a:rPr lang="es-MX" dirty="0"/>
              <a:t>Un arreglo de una dimensión es una lista de variables, todas de un mismo tipo a las que se hace referencia por medio de un nombre común.</a:t>
            </a:r>
          </a:p>
          <a:p>
            <a:pPr>
              <a:buFont typeface="Courier New" panose="02070309020205020404" pitchFamily="49" charset="0"/>
              <a:buChar char="o"/>
            </a:pPr>
            <a:r>
              <a:rPr lang="es-MX" dirty="0"/>
              <a:t>Declaración:</a:t>
            </a:r>
          </a:p>
          <a:p>
            <a:pPr marL="0" indent="0">
              <a:buNone/>
            </a:pPr>
            <a:endParaRPr lang="es-MX" dirty="0"/>
          </a:p>
          <a:p>
            <a:pPr marL="0" indent="0">
              <a:buNone/>
            </a:pPr>
            <a:endParaRPr lang="es-MX" dirty="0"/>
          </a:p>
          <a:p>
            <a:pPr marL="0" indent="0">
              <a:buNone/>
            </a:pPr>
            <a:r>
              <a:rPr lang="es-MX" b="1" dirty="0"/>
              <a:t>tipo nombre_arreglo[tamaño]; </a:t>
            </a:r>
          </a:p>
          <a:p>
            <a:pPr marL="0" indent="0">
              <a:buNone/>
            </a:pPr>
            <a:endParaRPr lang="es-MX" b="1" dirty="0"/>
          </a:p>
          <a:p>
            <a:pPr marL="0" indent="0">
              <a:buNone/>
            </a:pPr>
            <a:endParaRPr lang="es-MX" dirty="0"/>
          </a:p>
          <a:p>
            <a:pPr marL="0" indent="0">
              <a:buNone/>
            </a:pPr>
            <a:endParaRPr lang="es-MX" dirty="0"/>
          </a:p>
          <a:p>
            <a:pPr marL="0" indent="0">
              <a:buNone/>
            </a:pPr>
            <a:r>
              <a:rPr lang="es-MX" b="1" dirty="0"/>
              <a:t>Donde: </a:t>
            </a:r>
          </a:p>
          <a:p>
            <a:pPr marL="0" indent="0">
              <a:buNone/>
            </a:pPr>
            <a:r>
              <a:rPr lang="es-MX" dirty="0"/>
              <a:t>- </a:t>
            </a:r>
            <a:r>
              <a:rPr lang="es-MX" b="1" dirty="0">
                <a:solidFill>
                  <a:srgbClr val="FF0000"/>
                </a:solidFill>
              </a:rPr>
              <a:t>tipo</a:t>
            </a:r>
            <a:r>
              <a:rPr lang="es-MX" dirty="0"/>
              <a:t> </a:t>
            </a:r>
            <a:r>
              <a:rPr lang="es-MX" dirty="0">
                <a:sym typeface="Wingdings" panose="05000000000000000000" pitchFamily="2" charset="2"/>
              </a:rPr>
              <a:t></a:t>
            </a:r>
            <a:r>
              <a:rPr lang="es-MX" dirty="0"/>
              <a:t>declara el tipo base del arreglo, que es el tipo de cada elemento del mismo</a:t>
            </a:r>
          </a:p>
          <a:p>
            <a:pPr marL="0" indent="0">
              <a:buNone/>
            </a:pPr>
            <a:r>
              <a:rPr lang="es-MX" dirty="0"/>
              <a:t>- </a:t>
            </a:r>
            <a:r>
              <a:rPr lang="es-MX" b="1" dirty="0">
                <a:solidFill>
                  <a:srgbClr val="FF0000"/>
                </a:solidFill>
              </a:rPr>
              <a:t>nombre</a:t>
            </a:r>
            <a:r>
              <a:rPr lang="es-MX" dirty="0"/>
              <a:t> </a:t>
            </a:r>
            <a:r>
              <a:rPr lang="es-MX" dirty="0">
                <a:sym typeface="Wingdings" panose="05000000000000000000" pitchFamily="2" charset="2"/>
              </a:rPr>
              <a:t></a:t>
            </a:r>
            <a:r>
              <a:rPr lang="es-MX" dirty="0"/>
              <a:t> es el nombre del arreglo.</a:t>
            </a:r>
          </a:p>
          <a:p>
            <a:pPr marL="0" indent="0">
              <a:buNone/>
            </a:pPr>
            <a:r>
              <a:rPr lang="es-MX" dirty="0"/>
              <a:t>- </a:t>
            </a:r>
            <a:r>
              <a:rPr lang="es-MX" b="1" dirty="0">
                <a:solidFill>
                  <a:srgbClr val="FF0000"/>
                </a:solidFill>
              </a:rPr>
              <a:t>tamaño</a:t>
            </a:r>
            <a:r>
              <a:rPr lang="es-MX" dirty="0"/>
              <a:t> </a:t>
            </a:r>
            <a:r>
              <a:rPr lang="es-MX" dirty="0">
                <a:sym typeface="Wingdings" panose="05000000000000000000" pitchFamily="2" charset="2"/>
              </a:rPr>
              <a:t></a:t>
            </a:r>
            <a:r>
              <a:rPr lang="es-MX" dirty="0"/>
              <a:t> es el numero de elementos del arreglo.</a:t>
            </a:r>
          </a:p>
          <a:p>
            <a:pPr marL="0" indent="0">
              <a:buNone/>
            </a:pPr>
            <a:endParaRPr lang="es-MX" dirty="0"/>
          </a:p>
        </p:txBody>
      </p:sp>
      <p:pic>
        <p:nvPicPr>
          <p:cNvPr id="6" name="Imagen 5">
            <a:extLst>
              <a:ext uri="{FF2B5EF4-FFF2-40B4-BE49-F238E27FC236}">
                <a16:creationId xmlns:a16="http://schemas.microsoft.com/office/drawing/2014/main" id="{2BA5C3C1-1AF0-4875-9F3A-6F5A3DF25FF4}"/>
              </a:ext>
            </a:extLst>
          </p:cNvPr>
          <p:cNvPicPr>
            <a:picLocks noChangeAspect="1"/>
          </p:cNvPicPr>
          <p:nvPr/>
        </p:nvPicPr>
        <p:blipFill rotWithShape="1">
          <a:blip r:embed="rId2"/>
          <a:srcRect t="4303" b="1"/>
          <a:stretch/>
        </p:blipFill>
        <p:spPr>
          <a:xfrm>
            <a:off x="5204051" y="2481942"/>
            <a:ext cx="6300561" cy="219165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pslz="http://schemas.microsoft.com/office/powerpoint/2016/slidezoom">
        <mc:Choice Requires="pslz">
          <p:graphicFrame>
            <p:nvGraphicFramePr>
              <p:cNvPr id="5" name="Vista general de diapositiva 4">
                <a:extLst>
                  <a:ext uri="{FF2B5EF4-FFF2-40B4-BE49-F238E27FC236}">
                    <a16:creationId xmlns:a16="http://schemas.microsoft.com/office/drawing/2014/main" id="{7E3DBD36-34C0-46A8-A6BD-87F96D810BFD}"/>
                  </a:ext>
                </a:extLst>
              </p:cNvPr>
              <p:cNvGraphicFramePr>
                <a:graphicFrameLocks noChangeAspect="1"/>
              </p:cNvGraphicFramePr>
              <p:nvPr>
                <p:extLst>
                  <p:ext uri="{D42A27DB-BD31-4B8C-83A1-F6EECF244321}">
                    <p14:modId xmlns:p14="http://schemas.microsoft.com/office/powerpoint/2010/main" val="1961873752"/>
                  </p:ext>
                </p:extLst>
              </p:nvPr>
            </p:nvGraphicFramePr>
            <p:xfrm>
              <a:off x="-24278" y="6084000"/>
              <a:ext cx="1376000" cy="774000"/>
            </p:xfrm>
            <a:graphic>
              <a:graphicData uri="http://schemas.microsoft.com/office/powerpoint/2016/slidezoom">
                <pslz:sldZm>
                  <pslz:sldZmObj sldId="264" cId="1264387672">
                    <pslz:zmPr id="{2C1B8089-F65F-4BBF-A6C8-E2884389E1C5}" returnToParent="0" transitionDur="1000">
                      <p166:blipFill xmlns:p166="http://schemas.microsoft.com/office/powerpoint/2016/6/main">
                        <a:blip r:embed="rId3"/>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5" name="Vista general de diapositiva 4">
                <a:hlinkClick r:id="rId4" action="ppaction://hlinksldjump"/>
                <a:extLst>
                  <a:ext uri="{FF2B5EF4-FFF2-40B4-BE49-F238E27FC236}">
                    <a16:creationId xmlns:a16="http://schemas.microsoft.com/office/drawing/2014/main" id="{7E3DBD36-34C0-46A8-A6BD-87F96D810BFD}"/>
                  </a:ext>
                </a:extLst>
              </p:cNvPr>
              <p:cNvPicPr>
                <a:picLocks noGrp="1" noRot="1" noChangeAspect="1" noMove="1" noResize="1" noEditPoints="1" noAdjustHandles="1" noChangeArrowheads="1" noChangeShapeType="1"/>
              </p:cNvPicPr>
              <p:nvPr/>
            </p:nvPicPr>
            <p:blipFill>
              <a:blip r:embed="rId5"/>
              <a:stretch>
                <a:fillRect/>
              </a:stretch>
            </p:blipFill>
            <p:spPr>
              <a:xfrm>
                <a:off x="-24278" y="6084000"/>
                <a:ext cx="1376000" cy="7740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Vista general de diapositiva 7">
                <a:extLst>
                  <a:ext uri="{FF2B5EF4-FFF2-40B4-BE49-F238E27FC236}">
                    <a16:creationId xmlns:a16="http://schemas.microsoft.com/office/drawing/2014/main" id="{661A9119-3543-4A13-9BB7-C214EA651D81}"/>
                  </a:ext>
                </a:extLst>
              </p:cNvPr>
              <p:cNvGraphicFramePr>
                <a:graphicFrameLocks noChangeAspect="1"/>
              </p:cNvGraphicFramePr>
              <p:nvPr>
                <p:extLst>
                  <p:ext uri="{D42A27DB-BD31-4B8C-83A1-F6EECF244321}">
                    <p14:modId xmlns:p14="http://schemas.microsoft.com/office/powerpoint/2010/main" val="3637593532"/>
                  </p:ext>
                </p:extLst>
              </p:nvPr>
            </p:nvGraphicFramePr>
            <p:xfrm>
              <a:off x="10816000" y="6084000"/>
              <a:ext cx="1376000" cy="774000"/>
            </p:xfrm>
            <a:graphic>
              <a:graphicData uri="http://schemas.microsoft.com/office/powerpoint/2016/slidezoom">
                <pslz:sldZm>
                  <pslz:sldZmObj sldId="268" cId="4104848394">
                    <pslz:zmPr id="{8EA98674-1443-4139-8945-AF2958A566A6}" returnToParent="0" transitionDur="1000">
                      <p166:blipFill xmlns:p166="http://schemas.microsoft.com/office/powerpoint/2016/6/main">
                        <a:blip r:embed="rId6"/>
                        <a:stretch>
                          <a:fillRect/>
                        </a:stretch>
                      </p166:blipFill>
                      <p166:spPr xmlns:p166="http://schemas.microsoft.com/office/powerpoint/2016/6/main">
                        <a:xfrm>
                          <a:off x="0" y="0"/>
                          <a:ext cx="1376000" cy="774000"/>
                        </a:xfrm>
                        <a:prstGeom prst="rect">
                          <a:avLst/>
                        </a:prstGeom>
                        <a:ln w="3175">
                          <a:solidFill>
                            <a:prstClr val="ltGray"/>
                          </a:solidFill>
                        </a:ln>
                      </p166:spPr>
                    </pslz:zmPr>
                  </pslz:sldZmObj>
                </pslz:sldZm>
              </a:graphicData>
            </a:graphic>
          </p:graphicFrame>
        </mc:Choice>
        <mc:Fallback xmlns="">
          <p:pic>
            <p:nvPicPr>
              <p:cNvPr id="8" name="Vista general de diapositiva 7">
                <a:hlinkClick r:id="rId7" action="ppaction://hlinksldjump"/>
                <a:extLst>
                  <a:ext uri="{FF2B5EF4-FFF2-40B4-BE49-F238E27FC236}">
                    <a16:creationId xmlns:a16="http://schemas.microsoft.com/office/drawing/2014/main" id="{661A9119-3543-4A13-9BB7-C214EA651D81}"/>
                  </a:ext>
                </a:extLst>
              </p:cNvPr>
              <p:cNvPicPr>
                <a:picLocks noGrp="1" noRot="1" noChangeAspect="1" noMove="1" noResize="1" noEditPoints="1" noAdjustHandles="1" noChangeArrowheads="1" noChangeShapeType="1"/>
              </p:cNvPicPr>
              <p:nvPr/>
            </p:nvPicPr>
            <p:blipFill>
              <a:blip r:embed="rId8"/>
              <a:stretch>
                <a:fillRect/>
              </a:stretch>
            </p:blipFill>
            <p:spPr>
              <a:xfrm>
                <a:off x="10816000" y="6084000"/>
                <a:ext cx="1376000" cy="774000"/>
              </a:xfrm>
              <a:prstGeom prst="rect">
                <a:avLst/>
              </a:prstGeom>
              <a:ln w="3175">
                <a:solidFill>
                  <a:prstClr val="ltGray"/>
                </a:solidFill>
              </a:ln>
            </p:spPr>
          </p:pic>
        </mc:Fallback>
      </mc:AlternateContent>
    </p:spTree>
    <p:extLst>
      <p:ext uri="{BB962C8B-B14F-4D97-AF65-F5344CB8AC3E}">
        <p14:creationId xmlns:p14="http://schemas.microsoft.com/office/powerpoint/2010/main" val="3373531473"/>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otalTime>533</TotalTime>
  <Words>2082</Words>
  <Application>Microsoft Office PowerPoint</Application>
  <PresentationFormat>Panorámica</PresentationFormat>
  <Paragraphs>211</Paragraphs>
  <Slides>41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Century Gothic</vt:lpstr>
      <vt:lpstr>Courier New</vt:lpstr>
      <vt:lpstr>Wingdings 3</vt:lpstr>
      <vt:lpstr>Espiral</vt:lpstr>
      <vt:lpstr>Programa de Estudios por Competencias “PROGRAMACIÓN I” </vt:lpstr>
      <vt:lpstr>Objetivo de la Asignatura</vt:lpstr>
      <vt:lpstr>Datos de Identificación</vt:lpstr>
      <vt:lpstr>Guion Explicativo</vt:lpstr>
      <vt:lpstr>¿Qué es un Arreglo?</vt:lpstr>
      <vt:lpstr>¿Para que sirven?</vt:lpstr>
      <vt:lpstr>Ventajas y Desventajas</vt:lpstr>
      <vt:lpstr>Dimensión de un Arreglo (Array)</vt:lpstr>
      <vt:lpstr>Unidimensional</vt:lpstr>
      <vt:lpstr>Unidimensional</vt:lpstr>
      <vt:lpstr>Ejemplo – Arreglo Unidimensional</vt:lpstr>
      <vt:lpstr>Inicialización de un Arreglo </vt:lpstr>
      <vt:lpstr>Forma 1 de inicialización</vt:lpstr>
      <vt:lpstr>Forma 2 de inicialización</vt:lpstr>
      <vt:lpstr>Forma 3 de inicialización</vt:lpstr>
      <vt:lpstr>Forma 4 de inicialización</vt:lpstr>
      <vt:lpstr>Forma 5 de inicialización</vt:lpstr>
      <vt:lpstr>Obtener valor de un arreglo</vt:lpstr>
      <vt:lpstr>Obtener valor de un arreglo</vt:lpstr>
      <vt:lpstr>Recorrido de un vector</vt:lpstr>
      <vt:lpstr>Recorrido de un vector</vt:lpstr>
      <vt:lpstr>Recorrido de un vector</vt:lpstr>
      <vt:lpstr>Recorrido de un vector</vt:lpstr>
      <vt:lpstr>Ejercicio – Arreglo Unidimensional</vt:lpstr>
      <vt:lpstr>Array - Bidimensional o Matriz</vt:lpstr>
      <vt:lpstr>Array - Bidimensional o Matriz</vt:lpstr>
      <vt:lpstr>Array - Bidimensional o Matriz</vt:lpstr>
      <vt:lpstr>Array - Bidimensional o Matriz</vt:lpstr>
      <vt:lpstr>Inicialización de una matriz</vt:lpstr>
      <vt:lpstr>Obtener valor de una matriz</vt:lpstr>
      <vt:lpstr>Obtener valor de un arreglo</vt:lpstr>
      <vt:lpstr>Recorrido dentro de una matriz</vt:lpstr>
      <vt:lpstr>Recorrido dentro de una matriz</vt:lpstr>
      <vt:lpstr>Recorrido dentro de una matriz</vt:lpstr>
      <vt:lpstr>Recorrido dentro de una matriz</vt:lpstr>
      <vt:lpstr>Ejemplo1 – Arreglo Bidimensional</vt:lpstr>
      <vt:lpstr>Ejemplo2 – Arreglo Bidimensional</vt:lpstr>
      <vt:lpstr>Ejercicio – Arreglo bidimensional </vt:lpstr>
      <vt:lpstr>Conclusiones</vt:lpstr>
      <vt:lpstr>Referencias Electrónicas</vt:lpstr>
      <vt:lpstr>Referencias Electrónicas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Arreglos</dc:title>
  <dc:creator>ALRR</dc:creator>
  <cp:lastModifiedBy>Ana Luisa Ramirez Roja</cp:lastModifiedBy>
  <cp:revision>49</cp:revision>
  <dcterms:created xsi:type="dcterms:W3CDTF">2019-09-22T18:45:13Z</dcterms:created>
  <dcterms:modified xsi:type="dcterms:W3CDTF">2019-09-29T19:54:00Z</dcterms:modified>
</cp:coreProperties>
</file>