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57" r:id="rId11"/>
    <p:sldId id="268" r:id="rId12"/>
    <p:sldId id="269" r:id="rId13"/>
    <p:sldId id="290" r:id="rId14"/>
    <p:sldId id="292" r:id="rId15"/>
    <p:sldId id="293" r:id="rId16"/>
    <p:sldId id="291" r:id="rId17"/>
    <p:sldId id="294" r:id="rId18"/>
    <p:sldId id="295" r:id="rId19"/>
    <p:sldId id="296" r:id="rId20"/>
    <p:sldId id="297" r:id="rId21"/>
    <p:sldId id="298" r:id="rId22"/>
    <p:sldId id="267" r:id="rId23"/>
    <p:sldId id="270" r:id="rId24"/>
    <p:sldId id="271" r:id="rId25"/>
    <p:sldId id="272" r:id="rId26"/>
    <p:sldId id="273" r:id="rId27"/>
    <p:sldId id="274" r:id="rId28"/>
    <p:sldId id="277" r:id="rId29"/>
    <p:sldId id="278" r:id="rId30"/>
    <p:sldId id="275" r:id="rId31"/>
    <p:sldId id="280" r:id="rId32"/>
    <p:sldId id="283" r:id="rId33"/>
    <p:sldId id="284" r:id="rId34"/>
    <p:sldId id="285" r:id="rId35"/>
    <p:sldId id="286" r:id="rId36"/>
    <p:sldId id="287" r:id="rId37"/>
    <p:sldId id="276" r:id="rId38"/>
    <p:sldId id="279" r:id="rId39"/>
    <p:sldId id="281" r:id="rId40"/>
    <p:sldId id="282" r:id="rId41"/>
    <p:sldId id="289" r:id="rId42"/>
    <p:sldId id="258" r:id="rId43"/>
    <p:sldId id="288"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7" autoAdjust="0"/>
    <p:restoredTop sz="94660"/>
  </p:normalViewPr>
  <p:slideViewPr>
    <p:cSldViewPr snapToGrid="0">
      <p:cViewPr varScale="1">
        <p:scale>
          <a:sx n="61" d="100"/>
          <a:sy n="61" d="100"/>
        </p:scale>
        <p:origin x="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slide" Target="../slides/slide22.xml"/><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slide" Target="../slides/slide30.xml"/><Relationship Id="rId1" Type="http://schemas.openxmlformats.org/officeDocument/2006/relationships/slide" Target="../slides/slide9.xml"/><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slide" Target="../slides/slide37.xml"/><Relationship Id="rId9" Type="http://schemas.openxmlformats.org/officeDocument/2006/relationships/image" Target="../media/image20.png"/></Relationships>
</file>

<file path=ppt/diagrams/_rels/data4.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ata5.xml.rels><?xml version="1.0" encoding="UTF-8" standalone="yes"?>
<Relationships xmlns="http://schemas.openxmlformats.org/package/2006/relationships"><Relationship Id="rId8" Type="http://schemas.openxmlformats.org/officeDocument/2006/relationships/image" Target="../media/image75.svg"/><Relationship Id="rId13" Type="http://schemas.openxmlformats.org/officeDocument/2006/relationships/image" Target="../media/image80.pn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svg"/><Relationship Id="rId2" Type="http://schemas.openxmlformats.org/officeDocument/2006/relationships/image" Target="../media/image69.svg"/><Relationship Id="rId16" Type="http://schemas.openxmlformats.org/officeDocument/2006/relationships/image" Target="../media/image83.svg"/><Relationship Id="rId1" Type="http://schemas.openxmlformats.org/officeDocument/2006/relationships/image" Target="../media/image68.png"/><Relationship Id="rId6" Type="http://schemas.openxmlformats.org/officeDocument/2006/relationships/image" Target="../media/image73.svg"/><Relationship Id="rId11" Type="http://schemas.openxmlformats.org/officeDocument/2006/relationships/image" Target="../media/image78.png"/><Relationship Id="rId5" Type="http://schemas.openxmlformats.org/officeDocument/2006/relationships/image" Target="../media/image72.png"/><Relationship Id="rId15" Type="http://schemas.openxmlformats.org/officeDocument/2006/relationships/image" Target="../media/image82.png"/><Relationship Id="rId10" Type="http://schemas.openxmlformats.org/officeDocument/2006/relationships/image" Target="../media/image77.svg"/><Relationship Id="rId4" Type="http://schemas.openxmlformats.org/officeDocument/2006/relationships/image" Target="../media/image71.svg"/><Relationship Id="rId9" Type="http://schemas.openxmlformats.org/officeDocument/2006/relationships/image" Target="../media/image76.png"/><Relationship Id="rId14" Type="http://schemas.openxmlformats.org/officeDocument/2006/relationships/image" Target="../media/image81.svg"/></Relationships>
</file>

<file path=ppt/diagrams/_rels/data6.xml.rels><?xml version="1.0" encoding="UTF-8" standalone="yes"?>
<Relationships xmlns="http://schemas.openxmlformats.org/package/2006/relationships"><Relationship Id="rId1" Type="http://schemas.openxmlformats.org/officeDocument/2006/relationships/hyperlink" Target="http://www.monografias.com/trabajos11/compil/compil.shtml" TargetMode="External"/></Relationships>
</file>

<file path=ppt/diagrams/_rels/drawing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4.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54.png"/><Relationship Id="rId7" Type="http://schemas.openxmlformats.org/officeDocument/2006/relationships/image" Target="../media/image56.png"/><Relationship Id="rId2" Type="http://schemas.openxmlformats.org/officeDocument/2006/relationships/image" Target="../media/image46.svg"/><Relationship Id="rId1" Type="http://schemas.openxmlformats.org/officeDocument/2006/relationships/image" Target="../media/image53.png"/><Relationship Id="rId6" Type="http://schemas.openxmlformats.org/officeDocument/2006/relationships/image" Target="../media/image50.svg"/><Relationship Id="rId5" Type="http://schemas.openxmlformats.org/officeDocument/2006/relationships/image" Target="../media/image55.png"/><Relationship Id="rId4" Type="http://schemas.openxmlformats.org/officeDocument/2006/relationships/image" Target="../media/image48.svg"/></Relationships>
</file>

<file path=ppt/diagrams/_rels/drawing5.xml.rels><?xml version="1.0" encoding="UTF-8" standalone="yes"?>
<Relationships xmlns="http://schemas.openxmlformats.org/package/2006/relationships"><Relationship Id="rId8" Type="http://schemas.openxmlformats.org/officeDocument/2006/relationships/image" Target="../media/image75.svg"/><Relationship Id="rId13" Type="http://schemas.openxmlformats.org/officeDocument/2006/relationships/image" Target="../media/image80.pn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svg"/><Relationship Id="rId2" Type="http://schemas.openxmlformats.org/officeDocument/2006/relationships/image" Target="../media/image69.svg"/><Relationship Id="rId16" Type="http://schemas.openxmlformats.org/officeDocument/2006/relationships/image" Target="../media/image83.svg"/><Relationship Id="rId1" Type="http://schemas.openxmlformats.org/officeDocument/2006/relationships/image" Target="../media/image68.png"/><Relationship Id="rId6" Type="http://schemas.openxmlformats.org/officeDocument/2006/relationships/image" Target="../media/image73.svg"/><Relationship Id="rId11" Type="http://schemas.openxmlformats.org/officeDocument/2006/relationships/image" Target="../media/image78.png"/><Relationship Id="rId5" Type="http://schemas.openxmlformats.org/officeDocument/2006/relationships/image" Target="../media/image72.png"/><Relationship Id="rId15" Type="http://schemas.openxmlformats.org/officeDocument/2006/relationships/image" Target="../media/image82.png"/><Relationship Id="rId10" Type="http://schemas.openxmlformats.org/officeDocument/2006/relationships/image" Target="../media/image77.svg"/><Relationship Id="rId4" Type="http://schemas.openxmlformats.org/officeDocument/2006/relationships/image" Target="../media/image71.svg"/><Relationship Id="rId9" Type="http://schemas.openxmlformats.org/officeDocument/2006/relationships/image" Target="../media/image76.png"/><Relationship Id="rId14" Type="http://schemas.openxmlformats.org/officeDocument/2006/relationships/image" Target="../media/image81.svg"/></Relationships>
</file>

<file path=ppt/diagrams/_rels/drawing6.xml.rels><?xml version="1.0" encoding="UTF-8" standalone="yes"?>
<Relationships xmlns="http://schemas.openxmlformats.org/package/2006/relationships"><Relationship Id="rId1" Type="http://schemas.openxmlformats.org/officeDocument/2006/relationships/hyperlink" Target="http://www.monografias.com/trabajos11/compil/compil.shtml"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26A13D-5A23-4D86-9E3A-8A5DA11DC0D3}" type="doc">
      <dgm:prSet loTypeId="urn:microsoft.com/office/officeart/2005/8/layout/matrix3" loCatId="matrix" qsTypeId="urn:microsoft.com/office/officeart/2005/8/quickstyle/simple2" qsCatId="simple" csTypeId="urn:microsoft.com/office/officeart/2005/8/colors/colorful4" csCatId="colorful" phldr="1"/>
      <dgm:spPr/>
      <dgm:t>
        <a:bodyPr/>
        <a:lstStyle/>
        <a:p>
          <a:endParaRPr lang="en-US"/>
        </a:p>
      </dgm:t>
    </dgm:pt>
    <dgm:pt modelId="{5F55CD50-134A-4358-89C1-4D484072BCC9}">
      <dgm:prSet custT="1"/>
      <dgm:spPr/>
      <dgm:t>
        <a:bodyPr/>
        <a:lstStyle/>
        <a:p>
          <a:r>
            <a:rPr lang="es-MX" sz="1800" b="1">
              <a:solidFill>
                <a:schemeClr val="bg1"/>
              </a:solidFill>
            </a:rPr>
            <a:t>Desarrollar aplicaciones informáticas de complejidad media, mediante un lenguaje de programación estructurado</a:t>
          </a:r>
          <a:endParaRPr lang="en-US" sz="1800" b="1" dirty="0">
            <a:solidFill>
              <a:schemeClr val="bg1"/>
            </a:solidFill>
          </a:endParaRPr>
        </a:p>
      </dgm:t>
    </dgm:pt>
    <dgm:pt modelId="{B28CA58B-E228-48BA-B32F-778231839DE9}" type="parTrans" cxnId="{C261762C-0BB8-4CDF-810F-E4625AFFAFCE}">
      <dgm:prSet/>
      <dgm:spPr/>
      <dgm:t>
        <a:bodyPr/>
        <a:lstStyle/>
        <a:p>
          <a:endParaRPr lang="en-US" sz="2400" b="1">
            <a:solidFill>
              <a:schemeClr val="bg1"/>
            </a:solidFill>
          </a:endParaRPr>
        </a:p>
      </dgm:t>
    </dgm:pt>
    <dgm:pt modelId="{31AAD439-6975-4252-B74C-803DC1C10539}" type="sibTrans" cxnId="{C261762C-0BB8-4CDF-810F-E4625AFFAFCE}">
      <dgm:prSet/>
      <dgm:spPr/>
      <dgm:t>
        <a:bodyPr/>
        <a:lstStyle/>
        <a:p>
          <a:endParaRPr lang="en-US" sz="2400" b="1">
            <a:solidFill>
              <a:schemeClr val="bg1"/>
            </a:solidFill>
          </a:endParaRPr>
        </a:p>
      </dgm:t>
    </dgm:pt>
    <dgm:pt modelId="{219C1804-5E9B-420B-93D2-77E21E615152}">
      <dgm:prSet custT="1"/>
      <dgm:spPr/>
      <dgm:t>
        <a:bodyPr/>
        <a:lstStyle/>
        <a:p>
          <a:r>
            <a:rPr lang="es-MX" sz="1800" b="1" dirty="0">
              <a:solidFill>
                <a:schemeClr val="bg1"/>
              </a:solidFill>
            </a:rPr>
            <a:t>Desarrollar programas con módulos altamente cohesivos</a:t>
          </a:r>
        </a:p>
      </dgm:t>
    </dgm:pt>
    <dgm:pt modelId="{7DD686E6-639C-4BD3-8CD2-EF7CA8F1E0A0}" type="parTrans" cxnId="{2B8AA2A4-EDFE-44BF-B70E-37367BC9E80B}">
      <dgm:prSet/>
      <dgm:spPr/>
      <dgm:t>
        <a:bodyPr/>
        <a:lstStyle/>
        <a:p>
          <a:endParaRPr lang="es-MX" sz="2400" b="1">
            <a:solidFill>
              <a:schemeClr val="bg1"/>
            </a:solidFill>
          </a:endParaRPr>
        </a:p>
      </dgm:t>
    </dgm:pt>
    <dgm:pt modelId="{F7F31393-89CA-4A8B-9D54-AAC846399C60}" type="sibTrans" cxnId="{2B8AA2A4-EDFE-44BF-B70E-37367BC9E80B}">
      <dgm:prSet/>
      <dgm:spPr/>
      <dgm:t>
        <a:bodyPr/>
        <a:lstStyle/>
        <a:p>
          <a:endParaRPr lang="es-MX" sz="2400" b="1">
            <a:solidFill>
              <a:schemeClr val="bg1"/>
            </a:solidFill>
          </a:endParaRPr>
        </a:p>
      </dgm:t>
    </dgm:pt>
    <dgm:pt modelId="{DDB4B898-2377-4FF0-A3FE-33ACBF234CD5}">
      <dgm:prSet custT="1"/>
      <dgm:spPr/>
      <dgm:t>
        <a:bodyPr/>
        <a:lstStyle/>
        <a:p>
          <a:r>
            <a:rPr lang="es-MX" sz="1800" b="1" dirty="0">
              <a:solidFill>
                <a:schemeClr val="bg1"/>
              </a:solidFill>
            </a:rPr>
            <a:t>Usar un lenguaje de programación estructurado para la codificación de programas</a:t>
          </a:r>
        </a:p>
      </dgm:t>
    </dgm:pt>
    <dgm:pt modelId="{287FB3FB-7927-449B-89D5-0FD029E233FA}" type="parTrans" cxnId="{FB12F006-82FA-479C-B33B-705CA2E2B8E8}">
      <dgm:prSet/>
      <dgm:spPr/>
      <dgm:t>
        <a:bodyPr/>
        <a:lstStyle/>
        <a:p>
          <a:endParaRPr lang="es-MX" sz="2400" b="1">
            <a:solidFill>
              <a:schemeClr val="bg1"/>
            </a:solidFill>
          </a:endParaRPr>
        </a:p>
      </dgm:t>
    </dgm:pt>
    <dgm:pt modelId="{041BA176-0E58-4223-AE02-1A354F0F9727}" type="sibTrans" cxnId="{FB12F006-82FA-479C-B33B-705CA2E2B8E8}">
      <dgm:prSet/>
      <dgm:spPr/>
      <dgm:t>
        <a:bodyPr/>
        <a:lstStyle/>
        <a:p>
          <a:endParaRPr lang="es-MX" sz="2400" b="1">
            <a:solidFill>
              <a:schemeClr val="bg1"/>
            </a:solidFill>
          </a:endParaRPr>
        </a:p>
      </dgm:t>
    </dgm:pt>
    <dgm:pt modelId="{1BFB0132-94FC-402E-A1F4-127006D62CAF}">
      <dgm:prSet custT="1"/>
      <dgm:spPr/>
      <dgm:t>
        <a:bodyPr/>
        <a:lstStyle/>
        <a:p>
          <a:r>
            <a:rPr lang="es-MX" sz="1800" b="1" dirty="0">
              <a:solidFill>
                <a:schemeClr val="bg1"/>
              </a:solidFill>
            </a:rPr>
            <a:t>Usar apropiadamente variables, por su tipo y por su ámbito</a:t>
          </a:r>
        </a:p>
      </dgm:t>
    </dgm:pt>
    <dgm:pt modelId="{E3DA01EB-0BC3-4E84-B7C8-12FB84953F15}" type="parTrans" cxnId="{F7AEA2F6-3923-404A-90E2-8E7018B89E5A}">
      <dgm:prSet/>
      <dgm:spPr/>
      <dgm:t>
        <a:bodyPr/>
        <a:lstStyle/>
        <a:p>
          <a:endParaRPr lang="es-MX" sz="2400" b="1">
            <a:solidFill>
              <a:schemeClr val="bg1"/>
            </a:solidFill>
          </a:endParaRPr>
        </a:p>
      </dgm:t>
    </dgm:pt>
    <dgm:pt modelId="{C51C0857-6539-46E8-8871-3D3709127439}" type="sibTrans" cxnId="{F7AEA2F6-3923-404A-90E2-8E7018B89E5A}">
      <dgm:prSet/>
      <dgm:spPr/>
      <dgm:t>
        <a:bodyPr/>
        <a:lstStyle/>
        <a:p>
          <a:endParaRPr lang="es-MX" sz="2400" b="1">
            <a:solidFill>
              <a:schemeClr val="bg1"/>
            </a:solidFill>
          </a:endParaRPr>
        </a:p>
      </dgm:t>
    </dgm:pt>
    <dgm:pt modelId="{6DD779A7-15AE-4CA7-B9DC-0220B14367DB}" type="pres">
      <dgm:prSet presAssocID="{7E26A13D-5A23-4D86-9E3A-8A5DA11DC0D3}" presName="matrix" presStyleCnt="0">
        <dgm:presLayoutVars>
          <dgm:chMax val="1"/>
          <dgm:dir/>
          <dgm:resizeHandles val="exact"/>
        </dgm:presLayoutVars>
      </dgm:prSet>
      <dgm:spPr/>
    </dgm:pt>
    <dgm:pt modelId="{C5C6BB78-47BF-4943-BCD5-6838D269EC59}" type="pres">
      <dgm:prSet presAssocID="{7E26A13D-5A23-4D86-9E3A-8A5DA11DC0D3}" presName="diamond" presStyleLbl="bgShp" presStyleIdx="0" presStyleCnt="1"/>
      <dgm:spPr/>
    </dgm:pt>
    <dgm:pt modelId="{81CC948E-EDCE-4956-8019-89D6CD59A41D}" type="pres">
      <dgm:prSet presAssocID="{7E26A13D-5A23-4D86-9E3A-8A5DA11DC0D3}" presName="quad1" presStyleLbl="node1" presStyleIdx="0" presStyleCnt="4">
        <dgm:presLayoutVars>
          <dgm:chMax val="0"/>
          <dgm:chPref val="0"/>
          <dgm:bulletEnabled val="1"/>
        </dgm:presLayoutVars>
      </dgm:prSet>
      <dgm:spPr/>
    </dgm:pt>
    <dgm:pt modelId="{FE963D42-3287-4D08-BE0D-3A754A881C35}" type="pres">
      <dgm:prSet presAssocID="{7E26A13D-5A23-4D86-9E3A-8A5DA11DC0D3}" presName="quad2" presStyleLbl="node1" presStyleIdx="1" presStyleCnt="4">
        <dgm:presLayoutVars>
          <dgm:chMax val="0"/>
          <dgm:chPref val="0"/>
          <dgm:bulletEnabled val="1"/>
        </dgm:presLayoutVars>
      </dgm:prSet>
      <dgm:spPr/>
    </dgm:pt>
    <dgm:pt modelId="{D79A9D80-A06C-4A73-990D-5AAAA744EA18}" type="pres">
      <dgm:prSet presAssocID="{7E26A13D-5A23-4D86-9E3A-8A5DA11DC0D3}" presName="quad3" presStyleLbl="node1" presStyleIdx="2" presStyleCnt="4">
        <dgm:presLayoutVars>
          <dgm:chMax val="0"/>
          <dgm:chPref val="0"/>
          <dgm:bulletEnabled val="1"/>
        </dgm:presLayoutVars>
      </dgm:prSet>
      <dgm:spPr/>
    </dgm:pt>
    <dgm:pt modelId="{10DB4977-D13D-4775-8005-69BADD31D2A7}" type="pres">
      <dgm:prSet presAssocID="{7E26A13D-5A23-4D86-9E3A-8A5DA11DC0D3}" presName="quad4" presStyleLbl="node1" presStyleIdx="3" presStyleCnt="4">
        <dgm:presLayoutVars>
          <dgm:chMax val="0"/>
          <dgm:chPref val="0"/>
          <dgm:bulletEnabled val="1"/>
        </dgm:presLayoutVars>
      </dgm:prSet>
      <dgm:spPr/>
    </dgm:pt>
  </dgm:ptLst>
  <dgm:cxnLst>
    <dgm:cxn modelId="{FB12F006-82FA-479C-B33B-705CA2E2B8E8}" srcId="{7E26A13D-5A23-4D86-9E3A-8A5DA11DC0D3}" destId="{DDB4B898-2377-4FF0-A3FE-33ACBF234CD5}" srcOrd="2" destOrd="0" parTransId="{287FB3FB-7927-449B-89D5-0FD029E233FA}" sibTransId="{041BA176-0E58-4223-AE02-1A354F0F9727}"/>
    <dgm:cxn modelId="{8A3DF124-9E82-417C-AB1E-848D8243B4BD}" type="presOf" srcId="{DDB4B898-2377-4FF0-A3FE-33ACBF234CD5}" destId="{D79A9D80-A06C-4A73-990D-5AAAA744EA18}" srcOrd="0" destOrd="0" presId="urn:microsoft.com/office/officeart/2005/8/layout/matrix3"/>
    <dgm:cxn modelId="{C261762C-0BB8-4CDF-810F-E4625AFFAFCE}" srcId="{7E26A13D-5A23-4D86-9E3A-8A5DA11DC0D3}" destId="{5F55CD50-134A-4358-89C1-4D484072BCC9}" srcOrd="0" destOrd="0" parTransId="{B28CA58B-E228-48BA-B32F-778231839DE9}" sibTransId="{31AAD439-6975-4252-B74C-803DC1C10539}"/>
    <dgm:cxn modelId="{AA35148A-1F3E-497C-9FE8-7AB8E35A8A03}" type="presOf" srcId="{7E26A13D-5A23-4D86-9E3A-8A5DA11DC0D3}" destId="{6DD779A7-15AE-4CA7-B9DC-0220B14367DB}" srcOrd="0" destOrd="0" presId="urn:microsoft.com/office/officeart/2005/8/layout/matrix3"/>
    <dgm:cxn modelId="{0D995B91-D20B-46BD-9E21-DE93C3D42D92}" type="presOf" srcId="{5F55CD50-134A-4358-89C1-4D484072BCC9}" destId="{81CC948E-EDCE-4956-8019-89D6CD59A41D}" srcOrd="0" destOrd="0" presId="urn:microsoft.com/office/officeart/2005/8/layout/matrix3"/>
    <dgm:cxn modelId="{BA36D49D-2528-4165-AD8A-21FAC47ADFEF}" type="presOf" srcId="{219C1804-5E9B-420B-93D2-77E21E615152}" destId="{FE963D42-3287-4D08-BE0D-3A754A881C35}" srcOrd="0" destOrd="0" presId="urn:microsoft.com/office/officeart/2005/8/layout/matrix3"/>
    <dgm:cxn modelId="{2B8AA2A4-EDFE-44BF-B70E-37367BC9E80B}" srcId="{7E26A13D-5A23-4D86-9E3A-8A5DA11DC0D3}" destId="{219C1804-5E9B-420B-93D2-77E21E615152}" srcOrd="1" destOrd="0" parTransId="{7DD686E6-639C-4BD3-8CD2-EF7CA8F1E0A0}" sibTransId="{F7F31393-89CA-4A8B-9D54-AAC846399C60}"/>
    <dgm:cxn modelId="{6B8836BB-A724-4609-8283-F446BB18362E}" type="presOf" srcId="{1BFB0132-94FC-402E-A1F4-127006D62CAF}" destId="{10DB4977-D13D-4775-8005-69BADD31D2A7}" srcOrd="0" destOrd="0" presId="urn:microsoft.com/office/officeart/2005/8/layout/matrix3"/>
    <dgm:cxn modelId="{F7AEA2F6-3923-404A-90E2-8E7018B89E5A}" srcId="{7E26A13D-5A23-4D86-9E3A-8A5DA11DC0D3}" destId="{1BFB0132-94FC-402E-A1F4-127006D62CAF}" srcOrd="3" destOrd="0" parTransId="{E3DA01EB-0BC3-4E84-B7C8-12FB84953F15}" sibTransId="{C51C0857-6539-46E8-8871-3D3709127439}"/>
    <dgm:cxn modelId="{8CD98E05-8C8B-4188-8B75-6235D9918A16}" type="presParOf" srcId="{6DD779A7-15AE-4CA7-B9DC-0220B14367DB}" destId="{C5C6BB78-47BF-4943-BCD5-6838D269EC59}" srcOrd="0" destOrd="0" presId="urn:microsoft.com/office/officeart/2005/8/layout/matrix3"/>
    <dgm:cxn modelId="{9BA5DE2A-A30E-48C8-BD8C-2E8B1AF68967}" type="presParOf" srcId="{6DD779A7-15AE-4CA7-B9DC-0220B14367DB}" destId="{81CC948E-EDCE-4956-8019-89D6CD59A41D}" srcOrd="1" destOrd="0" presId="urn:microsoft.com/office/officeart/2005/8/layout/matrix3"/>
    <dgm:cxn modelId="{DD6177D4-A0AE-4C01-96BD-AD869B5E5C88}" type="presParOf" srcId="{6DD779A7-15AE-4CA7-B9DC-0220B14367DB}" destId="{FE963D42-3287-4D08-BE0D-3A754A881C35}" srcOrd="2" destOrd="0" presId="urn:microsoft.com/office/officeart/2005/8/layout/matrix3"/>
    <dgm:cxn modelId="{E2E691FE-0837-40BC-9CA5-EE6DDF0A35E6}" type="presParOf" srcId="{6DD779A7-15AE-4CA7-B9DC-0220B14367DB}" destId="{D79A9D80-A06C-4A73-990D-5AAAA744EA18}" srcOrd="3" destOrd="0" presId="urn:microsoft.com/office/officeart/2005/8/layout/matrix3"/>
    <dgm:cxn modelId="{2562F8E8-9892-47DE-B371-A9D09D16F56C}" type="presParOf" srcId="{6DD779A7-15AE-4CA7-B9DC-0220B14367DB}" destId="{10DB4977-D13D-4775-8005-69BADD31D2A7}"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666D98-9C3B-4307-A51D-B502C7B8CA76}" type="doc">
      <dgm:prSet loTypeId="urn:microsoft.com/office/officeart/2018/5/layout/IconCircleLabelList" loCatId="icon" qsTypeId="urn:microsoft.com/office/officeart/2005/8/quickstyle/simple1" qsCatId="simple" csTypeId="urn:microsoft.com/office/officeart/2018/5/colors/Iconchunking_neutralicon_colorful5" csCatId="colorful" phldr="1"/>
      <dgm:spPr/>
      <dgm:t>
        <a:bodyPr/>
        <a:lstStyle/>
        <a:p>
          <a:endParaRPr lang="en-US"/>
        </a:p>
      </dgm:t>
    </dgm:pt>
    <dgm:pt modelId="{080BC687-EBB1-4265-814A-CBB91F9F2B99}">
      <dgm:prSet/>
      <dgm:spPr/>
      <dgm:t>
        <a:bodyPr/>
        <a:lstStyle/>
        <a:p>
          <a:pPr>
            <a:lnSpc>
              <a:spcPct val="100000"/>
            </a:lnSpc>
            <a:defRPr cap="all"/>
          </a:pPr>
          <a:r>
            <a:rPr lang="es-MX" dirty="0">
              <a:hlinkClick xmlns:r="http://schemas.openxmlformats.org/officeDocument/2006/relationships" r:id="rId1" action="ppaction://hlinksldjump"/>
            </a:rPr>
            <a:t>Paradigmas de lenguajes de programación (LP</a:t>
          </a:r>
          <a:r>
            <a:rPr lang="es-MX" dirty="0"/>
            <a:t>)</a:t>
          </a:r>
          <a:endParaRPr lang="en-US" dirty="0"/>
        </a:p>
      </dgm:t>
    </dgm:pt>
    <dgm:pt modelId="{ADC18B21-EEA5-495C-83A2-9042134825CB}" type="parTrans" cxnId="{D4DDCF10-116E-4622-B236-0000128C24F1}">
      <dgm:prSet/>
      <dgm:spPr/>
      <dgm:t>
        <a:bodyPr/>
        <a:lstStyle/>
        <a:p>
          <a:endParaRPr lang="en-US" sz="2400"/>
        </a:p>
      </dgm:t>
    </dgm:pt>
    <dgm:pt modelId="{B9E46F2E-8017-4920-9571-436F36356AD2}" type="sibTrans" cxnId="{D4DDCF10-116E-4622-B236-0000128C24F1}">
      <dgm:prSet/>
      <dgm:spPr/>
      <dgm:t>
        <a:bodyPr/>
        <a:lstStyle/>
        <a:p>
          <a:endParaRPr lang="en-US"/>
        </a:p>
      </dgm:t>
    </dgm:pt>
    <dgm:pt modelId="{234B32FA-E710-4034-943D-35270A2F5A59}">
      <dgm:prSet/>
      <dgm:spPr/>
      <dgm:t>
        <a:bodyPr/>
        <a:lstStyle/>
        <a:p>
          <a:pPr>
            <a:lnSpc>
              <a:spcPct val="100000"/>
            </a:lnSpc>
            <a:defRPr cap="all"/>
          </a:pPr>
          <a:r>
            <a:rPr lang="es-MX" dirty="0">
              <a:hlinkClick xmlns:r="http://schemas.openxmlformats.org/officeDocument/2006/relationships" r:id="rId2" action="ppaction://hlinksldjump"/>
            </a:rPr>
            <a:t>Elementos de un LP </a:t>
          </a:r>
          <a:endParaRPr lang="en-US"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67953116-49CB-46C4-A6CE-46014581519D}" type="parTrans" cxnId="{4F276BDB-B9C8-420E-ACAB-672EF10472F7}">
      <dgm:prSet/>
      <dgm:spPr/>
      <dgm:t>
        <a:bodyPr/>
        <a:lstStyle/>
        <a:p>
          <a:endParaRPr lang="en-US" sz="2400"/>
        </a:p>
      </dgm:t>
    </dgm:pt>
    <dgm:pt modelId="{FEA8F2C3-B734-4F2C-8DE7-562A1305D718}" type="sibTrans" cxnId="{4F276BDB-B9C8-420E-ACAB-672EF10472F7}">
      <dgm:prSet/>
      <dgm:spPr/>
      <dgm:t>
        <a:bodyPr/>
        <a:lstStyle/>
        <a:p>
          <a:endParaRPr lang="en-US"/>
        </a:p>
      </dgm:t>
    </dgm:pt>
    <dgm:pt modelId="{A17D0EDD-982B-4056-8FCF-8419060E4C15}">
      <dgm:prSet/>
      <dgm:spPr/>
      <dgm:t>
        <a:bodyPr/>
        <a:lstStyle/>
        <a:p>
          <a:pPr>
            <a:lnSpc>
              <a:spcPct val="100000"/>
            </a:lnSpc>
            <a:defRPr cap="all"/>
          </a:pPr>
          <a:r>
            <a:rPr lang="es-MX" dirty="0">
              <a:hlinkClick xmlns:r="http://schemas.openxmlformats.org/officeDocument/2006/relationships" r:id="rId3" action="ppaction://hlinksldjump"/>
            </a:rPr>
            <a:t>Origines de los LP estructurados </a:t>
          </a:r>
          <a:endParaRPr lang="en-US"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A927C170-FD83-4EDF-AA9E-6FF3C481FD46}" type="parTrans" cxnId="{EA6DEBBA-2ECB-40EB-BFAC-435C5E7D065D}">
      <dgm:prSet/>
      <dgm:spPr/>
      <dgm:t>
        <a:bodyPr/>
        <a:lstStyle/>
        <a:p>
          <a:endParaRPr lang="en-US" sz="2400"/>
        </a:p>
      </dgm:t>
    </dgm:pt>
    <dgm:pt modelId="{84EB978A-AADB-4BCD-BA05-82FCA18375A8}" type="sibTrans" cxnId="{EA6DEBBA-2ECB-40EB-BFAC-435C5E7D065D}">
      <dgm:prSet/>
      <dgm:spPr/>
      <dgm:t>
        <a:bodyPr/>
        <a:lstStyle/>
        <a:p>
          <a:endParaRPr lang="en-US"/>
        </a:p>
      </dgm:t>
    </dgm:pt>
    <dgm:pt modelId="{0945BE0F-F08E-4A6D-B4F1-4E604D8F6121}">
      <dgm:prSet/>
      <dgm:spPr/>
      <dgm:t>
        <a:bodyPr/>
        <a:lstStyle/>
        <a:p>
          <a:pPr>
            <a:lnSpc>
              <a:spcPct val="100000"/>
            </a:lnSpc>
            <a:defRPr cap="all"/>
          </a:pPr>
          <a:r>
            <a:rPr lang="es-MX" dirty="0">
              <a:hlinkClick xmlns:r="http://schemas.openxmlformats.org/officeDocument/2006/relationships" r:id="rId4" action="ppaction://hlinksldjump"/>
            </a:rPr>
            <a:t>Principales herramientas de software desarrollados en LPE </a:t>
          </a:r>
          <a:endParaRPr lang="en-US"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901AEC51-9B9A-45DF-BACB-7AB82D5D24D3}" type="parTrans" cxnId="{E3279999-ACF4-4579-A275-DCC9BD291ECC}">
      <dgm:prSet/>
      <dgm:spPr/>
      <dgm:t>
        <a:bodyPr/>
        <a:lstStyle/>
        <a:p>
          <a:endParaRPr lang="en-US" sz="2400"/>
        </a:p>
      </dgm:t>
    </dgm:pt>
    <dgm:pt modelId="{5012D9AD-27F7-4D84-9948-21D1C12CD41D}" type="sibTrans" cxnId="{E3279999-ACF4-4579-A275-DCC9BD291ECC}">
      <dgm:prSet/>
      <dgm:spPr/>
      <dgm:t>
        <a:bodyPr/>
        <a:lstStyle/>
        <a:p>
          <a:endParaRPr lang="en-US"/>
        </a:p>
      </dgm:t>
    </dgm:pt>
    <dgm:pt modelId="{9C051611-9A6A-4FC0-8763-DE0395385067}" type="pres">
      <dgm:prSet presAssocID="{2F666D98-9C3B-4307-A51D-B502C7B8CA76}" presName="root" presStyleCnt="0">
        <dgm:presLayoutVars>
          <dgm:dir/>
          <dgm:resizeHandles val="exact"/>
        </dgm:presLayoutVars>
      </dgm:prSet>
      <dgm:spPr/>
    </dgm:pt>
    <dgm:pt modelId="{24EF1C50-124D-4162-9A2B-F5976A74893D}" type="pres">
      <dgm:prSet presAssocID="{080BC687-EBB1-4265-814A-CBB91F9F2B99}" presName="compNode" presStyleCnt="0"/>
      <dgm:spPr/>
    </dgm:pt>
    <dgm:pt modelId="{D2D21290-C68C-4849-BC4A-92F06EFD85C3}" type="pres">
      <dgm:prSet presAssocID="{080BC687-EBB1-4265-814A-CBB91F9F2B99}" presName="iconBgRect" presStyleLbl="bgShp" presStyleIdx="0" presStyleCnt="4"/>
      <dgm:spPr/>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AB52D7C4-207A-41E4-AFF5-8D24F26B72CF}" type="pres">
      <dgm:prSet presAssocID="{080BC687-EBB1-4265-814A-CBB91F9F2B99}" presName="iconRect" presStyleLbl="node1" presStyleIdx="0"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thly calendar">
            <a:hlinkClick xmlns:r="http://schemas.openxmlformats.org/officeDocument/2006/relationships" r:id="rId1" action="ppaction://hlinksldjump"/>
          </dgm14:cNvPr>
        </a:ext>
      </dgm:extLst>
    </dgm:pt>
    <dgm:pt modelId="{C832D594-C6EE-4435-8078-AB56DD0BFE43}" type="pres">
      <dgm:prSet presAssocID="{080BC687-EBB1-4265-814A-CBB91F9F2B99}" presName="spaceRect" presStyleCnt="0"/>
      <dgm:spPr/>
    </dgm:pt>
    <dgm:pt modelId="{1D221DCC-DFE8-43B3-9CE8-850DE4A0029D}" type="pres">
      <dgm:prSet presAssocID="{080BC687-EBB1-4265-814A-CBB91F9F2B99}" presName="textRect" presStyleLbl="revTx" presStyleIdx="0" presStyleCnt="4">
        <dgm:presLayoutVars>
          <dgm:chMax val="1"/>
          <dgm:chPref val="1"/>
        </dgm:presLayoutVars>
      </dgm:prSet>
      <dgm:spPr/>
    </dgm:pt>
    <dgm:pt modelId="{6EE3E6B1-9F0F-4EEB-8CC6-53313AB3BD9E}" type="pres">
      <dgm:prSet presAssocID="{B9E46F2E-8017-4920-9571-436F36356AD2}" presName="sibTrans" presStyleCnt="0"/>
      <dgm:spPr/>
    </dgm:pt>
    <dgm:pt modelId="{863A5DC7-A849-4E3D-9F28-D7C37F386758}" type="pres">
      <dgm:prSet presAssocID="{234B32FA-E710-4034-943D-35270A2F5A59}" presName="compNode" presStyleCnt="0"/>
      <dgm:spPr/>
    </dgm:pt>
    <dgm:pt modelId="{1AF509D2-0731-45AD-A97B-3A02FB53E22D}" type="pres">
      <dgm:prSet presAssocID="{234B32FA-E710-4034-943D-35270A2F5A59}" presName="iconBgRect" presStyleLbl="bgShp" presStyleIdx="1" presStyleCnt="4" custScaleX="101922"/>
      <dgm:spPr/>
    </dgm:pt>
    <dgm:pt modelId="{5CBE46F2-2A61-4ECD-8A00-E233BF87935F}" type="pres">
      <dgm:prSet presAssocID="{234B32FA-E710-4034-943D-35270A2F5A59}" presName="iconRect" presStyleLbl="node1" presStyleIdx="1" presStyleCnt="4" custScaleX="10192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ierarchy">
            <a:hlinkClick xmlns:r="http://schemas.openxmlformats.org/officeDocument/2006/relationships" r:id="rId2" action="ppaction://hlinksldjump"/>
          </dgm14:cNvPr>
        </a:ext>
      </dgm:extLst>
    </dgm:pt>
    <dgm:pt modelId="{2BA1EEE6-87C3-4927-BBDC-1BC815D06FDB}" type="pres">
      <dgm:prSet presAssocID="{234B32FA-E710-4034-943D-35270A2F5A59}" presName="spaceRect" presStyleCnt="0"/>
      <dgm:spPr/>
    </dgm:pt>
    <dgm:pt modelId="{8A38A3B3-163B-4011-94B0-EB043B2DF452}" type="pres">
      <dgm:prSet presAssocID="{234B32FA-E710-4034-943D-35270A2F5A59}" presName="textRect" presStyleLbl="revTx" presStyleIdx="1" presStyleCnt="4">
        <dgm:presLayoutVars>
          <dgm:chMax val="1"/>
          <dgm:chPref val="1"/>
        </dgm:presLayoutVars>
      </dgm:prSet>
      <dgm:spPr/>
    </dgm:pt>
    <dgm:pt modelId="{99FEB520-99DE-4216-83EC-3078A65F88E6}" type="pres">
      <dgm:prSet presAssocID="{FEA8F2C3-B734-4F2C-8DE7-562A1305D718}" presName="sibTrans" presStyleCnt="0"/>
      <dgm:spPr/>
    </dgm:pt>
    <dgm:pt modelId="{018BD17D-D439-47C3-8353-FFA0C3BEF5D3}" type="pres">
      <dgm:prSet presAssocID="{A17D0EDD-982B-4056-8FCF-8419060E4C15}" presName="compNode" presStyleCnt="0"/>
      <dgm:spPr/>
    </dgm:pt>
    <dgm:pt modelId="{53E2C8A8-986C-4B13-8F27-61E95733F061}" type="pres">
      <dgm:prSet presAssocID="{A17D0EDD-982B-4056-8FCF-8419060E4C15}" presName="iconBgRect" presStyleLbl="bgShp" presStyleIdx="2" presStyleCnt="4"/>
      <dgm:spPr/>
    </dgm:pt>
    <dgm:pt modelId="{12D166BE-A6B6-494F-94C4-93E99848489D}" type="pres">
      <dgm:prSet presAssocID="{A17D0EDD-982B-4056-8FCF-8419060E4C15}" presName="iconRect" presStyleLbl="node1" presStyleIdx="2" presStyleCnt="4"/>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Network Diagram">
            <a:hlinkClick xmlns:r="http://schemas.openxmlformats.org/officeDocument/2006/relationships" r:id="rId3" action="ppaction://hlinksldjump"/>
          </dgm14:cNvPr>
        </a:ext>
      </dgm:extLst>
    </dgm:pt>
    <dgm:pt modelId="{58FDA9D3-A163-49FB-8D00-02A4280249B3}" type="pres">
      <dgm:prSet presAssocID="{A17D0EDD-982B-4056-8FCF-8419060E4C15}" presName="spaceRect" presStyleCnt="0"/>
      <dgm:spPr/>
    </dgm:pt>
    <dgm:pt modelId="{7ED1396D-9D38-47DF-9EDB-03DC91D619D2}" type="pres">
      <dgm:prSet presAssocID="{A17D0EDD-982B-4056-8FCF-8419060E4C15}" presName="textRect" presStyleLbl="revTx" presStyleIdx="2" presStyleCnt="4">
        <dgm:presLayoutVars>
          <dgm:chMax val="1"/>
          <dgm:chPref val="1"/>
        </dgm:presLayoutVars>
      </dgm:prSet>
      <dgm:spPr/>
    </dgm:pt>
    <dgm:pt modelId="{156B320D-EC47-4713-81B0-72FF0CC7D846}" type="pres">
      <dgm:prSet presAssocID="{84EB978A-AADB-4BCD-BA05-82FCA18375A8}" presName="sibTrans" presStyleCnt="0"/>
      <dgm:spPr/>
    </dgm:pt>
    <dgm:pt modelId="{53C4F305-8155-47E0-9A90-0CF50796FFB9}" type="pres">
      <dgm:prSet presAssocID="{0945BE0F-F08E-4A6D-B4F1-4E604D8F6121}" presName="compNode" presStyleCnt="0"/>
      <dgm:spPr/>
    </dgm:pt>
    <dgm:pt modelId="{671C994F-9813-4F54-87C1-42157CADB808}" type="pres">
      <dgm:prSet presAssocID="{0945BE0F-F08E-4A6D-B4F1-4E604D8F6121}" presName="iconBgRect" presStyleLbl="bgShp" presStyleIdx="3" presStyleCnt="4" custScaleX="111507"/>
      <dgm:spPr/>
    </dgm:pt>
    <dgm:pt modelId="{7BFBD234-D8A4-4E4A-B616-3A3A88DC75EB}" type="pres">
      <dgm:prSet presAssocID="{0945BE0F-F08E-4A6D-B4F1-4E604D8F6121}" presName="iconRect" presStyleLbl="node1" presStyleIdx="3" presStyleCnt="4" custScaleX="11150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rocessor">
            <a:hlinkClick xmlns:r="http://schemas.openxmlformats.org/officeDocument/2006/relationships" r:id="rId4" action="ppaction://hlinksldjump"/>
          </dgm14:cNvPr>
        </a:ext>
      </dgm:extLst>
    </dgm:pt>
    <dgm:pt modelId="{ABD46464-9CA3-4E61-BD33-A45DD27229F0}" type="pres">
      <dgm:prSet presAssocID="{0945BE0F-F08E-4A6D-B4F1-4E604D8F6121}" presName="spaceRect" presStyleCnt="0"/>
      <dgm:spPr/>
    </dgm:pt>
    <dgm:pt modelId="{A3B639DC-5D73-4352-A8A8-AF3DEFD6A5B1}" type="pres">
      <dgm:prSet presAssocID="{0945BE0F-F08E-4A6D-B4F1-4E604D8F6121}" presName="textRect" presStyleLbl="revTx" presStyleIdx="3" presStyleCnt="4">
        <dgm:presLayoutVars>
          <dgm:chMax val="1"/>
          <dgm:chPref val="1"/>
        </dgm:presLayoutVars>
      </dgm:prSet>
      <dgm:spPr/>
    </dgm:pt>
  </dgm:ptLst>
  <dgm:cxnLst>
    <dgm:cxn modelId="{A54ACE02-6382-46EE-8056-4ED77E4E28D1}" type="presOf" srcId="{080BC687-EBB1-4265-814A-CBB91F9F2B99}" destId="{1D221DCC-DFE8-43B3-9CE8-850DE4A0029D}" srcOrd="0" destOrd="0" presId="urn:microsoft.com/office/officeart/2018/5/layout/IconCircleLabelList"/>
    <dgm:cxn modelId="{D4DDCF10-116E-4622-B236-0000128C24F1}" srcId="{2F666D98-9C3B-4307-A51D-B502C7B8CA76}" destId="{080BC687-EBB1-4265-814A-CBB91F9F2B99}" srcOrd="0" destOrd="0" parTransId="{ADC18B21-EEA5-495C-83A2-9042134825CB}" sibTransId="{B9E46F2E-8017-4920-9571-436F36356AD2}"/>
    <dgm:cxn modelId="{D748BD28-9A5C-4E0F-97F9-1B90993AE58E}" type="presOf" srcId="{2F666D98-9C3B-4307-A51D-B502C7B8CA76}" destId="{9C051611-9A6A-4FC0-8763-DE0395385067}" srcOrd="0" destOrd="0" presId="urn:microsoft.com/office/officeart/2018/5/layout/IconCircleLabelList"/>
    <dgm:cxn modelId="{E3279999-ACF4-4579-A275-DCC9BD291ECC}" srcId="{2F666D98-9C3B-4307-A51D-B502C7B8CA76}" destId="{0945BE0F-F08E-4A6D-B4F1-4E604D8F6121}" srcOrd="3" destOrd="0" parTransId="{901AEC51-9B9A-45DF-BACB-7AB82D5D24D3}" sibTransId="{5012D9AD-27F7-4D84-9948-21D1C12CD41D}"/>
    <dgm:cxn modelId="{90302B9B-F9C4-4022-A666-9A785A702FAD}" type="presOf" srcId="{0945BE0F-F08E-4A6D-B4F1-4E604D8F6121}" destId="{A3B639DC-5D73-4352-A8A8-AF3DEFD6A5B1}" srcOrd="0" destOrd="0" presId="urn:microsoft.com/office/officeart/2018/5/layout/IconCircleLabelList"/>
    <dgm:cxn modelId="{EA6DEBBA-2ECB-40EB-BFAC-435C5E7D065D}" srcId="{2F666D98-9C3B-4307-A51D-B502C7B8CA76}" destId="{A17D0EDD-982B-4056-8FCF-8419060E4C15}" srcOrd="2" destOrd="0" parTransId="{A927C170-FD83-4EDF-AA9E-6FF3C481FD46}" sibTransId="{84EB978A-AADB-4BCD-BA05-82FCA18375A8}"/>
    <dgm:cxn modelId="{0F5C6EC8-495D-424E-8424-AF64D4DF2065}" type="presOf" srcId="{A17D0EDD-982B-4056-8FCF-8419060E4C15}" destId="{7ED1396D-9D38-47DF-9EDB-03DC91D619D2}" srcOrd="0" destOrd="0" presId="urn:microsoft.com/office/officeart/2018/5/layout/IconCircleLabelList"/>
    <dgm:cxn modelId="{4F276BDB-B9C8-420E-ACAB-672EF10472F7}" srcId="{2F666D98-9C3B-4307-A51D-B502C7B8CA76}" destId="{234B32FA-E710-4034-943D-35270A2F5A59}" srcOrd="1" destOrd="0" parTransId="{67953116-49CB-46C4-A6CE-46014581519D}" sibTransId="{FEA8F2C3-B734-4F2C-8DE7-562A1305D718}"/>
    <dgm:cxn modelId="{3001F4E4-D504-4102-87B4-80607BE8F09C}" type="presOf" srcId="{234B32FA-E710-4034-943D-35270A2F5A59}" destId="{8A38A3B3-163B-4011-94B0-EB043B2DF452}" srcOrd="0" destOrd="0" presId="urn:microsoft.com/office/officeart/2018/5/layout/IconCircleLabelList"/>
    <dgm:cxn modelId="{36A3A13B-9598-429F-8213-F1FC02B7F11F}" type="presParOf" srcId="{9C051611-9A6A-4FC0-8763-DE0395385067}" destId="{24EF1C50-124D-4162-9A2B-F5976A74893D}" srcOrd="0" destOrd="0" presId="urn:microsoft.com/office/officeart/2018/5/layout/IconCircleLabelList"/>
    <dgm:cxn modelId="{53CBEE0A-419D-47BF-A981-F7458F867D79}" type="presParOf" srcId="{24EF1C50-124D-4162-9A2B-F5976A74893D}" destId="{D2D21290-C68C-4849-BC4A-92F06EFD85C3}" srcOrd="0" destOrd="0" presId="urn:microsoft.com/office/officeart/2018/5/layout/IconCircleLabelList"/>
    <dgm:cxn modelId="{61B1FABA-EB6A-4698-8D5E-58E94F34C085}" type="presParOf" srcId="{24EF1C50-124D-4162-9A2B-F5976A74893D}" destId="{AB52D7C4-207A-41E4-AFF5-8D24F26B72CF}" srcOrd="1" destOrd="0" presId="urn:microsoft.com/office/officeart/2018/5/layout/IconCircleLabelList"/>
    <dgm:cxn modelId="{B06144C4-2193-477A-8F1F-C63D28FC9049}" type="presParOf" srcId="{24EF1C50-124D-4162-9A2B-F5976A74893D}" destId="{C832D594-C6EE-4435-8078-AB56DD0BFE43}" srcOrd="2" destOrd="0" presId="urn:microsoft.com/office/officeart/2018/5/layout/IconCircleLabelList"/>
    <dgm:cxn modelId="{EE6A812F-8BE0-4BBC-BD66-465BC42A7D10}" type="presParOf" srcId="{24EF1C50-124D-4162-9A2B-F5976A74893D}" destId="{1D221DCC-DFE8-43B3-9CE8-850DE4A0029D}" srcOrd="3" destOrd="0" presId="urn:microsoft.com/office/officeart/2018/5/layout/IconCircleLabelList"/>
    <dgm:cxn modelId="{EF5CE876-2189-496E-893B-1881186B38B9}" type="presParOf" srcId="{9C051611-9A6A-4FC0-8763-DE0395385067}" destId="{6EE3E6B1-9F0F-4EEB-8CC6-53313AB3BD9E}" srcOrd="1" destOrd="0" presId="urn:microsoft.com/office/officeart/2018/5/layout/IconCircleLabelList"/>
    <dgm:cxn modelId="{C9B3C7FA-607C-42B0-9142-30C7713A2873}" type="presParOf" srcId="{9C051611-9A6A-4FC0-8763-DE0395385067}" destId="{863A5DC7-A849-4E3D-9F28-D7C37F386758}" srcOrd="2" destOrd="0" presId="urn:microsoft.com/office/officeart/2018/5/layout/IconCircleLabelList"/>
    <dgm:cxn modelId="{94436EC6-005B-4B92-BD82-D84F104251CA}" type="presParOf" srcId="{863A5DC7-A849-4E3D-9F28-D7C37F386758}" destId="{1AF509D2-0731-45AD-A97B-3A02FB53E22D}" srcOrd="0" destOrd="0" presId="urn:microsoft.com/office/officeart/2018/5/layout/IconCircleLabelList"/>
    <dgm:cxn modelId="{E5A60A33-8E9B-4D9D-88B8-00AFCDAE830B}" type="presParOf" srcId="{863A5DC7-A849-4E3D-9F28-D7C37F386758}" destId="{5CBE46F2-2A61-4ECD-8A00-E233BF87935F}" srcOrd="1" destOrd="0" presId="urn:microsoft.com/office/officeart/2018/5/layout/IconCircleLabelList"/>
    <dgm:cxn modelId="{8D690882-0B21-41E9-BD89-6D1A930A142B}" type="presParOf" srcId="{863A5DC7-A849-4E3D-9F28-D7C37F386758}" destId="{2BA1EEE6-87C3-4927-BBDC-1BC815D06FDB}" srcOrd="2" destOrd="0" presId="urn:microsoft.com/office/officeart/2018/5/layout/IconCircleLabelList"/>
    <dgm:cxn modelId="{45936287-0474-4C0D-9BBC-352ACC33F8C3}" type="presParOf" srcId="{863A5DC7-A849-4E3D-9F28-D7C37F386758}" destId="{8A38A3B3-163B-4011-94B0-EB043B2DF452}" srcOrd="3" destOrd="0" presId="urn:microsoft.com/office/officeart/2018/5/layout/IconCircleLabelList"/>
    <dgm:cxn modelId="{D72838EC-514B-454D-AA4E-C4CC601628EE}" type="presParOf" srcId="{9C051611-9A6A-4FC0-8763-DE0395385067}" destId="{99FEB520-99DE-4216-83EC-3078A65F88E6}" srcOrd="3" destOrd="0" presId="urn:microsoft.com/office/officeart/2018/5/layout/IconCircleLabelList"/>
    <dgm:cxn modelId="{8976F0D7-2030-4BFB-883A-672B76A3436B}" type="presParOf" srcId="{9C051611-9A6A-4FC0-8763-DE0395385067}" destId="{018BD17D-D439-47C3-8353-FFA0C3BEF5D3}" srcOrd="4" destOrd="0" presId="urn:microsoft.com/office/officeart/2018/5/layout/IconCircleLabelList"/>
    <dgm:cxn modelId="{EB5CC079-E85D-4020-B569-DC51FBB17BC0}" type="presParOf" srcId="{018BD17D-D439-47C3-8353-FFA0C3BEF5D3}" destId="{53E2C8A8-986C-4B13-8F27-61E95733F061}" srcOrd="0" destOrd="0" presId="urn:microsoft.com/office/officeart/2018/5/layout/IconCircleLabelList"/>
    <dgm:cxn modelId="{619C2805-449D-42BA-8DD1-12A783C120AD}" type="presParOf" srcId="{018BD17D-D439-47C3-8353-FFA0C3BEF5D3}" destId="{12D166BE-A6B6-494F-94C4-93E99848489D}" srcOrd="1" destOrd="0" presId="urn:microsoft.com/office/officeart/2018/5/layout/IconCircleLabelList"/>
    <dgm:cxn modelId="{B15C2C76-66DA-4E36-8C3C-C04323164DC4}" type="presParOf" srcId="{018BD17D-D439-47C3-8353-FFA0C3BEF5D3}" destId="{58FDA9D3-A163-49FB-8D00-02A4280249B3}" srcOrd="2" destOrd="0" presId="urn:microsoft.com/office/officeart/2018/5/layout/IconCircleLabelList"/>
    <dgm:cxn modelId="{F02F4677-8D49-4369-961C-D2E675634BE6}" type="presParOf" srcId="{018BD17D-D439-47C3-8353-FFA0C3BEF5D3}" destId="{7ED1396D-9D38-47DF-9EDB-03DC91D619D2}" srcOrd="3" destOrd="0" presId="urn:microsoft.com/office/officeart/2018/5/layout/IconCircleLabelList"/>
    <dgm:cxn modelId="{1BF80FB8-925C-4725-9C24-9342646E1CDD}" type="presParOf" srcId="{9C051611-9A6A-4FC0-8763-DE0395385067}" destId="{156B320D-EC47-4713-81B0-72FF0CC7D846}" srcOrd="5" destOrd="0" presId="urn:microsoft.com/office/officeart/2018/5/layout/IconCircleLabelList"/>
    <dgm:cxn modelId="{D97103DB-52F7-4070-AAF9-FA279F66CA3C}" type="presParOf" srcId="{9C051611-9A6A-4FC0-8763-DE0395385067}" destId="{53C4F305-8155-47E0-9A90-0CF50796FFB9}" srcOrd="6" destOrd="0" presId="urn:microsoft.com/office/officeart/2018/5/layout/IconCircleLabelList"/>
    <dgm:cxn modelId="{EE5E46F7-C86A-4973-AB76-A89FC89FA2CC}" type="presParOf" srcId="{53C4F305-8155-47E0-9A90-0CF50796FFB9}" destId="{671C994F-9813-4F54-87C1-42157CADB808}" srcOrd="0" destOrd="0" presId="urn:microsoft.com/office/officeart/2018/5/layout/IconCircleLabelList"/>
    <dgm:cxn modelId="{72AB011D-9642-484B-8C67-3441A142597E}" type="presParOf" srcId="{53C4F305-8155-47E0-9A90-0CF50796FFB9}" destId="{7BFBD234-D8A4-4E4A-B616-3A3A88DC75EB}" srcOrd="1" destOrd="0" presId="urn:microsoft.com/office/officeart/2018/5/layout/IconCircleLabelList"/>
    <dgm:cxn modelId="{4B465CCF-D0DC-4964-B38F-37834DA1A376}" type="presParOf" srcId="{53C4F305-8155-47E0-9A90-0CF50796FFB9}" destId="{ABD46464-9CA3-4E61-BD33-A45DD27229F0}" srcOrd="2" destOrd="0" presId="urn:microsoft.com/office/officeart/2018/5/layout/IconCircleLabelList"/>
    <dgm:cxn modelId="{51E50E8F-A2F8-4724-97E1-527EEB817248}" type="presParOf" srcId="{53C4F305-8155-47E0-9A90-0CF50796FFB9}" destId="{A3B639DC-5D73-4352-A8A8-AF3DEFD6A5B1}" srcOrd="3" destOrd="0" presId="urn:microsoft.com/office/officeart/2018/5/layout/IconCircle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67D739-BC8E-4E5F-8B67-26D79F45AD8A}" type="doc">
      <dgm:prSet loTypeId="urn:microsoft.com/office/officeart/2005/8/layout/hierarchy1" loCatId="hierarchy" qsTypeId="urn:microsoft.com/office/officeart/2005/8/quickstyle/simple1" qsCatId="simple" csTypeId="urn:microsoft.com/office/officeart/2005/8/colors/accent0_3" csCatId="mainScheme"/>
      <dgm:spPr/>
      <dgm:t>
        <a:bodyPr/>
        <a:lstStyle/>
        <a:p>
          <a:endParaRPr lang="en-US"/>
        </a:p>
      </dgm:t>
    </dgm:pt>
    <dgm:pt modelId="{F1EB6A13-E26A-4A0F-BF03-BBD60C405B30}">
      <dgm:prSet/>
      <dgm:spPr/>
      <dgm:t>
        <a:bodyPr/>
        <a:lstStyle/>
        <a:p>
          <a:r>
            <a:rPr lang="es-MX"/>
            <a:t>Consiste en que tanto la estructura como la ejecución de los programas son determinados por los sucesos que ocurren en el sistema definidos por el usuario o que ellos mismos provocan.</a:t>
          </a:r>
          <a:endParaRPr lang="en-US"/>
        </a:p>
      </dgm:t>
    </dgm:pt>
    <dgm:pt modelId="{91D833B9-3A57-4E7F-BE80-D54BDC410ADB}" type="parTrans" cxnId="{EAC0CE8F-96E6-452A-A371-8F9F5A4C90D2}">
      <dgm:prSet/>
      <dgm:spPr/>
      <dgm:t>
        <a:bodyPr/>
        <a:lstStyle/>
        <a:p>
          <a:endParaRPr lang="en-US"/>
        </a:p>
      </dgm:t>
    </dgm:pt>
    <dgm:pt modelId="{1004CAE6-DEA5-45F7-82D8-2813914C6019}" type="sibTrans" cxnId="{EAC0CE8F-96E6-452A-A371-8F9F5A4C90D2}">
      <dgm:prSet/>
      <dgm:spPr/>
      <dgm:t>
        <a:bodyPr/>
        <a:lstStyle/>
        <a:p>
          <a:endParaRPr lang="en-US"/>
        </a:p>
      </dgm:t>
    </dgm:pt>
    <dgm:pt modelId="{6AB70292-8001-4F5C-B1BC-314F949AFBD7}">
      <dgm:prSet/>
      <dgm:spPr/>
      <dgm:t>
        <a:bodyPr/>
        <a:lstStyle/>
        <a:p>
          <a:r>
            <a:rPr lang="es-MX"/>
            <a:t>La POE se creo en 1991 a través del lenguaje de programación Microsoft visual Basic donde se buscaba simplificar la programación con lenguajes netamente gráficos además de mejorar las interfaces.</a:t>
          </a:r>
          <a:endParaRPr lang="en-US"/>
        </a:p>
      </dgm:t>
    </dgm:pt>
    <dgm:pt modelId="{12F009BD-8E8A-48A1-9B29-032DD3B13FB1}" type="parTrans" cxnId="{3B559C9A-E653-4B04-AF15-4AC845398099}">
      <dgm:prSet/>
      <dgm:spPr/>
      <dgm:t>
        <a:bodyPr/>
        <a:lstStyle/>
        <a:p>
          <a:endParaRPr lang="en-US"/>
        </a:p>
      </dgm:t>
    </dgm:pt>
    <dgm:pt modelId="{46CE7469-A7B0-4EA9-AE3E-A119C6A6F2FE}" type="sibTrans" cxnId="{3B559C9A-E653-4B04-AF15-4AC845398099}">
      <dgm:prSet/>
      <dgm:spPr/>
      <dgm:t>
        <a:bodyPr/>
        <a:lstStyle/>
        <a:p>
          <a:endParaRPr lang="en-US"/>
        </a:p>
      </dgm:t>
    </dgm:pt>
    <dgm:pt modelId="{FD666E46-AB15-49FA-85E7-4490CB87C7D0}" type="pres">
      <dgm:prSet presAssocID="{6C67D739-BC8E-4E5F-8B67-26D79F45AD8A}" presName="hierChild1" presStyleCnt="0">
        <dgm:presLayoutVars>
          <dgm:chPref val="1"/>
          <dgm:dir/>
          <dgm:animOne val="branch"/>
          <dgm:animLvl val="lvl"/>
          <dgm:resizeHandles/>
        </dgm:presLayoutVars>
      </dgm:prSet>
      <dgm:spPr/>
    </dgm:pt>
    <dgm:pt modelId="{21CC8078-3442-420B-8A93-FFF2456F0EB5}" type="pres">
      <dgm:prSet presAssocID="{F1EB6A13-E26A-4A0F-BF03-BBD60C405B30}" presName="hierRoot1" presStyleCnt="0"/>
      <dgm:spPr/>
    </dgm:pt>
    <dgm:pt modelId="{5C3427F1-948C-4500-A6E0-18AEB5FDF19B}" type="pres">
      <dgm:prSet presAssocID="{F1EB6A13-E26A-4A0F-BF03-BBD60C405B30}" presName="composite" presStyleCnt="0"/>
      <dgm:spPr/>
    </dgm:pt>
    <dgm:pt modelId="{9A696C55-26D9-400D-86DB-0AC1E5C27B3B}" type="pres">
      <dgm:prSet presAssocID="{F1EB6A13-E26A-4A0F-BF03-BBD60C405B30}" presName="background" presStyleLbl="node0" presStyleIdx="0" presStyleCnt="2"/>
      <dgm:spPr/>
    </dgm:pt>
    <dgm:pt modelId="{1D4ED399-ECEF-4A00-9A82-0926809A5C99}" type="pres">
      <dgm:prSet presAssocID="{F1EB6A13-E26A-4A0F-BF03-BBD60C405B30}" presName="text" presStyleLbl="fgAcc0" presStyleIdx="0" presStyleCnt="2">
        <dgm:presLayoutVars>
          <dgm:chPref val="3"/>
        </dgm:presLayoutVars>
      </dgm:prSet>
      <dgm:spPr/>
    </dgm:pt>
    <dgm:pt modelId="{EC5C8939-DED9-413B-9809-97B9BCEDA796}" type="pres">
      <dgm:prSet presAssocID="{F1EB6A13-E26A-4A0F-BF03-BBD60C405B30}" presName="hierChild2" presStyleCnt="0"/>
      <dgm:spPr/>
    </dgm:pt>
    <dgm:pt modelId="{8D5D38EB-E6BE-4136-92FC-71B3FC5B2789}" type="pres">
      <dgm:prSet presAssocID="{6AB70292-8001-4F5C-B1BC-314F949AFBD7}" presName="hierRoot1" presStyleCnt="0"/>
      <dgm:spPr/>
    </dgm:pt>
    <dgm:pt modelId="{3C8C22D9-C5A2-455C-BA44-D296C044986C}" type="pres">
      <dgm:prSet presAssocID="{6AB70292-8001-4F5C-B1BC-314F949AFBD7}" presName="composite" presStyleCnt="0"/>
      <dgm:spPr/>
    </dgm:pt>
    <dgm:pt modelId="{1A26E063-D360-490E-A235-A8E49524B9E5}" type="pres">
      <dgm:prSet presAssocID="{6AB70292-8001-4F5C-B1BC-314F949AFBD7}" presName="background" presStyleLbl="node0" presStyleIdx="1" presStyleCnt="2"/>
      <dgm:spPr/>
    </dgm:pt>
    <dgm:pt modelId="{56853311-1C20-4DFE-A4C7-ED43F4DCFC0A}" type="pres">
      <dgm:prSet presAssocID="{6AB70292-8001-4F5C-B1BC-314F949AFBD7}" presName="text" presStyleLbl="fgAcc0" presStyleIdx="1" presStyleCnt="2">
        <dgm:presLayoutVars>
          <dgm:chPref val="3"/>
        </dgm:presLayoutVars>
      </dgm:prSet>
      <dgm:spPr/>
    </dgm:pt>
    <dgm:pt modelId="{0681E952-57B8-4DBE-9390-7A6446184847}" type="pres">
      <dgm:prSet presAssocID="{6AB70292-8001-4F5C-B1BC-314F949AFBD7}" presName="hierChild2" presStyleCnt="0"/>
      <dgm:spPr/>
    </dgm:pt>
  </dgm:ptLst>
  <dgm:cxnLst>
    <dgm:cxn modelId="{D1B26076-730D-4839-865F-4D649F655344}" type="presOf" srcId="{6AB70292-8001-4F5C-B1BC-314F949AFBD7}" destId="{56853311-1C20-4DFE-A4C7-ED43F4DCFC0A}" srcOrd="0" destOrd="0" presId="urn:microsoft.com/office/officeart/2005/8/layout/hierarchy1"/>
    <dgm:cxn modelId="{61ECAD59-987B-4C1E-8A30-DBA28B3F0791}" type="presOf" srcId="{F1EB6A13-E26A-4A0F-BF03-BBD60C405B30}" destId="{1D4ED399-ECEF-4A00-9A82-0926809A5C99}" srcOrd="0" destOrd="0" presId="urn:microsoft.com/office/officeart/2005/8/layout/hierarchy1"/>
    <dgm:cxn modelId="{EAC0CE8F-96E6-452A-A371-8F9F5A4C90D2}" srcId="{6C67D739-BC8E-4E5F-8B67-26D79F45AD8A}" destId="{F1EB6A13-E26A-4A0F-BF03-BBD60C405B30}" srcOrd="0" destOrd="0" parTransId="{91D833B9-3A57-4E7F-BE80-D54BDC410ADB}" sibTransId="{1004CAE6-DEA5-45F7-82D8-2813914C6019}"/>
    <dgm:cxn modelId="{217ED498-EF35-4556-9124-5CAE91F23E40}" type="presOf" srcId="{6C67D739-BC8E-4E5F-8B67-26D79F45AD8A}" destId="{FD666E46-AB15-49FA-85E7-4490CB87C7D0}" srcOrd="0" destOrd="0" presId="urn:microsoft.com/office/officeart/2005/8/layout/hierarchy1"/>
    <dgm:cxn modelId="{3B559C9A-E653-4B04-AF15-4AC845398099}" srcId="{6C67D739-BC8E-4E5F-8B67-26D79F45AD8A}" destId="{6AB70292-8001-4F5C-B1BC-314F949AFBD7}" srcOrd="1" destOrd="0" parTransId="{12F009BD-8E8A-48A1-9B29-032DD3B13FB1}" sibTransId="{46CE7469-A7B0-4EA9-AE3E-A119C6A6F2FE}"/>
    <dgm:cxn modelId="{BF9344B5-4F72-45E6-A7F9-5A56D976E0B6}" type="presParOf" srcId="{FD666E46-AB15-49FA-85E7-4490CB87C7D0}" destId="{21CC8078-3442-420B-8A93-FFF2456F0EB5}" srcOrd="0" destOrd="0" presId="urn:microsoft.com/office/officeart/2005/8/layout/hierarchy1"/>
    <dgm:cxn modelId="{8DBA059F-214D-4B95-808E-9E0A1A9CE1B9}" type="presParOf" srcId="{21CC8078-3442-420B-8A93-FFF2456F0EB5}" destId="{5C3427F1-948C-4500-A6E0-18AEB5FDF19B}" srcOrd="0" destOrd="0" presId="urn:microsoft.com/office/officeart/2005/8/layout/hierarchy1"/>
    <dgm:cxn modelId="{B9BBA308-09FE-4D6A-9D83-9DDF9FE0ACF6}" type="presParOf" srcId="{5C3427F1-948C-4500-A6E0-18AEB5FDF19B}" destId="{9A696C55-26D9-400D-86DB-0AC1E5C27B3B}" srcOrd="0" destOrd="0" presId="urn:microsoft.com/office/officeart/2005/8/layout/hierarchy1"/>
    <dgm:cxn modelId="{A69892E9-F0A3-4FAB-93D4-B83D891158ED}" type="presParOf" srcId="{5C3427F1-948C-4500-A6E0-18AEB5FDF19B}" destId="{1D4ED399-ECEF-4A00-9A82-0926809A5C99}" srcOrd="1" destOrd="0" presId="urn:microsoft.com/office/officeart/2005/8/layout/hierarchy1"/>
    <dgm:cxn modelId="{9B8C3A95-A7C9-4D25-95D2-2AEB8D64576C}" type="presParOf" srcId="{21CC8078-3442-420B-8A93-FFF2456F0EB5}" destId="{EC5C8939-DED9-413B-9809-97B9BCEDA796}" srcOrd="1" destOrd="0" presId="urn:microsoft.com/office/officeart/2005/8/layout/hierarchy1"/>
    <dgm:cxn modelId="{A9C8A367-0806-4A6C-99D9-F97608AF1BD5}" type="presParOf" srcId="{FD666E46-AB15-49FA-85E7-4490CB87C7D0}" destId="{8D5D38EB-E6BE-4136-92FC-71B3FC5B2789}" srcOrd="1" destOrd="0" presId="urn:microsoft.com/office/officeart/2005/8/layout/hierarchy1"/>
    <dgm:cxn modelId="{30E4F6F5-3685-4063-9882-67B07901CFCC}" type="presParOf" srcId="{8D5D38EB-E6BE-4136-92FC-71B3FC5B2789}" destId="{3C8C22D9-C5A2-455C-BA44-D296C044986C}" srcOrd="0" destOrd="0" presId="urn:microsoft.com/office/officeart/2005/8/layout/hierarchy1"/>
    <dgm:cxn modelId="{0A28972F-B552-42A2-BD3F-E3FA5F47C4F6}" type="presParOf" srcId="{3C8C22D9-C5A2-455C-BA44-D296C044986C}" destId="{1A26E063-D360-490E-A235-A8E49524B9E5}" srcOrd="0" destOrd="0" presId="urn:microsoft.com/office/officeart/2005/8/layout/hierarchy1"/>
    <dgm:cxn modelId="{7B846379-556F-4354-B101-E7015E8CA881}" type="presParOf" srcId="{3C8C22D9-C5A2-455C-BA44-D296C044986C}" destId="{56853311-1C20-4DFE-A4C7-ED43F4DCFC0A}" srcOrd="1" destOrd="0" presId="urn:microsoft.com/office/officeart/2005/8/layout/hierarchy1"/>
    <dgm:cxn modelId="{196C43B1-9309-4196-9810-974497BEA946}" type="presParOf" srcId="{8D5D38EB-E6BE-4136-92FC-71B3FC5B2789}" destId="{0681E952-57B8-4DBE-9390-7A644618484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B25B18-E276-42D3-A1A9-F4441FB6A637}"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4D52E19-2A60-45F6-BB88-779D71275D43}">
      <dgm:prSet/>
      <dgm:spPr/>
      <dgm:t>
        <a:bodyPr/>
        <a:lstStyle/>
        <a:p>
          <a:pPr>
            <a:lnSpc>
              <a:spcPct val="100000"/>
            </a:lnSpc>
          </a:pPr>
          <a:r>
            <a:rPr lang="es-MX" dirty="0"/>
            <a:t>1. Debe ser fácil de leer y de comprender leyendo el propio código.</a:t>
          </a:r>
          <a:endParaRPr lang="en-US" dirty="0"/>
        </a:p>
      </dgm:t>
    </dgm:pt>
    <dgm:pt modelId="{CD449E7E-1C62-4AAC-A9E4-32A706FE4AE6}" type="parTrans" cxnId="{1F095857-5947-4875-B7DD-DBB4627198FF}">
      <dgm:prSet/>
      <dgm:spPr/>
      <dgm:t>
        <a:bodyPr/>
        <a:lstStyle/>
        <a:p>
          <a:endParaRPr lang="en-US"/>
        </a:p>
      </dgm:t>
    </dgm:pt>
    <dgm:pt modelId="{06E90F93-DE09-4459-9F1D-11FDFACFAA05}" type="sibTrans" cxnId="{1F095857-5947-4875-B7DD-DBB4627198FF}">
      <dgm:prSet/>
      <dgm:spPr/>
      <dgm:t>
        <a:bodyPr/>
        <a:lstStyle/>
        <a:p>
          <a:endParaRPr lang="en-US"/>
        </a:p>
      </dgm:t>
    </dgm:pt>
    <dgm:pt modelId="{71FAD280-F7B2-4D36-BD9E-52CF609F4A22}">
      <dgm:prSet/>
      <dgm:spPr/>
      <dgm:t>
        <a:bodyPr/>
        <a:lstStyle/>
        <a:p>
          <a:pPr>
            <a:lnSpc>
              <a:spcPct val="100000"/>
            </a:lnSpc>
          </a:pPr>
          <a:r>
            <a:rPr lang="es-MX" dirty="0"/>
            <a:t>2. Debe ser fácil de depurar (localizar errores del programa).</a:t>
          </a:r>
          <a:endParaRPr lang="en-US" dirty="0"/>
        </a:p>
      </dgm:t>
    </dgm:pt>
    <dgm:pt modelId="{5BD44743-A344-4239-ABE1-17A509BA8C88}" type="parTrans" cxnId="{80E6F2E0-D8E6-42F9-9B03-247A62A8B09F}">
      <dgm:prSet/>
      <dgm:spPr/>
      <dgm:t>
        <a:bodyPr/>
        <a:lstStyle/>
        <a:p>
          <a:endParaRPr lang="en-US"/>
        </a:p>
      </dgm:t>
    </dgm:pt>
    <dgm:pt modelId="{590FB069-F014-4746-BFEA-414C8B0C4F43}" type="sibTrans" cxnId="{80E6F2E0-D8E6-42F9-9B03-247A62A8B09F}">
      <dgm:prSet/>
      <dgm:spPr/>
      <dgm:t>
        <a:bodyPr/>
        <a:lstStyle/>
        <a:p>
          <a:endParaRPr lang="en-US"/>
        </a:p>
      </dgm:t>
    </dgm:pt>
    <dgm:pt modelId="{4C7F0E6E-78B5-46BA-8E9E-D58BE73C9A63}">
      <dgm:prSet/>
      <dgm:spPr/>
      <dgm:t>
        <a:bodyPr/>
        <a:lstStyle/>
        <a:p>
          <a:pPr>
            <a:lnSpc>
              <a:spcPct val="100000"/>
            </a:lnSpc>
          </a:pPr>
          <a:r>
            <a:rPr lang="es-MX" dirty="0"/>
            <a:t>3. Debe ser fácil de mantener (ampliar con nuevas especificaciones o modificar las ya existentes).</a:t>
          </a:r>
          <a:endParaRPr lang="en-US" dirty="0"/>
        </a:p>
      </dgm:t>
    </dgm:pt>
    <dgm:pt modelId="{E1B33D38-8F50-4A08-8ED1-9AB8CECEB67F}" type="parTrans" cxnId="{4D263423-600B-47D3-85B1-C3D846FA11F8}">
      <dgm:prSet/>
      <dgm:spPr/>
      <dgm:t>
        <a:bodyPr/>
        <a:lstStyle/>
        <a:p>
          <a:endParaRPr lang="en-US"/>
        </a:p>
      </dgm:t>
    </dgm:pt>
    <dgm:pt modelId="{D1A084EE-0612-4D8D-97AF-3A85D2EBDF30}" type="sibTrans" cxnId="{4D263423-600B-47D3-85B1-C3D846FA11F8}">
      <dgm:prSet/>
      <dgm:spPr/>
      <dgm:t>
        <a:bodyPr/>
        <a:lstStyle/>
        <a:p>
          <a:endParaRPr lang="en-US"/>
        </a:p>
      </dgm:t>
    </dgm:pt>
    <dgm:pt modelId="{3EFAE31E-61BB-46E4-B46A-AA52E19C56E8}">
      <dgm:prSet/>
      <dgm:spPr/>
      <dgm:t>
        <a:bodyPr/>
        <a:lstStyle/>
        <a:p>
          <a:pPr>
            <a:lnSpc>
              <a:spcPct val="100000"/>
            </a:lnSpc>
          </a:pPr>
          <a:r>
            <a:rPr lang="es-MX" dirty="0"/>
            <a:t>4. Permitir el trabajo en equipo sobre un mismo programa.</a:t>
          </a:r>
          <a:endParaRPr lang="en-US" dirty="0"/>
        </a:p>
      </dgm:t>
    </dgm:pt>
    <dgm:pt modelId="{FF0FE4F7-8488-4517-B791-5D58A5783539}" type="parTrans" cxnId="{4D1B763B-7750-4105-B757-40CF3A6190B4}">
      <dgm:prSet/>
      <dgm:spPr/>
      <dgm:t>
        <a:bodyPr/>
        <a:lstStyle/>
        <a:p>
          <a:endParaRPr lang="en-US"/>
        </a:p>
      </dgm:t>
    </dgm:pt>
    <dgm:pt modelId="{8468B6FE-6730-496C-BE67-05B76EEC161E}" type="sibTrans" cxnId="{4D1B763B-7750-4105-B757-40CF3A6190B4}">
      <dgm:prSet/>
      <dgm:spPr/>
      <dgm:t>
        <a:bodyPr/>
        <a:lstStyle/>
        <a:p>
          <a:endParaRPr lang="en-US"/>
        </a:p>
      </dgm:t>
    </dgm:pt>
    <dgm:pt modelId="{91F857BA-6821-485A-912E-128A511DC4FE}" type="pres">
      <dgm:prSet presAssocID="{8BB25B18-E276-42D3-A1A9-F4441FB6A637}" presName="root" presStyleCnt="0">
        <dgm:presLayoutVars>
          <dgm:dir/>
          <dgm:resizeHandles val="exact"/>
        </dgm:presLayoutVars>
      </dgm:prSet>
      <dgm:spPr/>
    </dgm:pt>
    <dgm:pt modelId="{8DB362D9-6DDD-453C-B711-9CFDE9678C74}" type="pres">
      <dgm:prSet presAssocID="{C4D52E19-2A60-45F6-BB88-779D71275D43}" presName="compNode" presStyleCnt="0"/>
      <dgm:spPr/>
    </dgm:pt>
    <dgm:pt modelId="{628C760B-7F02-4B5D-8127-376A821AD7E7}" type="pres">
      <dgm:prSet presAssocID="{C4D52E19-2A60-45F6-BB88-779D71275D43}" presName="bgRect" presStyleLbl="bgShp" presStyleIdx="0" presStyleCnt="4"/>
      <dgm:spPr/>
    </dgm:pt>
    <dgm:pt modelId="{68CFCFE6-6053-4229-A81D-D2D9D8AEE4FA}" type="pres">
      <dgm:prSet presAssocID="{C4D52E19-2A60-45F6-BB88-779D71275D4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ily Calendar"/>
        </a:ext>
      </dgm:extLst>
    </dgm:pt>
    <dgm:pt modelId="{B44350D3-AADF-4B93-9C59-45959EC4D3D1}" type="pres">
      <dgm:prSet presAssocID="{C4D52E19-2A60-45F6-BB88-779D71275D43}" presName="spaceRect" presStyleCnt="0"/>
      <dgm:spPr/>
    </dgm:pt>
    <dgm:pt modelId="{DB84105F-BD47-4D90-BAE9-C21FBA3664CB}" type="pres">
      <dgm:prSet presAssocID="{C4D52E19-2A60-45F6-BB88-779D71275D43}" presName="parTx" presStyleLbl="revTx" presStyleIdx="0" presStyleCnt="4">
        <dgm:presLayoutVars>
          <dgm:chMax val="0"/>
          <dgm:chPref val="0"/>
        </dgm:presLayoutVars>
      </dgm:prSet>
      <dgm:spPr/>
    </dgm:pt>
    <dgm:pt modelId="{D9AD9C26-5453-4183-8BE9-EB643E346EA6}" type="pres">
      <dgm:prSet presAssocID="{06E90F93-DE09-4459-9F1D-11FDFACFAA05}" presName="sibTrans" presStyleCnt="0"/>
      <dgm:spPr/>
    </dgm:pt>
    <dgm:pt modelId="{4A6E18B1-2390-4821-B0FA-90085406A427}" type="pres">
      <dgm:prSet presAssocID="{71FAD280-F7B2-4D36-BD9E-52CF609F4A22}" presName="compNode" presStyleCnt="0"/>
      <dgm:spPr/>
    </dgm:pt>
    <dgm:pt modelId="{ED021014-12EB-4C30-9215-0CF62D1E676E}" type="pres">
      <dgm:prSet presAssocID="{71FAD280-F7B2-4D36-BD9E-52CF609F4A22}" presName="bgRect" presStyleLbl="bgShp" presStyleIdx="1" presStyleCnt="4"/>
      <dgm:spPr/>
    </dgm:pt>
    <dgm:pt modelId="{A8293BEF-F90F-4786-BE10-BCCE9045E9D5}" type="pres">
      <dgm:prSet presAssocID="{71FAD280-F7B2-4D36-BD9E-52CF609F4A2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arning"/>
        </a:ext>
      </dgm:extLst>
    </dgm:pt>
    <dgm:pt modelId="{E4441B53-4BDD-4345-8060-8030E65EE390}" type="pres">
      <dgm:prSet presAssocID="{71FAD280-F7B2-4D36-BD9E-52CF609F4A22}" presName="spaceRect" presStyleCnt="0"/>
      <dgm:spPr/>
    </dgm:pt>
    <dgm:pt modelId="{BC1C220D-803E-4973-BED6-856CC7315DAC}" type="pres">
      <dgm:prSet presAssocID="{71FAD280-F7B2-4D36-BD9E-52CF609F4A22}" presName="parTx" presStyleLbl="revTx" presStyleIdx="1" presStyleCnt="4">
        <dgm:presLayoutVars>
          <dgm:chMax val="0"/>
          <dgm:chPref val="0"/>
        </dgm:presLayoutVars>
      </dgm:prSet>
      <dgm:spPr/>
    </dgm:pt>
    <dgm:pt modelId="{3822097B-C191-47A6-B570-55B06CF18902}" type="pres">
      <dgm:prSet presAssocID="{590FB069-F014-4746-BFEA-414C8B0C4F43}" presName="sibTrans" presStyleCnt="0"/>
      <dgm:spPr/>
    </dgm:pt>
    <dgm:pt modelId="{0E9B2A6A-399E-4CE2-B474-CDF8A5F9A785}" type="pres">
      <dgm:prSet presAssocID="{4C7F0E6E-78B5-46BA-8E9E-D58BE73C9A63}" presName="compNode" presStyleCnt="0"/>
      <dgm:spPr/>
    </dgm:pt>
    <dgm:pt modelId="{0DAD82F0-4693-4646-929F-2E353B132C35}" type="pres">
      <dgm:prSet presAssocID="{4C7F0E6E-78B5-46BA-8E9E-D58BE73C9A63}" presName="bgRect" presStyleLbl="bgShp" presStyleIdx="2" presStyleCnt="4"/>
      <dgm:spPr/>
    </dgm:pt>
    <dgm:pt modelId="{88677A2F-39DF-423E-9847-FB7448B70B55}" type="pres">
      <dgm:prSet presAssocID="{4C7F0E6E-78B5-46BA-8E9E-D58BE73C9A6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ximize"/>
        </a:ext>
      </dgm:extLst>
    </dgm:pt>
    <dgm:pt modelId="{AE2C2EEF-D03F-4ACD-9595-312B4D77382F}" type="pres">
      <dgm:prSet presAssocID="{4C7F0E6E-78B5-46BA-8E9E-D58BE73C9A63}" presName="spaceRect" presStyleCnt="0"/>
      <dgm:spPr/>
    </dgm:pt>
    <dgm:pt modelId="{3C194503-E16B-4C22-909A-36BAF1D2C7E9}" type="pres">
      <dgm:prSet presAssocID="{4C7F0E6E-78B5-46BA-8E9E-D58BE73C9A63}" presName="parTx" presStyleLbl="revTx" presStyleIdx="2" presStyleCnt="4">
        <dgm:presLayoutVars>
          <dgm:chMax val="0"/>
          <dgm:chPref val="0"/>
        </dgm:presLayoutVars>
      </dgm:prSet>
      <dgm:spPr/>
    </dgm:pt>
    <dgm:pt modelId="{B3EC839E-FC6B-43F5-B6E7-D82A5C88077A}" type="pres">
      <dgm:prSet presAssocID="{D1A084EE-0612-4D8D-97AF-3A85D2EBDF30}" presName="sibTrans" presStyleCnt="0"/>
      <dgm:spPr/>
    </dgm:pt>
    <dgm:pt modelId="{7D9493EE-999B-4D83-87E5-D9724B380787}" type="pres">
      <dgm:prSet presAssocID="{3EFAE31E-61BB-46E4-B46A-AA52E19C56E8}" presName="compNode" presStyleCnt="0"/>
      <dgm:spPr/>
    </dgm:pt>
    <dgm:pt modelId="{D1952174-4E5F-472C-8AD5-0D37F72CFFB9}" type="pres">
      <dgm:prSet presAssocID="{3EFAE31E-61BB-46E4-B46A-AA52E19C56E8}" presName="bgRect" presStyleLbl="bgShp" presStyleIdx="3" presStyleCnt="4"/>
      <dgm:spPr/>
    </dgm:pt>
    <dgm:pt modelId="{8053E42F-0098-456D-BD2B-1B5E5754ABCF}" type="pres">
      <dgm:prSet presAssocID="{3EFAE31E-61BB-46E4-B46A-AA52E19C56E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elder"/>
        </a:ext>
      </dgm:extLst>
    </dgm:pt>
    <dgm:pt modelId="{5CB5297C-44D5-4865-8F75-D3744289CD7A}" type="pres">
      <dgm:prSet presAssocID="{3EFAE31E-61BB-46E4-B46A-AA52E19C56E8}" presName="spaceRect" presStyleCnt="0"/>
      <dgm:spPr/>
    </dgm:pt>
    <dgm:pt modelId="{E4D8EA0D-B35D-4301-B723-537E5B910723}" type="pres">
      <dgm:prSet presAssocID="{3EFAE31E-61BB-46E4-B46A-AA52E19C56E8}" presName="parTx" presStyleLbl="revTx" presStyleIdx="3" presStyleCnt="4">
        <dgm:presLayoutVars>
          <dgm:chMax val="0"/>
          <dgm:chPref val="0"/>
        </dgm:presLayoutVars>
      </dgm:prSet>
      <dgm:spPr/>
    </dgm:pt>
  </dgm:ptLst>
  <dgm:cxnLst>
    <dgm:cxn modelId="{4D263423-600B-47D3-85B1-C3D846FA11F8}" srcId="{8BB25B18-E276-42D3-A1A9-F4441FB6A637}" destId="{4C7F0E6E-78B5-46BA-8E9E-D58BE73C9A63}" srcOrd="2" destOrd="0" parTransId="{E1B33D38-8F50-4A08-8ED1-9AB8CECEB67F}" sibTransId="{D1A084EE-0612-4D8D-97AF-3A85D2EBDF30}"/>
    <dgm:cxn modelId="{4D1B763B-7750-4105-B757-40CF3A6190B4}" srcId="{8BB25B18-E276-42D3-A1A9-F4441FB6A637}" destId="{3EFAE31E-61BB-46E4-B46A-AA52E19C56E8}" srcOrd="3" destOrd="0" parTransId="{FF0FE4F7-8488-4517-B791-5D58A5783539}" sibTransId="{8468B6FE-6730-496C-BE67-05B76EEC161E}"/>
    <dgm:cxn modelId="{0666335F-F75B-4351-9A8B-61B812A8BC8B}" type="presOf" srcId="{8BB25B18-E276-42D3-A1A9-F4441FB6A637}" destId="{91F857BA-6821-485A-912E-128A511DC4FE}" srcOrd="0" destOrd="0" presId="urn:microsoft.com/office/officeart/2018/2/layout/IconVerticalSolidList"/>
    <dgm:cxn modelId="{8A736E4B-E197-4CF6-8E1B-15BF4F49266F}" type="presOf" srcId="{4C7F0E6E-78B5-46BA-8E9E-D58BE73C9A63}" destId="{3C194503-E16B-4C22-909A-36BAF1D2C7E9}" srcOrd="0" destOrd="0" presId="urn:microsoft.com/office/officeart/2018/2/layout/IconVerticalSolidList"/>
    <dgm:cxn modelId="{1F095857-5947-4875-B7DD-DBB4627198FF}" srcId="{8BB25B18-E276-42D3-A1A9-F4441FB6A637}" destId="{C4D52E19-2A60-45F6-BB88-779D71275D43}" srcOrd="0" destOrd="0" parTransId="{CD449E7E-1C62-4AAC-A9E4-32A706FE4AE6}" sibTransId="{06E90F93-DE09-4459-9F1D-11FDFACFAA05}"/>
    <dgm:cxn modelId="{F8A6E1C6-B250-4E4F-9091-8472E25E576B}" type="presOf" srcId="{3EFAE31E-61BB-46E4-B46A-AA52E19C56E8}" destId="{E4D8EA0D-B35D-4301-B723-537E5B910723}" srcOrd="0" destOrd="0" presId="urn:microsoft.com/office/officeart/2018/2/layout/IconVerticalSolidList"/>
    <dgm:cxn modelId="{F5ABB5D1-2779-4968-B20C-91FD0120733D}" type="presOf" srcId="{71FAD280-F7B2-4D36-BD9E-52CF609F4A22}" destId="{BC1C220D-803E-4973-BED6-856CC7315DAC}" srcOrd="0" destOrd="0" presId="urn:microsoft.com/office/officeart/2018/2/layout/IconVerticalSolidList"/>
    <dgm:cxn modelId="{80E6F2E0-D8E6-42F9-9B03-247A62A8B09F}" srcId="{8BB25B18-E276-42D3-A1A9-F4441FB6A637}" destId="{71FAD280-F7B2-4D36-BD9E-52CF609F4A22}" srcOrd="1" destOrd="0" parTransId="{5BD44743-A344-4239-ABE1-17A509BA8C88}" sibTransId="{590FB069-F014-4746-BFEA-414C8B0C4F43}"/>
    <dgm:cxn modelId="{9E3ED1E8-C4DC-4EC4-88AE-2DDFA2C2E147}" type="presOf" srcId="{C4D52E19-2A60-45F6-BB88-779D71275D43}" destId="{DB84105F-BD47-4D90-BAE9-C21FBA3664CB}" srcOrd="0" destOrd="0" presId="urn:microsoft.com/office/officeart/2018/2/layout/IconVerticalSolidList"/>
    <dgm:cxn modelId="{4D99A481-516F-44CA-8FE0-D7FECC7505AE}" type="presParOf" srcId="{91F857BA-6821-485A-912E-128A511DC4FE}" destId="{8DB362D9-6DDD-453C-B711-9CFDE9678C74}" srcOrd="0" destOrd="0" presId="urn:microsoft.com/office/officeart/2018/2/layout/IconVerticalSolidList"/>
    <dgm:cxn modelId="{D4F99F29-7899-42F9-97AC-5FD89724585F}" type="presParOf" srcId="{8DB362D9-6DDD-453C-B711-9CFDE9678C74}" destId="{628C760B-7F02-4B5D-8127-376A821AD7E7}" srcOrd="0" destOrd="0" presId="urn:microsoft.com/office/officeart/2018/2/layout/IconVerticalSolidList"/>
    <dgm:cxn modelId="{93859BD9-13C7-4C31-B2DD-D6FE05932D3E}" type="presParOf" srcId="{8DB362D9-6DDD-453C-B711-9CFDE9678C74}" destId="{68CFCFE6-6053-4229-A81D-D2D9D8AEE4FA}" srcOrd="1" destOrd="0" presId="urn:microsoft.com/office/officeart/2018/2/layout/IconVerticalSolidList"/>
    <dgm:cxn modelId="{DBCAC679-F281-4F16-A714-BBEC1A09B63B}" type="presParOf" srcId="{8DB362D9-6DDD-453C-B711-9CFDE9678C74}" destId="{B44350D3-AADF-4B93-9C59-45959EC4D3D1}" srcOrd="2" destOrd="0" presId="urn:microsoft.com/office/officeart/2018/2/layout/IconVerticalSolidList"/>
    <dgm:cxn modelId="{C95BDF8A-8B59-4A12-B797-D01D90D315B4}" type="presParOf" srcId="{8DB362D9-6DDD-453C-B711-9CFDE9678C74}" destId="{DB84105F-BD47-4D90-BAE9-C21FBA3664CB}" srcOrd="3" destOrd="0" presId="urn:microsoft.com/office/officeart/2018/2/layout/IconVerticalSolidList"/>
    <dgm:cxn modelId="{F7C8A7F9-425C-44AC-BCE0-F5B9FB5D9766}" type="presParOf" srcId="{91F857BA-6821-485A-912E-128A511DC4FE}" destId="{D9AD9C26-5453-4183-8BE9-EB643E346EA6}" srcOrd="1" destOrd="0" presId="urn:microsoft.com/office/officeart/2018/2/layout/IconVerticalSolidList"/>
    <dgm:cxn modelId="{0B8B9031-1809-45F2-8073-F39353C024CB}" type="presParOf" srcId="{91F857BA-6821-485A-912E-128A511DC4FE}" destId="{4A6E18B1-2390-4821-B0FA-90085406A427}" srcOrd="2" destOrd="0" presId="urn:microsoft.com/office/officeart/2018/2/layout/IconVerticalSolidList"/>
    <dgm:cxn modelId="{DD26401E-797F-4827-8E1B-33FDF7B4E161}" type="presParOf" srcId="{4A6E18B1-2390-4821-B0FA-90085406A427}" destId="{ED021014-12EB-4C30-9215-0CF62D1E676E}" srcOrd="0" destOrd="0" presId="urn:microsoft.com/office/officeart/2018/2/layout/IconVerticalSolidList"/>
    <dgm:cxn modelId="{17640525-7EEE-4E4D-914E-78DAE5CB3CDC}" type="presParOf" srcId="{4A6E18B1-2390-4821-B0FA-90085406A427}" destId="{A8293BEF-F90F-4786-BE10-BCCE9045E9D5}" srcOrd="1" destOrd="0" presId="urn:microsoft.com/office/officeart/2018/2/layout/IconVerticalSolidList"/>
    <dgm:cxn modelId="{A038E3B1-88B7-487B-BAF1-13158249CF13}" type="presParOf" srcId="{4A6E18B1-2390-4821-B0FA-90085406A427}" destId="{E4441B53-4BDD-4345-8060-8030E65EE390}" srcOrd="2" destOrd="0" presId="urn:microsoft.com/office/officeart/2018/2/layout/IconVerticalSolidList"/>
    <dgm:cxn modelId="{D2FF2C85-27B3-4A2E-9153-2688013AEB51}" type="presParOf" srcId="{4A6E18B1-2390-4821-B0FA-90085406A427}" destId="{BC1C220D-803E-4973-BED6-856CC7315DAC}" srcOrd="3" destOrd="0" presId="urn:microsoft.com/office/officeart/2018/2/layout/IconVerticalSolidList"/>
    <dgm:cxn modelId="{50295E88-B415-415E-9693-144A042422FD}" type="presParOf" srcId="{91F857BA-6821-485A-912E-128A511DC4FE}" destId="{3822097B-C191-47A6-B570-55B06CF18902}" srcOrd="3" destOrd="0" presId="urn:microsoft.com/office/officeart/2018/2/layout/IconVerticalSolidList"/>
    <dgm:cxn modelId="{5FB257DF-983B-45D9-8AEF-A1AE753A3BB5}" type="presParOf" srcId="{91F857BA-6821-485A-912E-128A511DC4FE}" destId="{0E9B2A6A-399E-4CE2-B474-CDF8A5F9A785}" srcOrd="4" destOrd="0" presId="urn:microsoft.com/office/officeart/2018/2/layout/IconVerticalSolidList"/>
    <dgm:cxn modelId="{57849005-40AA-469C-B362-8ED2B44DE5CF}" type="presParOf" srcId="{0E9B2A6A-399E-4CE2-B474-CDF8A5F9A785}" destId="{0DAD82F0-4693-4646-929F-2E353B132C35}" srcOrd="0" destOrd="0" presId="urn:microsoft.com/office/officeart/2018/2/layout/IconVerticalSolidList"/>
    <dgm:cxn modelId="{DF9591E0-7218-4B48-901B-2891D048898D}" type="presParOf" srcId="{0E9B2A6A-399E-4CE2-B474-CDF8A5F9A785}" destId="{88677A2F-39DF-423E-9847-FB7448B70B55}" srcOrd="1" destOrd="0" presId="urn:microsoft.com/office/officeart/2018/2/layout/IconVerticalSolidList"/>
    <dgm:cxn modelId="{2F49DCF6-2A2F-4E25-832C-6202DD6D47B2}" type="presParOf" srcId="{0E9B2A6A-399E-4CE2-B474-CDF8A5F9A785}" destId="{AE2C2EEF-D03F-4ACD-9595-312B4D77382F}" srcOrd="2" destOrd="0" presId="urn:microsoft.com/office/officeart/2018/2/layout/IconVerticalSolidList"/>
    <dgm:cxn modelId="{32C6B055-4A11-474C-B6FC-45AA44E70D8C}" type="presParOf" srcId="{0E9B2A6A-399E-4CE2-B474-CDF8A5F9A785}" destId="{3C194503-E16B-4C22-909A-36BAF1D2C7E9}" srcOrd="3" destOrd="0" presId="urn:microsoft.com/office/officeart/2018/2/layout/IconVerticalSolidList"/>
    <dgm:cxn modelId="{C68D4B6F-B5D7-4EA4-8042-DA8C56A2A206}" type="presParOf" srcId="{91F857BA-6821-485A-912E-128A511DC4FE}" destId="{B3EC839E-FC6B-43F5-B6E7-D82A5C88077A}" srcOrd="5" destOrd="0" presId="urn:microsoft.com/office/officeart/2018/2/layout/IconVerticalSolidList"/>
    <dgm:cxn modelId="{24B58645-CCE0-41F4-B616-0D4E8ACEDB63}" type="presParOf" srcId="{91F857BA-6821-485A-912E-128A511DC4FE}" destId="{7D9493EE-999B-4D83-87E5-D9724B380787}" srcOrd="6" destOrd="0" presId="urn:microsoft.com/office/officeart/2018/2/layout/IconVerticalSolidList"/>
    <dgm:cxn modelId="{7BFF4DE8-68D9-4B7B-9EB0-3DC12C19F980}" type="presParOf" srcId="{7D9493EE-999B-4D83-87E5-D9724B380787}" destId="{D1952174-4E5F-472C-8AD5-0D37F72CFFB9}" srcOrd="0" destOrd="0" presId="urn:microsoft.com/office/officeart/2018/2/layout/IconVerticalSolidList"/>
    <dgm:cxn modelId="{22B73D4D-5F52-4938-90F7-1070F0ABC69B}" type="presParOf" srcId="{7D9493EE-999B-4D83-87E5-D9724B380787}" destId="{8053E42F-0098-456D-BD2B-1B5E5754ABCF}" srcOrd="1" destOrd="0" presId="urn:microsoft.com/office/officeart/2018/2/layout/IconVerticalSolidList"/>
    <dgm:cxn modelId="{96C78B5F-B593-455D-8715-E13DCBE68F0E}" type="presParOf" srcId="{7D9493EE-999B-4D83-87E5-D9724B380787}" destId="{5CB5297C-44D5-4865-8F75-D3744289CD7A}" srcOrd="2" destOrd="0" presId="urn:microsoft.com/office/officeart/2018/2/layout/IconVerticalSolidList"/>
    <dgm:cxn modelId="{ABC94B72-E551-474A-826D-B7D2E0DDC9B9}" type="presParOf" srcId="{7D9493EE-999B-4D83-87E5-D9724B380787}" destId="{E4D8EA0D-B35D-4301-B723-537E5B91072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4BD48E-DA8B-4299-80F1-4EC01A65896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66C38F4-67E4-497B-A98D-CB5FF6EA4EAB}">
      <dgm:prSet/>
      <dgm:spPr/>
      <dgm:t>
        <a:bodyPr/>
        <a:lstStyle/>
        <a:p>
          <a:pPr>
            <a:lnSpc>
              <a:spcPct val="100000"/>
            </a:lnSpc>
          </a:pPr>
          <a:r>
            <a:rPr lang="es-MX"/>
            <a:t>Kernighan, Ritchie, </a:t>
          </a:r>
          <a:r>
            <a:rPr lang="es-MX" i="1"/>
            <a:t>El lenguaje de programación C</a:t>
          </a:r>
          <a:r>
            <a:rPr lang="es-MX"/>
            <a:t>, Prentice Hall, 2a. Edicion, 1991. </a:t>
          </a:r>
          <a:endParaRPr lang="en-US"/>
        </a:p>
      </dgm:t>
    </dgm:pt>
    <dgm:pt modelId="{21807B0D-6853-405F-9118-7AAD14BFE82B}" type="parTrans" cxnId="{5FC3D5C4-03E4-43D8-9904-22103B47F8A4}">
      <dgm:prSet/>
      <dgm:spPr/>
      <dgm:t>
        <a:bodyPr/>
        <a:lstStyle/>
        <a:p>
          <a:endParaRPr lang="en-US" sz="2000"/>
        </a:p>
      </dgm:t>
    </dgm:pt>
    <dgm:pt modelId="{D21EC1CE-7FDD-49C6-8AD6-CE2B411B84B7}" type="sibTrans" cxnId="{5FC3D5C4-03E4-43D8-9904-22103B47F8A4}">
      <dgm:prSet/>
      <dgm:spPr/>
      <dgm:t>
        <a:bodyPr/>
        <a:lstStyle/>
        <a:p>
          <a:endParaRPr lang="en-US"/>
        </a:p>
      </dgm:t>
    </dgm:pt>
    <dgm:pt modelId="{9C17FC6C-14A2-46B5-B763-B21C134D9ECB}">
      <dgm:prSet/>
      <dgm:spPr/>
      <dgm:t>
        <a:bodyPr/>
        <a:lstStyle/>
        <a:p>
          <a:pPr>
            <a:lnSpc>
              <a:spcPct val="100000"/>
            </a:lnSpc>
          </a:pPr>
          <a:r>
            <a:rPr lang="es-MX"/>
            <a:t>Márquez, Osorio, Olvera, </a:t>
          </a:r>
          <a:r>
            <a:rPr lang="es-MX" i="1"/>
            <a:t>Introducción a la programación estructurada en C</a:t>
          </a:r>
          <a:r>
            <a:rPr lang="es-MX"/>
            <a:t>, Pearson, 2011 </a:t>
          </a:r>
          <a:endParaRPr lang="en-US"/>
        </a:p>
      </dgm:t>
    </dgm:pt>
    <dgm:pt modelId="{BA83C0BD-4AEC-4D69-B68D-2299461737D7}" type="parTrans" cxnId="{C87140E5-6C14-436B-A884-955CDF6598C9}">
      <dgm:prSet/>
      <dgm:spPr/>
      <dgm:t>
        <a:bodyPr/>
        <a:lstStyle/>
        <a:p>
          <a:endParaRPr lang="en-US" sz="2000"/>
        </a:p>
      </dgm:t>
    </dgm:pt>
    <dgm:pt modelId="{404F6DDB-96B9-4A6E-BDD3-52074B14CDD3}" type="sibTrans" cxnId="{C87140E5-6C14-436B-A884-955CDF6598C9}">
      <dgm:prSet/>
      <dgm:spPr/>
      <dgm:t>
        <a:bodyPr/>
        <a:lstStyle/>
        <a:p>
          <a:endParaRPr lang="en-US"/>
        </a:p>
      </dgm:t>
    </dgm:pt>
    <dgm:pt modelId="{9E7441C6-9DA0-4041-BDC8-53BF40CC39DB}">
      <dgm:prSet/>
      <dgm:spPr/>
      <dgm:t>
        <a:bodyPr/>
        <a:lstStyle/>
        <a:p>
          <a:pPr>
            <a:lnSpc>
              <a:spcPct val="100000"/>
            </a:lnSpc>
          </a:pPr>
          <a:r>
            <a:rPr lang="es-MX"/>
            <a:t>Ceballos, </a:t>
          </a:r>
          <a:r>
            <a:rPr lang="es-MX" i="1"/>
            <a:t>Enciclopedia del Lenguaje C, </a:t>
          </a:r>
          <a:r>
            <a:rPr lang="es-MX"/>
            <a:t>Alfaomega, 1997</a:t>
          </a:r>
          <a:endParaRPr lang="en-US"/>
        </a:p>
      </dgm:t>
    </dgm:pt>
    <dgm:pt modelId="{C1C73FF9-6641-49DC-8A00-75C199DB998C}" type="parTrans" cxnId="{5E6E9388-55C0-4142-B74E-5EA2F0CDCF33}">
      <dgm:prSet/>
      <dgm:spPr/>
      <dgm:t>
        <a:bodyPr/>
        <a:lstStyle/>
        <a:p>
          <a:endParaRPr lang="en-US" sz="2000"/>
        </a:p>
      </dgm:t>
    </dgm:pt>
    <dgm:pt modelId="{5F823FFE-6105-4271-9F41-FD3E17B4BA98}" type="sibTrans" cxnId="{5E6E9388-55C0-4142-B74E-5EA2F0CDCF33}">
      <dgm:prSet/>
      <dgm:spPr/>
      <dgm:t>
        <a:bodyPr/>
        <a:lstStyle/>
        <a:p>
          <a:endParaRPr lang="en-US"/>
        </a:p>
      </dgm:t>
    </dgm:pt>
    <dgm:pt modelId="{771FECB4-6B15-43BA-AC5A-CA8ABCABDC26}">
      <dgm:prSet/>
      <dgm:spPr/>
      <dgm:t>
        <a:bodyPr/>
        <a:lstStyle/>
        <a:p>
          <a:pPr>
            <a:lnSpc>
              <a:spcPct val="100000"/>
            </a:lnSpc>
          </a:pPr>
          <a:r>
            <a:rPr lang="es-MX"/>
            <a:t>César Vaca Rodríguez. (2011). Paradigmas de Programación. 11 Feb. 2011, de Departamento de Informática</a:t>
          </a:r>
          <a:endParaRPr lang="en-US"/>
        </a:p>
      </dgm:t>
    </dgm:pt>
    <dgm:pt modelId="{C5C7BD48-9FE1-4F10-BAE5-894AC03B7E5F}" type="parTrans" cxnId="{B6C5D16D-37C8-4A56-9D4E-25AC47252BC3}">
      <dgm:prSet/>
      <dgm:spPr/>
      <dgm:t>
        <a:bodyPr/>
        <a:lstStyle/>
        <a:p>
          <a:endParaRPr lang="es-MX" sz="2000"/>
        </a:p>
      </dgm:t>
    </dgm:pt>
    <dgm:pt modelId="{A118B402-5B86-4CD1-8F99-3C125C6611B9}" type="sibTrans" cxnId="{B6C5D16D-37C8-4A56-9D4E-25AC47252BC3}">
      <dgm:prSet/>
      <dgm:spPr/>
      <dgm:t>
        <a:bodyPr/>
        <a:lstStyle/>
        <a:p>
          <a:endParaRPr lang="es-MX"/>
        </a:p>
      </dgm:t>
    </dgm:pt>
    <dgm:pt modelId="{731D5551-9C67-4281-A045-072AB222E963}">
      <dgm:prSet/>
      <dgm:spPr/>
      <dgm:t>
        <a:bodyPr/>
        <a:lstStyle/>
        <a:p>
          <a:pPr>
            <a:lnSpc>
              <a:spcPct val="100000"/>
            </a:lnSpc>
          </a:pPr>
          <a:r>
            <a:rPr lang="es-MX"/>
            <a:t>Universidad de Valladolid Sitio web: http://www.infor.uva.es/~cvaca/asigs/docpar/intro.pdf</a:t>
          </a:r>
        </a:p>
      </dgm:t>
    </dgm:pt>
    <dgm:pt modelId="{6F86004B-B619-45C4-98F3-1C6CF973DE5C}" type="parTrans" cxnId="{8B31575A-E687-4DA6-BE63-766BB88B47F7}">
      <dgm:prSet/>
      <dgm:spPr/>
      <dgm:t>
        <a:bodyPr/>
        <a:lstStyle/>
        <a:p>
          <a:endParaRPr lang="es-MX" sz="2000"/>
        </a:p>
      </dgm:t>
    </dgm:pt>
    <dgm:pt modelId="{13DC53E3-E362-4B36-83BE-7C2D787EBCCB}" type="sibTrans" cxnId="{8B31575A-E687-4DA6-BE63-766BB88B47F7}">
      <dgm:prSet/>
      <dgm:spPr/>
      <dgm:t>
        <a:bodyPr/>
        <a:lstStyle/>
        <a:p>
          <a:endParaRPr lang="es-MX"/>
        </a:p>
      </dgm:t>
    </dgm:pt>
    <dgm:pt modelId="{D4132041-D52A-42A0-A8EA-439974DD4150}">
      <dgm:prSet/>
      <dgm:spPr/>
      <dgm:t>
        <a:bodyPr/>
        <a:lstStyle/>
        <a:p>
          <a:pPr>
            <a:lnSpc>
              <a:spcPct val="100000"/>
            </a:lnSpc>
          </a:pPr>
          <a:r>
            <a:rPr lang="es-MX"/>
            <a:t>Francisco Ramirez. (2013). Programación Declarativa vs Programación Imperativa. 6 de Septiembre de 2013,</a:t>
          </a:r>
        </a:p>
      </dgm:t>
    </dgm:pt>
    <dgm:pt modelId="{71D29604-B5BE-42F1-911F-AC41F139763D}" type="parTrans" cxnId="{78D8AEEE-3C43-440D-BC28-5328CD34B7F4}">
      <dgm:prSet/>
      <dgm:spPr/>
      <dgm:t>
        <a:bodyPr/>
        <a:lstStyle/>
        <a:p>
          <a:endParaRPr lang="es-MX" sz="2000"/>
        </a:p>
      </dgm:t>
    </dgm:pt>
    <dgm:pt modelId="{ADB11F14-7CC0-4859-9E49-C7090529BF3C}" type="sibTrans" cxnId="{78D8AEEE-3C43-440D-BC28-5328CD34B7F4}">
      <dgm:prSet/>
      <dgm:spPr/>
      <dgm:t>
        <a:bodyPr/>
        <a:lstStyle/>
        <a:p>
          <a:endParaRPr lang="es-MX"/>
        </a:p>
      </dgm:t>
    </dgm:pt>
    <dgm:pt modelId="{F79565C2-08B7-43A1-8D6A-C93AB68CD65B}">
      <dgm:prSet/>
      <dgm:spPr/>
      <dgm:t>
        <a:bodyPr/>
        <a:lstStyle/>
        <a:p>
          <a:pPr>
            <a:lnSpc>
              <a:spcPct val="100000"/>
            </a:lnSpc>
          </a:pPr>
          <a:r>
            <a:rPr lang="es-MX"/>
            <a:t>Sitio web: https://prezi.com/7vcuauwjiqzf/programacion-declarativa-vs-programacion-imperativa/</a:t>
          </a:r>
        </a:p>
      </dgm:t>
    </dgm:pt>
    <dgm:pt modelId="{7C54477A-73E0-46EA-86E1-E7068E97C47A}" type="parTrans" cxnId="{F1506698-70FE-4102-A9C9-95C155C4DC13}">
      <dgm:prSet/>
      <dgm:spPr/>
      <dgm:t>
        <a:bodyPr/>
        <a:lstStyle/>
        <a:p>
          <a:endParaRPr lang="es-MX" sz="2000"/>
        </a:p>
      </dgm:t>
    </dgm:pt>
    <dgm:pt modelId="{5E54D19F-306C-4FC7-A826-B3E672363EB1}" type="sibTrans" cxnId="{F1506698-70FE-4102-A9C9-95C155C4DC13}">
      <dgm:prSet/>
      <dgm:spPr/>
      <dgm:t>
        <a:bodyPr/>
        <a:lstStyle/>
        <a:p>
          <a:endParaRPr lang="es-MX"/>
        </a:p>
      </dgm:t>
    </dgm:pt>
    <dgm:pt modelId="{62DBD8A4-E304-4036-ADA5-A6D68E8BE4FB}">
      <dgm:prSet/>
      <dgm:spPr/>
      <dgm:t>
        <a:bodyPr/>
        <a:lstStyle/>
        <a:p>
          <a:pPr>
            <a:lnSpc>
              <a:spcPct val="100000"/>
            </a:lnSpc>
          </a:pPr>
          <a:r>
            <a:rPr lang="es-MX" dirty="0"/>
            <a:t>(2009). Paradigmas de programación 2009. Sitio web: http://labsys.frc.utn.edu.ar/ppr</a:t>
          </a:r>
          <a:r>
            <a:rPr lang="pt-BR" dirty="0"/>
            <a:t>com/</a:t>
          </a:r>
          <a:r>
            <a:rPr lang="pt-BR" dirty="0" err="1"/>
            <a:t>timeline</a:t>
          </a:r>
          <a:r>
            <a:rPr lang="pt-BR" dirty="0"/>
            <a:t>/</a:t>
          </a:r>
          <a:r>
            <a:rPr lang="pt-BR" dirty="0" err="1"/>
            <a:t>entry</a:t>
          </a:r>
          <a:r>
            <a:rPr lang="pt-BR" dirty="0"/>
            <a:t>/406010/PARADIGMAS-DE-PROGRAMACION/#</a:t>
          </a:r>
          <a:endParaRPr lang="es-MX" dirty="0"/>
        </a:p>
      </dgm:t>
    </dgm:pt>
    <dgm:pt modelId="{25ADCAD1-443C-4977-9DE4-FDEFCA8B4C24}" type="parTrans" cxnId="{0B65FBBC-02B1-4093-B545-AC3BF76271C9}">
      <dgm:prSet/>
      <dgm:spPr/>
      <dgm:t>
        <a:bodyPr/>
        <a:lstStyle/>
        <a:p>
          <a:endParaRPr lang="es-MX" sz="2000"/>
        </a:p>
      </dgm:t>
    </dgm:pt>
    <dgm:pt modelId="{F0E8AB12-2126-4EC7-B24D-366A35756522}" type="sibTrans" cxnId="{0B65FBBC-02B1-4093-B545-AC3BF76271C9}">
      <dgm:prSet/>
      <dgm:spPr/>
      <dgm:t>
        <a:bodyPr/>
        <a:lstStyle/>
        <a:p>
          <a:endParaRPr lang="es-MX"/>
        </a:p>
      </dgm:t>
    </dgm:pt>
    <dgm:pt modelId="{D4EC2C40-EF64-4CCE-BD5D-2E606C36E4AA}" type="pres">
      <dgm:prSet presAssocID="{184BD48E-DA8B-4299-80F1-4EC01A658963}" presName="root" presStyleCnt="0">
        <dgm:presLayoutVars>
          <dgm:dir/>
          <dgm:resizeHandles val="exact"/>
        </dgm:presLayoutVars>
      </dgm:prSet>
      <dgm:spPr/>
    </dgm:pt>
    <dgm:pt modelId="{CB89980E-6C04-4CFC-84CD-6C229C385A07}" type="pres">
      <dgm:prSet presAssocID="{466C38F4-67E4-497B-A98D-CB5FF6EA4EAB}" presName="compNode" presStyleCnt="0"/>
      <dgm:spPr/>
    </dgm:pt>
    <dgm:pt modelId="{51D0880B-21FD-44F7-9CFD-4873744F22F3}" type="pres">
      <dgm:prSet presAssocID="{466C38F4-67E4-497B-A98D-CB5FF6EA4EAB}" presName="bgRect" presStyleLbl="bgShp" presStyleIdx="0" presStyleCnt="8"/>
      <dgm:spPr/>
    </dgm:pt>
    <dgm:pt modelId="{9EABE61A-4BAB-493C-B564-A9FE377F2983}" type="pres">
      <dgm:prSet presAssocID="{466C38F4-67E4-497B-A98D-CB5FF6EA4EAB}"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Checklist"/>
        </a:ext>
      </dgm:extLst>
    </dgm:pt>
    <dgm:pt modelId="{4754BF89-6495-46CA-A503-E3D1EE89BBDB}" type="pres">
      <dgm:prSet presAssocID="{466C38F4-67E4-497B-A98D-CB5FF6EA4EAB}" presName="spaceRect" presStyleCnt="0"/>
      <dgm:spPr/>
    </dgm:pt>
    <dgm:pt modelId="{635274D9-152A-4FE8-AF22-A54104E8742B}" type="pres">
      <dgm:prSet presAssocID="{466C38F4-67E4-497B-A98D-CB5FF6EA4EAB}" presName="parTx" presStyleLbl="revTx" presStyleIdx="0" presStyleCnt="8">
        <dgm:presLayoutVars>
          <dgm:chMax val="0"/>
          <dgm:chPref val="0"/>
        </dgm:presLayoutVars>
      </dgm:prSet>
      <dgm:spPr/>
    </dgm:pt>
    <dgm:pt modelId="{308A906C-0619-4EF7-B077-E8F5362A3829}" type="pres">
      <dgm:prSet presAssocID="{D21EC1CE-7FDD-49C6-8AD6-CE2B411B84B7}" presName="sibTrans" presStyleCnt="0"/>
      <dgm:spPr/>
    </dgm:pt>
    <dgm:pt modelId="{20F23219-8CF7-409C-9362-7A55D5FFC61F}" type="pres">
      <dgm:prSet presAssocID="{9C17FC6C-14A2-46B5-B763-B21C134D9ECB}" presName="compNode" presStyleCnt="0"/>
      <dgm:spPr/>
    </dgm:pt>
    <dgm:pt modelId="{6592750B-2974-4B87-9F1D-DAF210947A9A}" type="pres">
      <dgm:prSet presAssocID="{9C17FC6C-14A2-46B5-B763-B21C134D9ECB}" presName="bgRect" presStyleLbl="bgShp" presStyleIdx="1" presStyleCnt="8"/>
      <dgm:spPr/>
    </dgm:pt>
    <dgm:pt modelId="{E77C14A6-C240-4E7A-B972-EE7DC8EFE74D}" type="pres">
      <dgm:prSet presAssocID="{9C17FC6C-14A2-46B5-B763-B21C134D9ECB}"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D38C2F1B-DAD8-4E6B-8EB1-EB2A5E93CB95}" type="pres">
      <dgm:prSet presAssocID="{9C17FC6C-14A2-46B5-B763-B21C134D9ECB}" presName="spaceRect" presStyleCnt="0"/>
      <dgm:spPr/>
    </dgm:pt>
    <dgm:pt modelId="{473E9C3E-A69C-45CA-94F1-2AE143AED9E7}" type="pres">
      <dgm:prSet presAssocID="{9C17FC6C-14A2-46B5-B763-B21C134D9ECB}" presName="parTx" presStyleLbl="revTx" presStyleIdx="1" presStyleCnt="8">
        <dgm:presLayoutVars>
          <dgm:chMax val="0"/>
          <dgm:chPref val="0"/>
        </dgm:presLayoutVars>
      </dgm:prSet>
      <dgm:spPr/>
    </dgm:pt>
    <dgm:pt modelId="{41E04261-504F-47B4-9661-136FF16A3DA3}" type="pres">
      <dgm:prSet presAssocID="{404F6DDB-96B9-4A6E-BDD3-52074B14CDD3}" presName="sibTrans" presStyleCnt="0"/>
      <dgm:spPr/>
    </dgm:pt>
    <dgm:pt modelId="{3C96C201-EF8D-4D4D-9769-E52861242C9E}" type="pres">
      <dgm:prSet presAssocID="{9E7441C6-9DA0-4041-BDC8-53BF40CC39DB}" presName="compNode" presStyleCnt="0"/>
      <dgm:spPr/>
    </dgm:pt>
    <dgm:pt modelId="{995061A8-3A07-4EB3-8541-F40C626F7F85}" type="pres">
      <dgm:prSet presAssocID="{9E7441C6-9DA0-4041-BDC8-53BF40CC39DB}" presName="bgRect" presStyleLbl="bgShp" presStyleIdx="2" presStyleCnt="8"/>
      <dgm:spPr/>
    </dgm:pt>
    <dgm:pt modelId="{BEED61F1-34DE-4F90-B84C-E9A768E81C39}" type="pres">
      <dgm:prSet presAssocID="{9E7441C6-9DA0-4041-BDC8-53BF40CC39DB}"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07778176-BDCF-4F39-BDF0-B1CE8DC47A0D}" type="pres">
      <dgm:prSet presAssocID="{9E7441C6-9DA0-4041-BDC8-53BF40CC39DB}" presName="spaceRect" presStyleCnt="0"/>
      <dgm:spPr/>
    </dgm:pt>
    <dgm:pt modelId="{745715B4-FC97-4477-AFE1-69AB422F9896}" type="pres">
      <dgm:prSet presAssocID="{9E7441C6-9DA0-4041-BDC8-53BF40CC39DB}" presName="parTx" presStyleLbl="revTx" presStyleIdx="2" presStyleCnt="8">
        <dgm:presLayoutVars>
          <dgm:chMax val="0"/>
          <dgm:chPref val="0"/>
        </dgm:presLayoutVars>
      </dgm:prSet>
      <dgm:spPr/>
    </dgm:pt>
    <dgm:pt modelId="{2F59B08B-8649-4222-891A-536ED5ECEEF6}" type="pres">
      <dgm:prSet presAssocID="{5F823FFE-6105-4271-9F41-FD3E17B4BA98}" presName="sibTrans" presStyleCnt="0"/>
      <dgm:spPr/>
    </dgm:pt>
    <dgm:pt modelId="{C71AE996-F020-4CB8-9822-E43140C630F6}" type="pres">
      <dgm:prSet presAssocID="{771FECB4-6B15-43BA-AC5A-CA8ABCABDC26}" presName="compNode" presStyleCnt="0"/>
      <dgm:spPr/>
    </dgm:pt>
    <dgm:pt modelId="{2FE858C1-94AB-4066-9ED4-4ACC5AFFF7FC}" type="pres">
      <dgm:prSet presAssocID="{771FECB4-6B15-43BA-AC5A-CA8ABCABDC26}" presName="bgRect" presStyleLbl="bgShp" presStyleIdx="3" presStyleCnt="8"/>
      <dgm:spPr/>
    </dgm:pt>
    <dgm:pt modelId="{3A2C5847-AC8C-4B73-BEA4-8BD909A23281}" type="pres">
      <dgm:prSet presAssocID="{771FECB4-6B15-43BA-AC5A-CA8ABCABDC26}"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574045DB-2FA4-41D2-BEBC-6D1CADD87CB2}" type="pres">
      <dgm:prSet presAssocID="{771FECB4-6B15-43BA-AC5A-CA8ABCABDC26}" presName="spaceRect" presStyleCnt="0"/>
      <dgm:spPr/>
    </dgm:pt>
    <dgm:pt modelId="{9E9FD678-8D27-4138-A706-67B3D410AB6A}" type="pres">
      <dgm:prSet presAssocID="{771FECB4-6B15-43BA-AC5A-CA8ABCABDC26}" presName="parTx" presStyleLbl="revTx" presStyleIdx="3" presStyleCnt="8">
        <dgm:presLayoutVars>
          <dgm:chMax val="0"/>
          <dgm:chPref val="0"/>
        </dgm:presLayoutVars>
      </dgm:prSet>
      <dgm:spPr/>
    </dgm:pt>
    <dgm:pt modelId="{DBFF622B-B4DF-4461-8A22-89F48368FF9E}" type="pres">
      <dgm:prSet presAssocID="{A118B402-5B86-4CD1-8F99-3C125C6611B9}" presName="sibTrans" presStyleCnt="0"/>
      <dgm:spPr/>
    </dgm:pt>
    <dgm:pt modelId="{13BE6B4C-4BD1-4A99-BFC2-DC8C1B3E97D8}" type="pres">
      <dgm:prSet presAssocID="{731D5551-9C67-4281-A045-072AB222E963}" presName="compNode" presStyleCnt="0"/>
      <dgm:spPr/>
    </dgm:pt>
    <dgm:pt modelId="{9503303F-3B6C-48DA-8440-22F8C65DF40B}" type="pres">
      <dgm:prSet presAssocID="{731D5551-9C67-4281-A045-072AB222E963}" presName="bgRect" presStyleLbl="bgShp" presStyleIdx="4" presStyleCnt="8"/>
      <dgm:spPr/>
    </dgm:pt>
    <dgm:pt modelId="{A2329CEE-F867-48C6-9F4F-A9026F83B5CB}" type="pres">
      <dgm:prSet presAssocID="{731D5551-9C67-4281-A045-072AB222E963}"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aptop"/>
        </a:ext>
      </dgm:extLst>
    </dgm:pt>
    <dgm:pt modelId="{E217E18A-85F3-4AF1-8D03-2B45C8E3F272}" type="pres">
      <dgm:prSet presAssocID="{731D5551-9C67-4281-A045-072AB222E963}" presName="spaceRect" presStyleCnt="0"/>
      <dgm:spPr/>
    </dgm:pt>
    <dgm:pt modelId="{2A084F25-AB74-4AE8-92E9-8FF45ABAB410}" type="pres">
      <dgm:prSet presAssocID="{731D5551-9C67-4281-A045-072AB222E963}" presName="parTx" presStyleLbl="revTx" presStyleIdx="4" presStyleCnt="8">
        <dgm:presLayoutVars>
          <dgm:chMax val="0"/>
          <dgm:chPref val="0"/>
        </dgm:presLayoutVars>
      </dgm:prSet>
      <dgm:spPr/>
    </dgm:pt>
    <dgm:pt modelId="{35902B69-3AFB-4331-9BCE-0B6E97764779}" type="pres">
      <dgm:prSet presAssocID="{13DC53E3-E362-4B36-83BE-7C2D787EBCCB}" presName="sibTrans" presStyleCnt="0"/>
      <dgm:spPr/>
    </dgm:pt>
    <dgm:pt modelId="{B7780639-D0A5-41BD-8A12-25BD831D7AC1}" type="pres">
      <dgm:prSet presAssocID="{D4132041-D52A-42A0-A8EA-439974DD4150}" presName="compNode" presStyleCnt="0"/>
      <dgm:spPr/>
    </dgm:pt>
    <dgm:pt modelId="{67B29ABB-D368-41A0-A501-2BDB120B3686}" type="pres">
      <dgm:prSet presAssocID="{D4132041-D52A-42A0-A8EA-439974DD4150}" presName="bgRect" presStyleLbl="bgShp" presStyleIdx="5" presStyleCnt="8"/>
      <dgm:spPr/>
    </dgm:pt>
    <dgm:pt modelId="{13152C57-E882-4EB4-B0E0-37DE6631658E}" type="pres">
      <dgm:prSet presAssocID="{D4132041-D52A-42A0-A8EA-439974DD4150}"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onthly calendar"/>
        </a:ext>
      </dgm:extLst>
    </dgm:pt>
    <dgm:pt modelId="{D970F9B2-F5C3-4BC0-A826-F76AAEB9D96B}" type="pres">
      <dgm:prSet presAssocID="{D4132041-D52A-42A0-A8EA-439974DD4150}" presName="spaceRect" presStyleCnt="0"/>
      <dgm:spPr/>
    </dgm:pt>
    <dgm:pt modelId="{F1B8B7AC-431F-422B-AFCE-810433C0E86B}" type="pres">
      <dgm:prSet presAssocID="{D4132041-D52A-42A0-A8EA-439974DD4150}" presName="parTx" presStyleLbl="revTx" presStyleIdx="5" presStyleCnt="8">
        <dgm:presLayoutVars>
          <dgm:chMax val="0"/>
          <dgm:chPref val="0"/>
        </dgm:presLayoutVars>
      </dgm:prSet>
      <dgm:spPr/>
    </dgm:pt>
    <dgm:pt modelId="{5D14C682-8600-4359-94BE-1A0E131B0275}" type="pres">
      <dgm:prSet presAssocID="{ADB11F14-7CC0-4859-9E49-C7090529BF3C}" presName="sibTrans" presStyleCnt="0"/>
      <dgm:spPr/>
    </dgm:pt>
    <dgm:pt modelId="{643C2224-68D0-4364-BF77-8E0ED9FA7BD4}" type="pres">
      <dgm:prSet presAssocID="{F79565C2-08B7-43A1-8D6A-C93AB68CD65B}" presName="compNode" presStyleCnt="0"/>
      <dgm:spPr/>
    </dgm:pt>
    <dgm:pt modelId="{5E43B24A-70D7-4BBC-B815-9BD6663E3055}" type="pres">
      <dgm:prSet presAssocID="{F79565C2-08B7-43A1-8D6A-C93AB68CD65B}" presName="bgRect" presStyleLbl="bgShp" presStyleIdx="6" presStyleCnt="8"/>
      <dgm:spPr/>
    </dgm:pt>
    <dgm:pt modelId="{AD1A9F08-03A0-4EAB-9095-85C3F4D38093}" type="pres">
      <dgm:prSet presAssocID="{F79565C2-08B7-43A1-8D6A-C93AB68CD65B}"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Monitor"/>
        </a:ext>
      </dgm:extLst>
    </dgm:pt>
    <dgm:pt modelId="{B25703CF-9C5D-46F0-AA89-274DBB8DA23A}" type="pres">
      <dgm:prSet presAssocID="{F79565C2-08B7-43A1-8D6A-C93AB68CD65B}" presName="spaceRect" presStyleCnt="0"/>
      <dgm:spPr/>
    </dgm:pt>
    <dgm:pt modelId="{861C4B89-F246-4C34-A6A7-EA00A6E3006F}" type="pres">
      <dgm:prSet presAssocID="{F79565C2-08B7-43A1-8D6A-C93AB68CD65B}" presName="parTx" presStyleLbl="revTx" presStyleIdx="6" presStyleCnt="8">
        <dgm:presLayoutVars>
          <dgm:chMax val="0"/>
          <dgm:chPref val="0"/>
        </dgm:presLayoutVars>
      </dgm:prSet>
      <dgm:spPr/>
    </dgm:pt>
    <dgm:pt modelId="{06CD99AA-C56F-44F8-AD4A-4D96D063644E}" type="pres">
      <dgm:prSet presAssocID="{5E54D19F-306C-4FC7-A826-B3E672363EB1}" presName="sibTrans" presStyleCnt="0"/>
      <dgm:spPr/>
    </dgm:pt>
    <dgm:pt modelId="{315E5375-CBD0-47DD-94B8-9FE78AA7BFD8}" type="pres">
      <dgm:prSet presAssocID="{62DBD8A4-E304-4036-ADA5-A6D68E8BE4FB}" presName="compNode" presStyleCnt="0"/>
      <dgm:spPr/>
    </dgm:pt>
    <dgm:pt modelId="{C21B37A9-1FAB-453B-A976-DF9623A96A5A}" type="pres">
      <dgm:prSet presAssocID="{62DBD8A4-E304-4036-ADA5-A6D68E8BE4FB}" presName="bgRect" presStyleLbl="bgShp" presStyleIdx="7" presStyleCnt="8"/>
      <dgm:spPr/>
    </dgm:pt>
    <dgm:pt modelId="{B2AF863F-ECC0-49FF-BFF5-082601DF0691}" type="pres">
      <dgm:prSet presAssocID="{62DBD8A4-E304-4036-ADA5-A6D68E8BE4FB}"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Computer"/>
        </a:ext>
      </dgm:extLst>
    </dgm:pt>
    <dgm:pt modelId="{9B516B72-8414-4A21-B155-AA1E71F88C9D}" type="pres">
      <dgm:prSet presAssocID="{62DBD8A4-E304-4036-ADA5-A6D68E8BE4FB}" presName="spaceRect" presStyleCnt="0"/>
      <dgm:spPr/>
    </dgm:pt>
    <dgm:pt modelId="{499676F0-CDA1-495D-A4A9-D860182FFD8B}" type="pres">
      <dgm:prSet presAssocID="{62DBD8A4-E304-4036-ADA5-A6D68E8BE4FB}" presName="parTx" presStyleLbl="revTx" presStyleIdx="7" presStyleCnt="8">
        <dgm:presLayoutVars>
          <dgm:chMax val="0"/>
          <dgm:chPref val="0"/>
        </dgm:presLayoutVars>
      </dgm:prSet>
      <dgm:spPr/>
    </dgm:pt>
  </dgm:ptLst>
  <dgm:cxnLst>
    <dgm:cxn modelId="{B6C5D16D-37C8-4A56-9D4E-25AC47252BC3}" srcId="{184BD48E-DA8B-4299-80F1-4EC01A658963}" destId="{771FECB4-6B15-43BA-AC5A-CA8ABCABDC26}" srcOrd="3" destOrd="0" parTransId="{C5C7BD48-9FE1-4F10-BAE5-894AC03B7E5F}" sibTransId="{A118B402-5B86-4CD1-8F99-3C125C6611B9}"/>
    <dgm:cxn modelId="{A5007471-8E1E-4E77-9D60-6CE91860720F}" type="presOf" srcId="{62DBD8A4-E304-4036-ADA5-A6D68E8BE4FB}" destId="{499676F0-CDA1-495D-A4A9-D860182FFD8B}" srcOrd="0" destOrd="0" presId="urn:microsoft.com/office/officeart/2018/2/layout/IconVerticalSolidList"/>
    <dgm:cxn modelId="{4157DF76-6BE4-41AC-BB12-6162DDD2BBAD}" type="presOf" srcId="{9E7441C6-9DA0-4041-BDC8-53BF40CC39DB}" destId="{745715B4-FC97-4477-AFE1-69AB422F9896}" srcOrd="0" destOrd="0" presId="urn:microsoft.com/office/officeart/2018/2/layout/IconVerticalSolidList"/>
    <dgm:cxn modelId="{8B31575A-E687-4DA6-BE63-766BB88B47F7}" srcId="{184BD48E-DA8B-4299-80F1-4EC01A658963}" destId="{731D5551-9C67-4281-A045-072AB222E963}" srcOrd="4" destOrd="0" parTransId="{6F86004B-B619-45C4-98F3-1C6CF973DE5C}" sibTransId="{13DC53E3-E362-4B36-83BE-7C2D787EBCCB}"/>
    <dgm:cxn modelId="{5E6E9388-55C0-4142-B74E-5EA2F0CDCF33}" srcId="{184BD48E-DA8B-4299-80F1-4EC01A658963}" destId="{9E7441C6-9DA0-4041-BDC8-53BF40CC39DB}" srcOrd="2" destOrd="0" parTransId="{C1C73FF9-6641-49DC-8A00-75C199DB998C}" sibTransId="{5F823FFE-6105-4271-9F41-FD3E17B4BA98}"/>
    <dgm:cxn modelId="{F1506698-70FE-4102-A9C9-95C155C4DC13}" srcId="{184BD48E-DA8B-4299-80F1-4EC01A658963}" destId="{F79565C2-08B7-43A1-8D6A-C93AB68CD65B}" srcOrd="6" destOrd="0" parTransId="{7C54477A-73E0-46EA-86E1-E7068E97C47A}" sibTransId="{5E54D19F-306C-4FC7-A826-B3E672363EB1}"/>
    <dgm:cxn modelId="{81B7419B-C1B2-4F88-B1FA-87ADC7D77939}" type="presOf" srcId="{731D5551-9C67-4281-A045-072AB222E963}" destId="{2A084F25-AB74-4AE8-92E9-8FF45ABAB410}" srcOrd="0" destOrd="0" presId="urn:microsoft.com/office/officeart/2018/2/layout/IconVerticalSolidList"/>
    <dgm:cxn modelId="{03BE97A9-AA45-4A0B-A0DD-CD3FE27EA5DE}" type="presOf" srcId="{F79565C2-08B7-43A1-8D6A-C93AB68CD65B}" destId="{861C4B89-F246-4C34-A6A7-EA00A6E3006F}" srcOrd="0" destOrd="0" presId="urn:microsoft.com/office/officeart/2018/2/layout/IconVerticalSolidList"/>
    <dgm:cxn modelId="{57A628B6-4E74-41FA-AB3F-1E17A36F8A24}" type="presOf" srcId="{9C17FC6C-14A2-46B5-B763-B21C134D9ECB}" destId="{473E9C3E-A69C-45CA-94F1-2AE143AED9E7}" srcOrd="0" destOrd="0" presId="urn:microsoft.com/office/officeart/2018/2/layout/IconVerticalSolidList"/>
    <dgm:cxn modelId="{0B65FBBC-02B1-4093-B545-AC3BF76271C9}" srcId="{184BD48E-DA8B-4299-80F1-4EC01A658963}" destId="{62DBD8A4-E304-4036-ADA5-A6D68E8BE4FB}" srcOrd="7" destOrd="0" parTransId="{25ADCAD1-443C-4977-9DE4-FDEFCA8B4C24}" sibTransId="{F0E8AB12-2126-4EC7-B24D-366A35756522}"/>
    <dgm:cxn modelId="{2F396FBF-116B-4C9D-9DE8-DD9EDFC57BD9}" type="presOf" srcId="{D4132041-D52A-42A0-A8EA-439974DD4150}" destId="{F1B8B7AC-431F-422B-AFCE-810433C0E86B}" srcOrd="0" destOrd="0" presId="urn:microsoft.com/office/officeart/2018/2/layout/IconVerticalSolidList"/>
    <dgm:cxn modelId="{5FC3D5C4-03E4-43D8-9904-22103B47F8A4}" srcId="{184BD48E-DA8B-4299-80F1-4EC01A658963}" destId="{466C38F4-67E4-497B-A98D-CB5FF6EA4EAB}" srcOrd="0" destOrd="0" parTransId="{21807B0D-6853-405F-9118-7AAD14BFE82B}" sibTransId="{D21EC1CE-7FDD-49C6-8AD6-CE2B411B84B7}"/>
    <dgm:cxn modelId="{5367D0C5-659C-4650-8689-9BC9EC2582DD}" type="presOf" srcId="{184BD48E-DA8B-4299-80F1-4EC01A658963}" destId="{D4EC2C40-EF64-4CCE-BD5D-2E606C36E4AA}" srcOrd="0" destOrd="0" presId="urn:microsoft.com/office/officeart/2018/2/layout/IconVerticalSolidList"/>
    <dgm:cxn modelId="{A8F2D2C8-BF07-4E8F-BC73-3B1D5D0C0890}" type="presOf" srcId="{466C38F4-67E4-497B-A98D-CB5FF6EA4EAB}" destId="{635274D9-152A-4FE8-AF22-A54104E8742B}" srcOrd="0" destOrd="0" presId="urn:microsoft.com/office/officeart/2018/2/layout/IconVerticalSolidList"/>
    <dgm:cxn modelId="{87F685E3-4CBC-414E-AE30-A265B5696215}" type="presOf" srcId="{771FECB4-6B15-43BA-AC5A-CA8ABCABDC26}" destId="{9E9FD678-8D27-4138-A706-67B3D410AB6A}" srcOrd="0" destOrd="0" presId="urn:microsoft.com/office/officeart/2018/2/layout/IconVerticalSolidList"/>
    <dgm:cxn modelId="{C87140E5-6C14-436B-A884-955CDF6598C9}" srcId="{184BD48E-DA8B-4299-80F1-4EC01A658963}" destId="{9C17FC6C-14A2-46B5-B763-B21C134D9ECB}" srcOrd="1" destOrd="0" parTransId="{BA83C0BD-4AEC-4D69-B68D-2299461737D7}" sibTransId="{404F6DDB-96B9-4A6E-BDD3-52074B14CDD3}"/>
    <dgm:cxn modelId="{78D8AEEE-3C43-440D-BC28-5328CD34B7F4}" srcId="{184BD48E-DA8B-4299-80F1-4EC01A658963}" destId="{D4132041-D52A-42A0-A8EA-439974DD4150}" srcOrd="5" destOrd="0" parTransId="{71D29604-B5BE-42F1-911F-AC41F139763D}" sibTransId="{ADB11F14-7CC0-4859-9E49-C7090529BF3C}"/>
    <dgm:cxn modelId="{8EF1AA5E-5AF5-4878-9991-E6625E7EF9F8}" type="presParOf" srcId="{D4EC2C40-EF64-4CCE-BD5D-2E606C36E4AA}" destId="{CB89980E-6C04-4CFC-84CD-6C229C385A07}" srcOrd="0" destOrd="0" presId="urn:microsoft.com/office/officeart/2018/2/layout/IconVerticalSolidList"/>
    <dgm:cxn modelId="{7D31C60A-524D-4222-9C5F-39F335850B41}" type="presParOf" srcId="{CB89980E-6C04-4CFC-84CD-6C229C385A07}" destId="{51D0880B-21FD-44F7-9CFD-4873744F22F3}" srcOrd="0" destOrd="0" presId="urn:microsoft.com/office/officeart/2018/2/layout/IconVerticalSolidList"/>
    <dgm:cxn modelId="{12DBF5F6-1C10-4BCD-8991-836B95ED6F87}" type="presParOf" srcId="{CB89980E-6C04-4CFC-84CD-6C229C385A07}" destId="{9EABE61A-4BAB-493C-B564-A9FE377F2983}" srcOrd="1" destOrd="0" presId="urn:microsoft.com/office/officeart/2018/2/layout/IconVerticalSolidList"/>
    <dgm:cxn modelId="{7DE0FE54-DF10-4A29-AA23-9C9B2D7B92B7}" type="presParOf" srcId="{CB89980E-6C04-4CFC-84CD-6C229C385A07}" destId="{4754BF89-6495-46CA-A503-E3D1EE89BBDB}" srcOrd="2" destOrd="0" presId="urn:microsoft.com/office/officeart/2018/2/layout/IconVerticalSolidList"/>
    <dgm:cxn modelId="{1E6DA0C9-723A-4323-A07A-8B7A6C952C99}" type="presParOf" srcId="{CB89980E-6C04-4CFC-84CD-6C229C385A07}" destId="{635274D9-152A-4FE8-AF22-A54104E8742B}" srcOrd="3" destOrd="0" presId="urn:microsoft.com/office/officeart/2018/2/layout/IconVerticalSolidList"/>
    <dgm:cxn modelId="{F91D8156-5545-45CB-A790-9728AB723512}" type="presParOf" srcId="{D4EC2C40-EF64-4CCE-BD5D-2E606C36E4AA}" destId="{308A906C-0619-4EF7-B077-E8F5362A3829}" srcOrd="1" destOrd="0" presId="urn:microsoft.com/office/officeart/2018/2/layout/IconVerticalSolidList"/>
    <dgm:cxn modelId="{3F545F8A-8965-485C-AE35-43828E71A815}" type="presParOf" srcId="{D4EC2C40-EF64-4CCE-BD5D-2E606C36E4AA}" destId="{20F23219-8CF7-409C-9362-7A55D5FFC61F}" srcOrd="2" destOrd="0" presId="urn:microsoft.com/office/officeart/2018/2/layout/IconVerticalSolidList"/>
    <dgm:cxn modelId="{BB6B351E-92BB-4B0C-AA0F-CB3FB7C3B61B}" type="presParOf" srcId="{20F23219-8CF7-409C-9362-7A55D5FFC61F}" destId="{6592750B-2974-4B87-9F1D-DAF210947A9A}" srcOrd="0" destOrd="0" presId="urn:microsoft.com/office/officeart/2018/2/layout/IconVerticalSolidList"/>
    <dgm:cxn modelId="{73D66E75-4BD5-4398-A3DD-D5EEDC2B931B}" type="presParOf" srcId="{20F23219-8CF7-409C-9362-7A55D5FFC61F}" destId="{E77C14A6-C240-4E7A-B972-EE7DC8EFE74D}" srcOrd="1" destOrd="0" presId="urn:microsoft.com/office/officeart/2018/2/layout/IconVerticalSolidList"/>
    <dgm:cxn modelId="{94588238-FC70-45B9-9931-4450F02F0ED3}" type="presParOf" srcId="{20F23219-8CF7-409C-9362-7A55D5FFC61F}" destId="{D38C2F1B-DAD8-4E6B-8EB1-EB2A5E93CB95}" srcOrd="2" destOrd="0" presId="urn:microsoft.com/office/officeart/2018/2/layout/IconVerticalSolidList"/>
    <dgm:cxn modelId="{D16459A1-5E7D-4EFF-B50B-4B13C76C3D97}" type="presParOf" srcId="{20F23219-8CF7-409C-9362-7A55D5FFC61F}" destId="{473E9C3E-A69C-45CA-94F1-2AE143AED9E7}" srcOrd="3" destOrd="0" presId="urn:microsoft.com/office/officeart/2018/2/layout/IconVerticalSolidList"/>
    <dgm:cxn modelId="{8D92980E-5122-49D5-A6EB-0DA3319DBE5A}" type="presParOf" srcId="{D4EC2C40-EF64-4CCE-BD5D-2E606C36E4AA}" destId="{41E04261-504F-47B4-9661-136FF16A3DA3}" srcOrd="3" destOrd="0" presId="urn:microsoft.com/office/officeart/2018/2/layout/IconVerticalSolidList"/>
    <dgm:cxn modelId="{083EFDA8-83F4-4993-9327-A38DF861C0AD}" type="presParOf" srcId="{D4EC2C40-EF64-4CCE-BD5D-2E606C36E4AA}" destId="{3C96C201-EF8D-4D4D-9769-E52861242C9E}" srcOrd="4" destOrd="0" presId="urn:microsoft.com/office/officeart/2018/2/layout/IconVerticalSolidList"/>
    <dgm:cxn modelId="{EBC6E0B2-7734-4195-8E15-DA66053C395C}" type="presParOf" srcId="{3C96C201-EF8D-4D4D-9769-E52861242C9E}" destId="{995061A8-3A07-4EB3-8541-F40C626F7F85}" srcOrd="0" destOrd="0" presId="urn:microsoft.com/office/officeart/2018/2/layout/IconVerticalSolidList"/>
    <dgm:cxn modelId="{68D2C83B-61E8-41B7-943C-ED3F2BC2A151}" type="presParOf" srcId="{3C96C201-EF8D-4D4D-9769-E52861242C9E}" destId="{BEED61F1-34DE-4F90-B84C-E9A768E81C39}" srcOrd="1" destOrd="0" presId="urn:microsoft.com/office/officeart/2018/2/layout/IconVerticalSolidList"/>
    <dgm:cxn modelId="{54C62648-E422-48F0-8D4E-C739B0132FF6}" type="presParOf" srcId="{3C96C201-EF8D-4D4D-9769-E52861242C9E}" destId="{07778176-BDCF-4F39-BDF0-B1CE8DC47A0D}" srcOrd="2" destOrd="0" presId="urn:microsoft.com/office/officeart/2018/2/layout/IconVerticalSolidList"/>
    <dgm:cxn modelId="{9BF203F3-0458-4F0B-9FAB-813C56822C92}" type="presParOf" srcId="{3C96C201-EF8D-4D4D-9769-E52861242C9E}" destId="{745715B4-FC97-4477-AFE1-69AB422F9896}" srcOrd="3" destOrd="0" presId="urn:microsoft.com/office/officeart/2018/2/layout/IconVerticalSolidList"/>
    <dgm:cxn modelId="{313E1E82-0314-416E-84C8-A594D163E666}" type="presParOf" srcId="{D4EC2C40-EF64-4CCE-BD5D-2E606C36E4AA}" destId="{2F59B08B-8649-4222-891A-536ED5ECEEF6}" srcOrd="5" destOrd="0" presId="urn:microsoft.com/office/officeart/2018/2/layout/IconVerticalSolidList"/>
    <dgm:cxn modelId="{69E60B95-F575-4F3A-BA31-2B34E7F4F016}" type="presParOf" srcId="{D4EC2C40-EF64-4CCE-BD5D-2E606C36E4AA}" destId="{C71AE996-F020-4CB8-9822-E43140C630F6}" srcOrd="6" destOrd="0" presId="urn:microsoft.com/office/officeart/2018/2/layout/IconVerticalSolidList"/>
    <dgm:cxn modelId="{B99ACCF7-5BA3-4B0D-8931-33830D8F4E9F}" type="presParOf" srcId="{C71AE996-F020-4CB8-9822-E43140C630F6}" destId="{2FE858C1-94AB-4066-9ED4-4ACC5AFFF7FC}" srcOrd="0" destOrd="0" presId="urn:microsoft.com/office/officeart/2018/2/layout/IconVerticalSolidList"/>
    <dgm:cxn modelId="{7D374921-EDC6-4BC0-A588-D4DFFAB40EEE}" type="presParOf" srcId="{C71AE996-F020-4CB8-9822-E43140C630F6}" destId="{3A2C5847-AC8C-4B73-BEA4-8BD909A23281}" srcOrd="1" destOrd="0" presId="urn:microsoft.com/office/officeart/2018/2/layout/IconVerticalSolidList"/>
    <dgm:cxn modelId="{2CA80547-4824-4C73-A958-AF05D651E5FC}" type="presParOf" srcId="{C71AE996-F020-4CB8-9822-E43140C630F6}" destId="{574045DB-2FA4-41D2-BEBC-6D1CADD87CB2}" srcOrd="2" destOrd="0" presId="urn:microsoft.com/office/officeart/2018/2/layout/IconVerticalSolidList"/>
    <dgm:cxn modelId="{F6738367-E667-41B0-B0BB-D39A52FFE6EB}" type="presParOf" srcId="{C71AE996-F020-4CB8-9822-E43140C630F6}" destId="{9E9FD678-8D27-4138-A706-67B3D410AB6A}" srcOrd="3" destOrd="0" presId="urn:microsoft.com/office/officeart/2018/2/layout/IconVerticalSolidList"/>
    <dgm:cxn modelId="{371C9AC2-EFAB-47B1-9F87-4B063465D5CD}" type="presParOf" srcId="{D4EC2C40-EF64-4CCE-BD5D-2E606C36E4AA}" destId="{DBFF622B-B4DF-4461-8A22-89F48368FF9E}" srcOrd="7" destOrd="0" presId="urn:microsoft.com/office/officeart/2018/2/layout/IconVerticalSolidList"/>
    <dgm:cxn modelId="{5434601D-F243-400A-9F14-DE350FE7790E}" type="presParOf" srcId="{D4EC2C40-EF64-4CCE-BD5D-2E606C36E4AA}" destId="{13BE6B4C-4BD1-4A99-BFC2-DC8C1B3E97D8}" srcOrd="8" destOrd="0" presId="urn:microsoft.com/office/officeart/2018/2/layout/IconVerticalSolidList"/>
    <dgm:cxn modelId="{E60FC612-058D-4500-B9D4-E1B0B9C2CB93}" type="presParOf" srcId="{13BE6B4C-4BD1-4A99-BFC2-DC8C1B3E97D8}" destId="{9503303F-3B6C-48DA-8440-22F8C65DF40B}" srcOrd="0" destOrd="0" presId="urn:microsoft.com/office/officeart/2018/2/layout/IconVerticalSolidList"/>
    <dgm:cxn modelId="{DE15FCD9-A476-4433-960F-40F8A59E5708}" type="presParOf" srcId="{13BE6B4C-4BD1-4A99-BFC2-DC8C1B3E97D8}" destId="{A2329CEE-F867-48C6-9F4F-A9026F83B5CB}" srcOrd="1" destOrd="0" presId="urn:microsoft.com/office/officeart/2018/2/layout/IconVerticalSolidList"/>
    <dgm:cxn modelId="{E4B1C69F-1850-496E-B632-280656BD4B18}" type="presParOf" srcId="{13BE6B4C-4BD1-4A99-BFC2-DC8C1B3E97D8}" destId="{E217E18A-85F3-4AF1-8D03-2B45C8E3F272}" srcOrd="2" destOrd="0" presId="urn:microsoft.com/office/officeart/2018/2/layout/IconVerticalSolidList"/>
    <dgm:cxn modelId="{CDDCD01C-124B-4E3A-A186-0A143DFBB112}" type="presParOf" srcId="{13BE6B4C-4BD1-4A99-BFC2-DC8C1B3E97D8}" destId="{2A084F25-AB74-4AE8-92E9-8FF45ABAB410}" srcOrd="3" destOrd="0" presId="urn:microsoft.com/office/officeart/2018/2/layout/IconVerticalSolidList"/>
    <dgm:cxn modelId="{B1297E76-A014-4F6B-B552-5208C197BA2F}" type="presParOf" srcId="{D4EC2C40-EF64-4CCE-BD5D-2E606C36E4AA}" destId="{35902B69-3AFB-4331-9BCE-0B6E97764779}" srcOrd="9" destOrd="0" presId="urn:microsoft.com/office/officeart/2018/2/layout/IconVerticalSolidList"/>
    <dgm:cxn modelId="{CF11BA2C-8533-4CAD-B0D9-320531E2BFB3}" type="presParOf" srcId="{D4EC2C40-EF64-4CCE-BD5D-2E606C36E4AA}" destId="{B7780639-D0A5-41BD-8A12-25BD831D7AC1}" srcOrd="10" destOrd="0" presId="urn:microsoft.com/office/officeart/2018/2/layout/IconVerticalSolidList"/>
    <dgm:cxn modelId="{6CBDAAFD-2A76-4562-B20A-DF95F427BE51}" type="presParOf" srcId="{B7780639-D0A5-41BD-8A12-25BD831D7AC1}" destId="{67B29ABB-D368-41A0-A501-2BDB120B3686}" srcOrd="0" destOrd="0" presId="urn:microsoft.com/office/officeart/2018/2/layout/IconVerticalSolidList"/>
    <dgm:cxn modelId="{1B9984C6-1A80-41D0-9288-E0EDDABB94A3}" type="presParOf" srcId="{B7780639-D0A5-41BD-8A12-25BD831D7AC1}" destId="{13152C57-E882-4EB4-B0E0-37DE6631658E}" srcOrd="1" destOrd="0" presId="urn:microsoft.com/office/officeart/2018/2/layout/IconVerticalSolidList"/>
    <dgm:cxn modelId="{E2D9A418-7BF6-48F2-A1D3-3ECF49D27588}" type="presParOf" srcId="{B7780639-D0A5-41BD-8A12-25BD831D7AC1}" destId="{D970F9B2-F5C3-4BC0-A826-F76AAEB9D96B}" srcOrd="2" destOrd="0" presId="urn:microsoft.com/office/officeart/2018/2/layout/IconVerticalSolidList"/>
    <dgm:cxn modelId="{730E026B-DCB1-494F-A59B-3D63FC5A0801}" type="presParOf" srcId="{B7780639-D0A5-41BD-8A12-25BD831D7AC1}" destId="{F1B8B7AC-431F-422B-AFCE-810433C0E86B}" srcOrd="3" destOrd="0" presId="urn:microsoft.com/office/officeart/2018/2/layout/IconVerticalSolidList"/>
    <dgm:cxn modelId="{DD6D32B0-4875-4E85-9D1F-135C19EDE442}" type="presParOf" srcId="{D4EC2C40-EF64-4CCE-BD5D-2E606C36E4AA}" destId="{5D14C682-8600-4359-94BE-1A0E131B0275}" srcOrd="11" destOrd="0" presId="urn:microsoft.com/office/officeart/2018/2/layout/IconVerticalSolidList"/>
    <dgm:cxn modelId="{AD95D05A-E22F-4E20-BAE5-B60DD92EC3E9}" type="presParOf" srcId="{D4EC2C40-EF64-4CCE-BD5D-2E606C36E4AA}" destId="{643C2224-68D0-4364-BF77-8E0ED9FA7BD4}" srcOrd="12" destOrd="0" presId="urn:microsoft.com/office/officeart/2018/2/layout/IconVerticalSolidList"/>
    <dgm:cxn modelId="{FCA9A739-F2AB-4201-80B5-C4D984E802F5}" type="presParOf" srcId="{643C2224-68D0-4364-BF77-8E0ED9FA7BD4}" destId="{5E43B24A-70D7-4BBC-B815-9BD6663E3055}" srcOrd="0" destOrd="0" presId="urn:microsoft.com/office/officeart/2018/2/layout/IconVerticalSolidList"/>
    <dgm:cxn modelId="{F19B8410-E0DB-499C-A36E-308ECE349FEF}" type="presParOf" srcId="{643C2224-68D0-4364-BF77-8E0ED9FA7BD4}" destId="{AD1A9F08-03A0-4EAB-9095-85C3F4D38093}" srcOrd="1" destOrd="0" presId="urn:microsoft.com/office/officeart/2018/2/layout/IconVerticalSolidList"/>
    <dgm:cxn modelId="{7C002EA4-62E4-4997-B8AC-02C6E850E15B}" type="presParOf" srcId="{643C2224-68D0-4364-BF77-8E0ED9FA7BD4}" destId="{B25703CF-9C5D-46F0-AA89-274DBB8DA23A}" srcOrd="2" destOrd="0" presId="urn:microsoft.com/office/officeart/2018/2/layout/IconVerticalSolidList"/>
    <dgm:cxn modelId="{BDC25356-AA87-4FDA-B54B-CDEF700039F2}" type="presParOf" srcId="{643C2224-68D0-4364-BF77-8E0ED9FA7BD4}" destId="{861C4B89-F246-4C34-A6A7-EA00A6E3006F}" srcOrd="3" destOrd="0" presId="urn:microsoft.com/office/officeart/2018/2/layout/IconVerticalSolidList"/>
    <dgm:cxn modelId="{C04E0ACC-3233-4663-87F0-09321EE02B19}" type="presParOf" srcId="{D4EC2C40-EF64-4CCE-BD5D-2E606C36E4AA}" destId="{06CD99AA-C56F-44F8-AD4A-4D96D063644E}" srcOrd="13" destOrd="0" presId="urn:microsoft.com/office/officeart/2018/2/layout/IconVerticalSolidList"/>
    <dgm:cxn modelId="{30B42418-025B-491F-957C-A21C63C895C2}" type="presParOf" srcId="{D4EC2C40-EF64-4CCE-BD5D-2E606C36E4AA}" destId="{315E5375-CBD0-47DD-94B8-9FE78AA7BFD8}" srcOrd="14" destOrd="0" presId="urn:microsoft.com/office/officeart/2018/2/layout/IconVerticalSolidList"/>
    <dgm:cxn modelId="{3C6C0DF9-2325-4AAA-9D6F-6DAB30F9E3B8}" type="presParOf" srcId="{315E5375-CBD0-47DD-94B8-9FE78AA7BFD8}" destId="{C21B37A9-1FAB-453B-A976-DF9623A96A5A}" srcOrd="0" destOrd="0" presId="urn:microsoft.com/office/officeart/2018/2/layout/IconVerticalSolidList"/>
    <dgm:cxn modelId="{07B2DF6E-E5FD-436C-9166-543CB78CF0B9}" type="presParOf" srcId="{315E5375-CBD0-47DD-94B8-9FE78AA7BFD8}" destId="{B2AF863F-ECC0-49FF-BFF5-082601DF0691}" srcOrd="1" destOrd="0" presId="urn:microsoft.com/office/officeart/2018/2/layout/IconVerticalSolidList"/>
    <dgm:cxn modelId="{8E2582AB-0509-48B6-BEAE-FCDF0D6F3AB5}" type="presParOf" srcId="{315E5375-CBD0-47DD-94B8-9FE78AA7BFD8}" destId="{9B516B72-8414-4A21-B155-AA1E71F88C9D}" srcOrd="2" destOrd="0" presId="urn:microsoft.com/office/officeart/2018/2/layout/IconVerticalSolidList"/>
    <dgm:cxn modelId="{7FDD4B4D-9E5C-4939-A344-F397114DF143}" type="presParOf" srcId="{315E5375-CBD0-47DD-94B8-9FE78AA7BFD8}" destId="{499676F0-CDA1-495D-A4A9-D860182FFD8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44E793-2440-4FD1-8B4A-595529D1F2DD}"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D4782F3D-595E-49DA-91D6-D22412B136F3}">
      <dgm:prSet/>
      <dgm:spPr/>
      <dgm:t>
        <a:bodyPr/>
        <a:lstStyle/>
        <a:p>
          <a:r>
            <a:rPr lang="es-MX">
              <a:solidFill>
                <a:schemeClr val="tx1"/>
              </a:solidFill>
            </a:rPr>
            <a:t>2009/Unidad%20I%20-%20POO%20Avanzada/Apunte/Unidad%20I%20-%20POO%20Avanzada.pdf</a:t>
          </a:r>
          <a:endParaRPr lang="en-US">
            <a:solidFill>
              <a:schemeClr val="tx1"/>
            </a:solidFill>
          </a:endParaRPr>
        </a:p>
      </dgm:t>
    </dgm:pt>
    <dgm:pt modelId="{74F80523-F97C-41AF-9C75-B8BE5394DE7C}" type="parTrans" cxnId="{CC4C3492-F84F-4439-9116-0FA1463657ED}">
      <dgm:prSet/>
      <dgm:spPr/>
      <dgm:t>
        <a:bodyPr/>
        <a:lstStyle/>
        <a:p>
          <a:endParaRPr lang="en-US">
            <a:solidFill>
              <a:schemeClr val="tx1"/>
            </a:solidFill>
          </a:endParaRPr>
        </a:p>
      </dgm:t>
    </dgm:pt>
    <dgm:pt modelId="{87DE0DF7-06F5-4D9C-8B5B-2BA96DBA3F0E}" type="sibTrans" cxnId="{CC4C3492-F84F-4439-9116-0FA1463657ED}">
      <dgm:prSet/>
      <dgm:spPr/>
      <dgm:t>
        <a:bodyPr/>
        <a:lstStyle/>
        <a:p>
          <a:endParaRPr lang="en-US">
            <a:solidFill>
              <a:schemeClr val="tx1"/>
            </a:solidFill>
          </a:endParaRPr>
        </a:p>
      </dgm:t>
    </dgm:pt>
    <dgm:pt modelId="{950CD011-B682-4464-B9AE-2D5D72BD7921}">
      <dgm:prSet/>
      <dgm:spPr/>
      <dgm:t>
        <a:bodyPr/>
        <a:lstStyle/>
        <a:p>
          <a:r>
            <a:rPr lang="es-MX">
              <a:solidFill>
                <a:schemeClr val="tx1"/>
              </a:solidFill>
            </a:rPr>
            <a:t>PARADIGMAS DE PROGRAMACIÓN. Time Line, de Tiki-toki Sitio web: http://www.tikitoki.</a:t>
          </a:r>
          <a:endParaRPr lang="en-US">
            <a:solidFill>
              <a:schemeClr val="tx1"/>
            </a:solidFill>
          </a:endParaRPr>
        </a:p>
      </dgm:t>
    </dgm:pt>
    <dgm:pt modelId="{EDD45170-6F9C-4A17-9C0C-1B8100F7273E}" type="parTrans" cxnId="{E4D24E35-4A24-4460-87AF-27358747A9E5}">
      <dgm:prSet/>
      <dgm:spPr/>
      <dgm:t>
        <a:bodyPr/>
        <a:lstStyle/>
        <a:p>
          <a:endParaRPr lang="en-US">
            <a:solidFill>
              <a:schemeClr val="tx1"/>
            </a:solidFill>
          </a:endParaRPr>
        </a:p>
      </dgm:t>
    </dgm:pt>
    <dgm:pt modelId="{0F2ECA96-BD37-4E62-ADB2-B93E822AA85C}" type="sibTrans" cxnId="{E4D24E35-4A24-4460-87AF-27358747A9E5}">
      <dgm:prSet/>
      <dgm:spPr/>
      <dgm:t>
        <a:bodyPr/>
        <a:lstStyle/>
        <a:p>
          <a:endParaRPr lang="en-US">
            <a:solidFill>
              <a:schemeClr val="tx1"/>
            </a:solidFill>
          </a:endParaRPr>
        </a:p>
      </dgm:t>
    </dgm:pt>
    <dgm:pt modelId="{BCE83E0E-2FE3-43A9-8A19-93F2B6D5EE15}">
      <dgm:prSet/>
      <dgm:spPr/>
      <dgm:t>
        <a:bodyPr/>
        <a:lstStyle/>
        <a:p>
          <a:r>
            <a:rPr lang="pt-BR">
              <a:solidFill>
                <a:schemeClr val="tx1"/>
              </a:solidFill>
            </a:rPr>
            <a:t>superhacker77.Compiladores.Monografias.com Sitio web: </a:t>
          </a:r>
          <a:r>
            <a:rPr lang="es-MX">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http://www.monografias.com/trabajos11/compil/compil.shtml</a:t>
          </a:r>
          <a:endParaRPr lang="en-US">
            <a:solidFill>
              <a:schemeClr val="tx1"/>
            </a:solidFill>
          </a:endParaRPr>
        </a:p>
      </dgm:t>
    </dgm:pt>
    <dgm:pt modelId="{E66F9D40-3EAF-4118-9655-E3FFA2439C44}" type="parTrans" cxnId="{BC6542AB-EE8B-4C68-AF39-DD2289C48188}">
      <dgm:prSet/>
      <dgm:spPr/>
      <dgm:t>
        <a:bodyPr/>
        <a:lstStyle/>
        <a:p>
          <a:endParaRPr lang="en-US">
            <a:solidFill>
              <a:schemeClr val="tx1"/>
            </a:solidFill>
          </a:endParaRPr>
        </a:p>
      </dgm:t>
    </dgm:pt>
    <dgm:pt modelId="{66BCDAC6-22D2-49BD-8147-43DAF6891CE6}" type="sibTrans" cxnId="{BC6542AB-EE8B-4C68-AF39-DD2289C48188}">
      <dgm:prSet/>
      <dgm:spPr/>
      <dgm:t>
        <a:bodyPr/>
        <a:lstStyle/>
        <a:p>
          <a:endParaRPr lang="en-US">
            <a:solidFill>
              <a:schemeClr val="tx1"/>
            </a:solidFill>
          </a:endParaRPr>
        </a:p>
      </dgm:t>
    </dgm:pt>
    <dgm:pt modelId="{2644E989-0DC9-408A-9FCA-8DBA1BA7E4A9}">
      <dgm:prSet/>
      <dgm:spPr/>
      <dgm:t>
        <a:bodyPr/>
        <a:lstStyle/>
        <a:p>
          <a:r>
            <a:rPr lang="es-MX">
              <a:solidFill>
                <a:schemeClr val="tx1"/>
              </a:solidFill>
            </a:rPr>
            <a:t>DAGOBERTO. Estructura de un programa. de Monografias. com Sitio web: http://www.monografias.com/trabajos82/estructura-programa/estructura-programa.shtml</a:t>
          </a:r>
          <a:endParaRPr lang="en-US">
            <a:solidFill>
              <a:schemeClr val="tx1"/>
            </a:solidFill>
          </a:endParaRPr>
        </a:p>
      </dgm:t>
    </dgm:pt>
    <dgm:pt modelId="{8916E238-EA5E-4684-B592-188F428EAFF2}" type="parTrans" cxnId="{4B7479EC-9AA4-40C5-816F-70406A205570}">
      <dgm:prSet/>
      <dgm:spPr/>
      <dgm:t>
        <a:bodyPr/>
        <a:lstStyle/>
        <a:p>
          <a:endParaRPr lang="en-US">
            <a:solidFill>
              <a:schemeClr val="tx1"/>
            </a:solidFill>
          </a:endParaRPr>
        </a:p>
      </dgm:t>
    </dgm:pt>
    <dgm:pt modelId="{CB703FF9-9925-48E1-B269-8F1F636FF1A3}" type="sibTrans" cxnId="{4B7479EC-9AA4-40C5-816F-70406A205570}">
      <dgm:prSet/>
      <dgm:spPr/>
      <dgm:t>
        <a:bodyPr/>
        <a:lstStyle/>
        <a:p>
          <a:endParaRPr lang="en-US">
            <a:solidFill>
              <a:schemeClr val="tx1"/>
            </a:solidFill>
          </a:endParaRPr>
        </a:p>
      </dgm:t>
    </dgm:pt>
    <dgm:pt modelId="{A2AB4479-40DD-404E-852B-1A7A65182B4B}" type="pres">
      <dgm:prSet presAssocID="{1044E793-2440-4FD1-8B4A-595529D1F2DD}" presName="linear" presStyleCnt="0">
        <dgm:presLayoutVars>
          <dgm:animLvl val="lvl"/>
          <dgm:resizeHandles val="exact"/>
        </dgm:presLayoutVars>
      </dgm:prSet>
      <dgm:spPr/>
    </dgm:pt>
    <dgm:pt modelId="{A2EF6AD2-2FAB-4313-88AA-F2FB6DD0D48D}" type="pres">
      <dgm:prSet presAssocID="{D4782F3D-595E-49DA-91D6-D22412B136F3}" presName="parentText" presStyleLbl="node1" presStyleIdx="0" presStyleCnt="4">
        <dgm:presLayoutVars>
          <dgm:chMax val="0"/>
          <dgm:bulletEnabled val="1"/>
        </dgm:presLayoutVars>
      </dgm:prSet>
      <dgm:spPr/>
    </dgm:pt>
    <dgm:pt modelId="{B1B337BA-58E3-4F73-9622-6B6796D952B4}" type="pres">
      <dgm:prSet presAssocID="{87DE0DF7-06F5-4D9C-8B5B-2BA96DBA3F0E}" presName="spacer" presStyleCnt="0"/>
      <dgm:spPr/>
    </dgm:pt>
    <dgm:pt modelId="{C875260D-78EF-4ADD-91AB-FD3219223EC3}" type="pres">
      <dgm:prSet presAssocID="{950CD011-B682-4464-B9AE-2D5D72BD7921}" presName="parentText" presStyleLbl="node1" presStyleIdx="1" presStyleCnt="4">
        <dgm:presLayoutVars>
          <dgm:chMax val="0"/>
          <dgm:bulletEnabled val="1"/>
        </dgm:presLayoutVars>
      </dgm:prSet>
      <dgm:spPr/>
    </dgm:pt>
    <dgm:pt modelId="{B1F94980-CCA2-487B-B389-4DE59F58FC99}" type="pres">
      <dgm:prSet presAssocID="{0F2ECA96-BD37-4E62-ADB2-B93E822AA85C}" presName="spacer" presStyleCnt="0"/>
      <dgm:spPr/>
    </dgm:pt>
    <dgm:pt modelId="{C0EB1745-A409-4E81-BF28-B8E9FB3ADD48}" type="pres">
      <dgm:prSet presAssocID="{BCE83E0E-2FE3-43A9-8A19-93F2B6D5EE15}" presName="parentText" presStyleLbl="node1" presStyleIdx="2" presStyleCnt="4">
        <dgm:presLayoutVars>
          <dgm:chMax val="0"/>
          <dgm:bulletEnabled val="1"/>
        </dgm:presLayoutVars>
      </dgm:prSet>
      <dgm:spPr/>
    </dgm:pt>
    <dgm:pt modelId="{82D789EE-BE3E-421B-9C0E-F3668C59D6C3}" type="pres">
      <dgm:prSet presAssocID="{66BCDAC6-22D2-49BD-8147-43DAF6891CE6}" presName="spacer" presStyleCnt="0"/>
      <dgm:spPr/>
    </dgm:pt>
    <dgm:pt modelId="{E6085EE3-A833-4BEE-9B01-26C082F87D37}" type="pres">
      <dgm:prSet presAssocID="{2644E989-0DC9-408A-9FCA-8DBA1BA7E4A9}" presName="parentText" presStyleLbl="node1" presStyleIdx="3" presStyleCnt="4">
        <dgm:presLayoutVars>
          <dgm:chMax val="0"/>
          <dgm:bulletEnabled val="1"/>
        </dgm:presLayoutVars>
      </dgm:prSet>
      <dgm:spPr/>
    </dgm:pt>
  </dgm:ptLst>
  <dgm:cxnLst>
    <dgm:cxn modelId="{D06AF516-543D-422E-B7B1-C677C6C49FF8}" type="presOf" srcId="{D4782F3D-595E-49DA-91D6-D22412B136F3}" destId="{A2EF6AD2-2FAB-4313-88AA-F2FB6DD0D48D}" srcOrd="0" destOrd="0" presId="urn:microsoft.com/office/officeart/2005/8/layout/vList2"/>
    <dgm:cxn modelId="{E4D24E35-4A24-4460-87AF-27358747A9E5}" srcId="{1044E793-2440-4FD1-8B4A-595529D1F2DD}" destId="{950CD011-B682-4464-B9AE-2D5D72BD7921}" srcOrd="1" destOrd="0" parTransId="{EDD45170-6F9C-4A17-9C0C-1B8100F7273E}" sibTransId="{0F2ECA96-BD37-4E62-ADB2-B93E822AA85C}"/>
    <dgm:cxn modelId="{6417F942-883C-4893-8C93-CB9DE7438602}" type="presOf" srcId="{1044E793-2440-4FD1-8B4A-595529D1F2DD}" destId="{A2AB4479-40DD-404E-852B-1A7A65182B4B}" srcOrd="0" destOrd="0" presId="urn:microsoft.com/office/officeart/2005/8/layout/vList2"/>
    <dgm:cxn modelId="{22FB036B-C35F-4D55-B030-5118F7AE1123}" type="presOf" srcId="{950CD011-B682-4464-B9AE-2D5D72BD7921}" destId="{C875260D-78EF-4ADD-91AB-FD3219223EC3}" srcOrd="0" destOrd="0" presId="urn:microsoft.com/office/officeart/2005/8/layout/vList2"/>
    <dgm:cxn modelId="{BE121372-9BFF-4435-B4F1-711353B8A57E}" type="presOf" srcId="{BCE83E0E-2FE3-43A9-8A19-93F2B6D5EE15}" destId="{C0EB1745-A409-4E81-BF28-B8E9FB3ADD48}" srcOrd="0" destOrd="0" presId="urn:microsoft.com/office/officeart/2005/8/layout/vList2"/>
    <dgm:cxn modelId="{7219C253-6C8C-45BE-881C-62F0F22F2E00}" type="presOf" srcId="{2644E989-0DC9-408A-9FCA-8DBA1BA7E4A9}" destId="{E6085EE3-A833-4BEE-9B01-26C082F87D37}" srcOrd="0" destOrd="0" presId="urn:microsoft.com/office/officeart/2005/8/layout/vList2"/>
    <dgm:cxn modelId="{CC4C3492-F84F-4439-9116-0FA1463657ED}" srcId="{1044E793-2440-4FD1-8B4A-595529D1F2DD}" destId="{D4782F3D-595E-49DA-91D6-D22412B136F3}" srcOrd="0" destOrd="0" parTransId="{74F80523-F97C-41AF-9C75-B8BE5394DE7C}" sibTransId="{87DE0DF7-06F5-4D9C-8B5B-2BA96DBA3F0E}"/>
    <dgm:cxn modelId="{BC6542AB-EE8B-4C68-AF39-DD2289C48188}" srcId="{1044E793-2440-4FD1-8B4A-595529D1F2DD}" destId="{BCE83E0E-2FE3-43A9-8A19-93F2B6D5EE15}" srcOrd="2" destOrd="0" parTransId="{E66F9D40-3EAF-4118-9655-E3FFA2439C44}" sibTransId="{66BCDAC6-22D2-49BD-8147-43DAF6891CE6}"/>
    <dgm:cxn modelId="{4B7479EC-9AA4-40C5-816F-70406A205570}" srcId="{1044E793-2440-4FD1-8B4A-595529D1F2DD}" destId="{2644E989-0DC9-408A-9FCA-8DBA1BA7E4A9}" srcOrd="3" destOrd="0" parTransId="{8916E238-EA5E-4684-B592-188F428EAFF2}" sibTransId="{CB703FF9-9925-48E1-B269-8F1F636FF1A3}"/>
    <dgm:cxn modelId="{E4D485BA-036A-40CC-959F-9EA0508378E5}" type="presParOf" srcId="{A2AB4479-40DD-404E-852B-1A7A65182B4B}" destId="{A2EF6AD2-2FAB-4313-88AA-F2FB6DD0D48D}" srcOrd="0" destOrd="0" presId="urn:microsoft.com/office/officeart/2005/8/layout/vList2"/>
    <dgm:cxn modelId="{C1A8BADF-9EA3-431B-BA67-672F59F2843A}" type="presParOf" srcId="{A2AB4479-40DD-404E-852B-1A7A65182B4B}" destId="{B1B337BA-58E3-4F73-9622-6B6796D952B4}" srcOrd="1" destOrd="0" presId="urn:microsoft.com/office/officeart/2005/8/layout/vList2"/>
    <dgm:cxn modelId="{58917FAE-9167-4E97-855B-4DA78679882E}" type="presParOf" srcId="{A2AB4479-40DD-404E-852B-1A7A65182B4B}" destId="{C875260D-78EF-4ADD-91AB-FD3219223EC3}" srcOrd="2" destOrd="0" presId="urn:microsoft.com/office/officeart/2005/8/layout/vList2"/>
    <dgm:cxn modelId="{8960A938-ACE8-422B-85E1-530B7994E8AB}" type="presParOf" srcId="{A2AB4479-40DD-404E-852B-1A7A65182B4B}" destId="{B1F94980-CCA2-487B-B389-4DE59F58FC99}" srcOrd="3" destOrd="0" presId="urn:microsoft.com/office/officeart/2005/8/layout/vList2"/>
    <dgm:cxn modelId="{572A26AE-7B06-4A2F-9741-1A0FBDA044EB}" type="presParOf" srcId="{A2AB4479-40DD-404E-852B-1A7A65182B4B}" destId="{C0EB1745-A409-4E81-BF28-B8E9FB3ADD48}" srcOrd="4" destOrd="0" presId="urn:microsoft.com/office/officeart/2005/8/layout/vList2"/>
    <dgm:cxn modelId="{B537CC10-3DC0-4A5E-9D6A-9B380C6D2D84}" type="presParOf" srcId="{A2AB4479-40DD-404E-852B-1A7A65182B4B}" destId="{82D789EE-BE3E-421B-9C0E-F3668C59D6C3}" srcOrd="5" destOrd="0" presId="urn:microsoft.com/office/officeart/2005/8/layout/vList2"/>
    <dgm:cxn modelId="{391067FC-F595-4D78-9A0B-EFC9551C3CBC}" type="presParOf" srcId="{A2AB4479-40DD-404E-852B-1A7A65182B4B}" destId="{E6085EE3-A833-4BEE-9B01-26C082F87D37}"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C6BB78-47BF-4943-BCD5-6838D269EC59}">
      <dsp:nvSpPr>
        <dsp:cNvPr id="0" name=""/>
        <dsp:cNvSpPr/>
      </dsp:nvSpPr>
      <dsp:spPr>
        <a:xfrm>
          <a:off x="1868838" y="0"/>
          <a:ext cx="5167312" cy="5167312"/>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CC948E-EDCE-4956-8019-89D6CD59A41D}">
      <dsp:nvSpPr>
        <dsp:cNvPr id="0" name=""/>
        <dsp:cNvSpPr/>
      </dsp:nvSpPr>
      <dsp:spPr>
        <a:xfrm>
          <a:off x="2359732" y="490894"/>
          <a:ext cx="2015251" cy="2015251"/>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kern="1200">
              <a:solidFill>
                <a:schemeClr val="bg1"/>
              </a:solidFill>
            </a:rPr>
            <a:t>Desarrollar aplicaciones informáticas de complejidad media, mediante un lenguaje de programación estructurado</a:t>
          </a:r>
          <a:endParaRPr lang="en-US" sz="1800" b="1" kern="1200" dirty="0">
            <a:solidFill>
              <a:schemeClr val="bg1"/>
            </a:solidFill>
          </a:endParaRPr>
        </a:p>
      </dsp:txBody>
      <dsp:txXfrm>
        <a:off x="2458108" y="589270"/>
        <a:ext cx="1818499" cy="1818499"/>
      </dsp:txXfrm>
    </dsp:sp>
    <dsp:sp modelId="{FE963D42-3287-4D08-BE0D-3A754A881C35}">
      <dsp:nvSpPr>
        <dsp:cNvPr id="0" name=""/>
        <dsp:cNvSpPr/>
      </dsp:nvSpPr>
      <dsp:spPr>
        <a:xfrm>
          <a:off x="4530003" y="490894"/>
          <a:ext cx="2015251" cy="2015251"/>
        </a:xfrm>
        <a:prstGeom prst="roundRect">
          <a:avLst/>
        </a:prstGeom>
        <a:solidFill>
          <a:schemeClr val="accent4">
            <a:hueOff val="3266964"/>
            <a:satOff val="-13592"/>
            <a:lumOff val="320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chemeClr val="bg1"/>
              </a:solidFill>
            </a:rPr>
            <a:t>Desarrollar programas con módulos altamente cohesivos</a:t>
          </a:r>
        </a:p>
      </dsp:txBody>
      <dsp:txXfrm>
        <a:off x="4628379" y="589270"/>
        <a:ext cx="1818499" cy="1818499"/>
      </dsp:txXfrm>
    </dsp:sp>
    <dsp:sp modelId="{D79A9D80-A06C-4A73-990D-5AAAA744EA18}">
      <dsp:nvSpPr>
        <dsp:cNvPr id="0" name=""/>
        <dsp:cNvSpPr/>
      </dsp:nvSpPr>
      <dsp:spPr>
        <a:xfrm>
          <a:off x="2359732" y="2661165"/>
          <a:ext cx="2015251" cy="2015251"/>
        </a:xfrm>
        <a:prstGeom prst="roundRect">
          <a:avLst/>
        </a:prstGeom>
        <a:solidFill>
          <a:schemeClr val="accent4">
            <a:hueOff val="6533927"/>
            <a:satOff val="-27185"/>
            <a:lumOff val="640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chemeClr val="bg1"/>
              </a:solidFill>
            </a:rPr>
            <a:t>Usar un lenguaje de programación estructurado para la codificación de programas</a:t>
          </a:r>
        </a:p>
      </dsp:txBody>
      <dsp:txXfrm>
        <a:off x="2458108" y="2759541"/>
        <a:ext cx="1818499" cy="1818499"/>
      </dsp:txXfrm>
    </dsp:sp>
    <dsp:sp modelId="{10DB4977-D13D-4775-8005-69BADD31D2A7}">
      <dsp:nvSpPr>
        <dsp:cNvPr id="0" name=""/>
        <dsp:cNvSpPr/>
      </dsp:nvSpPr>
      <dsp:spPr>
        <a:xfrm>
          <a:off x="4530003" y="2661165"/>
          <a:ext cx="2015251" cy="2015251"/>
        </a:xfrm>
        <a:prstGeom prst="roundRect">
          <a:avLst/>
        </a:prstGeom>
        <a:solidFill>
          <a:schemeClr val="accent4">
            <a:hueOff val="9800891"/>
            <a:satOff val="-40777"/>
            <a:lumOff val="960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chemeClr val="bg1"/>
              </a:solidFill>
            </a:rPr>
            <a:t>Usar apropiadamente variables, por su tipo y por su ámbito</a:t>
          </a:r>
        </a:p>
      </dsp:txBody>
      <dsp:txXfrm>
        <a:off x="4628379" y="2759541"/>
        <a:ext cx="1818499" cy="18184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21290-C68C-4849-BC4A-92F06EFD85C3}">
      <dsp:nvSpPr>
        <dsp:cNvPr id="0" name=""/>
        <dsp:cNvSpPr/>
      </dsp:nvSpPr>
      <dsp:spPr>
        <a:xfrm>
          <a:off x="273639" y="775726"/>
          <a:ext cx="846017" cy="84601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52D7C4-207A-41E4-AFF5-8D24F26B72CF}">
      <dsp:nvSpPr>
        <dsp:cNvPr id="0" name=""/>
        <dsp:cNvSpPr/>
      </dsp:nvSpPr>
      <dsp:spPr>
        <a:xfrm>
          <a:off x="453938" y="956024"/>
          <a:ext cx="485419" cy="4854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D221DCC-DFE8-43B3-9CE8-850DE4A0029D}">
      <dsp:nvSpPr>
        <dsp:cNvPr id="0" name=""/>
        <dsp:cNvSpPr/>
      </dsp:nvSpPr>
      <dsp:spPr>
        <a:xfrm>
          <a:off x="3191" y="1885257"/>
          <a:ext cx="1386914" cy="554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s-MX" sz="1100" kern="1200" dirty="0">
              <a:hlinkClick xmlns:r="http://schemas.openxmlformats.org/officeDocument/2006/relationships" r:id="" action="ppaction://hlinksldjump"/>
            </a:rPr>
            <a:t>Paradigmas de lenguajes de programación (LP</a:t>
          </a:r>
          <a:r>
            <a:rPr lang="es-MX" sz="1100" kern="1200" dirty="0"/>
            <a:t>)</a:t>
          </a:r>
          <a:endParaRPr lang="en-US" sz="1100" kern="1200" dirty="0"/>
        </a:p>
      </dsp:txBody>
      <dsp:txXfrm>
        <a:off x="3191" y="1885257"/>
        <a:ext cx="1386914" cy="554765"/>
      </dsp:txXfrm>
    </dsp:sp>
    <dsp:sp modelId="{1AF509D2-0731-45AD-A97B-3A02FB53E22D}">
      <dsp:nvSpPr>
        <dsp:cNvPr id="0" name=""/>
        <dsp:cNvSpPr/>
      </dsp:nvSpPr>
      <dsp:spPr>
        <a:xfrm>
          <a:off x="1895133" y="775726"/>
          <a:ext cx="862278" cy="846017"/>
        </a:xfrm>
        <a:prstGeom prst="ellipse">
          <a:avLst/>
        </a:prstGeom>
        <a:solidFill>
          <a:schemeClr val="accent5">
            <a:hueOff val="-2252848"/>
            <a:satOff val="-5806"/>
            <a:lumOff val="-3922"/>
            <a:alphaOff val="0"/>
          </a:schemeClr>
        </a:solidFill>
        <a:ln>
          <a:noFill/>
        </a:ln>
        <a:effectLst/>
      </dsp:spPr>
      <dsp:style>
        <a:lnRef idx="0">
          <a:scrgbClr r="0" g="0" b="0"/>
        </a:lnRef>
        <a:fillRef idx="1">
          <a:scrgbClr r="0" g="0" b="0"/>
        </a:fillRef>
        <a:effectRef idx="0">
          <a:scrgbClr r="0" g="0" b="0"/>
        </a:effectRef>
        <a:fontRef idx="minor"/>
      </dsp:style>
    </dsp:sp>
    <dsp:sp modelId="{5CBE46F2-2A61-4ECD-8A00-E233BF87935F}">
      <dsp:nvSpPr>
        <dsp:cNvPr id="0" name=""/>
        <dsp:cNvSpPr/>
      </dsp:nvSpPr>
      <dsp:spPr>
        <a:xfrm>
          <a:off x="2078897" y="956024"/>
          <a:ext cx="494749" cy="4854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A38A3B3-163B-4011-94B0-EB043B2DF452}">
      <dsp:nvSpPr>
        <dsp:cNvPr id="0" name=""/>
        <dsp:cNvSpPr/>
      </dsp:nvSpPr>
      <dsp:spPr>
        <a:xfrm>
          <a:off x="1632815" y="1885257"/>
          <a:ext cx="1386914" cy="554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s-MX" sz="1100" kern="1200" dirty="0">
              <a:hlinkClick xmlns:r="http://schemas.openxmlformats.org/officeDocument/2006/relationships" r:id="" action="ppaction://hlinksldjump"/>
            </a:rPr>
            <a:t>Elementos de un LP </a:t>
          </a:r>
          <a:endParaRPr lang="en-US" sz="1100" kern="1200" dirty="0"/>
        </a:p>
      </dsp:txBody>
      <dsp:txXfrm>
        <a:off x="1632815" y="1885257"/>
        <a:ext cx="1386914" cy="554765"/>
      </dsp:txXfrm>
    </dsp:sp>
    <dsp:sp modelId="{53E2C8A8-986C-4B13-8F27-61E95733F061}">
      <dsp:nvSpPr>
        <dsp:cNvPr id="0" name=""/>
        <dsp:cNvSpPr/>
      </dsp:nvSpPr>
      <dsp:spPr>
        <a:xfrm>
          <a:off x="3532887" y="775726"/>
          <a:ext cx="846017" cy="846017"/>
        </a:xfrm>
        <a:prstGeom prst="ellipse">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dsp:style>
    </dsp:sp>
    <dsp:sp modelId="{12D166BE-A6B6-494F-94C4-93E99848489D}">
      <dsp:nvSpPr>
        <dsp:cNvPr id="0" name=""/>
        <dsp:cNvSpPr/>
      </dsp:nvSpPr>
      <dsp:spPr>
        <a:xfrm>
          <a:off x="3713186" y="956024"/>
          <a:ext cx="485419" cy="4854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ED1396D-9D38-47DF-9EDB-03DC91D619D2}">
      <dsp:nvSpPr>
        <dsp:cNvPr id="0" name=""/>
        <dsp:cNvSpPr/>
      </dsp:nvSpPr>
      <dsp:spPr>
        <a:xfrm>
          <a:off x="3262439" y="1885257"/>
          <a:ext cx="1386914" cy="554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s-MX" sz="1100" kern="1200" dirty="0">
              <a:hlinkClick xmlns:r="http://schemas.openxmlformats.org/officeDocument/2006/relationships" r:id="" action="ppaction://hlinksldjump"/>
            </a:rPr>
            <a:t>Origines de los LP estructurados </a:t>
          </a:r>
          <a:endParaRPr lang="en-US" sz="1100" kern="1200" dirty="0"/>
        </a:p>
      </dsp:txBody>
      <dsp:txXfrm>
        <a:off x="3262439" y="1885257"/>
        <a:ext cx="1386914" cy="554765"/>
      </dsp:txXfrm>
    </dsp:sp>
    <dsp:sp modelId="{671C994F-9813-4F54-87C1-42157CADB808}">
      <dsp:nvSpPr>
        <dsp:cNvPr id="0" name=""/>
        <dsp:cNvSpPr/>
      </dsp:nvSpPr>
      <dsp:spPr>
        <a:xfrm>
          <a:off x="5113836" y="775726"/>
          <a:ext cx="943368" cy="846017"/>
        </a:xfrm>
        <a:prstGeom prst="ellipse">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dsp:style>
    </dsp:sp>
    <dsp:sp modelId="{7BFBD234-D8A4-4E4A-B616-3A3A88DC75EB}">
      <dsp:nvSpPr>
        <dsp:cNvPr id="0" name=""/>
        <dsp:cNvSpPr/>
      </dsp:nvSpPr>
      <dsp:spPr>
        <a:xfrm>
          <a:off x="5314881" y="956024"/>
          <a:ext cx="541277" cy="4854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3B639DC-5D73-4352-A8A8-AF3DEFD6A5B1}">
      <dsp:nvSpPr>
        <dsp:cNvPr id="0" name=""/>
        <dsp:cNvSpPr/>
      </dsp:nvSpPr>
      <dsp:spPr>
        <a:xfrm>
          <a:off x="4892063" y="1885257"/>
          <a:ext cx="1386914" cy="554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s-MX" sz="1100" kern="1200" dirty="0">
              <a:hlinkClick xmlns:r="http://schemas.openxmlformats.org/officeDocument/2006/relationships" r:id="" action="ppaction://hlinksldjump"/>
            </a:rPr>
            <a:t>Principales herramientas de software desarrollados en LPE </a:t>
          </a:r>
          <a:endParaRPr lang="en-US" sz="1100" kern="1200" dirty="0"/>
        </a:p>
      </dsp:txBody>
      <dsp:txXfrm>
        <a:off x="4892063" y="1885257"/>
        <a:ext cx="1386914" cy="5547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696C55-26D9-400D-86DB-0AC1E5C27B3B}">
      <dsp:nvSpPr>
        <dsp:cNvPr id="0" name=""/>
        <dsp:cNvSpPr/>
      </dsp:nvSpPr>
      <dsp:spPr>
        <a:xfrm>
          <a:off x="1243" y="192221"/>
          <a:ext cx="4366184" cy="2772527"/>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4ED399-ECEF-4A00-9A82-0926809A5C99}">
      <dsp:nvSpPr>
        <dsp:cNvPr id="0" name=""/>
        <dsp:cNvSpPr/>
      </dsp:nvSpPr>
      <dsp:spPr>
        <a:xfrm>
          <a:off x="486375" y="653096"/>
          <a:ext cx="4366184" cy="2772527"/>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MX" sz="2400" kern="1200"/>
            <a:t>Consiste en que tanto la estructura como la ejecución de los programas son determinados por los sucesos que ocurren en el sistema definidos por el usuario o que ellos mismos provocan.</a:t>
          </a:r>
          <a:endParaRPr lang="en-US" sz="2400" kern="1200"/>
        </a:p>
      </dsp:txBody>
      <dsp:txXfrm>
        <a:off x="567580" y="734301"/>
        <a:ext cx="4203774" cy="2610117"/>
      </dsp:txXfrm>
    </dsp:sp>
    <dsp:sp modelId="{1A26E063-D360-490E-A235-A8E49524B9E5}">
      <dsp:nvSpPr>
        <dsp:cNvPr id="0" name=""/>
        <dsp:cNvSpPr/>
      </dsp:nvSpPr>
      <dsp:spPr>
        <a:xfrm>
          <a:off x="5337691" y="192221"/>
          <a:ext cx="4366184" cy="2772527"/>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853311-1C20-4DFE-A4C7-ED43F4DCFC0A}">
      <dsp:nvSpPr>
        <dsp:cNvPr id="0" name=""/>
        <dsp:cNvSpPr/>
      </dsp:nvSpPr>
      <dsp:spPr>
        <a:xfrm>
          <a:off x="5822823" y="653096"/>
          <a:ext cx="4366184" cy="2772527"/>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MX" sz="2400" kern="1200"/>
            <a:t>La POE se creo en 1991 a través del lenguaje de programación Microsoft visual Basic donde se buscaba simplificar la programación con lenguajes netamente gráficos además de mejorar las interfaces.</a:t>
          </a:r>
          <a:endParaRPr lang="en-US" sz="2400" kern="1200"/>
        </a:p>
      </dsp:txBody>
      <dsp:txXfrm>
        <a:off x="5904028" y="734301"/>
        <a:ext cx="4203774" cy="26101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C760B-7F02-4B5D-8127-376A821AD7E7}">
      <dsp:nvSpPr>
        <dsp:cNvPr id="0" name=""/>
        <dsp:cNvSpPr/>
      </dsp:nvSpPr>
      <dsp:spPr>
        <a:xfrm>
          <a:off x="0" y="2442"/>
          <a:ext cx="6513603" cy="123800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CFCFE6-6053-4229-A81D-D2D9D8AEE4FA}">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84105F-BD47-4D90-BAE9-C21FBA3664CB}">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889000">
            <a:lnSpc>
              <a:spcPct val="100000"/>
            </a:lnSpc>
            <a:spcBef>
              <a:spcPct val="0"/>
            </a:spcBef>
            <a:spcAft>
              <a:spcPct val="35000"/>
            </a:spcAft>
            <a:buNone/>
          </a:pPr>
          <a:r>
            <a:rPr lang="es-MX" sz="2000" kern="1200" dirty="0"/>
            <a:t>1. Debe ser fácil de leer y de comprender leyendo el propio código.</a:t>
          </a:r>
          <a:endParaRPr lang="en-US" sz="2000" kern="1200" dirty="0"/>
        </a:p>
      </dsp:txBody>
      <dsp:txXfrm>
        <a:off x="1429899" y="2442"/>
        <a:ext cx="5083704" cy="1238008"/>
      </dsp:txXfrm>
    </dsp:sp>
    <dsp:sp modelId="{ED021014-12EB-4C30-9215-0CF62D1E676E}">
      <dsp:nvSpPr>
        <dsp:cNvPr id="0" name=""/>
        <dsp:cNvSpPr/>
      </dsp:nvSpPr>
      <dsp:spPr>
        <a:xfrm>
          <a:off x="0" y="1549953"/>
          <a:ext cx="6513603" cy="123800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293BEF-F90F-4786-BE10-BCCE9045E9D5}">
      <dsp:nvSpPr>
        <dsp:cNvPr id="0" name=""/>
        <dsp:cNvSpPr/>
      </dsp:nvSpPr>
      <dsp:spPr>
        <a:xfrm>
          <a:off x="374497" y="1828505"/>
          <a:ext cx="680904" cy="680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1C220D-803E-4973-BED6-856CC7315DAC}">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889000">
            <a:lnSpc>
              <a:spcPct val="100000"/>
            </a:lnSpc>
            <a:spcBef>
              <a:spcPct val="0"/>
            </a:spcBef>
            <a:spcAft>
              <a:spcPct val="35000"/>
            </a:spcAft>
            <a:buNone/>
          </a:pPr>
          <a:r>
            <a:rPr lang="es-MX" sz="2000" kern="1200" dirty="0"/>
            <a:t>2. Debe ser fácil de depurar (localizar errores del programa).</a:t>
          </a:r>
          <a:endParaRPr lang="en-US" sz="2000" kern="1200" dirty="0"/>
        </a:p>
      </dsp:txBody>
      <dsp:txXfrm>
        <a:off x="1429899" y="1549953"/>
        <a:ext cx="5083704" cy="1238008"/>
      </dsp:txXfrm>
    </dsp:sp>
    <dsp:sp modelId="{0DAD82F0-4693-4646-929F-2E353B132C35}">
      <dsp:nvSpPr>
        <dsp:cNvPr id="0" name=""/>
        <dsp:cNvSpPr/>
      </dsp:nvSpPr>
      <dsp:spPr>
        <a:xfrm>
          <a:off x="0" y="3097464"/>
          <a:ext cx="6513603" cy="123800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677A2F-39DF-423E-9847-FB7448B70B55}">
      <dsp:nvSpPr>
        <dsp:cNvPr id="0" name=""/>
        <dsp:cNvSpPr/>
      </dsp:nvSpPr>
      <dsp:spPr>
        <a:xfrm>
          <a:off x="374497" y="3376015"/>
          <a:ext cx="680904" cy="680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194503-E16B-4C22-909A-36BAF1D2C7E9}">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889000">
            <a:lnSpc>
              <a:spcPct val="100000"/>
            </a:lnSpc>
            <a:spcBef>
              <a:spcPct val="0"/>
            </a:spcBef>
            <a:spcAft>
              <a:spcPct val="35000"/>
            </a:spcAft>
            <a:buNone/>
          </a:pPr>
          <a:r>
            <a:rPr lang="es-MX" sz="2000" kern="1200" dirty="0"/>
            <a:t>3. Debe ser fácil de mantener (ampliar con nuevas especificaciones o modificar las ya existentes).</a:t>
          </a:r>
          <a:endParaRPr lang="en-US" sz="2000" kern="1200" dirty="0"/>
        </a:p>
      </dsp:txBody>
      <dsp:txXfrm>
        <a:off x="1429899" y="3097464"/>
        <a:ext cx="5083704" cy="1238008"/>
      </dsp:txXfrm>
    </dsp:sp>
    <dsp:sp modelId="{D1952174-4E5F-472C-8AD5-0D37F72CFFB9}">
      <dsp:nvSpPr>
        <dsp:cNvPr id="0" name=""/>
        <dsp:cNvSpPr/>
      </dsp:nvSpPr>
      <dsp:spPr>
        <a:xfrm>
          <a:off x="0" y="4644974"/>
          <a:ext cx="6513603" cy="123800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53E42F-0098-456D-BD2B-1B5E5754ABCF}">
      <dsp:nvSpPr>
        <dsp:cNvPr id="0" name=""/>
        <dsp:cNvSpPr/>
      </dsp:nvSpPr>
      <dsp:spPr>
        <a:xfrm>
          <a:off x="374497" y="4923526"/>
          <a:ext cx="680904" cy="680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D8EA0D-B35D-4301-B723-537E5B910723}">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889000">
            <a:lnSpc>
              <a:spcPct val="100000"/>
            </a:lnSpc>
            <a:spcBef>
              <a:spcPct val="0"/>
            </a:spcBef>
            <a:spcAft>
              <a:spcPct val="35000"/>
            </a:spcAft>
            <a:buNone/>
          </a:pPr>
          <a:r>
            <a:rPr lang="es-MX" sz="2000" kern="1200" dirty="0"/>
            <a:t>4. Permitir el trabajo en equipo sobre un mismo programa.</a:t>
          </a:r>
          <a:endParaRPr lang="en-US" sz="2000" kern="1200" dirty="0"/>
        </a:p>
      </dsp:txBody>
      <dsp:txXfrm>
        <a:off x="1429899" y="4644974"/>
        <a:ext cx="5083704" cy="12380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D0880B-21FD-44F7-9CFD-4873744F22F3}">
      <dsp:nvSpPr>
        <dsp:cNvPr id="0" name=""/>
        <dsp:cNvSpPr/>
      </dsp:nvSpPr>
      <dsp:spPr>
        <a:xfrm>
          <a:off x="0" y="5744"/>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ABE61A-4BAB-493C-B564-A9FE377F2983}">
      <dsp:nvSpPr>
        <dsp:cNvPr id="0" name=""/>
        <dsp:cNvSpPr/>
      </dsp:nvSpPr>
      <dsp:spPr>
        <a:xfrm>
          <a:off x="172302" y="133903"/>
          <a:ext cx="313582" cy="3132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5274D9-152A-4FE8-AF22-A54104E8742B}">
      <dsp:nvSpPr>
        <dsp:cNvPr id="0" name=""/>
        <dsp:cNvSpPr/>
      </dsp:nvSpPr>
      <dsp:spPr>
        <a:xfrm>
          <a:off x="658187" y="5744"/>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Kernighan, Ritchie, </a:t>
          </a:r>
          <a:r>
            <a:rPr lang="es-MX" sz="1400" i="1" kern="1200"/>
            <a:t>El lenguaje de programación C</a:t>
          </a:r>
          <a:r>
            <a:rPr lang="es-MX" sz="1400" kern="1200"/>
            <a:t>, Prentice Hall, 2a. Edicion, 1991. </a:t>
          </a:r>
          <a:endParaRPr lang="en-US" sz="1400" kern="1200"/>
        </a:p>
      </dsp:txBody>
      <dsp:txXfrm>
        <a:off x="658187" y="5744"/>
        <a:ext cx="5167220" cy="605749"/>
      </dsp:txXfrm>
    </dsp:sp>
    <dsp:sp modelId="{6592750B-2974-4B87-9F1D-DAF210947A9A}">
      <dsp:nvSpPr>
        <dsp:cNvPr id="0" name=""/>
        <dsp:cNvSpPr/>
      </dsp:nvSpPr>
      <dsp:spPr>
        <a:xfrm>
          <a:off x="0" y="758342"/>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7C14A6-C240-4E7A-B972-EE7DC8EFE74D}">
      <dsp:nvSpPr>
        <dsp:cNvPr id="0" name=""/>
        <dsp:cNvSpPr/>
      </dsp:nvSpPr>
      <dsp:spPr>
        <a:xfrm>
          <a:off x="172302" y="886501"/>
          <a:ext cx="313582" cy="3132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3E9C3E-A69C-45CA-94F1-2AE143AED9E7}">
      <dsp:nvSpPr>
        <dsp:cNvPr id="0" name=""/>
        <dsp:cNvSpPr/>
      </dsp:nvSpPr>
      <dsp:spPr>
        <a:xfrm>
          <a:off x="658187" y="758342"/>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Márquez, Osorio, Olvera, </a:t>
          </a:r>
          <a:r>
            <a:rPr lang="es-MX" sz="1400" i="1" kern="1200"/>
            <a:t>Introducción a la programación estructurada en C</a:t>
          </a:r>
          <a:r>
            <a:rPr lang="es-MX" sz="1400" kern="1200"/>
            <a:t>, Pearson, 2011 </a:t>
          </a:r>
          <a:endParaRPr lang="en-US" sz="1400" kern="1200"/>
        </a:p>
      </dsp:txBody>
      <dsp:txXfrm>
        <a:off x="658187" y="758342"/>
        <a:ext cx="5167220" cy="605749"/>
      </dsp:txXfrm>
    </dsp:sp>
    <dsp:sp modelId="{995061A8-3A07-4EB3-8541-F40C626F7F85}">
      <dsp:nvSpPr>
        <dsp:cNvPr id="0" name=""/>
        <dsp:cNvSpPr/>
      </dsp:nvSpPr>
      <dsp:spPr>
        <a:xfrm>
          <a:off x="0" y="1510940"/>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ED61F1-34DE-4F90-B84C-E9A768E81C39}">
      <dsp:nvSpPr>
        <dsp:cNvPr id="0" name=""/>
        <dsp:cNvSpPr/>
      </dsp:nvSpPr>
      <dsp:spPr>
        <a:xfrm>
          <a:off x="172302" y="1639099"/>
          <a:ext cx="313582" cy="3132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45715B4-FC97-4477-AFE1-69AB422F9896}">
      <dsp:nvSpPr>
        <dsp:cNvPr id="0" name=""/>
        <dsp:cNvSpPr/>
      </dsp:nvSpPr>
      <dsp:spPr>
        <a:xfrm>
          <a:off x="658187" y="1510940"/>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Ceballos, </a:t>
          </a:r>
          <a:r>
            <a:rPr lang="es-MX" sz="1400" i="1" kern="1200"/>
            <a:t>Enciclopedia del Lenguaje C, </a:t>
          </a:r>
          <a:r>
            <a:rPr lang="es-MX" sz="1400" kern="1200"/>
            <a:t>Alfaomega, 1997</a:t>
          </a:r>
          <a:endParaRPr lang="en-US" sz="1400" kern="1200"/>
        </a:p>
      </dsp:txBody>
      <dsp:txXfrm>
        <a:off x="658187" y="1510940"/>
        <a:ext cx="5167220" cy="605749"/>
      </dsp:txXfrm>
    </dsp:sp>
    <dsp:sp modelId="{2FE858C1-94AB-4066-9ED4-4ACC5AFFF7FC}">
      <dsp:nvSpPr>
        <dsp:cNvPr id="0" name=""/>
        <dsp:cNvSpPr/>
      </dsp:nvSpPr>
      <dsp:spPr>
        <a:xfrm>
          <a:off x="0" y="2263539"/>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2C5847-AC8C-4B73-BEA4-8BD909A23281}">
      <dsp:nvSpPr>
        <dsp:cNvPr id="0" name=""/>
        <dsp:cNvSpPr/>
      </dsp:nvSpPr>
      <dsp:spPr>
        <a:xfrm>
          <a:off x="172302" y="2391697"/>
          <a:ext cx="313582" cy="3132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9FD678-8D27-4138-A706-67B3D410AB6A}">
      <dsp:nvSpPr>
        <dsp:cNvPr id="0" name=""/>
        <dsp:cNvSpPr/>
      </dsp:nvSpPr>
      <dsp:spPr>
        <a:xfrm>
          <a:off x="658187" y="2263539"/>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César Vaca Rodríguez. (2011). Paradigmas de Programación. 11 Feb. 2011, de Departamento de Informática</a:t>
          </a:r>
          <a:endParaRPr lang="en-US" sz="1400" kern="1200"/>
        </a:p>
      </dsp:txBody>
      <dsp:txXfrm>
        <a:off x="658187" y="2263539"/>
        <a:ext cx="5167220" cy="605749"/>
      </dsp:txXfrm>
    </dsp:sp>
    <dsp:sp modelId="{9503303F-3B6C-48DA-8440-22F8C65DF40B}">
      <dsp:nvSpPr>
        <dsp:cNvPr id="0" name=""/>
        <dsp:cNvSpPr/>
      </dsp:nvSpPr>
      <dsp:spPr>
        <a:xfrm>
          <a:off x="0" y="3016137"/>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329CEE-F867-48C6-9F4F-A9026F83B5CB}">
      <dsp:nvSpPr>
        <dsp:cNvPr id="0" name=""/>
        <dsp:cNvSpPr/>
      </dsp:nvSpPr>
      <dsp:spPr>
        <a:xfrm>
          <a:off x="172302" y="3144295"/>
          <a:ext cx="313582" cy="31327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A084F25-AB74-4AE8-92E9-8FF45ABAB410}">
      <dsp:nvSpPr>
        <dsp:cNvPr id="0" name=""/>
        <dsp:cNvSpPr/>
      </dsp:nvSpPr>
      <dsp:spPr>
        <a:xfrm>
          <a:off x="658187" y="3016137"/>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Universidad de Valladolid Sitio web: http://www.infor.uva.es/~cvaca/asigs/docpar/intro.pdf</a:t>
          </a:r>
        </a:p>
      </dsp:txBody>
      <dsp:txXfrm>
        <a:off x="658187" y="3016137"/>
        <a:ext cx="5167220" cy="605749"/>
      </dsp:txXfrm>
    </dsp:sp>
    <dsp:sp modelId="{67B29ABB-D368-41A0-A501-2BDB120B3686}">
      <dsp:nvSpPr>
        <dsp:cNvPr id="0" name=""/>
        <dsp:cNvSpPr/>
      </dsp:nvSpPr>
      <dsp:spPr>
        <a:xfrm>
          <a:off x="0" y="3768735"/>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152C57-E882-4EB4-B0E0-37DE6631658E}">
      <dsp:nvSpPr>
        <dsp:cNvPr id="0" name=""/>
        <dsp:cNvSpPr/>
      </dsp:nvSpPr>
      <dsp:spPr>
        <a:xfrm>
          <a:off x="172302" y="3896893"/>
          <a:ext cx="313582" cy="31327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1B8B7AC-431F-422B-AFCE-810433C0E86B}">
      <dsp:nvSpPr>
        <dsp:cNvPr id="0" name=""/>
        <dsp:cNvSpPr/>
      </dsp:nvSpPr>
      <dsp:spPr>
        <a:xfrm>
          <a:off x="658187" y="3768735"/>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Francisco Ramirez. (2013). Programación Declarativa vs Programación Imperativa. 6 de Septiembre de 2013,</a:t>
          </a:r>
        </a:p>
      </dsp:txBody>
      <dsp:txXfrm>
        <a:off x="658187" y="3768735"/>
        <a:ext cx="5167220" cy="605749"/>
      </dsp:txXfrm>
    </dsp:sp>
    <dsp:sp modelId="{5E43B24A-70D7-4BBC-B815-9BD6663E3055}">
      <dsp:nvSpPr>
        <dsp:cNvPr id="0" name=""/>
        <dsp:cNvSpPr/>
      </dsp:nvSpPr>
      <dsp:spPr>
        <a:xfrm>
          <a:off x="0" y="4521333"/>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1A9F08-03A0-4EAB-9095-85C3F4D38093}">
      <dsp:nvSpPr>
        <dsp:cNvPr id="0" name=""/>
        <dsp:cNvSpPr/>
      </dsp:nvSpPr>
      <dsp:spPr>
        <a:xfrm>
          <a:off x="172302" y="4649492"/>
          <a:ext cx="313582" cy="313276"/>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1C4B89-F246-4C34-A6A7-EA00A6E3006F}">
      <dsp:nvSpPr>
        <dsp:cNvPr id="0" name=""/>
        <dsp:cNvSpPr/>
      </dsp:nvSpPr>
      <dsp:spPr>
        <a:xfrm>
          <a:off x="658187" y="4521333"/>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a:t>Sitio web: https://prezi.com/7vcuauwjiqzf/programacion-declarativa-vs-programacion-imperativa/</a:t>
          </a:r>
        </a:p>
      </dsp:txBody>
      <dsp:txXfrm>
        <a:off x="658187" y="4521333"/>
        <a:ext cx="5167220" cy="605749"/>
      </dsp:txXfrm>
    </dsp:sp>
    <dsp:sp modelId="{C21B37A9-1FAB-453B-A976-DF9623A96A5A}">
      <dsp:nvSpPr>
        <dsp:cNvPr id="0" name=""/>
        <dsp:cNvSpPr/>
      </dsp:nvSpPr>
      <dsp:spPr>
        <a:xfrm>
          <a:off x="0" y="5273931"/>
          <a:ext cx="6513603" cy="5695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AF863F-ECC0-49FF-BFF5-082601DF0691}">
      <dsp:nvSpPr>
        <dsp:cNvPr id="0" name=""/>
        <dsp:cNvSpPr/>
      </dsp:nvSpPr>
      <dsp:spPr>
        <a:xfrm>
          <a:off x="172470" y="5402090"/>
          <a:ext cx="313582" cy="313276"/>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9676F0-CDA1-495D-A4A9-D860182FFD8B}">
      <dsp:nvSpPr>
        <dsp:cNvPr id="0" name=""/>
        <dsp:cNvSpPr/>
      </dsp:nvSpPr>
      <dsp:spPr>
        <a:xfrm>
          <a:off x="658523" y="5273931"/>
          <a:ext cx="5167220" cy="605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109" tIns="64109" rIns="64109" bIns="64109" numCol="1" spcCol="1270" anchor="ctr" anchorCtr="0">
          <a:noAutofit/>
        </a:bodyPr>
        <a:lstStyle/>
        <a:p>
          <a:pPr marL="0" lvl="0" indent="0" algn="l" defTabSz="622300">
            <a:lnSpc>
              <a:spcPct val="100000"/>
            </a:lnSpc>
            <a:spcBef>
              <a:spcPct val="0"/>
            </a:spcBef>
            <a:spcAft>
              <a:spcPct val="35000"/>
            </a:spcAft>
            <a:buNone/>
          </a:pPr>
          <a:r>
            <a:rPr lang="es-MX" sz="1400" kern="1200" dirty="0"/>
            <a:t>(2009). Paradigmas de programación 2009. Sitio web: http://labsys.frc.utn.edu.ar/ppr</a:t>
          </a:r>
          <a:r>
            <a:rPr lang="pt-BR" sz="1400" kern="1200" dirty="0"/>
            <a:t>com/</a:t>
          </a:r>
          <a:r>
            <a:rPr lang="pt-BR" sz="1400" kern="1200" dirty="0" err="1"/>
            <a:t>timeline</a:t>
          </a:r>
          <a:r>
            <a:rPr lang="pt-BR" sz="1400" kern="1200" dirty="0"/>
            <a:t>/</a:t>
          </a:r>
          <a:r>
            <a:rPr lang="pt-BR" sz="1400" kern="1200" dirty="0" err="1"/>
            <a:t>entry</a:t>
          </a:r>
          <a:r>
            <a:rPr lang="pt-BR" sz="1400" kern="1200" dirty="0"/>
            <a:t>/406010/PARADIGMAS-DE-PROGRAMACION/#</a:t>
          </a:r>
          <a:endParaRPr lang="es-MX" sz="1400" kern="1200" dirty="0"/>
        </a:p>
      </dsp:txBody>
      <dsp:txXfrm>
        <a:off x="658523" y="5273931"/>
        <a:ext cx="5167220" cy="6057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EF6AD2-2FAB-4313-88AA-F2FB6DD0D48D}">
      <dsp:nvSpPr>
        <dsp:cNvPr id="0" name=""/>
        <dsp:cNvSpPr/>
      </dsp:nvSpPr>
      <dsp:spPr>
        <a:xfrm>
          <a:off x="0" y="771013"/>
          <a:ext cx="6513603" cy="104480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a:solidFill>
                <a:schemeClr val="tx1"/>
              </a:solidFill>
            </a:rPr>
            <a:t>2009/Unidad%20I%20-%20POO%20Avanzada/Apunte/Unidad%20I%20-%20POO%20Avanzada.pdf</a:t>
          </a:r>
          <a:endParaRPr lang="en-US" sz="1900" kern="1200">
            <a:solidFill>
              <a:schemeClr val="tx1"/>
            </a:solidFill>
          </a:endParaRPr>
        </a:p>
      </dsp:txBody>
      <dsp:txXfrm>
        <a:off x="51003" y="822016"/>
        <a:ext cx="6411597" cy="942803"/>
      </dsp:txXfrm>
    </dsp:sp>
    <dsp:sp modelId="{C875260D-78EF-4ADD-91AB-FD3219223EC3}">
      <dsp:nvSpPr>
        <dsp:cNvPr id="0" name=""/>
        <dsp:cNvSpPr/>
      </dsp:nvSpPr>
      <dsp:spPr>
        <a:xfrm>
          <a:off x="0" y="1870543"/>
          <a:ext cx="6513603" cy="1044809"/>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a:solidFill>
                <a:schemeClr val="tx1"/>
              </a:solidFill>
            </a:rPr>
            <a:t>PARADIGMAS DE PROGRAMACIÓN. Time Line, de Tiki-toki Sitio web: http://www.tikitoki.</a:t>
          </a:r>
          <a:endParaRPr lang="en-US" sz="1900" kern="1200">
            <a:solidFill>
              <a:schemeClr val="tx1"/>
            </a:solidFill>
          </a:endParaRPr>
        </a:p>
      </dsp:txBody>
      <dsp:txXfrm>
        <a:off x="51003" y="1921546"/>
        <a:ext cx="6411597" cy="942803"/>
      </dsp:txXfrm>
    </dsp:sp>
    <dsp:sp modelId="{C0EB1745-A409-4E81-BF28-B8E9FB3ADD48}">
      <dsp:nvSpPr>
        <dsp:cNvPr id="0" name=""/>
        <dsp:cNvSpPr/>
      </dsp:nvSpPr>
      <dsp:spPr>
        <a:xfrm>
          <a:off x="0" y="2970073"/>
          <a:ext cx="6513603" cy="1044809"/>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kern="1200">
              <a:solidFill>
                <a:schemeClr val="tx1"/>
              </a:solidFill>
            </a:rPr>
            <a:t>superhacker77.Compiladores.Monografias.com Sitio web: </a:t>
          </a:r>
          <a:r>
            <a:rPr lang="es-MX" sz="1900" kern="1200">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http://www.monografias.com/trabajos11/compil/compil.shtml</a:t>
          </a:r>
          <a:endParaRPr lang="en-US" sz="1900" kern="1200">
            <a:solidFill>
              <a:schemeClr val="tx1"/>
            </a:solidFill>
          </a:endParaRPr>
        </a:p>
      </dsp:txBody>
      <dsp:txXfrm>
        <a:off x="51003" y="3021076"/>
        <a:ext cx="6411597" cy="942803"/>
      </dsp:txXfrm>
    </dsp:sp>
    <dsp:sp modelId="{E6085EE3-A833-4BEE-9B01-26C082F87D37}">
      <dsp:nvSpPr>
        <dsp:cNvPr id="0" name=""/>
        <dsp:cNvSpPr/>
      </dsp:nvSpPr>
      <dsp:spPr>
        <a:xfrm>
          <a:off x="0" y="4069603"/>
          <a:ext cx="6513603" cy="104480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a:solidFill>
                <a:schemeClr val="tx1"/>
              </a:solidFill>
            </a:rPr>
            <a:t>DAGOBERTO. Estructura de un programa. de Monografias. com Sitio web: http://www.monografias.com/trabajos82/estructura-programa/estructura-programa.shtml</a:t>
          </a:r>
          <a:endParaRPr lang="en-US" sz="1900" kern="1200">
            <a:solidFill>
              <a:schemeClr val="tx1"/>
            </a:solidFill>
          </a:endParaRPr>
        </a:p>
      </dsp:txBody>
      <dsp:txXfrm>
        <a:off x="51003" y="4120606"/>
        <a:ext cx="6411597" cy="942803"/>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19F427-0934-452B-8BEA-AC34DDE901A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DFB91417-D638-4541-95F2-1A671CF3C3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1DAFBDBD-E7C4-4736-B28A-4899B667FF4D}"/>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5" name="Marcador de pie de página 4">
            <a:extLst>
              <a:ext uri="{FF2B5EF4-FFF2-40B4-BE49-F238E27FC236}">
                <a16:creationId xmlns:a16="http://schemas.microsoft.com/office/drawing/2014/main" id="{623A7279-BF53-4B3C-8271-FF508EDE71E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ECE6782-AD82-4C04-BC27-39A9275880F0}"/>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1877478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72E9A9-0FBB-4E91-9A1A-09BDD66ED0B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D8345DF-C21A-465E-AB8B-60897E47934C}"/>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75349EE-3688-4D47-A032-7E937FCE7FDC}"/>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5" name="Marcador de pie de página 4">
            <a:extLst>
              <a:ext uri="{FF2B5EF4-FFF2-40B4-BE49-F238E27FC236}">
                <a16:creationId xmlns:a16="http://schemas.microsoft.com/office/drawing/2014/main" id="{EA3F8C6D-D11D-44B6-B4D3-5BFCAB67588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41FB199-7281-4FB6-BD98-39DAD47C25A1}"/>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851970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5A59A92-7457-4A7C-8DCA-D647AA486EC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979ABF19-12CF-4AB1-87F1-5839D09ED1E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CBDCBFC-09B4-4FE1-A716-8F0CE7684D43}"/>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5" name="Marcador de pie de página 4">
            <a:extLst>
              <a:ext uri="{FF2B5EF4-FFF2-40B4-BE49-F238E27FC236}">
                <a16:creationId xmlns:a16="http://schemas.microsoft.com/office/drawing/2014/main" id="{DFD740BC-6E78-4D0D-868F-59C9D414416D}"/>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FD4171A-140B-4573-9072-AD1906FC686D}"/>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278303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77BA6E-DF4B-4276-949E-E3F5A54A09E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1054B444-CA12-47D8-8CFC-E20F524AAD9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D306903-DB58-4E16-90F2-8A547D742F5C}"/>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5" name="Marcador de pie de página 4">
            <a:extLst>
              <a:ext uri="{FF2B5EF4-FFF2-40B4-BE49-F238E27FC236}">
                <a16:creationId xmlns:a16="http://schemas.microsoft.com/office/drawing/2014/main" id="{6AEA0E80-D2A0-4146-9D21-6B593A75D8D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E16B1C3-D103-4E47-B772-A86B74713C8E}"/>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1962122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DF7F6F-BE68-4A53-840E-2B3D55F72AF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9C38485-B7AE-4CBC-8ADB-F5FE812F47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726C0A0-8450-4CA0-83D0-18C7761B74E8}"/>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5" name="Marcador de pie de página 4">
            <a:extLst>
              <a:ext uri="{FF2B5EF4-FFF2-40B4-BE49-F238E27FC236}">
                <a16:creationId xmlns:a16="http://schemas.microsoft.com/office/drawing/2014/main" id="{C83C47AE-A425-4493-AC9A-4B7B47005D7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968F294-B334-4A41-9E32-C377DE569768}"/>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4069015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A517AE-4B9E-4A5E-B10C-175586B5E6A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AA2CDBB-FC9C-4A7F-BFE8-08696A544E1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4548693A-0496-44C4-B47D-92043983F20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70EB6F52-7300-4E58-8924-BB0E01DAB5EA}"/>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6" name="Marcador de pie de página 5">
            <a:extLst>
              <a:ext uri="{FF2B5EF4-FFF2-40B4-BE49-F238E27FC236}">
                <a16:creationId xmlns:a16="http://schemas.microsoft.com/office/drawing/2014/main" id="{69FB2F60-E340-48CF-B743-FDBD2F68A05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81D7BE73-B173-4B59-B573-6048F07A53F2}"/>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424487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F3400E-76EB-4B00-A815-327380D1866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81B4F6F-7D60-44C8-86B3-315ED92059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0246092-EB90-437F-9C9B-111D2EE34C9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9ABFA53D-18A5-4C67-A22F-9B4FE5D9A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99EA09B7-BA54-410C-AA4E-32A2D6D19DB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DE56A96D-B92F-484E-9763-3540D781FBBF}"/>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8" name="Marcador de pie de página 7">
            <a:extLst>
              <a:ext uri="{FF2B5EF4-FFF2-40B4-BE49-F238E27FC236}">
                <a16:creationId xmlns:a16="http://schemas.microsoft.com/office/drawing/2014/main" id="{67846579-D8B0-4DD7-A693-9EA504EF94D2}"/>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6B672B2B-688B-47DF-9564-EF6DD5FFD948}"/>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1990880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6E1185-480C-4F71-9BDC-D8089A2816E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847C7829-5592-4EB1-BDFA-8C6684CE90A0}"/>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4" name="Marcador de pie de página 3">
            <a:extLst>
              <a:ext uri="{FF2B5EF4-FFF2-40B4-BE49-F238E27FC236}">
                <a16:creationId xmlns:a16="http://schemas.microsoft.com/office/drawing/2014/main" id="{8AD40049-D0E4-4E86-8443-80B0AB6032D7}"/>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5833DC19-272C-4D13-AEBD-618B764793BF}"/>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595695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24E0833-7663-4E06-BF3D-AF1D3A05BF2C}"/>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3" name="Marcador de pie de página 2">
            <a:extLst>
              <a:ext uri="{FF2B5EF4-FFF2-40B4-BE49-F238E27FC236}">
                <a16:creationId xmlns:a16="http://schemas.microsoft.com/office/drawing/2014/main" id="{37920329-1EF9-4D63-9667-194F015ABDF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AD80F2D2-DE6C-473C-A58E-B30AB3DC42A6}"/>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441380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462958-FEC7-44E1-B0BF-F7F5A8670B6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F548515-34C0-4DE1-879A-7F4FD1849E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FC424A9E-7325-409E-AF0A-88189539AF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96A9D2A-465E-4EF7-844C-E01AA2E56F39}"/>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6" name="Marcador de pie de página 5">
            <a:extLst>
              <a:ext uri="{FF2B5EF4-FFF2-40B4-BE49-F238E27FC236}">
                <a16:creationId xmlns:a16="http://schemas.microsoft.com/office/drawing/2014/main" id="{35B1F18A-AA05-46A7-BDD9-253ABFE7B22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41492B3-942E-41EB-AE0E-F872388B7244}"/>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1677676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E10F3F-C98C-4F2C-8599-34CD1571928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A8793722-C76A-4ADC-8AF2-A03F2ED2BA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1B61DAF0-C0EA-4395-99A1-B18943F3D9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7260581-0B6E-4E02-AA5F-1E855475A129}"/>
              </a:ext>
            </a:extLst>
          </p:cNvPr>
          <p:cNvSpPr>
            <a:spLocks noGrp="1"/>
          </p:cNvSpPr>
          <p:nvPr>
            <p:ph type="dt" sz="half" idx="10"/>
          </p:nvPr>
        </p:nvSpPr>
        <p:spPr/>
        <p:txBody>
          <a:bodyPr/>
          <a:lstStyle/>
          <a:p>
            <a:fld id="{CEC9483E-7300-46A1-BD9E-569CE073A2F6}" type="datetimeFigureOut">
              <a:rPr lang="es-MX" smtClean="0"/>
              <a:t>29/09/2019</a:t>
            </a:fld>
            <a:endParaRPr lang="es-MX"/>
          </a:p>
        </p:txBody>
      </p:sp>
      <p:sp>
        <p:nvSpPr>
          <p:cNvPr id="6" name="Marcador de pie de página 5">
            <a:extLst>
              <a:ext uri="{FF2B5EF4-FFF2-40B4-BE49-F238E27FC236}">
                <a16:creationId xmlns:a16="http://schemas.microsoft.com/office/drawing/2014/main" id="{D636DB09-F33E-407A-B9FA-973C199C76F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5B92895-B94D-4739-9779-B3D87030EF88}"/>
              </a:ext>
            </a:extLst>
          </p:cNvPr>
          <p:cNvSpPr>
            <a:spLocks noGrp="1"/>
          </p:cNvSpPr>
          <p:nvPr>
            <p:ph type="sldNum" sz="quarter" idx="12"/>
          </p:nvPr>
        </p:nvSpPr>
        <p:spPr/>
        <p:txBody>
          <a:bodyPr/>
          <a:lstStyle/>
          <a:p>
            <a:fld id="{CA525D43-E3F5-4007-8DA3-FFB32CB21BB5}" type="slidenum">
              <a:rPr lang="es-MX" smtClean="0"/>
              <a:t>‹Nº›</a:t>
            </a:fld>
            <a:endParaRPr lang="es-MX"/>
          </a:p>
        </p:txBody>
      </p:sp>
    </p:spTree>
    <p:extLst>
      <p:ext uri="{BB962C8B-B14F-4D97-AF65-F5344CB8AC3E}">
        <p14:creationId xmlns:p14="http://schemas.microsoft.com/office/powerpoint/2010/main" val="2113230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F40A06B-F34B-4954-92D4-4215D77785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B8068613-2ABC-445D-8859-673FAE8B0A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A7163D6-DFD2-443D-BE8D-3F58B77CD1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9483E-7300-46A1-BD9E-569CE073A2F6}" type="datetimeFigureOut">
              <a:rPr lang="es-MX" smtClean="0"/>
              <a:t>29/09/2019</a:t>
            </a:fld>
            <a:endParaRPr lang="es-MX"/>
          </a:p>
        </p:txBody>
      </p:sp>
      <p:sp>
        <p:nvSpPr>
          <p:cNvPr id="5" name="Marcador de pie de página 4">
            <a:extLst>
              <a:ext uri="{FF2B5EF4-FFF2-40B4-BE49-F238E27FC236}">
                <a16:creationId xmlns:a16="http://schemas.microsoft.com/office/drawing/2014/main" id="{7EB68331-1E73-414A-A715-B4933D0F3A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886C31AE-F9A2-47B5-842A-4E7DB2AEC6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525D43-E3F5-4007-8DA3-FFB32CB21BB5}" type="slidenum">
              <a:rPr lang="es-MX" smtClean="0"/>
              <a:t>‹Nº›</a:t>
            </a:fld>
            <a:endParaRPr lang="es-MX"/>
          </a:p>
        </p:txBody>
      </p:sp>
    </p:spTree>
    <p:extLst>
      <p:ext uri="{BB962C8B-B14F-4D97-AF65-F5344CB8AC3E}">
        <p14:creationId xmlns:p14="http://schemas.microsoft.com/office/powerpoint/2010/main" val="459032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www.bibliotecapleyades.net/esp_paradigmaholo03.htm" TargetMode="External"/><Relationship Id="rId2" Type="http://schemas.openxmlformats.org/officeDocument/2006/relationships/image" Target="../media/image26.tmp"/><Relationship Id="rId1" Type="http://schemas.openxmlformats.org/officeDocument/2006/relationships/slideLayout" Target="../slideLayouts/slideLayout2.xml"/><Relationship Id="rId4" Type="http://schemas.openxmlformats.org/officeDocument/2006/relationships/image" Target="../media/image27.tmp"/></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hyperlink" Target="https://comenio.files.wordpress.com/2007/08/paradigma.pdf"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xml"/><Relationship Id="rId5" Type="http://schemas.openxmlformats.org/officeDocument/2006/relationships/slide" Target="slide5.xml"/><Relationship Id="rId10" Type="http://schemas.openxmlformats.org/officeDocument/2006/relationships/slide" Target="slide42.xml"/><Relationship Id="rId4" Type="http://schemas.openxmlformats.org/officeDocument/2006/relationships/slide" Target="slide4.xml"/><Relationship Id="rId9" Type="http://schemas.openxmlformats.org/officeDocument/2006/relationships/slide" Target="slide4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8.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tmp"/><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2.xml"/></Relationships>
</file>

<file path=ppt/slides/_rels/slide4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7.jp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6.xml"/><Relationship Id="rId7" Type="http://schemas.openxmlformats.org/officeDocument/2006/relationships/slide" Target="slide2.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png"/><Relationship Id="rId4" Type="http://schemas.openxmlformats.org/officeDocument/2006/relationships/diagramLayout" Target="../diagrams/layout1.xml"/><Relationship Id="rId9"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 Target="slide2.xml"/><Relationship Id="rId7" Type="http://schemas.openxmlformats.org/officeDocument/2006/relationships/diagramQuickStyle" Target="../diagrams/quickStyle2.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3.png"/><Relationship Id="rId9" Type="http://schemas.microsoft.com/office/2007/relationships/diagramDrawing" Target="../diagrams/drawing2.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CuadroTexto">
            <a:extLst>
              <a:ext uri="{FF2B5EF4-FFF2-40B4-BE49-F238E27FC236}">
                <a16:creationId xmlns:a16="http://schemas.microsoft.com/office/drawing/2014/main" id="{013B5620-8EA9-469C-8A3B-26066713E587}"/>
              </a:ext>
            </a:extLst>
          </p:cNvPr>
          <p:cNvSpPr txBox="1"/>
          <p:nvPr/>
        </p:nvSpPr>
        <p:spPr>
          <a:xfrm>
            <a:off x="1024759" y="2524320"/>
            <a:ext cx="10279118" cy="3600986"/>
          </a:xfrm>
          <a:prstGeom prst="rect">
            <a:avLst/>
          </a:prstGeom>
          <a:noFill/>
        </p:spPr>
        <p:txBody>
          <a:bodyPr wrap="square" rtlCol="0">
            <a:spAutoFit/>
          </a:bodyPr>
          <a:lstStyle/>
          <a:p>
            <a:pPr algn="ctr"/>
            <a:r>
              <a:rPr lang="es-ES" sz="2800" dirty="0">
                <a:effectLst>
                  <a:outerShdw blurRad="38100" dist="38100" dir="2700000" algn="tl">
                    <a:srgbClr val="000000">
                      <a:alpha val="43137"/>
                    </a:srgbClr>
                  </a:outerShdw>
                </a:effectLst>
              </a:rPr>
              <a:t>Programa de Estudios por Competencias </a:t>
            </a:r>
          </a:p>
          <a:p>
            <a:pPr algn="ctr"/>
            <a:r>
              <a:rPr lang="es-ES_tradnl" sz="2800" dirty="0">
                <a:effectLst>
                  <a:outerShdw blurRad="38100" dist="38100" dir="2700000" algn="tl">
                    <a:srgbClr val="000000">
                      <a:alpha val="43137"/>
                    </a:srgbClr>
                  </a:outerShdw>
                </a:effectLst>
              </a:rPr>
              <a:t>LENGUAJE DE PROGRAMACIÓN ESTRUCTURADOS</a:t>
            </a:r>
          </a:p>
          <a:p>
            <a:pPr algn="ctr"/>
            <a:r>
              <a:rPr lang="es-ES_tradnl" sz="2000" dirty="0">
                <a:effectLst>
                  <a:outerShdw blurRad="38100" dist="38100" dir="2700000" algn="tl">
                    <a:srgbClr val="000000">
                      <a:alpha val="43137"/>
                    </a:srgbClr>
                  </a:outerShdw>
                </a:effectLst>
              </a:rPr>
              <a:t>Programa educativo: “Ingeniería en computación”</a:t>
            </a:r>
          </a:p>
          <a:p>
            <a:pPr algn="ctr"/>
            <a:endParaRPr lang="es-ES_tradnl" sz="2000" dirty="0">
              <a:effectLst>
                <a:outerShdw blurRad="38100" dist="38100" dir="2700000" algn="tl">
                  <a:srgbClr val="000000">
                    <a:alpha val="43137"/>
                  </a:srgbClr>
                </a:outerShdw>
              </a:effectLst>
            </a:endParaRPr>
          </a:p>
          <a:p>
            <a:pPr algn="ctr"/>
            <a:r>
              <a:rPr lang="es-ES_tradnl" sz="2000" dirty="0">
                <a:effectLst>
                  <a:outerShdw blurRad="38100" dist="38100" dir="2700000" algn="tl">
                    <a:srgbClr val="000000">
                      <a:alpha val="43137"/>
                    </a:srgbClr>
                  </a:outerShdw>
                </a:effectLst>
              </a:rPr>
              <a:t>Área de docencia:  Programación e Ingeniería de Software</a:t>
            </a:r>
          </a:p>
          <a:p>
            <a:pPr algn="ctr"/>
            <a:r>
              <a:rPr lang="es-ES_tradnl" sz="2000" dirty="0">
                <a:effectLst>
                  <a:outerShdw blurRad="38100" dist="38100" dir="2700000" algn="tl">
                    <a:srgbClr val="000000">
                      <a:alpha val="43137"/>
                    </a:srgbClr>
                  </a:outerShdw>
                </a:effectLst>
              </a:rPr>
              <a:t>Créditos: 5</a:t>
            </a:r>
          </a:p>
          <a:p>
            <a:pPr algn="ctr"/>
            <a:r>
              <a:rPr lang="es-ES_tradnl" sz="2000" dirty="0">
                <a:effectLst>
                  <a:outerShdw blurRad="38100" dist="38100" dir="2700000" algn="tl">
                    <a:srgbClr val="000000">
                      <a:alpha val="43137"/>
                    </a:srgbClr>
                  </a:outerShdw>
                </a:effectLst>
              </a:rPr>
              <a:t>Semestre 2019-A</a:t>
            </a:r>
          </a:p>
          <a:p>
            <a:pPr algn="ctr"/>
            <a:r>
              <a:rPr lang="es-ES_tradnl" sz="2000" dirty="0">
                <a:effectLst>
                  <a:outerShdw blurRad="38100" dist="38100" dir="2700000" algn="tl">
                    <a:srgbClr val="000000">
                      <a:alpha val="43137"/>
                    </a:srgbClr>
                  </a:outerShdw>
                </a:effectLst>
              </a:rPr>
              <a:t>Unidad de competencia 1. </a:t>
            </a:r>
          </a:p>
          <a:p>
            <a:pPr algn="ctr"/>
            <a:r>
              <a:rPr lang="es-ES_tradnl" sz="2400" u="sng" dirty="0">
                <a:effectLst>
                  <a:outerShdw blurRad="38100" dist="38100" dir="2700000" algn="tl">
                    <a:srgbClr val="000000">
                      <a:alpha val="43137"/>
                    </a:srgbClr>
                  </a:outerShdw>
                </a:effectLst>
              </a:rPr>
              <a:t>“I</a:t>
            </a:r>
            <a:r>
              <a:rPr lang="es-MX" sz="2400" u="sng" dirty="0" err="1">
                <a:effectLst>
                  <a:outerShdw blurRad="38100" dist="38100" dir="2700000" algn="tl">
                    <a:srgbClr val="000000">
                      <a:alpha val="43137"/>
                    </a:srgbClr>
                  </a:outerShdw>
                </a:effectLst>
              </a:rPr>
              <a:t>mportancia</a:t>
            </a:r>
            <a:r>
              <a:rPr lang="es-MX" sz="2400" u="sng" dirty="0">
                <a:effectLst>
                  <a:outerShdw blurRad="38100" dist="38100" dir="2700000" algn="tl">
                    <a:srgbClr val="000000">
                      <a:alpha val="43137"/>
                    </a:srgbClr>
                  </a:outerShdw>
                </a:effectLst>
              </a:rPr>
              <a:t> y Utilidad de los lenguajes de programación estructurados”</a:t>
            </a:r>
            <a:endParaRPr lang="es-ES_tradnl" sz="2400" u="sng" dirty="0">
              <a:effectLst>
                <a:outerShdw blurRad="38100" dist="38100" dir="2700000" algn="tl">
                  <a:srgbClr val="000000">
                    <a:alpha val="43137"/>
                  </a:srgbClr>
                </a:outerShdw>
              </a:effectLst>
            </a:endParaRPr>
          </a:p>
          <a:p>
            <a:pPr algn="ctr"/>
            <a:r>
              <a:rPr lang="es-ES_tradnl" sz="2000" dirty="0">
                <a:effectLst>
                  <a:outerShdw blurRad="38100" dist="38100" dir="2700000" algn="tl">
                    <a:srgbClr val="000000">
                      <a:alpha val="43137"/>
                    </a:srgbClr>
                  </a:outerShdw>
                </a:effectLst>
              </a:rPr>
              <a:t>Autora: Dra. Ana Luisa Ramírez Roja</a:t>
            </a:r>
            <a:r>
              <a:rPr lang="es-ES" sz="2800" dirty="0">
                <a:effectLst>
                  <a:outerShdw blurRad="38100" dist="38100" dir="2700000" algn="tl">
                    <a:srgbClr val="000000">
                      <a:alpha val="43137"/>
                    </a:srgbClr>
                  </a:outerShdw>
                </a:effectLst>
              </a:rPr>
              <a:t> </a:t>
            </a:r>
            <a:endParaRPr lang="es-MX" sz="2800" dirty="0">
              <a:effectLst>
                <a:outerShdw blurRad="38100" dist="38100" dir="2700000" algn="tl">
                  <a:srgbClr val="000000">
                    <a:alpha val="43137"/>
                  </a:srgbClr>
                </a:outerShdw>
              </a:effectLst>
            </a:endParaRPr>
          </a:p>
        </p:txBody>
      </p:sp>
      <p:pic>
        <p:nvPicPr>
          <p:cNvPr id="5" name="5 Imagen">
            <a:extLst>
              <a:ext uri="{FF2B5EF4-FFF2-40B4-BE49-F238E27FC236}">
                <a16:creationId xmlns:a16="http://schemas.microsoft.com/office/drawing/2014/main" id="{3BDE74C1-B6F4-49EF-8D7C-410E6F110E4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1633" y="0"/>
            <a:ext cx="2701013" cy="270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uadroTexto 5">
            <a:extLst>
              <a:ext uri="{FF2B5EF4-FFF2-40B4-BE49-F238E27FC236}">
                <a16:creationId xmlns:a16="http://schemas.microsoft.com/office/drawing/2014/main" id="{11C7F16D-55B7-4919-B704-C3033E7D60C9}"/>
              </a:ext>
            </a:extLst>
          </p:cNvPr>
          <p:cNvSpPr txBox="1"/>
          <p:nvPr/>
        </p:nvSpPr>
        <p:spPr>
          <a:xfrm>
            <a:off x="3062646" y="732694"/>
            <a:ext cx="7263246" cy="830997"/>
          </a:xfrm>
          <a:prstGeom prst="rect">
            <a:avLst/>
          </a:prstGeom>
          <a:noFill/>
        </p:spPr>
        <p:txBody>
          <a:bodyPr wrap="square" rtlCol="0">
            <a:spAutoFit/>
          </a:bodyPr>
          <a:lstStyle/>
          <a:p>
            <a:r>
              <a:rPr lang="es-MX" sz="2400" dirty="0"/>
              <a:t>Universidad Autónoma del Estado de México</a:t>
            </a:r>
          </a:p>
          <a:p>
            <a:r>
              <a:rPr lang="es-MX" sz="2400" dirty="0"/>
              <a:t>Centro Universitario UAEM Ecatepec </a:t>
            </a:r>
          </a:p>
        </p:txBody>
      </p:sp>
      <p:pic>
        <p:nvPicPr>
          <p:cNvPr id="7" name="Picture 3">
            <a:extLst>
              <a:ext uri="{FF2B5EF4-FFF2-40B4-BE49-F238E27FC236}">
                <a16:creationId xmlns:a16="http://schemas.microsoft.com/office/drawing/2014/main" id="{D27FFFA8-FE1A-421C-8341-3180869472A2}"/>
              </a:ext>
            </a:extLst>
          </p:cNvPr>
          <p:cNvPicPr>
            <a:picLocks noChangeAspect="1" noChangeArrowheads="1"/>
          </p:cNvPicPr>
          <p:nvPr/>
        </p:nvPicPr>
        <p:blipFill>
          <a:blip r:embed="rId3" cstate="print"/>
          <a:srcRect/>
          <a:stretch>
            <a:fillRect/>
          </a:stretch>
        </p:blipFill>
        <p:spPr bwMode="auto">
          <a:xfrm>
            <a:off x="10283898" y="371169"/>
            <a:ext cx="1650599" cy="1554045"/>
          </a:xfrm>
          <a:prstGeom prst="ellipse">
            <a:avLst/>
          </a:prstGeom>
          <a:ln>
            <a:noFill/>
          </a:ln>
          <a:effectLst>
            <a:softEdge rad="112500"/>
          </a:effectLst>
        </p:spPr>
      </p:pic>
      <p:pic>
        <p:nvPicPr>
          <p:cNvPr id="8" name="Picture 2" descr="Resultado de imagen para menu boton">
            <a:hlinkClick r:id="rId4" action="ppaction://hlinksldjump"/>
            <a:extLst>
              <a:ext uri="{FF2B5EF4-FFF2-40B4-BE49-F238E27FC236}">
                <a16:creationId xmlns:a16="http://schemas.microsoft.com/office/drawing/2014/main" id="{4F92D956-D7B6-4C9B-A967-92F8E0D32E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433" y="5949547"/>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6236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5256212" cy="1168400"/>
          </a:xfrm>
        </p:spPr>
        <p:txBody>
          <a:bodyPr>
            <a:normAutofit/>
          </a:bodyPr>
          <a:lstStyle/>
          <a:p>
            <a:r>
              <a:rPr lang="es-MX" sz="4000" b="1" dirty="0"/>
              <a:t>¿Qué es un paradigma?</a:t>
            </a:r>
          </a:p>
        </p:txBody>
      </p:sp>
      <p:sp>
        <p:nvSpPr>
          <p:cNvPr id="6" name="Marcador de texto 5">
            <a:extLst>
              <a:ext uri="{FF2B5EF4-FFF2-40B4-BE49-F238E27FC236}">
                <a16:creationId xmlns:a16="http://schemas.microsoft.com/office/drawing/2014/main" id="{9B52CC87-45F8-4BA7-B7A8-8EEE2BE32052}"/>
              </a:ext>
            </a:extLst>
          </p:cNvPr>
          <p:cNvSpPr>
            <a:spLocks noGrp="1"/>
          </p:cNvSpPr>
          <p:nvPr>
            <p:ph type="body" sz="half" idx="2"/>
          </p:nvPr>
        </p:nvSpPr>
        <p:spPr>
          <a:xfrm>
            <a:off x="586650" y="2142662"/>
            <a:ext cx="10263957" cy="3811588"/>
          </a:xfrm>
        </p:spPr>
        <p:txBody>
          <a:bodyPr>
            <a:normAutofit lnSpcReduction="10000"/>
          </a:bodyPr>
          <a:lstStyle/>
          <a:p>
            <a:pPr marL="342900" indent="-342900">
              <a:buFont typeface="Courier New" panose="02070309020205020404" pitchFamily="49" charset="0"/>
              <a:buChar char="o"/>
            </a:pPr>
            <a:r>
              <a:rPr lang="es-MX" sz="2400" dirty="0"/>
              <a:t>procede del griego </a:t>
            </a:r>
            <a:r>
              <a:rPr lang="el-GR" sz="2400" b="1" dirty="0">
                <a:solidFill>
                  <a:srgbClr val="0070C0"/>
                </a:solidFill>
              </a:rPr>
              <a:t>παράδειϒμα</a:t>
            </a:r>
            <a:endParaRPr lang="es-MX" sz="2400" b="1" dirty="0">
              <a:solidFill>
                <a:srgbClr val="0070C0"/>
              </a:solidFill>
            </a:endParaRPr>
          </a:p>
          <a:p>
            <a:pPr marL="342900" indent="-342900">
              <a:buFont typeface="Courier New" panose="02070309020205020404" pitchFamily="49" charset="0"/>
              <a:buChar char="o"/>
            </a:pPr>
            <a:endParaRPr lang="es-MX" sz="2400" b="1" dirty="0">
              <a:solidFill>
                <a:srgbClr val="FFFF00"/>
              </a:solidFill>
            </a:endParaRPr>
          </a:p>
          <a:p>
            <a:pPr marL="342900" indent="-342900">
              <a:buFont typeface="Courier New" panose="02070309020205020404" pitchFamily="49" charset="0"/>
              <a:buChar char="o"/>
            </a:pPr>
            <a:r>
              <a:rPr lang="es-MX" sz="2400" dirty="0"/>
              <a:t>se forma a partir de la unión del prefijo “</a:t>
            </a:r>
            <a:r>
              <a:rPr lang="es-MX" sz="2400" b="1" dirty="0">
                <a:solidFill>
                  <a:srgbClr val="0070C0"/>
                </a:solidFill>
              </a:rPr>
              <a:t>para</a:t>
            </a:r>
            <a:r>
              <a:rPr lang="es-MX" sz="2400" dirty="0"/>
              <a:t>”, que significa </a:t>
            </a:r>
            <a:r>
              <a:rPr lang="es-MX" sz="2400" b="1" dirty="0">
                <a:solidFill>
                  <a:srgbClr val="0070C0"/>
                </a:solidFill>
              </a:rPr>
              <a:t>junto</a:t>
            </a:r>
            <a:r>
              <a:rPr lang="es-MX" sz="2400" dirty="0"/>
              <a:t>, y de la palabra “</a:t>
            </a:r>
            <a:r>
              <a:rPr lang="es-MX" sz="2400" b="1" dirty="0" err="1">
                <a:solidFill>
                  <a:srgbClr val="0070C0"/>
                </a:solidFill>
              </a:rPr>
              <a:t>deigma</a:t>
            </a:r>
            <a:r>
              <a:rPr lang="es-MX" sz="2400" dirty="0"/>
              <a:t>” que se traduce como </a:t>
            </a:r>
            <a:r>
              <a:rPr lang="es-MX" sz="2400" b="1" dirty="0">
                <a:solidFill>
                  <a:srgbClr val="0070C0"/>
                </a:solidFill>
              </a:rPr>
              <a:t>ejemplo o modelo</a:t>
            </a:r>
            <a:r>
              <a:rPr lang="es-MX" sz="2400" dirty="0"/>
              <a:t>.</a:t>
            </a:r>
            <a:br>
              <a:rPr lang="es-MX" sz="2400" dirty="0"/>
            </a:br>
            <a:endParaRPr lang="es-MX" sz="2400" dirty="0"/>
          </a:p>
          <a:p>
            <a:pPr marL="342900" indent="-342900">
              <a:buFont typeface="Courier New" panose="02070309020205020404" pitchFamily="49" charset="0"/>
              <a:buChar char="o"/>
            </a:pPr>
            <a:r>
              <a:rPr lang="es-MX" sz="2400" dirty="0"/>
              <a:t>A partir de los 60’s se emplea para referirse a un </a:t>
            </a:r>
            <a:r>
              <a:rPr lang="es-MX" sz="2400" b="1" i="1" dirty="0">
                <a:solidFill>
                  <a:srgbClr val="0070C0"/>
                </a:solidFill>
              </a:rPr>
              <a:t>ejemplo de modelo </a:t>
            </a:r>
            <a:r>
              <a:rPr lang="es-MX" sz="2400" dirty="0"/>
              <a:t>a seguir </a:t>
            </a:r>
          </a:p>
          <a:p>
            <a:pPr marL="342900" indent="-342900">
              <a:buFont typeface="Courier New" panose="02070309020205020404" pitchFamily="49" charset="0"/>
              <a:buChar char="o"/>
            </a:pPr>
            <a:endParaRPr lang="es-MX" sz="2400" dirty="0"/>
          </a:p>
          <a:p>
            <a:pPr marL="342900" indent="-342900">
              <a:buFont typeface="Courier New" panose="02070309020205020404" pitchFamily="49" charset="0"/>
              <a:buChar char="o"/>
            </a:pPr>
            <a:r>
              <a:rPr lang="es-MX" sz="2400" dirty="0"/>
              <a:t>Descripción de las series de prácticas que trazan los lineamientos de una disciplina científica a lo largo de un cierto lapso de tiempo (Thomas Kuhn, 1971).</a:t>
            </a:r>
          </a:p>
          <a:p>
            <a:pPr marL="342900" indent="-342900">
              <a:buFont typeface="Courier New" panose="02070309020205020404" pitchFamily="49" charset="0"/>
              <a:buChar char="o"/>
            </a:pPr>
            <a:endParaRPr lang="es-MX" sz="2400" dirty="0"/>
          </a:p>
        </p:txBody>
      </p:sp>
      <p:sp>
        <p:nvSpPr>
          <p:cNvPr id="5" name="Rectángulo 4"/>
          <p:cNvSpPr/>
          <p:nvPr/>
        </p:nvSpPr>
        <p:spPr>
          <a:xfrm>
            <a:off x="0" y="6471313"/>
            <a:ext cx="12079111" cy="261610"/>
          </a:xfrm>
          <a:prstGeom prst="rect">
            <a:avLst/>
          </a:prstGeom>
        </p:spPr>
        <p:txBody>
          <a:bodyPr wrap="square">
            <a:spAutoFit/>
          </a:bodyPr>
          <a:lstStyle/>
          <a:p>
            <a:r>
              <a:rPr lang="es-MX" sz="1100" dirty="0"/>
              <a:t>Kuhn, Thomas S. (1971) [1962]. La estructura de las revoluciones científicas. México, D. F.: Fondo de Cultura Económica. ISBN 9788437500461.</a:t>
            </a:r>
          </a:p>
        </p:txBody>
      </p:sp>
      <p:pic>
        <p:nvPicPr>
          <p:cNvPr id="4" name="Imagen 3">
            <a:extLst>
              <a:ext uri="{FF2B5EF4-FFF2-40B4-BE49-F238E27FC236}">
                <a16:creationId xmlns:a16="http://schemas.microsoft.com/office/drawing/2014/main" id="{995CDF5E-5825-44EA-8E3D-56BA5028DABD}"/>
              </a:ext>
            </a:extLst>
          </p:cNvPr>
          <p:cNvPicPr>
            <a:picLocks noChangeAspect="1"/>
          </p:cNvPicPr>
          <p:nvPr/>
        </p:nvPicPr>
        <p:blipFill>
          <a:blip r:embed="rId2"/>
          <a:stretch>
            <a:fillRect/>
          </a:stretch>
        </p:blipFill>
        <p:spPr>
          <a:xfrm>
            <a:off x="6256060" y="192314"/>
            <a:ext cx="5823051" cy="2395770"/>
          </a:xfrm>
          <a:prstGeom prst="rect">
            <a:avLst/>
          </a:prstGeom>
        </p:spPr>
      </p:pic>
      <p:sp>
        <p:nvSpPr>
          <p:cNvPr id="7" name="Botón de acción: ir hacia delante o siguiente 6">
            <a:hlinkClick r:id="" action="ppaction://hlinkshowjump?jump=nextslide" highlightClick="1"/>
            <a:extLst>
              <a:ext uri="{FF2B5EF4-FFF2-40B4-BE49-F238E27FC236}">
                <a16:creationId xmlns:a16="http://schemas.microsoft.com/office/drawing/2014/main" id="{D05883F3-D224-4D0F-8466-208E183C1AF3}"/>
              </a:ext>
            </a:extLst>
          </p:cNvPr>
          <p:cNvSpPr/>
          <p:nvPr/>
        </p:nvSpPr>
        <p:spPr>
          <a:xfrm>
            <a:off x="11257480" y="5954250"/>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DB647D8C-66C8-4B9A-8B50-723F82C04E62}"/>
              </a:ext>
            </a:extLst>
          </p:cNvPr>
          <p:cNvSpPr/>
          <p:nvPr/>
        </p:nvSpPr>
        <p:spPr>
          <a:xfrm>
            <a:off x="10336699" y="5954250"/>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84059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F83F40DB-B9C7-4371-80E9-4AF613B99B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5996" y="-51846"/>
            <a:ext cx="2896004" cy="3620005"/>
          </a:xfrm>
          <a:prstGeom prst="ellipse">
            <a:avLst/>
          </a:prstGeom>
          <a:ln>
            <a:noFill/>
          </a:ln>
          <a:effectLst>
            <a:softEdge rad="112500"/>
          </a:effectLst>
        </p:spPr>
      </p:pic>
      <p:sp>
        <p:nvSpPr>
          <p:cNvPr id="2" name="Título 1"/>
          <p:cNvSpPr>
            <a:spLocks noGrp="1"/>
          </p:cNvSpPr>
          <p:nvPr>
            <p:ph type="title"/>
          </p:nvPr>
        </p:nvSpPr>
        <p:spPr/>
        <p:txBody>
          <a:bodyPr/>
          <a:lstStyle/>
          <a:p>
            <a:r>
              <a:rPr lang="es-MX" b="1" dirty="0"/>
              <a:t>Paradigma</a:t>
            </a:r>
          </a:p>
        </p:txBody>
      </p:sp>
      <p:sp>
        <p:nvSpPr>
          <p:cNvPr id="3" name="Marcador de contenido 2"/>
          <p:cNvSpPr>
            <a:spLocks noGrp="1"/>
          </p:cNvSpPr>
          <p:nvPr>
            <p:ph idx="1"/>
          </p:nvPr>
        </p:nvSpPr>
        <p:spPr>
          <a:xfrm>
            <a:off x="228398" y="1916112"/>
            <a:ext cx="10515600" cy="4351338"/>
          </a:xfrm>
        </p:spPr>
        <p:txBody>
          <a:bodyPr/>
          <a:lstStyle/>
          <a:p>
            <a:pPr marL="36900" indent="0">
              <a:buNone/>
            </a:pPr>
            <a:r>
              <a:rPr lang="es-MX" dirty="0">
                <a:effectLst/>
                <a:sym typeface="Wingdings" panose="05000000000000000000" pitchFamily="2" charset="2"/>
              </a:rPr>
              <a:t> </a:t>
            </a:r>
            <a:r>
              <a:rPr lang="es-MX" dirty="0">
                <a:solidFill>
                  <a:srgbClr val="0070C0"/>
                </a:solidFill>
                <a:effectLst/>
                <a:sym typeface="Wingdings" panose="05000000000000000000" pitchFamily="2" charset="2"/>
              </a:rPr>
              <a:t>Es a</a:t>
            </a:r>
            <a:r>
              <a:rPr lang="es-MX" dirty="0">
                <a:solidFill>
                  <a:srgbClr val="0070C0"/>
                </a:solidFill>
                <a:effectLst/>
              </a:rPr>
              <a:t>quello que debe ser observado; la clase de interrogantes que deben desarrollarse para obtener respuestas en torno al propósito que se persigue; qué estructura deben poseer dichos interrogantes y marca pautas que indican el camino de interpretación para obtener los resultados.</a:t>
            </a:r>
          </a:p>
          <a:p>
            <a:endParaRPr lang="es-MX" dirty="0"/>
          </a:p>
        </p:txBody>
      </p:sp>
      <p:sp>
        <p:nvSpPr>
          <p:cNvPr id="4" name="Rectángulo 3"/>
          <p:cNvSpPr/>
          <p:nvPr/>
        </p:nvSpPr>
        <p:spPr>
          <a:xfrm>
            <a:off x="0" y="6492875"/>
            <a:ext cx="11627556" cy="276999"/>
          </a:xfrm>
          <a:prstGeom prst="rect">
            <a:avLst/>
          </a:prstGeom>
        </p:spPr>
        <p:txBody>
          <a:bodyPr wrap="square">
            <a:spAutoFit/>
          </a:bodyPr>
          <a:lstStyle/>
          <a:p>
            <a:r>
              <a:rPr lang="es-MX" sz="1200" dirty="0"/>
              <a:t>Ejemplo ver: </a:t>
            </a:r>
            <a:r>
              <a:rPr lang="es-MX" sz="1200" dirty="0">
                <a:hlinkClick r:id="rId3"/>
              </a:rPr>
              <a:t>http://www.bibliotecapleyades.net/esp_paradigmaholo03.htm</a:t>
            </a:r>
            <a:endParaRPr lang="es-MX" sz="1200" dirty="0"/>
          </a:p>
        </p:txBody>
      </p:sp>
      <p:pic>
        <p:nvPicPr>
          <p:cNvPr id="5" name="Imagen 4"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5838" y="4116622"/>
            <a:ext cx="10367962" cy="2114845"/>
          </a:xfrm>
          <a:prstGeom prst="rect">
            <a:avLst/>
          </a:prstGeom>
        </p:spPr>
      </p:pic>
      <p:sp>
        <p:nvSpPr>
          <p:cNvPr id="9" name="Botón de acción: ir hacia delante o siguiente 8">
            <a:hlinkClick r:id="" action="ppaction://hlinkshowjump?jump=nextslide" highlightClick="1"/>
            <a:extLst>
              <a:ext uri="{FF2B5EF4-FFF2-40B4-BE49-F238E27FC236}">
                <a16:creationId xmlns:a16="http://schemas.microsoft.com/office/drawing/2014/main" id="{A6048111-D501-4640-A291-CA443A8BABCD}"/>
              </a:ext>
            </a:extLst>
          </p:cNvPr>
          <p:cNvSpPr/>
          <p:nvPr/>
        </p:nvSpPr>
        <p:spPr>
          <a:xfrm>
            <a:off x="10986048" y="5870713"/>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r hacia atrás o anterior 9">
            <a:hlinkClick r:id="" action="ppaction://hlinkshowjump?jump=previousslide" highlightClick="1"/>
            <a:extLst>
              <a:ext uri="{FF2B5EF4-FFF2-40B4-BE49-F238E27FC236}">
                <a16:creationId xmlns:a16="http://schemas.microsoft.com/office/drawing/2014/main" id="{543C2366-A039-4677-9292-1E47C7223B7D}"/>
              </a:ext>
            </a:extLst>
          </p:cNvPr>
          <p:cNvSpPr/>
          <p:nvPr/>
        </p:nvSpPr>
        <p:spPr>
          <a:xfrm>
            <a:off x="10060292" y="5889763"/>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54190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5614876" y="556592"/>
            <a:ext cx="6292201" cy="1323552"/>
          </a:xfrm>
        </p:spPr>
        <p:txBody>
          <a:bodyPr>
            <a:normAutofit/>
          </a:bodyPr>
          <a:lstStyle/>
          <a:p>
            <a:r>
              <a:rPr lang="es-MX" sz="4800" b="1" dirty="0">
                <a:solidFill>
                  <a:srgbClr val="000000"/>
                </a:solidFill>
                <a:effectLst/>
              </a:rPr>
              <a:t>¡cambio de paradigma!</a:t>
            </a:r>
            <a:endParaRPr lang="es-MX" sz="4800" dirty="0">
              <a:solidFill>
                <a:srgbClr val="000000"/>
              </a:solidFill>
            </a:endParaRP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n 3">
            <a:extLst>
              <a:ext uri="{FF2B5EF4-FFF2-40B4-BE49-F238E27FC236}">
                <a16:creationId xmlns:a16="http://schemas.microsoft.com/office/drawing/2014/main" id="{3F3C32D6-FB7F-4ED0-9846-6AF37BFB13F7}"/>
              </a:ext>
            </a:extLst>
          </p:cNvPr>
          <p:cNvPicPr>
            <a:picLocks noChangeAspect="1"/>
          </p:cNvPicPr>
          <p:nvPr/>
        </p:nvPicPr>
        <p:blipFill rotWithShape="1">
          <a:blip r:embed="rId3">
            <a:alphaModFix/>
          </a:blip>
          <a:srcRect l="2514" r="43982"/>
          <a:stretch/>
        </p:blipFill>
        <p:spPr>
          <a:xfrm>
            <a:off x="20" y="907230"/>
            <a:ext cx="4966706" cy="5198427"/>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Marcador de contenido 2"/>
          <p:cNvSpPr>
            <a:spLocks noGrp="1"/>
          </p:cNvSpPr>
          <p:nvPr>
            <p:ph idx="1"/>
          </p:nvPr>
        </p:nvSpPr>
        <p:spPr>
          <a:xfrm>
            <a:off x="5614876" y="1880143"/>
            <a:ext cx="6292202" cy="4259438"/>
          </a:xfrm>
        </p:spPr>
        <p:txBody>
          <a:bodyPr anchor="ctr">
            <a:normAutofit/>
          </a:bodyPr>
          <a:lstStyle/>
          <a:p>
            <a:r>
              <a:rPr lang="es-MX" sz="2400" dirty="0">
                <a:solidFill>
                  <a:srgbClr val="000000"/>
                </a:solidFill>
                <a:effectLst/>
              </a:rPr>
              <a:t>Cuando un paradigma ya no puede satisfacer los requerimientos de una ciencia es sucedido por otro. </a:t>
            </a:r>
          </a:p>
          <a:p>
            <a:pPr marL="36900" indent="0">
              <a:buNone/>
            </a:pPr>
            <a:endParaRPr lang="es-MX" sz="2400" dirty="0">
              <a:solidFill>
                <a:srgbClr val="000000"/>
              </a:solidFill>
              <a:effectLst/>
            </a:endParaRPr>
          </a:p>
          <a:p>
            <a:pPr marL="450000" lvl="1" indent="0">
              <a:buNone/>
            </a:pPr>
            <a:r>
              <a:rPr lang="es-MX" dirty="0">
                <a:solidFill>
                  <a:srgbClr val="000000"/>
                </a:solidFill>
                <a:effectLst/>
                <a:sym typeface="Wingdings" panose="05000000000000000000" pitchFamily="2" charset="2"/>
              </a:rPr>
              <a:t> </a:t>
            </a:r>
            <a:r>
              <a:rPr lang="es-MX" dirty="0">
                <a:solidFill>
                  <a:srgbClr val="000000"/>
                </a:solidFill>
                <a:effectLst/>
              </a:rPr>
              <a:t>ante nuevos hallazgos que invalidan esos conocimientos previos</a:t>
            </a:r>
          </a:p>
          <a:p>
            <a:endParaRPr lang="es-MX" sz="2400" dirty="0">
              <a:solidFill>
                <a:srgbClr val="000000"/>
              </a:solidFill>
              <a:effectLst/>
            </a:endParaRPr>
          </a:p>
          <a:p>
            <a:pPr marL="36900" indent="0">
              <a:buNone/>
            </a:pPr>
            <a:r>
              <a:rPr lang="es-MX" sz="2400" dirty="0">
                <a:solidFill>
                  <a:srgbClr val="000000"/>
                </a:solidFill>
                <a:effectLst/>
              </a:rPr>
              <a:t>Ver:  </a:t>
            </a:r>
            <a:r>
              <a:rPr lang="es-MX" sz="2400" dirty="0">
                <a:solidFill>
                  <a:srgbClr val="000000"/>
                </a:solidFill>
                <a:effectLst/>
                <a:hlinkClick r:id="rId4"/>
              </a:rPr>
              <a:t>https://comenio.files.wordpress.com/2007/08/paradigma.pdf</a:t>
            </a:r>
            <a:br>
              <a:rPr lang="es-MX" sz="2400" dirty="0">
                <a:solidFill>
                  <a:srgbClr val="000000"/>
                </a:solidFill>
                <a:effectLst/>
              </a:rPr>
            </a:br>
            <a:endParaRPr lang="es-MX" sz="2400" dirty="0">
              <a:solidFill>
                <a:srgbClr val="000000"/>
              </a:solidFill>
            </a:endParaRPr>
          </a:p>
        </p:txBody>
      </p:sp>
      <p:sp>
        <p:nvSpPr>
          <p:cNvPr id="10" name="Botón de acción: ir hacia atrás o anterior 9">
            <a:hlinkClick r:id="" action="ppaction://hlinkshowjump?jump=previousslide" highlightClick="1"/>
            <a:extLst>
              <a:ext uri="{FF2B5EF4-FFF2-40B4-BE49-F238E27FC236}">
                <a16:creationId xmlns:a16="http://schemas.microsoft.com/office/drawing/2014/main" id="{17382DEF-6F7B-421E-9701-9B377AE4C4DA}"/>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r hacia delante o siguiente 13">
            <a:hlinkClick r:id="" action="ppaction://hlinkshowjump?jump=nextslide" highlightClick="1"/>
            <a:extLst>
              <a:ext uri="{FF2B5EF4-FFF2-40B4-BE49-F238E27FC236}">
                <a16:creationId xmlns:a16="http://schemas.microsoft.com/office/drawing/2014/main" id="{B6DEAF9F-8BC2-429B-BE15-8D5E934DA435}"/>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17038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98DDB8-35B4-4CBC-8EE2-4BEDCB21466D}"/>
              </a:ext>
            </a:extLst>
          </p:cNvPr>
          <p:cNvSpPr>
            <a:spLocks noGrp="1"/>
          </p:cNvSpPr>
          <p:nvPr>
            <p:ph type="title"/>
          </p:nvPr>
        </p:nvSpPr>
        <p:spPr>
          <a:xfrm>
            <a:off x="1514292" y="513612"/>
            <a:ext cx="9894133" cy="1031216"/>
          </a:xfrm>
        </p:spPr>
        <p:txBody>
          <a:bodyPr anchor="b">
            <a:normAutofit/>
          </a:bodyPr>
          <a:lstStyle/>
          <a:p>
            <a:r>
              <a:rPr lang="es-MX"/>
              <a:t>Paradigma de programación </a:t>
            </a:r>
            <a:endParaRPr lang="es-MX" dirty="0"/>
          </a:p>
        </p:txBody>
      </p:sp>
      <p:pic>
        <p:nvPicPr>
          <p:cNvPr id="5" name="Imagen 4">
            <a:extLst>
              <a:ext uri="{FF2B5EF4-FFF2-40B4-BE49-F238E27FC236}">
                <a16:creationId xmlns:a16="http://schemas.microsoft.com/office/drawing/2014/main" id="{2F2C1603-3435-4294-9838-0B49F5D67545}"/>
              </a:ext>
            </a:extLst>
          </p:cNvPr>
          <p:cNvPicPr>
            <a:picLocks noChangeAspect="1"/>
          </p:cNvPicPr>
          <p:nvPr/>
        </p:nvPicPr>
        <p:blipFill>
          <a:blip r:embed="rId2"/>
          <a:stretch>
            <a:fillRect/>
          </a:stretch>
        </p:blipFill>
        <p:spPr>
          <a:xfrm>
            <a:off x="1514293" y="2648785"/>
            <a:ext cx="5069382" cy="2636079"/>
          </a:xfrm>
          <a:prstGeom prst="rect">
            <a:avLst/>
          </a:prstGeom>
        </p:spPr>
      </p:pic>
      <p:sp>
        <p:nvSpPr>
          <p:cNvPr id="7" name="Freeform: Shape 9">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8" name="Freeform: Shape 11">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D2B5CAA9-B632-42F5-9710-FD5DF1FCB0A2}"/>
              </a:ext>
            </a:extLst>
          </p:cNvPr>
          <p:cNvSpPr>
            <a:spLocks noGrp="1"/>
          </p:cNvSpPr>
          <p:nvPr>
            <p:ph idx="1"/>
          </p:nvPr>
        </p:nvSpPr>
        <p:spPr>
          <a:xfrm>
            <a:off x="7781373" y="2279151"/>
            <a:ext cx="3627063" cy="3387145"/>
          </a:xfrm>
        </p:spPr>
        <p:txBody>
          <a:bodyPr anchor="ctr">
            <a:normAutofit/>
          </a:bodyPr>
          <a:lstStyle/>
          <a:p>
            <a:pPr marL="0" indent="0">
              <a:buNone/>
            </a:pPr>
            <a:r>
              <a:rPr lang="es-MX" sz="1700" dirty="0"/>
              <a:t>Propuesta tecnológica adoptada por una comunidad de programadores y desarrolladores cuyo núcleo central es incuestionable en cuanto que únicamente trata de resolver uno o varios problemas claramente delimitados; la resolución de estos problemas debe suponer consecuentemente un avance significativo en al menos un parámetro que afecte a la ingeniería de software.</a:t>
            </a:r>
          </a:p>
        </p:txBody>
      </p:sp>
      <p:sp>
        <p:nvSpPr>
          <p:cNvPr id="4" name="Rectángulo 3">
            <a:extLst>
              <a:ext uri="{FF2B5EF4-FFF2-40B4-BE49-F238E27FC236}">
                <a16:creationId xmlns:a16="http://schemas.microsoft.com/office/drawing/2014/main" id="{B560D255-CEF6-4B93-9427-7CFB58B502BC}"/>
              </a:ext>
            </a:extLst>
          </p:cNvPr>
          <p:cNvSpPr/>
          <p:nvPr/>
        </p:nvSpPr>
        <p:spPr>
          <a:xfrm>
            <a:off x="148358" y="6488668"/>
            <a:ext cx="4674678" cy="369332"/>
          </a:xfrm>
          <a:prstGeom prst="rect">
            <a:avLst/>
          </a:prstGeom>
        </p:spPr>
        <p:txBody>
          <a:bodyPr wrap="none">
            <a:spAutoFit/>
          </a:bodyPr>
          <a:lstStyle/>
          <a:p>
            <a:pPr>
              <a:spcAft>
                <a:spcPts val="600"/>
              </a:spcAft>
            </a:pPr>
            <a:r>
              <a:rPr lang="es-MX" baseline="30000">
                <a:latin typeface="Arial" panose="020B0604020202020204" pitchFamily="34" charset="0"/>
                <a:ea typeface="Calibri" panose="020F0502020204030204" pitchFamily="34" charset="0"/>
              </a:rPr>
              <a:t>https://es.wikipedia.org/wiki/Paradigma_de_programaci%C3%B3n</a:t>
            </a:r>
            <a:endParaRPr lang="es-MX"/>
          </a:p>
        </p:txBody>
      </p:sp>
      <p:sp>
        <p:nvSpPr>
          <p:cNvPr id="13" name="Botón de acción: ir hacia delante o siguiente 12">
            <a:hlinkClick r:id="" action="ppaction://hlinkshowjump?jump=nextslide" highlightClick="1"/>
            <a:extLst>
              <a:ext uri="{FF2B5EF4-FFF2-40B4-BE49-F238E27FC236}">
                <a16:creationId xmlns:a16="http://schemas.microsoft.com/office/drawing/2014/main" id="{4857F90F-7CFC-4ECC-8224-A60F124CB740}"/>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r hacia atrás o anterior 13">
            <a:hlinkClick r:id="" action="ppaction://hlinkshowjump?jump=previousslide" highlightClick="1"/>
            <a:extLst>
              <a:ext uri="{FF2B5EF4-FFF2-40B4-BE49-F238E27FC236}">
                <a16:creationId xmlns:a16="http://schemas.microsoft.com/office/drawing/2014/main" id="{DA9EB516-09D8-42E6-8892-218A8369AC3E}"/>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453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D1B66DC3-528E-4EBF-A59F-8CE9F0284EC2}"/>
              </a:ext>
            </a:extLst>
          </p:cNvPr>
          <p:cNvSpPr>
            <a:spLocks noGrp="1"/>
          </p:cNvSpPr>
          <p:nvPr>
            <p:ph type="title"/>
          </p:nvPr>
        </p:nvSpPr>
        <p:spPr>
          <a:xfrm>
            <a:off x="526073" y="466578"/>
            <a:ext cx="11139854" cy="930447"/>
          </a:xfrm>
        </p:spPr>
        <p:txBody>
          <a:bodyPr vert="horz" lIns="91440" tIns="45720" rIns="91440" bIns="45720" rtlCol="0" anchor="b">
            <a:normAutofit/>
          </a:bodyPr>
          <a:lstStyle/>
          <a:p>
            <a:pPr algn="ctr"/>
            <a:r>
              <a:rPr lang="en-US" sz="5400" kern="1200">
                <a:solidFill>
                  <a:srgbClr val="FFFFFF"/>
                </a:solidFill>
                <a:latin typeface="+mj-lt"/>
                <a:ea typeface="+mj-ea"/>
                <a:cs typeface="+mj-cs"/>
              </a:rPr>
              <a:t>Enfoques</a:t>
            </a:r>
          </a:p>
        </p:txBody>
      </p:sp>
      <p:cxnSp>
        <p:nvCxnSpPr>
          <p:cNvPr id="11" name="Straight Connector 10">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Marcador de contenido 3">
            <a:extLst>
              <a:ext uri="{FF2B5EF4-FFF2-40B4-BE49-F238E27FC236}">
                <a16:creationId xmlns:a16="http://schemas.microsoft.com/office/drawing/2014/main" id="{6DCDEFCD-8EFD-40F1-977E-A02C0FCE0CF3}"/>
              </a:ext>
            </a:extLst>
          </p:cNvPr>
          <p:cNvPicPr>
            <a:picLocks noGrp="1" noChangeAspect="1"/>
          </p:cNvPicPr>
          <p:nvPr>
            <p:ph idx="1"/>
          </p:nvPr>
        </p:nvPicPr>
        <p:blipFill>
          <a:blip r:embed="rId2"/>
          <a:stretch>
            <a:fillRect/>
          </a:stretch>
        </p:blipFill>
        <p:spPr>
          <a:xfrm>
            <a:off x="320040" y="2310834"/>
            <a:ext cx="11496821" cy="4080587"/>
          </a:xfrm>
          <a:prstGeom prst="rect">
            <a:avLst/>
          </a:prstGeom>
        </p:spPr>
      </p:pic>
      <p:sp>
        <p:nvSpPr>
          <p:cNvPr id="7" name="Botón de acción: ir hacia delante o siguiente 6">
            <a:hlinkClick r:id="" action="ppaction://hlinkshowjump?jump=nextslide" highlightClick="1"/>
            <a:extLst>
              <a:ext uri="{FF2B5EF4-FFF2-40B4-BE49-F238E27FC236}">
                <a16:creationId xmlns:a16="http://schemas.microsoft.com/office/drawing/2014/main" id="{B2BA8A9C-71A0-41BE-904E-8F99BAE30D94}"/>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24B55989-5DE3-47FF-A679-A1DB8F2DF954}"/>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9603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4E6A96-B859-423E-A0FC-406981D57103}"/>
              </a:ext>
            </a:extLst>
          </p:cNvPr>
          <p:cNvSpPr>
            <a:spLocks noGrp="1"/>
          </p:cNvSpPr>
          <p:nvPr>
            <p:ph type="title"/>
          </p:nvPr>
        </p:nvSpPr>
        <p:spPr>
          <a:xfrm>
            <a:off x="960100" y="978102"/>
            <a:ext cx="10588434" cy="1062644"/>
          </a:xfrm>
        </p:spPr>
        <p:txBody>
          <a:bodyPr anchor="b">
            <a:normAutofit/>
          </a:bodyPr>
          <a:lstStyle/>
          <a:p>
            <a:r>
              <a:rPr lang="es-MX" dirty="0"/>
              <a:t>Declarativo</a:t>
            </a:r>
          </a:p>
        </p:txBody>
      </p:sp>
      <p:cxnSp>
        <p:nvCxnSpPr>
          <p:cNvPr id="9" name="Straight Connector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Imagen 3">
            <a:extLst>
              <a:ext uri="{FF2B5EF4-FFF2-40B4-BE49-F238E27FC236}">
                <a16:creationId xmlns:a16="http://schemas.microsoft.com/office/drawing/2014/main" id="{A4FF4845-1C81-47B1-BBDE-1E641EE68CCC}"/>
              </a:ext>
            </a:extLst>
          </p:cNvPr>
          <p:cNvPicPr>
            <a:picLocks noChangeAspect="1"/>
          </p:cNvPicPr>
          <p:nvPr/>
        </p:nvPicPr>
        <p:blipFill>
          <a:blip r:embed="rId2"/>
          <a:stretch>
            <a:fillRect/>
          </a:stretch>
        </p:blipFill>
        <p:spPr>
          <a:xfrm>
            <a:off x="1114023" y="2811104"/>
            <a:ext cx="3366480" cy="2524860"/>
          </a:xfrm>
          <a:prstGeom prst="rect">
            <a:avLst/>
          </a:prstGeom>
        </p:spPr>
      </p:pic>
      <p:sp>
        <p:nvSpPr>
          <p:cNvPr id="3" name="Marcador de contenido 2">
            <a:extLst>
              <a:ext uri="{FF2B5EF4-FFF2-40B4-BE49-F238E27FC236}">
                <a16:creationId xmlns:a16="http://schemas.microsoft.com/office/drawing/2014/main" id="{FC7DCEA6-7C7F-4767-9EFD-29BDB3DC7454}"/>
              </a:ext>
            </a:extLst>
          </p:cNvPr>
          <p:cNvSpPr>
            <a:spLocks noGrp="1"/>
          </p:cNvSpPr>
          <p:nvPr>
            <p:ph idx="1"/>
          </p:nvPr>
        </p:nvSpPr>
        <p:spPr>
          <a:xfrm>
            <a:off x="4955354" y="2682433"/>
            <a:ext cx="6282169" cy="3215749"/>
          </a:xfrm>
        </p:spPr>
        <p:txBody>
          <a:bodyPr>
            <a:normAutofit/>
          </a:bodyPr>
          <a:lstStyle/>
          <a:p>
            <a:pPr marL="0" indent="0">
              <a:buNone/>
            </a:pPr>
            <a:r>
              <a:rPr lang="es-MX" sz="2400"/>
              <a:t>Dentro del paradigma de programación declarativo, se encuentran 3 tipos de lenguajes de programación, que son los lenguajes lógico (Prolog, Godel, Curry, etc.) , lenguajes algebraicos (SQL, MAUDE, etc.) y los lenguajes funcionales (Haskell, ML, Lisp, WSDL, etc.)</a:t>
            </a:r>
          </a:p>
        </p:txBody>
      </p:sp>
      <p:sp>
        <p:nvSpPr>
          <p:cNvPr id="6" name="Botón de acción: ir hacia delante o siguiente 5">
            <a:hlinkClick r:id="" action="ppaction://hlinkshowjump?jump=nextslide" highlightClick="1"/>
            <a:extLst>
              <a:ext uri="{FF2B5EF4-FFF2-40B4-BE49-F238E27FC236}">
                <a16:creationId xmlns:a16="http://schemas.microsoft.com/office/drawing/2014/main" id="{77B4BF09-46B5-460C-95F0-6C73CE769000}"/>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atrás o anterior 6">
            <a:hlinkClick r:id="" action="ppaction://hlinkshowjump?jump=previousslide" highlightClick="1"/>
            <a:extLst>
              <a:ext uri="{FF2B5EF4-FFF2-40B4-BE49-F238E27FC236}">
                <a16:creationId xmlns:a16="http://schemas.microsoft.com/office/drawing/2014/main" id="{1A43579D-6A2B-403F-AC13-57B18B503048}"/>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54322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24B409-1BAC-4132-8C18-7EF1CF9CE757}"/>
              </a:ext>
            </a:extLst>
          </p:cNvPr>
          <p:cNvSpPr>
            <a:spLocks noGrp="1"/>
          </p:cNvSpPr>
          <p:nvPr>
            <p:ph type="title"/>
          </p:nvPr>
        </p:nvSpPr>
        <p:spPr>
          <a:xfrm>
            <a:off x="960100" y="978102"/>
            <a:ext cx="10588434" cy="1062644"/>
          </a:xfrm>
        </p:spPr>
        <p:txBody>
          <a:bodyPr anchor="b">
            <a:normAutofit/>
          </a:bodyPr>
          <a:lstStyle/>
          <a:p>
            <a:r>
              <a:rPr lang="es-MX" dirty="0"/>
              <a:t>Imperativo o por procedimientos</a:t>
            </a:r>
          </a:p>
        </p:txBody>
      </p:sp>
      <p:cxnSp>
        <p:nvCxnSpPr>
          <p:cNvPr id="9" name="Straight Connector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F8BCF8E1-095C-4526-B121-6202A20DD41E}"/>
              </a:ext>
            </a:extLst>
          </p:cNvPr>
          <p:cNvSpPr>
            <a:spLocks noGrp="1"/>
          </p:cNvSpPr>
          <p:nvPr>
            <p:ph idx="1"/>
          </p:nvPr>
        </p:nvSpPr>
        <p:spPr>
          <a:xfrm>
            <a:off x="4955354" y="2682433"/>
            <a:ext cx="6282169" cy="3215749"/>
          </a:xfrm>
        </p:spPr>
        <p:txBody>
          <a:bodyPr>
            <a:normAutofit/>
          </a:bodyPr>
          <a:lstStyle/>
          <a:p>
            <a:pPr marL="0" indent="0">
              <a:buNone/>
            </a:pPr>
            <a:r>
              <a:rPr lang="es-ES" sz="2400"/>
              <a:t>Es el más usado en general, se basa en dar instrucciones al ordenador de como hacer las cosas en forma de algoritmos. La programación imperativa es la más usada y la más antigua, el ejemplo principal es el Lenguaje de máquina. Ejemplos de lenguajes puros de este paradigma serían el C, BASIC o Pascal.</a:t>
            </a:r>
          </a:p>
        </p:txBody>
      </p:sp>
      <p:pic>
        <p:nvPicPr>
          <p:cNvPr id="5" name="Imagen 4">
            <a:extLst>
              <a:ext uri="{FF2B5EF4-FFF2-40B4-BE49-F238E27FC236}">
                <a16:creationId xmlns:a16="http://schemas.microsoft.com/office/drawing/2014/main" id="{6FF2412C-20C3-46C0-BCFE-69BDF9BEEACD}"/>
              </a:ext>
            </a:extLst>
          </p:cNvPr>
          <p:cNvPicPr>
            <a:picLocks noChangeAspect="1"/>
          </p:cNvPicPr>
          <p:nvPr/>
        </p:nvPicPr>
        <p:blipFill>
          <a:blip r:embed="rId2"/>
          <a:stretch>
            <a:fillRect/>
          </a:stretch>
        </p:blipFill>
        <p:spPr>
          <a:xfrm>
            <a:off x="998019" y="2690106"/>
            <a:ext cx="3798427" cy="2127119"/>
          </a:xfrm>
          <a:prstGeom prst="rect">
            <a:avLst/>
          </a:prstGeom>
        </p:spPr>
      </p:pic>
      <p:sp>
        <p:nvSpPr>
          <p:cNvPr id="7" name="Botón de acción: ir hacia delante o siguiente 6">
            <a:hlinkClick r:id="" action="ppaction://hlinkshowjump?jump=nextslide" highlightClick="1"/>
            <a:extLst>
              <a:ext uri="{FF2B5EF4-FFF2-40B4-BE49-F238E27FC236}">
                <a16:creationId xmlns:a16="http://schemas.microsoft.com/office/drawing/2014/main" id="{D6B5C088-89C3-4EDA-824A-80F0AD3AD80C}"/>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701051EE-65FC-4302-8A4A-CC081A6D2E70}"/>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99715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3748E1-866A-4E88-B998-8F064CF34052}"/>
              </a:ext>
            </a:extLst>
          </p:cNvPr>
          <p:cNvSpPr>
            <a:spLocks noGrp="1"/>
          </p:cNvSpPr>
          <p:nvPr>
            <p:ph type="title"/>
          </p:nvPr>
        </p:nvSpPr>
        <p:spPr>
          <a:xfrm>
            <a:off x="1514292" y="513612"/>
            <a:ext cx="9894133" cy="1031216"/>
          </a:xfrm>
        </p:spPr>
        <p:txBody>
          <a:bodyPr anchor="b">
            <a:normAutofit/>
          </a:bodyPr>
          <a:lstStyle/>
          <a:p>
            <a:r>
              <a:rPr lang="es-MX" dirty="0"/>
              <a:t>Paradigma modular </a:t>
            </a:r>
          </a:p>
        </p:txBody>
      </p:sp>
      <p:pic>
        <p:nvPicPr>
          <p:cNvPr id="4" name="Imagen 3">
            <a:extLst>
              <a:ext uri="{FF2B5EF4-FFF2-40B4-BE49-F238E27FC236}">
                <a16:creationId xmlns:a16="http://schemas.microsoft.com/office/drawing/2014/main" id="{7751A425-1337-4138-B5B9-2634768D4CE1}"/>
              </a:ext>
            </a:extLst>
          </p:cNvPr>
          <p:cNvPicPr>
            <a:picLocks noChangeAspect="1"/>
          </p:cNvPicPr>
          <p:nvPr/>
        </p:nvPicPr>
        <p:blipFill>
          <a:blip r:embed="rId2"/>
          <a:stretch>
            <a:fillRect/>
          </a:stretch>
        </p:blipFill>
        <p:spPr>
          <a:xfrm>
            <a:off x="1997351" y="2589086"/>
            <a:ext cx="4103266" cy="2755478"/>
          </a:xfrm>
          <a:prstGeom prst="rect">
            <a:avLst/>
          </a:prstGeom>
        </p:spPr>
      </p:pic>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1"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E87CDF90-6608-48E1-B123-C8ED6C98A7F5}"/>
              </a:ext>
            </a:extLst>
          </p:cNvPr>
          <p:cNvSpPr>
            <a:spLocks noGrp="1"/>
          </p:cNvSpPr>
          <p:nvPr>
            <p:ph idx="1"/>
          </p:nvPr>
        </p:nvSpPr>
        <p:spPr>
          <a:xfrm>
            <a:off x="7781373" y="1248229"/>
            <a:ext cx="4103266" cy="4802456"/>
          </a:xfrm>
        </p:spPr>
        <p:txBody>
          <a:bodyPr anchor="ctr">
            <a:normAutofit/>
          </a:bodyPr>
          <a:lstStyle/>
          <a:p>
            <a:r>
              <a:rPr lang="es-MX" sz="2000" dirty="0"/>
              <a:t>Inicia en </a:t>
            </a:r>
            <a:r>
              <a:rPr lang="es-MX" sz="2000" b="1" dirty="0"/>
              <a:t>1972</a:t>
            </a:r>
          </a:p>
          <a:p>
            <a:r>
              <a:rPr lang="es-MX" sz="2000" dirty="0"/>
              <a:t>Divide un programa en módulos o subprogramas con el fin de hacerlo mas manejable, se puede definir como una evolución de la programación estructurada, al usar la programación modular, un problema complejo se divide en subprogramas para bajar su nivel de dificultad. </a:t>
            </a:r>
          </a:p>
          <a:p>
            <a:r>
              <a:rPr lang="es-MX" sz="2000" dirty="0"/>
              <a:t>Un módulo es cada una de las partes de un programa que resuelve uno de los subproblemas en que se divide el programa complejo original.</a:t>
            </a:r>
          </a:p>
        </p:txBody>
      </p:sp>
      <p:sp>
        <p:nvSpPr>
          <p:cNvPr id="7" name="Botón de acción: ir hacia delante o siguiente 6">
            <a:hlinkClick r:id="" action="ppaction://hlinkshowjump?jump=nextslide" highlightClick="1"/>
            <a:extLst>
              <a:ext uri="{FF2B5EF4-FFF2-40B4-BE49-F238E27FC236}">
                <a16:creationId xmlns:a16="http://schemas.microsoft.com/office/drawing/2014/main" id="{F139C369-634F-47B4-9A1E-DF3331E5A29C}"/>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C7EC4766-BF3E-4DE9-B247-FE8E77E89864}"/>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93857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311F30-E13E-4740-9E16-F4AA64BA0B49}"/>
              </a:ext>
            </a:extLst>
          </p:cNvPr>
          <p:cNvSpPr>
            <a:spLocks noGrp="1"/>
          </p:cNvSpPr>
          <p:nvPr>
            <p:ph type="title"/>
          </p:nvPr>
        </p:nvSpPr>
        <p:spPr>
          <a:xfrm>
            <a:off x="838200" y="365125"/>
            <a:ext cx="10515600" cy="1325563"/>
          </a:xfrm>
        </p:spPr>
        <p:txBody>
          <a:bodyPr>
            <a:normAutofit/>
          </a:bodyPr>
          <a:lstStyle/>
          <a:p>
            <a:r>
              <a:rPr lang="es-MX" dirty="0"/>
              <a:t>Paradigma funcional</a:t>
            </a:r>
          </a:p>
        </p:txBody>
      </p:sp>
      <p:sp>
        <p:nvSpPr>
          <p:cNvPr id="3" name="Marcador de contenido 2">
            <a:extLst>
              <a:ext uri="{FF2B5EF4-FFF2-40B4-BE49-F238E27FC236}">
                <a16:creationId xmlns:a16="http://schemas.microsoft.com/office/drawing/2014/main" id="{14290000-35EF-466D-964A-F5B9058894D2}"/>
              </a:ext>
            </a:extLst>
          </p:cNvPr>
          <p:cNvSpPr>
            <a:spLocks noGrp="1"/>
          </p:cNvSpPr>
          <p:nvPr>
            <p:ph idx="1"/>
          </p:nvPr>
        </p:nvSpPr>
        <p:spPr>
          <a:xfrm>
            <a:off x="838200" y="1814286"/>
            <a:ext cx="3864429" cy="4362677"/>
          </a:xfrm>
        </p:spPr>
        <p:txBody>
          <a:bodyPr>
            <a:normAutofit/>
          </a:bodyPr>
          <a:lstStyle/>
          <a:p>
            <a:r>
              <a:rPr lang="es-MX" sz="1800" dirty="0"/>
              <a:t>Refiere a la evaluación de funciones matemáticas y evita declarar y cambiar datos, se basa en la aplicación de las funciones la composición entre ellas, mas que en los cambios de estados y la ejecución secuencial de comandos (procedimientos).</a:t>
            </a:r>
          </a:p>
          <a:p>
            <a:r>
              <a:rPr lang="es-MX" sz="1800" dirty="0"/>
              <a:t>El paradigma funcional aparece en a mediados de los años 80 con la aparición de lenguajes de programación como MIRANDA desarrollado por David Turner Y HASKELL.</a:t>
            </a:r>
          </a:p>
          <a:p>
            <a:r>
              <a:rPr lang="es-MX" sz="1800" dirty="0"/>
              <a:t>Algunos ejemplos son: LISP, </a:t>
            </a:r>
            <a:r>
              <a:rPr lang="es-MX" sz="1800" dirty="0" err="1"/>
              <a:t>Scheme</a:t>
            </a:r>
            <a:r>
              <a:rPr lang="es-MX" sz="1800" dirty="0"/>
              <a:t>, Haskell, Scala.</a:t>
            </a:r>
          </a:p>
        </p:txBody>
      </p:sp>
      <p:pic>
        <p:nvPicPr>
          <p:cNvPr id="4" name="Imagen 3">
            <a:extLst>
              <a:ext uri="{FF2B5EF4-FFF2-40B4-BE49-F238E27FC236}">
                <a16:creationId xmlns:a16="http://schemas.microsoft.com/office/drawing/2014/main" id="{A7B8BFA5-124C-40E6-BA8D-DD89E0C1CC05}"/>
              </a:ext>
            </a:extLst>
          </p:cNvPr>
          <p:cNvPicPr>
            <a:picLocks noChangeAspect="1"/>
          </p:cNvPicPr>
          <p:nvPr/>
        </p:nvPicPr>
        <p:blipFill rotWithShape="1">
          <a:blip r:embed="rId2"/>
          <a:srcRect r="18306" b="1"/>
          <a:stretch/>
        </p:blipFill>
        <p:spPr>
          <a:xfrm>
            <a:off x="5120640" y="1904281"/>
            <a:ext cx="6233160" cy="4272681"/>
          </a:xfrm>
          <a:prstGeom prst="rect">
            <a:avLst/>
          </a:prstGeom>
        </p:spPr>
      </p:pic>
      <p:sp>
        <p:nvSpPr>
          <p:cNvPr id="5" name="Botón de acción: ir hacia delante o siguiente 4">
            <a:hlinkClick r:id="" action="ppaction://hlinkshowjump?jump=nextslide" highlightClick="1"/>
            <a:extLst>
              <a:ext uri="{FF2B5EF4-FFF2-40B4-BE49-F238E27FC236}">
                <a16:creationId xmlns:a16="http://schemas.microsoft.com/office/drawing/2014/main" id="{C5AD3E8B-F931-4B67-AD46-9247730C7280}"/>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ir hacia atrás o anterior 5">
            <a:hlinkClick r:id="" action="ppaction://hlinkshowjump?jump=previousslide" highlightClick="1"/>
            <a:extLst>
              <a:ext uri="{FF2B5EF4-FFF2-40B4-BE49-F238E27FC236}">
                <a16:creationId xmlns:a16="http://schemas.microsoft.com/office/drawing/2014/main" id="{1032117C-BA15-4DBE-BE27-E9CD170E317F}"/>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91523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FA73F9-2F53-40ED-B304-B7A693EECDBA}"/>
              </a:ext>
            </a:extLst>
          </p:cNvPr>
          <p:cNvSpPr>
            <a:spLocks noGrp="1"/>
          </p:cNvSpPr>
          <p:nvPr>
            <p:ph type="title"/>
          </p:nvPr>
        </p:nvSpPr>
        <p:spPr>
          <a:xfrm>
            <a:off x="6050509" y="385829"/>
            <a:ext cx="5244301" cy="1538130"/>
          </a:xfrm>
        </p:spPr>
        <p:txBody>
          <a:bodyPr>
            <a:normAutofit/>
          </a:bodyPr>
          <a:lstStyle/>
          <a:p>
            <a:r>
              <a:rPr lang="es-MX" dirty="0"/>
              <a:t>Paradigma lógico</a:t>
            </a:r>
          </a:p>
        </p:txBody>
      </p:sp>
      <p:sp>
        <p:nvSpPr>
          <p:cNvPr id="9"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4" name="Imagen 3">
            <a:extLst>
              <a:ext uri="{FF2B5EF4-FFF2-40B4-BE49-F238E27FC236}">
                <a16:creationId xmlns:a16="http://schemas.microsoft.com/office/drawing/2014/main" id="{C3BA2803-E743-49CB-958F-741D8B67FC50}"/>
              </a:ext>
            </a:extLst>
          </p:cNvPr>
          <p:cNvPicPr>
            <a:picLocks noChangeAspect="1"/>
          </p:cNvPicPr>
          <p:nvPr/>
        </p:nvPicPr>
        <p:blipFill>
          <a:blip r:embed="rId2"/>
          <a:stretch>
            <a:fillRect/>
          </a:stretch>
        </p:blipFill>
        <p:spPr>
          <a:xfrm>
            <a:off x="1480173" y="2506619"/>
            <a:ext cx="3267942" cy="1836168"/>
          </a:xfrm>
          <a:prstGeom prst="rect">
            <a:avLst/>
          </a:prstGeom>
        </p:spPr>
      </p:pic>
      <p:sp>
        <p:nvSpPr>
          <p:cNvPr id="3" name="Marcador de contenido 2">
            <a:extLst>
              <a:ext uri="{FF2B5EF4-FFF2-40B4-BE49-F238E27FC236}">
                <a16:creationId xmlns:a16="http://schemas.microsoft.com/office/drawing/2014/main" id="{BCD33A93-53BA-4A6F-B299-DD796E190872}"/>
              </a:ext>
            </a:extLst>
          </p:cNvPr>
          <p:cNvSpPr>
            <a:spLocks noGrp="1"/>
          </p:cNvSpPr>
          <p:nvPr>
            <p:ph idx="1"/>
          </p:nvPr>
        </p:nvSpPr>
        <p:spPr>
          <a:xfrm>
            <a:off x="5911158" y="1835013"/>
            <a:ext cx="5383652" cy="3970791"/>
          </a:xfrm>
        </p:spPr>
        <p:txBody>
          <a:bodyPr>
            <a:normAutofit/>
          </a:bodyPr>
          <a:lstStyle/>
          <a:p>
            <a:r>
              <a:rPr lang="es-MX" sz="1800"/>
              <a:t>Se basa en la definición de las reglas lógicas para después responder preguntas planteadas al sistema y así poder resolver problemas, no tiene un algoritmo que indique los pasos que detallen la manera de llegar al resultado sino que, esta formado por expresiones que describen la solución.</a:t>
            </a:r>
          </a:p>
          <a:p>
            <a:r>
              <a:rPr lang="es-MX" sz="1800"/>
              <a:t>Esta formado a partir de expresiones lógicas (cierto/falso).</a:t>
            </a:r>
          </a:p>
          <a:p>
            <a:r>
              <a:rPr lang="es-MX" sz="1800" i="1"/>
              <a:t>Alain Colmerauer es el creador de la programación lógica lenguaje Prolog fue concebido por Alain Colmerauer en la Universidad de Aix-Marseille, Francia, donde el idioma se implementó por primera vez en 1973.</a:t>
            </a:r>
          </a:p>
          <a:p>
            <a:r>
              <a:rPr lang="es-MX" sz="1800"/>
              <a:t>Algunos ejemplos son: Prolog, Mercury, Oz</a:t>
            </a:r>
          </a:p>
        </p:txBody>
      </p:sp>
      <p:sp>
        <p:nvSpPr>
          <p:cNvPr id="7" name="Botón de acción: ir hacia delante o siguiente 6">
            <a:hlinkClick r:id="" action="ppaction://hlinkshowjump?jump=nextslide" highlightClick="1"/>
            <a:extLst>
              <a:ext uri="{FF2B5EF4-FFF2-40B4-BE49-F238E27FC236}">
                <a16:creationId xmlns:a16="http://schemas.microsoft.com/office/drawing/2014/main" id="{719EF6D3-5C3C-4E0E-A79D-3A32626119E4}"/>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0E5B6A37-52C1-4F90-86EA-73E0E88B0266}"/>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69787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A24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ítulo 7">
            <a:extLst>
              <a:ext uri="{FF2B5EF4-FFF2-40B4-BE49-F238E27FC236}">
                <a16:creationId xmlns:a16="http://schemas.microsoft.com/office/drawing/2014/main" id="{5F3D4AFD-E5AD-4C3B-BA4A-357BCC4A64A5}"/>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r"/>
            <a:r>
              <a:rPr lang="en-US" dirty="0">
                <a:solidFill>
                  <a:srgbClr val="FFFFFF"/>
                </a:solidFill>
                <a:effectLst>
                  <a:outerShdw blurRad="38100" dist="38100" dir="2700000" algn="tl">
                    <a:srgbClr val="000000">
                      <a:alpha val="43137"/>
                    </a:srgbClr>
                  </a:outerShdw>
                </a:effectLst>
              </a:rPr>
              <a:t>ÍNDICE</a:t>
            </a:r>
            <a:endParaRPr lang="en-US" dirty="0">
              <a:solidFill>
                <a:srgbClr val="FFFFFF"/>
              </a:solidFill>
            </a:endParaRPr>
          </a:p>
        </p:txBody>
      </p:sp>
      <p:pic>
        <p:nvPicPr>
          <p:cNvPr id="5" name="Imagen 4">
            <a:extLst>
              <a:ext uri="{FF2B5EF4-FFF2-40B4-BE49-F238E27FC236}">
                <a16:creationId xmlns:a16="http://schemas.microsoft.com/office/drawing/2014/main" id="{06E90CA6-C74F-4520-A473-AD258670167B}"/>
              </a:ext>
            </a:extLst>
          </p:cNvPr>
          <p:cNvPicPr>
            <a:picLocks noChangeAspect="1"/>
          </p:cNvPicPr>
          <p:nvPr/>
        </p:nvPicPr>
        <p:blipFill rotWithShape="1">
          <a:blip r:embed="rId2"/>
          <a:srcRect l="3338"/>
          <a:stretch/>
        </p:blipFill>
        <p:spPr>
          <a:xfrm>
            <a:off x="327547" y="321733"/>
            <a:ext cx="7058306" cy="4107392"/>
          </a:xfrm>
          <a:prstGeom prst="rect">
            <a:avLst/>
          </a:prstGeom>
        </p:spPr>
      </p:pic>
      <p:sp>
        <p:nvSpPr>
          <p:cNvPr id="16" name="Rectangle 15">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Marcador de contenido 8">
            <a:extLst>
              <a:ext uri="{FF2B5EF4-FFF2-40B4-BE49-F238E27FC236}">
                <a16:creationId xmlns:a16="http://schemas.microsoft.com/office/drawing/2014/main" id="{5B64A73A-C174-4BE7-8C7C-08F9D27CE757}"/>
              </a:ext>
            </a:extLst>
          </p:cNvPr>
          <p:cNvSpPr>
            <a:spLocks noGrp="1"/>
          </p:cNvSpPr>
          <p:nvPr>
            <p:ph idx="1"/>
          </p:nvPr>
        </p:nvSpPr>
        <p:spPr>
          <a:xfrm>
            <a:off x="6778171" y="321732"/>
            <a:ext cx="5086282" cy="5919411"/>
          </a:xfrm>
        </p:spPr>
        <p:txBody>
          <a:bodyPr vert="horz" lIns="91440" tIns="45720" rIns="91440" bIns="45720" rtlCol="0" anchor="ctr">
            <a:normAutofit fontScale="92500" lnSpcReduction="10000"/>
          </a:bodyPr>
          <a:lstStyle/>
          <a:p>
            <a:pPr marL="1428750" lvl="1" indent="-457200">
              <a:lnSpc>
                <a:spcPct val="150000"/>
              </a:lnSpc>
              <a:buFont typeface="+mj-lt"/>
              <a:buAutoNum type="arabicPeriod"/>
            </a:pPr>
            <a:r>
              <a:rPr lang="en-US" dirty="0">
                <a:solidFill>
                  <a:schemeClr val="bg1"/>
                </a:solidFill>
                <a:hlinkClick r:id="rId3" action="ppaction://hlinksldjump">
                  <a:extLst>
                    <a:ext uri="{A12FA001-AC4F-418D-AE19-62706E023703}">
                      <ahyp:hlinkClr xmlns:ahyp="http://schemas.microsoft.com/office/drawing/2018/hyperlinkcolor" val="tx"/>
                    </a:ext>
                  </a:extLst>
                </a:hlinkClick>
              </a:rPr>
              <a:t>Presentación</a:t>
            </a:r>
            <a:endParaRPr lang="en-US" dirty="0">
              <a:solidFill>
                <a:schemeClr val="bg1"/>
              </a:solidFill>
            </a:endParaRPr>
          </a:p>
          <a:p>
            <a:pPr marL="1428750" lvl="1" indent="-457200">
              <a:lnSpc>
                <a:spcPct val="150000"/>
              </a:lnSpc>
              <a:buFont typeface="+mj-lt"/>
              <a:buAutoNum type="arabicPeriod"/>
            </a:pPr>
            <a:r>
              <a:rPr lang="en-US" dirty="0">
                <a:solidFill>
                  <a:schemeClr val="bg1"/>
                </a:solidFill>
                <a:hlinkClick r:id="rId4" action="ppaction://hlinksldjump">
                  <a:extLst>
                    <a:ext uri="{A12FA001-AC4F-418D-AE19-62706E023703}">
                      <ahyp:hlinkClr xmlns:ahyp="http://schemas.microsoft.com/office/drawing/2018/hyperlinkcolor" val="tx"/>
                    </a:ext>
                  </a:extLst>
                </a:hlinkClick>
              </a:rPr>
              <a:t>Ubicación espacial de la UA</a:t>
            </a:r>
            <a:endParaRPr lang="en-US" dirty="0">
              <a:solidFill>
                <a:schemeClr val="bg1"/>
              </a:solidFill>
            </a:endParaRPr>
          </a:p>
          <a:p>
            <a:pPr marL="1428750" lvl="1" indent="-457200">
              <a:lnSpc>
                <a:spcPct val="150000"/>
              </a:lnSpc>
              <a:buFont typeface="+mj-lt"/>
              <a:buAutoNum type="arabicPeriod"/>
            </a:pPr>
            <a:r>
              <a:rPr lang="en-US" dirty="0">
                <a:solidFill>
                  <a:schemeClr val="bg1"/>
                </a:solidFill>
                <a:hlinkClick r:id="rId5" action="ppaction://hlinksldjump">
                  <a:extLst>
                    <a:ext uri="{A12FA001-AC4F-418D-AE19-62706E023703}">
                      <ahyp:hlinkClr xmlns:ahyp="http://schemas.microsoft.com/office/drawing/2018/hyperlinkcolor" val="tx"/>
                    </a:ext>
                  </a:extLst>
                </a:hlinkClick>
              </a:rPr>
              <a:t>Objetivos de la asignatura</a:t>
            </a:r>
            <a:endParaRPr lang="en-US" dirty="0">
              <a:solidFill>
                <a:schemeClr val="bg1"/>
              </a:solidFill>
            </a:endParaRPr>
          </a:p>
          <a:p>
            <a:pPr marL="1428750" lvl="1" indent="-457200">
              <a:lnSpc>
                <a:spcPct val="150000"/>
              </a:lnSpc>
              <a:buFont typeface="+mj-lt"/>
              <a:buAutoNum type="arabicPeriod"/>
            </a:pPr>
            <a:r>
              <a:rPr lang="en-US" dirty="0">
                <a:solidFill>
                  <a:schemeClr val="bg1"/>
                </a:solidFill>
                <a:hlinkClick r:id="rId6" action="ppaction://hlinksldjump">
                  <a:extLst>
                    <a:ext uri="{A12FA001-AC4F-418D-AE19-62706E023703}">
                      <ahyp:hlinkClr xmlns:ahyp="http://schemas.microsoft.com/office/drawing/2018/hyperlinkcolor" val="tx"/>
                    </a:ext>
                  </a:extLst>
                </a:hlinkClick>
              </a:rPr>
              <a:t>Conocimientos</a:t>
            </a:r>
            <a:endParaRPr lang="en-US" dirty="0">
              <a:solidFill>
                <a:schemeClr val="bg1"/>
              </a:solidFill>
            </a:endParaRPr>
          </a:p>
          <a:p>
            <a:pPr marL="1428750" lvl="1" indent="-457200">
              <a:lnSpc>
                <a:spcPct val="150000"/>
              </a:lnSpc>
              <a:buFont typeface="+mj-lt"/>
              <a:buAutoNum type="arabicPeriod"/>
            </a:pPr>
            <a:r>
              <a:rPr lang="en-US" dirty="0">
                <a:solidFill>
                  <a:schemeClr val="bg1"/>
                </a:solidFill>
                <a:hlinkClick r:id="rId7" action="ppaction://hlinksldjump">
                  <a:extLst>
                    <a:ext uri="{A12FA001-AC4F-418D-AE19-62706E023703}">
                      <ahyp:hlinkClr xmlns:ahyp="http://schemas.microsoft.com/office/drawing/2018/hyperlinkcolor" val="tx"/>
                    </a:ext>
                  </a:extLst>
                </a:hlinkClick>
              </a:rPr>
              <a:t>Guion explicativo</a:t>
            </a:r>
            <a:endParaRPr lang="en-US" dirty="0">
              <a:solidFill>
                <a:schemeClr val="bg1"/>
              </a:solidFill>
            </a:endParaRPr>
          </a:p>
          <a:p>
            <a:pPr marL="1428750" lvl="1" indent="-457200">
              <a:lnSpc>
                <a:spcPct val="150000"/>
              </a:lnSpc>
              <a:buFont typeface="+mj-lt"/>
              <a:buAutoNum type="arabicPeriod"/>
            </a:pPr>
            <a:r>
              <a:rPr lang="en-US" dirty="0">
                <a:solidFill>
                  <a:schemeClr val="bg1"/>
                </a:solidFill>
                <a:hlinkClick r:id="rId8" action="ppaction://hlinksldjump">
                  <a:extLst>
                    <a:ext uri="{A12FA001-AC4F-418D-AE19-62706E023703}">
                      <ahyp:hlinkClr xmlns:ahyp="http://schemas.microsoft.com/office/drawing/2018/hyperlinkcolor" val="tx"/>
                    </a:ext>
                  </a:extLst>
                </a:hlinkClick>
              </a:rPr>
              <a:t>Importancia de los lenguajes de programación estructurados así como su utilidad</a:t>
            </a:r>
            <a:endParaRPr lang="en-US" dirty="0">
              <a:solidFill>
                <a:schemeClr val="bg1"/>
              </a:solidFill>
            </a:endParaRPr>
          </a:p>
          <a:p>
            <a:pPr marL="1428750" lvl="1" indent="-457200">
              <a:lnSpc>
                <a:spcPct val="150000"/>
              </a:lnSpc>
              <a:buFont typeface="+mj-lt"/>
              <a:buAutoNum type="arabicPeriod"/>
            </a:pPr>
            <a:r>
              <a:rPr lang="en-US" dirty="0">
                <a:solidFill>
                  <a:srgbClr val="FFFFFF"/>
                </a:solidFill>
                <a:hlinkClick r:id="rId9" action="ppaction://hlinksldjump">
                  <a:extLst>
                    <a:ext uri="{A12FA001-AC4F-418D-AE19-62706E023703}">
                      <ahyp:hlinkClr xmlns:ahyp="http://schemas.microsoft.com/office/drawing/2018/hyperlinkcolor" val="tx"/>
                    </a:ext>
                  </a:extLst>
                </a:hlinkClick>
              </a:rPr>
              <a:t>Conclusiones</a:t>
            </a:r>
            <a:endParaRPr lang="en-US" dirty="0">
              <a:solidFill>
                <a:srgbClr val="FFFFFF"/>
              </a:solidFill>
            </a:endParaRPr>
          </a:p>
          <a:p>
            <a:pPr marL="1428750" lvl="1" indent="-457200">
              <a:lnSpc>
                <a:spcPct val="150000"/>
              </a:lnSpc>
              <a:buFont typeface="+mj-lt"/>
              <a:buAutoNum type="arabicPeriod"/>
            </a:pPr>
            <a:r>
              <a:rPr lang="en-US" dirty="0">
                <a:solidFill>
                  <a:srgbClr val="FFFFFF"/>
                </a:solidFill>
                <a:hlinkClick r:id="rId10" action="ppaction://hlinksldjump">
                  <a:extLst>
                    <a:ext uri="{A12FA001-AC4F-418D-AE19-62706E023703}">
                      <ahyp:hlinkClr xmlns:ahyp="http://schemas.microsoft.com/office/drawing/2018/hyperlinkcolor" val="tx"/>
                    </a:ext>
                  </a:extLst>
                </a:hlinkClick>
              </a:rPr>
              <a:t>Referencias bibliográficas</a:t>
            </a:r>
            <a:endParaRPr lang="en-US" dirty="0">
              <a:solidFill>
                <a:srgbClr val="FFFFFF"/>
              </a:solidFill>
            </a:endParaRPr>
          </a:p>
        </p:txBody>
      </p:sp>
      <p:pic>
        <p:nvPicPr>
          <p:cNvPr id="6" name="Picture 10" descr="Imagen relacionada">
            <a:hlinkClick r:id="rId11" action="ppaction://hlinksldjump"/>
            <a:extLst>
              <a:ext uri="{FF2B5EF4-FFF2-40B4-BE49-F238E27FC236}">
                <a16:creationId xmlns:a16="http://schemas.microsoft.com/office/drawing/2014/main" id="{39DF8F2F-19F7-49F5-BFCA-836BAC23D5B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4256" y="5658791"/>
            <a:ext cx="632978" cy="632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9818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48CF4AE-5EE6-48D7-9CCF-ADCBB9ED1794}"/>
              </a:ext>
            </a:extLst>
          </p:cNvPr>
          <p:cNvSpPr>
            <a:spLocks noGrp="1"/>
          </p:cNvSpPr>
          <p:nvPr>
            <p:ph type="title"/>
          </p:nvPr>
        </p:nvSpPr>
        <p:spPr>
          <a:xfrm>
            <a:off x="838200" y="963877"/>
            <a:ext cx="3494362" cy="4930246"/>
          </a:xfrm>
        </p:spPr>
        <p:txBody>
          <a:bodyPr>
            <a:normAutofit/>
          </a:bodyPr>
          <a:lstStyle/>
          <a:p>
            <a:pPr algn="r"/>
            <a:r>
              <a:rPr lang="es-MX">
                <a:solidFill>
                  <a:schemeClr val="accent1"/>
                </a:solidFill>
              </a:rPr>
              <a:t>Paradigma orientado a objetos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A8BFC75E-26C5-4994-B19A-059949B7106F}"/>
              </a:ext>
            </a:extLst>
          </p:cNvPr>
          <p:cNvSpPr>
            <a:spLocks noGrp="1"/>
          </p:cNvSpPr>
          <p:nvPr>
            <p:ph idx="1"/>
          </p:nvPr>
        </p:nvSpPr>
        <p:spPr>
          <a:xfrm>
            <a:off x="4976031" y="963877"/>
            <a:ext cx="6377769" cy="4930246"/>
          </a:xfrm>
        </p:spPr>
        <p:txBody>
          <a:bodyPr anchor="ctr">
            <a:normAutofit/>
          </a:bodyPr>
          <a:lstStyle/>
          <a:p>
            <a:r>
              <a:rPr lang="es-MX" sz="1700" dirty="0"/>
              <a:t>Consiste en definir cuales son los objetos adecuados para resolver un problema determinado, resuelve un problema mediante la interacción entre los distintos objetos a través del intercambio de mensajes quedando de la siguiente forma : Objetos + mensajes = Programa.</a:t>
            </a:r>
          </a:p>
          <a:p>
            <a:r>
              <a:rPr lang="es-MX" sz="1700" dirty="0"/>
              <a:t>En este paradigma los objetos manipulan los datos de entrada para la obtención de datos de salida específicos, cada objeto ofrece una funcionalidad especial.</a:t>
            </a:r>
          </a:p>
          <a:p>
            <a:r>
              <a:rPr lang="es-MX" sz="1700" dirty="0"/>
              <a:t>Kristen </a:t>
            </a:r>
            <a:r>
              <a:rPr lang="es-MX" sz="1700" dirty="0" err="1"/>
              <a:t>Nygaard</a:t>
            </a:r>
            <a:r>
              <a:rPr lang="es-MX" sz="1700" dirty="0"/>
              <a:t> es reconocido internacionalmente como </a:t>
            </a:r>
            <a:r>
              <a:rPr lang="es-MX" sz="1700" dirty="0" err="1"/>
              <a:t>co-inventor</a:t>
            </a:r>
            <a:r>
              <a:rPr lang="es-MX" sz="1700" dirty="0"/>
              <a:t> de la programación orientada a objetos y el lenguaje de programación Simula, junto con Ole-Johan Dahl en los años 1960. </a:t>
            </a:r>
          </a:p>
          <a:p>
            <a:r>
              <a:rPr lang="es-MX" sz="1700" dirty="0"/>
              <a:t>Las variantes del lenguaje fueron consideradas los primeros lenguajes de programación orientada a objetos, presentando los conceptos fundamentales en que la POO se basaría: objetos, clases, herencia, etc.</a:t>
            </a:r>
          </a:p>
          <a:p>
            <a:r>
              <a:rPr lang="es-MX" sz="1700" dirty="0"/>
              <a:t>Algunos ejemplos son: Smalltalk , Eiffel, C++, JAVA, </a:t>
            </a:r>
            <a:r>
              <a:rPr lang="es-MX" sz="1700" dirty="0" err="1"/>
              <a:t>Object</a:t>
            </a:r>
            <a:r>
              <a:rPr lang="es-MX" sz="1700" dirty="0"/>
              <a:t> Pascal, etc.</a:t>
            </a:r>
          </a:p>
        </p:txBody>
      </p:sp>
      <p:sp>
        <p:nvSpPr>
          <p:cNvPr id="6" name="Botón de acción: ir hacia delante o siguiente 5">
            <a:hlinkClick r:id="" action="ppaction://hlinkshowjump?jump=nextslide" highlightClick="1"/>
            <a:extLst>
              <a:ext uri="{FF2B5EF4-FFF2-40B4-BE49-F238E27FC236}">
                <a16:creationId xmlns:a16="http://schemas.microsoft.com/office/drawing/2014/main" id="{1D8E2BF9-F656-457C-967D-DFEFD49B1982}"/>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atrás o anterior 6">
            <a:hlinkClick r:id="" action="ppaction://hlinkshowjump?jump=previousslide" highlightClick="1"/>
            <a:extLst>
              <a:ext uri="{FF2B5EF4-FFF2-40B4-BE49-F238E27FC236}">
                <a16:creationId xmlns:a16="http://schemas.microsoft.com/office/drawing/2014/main" id="{B801543C-35F3-459B-A441-338A6F5C9E3A}"/>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51894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D5FAED-AE43-41ED-8148-C0E0371B027B}"/>
              </a:ext>
            </a:extLst>
          </p:cNvPr>
          <p:cNvSpPr>
            <a:spLocks noGrp="1"/>
          </p:cNvSpPr>
          <p:nvPr>
            <p:ph type="title"/>
          </p:nvPr>
        </p:nvSpPr>
        <p:spPr>
          <a:xfrm>
            <a:off x="870204" y="606564"/>
            <a:ext cx="10451592" cy="1325563"/>
          </a:xfrm>
        </p:spPr>
        <p:txBody>
          <a:bodyPr anchor="ctr">
            <a:normAutofit/>
          </a:bodyPr>
          <a:lstStyle/>
          <a:p>
            <a:r>
              <a:rPr lang="es-MX" dirty="0"/>
              <a:t>Paradigma orientado a eventos</a:t>
            </a:r>
          </a:p>
        </p:txBody>
      </p:sp>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Marcador de contenido 2">
            <a:extLst>
              <a:ext uri="{FF2B5EF4-FFF2-40B4-BE49-F238E27FC236}">
                <a16:creationId xmlns:a16="http://schemas.microsoft.com/office/drawing/2014/main" id="{40925734-6BA2-4311-894A-6FF22F5813D0}"/>
              </a:ext>
            </a:extLst>
          </p:cNvPr>
          <p:cNvGraphicFramePr>
            <a:graphicFrameLocks noGrp="1"/>
          </p:cNvGraphicFramePr>
          <p:nvPr>
            <p:ph idx="1"/>
            <p:extLst>
              <p:ext uri="{D42A27DB-BD31-4B8C-83A1-F6EECF244321}">
                <p14:modId xmlns:p14="http://schemas.microsoft.com/office/powerpoint/2010/main" val="1415940153"/>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otón de acción: ir hacia atrás o anterior 6">
            <a:hlinkClick r:id="" action="ppaction://hlinkshowjump?jump=previousslide" highlightClick="1"/>
            <a:extLst>
              <a:ext uri="{FF2B5EF4-FFF2-40B4-BE49-F238E27FC236}">
                <a16:creationId xmlns:a16="http://schemas.microsoft.com/office/drawing/2014/main" id="{F5A8A25D-D41F-42E7-90A8-F735AD00DEF0}"/>
              </a:ext>
            </a:extLst>
          </p:cNvPr>
          <p:cNvSpPr/>
          <p:nvPr/>
        </p:nvSpPr>
        <p:spPr>
          <a:xfrm>
            <a:off x="10144172" y="5994479"/>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al principio 7">
            <a:hlinkClick r:id="rId7" action="ppaction://hlinksldjump" highlightClick="1"/>
            <a:extLst>
              <a:ext uri="{FF2B5EF4-FFF2-40B4-BE49-F238E27FC236}">
                <a16:creationId xmlns:a16="http://schemas.microsoft.com/office/drawing/2014/main" id="{AF94921F-7F9A-4D05-847F-0B9E989941C0}"/>
              </a:ext>
            </a:extLst>
          </p:cNvPr>
          <p:cNvSpPr/>
          <p:nvPr/>
        </p:nvSpPr>
        <p:spPr>
          <a:xfrm>
            <a:off x="11039072" y="5994479"/>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14620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DF51FB3-76DF-4100-A2B5-8D82D9CB353C}"/>
              </a:ext>
            </a:extLst>
          </p:cNvPr>
          <p:cNvSpPr>
            <a:spLocks noGrp="1"/>
          </p:cNvSpPr>
          <p:nvPr>
            <p:ph type="title"/>
          </p:nvPr>
        </p:nvSpPr>
        <p:spPr>
          <a:xfrm>
            <a:off x="642257" y="4525347"/>
            <a:ext cx="6939722" cy="1737360"/>
          </a:xfrm>
        </p:spPr>
        <p:txBody>
          <a:bodyPr vert="horz" lIns="91440" tIns="45720" rIns="91440" bIns="45720" rtlCol="0" anchor="ctr">
            <a:normAutofit/>
          </a:bodyPr>
          <a:lstStyle/>
          <a:p>
            <a:pPr algn="r"/>
            <a:r>
              <a:rPr lang="en-US" sz="6000" dirty="0"/>
              <a:t>Origines de los LP Estructurados</a:t>
            </a:r>
          </a:p>
        </p:txBody>
      </p:sp>
      <p:sp>
        <p:nvSpPr>
          <p:cNvPr id="17" name="Oval 16">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rgbClr val="5B59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rgbClr val="D5C9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5D7C072B-5339-4CB3-8C18-1421C6822E86}"/>
              </a:ext>
            </a:extLst>
          </p:cNvPr>
          <p:cNvPicPr>
            <a:picLocks noChangeAspect="1"/>
          </p:cNvPicPr>
          <p:nvPr/>
        </p:nvPicPr>
        <p:blipFill rotWithShape="1">
          <a:blip r:embed="rId2"/>
          <a:srcRect l="17862" r="7013" b="-2"/>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cxnSp>
        <p:nvCxnSpPr>
          <p:cNvPr id="23" name="Straight Connector 22">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Botón de acción: ir al principio 11">
            <a:hlinkClick r:id="rId3" action="ppaction://hlinksldjump" highlightClick="1"/>
            <a:extLst>
              <a:ext uri="{FF2B5EF4-FFF2-40B4-BE49-F238E27FC236}">
                <a16:creationId xmlns:a16="http://schemas.microsoft.com/office/drawing/2014/main" id="{8BB28824-C1FE-417D-B208-D6539FB565C3}"/>
              </a:ext>
            </a:extLst>
          </p:cNvPr>
          <p:cNvSpPr/>
          <p:nvPr/>
        </p:nvSpPr>
        <p:spPr>
          <a:xfrm>
            <a:off x="9912091" y="5857461"/>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r hacia delante o siguiente 12">
            <a:hlinkClick r:id="" action="ppaction://hlinkshowjump?jump=nextslide" highlightClick="1"/>
            <a:extLst>
              <a:ext uri="{FF2B5EF4-FFF2-40B4-BE49-F238E27FC236}">
                <a16:creationId xmlns:a16="http://schemas.microsoft.com/office/drawing/2014/main" id="{3B3EBBED-9C73-42F3-B171-4D8B19BEC85B}"/>
              </a:ext>
            </a:extLst>
          </p:cNvPr>
          <p:cNvSpPr/>
          <p:nvPr/>
        </p:nvSpPr>
        <p:spPr>
          <a:xfrm>
            <a:off x="10986048" y="5870713"/>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67296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0A0C4D-666D-44DE-B530-1E57F88F576D}"/>
              </a:ext>
            </a:extLst>
          </p:cNvPr>
          <p:cNvSpPr>
            <a:spLocks noGrp="1"/>
          </p:cNvSpPr>
          <p:nvPr>
            <p:ph type="title"/>
          </p:nvPr>
        </p:nvSpPr>
        <p:spPr>
          <a:xfrm>
            <a:off x="960100" y="978102"/>
            <a:ext cx="10588434" cy="1062644"/>
          </a:xfrm>
        </p:spPr>
        <p:txBody>
          <a:bodyPr anchor="b">
            <a:normAutofit/>
          </a:bodyPr>
          <a:lstStyle/>
          <a:p>
            <a:r>
              <a:rPr lang="es-MX" b="1" dirty="0"/>
              <a:t>Programación Estructurada</a:t>
            </a:r>
            <a:endParaRPr lang="es-MX" dirty="0"/>
          </a:p>
        </p:txBody>
      </p:sp>
      <p:cxnSp>
        <p:nvCxnSpPr>
          <p:cNvPr id="9" name="Straight Connector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Imagen 3">
            <a:extLst>
              <a:ext uri="{FF2B5EF4-FFF2-40B4-BE49-F238E27FC236}">
                <a16:creationId xmlns:a16="http://schemas.microsoft.com/office/drawing/2014/main" id="{8846F28B-956B-4398-B1E5-03E78C62B013}"/>
              </a:ext>
            </a:extLst>
          </p:cNvPr>
          <p:cNvPicPr>
            <a:picLocks noChangeAspect="1"/>
          </p:cNvPicPr>
          <p:nvPr/>
        </p:nvPicPr>
        <p:blipFill>
          <a:blip r:embed="rId2"/>
          <a:stretch>
            <a:fillRect/>
          </a:stretch>
        </p:blipFill>
        <p:spPr>
          <a:xfrm>
            <a:off x="1333206" y="2811104"/>
            <a:ext cx="2928114" cy="2928114"/>
          </a:xfrm>
          <a:prstGeom prst="rect">
            <a:avLst/>
          </a:prstGeom>
        </p:spPr>
      </p:pic>
      <p:sp>
        <p:nvSpPr>
          <p:cNvPr id="3" name="Marcador de contenido 2">
            <a:extLst>
              <a:ext uri="{FF2B5EF4-FFF2-40B4-BE49-F238E27FC236}">
                <a16:creationId xmlns:a16="http://schemas.microsoft.com/office/drawing/2014/main" id="{E3335439-8E20-4732-BE49-080D353FA7F5}"/>
              </a:ext>
            </a:extLst>
          </p:cNvPr>
          <p:cNvSpPr>
            <a:spLocks noGrp="1"/>
          </p:cNvSpPr>
          <p:nvPr>
            <p:ph idx="1"/>
          </p:nvPr>
        </p:nvSpPr>
        <p:spPr>
          <a:xfrm>
            <a:off x="4955354" y="2682433"/>
            <a:ext cx="6282169" cy="3215749"/>
          </a:xfrm>
        </p:spPr>
        <p:txBody>
          <a:bodyPr>
            <a:normAutofit/>
          </a:bodyPr>
          <a:lstStyle/>
          <a:p>
            <a:r>
              <a:rPr lang="es-MX" sz="2400"/>
              <a:t>Paradigma de programación orientado a mejorar la claridad, calidad y tiempo de desarrollo de un programa de computadora, utilizando únicamente subrutinas y tres estructuras: secuencia, selección (</a:t>
            </a:r>
            <a:r>
              <a:rPr lang="es-MX" sz="2400" i="1"/>
              <a:t>if</a:t>
            </a:r>
            <a:r>
              <a:rPr lang="es-MX" sz="2400"/>
              <a:t> y </a:t>
            </a:r>
            <a:r>
              <a:rPr lang="es-MX" sz="2400" i="1"/>
              <a:t>switch</a:t>
            </a:r>
            <a:r>
              <a:rPr lang="es-MX" sz="2400"/>
              <a:t>) e iteración (bucles </a:t>
            </a:r>
            <a:r>
              <a:rPr lang="es-MX" sz="2400" i="1"/>
              <a:t>for</a:t>
            </a:r>
            <a:r>
              <a:rPr lang="es-MX" sz="2400"/>
              <a:t> y </a:t>
            </a:r>
            <a:r>
              <a:rPr lang="es-MX" sz="2400" i="1"/>
              <a:t>while</a:t>
            </a:r>
            <a:r>
              <a:rPr lang="es-MX" sz="2400"/>
              <a:t>)</a:t>
            </a:r>
          </a:p>
        </p:txBody>
      </p:sp>
      <p:sp>
        <p:nvSpPr>
          <p:cNvPr id="6" name="Botón de acción: ir hacia delante o siguiente 5">
            <a:hlinkClick r:id="" action="ppaction://hlinkshowjump?jump=nextslide" highlightClick="1"/>
            <a:extLst>
              <a:ext uri="{FF2B5EF4-FFF2-40B4-BE49-F238E27FC236}">
                <a16:creationId xmlns:a16="http://schemas.microsoft.com/office/drawing/2014/main" id="{A6FD486B-63FA-4BC5-8040-BEE3C5EBA1C4}"/>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atrás o anterior 6">
            <a:hlinkClick r:id="" action="ppaction://hlinkshowjump?jump=previousslide" highlightClick="1"/>
            <a:extLst>
              <a:ext uri="{FF2B5EF4-FFF2-40B4-BE49-F238E27FC236}">
                <a16:creationId xmlns:a16="http://schemas.microsoft.com/office/drawing/2014/main" id="{E4797445-2B0E-4E99-8A45-D18D04990DB1}"/>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0890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ítulo 1">
            <a:extLst>
              <a:ext uri="{FF2B5EF4-FFF2-40B4-BE49-F238E27FC236}">
                <a16:creationId xmlns:a16="http://schemas.microsoft.com/office/drawing/2014/main" id="{4F6A6657-2BD8-427F-8EDC-D623E427E71A}"/>
              </a:ext>
            </a:extLst>
          </p:cNvPr>
          <p:cNvSpPr>
            <a:spLocks noGrp="1"/>
          </p:cNvSpPr>
          <p:nvPr>
            <p:ph type="title"/>
          </p:nvPr>
        </p:nvSpPr>
        <p:spPr>
          <a:xfrm>
            <a:off x="904877" y="2415322"/>
            <a:ext cx="3451730" cy="2399869"/>
          </a:xfrm>
        </p:spPr>
        <p:txBody>
          <a:bodyPr>
            <a:normAutofit/>
          </a:bodyPr>
          <a:lstStyle/>
          <a:p>
            <a:pPr algn="ctr"/>
            <a:r>
              <a:rPr lang="es-MX" sz="4000">
                <a:solidFill>
                  <a:srgbClr val="FFFFFF"/>
                </a:solidFill>
              </a:rPr>
              <a:t>Origen</a:t>
            </a:r>
          </a:p>
        </p:txBody>
      </p:sp>
      <p:sp>
        <p:nvSpPr>
          <p:cNvPr id="3" name="Marcador de contenido 2">
            <a:extLst>
              <a:ext uri="{FF2B5EF4-FFF2-40B4-BE49-F238E27FC236}">
                <a16:creationId xmlns:a16="http://schemas.microsoft.com/office/drawing/2014/main" id="{279A9360-DA87-404A-876E-DB954238EAF4}"/>
              </a:ext>
            </a:extLst>
          </p:cNvPr>
          <p:cNvSpPr>
            <a:spLocks noGrp="1"/>
          </p:cNvSpPr>
          <p:nvPr>
            <p:ph idx="1"/>
          </p:nvPr>
        </p:nvSpPr>
        <p:spPr>
          <a:xfrm>
            <a:off x="5120640" y="804672"/>
            <a:ext cx="6281928" cy="5248656"/>
          </a:xfrm>
        </p:spPr>
        <p:txBody>
          <a:bodyPr anchor="ctr">
            <a:normAutofit/>
          </a:bodyPr>
          <a:lstStyle/>
          <a:p>
            <a:r>
              <a:rPr lang="es-MX" dirty="0"/>
              <a:t>A finales de los años 1970 surgió una nueva forma de programar que no solamente daba lugar a programas fiables y eficientes, sino que además estaban escritos de manera que facilitaba su mejor comprensión, no sólo proveyendo ventajas durante la fase de desarrollo, sino también posibilitando una más sencilla modificación posterior.</a:t>
            </a:r>
          </a:p>
        </p:txBody>
      </p:sp>
      <p:sp>
        <p:nvSpPr>
          <p:cNvPr id="32" name="Botón de acción: ir hacia delante o siguiente 31">
            <a:hlinkClick r:id="" action="ppaction://hlinkshowjump?jump=nextslide" highlightClick="1"/>
            <a:extLst>
              <a:ext uri="{FF2B5EF4-FFF2-40B4-BE49-F238E27FC236}">
                <a16:creationId xmlns:a16="http://schemas.microsoft.com/office/drawing/2014/main" id="{A47CC9EB-CDC7-46FE-B017-A72BBD81E65A}"/>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Botón de acción: ir hacia atrás o anterior 36">
            <a:hlinkClick r:id="" action="ppaction://hlinkshowjump?jump=previousslide" highlightClick="1"/>
            <a:extLst>
              <a:ext uri="{FF2B5EF4-FFF2-40B4-BE49-F238E27FC236}">
                <a16:creationId xmlns:a16="http://schemas.microsoft.com/office/drawing/2014/main" id="{EF84BA3F-C75E-4BBC-9ADC-1FEFA50B98B3}"/>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1953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F09B6EF6-8EDB-45A9-88C0-DA40C0DC94BF}"/>
              </a:ext>
            </a:extLst>
          </p:cNvPr>
          <p:cNvSpPr>
            <a:spLocks noGrp="1"/>
          </p:cNvSpPr>
          <p:nvPr>
            <p:ph type="title"/>
          </p:nvPr>
        </p:nvSpPr>
        <p:spPr>
          <a:xfrm>
            <a:off x="6094105" y="802955"/>
            <a:ext cx="4977976" cy="1454051"/>
          </a:xfrm>
        </p:spPr>
        <p:txBody>
          <a:bodyPr>
            <a:normAutofit/>
          </a:bodyPr>
          <a:lstStyle/>
          <a:p>
            <a:r>
              <a:rPr lang="es-MX">
                <a:solidFill>
                  <a:srgbClr val="000000"/>
                </a:solidFill>
              </a:rPr>
              <a:t>Böhm-Jacopini</a:t>
            </a:r>
          </a:p>
        </p:txBody>
      </p:sp>
      <p:sp>
        <p:nvSpPr>
          <p:cNvPr id="18"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n 3">
            <a:extLst>
              <a:ext uri="{FF2B5EF4-FFF2-40B4-BE49-F238E27FC236}">
                <a16:creationId xmlns:a16="http://schemas.microsoft.com/office/drawing/2014/main" id="{80F37202-F2C8-45B4-BB33-C376E28F5C68}"/>
              </a:ext>
            </a:extLst>
          </p:cNvPr>
          <p:cNvPicPr>
            <a:picLocks noChangeAspect="1"/>
          </p:cNvPicPr>
          <p:nvPr/>
        </p:nvPicPr>
        <p:blipFill rotWithShape="1">
          <a:blip r:embed="rId3">
            <a:alphaModFix/>
          </a:blip>
          <a:srcRect l="22096" r="15086" b="1"/>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Marcador de contenido 2">
            <a:extLst>
              <a:ext uri="{FF2B5EF4-FFF2-40B4-BE49-F238E27FC236}">
                <a16:creationId xmlns:a16="http://schemas.microsoft.com/office/drawing/2014/main" id="{DC614905-7CC0-418B-9D19-3EDAD29FF0D9}"/>
              </a:ext>
            </a:extLst>
          </p:cNvPr>
          <p:cNvSpPr>
            <a:spLocks noGrp="1"/>
          </p:cNvSpPr>
          <p:nvPr>
            <p:ph idx="1"/>
          </p:nvPr>
        </p:nvSpPr>
        <p:spPr>
          <a:xfrm>
            <a:off x="5771259" y="1524000"/>
            <a:ext cx="5825655" cy="4841771"/>
          </a:xfrm>
        </p:spPr>
        <p:txBody>
          <a:bodyPr anchor="ctr">
            <a:normAutofit/>
          </a:bodyPr>
          <a:lstStyle/>
          <a:p>
            <a:pPr marL="0" indent="0">
              <a:buNone/>
            </a:pPr>
            <a:r>
              <a:rPr lang="es-MX" sz="2400" dirty="0">
                <a:solidFill>
                  <a:srgbClr val="000000"/>
                </a:solidFill>
              </a:rPr>
              <a:t>El teorema del programa estructurado, propuesto por </a:t>
            </a:r>
            <a:r>
              <a:rPr lang="es-MX" sz="2400" dirty="0" err="1">
                <a:solidFill>
                  <a:srgbClr val="000000"/>
                </a:solidFill>
              </a:rPr>
              <a:t>Böhm-Jacopini</a:t>
            </a:r>
            <a:r>
              <a:rPr lang="es-MX" sz="2400" dirty="0">
                <a:solidFill>
                  <a:srgbClr val="000000"/>
                </a:solidFill>
              </a:rPr>
              <a:t>, demuestra que todo programa puede escribirse utilizando únicamente las tres instrucciones de control siguientes:</a:t>
            </a:r>
          </a:p>
          <a:p>
            <a:r>
              <a:rPr lang="es-MX" sz="2400" dirty="0">
                <a:solidFill>
                  <a:srgbClr val="000000"/>
                </a:solidFill>
              </a:rPr>
              <a:t>Secuencia.</a:t>
            </a:r>
          </a:p>
          <a:p>
            <a:r>
              <a:rPr lang="es-MX" sz="2400" dirty="0">
                <a:solidFill>
                  <a:srgbClr val="000000"/>
                </a:solidFill>
              </a:rPr>
              <a:t>Instrucción condicional.</a:t>
            </a:r>
          </a:p>
          <a:p>
            <a:r>
              <a:rPr lang="es-MX" sz="2400" dirty="0">
                <a:solidFill>
                  <a:srgbClr val="000000"/>
                </a:solidFill>
              </a:rPr>
              <a:t>Iteración (bucle de instrucciones) con condición al principio.</a:t>
            </a:r>
          </a:p>
        </p:txBody>
      </p:sp>
      <p:sp>
        <p:nvSpPr>
          <p:cNvPr id="10" name="Botón de acción: ir hacia delante o siguiente 9">
            <a:hlinkClick r:id="" action="ppaction://hlinkshowjump?jump=nextslide" highlightClick="1"/>
            <a:extLst>
              <a:ext uri="{FF2B5EF4-FFF2-40B4-BE49-F238E27FC236}">
                <a16:creationId xmlns:a16="http://schemas.microsoft.com/office/drawing/2014/main" id="{68191DE7-AF8F-4B27-8891-9790CC290990}"/>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ir hacia atrás o anterior 10">
            <a:hlinkClick r:id="" action="ppaction://hlinkshowjump?jump=previousslide" highlightClick="1"/>
            <a:extLst>
              <a:ext uri="{FF2B5EF4-FFF2-40B4-BE49-F238E27FC236}">
                <a16:creationId xmlns:a16="http://schemas.microsoft.com/office/drawing/2014/main" id="{91CBED0E-A5F8-461A-98C2-F97DFC8CA1D7}"/>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580050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8661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3FB2FA4D-9248-40AD-B033-6361EFE57FDB}"/>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a:normAutofit/>
          </a:bodyPr>
          <a:lstStyle/>
          <a:p>
            <a:pPr algn="ctr"/>
            <a:r>
              <a:rPr lang="es-MX" sz="4000" dirty="0">
                <a:solidFill>
                  <a:srgbClr val="FFFFFF"/>
                </a:solidFill>
              </a:rPr>
              <a:t>Ventajas</a:t>
            </a:r>
          </a:p>
        </p:txBody>
      </p:sp>
      <p:pic>
        <p:nvPicPr>
          <p:cNvPr id="4" name="Imagen 3">
            <a:extLst>
              <a:ext uri="{FF2B5EF4-FFF2-40B4-BE49-F238E27FC236}">
                <a16:creationId xmlns:a16="http://schemas.microsoft.com/office/drawing/2014/main" id="{E4306C19-4503-4635-A36C-0889032405AE}"/>
              </a:ext>
            </a:extLst>
          </p:cNvPr>
          <p:cNvPicPr>
            <a:picLocks noChangeAspect="1"/>
          </p:cNvPicPr>
          <p:nvPr/>
        </p:nvPicPr>
        <p:blipFill>
          <a:blip r:embed="rId2"/>
          <a:stretch>
            <a:fillRect/>
          </a:stretch>
        </p:blipFill>
        <p:spPr>
          <a:xfrm>
            <a:off x="4059012" y="556554"/>
            <a:ext cx="6869214" cy="3091146"/>
          </a:xfrm>
          <a:prstGeom prst="rect">
            <a:avLst/>
          </a:prstGeom>
        </p:spPr>
      </p:pic>
      <p:sp>
        <p:nvSpPr>
          <p:cNvPr id="3" name="Marcador de contenido 2">
            <a:extLst>
              <a:ext uri="{FF2B5EF4-FFF2-40B4-BE49-F238E27FC236}">
                <a16:creationId xmlns:a16="http://schemas.microsoft.com/office/drawing/2014/main" id="{B6ED8AAC-809B-45A3-8020-2AC71F36DF66}"/>
              </a:ext>
            </a:extLst>
          </p:cNvPr>
          <p:cNvSpPr>
            <a:spLocks noGrp="1"/>
          </p:cNvSpPr>
          <p:nvPr>
            <p:ph idx="1"/>
          </p:nvPr>
        </p:nvSpPr>
        <p:spPr>
          <a:xfrm>
            <a:off x="2970960" y="3868141"/>
            <a:ext cx="9045318" cy="2186646"/>
          </a:xfrm>
        </p:spPr>
        <p:txBody>
          <a:bodyPr>
            <a:normAutofit lnSpcReduction="10000"/>
          </a:bodyPr>
          <a:lstStyle/>
          <a:p>
            <a:pPr marL="0" lvl="0" indent="0" eaLnBrk="0" fontAlgn="base" hangingPunct="0">
              <a:spcBef>
                <a:spcPct val="0"/>
              </a:spcBef>
              <a:spcAft>
                <a:spcPct val="0"/>
              </a:spcAft>
              <a:buFontTx/>
              <a:buChar char="•"/>
            </a:pPr>
            <a:r>
              <a:rPr lang="es-MX" altLang="es-MX" sz="1600" dirty="0">
                <a:latin typeface="Arial" panose="020B0604020202020204" pitchFamily="34" charset="0"/>
              </a:rPr>
              <a:t>Los programas son más fáciles de entender, pueden ser leídos de forma secuencial y no hay necesidad de hacer engorrosos seguimientos en saltos de líneas (GOTO) dentro de los bloques de código para intentar entender la lógica. </a:t>
            </a:r>
          </a:p>
          <a:p>
            <a:pPr marL="0" lvl="0" indent="0" eaLnBrk="0" fontAlgn="base" hangingPunct="0">
              <a:spcBef>
                <a:spcPct val="0"/>
              </a:spcBef>
              <a:spcAft>
                <a:spcPct val="0"/>
              </a:spcAft>
              <a:buNone/>
            </a:pPr>
            <a:endParaRPr lang="es-MX" altLang="es-MX" sz="1600" dirty="0">
              <a:latin typeface="Arial" panose="020B0604020202020204" pitchFamily="34" charset="0"/>
            </a:endParaRPr>
          </a:p>
          <a:p>
            <a:pPr marL="0" lvl="0" indent="0" eaLnBrk="0" fontAlgn="base" hangingPunct="0">
              <a:spcBef>
                <a:spcPct val="0"/>
              </a:spcBef>
              <a:spcAft>
                <a:spcPct val="0"/>
              </a:spcAft>
              <a:buFontTx/>
              <a:buChar char="•"/>
            </a:pPr>
            <a:r>
              <a:rPr lang="es-MX" altLang="es-MX" sz="1600" dirty="0">
                <a:latin typeface="Arial" panose="020B0604020202020204" pitchFamily="34" charset="0"/>
              </a:rPr>
              <a:t>La estructura de los programas es clara, puesto que las instrucciones están más ligadas o relacionadas entre sí. </a:t>
            </a:r>
          </a:p>
          <a:p>
            <a:pPr marL="0" lvl="0" indent="0" eaLnBrk="0" fontAlgn="base" hangingPunct="0">
              <a:spcBef>
                <a:spcPct val="0"/>
              </a:spcBef>
              <a:spcAft>
                <a:spcPct val="0"/>
              </a:spcAft>
              <a:buNone/>
            </a:pPr>
            <a:endParaRPr lang="es-MX" altLang="es-MX" sz="1600" dirty="0">
              <a:latin typeface="Arial" panose="020B0604020202020204" pitchFamily="34" charset="0"/>
            </a:endParaRPr>
          </a:p>
          <a:p>
            <a:pPr marL="0" lvl="0" indent="0" eaLnBrk="0" fontAlgn="base" hangingPunct="0">
              <a:spcBef>
                <a:spcPct val="0"/>
              </a:spcBef>
              <a:spcAft>
                <a:spcPct val="0"/>
              </a:spcAft>
              <a:buFontTx/>
              <a:buChar char="•"/>
            </a:pPr>
            <a:r>
              <a:rPr lang="es-MX" altLang="es-MX" sz="1600" dirty="0">
                <a:latin typeface="Arial" panose="020B0604020202020204" pitchFamily="34" charset="0"/>
              </a:rPr>
              <a:t>Reducción del esfuerzo en las pruebas y depuración. El seguimiento de los fallos o errores del programa (</a:t>
            </a:r>
            <a:r>
              <a:rPr lang="es-MX" altLang="es-MX" sz="1600" i="1" dirty="0" err="1">
                <a:latin typeface="Arial" panose="020B0604020202020204" pitchFamily="34" charset="0"/>
              </a:rPr>
              <a:t>debugging</a:t>
            </a:r>
            <a:r>
              <a:rPr lang="es-MX" altLang="es-MX" sz="1600" dirty="0">
                <a:latin typeface="Arial" panose="020B0604020202020204" pitchFamily="34" charset="0"/>
              </a:rPr>
              <a:t>) se facilita debido a su estructura más sencilla y comprensible, por lo que los errores se pueden detectar y corregir más fácilmente. </a:t>
            </a:r>
          </a:p>
          <a:p>
            <a:endParaRPr lang="es-MX" sz="1600" dirty="0"/>
          </a:p>
        </p:txBody>
      </p:sp>
      <p:sp>
        <p:nvSpPr>
          <p:cNvPr id="10" name="Botón de acción: ir hacia delante o siguiente 9">
            <a:hlinkClick r:id="" action="ppaction://hlinkshowjump?jump=nextslide" highlightClick="1"/>
            <a:extLst>
              <a:ext uri="{FF2B5EF4-FFF2-40B4-BE49-F238E27FC236}">
                <a16:creationId xmlns:a16="http://schemas.microsoft.com/office/drawing/2014/main" id="{A8F4FFB8-B226-4A0F-971B-6BAE093A5BAE}"/>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r hacia atrás o anterior 11">
            <a:hlinkClick r:id="" action="ppaction://hlinkshowjump?jump=previousslide" highlightClick="1"/>
            <a:extLst>
              <a:ext uri="{FF2B5EF4-FFF2-40B4-BE49-F238E27FC236}">
                <a16:creationId xmlns:a16="http://schemas.microsoft.com/office/drawing/2014/main" id="{1E0BC7AB-8566-421D-B8BB-5CF3E6FD7F2B}"/>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31228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BEA762-437C-4663-85CF-AE12EC85B95F}"/>
              </a:ext>
            </a:extLst>
          </p:cNvPr>
          <p:cNvSpPr>
            <a:spLocks noGrp="1"/>
          </p:cNvSpPr>
          <p:nvPr>
            <p:ph type="title"/>
          </p:nvPr>
        </p:nvSpPr>
        <p:spPr>
          <a:xfrm>
            <a:off x="762001" y="803325"/>
            <a:ext cx="5314536" cy="1325563"/>
          </a:xfrm>
        </p:spPr>
        <p:txBody>
          <a:bodyPr>
            <a:normAutofit/>
          </a:bodyPr>
          <a:lstStyle/>
          <a:p>
            <a:r>
              <a:rPr lang="es-MX" sz="5400" dirty="0">
                <a:solidFill>
                  <a:srgbClr val="FFFFFF"/>
                </a:solidFill>
              </a:rPr>
              <a:t>Ventajas</a:t>
            </a:r>
            <a:endParaRPr lang="es-MX" sz="5400" dirty="0"/>
          </a:p>
        </p:txBody>
      </p:sp>
      <p:sp>
        <p:nvSpPr>
          <p:cNvPr id="3" name="Marcador de contenido 2">
            <a:extLst>
              <a:ext uri="{FF2B5EF4-FFF2-40B4-BE49-F238E27FC236}">
                <a16:creationId xmlns:a16="http://schemas.microsoft.com/office/drawing/2014/main" id="{CDC25CBA-A9C0-47A2-852E-9A2DFDD88AC3}"/>
              </a:ext>
            </a:extLst>
          </p:cNvPr>
          <p:cNvSpPr>
            <a:spLocks noGrp="1"/>
          </p:cNvSpPr>
          <p:nvPr>
            <p:ph idx="1"/>
          </p:nvPr>
        </p:nvSpPr>
        <p:spPr>
          <a:xfrm>
            <a:off x="444051" y="2128888"/>
            <a:ext cx="5889842" cy="4042316"/>
          </a:xfrm>
        </p:spPr>
        <p:txBody>
          <a:bodyPr anchor="t">
            <a:normAutofit/>
          </a:bodyPr>
          <a:lstStyle/>
          <a:p>
            <a:pPr marL="0" lvl="0" indent="0" eaLnBrk="0" fontAlgn="base" hangingPunct="0">
              <a:spcBef>
                <a:spcPct val="0"/>
              </a:spcBef>
              <a:spcAft>
                <a:spcPts val="600"/>
              </a:spcAft>
              <a:buFontTx/>
              <a:buChar char="•"/>
            </a:pPr>
            <a:r>
              <a:rPr lang="es-MX" altLang="es-MX" sz="2400" dirty="0">
                <a:latin typeface="Arial" panose="020B0604020202020204" pitchFamily="34" charset="0"/>
              </a:rPr>
              <a:t>Reducción de los costos de mantenimiento. Análogamente a la depuración, durante la fase de mantenimiento, modificar o extender los programas resulta más fácil. </a:t>
            </a:r>
          </a:p>
          <a:p>
            <a:pPr marL="0" lvl="0" indent="0" eaLnBrk="0" fontAlgn="base" hangingPunct="0">
              <a:spcBef>
                <a:spcPct val="0"/>
              </a:spcBef>
              <a:spcAft>
                <a:spcPts val="600"/>
              </a:spcAft>
              <a:buNone/>
            </a:pPr>
            <a:endParaRPr lang="es-MX" altLang="es-MX" sz="2400" dirty="0">
              <a:latin typeface="Arial" panose="020B0604020202020204" pitchFamily="34" charset="0"/>
            </a:endParaRPr>
          </a:p>
          <a:p>
            <a:pPr marL="0" lvl="0" indent="0" eaLnBrk="0" fontAlgn="base" hangingPunct="0">
              <a:spcBef>
                <a:spcPct val="0"/>
              </a:spcBef>
              <a:spcAft>
                <a:spcPts val="600"/>
              </a:spcAft>
              <a:buFontTx/>
              <a:buChar char="•"/>
            </a:pPr>
            <a:r>
              <a:rPr lang="es-MX" altLang="es-MX" sz="2400" dirty="0">
                <a:latin typeface="Arial" panose="020B0604020202020204" pitchFamily="34" charset="0"/>
              </a:rPr>
              <a:t>Los programas son más sencillos y más rápidos de confeccionar. </a:t>
            </a:r>
          </a:p>
          <a:p>
            <a:pPr marL="0" lvl="0" indent="0" eaLnBrk="0" fontAlgn="base" hangingPunct="0">
              <a:spcBef>
                <a:spcPct val="0"/>
              </a:spcBef>
              <a:spcAft>
                <a:spcPts val="600"/>
              </a:spcAft>
              <a:buNone/>
            </a:pPr>
            <a:endParaRPr lang="es-MX" altLang="es-MX" sz="2400" dirty="0">
              <a:latin typeface="Arial" panose="020B0604020202020204" pitchFamily="34" charset="0"/>
            </a:endParaRPr>
          </a:p>
          <a:p>
            <a:pPr marL="0" lvl="0" indent="0" eaLnBrk="0" fontAlgn="base" hangingPunct="0">
              <a:spcBef>
                <a:spcPct val="0"/>
              </a:spcBef>
              <a:spcAft>
                <a:spcPts val="600"/>
              </a:spcAft>
              <a:buFontTx/>
              <a:buChar char="•"/>
            </a:pPr>
            <a:r>
              <a:rPr lang="es-MX" altLang="es-MX" sz="2400" dirty="0">
                <a:latin typeface="Arial" panose="020B0604020202020204" pitchFamily="34" charset="0"/>
              </a:rPr>
              <a:t>Se incrementa el rendimiento de los programadores. </a:t>
            </a:r>
          </a:p>
        </p:txBody>
      </p:sp>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Imagen 3">
            <a:extLst>
              <a:ext uri="{FF2B5EF4-FFF2-40B4-BE49-F238E27FC236}">
                <a16:creationId xmlns:a16="http://schemas.microsoft.com/office/drawing/2014/main" id="{29601AE5-5517-45D7-9CD5-B07CD69BD15D}"/>
              </a:ext>
            </a:extLst>
          </p:cNvPr>
          <p:cNvPicPr>
            <a:picLocks noChangeAspect="1"/>
          </p:cNvPicPr>
          <p:nvPr/>
        </p:nvPicPr>
        <p:blipFill rotWithShape="1">
          <a:blip r:embed="rId2"/>
          <a:srcRect b="7848"/>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6" name="Botón de acción: ir hacia delante o siguiente 5">
            <a:hlinkClick r:id="" action="ppaction://hlinkshowjump?jump=nextslide" highlightClick="1"/>
            <a:extLst>
              <a:ext uri="{FF2B5EF4-FFF2-40B4-BE49-F238E27FC236}">
                <a16:creationId xmlns:a16="http://schemas.microsoft.com/office/drawing/2014/main" id="{E1B55F91-BC3C-4E23-86D1-11758630BA0E}"/>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atrás o anterior 6">
            <a:hlinkClick r:id="" action="ppaction://hlinkshowjump?jump=previousslide" highlightClick="1"/>
            <a:extLst>
              <a:ext uri="{FF2B5EF4-FFF2-40B4-BE49-F238E27FC236}">
                <a16:creationId xmlns:a16="http://schemas.microsoft.com/office/drawing/2014/main" id="{B8FCE9D2-827F-4ABB-B7D3-1E54C38B2528}"/>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71267238"/>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7913DB7-16F7-49CF-B533-4AE121D949F7}"/>
              </a:ext>
            </a:extLst>
          </p:cNvPr>
          <p:cNvSpPr>
            <a:spLocks noGrp="1"/>
          </p:cNvSpPr>
          <p:nvPr>
            <p:ph type="title"/>
          </p:nvPr>
        </p:nvSpPr>
        <p:spPr>
          <a:xfrm>
            <a:off x="838200" y="963877"/>
            <a:ext cx="3494362" cy="4930246"/>
          </a:xfrm>
        </p:spPr>
        <p:txBody>
          <a:bodyPr>
            <a:normAutofit/>
          </a:bodyPr>
          <a:lstStyle/>
          <a:p>
            <a:pPr algn="r"/>
            <a:r>
              <a:rPr lang="es-MX" b="1" dirty="0">
                <a:solidFill>
                  <a:schemeClr val="accent1"/>
                </a:solidFill>
              </a:rPr>
              <a:t>PL/1</a:t>
            </a:r>
            <a:endParaRPr lang="es-MX" dirty="0">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76DF6D6B-48ED-4274-B6EB-21600DEBE9A5}"/>
              </a:ext>
            </a:extLst>
          </p:cNvPr>
          <p:cNvSpPr>
            <a:spLocks noGrp="1"/>
          </p:cNvSpPr>
          <p:nvPr>
            <p:ph idx="1"/>
          </p:nvPr>
        </p:nvSpPr>
        <p:spPr>
          <a:xfrm>
            <a:off x="4976031" y="963877"/>
            <a:ext cx="6377769" cy="4930246"/>
          </a:xfrm>
        </p:spPr>
        <p:txBody>
          <a:bodyPr anchor="ctr">
            <a:normAutofit/>
          </a:bodyPr>
          <a:lstStyle/>
          <a:p>
            <a:pPr marL="0" indent="0">
              <a:buNone/>
            </a:pPr>
            <a:r>
              <a:rPr lang="es-MX" sz="3200" dirty="0"/>
              <a:t>Acrónimo de </a:t>
            </a:r>
            <a:r>
              <a:rPr lang="es-MX" sz="3200" b="1" dirty="0" err="1"/>
              <a:t>P</a:t>
            </a:r>
            <a:r>
              <a:rPr lang="es-MX" sz="3200" dirty="0" err="1"/>
              <a:t>rogramming</a:t>
            </a:r>
            <a:r>
              <a:rPr lang="es-MX" sz="3200" dirty="0"/>
              <a:t> </a:t>
            </a:r>
            <a:r>
              <a:rPr lang="es-MX" sz="3200" b="1" dirty="0" err="1"/>
              <a:t>L</a:t>
            </a:r>
            <a:r>
              <a:rPr lang="es-MX" sz="3200" dirty="0" err="1"/>
              <a:t>anguage</a:t>
            </a:r>
            <a:r>
              <a:rPr lang="es-MX" sz="3200" dirty="0"/>
              <a:t> </a:t>
            </a:r>
            <a:r>
              <a:rPr lang="es-MX" sz="3200" b="1" dirty="0"/>
              <a:t>1</a:t>
            </a:r>
            <a:r>
              <a:rPr lang="es-MX" sz="3200" dirty="0"/>
              <a:t> (</a:t>
            </a:r>
            <a:r>
              <a:rPr lang="es-MX" sz="3200" b="1" dirty="0"/>
              <a:t>L</a:t>
            </a:r>
            <a:r>
              <a:rPr lang="es-MX" sz="3200" dirty="0"/>
              <a:t>enguaje de </a:t>
            </a:r>
            <a:r>
              <a:rPr lang="es-MX" sz="3200" b="1" dirty="0"/>
              <a:t>P</a:t>
            </a:r>
            <a:r>
              <a:rPr lang="es-MX" sz="3200" dirty="0"/>
              <a:t>rogramación </a:t>
            </a:r>
            <a:r>
              <a:rPr lang="es-MX" sz="3200" b="1" dirty="0"/>
              <a:t>1</a:t>
            </a:r>
            <a:r>
              <a:rPr lang="es-MX" sz="3200" dirty="0"/>
              <a:t>), fue propuesto por IBM hacia 1970 para responder simultáneamente a las necesidades de las aplicaciones científicas y comerciales, disponible en las novedosas plataformas de utilidad general IBM 360 y más adelante IBM 370.</a:t>
            </a:r>
          </a:p>
          <a:p>
            <a:endParaRPr lang="es-MX" sz="3200" dirty="0"/>
          </a:p>
        </p:txBody>
      </p:sp>
      <p:pic>
        <p:nvPicPr>
          <p:cNvPr id="4" name="Imagen 3">
            <a:extLst>
              <a:ext uri="{FF2B5EF4-FFF2-40B4-BE49-F238E27FC236}">
                <a16:creationId xmlns:a16="http://schemas.microsoft.com/office/drawing/2014/main" id="{B7A979A6-3291-4865-B663-97CA31151493}"/>
              </a:ext>
            </a:extLst>
          </p:cNvPr>
          <p:cNvPicPr>
            <a:picLocks noChangeAspect="1"/>
          </p:cNvPicPr>
          <p:nvPr/>
        </p:nvPicPr>
        <p:blipFill>
          <a:blip r:embed="rId2"/>
          <a:stretch>
            <a:fillRect/>
          </a:stretch>
        </p:blipFill>
        <p:spPr>
          <a:xfrm>
            <a:off x="0" y="2386012"/>
            <a:ext cx="4672584" cy="2085975"/>
          </a:xfrm>
          <a:prstGeom prst="ellipse">
            <a:avLst/>
          </a:prstGeom>
          <a:ln>
            <a:noFill/>
          </a:ln>
          <a:effectLst>
            <a:softEdge rad="112500"/>
          </a:effectLst>
        </p:spPr>
      </p:pic>
      <p:sp>
        <p:nvSpPr>
          <p:cNvPr id="7" name="Botón de acción: ir hacia delante o siguiente 6">
            <a:hlinkClick r:id="" action="ppaction://hlinkshowjump?jump=nextslide" highlightClick="1"/>
            <a:extLst>
              <a:ext uri="{FF2B5EF4-FFF2-40B4-BE49-F238E27FC236}">
                <a16:creationId xmlns:a16="http://schemas.microsoft.com/office/drawing/2014/main" id="{9E727540-B92F-4A3D-81F0-0170EFE844E9}"/>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ir hacia atrás o anterior 8">
            <a:hlinkClick r:id="" action="ppaction://hlinkshowjump?jump=previousslide" highlightClick="1"/>
            <a:extLst>
              <a:ext uri="{FF2B5EF4-FFF2-40B4-BE49-F238E27FC236}">
                <a16:creationId xmlns:a16="http://schemas.microsoft.com/office/drawing/2014/main" id="{E104B226-AB8E-41DD-8D90-E3F088973B3C}"/>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283262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0EEF146-25AF-497E-986F-93E193D82913}"/>
              </a:ext>
            </a:extLst>
          </p:cNvPr>
          <p:cNvSpPr>
            <a:spLocks noGrp="1"/>
          </p:cNvSpPr>
          <p:nvPr>
            <p:ph type="title"/>
          </p:nvPr>
        </p:nvSpPr>
        <p:spPr>
          <a:xfrm>
            <a:off x="838200" y="963877"/>
            <a:ext cx="3494362" cy="3564580"/>
          </a:xfrm>
        </p:spPr>
        <p:txBody>
          <a:bodyPr>
            <a:normAutofit/>
          </a:bodyPr>
          <a:lstStyle/>
          <a:p>
            <a:pPr algn="r"/>
            <a:r>
              <a:rPr lang="es-MX" b="1" dirty="0">
                <a:solidFill>
                  <a:schemeClr val="accent1"/>
                </a:solidFill>
              </a:rPr>
              <a:t>Ada</a:t>
            </a:r>
            <a:endParaRPr lang="es-MX" dirty="0">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565ED28C-64C7-4C3E-A23A-F6AF28ABEEFE}"/>
              </a:ext>
            </a:extLst>
          </p:cNvPr>
          <p:cNvSpPr>
            <a:spLocks noGrp="1"/>
          </p:cNvSpPr>
          <p:nvPr>
            <p:ph idx="1"/>
          </p:nvPr>
        </p:nvSpPr>
        <p:spPr>
          <a:xfrm>
            <a:off x="4976031" y="963877"/>
            <a:ext cx="6377769" cy="4930246"/>
          </a:xfrm>
        </p:spPr>
        <p:txBody>
          <a:bodyPr anchor="ctr">
            <a:normAutofit/>
          </a:bodyPr>
          <a:lstStyle/>
          <a:p>
            <a:pPr marL="0" indent="0">
              <a:buNone/>
            </a:pPr>
            <a:r>
              <a:rPr lang="es-MX" dirty="0"/>
              <a:t>Es un lenguaje de programación orientado a objetos y fuertemente tipado de forma estática que fue diseñado por Jean </a:t>
            </a:r>
            <a:r>
              <a:rPr lang="es-MX" dirty="0" err="1"/>
              <a:t>Ichbiah</a:t>
            </a:r>
            <a:r>
              <a:rPr lang="es-MX" dirty="0"/>
              <a:t> de CII Honeywell Bull por encargo del Departamento de Defensa de los Estados Unidos. </a:t>
            </a:r>
          </a:p>
          <a:p>
            <a:pPr marL="0" indent="0">
              <a:buNone/>
            </a:pPr>
            <a:r>
              <a:rPr lang="es-MX" dirty="0"/>
              <a:t>Es un lenguaje multipropósito, orientado a objetos y concurrente, pudiendo llegar desde la facilidad de Pascal hasta la flexibilidad de C++.</a:t>
            </a:r>
          </a:p>
          <a:p>
            <a:endParaRPr lang="es-MX" dirty="0"/>
          </a:p>
        </p:txBody>
      </p:sp>
      <p:pic>
        <p:nvPicPr>
          <p:cNvPr id="4" name="Imagen 3">
            <a:extLst>
              <a:ext uri="{FF2B5EF4-FFF2-40B4-BE49-F238E27FC236}">
                <a16:creationId xmlns:a16="http://schemas.microsoft.com/office/drawing/2014/main" id="{C256E091-604C-4187-8D19-DC612C36FB1D}"/>
              </a:ext>
            </a:extLst>
          </p:cNvPr>
          <p:cNvPicPr>
            <a:picLocks noChangeAspect="1"/>
          </p:cNvPicPr>
          <p:nvPr/>
        </p:nvPicPr>
        <p:blipFill>
          <a:blip r:embed="rId2"/>
          <a:stretch>
            <a:fillRect/>
          </a:stretch>
        </p:blipFill>
        <p:spPr>
          <a:xfrm>
            <a:off x="1411395" y="3033032"/>
            <a:ext cx="3048000" cy="1495425"/>
          </a:xfrm>
          <a:prstGeom prst="rect">
            <a:avLst/>
          </a:prstGeom>
        </p:spPr>
      </p:pic>
      <p:sp>
        <p:nvSpPr>
          <p:cNvPr id="9" name="Botón de acción: ir hacia atrás o anterior 8">
            <a:hlinkClick r:id="" action="ppaction://hlinkshowjump?jump=previousslide" highlightClick="1"/>
            <a:extLst>
              <a:ext uri="{FF2B5EF4-FFF2-40B4-BE49-F238E27FC236}">
                <a16:creationId xmlns:a16="http://schemas.microsoft.com/office/drawing/2014/main" id="{47CB035C-CCCE-45FA-8C9E-095FD037659F}"/>
              </a:ext>
            </a:extLst>
          </p:cNvPr>
          <p:cNvSpPr/>
          <p:nvPr/>
        </p:nvSpPr>
        <p:spPr>
          <a:xfrm>
            <a:off x="10171051"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ir al principio 10">
            <a:hlinkClick r:id="rId3" action="ppaction://hlinksldjump" highlightClick="1"/>
            <a:extLst>
              <a:ext uri="{FF2B5EF4-FFF2-40B4-BE49-F238E27FC236}">
                <a16:creationId xmlns:a16="http://schemas.microsoft.com/office/drawing/2014/main" id="{B1639A22-C7AA-4B7B-B103-9E6477AD3546}"/>
              </a:ext>
            </a:extLst>
          </p:cNvPr>
          <p:cNvSpPr/>
          <p:nvPr/>
        </p:nvSpPr>
        <p:spPr>
          <a:xfrm>
            <a:off x="11123819" y="5917095"/>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78009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1 Título">
            <a:extLst>
              <a:ext uri="{FF2B5EF4-FFF2-40B4-BE49-F238E27FC236}">
                <a16:creationId xmlns:a16="http://schemas.microsoft.com/office/drawing/2014/main" id="{1501B19F-DBFA-48F5-B220-134C6E314EE9}"/>
              </a:ext>
            </a:extLst>
          </p:cNvPr>
          <p:cNvSpPr txBox="1">
            <a:spLocks/>
          </p:cNvSpPr>
          <p:nvPr/>
        </p:nvSpPr>
        <p:spPr>
          <a:xfrm>
            <a:off x="6585607" y="302245"/>
            <a:ext cx="5462075" cy="1029994"/>
          </a:xfrm>
          <a:prstGeom prst="rect">
            <a:avLst/>
          </a:prstGeom>
        </p:spPr>
        <p:txBody>
          <a:bodyPr vert="horz" lIns="91440" tIns="45720" rIns="91440" bIns="45720" rtlCol="0" anchor="b">
            <a:normAutofit/>
          </a:bodyPr>
          <a:lstStyle/>
          <a:p>
            <a:pPr marL="0" marR="0" lvl="0" indent="0" fontAlgn="base">
              <a:lnSpc>
                <a:spcPct val="90000"/>
              </a:lnSpc>
              <a:spcBef>
                <a:spcPct val="0"/>
              </a:spcBef>
              <a:spcAft>
                <a:spcPts val="600"/>
              </a:spcAft>
              <a:buClrTx/>
              <a:buSzTx/>
              <a:tabLst/>
              <a:defRPr/>
            </a:pPr>
            <a:r>
              <a:rPr kumimoji="0" lang="en-US" sz="6000" b="0" i="0" u="none" strike="noStrike" cap="none" spc="0" normalizeH="0" baseline="0" noProof="0" dirty="0">
                <a:ln>
                  <a:noFill/>
                </a:ln>
                <a:effectLst/>
                <a:uLnTx/>
                <a:uFillTx/>
                <a:latin typeface="+mj-lt"/>
                <a:ea typeface="+mj-ea"/>
                <a:cs typeface="+mj-cs"/>
              </a:rPr>
              <a:t>1. Presentación</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3" descr="http://t3.gstatic.com/images?q=tbn:ANd9GcR_ZkM-feQsWAg3l3fWynvIUxTkrOxi_j_8_PhijpE11fp81n4&amp;t=1&amp;usg=__6ZHmtW1Wz7-mjs8qooR8jRsYU4U=">
            <a:extLst>
              <a:ext uri="{FF2B5EF4-FFF2-40B4-BE49-F238E27FC236}">
                <a16:creationId xmlns:a16="http://schemas.microsoft.com/office/drawing/2014/main" id="{CC18AC94-CCD4-4D44-AB79-A59E8BB2B49D}"/>
              </a:ext>
            </a:extLst>
          </p:cNvPr>
          <p:cNvPicPr>
            <a:picLocks noChangeAspect="1" noChangeArrowheads="1"/>
          </p:cNvPicPr>
          <p:nvPr/>
        </p:nvPicPr>
        <p:blipFill rotWithShape="1">
          <a:blip r:embed="rId2"/>
          <a:srcRect l="7194" r="5355"/>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pic>
        <p:nvPicPr>
          <p:cNvPr id="4" name="Picture 2" descr="Resultado de imagen para menu boton">
            <a:hlinkClick r:id="rId3" action="ppaction://hlinksldjump"/>
            <a:extLst>
              <a:ext uri="{FF2B5EF4-FFF2-40B4-BE49-F238E27FC236}">
                <a16:creationId xmlns:a16="http://schemas.microsoft.com/office/drawing/2014/main" id="{C39CF289-2493-4FE3-9ED5-889D5A8D2E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C5CD2320-794F-47CA-B4E4-1BAFD90F0426}"/>
              </a:ext>
            </a:extLst>
          </p:cNvPr>
          <p:cNvSpPr/>
          <p:nvPr/>
        </p:nvSpPr>
        <p:spPr>
          <a:xfrm>
            <a:off x="6435862" y="1620372"/>
            <a:ext cx="5611820" cy="1200329"/>
          </a:xfrm>
          <a:prstGeom prst="rect">
            <a:avLst/>
          </a:prstGeom>
        </p:spPr>
        <p:txBody>
          <a:bodyPr wrap="square">
            <a:spAutoFit/>
          </a:bodyPr>
          <a:lstStyle/>
          <a:p>
            <a:r>
              <a:rPr lang="es-MX" dirty="0"/>
              <a:t>Una de las principales actividades del Ingeniero en Computación es la programación, cuyas bases deben ser adquiridas en su formación. </a:t>
            </a:r>
          </a:p>
          <a:p>
            <a:endParaRPr lang="es-MX" dirty="0"/>
          </a:p>
        </p:txBody>
      </p:sp>
      <p:sp>
        <p:nvSpPr>
          <p:cNvPr id="6" name="Rectángulo 5">
            <a:extLst>
              <a:ext uri="{FF2B5EF4-FFF2-40B4-BE49-F238E27FC236}">
                <a16:creationId xmlns:a16="http://schemas.microsoft.com/office/drawing/2014/main" id="{95BFD5A7-1802-4961-A786-F9561FE405CF}"/>
              </a:ext>
            </a:extLst>
          </p:cNvPr>
          <p:cNvSpPr/>
          <p:nvPr/>
        </p:nvSpPr>
        <p:spPr>
          <a:xfrm>
            <a:off x="4750675" y="5023550"/>
            <a:ext cx="6480181" cy="1754326"/>
          </a:xfrm>
          <a:prstGeom prst="rect">
            <a:avLst/>
          </a:prstGeom>
        </p:spPr>
        <p:txBody>
          <a:bodyPr wrap="square">
            <a:spAutoFit/>
          </a:bodyPr>
          <a:lstStyle/>
          <a:p>
            <a:r>
              <a:rPr lang="es-MX" dirty="0"/>
              <a:t>Esta unidad de aprendizaje tiene la finalidad de proporcionar y desarrollar en el alumno las habilidades que requiere para la codificación de programas en un lenguaje de programación estructurado, cubriendo las necesidades de programación y codificación para el desarrollo de sistemas que un profesional en el área de la computación pueda tener.</a:t>
            </a:r>
          </a:p>
        </p:txBody>
      </p:sp>
      <p:sp>
        <p:nvSpPr>
          <p:cNvPr id="7" name="Rectángulo 6">
            <a:extLst>
              <a:ext uri="{FF2B5EF4-FFF2-40B4-BE49-F238E27FC236}">
                <a16:creationId xmlns:a16="http://schemas.microsoft.com/office/drawing/2014/main" id="{93627C52-4B55-48E2-95ED-792251BCC12D}"/>
              </a:ext>
            </a:extLst>
          </p:cNvPr>
          <p:cNvSpPr/>
          <p:nvPr/>
        </p:nvSpPr>
        <p:spPr>
          <a:xfrm>
            <a:off x="5951702" y="2903259"/>
            <a:ext cx="6240298" cy="1754326"/>
          </a:xfrm>
          <a:prstGeom prst="rect">
            <a:avLst/>
          </a:prstGeom>
        </p:spPr>
        <p:txBody>
          <a:bodyPr wrap="square">
            <a:spAutoFit/>
          </a:bodyPr>
          <a:lstStyle/>
          <a:p>
            <a:r>
              <a:rPr lang="es-MX" dirty="0"/>
              <a:t>La programación, como una parte de la informática, también evoluciona continuamente, sin embargo, la programación estructurada en otros paradigmas de programación es el conocimiento base en la comprensión de procesos que requieren la construcción de aplicaciones de mediana y alta complejidad.</a:t>
            </a:r>
          </a:p>
        </p:txBody>
      </p:sp>
    </p:spTree>
    <p:extLst>
      <p:ext uri="{BB962C8B-B14F-4D97-AF65-F5344CB8AC3E}">
        <p14:creationId xmlns:p14="http://schemas.microsoft.com/office/powerpoint/2010/main" val="2869836680"/>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717B690-6501-468C-9EBD-D335F8DB1145}"/>
              </a:ext>
            </a:extLst>
          </p:cNvPr>
          <p:cNvSpPr>
            <a:spLocks noGrp="1"/>
          </p:cNvSpPr>
          <p:nvPr>
            <p:ph type="title"/>
          </p:nvPr>
        </p:nvSpPr>
        <p:spPr>
          <a:xfrm>
            <a:off x="642257" y="4525347"/>
            <a:ext cx="6939722" cy="1737360"/>
          </a:xfrm>
        </p:spPr>
        <p:txBody>
          <a:bodyPr vert="horz" lIns="91440" tIns="45720" rIns="91440" bIns="45720" rtlCol="0" anchor="ctr">
            <a:normAutofit/>
          </a:bodyPr>
          <a:lstStyle/>
          <a:p>
            <a:pPr algn="r"/>
            <a:r>
              <a:rPr lang="en-US" sz="6000" dirty="0"/>
              <a:t>Elementos de un LP </a:t>
            </a:r>
            <a:br>
              <a:rPr lang="en-US" sz="6000" dirty="0"/>
            </a:br>
            <a:endParaRPr lang="en-US" sz="6000" dirty="0"/>
          </a:p>
        </p:txBody>
      </p:sp>
      <p:sp>
        <p:nvSpPr>
          <p:cNvPr id="17" name="Oval 16">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rgbClr val="9A9E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rgbClr val="FCA4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7149CAFC-3287-49C0-8F47-FCFF9AF7DD1E}"/>
              </a:ext>
            </a:extLst>
          </p:cNvPr>
          <p:cNvPicPr>
            <a:picLocks noChangeAspect="1"/>
          </p:cNvPicPr>
          <p:nvPr/>
        </p:nvPicPr>
        <p:blipFill rotWithShape="1">
          <a:blip r:embed="rId2"/>
          <a:srcRect t="6230" r="2" b="2469"/>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cxnSp>
        <p:nvCxnSpPr>
          <p:cNvPr id="23" name="Straight Connector 22">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Botón de acción: ir al principio 11">
            <a:hlinkClick r:id="rId3" action="ppaction://hlinksldjump" highlightClick="1"/>
            <a:extLst>
              <a:ext uri="{FF2B5EF4-FFF2-40B4-BE49-F238E27FC236}">
                <a16:creationId xmlns:a16="http://schemas.microsoft.com/office/drawing/2014/main" id="{AEA90102-F870-4C69-98D5-3DB99DB2754C}"/>
              </a:ext>
            </a:extLst>
          </p:cNvPr>
          <p:cNvSpPr/>
          <p:nvPr/>
        </p:nvSpPr>
        <p:spPr>
          <a:xfrm>
            <a:off x="9912091" y="5857461"/>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r hacia delante o siguiente 12">
            <a:hlinkClick r:id="" action="ppaction://hlinkshowjump?jump=nextslide" highlightClick="1"/>
            <a:extLst>
              <a:ext uri="{FF2B5EF4-FFF2-40B4-BE49-F238E27FC236}">
                <a16:creationId xmlns:a16="http://schemas.microsoft.com/office/drawing/2014/main" id="{400361A4-4F8F-4F8F-9D0F-A58D8AFB3A46}"/>
              </a:ext>
            </a:extLst>
          </p:cNvPr>
          <p:cNvSpPr/>
          <p:nvPr/>
        </p:nvSpPr>
        <p:spPr>
          <a:xfrm>
            <a:off x="10986048" y="5870713"/>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747818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F65230B-F8DB-4D20-8174-674F090C4ECC}"/>
              </a:ext>
            </a:extLst>
          </p:cNvPr>
          <p:cNvSpPr>
            <a:spLocks noGrp="1"/>
          </p:cNvSpPr>
          <p:nvPr>
            <p:ph type="title"/>
          </p:nvPr>
        </p:nvSpPr>
        <p:spPr>
          <a:xfrm>
            <a:off x="863029" y="1012004"/>
            <a:ext cx="4002076" cy="1887313"/>
          </a:xfrm>
        </p:spPr>
        <p:txBody>
          <a:bodyPr>
            <a:normAutofit/>
          </a:bodyPr>
          <a:lstStyle/>
          <a:p>
            <a:r>
              <a:rPr lang="es-MX" sz="2800" dirty="0">
                <a:solidFill>
                  <a:srgbClr val="FFFFFF"/>
                </a:solidFill>
              </a:rPr>
              <a:t>ESTRUCTURA DE UN PROGRAMA CODIFICADO</a:t>
            </a:r>
          </a:p>
        </p:txBody>
      </p:sp>
      <p:graphicFrame>
        <p:nvGraphicFramePr>
          <p:cNvPr id="5" name="Marcador de contenido 2">
            <a:extLst>
              <a:ext uri="{FF2B5EF4-FFF2-40B4-BE49-F238E27FC236}">
                <a16:creationId xmlns:a16="http://schemas.microsoft.com/office/drawing/2014/main" id="{91ACB6CC-50B6-453E-A2A5-2D972B5EED36}"/>
              </a:ext>
            </a:extLst>
          </p:cNvPr>
          <p:cNvGraphicFramePr>
            <a:graphicFrameLocks noGrp="1"/>
          </p:cNvGraphicFramePr>
          <p:nvPr>
            <p:ph idx="1"/>
            <p:extLst>
              <p:ext uri="{D42A27DB-BD31-4B8C-83A1-F6EECF244321}">
                <p14:modId xmlns:p14="http://schemas.microsoft.com/office/powerpoint/2010/main" val="3695660054"/>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a:extLst>
              <a:ext uri="{FF2B5EF4-FFF2-40B4-BE49-F238E27FC236}">
                <a16:creationId xmlns:a16="http://schemas.microsoft.com/office/drawing/2014/main" id="{87422EC5-B64B-4916-AD6F-3A67D75D7AFE}"/>
              </a:ext>
            </a:extLst>
          </p:cNvPr>
          <p:cNvSpPr/>
          <p:nvPr/>
        </p:nvSpPr>
        <p:spPr>
          <a:xfrm>
            <a:off x="863029" y="2899317"/>
            <a:ext cx="3664366" cy="3046988"/>
          </a:xfrm>
          <a:prstGeom prst="rect">
            <a:avLst/>
          </a:prstGeom>
        </p:spPr>
        <p:txBody>
          <a:bodyPr wrap="square">
            <a:spAutoFit/>
          </a:bodyPr>
          <a:lstStyle/>
          <a:p>
            <a:pPr algn="ctr"/>
            <a:r>
              <a:rPr lang="es-MX" sz="2400" dirty="0">
                <a:solidFill>
                  <a:schemeClr val="bg1">
                    <a:lumMod val="95000"/>
                  </a:schemeClr>
                </a:solidFill>
              </a:rPr>
              <a:t>La programación estructurada fue históricamente la primera manera universalmente aceptada de organizar un programa que cumpliera los siguientes objetivos:</a:t>
            </a:r>
            <a:endParaRPr lang="en-US" sz="2400" dirty="0">
              <a:solidFill>
                <a:schemeClr val="bg1">
                  <a:lumMod val="95000"/>
                </a:schemeClr>
              </a:solidFill>
            </a:endParaRPr>
          </a:p>
          <a:p>
            <a:pPr lvl="0" algn="ctr"/>
            <a:endParaRPr lang="en-US" sz="2400" dirty="0">
              <a:solidFill>
                <a:schemeClr val="bg1">
                  <a:lumMod val="95000"/>
                </a:schemeClr>
              </a:solidFill>
            </a:endParaRPr>
          </a:p>
        </p:txBody>
      </p:sp>
      <p:sp>
        <p:nvSpPr>
          <p:cNvPr id="7" name="Botón de acción: ir hacia delante o siguiente 6">
            <a:hlinkClick r:id="" action="ppaction://hlinkshowjump?jump=nextslide" highlightClick="1"/>
            <a:extLst>
              <a:ext uri="{FF2B5EF4-FFF2-40B4-BE49-F238E27FC236}">
                <a16:creationId xmlns:a16="http://schemas.microsoft.com/office/drawing/2014/main" id="{5DE90A22-3A64-4F44-ACE4-7D89DB48E416}"/>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8C66F5DE-7806-425D-84F2-7E45667D71F1}"/>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223769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22F6364A-B358-4BEE-B158-0734D2C938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38202" y="1570814"/>
            <a:ext cx="0" cy="3710227"/>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a16="http://schemas.microsoft.com/office/drawing/2014/main" id="{19EEA131-1E14-4ADA-84C5-41EF6CF15642}"/>
              </a:ext>
            </a:extLst>
          </p:cNvPr>
          <p:cNvPicPr>
            <a:picLocks noChangeAspect="1"/>
          </p:cNvPicPr>
          <p:nvPr/>
        </p:nvPicPr>
        <p:blipFill>
          <a:blip r:embed="rId2"/>
          <a:stretch>
            <a:fillRect/>
          </a:stretch>
        </p:blipFill>
        <p:spPr>
          <a:xfrm>
            <a:off x="4061859" y="0"/>
            <a:ext cx="8160597" cy="6857999"/>
          </a:xfrm>
          <a:prstGeom prst="rect">
            <a:avLst/>
          </a:prstGeom>
        </p:spPr>
      </p:pic>
      <p:sp>
        <p:nvSpPr>
          <p:cNvPr id="3" name="Rectángulo 2">
            <a:extLst>
              <a:ext uri="{FF2B5EF4-FFF2-40B4-BE49-F238E27FC236}">
                <a16:creationId xmlns:a16="http://schemas.microsoft.com/office/drawing/2014/main" id="{CB9A05D6-787B-4665-BD8D-B73240F10C77}"/>
              </a:ext>
            </a:extLst>
          </p:cNvPr>
          <p:cNvSpPr/>
          <p:nvPr/>
        </p:nvSpPr>
        <p:spPr>
          <a:xfrm>
            <a:off x="122396" y="6550222"/>
            <a:ext cx="4573688" cy="307777"/>
          </a:xfrm>
          <a:prstGeom prst="rect">
            <a:avLst/>
          </a:prstGeom>
        </p:spPr>
        <p:txBody>
          <a:bodyPr wrap="none">
            <a:spAutoFit/>
          </a:bodyPr>
          <a:lstStyle/>
          <a:p>
            <a:r>
              <a:rPr lang="es-MX" sz="1400" i="1">
                <a:latin typeface="Calibri" panose="020F0502020204030204" pitchFamily="34" charset="0"/>
              </a:rPr>
              <a:t>Fuente: Elementos básicos de un lenguaje de alto nivel. PDF.</a:t>
            </a:r>
            <a:endParaRPr lang="es-MX" sz="1400" i="1" dirty="0"/>
          </a:p>
        </p:txBody>
      </p:sp>
      <p:sp>
        <p:nvSpPr>
          <p:cNvPr id="4" name="Rectángulo 3">
            <a:extLst>
              <a:ext uri="{FF2B5EF4-FFF2-40B4-BE49-F238E27FC236}">
                <a16:creationId xmlns:a16="http://schemas.microsoft.com/office/drawing/2014/main" id="{91A9E3EB-3F6C-4348-884B-8B9D4FACD288}"/>
              </a:ext>
            </a:extLst>
          </p:cNvPr>
          <p:cNvSpPr/>
          <p:nvPr/>
        </p:nvSpPr>
        <p:spPr>
          <a:xfrm>
            <a:off x="582831" y="2721113"/>
            <a:ext cx="2831716" cy="954107"/>
          </a:xfrm>
          <a:prstGeom prst="rect">
            <a:avLst/>
          </a:prstGeom>
        </p:spPr>
        <p:txBody>
          <a:bodyPr wrap="square">
            <a:spAutoFit/>
          </a:bodyPr>
          <a:lstStyle/>
          <a:p>
            <a:r>
              <a:rPr lang="es-MX" sz="2800" dirty="0">
                <a:solidFill>
                  <a:srgbClr val="17365D"/>
                </a:solidFill>
                <a:latin typeface="Cambria" panose="02040503050406030204" pitchFamily="18" charset="0"/>
              </a:rPr>
              <a:t>ESTRUCTURA DE UN PROGRAMA</a:t>
            </a:r>
            <a:endParaRPr lang="es-MX" sz="2800" dirty="0"/>
          </a:p>
        </p:txBody>
      </p:sp>
      <p:sp>
        <p:nvSpPr>
          <p:cNvPr id="6" name="Botón de acción: ir hacia delante o siguiente 5">
            <a:hlinkClick r:id="" action="ppaction://hlinkshowjump?jump=nextslide" highlightClick="1"/>
            <a:extLst>
              <a:ext uri="{FF2B5EF4-FFF2-40B4-BE49-F238E27FC236}">
                <a16:creationId xmlns:a16="http://schemas.microsoft.com/office/drawing/2014/main" id="{BB409A21-28D2-4634-BE9F-7768C327CF03}"/>
              </a:ext>
            </a:extLst>
          </p:cNvPr>
          <p:cNvSpPr/>
          <p:nvPr/>
        </p:nvSpPr>
        <p:spPr>
          <a:xfrm>
            <a:off x="2030900" y="3979660"/>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5F3B6B8F-D39E-46C0-80DB-92A3A9E7649E}"/>
              </a:ext>
            </a:extLst>
          </p:cNvPr>
          <p:cNvSpPr/>
          <p:nvPr/>
        </p:nvSpPr>
        <p:spPr>
          <a:xfrm>
            <a:off x="1066808" y="3979660"/>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244543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Freeform: Shape 11">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Imagen 2">
            <a:extLst>
              <a:ext uri="{FF2B5EF4-FFF2-40B4-BE49-F238E27FC236}">
                <a16:creationId xmlns:a16="http://schemas.microsoft.com/office/drawing/2014/main" id="{C27AE422-FA30-4583-8E08-F60C9792FE3B}"/>
              </a:ext>
            </a:extLst>
          </p:cNvPr>
          <p:cNvPicPr>
            <a:picLocks noChangeAspect="1"/>
          </p:cNvPicPr>
          <p:nvPr/>
        </p:nvPicPr>
        <p:blipFill>
          <a:blip r:embed="rId3"/>
          <a:stretch>
            <a:fillRect/>
          </a:stretch>
        </p:blipFill>
        <p:spPr>
          <a:xfrm>
            <a:off x="3439037" y="795030"/>
            <a:ext cx="5258914" cy="5115116"/>
          </a:xfrm>
          <a:prstGeom prst="rect">
            <a:avLst/>
          </a:prstGeom>
        </p:spPr>
      </p:pic>
      <p:sp>
        <p:nvSpPr>
          <p:cNvPr id="2" name="Rectángulo 1">
            <a:extLst>
              <a:ext uri="{FF2B5EF4-FFF2-40B4-BE49-F238E27FC236}">
                <a16:creationId xmlns:a16="http://schemas.microsoft.com/office/drawing/2014/main" id="{49EFCDF6-932D-47D9-A608-8DD9480E6471}"/>
              </a:ext>
            </a:extLst>
          </p:cNvPr>
          <p:cNvSpPr/>
          <p:nvPr/>
        </p:nvSpPr>
        <p:spPr>
          <a:xfrm>
            <a:off x="313204" y="453837"/>
            <a:ext cx="2073157" cy="1200329"/>
          </a:xfrm>
          <a:prstGeom prst="rect">
            <a:avLst/>
          </a:prstGeom>
        </p:spPr>
        <p:txBody>
          <a:bodyPr wrap="square">
            <a:spAutoFit/>
          </a:bodyPr>
          <a:lstStyle/>
          <a:p>
            <a:pPr>
              <a:spcAft>
                <a:spcPts val="600"/>
              </a:spcAft>
            </a:pPr>
            <a:r>
              <a:rPr lang="es-MX" sz="3600" dirty="0">
                <a:solidFill>
                  <a:srgbClr val="17365D"/>
                </a:solidFill>
                <a:latin typeface="Cambria" panose="02040503050406030204" pitchFamily="18" charset="0"/>
              </a:rPr>
              <a:t>TIPOS DE DATOS</a:t>
            </a:r>
            <a:endParaRPr lang="es-MX" sz="3600" dirty="0"/>
          </a:p>
        </p:txBody>
      </p:sp>
      <p:sp>
        <p:nvSpPr>
          <p:cNvPr id="7" name="Botón de acción: ir hacia delante o siguiente 6">
            <a:hlinkClick r:id="" action="ppaction://hlinkshowjump?jump=nextslide" highlightClick="1"/>
            <a:extLst>
              <a:ext uri="{FF2B5EF4-FFF2-40B4-BE49-F238E27FC236}">
                <a16:creationId xmlns:a16="http://schemas.microsoft.com/office/drawing/2014/main" id="{FCAA324E-7A6C-4926-800F-CFC8521B6162}"/>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ir hacia atrás o anterior 8">
            <a:hlinkClick r:id="" action="ppaction://hlinkshowjump?jump=previousslide" highlightClick="1"/>
            <a:extLst>
              <a:ext uri="{FF2B5EF4-FFF2-40B4-BE49-F238E27FC236}">
                <a16:creationId xmlns:a16="http://schemas.microsoft.com/office/drawing/2014/main" id="{40AE8056-E1F2-475E-BB12-9B47F979A5F2}"/>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888547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B642CD-97D7-468F-9316-E2A013BAD8E8}"/>
              </a:ext>
            </a:extLst>
          </p:cNvPr>
          <p:cNvSpPr>
            <a:spLocks noGrp="1"/>
          </p:cNvSpPr>
          <p:nvPr>
            <p:ph type="title"/>
          </p:nvPr>
        </p:nvSpPr>
        <p:spPr>
          <a:xfrm>
            <a:off x="1514292" y="513612"/>
            <a:ext cx="9894133" cy="1031216"/>
          </a:xfrm>
        </p:spPr>
        <p:txBody>
          <a:bodyPr anchor="b">
            <a:normAutofit/>
          </a:bodyPr>
          <a:lstStyle/>
          <a:p>
            <a:r>
              <a:rPr lang="es-MX" b="1"/>
              <a:t>Tipo int</a:t>
            </a:r>
            <a:endParaRPr lang="es-MX" dirty="0"/>
          </a:p>
        </p:txBody>
      </p:sp>
      <p:pic>
        <p:nvPicPr>
          <p:cNvPr id="4" name="Imagen 3">
            <a:extLst>
              <a:ext uri="{FF2B5EF4-FFF2-40B4-BE49-F238E27FC236}">
                <a16:creationId xmlns:a16="http://schemas.microsoft.com/office/drawing/2014/main" id="{554B5779-A137-490F-8969-C82E44D78B25}"/>
              </a:ext>
            </a:extLst>
          </p:cNvPr>
          <p:cNvPicPr>
            <a:picLocks noChangeAspect="1"/>
          </p:cNvPicPr>
          <p:nvPr/>
        </p:nvPicPr>
        <p:blipFill>
          <a:blip r:embed="rId2"/>
          <a:stretch>
            <a:fillRect/>
          </a:stretch>
        </p:blipFill>
        <p:spPr>
          <a:xfrm>
            <a:off x="1242333" y="2606461"/>
            <a:ext cx="5626977" cy="2470109"/>
          </a:xfrm>
          <a:prstGeom prst="rect">
            <a:avLst/>
          </a:prstGeom>
        </p:spPr>
      </p:pic>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3"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1C529651-0070-4717-B7C4-D675171DF649}"/>
              </a:ext>
            </a:extLst>
          </p:cNvPr>
          <p:cNvSpPr>
            <a:spLocks noGrp="1"/>
          </p:cNvSpPr>
          <p:nvPr>
            <p:ph idx="1"/>
          </p:nvPr>
        </p:nvSpPr>
        <p:spPr>
          <a:xfrm>
            <a:off x="7781373" y="2279151"/>
            <a:ext cx="3627063" cy="3387145"/>
          </a:xfrm>
        </p:spPr>
        <p:txBody>
          <a:bodyPr anchor="ctr">
            <a:normAutofit/>
          </a:bodyPr>
          <a:lstStyle/>
          <a:p>
            <a:r>
              <a:rPr lang="es-MX" sz="2400"/>
              <a:t>Tamaño en bytes: 2 bytes (16 bits)</a:t>
            </a:r>
          </a:p>
          <a:p>
            <a:r>
              <a:rPr lang="es-MX" sz="2400"/>
              <a:t>Dominio: son todos los números enteros entre los valores -32.768 y 32.767</a:t>
            </a:r>
          </a:p>
        </p:txBody>
      </p:sp>
      <p:sp>
        <p:nvSpPr>
          <p:cNvPr id="8" name="Botón de acción: ir hacia delante o siguiente 7">
            <a:hlinkClick r:id="" action="ppaction://hlinkshowjump?jump=nextslide" highlightClick="1"/>
            <a:extLst>
              <a:ext uri="{FF2B5EF4-FFF2-40B4-BE49-F238E27FC236}">
                <a16:creationId xmlns:a16="http://schemas.microsoft.com/office/drawing/2014/main" id="{6BD0046E-95E2-47CE-93B4-F2DE983088A3}"/>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r hacia atrás o anterior 9">
            <a:hlinkClick r:id="" action="ppaction://hlinkshowjump?jump=previousslide" highlightClick="1"/>
            <a:extLst>
              <a:ext uri="{FF2B5EF4-FFF2-40B4-BE49-F238E27FC236}">
                <a16:creationId xmlns:a16="http://schemas.microsoft.com/office/drawing/2014/main" id="{178B4F29-C4AD-4C4D-8DAF-49998E313695}"/>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37288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3DE44B-8F05-4A4A-8EC0-CCE7417097B4}"/>
              </a:ext>
            </a:extLst>
          </p:cNvPr>
          <p:cNvSpPr>
            <a:spLocks noGrp="1"/>
          </p:cNvSpPr>
          <p:nvPr>
            <p:ph type="title"/>
          </p:nvPr>
        </p:nvSpPr>
        <p:spPr>
          <a:xfrm>
            <a:off x="1514292" y="513612"/>
            <a:ext cx="9894133" cy="1031216"/>
          </a:xfrm>
        </p:spPr>
        <p:txBody>
          <a:bodyPr anchor="b">
            <a:normAutofit/>
          </a:bodyPr>
          <a:lstStyle/>
          <a:p>
            <a:r>
              <a:rPr lang="es-MX" b="1" dirty="0"/>
              <a:t>Tipo </a:t>
            </a:r>
            <a:r>
              <a:rPr lang="es-MX" b="1" dirty="0" err="1"/>
              <a:t>float</a:t>
            </a:r>
            <a:endParaRPr lang="es-MX" dirty="0"/>
          </a:p>
        </p:txBody>
      </p:sp>
      <p:pic>
        <p:nvPicPr>
          <p:cNvPr id="4" name="Imagen 3">
            <a:extLst>
              <a:ext uri="{FF2B5EF4-FFF2-40B4-BE49-F238E27FC236}">
                <a16:creationId xmlns:a16="http://schemas.microsoft.com/office/drawing/2014/main" id="{8EF76523-B3A2-4FD8-B7C0-8129C28E8A7B}"/>
              </a:ext>
            </a:extLst>
          </p:cNvPr>
          <p:cNvPicPr>
            <a:picLocks noChangeAspect="1"/>
          </p:cNvPicPr>
          <p:nvPr/>
        </p:nvPicPr>
        <p:blipFill>
          <a:blip r:embed="rId2"/>
          <a:stretch>
            <a:fillRect/>
          </a:stretch>
        </p:blipFill>
        <p:spPr>
          <a:xfrm>
            <a:off x="1118400" y="2466640"/>
            <a:ext cx="6008656" cy="2609929"/>
          </a:xfrm>
          <a:prstGeom prst="rect">
            <a:avLst/>
          </a:prstGeom>
        </p:spPr>
      </p:pic>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1"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C991805D-9F20-4E1F-BFE9-B9FA82BCCC5D}"/>
              </a:ext>
            </a:extLst>
          </p:cNvPr>
          <p:cNvSpPr>
            <a:spLocks noGrp="1"/>
          </p:cNvSpPr>
          <p:nvPr>
            <p:ph idx="1"/>
          </p:nvPr>
        </p:nvSpPr>
        <p:spPr>
          <a:xfrm>
            <a:off x="7781373" y="2279151"/>
            <a:ext cx="3627063" cy="3387145"/>
          </a:xfrm>
        </p:spPr>
        <p:txBody>
          <a:bodyPr anchor="ctr">
            <a:normAutofit/>
          </a:bodyPr>
          <a:lstStyle/>
          <a:p>
            <a:r>
              <a:rPr lang="es-MX" sz="2400"/>
              <a:t>Tamaño en bytes: 4 bytes</a:t>
            </a:r>
          </a:p>
          <a:p>
            <a:r>
              <a:rPr lang="es-MX" sz="2400"/>
              <a:t>Dominio: son todos los números reales que contienen una coma decimal comprendidos entre los valores: 3,4 × 10-38 y 3,4 × 1038</a:t>
            </a:r>
          </a:p>
        </p:txBody>
      </p:sp>
      <p:sp>
        <p:nvSpPr>
          <p:cNvPr id="7" name="Botón de acción: ir hacia delante o siguiente 6">
            <a:hlinkClick r:id="" action="ppaction://hlinkshowjump?jump=nextslide" highlightClick="1"/>
            <a:extLst>
              <a:ext uri="{FF2B5EF4-FFF2-40B4-BE49-F238E27FC236}">
                <a16:creationId xmlns:a16="http://schemas.microsoft.com/office/drawing/2014/main" id="{8BE3F401-C133-4DFA-AFA3-F5BDF506C888}"/>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F691044B-416F-4A99-A47C-B58608BCDE83}"/>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805359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2DBBFB-A4C7-465F-813F-7BCA7E48011F}"/>
              </a:ext>
            </a:extLst>
          </p:cNvPr>
          <p:cNvSpPr>
            <a:spLocks noGrp="1"/>
          </p:cNvSpPr>
          <p:nvPr>
            <p:ph type="title"/>
          </p:nvPr>
        </p:nvSpPr>
        <p:spPr>
          <a:xfrm>
            <a:off x="1514292" y="513612"/>
            <a:ext cx="9894133" cy="1031216"/>
          </a:xfrm>
        </p:spPr>
        <p:txBody>
          <a:bodyPr anchor="b">
            <a:normAutofit/>
          </a:bodyPr>
          <a:lstStyle/>
          <a:p>
            <a:r>
              <a:rPr lang="es-MX" b="1" dirty="0"/>
              <a:t>Tipo </a:t>
            </a:r>
            <a:r>
              <a:rPr lang="es-MX" b="1" dirty="0" err="1"/>
              <a:t>double</a:t>
            </a:r>
            <a:endParaRPr lang="es-MX" dirty="0"/>
          </a:p>
        </p:txBody>
      </p:sp>
      <p:pic>
        <p:nvPicPr>
          <p:cNvPr id="4" name="Imagen 3">
            <a:extLst>
              <a:ext uri="{FF2B5EF4-FFF2-40B4-BE49-F238E27FC236}">
                <a16:creationId xmlns:a16="http://schemas.microsoft.com/office/drawing/2014/main" id="{EFC1C14D-9307-485D-8430-B18E01B4EB63}"/>
              </a:ext>
            </a:extLst>
          </p:cNvPr>
          <p:cNvPicPr>
            <a:picLocks noChangeAspect="1"/>
          </p:cNvPicPr>
          <p:nvPr/>
        </p:nvPicPr>
        <p:blipFill>
          <a:blip r:embed="rId2"/>
          <a:stretch>
            <a:fillRect/>
          </a:stretch>
        </p:blipFill>
        <p:spPr>
          <a:xfrm>
            <a:off x="1105538" y="2810742"/>
            <a:ext cx="5958156" cy="2501487"/>
          </a:xfrm>
          <a:prstGeom prst="rect">
            <a:avLst/>
          </a:prstGeom>
        </p:spPr>
      </p:pic>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1"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5E5F64E6-2251-45DA-A9B6-0A9AB89E92CB}"/>
              </a:ext>
            </a:extLst>
          </p:cNvPr>
          <p:cNvSpPr>
            <a:spLocks noGrp="1"/>
          </p:cNvSpPr>
          <p:nvPr>
            <p:ph idx="1"/>
          </p:nvPr>
        </p:nvSpPr>
        <p:spPr>
          <a:xfrm>
            <a:off x="7781373" y="2279151"/>
            <a:ext cx="3627063" cy="3387145"/>
          </a:xfrm>
        </p:spPr>
        <p:txBody>
          <a:bodyPr anchor="ctr">
            <a:normAutofit/>
          </a:bodyPr>
          <a:lstStyle/>
          <a:p>
            <a:r>
              <a:rPr lang="es-MX" sz="2400"/>
              <a:t>Tamaño en bytes: 8 bytes</a:t>
            </a:r>
          </a:p>
          <a:p>
            <a:r>
              <a:rPr lang="es-MX" sz="2400"/>
              <a:t>Dominio: son todos los números reales que contienen una coma decimal comprendidos entre los valores: 1,7 × 10-308 y 1,7 × 10308</a:t>
            </a:r>
          </a:p>
        </p:txBody>
      </p:sp>
      <p:sp>
        <p:nvSpPr>
          <p:cNvPr id="8" name="Botón de acción: ir hacia atrás o anterior 7">
            <a:hlinkClick r:id="" action="ppaction://hlinkshowjump?jump=previousslide" highlightClick="1"/>
            <a:extLst>
              <a:ext uri="{FF2B5EF4-FFF2-40B4-BE49-F238E27FC236}">
                <a16:creationId xmlns:a16="http://schemas.microsoft.com/office/drawing/2014/main" id="{25C7B5EB-7962-4E38-8A13-BC06D58824DA}"/>
              </a:ext>
            </a:extLst>
          </p:cNvPr>
          <p:cNvSpPr/>
          <p:nvPr/>
        </p:nvSpPr>
        <p:spPr>
          <a:xfrm>
            <a:off x="10025277" y="5991076"/>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r al principio 9">
            <a:hlinkClick r:id="rId3" action="ppaction://hlinksldjump" highlightClick="1"/>
            <a:extLst>
              <a:ext uri="{FF2B5EF4-FFF2-40B4-BE49-F238E27FC236}">
                <a16:creationId xmlns:a16="http://schemas.microsoft.com/office/drawing/2014/main" id="{B4C47BFF-1A9B-4199-A3AD-B2F8BD867F2E}"/>
              </a:ext>
            </a:extLst>
          </p:cNvPr>
          <p:cNvSpPr/>
          <p:nvPr/>
        </p:nvSpPr>
        <p:spPr>
          <a:xfrm>
            <a:off x="11039072" y="5994479"/>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545826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C183311-839D-4B49-A418-8059F4FDFB6A}"/>
              </a:ext>
            </a:extLst>
          </p:cNvPr>
          <p:cNvSpPr>
            <a:spLocks noGrp="1"/>
          </p:cNvSpPr>
          <p:nvPr>
            <p:ph type="title"/>
          </p:nvPr>
        </p:nvSpPr>
        <p:spPr>
          <a:xfrm>
            <a:off x="642257" y="4525347"/>
            <a:ext cx="6939722" cy="1737360"/>
          </a:xfrm>
        </p:spPr>
        <p:txBody>
          <a:bodyPr vert="horz" lIns="91440" tIns="45720" rIns="91440" bIns="45720" rtlCol="0" anchor="ctr">
            <a:normAutofit/>
          </a:bodyPr>
          <a:lstStyle/>
          <a:p>
            <a:pPr algn="r"/>
            <a:r>
              <a:rPr lang="en-US" sz="2900" dirty="0" err="1"/>
              <a:t>Principales</a:t>
            </a:r>
            <a:r>
              <a:rPr lang="en-US" sz="2900" dirty="0"/>
              <a:t> </a:t>
            </a:r>
            <a:r>
              <a:rPr lang="en-US" sz="2900" dirty="0" err="1"/>
              <a:t>herramientas</a:t>
            </a:r>
            <a:r>
              <a:rPr lang="en-US" sz="2900" dirty="0"/>
              <a:t> </a:t>
            </a:r>
            <a:r>
              <a:rPr lang="en-US" sz="2900" dirty="0" err="1"/>
              <a:t>desarrolladas</a:t>
            </a:r>
            <a:r>
              <a:rPr lang="en-US" sz="2900" dirty="0"/>
              <a:t> con </a:t>
            </a:r>
            <a:r>
              <a:rPr lang="en-US" sz="2900" dirty="0" err="1"/>
              <a:t>lenguaje</a:t>
            </a:r>
            <a:r>
              <a:rPr lang="en-US" sz="2900" dirty="0"/>
              <a:t> de programación </a:t>
            </a:r>
            <a:r>
              <a:rPr lang="en-US" sz="2900" dirty="0" err="1"/>
              <a:t>estructurado</a:t>
            </a:r>
            <a:br>
              <a:rPr lang="en-US" sz="2900" dirty="0"/>
            </a:br>
            <a:endParaRPr lang="en-US" sz="2900" dirty="0"/>
          </a:p>
        </p:txBody>
      </p:sp>
      <p:sp>
        <p:nvSpPr>
          <p:cNvPr id="25" name="Oval 24">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rgbClr val="595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rgbClr val="B377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7773B845-7996-4698-B0C5-0732812B129B}"/>
              </a:ext>
            </a:extLst>
          </p:cNvPr>
          <p:cNvPicPr>
            <a:picLocks noChangeAspect="1"/>
          </p:cNvPicPr>
          <p:nvPr/>
        </p:nvPicPr>
        <p:blipFill rotWithShape="1">
          <a:blip r:embed="rId2"/>
          <a:srcRect l="27685"/>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cxnSp>
        <p:nvCxnSpPr>
          <p:cNvPr id="31" name="Straight Connector 30">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Botón de acción: ir al principio 16">
            <a:hlinkClick r:id="rId3" action="ppaction://hlinksldjump" highlightClick="1"/>
            <a:extLst>
              <a:ext uri="{FF2B5EF4-FFF2-40B4-BE49-F238E27FC236}">
                <a16:creationId xmlns:a16="http://schemas.microsoft.com/office/drawing/2014/main" id="{0F44754A-CCD0-42D7-99B4-DFA1D871A47A}"/>
              </a:ext>
            </a:extLst>
          </p:cNvPr>
          <p:cNvSpPr/>
          <p:nvPr/>
        </p:nvSpPr>
        <p:spPr>
          <a:xfrm>
            <a:off x="9912091" y="5857461"/>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Botón de acción: ir hacia delante o siguiente 18">
            <a:hlinkClick r:id="" action="ppaction://hlinkshowjump?jump=nextslide" highlightClick="1"/>
            <a:extLst>
              <a:ext uri="{FF2B5EF4-FFF2-40B4-BE49-F238E27FC236}">
                <a16:creationId xmlns:a16="http://schemas.microsoft.com/office/drawing/2014/main" id="{67C54A61-4701-42BF-A09E-7B3F922941E8}"/>
              </a:ext>
            </a:extLst>
          </p:cNvPr>
          <p:cNvSpPr/>
          <p:nvPr/>
        </p:nvSpPr>
        <p:spPr>
          <a:xfrm>
            <a:off x="10986048" y="5870713"/>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411950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683B4F-B136-48A6-8E2D-C3BCEEA8BFEC}"/>
              </a:ext>
            </a:extLst>
          </p:cNvPr>
          <p:cNvSpPr>
            <a:spLocks noGrp="1"/>
          </p:cNvSpPr>
          <p:nvPr>
            <p:ph type="title"/>
          </p:nvPr>
        </p:nvSpPr>
        <p:spPr>
          <a:xfrm>
            <a:off x="655320" y="365125"/>
            <a:ext cx="5120114" cy="1692794"/>
          </a:xfrm>
        </p:spPr>
        <p:txBody>
          <a:bodyPr>
            <a:normAutofit/>
          </a:bodyPr>
          <a:lstStyle/>
          <a:p>
            <a:r>
              <a:rPr lang="es-MX" b="1" dirty="0"/>
              <a:t>OTHELO : </a:t>
            </a:r>
            <a:endParaRPr lang="es-MX" dirty="0"/>
          </a:p>
        </p:txBody>
      </p:sp>
      <p:cxnSp>
        <p:nvCxnSpPr>
          <p:cNvPr id="71" name="Straight Arrow Connector 70">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580F76EA-21D3-4044-AA6F-EB903A65E5BE}"/>
              </a:ext>
            </a:extLst>
          </p:cNvPr>
          <p:cNvSpPr>
            <a:spLocks noGrp="1"/>
          </p:cNvSpPr>
          <p:nvPr>
            <p:ph idx="1"/>
          </p:nvPr>
        </p:nvSpPr>
        <p:spPr>
          <a:xfrm>
            <a:off x="655321" y="2575034"/>
            <a:ext cx="5120113" cy="3462228"/>
          </a:xfrm>
        </p:spPr>
        <p:txBody>
          <a:bodyPr>
            <a:normAutofit/>
          </a:bodyPr>
          <a:lstStyle/>
          <a:p>
            <a:r>
              <a:rPr lang="es-MX" sz="1800"/>
              <a:t>Es un juego parecido a damas chinas ya que hace uso de un tablero, Othelo ha sido implementado con el lenguaje C haciendo uso de listas enlazadas y circulares. </a:t>
            </a:r>
          </a:p>
          <a:p>
            <a:r>
              <a:rPr lang="es-MX" sz="1800"/>
              <a:t>En este caso puede verse el uso del lenguaje de programación C para el desarrollo y creación de juegos en línea.</a:t>
            </a:r>
          </a:p>
          <a:p>
            <a:endParaRPr lang="es-MX" sz="1800"/>
          </a:p>
        </p:txBody>
      </p:sp>
      <p:pic>
        <p:nvPicPr>
          <p:cNvPr id="1026" name="Picture 2" descr="Resultado de imagen para othello juego computadora">
            <a:extLst>
              <a:ext uri="{FF2B5EF4-FFF2-40B4-BE49-F238E27FC236}">
                <a16:creationId xmlns:a16="http://schemas.microsoft.com/office/drawing/2014/main" id="{B187133E-CE3C-4760-8C50-B20505C173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166" b="-1"/>
          <a:stretch/>
        </p:blipFill>
        <p:spPr bwMode="auto">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
        <p:nvSpPr>
          <p:cNvPr id="6" name="Botón de acción: ir hacia delante o siguiente 5">
            <a:hlinkClick r:id="" action="ppaction://hlinkshowjump?jump=nextslide" highlightClick="1"/>
            <a:extLst>
              <a:ext uri="{FF2B5EF4-FFF2-40B4-BE49-F238E27FC236}">
                <a16:creationId xmlns:a16="http://schemas.microsoft.com/office/drawing/2014/main" id="{B0EA0C50-5C20-4897-9B24-025802ECAE9E}"/>
              </a:ext>
            </a:extLst>
          </p:cNvPr>
          <p:cNvSpPr/>
          <p:nvPr/>
        </p:nvSpPr>
        <p:spPr>
          <a:xfrm>
            <a:off x="2667004" y="5659575"/>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atrás o anterior 6">
            <a:hlinkClick r:id="" action="ppaction://hlinkshowjump?jump=previousslide" highlightClick="1"/>
            <a:extLst>
              <a:ext uri="{FF2B5EF4-FFF2-40B4-BE49-F238E27FC236}">
                <a16:creationId xmlns:a16="http://schemas.microsoft.com/office/drawing/2014/main" id="{55E8BEE1-705F-495B-A12B-D42357169C74}"/>
              </a:ext>
            </a:extLst>
          </p:cNvPr>
          <p:cNvSpPr/>
          <p:nvPr/>
        </p:nvSpPr>
        <p:spPr>
          <a:xfrm>
            <a:off x="1702912" y="5659575"/>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360066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5C4956D8-4867-43C2-9943-8F7673C83BD0}"/>
              </a:ext>
            </a:extLst>
          </p:cNvPr>
          <p:cNvSpPr>
            <a:spLocks noGrp="1"/>
          </p:cNvSpPr>
          <p:nvPr>
            <p:ph type="title"/>
          </p:nvPr>
        </p:nvSpPr>
        <p:spPr>
          <a:xfrm>
            <a:off x="6094105" y="802955"/>
            <a:ext cx="4977976" cy="1454051"/>
          </a:xfrm>
        </p:spPr>
        <p:txBody>
          <a:bodyPr>
            <a:normAutofit/>
          </a:bodyPr>
          <a:lstStyle/>
          <a:p>
            <a:r>
              <a:rPr lang="es-MX" b="1">
                <a:solidFill>
                  <a:srgbClr val="000000"/>
                </a:solidFill>
              </a:rPr>
              <a:t>CALIBRE</a:t>
            </a:r>
            <a:endParaRPr lang="es-MX">
              <a:solidFill>
                <a:srgbClr val="000000"/>
              </a:solidFill>
            </a:endParaRP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n 3">
            <a:extLst>
              <a:ext uri="{FF2B5EF4-FFF2-40B4-BE49-F238E27FC236}">
                <a16:creationId xmlns:a16="http://schemas.microsoft.com/office/drawing/2014/main" id="{779AC8D4-8C4E-415D-A809-6E3C8B51A1DC}"/>
              </a:ext>
            </a:extLst>
          </p:cNvPr>
          <p:cNvPicPr>
            <a:picLocks noChangeAspect="1"/>
          </p:cNvPicPr>
          <p:nvPr/>
        </p:nvPicPr>
        <p:blipFill rotWithShape="1">
          <a:blip r:embed="rId3">
            <a:alphaModFix/>
          </a:blip>
          <a:srcRect l="22599" r="21748" b="1"/>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Marcador de contenido 2">
            <a:extLst>
              <a:ext uri="{FF2B5EF4-FFF2-40B4-BE49-F238E27FC236}">
                <a16:creationId xmlns:a16="http://schemas.microsoft.com/office/drawing/2014/main" id="{75867289-1D77-427D-95A9-BDF97A23E949}"/>
              </a:ext>
            </a:extLst>
          </p:cNvPr>
          <p:cNvSpPr>
            <a:spLocks noGrp="1"/>
          </p:cNvSpPr>
          <p:nvPr>
            <p:ph idx="1"/>
          </p:nvPr>
        </p:nvSpPr>
        <p:spPr>
          <a:xfrm>
            <a:off x="6090574" y="2074128"/>
            <a:ext cx="5614874" cy="3986844"/>
          </a:xfrm>
        </p:spPr>
        <p:txBody>
          <a:bodyPr anchor="ctr">
            <a:normAutofit/>
          </a:bodyPr>
          <a:lstStyle/>
          <a:p>
            <a:pPr marL="0" indent="0">
              <a:buNone/>
            </a:pPr>
            <a:r>
              <a:rPr lang="es-MX" sz="3200" dirty="0">
                <a:solidFill>
                  <a:srgbClr val="000000"/>
                </a:solidFill>
              </a:rPr>
              <a:t>Es un gestor y organizador de libros electrónicos que, permite la conversión de numerosos formatos de archivos para libros. Esta herramienta es desarrollada en C y Python.</a:t>
            </a:r>
          </a:p>
        </p:txBody>
      </p:sp>
      <p:sp>
        <p:nvSpPr>
          <p:cNvPr id="8" name="Botón de acción: ir hacia delante o siguiente 7">
            <a:hlinkClick r:id="" action="ppaction://hlinkshowjump?jump=nextslide" highlightClick="1"/>
            <a:extLst>
              <a:ext uri="{FF2B5EF4-FFF2-40B4-BE49-F238E27FC236}">
                <a16:creationId xmlns:a16="http://schemas.microsoft.com/office/drawing/2014/main" id="{9F0CD271-BE3F-46B1-8821-2E032699F55A}"/>
              </a:ext>
            </a:extLst>
          </p:cNvPr>
          <p:cNvSpPr/>
          <p:nvPr/>
        </p:nvSpPr>
        <p:spPr>
          <a:xfrm>
            <a:off x="11227908" y="5923721"/>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r hacia atrás o anterior 9">
            <a:hlinkClick r:id="" action="ppaction://hlinkshowjump?jump=previousslide" highlightClick="1"/>
            <a:extLst>
              <a:ext uri="{FF2B5EF4-FFF2-40B4-BE49-F238E27FC236}">
                <a16:creationId xmlns:a16="http://schemas.microsoft.com/office/drawing/2014/main" id="{2214ACFD-9743-4103-9296-7345DA974C58}"/>
              </a:ext>
            </a:extLst>
          </p:cNvPr>
          <p:cNvSpPr/>
          <p:nvPr/>
        </p:nvSpPr>
        <p:spPr>
          <a:xfrm>
            <a:off x="10263816" y="5923721"/>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21817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Recorte de pantalla">
            <a:extLst>
              <a:ext uri="{FF2B5EF4-FFF2-40B4-BE49-F238E27FC236}">
                <a16:creationId xmlns:a16="http://schemas.microsoft.com/office/drawing/2014/main" id="{9BC88287-E9CF-4016-8B85-3E9879D8BF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1915" y="86983"/>
            <a:ext cx="7974594" cy="6080246"/>
          </a:xfrm>
          <a:prstGeom prst="rect">
            <a:avLst/>
          </a:prstGeom>
        </p:spPr>
      </p:pic>
      <p:sp>
        <p:nvSpPr>
          <p:cNvPr id="3" name="Elipse 2">
            <a:extLst>
              <a:ext uri="{FF2B5EF4-FFF2-40B4-BE49-F238E27FC236}">
                <a16:creationId xmlns:a16="http://schemas.microsoft.com/office/drawing/2014/main" id="{A4126A58-75EB-4BB5-BE49-9FAFBBD8E327}"/>
              </a:ext>
            </a:extLst>
          </p:cNvPr>
          <p:cNvSpPr/>
          <p:nvPr/>
        </p:nvSpPr>
        <p:spPr>
          <a:xfrm>
            <a:off x="5055705" y="1084825"/>
            <a:ext cx="1040295" cy="64935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hacia abajo 3">
            <a:extLst>
              <a:ext uri="{FF2B5EF4-FFF2-40B4-BE49-F238E27FC236}">
                <a16:creationId xmlns:a16="http://schemas.microsoft.com/office/drawing/2014/main" id="{FB2A8406-5C42-43E6-AFD6-60E0BC2D6FCA}"/>
              </a:ext>
            </a:extLst>
          </p:cNvPr>
          <p:cNvSpPr/>
          <p:nvPr/>
        </p:nvSpPr>
        <p:spPr>
          <a:xfrm rot="4219195">
            <a:off x="6142568" y="846829"/>
            <a:ext cx="646648" cy="735313"/>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1" name="Grupo 10">
            <a:extLst>
              <a:ext uri="{FF2B5EF4-FFF2-40B4-BE49-F238E27FC236}">
                <a16:creationId xmlns:a16="http://schemas.microsoft.com/office/drawing/2014/main" id="{2B138E37-F2D3-4BC9-9247-227AD993B77C}"/>
              </a:ext>
            </a:extLst>
          </p:cNvPr>
          <p:cNvGrpSpPr/>
          <p:nvPr/>
        </p:nvGrpSpPr>
        <p:grpSpPr>
          <a:xfrm>
            <a:off x="-692416" y="-598202"/>
            <a:ext cx="4535548" cy="4255801"/>
            <a:chOff x="-692416" y="-598202"/>
            <a:chExt cx="4535548" cy="4255801"/>
          </a:xfrm>
        </p:grpSpPr>
        <p:sp>
          <p:nvSpPr>
            <p:cNvPr id="10" name="Elipse 9">
              <a:extLst>
                <a:ext uri="{FF2B5EF4-FFF2-40B4-BE49-F238E27FC236}">
                  <a16:creationId xmlns:a16="http://schemas.microsoft.com/office/drawing/2014/main" id="{079C3147-0CDA-49FF-8C81-E7BE148D0E48}"/>
                </a:ext>
              </a:extLst>
            </p:cNvPr>
            <p:cNvSpPr/>
            <p:nvPr/>
          </p:nvSpPr>
          <p:spPr>
            <a:xfrm>
              <a:off x="-692416" y="-598202"/>
              <a:ext cx="4535548" cy="42558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a:extLst>
                <a:ext uri="{FF2B5EF4-FFF2-40B4-BE49-F238E27FC236}">
                  <a16:creationId xmlns:a16="http://schemas.microsoft.com/office/drawing/2014/main" id="{AE2EC41D-07ED-4C43-A741-78D80A13CB34}"/>
                </a:ext>
              </a:extLst>
            </p:cNvPr>
            <p:cNvPicPr>
              <a:picLocks noChangeAspect="1"/>
            </p:cNvPicPr>
            <p:nvPr/>
          </p:nvPicPr>
          <p:blipFill>
            <a:blip r:embed="rId3"/>
            <a:stretch>
              <a:fillRect/>
            </a:stretch>
          </p:blipFill>
          <p:spPr>
            <a:xfrm>
              <a:off x="420865" y="570038"/>
              <a:ext cx="2308986" cy="2298724"/>
            </a:xfrm>
            <a:prstGeom prst="ellipse">
              <a:avLst/>
            </a:prstGeom>
            <a:ln>
              <a:noFill/>
            </a:ln>
            <a:effectLst>
              <a:softEdge rad="112500"/>
            </a:effectLst>
          </p:spPr>
        </p:pic>
      </p:grpSp>
      <p:sp>
        <p:nvSpPr>
          <p:cNvPr id="8" name="Título 7">
            <a:extLst>
              <a:ext uri="{FF2B5EF4-FFF2-40B4-BE49-F238E27FC236}">
                <a16:creationId xmlns:a16="http://schemas.microsoft.com/office/drawing/2014/main" id="{1A4A6CA7-6871-4EA0-AC3B-A49B75BA8752}"/>
              </a:ext>
            </a:extLst>
          </p:cNvPr>
          <p:cNvSpPr>
            <a:spLocks noGrp="1"/>
          </p:cNvSpPr>
          <p:nvPr>
            <p:ph type="title"/>
          </p:nvPr>
        </p:nvSpPr>
        <p:spPr>
          <a:xfrm>
            <a:off x="704126" y="4798172"/>
            <a:ext cx="3293398" cy="1369057"/>
          </a:xfrm>
        </p:spPr>
        <p:txBody>
          <a:bodyPr>
            <a:noAutofit/>
          </a:bodyPr>
          <a:lstStyle/>
          <a:p>
            <a:r>
              <a:rPr lang="es-ES" sz="4000" dirty="0">
                <a:latin typeface="Segoe UI" panose="020B0502040204020203" pitchFamily="34" charset="0"/>
                <a:ea typeface="Segoe UI" panose="020B0502040204020203" pitchFamily="34" charset="0"/>
                <a:cs typeface="Times New Roman" panose="02020603050405020304" pitchFamily="18" charset="0"/>
              </a:rPr>
              <a:t>Ubicación </a:t>
            </a:r>
            <a:br>
              <a:rPr lang="es-ES" sz="4000" dirty="0">
                <a:latin typeface="Segoe UI" panose="020B0502040204020203" pitchFamily="34" charset="0"/>
                <a:ea typeface="Segoe UI" panose="020B0502040204020203" pitchFamily="34" charset="0"/>
                <a:cs typeface="Times New Roman" panose="02020603050405020304" pitchFamily="18" charset="0"/>
              </a:rPr>
            </a:br>
            <a:r>
              <a:rPr lang="es-ES" sz="4000" dirty="0">
                <a:latin typeface="Segoe UI" panose="020B0502040204020203" pitchFamily="34" charset="0"/>
                <a:ea typeface="Segoe UI" panose="020B0502040204020203" pitchFamily="34" charset="0"/>
                <a:cs typeface="Times New Roman" panose="02020603050405020304" pitchFamily="18" charset="0"/>
              </a:rPr>
              <a:t>espacial de </a:t>
            </a:r>
            <a:br>
              <a:rPr lang="es-ES" sz="4000" dirty="0">
                <a:latin typeface="Segoe UI" panose="020B0502040204020203" pitchFamily="34" charset="0"/>
                <a:ea typeface="Segoe UI" panose="020B0502040204020203" pitchFamily="34" charset="0"/>
                <a:cs typeface="Times New Roman" panose="02020603050405020304" pitchFamily="18" charset="0"/>
              </a:rPr>
            </a:br>
            <a:r>
              <a:rPr lang="es-ES" sz="4000" dirty="0">
                <a:latin typeface="Segoe UI" panose="020B0502040204020203" pitchFamily="34" charset="0"/>
                <a:ea typeface="Segoe UI" panose="020B0502040204020203" pitchFamily="34" charset="0"/>
                <a:cs typeface="Times New Roman" panose="02020603050405020304" pitchFamily="18" charset="0"/>
              </a:rPr>
              <a:t>la unidad de </a:t>
            </a:r>
            <a:br>
              <a:rPr lang="es-ES" sz="4000" dirty="0">
                <a:latin typeface="Segoe UI" panose="020B0502040204020203" pitchFamily="34" charset="0"/>
                <a:ea typeface="Segoe UI" panose="020B0502040204020203" pitchFamily="34" charset="0"/>
                <a:cs typeface="Times New Roman" panose="02020603050405020304" pitchFamily="18" charset="0"/>
              </a:rPr>
            </a:br>
            <a:r>
              <a:rPr lang="es-ES" sz="4000" dirty="0">
                <a:latin typeface="Segoe UI" panose="020B0502040204020203" pitchFamily="34" charset="0"/>
                <a:ea typeface="Segoe UI" panose="020B0502040204020203" pitchFamily="34" charset="0"/>
                <a:cs typeface="Times New Roman" panose="02020603050405020304" pitchFamily="18" charset="0"/>
              </a:rPr>
              <a:t>aprendizaje</a:t>
            </a:r>
            <a:br>
              <a:rPr lang="es-MX" sz="4000" dirty="0"/>
            </a:br>
            <a:endParaRPr lang="es-MX" sz="4000" dirty="0"/>
          </a:p>
        </p:txBody>
      </p:sp>
      <p:pic>
        <p:nvPicPr>
          <p:cNvPr id="12" name="Picture 2" descr="Resultado de imagen para menu boton">
            <a:hlinkClick r:id="rId4" action="ppaction://hlinksldjump"/>
            <a:extLst>
              <a:ext uri="{FF2B5EF4-FFF2-40B4-BE49-F238E27FC236}">
                <a16:creationId xmlns:a16="http://schemas.microsoft.com/office/drawing/2014/main" id="{21DD3473-A1BD-40BD-80FB-274BB3A588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47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505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09B51D48-D160-4707-86B7-39BDD49F5979}"/>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a:normAutofit/>
          </a:bodyPr>
          <a:lstStyle/>
          <a:p>
            <a:pPr algn="ctr"/>
            <a:r>
              <a:rPr lang="es-MX" sz="2600" b="1">
                <a:solidFill>
                  <a:srgbClr val="FFFFFF"/>
                </a:solidFill>
              </a:rPr>
              <a:t>SERVIDOR APACHE</a:t>
            </a:r>
            <a:endParaRPr lang="es-MX" sz="2600">
              <a:solidFill>
                <a:srgbClr val="FFFFFF"/>
              </a:solidFill>
            </a:endParaRPr>
          </a:p>
        </p:txBody>
      </p:sp>
      <p:pic>
        <p:nvPicPr>
          <p:cNvPr id="4" name="Imagen 3">
            <a:extLst>
              <a:ext uri="{FF2B5EF4-FFF2-40B4-BE49-F238E27FC236}">
                <a16:creationId xmlns:a16="http://schemas.microsoft.com/office/drawing/2014/main" id="{E8486734-E375-4D50-AFAC-D9337DD086C3}"/>
              </a:ext>
            </a:extLst>
          </p:cNvPr>
          <p:cNvPicPr>
            <a:picLocks noChangeAspect="1"/>
          </p:cNvPicPr>
          <p:nvPr/>
        </p:nvPicPr>
        <p:blipFill>
          <a:blip r:embed="rId2"/>
          <a:stretch>
            <a:fillRect/>
          </a:stretch>
        </p:blipFill>
        <p:spPr>
          <a:xfrm>
            <a:off x="4038600" y="1318544"/>
            <a:ext cx="7188199" cy="3080656"/>
          </a:xfrm>
          <a:prstGeom prst="rect">
            <a:avLst/>
          </a:prstGeom>
        </p:spPr>
      </p:pic>
      <p:sp>
        <p:nvSpPr>
          <p:cNvPr id="3" name="Marcador de contenido 2">
            <a:extLst>
              <a:ext uri="{FF2B5EF4-FFF2-40B4-BE49-F238E27FC236}">
                <a16:creationId xmlns:a16="http://schemas.microsoft.com/office/drawing/2014/main" id="{6F283B8A-27E5-4BF9-932A-9B94E61BAEAF}"/>
              </a:ext>
            </a:extLst>
          </p:cNvPr>
          <p:cNvSpPr>
            <a:spLocks noGrp="1"/>
          </p:cNvSpPr>
          <p:nvPr>
            <p:ph idx="1"/>
          </p:nvPr>
        </p:nvSpPr>
        <p:spPr>
          <a:xfrm>
            <a:off x="3294744" y="4601029"/>
            <a:ext cx="7932056" cy="1575934"/>
          </a:xfrm>
        </p:spPr>
        <p:txBody>
          <a:bodyPr>
            <a:normAutofit/>
          </a:bodyPr>
          <a:lstStyle/>
          <a:p>
            <a:pPr marL="0" indent="0">
              <a:buNone/>
            </a:pPr>
            <a:r>
              <a:rPr lang="es-MX" sz="2400" dirty="0"/>
              <a:t>Es un servidor web HTTP de código abierto y es desarrollado en lenguaje C, posee bases de datos de autenticación , sin embargo es deficiente en cuanto a una interfaz grafica. Utiliza y dispone de lenguaje C.</a:t>
            </a:r>
          </a:p>
        </p:txBody>
      </p:sp>
      <p:sp>
        <p:nvSpPr>
          <p:cNvPr id="10" name="Botón de acción: ir hacia atrás o anterior 9">
            <a:hlinkClick r:id="" action="ppaction://hlinkshowjump?jump=previousslide" highlightClick="1"/>
            <a:extLst>
              <a:ext uri="{FF2B5EF4-FFF2-40B4-BE49-F238E27FC236}">
                <a16:creationId xmlns:a16="http://schemas.microsoft.com/office/drawing/2014/main" id="{37F82798-DC96-480A-BDD0-90AA25E0C85C}"/>
              </a:ext>
            </a:extLst>
          </p:cNvPr>
          <p:cNvSpPr/>
          <p:nvPr/>
        </p:nvSpPr>
        <p:spPr>
          <a:xfrm>
            <a:off x="10104790" y="6001105"/>
            <a:ext cx="821631" cy="755374"/>
          </a:xfrm>
          <a:prstGeom prst="actionButtonBackPreviou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r al principio 11">
            <a:hlinkClick r:id="rId3" action="ppaction://hlinksldjump" highlightClick="1"/>
            <a:extLst>
              <a:ext uri="{FF2B5EF4-FFF2-40B4-BE49-F238E27FC236}">
                <a16:creationId xmlns:a16="http://schemas.microsoft.com/office/drawing/2014/main" id="{A7D4866C-FE65-47CA-ABB6-F3C0337EDD63}"/>
              </a:ext>
            </a:extLst>
          </p:cNvPr>
          <p:cNvSpPr/>
          <p:nvPr/>
        </p:nvSpPr>
        <p:spPr>
          <a:xfrm>
            <a:off x="11039072" y="5994479"/>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851888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captura de pantalla&#10;&#10;Descripción generada automáticamente">
            <a:extLst>
              <a:ext uri="{FF2B5EF4-FFF2-40B4-BE49-F238E27FC236}">
                <a16:creationId xmlns:a16="http://schemas.microsoft.com/office/drawing/2014/main" id="{C2E362C6-FCC2-4A21-A22C-FC815BEB6E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Picture 2" descr="Resultado de imagen para menu boton">
            <a:hlinkClick r:id="rId3" action="ppaction://hlinksldjump"/>
            <a:extLst>
              <a:ext uri="{FF2B5EF4-FFF2-40B4-BE49-F238E27FC236}">
                <a16:creationId xmlns:a16="http://schemas.microsoft.com/office/drawing/2014/main" id="{D635C720-296F-460E-B57A-4A563FAFC4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esquinas redondeadas 5">
            <a:extLst>
              <a:ext uri="{FF2B5EF4-FFF2-40B4-BE49-F238E27FC236}">
                <a16:creationId xmlns:a16="http://schemas.microsoft.com/office/drawing/2014/main" id="{E2A4AF47-99B8-4552-9E5E-5191DBB10764}"/>
              </a:ext>
            </a:extLst>
          </p:cNvPr>
          <p:cNvSpPr/>
          <p:nvPr/>
        </p:nvSpPr>
        <p:spPr>
          <a:xfrm>
            <a:off x="675863" y="92765"/>
            <a:ext cx="2782956" cy="29154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0070C0"/>
                </a:solidFill>
              </a:rPr>
              <a:t>CONCLUSIONES</a:t>
            </a:r>
          </a:p>
        </p:txBody>
      </p:sp>
    </p:spTree>
    <p:extLst>
      <p:ext uri="{BB962C8B-B14F-4D97-AF65-F5344CB8AC3E}">
        <p14:creationId xmlns:p14="http://schemas.microsoft.com/office/powerpoint/2010/main" val="21353140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01F45980-E686-4B79-A413-32E12EA4C182}"/>
              </a:ext>
            </a:extLst>
          </p:cNvPr>
          <p:cNvSpPr>
            <a:spLocks noGrp="1"/>
          </p:cNvSpPr>
          <p:nvPr>
            <p:ph type="title"/>
          </p:nvPr>
        </p:nvSpPr>
        <p:spPr>
          <a:xfrm>
            <a:off x="863029" y="1012004"/>
            <a:ext cx="3416158" cy="4795408"/>
          </a:xfrm>
        </p:spPr>
        <p:txBody>
          <a:bodyPr>
            <a:normAutofit/>
          </a:bodyPr>
          <a:lstStyle/>
          <a:p>
            <a:br>
              <a:rPr lang="es-MX" dirty="0">
                <a:solidFill>
                  <a:srgbClr val="FFFFFF"/>
                </a:solidFill>
              </a:rPr>
            </a:br>
            <a:r>
              <a:rPr lang="es-MX" b="1" dirty="0">
                <a:solidFill>
                  <a:srgbClr val="FFFFFF"/>
                </a:solidFill>
              </a:rPr>
              <a:t>REFERENCIAS </a:t>
            </a:r>
            <a:endParaRPr lang="es-MX" dirty="0">
              <a:solidFill>
                <a:srgbClr val="FFFFFF"/>
              </a:solidFill>
            </a:endParaRPr>
          </a:p>
        </p:txBody>
      </p:sp>
      <p:graphicFrame>
        <p:nvGraphicFramePr>
          <p:cNvPr id="6" name="Marcador de contenido 2">
            <a:extLst>
              <a:ext uri="{FF2B5EF4-FFF2-40B4-BE49-F238E27FC236}">
                <a16:creationId xmlns:a16="http://schemas.microsoft.com/office/drawing/2014/main" id="{9EB5C7D7-0ED2-406A-B905-BE83F39E9913}"/>
              </a:ext>
            </a:extLst>
          </p:cNvPr>
          <p:cNvGraphicFramePr>
            <a:graphicFrameLocks noGrp="1"/>
          </p:cNvGraphicFramePr>
          <p:nvPr>
            <p:ph idx="1"/>
            <p:extLst>
              <p:ext uri="{D42A27DB-BD31-4B8C-83A1-F6EECF244321}">
                <p14:modId xmlns:p14="http://schemas.microsoft.com/office/powerpoint/2010/main" val="2338513887"/>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Botón de acción: ir hacia delante o siguiente 7">
            <a:hlinkClick r:id="" action="ppaction://hlinkshowjump?jump=nextslide" highlightClick="1"/>
            <a:extLst>
              <a:ext uri="{FF2B5EF4-FFF2-40B4-BE49-F238E27FC236}">
                <a16:creationId xmlns:a16="http://schemas.microsoft.com/office/drawing/2014/main" id="{CC43137D-E2F2-4C92-B6A0-23A20B714473}"/>
              </a:ext>
            </a:extLst>
          </p:cNvPr>
          <p:cNvSpPr/>
          <p:nvPr/>
        </p:nvSpPr>
        <p:spPr>
          <a:xfrm>
            <a:off x="11215468" y="5978663"/>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6269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D69F3F7A-CD28-434B-85AA-376AB1A976F4}"/>
              </a:ext>
            </a:extLst>
          </p:cNvPr>
          <p:cNvSpPr>
            <a:spLocks noGrp="1"/>
          </p:cNvSpPr>
          <p:nvPr>
            <p:ph type="title"/>
          </p:nvPr>
        </p:nvSpPr>
        <p:spPr>
          <a:xfrm>
            <a:off x="863029" y="1012004"/>
            <a:ext cx="3416158" cy="4795408"/>
          </a:xfrm>
        </p:spPr>
        <p:txBody>
          <a:bodyPr>
            <a:normAutofit/>
          </a:bodyPr>
          <a:lstStyle/>
          <a:p>
            <a:r>
              <a:rPr lang="es-MX" b="1" dirty="0">
                <a:solidFill>
                  <a:srgbClr val="FFFFFF"/>
                </a:solidFill>
              </a:rPr>
              <a:t>REFERENCIAS</a:t>
            </a:r>
            <a:endParaRPr lang="es-MX" dirty="0">
              <a:solidFill>
                <a:srgbClr val="FFFFFF"/>
              </a:solidFill>
            </a:endParaRPr>
          </a:p>
        </p:txBody>
      </p:sp>
      <p:graphicFrame>
        <p:nvGraphicFramePr>
          <p:cNvPr id="5" name="Marcador de contenido 2">
            <a:extLst>
              <a:ext uri="{FF2B5EF4-FFF2-40B4-BE49-F238E27FC236}">
                <a16:creationId xmlns:a16="http://schemas.microsoft.com/office/drawing/2014/main" id="{19944272-043B-4376-91CA-ED7EAFADC4E3}"/>
              </a:ext>
            </a:extLst>
          </p:cNvPr>
          <p:cNvGraphicFramePr>
            <a:graphicFrameLocks noGrp="1"/>
          </p:cNvGraphicFramePr>
          <p:nvPr>
            <p:ph idx="1"/>
            <p:extLst>
              <p:ext uri="{D42A27DB-BD31-4B8C-83A1-F6EECF244321}">
                <p14:modId xmlns:p14="http://schemas.microsoft.com/office/powerpoint/2010/main" val="3123695323"/>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Resultado de imagen para menu boton">
            <a:hlinkClick r:id="rId7" action="ppaction://hlinksldjump"/>
            <a:extLst>
              <a:ext uri="{FF2B5EF4-FFF2-40B4-BE49-F238E27FC236}">
                <a16:creationId xmlns:a16="http://schemas.microsoft.com/office/drawing/2014/main" id="{B3121E87-6742-4DCE-A9FA-535BA3FE03A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649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343FD0-AC50-4122-855E-BBF1F9EB8543}"/>
              </a:ext>
            </a:extLst>
          </p:cNvPr>
          <p:cNvSpPr>
            <a:spLocks noGrp="1"/>
          </p:cNvSpPr>
          <p:nvPr>
            <p:ph type="title"/>
          </p:nvPr>
        </p:nvSpPr>
        <p:spPr>
          <a:xfrm>
            <a:off x="6658044" y="1039450"/>
            <a:ext cx="5006336" cy="1325563"/>
          </a:xfrm>
        </p:spPr>
        <p:txBody>
          <a:bodyPr>
            <a:normAutofit/>
          </a:bodyPr>
          <a:lstStyle/>
          <a:p>
            <a:r>
              <a:rPr lang="en-US" b="1" cap="all" dirty="0">
                <a:ln w="3175" cmpd="sng">
                  <a:noFill/>
                </a:ln>
              </a:rPr>
              <a:t>Objetivo General</a:t>
            </a:r>
            <a:endParaRPr lang="es-MX" b="1" dirty="0"/>
          </a:p>
        </p:txBody>
      </p:sp>
      <p:sp>
        <p:nvSpPr>
          <p:cNvPr id="16" name="Freeform: Shape 15">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Imagen 3">
            <a:extLst>
              <a:ext uri="{FF2B5EF4-FFF2-40B4-BE49-F238E27FC236}">
                <a16:creationId xmlns:a16="http://schemas.microsoft.com/office/drawing/2014/main" id="{463368AE-90E4-42B8-8675-E37BF09E8038}"/>
              </a:ext>
            </a:extLst>
          </p:cNvPr>
          <p:cNvPicPr>
            <a:picLocks noChangeAspect="1"/>
          </p:cNvPicPr>
          <p:nvPr/>
        </p:nvPicPr>
        <p:blipFill>
          <a:blip r:embed="rId2"/>
          <a:stretch>
            <a:fillRect/>
          </a:stretch>
        </p:blipFill>
        <p:spPr>
          <a:xfrm>
            <a:off x="364241" y="688679"/>
            <a:ext cx="4105275" cy="4014850"/>
          </a:xfrm>
          <a:prstGeom prst="rect">
            <a:avLst/>
          </a:prstGeom>
        </p:spPr>
      </p:pic>
      <p:sp>
        <p:nvSpPr>
          <p:cNvPr id="3" name="Marcador de contenido 2">
            <a:extLst>
              <a:ext uri="{FF2B5EF4-FFF2-40B4-BE49-F238E27FC236}">
                <a16:creationId xmlns:a16="http://schemas.microsoft.com/office/drawing/2014/main" id="{15803843-2267-421B-B9DE-372ACAF4398D}"/>
              </a:ext>
            </a:extLst>
          </p:cNvPr>
          <p:cNvSpPr>
            <a:spLocks noGrp="1"/>
          </p:cNvSpPr>
          <p:nvPr>
            <p:ph idx="1"/>
          </p:nvPr>
        </p:nvSpPr>
        <p:spPr>
          <a:xfrm>
            <a:off x="6142737" y="2226381"/>
            <a:ext cx="5496532" cy="3181684"/>
          </a:xfrm>
        </p:spPr>
        <p:txBody>
          <a:bodyPr anchor="t">
            <a:normAutofit/>
          </a:bodyPr>
          <a:lstStyle/>
          <a:p>
            <a:endParaRPr lang="es-MX" dirty="0"/>
          </a:p>
          <a:p>
            <a:pPr marL="0" indent="0">
              <a:buNone/>
            </a:pPr>
            <a:r>
              <a:rPr lang="es-MX" dirty="0"/>
              <a:t>Codificar programas en un lenguaje de programación estructurado, haciendo uso de las funciones más importantes de dicho lenguaje. 	</a:t>
            </a:r>
          </a:p>
          <a:p>
            <a:endParaRPr lang="es-MX" dirty="0"/>
          </a:p>
        </p:txBody>
      </p:sp>
      <p:pic>
        <p:nvPicPr>
          <p:cNvPr id="10" name="Picture 2" descr="Resultado de imagen para menu boton">
            <a:hlinkClick r:id="rId3" action="ppaction://hlinksldjump"/>
            <a:extLst>
              <a:ext uri="{FF2B5EF4-FFF2-40B4-BE49-F238E27FC236}">
                <a16:creationId xmlns:a16="http://schemas.microsoft.com/office/drawing/2014/main" id="{5DE10A2B-B841-4498-8F9E-ABE1AE83B9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EFBC8FF6-EEB4-4B3A-B37F-1CCE0CC572C0}"/>
              </a:ext>
            </a:extLst>
          </p:cNvPr>
          <p:cNvPicPr>
            <a:picLocks noChangeAspect="1"/>
          </p:cNvPicPr>
          <p:nvPr/>
        </p:nvPicPr>
        <p:blipFill>
          <a:blip r:embed="rId5"/>
          <a:stretch>
            <a:fillRect/>
          </a:stretch>
        </p:blipFill>
        <p:spPr>
          <a:xfrm>
            <a:off x="6388395" y="4418039"/>
            <a:ext cx="4252686" cy="2434197"/>
          </a:xfrm>
          <a:prstGeom prst="rect">
            <a:avLst/>
          </a:prstGeom>
          <a:ln>
            <a:noFill/>
          </a:ln>
          <a:effectLst>
            <a:softEdge rad="112500"/>
          </a:effectLst>
        </p:spPr>
      </p:pic>
    </p:spTree>
    <p:extLst>
      <p:ext uri="{BB962C8B-B14F-4D97-AF65-F5344CB8AC3E}">
        <p14:creationId xmlns:p14="http://schemas.microsoft.com/office/powerpoint/2010/main" val="350057475"/>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BF06A5-4173-45DE-87B1-0791E098A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4" descr="http://t0.gstatic.com/images?q=tbn:ANd9GcSkdwLBgzNAUMd6WbHaAcKsDAUatJ-9_-k6axVbPX_iBLsnZH8&amp;t=1&amp;usg=__Vx0ED2v-r-Ne8h-NSnRI_YC2tew=">
            <a:extLst>
              <a:ext uri="{FF2B5EF4-FFF2-40B4-BE49-F238E27FC236}">
                <a16:creationId xmlns:a16="http://schemas.microsoft.com/office/drawing/2014/main" id="{95153535-E5C4-44E1-8ACE-431E9FB95FD7}"/>
              </a:ext>
            </a:extLst>
          </p:cNvPr>
          <p:cNvPicPr>
            <a:picLocks noChangeAspect="1" noChangeArrowheads="1"/>
          </p:cNvPicPr>
          <p:nvPr/>
        </p:nvPicPr>
        <p:blipFill rotWithShape="1">
          <a:blip r:embed="rId2"/>
          <a:srcRect l="15098" r="11759" b="1"/>
          <a:stretch/>
        </p:blipFill>
        <p:spPr bwMode="auto">
          <a:xfrm>
            <a:off x="7555991" y="1690688"/>
            <a:ext cx="4636009" cy="5167312"/>
          </a:xfrm>
          <a:custGeom>
            <a:avLst/>
            <a:gdLst>
              <a:gd name="connsiteX0" fmla="*/ 0 w 4636009"/>
              <a:gd name="connsiteY0" fmla="*/ 0 h 5167312"/>
              <a:gd name="connsiteX1" fmla="*/ 4636009 w 4636009"/>
              <a:gd name="connsiteY1" fmla="*/ 0 h 5167312"/>
              <a:gd name="connsiteX2" fmla="*/ 4636009 w 4636009"/>
              <a:gd name="connsiteY2" fmla="*/ 5167312 h 5167312"/>
              <a:gd name="connsiteX3" fmla="*/ 276091 w 4636009"/>
              <a:gd name="connsiteY3" fmla="*/ 5167312 h 5167312"/>
              <a:gd name="connsiteX4" fmla="*/ 2669970 w 4636009"/>
              <a:gd name="connsiteY4" fmla="*/ 952 h 5167312"/>
              <a:gd name="connsiteX5" fmla="*/ 0 w 4636009"/>
              <a:gd name="connsiteY5"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6009" h="5167312">
                <a:moveTo>
                  <a:pt x="0" y="0"/>
                </a:moveTo>
                <a:lnTo>
                  <a:pt x="4636009" y="0"/>
                </a:lnTo>
                <a:lnTo>
                  <a:pt x="4636009" y="5167312"/>
                </a:lnTo>
                <a:lnTo>
                  <a:pt x="276091" y="5167312"/>
                </a:lnTo>
                <a:lnTo>
                  <a:pt x="2669970" y="952"/>
                </a:lnTo>
                <a:lnTo>
                  <a:pt x="0" y="952"/>
                </a:lnTo>
                <a:close/>
              </a:path>
            </a:pathLst>
          </a:custGeom>
        </p:spPr>
      </p:pic>
      <p:sp>
        <p:nvSpPr>
          <p:cNvPr id="23" name="Freeform 75">
            <a:extLst>
              <a:ext uri="{FF2B5EF4-FFF2-40B4-BE49-F238E27FC236}">
                <a16:creationId xmlns:a16="http://schemas.microsoft.com/office/drawing/2014/main" id="{869A01FF-E930-4B34-9942-5ACABF37F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691640"/>
            <a:ext cx="10052100" cy="5166360"/>
          </a:xfrm>
          <a:custGeom>
            <a:avLst/>
            <a:gdLst>
              <a:gd name="connsiteX0" fmla="*/ 0 w 9786594"/>
              <a:gd name="connsiteY0" fmla="*/ 0 h 5032376"/>
              <a:gd name="connsiteX1" fmla="*/ 2130696 w 9786594"/>
              <a:gd name="connsiteY1" fmla="*/ 0 h 5032376"/>
              <a:gd name="connsiteX2" fmla="*/ 4685057 w 9786594"/>
              <a:gd name="connsiteY2" fmla="*/ 0 h 5032376"/>
              <a:gd name="connsiteX3" fmla="*/ 6291520 w 9786594"/>
              <a:gd name="connsiteY3" fmla="*/ 0 h 5032376"/>
              <a:gd name="connsiteX4" fmla="*/ 7449885 w 9786594"/>
              <a:gd name="connsiteY4" fmla="*/ 0 h 5032376"/>
              <a:gd name="connsiteX5" fmla="*/ 7455943 w 9786594"/>
              <a:gd name="connsiteY5" fmla="*/ 0 h 5032376"/>
              <a:gd name="connsiteX6" fmla="*/ 9786594 w 9786594"/>
              <a:gd name="connsiteY6" fmla="*/ 5032376 h 5032376"/>
              <a:gd name="connsiteX7" fmla="*/ 0 w 9786594"/>
              <a:gd name="connsiteY7" fmla="*/ 5032376 h 5032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86594" h="5032376">
                <a:moveTo>
                  <a:pt x="0" y="0"/>
                </a:moveTo>
                <a:lnTo>
                  <a:pt x="2130696" y="0"/>
                </a:lnTo>
                <a:lnTo>
                  <a:pt x="4685057" y="0"/>
                </a:lnTo>
                <a:lnTo>
                  <a:pt x="6291520" y="0"/>
                </a:lnTo>
                <a:lnTo>
                  <a:pt x="7449885" y="0"/>
                </a:lnTo>
                <a:lnTo>
                  <a:pt x="7455943" y="0"/>
                </a:lnTo>
                <a:lnTo>
                  <a:pt x="9786594" y="5032376"/>
                </a:lnTo>
                <a:lnTo>
                  <a:pt x="0" y="5032376"/>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84F0FCC3-82C8-468D-A997-CB8C766485AA}"/>
              </a:ext>
            </a:extLst>
          </p:cNvPr>
          <p:cNvSpPr>
            <a:spLocks noGrp="1"/>
          </p:cNvSpPr>
          <p:nvPr>
            <p:ph type="title"/>
          </p:nvPr>
        </p:nvSpPr>
        <p:spPr>
          <a:xfrm>
            <a:off x="1830114" y="236871"/>
            <a:ext cx="8531772" cy="1325563"/>
          </a:xfrm>
        </p:spPr>
        <p:txBody>
          <a:bodyPr>
            <a:normAutofit/>
          </a:bodyPr>
          <a:lstStyle/>
          <a:p>
            <a:r>
              <a:rPr lang="es-MX" sz="5400" b="1" dirty="0">
                <a:solidFill>
                  <a:srgbClr val="000000"/>
                </a:solidFill>
              </a:rPr>
              <a:t>Conocimientos</a:t>
            </a:r>
          </a:p>
        </p:txBody>
      </p:sp>
      <p:graphicFrame>
        <p:nvGraphicFramePr>
          <p:cNvPr id="16" name="Marcador de contenido 2">
            <a:extLst>
              <a:ext uri="{FF2B5EF4-FFF2-40B4-BE49-F238E27FC236}">
                <a16:creationId xmlns:a16="http://schemas.microsoft.com/office/drawing/2014/main" id="{624D2EE9-FEDB-4C45-8434-A03D75EB9220}"/>
              </a:ext>
            </a:extLst>
          </p:cNvPr>
          <p:cNvGraphicFramePr>
            <a:graphicFrameLocks noGrp="1"/>
          </p:cNvGraphicFramePr>
          <p:nvPr>
            <p:ph idx="1"/>
            <p:extLst>
              <p:ext uri="{D42A27DB-BD31-4B8C-83A1-F6EECF244321}">
                <p14:modId xmlns:p14="http://schemas.microsoft.com/office/powerpoint/2010/main" val="1839916027"/>
              </p:ext>
            </p:extLst>
          </p:nvPr>
        </p:nvGraphicFramePr>
        <p:xfrm>
          <a:off x="65591" y="1690688"/>
          <a:ext cx="8904988" cy="5167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a:extLst>
              <a:ext uri="{FF2B5EF4-FFF2-40B4-BE49-F238E27FC236}">
                <a16:creationId xmlns:a16="http://schemas.microsoft.com/office/drawing/2014/main" id="{836E1BD6-1AFC-48BC-BEB3-F6E2B985DC99}"/>
              </a:ext>
            </a:extLst>
          </p:cNvPr>
          <p:cNvPicPr>
            <a:picLocks noChangeAspect="1"/>
          </p:cNvPicPr>
          <p:nvPr/>
        </p:nvPicPr>
        <p:blipFill>
          <a:blip r:embed="rId8"/>
          <a:stretch>
            <a:fillRect/>
          </a:stretch>
        </p:blipFill>
        <p:spPr>
          <a:xfrm>
            <a:off x="540402" y="351925"/>
            <a:ext cx="1126213" cy="1126213"/>
          </a:xfrm>
          <a:prstGeom prst="rect">
            <a:avLst/>
          </a:prstGeom>
        </p:spPr>
      </p:pic>
      <p:pic>
        <p:nvPicPr>
          <p:cNvPr id="17" name="Picture 2" descr="Resultado de imagen para menu boton">
            <a:hlinkClick r:id="rId9" action="ppaction://hlinksldjump"/>
            <a:extLst>
              <a:ext uri="{FF2B5EF4-FFF2-40B4-BE49-F238E27FC236}">
                <a16:creationId xmlns:a16="http://schemas.microsoft.com/office/drawing/2014/main" id="{4849FCCC-7301-4951-997A-2A2E36C14BD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390276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EBA527-205C-4597-AF2D-0643F0280EB6}"/>
              </a:ext>
            </a:extLst>
          </p:cNvPr>
          <p:cNvSpPr>
            <a:spLocks noGrp="1"/>
          </p:cNvSpPr>
          <p:nvPr>
            <p:ph type="title"/>
          </p:nvPr>
        </p:nvSpPr>
        <p:spPr>
          <a:xfrm>
            <a:off x="4965430" y="629268"/>
            <a:ext cx="6586491" cy="1286160"/>
          </a:xfrm>
        </p:spPr>
        <p:txBody>
          <a:bodyPr anchor="b">
            <a:normAutofit/>
          </a:bodyPr>
          <a:lstStyle/>
          <a:p>
            <a:r>
              <a:rPr lang="es-ES" dirty="0"/>
              <a:t>Guion Explicativo</a:t>
            </a:r>
            <a:endParaRPr lang="es-MX" dirty="0"/>
          </a:p>
        </p:txBody>
      </p:sp>
      <p:pic>
        <p:nvPicPr>
          <p:cNvPr id="4" name="Imagen 3">
            <a:extLst>
              <a:ext uri="{FF2B5EF4-FFF2-40B4-BE49-F238E27FC236}">
                <a16:creationId xmlns:a16="http://schemas.microsoft.com/office/drawing/2014/main" id="{23A06790-A4B5-4BAB-B11E-3887BFBD2544}"/>
              </a:ext>
            </a:extLst>
          </p:cNvPr>
          <p:cNvPicPr>
            <a:picLocks noChangeAspect="1"/>
          </p:cNvPicPr>
          <p:nvPr/>
        </p:nvPicPr>
        <p:blipFill rotWithShape="1">
          <a:blip r:embed="rId2"/>
          <a:srcRect l="15663" r="16743"/>
          <a:stretch/>
        </p:blipFill>
        <p:spPr>
          <a:xfrm>
            <a:off x="20" y="10"/>
            <a:ext cx="4635571" cy="6857990"/>
          </a:xfrm>
          <a:prstGeom prst="rect">
            <a:avLst/>
          </a:prstGeom>
          <a:effectLst/>
        </p:spPr>
      </p:pic>
      <p:cxnSp>
        <p:nvCxnSpPr>
          <p:cNvPr id="13"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00BC3B"/>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2EDD3114-AAAC-41CD-88B4-6B43310AB614}"/>
              </a:ext>
            </a:extLst>
          </p:cNvPr>
          <p:cNvSpPr>
            <a:spLocks noGrp="1"/>
          </p:cNvSpPr>
          <p:nvPr>
            <p:ph idx="1"/>
          </p:nvPr>
        </p:nvSpPr>
        <p:spPr>
          <a:xfrm>
            <a:off x="4965431" y="2438400"/>
            <a:ext cx="6586489" cy="3785419"/>
          </a:xfrm>
        </p:spPr>
        <p:txBody>
          <a:bodyPr>
            <a:normAutofit/>
          </a:bodyPr>
          <a:lstStyle/>
          <a:p>
            <a:pPr marL="0" indent="0">
              <a:buNone/>
            </a:pPr>
            <a:r>
              <a:rPr lang="es-MX" sz="2000"/>
              <a:t>El presente material de solo visión proyectable es un complemento de la explicación y trabajo grupal desarrollado durante las sesiones de clase en las que se aborda primeramente los paradigmas de los lenguajes de programación, seguido de los elementos de un lenguaje de programación, para dar paso a los estructurados y cerrando con los las principales herramientas de software desarrollados en LPE</a:t>
            </a:r>
          </a:p>
        </p:txBody>
      </p:sp>
      <p:pic>
        <p:nvPicPr>
          <p:cNvPr id="5" name="Imagen 4">
            <a:extLst>
              <a:ext uri="{FF2B5EF4-FFF2-40B4-BE49-F238E27FC236}">
                <a16:creationId xmlns:a16="http://schemas.microsoft.com/office/drawing/2014/main" id="{88BCB2C2-74A8-4DD4-9975-075722F8CAC6}"/>
              </a:ext>
            </a:extLst>
          </p:cNvPr>
          <p:cNvPicPr>
            <a:picLocks noChangeAspect="1"/>
          </p:cNvPicPr>
          <p:nvPr/>
        </p:nvPicPr>
        <p:blipFill>
          <a:blip r:embed="rId3"/>
          <a:stretch>
            <a:fillRect/>
          </a:stretch>
        </p:blipFill>
        <p:spPr>
          <a:xfrm>
            <a:off x="7132010" y="4577656"/>
            <a:ext cx="3933927" cy="2280344"/>
          </a:xfrm>
          <a:prstGeom prst="ellipse">
            <a:avLst/>
          </a:prstGeom>
          <a:ln>
            <a:noFill/>
          </a:ln>
          <a:effectLst>
            <a:softEdge rad="112500"/>
          </a:effectLst>
        </p:spPr>
      </p:pic>
      <p:pic>
        <p:nvPicPr>
          <p:cNvPr id="10" name="Picture 2" descr="Resultado de imagen para menu boton">
            <a:hlinkClick r:id="rId4" action="ppaction://hlinksldjump"/>
            <a:extLst>
              <a:ext uri="{FF2B5EF4-FFF2-40B4-BE49-F238E27FC236}">
                <a16:creationId xmlns:a16="http://schemas.microsoft.com/office/drawing/2014/main" id="{0887E3BE-E840-405C-A424-DF6A6BCA2F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545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FE92E0-8247-439F-9018-435905226AED}"/>
              </a:ext>
            </a:extLst>
          </p:cNvPr>
          <p:cNvSpPr>
            <a:spLocks noGrp="1"/>
          </p:cNvSpPr>
          <p:nvPr>
            <p:ph type="title"/>
          </p:nvPr>
        </p:nvSpPr>
        <p:spPr>
          <a:xfrm>
            <a:off x="960100" y="978102"/>
            <a:ext cx="10588434" cy="1062644"/>
          </a:xfrm>
        </p:spPr>
        <p:txBody>
          <a:bodyPr anchor="b">
            <a:normAutofit/>
          </a:bodyPr>
          <a:lstStyle/>
          <a:p>
            <a:r>
              <a:rPr lang="es-MX" sz="3400" b="1"/>
              <a:t>Unidad 1. Importancia de los lenguajes de programación estructurados así como su utilidad</a:t>
            </a:r>
          </a:p>
        </p:txBody>
      </p:sp>
      <p:cxnSp>
        <p:nvCxnSpPr>
          <p:cNvPr id="39" name="Straight Connector 3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señal, exterior, cielo&#10;&#10;Descripción generada automáticamente">
            <a:extLst>
              <a:ext uri="{FF2B5EF4-FFF2-40B4-BE49-F238E27FC236}">
                <a16:creationId xmlns:a16="http://schemas.microsoft.com/office/drawing/2014/main" id="{102941E4-CF72-418B-9B7D-487AC0DDDD22}"/>
              </a:ext>
            </a:extLst>
          </p:cNvPr>
          <p:cNvPicPr>
            <a:picLocks noChangeAspect="1"/>
          </p:cNvPicPr>
          <p:nvPr/>
        </p:nvPicPr>
        <p:blipFill>
          <a:blip r:embed="rId2"/>
          <a:stretch>
            <a:fillRect/>
          </a:stretch>
        </p:blipFill>
        <p:spPr>
          <a:xfrm>
            <a:off x="1333206" y="2811104"/>
            <a:ext cx="2928114" cy="2928114"/>
          </a:xfrm>
          <a:prstGeom prst="rect">
            <a:avLst/>
          </a:prstGeom>
        </p:spPr>
      </p:pic>
      <p:pic>
        <p:nvPicPr>
          <p:cNvPr id="10" name="Picture 2" descr="Resultado de imagen para menu boton">
            <a:hlinkClick r:id="rId3" action="ppaction://hlinksldjump"/>
            <a:extLst>
              <a:ext uri="{FF2B5EF4-FFF2-40B4-BE49-F238E27FC236}">
                <a16:creationId xmlns:a16="http://schemas.microsoft.com/office/drawing/2014/main" id="{693ED80A-38AE-4EBC-BE21-AF277771D8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0857" y="5911989"/>
            <a:ext cx="816825" cy="8168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CuadroTexto 4">
            <a:extLst>
              <a:ext uri="{FF2B5EF4-FFF2-40B4-BE49-F238E27FC236}">
                <a16:creationId xmlns:a16="http://schemas.microsoft.com/office/drawing/2014/main" id="{DBFE0853-4400-4971-AA67-3024D5E1A550}"/>
              </a:ext>
            </a:extLst>
          </p:cNvPr>
          <p:cNvGraphicFramePr/>
          <p:nvPr>
            <p:extLst>
              <p:ext uri="{D42A27DB-BD31-4B8C-83A1-F6EECF244321}">
                <p14:modId xmlns:p14="http://schemas.microsoft.com/office/powerpoint/2010/main" val="730266291"/>
              </p:ext>
            </p:extLst>
          </p:nvPr>
        </p:nvGraphicFramePr>
        <p:xfrm>
          <a:off x="4955354" y="2682433"/>
          <a:ext cx="6282169" cy="321574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41286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3CAD1D0-1981-48D5-9C36-D18E18A6DB18}"/>
              </a:ext>
            </a:extLst>
          </p:cNvPr>
          <p:cNvSpPr>
            <a:spLocks noGrp="1"/>
          </p:cNvSpPr>
          <p:nvPr>
            <p:ph type="title"/>
          </p:nvPr>
        </p:nvSpPr>
        <p:spPr>
          <a:xfrm>
            <a:off x="642257" y="4525347"/>
            <a:ext cx="6939722" cy="1737360"/>
          </a:xfrm>
        </p:spPr>
        <p:txBody>
          <a:bodyPr vert="horz" lIns="91440" tIns="45720" rIns="91440" bIns="45720" rtlCol="0" anchor="ctr">
            <a:normAutofit/>
          </a:bodyPr>
          <a:lstStyle/>
          <a:p>
            <a:pPr algn="r"/>
            <a:r>
              <a:rPr lang="en-US" sz="5100" dirty="0"/>
              <a:t>Paradigmas de lenguajes de programación (LP)</a:t>
            </a:r>
          </a:p>
        </p:txBody>
      </p:sp>
      <p:sp>
        <p:nvSpPr>
          <p:cNvPr id="17" name="Oval 16">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rgbClr val="BB8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8F22C273-4CB1-419C-A440-7CE1301C7709}"/>
              </a:ext>
            </a:extLst>
          </p:cNvPr>
          <p:cNvPicPr>
            <a:picLocks noChangeAspect="1"/>
          </p:cNvPicPr>
          <p:nvPr/>
        </p:nvPicPr>
        <p:blipFill rotWithShape="1">
          <a:blip r:embed="rId2"/>
          <a:srcRect l="1524" r="19844" b="2"/>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cxnSp>
        <p:nvCxnSpPr>
          <p:cNvPr id="23" name="Straight Connector 22">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6" name="Botón de acción: ir hacia delante o siguiente 5">
            <a:hlinkClick r:id="" action="ppaction://hlinkshowjump?jump=nextslide" highlightClick="1"/>
            <a:extLst>
              <a:ext uri="{FF2B5EF4-FFF2-40B4-BE49-F238E27FC236}">
                <a16:creationId xmlns:a16="http://schemas.microsoft.com/office/drawing/2014/main" id="{81D810F6-973E-4081-A036-C629374D6E37}"/>
              </a:ext>
            </a:extLst>
          </p:cNvPr>
          <p:cNvSpPr/>
          <p:nvPr/>
        </p:nvSpPr>
        <p:spPr>
          <a:xfrm>
            <a:off x="10986048" y="5870713"/>
            <a:ext cx="821631" cy="755374"/>
          </a:xfrm>
          <a:prstGeom prst="actionButtonForwardNex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al principio 6">
            <a:hlinkClick r:id="" action="ppaction://hlinkshowjump?jump=previousslide" highlightClick="1"/>
            <a:extLst>
              <a:ext uri="{FF2B5EF4-FFF2-40B4-BE49-F238E27FC236}">
                <a16:creationId xmlns:a16="http://schemas.microsoft.com/office/drawing/2014/main" id="{C5E59A21-30BA-4DA2-99AA-5784CDD6DEEA}"/>
              </a:ext>
            </a:extLst>
          </p:cNvPr>
          <p:cNvSpPr/>
          <p:nvPr/>
        </p:nvSpPr>
        <p:spPr>
          <a:xfrm>
            <a:off x="9912091" y="5857461"/>
            <a:ext cx="976599" cy="768626"/>
          </a:xfrm>
          <a:prstGeom prst="actionButtonBeginning">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042989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2231</Words>
  <Application>Microsoft Office PowerPoint</Application>
  <PresentationFormat>Panorámica</PresentationFormat>
  <Paragraphs>158</Paragraphs>
  <Slides>43</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43</vt:i4>
      </vt:variant>
    </vt:vector>
  </HeadingPairs>
  <TitlesOfParts>
    <vt:vector size="50" baseType="lpstr">
      <vt:lpstr>Arial</vt:lpstr>
      <vt:lpstr>Calibri</vt:lpstr>
      <vt:lpstr>Calibri Light</vt:lpstr>
      <vt:lpstr>Cambria</vt:lpstr>
      <vt:lpstr>Courier New</vt:lpstr>
      <vt:lpstr>Segoe UI</vt:lpstr>
      <vt:lpstr>Tema de Office</vt:lpstr>
      <vt:lpstr>Presentación de PowerPoint</vt:lpstr>
      <vt:lpstr>ÍNDICE</vt:lpstr>
      <vt:lpstr>Presentación de PowerPoint</vt:lpstr>
      <vt:lpstr>Ubicación  espacial de  la unidad de  aprendizaje </vt:lpstr>
      <vt:lpstr>Objetivo General</vt:lpstr>
      <vt:lpstr>Conocimientos</vt:lpstr>
      <vt:lpstr>Guion Explicativo</vt:lpstr>
      <vt:lpstr>Unidad 1. Importancia de los lenguajes de programación estructurados así como su utilidad</vt:lpstr>
      <vt:lpstr>Paradigmas de lenguajes de programación (LP)</vt:lpstr>
      <vt:lpstr>¿Qué es un paradigma?</vt:lpstr>
      <vt:lpstr>Paradigma</vt:lpstr>
      <vt:lpstr>¡cambio de paradigma!</vt:lpstr>
      <vt:lpstr>Paradigma de programación </vt:lpstr>
      <vt:lpstr>Enfoques</vt:lpstr>
      <vt:lpstr>Declarativo</vt:lpstr>
      <vt:lpstr>Imperativo o por procedimientos</vt:lpstr>
      <vt:lpstr>Paradigma modular </vt:lpstr>
      <vt:lpstr>Paradigma funcional</vt:lpstr>
      <vt:lpstr>Paradigma lógico</vt:lpstr>
      <vt:lpstr>Paradigma orientado a objetos</vt:lpstr>
      <vt:lpstr>Paradigma orientado a eventos</vt:lpstr>
      <vt:lpstr>Origines de los LP Estructurados</vt:lpstr>
      <vt:lpstr>Programación Estructurada</vt:lpstr>
      <vt:lpstr>Origen</vt:lpstr>
      <vt:lpstr>Böhm-Jacopini</vt:lpstr>
      <vt:lpstr>Ventajas</vt:lpstr>
      <vt:lpstr>Ventajas</vt:lpstr>
      <vt:lpstr>PL/1</vt:lpstr>
      <vt:lpstr>Ada</vt:lpstr>
      <vt:lpstr>Elementos de un LP  </vt:lpstr>
      <vt:lpstr>ESTRUCTURA DE UN PROGRAMA CODIFICADO</vt:lpstr>
      <vt:lpstr>Presentación de PowerPoint</vt:lpstr>
      <vt:lpstr>Presentación de PowerPoint</vt:lpstr>
      <vt:lpstr>Tipo int</vt:lpstr>
      <vt:lpstr>Tipo float</vt:lpstr>
      <vt:lpstr>Tipo double</vt:lpstr>
      <vt:lpstr>Principales herramientas desarrolladas con lenguaje de programación estructurado </vt:lpstr>
      <vt:lpstr>OTHELO : </vt:lpstr>
      <vt:lpstr>CALIBRE</vt:lpstr>
      <vt:lpstr>SERVIDOR APACHE</vt:lpstr>
      <vt:lpstr>Presentación de PowerPoint</vt:lpstr>
      <vt:lpstr> REFERENCIAS </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 Luisa Ramirez Roja</dc:creator>
  <cp:lastModifiedBy>Ana Luisa Ramirez Roja</cp:lastModifiedBy>
  <cp:revision>5</cp:revision>
  <dcterms:created xsi:type="dcterms:W3CDTF">2019-09-17T05:58:45Z</dcterms:created>
  <dcterms:modified xsi:type="dcterms:W3CDTF">2019-09-29T20:00:19Z</dcterms:modified>
</cp:coreProperties>
</file>