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99" r:id="rId2"/>
    <p:sldId id="257" r:id="rId3"/>
    <p:sldId id="306" r:id="rId4"/>
    <p:sldId id="302" r:id="rId5"/>
    <p:sldId id="300" r:id="rId6"/>
    <p:sldId id="307" r:id="rId7"/>
    <p:sldId id="304"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30" r:id="rId22"/>
    <p:sldId id="331" r:id="rId23"/>
    <p:sldId id="324" r:id="rId24"/>
    <p:sldId id="325" r:id="rId25"/>
    <p:sldId id="326" r:id="rId26"/>
    <p:sldId id="327" r:id="rId27"/>
    <p:sldId id="328" r:id="rId28"/>
    <p:sldId id="329" r:id="rId29"/>
    <p:sldId id="308" r:id="rId30"/>
    <p:sldId id="309" r:id="rId31"/>
    <p:sldId id="310"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7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Mercadotecnia</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II</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Planeación estratégica</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III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Entorno de la Mercadotecnia</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B80BC56C-2117-4A86-9A5C-551084C3934F}" type="presOf" srcId="{0408F7D8-7977-471F-B55A-7E8238E163E3}" destId="{828A38C4-3C34-4167-83F7-28322751241E}"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6FFEAB8A-BB0B-4214-8E14-5EACB42266BF}" type="presOf" srcId="{ECCE316C-14AE-4686-8B30-083E978111E2}" destId="{CBA28FCD-7F81-47F2-AFAB-C9F0CE91A37C}" srcOrd="0" destOrd="0" presId="urn:microsoft.com/office/officeart/2005/8/layout/chevron2"/>
    <dgm:cxn modelId="{87E2F247-DEB3-4826-AEF3-5F3AD366355F}" type="presOf" srcId="{B9614DDA-922D-4245-AE18-2B5FE3730456}" destId="{AB74D9AF-2776-4652-A3D3-11CDCEB8817C}"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B3F7FC92-3A8B-4B66-A79B-934E3FCC8467}" type="presOf" srcId="{AE2850B0-7AEC-44F3-B3DF-D1C8241785EF}" destId="{13CF13B5-9635-44B7-93AB-581C962BFB46}" srcOrd="0" destOrd="0" presId="urn:microsoft.com/office/officeart/2005/8/layout/chevron2"/>
    <dgm:cxn modelId="{9F42330B-60A1-4B1F-990D-79645421C3D2}" srcId="{B9614DDA-922D-4245-AE18-2B5FE3730456}" destId="{ED44D5F8-B545-4C28-97B4-8D0A7557E52C}" srcOrd="0" destOrd="0" parTransId="{58B69565-A642-45A5-8039-306B123A913B}" sibTransId="{3FB2004E-7C70-40F5-BA82-000F4BD35798}"/>
    <dgm:cxn modelId="{AEB049D6-EE04-40F8-BA56-9B765DD94D81}" type="presOf" srcId="{847AC6A9-746D-40E9-80F2-55698EA01B9E}" destId="{394A3A55-2F8C-4A55-B12A-A115C67682BA}"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9E339538-5A0F-42F8-B3D7-32DD642C3170}" srcId="{ECCE316C-14AE-4686-8B30-083E978111E2}" destId="{847AC6A9-746D-40E9-80F2-55698EA01B9E}" srcOrd="0" destOrd="0" parTransId="{C3DC6DB9-BF1A-4676-A13B-5BC5A04679AE}" sibTransId="{A104A510-6621-447F-90C7-1DF1D077319C}"/>
    <dgm:cxn modelId="{C6E6BFB2-D719-4EA2-A412-79B4C5B67D0E}" srcId="{AE2850B0-7AEC-44F3-B3DF-D1C8241785EF}" destId="{9EA49827-5724-4EDF-8448-AFF7495FF12F}" srcOrd="0" destOrd="0" parTransId="{0870EDC6-2536-475B-A6A8-3F14DFE5E881}" sibTransId="{16A61CE0-287D-429E-AD1D-A5B94BDFE0F4}"/>
    <dgm:cxn modelId="{37B5364A-37F9-4C9B-8C7A-06FEE5270E66}" type="presOf" srcId="{ED44D5F8-B545-4C28-97B4-8D0A7557E52C}" destId="{B64C8592-9414-4C2A-B41C-AE86C299B683}" srcOrd="0" destOrd="0" presId="urn:microsoft.com/office/officeart/2005/8/layout/chevron2"/>
    <dgm:cxn modelId="{8FB21B37-55C2-4B39-9D73-543EF78CD692}" type="presOf" srcId="{9EA49827-5724-4EDF-8448-AFF7495FF12F}" destId="{1EA073AE-CA3E-49D7-B45D-55C983F6673D}" srcOrd="0" destOrd="0" presId="urn:microsoft.com/office/officeart/2005/8/layout/chevron2"/>
    <dgm:cxn modelId="{24A899FE-A8FF-43DF-917F-B944994FB2E3}" type="presParOf" srcId="{AB74D9AF-2776-4652-A3D3-11CDCEB8817C}" destId="{3318C903-AF57-47B3-A5A5-90258C653B33}" srcOrd="0" destOrd="0" presId="urn:microsoft.com/office/officeart/2005/8/layout/chevron2"/>
    <dgm:cxn modelId="{FF971676-BE10-4E66-AF6E-D47BA9035031}" type="presParOf" srcId="{3318C903-AF57-47B3-A5A5-90258C653B33}" destId="{B64C8592-9414-4C2A-B41C-AE86C299B683}" srcOrd="0" destOrd="0" presId="urn:microsoft.com/office/officeart/2005/8/layout/chevron2"/>
    <dgm:cxn modelId="{1DC43800-8C01-4F8B-8225-702351D83440}" type="presParOf" srcId="{3318C903-AF57-47B3-A5A5-90258C653B33}" destId="{828A38C4-3C34-4167-83F7-28322751241E}" srcOrd="1" destOrd="0" presId="urn:microsoft.com/office/officeart/2005/8/layout/chevron2"/>
    <dgm:cxn modelId="{B6012013-3FBD-4DEF-BC3C-DB5B8DB2170E}" type="presParOf" srcId="{AB74D9AF-2776-4652-A3D3-11CDCEB8817C}" destId="{B58B5006-9A39-4160-9054-0CECA580534D}" srcOrd="1" destOrd="0" presId="urn:microsoft.com/office/officeart/2005/8/layout/chevron2"/>
    <dgm:cxn modelId="{DA011288-8AFE-470E-8443-323179506913}" type="presParOf" srcId="{AB74D9AF-2776-4652-A3D3-11CDCEB8817C}" destId="{499E4191-064A-47C5-9B8F-AD96FE6D0164}" srcOrd="2" destOrd="0" presId="urn:microsoft.com/office/officeart/2005/8/layout/chevron2"/>
    <dgm:cxn modelId="{D457D833-7F1B-4E20-974B-3C1C0DA0B9F7}" type="presParOf" srcId="{499E4191-064A-47C5-9B8F-AD96FE6D0164}" destId="{13CF13B5-9635-44B7-93AB-581C962BFB46}" srcOrd="0" destOrd="0" presId="urn:microsoft.com/office/officeart/2005/8/layout/chevron2"/>
    <dgm:cxn modelId="{F5D42F2D-0057-4ED9-A9B9-E7377274C39A}" type="presParOf" srcId="{499E4191-064A-47C5-9B8F-AD96FE6D0164}" destId="{1EA073AE-CA3E-49D7-B45D-55C983F6673D}" srcOrd="1" destOrd="0" presId="urn:microsoft.com/office/officeart/2005/8/layout/chevron2"/>
    <dgm:cxn modelId="{A41F21A6-14C0-4C54-A3E0-2C16386BCF93}" type="presParOf" srcId="{AB74D9AF-2776-4652-A3D3-11CDCEB8817C}" destId="{64A26564-F5E9-449D-B78F-505408084E40}" srcOrd="3" destOrd="0" presId="urn:microsoft.com/office/officeart/2005/8/layout/chevron2"/>
    <dgm:cxn modelId="{7B39F8B1-71A2-43D4-B4E5-E0910990FBF0}" type="presParOf" srcId="{AB74D9AF-2776-4652-A3D3-11CDCEB8817C}" destId="{3CBDC8E1-DFFB-4ABD-94F9-211C5286B2B3}" srcOrd="4" destOrd="0" presId="urn:microsoft.com/office/officeart/2005/8/layout/chevron2"/>
    <dgm:cxn modelId="{D6903254-55D9-4529-92A3-A1BCFF1ACE47}" type="presParOf" srcId="{3CBDC8E1-DFFB-4ABD-94F9-211C5286B2B3}" destId="{CBA28FCD-7F81-47F2-AFAB-C9F0CE91A37C}" srcOrd="0" destOrd="0" presId="urn:microsoft.com/office/officeart/2005/8/layout/chevron2"/>
    <dgm:cxn modelId="{31F2E6F9-6818-47BC-AA60-5DCCF9C5A5A2}"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IV</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Mercado y Segmentación de mercados</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V</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Mezcla de la Mercadotecnia</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VI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Investigación de mercados</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978A3902-E8D7-429D-9E90-A9F14DA7C465}" type="presOf" srcId="{ECCE316C-14AE-4686-8B30-083E978111E2}" destId="{CBA28FCD-7F81-47F2-AFAB-C9F0CE91A37C}"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2F4F55C4-B966-46CA-BC80-3FEFDCA4625C}" type="presOf" srcId="{B9614DDA-922D-4245-AE18-2B5FE3730456}" destId="{AB74D9AF-2776-4652-A3D3-11CDCEB8817C}"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7E23C1C4-7ACB-47CB-8CD3-135AD3C095A1}" type="presOf" srcId="{847AC6A9-746D-40E9-80F2-55698EA01B9E}" destId="{394A3A55-2F8C-4A55-B12A-A115C67682BA}" srcOrd="0" destOrd="0" presId="urn:microsoft.com/office/officeart/2005/8/layout/chevron2"/>
    <dgm:cxn modelId="{9F42330B-60A1-4B1F-990D-79645421C3D2}" srcId="{B9614DDA-922D-4245-AE18-2B5FE3730456}" destId="{ED44D5F8-B545-4C28-97B4-8D0A7557E52C}" srcOrd="0" destOrd="0" parTransId="{58B69565-A642-45A5-8039-306B123A913B}" sibTransId="{3FB2004E-7C70-40F5-BA82-000F4BD35798}"/>
    <dgm:cxn modelId="{76DF9574-29D1-442C-AD4C-109B764E71B5}" type="presOf" srcId="{9EA49827-5724-4EDF-8448-AFF7495FF12F}" destId="{1EA073AE-CA3E-49D7-B45D-55C983F6673D}"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9E339538-5A0F-42F8-B3D7-32DD642C3170}" srcId="{ECCE316C-14AE-4686-8B30-083E978111E2}" destId="{847AC6A9-746D-40E9-80F2-55698EA01B9E}" srcOrd="0" destOrd="0" parTransId="{C3DC6DB9-BF1A-4676-A13B-5BC5A04679AE}" sibTransId="{A104A510-6621-447F-90C7-1DF1D077319C}"/>
    <dgm:cxn modelId="{C1681CB7-A554-4364-8B89-A89A5FBFB040}" type="presOf" srcId="{AE2850B0-7AEC-44F3-B3DF-D1C8241785EF}" destId="{13CF13B5-9635-44B7-93AB-581C962BFB46}"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AE08DFA8-ED52-4290-A40E-B4BC8EBCF346}" type="presOf" srcId="{0408F7D8-7977-471F-B55A-7E8238E163E3}" destId="{828A38C4-3C34-4167-83F7-28322751241E}" srcOrd="0" destOrd="0" presId="urn:microsoft.com/office/officeart/2005/8/layout/chevron2"/>
    <dgm:cxn modelId="{DB4D4299-F061-4D2D-A172-CA180674AD00}" type="presOf" srcId="{ED44D5F8-B545-4C28-97B4-8D0A7557E52C}" destId="{B64C8592-9414-4C2A-B41C-AE86C299B683}" srcOrd="0" destOrd="0" presId="urn:microsoft.com/office/officeart/2005/8/layout/chevron2"/>
    <dgm:cxn modelId="{A18C43D0-D0FF-440D-BFB3-8C5063E890AA}" type="presParOf" srcId="{AB74D9AF-2776-4652-A3D3-11CDCEB8817C}" destId="{3318C903-AF57-47B3-A5A5-90258C653B33}" srcOrd="0" destOrd="0" presId="urn:microsoft.com/office/officeart/2005/8/layout/chevron2"/>
    <dgm:cxn modelId="{4D1B0200-309E-419F-91DF-6631971A7863}" type="presParOf" srcId="{3318C903-AF57-47B3-A5A5-90258C653B33}" destId="{B64C8592-9414-4C2A-B41C-AE86C299B683}" srcOrd="0" destOrd="0" presId="urn:microsoft.com/office/officeart/2005/8/layout/chevron2"/>
    <dgm:cxn modelId="{0F1DAADC-28CA-405B-987F-69C836217CEB}" type="presParOf" srcId="{3318C903-AF57-47B3-A5A5-90258C653B33}" destId="{828A38C4-3C34-4167-83F7-28322751241E}" srcOrd="1" destOrd="0" presId="urn:microsoft.com/office/officeart/2005/8/layout/chevron2"/>
    <dgm:cxn modelId="{EECD14E2-2FE6-44E9-ACED-9AB79D22ABD4}" type="presParOf" srcId="{AB74D9AF-2776-4652-A3D3-11CDCEB8817C}" destId="{B58B5006-9A39-4160-9054-0CECA580534D}" srcOrd="1" destOrd="0" presId="urn:microsoft.com/office/officeart/2005/8/layout/chevron2"/>
    <dgm:cxn modelId="{C6640855-9969-439F-91BD-1F05D5656DCB}" type="presParOf" srcId="{AB74D9AF-2776-4652-A3D3-11CDCEB8817C}" destId="{499E4191-064A-47C5-9B8F-AD96FE6D0164}" srcOrd="2" destOrd="0" presId="urn:microsoft.com/office/officeart/2005/8/layout/chevron2"/>
    <dgm:cxn modelId="{68E3B538-258D-4220-8390-9941DA045F7B}" type="presParOf" srcId="{499E4191-064A-47C5-9B8F-AD96FE6D0164}" destId="{13CF13B5-9635-44B7-93AB-581C962BFB46}" srcOrd="0" destOrd="0" presId="urn:microsoft.com/office/officeart/2005/8/layout/chevron2"/>
    <dgm:cxn modelId="{27D8616D-EE05-4DE4-B02F-2163A8E5A054}" type="presParOf" srcId="{499E4191-064A-47C5-9B8F-AD96FE6D0164}" destId="{1EA073AE-CA3E-49D7-B45D-55C983F6673D}" srcOrd="1" destOrd="0" presId="urn:microsoft.com/office/officeart/2005/8/layout/chevron2"/>
    <dgm:cxn modelId="{29B99237-DBD2-49F2-884C-02455FFC83BF}" type="presParOf" srcId="{AB74D9AF-2776-4652-A3D3-11CDCEB8817C}" destId="{64A26564-F5E9-449D-B78F-505408084E40}" srcOrd="3" destOrd="0" presId="urn:microsoft.com/office/officeart/2005/8/layout/chevron2"/>
    <dgm:cxn modelId="{5983C550-BAD4-41A4-B62C-7747DB307159}" type="presParOf" srcId="{AB74D9AF-2776-4652-A3D3-11CDCEB8817C}" destId="{3CBDC8E1-DFFB-4ABD-94F9-211C5286B2B3}" srcOrd="4" destOrd="0" presId="urn:microsoft.com/office/officeart/2005/8/layout/chevron2"/>
    <dgm:cxn modelId="{5476D082-D91E-450E-AAAB-81A9D32A6D8B}" type="presParOf" srcId="{3CBDC8E1-DFFB-4ABD-94F9-211C5286B2B3}" destId="{CBA28FCD-7F81-47F2-AFAB-C9F0CE91A37C}" srcOrd="0" destOrd="0" presId="urn:microsoft.com/office/officeart/2005/8/layout/chevron2"/>
    <dgm:cxn modelId="{3AA82B16-A6F9-4C18-B6A9-803004F71B7E}"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Unidad I</a:t>
          </a:r>
          <a:endParaRPr lang="es-MX" sz="20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es-MX" sz="3700" kern="1200" dirty="0" smtClean="0"/>
            <a:t>Mercadotecnia</a:t>
          </a:r>
          <a:endParaRPr lang="es-MX" sz="37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Unidad II</a:t>
          </a:r>
          <a:endParaRPr lang="es-MX" sz="2000" kern="1200" dirty="0"/>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es-MX" sz="3700" kern="1200" dirty="0" smtClean="0"/>
            <a:t>Planeación estratégica</a:t>
          </a:r>
          <a:endParaRPr lang="es-MX" sz="3700" kern="1200" dirty="0"/>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Unidad III</a:t>
          </a:r>
          <a:endParaRPr lang="es-MX" sz="20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es-MX" sz="3700" kern="1200" dirty="0" smtClean="0"/>
            <a:t>Entorno de la Mercadotecnia</a:t>
          </a:r>
          <a:endParaRPr lang="es-MX" sz="3700" kern="1200" dirty="0"/>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Unidad IV</a:t>
          </a:r>
          <a:endParaRPr lang="es-MX" sz="20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s-MX" sz="3300" kern="1200" dirty="0" smtClean="0"/>
            <a:t>Mercado y Segmentación de mercados</a:t>
          </a:r>
          <a:endParaRPr lang="es-MX" sz="33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Unidad V</a:t>
          </a:r>
          <a:endParaRPr lang="es-MX" sz="2000" kern="1200" dirty="0"/>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s-MX" sz="3300" kern="1200" dirty="0" smtClean="0"/>
            <a:t>Mezcla de la Mercadotecnia</a:t>
          </a:r>
          <a:endParaRPr lang="es-MX" sz="3300" kern="1200" dirty="0"/>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Unidad VI</a:t>
          </a:r>
          <a:endParaRPr lang="es-MX" sz="20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s-MX" sz="3300" kern="1200" dirty="0" smtClean="0"/>
            <a:t>Investigación de mercados</a:t>
          </a:r>
          <a:endParaRPr lang="es-MX" sz="3300" kern="1200" dirty="0"/>
        </a:p>
      </dsp:txBody>
      <dsp:txXfrm rot="-5400000">
        <a:off x="1115495" y="2849249"/>
        <a:ext cx="6682813" cy="93468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740188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4127904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17169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729585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39418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739957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765671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759729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4122401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629938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E7D6556-2DEE-4114-AA32-E2C64ABC74B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441834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E7D6556-2DEE-4114-AA32-E2C64ABC74BF}"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738835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E7D6556-2DEE-4114-AA32-E2C64ABC74BF}"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561958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D6556-2DEE-4114-AA32-E2C64ABC74BF}"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781218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7D6556-2DEE-4114-AA32-E2C64ABC74B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40614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7D6556-2DEE-4114-AA32-E2C64ABC74B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268345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7D6556-2DEE-4114-AA32-E2C64ABC74BF}" type="datetimeFigureOut">
              <a:rPr lang="es-MX" smtClean="0"/>
              <a:t>30/09/2019</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AAEF673-CE30-4955-8683-1F7A16A0F3E9}" type="slidenum">
              <a:rPr lang="es-MX" smtClean="0"/>
              <a:t>‹Nº›</a:t>
            </a:fld>
            <a:endParaRPr lang="es-MX"/>
          </a:p>
        </p:txBody>
      </p:sp>
    </p:spTree>
    <p:extLst>
      <p:ext uri="{BB962C8B-B14F-4D97-AF65-F5344CB8AC3E}">
        <p14:creationId xmlns:p14="http://schemas.microsoft.com/office/powerpoint/2010/main" val="359239118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crecenegocios.com/la-planeacion"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imagesCA0TFTB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4" y="337538"/>
            <a:ext cx="1737424" cy="1534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2051720" y="485775"/>
            <a:ext cx="6696744" cy="1200329"/>
          </a:xfrm>
          <a:prstGeom prst="rect">
            <a:avLst/>
          </a:prstGeom>
          <a:noFill/>
        </p:spPr>
        <p:txBody>
          <a:bodyPr wrap="square" rtlCol="0">
            <a:spAutoFit/>
          </a:bodyPr>
          <a:lstStyle/>
          <a:p>
            <a:pPr algn="ctr"/>
            <a:r>
              <a:rPr lang="es-MX" sz="2400" b="1" dirty="0" smtClean="0">
                <a:latin typeface="Arial" pitchFamily="34" charset="0"/>
                <a:cs typeface="Arial" pitchFamily="34" charset="0"/>
              </a:rPr>
              <a:t>Universidad Autónoma del Estado de México</a:t>
            </a:r>
          </a:p>
          <a:p>
            <a:pPr algn="ctr"/>
            <a:endParaRPr lang="es-MX" sz="2400" b="1" dirty="0" smtClean="0">
              <a:latin typeface="Arial" pitchFamily="34" charset="0"/>
              <a:cs typeface="Arial" pitchFamily="34" charset="0"/>
            </a:endParaRPr>
          </a:p>
          <a:p>
            <a:pPr algn="ctr"/>
            <a:r>
              <a:rPr lang="es-MX" sz="2400" b="1" dirty="0" smtClean="0">
                <a:latin typeface="Arial" pitchFamily="34" charset="0"/>
                <a:cs typeface="Arial" pitchFamily="34" charset="0"/>
              </a:rPr>
              <a:t>Centro Universitarios UAEM Ecatepec</a:t>
            </a:r>
            <a:endParaRPr lang="es-MX" sz="2400" b="1" dirty="0">
              <a:latin typeface="Arial" pitchFamily="34" charset="0"/>
              <a:cs typeface="Arial" pitchFamily="34" charset="0"/>
            </a:endParaRPr>
          </a:p>
        </p:txBody>
      </p:sp>
      <p:sp>
        <p:nvSpPr>
          <p:cNvPr id="7" name="6 CuadroTexto"/>
          <p:cNvSpPr txBox="1"/>
          <p:nvPr/>
        </p:nvSpPr>
        <p:spPr>
          <a:xfrm>
            <a:off x="283054" y="2348880"/>
            <a:ext cx="8465410" cy="3908762"/>
          </a:xfrm>
          <a:prstGeom prst="rect">
            <a:avLst/>
          </a:prstGeom>
          <a:noFill/>
        </p:spPr>
        <p:txBody>
          <a:bodyPr wrap="square" rtlCol="0">
            <a:spAutoFit/>
          </a:bodyPr>
          <a:lstStyle/>
          <a:p>
            <a:pPr algn="ctr"/>
            <a:r>
              <a:rPr lang="es-MX" sz="2400" b="1" dirty="0" smtClean="0">
                <a:latin typeface="Arial" pitchFamily="34" charset="0"/>
                <a:cs typeface="Arial" pitchFamily="34" charset="0"/>
              </a:rPr>
              <a:t>Unidad de Aprendizaje:</a:t>
            </a:r>
          </a:p>
          <a:p>
            <a:pPr algn="ctr"/>
            <a:r>
              <a:rPr lang="es-MX" sz="2800" b="1" dirty="0" smtClean="0">
                <a:latin typeface="Arial" pitchFamily="34" charset="0"/>
                <a:cs typeface="Arial" pitchFamily="34" charset="0"/>
              </a:rPr>
              <a:t> “Administración de la Mercadotecnia”</a:t>
            </a:r>
          </a:p>
          <a:p>
            <a:pPr algn="ctr"/>
            <a:endParaRPr lang="es-MX" sz="2400" b="1" dirty="0" smtClean="0">
              <a:latin typeface="Arial" pitchFamily="34" charset="0"/>
              <a:cs typeface="Arial" pitchFamily="34" charset="0"/>
            </a:endParaRPr>
          </a:p>
          <a:p>
            <a:pPr algn="ctr"/>
            <a:endParaRPr lang="es-MX" sz="2400" b="1" dirty="0">
              <a:latin typeface="Arial" pitchFamily="34" charset="0"/>
              <a:cs typeface="Arial" pitchFamily="34" charset="0"/>
            </a:endParaRPr>
          </a:p>
          <a:p>
            <a:pPr algn="ctr"/>
            <a:r>
              <a:rPr lang="es-MX" sz="2400" b="1" dirty="0" smtClean="0">
                <a:latin typeface="Arial" pitchFamily="34" charset="0"/>
                <a:cs typeface="Arial" pitchFamily="34" charset="0"/>
              </a:rPr>
              <a:t>Presenta:</a:t>
            </a:r>
          </a:p>
          <a:p>
            <a:pPr algn="ctr"/>
            <a:r>
              <a:rPr lang="es-MX" sz="2400" b="1" dirty="0" smtClean="0">
                <a:latin typeface="Arial" pitchFamily="34" charset="0"/>
                <a:cs typeface="Arial" pitchFamily="34" charset="0"/>
              </a:rPr>
              <a:t> </a:t>
            </a:r>
            <a:r>
              <a:rPr lang="es-MX" sz="2800" b="1" dirty="0" smtClean="0">
                <a:latin typeface="Arial" pitchFamily="34" charset="0"/>
                <a:cs typeface="Arial" pitchFamily="34" charset="0"/>
              </a:rPr>
              <a:t>Lic. </a:t>
            </a:r>
            <a:r>
              <a:rPr lang="es-MX" sz="2800" b="1" dirty="0">
                <a:latin typeface="Arial" pitchFamily="34" charset="0"/>
                <a:cs typeface="Arial" pitchFamily="34" charset="0"/>
              </a:rPr>
              <a:t>e</a:t>
            </a:r>
            <a:r>
              <a:rPr lang="es-MX" sz="2800" b="1" dirty="0" smtClean="0">
                <a:latin typeface="Arial" pitchFamily="34" charset="0"/>
                <a:cs typeface="Arial" pitchFamily="34" charset="0"/>
              </a:rPr>
              <a:t>n Admón. Mayra Riveros Domínguez</a:t>
            </a:r>
          </a:p>
          <a:p>
            <a:pPr algn="ct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r>
              <a:rPr lang="es-MX" sz="2400" b="1" dirty="0" smtClean="0">
                <a:latin typeface="Arial" pitchFamily="34" charset="0"/>
                <a:cs typeface="Arial" pitchFamily="34" charset="0"/>
              </a:rPr>
              <a:t>Ecatepec de Morelos, Estado de México </a:t>
            </a:r>
            <a:r>
              <a:rPr lang="es-MX" sz="2400" b="1" dirty="0" smtClean="0">
                <a:latin typeface="Arial" pitchFamily="34" charset="0"/>
                <a:cs typeface="Arial" pitchFamily="34" charset="0"/>
              </a:rPr>
              <a:t> Agosto 2019</a:t>
            </a:r>
            <a:endParaRPr lang="es-MX" sz="2400" b="1" dirty="0">
              <a:latin typeface="Arial" pitchFamily="34" charset="0"/>
              <a:cs typeface="Arial" pitchFamily="34" charset="0"/>
            </a:endParaRPr>
          </a:p>
        </p:txBody>
      </p:sp>
    </p:spTree>
    <p:extLst>
      <p:ext uri="{BB962C8B-B14F-4D97-AF65-F5344CB8AC3E}">
        <p14:creationId xmlns:p14="http://schemas.microsoft.com/office/powerpoint/2010/main" val="1913285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xQVFRQVGBcYGBgYGBgYGhsXFhgXFxwYHBkYHyYeFxskGRgaIC8gIycpLCwsFx8xNTAqNSYrLCkBCQoKDgwOGg8PGjQkHyQsLCwsLCwsLCwsLCwsLCwsLCwsLCwsLCwsLCwsLCwsLCwsLCwsLCwsLCwsLCwsLCwsLP/AABEIAMIBAwMBIgACEQEDEQH/xAAbAAABBQEBAAAAAAAAAAAAAAAEAQIDBQYAB//EAEQQAAEDAgMECAQDBgQFBQEAAAEAAhEDIQQSMQVBUWEGEyJxgZGh8DKxwdEUQlIjYoKSouFDcrLxFRYkM9I0U7Pi8gf/xAAaAQADAQEBAQAAAAAAAAAAAAACAwQBAAUG/8QAMxEAAgEDAgMGBQQCAwEAAAAAAQIAAxEhEjEEE0EyUWFxsfAigZGh0RQzQuEjUhXB8QX/2gAMAwEAAhEDEQA/ANS0neiKbEgYBcprsTwXz5qEnE+nSkBDGxzT2vCAGIKXrih+I7zTTlhnSdagus5pTX4LtJg8uG5k9j7qvbik5uKRqCIBSWbXp4qjiqwYhP8AxCZqbpANK8sm1J996d1yrfxCXrlupoBpQ01ykDygxVThV5ohebohjSnOqeKE69d1yPUYPLhYd3KCpWg2uoX1kGakEC8HegZjDWl3yxbXlTsKrsO+QiOtPFcD4zHToIcHLs1tUF167rSiLiK5cLLrc0wuCF6wpHukIC4hinFxGJGiY7FZQY99ygDoFyhcTUJqMa0iJkza3LiUkuJQKY2hz6hgRvSipYAlMLx5JDWQajN0xHdrXRSdYoXv5IepUK0G8LTCnV1E7EjeVX1artwKCfVKYKd4hqoXYS5OPHFcqPrjy9Vy3lQP1HhCavWc06kx29UzumV/+2f5/wCyGrdMKhPZAaO7N6n6IdLnpHDiKS/yJmoY0wlLismel9b9z+U35ap7el74uxh4aj0kz6LeU/WEOMpTVh5TX1DwWeodMR+emf4TPo6I80VQ6V0XfEHM7wD/AKb+i7Qw6TRXpNs0tQ0qRqpavSumDDWk8zb5SoB0wEXp/wBX/wBUVmgGrRHWaEvK4VCszU6Wu3NaPX5rv+anH9PkfujAMS1ZOhmqFUpwrLJf80unRnIQfumVemjtwA7hP+oo89BF81epm1bWT21Fhj04fwA5wDPqiKfTZx0yE/5TPzQsrd0YOIp982nWJ/WBY7/ncgXpsPmPvCHr9MRWcAG5G75PpI18YSijnpDFekTYmaLbO1wxvZcA46HW+viouj9Z9SmHP392vhoEuGpU6jW9ppEfC2HCe/VWmGaxghrfRJJNrWlOBlYTTbATlGcSOCgxG1qTLPc1pPEgehQ/H3RJvuYWXDikzquqdIaDf8Vvgc3+kGErNt0XGG1WTwzAfNbZu6YCIa5/NQVasDVJisWWNzFZ7EbXJfLiGtnUkdyIXjlAGTCsVjCdLbuKXAUHHtvd3W980JTxjLufUp5dwDhJHcDbhYbkcOkOHDdfBrT9gmDUOkB9F95JVqcHJoxB3vshD0ioZvhIFpOUHXuJSVtq0CY6weTiPkEW+4ir9Qff1hrsW3iXJGY/gI8PshPx1Ei1RnjI+y5j2Os2q13JpE+Vl2lZutoX+M4uHdcfK6HrYlon4f6j6pX0LXpu8x91GXAf4YB8/ohCjpCLkix9DBpb7CRS5uXk0fdcm3Mk0r3+/rMJ1wSlyne+mNQ6N1ydByPd5qQCnwcDzkeEm2kHxCfeScpoGXJQ5TCrSkgSYny/upKdBjtLc92/fpM+pXagN5vJY7QYD370SaI5uCb2rnsa8pIAGmt9OSR2Gp7zbjmn5FDzAYX6ep3QIHwXOd7lWOI2e2mJOYCCREmYvaLIaaXE7uJ14xotDA5EzkON4NmsnB+73CPbhaZi+pIF941HeFMdlt0AcSBMNDnad0ri4EzkvKtzjujzCgNJytadNkwQ8XjtAi8TBvrCnGHpb3AX3kDRdrtN5DHMpeodwKQ0iFrtk9E/xLXPpZC1pAJkakA2ieXmqcGiBmOaJ4DhK4OTtBNK2DKcudpr5KRodorrB4OjUJe52UTDWkgaAXseM/3RdXZlFrgDLcwJEkgEDmbb1pqAYhrwjsNXSZ0ZuCfTrOHEchIWhOzaIMSLGJmROljob2spRsijrYDvH1QGqIxeDfoZnH4knWT35j6lN6w7p+61P/B6ImcoytzGXNEN0mCmDDYYfpOt9QLTcjTx1Qc1e6MHB1D/ACEzRc7g7yK6TwPktVhn4YuysdTzE5QBxNotqrTpDiuqw72dWWgtLB22GAAQLBkjjru8F3OF7WmPwhUdq/zmJdULGxcGfSItB+igzu35vVbTYOEqClTd1GIqCpDy9jqeWHOsIcwk9jLvHARqsrsTHhlWKjpaQWkuJgEXBk6aR/EipsG1W6RD5ZRfBgeY80xxduELSVsdhL3pGBJsNO+LnlqmUvwz25h1QHOBFp38gUWrwhcjNgZnDVcOPko8hPFao7JpESNDvaSRcE7jGgKHOEw8x1rf5/HjwXCoJh4Zpn2uI0keaf1zld1NmUpHbEuuL693HwQ9fAsbq6O+3Hj3FbrBmHh3WAjHVBveByc5L+PfxqeZ970W3CUx+ceJGgtv5p34akdDy13rdQ7p3JfvgAxruL/Mrkc3Z1MiRJ5gyuXah3QNDd8qKmFLDY8d5lT0Q4gQ15AJM/EBIAMNO+ALzuHhE3EPG+NNSN9t5U9DGmBJbO+ADx4Dl8kJ1WjlZL90ZUDo3jjDcvHhqPulpvLdLzxg6xeHAhFU9qEcfAO+s908k78ZSmXNeTv7TW8Z56QfHzEX6iESu6tIGF2aWNzneHNa/UXMFsWJ4J9bCvDQ5xOo7JaQdCDeIiBGs3FtYna8VQRTpxcfDUBImOOphp4qOs2o2OsZUFwYeH5SeyYu2NxHitsZmodJXvonNmF7zDiDwnU7/qi34dwdDHZh+4TZos0GS24cZshq1YN1k6bh8ieXqom4+Pha6/8Al+g5fNGVJgLWC4hlHFdU4h1nNdmkZmuDh2SDlcYEDUQbC6PwOJa13YDKQ1lorPEni0kamNbacFSOxFQmcrr63d9E39qfyx35u/eUDU9Q3hrxNj2bzRbQxDXudAbmP5y2zh2rzTbnBBuJ53VnsjZDS6a/VFpFwabQ+QAwQTZrYE8b6CTGd2RTa0E1GBzpEWFo+s38AtDS220b6g8fupqiWFll1Fwy3c2v0xNLs/D06bctGq5jZkgFhEm28HgFSbV6N0KFMPD3ludoMhrrXkgZbkC/ghDtlxmKjLE/kDgdB8Wa93C418FHjcQ6uwMHVEzMiRMSN7QAO925IQMDvjrGVKSkXBuZTY976NVzRAgmCJ7Tfyu1uCIPihhtBzj2oJ3WGh1HO8G/CN6usdses6k1pouLmWa5paexrBAcSYuqmnsV0kVJpR+tr2/JpVishFzITSqhgFOOmR6QWt0lqZDTy0wzXLlA3zo2BE7t/iZbgce+oW02spCSYlogE5t8HiYGmnBS/hGueWjK50wLiDre8R4jwRTXU6Lh1lJwe2e3TqsmDIngDH+10ZK2sFmClWU6i30i1qTmfGyiL/lcJu79IdO/hMDkvQ8D0Yp06tSnTLm0qtWLO+Kkym3MS7X4nFs7oWX6KYHD18QHs605IqPzBhBgyASB+ZwNuRXoGHw7CHNhsAZIgR2pc8RpBMjxUVaqF+Hr1jdTbk9JnMX0RpUcS5tMEMZRY9ruzm61z3tZBA3BhM6zF0B04wzcEykWgOdiRVFQugTHVkg5YzAlxN5utRhcI3NlYA0OrEw0ADJRGTh+sOd4rH9M8YHbUpNa15bTyufGd0GoZNhOUBgZpGpRUamuob7Wi3ZlUC/vb8yhrdIarHUqjC1rgxuVwElsNAgXsADA5KlfUJJJm5nzWr6YhrjWc2YbWpxYjsvw9OTcW7TPnzWShehQsVuBaQVydWYx4tK52MaCIpt3TrynU2GqcQo6roFs3hpuTSIIqG0kpbSqNLS0hpBOjWjXuF0Q/G9Y4uefi1OQO05j5qsD826T4/7K72VszOz/ALlFpvIeG2BzD4p1gzBiJHBA6hc2jaTuxtfEmrgENeO05sBv7It+C285TEC30RjalXERUxDmOdGVpc+k10B7SZDmkb4BbHxCSpKexnQcrqDgXZgc1IxrIH7Qdm+nJcNjuEEMpkjWHTqTeBVMHQW4BTkiWipnMfR2cQ0gUmVSX9oB+HeZEy0GQQ02mBI1GqqMPiaQcWVG5XAtAIGb4TLpcKjQS6zTAI0iDq7beAcBL+yDYCHG41u73YKsotkwwFxMgANubeJ0+qJEuLwjXAYCWlLFYaO1TEydHkCJMC9TcIE70qrRsuqf8Kr/ACP/APFcj5fiYvnt/qPqZG2q4mA6D4D1Ta7Kg+IuE6bwe46HwSBw5Dy+xXOc4840v7CLUTtJSiqMiQ5Sd8+P3RWFw0nQ+OiXDECc7Q4cLj1EJ1drJBp528cxB8oA9VxLbTAiWvf5dZqNi16VFpEB2aCczQRIkWtYXKN2rXpOw7wymwF2WcthAe06CBqBuWLp1SPzIinjyZEjyn6qflENqvKechXRb7SV9BukBRmmR8P2+6dP7zj3QPopcIKeYF4mLwSXT3i1uScWHWKVNW0tNndH3VaDanbl8xlyGwcWjsuLSdJkFQ47Z9agwu61xaCBlfSc13amImQfB29WeD26GgNY5zANA11hv+F0gXS7Y2r1tAtL5u0iabZkH9TbaE7lKKjFrFcXlfK0j4Hmfw+0tc7R3lobw70rNq05OYW3ZZ04Gdf77kNUpAiDJHkFWOw5zEC8fJV6FPhI3quvj8pYVcfSLrU2xuJAn5WT6G0GNeC2QbxDjFwRvMTdB0dkvdHD35qwobFjUT3oWCCctSqZbYbEVOyc5AJDRmMkucRESL+e6VYf8RrsyjQxpeSZsey4jS25UowBA7LQddQY5d+5Op16jXGCDrcjMOEdrjHLgpjTBlK1AN5b1tsF1MiqGEFrhJy2cWkD498x5LN0ejjSxpNdmYtDi24iQLB0EOuYtrIRbtogATSaB+7nZoTIsd0ExClpYik4EFpDjYWE8M2ZrWkGQfTwJQUFlxD/AMTG7Zmi6D46kKDjTpmm0vFi4PLiANDAJkw3LJuTxWldtIModZrDDUJH5jBd6wB4rG7NeGMy035A0G0s0mSSCDaTy3KYY7rWFoqb25Wlsl2UzEh4y/DvFxKiq0i7k9L/AGjwqBQDNZsh4a3tTmY0Mni4xndx1nXisb0axT6mOxGKyl1N7iAQWCwIDfic38rQiXYys1jw3LJzNDszzdwJmA0gAOJOs7uCptkuqUKGQ0mHMczc5a4WdDpY647IMHW3NHTplVbxsPzAdAagz793h23sT1lTaDQ1xzMw77llupa0kkF06WsHa9yxOe8fJaTbVRz6Jmiym4OaczWBvZymZIFhmIGvBU2G2M95sLHebDdJG86jTivQ4dgqZPuwkPEcOwYBR7vGf8OqEA5HwRIOV0EG8zEJBhB+YgDz+UwPBbiq/qaWHbTe4kUmioCKpAqA0gQDIAbGc6WDDxQ9TbDwDmE2/NHCvBh1PgxjtfzNHGQNZ22285q0kTtA38RMlSw5a4EGi4cAXEdxgSPRWgr0TGbD+LK7mndpmIjf6K+pYijUY95ZRIa9jcuRuY53M0LXREPi8QR5i/8ASkSaYbabGs22QPJ+GBbMddG98KLs249/WUKUUWvb5/1K4Nwxv1GI5kPY/dpJBJ3angk6vC6ZsSyf3Wn0gA7lY1tl4RxN3tcJHZqsaRl6wbzm1pkRrJ5OgTauyG0alMFz3MqNc4kkZobImSL6DwKwN793hhr4J9/a0ocVig2Wtg3MZmUwfENETyvv8bbZ22sOIJwzA4A3bLbkFujeNx4prtjYZ1gXjTfTOozDQjVt0+jsOk34ah4iabjrvBaT580xnQrbPpOFCprvi319mSYvEMrPNQ0Ac36n1iYAyiS1wEwNy5G0sLkGVtRhAmC7rAbmbhrI1K5T8xunrKOSP9D95izXaFG7GBCOKQL1cCfP5MJdjCojijx9+CRtInQE+E+qlZgnHcPMfRYWAhBCdpF1xXdYVJWwbmfE2OB1HgRYpBQOsW4/3XarztBBtaS0cSRvRrcSDqJVaKae2yAgGEGMuKdKdDqpMjtM1vfggaGLG9ECuEkggx4fG8mZggT2iSiqWCG4jyCDFXmtv0K2WyrQe6qxriX9knWGgXBBBAzcN4KVVq6F1GMQBjYykwmzi74Wz4CPM2lXWG2IYuWi03G75Ltu7VbhesDHOcaeQhj3ZgWvm7TGYZTAiTZwWYxXTqq4WABkaExAi3zSgK1TKCwji1FO1vNXV2Pazmg6HhmmLEc91+9ZnbU0wJeJcJLdYA7rRpv4aKhxHSSs4kl5kiPBCfiHOnOTERfdJB+app0HXtNJ6nEowsqyxpbWLTIaCD78FHiNqOcQQItBFjfiOE+iq85n03fVGYOnmIET3EJ+gDMn5jH4YVSxDjaJ8p9FbYKo5p1LdIggkCRYyNLn+VCim1ulnW3zpvNuJI7oRLXk2A8dT5aJLEGUICvnCKdJjT2SWvkneHGJkzJ75580YMTW0zSAdCGu0IHCdSN+9BUKETmBjw+Q93RVLCNeYykgxAyyeO4zMpTW6yxA/TELzVSwECi5ztAHhrok3yudN4MRy4rsTggHio9mNpkCxhr2gHhoPRaelsCi6mwVKTS4NaCRrYAag5raeChPRKk0zSqVaJ/deW/O/qpxxFLxHyH9+kxmfrn6/mZuriaTmhv4mI/92m9kmQQTltAjTRZ7amPqUSWCo106wS46nXMAW8QOZW325syvTw1ZxxBqNFN+rW5wYOUip8QIdBkcF5dWZAtx996soBHFwbj35SStUe/j5ycbUcbEAz3j3oETgqjajgwtyh1jBtBGUjdaDCqHCNU6gTmsT7+aoNMdJKKhvmbZmNpPkZ33zX45uukiZ16+odPz8kfjml9RhcQHUQ5ogD8xvMyDv5LMYOmQQRqDI7xorvZtOvVLsjOsyjM6BJgnlvN/esTp4z0aVVQblRDHxPabSJsbsbOkA2j8tvFRuwtE60aZkAdkuZYFpAtO9o8glxeBYXF1RuKpl2ssY4WAaNWtiwHCUE7Z4L8zMaQbWqU3jwlhcNySEA/lb6iXNVJGKd/Kx9JYfh6N/wBk+5JMVjqTJ3cSlVDjcc5tRwOJp6/lzgXvYZLCNy5PFBj/AOyQ8Qgxp9fzKut0dNNxa9rs4kkE7hv7MWjfJCjo4P8AS0eDZ/qP3RWznudTyAxUqVGEEANy02h4cSRFiXN/kW0p7FplggkEAC5LpPEjUea2pUNPDG8yjTSplVt95gKxgwQQeab+LG5q1uP2eWiHsDmnxHhwN+RVLjdjb6bso4HT+YX8/NalVDuJ1ShVGVNxJujYpPqH8QxpY4RvsZF5Bkb78FocZ0Ca9k4aoINwH38nt+3ivP252GxuOfsFXmzOl1SnYyPTz4+IKCtScnUh+U6jUVV0tg98Zj+ilSiP2jC395olnmJHmqqps2D8QjnIPlBXoNDpeXMJcLERMxr32Pmsc2iI1nu083fQFdSepnXiMq0UIACgnwlE5kEjguD1eO2bTdObM0neDm8wYnwhVePwQYbPa8HeA4ejh91StQNgSCpw70sttI2G4vA48Oa2uzekYaxjG3Y0ADTdvtcEm/iVg+5d1kbvJZUpCoLGPo8QlPIFpouk+N62q5wMyAB3ZR9Vm3vHHySVsTO8lRBpPJORQqgSKs2pyZIa0aQPmmtBcfqU6nhwj6GEJ09Vpe0EITOw+zrAuKsqFhDRA8l2FwIGuqL6oQp2a8rp07SEUNDwM+nLVH06o3IdtMf3SFvOClmVU1AMIrY9rPiPMcfLerTYG1GkB4IDrgNJBMaTAPZJg8bELP1aIPxBp8Afoh6mApkb2+P3kIGQMLShXCnInpNLa/EA91j6oyltVsaub33HmZC8spmqz/t1XdxJj1keiLodI8Qz4mh0bxr/AE/ZStwl+yY69Jp6NjKba9J7MzHZ2ubMCRmBEyCdNdF5E+n2jvI8gtNh+mrDZ7CD3B32Pos1trHNNR5paEyDEagTY3mZVXBo1MlWknFURYMuYFj6gAjV1vD3w5p+y2O1MRu496TB4Cbu8t/irJoDVYzjaeayiHsrBrZNgLkovYG3KT6bmuqPou63MHNMEtawNbJ4S55i2qym0MaX9kGGDXn/AGQwPCI98EIo6hvaFq07iesYfEV4HVY4PHCoJ/1Z0R1uLsamHw9cTctAnnqRu/dXkbMS4aE+BWw6EdKjTeW1KhAOkgkemnmkVKL01LYPysftCBVja1pnNqUMleqwmS2pUbPGHkSlU/SBrvxdYtGcOqPcHN0IeS60Tx4rlejXUSYoe4yDBY4tdm3/AE4LVbP6S8ffJZrD7OgSQTpckMZ4HV3gQpQ8N3+DLf1a+pULoKk9JHNIZNpp9s7UY6h2XAVc4AF7sgyS3Q3iNTqqDqy4y4ujibR3A3PdZDHH5fhAb6lC1cfOpJRU6JUWiavEITff0htfZmV0uJIMERYEEDefsUopjcAD3SfMz6AKXBbZlgY6CBoCq7FY/tOAMNkwBwk+duKzQ7G144cRQRAdNzC369o+dz91G7Fgaev9lVVMdwQz8USnLQXrmTPx1Q4XA8JbVMbxKExGKkeP3QBqzvStMp1gJGXJNyYQ4hN1CaxinbSQEiEAWjMncpAxSspqRlHgEsmNCSKnSurXDttZBhhRtG29AxvHoABDaeGcdVKyhxUDcXu9+qk68bkBvHC0V4HJNn37KcEnVe7IY5WAkZaE11LuTqo5lMbTnQ6XJNgBxJ3LukEkXkbaEkAAyVJVwtS4pljy2xbmbIPCDr4IHFbViW0SeDqmhPJv6R6n5wYUlnwmDyR6Da5gB9Zsg+f4j69VzTFWkR/mBHzU+C2bTq3YCDIAEyCT/dSt2rVylpdIII8+SH2XSc2vSvbrKc3i2dqw7YxB0uD3iWjdkVaL5qMczLpmbYyIntCCI92CmFFtXM3qw8jXIDIneYkDXgtw1r2ghpjUQ0x6HXuWBwO0Th8fVdwfVm8fCHujlJbHKeSmRjVuwOw75SzpRVUKjJ39/mDVtgUT8LnsPAgOHzB9EDW6NP8Ayupv8cp8nBehU+lGHxECo0SWNf8AtGggB7gwAuEx2nAbte9V+I6LVb5erfya7KRfTLUy+UlGvEVUwfvacKdCtk48jf1GJ59iNl1aY7THtHHUedwhmEg6q46UtdTmk5paQMxBHESPS/ksvTncYXp0mLpdp5VcKlQqhvPWdmYyaLDANtesA+bZXLz2htaqxoaHiByb9QuXnnhDfB9Z6S1DYYEKrYu8kknif73QlTGcEG6pKaea9C08S5MndXKjdKRr+KeSuhACNbVITHvJXOemwtgnwnEpQCU5rbqdtBYWtOC3kLKUounQ5JwZCkYEoteUKgispqVlLgnMai2pRaNAgoYZ0U4cf0+qe58KI11l7zZIx07k6Y9ykD+5I6sLXWXm3k1N08VJnjj5+4QpM6J7nroYbvh1OqITnVhuVfmKbVxYYL3O4ffgFlrzC9ofVqhozOIA+fIcSqXG7RdV7I7LOHHm47z6BQ1ajqhlx+w5AJTDQmBQvnOVTU3wPX+pwYGiTuS4PFTUuOzwiff0QpJeeQR9CgGhGbDfeYKrE2TYfeWzaVJ24t5tMjydr3BwRmA2GcwfMtFx2b5gZEtuI7ifmqelTnkrrBbTLGgRMfffbipXBt8Mtp1ScGXjNoPFrGOB+hkeULEbR/aVqjwbPe9w/iJ+5V9tXbQfRc0CHOgeBIn+mfNDMNNwALGnm3su/pt4uaVlK65hWpObVMylwpcHNykzLAIv8L2uEfxAL1unTpv+CpGtjDgPEEfJYnZuxGudnaXEN3GLOOnaBGaO5u5Wb84u6f4h9dfVKrsKht3QuUiH/Hf35zLf/wBBpf8AWFoOb9mzjA1MCwjWe8lZVuGWn27+0xDjwDWm86C+veq4bNHE+ivp1QiAeEQnAVajFh1J3lX1R4fJcrb8C3n6JUX6gSj/AI7iO4fWUbimJ+VFYHZjqmlm/qIMdw4lNvYZnzwBY2EDAS5VYYvZTqbZmRvtp9wocHg3VHQwEmCTH6QJJ7gLodQteFy2va0EypQFcjYfZ1Obcfy/c9/pxqqtEtJHfz05rg4bac1MrkxGlTMqQh5RGEcM7SbgEE+Hv3K1tpyAk2EMwuHLzbzO5LXoOpmD56jz46q5OKZkzzlIid+piyBr7TJsIjjy+imUs52lrKqDfMCbVT/xZ3IJlW5HCVIwIyoidZk5rSUrXqFOQ2hgyfOkidF1OnIv/vr37xv5IgUfAcPP7rDZd4aI1Q2UR+Eyz2gSLyRrv0B3TB8EW7BEiaZFQcrOGmrTfxFuaFAQtbFbm+e/d5LFu58I+slOilibt7+0ficXlsLn5fcoVtOTJvKWmz36JatQNF/BMtpwIqnTuvMfaK+oAL+CFu88k0AuMn2Edh6CLsecW9TnGwwvrJMLh9wRzKKZRpIhtNIJvKKaWEc8ncon1DxXVKUk3MDU6ATbU28JUJjMWyLcHXlo7Vp//IBmN2hSYL1AptG1aiH/ABJm11HjaZbB1B36jjrvtvCHpCTZFpitWZotn7VcwRJv4+hV3R24YuLe+Ky9KQNUU3FEBTPTUmWUybYk2HYYOcNcS4u3fmMm8SP4SE5+CYdMzT/MPAOv/UVEzFt4XT+ukWHzCI5lNKq9PYyJ+zr/ABN/q/8AFIn/AIh3E+S5DpMp/VP4e/nA9ibPpuoOccpcJJkflA3d2p4+AUWK2yNGCeZ08tT6JCw0hb4XAjxIM+d1VOCpC6iSZ4VRuWoVfnJK2IL/AIj9h4IvYG0/wtZtVoki0ngdR5KuKfh8RlcCRMTHfuPPijYAi0Wl73M3u0MCKz3mi1rey0loBs8iXNbeCYvAgAkb9aPG4BrwQRfjvBaI75UmwduZYGsm/idTx71a4YNxteu1pgANLJJIJAi8zYgTy4blENVPfYdZadDgW69JgMZgnM1EjSdyDNSFq9sP6tzqb29oWc0+d93OyyVf4jGi9KkdQuZ5dVAjfCZP+LJbllOOIJEHT5oIIhgTCoAxFlyYVSRAUdEKZqnYxqCcFa7G2T12e4GUC5BI7U6xoLam3MKrAWl6FVg2q8u+HK2TpFyZndvSajFVLCVUU1sFglbBupn9o0gm8m8zeQd+qjeQBJ0+lp8gdVt216FaWiBvAIgH97LbWJkZTxJWD2tTy16jR8LXlo7gYHOEumRVOcGWvVajT0qMd8DxFcnkPvE/JMYxOp05T6jw0Kotb4VklOgWHNq7TrAIGC50lPc8uPyUzGyuHw+cVVqc02GFEWjSR9NiipU1OElmvHIlpK1qkY68N3wPNQB02RuGw4kbri50F9Slk2lSLeTs2K002PaWkkkEOEXBOjzHagjs5hqDvhQP2O8OcTTflHai9i+Qd+VpgEyAJ0tErSUZptnM+mDq9kVaLubmH4fUXsFR18aOtqOJAbMHIDDtwAHA6xuGQCIKGnVY3tEVKQvcygrO7UBrYAvAAk8ePmTqmggEW1Vnim5hDGZGbyfiPLkEFRYHHMd+k8P7qkEMLmJFNlxCqPNTupqEAKY0DGoSDmXKdIkIa3enwDYGITWweXgkqVgBbVbaCXJM7rOa5DPqyZgJVumK1GOrOFwQIQT8E06WPL6hanpNstoLatPSpqN0xOu48t8TxVC+jxWUqmpQYFSmQSDKR7CDB1CjLUdjQQYOu48k3B4J1V4YwS4zA45QXHvsDZUk2F5KozB6FQtmN4juneFbbGqPovDwSOI4/ZdSwQbzPH3oo6uKA0ufRLy+BH30ZkXSev1ld9ST28pvAvlAMDUi3sQqMtlHY+qXRJ0J9wFA22nnv/snqNIAk1RgxJ74P1SnpMShqlYERe8QFzHtdCkD0xT4bCl3EDj9uKUSI5QY6gwk29VZU8WKTcrbuPz7kI+qB2Wea6lS4pZA3MqphibJ9ZPSxDg7MD2uKZXlziTqTJSlDYjFRYarASxxKtKUlu+0WrWy2CEJLrlNbJN1OGJwXTIatdq58BsJzGImnTSUmKYNSmaMp08RQU7OmZU6EEcBJ8FUEuzCZaY71a4TE8LGL93MRMd7T/nVKGqRjo9+48EtlBhqxXaaOjist2l1Mney7T/CCQ7uaTzhVbqR61xMEAkiNC51yR5xyuo6WMI1368+83n+IOU1WqDTL5Et3cRyuQPCByCWoKnzjwykgmA7Uq6N/Vcx+nf9lAATy5LhTzPLiY09NERSoAX1VJsFCiTs2tixjqGEnUqatiMoAF1GSVA9p1KAwr2GIjnJq5Iui994wjl6Lktly68602mMH/QP/g/1t+6ydX7rlyRw/wDLzP8A1KuJ7UEx47B/h+YTuin/AKyl/H/8b1y5VN+2fI+kjX90fL1ln06EVxFpAJjeYFzxPNZl29IuT+G/ZWK4ntmAt3++Kk9/JcuRNI+sUe/NOZ91y5CZoj3e/JWe0bBoFhwGmiVcsHaEavZaQ0BY++CIG/3vSLkmp2p6/Bj4R5CJiPhd3KuIXLk2j1kv/wBX9xfKS0tFIPfmVy5GZ5qSanopQuXKdt56CbCKSlBXLkJmmK37JWrlyyGNhHlPJ18Fy5CYR6yIBOaVy5EYA3krNU3EHsnwXLlsIQSo4zqkDjx3Lly2KbeJmXLly6UACf/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xQVFRQVGBcYGBgYGBgYGhsXFhgXFxwYHBkYHyYeFxskGRgaIC8gIycpLCwsFx8xNTAqNSYrLCkBCQoKDgwOGg8PGjQkHyQsLCwsLCwsLCwsLCwsLCwsLCwsLCwsLCwsLCwsLCwsLCwsLCwsLCwsLCwsLCwsLCwsLP/AABEIAMIBAwMBIgACEQEDEQH/xAAbAAABBQEBAAAAAAAAAAAAAAAEAQIDBQYAB//EAEQQAAEDAgMECAQDBgQFBQEAAAEAAhEDIQQSMQVBUWEGEyJxgZGh8DKxwdEUQlIjYoKSouFDcrLxFRYkM9I0U7Pi8gf/xAAaAQADAQEBAQAAAAAAAAAAAAACAwQBAAUG/8QAMxEAAgEDAgMGBQQCAwEAAAAAAQIAAxEhEjEEE0EyUWFxsfAigZGh0RQzQuEjUhXB8QX/2gAMAwEAAhEDEQA/ANS0neiKbEgYBcprsTwXz5qEnE+nSkBDGxzT2vCAGIKXrih+I7zTTlhnSdagus5pTX4LtJg8uG5k9j7qvbik5uKRqCIBSWbXp4qjiqwYhP8AxCZqbpANK8sm1J996d1yrfxCXrlupoBpQ01ykDygxVThV5ohebohjSnOqeKE69d1yPUYPLhYd3KCpWg2uoX1kGakEC8HegZjDWl3yxbXlTsKrsO+QiOtPFcD4zHToIcHLs1tUF167rSiLiK5cLLrc0wuCF6wpHukIC4hinFxGJGiY7FZQY99ygDoFyhcTUJqMa0iJkza3LiUkuJQKY2hz6hgRvSipYAlMLx5JDWQajN0xHdrXRSdYoXv5IepUK0G8LTCnV1E7EjeVX1artwKCfVKYKd4hqoXYS5OPHFcqPrjy9Vy3lQP1HhCavWc06kx29UzumV/+2f5/wCyGrdMKhPZAaO7N6n6IdLnpHDiKS/yJmoY0wlLismel9b9z+U35ap7el74uxh4aj0kz6LeU/WEOMpTVh5TX1DwWeodMR+emf4TPo6I80VQ6V0XfEHM7wD/AKb+i7Qw6TRXpNs0tQ0qRqpavSumDDWk8zb5SoB0wEXp/wBX/wBUVmgGrRHWaEvK4VCszU6Wu3NaPX5rv+anH9PkfujAMS1ZOhmqFUpwrLJf80unRnIQfumVemjtwA7hP+oo89BF81epm1bWT21Fhj04fwA5wDPqiKfTZx0yE/5TPzQsrd0YOIp982nWJ/WBY7/ncgXpsPmPvCHr9MRWcAG5G75PpI18YSijnpDFekTYmaLbO1wxvZcA46HW+viouj9Z9SmHP392vhoEuGpU6jW9ppEfC2HCe/VWmGaxghrfRJJNrWlOBlYTTbATlGcSOCgxG1qTLPc1pPEgehQ/H3RJvuYWXDikzquqdIaDf8Vvgc3+kGErNt0XGG1WTwzAfNbZu6YCIa5/NQVasDVJisWWNzFZ7EbXJfLiGtnUkdyIXjlAGTCsVjCdLbuKXAUHHtvd3W980JTxjLufUp5dwDhJHcDbhYbkcOkOHDdfBrT9gmDUOkB9F95JVqcHJoxB3vshD0ioZvhIFpOUHXuJSVtq0CY6weTiPkEW+4ir9Qff1hrsW3iXJGY/gI8PshPx1Ei1RnjI+y5j2Os2q13JpE+Vl2lZutoX+M4uHdcfK6HrYlon4f6j6pX0LXpu8x91GXAf4YB8/ohCjpCLkix9DBpb7CRS5uXk0fdcm3Mk0r3+/rMJ1wSlyne+mNQ6N1ydByPd5qQCnwcDzkeEm2kHxCfeScpoGXJQ5TCrSkgSYny/upKdBjtLc92/fpM+pXagN5vJY7QYD370SaI5uCb2rnsa8pIAGmt9OSR2Gp7zbjmn5FDzAYX6ep3QIHwXOd7lWOI2e2mJOYCCREmYvaLIaaXE7uJ14xotDA5EzkON4NmsnB+73CPbhaZi+pIF941HeFMdlt0AcSBMNDnad0ri4EzkvKtzjujzCgNJytadNkwQ8XjtAi8TBvrCnGHpb3AX3kDRdrtN5DHMpeodwKQ0iFrtk9E/xLXPpZC1pAJkakA2ieXmqcGiBmOaJ4DhK4OTtBNK2DKcudpr5KRodorrB4OjUJe52UTDWkgaAXseM/3RdXZlFrgDLcwJEkgEDmbb1pqAYhrwjsNXSZ0ZuCfTrOHEchIWhOzaIMSLGJmROljob2spRsijrYDvH1QGqIxeDfoZnH4knWT35j6lN6w7p+61P/B6ImcoytzGXNEN0mCmDDYYfpOt9QLTcjTx1Qc1e6MHB1D/ACEzRc7g7yK6TwPktVhn4YuysdTzE5QBxNotqrTpDiuqw72dWWgtLB22GAAQLBkjjru8F3OF7WmPwhUdq/zmJdULGxcGfSItB+igzu35vVbTYOEqClTd1GIqCpDy9jqeWHOsIcwk9jLvHARqsrsTHhlWKjpaQWkuJgEXBk6aR/EipsG1W6RD5ZRfBgeY80xxduELSVsdhL3pGBJsNO+LnlqmUvwz25h1QHOBFp38gUWrwhcjNgZnDVcOPko8hPFao7JpESNDvaSRcE7jGgKHOEw8x1rf5/HjwXCoJh4Zpn2uI0keaf1zld1NmUpHbEuuL693HwQ9fAsbq6O+3Hj3FbrBmHh3WAjHVBveByc5L+PfxqeZ970W3CUx+ceJGgtv5p34akdDy13rdQ7p3JfvgAxruL/Mrkc3Z1MiRJ5gyuXah3QNDd8qKmFLDY8d5lT0Q4gQ15AJM/EBIAMNO+ALzuHhE3EPG+NNSN9t5U9DGmBJbO+ADx4Dl8kJ1WjlZL90ZUDo3jjDcvHhqPulpvLdLzxg6xeHAhFU9qEcfAO+s908k78ZSmXNeTv7TW8Z56QfHzEX6iESu6tIGF2aWNzneHNa/UXMFsWJ4J9bCvDQ5xOo7JaQdCDeIiBGs3FtYna8VQRTpxcfDUBImOOphp4qOs2o2OsZUFwYeH5SeyYu2NxHitsZmodJXvonNmF7zDiDwnU7/qi34dwdDHZh+4TZos0GS24cZshq1YN1k6bh8ieXqom4+Pha6/8Al+g5fNGVJgLWC4hlHFdU4h1nNdmkZmuDh2SDlcYEDUQbC6PwOJa13YDKQ1lorPEni0kamNbacFSOxFQmcrr63d9E39qfyx35u/eUDU9Q3hrxNj2bzRbQxDXudAbmP5y2zh2rzTbnBBuJ53VnsjZDS6a/VFpFwabQ+QAwQTZrYE8b6CTGd2RTa0E1GBzpEWFo+s38AtDS220b6g8fupqiWFll1Fwy3c2v0xNLs/D06bctGq5jZkgFhEm28HgFSbV6N0KFMPD3ludoMhrrXkgZbkC/ghDtlxmKjLE/kDgdB8Wa93C418FHjcQ6uwMHVEzMiRMSN7QAO925IQMDvjrGVKSkXBuZTY976NVzRAgmCJ7Tfyu1uCIPihhtBzj2oJ3WGh1HO8G/CN6usdses6k1pouLmWa5paexrBAcSYuqmnsV0kVJpR+tr2/JpVishFzITSqhgFOOmR6QWt0lqZDTy0wzXLlA3zo2BE7t/iZbgce+oW02spCSYlogE5t8HiYGmnBS/hGueWjK50wLiDre8R4jwRTXU6Lh1lJwe2e3TqsmDIngDH+10ZK2sFmClWU6i30i1qTmfGyiL/lcJu79IdO/hMDkvQ8D0Yp06tSnTLm0qtWLO+Kkym3MS7X4nFs7oWX6KYHD18QHs605IqPzBhBgyASB+ZwNuRXoGHw7CHNhsAZIgR2pc8RpBMjxUVaqF+Hr1jdTbk9JnMX0RpUcS5tMEMZRY9ruzm61z3tZBA3BhM6zF0B04wzcEykWgOdiRVFQugTHVkg5YzAlxN5utRhcI3NlYA0OrEw0ADJRGTh+sOd4rH9M8YHbUpNa15bTyufGd0GoZNhOUBgZpGpRUamuob7Wi3ZlUC/vb8yhrdIarHUqjC1rgxuVwElsNAgXsADA5KlfUJJJm5nzWr6YhrjWc2YbWpxYjsvw9OTcW7TPnzWShehQsVuBaQVydWYx4tK52MaCIpt3TrynU2GqcQo6roFs3hpuTSIIqG0kpbSqNLS0hpBOjWjXuF0Q/G9Y4uefi1OQO05j5qsD826T4/7K72VszOz/ALlFpvIeG2BzD4p1gzBiJHBA6hc2jaTuxtfEmrgENeO05sBv7It+C285TEC30RjalXERUxDmOdGVpc+k10B7SZDmkb4BbHxCSpKexnQcrqDgXZgc1IxrIH7Qdm+nJcNjuEEMpkjWHTqTeBVMHQW4BTkiWipnMfR2cQ0gUmVSX9oB+HeZEy0GQQ02mBI1GqqMPiaQcWVG5XAtAIGb4TLpcKjQS6zTAI0iDq7beAcBL+yDYCHG41u73YKsotkwwFxMgANubeJ0+qJEuLwjXAYCWlLFYaO1TEydHkCJMC9TcIE70qrRsuqf8Kr/ACP/APFcj5fiYvnt/qPqZG2q4mA6D4D1Ta7Kg+IuE6bwe46HwSBw5Dy+xXOc4840v7CLUTtJSiqMiQ5Sd8+P3RWFw0nQ+OiXDECc7Q4cLj1EJ1drJBp528cxB8oA9VxLbTAiWvf5dZqNi16VFpEB2aCczQRIkWtYXKN2rXpOw7wymwF2WcthAe06CBqBuWLp1SPzIinjyZEjyn6qflENqvKechXRb7SV9BukBRmmR8P2+6dP7zj3QPopcIKeYF4mLwSXT3i1uScWHWKVNW0tNndH3VaDanbl8xlyGwcWjsuLSdJkFQ47Z9agwu61xaCBlfSc13amImQfB29WeD26GgNY5zANA11hv+F0gXS7Y2r1tAtL5u0iabZkH9TbaE7lKKjFrFcXlfK0j4Hmfw+0tc7R3lobw70rNq05OYW3ZZ04Gdf77kNUpAiDJHkFWOw5zEC8fJV6FPhI3quvj8pYVcfSLrU2xuJAn5WT6G0GNeC2QbxDjFwRvMTdB0dkvdHD35qwobFjUT3oWCCctSqZbYbEVOyc5AJDRmMkucRESL+e6VYf8RrsyjQxpeSZsey4jS25UowBA7LQddQY5d+5Op16jXGCDrcjMOEdrjHLgpjTBlK1AN5b1tsF1MiqGEFrhJy2cWkD498x5LN0ejjSxpNdmYtDi24iQLB0EOuYtrIRbtogATSaB+7nZoTIsd0ExClpYik4EFpDjYWE8M2ZrWkGQfTwJQUFlxD/AMTG7Zmi6D46kKDjTpmm0vFi4PLiANDAJkw3LJuTxWldtIModZrDDUJH5jBd6wB4rG7NeGMy035A0G0s0mSSCDaTy3KYY7rWFoqb25Wlsl2UzEh4y/DvFxKiq0i7k9L/AGjwqBQDNZsh4a3tTmY0Mni4xndx1nXisb0axT6mOxGKyl1N7iAQWCwIDfic38rQiXYys1jw3LJzNDszzdwJmA0gAOJOs7uCptkuqUKGQ0mHMczc5a4WdDpY647IMHW3NHTplVbxsPzAdAagz793h23sT1lTaDQ1xzMw77llupa0kkF06WsHa9yxOe8fJaTbVRz6Jmiym4OaczWBvZymZIFhmIGvBU2G2M95sLHebDdJG86jTivQ4dgqZPuwkPEcOwYBR7vGf8OqEA5HwRIOV0EG8zEJBhB+YgDz+UwPBbiq/qaWHbTe4kUmioCKpAqA0gQDIAbGc6WDDxQ9TbDwDmE2/NHCvBh1PgxjtfzNHGQNZ22285q0kTtA38RMlSw5a4EGi4cAXEdxgSPRWgr0TGbD+LK7mndpmIjf6K+pYijUY95ZRIa9jcuRuY53M0LXREPi8QR5i/8ASkSaYbabGs22QPJ+GBbMddG98KLs249/WUKUUWvb5/1K4Nwxv1GI5kPY/dpJBJ3angk6vC6ZsSyf3Wn0gA7lY1tl4RxN3tcJHZqsaRl6wbzm1pkRrJ5OgTauyG0alMFz3MqNc4kkZobImSL6DwKwN793hhr4J9/a0ocVig2Wtg3MZmUwfENETyvv8bbZ22sOIJwzA4A3bLbkFujeNx4prtjYZ1gXjTfTOozDQjVt0+jsOk34ah4iabjrvBaT580xnQrbPpOFCprvi319mSYvEMrPNQ0Ac36n1iYAyiS1wEwNy5G0sLkGVtRhAmC7rAbmbhrI1K5T8xunrKOSP9D95izXaFG7GBCOKQL1cCfP5MJdjCojijx9+CRtInQE+E+qlZgnHcPMfRYWAhBCdpF1xXdYVJWwbmfE2OB1HgRYpBQOsW4/3XarztBBtaS0cSRvRrcSDqJVaKae2yAgGEGMuKdKdDqpMjtM1vfggaGLG9ECuEkggx4fG8mZggT2iSiqWCG4jyCDFXmtv0K2WyrQe6qxriX9knWGgXBBBAzcN4KVVq6F1GMQBjYykwmzi74Wz4CPM2lXWG2IYuWi03G75Ltu7VbhesDHOcaeQhj3ZgWvm7TGYZTAiTZwWYxXTqq4WABkaExAi3zSgK1TKCwji1FO1vNXV2Pazmg6HhmmLEc91+9ZnbU0wJeJcJLdYA7rRpv4aKhxHSSs4kl5kiPBCfiHOnOTERfdJB+app0HXtNJ6nEowsqyxpbWLTIaCD78FHiNqOcQQItBFjfiOE+iq85n03fVGYOnmIET3EJ+gDMn5jH4YVSxDjaJ8p9FbYKo5p1LdIggkCRYyNLn+VCim1ulnW3zpvNuJI7oRLXk2A8dT5aJLEGUICvnCKdJjT2SWvkneHGJkzJ75580YMTW0zSAdCGu0IHCdSN+9BUKETmBjw+Q93RVLCNeYykgxAyyeO4zMpTW6yxA/TELzVSwECi5ztAHhrok3yudN4MRy4rsTggHio9mNpkCxhr2gHhoPRaelsCi6mwVKTS4NaCRrYAag5raeChPRKk0zSqVaJ/deW/O/qpxxFLxHyH9+kxmfrn6/mZuriaTmhv4mI/92m9kmQQTltAjTRZ7amPqUSWCo106wS46nXMAW8QOZW325syvTw1ZxxBqNFN+rW5wYOUip8QIdBkcF5dWZAtx996soBHFwbj35SStUe/j5ycbUcbEAz3j3oETgqjajgwtyh1jBtBGUjdaDCqHCNU6gTmsT7+aoNMdJKKhvmbZmNpPkZ33zX45uukiZ16+odPz8kfjml9RhcQHUQ5ogD8xvMyDv5LMYOmQQRqDI7xorvZtOvVLsjOsyjM6BJgnlvN/esTp4z0aVVQblRDHxPabSJsbsbOkA2j8tvFRuwtE60aZkAdkuZYFpAtO9o8glxeBYXF1RuKpl2ssY4WAaNWtiwHCUE7Z4L8zMaQbWqU3jwlhcNySEA/lb6iXNVJGKd/Kx9JYfh6N/wBk+5JMVjqTJ3cSlVDjcc5tRwOJp6/lzgXvYZLCNy5PFBj/AOyQ8Qgxp9fzKut0dNNxa9rs4kkE7hv7MWjfJCjo4P8AS0eDZ/qP3RWznudTyAxUqVGEEANy02h4cSRFiXN/kW0p7FplggkEAC5LpPEjUea2pUNPDG8yjTSplVt95gKxgwQQeab+LG5q1uP2eWiHsDmnxHhwN+RVLjdjb6bso4HT+YX8/NalVDuJ1ShVGVNxJujYpPqH8QxpY4RvsZF5Bkb78FocZ0Ca9k4aoINwH38nt+3ivP252GxuOfsFXmzOl1SnYyPTz4+IKCtScnUh+U6jUVV0tg98Zj+ilSiP2jC395olnmJHmqqps2D8QjnIPlBXoNDpeXMJcLERMxr32Pmsc2iI1nu083fQFdSepnXiMq0UIACgnwlE5kEjguD1eO2bTdObM0neDm8wYnwhVePwQYbPa8HeA4ejh91StQNgSCpw70sttI2G4vA48Oa2uzekYaxjG3Y0ADTdvtcEm/iVg+5d1kbvJZUpCoLGPo8QlPIFpouk+N62q5wMyAB3ZR9Vm3vHHySVsTO8lRBpPJORQqgSKs2pyZIa0aQPmmtBcfqU6nhwj6GEJ09Vpe0EITOw+zrAuKsqFhDRA8l2FwIGuqL6oQp2a8rp07SEUNDwM+nLVH06o3IdtMf3SFvOClmVU1AMIrY9rPiPMcfLerTYG1GkB4IDrgNJBMaTAPZJg8bELP1aIPxBp8Afoh6mApkb2+P3kIGQMLShXCnInpNLa/EA91j6oyltVsaub33HmZC8spmqz/t1XdxJj1keiLodI8Qz4mh0bxr/AE/ZStwl+yY69Jp6NjKba9J7MzHZ2ubMCRmBEyCdNdF5E+n2jvI8gtNh+mrDZ7CD3B32Pos1trHNNR5paEyDEagTY3mZVXBo1MlWknFURYMuYFj6gAjV1vD3w5p+y2O1MRu496TB4Cbu8t/irJoDVYzjaeayiHsrBrZNgLkovYG3KT6bmuqPou63MHNMEtawNbJ4S55i2qym0MaX9kGGDXn/AGQwPCI98EIo6hvaFq07iesYfEV4HVY4PHCoJ/1Z0R1uLsamHw9cTctAnnqRu/dXkbMS4aE+BWw6EdKjTeW1KhAOkgkemnmkVKL01LYPysftCBVja1pnNqUMleqwmS2pUbPGHkSlU/SBrvxdYtGcOqPcHN0IeS60Tx4rlejXUSYoe4yDBY4tdm3/AE4LVbP6S8ffJZrD7OgSQTpckMZ4HV3gQpQ8N3+DLf1a+pULoKk9JHNIZNpp9s7UY6h2XAVc4AF7sgyS3Q3iNTqqDqy4y4ujibR3A3PdZDHH5fhAb6lC1cfOpJRU6JUWiavEITff0htfZmV0uJIMERYEEDefsUopjcAD3SfMz6AKXBbZlgY6CBoCq7FY/tOAMNkwBwk+duKzQ7G144cRQRAdNzC369o+dz91G7Fgaev9lVVMdwQz8USnLQXrmTPx1Q4XA8JbVMbxKExGKkeP3QBqzvStMp1gJGXJNyYQ4hN1CaxinbSQEiEAWjMncpAxSspqRlHgEsmNCSKnSurXDttZBhhRtG29AxvHoABDaeGcdVKyhxUDcXu9+qk68bkBvHC0V4HJNn37KcEnVe7IY5WAkZaE11LuTqo5lMbTnQ6XJNgBxJ3LukEkXkbaEkAAyVJVwtS4pljy2xbmbIPCDr4IHFbViW0SeDqmhPJv6R6n5wYUlnwmDyR6Da5gB9Zsg+f4j69VzTFWkR/mBHzU+C2bTq3YCDIAEyCT/dSt2rVylpdIII8+SH2XSc2vSvbrKc3i2dqw7YxB0uD3iWjdkVaL5qMczLpmbYyIntCCI92CmFFtXM3qw8jXIDIneYkDXgtw1r2ghpjUQ0x6HXuWBwO0Th8fVdwfVm8fCHujlJbHKeSmRjVuwOw75SzpRVUKjJ39/mDVtgUT8LnsPAgOHzB9EDW6NP8Ayupv8cp8nBehU+lGHxECo0SWNf8AtGggB7gwAuEx2nAbte9V+I6LVb5erfya7KRfTLUy+UlGvEVUwfvacKdCtk48jf1GJ59iNl1aY7THtHHUedwhmEg6q46UtdTmk5paQMxBHESPS/ksvTncYXp0mLpdp5VcKlQqhvPWdmYyaLDANtesA+bZXLz2htaqxoaHiByb9QuXnnhDfB9Z6S1DYYEKrYu8kknif73QlTGcEG6pKaea9C08S5MndXKjdKRr+KeSuhACNbVITHvJXOemwtgnwnEpQCU5rbqdtBYWtOC3kLKUounQ5JwZCkYEoteUKgispqVlLgnMai2pRaNAgoYZ0U4cf0+qe58KI11l7zZIx07k6Y9ykD+5I6sLXWXm3k1N08VJnjj5+4QpM6J7nroYbvh1OqITnVhuVfmKbVxYYL3O4ffgFlrzC9ofVqhozOIA+fIcSqXG7RdV7I7LOHHm47z6BQ1ajqhlx+w5AJTDQmBQvnOVTU3wPX+pwYGiTuS4PFTUuOzwiff0QpJeeQR9CgGhGbDfeYKrE2TYfeWzaVJ24t5tMjydr3BwRmA2GcwfMtFx2b5gZEtuI7ifmqelTnkrrBbTLGgRMfffbipXBt8Mtp1ScGXjNoPFrGOB+hkeULEbR/aVqjwbPe9w/iJ+5V9tXbQfRc0CHOgeBIn+mfNDMNNwALGnm3su/pt4uaVlK65hWpObVMylwpcHNykzLAIv8L2uEfxAL1unTpv+CpGtjDgPEEfJYnZuxGudnaXEN3GLOOnaBGaO5u5Wb84u6f4h9dfVKrsKht3QuUiH/Hf35zLf/wBBpf8AWFoOb9mzjA1MCwjWe8lZVuGWn27+0xDjwDWm86C+veq4bNHE+ivp1QiAeEQnAVajFh1J3lX1R4fJcrb8C3n6JUX6gSj/AI7iO4fWUbimJ+VFYHZjqmlm/qIMdw4lNvYZnzwBY2EDAS5VYYvZTqbZmRvtp9wocHg3VHQwEmCTH6QJJ7gLodQteFy2va0EypQFcjYfZ1Obcfy/c9/pxqqtEtJHfz05rg4bac1MrkxGlTMqQh5RGEcM7SbgEE+Hv3K1tpyAk2EMwuHLzbzO5LXoOpmD56jz46q5OKZkzzlIid+piyBr7TJsIjjy+imUs52lrKqDfMCbVT/xZ3IJlW5HCVIwIyoidZk5rSUrXqFOQ2hgyfOkidF1OnIv/vr37xv5IgUfAcPP7rDZd4aI1Q2UR+Eyz2gSLyRrv0B3TB8EW7BEiaZFQcrOGmrTfxFuaFAQtbFbm+e/d5LFu58I+slOilibt7+0ficXlsLn5fcoVtOTJvKWmz36JatQNF/BMtpwIqnTuvMfaK+oAL+CFu88k0AuMn2Edh6CLsecW9TnGwwvrJMLh9wRzKKZRpIhtNIJvKKaWEc8ncon1DxXVKUk3MDU6ATbU28JUJjMWyLcHXlo7Vp//IBmN2hSYL1AptG1aiH/ABJm11HjaZbB1B36jjrvtvCHpCTZFpitWZotn7VcwRJv4+hV3R24YuLe+Ky9KQNUU3FEBTPTUmWUybYk2HYYOcNcS4u3fmMm8SP4SE5+CYdMzT/MPAOv/UVEzFt4XT+ukWHzCI5lNKq9PYyJ+zr/ABN/q/8AFIn/AIh3E+S5DpMp/VP4e/nA9ibPpuoOccpcJJkflA3d2p4+AUWK2yNGCeZ08tT6JCw0hb4XAjxIM+d1VOCpC6iSZ4VRuWoVfnJK2IL/AIj9h4IvYG0/wtZtVoki0ngdR5KuKfh8RlcCRMTHfuPPijYAi0Wl73M3u0MCKz3mi1rey0loBs8iXNbeCYvAgAkb9aPG4BrwQRfjvBaI75UmwduZYGsm/idTx71a4YNxteu1pgANLJJIJAi8zYgTy4blENVPfYdZadDgW69JgMZgnM1EjSdyDNSFq9sP6tzqb29oWc0+d93OyyVf4jGi9KkdQuZ5dVAjfCZP+LJbllOOIJEHT5oIIhgTCoAxFlyYVSRAUdEKZqnYxqCcFa7G2T12e4GUC5BI7U6xoLam3MKrAWl6FVg2q8u+HK2TpFyZndvSajFVLCVUU1sFglbBupn9o0gm8m8zeQd+qjeQBJ0+lp8gdVt216FaWiBvAIgH97LbWJkZTxJWD2tTy16jR8LXlo7gYHOEumRVOcGWvVajT0qMd8DxFcnkPvE/JMYxOp05T6jw0Kotb4VklOgWHNq7TrAIGC50lPc8uPyUzGyuHw+cVVqc02GFEWjSR9NiipU1OElmvHIlpK1qkY68N3wPNQB02RuGw4kbri50F9Slk2lSLeTs2K002PaWkkkEOEXBOjzHagjs5hqDvhQP2O8OcTTflHai9i+Qd+VpgEyAJ0tErSUZptnM+mDq9kVaLubmH4fUXsFR18aOtqOJAbMHIDDtwAHA6xuGQCIKGnVY3tEVKQvcygrO7UBrYAvAAk8ePmTqmggEW1Vnim5hDGZGbyfiPLkEFRYHHMd+k8P7qkEMLmJFNlxCqPNTupqEAKY0DGoSDmXKdIkIa3enwDYGITWweXgkqVgBbVbaCXJM7rOa5DPqyZgJVumK1GOrOFwQIQT8E06WPL6hanpNstoLatPSpqN0xOu48t8TxVC+jxWUqmpQYFSmQSDKR7CDB1CjLUdjQQYOu48k3B4J1V4YwS4zA45QXHvsDZUk2F5KozB6FQtmN4juneFbbGqPovDwSOI4/ZdSwQbzPH3oo6uKA0ufRLy+BH30ZkXSev1ld9ST28pvAvlAMDUi3sQqMtlHY+qXRJ0J9wFA22nnv/snqNIAk1RgxJ74P1SnpMShqlYERe8QFzHtdCkD0xT4bCl3EDj9uKUSI5QY6gwk29VZU8WKTcrbuPz7kI+qB2Wea6lS4pZA3MqphibJ9ZPSxDg7MD2uKZXlziTqTJSlDYjFRYarASxxKtKUlu+0WrWy2CEJLrlNbJN1OGJwXTIatdq58BsJzGImnTSUmKYNSmaMp08RQU7OmZU6EEcBJ8FUEuzCZaY71a4TE8LGL93MRMd7T/nVKGqRjo9+48EtlBhqxXaaOjist2l1Mney7T/CCQ7uaTzhVbqR61xMEAkiNC51yR5xyuo6WMI1368+83n+IOU1WqDTL5Et3cRyuQPCByCWoKnzjwykgmA7Uq6N/Vcx+nf9lAATy5LhTzPLiY09NERSoAX1VJsFCiTs2tixjqGEnUqatiMoAF1GSVA9p1KAwr2GIjnJq5Iui994wjl6Lktly68602mMH/QP/g/1t+6ydX7rlyRw/wDLzP8A1KuJ7UEx47B/h+YTuin/AKyl/H/8b1y5VN+2fI+kjX90fL1ln06EVxFpAJjeYFzxPNZl29IuT+G/ZWK4ntmAt3++Kk9/JcuRNI+sUe/NOZ91y5CZoj3e/JWe0bBoFhwGmiVcsHaEavZaQ0BY++CIG/3vSLkmp2p6/Bj4R5CJiPhd3KuIXLk2j1kv/wBX9xfKS0tFIPfmVy5GZ5qSanopQuXKdt56CbCKSlBXLkJmmK37JWrlyyGNhHlPJ18Fy5CYR6yIBOaVy5EYA3krNU3EHsnwXLlsIQSo4zqkDjx3Lly2KbeJmXLly6UACf/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6987" y="581854"/>
            <a:ext cx="3076301" cy="2304256"/>
          </a:xfrm>
          <a:prstGeom prst="rect">
            <a:avLst/>
          </a:prstGeom>
        </p:spPr>
      </p:pic>
      <p:sp>
        <p:nvSpPr>
          <p:cNvPr id="6" name="5 CuadroTexto"/>
          <p:cNvSpPr txBox="1"/>
          <p:nvPr/>
        </p:nvSpPr>
        <p:spPr>
          <a:xfrm>
            <a:off x="2508791" y="179348"/>
            <a:ext cx="757435" cy="369332"/>
          </a:xfrm>
          <a:prstGeom prst="rect">
            <a:avLst/>
          </a:prstGeom>
          <a:noFill/>
        </p:spPr>
        <p:txBody>
          <a:bodyPr wrap="square" rtlCol="0">
            <a:spAutoFit/>
          </a:bodyPr>
          <a:lstStyle/>
          <a:p>
            <a:r>
              <a:rPr lang="es-MX" dirty="0" smtClean="0"/>
              <a:t>1325</a:t>
            </a:r>
            <a:endParaRPr lang="es-MX" dirty="0"/>
          </a:p>
        </p:txBody>
      </p:sp>
      <p:sp>
        <p:nvSpPr>
          <p:cNvPr id="7" name="6 CuadroTexto"/>
          <p:cNvSpPr txBox="1"/>
          <p:nvPr/>
        </p:nvSpPr>
        <p:spPr>
          <a:xfrm>
            <a:off x="4932040" y="1314510"/>
            <a:ext cx="1944216" cy="646331"/>
          </a:xfrm>
          <a:prstGeom prst="rect">
            <a:avLst/>
          </a:prstGeom>
          <a:noFill/>
        </p:spPr>
        <p:txBody>
          <a:bodyPr wrap="square" rtlCol="0">
            <a:spAutoFit/>
          </a:bodyPr>
          <a:lstStyle/>
          <a:p>
            <a:r>
              <a:rPr lang="es-MX" sz="3600" dirty="0" smtClean="0">
                <a:latin typeface="Arial" pitchFamily="34" charset="0"/>
                <a:cs typeface="Arial" pitchFamily="34" charset="0"/>
              </a:rPr>
              <a:t>Tianguis</a:t>
            </a:r>
            <a:endParaRPr lang="es-MX" sz="3600" dirty="0">
              <a:latin typeface="Arial" pitchFamily="34" charset="0"/>
              <a:cs typeface="Arial" pitchFamily="34" charset="0"/>
            </a:endParaRPr>
          </a:p>
        </p:txBody>
      </p:sp>
      <p:sp>
        <p:nvSpPr>
          <p:cNvPr id="8" name="7 CuadroTexto"/>
          <p:cNvSpPr txBox="1"/>
          <p:nvPr/>
        </p:nvSpPr>
        <p:spPr>
          <a:xfrm>
            <a:off x="611560" y="3501008"/>
            <a:ext cx="7992888"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Grandes plazas donde se encontraba un gran número de comerciantes que ofrecían sus mercancías a los compradores, y estaban distribuidos en distintas secciones según su giro.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82720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17320" y="5805264"/>
            <a:ext cx="7272808" cy="584775"/>
          </a:xfrm>
          <a:prstGeom prst="rect">
            <a:avLst/>
          </a:prstGeom>
          <a:noFill/>
        </p:spPr>
        <p:txBody>
          <a:bodyPr wrap="square" rtlCol="0">
            <a:spAutoFit/>
          </a:bodyPr>
          <a:lstStyle/>
          <a:p>
            <a:pPr algn="r"/>
            <a:r>
              <a:rPr lang="es-MX" sz="3200" i="1" dirty="0" smtClean="0">
                <a:latin typeface="Arial" pitchFamily="34" charset="0"/>
                <a:cs typeface="Arial" pitchFamily="34" charset="0"/>
              </a:rPr>
              <a:t>Philip Kotler</a:t>
            </a:r>
            <a:endParaRPr lang="es-MX" sz="3200" i="1" dirty="0">
              <a:latin typeface="Arial" pitchFamily="34" charset="0"/>
              <a:cs typeface="Arial" pitchFamily="34" charset="0"/>
            </a:endParaRPr>
          </a:p>
        </p:txBody>
      </p:sp>
      <p:sp>
        <p:nvSpPr>
          <p:cNvPr id="3" name="2 CuadroTexto"/>
          <p:cNvSpPr txBox="1"/>
          <p:nvPr/>
        </p:nvSpPr>
        <p:spPr>
          <a:xfrm>
            <a:off x="467544" y="2293715"/>
            <a:ext cx="4752528"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Mercadotecnia es aquella es actividad humana dirigida a satisfacer necesidades, carencias y deseos a través de procesos de intercambio.</a:t>
            </a:r>
            <a:endParaRPr lang="es-MX" sz="2800" dirty="0">
              <a:latin typeface="Arial" pitchFamily="34" charset="0"/>
              <a:cs typeface="Arial" pitchFamily="34" charset="0"/>
            </a:endParaRPr>
          </a:p>
        </p:txBody>
      </p:sp>
      <p:sp>
        <p:nvSpPr>
          <p:cNvPr id="4" name="3 CuadroTexto"/>
          <p:cNvSpPr txBox="1"/>
          <p:nvPr/>
        </p:nvSpPr>
        <p:spPr>
          <a:xfrm>
            <a:off x="1007604" y="980728"/>
            <a:ext cx="3240360" cy="646331"/>
          </a:xfrm>
          <a:prstGeom prst="rect">
            <a:avLst/>
          </a:prstGeom>
          <a:noFill/>
        </p:spPr>
        <p:txBody>
          <a:bodyPr wrap="square" rtlCol="0">
            <a:spAutoFit/>
          </a:bodyPr>
          <a:lstStyle/>
          <a:p>
            <a:r>
              <a:rPr lang="es-MX" sz="3600" dirty="0" smtClean="0">
                <a:latin typeface="Arial" pitchFamily="34" charset="0"/>
                <a:cs typeface="Arial" pitchFamily="34" charset="0"/>
              </a:rPr>
              <a:t>Mercadotecnia</a:t>
            </a:r>
            <a:endParaRPr lang="es-MX" sz="3600" dirty="0">
              <a:latin typeface="Arial" pitchFamily="34" charset="0"/>
              <a:cs typeface="Arial" pitchFamily="34" charset="0"/>
            </a:endParaRPr>
          </a:p>
        </p:txBody>
      </p:sp>
      <p:pic>
        <p:nvPicPr>
          <p:cNvPr id="4098" name="Picture 2" descr="http://t1.gstatic.com/images?q=tbn:ANd9GcTUeirTaQ_xsIY0CjVnKpr-yzjoZ1MWbLwWHELascI0sAp61W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484784"/>
            <a:ext cx="2262210" cy="3399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327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55976" y="620688"/>
            <a:ext cx="3211135" cy="646331"/>
          </a:xfrm>
          <a:prstGeom prst="rect">
            <a:avLst/>
          </a:prstGeom>
        </p:spPr>
        <p:txBody>
          <a:bodyPr wrap="none">
            <a:spAutoFit/>
          </a:bodyPr>
          <a:lstStyle/>
          <a:p>
            <a:r>
              <a:rPr lang="es-MX" sz="3600" dirty="0" smtClean="0">
                <a:latin typeface="Arial" pitchFamily="34" charset="0"/>
                <a:cs typeface="Arial" pitchFamily="34" charset="0"/>
              </a:rPr>
              <a:t>Mercadotecnia</a:t>
            </a:r>
            <a:endParaRPr lang="es-MX" sz="3600" dirty="0">
              <a:latin typeface="Arial" pitchFamily="34" charset="0"/>
              <a:cs typeface="Arial" pitchFamily="34" charset="0"/>
            </a:endParaRPr>
          </a:p>
        </p:txBody>
      </p:sp>
      <p:pic>
        <p:nvPicPr>
          <p:cNvPr id="5122" name="Picture 2" descr="http://t0.gstatic.com/images?q=tbn:ANd9GcSl_SZ4TgzhzSlXy3kGWkYDdLOd_90o47jc95gk7YnixKOhHOE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988840"/>
            <a:ext cx="1885950" cy="2428876"/>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3347864" y="1628800"/>
            <a:ext cx="4968552" cy="3539430"/>
          </a:xfrm>
          <a:prstGeom prst="rect">
            <a:avLst/>
          </a:prstGeom>
          <a:noFill/>
        </p:spPr>
        <p:txBody>
          <a:bodyPr wrap="square" rtlCol="0">
            <a:spAutoFit/>
          </a:bodyPr>
          <a:lstStyle/>
          <a:p>
            <a:pPr algn="just"/>
            <a:r>
              <a:rPr lang="es-MX" sz="2800" dirty="0" smtClean="0">
                <a:latin typeface="Arial" pitchFamily="34" charset="0"/>
                <a:cs typeface="Arial" pitchFamily="34" charset="0"/>
              </a:rPr>
              <a:t>La mercadotecnia es un sistema global de actividades de negocios proyectadas para planear, establecer el precio, promover y distribuir bienes y servicios que satisfacen deseos de clientes actuales y potenciales.</a:t>
            </a:r>
            <a:endParaRPr lang="es-MX" sz="2800" dirty="0">
              <a:latin typeface="Arial" pitchFamily="34" charset="0"/>
              <a:cs typeface="Arial" pitchFamily="34" charset="0"/>
            </a:endParaRPr>
          </a:p>
        </p:txBody>
      </p:sp>
      <p:sp>
        <p:nvSpPr>
          <p:cNvPr id="4" name="3 CuadroTexto"/>
          <p:cNvSpPr txBox="1"/>
          <p:nvPr/>
        </p:nvSpPr>
        <p:spPr>
          <a:xfrm>
            <a:off x="5652120" y="5687506"/>
            <a:ext cx="3096344" cy="584775"/>
          </a:xfrm>
          <a:prstGeom prst="rect">
            <a:avLst/>
          </a:prstGeom>
          <a:noFill/>
        </p:spPr>
        <p:txBody>
          <a:bodyPr wrap="square" rtlCol="0">
            <a:spAutoFit/>
          </a:bodyPr>
          <a:lstStyle/>
          <a:p>
            <a:r>
              <a:rPr lang="es-MX" sz="3200" i="1" dirty="0" smtClean="0">
                <a:latin typeface="Arial" pitchFamily="34" charset="0"/>
                <a:cs typeface="Arial" pitchFamily="34" charset="0"/>
              </a:rPr>
              <a:t>William Stanton</a:t>
            </a:r>
            <a:endParaRPr lang="es-MX" sz="3200" i="1" dirty="0">
              <a:latin typeface="Arial" pitchFamily="34" charset="0"/>
              <a:cs typeface="Arial" pitchFamily="34" charset="0"/>
            </a:endParaRPr>
          </a:p>
        </p:txBody>
      </p:sp>
    </p:spTree>
    <p:extLst>
      <p:ext uri="{BB962C8B-B14F-4D97-AF65-F5344CB8AC3E}">
        <p14:creationId xmlns:p14="http://schemas.microsoft.com/office/powerpoint/2010/main" val="39830233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771800" y="1556792"/>
            <a:ext cx="5904656" cy="3416320"/>
          </a:xfrm>
          <a:prstGeom prst="rect">
            <a:avLst/>
          </a:prstGeom>
          <a:noFill/>
        </p:spPr>
        <p:txBody>
          <a:bodyPr wrap="square" rtlCol="0">
            <a:spAutoFit/>
          </a:bodyPr>
          <a:lstStyle/>
          <a:p>
            <a:pPr algn="just"/>
            <a:r>
              <a:rPr lang="es-MX" sz="2400" dirty="0" smtClean="0">
                <a:latin typeface="Arial" pitchFamily="34" charset="0"/>
                <a:cs typeface="Arial" pitchFamily="34" charset="0"/>
              </a:rPr>
              <a:t>Es una orientación administrativa que sostiene que la tarea clave de la organización es determinar las necesidades, deseos y valores de un mercado de meta, a fin de adaptar la organización al suministro de las satisfacciones que se desean, de un modo más eficiente y adecuado que sus competidores</a:t>
            </a:r>
            <a:endParaRPr lang="es-MX" sz="2400" dirty="0">
              <a:latin typeface="Arial" pitchFamily="34" charset="0"/>
              <a:cs typeface="Arial" pitchFamily="34" charset="0"/>
            </a:endParaRPr>
          </a:p>
        </p:txBody>
      </p:sp>
      <p:sp>
        <p:nvSpPr>
          <p:cNvPr id="3" name="2 Rectángulo"/>
          <p:cNvSpPr/>
          <p:nvPr/>
        </p:nvSpPr>
        <p:spPr>
          <a:xfrm>
            <a:off x="4283968" y="651370"/>
            <a:ext cx="2880320" cy="584775"/>
          </a:xfrm>
          <a:prstGeom prst="rect">
            <a:avLst/>
          </a:prstGeom>
        </p:spPr>
        <p:txBody>
          <a:bodyPr wrap="square">
            <a:spAutoFit/>
          </a:bodyPr>
          <a:lstStyle/>
          <a:p>
            <a:r>
              <a:rPr lang="es-MX" sz="3200" dirty="0" smtClean="0">
                <a:latin typeface="Arial" pitchFamily="34" charset="0"/>
                <a:cs typeface="Arial" pitchFamily="34" charset="0"/>
              </a:rPr>
              <a:t>Mercadotecnia</a:t>
            </a:r>
            <a:endParaRPr lang="es-MX" sz="3200" dirty="0">
              <a:latin typeface="Arial" pitchFamily="34" charset="0"/>
              <a:cs typeface="Arial" pitchFamily="34" charset="0"/>
            </a:endParaRPr>
          </a:p>
        </p:txBody>
      </p:sp>
      <p:sp>
        <p:nvSpPr>
          <p:cNvPr id="4" name="3 CuadroTexto"/>
          <p:cNvSpPr txBox="1"/>
          <p:nvPr/>
        </p:nvSpPr>
        <p:spPr>
          <a:xfrm>
            <a:off x="6444208" y="6021288"/>
            <a:ext cx="2160240" cy="461665"/>
          </a:xfrm>
          <a:prstGeom prst="rect">
            <a:avLst/>
          </a:prstGeom>
          <a:noFill/>
        </p:spPr>
        <p:txBody>
          <a:bodyPr wrap="square" rtlCol="0">
            <a:spAutoFit/>
          </a:bodyPr>
          <a:lstStyle/>
          <a:p>
            <a:r>
              <a:rPr lang="es-MX" sz="2400" i="1" dirty="0" smtClean="0">
                <a:latin typeface="Arial" pitchFamily="34" charset="0"/>
                <a:cs typeface="Arial" pitchFamily="34" charset="0"/>
              </a:rPr>
              <a:t>Laura </a:t>
            </a:r>
            <a:r>
              <a:rPr lang="es-MX" sz="2400" i="1" dirty="0">
                <a:latin typeface="Arial" pitchFamily="34" charset="0"/>
                <a:cs typeface="Arial" pitchFamily="34" charset="0"/>
              </a:rPr>
              <a:t>F</a:t>
            </a:r>
            <a:r>
              <a:rPr lang="es-MX" sz="2400" i="1" dirty="0" smtClean="0">
                <a:latin typeface="Arial" pitchFamily="34" charset="0"/>
                <a:cs typeface="Arial" pitchFamily="34" charset="0"/>
              </a:rPr>
              <a:t>isher</a:t>
            </a:r>
            <a:endParaRPr lang="es-MX" sz="2400" i="1" dirty="0">
              <a:latin typeface="Arial" pitchFamily="34" charset="0"/>
              <a:cs typeface="Arial" pitchFamily="34" charset="0"/>
            </a:endParaRPr>
          </a:p>
        </p:txBody>
      </p:sp>
      <p:pic>
        <p:nvPicPr>
          <p:cNvPr id="6146" name="Picture 2" descr="http://t3.gstatic.com/images?q=tbn:ANd9GcR83NNHx5sB0ffBXM4k-qdvIXhxvR6BlWuahVeQ-zwQvWtXKwZ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84783"/>
            <a:ext cx="1390650" cy="328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5993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620688"/>
            <a:ext cx="4464496" cy="769441"/>
          </a:xfrm>
          <a:prstGeom prst="rect">
            <a:avLst/>
          </a:prstGeom>
          <a:noFill/>
        </p:spPr>
        <p:txBody>
          <a:bodyPr wrap="square" rtlCol="0">
            <a:spAutoFit/>
          </a:bodyPr>
          <a:lstStyle/>
          <a:p>
            <a:pPr algn="ctr"/>
            <a:r>
              <a:rPr lang="es-MX" sz="4400" dirty="0" smtClean="0">
                <a:latin typeface="Arial" pitchFamily="34" charset="0"/>
                <a:cs typeface="Arial" pitchFamily="34" charset="0"/>
              </a:rPr>
              <a:t>Mercadotecnia</a:t>
            </a:r>
            <a:endParaRPr lang="es-MX" sz="4400" dirty="0">
              <a:latin typeface="Arial" pitchFamily="34" charset="0"/>
              <a:cs typeface="Arial" pitchFamily="34" charset="0"/>
            </a:endParaRPr>
          </a:p>
        </p:txBody>
      </p:sp>
      <p:sp>
        <p:nvSpPr>
          <p:cNvPr id="3" name="2 CuadroTexto"/>
          <p:cNvSpPr txBox="1"/>
          <p:nvPr/>
        </p:nvSpPr>
        <p:spPr>
          <a:xfrm>
            <a:off x="457290" y="1988840"/>
            <a:ext cx="7931134"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La mercadotecnia es el proceso de planeación, ejecución y conceptualización de precios, promoción y distribución de ideas, mercancías  términos para crear intercambios que satisfagan objetivos  individuales y organizacionales.</a:t>
            </a:r>
            <a:endParaRPr lang="es-MX" sz="2800" dirty="0">
              <a:latin typeface="Arial" pitchFamily="34" charset="0"/>
              <a:cs typeface="Arial" pitchFamily="34" charset="0"/>
            </a:endParaRPr>
          </a:p>
        </p:txBody>
      </p:sp>
      <p:sp>
        <p:nvSpPr>
          <p:cNvPr id="4" name="3 CuadroTexto"/>
          <p:cNvSpPr txBox="1"/>
          <p:nvPr/>
        </p:nvSpPr>
        <p:spPr>
          <a:xfrm>
            <a:off x="3851920" y="5517231"/>
            <a:ext cx="4680520" cy="830997"/>
          </a:xfrm>
          <a:prstGeom prst="rect">
            <a:avLst/>
          </a:prstGeom>
          <a:noFill/>
        </p:spPr>
        <p:txBody>
          <a:bodyPr wrap="square" rtlCol="0">
            <a:spAutoFit/>
          </a:bodyPr>
          <a:lstStyle/>
          <a:p>
            <a:pPr algn="r"/>
            <a:r>
              <a:rPr lang="es-MX" sz="2400" i="1" dirty="0" smtClean="0">
                <a:effectLst/>
                <a:latin typeface="Arial" pitchFamily="34" charset="0"/>
                <a:cs typeface="Arial" pitchFamily="34" charset="0"/>
              </a:rPr>
              <a:t>American Marketing Association (AMA)</a:t>
            </a:r>
            <a:endParaRPr lang="es-MX" sz="2400" i="1" dirty="0">
              <a:latin typeface="Arial" pitchFamily="34" charset="0"/>
              <a:cs typeface="Arial" pitchFamily="34" charset="0"/>
            </a:endParaRPr>
          </a:p>
        </p:txBody>
      </p:sp>
    </p:spTree>
    <p:extLst>
      <p:ext uri="{BB962C8B-B14F-4D97-AF65-F5344CB8AC3E}">
        <p14:creationId xmlns:p14="http://schemas.microsoft.com/office/powerpoint/2010/main" val="16344870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87325" y="908720"/>
            <a:ext cx="6552728" cy="1569660"/>
          </a:xfrm>
          <a:prstGeom prst="rect">
            <a:avLst/>
          </a:prstGeom>
          <a:noFill/>
        </p:spPr>
        <p:txBody>
          <a:bodyPr wrap="square" rtlCol="0">
            <a:spAutoFit/>
          </a:bodyPr>
          <a:lstStyle/>
          <a:p>
            <a:pPr algn="ctr"/>
            <a:r>
              <a:rPr lang="es-MX" sz="4800" dirty="0" smtClean="0">
                <a:latin typeface="Arial" pitchFamily="34" charset="0"/>
                <a:cs typeface="Arial" pitchFamily="34" charset="0"/>
              </a:rPr>
              <a:t>Evolución de la Mercadotecnia</a:t>
            </a:r>
            <a:endParaRPr lang="es-MX" sz="4800" dirty="0">
              <a:latin typeface="Arial" pitchFamily="34" charset="0"/>
              <a:cs typeface="Arial" pitchFamily="34" charset="0"/>
            </a:endParaRPr>
          </a:p>
        </p:txBody>
      </p:sp>
      <p:pic>
        <p:nvPicPr>
          <p:cNvPr id="1026" name="Picture 2" descr="http://t0.gstatic.com/images?q=tbn:ANd9GcR3x502a8ut-qFzSW9utCPRLP9-QSk8QCT4ai-GGyQm9CQKOpOg-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5482" y="3068960"/>
            <a:ext cx="4636415" cy="2400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7333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6732" y="328299"/>
            <a:ext cx="7632848"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Mercadotecnia Masiva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433264" y="1124744"/>
            <a:ext cx="8136904" cy="3539430"/>
          </a:xfrm>
          <a:prstGeom prst="rect">
            <a:avLst/>
          </a:prstGeom>
          <a:noFill/>
        </p:spPr>
        <p:txBody>
          <a:bodyPr wrap="square" rtlCol="0">
            <a:spAutoFit/>
          </a:bodyPr>
          <a:lstStyle/>
          <a:p>
            <a:pPr algn="just"/>
            <a:r>
              <a:rPr lang="es-MX" sz="2800" dirty="0" smtClean="0">
                <a:latin typeface="Arial" pitchFamily="34" charset="0"/>
                <a:cs typeface="Arial" pitchFamily="34" charset="0"/>
              </a:rPr>
              <a:t>En México, este tipo de mercadotecnia es propia de la década de 1940 y 1950. Se llamaba </a:t>
            </a:r>
            <a:r>
              <a:rPr lang="es-MX" sz="2800" i="1" dirty="0" smtClean="0">
                <a:latin typeface="Arial" pitchFamily="34" charset="0"/>
                <a:cs typeface="Arial" pitchFamily="34" charset="0"/>
              </a:rPr>
              <a:t>masiva </a:t>
            </a:r>
            <a:r>
              <a:rPr lang="es-MX" sz="2800" dirty="0" smtClean="0">
                <a:latin typeface="Arial" pitchFamily="34" charset="0"/>
                <a:cs typeface="Arial" pitchFamily="34" charset="0"/>
              </a:rPr>
              <a:t>porque en esos años los esfuerzos comerciales iban dirigidos a toda la población sin distinción alguna. </a:t>
            </a:r>
          </a:p>
          <a:p>
            <a:pPr algn="just"/>
            <a:endParaRPr lang="es-MX" sz="2800" i="1" dirty="0">
              <a:latin typeface="Arial" pitchFamily="34" charset="0"/>
              <a:cs typeface="Arial" pitchFamily="34" charset="0"/>
            </a:endParaRPr>
          </a:p>
          <a:p>
            <a:pPr algn="just"/>
            <a:r>
              <a:rPr lang="es-MX" sz="2800" dirty="0" smtClean="0">
                <a:latin typeface="Arial" pitchFamily="34" charset="0"/>
                <a:cs typeface="Arial" pitchFamily="34" charset="0"/>
              </a:rPr>
              <a:t>Aparecen y se desarrollan los medios masivos de comunicación.</a:t>
            </a:r>
            <a:endParaRPr lang="es-MX" sz="2800" dirty="0">
              <a:latin typeface="Arial" pitchFamily="34" charset="0"/>
              <a:cs typeface="Arial" pitchFamily="34" charset="0"/>
            </a:endParaRPr>
          </a:p>
        </p:txBody>
      </p:sp>
      <p:pic>
        <p:nvPicPr>
          <p:cNvPr id="2050" name="Picture 2" descr="http://t1.gstatic.com/images?q=tbn:ANd9GcQ90FEqZpiDSU4x8d5oV3_n1mgb5gUH_dPTzWwyetOwSFkfZo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664174"/>
            <a:ext cx="3536470" cy="175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775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404664"/>
            <a:ext cx="5616624" cy="584775"/>
          </a:xfrm>
          <a:prstGeom prst="rect">
            <a:avLst/>
          </a:prstGeom>
          <a:noFill/>
        </p:spPr>
        <p:txBody>
          <a:bodyPr wrap="square" rtlCol="0">
            <a:spAutoFit/>
          </a:bodyPr>
          <a:lstStyle/>
          <a:p>
            <a:r>
              <a:rPr lang="es-MX" sz="3200" dirty="0" smtClean="0">
                <a:effectLst>
                  <a:outerShdw blurRad="38100" dist="38100" dir="2700000" algn="tl">
                    <a:srgbClr val="000000">
                      <a:alpha val="43137"/>
                    </a:srgbClr>
                  </a:outerShdw>
                </a:effectLst>
                <a:latin typeface="Arial" pitchFamily="34" charset="0"/>
                <a:cs typeface="Arial" pitchFamily="34" charset="0"/>
              </a:rPr>
              <a:t>Mercadotecnia de Segmentos </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395536" y="1484784"/>
            <a:ext cx="8352928"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Se desarrolla en 1960, fue una etapa de cambios para la humanidad, algunos de ellos determinantes para las condiciones de vida actuales.  </a:t>
            </a:r>
            <a:endParaRPr lang="es-MX" sz="2800" dirty="0">
              <a:latin typeface="Arial" pitchFamily="34" charset="0"/>
              <a:cs typeface="Arial" pitchFamily="34" charset="0"/>
            </a:endParaRPr>
          </a:p>
        </p:txBody>
      </p:sp>
      <p:pic>
        <p:nvPicPr>
          <p:cNvPr id="3074" name="Picture 2" descr="http://t2.gstatic.com/images?q=tbn:ANd9GcT-GYb0hshig9NxpYsjBhc8SQ9S_jelYYWmRBtYKyJ5c-ohd36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340442"/>
            <a:ext cx="1828800" cy="2495550"/>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4050784" y="4172718"/>
            <a:ext cx="3600400" cy="830997"/>
          </a:xfrm>
          <a:prstGeom prst="rect">
            <a:avLst/>
          </a:prstGeom>
          <a:noFill/>
        </p:spPr>
        <p:txBody>
          <a:bodyPr wrap="square" rtlCol="0">
            <a:spAutoFit/>
          </a:bodyPr>
          <a:lstStyle/>
          <a:p>
            <a:pPr algn="ctr"/>
            <a:r>
              <a:rPr lang="es-MX" sz="2400" dirty="0" smtClean="0">
                <a:latin typeface="Arial" pitchFamily="34" charset="0"/>
                <a:cs typeface="Arial" pitchFamily="34" charset="0"/>
              </a:rPr>
              <a:t>Reconocimiento  de su identidad</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887522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836712"/>
            <a:ext cx="7992888"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La mercadotecnia de las organizaciones tuvo que dar un giro para poner en práctica actividades específicamente diseñadas  para los segmentos de mercado elegidos.</a:t>
            </a:r>
            <a:endParaRPr lang="es-MX" sz="2800" dirty="0">
              <a:latin typeface="Arial" pitchFamily="34" charset="0"/>
              <a:cs typeface="Arial" pitchFamily="34" charset="0"/>
            </a:endParaRPr>
          </a:p>
        </p:txBody>
      </p:sp>
      <p:sp>
        <p:nvSpPr>
          <p:cNvPr id="4" name="AutoShape 2" descr="data:image/jpeg;base64,/9j/4AAQSkZJRgABAQAAAQABAAD/2wCEAAkGBhMSERQUEBMWFRUVFxgYGBQUFRQWGxUWFhoYFRcbFhYZGyYfGBojGRoXHy8gJCcpLCwsFx8xNTAqNSYrLSkBCQoKDgwOGg8PGiolHyQsLi4tLCwsLSwpLCwsLC4sLS0pLC8sKSwsLCwtLCwtNCwsLCwsLCwpKSwsKSksLCkpLP/AABEIAMMBAgMBIgACEQEDEQH/xAAcAAEAAgIDAQAAAAAAAAAAAAAABAUDBgECBwj/xABEEAABAwIEAwUFBgMFBwUAAAABAAIRAyEEEjFBBVFhBhMicYEHMpGhsRRCUsHR8DNy4RUjU2KSFkOissLS8TQ1c4KD/8QAGgEBAAIDAQAAAAAAAAAAAAAAAAMEAQIFBv/EADARAAICAQMCBAQGAgMAAAAAAAABAgMRBCExEkEFE1FhIjKBoRQjcbHB8JHRFTNS/9oADAMBAAIRAxEAPwD29zoF1i+20/xt/wBQUDjpJ7ts2c6/y/VR8RwxjKjAZyvtro7zXF1OvuhZKNUE1FxTbeN5cfT3LMKotJyfOfsXDMS1xgOBPQgrMqXDYQUq4brmaS08uc89FchXdFfZdB+YkpJtNIisiov4eDlElcSrpGcqqxn8Q/v7oP5KyqVg0S4gDmSAqjG4tmaWnMTaBobQIcYHzVXUyXTyGZsD71rTqPQlWPeCYkTy6KrwziA1wHvaCbyRAH68oK7uwsPBdUi2gABLzoZ2GwHota5OMVhAtJRRWVi0w/0dsfPkVJlWlLIOURFsAiIgCIiAIiIAiIgCIiAIiIAiIgCIiAIiIAiIgIWMpMqtguAg2MixC64mg17MrniRHikajfVYzwVmXKSYku25Ry5LF/YtH8Z+Lf0XCuV7y3TH4lh/HjP27epaj0/+nt7GTA4GH5n1M7ogXmFKxmJc0tDWhxcSIJy6AnWDyUfB8Npsdma4k8pB+iy4v+JR83f8hVnR1uqjHSovPZ9Xpu36kV0sy5z9MEd3FXAwRTnSO+Ez5ZVG4hjqoIafBafC6ZnSTAIgNcbKRW4aC8jM+HHOYazKCCDGaJGyx8UpS9/Sm0/BziflK3s83peWQvgzUuCN1e5zj5x89fmpJ4bTykBouCJiTfqbqHS4wGsaHBxcBBERcW1MAzraVgq8cebMAHxcfhb6FZ8yiMQZ+FDMwtdq1xuNQTcwf5swWWrhxmHef6hYHbxcj8j8lD4bWLXkvBGaATaziS4ZtCJkjQbLtxnj7actZDn6HcN/m/RaedXCnqm+BnCLAtzHKPdbr1Ow8tJ/8qWFpXCuOupvGcy02d06+k/Bbj37cuabRM7RrKk0err1EW49jCknwZUUT+06X42/FZqOIa8S0gjmOY1VxTi+GbGVERbgIiIAiIgCIiAIiIAiIgCIiAIiIAiIgCIiAquOPdDGgwHGCfhC4b2fZu53y/RZuLUXuaAwA3vMW5RJsotMYoCNfMsP5rzephX+Km7qpTTSw0m0tt0Xa2/LSjJL6kvC8IZTdmaTPWP0XHEWkvpBpynM68A/dOxXGDfXzf3oGWDpl9NCsmM/iUf5nf8AIV0tOq1RiuDgs8NY7rcrW9WfieSC/GPBM1Hw05S7umxNhr6rLDm1Khe7PFKdALAutAWapwxhfmNNpBuSZnNtbRcujvnTp3QmeWZ0qTokuX3IysPDcoF2AFoOZxgTuAAY+IK5pU2OkNc6ppLaQAaCOvu/vmsjqVOAQ2GaA3L6nRpN2tje1uQuuDjA1ueA0tHhiwc38M7jk7101ruEYvtgwZKvD3uY5rGtpBwi5Lj8BYec7rU208lQCqDZ3iG+t1t/+01CYz/I/ooXGcGyu3vaBDnN1i+YDpzHVU9dTC5KdUsuPbP8GkknwQsRwfvZfQbDQ3SC3O6/ug9Ivuu/BsVUNGtTLSWhjoP4TB8P9FM4K1+U5iabXGYdYg/eyTcAm99NuatxTZlLGkAEEeEiRO/n1UlGlTaug+nKeV6myis5RBpdosOGgZ9APuu5eSkcEqBzHOGjqlQg3uC481Qng1HxEd8WtIGYZSD+IgxcC8rYeHUGUqYa18jUEkaG9uisaWd0rPzUsL0MrPcnIsYrDmPiF3BXVTTMnKIiyAiIgCIiAIiIAiIgCIiAIiIAiIgCIiAq+M13DI1pjO6CR6fqrCnSgRc9SST8VH4jge8bEwRcFQw7FNtAPXw/qFxp2T0+onOcJSjJLGFnGFusdsssKKnBJNJrnJkpvNOvkklrhIBMwRPPyU3EYRtQDOJi4gkRtqComBwLs5qVTLtgNlYhWNDCXly61hOTaT5S/u+Oxpa1lY9CH/ZFPk7/AF1P+5RcTgWMcHR4NHSXHq0uk3aDNusq3XVzZ1VuVMWtkRFM6gc/j8bjo0feA3d+Fk7b7ybLnimFjD1XOOZ5broB0aNgrPD4NjPdET5nyueSi8e/9PV/lKr21Yqk3zhhlKcZSyYcQfC4ZvAYPhIO3iusdUU3VpoxlIb7ocPvX93T1C7Hi7ctDwv/ALoguOWxhpbb1K6167KtfMy4IZ928h19wQet1xZyi47NZyu3sRmeh3Yee8yzlbGfyf8A4lxtzUyqKL6lJrMhkvDg3LpkdrCpMfggS0Aw4tswN8yT7xgfTaykcMw/2eu3vSWyCBLRDp5OBMXUsL5qXluK6c8mcsvO9qMBayj4WkBvjAltuf7so9SlRp1gHBjW5HEZoiS+TEq0q4lrdSqTieDdiHNk5A2dRNzzOy6WozBfB8T7I2ZnxVWgTT7s083eM93LOt9FcgrVKnBXYaKucEtNgGG9r7qVw7iDHAGuQC8+HM4ydvkdxAKi0+pkpONselv/AAE/U2KVyodMljg0klrtJuQReJ3EfRS11IvJk5REWwCLgrFWqEacjfyWG8IGWUlVrcUe7cSQIaI9QZXc8RaCPG2N/ELWP5wofPj3ZjJOc8BdlVO4i1xEObGlnA9R+Sz0OIEgZmlpO3K5A1/d0V8G8ZGSagKrMfi6odFNogAEzMmZ0jbzXfC4iImbhpNidWhY85dXSZLFF1a6V2VgBERAEREBW8YxTmhrWWLjE8v3Kisw5ZXpgvc6QSZJ5FTeK4I1Ggt95pkKtfiKveNc6mZaIiDfX9V5bxBuGo6rFLGYdLWcJL5uO/7l6nDhhY75/gm0ajmVywuJa4S2TMfuCrQKqwOGe6p3tW1oA5fu6tV2PD+p1ybTScn0p89P9z9CvdjKx6b/AKhERdEhC61KYcIIkLsiA65FGr8LpOMuY0nnHK4+alrghaOEXygao7HijiDlYPD4SIjK3NIy8zBn1hSOP8QpvBpD3pnMdG5bmOZOnqpuP4EKlQPmNMwj3ouL7cvJVjez9Q4nMQMgdmzTqJmI5rh2V6iCdaWVKX2NHkl4DO2m7vQbuFiI5RDvvSYHT0U+nZ+Q3lknz0P1XfiAsz/5GfX9YWDG4oU6gJtLQJidz+nyV9RVUUm+MG3CMjmw1h1yEzzi7SfzUXiPCG1PG0n3QC1uXxgHMACdL7hTcNXEOOokEdcwG3nKpMRxVrah8Mt+8WkiTvDQYIGh9VrfOqMF18MPGDJw3HVC4uqnwNdLYG5BAHz3vZSa3GTLcoMEwCOfUnby5LO2sypS/u4i0QN5G37KgVcOHOh0+EEhvKLaD4SbWUL664JQln3MblxSxMuMm0NgdTmXb7V4o6qheRRGYuBG5JnLBHu9eg5lUXEOMueSAcjJbbcgSPEfLYLFviCqW639DWVijybRxHtPTpmG+N17N09T+i13iHaOs82OQXHh69VWO1HJdqtPdcK/xK617vC9EV5WOXB0c9zh4nE6akn6rgMhYu9kETzn5arMXyDcfv8ANVJOXchTTMQZHwP0WduLewyx7raXJ0v5fJY2snyMrhujh/N9FlTkt0zG6Lej2rrNP941rs3hkagHkJj6K+4Xj2VCMpzQ1oLdCCBeQem60p9OTfaYXZz3MMsBmCZBgg23lX6tfZFrq3JY2yjzwel06ok6DTkLmT9FmZUB0WqcG7SZvDVFyAM0QCY35Hqp9WuYGUkDM6MubSHHYaea9BXrYSh1IuKaayi+lFW8JqkzmJmRE5vwt5gfud5VjKu1z649RscoiKQFPxPGgmnkf96+U7W1hWH22n+Nv+oKu4xg6TR3jnNptB8bnENbHnsVTDtJwuY+0N+L4+MQuDF62u6x4jh45bS2Xb+ToQoVsF0Rk8eiz/ku6eKnEwx0tcLgGRIB0+AVuoHDaNHKH0S1zXCz2uzAjoeSnhdHRVWVwbtay23tws9kVLWm8LttuERFdIgiIgCIiAJCIgI3EKJdTcBrqP5hcfMBUPF+I03ZfEAYBLbyNZGhvdbMQsb8O12rQfMAqpqKJWRaizDNew1cuYAwxLRlNvF4nSRyIBgTF1T4zBvYZF2i3VsaBw28/otn4twY1ADTcWltwPuz0/CfJU9DiDg7u8S05hYPAlwHUfebG/8A5XF1dHELMr0l2NJLOzIOCxLp/u/eJFtMxOmmsaza0q/fiqQJfV/DGbK602O2hy/LqoVOiygTVIzAxBpiWtafM2J0tt5qi7RcVa1pLntpsZdxfDROYkAkOMCSB5k+SjqctNHpbzL0Nc9C9yi7d9vG4ZtgHVD/AA6ZNgNM742+ug0K8vwfbvFnEMfVrOczMM1OQ1hbNxlFh56rY+KcGZUo1K1V1Ku97K7zUpZnQaYHdspvzCMoPu5TIa8+XnuFwpe4NbqbfqfIBdfSaepReVlvl/6NopNHvzSO7pvZ7lRmZpvodvMHVZiZ0/dwtV7J9phSaMPXJNGwHNh0Baef1W24nD5dCHBwlrho4EiCPzGy4PiGgdD6l8pXnW4vK4I9IC/X6iwSmwREdd7kQu1Ii88z9Vw3XTnzsPzXNe5Aux3LgDfquBF+f0lY7kxAEg/U/oucK+bneenRYcdjKll4O9QfP813cRFvzXFUg2/eyxmoZAgxOp9Vqlk2bwA6Bpr1VjwviRLWUyTZ1nEbGQQb8j9QqwMEbfNcvqwARF4Gt5OhViubg8oxGTi8noWFoZCDIg3sCNGtGhJnRShW8cQYI3CruDcQ75jc3vNkO+GvSQpLXzVGtp3HOefkvX1WRcE4cM6CexYouIRXjJ5X7ZsS/Nh2ScmV7o2LgQPiB9V0wXY/hbsI2o/Fw8sDnO72mMrokjuyJsZEa2UvtF244Zjafd12V7GWuaxoc0/5Tm+RsVpow3DZ/j4qOXc05+Of8ly7HHrclh59+D3mjquWkhS1ZW4t8Rz1dzbPYzin5sRTkmmA1wGwcSRI5SB8l6mtM9nWNwRZUp4FtQZMpe6qBmeXSASQb6G1gFuau6dYrSzk8v4vZ5msnLpceNnzwt3+vIREU5ywiIgCIiAIiIAuJXDydlCZQeSSXmxsPWb9Lx6LSUsdgTSqTG0W94wXPimc7pGZ3yvbytoVKrU3j/eGwuABfVdAC0mSXGDY2G0fQ/FVLpdfwtGDrxcsbRqEhpaDMRHi/O8Lw32n1HdxTa2+eoS6IvkzG8Hm6fRev9rK0MYyAJM7XDYA+Z+S07iPDmVAGPbnbqQY0voRcG+q5N+qhXq4traJWtliafoeM4DH1+77pkZTmA8DS8CpZ7WOjM0OGsczzKveGcF7psu986/5RyH5rbh2UZTBNBsE/jOYnoH/AJWVRiXFoLnWjVpkGeXnK7lN9dqzBliMlLggVKS2Xsv2q7v+4xEmkdHb0z+IfoqF7gdFge1TTgppxkbM9OfhchuQQfE14NnNOhHRYmkA/Eea1rsv2o7sdxiSTSJ8LtTSdzA3bzC2yuzJrBBGYEQQ4HQt5gheP1+ilp5NreL+xTnX07ojF4JtJ12IXNB2Yk812FpjXb58l1ogCQLa2XPfGCBcoyVmdY/YXU1RIE3/AKFcVje3WfQgrtDb2AOttVouNzZ7vYxlpgR9OnRd3UWiYG072K7s6ch9Fwa9r3ueXU7lMvsMJclnwPFZKzb+F3hPrp8/qVtrGxUEZYvprqIHylaDTqZtLRvblNvit5wGLltN0XqHWJFhe490kyu/4TZs6323LVMsrBaoiL0xOeNe03gFDCOotw9EMDw4l8vMlsDKMxIGsrvQxfBvsYDqbu/7uDarm7yNQ6csZr8o2W7e0HjeEo0WsxdLvu8JyU9D4dXZtWROovfzXlR4lgJn7HUjl9qMeX8OfmuXco12PGN+zXB7zw6Vur0kOtW/C38UZJdX65eTcPYziDOIZkEAMPeAQZlwyk7jUj1XqQWkezXjtGu2rToYZtBtPKbPL8xdIlxIBJ8OplburunSVaw8nmPGJSlrJuUel7bZz2XplBERTnKCIiAIiIAiIgOjxO0rC2h035nRSUWrjkELFUiROWbHqfSyhV2jMGhhi7SZgQW8+mnnAVyVTYvCjO2KYiZPgnV06yN7+k3iFVvhhZRg1/tLWzVYj3WiwjWb/kqhzwTqNI15mFbdpSO/dyhvr/RUJ19R+L8R6LyGpj1Xzz6lK2TUiQW5vToq7i2A71jfCHFjg8MP3okEW5gBTqL7kW1XWCSYMWj57clrp7ZU2KSZqpYeUeddoajWOAoMqA7sfEA8mmZPlsqNnHiDD2kHpdXPayk+jiXvaSQXGW6iTN4nkVE4Zgm1+6b3bhVNSM0+AMLY90+LNudhFl7mMkoJ+xfXBnp1Q4WW5die0YY9mHxIz0XOAaTfu3Ot/oJiRoq7F9iC0E4Z0gfceQDHR0QfWPNVXDqDzjMPQexzXPrUmkOscpe2Y9JuooW1aiOE0/Y1TUkepYrhNSmSQ3MyXeNoJiCR4vwkdVVvrNYC57mtaCZLiALwBdbp2hx7cJh6tUAaVHRzc4dTaTHxWvYbhuG4lhu+pUadV2aclRxYKZgC2WcpIAIdEwZESuVZ4NFzzF4T5InTl7FcKzXOIaWnWwcN4iwM6LvVpB0SOmvNUfb/ALDV6FE1sE8sbTbmfh+9dUIvLix5u4blh8wBoq/sN2vdi2llfL3jDZwsXtIOo57SP0VXU+EuqPXW847dzWdOFsbUx0C8nyO0KO6tYX3/AC8ln7mQI25RyWVzNbbFcZTUeSq4NnSifX15AdAtw7O1C6nSAI8Ln89BNrGPvDVapl0/ey2nssfAL2zOtG9t9tFf8Mlm/Yt0rDwbKi5ReyLJ5p7X+D1H9xXY0uazMxwAJiSHNMDYwR8FW9pMQ2lVocQoUGuoVaWSrScyGhwlpa8R4TpBjVm8q09rHaGvRNCnQqOphwc9zmOLSYgASLxcmPJXOGFF/DWh2Nf7gc6v9ocHh5bJk5tATGQ8tJVCUVKySXOz+p6um6ynSUTmsxblHCzvF85x77rG5R+yDvScS7KW0HEFovlD5MhhOsNgH0XpgXnHsn7Q1qxrUqz3VAwNc1ziSRJIIk3jQjldejBT6bHlrByvGVNa2fWkntx+iOURFYOSEREAREQBERAEREBgxGIyg9B6KJWxtveboTPlfmpOKpEgxuNOevVVmIxTS4DwZRIknb3Db+eGx1lVLpOIKTtUyKrTrLRccwf6qhr0PEIAte5PX8ytp7TUXOpteQPC7KbEa7+UgLWTVE76RodyvKa6LhqJNdyndFZ3MQcQdhMab/uV3a6/qPnKyRPkN58liLCYAsTF/UqlnqIMNcGu9scOHOFtQ2fQKX2Y4QGMFYjxPHhn7rDy6kX8jHNUHF+0DKrKjpjI97T/APmS0H1AB9Va9gOMGvg/EZNN7mf/AF8L2fAOI9F6nXKyvRpL2yXZt9BsTn2tF/yWWkWh7Kj2B3dOD2giSHNMy07WUSi27p30M6aSoXGuLfZ6DqjnAGQGZicud1gHR93Vx6NK89TCfmRVb3yU4SeS69qna3BNwz8NUeTWqsGVtMBzmAw5pqGQGgwLankqX2U9q67sFiG1S0soOpMpCSS1paZiSTl8IjaSYheK43Eve976ri57jJJ3J3+EellZcB7QVMM5zqbgJYWlrpg7zA3G3mvdJNLc6R6T2w9oLqh+zh7WNe4B74AyNJAJnoPotW4TQw1BrnUqneVmPqeNkjLTaBBzWDgXTsPdBG4Wt03PrPfVqGQ0Zz1MixVhwqmG4LFVnGHPBAHVxgfIuWQer8F4gK9FtQWkQf5m2P6+qkmt0m51nqVoHs649d9EiQSC0nZ5aBHrlPwW6umBY2PLa68ZrtJ5Vz9Huihc+hkylUnW3lN5HXzW39nA5tGnAJD3OMiLDaQbmY2WnUWnYa6WImwA35rfcLhC3umnRgkW1gREnTXZT+FV/mykiajfdlqCiIvWFk0L2oV8HlpU8V3oeczqb6TWuLRYHMHOAIJi3TZa3wf2VHEU2VW4gNpvGYZqXjiTBLQ8i+vvbrYPapwrEV+4bh6BqgZy4tYCWnwxDtQCJtvHRavw2nxugwU6LMQ1g0aWNcB5ZgY8lzbUna+uLa9j2vh8rI6CH4e+MZZeVJrGMvhNPB6b2V7KUsDTLKcuc6C+o6JcRpYaAXgdVehab2BxHEHGt/aAeBDMmdjG38WaMoE7Lcgr1TTisLCPLa2Nkb5KyalLu08p7eoREUhTCIiAIiIAiIgCIiA4KrMXSeXtIBhpk3bub6g7T+7qbiKpAMbDVQa+M6ugtJmD58lWucXszDOcfQD6TwWkZtx8iR+9F53UGV0GxmIhuoc6d16VV93ci2o0u07LWe1vCIeKjLACXQN5sfL81yfEqOqPmLsQaiLkso1+jqRy6LDi7Me6SMrHEdcoLr9LLIQQbyZ5bRzXWvTLmub+JpaJ/wAzSPzXn60vMTKq9GeAGu4g3MOMkcyvRfZK4luJHWmY6+L8gvN4hbn7Ne0FLDvrNrVBTa9rSHO0zMJsbGLOPwXs9fCU9PKMVuX7FmOD1WlofP8ANROJ8KZiKbqVVmZjvi3k5p/FP7uqvHduMIyiXiux52Ywy5x2GXVo5krzniPb7GVgR3vdtNopAMtykDN8153SeH3zl1/Lj1K0K5P2I/avgz8NW7t5DrEtfvUaSTL/APMNPQbQqRckk/1XEL1sU0sMuEr+0Hd2WCADcn8XQrmtxFxYKYs20idSJA9L6KIFxCyDLQxL2GWOLSLy0kaXGnVet9he1jsZTe2qB3tNt3C3eNNg6NiDY+YXkC3z2TUXd7XeBbK1m2pOaP8AhXO8SqjZRJvlcEdqXTueydnsB3lZpI8LPEfPafX6La2CagN7SOms81W9ncLkZDoJJExGrmg7E2g6n6GVYmQWDQOcbGQRawEW20Oyg0FHlUrPfdmYLCLBFwEXYNzzv2rdo61HuqNF5p94HOc9pgkAhoAdsLmY6LX+D8LNPi/2Z1ao9oa4F+dzSc1DOSCDa5t5Bbx2/wCB4avQacTWbQLCclV0anVpbbMDAsL2Xln9iUs3/uNDlmjEzER/h8rarm6hNWZft3Pa+EuqzR9EcxeJJ/C3lt7PKXZdjfPZbxqo+piaFSo6q2mczHuJcYzOabnYwCPVeiLSvZvgsHSZUGFrivU8JqPyuba+UAEWb73NborlCagsnnPFZQlq5uCaW3Kx2W+O2eTlERTHNCIiAIiIAiIgCIiAwYijmFj+7qsr13ZxOaASAAwz+EgHe9/5QVcwq/E4Fznhw2PN17zsR++llWvg2soHakDDpNweQOh5dRsoj8ex5hzZDhkILmXDnFvPp+WoU+q0wSWgmRy/fNUb6sObMy5wGr/xv5sGw/eqraiTgkjDKTifDe7cSL05hp1jSx/IqsLRoTFgSfIlbzQohxeyoJbbUxr+9lrfE+zRaS5ozt2Ey4XtMi64Oo0bj+bDj9irZW+Ynzrx/AGjia1M/de6OrSZafItIVeF7nx/svh8VetT8QECo0lr4GkncdDK1LFeyI/7nEeQqM/6mn8l2qPFKJRXW8P3Jo2LhnnKLbMT7Mca27RTqD/LUAPwcAtXxOHdTe5jxDmktcORBghdGu6u35JJ/oSJp8GMogKQpTIKBFddm+yGJxr8uHpkjeoRDRzvv5BYlJRWWYZV4TBvqvayk0uc4wAN1792F7DVMHhmh4mpm7x1wIkQfOwgf1Vj2E9mVDBMknNWIE1HAHUTYTYfu63l+GMGLy0gDzvqqN0HqI44X3NWurki4Oi4FsyJ2lp0Y0a5RF/3sp32W4JJsZ13M689Vz3d220/RZlYrqUVhm4hFyinB5n7YuHOLaFbO3K3MzIXAEl0GWj72l46LXOG8P4OaTDXxNdtQtGZoY6Gui4EUzaeqvvbLh2k4d+cBwDwKZm4lpLmmI5CCqLhlDgxpM7+piBUyjOADGbeIaRE6LlW4858fU954e5f8dX8VnL/AOtb89/9m8ezzC4BhrfYKtSpIZn7wER72WJY3qt1Wl+zylgAa32B9VxhmfvAbe9liWjqt1V+n5Fx9ODyfiWfxMs9Xb5/m4XP94CIimOeEREAREQBERAEREAREQHV7JEKHj8E13icT4bgTuN9FOXBCjnBTWGChqYTIQZzTGpBiCIi3U/Fd2HKRoBmZrtEjyVz3Q5aKPiOHNfZ0xMx6kqq9M47xMYKnifBmVSDGU6l4gE6HQWMiVVY7stVZJaQ8dDB+B/VbRT4U1ohhIsdydfMqS6jaJVezw6u3LnHD9jWVaZ5lVpPEhwcI1kG2mp0XkvbHsziHY2u+lQe5jnSHNbIJLWkkepK+nqXCWtz3JzkEgxAiy5bwmnEEToZ6gAAxPRaaTRWaZtxxuRwrcXlM+T8P2Gx7z4cLV9QB9Sr7hXsbx9Y+NrKQ5uMm3QfqvpenhGj53811ZgGies+k6/RdH871RLhnk3Z/wBh2HpOnEvNZwm2jZHT9ZXoYwwwze7oUgG5CfAILYG94jyVv9iEkkkzPz2WRuGAEXjqSdVo6ZPl7mcEKlWkTlJsJEGNNjCn09BHJdKWFDQQND5+S706cCFLXGUVuZO6IimAREQGm9veEUqxomq3NlzgeJw1yzoQtT/2Uwv+H/x1P+5coqVsYubyj0Oi1N0KYxjNpezfqbV2A4TSomt3TcuYMnxOOmaPeJ5rcwiKxUsQWDla6Up3ycnl7fsERFKUwiIgCIiAIiIAiIgCIiAIiIAiIgCIiAIiIAiIgCIiAIiIAiIgCIiA/9k="/>
          <p:cNvSpPr>
            <a:spLocks noChangeAspect="1" noChangeArrowheads="1"/>
          </p:cNvSpPr>
          <p:nvPr/>
        </p:nvSpPr>
        <p:spPr bwMode="auto">
          <a:xfrm>
            <a:off x="63500" y="-901700"/>
            <a:ext cx="2457450" cy="1857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8986" y="3212976"/>
            <a:ext cx="3239252" cy="2448272"/>
          </a:xfrm>
          <a:prstGeom prst="rect">
            <a:avLst/>
          </a:prstGeom>
        </p:spPr>
      </p:pic>
    </p:spTree>
    <p:extLst>
      <p:ext uri="{BB962C8B-B14F-4D97-AF65-F5344CB8AC3E}">
        <p14:creationId xmlns:p14="http://schemas.microsoft.com/office/powerpoint/2010/main" val="17249861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620688"/>
            <a:ext cx="7704856" cy="584775"/>
          </a:xfrm>
          <a:prstGeom prst="rect">
            <a:avLst/>
          </a:prstGeom>
          <a:noFill/>
        </p:spPr>
        <p:txBody>
          <a:bodyPr wrap="square" rtlCol="0">
            <a:spAutoFit/>
          </a:bodyPr>
          <a:lstStyle/>
          <a:p>
            <a:pPr algn="ctr"/>
            <a:r>
              <a:rPr lang="es-MX" sz="3200" dirty="0" smtClean="0">
                <a:latin typeface="Arial" pitchFamily="34" charset="0"/>
                <a:cs typeface="Arial" pitchFamily="34" charset="0"/>
              </a:rPr>
              <a:t>Mercadotecnia  de Nichos</a:t>
            </a:r>
            <a:endParaRPr lang="es-MX" sz="3200" dirty="0">
              <a:latin typeface="Arial" pitchFamily="34" charset="0"/>
              <a:cs typeface="Arial" pitchFamily="34" charset="0"/>
            </a:endParaRPr>
          </a:p>
        </p:txBody>
      </p:sp>
      <p:sp>
        <p:nvSpPr>
          <p:cNvPr id="3" name="2 CuadroTexto"/>
          <p:cNvSpPr txBox="1"/>
          <p:nvPr/>
        </p:nvSpPr>
        <p:spPr>
          <a:xfrm>
            <a:off x="467544" y="1556792"/>
            <a:ext cx="7920880" cy="523220"/>
          </a:xfrm>
          <a:prstGeom prst="rect">
            <a:avLst/>
          </a:prstGeom>
          <a:noFill/>
        </p:spPr>
        <p:txBody>
          <a:bodyPr wrap="square" rtlCol="0">
            <a:spAutoFit/>
          </a:bodyPr>
          <a:lstStyle/>
          <a:p>
            <a:r>
              <a:rPr lang="es-MX" sz="2800" dirty="0" smtClean="0">
                <a:latin typeface="Arial" pitchFamily="34" charset="0"/>
                <a:cs typeface="Arial" pitchFamily="34" charset="0"/>
              </a:rPr>
              <a:t>Es propia de la década de 1980.</a:t>
            </a:r>
            <a:endParaRPr lang="es-MX" dirty="0"/>
          </a:p>
        </p:txBody>
      </p:sp>
      <p:pic>
        <p:nvPicPr>
          <p:cNvPr id="5122" name="Picture 2" descr="http://t0.gstatic.com/images?q=tbn:ANd9GcSkGH9X77nhA_r3Uxsw3eWN5tffyoJ8VhqfYyTcio5hWQ2cK8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832169"/>
            <a:ext cx="2143125" cy="2143126"/>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3050684" y="2564904"/>
            <a:ext cx="5616624" cy="3046988"/>
          </a:xfrm>
          <a:prstGeom prst="rect">
            <a:avLst/>
          </a:prstGeom>
          <a:noFill/>
        </p:spPr>
        <p:txBody>
          <a:bodyPr wrap="square" rtlCol="0">
            <a:spAutoFit/>
          </a:bodyPr>
          <a:lstStyle/>
          <a:p>
            <a:pPr algn="just"/>
            <a:r>
              <a:rPr lang="es-MX" sz="2400" dirty="0" smtClean="0">
                <a:latin typeface="Arial" pitchFamily="34" charset="0"/>
                <a:cs typeface="Arial" pitchFamily="34" charset="0"/>
              </a:rPr>
              <a:t>Los segmentos siguen subdividiéndose , se acuña entonces el concepto de </a:t>
            </a:r>
            <a:r>
              <a:rPr lang="es-MX" sz="2400" b="1" dirty="0" smtClean="0">
                <a:latin typeface="Arial" pitchFamily="34" charset="0"/>
                <a:cs typeface="Arial" pitchFamily="34" charset="0"/>
              </a:rPr>
              <a:t>nicho de mercado</a:t>
            </a:r>
            <a:r>
              <a:rPr lang="es-MX" sz="2400" dirty="0" smtClean="0">
                <a:latin typeface="Arial" pitchFamily="34" charset="0"/>
                <a:cs typeface="Arial" pitchFamily="34" charset="0"/>
              </a:rPr>
              <a:t>: clientes dispuestos a “matrimoniarse” con sus organizaciones proveedoras siempre y cuando éstas estén dispuestas a llenar sus expectativas cada vez más específicas.</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3172446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Guión Explicativo</a:t>
            </a:r>
            <a:endParaRPr lang="es-MX" sz="3600" b="1" dirty="0">
              <a:latin typeface="Arial" pitchFamily="34" charset="0"/>
              <a:cs typeface="Arial" pitchFamily="34" charset="0"/>
            </a:endParaRP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latin typeface="Arial" pitchFamily="34" charset="0"/>
                <a:cs typeface="Arial" pitchFamily="34" charset="0"/>
              </a:rPr>
              <a:t>Este material se utiliza como material  de apoyo para los alumnos de la Licenciatura en Administración del quinto semestre en la materia de “Administración de la mercadotecnia”, con la finalidad de brindar una perspectiva más clara de los antecedentes y la forma en que ha evolucionado la Mercadotecnia.</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4243397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548680"/>
            <a:ext cx="8064896"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Mercadotecnia personalizada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611560" y="1412776"/>
            <a:ext cx="7920880" cy="523220"/>
          </a:xfrm>
          <a:prstGeom prst="rect">
            <a:avLst/>
          </a:prstGeom>
          <a:noFill/>
        </p:spPr>
        <p:txBody>
          <a:bodyPr wrap="square" rtlCol="0">
            <a:spAutoFit/>
          </a:bodyPr>
          <a:lstStyle/>
          <a:p>
            <a:r>
              <a:rPr lang="es-MX" sz="2800" dirty="0" smtClean="0">
                <a:latin typeface="Arial" pitchFamily="34" charset="0"/>
                <a:cs typeface="Arial" pitchFamily="34" charset="0"/>
              </a:rPr>
              <a:t>Es propia de la década de 1190. </a:t>
            </a:r>
            <a:endParaRPr lang="es-MX" sz="2800" dirty="0">
              <a:latin typeface="Arial" pitchFamily="34" charset="0"/>
              <a:cs typeface="Arial" pitchFamily="34" charset="0"/>
            </a:endParaRPr>
          </a:p>
        </p:txBody>
      </p:sp>
      <p:sp>
        <p:nvSpPr>
          <p:cNvPr id="4" name="AutoShape 2" descr="data:image/jpeg;base64,/9j/4AAQSkZJRgABAQAAAQABAAD/2wCEAAkGBhQPEBAUDxIPDxQPEBQUDxAUEA8QEA8QFBAVFBQUFBQXHCYeFxklGRQUHy8gIycpLC0tFR4xNTAqNSYrLCoBCQoKDgwOGg8PGikkHBwpLCoqLCkqKTQsKiwsLywwLCwpKi8sKiwsKSwpKSwsLCwsLikpKSwpKSwpLCwsKSwsLP/AABEIALoBDwMBIgACEQEDEQH/xAAcAAACAgMBAQAAAAAAAAAAAAABAgADBAUGBwj/xABAEAACAgECAwUFBQUHAwUAAAABAgADEQQSBSExBhNBUWEiMnGBkQcjQqGxFFJywdEWYoKSorLwJDNDFSVjg+H/xAAbAQACAwEBAQAAAAAAAAAAAAABAgADBAUGB//EADERAAICAQIEAwYGAwEAAAAAAAABAgMRBCEFEjFBEyJRMmFxgaHRFEKRweHwYrHxFf/aAAwDAQACEQMRAD8A8OjAQARhNEIAJiMBJiHE1xgAgEOJIRNMYgIBDiQCMBL4xADEbEgEIlyiAmJMQ4hliiQGJMRsSYjYACTEbEmIcEFhhxJiTBASYhkxJggIMRpMSYILiDEfEEVxIIRIRGxAREcSCERcSzEGJS4BKyIpEsIikSicAiGKY5EWZJwGFMWORFMxzjgI0YCARgJrhEBMQgSRhNUIgJiECECECaIxATEMIEOJeogAIcQgQ4liQAYhhxCBHSIACTEaTEbABRDiGSTBBcQ4jYgxJggJMQw4kwAXEmI0kmCCkQYjSYgwQTEmI+ICIriHJXiDEsIgIiOIclZEUiWERSJTKJCoiKRLSIhmWcRivEUiWERTMVkRggRgJAIRNUYgIBHAgAjATTGICCEQgQgS9IBAIcQ4hxLUgExIBDiGPgAAIZIcRgEkjAQ7YQZFxJiPth2w4BkrxJiPtk2yYJkTEmJZtk2SYJkrxJiOVk2wYDkrxDiNtkxJgmRcQYj4kxATImIuJbiAiK0QqIikS0rFKypobJURKyJcVikTPOIclJEQiWsJWwmKyI6YwjAQCMBNEUAIEYCACOBNMULkmIQIQIQJakBsAEYCECMBLEDIuIcRsSYjAyLiMBDthCwgbIFjBYyiMFjCNibYdsfEOIQZK9sm2WYkxCTIm2TbLMSbZCZKtsmyW7ZNsBMlBWDbLiINkAclJEmJdsgCRRkyvbBtl2yMK4GwmOVilZl9zCNNK2wmCUiGubRNET4Zm24b2J1Oox3VFrA/i2MF/wA3SZLLIx6sZRb6I5JqpW1M9W0P2L6p+dpqq9C4J/0gzcVfYkv47EPwZ8/7ZzrdVWi+NTfVpHiAEYCRRNjw/glt5ArrZs9DjAPzm7KjuyowQscLOt13ZL9iSlbazdqdUxFdfRaqlxusI8SSQozy5MSDymf2f7DLbULNU9SbmYKB7IKqcE4HXmD0xK/x1aeEHw5M4mnTM5ARSxJwAASSfIAdZbqdCamKOUDjkU3qSCDgg45ZBBBGcgjE9P4uuk4fotQ+kO69KwEcDGx7HWsMPUBiR6ic1pOAaWnTVCwd7qLcABjlFJ5k+iqM/H5yh8RlzeVbDKrJyASMEnqPDtLw4KEwxx7zYTLnxPp8Jla3QaFRWNKlb3XsUpFiqUDY99lPUBsDHTPXIBBt/wDTS/L9QeCzyUJGFc9Q4l9j+psIdNVpryR7QKtWD5FdoIHlyAGAOXOaTiP2W66kZFPejzqZbD/lB3flNNOvqs67P3lMoNHFhIds3L9mdSud2m1A29fubeX5TBt0xU4ZSp8iCD+c3RnF9GVPJi4jBZZ3cmyWZA2JiHbHCRtkIjZWFk2y7ZIa8Qg5irbIFl2yNsx8/wBJCZKNkGyZArmVRwqyz3K7H/hRm/QRHJLqWRTZre7h7udBV2P1b+7pdSf/AKbB+om+4Z9lGrtwbBXph/8AI2W/yJk/XEonqaobuSLVXJnBCiOulns/Dvsh0yY76224+IXbUn0GT+c6LQ9itDT7mmqJHi+bT/rJnPnxSpezlliqx1Pn2jhzOcIrMT4KCx+gnQcP+zrW3e7p7FHnZiof68T3qipKxitUQeAVVUfQR2smSfFJP2UOoI8m4d9jFpwb76qh4hA1rD9B+c6TQ/ZNoq8bzfcfVwi/RRn85173Sg6ic+ziFkusv0Lo1t9DG0fZrSafnVpqFI/EUDMP8TZMytXxNaxzI9JrddxUJ4zi+OdpQC3Mcun08JzrNRKRup0nNvLodhqu1KjpNPru2W0df1GJ5/q+1qjIUE+uZp9XxG2zmBj5yhuT6s2KuqPRGTT2BWlEfUv79laBf43AY49FyZ1q9stPpTt09aAjkrHmRjkMDwnnnHO1jW7ApJ2WBh8gR/OaTTsWsBckAsNzc+QJ5np5Tr26hs5ldGdjvuP9qy1leoYgudGyr/dP7ReOX0E5HUdpH21qhICIq/Qc/wA5XfpmuKhchV3DLHO1S5bn5nmT0mdVVVpwMUJefO42kH12Iy4H1mfxG1sWOrkeGJbrnOnu35ywoZc+IW3rNW2vdmyWPu7evQHr+gnccGp0nFPuWq/YL3AWq1HtfTWMMBUtSwsU6ABgfLlNRb2PsrexXUqyOVYHwKnafj0lEruReZmiqjxpYgtzT6B3AZ88lwOZxlj0A8z1PyM6jTCvXNQldGoXuk2WajmU2orN7K9ASxJPPx6dZz/ENMtA2/ix7o6jPTMyeFG2ukvY99dO8odr2FCwU4BwSOrAEEdGOJOdyi2Gdca5qLxlHWabs9qaTnT6iyvn7OVtUH6Aidno9TxRFGTVaFUYzsyx2AkjoSMzzvhHbcLcNzWJWrD7tQzC1cuDg53LyKnHiQfSeo8N7UV2op32IvRWIfaAfPII+sodk6+7+n8BshGzeMU8fEx9P2g1u3/qKCCW5lFOAoXJPjnw/OYmtqsue5lvpdUGxabFIVHwqnIYMDz3tnHXHhOgHEamBCXDO7GVdc5LY6chNNxXRdyt77wy2WBtppuBBJORuqBzzbOcdB4zVp9VZF7tfoZbKYv8rRpbOyoZQW01D8mdiibcr7RCrsZOeAvPHUzRavscu3JS7SFmIQMlllZGQMk43L15dek6rT3VWW93WUR7K0QL3wqbeO7BTbZWrBsA8jz5jpkTNC2V2Vjcfu/ZsUYYbgzE5avOPD3lHX5Tu6fWWyObZVBd2eYa3srfUW9kWhPeas94FHmwHNR8QJhafTbjjz8P6es9g0oWzbjaGckvZS612gry5r0b8X7p59Jia7sqmsIYqK7GJ22IhXdg4+9Tzzyz15Hmek6ENdviaMs6HjKPNquFMTjHMEfNScZ+uPrMh+BMWHsn3VGMeJOP1E9Y4L2N2474BmXOG5cwRg8xyII/l4ze3cAq5nao6nOByODz/MyqzicYvCFVDZ4NdwzZksOSnCj99/EfAf8AOvLM4F2Lv1p3KuyvPtXvlax54P4j6D8p6Lbo9LW+4V/tLryRSM0pz8vxH4zMTT6nVLzK1r0Cj2QF8MCYb+OJeWlZZ1aOFyxz2tJe81vCuEaHh+NoGouxztsAbBH7i9F/M+s3R7YKBy+nSVf2bo0679Q6gD3mYhVHzb9Jq14hwtmIOoxg+K2qp+B285xn+LvfNhs6aWihtuzap20U/hYzFu7aKfAriUDiXDK+Q1CnPQgOcfEheUz9b2UquTNbD2l5EcwwI5EGU2V6iHtrBZCWjzsmaXW9v1UexMCr7RmLYM5ftXwJ9M3iVzjPr8py7XEecpW/c0zhXHpFYPZtL27Vupm30/aQOOufhPMOzvZO2xRZblB4A/hHm3r6TpVrFfsryA6nxMmWu5X4Fcux1rccQ9c/LnNbxHtSqAhBOZ4tx5ahtUjJ/wCZmor4guC1jYz5mTLYFRCJlcX7RO2fynG6/iBJ5nJ8pmcV45WMhBuPnE7J8IOrsZ2BIX3fItGUcCzll4Rk8H7Nm5d7ZPpNq3CRWB7P6mbi3tZpdB922611HtrWo2hvEZJxNVqftYQf9vSj4tYM/QLNENJdPdR2KHqK4PDZ51Zwoq5UkNjqy5K/LM2/C+zzOA2P/wBnpHC+wLWNvvPNjliep/pN9wjhVGlbum2t7WaWPip57PiP0nEt4lz7VrLOpCFFP+TXoeS3UilWOOSZJ9cRNBx2hqbBbSgtQblZg1i3+0B3XLDVHByHU/hOQcjHQcb4Tk3pkjLOpHkdxxMbQ9ng+mZHr01WP/IBYbLD5+h+ePSb46uMIoos0M7ZNvo9zc8OaijSb6wG7wMUJwXCEnaGP7w6EjlkTstbqqr9G+pVUttGl3MvLLXJSu7Png4yZ5tfplrrIUnC17RzyCB4AeeTNNpdYtdbWF7BfvPdKqKFrUAczZuDjOT08vlDZTG2OH3eTNbzwa5XjG2TQ31tY/PJaxgc+LEnrO37L01JW41Bx3e9whBy5CKAB6/HlzM2HZXV8N1Sf+5kUXpZ91agdAyAA5baCmd2eo8J0mp+zinVbX0Grqtx1UlWB8+adOWB08JplFtbdDNVbGL87w89TzDiF+mtYWUVnTWKcmsM2FIPLBPjkenPwE3HBO1ltLgHaVY+1ywRnx5csemJm9rOwmrTY37OXCe/ZUoszz57ivPHLxE5dqyCcjGOo8R8Z1tBpa9VRKFq+HqinUXum1SreV7ujPWdSKL694TaNi/eLyw+3mCR69M4mh4nwmxK7DXb3la1szoXZGKKpzyzhpzvB+09mnAQHKbiSvXdlQuD5jA6Tbrx9d2+tkCsjhqmUOEYggAA+mG/xY8DODquH3aOzf2X0a6fwzs6XUQvhiD39H2OWU3O6uN72qO8LDc1mVPMk9cjaDznU9sr+/XS66rcn7Smy7BwF1FYwcY58x/tnHtxRjY7YQGwAvtUICuM7cLgYOB4c51PBtcG02o02oeumiysPpjtwRcg3KwVQWbOMFj5YzOzoLnXNN/31OLrKU02uxjcN7Y6iojcwvXpstBs5EY5N7ynBPMGdtwPtDVdgNhPu8BLH231vnma7uhUgtybHQA5nlaWeuJl6XWFSNnI+fj9Z6a3SwsXTBwfElBn0Dwqz3h3i2Ly2YUBlGOYcg7WPTmAPGZ9hBBB8QZ5R2b7UGlQmc891jeJx4fD+eJttd22zWCDghuf0XP6mcOzQT5sLoaY3RaydDrOL6XSAizI9BWzE/ScZx77S3bK6NRWD/5GwbP8K9F/OabjfHe+59cdf5ETm77QenKbtNwuqGHJb/QaWslLuZHEOKW6ht11llp8CzFsfAdB8ph7ojWRN068YKOyRV4jNrwTSrZZmz/t1DfZ6gdF+Z5fDM3H9vLamf8AEjH3Om3+HHSaV7e7pRByNmHc+eR7I+Q/UzBp0Nl7hKUaxj4KM49T5D1M8ZxTUeNc4rpHb7nr9Dp41UZkt5b/AGN7d2js1GScsnQgjd8jJ2c4HXZZ3zhhXWeQYD2nHl5zYcC+z16236m3YOhqrc8/R2/pMntBx6qlRTp1UkDAwOSfLxM47WHsa/EUljBttV2lo2bRnC+HQTi+M9qMFsePQeUur7L3alMqCCOfM+98omh+zmx3Henl4x17yiTS2iclbxB7Gyckx6tBdqDyBAHnyxPUR2EooXe2EAHtO5CKB8TNDxPtVp9PlNMovI/HzWoH9X/ITXTp7LXiETHOyEVmUjlf7Md2veXttRTz82PkI47WWV0mnThaEOdxQfePnzc8xyA6YmDxPilmobNrbvIdFX4Dwmudp6LS8OhWs2bv6I5V2qcniGyJbZmYztGdpSxm6UUYj6U0l9t7BX+7JHI4IFn8J8/SZ+o0+nprYX7T57sTnOIcf4gCVXh1gQryyUKq/pYrEFfXr6CeW8e4xqHsddRaXKsQVVya1Pio88Hln0nkNFw+tPkgvmdW7UtrPReiOk7V8eotvPc2Pk4DOV3LkDAJPVjjAz6eJmZwfTDUVKj63RVLnm29u95+AQgc55v3sdbcdDOlZwOqe6k0/kNDilsYcnY967O9kdGQe7sa8jIZm5bm8wp54Hh/PrOa4x2PqF7V01d/u5Yqs2bRn8WQwHxnnOl47dWcrY59GYsp5Y5q3Iza6rt5qrKu570V1kYZakSrePJioyR6ZiS4NN4imvjvn+/MSOu5W5Zb9zOgVeD47m5b67Eyr31kOhbJJPs8iOeMgeEuTsJp7cNw7iVQb8Ks3duPnkGedCyMLZtfBq8eWTTM71ks7o9Vr03HNF7j/taDoCVvBHpn2voZRr+3SlR/6pwtXbJDNsNeBjqGcE5z4ZE4Th/aLUUHNN1tfLHsuwGPhN0v2la7xu3+zjD11MD8eXM/GVrhd8H5Zr9yuV1cl7JidpK9Edlmge0d4W7zTWL7VHIEYbxXnjx6dTOfS8o2/CsBkbWUMpGPEGbbjHHrdYym4odoCjZVVXyHntAzyia5kRFqK1WluWD3iW1MwDbg64BAGB7RPjyETXSsjGGnm8ye7+HY16SEcSuXRbL4mvs0hYIQalJrPvXIhYgZzhiMeXrNq9LnSMHRbW2bq2NlqtUq4DYGdpGHPL1PI8pfruzqKtOH3sdikjY1VZfGN5DkgdRnaclSJfxrVUrRsqtD2HbW6bLFZFUlmOWABBbA65wvSYNGnZOEI+v+jTqsQjOTfbBzmYwbHx/SVEwZnukeUZn16wqpA/Fy+UsOuO0DP4j+eJrd0O6TlQnKZJ1B8+nL5RGeVZg3Q4GQ5aDMTMimBjx3Z3HAuza6mumy9mWvuwNqKWttKsQQoA5Dl1/4Og1XHdNpKimnrFYX3lwUsyPE59ot6mDV9qv2ata1ARURQgHLcu0bT68p51x3izay4E+zyK7vPGduf0nz/UOM5yce7Z7mFclGPOuiWNzacQ7XW6k92hxuIDOOQx0yfTmD6AnynS9nexq5V39ok+1nwPiJqezPCBSneOoKqjGzNe5nTphRnn72Mj97mZpO0Hau65gqs1VdbZRAxDEjozkdW5fAeHnMiSzgeSk15TtePfaLp9IDVpU79l5EnKVKfj1b5YHrOL1fb3V3Z++NQz7tQ7oenMe0fmZRrQdeVdB/1BH3iDA/aP76D9/zXx6jxAxquz15J3U2pg4OUYYPwxN0JPSW80op/uvVGX8PG6GIvcxNXrntObXew+bsznPxJmG7TK1+hekkWKy48wRMBzPWaO+Gor54rBxNTTKmfJIDtKGMZzKmM1NGUVjKmMdpW0zzGR9M/aB2gGk0ljAgNjbX/G3Jf6/KfPFlpJJ65PzM7j7Xu0ffaoUqfZo5vjxtYfyXH+YzgA0waKrEeZ9w2vflXYu3Q75UWilp04orL+8h7yY4aMGluAF4tjCyY+6ENGSAzLWydZwfswHCM/f3bkDbKkK7GJPsu7DHTB5ec4xHnX6f7S9WldaI1S92u0N3NbOwxgFiwPMDpjEw62vVTSWnkl6t/saNPOmDbtjn0Oq0vYs93Zd3Q01dIBdzY1tqoDl3G3xA5/AGaWzhQsvaxVNiVk4uCki93bqh2KWBIIAOSCDzxOf4j2o1Op/7991g8mdtvyUcvym1v7SolFJ0jamjUBDXeAymh6yCDyJJLHl4DGJxLeFajKfNzSls36I6EdfBp5SSXRGFxkrVcO6IDocvtwa0fPJU+HQnxMo4zx63WMrXFSVXaNqInLOcnaOZJ55M1rPmLmeh02jroikluu/c49987W23sx8yZiZkzNpkwPmGJmTMIMDyZi5kzIAOYN0XMGZB0dx2f4kmo0r16qo2/s20VWK221UYt7LdQyjHLPTMwdVxius409NaY6O471/iARtB+Rmr7Na4V3hWJCXDu39Ax9lsejbT9YnGNI9NjBlYYJHT1niuLafwtRzLpLf7nteFWqzT4beY9SzScftq1Au3F2HJt5JDoeRRv7pH0+k6HW9nV1dZ1GkwyN76dWrc9UbHQ+R8eU4hn8+UyeGcbt0r7qLGrbxweRHkQeRHxnZ1OgjrKoyW0sLH2OTRrZaayUeqyDW6ZqWw4K48xiXJ2q1SgBdTqAB0He2cvznUN2i0nEqtuvJ01yj2blUtU59QMlSfLp8JxHEqa67GWlzao6PtKhj6A88THw+i+q11WrMfp8jTrLqbYeJW8S+pk8W7SajVKo1Fr2hem7bn5kDJ+c1DGRmlZaeghBRWIrBxpScuoGMrMZjEJkYojRDGYxDM8xkZWr1rW2PY5y1jszHzLHJiKZRmOpiwwtgNFpaTdEzIDLkDBZmEGIDGBlqINmEGLJGAWq0sV5QDCDChWjK7yOLJjK0sDRitou3w7pVmHMIpZuh3SsGHMIGizdJmV5hzILgfMmYuZMyEwEmAmAmDMgyQyvidnZ9oveUhb9LTbaq47/cyl/WxQPaPwInEEwbpnu01d6SsWcGim6yl5g8F2ouLszHqxJPgMmUs8UtEJlyWFhC5b3YxeIWikwEwDELRCZCYpMDCAmIYxiGVSGQpiGOTKzMs2MEGMDEzGBiRZBowiCMJoiwDiHMQGMDLUAcGSLDHANmMDEEMICxTHDSoGMDGEaLgYQZUDG3Qi4LcyZlYMbMIuB8wgyvMOYSYLMyZleZMyEwOTATF3QEyBSCTFJgLSVjcyg+LAfU4gGSMrhGiF9y1klQwPMAE8hnxmfpOzfe1bwxybSoXAxsFgQt9Mn5TKs4cul1dAp3Eur++Q3PawHQD0mBp+PsiV4AGyu0E4OO8sJZc/QTJOcpbx6f9LEhrez4Gp7vedgq7xrMDIQA5Pl15QDs6BZdvciqpFfeACzK4yuB8j9JfdxO2jGRXltHXtcjBC8vPIY5J5Q6jil27kqFqtOvfgqWFobB27B5buvqYjnZ6hwVr2YU3bd1wU1lgWrCtuBUFefX3piabgivqXpzaoRC3NUD5AU4I5j8UzdZxaxbKWVe7L0FTU9bstftnIVVAODsEHFG/ZdSrVBFL6clgUYp64VcEZ2jr84vPPu+qGwYt3ZwDUJXvbaajY5KgNWoBznHI88fWNR2XVrrUNjAKivW+B7QfoT8/Lyluo4xbXtO2pQ+k+7AwBWB1C9QeYB2/AeETU8ZdSVsUFrNIqjapViznKjl0wCT0lTnP1CLT2TBNK2M6tYthcAL7JQgcvMHM1nF+FpptisztYUDMAF2Lk8hnx8fpNie0jqNNY4ViEtB5HLc9o8f7q5+c2en4MNVp6TqSSwXKshAYIRyUnnnw/wCdc8pyW7CcNCIkYSyLIODGBiCMJpiAYRhFEYS5ACIcwCGOmAYSQLDGAMDDmKIYwowMIMAkEIB8w5iwQijgxsyuGQg+6TdEkkJgbMBMEkJCEx6D7afxr/uErEfT++n8a/7hIxj0S/Qo9iWMCWrzsOSAM9cjxmH/AGbo2suw4Zgx9ts5AIGD5e0ZtT1ME5GWiwwtZwiq3ZvXPd+7zI5cuRx1HISvX8DqvbdYvtYxkMVJHkcdZsDBJzNBNbqeA02bNysNi7V2uy4Xy5H1k1nBaripcMSqbBh2X2fI46zPMERyYxganglVi1qyezVyQAkYHl69Iz8Kra0WlcuFwDk4Axjp0zgzMMEqcmE1i9naBs9g4rDBQWYjDZ3Z8+pmTo9GtKBK8hR0BYtjPqfD+syYspk2yH//2Q=="/>
          <p:cNvSpPr>
            <a:spLocks noChangeAspect="1" noChangeArrowheads="1"/>
          </p:cNvSpPr>
          <p:nvPr/>
        </p:nvSpPr>
        <p:spPr bwMode="auto">
          <a:xfrm>
            <a:off x="63500" y="-8572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QPEBAUDxIPDxQPEBQUDxAUEA8QEA8QFBAVFBQUFBQXHCYeFxklGRQUHy8gIycpLC0tFR4xNTAqNSYrLCoBCQoKDgwOGg8PGikkHBwpLCoqLCkqKTQsKiwsLywwLCwpKi8sKiwsKSwpKSwsLCwsLikpKSwpKSwpLCwsKSwsLP/AABEIALoBDwMBIgACEQEDEQH/xAAcAAACAgMBAQAAAAAAAAAAAAABAgADBAUGBwj/xABAEAACAgECAwUFBQUHAwUAAAABAgADEQQSBSExBhNBUWEiMnGBkQcjQqGxFFJywdEWYoKSorLwJDNDFSVjg+H/xAAbAQACAwEBAQAAAAAAAAAAAAABAgADBAUGB//EADERAAICAQIEAwYGAwEAAAAAAAABAgMRBCEFEjFBEyJRMmFxgaHRFEKRweHwYrHxFf/aAAwDAQACEQMRAD8A8OjAQARhNEIAJiMBJiHE1xgAgEOJIRNMYgIBDiQCMBL4xADEbEgEIlyiAmJMQ4hliiQGJMRsSYjYACTEbEmIcEFhhxJiTBASYhkxJggIMRpMSYILiDEfEEVxIIRIRGxAREcSCERcSzEGJS4BKyIpEsIikSicAiGKY5EWZJwGFMWORFMxzjgI0YCARgJrhEBMQgSRhNUIgJiECECECaIxATEMIEOJeogAIcQgQ4liQAYhhxCBHSIACTEaTEbABRDiGSTBBcQ4jYgxJggJMQw4kwAXEmI0kmCCkQYjSYgwQTEmI+ICIriHJXiDEsIgIiOIclZEUiWERSJTKJCoiKRLSIhmWcRivEUiWERTMVkRggRgJAIRNUYgIBHAgAjATTGICCEQgQgS9IBAIcQ4hxLUgExIBDiGPgAAIZIcRgEkjAQ7YQZFxJiPth2w4BkrxJiPtk2yYJkTEmJZtk2SYJkrxJiOVk2wYDkrxDiNtkxJgmRcQYj4kxATImIuJbiAiK0QqIikS0rFKypobJURKyJcVikTPOIclJEQiWsJWwmKyI6YwjAQCMBNEUAIEYCACOBNMULkmIQIQIQJakBsAEYCECMBLEDIuIcRsSYjAyLiMBDthCwgbIFjBYyiMFjCNibYdsfEOIQZK9sm2WYkxCTIm2TbLMSbZCZKtsmyW7ZNsBMlBWDbLiINkAclJEmJdsgCRRkyvbBtl2yMK4GwmOVilZl9zCNNK2wmCUiGubRNET4Zm24b2J1Oox3VFrA/i2MF/wA3SZLLIx6sZRb6I5JqpW1M9W0P2L6p+dpqq9C4J/0gzcVfYkv47EPwZ8/7ZzrdVWi+NTfVpHiAEYCRRNjw/glt5ArrZs9DjAPzm7KjuyowQscLOt13ZL9iSlbazdqdUxFdfRaqlxusI8SSQozy5MSDymf2f7DLbULNU9SbmYKB7IKqcE4HXmD0xK/x1aeEHw5M4mnTM5ARSxJwAASSfIAdZbqdCamKOUDjkU3qSCDgg45ZBBBGcgjE9P4uuk4fotQ+kO69KwEcDGx7HWsMPUBiR6ic1pOAaWnTVCwd7qLcABjlFJ5k+iqM/H5yh8RlzeVbDKrJyASMEnqPDtLw4KEwxx7zYTLnxPp8Jla3QaFRWNKlb3XsUpFiqUDY99lPUBsDHTPXIBBt/wDTS/L9QeCzyUJGFc9Q4l9j+psIdNVpryR7QKtWD5FdoIHlyAGAOXOaTiP2W66kZFPejzqZbD/lB3flNNOvqs67P3lMoNHFhIds3L9mdSud2m1A29fubeX5TBt0xU4ZSp8iCD+c3RnF9GVPJi4jBZZ3cmyWZA2JiHbHCRtkIjZWFk2y7ZIa8Qg5irbIFl2yNsx8/wBJCZKNkGyZArmVRwqyz3K7H/hRm/QRHJLqWRTZre7h7udBV2P1b+7pdSf/AKbB+om+4Z9lGrtwbBXph/8AI2W/yJk/XEonqaobuSLVXJnBCiOulns/Dvsh0yY76224+IXbUn0GT+c6LQ9itDT7mmqJHi+bT/rJnPnxSpezlliqx1Pn2jhzOcIrMT4KCx+gnQcP+zrW3e7p7FHnZiof68T3qipKxitUQeAVVUfQR2smSfFJP2UOoI8m4d9jFpwb76qh4hA1rD9B+c6TQ/ZNoq8bzfcfVwi/RRn85173Sg6ic+ziFkusv0Lo1t9DG0fZrSafnVpqFI/EUDMP8TZMytXxNaxzI9JrddxUJ4zi+OdpQC3Mcun08JzrNRKRup0nNvLodhqu1KjpNPru2W0df1GJ5/q+1qjIUE+uZp9XxG2zmBj5yhuT6s2KuqPRGTT2BWlEfUv79laBf43AY49FyZ1q9stPpTt09aAjkrHmRjkMDwnnnHO1jW7ApJ2WBh8gR/OaTTsWsBckAsNzc+QJ5np5Tr26hs5ldGdjvuP9qy1leoYgudGyr/dP7ReOX0E5HUdpH21qhICIq/Qc/wA5XfpmuKhchV3DLHO1S5bn5nmT0mdVVVpwMUJefO42kH12Iy4H1mfxG1sWOrkeGJbrnOnu35ywoZc+IW3rNW2vdmyWPu7evQHr+gnccGp0nFPuWq/YL3AWq1HtfTWMMBUtSwsU6ABgfLlNRb2PsrexXUqyOVYHwKnafj0lEruReZmiqjxpYgtzT6B3AZ88lwOZxlj0A8z1PyM6jTCvXNQldGoXuk2WajmU2orN7K9ASxJPPx6dZz/ENMtA2/ix7o6jPTMyeFG2ukvY99dO8odr2FCwU4BwSOrAEEdGOJOdyi2Gdca5qLxlHWabs9qaTnT6iyvn7OVtUH6Aidno9TxRFGTVaFUYzsyx2AkjoSMzzvhHbcLcNzWJWrD7tQzC1cuDg53LyKnHiQfSeo8N7UV2op32IvRWIfaAfPII+sodk6+7+n8BshGzeMU8fEx9P2g1u3/qKCCW5lFOAoXJPjnw/OYmtqsue5lvpdUGxabFIVHwqnIYMDz3tnHXHhOgHEamBCXDO7GVdc5LY6chNNxXRdyt77wy2WBtppuBBJORuqBzzbOcdB4zVp9VZF7tfoZbKYv8rRpbOyoZQW01D8mdiibcr7RCrsZOeAvPHUzRavscu3JS7SFmIQMlllZGQMk43L15dek6rT3VWW93WUR7K0QL3wqbeO7BTbZWrBsA8jz5jpkTNC2V2Vjcfu/ZsUYYbgzE5avOPD3lHX5Tu6fWWyObZVBd2eYa3srfUW9kWhPeas94FHmwHNR8QJhafTbjjz8P6es9g0oWzbjaGckvZS612gry5r0b8X7p59Jia7sqmsIYqK7GJ22IhXdg4+9Tzzyz15Hmek6ENdviaMs6HjKPNquFMTjHMEfNScZ+uPrMh+BMWHsn3VGMeJOP1E9Y4L2N2474BmXOG5cwRg8xyII/l4ze3cAq5nao6nOByODz/MyqzicYvCFVDZ4NdwzZksOSnCj99/EfAf8AOvLM4F2Lv1p3KuyvPtXvlax54P4j6D8p6Lbo9LW+4V/tLryRSM0pz8vxH4zMTT6nVLzK1r0Cj2QF8MCYb+OJeWlZZ1aOFyxz2tJe81vCuEaHh+NoGouxztsAbBH7i9F/M+s3R7YKBy+nSVf2bo0679Q6gD3mYhVHzb9Jq14hwtmIOoxg+K2qp+B285xn+LvfNhs6aWihtuzap20U/hYzFu7aKfAriUDiXDK+Q1CnPQgOcfEheUz9b2UquTNbD2l5EcwwI5EGU2V6iHtrBZCWjzsmaXW9v1UexMCr7RmLYM5ftXwJ9M3iVzjPr8py7XEecpW/c0zhXHpFYPZtL27Vupm30/aQOOufhPMOzvZO2xRZblB4A/hHm3r6TpVrFfsryA6nxMmWu5X4Fcux1rccQ9c/LnNbxHtSqAhBOZ4tx5ahtUjJ/wCZmor4guC1jYz5mTLYFRCJlcX7RO2fynG6/iBJ5nJ8pmcV45WMhBuPnE7J8IOrsZ2BIX3fItGUcCzll4Rk8H7Nm5d7ZPpNq3CRWB7P6mbi3tZpdB922611HtrWo2hvEZJxNVqftYQf9vSj4tYM/QLNENJdPdR2KHqK4PDZ51Zwoq5UkNjqy5K/LM2/C+zzOA2P/wBnpHC+wLWNvvPNjliep/pN9wjhVGlbum2t7WaWPip57PiP0nEt4lz7VrLOpCFFP+TXoeS3UilWOOSZJ9cRNBx2hqbBbSgtQblZg1i3+0B3XLDVHByHU/hOQcjHQcb4Tk3pkjLOpHkdxxMbQ9ng+mZHr01WP/IBYbLD5+h+ePSb46uMIoos0M7ZNvo9zc8OaijSb6wG7wMUJwXCEnaGP7w6EjlkTstbqqr9G+pVUttGl3MvLLXJSu7Png4yZ5tfplrrIUnC17RzyCB4AeeTNNpdYtdbWF7BfvPdKqKFrUAczZuDjOT08vlDZTG2OH3eTNbzwa5XjG2TQ31tY/PJaxgc+LEnrO37L01JW41Bx3e9whBy5CKAB6/HlzM2HZXV8N1Sf+5kUXpZ91agdAyAA5baCmd2eo8J0mp+zinVbX0Grqtx1UlWB8+adOWB08JplFtbdDNVbGL87w89TzDiF+mtYWUVnTWKcmsM2FIPLBPjkenPwE3HBO1ltLgHaVY+1ywRnx5csemJm9rOwmrTY37OXCe/ZUoszz57ivPHLxE5dqyCcjGOo8R8Z1tBpa9VRKFq+HqinUXum1SreV7ujPWdSKL694TaNi/eLyw+3mCR69M4mh4nwmxK7DXb3la1szoXZGKKpzyzhpzvB+09mnAQHKbiSvXdlQuD5jA6Tbrx9d2+tkCsjhqmUOEYggAA+mG/xY8DODquH3aOzf2X0a6fwzs6XUQvhiD39H2OWU3O6uN72qO8LDc1mVPMk9cjaDznU9sr+/XS66rcn7Smy7BwF1FYwcY58x/tnHtxRjY7YQGwAvtUICuM7cLgYOB4c51PBtcG02o02oeumiysPpjtwRcg3KwVQWbOMFj5YzOzoLnXNN/31OLrKU02uxjcN7Y6iojcwvXpstBs5EY5N7ynBPMGdtwPtDVdgNhPu8BLH231vnma7uhUgtybHQA5nlaWeuJl6XWFSNnI+fj9Z6a3SwsXTBwfElBn0Dwqz3h3i2Ly2YUBlGOYcg7WPTmAPGZ9hBBB8QZ5R2b7UGlQmc891jeJx4fD+eJttd22zWCDghuf0XP6mcOzQT5sLoaY3RaydDrOL6XSAizI9BWzE/ScZx77S3bK6NRWD/5GwbP8K9F/OabjfHe+59cdf5ETm77QenKbtNwuqGHJb/QaWslLuZHEOKW6ht11llp8CzFsfAdB8ph7ojWRN068YKOyRV4jNrwTSrZZmz/t1DfZ6gdF+Z5fDM3H9vLamf8AEjH3Om3+HHSaV7e7pRByNmHc+eR7I+Q/UzBp0Nl7hKUaxj4KM49T5D1M8ZxTUeNc4rpHb7nr9Dp41UZkt5b/AGN7d2js1GScsnQgjd8jJ2c4HXZZ3zhhXWeQYD2nHl5zYcC+z16236m3YOhqrc8/R2/pMntBx6qlRTp1UkDAwOSfLxM47WHsa/EUljBttV2lo2bRnC+HQTi+M9qMFsePQeUur7L3alMqCCOfM+98omh+zmx3Henl4x17yiTS2iclbxB7Gyckx6tBdqDyBAHnyxPUR2EooXe2EAHtO5CKB8TNDxPtVp9PlNMovI/HzWoH9X/ITXTp7LXiETHOyEVmUjlf7Md2veXttRTz82PkI47WWV0mnThaEOdxQfePnzc8xyA6YmDxPilmobNrbvIdFX4Dwmudp6LS8OhWs2bv6I5V2qcniGyJbZmYztGdpSxm6UUYj6U0l9t7BX+7JHI4IFn8J8/SZ+o0+nprYX7T57sTnOIcf4gCVXh1gQryyUKq/pYrEFfXr6CeW8e4xqHsddRaXKsQVVya1Pio88Hln0nkNFw+tPkgvmdW7UtrPReiOk7V8eotvPc2Pk4DOV3LkDAJPVjjAz6eJmZwfTDUVKj63RVLnm29u95+AQgc55v3sdbcdDOlZwOqe6k0/kNDilsYcnY967O9kdGQe7sa8jIZm5bm8wp54Hh/PrOa4x2PqF7V01d/u5Yqs2bRn8WQwHxnnOl47dWcrY59GYsp5Y5q3Iza6rt5qrKu570V1kYZakSrePJioyR6ZiS4NN4imvjvn+/MSOu5W5Zb9zOgVeD47m5b67Eyr31kOhbJJPs8iOeMgeEuTsJp7cNw7iVQb8Ks3duPnkGedCyMLZtfBq8eWTTM71ks7o9Vr03HNF7j/taDoCVvBHpn2voZRr+3SlR/6pwtXbJDNsNeBjqGcE5z4ZE4Th/aLUUHNN1tfLHsuwGPhN0v2la7xu3+zjD11MD8eXM/GVrhd8H5Zr9yuV1cl7JidpK9Edlmge0d4W7zTWL7VHIEYbxXnjx6dTOfS8o2/CsBkbWUMpGPEGbbjHHrdYym4odoCjZVVXyHntAzyia5kRFqK1WluWD3iW1MwDbg64BAGB7RPjyETXSsjGGnm8ye7+HY16SEcSuXRbL4mvs0hYIQalJrPvXIhYgZzhiMeXrNq9LnSMHRbW2bq2NlqtUq4DYGdpGHPL1PI8pfruzqKtOH3sdikjY1VZfGN5DkgdRnaclSJfxrVUrRsqtD2HbW6bLFZFUlmOWABBbA65wvSYNGnZOEI+v+jTqsQjOTfbBzmYwbHx/SVEwZnukeUZn16wqpA/Fy+UsOuO0DP4j+eJrd0O6TlQnKZJ1B8+nL5RGeVZg3Q4GQ5aDMTMimBjx3Z3HAuza6mumy9mWvuwNqKWttKsQQoA5Dl1/4Og1XHdNpKimnrFYX3lwUsyPE59ot6mDV9qv2ata1ARURQgHLcu0bT68p51x3izay4E+zyK7vPGduf0nz/UOM5yce7Z7mFclGPOuiWNzacQ7XW6k92hxuIDOOQx0yfTmD6AnynS9nexq5V39ok+1nwPiJqezPCBSneOoKqjGzNe5nTphRnn72Mj97mZpO0Hau65gqs1VdbZRAxDEjozkdW5fAeHnMiSzgeSk15TtePfaLp9IDVpU79l5EnKVKfj1b5YHrOL1fb3V3Z++NQz7tQ7oenMe0fmZRrQdeVdB/1BH3iDA/aP76D9/zXx6jxAxquz15J3U2pg4OUYYPwxN0JPSW80op/uvVGX8PG6GIvcxNXrntObXew+bsznPxJmG7TK1+hekkWKy48wRMBzPWaO+Gor54rBxNTTKmfJIDtKGMZzKmM1NGUVjKmMdpW0zzGR9M/aB2gGk0ljAgNjbX/G3Jf6/KfPFlpJJ65PzM7j7Xu0ffaoUqfZo5vjxtYfyXH+YzgA0waKrEeZ9w2vflXYu3Q75UWilp04orL+8h7yY4aMGluAF4tjCyY+6ENGSAzLWydZwfswHCM/f3bkDbKkK7GJPsu7DHTB5ec4xHnX6f7S9WldaI1S92u0N3NbOwxgFiwPMDpjEw62vVTSWnkl6t/saNPOmDbtjn0Oq0vYs93Zd3Q01dIBdzY1tqoDl3G3xA5/AGaWzhQsvaxVNiVk4uCki93bqh2KWBIIAOSCDzxOf4j2o1Op/7991g8mdtvyUcvym1v7SolFJ0jamjUBDXeAymh6yCDyJJLHl4DGJxLeFajKfNzSls36I6EdfBp5SSXRGFxkrVcO6IDocvtwa0fPJU+HQnxMo4zx63WMrXFSVXaNqInLOcnaOZJ55M1rPmLmeh02jroikluu/c49987W23sx8yZiZkzNpkwPmGJmTMIMDyZi5kzIAOYN0XMGZB0dx2f4kmo0r16qo2/s20VWK221UYt7LdQyjHLPTMwdVxius409NaY6O471/iARtB+Rmr7Na4V3hWJCXDu39Ax9lsejbT9YnGNI9NjBlYYJHT1niuLafwtRzLpLf7nteFWqzT4beY9SzScftq1Au3F2HJt5JDoeRRv7pH0+k6HW9nV1dZ1GkwyN76dWrc9UbHQ+R8eU4hn8+UyeGcbt0r7qLGrbxweRHkQeRHxnZ1OgjrKoyW0sLH2OTRrZaayUeqyDW6ZqWw4K48xiXJ2q1SgBdTqAB0He2cvznUN2i0nEqtuvJ01yj2blUtU59QMlSfLp8JxHEqa67GWlzao6PtKhj6A88THw+i+q11WrMfp8jTrLqbYeJW8S+pk8W7SajVKo1Fr2hem7bn5kDJ+c1DGRmlZaeghBRWIrBxpScuoGMrMZjEJkYojRDGYxDM8xkZWr1rW2PY5y1jszHzLHJiKZRmOpiwwtgNFpaTdEzIDLkDBZmEGIDGBlqINmEGLJGAWq0sV5QDCDChWjK7yOLJjK0sDRitou3w7pVmHMIpZuh3SsGHMIGizdJmV5hzILgfMmYuZMyEwEmAmAmDMgyQyvidnZ9oveUhb9LTbaq47/cyl/WxQPaPwInEEwbpnu01d6SsWcGim6yl5g8F2ouLszHqxJPgMmUs8UtEJlyWFhC5b3YxeIWikwEwDELRCZCYpMDCAmIYxiGVSGQpiGOTKzMs2MEGMDEzGBiRZBowiCMJoiwDiHMQGMDLUAcGSLDHANmMDEEMICxTHDSoGMDGEaLgYQZUDG3Qi4LcyZlYMbMIuB8wgyvMOYSYLMyZleZMyEwOTATF3QEyBSCTFJgLSVjcyg+LAfU4gGSMrhGiF9y1klQwPMAE8hnxmfpOzfe1bwxybSoXAxsFgQt9Mn5TKs4cul1dAp3Eur++Q3PawHQD0mBp+PsiV4AGyu0E4OO8sJZc/QTJOcpbx6f9LEhrez4Gp7vedgq7xrMDIQA5Pl15QDs6BZdvciqpFfeACzK4yuB8j9JfdxO2jGRXltHXtcjBC8vPIY5J5Q6jil27kqFqtOvfgqWFobB27B5buvqYjnZ6hwVr2YU3bd1wU1lgWrCtuBUFefX3piabgivqXpzaoRC3NUD5AU4I5j8UzdZxaxbKWVe7L0FTU9bstftnIVVAODsEHFG/ZdSrVBFL6clgUYp64VcEZ2jr84vPPu+qGwYt3ZwDUJXvbaajY5KgNWoBznHI88fWNR2XVrrUNjAKivW+B7QfoT8/Lyluo4xbXtO2pQ+k+7AwBWB1C9QeYB2/AeETU8ZdSVsUFrNIqjapViznKjl0wCT0lTnP1CLT2TBNK2M6tYthcAL7JQgcvMHM1nF+FpptisztYUDMAF2Lk8hnx8fpNie0jqNNY4ViEtB5HLc9o8f7q5+c2en4MNVp6TqSSwXKshAYIRyUnnnw/wCdc8pyW7CcNCIkYSyLIODGBiCMJpiAYRhFEYS5ACIcwCGOmAYSQLDGAMDDmKIYwowMIMAkEIB8w5iwQijgxsyuGQg+6TdEkkJgbMBMEkJCEx6D7afxr/uErEfT++n8a/7hIxj0S/Qo9iWMCWrzsOSAM9cjxmH/AGbo2suw4Zgx9ts5AIGD5e0ZtT1ME5GWiwwtZwiq3ZvXPd+7zI5cuRx1HISvX8DqvbdYvtYxkMVJHkcdZsDBJzNBNbqeA02bNysNi7V2uy4Xy5H1k1nBaripcMSqbBh2X2fI46zPMERyYxganglVi1qyezVyQAkYHl69Iz8Kra0WlcuFwDk4Axjp0zgzMMEqcmE1i9naBs9g4rDBQWYjDZ3Z8+pmTo9GtKBK8hR0BYtjPqfD+syYspk2yH//2Q=="/>
          <p:cNvSpPr>
            <a:spLocks noChangeAspect="1" noChangeArrowheads="1"/>
          </p:cNvSpPr>
          <p:nvPr/>
        </p:nvSpPr>
        <p:spPr bwMode="auto">
          <a:xfrm>
            <a:off x="215900" y="-7048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0600" y="2429309"/>
            <a:ext cx="3252361" cy="2232248"/>
          </a:xfrm>
          <a:prstGeom prst="rect">
            <a:avLst/>
          </a:prstGeom>
        </p:spPr>
      </p:pic>
      <p:sp>
        <p:nvSpPr>
          <p:cNvPr id="7" name="6 CuadroTexto"/>
          <p:cNvSpPr txBox="1"/>
          <p:nvPr/>
        </p:nvSpPr>
        <p:spPr>
          <a:xfrm>
            <a:off x="816955" y="2852936"/>
            <a:ext cx="3960440"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Avances tecnológicos en la administración de base de datos.</a:t>
            </a:r>
            <a:endParaRPr lang="es-MX" sz="2800" dirty="0">
              <a:latin typeface="Arial" pitchFamily="34" charset="0"/>
              <a:cs typeface="Arial" pitchFamily="34" charset="0"/>
            </a:endParaRPr>
          </a:p>
        </p:txBody>
      </p:sp>
      <p:sp>
        <p:nvSpPr>
          <p:cNvPr id="8" name="7 CuadroTexto"/>
          <p:cNvSpPr txBox="1"/>
          <p:nvPr/>
        </p:nvSpPr>
        <p:spPr>
          <a:xfrm>
            <a:off x="467544" y="5229200"/>
            <a:ext cx="8280920" cy="1384995"/>
          </a:xfrm>
          <a:prstGeom prst="rect">
            <a:avLst/>
          </a:prstGeom>
          <a:noFill/>
        </p:spPr>
        <p:txBody>
          <a:bodyPr wrap="square" rtlCol="0">
            <a:spAutoFit/>
          </a:bodyPr>
          <a:lstStyle/>
          <a:p>
            <a:pPr algn="ctr"/>
            <a:r>
              <a:rPr lang="es-MX" sz="2800" dirty="0" smtClean="0">
                <a:latin typeface="Arial" pitchFamily="34" charset="0"/>
                <a:cs typeface="Arial" pitchFamily="34" charset="0"/>
              </a:rPr>
              <a:t>Hoy, la información de las bases de datos, consiste tan solo en múltiples detalles de la conducta de compra de los consumidores.</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8508505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332656"/>
            <a:ext cx="7416824" cy="707886"/>
          </a:xfrm>
          <a:prstGeom prst="rect">
            <a:avLst/>
          </a:prstGeom>
          <a:noFill/>
        </p:spPr>
        <p:txBody>
          <a:bodyPr wrap="square" rtlCol="0">
            <a:spAutoFit/>
          </a:bodyPr>
          <a:lstStyle/>
          <a:p>
            <a:pPr algn="ctr"/>
            <a:r>
              <a:rPr lang="es-MX" sz="4000" dirty="0" smtClean="0">
                <a:effectLst>
                  <a:outerShdw blurRad="38100" dist="38100" dir="2700000" algn="tl">
                    <a:srgbClr val="000000">
                      <a:alpha val="43137"/>
                    </a:srgbClr>
                  </a:outerShdw>
                </a:effectLst>
                <a:latin typeface="Arial" pitchFamily="34" charset="0"/>
                <a:cs typeface="Arial" pitchFamily="34" charset="0"/>
              </a:rPr>
              <a:t>Planeación Estratégica</a:t>
            </a:r>
            <a:endParaRPr lang="es-MX" sz="40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395536" y="1484784"/>
            <a:ext cx="5328592" cy="4832092"/>
          </a:xfrm>
          <a:prstGeom prst="rect">
            <a:avLst/>
          </a:prstGeom>
          <a:noFill/>
        </p:spPr>
        <p:txBody>
          <a:bodyPr wrap="square" rtlCol="0">
            <a:spAutoFit/>
          </a:bodyPr>
          <a:lstStyle/>
          <a:p>
            <a:pPr algn="just"/>
            <a:r>
              <a:rPr lang="es-MX" sz="2800" dirty="0">
                <a:latin typeface="Arial" pitchFamily="34" charset="0"/>
                <a:cs typeface="Arial" pitchFamily="34" charset="0"/>
              </a:rPr>
              <a:t>La </a:t>
            </a:r>
            <a:r>
              <a:rPr lang="es-MX" sz="2800" dirty="0">
                <a:latin typeface="Arial" pitchFamily="34" charset="0"/>
                <a:cs typeface="Arial" pitchFamily="34" charset="0"/>
                <a:hlinkClick r:id="rId2"/>
              </a:rPr>
              <a:t>planeación</a:t>
            </a:r>
            <a:r>
              <a:rPr lang="es-MX" sz="2800" dirty="0">
                <a:latin typeface="Arial" pitchFamily="34" charset="0"/>
                <a:cs typeface="Arial" pitchFamily="34" charset="0"/>
              </a:rPr>
              <a:t> o planificación estratégica es el proceso a través del cual se declara la visión y la misión de la empresa, se analiza la situación externa y externa de ésta, se establecen los objetivos generales, y se formulan las estrategias y planes estratégicos necesarios para alcanzar dichos objetivos.</a:t>
            </a:r>
          </a:p>
        </p:txBody>
      </p:sp>
      <p:pic>
        <p:nvPicPr>
          <p:cNvPr id="16386" name="Picture 2" descr="http://t3.gstatic.com/images?q=tbn:ANd9GcSkhKweVd2Q7FJP8SJ_bbyQwBQ5yfudj3DnSxxzFkik3iTNGUsya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7993" y="2564904"/>
            <a:ext cx="2219325" cy="2066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2098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76672"/>
            <a:ext cx="2016224" cy="830997"/>
          </a:xfrm>
          <a:prstGeom prst="rect">
            <a:avLst/>
          </a:prstGeom>
          <a:noFill/>
        </p:spPr>
        <p:txBody>
          <a:bodyPr wrap="square" rtlCol="0">
            <a:spAutoFit/>
          </a:bodyPr>
          <a:lstStyle/>
          <a:p>
            <a:r>
              <a:rPr lang="es-MX" sz="4800" dirty="0" smtClean="0">
                <a:latin typeface="Arial" pitchFamily="34" charset="0"/>
                <a:cs typeface="Arial" pitchFamily="34" charset="0"/>
              </a:rPr>
              <a:t>Misión</a:t>
            </a:r>
            <a:endParaRPr lang="es-MX" sz="4800" dirty="0">
              <a:latin typeface="Arial" pitchFamily="34" charset="0"/>
              <a:cs typeface="Arial" pitchFamily="34" charset="0"/>
            </a:endParaRPr>
          </a:p>
        </p:txBody>
      </p:sp>
      <p:sp>
        <p:nvSpPr>
          <p:cNvPr id="3" name="2 CuadroTexto"/>
          <p:cNvSpPr txBox="1"/>
          <p:nvPr/>
        </p:nvSpPr>
        <p:spPr>
          <a:xfrm>
            <a:off x="539552" y="1700808"/>
            <a:ext cx="4608512" cy="4401205"/>
          </a:xfrm>
          <a:prstGeom prst="rect">
            <a:avLst/>
          </a:prstGeom>
          <a:noFill/>
        </p:spPr>
        <p:txBody>
          <a:bodyPr wrap="square" rtlCol="0">
            <a:spAutoFit/>
          </a:bodyPr>
          <a:lstStyle/>
          <a:p>
            <a:pPr algn="just"/>
            <a:r>
              <a:rPr lang="es-MX" sz="2800" dirty="0" smtClean="0">
                <a:latin typeface="Arial" pitchFamily="34" charset="0"/>
                <a:cs typeface="Arial" pitchFamily="34" charset="0"/>
              </a:rPr>
              <a:t>La </a:t>
            </a:r>
            <a:r>
              <a:rPr lang="es-ES" sz="2800" dirty="0">
                <a:latin typeface="Arial" pitchFamily="34" charset="0"/>
                <a:cs typeface="Arial" pitchFamily="34" charset="0"/>
              </a:rPr>
              <a:t>razón de ser de la empresa es un breve enunciado que sintetiza los principales propósitos estratégicos y los valores esenciales que deberán ser conocidos, comprendidos y compartidos por todas las personas que colaboran en el desarrollo del negocio</a:t>
            </a:r>
            <a:r>
              <a:rPr lang="es-ES" sz="2800" dirty="0" smtClean="0">
                <a:latin typeface="Arial" pitchFamily="34" charset="0"/>
                <a:cs typeface="Arial" pitchFamily="34" charset="0"/>
              </a:rPr>
              <a:t>.</a:t>
            </a:r>
            <a:endParaRPr lang="es-MX" sz="2800" dirty="0">
              <a:latin typeface="Arial" pitchFamily="34" charset="0"/>
              <a:cs typeface="Arial" pitchFamily="34" charset="0"/>
            </a:endParaRPr>
          </a:p>
        </p:txBody>
      </p:sp>
      <p:sp>
        <p:nvSpPr>
          <p:cNvPr id="4" name="AutoShape 2" descr="data:image/jpeg;base64,/9j/4AAQSkZJRgABAQAAAQABAAD/2wBDAAkGBwgHBgkIBwgKCgkLDRYPDQwMDRsUFRAWIB0iIiAdHx8kKDQsJCYxJx8fLT0tMTU3Ojo6Iys/RD84QzQ5Ojf/2wBDAQoKCg0MDRoPDxo3JR8lNzc3Nzc3Nzc3Nzc3Nzc3Nzc3Nzc3Nzc3Nzc3Nzc3Nzc3Nzc3Nzc3Nzc3Nzc3Nzc3Nzf/wAARCACmAHUDASIAAhEBAxEB/8QAHAAAAQUBAQEAAAAAAAAAAAAAAAIDBAUGAQcI/8QANhAAAQQBAwIFAQYGAQUAAAAAAQACAxEEBRIhMUEGEyJRYbEHFDJxgZEVI2KhwfHRJUNT4fD/xAAYAQADAQEAAAAAAAAAAAAAAAAAAgMBBP/EAB4RAAMBAAMBAQEBAAAAAAAAAAABAhEDITESQSIy/9oADAMBAAIRAxEAPwD0xCAuruOAEIQgDoQhCwAXaXGkONBzTfTlLEbvZYbghdSi0jqFxAYJQulcWgC4uriABCELTDgQntgRtCzTcGkJwgNBJpR8t7mY7iwEPPANdELsGsETSv8A+y0Oo0Sb4KbEZeLe8uvt2XmH2o+JMvAyMfR8GWSBroBNPI0lrpLJAAPYekk1V/veN0LxRqmk5bMjFypjsO50O4lsje4I6fqsfKpeDLidLdPoqBvlk+XtJI7dVNYSW89VAx3bi2RoqxZaVOaxwJNmr7rLDjQtIe1tWePlKtIf1Aur9+iRejsac0j8kkhP81RCiiVrnuZ+F7eoJ7e6ddk6xCiuLpXEwoIQhaBKIXNqcKS7gEqSKtDEnX8lWT5T9zvKIYxrtlkck96U+SQE1fJBI/T/AGsXrXj7wrppMDsj73LHdNxozIGnuN34bv5VZan0m068Mz9semzT4+FqrTG6LHZ5Egv1epw2n5Fk/wDxWD8L6fJqeqwY8RDXvO1pPQGj1V14n8bO8QY/8PhxnQYr3Bzy9wLnkGxwOALF9SqXScyXTclmZivDZcd+5vcXVcjuOVGvl3qOiPpRjPpGORz5PTW4c/mpsE/nMIHbuvKdD+07H9LdQ02SNweCJIpQ8Ad+oB+q2OieI8DUc1v8PkLopOC13Dmk+47KzSrwgvqfTUEgdSAPkrji2xuPTkHsq7NznR5HktI6A8DlKx3umAIBA6Gh1S/GLTXfeE1zmE8nvSi5kIG2SMVI3px1+FIFBtHlIeCW7QePlE9Mx9oRE4Sxh4HUdPZKpMY5Mc8kR6H1D/KkrX0zF2hO1CUhYGEkpnJkbHC57zTWiyfhOqLqkb5cGSOP8ThQ/NJPpSvDO+Mslmn+H9Q1MEebDivENnjc4UPz5I/ZfNzztAaOg4Xsv2lZE0nhJ8B8wNjnax9D0kh57/oKXj74XcmuFvMseDcH+RuI09rvYqcx1xuHuVEZGQVKYwqSLD0JLTY7L0H7NdXgw9WcydwbHLC4EkdCKI+hWAY2ldeF4Wza/p8Ul7HzNa6vY8FX43nRO1qPdtP2zuOoPYA+YekBxO1vb9SptgXtAF+yhslDaA6DhO7/AJTtHIqH964XJrcublmG/Qh79ubF/VYUxVuQHHPxCOlm1Z0i/wANk4hdpCUYetM5Ty3He5oss5r3TqakcKpKvRq8PLPtEeYdLkw235cuUHBp7geoH+4Xnf3FzseSUD0MIDvgm6+hXov2ixOfmYePyQxryPyJFfQrPz4DoNFY7bYmlcbH9IAH93FXqfphFZKMmzE+E+3GpThEewXRGVJcbK/REbBz0VvoFYutYMtfhnZ9Uy2Pi6Sr2zeY3hwO4fBVJ4xKZ7KXi+qkRydPlZ5+pluO2R0LnlzQ4bT7qsm1fJyJyx0hYxw2+XG7p+Z/4V1xujkZuS9daVlNJ1xkELcfJYRtIazZ7X3srUs6e6Soc+gLY3fls/oaT+/+lMUfFadz3nuab+QUhQp6yseHULloWDHXuUPKmDGEk0n5XbQSqLU8mwQDYVOOdEp6Y3xRP941pnmH0tjAH6kpzxBjjH0nAY0cGAP/AFc4kqJrkZdm77vc0cDt2Rqs0jYIcaU72xsa0H2q/wDldLjrUan4iogxmy+a6wA1t18qLJEYzZHHurOCItx5ZG9CQP8AP+FHnYHRGzSmmVwhWKIBTZppaRZsWllhv2S5Ih5UT23ueXWPav8AabTMNxp8zZ9Lx2u/8Tfoq+eAsl3M7FJ0xskUMbLJAaKVxHiCVji72tVT+TnfpDxseOTUIXT2InvDnbfnn9rW9Y23bR3Wa0vBHnREt3MaO/Hc0tVF6fknqVDmrQldjzQGtAHQIJXLXFzFRSElCAIudLsjJWcynlxKts+Te6vZVb2W6l1caxCFHm48Us4t21/QlL1nTWyYf3oOJI28djdBPzY5GS/jqVcSYjpPD52t3OABr4DlSqwP0xUET48KRpb6S8VffgqNLCHilopMOV+k1HE55bISQByBSq3gt8Oy5j2UWZoiN+2wn6kKNNF40qTi+xVu7Q52wY4x2EsyYGmRzhw3kG77dlTHOYFuI8lrdLxm30hZ9AiXrwy9XhE/lYYA2g0KFG0wzVn+cWxtABHUqPmZA3uc3mrtQ8d485wu29qXQlpHDZ6TM57QXOslaGJ1gLJ6O/hpWmxnWFDkXYvjJgPCEhpXb5UMKaKQuWhAFG825JLBYNJTRZUyHH38noujcJlSYN87uO6vGwf9DkAHIYT+xtDMF3mOcAKJ45ViY3NwJGuAB8twr9FHk5F+FYkz2inzHyNPNAFV3jHTPu/hHy4m0X5HmuFdyT/6VnpDDHnPA7t6fqrHxTGJdLla4AgOb9Qkpv6RZHh4x3SyCOvU41S2M8nl47Iz1awD+yjxaPeqwOjbbd1n4T2vDy5pdvFONKsrGFdlew753tvq1Ijg8h5roTymdPl3ZLweoarNjQ53K6YeohSwtdIJpq1GIeizmmxltV0WhxuKUuQn+k8HhdtIb0XbUBkLtCRaEGlTEeissZwoKsiCn47lWiaLKN3Sk842wg9wQobHbeU8yUH8S52i80VuHDszx8g8qT4iN4UgHevqn2xMEoeB6h3TGt845B7ike0h0+ig0SBrsh0pAIHFKi8U47o8iQgWCVotHaWOlPyouuxNme8HuFeV/QtUYDCYW5EjvhXOObIUaPGMU0nHHZSoGU5XhYhKemj0sDYLVvCNpCqdO4jCuIvUFOiRKYeEpNtBASrURkzqEIQGlJG9TIZQOpVS2ekoZCu5FaLo5FuFFPMm4q1RxyknqpUc6RyBdxSc9V3Pa2aA9yqyPI5HKsGvtqk4x6PNlPi/yzID7qHqZtxPuFYZTdjnOb35VNmzbnEWrwv0XdZUSNBkefdJiFPTj/xEojHrCshi6wjtaFbY7rVPiu4AVpjuUaELBpsIISGO6JwFSwDgKF2kIw0xTJSQnGvKELqBj8chT7ZChCxgOMmLSrGDJJZ3QhTpGDWVIXNKz+aSHFCE0Gohg2nYR6kIVX4aWEBoqzgcUIUaFJsZJCdDuUIUwFbkIQsA/9k="/>
          <p:cNvSpPr>
            <a:spLocks noChangeAspect="1" noChangeArrowheads="1"/>
          </p:cNvSpPr>
          <p:nvPr/>
        </p:nvSpPr>
        <p:spPr bwMode="auto">
          <a:xfrm>
            <a:off x="63500" y="-727075"/>
            <a:ext cx="1047750" cy="1495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2058556"/>
            <a:ext cx="2131610" cy="3024336"/>
          </a:xfrm>
          <a:prstGeom prst="rect">
            <a:avLst/>
          </a:prstGeom>
        </p:spPr>
      </p:pic>
    </p:spTree>
    <p:extLst>
      <p:ext uri="{BB962C8B-B14F-4D97-AF65-F5344CB8AC3E}">
        <p14:creationId xmlns:p14="http://schemas.microsoft.com/office/powerpoint/2010/main" val="38413950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662184" y="182315"/>
            <a:ext cx="1975068" cy="769441"/>
          </a:xfrm>
          <a:prstGeom prst="rect">
            <a:avLst/>
          </a:prstGeom>
          <a:noFill/>
        </p:spPr>
        <p:txBody>
          <a:bodyPr wrap="square" rtlCol="0">
            <a:spAutoFit/>
          </a:bodyPr>
          <a:lstStyle/>
          <a:p>
            <a:r>
              <a:rPr lang="es-MX" sz="4400" dirty="0">
                <a:effectLst>
                  <a:outerShdw blurRad="38100" dist="38100" dir="2700000" algn="tl">
                    <a:srgbClr val="000000">
                      <a:alpha val="43137"/>
                    </a:srgbClr>
                  </a:outerShdw>
                </a:effectLst>
                <a:latin typeface="Arial" pitchFamily="34" charset="0"/>
                <a:cs typeface="Arial" pitchFamily="34" charset="0"/>
              </a:rPr>
              <a:t>V</a:t>
            </a:r>
            <a:r>
              <a:rPr lang="es-MX" sz="4400" dirty="0" smtClean="0">
                <a:effectLst>
                  <a:outerShdw blurRad="38100" dist="38100" dir="2700000" algn="tl">
                    <a:srgbClr val="000000">
                      <a:alpha val="43137"/>
                    </a:srgbClr>
                  </a:outerShdw>
                </a:effectLst>
                <a:latin typeface="Arial" pitchFamily="34" charset="0"/>
                <a:cs typeface="Arial" pitchFamily="34" charset="0"/>
              </a:rPr>
              <a:t>isión</a:t>
            </a:r>
            <a:endParaRPr lang="es-MX" sz="4400" dirty="0">
              <a:effectLst>
                <a:outerShdw blurRad="38100" dist="38100" dir="2700000" algn="tl">
                  <a:srgbClr val="000000">
                    <a:alpha val="43137"/>
                  </a:srgbClr>
                </a:outerShdw>
              </a:effectLst>
              <a:latin typeface="Arial" pitchFamily="34" charset="0"/>
              <a:cs typeface="Arial" pitchFamily="34" charset="0"/>
            </a:endParaRPr>
          </a:p>
        </p:txBody>
      </p:sp>
      <p:sp>
        <p:nvSpPr>
          <p:cNvPr id="6" name="5 CuadroTexto"/>
          <p:cNvSpPr txBox="1"/>
          <p:nvPr/>
        </p:nvSpPr>
        <p:spPr>
          <a:xfrm>
            <a:off x="251520" y="1066800"/>
            <a:ext cx="8496944" cy="3539430"/>
          </a:xfrm>
          <a:prstGeom prst="rect">
            <a:avLst/>
          </a:prstGeom>
          <a:noFill/>
        </p:spPr>
        <p:txBody>
          <a:bodyPr wrap="square" rtlCol="0">
            <a:spAutoFit/>
          </a:bodyPr>
          <a:lstStyle/>
          <a:p>
            <a:pPr algn="just"/>
            <a:r>
              <a:rPr lang="es-MX" sz="2800" dirty="0" smtClean="0">
                <a:latin typeface="Arial" pitchFamily="34" charset="0"/>
                <a:cs typeface="Arial" pitchFamily="34" charset="0"/>
              </a:rPr>
              <a:t>Se refiere a lo que la empresa quiere crear, la imagen futura de la organización.</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La visión se realiza formulando una imagen ideal del proyecto y poniéndola por escrito, a fin de crear el sueño (compartido por todos los que tomen parte en la iniciativa) de lo que debe ser en el futuro la empresa.</a:t>
            </a:r>
            <a:endParaRPr lang="es-MX" dirty="0"/>
          </a:p>
        </p:txBody>
      </p:sp>
      <p:sp>
        <p:nvSpPr>
          <p:cNvPr id="7" name="AutoShape 2" descr="data:image/jpeg;base64,/9j/4AAQSkZJRgABAQAAAQABAAD/2wCEAAkGBhQSERQUEhQVFRUVFRQXFRgYFBUUFxcVFhQVFBQWFBYXHSYeFxojGhQVHy8gIycpLCwsFR4xNTAqNSYrLCkBCQoKDgwOFw8PGCkcHBwpKSksKikpKSkpKSwpKSwpKSkpKSkpKSkpLCkpKSwpLCksKSkpKSkpKSwpKSwsKSkpLP/AABEIALoBDwMBIgACEQEDEQH/xAAcAAACAgMBAQAAAAAAAAAAAAAEBQMGAQIHAAj/xAA/EAABAwIEAwYEAwcCBgMAAAABAAIRAyEEEjFBBVFhBiJxgZGhEzKx8MHR8QcjQlJicuEUFTNEU5KishYkQ//EABkBAAMBAQEAAAAAAAAAAAAAAAABAwIEBf/EACIRAAICAwEAAgIDAAAAAAAAAAABAhEDEiExBCITQVFhgf/aAAwDAQACEQMRAD8A5b2YxoZWbJsut0TmZ5Lh2DqQ8eK7D2Wxmek3wgr0Iu4kmuhOEBBPRRY2nv4FGtpQ4qHFCZ8EwEONbcpdVsU2xTL+SU4sQfNUAD4hsh3iwRuLbKFy2TAW1m94+CW1d03qs1SxzNViQwHKvZFM1q1e1R1GRBqwGrYrErFIBj2ew2fEUm/1CfAGV2jH8ZpgBubTYCNOvP2XI+yVqxfyFjyJsPqrVUxWac3OJJJvreBb6q0I2hMaYnilMGXS49e9fXbXzUX+/vvBgcrAgco0SbEUgRPdIOkWM87KEMFoMG9iB+KrQh7/ALzO5873Xm48ONyfokoaW6yB4wD4WRNCnm5g7XBt5/migHmfKJEx1Q9PiWUyDChoutlzT01Hpso3VBpEcj+aKGWDD9oTYPM/e6ZU8VOhsVSg8Ty6beSPwmMjQmOW6y4gWZxzW3RuHBjWyQ4DGgkSU9wr7dFNoBlQpfRMMNSNoQFAwE0wjpUmMNpGdUSCoaQsiMqkzRpluvNC84LAKQGTCErqeoVE4WTQj4+YYIXSuwGOuWlc0Vm7H8TyVRO6vhfqFI688XQTnQb7yFMypmDXC6xiaO6oZElRk26kJPj6d/BOD/xHDzS/H0+8qIQvrNshg3ZHYqlAlDMatDFdVtyl9RsEpxWbcpZUZcpMYExuq0qjRFtp3KjqsWKABe1aZUS9oWjmKTiMtfYikA0kixPONvdXJvAQ4S1paDoY7s72v9hQfs94HmoNJb1HsRO/kumcPwYDfl01vr5Fbc9VQqOdt7MPynLsJ1gn1F0nxvA3CQ4Fsak3B5Suz0OHtmRbw0Pkg+J8BDgSAAfx/A+yysvR0ccFEtAzgi1jJIj6IapVubmNtwPTRdB4jwMlpm3MgRe/zN/EKq4ng7mky1sfzDf78lZSTMicVzFzI25+R1ROHqlwiZ5c/dHU8ADoHeUT5jdSs4eActiD0LSPDkU7ADp0LS4eHRE0GRHtyKnZgHN+a4+9Ci6eBsUrGYw8Ha+6bYGrBsUspU4dEQibiVhgWGhiCTZN8LVVXwL43TvDYjmpyQyyUX6IiUmw1fdMKWIlQaNBZK11UedbByzQGKrFBUMKZ70NVfzWkI+QVNg62V4KhCxKFKmmM7F2V4n8SiBNwn9a7fJcp7G8YLKgaSuqU6gc23kuv3pIRvEuB8ih8bSTYURKgrYaZHJasBLiGd0Sgct04xVGGlL3BaGLa7bpdVZcpxiKd0srshyYAjaajrU0bkUL2pALazLrRjUVWYh6TDKw/Rne+wWGIwrP7Rb6K6YemB9/e6rvY4D/AEtExALB6EKx0ni3Vc0+tjRMW8jH0ULiZIvPSIWtXGAENF59jc38Yd6KOrWy7/fMrCQwethZ1H3+CVYvAg2i+0WJ2TWpiRMDXoI9eWiGqvjUjWPNUViK9X4KAQd9/sb+qjHDpaZ29baQndR06A30H0J5DUoeoyBtEGNLDmettFRSFQsOCjlcGx9FDUo5fVHuHXYe5m/jbTRQVG5dY2JmLXjxnVasAOrSm5Wnw7XU5xMnSB9+a0LwTYJgYpyCmWHqoA6qWk6EgH2HriEzo1bKt0KpTXC1CfzUpIY7plbgwg6buq3bM9FMZM+puhqjiVO6paEG5NAfJq8jKvCajdWkIV9MjUKdAmmTYOvkcCNius9leL/FpgE3C4+1P+zvHDSeL23XRilymKS/Z1N5hxWXNvPqgaeNDsrgbFGfEnRWowQYihNtiEqrYWB4FWD4ciyDxOHuR5ppgV/EMSzE0bqw4jCk6BQu4I91wFqwsr/wVBVpaqwVeBvGyXYnCluoTEpJiVzVC6mjKtOFAWpGju/YvEk4OjP/AEx7W/BPfjbqh/s74mHYQMnvUyRG+U3B87jyVmqYyDe9jYbgan9FzSj00e4/iy1oe0mRlIi5lj88QNSWGrbeI8cjizK9EPa4Q7aQCHWtYnmPEERqk/E+Ih7SJLS3vTuwg90tHMWN4VIqdoDhHudSkC3xGa5Sb5gNQ0ySIFpINojahwRdMHx/JWcx52AJ3MF5aJ2tqf6VMeLdzMTADiLEBwguEBto5yuS9oO1XxfhupmCB3toNjaPL0QTO1dS4Lu7r8sw6AJ84Hom9Q6dYHaAH5jlM6fN0MyTB0FhZSN4yySLucGiW2PeMWJ9fCN1zHA8Wa+z6pEAn5RbwgnpyTahhC456dcOkXLTcEcxEi63UWI6GcdYlx7xLsoylxjYg206Dl4LYiWkuJkOAkgN5Aqj031qbi61TQB0kkTrANidNk/4fxQGzyA4ETmBDbwRYaeyy4jsfnCsI5aXGhOupuTpayjdw8SYIjqY9lJSbmgkF3W8Am1p6jWUQ5u2o8dL3sHW81gACrgSBNvJDBsJk4TzP3bZRuoJpgaUimeGqbIJlNE0DCyxjai7ki2O5pdQCPphTYzYt3QmInkjD4obEOskgK7j+G0HGH0WAE6xlj0VG412QoVc5pSws+ZruukfZV3xdVwBLriII1Fz4T1Suq2Y2B5NJIvIEizQF6n4ov1HgRnOPUzjHF+COom4tqPDmOaWMdBXS+0DKbzYgjcTe5+YfymZkbxO65/xHB5HFcObFo7j4ezhyua6WDsvx2D8N5sdDyV2oYnS65BRqlpkK18F7RzDXeRWoTUkbaOj4B82RtPAFzhCRcKxei6R2ewIyhxHgnLhOctUCcP7KMaM1T0RhDGkBjAOdgmWLdAVddistS/393Tgtunn5Jtsk4nWB2aehAB9PvVUvjOAY/MQwtI03DtfMERp6SrLxiq1h7zgM1gTrItYcwqvxfi7KTA6Q55HdGsg/wAWtl1RUUukIbt3EpPE8HlNtEuLLFNsTi/iONom8amTrBCXYhpaNLfRTkv4PXhJtdHHYjiPw6wpPdlLp+G/+q1jsQQILTrY8iLxjeMZWkVmFv8AW0EskaEu1YfGI2K5JXZI/wA+4KtOBrYkUQ+m74oywGF4LtQD84Dgf7XOF9AotdKhXGeIvpi375jr5mkZxG5izhvIv4qhcY4p8V0+P6I7juNc537ygaTrzDcokcssA+56pAWyVOc/0hpGkrbKdbpnguGHLnIttbXwROF4fmdeLKf43VsNhJcKQNcCZBBGtoI5eC6TwngXxGNDGB5dMCJm107x3YClS7rmjvMGaCQL3LbbaKkcTfLIT+Qo9aObcG7S1GWcA9tpB+bkAD57q8cM4myu3ukkaGYc4RtlmYB9fZIsZ2XoPcRRdlcPME7noEJhOEVBEatklzXC0ci3pdWUJLjHHLGXh0PheJ+HbVhnITJFiD3SNLSYhWClVDgHag/1EzyM+a53w7jDmuy1p1s4XEtBu4CL21nZW3AcRDGuPztMu1Ihxguy6Em4kTcQViUSqLBUZIjTlr+V9EKMKddR4FFUsRnaHCCHiQecWPpER1Xje3sNlLwZC1kKWjTW2W+h9Z0U9MBDYElEpjRHJAU23si6DoWGMK+FPJDYqmIRQUOJFtFhAUHj3GDSqlrATEF3eg6THuDP5KucY4840WhkQ8EOkibGCZHin1fGsrZyWtbVc3LJBI0G2k2PoFzriFao1x72hytPTSTFyvSyzcF4eVgxJ/4RPZbWTeY8TBUOPweelO4+i3GGfBcSHC2nW290wwzA5pEG7f8AAWYVNUdcvr0oj2wV5jyDIU2PbDyoAvP8Z1LqL12I4uXVGtPNfRPD2ZabQP5R9F8rdk8RlxDD1X1Rw6qHUmEbtaf/ABCrvsjkzLpHjdCqhxYkXBhXesLRzHhHmqfxYazv6rq+OzhmuiDiOKZiBL7VGscMsgNcSCZk6H72XP8AH417iG5JIEC94E8/FXh+DL6jRTMOm0mBOuqF4x2epAN7ozfxOjLJHzFsTF+RVc0G6UWVxTjD0puGdLu9Y9bG8LHEcKdij6mEca5FgGsLpnYABvmTA81txGm2YNuWySX06dUX9iqVcLUbpPhYjyTHgvG6rP3Xw31A42aKj2d6NoBuvYik5vym3UShfiPbdr2gi+hEEHqVFqjoCuNPqkS+iafIO+K4i2hLyB9UiwdCXCdo6q11HNrMbUqONd51zOysa7llDQCel1nhXZclwqGcs6EQLbtGpHsPOBnW3YG1XC5WtGmnt+i04fgnO7zIJ+7qz1+CgtaTYlwAHqPyUHZ7DA5TFoHTS3mqeslklqrLn+yzDguqE6sZDfF5v4fL7pX+0rGGnXFIukvpl0aQM+3oU17IOFDEVGzAe2RPNp0/8vZJO3HCH4nG/EJytFJrWzvdxt6rKhJZCEpweOzn3+pmQJF+oKb8Aa2o4U5ywddJMzc6hR8TwHw2XBN7Ej5Y2J6ynvZ7hjm/BJZJc/5uUgHKumLa9ItppNB1Ts+1wyspnICDLmwHuywGg7jS/IdSRpS4RVw4u2adrbiCQI5DpyXWcDw5oaJaJ8N1vjuHNc24G68/83aPS1KHw3bLMO+aCQM1/Qbzt5pywEgAzyvB308UvxfDn0HHJdpkObqIdqY3TDA1pAy6QS7c6x3rJv8AkaNnUTOnhEe8KWnT2RAwo29Dfb6LY0VixkBCKoqMhTUAFlgEtbK0rtUjQoqqyBynEYchw+GbzaPmB6DyU1bgTCz96GiqZMWBAm0h0QdZIWajix4cLQ4GY5Gbp3xSi57e66zrc8269qa2aTPFcml7RQsbgCym7I25nMJmwuCAfv3QXCcOQwVSNXuaBcSGsBJHqPVWStgSTG3ne5B080s4xSp4em7Lu0wNcpdYx1hL8Lg9m+F1O1r+znHFD3yhAVLiqmZxKhXiydybPTiuBOCr5Hh3Ir6S/Zr2ibiMMGT3mDzLf8GfVfMoKtPY3ta/C1WuBIgpxZPLDZH0/V00Vb4zhkR2d7W0sWwEENdFxNvI/gmGNwmYaLqxy1Z5uRM545hbVaWtkhwIHO+n1RXF8A2SYg879dfRWCvhWUZJu88hMf29VWuJ4xzrNGUAyCTefv8AFd8J20ydN+CbE4drSGxLheTtr9fw6pdisODqJTn/AE8e+8lB4uipZcmz4d2GGvWVqrw1snX1KErcKYbkT6lO69NCkKZ0D7sHwak6nUmmC5pAkgGARp7JticNLoGx11vyPPVZ7CWpVYAJJEaxpvHii6lJ5NrN2sA5xOpv1Um+mgscK/dgx3gQfMG/VK+H4VtCu+m6wec9I7Q65HkVY8FiTlGYz0MEg+I/EJfx7ADEMhpAc0y06Fp+t0oypk8sN40B49hBDhqLhZzOrtLnEi2W3LfxF0Pgn1YDK9N1rZwWuBHPWyewMgDBAizZE7fNfWV2LJHj/Z5csORLUqNbhGckG4Ow6Rf2V67L8HADQRJ1vslmBqNpiXgTfWPx3TfhnaMMJEEk3nXTY+qn8nNtyJ1fHwtdkW0tWlerGqr3/wAtBJj7+/xWHcbL9Pdeboz0LGfwg5wtp9dvcoLG12TmZObMQ6NC2ToR0Ig9Eu/3Oo3OIEvgDUECb5bciR0UHxXi0CXEFriHWjZsb8ytqLAsFJwMHSR9efovGnZCYFxyd4ydesk7otzpSAhepaLVGQpqQQwDaTbKOtSUtILXEOWBnN6vDHPcGgXJ8E0dg2sYGA2aBJ2mZPK5kpxWpNotO7tyNfCdlVuNcVLQczhTbvfvHrzK9ZSc/wCkeJV+gGMxgbm1LrwDtfVx0iNlzPtXxfMS1pkc+Z3KP7SdrAZbT03O5VKrVS4yVH5PyLWsTuwYK6zQrC8ApG0Cdl5x2mgW9M3CmZw550BUg4Y/kVqPom0XLsXintBLSYCu/Du2NWYkx4qn8CoilQDTqblFCoWru1TRBpMudfjTngkkoSkS4SUHhqgLAisI66VsFCK8RM6lZL8WyydOpd1LcXTWUzZX67UFF0zxNOdEBQp94qiAvXYTDTQM6F/0CcY2hLrSLXPSdB1Q/Ymn/wDW0jvHzTitQ13J/QLnk/sbK+xsAzpeLEtA1LnfzRaBp0uoHYR+Wczw05oBce6JmYbYH2uBOqfDA2g6kAHw/wA2W1XDAm+0Hpvt5j7CNgKw6lVAmXEC/eMTpAhsESNp3GqMwFNwBzm+7bk6wAD05fVPXUQYt8pJ8+l+d553Q+KaTMZRrc67aSEbWFA1PAAtJqlxGggkcpGXkSDtyWmEysaReTJibwCOfMH2WleqQA1sT1kC0ja28oCpSd/Ec0G3LaAdLX9rLQBjawDXACS0mY8e6f5RMja8eazhsQ5zZADQB8x0m4IHMjkN4QVIFzmsBtBdsGtiw/uuddTOyMwmADHDNcB5IkiBIJNudxdFAMMF3mtebhoJ8YlumhMeN0Uxs+ZkdBH5hCYFuVoEg5sxnkHS63qB5I+mNYtpHgpsAhrL36KdxXmNAC0eVgZq4oigULKnoFDAYUgtcQ1ZpLXEsWBnzvj/ANrWIePmjwgfRVTiHaKrVJLnE+aUrZjJTc2TWKK8R4uJRmD4W+oYAVj7H9hauLeA1trZibNaObiu59mewuHwbQQ0PqfzuAsf6W/w/VCjZnJmUTk/Z39kWIrAOe34bTu/u26N1Por1gP2TYSkB8Vzqh6QwfiVe61aEtxOJ23XRDEmcM88mCYPsdgm/wDLM0/iLnG3iVjEcBwY/wCXpf8Ab5ozDVAB3iROn5fRaV2gt18J8IVVjSZzTyTqxLV7P4Q//mG+BIiPNLcZ2UY4Sx3rcdL7JviaZBgaxP8AhK+I1y+IJa9tgDOU32I0K6VBElmmn6LhgizXyOx8CpOHN76kwmIcKbxVblc1x6tuOex6jmgaWLNN4FSACO6ZGU+fPZZli5aO/D8m3UixYilYJfi6aNZjw9giCosSxctUd3pXsQy8Ienh+8mVajeVNw7Bl8nrC3dAXPs3h8uHYOkpm+jK9gKEMa3kAixTXJJ9KEHwVE7BC5nUo/LZYhZsBVUwH9X1UFThYOubre3p+idGmsfBCewCN3DbCJAHQfogquDabEa902mSfmJixVmqUpS6vRHK1/8AK0pCEZomRbXfYDMDA/7duilNBziSRt7wAD7JiKM67R9/RbmPvmtWBDRoQALaewj8kXSZEdUO02J6I2j9Flgbluihc5S1noWq9JAea66MohAUXI6i9DGG0yo8TUKy0ofEOWQPkNrZV37Bdh34yqBENEF7tmt5+PIJD2b4M6vVa1okuIAHVfTPZfs+zCUG02gTq938zov5bBEVZHNk14gnhPCKeGpNpUm5Wj1J3c47n80RVKkch6xV0jz5MExFVL/jX0KIxTkuc/lr9yV1QXCIzAkDcjWfD2SzHVy0i5FiTFx19oRrBmkaC29zI16XlDYmll1IIi/n4rUaTJ7VaYvqucHh0mNTIGm55IbFVWuAjSYuLzvuLI6q7MDeJBuORECyVDClhBJzEi0S06zed9Fb0IJPj6R1A9xc1rZG5IINpiTvqULjMMxrD8Qkgm8QSCRbLBmfZHV8Nmbmc4tES4TM7Xg3t0VT4n2lhxy3BaQQbgmYBMb8vLRN5El0cMDl2L8NaGOdh6uVxJYSJN9P4XAK50sWKjAQQRFiFzjEcUztjmdOU6+SP7N8XNJ0E91x32OxUJx2Vo9PG3HjLViW3T/g+D7jRzISMuzCVbuDUu61cs3SOlD2iFOGqOlopWrlZQ9C8VmFhIDzWrJ6rEqOo9AGr0G+nJKJc5ROfutIQLGvJC1dfKVviqx0CFkmfIKiETYdHh1kJRpxE8ltVq2skwNn1EPVetXPUWdNIAmmi6ZQdJGUo3SYBjDZC4h6nCBxVRZQzn/7GuzEB2IcNO6z+4jvHyBA8yushKuy/Cxh8LRpxBDAXf3OGZ31hOGhbXEefJ7NshcEJXKLehK6pEhIWYkpTiHa/XldNcVolVc7D9Oq7IEifB4kZmXnM2D4g2n6I18Elhg8pVep44NqBzwSAQYmPvb0T+m4VG5mGQQcp0MwQJHO/unJUyeSJUOLcYbTzNDJvBdm1jUNG6Go8apmowyQRYXA7xEfLHvKHODe6q1mUZt5sbazy/wUvxmFNOpBee6AXAmYEkyMp5SVpvXp0Rxwa1COP8ae1xawxMTN5kXsdBz1VSDMzgY112vp/F6+ScY/F53kuiYEauEAXPqPFKa9UA914dHSLmxAnVQc02deOGqNa1LLZzSD0II8dfxWcOe8BJha/FHL7t+Slw5Fzr4rUX01LwuvZzEh7ACdPpsuicJ+UeC5N2dxEVBsHSNd7G3LddV4S/uBQzxoridodU6imY5AB3JTMqrkaLBeZezKEVFn4iVAbuconOstXVVE56dAec9QvC3cbL3w58FoAP4cleFLUok0xqoqr0xGlR6HLlmo5QPemB5xWgK1LllpWgDKSLpAboKkUS1ywwCH1YS/GVL3U1atEJbxGrKcUBbmaLbwWrdFlB5xG8hDVgjiJmUrnvuG3LZUgTmqAsSN0pxI+ib4tKsV+C7MZBiTFst4qDB8WfSJvblt5Dn6InF6+SVVdfVdKSa6bXVRYKXFBUES0OE5re0wdbb7Ki9qcE9ri52Ul2453gWgt09kypOOYX/iH4oftCfl8HfRq58sOMtiqLVFPrEgDNrtIiNhJ0NlEOH1XAQ6Qb7mwEkwNoRuPd342j8CtqVnNi0tbMWnx5rzFC5Ho7UgRtFzWgkWm/4fp+qNw1UGx/8AUGbyZKNewZGiBEPMdb3QmHaMxtsP/Zq7IJoi3Yz4fVDS0gXBG8+Jv1+q6rwWr+7HguS4LXzC6rwH/hDwW/kL6piw+tDfOpg9QU1K3RcJ1EwqLwqqFiww6+KVATFy81261Oi0cgCUPXjUsoSsN1QBtUqoKpVU1QoVaQjRzlC563doonrSAwHLdrlC1StTAIp1UTnQdJTuWQNMTVsl3EHyAjMTp5fgllc2Wogf/9k="/>
          <p:cNvSpPr>
            <a:spLocks noChangeAspect="1" noChangeArrowheads="1"/>
          </p:cNvSpPr>
          <p:nvPr/>
        </p:nvSpPr>
        <p:spPr bwMode="auto">
          <a:xfrm>
            <a:off x="63500" y="-8572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4" descr="data:image/jpeg;base64,/9j/4AAQSkZJRgABAQAAAQABAAD/2wCEAAkGBhQSERQUEhQVFRUVFRQXFRgYFBUUFxcVFhQVFBQWFBYXHSYeFxojGhQVHy8gIycpLCwsFR4xNTAqNSYrLCkBCQoKDgwOFw8PGCkcHBwpKSksKikpKSkpKSwpKSwpKSkpKSkpKSkpLCkpKSwpLCksKSkpKSkpKSwpKSwsKSkpLP/AABEIALoBDwMBIgACEQEDEQH/xAAcAAACAgMBAQAAAAAAAAAAAAAEBQMGAQIHAAj/xAA/EAABAwIEAwYEAwcCBgMAAAABAAIRAyEEEjFBBVFhBiJxgZGhEzKx8MHR8QcjQlJicuEUFTNEU5KishYkQ//EABkBAAMBAQEAAAAAAAAAAAAAAAABAwIEBf/EACIRAAICAwEAAgIDAAAAAAAAAAABAhEDEiExBCITQVFhgf/aAAwDAQACEQMRAD8A5b2YxoZWbJsut0TmZ5Lh2DqQ8eK7D2Wxmek3wgr0Iu4kmuhOEBBPRRY2nv4FGtpQ4qHFCZ8EwEONbcpdVsU2xTL+SU4sQfNUAD4hsh3iwRuLbKFy2TAW1m94+CW1d03qs1SxzNViQwHKvZFM1q1e1R1GRBqwGrYrErFIBj2ew2fEUm/1CfAGV2jH8ZpgBubTYCNOvP2XI+yVqxfyFjyJsPqrVUxWac3OJJJvreBb6q0I2hMaYnilMGXS49e9fXbXzUX+/vvBgcrAgco0SbEUgRPdIOkWM87KEMFoMG9iB+KrQh7/ALzO5873Xm48ONyfokoaW6yB4wD4WRNCnm5g7XBt5/migHmfKJEx1Q9PiWUyDChoutlzT01Hpso3VBpEcj+aKGWDD9oTYPM/e6ZU8VOhsVSg8Ty6beSPwmMjQmOW6y4gWZxzW3RuHBjWyQ4DGgkSU9wr7dFNoBlQpfRMMNSNoQFAwE0wjpUmMNpGdUSCoaQsiMqkzRpluvNC84LAKQGTCErqeoVE4WTQj4+YYIXSuwGOuWlc0Vm7H8TyVRO6vhfqFI688XQTnQb7yFMypmDXC6xiaO6oZElRk26kJPj6d/BOD/xHDzS/H0+8qIQvrNshg3ZHYqlAlDMatDFdVtyl9RsEpxWbcpZUZcpMYExuq0qjRFtp3KjqsWKABe1aZUS9oWjmKTiMtfYikA0kixPONvdXJvAQ4S1paDoY7s72v9hQfs94HmoNJb1HsRO/kumcPwYDfl01vr5Fbc9VQqOdt7MPynLsJ1gn1F0nxvA3CQ4Fsak3B5Suz0OHtmRbw0Pkg+J8BDgSAAfx/A+yysvR0ccFEtAzgi1jJIj6IapVubmNtwPTRdB4jwMlpm3MgRe/zN/EKq4ng7mky1sfzDf78lZSTMicVzFzI25+R1ROHqlwiZ5c/dHU8ADoHeUT5jdSs4eActiD0LSPDkU7ADp0LS4eHRE0GRHtyKnZgHN+a4+9Ci6eBsUrGYw8Ha+6bYGrBsUspU4dEQibiVhgWGhiCTZN8LVVXwL43TvDYjmpyQyyUX6IiUmw1fdMKWIlQaNBZK11UedbByzQGKrFBUMKZ70NVfzWkI+QVNg62V4KhCxKFKmmM7F2V4n8SiBNwn9a7fJcp7G8YLKgaSuqU6gc23kuv3pIRvEuB8ih8bSTYURKgrYaZHJasBLiGd0Sgct04xVGGlL3BaGLa7bpdVZcpxiKd0srshyYAjaajrU0bkUL2pALazLrRjUVWYh6TDKw/Rne+wWGIwrP7Rb6K6YemB9/e6rvY4D/AEtExALB6EKx0ni3Vc0+tjRMW8jH0ULiZIvPSIWtXGAENF59jc38Yd6KOrWy7/fMrCQwethZ1H3+CVYvAg2i+0WJ2TWpiRMDXoI9eWiGqvjUjWPNUViK9X4KAQd9/sb+qjHDpaZ29baQndR06A30H0J5DUoeoyBtEGNLDmettFRSFQsOCjlcGx9FDUo5fVHuHXYe5m/jbTRQVG5dY2JmLXjxnVasAOrSm5Wnw7XU5xMnSB9+a0LwTYJgYpyCmWHqoA6qWk6EgH2HriEzo1bKt0KpTXC1CfzUpIY7plbgwg6buq3bM9FMZM+puhqjiVO6paEG5NAfJq8jKvCajdWkIV9MjUKdAmmTYOvkcCNius9leL/FpgE3C4+1P+zvHDSeL23XRilymKS/Z1N5hxWXNvPqgaeNDsrgbFGfEnRWowQYihNtiEqrYWB4FWD4ciyDxOHuR5ppgV/EMSzE0bqw4jCk6BQu4I91wFqwsr/wVBVpaqwVeBvGyXYnCluoTEpJiVzVC6mjKtOFAWpGju/YvEk4OjP/AEx7W/BPfjbqh/s74mHYQMnvUyRG+U3B87jyVmqYyDe9jYbgan9FzSj00e4/iy1oe0mRlIi5lj88QNSWGrbeI8cjizK9EPa4Q7aQCHWtYnmPEERqk/E+Ih7SJLS3vTuwg90tHMWN4VIqdoDhHudSkC3xGa5Sb5gNQ0ySIFpINojahwRdMHx/JWcx52AJ3MF5aJ2tqf6VMeLdzMTADiLEBwguEBto5yuS9oO1XxfhupmCB3toNjaPL0QTO1dS4Lu7r8sw6AJ84Hom9Q6dYHaAH5jlM6fN0MyTB0FhZSN4yySLucGiW2PeMWJ9fCN1zHA8Wa+z6pEAn5RbwgnpyTahhC456dcOkXLTcEcxEi63UWI6GcdYlx7xLsoylxjYg206Dl4LYiWkuJkOAkgN5Aqj031qbi61TQB0kkTrANidNk/4fxQGzyA4ETmBDbwRYaeyy4jsfnCsI5aXGhOupuTpayjdw8SYIjqY9lJSbmgkF3W8Am1p6jWUQ5u2o8dL3sHW81gACrgSBNvJDBsJk4TzP3bZRuoJpgaUimeGqbIJlNE0DCyxjai7ki2O5pdQCPphTYzYt3QmInkjD4obEOskgK7j+G0HGH0WAE6xlj0VG412QoVc5pSws+ZruukfZV3xdVwBLriII1Fz4T1Suq2Y2B5NJIvIEizQF6n4ov1HgRnOPUzjHF+COom4tqPDmOaWMdBXS+0DKbzYgjcTe5+YfymZkbxO65/xHB5HFcObFo7j4ezhyua6WDsvx2D8N5sdDyV2oYnS65BRqlpkK18F7RzDXeRWoTUkbaOj4B82RtPAFzhCRcKxei6R2ewIyhxHgnLhOctUCcP7KMaM1T0RhDGkBjAOdgmWLdAVddistS/393Tgtunn5Jtsk4nWB2aehAB9PvVUvjOAY/MQwtI03DtfMERp6SrLxiq1h7zgM1gTrItYcwqvxfi7KTA6Q55HdGsg/wAWtl1RUUukIbt3EpPE8HlNtEuLLFNsTi/iONom8amTrBCXYhpaNLfRTkv4PXhJtdHHYjiPw6wpPdlLp+G/+q1jsQQILTrY8iLxjeMZWkVmFv8AW0EskaEu1YfGI2K5JXZI/wA+4KtOBrYkUQ+m74oywGF4LtQD84Dgf7XOF9AotdKhXGeIvpi375jr5mkZxG5izhvIv4qhcY4p8V0+P6I7juNc537ygaTrzDcokcssA+56pAWyVOc/0hpGkrbKdbpnguGHLnIttbXwROF4fmdeLKf43VsNhJcKQNcCZBBGtoI5eC6TwngXxGNDGB5dMCJm107x3YClS7rmjvMGaCQL3LbbaKkcTfLIT+Qo9aObcG7S1GWcA9tpB+bkAD57q8cM4myu3ukkaGYc4RtlmYB9fZIsZ2XoPcRRdlcPME7noEJhOEVBEatklzXC0ci3pdWUJLjHHLGXh0PheJ+HbVhnITJFiD3SNLSYhWClVDgHag/1EzyM+a53w7jDmuy1p1s4XEtBu4CL21nZW3AcRDGuPztMu1Ihxguy6Em4kTcQViUSqLBUZIjTlr+V9EKMKddR4FFUsRnaHCCHiQecWPpER1Xje3sNlLwZC1kKWjTW2W+h9Z0U9MBDYElEpjRHJAU23si6DoWGMK+FPJDYqmIRQUOJFtFhAUHj3GDSqlrATEF3eg6THuDP5KucY4840WhkQ8EOkibGCZHin1fGsrZyWtbVc3LJBI0G2k2PoFzriFao1x72hytPTSTFyvSyzcF4eVgxJ/4RPZbWTeY8TBUOPweelO4+i3GGfBcSHC2nW290wwzA5pEG7f8AAWYVNUdcvr0oj2wV5jyDIU2PbDyoAvP8Z1LqL12I4uXVGtPNfRPD2ZabQP5R9F8rdk8RlxDD1X1Rw6qHUmEbtaf/ABCrvsjkzLpHjdCqhxYkXBhXesLRzHhHmqfxYazv6rq+OzhmuiDiOKZiBL7VGscMsgNcSCZk6H72XP8AH417iG5JIEC94E8/FXh+DL6jRTMOm0mBOuqF4x2epAN7ozfxOjLJHzFsTF+RVc0G6UWVxTjD0puGdLu9Y9bG8LHEcKdij6mEca5FgGsLpnYABvmTA81txGm2YNuWySX06dUX9iqVcLUbpPhYjyTHgvG6rP3Xw31A42aKj2d6NoBuvYik5vym3UShfiPbdr2gi+hEEHqVFqjoCuNPqkS+iafIO+K4i2hLyB9UiwdCXCdo6q11HNrMbUqONd51zOysa7llDQCel1nhXZclwqGcs6EQLbtGpHsPOBnW3YG1XC5WtGmnt+i04fgnO7zIJ+7qz1+CgtaTYlwAHqPyUHZ7DA5TFoHTS3mqeslklqrLn+yzDguqE6sZDfF5v4fL7pX+0rGGnXFIukvpl0aQM+3oU17IOFDEVGzAe2RPNp0/8vZJO3HCH4nG/EJytFJrWzvdxt6rKhJZCEpweOzn3+pmQJF+oKb8Aa2o4U5ywddJMzc6hR8TwHw2XBN7Ej5Y2J6ynvZ7hjm/BJZJc/5uUgHKumLa9ItppNB1Ts+1wyspnICDLmwHuywGg7jS/IdSRpS4RVw4u2adrbiCQI5DpyXWcDw5oaJaJ8N1vjuHNc24G68/83aPS1KHw3bLMO+aCQM1/Qbzt5pywEgAzyvB308UvxfDn0HHJdpkObqIdqY3TDA1pAy6QS7c6x3rJv8AkaNnUTOnhEe8KWnT2RAwo29Dfb6LY0VixkBCKoqMhTUAFlgEtbK0rtUjQoqqyBynEYchw+GbzaPmB6DyU1bgTCz96GiqZMWBAm0h0QdZIWajix4cLQ4GY5Gbp3xSi57e66zrc8269qa2aTPFcml7RQsbgCym7I25nMJmwuCAfv3QXCcOQwVSNXuaBcSGsBJHqPVWStgSTG3ne5B080s4xSp4em7Lu0wNcpdYx1hL8Lg9m+F1O1r+znHFD3yhAVLiqmZxKhXiydybPTiuBOCr5Hh3Ir6S/Zr2ibiMMGT3mDzLf8GfVfMoKtPY3ta/C1WuBIgpxZPLDZH0/V00Vb4zhkR2d7W0sWwEENdFxNvI/gmGNwmYaLqxy1Z5uRM545hbVaWtkhwIHO+n1RXF8A2SYg879dfRWCvhWUZJu88hMf29VWuJ4xzrNGUAyCTefv8AFd8J20ydN+CbE4drSGxLheTtr9fw6pdisODqJTn/AE8e+8lB4uipZcmz4d2GGvWVqrw1snX1KErcKYbkT6lO69NCkKZ0D7sHwak6nUmmC5pAkgGARp7JticNLoGx11vyPPVZ7CWpVYAJJEaxpvHii6lJ5NrN2sA5xOpv1Um+mgscK/dgx3gQfMG/VK+H4VtCu+m6wec9I7Q65HkVY8FiTlGYz0MEg+I/EJfx7ADEMhpAc0y06Fp+t0oypk8sN40B49hBDhqLhZzOrtLnEi2W3LfxF0Pgn1YDK9N1rZwWuBHPWyewMgDBAizZE7fNfWV2LJHj/Z5csORLUqNbhGckG4Ow6Rf2V67L8HADQRJ1vslmBqNpiXgTfWPx3TfhnaMMJEEk3nXTY+qn8nNtyJ1fHwtdkW0tWlerGqr3/wAtBJj7+/xWHcbL9Pdeboz0LGfwg5wtp9dvcoLG12TmZObMQ6NC2ToR0Ig9Eu/3Oo3OIEvgDUECb5bciR0UHxXi0CXEFriHWjZsb8ytqLAsFJwMHSR9efovGnZCYFxyd4ydesk7otzpSAhepaLVGQpqQQwDaTbKOtSUtILXEOWBnN6vDHPcGgXJ8E0dg2sYGA2aBJ2mZPK5kpxWpNotO7tyNfCdlVuNcVLQczhTbvfvHrzK9ZSc/wCkeJV+gGMxgbm1LrwDtfVx0iNlzPtXxfMS1pkc+Z3KP7SdrAZbT03O5VKrVS4yVH5PyLWsTuwYK6zQrC8ApG0Cdl5x2mgW9M3CmZw550BUg4Y/kVqPom0XLsXintBLSYCu/Du2NWYkx4qn8CoilQDTqblFCoWru1TRBpMudfjTngkkoSkS4SUHhqgLAisI66VsFCK8RM6lZL8WyydOpd1LcXTWUzZX67UFF0zxNOdEBQp94qiAvXYTDTQM6F/0CcY2hLrSLXPSdB1Q/Ymn/wDW0jvHzTitQ13J/QLnk/sbK+xsAzpeLEtA1LnfzRaBp0uoHYR+Wczw05oBce6JmYbYH2uBOqfDA2g6kAHw/wA2W1XDAm+0Hpvt5j7CNgKw6lVAmXEC/eMTpAhsESNp3GqMwFNwBzm+7bk6wAD05fVPXUQYt8pJ8+l+d553Q+KaTMZRrc67aSEbWFA1PAAtJqlxGggkcpGXkSDtyWmEysaReTJibwCOfMH2WleqQA1sT1kC0ja28oCpSd/Ec0G3LaAdLX9rLQBjawDXACS0mY8e6f5RMja8eazhsQ5zZADQB8x0m4IHMjkN4QVIFzmsBtBdsGtiw/uuddTOyMwmADHDNcB5IkiBIJNudxdFAMMF3mtebhoJ8YlumhMeN0Uxs+ZkdBH5hCYFuVoEg5sxnkHS63qB5I+mNYtpHgpsAhrL36KdxXmNAC0eVgZq4oigULKnoFDAYUgtcQ1ZpLXEsWBnzvj/ANrWIePmjwgfRVTiHaKrVJLnE+aUrZjJTc2TWKK8R4uJRmD4W+oYAVj7H9hauLeA1trZibNaObiu59mewuHwbQQ0PqfzuAsf6W/w/VCjZnJmUTk/Z39kWIrAOe34bTu/u26N1Por1gP2TYSkB8Vzqh6QwfiVe61aEtxOJ23XRDEmcM88mCYPsdgm/wDLM0/iLnG3iVjEcBwY/wCXpf8Ab5ozDVAB3iROn5fRaV2gt18J8IVVjSZzTyTqxLV7P4Q//mG+BIiPNLcZ2UY4Sx3rcdL7JviaZBgaxP8AhK+I1y+IJa9tgDOU32I0K6VBElmmn6LhgizXyOx8CpOHN76kwmIcKbxVblc1x6tuOex6jmgaWLNN4FSACO6ZGU+fPZZli5aO/D8m3UixYilYJfi6aNZjw9giCosSxctUd3pXsQy8Ienh+8mVajeVNw7Bl8nrC3dAXPs3h8uHYOkpm+jK9gKEMa3kAixTXJJ9KEHwVE7BC5nUo/LZYhZsBVUwH9X1UFThYOubre3p+idGmsfBCewCN3DbCJAHQfogquDabEa902mSfmJixVmqUpS6vRHK1/8AK0pCEZomRbXfYDMDA/7duilNBziSRt7wAD7JiKM67R9/RbmPvmtWBDRoQALaewj8kXSZEdUO02J6I2j9Flgbluihc5S1noWq9JAea66MohAUXI6i9DGG0yo8TUKy0ofEOWQPkNrZV37Bdh34yqBENEF7tmt5+PIJD2b4M6vVa1okuIAHVfTPZfs+zCUG02gTq938zov5bBEVZHNk14gnhPCKeGpNpUm5Wj1J3c47n80RVKkch6xV0jz5MExFVL/jX0KIxTkuc/lr9yV1QXCIzAkDcjWfD2SzHVy0i5FiTFx19oRrBmkaC29zI16XlDYmll1IIi/n4rUaTJ7VaYvqucHh0mNTIGm55IbFVWuAjSYuLzvuLI6q7MDeJBuORECyVDClhBJzEi0S06zed9Fb0IJPj6R1A9xc1rZG5IINpiTvqULjMMxrD8Qkgm8QSCRbLBmfZHV8Nmbmc4tES4TM7Xg3t0VT4n2lhxy3BaQQbgmYBMb8vLRN5El0cMDl2L8NaGOdh6uVxJYSJN9P4XAK50sWKjAQQRFiFzjEcUztjmdOU6+SP7N8XNJ0E91x32OxUJx2Vo9PG3HjLViW3T/g+D7jRzISMuzCVbuDUu61cs3SOlD2iFOGqOlopWrlZQ9C8VmFhIDzWrJ6rEqOo9AGr0G+nJKJc5ROfutIQLGvJC1dfKVviqx0CFkmfIKiETYdHh1kJRpxE8ltVq2skwNn1EPVetXPUWdNIAmmi6ZQdJGUo3SYBjDZC4h6nCBxVRZQzn/7GuzEB2IcNO6z+4jvHyBA8yushKuy/Cxh8LRpxBDAXf3OGZ31hOGhbXEefJ7NshcEJXKLehK6pEhIWYkpTiHa/XldNcVolVc7D9Oq7IEifB4kZmXnM2D4g2n6I18Elhg8pVep44NqBzwSAQYmPvb0T+m4VG5mGQQcp0MwQJHO/unJUyeSJUOLcYbTzNDJvBdm1jUNG6Go8apmowyQRYXA7xEfLHvKHODe6q1mUZt5sbazy/wUvxmFNOpBee6AXAmYEkyMp5SVpvXp0Rxwa1COP8ae1xawxMTN5kXsdBz1VSDMzgY112vp/F6+ScY/F53kuiYEauEAXPqPFKa9UA914dHSLmxAnVQc02deOGqNa1LLZzSD0II8dfxWcOe8BJha/FHL7t+Slw5Fzr4rUX01LwuvZzEh7ACdPpsuicJ+UeC5N2dxEVBsHSNd7G3LddV4S/uBQzxoridodU6imY5AB3JTMqrkaLBeZezKEVFn4iVAbuconOstXVVE56dAec9QvC3cbL3w58FoAP4cleFLUok0xqoqr0xGlR6HLlmo5QPemB5xWgK1LllpWgDKSLpAboKkUS1ywwCH1YS/GVL3U1atEJbxGrKcUBbmaLbwWrdFlB5xG8hDVgjiJmUrnvuG3LZUgTmqAsSN0pxI+ib4tKsV+C7MZBiTFst4qDB8WfSJvblt5Dn6InF6+SVVdfVdKSa6bXVRYKXFBUES0OE5re0wdbb7Ki9qcE9ri52Ul2453gWgt09kypOOYX/iH4oftCfl8HfRq58sOMtiqLVFPrEgDNrtIiNhJ0NlEOH1XAQ6Qb7mwEkwNoRuPd342j8CtqVnNi0tbMWnx5rzFC5Ho7UgRtFzWgkWm/4fp+qNw1UGx/8AUGbyZKNewZGiBEPMdb3QmHaMxtsP/Zq7IJoi3Yz4fVDS0gXBG8+Jv1+q6rwWr+7HguS4LXzC6rwH/hDwW/kL6piw+tDfOpg9QU1K3RcJ1EwqLwqqFiww6+KVATFy81261Oi0cgCUPXjUsoSsN1QBtUqoKpVU1QoVaQjRzlC563doonrSAwHLdrlC1StTAIp1UTnQdJTuWQNMTVsl3EHyAjMTp5fgllc2Wogf/9k="/>
          <p:cNvSpPr>
            <a:spLocks noChangeAspect="1" noChangeArrowheads="1"/>
          </p:cNvSpPr>
          <p:nvPr/>
        </p:nvSpPr>
        <p:spPr bwMode="auto">
          <a:xfrm>
            <a:off x="215900" y="-7048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hQSERUUEhQUFRQUFRgXGBQUFBQUFBQXFBQVFBQUFBQXHCYeFxkjGhQUHy8gJCcpLCwsFh4xNTAqNSYrLCkBCQoKDgwOGg8PGiocHB8sLCksLCosLCwsLCkpLCwsKSwsLCwsKSwpLCwpLCwsLCwpKSwsLCkpLCwpLCwpKSwpKf/AABEIALcBEwMBIgACEQEDEQH/xAAcAAABBQEBAQAAAAAAAAAAAAAFAAMEBgcCAQj/xAA8EAABAwIDBQUHAwMDBQEAAAABAAIRAyEEBTESQVFhcQYigZGhBxMyscHR8CNC4VJichSC8TOSssLSQ//EABoBAAIDAQEAAAAAAAAAAAAAAAIEAQMFAAb/xAAuEQACAgIBAwIFAQkAAAAAAAAAAQIRAyESBDFBMlETIkJhcfAFFCNSgZGhweH/2gAMAwEAAhEDEQA/AA+NIt1v0kR6Sh7Xd7lPoiWJAIHUz0kR6SoNOmNrlPor/Il4PKg+v8fVKjHyj6r3FuEW5/wmcM/XjaPqgYRJqgb1AxLReOPpaERABInRRce0CY4nytH1QHID1SJv+DeojmjcpNY3/NN6jTwRIIcp0gnaeHM2SpDkpmGqBFQLYb7NODSJVxfXghUXL8UA4Si7s3l7RKuxqhPKm2Xt9PapmOCcyb4Y4FNZbU26dl7ge5I5laijaMx+UWGkE6hVLHLx+apd4pNlXFhYVITra4QGniXOUqkxwul+ox8Yj/Seqgux1lAzOtDSpNB1lBzPDue0holeT6lWz1GHsZF2mrF1R3VVxzVptX2cVKji6q8MB6JHsLgaQmtiCfER6BBjbSpJsuZl+wvDTWnnLMoaYNQyOM/ZejJcpfpUI8/srv4n8jIuPuZbsLwtWpP9nOEq/wDRxF+BIQbM/ZbiGXpxUHIgFR8SvUmvyT37FEK5IRHHZTUpGKjC08woLqcKxST7HDUJQuoXkIiDyF6AkvQuIOgF44LoBJwUWQ0RikuiElZYFFwqVW26mekiPSVFNQbVtJ9FCxOLhw5Ez0kfSU7QrhzuU+i1uWzLo6xb7ef8JvCGx42/lLHO3Dmu8Mzu+X8rmcSWO4qPimhxMcT5Wj6rypW2dUycYDMcSfAxAQkoj16AH5u3qOwNB8VNaybn8G9RKhBOildzgjhq1MiLSBdQcZXaCYUb4bjh8kLxNUlxKKTo5QRPbmCl4HEEuBlAqbkWy6ZCsxO2dOKSNt7IsmkPzgjNbAgXQPsbW/TH5wVpqskLQm3Fo89k1JlTx+O2ZhAqufFpk6Izm+WEusoLcg27H5LSXHjaLo8a2FspzXaAI6q0YGr7wWCG9n8jFNoGqd7R9rsPl1PvQahEtpt+I83f0jmsbrJp6Q10kblaDootptLnkAASSSAABvJVF7Se13DUQW4f9Z+ktswf7iL+CzHtd7QcRjSdtxbT3UmkhgHP+o8yqfVrErHXTxbuRtqdKi3Zz7TMVXJghgO8d4+BdYDoAq2/Mqj/AInvd1cTrrAlDXBPUCmFCuxykF8veJgyfW3HwViwAEgAAid0dCRe/gqzhXxBsIPod49Fa8EzaI2d97ANg7wOJnwRcCeQbwJDbtNomT37b7RPmFY8Bjnt7zXOaLaOlt/7X237igGXkTAa46nZEtO00XsALzra8c0Zot2rxtd61zYSWiSLaixvqN0qHjvudyoOVK7KwLcRSa9sfG1twOJYe8OokKqZ97NA5pq4N223XZt6K2ZbgpaHX1MXPG4I3EFSBQLHbTCWu1Nu6/8AyA166pLL0UXuHyv/AASupa09mD4zL3U3FrgWkagqIQt0zzs7SxzSC0U8QBIIiHcwf3BZHneRvw9QsqNII8jzCRuUHxnpjUZKStAZegL0thJEEdBekLwLoqDiOQkuiEkVgk/GgbQtv9JFk1QxAD+UohmbRExoSfUGFXTV/UndOi1npmUkWGpDo/OCk0m90+Ci4cy0IlQHdI6eiJg+QRjjCi4V4Lj1nwMQEQx9K6FVDBJAi8+BiAoCJtersofUxA3BJ+M4/kKJWryuOodq4lQH3KcdUTeqBuw0qPaTUcyqhoUJoNR7BiGp3p4lWR6NT7Ku7ohXGnoqF2JrbTVfaWie6jwYGZVJkDF4XvSu8NhAprmShuc5q3CUHVDEgd0HefsqviPjQME5tRXcgdsO2DcDS2WQazgdkT8H9x+yw7NsyfWe59Rxc5xkkmZ6qZnmZvr1C95Jc8k9AgtYykJPk7PSYcKxR4oj1Ey8p5xTeyuSLGN7MrtjV6u6bUdA2TcFSLjABMyIgn5BWnKS00iTrvBN+8O8BOkEFCMnqAEA3HE3jw8ld+z7GND5Y1zS4yRdwaQHggAXguI1EATNoU0RyHqDWwDNxfXQW2nRv0H/AGqwZbVpOaI2S24vJbJkkbJGgJUfCYTZeS1xdLe7FgQSRG0QRu1HFFmO2ZBZG0Q7VxFratA2bNbaw1434CWT2CeXlrRrrY2IEi0QdHQPEdFPezkfJCKeIaAW3ZLZjZcBuLSCTOgvrqimFxEgtcBYaz3XNIseI8eBUFW+4xVw88QRoRq08W/behnaDIG42kWuAFZglrwPjG4j7bkbp0AWjZIMCJgSY+EzviCuHUTIvBBlp3A//J0PVKZ8CyxpjOLI4s+f80y11J7mPEOaYKHwtg9ovZwVaf8AqGNh7bPbF7aysmr0oKx02m4y7o007VoZAXcLwBdIghghJdEJKSCw424FtCT5kH6Kq4qiQ/a3TKuDnTFtCT5kH6IDmXxE85W1JbMh6JWX1ZaPH6IrRfYjjHog2Um3n6ou02POPRQD5OKzQhePpAzA3k+cWRKpUhQ8VU2p6k+cW9FzJK9VbB9fJQ6jkYxFP86IXWCGSDTGg5etF16CkEKCJeFF0Za2AhGCBsi3uzAWngF59zQuwgstCpaKh9iGdxXukLJrqPBh5/Wx1ZZ7RM797V2Gnu07dStFzfG+6oPedwKxDMaxcS4nUk+aRyPVe5ofs7F3m/wB8QFCqFSMRNvH8lQ3Wk8OSoNgbcuCunvXisSK2eQnaQTcJymjSBYUy4mfz7K5dmMyNKsQW7W2GmGkat7rvitcOG/cqbggrHl7AH03XsSNTvE/+qtULFpujQcAW1Kg2XbESdl0zcXsbQTBMddUVdjm0xtF1N8EgNBmDoXOkTGmg36qr08QQXWptjWSahBPwgtG4yi+GwjqjR0J95UaGFu0IcG02gEaDW28bl0oFKn5Hm41rtkPu4ACIa+O6SNmaUaHRxH3M4eoNG90/CBDYE3ADWEkAQLdVAw4gRSqEtcA1wNOToJO0RFzuiPJT6TA2D7xxcRLQWUmy7S+y0E3O7jqlmhlSsl4QsvBbxkd4EbrxIHRPOII/PBe4VjiJ3ESNAJI0I3Dz3pytT3OtzHEfnqgYaRGdTDgQbh42HdY7rvK3ksQ7V5McPiH09wMjoVuQbeNJ9CbifFUT2p5bLadYC/wu/Oqyethxamvwx/p5fSZRC6AXdVt1yAlhsaISXRCSkgsRrRFtCT5kH6IRmNPadPOUXJJi2hn1Bj0UevRJMxv+q3mrMiQOy5145lGQ6x5x6IYylB8SiO13fL0QVQHkYqHeotapM23z5xZTBqomLJk23k+JiQoJREqj7+SEYlqNOP3Q2uJKgmwevGNkqeaNvBQXC6igk7DNF7WNCdpYwOsg7axiE/l+GlwhaGGW9FUo+5p/ZHMQAAr6zGQ0c1UuxWRgAOdqrnUwQMcins0o6TMPM4uWit+0TFRhwwG7yB6hZZjmmCBrGq0n2gXfTb1KoGNZuWXkdyN3oo8cK/uAauHj88dVCfQH/KMYqmhtQIUNvsQy1cOTzk2VaUHC9ZK9KQcjRBPwbCYBJ8LaiFY8FT2WgibPY4kmbSGn0KrWCfdWLDlzmOAb+06uAvE7pTEEL5DQsIBIO8gX8Br5Kw4R+ipuCxFQhju6BHGRck3mOXmjmFxjxEup6xFrHdvPLzV0qozqdh+hhIH6cBwcYc7acBO1eJ4P0U6hgg0l57z3CC4jnZrRuF0Kw1N4dLtpztdpgaGt0Gz3uRN+RT7aBEEseJcPjrNEE7R0AgfzyWdNbHcTssOFdLehI9V7WoT+bxoVxggLxOs3JOoHFSHJZ9x5dgW4FtjuOpmeMlCu2uD95hKo4d4eUo7iad9SPE79N8KHmdGaDwd9M+gKT6zeNl+H1I+esS26aAUrGtg+KjBZcXofOCF4uyEkRJYNo2tvkdZFvkupk3F5+qUm1t5jrIt5pEmecr0PkyXtEavhzr1Sa6xHT+FLc6R5qM9lj4KJbVlTjRwzkouNcbyN5PiYkKUw8FExxN5G8+dpCrIRELjCH1at78VPcTu/DuQys0zdcEKpWJsmRTTxELxjUcVZw2xqsvZDLw+qEAa3grv7PqY27rQ6eKsozyqDNHwrdiEaabIHijcIzhj3VZmWkzCl7lR7c0/1afMFAs4ymmzAMrAd9znbTjH7arWANHRysPtEw8sYb69PMoJjszD8v8Adkd+m8hvJtQS4c4N/JZmSS+Jx8s9L0+scfwUTGvtofl80FqAmdyNYt0oRURLQxLZGcxcFqccuFchc5PgkDzScEgjRxMwVjNyrPlruUKq4d8aa/nFWHLn6XTEGUZEXXJn7VFnO1+gVpwAEaeipvZ6r+iRPwPd/wCTgPorVl+Kb/UPOT5BXXozZL5ixYY38Pun6lQmW+7eeY2QDYaGefooeFqyd+g3HieSn7R0G0OYaD01WfkGsRMwT5F9bT5KS91vRDaNRzTEPPe17ukTxsBwC7p1S4A3uQdTsgjTp/CTno0ID9Uzw/4NlHx5/Rd/g5OvsPEnXiSfmhme4sMoVf7WR6LO67IseDk/OhjH64r3ZhOPPePU/NRAFIr3umQEhHsaLVM5ISXRCSkgPybdbdZH1heGZ5z6rq9utusifWF46Z5z6r0fkyjwn6/yuX6Hw/hdH7/ymq1aAfD+FBzI4MGyYxcmZ4nztIXYqSbLzEON54nztKrKCIGH847kLxzyD4oxPD8O5BcxaSfFcEiOa5XYeV1h8PxT9t6OJzYzh5JVx7OYZzSC0qqU9bK4dn6wAEp7B3F870XzBB7viRqi5wFkCyvH2RvC4mVfnblGomNJb2Qu2FDbw55Cfr9FmWYVi0W0eL+C0ztbmDKeH2nEA7QaAf3TqPCx8Oaw/PM0qEls2BNgAI+qzJ44xmsj7/r9f1NzpMiliin4/wBN/wDBYqvuQ+s7eoFbGum5XdJ8rual2HB7bBXkpNXWyrUypnMLwldFcR+QjTIHqL7/AGR3APQKj+XRjL6gFh91ZFlc0W3s2BNWQPiJ0H9LD9VdMsfoqP2dPfdzH/oPsrllQ0ufT7K5S0ITWyyYX4vAfMolSQzCD5DeeaIsZx+qWyEwdDsCHTvJH0+iisLYaQ25jbnWCIEAk7wzwTWLe+NnZp7LpEl14cNSCIm5souJrsY2o/utbTYTJgEbIPembjSEhmVxf2NvpcFx5SJuc55ToFjDdzz3WDgNXHg0IbjaAxlN9Nri0vmSADHhwWcUc7fi8XUrHV3daJkNaNGhaT2Qdsthw7+jp3cB8j5Lz2V5OpnGGXUY7r7mn+7RxxWVepGUZxk7sPVdSfEtOo0cDdrhyIQqoxaj7UcrGzTrjUH3buYILmeRDh4rNKzF3pk0RfLZGhJdQkiIDkG3Ux1kT6wvHTPOfVdQbdTHWR9YXjgZ5z6r0vkyTl2l+f8AKAZxjosOI/hGMdX2W35/SVTsbWL320lCyQ5g3mBxT1ebzx9bT9FHwbTshO1SbzxPnaUBQzgTu/DuULE0TvUpj4P5ruXlcSuIBu0Qm9qSpj8MYUdrIN0cSSRg6RKuGS5dtBBslw4dC0DJ8IGhOQfsJZ8lHWCwLm2R/DU4Caw5ErvNcaKNB9Xe0W/yJhvqfRWqopsznc3RS+1mZNq46jTdenTJ2r2JYC93qAP9qy3HvlxPElGc9zE+8a+SbODtxuSJ8ZVexFcG4WXknybZuYcfBJIiVWr3DLwle0VVjexkIe64LxoXNPEwF0XgptMFoTgmy1ehxOqUI7APaf5ZEsHWAOvmhrdV0ypsolIhqy45LmLWuc4uAAaSTE6NMqyYLtLTYAS92oFtkG5jhpeeiyc47ZEDRR6mZOdvK55NFfwORu2E7eYcPLdok2FncvX0Voy7NKVcd0Eji4z11JXzpktu8dT8ltPs87wA3+mm/ksvP1U+VRH8H7Pgouc9llxdNzXEgd0kQe7Eb+m/pbVUnt5jSKLaTHEe8JBAkEsEQ0jcJAstMx1IBh3wJ8gs8ZlZxmJdVdanT08E4upxdN08s+bx4934R2bO48cUEU3JHGk4cQZ9ZWrZQ8Piqz9wAc3gQLHpAjwWWYp4FepGm0YVh7O52WQJOv1XnXK/nfnZuqLljS8l/wC02Xivh3095bIPBze835eqxWq1bpg8QHtnX85LHM+y40a9Smf2uMf4m7T5EIcvq5e4lFVoCFqSeLEkNnBWDbqY6yPrC4qGCZ1n1ldbJt1t1kfWEOzfF7M3v9V6gyQRnmPOk8f5QRjoM7pErzEVy50niVyRYqsIt2Cp7TRHgo2La5pO1xPnaVA7PZnDg0norLjcLtgnW584ElE1fYoaoCC+n4dyYc8jVSX4UtNvw7lCxBI1QdiCWKsjwQ6vUgrttTmmqjZRHIn5PmBa4XstOyPM2uaFj1NhCOZXnxYIRxm4uyjNh5rRq7caNpCO3WbxSp0gfjdtOvFm2aJ6k+SC5bnBcZKBdpc1NVxdu+Fv+I58zJ8Qjlmbi0K4sHzr7FezCpJJ38+H5CEPU7EVZ/PmohEpGZrRFh8OXuDWiSTAA56InmHZ6thzFVjmkahwINtUY7BZWTVOIP8A08KPeuJ0Lr+6YOJLhPRpWjZb2ooY6mKGNADtG1AOPNGuMVT7kc3yMWY1e2C0DtT7LKtGamH/AFKRvbUDmFRMThS0w4EEbirFNNaDqxsvC4fVSLVyUSkQ4njqhGi5e4nqvdldyGjmonPig4Y+TG/9POtyuH4UDkplJluZT7MITolXkfuNqCRO7NYcVYbPJbD2RYaDjSdrYz/UCJaRy+vRYplxdRqg7ib8iti7PdoadWm33s7VOwc3UA6gjeNLJOfqsc+ikaL73uzwus+7Z412EZ/p6I2W1Nohw3NJu2eInyhW3D4ttVrQ092xOt+Cg9tsl99hXuHx0x7xvPZHeb4tnxAVHU4lnir3WynHWOalJGPNEKVg60HxUNlQOJA4T6pwOgqr6TRwycts1vsxWBY2D+BCfaVkwhmIbypv567B8LjxCH9k8xhzQTZXzNMEMTh303fubrwcLtPgQECpxa8oW6iPGd+5iRYvU86kZvqLHqLFJV7KhvEY0Ni+8jxkXVUzvMdokA70LxeYPeReJMeoH1UebwdZ1XqWzIHQU63RRpTjChJEHFrgRrKteVZrIgnfHiAJKqjxK6w9csdrvjyi6JOiGrL09u14/VCcbhV3l+O2gL8vNPV2o3sroAVaDguGOcEXdgyU9hMrcTBaq6ZDdAzC0tuyPYPs0TdSsN2Vee81pHRGqDH0xBCl/cXnN/SCcRhzTbs7z8t6rWbVRJA0/NyO53mUucZu0R0jWRr4hVLE1pQtlmKOtkV5Xjaa9bqplChJCrjHky9ug/k+JNPBVGae+qtHUUmku9agSabJvFPgU6Y0YyT/AJPO275geCcwwkhXdRFPT8E4u1hbB9v8RhHAA7bLS117clasNjcvzRv6rPdVTvAi6zXNh3lY+x+HFli5YTh6Hs1MMcc9S0HcX7GGuvRqyN0wqfn3s2xGGkkAtH7gRC1qni24ekatSpsU2CSSfIAbyTYAarKe2ntBq41+yJp0Gnus/cf7qhGrjw0HquwdR1N7orzYIp0mVCpThcUMPtuAJiTEp0MJKKZfgNrUJyeZydvuWQxUhijgCDsuEOH5IRplBtNlxLjo3efsEUw+XOeNkw4CwJFxGolRs6aKI2RG1H4VVyth8K7leqM74DtXHdoOCMYDGGmRBtvQZlMvdbWdUXqUI8v+VEiyDs03s3m+00c9Nb9FccJUnh8/NZJ2Qxoa4NOs/nRavl1cEDTwSsX8xOeOjF+2WSHBZgWgRSqHbp8Nh9i3/a4kRyHFM1aS1P2ldnv9Vgy5ompQmo3iRH6jfFt+rQsyw8uptJ1IB681ORUF0k7tEvJsVsuF1rOTYiafRY9RpQbLQsHj/c4YAuguBvvvYRzSydSGuox84oWZ9hGVar6gc5u2ZgREnX1lJWfAV5psP9oSVix2rsy22nR8imncX1MeoEpEXjnqkaVxfUx6gfVeFt45wvReTNPSI9V011jyj1TZbHqvQLHlHqoOHWvkwlWbHnHlF00zUBd1Gx5x5RdQcT8txBBF0dpV5Gqq2HN/RE8NWhEmQ0W7LGAkSrflWHZIETKzzBYmIurdleZim2XG8eStiwaL+w0qVOSQIF1SMw7ZUXOOwQQJg8VTO0/a99cljXEMHA/F/CDZW6XiVzy+ERLFGraJWZYjvTqd/XehGKZsu5FEsRSlx168eqh1BJulZKyI6OcM2SjeVYQOeJsN55C59AhWBbdFcPWhriNYPrZW4KUlYGS/BzUq7T3O4knw3BTMFa6g0RZEGCGocrGIaSQNxdaT4q2dlqoaNpxAaBJJsABqSqiWAv8AFPZnmNvdsMMGt/iP2HDxSElbHIukTu2Hax2LeGtJFFh7jdNo6Go4f1HdwFuKAUMMXngOP0CacUXoUg1lPmAT43UtKK0Hj3LZpHYPshh3U5fSY+d72hx8zfyU/NOwNKnNShOxMOZqWH+2blvI6In2GrBlNotOp5T+3y1VnxtOAajbgiHN3EceqX4txsveTjMy/HV24WmXm7phoO8/l1nOZY1z3FzjJK0L2o5BUYW4hkuw+yAY/wDycXfvHAyO94HdObtubo4xcVvuc5cmSci+O/FWXMsLEEbxPjv+iB4FzdodfFWXGFppbRcBBETvJtH5wQMuQKw1cscCNxWn9lsz2mC97LKqp4K19i8WdqEvL3LpRtGtMfIWZdq8iFCuQxuzTcNpkaD+po6H0IWh4bEiLlNZ3lLcRS2Hai7TvD4+W4hWy+eOhLFL4c7fYyhzIhG8Sw1KdPZMhsIdVobjqiGRPIds68ik2a77X7F4wFMim0TuXqdoHujpxSViWjIk7bPkypQuOZj1j6rgsgxzhJJejRlHhZHr6JbNieEeqSS44TLkBd1GR5x5R90kkLZIqQk+nmpDXQkkoslBnLnbyuM2zl3wAm+vRJJG3oitgUXRTIHd5xOjW/NJJARPsSajolQKjrpJLmVIk4WylYYyHDkV6kuj3QMiRhAu62IXiSHL3ZdjBzqmpUaq5JJU0MIiPxF1YshqNqtDXEgt7si8b2nn0SSVcloZjoumU5lUwrwx9wbhwNnCdY1B5H1WgYXtKPdE67o57l4kqG+PYtpSqwrg6rKlMMcA4Fuy4OEh0/ECDYiDpzWM+0XsT/oagqUr4eqTsgkTSdqafFzYuDwsdJKSVidxKu09FPbVhSM3xz3NaCe60ac956pJKtbY3EMUaDm7HvIl1Nj7XkVGhw9CrL2SpxXACSSVmNfSWXD56XYz3A1G/c3nzMK6MsLpJKcfkT6hVx/BRO1GE2MS+LB0O/7rn1lQcsMVAkkqZ92P4neNfgv1H4R9kkkkSM1rZ//Z"/>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descr="http://t0.gstatic.com/images?q=tbn:ANd9GcRDcv2FGZCPiuJKvrfvTOcj0lej6_N94IJ6bAYhuyK7edcLMAk_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187" y="4654524"/>
            <a:ext cx="5383609" cy="1644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1932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764704"/>
            <a:ext cx="8136904" cy="2062103"/>
          </a:xfrm>
          <a:prstGeom prst="rect">
            <a:avLst/>
          </a:prstGeom>
          <a:noFill/>
        </p:spPr>
        <p:txBody>
          <a:bodyPr wrap="square" rtlCol="0">
            <a:spAutoFit/>
          </a:bodyPr>
          <a:lstStyle/>
          <a:p>
            <a:pPr algn="just"/>
            <a:r>
              <a:rPr lang="es-MX" sz="3200" dirty="0" smtClean="0">
                <a:latin typeface="Arial" pitchFamily="34" charset="0"/>
                <a:cs typeface="Arial" pitchFamily="34" charset="0"/>
              </a:rPr>
              <a:t>La declaración de la visión contesta la pregunta “¿qué queremos ser?”, mientras que la misión contesta la pregunta: “¿cuál es nuestra razón de ser?”.</a:t>
            </a:r>
            <a:endParaRPr lang="es-MX" sz="3200" dirty="0">
              <a:latin typeface="Arial" pitchFamily="34" charset="0"/>
              <a:cs typeface="Arial" pitchFamily="34" charset="0"/>
            </a:endParaRPr>
          </a:p>
        </p:txBody>
      </p:sp>
      <p:sp>
        <p:nvSpPr>
          <p:cNvPr id="3" name="AutoShape 2" descr="data:image/jpeg;base64,/9j/4AAQSkZJRgABAQAAAQABAAD/2wCEAAkGBhIQEBAQEBASDw8QEBUQEA4QEA8QEBAPFBAVFBQUEhIXHCYeFxojGRIUHy8gIycpLCwsFR4xNTAqNSYrLCkBCQoKDgwOFQ8PFCkcHB8pKSwpKSksKSkpKSkpLCkpKSkpKSwpKSksKSwsKSwsKSkpKSkpKSksLCksLCkpLCwsKf/AABEIALQA2AMBIgACEQEDEQH/xAAbAAABBQEBAAAAAAAAAAAAAAAAAQIDBAUGB//EADcQAAIBAgQEBAQFAwQDAAAAAAABAgMRBBIhMQVBUXEGIjJhE4GRwRQjUqGxYtHwB0JT8ReCkv/EABkBAQEBAQEBAAAAAAAAAAAAAAABAgMEBf/EACERAQEAAgICAgMBAAAAAAAAAAABAhESIQMxIkEEEzJh/9oADAMBAAIRAxEAPwD2Sj6l3LpSo+pdy6AAAAAAJcBQEuFwFAS4XAUBLhcBQEuFwFAS4XAUBLhcBQC4AAAJcBQEuFwFAAAAAAKVH1LuXSlR9S7l0AEFEYBca5AyOTNSIdmDMR5gzF0m0mYW5FmB1LdemmoqxNcTMZ+MqOL0bu/82IsPxTzZZfXYzNVWtmEzEecMxdJtKmKR05kxKpLCNDhCBEhQEYCsRjcwNl0C4ZhkmNzmtJtNmHIiQ+JmwPAAIqlR9S7l0pUfUu5dAGNYrGNlgSUitOZLMrzgzrjGKdnD4hFLQVI3qIkzjZYhR569NRqRDioPNCOXdtX7Jf3OPl1p08fsVMVfW31MR1HKrZdTer4e0XvpyVvuQYfhKpNy1k5a5mrWX2OXjm723nZ9LdOVkkPzlfOO1PZpw2mjMuU3oUqMepci9Dlm3DmxUyGU9SvjuJRopXTbe0Y726nOxV5jJGdQ8S0ZaNuD/qTt9TShUUleLTXVNMgjkNzEsokFSLOk7QrkNSEjEea9IdEliMiPic6p4ABlVKj6l3LpSo+pdy6AjI2SMYywMaGOA6UhFM2ybKARhyFnUsOw+uv0FtkIljTS2G1HyS1/glEZzaMhTtvq+bCUuXz+Qrf1/khoyzOb/rcV2iv73Aq4qCjK62e/cmoyRBWlqk+7+YRqxWx6J3jGPVPxOPjB5bSnO2bJCOZqPVlPD+KKE3lzZZdJKxSeJzVaibnllK6dJ2ayeWztrun9Dm/Edamq6qRVpJaq/mm9rvqzy/s+Wno/X1t6ItbMqVak5SqJwUI5cqqN6vToZPhfjca0HB+qOln0Y7G49U18NWbW0VtHUnmtkieObtc5iaNVZ5f7YN3ntdJ2bRreCeKOdSUOWW5n+I8ZJYaV9FKKWi1s5deho/6dcMcaMsRJWdV+S/6Fz+buPHluL5JJenZiWTMDj7rZXKM/J+lK2nu+ZzlDiMoPnGXVPQ1MpfTFxsd9NDUjM4PxZ1Vllvbc1bHSOZUPiMSJIkqnAAGVUqPqXculKj6l3LoCMjkSMjmWJUUiKRJJEcjtGKilLroub9i5hq0ZJZHdbJrqt7lWnHXsJg1etNrRZPMls5XVm11smcvJl8uLpjj8dtMBBJSMiLFLS63jqvv+xl0+M0qFGLryyt5pSVnKSUpyazJLQ0KtSa5JrquWvM5ri9HNSmpa/EqSlLq/NZLskkc88+OnTx4c60XUVR56cviQks0ZrVNMTEeRXtsRcAoqlSjBbRX86l94b4+ZNuMPT5dHfnZnv5XGenn1LXDYfiVaNadOKaoV3UrU6nV5rTipc1fkZPiTBVIL40buGsZve22rXJbanpuG8O0qeVZIySjlvJLNGN3JRg1ra7vv9S3UwlNR80Vlj5tFa1uen+WPnccuXJ6r5Jx4uE/0tpZ1WqS1yyUd+bVy/j+M4atiJUqFnOnLLVqJeVybtZdWmt/cr8Q8S0oxcMHQhRT0VWMFTlZ/pjFdObfyOHw9ZYWcvhLPiakKlOmk9Epxcc0v6Y3vfqdc5bjpjHrLbW4tx/8AFrJCH5Taim5Wk8stl3t+56RgeM4d0YxhONJKCiqctHBWsl7/ACPK+G8JVNqTblPLZt7NveXs+XY1+F49PE04uWWMdW72s3omOMxx1F3yy7d9h6ahBxcnUvzkYlfhUE5T0s7+W/P2RLU4jd2g3l5N7i1aDcG+Z5cbXpsmmdgMS4S06nZYOtmimcTh6DctFrc7DhlNxik0eyV4q0EPiMQ5MIcAARVKj6l3LpSo+pdy6AEc0SCAVpEUiapGxC0dpWKZUlli3zehNw6hli3zk7tletX2Vllf+5vneyX8kdbxLh6StmlK36ISlf57HCd7rtdzpsCWOU/8j4e9nTqpc3am7fJSuW147wfOpNd6VT+xWNN1wtfp/HY5njFZKUYrZyNbA+IKGJU3QqKeT1LLONm1pe6Rg8RxUZ1YwySjUjdvnBrk4y6+xjXPyYz/AF1xvDHK6+mhh8TFJq2uy78jRp1Mnw6cdb3Unzulf99foYmEp3km9lqzSwLzV739MW7NWs3aK568z1fk9Zajh451utKpTvpa+nNv6nHeNuJVaFJxk2vjzVKLvpqnKS/+Yv6na283tbf3b1+x5z/qrXzVcLS/4oTrv3c/y4/sp/U8+u25dORljdbFPDScHKpLWpN6y/TG+kUugkIXevUmqUlZy97e1r2ubVcWJ033X7Fbh1XNKT5ucUu19CKjre+ltNy1wqioTjNxVRKSbhJtRlblZa2IOy4HQlKXNrluzsaWESXm2t2RylHxRPRU6VOklys3y032Eq4+pN3nJyXTkvlsee4W3ddeWpqOpo1KEW8uVy6pfc0oSTWhxOCblJJLXodXg6birM7zrpxq2PQxIei1k4AAiqVH1LuXSlR9S7l0BGNuOY1lRHUIZFpDZ0b+xqXSWMbFxdNTqZvKldxa3a2172OF4liHrr3O48TrLRt+qSX0u/sef41b2+YuvpqW32yMrlO0U2+i1GV55b3drcmrP6Fzh+FVSrlktJJq2vfcTiHCtXHPK65S8y/cyu1nw54nUa9OlTi4wjSm5uTXnqOzzadjoMBxJVam1nr76nA1OF1IXcVr+qF0y1wDGypVfzJSt227mcPHJ5Jk65eXeFxen4Z2k29tre9zQwU222tPN/BjYPi1KSV5xV1zdiCeIrNuKqP4aflcdLrujp+Rd57cvHPjp2zaTbvy69zyjxjifjY6tZ3UctKPuoJXt83I6GnRjduWtotvm3bU4rE5viqctLydkuV+pywy21rShk1fZkmaKpyu/Ko636lmthk23G+uluRn42moO2bO/wDiSuv/AGfI6IWi4VZRUaqg5SSd/d2NWjQULq93+tLR+5i8Mw0KlWnHIlKUrWg5NR92aVehWp1JUpXvF/JrkZ33pfrbXwFTrY0VX6M5+he+ujNDDy6lR0/h6slUs92tGdZSOG4bPLOLT5nbUHezOd6yancW0ABY25lAAApUfUu5dKVH1LuXQEYyTHsjkWIEx6ZFcfFlpHOeMqulOPROX8Jfc4PHy3/6Ow8YTvVtyUF939zi8YrkUcHrZM0rXtJPbXbkPxNZTm5J7kvDML+XJ9ZBXwt3e1n15iBaQtbh8Ja219iBUpL3LeChObsld9CiKPD4tZWvmW+F4f4FRPNJwlo43vH6D5PK7S0fQRYlXS9yXsjp54FSV4byhKKT21jyOO8RcBnTVB5rOppK6soSXvz7HY4WbXw/80LmM4XCtTfx5ZbXs76Lo2uZwxtldetPMm7aydmvUou6t7FGrw2NSWZWjDZJPzSfuddQ4B+dack4arMnps0mvYm4X4Vy1VnV8stls7bM63KMaaPhzwtSoUYzcE6rV83OPsjF8UYa9RTWjSsd7ONrI5vxJh1lutzzb+e3ok+GnJ0vNo9zQwuE6lNdjQwlU9TzrlGhZqx2WB9MexyuFhmlFe51uGjay6Gb7iz1VsUBEaYKAABSo+pdy6UqPqXcugDGMeyORYGsbewrkIaRy/iyl+ZF9YL9m0crVwvNnW8d89R+yyrsjHlhbszViPDJQprr05lWo78jsavAKUtlkftqvoznsdg8k3He3O32FlgzMpYwuIdN3W5JCg20krtks8BJbprumiCti63xHma1IaGGzTikuZc/DextcE4M21OSskNjU4dgdnJaJaE1eld6Skvk9C1U2skUqsmtjnW4zMfgFF3T15tK37LQu8IlmV36o6X6rkJHDOb12LFGiqcrrZ6Ne5eF1s5dpaz1Ob45WvobuPrWTtuYWId01bc544d7dLl1phKI+lB3LscOug9UPY7uS3wWjeon0VzqsLzZicHw2WLk+f8ABu4P036mJ/S3+VgQUDbAAAApUfUu5dKVH1LuXQBkciRkckWJULFQ7IFRWi+xq1HPYmndtldYbVac1/JqzojYYfzLuYaaSic5xHDXmzp7GXiqF5M1kkY2Gw9pxfRnTOCa1V+5l/h9TWorRDEqpW4dT3yK/sWKekVbT2JZx0EpR5Gc/bURZ3yfyYQpZ9WtfYmlTHU42MKi+HYZWlZFmcSnX1Oky60xpm1lcrypmhKiMWGbI0zFQ1LOGwt5JF6XDWtR2Ho2fyJSLE0rWXIt4WNoopqOtuZoQVlYmM0uVPAANMgAAClR9S7l0pUfUu5dABGhQASw2cbpoeAFT4ARoalrKFgGWIalC7LQjQFRYYnhTsiSwWAjyAqZLYLAMygojwAjktCF0CzYLAVfwxLSw6RLYUBs43RW/DlsSwFenQsyyhEhQAAAAAAApUfUu5dAAAAAAAAAAAAAAAAAAAAAAAAAAAAAAAAAAAAAAAAAAAAAD//Z"/>
          <p:cNvSpPr>
            <a:spLocks noChangeAspect="1" noChangeArrowheads="1"/>
          </p:cNvSpPr>
          <p:nvPr/>
        </p:nvSpPr>
        <p:spPr bwMode="auto">
          <a:xfrm>
            <a:off x="63500" y="-833438"/>
            <a:ext cx="2057400" cy="1714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IQEBAQEBASDw8QEBUQEA4QEA8QEBAPFBAVFBQUEhIXHCYeFxojGRIUHy8gIycpLCwsFR4xNTAqNSYrLCkBCQoKDgwOFQ8PFCkcHB8pKSwpKSksKSkpKSkpLCkpKSkpKSwpKSksKSwsKSwsKSkpKSkpKSksLCksLCkpLCwsKf/AABEIALQA2AMBIgACEQEDEQH/xAAbAAABBQEBAAAAAAAAAAAAAAAAAQIDBAUGB//EADcQAAIBAgQEBAQFAwQDAAAAAAABAgMRBBIhMQVBUXEGIjJhE4GRwRQjUqGxYtHwB0JT8ReCkv/EABkBAQEBAQEBAAAAAAAAAAAAAAABAgMEBf/EACERAQEAAgICAgMBAAAAAAAAAAABAhESIQMxIkEEEzJh/9oADAMBAAIRAxEAPwD2Sj6l3LpSo+pdy6AAAAAAJcBQEuFwFAS4XAUBLhcBQEuFwFAS4XAUBLhcBQC4AAAJcBQEuFwFAAAAAAKVH1LuXSlR9S7l0AEFEYBca5AyOTNSIdmDMR5gzF0m0mYW5FmB1LdemmoqxNcTMZ+MqOL0bu/82IsPxTzZZfXYzNVWtmEzEecMxdJtKmKR05kxKpLCNDhCBEhQEYCsRjcwNl0C4ZhkmNzmtJtNmHIiQ+JmwPAAIqlR9S7l0pUfUu5dAGNYrGNlgSUitOZLMrzgzrjGKdnD4hFLQVI3qIkzjZYhR569NRqRDioPNCOXdtX7Jf3OPl1p08fsVMVfW31MR1HKrZdTer4e0XvpyVvuQYfhKpNy1k5a5mrWX2OXjm723nZ9LdOVkkPzlfOO1PZpw2mjMuU3oUqMepci9Dlm3DmxUyGU9SvjuJRopXTbe0Y726nOxV5jJGdQ8S0ZaNuD/qTt9TShUUleLTXVNMgjkNzEsokFSLOk7QrkNSEjEea9IdEliMiPic6p4ABlVKj6l3LpSo+pdy6AjI2SMYywMaGOA6UhFM2ybKARhyFnUsOw+uv0FtkIljTS2G1HyS1/glEZzaMhTtvq+bCUuXz+Qrf1/khoyzOb/rcV2iv73Aq4qCjK62e/cmoyRBWlqk+7+YRqxWx6J3jGPVPxOPjB5bSnO2bJCOZqPVlPD+KKE3lzZZdJKxSeJzVaibnllK6dJ2ayeWztrun9Dm/Edamq6qRVpJaq/mm9rvqzy/s+Wno/X1t6ItbMqVak5SqJwUI5cqqN6vToZPhfjca0HB+qOln0Y7G49U18NWbW0VtHUnmtkieObtc5iaNVZ5f7YN3ntdJ2bRreCeKOdSUOWW5n+I8ZJYaV9FKKWi1s5deho/6dcMcaMsRJWdV+S/6Fz+buPHluL5JJenZiWTMDj7rZXKM/J+lK2nu+ZzlDiMoPnGXVPQ1MpfTFxsd9NDUjM4PxZ1Vllvbc1bHSOZUPiMSJIkqnAAGVUqPqXculKj6l3LoCMjkSMjmWJUUiKRJJEcjtGKilLroub9i5hq0ZJZHdbJrqt7lWnHXsJg1etNrRZPMls5XVm11smcvJl8uLpjj8dtMBBJSMiLFLS63jqvv+xl0+M0qFGLryyt5pSVnKSUpyazJLQ0KtSa5JrquWvM5ri9HNSmpa/EqSlLq/NZLskkc88+OnTx4c60XUVR56cviQks0ZrVNMTEeRXtsRcAoqlSjBbRX86l94b4+ZNuMPT5dHfnZnv5XGenn1LXDYfiVaNadOKaoV3UrU6nV5rTipc1fkZPiTBVIL40buGsZve22rXJbanpuG8O0qeVZIySjlvJLNGN3JRg1ra7vv9S3UwlNR80Vlj5tFa1uen+WPnccuXJ6r5Jx4uE/0tpZ1WqS1yyUd+bVy/j+M4atiJUqFnOnLLVqJeVybtZdWmt/cr8Q8S0oxcMHQhRT0VWMFTlZ/pjFdObfyOHw9ZYWcvhLPiakKlOmk9Epxcc0v6Y3vfqdc5bjpjHrLbW4tx/8AFrJCH5Taim5Wk8stl3t+56RgeM4d0YxhONJKCiqctHBWsl7/ACPK+G8JVNqTblPLZt7NveXs+XY1+F49PE04uWWMdW72s3omOMxx1F3yy7d9h6ahBxcnUvzkYlfhUE5T0s7+W/P2RLU4jd2g3l5N7i1aDcG+Z5cbXpsmmdgMS4S06nZYOtmimcTh6DctFrc7DhlNxik0eyV4q0EPiMQ5MIcAARVKj6l3LpSo+pdy6AEc0SCAVpEUiapGxC0dpWKZUlli3zehNw6hli3zk7tletX2Vllf+5vneyX8kdbxLh6StmlK36ISlf57HCd7rtdzpsCWOU/8j4e9nTqpc3am7fJSuW147wfOpNd6VT+xWNN1wtfp/HY5njFZKUYrZyNbA+IKGJU3QqKeT1LLONm1pe6Rg8RxUZ1YwySjUjdvnBrk4y6+xjXPyYz/AF1xvDHK6+mhh8TFJq2uy78jRp1Mnw6cdb3Unzulf99foYmEp3km9lqzSwLzV739MW7NWs3aK568z1fk9Zajh451utKpTvpa+nNv6nHeNuJVaFJxk2vjzVKLvpqnKS/+Yv6na283tbf3b1+x5z/qrXzVcLS/4oTrv3c/y4/sp/U8+u25dORljdbFPDScHKpLWpN6y/TG+kUugkIXevUmqUlZy97e1r2ubVcWJ033X7Fbh1XNKT5ucUu19CKjre+ltNy1wqioTjNxVRKSbhJtRlblZa2IOy4HQlKXNrluzsaWESXm2t2RylHxRPRU6VOklys3y032Eq4+pN3nJyXTkvlsee4W3ddeWpqOpo1KEW8uVy6pfc0oSTWhxOCblJJLXodXg6birM7zrpxq2PQxIei1k4AAiqVH1LuXSlR9S7l0BGNuOY1lRHUIZFpDZ0b+xqXSWMbFxdNTqZvKldxa3a2172OF4liHrr3O48TrLRt+qSX0u/sef41b2+YuvpqW32yMrlO0U2+i1GV55b3drcmrP6Fzh+FVSrlktJJq2vfcTiHCtXHPK65S8y/cyu1nw54nUa9OlTi4wjSm5uTXnqOzzadjoMBxJVam1nr76nA1OF1IXcVr+qF0y1wDGypVfzJSt227mcPHJ5Jk65eXeFxen4Z2k29tre9zQwU222tPN/BjYPi1KSV5xV1zdiCeIrNuKqP4aflcdLrujp+Rd57cvHPjp2zaTbvy69zyjxjifjY6tZ3UctKPuoJXt83I6GnRjduWtotvm3bU4rE5viqctLydkuV+pywy21rShk1fZkmaKpyu/Ko636lmthk23G+uluRn42moO2bO/wDiSuv/AGfI6IWi4VZRUaqg5SSd/d2NWjQULq93+tLR+5i8Mw0KlWnHIlKUrWg5NR92aVehWp1JUpXvF/JrkZ33pfrbXwFTrY0VX6M5+he+ujNDDy6lR0/h6slUs92tGdZSOG4bPLOLT5nbUHezOd6yancW0ABY25lAAApUfUu5dKVH1LuXQEYyTHsjkWIEx6ZFcfFlpHOeMqulOPROX8Jfc4PHy3/6Ow8YTvVtyUF939zi8YrkUcHrZM0rXtJPbXbkPxNZTm5J7kvDML+XJ9ZBXwt3e1n15iBaQtbh8Ja219iBUpL3LeChObsld9CiKPD4tZWvmW+F4f4FRPNJwlo43vH6D5PK7S0fQRYlXS9yXsjp54FSV4byhKKT21jyOO8RcBnTVB5rOppK6soSXvz7HY4WbXw/80LmM4XCtTfx5ZbXs76Lo2uZwxtldetPMm7aydmvUou6t7FGrw2NSWZWjDZJPzSfuddQ4B+dack4arMnps0mvYm4X4Vy1VnV8stls7bM63KMaaPhzwtSoUYzcE6rV83OPsjF8UYa9RTWjSsd7ONrI5vxJh1lutzzb+e3ok+GnJ0vNo9zQwuE6lNdjQwlU9TzrlGhZqx2WB9MexyuFhmlFe51uGjay6Gb7iz1VsUBEaYKAABSo+pdy6UqPqXcugDGMeyORYGsbewrkIaRy/iyl+ZF9YL9m0crVwvNnW8d89R+yyrsjHlhbszViPDJQprr05lWo78jsavAKUtlkftqvoznsdg8k3He3O32FlgzMpYwuIdN3W5JCg20krtks8BJbprumiCti63xHma1IaGGzTikuZc/DextcE4M21OSskNjU4dgdnJaJaE1eld6Skvk9C1U2skUqsmtjnW4zMfgFF3T15tK37LQu8IlmV36o6X6rkJHDOb12LFGiqcrrZ6Ne5eF1s5dpaz1Ob45WvobuPrWTtuYWId01bc544d7dLl1phKI+lB3LscOug9UPY7uS3wWjeon0VzqsLzZicHw2WLk+f8ABu4P036mJ/S3+VgQUDbAAAApUfUu5dKVH1LuXQBkciRkckWJULFQ7IFRWi+xq1HPYmndtldYbVac1/JqzojYYfzLuYaaSic5xHDXmzp7GXiqF5M1kkY2Gw9pxfRnTOCa1V+5l/h9TWorRDEqpW4dT3yK/sWKekVbT2JZx0EpR5Gc/bURZ3yfyYQpZ9WtfYmlTHU42MKi+HYZWlZFmcSnX1Oky60xpm1lcrypmhKiMWGbI0zFQ1LOGwt5JF6XDWtR2Ho2fyJSLE0rWXIt4WNoopqOtuZoQVlYmM0uVPAANMgAAClR9S7l0pUfUu5dABGhQASw2cbpoeAFT4ARoalrKFgGWIalC7LQjQFRYYnhTsiSwWAjyAqZLYLAMygojwAjktCF0CzYLAVfwxLSw6RLYUBs43RW/DlsSwFenQsyyhEhQAAAAAAApUfUu5dAAAAAAAAAAAAAAAAAAAAAAAAAAAAAAAAAAAAAAAAAAAAAD//Z"/>
          <p:cNvSpPr>
            <a:spLocks noChangeAspect="1" noChangeArrowheads="1"/>
          </p:cNvSpPr>
          <p:nvPr/>
        </p:nvSpPr>
        <p:spPr bwMode="auto">
          <a:xfrm>
            <a:off x="215900" y="-681038"/>
            <a:ext cx="2057400" cy="1714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70" name="Picture 6" descr="http://t1.gstatic.com/images?q=tbn:ANd9GcSpCA_-zTErAZUiwLHPxJn3mlnPZdYddgODI37EdQVYsKwq9Qp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429000"/>
            <a:ext cx="4019765"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5740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924944"/>
            <a:ext cx="8424936" cy="2954655"/>
          </a:xfrm>
          <a:prstGeom prst="rect">
            <a:avLst/>
          </a:prstGeom>
          <a:noFill/>
        </p:spPr>
        <p:txBody>
          <a:bodyPr wrap="square" rtlCol="0">
            <a:spAutoFit/>
          </a:bodyPr>
          <a:lstStyle/>
          <a:p>
            <a:pPr algn="just"/>
            <a:r>
              <a:rPr lang="es-MX" sz="2800" dirty="0" smtClean="0">
                <a:latin typeface="Arial" pitchFamily="34" charset="0"/>
                <a:cs typeface="Arial" pitchFamily="34" charset="0"/>
              </a:rPr>
              <a:t>Radica en que es una fuente de inspiración para el negocio, representa la esencia que guía la iniciativa, de él se extraen fuerzas en los momentos difíciles y ayuda a trabajar por un motivo y en la misma dirección a todos los que se comprometen en el negocio.</a:t>
            </a:r>
          </a:p>
          <a:p>
            <a:endParaRPr lang="es-MX" dirty="0"/>
          </a:p>
        </p:txBody>
      </p:sp>
      <p:sp>
        <p:nvSpPr>
          <p:cNvPr id="3" name="2 CuadroTexto"/>
          <p:cNvSpPr txBox="1"/>
          <p:nvPr/>
        </p:nvSpPr>
        <p:spPr>
          <a:xfrm>
            <a:off x="4355976" y="948070"/>
            <a:ext cx="3096344" cy="1200329"/>
          </a:xfrm>
          <a:prstGeom prst="rect">
            <a:avLst/>
          </a:prstGeom>
          <a:noFill/>
        </p:spPr>
        <p:txBody>
          <a:bodyPr wrap="square" rtlCol="0">
            <a:spAutoFit/>
          </a:bodyPr>
          <a:lstStyle/>
          <a:p>
            <a:pPr algn="ctr"/>
            <a:r>
              <a:rPr lang="es-MX" sz="3600" dirty="0" smtClean="0">
                <a:effectLst>
                  <a:outerShdw blurRad="38100" dist="38100" dir="2700000" algn="tl">
                    <a:srgbClr val="000000">
                      <a:alpha val="43137"/>
                    </a:srgbClr>
                  </a:outerShdw>
                </a:effectLst>
                <a:latin typeface="Arial" pitchFamily="34" charset="0"/>
                <a:cs typeface="Arial" pitchFamily="34" charset="0"/>
              </a:rPr>
              <a:t>Importancia de la Visión</a:t>
            </a:r>
            <a:endParaRPr lang="es-MX" sz="3600" dirty="0">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http://t0.gstatic.com/images?q=tbn:ANd9GcSveBADYUJyvyFQbvuqncDLmiSkxxir8oIBXd5e-j6iLsReex6ct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76672"/>
            <a:ext cx="2143125" cy="2143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0564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2364884"/>
            <a:ext cx="3528392" cy="3108543"/>
          </a:xfrm>
          <a:prstGeom prst="rect">
            <a:avLst/>
          </a:prstGeom>
          <a:noFill/>
        </p:spPr>
        <p:txBody>
          <a:bodyPr wrap="square" rtlCol="0">
            <a:spAutoFit/>
          </a:bodyPr>
          <a:lstStyle/>
          <a:p>
            <a:pPr marL="457200" indent="-457200" algn="just">
              <a:buFont typeface="Wingdings" pitchFamily="2" charset="2"/>
              <a:buChar char="§"/>
            </a:pPr>
            <a:r>
              <a:rPr lang="es-MX" sz="2800" dirty="0" smtClean="0">
                <a:latin typeface="Arial" pitchFamily="34" charset="0"/>
                <a:cs typeface="Arial" pitchFamily="34" charset="0"/>
              </a:rPr>
              <a:t>Fomenta el entusiasmo y el compromiso de todas las partes que integran la organización.</a:t>
            </a:r>
          </a:p>
          <a:p>
            <a:pPr algn="just"/>
            <a:endParaRPr lang="es-MX" sz="2800" dirty="0">
              <a:latin typeface="Arial" pitchFamily="34" charset="0"/>
              <a:cs typeface="Arial" pitchFamily="34" charset="0"/>
            </a:endParaRPr>
          </a:p>
        </p:txBody>
      </p:sp>
      <p:sp>
        <p:nvSpPr>
          <p:cNvPr id="3" name="2 CuadroTexto"/>
          <p:cNvSpPr txBox="1"/>
          <p:nvPr/>
        </p:nvSpPr>
        <p:spPr>
          <a:xfrm>
            <a:off x="2051720" y="620688"/>
            <a:ext cx="4752528" cy="1077218"/>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Ventajas de establecer una misión</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5" name="AutoShape 2" descr="data:image/jpeg;base64,/9j/4AAQSkZJRgABAQAAAQABAAD/2wCEAAkGBhQSEBQQEBQUFBQUFxcWFRUUFBQVFRQXFxUVFRQXFBUXHCYeFxojGRQUHy8gJCcpLCwsFR4xNTAqNSYrLCkBCQoKDgwOGg8PGiwkHyIpLCwsLCwpKSksLCwsLCkpLCksLCwsLCwpLCwsLSwsLCksLSwsKSwpLCwsKSwsLCwsLP/AABEIAL8BCAMBIgACEQEDEQH/xAAbAAACAwEBAQAAAAAAAAAAAAAAAwIEBQYBB//EAD4QAAEDAgMEBwUGBAcBAAAAAAEAAhEDEgQhMQVBUXEiYYGRobHBBhMjMtEkQlJigvAUcqLhByUzU5KywkP/xAAaAQADAQEBAQAAAAAAAAAAAAAABAUDAgEG/8QALhEAAgIBAwIFAwQCAwAAAAAAAAECEQMEEiExcRMiQVFhIzKxBTOB0fDxFJHh/9oADAMBAAIRAxEAPwCkhShEL7EjkUKUIhAEUKUIhAEV5CnCIQBFClCIQBFClCIQBFClCIQBFClCIQBFClCIQBFClCIQBFClCIQBFClCIQBFClCIQBFClCIQBFeQpwiEARQpQiEARQpQhAE4RCnai1c2BCEQp2otQBCEQpwi1AEIRCnai1AEIRCnai1FgQhEKdqLUAQhEKdqLUAQhEKdqLUAQhEKcItQBCEQp2otQBCEQp2otRYEIRCnai1AEIRCnai1AEIRCnai1AEIRCnai1FgQhEKdqLV5YEIQp2r1egTtRam2otWdnoq1FqbCLUWAq1Fqbai1FgKtRam2ohFgKtRam2otRYCrUWptqLUWAq1Fqbai1FgKtRam2otRYCrUWplq9tRYCrUWptqLUWAq1FqbaiEWAq1Fqbai1FgKtXtqnavbUWAq1Fqbai1FgKtRamQvbUWAq1Fqbai1FgKtQm2oRYDLV7amWotXFnoq1Fqbai1FgLtXlqbaptw5IuAyG9cyyRj9zo6jGUvtVle1Fqbai1dWcirV7amWotRYCrVsYXDtqUQIEjJZlq09gvF7mnSFO/Uf20/Zjuif1Gn7GTUolpIO5RtWjtRvTlU7UxpcryYlJ9f6MdRjWPI4roKtRam2otTNmAq1Fqbai1FgKtRam2otRYCrUWptqLUWAq1e2plqLUWAq1Fqbai1FgKtU6dAu+UE8hKlaum2DhYpB34s0tqdR4MNyXJvgxeLKjlLUWq3jGfEfH4j5pNq3jLckzGSptCrUWptqLV1Z4KtQm2oRYDbUWptqLVnZ6KtRam2otRYCrVc2ZX6fuyMvrxSLVdwOGIN8HPTLxlT/1GSWJdx3RX4n8FXHYWx5A01Cr2rT2vm8fvcqNq00WRzxK/Tg41cFHLx68irUWptqLU5YqKtWnsOj0yeqFRtWvsN4tcN/7Cn6+X00vdjekjc7+CvtujmCswU10mLoT82hBB5LJrYplM2jUQeYnjxSeLXeDj2UOZdJ4s91lE0jwKiAthgGbj8u6Rn2qjtK0AVGbyAQd88EYv1Ge+8n2nM9HHb5OpWtV7B7JL23THBVWZ5ro9kj4QTuq1DjjUsb6i2mwqU3Ga6HMupQSDuyXlqt4xvxHcyk2pzHPdBS90hWa2ya+RVqLU21Fq7s5FWotTbUWosBVqLU21FqLAVauh2XUIozOQB8FmYPZzqh6Og1JXQ4bZFrLSct/WpX6hkjKKinymP6OLi9z6HJPEkniVG1dZicFQaLS0SeAk81zdSlBI3bjxTWn1McvlXFGGbBLH5n6le1FqdavLU3YuKtQm2IRYDrEWKzRoXODRvKZi8HYYmQVg8sVLZfJ2oScd3oUrEWJ1qLV3ZyeYfDF7gO88BvWtVLWjqGQVfAG1s7ynjBGpm4mOrJfP6rO8s/hdCzp8axRt9WZuPMv5AD1VexdA7AM3iSvWsYNwgJjFrVigoqJhPTPJNybOesRYtDa1ZsSNeSqNzEjentNqlmT9GhXPgeKvVCrU7ZNSKjh1z3gItUMOz4pPUFnrucafz/Z1pX532Oge6QuJ2jXNDESZtPacuHHVde12S5n2sYT0x93Mc1GmitFlqhinVhDAXT2NHM7lZZs8UyHP6bv6R/KPVU9gbWNamLGumNIPmcls1sNAmoR/KPV30XiSaBumY1eq0VSxuhz6gTuW/sZvwj1ErFxtWkypTcBlILmiJgb10WCqscIYcte/PRbf8hvH4UvR8GPhKOTejAxVM3meKVatHajfiHkFTtVvTz3Yo9vxwScyqbFWIsTrUWrezMU6iRqF5YtFhDmAbxkVSGpbvHkksGqcpuE+o9n0yhBTh0F2IsTrUWp2xEu7DxDg/wB2AIOck6RwG9bzqU5ucY4aBczg2fFb0rdc+zRb+IAscZJNpjPLTgoWqVZZFXA7xoz3Nk3bj+x4KljHAsaMpucRxifqrV5sJPNV8Y2G02kZhoP/ACzXGnaWWPcY1X7TRQsRYnWotX0FkITYhOtQiwLeCyqNPWrW1nAkAahWHbFIgtdJGcEJG0KRukghSfFjk1EWulf2UNrhgaf+dDOsXhanWqFfJpT857YuXsJQjukkTwegV9tf7o1VLBUSQr1DgF82i3Vnth3r1mGJ+bIKy1oGZ7AvYnMrpIOhSxTgxukrCw9WXFumZIHmunqUAdVzuOwPunhwM5z9VrhyeFkUjjLHxINDLFnbTva5rqeeXSHETlHXqtct/fPRZ+IzqxwaAe0k/RVNXNPD3onaeLWT/sjg9ryOH73qO06fvGQM53KdPBtkmBn4/RWMLa10HIjceB0I6lF3ejLEaMHD7QfgqZbVDnMByc0aTuI4da3MLjHVqYc4hgdu+Z/buHir+IZTc03AEEZjiOS5nEUKU24fO7QAnXTSUKVHMqLdd9JgLQ0lzsgdSTzUtlPqNrtYREb5BBHNSqbGp0qbXOd8Y72xa3qA+9zRsdrgXVnuBjLz4rmX3Hq6GnjHS89iTYp0xPS45/RStX0Gm8uKKZEzO5uhViLE21FqYsyEYd5D3Dz5Ksx01yPy594hX3YYgh4VPB0vjVuotHgT9FFxPdqLXu3+S1le3TU/ZFixFibai1WrIpXrULmkSR1jUHcQr9HbFMMFN/ReQWC7VzojInXckFqczAtJa5wBIzBO7kp2tUeH6j2k3cr0DENmmWNzcYH1lNrYd1SC6GwI4qVXFMpjMjtSKOLNTMAhvEiJ5KanTsotblT6Ca+FLeXFKsWlUoXDh1lVqtAtPHkq2m1O9bZPkl6nBse6K4K1iE21CdsUOmFP8LvVLxVYNYXVBkBmQJy5aqUtPUeowVT2s51kNcDJAM5E56L54tGaROcR1cOpVa4ucGjdrzVnF1bGzvOQ5qth+iOtOazNtj4aFNLj3S8Rl1j4Fje1WKRjqVNp37ymUwdSVMRQZp5Ie7cqrcQG66r1+1GjctLOCyHLm9vOdeJ01HqtV232gE5BYO0dqe+qCzMacyV5I9RrMpAAAZgAAHjACwsRUitUHWP+rYXQUKJDQDqAAeYGa5rHP+1VRwtP9AT2paWGK7fgSwW8sn3/ACXsPUkK5WoB4jeNCMiORWdgnarUpnJT+o/Zh19nvLw10uAzlvRcANY4HktXZu1KFIW02AE6w3Mn8zt/arFPOr+k+YVLbezOialLo1Lhpo6dZHHrW6wvwvEQvLN9TYxNTBiocmAFxkmYjlCtVKTQBTGjdfSUnAbHqOEveRxAyVzEYYNZDf3klKvkY3eg2iOiOSnap0qcNHIeSlavpIcRSIUuWxVqA3MDim2rym3pTIFuWfE5rPUZNmNs1wQ3zSLFYNaMwJVVlNjnEtgExMb40lMqVA7KQUhuDddLXADfkSexRk2naLMkmqY1+G4JVu4q0GPG8EdoPiqVSsTUDLXA66ZQDx0TWHPNSSuxTLgg4t9KJVaUtI4gjwVDYNSrVBL3Q1uQj5j19QWsQsHC4hz3/BgSJcNABOvVmtdbXlZnom+Ub7MFTaboBdxOZ7zoitjmsEkpDdnkjpVYG8MGZ/U76Kf8NRaQbbiNC7pHx0SI73ZKmXPh2YG6folmmbjMlNqY4jMfVee8LjmIy71vp/3EZaj9ti7V6mWoViyMTre1NBrvduMuyGTS4GchBiFB7L6nvDc0DJrCct8uIVajsmKvSdcG5gQNdxMBaRyzPNStNj3eef8ABQ1GWvJH+TGx1W6rbOTB4nM+EKFF5nqGirUnklzz94k95Vug3LikMuTfNyH8cNkEi9hzOqnXdOQ7VHDMhhOvqqOLBtJm124xI7UIJFu8aEKvicQyIWJh6OLxE2hrADHvC7onjaNStHCeyZ/+9Yv6mC2eZJJ7oTEMU5LhC08sY8NmDXxDHPqEuPRgQAXajUgaBWdkUC4ipa5tO4Q5wLbozhoOZ9F2VPDhjbWANy3CO/isnbcOosJJEEZjXcvM2HwkuT3Dl8V0b9Oq0tDss81wm36sY+pqJazXL7gXTeztVgDgwF35s3Hv3cslyHtfWjaT9R0KeX6Vg3cbN65L2BfmVsYd0hc5gK3S7Ft4F69R4y8z/VbyI8J9FZxDMhzCqVDDmHg4eJg+au4rVg4n0TuOVYJL/ORPKvrRZbpU4as/HjonkfJarNFl4/R3JKyVIYXUbTbkOQ8lK1GFzptP5R5BNtVuMuESGuRL8gTwErIwtN1QkTGckrT2k+KZ/MQPU+AKoYWoWnJT9XO5KJQ0kaTkWH7OI0MpTa5YYqEDnkDyJRidqumPROpbQ4/UJUcZ4Nqs3OHevaWPD3ho1zJ5R9YTji2kZtaebQlUSxrvhta24gEARK0xPzq/cyycwdexatXLbZxzcLVc5giYc4TEyNRO6QfFdaRvKobQ2VRxLfiNa+35XQZaYmR4GNCqGeO+NepPwT2S3ehQ2Vi316YeAGtOheT3ho/sr4wMjpVD+kAd0yuM2ltGthYdUHQd8pb0g4iJ3y3UZFIo/wCIR3MPl3qVZVZ3jaTaYnMni4ySmsrh0R5rlMNtP3rbrwXHUb+Ubluez+FgOcczkPXLwW2BXNUY55rw3Zp2oTbUKtZIPMOJudxce4ZBV9tVbKDyNT0R+ox5Eq5hB0Z4k+ZWX7QVJdTp83nsyHqknLZg/j8jUY781fP4M2lSyAWhhqeUbyqzRJWjhGxqpCRXLbaOQG4KjtQC0zuWrOSxNpmcuJjvW1GLZo4CjbSY3g0eIk+asWqdm7hl3L21WlwqIzduxdqxq1O73lMwQZLZ3Z5hbtqxW0iS6NQ4we0pHWdEOaPiTZV2PjalOW2iJDfmAiMpXH+2ryNpvnWyloZ+4F1O0MUWEmpTIO8jMHuXAbVxnvMZUfJM2jPXJohTr4oovrZtYJ/SBW/gzmudwAXRYHVaRM2XsU7oz29y065l7OU9+izqrZarGFq3WHgxo8wtlKote9GMlck+5rsOSzccPmWhuVTFMXMlwdR6nmyXTRb1dHuMK5aqGxNKjODp7HD6grTtVLDK8cexNyqptGD7RYm00m8XE+AHqVLAVWznGSqe0rbqsfgYD2ku+gXN4nFVGtuY7PgUhmd5GUcCrGjr8ZiabjGY7Eqng6et9QdQLY8WyuCw3tBVLulr1rf2PXr1iWsZcQJJLg0buPNcJXwjZySRt4nZ7CDZVqAxvtI8grmzNiCmQ9z3PdGRdAAkbgN/NZH8BUa8fxBDZ+WmwlxedwJA6LeJWlS2g9mb3tcOQAnSAQtoShjfnX/gvkUsi+n/ALL20GyGt3OdnyGcFKY/4D3fz+BtHomMxPvLSBkJORkboKXXI9w9o3Ot73A/+lq8ic5SXscOEo44xa9TE9pdnl+CkCTTc13Zm13g4dy4A4Uk/KO1fYsNhw+mWO0cC08iI9VxuCwoIhw6TTB5gxmkqGUzP2TgXtHyjvyXb7BZDCOR9D5BZuFwIG6Fr7Np2uI6vIrbA6mjLNG8bL1qEy1CqWSyGBHw28vUrmdpVr8Q87gQwfpyPjK6HC4gMw3vDoxrz/xLlyuzaRdm7XU8zmVL1E/JGJR08fPKRp4SlO9adCnuVKkI/stGjSyzSsUONkyREBZdds1GDi9vmtF2QKzaOeIpjrJ7gStorlGM3UWbsL2FOEQqtkkhCy8G2c+JJ8SVqYh9rHO4AnuCztnNyaOoJLUvlLuN6ZcNjsbhgW5hfG9ogHG140FQjugei+2Yn5V8KwlS+q95+89zu9xPqk8i5HoHTYFuQW9gwsfANyC3cK1exBl3co7J1cOBj19VO3JK2cYqO7D5hdvqcG8Cl1m5JtNQxOi7fQ5MzZVSMS5v4m+IIPlK3YXK4Ot9sZ1kjvaQupxFYMY550aCfoPLvW2ll5H8MV1MfOvlHKbaaXVahbrIaOTRB8ZXJbV2fVGbTI8V22FpnV2pzPM5nxScbSBnRKt22x1KkkcXsrYz3uaDq4gcpML6ps/ZrKLBTpiAN+9x4k7yuc9nMJdiAdzAXeg8T4LrnMkEdib08aW4T1MudpzeJe6rUfcwFrXWAjMgNJnrnrCy9sVDSpn3bgQcgHayfNMpVRReWOuY9s5EEtcfxCOPEKriMPVxRbUfSDAxxIJHSfGQIyBA55pSTvr1KGNUkl0N/Zbfd0GjUxJ7QhjfslR3F5d3PA9Fm19ouAtY2Tp1LYps/wAvOcn3biedxJ8QtsfNr4YvqG1XdFnAOlq5pzLcVWG4vJ7+l6rb2VW6IWVj2faah42n+hqyfQ0XU06TE+hk9vOO/JIwxyTXOgzwIPcV7F00wkrTRqwhTCFUskHObUqxggzfUeW/pDy53g0DtS8BRhqq16172M3Mb/U83OPiB2LUtgQo8nufZUV4Lau7s8Z8whaB0WfQGc8Voe8ygoSOmxb3ZKhssXYsflY4+Q9VcxRylVPZwTXqO4MA73f2W2NedGGV+RnRwiFJCoE0zttVIokb3kNHbr4ApeBboo7WfdVYz8ILjzOQ8j3p9CnASGR7sj+ChhVQ7lf2hxXu8LWqaW03nttMeJC+L7Hpr6b/AIl4uzAln+69jOybz4M8V862YxL5PuGYdDpcDoFv4QLBwe5b2DK7ieMukZKnhqkVeY9Vd3LKe+Kw5FeyPEdRRqZJOLqZKth8RkjEVZC9b4OaMWg77TSI/wBxvmtv2kxmbaLepzv/ACO+T2BY9IBuJpF2jSXn9LS70RQrOq1HVXauM8huHYIC4xyqDj7sHC8il7I0m/KkYgZJt6q4usu0jpmn7L0/9V/W1vgT6hb0LI9lx8Fx4vP/AFatlPY+Iom5nc2U9obLZWaA8ZjNrhAc09R9FztfD16dQ0i+9sAh5ADiDIzjfkepdcsPa7vi8mDxLisdRFbb9TbTTalt9DGxT7RAWrsd92CqToPegcon1WFtOr5rW9nKn+XVHcTW8yPRYYX5n2GNRzFd0ebJabByVPHuP8Q6fws8lobNMNCztpvnEu6gweCzXQ19S/hnq07RZ+GKvsOS7A09nvmm3qy7sl4q+yKvzt4EHvH9ghPY3cUS8sam0f/Z"/>
          <p:cNvSpPr>
            <a:spLocks noChangeAspect="1" noChangeArrowheads="1"/>
          </p:cNvSpPr>
          <p:nvPr/>
        </p:nvSpPr>
        <p:spPr bwMode="auto">
          <a:xfrm>
            <a:off x="63500" y="-879475"/>
            <a:ext cx="2514600" cy="1819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3704" y="2564904"/>
            <a:ext cx="3284470" cy="2376264"/>
          </a:xfrm>
          <a:prstGeom prst="rect">
            <a:avLst/>
          </a:prstGeom>
        </p:spPr>
      </p:pic>
    </p:spTree>
    <p:extLst>
      <p:ext uri="{BB962C8B-B14F-4D97-AF65-F5344CB8AC3E}">
        <p14:creationId xmlns:p14="http://schemas.microsoft.com/office/powerpoint/2010/main" val="15737506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908719"/>
            <a:ext cx="4536504" cy="5109091"/>
          </a:xfrm>
          <a:prstGeom prst="rect">
            <a:avLst/>
          </a:prstGeom>
          <a:noFill/>
        </p:spPr>
        <p:txBody>
          <a:bodyPr wrap="square" rtlCol="0">
            <a:spAutoFit/>
          </a:bodyPr>
          <a:lstStyle/>
          <a:p>
            <a:pPr marL="457200" indent="-457200" algn="just">
              <a:buFont typeface="Wingdings" pitchFamily="2" charset="2"/>
              <a:buChar char="§"/>
            </a:pPr>
            <a:r>
              <a:rPr lang="es-MX" sz="2800" dirty="0" smtClean="0">
                <a:latin typeface="Arial" pitchFamily="34" charset="0"/>
                <a:cs typeface="Arial" pitchFamily="34" charset="0"/>
              </a:rPr>
              <a:t>Incentiva a que desde el director general hasta el último trabajador que se ha incorporado a la empresa, realicen acciones conforme a lo que indica la visión. Recordando que los mandos superiores tienen que predicar con el ejemplo. </a:t>
            </a:r>
          </a:p>
          <a:p>
            <a:endParaRPr lang="es-MX" dirty="0"/>
          </a:p>
        </p:txBody>
      </p:sp>
      <p:pic>
        <p:nvPicPr>
          <p:cNvPr id="4098" name="Picture 2" descr="http://t0.gstatic.com/images?q=tbn:ANd9GcQBp8SkkbGmKT-uDlhEszvUXY4FpA2sILbmR5mnRS4QMhUmjTG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132856"/>
            <a:ext cx="2826981"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937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96752"/>
            <a:ext cx="4680520" cy="3970318"/>
          </a:xfrm>
          <a:prstGeom prst="rect">
            <a:avLst/>
          </a:prstGeom>
          <a:noFill/>
        </p:spPr>
        <p:txBody>
          <a:bodyPr wrap="square" rtlCol="0">
            <a:spAutoFit/>
          </a:bodyPr>
          <a:lstStyle/>
          <a:p>
            <a:pPr marL="457200" indent="-457200" algn="just">
              <a:buFont typeface="Wingdings" pitchFamily="2" charset="2"/>
              <a:buChar char="§"/>
            </a:pPr>
            <a:r>
              <a:rPr lang="es-MX" sz="2800" dirty="0" smtClean="0">
                <a:latin typeface="Arial" pitchFamily="34" charset="0"/>
                <a:cs typeface="Arial" pitchFamily="34" charset="0"/>
              </a:rPr>
              <a:t>Una adecuada visión, evita que se le hagan modificaciones, de lo contrario cualquier cambio esencial dejaría a los componentes de la empresa sin una guía fiable, fomentando la inseguridad general. </a:t>
            </a:r>
            <a:endParaRPr lang="es-MX" sz="2800" dirty="0">
              <a:latin typeface="Arial" pitchFamily="34" charset="0"/>
              <a:cs typeface="Arial" pitchFamily="34" charset="0"/>
            </a:endParaRPr>
          </a:p>
        </p:txBody>
      </p:sp>
      <p:pic>
        <p:nvPicPr>
          <p:cNvPr id="5122" name="Picture 2" descr="http://t0.gstatic.com/images?q=tbn:ANd9GcSxlAgyafvnS61b3tonFrGygNiGqq7lCBpatFZy5hR0GPVurH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060848"/>
            <a:ext cx="3258067"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9769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Conclusiones</a:t>
            </a:r>
            <a:endParaRPr lang="es-MX" sz="3600" b="1" dirty="0">
              <a:latin typeface="Arial" pitchFamily="34" charset="0"/>
              <a:cs typeface="Arial" pitchFamily="34" charset="0"/>
            </a:endParaRPr>
          </a:p>
        </p:txBody>
      </p:sp>
      <p:sp>
        <p:nvSpPr>
          <p:cNvPr id="8" name="7 Rectángulo redondeado"/>
          <p:cNvSpPr/>
          <p:nvPr/>
        </p:nvSpPr>
        <p:spPr>
          <a:xfrm>
            <a:off x="524148" y="1628800"/>
            <a:ext cx="8080300" cy="41764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latin typeface="Arial" pitchFamily="34" charset="0"/>
                <a:cs typeface="Arial" pitchFamily="34" charset="0"/>
              </a:rPr>
              <a:t>Conocer la historia y la evolución de la mercadotecnia es importante para reconocer que conforme pasa el tiempo las necesidades de los consumidores se satisfacen de diferente manera y que los autores la conceptualizan de igual forma.  </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1392256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Aprendizaje</a:t>
            </a:r>
            <a:endParaRPr lang="es-MX" sz="3600" b="1" dirty="0">
              <a:latin typeface="Arial" pitchFamily="34" charset="0"/>
              <a:cs typeface="Arial" pitchFamily="34" charset="0"/>
            </a:endParaRP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latin typeface="Arial" pitchFamily="34" charset="0"/>
                <a:cs typeface="Arial" pitchFamily="34" charset="0"/>
              </a:rPr>
              <a:t>Analizar los elementos fundamentales de la Mercadotecnia, aplicando sus procesos y técnicas generales y evaluará los aspectos relacionados con los mercados tales como investigación y segmentación de los mismos.</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13081673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409700"/>
            <a:ext cx="8155756" cy="4832092"/>
          </a:xfrm>
          <a:prstGeom prst="rect">
            <a:avLst/>
          </a:prstGeom>
          <a:noFill/>
        </p:spPr>
        <p:txBody>
          <a:bodyPr wrap="square" rtlCol="0">
            <a:spAutoFit/>
          </a:bodyPr>
          <a:lstStyle/>
          <a:p>
            <a:pPr marL="285750" indent="-285750" algn="just">
              <a:buFont typeface="Wingdings" pitchFamily="2" charset="2"/>
              <a:buChar char="ü"/>
            </a:pPr>
            <a:r>
              <a:rPr lang="es-MX" sz="2800" dirty="0" smtClean="0">
                <a:latin typeface="Arial" pitchFamily="34" charset="0"/>
                <a:cs typeface="Arial" pitchFamily="34" charset="0"/>
              </a:rPr>
              <a:t>KOTLER, Philip y AMSTRONG, Gary. “Fundamentos de Marketing”. 6ª ed. Ed. Pearson. 2004.</a:t>
            </a:r>
          </a:p>
          <a:p>
            <a:pPr algn="just"/>
            <a:endParaRPr lang="es-MX" sz="2800" dirty="0" smtClean="0">
              <a:latin typeface="Arial" pitchFamily="34" charset="0"/>
              <a:cs typeface="Arial" pitchFamily="34" charset="0"/>
            </a:endParaRPr>
          </a:p>
          <a:p>
            <a:pPr marL="285750" indent="-285750" algn="just">
              <a:buFont typeface="Wingdings" pitchFamily="2" charset="2"/>
              <a:buChar char="ü"/>
            </a:pPr>
            <a:r>
              <a:rPr lang="es-MX" sz="2800" dirty="0" smtClean="0">
                <a:latin typeface="Arial" pitchFamily="34" charset="0"/>
                <a:cs typeface="Arial" pitchFamily="34" charset="0"/>
              </a:rPr>
              <a:t>STANTON, William., ETZEL, Michael. Y WALKER, Bruce. “Fundamentos de Marketing”.13ª ed. 2004.</a:t>
            </a: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r>
              <a:rPr lang="es-MX" sz="2800" dirty="0" smtClean="0">
                <a:latin typeface="Arial" pitchFamily="34" charset="0"/>
                <a:cs typeface="Arial" pitchFamily="34" charset="0"/>
              </a:rPr>
              <a:t>FISHER, Laura y ESPEJO, Jorge. “Mercadotecnia” 3ª ed. Ed. Mc Graw Hill. 2004.</a:t>
            </a:r>
            <a:endParaRPr lang="es-MX" sz="2800" dirty="0">
              <a:latin typeface="Arial" pitchFamily="34" charset="0"/>
              <a:cs typeface="Arial" pitchFamily="34" charset="0"/>
            </a:endParaRPr>
          </a:p>
          <a:p>
            <a:pPr marL="285750" indent="-285750" algn="just">
              <a:buFont typeface="Wingdings" pitchFamily="2" charset="2"/>
              <a:buChar char="ü"/>
            </a:pPr>
            <a:endParaRPr lang="es-MX" sz="2800" dirty="0" smtClean="0">
              <a:latin typeface="Arial" pitchFamily="34" charset="0"/>
              <a:cs typeface="Arial" pitchFamily="34" charset="0"/>
            </a:endParaRPr>
          </a:p>
        </p:txBody>
      </p:sp>
    </p:spTree>
    <p:extLst>
      <p:ext uri="{BB962C8B-B14F-4D97-AF65-F5344CB8AC3E}">
        <p14:creationId xmlns:p14="http://schemas.microsoft.com/office/powerpoint/2010/main" val="13922566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409700"/>
            <a:ext cx="8155756" cy="2677656"/>
          </a:xfrm>
          <a:prstGeom prst="rect">
            <a:avLst/>
          </a:prstGeom>
          <a:noFill/>
        </p:spPr>
        <p:txBody>
          <a:bodyPr wrap="square" rtlCol="0">
            <a:spAutoFit/>
          </a:bodyPr>
          <a:lstStyle/>
          <a:p>
            <a:pPr marL="285750" indent="-285750" algn="just">
              <a:buFont typeface="Wingdings" pitchFamily="2" charset="2"/>
              <a:buChar char="ü"/>
            </a:pPr>
            <a:r>
              <a:rPr lang="es-MX" sz="2800" dirty="0" smtClean="0">
                <a:latin typeface="Arial" pitchFamily="34" charset="0"/>
                <a:cs typeface="Arial" pitchFamily="34" charset="0"/>
              </a:rPr>
              <a:t>HOWARD, John. “Administración de mercadotecnia operativa, estratégica y administrativa”. 3ª ed. Ed. Diana.</a:t>
            </a: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r>
              <a:rPr lang="es-MX" sz="2800" dirty="0" smtClean="0">
                <a:latin typeface="Arial" pitchFamily="34" charset="0"/>
                <a:cs typeface="Arial" pitchFamily="34" charset="0"/>
              </a:rPr>
              <a:t>BENASSINI, Marcela. “Investigación de mercados”. 1ª ed. Ed. Prentice Hall. </a:t>
            </a:r>
            <a:r>
              <a:rPr lang="es-MX" sz="2800" smtClean="0">
                <a:latin typeface="Arial" pitchFamily="34" charset="0"/>
                <a:cs typeface="Arial" pitchFamily="34" charset="0"/>
              </a:rPr>
              <a:t>2001.</a:t>
            </a:r>
            <a:endParaRPr lang="es-MX" sz="2800" dirty="0" smtClean="0">
              <a:latin typeface="Arial" pitchFamily="34" charset="0"/>
              <a:cs typeface="Arial" pitchFamily="34" charset="0"/>
            </a:endParaRPr>
          </a:p>
        </p:txBody>
      </p:sp>
    </p:spTree>
    <p:extLst>
      <p:ext uri="{BB962C8B-B14F-4D97-AF65-F5344CB8AC3E}">
        <p14:creationId xmlns:p14="http://schemas.microsoft.com/office/powerpoint/2010/main" val="324769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smtClean="0">
                <a:latin typeface="Arial" pitchFamily="34" charset="0"/>
                <a:cs typeface="Arial" pitchFamily="34" charset="0"/>
              </a:rPr>
              <a:t>Secuencia didáctica</a:t>
            </a:r>
            <a:endParaRPr lang="es-MX" sz="3600" b="1" dirty="0">
              <a:latin typeface="Arial" pitchFamily="34" charset="0"/>
              <a:cs typeface="Arial" pitchFamily="34" charset="0"/>
            </a:endParaRPr>
          </a:p>
        </p:txBody>
      </p:sp>
      <p:graphicFrame>
        <p:nvGraphicFramePr>
          <p:cNvPr id="7" name="6 Diagrama"/>
          <p:cNvGraphicFramePr/>
          <p:nvPr>
            <p:extLst>
              <p:ext uri="{D42A27DB-BD31-4B8C-83A1-F6EECF244321}">
                <p14:modId xmlns:p14="http://schemas.microsoft.com/office/powerpoint/2010/main" val="3969755714"/>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2628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1223554841"/>
              </p:ext>
            </p:extLst>
          </p:nvPr>
        </p:nvGraphicFramePr>
        <p:xfrm>
          <a:off x="755576" y="1104900"/>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3596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Contenido Temático </a:t>
            </a:r>
            <a:endParaRPr lang="es-MX" sz="3600" b="1" dirty="0">
              <a:latin typeface="Arial" pitchFamily="34" charset="0"/>
              <a:cs typeface="Arial" pitchFamily="34" charset="0"/>
            </a:endParaRP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smtClean="0">
                <a:latin typeface="Arial" pitchFamily="34" charset="0"/>
                <a:cs typeface="Arial" pitchFamily="34" charset="0"/>
              </a:rPr>
              <a:t>Administración de la Mercadotecnia</a:t>
            </a:r>
            <a:endParaRPr lang="es-MX" sz="7200" dirty="0">
              <a:latin typeface="Arial" pitchFamily="34" charset="0"/>
              <a:cs typeface="Arial" pitchFamily="34" charset="0"/>
            </a:endParaRPr>
          </a:p>
        </p:txBody>
      </p:sp>
    </p:spTree>
    <p:extLst>
      <p:ext uri="{BB962C8B-B14F-4D97-AF65-F5344CB8AC3E}">
        <p14:creationId xmlns:p14="http://schemas.microsoft.com/office/powerpoint/2010/main" val="3606248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762056" y="485775"/>
            <a:ext cx="8130424"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Competencia </a:t>
            </a:r>
            <a:endParaRPr lang="es-MX" sz="3600" b="1" dirty="0">
              <a:latin typeface="Arial" pitchFamily="34" charset="0"/>
              <a:cs typeface="Arial" pitchFamily="34" charset="0"/>
            </a:endParaRPr>
          </a:p>
        </p:txBody>
      </p:sp>
      <p:sp>
        <p:nvSpPr>
          <p:cNvPr id="8" name="7 Rectángulo redondeado"/>
          <p:cNvSpPr/>
          <p:nvPr/>
        </p:nvSpPr>
        <p:spPr>
          <a:xfrm>
            <a:off x="762056" y="1988840"/>
            <a:ext cx="7736668"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latin typeface="Arial" pitchFamily="34" charset="0"/>
                <a:cs typeface="Arial" pitchFamily="34" charset="0"/>
              </a:rPr>
              <a:t>Conocer los antecedentes, evolución, entorno legal e importancia actual de la mercadotecnia, con el fin de que tenga una visión global de la misma.</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307458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18536" y="692695"/>
            <a:ext cx="6552728" cy="1323439"/>
          </a:xfrm>
          <a:prstGeom prst="rect">
            <a:avLst/>
          </a:prstGeom>
          <a:noFill/>
        </p:spPr>
        <p:txBody>
          <a:bodyPr wrap="square" rtlCol="0">
            <a:spAutoFit/>
          </a:bodyPr>
          <a:lstStyle/>
          <a:p>
            <a:pPr algn="ctr"/>
            <a:r>
              <a:rPr lang="es-MX" sz="4000" b="1" dirty="0" smtClean="0">
                <a:effectLst>
                  <a:outerShdw blurRad="38100" dist="38100" dir="2700000" algn="tl">
                    <a:srgbClr val="000000">
                      <a:alpha val="43137"/>
                    </a:srgbClr>
                  </a:outerShdw>
                </a:effectLst>
                <a:latin typeface="Arial" pitchFamily="34" charset="0"/>
                <a:cs typeface="Arial" pitchFamily="34" charset="0"/>
              </a:rPr>
              <a:t>Antecedentes de la Mercadotecnia</a:t>
            </a:r>
            <a:endParaRPr lang="es-MX" sz="4000" b="1" dirty="0">
              <a:effectLst>
                <a:outerShdw blurRad="38100" dist="38100" dir="2700000" algn="tl">
                  <a:srgbClr val="000000">
                    <a:alpha val="43137"/>
                  </a:srgbClr>
                </a:outerShdw>
              </a:effectLst>
              <a:latin typeface="Arial" pitchFamily="34" charset="0"/>
              <a:cs typeface="Arial" pitchFamily="34" charset="0"/>
            </a:endParaRPr>
          </a:p>
        </p:txBody>
      </p:sp>
      <p:pic>
        <p:nvPicPr>
          <p:cNvPr id="1026" name="Picture 2" descr="http://t3.gstatic.com/images?q=tbn:ANd9GcQ0SnuIGaOixLzEFp7drsZVif8LeSp-yprWHYH-rtq41DSUF4J6r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636912"/>
            <a:ext cx="4439828"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991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MSERUUExQVFRUWGBoaGBgYGBgWGBgaGBgbIRgaGhgaHCYeGB0jHBYbHy8gJCcpLCwsGB8xNTAqNSgrLCkBCQoKDgwOGg8PGCkcHBwsKSksKSkpKSkpKSkpKSkpKSkpLCkpKSksLCkpKSwsKSkpLCksKSksLCkpKSwpKSwpLP/AABEIAPoAygMBIgACEQEDEQH/xAAbAAABBQEBAAAAAAAAAAAAAAAFAAEDBAYCB//EAEQQAAIBAwMCBAQDBQUGBQUBAAECEQADIQQSMUFRBQYiYRMycYEHQpEUI1KhwRVicrHRM4KSovDxFyRDU4MlVJPC4Rb/xAAYAQADAQEAAAAAAAAAAAAAAAAAAQIDBP/EACQRAAICAgICAgMBAQAAAAAAAAABAhEDIRIxQVEiMhNxkWFC/9oADAMBAAIRAxEAPwD3ClSpUAKlSpUAKlSpUAKhvj3iw01h7xXdtGFBALsTCqCepJgUSoD5yP8A5R8x6rfbn4i96T0rGlbA/hnm7UXBLW7Knc5EM7elT6R0ljIyDGDAoho/FLzgFmC8naEALDp1bGeMHFAfC7SwokKvJ6sQonjn3n34oqRtIAY4yTgk8gzjpzmuOWWR1fjijrUam7tgXn3nMAAkZ4kD0j3z+tV2N0EH410Ekx62IkcHaeQAuR7zVlNSDI4OWEQPuSfr/I/aleBaZJ+GR8sAgjqDmCSe57xWTm/Y1FeiMeKXly1xzI43wZLYmD1jgcTT/wBoXm/9W5A9yAe4BH688RVU6Yf3CwJgbgZLCQGOMjnGMk55qayxkTxHfaIHJnAnbjdPWnyl7NFx8oX7TfbBu3IiCd7KZ+33/TrXen+KoKpfvQcj1sxied7BiAZx7fSuLgUNtHpxmRhP1GIkD3GR2q0iDZJJAMQRGyMxCzA/QRINVyl7FLj6IW8wX7KbTdDnoXgmO5MCeD24qvrfOGpUHZct8E+u1MmJVYDAgscVW1zZkBSCCD6gZMRJCwRHMCOe1B2T0QCQTzjuMD+GBziDVqcvZDhF+D0fyh5k/bLJcpsdG2uMkT3UkCQRR6sF+FawNTwDvX6xtP8AUkfY1va6ou0cslTFSpUqokVKlSoAVNT01AD0qVKgBUqVKgBUqVKgBjWN/EW2pXTEkgreLLHUiy/JgxzP2rZGsL571O7U2bQElLV26TJxuhBGI/iz/Q1E38WXjXyRForREEAlgCI7+nBEnHWdtWr4BB9LQs5MqRIEwME/Kfr9KqpbBQZmQpEyZ3AYI/nOeau3LCmQCDMDJgA9AVj/AHhjpXAzsaOLZIztMgzBBY5xmDxABIPJFKxbMkwx9TQDxMAkSBMGBH0xM1ZVeDu+8EEzy3pz0wTyTFVtTccBhBMYluGGAOYAOcn+dSSQsOSSuzbBYQPV8z8kwRjiYzHah2q1O5piQCCo9QC5B/qROInA4NEdXc+XcIaD+YkxDbMwY9RPXA6daDGwxQB/UAefmGTMALDAdADiQe9VEdF7UOoJKLydpUIFwImeY57Zn611+2KEBLEnhlgBSYmB3iQJIjnFUnYESQNx4YmJ5jrGIBnMZ9q6t6PYA3BaeEIMHIm5JnJC4ELJGOasGjnUXizAtDEdcA8cDsOAJ4jNCr7nbnMDEf5f06Yx70S1dvMEDIkxuwM4JYySepmO08VQu2+BAEkCWnA3GBxMQfv0piND+GN8fF1CwAxW22JyJcfSZ/zr0IV5d5BYDX87d1l4xloKEgkjpzI7CvURXXj+py5PsPSpUqsgVKlSoAVNT01AD0qVKgBUqVKgBUqVKgBjWD8zWw+scjlLSqYGYO5ok4JMjjvmt21eeajN++5fcxvuqmPyqigDB/KRt5kweOKxzOomuH7Fq1p5ye6zwQD0HX0qv/8AKvW9UpVmABUbYJeJjjjJ/wC3NDlUbJJYDIBHWTk/cj64rr4akEDaoByxLKoJj0hjEwOT1riOpk+t1vpBBif6+27+okRUAd49JuZ7CRk8beFB5j+6O9K9qrRBPxrQKztiFiOSWM8fw9QOIqbTfLvLELxuLCPuxJO7pGO3tSoVlC6HmDubBIJ5E8kZx9CCKr3FMCXJyTAO/bHJIyAfv14GKK3NUkEhrQWSD6juLQcQE5jMCZjtUI+HcAhg0QTBuBvooUKSIHMMMVYuRDpDdTALz2Ko0T3CrGJ4MUy6gNuDwwHIZZmeQDgrPaTx3iu9ZcVSzLcgiSJUuCSP4gCRHHPWMVUs6gXCArWrjD5fmVj22FjnuAT+oxTpjtDXLST7Sc5n/d5EiR7YJ5ofqtFIwQGjruOR+YMeZycRE9av3NSTh1IJGCFQe0kxg4bgwcxVK+RBA3DbBI42gztIzkd4nkTRsYvK2r+HrrR2szOWtgEgRviWJP5lCnAyeK9aFeL29QbVy1eYAhLqTJjgiT3EDOB27xXtArqxPRy5ezqlSpVsZCpUqVACpqemoAelSpUAKlSpUAMTVPxPxizp1DXrqWwTALECTEwO5gcCrhryi4hvNcu3G/eM7fN+XazDAk7AAIgGJ6mamUuJcI8mbq55y0swLhY/3EuN/MLH86y2nsqELsSN113I2kQrXGZVjuQQSffim0HhqqDNyduSnfrEk7QccieMdqXi7bBbUekFhjiW+ox1z9PeuXJPlo6IQ49E+oHoLuPSOe5PaAQTkiQI5ieaqMAzbru2cbVDMAigchVzmBz/AD6LxgTtIiN9vJkRM+qVGIE45xia60up1ERaXTsQ8kLfuW4nf+W5ZBMz7/LzWVFSkT6GC0Wk9ajcqsH+QjIXeAYmTktn7ANe1b3HSUMMTbYbyZYqLlvn5QYZScEQBHaILqgSzW7KFQIuPduOhBUllG1JYQBJmPfpVezcuOJkMfiC58hRMKwVNpYttG7qQTAwKCewmlxLcAshAdiWEtuLpHyhTwTHT607BAvxknYxQSAYO5wJ24J4OI5571Ra8VEnbyYJyQPTI54Me3tUV/Vk2TbaCD6sOykdolehk5H1mgrZcfSQ9tVDBhNxV9BQAsDLF4ESxgRg4ExVLxJHuAo/wyMGARungZ2gEyDw3IqtpPDNy7k1OsWTBRTauMBuyR+49ShgDAPWelPe0umYerUau9cE4yrg5MELYG0ye4P0rQhsmk3kYvtDK4GFKl/TIJGc9z/dnHNNbgyAZ2kEFuhVuhnIkxzHqYYqoloWSzIrHcR8QuWu7cepPiudouAPO1VBknpJqXxNNjEAyes5GckZnd36nmeKljTIbGnQ2yCzJu3bdokoAIXtPqAMYPHNbXwHznaazbF+4EvbYfcCASmC0gbRu+YDHzR0rLeGWIAUwRHI3Ag9MAZ6/aaWq0uxhuWPqIH2xOf1+vNVDJxJklI9E0Xj+nvOUtXrbsBJVWBMd4HSr4NeL6y0pllYiOIOQRMQwghsdMivVPK+re7pLDv8zW0LTzMZ6n/OumE+RjKPEK0qVKtCBU1PTUAPSpUqAFSpVyxoAa5dCgkkAASScAAck15X4eyG2rF0KuXbcrLtf94du2QYUkGfY8ijfmDzS11rlm3tFobkdiJNw5DqP4UGRPJ6EAZylzxa3bAVQ5j0j4Vt3E9vT0Ax2zWGRp6OnFFrbNTpHU7mUo2ThTvYz1IEwBJ/lUHjmoT4aBnTduJRdwLQJYiO/p4/lQfS6hLgnbmDhhDBfp/r3qLxfw65c0+2189lvi21OJNv5lB9wDg4JCiRzWBq0F7lt3Np7bqu2TmSxMAAquJIGYmf6R31uWo3fHvLM2r4UF1k5RucA5AIgg5MrUB1e62GVpUqCPcOoIP9PsfajWl9CHMmQTJBHqUbVMQPseZ5qXoTAnini10DagvBiJ2tstjbzJ9XpEjjAO0DpFd6LR6m6gZ/hJKgxtv3igJwJA2lgOQDjOeaqaq81y56ty72EMwEsTO0qJEJj5j046VJ4n4pZSwBcVSd6LuIEgEMd5YEDdIHOJae9AUFP7DIB36i4DAYlLFtQAZgwQSBjk1C3g6KQXa7cQmJfaolvlhbW3bzgnuIBrNnzRbX5rsTnDqeZ6Aknt9JqtZ816Zbqufh3I9Mm2HIxkhmGCBkQfyn2FNJiD2g0kqV+M4i4zAjYRsY+jclxX2OAJJwc/pIfCZ+bWatZ5AWwygcwALYP2UHn3qnq9X8RviHDEji41kAMRALjoJxuBj2mpmRgWI3gpDMl4K7FTG1k1CRvUyOZ/xSIq9ol0SazQ2rexGQXBtUozFnIciQWMj4i4kKfSOgAFRXX3hnbiCZIkFiIOI45nP3xS1jh9OrHG246Z4AlTjHdzxHSnFuBO0biQFkY68rH09zI5qBGgsXrVoJ8RyuIUEHd8uSFEtAgZ4yaiu+ZrBkes7jBJt9O0dff7Vn7xcnaAXZugXcznJ5US5wTmRVT9l1LfJYRiATAuqWwfVEAoO2Xj9afGwLnjDWmJNtlJMeiGSOMeoCDmcTmfavV/DbYW0iiIVVA28YA49q8W02tW6XRlZXUw6uuwqTxuByB2jqDWs8keYjZuJpbh/dN6bOCdjA4Td0WB6RGOJiK1xOtE5FaPSKVcg11XSYCpqemoAelSpUAKh/jzsumvsuGFq4REgyEaMjP6VfJqDU6lVUljAAknoBnr9qAPJrWjASBAUQMGRtAEwRjgRV6zqc3FHpZWcbVHCbj8NhH5WQJDEQfVnoIvMHiFjSXt25Bp7xBXbuLWw6ktvQJC29wxkkFuMU9o6bUBWS5p7pT5TNs7dxkxJ3IJnAjIn3rllF2dqmmTX3N4LKj4tuGF3bAUyMH/GoKlYht3BiRNpH2srDoQQTAiDj75I/Wh+r8RsWR+9vW0EnBYdo3QMyRiecc1FotS+plkTZp+RcuRF8yRtVSQfhwTLe1RQyr5U8RBtKVjat24irPAFwvbHcAo4xj5TFaa8wLECIuGV3McXAAHHZsbXAxgnFZvS+AfBu3GLfDtXUBEsF23EYRkGDAYnfIohqfE2tjZcU3FGSGUuRkkbh+ZoPKjgERnKavolsq+OalDcPACy27p8QCN2ckAZ6liQMVnNH4IdX6nukbnfYWgb7a8PtHKyDgH6Yoxp9dpXc7nR1XIQWzvnED1qZj+IgkTzRF9VbBnagbgMJU8jBE5giMzyfrSuh3Znn/DO0CA2oYEkekIDgn+96pjvxVi/5S04sNYVm2yW3ShbeJhis59JIjGMYq/4l4qqB7jtlVuNJwWcI0YmSfVHfvIqHQeKpqLa3lAXcTgkHMmQT3Bx9xVKUiXRx5f8ADxatqzWC7ITtuqrOFIiSTkq0iQSOog4xeS+7Kfh2wd/zPsZFgT87sdltfpAnMExVO942LAZgwEAsehyFJCuRySI4OT71nR511+u3pZ3FgB6Ruu3I6sCRtUe7d8VVchGp1163bCqXRltEG4Q0bmZpbBMgRtEGOk8ihlvzMTrEs3LV2zuVsXl2EtJKmBnaVWO81B5f8uNbPxtQLhujKWH/AHkNukXXZfeSFP8ADOelnz95Ve5at3bSzeUkkz+8uiBLTgSjdAcBsRGRJLQrCly6QPQYxAE/MNy719WPUoIE44kiZq4fFrSvtVmJJAZN0scSMAc9IAxxFYvT+OarT2w2tsOySB8QFd4JnaHE5J94n6mien846PbJvRyNrrdU/wAgwjpAIqXFhYU18Xr6NtANu1sdoy2cgmOVwI9+aIeUbs+IWwF3wHJJn0jbAORkjj6N+uL8a886cLs0wLmAMDap9s+on2AzPIr0/wDDPS2FslwZ1LQLwdSjoYB+GFaG2rOCBBg9q0xxd2xTlo24rquQ1dV0nOKmp6agB65JpzWU88+PNaFuxbnfemSPy21jecDkkhBx8xPIFJulY0rOfFvOWdun9XI3wSJH8GQCBPzEx9az+ov3Ssud0DLO2TOMYhZicDj6V3otP6RiI5PAgAQOnXAAqR7AhgQQjAqQeTuU7wGHywD2PA6Vzudm8VQ2k1RAILKJBkE7i0DMIzAMFBGTgSJ5qlrl0zn16e1eVYzdsKhhhJAM+0ziYPPWX4d0IF+Gl8Tna1sFz3Fu8QA3HBMbjGKjHhl11grasoTBPxFusJmQqJIB+rcnJ6VOym7O9Fa0tmQuk09snqlpWILD0sDcnGQYO2cZqw3jDi1m0Ll1Q0lbgRG2iS4DAlZ2yFgkcDABPV3ThuGXhVCLLekCBJ7/AC5rjTKyGdp5Et98cHGSBniaTbFROXAtAuyZUO20jYS4kKJ+dRPBA5OM0H1Wlt6hACCE2Y2Y2iZUq4EgiDhpEGM4q6z2GuB9mne5vySLRd89jk/19uQNvaBgFW3dtbFIUF9zvbQngqs7yAI5WYyKgaPNfNOnbTXyE+MgwQ5uE7gRjIRYPdc1QteYtSoAF54HEkN9MkGvYNTqntp8K8j3QixuSy161cHQptDKCf4W2kGeQAaGWfC9NbZb97QpZHqKu8KqsSu0XbYYhJG7aXAEgcHnZT1tCZ5Pf1DOdzuzEyZJk/z4H+hrmxqHT5WZT/dJX9Yr1rxTU2NSj2gF1RCM+y0FZ02ifSUB2EDiDkwCM11e8F8OYbrdixtEbWiZXoxO47jB+s/pVKeuhAbwDybYv201F27f1RbhGDWULAwwLtucgEcqMx7VrbHhiIgtpssIogrZG30jl33H1kHqT1xOIEabX20Atylq06fumwlolGYXLYfCkxtbbJnOZEVJprqOxW1DmG2lduDEgMQYG6CsnGfas3YWGk19tfTZ2jcVktvUHs2cmM8kDK8dJtZoBl2k4ybigFQJIUSQLYEmR3yScUF0ti+bgPwmsgN87lQJEyAqsxcROADMRwauaby/pUuBhYDkfKzs14qOhTeSEAjHEcSIwq9iHsWACjXUHwonY7Ld3GOIgyOc+0SDXdvw3ROfTpdMD/dspHSMbT0EyD+lc3VJcuxlcA7SHGDkFl4JI6iYjNOyow/9QwepAG4iSSCxIjgY+1QBxqNBZtMfhW0U/N6UVIHvtUQcfKKH3rzAgMGCkgDAWJBgDJ2yJ4I5xNEG1BLl1HqYL8S0XCFyihV2FvQSUEFWI4BB5kbYsqjQmn1IxAU2b7AQZhQ4+GmQCCp6duRJ9lJhXwnzLqdOUm6bliVDKwDlVWZCEkEGSB6ieP19F8I8Yt6m38S3u27mX1AqZUwcH/OvKmtHaA4Pusr6ZiAYMHjJHWYPe75U8ebS6pLbf7G8QpGSFc/Iwn5R+U+0dq3xzd0zOUV2j1YGlTKaeugyEa8987EjWqSZA04ABmBuutuPbhV+u2K9CJry7zRufXXyZhRbRMkj0ruP0y7THYexrPK/iXDsH37yfNccKNwUs7AKGIJXk4kIQBxI9qseHqDlHOwEbX2hV2nLdcjcYGSCZg1Bo9UVZ5VdpQbtwlQQZVoIgNE/0onpL7FEV5O1TgnjLbeeAJnt9OKwXRuW3vAg7hKn8xySSTz3AHBn3qCQVBgQZABMznPHcwfcVAb0Y4A46GPvxOe+D0p0utPBPE4gRn2OD9+KkCT4neYkwQQJPUAiRxJzx7UP1uo3F1USEYqATA3J/Ec7d0qZIMAg5mrNy6FiTgmCQCJEZHp+bI5/nUGo8QsNG+wwgKN6bkcQPSCyOGIjoZ+3NAA2+xZS1xNqgZVirggAyd4Y7YMQdxBBMjiEl6FUnDGCvO6MbYkzEGRPT7VbNzTqQ4tfEPKs7XLg45Cu52x22yCKa5fkyIBnnktPJY/b71LYIn018henuOZMGJ9hPU9BUtrWx+UCe2MdZGZx9eao3IiZIAEQcQI6HrPP361zZckHg5iCYPPBngSe3WoooLnWAKPU6AHhTtBMekAqI3EjqDjPFC9Zes3Lhf8AZVZgfU3wLd6CeJe6y72M5CycGak1FousSQ4YOjQ8B0kqTiNpyrdgSRMCqlzRhmBNrVq0ATYa4yMAdyrKAqY3GCPVn9NYEMIHxz4o4RlYAgiCjqsD5Co2bf4SDtyQcRVnT6zG2EUEzCqqBh6QxKiFxg8DiqVrR3A242TaRVIto0KwD8kopPwxHAMElifeuLa7WDFfSpEwRiBwRJ454z15oYqRb1NzblSBMbdq9Bk4EkVHqNebSXDdVjZaCbiZW0HUA2n7BSJBIAIuc4Ip9TIcH5sGBPqP2HzYjOabT37oMozKflO0xMGDujuY7UDKXh2usu6izeTV3IIt2rVm2rKCI/eFRkAYJO1RgxIFXNQGF22u4mFVXIB2blMGSQNy8cirR8YAmXf3CAJnoJ3AnjnFVPio1xQN0zLAgKQQcHBKkDHHcUOhKy0dOTInawwJIAMEyBGF7ic556VWtXyDtM+jEEyR7AccnrIzVqyhndDRP1x0BH1xnoec1HrrAYb1BG3DHuAckxxGInv3rMCi9ssTMzBmYIUxwSMfoP54qhr09TL6g3KyIg8ySpgZ/wCpq+uqmZLDKyQNwwwMwcTjoRyYINU2sOd7MUCIVB2sdzy2AqsJTPq9XYxPNWtbHR615b8Yt6rTpdtkkGVMiDuQ7XByfzA8Ej3NFKwH4X6hpv2yzED4bAT6QW3b9o6bmE9jW/rtTtWc7VM4uPAk8da8n+HdvsbjLtFwm4WZlUDeSQo3ZJChBgHgmK3HnLxFrdoBSVU5dwYIUcqD0LcTz2yaxVvxdWx+7IABG64FAEQsT6cHOZH9OfNL/lGkF5HSytvC5M7t2eYzAxxwDnE4EzXNvWc9cwf+3Q49uRUK6lASEuI8no6uYP0JH88/ypon5T/zCD3yOgwB057VEejQtKWkz9Tme8GY9qa0sqeY5IzwDJxM/wDeoWvhVG4yM9VBwPV1y0RHFWEuMVZkQufeCSS0EiYG4CPT19poaAH6tv3txeQNoA7Qilh/xs3HYe1cponuWhcW9aSWuL8O4rkMFaNyOhncMrkEH6inuae87Hm3nLXNu8/RCeT3bA9+KtBYCojbbagBZGQqzieZJMn3Jx0ougKqW9qgAlsSTG3JmRExAgQDk8+1K3bj7ng8nnkfbp7ZNSqijnngGV5jPX/SftFQuu3+pAIJI4Mdft7VDGSIPdpnE8nv9oj9QIpCNswBxmJ2/Qz14g9scxTrdBiQYEiMTHWMZ+n+VS2QktuRc43AQentM8cERFTY6GS0ygx63AO1TuP05x6sjPcTFdqGf/aWXthgSrXNi7sxAAYsD1JiMdae00NPJkkgYycj3BjPeq73yWuhvmFwgGBAQjdaMk/KUOOeT1pxYmjuwzHcpb0QWUHhSCAAJ+UGSYH6Cqjr6v4j3xHTrzBjr3q9aRdgCgBmAZjksTADFjzIiI6YAxXVqx1JiOxkH6kfMODPtViKhVWPq9J2jnbMd85JmTEdOamFu3lSJUqVblZVhETysDMgSDn68lcn1CIPXJ28mZ6T/wBqayAVkLI67ZIXnqJK8T/rSYFrVaZLdr4q3rrNuVYufD2jeILQiqCREgnucZih6IWv25O4b8RAElWAAnuSBn9aK6dFYbLgDAgkicjKlSD0ZSsgzg59qiu+End+6uC4oYH1JsjgyeQ0DooWTgAUWB0l4MBxvxz3MR1HQDH3zXZtDO0iRnmZ7T3P6nFRXNGymeOg/wAInGcBo5j+VXls7ZJaIMmSvPSQCIgRn61IAi9pgCRIJXIERg8ifb+cCpV0fxEZQTuMMueWScQfYkCOTA7U2rv/AL0lBuC+ncsMDJxO2e3J5k9Kj+N6sBZniDPuFPXtyINMEE/I+u+DrAmAl5SDM7hcXKL9wW55xXps15Ani4tXE1LJvNpt5XgnBBgGAriTAOCc88+uI8gHuJrpxP4mU1sy/nvyjc1qobdzYbQaFMgMW29R8sAHPv2rD+EaDTBCNRYLMpAYPJuoQAStzIkgFSOQA3NeyEVhPP2hNu4l9TAcbGWOWUEq0jO4j056LRkjasIS8Au34foT82mTA+UgDnof4gPv7V3b0vh54sonBBC/YcrHXt0oUUbttxOWE/3v8R5xUqqTxJOYjuOOJ4icnPtWUXo0cQidJpra7VLGJlwyKxQmcvCwTJEDbIjmIqpqNIDb/ctcW4oMbsiBiAVJABLRu9XETArtkkSCQYPMz+necRP+dDvjMp6A8DAMEDj6QB259qG2FFbTWtbcRt14W3DOCrJJIG0ifhlkzJyOi96oeJ+G+Ir8uqsvJiCNpXjh3T1T+vsK0GnZigJI3Nz2xgY+i/qfpEF24IE4lhgZMROD9Y/WlyZVGKv+Pa60IuWVbpuKyD90IB9ienHNUT561HRNOsdrMf5tj9K298A4E5HTJmDxjsPtFAtforbkbrYPzbjENjrujpknjg9xVKS8oQA//wBtqujWx/8AGvH9fvXdvz5qx+a2fraU/X9a68R8qEMRa5ULIJgEEEyCeBGc+3Wg6+F3iJFtz9j/AJda0SiK2Gv/ABA1URFke4twR9PVHU/XrNV7nnXVkgi4qlV2grbQSJkA4IMEkieJMRJoV/Z93/23/wCE/wClTL4LfIBFlyD7f9dqdRCy4vnLWAEC+0f4bfXqDtwfemuectaY/wDM3RH8LEduc54qt/YGo/8AZf8ASK6by7qQAfgtBmODxzwen/XNGgOz5s1n/wBze+7ntH+WKq6jxe+/z3rjdpdsfzqG/pHT50Zf8SkVHTSQix/aFyOQeRkKxz3LCT9eRR3y6l/V3Qn7Uwk+pXd3MAAAhd43CCcbhAHWszRnyfcI1tmCBuJGYjKnvSl0M9Xs+XdJayyi5tiRbQWRxyXVnbPYOvuKl26NSCNPYEQF9JBBnB3AyOMdSc9K6t3AR84UQsndmMbR7f6A8TVZ9MpWBuDgHJj9Me89s965eTYUXrvjykfDCKttThQCANwII2qoDYnJzznMUOv30uclTkTPJ/3ojPbp3rkNgLMkdYE888du/wDCKjdlGSSeJCqOOBM8k5BjvSGiL+yTdb4aj1ONqZkeqZBhpgATJAwMivX7SBVCxMACTPSvP/w38PF3UXb7D1WoROw3glyP90BY6V6TXXjhSMpvZ1WQ/Ee9ttaczA/aBPWR8G9gjqDWvNYz8QdQGNmyGG5t7xiYUBQZ6ZeMc8VU/qyY9mPa7caTtiAJAzHaJk8njpJ4pkvEqZP5eOJkkwOmY/VhAq/asHcsCMkSDGTbaeOZPX2qHZEEAzutnONx3rI+sGcdq549HQQWTuB7ADESPVMQZxAXg85+tQskrOAQcRg8bl2nHqgGM5ogumgxggxMSCYcbj/mPvxUDTtZwfk2PEEAFLgGOoID8xwZpNgVdJfIbaxMZKnIKnkrI7xg9waV607H0JJzOIz1JPaOvAjmufEBtEoSpQgj6g/MD/1/WrGq111RDM+05DLtBPMYIO4z0I6jmRUgUz4beYQWtqPUOOZwZYg8mRE4jjNXNN4ZElojElVKpI/i7SBzjj6VWtancf8Aa7j2bBP+Ujjp9elTqhByTu6YOZME5yMYzUttAXk8JtHCKI4yJnnAwSBPXhZmD07u6cLJhRuPQuSrEHoZHTsTgfWh5Ta0CYmMAgjHPE8fQ4HbHdyGEkAjgEEiRHaJkY+p+9FjoJPpbQWQtuREE4Ix+YzJPt74pG+CI3KBHWOCOQJn9YoSNJtiZOcGIEZiOTM5PaAasIxRdx6cH8vWTgR09vtTTYmi+l8DkZOCPrHpHfnE1I7IqmQOoiNq4JyfzNjpgCI+gpNSwIG4j9DE8xOZg/0qw6FcCePUTOASIB6CcjnpTsKJrqrjdwCTgYIniOIkxB/ShPi3gGm1Bl1U/wCAbDH5RH0Ec5jmrB1IXk9YiTPGc/1jrVa9rhnPE54EzmREdhIIqd+ykkYPzV5TGnhrTFlP5TyPofzD+dDvK7hdZZJ6OIggQff/AK7V6UdP8UbWRSuCN4IHAAP1HTv9qo+EeQrdvxG2ytIUG6ECkKhGEDMSSMycgcCtYz1TFJegzp9YxKlJ6wFhjwc+kcxJjpHWnbVHBmAI98dM8deeelFvEkRlMoAR8rbQGBIMHAEyZ9PUTxQnVkbm25ycAe5x0bGOnXjpWIiNg3JA/SJ4n6ZzXN5cHB6wckE9fT1B70Q1ECGVVhVeI4baRtMjkyWE+9c37qwZ9JByCIMBQSInmOwyBQBpfw0RBp7gUHd8YlyTIYlE2xPEIFEe3vNbCvMvKPixt6u2lsBkvsFeTlSlvcGHfEgj/QV6bXdjdxMJqmI15P474qr657jAG3GyT0RWKqROPmJacDPevV7nFeJWgzogyXK5BHXMrtOSZMEHP1rPM9UVj7D/AIbqlX4ZOfWUWOAQVO5cThWOf+9cLft71DkgDMBY4YMXJ6qsZ5gGccnN2vA1AI+NeRSCQltoX0rmS+dsdARVvw/y9YhS6qQRMkzG7OV+WI7yfUINZRRtZOfM9hnWXSYPzRskDH0nPWZFVbPjdlrpQ3FRXtuCzlkEOIHLS2duIPExijr6WxbUSRxO1BPQ/M3GO47VFZ1CqoNsKsj1YE4JAO4iQc8/SKNIkB6K7c1AVTbKKxAe482wJHCbsnjmBk1oDawFmCCDkAwT3x6cTzAODUJ1cnJVpBAJ6kjBJYGTkYgfqKrWdRuiAcSTIGNsDgxJHBUnOBUtgNe0CMMwMd1OOACoPuJMf6CqNLcQwr3MTwdwUAjkNMDiiHxAeJ2mDEDBPG6ck4JP1FSHWgkx6hAPPpmMAT1P8PcVDYFG7q9QBtYWmU4EhkiOPl9PXoB056dDVKMMrr3n1qQfzEiIP+7BgEdasXNQDiUwBBIxPJYgHJHHuAJ71zbsIQdwMQYJkHMRjj3PQzU2MjSyGyrKeAIYMe54MiCYHvniIfU4LYO1YORzBJE4/wChXF7RAlhAPOchsGce8d5imTTMSPVPaRvE+26Y/X296tMBW22jMRndO0kkDoPrGeYIx1qb9pDMRbm5IALGVEg8iQN0SYDA8gVwgKQSlv6hYMxznnn/ACqfR68SPTsxkFZU44OOD7d6pgc2/BGuH1MR7TMjrBYdY/zq1b8KRI9Mz1hm4wQC0Tg+30q7ptZIzIkZEkgGBz3iOM9e9XUtzMMGjvtPEmVAgrgHJE4HNTYykEDD0BZB6qeoJkD253HqenUZ4frgmrulgQpQAQJIgAmBPdpJ96uiFIUswBDDb1Amfhx7zAnO0CTgGhnifhTNFy2QrrEEkg7pmd3ToAzYmRPZJjL2qhmAg53Hvu2idpXsTA4JzUPiNiC0n/aZmDuDj0kmeZLDk9TjAoEPFr2nJLW7k+6MwEx6hctzAP60h5uEr8UNb2tO4W7jqCAYDCA0TGM8zRTJDOueWKxPqMTJjc5iJyDjrk/WuNQgMpgEmMEGMsJWeBAPP8qEaXzHb3AyAVJIDEW2kKYLliNoHeRkiJrq35jssHc3lHpwY3NMQYAxgFumZ606Y0GfLaG54lY2EgBrl04iFCwvSMiFP3NetRXlXkO5u1lpyCGYMNnVENqULH8xIU94kAwRFeq12YvqYZexyKwXnHyo3xDfsrIMvcAbawYAepOnAJYczBE5Fb6uSKqUVJUyE6Z4bovHwoyQDyWgrMfw5xMAn6+1MdczvJ3YGSvInsGPT+v0FeleN/hzpdTca63xEdoko8AkCNxUgrJHJ69awHjf4b+IWt62D8VJAQyNxBbIIJlRmTyMfpn+OjdTi+zp7qASQYjkwrTHZZHQc9h9KpnxYQAm5iMYH88+xI/mOlXPD/wq17WwzvbRy2VYliFPLEgESYB2yfr0o34b+D0Sb+pY5wLaqv3LEE9TgDHfmp/GxuUTMJeL5UCRIJnkyAwH8WDJGOtX9HpyS28MTkncfmYAgRkk5CnkGAcGthc/C+xsi3dvK/8AGW3g/VTAI9hFBvHfKJ0envXvjJCodoZCCxH+zSQYBMlZAEYjrSeJk84gu6CxYnhoad4EzwQByuRJM1Deb+JSCBOevbIJI6Nwe9AvDfNNt52hHJ5F2AVg42hm2qoxAA56gUX0nmJN43Mintv3g5khcjHtPbOBWDiyywb5aNqTuOc4bJ6YjvA+ojq4tOPoOojB+s9J9qhu+LLuJMZBJYfKd3BgkZE9PbtNTW/Fus46ZwD7iQCcD2/WpaAktWmB9QYRkzPQjtEDdiZPMzkVMV3GYDSYgKJM8yJgnMffM8VWOq3k4UieFlhxjdnbkSe+DzUiamG9IUkfWJHTGM/WO9CEWrujbovEbgOh7dpHEdNv0qdPLpKgqYkkZMhxAgjAkT1+vao7ficiSFIjgT2ydwPpMfyGIogdUpXdCKNsgTgYOZOf4s4ExHGaGA7lm6jfuRIUwTh0JXJIHIEYIGcZil/aIZodBbcNCsrYBP5C0hrUkCNxIJ+mYtfrVLAFmJ5Hcgn5dud4BkwUP65oT4jcUJuY3GLEYJVPiEGScIGYgZMCcnIzLoKCXiV66rzucnqHJK7iRAls5MjJ+9Vx4tcyDtgcghlYQcyOgM5P8zNQa7xLeIysCWxLSepKSIyfTH8M0O/tVViJdsqSWUgj6vgMfpGcxS4lB1NaFwwjMjkDc+Zx7Aj6HHapL+sR3zaUtn1EAkcEyBk5Lcx0IPNVfB/CNTqrYexprioeGlLayh9QAJBHYGCMVrvB/wAMfSP2plZtvFs3dobnEuAdp7gz7cVaxSZDnFGRLWWOLdgSOgJgZ42hYGQPm69oFRWNIjGRZN9xBUrYHoE4PoksScyxA9uDXpp/DnREgm2TEQN0DB6xzyeSeaO+G+FWtOnw7KBEBnasxPf64rZYn5ZDyLwZjyh5cuq/7RqN6P6tlvfPpuAbvi9GaRIziTWypAUq2SpUZNtu2PSpUqYhRTEU9I0Ac0qDeatRctad7lu4UZQAo2qwZmYBVhhOSQMGs95D816jU37iXnVgE3CFC5DAHj61HNcuJosbcXJdI3dDfMHhn7RprtrHrWBORIyP5ires1i2kZ3IVVBJJ6Af5/SvOdH5x1uq1YtWmFtXcgA21Yoo5JnkgA/eiU0tPyEIOSbXgCar8MlYD/6Y6wvKXwCCJj0/EKluPVkQDitP5N8Gv6O3btDRj4ckMWFn40FiQz3AYaN/yxIC8mj/AJpvamzpCbBZ7kiW2qWC9SqhYPToYk1a8q3776VG1Ai4Z5G0kT6Sy9CRUpfKhu+NhJtIhEFVI7FRH+VAfHPIek1CkfDFpyQfiWlRHx0kqQQRggitJNNNaNWZWYHUfhYBBtX2B6/FUPMf4CvTB/pXNn8OL6kH9ptkcH90wx/+SDkDmtn4n4vbsKC5+ZgqqMszEgAKOvNXRUcIvwVyZ5nc8kaxTIFvCn5Hkk4gfvIg45Htmg73bltzbuI1t0yd1s9cbiw9LAkcgngwcGvZKo+MeBWdVaazfTfbYgldzKDBkTtIMTmKX4kWsjPKL1y7u9O71CfSw2nHoaSQoaPTzIjOKfw3wtr94WCuxboi4iNat3vhh1LOSksVAYiSR80Ca39j8OtAny2SP/lvdf8A5KIeD+VtLpSxsWgjP8zSzMeMbmJMY4mKSx0weS0RaTyZordpbQ09oovyhlDn7s0s33Jq3c8v6ZipNiySkFSbaSpX5YxiJNXwaea1MrGVIp4pTSBpgPSpUqAFTU9KgB6VKlQAqY09csaAAfjH73Uaaz0DNef6WhCfq7j/AIawf4ft8PxEp/dur/wmf/1rd+EfvNVqb3IUrYX6Wxuf/neP92sBotBePitxLJ2sLl2X/gVpDN9QGx7xXNP7RZ14vrKL9Gu8w+JfEW7c/wDR0s/S7qB8o91tsR9Xj+GgH4W+Hbr128c7FCA/3nyf5L/zVd/EO4un0lnS2xALcf3bec9yWYGepmjP4e+H/C0SHg3CXP0OF/5QP1oSvJ+gvjh/YH8+eYtRYvJbs3o3ISVCqSJMLBImTmKPeKWdUmj3W7x+NbthmlUbewEtMjE549qxa3V1fi7XGI+FaYsSeAlgYn23CfvXpWq11tLbO7DaB6j/AEjmTMRyZiqj8rdkZEo8VX7Mh5U84XbunZD+91IaLYMLvDAkMxHCrBkxwB1Ioj4NpPEQb37Ret5A+GYDqrTkhQFO2MQTWS8mXf2bxJrTrs37kholSSGQT7wBjuK2vm7xgW9JfKsNwHw/ozgR94aaUXceTfQ8kanxiuzC+X9Pf12tLm+SbXrFxkDYDQoVJ2rPOOOc1tPHfNTJeXS6ZQ99jBLfJbkTLQZJAzHb7Chf4b6UWtLcvGJuFtoxlbQ6ffdQTyJZuajU3rouhLm2SxQOf3jeoruMA4Akg46VMW0kvLLmlJtvqIW1Hi2qt+J2rCahrwOz4ilUC5BLwAvpAUbucT1oz5h80PbvJpdOFfUOR83y2werRzgEx2H0q74P5fs6ZiQS165Ja5cbdcbI3fQTHA7Vi/Imo+N4lduXD6ytxh9SwB/RcVVyjSflkJKVuvqv6FvFvEtTptTprSXLt97hG/cFFtgWghVVZUjmZwImaJebfNn7MFt2gHv3PkHRQTAJHWTgD69q0RYSATk8Zie8d68z8Gf9q8ZZ2yEa4wHYW/SgH0OfrTla0n2KCUttdIJeaPFtVobVv9+1y5dB3FgkIUKlig2wFIYrBnoaJeJ+PX9N4al5iGvsEkkAAF8yQMYHTvWc80Xv2zxK1YHyKVX6gndcP0gR9q3HiK2NSG0z+rfb3wP4Q0Ag8SGpJuXKmOSUVG1/rM7otVqL2gOosaq418KS6kIV3DJQJtlTHHfHetppQQiySTtEk9TGTXmHgFq9oPElsEytxgp7OjTteOhBH29Qr1RavG7VkZo8Xrp7OqVKlWpiKmp6agB6YmnpjQByrzPP+v0qHV2WdSFdkJ/MoUkfQMCP1FTDmnNJgB/AfL/7KpVbtx1JLQ+wnc3J3BQc+/ep9H4Ilp71xMPebczYJ4gAew5+pNEaYUUkO2zL+L+Q01Nz4l2/eJiBAtgAdgNmM0b8M8ONm0tvezhQFUsFBAUYHpAn61epGpUUhuTapmU8I/D+1YvNc+I7g8IYA5kbo+eCAROJE5rrwPyDZ0903S7XWkld8QpP5jHzN/eNailQoRXgbySfbMx5h8i29VdF3e1tsBtoB3AcHPysO/8AKrXiflK3d0o04LIFIYNO5tw5Zp+cmTJPejgrqjgv6JZJa30BvAfLSaZAoZrhC7dzxhSZKqowoJyep6kwKC/+G6pdNyxqLtnmAsSAeQGnj2M1s6ahxX8Gsktu+wd4X4GliSC7u3zXLjF3b2LHgewge1Atf+Hdtr/xrN65YYnd6QDBPJU4KznGRmtfSocU+xKbT0wX4X4Alk7t1y7cIg3LrF3jsOij2AFCV8gWxqjfFy4oYkm2p2g7vmG4Z2nt/OtTSNNxTEptX/plX8g2zqm1HxbgDGdiwvIgjeMhYxAjHWrur8rhry3rd17TIgS2EC7FUTKlSPUDPGOMd6O0qOCQ+bfYG0flsC/+0XnN26BtU7QiouflQTnJySeelGlpq6FNKhXY9KlSpiFTU9NQB//Z"/>
          <p:cNvSpPr>
            <a:spLocks noChangeAspect="1" noChangeArrowheads="1"/>
          </p:cNvSpPr>
          <p:nvPr/>
        </p:nvSpPr>
        <p:spPr bwMode="auto">
          <a:xfrm>
            <a:off x="63500" y="-1154113"/>
            <a:ext cx="1924050" cy="2381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MSERUUExQVFRUWGBoaGBgYGBgWGBgaGBgbIRgaGhgaHCYeGB0jHBYbHy8gJCcpLCwsGB8xNTAqNSgrLCkBCQoKDgwOGg8PGCkcHBwsKSksKSkpKSkpKSkpKSkpKSkpLCkpKSksLCkpKSwsKSkpLCksKSksLCkpKSwpKSwpLP/AABEIAPoAygMBIgACEQEDEQH/xAAbAAABBQEBAAAAAAAAAAAAAAAFAAEDBAYCB//EAEQQAAIBAwMCBAQDBQUGBQUBAAECEQADIQQSMUFRBQYiYRMycYEHQpEUI1KhwRVicrHRM4KSovDxFyRDU4MlVJPC4Rb/xAAYAQADAQEAAAAAAAAAAAAAAAAAAQIDBP/EACQRAAICAgICAgMBAQAAAAAAAAABAhEDIRIxQVEiMhNxkWFC/9oADAMBAAIRAxEAPwD3ClSpUAKlSpUAKlSpUAKhvj3iw01h7xXdtGFBALsTCqCepJgUSoD5yP8A5R8x6rfbn4i96T0rGlbA/hnm7UXBLW7Knc5EM7elT6R0ljIyDGDAoho/FLzgFmC8naEALDp1bGeMHFAfC7SwokKvJ6sQonjn3n34oqRtIAY4yTgk8gzjpzmuOWWR1fjijrUam7tgXn3nMAAkZ4kD0j3z+tV2N0EH410Ekx62IkcHaeQAuR7zVlNSDI4OWEQPuSfr/I/aleBaZJ+GR8sAgjqDmCSe57xWTm/Y1FeiMeKXly1xzI43wZLYmD1jgcTT/wBoXm/9W5A9yAe4BH688RVU6Yf3CwJgbgZLCQGOMjnGMk55qayxkTxHfaIHJnAnbjdPWnyl7NFx8oX7TfbBu3IiCd7KZ+33/TrXen+KoKpfvQcj1sxied7BiAZx7fSuLgUNtHpxmRhP1GIkD3GR2q0iDZJJAMQRGyMxCzA/QRINVyl7FLj6IW8wX7KbTdDnoXgmO5MCeD24qvrfOGpUHZct8E+u1MmJVYDAgscVW1zZkBSCCD6gZMRJCwRHMCOe1B2T0QCQTzjuMD+GBziDVqcvZDhF+D0fyh5k/bLJcpsdG2uMkT3UkCQRR6sF+FawNTwDvX6xtP8AUkfY1va6ou0cslTFSpUqokVKlSoAVNT01AD0qVKgBUqVKgBUqVKgBjWN/EW2pXTEkgreLLHUiy/JgxzP2rZGsL571O7U2bQElLV26TJxuhBGI/iz/Q1E38WXjXyRForREEAlgCI7+nBEnHWdtWr4BB9LQs5MqRIEwME/Kfr9KqpbBQZmQpEyZ3AYI/nOeau3LCmQCDMDJgA9AVj/AHhjpXAzsaOLZIztMgzBBY5xmDxABIPJFKxbMkwx9TQDxMAkSBMGBH0xM1ZVeDu+8EEzy3pz0wTyTFVtTccBhBMYluGGAOYAOcn+dSSQsOSSuzbBYQPV8z8kwRjiYzHah2q1O5piQCCo9QC5B/qROInA4NEdXc+XcIaD+YkxDbMwY9RPXA6daDGwxQB/UAefmGTMALDAdADiQe9VEdF7UOoJKLydpUIFwImeY57Zn611+2KEBLEnhlgBSYmB3iQJIjnFUnYESQNx4YmJ5jrGIBnMZ9q6t6PYA3BaeEIMHIm5JnJC4ELJGOasGjnUXizAtDEdcA8cDsOAJ4jNCr7nbnMDEf5f06Yx70S1dvMEDIkxuwM4JYySepmO08VQu2+BAEkCWnA3GBxMQfv0piND+GN8fF1CwAxW22JyJcfSZ/zr0IV5d5BYDX87d1l4xloKEgkjpzI7CvURXXj+py5PsPSpUqsgVKlSoAVNT01AD0qVKgBUqVKgBUqVKgBjWD8zWw+scjlLSqYGYO5ok4JMjjvmt21eeajN++5fcxvuqmPyqigDB/KRt5kweOKxzOomuH7Fq1p5ye6zwQD0HX0qv/8AKvW9UpVmABUbYJeJjjjJ/wC3NDlUbJJYDIBHWTk/cj64rr4akEDaoByxLKoJj0hjEwOT1riOpk+t1vpBBif6+27+okRUAd49JuZ7CRk8beFB5j+6O9K9qrRBPxrQKztiFiOSWM8fw9QOIqbTfLvLELxuLCPuxJO7pGO3tSoVlC6HmDubBIJ5E8kZx9CCKr3FMCXJyTAO/bHJIyAfv14GKK3NUkEhrQWSD6juLQcQE5jMCZjtUI+HcAhg0QTBuBvooUKSIHMMMVYuRDpDdTALz2Ko0T3CrGJ4MUy6gNuDwwHIZZmeQDgrPaTx3iu9ZcVSzLcgiSJUuCSP4gCRHHPWMVUs6gXCArWrjD5fmVj22FjnuAT+oxTpjtDXLST7Sc5n/d5EiR7YJ5ofqtFIwQGjruOR+YMeZycRE9av3NSTh1IJGCFQe0kxg4bgwcxVK+RBA3DbBI42gztIzkd4nkTRsYvK2r+HrrR2szOWtgEgRviWJP5lCnAyeK9aFeL29QbVy1eYAhLqTJjgiT3EDOB27xXtArqxPRy5ezqlSpVsZCpUqVACpqemoAelSpUAKlSpUAMTVPxPxizp1DXrqWwTALECTEwO5gcCrhryi4hvNcu3G/eM7fN+XazDAk7AAIgGJ6mamUuJcI8mbq55y0swLhY/3EuN/MLH86y2nsqELsSN113I2kQrXGZVjuQQSffim0HhqqDNyduSnfrEk7QccieMdqXi7bBbUekFhjiW+ox1z9PeuXJPlo6IQ49E+oHoLuPSOe5PaAQTkiQI5ieaqMAzbru2cbVDMAigchVzmBz/AD6LxgTtIiN9vJkRM+qVGIE45xia60up1ERaXTsQ8kLfuW4nf+W5ZBMz7/LzWVFSkT6GC0Wk9ajcqsH+QjIXeAYmTktn7ANe1b3HSUMMTbYbyZYqLlvn5QYZScEQBHaILqgSzW7KFQIuPduOhBUllG1JYQBJmPfpVezcuOJkMfiC58hRMKwVNpYttG7qQTAwKCewmlxLcAshAdiWEtuLpHyhTwTHT607BAvxknYxQSAYO5wJ24J4OI5571Ra8VEnbyYJyQPTI54Me3tUV/Vk2TbaCD6sOykdolehk5H1mgrZcfSQ9tVDBhNxV9BQAsDLF4ESxgRg4ExVLxJHuAo/wyMGARungZ2gEyDw3IqtpPDNy7k1OsWTBRTauMBuyR+49ShgDAPWelPe0umYerUau9cE4yrg5MELYG0ye4P0rQhsmk3kYvtDK4GFKl/TIJGc9z/dnHNNbgyAZ2kEFuhVuhnIkxzHqYYqoloWSzIrHcR8QuWu7cepPiudouAPO1VBknpJqXxNNjEAyes5GckZnd36nmeKljTIbGnQ2yCzJu3bdokoAIXtPqAMYPHNbXwHznaazbF+4EvbYfcCASmC0gbRu+YDHzR0rLeGWIAUwRHI3Ag9MAZ6/aaWq0uxhuWPqIH2xOf1+vNVDJxJklI9E0Xj+nvOUtXrbsBJVWBMd4HSr4NeL6y0pllYiOIOQRMQwghsdMivVPK+re7pLDv8zW0LTzMZ6n/OumE+RjKPEK0qVKtCBU1PTUAPSpUqAFSpVyxoAa5dCgkkAASScAAck15X4eyG2rF0KuXbcrLtf94du2QYUkGfY8ijfmDzS11rlm3tFobkdiJNw5DqP4UGRPJ6EAZylzxa3bAVQ5j0j4Vt3E9vT0Ax2zWGRp6OnFFrbNTpHU7mUo2ThTvYz1IEwBJ/lUHjmoT4aBnTduJRdwLQJYiO/p4/lQfS6hLgnbmDhhDBfp/r3qLxfw65c0+2189lvi21OJNv5lB9wDg4JCiRzWBq0F7lt3Np7bqu2TmSxMAAquJIGYmf6R31uWo3fHvLM2r4UF1k5RucA5AIgg5MrUB1e62GVpUqCPcOoIP9PsfajWl9CHMmQTJBHqUbVMQPseZ5qXoTAnini10DagvBiJ2tstjbzJ9XpEjjAO0DpFd6LR6m6gZ/hJKgxtv3igJwJA2lgOQDjOeaqaq81y56ty72EMwEsTO0qJEJj5j046VJ4n4pZSwBcVSd6LuIEgEMd5YEDdIHOJae9AUFP7DIB36i4DAYlLFtQAZgwQSBjk1C3g6KQXa7cQmJfaolvlhbW3bzgnuIBrNnzRbX5rsTnDqeZ6Aknt9JqtZ816Zbqufh3I9Mm2HIxkhmGCBkQfyn2FNJiD2g0kqV+M4i4zAjYRsY+jclxX2OAJJwc/pIfCZ+bWatZ5AWwygcwALYP2UHn3qnq9X8RviHDEji41kAMRALjoJxuBj2mpmRgWI3gpDMl4K7FTG1k1CRvUyOZ/xSIq9ol0SazQ2rexGQXBtUozFnIciQWMj4i4kKfSOgAFRXX3hnbiCZIkFiIOI45nP3xS1jh9OrHG246Z4AlTjHdzxHSnFuBO0biQFkY68rH09zI5qBGgsXrVoJ8RyuIUEHd8uSFEtAgZ4yaiu+ZrBkes7jBJt9O0dff7Vn7xcnaAXZugXcznJ5US5wTmRVT9l1LfJYRiATAuqWwfVEAoO2Xj9afGwLnjDWmJNtlJMeiGSOMeoCDmcTmfavV/DbYW0iiIVVA28YA49q8W02tW6XRlZXUw6uuwqTxuByB2jqDWs8keYjZuJpbh/dN6bOCdjA4Td0WB6RGOJiK1xOtE5FaPSKVcg11XSYCpqemoAelSpUAKh/jzsumvsuGFq4REgyEaMjP6VfJqDU6lVUljAAknoBnr9qAPJrWjASBAUQMGRtAEwRjgRV6zqc3FHpZWcbVHCbj8NhH5WQJDEQfVnoIvMHiFjSXt25Bp7xBXbuLWw6ktvQJC29wxkkFuMU9o6bUBWS5p7pT5TNs7dxkxJ3IJnAjIn3rllF2dqmmTX3N4LKj4tuGF3bAUyMH/GoKlYht3BiRNpH2srDoQQTAiDj75I/Wh+r8RsWR+9vW0EnBYdo3QMyRiecc1FotS+plkTZp+RcuRF8yRtVSQfhwTLe1RQyr5U8RBtKVjat24irPAFwvbHcAo4xj5TFaa8wLECIuGV3McXAAHHZsbXAxgnFZvS+AfBu3GLfDtXUBEsF23EYRkGDAYnfIohqfE2tjZcU3FGSGUuRkkbh+ZoPKjgERnKavolsq+OalDcPACy27p8QCN2ckAZ6liQMVnNH4IdX6nukbnfYWgb7a8PtHKyDgH6Yoxp9dpXc7nR1XIQWzvnED1qZj+IgkTzRF9VbBnagbgMJU8jBE5giMzyfrSuh3Znn/DO0CA2oYEkekIDgn+96pjvxVi/5S04sNYVm2yW3ShbeJhis59JIjGMYq/4l4qqB7jtlVuNJwWcI0YmSfVHfvIqHQeKpqLa3lAXcTgkHMmQT3Bx9xVKUiXRx5f8ADxatqzWC7ITtuqrOFIiSTkq0iQSOog4xeS+7Kfh2wd/zPsZFgT87sdltfpAnMExVO942LAZgwEAsehyFJCuRySI4OT71nR511+u3pZ3FgB6Ruu3I6sCRtUe7d8VVchGp1163bCqXRltEG4Q0bmZpbBMgRtEGOk8ihlvzMTrEs3LV2zuVsXl2EtJKmBnaVWO81B5f8uNbPxtQLhujKWH/AHkNukXXZfeSFP8ADOelnz95Ve5at3bSzeUkkz+8uiBLTgSjdAcBsRGRJLQrCly6QPQYxAE/MNy719WPUoIE44kiZq4fFrSvtVmJJAZN0scSMAc9IAxxFYvT+OarT2w2tsOySB8QFd4JnaHE5J94n6mien846PbJvRyNrrdU/wAgwjpAIqXFhYU18Xr6NtANu1sdoy2cgmOVwI9+aIeUbs+IWwF3wHJJn0jbAORkjj6N+uL8a886cLs0wLmAMDap9s+on2AzPIr0/wDDPS2FslwZ1LQLwdSjoYB+GFaG2rOCBBg9q0xxd2xTlo24rquQ1dV0nOKmp6agB65JpzWU88+PNaFuxbnfemSPy21jecDkkhBx8xPIFJulY0rOfFvOWdun9XI3wSJH8GQCBPzEx9az+ov3Ssud0DLO2TOMYhZicDj6V3otP6RiI5PAgAQOnXAAqR7AhgQQjAqQeTuU7wGHywD2PA6Vzudm8VQ2k1RAILKJBkE7i0DMIzAMFBGTgSJ5qlrl0zn16e1eVYzdsKhhhJAM+0ziYPPWX4d0IF+Gl8Tna1sFz3Fu8QA3HBMbjGKjHhl11grasoTBPxFusJmQqJIB+rcnJ6VOym7O9Fa0tmQuk09snqlpWILD0sDcnGQYO2cZqw3jDi1m0Ll1Q0lbgRG2iS4DAlZ2yFgkcDABPV3ThuGXhVCLLekCBJ7/AC5rjTKyGdp5Et98cHGSBniaTbFROXAtAuyZUO20jYS4kKJ+dRPBA5OM0H1Wlt6hACCE2Y2Y2iZUq4EgiDhpEGM4q6z2GuB9mne5vySLRd89jk/19uQNvaBgFW3dtbFIUF9zvbQngqs7yAI5WYyKgaPNfNOnbTXyE+MgwQ5uE7gRjIRYPdc1QteYtSoAF54HEkN9MkGvYNTqntp8K8j3QixuSy161cHQptDKCf4W2kGeQAaGWfC9NbZb97QpZHqKu8KqsSu0XbYYhJG7aXAEgcHnZT1tCZ5Pf1DOdzuzEyZJk/z4H+hrmxqHT5WZT/dJX9Yr1rxTU2NSj2gF1RCM+y0FZ02ifSUB2EDiDkwCM11e8F8OYbrdixtEbWiZXoxO47jB+s/pVKeuhAbwDybYv201F27f1RbhGDWULAwwLtucgEcqMx7VrbHhiIgtpssIogrZG30jl33H1kHqT1xOIEabX20Atylq06fumwlolGYXLYfCkxtbbJnOZEVJprqOxW1DmG2lduDEgMQYG6CsnGfas3YWGk19tfTZ2jcVktvUHs2cmM8kDK8dJtZoBl2k4ybigFQJIUSQLYEmR3yScUF0ti+bgPwmsgN87lQJEyAqsxcROADMRwauaby/pUuBhYDkfKzs14qOhTeSEAjHEcSIwq9iHsWACjXUHwonY7Ld3GOIgyOc+0SDXdvw3ROfTpdMD/dspHSMbT0EyD+lc3VJcuxlcA7SHGDkFl4JI6iYjNOyow/9QwepAG4iSSCxIjgY+1QBxqNBZtMfhW0U/N6UVIHvtUQcfKKH3rzAgMGCkgDAWJBgDJ2yJ4I5xNEG1BLl1HqYL8S0XCFyihV2FvQSUEFWI4BB5kbYsqjQmn1IxAU2b7AQZhQ4+GmQCCp6duRJ9lJhXwnzLqdOUm6bliVDKwDlVWZCEkEGSB6ieP19F8I8Yt6m38S3u27mX1AqZUwcH/OvKmtHaA4Pusr6ZiAYMHjJHWYPe75U8ebS6pLbf7G8QpGSFc/Iwn5R+U+0dq3xzd0zOUV2j1YGlTKaeugyEa8987EjWqSZA04ABmBuutuPbhV+u2K9CJry7zRufXXyZhRbRMkj0ruP0y7THYexrPK/iXDsH37yfNccKNwUs7AKGIJXk4kIQBxI9qseHqDlHOwEbX2hV2nLdcjcYGSCZg1Bo9UVZ5VdpQbtwlQQZVoIgNE/0onpL7FEV5O1TgnjLbeeAJnt9OKwXRuW3vAg7hKn8xySSTz3AHBn3qCQVBgQZABMznPHcwfcVAb0Y4A46GPvxOe+D0p0utPBPE4gRn2OD9+KkCT4neYkwQQJPUAiRxJzx7UP1uo3F1USEYqATA3J/Ec7d0qZIMAg5mrNy6FiTgmCQCJEZHp+bI5/nUGo8QsNG+wwgKN6bkcQPSCyOGIjoZ+3NAA2+xZS1xNqgZVirggAyd4Y7YMQdxBBMjiEl6FUnDGCvO6MbYkzEGRPT7VbNzTqQ4tfEPKs7XLg45Cu52x22yCKa5fkyIBnnktPJY/b71LYIn018henuOZMGJ9hPU9BUtrWx+UCe2MdZGZx9eao3IiZIAEQcQI6HrPP361zZckHg5iCYPPBngSe3WoooLnWAKPU6AHhTtBMekAqI3EjqDjPFC9Zes3Lhf8AZVZgfU3wLd6CeJe6y72M5CycGak1FousSQ4YOjQ8B0kqTiNpyrdgSRMCqlzRhmBNrVq0ATYa4yMAdyrKAqY3GCPVn9NYEMIHxz4o4RlYAgiCjqsD5Co2bf4SDtyQcRVnT6zG2EUEzCqqBh6QxKiFxg8DiqVrR3A242TaRVIto0KwD8kopPwxHAMElifeuLa7WDFfSpEwRiBwRJ454z15oYqRb1NzblSBMbdq9Bk4EkVHqNebSXDdVjZaCbiZW0HUA2n7BSJBIAIuc4Ip9TIcH5sGBPqP2HzYjOabT37oMozKflO0xMGDujuY7UDKXh2usu6izeTV3IIt2rVm2rKCI/eFRkAYJO1RgxIFXNQGF22u4mFVXIB2blMGSQNy8cirR8YAmXf3CAJnoJ3AnjnFVPio1xQN0zLAgKQQcHBKkDHHcUOhKy0dOTInawwJIAMEyBGF7ic556VWtXyDtM+jEEyR7AccnrIzVqyhndDRP1x0BH1xnoec1HrrAYb1BG3DHuAckxxGInv3rMCi9ssTMzBmYIUxwSMfoP54qhr09TL6g3KyIg8ySpgZ/wCpq+uqmZLDKyQNwwwMwcTjoRyYINU2sOd7MUCIVB2sdzy2AqsJTPq9XYxPNWtbHR615b8Yt6rTpdtkkGVMiDuQ7XByfzA8Ej3NFKwH4X6hpv2yzED4bAT6QW3b9o6bmE9jW/rtTtWc7VM4uPAk8da8n+HdvsbjLtFwm4WZlUDeSQo3ZJChBgHgmK3HnLxFrdoBSVU5dwYIUcqD0LcTz2yaxVvxdWx+7IABG64FAEQsT6cHOZH9OfNL/lGkF5HSytvC5M7t2eYzAxxwDnE4EzXNvWc9cwf+3Q49uRUK6lASEuI8no6uYP0JH88/ypon5T/zCD3yOgwB057VEejQtKWkz9Tme8GY9qa0sqeY5IzwDJxM/wDeoWvhVG4yM9VBwPV1y0RHFWEuMVZkQufeCSS0EiYG4CPT19poaAH6tv3txeQNoA7Qilh/xs3HYe1cponuWhcW9aSWuL8O4rkMFaNyOhncMrkEH6inuae87Hm3nLXNu8/RCeT3bA9+KtBYCojbbagBZGQqzieZJMn3Jx0ougKqW9qgAlsSTG3JmRExAgQDk8+1K3bj7ng8nnkfbp7ZNSqijnngGV5jPX/SftFQuu3+pAIJI4Mdft7VDGSIPdpnE8nv9oj9QIpCNswBxmJ2/Qz14g9scxTrdBiQYEiMTHWMZ+n+VS2QktuRc43AQentM8cERFTY6GS0ygx63AO1TuP05x6sjPcTFdqGf/aWXthgSrXNi7sxAAYsD1JiMdae00NPJkkgYycj3BjPeq73yWuhvmFwgGBAQjdaMk/KUOOeT1pxYmjuwzHcpb0QWUHhSCAAJ+UGSYH6Cqjr6v4j3xHTrzBjr3q9aRdgCgBmAZjksTADFjzIiI6YAxXVqx1JiOxkH6kfMODPtViKhVWPq9J2jnbMd85JmTEdOamFu3lSJUqVblZVhETysDMgSDn68lcn1CIPXJ28mZ6T/wBqayAVkLI67ZIXnqJK8T/rSYFrVaZLdr4q3rrNuVYufD2jeILQiqCREgnucZih6IWv25O4b8RAElWAAnuSBn9aK6dFYbLgDAgkicjKlSD0ZSsgzg59qiu+End+6uC4oYH1JsjgyeQ0DooWTgAUWB0l4MBxvxz3MR1HQDH3zXZtDO0iRnmZ7T3P6nFRXNGymeOg/wAInGcBo5j+VXls7ZJaIMmSvPSQCIgRn61IAi9pgCRIJXIERg8ifb+cCpV0fxEZQTuMMueWScQfYkCOTA7U2rv/AL0lBuC+ncsMDJxO2e3J5k9Kj+N6sBZniDPuFPXtyINMEE/I+u+DrAmAl5SDM7hcXKL9wW55xXps15Ani4tXE1LJvNpt5XgnBBgGAriTAOCc88+uI8gHuJrpxP4mU1sy/nvyjc1qobdzYbQaFMgMW29R8sAHPv2rD+EaDTBCNRYLMpAYPJuoQAStzIkgFSOQA3NeyEVhPP2hNu4l9TAcbGWOWUEq0jO4j056LRkjasIS8Au34foT82mTA+UgDnof4gPv7V3b0vh54sonBBC/YcrHXt0oUUbttxOWE/3v8R5xUqqTxJOYjuOOJ4icnPtWUXo0cQidJpra7VLGJlwyKxQmcvCwTJEDbIjmIqpqNIDb/ctcW4oMbsiBiAVJABLRu9XETArtkkSCQYPMz+necRP+dDvjMp6A8DAMEDj6QB259qG2FFbTWtbcRt14W3DOCrJJIG0ifhlkzJyOi96oeJ+G+Ir8uqsvJiCNpXjh3T1T+vsK0GnZigJI3Nz2xgY+i/qfpEF24IE4lhgZMROD9Y/WlyZVGKv+Pa60IuWVbpuKyD90IB9ienHNUT561HRNOsdrMf5tj9K298A4E5HTJmDxjsPtFAtforbkbrYPzbjENjrujpknjg9xVKS8oQA//wBtqujWx/8AGvH9fvXdvz5qx+a2fraU/X9a68R8qEMRa5ULIJgEEEyCeBGc+3Wg6+F3iJFtz9j/AJda0SiK2Gv/ABA1URFke4twR9PVHU/XrNV7nnXVkgi4qlV2grbQSJkA4IMEkieJMRJoV/Z93/23/wCE/wClTL4LfIBFlyD7f9dqdRCy4vnLWAEC+0f4bfXqDtwfemuectaY/wDM3RH8LEduc54qt/YGo/8AZf8ASK6by7qQAfgtBmODxzwen/XNGgOz5s1n/wBze+7ntH+WKq6jxe+/z3rjdpdsfzqG/pHT50Zf8SkVHTSQix/aFyOQeRkKxz3LCT9eRR3y6l/V3Qn7Uwk+pXd3MAAAhd43CCcbhAHWszRnyfcI1tmCBuJGYjKnvSl0M9Xs+XdJayyi5tiRbQWRxyXVnbPYOvuKl26NSCNPYEQF9JBBnB3AyOMdSc9K6t3AR84UQsndmMbR7f6A8TVZ9MpWBuDgHJj9Me89s965eTYUXrvjykfDCKttThQCANwII2qoDYnJzznMUOv30uclTkTPJ/3ojPbp3rkNgLMkdYE888du/wDCKjdlGSSeJCqOOBM8k5BjvSGiL+yTdb4aj1ONqZkeqZBhpgATJAwMivX7SBVCxMACTPSvP/w38PF3UXb7D1WoROw3glyP90BY6V6TXXjhSMpvZ1WQ/Ee9ttaczA/aBPWR8G9gjqDWvNYz8QdQGNmyGG5t7xiYUBQZ6ZeMc8VU/qyY9mPa7caTtiAJAzHaJk8njpJ4pkvEqZP5eOJkkwOmY/VhAq/asHcsCMkSDGTbaeOZPX2qHZEEAzutnONx3rI+sGcdq549HQQWTuB7ADESPVMQZxAXg85+tQskrOAQcRg8bl2nHqgGM5ogumgxggxMSCYcbj/mPvxUDTtZwfk2PEEAFLgGOoID8xwZpNgVdJfIbaxMZKnIKnkrI7xg9waV607H0JJzOIz1JPaOvAjmufEBtEoSpQgj6g/MD/1/WrGq111RDM+05DLtBPMYIO4z0I6jmRUgUz4beYQWtqPUOOZwZYg8mRE4jjNXNN4ZElojElVKpI/i7SBzjj6VWtancf8Aa7j2bBP+Ujjp9elTqhByTu6YOZME5yMYzUttAXk8JtHCKI4yJnnAwSBPXhZmD07u6cLJhRuPQuSrEHoZHTsTgfWh5Ta0CYmMAgjHPE8fQ4HbHdyGEkAjgEEiRHaJkY+p+9FjoJPpbQWQtuREE4Ix+YzJPt74pG+CI3KBHWOCOQJn9YoSNJtiZOcGIEZiOTM5PaAasIxRdx6cH8vWTgR09vtTTYmi+l8DkZOCPrHpHfnE1I7IqmQOoiNq4JyfzNjpgCI+gpNSwIG4j9DE8xOZg/0qw6FcCePUTOASIB6CcjnpTsKJrqrjdwCTgYIniOIkxB/ShPi3gGm1Bl1U/wCAbDH5RH0Ec5jmrB1IXk9YiTPGc/1jrVa9rhnPE54EzmREdhIIqd+ykkYPzV5TGnhrTFlP5TyPofzD+dDvK7hdZZJ6OIggQff/AK7V6UdP8UbWRSuCN4IHAAP1HTv9qo+EeQrdvxG2ytIUG6ECkKhGEDMSSMycgcCtYz1TFJegzp9YxKlJ6wFhjwc+kcxJjpHWnbVHBmAI98dM8deeelFvEkRlMoAR8rbQGBIMHAEyZ9PUTxQnVkbm25ycAe5x0bGOnXjpWIiNg3JA/SJ4n6ZzXN5cHB6wckE9fT1B70Q1ECGVVhVeI4baRtMjkyWE+9c37qwZ9JByCIMBQSInmOwyBQBpfw0RBp7gUHd8YlyTIYlE2xPEIFEe3vNbCvMvKPixt6u2lsBkvsFeTlSlvcGHfEgj/QV6bXdjdxMJqmI15P474qr657jAG3GyT0RWKqROPmJacDPevV7nFeJWgzogyXK5BHXMrtOSZMEHP1rPM9UVj7D/AIbqlX4ZOfWUWOAQVO5cThWOf+9cLft71DkgDMBY4YMXJ6qsZ5gGccnN2vA1AI+NeRSCQltoX0rmS+dsdARVvw/y9YhS6qQRMkzG7OV+WI7yfUINZRRtZOfM9hnWXSYPzRskDH0nPWZFVbPjdlrpQ3FRXtuCzlkEOIHLS2duIPExijr6WxbUSRxO1BPQ/M3GO47VFZ1CqoNsKsj1YE4JAO4iQc8/SKNIkB6K7c1AVTbKKxAe482wJHCbsnjmBk1oDawFmCCDkAwT3x6cTzAODUJ1cnJVpBAJ6kjBJYGTkYgfqKrWdRuiAcSTIGNsDgxJHBUnOBUtgNe0CMMwMd1OOACoPuJMf6CqNLcQwr3MTwdwUAjkNMDiiHxAeJ2mDEDBPG6ck4JP1FSHWgkx6hAPPpmMAT1P8PcVDYFG7q9QBtYWmU4EhkiOPl9PXoB056dDVKMMrr3n1qQfzEiIP+7BgEdasXNQDiUwBBIxPJYgHJHHuAJ71zbsIQdwMQYJkHMRjj3PQzU2MjSyGyrKeAIYMe54MiCYHvniIfU4LYO1YORzBJE4/wChXF7RAlhAPOchsGce8d5imTTMSPVPaRvE+26Y/X296tMBW22jMRndO0kkDoPrGeYIx1qb9pDMRbm5IALGVEg8iQN0SYDA8gVwgKQSlv6hYMxznnn/ACqfR68SPTsxkFZU44OOD7d6pgc2/BGuH1MR7TMjrBYdY/zq1b8KRI9Mz1hm4wQC0Tg+30q7ptZIzIkZEkgGBz3iOM9e9XUtzMMGjvtPEmVAgrgHJE4HNTYykEDD0BZB6qeoJkD253HqenUZ4frgmrulgQpQAQJIgAmBPdpJ96uiFIUswBDDb1Amfhx7zAnO0CTgGhnifhTNFy2QrrEEkg7pmd3ToAzYmRPZJjL2qhmAg53Hvu2idpXsTA4JzUPiNiC0n/aZmDuDj0kmeZLDk9TjAoEPFr2nJLW7k+6MwEx6hctzAP60h5uEr8UNb2tO4W7jqCAYDCA0TGM8zRTJDOueWKxPqMTJjc5iJyDjrk/WuNQgMpgEmMEGMsJWeBAPP8qEaXzHb3AyAVJIDEW2kKYLliNoHeRkiJrq35jssHc3lHpwY3NMQYAxgFumZ606Y0GfLaG54lY2EgBrl04iFCwvSMiFP3NetRXlXkO5u1lpyCGYMNnVENqULH8xIU94kAwRFeq12YvqYZexyKwXnHyo3xDfsrIMvcAbawYAepOnAJYczBE5Fb6uSKqUVJUyE6Z4bovHwoyQDyWgrMfw5xMAn6+1MdczvJ3YGSvInsGPT+v0FeleN/hzpdTca63xEdoko8AkCNxUgrJHJ69awHjf4b+IWt62D8VJAQyNxBbIIJlRmTyMfpn+OjdTi+zp7qASQYjkwrTHZZHQc9h9KpnxYQAm5iMYH88+xI/mOlXPD/wq17WwzvbRy2VYliFPLEgESYB2yfr0o34b+D0Sb+pY5wLaqv3LEE9TgDHfmp/GxuUTMJeL5UCRIJnkyAwH8WDJGOtX9HpyS28MTkncfmYAgRkk5CnkGAcGthc/C+xsi3dvK/8AGW3g/VTAI9hFBvHfKJ0envXvjJCodoZCCxH+zSQYBMlZAEYjrSeJk84gu6CxYnhoad4EzwQByuRJM1Deb+JSCBOevbIJI6Nwe9AvDfNNt52hHJ5F2AVg42hm2qoxAA56gUX0nmJN43Mintv3g5khcjHtPbOBWDiyywb5aNqTuOc4bJ6YjvA+ojq4tOPoOojB+s9J9qhu+LLuJMZBJYfKd3BgkZE9PbtNTW/Fus46ZwD7iQCcD2/WpaAktWmB9QYRkzPQjtEDdiZPMzkVMV3GYDSYgKJM8yJgnMffM8VWOq3k4UieFlhxjdnbkSe+DzUiamG9IUkfWJHTGM/WO9CEWrujbovEbgOh7dpHEdNv0qdPLpKgqYkkZMhxAgjAkT1+vao7ficiSFIjgT2ydwPpMfyGIogdUpXdCKNsgTgYOZOf4s4ExHGaGA7lm6jfuRIUwTh0JXJIHIEYIGcZil/aIZodBbcNCsrYBP5C0hrUkCNxIJ+mYtfrVLAFmJ5Hcgn5dud4BkwUP65oT4jcUJuY3GLEYJVPiEGScIGYgZMCcnIzLoKCXiV66rzucnqHJK7iRAls5MjJ+9Vx4tcyDtgcghlYQcyOgM5P8zNQa7xLeIysCWxLSepKSIyfTH8M0O/tVViJdsqSWUgj6vgMfpGcxS4lB1NaFwwjMjkDc+Zx7Aj6HHapL+sR3zaUtn1EAkcEyBk5Lcx0IPNVfB/CNTqrYexprioeGlLayh9QAJBHYGCMVrvB/wAMfSP2plZtvFs3dobnEuAdp7gz7cVaxSZDnFGRLWWOLdgSOgJgZ42hYGQPm69oFRWNIjGRZN9xBUrYHoE4PoksScyxA9uDXpp/DnREgm2TEQN0DB6xzyeSeaO+G+FWtOnw7KBEBnasxPf64rZYn5ZDyLwZjyh5cuq/7RqN6P6tlvfPpuAbvi9GaRIziTWypAUq2SpUZNtu2PSpUqYhRTEU9I0Ac0qDeatRctad7lu4UZQAo2qwZmYBVhhOSQMGs95D816jU37iXnVgE3CFC5DAHj61HNcuJosbcXJdI3dDfMHhn7RprtrHrWBORIyP5ires1i2kZ3IVVBJJ6Af5/SvOdH5x1uq1YtWmFtXcgA21Yoo5JnkgA/eiU0tPyEIOSbXgCar8MlYD/6Y6wvKXwCCJj0/EKluPVkQDitP5N8Gv6O3btDRj4ckMWFn40FiQz3AYaN/yxIC8mj/AJpvamzpCbBZ7kiW2qWC9SqhYPToYk1a8q3776VG1Ai4Z5G0kT6Sy9CRUpfKhu+NhJtIhEFVI7FRH+VAfHPIek1CkfDFpyQfiWlRHx0kqQQRggitJNNNaNWZWYHUfhYBBtX2B6/FUPMf4CvTB/pXNn8OL6kH9ptkcH90wx/+SDkDmtn4n4vbsKC5+ZgqqMszEgAKOvNXRUcIvwVyZ5nc8kaxTIFvCn5Hkk4gfvIg45Htmg73bltzbuI1t0yd1s9cbiw9LAkcgngwcGvZKo+MeBWdVaazfTfbYgldzKDBkTtIMTmKX4kWsjPKL1y7u9O71CfSw2nHoaSQoaPTzIjOKfw3wtr94WCuxboi4iNat3vhh1LOSksVAYiSR80Ca39j8OtAny2SP/lvdf8A5KIeD+VtLpSxsWgjP8zSzMeMbmJMY4mKSx0weS0RaTyZordpbQ09oovyhlDn7s0s33Jq3c8v6ZipNiySkFSbaSpX5YxiJNXwaea1MrGVIp4pTSBpgPSpUqAFTU9KgB6VKlQAqY09csaAAfjH73Uaaz0DNef6WhCfq7j/AIawf4ft8PxEp/dur/wmf/1rd+EfvNVqb3IUrYX6Wxuf/neP92sBotBePitxLJ2sLl2X/gVpDN9QGx7xXNP7RZ14vrKL9Gu8w+JfEW7c/wDR0s/S7qB8o91tsR9Xj+GgH4W+Hbr128c7FCA/3nyf5L/zVd/EO4un0lnS2xALcf3bec9yWYGepmjP4e+H/C0SHg3CXP0OF/5QP1oSvJ+gvjh/YH8+eYtRYvJbs3o3ISVCqSJMLBImTmKPeKWdUmj3W7x+NbthmlUbewEtMjE549qxa3V1fi7XGI+FaYsSeAlgYn23CfvXpWq11tLbO7DaB6j/AEjmTMRyZiqj8rdkZEo8VX7Mh5U84XbunZD+91IaLYMLvDAkMxHCrBkxwB1Ioj4NpPEQb37Ret5A+GYDqrTkhQFO2MQTWS8mXf2bxJrTrs37kholSSGQT7wBjuK2vm7xgW9JfKsNwHw/ozgR94aaUXceTfQ8kanxiuzC+X9Pf12tLm+SbXrFxkDYDQoVJ2rPOOOc1tPHfNTJeXS6ZQ99jBLfJbkTLQZJAzHb7Chf4b6UWtLcvGJuFtoxlbQ6ffdQTyJZuajU3rouhLm2SxQOf3jeoruMA4Akg46VMW0kvLLmlJtvqIW1Hi2qt+J2rCahrwOz4ilUC5BLwAvpAUbucT1oz5h80PbvJpdOFfUOR83y2werRzgEx2H0q74P5fs6ZiQS165Ja5cbdcbI3fQTHA7Vi/Imo+N4lduXD6ytxh9SwB/RcVVyjSflkJKVuvqv6FvFvEtTptTprSXLt97hG/cFFtgWghVVZUjmZwImaJebfNn7MFt2gHv3PkHRQTAJHWTgD69q0RYSATk8Zie8d68z8Gf9q8ZZ2yEa4wHYW/SgH0OfrTla0n2KCUttdIJeaPFtVobVv9+1y5dB3FgkIUKlig2wFIYrBnoaJeJ+PX9N4al5iGvsEkkAAF8yQMYHTvWc80Xv2zxK1YHyKVX6gndcP0gR9q3HiK2NSG0z+rfb3wP4Q0Ag8SGpJuXKmOSUVG1/rM7otVqL2gOosaq418KS6kIV3DJQJtlTHHfHetppQQiySTtEk9TGTXmHgFq9oPElsEytxgp7OjTteOhBH29Qr1RavG7VkZo8Xrp7OqVKlWpiKmp6agB6YmnpjQByrzPP+v0qHV2WdSFdkJ/MoUkfQMCP1FTDmnNJgB/AfL/7KpVbtx1JLQ+wnc3J3BQc+/ep9H4Ilp71xMPebczYJ4gAew5+pNEaYUUkO2zL+L+Q01Nz4l2/eJiBAtgAdgNmM0b8M8ONm0tvezhQFUsFBAUYHpAn61epGpUUhuTapmU8I/D+1YvNc+I7g8IYA5kbo+eCAROJE5rrwPyDZ0903S7XWkld8QpP5jHzN/eNailQoRXgbySfbMx5h8i29VdF3e1tsBtoB3AcHPysO/8AKrXiflK3d0o04LIFIYNO5tw5Zp+cmTJPejgrqjgv6JZJa30BvAfLSaZAoZrhC7dzxhSZKqowoJyep6kwKC/+G6pdNyxqLtnmAsSAeQGnj2M1s6ahxX8Gsktu+wd4X4GliSC7u3zXLjF3b2LHgewge1Atf+Hdtr/xrN65YYnd6QDBPJU4KznGRmtfSocU+xKbT0wX4X4Alk7t1y7cIg3LrF3jsOij2AFCV8gWxqjfFy4oYkm2p2g7vmG4Z2nt/OtTSNNxTEptX/plX8g2zqm1HxbgDGdiwvIgjeMhYxAjHWrur8rhry3rd17TIgS2EC7FUTKlSPUDPGOMd6O0qOCQ+bfYG0flsC/+0XnN26BtU7QiouflQTnJySeelGlpq6FNKhXY9KlSpiFTU9NQB//Z"/>
          <p:cNvSpPr>
            <a:spLocks noChangeAspect="1" noChangeArrowheads="1"/>
          </p:cNvSpPr>
          <p:nvPr/>
        </p:nvSpPr>
        <p:spPr bwMode="auto">
          <a:xfrm>
            <a:off x="215900" y="-1001713"/>
            <a:ext cx="1924050" cy="2381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90" y="249894"/>
            <a:ext cx="1366069" cy="1690679"/>
          </a:xfrm>
          <a:prstGeom prst="rect">
            <a:avLst/>
          </a:prstGeom>
        </p:spPr>
      </p:pic>
      <p:sp>
        <p:nvSpPr>
          <p:cNvPr id="7" name="AutoShape 6" descr="data:image/jpeg;base64,/9j/4AAQSkZJRgABAQAAAQABAAD/2wCEAAkGBhQSERQUExQWFRUWGRgWFxgYGRgbGBcZFRgYFRcXGBcaGyYeGhwjGhUXHy8gJCcpLCwsFR8xNTAqNSYrLCkBCQoKDgwOGg8PGiwkHyQsLCwsLCwsKSwsLCwsLCksLCwsLCwpLCwsKSwsKSwsLCwsLCwsLCwsLCksLCwpLCwsLP/AABEIALcBEwMBIgACEQEDEQH/xAAbAAACAwEBAQAAAAAAAAAAAAAEBQIDBgABB//EAD4QAAECBAMFBgQFAgYCAwAAAAECEQADITEEEkEFIlFhcQYTMoGRobHB0fAUFUJS8WLhByNygpKiFkMkU8L/xAAaAQADAQEBAQAAAAAAAAAAAAABAgMABAUG/8QAKhEAAgIBAwQBBAEFAAAAAAAAAAECEQMSITEEE0FRFCJSYZFCIzJxgaH/2gAMAwEAAhEDEQA/APnwTHNFmWOyx9dpZ5lkAI9ESyx60FIFkQI9KImno8TCuIpDqIClo5osUjhEWgUYjHNExHpSIOk1lcehMSKI9QDpAowYjBMmoIIN9C+jw02RskO5JeDMItJ3Ty8oa4UpNBUjhHNkyNKi8YIzW19jFA/peh9YQlBj6NtDCkyVAh+HEHQxm0bNXlyqDvXnSzwcWW47glDfYz6pCgHILcdIswad4RudnbGBlFK7n24QFheyikKcseel3aN8iO6YO2xGdjKWSRFGEwKlKIIraPoGD2U4PpEMT2aCFZhQgeXOJfK8D9ryI5GyGASlLvfl1iuZ2dUATl14Rs8Fg6UiWNwT+Uc/yJWU0Ixv5EWDpSOmohftXCZWCqP8o2WIlEJe3xaMNtqeFTaFwAzniY6cEpTkTnSQ72LjgwALtqfYRofzQUEZTZMoISk6qiyWo53JfkPpAyY1Jhi9h9Ox28G6xDEbQBGUluMBEkglm68oR4nGKCiAw1KjaFhiUguVD3Mxd9294jidpJloJcGvqeUZpW0ixBqdC/ygBcwkM5i66e+STy+hpiO7mTCtSi36R9eEBzcSkBg/rAkeER0KFE9R4tTmIGJERzRmgEWjomwjo1GCpJGpHQwemVKmD9qhw1hWZesepcVijjYE6LsXgCmunKBcsF/iSQQbQO0HT7A2QaCsNgMwdwHLDrFGWDcBPygjz5RmttgopmbMWHOUsPt4HVKILEMY0UnFEVYAEXf4xRtFQKX3eXEHlCJu6aHcVQPhOzsxRGZkpOvl93gmf2QmJIYhQIuAacohI2rMLJDnhxMaHB4mZR2ZuNYjkeSO+w0YxkYmfIKVFBuLwwwuAC0MkDM9zwvaNTtDBpmeMJPA0zDzjOFBw80s7C3PnDRydxbcgcdLDjsPMynIb7eDNnzcisp8jR+kQkbZeXmccCNYjLk5mULdfWOeSlxMqq8GjRiKcRFsnDIWXblA+z2KWg3CYbLUcY4JbWVQWdmgJoNIUY6WsCnpD5Co9xACqtEYyae47Qv2MAKQ2xUkKEL5CGVB5NIWbt2ZA8qSEjkIFxmJYQROW2tIDnykqQa2h4rywMy+08aZs3u0ks1W584UbW2epDZUa8HjVYKVLlqUqjk31i+fNSg5lF35UEd8cmhpRRJxsyMvZc4pTQvoBQJ68TGhweyJcnKXJU1Sb8zyizEbVH6eFh90hcSokrJB4VNuPCC3Oa32AkkFT5IWqhoBxhHtnDgBQLOBT2sINRjC/hUXs2rRx2SZiiS7NxhofQ92Z7oyKkxHLGsxfZ5BAYs/Hl8IAmbJSg+Jy0dizRZB42hEURFSYPxIJLJSfSLMNsJamdkvxh3JJWxdLvYXS1NpHScMpZZCSo8Egn4Rt8J2awyQCve6mh9NIZ4faEiWMqQlI0AAHsI45dSv4qyqxe2fPFbJmihQx4Ej6x7GzxOMkFRJEt+bR0bvy+0PbXsy6tjK0LHgfkRFas0ui0AjmKeRg38zNG+seYjFZkkZSSev1jsWu90Saj4FgmV3aRy94u3VvjBezcMSp2cC4/mHKcFLmpy+AjkxHUQ85qDBGLaM0qTR3BiGSH+I2PvhBF9RY880TxHZVTOgvyLfxG70FVsDxvwKsLKdg4A5mjn4Q7w2CSQwSx+fKFcnDZVFK3QrR7ffOHMiblFatrw6tEs1+CkPyAY7ZS5bTEspj5jqNYcbLxCFpFGOoaxgiRtCWpJSqxF3gZOKlyFhjQ6fO8csnKa0tblEktwvFYYkOEO3lzgaXI77dIHVnIYw0w+OTNa0WHZ2QlSDlDuQKv1e3lHPrcdnsx6sU7L2GpCykJp+7Q+UP5OywBUCIK2mxt5xajaaYjknOW7HSSKJmAY7tIuwzihiYxGa0Uy5peJbvkIwVNytSId+TE1TDlrF8mUDEnsMA52OsBztuhKiC4b3jQHABQoawpxmx1mhSlrvr6Q8JQb3A0xJO20ZhyoDv7QVhEqrmf5RfhNhpQoqDjjX3i3FYZDM5fkTHRKcOIiU/Jm9tYvKoZU1PAacz1jyZKXNQHXlF6ipI5aCBNoTFBQQoWNxWJoxyHyqpzLv6R2qDUVRO9y/DYdIIKiCdebwciYAWAoYzqp5UWlivFh7Q32bsXEFljS2a1dWgZIJK5MyfobKOQBpZJOpFAIGXtGoBBA1IFqQf+bFO7OSEkau4V0hXjcBPnvkllCbsd0/BzHNBb/V+x3+ASRiUKmEFyk+FyB61hNPyImFbUeiQadSdaw62f2EnLOZakyx6q/42HmfKFmN7NTkqIAKgCWNvbTyeOyEsWqlIk1KuC3GdoXlpCAAdX+cKk7TUSHYN9v1iKdnLKsoQoqF0gEml3AEMJHZmaaqSE8lPTyitYsaFuTB8RtcqFCYWzcUpVz6Q22jsdCCwmgm7Mw+MLV4MuyQVdBD49FWhZagfMY6D07DnEUlL9DHkV1R9k6kQlykn9TdRBpwGYOJjqA9fMV+MWStiLWApNjHqtizUMQM3FqsYaU4viW4yi/QJJzhTip1F38tYdyytkkSjmtQXp7ecVzJM5IeZJX1KQ3KuWnrFUvEqUQApQfqQ3qYlL6+KHWw1mFTOtDNUNcUq4H3SJyJz+Ff30vERh2AKznatDUgVqnytBeHlYYscgY1Bev3W0cMmkuP0VRRPmiYkpIQS3EE9eMe4HCSVy+7KnPJhfkGhqJEqhSlL6OBAeIwQ3igBCrhtW6RJZE1pVobSR/8MzJBGVJBs5L8XFo9kdl5aTvS3/3H6vEJG0pkoAlT8vu0HIx5m1T9IWc8y87GSiEYeVJlOEyhXzPqawOUEksWHq0WhVWIYxevClnFRrHNqae5Shf+HzMM1YXTMMtM3LkIer6MNSXhyMOxq4i6WpRABFOMUWSgNClUwoFaQOdskKAykjjaNAqQgnKp3pQholtHYUtaU1CcvL79Y0ckL+pA0vwL5E8ratIa4eflpCpOA7shyG5RfJxqM14ScdXAUxunENV4gjaYUWJhfitoJFARFKsmV6OBpeEWL2g6hhjiAHCmJgObOCA43nrCDaGOmk0JYe3I0ihO0F6N5COuHTOuRHMdbRw8ycAoFCBzDnq8Lj2fSakl/wBzUPKBkbWWTqWgqTjJswh1Acjb1vFtE4Kk6FtMcbKwUqU2VKXFHavrHY/bSJdi54CEy8RNQDV3LMEu76j+IpwWFJUQs92noyjWz+US7Kb1TYdVbI8w87v5uddwaAtlH941SJthnfoIU4TApT4Uvq7e8GS5jEDWJZpKTqI0VRrNnSNx2gPGDedmb+KwJhsasOEg+kWqClB1K948+mnbKg/4pEoKUQAdTSpjP7T2yhQISmvOx89YZ4pI1Y+sUYlGcMbaUjqx6U7YjMxJwKVKzLF7D7+cM0TZMsVIT5iBdqYZaTSxLUvCdiCQEnML1rHoKHdV3sRb0jyd2jluWJPMCPIz6sMVV48SI6K/Gxg1s2OHk4cmyk/6VEQSmVX/ACpqeSVgD/un6Qr/AA5F0n3iSMOFDdUEnmWji3fkoNEzpqPGlTatX4QIcThVu0pIPFmNfOseycHPFlA/72isBaVb0srJNyKg/wCsFz0h4RW7T3/DoDYsx8gIJKdbJJenIv8AbxXh8Q2tDdJp76xo5uzhNSxQEHkh/wCOt4BlYCWCUzFmh3WDEaVd/aOqGeDjTEcXZZsuaKZgG4P/APp4YqnSQ5Dj3aB5ollgkBXNmPxrE5iUDKVpUl3DhvehjhlUpWrKrZEcDKRNJdOWp41tUvE09mlJNJiW0AB+JipeGUBuzEkCwBL/AAFYtw+MX4c0LOUk/pexkl5KJ6chd3PCDpO0ARaLFbDUsPmHpAgSmUWUxa4Y/MRPafA3BYVahQMTw2LKS7UhZ+OQFlnIv0grDY5PWGnicVugKVsMnTs63N6QXmQ1veBTg3JKlJlgarIHG3FmraLMPhgpgJssvwUPat+ra8I4Z9RiW2oqoS9FOKnJSDug+VYR4rHZxl7vKSQQbQ7xeGyOSQwVlpWvPQHzPzhVj8X/AJRISkpFaMTcB2Tap9o6sHV4PuX7oSWOfohhgktmd6uDrz+EMJMpGtjAyezc4TFJoct2zdLX9YLmbLMtCszngwtR9TwB9IrPqMM3UZoVQkuUWHCSTThoID/KUk0BHXnAmN3VBSc1RUO3wrBeCnqLOS/AkmKOEoxtMW09gj8haoZzEhs9KUWcjUXJtEZ8hRILqpF82SpafCBzF4k5Pa5DULsGl3bK3m/wi5WCGYKyAjjQ+fKOTshjmJWeIDN06RZLJOvkbxpzV2mZL2GS0AiwHKLnID0YRTIkE6GKscFAgJBvXhHPy6HCO/6x5Mmg0hdMUQamKzio2kwfNksKfKIFEBfjS14FxM9RHiPrGSZgvEJl/qAfi5f4xRIk4aWc2RKya7wce9oUTJZuXMQCj+0xTdKrFHc2bIJJ7mSH/oTHQp7z+n3jo1v3/wBDSDhjFg1pFv5gbEvAHevcV84slp1ZQ++cX0fgSxgmaC1WP3pBqCtQIzJrSv8AEJpbmxB6iL0O7OPWF0s1h8nCTAaFPrBXfTGZS0jRqmAJamDuXNmNPrFiUOneBfjw5wHfkJdMk60WBoFMR0pWJy0pUlkrUGqxIcG1A1Tygc7POUKEwNwYv8Yn+GDOMoPNRct7iBt7N/o78A7hSyS7OlGX1J1gXEbPyEbygNXANeRFDBapCwC5V5HMD53irEIJZJBJq94opSvagUi/AbQypqt2sNYji8aqYWSeRH6SDoRrFCZSUFyE6Uy2pzjjMBNAEgG7mo5BvnE1jbdjWBzJBSVIygg1YVFYPwuzSjKrKGdBNS4BZQLdAXirEJOdKULJHiUQzsLJJL3N6WSeMeTcSoJWr/MDHK+dVHFCwYcuNNKR5/WdbOD0Rf8AktixJ7s1GI2wm6gQOaV/NIheNsSFFaqZUOFFSWSGooOW14tY8IzMzbEwWmTcxIVVasprZnA1AZuFLPkO1iFEBbqKSVpWLDPmKjQ1JKszvr1jwlj1OrOzVSN9PxCZs+cEUEsykoSkgJJXLTNUrdNTvivBPlAs2ZQ1W6WBJGpy5cq1IrdNMoSCoCM9/hc34Ka+8CtTslSiWyuktegs1iTxZftftDiDtKfhzOmdwJqglJUopKQoMkpdgnkAGYM0NVScU+A/k+i7KAKyZy3cgJAK6EJALFNCXp5coemcgMCVNqCV28xGdxGGQqUJoCBnJBUwoa5h4Q9aF9R1iadoJYHJJcMfCB4gUmnJvJ4lL8BX5JIkSwpznIDjxeWgi1SUAsgkJ5isCo2v3gWFSpaFJ1ALhhcsCB6tesViedFCvB2+EfQYOq7+z2aOGePRuMQxDEvEioJhSvMP1R6MQsR06WTsaKxQA0MCKxSnoPSBTiVRUvEnlGUDWO5e01BNVU4U+IgWdtc2hQqeeMeqQQHa/T6we3Xg1k5s5y7vFasSGMSWlSbpIB6Ry8NmbdJhuAAMzEnmYoXOPOGM/DJFnfgHitGGc2Lc2eCpI1CteIPCKVz18DGkkYJJLbvqHiw4KWC2ZAPNvnCPIg0ZEz5nAx0bYbIT+9HqI6B3UChEEnjHoBi/JHqZce3rRz0QQGi6WrpEky4tRLHWEc0Y9lqOhHn/AGEW5AmpUDyylvWIEJ4H1iyTlGqh6RzyafgdE5a0n9JA1oSPSnxi5EqXViR5K+FYHM5X7iesemaf4iTg/A1lpUEmqzo9PkYtWhKwPFyLMPWzxQhaywckaOfrFv4dVyDX7MJunuwnSFDgoNoSoeQL/CIStrhRBQiYCDdSwkHSgU5by+IgbETyd1JJAv5XSPmfLiwWIngFqVoxFW5hvN483rOrqWnGy+LFe7CpU9WcrWElRqam5sQWoBQNyi5MxRQxSnxZjqXYijHr7iB8Ity6vopyDofDp6musSOJdN94OLDjSxagA5s/Mx4snbtnWttgGbhCtRNCz6cXb4iMn2n2h+FSqShT5ypZCqsZiip9BqwDUYRs1LKaMQ+twNXBArQ/d4+U9ocaJk0KpXNYnRZymvr/ADS2JamLJ0fRf8NMXL/DAUzgqBCRlsviltFX5w32hs9CJxmhEgLK0kK7sBaSCvvVGYlJKlElDV06xk/8JsQO7mIV4s5YFquLkEORR6EWj6HjTLZb924Sm4NVeIAsvMxTqNY58qrK0Ui/pFAxroQkrUQxKmKhvkupTAZaqc6eLSBE4YFZ7tVgSzKBoQQRZqfOGK8OjNmWkpzVLF6sVgEn9RADVHMOYomlEtSVJzZiQM27VNSRQEFst61BtWMlsBkZWDSjxKmEk/tBFC+hf0GvnFmBxSEXQS4dgnLUU1DcPSLZ87MwSdXql7WIN7sfnHktBcMtLDiTfVzy+nGKY5vHLUhZRUlQNitoEqdKTl0FPkW8xAE3Hl6k+ZhmtTupVgzlujUivD46Xm0TzJPyj6PB1DyQ1JHDOGli0YzrHnfE6GNJKx2EYhaX6K+BcQMubIUSEIU2hCx7vF4dRXKYjgIyo8I4TOSuUF4xISWdurH+/tFcvGFP6wOkWea1sKonqHOij1/n5RbMnqbwkesRlbSlkjOthqQl/nHTsbL0muOSW9Y5pNt7jpFKQonX0MeTZJ5x5+PAtMPpEfzT9xJ9vlCtMJ4cIeBHnHqcMRd4onbWA8OcG139mhd+LVoVRtLfJrQ/y8/hHsIDjl8T7R0Dts2o1CURNMuEX/m+H0KldE/3iWC7Yylu4Wgj9wFehBMP8uH3L9iaR+lEeZuQhLO7WywndBUr9tveo8ojI7XSlNmC0k8UvWrpca0hflY3/Jfs1DwK5RYhP2YTHtJLDUWX4J+piA7Vo0lzj/tRp/vgfKx/cv2GjQD/AG/fnHgxDG6fMP8AKEKe1UolgmZwO6GDcd6LEbelksM3/Gnr5H0hX1OP7l+wpDudjlGykjyaKDtiYo90KZQ5I/Sk0o2p+T8IBkbQ7wbtAKqURYfM8olgciUkqUy1nMoMpwKBKTus4oDzeOLqOqjp0w/ZaGN3bLJ08IQaUYtYMzEg/D1gbBJz7xD5tSLPoKch6GIbUkKVlQlKiAQpXiDtp6/DnF6ZTUIIbQgn3uNNaNHl+DpDJVi9gWfq1gTQNy4mIzpgKSXUWLqqxzVLUFrloB/FhIJJI1JIUDdqjjYUe4pFhxaUpCXLK1yqcgPV7CjcmPMGFCL8fjFJlTVNVKSagh6AJpYmo9zR4+X44l0nJ4koIPElKdBqb8Tmj6T2qnZ8Mru3DtmKrEJqwPHMB7Dg/wA92jiN6SWUDLRKB0IKQkk0q7ux9o6cAkjU/wCGkwpnLrkyrQdXTRYIAOu6xj6NisRujLUsQ5JcXSWOhPy5mMDseYUY+blYZ5aVCwcD9TNq71ArG4xKTlBcEAuHCauBVhzPK9Y5s7/qWUh/aBTFEKJsSwO8zBRDZSaWIL8OTwDiscpqA3KlCjXCqa6/DzKCzulTEULEXIDh3DNpX5wJipxOqbCoAqTrQceEBAYYgmhRY0BGrbvCuvKtognaIAIVVy1jR6MoaXvz4wNLxqZSD3m8kgMU/oIBc1OgAqaDzi+UUkqOVT/6aGgI5Kpe7ZqsRACXyp5LNUMH0ZzZntT+YV7UkBBCh4VVHzFPusHy5OYDKkhw4dLEjWg516+sXTzLCChZVU2YkpILUOlVas4A1v19NneGV+PJLJDUjKrnn7EXSpiuJ/7fSF21trrw6mXKcOQlQVuqYtw9tICR20QBWWoeYj2vlY5cM5NDQ9UlXD78zFkuaR+hJ6pSfjGeT25Qf/Wr1EVzO21HEr/t9Ewe/HyHQzSd4f2j2jt86JjKr7arbdlo9T8HEDp7Uz1PvgdEpb4HhxhZdVBG0M1/4VWoHr/eKjhVcvWMfO7R4jSZ7IB+EUp7VYh2zv1Sm/pGXVJm7dm2GFV+4ffnHn4Q/u+/WMLN7U4ghu89EpB9WgP82mn/ANq/+R+sB9T6G7TPpH4P+r4R5Hzc7Xm//ZM/5qjoT5Ie0HIFL+0TE8gs5N9KQBJXr/blrBKDZymtHD6aGlKR5WmhKdhcvHFRsmgu5LNqKMIIl4/MagHjV6aMG0b2iiTMlKd8wa5BIbmYlKmJ0Sgitcyjq+pPVvpE2l6C0xvI2kmWKAB6kOfu0XjaecO+Ucx98RCpWCdKVhICqgBIbhUtp6QCnDTVLyukVFKOHZieXn1aEUU/IU2O522QgMnxF2Z9NKxHZa5mKXdSUy6rXonXWhLeQoeqvAbBmT5qUEMCb0yiuUdSTo/tH0xOx0SMGcm6kDdQLzFPlCVKN8y8oZqu1qRRqMUPCGrkow8kKSlKh3ZqZaFDMQkO8xaXJzPlFdd1rmGmwMI6AoboO+BcZVOUUAbwEGrOVax7hUkHwS87B1MPEAwANDlCg9zRT6kw3wQQQSCDVOYigdjQh2YJahs48uaUjsiiMzDIBLpcOAUu4s1QH/a7Wp1MVzcOkqLoBAFyzPQ9LFracosnqPEgq4kVAB59LWihGY2JVp9gF3cHhcQUAU7dWoKlSkEALzZhlfNkTmFSCw8I10oziO2lNKZAmKJzIlhgC2dahQW1oNaPHmKIVisN+1PeKKQE6AAEgDM2YhNabsdtLBhXiCFAEkKUXypI8QSQwO8S5s1jaFmuEgxfNiPtzjP/AIgSRvHLV9UJFWsKgWGh5CPn+PSElJehAOnEcB5xsu3E9Pcy0pLoCSARqBQNXRuHqIxm05eVKUuDS7XYlhyjuwKokZvc1OzMTmxyVUzKlBw/gO4pndqDyvH0iUlIQSpqsocmOnG38CkfK8FOCcThmGZXdjPdyVyioUfRJSRawoWr9VwwISkKo6S5+w3lyjm6jZplMfkE7gqIqWJKnFONQX4g+kB4rA5iqpJcqZ2YFhTiSGrTw6wWFgG4cG4OtWZm+xzju8UXagAU1nL9daX5c4UAkxGzVGYnKUhUtaCCkKFJicqt4JZmqaiurw3wezcgWkkFCcoQ6lFQYBTnRwSQ+o41gPFLO4o5nJoaeE1AKgFln/pPwhRs/tBiF46bhSUiWgznUAMxTKCymra5XpxNtA7GjRqPwqVFhmzJCjYkqyh2cjRRH0gTE4JThTnKb5qPyOp8IeoevKCVyWl5wtSd4pLBPhCSRXKSapaB9roXLUpMghbJWohdQyUKWQCz1CfU6QsX7YWgTamClzwqSoBIm2LkhK0pK05dCXHEOyv3ER8r27subh1mXMSaGihVJ1oWoWILGofnGx2NtObi1KC1qdCwWFAUnPdqEghLPxjbfkuaYlCznQoi5zM4USGJ/otzjqjPtPcm46uD4IDHFTx9ixnZSUrDz91BmISpQOUOCEFQApqUn7MfOVYVJplR0AL+gLxdZ0+Ccrj4EOaJJmQ5VgUfsHqR84j+AlO2Uuz0UbQe6mJ3F6BM1Of9oDUaw4OzN0BlZhcAs/D2B0gY7NT/AFj/AI3GkFTSMppC9SniMM07HBss+Y/vHp2EdFD3g92PsbuRFcdDT8gVxHvHQO7H2HWg+Ts8OyUqWdA3BrCGiOzWIUxEsDmafFvsQwlbXmoTRCZbuPAATQaHkeGsVLxMyYQ5oX0ATT0AvHE2yej2VzOzuVJzrkoe6QpyeBOQGvnpEMPsqWkEZqckgPdtXf3ghclKTvrSCCygyi3kwB6OOcdiZiFqBQkJSwJSGFQKkNp59YV3RtCLkYVJZrVck5QGI4dR78IuwuHluEqKUHQEVqx14g/GB0YmWHK7PmCUHKC1ACWPFsxsAYO2Tj5UtZUc4JSpjcOcpANHemgqResJSGUYlmwhMVjEIQkploXmmLy0ASCpLkUYqSKRt8dKTlAeWohPhJspw2tL06ecJpG00rQFBbboIcgE0qSxUXscoqKcIFT2lmJATMKGoABMBUWYP43NaW9axRu6otGkaBakJGbMhy5oG4kVvcj7AaS59Cdx+DrBqwICsrAi9AfeM8ntWpSwllLKqBIy5n6kVFCX0pBM/tTKQpSVTFAjk7Hg4erX59Kz072NrVFpwKhNXOOdSvBLRUsGqU5kg3owHxirZ2FxBnTTPCykHcRvndozgC4evrCyf2zl/p71XkgDqCa8f7wOe2iaPLWWucwBPomC2JrijUHZyCziYX3VEiZu5iAU1sDUdG1rEcXhJRynKVUObMk3dJAJUd4brt0pGPm9q5n6Upu9cqvIgDlEEdpJ5fdHGnV6cP7QNw9yJT24wE1RMxhlLhILgpSkAWrx5WFS8ZHbeO7xea2Yuxalz8zH0HGbV7yStAGVbUKi9Rq1hWnnGV7Q7KUJUtRSx7tBLAkZsozb2Vnu7Fo7ME1VCS5svwSiVbPCQ9QdHdZOYE2ABOpLPVrD6dh0HKCVAUtmrbidX0aPi2zMYUTJAU7IWDkP+qtG1j7V+KzJcEkszEJAIOmjeXCJ9THgpBgeLCzZugI1YP4dG1rFSUqqA40s5PH4QdisUQxevifSgs5UOMCpnKWqgU70exJ1YGzAtEEwtFM/BqVUmr2KS5pQCrNe5ekC4XYMpGITPCjmSFpUw8QUFIbKKeFWh/SmhLuWtdCM6sw1rR9GKS9QfaA8VmykpculgSooKSHFAkVqeTtGkrRoumNZ2KQZYSyiysySJam6Ev8A1evSOlY9KSCHJCCg5gHKWIapfXhHz3EInGveTDV3zK9bxVhsNNnEjOuzvvqSWG9VDkK5NXjAjjsDymx2fsyVIVMKUKAmBOYZkUCXNVEE3N/pBv5yGSwUSwUDnSCxdg2WlzGHXsaY6UomKVmorcnMKVBOR6uwpfgKxXO2KveAXMUzZk5JgLH9TLAcNXT4PXtN8id2vBs5nalCTMZDON7/ADKEAFQeoerhi7PzjHba7Qyw+RKFLLukBTJGhBo/FtNYqm9nFJNULKTmILJBSwdOZJOurGg6QLJ2chMwomBjWxSeN8pPG0UjFQ5Fc2+UK0bUBSy0hRNczMrXVwdeYgRUwrJAAHJr+g+3gzaGyVy6MFDj9/dYXSUHNfKwdz9vfhHWtL4NSLFYhQZPAWob1JB5kO7x5+Yr/cfusTThXoCmrXIHO5aIT8AtN0tfhpQ9bwyXs2x6naSmYn4R7+ZqeyfSBVS2oQQbVp6xFuEBxj6NpQadpK4D3joBjoXRH0bSvRtFLGUADeuVEu4Fhl0jwTRQP5ML/esCImUtXl9bRYqe1OLacK8LeccNACi4FSR1HtaLBtAgkADKWfdYFtS2t4rTNA1ccQ+vncViI1FAk1ck2BarEVL25xqNYd3iAHzEEaXy6EAHi/vFeHmIAJJBNGBSKgqBLvVRozPr5QGtqpLFv1ADnyfX0FYtRgpimIlk1IBIVUs9B5VNWeMomb9o9ElSlBhmCaUajVArQ3gieQ4T5BmIF6HTypeGOztgFWYqVupUpCkoISSpI3g6vDV6l9LPDTD7JkS1JUtJNMgDJLqOZRcNVTBgw40hnj8mXFGflbOJQ5SzKUlTZs1DXdSkjKAxdnv0hhh+z0sqSVTEy0KIykueD5leFJLuBehdspgrE7STJSvKpJIISEIZn5hyW/c9QzDiU83tdiQ4BKAwGuZLgOc1CCWJc2csXrGSS5FaQxVsTBnMEYgzClwcrkAs70QX6PWFeOwEsJSUK3lBO4ynDhRKjmFqDUtzqYDw22VI0lk5iuqAC6gxAIYhOrCjnpFq5qph7yaXejUFmAYAswA/mBKvRlFMIlbOZOctl435WFf5vFczHZVhISAjdzLBCiHFqPlbnS5eB520lEMDlHAdNWveK0KP7atwq/ICFSrwNdcB8nuwZhCg6nSDkfdClAeKwUljxs4hhg56t5Mw55SgUlCQlIrqAEhiLv8AWEJBBYhSTwIIqosLjkR5GCJGMVmYBRP7WLtUuB0r0gtS5CmVbS7OTJigpK3KcuV6OE0S4a7C8bCbtqZvFMkOzB1qAu48IcesJZeIUcvQKDftNAoEaU9RHYmYopZ1AuCFAszV0uHo0Byb2Y/HAxxfaCfmJySQCxyus1DcWAFLN15gTe0M/hK8kK0DP4x98YUjHrQhfeOqZQIOjAZqsoNUJoAz1LsEiA26UEFIU5JJCsuU5iFEFDNQg2dgSKQ/bXsVyHC9v4gBs6A+oQH9yRaIz8dMUh5kzMk08EtrksDlpU+rQoVPSqu8g1ByKbdLFiHY05QTPw0xKcucgKU7LQ2bwkbzFwyQGBs4jKKfJrDJEx2yKASSwJBYljuuAQ9COtCzwNNQEZyRkNCsJOUn9pOUh6EEX8Ya8BJ7+WlJYLAKxV94rCgrMdVAl35dYEG01hQzoJTUE9WZ6eIEeK9q6xVRiLbGkrB95kyLUcysqKrqSrRTMKl78SWgTE4Ih8wdjleqhTR3MX4LaSDupm5QM5UEoSggBkJmIIbeJIUQNLg1iSp4lghKk5RvZd5RCkqTmU4mOlSkhyDR0lmdoZ417AKFyh/TqNI6Wsiwbp/aLZ2NRMJKkhHqUmptlS6bijaO7xUZQB3CFDrS3E/OJ0AIk4w2UKQPjsIlZcCJhP3pFZUeEGJhVO2eRYtFJmrSGrr73Dw0WvjFSm/mLLI0MgVO03YKQlV3OqnrU1Ycg0TElChVgGoa0N2poPXnpHkyQDwilUlrUbUc4prT5DXos/AA1BH/AH+SCPcx7AeSPYNo1MfhFAa8uf0EW4ZBUK2dr0rePI6PPAlsEFQCnSHILVteGWDkmcUDIkJWVAF/2uTRrMD6R0dB8jUMdk7OVJmZksGcXNiwBoLMczcoZna2ZWQBypRSQWdSAElSlXBDKs70506OinAlkJ01jNSgAEFINAGSE5kAqAJJersWFKmwkzDEz0qO8+ZmCQFMAMqgfEKpIsOLvTo6D4MXIWkS0klJSd0pysxKVFKQEgJAzAVHE04AbR2sVFAQEzHImNNGZKkgEJJDB2NWJFWodOjonJh/ArThwhIvmN1Uc8GINOJs73itY4njxtTUnm0dHRKxmqK8EkTlFEsgqAc5nCQKDhxOjw57P4FaUTZoLPKK3mJCklcsEDuwlYKWUtt5weDR0dHVGKiINUHvJjFayMgQSWoostJZt4BNgoEDMbGIYNeXMFHghHici9TxSqXMvw1evR0PLZmW55hmdc03U6CBmGZMvKhQUxDlIzBJu6neFGHxJzzJdxLVkzG5YkOQ9y2lOkdHRLIgp8FGNlA6B/Z4z0zGBKmCST1a1bkU946OgYYqTphkHYfBomqckqluxNQpKVFgWIZ6ilRvXoYMm4uciXOliZ3gQGXLmh3SshKFJIo+8DUggx0dFns6QouwWOmiQJWZgpshLHL3hLEqqoF3sNDxEG/iN7MsDKsJISmmQrKWrqC5GhBawjo6G0pmbITsIFJEwBkqAZ2O8+RSbaLcPZiDxYDEYbK1OV/7x0dEprS9jLcGXT74xZLxRH3wjo6ByAtl4jlTj/aJKmj6R0dACVLlm41++EVqQY6OhkZFKh9+UQPL78o6OgjFakx7HR0Y1n//2Q=="/>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1432" y="901700"/>
            <a:ext cx="1483469" cy="987181"/>
          </a:xfrm>
          <a:prstGeom prst="rect">
            <a:avLst/>
          </a:prstGeom>
        </p:spPr>
      </p:pic>
      <p:pic>
        <p:nvPicPr>
          <p:cNvPr id="2056" name="Picture 8" descr="http://t0.gstatic.com/images?q=tbn:ANd9GcQC9i25mVMWZC10FmFb_xjFdDX8NJEVs80BkJx-KkQlyg-MF9g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575" y="1888881"/>
            <a:ext cx="1601714" cy="1203005"/>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0" descr="data:image/jpeg;base64,/9j/4AAQSkZJRgABAQAAAQABAAD/2wCEAAkGBhQSERUUExQWExQWFx0aGBgYGBwaHBkaHRgeGhkaHCUbHyYfHxkmGh8YHzAiIycqLCwtHh8xOjAqNScrLCkBCQoKDgwOGg8PGiwkHyQsKSwvLCwpLywpLCwsLywsLCwsKSwsLSwsLCwsLCwsLCwsLCwsLCwsLCwsLCwpLCwsLP/AABEIAJgAXQMBIgACEQEDEQH/xAAcAAABBQEBAQAAAAAAAAAAAAAGAgMEBQcAAQj/xAA6EAACAQIEBAMGBAUDBQAAAAABAgMEEQASITEFBkFREyJhBzJCcYGRFKGx8BUjJFLB0eLxFzNTY9L/xAAZAQADAQEBAAAAAAAAAAAAAAAAAQIEAwX/xAAhEQACAgMAAgMBAQAAAAAAAAAAAQIRAxIhMVEyQWEiE//aAAwDAQACEQMRAD8AOlPphZFxhZ121wkfY48o2EfLr9cetuD/AJwuaL0+uEpHp+uAZX8Z4+lLE00oOVbABRqzH3VHS5137YY4I0/EIRPBUwxoSbKIjObdnLMgU3v5VXQEeY4pY+GpxKulLkyU9JZEjBISSQjzsSN7MQunp63uOS+W24fVVMALinZlljSxIKsMhF9rq1ri+oAOO2qiv05Sm7pE5HlSYQTouZg7JJETkZVK/CxLq3mtY3GlwdbCelKLbt9CcWPF+V4KxVEys2TVHBKujf3IwNwR/jFHSytHKaaVgZUUFT/5Y/dElrCzZgQyi9iVN7MMc31FRdkkxDu33OHI4h6/c48k6nc2x7ewxBRxsMI8TsPvj2/3w2agX0BP5YBjwc27YSrg9NcesG2/XYYSqdLj6YAFhw2KvmLja00EkrW8osoNhdzoi/f52Fz0xK4jxFKeJ5JCcqjWwuSSQqqB1JJAHzGMU545mqqmZI54nghBzIi65gL2ck+V26dt9Brftjx7P8IclE0vkasVaJ1LrnDk5kYLnzNnDDMACS1yLaWG5wUpzRDLlHiwxuBcH8TGXU3vsLg+o+mMf4TWRZkEppUkFsokElTIQRdSTcR3N9gQB2GDKm5nWJ8ry1CW8t1oEVV+RCkWtbUHHaeO2ZrNGj4mCujo/qJBv9rWxR81IzRrOqnxYCXRls4ZSDniexByMvbYhW1tr7LxzKVBaqINhm/DDJ8ictvzxGrKlfFKu6O8YLAOhiy6fEyeW2OCjRalRMhqEkVXQ5lYBlbupFwdPTCZJLfu2Bzl2vaOMRmKfKhdVdI3mjKiQ+GFeINeyFVF7e7i4HFYyyozFHY2VZEeIseoQSquY9wt7dd8TKLTNKHmNxp1x6q/THoFsO+B6gfTEBZzPa+I8e+vfTCUa582KfnDiJigCq5jaZxGHALFFteSQAA7L0030w4x2dA+ED+JtVTeIAxpopCiPGQxSZWFppENyF3VbjbMb6iz/OnIC10QImEckUTlI1XytI3mNtdFJXYd8DfGuJpRrCA9PJmKxrLErwyeEgHllXRSDoM2CHh/MQKBgxJGo3uBvbGzVqnEySls7YAcuV0ssQU5QFi8M2UFiqNvIzm2VQbW7YKZuNyvGFiljqAFCtJTy/zIgTYM0RAQoBp2t2xWcF43DFxOpzlQryNcW3DBSbDbe/1OCTmPmCKnCNBTHw5CQTGmui3Umwva+Ll5XCCRUVM1GngsxWK/lqKmRYlOYe6gQBT10YHTEuL8VUwJHHIkiMy5mcBo5IiwBCeH5LjUG+/zw7y/zmKqC8lLJIsYBLSxWTQ5RlzDVtzpt3xaU3M8XjIgVVUGwCjQHcnTb8scXt6K4XnDeXqekh8KGMRpcmwvudzrfrrgX5s4Z4qFWYRWIZJ2fIsRBupS2rSX3Ol8EtRxVCm4Gmh/fTAjxHiwcMc1sjZQwpmnsbXa3THKCd2y268D3AeI/iIY5bgkizAdHGjjc/FfS+1u+LMt62/zgY5V4ijVFTEJHkY5JSXjMZ1UIwy2AWxC69b+hwVKn70wpLVne76Qmjuf39sBXN9S4r41zSDw4QUKOkYRnZsxLPpqFA1v1weoPpa/1wBe1GBY5IKgeG0p8hUqrSZL3DoCDsbgm2gOLw/ImfUwI5jp5auup4fEL5gFUmXxrXJzeawX1OUWwZ8P9mzRxgfjTpa14tR3+P8AXDEpCy0zkhpwrAsSTZWHrbUa6Cw7DBNR1AWMMbG+x6dh9d98aZNrwZTEONGSnrpQWzOshBb+4X0P2tgvg5gnkRQtQ8ABFvDhd3YkdMvlA2664je1zgPhzJUKLCYWfsJFH+VsfvgIg4jKnuSOtuzEY6KpIDW4+L1KXJq6iaO3njqKVorjqVbVQb/3WvbDnIlKldVzIzMiqmrI1jcnS364y+XmyqdMjTOwOmpJPyxpXsqnMCMjeWQuCxO4Pr6AWxEk1F0MNOI8gFVOStmyj4Sit09SD+QxRjhDU1KkYfxZbkli0lOzszfBIGyEjQWYYKuYI3lhZY5ijEaMo1W36X22vbFVGZXosoCSyIL+E5ukgvqPNY5ux0xwjJ11jfkqOUw7cRmZlqAVplVvHOYqxkBADAC4IBI+uDYvgT5Dqh/UrZ0IdWyve6qVsFudSAQw+2ClhfbXHPL8jTHwh8P8sY57T+Yga4hGzCBBHbTRmN5LHc6WGuxB0GNitrj5752TNV1x00qG1O+50x1wL+iJ/ElR8eRpEIZT5QNTYj/da+NE4Bx0GIxqVIta1gdL76/4xgmHoKx0N0dlPcEj9MaZRTM9G5890KVPDZQtsyDxFsLe70Hfy3GMGwXcu8zcQmkWCJ/FzaWkClQLWJYtsLdb4TT8riGoArEMYvfLfRvkRpY9NcKK14Ank3lxJiXkcAgfykDAM8g90WPw30vi+4HxD+okZmKsZGJU9CBYj5/LfBN/GqVYwlPHDDfS4CrrsLk62Omv/OMt4/LUQ1EmdHp2Zi2U6WJ3IPUX6jDTvyBvXD+LR5LPYC250Fz2wOSc0IjMUkiJN7KCDcb2Fje9777YxafikrizyOw7FjbFlytwWaoZxCpNl8zXAAB3AJ0zHYfXELGkMPOXuJyNxWA3us2eNr/EgGYHQ9CNL9sasmm36Yx7lmkePitIrqVyFri3ujIQL+nrjYUP1xnzpbHfHep4WxgPO3D5P4hVRLYlpc+h6MMw3t5rEY33NbGZ+1/heRoKyMWYN4bn80Nr3J94aDprh4XUgkrRlM/C5UJDRsLb+U4mcK4M0gLMGMSEeIV3UHrbt642rkriZnhB8p8ouSL69d9/nidU8DgmYSKvhyr5VdFAzDqrrsy/PUXx3eSnTRnAhODQtGn4HLDIBrdjlmXs5J8rX26a4epuPVFKzR1EbNaxayF4773B1B+YxK4j7PnT+bRuI2JuY29y/ZbaqPQ7YoqvidTCQrQzMymxIUlbehB1+euGqkIvY+bxJZUjUkmwKRLudAdFv9emPBwiWsj8KvVqeJfdLkZi6i58Lf6na3fFPT86VBIGSZdeivci9j0tiVQcIqZbioZooVO+a7yWPw9QbabXsTgqgIX/AE9p52yU2cKNC7G5Lf2j4bAasemgwd8G4TFw6m8NAdyc2mZ2Ol/ysLYsKCJY4lsmVLAKMtiB2tuB3J1O5xQ+0DibCLy7myg9sxtc97b/AExztydfRRK5IfxRUVRVg0kmRSesaduts+a/qPTBQD3/AH+eIvC+GpTwpCgACLbQbk+82vUm5OJSj0GM0nbs1LnB8R66jGZe2WvVWo0IJOZnN/dI0S2hve4J2xpCn64zz20cKMkUU4T/ALWZXa9iFa2SwJ185bYfPpisTWyFJcZH4DRimkyxHLHIuZMzbH4gCbbHX64IafiSl/LImY6e9ma9tBa9xfv1wA0kzVVHEiVBiKDQZd5P7b6kd79MSuG0kMPhSSAGR1ZXka4sw0ve+9tdd7HGtxsyBzWcVMdmVGa5AIBF1PXfcb4W9cG3N/llNvywLDijSDKCryhgjr0Kj4798uvrpphcPFsrmOS2ddjb31towPXsexGJ0AIES9j27j898RKXiiNK1szOhKgFSoW3zGpO+nTEZ+J38qasdPX1Pe2PausdGTQPGAczXsc1+256a/PBQBGlQBe53Fzrbt3P5YoeP0njTRxA2Mrqua5BUe8xt3yqRb17YYl4wBa5uTqcutkG+m/fUdcO8KfNU08je9JNoCLFVEUttO53+2Jqulx60HWe2OuBj1xhp9NsY7NI6sYFj64puc6My0FSoUM3hEgG1gV819dAQAdcWlPJ0IthU0YZSp2YWOgNx1GuhBGmvfDT+x10+euB1BRPKfiIHp1v87emCCPjbZMsmV1B2cBlbtuP+MXXNXs3kExmpFDRt5mhBsVOovGNAVtbS999LDAjKrQECdGQ3IGdGW9tDvvb09MejGUZLhllBot5+OpnEqwoHAy310HTQabafltiLxjixkSxAJBuGA8y/L6b4p5KtDbUXB2/0x6KlN8wG+51H0xepNP0X3C6jIPKWAOpY6kk/bQdtsTeI8Qzg5hnU9Prv3BvgPbjY0HbbTD0HEyzAKbsSABqSb9PU+gwqCn6L8cfZZBooNraDZfQ77dME3Jp8eszm5EKF9b++/kHW1wubTXfAKnDKmQhI6ecu3/rZRa1zcsABpjWeUeXTRQFWYNLIQzkbCwsEX0A621ufS3DNJRjR1xxd2wiygYSY745bYUD9MYTuJdLg4ZRid/lgZ5y5jkpquhAL+FI0vioi5i4VUsAAC2lztge4xzpMZuINC8kaRUkbxq8eQo5lhVms631zPv3+WLjjbBySNGkTUeY/v8AXEl+mAvjvGpkg4WySENPNAsu3nDoC420ue2Kes50qUrXmVh/D46haZ+xYjzSXy3uD5vsNd8NQbE5I0ORe1h8/wAsJCjpjPOauMVSVU6zTSUcVlFM4iDwsSd5WsxBOoNtu3lsYvOXEq2njgnStGWcquSJAUBEa3dWbUqxu1iBa9sNY2/sNqNOCAdMOotum2M4ra2ogrY6WWtqHX8OXZ4IVZ2fxnAJUK9hlsPoO+LCp4vPelpYJ5c9W0jGaoiAdI0XzKFyrr5WIuO2tjov82GwdZrDDKrmOvTAnWcQq6NKrxJUqVRUNOWyiXNJJ4aiVQR5QzDzAAEDTqo8nPEKIRTzVAmjMirUx5VAQSSBQYdjYFgLE62B2JAWn6Gwaq9jrr8sKDA62BxlNVzJXRzsk9Q9JP44WJHhvSutwMudQzm4KnN/9XXT7nrv11tr/pglGhJ2VfF+WzPU0k+fKaVnbLlvnzqo0Nxltl7HfEGv5FSaoqpJJDlqYFhKKLFcpQhg1zfVAbZfv17HYlSaKpMgcN9nUiSU5qK16mOnN4ojHlAYDym+cny6Wv2tcDEQeyenWjaE5TP0qcjAjzhr5fEt7t139cdjsU8kvYtUSKnkV88pjq3SOpRRUKYw5cgWdlZmupYZtw1szb7B3jnIIqKemgSXwlpyMpK5y1gBr5lt+9Me47CU5WU4qiTxLlWd60VcFQIHEXhawiS4zF+rr3A26euHeIcpSzpG0tV/UwuXinjiWMqCoGRluQy3FzqL3t3v2Ow9miToeS1Zak1UzVMlSmSRiAiqoJKCNRcLl0I1Oov1wig5QkWSEz1bzx0zZoEZVWzC4RpGBJkdQRlNha3YkY7HYNmFIiVPs+Lo8AqpFoncyGnCA5TmLZEcm6x5rHLY7b3N8GKRgAAbAW+2Ox2E5N+QSo//2Q=="/>
          <p:cNvSpPr>
            <a:spLocks noChangeAspect="1" noChangeArrowheads="1"/>
          </p:cNvSpPr>
          <p:nvPr/>
        </p:nvSpPr>
        <p:spPr bwMode="auto">
          <a:xfrm>
            <a:off x="63500" y="-704850"/>
            <a:ext cx="885825" cy="1447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 name="9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1920" y="249894"/>
            <a:ext cx="885825" cy="1447800"/>
          </a:xfrm>
          <a:prstGeom prst="rect">
            <a:avLst/>
          </a:prstGeom>
        </p:spPr>
      </p:pic>
      <p:pic>
        <p:nvPicPr>
          <p:cNvPr id="2060" name="Picture 12" descr="http://t0.gstatic.com/images?q=tbn:ANd9GcSwqWkgi-Bw9rtEcKuK_yJ87MLtrQy7zQ06-g4a2vCJQoub3yD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37745" y="333590"/>
            <a:ext cx="1634455" cy="113622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t0.gstatic.com/images?q=tbn:ANd9GcTwpLjeAJAXx_KpaFbIiFGVd9SyP8peiAyPi66Xg4oXKv_WkQY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8184" y="2132856"/>
            <a:ext cx="1749177" cy="1680432"/>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16" descr="data:image/jpeg;base64,/9j/4AAQSkZJRgABAQAAAQABAAD/2wCEAAkGBhQSERUUEhQWFRUWFx0YGBgXGBgbHRoXGBgdFxgYGB4aHSYeGR8lGRsXHy8gIycpLCwsGh4xNTAqNSYrLCkBCQoKDgwOGg8PGiwlHyQsMi4qLCkvLCwvLCwpLCwsLCwsLCwsLCwsLCwsLCwsLCwsLCwsLCwsLCwsLCwsKSwsLP/AABEIAL4BCQMBIgACEQEDEQH/xAAbAAACAgMBAAAAAAAAAAAAAAADBAUGAAIHAf/EAEsQAAIBAgQDAwYKBwYFBAMAAAECEQMhAAQSMQVBURMiYQYHMnGBkRQjQlJTkqGxwfAkM2JystHTF0NzgtLhFTRjosKDs/HzFpOj/8QAGgEAAgMBAQAAAAAAAAAAAAAAAwUAAQQCBv/EADIRAAEDAgQEAwcFAQEAAAAAAAEAAgMEERIhMUETUWFxFCIyBSMzUqHR8IGRscHx4UL/2gAMAwEAAhEDEQA/ALz5beW9XJVUSmlNgyapfVvqI5EdPtxWz528z9FQ91T/AF4387q/H0T/ANI/xn+eKLSok35YbQQRujBIS6aZ7XkAq7L52s19FQ+rU/qYKvnSzZ/uqH1an9TFMMAWEHGazGC+Gi+VD48nNXYec7NfR0Pq1P6mBt51M0P7uh9Wp/UxVKRkY3fKnSTAI5n1+vE4EXJQyybFWb+1bNfR0Pq1P6mNh50839FQ+rU/qYpysBa04IK3LF+Hj+VUJn81bv7Us3zpUPq1P6mBnzs5n6Oh9Wp/UxWlr+GFswoN8Tw8fyqGZ/NW0edrM/R0Pq1P6mNv7WMz9HQ+rU/qYqNKh1xurRbE4EXyqcWTmrV/axmvo6H1an9THo86+a+jofVqf1MVOtHK2B0/HE8PF8qrjSc1ch51sz9HQ+rU/qY8PnXzP0dD6tT+pimVN8DJxfh4vlVGeTmrt/axmfo6H1an9THn9rOZ+jofVqf1MU1aDESFMdeXv2wROH1G2UHlGtLnw70n2Y4MUDdbLoPmOl1bx52Mz9HQ+rU/qY3fzq5kf3dCfVU/14qJ4NWF+zJ9UH3RM+zAqmWcG4IPRpH2EYsQwO0AUMkw1urgvnWzZ2pUT/lqf1METzo5rnToD/LU/qYp1Ikb/n7cGDX8fDEMEfyqCZ/NXI+crMxZKE+K1L//ANMe0fOTmT6VOiPUr/1MUupmCBjE4hblPuxXh2cl1xnc1fE84GZYWSjPqf8A14Qq+dHMqY7Oh7qn+vFYoZ4Hc/fgNc6jv/viCnZfMK3TOtkVal86+Z+jo+6p/rx7/atmfoqP1an+vFOVQD/PDDViNrY6NPF8q4EsnzKz/wBrGZ+io+5/9eMPnZzP0VH3VP8AXim1AMDOL8PF8q548nNXX+1rM/RUPdU/148/tbzP0VH3VP8AXikNjEpFrD7MTw8XJVx5Oa6P5OecuvmM1SotTpAO0EqHkCCbSxHLHRpxxXyK4YVz2XbkKn/iRjtOFtWxrXAN5JhTuc5pxLmPnZoFq9HoKRn65xSRlBEBifeMXjzr1Pj6Q5dnP/ccUQVowwpvhBY57cQrY5SBbHmogX/Jxv2//wA+OANJONCCeiLSnD2WrwIN55fm2FloAASfz44ztR0+/FHNWMk2OFq4JQkHpMj1YjGMGCCCMS2UzMCwgDBK1JHuVv1BH4b45DiNV0Wg6KIXNY9NWfz/ADwPNUdLR93McsA7Q47Q9E1Trxfc41aqd98ARCeU+rDn/DyFliB4HEyCguUu1YnfHofDmWyiTcz9324fXhdNhYQfDHJeAugwlQvaSR0w2aqD0BPdJLHnpZZjp3Sdr3BnAavDXDWWQDjMtR7zUx0I99Nws/VT62FntOR7WDAcjqmfsyNjnnGMxopmlRmvT/xFHsagDz8Z9+NuHGBlG/Zf7HJ/E43o5ap2lNwjaRpYkiBIoAbm06rezwxrQyxApAlRpDLHaUvSYcu/4Y89hc4afl16IYR+dChIxAofs0ajj1gufvUYPls0yACSV7EtpMkEnWBI2N9GMocOchQBqilp7pDd4sxIGgn53LpGNs1RNMVCwgClTUagVBvTZo1RMEvt809MVhc3PT8Co4XZfm6Uy6LVGoCnqkqVKlJMooKtTIE98bryO/PKnD+abbgnTccmBHhFiARbGZHs9Ki63ksCPpQJIMg2XlHoDxndYAXSxIKgwQJHcVuW+4HLbD2ke/yi5037JZW08QY5wbY/9ULn84tJxT0vUqEToQSYmBqjb89cRdPPnt2Sp8TaOzeZDeMgMJBG+LhRCkkhtFSVkKBNREJlSzdxj3gAkSYjvAwsb5R8I7Q1HCqWdTp1FBpKzUXSWGpSZOxHjAnHM9XIyXDdYoqeNzL2SdM3wbtBzPuwPhvDqxT42maRU6T2srPMFbSwj5oOHP8Ag7RqV0dRvp1W9YYAx44ZsqonWBcLnZYHU8jb2GSSZZwO/jiVXJKsHc7YM0gd2F9gwfGhYFBM5xq9Q4m6NJA0lAb8/wAOnqxvmckjjkD4D+WJjU4ZVb1knEsh0gAb4yhwIC7n2QfvwRqUH8+vFkgqBpCnPI/MfplAHfWB95x17HGfJIfp+Xn6T8Djs2FVYPOOyYUx8pXLfO036TS/wv8AzbFCLXx0jzlEfCaf+EP42xVYXoPz6sbad1ows0zbvKghUt+YwxlaVtZ9g/HEgtFAbfzB9/4Y1zFGAANvz0GD4roOGyVYzucGy9ImNMePX2YB2Jw1QaBcjxv/ADxCqGq2cMPVjVKxG+2N+2B57ff4Y8gWkj8+rFLtCzQVtr4SGXviWFNYNlv0vj3s0kTG3TEDrKi26Wp1lQQPfgQriZO/LEhUVLSBHu+7fGrZWm2wj1T+fycS4ULSkw0mdvUMN0cxHM+GFKmTdWsJ8cYjXuYOLIBVAkJx65kXn148pZoqCwqJSJJXVTUNVjXpAJkFfrL7RGFHq3tiPyKwWYqGUatQYwCS5HiNre2PDGOpbkAttJIWuJCsCVaDPc1SVftJZ0EdZGljG3Pp1xiZqhpB0MQG1D44WnckilAFvDnecRqoFVEZ0j0tRExEG97E3O8mDgnamZ7y1CQ7AIZiLECJsB6RnVe3LGLCEw8RJzUm9bLFSDTqAE6p7VYBGqwLUjMc+k+GN6WYABNOrUpBnFybblYhWBueUSI2xFJUWBDns7DVb0lm2o906QoOwMWmxxlVS5DdwlgFuOk7TJ26xHd2jHNlYqJOakK1NmlpLmGuATqb4wza92dLePgca5qnpi/X2gHTI+rgaOoI+NpqTAAZtJMBBYnu7sRdpttgudpHVcQYm0XmTNrGxGDU/rCLXv8AdEX5IVKvpadRUi4IteCOcjYnfG6l6jg6i+oFAajNDTY9mNhymAFJA6GQZ2iQlj3mst/lHp9/swnkiy1OyfV2qrAMA0wNlVj8m5iTO+Be0C0+UDPdYKMHUnJb5jJ1HgnuKNgSBA9Ug9ZnnhjIVmpOuoHSZudoNiCeYN8bU8++Xea1MpI9B1OgxvB2IFtiDcAG1zUc2+ZUslSnr1FokKtzcWmwXSAb+jfecJza2lkyy2XudTSbbG48RuD7oPtwuMxG+JHPhmCh1Kuackbg6DBKkWYFTuJHdxXmYjHpaKbjR56jVI6pnCdloU/24J8PDHjZmLYjxUxsauNuFZMad+HHblgL1icKdpjbXiw0KsRKnvI8/p+Xkn9YPuOO044t5GsPh2X69oPuOO04V1vrHZMKX0nuuaec94zVP/CH8b4pRfFx86R/Sk/wR/G+KWDjbT/DCyznzlHBAwJqkD8MbFowFpwdCK3+FopEjUTymAAZgk7tcEQI9fIjXibEj0QCk91V3G0EgsN+sm18B4hljpV/WPqkOPs1YLR4XUlZXT3mHfKpuZAhiDMDbHn618vFLQTbon9FHHwg6wupLJ56qXpxUe9jeZAewIMg2aL49o8Sfs11aD6Q71KkwgBeRQ9fXgGTp/qjrpxfm1zKGJCxN+fvxv8ABT2Kw6N3WPdcHcLJAnURbeMYbSjmt4ZGdQE1VogFldEDAG6sU2pqbhgUIJJaQBC8xBABn6AQiNWk6o1CPRYruLGYB5bi22GuIZaHfSxBGu24IhEiDIvJ/IwlxKiVaGIJlrgRMNoE8tkw7pnPxgYjbqldbBG2MvaLFaJfbBKpIGx9eFadPDdH8zhiUnCCudiINx+fz/tjMznwV2E+rb24Zq8MRjMwY9QxG1cg6tBHqxYwlUcQXlOoScZwnJvU1aFLaGYllSQrSYV6jEU0sdmYH34NWpmmsnpMeAuZt/PDXCaNJwKbUu0dJiKi5hUaZqLpslB5YGBqLSRrZgcLq6bABYLdRRYiblDpU6YENmcus3ZfhNMS1uVAPF/ww1kuEisfi61CoQSYXNVGOmSY09nYXF45Yz4e1w/bUxY/E9kRTB9HWrd6q0EMypGgMogkkLpXU1CRUBWpTYgVFQxqBgOjRa99JNrg2wpNQ8ZlN20zTkCsr8PqIw+KLix7lfV3p9IioFkTvvscTXFaNOmQwprOkkmWkhbgEkmRvAII92FMlWNTsydyw1AfOV+97PS9mD+UNTvATuh+2RiSSvMZO9wrbA3iAbWul6VJrAVGSGClBDU2IKCSjKQblRMSAXPTCOaqvlyO5RdCoLKiBRBAhlVbU26hIEAG98SIy5WolyQzh5grvVBIiTtoPMgiDztHZqtpbr3U/gGGEcQlNihVto28QblDzwpVAlWhVKOp9BjIjmQfSHW4NhvjUVwLsY6kxf1/afacKsApbRC6t4A5X9e/IGLYWziFlETKHUPEDe3Pb8nBGUz4g6R2btksdOyQiMZDdOUaKKWKOwDEGFTaJgBiykC9hFsM1VRxJ1CoP7xEVCf3wCVb1wD449pUEzFPUg0VQJ7uzdQRtPQjfxxGNVZPSEjqPxGErsTruTZuEWCdp1GRwysSwIg6PHcyIt7cbZilYMwBncrAE+oG3qt6sJf8RUDf7sPZO9FmOzMNM9FmT77ew4PQuc2YW31QqsNdEQdl7lkS5YbdPdiPXKkn9mfz9mH2QDpOAJXAJx6YLz5A3RzQpACFY9SSR9sRggo0vm36TH3n7pwoM2emD9qsb+/EsVYIU75L8OX4Zl2U7OCR7+fux1zHGvI/Mn4bQHWoNvxx2XCusviF+S301sJsuX+dI/paD/oj+N8U3Ti4+c5j8MUcuxX+J8VLTPrxvp/htWSb1lAQE/74MlDp+Tg1Kn6sbOv5/lgpKGGpPiOdRGCs7r3O8qgyS1rkkKAV1bk8rYHR4sq+hQFnW9SrDagsCQNGm1ydtpJsMI8d/XA9UHOJAZpE+zAaLAAWBJMfKN2jSQQIVhf8ASJOB7buJTKORwYACpqnxUmP0ajaoVXvVRDk94GK1xYSxEd0xM4YTidNgEGWZDBRNNWViQCSGBJgkT3riCJnCPCsh29TswVBM97Qbqt9azpjkpIAO0kmcODhQWqBZiKiAaUVfRcCF78AG5IsCY6CASOYz1HVaInSOORKmM0hNV5kBm6dcxG/swlxES4I6Ej/ADVHY/fhDN8WVcxU1LTB7QkzNNt3M6kKtyTnG3XBcvXNS46wLltgBYkk7zzOCU7TjuuauYPjw2RkpiYxuuHKeTRaYdmZQ0XZIA1CV1Q5YAi86bC5AGAnIw0NMgwQfuP2e/GtkrH+kpa6NzNQtKcapJn8cPObbY1pUgPA4Zkc8WSoAofiOXlDNrEW3uD7P/jEpkeH9nThFpmWCs1NWGrSJltRJks+rSObGJkRGcerxlqxFtKkj3YiOCcLBqPVq5bMZkMSVVUYUhpOmXY2qPaAm1+8SbKprQXPt0TSjcGNv1U/ms0tOo1MtUBkNoBi5AMwyko2w1IVJAEkwIBmKkxaAohRyA8MbcZyqtp0J2bKJVSugqD3irKLL4jkcaI+oDkefhhNK4jJPImjVG4HqOZVQTpMsRAuQpAadxy5wenPDHlQT8IgHZQBBFjvzsLnng3krTHbs/JV+8iP4ThPiza82R+2q9NoxoF+E3us4tx3dAt6dZjBblqIBYM0gVZLEKqyXBPdEARiM4rT+OqDo0ewW/DEjlx3uliPaf8A7BiKzh1VX8XO99zh9SDzHslvtU2Y1vVYmWB3JPqwZOHqdnvy2kHx9vLAkyUsQCTBgtqRRI3i5Jvzx7m+GsjAA6gwGnqZ5R1BERg7KqKV2Brs0pfTyRtxObksok0alrGZgDx28B06bYDmsse0OgxqYFf88ED2G3sxIZbyWqVCNR7IAy2qQQNu9MReI5+Fjh/jPA3y1IVNQddQuoJ0gmZuAY17bjvYRVgZjPCP+pzRSENBk/AqzVQDdEJ1BQSu+q8wDFpG84cqOTSQnci9uf4CIgbWGHMvwp6qB6alwOgYkQOoAXn1wCsKjJCqLm1lEnwmAT4DGqmiax7ZMYsBnnug1E2ONzMJuTllso5n8cD7WdvtwNje+JfL1m1ikHdAoUkq0FiwDbbECYuD7JjDSqqm07Q4i90qp6d07iAbJZcsR6X2EY0LcsTvFcuFVDpdwxiQyLB3lu6ZsG2BPWbYV4hwoLTDifSg7mJFiTpWL29HAYPaEUpA0JRJaOSME7Bb+Rzfp+X/AMQfccduxxPyO/57L/4g+447ZgVd6x2RaT0nuuZ+cPKM+dEGAKSfe+K4vCTHdeT0P88WjzhVD8L0jfsl+9t8VqnXJBA3xqhJ4YQZAMZQnQpZt/XjSrRbfSYw9TTVuJPXphpUgCYHqGCF1lzhuq82Uol9VchdFMSHqrRXSS0SVD1nuY0ogG0tJAx5mMvSRipp6SRIB+GoxAgyvwhV1xY7g7HD+cyLNVNRVY90ICJGxLEqwBKtJCqRcENAnCVRB8HUM7VAhIplmUsACfTKWkSQBJgCPAefq5bvNjoeac08Plbcap/yMop28gmBTJAmRJKjcjUNzbVHhgLvqqgBmX4wHUpAKw2okFiACIm5wfyOf42oeWnf1kH7wfswrklJrrpJB1GCGKn0WO4BI9gnlI3AXXdw78/stkTQC+w2TTJYi5F/SP7FUyfbBOBUkLVKuwCvpER8lEGw2vPtM4bqA6PZ05sqD/zONaPeeok6KhqPoJjS0ORpb5p6NzBAPXDSOQMOJ2iy1jS5gAT1LiNQjs0XS1TuhoAAgH5KgGQPC8Dc7+rkHYAVKtLUO6tj3lHoayFgPFiL2C3mcK0eag/Gae9fdjMU/UIiPnG/KMp5gski4Qy97qu0wOYa8G8BvVha6o4Up4OipsONg4mqXNYqSHBDLYg8vXyxuuYJNh68H4mQ9IPPeEKTbvj5LKQIYDb1EdMJ5RzOnl1/Hx6YewSiaPGEpljMb8JWnHco9TL1EQa2ZbAEC/IyxHrxEZetSpOxr1HptMmkaJIGq+/ZtO+4OLVIEdNhyk7AD+WEPKHyMr5sokimqEkyGY6jbkQiiP2pM4y1UTX5krZSyPbk0KPrcby24rKB001fZYpOAHi4Mimhc9XK0V9hfvH1aRh1PIallVUMFqVC06ie8IHtCi4sCfWYwdsgQE01XpgvpAQXBbx1QB4wTc4wNpI9SmZmqC3IIdDjNXL0y606VVjGpU7UQvIq51K1zedPKAcL8P4rUq11q/B6qIXBJIBUSbAEkEk7AAEk7DFgp+TFOkr1GmqyLMuS3oiQJIEWI2Gx3nA3rs+hiRNMM4CqFClVLCwJk6ggB3jeSScdSCNtm/ss7HSXLr90vlc3SSDVYpEkk03gCm1Nal0DTpNNwbW32M4TTglUMC5Sls01WAPIglRqb3gDHmX4UKdIADaokc/TU02I6Ewlx0HTEXxPimXEq9CWsSUeqskqDMKQvuMb4O6WSIeTdAl9+QX7KXqJlKDFmqVKhJJ0a9C3M2CjXHSDg+Y4w605Smaai2lQNY1eJkjxB6iYm1WoJSpt2ippbcKXLR+1va0c7bkyRpk8nmVZWDsCZkq61GE9CKRBETcSNlXkcKXxZ80cPJRslm6uYDU1UAghlU84mSbwLG0SLXIxJ1vKQ0ss9Ko+uo8BQHDwrESSFJCws7mSYEHlBvRep3WzVMJP6umGpgT/ANPSqk/vk8pY42pcOcd2hlw37VSosevRROo+rX0scQtCgKtWX8palLMaBHZyFTUWgU+RUA8xF7/acMZ/iFGg7V6NOkzu+l2OltB0hiBYwSSZ9R8cVOvlswq/pD1FQX0U6dQDxtSHT57j7cFyHFDTQinlppkXbMaadMdO6p35zqBxQxDQlXcK4Z9aGaoLVNJQwIBYAA6OZOi3iJ5ThXh2XyeZ7rUtDwNLrqDqFFjrnrFjIPTFYy3F0VgWq64MinQpkqDyJJIU2NiXb+bNHMVCZy9BqI+fUuOsgaVRfaSBAx0ZHnU/v9lQDRmApGlwukYpZqvUa8jQVpQQSoMtqJvqjbxm2D1+CuhaitVXoOgK1KpAKd4CGCiHO0ERM8oxDVszltCg1ddRB/dhX1XLXYELN9y08oJElunmnzKldGhQo0seRUySxUQoIhYBtb2chxYQQBlmF0fMLE6qZ4L5K1KOay9TUtRBV0ykjSYO4IG46Tzx0vHMPIjiOivToh1eWuFcNAANyQSN4tPstjqGGPHdMLv1CyiJseTVzfy/B+F2+jX72xXaVC9x+OLJ5dt+l/8Apr+OK61a+HEPoHZL5PUUekIkfnfBj9gwrTrS3s/O+GWx0VQUXmMutPMLVWlWexLCiwpgse6Gquai7C4QXbSJIAupnn1NVNoY6rDc7Ej17498qcoH7M6UqPcJTZXZmaJ7oUjkBJawG56q0+B50walShQnkdNRo6aURh73wlqoC+W4TWmlDGZqU8mFbTUYAxa4BIsCfZvjODOEzCM8ADUe8yreNIEuQJltt+mIqn5Iio8PnK1Qz6NOmoj3uUTEtw7g9HJ1O7Wqs7KUYN2RABubBIBsLg4sU58vS/1RhUgF3X+k2DJUddM/WpKf4ThHhNZK1EzzqOwPOWqEmD7fccLUOOFmYL3QsMhZQ50q0sSFKAmDqj9gC/PbhvDjSHZkg7kFZggmQy6uRUg32xuYwNuJNLLLUziQN4fNSGZ4csHswwZpOpZLE9TuTPiY+zBuGoWpgJplzqakGKh9Q5gLpROZEgkCOdgZfMHRUdXlUPeWCCQIOpWBIXcgDnc2scNotQ5Wm9KNUIAAALLIYeBJgk+GFlTKx7rMGn1RoGOa27jqpheC2DVz2rmZHaBFAgjSigAxH7S/ZGILPZDsqxC3Q3U32tK7kyDa5nY88J5rjvZ2q5hQRbSgLtPQmQi+04i28q5IWnTlA0zUOqSYBJhdJ2FobYYulqTGcm5LieEPGualc3lmqKjyboL8pkjltaPdh+pTfMgMzKpFRGIcAh1CKrgWOkkgkbbbicJ0eGqCrnUznUNVRtWgWlKYgKimb2k9eWJNFgRjTe+abMjBaMrdkPOTCDSzBKaoAoBNpmASBz+zCxzJhf0fMGHDWp9NhE+GGq1xJIA8dvGSbC2F+HUlbs2RlYLVLd0q0ToiSJ6YpdPaRk0qQR6tSlWjWquCeyenDzAWxBMSQDFzblfEdSyVXvE0qoHZlZ7OpEkgW7v5vh/jGerikDpV6QqVGULOpuzDMykzpHO8D5O0XTqZhSQdABYrBWq1y+wlqK+M96wB6RgTmAuDjslReW4mrTOV0VCoZZmmdxM9qvImcUfjWZiqVCrZUIMHV6A9K8ETFouSBOOi0uIvq0K9fadJiqCsgXVajne0aZN7YoXllnBVzNMJptTCnRTCfKc3ARSDB5iROCONwg2WuUqozd4VGtMUxraTt4CTz2i/zZlcvwJHTXUo1qacmarTCiNpJCqDA21k4U4cr0aQSnWZGchmVKQLkkC4bSSLGwBXnfHtbI9/VWUlxu2aq33FtALO3qkffjGe6IEPM5PJLAWu7GdlRiPAagWB5C2G/wD8c0qH7c00Pyqi1FudoLoAfWDGD5fKOBKmrt/cURSXbnUqEOPeeWCZfhdOfRpljuWL5qp64p2B/ekY4JyXVkHL5SsINPN0n6RUS/hDNM+r/fDE5/cL2nq0vym93HTl/PDL5GBDCsR4tSy6x6kOo8zfA6WVpLdVoIeqUnqv7HrME90csdNjc85C/wCi5Lmt1KB/xXMU71MoBf0uyVd/FAIv1wrmuI0KpDZigx6Nrqm/7OuowF4293LEgppodStV1dWqaAendp932Aj243bisn5Htn7S7H7IxqbRTO2t+v8AqC6ojG6j6fE8oP1ZqUzET8W/LaGUj1XGPM01KqI+EGoRt25cKD4KgMewjDFTQxM06RtvDdP2W/A4hcxnaBYrUomkwMGGBAk2PeQ2vO34YHJTPizcF2yVr9CrX5D5V1z1AmvSKl50UiFHomBpMO/WTq2x2jHAfN3B4jloBjWdyDsrfNgeyPbYDHf8W0WVlc18vP8Am2/cX7sVs4s3l2P0pv3U+7FYIw7h9A7JZJ6iiUnuMMZnMhBeSTsBuY33gDCSn349rAuUI0yDEEkEgwGItEjeDvtviSnC26LTsEkgad1s1YBWftG7Rk1QqqIWJUSzE6RIBhRJm55b8L4elUI1UFiWAOp3EiDyUiOWNKaHstE90opjlPZATguSyQqGmO0zFOdKkUq+hdo1AdmTNryTPhthcXnVeg8Mxjcm3W2Zq00aEc0yuoimq91lVmvJJI2Gpp6bYiq2dUkAG4DEk7szIfvJn39MSNHNVVp/F1RoAaAwLuXVWbfUs6okmJ3OxgBzvHHWolNajNrK3anYKw1agO1sQIEcr3x3iw6pSW30SeT4YAAxIkAz6tJn7J+3EbnuJOUpUxK92CQJPpkAAASSdgOp9olKvlGdLjUTCEfqVWWINv15i15v6sBzvBFiiiF0PZDVops7OTdjZSZuRqJEC204FUS3GF35ZdRR/wDofl1O8Ho9nlXDTMlbQTJKJ8oaeXO1jjbNuoyJDsygmDpWT6QYgAkcg03jfCGaymigiKismssBUqrSAWfiyZu3dM6QQb72w1xrJlcqgJjTULALoAK30z2oOlSCCDpblbnhYGm4PUrWXahVKhkcqb9qX+aGLU1O0AlUqR6p92Gcpl8xqHY/BqYEfq2VnP7r1SanujHjzUOpaKuoF9C2BEk667LSUexTgVFENioM/JoGrUgftMCKfuf3YPmEFWtslWqQKrvTVbsoVldyTctVY6lUxHdAJ688PBlFiQPWwH8R/HFMOUWtRbs1VqoZVRRU7UgGoARqVSEJFvSB6TiZy/kTSMhs3WDLpBjL1bM11AJqgXkXFvVg7HZI7aks0CmDnaY9KrTHP0lNutj9uI3MjIMdTVEpNPp0S9Jh49xdPvWcaDyMywMGtXcl9EFaakvBaAWdyLCZKkfdhCr5IZWGqQ+lKoRxrDaeeons07uk6o0bTfmO7rl9Q6TVoVirpReilSnem+qma3aqe0WDSDMrkOKhgySALLuICho8BRwNFRyQSbUtV4gHuVG5athzOFePVW7GottOoCm9yezt3ACLLCkwCAAYiMRWb4MB2hYUwQaVBSUWFCqGqNtNioEgz398cNaJB9EEl0Z+qnqnBipPxtMsREVBUp2HLvU431XnmcU7iHD2p59g8E6VMgqQdSTIK2uZ2xYEpvTQ6Gq017NHVRUeApqdk3cYtTJMiZXedsRudylQtRzFQgh2NOVULBpk2IFpKGZtJmwjHLwG/qpiLhopUNaGchZ27StB2B1JTCqf8zn2YzK5uitanSTUpqMFDKtKiASYFwHcyY3ZdxfC1aoZ2tgdfLK9J7w6gum0wneaJIkhRqAEklbY0eEZwOJc3tfosnHdxMCdzGY3+LUGd6k1WBG96zMJ9mAvnXaxYkdJIHu29wx7/wAUy1bW9SoysINQIEYF2nXpJYG5GqNJjXHLGU+J0AIp5XM1fFmKj26aQ/iwaOaBoyZn0H9ob45Sc3Zd0AutKrTq1FDICdfXQy6HAO8he+PEHDOaVqbd6I6mRq8RyOAZnNVaoKJl6VFT8pmLMCDIjU7x7riQbE4zgWczYNQmooKCm5IXUQIFJFEwRAQA3YXHUk8NldG8ua3J2xyzXZYHNsTpyW651IjT9xwKrk5ugnqOn5/n0x7mENWozWubwALkyYA8ZthtFVSLG2xgx+fG+Gt8KwWxKIEg2xF+UQ1KG5ix8RB39R+84t/dLXA2tP5viK8qm+IYDqPvH88DmIcwi2y7iaWvButvNh/z+X29NunNTPq547/jgfmxT9Oy5/bP/tmfz4Y75hGmq5r5dt+lt+4v8OKw9S4+3Fi84Txm266E+7FXWpNpjDyEe7HZLJT5ymVsMLGQ4IK8wQWIN4uAFaT4EryvjyrmCLAj14RzxOkkMUIjvDkCw1HptO/TFSsLmFFppRHK1xVgprMAfNA/7cBpUHWayValLSpd0fRUS0T2etdSfuzG8FYg1SnoadebrVPiy6haiJMGNFy+lokxp+/Ehk6WTpVNdNWqvoBpGsDVTtSe8WXQoED5RJE3FwDhQXAap6+o4gsGlP0MxQksBLDus6hSCpGkQwmTcCBO19sa1c5ly6v2WZJCkBgVgqWif1V+9YQb8pxvxBquYptUalpQU5KvSXusgLEoUXvJOkHtOlhfCopEJJSlNhPYUJ1s9h+rtFOm1h849MdXbLfLT+1iOOO3VFfL5fRUA7ZWOsgNTkahaNQiAO6pMc+U4nzV7lPpEkMoYEgDkwIJkHcHFbrZM6DFFNtlpqDGuqdkAvCr7RO98Ty8JFPJUaihrk6u4VsxhQxG5ECC3eOo9MRsTTMA7r+5VPkIhNun7BeVs2S+pnlt1LJQOn9wMhC+JibDC2Z4iXMvUepcbhRcTsVAZdztG5tgVbKgn8Zxi5YYZiniGyWmaQ7rZlV4LpJG0ljA9+3hg/wNWgMLdJmR0IOPWSMepVCzJn8MWY28lA93NB4l8XT1oCTTZGUGWgBgbXkCeQjCdIZl1M0qgBSmpJQr+pujy1g3XkemGuKeiNLBDrUqWKgbz8qx9RwShlgAup0BKmBLGEcsOSEkD5ILSSXK2uymtJDg0ckzo2gtJPNETKVSxZlClqvayKtBfjFWNQ70iF5f74ZpUirAgUFJBhizEnebhDHM7411qdXeOsbDmGUayVaWkMpB0kEHUCCvd0hz2bQCArQ6qxAamNLEBpQdl3SDe3ObAEgrDfUlMRbQBe8TKsafbKjISTCO4JIBIJlQ0dY3uJ3wr5Skwg2aO1bxZ2VyI/zUhfbBFy3witSCWlhOtkA0khGYaVGpiCLRffrK/H62uo7TOoCI/bd3j3Kn2Y1xuwxXWWRuKXCrXksr2lBTGoNRcC28N2qTiL4TwwZnIZsvTOujWqGlcgAqAWgAwZEg779cTnk1UAydEqJKEiD6z/pNsR+Q4i9Ja1Op3gatVVbUG7okDmYAkWIB38cdHz2/NkEDDcKAo0wwI9UR/tuMDfhRgxDDkrKDMcyGET7MLUbKpPSP+0Ww9R4jDQBbrf32/nh3Tg8FtuQSqQjGb81HcIyy9uy6VDVAVQixFQnWk/vQ1P6vTDVOnJF/GT90Y84lmKOgnSUdb2BlhckqRKhkIRwDEjUJHM2T4vSqK9VsvU1dobBnQDuiQQQLltT72DKLwTjI2XgSObY2OlkYx8RodfNMHLxYGehjbACexrJVZYS9OsBsUf0jboYYeI8MYeOT6GTF/nVnP3Vre7Cuez9espphKNJTzV31WmPnA7kQZFzbFSvfM3CGO7q2Naw3xBEzpalUanvfudG1XU+I3Pv6Ygc/5SNSrFKbatJAdzuzDeCPkg2A2seRxK8O41mSHWrURVpUlMCmr91W0Aw1tRkBnUjZRsJxUMznO2rmoVA1EWAA6CYAAkxJgC5OOY3mod5xkB9eaOGCIHDurnwuucxqLJpYLq1pIRgL95WJKtzlWZTf0cB4yfinncLz8CD+GC5bhdOtSSk7WJWKYcI1Qk/JMH0V75BgHuyRvgXEeHJlaLUlmpTqBzRZ07OqpEBlqI0FliCGAjoRghqALx67IXB0eE75tBOdoHxn2aIt7cdzxw/zaH9Ly/7zcuehv547hhe1aVyzzgf86/TQn3YrC2nriy+cNz8NaPmJ/DisKuH0Pwx2SqX1la1EtffA3mDE2BMjlY3xvjMySKVQj5p+737YI82aVwwXcEGjWzYANSpWQnug6c5Mm4FqViLnnMdMPnijyytmGVrBlIzUqeYhyhANjPpQBczOEqKLpYFCyaZaXCsyaezXQQhNkci5UeBicF4nkyoo6S76VcAnfsw4KC0WGs7CPtx5UuuvUBhG6fp53VUUs7ODUBA7IGWPchdVU2g2GkxO1zhbjSGadN1Is1WoukKZaSFIEaR2a0k0/JDkQNsAdm7NY3HQ/tD8MO53LjtDefiUWQeQ7MWH+THcMlo3OXMkV5WtW1FNdDQlRRUcMQtwfi6Z0d4gIpOmobsOuJx+0GQ0uVnSNV9dw22oMRIMSTq2I3MiJ4ZVIBVWeFpVSRqYCWVgqwpAaTJ7wPoCALkpnj5cdlJU3Yrcd30u8CPEHleMaqcl72Hp/ayVADGvHX7rDmLe3HtOqTHrwrMm3sxI08uVNyJ53t7xh6bBJBcrfMLqW/5vhapUIA1c4GD8QpNAHIc5t7cIjNW6+M4poyVuOa14oToE7al/ixmfqntYUsIcDuxJApAACZvp1xbGuZzHdk2AKyZHd74717WEm9sJCrlqlR+0qVF74givpkKAVYl6bX6EREWwk9oN96O33Tigd7o25/ZPZzMupBBPxRakxIB1BhK1QYB7ygSJOkhdNjAZzMFaR6oPuxq9RSa8Mai6EAYuSW0mmAdSwSfERzwRDSKrqDEgAfrq1jFxdzHqOFbs0zb5c03wP/mstHzj7rYhsvVLqWPziB6lUAfaTh4KBWpNTYKynUoqVCQ11sLahP27ThD4WQyqiqe49S8gEBWcxpNpYNfYdDEYKGkxBjdShFwEpedArZ5L19VHstQBU9pfmFYSPGxNvHFf41nSJUn5dVj69dt/HD/AM0EcsFaGWFndTqViDFm9GxFjuN8VjjtR0zY7RQVZ6mmSrgqXI1HQ0rEzDRtsRbBYTpfa/wDCBMLF1t7J4udMfna+PFq8/wA/mcevU2kciPZj1Y9uPQ0vwWdh/CQTfEd3XoaPEdPDmMbcIu1TLn+8A7MnlVQHR9dCyHx09MDNKeex+zAc9UphZDEVFZYUA6ipvrWVCtDRENPp26hrRZgeNQckWmuXFp0K9WqRYGPz1weksEH8bdcOZXNZOrrqnMaYMMppMRrYajog6ombECNsJ1uM0Ecdi1RoFmWmVubQJbUO6W73WLHFGujw5A35WKttK/Fnoh5ao1Gsrle6tj+1Rcw6+tZHvnD/ABHyWVqrlDTUiIVks5Po6WVwRqsQIIBnYbZmM7SrgQld6xBVCKcIdVgGVQTE85J8bYDlvKWkoppmKTu1EMNSuBJVgFVGurwC4JsRCwASwwje9wfijuOiatAtZ+ae4JwurRYjMU0ckyp7R1EmYVTo7NjJgCZHqjCPEs89YvUrKqv2ZQKNlVQWCyST6UkxA8N8Sg4xrk0gyAxE2b1GLfzwn5REMgqfKemxYD5wldQ9ce/BqSQPe4OGdiuahpa0Obpdbeblf0zLx85v/bPgMdvxw7zbt+m5cWsW95pucdxxTN1RXKPOK36a37ifdiuAeP56YsnnGU/DTY+gl48IxVyhPX3HD+Ejht7JTL6yvIx5VHdb90/ccbKhHI4Dm6baGAUmVOw8D0x28ixXLB5glEXu7uQyKSB2hAkAyfkgaiYDE+HLEiM1RBCuEJsT8WWKtpHfbSpJtYCbDkbQj8EcC1N57NZ1AwO7y0gkn1wMOjhbM+phUAgf3TMLLHUdMeRN7r13ltsspZ6k7QrAmwg1GNp2MkLMwZaBBtpgjErxWqqMSWSOzpd7UsSVNp25WubR1ExlThJBBHaEyN6TLzneSOuHDkX7YMPkFGWAdWrsipINogoeu4i7GNLGGRhHMrK94jkDhsELL5130UpJA19mIme0Q6goG5nS4gGwfriByfDHSu7VLMFFpRgA1u8QxOqVNj6ziYy2SqAAsrdoNioiFZXcrDQuqSoLGwgCIB1Ao8PKl4RgDEkK8E97m/eYxEsYnkAInZSMwPa1211jq5A9ji3dM5brPv8ADDPwkTHLrhRcq/zG+qT+GNlyzzdXj91v5Yckt5pML8lJUc2BM7YHVy4qLubbkx9mAlH5I5/yN/LGumob9nU+q38sc3GxXee4QGphDDEXIvtEsIItv6wRvhbgud0iqyV9JDy4DDaI1AK6hjsY6ajyw0lOuHDKlaQROlHnTIDRAk2mwxKnO5wUrLmDVCPMioTqGkppixkE2EiQRFsKK4Y5R2+6aUbsMR7/AGUT8IDVa2lwdSK2qdw2gyYnqMSmXzFTSoNVfREHto5Wty9WMSpmjJanXOpCQWpsZ9FSpkEghgSFO4YETFm8nTrtpLCom4PxayImN6ZjlhYIsZ+/+piZcA+yTapqrURVqDTqktrVgLeLT09d74JkuDqrOakBgtSnMRAQKrcyNmdt/lHwxO0cmwKaqTVAtQn9VSYsqoGEgU7d7UARBki+GKVCqUGpKbE0zq10irGoWuTNK5dQJPLYzvjXE3ALLHK/Gbqu5aloqKWTTTHaaR3TJCNDmD3QB6IN5g2gYqnHaGplqF1JkqqAkkB2YsXJAgiNMCeZkG2OsmpUUEDSPSjTTMAFO5tTAENAjpJ6Tz7ivD8xUVB2bEdq1RkSjUsxJOpmKgseWxsR3thjh4taysEkG6SzJkiPXgSVIM/m2HTwqvIPY1Tb6N+nqxg4ZW2+D1D/AOnU/lj0FO5ohYCdh/CSStcZHG26TWptgwMzfukXHLbn1wyOD1iINCovP9W/u2x5T4VXuOwrf/rqcv8ALg2NnMIYa4bIXAckjPVpQO0NOaTQAdVEElB0D0yTA5oDj0ESJJj1743PCsypWomXrh0IIIpOTI7ymI1G8gwNnE2F5w+Tzu5KoyAgMVqU6qgEn0UK021RBmwjui+FkUzYZHMJ8uoW58Zka1wGartemnbDV6IpySN7Exp8SbD1jBMvXCZmm9U929GtPzH7mu2+kwfDTibreRjswcnTYCAlZtjq+jEe47YDmPJSppe9SpdiE+D1pMmSNTU1EneZAsNsK6l2OUuamEQAiDTqo+urUqjoJqMrAOTIRCb+uoYk2gW54X4pmJDG9lN7X7sfkYm6HD6rINdDNKwQAn4PUOorCp3YBLaLMZAGhd9WEM95P12DaMvmCCDE0agJt0gx6sbaLA1hxeqyy1Je5wtotvNmn6dRI2DN9lOMdvxyXzdcArUczTapRdRLElkYRKrFyOoNsdaxlZujlbaTjNJwTGY7VIek4zScExmIoh6TjNBwTGYiiHpOM0nBMZiKIek4zScExmIoh6TioeTCV86iZ1s1Wph3LU6FPs+zWirlQlQMhZ2YLLNIIJhdMYueKvX8gkl+xzWby9OoxZ6VGqoTUx1OU1IzUtTEk6GXcxGIoiP5XpTqZ0VgUp5MUizgliwqprsoE2sLTOKrkeLZ58xlIrIZzmcy7q5e4RqzX0nSwSnTQLaQecE4svH/ADeUM0zMatenrVFqCm4ip2JLUjUDKS5Uk3m/OYGJHK+SlCnU7QK2sVqlcEsbVK66KkAWgibGbmcRRRVXy7RMm+ZddJFTMU0TUe82W7YwzBe5qSgxkiBPPG1Dytq9lTZ8q5q19T0cvSdGfsFVSalZnKIhllBAJgugEknA8/5scvVqM5q5gIzVXNIVB2YbMUnpVmVSsgtrLTJg7QCQZjink6KppPTq1KFWiCqVKegnQ4GpGWorIynShuLFQRGIolvJvyhbO5epUSmaNRKlSloqmSr0zpHaBYjkSoPt54rvk15T5ijk6S1VOar1K1elQSk3ecUKtQO1R6zAKoC2JJMadybWvya8mkySVFSpUqdrVas7VSpYu4UMZVV3KztuTFoABm/IzLvRSkvaUuyqNVpvSqMtSm9RmZyrXMNrcFTIgxFhEUVZq+VOZzGay1JFOWqFs1QrUnOtO2SjTq0jqTSzLoYsCNJv4YDwXy6q0MhkxW7F61WgKmupX7FBRRUQPVqVAxao7H0VUyZ6Em3ZLyMy1LstCtqpVWrai7Mz1KlNqTvVZpZyVY7nkOQjAM55D0SuX7BmoVMqmihUXS5VNOkowqhg4IA3vIsRiKJHL+W710ywy2XJrZhaj6K1Ts1RaJVXYsEcuCzKFKqdQM2xL53jjUaNJqtJjWqlUWhSZXY1CpZlVmKqQqqzFzpEKT4YWzPkgayU+3zNZq9J2anmKYp0nQMAGQBVKlSAJDAz7BA6XkDSVO7WzHb9qK3wlqger2gU0576lNPZsyaNOmDtsRFEbyZ8pjm2zCNQfLvQqBGp1GUt3kDhiFJABmxBMgT4YnYOIjyf8llytSvV7atWqZgoajVSl2QFQVCIoXukCBYBRHOZvEUQ9Jxmk4JjMRRD0HGaDgmMxFEPRjzs/DBcZiKIXZ+GM7PwwXGYiiFox7oOCYzEUX//2Q=="/>
          <p:cNvSpPr>
            <a:spLocks noChangeAspect="1" noChangeArrowheads="1"/>
          </p:cNvSpPr>
          <p:nvPr/>
        </p:nvSpPr>
        <p:spPr bwMode="auto">
          <a:xfrm>
            <a:off x="63500" y="-879475"/>
            <a:ext cx="2524125" cy="1809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 name="11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6056" y="3429000"/>
            <a:ext cx="1838126" cy="1317902"/>
          </a:xfrm>
          <a:prstGeom prst="rect">
            <a:avLst/>
          </a:prstGeom>
        </p:spPr>
      </p:pic>
      <p:sp>
        <p:nvSpPr>
          <p:cNvPr id="13" name="AutoShape 18" descr="data:image/jpeg;base64,/9j/4AAQSkZJRgABAQAAAQABAAD/2wCEAAkGBhMSEBUUEhQWFBUWFBgVFhgXGBgYGBcXHBgaFhUZGBoXGyYfFxojGRcXHy8gIycqLCwsFh8xNTAqNSYrLCkBCQoKDgwOFA8PFykcHBwpKSkpKSkqKSwpLCkpKSwpMikpKSkpKSkpKSwvKSk1KSkpKSkpKTE1NS4pKSksKSkpKf/AABEIAJYAyAMBIgACEQEDEQH/xAAbAAABBQEBAAAAAAAAAAAAAAAEAAECAwUGB//EAEYQAAECBAQDBQQHBAcJAQAAAAECEQADITEEEkFRBSJhEzJxgZEGFKGxFUJSYsHR8CMzcsJUkpOi0uHxFiQ0Q0RTgpSyB//EABgBAQEBAQEAAAAAAAAAAAAAAAEAAgMF/8QAHxEBAAICAwEBAQEAAAAAAAAAAAERAhIhMVFBA4ET/9oADAMBAAIRAxEAPwD1gRIGKwYd46srXhPFeaFmiSRiMJ4iTCjiHUqIPDFUSWPDAxB4WaJJGE8QzQs0KTeGiOaFmiJKMRJhExF4gd4YmIlURKoUkTEFGEVRAqiRKMQVCJiKlRpUbNFazDqMVqVEyiqFESuFCqbPbQ/bwEJ0P2sYpWL7Yw3bHeBu0jPn8flpLB1Hpb1Jg4TZ7c7w4n7xzn+06ReWpvukKPmKQfheJy5odCgellDyMPaa2eFmjP7WF7x1g1Nj80LNAPvJ3he9npFSsbmhZoB97O8P73DRuBmaFmgP3rrDjFRUrgWVRAqgY4gwwxEVKxBVESqKDPhCdErWlURKogZg3iPaQlMmK1KhiuIFcQOVRWpUMpUVlUIOVQ8VZoUNhR9L9flEDxu7VIjkxiGDFvURYnGsGdMc5nwRHrVx+KVMIznwAJYeQMD+7ilNdyKa6wB74fu+sWjHtUFO1Bvv0/OM8t8CFYQE0DeZ+FYqmYTKoEU11p18Yj9In7aQ0Vqxu7nqACN28YrlNZHH5iAy3W2tAfP7UFy+OBQfM3Q/5RzYxiVihPoR4PEkLL0aj7DyDuCbxrYU6JXGGpmD3aG+mPvCOZTOSeYgZauqj9Wa/k0MnFoAcAq1CW6tU1Ah3hmnTfTZ+384SeME2UfjHNykg6ps7ZgfimLkywkPnDWGVySbsH6Rbwql0Yx6vtD1itfEym5FrxnSEkir01cGKsfKdJD+pYUq1NT4wbnVo/TnWH+m+sc2mSGLO++a2o/TwLJnumpOZ6hiNda7Wh3gVLrjxzwhfTfWOSlz1MQCSq7vYEWIGsNiMTlTmCnAubjpcBtYt4VS6tXHD+toZfHGtX4RyEvHFu9R/JvOLF4gGoWwowLBXUbRbwql0/8AtAdQYb6f8o5rt+VyauAwFn6mKVTnIqwIuCk9RUdId4VS6tPHhvC+nBvHLCeBq7eDeNw8QM1RsCoDUDaLfFVLrFcb++Pj+UKOL98L+XWHjW0DlqGSDYLpoTfYFjFGGkTS+YZXt3qH1iybjcg5mHk8PhuI5w6TalQxjzt8m6UScOtiVpWToASxFfSLEYeYGypKU0pQE7v12iM7jrKysSqrCznpAJ9qVZhQa0B/PXpDec/DTTThphVmKTQUcpqQWFjSkJHD518wS9w+b53i6ZPa6gPEj/WA1ceSB9d+mVqef6eDHLPLqDS84GaqispDu7l+nQRauSUpZACTW584Bm8cDEJKgp2dRSw8qk+UNhMbQBcwZnq2t7i4p6NDO8dqhkjCKD81waUYPZms3xifu6frFIGjEgvraAZnEwHy5Rso1fwAoRTXeB1cRW7Z0Dc5QA1Nf08MRnJpqSpEkBs4YVU6nalAATU/kYowaAtYUE5EJPXmItzfac1H5VCwmLEtKlhLzCCxf925upLPnatzQtGrw5KuzSDU6DzfpvGspnGBLZkJ5b6v+XlFOK5gdSKjx9RFsk7u/hSlr/qkVTpdXO/h5dYMpmMeDTOm4U5UlWVl3BY1sxs2hpvFEyUoHkJIy25cobQPUGNJEpT3JAcqAy1LvWhdLDYWq8RnokhlrmJSFOUEunML6eI9YO+WqYsnjPNlUQ5NOVgOnwi8YqqgMpDFgxory0MXTPdncLQ/SYRufxPrDy0SHCgoqoAAGIptWKb8VSElYYL5nFTYGiCNBSsDY1CwsOCsXcB20rtGsoyAyiqYNKZA1bDexpEvfcOKGZMfomo9LwbZeLWGIiQpJoFAM7gMXu3SkROPQsfeBDAUoNKVFzBfEsPKmEGXOVSrKQQXBqXa/kYrm4Na0unIVAhiSCdH+qMp/VI1c/WdWficZysE1rV3JgeTiSTRgBvQdXAv4RuYf2SSpOZU5aVlLZfdZpA8FhRDdaH1gbE+xy5aSEzELLvlyFBBarErodWjbMxIJfEX1ozUIB66VHjCgaXhCFETELO2ROcf3XrQ/GGi58VDkylFTqmSiDqpZU+lQBfwjZwPCiRmlpQUkvy5hq7AlgR4RRNx+JQObD4UC7m3iHmQHi/a3EFDBcuXupGbM2wclvKtIzONtVAziElcplr7MbZiVFX3QEjNrFR45OFOzTsXlzvRiBHPTcQpSnWpRURRSzzEaO7t0i7DIzEJy1tQOXdyS/e/hp4jXUYxECx+O4vNU2cslxy5cidGDGq/SkRw2H7RQDhJY3cgtU2FNh4QUngY+0B1Etj/APVPWCsDwpEsvVRrVgPgLRzy/bGI47FoI4Ctu+k1Jpm1r9qLU8OWmXkEwAE1GVgOiWII63eDO1YUf5N5tFZreDDLPLvgxAIcHBABXqbBrsNX2itPBlBz2ibuKLjSEO0dv6aUcP4YlBzKIUaAMDQX16uS8ayF2apPq+lIqwuDUop+qFOxU4Ba7HXyhGSqvZsthyl8oJ2sWHWMaxd9mIaCVQ0yYGaKhg5jPoKxASy7UfxjVQ0rxEtExJSqttyHBcOxrUW6CM3iPDpk6YVKmJ6d8fAFnrU6xo0/P8YpJMMYxHTLL+gDVpmw1bqaqe708ItTwuYBlExIHUOT1N/SD4TxpMxfs8tRJ7VIJ2CvOyhFh9mppFMVl6FSxbYlfnBpVEHB3eMZTMRxyggkKQEpClKUagqWp1M3OSay5fQ1UzUrFOJ4rOz9nKJmlNCrIheYi6gUq7u3hBpllPaKQpSVrutyS4oCQSyg1AG9IC4fwoJJByuX5uVCmDMlPLyuxJJto145R+uMqMoEpk4wpCgqWlwzEKcFi7sCPJ2irHypygO07NSNsqQrckKCXSHA1GkHY3iCUpKlHIgUL1UqgowAzWdvVqxRgMTMSFTJhMtBDhDBaEpFcylJUTmIvaNxLdGlTJSUZUd1zQzlpGhcuhb1HpDxnysUvEKPZSJayDXJNy3tRTPaFFQtg4jHKmKzLVnUL6pH8Itl0oNIlKxZrzHQO4GRILFtFX8oHnoU7KBls5ShuYnci+l1ekbfB0TUDMgBKsrr7Rsjttow1O8anKIc4ZSp8tSggPlcOQAVnrX5davHS4Lh6JRB76h3cwcCl2GvjA6vaSaSABLawIlhLv5xceKzNSh/4PLSMZ7T1NNUOM41LMb/AK28ooM4n9fhGnwmStSc00J5u4gJY9Crx2pAHtHxZMsGTJSntLLUyeTXKD9sj0drmMfnhU88qkcxhwuKUYtKlqSm6UhSgSmmpFw7DURYDHZJpi5LRUiLUiNI+MWpVSSomjqL02rA8qdiEdzI2mbMTd6sQPQQTmhhGaK+XxPEhP8AybVHdBu3VooOMxG8i+gmb9FRIQ4ipWHwUiYHzEKKlFRpubAmrQYZO3jClwQlxtFdLsMcOqILlKFxBpXtCCVaB4tjTMJiLQfOw4Ifq2lYjIkBKmICwQ5Ipk2c6vsK+UGyoOmaNR57/kYiJ2Ugj4t8WjQm4QEfs0pKjUZu6egI1eMSbxhSSUmVLoWIOcENvHDL87m8WZx8MrDJVNC1lRyhkpdkjajEtrqTqY0MTKJRRSk5g5yqCSRdrF3sw3brGfL40z/sZZrd1U+LGCMJxdKiBMQlIdwUuqtjRVA/QRrGMo7MXHatYZJflQKqcAM1s3wAG/oFF/EOCdsuWsTDkFezIdKizA5jQ+bw8baYUpMuUOVLqd3JdR8SSwEBYni6S6STleuWubx3brEEcPBDmZLe7EpX/M3wiY4as2XK9JQfw54xGHNzNsNDhPHZUtIKpJWRVIOSg8CNWEaUr2uw7uZCjV2PZiMRUzEGhlSlNT91hlU8RU+sS91xBD+6IIf+jo/ljorbHEfbdHZnsZZSo/WKkkDry67RzSVEICpxqskgu6l1clY2JJZRvB/uuII/4FDHUYX8RAOMkLSTNxSCCaIQsZXU1DlNciQ1KaDWGEUxBAWBQqSxUzlndn2NLaCNvheNzzihTqCUpOYJopu8WDM566N1jmsNMWEpKnKGJG4ANSBpU+Z8Y7Pg3BihWaYWQpLhOpLuAoVahJo/jBl0khK2ch/1YmLCkj6qrt4dS8dAES2qgsA3eNKXq/wgU4dFqEm4yj0u8UT61TKUhr9KWqaAB7mtoqTNBzMQQklKjoki4Ox8Y6SRkTVKUsb0HqnYiu0Bn2bwzkmWFpUvOpGZwVEMSdWuWJIcw7CmaqWoAEgsdTawN7WIiLHaNid7OyGYSgUtVCnYa3BGYMAGJsBsXzZXBJSFKGQJJUShlEKCAlIygFjlBr/5RWaVSTzNU2s3n1gtK/XraJmWiVKUEoACRZKOZwbZgXJJNyYIXLALEEF7NUGm14rNAyDd6QThcFnSSoF6sK+tL+H3YtlKT9562AYAm3NYxDEr5aKXlSN9HD20vXrGZiJVBVy2tTcncadTAGN4p2a0ypWUzlghIUSydXWbvsPkGivifGlKX7th2EwuCoskJLZiAWLqbVqHfSzh/BRLQnNlVNI51CpJUSpiq5cEDq0HR7SwfEFYWV/vKirUqQlyFKVRIFCU/KBMT7T4Cac0wTFEUBCFA0ZnY/p4zeP4ycFmUJQXLATVSFqr4gsdoxxLVU+7C2suZTqK7xqIZmXSHjvD2YJnGjhgr8VQKeO4RIdKJ0w0DLJAI1sSxGkYqpMx/wDhh/Zr+LmHMiZf3Yf2SoagW6aR7XYVCWSiaka8rj0KoUc0MNN0w3X9yow0VKweWSfrrb+FJ/nrE04eSfrq85Y/xNG8rCI0lo8gD51ESHDpJSDkQ+2Rj12jnH6WzDAMiX/3NH/dA/IxKVgZRUB2o6nsSa7M7mNs8KlP+7T8fwMTTwuVX9kguGrnp1DLDn1jcTZZaeESjbEo/wDWnD5JMTRwuRmGfFoKPrBEqclTbAKQzn0jVTw6Xbskf3/8UH8M4JJVTsgS+ZwVUA+6bh4rRuC8FTMV206WRzPKQXZKU0D/AGibB/sk6x0c501MsjR7Cm4FjXaB8WggACgNSQe8LW8n8BEASa6PQA0t84zdt9CErfSnz8j4RNKUvUElvP4wPKm3AYqBarFi3U31hIxUsTkyisCaoZ0gnmIYubMCwPkIU00oS1HOxcf5FusVS0JcsDUb6XoWbp5xHETmDqVUqSlIzGqlHKGG5e529L5agpQFuYjmpmylqJqSDUUH4CFKcXhc6FoCiMyVJcXchhr10jFTgyipZwnK5fusnNlcUBKBd7WjoymWuWFhTBQOQcoVTMTSpBYPpGTNWAQ5Kk9TW3XXoIidCQo116OD+bGtYtRKyhklh1e/m8UompD8pa73Hn56RDF4pCWJWzlKGJYuSEpDauTfx0gQtbhuYeR/KKVgnV38QOt4hipqQHUcj0SXAzEmgDBlE2EUMpnu9je1N+jU2ihI4bByxPdYBUeUFjmD0BBFiCdXFKiB+NYuWEFKpiJalJISSSAQ7Zw2judxWDykFDhNQ7jQv43H5RlcT4ameP2juhIKVAscpJ5SWrX84PqcmrDEf9TK/rzf8MJchX9Jlm11zT8w8bJ9n5A+0PFTl/MCLZXs9hyCcsxV7LFOoAFfMwzlEMMJOHpXFI8P2x/liyTgUEscSCSKZUzSd7rSAKVd43MPwCQO/JKw2i1IL61qW+MXT8JhEqCpctctYZh2hWQ2uYpDeFoP9MfQwsdw6WkuJ6gHYFQWrqAyAWcVrdjCjWRwSVMA5swfMQaOz0+N4UO8Gpnp0WH4ZhzdCc1SQAphR6Vq2pO8QHBpL90NSxIunM1VPQ0dtekSllkKSeVJD94B+uxL6VB9Yvw6CsZspNCQpIKRu7kt4QKgaOGygKpYZXcF2OtHJp8w0EyeDSlAEJBGUG6qF3L/AC0ZusWBTi6SDcEy021J/AVijEcZRIqQShakoKUKCsq1FkqJBYD8NniNLlcElJHMkaXfzsrffaHQlCXSwFHNCGFDZ661f1iRnpWWr0JY61FKDYXN7wlTaJCRVQOiqUIOXN3qajr5VE61KD5XNSXq2mVh4A22NN6ZElAatSSBro4od7xTip2ZJqGJsCxrQVBGaoArSlIrlAuAE+J7tbVaoH+cIZ/BuGJkTsQCUpzzc0tJIcpq3fO5Nn1gvF4UDFyJpSs5JU0EhJURVIQ4SHuVW3gidiaKJQiYxASVJG6qA3Z3vW0SVjZjpTygHugPV6F30fX5woaqWJiDzZkF2u9CwdgCmoPmIjhgUc4UEu2juHJHepmf5CKU8SRMAzFILOSoEObhjc1YNGb7ScZXJTJVLAdU5BcBWUgVVQd5Jo9bC0RC8V9opsnDJmS0qmNiZkrmslIzy8rXBY5QR9l+kdJNwKCL1r9VrN5gB7FoycVwkH9mFLT+27XIpKSO0zFbukO2Y7tWrxpS5c4d5SFqCm5aFTFiVcxyjwoYkicDlVqXBJ5W1AU9a3HlAfGuHdogJTRpiJgIoeWxANHcVBp1jZlAGpUQA50BbZt6UNqtA81gzEZhdyG0ISA9uj9ekCZcqZMlqUc6x20wpGfKlKAUKBD5jmcFQBemXxMT4fwnDykqly5gbOW5goklWqruzaPWDhNQUsauqvKlgDqQrvPuNjeA5QAmcoSwIc5Uh6AubEV0cfONXwGkjhrHlJcgiuUgj6o8eopD4jg6CnKyk02FixUS2lD4NBomO5agD3GwGZgGuWPh1hjMLGtQHJFQwuHctQHQs1YyWZM4XLcEBRAvzV3oCPnuIb6ISlzlPmQGGuvlURpFYSe9QUc5QE9W+re/XyNCFMlyK1BcqYq1ej93R9TS0VIP7ig0YgtuQ5F6aeGnmIgrAoSgOF/1nfRtgD46GDFYQkEh0vUDpTYEUdnFxWkDEDMygQQaguVMQKUNGa7F33g0x8CMzhksAFmBq5VVq2pVmd9YUSBSltAH/BNCQKdOhpCi0jxUxlcYH1JaZbsXAC1U2K+75Rbh1TJqSVTFqAZsyjc2pYU/0hoUBWy5UkT5cmZnKl2YDKGDlzmBMc//APpWHaVJXLSlEpykgE5lEv3hYgZCQXfmN9FCgxnk5RwL4HNWcLJUpZZMqUh08qgFdoEBhRYu5LGvSNiWEmVnzTMtMoJCsvNkF+r0BFD0hQo6T2zBKIZOhUUEABDJKjWuWttvm8aWH4eiiS/M4d7kByWYAW639VCgnghJmDuys2VQBzJAZmKmAcF0lNaFyYXuAcfZK1IpQktmD35Qxo/pChQodO4cjKKkhSgwLMCpOa2zIY10EZnE+H9pL5VZezmgppZaSebmzPT8qQoURoVg8AoMZiwSUlScoUObvcxKiWbY9OsTlYXtDykuTmFQA1WBCR91ViNOsKFF9Hwjw5WTMJiiEoCg4uNXDkAghxvrDTcEpx2mVQCsmUOAVJq5Jcv16C1oUKFMnjCUTUSiCpDrzpJGcpWmqOXMkVZTknahrBGJmLTLSJhCiZi5f2sqkhJUEqYHJzBrGpBcAQ0KNxhGttTl1i28FgTLXkKgrOzjLSoCgCcwJDHpXe8Uz0GWkEmqSpIZxYEnYmhFNW84eFHOGU184zJcAAEgtqcugrfpc+cVFQmSEZU/tkKUlWYjJkZGTIE5SkkpL3v5qFCL7WFefKrcO3R2AfzajU3gVXS6K6prWoY3p8oaFAgkzMlXeKnBPMXAfvN1LavaFChQJ//Z"/>
          <p:cNvSpPr>
            <a:spLocks noChangeAspect="1" noChangeArrowheads="1"/>
          </p:cNvSpPr>
          <p:nvPr/>
        </p:nvSpPr>
        <p:spPr bwMode="auto">
          <a:xfrm>
            <a:off x="63500" y="-696913"/>
            <a:ext cx="1905000" cy="1428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 name="13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81038" y="3501008"/>
            <a:ext cx="1905000" cy="1428750"/>
          </a:xfrm>
          <a:prstGeom prst="rect">
            <a:avLst/>
          </a:prstGeom>
        </p:spPr>
      </p:pic>
      <p:pic>
        <p:nvPicPr>
          <p:cNvPr id="2068" name="Picture 20" descr="http://t1.gstatic.com/images?q=tbn:ANd9GcTM3BqDA3W0uH3RVY8_VoIiIz5tAoG56T6Zon16qWH2rT8PFjh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2200" y="4746902"/>
            <a:ext cx="1506466" cy="1513192"/>
          </a:xfrm>
          <a:prstGeom prst="rect">
            <a:avLst/>
          </a:prstGeom>
          <a:noFill/>
          <a:extLst>
            <a:ext uri="{909E8E84-426E-40DD-AFC4-6F175D3DCCD1}">
              <a14:hiddenFill xmlns:a14="http://schemas.microsoft.com/office/drawing/2010/main">
                <a:solidFill>
                  <a:srgbClr val="FFFFFF"/>
                </a:solidFill>
              </a14:hiddenFill>
            </a:ext>
          </a:extLst>
        </p:spPr>
      </p:pic>
      <p:sp>
        <p:nvSpPr>
          <p:cNvPr id="15" name="14 CuadroTexto"/>
          <p:cNvSpPr txBox="1"/>
          <p:nvPr/>
        </p:nvSpPr>
        <p:spPr>
          <a:xfrm>
            <a:off x="935623" y="4087951"/>
            <a:ext cx="3788420" cy="1077218"/>
          </a:xfrm>
          <a:prstGeom prst="rect">
            <a:avLst/>
          </a:prstGeom>
          <a:noFill/>
        </p:spPr>
        <p:txBody>
          <a:bodyPr wrap="square" rtlCol="0">
            <a:spAutoFit/>
          </a:bodyPr>
          <a:lstStyle/>
          <a:p>
            <a:r>
              <a:rPr lang="es-MX" sz="3200" dirty="0" smtClean="0">
                <a:latin typeface="Arial" pitchFamily="34" charset="0"/>
                <a:cs typeface="Arial" pitchFamily="34" charset="0"/>
              </a:rPr>
              <a:t>Antes de la llegada de los españoles…</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716310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364</TotalTime>
  <Words>1091</Words>
  <Application>Microsoft Office PowerPoint</Application>
  <PresentationFormat>Presentación en pantalla (4:3)</PresentationFormat>
  <Paragraphs>94</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Lic. Mayra</dc:creator>
  <cp:lastModifiedBy>Mtra. Mayra</cp:lastModifiedBy>
  <cp:revision>57</cp:revision>
  <dcterms:created xsi:type="dcterms:W3CDTF">2012-08-13T12:47:47Z</dcterms:created>
  <dcterms:modified xsi:type="dcterms:W3CDTF">2019-10-01T00:06:22Z</dcterms:modified>
</cp:coreProperties>
</file>