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8"/>
  </p:notesMasterIdLst>
  <p:sldIdLst>
    <p:sldId id="257" r:id="rId2"/>
    <p:sldId id="292" r:id="rId3"/>
    <p:sldId id="295" r:id="rId4"/>
    <p:sldId id="291" r:id="rId5"/>
    <p:sldId id="293" r:id="rId6"/>
    <p:sldId id="294" r:id="rId7"/>
    <p:sldId id="296" r:id="rId8"/>
    <p:sldId id="297" r:id="rId9"/>
    <p:sldId id="258" r:id="rId10"/>
    <p:sldId id="259" r:id="rId11"/>
    <p:sldId id="260" r:id="rId12"/>
    <p:sldId id="286" r:id="rId13"/>
    <p:sldId id="261" r:id="rId14"/>
    <p:sldId id="278" r:id="rId15"/>
    <p:sldId id="262" r:id="rId16"/>
    <p:sldId id="279" r:id="rId17"/>
    <p:sldId id="263" r:id="rId18"/>
    <p:sldId id="265" r:id="rId19"/>
    <p:sldId id="266" r:id="rId20"/>
    <p:sldId id="287" r:id="rId21"/>
    <p:sldId id="267" r:id="rId22"/>
    <p:sldId id="281" r:id="rId23"/>
    <p:sldId id="288" r:id="rId24"/>
    <p:sldId id="269" r:id="rId25"/>
    <p:sldId id="289" r:id="rId26"/>
    <p:sldId id="280" r:id="rId27"/>
    <p:sldId id="270" r:id="rId28"/>
    <p:sldId id="271" r:id="rId29"/>
    <p:sldId id="290" r:id="rId30"/>
    <p:sldId id="272" r:id="rId31"/>
    <p:sldId id="273" r:id="rId32"/>
    <p:sldId id="274" r:id="rId33"/>
    <p:sldId id="275" r:id="rId34"/>
    <p:sldId id="276" r:id="rId35"/>
    <p:sldId id="284" r:id="rId36"/>
    <p:sldId id="285" r:id="rId3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79" autoAdjust="0"/>
    <p:restoredTop sz="94660"/>
  </p:normalViewPr>
  <p:slideViewPr>
    <p:cSldViewPr>
      <p:cViewPr varScale="1">
        <p:scale>
          <a:sx n="110" d="100"/>
          <a:sy n="110" d="100"/>
        </p:scale>
        <p:origin x="180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D7E39D-3712-457D-96DC-1AA105BAE58D}" type="datetimeFigureOut">
              <a:rPr lang="es-MX" smtClean="0"/>
              <a:t>27/09/2019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2A873C-17FC-4018-91CA-FF24D87AF100}" type="slidenum">
              <a:rPr lang="es-MX" smtClean="0"/>
              <a:t>‹Nº›</a:t>
            </a:fld>
            <a:endParaRPr lang="es-MX"/>
          </a:p>
        </p:txBody>
      </p:sp>
    </p:spTree>
    <p:extLst>
      <p:ext uri="{BB962C8B-B14F-4D97-AF65-F5344CB8AC3E}">
        <p14:creationId xmlns:p14="http://schemas.microsoft.com/office/powerpoint/2010/main" val="20142417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xmlns="" id="{AC89E40A-D217-4341-96BB-956216D350AE}"/>
              </a:ext>
            </a:extLst>
          </p:cNvPr>
          <p:cNvSpPr>
            <a:spLocks noGrp="1" noChangeArrowheads="1"/>
          </p:cNvSpPr>
          <p:nvPr>
            <p:ph type="sldNum" sz="quarter" idx="5"/>
          </p:nvPr>
        </p:nvSpPr>
        <p:spPr>
          <a:ln/>
        </p:spPr>
        <p:txBody>
          <a:bodyPr/>
          <a:lstStyle/>
          <a:p>
            <a:fld id="{56135D46-DDFB-43F1-8AB3-03971E171BA0}" type="slidenum">
              <a:rPr lang="es-ES" altLang="es-MX"/>
              <a:pPr/>
              <a:t>9</a:t>
            </a:fld>
            <a:endParaRPr lang="es-ES" altLang="es-MX"/>
          </a:p>
        </p:txBody>
      </p:sp>
      <p:sp>
        <p:nvSpPr>
          <p:cNvPr id="37890" name="Rectangle 2">
            <a:extLst>
              <a:ext uri="{FF2B5EF4-FFF2-40B4-BE49-F238E27FC236}">
                <a16:creationId xmlns:a16="http://schemas.microsoft.com/office/drawing/2014/main" xmlns="" id="{843C5F79-84E6-4904-93C8-7862DFB9C0F7}"/>
              </a:ext>
            </a:extLst>
          </p:cNvPr>
          <p:cNvSpPr>
            <a:spLocks noGrp="1" noRot="1" noChangeAspect="1" noChangeArrowheads="1" noTextEdit="1"/>
          </p:cNvSpPr>
          <p:nvPr>
            <p:ph type="sldImg"/>
          </p:nvPr>
        </p:nvSpPr>
        <p:spPr>
          <a:ln/>
        </p:spPr>
      </p:sp>
      <p:sp>
        <p:nvSpPr>
          <p:cNvPr id="37891" name="Rectangle 3">
            <a:extLst>
              <a:ext uri="{FF2B5EF4-FFF2-40B4-BE49-F238E27FC236}">
                <a16:creationId xmlns:a16="http://schemas.microsoft.com/office/drawing/2014/main" xmlns="" id="{615FEFFF-EE67-4988-A891-F1C18B4F147E}"/>
              </a:ext>
            </a:extLst>
          </p:cNvPr>
          <p:cNvSpPr>
            <a:spLocks noGrp="1" noChangeArrowheads="1"/>
          </p:cNvSpPr>
          <p:nvPr>
            <p:ph type="body" idx="1"/>
          </p:nvPr>
        </p:nvSpPr>
        <p:spPr/>
        <p:txBody>
          <a:bodyPr/>
          <a:lstStyle/>
          <a:p>
            <a:endParaRPr lang="es-ES" altLang="es-MX"/>
          </a:p>
        </p:txBody>
      </p:sp>
    </p:spTree>
    <p:extLst>
      <p:ext uri="{BB962C8B-B14F-4D97-AF65-F5344CB8AC3E}">
        <p14:creationId xmlns:p14="http://schemas.microsoft.com/office/powerpoint/2010/main" val="1063785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DCA4F005-AF7C-4FAE-AB6E-6FE1D43B1733}"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39B2BB-B2DF-42CB-8222-BFFA9D164E13}" type="slidenum">
              <a:rPr lang="es-MX" smtClean="0"/>
              <a:t>‹Nº›</a:t>
            </a:fld>
            <a:endParaRPr lang="es-MX"/>
          </a:p>
        </p:txBody>
      </p:sp>
    </p:spTree>
    <p:extLst>
      <p:ext uri="{BB962C8B-B14F-4D97-AF65-F5344CB8AC3E}">
        <p14:creationId xmlns:p14="http://schemas.microsoft.com/office/powerpoint/2010/main" val="2242828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CA4F005-AF7C-4FAE-AB6E-6FE1D43B1733}"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39B2BB-B2DF-42CB-8222-BFFA9D164E13}" type="slidenum">
              <a:rPr lang="es-MX" smtClean="0"/>
              <a:t>‹Nº›</a:t>
            </a:fld>
            <a:endParaRPr lang="es-MX"/>
          </a:p>
        </p:txBody>
      </p:sp>
    </p:spTree>
    <p:extLst>
      <p:ext uri="{BB962C8B-B14F-4D97-AF65-F5344CB8AC3E}">
        <p14:creationId xmlns:p14="http://schemas.microsoft.com/office/powerpoint/2010/main" val="2273651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CA4F005-AF7C-4FAE-AB6E-6FE1D43B1733}"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39B2BB-B2DF-42CB-8222-BFFA9D164E13}" type="slidenum">
              <a:rPr lang="es-MX" smtClean="0"/>
              <a:t>‹Nº›</a:t>
            </a:fld>
            <a:endParaRPr 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82790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CA4F005-AF7C-4FAE-AB6E-6FE1D43B1733}"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39B2BB-B2DF-42CB-8222-BFFA9D164E13}" type="slidenum">
              <a:rPr lang="es-MX" smtClean="0"/>
              <a:t>‹Nº›</a:t>
            </a:fld>
            <a:endParaRPr lang="es-MX"/>
          </a:p>
        </p:txBody>
      </p:sp>
    </p:spTree>
    <p:extLst>
      <p:ext uri="{BB962C8B-B14F-4D97-AF65-F5344CB8AC3E}">
        <p14:creationId xmlns:p14="http://schemas.microsoft.com/office/powerpoint/2010/main" val="38290700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CA4F005-AF7C-4FAE-AB6E-6FE1D43B1733}"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39B2BB-B2DF-42CB-8222-BFFA9D164E13}" type="slidenum">
              <a:rPr lang="es-MX" smtClean="0"/>
              <a:t>‹Nº›</a:t>
            </a:fld>
            <a:endParaRPr 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836207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CA4F005-AF7C-4FAE-AB6E-6FE1D43B1733}"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39B2BB-B2DF-42CB-8222-BFFA9D164E13}" type="slidenum">
              <a:rPr lang="es-MX" smtClean="0"/>
              <a:t>‹Nº›</a:t>
            </a:fld>
            <a:endParaRPr lang="es-MX"/>
          </a:p>
        </p:txBody>
      </p:sp>
    </p:spTree>
    <p:extLst>
      <p:ext uri="{BB962C8B-B14F-4D97-AF65-F5344CB8AC3E}">
        <p14:creationId xmlns:p14="http://schemas.microsoft.com/office/powerpoint/2010/main" val="18105162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CA4F005-AF7C-4FAE-AB6E-6FE1D43B1733}"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39B2BB-B2DF-42CB-8222-BFFA9D164E13}" type="slidenum">
              <a:rPr lang="es-MX" smtClean="0"/>
              <a:t>‹Nº›</a:t>
            </a:fld>
            <a:endParaRPr lang="es-MX"/>
          </a:p>
        </p:txBody>
      </p:sp>
    </p:spTree>
    <p:extLst>
      <p:ext uri="{BB962C8B-B14F-4D97-AF65-F5344CB8AC3E}">
        <p14:creationId xmlns:p14="http://schemas.microsoft.com/office/powerpoint/2010/main" val="37770271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CA4F005-AF7C-4FAE-AB6E-6FE1D43B1733}"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39B2BB-B2DF-42CB-8222-BFFA9D164E13}" type="slidenum">
              <a:rPr lang="es-MX" smtClean="0"/>
              <a:t>‹Nº›</a:t>
            </a:fld>
            <a:endParaRPr lang="es-MX"/>
          </a:p>
        </p:txBody>
      </p:sp>
    </p:spTree>
    <p:extLst>
      <p:ext uri="{BB962C8B-B14F-4D97-AF65-F5344CB8AC3E}">
        <p14:creationId xmlns:p14="http://schemas.microsoft.com/office/powerpoint/2010/main" val="4027043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CA4F005-AF7C-4FAE-AB6E-6FE1D43B1733}"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39B2BB-B2DF-42CB-8222-BFFA9D164E13}" type="slidenum">
              <a:rPr lang="es-MX" smtClean="0"/>
              <a:t>‹Nº›</a:t>
            </a:fld>
            <a:endParaRPr lang="es-MX"/>
          </a:p>
        </p:txBody>
      </p:sp>
    </p:spTree>
    <p:extLst>
      <p:ext uri="{BB962C8B-B14F-4D97-AF65-F5344CB8AC3E}">
        <p14:creationId xmlns:p14="http://schemas.microsoft.com/office/powerpoint/2010/main" val="3916278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CA4F005-AF7C-4FAE-AB6E-6FE1D43B1733}" type="datetimeFigureOut">
              <a:rPr lang="es-MX" smtClean="0"/>
              <a:t>27/09/2019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39B2BB-B2DF-42CB-8222-BFFA9D164E13}" type="slidenum">
              <a:rPr lang="es-MX" smtClean="0"/>
              <a:t>‹Nº›</a:t>
            </a:fld>
            <a:endParaRPr lang="es-MX"/>
          </a:p>
        </p:txBody>
      </p:sp>
    </p:spTree>
    <p:extLst>
      <p:ext uri="{BB962C8B-B14F-4D97-AF65-F5344CB8AC3E}">
        <p14:creationId xmlns:p14="http://schemas.microsoft.com/office/powerpoint/2010/main" val="2181596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CA4F005-AF7C-4FAE-AB6E-6FE1D43B1733}" type="datetimeFigureOut">
              <a:rPr lang="es-MX" smtClean="0"/>
              <a:t>27/09/2019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B39B2BB-B2DF-42CB-8222-BFFA9D164E13}" type="slidenum">
              <a:rPr lang="es-MX" smtClean="0"/>
              <a:t>‹Nº›</a:t>
            </a:fld>
            <a:endParaRPr lang="es-MX"/>
          </a:p>
        </p:txBody>
      </p:sp>
    </p:spTree>
    <p:extLst>
      <p:ext uri="{BB962C8B-B14F-4D97-AF65-F5344CB8AC3E}">
        <p14:creationId xmlns:p14="http://schemas.microsoft.com/office/powerpoint/2010/main" val="1921721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CA4F005-AF7C-4FAE-AB6E-6FE1D43B1733}" type="datetimeFigureOut">
              <a:rPr lang="es-MX" smtClean="0"/>
              <a:t>27/09/2019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B39B2BB-B2DF-42CB-8222-BFFA9D164E13}" type="slidenum">
              <a:rPr lang="es-MX" smtClean="0"/>
              <a:t>‹Nº›</a:t>
            </a:fld>
            <a:endParaRPr lang="es-MX"/>
          </a:p>
        </p:txBody>
      </p:sp>
    </p:spTree>
    <p:extLst>
      <p:ext uri="{BB962C8B-B14F-4D97-AF65-F5344CB8AC3E}">
        <p14:creationId xmlns:p14="http://schemas.microsoft.com/office/powerpoint/2010/main" val="1548571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CA4F005-AF7C-4FAE-AB6E-6FE1D43B1733}" type="datetimeFigureOut">
              <a:rPr lang="es-MX" smtClean="0"/>
              <a:t>27/09/2019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B39B2BB-B2DF-42CB-8222-BFFA9D164E13}" type="slidenum">
              <a:rPr lang="es-MX" smtClean="0"/>
              <a:t>‹Nº›</a:t>
            </a:fld>
            <a:endParaRPr lang="es-MX"/>
          </a:p>
        </p:txBody>
      </p:sp>
    </p:spTree>
    <p:extLst>
      <p:ext uri="{BB962C8B-B14F-4D97-AF65-F5344CB8AC3E}">
        <p14:creationId xmlns:p14="http://schemas.microsoft.com/office/powerpoint/2010/main" val="747588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A4F005-AF7C-4FAE-AB6E-6FE1D43B1733}" type="datetimeFigureOut">
              <a:rPr lang="es-MX" smtClean="0"/>
              <a:t>27/09/2019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9B39B2BB-B2DF-42CB-8222-BFFA9D164E13}" type="slidenum">
              <a:rPr lang="es-MX" smtClean="0"/>
              <a:t>‹Nº›</a:t>
            </a:fld>
            <a:endParaRPr lang="es-MX"/>
          </a:p>
        </p:txBody>
      </p:sp>
    </p:spTree>
    <p:extLst>
      <p:ext uri="{BB962C8B-B14F-4D97-AF65-F5344CB8AC3E}">
        <p14:creationId xmlns:p14="http://schemas.microsoft.com/office/powerpoint/2010/main" val="810089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CA4F005-AF7C-4FAE-AB6E-6FE1D43B1733}" type="datetimeFigureOut">
              <a:rPr lang="es-MX" smtClean="0"/>
              <a:t>27/09/2019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B39B2BB-B2DF-42CB-8222-BFFA9D164E13}" type="slidenum">
              <a:rPr lang="es-MX" smtClean="0"/>
              <a:t>‹Nº›</a:t>
            </a:fld>
            <a:endParaRPr lang="es-MX"/>
          </a:p>
        </p:txBody>
      </p:sp>
    </p:spTree>
    <p:extLst>
      <p:ext uri="{BB962C8B-B14F-4D97-AF65-F5344CB8AC3E}">
        <p14:creationId xmlns:p14="http://schemas.microsoft.com/office/powerpoint/2010/main" val="3647092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CA4F005-AF7C-4FAE-AB6E-6FE1D43B1733}" type="datetimeFigureOut">
              <a:rPr lang="es-MX" smtClean="0"/>
              <a:t>27/09/2019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B39B2BB-B2DF-42CB-8222-BFFA9D164E13}" type="slidenum">
              <a:rPr lang="es-MX" smtClean="0"/>
              <a:t>‹Nº›</a:t>
            </a:fld>
            <a:endParaRPr lang="es-MX"/>
          </a:p>
        </p:txBody>
      </p:sp>
    </p:spTree>
    <p:extLst>
      <p:ext uri="{BB962C8B-B14F-4D97-AF65-F5344CB8AC3E}">
        <p14:creationId xmlns:p14="http://schemas.microsoft.com/office/powerpoint/2010/main" val="419238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CA4F005-AF7C-4FAE-AB6E-6FE1D43B1733}" type="datetimeFigureOut">
              <a:rPr lang="es-MX" smtClean="0"/>
              <a:t>27/09/2019</a:t>
            </a:fld>
            <a:endParaRPr lang="es-MX"/>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B39B2BB-B2DF-42CB-8222-BFFA9D164E13}" type="slidenum">
              <a:rPr lang="es-MX" smtClean="0"/>
              <a:t>‹Nº›</a:t>
            </a:fld>
            <a:endParaRPr lang="es-MX"/>
          </a:p>
        </p:txBody>
      </p:sp>
    </p:spTree>
    <p:extLst>
      <p:ext uri="{BB962C8B-B14F-4D97-AF65-F5344CB8AC3E}">
        <p14:creationId xmlns:p14="http://schemas.microsoft.com/office/powerpoint/2010/main" val="278177172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jojofeelings.wordpress.com/2012/02/15/interview-you/" TargetMode="External"/><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hyperlink" Target="https://creativecommons.org/licenses/by-nc-nd/3.0/"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thinkoutsidebr.wordpress.com/2012/07/12/50-dicas-para-vender-mais-parte-5/" TargetMode="External"/><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hyperlink" Target="https://creativecommons.org/licenses/by-nc/3.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promofirenze.com/it/news/imprese-e-informazioni-relative-alla-situazione-creditizia" TargetMode="External"/><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hyperlink" Target="https://creativecommons.org/licenses/by-nc/3.0/"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pixabay.com/en/questionnaire-customer-examining-2834264/" TargetMode="External"/><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hyperlink" Target="https://creativecommons.org/licenses/by-sa/3.0/" TargetMode="External"/><Relationship Id="rId4" Type="http://schemas.openxmlformats.org/officeDocument/2006/relationships/hyperlink" Target="https://commons.wikimedia.org/wiki/File:Psicometricos-20120608051401.jpg"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commons.wikimedia.org/wiki/File:Psicometricos-20120608051401.jpg" TargetMode="External"/><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cslmha.com/" TargetMode="External"/><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duke.libcal.com/event/2517066" TargetMode="External"/><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commons.wikimedia.org/wiki/File:Beidaihe_birdingrace_team.JPG" TargetMode="External"/><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537520" y="5013176"/>
            <a:ext cx="4320480" cy="1008112"/>
          </a:xfrm>
          <a:prstGeom prst="rect">
            <a:avLst/>
          </a:prstGeom>
          <a:no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MX" sz="3200" dirty="0"/>
          </a:p>
        </p:txBody>
      </p:sp>
      <p:sp>
        <p:nvSpPr>
          <p:cNvPr id="4" name="Rectangle 2">
            <a:extLst>
              <a:ext uri="{FF2B5EF4-FFF2-40B4-BE49-F238E27FC236}">
                <a16:creationId xmlns:a16="http://schemas.microsoft.com/office/drawing/2014/main" xmlns="" id="{1FDCB4C6-891B-46C1-9D74-CF3BB21D16C2}"/>
              </a:ext>
            </a:extLst>
          </p:cNvPr>
          <p:cNvSpPr txBox="1">
            <a:spLocks noChangeArrowheads="1"/>
          </p:cNvSpPr>
          <p:nvPr/>
        </p:nvSpPr>
        <p:spPr>
          <a:xfrm>
            <a:off x="467544" y="1350122"/>
            <a:ext cx="8460432" cy="5031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18288" bIns="0" anchor="ctr">
            <a:norm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0"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ctr"/>
            <a:r>
              <a:rPr lang="es-MX" sz="1800" dirty="0">
                <a:solidFill>
                  <a:schemeClr val="tx1"/>
                </a:solidFill>
                <a:effectLst>
                  <a:outerShdw blurRad="152400" dist="38100" dir="2700000" algn="tl">
                    <a:srgbClr val="000000">
                      <a:alpha val="36000"/>
                    </a:srgbClr>
                  </a:outerShdw>
                </a:effectLst>
                <a:latin typeface="+mn-lt"/>
                <a:ea typeface="+mn-ea"/>
                <a:cs typeface="+mn-cs"/>
              </a:rPr>
              <a:t>Universidad Autónoma del Estado de México</a:t>
            </a:r>
          </a:p>
          <a:p>
            <a:pPr algn="ctr"/>
            <a:endParaRPr lang="es-MX" sz="1800" dirty="0">
              <a:solidFill>
                <a:schemeClr val="tx1"/>
              </a:solidFill>
              <a:effectLst>
                <a:outerShdw blurRad="152400" dist="38100" dir="2700000" algn="tl">
                  <a:srgbClr val="000000">
                    <a:alpha val="36000"/>
                  </a:srgbClr>
                </a:outerShdw>
              </a:effectLst>
              <a:latin typeface="+mn-lt"/>
              <a:ea typeface="+mn-ea"/>
              <a:cs typeface="+mn-cs"/>
            </a:endParaRPr>
          </a:p>
          <a:p>
            <a:pPr algn="ctr"/>
            <a:r>
              <a:rPr lang="es-MX" sz="1800" dirty="0">
                <a:solidFill>
                  <a:schemeClr val="tx1"/>
                </a:solidFill>
                <a:effectLst>
                  <a:outerShdw blurRad="152400" dist="38100" dir="2700000" algn="tl">
                    <a:srgbClr val="000000">
                      <a:alpha val="36000"/>
                    </a:srgbClr>
                  </a:outerShdw>
                </a:effectLst>
                <a:latin typeface="+mn-lt"/>
                <a:ea typeface="+mn-ea"/>
                <a:cs typeface="+mn-cs"/>
              </a:rPr>
              <a:t>Espacio académico: </a:t>
            </a:r>
            <a:r>
              <a:rPr lang="es-MX" sz="1800" b="0" dirty="0">
                <a:solidFill>
                  <a:schemeClr val="tx1"/>
                </a:solidFill>
                <a:effectLst>
                  <a:outerShdw blurRad="152400" dist="38100" dir="2700000" algn="tl">
                    <a:srgbClr val="000000">
                      <a:alpha val="36000"/>
                    </a:srgbClr>
                  </a:outerShdw>
                </a:effectLst>
                <a:latin typeface="+mn-lt"/>
                <a:ea typeface="+mn-ea"/>
                <a:cs typeface="+mn-cs"/>
              </a:rPr>
              <a:t>Facultad de </a:t>
            </a:r>
            <a:r>
              <a:rPr lang="es-MX" sz="1800" b="0" dirty="0" smtClean="0">
                <a:solidFill>
                  <a:schemeClr val="tx1"/>
                </a:solidFill>
                <a:effectLst>
                  <a:outerShdw blurRad="152400" dist="38100" dir="2700000" algn="tl">
                    <a:srgbClr val="000000">
                      <a:alpha val="36000"/>
                    </a:srgbClr>
                  </a:outerShdw>
                </a:effectLst>
                <a:latin typeface="+mn-lt"/>
                <a:ea typeface="+mn-ea"/>
                <a:cs typeface="+mn-cs"/>
              </a:rPr>
              <a:t>Lenguas</a:t>
            </a:r>
          </a:p>
          <a:p>
            <a:pPr algn="ctr"/>
            <a:endParaRPr lang="es-MX" sz="1800" dirty="0">
              <a:solidFill>
                <a:schemeClr val="tx1"/>
              </a:solidFill>
              <a:effectLst>
                <a:outerShdw blurRad="152400" dist="38100" dir="2700000" algn="tl">
                  <a:srgbClr val="000000">
                    <a:alpha val="36000"/>
                  </a:srgbClr>
                </a:outerShdw>
              </a:effectLst>
              <a:latin typeface="+mn-lt"/>
              <a:ea typeface="+mn-ea"/>
              <a:cs typeface="+mn-cs"/>
            </a:endParaRPr>
          </a:p>
          <a:p>
            <a:pPr algn="ctr"/>
            <a:r>
              <a:rPr lang="es-MX" sz="1800" dirty="0">
                <a:solidFill>
                  <a:schemeClr val="tx1"/>
                </a:solidFill>
                <a:effectLst>
                  <a:outerShdw blurRad="152400" dist="38100" dir="2700000" algn="tl">
                    <a:srgbClr val="000000">
                      <a:alpha val="36000"/>
                    </a:srgbClr>
                  </a:outerShdw>
                </a:effectLst>
                <a:latin typeface="+mn-lt"/>
                <a:ea typeface="+mn-ea"/>
                <a:cs typeface="+mn-cs"/>
              </a:rPr>
              <a:t>Programa educativo: </a:t>
            </a:r>
            <a:r>
              <a:rPr lang="es-MX" sz="1800" b="0" dirty="0">
                <a:solidFill>
                  <a:schemeClr val="tx1"/>
                </a:solidFill>
                <a:effectLst>
                  <a:outerShdw blurRad="152400" dist="38100" dir="2700000" algn="tl">
                    <a:srgbClr val="000000">
                      <a:alpha val="36000"/>
                    </a:srgbClr>
                  </a:outerShdw>
                </a:effectLst>
                <a:latin typeface="+mn-lt"/>
                <a:ea typeface="+mn-ea"/>
                <a:cs typeface="+mn-cs"/>
              </a:rPr>
              <a:t>Licenciatura en </a:t>
            </a:r>
            <a:r>
              <a:rPr lang="es-MX" sz="1800" b="0" dirty="0" smtClean="0">
                <a:solidFill>
                  <a:schemeClr val="tx1"/>
                </a:solidFill>
                <a:effectLst>
                  <a:outerShdw blurRad="152400" dist="38100" dir="2700000" algn="tl">
                    <a:srgbClr val="000000">
                      <a:alpha val="36000"/>
                    </a:srgbClr>
                  </a:outerShdw>
                </a:effectLst>
                <a:latin typeface="+mn-lt"/>
                <a:ea typeface="+mn-ea"/>
                <a:cs typeface="+mn-cs"/>
              </a:rPr>
              <a:t>Lenguas</a:t>
            </a:r>
          </a:p>
          <a:p>
            <a:pPr algn="ctr"/>
            <a:endParaRPr lang="es-MX" sz="1800" dirty="0">
              <a:solidFill>
                <a:schemeClr val="tx1"/>
              </a:solidFill>
              <a:effectLst>
                <a:outerShdw blurRad="152400" dist="38100" dir="2700000" algn="tl">
                  <a:srgbClr val="000000">
                    <a:alpha val="36000"/>
                  </a:srgbClr>
                </a:outerShdw>
              </a:effectLst>
              <a:latin typeface="+mn-lt"/>
              <a:ea typeface="+mn-ea"/>
              <a:cs typeface="+mn-cs"/>
            </a:endParaRPr>
          </a:p>
          <a:p>
            <a:pPr algn="ctr"/>
            <a:r>
              <a:rPr lang="es-MX" sz="1800" dirty="0" smtClean="0">
                <a:solidFill>
                  <a:schemeClr val="tx1"/>
                </a:solidFill>
                <a:effectLst>
                  <a:outerShdw blurRad="152400" dist="38100" dir="2700000" algn="tl">
                    <a:srgbClr val="000000">
                      <a:alpha val="36000"/>
                    </a:srgbClr>
                  </a:outerShdw>
                </a:effectLst>
                <a:latin typeface="+mn-lt"/>
                <a:ea typeface="+mn-ea"/>
                <a:cs typeface="+mn-cs"/>
              </a:rPr>
              <a:t>UA</a:t>
            </a:r>
            <a:r>
              <a:rPr lang="es-MX" sz="1800" dirty="0">
                <a:solidFill>
                  <a:schemeClr val="tx1"/>
                </a:solidFill>
                <a:effectLst>
                  <a:outerShdw blurRad="152400" dist="38100" dir="2700000" algn="tl">
                    <a:srgbClr val="000000">
                      <a:alpha val="36000"/>
                    </a:srgbClr>
                  </a:outerShdw>
                </a:effectLst>
                <a:latin typeface="+mn-lt"/>
                <a:ea typeface="+mn-ea"/>
                <a:cs typeface="+mn-cs"/>
              </a:rPr>
              <a:t>:</a:t>
            </a:r>
            <a:r>
              <a:rPr lang="es-MX" sz="1800" dirty="0" smtClean="0">
                <a:solidFill>
                  <a:schemeClr val="tx1"/>
                </a:solidFill>
                <a:effectLst>
                  <a:outerShdw blurRad="152400" dist="38100" dir="2700000" algn="tl">
                    <a:srgbClr val="000000">
                      <a:alpha val="36000"/>
                    </a:srgbClr>
                  </a:outerShdw>
                </a:effectLst>
                <a:latin typeface="+mn-lt"/>
                <a:ea typeface="+mn-ea"/>
                <a:cs typeface="+mn-cs"/>
              </a:rPr>
              <a:t> </a:t>
            </a:r>
            <a:r>
              <a:rPr lang="es-MX" sz="1800" b="0" dirty="0">
                <a:solidFill>
                  <a:schemeClr val="tx1"/>
                </a:solidFill>
                <a:effectLst>
                  <a:outerShdw blurRad="152400" dist="38100" dir="2700000" algn="tl">
                    <a:srgbClr val="000000">
                      <a:alpha val="36000"/>
                    </a:srgbClr>
                  </a:outerShdw>
                </a:effectLst>
                <a:latin typeface="+mn-lt"/>
                <a:ea typeface="+mn-ea"/>
                <a:cs typeface="+mn-cs"/>
              </a:rPr>
              <a:t>Seminario de Investigación </a:t>
            </a:r>
            <a:r>
              <a:rPr lang="es-MX" sz="1800" b="0" dirty="0" smtClean="0">
                <a:solidFill>
                  <a:schemeClr val="tx1"/>
                </a:solidFill>
                <a:effectLst>
                  <a:outerShdw blurRad="152400" dist="38100" dir="2700000" algn="tl">
                    <a:srgbClr val="000000">
                      <a:alpha val="36000"/>
                    </a:srgbClr>
                  </a:outerShdw>
                </a:effectLst>
                <a:latin typeface="+mn-lt"/>
                <a:ea typeface="+mn-ea"/>
                <a:cs typeface="+mn-cs"/>
              </a:rPr>
              <a:t>II</a:t>
            </a:r>
          </a:p>
          <a:p>
            <a:pPr algn="ctr"/>
            <a:endParaRPr lang="es-MX" sz="1800" b="0" dirty="0" smtClean="0">
              <a:solidFill>
                <a:schemeClr val="tx1"/>
              </a:solidFill>
              <a:effectLst>
                <a:outerShdw blurRad="152400" dist="38100" dir="2700000" algn="tl">
                  <a:srgbClr val="000000">
                    <a:alpha val="36000"/>
                  </a:srgbClr>
                </a:outerShdw>
              </a:effectLst>
              <a:latin typeface="+mn-lt"/>
              <a:ea typeface="+mn-ea"/>
              <a:cs typeface="+mn-cs"/>
            </a:endParaRPr>
          </a:p>
          <a:p>
            <a:pPr algn="ctr"/>
            <a:r>
              <a:rPr lang="es-MX" sz="1800" dirty="0" smtClean="0">
                <a:solidFill>
                  <a:schemeClr val="tx1"/>
                </a:solidFill>
                <a:effectLst>
                  <a:outerShdw blurRad="152400" dist="38100" dir="2700000" algn="tl">
                    <a:srgbClr val="000000">
                      <a:alpha val="36000"/>
                    </a:srgbClr>
                  </a:outerShdw>
                </a:effectLst>
                <a:latin typeface="+mn-lt"/>
                <a:ea typeface="+mn-ea"/>
                <a:cs typeface="+mn-cs"/>
              </a:rPr>
              <a:t>Unidad de competencia : </a:t>
            </a:r>
            <a:r>
              <a:rPr lang="es-MX" sz="1800" b="0" dirty="0" smtClean="0">
                <a:solidFill>
                  <a:schemeClr val="tx1"/>
                </a:solidFill>
                <a:effectLst>
                  <a:outerShdw blurRad="152400" dist="38100" dir="2700000" algn="tl">
                    <a:srgbClr val="000000">
                      <a:alpha val="36000"/>
                    </a:srgbClr>
                  </a:outerShdw>
                </a:effectLst>
                <a:latin typeface="+mn-lt"/>
                <a:ea typeface="+mn-ea"/>
                <a:cs typeface="+mn-cs"/>
              </a:rPr>
              <a:t>Terminar </a:t>
            </a:r>
            <a:r>
              <a:rPr lang="es-MX" sz="1800" b="0" dirty="0">
                <a:solidFill>
                  <a:schemeClr val="tx1"/>
                </a:solidFill>
                <a:effectLst>
                  <a:outerShdw blurRad="152400" dist="38100" dir="2700000" algn="tl">
                    <a:srgbClr val="000000">
                      <a:alpha val="36000"/>
                    </a:srgbClr>
                  </a:outerShdw>
                </a:effectLst>
                <a:latin typeface="+mn-lt"/>
                <a:ea typeface="+mn-ea"/>
                <a:cs typeface="+mn-cs"/>
              </a:rPr>
              <a:t>el proceso de recopilación de datos para reunir los elementos necesarios para la sustentación del </a:t>
            </a:r>
            <a:r>
              <a:rPr lang="es-MX" sz="1800" b="0" dirty="0" smtClean="0">
                <a:solidFill>
                  <a:schemeClr val="tx1"/>
                </a:solidFill>
                <a:effectLst>
                  <a:outerShdw blurRad="152400" dist="38100" dir="2700000" algn="tl">
                    <a:srgbClr val="000000">
                      <a:alpha val="36000"/>
                    </a:srgbClr>
                  </a:outerShdw>
                </a:effectLst>
                <a:latin typeface="+mn-lt"/>
                <a:ea typeface="+mn-ea"/>
                <a:cs typeface="+mn-cs"/>
              </a:rPr>
              <a:t>proyecto</a:t>
            </a:r>
          </a:p>
          <a:p>
            <a:pPr algn="ctr"/>
            <a:endParaRPr lang="es-MX" sz="1800" b="0" dirty="0">
              <a:solidFill>
                <a:schemeClr val="tx1"/>
              </a:solidFill>
              <a:effectLst>
                <a:outerShdw blurRad="152400" dist="38100" dir="2700000" algn="tl">
                  <a:srgbClr val="000000">
                    <a:alpha val="36000"/>
                  </a:srgbClr>
                </a:outerShdw>
              </a:effectLst>
              <a:latin typeface="+mn-lt"/>
              <a:ea typeface="+mn-ea"/>
              <a:cs typeface="+mn-cs"/>
            </a:endParaRPr>
          </a:p>
          <a:p>
            <a:pPr algn="ctr"/>
            <a:r>
              <a:rPr lang="es-MX" sz="1800" dirty="0" smtClean="0">
                <a:solidFill>
                  <a:schemeClr val="tx1"/>
                </a:solidFill>
                <a:effectLst>
                  <a:outerShdw blurRad="152400" dist="38100" dir="2700000" algn="tl">
                    <a:srgbClr val="000000">
                      <a:alpha val="36000"/>
                    </a:srgbClr>
                  </a:outerShdw>
                </a:effectLst>
                <a:latin typeface="+mn-lt"/>
                <a:ea typeface="+mn-ea"/>
                <a:cs typeface="+mn-cs"/>
              </a:rPr>
              <a:t>Título del material</a:t>
            </a:r>
            <a:r>
              <a:rPr lang="es-MX" sz="1800" b="0" dirty="0">
                <a:solidFill>
                  <a:schemeClr val="tx1"/>
                </a:solidFill>
                <a:effectLst>
                  <a:outerShdw blurRad="152400" dist="38100" dir="2700000" algn="tl">
                    <a:srgbClr val="000000">
                      <a:alpha val="36000"/>
                    </a:srgbClr>
                  </a:outerShdw>
                </a:effectLst>
                <a:latin typeface="+mn-lt"/>
                <a:ea typeface="+mn-ea"/>
                <a:cs typeface="+mn-cs"/>
              </a:rPr>
              <a:t>: Técnicas </a:t>
            </a:r>
            <a:r>
              <a:rPr lang="es-MX" sz="1800" b="0" dirty="0" smtClean="0">
                <a:solidFill>
                  <a:schemeClr val="tx1"/>
                </a:solidFill>
                <a:effectLst>
                  <a:outerShdw blurRad="152400" dist="38100" dir="2700000" algn="tl">
                    <a:srgbClr val="000000">
                      <a:alpha val="36000"/>
                    </a:srgbClr>
                  </a:outerShdw>
                </a:effectLst>
                <a:latin typeface="+mn-lt"/>
                <a:ea typeface="+mn-ea"/>
                <a:cs typeface="+mn-cs"/>
              </a:rPr>
              <a:t>cualitativas básicas para la investigación de campo</a:t>
            </a:r>
          </a:p>
          <a:p>
            <a:pPr algn="ctr"/>
            <a:endParaRPr lang="es-MX" sz="1800" b="0" dirty="0">
              <a:solidFill>
                <a:schemeClr val="tx1"/>
              </a:solidFill>
              <a:effectLst>
                <a:outerShdw blurRad="152400" dist="38100" dir="2700000" algn="tl">
                  <a:srgbClr val="000000">
                    <a:alpha val="36000"/>
                  </a:srgbClr>
                </a:outerShdw>
              </a:effectLst>
              <a:latin typeface="+mn-lt"/>
              <a:ea typeface="+mn-ea"/>
              <a:cs typeface="+mn-cs"/>
            </a:endParaRPr>
          </a:p>
          <a:p>
            <a:pPr algn="ctr"/>
            <a:r>
              <a:rPr lang="es-MX" sz="1800" dirty="0" smtClean="0">
                <a:solidFill>
                  <a:schemeClr val="tx1"/>
                </a:solidFill>
                <a:effectLst>
                  <a:outerShdw blurRad="152400" dist="38100" dir="2700000" algn="tl">
                    <a:srgbClr val="000000">
                      <a:alpha val="36000"/>
                    </a:srgbClr>
                  </a:outerShdw>
                </a:effectLst>
                <a:latin typeface="+mn-lt"/>
                <a:ea typeface="+mn-ea"/>
                <a:cs typeface="+mn-cs"/>
              </a:rPr>
              <a:t>Nombre del elaborador</a:t>
            </a:r>
            <a:r>
              <a:rPr lang="es-MX" sz="1800" b="0" dirty="0" smtClean="0">
                <a:solidFill>
                  <a:schemeClr val="tx1"/>
                </a:solidFill>
                <a:effectLst>
                  <a:outerShdw blurRad="152400" dist="38100" dir="2700000" algn="tl">
                    <a:srgbClr val="000000">
                      <a:alpha val="36000"/>
                    </a:srgbClr>
                  </a:outerShdw>
                </a:effectLst>
                <a:latin typeface="+mn-lt"/>
                <a:ea typeface="+mn-ea"/>
                <a:cs typeface="+mn-cs"/>
              </a:rPr>
              <a:t>: </a:t>
            </a:r>
            <a:r>
              <a:rPr lang="es-MX" sz="1800" b="0" dirty="0">
                <a:solidFill>
                  <a:schemeClr val="tx1"/>
                </a:solidFill>
                <a:effectLst>
                  <a:outerShdw blurRad="152400" dist="38100" dir="2700000" algn="tl">
                    <a:srgbClr val="000000">
                      <a:alpha val="36000"/>
                    </a:srgbClr>
                  </a:outerShdw>
                </a:effectLst>
                <a:latin typeface="+mn-lt"/>
                <a:ea typeface="+mn-ea"/>
                <a:cs typeface="+mn-cs"/>
              </a:rPr>
              <a:t>Uriel Ruiz </a:t>
            </a:r>
            <a:r>
              <a:rPr lang="es-MX" sz="1800" b="0" dirty="0" smtClean="0">
                <a:solidFill>
                  <a:schemeClr val="tx1"/>
                </a:solidFill>
                <a:effectLst>
                  <a:outerShdw blurRad="152400" dist="38100" dir="2700000" algn="tl">
                    <a:srgbClr val="000000">
                      <a:alpha val="36000"/>
                    </a:srgbClr>
                  </a:outerShdw>
                </a:effectLst>
                <a:latin typeface="+mn-lt"/>
                <a:ea typeface="+mn-ea"/>
                <a:cs typeface="+mn-cs"/>
              </a:rPr>
              <a:t>Zamora</a:t>
            </a:r>
          </a:p>
          <a:p>
            <a:pPr algn="ctr"/>
            <a:endParaRPr lang="es-MX" sz="1800" dirty="0" smtClean="0">
              <a:solidFill>
                <a:schemeClr val="tx1"/>
              </a:solidFill>
              <a:effectLst>
                <a:outerShdw blurRad="152400" dist="38100" dir="2700000" algn="tl">
                  <a:srgbClr val="000000">
                    <a:alpha val="36000"/>
                  </a:srgbClr>
                </a:outerShdw>
              </a:effectLst>
              <a:latin typeface="+mn-lt"/>
              <a:ea typeface="+mn-ea"/>
              <a:cs typeface="+mn-cs"/>
            </a:endParaRPr>
          </a:p>
          <a:p>
            <a:pPr algn="ctr"/>
            <a:r>
              <a:rPr lang="es-MX" sz="1800" dirty="0" smtClean="0">
                <a:solidFill>
                  <a:schemeClr val="tx1"/>
                </a:solidFill>
                <a:effectLst>
                  <a:outerShdw blurRad="152400" dist="38100" dir="2700000" algn="tl">
                    <a:srgbClr val="000000">
                      <a:alpha val="36000"/>
                    </a:srgbClr>
                  </a:outerShdw>
                </a:effectLst>
                <a:latin typeface="+mn-lt"/>
                <a:ea typeface="+mn-ea"/>
                <a:cs typeface="+mn-cs"/>
              </a:rPr>
              <a:t>Periodo 2019B</a:t>
            </a:r>
            <a:endParaRPr lang="es-MX" sz="1800" dirty="0">
              <a:solidFill>
                <a:schemeClr val="tx1"/>
              </a:solidFill>
              <a:effectLst>
                <a:outerShdw blurRad="152400" dist="38100" dir="2700000" algn="tl">
                  <a:srgbClr val="000000">
                    <a:alpha val="36000"/>
                  </a:srgbClr>
                </a:outerShdw>
              </a:effectLst>
              <a:latin typeface="+mn-lt"/>
              <a:ea typeface="+mn-ea"/>
              <a:cs typeface="+mn-cs"/>
            </a:endParaRPr>
          </a:p>
          <a:p>
            <a:pPr algn="ctr"/>
            <a:endParaRPr lang="es-MX" sz="1800" b="0" dirty="0">
              <a:solidFill>
                <a:schemeClr val="tx1"/>
              </a:solidFill>
              <a:effectLst>
                <a:outerShdw blurRad="152400" dist="38100" dir="2700000" algn="tl">
                  <a:srgbClr val="000000">
                    <a:alpha val="36000"/>
                  </a:srgbClr>
                </a:outerShdw>
              </a:effectLst>
              <a:latin typeface="+mn-lt"/>
              <a:ea typeface="+mn-ea"/>
              <a:cs typeface="+mn-cs"/>
            </a:endParaRPr>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332656"/>
            <a:ext cx="1152944" cy="1017466"/>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4168" y="335438"/>
            <a:ext cx="1017466" cy="1017466"/>
          </a:xfrm>
          <a:prstGeom prst="rect">
            <a:avLst/>
          </a:prstGeom>
        </p:spPr>
      </p:pic>
    </p:spTree>
    <p:extLst>
      <p:ext uri="{BB962C8B-B14F-4D97-AF65-F5344CB8AC3E}">
        <p14:creationId xmlns:p14="http://schemas.microsoft.com/office/powerpoint/2010/main" val="8391939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xmlns="" id="{7B2997BA-CEED-4021-BE24-920AAF6F9A71}"/>
              </a:ext>
            </a:extLst>
          </p:cNvPr>
          <p:cNvSpPr>
            <a:spLocks noGrp="1" noChangeArrowheads="1"/>
          </p:cNvSpPr>
          <p:nvPr>
            <p:ph type="title"/>
          </p:nvPr>
        </p:nvSpPr>
        <p:spPr>
          <a:xfrm>
            <a:off x="323528" y="116632"/>
            <a:ext cx="8229600" cy="782960"/>
          </a:xfrm>
          <a:noFill/>
        </p:spPr>
        <p:txBody>
          <a:bodyPr>
            <a:normAutofit/>
          </a:bodyPr>
          <a:lstStyle/>
          <a:p>
            <a:pPr algn="ctr" eaLnBrk="1" fontAlgn="auto" hangingPunct="1">
              <a:spcAft>
                <a:spcPts val="0"/>
              </a:spcAft>
              <a:defRPr/>
            </a:pPr>
            <a:r>
              <a:rPr lang="es-ES_tradnl" sz="3200" dirty="0">
                <a:solidFill>
                  <a:schemeClr val="tx1"/>
                </a:solidFill>
                <a:cs typeface="Tahoma" pitchFamily="34" charset="0"/>
              </a:rPr>
              <a:t>¿Qué es una técnica?</a:t>
            </a:r>
          </a:p>
        </p:txBody>
      </p:sp>
      <p:sp>
        <p:nvSpPr>
          <p:cNvPr id="12290" name="Rectangle 3">
            <a:extLst>
              <a:ext uri="{FF2B5EF4-FFF2-40B4-BE49-F238E27FC236}">
                <a16:creationId xmlns:a16="http://schemas.microsoft.com/office/drawing/2014/main" xmlns="" id="{D7526E1A-BF20-48CB-A68B-B9C85814FCB4}"/>
              </a:ext>
            </a:extLst>
          </p:cNvPr>
          <p:cNvSpPr>
            <a:spLocks noGrp="1" noChangeArrowheads="1"/>
          </p:cNvSpPr>
          <p:nvPr>
            <p:ph idx="1"/>
          </p:nvPr>
        </p:nvSpPr>
        <p:spPr>
          <a:xfrm>
            <a:off x="971601" y="908720"/>
            <a:ext cx="6912768" cy="5580620"/>
          </a:xfrm>
        </p:spPr>
        <p:txBody>
          <a:bodyPr>
            <a:normAutofit lnSpcReduction="10000"/>
          </a:bodyPr>
          <a:lstStyle/>
          <a:p>
            <a:pPr marL="0" indent="0" eaLnBrk="1" hangingPunct="1">
              <a:buNone/>
            </a:pPr>
            <a:r>
              <a:rPr lang="es-ES_tradnl" altLang="es-MX" sz="2400" dirty="0"/>
              <a:t>Conjunto de reglas y procedimientos que permiten al investigador establecer la relación con el objeto o sujeto de la investigación (Carbajal, 2012).</a:t>
            </a:r>
          </a:p>
          <a:p>
            <a:pPr marL="0" indent="0" algn="ctr" eaLnBrk="1" hangingPunct="1">
              <a:buNone/>
            </a:pPr>
            <a:r>
              <a:rPr lang="es-ES_tradnl" altLang="es-MX" sz="2000" dirty="0">
                <a:solidFill>
                  <a:schemeClr val="bg1"/>
                </a:solidFill>
                <a:latin typeface="Tahoma" panose="020B0604030504040204" pitchFamily="34" charset="0"/>
                <a:cs typeface="Tahoma" panose="020B0604030504040204" pitchFamily="34" charset="0"/>
              </a:rPr>
              <a:t>TECNICAS PARA RECOGER INFORMACION</a:t>
            </a:r>
          </a:p>
          <a:p>
            <a:pPr algn="ctr">
              <a:buFont typeface="Wingdings" panose="05000000000000000000" pitchFamily="2" charset="2"/>
              <a:buChar char="v"/>
            </a:pPr>
            <a:r>
              <a:rPr lang="es-ES_tradnl" altLang="es-MX" sz="2400" dirty="0"/>
              <a:t>Entrevistas </a:t>
            </a:r>
          </a:p>
          <a:p>
            <a:pPr algn="ctr">
              <a:buFont typeface="Wingdings" panose="05000000000000000000" pitchFamily="2" charset="2"/>
              <a:buChar char="v"/>
            </a:pPr>
            <a:r>
              <a:rPr lang="es-ES_tradnl" altLang="es-MX" sz="2400" dirty="0"/>
              <a:t>Encuesta </a:t>
            </a:r>
          </a:p>
          <a:p>
            <a:pPr algn="ctr">
              <a:buFont typeface="Wingdings" panose="05000000000000000000" pitchFamily="2" charset="2"/>
              <a:buChar char="v"/>
            </a:pPr>
            <a:r>
              <a:rPr lang="es-ES_tradnl" altLang="es-MX" sz="2400" dirty="0"/>
              <a:t>Cuestionario </a:t>
            </a:r>
          </a:p>
          <a:p>
            <a:pPr algn="ctr">
              <a:buFont typeface="Wingdings" panose="05000000000000000000" pitchFamily="2" charset="2"/>
              <a:buChar char="v"/>
            </a:pPr>
            <a:r>
              <a:rPr lang="es-ES_tradnl" altLang="es-MX" sz="2400" dirty="0"/>
              <a:t>Grupo de discusión</a:t>
            </a:r>
          </a:p>
          <a:p>
            <a:pPr algn="ctr">
              <a:buFont typeface="Wingdings" panose="05000000000000000000" pitchFamily="2" charset="2"/>
              <a:buChar char="v"/>
            </a:pPr>
            <a:r>
              <a:rPr lang="es-ES_tradnl" altLang="es-MX" sz="2400" dirty="0"/>
              <a:t>Observación</a:t>
            </a:r>
          </a:p>
          <a:p>
            <a:pPr algn="ctr">
              <a:buFont typeface="Wingdings" panose="05000000000000000000" pitchFamily="2" charset="2"/>
              <a:buChar char="v"/>
            </a:pPr>
            <a:r>
              <a:rPr lang="es-ES_tradnl" altLang="es-MX" sz="2400" dirty="0"/>
              <a:t>Biográfico-Narrativa</a:t>
            </a:r>
          </a:p>
          <a:p>
            <a:pPr algn="ctr">
              <a:buFont typeface="Wingdings" panose="05000000000000000000" pitchFamily="2" charset="2"/>
              <a:buChar char="v"/>
            </a:pPr>
            <a:r>
              <a:rPr lang="es-ES_tradnl" altLang="es-MX" sz="2400" dirty="0"/>
              <a:t>Historia de vida </a:t>
            </a:r>
          </a:p>
          <a:p>
            <a:pPr algn="ctr">
              <a:buFont typeface="Wingdings" panose="05000000000000000000" pitchFamily="2" charset="2"/>
              <a:buChar char="v"/>
            </a:pPr>
            <a:r>
              <a:rPr lang="es-ES_tradnl" altLang="es-MX" sz="2400" dirty="0"/>
              <a:t>Estudio de caso</a:t>
            </a:r>
          </a:p>
          <a:p>
            <a:pPr marL="0" indent="0" algn="ctr">
              <a:buNone/>
            </a:pPr>
            <a:endParaRPr lang="es-ES_tradnl" altLang="es-MX" sz="3400"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74404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xmlns="" id="{5C7C30BB-8A18-4879-9E5E-3894970F3655}"/>
              </a:ext>
            </a:extLst>
          </p:cNvPr>
          <p:cNvSpPr>
            <a:spLocks noGrp="1" noChangeArrowheads="1"/>
          </p:cNvSpPr>
          <p:nvPr>
            <p:ph type="title"/>
          </p:nvPr>
        </p:nvSpPr>
        <p:spPr>
          <a:xfrm>
            <a:off x="467544" y="260648"/>
            <a:ext cx="8229600" cy="666312"/>
          </a:xfrm>
          <a:noFill/>
        </p:spPr>
        <p:txBody>
          <a:bodyPr>
            <a:normAutofit/>
          </a:bodyPr>
          <a:lstStyle/>
          <a:p>
            <a:pPr algn="ctr" eaLnBrk="1" fontAlgn="auto" hangingPunct="1">
              <a:spcAft>
                <a:spcPts val="0"/>
              </a:spcAft>
              <a:defRPr/>
            </a:pPr>
            <a:r>
              <a:rPr lang="es-ES_tradnl" sz="3200" dirty="0">
                <a:solidFill>
                  <a:schemeClr val="tx1"/>
                </a:solidFill>
                <a:cs typeface="Tahoma" pitchFamily="34" charset="0"/>
              </a:rPr>
              <a:t>La entrevista</a:t>
            </a:r>
            <a:endParaRPr lang="es-ES_tradnl" sz="2800" dirty="0">
              <a:solidFill>
                <a:schemeClr val="tx1"/>
              </a:solidFill>
              <a:cs typeface="Tahoma" pitchFamily="34" charset="0"/>
            </a:endParaRPr>
          </a:p>
        </p:txBody>
      </p:sp>
      <p:sp>
        <p:nvSpPr>
          <p:cNvPr id="20482" name="Rectangle 3">
            <a:extLst>
              <a:ext uri="{FF2B5EF4-FFF2-40B4-BE49-F238E27FC236}">
                <a16:creationId xmlns:a16="http://schemas.microsoft.com/office/drawing/2014/main" xmlns="" id="{1ABEB22A-57FA-4503-8D15-7F9E2C49E4D4}"/>
              </a:ext>
            </a:extLst>
          </p:cNvPr>
          <p:cNvSpPr>
            <a:spLocks noGrp="1" noChangeArrowheads="1"/>
          </p:cNvSpPr>
          <p:nvPr>
            <p:ph idx="1"/>
          </p:nvPr>
        </p:nvSpPr>
        <p:spPr>
          <a:xfrm>
            <a:off x="214313" y="1143000"/>
            <a:ext cx="8643937" cy="4929188"/>
          </a:xfrm>
        </p:spPr>
        <p:txBody>
          <a:bodyPr>
            <a:normAutofit/>
          </a:bodyPr>
          <a:lstStyle/>
          <a:p>
            <a:pPr marL="0" indent="0" algn="just" eaLnBrk="1" hangingPunct="1">
              <a:buNone/>
            </a:pPr>
            <a:r>
              <a:rPr lang="es-ES_tradnl" altLang="es-MX" sz="2400" dirty="0">
                <a:solidFill>
                  <a:schemeClr val="tx1"/>
                </a:solidFill>
                <a:latin typeface="+mj-lt"/>
                <a:ea typeface="+mj-ea"/>
                <a:cs typeface="Tahoma" pitchFamily="34" charset="0"/>
              </a:rPr>
              <a:t>De acuerdo con Galán (2009), la entrevista es la comunicación entre el investigador y el sujeto de estudio a fin de obtener respuestas a interrogantes planteadas sobre el problema propuesto.</a:t>
            </a:r>
          </a:p>
        </p:txBody>
      </p:sp>
      <p:pic>
        <p:nvPicPr>
          <p:cNvPr id="3" name="Imagen 2">
            <a:extLst>
              <a:ext uri="{FF2B5EF4-FFF2-40B4-BE49-F238E27FC236}">
                <a16:creationId xmlns:a16="http://schemas.microsoft.com/office/drawing/2014/main" xmlns="" id="{71DDA5C1-DF12-4CCC-9CCA-A50B1456EE9D}"/>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3275856" y="2994444"/>
            <a:ext cx="2836477" cy="2757686"/>
          </a:xfrm>
          <a:prstGeom prst="rect">
            <a:avLst/>
          </a:prstGeom>
        </p:spPr>
      </p:pic>
      <p:sp>
        <p:nvSpPr>
          <p:cNvPr id="4" name="CuadroTexto 3">
            <a:extLst>
              <a:ext uri="{FF2B5EF4-FFF2-40B4-BE49-F238E27FC236}">
                <a16:creationId xmlns:a16="http://schemas.microsoft.com/office/drawing/2014/main" xmlns="" id="{151FD934-5FB4-49F9-948D-FB587F7A8DE3}"/>
              </a:ext>
            </a:extLst>
          </p:cNvPr>
          <p:cNvSpPr txBox="1"/>
          <p:nvPr/>
        </p:nvSpPr>
        <p:spPr>
          <a:xfrm>
            <a:off x="6300192" y="6165304"/>
            <a:ext cx="2780928" cy="369332"/>
          </a:xfrm>
          <a:prstGeom prst="rect">
            <a:avLst/>
          </a:prstGeom>
          <a:noFill/>
        </p:spPr>
        <p:txBody>
          <a:bodyPr wrap="square" rtlCol="0">
            <a:spAutoFit/>
          </a:bodyPr>
          <a:lstStyle/>
          <a:p>
            <a:r>
              <a:rPr lang="es-MX" sz="900">
                <a:hlinkClick r:id="rId3" tooltip="http://jojofeelings.wordpress.com/2012/02/15/interview-you/"/>
              </a:rPr>
              <a:t>Esta foto</a:t>
            </a:r>
            <a:r>
              <a:rPr lang="es-MX" sz="900"/>
              <a:t> de Autor desconocido está bajo licencia </a:t>
            </a:r>
            <a:r>
              <a:rPr lang="es-MX" sz="900">
                <a:hlinkClick r:id="rId4" tooltip="https://creativecommons.org/licenses/by-nc-nd/3.0/"/>
              </a:rPr>
              <a:t>CC BY-NC-ND</a:t>
            </a:r>
            <a:endParaRPr lang="es-MX" sz="900"/>
          </a:p>
        </p:txBody>
      </p:sp>
    </p:spTree>
    <p:extLst>
      <p:ext uri="{BB962C8B-B14F-4D97-AF65-F5344CB8AC3E}">
        <p14:creationId xmlns:p14="http://schemas.microsoft.com/office/powerpoint/2010/main" val="36600099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3A1AE9B-6768-40A6-9AE4-0D683BF5554C}"/>
              </a:ext>
            </a:extLst>
          </p:cNvPr>
          <p:cNvSpPr>
            <a:spLocks noGrp="1"/>
          </p:cNvSpPr>
          <p:nvPr>
            <p:ph type="title"/>
          </p:nvPr>
        </p:nvSpPr>
        <p:spPr>
          <a:xfrm>
            <a:off x="609599" y="609600"/>
            <a:ext cx="6347713" cy="659160"/>
          </a:xfrm>
        </p:spPr>
        <p:txBody>
          <a:bodyPr/>
          <a:lstStyle/>
          <a:p>
            <a:pPr algn="ctr"/>
            <a:r>
              <a:rPr lang="es-ES_tradnl" altLang="es-MX" sz="3200" dirty="0">
                <a:solidFill>
                  <a:schemeClr val="tx1"/>
                </a:solidFill>
                <a:latin typeface="+mn-lt"/>
                <a:cs typeface="Tahoma" panose="020B0604030504040204" pitchFamily="34" charset="0"/>
              </a:rPr>
              <a:t>Ventajas</a:t>
            </a:r>
            <a:r>
              <a:rPr lang="es-ES_tradnl" altLang="es-MX" sz="3200" b="1" dirty="0" smtClean="0">
                <a:solidFill>
                  <a:schemeClr val="tx1"/>
                </a:solidFill>
                <a:latin typeface="+mn-lt"/>
                <a:cs typeface="Tahoma" panose="020B0604030504040204" pitchFamily="34" charset="0"/>
              </a:rPr>
              <a:t> </a:t>
            </a:r>
            <a:r>
              <a:rPr lang="es-ES_tradnl" altLang="es-MX" sz="3200" dirty="0">
                <a:solidFill>
                  <a:schemeClr val="tx1"/>
                </a:solidFill>
                <a:latin typeface="+mn-lt"/>
                <a:cs typeface="Tahoma" panose="020B0604030504040204" pitchFamily="34" charset="0"/>
              </a:rPr>
              <a:t>(Galán, 2009)</a:t>
            </a:r>
            <a:endParaRPr lang="es-MX" sz="3200" dirty="0">
              <a:solidFill>
                <a:schemeClr val="tx1"/>
              </a:solidFill>
              <a:latin typeface="+mn-lt"/>
              <a:cs typeface="Tahoma" panose="020B0604030504040204" pitchFamily="34" charset="0"/>
            </a:endParaRPr>
          </a:p>
        </p:txBody>
      </p:sp>
      <p:sp>
        <p:nvSpPr>
          <p:cNvPr id="3" name="Marcador de contenido 2">
            <a:extLst>
              <a:ext uri="{FF2B5EF4-FFF2-40B4-BE49-F238E27FC236}">
                <a16:creationId xmlns:a16="http://schemas.microsoft.com/office/drawing/2014/main" xmlns="" id="{7CC3C15D-E5D8-4A35-A1C3-1832AE0D0387}"/>
              </a:ext>
            </a:extLst>
          </p:cNvPr>
          <p:cNvSpPr>
            <a:spLocks noGrp="1"/>
          </p:cNvSpPr>
          <p:nvPr>
            <p:ph idx="1"/>
          </p:nvPr>
        </p:nvSpPr>
        <p:spPr>
          <a:xfrm>
            <a:off x="618442" y="1772816"/>
            <a:ext cx="6347714" cy="3880773"/>
          </a:xfrm>
        </p:spPr>
        <p:txBody>
          <a:bodyPr>
            <a:normAutofit/>
          </a:bodyPr>
          <a:lstStyle/>
          <a:p>
            <a:pPr lvl="1" algn="just"/>
            <a:r>
              <a:rPr lang="es-ES_tradnl" altLang="es-MX" sz="2400" dirty="0" smtClean="0">
                <a:latin typeface="+mj-lt"/>
                <a:cs typeface="Tahoma" panose="020B0604030504040204" pitchFamily="34" charset="0"/>
              </a:rPr>
              <a:t>Es </a:t>
            </a:r>
            <a:r>
              <a:rPr lang="es-ES_tradnl" altLang="es-MX" sz="2400" dirty="0">
                <a:latin typeface="+mj-lt"/>
                <a:cs typeface="Tahoma" panose="020B0604030504040204" pitchFamily="34" charset="0"/>
              </a:rPr>
              <a:t>aplicable a toda persona </a:t>
            </a:r>
          </a:p>
          <a:p>
            <a:pPr lvl="1" algn="just"/>
            <a:r>
              <a:rPr lang="es-ES_tradnl" altLang="es-MX" sz="2400" dirty="0">
                <a:latin typeface="+mj-lt"/>
                <a:cs typeface="Tahoma" panose="020B0604030504040204" pitchFamily="34" charset="0"/>
              </a:rPr>
              <a:t>Permite estudiar aspectos en profundidad</a:t>
            </a:r>
          </a:p>
          <a:p>
            <a:pPr lvl="1" algn="just"/>
            <a:r>
              <a:rPr lang="es-ES_tradnl" altLang="es-MX" sz="2400" dirty="0">
                <a:latin typeface="+mj-lt"/>
                <a:cs typeface="Tahoma" panose="020B0604030504040204" pitchFamily="34" charset="0"/>
              </a:rPr>
              <a:t>Permite obtener información más completa,</a:t>
            </a:r>
          </a:p>
          <a:p>
            <a:pPr lvl="1" algn="just"/>
            <a:r>
              <a:rPr lang="es-ES_tradnl" altLang="es-MX" sz="2400" dirty="0">
                <a:latin typeface="+mj-lt"/>
                <a:cs typeface="Tahoma" panose="020B0604030504040204" pitchFamily="34" charset="0"/>
              </a:rPr>
              <a:t>Permite captar mejor el fenómeno estudiado ya que permite observar lenguaje no verbal.</a:t>
            </a:r>
          </a:p>
          <a:p>
            <a:endParaRPr lang="es-MX" dirty="0"/>
          </a:p>
        </p:txBody>
      </p:sp>
    </p:spTree>
    <p:extLst>
      <p:ext uri="{BB962C8B-B14F-4D97-AF65-F5344CB8AC3E}">
        <p14:creationId xmlns:p14="http://schemas.microsoft.com/office/powerpoint/2010/main" val="19905896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xmlns="" id="{87F33FF4-39E5-4563-B608-2515F52D3964}"/>
              </a:ext>
            </a:extLst>
          </p:cNvPr>
          <p:cNvSpPr>
            <a:spLocks noGrp="1" noChangeArrowheads="1"/>
          </p:cNvSpPr>
          <p:nvPr>
            <p:ph type="title"/>
          </p:nvPr>
        </p:nvSpPr>
        <p:spPr>
          <a:xfrm>
            <a:off x="457200" y="576790"/>
            <a:ext cx="8229600" cy="666312"/>
          </a:xfrm>
          <a:noFill/>
        </p:spPr>
        <p:txBody>
          <a:bodyPr>
            <a:normAutofit/>
          </a:bodyPr>
          <a:lstStyle/>
          <a:p>
            <a:pPr algn="ctr" eaLnBrk="1" fontAlgn="auto" hangingPunct="1">
              <a:spcAft>
                <a:spcPts val="0"/>
              </a:spcAft>
              <a:defRPr/>
            </a:pPr>
            <a:r>
              <a:rPr lang="es-ES_tradnl" sz="3200" dirty="0">
                <a:solidFill>
                  <a:schemeClr val="tx1"/>
                </a:solidFill>
                <a:cs typeface="Tahoma" pitchFamily="34" charset="0"/>
              </a:rPr>
              <a:t>Tipos de entrevista</a:t>
            </a:r>
            <a:endParaRPr lang="es-ES_tradnl" sz="2800" dirty="0">
              <a:solidFill>
                <a:schemeClr val="tx1"/>
              </a:solidFill>
              <a:cs typeface="Tahoma" pitchFamily="34" charset="0"/>
            </a:endParaRPr>
          </a:p>
        </p:txBody>
      </p:sp>
      <p:sp>
        <p:nvSpPr>
          <p:cNvPr id="21506" name="Rectangle 3">
            <a:extLst>
              <a:ext uri="{FF2B5EF4-FFF2-40B4-BE49-F238E27FC236}">
                <a16:creationId xmlns:a16="http://schemas.microsoft.com/office/drawing/2014/main" xmlns="" id="{AC7ECA7C-4FD1-4810-9B0D-59ED44AEDD76}"/>
              </a:ext>
            </a:extLst>
          </p:cNvPr>
          <p:cNvSpPr>
            <a:spLocks noGrp="1" noChangeArrowheads="1"/>
          </p:cNvSpPr>
          <p:nvPr>
            <p:ph idx="1"/>
          </p:nvPr>
        </p:nvSpPr>
        <p:spPr>
          <a:xfrm>
            <a:off x="395537" y="1484784"/>
            <a:ext cx="7344816" cy="2736304"/>
          </a:xfrm>
        </p:spPr>
        <p:txBody>
          <a:bodyPr>
            <a:normAutofit/>
          </a:bodyPr>
          <a:lstStyle/>
          <a:p>
            <a:pPr eaLnBrk="1" hangingPunct="1">
              <a:buFont typeface="Monotype Sorts" pitchFamily="2" charset="2"/>
              <a:buNone/>
            </a:pPr>
            <a:r>
              <a:rPr lang="es-ES_tradnl" altLang="es-MX" sz="2400" b="1" dirty="0">
                <a:cs typeface="Tahoma" panose="020B0604030504040204" pitchFamily="34" charset="0"/>
              </a:rPr>
              <a:t>1- ENTREVISTA ESTRUCTURADA (Carbajal, 2012)</a:t>
            </a:r>
          </a:p>
          <a:p>
            <a:pPr lvl="1" eaLnBrk="1" hangingPunct="1"/>
            <a:r>
              <a:rPr lang="es-ES_tradnl" altLang="es-MX" sz="2000" dirty="0">
                <a:cs typeface="Tahoma" panose="020B0604030504040204" pitchFamily="34" charset="0"/>
              </a:rPr>
              <a:t>Se elabora un formulario estandarizado.</a:t>
            </a:r>
          </a:p>
          <a:p>
            <a:pPr lvl="1" eaLnBrk="1" hangingPunct="1"/>
            <a:r>
              <a:rPr lang="es-ES_tradnl" altLang="es-MX" sz="2000" dirty="0">
                <a:cs typeface="Tahoma" panose="020B0604030504040204" pitchFamily="34" charset="0"/>
              </a:rPr>
              <a:t>Idénticas preguntas y en el mismo orden a todos los sujetos.</a:t>
            </a:r>
          </a:p>
          <a:p>
            <a:pPr lvl="1" eaLnBrk="1" hangingPunct="1"/>
            <a:r>
              <a:rPr lang="es-ES_tradnl" altLang="es-MX" sz="2000" dirty="0">
                <a:cs typeface="Tahoma" panose="020B0604030504040204" pitchFamily="34" charset="0"/>
              </a:rPr>
              <a:t>Los comentarios y explicaciones son los mismos para todos</a:t>
            </a:r>
            <a:r>
              <a:rPr lang="es-ES_tradnl" altLang="es-MX" sz="2400" dirty="0">
                <a:latin typeface="Tahoma" panose="020B0604030504040204" pitchFamily="34" charset="0"/>
                <a:cs typeface="Tahoma" panose="020B0604030504040204" pitchFamily="34" charset="0"/>
              </a:rPr>
              <a:t>.</a:t>
            </a: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09884" y="4221088"/>
            <a:ext cx="2516122" cy="2032252"/>
          </a:xfrm>
          <a:prstGeom prst="rect">
            <a:avLst/>
          </a:prstGeom>
        </p:spPr>
      </p:pic>
    </p:spTree>
    <p:extLst>
      <p:ext uri="{BB962C8B-B14F-4D97-AF65-F5344CB8AC3E}">
        <p14:creationId xmlns:p14="http://schemas.microsoft.com/office/powerpoint/2010/main" val="17326333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83568" y="908720"/>
            <a:ext cx="6552728" cy="3785652"/>
          </a:xfrm>
          <a:prstGeom prst="rect">
            <a:avLst/>
          </a:prstGeom>
        </p:spPr>
        <p:txBody>
          <a:bodyPr wrap="square">
            <a:spAutoFit/>
          </a:bodyPr>
          <a:lstStyle/>
          <a:p>
            <a:r>
              <a:rPr lang="es-ES_tradnl" altLang="es-MX" sz="2400" b="1" dirty="0">
                <a:latin typeface="+mj-lt"/>
                <a:cs typeface="Tahoma" panose="020B0604030504040204" pitchFamily="34" charset="0"/>
              </a:rPr>
              <a:t>Ventajas:</a:t>
            </a:r>
          </a:p>
          <a:p>
            <a:pPr lvl="1"/>
            <a:r>
              <a:rPr lang="es-ES_tradnl" altLang="es-MX" sz="2400" dirty="0">
                <a:latin typeface="+mj-lt"/>
                <a:cs typeface="Tahoma" panose="020B0604030504040204" pitchFamily="34" charset="0"/>
              </a:rPr>
              <a:t>Respuestas cortas y precisas.</a:t>
            </a:r>
          </a:p>
          <a:p>
            <a:pPr lvl="1"/>
            <a:r>
              <a:rPr lang="es-ES_tradnl" altLang="es-MX" sz="2400" dirty="0">
                <a:latin typeface="+mj-lt"/>
                <a:cs typeface="Tahoma" panose="020B0604030504040204" pitchFamily="34" charset="0"/>
              </a:rPr>
              <a:t>Información fácil de procesar.</a:t>
            </a:r>
          </a:p>
          <a:p>
            <a:pPr lvl="1"/>
            <a:r>
              <a:rPr lang="es-ES_tradnl" altLang="es-MX" sz="2400" dirty="0">
                <a:latin typeface="+mj-lt"/>
                <a:cs typeface="Tahoma" panose="020B0604030504040204" pitchFamily="34" charset="0"/>
              </a:rPr>
              <a:t>Información uniforme.</a:t>
            </a:r>
          </a:p>
          <a:p>
            <a:r>
              <a:rPr lang="es-ES_tradnl" altLang="es-MX" sz="2400" b="1" dirty="0">
                <a:latin typeface="+mj-lt"/>
                <a:cs typeface="Tahoma" panose="020B0604030504040204" pitchFamily="34" charset="0"/>
              </a:rPr>
              <a:t>Desventajas:</a:t>
            </a:r>
          </a:p>
          <a:p>
            <a:pPr lvl="1"/>
            <a:r>
              <a:rPr lang="es-ES_tradnl" altLang="es-MX" sz="2400" dirty="0">
                <a:latin typeface="+mj-lt"/>
                <a:cs typeface="Tahoma" panose="020B0604030504040204" pitchFamily="34" charset="0"/>
              </a:rPr>
              <a:t>La información puede ser muy superficial.</a:t>
            </a:r>
          </a:p>
          <a:p>
            <a:pPr lvl="1"/>
            <a:r>
              <a:rPr lang="es-ES_tradnl" altLang="es-MX" sz="2400" dirty="0">
                <a:latin typeface="+mj-lt"/>
                <a:cs typeface="Tahoma" panose="020B0604030504040204" pitchFamily="34" charset="0"/>
              </a:rPr>
              <a:t>Limitada la posibilidad de profundizar en un aspecto determinado.</a:t>
            </a:r>
          </a:p>
          <a:p>
            <a:pPr lvl="1"/>
            <a:r>
              <a:rPr lang="es-ES_tradnl" altLang="es-MX" sz="2400" dirty="0">
                <a:latin typeface="+mj-lt"/>
                <a:cs typeface="Tahoma" panose="020B0604030504040204" pitchFamily="34" charset="0"/>
              </a:rPr>
              <a:t>Difícil obtener información confidencial (Carbajal, 2012).</a:t>
            </a:r>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67944" y="4581128"/>
            <a:ext cx="2915816" cy="1828460"/>
          </a:xfrm>
          <a:prstGeom prst="rect">
            <a:avLst/>
          </a:prstGeom>
        </p:spPr>
      </p:pic>
    </p:spTree>
    <p:extLst>
      <p:ext uri="{BB962C8B-B14F-4D97-AF65-F5344CB8AC3E}">
        <p14:creationId xmlns:p14="http://schemas.microsoft.com/office/powerpoint/2010/main" val="18407647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a:extLst>
              <a:ext uri="{FF2B5EF4-FFF2-40B4-BE49-F238E27FC236}">
                <a16:creationId xmlns:a16="http://schemas.microsoft.com/office/drawing/2014/main" xmlns="" id="{C62263FA-6F78-4AE2-91C7-6F81F777B6BF}"/>
              </a:ext>
            </a:extLst>
          </p:cNvPr>
          <p:cNvSpPr>
            <a:spLocks noGrp="1" noChangeArrowheads="1"/>
          </p:cNvSpPr>
          <p:nvPr>
            <p:ph idx="1"/>
          </p:nvPr>
        </p:nvSpPr>
        <p:spPr>
          <a:xfrm>
            <a:off x="251520" y="548680"/>
            <a:ext cx="7200800" cy="4464496"/>
          </a:xfrm>
        </p:spPr>
        <p:txBody>
          <a:bodyPr>
            <a:normAutofit fontScale="92500" lnSpcReduction="20000"/>
          </a:bodyPr>
          <a:lstStyle/>
          <a:p>
            <a:pPr algn="just">
              <a:buNone/>
            </a:pPr>
            <a:r>
              <a:rPr lang="es-ES_tradnl" altLang="es-MX" sz="2000" b="1" dirty="0">
                <a:cs typeface="Tahoma" panose="020B0604030504040204" pitchFamily="34" charset="0"/>
              </a:rPr>
              <a:t>2- </a:t>
            </a:r>
            <a:r>
              <a:rPr lang="es-ES_tradnl" altLang="es-MX" sz="2600" b="1" dirty="0">
                <a:cs typeface="Tahoma" panose="020B0604030504040204" pitchFamily="34" charset="0"/>
              </a:rPr>
              <a:t>ENTREVISTA NO </a:t>
            </a:r>
            <a:r>
              <a:rPr lang="es-ES_tradnl" altLang="es-MX" sz="2600" b="1" dirty="0" smtClean="0">
                <a:cs typeface="Tahoma" panose="020B0604030504040204" pitchFamily="34" charset="0"/>
              </a:rPr>
              <a:t>ESTRUCTURADA </a:t>
            </a:r>
            <a:r>
              <a:rPr lang="es-ES_tradnl" altLang="es-MX" sz="2600" dirty="0" smtClean="0">
                <a:cs typeface="Tahoma" panose="020B0604030504040204" pitchFamily="34" charset="0"/>
              </a:rPr>
              <a:t>(</a:t>
            </a:r>
            <a:r>
              <a:rPr lang="es-MX" sz="2600" dirty="0" smtClean="0"/>
              <a:t>Díaz-Bravo, Laura, 2013)</a:t>
            </a:r>
          </a:p>
          <a:p>
            <a:pPr algn="just" eaLnBrk="1" hangingPunct="1">
              <a:buFont typeface="Monotype Sorts" pitchFamily="2" charset="2"/>
              <a:buNone/>
            </a:pPr>
            <a:endParaRPr lang="es-ES_tradnl" altLang="es-MX" sz="2000" b="1" dirty="0">
              <a:cs typeface="Tahoma" panose="020B0604030504040204" pitchFamily="34" charset="0"/>
            </a:endParaRPr>
          </a:p>
          <a:p>
            <a:pPr lvl="1" algn="just" eaLnBrk="1" hangingPunct="1"/>
            <a:r>
              <a:rPr lang="es-ES_tradnl" altLang="es-MX" sz="2200" dirty="0">
                <a:ea typeface="Tahoma" pitchFamily="34" charset="0"/>
                <a:cs typeface="Tahoma" pitchFamily="34" charset="0"/>
              </a:rPr>
              <a:t>Es flexible y abierta, </a:t>
            </a:r>
          </a:p>
          <a:p>
            <a:pPr lvl="1" algn="just" eaLnBrk="1" hangingPunct="1"/>
            <a:r>
              <a:rPr lang="es-ES_tradnl" altLang="es-MX" sz="2200" dirty="0">
                <a:ea typeface="Tahoma" pitchFamily="34" charset="0"/>
                <a:cs typeface="Tahoma" pitchFamily="34" charset="0"/>
              </a:rPr>
              <a:t>Las preguntas, su contenido, orden y formulación es controlado por el investigador, el que puede adaptarlas dependiendo de las situaciones y características de los sujetos en estudio.</a:t>
            </a:r>
          </a:p>
          <a:p>
            <a:pPr lvl="1" algn="just" eaLnBrk="1" hangingPunct="1"/>
            <a:r>
              <a:rPr lang="es-ES_tradnl" altLang="es-MX" sz="2200" dirty="0">
                <a:ea typeface="Tahoma" pitchFamily="34" charset="0"/>
                <a:cs typeface="Tahoma" pitchFamily="34" charset="0"/>
              </a:rPr>
              <a:t>El entrevistado cuenta con libertad para dar sus respuestas.</a:t>
            </a:r>
          </a:p>
          <a:p>
            <a:pPr lvl="1" algn="just" eaLnBrk="1" hangingPunct="1"/>
            <a:r>
              <a:rPr lang="es-ES_tradnl" altLang="es-MX" sz="2200" dirty="0">
                <a:ea typeface="Tahoma" pitchFamily="34" charset="0"/>
                <a:cs typeface="Tahoma" pitchFamily="34" charset="0"/>
              </a:rPr>
              <a:t>Se utiliza un instrumento guía, contiene las orientaciones de los temas a tratar.</a:t>
            </a:r>
          </a:p>
          <a:p>
            <a:pPr lvl="1" algn="just" eaLnBrk="1" hangingPunct="1"/>
            <a:r>
              <a:rPr lang="es-ES_tradnl" altLang="es-MX" sz="2200" dirty="0">
                <a:ea typeface="Tahoma" pitchFamily="34" charset="0"/>
                <a:cs typeface="Tahoma" pitchFamily="34" charset="0"/>
              </a:rPr>
              <a:t>Muy útil para estudios exploratorios, descriptivos y cualitativos.</a:t>
            </a: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79912" y="4725144"/>
            <a:ext cx="1628800" cy="1628800"/>
          </a:xfrm>
          <a:prstGeom prst="rect">
            <a:avLst/>
          </a:prstGeom>
        </p:spPr>
      </p:pic>
    </p:spTree>
    <p:extLst>
      <p:ext uri="{BB962C8B-B14F-4D97-AF65-F5344CB8AC3E}">
        <p14:creationId xmlns:p14="http://schemas.microsoft.com/office/powerpoint/2010/main" val="11662000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1412776"/>
            <a:ext cx="8568952" cy="4084708"/>
          </a:xfrm>
          <a:prstGeom prst="rect">
            <a:avLst/>
          </a:prstGeom>
        </p:spPr>
        <p:txBody>
          <a:bodyPr wrap="square">
            <a:spAutoFit/>
          </a:bodyPr>
          <a:lstStyle/>
          <a:p>
            <a:r>
              <a:rPr lang="es-ES_tradnl" altLang="es-MX" sz="2000" b="1" dirty="0" smtClean="0">
                <a:latin typeface="+mj-lt"/>
                <a:ea typeface="Tahoma" pitchFamily="34" charset="0"/>
                <a:cs typeface="Tahoma" pitchFamily="34" charset="0"/>
              </a:rPr>
              <a:t>Ventajas </a:t>
            </a:r>
            <a:r>
              <a:rPr lang="es-ES_tradnl" altLang="es-MX" sz="2000" dirty="0" smtClean="0">
                <a:solidFill>
                  <a:schemeClr val="tx1">
                    <a:lumMod val="75000"/>
                    <a:lumOff val="25000"/>
                  </a:schemeClr>
                </a:solidFill>
                <a:ea typeface="Tahoma" pitchFamily="34" charset="0"/>
                <a:cs typeface="Tahoma" pitchFamily="34" charset="0"/>
              </a:rPr>
              <a:t>(</a:t>
            </a:r>
            <a:r>
              <a:rPr lang="es-MX" sz="2000" dirty="0">
                <a:solidFill>
                  <a:schemeClr val="tx1">
                    <a:lumMod val="75000"/>
                    <a:lumOff val="25000"/>
                  </a:schemeClr>
                </a:solidFill>
                <a:ea typeface="Tahoma" pitchFamily="34" charset="0"/>
                <a:cs typeface="Tahoma" pitchFamily="34" charset="0"/>
              </a:rPr>
              <a:t>Díaz-Bravo, Laura, 2013).</a:t>
            </a:r>
            <a:endParaRPr lang="es-ES_tradnl" altLang="es-MX" sz="2000" dirty="0">
              <a:solidFill>
                <a:schemeClr val="tx1">
                  <a:lumMod val="75000"/>
                  <a:lumOff val="25000"/>
                </a:schemeClr>
              </a:solidFill>
              <a:ea typeface="Tahoma" pitchFamily="34" charset="0"/>
              <a:cs typeface="Tahoma" pitchFamily="34" charset="0"/>
            </a:endParaRPr>
          </a:p>
          <a:p>
            <a:endParaRPr lang="es-ES_tradnl" altLang="es-MX" sz="2000" b="1" dirty="0" smtClean="0">
              <a:latin typeface="+mj-lt"/>
              <a:ea typeface="Tahoma" pitchFamily="34" charset="0"/>
              <a:cs typeface="Tahoma" pitchFamily="34" charset="0"/>
            </a:endParaRPr>
          </a:p>
          <a:p>
            <a:pPr marL="742950" lvl="1" indent="-285750" algn="just" defTabSz="457200">
              <a:lnSpc>
                <a:spcPct val="90000"/>
              </a:lnSpc>
              <a:spcBef>
                <a:spcPts val="1000"/>
              </a:spcBef>
              <a:buClr>
                <a:schemeClr val="accent1"/>
              </a:buClr>
              <a:buSzPct val="80000"/>
              <a:buFont typeface="Wingdings 3" charset="2"/>
              <a:buChar char=""/>
            </a:pPr>
            <a:endParaRPr lang="es-MX" sz="1900" dirty="0" smtClean="0">
              <a:solidFill>
                <a:schemeClr val="tx1">
                  <a:lumMod val="75000"/>
                  <a:lumOff val="25000"/>
                </a:schemeClr>
              </a:solidFill>
              <a:ea typeface="Tahoma" pitchFamily="34" charset="0"/>
              <a:cs typeface="Tahoma" pitchFamily="34" charset="0"/>
            </a:endParaRPr>
          </a:p>
          <a:p>
            <a:pPr marL="742950" lvl="1" indent="-285750" algn="just" defTabSz="457200">
              <a:lnSpc>
                <a:spcPct val="90000"/>
              </a:lnSpc>
              <a:spcBef>
                <a:spcPts val="1000"/>
              </a:spcBef>
              <a:buClr>
                <a:schemeClr val="accent1"/>
              </a:buClr>
              <a:buSzPct val="80000"/>
              <a:buFont typeface="Wingdings 3" charset="2"/>
              <a:buChar char=""/>
            </a:pPr>
            <a:r>
              <a:rPr lang="es-MX" sz="2000" dirty="0" smtClean="0">
                <a:solidFill>
                  <a:schemeClr val="tx1">
                    <a:lumMod val="75000"/>
                    <a:lumOff val="25000"/>
                  </a:schemeClr>
                </a:solidFill>
                <a:ea typeface="Tahoma" pitchFamily="34" charset="0"/>
                <a:cs typeface="Tahoma" pitchFamily="34" charset="0"/>
              </a:rPr>
              <a:t>Permite </a:t>
            </a:r>
            <a:r>
              <a:rPr lang="es-MX" sz="2000" dirty="0">
                <a:solidFill>
                  <a:schemeClr val="tx1">
                    <a:lumMod val="75000"/>
                    <a:lumOff val="25000"/>
                  </a:schemeClr>
                </a:solidFill>
                <a:ea typeface="Tahoma" pitchFamily="34" charset="0"/>
                <a:cs typeface="Tahoma" pitchFamily="34" charset="0"/>
              </a:rPr>
              <a:t>averiguar hechos no observables</a:t>
            </a:r>
          </a:p>
          <a:p>
            <a:pPr marL="742950" lvl="1" indent="-285750" algn="just" defTabSz="457200">
              <a:lnSpc>
                <a:spcPct val="90000"/>
              </a:lnSpc>
              <a:spcBef>
                <a:spcPts val="1000"/>
              </a:spcBef>
              <a:buClr>
                <a:schemeClr val="accent1"/>
              </a:buClr>
              <a:buSzPct val="80000"/>
              <a:buFont typeface="Wingdings 3" charset="2"/>
              <a:buChar char=""/>
            </a:pPr>
            <a:r>
              <a:rPr lang="es-MX" sz="2000" dirty="0">
                <a:solidFill>
                  <a:schemeClr val="tx1">
                    <a:lumMod val="75000"/>
                    <a:lumOff val="25000"/>
                  </a:schemeClr>
                </a:solidFill>
                <a:ea typeface="Tahoma" pitchFamily="34" charset="0"/>
                <a:cs typeface="Tahoma" pitchFamily="34" charset="0"/>
              </a:rPr>
              <a:t>No se somete a limitaciones espacio-temporales</a:t>
            </a:r>
          </a:p>
          <a:p>
            <a:pPr marL="742950" lvl="1" indent="-285750" algn="just" defTabSz="457200">
              <a:lnSpc>
                <a:spcPct val="90000"/>
              </a:lnSpc>
              <a:spcBef>
                <a:spcPts val="1000"/>
              </a:spcBef>
              <a:buClr>
                <a:schemeClr val="accent1"/>
              </a:buClr>
              <a:buSzPct val="80000"/>
              <a:buFont typeface="Wingdings 3" charset="2"/>
              <a:buChar char=""/>
            </a:pPr>
            <a:r>
              <a:rPr lang="es-MX" sz="2000" dirty="0">
                <a:solidFill>
                  <a:schemeClr val="tx1">
                    <a:lumMod val="75000"/>
                    <a:lumOff val="25000"/>
                  </a:schemeClr>
                </a:solidFill>
                <a:ea typeface="Tahoma" pitchFamily="34" charset="0"/>
                <a:cs typeface="Tahoma" pitchFamily="34" charset="0"/>
              </a:rPr>
              <a:t>Posibilidad de orientarse hacia un objetivo determinado</a:t>
            </a:r>
          </a:p>
          <a:p>
            <a:pPr marL="742950" lvl="1" indent="-285750" algn="just" defTabSz="457200">
              <a:lnSpc>
                <a:spcPct val="90000"/>
              </a:lnSpc>
              <a:spcBef>
                <a:spcPts val="1000"/>
              </a:spcBef>
              <a:buClr>
                <a:schemeClr val="accent1"/>
              </a:buClr>
              <a:buSzPct val="80000"/>
              <a:buFont typeface="Wingdings 3" charset="2"/>
              <a:buChar char=""/>
            </a:pPr>
            <a:r>
              <a:rPr lang="es-MX" sz="2000" dirty="0">
                <a:solidFill>
                  <a:schemeClr val="tx1">
                    <a:lumMod val="75000"/>
                    <a:lumOff val="25000"/>
                  </a:schemeClr>
                </a:solidFill>
                <a:ea typeface="Tahoma" pitchFamily="34" charset="0"/>
                <a:cs typeface="Tahoma" pitchFamily="34" charset="0"/>
              </a:rPr>
              <a:t>Da la posibilidad de averiguar tanto informaciones propias como observaciones realizadas referentes a un suceso o a otra persona</a:t>
            </a:r>
          </a:p>
          <a:p>
            <a:pPr marL="742950" lvl="1" indent="-285750" algn="just" defTabSz="457200">
              <a:lnSpc>
                <a:spcPct val="90000"/>
              </a:lnSpc>
              <a:spcBef>
                <a:spcPts val="1000"/>
              </a:spcBef>
              <a:buClr>
                <a:schemeClr val="accent1"/>
              </a:buClr>
              <a:buSzPct val="80000"/>
              <a:buFont typeface="Wingdings 3" charset="2"/>
              <a:buChar char=""/>
            </a:pPr>
            <a:r>
              <a:rPr lang="es-ES_tradnl" altLang="es-MX" sz="2000" dirty="0">
                <a:solidFill>
                  <a:schemeClr val="tx1">
                    <a:lumMod val="75000"/>
                    <a:lumOff val="25000"/>
                  </a:schemeClr>
                </a:solidFill>
                <a:ea typeface="Tahoma" pitchFamily="34" charset="0"/>
                <a:cs typeface="Tahoma" pitchFamily="34" charset="0"/>
              </a:rPr>
              <a:t>Adaptable y aplicable a toda clase de sujetos.</a:t>
            </a:r>
          </a:p>
          <a:p>
            <a:pPr marL="742950" lvl="1" indent="-285750" algn="just" defTabSz="457200">
              <a:lnSpc>
                <a:spcPct val="90000"/>
              </a:lnSpc>
              <a:spcBef>
                <a:spcPts val="1000"/>
              </a:spcBef>
              <a:buClr>
                <a:schemeClr val="accent1"/>
              </a:buClr>
              <a:buSzPct val="80000"/>
              <a:buFont typeface="Wingdings 3" charset="2"/>
              <a:buChar char=""/>
            </a:pPr>
            <a:r>
              <a:rPr lang="es-ES_tradnl" altLang="es-MX" sz="2000" dirty="0">
                <a:solidFill>
                  <a:schemeClr val="tx1">
                    <a:lumMod val="75000"/>
                    <a:lumOff val="25000"/>
                  </a:schemeClr>
                </a:solidFill>
                <a:ea typeface="Tahoma" pitchFamily="34" charset="0"/>
                <a:cs typeface="Tahoma" pitchFamily="34" charset="0"/>
              </a:rPr>
              <a:t>Orienta posibles hipótesis y variables cuando se exploran áreas </a:t>
            </a:r>
            <a:r>
              <a:rPr lang="es-ES_tradnl" altLang="es-MX" sz="2000" dirty="0" smtClean="0">
                <a:solidFill>
                  <a:schemeClr val="tx1">
                    <a:lumMod val="75000"/>
                    <a:lumOff val="25000"/>
                  </a:schemeClr>
                </a:solidFill>
                <a:ea typeface="Tahoma" pitchFamily="34" charset="0"/>
                <a:cs typeface="Tahoma" pitchFamily="34" charset="0"/>
              </a:rPr>
              <a:t>nuevas</a:t>
            </a:r>
            <a:endParaRPr lang="es-ES_tradnl" altLang="es-MX" sz="2000" dirty="0">
              <a:solidFill>
                <a:schemeClr val="tx1">
                  <a:lumMod val="75000"/>
                  <a:lumOff val="25000"/>
                </a:schemeClr>
              </a:solidFill>
              <a:ea typeface="Tahoma" pitchFamily="34" charset="0"/>
              <a:cs typeface="Tahoma" pitchFamily="34" charset="0"/>
            </a:endParaRPr>
          </a:p>
        </p:txBody>
      </p:sp>
    </p:spTree>
    <p:extLst>
      <p:ext uri="{BB962C8B-B14F-4D97-AF65-F5344CB8AC3E}">
        <p14:creationId xmlns:p14="http://schemas.microsoft.com/office/powerpoint/2010/main" val="5651982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xmlns="" id="{734EDC0D-502D-4B80-902F-CF5C75338B8E}"/>
              </a:ext>
            </a:extLst>
          </p:cNvPr>
          <p:cNvSpPr>
            <a:spLocks noGrp="1" noChangeArrowheads="1"/>
          </p:cNvSpPr>
          <p:nvPr>
            <p:ph idx="1"/>
          </p:nvPr>
        </p:nvSpPr>
        <p:spPr>
          <a:xfrm>
            <a:off x="107504" y="1340768"/>
            <a:ext cx="9036496" cy="5112568"/>
          </a:xfrm>
        </p:spPr>
        <p:txBody>
          <a:bodyPr>
            <a:normAutofit/>
          </a:bodyPr>
          <a:lstStyle/>
          <a:p>
            <a:r>
              <a:rPr lang="es-ES_tradnl" altLang="es-MX" sz="2000" b="1" dirty="0" smtClean="0">
                <a:latin typeface="+mj-lt"/>
                <a:cs typeface="Tahoma" panose="020B0604030504040204" pitchFamily="34" charset="0"/>
              </a:rPr>
              <a:t>Desventajas </a:t>
            </a:r>
            <a:r>
              <a:rPr lang="es-MX" sz="2000" dirty="0">
                <a:latin typeface="+mj-lt"/>
                <a:ea typeface="Tahoma" pitchFamily="34" charset="0"/>
                <a:cs typeface="Tahoma" pitchFamily="34" charset="0"/>
              </a:rPr>
              <a:t>(</a:t>
            </a:r>
            <a:r>
              <a:rPr lang="es-MX" sz="2000" dirty="0" err="1">
                <a:latin typeface="+mj-lt"/>
                <a:ea typeface="Tahoma" pitchFamily="34" charset="0"/>
                <a:cs typeface="Tahoma" pitchFamily="34" charset="0"/>
              </a:rPr>
              <a:t>Stevenazzi</a:t>
            </a:r>
            <a:r>
              <a:rPr lang="es-MX" sz="2000" dirty="0">
                <a:latin typeface="+mj-lt"/>
                <a:ea typeface="Tahoma" pitchFamily="34" charset="0"/>
                <a:cs typeface="Tahoma" pitchFamily="34" charset="0"/>
              </a:rPr>
              <a:t>, </a:t>
            </a:r>
            <a:r>
              <a:rPr lang="es-MX" sz="2000" dirty="0" smtClean="0">
                <a:latin typeface="+mj-lt"/>
                <a:ea typeface="Tahoma" pitchFamily="34" charset="0"/>
                <a:cs typeface="Tahoma" pitchFamily="34" charset="0"/>
              </a:rPr>
              <a:t>s.f</a:t>
            </a:r>
            <a:r>
              <a:rPr lang="es-MX" sz="2000" dirty="0">
                <a:latin typeface="+mj-lt"/>
                <a:ea typeface="Tahoma" pitchFamily="34" charset="0"/>
                <a:cs typeface="Tahoma" pitchFamily="34" charset="0"/>
              </a:rPr>
              <a:t>.)</a:t>
            </a:r>
            <a:endParaRPr lang="es-ES_tradnl" altLang="es-MX" sz="2000" dirty="0">
              <a:latin typeface="+mj-lt"/>
              <a:ea typeface="Tahoma" pitchFamily="34" charset="0"/>
              <a:cs typeface="Tahoma" pitchFamily="34" charset="0"/>
            </a:endParaRPr>
          </a:p>
          <a:p>
            <a:pPr eaLnBrk="1" hangingPunct="1"/>
            <a:endParaRPr lang="es-ES_tradnl" altLang="es-MX" sz="2000" b="1" dirty="0">
              <a:latin typeface="+mj-lt"/>
              <a:cs typeface="Tahoma" panose="020B0604030504040204" pitchFamily="34" charset="0"/>
            </a:endParaRPr>
          </a:p>
          <a:p>
            <a:pPr lvl="1" eaLnBrk="1" hangingPunct="1"/>
            <a:r>
              <a:rPr lang="es-ES_tradnl" altLang="es-MX" sz="2000" dirty="0">
                <a:latin typeface="+mj-lt"/>
                <a:cs typeface="Tahoma" panose="020B0604030504040204" pitchFamily="34" charset="0"/>
              </a:rPr>
              <a:t>Dificultad para tabular dato.</a:t>
            </a:r>
          </a:p>
          <a:p>
            <a:pPr lvl="1" eaLnBrk="1" hangingPunct="1"/>
            <a:r>
              <a:rPr lang="es-ES_tradnl" altLang="es-MX" sz="2000" dirty="0">
                <a:latin typeface="+mj-lt"/>
                <a:cs typeface="Tahoma" panose="020B0604030504040204" pitchFamily="34" charset="0"/>
              </a:rPr>
              <a:t>Se requiere crear confianza y comodidad.</a:t>
            </a:r>
          </a:p>
          <a:p>
            <a:pPr lvl="1" eaLnBrk="1" hangingPunct="1"/>
            <a:r>
              <a:rPr lang="es-ES_tradnl" altLang="es-MX" sz="2000" dirty="0">
                <a:latin typeface="+mj-lt"/>
                <a:cs typeface="Tahoma" panose="020B0604030504040204" pitchFamily="34" charset="0"/>
              </a:rPr>
              <a:t>Se </a:t>
            </a:r>
            <a:r>
              <a:rPr lang="es-ES_tradnl" altLang="es-MX" sz="2000" dirty="0">
                <a:latin typeface="+mj-lt"/>
                <a:ea typeface="Tahoma" pitchFamily="34" charset="0"/>
                <a:cs typeface="Tahoma" pitchFamily="34" charset="0"/>
              </a:rPr>
              <a:t>utilizan muestras pequeñas.</a:t>
            </a:r>
          </a:p>
          <a:p>
            <a:pPr lvl="1"/>
            <a:r>
              <a:rPr lang="es-MX" sz="2000" dirty="0">
                <a:latin typeface="+mj-lt"/>
                <a:ea typeface="Tahoma" pitchFamily="34" charset="0"/>
                <a:cs typeface="Tahoma" pitchFamily="34" charset="0"/>
              </a:rPr>
              <a:t>Limitaciones orales por parte del entrevistador y entrevistado.</a:t>
            </a:r>
          </a:p>
          <a:p>
            <a:pPr lvl="1"/>
            <a:r>
              <a:rPr lang="es-MX" sz="2000" dirty="0">
                <a:latin typeface="+mj-lt"/>
                <a:ea typeface="Tahoma" pitchFamily="34" charset="0"/>
                <a:cs typeface="Tahoma" pitchFamily="34" charset="0"/>
              </a:rPr>
              <a:t> Se hace muy difícil nivelar y darle el mismo peso a todas las respuestas. </a:t>
            </a:r>
          </a:p>
          <a:p>
            <a:pPr lvl="1"/>
            <a:r>
              <a:rPr lang="es-MX" sz="2000" dirty="0">
                <a:latin typeface="+mj-lt"/>
                <a:ea typeface="Tahoma" pitchFamily="34" charset="0"/>
                <a:cs typeface="Tahoma" pitchFamily="34" charset="0"/>
              </a:rPr>
              <a:t>Las personas deforman o exageran las respuestas.</a:t>
            </a:r>
          </a:p>
          <a:p>
            <a:pPr lvl="1"/>
            <a:r>
              <a:rPr lang="es-MX" sz="2000" dirty="0">
                <a:latin typeface="+mj-lt"/>
                <a:ea typeface="Tahoma" pitchFamily="34" charset="0"/>
                <a:cs typeface="Tahoma" pitchFamily="34" charset="0"/>
              </a:rPr>
              <a:t>Muchas personas se inhiben ante el entrevistador y les cuesta mucho responder con seguridad y </a:t>
            </a:r>
            <a:r>
              <a:rPr lang="es-MX" sz="2000" dirty="0" smtClean="0">
                <a:latin typeface="+mj-lt"/>
                <a:ea typeface="Tahoma" pitchFamily="34" charset="0"/>
                <a:cs typeface="Tahoma" pitchFamily="34" charset="0"/>
              </a:rPr>
              <a:t>fluidez</a:t>
            </a:r>
            <a:endParaRPr lang="es-ES_tradnl" altLang="es-MX" sz="2000" dirty="0">
              <a:latin typeface="+mj-lt"/>
              <a:ea typeface="Tahoma" pitchFamily="34" charset="0"/>
              <a:cs typeface="Tahoma" pitchFamily="34" charset="0"/>
            </a:endParaRPr>
          </a:p>
        </p:txBody>
      </p:sp>
    </p:spTree>
    <p:extLst>
      <p:ext uri="{BB962C8B-B14F-4D97-AF65-F5344CB8AC3E}">
        <p14:creationId xmlns:p14="http://schemas.microsoft.com/office/powerpoint/2010/main" val="9882964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a:extLst>
              <a:ext uri="{FF2B5EF4-FFF2-40B4-BE49-F238E27FC236}">
                <a16:creationId xmlns:a16="http://schemas.microsoft.com/office/drawing/2014/main" xmlns="" id="{7C644B51-7C5B-4CE9-9CE5-E55FAB423B1B}"/>
              </a:ext>
            </a:extLst>
          </p:cNvPr>
          <p:cNvSpPr>
            <a:spLocks noGrp="1" noChangeArrowheads="1"/>
          </p:cNvSpPr>
          <p:nvPr>
            <p:ph type="title"/>
          </p:nvPr>
        </p:nvSpPr>
        <p:spPr>
          <a:xfrm>
            <a:off x="755576" y="692696"/>
            <a:ext cx="7239000" cy="698336"/>
          </a:xfrm>
          <a:noFill/>
          <a:ln/>
          <a:extLst/>
        </p:spPr>
        <p:txBody>
          <a:bodyPr>
            <a:noAutofit/>
          </a:bodyPr>
          <a:lstStyle/>
          <a:p>
            <a:pPr algn="ctr"/>
            <a:r>
              <a:rPr lang="es-ES" altLang="es-MX" sz="3200" dirty="0">
                <a:solidFill>
                  <a:schemeClr val="tx1"/>
                </a:solidFill>
                <a:effectLst/>
              </a:rPr>
              <a:t>Encuesta</a:t>
            </a:r>
          </a:p>
        </p:txBody>
      </p:sp>
      <p:sp>
        <p:nvSpPr>
          <p:cNvPr id="122883" name="Rectangle 3">
            <a:extLst>
              <a:ext uri="{FF2B5EF4-FFF2-40B4-BE49-F238E27FC236}">
                <a16:creationId xmlns:a16="http://schemas.microsoft.com/office/drawing/2014/main" xmlns="" id="{3F7DBF0F-8147-484A-B88B-D38EA1B9E835}"/>
              </a:ext>
            </a:extLst>
          </p:cNvPr>
          <p:cNvSpPr>
            <a:spLocks noGrp="1" noChangeArrowheads="1"/>
          </p:cNvSpPr>
          <p:nvPr>
            <p:ph idx="1"/>
          </p:nvPr>
        </p:nvSpPr>
        <p:spPr>
          <a:xfrm>
            <a:off x="484710" y="1772816"/>
            <a:ext cx="8174580" cy="4475591"/>
          </a:xfrm>
        </p:spPr>
        <p:txBody>
          <a:bodyPr>
            <a:normAutofit/>
          </a:bodyPr>
          <a:lstStyle/>
          <a:p>
            <a:pPr algn="just">
              <a:lnSpc>
                <a:spcPct val="90000"/>
              </a:lnSpc>
            </a:pPr>
            <a:r>
              <a:rPr lang="es-MX" sz="2400" dirty="0"/>
              <a:t>García Ferrando (1993; en </a:t>
            </a:r>
            <a:r>
              <a:rPr lang="es-MX" sz="2400" dirty="0" err="1"/>
              <a:t>Chiner</a:t>
            </a:r>
            <a:r>
              <a:rPr lang="es-MX" sz="2400" dirty="0"/>
              <a:t>, s.f., p. 2) expone:  </a:t>
            </a:r>
          </a:p>
          <a:p>
            <a:pPr algn="just">
              <a:lnSpc>
                <a:spcPct val="90000"/>
              </a:lnSpc>
            </a:pPr>
            <a:r>
              <a:rPr lang="es-MX" sz="2400" dirty="0"/>
              <a:t>Una investigación realizada sobre una muestra de sujetos representativa de un colectivo más amplio</a:t>
            </a:r>
          </a:p>
          <a:p>
            <a:pPr algn="just">
              <a:lnSpc>
                <a:spcPct val="90000"/>
              </a:lnSpc>
            </a:pPr>
            <a:r>
              <a:rPr lang="es-MX" sz="2400" dirty="0"/>
              <a:t>Contexto de la vida cotidiana, utilizando procedimientos estandarizados de interrogación, con el fin de obtener mediciones cuantitativas de una gran variedad de características objetivas y subjetivas de la población. </a:t>
            </a:r>
            <a:endParaRPr lang="es-MX" altLang="es-MX" sz="2400" dirty="0">
              <a:latin typeface="Calibri" panose="020F0502020204030204" pitchFamily="34" charset="0"/>
            </a:endParaRPr>
          </a:p>
          <a:p>
            <a:pPr marL="0" indent="0" algn="just">
              <a:lnSpc>
                <a:spcPct val="90000"/>
              </a:lnSpc>
              <a:buNone/>
            </a:pPr>
            <a:endParaRPr lang="es-ES" altLang="es-MX" sz="2800" dirty="0">
              <a:latin typeface="Calibri" panose="020F0502020204030204" pitchFamily="34" charset="0"/>
            </a:endParaRPr>
          </a:p>
        </p:txBody>
      </p:sp>
      <p:pic>
        <p:nvPicPr>
          <p:cNvPr id="2" name="Imagen 1">
            <a:extLst>
              <a:ext uri="{FF2B5EF4-FFF2-40B4-BE49-F238E27FC236}">
                <a16:creationId xmlns:a16="http://schemas.microsoft.com/office/drawing/2014/main" xmlns="" id="{E9256E79-BE1E-40DC-BAB1-A1DEB018837C}"/>
              </a:ext>
            </a:extLst>
          </p:cNvPr>
          <p:cNvPicPr>
            <a:picLocks noChangeAspect="1"/>
          </p:cNvPicPr>
          <p:nvPr/>
        </p:nvPicPr>
        <p:blipFill>
          <a:blip r:embed="rId2"/>
          <a:stretch>
            <a:fillRect/>
          </a:stretch>
        </p:blipFill>
        <p:spPr>
          <a:xfrm>
            <a:off x="3167844" y="4689450"/>
            <a:ext cx="2808312" cy="1969883"/>
          </a:xfrm>
          <a:prstGeom prst="rect">
            <a:avLst/>
          </a:prstGeom>
        </p:spPr>
      </p:pic>
    </p:spTree>
    <p:extLst>
      <p:ext uri="{BB962C8B-B14F-4D97-AF65-F5344CB8AC3E}">
        <p14:creationId xmlns:p14="http://schemas.microsoft.com/office/powerpoint/2010/main" val="22248313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a:extLst>
              <a:ext uri="{FF2B5EF4-FFF2-40B4-BE49-F238E27FC236}">
                <a16:creationId xmlns:a16="http://schemas.microsoft.com/office/drawing/2014/main" xmlns="" id="{16DFD844-4ED2-480D-84A6-6BDFC14C9D05}"/>
              </a:ext>
            </a:extLst>
          </p:cNvPr>
          <p:cNvSpPr>
            <a:spLocks noGrp="1" noChangeArrowheads="1"/>
          </p:cNvSpPr>
          <p:nvPr>
            <p:ph type="title"/>
          </p:nvPr>
        </p:nvSpPr>
        <p:spPr>
          <a:xfrm>
            <a:off x="179512" y="332656"/>
            <a:ext cx="8659394" cy="842352"/>
          </a:xfrm>
          <a:noFill/>
          <a:ln/>
          <a:extLst/>
        </p:spPr>
        <p:txBody>
          <a:bodyPr>
            <a:noAutofit/>
          </a:bodyPr>
          <a:lstStyle/>
          <a:p>
            <a:pPr algn="ctr"/>
            <a:r>
              <a:rPr lang="es-ES" altLang="es-MX" sz="3200" dirty="0">
                <a:solidFill>
                  <a:schemeClr val="tx1"/>
                </a:solidFill>
                <a:effectLst/>
              </a:rPr>
              <a:t>Tipos de encuesta (</a:t>
            </a:r>
            <a:r>
              <a:rPr lang="es-MX" sz="3200" dirty="0" err="1">
                <a:solidFill>
                  <a:schemeClr val="tx1"/>
                </a:solidFill>
              </a:rPr>
              <a:t>Pobea,Margarita</a:t>
            </a:r>
            <a:r>
              <a:rPr lang="es-MX" sz="3200" dirty="0">
                <a:solidFill>
                  <a:schemeClr val="tx1"/>
                </a:solidFill>
              </a:rPr>
              <a:t> , s/f)</a:t>
            </a:r>
            <a:endParaRPr lang="es-ES" altLang="es-MX" sz="3200" dirty="0">
              <a:solidFill>
                <a:schemeClr val="tx1"/>
              </a:solidFill>
              <a:effectLst/>
            </a:endParaRPr>
          </a:p>
        </p:txBody>
      </p:sp>
      <p:sp>
        <p:nvSpPr>
          <p:cNvPr id="116739" name="Rectangle 3">
            <a:extLst>
              <a:ext uri="{FF2B5EF4-FFF2-40B4-BE49-F238E27FC236}">
                <a16:creationId xmlns:a16="http://schemas.microsoft.com/office/drawing/2014/main" xmlns="" id="{531D044E-5203-4CE9-82D8-62896A61094C}"/>
              </a:ext>
            </a:extLst>
          </p:cNvPr>
          <p:cNvSpPr>
            <a:spLocks noGrp="1" noChangeArrowheads="1"/>
          </p:cNvSpPr>
          <p:nvPr>
            <p:ph idx="1"/>
          </p:nvPr>
        </p:nvSpPr>
        <p:spPr>
          <a:xfrm>
            <a:off x="827700" y="1340768"/>
            <a:ext cx="6711654" cy="5220579"/>
          </a:xfrm>
        </p:spPr>
        <p:txBody>
          <a:bodyPr>
            <a:noAutofit/>
          </a:bodyPr>
          <a:lstStyle/>
          <a:p>
            <a:pPr>
              <a:lnSpc>
                <a:spcPct val="80000"/>
              </a:lnSpc>
            </a:pPr>
            <a:r>
              <a:rPr lang="es-ES" altLang="es-MX" sz="2400" dirty="0"/>
              <a:t>Por la forma en la que se realiza</a:t>
            </a:r>
          </a:p>
          <a:p>
            <a:pPr lvl="1">
              <a:lnSpc>
                <a:spcPct val="80000"/>
              </a:lnSpc>
            </a:pPr>
            <a:r>
              <a:rPr lang="es-ES" altLang="es-MX" sz="2400" dirty="0"/>
              <a:t>Cara a cara, personal</a:t>
            </a:r>
          </a:p>
          <a:p>
            <a:pPr lvl="1">
              <a:lnSpc>
                <a:spcPct val="80000"/>
              </a:lnSpc>
            </a:pPr>
            <a:r>
              <a:rPr lang="es-ES" altLang="es-MX" sz="2400" dirty="0"/>
              <a:t>Postal</a:t>
            </a:r>
          </a:p>
          <a:p>
            <a:pPr lvl="1">
              <a:lnSpc>
                <a:spcPct val="80000"/>
              </a:lnSpc>
            </a:pPr>
            <a:r>
              <a:rPr lang="es-ES" altLang="es-MX" sz="2400" dirty="0"/>
              <a:t>Auto administrada</a:t>
            </a:r>
          </a:p>
          <a:p>
            <a:pPr lvl="1">
              <a:lnSpc>
                <a:spcPct val="80000"/>
              </a:lnSpc>
            </a:pPr>
            <a:r>
              <a:rPr lang="es-ES" altLang="es-MX" sz="2400" dirty="0"/>
              <a:t>Telefónica</a:t>
            </a:r>
          </a:p>
          <a:p>
            <a:pPr lvl="1">
              <a:lnSpc>
                <a:spcPct val="80000"/>
              </a:lnSpc>
            </a:pPr>
            <a:r>
              <a:rPr lang="es-ES" altLang="es-MX" sz="2400" dirty="0"/>
              <a:t>Virtual</a:t>
            </a:r>
          </a:p>
        </p:txBody>
      </p:sp>
      <p:pic>
        <p:nvPicPr>
          <p:cNvPr id="3" name="Imagen 2">
            <a:extLst>
              <a:ext uri="{FF2B5EF4-FFF2-40B4-BE49-F238E27FC236}">
                <a16:creationId xmlns:a16="http://schemas.microsoft.com/office/drawing/2014/main" xmlns="" id="{27125F30-A2AA-4138-A828-9B6888D6767A}"/>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4139952" y="3933056"/>
            <a:ext cx="2293588" cy="1865929"/>
          </a:xfrm>
          <a:prstGeom prst="rect">
            <a:avLst/>
          </a:prstGeom>
        </p:spPr>
      </p:pic>
      <p:sp>
        <p:nvSpPr>
          <p:cNvPr id="4" name="CuadroTexto 3">
            <a:extLst>
              <a:ext uri="{FF2B5EF4-FFF2-40B4-BE49-F238E27FC236}">
                <a16:creationId xmlns:a16="http://schemas.microsoft.com/office/drawing/2014/main" xmlns="" id="{2C9431FE-A52A-4B29-A098-C6AC4C301194}"/>
              </a:ext>
            </a:extLst>
          </p:cNvPr>
          <p:cNvSpPr txBox="1"/>
          <p:nvPr/>
        </p:nvSpPr>
        <p:spPr>
          <a:xfrm>
            <a:off x="4776962" y="6313410"/>
            <a:ext cx="3574152" cy="230832"/>
          </a:xfrm>
          <a:prstGeom prst="rect">
            <a:avLst/>
          </a:prstGeom>
          <a:noFill/>
        </p:spPr>
        <p:txBody>
          <a:bodyPr wrap="square" rtlCol="0">
            <a:spAutoFit/>
          </a:bodyPr>
          <a:lstStyle/>
          <a:p>
            <a:r>
              <a:rPr lang="es-MX" sz="900">
                <a:hlinkClick r:id="rId3" tooltip="http://thinkoutsidebr.wordpress.com/2012/07/12/50-dicas-para-vender-mais-parte-5/"/>
              </a:rPr>
              <a:t>Esta foto</a:t>
            </a:r>
            <a:r>
              <a:rPr lang="es-MX" sz="900"/>
              <a:t> de Autor desconocido está bajo licencia </a:t>
            </a:r>
            <a:r>
              <a:rPr lang="es-MX" sz="900">
                <a:hlinkClick r:id="rId4" tooltip="https://creativecommons.org/licenses/by-nc/3.0/"/>
              </a:rPr>
              <a:t>CC BY-NC</a:t>
            </a:r>
            <a:endParaRPr lang="es-MX" sz="900"/>
          </a:p>
        </p:txBody>
      </p:sp>
    </p:spTree>
    <p:extLst>
      <p:ext uri="{BB962C8B-B14F-4D97-AF65-F5344CB8AC3E}">
        <p14:creationId xmlns:p14="http://schemas.microsoft.com/office/powerpoint/2010/main" val="313313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31A5076-CA20-4262-B7F4-E12BD43B2EA7}"/>
              </a:ext>
            </a:extLst>
          </p:cNvPr>
          <p:cNvSpPr>
            <a:spLocks noGrp="1"/>
          </p:cNvSpPr>
          <p:nvPr>
            <p:ph type="title"/>
          </p:nvPr>
        </p:nvSpPr>
        <p:spPr>
          <a:xfrm>
            <a:off x="457200" y="332656"/>
            <a:ext cx="8229600" cy="1143000"/>
          </a:xfrm>
        </p:spPr>
        <p:txBody>
          <a:bodyPr>
            <a:normAutofit/>
          </a:bodyPr>
          <a:lstStyle/>
          <a:p>
            <a:pPr algn="ctr"/>
            <a:r>
              <a:rPr lang="es-MX" sz="3200" dirty="0">
                <a:solidFill>
                  <a:schemeClr val="tx1"/>
                </a:solidFill>
              </a:rPr>
              <a:t>Datos de identificación de la UA</a:t>
            </a:r>
          </a:p>
        </p:txBody>
      </p:sp>
      <p:sp>
        <p:nvSpPr>
          <p:cNvPr id="3" name="Marcador de contenido 2">
            <a:extLst>
              <a:ext uri="{FF2B5EF4-FFF2-40B4-BE49-F238E27FC236}">
                <a16:creationId xmlns:a16="http://schemas.microsoft.com/office/drawing/2014/main" xmlns="" id="{0B66A75E-129C-4447-A393-B5F0DDF59E41}"/>
              </a:ext>
            </a:extLst>
          </p:cNvPr>
          <p:cNvSpPr>
            <a:spLocks noGrp="1"/>
          </p:cNvSpPr>
          <p:nvPr>
            <p:ph idx="1"/>
          </p:nvPr>
        </p:nvSpPr>
        <p:spPr>
          <a:xfrm>
            <a:off x="609598" y="1340768"/>
            <a:ext cx="7274769" cy="4700595"/>
          </a:xfrm>
        </p:spPr>
        <p:txBody>
          <a:bodyPr>
            <a:normAutofit fontScale="92500" lnSpcReduction="10000"/>
          </a:bodyPr>
          <a:lstStyle/>
          <a:p>
            <a:r>
              <a:rPr lang="es-MX" dirty="0"/>
              <a:t>Área: Investigación</a:t>
            </a:r>
          </a:p>
          <a:p>
            <a:r>
              <a:rPr lang="es-MX" dirty="0"/>
              <a:t>Clave: </a:t>
            </a:r>
            <a:r>
              <a:rPr lang="es-ES" dirty="0"/>
              <a:t>L00098</a:t>
            </a:r>
            <a:endParaRPr lang="es-MX" dirty="0"/>
          </a:p>
          <a:p>
            <a:r>
              <a:rPr lang="es-MX" dirty="0"/>
              <a:t>Horas teóricas: 4</a:t>
            </a:r>
          </a:p>
          <a:p>
            <a:r>
              <a:rPr lang="es-MX" dirty="0"/>
              <a:t>Horas prácticas: 0 </a:t>
            </a:r>
          </a:p>
          <a:p>
            <a:r>
              <a:rPr lang="es-MX" dirty="0"/>
              <a:t>Total de horas: 4</a:t>
            </a:r>
          </a:p>
          <a:p>
            <a:r>
              <a:rPr lang="es-MX" dirty="0"/>
              <a:t>Créditos: 8</a:t>
            </a:r>
          </a:p>
          <a:p>
            <a:r>
              <a:rPr lang="es-ES" dirty="0"/>
              <a:t>Tipo de unidad de aprendizaje: Obligatoria</a:t>
            </a:r>
          </a:p>
          <a:p>
            <a:r>
              <a:rPr lang="es-ES" dirty="0"/>
              <a:t>Carácter de la UA: </a:t>
            </a:r>
            <a:r>
              <a:rPr lang="es-ES" dirty="0" smtClean="0"/>
              <a:t>Curso</a:t>
            </a:r>
            <a:endParaRPr lang="es-ES" dirty="0"/>
          </a:p>
          <a:p>
            <a:r>
              <a:rPr lang="es-ES" dirty="0"/>
              <a:t>Núcleo: </a:t>
            </a:r>
            <a:r>
              <a:rPr lang="es-ES" dirty="0" smtClean="0"/>
              <a:t>Integral</a:t>
            </a:r>
            <a:endParaRPr lang="es-ES" dirty="0"/>
          </a:p>
          <a:p>
            <a:r>
              <a:rPr lang="es-ES" dirty="0"/>
              <a:t>Modalidad: </a:t>
            </a:r>
            <a:r>
              <a:rPr lang="es-ES" dirty="0" smtClean="0"/>
              <a:t>Presencial</a:t>
            </a:r>
            <a:endParaRPr lang="es-ES" dirty="0"/>
          </a:p>
          <a:p>
            <a:r>
              <a:rPr lang="es-ES" dirty="0"/>
              <a:t>Prerrequisito: </a:t>
            </a:r>
            <a:r>
              <a:rPr lang="es-MX" dirty="0"/>
              <a:t>Protocolo terminado e investigación sobre el tema</a:t>
            </a:r>
            <a:endParaRPr lang="es-ES" dirty="0"/>
          </a:p>
          <a:p>
            <a:r>
              <a:rPr lang="es-ES" dirty="0"/>
              <a:t>UA antecedente: Seminario de Investigación I</a:t>
            </a:r>
          </a:p>
          <a:p>
            <a:r>
              <a:rPr lang="es-ES" dirty="0"/>
              <a:t>UA consecuente: Seminario de investigación </a:t>
            </a:r>
            <a:r>
              <a:rPr lang="es-ES" dirty="0" smtClean="0"/>
              <a:t>III</a:t>
            </a:r>
            <a:endParaRPr lang="es-MX" dirty="0"/>
          </a:p>
          <a:p>
            <a:endParaRPr lang="es-MX" dirty="0"/>
          </a:p>
        </p:txBody>
      </p:sp>
    </p:spTree>
    <p:extLst>
      <p:ext uri="{BB962C8B-B14F-4D97-AF65-F5344CB8AC3E}">
        <p14:creationId xmlns:p14="http://schemas.microsoft.com/office/powerpoint/2010/main" val="42550258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F1A6763-61EB-4FC3-8E9E-20F5331E6061}"/>
              </a:ext>
            </a:extLst>
          </p:cNvPr>
          <p:cNvSpPr>
            <a:spLocks noGrp="1"/>
          </p:cNvSpPr>
          <p:nvPr>
            <p:ph type="title"/>
          </p:nvPr>
        </p:nvSpPr>
        <p:spPr/>
        <p:txBody>
          <a:bodyPr>
            <a:normAutofit/>
          </a:bodyPr>
          <a:lstStyle/>
          <a:p>
            <a:pPr algn="ctr"/>
            <a:r>
              <a:rPr lang="es-MX" sz="3200" dirty="0">
                <a:solidFill>
                  <a:schemeClr val="tx1"/>
                </a:solidFill>
              </a:rPr>
              <a:t>Tipos de entrevista</a:t>
            </a:r>
          </a:p>
        </p:txBody>
      </p:sp>
      <p:sp>
        <p:nvSpPr>
          <p:cNvPr id="3" name="Marcador de contenido 2">
            <a:extLst>
              <a:ext uri="{FF2B5EF4-FFF2-40B4-BE49-F238E27FC236}">
                <a16:creationId xmlns:a16="http://schemas.microsoft.com/office/drawing/2014/main" xmlns="" id="{C1ECBF1B-0C01-4FEC-816F-B44CBA614937}"/>
              </a:ext>
            </a:extLst>
          </p:cNvPr>
          <p:cNvSpPr>
            <a:spLocks noGrp="1"/>
          </p:cNvSpPr>
          <p:nvPr>
            <p:ph idx="1"/>
          </p:nvPr>
        </p:nvSpPr>
        <p:spPr>
          <a:xfrm>
            <a:off x="457200" y="2430274"/>
            <a:ext cx="8229600" cy="3687688"/>
          </a:xfrm>
        </p:spPr>
        <p:txBody>
          <a:bodyPr/>
          <a:lstStyle/>
          <a:p>
            <a:pPr>
              <a:lnSpc>
                <a:spcPct val="80000"/>
              </a:lnSpc>
            </a:pPr>
            <a:r>
              <a:rPr lang="es-ES" altLang="es-MX" sz="2400" dirty="0"/>
              <a:t>Por la naturaleza de su aplicación</a:t>
            </a:r>
          </a:p>
          <a:p>
            <a:pPr lvl="1">
              <a:lnSpc>
                <a:spcPct val="80000"/>
              </a:lnSpc>
            </a:pPr>
            <a:r>
              <a:rPr lang="es-ES" altLang="es-MX" sz="2000" dirty="0"/>
              <a:t>Puntual</a:t>
            </a:r>
          </a:p>
          <a:p>
            <a:pPr lvl="1">
              <a:lnSpc>
                <a:spcPct val="80000"/>
              </a:lnSpc>
            </a:pPr>
            <a:r>
              <a:rPr lang="es-ES" altLang="es-MX" sz="2000" dirty="0"/>
              <a:t>Panel</a:t>
            </a:r>
          </a:p>
          <a:p>
            <a:pPr>
              <a:lnSpc>
                <a:spcPct val="80000"/>
              </a:lnSpc>
            </a:pPr>
            <a:r>
              <a:rPr lang="es-ES" altLang="es-MX" sz="2400" dirty="0"/>
              <a:t>Por su objeto de estudio</a:t>
            </a:r>
          </a:p>
          <a:p>
            <a:pPr lvl="1">
              <a:lnSpc>
                <a:spcPct val="80000"/>
              </a:lnSpc>
            </a:pPr>
            <a:r>
              <a:rPr lang="es-ES" altLang="es-MX" sz="2000" dirty="0"/>
              <a:t>Opiniones</a:t>
            </a:r>
          </a:p>
          <a:p>
            <a:pPr lvl="1">
              <a:lnSpc>
                <a:spcPct val="80000"/>
              </a:lnSpc>
            </a:pPr>
            <a:r>
              <a:rPr lang="es-ES" altLang="es-MX" sz="2000" dirty="0"/>
              <a:t>Representaciones</a:t>
            </a:r>
          </a:p>
          <a:p>
            <a:endParaRPr lang="es-MX" dirty="0"/>
          </a:p>
        </p:txBody>
      </p:sp>
      <p:pic>
        <p:nvPicPr>
          <p:cNvPr id="5" name="Imagen 4">
            <a:extLst>
              <a:ext uri="{FF2B5EF4-FFF2-40B4-BE49-F238E27FC236}">
                <a16:creationId xmlns:a16="http://schemas.microsoft.com/office/drawing/2014/main" xmlns="" id="{B3468902-E953-49CF-8840-99022597720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4211960" y="4437112"/>
            <a:ext cx="2526804" cy="1514190"/>
          </a:xfrm>
          <a:prstGeom prst="rect">
            <a:avLst/>
          </a:prstGeom>
        </p:spPr>
      </p:pic>
      <p:sp>
        <p:nvSpPr>
          <p:cNvPr id="6" name="CuadroTexto 5">
            <a:extLst>
              <a:ext uri="{FF2B5EF4-FFF2-40B4-BE49-F238E27FC236}">
                <a16:creationId xmlns:a16="http://schemas.microsoft.com/office/drawing/2014/main" xmlns="" id="{ECF463A6-453C-4159-B2B6-D18A1837BF02}"/>
              </a:ext>
            </a:extLst>
          </p:cNvPr>
          <p:cNvSpPr txBox="1"/>
          <p:nvPr/>
        </p:nvSpPr>
        <p:spPr>
          <a:xfrm>
            <a:off x="3790081" y="6084461"/>
            <a:ext cx="3390900" cy="230832"/>
          </a:xfrm>
          <a:prstGeom prst="rect">
            <a:avLst/>
          </a:prstGeom>
          <a:noFill/>
        </p:spPr>
        <p:txBody>
          <a:bodyPr wrap="square" rtlCol="0">
            <a:spAutoFit/>
          </a:bodyPr>
          <a:lstStyle/>
          <a:p>
            <a:r>
              <a:rPr lang="es-MX" sz="900" dirty="0">
                <a:hlinkClick r:id="rId3" tooltip="http://www.promofirenze.com/it/news/imprese-e-informazioni-relative-alla-situazione-creditizia"/>
              </a:rPr>
              <a:t>Esta foto</a:t>
            </a:r>
            <a:r>
              <a:rPr lang="es-MX" sz="900" dirty="0"/>
              <a:t> de Autor desconocido está bajo licencia </a:t>
            </a:r>
            <a:r>
              <a:rPr lang="es-MX" sz="900" dirty="0">
                <a:hlinkClick r:id="rId4" tooltip="https://creativecommons.org/licenses/by-nc/3.0/"/>
              </a:rPr>
              <a:t>CC BY-NC</a:t>
            </a:r>
            <a:endParaRPr lang="es-MX" sz="900" dirty="0"/>
          </a:p>
        </p:txBody>
      </p:sp>
    </p:spTree>
    <p:extLst>
      <p:ext uri="{BB962C8B-B14F-4D97-AF65-F5344CB8AC3E}">
        <p14:creationId xmlns:p14="http://schemas.microsoft.com/office/powerpoint/2010/main" val="564014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xmlns="" id="{0E6032DA-A7EE-478E-8208-24B875AC08E5}"/>
              </a:ext>
            </a:extLst>
          </p:cNvPr>
          <p:cNvSpPr>
            <a:spLocks noGrp="1" noChangeArrowheads="1"/>
          </p:cNvSpPr>
          <p:nvPr>
            <p:ph type="title"/>
          </p:nvPr>
        </p:nvSpPr>
        <p:spPr>
          <a:xfrm>
            <a:off x="323528" y="692696"/>
            <a:ext cx="8215338" cy="722870"/>
          </a:xfrm>
          <a:noFill/>
        </p:spPr>
        <p:txBody>
          <a:bodyPr/>
          <a:lstStyle/>
          <a:p>
            <a:pPr algn="ctr" eaLnBrk="1" fontAlgn="auto" hangingPunct="1">
              <a:spcAft>
                <a:spcPts val="0"/>
              </a:spcAft>
              <a:defRPr/>
            </a:pPr>
            <a:r>
              <a:rPr lang="es-ES_tradnl" sz="3200" dirty="0">
                <a:solidFill>
                  <a:schemeClr val="tx1"/>
                </a:solidFill>
                <a:cs typeface="Tahoma" pitchFamily="34" charset="0"/>
              </a:rPr>
              <a:t>Cuestionario</a:t>
            </a:r>
          </a:p>
        </p:txBody>
      </p:sp>
      <p:sp>
        <p:nvSpPr>
          <p:cNvPr id="25602" name="Rectangle 3">
            <a:extLst>
              <a:ext uri="{FF2B5EF4-FFF2-40B4-BE49-F238E27FC236}">
                <a16:creationId xmlns:a16="http://schemas.microsoft.com/office/drawing/2014/main" xmlns="" id="{3CDA7E11-55F7-4811-A851-A212F5E7FB7E}"/>
              </a:ext>
            </a:extLst>
          </p:cNvPr>
          <p:cNvSpPr>
            <a:spLocks noGrp="1" noChangeArrowheads="1"/>
          </p:cNvSpPr>
          <p:nvPr>
            <p:ph idx="1"/>
          </p:nvPr>
        </p:nvSpPr>
        <p:spPr>
          <a:xfrm>
            <a:off x="214313" y="2780928"/>
            <a:ext cx="8715375" cy="3696072"/>
          </a:xfrm>
        </p:spPr>
        <p:txBody>
          <a:bodyPr>
            <a:noAutofit/>
          </a:bodyPr>
          <a:lstStyle/>
          <a:p>
            <a:pPr algn="just"/>
            <a:r>
              <a:rPr lang="es-MX" sz="2400" dirty="0"/>
              <a:t>Es el método que utiliza un instrumento o formulario impreso, destinado a obtener respuestas sobre el problema en estudio y que el investigado o consultado llena por sí mismo (Carbajal, 2012).</a:t>
            </a:r>
          </a:p>
          <a:p>
            <a:pPr algn="just"/>
            <a:endParaRPr lang="es-ES_tradnl" altLang="es-MX" sz="2800" dirty="0">
              <a:latin typeface="Tahoma" panose="020B0604030504040204" pitchFamily="34" charset="0"/>
              <a:cs typeface="Tahoma" panose="020B0604030504040204"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9009" y="4897173"/>
            <a:ext cx="3384376" cy="1579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06370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536" y="1124744"/>
            <a:ext cx="8568952" cy="2308324"/>
          </a:xfrm>
          <a:prstGeom prst="rect">
            <a:avLst/>
          </a:prstGeom>
        </p:spPr>
        <p:txBody>
          <a:bodyPr wrap="square">
            <a:spAutoFit/>
          </a:bodyPr>
          <a:lstStyle/>
          <a:p>
            <a:pPr marL="342900" lvl="0" indent="-342900" algn="just">
              <a:buClr>
                <a:srgbClr val="1E5155">
                  <a:lumMod val="40000"/>
                  <a:lumOff val="60000"/>
                </a:srgbClr>
              </a:buClr>
              <a:buFont typeface="Arial" pitchFamily="34" charset="0"/>
              <a:buChar char="•"/>
            </a:pPr>
            <a:r>
              <a:rPr lang="es-ES_tradnl" altLang="es-MX" sz="2400" b="1" dirty="0">
                <a:cs typeface="Tahoma" panose="020B0604030504040204" pitchFamily="34" charset="0"/>
              </a:rPr>
              <a:t>Desventajas:</a:t>
            </a:r>
          </a:p>
          <a:p>
            <a:pPr lvl="1" algn="just">
              <a:buClr>
                <a:srgbClr val="1E5155">
                  <a:lumMod val="40000"/>
                  <a:lumOff val="60000"/>
                </a:srgbClr>
              </a:buClr>
            </a:pPr>
            <a:r>
              <a:rPr lang="es-ES_tradnl" altLang="es-MX" sz="2400" dirty="0">
                <a:cs typeface="Tahoma" panose="020B0604030504040204" pitchFamily="34" charset="0"/>
              </a:rPr>
              <a:t>Es poco flexible</a:t>
            </a:r>
          </a:p>
          <a:p>
            <a:pPr lvl="1" algn="just">
              <a:buClr>
                <a:srgbClr val="1E5155">
                  <a:lumMod val="40000"/>
                  <a:lumOff val="60000"/>
                </a:srgbClr>
              </a:buClr>
            </a:pPr>
            <a:r>
              <a:rPr lang="es-ES_tradnl" altLang="es-MX" sz="2400" dirty="0">
                <a:cs typeface="Tahoma" panose="020B0604030504040204" pitchFamily="34" charset="0"/>
              </a:rPr>
              <a:t>La información no puede variar ni profundizarse.</a:t>
            </a:r>
          </a:p>
          <a:p>
            <a:pPr lvl="1" algn="just">
              <a:buClr>
                <a:srgbClr val="1E5155">
                  <a:lumMod val="40000"/>
                  <a:lumOff val="60000"/>
                </a:srgbClr>
              </a:buClr>
            </a:pPr>
            <a:r>
              <a:rPr lang="es-ES_tradnl" altLang="es-MX" sz="2400" dirty="0">
                <a:cs typeface="Tahoma" panose="020B0604030504040204" pitchFamily="34" charset="0"/>
              </a:rPr>
              <a:t>No permite aclarar dudas</a:t>
            </a:r>
          </a:p>
          <a:p>
            <a:pPr lvl="1" algn="just">
              <a:buClr>
                <a:srgbClr val="1E5155">
                  <a:lumMod val="40000"/>
                  <a:lumOff val="60000"/>
                </a:srgbClr>
              </a:buClr>
            </a:pPr>
            <a:r>
              <a:rPr lang="es-ES_tradnl" altLang="es-MX" sz="2400" dirty="0">
                <a:cs typeface="Tahoma" panose="020B0604030504040204" pitchFamily="34" charset="0"/>
              </a:rPr>
              <a:t>Se deben obtener grandes muestras.</a:t>
            </a:r>
          </a:p>
          <a:p>
            <a:pPr lvl="1" algn="just">
              <a:buClr>
                <a:srgbClr val="1E5155">
                  <a:lumMod val="40000"/>
                  <a:lumOff val="60000"/>
                </a:srgbClr>
              </a:buClr>
            </a:pPr>
            <a:endParaRPr lang="es-ES_tradnl" altLang="es-MX" sz="2400" dirty="0">
              <a:latin typeface="Tahoma" panose="020B0604030504040204" pitchFamily="34" charset="0"/>
              <a:cs typeface="Tahoma" panose="020B0604030504040204" pitchFamily="34" charset="0"/>
            </a:endParaRPr>
          </a:p>
        </p:txBody>
      </p:sp>
      <p:pic>
        <p:nvPicPr>
          <p:cNvPr id="3" name="Imagen 2">
            <a:extLst>
              <a:ext uri="{FF2B5EF4-FFF2-40B4-BE49-F238E27FC236}">
                <a16:creationId xmlns:a16="http://schemas.microsoft.com/office/drawing/2014/main" xmlns="" id="{27CC96B3-D560-4DB6-8D10-9AA23BA1419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2400102" y="2669636"/>
            <a:ext cx="4173409" cy="4173409"/>
          </a:xfrm>
          <a:prstGeom prst="rect">
            <a:avLst/>
          </a:prstGeom>
        </p:spPr>
      </p:pic>
      <p:sp>
        <p:nvSpPr>
          <p:cNvPr id="7" name="CuadroTexto 6">
            <a:extLst>
              <a:ext uri="{FF2B5EF4-FFF2-40B4-BE49-F238E27FC236}">
                <a16:creationId xmlns:a16="http://schemas.microsoft.com/office/drawing/2014/main" xmlns="" id="{B23C2922-35A4-4F1C-A278-F99DC4073497}"/>
              </a:ext>
            </a:extLst>
          </p:cNvPr>
          <p:cNvSpPr txBox="1"/>
          <p:nvPr/>
        </p:nvSpPr>
        <p:spPr>
          <a:xfrm>
            <a:off x="4486807" y="7925069"/>
            <a:ext cx="4261657" cy="230832"/>
          </a:xfrm>
          <a:prstGeom prst="rect">
            <a:avLst/>
          </a:prstGeom>
          <a:noFill/>
        </p:spPr>
        <p:txBody>
          <a:bodyPr wrap="square" rtlCol="0">
            <a:spAutoFit/>
          </a:bodyPr>
          <a:lstStyle/>
          <a:p>
            <a:r>
              <a:rPr lang="es-MX" sz="900">
                <a:hlinkClick r:id="rId4" tooltip="https://commons.wikimedia.org/wiki/File:Psicometricos-20120608051401.jpg"/>
              </a:rPr>
              <a:t>Esta foto</a:t>
            </a:r>
            <a:r>
              <a:rPr lang="es-MX" sz="900"/>
              <a:t> de Autor desconocido está bajo licencia </a:t>
            </a:r>
            <a:r>
              <a:rPr lang="es-MX" sz="900">
                <a:hlinkClick r:id="rId5" tooltip="https://creativecommons.org/licenses/by-sa/3.0/"/>
              </a:rPr>
              <a:t>CC BY-SA</a:t>
            </a:r>
            <a:endParaRPr lang="es-MX" sz="900"/>
          </a:p>
        </p:txBody>
      </p:sp>
    </p:spTree>
    <p:extLst>
      <p:ext uri="{BB962C8B-B14F-4D97-AF65-F5344CB8AC3E}">
        <p14:creationId xmlns:p14="http://schemas.microsoft.com/office/powerpoint/2010/main" val="21078678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CAE557EC-5B05-41CE-8123-B9E430F4CAED}"/>
              </a:ext>
            </a:extLst>
          </p:cNvPr>
          <p:cNvSpPr>
            <a:spLocks noGrp="1"/>
          </p:cNvSpPr>
          <p:nvPr>
            <p:ph idx="1"/>
          </p:nvPr>
        </p:nvSpPr>
        <p:spPr>
          <a:xfrm>
            <a:off x="457200" y="980728"/>
            <a:ext cx="8229600" cy="4389120"/>
          </a:xfrm>
        </p:spPr>
        <p:txBody>
          <a:bodyPr>
            <a:noAutofit/>
          </a:bodyPr>
          <a:lstStyle/>
          <a:p>
            <a:pPr marL="342900" indent="-342900" algn="just">
              <a:buFont typeface="Arial" pitchFamily="34" charset="0"/>
              <a:buChar char="•"/>
            </a:pPr>
            <a:r>
              <a:rPr lang="es-ES_tradnl" altLang="es-MX" sz="2400" b="1" dirty="0">
                <a:cs typeface="Tahoma" panose="020B0604030504040204" pitchFamily="34" charset="0"/>
              </a:rPr>
              <a:t>Ventajas:</a:t>
            </a:r>
          </a:p>
          <a:p>
            <a:pPr lvl="1" algn="just"/>
            <a:r>
              <a:rPr lang="es-ES_tradnl" altLang="es-MX" sz="2400" dirty="0">
                <a:cs typeface="Tahoma" panose="020B0604030504040204" pitchFamily="34" charset="0"/>
              </a:rPr>
              <a:t>Costo relativamente bajo.</a:t>
            </a:r>
          </a:p>
          <a:p>
            <a:pPr lvl="1" algn="just"/>
            <a:r>
              <a:rPr lang="es-ES_tradnl" altLang="es-MX" sz="2400" dirty="0">
                <a:cs typeface="Tahoma" panose="020B0604030504040204" pitchFamily="34" charset="0"/>
              </a:rPr>
              <a:t>Información sobre un mayor número de personas en un período breve.</a:t>
            </a:r>
          </a:p>
          <a:p>
            <a:pPr lvl="1" algn="just"/>
            <a:r>
              <a:rPr lang="es-ES_tradnl" altLang="es-MX" sz="2400" dirty="0">
                <a:cs typeface="Tahoma" panose="020B0604030504040204" pitchFamily="34" charset="0"/>
              </a:rPr>
              <a:t>Fácil para obtener, cuantificar, analizar e interpretar datos.</a:t>
            </a:r>
          </a:p>
          <a:p>
            <a:pPr lvl="1" algn="just"/>
            <a:r>
              <a:rPr lang="es-ES_tradnl" altLang="es-MX" sz="2400" dirty="0">
                <a:cs typeface="Tahoma" panose="020B0604030504040204" pitchFamily="34" charset="0"/>
              </a:rPr>
              <a:t>Eliminación de los sesgos que introduce el encuestador. (</a:t>
            </a:r>
            <a:r>
              <a:rPr lang="es-MX" sz="1800" dirty="0"/>
              <a:t>Carbajal, 2012).</a:t>
            </a:r>
            <a:endParaRPr lang="es-ES_tradnl" altLang="es-MX" sz="2400" b="1" dirty="0">
              <a:cs typeface="Tahoma" panose="020B0604030504040204" pitchFamily="34" charset="0"/>
            </a:endParaRPr>
          </a:p>
          <a:p>
            <a:endParaRPr lang="es-MX" sz="2000" dirty="0"/>
          </a:p>
        </p:txBody>
      </p:sp>
      <p:pic>
        <p:nvPicPr>
          <p:cNvPr id="4" name="Imagen 3">
            <a:extLst>
              <a:ext uri="{FF2B5EF4-FFF2-40B4-BE49-F238E27FC236}">
                <a16:creationId xmlns:a16="http://schemas.microsoft.com/office/drawing/2014/main" xmlns="" id="{073F70DE-B3C6-4026-B0C5-74FE1620A805}"/>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3774667" y="4725144"/>
            <a:ext cx="1594665" cy="1800200"/>
          </a:xfrm>
          <a:prstGeom prst="rect">
            <a:avLst/>
          </a:prstGeom>
        </p:spPr>
      </p:pic>
    </p:spTree>
    <p:extLst>
      <p:ext uri="{BB962C8B-B14F-4D97-AF65-F5344CB8AC3E}">
        <p14:creationId xmlns:p14="http://schemas.microsoft.com/office/powerpoint/2010/main" val="37933345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a:extLst>
              <a:ext uri="{FF2B5EF4-FFF2-40B4-BE49-F238E27FC236}">
                <a16:creationId xmlns:a16="http://schemas.microsoft.com/office/drawing/2014/main" xmlns="" id="{8756C8B1-D50D-48C5-9B31-39B5FCF50C60}"/>
              </a:ext>
            </a:extLst>
          </p:cNvPr>
          <p:cNvSpPr>
            <a:spLocks noGrp="1" noChangeArrowheads="1"/>
          </p:cNvSpPr>
          <p:nvPr>
            <p:ph type="title"/>
          </p:nvPr>
        </p:nvSpPr>
        <p:spPr>
          <a:xfrm>
            <a:off x="1835696" y="476672"/>
            <a:ext cx="5112568" cy="626328"/>
          </a:xfrm>
          <a:noFill/>
          <a:ln/>
          <a:extLst/>
        </p:spPr>
        <p:txBody>
          <a:bodyPr>
            <a:noAutofit/>
          </a:bodyPr>
          <a:lstStyle/>
          <a:p>
            <a:pPr algn="ctr"/>
            <a:r>
              <a:rPr lang="es-ES" altLang="es-MX" sz="3200" dirty="0">
                <a:solidFill>
                  <a:schemeClr val="tx1"/>
                </a:solidFill>
                <a:effectLst/>
              </a:rPr>
              <a:t>Grupo de discusión</a:t>
            </a:r>
          </a:p>
        </p:txBody>
      </p:sp>
      <p:sp>
        <p:nvSpPr>
          <p:cNvPr id="141315" name="Rectangle 3">
            <a:extLst>
              <a:ext uri="{FF2B5EF4-FFF2-40B4-BE49-F238E27FC236}">
                <a16:creationId xmlns:a16="http://schemas.microsoft.com/office/drawing/2014/main" xmlns="" id="{A76471AA-0898-4F8A-A44A-645C31C4BC89}"/>
              </a:ext>
            </a:extLst>
          </p:cNvPr>
          <p:cNvSpPr>
            <a:spLocks noGrp="1" noChangeArrowheads="1"/>
          </p:cNvSpPr>
          <p:nvPr>
            <p:ph idx="1"/>
          </p:nvPr>
        </p:nvSpPr>
        <p:spPr>
          <a:xfrm>
            <a:off x="323528" y="1844824"/>
            <a:ext cx="8496944" cy="4896544"/>
          </a:xfrm>
        </p:spPr>
        <p:txBody>
          <a:bodyPr>
            <a:normAutofit/>
          </a:bodyPr>
          <a:lstStyle/>
          <a:p>
            <a:pPr algn="just"/>
            <a:r>
              <a:rPr lang="es-ES" altLang="es-MX" sz="2400" dirty="0"/>
              <a:t>De acuerdo con </a:t>
            </a:r>
            <a:r>
              <a:rPr lang="es-MX" sz="2400" dirty="0"/>
              <a:t>Vázquez, Rosa y Angulo, Félix (s.f.):</a:t>
            </a:r>
          </a:p>
          <a:p>
            <a:pPr algn="just"/>
            <a:r>
              <a:rPr lang="es-ES" altLang="es-MX" sz="2400" dirty="0"/>
              <a:t>Parte de un grupo de sujetos (6-12) que son reunidos, durante un espacio de tiempo limitado, a fin de debatir sobre determinado tema.</a:t>
            </a:r>
          </a:p>
          <a:p>
            <a:pPr marL="0" indent="0" algn="just">
              <a:buNone/>
            </a:pPr>
            <a:endParaRPr lang="es-ES" altLang="es-MX" dirty="0"/>
          </a:p>
          <a:p>
            <a:endParaRPr lang="es-ES" altLang="es-MX" dirty="0"/>
          </a:p>
        </p:txBody>
      </p:sp>
      <p:pic>
        <p:nvPicPr>
          <p:cNvPr id="3" name="Imagen 2">
            <a:extLst>
              <a:ext uri="{FF2B5EF4-FFF2-40B4-BE49-F238E27FC236}">
                <a16:creationId xmlns:a16="http://schemas.microsoft.com/office/drawing/2014/main" xmlns="" id="{0CCD2226-B451-45B9-B14F-E7ABC8299B16}"/>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4332932" y="3861048"/>
            <a:ext cx="2615332" cy="1742214"/>
          </a:xfrm>
          <a:prstGeom prst="rect">
            <a:avLst/>
          </a:prstGeom>
        </p:spPr>
      </p:pic>
    </p:spTree>
    <p:extLst>
      <p:ext uri="{BB962C8B-B14F-4D97-AF65-F5344CB8AC3E}">
        <p14:creationId xmlns:p14="http://schemas.microsoft.com/office/powerpoint/2010/main" val="33630695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11F027D6-1D5F-4039-B33D-E02E30D0B5F6}"/>
              </a:ext>
            </a:extLst>
          </p:cNvPr>
          <p:cNvSpPr>
            <a:spLocks noGrp="1"/>
          </p:cNvSpPr>
          <p:nvPr>
            <p:ph idx="1"/>
          </p:nvPr>
        </p:nvSpPr>
        <p:spPr/>
        <p:txBody>
          <a:bodyPr/>
          <a:lstStyle/>
          <a:p>
            <a:r>
              <a:rPr lang="es-MX" sz="2400" dirty="0"/>
              <a:t>Los grupos de discusión se utilizan como una técnica de investigación de recogida de datos que tiene la virtud de reproducir situaciones reales de interacción entre las personas</a:t>
            </a:r>
            <a:endParaRPr lang="es-ES" altLang="es-MX" sz="2400" i="1" dirty="0"/>
          </a:p>
          <a:p>
            <a:endParaRPr lang="es-MX" dirty="0"/>
          </a:p>
        </p:txBody>
      </p:sp>
      <p:pic>
        <p:nvPicPr>
          <p:cNvPr id="4" name="Imagen 3">
            <a:extLst>
              <a:ext uri="{FF2B5EF4-FFF2-40B4-BE49-F238E27FC236}">
                <a16:creationId xmlns:a16="http://schemas.microsoft.com/office/drawing/2014/main" xmlns="" id="{3C3BAAA0-4032-4483-99C4-B9733B4416DF}"/>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3347864" y="4293096"/>
            <a:ext cx="2520280" cy="1512168"/>
          </a:xfrm>
          <a:prstGeom prst="rect">
            <a:avLst/>
          </a:prstGeom>
        </p:spPr>
      </p:pic>
      <p:sp>
        <p:nvSpPr>
          <p:cNvPr id="5" name="4 CuadroTexto"/>
          <p:cNvSpPr txBox="1"/>
          <p:nvPr/>
        </p:nvSpPr>
        <p:spPr>
          <a:xfrm>
            <a:off x="1115616" y="620688"/>
            <a:ext cx="5832648" cy="584775"/>
          </a:xfrm>
          <a:prstGeom prst="rect">
            <a:avLst/>
          </a:prstGeom>
          <a:noFill/>
        </p:spPr>
        <p:txBody>
          <a:bodyPr wrap="square" rtlCol="0">
            <a:spAutoFit/>
          </a:bodyPr>
          <a:lstStyle/>
          <a:p>
            <a:pPr algn="ctr"/>
            <a:r>
              <a:rPr lang="es-MX" sz="3200" dirty="0" smtClean="0"/>
              <a:t>Grupo de discusión </a:t>
            </a:r>
            <a:endParaRPr lang="en-US" sz="3200" dirty="0"/>
          </a:p>
        </p:txBody>
      </p:sp>
    </p:spTree>
    <p:extLst>
      <p:ext uri="{BB962C8B-B14F-4D97-AF65-F5344CB8AC3E}">
        <p14:creationId xmlns:p14="http://schemas.microsoft.com/office/powerpoint/2010/main" val="16828683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259632" y="1556792"/>
            <a:ext cx="6534472" cy="4154984"/>
          </a:xfrm>
          <a:prstGeom prst="rect">
            <a:avLst/>
          </a:prstGeom>
        </p:spPr>
        <p:txBody>
          <a:bodyPr wrap="square">
            <a:spAutoFit/>
          </a:bodyPr>
          <a:lstStyle/>
          <a:p>
            <a:pPr marL="457200" indent="-457200">
              <a:buFont typeface="Arial" pitchFamily="34" charset="0"/>
              <a:buChar char="•"/>
            </a:pPr>
            <a:r>
              <a:rPr lang="es-ES" altLang="es-MX" sz="2400" dirty="0"/>
              <a:t>Existen criterios a considerar:</a:t>
            </a:r>
          </a:p>
          <a:p>
            <a:pPr marL="914400" lvl="1" indent="-457200">
              <a:buFont typeface="Arial" pitchFamily="34" charset="0"/>
              <a:buChar char="•"/>
            </a:pPr>
            <a:r>
              <a:rPr lang="es-ES" altLang="es-MX" sz="2400" dirty="0"/>
              <a:t>Papel del moderador </a:t>
            </a:r>
          </a:p>
          <a:p>
            <a:pPr marL="914400" lvl="1" indent="-457200">
              <a:buFont typeface="Arial" pitchFamily="34" charset="0"/>
              <a:buChar char="•"/>
            </a:pPr>
            <a:r>
              <a:rPr lang="es-ES" altLang="es-MX" sz="2400" dirty="0"/>
              <a:t>Desconocimiento de los miembros del grupo</a:t>
            </a:r>
          </a:p>
          <a:p>
            <a:pPr marL="914400" lvl="1" indent="-457200">
              <a:buFont typeface="Arial" pitchFamily="34" charset="0"/>
              <a:buChar char="•"/>
            </a:pPr>
            <a:r>
              <a:rPr lang="es-ES" altLang="es-MX" sz="2400" dirty="0"/>
              <a:t>Grabación discursos</a:t>
            </a:r>
          </a:p>
          <a:p>
            <a:pPr marL="914400" lvl="1" indent="-457200">
              <a:buFont typeface="Arial" pitchFamily="34" charset="0"/>
              <a:buChar char="•"/>
            </a:pPr>
            <a:r>
              <a:rPr lang="es-ES" altLang="es-MX" sz="2400" dirty="0"/>
              <a:t>Tensión Homogeneidad- heterogeneidad</a:t>
            </a:r>
          </a:p>
          <a:p>
            <a:pPr marL="914400" lvl="1" indent="-457200">
              <a:buFont typeface="Arial" pitchFamily="34" charset="0"/>
              <a:buChar char="•"/>
            </a:pPr>
            <a:r>
              <a:rPr lang="es-ES" altLang="es-MX" sz="2400" dirty="0"/>
              <a:t>Tamaño</a:t>
            </a:r>
          </a:p>
          <a:p>
            <a:pPr marL="914400" lvl="1" indent="-457200">
              <a:buFont typeface="Arial" pitchFamily="34" charset="0"/>
              <a:buChar char="•"/>
            </a:pPr>
            <a:r>
              <a:rPr lang="es-ES" altLang="es-MX" sz="2400" dirty="0"/>
              <a:t>Elección miembros del grupo</a:t>
            </a:r>
          </a:p>
          <a:p>
            <a:pPr marL="914400" lvl="1" indent="-457200">
              <a:buFont typeface="Arial" pitchFamily="34" charset="0"/>
              <a:buChar char="•"/>
            </a:pPr>
            <a:r>
              <a:rPr lang="es-ES" altLang="es-MX" sz="2400" dirty="0"/>
              <a:t>Duración</a:t>
            </a:r>
          </a:p>
          <a:p>
            <a:pPr lvl="1"/>
            <a:r>
              <a:rPr lang="es-MX" sz="2400" dirty="0"/>
              <a:t>(Vázquez, Rosa y Angulo, Félix, s.f.)</a:t>
            </a:r>
            <a:endParaRPr lang="es-ES" altLang="es-MX" sz="2400" dirty="0"/>
          </a:p>
        </p:txBody>
      </p:sp>
      <p:sp>
        <p:nvSpPr>
          <p:cNvPr id="3" name="2 CuadroTexto"/>
          <p:cNvSpPr txBox="1"/>
          <p:nvPr/>
        </p:nvSpPr>
        <p:spPr>
          <a:xfrm>
            <a:off x="1259632" y="548680"/>
            <a:ext cx="5832648" cy="523220"/>
          </a:xfrm>
          <a:prstGeom prst="rect">
            <a:avLst/>
          </a:prstGeom>
          <a:noFill/>
        </p:spPr>
        <p:txBody>
          <a:bodyPr wrap="square" rtlCol="0">
            <a:spAutoFit/>
          </a:bodyPr>
          <a:lstStyle/>
          <a:p>
            <a:r>
              <a:rPr lang="es-MX" sz="2800" dirty="0"/>
              <a:t>C</a:t>
            </a:r>
            <a:r>
              <a:rPr lang="es-MX" sz="2800" dirty="0" smtClean="0"/>
              <a:t>riterios para el grupo de discusión </a:t>
            </a:r>
            <a:endParaRPr lang="en-US" sz="2800" dirty="0"/>
          </a:p>
        </p:txBody>
      </p:sp>
    </p:spTree>
    <p:extLst>
      <p:ext uri="{BB962C8B-B14F-4D97-AF65-F5344CB8AC3E}">
        <p14:creationId xmlns:p14="http://schemas.microsoft.com/office/powerpoint/2010/main" val="1481675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a:extLst>
              <a:ext uri="{FF2B5EF4-FFF2-40B4-BE49-F238E27FC236}">
                <a16:creationId xmlns:a16="http://schemas.microsoft.com/office/drawing/2014/main" xmlns="" id="{940F2DB5-6A0E-4304-B013-5592BD89CFFD}"/>
              </a:ext>
            </a:extLst>
          </p:cNvPr>
          <p:cNvSpPr>
            <a:spLocks noGrp="1" noChangeArrowheads="1"/>
          </p:cNvSpPr>
          <p:nvPr>
            <p:ph type="title"/>
          </p:nvPr>
        </p:nvSpPr>
        <p:spPr>
          <a:xfrm>
            <a:off x="1547664" y="980728"/>
            <a:ext cx="5842992" cy="722344"/>
          </a:xfrm>
          <a:solidFill>
            <a:schemeClr val="bg1"/>
          </a:solidFill>
          <a:ln/>
          <a:extLst/>
        </p:spPr>
        <p:txBody>
          <a:bodyPr>
            <a:normAutofit/>
          </a:bodyPr>
          <a:lstStyle/>
          <a:p>
            <a:pPr algn="ctr"/>
            <a:r>
              <a:rPr lang="es-ES" altLang="es-MX" sz="3200" dirty="0">
                <a:solidFill>
                  <a:schemeClr val="tx1"/>
                </a:solidFill>
                <a:effectLst/>
              </a:rPr>
              <a:t>Observación</a:t>
            </a:r>
            <a:endParaRPr lang="es-ES" altLang="es-MX" dirty="0">
              <a:solidFill>
                <a:schemeClr val="tx1"/>
              </a:solidFill>
              <a:effectLst/>
            </a:endParaRPr>
          </a:p>
        </p:txBody>
      </p:sp>
      <p:sp>
        <p:nvSpPr>
          <p:cNvPr id="196611" name="Rectangle 3">
            <a:extLst>
              <a:ext uri="{FF2B5EF4-FFF2-40B4-BE49-F238E27FC236}">
                <a16:creationId xmlns:a16="http://schemas.microsoft.com/office/drawing/2014/main" xmlns="" id="{6FBE42E1-4201-4A85-B87F-FD88D5996D57}"/>
              </a:ext>
            </a:extLst>
          </p:cNvPr>
          <p:cNvSpPr>
            <a:spLocks noGrp="1" noChangeArrowheads="1"/>
          </p:cNvSpPr>
          <p:nvPr>
            <p:ph idx="1"/>
          </p:nvPr>
        </p:nvSpPr>
        <p:spPr/>
        <p:txBody>
          <a:bodyPr>
            <a:normAutofit/>
          </a:bodyPr>
          <a:lstStyle/>
          <a:p>
            <a:pPr algn="just"/>
            <a:r>
              <a:rPr lang="es-ES" altLang="es-MX" sz="2400" i="1" dirty="0"/>
              <a:t>Para </a:t>
            </a:r>
            <a:r>
              <a:rPr lang="es-MX" sz="2400" dirty="0"/>
              <a:t>Pons, Mariona (2017) la observación es </a:t>
            </a:r>
            <a:r>
              <a:rPr lang="es-ES" altLang="es-MX" sz="2400" i="1" dirty="0"/>
              <a:t>el proceso de contemplar </a:t>
            </a:r>
            <a:r>
              <a:rPr lang="es-ES" altLang="es-MX" sz="2400" dirty="0"/>
              <a:t>sistemática y detenidamente</a:t>
            </a:r>
            <a:r>
              <a:rPr lang="es-ES" altLang="es-MX" sz="2400" i="1" dirty="0"/>
              <a:t> cómo se desarrolla la vida social, </a:t>
            </a:r>
            <a:r>
              <a:rPr lang="es-ES" altLang="es-MX" sz="2400" dirty="0"/>
              <a:t>sin manipularla</a:t>
            </a:r>
            <a:r>
              <a:rPr lang="es-ES" altLang="es-MX" sz="2400" i="1" dirty="0"/>
              <a:t> ni modificarla o interferir.</a:t>
            </a:r>
            <a:endParaRPr lang="es-ES" altLang="es-MX" sz="2400" dirty="0"/>
          </a:p>
        </p:txBody>
      </p:sp>
      <p:pic>
        <p:nvPicPr>
          <p:cNvPr id="2" name="Imagen 1">
            <a:extLst>
              <a:ext uri="{FF2B5EF4-FFF2-40B4-BE49-F238E27FC236}">
                <a16:creationId xmlns:a16="http://schemas.microsoft.com/office/drawing/2014/main" xmlns="" id="{1C5C9EF4-4501-4361-9650-0ED268C5671A}"/>
              </a:ext>
            </a:extLst>
          </p:cNvPr>
          <p:cNvPicPr>
            <a:picLocks noChangeAspect="1"/>
          </p:cNvPicPr>
          <p:nvPr/>
        </p:nvPicPr>
        <p:blipFill>
          <a:blip r:embed="rId2"/>
          <a:stretch>
            <a:fillRect/>
          </a:stretch>
        </p:blipFill>
        <p:spPr>
          <a:xfrm>
            <a:off x="3227022" y="4303414"/>
            <a:ext cx="2484276" cy="1765143"/>
          </a:xfrm>
          <a:prstGeom prst="rect">
            <a:avLst/>
          </a:prstGeom>
        </p:spPr>
      </p:pic>
    </p:spTree>
    <p:extLst>
      <p:ext uri="{BB962C8B-B14F-4D97-AF65-F5344CB8AC3E}">
        <p14:creationId xmlns:p14="http://schemas.microsoft.com/office/powerpoint/2010/main" val="6870551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xmlns="" id="{8283213E-D910-474F-8CFE-C63F84034A41}"/>
              </a:ext>
            </a:extLst>
          </p:cNvPr>
          <p:cNvSpPr>
            <a:spLocks noGrp="1" noChangeArrowheads="1"/>
          </p:cNvSpPr>
          <p:nvPr>
            <p:ph type="title"/>
          </p:nvPr>
        </p:nvSpPr>
        <p:spPr>
          <a:xfrm>
            <a:off x="457199" y="585682"/>
            <a:ext cx="8229600" cy="796908"/>
          </a:xfrm>
          <a:noFill/>
        </p:spPr>
        <p:txBody>
          <a:bodyPr>
            <a:noAutofit/>
          </a:bodyPr>
          <a:lstStyle/>
          <a:p>
            <a:pPr algn="ctr">
              <a:defRPr/>
            </a:pPr>
            <a:r>
              <a:rPr lang="es-ES_tradnl" sz="3200" dirty="0">
                <a:solidFill>
                  <a:schemeClr val="tx1"/>
                </a:solidFill>
                <a:cs typeface="Tahoma" pitchFamily="34" charset="0"/>
              </a:rPr>
              <a:t>Tipos de observación</a:t>
            </a:r>
            <a:br>
              <a:rPr lang="es-ES_tradnl" sz="3200" dirty="0">
                <a:solidFill>
                  <a:schemeClr val="tx1"/>
                </a:solidFill>
                <a:cs typeface="Tahoma" pitchFamily="34" charset="0"/>
              </a:rPr>
            </a:br>
            <a:r>
              <a:rPr lang="es-ES_tradnl" sz="3200" dirty="0">
                <a:solidFill>
                  <a:schemeClr val="tx1"/>
                </a:solidFill>
                <a:cs typeface="Tahoma" pitchFamily="34" charset="0"/>
              </a:rPr>
              <a:t>(</a:t>
            </a:r>
            <a:r>
              <a:rPr lang="es-MX" sz="3200" i="1" dirty="0" err="1">
                <a:solidFill>
                  <a:schemeClr val="tx1"/>
                </a:solidFill>
              </a:rPr>
              <a:t>Kawulich</a:t>
            </a:r>
            <a:r>
              <a:rPr lang="es-MX" sz="3200" i="1" dirty="0">
                <a:solidFill>
                  <a:schemeClr val="tx1"/>
                </a:solidFill>
              </a:rPr>
              <a:t>, Barbara B., 2005)</a:t>
            </a:r>
            <a:endParaRPr lang="es-ES_tradnl" sz="3200" dirty="0">
              <a:solidFill>
                <a:schemeClr val="tx1"/>
              </a:solidFill>
              <a:cs typeface="Tahoma" pitchFamily="34" charset="0"/>
            </a:endParaRPr>
          </a:p>
        </p:txBody>
      </p:sp>
      <p:sp>
        <p:nvSpPr>
          <p:cNvPr id="16386" name="Rectangle 3">
            <a:extLst>
              <a:ext uri="{FF2B5EF4-FFF2-40B4-BE49-F238E27FC236}">
                <a16:creationId xmlns:a16="http://schemas.microsoft.com/office/drawing/2014/main" xmlns="" id="{B691AEC6-59AD-4543-A578-A021F2689209}"/>
              </a:ext>
            </a:extLst>
          </p:cNvPr>
          <p:cNvSpPr>
            <a:spLocks noGrp="1" noChangeArrowheads="1"/>
          </p:cNvSpPr>
          <p:nvPr>
            <p:ph idx="1"/>
          </p:nvPr>
        </p:nvSpPr>
        <p:spPr>
          <a:xfrm>
            <a:off x="457199" y="2060848"/>
            <a:ext cx="8501063" cy="3744416"/>
          </a:xfrm>
        </p:spPr>
        <p:txBody>
          <a:bodyPr>
            <a:normAutofit/>
          </a:bodyPr>
          <a:lstStyle/>
          <a:p>
            <a:pPr eaLnBrk="1" hangingPunct="1">
              <a:buFont typeface="Monotype Sorts" pitchFamily="2" charset="2"/>
              <a:buNone/>
            </a:pPr>
            <a:r>
              <a:rPr lang="es-ES_tradnl" altLang="es-MX" sz="2400" dirty="0">
                <a:cs typeface="Tahoma" panose="020B0604030504040204" pitchFamily="34" charset="0"/>
              </a:rPr>
              <a:t>1- </a:t>
            </a:r>
            <a:r>
              <a:rPr lang="es-ES_tradnl" altLang="es-MX" sz="2400" b="1" dirty="0">
                <a:cs typeface="Tahoma" panose="020B0604030504040204" pitchFamily="34" charset="0"/>
              </a:rPr>
              <a:t>La Observación Participante</a:t>
            </a:r>
            <a:r>
              <a:rPr lang="es-ES_tradnl" altLang="es-MX" sz="2400" dirty="0">
                <a:cs typeface="Tahoma" panose="020B0604030504040204" pitchFamily="34" charset="0"/>
              </a:rPr>
              <a:t>: El investigador se involucra con la actividad investigación.</a:t>
            </a:r>
          </a:p>
          <a:p>
            <a:pPr lvl="1" eaLnBrk="1" hangingPunct="1"/>
            <a:r>
              <a:rPr lang="es-ES_tradnl" altLang="es-MX" sz="2000" dirty="0">
                <a:cs typeface="Tahoma" panose="020B0604030504040204" pitchFamily="34" charset="0"/>
              </a:rPr>
              <a:t>Desde el interior del grupo.</a:t>
            </a:r>
          </a:p>
          <a:p>
            <a:pPr lvl="1" eaLnBrk="1" hangingPunct="1"/>
            <a:r>
              <a:rPr lang="es-ES_tradnl" altLang="es-MX" sz="2000" dirty="0">
                <a:cs typeface="Tahoma" panose="020B0604030504040204" pitchFamily="34" charset="0"/>
              </a:rPr>
              <a:t>Pueden intervenir las emociones del investigador.</a:t>
            </a:r>
          </a:p>
          <a:p>
            <a:pPr eaLnBrk="1" hangingPunct="1">
              <a:buFont typeface="Monotype Sorts" pitchFamily="2" charset="2"/>
              <a:buNone/>
            </a:pPr>
            <a:endParaRPr lang="es-ES_tradnl" altLang="es-MX" sz="3200" dirty="0">
              <a:cs typeface="Tahoma" panose="020B060403050404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7803" y="4653136"/>
            <a:ext cx="3528392"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40557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634A34AD-F175-4C29-96E0-12C4AA31E817}"/>
              </a:ext>
            </a:extLst>
          </p:cNvPr>
          <p:cNvSpPr>
            <a:spLocks noGrp="1"/>
          </p:cNvSpPr>
          <p:nvPr>
            <p:ph idx="1"/>
          </p:nvPr>
        </p:nvSpPr>
        <p:spPr>
          <a:xfrm>
            <a:off x="457200" y="620688"/>
            <a:ext cx="8229600" cy="4389120"/>
          </a:xfrm>
        </p:spPr>
        <p:txBody>
          <a:bodyPr/>
          <a:lstStyle/>
          <a:p>
            <a:pPr>
              <a:buNone/>
            </a:pPr>
            <a:r>
              <a:rPr lang="es-ES_tradnl" altLang="es-MX" sz="2400" dirty="0">
                <a:latin typeface="Tahoma" panose="020B0604030504040204" pitchFamily="34" charset="0"/>
                <a:cs typeface="Tahoma" panose="020B0604030504040204" pitchFamily="34" charset="0"/>
              </a:rPr>
              <a:t>2- </a:t>
            </a:r>
            <a:r>
              <a:rPr lang="es-ES_tradnl" altLang="es-MX" sz="2400" b="1" dirty="0">
                <a:cs typeface="Tahoma" panose="020B0604030504040204" pitchFamily="34" charset="0"/>
              </a:rPr>
              <a:t>La Observación NO Participante: El</a:t>
            </a:r>
            <a:r>
              <a:rPr lang="es-ES_tradnl" altLang="es-MX" sz="2400" dirty="0">
                <a:cs typeface="Tahoma" panose="020B0604030504040204" pitchFamily="34" charset="0"/>
              </a:rPr>
              <a:t> investigador no se involucra en la actividad de estudio.</a:t>
            </a:r>
          </a:p>
          <a:p>
            <a:pPr lvl="1"/>
            <a:r>
              <a:rPr lang="es-ES_tradnl" altLang="es-MX" sz="2000" dirty="0">
                <a:cs typeface="Tahoma" panose="020B0604030504040204" pitchFamily="34" charset="0"/>
              </a:rPr>
              <a:t>Los datos pueden ser más objetivos.</a:t>
            </a:r>
          </a:p>
          <a:p>
            <a:pPr lvl="1"/>
            <a:r>
              <a:rPr lang="es-ES_tradnl" altLang="es-MX" sz="2000" dirty="0">
                <a:cs typeface="Tahoma" panose="020B0604030504040204" pitchFamily="34" charset="0"/>
              </a:rPr>
              <a:t>Al no integrarse al grupo los datos pueden no ser exactos</a:t>
            </a:r>
            <a:r>
              <a:rPr lang="es-ES_tradnl" altLang="es-MX" dirty="0">
                <a:latin typeface="Tahoma" panose="020B0604030504040204" pitchFamily="34" charset="0"/>
                <a:cs typeface="Tahoma" panose="020B0604030504040204" pitchFamily="34" charset="0"/>
              </a:rPr>
              <a:t>. </a:t>
            </a:r>
          </a:p>
          <a:p>
            <a:endParaRPr lang="es-MX" dirty="0"/>
          </a:p>
        </p:txBody>
      </p:sp>
      <p:pic>
        <p:nvPicPr>
          <p:cNvPr id="4" name="Imagen 3">
            <a:extLst>
              <a:ext uri="{FF2B5EF4-FFF2-40B4-BE49-F238E27FC236}">
                <a16:creationId xmlns:a16="http://schemas.microsoft.com/office/drawing/2014/main" xmlns="" id="{A3FBC65A-63D8-43D1-9BE7-463FBDF3E038}"/>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2627784" y="2924944"/>
            <a:ext cx="3320208" cy="2489112"/>
          </a:xfrm>
          <a:prstGeom prst="rect">
            <a:avLst/>
          </a:prstGeom>
        </p:spPr>
      </p:pic>
    </p:spTree>
    <p:extLst>
      <p:ext uri="{BB962C8B-B14F-4D97-AF65-F5344CB8AC3E}">
        <p14:creationId xmlns:p14="http://schemas.microsoft.com/office/powerpoint/2010/main" val="19011607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solidFill>
                  <a:schemeClr val="tx1"/>
                </a:solidFill>
              </a:rPr>
              <a:t>Programa de la UA Seminario de Investigación II</a:t>
            </a:r>
            <a:endParaRPr lang="es-MX" dirty="0"/>
          </a:p>
        </p:txBody>
      </p:sp>
      <p:sp>
        <p:nvSpPr>
          <p:cNvPr id="3" name="Marcador de contenido 2"/>
          <p:cNvSpPr>
            <a:spLocks noGrp="1"/>
          </p:cNvSpPr>
          <p:nvPr>
            <p:ph idx="1"/>
          </p:nvPr>
        </p:nvSpPr>
        <p:spPr>
          <a:xfrm>
            <a:off x="609599" y="2160591"/>
            <a:ext cx="6347714" cy="764354"/>
          </a:xfrm>
        </p:spPr>
        <p:txBody>
          <a:bodyPr/>
          <a:lstStyle/>
          <a:p>
            <a:r>
              <a:rPr lang="es-MX" dirty="0" smtClean="0"/>
              <a:t>Lee el siguiente código QR para acceder al programa de la Unidad de Aprendizaje.</a:t>
            </a:r>
            <a:endParaRPr lang="es-MX" dirty="0"/>
          </a:p>
        </p:txBody>
      </p:sp>
      <p:pic>
        <p:nvPicPr>
          <p:cNvPr id="4" name="Imagen 3"/>
          <p:cNvPicPr/>
          <p:nvPr/>
        </p:nvPicPr>
        <p:blipFill rotWithShape="1">
          <a:blip r:embed="rId2"/>
          <a:srcRect l="64760" t="26701" r="23750" b="52634"/>
          <a:stretch/>
        </p:blipFill>
        <p:spPr bwMode="auto">
          <a:xfrm>
            <a:off x="3173158" y="3573016"/>
            <a:ext cx="1220593" cy="122413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492729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a:extLst>
              <a:ext uri="{FF2B5EF4-FFF2-40B4-BE49-F238E27FC236}">
                <a16:creationId xmlns:a16="http://schemas.microsoft.com/office/drawing/2014/main" xmlns="" id="{3004EB48-216E-4A47-81A5-8E1643F23FC9}"/>
              </a:ext>
            </a:extLst>
          </p:cNvPr>
          <p:cNvSpPr>
            <a:spLocks noGrp="1" noChangeArrowheads="1"/>
          </p:cNvSpPr>
          <p:nvPr>
            <p:ph type="title"/>
          </p:nvPr>
        </p:nvSpPr>
        <p:spPr>
          <a:xfrm>
            <a:off x="457200" y="260648"/>
            <a:ext cx="8229600" cy="1143000"/>
          </a:xfrm>
          <a:noFill/>
          <a:ln/>
          <a:extLst/>
        </p:spPr>
        <p:txBody>
          <a:bodyPr>
            <a:normAutofit/>
          </a:bodyPr>
          <a:lstStyle/>
          <a:p>
            <a:pPr algn="ctr"/>
            <a:r>
              <a:rPr lang="es-ES" altLang="es-MX" sz="3200" dirty="0">
                <a:solidFill>
                  <a:schemeClr val="tx1"/>
                </a:solidFill>
                <a:effectLst/>
              </a:rPr>
              <a:t>Recogida de datos</a:t>
            </a:r>
          </a:p>
        </p:txBody>
      </p:sp>
      <p:sp>
        <p:nvSpPr>
          <p:cNvPr id="182275" name="Rectangle 3">
            <a:extLst>
              <a:ext uri="{FF2B5EF4-FFF2-40B4-BE49-F238E27FC236}">
                <a16:creationId xmlns:a16="http://schemas.microsoft.com/office/drawing/2014/main" xmlns="" id="{A231F5B4-5793-4D4E-BC93-8C03D22F7781}"/>
              </a:ext>
            </a:extLst>
          </p:cNvPr>
          <p:cNvSpPr>
            <a:spLocks noGrp="1" noChangeArrowheads="1"/>
          </p:cNvSpPr>
          <p:nvPr>
            <p:ph idx="1"/>
          </p:nvPr>
        </p:nvSpPr>
        <p:spPr>
          <a:xfrm>
            <a:off x="611560" y="1340768"/>
            <a:ext cx="6347714" cy="3880773"/>
          </a:xfrm>
        </p:spPr>
        <p:txBody>
          <a:bodyPr/>
          <a:lstStyle/>
          <a:p>
            <a:r>
              <a:rPr lang="es-ES" altLang="es-MX" sz="2400" dirty="0"/>
              <a:t>Grabación audio-visual</a:t>
            </a:r>
          </a:p>
          <a:p>
            <a:r>
              <a:rPr lang="es-ES" altLang="es-MX" sz="2400" dirty="0"/>
              <a:t>Notas del investigador</a:t>
            </a:r>
          </a:p>
          <a:p>
            <a:r>
              <a:rPr lang="es-ES" altLang="es-MX" sz="2400" dirty="0"/>
              <a:t>Listado de variables</a:t>
            </a:r>
          </a:p>
          <a:p>
            <a:r>
              <a:rPr lang="es-ES" altLang="es-MX" sz="2400" dirty="0"/>
              <a:t>Categorías de análisis</a:t>
            </a:r>
          </a:p>
          <a:p>
            <a:r>
              <a:rPr lang="es-ES" altLang="es-MX" sz="2400" dirty="0"/>
              <a:t>Documentos, fotografías, memorias, etc. (</a:t>
            </a:r>
            <a:r>
              <a:rPr lang="es-MX" sz="2400" dirty="0" err="1"/>
              <a:t>Bolivar</a:t>
            </a:r>
            <a:r>
              <a:rPr lang="es-MX" sz="2400" dirty="0"/>
              <a:t>, A., 2012).</a:t>
            </a:r>
          </a:p>
          <a:p>
            <a:endParaRPr lang="es-ES" altLang="es-MX" dirty="0"/>
          </a:p>
        </p:txBody>
      </p:sp>
      <p:pic>
        <p:nvPicPr>
          <p:cNvPr id="2" name="Imagen 1">
            <a:extLst>
              <a:ext uri="{FF2B5EF4-FFF2-40B4-BE49-F238E27FC236}">
                <a16:creationId xmlns:a16="http://schemas.microsoft.com/office/drawing/2014/main" xmlns="" id="{FAE8D33A-B16C-434A-B460-3089EA6F220F}"/>
              </a:ext>
            </a:extLst>
          </p:cNvPr>
          <p:cNvPicPr>
            <a:picLocks noChangeAspect="1"/>
          </p:cNvPicPr>
          <p:nvPr/>
        </p:nvPicPr>
        <p:blipFill>
          <a:blip r:embed="rId2"/>
          <a:stretch>
            <a:fillRect/>
          </a:stretch>
        </p:blipFill>
        <p:spPr>
          <a:xfrm>
            <a:off x="3579650" y="4509120"/>
            <a:ext cx="2828925" cy="1619250"/>
          </a:xfrm>
          <a:prstGeom prst="rect">
            <a:avLst/>
          </a:prstGeom>
        </p:spPr>
      </p:pic>
    </p:spTree>
    <p:extLst>
      <p:ext uri="{BB962C8B-B14F-4D97-AF65-F5344CB8AC3E}">
        <p14:creationId xmlns:p14="http://schemas.microsoft.com/office/powerpoint/2010/main" val="19837066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xmlns="" id="{319FFBFB-E901-4A06-830F-B6139AEF2C13}"/>
              </a:ext>
            </a:extLst>
          </p:cNvPr>
          <p:cNvSpPr>
            <a:spLocks noGrp="1" noChangeArrowheads="1"/>
          </p:cNvSpPr>
          <p:nvPr>
            <p:ph type="title"/>
          </p:nvPr>
        </p:nvSpPr>
        <p:spPr>
          <a:xfrm>
            <a:off x="457200" y="274638"/>
            <a:ext cx="8229600" cy="868346"/>
          </a:xfrm>
          <a:noFill/>
        </p:spPr>
        <p:txBody>
          <a:bodyPr/>
          <a:lstStyle/>
          <a:p>
            <a:pPr algn="ctr" eaLnBrk="1" fontAlgn="auto" hangingPunct="1">
              <a:spcAft>
                <a:spcPts val="0"/>
              </a:spcAft>
              <a:defRPr/>
            </a:pPr>
            <a:r>
              <a:rPr lang="es-ES_tradnl" sz="3200" dirty="0">
                <a:solidFill>
                  <a:schemeClr val="tx1"/>
                </a:solidFill>
                <a:cs typeface="Tahoma" pitchFamily="34" charset="0"/>
              </a:rPr>
              <a:t>La observación </a:t>
            </a:r>
          </a:p>
        </p:txBody>
      </p:sp>
      <p:sp>
        <p:nvSpPr>
          <p:cNvPr id="15362" name="Rectangle 3">
            <a:extLst>
              <a:ext uri="{FF2B5EF4-FFF2-40B4-BE49-F238E27FC236}">
                <a16:creationId xmlns:a16="http://schemas.microsoft.com/office/drawing/2014/main" xmlns="" id="{A51B0AF9-271A-46B8-90D2-3472FC731507}"/>
              </a:ext>
            </a:extLst>
          </p:cNvPr>
          <p:cNvSpPr>
            <a:spLocks noGrp="1" noChangeArrowheads="1"/>
          </p:cNvSpPr>
          <p:nvPr>
            <p:ph idx="1"/>
          </p:nvPr>
        </p:nvSpPr>
        <p:spPr>
          <a:xfrm>
            <a:off x="285750" y="1600200"/>
            <a:ext cx="8643938" cy="4543425"/>
          </a:xfrm>
        </p:spPr>
        <p:txBody>
          <a:bodyPr>
            <a:normAutofit/>
          </a:bodyPr>
          <a:lstStyle/>
          <a:p>
            <a:pPr eaLnBrk="1" hangingPunct="1"/>
            <a:r>
              <a:rPr lang="es-ES_tradnl" altLang="es-MX" sz="2400" b="1" dirty="0">
                <a:cs typeface="Tahoma" panose="020B0604030504040204" pitchFamily="34" charset="0"/>
              </a:rPr>
              <a:t>Carbajal (2012) estable las siguientes desventajas:</a:t>
            </a:r>
          </a:p>
          <a:p>
            <a:pPr lvl="1" eaLnBrk="1" hangingPunct="1"/>
            <a:r>
              <a:rPr lang="es-ES_tradnl" altLang="es-MX" sz="2000" dirty="0">
                <a:cs typeface="Tahoma" panose="020B0604030504040204" pitchFamily="34" charset="0"/>
              </a:rPr>
              <a:t>Se requiere de mucha habilidad y agudeza.</a:t>
            </a:r>
          </a:p>
          <a:p>
            <a:pPr lvl="1" eaLnBrk="1" hangingPunct="1"/>
            <a:r>
              <a:rPr lang="es-ES_tradnl" altLang="es-MX" sz="2000" dirty="0">
                <a:cs typeface="Tahoma" panose="020B0604030504040204" pitchFamily="34" charset="0"/>
              </a:rPr>
              <a:t>cantidad de tiempo.</a:t>
            </a:r>
          </a:p>
          <a:p>
            <a:pPr lvl="1" eaLnBrk="1" hangingPunct="1"/>
            <a:r>
              <a:rPr lang="es-ES_tradnl" altLang="es-MX" sz="2000" dirty="0">
                <a:cs typeface="Tahoma" panose="020B0604030504040204" pitchFamily="34" charset="0"/>
              </a:rPr>
              <a:t>Tiene sesgos; el humano ve lo que quiere ver.</a:t>
            </a:r>
          </a:p>
          <a:p>
            <a:pPr lvl="1" eaLnBrk="1" hangingPunct="1"/>
            <a:r>
              <a:rPr lang="es-ES_tradnl" altLang="es-MX" sz="2000" dirty="0">
                <a:cs typeface="Tahoma" panose="020B0604030504040204" pitchFamily="34" charset="0"/>
              </a:rPr>
              <a:t>Se pueden distorsionarse los hechos e ir más allá de lo que vimos en realidad.</a:t>
            </a:r>
          </a:p>
          <a:p>
            <a:pPr lvl="1" eaLnBrk="1" hangingPunct="1"/>
            <a:r>
              <a:rPr lang="es-ES_tradnl" altLang="es-MX" sz="2000" dirty="0">
                <a:cs typeface="Tahoma" panose="020B0604030504040204" pitchFamily="34" charset="0"/>
              </a:rPr>
              <a:t>No todos los </a:t>
            </a:r>
            <a:r>
              <a:rPr lang="es-ES_tradnl" altLang="es-MX" sz="2000" dirty="0" smtClean="0">
                <a:cs typeface="Tahoma" panose="020B0604030504040204" pitchFamily="34" charset="0"/>
              </a:rPr>
              <a:t>fenómenos </a:t>
            </a:r>
            <a:r>
              <a:rPr lang="es-ES_tradnl" altLang="es-MX" sz="2000" dirty="0">
                <a:cs typeface="Tahoma" panose="020B0604030504040204" pitchFamily="34" charset="0"/>
              </a:rPr>
              <a:t>son observables</a:t>
            </a:r>
          </a:p>
        </p:txBody>
      </p:sp>
    </p:spTree>
    <p:extLst>
      <p:ext uri="{BB962C8B-B14F-4D97-AF65-F5344CB8AC3E}">
        <p14:creationId xmlns:p14="http://schemas.microsoft.com/office/powerpoint/2010/main" val="13119530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a:extLst>
              <a:ext uri="{FF2B5EF4-FFF2-40B4-BE49-F238E27FC236}">
                <a16:creationId xmlns:a16="http://schemas.microsoft.com/office/drawing/2014/main" xmlns="" id="{F6694C90-566D-46B2-B7DF-2D1B76BC6614}"/>
              </a:ext>
            </a:extLst>
          </p:cNvPr>
          <p:cNvSpPr>
            <a:spLocks noGrp="1" noChangeArrowheads="1"/>
          </p:cNvSpPr>
          <p:nvPr>
            <p:ph type="title"/>
          </p:nvPr>
        </p:nvSpPr>
        <p:spPr>
          <a:xfrm>
            <a:off x="1835696" y="332656"/>
            <a:ext cx="5544616" cy="852046"/>
          </a:xfrm>
          <a:noFill/>
          <a:ln/>
          <a:extLst/>
        </p:spPr>
        <p:txBody>
          <a:bodyPr>
            <a:normAutofit fontScale="90000"/>
          </a:bodyPr>
          <a:lstStyle/>
          <a:p>
            <a:r>
              <a:rPr lang="es-ES" altLang="es-MX" sz="3600" dirty="0">
                <a:solidFill>
                  <a:schemeClr val="tx1"/>
                </a:solidFill>
              </a:rPr>
              <a:t>Método </a:t>
            </a:r>
            <a:r>
              <a:rPr lang="es-ES" altLang="es-MX" sz="3600" dirty="0">
                <a:solidFill>
                  <a:schemeClr val="tx1"/>
                </a:solidFill>
                <a:effectLst/>
              </a:rPr>
              <a:t>biográfico- narrativa</a:t>
            </a:r>
          </a:p>
        </p:txBody>
      </p:sp>
      <p:sp>
        <p:nvSpPr>
          <p:cNvPr id="144387" name="Rectangle 3">
            <a:extLst>
              <a:ext uri="{FF2B5EF4-FFF2-40B4-BE49-F238E27FC236}">
                <a16:creationId xmlns:a16="http://schemas.microsoft.com/office/drawing/2014/main" xmlns="" id="{F0D24028-1894-4B3F-A19F-848ADC2F8EEE}"/>
              </a:ext>
            </a:extLst>
          </p:cNvPr>
          <p:cNvSpPr>
            <a:spLocks noGrp="1" noChangeArrowheads="1"/>
          </p:cNvSpPr>
          <p:nvPr>
            <p:ph idx="1"/>
          </p:nvPr>
        </p:nvSpPr>
        <p:spPr>
          <a:xfrm>
            <a:off x="179512" y="1628799"/>
            <a:ext cx="8856984" cy="4104457"/>
          </a:xfrm>
        </p:spPr>
        <p:txBody>
          <a:bodyPr>
            <a:normAutofit/>
          </a:bodyPr>
          <a:lstStyle/>
          <a:p>
            <a:pPr marL="0" indent="0">
              <a:lnSpc>
                <a:spcPct val="80000"/>
              </a:lnSpc>
              <a:buNone/>
            </a:pPr>
            <a:endParaRPr lang="es-ES" altLang="es-MX" sz="1800" dirty="0"/>
          </a:p>
          <a:p>
            <a:pPr lvl="1">
              <a:lnSpc>
                <a:spcPct val="80000"/>
              </a:lnSpc>
            </a:pPr>
            <a:r>
              <a:rPr lang="es-ES" altLang="es-MX" sz="2400" dirty="0">
                <a:solidFill>
                  <a:schemeClr val="tx1"/>
                </a:solidFill>
              </a:rPr>
              <a:t>Este tipo de </a:t>
            </a:r>
            <a:r>
              <a:rPr lang="es-ES" altLang="es-MX" sz="2400" dirty="0"/>
              <a:t>método para</a:t>
            </a:r>
            <a:r>
              <a:rPr lang="es-MX" sz="2400" dirty="0" err="1"/>
              <a:t>Bolivar</a:t>
            </a:r>
            <a:r>
              <a:rPr lang="es-MX" sz="2400" dirty="0"/>
              <a:t> (2012) son: </a:t>
            </a:r>
          </a:p>
          <a:p>
            <a:pPr lvl="1">
              <a:lnSpc>
                <a:spcPct val="80000"/>
              </a:lnSpc>
            </a:pPr>
            <a:r>
              <a:rPr lang="es-ES" altLang="es-MX" sz="2400" dirty="0">
                <a:solidFill>
                  <a:schemeClr val="tx1"/>
                </a:solidFill>
              </a:rPr>
              <a:t>Relatos biográficos y creados e interpretados por los propios sujetos</a:t>
            </a:r>
            <a:r>
              <a:rPr lang="es-ES" altLang="es-MX" sz="2400" dirty="0" smtClean="0">
                <a:solidFill>
                  <a:schemeClr val="tx1"/>
                </a:solidFill>
              </a:rPr>
              <a:t>.</a:t>
            </a:r>
            <a:endParaRPr lang="es-ES" altLang="es-MX" sz="2400" dirty="0">
              <a:solidFill>
                <a:schemeClr val="tx1"/>
              </a:solidFill>
            </a:endParaRPr>
          </a:p>
          <a:p>
            <a:pPr lvl="1">
              <a:lnSpc>
                <a:spcPct val="80000"/>
              </a:lnSpc>
            </a:pPr>
            <a:r>
              <a:rPr lang="es-ES" altLang="es-MX" sz="2400" dirty="0">
                <a:solidFill>
                  <a:schemeClr val="tx1"/>
                </a:solidFill>
              </a:rPr>
              <a:t>Revalorización del ser humano como objeto de estudio al convertirse en la pieza central de la investigación</a:t>
            </a:r>
            <a:r>
              <a:rPr lang="es-ES" altLang="es-MX" sz="2400" dirty="0" smtClean="0">
                <a:solidFill>
                  <a:schemeClr val="tx1"/>
                </a:solidFill>
              </a:rPr>
              <a:t>.</a:t>
            </a:r>
            <a:endParaRPr lang="es-ES" altLang="es-MX" sz="2400" dirty="0">
              <a:solidFill>
                <a:schemeClr val="tx1"/>
              </a:solidFill>
            </a:endParaRPr>
          </a:p>
          <a:p>
            <a:pPr lvl="1">
              <a:lnSpc>
                <a:spcPct val="80000"/>
              </a:lnSpc>
            </a:pPr>
            <a:r>
              <a:rPr lang="es-ES" altLang="es-MX" sz="2400" i="1" dirty="0">
                <a:solidFill>
                  <a:schemeClr val="tx1"/>
                </a:solidFill>
              </a:rPr>
              <a:t>Representación a las voces de los protagonistas</a:t>
            </a:r>
            <a:r>
              <a:rPr lang="es-ES" altLang="es-MX" sz="2800" i="1" dirty="0">
                <a:solidFill>
                  <a:schemeClr val="tx1"/>
                </a:solidFill>
              </a:rPr>
              <a:t>.</a:t>
            </a:r>
            <a:endParaRPr lang="es-ES" altLang="es-MX" sz="2800" dirty="0">
              <a:solidFill>
                <a:schemeClr val="tx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1388" y="4365104"/>
            <a:ext cx="2652820"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50169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a:extLst>
              <a:ext uri="{FF2B5EF4-FFF2-40B4-BE49-F238E27FC236}">
                <a16:creationId xmlns:a16="http://schemas.microsoft.com/office/drawing/2014/main" xmlns="" id="{27A94E67-2E92-40C3-85A3-7D1CCB0A5127}"/>
              </a:ext>
            </a:extLst>
          </p:cNvPr>
          <p:cNvSpPr>
            <a:spLocks noGrp="1" noChangeArrowheads="1"/>
          </p:cNvSpPr>
          <p:nvPr>
            <p:ph type="title"/>
          </p:nvPr>
        </p:nvSpPr>
        <p:spPr>
          <a:xfrm>
            <a:off x="683568" y="260648"/>
            <a:ext cx="7055380" cy="784165"/>
          </a:xfrm>
          <a:noFill/>
          <a:ln/>
          <a:extLst/>
        </p:spPr>
        <p:txBody>
          <a:bodyPr>
            <a:normAutofit/>
          </a:bodyPr>
          <a:lstStyle/>
          <a:p>
            <a:pPr algn="ctr"/>
            <a:r>
              <a:rPr lang="es-ES" altLang="es-MX" sz="3200" dirty="0">
                <a:solidFill>
                  <a:schemeClr val="tx1"/>
                </a:solidFill>
                <a:effectLst/>
              </a:rPr>
              <a:t>Historia de vida</a:t>
            </a:r>
          </a:p>
        </p:txBody>
      </p:sp>
      <p:sp>
        <p:nvSpPr>
          <p:cNvPr id="151555" name="Rectangle 3">
            <a:extLst>
              <a:ext uri="{FF2B5EF4-FFF2-40B4-BE49-F238E27FC236}">
                <a16:creationId xmlns:a16="http://schemas.microsoft.com/office/drawing/2014/main" xmlns="" id="{F7D61E68-82EF-4A5C-94DD-1B37CE059142}"/>
              </a:ext>
            </a:extLst>
          </p:cNvPr>
          <p:cNvSpPr>
            <a:spLocks noGrp="1" noChangeArrowheads="1"/>
          </p:cNvSpPr>
          <p:nvPr>
            <p:ph idx="1"/>
          </p:nvPr>
        </p:nvSpPr>
        <p:spPr>
          <a:xfrm>
            <a:off x="467544" y="1268761"/>
            <a:ext cx="8208912" cy="5256583"/>
          </a:xfrm>
        </p:spPr>
        <p:txBody>
          <a:bodyPr>
            <a:normAutofit/>
          </a:bodyPr>
          <a:lstStyle/>
          <a:p>
            <a:r>
              <a:rPr lang="es-ES" altLang="es-MX" sz="2400" dirty="0"/>
              <a:t>Una persona refiere en un largo relato el desarrollo de su vida desde su propio punto de vista y en sus propios términos (</a:t>
            </a:r>
            <a:r>
              <a:rPr lang="es-MX" sz="2400" dirty="0" err="1"/>
              <a:t>Gareth.R</a:t>
            </a:r>
            <a:r>
              <a:rPr lang="es-MX" sz="2400" dirty="0"/>
              <a:t>. Jones, en Araneda).</a:t>
            </a:r>
            <a:endParaRPr lang="es-ES" altLang="es-MX" sz="2400" dirty="0"/>
          </a:p>
          <a:p>
            <a:r>
              <a:rPr lang="es-ES" altLang="es-MX" sz="2400" dirty="0"/>
              <a:t>OBJETIVO</a:t>
            </a:r>
          </a:p>
          <a:p>
            <a:pPr lvl="1"/>
            <a:r>
              <a:rPr lang="es-ES" altLang="es-MX" sz="2400" dirty="0">
                <a:solidFill>
                  <a:schemeClr val="tx1"/>
                </a:solidFill>
              </a:rPr>
              <a:t>Captar una experiencia biográfica</a:t>
            </a:r>
          </a:p>
          <a:p>
            <a:pPr lvl="1"/>
            <a:r>
              <a:rPr lang="es-ES" altLang="es-MX" sz="2400" dirty="0">
                <a:solidFill>
                  <a:schemeClr val="tx1"/>
                </a:solidFill>
              </a:rPr>
              <a:t>Captar la ambigüedad y el cambio</a:t>
            </a:r>
          </a:p>
          <a:p>
            <a:pPr lvl="1"/>
            <a:r>
              <a:rPr lang="es-ES" altLang="es-MX" sz="2400" dirty="0">
                <a:solidFill>
                  <a:schemeClr val="tx1"/>
                </a:solidFill>
              </a:rPr>
              <a:t>Captar la visión subjetiva de los fenómenos sociales</a:t>
            </a:r>
          </a:p>
          <a:p>
            <a:pPr lvl="1"/>
            <a:r>
              <a:rPr lang="es-ES" altLang="es-MX" sz="2400" dirty="0">
                <a:solidFill>
                  <a:schemeClr val="tx1"/>
                </a:solidFill>
              </a:rPr>
              <a:t>Descubrir las claves de interpretación de los fenómenos sociales.</a:t>
            </a:r>
          </a:p>
          <a:p>
            <a:endParaRPr lang="es-ES" altLang="es-MX" dirty="0"/>
          </a:p>
        </p:txBody>
      </p:sp>
    </p:spTree>
    <p:extLst>
      <p:ext uri="{BB962C8B-B14F-4D97-AF65-F5344CB8AC3E}">
        <p14:creationId xmlns:p14="http://schemas.microsoft.com/office/powerpoint/2010/main" val="41735941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C778C802-D029-4823-9F63-1E3C69223549}"/>
              </a:ext>
            </a:extLst>
          </p:cNvPr>
          <p:cNvSpPr/>
          <p:nvPr/>
        </p:nvSpPr>
        <p:spPr>
          <a:xfrm>
            <a:off x="683568" y="2161058"/>
            <a:ext cx="7593995" cy="1969770"/>
          </a:xfrm>
          <a:prstGeom prst="rect">
            <a:avLst/>
          </a:prstGeom>
        </p:spPr>
        <p:txBody>
          <a:bodyPr wrap="square">
            <a:spAutoFit/>
          </a:bodyPr>
          <a:lstStyle/>
          <a:p>
            <a:r>
              <a:rPr lang="es-MX" sz="2400" dirty="0"/>
              <a:t>Esta técnica pone el énfasis en una persona, entidad, organización o movimiento. La idea es recopilar la mayor cantidad de información para crear un perfil lo más completo posible del objeto de estudio (OBS, 2018).</a:t>
            </a:r>
          </a:p>
        </p:txBody>
      </p:sp>
      <p:sp>
        <p:nvSpPr>
          <p:cNvPr id="6" name="CuadroTexto 5">
            <a:extLst>
              <a:ext uri="{FF2B5EF4-FFF2-40B4-BE49-F238E27FC236}">
                <a16:creationId xmlns:a16="http://schemas.microsoft.com/office/drawing/2014/main" xmlns="" id="{AC7AB513-9EDA-410A-A0EA-8DA0437B5C5C}"/>
              </a:ext>
            </a:extLst>
          </p:cNvPr>
          <p:cNvSpPr txBox="1"/>
          <p:nvPr/>
        </p:nvSpPr>
        <p:spPr>
          <a:xfrm>
            <a:off x="2267744" y="1207706"/>
            <a:ext cx="4860540" cy="584775"/>
          </a:xfrm>
          <a:prstGeom prst="rect">
            <a:avLst/>
          </a:prstGeom>
          <a:noFill/>
        </p:spPr>
        <p:txBody>
          <a:bodyPr wrap="square" rtlCol="0">
            <a:spAutoFit/>
          </a:bodyPr>
          <a:lstStyle/>
          <a:p>
            <a:pPr algn="ctr"/>
            <a:r>
              <a:rPr lang="es-MX" sz="3200" dirty="0">
                <a:latin typeface="+mj-lt"/>
              </a:rPr>
              <a:t>Estudio de Caso</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0900" y="4130828"/>
            <a:ext cx="2362200" cy="193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21177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8088D9B-E37C-4EC5-B7B0-A0E56194DEE6}"/>
              </a:ext>
            </a:extLst>
          </p:cNvPr>
          <p:cNvSpPr>
            <a:spLocks noGrp="1"/>
          </p:cNvSpPr>
          <p:nvPr>
            <p:ph type="title"/>
          </p:nvPr>
        </p:nvSpPr>
        <p:spPr>
          <a:xfrm>
            <a:off x="488428" y="116632"/>
            <a:ext cx="8229600" cy="1143000"/>
          </a:xfrm>
        </p:spPr>
        <p:txBody>
          <a:bodyPr>
            <a:normAutofit/>
          </a:bodyPr>
          <a:lstStyle/>
          <a:p>
            <a:pPr algn="ctr"/>
            <a:r>
              <a:rPr lang="es-MX" sz="3200" dirty="0">
                <a:solidFill>
                  <a:schemeClr val="tx1"/>
                </a:solidFill>
              </a:rPr>
              <a:t>Referencias</a:t>
            </a:r>
          </a:p>
        </p:txBody>
      </p:sp>
      <p:sp>
        <p:nvSpPr>
          <p:cNvPr id="3" name="Marcador de contenido 2">
            <a:extLst>
              <a:ext uri="{FF2B5EF4-FFF2-40B4-BE49-F238E27FC236}">
                <a16:creationId xmlns:a16="http://schemas.microsoft.com/office/drawing/2014/main" xmlns="" id="{281E130F-2386-4BEF-A75F-B034E502361B}"/>
              </a:ext>
            </a:extLst>
          </p:cNvPr>
          <p:cNvSpPr>
            <a:spLocks noGrp="1"/>
          </p:cNvSpPr>
          <p:nvPr>
            <p:ph idx="1"/>
          </p:nvPr>
        </p:nvSpPr>
        <p:spPr>
          <a:xfrm>
            <a:off x="457200" y="1412776"/>
            <a:ext cx="8229600" cy="5328592"/>
          </a:xfrm>
        </p:spPr>
        <p:txBody>
          <a:bodyPr>
            <a:normAutofit fontScale="85000" lnSpcReduction="10000"/>
          </a:bodyPr>
          <a:lstStyle/>
          <a:p>
            <a:pPr marL="0" indent="0">
              <a:buNone/>
            </a:pPr>
            <a:r>
              <a:rPr lang="es-MX" dirty="0"/>
              <a:t>Araneda, L. (2012). Técnicas cualitativas de investigación : Historias de vida. </a:t>
            </a:r>
            <a:r>
              <a:rPr lang="es-MX" dirty="0" smtClean="0"/>
              <a:t>REVISTA 	JURIS </a:t>
            </a:r>
            <a:r>
              <a:rPr lang="es-MX" dirty="0"/>
              <a:t>No 12</a:t>
            </a:r>
          </a:p>
          <a:p>
            <a:pPr marL="0" indent="0">
              <a:buNone/>
            </a:pPr>
            <a:r>
              <a:rPr lang="es-MX" dirty="0" err="1"/>
              <a:t>Bolivar</a:t>
            </a:r>
            <a:r>
              <a:rPr lang="es-MX" dirty="0"/>
              <a:t>, A. (2012). Metodología de la investigación biográfico-narrativa: Recogida y 	análisis </a:t>
            </a:r>
            <a:r>
              <a:rPr lang="es-MX" dirty="0" smtClean="0"/>
              <a:t>	de </a:t>
            </a:r>
            <a:r>
              <a:rPr lang="es-MX" dirty="0"/>
              <a:t>datos. 79-109. 10.13140/RG.2.1.2200.3929. Recuperado de  	https://www.researchgate.net/publication/282868267_Metodologia_de_	la_investigacion_biografico-narrativa_Recogida_y_analisis_de_datos</a:t>
            </a:r>
          </a:p>
          <a:p>
            <a:pPr marL="0" indent="0">
              <a:buNone/>
            </a:pPr>
            <a:r>
              <a:rPr lang="es-MX" dirty="0"/>
              <a:t>Carbajal, L. (2012). Técnicas de recolección de datos e instrumentos de medición. 	Recuperado de 	http://bvsper.paho.org/videosdigitales/matedu/2012investigacionsalud/	27%20de%20junio/tecnicas%20de%20recoleccion.ppt</a:t>
            </a:r>
          </a:p>
          <a:p>
            <a:pPr marL="0" indent="0">
              <a:buNone/>
            </a:pPr>
            <a:r>
              <a:rPr lang="es-MX" dirty="0"/>
              <a:t>Castillo, M. (2016). El </a:t>
            </a:r>
            <a:r>
              <a:rPr lang="es-MX" dirty="0" err="1"/>
              <a:t>apropiacionismo</a:t>
            </a:r>
            <a:r>
              <a:rPr lang="es-MX" dirty="0"/>
              <a:t> artístico en el primer ciclo de </a:t>
            </a:r>
            <a:r>
              <a:rPr lang="es-MX" dirty="0" smtClean="0"/>
              <a:t>E.S.O</a:t>
            </a:r>
            <a:r>
              <a:rPr lang="es-MX" dirty="0"/>
              <a:t>.  </a:t>
            </a:r>
            <a:r>
              <a:rPr lang="es-MX" dirty="0" smtClean="0"/>
              <a:t>Recuperado </a:t>
            </a:r>
            <a:r>
              <a:rPr lang="es-MX" dirty="0"/>
              <a:t>de  	https://www.emaze.com/@AZOCOQFI/Presentation-	</a:t>
            </a:r>
            <a:r>
              <a:rPr lang="es-MX" dirty="0" err="1" smtClean="0"/>
              <a:t>Name</a:t>
            </a:r>
            <a:endParaRPr lang="es-MX" dirty="0" smtClean="0"/>
          </a:p>
          <a:p>
            <a:pPr marL="0" indent="0">
              <a:buNone/>
            </a:pPr>
            <a:r>
              <a:rPr lang="es-MX" dirty="0" smtClean="0"/>
              <a:t>Cortés </a:t>
            </a:r>
            <a:r>
              <a:rPr lang="es-MX" dirty="0"/>
              <a:t>e Iglesias (2004). Generalidades sobre </a:t>
            </a:r>
            <a:r>
              <a:rPr lang="es-MX" dirty="0" smtClean="0"/>
              <a:t>Metodología de </a:t>
            </a:r>
            <a:r>
              <a:rPr lang="es-MX" dirty="0"/>
              <a:t>la </a:t>
            </a:r>
            <a:r>
              <a:rPr lang="es-MX" dirty="0" smtClean="0"/>
              <a:t>Investigación. Ciudad del 	Carmen: UNACAR.</a:t>
            </a:r>
            <a:endParaRPr lang="es-MX" dirty="0"/>
          </a:p>
          <a:p>
            <a:pPr marL="0" indent="0">
              <a:buNone/>
            </a:pPr>
            <a:r>
              <a:rPr lang="es-MX" dirty="0" err="1"/>
              <a:t>Chiner</a:t>
            </a:r>
            <a:r>
              <a:rPr lang="es-MX" dirty="0"/>
              <a:t>, E. (s.f.). Tema 8. Investigación descriptiva mediante encuesta. </a:t>
            </a:r>
            <a:r>
              <a:rPr lang="es-MX" dirty="0" smtClean="0"/>
              <a:t>Recuperado </a:t>
            </a:r>
            <a:r>
              <a:rPr lang="es-MX" dirty="0"/>
              <a:t>de  	https://</a:t>
            </a:r>
            <a:r>
              <a:rPr lang="es-MX" dirty="0" smtClean="0"/>
              <a:t>rua.ua.es/dspace/bitstream/10045/19380/34/Tema%208-Encuestas.pdf</a:t>
            </a:r>
            <a:endParaRPr lang="es-MX" dirty="0"/>
          </a:p>
          <a:p>
            <a:pPr marL="0" indent="0">
              <a:buNone/>
            </a:pPr>
            <a:r>
              <a:rPr lang="es-MX" dirty="0"/>
              <a:t>Díaz-Bravo, L., et. al. (2013). La entrevista, recurso flexible y dinámico. </a:t>
            </a:r>
            <a:r>
              <a:rPr lang="es-MX" dirty="0" smtClean="0"/>
              <a:t>Investigación </a:t>
            </a:r>
            <a:r>
              <a:rPr lang="es-MX" dirty="0"/>
              <a:t>en </a:t>
            </a:r>
            <a:r>
              <a:rPr lang="es-MX" dirty="0" smtClean="0"/>
              <a:t>	Educación </a:t>
            </a:r>
            <a:r>
              <a:rPr lang="es-MX" dirty="0"/>
              <a:t>Médica, vol. 2, núm. 7. pp. 162-167</a:t>
            </a:r>
          </a:p>
          <a:p>
            <a:pPr marL="0" indent="0">
              <a:buNone/>
            </a:pPr>
            <a:r>
              <a:rPr lang="es-MX" dirty="0" err="1"/>
              <a:t>Gálan</a:t>
            </a:r>
            <a:r>
              <a:rPr lang="es-MX" dirty="0"/>
              <a:t>, M. (2009). La entrevista en investigación. Recuperado de 	http://manuelgalan.blogspot.com/2009_05_24_archive.html</a:t>
            </a:r>
          </a:p>
          <a:p>
            <a:pPr marL="0" indent="0">
              <a:buNone/>
            </a:pPr>
            <a:endParaRPr lang="es-MX" dirty="0"/>
          </a:p>
        </p:txBody>
      </p:sp>
    </p:spTree>
    <p:extLst>
      <p:ext uri="{BB962C8B-B14F-4D97-AF65-F5344CB8AC3E}">
        <p14:creationId xmlns:p14="http://schemas.microsoft.com/office/powerpoint/2010/main" val="36866791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A228D2B3-FE4D-4BB6-A55C-55199C37400E}"/>
              </a:ext>
            </a:extLst>
          </p:cNvPr>
          <p:cNvSpPr>
            <a:spLocks noGrp="1"/>
          </p:cNvSpPr>
          <p:nvPr>
            <p:ph idx="1"/>
          </p:nvPr>
        </p:nvSpPr>
        <p:spPr>
          <a:xfrm>
            <a:off x="457200" y="1412776"/>
            <a:ext cx="8229600" cy="5112568"/>
          </a:xfrm>
        </p:spPr>
        <p:txBody>
          <a:bodyPr>
            <a:normAutofit fontScale="85000" lnSpcReduction="20000"/>
          </a:bodyPr>
          <a:lstStyle/>
          <a:p>
            <a:pPr marL="0" indent="0">
              <a:buNone/>
            </a:pPr>
            <a:r>
              <a:rPr lang="es-MX" dirty="0" err="1">
                <a:solidFill>
                  <a:schemeClr val="tx1"/>
                </a:solidFill>
              </a:rPr>
              <a:t>Kawulich</a:t>
            </a:r>
            <a:r>
              <a:rPr lang="es-MX" dirty="0">
                <a:solidFill>
                  <a:schemeClr val="tx1"/>
                </a:solidFill>
              </a:rPr>
              <a:t>, B. (2005 ). La observación participante como método de recolección de </a:t>
            </a:r>
            <a:r>
              <a:rPr lang="es-MX" dirty="0" smtClean="0">
                <a:solidFill>
                  <a:schemeClr val="tx1"/>
                </a:solidFill>
              </a:rPr>
              <a:t>datos</a:t>
            </a:r>
            <a:r>
              <a:rPr lang="es-MX" dirty="0">
                <a:solidFill>
                  <a:schemeClr val="tx1"/>
                </a:solidFill>
              </a:rPr>
              <a:t>. </a:t>
            </a:r>
            <a:r>
              <a:rPr lang="es-MX" dirty="0" smtClean="0">
                <a:solidFill>
                  <a:schemeClr val="tx1"/>
                </a:solidFill>
              </a:rPr>
              <a:t>	</a:t>
            </a:r>
            <a:r>
              <a:rPr lang="en-US" dirty="0" smtClean="0">
                <a:solidFill>
                  <a:schemeClr val="tx1"/>
                </a:solidFill>
              </a:rPr>
              <a:t>Forum 	Qualitative </a:t>
            </a:r>
            <a:r>
              <a:rPr lang="en-US" dirty="0" err="1">
                <a:solidFill>
                  <a:schemeClr val="tx1"/>
                </a:solidFill>
              </a:rPr>
              <a:t>Sozialforschung</a:t>
            </a:r>
            <a:r>
              <a:rPr lang="en-US" dirty="0">
                <a:solidFill>
                  <a:schemeClr val="tx1"/>
                </a:solidFill>
              </a:rPr>
              <a:t> / Forum: Qualitative Social 	Research </a:t>
            </a:r>
            <a:r>
              <a:rPr lang="en-US" dirty="0" err="1">
                <a:solidFill>
                  <a:schemeClr val="tx1"/>
                </a:solidFill>
              </a:rPr>
              <a:t>Volumen</a:t>
            </a:r>
            <a:r>
              <a:rPr lang="en-US" dirty="0">
                <a:solidFill>
                  <a:schemeClr val="tx1"/>
                </a:solidFill>
              </a:rPr>
              <a:t> </a:t>
            </a:r>
            <a:r>
              <a:rPr lang="en-US" dirty="0" smtClean="0">
                <a:solidFill>
                  <a:schemeClr val="tx1"/>
                </a:solidFill>
              </a:rPr>
              <a:t>	6</a:t>
            </a:r>
            <a:r>
              <a:rPr lang="en-US" dirty="0">
                <a:solidFill>
                  <a:schemeClr val="tx1"/>
                </a:solidFill>
              </a:rPr>
              <a:t>, No. 2, Art. 43. disponible </a:t>
            </a:r>
            <a:r>
              <a:rPr lang="en-US" dirty="0" err="1">
                <a:solidFill>
                  <a:schemeClr val="tx1"/>
                </a:solidFill>
              </a:rPr>
              <a:t>en</a:t>
            </a:r>
            <a:r>
              <a:rPr lang="en-US" dirty="0">
                <a:solidFill>
                  <a:schemeClr val="tx1"/>
                </a:solidFill>
              </a:rPr>
              <a:t> 	http://www.qualitative-	</a:t>
            </a:r>
            <a:r>
              <a:rPr lang="en-US" dirty="0" smtClean="0">
                <a:solidFill>
                  <a:schemeClr val="tx1"/>
                </a:solidFill>
              </a:rPr>
              <a:t>research.net/</a:t>
            </a:r>
            <a:r>
              <a:rPr lang="en-US" dirty="0" err="1" smtClean="0">
                <a:solidFill>
                  <a:schemeClr val="tx1"/>
                </a:solidFill>
              </a:rPr>
              <a:t>index.php</a:t>
            </a:r>
            <a:r>
              <a:rPr lang="en-US" dirty="0" smtClean="0">
                <a:solidFill>
                  <a:schemeClr val="tx1"/>
                </a:solidFill>
              </a:rPr>
              <a:t>/</a:t>
            </a:r>
            <a:r>
              <a:rPr lang="en-US" dirty="0" err="1" smtClean="0">
                <a:solidFill>
                  <a:schemeClr val="tx1"/>
                </a:solidFill>
              </a:rPr>
              <a:t>fqs</a:t>
            </a:r>
            <a:r>
              <a:rPr lang="en-US" dirty="0" smtClean="0">
                <a:solidFill>
                  <a:schemeClr val="tx1"/>
                </a:solidFill>
              </a:rPr>
              <a:t>/article/view/466/998</a:t>
            </a:r>
          </a:p>
          <a:p>
            <a:pPr marL="0" indent="0">
              <a:buNone/>
            </a:pPr>
            <a:r>
              <a:rPr lang="en-US" dirty="0" err="1" smtClean="0">
                <a:solidFill>
                  <a:schemeClr val="tx1"/>
                </a:solidFill>
              </a:rPr>
              <a:t>López</a:t>
            </a:r>
            <a:r>
              <a:rPr lang="en-US" dirty="0" smtClean="0">
                <a:solidFill>
                  <a:schemeClr val="tx1"/>
                </a:solidFill>
              </a:rPr>
              <a:t>, F. </a:t>
            </a:r>
            <a:r>
              <a:rPr lang="en-US" dirty="0">
                <a:solidFill>
                  <a:schemeClr val="tx1"/>
                </a:solidFill>
              </a:rPr>
              <a:t>(2009). </a:t>
            </a:r>
            <a:r>
              <a:rPr lang="en-US" dirty="0" err="1" smtClean="0">
                <a:solidFill>
                  <a:schemeClr val="tx1"/>
                </a:solidFill>
              </a:rPr>
              <a:t>Fases</a:t>
            </a:r>
            <a:r>
              <a:rPr lang="en-US" dirty="0" smtClean="0">
                <a:solidFill>
                  <a:schemeClr val="tx1"/>
                </a:solidFill>
              </a:rPr>
              <a:t> y </a:t>
            </a:r>
            <a:r>
              <a:rPr lang="en-US" dirty="0" err="1" smtClean="0">
                <a:solidFill>
                  <a:schemeClr val="tx1"/>
                </a:solidFill>
              </a:rPr>
              <a:t>proceso</a:t>
            </a:r>
            <a:r>
              <a:rPr lang="en-US" dirty="0" smtClean="0">
                <a:solidFill>
                  <a:schemeClr val="tx1"/>
                </a:solidFill>
              </a:rPr>
              <a:t> de </a:t>
            </a:r>
            <a:r>
              <a:rPr lang="en-US" dirty="0" err="1" smtClean="0">
                <a:solidFill>
                  <a:schemeClr val="tx1"/>
                </a:solidFill>
              </a:rPr>
              <a:t>lainvestigación</a:t>
            </a:r>
            <a:r>
              <a:rPr lang="en-US" dirty="0" smtClean="0">
                <a:solidFill>
                  <a:schemeClr val="tx1"/>
                </a:solidFill>
              </a:rPr>
              <a:t> </a:t>
            </a:r>
            <a:r>
              <a:rPr lang="en-US" dirty="0" err="1" smtClean="0">
                <a:solidFill>
                  <a:schemeClr val="tx1"/>
                </a:solidFill>
              </a:rPr>
              <a:t>cualitativa</a:t>
            </a:r>
            <a:r>
              <a:rPr lang="en-US" dirty="0" smtClean="0">
                <a:solidFill>
                  <a:schemeClr val="tx1"/>
                </a:solidFill>
              </a:rPr>
              <a:t>. </a:t>
            </a:r>
            <a:r>
              <a:rPr lang="en-US" dirty="0" err="1" smtClean="0">
                <a:solidFill>
                  <a:schemeClr val="tx1"/>
                </a:solidFill>
              </a:rPr>
              <a:t>Disponible</a:t>
            </a:r>
            <a:r>
              <a:rPr lang="en-US" dirty="0" smtClean="0">
                <a:solidFill>
                  <a:schemeClr val="tx1"/>
                </a:solidFill>
              </a:rPr>
              <a:t> </a:t>
            </a:r>
            <a:r>
              <a:rPr lang="en-US" dirty="0" err="1" smtClean="0">
                <a:solidFill>
                  <a:schemeClr val="tx1"/>
                </a:solidFill>
              </a:rPr>
              <a:t>en</a:t>
            </a:r>
            <a:r>
              <a:rPr lang="en-US" dirty="0">
                <a:solidFill>
                  <a:schemeClr val="tx1"/>
                </a:solidFill>
              </a:rPr>
              <a:t> </a:t>
            </a:r>
            <a:r>
              <a:rPr lang="en-US" dirty="0" smtClean="0">
                <a:solidFill>
                  <a:schemeClr val="tx1"/>
                </a:solidFill>
              </a:rPr>
              <a:t>	https</a:t>
            </a:r>
            <a:r>
              <a:rPr lang="en-US" dirty="0">
                <a:solidFill>
                  <a:schemeClr val="tx1"/>
                </a:solidFill>
              </a:rPr>
              <a:t>://</a:t>
            </a:r>
            <a:r>
              <a:rPr lang="en-US" dirty="0" smtClean="0">
                <a:solidFill>
                  <a:schemeClr val="tx1"/>
                </a:solidFill>
              </a:rPr>
              <a:t>www.researchgate.net/publication/297702458_Fases_y_procesos_de_la_investi	</a:t>
            </a:r>
            <a:r>
              <a:rPr lang="en-US" dirty="0" err="1" smtClean="0">
                <a:solidFill>
                  <a:schemeClr val="tx1"/>
                </a:solidFill>
              </a:rPr>
              <a:t>gacion</a:t>
            </a:r>
            <a:r>
              <a:rPr lang="en-US" dirty="0" smtClean="0">
                <a:solidFill>
                  <a:schemeClr val="tx1"/>
                </a:solidFill>
              </a:rPr>
              <a:t>	_</a:t>
            </a:r>
            <a:r>
              <a:rPr lang="en-US" dirty="0">
                <a:solidFill>
                  <a:schemeClr val="tx1"/>
                </a:solidFill>
              </a:rPr>
              <a:t>cualitativa</a:t>
            </a:r>
            <a:endParaRPr lang="es-MX" dirty="0">
              <a:solidFill>
                <a:schemeClr val="tx1"/>
              </a:solidFill>
            </a:endParaRPr>
          </a:p>
          <a:p>
            <a:pPr marL="0" indent="0">
              <a:buNone/>
            </a:pPr>
            <a:r>
              <a:rPr lang="es-MX" dirty="0">
                <a:solidFill>
                  <a:schemeClr val="tx1"/>
                </a:solidFill>
              </a:rPr>
              <a:t>Mariona, P. y </a:t>
            </a:r>
            <a:r>
              <a:rPr lang="es-MX" dirty="0" err="1">
                <a:solidFill>
                  <a:schemeClr val="tx1"/>
                </a:solidFill>
              </a:rPr>
              <a:t>Nonistrol</a:t>
            </a:r>
            <a:r>
              <a:rPr lang="es-MX" dirty="0">
                <a:solidFill>
                  <a:schemeClr val="tx1"/>
                </a:solidFill>
              </a:rPr>
              <a:t>, O. (2017). Curso de introducción a la investigación </a:t>
            </a:r>
            <a:r>
              <a:rPr lang="es-MX" dirty="0" smtClean="0">
                <a:solidFill>
                  <a:schemeClr val="tx1"/>
                </a:solidFill>
              </a:rPr>
              <a:t>cualitativa</a:t>
            </a:r>
            <a:r>
              <a:rPr lang="es-MX" dirty="0">
                <a:solidFill>
                  <a:schemeClr val="tx1"/>
                </a:solidFill>
              </a:rPr>
              <a:t>. </a:t>
            </a:r>
            <a:r>
              <a:rPr lang="es-MX" dirty="0" smtClean="0">
                <a:solidFill>
                  <a:schemeClr val="tx1"/>
                </a:solidFill>
              </a:rPr>
              <a:t>	Recuperado </a:t>
            </a:r>
            <a:r>
              <a:rPr lang="es-MX" dirty="0">
                <a:solidFill>
                  <a:schemeClr val="tx1"/>
                </a:solidFill>
              </a:rPr>
              <a:t>de https://www.semfyc.es/wp-	</a:t>
            </a:r>
            <a:r>
              <a:rPr lang="es-MX" dirty="0" err="1">
                <a:solidFill>
                  <a:schemeClr val="tx1"/>
                </a:solidFill>
              </a:rPr>
              <a:t>content</a:t>
            </a:r>
            <a:r>
              <a:rPr lang="es-MX" dirty="0">
                <a:solidFill>
                  <a:schemeClr val="tx1"/>
                </a:solidFill>
              </a:rPr>
              <a:t>/uploads/2018/01/M5_curso_intro_investigacion_cualitativa.pdf</a:t>
            </a:r>
          </a:p>
          <a:p>
            <a:pPr marL="0" indent="0">
              <a:buNone/>
            </a:pPr>
            <a:r>
              <a:rPr lang="es-MX" dirty="0" smtClean="0">
                <a:solidFill>
                  <a:schemeClr val="tx1"/>
                </a:solidFill>
              </a:rPr>
              <a:t>Navarro</a:t>
            </a:r>
            <a:r>
              <a:rPr lang="es-MX" dirty="0">
                <a:solidFill>
                  <a:schemeClr val="tx1"/>
                </a:solidFill>
              </a:rPr>
              <a:t>, García, </a:t>
            </a:r>
            <a:r>
              <a:rPr lang="es-MX" dirty="0" err="1">
                <a:solidFill>
                  <a:schemeClr val="tx1"/>
                </a:solidFill>
              </a:rPr>
              <a:t>Rappoport</a:t>
            </a:r>
            <a:r>
              <a:rPr lang="es-MX" dirty="0">
                <a:solidFill>
                  <a:schemeClr val="tx1"/>
                </a:solidFill>
              </a:rPr>
              <a:t> y </a:t>
            </a:r>
            <a:r>
              <a:rPr lang="es-MX" dirty="0" err="1">
                <a:solidFill>
                  <a:schemeClr val="tx1"/>
                </a:solidFill>
              </a:rPr>
              <a:t>Thoilliez</a:t>
            </a:r>
            <a:r>
              <a:rPr lang="es-MX" dirty="0">
                <a:solidFill>
                  <a:schemeClr val="tx1"/>
                </a:solidFill>
              </a:rPr>
              <a:t> (2017). Fundamentos de </a:t>
            </a:r>
            <a:r>
              <a:rPr lang="es-MX" dirty="0" smtClean="0">
                <a:solidFill>
                  <a:schemeClr val="tx1"/>
                </a:solidFill>
              </a:rPr>
              <a:t>la investigación </a:t>
            </a:r>
            <a:r>
              <a:rPr lang="es-MX" dirty="0">
                <a:solidFill>
                  <a:schemeClr val="tx1"/>
                </a:solidFill>
              </a:rPr>
              <a:t>y </a:t>
            </a:r>
            <a:r>
              <a:rPr lang="es-MX" dirty="0" smtClean="0">
                <a:solidFill>
                  <a:schemeClr val="tx1"/>
                </a:solidFill>
              </a:rPr>
              <a:t>la 	innovación </a:t>
            </a:r>
            <a:r>
              <a:rPr lang="es-MX" dirty="0">
                <a:solidFill>
                  <a:schemeClr val="tx1"/>
                </a:solidFill>
              </a:rPr>
              <a:t>educativa. </a:t>
            </a:r>
            <a:r>
              <a:rPr lang="es-MX" dirty="0" smtClean="0">
                <a:solidFill>
                  <a:schemeClr val="tx1"/>
                </a:solidFill>
              </a:rPr>
              <a:t>Logroño: UNIR.</a:t>
            </a:r>
            <a:endParaRPr lang="es-MX" dirty="0">
              <a:solidFill>
                <a:schemeClr val="tx1"/>
              </a:solidFill>
            </a:endParaRPr>
          </a:p>
          <a:p>
            <a:pPr marL="0" indent="0">
              <a:buNone/>
            </a:pPr>
            <a:r>
              <a:rPr lang="es-MX" dirty="0" smtClean="0">
                <a:solidFill>
                  <a:schemeClr val="tx1"/>
                </a:solidFill>
              </a:rPr>
              <a:t>OBS Business </a:t>
            </a:r>
            <a:r>
              <a:rPr lang="es-MX" dirty="0" err="1" smtClean="0">
                <a:solidFill>
                  <a:schemeClr val="tx1"/>
                </a:solidFill>
              </a:rPr>
              <a:t>School</a:t>
            </a:r>
            <a:r>
              <a:rPr lang="es-MX" dirty="0" smtClean="0">
                <a:solidFill>
                  <a:schemeClr val="tx1"/>
                </a:solidFill>
              </a:rPr>
              <a:t>. </a:t>
            </a:r>
            <a:r>
              <a:rPr lang="es-MX" dirty="0">
                <a:solidFill>
                  <a:schemeClr val="tx1"/>
                </a:solidFill>
              </a:rPr>
              <a:t>(2018). Ejemplos de técnicas de investigación cualitativa. Recuperado </a:t>
            </a:r>
            <a:r>
              <a:rPr lang="es-MX" dirty="0" smtClean="0">
                <a:solidFill>
                  <a:schemeClr val="tx1"/>
                </a:solidFill>
              </a:rPr>
              <a:t>	de  https</a:t>
            </a:r>
            <a:r>
              <a:rPr lang="es-MX" dirty="0">
                <a:solidFill>
                  <a:schemeClr val="tx1"/>
                </a:solidFill>
              </a:rPr>
              <a:t>://</a:t>
            </a:r>
            <a:r>
              <a:rPr lang="es-MX" dirty="0" smtClean="0">
                <a:solidFill>
                  <a:schemeClr val="tx1"/>
                </a:solidFill>
              </a:rPr>
              <a:t>www.obs-edu.com/int/blog-investigacion/direccion-general/ejemplos-de-	</a:t>
            </a:r>
            <a:r>
              <a:rPr lang="es-MX" dirty="0" err="1" smtClean="0">
                <a:solidFill>
                  <a:schemeClr val="tx1"/>
                </a:solidFill>
              </a:rPr>
              <a:t>tecnicas</a:t>
            </a:r>
            <a:r>
              <a:rPr lang="es-MX" dirty="0" smtClean="0">
                <a:solidFill>
                  <a:schemeClr val="tx1"/>
                </a:solidFill>
              </a:rPr>
              <a:t>-de-</a:t>
            </a:r>
            <a:r>
              <a:rPr lang="es-MX" dirty="0" err="1" smtClean="0">
                <a:solidFill>
                  <a:schemeClr val="tx1"/>
                </a:solidFill>
              </a:rPr>
              <a:t>investigacion</a:t>
            </a:r>
            <a:r>
              <a:rPr lang="es-MX" dirty="0" smtClean="0">
                <a:solidFill>
                  <a:schemeClr val="tx1"/>
                </a:solidFill>
              </a:rPr>
              <a:t>-cualitativa</a:t>
            </a:r>
            <a:endParaRPr lang="es-MX" dirty="0">
              <a:solidFill>
                <a:schemeClr val="tx1"/>
              </a:solidFill>
            </a:endParaRPr>
          </a:p>
          <a:p>
            <a:pPr marL="0" indent="0">
              <a:buNone/>
            </a:pPr>
            <a:r>
              <a:rPr lang="es-MX" dirty="0" err="1">
                <a:solidFill>
                  <a:schemeClr val="tx1"/>
                </a:solidFill>
              </a:rPr>
              <a:t>Pobea</a:t>
            </a:r>
            <a:r>
              <a:rPr lang="es-MX" dirty="0">
                <a:solidFill>
                  <a:schemeClr val="tx1"/>
                </a:solidFill>
              </a:rPr>
              <a:t>, M. (s/f). La encuesta, Recuperado de  	http://</a:t>
            </a:r>
            <a:r>
              <a:rPr lang="es-MX" dirty="0" smtClean="0">
                <a:solidFill>
                  <a:schemeClr val="tx1"/>
                </a:solidFill>
              </a:rPr>
              <a:t>files.sld.cu/bmn/files/2015/01/la-	encuesta.pdf</a:t>
            </a:r>
          </a:p>
          <a:p>
            <a:pPr marL="0" indent="0">
              <a:buNone/>
            </a:pPr>
            <a:r>
              <a:rPr lang="es-MX" dirty="0" err="1" smtClean="0">
                <a:solidFill>
                  <a:schemeClr val="tx1"/>
                </a:solidFill>
              </a:rPr>
              <a:t>Stevenazzi</a:t>
            </a:r>
            <a:r>
              <a:rPr lang="es-MX" dirty="0">
                <a:solidFill>
                  <a:schemeClr val="tx1"/>
                </a:solidFill>
              </a:rPr>
              <a:t>, F. (s.f.). Metodología cualitativa. Recuperado de  	http://</a:t>
            </a:r>
            <a:r>
              <a:rPr lang="es-MX" dirty="0" smtClean="0">
                <a:solidFill>
                  <a:schemeClr val="tx1"/>
                </a:solidFill>
              </a:rPr>
              <a:t>www.geocities.ws/uaexam/Felipe-Entrevista.pdf</a:t>
            </a:r>
            <a:endParaRPr lang="es-MX" dirty="0">
              <a:solidFill>
                <a:schemeClr val="tx1"/>
              </a:solidFill>
            </a:endParaRPr>
          </a:p>
          <a:p>
            <a:pPr marL="0" indent="0">
              <a:buNone/>
            </a:pPr>
            <a:r>
              <a:rPr lang="es-MX" dirty="0">
                <a:solidFill>
                  <a:schemeClr val="tx1"/>
                </a:solidFill>
              </a:rPr>
              <a:t>Vázquez, R. y Angulo, F. (s.f.).  Los Grupos de Discusión (</a:t>
            </a:r>
            <a:r>
              <a:rPr lang="es-MX" dirty="0" err="1">
                <a:solidFill>
                  <a:schemeClr val="tx1"/>
                </a:solidFill>
              </a:rPr>
              <a:t>focus</a:t>
            </a:r>
            <a:r>
              <a:rPr lang="es-MX" dirty="0">
                <a:solidFill>
                  <a:schemeClr val="tx1"/>
                </a:solidFill>
              </a:rPr>
              <a:t> </a:t>
            </a:r>
            <a:r>
              <a:rPr lang="es-MX" dirty="0" err="1">
                <a:solidFill>
                  <a:schemeClr val="tx1"/>
                </a:solidFill>
              </a:rPr>
              <a:t>group</a:t>
            </a:r>
            <a:r>
              <a:rPr lang="es-MX" dirty="0">
                <a:solidFill>
                  <a:schemeClr val="tx1"/>
                </a:solidFill>
              </a:rPr>
              <a:t>) o </a:t>
            </a:r>
            <a:r>
              <a:rPr lang="es-MX" dirty="0" smtClean="0">
                <a:solidFill>
                  <a:schemeClr val="tx1"/>
                </a:solidFill>
              </a:rPr>
              <a:t>entrevistas 	focalizadas </a:t>
            </a:r>
            <a:r>
              <a:rPr lang="es-MX" dirty="0">
                <a:solidFill>
                  <a:schemeClr val="tx1"/>
                </a:solidFill>
              </a:rPr>
              <a:t>grupales. Recuperado de  	https://</a:t>
            </a:r>
            <a:r>
              <a:rPr lang="es-MX" dirty="0" smtClean="0">
                <a:solidFill>
                  <a:schemeClr val="tx1"/>
                </a:solidFill>
              </a:rPr>
              <a:t>es.scribd.com/doc/32954917/LOS-	GRUPOS-DE-DISCUSION-O-</a:t>
            </a:r>
            <a:r>
              <a:rPr lang="es-MX" dirty="0">
                <a:solidFill>
                  <a:schemeClr val="tx1"/>
                </a:solidFill>
              </a:rPr>
              <a:t>	ENTREVISTAS-GRUPALES</a:t>
            </a:r>
          </a:p>
          <a:p>
            <a:pPr marL="0" indent="0">
              <a:buNone/>
            </a:pPr>
            <a:endParaRPr lang="es-MX" dirty="0">
              <a:solidFill>
                <a:schemeClr val="tx1"/>
              </a:solidFill>
            </a:endParaRPr>
          </a:p>
        </p:txBody>
      </p:sp>
    </p:spTree>
    <p:extLst>
      <p:ext uri="{BB962C8B-B14F-4D97-AF65-F5344CB8AC3E}">
        <p14:creationId xmlns:p14="http://schemas.microsoft.com/office/powerpoint/2010/main" val="4130125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642F3A4-BFC9-44BB-9A6B-2F6825461E23}"/>
              </a:ext>
            </a:extLst>
          </p:cNvPr>
          <p:cNvSpPr>
            <a:spLocks noGrp="1"/>
          </p:cNvSpPr>
          <p:nvPr>
            <p:ph type="title"/>
          </p:nvPr>
        </p:nvSpPr>
        <p:spPr>
          <a:xfrm>
            <a:off x="468585" y="620688"/>
            <a:ext cx="8229600" cy="792088"/>
          </a:xfrm>
        </p:spPr>
        <p:txBody>
          <a:bodyPr>
            <a:normAutofit/>
          </a:bodyPr>
          <a:lstStyle/>
          <a:p>
            <a:pPr algn="ctr"/>
            <a:r>
              <a:rPr lang="es-MX" sz="3200" dirty="0">
                <a:solidFill>
                  <a:schemeClr val="tx1"/>
                </a:solidFill>
              </a:rPr>
              <a:t>P</a:t>
            </a:r>
            <a:r>
              <a:rPr lang="es-MX" sz="3200" dirty="0" smtClean="0">
                <a:solidFill>
                  <a:schemeClr val="tx1"/>
                </a:solidFill>
              </a:rPr>
              <a:t>resentación</a:t>
            </a:r>
            <a:endParaRPr lang="es-MX" sz="3200" dirty="0">
              <a:solidFill>
                <a:schemeClr val="tx1"/>
              </a:solidFill>
            </a:endParaRPr>
          </a:p>
        </p:txBody>
      </p:sp>
      <p:sp>
        <p:nvSpPr>
          <p:cNvPr id="3" name="Marcador de contenido 2">
            <a:extLst>
              <a:ext uri="{FF2B5EF4-FFF2-40B4-BE49-F238E27FC236}">
                <a16:creationId xmlns:a16="http://schemas.microsoft.com/office/drawing/2014/main" xmlns="" id="{1125A82C-F145-43E6-A41D-516BBB530AB4}"/>
              </a:ext>
            </a:extLst>
          </p:cNvPr>
          <p:cNvSpPr>
            <a:spLocks noGrp="1"/>
          </p:cNvSpPr>
          <p:nvPr>
            <p:ph idx="1"/>
          </p:nvPr>
        </p:nvSpPr>
        <p:spPr>
          <a:xfrm>
            <a:off x="468585" y="1916832"/>
            <a:ext cx="8229600" cy="3384376"/>
          </a:xfrm>
        </p:spPr>
        <p:txBody>
          <a:bodyPr>
            <a:normAutofit/>
          </a:bodyPr>
          <a:lstStyle/>
          <a:p>
            <a:r>
              <a:rPr lang="es-MX" sz="3200" dirty="0" smtClean="0"/>
              <a:t>En esta unidad </a:t>
            </a:r>
            <a:r>
              <a:rPr lang="es-MX" sz="3200" dirty="0"/>
              <a:t>de aprendizaje </a:t>
            </a:r>
            <a:r>
              <a:rPr lang="es-MX" sz="3200" dirty="0" smtClean="0"/>
              <a:t>se elabora el 50% del trabajo de investigación que se presentará como opción de titulación cuando el estudiante así lo decida. El avance del trabajo debe ser avalado por el director del proyecto de titulación.</a:t>
            </a:r>
          </a:p>
        </p:txBody>
      </p:sp>
    </p:spTree>
    <p:extLst>
      <p:ext uri="{BB962C8B-B14F-4D97-AF65-F5344CB8AC3E}">
        <p14:creationId xmlns:p14="http://schemas.microsoft.com/office/powerpoint/2010/main" val="17336611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7D753F4-32B3-494B-9A9B-85B7889020A6}"/>
              </a:ext>
            </a:extLst>
          </p:cNvPr>
          <p:cNvSpPr>
            <a:spLocks noGrp="1"/>
          </p:cNvSpPr>
          <p:nvPr>
            <p:ph type="title"/>
          </p:nvPr>
        </p:nvSpPr>
        <p:spPr>
          <a:xfrm>
            <a:off x="609599" y="609600"/>
            <a:ext cx="6347713" cy="731168"/>
          </a:xfrm>
        </p:spPr>
        <p:txBody>
          <a:bodyPr>
            <a:normAutofit/>
          </a:bodyPr>
          <a:lstStyle/>
          <a:p>
            <a:pPr algn="ctr"/>
            <a:r>
              <a:rPr lang="es-MX" sz="3200" dirty="0" smtClean="0">
                <a:solidFill>
                  <a:schemeClr val="tx1"/>
                </a:solidFill>
              </a:rPr>
              <a:t>Guion explicativo</a:t>
            </a:r>
            <a:endParaRPr lang="es-MX" sz="3200" dirty="0">
              <a:solidFill>
                <a:schemeClr val="tx1"/>
              </a:solidFill>
            </a:endParaRPr>
          </a:p>
        </p:txBody>
      </p:sp>
      <p:sp>
        <p:nvSpPr>
          <p:cNvPr id="3" name="Marcador de contenido 2">
            <a:extLst>
              <a:ext uri="{FF2B5EF4-FFF2-40B4-BE49-F238E27FC236}">
                <a16:creationId xmlns:a16="http://schemas.microsoft.com/office/drawing/2014/main" xmlns="" id="{AA2A360F-2D3F-4209-8AFF-E44B23C9542B}"/>
              </a:ext>
            </a:extLst>
          </p:cNvPr>
          <p:cNvSpPr>
            <a:spLocks noGrp="1"/>
          </p:cNvSpPr>
          <p:nvPr>
            <p:ph idx="1"/>
          </p:nvPr>
        </p:nvSpPr>
        <p:spPr/>
        <p:txBody>
          <a:bodyPr>
            <a:normAutofit lnSpcReduction="10000"/>
          </a:bodyPr>
          <a:lstStyle/>
          <a:p>
            <a:r>
              <a:rPr lang="es-MX" dirty="0" smtClean="0"/>
              <a:t>Esta presentación está constituida por 36 láminas, las cuales fueron diseñadas para utilizarse como material didáctico de solo visión </a:t>
            </a:r>
            <a:r>
              <a:rPr lang="es-MX" dirty="0" err="1" smtClean="0"/>
              <a:t>proyectables</a:t>
            </a:r>
            <a:r>
              <a:rPr lang="es-MX" dirty="0" smtClean="0"/>
              <a:t>.</a:t>
            </a:r>
          </a:p>
          <a:p>
            <a:r>
              <a:rPr lang="es-MX" dirty="0" smtClean="0"/>
              <a:t>El </a:t>
            </a:r>
            <a:r>
              <a:rPr lang="es-MX" dirty="0"/>
              <a:t>tema </a:t>
            </a:r>
            <a:r>
              <a:rPr lang="es-MX" dirty="0" smtClean="0"/>
              <a:t>que se desarrolla es </a:t>
            </a:r>
            <a:r>
              <a:rPr lang="es-MX" b="1" dirty="0" smtClean="0"/>
              <a:t>Técnicas </a:t>
            </a:r>
            <a:r>
              <a:rPr lang="es-MX" b="1" dirty="0"/>
              <a:t>cualitativas básicas para la investigación de </a:t>
            </a:r>
            <a:r>
              <a:rPr lang="es-MX" b="1" dirty="0" smtClean="0"/>
              <a:t>campo, </a:t>
            </a:r>
            <a:r>
              <a:rPr lang="es-MX" dirty="0" smtClean="0"/>
              <a:t>mismo que se inserta en la Unidad </a:t>
            </a:r>
            <a:r>
              <a:rPr lang="es-MX" dirty="0"/>
              <a:t>de </a:t>
            </a:r>
            <a:r>
              <a:rPr lang="es-MX" dirty="0" smtClean="0"/>
              <a:t>competencia </a:t>
            </a:r>
            <a:r>
              <a:rPr lang="es-MX" b="1" dirty="0"/>
              <a:t>Terminar el proceso de recopilación de datos para reunir los elementos necesarios para la sustentación del </a:t>
            </a:r>
            <a:r>
              <a:rPr lang="es-MX" b="1" dirty="0" smtClean="0"/>
              <a:t>proyecto.</a:t>
            </a:r>
          </a:p>
          <a:p>
            <a:r>
              <a:rPr lang="es-MX" dirty="0" smtClean="0"/>
              <a:t>En esta Unidad de aprendizaje se busca que el estudiante tenga </a:t>
            </a:r>
            <a:r>
              <a:rPr lang="es-MX" dirty="0"/>
              <a:t>el conocimiento de las </a:t>
            </a:r>
            <a:r>
              <a:rPr lang="es-MX" dirty="0" smtClean="0"/>
              <a:t>técnicas </a:t>
            </a:r>
            <a:r>
              <a:rPr lang="es-MX" dirty="0"/>
              <a:t>básicas para la investigación documental y de campo</a:t>
            </a:r>
            <a:r>
              <a:rPr lang="es-MX" dirty="0" smtClean="0"/>
              <a:t>. En este caso particular </a:t>
            </a:r>
            <a:r>
              <a:rPr lang="es-MX" dirty="0"/>
              <a:t>las Técnicas cualitativas básicas para la investigación de </a:t>
            </a:r>
            <a:r>
              <a:rPr lang="es-MX" dirty="0" smtClean="0"/>
              <a:t>campo.</a:t>
            </a:r>
            <a:endParaRPr lang="es-MX" dirty="0"/>
          </a:p>
          <a:p>
            <a:endParaRPr lang="es-MX" dirty="0"/>
          </a:p>
        </p:txBody>
      </p:sp>
    </p:spTree>
    <p:extLst>
      <p:ext uri="{BB962C8B-B14F-4D97-AF65-F5344CB8AC3E}">
        <p14:creationId xmlns:p14="http://schemas.microsoft.com/office/powerpoint/2010/main" val="8265736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a:solidFill>
                  <a:schemeClr val="tx1"/>
                </a:solidFill>
              </a:rPr>
              <a:t>Guion </a:t>
            </a:r>
            <a:r>
              <a:rPr lang="es-MX" sz="3200" dirty="0" smtClean="0">
                <a:solidFill>
                  <a:schemeClr val="tx1"/>
                </a:solidFill>
              </a:rPr>
              <a:t>explicativo (continúa)</a:t>
            </a:r>
            <a:endParaRPr lang="es-MX" sz="3200" dirty="0"/>
          </a:p>
        </p:txBody>
      </p:sp>
      <p:sp>
        <p:nvSpPr>
          <p:cNvPr id="3" name="Marcador de contenido 2"/>
          <p:cNvSpPr>
            <a:spLocks noGrp="1"/>
          </p:cNvSpPr>
          <p:nvPr>
            <p:ph idx="1"/>
          </p:nvPr>
        </p:nvSpPr>
        <p:spPr/>
        <p:txBody>
          <a:bodyPr>
            <a:normAutofit lnSpcReduction="10000"/>
          </a:bodyPr>
          <a:lstStyle/>
          <a:p>
            <a:pPr>
              <a:buFont typeface="+mj-lt"/>
              <a:buAutoNum type="arabicPeriod"/>
            </a:pPr>
            <a:r>
              <a:rPr lang="es-MX" dirty="0" smtClean="0"/>
              <a:t>Se presenta que es la investigación en general y los enfoques cualitativos y cuantitativos.</a:t>
            </a:r>
          </a:p>
          <a:p>
            <a:pPr>
              <a:buFont typeface="+mj-lt"/>
              <a:buAutoNum type="arabicPeriod"/>
            </a:pPr>
            <a:r>
              <a:rPr lang="es-MX" dirty="0" smtClean="0"/>
              <a:t>Se identifica en que parte del proceso de investigación </a:t>
            </a:r>
            <a:r>
              <a:rPr lang="es-MX" dirty="0"/>
              <a:t>se insertan </a:t>
            </a:r>
            <a:r>
              <a:rPr lang="es-MX" dirty="0" smtClean="0"/>
              <a:t>las Técnicas básicas </a:t>
            </a:r>
            <a:r>
              <a:rPr lang="es-MX" dirty="0"/>
              <a:t>para la investigación de campo </a:t>
            </a:r>
            <a:r>
              <a:rPr lang="es-MX" dirty="0" smtClean="0"/>
              <a:t>del enfoque cualitativo.</a:t>
            </a:r>
          </a:p>
          <a:p>
            <a:pPr>
              <a:buFont typeface="+mj-lt"/>
              <a:buAutoNum type="arabicPeriod"/>
            </a:pPr>
            <a:r>
              <a:rPr lang="es-MX" dirty="0" smtClean="0"/>
              <a:t>Se explican las siguientes </a:t>
            </a:r>
            <a:r>
              <a:rPr lang="es-MX" dirty="0"/>
              <a:t>técnicas </a:t>
            </a:r>
            <a:r>
              <a:rPr lang="es-MX" dirty="0" smtClean="0"/>
              <a:t>Entrevistas, Encuesta, Cuestionario, Grupo </a:t>
            </a:r>
            <a:r>
              <a:rPr lang="es-MX" dirty="0"/>
              <a:t>de </a:t>
            </a:r>
            <a:r>
              <a:rPr lang="es-MX" dirty="0" smtClean="0"/>
              <a:t>discusión, Observación, Biográfico-Narrativa, Historia </a:t>
            </a:r>
            <a:r>
              <a:rPr lang="es-MX" dirty="0"/>
              <a:t>de </a:t>
            </a:r>
            <a:r>
              <a:rPr lang="es-MX" dirty="0" smtClean="0"/>
              <a:t>vida y estudio de caso.</a:t>
            </a:r>
          </a:p>
          <a:p>
            <a:pPr>
              <a:buFont typeface="+mj-lt"/>
              <a:buAutoNum type="arabicPeriod"/>
            </a:pPr>
            <a:r>
              <a:rPr lang="es-MX" dirty="0" smtClean="0"/>
              <a:t>Finalmente se anexan una serie de ligas que se vinculan con documentos relacionados con la investigación cualitativa, además de las referencias que dan soporte a esta presentación.</a:t>
            </a:r>
            <a:endParaRPr lang="es-MX" dirty="0"/>
          </a:p>
          <a:p>
            <a:pPr>
              <a:buFont typeface="+mj-lt"/>
              <a:buAutoNum type="arabicPeriod"/>
            </a:pPr>
            <a:endParaRPr lang="es-MX" dirty="0" smtClean="0"/>
          </a:p>
          <a:p>
            <a:pPr>
              <a:buFont typeface="+mj-lt"/>
              <a:buAutoNum type="arabicPeriod"/>
            </a:pPr>
            <a:endParaRPr lang="es-MX" dirty="0" smtClean="0"/>
          </a:p>
          <a:p>
            <a:endParaRPr lang="es-MX" dirty="0"/>
          </a:p>
        </p:txBody>
      </p:sp>
    </p:spTree>
    <p:extLst>
      <p:ext uri="{BB962C8B-B14F-4D97-AF65-F5344CB8AC3E}">
        <p14:creationId xmlns:p14="http://schemas.microsoft.com/office/powerpoint/2010/main" val="33260571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609600"/>
            <a:ext cx="6347713" cy="803176"/>
          </a:xfrm>
        </p:spPr>
        <p:txBody>
          <a:bodyPr>
            <a:normAutofit/>
          </a:bodyPr>
          <a:lstStyle/>
          <a:p>
            <a:pPr algn="ctr"/>
            <a:r>
              <a:rPr lang="es-MX" sz="3200" dirty="0" smtClean="0">
                <a:solidFill>
                  <a:schemeClr val="tx1"/>
                </a:solidFill>
              </a:rPr>
              <a:t>La investigación</a:t>
            </a:r>
            <a:endParaRPr lang="es-MX" sz="3200" dirty="0">
              <a:solidFill>
                <a:schemeClr val="tx1"/>
              </a:solidFill>
            </a:endParaRPr>
          </a:p>
        </p:txBody>
      </p:sp>
      <p:sp>
        <p:nvSpPr>
          <p:cNvPr id="3" name="Marcador de contenido 2"/>
          <p:cNvSpPr>
            <a:spLocks noGrp="1"/>
          </p:cNvSpPr>
          <p:nvPr>
            <p:ph idx="1"/>
          </p:nvPr>
        </p:nvSpPr>
        <p:spPr>
          <a:xfrm>
            <a:off x="609599" y="1772816"/>
            <a:ext cx="6347714" cy="4268547"/>
          </a:xfrm>
        </p:spPr>
        <p:txBody>
          <a:bodyPr/>
          <a:lstStyle/>
          <a:p>
            <a:r>
              <a:rPr lang="es-MX" dirty="0"/>
              <a:t>La investigación </a:t>
            </a:r>
            <a:r>
              <a:rPr lang="es-MX" dirty="0" smtClean="0"/>
              <a:t>se realiza con el empleo de una serie de procesos </a:t>
            </a:r>
            <a:r>
              <a:rPr lang="es-MX" dirty="0"/>
              <a:t>sistemáticos, críticos y empíricos que se aplican al </a:t>
            </a:r>
            <a:r>
              <a:rPr lang="es-MX" dirty="0" smtClean="0"/>
              <a:t>estudio de ciertos fenómenos </a:t>
            </a:r>
            <a:r>
              <a:rPr lang="es-MX" dirty="0"/>
              <a:t>o </a:t>
            </a:r>
            <a:r>
              <a:rPr lang="es-MX" dirty="0" smtClean="0"/>
              <a:t>problemas específicos (Hernández, 2014).</a:t>
            </a:r>
          </a:p>
          <a:p>
            <a:r>
              <a:rPr lang="es-MX" dirty="0" smtClean="0"/>
              <a:t>La investigación también busca ahondar en el conocimiento, ya sea de teórico</a:t>
            </a:r>
            <a:r>
              <a:rPr lang="es-MX" dirty="0"/>
              <a:t>, práctico o teórico-práctico</a:t>
            </a:r>
            <a:r>
              <a:rPr lang="es-MX" dirty="0" smtClean="0"/>
              <a:t>, con el objetivo de dar solución a los problemas de la sociedad (Cortés e Iglesias, 2004).</a:t>
            </a:r>
          </a:p>
          <a:p>
            <a:r>
              <a:rPr lang="es-MX" dirty="0" smtClean="0"/>
              <a:t>Para Navarro, García, </a:t>
            </a:r>
            <a:r>
              <a:rPr lang="es-MX" dirty="0" err="1" smtClean="0"/>
              <a:t>Rappoport</a:t>
            </a:r>
            <a:r>
              <a:rPr lang="es-MX" dirty="0"/>
              <a:t> y </a:t>
            </a:r>
            <a:r>
              <a:rPr lang="es-MX" dirty="0" err="1" smtClean="0"/>
              <a:t>Thoilliez</a:t>
            </a:r>
            <a:r>
              <a:rPr lang="es-MX" dirty="0" smtClean="0"/>
              <a:t> (2017, p.15) “la </a:t>
            </a:r>
            <a:r>
              <a:rPr lang="es-MX" dirty="0"/>
              <a:t>investigación es un proceso sistemático de resolución de interrogantes y búsqueda de conocimiento que tiene </a:t>
            </a:r>
            <a:r>
              <a:rPr lang="es-MX" dirty="0" smtClean="0"/>
              <a:t>unas reglas </a:t>
            </a:r>
            <a:r>
              <a:rPr lang="es-MX" dirty="0"/>
              <a:t>propias, es decir, un </a:t>
            </a:r>
            <a:r>
              <a:rPr lang="es-MX" dirty="0" smtClean="0"/>
              <a:t>método.”</a:t>
            </a:r>
          </a:p>
          <a:p>
            <a:endParaRPr lang="es-MX" dirty="0"/>
          </a:p>
        </p:txBody>
      </p:sp>
    </p:spTree>
    <p:extLst>
      <p:ext uri="{BB962C8B-B14F-4D97-AF65-F5344CB8AC3E}">
        <p14:creationId xmlns:p14="http://schemas.microsoft.com/office/powerpoint/2010/main" val="5123611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609600"/>
            <a:ext cx="6347713" cy="659160"/>
          </a:xfrm>
        </p:spPr>
        <p:txBody>
          <a:bodyPr>
            <a:normAutofit/>
          </a:bodyPr>
          <a:lstStyle/>
          <a:p>
            <a:pPr algn="ctr"/>
            <a:r>
              <a:rPr lang="es-MX" sz="3200" dirty="0" smtClean="0">
                <a:solidFill>
                  <a:schemeClr val="tx1"/>
                </a:solidFill>
              </a:rPr>
              <a:t>Enfoques</a:t>
            </a:r>
            <a:endParaRPr lang="es-MX" sz="3200" dirty="0">
              <a:solidFill>
                <a:schemeClr val="tx1"/>
              </a:solidFill>
            </a:endParaRPr>
          </a:p>
        </p:txBody>
      </p:sp>
      <p:sp>
        <p:nvSpPr>
          <p:cNvPr id="3" name="Marcador de contenido 2"/>
          <p:cNvSpPr>
            <a:spLocks noGrp="1"/>
          </p:cNvSpPr>
          <p:nvPr>
            <p:ph idx="1"/>
          </p:nvPr>
        </p:nvSpPr>
        <p:spPr>
          <a:xfrm>
            <a:off x="609599" y="1556792"/>
            <a:ext cx="6347714" cy="4484571"/>
          </a:xfrm>
        </p:spPr>
        <p:txBody>
          <a:bodyPr/>
          <a:lstStyle/>
          <a:p>
            <a:r>
              <a:rPr lang="es-MX" dirty="0" smtClean="0"/>
              <a:t>El </a:t>
            </a:r>
            <a:r>
              <a:rPr lang="es-MX" dirty="0"/>
              <a:t>enfoque cuantitativo y el </a:t>
            </a:r>
            <a:r>
              <a:rPr lang="es-MX" dirty="0" smtClean="0"/>
              <a:t>enfoque cualitativo emplean </a:t>
            </a:r>
            <a:r>
              <a:rPr lang="es-MX" dirty="0"/>
              <a:t>procesos cuidadosos, metódicos y empíricos en su esfuerzo para </a:t>
            </a:r>
            <a:r>
              <a:rPr lang="es-MX" dirty="0" smtClean="0"/>
              <a:t>generar conocimiento (Hernández, 2014).</a:t>
            </a:r>
          </a:p>
          <a:p>
            <a:endParaRPr lang="es-MX" dirty="0"/>
          </a:p>
        </p:txBody>
      </p:sp>
      <p:sp>
        <p:nvSpPr>
          <p:cNvPr id="5" name="Rectángulo 4"/>
          <p:cNvSpPr/>
          <p:nvPr/>
        </p:nvSpPr>
        <p:spPr>
          <a:xfrm>
            <a:off x="1619672" y="3212976"/>
            <a:ext cx="1872208"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Cualitativo</a:t>
            </a:r>
            <a:endParaRPr lang="es-MX" dirty="0">
              <a:solidFill>
                <a:schemeClr val="tx1"/>
              </a:solidFill>
            </a:endParaRPr>
          </a:p>
        </p:txBody>
      </p:sp>
      <p:sp>
        <p:nvSpPr>
          <p:cNvPr id="6" name="Rectángulo 5"/>
          <p:cNvSpPr/>
          <p:nvPr/>
        </p:nvSpPr>
        <p:spPr>
          <a:xfrm>
            <a:off x="4644008" y="3212976"/>
            <a:ext cx="1872208"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Cuantitativo</a:t>
            </a:r>
            <a:endParaRPr lang="es-MX" dirty="0">
              <a:solidFill>
                <a:schemeClr val="tx1"/>
              </a:solidFill>
            </a:endParaRPr>
          </a:p>
        </p:txBody>
      </p:sp>
      <p:sp>
        <p:nvSpPr>
          <p:cNvPr id="7" name="Rectángulo 6"/>
          <p:cNvSpPr/>
          <p:nvPr/>
        </p:nvSpPr>
        <p:spPr>
          <a:xfrm>
            <a:off x="1619672" y="4285848"/>
            <a:ext cx="1872208" cy="18074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100" dirty="0" smtClean="0">
                <a:solidFill>
                  <a:schemeClr val="tx1"/>
                </a:solidFill>
              </a:rPr>
              <a:t>Recolección y </a:t>
            </a:r>
            <a:r>
              <a:rPr lang="es-MX" sz="1100" dirty="0">
                <a:solidFill>
                  <a:schemeClr val="tx1"/>
                </a:solidFill>
              </a:rPr>
              <a:t>análisis de </a:t>
            </a:r>
            <a:r>
              <a:rPr lang="es-MX" sz="1100" dirty="0" smtClean="0">
                <a:solidFill>
                  <a:schemeClr val="tx1"/>
                </a:solidFill>
              </a:rPr>
              <a:t>datos con el fin de delimitar las </a:t>
            </a:r>
            <a:r>
              <a:rPr lang="es-MX" sz="1100" dirty="0">
                <a:solidFill>
                  <a:schemeClr val="tx1"/>
                </a:solidFill>
              </a:rPr>
              <a:t>preguntas de </a:t>
            </a:r>
            <a:r>
              <a:rPr lang="es-MX" sz="1100" dirty="0" smtClean="0">
                <a:solidFill>
                  <a:schemeClr val="tx1"/>
                </a:solidFill>
              </a:rPr>
              <a:t>investigación.</a:t>
            </a:r>
          </a:p>
          <a:p>
            <a:endParaRPr lang="es-MX" sz="1100" dirty="0">
              <a:solidFill>
                <a:schemeClr val="tx1"/>
              </a:solidFill>
            </a:endParaRPr>
          </a:p>
          <a:p>
            <a:endParaRPr lang="es-MX" sz="1100" dirty="0">
              <a:solidFill>
                <a:schemeClr val="tx1"/>
              </a:solidFill>
            </a:endParaRPr>
          </a:p>
          <a:p>
            <a:r>
              <a:rPr lang="es-MX" sz="1100" dirty="0" smtClean="0">
                <a:solidFill>
                  <a:schemeClr val="tx1"/>
                </a:solidFill>
              </a:rPr>
              <a:t>Presentar nuevos cuestionamientos en </a:t>
            </a:r>
            <a:r>
              <a:rPr lang="es-MX" sz="1100" dirty="0">
                <a:solidFill>
                  <a:schemeClr val="tx1"/>
                </a:solidFill>
              </a:rPr>
              <a:t>el</a:t>
            </a:r>
          </a:p>
          <a:p>
            <a:r>
              <a:rPr lang="es-MX" sz="1100" dirty="0">
                <a:solidFill>
                  <a:schemeClr val="tx1"/>
                </a:solidFill>
              </a:rPr>
              <a:t>proceso de interpretación.</a:t>
            </a:r>
          </a:p>
        </p:txBody>
      </p:sp>
      <p:sp>
        <p:nvSpPr>
          <p:cNvPr id="8" name="Rectángulo 7"/>
          <p:cNvSpPr/>
          <p:nvPr/>
        </p:nvSpPr>
        <p:spPr>
          <a:xfrm>
            <a:off x="4644008" y="4285848"/>
            <a:ext cx="1872208" cy="18074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100" dirty="0" smtClean="0">
                <a:solidFill>
                  <a:schemeClr val="tx1"/>
                </a:solidFill>
              </a:rPr>
              <a:t>Recolección de </a:t>
            </a:r>
            <a:r>
              <a:rPr lang="es-MX" sz="1100" dirty="0">
                <a:solidFill>
                  <a:schemeClr val="tx1"/>
                </a:solidFill>
              </a:rPr>
              <a:t>datos para probar </a:t>
            </a:r>
            <a:r>
              <a:rPr lang="es-MX" sz="1100" dirty="0" smtClean="0">
                <a:solidFill>
                  <a:schemeClr val="tx1"/>
                </a:solidFill>
              </a:rPr>
              <a:t>hipótesis.</a:t>
            </a:r>
          </a:p>
          <a:p>
            <a:endParaRPr lang="es-MX" sz="1100" dirty="0">
              <a:solidFill>
                <a:schemeClr val="tx1"/>
              </a:solidFill>
            </a:endParaRPr>
          </a:p>
          <a:p>
            <a:r>
              <a:rPr lang="es-MX" sz="1100" dirty="0" smtClean="0">
                <a:solidFill>
                  <a:schemeClr val="tx1"/>
                </a:solidFill>
              </a:rPr>
              <a:t>Medición </a:t>
            </a:r>
            <a:r>
              <a:rPr lang="es-MX" sz="1100" dirty="0">
                <a:solidFill>
                  <a:schemeClr val="tx1"/>
                </a:solidFill>
              </a:rPr>
              <a:t>numérica y el</a:t>
            </a:r>
          </a:p>
          <a:p>
            <a:r>
              <a:rPr lang="es-MX" sz="1100" dirty="0">
                <a:solidFill>
                  <a:schemeClr val="tx1"/>
                </a:solidFill>
              </a:rPr>
              <a:t>análisis </a:t>
            </a:r>
            <a:r>
              <a:rPr lang="es-MX" sz="1100" dirty="0" smtClean="0">
                <a:solidFill>
                  <a:schemeClr val="tx1"/>
                </a:solidFill>
              </a:rPr>
              <a:t>estadístico.</a:t>
            </a:r>
          </a:p>
          <a:p>
            <a:endParaRPr lang="es-MX" sz="1100" dirty="0">
              <a:solidFill>
                <a:schemeClr val="tx1"/>
              </a:solidFill>
            </a:endParaRPr>
          </a:p>
          <a:p>
            <a:endParaRPr lang="es-MX" sz="1100" dirty="0" smtClean="0">
              <a:solidFill>
                <a:schemeClr val="tx1"/>
              </a:solidFill>
            </a:endParaRPr>
          </a:p>
          <a:p>
            <a:r>
              <a:rPr lang="es-MX" sz="1100" dirty="0" smtClean="0">
                <a:solidFill>
                  <a:schemeClr val="tx1"/>
                </a:solidFill>
              </a:rPr>
              <a:t>Establecer pautas </a:t>
            </a:r>
            <a:r>
              <a:rPr lang="es-MX" sz="1100" dirty="0">
                <a:solidFill>
                  <a:schemeClr val="tx1"/>
                </a:solidFill>
              </a:rPr>
              <a:t>de comportamiento y probar</a:t>
            </a:r>
          </a:p>
          <a:p>
            <a:r>
              <a:rPr lang="es-MX" sz="1100" dirty="0">
                <a:solidFill>
                  <a:schemeClr val="tx1"/>
                </a:solidFill>
              </a:rPr>
              <a:t>teorías.</a:t>
            </a:r>
          </a:p>
        </p:txBody>
      </p:sp>
      <p:cxnSp>
        <p:nvCxnSpPr>
          <p:cNvPr id="10" name="Conector recto 9"/>
          <p:cNvCxnSpPr>
            <a:stCxn id="5" idx="2"/>
            <a:endCxn id="7" idx="0"/>
          </p:cNvCxnSpPr>
          <p:nvPr/>
        </p:nvCxnSpPr>
        <p:spPr>
          <a:xfrm>
            <a:off x="2555776" y="4005064"/>
            <a:ext cx="0" cy="280784"/>
          </a:xfrm>
          <a:prstGeom prst="line">
            <a:avLst/>
          </a:prstGeom>
        </p:spPr>
        <p:style>
          <a:lnRef idx="3">
            <a:schemeClr val="dk1"/>
          </a:lnRef>
          <a:fillRef idx="0">
            <a:schemeClr val="dk1"/>
          </a:fillRef>
          <a:effectRef idx="2">
            <a:schemeClr val="dk1"/>
          </a:effectRef>
          <a:fontRef idx="minor">
            <a:schemeClr val="tx1"/>
          </a:fontRef>
        </p:style>
      </p:cxnSp>
      <p:cxnSp>
        <p:nvCxnSpPr>
          <p:cNvPr id="12" name="Conector recto 11"/>
          <p:cNvCxnSpPr>
            <a:stCxn id="6" idx="2"/>
            <a:endCxn id="8" idx="0"/>
          </p:cNvCxnSpPr>
          <p:nvPr/>
        </p:nvCxnSpPr>
        <p:spPr>
          <a:xfrm>
            <a:off x="5580112" y="4005064"/>
            <a:ext cx="0" cy="280784"/>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6530715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xmlns="" id="{D87CC828-8765-4259-A5DF-7FABA6D4064A}"/>
              </a:ext>
            </a:extLst>
          </p:cNvPr>
          <p:cNvSpPr>
            <a:spLocks noGrp="1" noChangeArrowheads="1"/>
          </p:cNvSpPr>
          <p:nvPr>
            <p:ph type="title"/>
          </p:nvPr>
        </p:nvSpPr>
        <p:spPr>
          <a:xfrm>
            <a:off x="323528" y="403224"/>
            <a:ext cx="8561709" cy="982663"/>
          </a:xfrm>
          <a:noFill/>
        </p:spPr>
        <p:txBody>
          <a:bodyPr>
            <a:normAutofit/>
          </a:bodyPr>
          <a:lstStyle/>
          <a:p>
            <a:pPr algn="ctr"/>
            <a:r>
              <a:rPr lang="es-VE" altLang="es-MX" sz="3200" dirty="0">
                <a:solidFill>
                  <a:schemeClr val="tx1"/>
                </a:solidFill>
                <a:effectLst>
                  <a:outerShdw blurRad="38100" dist="38100" dir="2700000" algn="tl">
                    <a:srgbClr val="C0C0C0"/>
                  </a:outerShdw>
                </a:effectLst>
              </a:rPr>
              <a:t>Fases de la investigación cualitativa</a:t>
            </a:r>
          </a:p>
        </p:txBody>
      </p:sp>
      <p:pic>
        <p:nvPicPr>
          <p:cNvPr id="3" name="Imagen 2"/>
          <p:cNvPicPr>
            <a:picLocks noChangeAspect="1"/>
          </p:cNvPicPr>
          <p:nvPr/>
        </p:nvPicPr>
        <p:blipFill rotWithShape="1">
          <a:blip r:embed="rId3"/>
          <a:srcRect l="32675" t="35999" r="32675" b="27601"/>
          <a:stretch/>
        </p:blipFill>
        <p:spPr>
          <a:xfrm>
            <a:off x="694122" y="1690801"/>
            <a:ext cx="4874388" cy="2880320"/>
          </a:xfrm>
          <a:prstGeom prst="rect">
            <a:avLst/>
          </a:prstGeom>
          <a:ln>
            <a:solidFill>
              <a:schemeClr val="tx1"/>
            </a:solidFill>
          </a:ln>
        </p:spPr>
      </p:pic>
      <p:sp>
        <p:nvSpPr>
          <p:cNvPr id="48" name="Marcador de contenido 2"/>
          <p:cNvSpPr>
            <a:spLocks noGrp="1"/>
          </p:cNvSpPr>
          <p:nvPr>
            <p:ph idx="1"/>
          </p:nvPr>
        </p:nvSpPr>
        <p:spPr>
          <a:xfrm>
            <a:off x="467544" y="4653136"/>
            <a:ext cx="5445731" cy="812163"/>
          </a:xfrm>
        </p:spPr>
        <p:txBody>
          <a:bodyPr>
            <a:normAutofit/>
          </a:bodyPr>
          <a:lstStyle/>
          <a:p>
            <a:pPr marL="0" indent="0" algn="ctr">
              <a:buNone/>
            </a:pPr>
            <a:r>
              <a:rPr lang="es-MX" dirty="0" smtClean="0"/>
              <a:t>Proceso de investigación cualitativa (López, 2009)</a:t>
            </a:r>
            <a:endParaRPr lang="es-MX" dirty="0"/>
          </a:p>
        </p:txBody>
      </p:sp>
      <p:sp>
        <p:nvSpPr>
          <p:cNvPr id="49" name="Marcador de contenido 2"/>
          <p:cNvSpPr txBox="1">
            <a:spLocks/>
          </p:cNvSpPr>
          <p:nvPr/>
        </p:nvSpPr>
        <p:spPr>
          <a:xfrm>
            <a:off x="6012160" y="2215820"/>
            <a:ext cx="2421395" cy="1830281"/>
          </a:xfrm>
          <a:prstGeom prst="rect">
            <a:avLst/>
          </a:prstGeom>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r>
              <a:rPr lang="es-MX" dirty="0"/>
              <a:t>El tema Técnicas cualitativas básicas para la investigación de </a:t>
            </a:r>
            <a:r>
              <a:rPr lang="es-MX" dirty="0" smtClean="0"/>
              <a:t>campo se inserta en el proceso de trabajo de campo</a:t>
            </a:r>
            <a:endParaRPr lang="es-MX" dirty="0"/>
          </a:p>
        </p:txBody>
      </p:sp>
    </p:spTree>
    <p:extLst>
      <p:ext uri="{BB962C8B-B14F-4D97-AF65-F5344CB8AC3E}">
        <p14:creationId xmlns:p14="http://schemas.microsoft.com/office/powerpoint/2010/main" val="160469355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983</TotalTime>
  <Words>1762</Words>
  <Application>Microsoft Office PowerPoint</Application>
  <PresentationFormat>Presentación en pantalla (4:3)</PresentationFormat>
  <Paragraphs>227</Paragraphs>
  <Slides>36</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36</vt:i4>
      </vt:variant>
    </vt:vector>
  </HeadingPairs>
  <TitlesOfParts>
    <vt:vector size="44" baseType="lpstr">
      <vt:lpstr>Arial</vt:lpstr>
      <vt:lpstr>Calibri</vt:lpstr>
      <vt:lpstr>Monotype Sorts</vt:lpstr>
      <vt:lpstr>Tahoma</vt:lpstr>
      <vt:lpstr>Trebuchet MS</vt:lpstr>
      <vt:lpstr>Wingdings</vt:lpstr>
      <vt:lpstr>Wingdings 3</vt:lpstr>
      <vt:lpstr>Faceta</vt:lpstr>
      <vt:lpstr>Presentación de PowerPoint</vt:lpstr>
      <vt:lpstr>Datos de identificación de la UA</vt:lpstr>
      <vt:lpstr>Programa de la UA Seminario de Investigación II</vt:lpstr>
      <vt:lpstr>Presentación</vt:lpstr>
      <vt:lpstr>Guion explicativo</vt:lpstr>
      <vt:lpstr>Guion explicativo (continúa)</vt:lpstr>
      <vt:lpstr>La investigación</vt:lpstr>
      <vt:lpstr>Enfoques</vt:lpstr>
      <vt:lpstr>Fases de la investigación cualitativa</vt:lpstr>
      <vt:lpstr>¿Qué es una técnica?</vt:lpstr>
      <vt:lpstr>La entrevista</vt:lpstr>
      <vt:lpstr>Ventajas (Galán, 2009)</vt:lpstr>
      <vt:lpstr>Tipos de entrevista</vt:lpstr>
      <vt:lpstr>Presentación de PowerPoint</vt:lpstr>
      <vt:lpstr>Presentación de PowerPoint</vt:lpstr>
      <vt:lpstr>Presentación de PowerPoint</vt:lpstr>
      <vt:lpstr>Presentación de PowerPoint</vt:lpstr>
      <vt:lpstr>Encuesta</vt:lpstr>
      <vt:lpstr>Tipos de encuesta (Pobea,Margarita , s/f)</vt:lpstr>
      <vt:lpstr>Tipos de entrevista</vt:lpstr>
      <vt:lpstr>Cuestionario</vt:lpstr>
      <vt:lpstr>Presentación de PowerPoint</vt:lpstr>
      <vt:lpstr>Presentación de PowerPoint</vt:lpstr>
      <vt:lpstr>Grupo de discusión</vt:lpstr>
      <vt:lpstr>Presentación de PowerPoint</vt:lpstr>
      <vt:lpstr>Presentación de PowerPoint</vt:lpstr>
      <vt:lpstr>Observación</vt:lpstr>
      <vt:lpstr>Tipos de observación (Kawulich, Barbara B., 2005)</vt:lpstr>
      <vt:lpstr>Presentación de PowerPoint</vt:lpstr>
      <vt:lpstr>Recogida de datos</vt:lpstr>
      <vt:lpstr>La observación </vt:lpstr>
      <vt:lpstr>Método biográfico- narrativa</vt:lpstr>
      <vt:lpstr>Historia de vida</vt:lpstr>
      <vt:lpstr>Presentación de PowerPoint</vt:lpstr>
      <vt:lpstr>Referencias</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METODOLOGIA CUALITATIVA Y SUS TECNICAS</dc:title>
  <dc:creator>Servicio Tutoría</dc:creator>
  <cp:lastModifiedBy>TUTORÍA</cp:lastModifiedBy>
  <cp:revision>57</cp:revision>
  <dcterms:created xsi:type="dcterms:W3CDTF">2018-09-26T14:57:22Z</dcterms:created>
  <dcterms:modified xsi:type="dcterms:W3CDTF">2019-09-27T23:59:33Z</dcterms:modified>
</cp:coreProperties>
</file>