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27" r:id="rId4"/>
  </p:sldMasterIdLst>
  <p:sldIdLst>
    <p:sldId id="274" r:id="rId5"/>
    <p:sldId id="275" r:id="rId6"/>
    <p:sldId id="256" r:id="rId7"/>
    <p:sldId id="276" r:id="rId8"/>
    <p:sldId id="287" r:id="rId9"/>
    <p:sldId id="277" r:id="rId10"/>
    <p:sldId id="278" r:id="rId11"/>
    <p:sldId id="282" r:id="rId12"/>
    <p:sldId id="279" r:id="rId13"/>
    <p:sldId id="288" r:id="rId14"/>
    <p:sldId id="280" r:id="rId15"/>
    <p:sldId id="289" r:id="rId16"/>
    <p:sldId id="283" r:id="rId17"/>
    <p:sldId id="281" r:id="rId18"/>
    <p:sldId id="265" r:id="rId19"/>
    <p:sldId id="266" r:id="rId20"/>
    <p:sldId id="257" r:id="rId21"/>
    <p:sldId id="259" r:id="rId22"/>
    <p:sldId id="290" r:id="rId23"/>
    <p:sldId id="272" r:id="rId24"/>
    <p:sldId id="284" r:id="rId25"/>
    <p:sldId id="258" r:id="rId26"/>
    <p:sldId id="261" r:id="rId27"/>
    <p:sldId id="285" r:id="rId28"/>
    <p:sldId id="286" r:id="rId29"/>
    <p:sldId id="292" r:id="rId30"/>
    <p:sldId id="293" r:id="rId31"/>
    <p:sldId id="294" r:id="rId32"/>
    <p:sldId id="295" r:id="rId33"/>
    <p:sldId id="296" r:id="rId34"/>
    <p:sldId id="264" r:id="rId35"/>
    <p:sldId id="291"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1" autoAdjust="0"/>
    <p:restoredTop sz="94660"/>
  </p:normalViewPr>
  <p:slideViewPr>
    <p:cSldViewPr snapToGrid="0">
      <p:cViewPr varScale="1">
        <p:scale>
          <a:sx n="116" d="100"/>
          <a:sy n="116" d="100"/>
        </p:scale>
        <p:origin x="108"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3048000" y="3124200"/>
            <a:ext cx="82296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048000" y="5003322"/>
            <a:ext cx="82296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10733828" y="1110597"/>
            <a:ext cx="2286000" cy="508000"/>
          </a:xfrm>
        </p:spPr>
        <p:txBody>
          <a:bodyPr/>
          <a:lstStyle/>
          <a:p>
            <a:fld id="{48A87A34-81AB-432B-8DAE-1953F412C126}" type="datetimeFigureOut">
              <a:rPr lang="en-US" smtClean="0"/>
              <a:t>9/27/2019</a:t>
            </a:fld>
            <a:endParaRPr lang="en-US" dirty="0"/>
          </a:p>
        </p:txBody>
      </p:sp>
      <p:sp>
        <p:nvSpPr>
          <p:cNvPr id="17" name="16 Marcador de pie de página"/>
          <p:cNvSpPr>
            <a:spLocks noGrp="1"/>
          </p:cNvSpPr>
          <p:nvPr>
            <p:ph type="ftr" sz="quarter" idx="11"/>
          </p:nvPr>
        </p:nvSpPr>
        <p:spPr bwMode="auto">
          <a:xfrm rot="5400000">
            <a:off x="10045959" y="4117661"/>
            <a:ext cx="3657600" cy="512064"/>
          </a:xfrm>
        </p:spPr>
        <p:txBody>
          <a:bodyPr/>
          <a:lstStyle/>
          <a:p>
            <a:endParaRPr lang="en-US" dirty="0"/>
          </a:p>
        </p:txBody>
      </p:sp>
      <p:sp>
        <p:nvSpPr>
          <p:cNvPr id="10" name="9 Rectángulo"/>
          <p:cNvSpPr/>
          <p:nvPr/>
        </p:nvSpPr>
        <p:spPr bwMode="auto">
          <a:xfrm>
            <a:off x="508000" y="0"/>
            <a:ext cx="8128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368448" y="0"/>
            <a:ext cx="139552"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1320800" y="0"/>
            <a:ext cx="242496"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521760" y="0"/>
            <a:ext cx="30704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41792"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12192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1138816"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2302187"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4224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1215180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625600" y="0"/>
            <a:ext cx="1016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812800" y="3429000"/>
            <a:ext cx="17272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746176" y="4866752"/>
            <a:ext cx="855232"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454773" y="5500632"/>
            <a:ext cx="18288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2218944" y="5788152"/>
            <a:ext cx="36576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2540000" y="4495800"/>
            <a:ext cx="48768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767392" y="4928702"/>
            <a:ext cx="812800" cy="517524"/>
          </a:xfrm>
        </p:spPr>
        <p:txBody>
          <a:bodyPr/>
          <a:lstStyle/>
          <a:p>
            <a:fld id="{6D22F896-40B5-4ADD-8801-0D06FADFA095}" type="slidenum">
              <a:rPr lang="en-US" smtClean="0"/>
              <a:t>‹Nº›</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8A87A34-81AB-432B-8DAE-1953F412C126}" type="datetimeFigureOut">
              <a:rPr lang="en-US" smtClean="0"/>
              <a:t>9/27/2019</a:t>
            </a:fld>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6D22F896-40B5-4ADD-8801-0D06FADFA095}" type="slidenum">
              <a:rPr lang="en-US" smtClean="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40"/>
            <a:ext cx="22352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09600" y="274639"/>
            <a:ext cx="8026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8A87A34-81AB-432B-8DAE-1953F412C126}" type="datetimeFigureOut">
              <a:rPr lang="en-US" smtClean="0"/>
              <a:t>9/27/2019</a:t>
            </a:fld>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6D22F896-40B5-4ADD-8801-0D06FADFA095}" type="slidenum">
              <a:rPr lang="en-US" smtClean="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609600" y="1600200"/>
            <a:ext cx="99568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48A87A34-81AB-432B-8DAE-1953F412C126}" type="datetimeFigureOut">
              <a:rPr lang="en-US" smtClean="0"/>
              <a:t>9/27/2019</a:t>
            </a:fld>
            <a:endParaRPr lang="en-US" dirty="0"/>
          </a:p>
        </p:txBody>
      </p:sp>
      <p:sp>
        <p:nvSpPr>
          <p:cNvPr id="9" name="8 Marcador de número de diapositiva"/>
          <p:cNvSpPr>
            <a:spLocks noGrp="1"/>
          </p:cNvSpPr>
          <p:nvPr>
            <p:ph type="sldNum" sz="quarter" idx="15"/>
          </p:nvPr>
        </p:nvSpPr>
        <p:spPr/>
        <p:txBody>
          <a:bodyPr rtlCol="0"/>
          <a:lstStyle/>
          <a:p>
            <a:fld id="{6D22F896-40B5-4ADD-8801-0D06FADFA095}" type="slidenum">
              <a:rPr lang="en-US" smtClean="0"/>
              <a:t>‹Nº›</a:t>
            </a:fld>
            <a:endParaRPr lang="en-US" dirty="0"/>
          </a:p>
        </p:txBody>
      </p:sp>
      <p:sp>
        <p:nvSpPr>
          <p:cNvPr id="10" name="9 Marcador de pie de página"/>
          <p:cNvSpPr>
            <a:spLocks noGrp="1"/>
          </p:cNvSpPr>
          <p:nvPr>
            <p:ph type="ftr" sz="quarter" idx="16"/>
          </p:nvPr>
        </p:nvSpPr>
        <p:spPr/>
        <p:txBody>
          <a:bodyPr rtlCol="0"/>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3048000" y="2895600"/>
            <a:ext cx="82296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048000" y="5010150"/>
            <a:ext cx="82296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10732008" y="1106932"/>
            <a:ext cx="2286000" cy="508000"/>
          </a:xfrm>
        </p:spPr>
        <p:txBody>
          <a:bodyPr/>
          <a:lstStyle/>
          <a:p>
            <a:fld id="{48A87A34-81AB-432B-8DAE-1953F412C126}" type="datetimeFigureOut">
              <a:rPr lang="en-US" smtClean="0"/>
              <a:t>9/27/2019</a:t>
            </a:fld>
            <a:endParaRPr lang="en-US" dirty="0"/>
          </a:p>
        </p:txBody>
      </p:sp>
      <p:sp>
        <p:nvSpPr>
          <p:cNvPr id="5" name="4 Marcador de pie de página"/>
          <p:cNvSpPr>
            <a:spLocks noGrp="1"/>
          </p:cNvSpPr>
          <p:nvPr>
            <p:ph type="ftr" sz="quarter" idx="11"/>
          </p:nvPr>
        </p:nvSpPr>
        <p:spPr bwMode="auto">
          <a:xfrm rot="5400000">
            <a:off x="10046208" y="4114800"/>
            <a:ext cx="3657600" cy="512064"/>
          </a:xfrm>
        </p:spPr>
        <p:txBody>
          <a:bodyPr/>
          <a:lstStyle/>
          <a:p>
            <a:endParaRPr lang="en-US" dirty="0"/>
          </a:p>
        </p:txBody>
      </p:sp>
      <p:sp>
        <p:nvSpPr>
          <p:cNvPr id="9" name="8 Rectángulo"/>
          <p:cNvSpPr/>
          <p:nvPr/>
        </p:nvSpPr>
        <p:spPr bwMode="auto">
          <a:xfrm>
            <a:off x="508000" y="0"/>
            <a:ext cx="8128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368448" y="0"/>
            <a:ext cx="139552"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1320800" y="0"/>
            <a:ext cx="242496"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521760" y="0"/>
            <a:ext cx="30704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41792"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12192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138816"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2302187"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4224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625600" y="0"/>
            <a:ext cx="1016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812800" y="3429000"/>
            <a:ext cx="17272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766272" y="4866752"/>
            <a:ext cx="855232"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454773" y="5500632"/>
            <a:ext cx="18288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2218944" y="5791200"/>
            <a:ext cx="36576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2505387" y="4479888"/>
            <a:ext cx="48768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12130592"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787488" y="4928702"/>
            <a:ext cx="812800" cy="517524"/>
          </a:xfrm>
        </p:spPr>
        <p:txBody>
          <a:bodyPr/>
          <a:lstStyle/>
          <a:p>
            <a:fld id="{6D22F896-40B5-4ADD-8801-0D06FADFA095}" type="slidenum">
              <a:rPr lang="en-US" smtClean="0"/>
              <a:t>‹Nº›</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48A87A34-81AB-432B-8DAE-1953F412C126}" type="datetimeFigureOut">
              <a:rPr lang="en-US" smtClean="0"/>
              <a:t>9/27/2019</a:t>
            </a:fld>
            <a:endParaRPr lang="en-US" dirty="0"/>
          </a:p>
        </p:txBody>
      </p:sp>
      <p:sp>
        <p:nvSpPr>
          <p:cNvPr id="6" name="5 Marcador de pie de página"/>
          <p:cNvSpPr>
            <a:spLocks noGrp="1"/>
          </p:cNvSpPr>
          <p:nvPr>
            <p:ph type="ftr" sz="quarter" idx="11"/>
          </p:nvPr>
        </p:nvSpPr>
        <p:spPr/>
        <p:txBody>
          <a:bodyPr/>
          <a:lstStyle/>
          <a:p>
            <a:endParaRPr lang="en-US" dirty="0"/>
          </a:p>
        </p:txBody>
      </p:sp>
      <p:sp>
        <p:nvSpPr>
          <p:cNvPr id="7" name="6 Marcador de número de diapositiva"/>
          <p:cNvSpPr>
            <a:spLocks noGrp="1"/>
          </p:cNvSpPr>
          <p:nvPr>
            <p:ph type="sldNum" sz="quarter" idx="12"/>
          </p:nvPr>
        </p:nvSpPr>
        <p:spPr/>
        <p:txBody>
          <a:bodyPr/>
          <a:lstStyle/>
          <a:p>
            <a:fld id="{6D22F896-40B5-4ADD-8801-0D06FADFA095}" type="slidenum">
              <a:rPr lang="en-US" smtClean="0"/>
              <a:t>‹Nº›</a:t>
            </a:fld>
            <a:endParaRPr lang="en-US" dirty="0"/>
          </a:p>
        </p:txBody>
      </p:sp>
      <p:sp>
        <p:nvSpPr>
          <p:cNvPr id="9" name="8 Marcador de contenido"/>
          <p:cNvSpPr>
            <a:spLocks noGrp="1"/>
          </p:cNvSpPr>
          <p:nvPr>
            <p:ph sz="quarter" idx="1"/>
          </p:nvPr>
        </p:nvSpPr>
        <p:spPr>
          <a:xfrm>
            <a:off x="609600" y="1600200"/>
            <a:ext cx="48768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5693664" y="1600200"/>
            <a:ext cx="48768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100584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48A87A34-81AB-432B-8DAE-1953F412C126}" type="datetimeFigureOut">
              <a:rPr lang="en-US" smtClean="0"/>
              <a:t>9/27/2019</a:t>
            </a:fld>
            <a:endParaRPr lang="en-US" dirty="0"/>
          </a:p>
        </p:txBody>
      </p:sp>
      <p:sp>
        <p:nvSpPr>
          <p:cNvPr id="8" name="7 Marcador de pie de página"/>
          <p:cNvSpPr>
            <a:spLocks noGrp="1"/>
          </p:cNvSpPr>
          <p:nvPr>
            <p:ph type="ftr" sz="quarter" idx="11"/>
          </p:nvPr>
        </p:nvSpPr>
        <p:spPr/>
        <p:txBody>
          <a:bodyPr/>
          <a:lstStyle/>
          <a:p>
            <a:endParaRPr lang="en-US" dirty="0"/>
          </a:p>
        </p:txBody>
      </p:sp>
      <p:sp>
        <p:nvSpPr>
          <p:cNvPr id="9" name="8 Marcador de número de diapositiva"/>
          <p:cNvSpPr>
            <a:spLocks noGrp="1"/>
          </p:cNvSpPr>
          <p:nvPr>
            <p:ph type="sldNum" sz="quarter" idx="12"/>
          </p:nvPr>
        </p:nvSpPr>
        <p:spPr/>
        <p:txBody>
          <a:bodyPr/>
          <a:lstStyle/>
          <a:p>
            <a:fld id="{6D22F896-40B5-4ADD-8801-0D06FADFA095}" type="slidenum">
              <a:rPr lang="en-US" smtClean="0"/>
              <a:t>‹Nº›</a:t>
            </a:fld>
            <a:endParaRPr lang="en-US" dirty="0"/>
          </a:p>
        </p:txBody>
      </p:sp>
      <p:sp>
        <p:nvSpPr>
          <p:cNvPr id="11" name="10 Marcador de contenido"/>
          <p:cNvSpPr>
            <a:spLocks noGrp="1"/>
          </p:cNvSpPr>
          <p:nvPr>
            <p:ph sz="quarter" idx="2"/>
          </p:nvPr>
        </p:nvSpPr>
        <p:spPr>
          <a:xfrm>
            <a:off x="609600" y="2362200"/>
            <a:ext cx="48768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5829300" y="2362200"/>
            <a:ext cx="48768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609600" y="1569720"/>
            <a:ext cx="48768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5791200" y="1569720"/>
            <a:ext cx="48768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48A87A34-81AB-432B-8DAE-1953F412C126}" type="datetimeFigureOut">
              <a:rPr lang="en-US" smtClean="0"/>
              <a:pPr/>
              <a:t>9/27/2019</a:t>
            </a:fld>
            <a:endParaRPr lang="en-US" dirty="0"/>
          </a:p>
        </p:txBody>
      </p:sp>
      <p:sp>
        <p:nvSpPr>
          <p:cNvPr id="7" name="6 Marcador de número de diapositiva"/>
          <p:cNvSpPr>
            <a:spLocks noGrp="1"/>
          </p:cNvSpPr>
          <p:nvPr>
            <p:ph type="sldNum" sz="quarter" idx="11"/>
          </p:nvPr>
        </p:nvSpPr>
        <p:spPr/>
        <p:txBody>
          <a:bodyPr rtlCol="0"/>
          <a:lstStyle/>
          <a:p>
            <a:fld id="{6D22F896-40B5-4ADD-8801-0D06FADFA095}" type="slidenum">
              <a:rPr lang="en-US" smtClean="0"/>
              <a:pPr/>
              <a:t>‹Nº›</a:t>
            </a:fld>
            <a:endParaRPr lang="en-US" dirty="0"/>
          </a:p>
        </p:txBody>
      </p:sp>
      <p:sp>
        <p:nvSpPr>
          <p:cNvPr id="8" name="7 Marcador de pie de página"/>
          <p:cNvSpPr>
            <a:spLocks noGrp="1"/>
          </p:cNvSpPr>
          <p:nvPr>
            <p:ph type="ftr" sz="quarter" idx="12"/>
          </p:nvPr>
        </p:nvSpPr>
        <p:spPr/>
        <p:txBody>
          <a:bodyPr rtlCol="0"/>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8A87A34-81AB-432B-8DAE-1953F412C126}" type="datetimeFigureOut">
              <a:rPr lang="en-US" smtClean="0"/>
              <a:t>9/27/2019</a:t>
            </a:fld>
            <a:endParaRPr lang="en-US" dirty="0"/>
          </a:p>
        </p:txBody>
      </p:sp>
      <p:sp>
        <p:nvSpPr>
          <p:cNvPr id="3" name="2 Marcador de pie de página"/>
          <p:cNvSpPr>
            <a:spLocks noGrp="1"/>
          </p:cNvSpPr>
          <p:nvPr>
            <p:ph type="ftr" sz="quarter" idx="11"/>
          </p:nvPr>
        </p:nvSpPr>
        <p:spPr/>
        <p:txBody>
          <a:bodyPr/>
          <a:lstStyle/>
          <a:p>
            <a:endParaRPr lang="en-US" dirty="0"/>
          </a:p>
        </p:txBody>
      </p:sp>
      <p:sp>
        <p:nvSpPr>
          <p:cNvPr id="4" name="3 Marcador de número de diapositiva"/>
          <p:cNvSpPr>
            <a:spLocks noGrp="1"/>
          </p:cNvSpPr>
          <p:nvPr>
            <p:ph type="sldNum" sz="quarter" idx="12"/>
          </p:nvPr>
        </p:nvSpPr>
        <p:spPr/>
        <p:txBody>
          <a:bodyPr/>
          <a:lstStyle/>
          <a:p>
            <a:fld id="{6D22F896-40B5-4ADD-8801-0D06FADFA095}" type="slidenum">
              <a:rPr lang="en-US" smtClean="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11684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5547360" y="3124200"/>
            <a:ext cx="6309360" cy="6096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9083040" y="274320"/>
            <a:ext cx="2036064"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83312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8256395"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119888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11785600" y="0"/>
            <a:ext cx="4064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406400" y="274320"/>
            <a:ext cx="75184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48A87A34-81AB-432B-8DAE-1953F412C126}" type="datetimeFigureOut">
              <a:rPr lang="en-US" smtClean="0"/>
              <a:t>9/27/2019</a:t>
            </a:fld>
            <a:endParaRPr lang="en-US" dirty="0"/>
          </a:p>
        </p:txBody>
      </p:sp>
      <p:sp>
        <p:nvSpPr>
          <p:cNvPr id="22" name="21 Marcador de número de diapositiva"/>
          <p:cNvSpPr>
            <a:spLocks noGrp="1"/>
          </p:cNvSpPr>
          <p:nvPr>
            <p:ph type="sldNum" sz="quarter" idx="15"/>
          </p:nvPr>
        </p:nvSpPr>
        <p:spPr/>
        <p:txBody>
          <a:bodyPr rtlCol="0"/>
          <a:lstStyle/>
          <a:p>
            <a:fld id="{6D22F896-40B5-4ADD-8801-0D06FADFA095}" type="slidenum">
              <a:rPr lang="en-US" smtClean="0"/>
              <a:t>‹Nº›</a:t>
            </a:fld>
            <a:endParaRPr lang="en-US" dirty="0"/>
          </a:p>
        </p:txBody>
      </p:sp>
      <p:sp>
        <p:nvSpPr>
          <p:cNvPr id="23" name="22 Marcador de pie de página"/>
          <p:cNvSpPr>
            <a:spLocks noGrp="1"/>
          </p:cNvSpPr>
          <p:nvPr>
            <p:ph type="ftr" sz="quarter" idx="16"/>
          </p:nvPr>
        </p:nvSpPr>
        <p:spPr/>
        <p:txBody>
          <a:bodyPr rtlCol="0"/>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11684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5518404" y="3124200"/>
            <a:ext cx="6309360" cy="6096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82296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9021064" y="264795"/>
            <a:ext cx="2032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119888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11785600" y="0"/>
            <a:ext cx="4064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83312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8256395"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48A87A34-81AB-432B-8DAE-1953F412C126}" type="datetimeFigureOut">
              <a:rPr lang="en-US" smtClean="0"/>
              <a:t>9/27/2019</a:t>
            </a:fld>
            <a:endParaRPr lang="en-US" dirty="0"/>
          </a:p>
        </p:txBody>
      </p:sp>
      <p:sp>
        <p:nvSpPr>
          <p:cNvPr id="18" name="17 Marcador de número de diapositiva"/>
          <p:cNvSpPr>
            <a:spLocks noGrp="1"/>
          </p:cNvSpPr>
          <p:nvPr>
            <p:ph type="sldNum" sz="quarter" idx="11"/>
          </p:nvPr>
        </p:nvSpPr>
        <p:spPr/>
        <p:txBody>
          <a:bodyPr rtlCol="0"/>
          <a:lstStyle/>
          <a:p>
            <a:fld id="{6D22F896-40B5-4ADD-8801-0D06FADFA095}" type="slidenum">
              <a:rPr lang="en-US" smtClean="0"/>
              <a:t>‹Nº›</a:t>
            </a:fld>
            <a:endParaRPr lang="en-US" dirty="0"/>
          </a:p>
        </p:txBody>
      </p:sp>
      <p:sp>
        <p:nvSpPr>
          <p:cNvPr id="21" name="20 Marcador de pie de página"/>
          <p:cNvSpPr>
            <a:spLocks noGrp="1"/>
          </p:cNvSpPr>
          <p:nvPr>
            <p:ph type="ftr" sz="quarter" idx="12"/>
          </p:nvPr>
        </p:nvSpPr>
        <p:spPr/>
        <p:txBody>
          <a:bodyPr rtlCol="0"/>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11684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609600" y="274638"/>
            <a:ext cx="99568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609600" y="1600200"/>
            <a:ext cx="99568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10454640" y="1017843"/>
            <a:ext cx="2011680" cy="512064"/>
          </a:xfrm>
          <a:prstGeom prst="rect">
            <a:avLst/>
          </a:prstGeom>
        </p:spPr>
        <p:txBody>
          <a:bodyPr vert="horz" anchor="ctr" anchorCtr="0"/>
          <a:lstStyle>
            <a:lvl1pPr algn="r" eaLnBrk="1" latinLnBrk="0" hangingPunct="1">
              <a:defRPr kumimoji="0" sz="1200">
                <a:solidFill>
                  <a:schemeClr val="tx2"/>
                </a:solidFill>
              </a:defRPr>
            </a:lvl1pPr>
          </a:lstStyle>
          <a:p>
            <a:fld id="{48A87A34-81AB-432B-8DAE-1953F412C126}" type="datetimeFigureOut">
              <a:rPr lang="en-US" smtClean="0"/>
              <a:pPr/>
              <a:t>9/27/2019</a:t>
            </a:fld>
            <a:endParaRPr lang="en-US" dirty="0"/>
          </a:p>
        </p:txBody>
      </p:sp>
      <p:sp>
        <p:nvSpPr>
          <p:cNvPr id="3" name="2 Marcador de pie de página"/>
          <p:cNvSpPr>
            <a:spLocks noGrp="1"/>
          </p:cNvSpPr>
          <p:nvPr>
            <p:ph type="ftr" sz="quarter" idx="3"/>
          </p:nvPr>
        </p:nvSpPr>
        <p:spPr>
          <a:xfrm rot="5400000">
            <a:off x="9853648" y="3676280"/>
            <a:ext cx="3200400" cy="487680"/>
          </a:xfrm>
          <a:prstGeom prst="rect">
            <a:avLst/>
          </a:prstGeom>
        </p:spPr>
        <p:txBody>
          <a:bodyPr vert="horz" anchor="ctr" anchorCtr="0"/>
          <a:lstStyle>
            <a:lvl1pPr algn="l" eaLnBrk="1" latinLnBrk="0" hangingPunct="1">
              <a:defRPr kumimoji="0" sz="1200">
                <a:solidFill>
                  <a:schemeClr val="tx2"/>
                </a:solidFill>
              </a:defRPr>
            </a:lvl1pPr>
          </a:lstStyle>
          <a:p>
            <a:endParaRPr lang="en-US" dirty="0"/>
          </a:p>
        </p:txBody>
      </p:sp>
      <p:sp>
        <p:nvSpPr>
          <p:cNvPr id="7" name="6 Conector recto"/>
          <p:cNvSpPr>
            <a:spLocks noChangeShapeType="1"/>
          </p:cNvSpPr>
          <p:nvPr/>
        </p:nvSpPr>
        <p:spPr bwMode="auto">
          <a:xfrm>
            <a:off x="1016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119888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11785600" y="0"/>
            <a:ext cx="4064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10838688" y="5734050"/>
            <a:ext cx="812800" cy="521208"/>
          </a:xfrm>
          <a:prstGeom prst="rect">
            <a:avLst/>
          </a:prstGeom>
        </p:spPr>
        <p:txBody>
          <a:bodyPr vert="horz" anchor="ctr"/>
          <a:lstStyle>
            <a:lvl1pPr algn="ctr" eaLnBrk="1" latinLnBrk="0" hangingPunct="1">
              <a:defRPr kumimoji="0" sz="1400" b="1">
                <a:solidFill>
                  <a:srgbClr val="FFFFFF"/>
                </a:solidFill>
              </a:defRPr>
            </a:lvl1pPr>
          </a:lstStyle>
          <a:p>
            <a:fld id="{6D22F896-40B5-4ADD-8801-0D06FADFA095}" type="slidenum">
              <a:rPr lang="en-US" smtClean="0"/>
              <a:pPr/>
              <a:t>‹Nº›</a:t>
            </a:fld>
            <a:endParaRPr lang="en-US" dirty="0"/>
          </a:p>
        </p:txBody>
      </p:sp>
    </p:spTree>
  </p:cSld>
  <p:clrMap bg1="lt1" tx1="dk1" bg2="lt2" tx2="dk2" accent1="accent1" accent2="accent2" accent3="accent3" accent4="accent4" accent5="accent5" accent6="accent6" hlink="hlink" folHlink="folHlink"/>
  <p:sldLayoutIdLst>
    <p:sldLayoutId id="2147483928" r:id="rId1"/>
    <p:sldLayoutId id="2147483929" r:id="rId2"/>
    <p:sldLayoutId id="2147483930" r:id="rId3"/>
    <p:sldLayoutId id="2147483931" r:id="rId4"/>
    <p:sldLayoutId id="2147483932" r:id="rId5"/>
    <p:sldLayoutId id="2147483933" r:id="rId6"/>
    <p:sldLayoutId id="2147483934" r:id="rId7"/>
    <p:sldLayoutId id="2147483935" r:id="rId8"/>
    <p:sldLayoutId id="2147483936" r:id="rId9"/>
    <p:sldLayoutId id="2147483937" r:id="rId10"/>
    <p:sldLayoutId id="2147483938"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hyperlink" Target="https://www.redalyc.org/home.oa"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mx"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hyperlink" Target="https://doaj.org/"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hyperlink" Target="https://www.doabooks.org/doab?uiLanguage=en"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base-search.net/about/en/faq_oai.php" TargetMode="External"/><Relationship Id="rId2" Type="http://schemas.openxmlformats.org/officeDocument/2006/relationships/hyperlink" Target="https://www.base-search.net/about/en/about_sources_date.php"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hyperlink" Target="http://orcid.org/blog/2016/03/14/announcing-orcid-de-project-foster-orcid-adoption-germany" TargetMode="External"/><Relationship Id="rId2" Type="http://schemas.openxmlformats.org/officeDocument/2006/relationships/hyperlink" Target="https://www.base-search.net/about/en/suggest.php" TargetMode="Externa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hyperlink" Target="https://www.base-search.net/about/en/"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www.base-search.net/" TargetMode="External"/><Relationship Id="rId2" Type="http://schemas.openxmlformats.org/officeDocument/2006/relationships/hyperlink" Target="http://aulas.uruguayeduca.edu.uy/mod/book/view.php?id=34282&amp;chapterid=9307" TargetMode="External"/><Relationship Id="rId1" Type="http://schemas.openxmlformats.org/officeDocument/2006/relationships/slideLayout" Target="../slideLayouts/slideLayout2.xml"/><Relationship Id="rId4" Type="http://schemas.openxmlformats.org/officeDocument/2006/relationships/hyperlink" Target="https://doaj.org/" TargetMode="External"/></Relationships>
</file>

<file path=ppt/slides/_rels/slide32.xml.rels><?xml version="1.0" encoding="UTF-8" standalone="yes"?>
<Relationships xmlns="http://schemas.openxmlformats.org/package/2006/relationships"><Relationship Id="rId2" Type="http://schemas.openxmlformats.org/officeDocument/2006/relationships/hyperlink" Target="https://www.redalyc.org/redalyc/acerca-de/mision.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a:xfrm>
            <a:off x="1141412" y="1514900"/>
            <a:ext cx="9905999" cy="4954139"/>
          </a:xfrm>
        </p:spPr>
        <p:txBody>
          <a:bodyPr>
            <a:normAutofit fontScale="70000" lnSpcReduction="20000"/>
          </a:bodyPr>
          <a:lstStyle/>
          <a:p>
            <a:pPr marL="0" indent="0" algn="ctr">
              <a:buNone/>
            </a:pPr>
            <a:r>
              <a:rPr lang="es-MX" sz="2600" b="1" dirty="0" smtClean="0">
                <a:latin typeface="+mj-lt"/>
              </a:rPr>
              <a:t>Universidad Autónoma del Estado de México</a:t>
            </a:r>
          </a:p>
          <a:p>
            <a:pPr marL="0" indent="0" algn="ctr">
              <a:buNone/>
            </a:pPr>
            <a:endParaRPr lang="es-MX" sz="2600" b="1" dirty="0" smtClean="0">
              <a:latin typeface="+mj-lt"/>
            </a:endParaRPr>
          </a:p>
          <a:p>
            <a:pPr marL="0" indent="0" algn="ctr">
              <a:buNone/>
            </a:pPr>
            <a:r>
              <a:rPr lang="es-MX" sz="2600" b="1" dirty="0" smtClean="0">
                <a:latin typeface="+mj-lt"/>
              </a:rPr>
              <a:t>Espacio académico: Facultad de Lenguas</a:t>
            </a:r>
          </a:p>
          <a:p>
            <a:pPr marL="0" indent="0" algn="ctr">
              <a:buNone/>
            </a:pPr>
            <a:endParaRPr lang="es-MX" sz="2600" b="1" dirty="0" smtClean="0">
              <a:latin typeface="+mj-lt"/>
            </a:endParaRPr>
          </a:p>
          <a:p>
            <a:pPr marL="0" indent="0" algn="ctr">
              <a:buNone/>
            </a:pPr>
            <a:r>
              <a:rPr lang="es-MX" sz="2600" b="1" dirty="0" smtClean="0">
                <a:latin typeface="+mj-lt"/>
              </a:rPr>
              <a:t>Programa educativo: Licenciatura en Lenguas</a:t>
            </a:r>
          </a:p>
          <a:p>
            <a:pPr marL="0" indent="0" algn="ctr">
              <a:buNone/>
            </a:pPr>
            <a:endParaRPr lang="es-MX" sz="2600" b="1" dirty="0" smtClean="0">
              <a:latin typeface="+mj-lt"/>
            </a:endParaRPr>
          </a:p>
          <a:p>
            <a:pPr marL="0" indent="0" algn="ctr">
              <a:buNone/>
            </a:pPr>
            <a:r>
              <a:rPr lang="es-MX" sz="2600" b="1" dirty="0" smtClean="0">
                <a:latin typeface="+mj-lt"/>
              </a:rPr>
              <a:t>UA: Seminario de investigación I </a:t>
            </a:r>
          </a:p>
          <a:p>
            <a:pPr marL="0" indent="0" algn="ctr">
              <a:buNone/>
            </a:pPr>
            <a:endParaRPr lang="es-MX" sz="2600" b="1" dirty="0" smtClean="0">
              <a:latin typeface="+mj-lt"/>
            </a:endParaRPr>
          </a:p>
          <a:p>
            <a:pPr marL="0" indent="0" algn="ctr">
              <a:buNone/>
            </a:pPr>
            <a:r>
              <a:rPr lang="es-MX" sz="2600" b="1" dirty="0" smtClean="0">
                <a:latin typeface="+mj-lt"/>
              </a:rPr>
              <a:t>Unidad de competencia III</a:t>
            </a:r>
            <a:r>
              <a:rPr lang="es-MX" sz="2600" b="1" dirty="0">
                <a:latin typeface="+mj-lt"/>
              </a:rPr>
              <a:t>: Elaborará el protocolo de investigación en su totalidad</a:t>
            </a:r>
            <a:endParaRPr lang="es-MX" sz="2600" b="1" dirty="0" smtClean="0">
              <a:latin typeface="+mj-lt"/>
            </a:endParaRPr>
          </a:p>
          <a:p>
            <a:pPr marL="0" indent="0" algn="ctr">
              <a:buNone/>
            </a:pPr>
            <a:endParaRPr lang="es-MX" sz="2600" b="1" dirty="0" smtClean="0">
              <a:latin typeface="+mj-lt"/>
            </a:endParaRPr>
          </a:p>
          <a:p>
            <a:pPr marL="0" indent="0" algn="ctr">
              <a:buNone/>
            </a:pPr>
            <a:r>
              <a:rPr lang="es-MX" sz="2600" b="1" dirty="0">
                <a:latin typeface="+mj-lt"/>
              </a:rPr>
              <a:t>Título del material: El marco </a:t>
            </a:r>
            <a:r>
              <a:rPr lang="es-MX" sz="2600" b="1" dirty="0" smtClean="0">
                <a:latin typeface="+mj-lt"/>
              </a:rPr>
              <a:t>teórico del protocolo de investigación </a:t>
            </a:r>
            <a:endParaRPr lang="es-MX" sz="2600" b="1" dirty="0">
              <a:latin typeface="+mj-lt"/>
            </a:endParaRPr>
          </a:p>
          <a:p>
            <a:pPr marL="0" indent="0" algn="ctr">
              <a:buNone/>
            </a:pPr>
            <a:endParaRPr lang="es-MX" sz="2600" b="1" dirty="0">
              <a:latin typeface="+mj-lt"/>
            </a:endParaRPr>
          </a:p>
          <a:p>
            <a:pPr marL="0" indent="0" algn="ctr">
              <a:buNone/>
            </a:pPr>
            <a:r>
              <a:rPr lang="es-MX" sz="2600" b="1" dirty="0">
                <a:latin typeface="+mj-lt"/>
              </a:rPr>
              <a:t>Nombre del </a:t>
            </a:r>
            <a:r>
              <a:rPr lang="es-MX" sz="2600" b="1" dirty="0" smtClean="0">
                <a:latin typeface="+mj-lt"/>
              </a:rPr>
              <a:t>elaborador: Uriel </a:t>
            </a:r>
            <a:r>
              <a:rPr lang="es-MX" sz="2600" b="1" dirty="0">
                <a:latin typeface="+mj-lt"/>
              </a:rPr>
              <a:t>Ruiz </a:t>
            </a:r>
            <a:r>
              <a:rPr lang="es-MX" sz="2600" b="1" dirty="0" smtClean="0">
                <a:latin typeface="+mj-lt"/>
              </a:rPr>
              <a:t>Zamora</a:t>
            </a:r>
          </a:p>
          <a:p>
            <a:pPr marL="0" indent="0" algn="ctr">
              <a:buNone/>
            </a:pPr>
            <a:endParaRPr lang="es-MX" sz="2600" b="1" dirty="0">
              <a:latin typeface="+mj-lt"/>
            </a:endParaRPr>
          </a:p>
          <a:p>
            <a:pPr marL="0" indent="0" algn="ctr">
              <a:buNone/>
            </a:pPr>
            <a:r>
              <a:rPr lang="es-MX" sz="2600" b="1" dirty="0" smtClean="0">
                <a:latin typeface="+mj-lt"/>
              </a:rPr>
              <a:t>Periodo 2019</a:t>
            </a:r>
            <a:endParaRPr lang="es-MX" sz="2600" b="1" dirty="0">
              <a:latin typeface="+mj-lt"/>
            </a:endParaRPr>
          </a:p>
          <a:p>
            <a:pPr marL="0" indent="0" algn="ctr">
              <a:buNone/>
            </a:pPr>
            <a:endParaRPr lang="es-MX" b="1" dirty="0">
              <a:latin typeface="Trebuchet MS" panose="020B0603020202020204" pitchFamily="34" charset="0"/>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9282" y="497434"/>
            <a:ext cx="1152944" cy="1017466"/>
          </a:xfrm>
          <a:prstGeom prst="rect">
            <a:avLst/>
          </a:prstGeom>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29945" y="497434"/>
            <a:ext cx="1017466" cy="1017466"/>
          </a:xfrm>
          <a:prstGeom prst="rect">
            <a:avLst/>
          </a:prstGeom>
        </p:spPr>
      </p:pic>
    </p:spTree>
    <p:extLst>
      <p:ext uri="{BB962C8B-B14F-4D97-AF65-F5344CB8AC3E}">
        <p14:creationId xmlns:p14="http://schemas.microsoft.com/office/powerpoint/2010/main" val="34257141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El protocolo de investigación </a:t>
            </a:r>
            <a:r>
              <a:rPr lang="es-MX" dirty="0" smtClean="0"/>
              <a:t> 2</a:t>
            </a:r>
            <a:endParaRPr lang="es-MX" dirty="0"/>
          </a:p>
        </p:txBody>
      </p:sp>
      <p:sp>
        <p:nvSpPr>
          <p:cNvPr id="3" name="Marcador de contenido 2"/>
          <p:cNvSpPr>
            <a:spLocks noGrp="1"/>
          </p:cNvSpPr>
          <p:nvPr>
            <p:ph sz="quarter" idx="1"/>
          </p:nvPr>
        </p:nvSpPr>
        <p:spPr>
          <a:xfrm>
            <a:off x="609600" y="2325130"/>
            <a:ext cx="9956800" cy="2905897"/>
          </a:xfrm>
        </p:spPr>
        <p:txBody>
          <a:bodyPr/>
          <a:lstStyle/>
          <a:p>
            <a:r>
              <a:rPr lang="es-MX" dirty="0"/>
              <a:t>El protocolo de investigación es un documento que contempla un plan completo para llevar a cabo un estudio y donde se identifican necesidades específicas (Monografias.com, 2017).</a:t>
            </a:r>
          </a:p>
          <a:p>
            <a:endParaRPr lang="es-MX" dirty="0"/>
          </a:p>
          <a:p>
            <a:r>
              <a:rPr lang="es-MX" dirty="0"/>
              <a:t>La redacción para la descripción de las acciones es en tiempo futuro (Monografias.com, 2017</a:t>
            </a:r>
            <a:r>
              <a:rPr lang="es-MX" dirty="0" smtClean="0"/>
              <a:t>).</a:t>
            </a:r>
            <a:endParaRPr lang="es-MX" dirty="0"/>
          </a:p>
        </p:txBody>
      </p:sp>
    </p:spTree>
    <p:extLst>
      <p:ext uri="{BB962C8B-B14F-4D97-AF65-F5344CB8AC3E}">
        <p14:creationId xmlns:p14="http://schemas.microsoft.com/office/powerpoint/2010/main" val="36813977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Elementos del protocolo de investigación para tesis de la Facultad de lenguas 1</a:t>
            </a:r>
            <a:endParaRPr lang="es-MX" dirty="0"/>
          </a:p>
        </p:txBody>
      </p:sp>
      <p:sp>
        <p:nvSpPr>
          <p:cNvPr id="3" name="Marcador de contenido 2"/>
          <p:cNvSpPr>
            <a:spLocks noGrp="1"/>
          </p:cNvSpPr>
          <p:nvPr>
            <p:ph sz="quarter" idx="1"/>
          </p:nvPr>
        </p:nvSpPr>
        <p:spPr>
          <a:xfrm>
            <a:off x="609600" y="1861964"/>
            <a:ext cx="9671222" cy="4350224"/>
          </a:xfrm>
        </p:spPr>
        <p:txBody>
          <a:bodyPr>
            <a:normAutofit fontScale="85000" lnSpcReduction="20000"/>
          </a:bodyPr>
          <a:lstStyle/>
          <a:p>
            <a:pPr algn="ctr"/>
            <a:r>
              <a:rPr lang="es-MX" dirty="0" smtClean="0"/>
              <a:t>Título tentativo</a:t>
            </a:r>
          </a:p>
          <a:p>
            <a:pPr algn="ctr"/>
            <a:endParaRPr lang="es-MX" dirty="0" smtClean="0"/>
          </a:p>
          <a:p>
            <a:pPr algn="ctr"/>
            <a:r>
              <a:rPr lang="es-MX" dirty="0" smtClean="0"/>
              <a:t>Resumen</a:t>
            </a:r>
          </a:p>
          <a:p>
            <a:pPr algn="ctr"/>
            <a:endParaRPr lang="es-MX" dirty="0" smtClean="0"/>
          </a:p>
          <a:p>
            <a:pPr algn="ctr"/>
            <a:r>
              <a:rPr lang="es-MX" dirty="0" smtClean="0"/>
              <a:t>Antecedentes de la temática</a:t>
            </a:r>
          </a:p>
          <a:p>
            <a:pPr algn="ctr"/>
            <a:endParaRPr lang="es-MX" dirty="0" smtClean="0"/>
          </a:p>
          <a:p>
            <a:pPr algn="ctr"/>
            <a:r>
              <a:rPr lang="es-MX" dirty="0" smtClean="0"/>
              <a:t>Importancia de la temática</a:t>
            </a:r>
          </a:p>
          <a:p>
            <a:pPr algn="ctr"/>
            <a:endParaRPr lang="es-MX" dirty="0" smtClean="0"/>
          </a:p>
          <a:p>
            <a:pPr algn="ctr"/>
            <a:r>
              <a:rPr lang="es-MX" dirty="0" smtClean="0"/>
              <a:t>Planteamiento del problema o pregunta de investigación</a:t>
            </a:r>
          </a:p>
          <a:p>
            <a:pPr algn="ctr"/>
            <a:endParaRPr lang="es-MX" dirty="0" smtClean="0"/>
          </a:p>
          <a:p>
            <a:pPr algn="ctr"/>
            <a:r>
              <a:rPr lang="es-MX" dirty="0" smtClean="0"/>
              <a:t>Objetivos</a:t>
            </a:r>
          </a:p>
          <a:p>
            <a:pPr algn="ctr"/>
            <a:endParaRPr lang="es-MX" dirty="0" smtClean="0"/>
          </a:p>
          <a:p>
            <a:pPr algn="ctr"/>
            <a:r>
              <a:rPr lang="es-MX" dirty="0" smtClean="0"/>
              <a:t>Hipótesis </a:t>
            </a:r>
          </a:p>
        </p:txBody>
      </p:sp>
    </p:spTree>
    <p:extLst>
      <p:ext uri="{BB962C8B-B14F-4D97-AF65-F5344CB8AC3E}">
        <p14:creationId xmlns:p14="http://schemas.microsoft.com/office/powerpoint/2010/main" val="10351439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Elementos del protocolo de investigación para tesis de la Facultad de lenguas </a:t>
            </a:r>
            <a:r>
              <a:rPr lang="es-MX" dirty="0" smtClean="0"/>
              <a:t>2</a:t>
            </a:r>
            <a:endParaRPr lang="es-MX" dirty="0"/>
          </a:p>
        </p:txBody>
      </p:sp>
      <p:sp>
        <p:nvSpPr>
          <p:cNvPr id="4" name="Marcador de contenido 2"/>
          <p:cNvSpPr txBox="1">
            <a:spLocks noGrp="1"/>
          </p:cNvSpPr>
          <p:nvPr>
            <p:ph sz="quarter" idx="1"/>
          </p:nvPr>
        </p:nvSpPr>
        <p:spPr>
          <a:xfrm>
            <a:off x="609600" y="1781432"/>
            <a:ext cx="9956800" cy="4873752"/>
          </a:xfrm>
          <a:prstGeom prst="rect">
            <a:avLst/>
          </a:prstGeom>
        </p:spPr>
        <p:txBody>
          <a:bodyPr vert="horz">
            <a:normAutofit fontScale="85000" lnSpcReduction="20000"/>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algn="ctr" defTabSz="914400"/>
            <a:r>
              <a:rPr lang="es-MX" b="1" u="sng" dirty="0" smtClean="0"/>
              <a:t>Marco teórico </a:t>
            </a:r>
          </a:p>
          <a:p>
            <a:pPr algn="ctr" defTabSz="914400"/>
            <a:endParaRPr lang="es-MX" b="1" u="sng" dirty="0" smtClean="0"/>
          </a:p>
          <a:p>
            <a:pPr algn="ctr" defTabSz="914400"/>
            <a:r>
              <a:rPr lang="es-MX" dirty="0" smtClean="0"/>
              <a:t>Métodos y técnicas de investigación </a:t>
            </a:r>
          </a:p>
          <a:p>
            <a:pPr algn="ctr" defTabSz="914400"/>
            <a:endParaRPr lang="es-MX" dirty="0" smtClean="0"/>
          </a:p>
          <a:p>
            <a:pPr algn="ctr" defTabSz="914400"/>
            <a:r>
              <a:rPr lang="es-MX" dirty="0" smtClean="0"/>
              <a:t>Índice tentativo </a:t>
            </a:r>
          </a:p>
          <a:p>
            <a:pPr algn="ctr" defTabSz="914400"/>
            <a:endParaRPr lang="es-MX" dirty="0" smtClean="0"/>
          </a:p>
          <a:p>
            <a:pPr algn="ctr" defTabSz="914400"/>
            <a:r>
              <a:rPr lang="es-MX" dirty="0" smtClean="0"/>
              <a:t>Presentación y discusión de resultados </a:t>
            </a:r>
          </a:p>
          <a:p>
            <a:pPr algn="ctr" defTabSz="914400"/>
            <a:endParaRPr lang="es-MX" dirty="0" smtClean="0"/>
          </a:p>
          <a:p>
            <a:pPr algn="ctr" defTabSz="914400"/>
            <a:r>
              <a:rPr lang="es-MX" dirty="0" smtClean="0"/>
              <a:t>Conclusiones y sugerencias </a:t>
            </a:r>
          </a:p>
          <a:p>
            <a:pPr algn="ctr" defTabSz="914400"/>
            <a:endParaRPr lang="es-MX" dirty="0" smtClean="0"/>
          </a:p>
          <a:p>
            <a:pPr algn="ctr" defTabSz="914400"/>
            <a:r>
              <a:rPr lang="es-MX" dirty="0" smtClean="0"/>
              <a:t>Referencias </a:t>
            </a:r>
          </a:p>
          <a:p>
            <a:pPr algn="ctr" defTabSz="914400"/>
            <a:endParaRPr lang="es-MX" dirty="0" smtClean="0"/>
          </a:p>
          <a:p>
            <a:pPr algn="ctr" defTabSz="914400"/>
            <a:r>
              <a:rPr lang="es-MX" dirty="0" smtClean="0"/>
              <a:t>Anexos </a:t>
            </a:r>
          </a:p>
          <a:p>
            <a:pPr algn="ctr" defTabSz="914400"/>
            <a:endParaRPr lang="es-MX" dirty="0" smtClean="0"/>
          </a:p>
          <a:p>
            <a:pPr algn="ctr" defTabSz="914400"/>
            <a:r>
              <a:rPr lang="es-MX" dirty="0" smtClean="0"/>
              <a:t>Cronograma de actividades</a:t>
            </a:r>
            <a:endParaRPr lang="es-MX" dirty="0"/>
          </a:p>
        </p:txBody>
      </p:sp>
    </p:spTree>
    <p:extLst>
      <p:ext uri="{BB962C8B-B14F-4D97-AF65-F5344CB8AC3E}">
        <p14:creationId xmlns:p14="http://schemas.microsoft.com/office/powerpoint/2010/main" val="8295278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97924" y="2704799"/>
            <a:ext cx="9956800" cy="1143000"/>
          </a:xfrm>
        </p:spPr>
        <p:txBody>
          <a:bodyPr>
            <a:noAutofit/>
          </a:bodyPr>
          <a:lstStyle/>
          <a:p>
            <a:pPr algn="ctr"/>
            <a:r>
              <a:rPr lang="es-MX" sz="4000" dirty="0" smtClean="0"/>
              <a:t>2. el </a:t>
            </a:r>
            <a:r>
              <a:rPr lang="es-MX" sz="4000" dirty="0"/>
              <a:t>Marco teórico </a:t>
            </a:r>
            <a:r>
              <a:rPr lang="es-MX" sz="4000" dirty="0" smtClean="0"/>
              <a:t/>
            </a:r>
            <a:br>
              <a:rPr lang="es-MX" sz="4000" dirty="0" smtClean="0"/>
            </a:br>
            <a:r>
              <a:rPr lang="es-MX" sz="4000" dirty="0" smtClean="0"/>
              <a:t>y el </a:t>
            </a:r>
            <a:r>
              <a:rPr lang="es-MX" sz="4000" dirty="0"/>
              <a:t>objetivo de su elaboración, </a:t>
            </a:r>
            <a:r>
              <a:rPr lang="es-MX" sz="4000" dirty="0" smtClean="0"/>
              <a:t/>
            </a:r>
            <a:br>
              <a:rPr lang="es-MX" sz="4000" dirty="0" smtClean="0"/>
            </a:br>
            <a:r>
              <a:rPr lang="es-MX" sz="4000" dirty="0" smtClean="0"/>
              <a:t>sus </a:t>
            </a:r>
            <a:r>
              <a:rPr lang="es-MX" sz="4000" dirty="0"/>
              <a:t>funciones </a:t>
            </a:r>
            <a:r>
              <a:rPr lang="es-MX" sz="4000" dirty="0" smtClean="0"/>
              <a:t>y </a:t>
            </a:r>
            <a:br>
              <a:rPr lang="es-MX" sz="4000" dirty="0" smtClean="0"/>
            </a:br>
            <a:r>
              <a:rPr lang="es-MX" sz="4000" dirty="0" smtClean="0"/>
              <a:t>su </a:t>
            </a:r>
            <a:r>
              <a:rPr lang="es-MX" sz="4000" dirty="0"/>
              <a:t>importancia</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4761" y="4177999"/>
            <a:ext cx="2143125" cy="2143125"/>
          </a:xfrm>
          <a:prstGeom prst="rect">
            <a:avLst/>
          </a:prstGeom>
        </p:spPr>
      </p:pic>
    </p:spTree>
    <p:extLst>
      <p:ext uri="{BB962C8B-B14F-4D97-AF65-F5344CB8AC3E}">
        <p14:creationId xmlns:p14="http://schemas.microsoft.com/office/powerpoint/2010/main" val="27987228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El marco </a:t>
            </a:r>
            <a:r>
              <a:rPr lang="es-MX" dirty="0" smtClean="0"/>
              <a:t>teórico (Hernández, 2014).</a:t>
            </a:r>
            <a:endParaRPr lang="es-MX" dirty="0"/>
          </a:p>
        </p:txBody>
      </p:sp>
      <p:sp>
        <p:nvSpPr>
          <p:cNvPr id="3" name="Marcador de contenido 2"/>
          <p:cNvSpPr>
            <a:spLocks noGrp="1"/>
          </p:cNvSpPr>
          <p:nvPr>
            <p:ph sz="quarter" idx="1"/>
          </p:nvPr>
        </p:nvSpPr>
        <p:spPr/>
        <p:txBody>
          <a:bodyPr/>
          <a:lstStyle/>
          <a:p>
            <a:r>
              <a:rPr lang="es-MX" dirty="0"/>
              <a:t>El marco teórico es el elemento del protocolo de investigación que contiene las bases académicas del proyecto</a:t>
            </a:r>
            <a:r>
              <a:rPr lang="es-MX" dirty="0">
                <a:latin typeface="Trebuchet MS" pitchFamily="34" charset="0"/>
              </a:rPr>
              <a:t>.</a:t>
            </a:r>
          </a:p>
          <a:p>
            <a:endParaRPr lang="es-MX" dirty="0" smtClean="0"/>
          </a:p>
          <a:p>
            <a:r>
              <a:rPr lang="es-MX" dirty="0" smtClean="0"/>
              <a:t>La revisión de </a:t>
            </a:r>
            <a:r>
              <a:rPr lang="es-MX" dirty="0"/>
              <a:t>la literatura </a:t>
            </a:r>
            <a:r>
              <a:rPr lang="es-MX" dirty="0" smtClean="0"/>
              <a:t>permitirá empezar la realización del </a:t>
            </a:r>
            <a:r>
              <a:rPr lang="es-MX" dirty="0"/>
              <a:t>marco teórico, </a:t>
            </a:r>
            <a:r>
              <a:rPr lang="es-MX" dirty="0" smtClean="0"/>
              <a:t>éste se </a:t>
            </a:r>
            <a:r>
              <a:rPr lang="es-MX" dirty="0"/>
              <a:t>basará en </a:t>
            </a:r>
            <a:r>
              <a:rPr lang="es-MX" dirty="0" smtClean="0"/>
              <a:t>integrar la </a:t>
            </a:r>
            <a:r>
              <a:rPr lang="es-MX" dirty="0"/>
              <a:t>información </a:t>
            </a:r>
            <a:r>
              <a:rPr lang="es-MX" dirty="0" smtClean="0"/>
              <a:t>recopilada.</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89112" y="4366054"/>
            <a:ext cx="2797776" cy="1865184"/>
          </a:xfrm>
          <a:prstGeom prst="rect">
            <a:avLst/>
          </a:prstGeom>
        </p:spPr>
      </p:pic>
    </p:spTree>
    <p:extLst>
      <p:ext uri="{BB962C8B-B14F-4D97-AF65-F5344CB8AC3E}">
        <p14:creationId xmlns:p14="http://schemas.microsoft.com/office/powerpoint/2010/main" val="33430627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1081412" y="2917818"/>
            <a:ext cx="3932864" cy="3128755"/>
          </a:xfrm>
        </p:spPr>
        <p:txBody>
          <a:bodyPr>
            <a:normAutofit fontScale="92500" lnSpcReduction="20000"/>
          </a:bodyPr>
          <a:lstStyle/>
          <a:p>
            <a:pPr algn="just"/>
            <a:r>
              <a:rPr lang="es-MX" dirty="0" smtClean="0"/>
              <a:t>La </a:t>
            </a:r>
            <a:r>
              <a:rPr lang="es-MX" dirty="0"/>
              <a:t>información recopilada </a:t>
            </a:r>
            <a:r>
              <a:rPr lang="es-MX" dirty="0" smtClean="0"/>
              <a:t>se debe organizar en criterios lógicos </a:t>
            </a:r>
            <a:r>
              <a:rPr lang="es-MX" dirty="0"/>
              <a:t>y </a:t>
            </a:r>
            <a:r>
              <a:rPr lang="es-MX" dirty="0" smtClean="0"/>
              <a:t>pertinentes para la </a:t>
            </a:r>
            <a:r>
              <a:rPr lang="es-MX" dirty="0"/>
              <a:t>investigación</a:t>
            </a:r>
            <a:r>
              <a:rPr lang="es-MX" dirty="0" smtClean="0"/>
              <a:t>.</a:t>
            </a:r>
          </a:p>
          <a:p>
            <a:pPr algn="just"/>
            <a:endParaRPr lang="en-US" dirty="0"/>
          </a:p>
          <a:p>
            <a:pPr algn="just"/>
            <a:r>
              <a:rPr lang="es-MX" dirty="0" smtClean="0"/>
              <a:t> Su elaboración permite  </a:t>
            </a:r>
            <a:r>
              <a:rPr lang="es-MX" dirty="0"/>
              <a:t>evitar errores durante el desarrollo del </a:t>
            </a:r>
            <a:r>
              <a:rPr lang="es-MX" dirty="0" smtClean="0"/>
              <a:t>mismo (Hernández, 2014).</a:t>
            </a:r>
          </a:p>
          <a:p>
            <a:pPr algn="just"/>
            <a:endParaRPr lang="es-MX" dirty="0"/>
          </a:p>
        </p:txBody>
      </p:sp>
      <p:pic>
        <p:nvPicPr>
          <p:cNvPr id="1026" name="Picture 2" descr="Resultado de imagen para investiga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0623" y="2323460"/>
            <a:ext cx="5172477" cy="3448318"/>
          </a:xfrm>
          <a:prstGeom prst="rect">
            <a:avLst/>
          </a:prstGeom>
          <a:noFill/>
          <a:extLst>
            <a:ext uri="{909E8E84-426E-40DD-AFC4-6F175D3DCCD1}">
              <a14:hiddenFill xmlns:a14="http://schemas.microsoft.com/office/drawing/2010/main">
                <a:solidFill>
                  <a:srgbClr val="FFFFFF"/>
                </a:solidFill>
              </a14:hiddenFill>
            </a:ext>
          </a:extLst>
        </p:spPr>
      </p:pic>
      <p:sp>
        <p:nvSpPr>
          <p:cNvPr id="4" name="Título 1"/>
          <p:cNvSpPr>
            <a:spLocks noGrp="1"/>
          </p:cNvSpPr>
          <p:nvPr>
            <p:ph type="title"/>
          </p:nvPr>
        </p:nvSpPr>
        <p:spPr>
          <a:xfrm>
            <a:off x="609600" y="274638"/>
            <a:ext cx="9956800" cy="1143000"/>
          </a:xfrm>
        </p:spPr>
        <p:txBody>
          <a:bodyPr/>
          <a:lstStyle/>
          <a:p>
            <a:pPr algn="ctr"/>
            <a:r>
              <a:rPr lang="es-MX" dirty="0" smtClean="0"/>
              <a:t>El marco teórico</a:t>
            </a:r>
            <a:r>
              <a:rPr lang="es-MX" dirty="0"/>
              <a:t> </a:t>
            </a:r>
            <a:r>
              <a:rPr lang="es-MX" dirty="0" smtClean="0"/>
              <a:t>2</a:t>
            </a:r>
            <a:endParaRPr lang="es-MX" dirty="0"/>
          </a:p>
        </p:txBody>
      </p:sp>
    </p:spTree>
    <p:extLst>
      <p:ext uri="{BB962C8B-B14F-4D97-AF65-F5344CB8AC3E}">
        <p14:creationId xmlns:p14="http://schemas.microsoft.com/office/powerpoint/2010/main" val="10876049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979753" y="2033518"/>
            <a:ext cx="4151805" cy="4067032"/>
          </a:xfrm>
        </p:spPr>
        <p:txBody>
          <a:bodyPr>
            <a:normAutofit/>
          </a:bodyPr>
          <a:lstStyle/>
          <a:p>
            <a:r>
              <a:rPr lang="es-MX" dirty="0" smtClean="0"/>
              <a:t>Se desarrolla por medio de la revisión de los conocimiento ya existentes y se culmina con como un producto Hernández, 2014).</a:t>
            </a:r>
            <a:endParaRPr lang="es-MX" dirty="0"/>
          </a:p>
        </p:txBody>
      </p:sp>
      <p:sp>
        <p:nvSpPr>
          <p:cNvPr id="5" name="Título 1"/>
          <p:cNvSpPr>
            <a:spLocks noGrp="1"/>
          </p:cNvSpPr>
          <p:nvPr>
            <p:ph type="title"/>
          </p:nvPr>
        </p:nvSpPr>
        <p:spPr>
          <a:xfrm>
            <a:off x="609600" y="274638"/>
            <a:ext cx="4521958" cy="1143000"/>
          </a:xfrm>
        </p:spPr>
        <p:txBody>
          <a:bodyPr/>
          <a:lstStyle/>
          <a:p>
            <a:pPr algn="ctr"/>
            <a:r>
              <a:rPr lang="es-MX" dirty="0" smtClean="0"/>
              <a:t>El marco teórico</a:t>
            </a:r>
            <a:r>
              <a:rPr lang="es-MX" dirty="0"/>
              <a:t> 3</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5896" y="2033518"/>
            <a:ext cx="2800029" cy="2800029"/>
          </a:xfrm>
          <a:prstGeom prst="rect">
            <a:avLst/>
          </a:prstGeom>
        </p:spPr>
      </p:pic>
    </p:spTree>
    <p:extLst>
      <p:ext uri="{BB962C8B-B14F-4D97-AF65-F5344CB8AC3E}">
        <p14:creationId xmlns:p14="http://schemas.microsoft.com/office/powerpoint/2010/main" val="17252570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a:xfrm>
            <a:off x="5718220" y="3090929"/>
            <a:ext cx="6295107" cy="3176789"/>
          </a:xfrm>
        </p:spPr>
        <p:txBody>
          <a:bodyPr>
            <a:normAutofit/>
          </a:bodyPr>
          <a:lstStyle/>
          <a:p>
            <a:r>
              <a:rPr lang="es-MX" dirty="0" smtClean="0"/>
              <a:t>Analizar </a:t>
            </a:r>
            <a:r>
              <a:rPr lang="es-MX" dirty="0"/>
              <a:t>las teorías, las conceptualizaciones, las investigaciones previas y los antecedentes </a:t>
            </a:r>
            <a:r>
              <a:rPr lang="es-MX" i="1" dirty="0" smtClean="0"/>
              <a:t>en general </a:t>
            </a:r>
            <a:r>
              <a:rPr lang="es-MX" dirty="0"/>
              <a:t>que se consideren válidos para encuadrar el estudio (Rojas, 2001</a:t>
            </a:r>
            <a:r>
              <a:rPr lang="es-MX" dirty="0" smtClean="0"/>
              <a:t>).</a:t>
            </a:r>
          </a:p>
          <a:p>
            <a:endParaRPr lang="es-MX" dirty="0" smtClean="0"/>
          </a:p>
          <a:p>
            <a:r>
              <a:rPr lang="es-MX" dirty="0" smtClean="0"/>
              <a:t>No es lo mismo que teoría.</a:t>
            </a:r>
            <a:endParaRPr lang="es-MX" dirty="0"/>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7595" y="450761"/>
            <a:ext cx="4671334" cy="3104640"/>
          </a:xfrm>
          <a:prstGeom prst="rect">
            <a:avLst/>
          </a:prstGeom>
        </p:spPr>
      </p:pic>
    </p:spTree>
    <p:extLst>
      <p:ext uri="{BB962C8B-B14F-4D97-AF65-F5344CB8AC3E}">
        <p14:creationId xmlns:p14="http://schemas.microsoft.com/office/powerpoint/2010/main" val="1187082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1413" y="275618"/>
            <a:ext cx="9905998" cy="965353"/>
          </a:xfrm>
        </p:spPr>
        <p:txBody>
          <a:bodyPr>
            <a:normAutofit/>
          </a:bodyPr>
          <a:lstStyle/>
          <a:p>
            <a:pPr algn="ctr"/>
            <a:r>
              <a:rPr lang="es-MX" sz="4000" dirty="0" smtClean="0">
                <a:latin typeface="Trebuchet MS" pitchFamily="34" charset="0"/>
              </a:rPr>
              <a:t>Funciones 1</a:t>
            </a:r>
            <a:endParaRPr lang="es-MX" sz="4000" dirty="0">
              <a:latin typeface="Trebuchet MS" pitchFamily="34" charset="0"/>
            </a:endParaRPr>
          </a:p>
        </p:txBody>
      </p:sp>
      <p:sp>
        <p:nvSpPr>
          <p:cNvPr id="3" name="Marcador de contenido 2"/>
          <p:cNvSpPr>
            <a:spLocks noGrp="1"/>
          </p:cNvSpPr>
          <p:nvPr>
            <p:ph sz="quarter" idx="1"/>
          </p:nvPr>
        </p:nvSpPr>
        <p:spPr>
          <a:xfrm>
            <a:off x="1141413" y="2367350"/>
            <a:ext cx="9905999" cy="2591830"/>
          </a:xfrm>
        </p:spPr>
        <p:txBody>
          <a:bodyPr>
            <a:normAutofit/>
          </a:bodyPr>
          <a:lstStyle/>
          <a:p>
            <a:pPr marL="457200" indent="-457200">
              <a:buFont typeface="+mj-lt"/>
              <a:buAutoNum type="arabicPeriod"/>
            </a:pPr>
            <a:r>
              <a:rPr lang="es-MX" dirty="0" smtClean="0"/>
              <a:t>Previene errores cometidos en investigaciones anteriores.</a:t>
            </a:r>
          </a:p>
          <a:p>
            <a:pPr marL="457200" indent="-457200">
              <a:buFont typeface="+mj-lt"/>
              <a:buAutoNum type="arabicPeriod"/>
            </a:pPr>
            <a:r>
              <a:rPr lang="es-MX" dirty="0" smtClean="0"/>
              <a:t>Orienta la realización del estudio. </a:t>
            </a:r>
          </a:p>
          <a:p>
            <a:pPr marL="457200" indent="-457200">
              <a:buFont typeface="+mj-lt"/>
              <a:buAutoNum type="arabicPeriod"/>
            </a:pPr>
            <a:r>
              <a:rPr lang="es-MX" dirty="0" smtClean="0"/>
              <a:t>Centra la atención en el problema de la investigación.</a:t>
            </a:r>
          </a:p>
        </p:txBody>
      </p:sp>
      <p:pic>
        <p:nvPicPr>
          <p:cNvPr id="4" name="3 Imagen"/>
          <p:cNvPicPr>
            <a:picLocks noChangeAspect="1"/>
          </p:cNvPicPr>
          <p:nvPr/>
        </p:nvPicPr>
        <p:blipFill rotWithShape="1">
          <a:blip r:embed="rId2">
            <a:extLst>
              <a:ext uri="{28A0092B-C50C-407E-A947-70E740481C1C}">
                <a14:useLocalDpi xmlns:a14="http://schemas.microsoft.com/office/drawing/2010/main" val="0"/>
              </a:ext>
            </a:extLst>
          </a:blip>
          <a:srcRect t="12458" b="13887"/>
          <a:stretch/>
        </p:blipFill>
        <p:spPr>
          <a:xfrm>
            <a:off x="4550623" y="4802659"/>
            <a:ext cx="3087576" cy="1886465"/>
          </a:xfrm>
          <a:prstGeom prst="rect">
            <a:avLst/>
          </a:prstGeom>
        </p:spPr>
      </p:pic>
    </p:spTree>
    <p:extLst>
      <p:ext uri="{BB962C8B-B14F-4D97-AF65-F5344CB8AC3E}">
        <p14:creationId xmlns:p14="http://schemas.microsoft.com/office/powerpoint/2010/main" val="21742077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Funciones 2</a:t>
            </a:r>
            <a:endParaRPr lang="es-MX" dirty="0"/>
          </a:p>
        </p:txBody>
      </p:sp>
      <p:sp>
        <p:nvSpPr>
          <p:cNvPr id="3" name="Marcador de contenido 2"/>
          <p:cNvSpPr>
            <a:spLocks noGrp="1"/>
          </p:cNvSpPr>
          <p:nvPr>
            <p:ph sz="quarter" idx="1"/>
          </p:nvPr>
        </p:nvSpPr>
        <p:spPr>
          <a:xfrm>
            <a:off x="609600" y="2061518"/>
            <a:ext cx="9956800" cy="2296297"/>
          </a:xfrm>
        </p:spPr>
        <p:txBody>
          <a:bodyPr/>
          <a:lstStyle/>
          <a:p>
            <a:pPr marL="457200" indent="-457200">
              <a:buFont typeface="+mj-lt"/>
              <a:buAutoNum type="arabicPeriod" startAt="4"/>
            </a:pPr>
            <a:r>
              <a:rPr lang="es-MX" dirty="0"/>
              <a:t>Da bases para llevar a cabo el proyecto.</a:t>
            </a:r>
          </a:p>
          <a:p>
            <a:pPr marL="457200" indent="-457200">
              <a:buFont typeface="+mj-lt"/>
              <a:buAutoNum type="arabicPeriod" startAt="4"/>
            </a:pPr>
            <a:r>
              <a:rPr lang="es-MX" dirty="0"/>
              <a:t>Permite establecer hipótesis o supuestos.</a:t>
            </a:r>
          </a:p>
          <a:p>
            <a:pPr marL="457200" indent="-457200">
              <a:buFont typeface="+mj-lt"/>
              <a:buAutoNum type="arabicPeriod" startAt="4"/>
            </a:pPr>
            <a:r>
              <a:rPr lang="es-MX" dirty="0"/>
              <a:t>Sienta antecedentes para  investigaciones futuras</a:t>
            </a:r>
          </a:p>
          <a:p>
            <a:pPr marL="457200" indent="-457200">
              <a:buFont typeface="+mj-lt"/>
              <a:buAutoNum type="arabicPeriod" startAt="4"/>
            </a:pPr>
            <a:r>
              <a:rPr lang="es-MX" dirty="0"/>
              <a:t>Da referencias para la interpretación de los resultados </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59484" y="4357815"/>
            <a:ext cx="1419937" cy="2212889"/>
          </a:xfrm>
          <a:prstGeom prst="rect">
            <a:avLst/>
          </a:prstGeom>
        </p:spPr>
      </p:pic>
    </p:spTree>
    <p:extLst>
      <p:ext uri="{BB962C8B-B14F-4D97-AF65-F5344CB8AC3E}">
        <p14:creationId xmlns:p14="http://schemas.microsoft.com/office/powerpoint/2010/main" val="2253499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2800" dirty="0">
                <a:solidFill>
                  <a:schemeClr val="tx1"/>
                </a:solidFill>
              </a:rPr>
              <a:t>Datos de identificación de la UA</a:t>
            </a:r>
            <a:endParaRPr lang="es-MX" dirty="0"/>
          </a:p>
        </p:txBody>
      </p:sp>
      <p:sp>
        <p:nvSpPr>
          <p:cNvPr id="3" name="Marcador de contenido 2"/>
          <p:cNvSpPr>
            <a:spLocks noGrp="1"/>
          </p:cNvSpPr>
          <p:nvPr>
            <p:ph sz="quarter" idx="1"/>
          </p:nvPr>
        </p:nvSpPr>
        <p:spPr/>
        <p:txBody>
          <a:bodyPr>
            <a:normAutofit fontScale="92500" lnSpcReduction="20000"/>
          </a:bodyPr>
          <a:lstStyle/>
          <a:p>
            <a:r>
              <a:rPr lang="es-MX" dirty="0"/>
              <a:t>Área: Investigación</a:t>
            </a:r>
          </a:p>
          <a:p>
            <a:r>
              <a:rPr lang="es-MX" dirty="0"/>
              <a:t>Clave: </a:t>
            </a:r>
            <a:r>
              <a:rPr lang="es-ES" dirty="0"/>
              <a:t>L32019</a:t>
            </a:r>
            <a:endParaRPr lang="es-MX" dirty="0"/>
          </a:p>
          <a:p>
            <a:r>
              <a:rPr lang="es-MX" dirty="0"/>
              <a:t>Horas teóricas: </a:t>
            </a:r>
            <a:r>
              <a:rPr lang="es-MX" dirty="0" smtClean="0"/>
              <a:t>3</a:t>
            </a:r>
            <a:endParaRPr lang="es-MX" dirty="0"/>
          </a:p>
          <a:p>
            <a:r>
              <a:rPr lang="es-MX" dirty="0"/>
              <a:t>Horas prácticas: 0 </a:t>
            </a:r>
          </a:p>
          <a:p>
            <a:r>
              <a:rPr lang="es-MX" dirty="0"/>
              <a:t>Total de horas: </a:t>
            </a:r>
            <a:r>
              <a:rPr lang="es-MX" dirty="0" smtClean="0"/>
              <a:t>3</a:t>
            </a:r>
            <a:endParaRPr lang="es-MX" dirty="0"/>
          </a:p>
          <a:p>
            <a:r>
              <a:rPr lang="es-MX" dirty="0"/>
              <a:t>Créditos: </a:t>
            </a:r>
            <a:r>
              <a:rPr lang="es-MX" dirty="0" smtClean="0"/>
              <a:t>6</a:t>
            </a:r>
            <a:endParaRPr lang="es-MX" dirty="0"/>
          </a:p>
          <a:p>
            <a:r>
              <a:rPr lang="es-ES" dirty="0"/>
              <a:t>Tipo de unidad de aprendizaje: Obligatoria</a:t>
            </a:r>
          </a:p>
          <a:p>
            <a:r>
              <a:rPr lang="es-ES" dirty="0"/>
              <a:t>Carácter de la UA: Curso</a:t>
            </a:r>
          </a:p>
          <a:p>
            <a:r>
              <a:rPr lang="es-ES" dirty="0"/>
              <a:t>Núcleo: </a:t>
            </a:r>
            <a:r>
              <a:rPr lang="es-ES" dirty="0" smtClean="0"/>
              <a:t>Sustantivo</a:t>
            </a:r>
            <a:endParaRPr lang="es-ES" dirty="0"/>
          </a:p>
          <a:p>
            <a:r>
              <a:rPr lang="es-ES" dirty="0"/>
              <a:t>Modalidad: Presencial</a:t>
            </a:r>
          </a:p>
          <a:p>
            <a:r>
              <a:rPr lang="es-ES" dirty="0"/>
              <a:t>Prerrequisito: </a:t>
            </a:r>
            <a:r>
              <a:rPr lang="es-MX" dirty="0"/>
              <a:t>Nociones básicas metodológicas para el planteamiento de un problema y objetivo de investigación.</a:t>
            </a:r>
            <a:endParaRPr lang="es-ES" dirty="0"/>
          </a:p>
          <a:p>
            <a:r>
              <a:rPr lang="es-ES" dirty="0"/>
              <a:t>UA antecedente: Metodología de la </a:t>
            </a:r>
            <a:r>
              <a:rPr lang="es-ES" dirty="0" smtClean="0"/>
              <a:t>Investigación</a:t>
            </a:r>
          </a:p>
          <a:p>
            <a:r>
              <a:rPr lang="es-ES" dirty="0" smtClean="0"/>
              <a:t>UA </a:t>
            </a:r>
            <a:r>
              <a:rPr lang="es-ES" dirty="0"/>
              <a:t>consecuente: Seminario de investigación </a:t>
            </a:r>
            <a:r>
              <a:rPr lang="es-ES" dirty="0" smtClean="0"/>
              <a:t>II</a:t>
            </a:r>
            <a:endParaRPr lang="es-MX" dirty="0"/>
          </a:p>
          <a:p>
            <a:endParaRPr lang="es-MX" dirty="0"/>
          </a:p>
        </p:txBody>
      </p:sp>
    </p:spTree>
    <p:extLst>
      <p:ext uri="{BB962C8B-B14F-4D97-AF65-F5344CB8AC3E}">
        <p14:creationId xmlns:p14="http://schemas.microsoft.com/office/powerpoint/2010/main" val="4023279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281899" y="1600201"/>
            <a:ext cx="7625025" cy="4098916"/>
          </a:xfrm>
        </p:spPr>
      </p:pic>
      <p:sp>
        <p:nvSpPr>
          <p:cNvPr id="6" name="Título 1"/>
          <p:cNvSpPr>
            <a:spLocks noGrp="1"/>
          </p:cNvSpPr>
          <p:nvPr>
            <p:ph type="title"/>
          </p:nvPr>
        </p:nvSpPr>
        <p:spPr>
          <a:xfrm>
            <a:off x="1141413" y="275618"/>
            <a:ext cx="9905998" cy="965353"/>
          </a:xfrm>
        </p:spPr>
        <p:txBody>
          <a:bodyPr>
            <a:normAutofit/>
          </a:bodyPr>
          <a:lstStyle/>
          <a:p>
            <a:pPr algn="ctr"/>
            <a:r>
              <a:rPr lang="es-MX" sz="4000" dirty="0" smtClean="0">
                <a:latin typeface="Trebuchet MS" pitchFamily="34" charset="0"/>
              </a:rPr>
              <a:t>Objetivos del macro teórico</a:t>
            </a:r>
            <a:endParaRPr lang="es-MX" sz="4000" dirty="0">
              <a:latin typeface="Trebuchet MS" pitchFamily="34" charset="0"/>
            </a:endParaRPr>
          </a:p>
        </p:txBody>
      </p:sp>
      <p:sp>
        <p:nvSpPr>
          <p:cNvPr id="7" name="Marcador de contenido 2"/>
          <p:cNvSpPr txBox="1">
            <a:spLocks/>
          </p:cNvSpPr>
          <p:nvPr/>
        </p:nvSpPr>
        <p:spPr>
          <a:xfrm>
            <a:off x="2281898" y="5699117"/>
            <a:ext cx="7625025" cy="557083"/>
          </a:xfrm>
          <a:prstGeom prst="rect">
            <a:avLst/>
          </a:prstGeom>
        </p:spPr>
        <p:txBody>
          <a:bodyPr vert="horz">
            <a:norm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gn="ctr">
              <a:buNone/>
            </a:pPr>
            <a:r>
              <a:rPr lang="es-MX" sz="1800" dirty="0"/>
              <a:t> </a:t>
            </a:r>
            <a:r>
              <a:rPr lang="es-MX" sz="1400" dirty="0"/>
              <a:t>Objetivos de un buen Marco </a:t>
            </a:r>
            <a:r>
              <a:rPr lang="es-MX" sz="1400" dirty="0" smtClean="0"/>
              <a:t>Teórico (Aulas Uruguay Educa, s.f.)</a:t>
            </a:r>
            <a:endParaRPr lang="es-MX" sz="1400" dirty="0"/>
          </a:p>
        </p:txBody>
      </p:sp>
    </p:spTree>
    <p:extLst>
      <p:ext uri="{BB962C8B-B14F-4D97-AF65-F5344CB8AC3E}">
        <p14:creationId xmlns:p14="http://schemas.microsoft.com/office/powerpoint/2010/main" val="37842828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600" y="274637"/>
            <a:ext cx="9956800" cy="2674509"/>
          </a:xfrm>
        </p:spPr>
        <p:txBody>
          <a:bodyPr>
            <a:normAutofit/>
          </a:bodyPr>
          <a:lstStyle/>
          <a:p>
            <a:pPr algn="ctr"/>
            <a:r>
              <a:rPr lang="es-MX" sz="4000" dirty="0" smtClean="0"/>
              <a:t>3. fuentes de la </a:t>
            </a:r>
            <a:r>
              <a:rPr lang="es-MX" sz="4000" dirty="0"/>
              <a:t>investigación </a:t>
            </a:r>
            <a:r>
              <a:rPr lang="es-MX" sz="4000" dirty="0" smtClean="0"/>
              <a:t>documental en el siglo XXI</a:t>
            </a:r>
            <a:endParaRPr lang="es-MX" sz="40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30633" y="3599935"/>
            <a:ext cx="4314733" cy="2065308"/>
          </a:xfrm>
          <a:prstGeom prst="rect">
            <a:avLst/>
          </a:prstGeom>
        </p:spPr>
      </p:pic>
    </p:spTree>
    <p:extLst>
      <p:ext uri="{BB962C8B-B14F-4D97-AF65-F5344CB8AC3E}">
        <p14:creationId xmlns:p14="http://schemas.microsoft.com/office/powerpoint/2010/main" val="38372221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000" dirty="0" smtClean="0">
                <a:latin typeface="+mn-lt"/>
              </a:rPr>
              <a:t>Revisión de la literatura</a:t>
            </a:r>
            <a:endParaRPr lang="es-MX" sz="4000" dirty="0">
              <a:latin typeface="+mn-lt"/>
            </a:endParaRPr>
          </a:p>
        </p:txBody>
      </p:sp>
      <p:sp>
        <p:nvSpPr>
          <p:cNvPr id="3" name="Marcador de contenido 2"/>
          <p:cNvSpPr>
            <a:spLocks noGrp="1"/>
          </p:cNvSpPr>
          <p:nvPr>
            <p:ph sz="quarter" idx="1"/>
          </p:nvPr>
        </p:nvSpPr>
        <p:spPr>
          <a:xfrm>
            <a:off x="609600" y="2160373"/>
            <a:ext cx="9956800" cy="3441357"/>
          </a:xfrm>
        </p:spPr>
        <p:txBody>
          <a:bodyPr>
            <a:normAutofit/>
          </a:bodyPr>
          <a:lstStyle/>
          <a:p>
            <a:r>
              <a:rPr lang="es-MX" dirty="0"/>
              <a:t>Actualmente la revisión de la literatura en el siglo XXI no resulta suficiente hacerla únicamente en </a:t>
            </a:r>
            <a:r>
              <a:rPr lang="es-MX" dirty="0" smtClean="0"/>
              <a:t>las bibliotecas</a:t>
            </a:r>
            <a:r>
              <a:rPr lang="es-MX" dirty="0"/>
              <a:t>, sino que debe de ampliarse la exploración a los medios digitales, situación que se presenta en la sociedad del conocimiento y la información. La revisión de la información debe llevarse a cabo de forma efectiva y minuciosa debido a que actualmente las publicaciones se realizan por </a:t>
            </a:r>
            <a:r>
              <a:rPr lang="es-MX" dirty="0" smtClean="0"/>
              <a:t>millares (Hernández, 2014; </a:t>
            </a:r>
            <a:r>
              <a:rPr lang="es-MX" dirty="0" err="1" smtClean="0"/>
              <a:t>Kumar</a:t>
            </a:r>
            <a:r>
              <a:rPr lang="es-MX" dirty="0" smtClean="0"/>
              <a:t>, 2011; Arriaga, et. al., 2006, Walker, 2000, Bell, 2002).</a:t>
            </a:r>
          </a:p>
          <a:p>
            <a:endParaRPr lang="es-MX" dirty="0" smtClean="0">
              <a:latin typeface="Trebuchet MS" pitchFamily="34" charset="0"/>
            </a:endParaRPr>
          </a:p>
          <a:p>
            <a:endParaRPr lang="es-MX" dirty="0"/>
          </a:p>
        </p:txBody>
      </p:sp>
    </p:spTree>
    <p:extLst>
      <p:ext uri="{BB962C8B-B14F-4D97-AF65-F5344CB8AC3E}">
        <p14:creationId xmlns:p14="http://schemas.microsoft.com/office/powerpoint/2010/main" val="13533676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ortar rectángulo de esquina diagonal"/>
          <p:cNvSpPr/>
          <p:nvPr/>
        </p:nvSpPr>
        <p:spPr>
          <a:xfrm>
            <a:off x="903609" y="1944710"/>
            <a:ext cx="3009363" cy="2643766"/>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a:solidFill>
                  <a:schemeClr val="bg1"/>
                </a:solidFill>
                <a:latin typeface="+mj-lt"/>
              </a:rPr>
              <a:t>Medios digitales de open Access</a:t>
            </a:r>
            <a:br>
              <a:rPr lang="es-MX" sz="2800" dirty="0">
                <a:solidFill>
                  <a:schemeClr val="bg1"/>
                </a:solidFill>
                <a:latin typeface="+mj-lt"/>
              </a:rPr>
            </a:br>
            <a:r>
              <a:rPr lang="es-MX" sz="2800" dirty="0">
                <a:solidFill>
                  <a:schemeClr val="bg1"/>
                </a:solidFill>
                <a:latin typeface="+mj-lt"/>
              </a:rPr>
              <a:t>(</a:t>
            </a:r>
            <a:r>
              <a:rPr lang="es-MX" sz="2800" dirty="0" err="1">
                <a:latin typeface="+mj-lt"/>
              </a:rPr>
              <a:t>Keefer</a:t>
            </a:r>
            <a:r>
              <a:rPr lang="es-MX" sz="2800" dirty="0">
                <a:latin typeface="+mj-lt"/>
              </a:rPr>
              <a:t>, 2007)</a:t>
            </a:r>
            <a:endParaRPr lang="en-US" sz="2800" dirty="0">
              <a:latin typeface="+mj-lt"/>
            </a:endParaRPr>
          </a:p>
        </p:txBody>
      </p:sp>
      <p:sp>
        <p:nvSpPr>
          <p:cNvPr id="7" name="Título 1"/>
          <p:cNvSpPr txBox="1">
            <a:spLocks/>
          </p:cNvSpPr>
          <p:nvPr/>
        </p:nvSpPr>
        <p:spPr>
          <a:xfrm>
            <a:off x="4094205" y="1944709"/>
            <a:ext cx="6812691" cy="4011247"/>
          </a:xfrm>
          <a:prstGeom prst="rect">
            <a:avLst/>
          </a:prstGeom>
        </p:spPr>
        <p:txBody>
          <a:bodyPr vert="horz" anchor="b">
            <a:noAutofit/>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pPr algn="ctr" defTabSz="914400"/>
            <a:r>
              <a:rPr lang="es-MX" sz="1600" dirty="0" smtClean="0">
                <a:solidFill>
                  <a:schemeClr val="tx1"/>
                </a:solidFill>
                <a:latin typeface="+mn-lt"/>
              </a:rPr>
              <a:t>El open Access comenzó </a:t>
            </a:r>
            <a:r>
              <a:rPr lang="es-MX" sz="1600" dirty="0">
                <a:solidFill>
                  <a:schemeClr val="tx1"/>
                </a:solidFill>
                <a:latin typeface="+mn-lt"/>
              </a:rPr>
              <a:t>como </a:t>
            </a:r>
            <a:r>
              <a:rPr lang="es-MX" sz="1600" dirty="0" smtClean="0">
                <a:solidFill>
                  <a:schemeClr val="tx1"/>
                </a:solidFill>
                <a:latin typeface="+mn-lt"/>
              </a:rPr>
              <a:t>respuesta </a:t>
            </a:r>
            <a:r>
              <a:rPr lang="es-MX" sz="1600" dirty="0">
                <a:solidFill>
                  <a:schemeClr val="tx1"/>
                </a:solidFill>
                <a:latin typeface="+mn-lt"/>
              </a:rPr>
              <a:t>a la </a:t>
            </a:r>
            <a:r>
              <a:rPr lang="es-MX" sz="1600" dirty="0" smtClean="0">
                <a:solidFill>
                  <a:schemeClr val="tx1"/>
                </a:solidFill>
                <a:latin typeface="+mn-lt"/>
              </a:rPr>
              <a:t>situación crítica que presentaban las revistas de </a:t>
            </a:r>
            <a:r>
              <a:rPr lang="es-MX" sz="1600" dirty="0">
                <a:solidFill>
                  <a:schemeClr val="tx1"/>
                </a:solidFill>
                <a:latin typeface="+mn-lt"/>
              </a:rPr>
              <a:t>las revistas </a:t>
            </a:r>
            <a:r>
              <a:rPr lang="es-MX" sz="1600" dirty="0" smtClean="0">
                <a:solidFill>
                  <a:schemeClr val="tx1"/>
                </a:solidFill>
                <a:latin typeface="+mn-lt"/>
              </a:rPr>
              <a:t>científicas.</a:t>
            </a:r>
          </a:p>
          <a:p>
            <a:pPr algn="ctr" defTabSz="914400"/>
            <a:endParaRPr lang="es-MX" sz="1600" dirty="0">
              <a:solidFill>
                <a:schemeClr val="tx1"/>
              </a:solidFill>
              <a:latin typeface="+mn-lt"/>
            </a:endParaRPr>
          </a:p>
          <a:p>
            <a:pPr algn="ctr" defTabSz="914400"/>
            <a:r>
              <a:rPr lang="es-MX" sz="1600" dirty="0" smtClean="0">
                <a:solidFill>
                  <a:schemeClr val="tx1"/>
                </a:solidFill>
                <a:latin typeface="+mn-lt"/>
              </a:rPr>
              <a:t>Evolucionó en un movimiento </a:t>
            </a:r>
            <a:r>
              <a:rPr lang="es-MX" sz="1600" dirty="0">
                <a:solidFill>
                  <a:schemeClr val="tx1"/>
                </a:solidFill>
                <a:latin typeface="+mn-lt"/>
              </a:rPr>
              <a:t>que </a:t>
            </a:r>
            <a:r>
              <a:rPr lang="es-MX" sz="1600" dirty="0" smtClean="0">
                <a:solidFill>
                  <a:schemeClr val="tx1"/>
                </a:solidFill>
                <a:latin typeface="+mn-lt"/>
              </a:rPr>
              <a:t>demandaba acceso </a:t>
            </a:r>
            <a:r>
              <a:rPr lang="es-MX" sz="1600" dirty="0">
                <a:solidFill>
                  <a:schemeClr val="tx1"/>
                </a:solidFill>
                <a:latin typeface="+mn-lt"/>
              </a:rPr>
              <a:t>gratuito y sin </a:t>
            </a:r>
            <a:r>
              <a:rPr lang="es-MX" sz="1600" dirty="0" smtClean="0">
                <a:solidFill>
                  <a:schemeClr val="tx1"/>
                </a:solidFill>
                <a:latin typeface="+mn-lt"/>
              </a:rPr>
              <a:t>limitaciones al </a:t>
            </a:r>
            <a:r>
              <a:rPr lang="es-MX" sz="1600" dirty="0">
                <a:solidFill>
                  <a:schemeClr val="tx1"/>
                </a:solidFill>
                <a:latin typeface="+mn-lt"/>
              </a:rPr>
              <a:t>conocimiento científico</a:t>
            </a:r>
            <a:r>
              <a:rPr lang="es-MX" sz="1600" dirty="0" smtClean="0">
                <a:solidFill>
                  <a:schemeClr val="tx1"/>
                </a:solidFill>
                <a:latin typeface="+mn-lt"/>
              </a:rPr>
              <a:t>.</a:t>
            </a:r>
          </a:p>
          <a:p>
            <a:pPr algn="ctr" defTabSz="914400"/>
            <a:endParaRPr lang="es-MX" sz="1600" dirty="0">
              <a:solidFill>
                <a:schemeClr val="tx1"/>
              </a:solidFill>
              <a:latin typeface="+mn-lt"/>
            </a:endParaRPr>
          </a:p>
          <a:p>
            <a:pPr algn="ctr" defTabSz="914400"/>
            <a:r>
              <a:rPr lang="es-MX" sz="1600" dirty="0">
                <a:solidFill>
                  <a:schemeClr val="tx1"/>
                </a:solidFill>
                <a:latin typeface="+mn-lt"/>
              </a:rPr>
              <a:t>La iniciativa Open Access (OA) se </a:t>
            </a:r>
            <a:r>
              <a:rPr lang="es-MX" sz="1600" dirty="0" smtClean="0">
                <a:solidFill>
                  <a:schemeClr val="tx1"/>
                </a:solidFill>
                <a:latin typeface="+mn-lt"/>
              </a:rPr>
              <a:t>estableció basándose en tres </a:t>
            </a:r>
            <a:r>
              <a:rPr lang="es-MX" sz="1600" dirty="0">
                <a:solidFill>
                  <a:schemeClr val="tx1"/>
                </a:solidFill>
                <a:latin typeface="+mn-lt"/>
              </a:rPr>
              <a:t>declaraciones </a:t>
            </a:r>
            <a:endParaRPr lang="es-MX" sz="1600" dirty="0" smtClean="0">
              <a:solidFill>
                <a:schemeClr val="tx1"/>
              </a:solidFill>
              <a:latin typeface="+mn-lt"/>
            </a:endParaRPr>
          </a:p>
          <a:p>
            <a:pPr algn="ctr" defTabSz="914400"/>
            <a:endParaRPr lang="es-MX" sz="1600" dirty="0" smtClean="0">
              <a:solidFill>
                <a:schemeClr val="tx1"/>
              </a:solidFill>
              <a:latin typeface="+mn-lt"/>
            </a:endParaRPr>
          </a:p>
          <a:p>
            <a:pPr marL="228600" indent="-228600" algn="ctr" defTabSz="914400">
              <a:buFont typeface="+mj-lt"/>
              <a:buAutoNum type="arabicPeriod"/>
            </a:pPr>
            <a:r>
              <a:rPr lang="es-MX" sz="1600" dirty="0" smtClean="0">
                <a:solidFill>
                  <a:schemeClr val="tx1"/>
                </a:solidFill>
                <a:latin typeface="+mn-lt"/>
              </a:rPr>
              <a:t> </a:t>
            </a:r>
            <a:r>
              <a:rPr lang="es-MX" sz="1600" dirty="0">
                <a:solidFill>
                  <a:schemeClr val="tx1"/>
                </a:solidFill>
                <a:latin typeface="+mn-lt"/>
              </a:rPr>
              <a:t>Budapest Open Access </a:t>
            </a:r>
            <a:r>
              <a:rPr lang="es-MX" sz="1600" dirty="0" err="1">
                <a:solidFill>
                  <a:schemeClr val="tx1"/>
                </a:solidFill>
                <a:latin typeface="+mn-lt"/>
              </a:rPr>
              <a:t>Initiative</a:t>
            </a:r>
            <a:r>
              <a:rPr lang="es-MX" sz="1600" dirty="0">
                <a:solidFill>
                  <a:schemeClr val="tx1"/>
                </a:solidFill>
                <a:latin typeface="+mn-lt"/>
              </a:rPr>
              <a:t> (2002):</a:t>
            </a:r>
          </a:p>
          <a:p>
            <a:pPr algn="ctr" defTabSz="914400"/>
            <a:r>
              <a:rPr lang="es-MX" sz="1600" dirty="0" smtClean="0">
                <a:solidFill>
                  <a:schemeClr val="tx1"/>
                </a:solidFill>
                <a:latin typeface="+mn-lt"/>
              </a:rPr>
              <a:t>http</a:t>
            </a:r>
            <a:r>
              <a:rPr lang="es-MX" sz="1600" dirty="0">
                <a:solidFill>
                  <a:schemeClr val="tx1"/>
                </a:solidFill>
                <a:latin typeface="+mn-lt"/>
              </a:rPr>
              <a:t>://</a:t>
            </a:r>
            <a:r>
              <a:rPr lang="es-MX" sz="1600" dirty="0" smtClean="0">
                <a:solidFill>
                  <a:schemeClr val="tx1"/>
                </a:solidFill>
                <a:latin typeface="+mn-lt"/>
              </a:rPr>
              <a:t>www.soros.org/openaccess/index.shtml</a:t>
            </a:r>
          </a:p>
          <a:p>
            <a:pPr algn="ctr" defTabSz="914400"/>
            <a:endParaRPr lang="es-MX" sz="1600" dirty="0">
              <a:solidFill>
                <a:schemeClr val="tx1"/>
              </a:solidFill>
              <a:latin typeface="+mn-lt"/>
            </a:endParaRPr>
          </a:p>
          <a:p>
            <a:pPr algn="ctr" defTabSz="914400"/>
            <a:r>
              <a:rPr lang="es-MX" sz="1600" dirty="0" smtClean="0">
                <a:solidFill>
                  <a:schemeClr val="tx1"/>
                </a:solidFill>
                <a:latin typeface="+mn-lt"/>
              </a:rPr>
              <a:t>2.  </a:t>
            </a:r>
            <a:r>
              <a:rPr lang="es-MX" sz="1600" dirty="0" err="1">
                <a:solidFill>
                  <a:schemeClr val="tx1"/>
                </a:solidFill>
                <a:latin typeface="+mn-lt"/>
              </a:rPr>
              <a:t>Bethesda</a:t>
            </a:r>
            <a:r>
              <a:rPr lang="es-MX" sz="1600" dirty="0">
                <a:solidFill>
                  <a:schemeClr val="tx1"/>
                </a:solidFill>
                <a:latin typeface="+mn-lt"/>
              </a:rPr>
              <a:t> </a:t>
            </a:r>
            <a:r>
              <a:rPr lang="es-MX" sz="1600" dirty="0" err="1">
                <a:solidFill>
                  <a:schemeClr val="tx1"/>
                </a:solidFill>
                <a:latin typeface="+mn-lt"/>
              </a:rPr>
              <a:t>Statement</a:t>
            </a:r>
            <a:r>
              <a:rPr lang="es-MX" sz="1600" dirty="0">
                <a:solidFill>
                  <a:schemeClr val="tx1"/>
                </a:solidFill>
                <a:latin typeface="+mn-lt"/>
              </a:rPr>
              <a:t> </a:t>
            </a:r>
            <a:r>
              <a:rPr lang="es-MX" sz="1600" dirty="0" err="1">
                <a:solidFill>
                  <a:schemeClr val="tx1"/>
                </a:solidFill>
                <a:latin typeface="+mn-lt"/>
              </a:rPr>
              <a:t>on</a:t>
            </a:r>
            <a:r>
              <a:rPr lang="es-MX" sz="1600" dirty="0">
                <a:solidFill>
                  <a:schemeClr val="tx1"/>
                </a:solidFill>
                <a:latin typeface="+mn-lt"/>
              </a:rPr>
              <a:t> Open Access Publishing (2003):</a:t>
            </a:r>
          </a:p>
          <a:p>
            <a:pPr algn="ctr" defTabSz="914400"/>
            <a:r>
              <a:rPr lang="es-MX" sz="1600" dirty="0" smtClean="0">
                <a:solidFill>
                  <a:schemeClr val="tx1"/>
                </a:solidFill>
                <a:latin typeface="+mn-lt"/>
              </a:rPr>
              <a:t>http</a:t>
            </a:r>
            <a:r>
              <a:rPr lang="es-MX" sz="1600" dirty="0">
                <a:solidFill>
                  <a:schemeClr val="tx1"/>
                </a:solidFill>
                <a:latin typeface="+mn-lt"/>
              </a:rPr>
              <a:t>://www.earlham.edu/~</a:t>
            </a:r>
            <a:r>
              <a:rPr lang="es-MX" sz="1600" dirty="0" smtClean="0">
                <a:solidFill>
                  <a:schemeClr val="tx1"/>
                </a:solidFill>
                <a:latin typeface="+mn-lt"/>
              </a:rPr>
              <a:t>peters/fos/bethesda.htm</a:t>
            </a:r>
          </a:p>
          <a:p>
            <a:pPr algn="ctr" defTabSz="914400"/>
            <a:endParaRPr lang="es-MX" sz="1600" dirty="0" smtClean="0">
              <a:solidFill>
                <a:schemeClr val="tx1"/>
              </a:solidFill>
              <a:latin typeface="+mn-lt"/>
            </a:endParaRPr>
          </a:p>
          <a:p>
            <a:pPr algn="ctr" defTabSz="914400"/>
            <a:r>
              <a:rPr lang="es-MX" sz="1600" dirty="0" smtClean="0">
                <a:solidFill>
                  <a:schemeClr val="tx1"/>
                </a:solidFill>
                <a:latin typeface="+mn-lt"/>
              </a:rPr>
              <a:t>3. </a:t>
            </a:r>
            <a:r>
              <a:rPr lang="es-MX" sz="1600" dirty="0" err="1" smtClean="0">
                <a:solidFill>
                  <a:schemeClr val="tx1"/>
                </a:solidFill>
                <a:latin typeface="+mn-lt"/>
              </a:rPr>
              <a:t>Berlin</a:t>
            </a:r>
            <a:r>
              <a:rPr lang="es-MX" sz="1600" dirty="0" smtClean="0">
                <a:solidFill>
                  <a:schemeClr val="tx1"/>
                </a:solidFill>
                <a:latin typeface="+mn-lt"/>
              </a:rPr>
              <a:t> </a:t>
            </a:r>
            <a:r>
              <a:rPr lang="es-MX" sz="1600" dirty="0" err="1">
                <a:solidFill>
                  <a:schemeClr val="tx1"/>
                </a:solidFill>
                <a:latin typeface="+mn-lt"/>
              </a:rPr>
              <a:t>Declaration</a:t>
            </a:r>
            <a:r>
              <a:rPr lang="es-MX" sz="1600" dirty="0">
                <a:solidFill>
                  <a:schemeClr val="tx1"/>
                </a:solidFill>
                <a:latin typeface="+mn-lt"/>
              </a:rPr>
              <a:t> </a:t>
            </a:r>
            <a:r>
              <a:rPr lang="es-MX" sz="1600" dirty="0" err="1">
                <a:solidFill>
                  <a:schemeClr val="tx1"/>
                </a:solidFill>
                <a:latin typeface="+mn-lt"/>
              </a:rPr>
              <a:t>on</a:t>
            </a:r>
            <a:r>
              <a:rPr lang="es-MX" sz="1600" dirty="0">
                <a:solidFill>
                  <a:schemeClr val="tx1"/>
                </a:solidFill>
                <a:latin typeface="+mn-lt"/>
              </a:rPr>
              <a:t> Open Access to </a:t>
            </a:r>
            <a:r>
              <a:rPr lang="es-MX" sz="1600" dirty="0" err="1">
                <a:solidFill>
                  <a:schemeClr val="tx1"/>
                </a:solidFill>
                <a:latin typeface="+mn-lt"/>
              </a:rPr>
              <a:t>Knowledge</a:t>
            </a:r>
            <a:r>
              <a:rPr lang="es-MX" sz="1600" dirty="0">
                <a:solidFill>
                  <a:schemeClr val="tx1"/>
                </a:solidFill>
                <a:latin typeface="+mn-lt"/>
              </a:rPr>
              <a:t> in </a:t>
            </a:r>
            <a:r>
              <a:rPr lang="es-MX" sz="1600" dirty="0" err="1">
                <a:solidFill>
                  <a:schemeClr val="tx1"/>
                </a:solidFill>
                <a:latin typeface="+mn-lt"/>
              </a:rPr>
              <a:t>the</a:t>
            </a:r>
            <a:r>
              <a:rPr lang="es-MX" sz="1600" dirty="0">
                <a:solidFill>
                  <a:schemeClr val="tx1"/>
                </a:solidFill>
                <a:latin typeface="+mn-lt"/>
              </a:rPr>
              <a:t> </a:t>
            </a:r>
            <a:r>
              <a:rPr lang="es-MX" sz="1600" dirty="0" err="1">
                <a:solidFill>
                  <a:schemeClr val="tx1"/>
                </a:solidFill>
                <a:latin typeface="+mn-lt"/>
              </a:rPr>
              <a:t>Sciences</a:t>
            </a:r>
            <a:r>
              <a:rPr lang="es-MX" sz="1600" dirty="0">
                <a:solidFill>
                  <a:schemeClr val="tx1"/>
                </a:solidFill>
                <a:latin typeface="+mn-lt"/>
              </a:rPr>
              <a:t> and </a:t>
            </a:r>
            <a:r>
              <a:rPr lang="es-MX" sz="1600" dirty="0" err="1" smtClean="0">
                <a:solidFill>
                  <a:schemeClr val="tx1"/>
                </a:solidFill>
                <a:latin typeface="+mn-lt"/>
              </a:rPr>
              <a:t>Humanities</a:t>
            </a:r>
            <a:r>
              <a:rPr lang="es-MX" sz="1600" dirty="0" smtClean="0">
                <a:solidFill>
                  <a:schemeClr val="tx1"/>
                </a:solidFill>
                <a:latin typeface="+mn-lt"/>
              </a:rPr>
              <a:t> (2003)</a:t>
            </a:r>
          </a:p>
          <a:p>
            <a:pPr algn="ctr" defTabSz="914400"/>
            <a:r>
              <a:rPr lang="es-MX" sz="1600" dirty="0" smtClean="0">
                <a:solidFill>
                  <a:schemeClr val="tx1"/>
                </a:solidFill>
                <a:latin typeface="+mn-lt"/>
              </a:rPr>
              <a:t>http</a:t>
            </a:r>
            <a:r>
              <a:rPr lang="es-MX" sz="1600" dirty="0">
                <a:solidFill>
                  <a:schemeClr val="tx1"/>
                </a:solidFill>
                <a:latin typeface="+mn-lt"/>
              </a:rPr>
              <a:t>://</a:t>
            </a:r>
            <a:r>
              <a:rPr lang="es-MX" sz="1600" dirty="0" smtClean="0">
                <a:solidFill>
                  <a:schemeClr val="tx1"/>
                </a:solidFill>
                <a:latin typeface="+mn-lt"/>
              </a:rPr>
              <a:t>www.zim.mpg.de/openaccess-berlin</a:t>
            </a:r>
            <a:endParaRPr lang="es-MX" sz="1600" dirty="0">
              <a:solidFill>
                <a:schemeClr val="tx1"/>
              </a:solidFill>
              <a:latin typeface="+mn-lt"/>
            </a:endParaRPr>
          </a:p>
        </p:txBody>
      </p:sp>
    </p:spTree>
    <p:extLst>
      <p:ext uri="{BB962C8B-B14F-4D97-AF65-F5344CB8AC3E}">
        <p14:creationId xmlns:p14="http://schemas.microsoft.com/office/powerpoint/2010/main" val="40773057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Sitios de acceso abierto para la revisión de la literatura</a:t>
            </a:r>
            <a:endParaRPr lang="es-MX" dirty="0"/>
          </a:p>
        </p:txBody>
      </p:sp>
      <p:pic>
        <p:nvPicPr>
          <p:cNvPr id="5" name="Imagen 4"/>
          <p:cNvPicPr>
            <a:picLocks noChangeAspect="1"/>
          </p:cNvPicPr>
          <p:nvPr/>
        </p:nvPicPr>
        <p:blipFill>
          <a:blip r:embed="rId2"/>
          <a:stretch>
            <a:fillRect/>
          </a:stretch>
        </p:blipFill>
        <p:spPr>
          <a:xfrm>
            <a:off x="2097737" y="1980468"/>
            <a:ext cx="6980525" cy="3572566"/>
          </a:xfrm>
          <a:prstGeom prst="rect">
            <a:avLst/>
          </a:prstGeom>
        </p:spPr>
      </p:pic>
    </p:spTree>
    <p:extLst>
      <p:ext uri="{BB962C8B-B14F-4D97-AF65-F5344CB8AC3E}">
        <p14:creationId xmlns:p14="http://schemas.microsoft.com/office/powerpoint/2010/main" val="17165344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err="1" smtClean="0"/>
              <a:t>Redalyc</a:t>
            </a:r>
            <a:endParaRPr lang="es-MX" dirty="0"/>
          </a:p>
        </p:txBody>
      </p:sp>
      <p:sp>
        <p:nvSpPr>
          <p:cNvPr id="3" name="Marcador de contenido 2"/>
          <p:cNvSpPr>
            <a:spLocks noGrp="1"/>
          </p:cNvSpPr>
          <p:nvPr>
            <p:ph sz="quarter" idx="1"/>
          </p:nvPr>
        </p:nvSpPr>
        <p:spPr/>
        <p:txBody>
          <a:bodyPr/>
          <a:lstStyle/>
          <a:p>
            <a:r>
              <a:rPr lang="es-MX" dirty="0" smtClean="0"/>
              <a:t>“</a:t>
            </a:r>
            <a:r>
              <a:rPr lang="es-MX" dirty="0" err="1" smtClean="0"/>
              <a:t>Redalyc</a:t>
            </a:r>
            <a:r>
              <a:rPr lang="es-MX" dirty="0" smtClean="0"/>
              <a:t> </a:t>
            </a:r>
            <a:r>
              <a:rPr lang="es-MX" dirty="0"/>
              <a:t>es un sistema de indización que integra a su índice las revistas de alta calidad científica y editorial de la región, después de 16 años de dar visibilidad y apoyar en la consolidación de las revistas, ahora integra de manera exclusiva a las que comparten el modelo de publicación sin fines de lucro para conservar la naturaleza académica y abierta de la comunicación científica, de cualquier región</a:t>
            </a:r>
            <a:r>
              <a:rPr lang="es-MX" dirty="0" smtClean="0"/>
              <a:t>.” (REDALYC, 2019).</a:t>
            </a:r>
            <a:endParaRPr lang="es-MX" dirty="0"/>
          </a:p>
        </p:txBody>
      </p:sp>
      <p:pic>
        <p:nvPicPr>
          <p:cNvPr id="5" name="Imagen 4">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4643" y="4577078"/>
            <a:ext cx="4418321" cy="1430111"/>
          </a:xfrm>
          <a:prstGeom prst="rect">
            <a:avLst/>
          </a:prstGeom>
        </p:spPr>
      </p:pic>
      <p:sp>
        <p:nvSpPr>
          <p:cNvPr id="7" name="Flecha derecha 6"/>
          <p:cNvSpPr/>
          <p:nvPr/>
        </p:nvSpPr>
        <p:spPr>
          <a:xfrm>
            <a:off x="1069074" y="4981432"/>
            <a:ext cx="1856095" cy="821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DA CLICK</a:t>
            </a:r>
            <a:endParaRPr lang="es-MX" dirty="0"/>
          </a:p>
        </p:txBody>
      </p:sp>
    </p:spTree>
    <p:extLst>
      <p:ext uri="{BB962C8B-B14F-4D97-AF65-F5344CB8AC3E}">
        <p14:creationId xmlns:p14="http://schemas.microsoft.com/office/powerpoint/2010/main" val="33816156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000" dirty="0" err="1" smtClean="0"/>
              <a:t>Ri</a:t>
            </a:r>
            <a:r>
              <a:rPr lang="es-MX" sz="4000" dirty="0" smtClean="0"/>
              <a:t> </a:t>
            </a:r>
            <a:r>
              <a:rPr lang="es-MX" sz="4000" dirty="0" err="1" smtClean="0"/>
              <a:t>uaemeX</a:t>
            </a:r>
            <a:endParaRPr lang="es-MX" sz="4000" dirty="0"/>
          </a:p>
        </p:txBody>
      </p:sp>
      <p:sp>
        <p:nvSpPr>
          <p:cNvPr id="3" name="Marcador de contenido 2"/>
          <p:cNvSpPr>
            <a:spLocks noGrp="1"/>
          </p:cNvSpPr>
          <p:nvPr>
            <p:ph sz="quarter" idx="1"/>
          </p:nvPr>
        </p:nvSpPr>
        <p:spPr/>
        <p:txBody>
          <a:bodyPr/>
          <a:lstStyle/>
          <a:p>
            <a:r>
              <a:rPr lang="es-MX" dirty="0"/>
              <a:t>El Repositorio Institucional es el sistema de información que reúne, preserva, divulga y da acceso a la producción académica, científica, tecnológica, de innovación y cultural que genera nuestra </a:t>
            </a:r>
            <a:r>
              <a:rPr lang="es-MX" dirty="0" smtClean="0"/>
              <a:t>Institución (UAEMEX, 2019).</a:t>
            </a:r>
            <a:endParaRPr lang="es-MX" dirty="0"/>
          </a:p>
        </p:txBody>
      </p:sp>
      <p:pic>
        <p:nvPicPr>
          <p:cNvPr id="4" name="Imagen 3">
            <a:hlinkClick r:id="rId2" action="ppaction://hlinkfile"/>
          </p:cNvPr>
          <p:cNvPicPr>
            <a:picLocks noChangeAspect="1"/>
          </p:cNvPicPr>
          <p:nvPr/>
        </p:nvPicPr>
        <p:blipFill rotWithShape="1">
          <a:blip r:embed="rId3"/>
          <a:srcRect l="8619" t="9154" r="20411" b="77115"/>
          <a:stretch/>
        </p:blipFill>
        <p:spPr>
          <a:xfrm>
            <a:off x="2449014" y="4503760"/>
            <a:ext cx="8652681" cy="941697"/>
          </a:xfrm>
          <a:prstGeom prst="rect">
            <a:avLst/>
          </a:prstGeom>
        </p:spPr>
      </p:pic>
      <p:sp>
        <p:nvSpPr>
          <p:cNvPr id="5" name="Flecha derecha 4"/>
          <p:cNvSpPr/>
          <p:nvPr/>
        </p:nvSpPr>
        <p:spPr>
          <a:xfrm>
            <a:off x="359391" y="4624417"/>
            <a:ext cx="1856095" cy="821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DA CLICK</a:t>
            </a:r>
            <a:endParaRPr lang="es-MX" dirty="0"/>
          </a:p>
        </p:txBody>
      </p:sp>
    </p:spTree>
    <p:extLst>
      <p:ext uri="{BB962C8B-B14F-4D97-AF65-F5344CB8AC3E}">
        <p14:creationId xmlns:p14="http://schemas.microsoft.com/office/powerpoint/2010/main" val="32619908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000" dirty="0" err="1" smtClean="0"/>
              <a:t>doaj</a:t>
            </a:r>
            <a:r>
              <a:rPr lang="es-MX" sz="4000" dirty="0" smtClean="0"/>
              <a:t> (</a:t>
            </a:r>
            <a:r>
              <a:rPr lang="es-MX" sz="4000" dirty="0" err="1" smtClean="0"/>
              <a:t>doaj</a:t>
            </a:r>
            <a:r>
              <a:rPr lang="es-MX" sz="4000" dirty="0" smtClean="0"/>
              <a:t>, 2019)</a:t>
            </a:r>
            <a:endParaRPr lang="es-MX" sz="4000" dirty="0"/>
          </a:p>
        </p:txBody>
      </p:sp>
      <p:sp>
        <p:nvSpPr>
          <p:cNvPr id="3" name="Marcador de contenido 2"/>
          <p:cNvSpPr>
            <a:spLocks noGrp="1"/>
          </p:cNvSpPr>
          <p:nvPr>
            <p:ph sz="quarter" idx="1"/>
          </p:nvPr>
        </p:nvSpPr>
        <p:spPr/>
        <p:txBody>
          <a:bodyPr>
            <a:normAutofit/>
          </a:bodyPr>
          <a:lstStyle/>
          <a:p>
            <a:r>
              <a:rPr lang="en-US" sz="2000" dirty="0"/>
              <a:t>DOAJ is a community-curated online directory that indexes and provides access to high quality, open access, peer-reviewed journals. DOAJ is independent. All funding is via donations, 40% of which comes from sponsors and 60% from members and publisher members. All DOAJ services are free of charge including being indexed in DOAJ. All data is freely available.</a:t>
            </a:r>
          </a:p>
          <a:p>
            <a:endParaRPr lang="en-US" sz="2000" dirty="0"/>
          </a:p>
          <a:p>
            <a:r>
              <a:rPr lang="en-US" sz="2000" dirty="0"/>
              <a:t>DOAJ operates an education and outreach program across the globe, </a:t>
            </a:r>
            <a:r>
              <a:rPr lang="en-US" sz="2000" dirty="0" err="1"/>
              <a:t>focussing</a:t>
            </a:r>
            <a:r>
              <a:rPr lang="en-US" sz="2000" dirty="0"/>
              <a:t> on improving the quality of applications submitted</a:t>
            </a:r>
            <a:r>
              <a:rPr lang="en-US" sz="2000" dirty="0" smtClean="0"/>
              <a:t>.</a:t>
            </a:r>
          </a:p>
        </p:txBody>
      </p:sp>
      <p:pic>
        <p:nvPicPr>
          <p:cNvPr id="4" name="Imagen 3">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81259" y="4754334"/>
            <a:ext cx="1146412" cy="1146412"/>
          </a:xfrm>
          <a:prstGeom prst="rect">
            <a:avLst/>
          </a:prstGeom>
        </p:spPr>
      </p:pic>
      <p:sp>
        <p:nvSpPr>
          <p:cNvPr id="5" name="Flecha derecha 4"/>
          <p:cNvSpPr/>
          <p:nvPr/>
        </p:nvSpPr>
        <p:spPr>
          <a:xfrm>
            <a:off x="2911523" y="4917020"/>
            <a:ext cx="1856095" cy="821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DA CLICK</a:t>
            </a:r>
            <a:endParaRPr lang="es-MX" dirty="0"/>
          </a:p>
        </p:txBody>
      </p:sp>
    </p:spTree>
    <p:extLst>
      <p:ext uri="{BB962C8B-B14F-4D97-AF65-F5344CB8AC3E}">
        <p14:creationId xmlns:p14="http://schemas.microsoft.com/office/powerpoint/2010/main" val="38100663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DOAB (DOAB, 2019)</a:t>
            </a:r>
            <a:endParaRPr lang="es-MX" dirty="0"/>
          </a:p>
        </p:txBody>
      </p:sp>
      <p:sp>
        <p:nvSpPr>
          <p:cNvPr id="3" name="Marcador de contenido 2"/>
          <p:cNvSpPr>
            <a:spLocks noGrp="1"/>
          </p:cNvSpPr>
          <p:nvPr>
            <p:ph sz="quarter" idx="1"/>
          </p:nvPr>
        </p:nvSpPr>
        <p:spPr/>
        <p:txBody>
          <a:bodyPr>
            <a:normAutofit/>
          </a:bodyPr>
          <a:lstStyle/>
          <a:p>
            <a:r>
              <a:rPr lang="en-US" sz="2000" dirty="0"/>
              <a:t>The primary aim of DOAB is to increase discoverability of Open Access books. Academic publishers are invited to provide metadata of their Open Access books to DOAB. Metadata will be harvestable in order to maximize dissemination, visibility and impact. Aggregators can integrate the records in their commercial services and libraries can integrate the directory into their online catalogues, helping scholars and students to discover the books. The directory is open to all publishers who publish academic, peer reviewed books in Open Access and should contain as many books as possible, provided that these publications are in Open Access and meet academic standards.</a:t>
            </a:r>
            <a:endParaRPr lang="es-MX" sz="2000" dirty="0"/>
          </a:p>
        </p:txBody>
      </p:sp>
      <p:pic>
        <p:nvPicPr>
          <p:cNvPr id="4" name="Imagen 3">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7910" y="4927774"/>
            <a:ext cx="3201466" cy="1125456"/>
          </a:xfrm>
          <a:prstGeom prst="rect">
            <a:avLst/>
          </a:prstGeom>
        </p:spPr>
      </p:pic>
      <p:sp>
        <p:nvSpPr>
          <p:cNvPr id="5" name="Flecha derecha 4"/>
          <p:cNvSpPr/>
          <p:nvPr/>
        </p:nvSpPr>
        <p:spPr>
          <a:xfrm>
            <a:off x="2188192" y="5064252"/>
            <a:ext cx="1856095" cy="821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DA CLICK</a:t>
            </a:r>
            <a:endParaRPr lang="es-MX" dirty="0"/>
          </a:p>
        </p:txBody>
      </p:sp>
    </p:spTree>
    <p:extLst>
      <p:ext uri="{BB962C8B-B14F-4D97-AF65-F5344CB8AC3E}">
        <p14:creationId xmlns:p14="http://schemas.microsoft.com/office/powerpoint/2010/main" val="42401348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Base (</a:t>
            </a:r>
            <a:r>
              <a:rPr lang="es-MX" dirty="0" err="1"/>
              <a:t>Bielefeld</a:t>
            </a:r>
            <a:r>
              <a:rPr lang="es-MX" dirty="0"/>
              <a:t> </a:t>
            </a:r>
            <a:r>
              <a:rPr lang="es-MX" dirty="0" err="1"/>
              <a:t>University</a:t>
            </a:r>
            <a:r>
              <a:rPr lang="es-MX" dirty="0"/>
              <a:t> </a:t>
            </a:r>
            <a:r>
              <a:rPr lang="es-MX" dirty="0" smtClean="0"/>
              <a:t>Library, 2019).</a:t>
            </a:r>
            <a:endParaRPr lang="es-MX" dirty="0"/>
          </a:p>
        </p:txBody>
      </p:sp>
      <p:sp>
        <p:nvSpPr>
          <p:cNvPr id="3" name="Marcador de contenido 2"/>
          <p:cNvSpPr>
            <a:spLocks noGrp="1"/>
          </p:cNvSpPr>
          <p:nvPr>
            <p:ph sz="quarter" idx="1"/>
          </p:nvPr>
        </p:nvSpPr>
        <p:spPr/>
        <p:txBody>
          <a:bodyPr>
            <a:normAutofit/>
          </a:bodyPr>
          <a:lstStyle/>
          <a:p>
            <a:r>
              <a:rPr lang="en-US" dirty="0"/>
              <a:t>BASE is one of the world's most voluminous search engines especially for academic web resources. BASE provides more than 150 million documents from more than 7,000 </a:t>
            </a:r>
            <a:r>
              <a:rPr lang="en-US" dirty="0">
                <a:hlinkClick r:id="rId2"/>
              </a:rPr>
              <a:t>sources</a:t>
            </a:r>
            <a:r>
              <a:rPr lang="en-US" dirty="0"/>
              <a:t>. You can access the full texts of about 60% of the indexed documents for free (Open Access). BASE is operated by Bielefeld University Library</a:t>
            </a:r>
            <a:r>
              <a:rPr lang="en-US" dirty="0" smtClean="0"/>
              <a:t>.</a:t>
            </a:r>
          </a:p>
          <a:p>
            <a:endParaRPr lang="en-US" dirty="0"/>
          </a:p>
          <a:p>
            <a:r>
              <a:rPr lang="en-US" dirty="0"/>
              <a:t>We are indexing the metadata of all kinds of academically relevant resources – journals, institutional repositories, digital collections etc. – which provide an OAI interface and use OAI-PMH for providing their contents (see our </a:t>
            </a:r>
            <a:r>
              <a:rPr lang="en-US" dirty="0">
                <a:hlinkClick r:id="rId3"/>
              </a:rPr>
              <a:t>Golden Rules for Repository Managers</a:t>
            </a:r>
            <a:r>
              <a:rPr lang="en-US" dirty="0"/>
              <a:t>).</a:t>
            </a:r>
          </a:p>
          <a:p>
            <a:endParaRPr lang="en-US" dirty="0"/>
          </a:p>
          <a:p>
            <a:endParaRPr lang="es-MX" dirty="0"/>
          </a:p>
        </p:txBody>
      </p:sp>
    </p:spTree>
    <p:extLst>
      <p:ext uri="{BB962C8B-B14F-4D97-AF65-F5344CB8AC3E}">
        <p14:creationId xmlns:p14="http://schemas.microsoft.com/office/powerpoint/2010/main" val="37181666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446663" y="436728"/>
            <a:ext cx="10126638" cy="1500496"/>
          </a:xfrm>
        </p:spPr>
        <p:txBody>
          <a:bodyPr>
            <a:normAutofit/>
          </a:bodyPr>
          <a:lstStyle/>
          <a:p>
            <a:pPr algn="ctr"/>
            <a:r>
              <a:rPr lang="es-MX" sz="4000" b="0" dirty="0"/>
              <a:t>Programa de la UA </a:t>
            </a:r>
            <a:br>
              <a:rPr lang="es-MX" sz="4000" b="0" dirty="0"/>
            </a:br>
            <a:r>
              <a:rPr lang="es-MX" sz="4000" b="0" dirty="0"/>
              <a:t>Seminario de Investigación II</a:t>
            </a:r>
          </a:p>
        </p:txBody>
      </p:sp>
      <p:sp>
        <p:nvSpPr>
          <p:cNvPr id="3" name="Marcador de contenido 2"/>
          <p:cNvSpPr txBox="1">
            <a:spLocks/>
          </p:cNvSpPr>
          <p:nvPr/>
        </p:nvSpPr>
        <p:spPr>
          <a:xfrm>
            <a:off x="2879678" y="2665557"/>
            <a:ext cx="7956644" cy="841917"/>
          </a:xfrm>
          <a:prstGeom prst="rect">
            <a:avLst/>
          </a:prstGeom>
          <a:ln w="19050">
            <a:solidFill>
              <a:schemeClr val="accent1"/>
            </a:solidFill>
          </a:ln>
        </p:spPr>
        <p:txBody>
          <a:bodyPr vert="horz">
            <a:noAutofit/>
          </a:bodyPr>
          <a:lstStyle>
            <a:lvl1pPr marL="0" indent="0" algn="l" rtl="0" eaLnBrk="1" latinLnBrk="0" hangingPunct="1">
              <a:spcBef>
                <a:spcPts val="600"/>
              </a:spcBef>
              <a:buClr>
                <a:schemeClr val="accent1"/>
              </a:buClr>
              <a:buSzPct val="70000"/>
              <a:buFont typeface="Wingdings"/>
              <a:buNone/>
              <a:defRPr kumimoji="0" sz="1800" b="1" kern="1200">
                <a:solidFill>
                  <a:schemeClr val="tx2"/>
                </a:solidFill>
                <a:latin typeface="+mn-lt"/>
                <a:ea typeface="+mn-ea"/>
                <a:cs typeface="+mn-cs"/>
              </a:defRPr>
            </a:lvl1pPr>
            <a:lvl2pPr marL="457200" indent="0" algn="ctr" rtl="0" eaLnBrk="1" latinLnBrk="0" hangingPunct="1">
              <a:spcBef>
                <a:spcPct val="20000"/>
              </a:spcBef>
              <a:buClr>
                <a:schemeClr val="accent1"/>
              </a:buClr>
              <a:buSzPct val="80000"/>
              <a:buFont typeface="Wingdings 2"/>
              <a:buNone/>
              <a:defRPr kumimoji="0" sz="2100" kern="1200">
                <a:solidFill>
                  <a:schemeClr val="tx1"/>
                </a:solidFill>
                <a:latin typeface="+mn-lt"/>
                <a:ea typeface="+mn-ea"/>
                <a:cs typeface="+mn-cs"/>
              </a:defRPr>
            </a:lvl2pPr>
            <a:lvl3pPr marL="914400" indent="0" algn="ctr" rtl="0" eaLnBrk="1" latinLnBrk="0" hangingPunct="1">
              <a:spcBef>
                <a:spcPct val="20000"/>
              </a:spcBef>
              <a:buClr>
                <a:schemeClr val="accent1">
                  <a:shade val="75000"/>
                </a:schemeClr>
              </a:buClr>
              <a:buSzPct val="60000"/>
              <a:buFont typeface="Wingdings"/>
              <a:buNone/>
              <a:defRPr kumimoji="0" sz="1800" kern="1200">
                <a:solidFill>
                  <a:schemeClr val="tx1"/>
                </a:solidFill>
                <a:latin typeface="+mn-lt"/>
                <a:ea typeface="+mn-ea"/>
                <a:cs typeface="+mn-cs"/>
              </a:defRPr>
            </a:lvl3pPr>
            <a:lvl4pPr marL="1371600" indent="0" algn="ctr" rtl="0" eaLnBrk="1" latinLnBrk="0" hangingPunct="1">
              <a:spcBef>
                <a:spcPct val="20000"/>
              </a:spcBef>
              <a:buClr>
                <a:schemeClr val="accent1">
                  <a:tint val="60000"/>
                </a:schemeClr>
              </a:buClr>
              <a:buSzPct val="60000"/>
              <a:buFont typeface="Wingdings"/>
              <a:buNone/>
              <a:defRPr kumimoji="0" sz="1800" kern="1200">
                <a:solidFill>
                  <a:schemeClr val="tx1"/>
                </a:solidFill>
                <a:latin typeface="+mn-lt"/>
                <a:ea typeface="+mn-ea"/>
                <a:cs typeface="+mn-cs"/>
              </a:defRPr>
            </a:lvl4pPr>
            <a:lvl5pPr marL="1828800" indent="0" algn="ctr" rtl="0" eaLnBrk="1" latinLnBrk="0" hangingPunct="1">
              <a:spcBef>
                <a:spcPct val="20000"/>
              </a:spcBef>
              <a:buClr>
                <a:schemeClr val="accent2">
                  <a:tint val="60000"/>
                </a:schemeClr>
              </a:buClr>
              <a:buSzPct val="68000"/>
              <a:buFont typeface="Wingdings 2"/>
              <a:buNone/>
              <a:defRPr kumimoji="0" sz="1600" kern="1200">
                <a:solidFill>
                  <a:schemeClr val="tx1"/>
                </a:solidFill>
                <a:latin typeface="+mn-lt"/>
                <a:ea typeface="+mn-ea"/>
                <a:cs typeface="+mn-cs"/>
              </a:defRPr>
            </a:lvl5pPr>
            <a:lvl6pPr marL="2286000" indent="0" algn="ctr" rtl="0" eaLnBrk="1" latinLnBrk="0" hangingPunct="1">
              <a:spcBef>
                <a:spcPct val="20000"/>
              </a:spcBef>
              <a:buClr>
                <a:schemeClr val="accent1"/>
              </a:buClr>
              <a:buNone/>
              <a:defRPr kumimoji="0" sz="1600" kern="1200">
                <a:solidFill>
                  <a:schemeClr val="tx2"/>
                </a:solidFill>
                <a:latin typeface="+mn-lt"/>
                <a:ea typeface="+mn-ea"/>
                <a:cs typeface="+mn-cs"/>
              </a:defRPr>
            </a:lvl6pPr>
            <a:lvl7pPr marL="2743200" indent="0" algn="ctr" rtl="0" eaLnBrk="1" latinLnBrk="0" hangingPunct="1">
              <a:spcBef>
                <a:spcPct val="20000"/>
              </a:spcBef>
              <a:buClr>
                <a:schemeClr val="accent1">
                  <a:tint val="60000"/>
                </a:schemeClr>
              </a:buClr>
              <a:buSzPct val="60000"/>
              <a:buFont typeface="Wingdings"/>
              <a:buNone/>
              <a:defRPr kumimoji="0" sz="1400" kern="1200" baseline="0">
                <a:solidFill>
                  <a:schemeClr val="tx2"/>
                </a:solidFill>
                <a:latin typeface="+mn-lt"/>
                <a:ea typeface="+mn-ea"/>
                <a:cs typeface="+mn-cs"/>
              </a:defRPr>
            </a:lvl7pPr>
            <a:lvl8pPr marL="3200400" indent="0" algn="ctr" rtl="0" eaLnBrk="1" latinLnBrk="0" hangingPunct="1">
              <a:spcBef>
                <a:spcPct val="20000"/>
              </a:spcBef>
              <a:buClr>
                <a:schemeClr val="accent2"/>
              </a:buClr>
              <a:buNone/>
              <a:defRPr kumimoji="0" sz="1400" kern="1200" cap="small" baseline="0">
                <a:solidFill>
                  <a:schemeClr val="tx2"/>
                </a:solidFill>
                <a:latin typeface="+mn-lt"/>
                <a:ea typeface="+mn-ea"/>
                <a:cs typeface="+mn-cs"/>
              </a:defRPr>
            </a:lvl8pPr>
            <a:lvl9pPr marL="3657600" indent="0" algn="ctr" rtl="0" eaLnBrk="1" latinLnBrk="0" hangingPunct="1">
              <a:spcBef>
                <a:spcPct val="20000"/>
              </a:spcBef>
              <a:buClr>
                <a:schemeClr val="accent1">
                  <a:shade val="75000"/>
                </a:schemeClr>
              </a:buClr>
              <a:buNone/>
              <a:defRPr kumimoji="0" sz="1400" kern="1200" baseline="0">
                <a:solidFill>
                  <a:schemeClr val="tx2"/>
                </a:solidFill>
                <a:latin typeface="+mn-lt"/>
                <a:ea typeface="+mn-ea"/>
                <a:cs typeface="+mn-cs"/>
              </a:defRPr>
            </a:lvl9pPr>
          </a:lstStyle>
          <a:p>
            <a:pPr algn="ctr" defTabSz="914400"/>
            <a:r>
              <a:rPr lang="es-MX" sz="2400" b="0" dirty="0" smtClean="0">
                <a:latin typeface="+mj-lt"/>
              </a:rPr>
              <a:t>Escanea el siguiente código QR para acceder al programa de la Unidad de Aprendizaje.</a:t>
            </a:r>
            <a:endParaRPr lang="es-MX" sz="2400" b="0" dirty="0">
              <a:latin typeface="+mj-lt"/>
            </a:endParaRPr>
          </a:p>
        </p:txBody>
      </p:sp>
      <p:pic>
        <p:nvPicPr>
          <p:cNvPr id="4" name="Imagen 3"/>
          <p:cNvPicPr/>
          <p:nvPr/>
        </p:nvPicPr>
        <p:blipFill rotWithShape="1">
          <a:blip r:embed="rId2"/>
          <a:srcRect l="64242" t="26175" r="23434" b="51822"/>
          <a:stretch/>
        </p:blipFill>
        <p:spPr bwMode="auto">
          <a:xfrm>
            <a:off x="6101715" y="3794078"/>
            <a:ext cx="1512570" cy="151907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14074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Base (</a:t>
            </a:r>
            <a:r>
              <a:rPr lang="es-MX" dirty="0" err="1"/>
              <a:t>Bielefeld</a:t>
            </a:r>
            <a:r>
              <a:rPr lang="es-MX" dirty="0"/>
              <a:t> </a:t>
            </a:r>
            <a:r>
              <a:rPr lang="es-MX" dirty="0" err="1"/>
              <a:t>University</a:t>
            </a:r>
            <a:r>
              <a:rPr lang="es-MX" dirty="0"/>
              <a:t> Library, 2019</a:t>
            </a:r>
            <a:r>
              <a:rPr lang="es-MX" dirty="0" smtClean="0"/>
              <a:t>). (CONT.)</a:t>
            </a:r>
            <a:endParaRPr lang="es-MX" dirty="0"/>
          </a:p>
        </p:txBody>
      </p:sp>
      <p:sp>
        <p:nvSpPr>
          <p:cNvPr id="3" name="Marcador de contenido 2"/>
          <p:cNvSpPr>
            <a:spLocks noGrp="1"/>
          </p:cNvSpPr>
          <p:nvPr>
            <p:ph sz="quarter" idx="1"/>
          </p:nvPr>
        </p:nvSpPr>
        <p:spPr>
          <a:xfrm>
            <a:off x="609600" y="1600200"/>
            <a:ext cx="9956800" cy="1961866"/>
          </a:xfrm>
        </p:spPr>
        <p:txBody>
          <a:bodyPr/>
          <a:lstStyle/>
          <a:p>
            <a:r>
              <a:rPr lang="en-US" dirty="0" smtClean="0"/>
              <a:t>The </a:t>
            </a:r>
            <a:r>
              <a:rPr lang="en-US" dirty="0"/>
              <a:t>index is continuously enhanced by integrating further sources (you can </a:t>
            </a:r>
            <a:r>
              <a:rPr lang="en-US" dirty="0">
                <a:hlinkClick r:id="rId2"/>
              </a:rPr>
              <a:t>suggest a source which is not indexed yet</a:t>
            </a:r>
            <a:r>
              <a:rPr lang="en-US" dirty="0"/>
              <a:t>). We are working on several new features like a </a:t>
            </a:r>
            <a:r>
              <a:rPr lang="en-US" dirty="0">
                <a:hlinkClick r:id="rId3"/>
              </a:rPr>
              <a:t>claiming service for authors</a:t>
            </a:r>
            <a:r>
              <a:rPr lang="en-US" dirty="0"/>
              <a:t> within the ORCID DE project.</a:t>
            </a:r>
          </a:p>
          <a:p>
            <a:endParaRPr lang="es-MX" dirty="0"/>
          </a:p>
        </p:txBody>
      </p:sp>
      <p:pic>
        <p:nvPicPr>
          <p:cNvPr id="4" name="Imagen 3">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31057" y="3744628"/>
            <a:ext cx="3465394" cy="1949284"/>
          </a:xfrm>
          <a:prstGeom prst="rect">
            <a:avLst/>
          </a:prstGeom>
          <a:ln>
            <a:solidFill>
              <a:schemeClr val="tx1"/>
            </a:solidFill>
          </a:ln>
        </p:spPr>
      </p:pic>
      <p:sp>
        <p:nvSpPr>
          <p:cNvPr id="5" name="Flecha derecha 4"/>
          <p:cNvSpPr/>
          <p:nvPr/>
        </p:nvSpPr>
        <p:spPr>
          <a:xfrm>
            <a:off x="1969828" y="4308750"/>
            <a:ext cx="1856095" cy="821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DA CLICK</a:t>
            </a:r>
            <a:endParaRPr lang="es-MX" dirty="0"/>
          </a:p>
        </p:txBody>
      </p:sp>
    </p:spTree>
    <p:extLst>
      <p:ext uri="{BB962C8B-B14F-4D97-AF65-F5344CB8AC3E}">
        <p14:creationId xmlns:p14="http://schemas.microsoft.com/office/powerpoint/2010/main" val="26709411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000" dirty="0"/>
              <a:t>Referencias</a:t>
            </a:r>
          </a:p>
        </p:txBody>
      </p:sp>
      <p:sp>
        <p:nvSpPr>
          <p:cNvPr id="3" name="Marcador de contenido 2"/>
          <p:cNvSpPr>
            <a:spLocks noGrp="1"/>
          </p:cNvSpPr>
          <p:nvPr>
            <p:ph sz="quarter" idx="1"/>
          </p:nvPr>
        </p:nvSpPr>
        <p:spPr>
          <a:xfrm>
            <a:off x="1141412" y="1910443"/>
            <a:ext cx="9905999" cy="3880758"/>
          </a:xfrm>
        </p:spPr>
        <p:txBody>
          <a:bodyPr>
            <a:normAutofit fontScale="85000" lnSpcReduction="20000"/>
          </a:bodyPr>
          <a:lstStyle/>
          <a:p>
            <a:r>
              <a:rPr lang="es-MX" dirty="0"/>
              <a:t>Arriaga, E. et. al. (2006). Senderos de la Investigación Científica: un planteamiento inicial. Toluca: </a:t>
            </a:r>
            <a:r>
              <a:rPr lang="es-MX" dirty="0" err="1"/>
              <a:t>Bonobos</a:t>
            </a:r>
            <a:r>
              <a:rPr lang="es-MX" dirty="0"/>
              <a:t> Editores</a:t>
            </a:r>
            <a:r>
              <a:rPr lang="es-MX" dirty="0" smtClean="0"/>
              <a:t>.</a:t>
            </a:r>
          </a:p>
          <a:p>
            <a:r>
              <a:rPr lang="es-MX" dirty="0"/>
              <a:t>Aulas Uruguay </a:t>
            </a:r>
            <a:r>
              <a:rPr lang="es-MX" dirty="0" smtClean="0"/>
              <a:t>Educa, </a:t>
            </a:r>
            <a:r>
              <a:rPr lang="es-MX" dirty="0"/>
              <a:t>(s.f.). Proyectos de Introducción a la </a:t>
            </a:r>
            <a:r>
              <a:rPr lang="es-MX" dirty="0" smtClean="0"/>
              <a:t>Investigación. </a:t>
            </a:r>
            <a:r>
              <a:rPr lang="es-MX" dirty="0"/>
              <a:t>Disponible en </a:t>
            </a:r>
            <a:r>
              <a:rPr lang="es-MX" dirty="0">
                <a:hlinkClick r:id="rId2"/>
              </a:rPr>
              <a:t>http://</a:t>
            </a:r>
            <a:r>
              <a:rPr lang="es-MX" dirty="0" smtClean="0">
                <a:hlinkClick r:id="rId2"/>
              </a:rPr>
              <a:t>aulas.uruguayeduca.edu.uy/mod/book/view.php?id=34282&amp;chapterid=9307</a:t>
            </a:r>
            <a:endParaRPr lang="es-MX" dirty="0" smtClean="0"/>
          </a:p>
          <a:p>
            <a:r>
              <a:rPr lang="es-MX" dirty="0" smtClean="0"/>
              <a:t>BASE. (2019</a:t>
            </a:r>
            <a:r>
              <a:rPr lang="es-MX" dirty="0"/>
              <a:t>). </a:t>
            </a:r>
            <a:r>
              <a:rPr lang="es-MX" dirty="0" err="1"/>
              <a:t>Bielefeld</a:t>
            </a:r>
            <a:r>
              <a:rPr lang="es-MX" dirty="0"/>
              <a:t> </a:t>
            </a:r>
            <a:r>
              <a:rPr lang="es-MX" dirty="0" err="1"/>
              <a:t>University</a:t>
            </a:r>
            <a:r>
              <a:rPr lang="es-MX" dirty="0"/>
              <a:t> </a:t>
            </a:r>
            <a:r>
              <a:rPr lang="es-MX" dirty="0" smtClean="0"/>
              <a:t>Library. Disponible en </a:t>
            </a:r>
            <a:r>
              <a:rPr lang="es-MX" dirty="0">
                <a:hlinkClick r:id="rId3"/>
              </a:rPr>
              <a:t>https://www.base-search.net</a:t>
            </a:r>
            <a:endParaRPr lang="es-MX" dirty="0"/>
          </a:p>
          <a:p>
            <a:r>
              <a:rPr lang="es-MX" dirty="0"/>
              <a:t>Bell, J. (2002). </a:t>
            </a:r>
            <a:r>
              <a:rPr lang="es-MX" i="1" dirty="0"/>
              <a:t>Cómo hacer tu primer trabajo de investigación. Guía para investigadores en educación y ciencias sociales</a:t>
            </a:r>
            <a:r>
              <a:rPr lang="es-MX" dirty="0"/>
              <a:t>. Barcelona: </a:t>
            </a:r>
            <a:r>
              <a:rPr lang="es-MX" dirty="0" err="1"/>
              <a:t>Gedisa</a:t>
            </a:r>
            <a:r>
              <a:rPr lang="es-MX" dirty="0" smtClean="0"/>
              <a:t>.</a:t>
            </a:r>
          </a:p>
          <a:p>
            <a:r>
              <a:rPr lang="es-MX" dirty="0" smtClean="0"/>
              <a:t>DOAB. (2019). DOAB. </a:t>
            </a:r>
            <a:r>
              <a:rPr lang="es-MX" dirty="0"/>
              <a:t>Disponible en  https://www.doabooks.org/doab?uiLanguage=en</a:t>
            </a:r>
            <a:endParaRPr lang="es-MX" dirty="0" smtClean="0"/>
          </a:p>
          <a:p>
            <a:r>
              <a:rPr lang="es-MX" dirty="0" smtClean="0"/>
              <a:t>DOAJ. (2019). DOAJ. </a:t>
            </a:r>
            <a:r>
              <a:rPr lang="es-MX" dirty="0" err="1" smtClean="0"/>
              <a:t>Disponibel</a:t>
            </a:r>
            <a:r>
              <a:rPr lang="es-MX" dirty="0" smtClean="0"/>
              <a:t> en </a:t>
            </a:r>
            <a:r>
              <a:rPr lang="es-MX" dirty="0">
                <a:hlinkClick r:id="rId4"/>
              </a:rPr>
              <a:t>https://doaj.org</a:t>
            </a:r>
            <a:r>
              <a:rPr lang="es-MX" dirty="0" smtClean="0">
                <a:hlinkClick r:id="rId4"/>
              </a:rPr>
              <a:t>/</a:t>
            </a:r>
            <a:endParaRPr lang="es-MX" dirty="0" smtClean="0"/>
          </a:p>
        </p:txBody>
      </p:sp>
    </p:spTree>
    <p:extLst>
      <p:ext uri="{BB962C8B-B14F-4D97-AF65-F5344CB8AC3E}">
        <p14:creationId xmlns:p14="http://schemas.microsoft.com/office/powerpoint/2010/main" val="10881495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000" dirty="0" smtClean="0"/>
              <a:t>Referencias (Cont.)</a:t>
            </a:r>
            <a:endParaRPr lang="es-MX" sz="4000" dirty="0"/>
          </a:p>
        </p:txBody>
      </p:sp>
      <p:sp>
        <p:nvSpPr>
          <p:cNvPr id="3" name="Marcador de contenido 2"/>
          <p:cNvSpPr>
            <a:spLocks noGrp="1"/>
          </p:cNvSpPr>
          <p:nvPr>
            <p:ph sz="quarter" idx="1"/>
          </p:nvPr>
        </p:nvSpPr>
        <p:spPr/>
        <p:txBody>
          <a:bodyPr>
            <a:normAutofit fontScale="85000" lnSpcReduction="10000"/>
          </a:bodyPr>
          <a:lstStyle/>
          <a:p>
            <a:r>
              <a:rPr lang="es-MX" dirty="0"/>
              <a:t>González, I. (2010). Partes componentes y elaboración del protocolo de investigación y del trabajo de terminación de la residencia. Revista Cubana de Medicina General Integral.2010; 26(2)387-406 </a:t>
            </a:r>
          </a:p>
          <a:p>
            <a:r>
              <a:rPr lang="es-MX" dirty="0"/>
              <a:t>Hernández, R. (2014). </a:t>
            </a:r>
            <a:r>
              <a:rPr lang="es-MX" i="1" dirty="0"/>
              <a:t>Metodología de la Investigación</a:t>
            </a:r>
            <a:r>
              <a:rPr lang="es-MX" dirty="0"/>
              <a:t>. México: McGraw-Hill.</a:t>
            </a:r>
          </a:p>
          <a:p>
            <a:r>
              <a:rPr lang="en-US" dirty="0"/>
              <a:t>Kumar, R. (2011). </a:t>
            </a:r>
            <a:r>
              <a:rPr lang="en-US" i="1" dirty="0"/>
              <a:t>Research Methodology: A Step-by-Step Guide for Beginners</a:t>
            </a:r>
            <a:r>
              <a:rPr lang="en-US" dirty="0"/>
              <a:t>. </a:t>
            </a:r>
            <a:r>
              <a:rPr lang="es-MX" dirty="0"/>
              <a:t>London: </a:t>
            </a:r>
            <a:r>
              <a:rPr lang="es-MX" dirty="0" err="1"/>
              <a:t>Sage</a:t>
            </a:r>
            <a:r>
              <a:rPr lang="es-MX" dirty="0"/>
              <a:t>.</a:t>
            </a:r>
          </a:p>
          <a:p>
            <a:r>
              <a:rPr lang="es-MX" dirty="0"/>
              <a:t>Monografías.com (2017). Elaboración de propuestas cuantitativas, cualitativas y mixtas. Disponible en https://www.monografias.com/docs/Elaboraci%C3%B3n-de-propuestas-cuantitativas-cualitativas-y-mixtas-PKAC7WVPJ8G2Z</a:t>
            </a:r>
          </a:p>
          <a:p>
            <a:endParaRPr lang="es-MX" dirty="0" smtClean="0"/>
          </a:p>
          <a:p>
            <a:r>
              <a:rPr lang="es-MX" dirty="0" err="1" smtClean="0"/>
              <a:t>Redalyc</a:t>
            </a:r>
            <a:r>
              <a:rPr lang="es-MX" dirty="0" smtClean="0"/>
              <a:t>. </a:t>
            </a:r>
            <a:r>
              <a:rPr lang="es-MX" dirty="0"/>
              <a:t>(2019). ¿Qué es Redalyc.org</a:t>
            </a:r>
            <a:r>
              <a:rPr lang="es-MX" dirty="0" smtClean="0"/>
              <a:t>? </a:t>
            </a:r>
            <a:r>
              <a:rPr lang="es-MX" dirty="0"/>
              <a:t>Disponible en </a:t>
            </a:r>
            <a:r>
              <a:rPr lang="es-MX" dirty="0">
                <a:hlinkClick r:id="rId2"/>
              </a:rPr>
              <a:t>https://</a:t>
            </a:r>
            <a:r>
              <a:rPr lang="es-MX" dirty="0" smtClean="0">
                <a:hlinkClick r:id="rId2"/>
              </a:rPr>
              <a:t>www.redalyc.org/redalyc/acerca-de/mision.html</a:t>
            </a:r>
            <a:endParaRPr lang="es-MX" dirty="0" smtClean="0"/>
          </a:p>
          <a:p>
            <a:r>
              <a:rPr lang="es-MX" dirty="0" smtClean="0"/>
              <a:t>UAEMex. (2019</a:t>
            </a:r>
            <a:r>
              <a:rPr lang="es-MX" dirty="0"/>
              <a:t>). </a:t>
            </a:r>
            <a:r>
              <a:rPr lang="es-MX" dirty="0" err="1"/>
              <a:t>Ri</a:t>
            </a:r>
            <a:r>
              <a:rPr lang="es-MX" dirty="0"/>
              <a:t> </a:t>
            </a:r>
            <a:r>
              <a:rPr lang="es-MX" dirty="0" err="1" smtClean="0"/>
              <a:t>uaemex</a:t>
            </a:r>
            <a:r>
              <a:rPr lang="es-MX" dirty="0" smtClean="0"/>
              <a:t>. Disponible </a:t>
            </a:r>
            <a:r>
              <a:rPr lang="es-MX" dirty="0"/>
              <a:t>en http://ri.uaemex.mx/</a:t>
            </a:r>
          </a:p>
          <a:p>
            <a:r>
              <a:rPr lang="es-MX" dirty="0" smtClean="0"/>
              <a:t>Walker</a:t>
            </a:r>
            <a:r>
              <a:rPr lang="es-MX" dirty="0"/>
              <a:t>, M. (2002). </a:t>
            </a:r>
            <a:r>
              <a:rPr lang="es-MX" i="1" dirty="0"/>
              <a:t>Como escribir trabajos de investigación</a:t>
            </a:r>
            <a:r>
              <a:rPr lang="es-MX" dirty="0"/>
              <a:t>. Barcelona: </a:t>
            </a:r>
            <a:r>
              <a:rPr lang="es-MX" dirty="0" err="1"/>
              <a:t>Gedisa</a:t>
            </a:r>
            <a:r>
              <a:rPr lang="es-MX" dirty="0"/>
              <a:t>.</a:t>
            </a:r>
          </a:p>
          <a:p>
            <a:endParaRPr lang="es-MX" dirty="0"/>
          </a:p>
        </p:txBody>
      </p:sp>
    </p:spTree>
    <p:extLst>
      <p:ext uri="{BB962C8B-B14F-4D97-AF65-F5344CB8AC3E}">
        <p14:creationId xmlns:p14="http://schemas.microsoft.com/office/powerpoint/2010/main" val="1840228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Presentación</a:t>
            </a:r>
            <a:endParaRPr lang="es-MX" dirty="0"/>
          </a:p>
        </p:txBody>
      </p:sp>
      <p:sp>
        <p:nvSpPr>
          <p:cNvPr id="3" name="Marcador de contenido 2"/>
          <p:cNvSpPr>
            <a:spLocks noGrp="1"/>
          </p:cNvSpPr>
          <p:nvPr>
            <p:ph sz="quarter" idx="1"/>
          </p:nvPr>
        </p:nvSpPr>
        <p:spPr>
          <a:xfrm>
            <a:off x="609600" y="2380734"/>
            <a:ext cx="9956800" cy="4093217"/>
          </a:xfrm>
        </p:spPr>
        <p:txBody>
          <a:bodyPr>
            <a:normAutofit/>
          </a:bodyPr>
          <a:lstStyle/>
          <a:p>
            <a:r>
              <a:rPr lang="es-MX" dirty="0" smtClean="0"/>
              <a:t>Esta unidad </a:t>
            </a:r>
            <a:r>
              <a:rPr lang="es-MX" dirty="0"/>
              <a:t>de aprendizaje </a:t>
            </a:r>
            <a:r>
              <a:rPr lang="es-MX" dirty="0" smtClean="0"/>
              <a:t>forma </a:t>
            </a:r>
            <a:r>
              <a:rPr lang="es-MX" dirty="0"/>
              <a:t>parte de una serie de tres seminarios organizados para que el alumno culmine un proyecto de investigación al egresar de la licenciatura. </a:t>
            </a:r>
            <a:endParaRPr lang="es-MX" dirty="0" smtClean="0"/>
          </a:p>
          <a:p>
            <a:endParaRPr lang="es-MX" dirty="0" smtClean="0"/>
          </a:p>
          <a:p>
            <a:r>
              <a:rPr lang="es-MX" dirty="0" smtClean="0"/>
              <a:t>Se elaborará del </a:t>
            </a:r>
            <a:r>
              <a:rPr lang="es-MX" dirty="0"/>
              <a:t>protocolo de investigación, siguiendo los lineamientos metodológicos establecidos para efectuar ese </a:t>
            </a:r>
            <a:r>
              <a:rPr lang="es-MX" dirty="0" smtClean="0"/>
              <a:t>trabajo.</a:t>
            </a:r>
          </a:p>
          <a:p>
            <a:endParaRPr lang="es-MX" dirty="0" smtClean="0"/>
          </a:p>
          <a:p>
            <a:r>
              <a:rPr lang="es-MX" dirty="0" smtClean="0"/>
              <a:t> </a:t>
            </a:r>
            <a:r>
              <a:rPr lang="es-MX" dirty="0"/>
              <a:t>Se inicia con la presentación de las modalidades de titulación </a:t>
            </a:r>
            <a:r>
              <a:rPr lang="es-MX" dirty="0" smtClean="0"/>
              <a:t>de la UAEM.</a:t>
            </a:r>
          </a:p>
        </p:txBody>
      </p:sp>
    </p:spTree>
    <p:extLst>
      <p:ext uri="{BB962C8B-B14F-4D97-AF65-F5344CB8AC3E}">
        <p14:creationId xmlns:p14="http://schemas.microsoft.com/office/powerpoint/2010/main" val="31984268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Presentación 2</a:t>
            </a:r>
            <a:endParaRPr lang="es-MX" dirty="0"/>
          </a:p>
        </p:txBody>
      </p:sp>
      <p:sp>
        <p:nvSpPr>
          <p:cNvPr id="3" name="Marcador de contenido 2"/>
          <p:cNvSpPr>
            <a:spLocks noGrp="1"/>
          </p:cNvSpPr>
          <p:nvPr>
            <p:ph sz="quarter" idx="1"/>
          </p:nvPr>
        </p:nvSpPr>
        <p:spPr>
          <a:xfrm>
            <a:off x="609600" y="2191264"/>
            <a:ext cx="9956800" cy="4282687"/>
          </a:xfrm>
        </p:spPr>
        <p:txBody>
          <a:bodyPr/>
          <a:lstStyle/>
          <a:p>
            <a:r>
              <a:rPr lang="es-MX" dirty="0"/>
              <a:t>Se dan a conocer las líneas de investigación de la Facultad de Lenguas, para que el tema se apegue a éstas. El alumno delimitará el tema de su proyecto, recopilará y sintetizará sus referencias y elaborará un esquema de trabajo. </a:t>
            </a:r>
            <a:endParaRPr lang="es-MX" dirty="0" smtClean="0"/>
          </a:p>
          <a:p>
            <a:endParaRPr lang="es-MX" dirty="0"/>
          </a:p>
          <a:p>
            <a:r>
              <a:rPr lang="es-MX" dirty="0"/>
              <a:t>En la segunda mitad del semestre, el alumno prepara el protocolo de su trabajo de investigación y lo presenta en un foro académico en el que recibe retroalimentación para mejorar su trabajo.</a:t>
            </a:r>
          </a:p>
          <a:p>
            <a:endParaRPr lang="es-MX" dirty="0"/>
          </a:p>
        </p:txBody>
      </p:sp>
    </p:spTree>
    <p:extLst>
      <p:ext uri="{BB962C8B-B14F-4D97-AF65-F5344CB8AC3E}">
        <p14:creationId xmlns:p14="http://schemas.microsoft.com/office/powerpoint/2010/main" val="38427810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Guion explicativo</a:t>
            </a:r>
          </a:p>
        </p:txBody>
      </p:sp>
      <p:sp>
        <p:nvSpPr>
          <p:cNvPr id="3" name="Marcador de contenido 2"/>
          <p:cNvSpPr>
            <a:spLocks noGrp="1"/>
          </p:cNvSpPr>
          <p:nvPr>
            <p:ph sz="quarter" idx="1"/>
          </p:nvPr>
        </p:nvSpPr>
        <p:spPr/>
        <p:txBody>
          <a:bodyPr/>
          <a:lstStyle/>
          <a:p>
            <a:r>
              <a:rPr lang="es-MX" dirty="0" smtClean="0"/>
              <a:t>Este material se constituye por 32 láminas</a:t>
            </a:r>
            <a:r>
              <a:rPr lang="es-MX" dirty="0"/>
              <a:t>, las cuales </a:t>
            </a:r>
            <a:r>
              <a:rPr lang="es-MX" dirty="0" smtClean="0"/>
              <a:t>se diseñaron para ser utilizadas como </a:t>
            </a:r>
            <a:r>
              <a:rPr lang="es-MX" dirty="0"/>
              <a:t>material didáctico de solo visión </a:t>
            </a:r>
            <a:r>
              <a:rPr lang="es-MX" dirty="0" err="1" smtClean="0"/>
              <a:t>proyectables</a:t>
            </a:r>
            <a:r>
              <a:rPr lang="es-MX" dirty="0" smtClean="0"/>
              <a:t> en la UA Seminario de Investigación I.</a:t>
            </a:r>
          </a:p>
          <a:p>
            <a:endParaRPr lang="es-MX" dirty="0"/>
          </a:p>
          <a:p>
            <a:r>
              <a:rPr lang="es-MX" dirty="0"/>
              <a:t>El tema que </a:t>
            </a:r>
            <a:r>
              <a:rPr lang="es-MX" dirty="0" smtClean="0"/>
              <a:t>se presenta es </a:t>
            </a:r>
            <a:r>
              <a:rPr lang="es-MX" b="1" dirty="0"/>
              <a:t>El marco teórico del protocolo de investigación</a:t>
            </a:r>
            <a:r>
              <a:rPr lang="es-MX" dirty="0"/>
              <a:t> , </a:t>
            </a:r>
            <a:r>
              <a:rPr lang="es-MX" dirty="0" smtClean="0"/>
              <a:t>el cual se </a:t>
            </a:r>
            <a:r>
              <a:rPr lang="es-MX" dirty="0"/>
              <a:t>inserta en la Unidad de competencia III: Elaborará el protocolo de investigación en su totalidad</a:t>
            </a:r>
            <a:r>
              <a:rPr lang="es-MX" dirty="0" smtClean="0"/>
              <a:t>.</a:t>
            </a:r>
          </a:p>
          <a:p>
            <a:endParaRPr lang="es-MX" dirty="0"/>
          </a:p>
          <a:p>
            <a:r>
              <a:rPr lang="es-MX" dirty="0"/>
              <a:t>En esta Unidad de aprendizaje se busca que el estudiante tenga </a:t>
            </a:r>
            <a:r>
              <a:rPr lang="es-MX" dirty="0" smtClean="0"/>
              <a:t>como parte de sus evidencias </a:t>
            </a:r>
            <a:r>
              <a:rPr lang="es-MX" dirty="0"/>
              <a:t>de desempeño </a:t>
            </a:r>
            <a:r>
              <a:rPr lang="es-MX" dirty="0" smtClean="0"/>
              <a:t>el protocolo </a:t>
            </a:r>
            <a:r>
              <a:rPr lang="es-MX" dirty="0"/>
              <a:t>de investigación en específico, el diseño del marco </a:t>
            </a:r>
            <a:r>
              <a:rPr lang="es-MX" dirty="0" smtClean="0"/>
              <a:t>teórico.</a:t>
            </a:r>
            <a:endParaRPr lang="es-MX" dirty="0"/>
          </a:p>
          <a:p>
            <a:endParaRPr lang="es-MX" dirty="0"/>
          </a:p>
        </p:txBody>
      </p:sp>
    </p:spTree>
    <p:extLst>
      <p:ext uri="{BB962C8B-B14F-4D97-AF65-F5344CB8AC3E}">
        <p14:creationId xmlns:p14="http://schemas.microsoft.com/office/powerpoint/2010/main" val="1091303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Guion explicativo (continúa)</a:t>
            </a:r>
          </a:p>
        </p:txBody>
      </p:sp>
      <p:sp>
        <p:nvSpPr>
          <p:cNvPr id="3" name="Marcador de contenido 2"/>
          <p:cNvSpPr>
            <a:spLocks noGrp="1"/>
          </p:cNvSpPr>
          <p:nvPr>
            <p:ph sz="quarter" idx="1"/>
          </p:nvPr>
        </p:nvSpPr>
        <p:spPr/>
        <p:txBody>
          <a:bodyPr/>
          <a:lstStyle/>
          <a:p>
            <a:pPr>
              <a:buFont typeface="+mj-lt"/>
              <a:buAutoNum type="arabicPeriod"/>
            </a:pPr>
            <a:r>
              <a:rPr lang="es-MX" dirty="0"/>
              <a:t>Se presenta que </a:t>
            </a:r>
            <a:r>
              <a:rPr lang="es-MX" dirty="0" smtClean="0"/>
              <a:t>es un protocolo de investigación y los elementos que lo constituyen.</a:t>
            </a:r>
          </a:p>
          <a:p>
            <a:pPr>
              <a:buFont typeface="+mj-lt"/>
              <a:buAutoNum type="arabicPeriod"/>
            </a:pPr>
            <a:endParaRPr lang="es-MX" dirty="0"/>
          </a:p>
          <a:p>
            <a:pPr>
              <a:buFont typeface="+mj-lt"/>
              <a:buAutoNum type="arabicPeriod"/>
            </a:pPr>
            <a:r>
              <a:rPr lang="es-MX" dirty="0"/>
              <a:t>Se </a:t>
            </a:r>
            <a:r>
              <a:rPr lang="es-MX" dirty="0" smtClean="0"/>
              <a:t>define primeramente que es el Marco teórico y el objetivo de su elaboración, sus funciones y su importancia.</a:t>
            </a:r>
          </a:p>
          <a:p>
            <a:pPr>
              <a:buFont typeface="+mj-lt"/>
              <a:buAutoNum type="arabicPeriod"/>
            </a:pPr>
            <a:endParaRPr lang="es-MX" dirty="0"/>
          </a:p>
          <a:p>
            <a:pPr>
              <a:buFont typeface="+mj-lt"/>
              <a:buAutoNum type="arabicPeriod"/>
            </a:pPr>
            <a:r>
              <a:rPr lang="es-MX" dirty="0" smtClean="0"/>
              <a:t>Finalmente se presentan las fuentes de donde se realizar la investigación documental para elaborar el marco teórico en esta época de la sociedad del conocimiento y la información..</a:t>
            </a:r>
            <a:endParaRPr lang="es-MX" dirty="0"/>
          </a:p>
          <a:p>
            <a:endParaRPr lang="es-MX" dirty="0"/>
          </a:p>
        </p:txBody>
      </p:sp>
    </p:spTree>
    <p:extLst>
      <p:ext uri="{BB962C8B-B14F-4D97-AF65-F5344CB8AC3E}">
        <p14:creationId xmlns:p14="http://schemas.microsoft.com/office/powerpoint/2010/main" val="3204131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55589" y="357015"/>
            <a:ext cx="9956800" cy="2929881"/>
          </a:xfrm>
        </p:spPr>
        <p:txBody>
          <a:bodyPr>
            <a:noAutofit/>
          </a:bodyPr>
          <a:lstStyle/>
          <a:p>
            <a:pPr algn="ctr"/>
            <a:r>
              <a:rPr lang="es-MX" sz="4000" dirty="0" smtClean="0"/>
              <a:t>1. protocolo </a:t>
            </a:r>
            <a:r>
              <a:rPr lang="es-MX" sz="4000" dirty="0"/>
              <a:t>de investigación </a:t>
            </a:r>
            <a:r>
              <a:rPr lang="es-MX" sz="4000" dirty="0" smtClean="0"/>
              <a:t/>
            </a:r>
            <a:br>
              <a:rPr lang="es-MX" sz="4000" dirty="0" smtClean="0"/>
            </a:br>
            <a:r>
              <a:rPr lang="es-MX" sz="4000" dirty="0" smtClean="0"/>
              <a:t>y </a:t>
            </a:r>
            <a:br>
              <a:rPr lang="es-MX" sz="4000" dirty="0" smtClean="0"/>
            </a:br>
            <a:r>
              <a:rPr lang="es-MX" sz="4000" dirty="0" smtClean="0"/>
              <a:t>los </a:t>
            </a:r>
            <a:r>
              <a:rPr lang="es-MX" sz="4000" dirty="0"/>
              <a:t>elementos que lo </a:t>
            </a:r>
            <a:r>
              <a:rPr lang="es-MX" sz="4000" dirty="0" smtClean="0"/>
              <a:t>constituyen</a:t>
            </a:r>
            <a:endParaRPr lang="es-MX" sz="4000" dirty="0"/>
          </a:p>
        </p:txBody>
      </p:sp>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t="5568" b="22360"/>
          <a:stretch/>
        </p:blipFill>
        <p:spPr>
          <a:xfrm>
            <a:off x="5029436" y="3978876"/>
            <a:ext cx="1809106" cy="1903446"/>
          </a:xfrm>
          <a:prstGeom prst="rect">
            <a:avLst/>
          </a:prstGeom>
        </p:spPr>
      </p:pic>
    </p:spTree>
    <p:extLst>
      <p:ext uri="{BB962C8B-B14F-4D97-AF65-F5344CB8AC3E}">
        <p14:creationId xmlns:p14="http://schemas.microsoft.com/office/powerpoint/2010/main" val="39039905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El protocolo de investigación </a:t>
            </a:r>
            <a:endParaRPr lang="es-MX" dirty="0"/>
          </a:p>
        </p:txBody>
      </p:sp>
      <p:sp>
        <p:nvSpPr>
          <p:cNvPr id="3" name="Marcador de contenido 2"/>
          <p:cNvSpPr>
            <a:spLocks noGrp="1"/>
          </p:cNvSpPr>
          <p:nvPr>
            <p:ph sz="quarter" idx="1"/>
          </p:nvPr>
        </p:nvSpPr>
        <p:spPr>
          <a:xfrm>
            <a:off x="609600" y="2069756"/>
            <a:ext cx="9956800" cy="2395151"/>
          </a:xfrm>
        </p:spPr>
        <p:txBody>
          <a:bodyPr>
            <a:normAutofit/>
          </a:bodyPr>
          <a:lstStyle/>
          <a:p>
            <a:r>
              <a:rPr lang="es-MX" dirty="0"/>
              <a:t>El Protocolo de investigación </a:t>
            </a:r>
            <a:r>
              <a:rPr lang="es-MX" dirty="0" smtClean="0"/>
              <a:t>es </a:t>
            </a:r>
            <a:r>
              <a:rPr lang="es-MX" dirty="0"/>
              <a:t>el documento </a:t>
            </a:r>
            <a:r>
              <a:rPr lang="es-MX" dirty="0" smtClean="0"/>
              <a:t>donde se guía y lleva a cabo el plan de ejecución </a:t>
            </a:r>
            <a:r>
              <a:rPr lang="es-MX" dirty="0"/>
              <a:t>de la </a:t>
            </a:r>
            <a:r>
              <a:rPr lang="es-MX" dirty="0" smtClean="0"/>
              <a:t>investigación.  En él lleva a cabo la planeación de </a:t>
            </a:r>
            <a:r>
              <a:rPr lang="es-MX" dirty="0"/>
              <a:t>la investigación y </a:t>
            </a:r>
            <a:r>
              <a:rPr lang="es-MX" dirty="0" smtClean="0"/>
              <a:t>sirve de </a:t>
            </a:r>
            <a:r>
              <a:rPr lang="es-MX" dirty="0"/>
              <a:t>guía </a:t>
            </a:r>
            <a:r>
              <a:rPr lang="es-MX" dirty="0" smtClean="0"/>
              <a:t>para las </a:t>
            </a:r>
            <a:r>
              <a:rPr lang="es-MX" dirty="0"/>
              <a:t>etapas </a:t>
            </a:r>
            <a:r>
              <a:rPr lang="es-MX" dirty="0" smtClean="0"/>
              <a:t>subsecuentes del proyecto de investigación. Éste debe </a:t>
            </a:r>
            <a:r>
              <a:rPr lang="es-MX" dirty="0"/>
              <a:t>ser </a:t>
            </a:r>
            <a:r>
              <a:rPr lang="es-MX" dirty="0" smtClean="0"/>
              <a:t>claro</a:t>
            </a:r>
            <a:r>
              <a:rPr lang="es-MX" dirty="0"/>
              <a:t>, </a:t>
            </a:r>
            <a:r>
              <a:rPr lang="es-MX" dirty="0" smtClean="0"/>
              <a:t>conciso y lo más completo posible (González, 2010). </a:t>
            </a:r>
          </a:p>
          <a:p>
            <a:endParaRPr lang="es-MX" dirty="0"/>
          </a:p>
        </p:txBody>
      </p:sp>
    </p:spTree>
    <p:extLst>
      <p:ext uri="{BB962C8B-B14F-4D97-AF65-F5344CB8AC3E}">
        <p14:creationId xmlns:p14="http://schemas.microsoft.com/office/powerpoint/2010/main" val="218731203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o" ma:contentTypeID="0x0101007537365BE9A9294BBD968CE7D6D53805" ma:contentTypeVersion="4" ma:contentTypeDescription="Crear nuevo documento." ma:contentTypeScope="" ma:versionID="231549f3cd421a6e6d8eba0aa93d6e75">
  <xsd:schema xmlns:xsd="http://www.w3.org/2001/XMLSchema" xmlns:xs="http://www.w3.org/2001/XMLSchema" xmlns:p="http://schemas.microsoft.com/office/2006/metadata/properties" xmlns:ns2="d21a68b2-c7c3-48f9-9e25-5bc8e96e860c" targetNamespace="http://schemas.microsoft.com/office/2006/metadata/properties" ma:root="true" ma:fieldsID="afa70bfc93291b7b0a54fe4833b7a762" ns2:_="">
    <xsd:import namespace="d21a68b2-c7c3-48f9-9e25-5bc8e96e860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21a68b2-c7c3-48f9-9e25-5bc8e96e860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A56193C-36AA-4713-AEED-F5A58347B7D3}">
  <ds:schemaRefs>
    <ds:schemaRef ds:uri="http://purl.org/dc/terms/"/>
    <ds:schemaRef ds:uri="http://purl.org/dc/dcmitype/"/>
    <ds:schemaRef ds:uri="http://schemas.microsoft.com/office/infopath/2007/PartnerControls"/>
    <ds:schemaRef ds:uri="d21a68b2-c7c3-48f9-9e25-5bc8e96e860c"/>
    <ds:schemaRef ds:uri="http://schemas.microsoft.com/office/2006/metadata/properties"/>
    <ds:schemaRef ds:uri="http://www.w3.org/XML/1998/namespace"/>
    <ds:schemaRef ds:uri="http://schemas.microsoft.com/office/2006/documentManagement/types"/>
    <ds:schemaRef ds:uri="http://schemas.openxmlformats.org/package/2006/metadata/core-properties"/>
    <ds:schemaRef ds:uri="http://purl.org/dc/elements/1.1/"/>
  </ds:schemaRefs>
</ds:datastoreItem>
</file>

<file path=customXml/itemProps2.xml><?xml version="1.0" encoding="utf-8"?>
<ds:datastoreItem xmlns:ds="http://schemas.openxmlformats.org/officeDocument/2006/customXml" ds:itemID="{262A0161-42A9-4844-BA54-93CC88F3362A}">
  <ds:schemaRefs>
    <ds:schemaRef ds:uri="http://schemas.microsoft.com/sharepoint/v3/contenttype/forms"/>
  </ds:schemaRefs>
</ds:datastoreItem>
</file>

<file path=customXml/itemProps3.xml><?xml version="1.0" encoding="utf-8"?>
<ds:datastoreItem xmlns:ds="http://schemas.openxmlformats.org/officeDocument/2006/customXml" ds:itemID="{018374A6-452F-4021-8CF8-E2559185782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21a68b2-c7c3-48f9-9e25-5bc8e96e860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Oriel</Template>
  <TotalTime>575</TotalTime>
  <Words>1722</Words>
  <Application>Microsoft Office PowerPoint</Application>
  <PresentationFormat>Panorámica</PresentationFormat>
  <Paragraphs>171</Paragraphs>
  <Slides>32</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32</vt:i4>
      </vt:variant>
    </vt:vector>
  </HeadingPairs>
  <TitlesOfParts>
    <vt:vector size="37" baseType="lpstr">
      <vt:lpstr>Century Schoolbook</vt:lpstr>
      <vt:lpstr>Trebuchet MS</vt:lpstr>
      <vt:lpstr>Wingdings</vt:lpstr>
      <vt:lpstr>Wingdings 2</vt:lpstr>
      <vt:lpstr>Mirador</vt:lpstr>
      <vt:lpstr>Presentación de PowerPoint</vt:lpstr>
      <vt:lpstr>Datos de identificación de la UA</vt:lpstr>
      <vt:lpstr>Programa de la UA  Seminario de Investigación II</vt:lpstr>
      <vt:lpstr>Presentación</vt:lpstr>
      <vt:lpstr>Presentación 2</vt:lpstr>
      <vt:lpstr>Guion explicativo</vt:lpstr>
      <vt:lpstr>Guion explicativo (continúa)</vt:lpstr>
      <vt:lpstr>1. protocolo de investigación  y  los elementos que lo constituyen</vt:lpstr>
      <vt:lpstr>El protocolo de investigación </vt:lpstr>
      <vt:lpstr>El protocolo de investigación  2</vt:lpstr>
      <vt:lpstr>Elementos del protocolo de investigación para tesis de la Facultad de lenguas 1</vt:lpstr>
      <vt:lpstr>Elementos del protocolo de investigación para tesis de la Facultad de lenguas 2</vt:lpstr>
      <vt:lpstr>2. el Marco teórico  y el objetivo de su elaboración,  sus funciones y  su importancia</vt:lpstr>
      <vt:lpstr>El marco teórico (Hernández, 2014).</vt:lpstr>
      <vt:lpstr>El marco teórico 2</vt:lpstr>
      <vt:lpstr>El marco teórico 3</vt:lpstr>
      <vt:lpstr>Presentación de PowerPoint</vt:lpstr>
      <vt:lpstr>Funciones 1</vt:lpstr>
      <vt:lpstr>Funciones 2</vt:lpstr>
      <vt:lpstr>Objetivos del macro teórico</vt:lpstr>
      <vt:lpstr>3. fuentes de la investigación documental en el siglo XXI</vt:lpstr>
      <vt:lpstr>Revisión de la literatura</vt:lpstr>
      <vt:lpstr>Presentación de PowerPoint</vt:lpstr>
      <vt:lpstr>Sitios de acceso abierto para la revisión de la literatura</vt:lpstr>
      <vt:lpstr>Redalyc</vt:lpstr>
      <vt:lpstr>Ri uaemeX</vt:lpstr>
      <vt:lpstr>doaj (doaj, 2019)</vt:lpstr>
      <vt:lpstr>DOAB (DOAB, 2019)</vt:lpstr>
      <vt:lpstr>Base (Bielefeld University Library, 2019).</vt:lpstr>
      <vt:lpstr>Base (Bielefeld University Library, 2019). (CONT.)</vt:lpstr>
      <vt:lpstr>Referencias</vt:lpstr>
      <vt:lpstr>Referencias (Cont.)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marco teórico</dc:title>
  <dc:creator>URIEL RUIZ</dc:creator>
  <cp:lastModifiedBy>TUTORÍA</cp:lastModifiedBy>
  <cp:revision>38</cp:revision>
  <dcterms:created xsi:type="dcterms:W3CDTF">2017-10-23T22:43:37Z</dcterms:created>
  <dcterms:modified xsi:type="dcterms:W3CDTF">2019-09-27T23:59:12Z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0x0101007537365BE9A9294BBD968CE7D6D53805</vt:lpwstr>
  </property>
</Properties>
</file>