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301" r:id="rId2"/>
    <p:sldId id="302" r:id="rId3"/>
    <p:sldId id="388" r:id="rId4"/>
    <p:sldId id="303" r:id="rId5"/>
    <p:sldId id="304" r:id="rId6"/>
    <p:sldId id="305" r:id="rId7"/>
    <p:sldId id="387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76" r:id="rId16"/>
    <p:sldId id="263" r:id="rId17"/>
    <p:sldId id="379" r:id="rId18"/>
    <p:sldId id="380" r:id="rId19"/>
    <p:sldId id="381" r:id="rId20"/>
    <p:sldId id="382" r:id="rId21"/>
    <p:sldId id="264" r:id="rId22"/>
    <p:sldId id="277" r:id="rId23"/>
    <p:sldId id="275" r:id="rId24"/>
    <p:sldId id="266" r:id="rId25"/>
    <p:sldId id="278" r:id="rId26"/>
    <p:sldId id="279" r:id="rId27"/>
    <p:sldId id="267" r:id="rId28"/>
    <p:sldId id="280" r:id="rId29"/>
    <p:sldId id="268" r:id="rId30"/>
    <p:sldId id="269" r:id="rId31"/>
    <p:sldId id="270" r:id="rId32"/>
    <p:sldId id="281" r:id="rId33"/>
    <p:sldId id="282" r:id="rId34"/>
    <p:sldId id="283" r:id="rId35"/>
    <p:sldId id="271" r:id="rId36"/>
    <p:sldId id="272" r:id="rId37"/>
    <p:sldId id="273" r:id="rId38"/>
    <p:sldId id="274" r:id="rId39"/>
    <p:sldId id="383" r:id="rId40"/>
    <p:sldId id="384" r:id="rId41"/>
    <p:sldId id="385" r:id="rId42"/>
    <p:sldId id="386" r:id="rId43"/>
    <p:sldId id="331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8"/>
  </p:normalViewPr>
  <p:slideViewPr>
    <p:cSldViewPr snapToGrid="0" snapToObjects="1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rlos Ayala Perdomo" userId="37024b4ee0f41c27" providerId="LiveId" clId="{6550EE62-5F81-415B-B7DD-24A4FB6249EE}"/>
    <pc:docChg chg="modSld">
      <pc:chgData name="Juan Carlos Ayala Perdomo" userId="37024b4ee0f41c27" providerId="LiveId" clId="{6550EE62-5F81-415B-B7DD-24A4FB6249EE}" dt="2019-09-25T20:11:31.798" v="2" actId="20577"/>
      <pc:docMkLst>
        <pc:docMk/>
      </pc:docMkLst>
      <pc:sldChg chg="modSp">
        <pc:chgData name="Juan Carlos Ayala Perdomo" userId="37024b4ee0f41c27" providerId="LiveId" clId="{6550EE62-5F81-415B-B7DD-24A4FB6249EE}" dt="2019-09-25T20:11:31.798" v="2" actId="20577"/>
        <pc:sldMkLst>
          <pc:docMk/>
          <pc:sldMk cId="863327863" sldId="301"/>
        </pc:sldMkLst>
        <pc:spChg chg="mod">
          <ac:chgData name="Juan Carlos Ayala Perdomo" userId="37024b4ee0f41c27" providerId="LiveId" clId="{6550EE62-5F81-415B-B7DD-24A4FB6249EE}" dt="2019-09-25T20:11:31.798" v="2" actId="20577"/>
          <ac:spMkLst>
            <pc:docMk/>
            <pc:sldMk cId="863327863" sldId="301"/>
            <ac:spMk id="8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C633830-2244-49AE-BC4A-47F415C177C6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AC27A5A-7290-4DE1-BA94-4BE8A8E57DC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C633830-2244-49AE-BC4A-47F415C177C6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AC27A5A-7290-4DE1-BA94-4BE8A8E57DCF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C633830-2244-49AE-BC4A-47F415C177C6}" type="datetimeFigureOut">
              <a:rPr lang="en-US" smtClean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AC27A5A-7290-4DE1-BA94-4BE8A8E57DCF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C633830-2244-49AE-BC4A-47F415C177C6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AC27A5A-7290-4DE1-BA94-4BE8A8E57DC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3049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033162" y="182102"/>
            <a:ext cx="635218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600" dirty="0"/>
              <a:t>UNIVERSIDAD AUTÓNOMA DEL ESTADO DE MÉXICO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4406293" y="612364"/>
            <a:ext cx="5635920" cy="44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  <a:ea typeface="ＭＳ Ｐゴシック" charset="0"/>
                <a:cs typeface="ＭＳ Ｐ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  <a:ea typeface="ＭＳ Ｐゴシック" charset="0"/>
                <a:cs typeface="ＭＳ Ｐ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  <a:ea typeface="ＭＳ Ｐゴシック" charset="0"/>
                <a:cs typeface="ＭＳ Ｐ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  <a:ea typeface="ＭＳ Ｐゴシック" charset="0"/>
                <a:cs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ITC Avant Garde Gothic" pitchFamily="34" charset="0"/>
              </a:defRPr>
            </a:lvl9pPr>
          </a:lstStyle>
          <a:p>
            <a:pPr algn="ctr"/>
            <a:r>
              <a:rPr lang="es-ES" sz="1600" dirty="0">
                <a:solidFill>
                  <a:schemeClr val="tx1"/>
                </a:solidFill>
              </a:rPr>
              <a:t>FACULTAD DE CIENCIAS POLÍTICAS Y SOCIALES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703973" y="1153170"/>
            <a:ext cx="50405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/>
              <a:t>LICENCIATURA EN COMUNICACIÓN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147606" y="2263041"/>
            <a:ext cx="8153293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i="1" dirty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INVESTIGACIÓN SOBRE COMUNICACIÓN Y CULTURA EN AMÉRICA LATINA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94660" y="3829002"/>
            <a:ext cx="5683737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b="1" dirty="0">
                <a:solidFill>
                  <a:schemeClr val="tx1"/>
                </a:solidFill>
              </a:rPr>
              <a:t>Unidad de Aprendizaje: </a:t>
            </a:r>
          </a:p>
          <a:p>
            <a:pPr algn="ctr"/>
            <a:r>
              <a:rPr lang="es-ES" sz="2000" b="1" dirty="0">
                <a:solidFill>
                  <a:schemeClr val="tx1"/>
                </a:solidFill>
              </a:rPr>
              <a:t>Epistemología de la Investigación Social</a:t>
            </a:r>
            <a:endParaRPr lang="es-ES" sz="1600" b="1" dirty="0">
              <a:solidFill>
                <a:schemeClr val="tx1"/>
              </a:solidFill>
            </a:endParaRPr>
          </a:p>
          <a:p>
            <a:pPr algn="ctr"/>
            <a:endParaRPr lang="es-ES" sz="500" b="1">
              <a:solidFill>
                <a:schemeClr val="tx1"/>
              </a:solidFill>
            </a:endParaRPr>
          </a:p>
          <a:p>
            <a:pPr algn="ctr"/>
            <a:endParaRPr lang="es-ES" sz="500" b="1" dirty="0">
              <a:solidFill>
                <a:schemeClr val="tx1"/>
              </a:solidFill>
            </a:endParaRPr>
          </a:p>
          <a:p>
            <a:pPr algn="ctr"/>
            <a:r>
              <a:rPr lang="es-ES" sz="1000" b="1" dirty="0">
                <a:solidFill>
                  <a:schemeClr val="tx1"/>
                </a:solidFill>
              </a:rPr>
              <a:t>Núcleo Básico</a:t>
            </a:r>
          </a:p>
          <a:p>
            <a:pPr algn="ctr"/>
            <a:r>
              <a:rPr lang="es-ES" sz="1000" b="1" dirty="0">
                <a:solidFill>
                  <a:schemeClr val="tx1"/>
                </a:solidFill>
              </a:rPr>
              <a:t>Área Curricular: Ciencias Sociales</a:t>
            </a:r>
          </a:p>
          <a:p>
            <a:pPr algn="ctr"/>
            <a:endParaRPr lang="es-ES" sz="500" b="1" dirty="0">
              <a:solidFill>
                <a:schemeClr val="tx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873235" y="5497818"/>
            <a:ext cx="36683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600" dirty="0">
                <a:solidFill>
                  <a:schemeClr val="accent1"/>
                </a:solidFill>
                <a:latin typeface="+mj-lt"/>
              </a:rPr>
              <a:t>Material Didáctico elaborado por:</a:t>
            </a:r>
          </a:p>
          <a:p>
            <a:pPr algn="r"/>
            <a:r>
              <a:rPr lang="es-MX" sz="1600" dirty="0">
                <a:solidFill>
                  <a:schemeClr val="accent1"/>
                </a:solidFill>
                <a:latin typeface="+mj-lt"/>
              </a:rPr>
              <a:t>Dr. en Ed. JUAN CARLOS AYALA PERDOMO</a:t>
            </a:r>
          </a:p>
          <a:p>
            <a:pPr algn="r"/>
            <a:endParaRPr lang="es-MX" sz="1600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s-MX" sz="1600" dirty="0">
                <a:solidFill>
                  <a:schemeClr val="accent1"/>
                </a:solidFill>
                <a:latin typeface="+mj-lt"/>
              </a:rPr>
              <a:t>Septiembre de 2019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381" y="465335"/>
            <a:ext cx="1098781" cy="105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344" y="432865"/>
            <a:ext cx="1126206" cy="111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327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37882" y="1164566"/>
            <a:ext cx="3092117" cy="1196670"/>
          </a:xfrm>
        </p:spPr>
        <p:txBody>
          <a:bodyPr>
            <a:noAutofit/>
          </a:bodyPr>
          <a:lstStyle/>
          <a:p>
            <a:pPr algn="ctr"/>
            <a:r>
              <a:rPr lang="es-ES_tradnl" sz="4000" dirty="0"/>
              <a:t>Revista chasqui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37883" y="3322540"/>
            <a:ext cx="3092117" cy="2582960"/>
          </a:xfrm>
        </p:spPr>
        <p:txBody>
          <a:bodyPr>
            <a:normAutofit/>
          </a:bodyPr>
          <a:lstStyle/>
          <a:p>
            <a:pPr algn="ctr"/>
            <a:r>
              <a:rPr lang="es-ES_tradnl" sz="2400" b="1" dirty="0">
                <a:latin typeface="Bahnschrift" panose="020B0502040204020203" pitchFamily="34" charset="0"/>
              </a:rPr>
              <a:t>Una de las grandes difusoras de la investigación latinoamericana en comunicación.</a:t>
            </a:r>
          </a:p>
        </p:txBody>
      </p:sp>
      <p:pic>
        <p:nvPicPr>
          <p:cNvPr id="3076" name="Picture 4" descr="Resultado de imagen para revista chasqu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38" y="54207"/>
            <a:ext cx="2472093" cy="326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sultado de imagen para revista chasqu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815" y="54207"/>
            <a:ext cx="2363338" cy="326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145" y="3535112"/>
            <a:ext cx="2285700" cy="322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14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/>
              <a:t>Instituto latinoamericano de COMUNICACIÓN EDUCATIVA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257300" y="2907102"/>
            <a:ext cx="5479930" cy="2998398"/>
          </a:xfrm>
        </p:spPr>
        <p:txBody>
          <a:bodyPr>
            <a:noAutofit/>
          </a:bodyPr>
          <a:lstStyle/>
          <a:p>
            <a:r>
              <a:rPr lang="es-ES_tradnl" sz="2800" b="1" dirty="0">
                <a:latin typeface="Bahnschrift" panose="020B0502040204020203" pitchFamily="34" charset="0"/>
              </a:rPr>
              <a:t>Creado por la UNESCO en 1954</a:t>
            </a:r>
          </a:p>
          <a:p>
            <a:r>
              <a:rPr lang="es-ES_tradnl" sz="2800" b="1" dirty="0">
                <a:latin typeface="Bahnschrift" panose="020B0502040204020203" pitchFamily="34" charset="0"/>
              </a:rPr>
              <a:t>Organismo internacional de carácter autónomo y regional.</a:t>
            </a:r>
          </a:p>
          <a:p>
            <a:r>
              <a:rPr lang="es-ES_tradnl" sz="2800" b="1" dirty="0">
                <a:latin typeface="Bahnschrift" panose="020B0502040204020203" pitchFamily="34" charset="0"/>
              </a:rPr>
              <a:t>Se buscaba promover las ciencias sociales en América Latina.</a:t>
            </a:r>
          </a:p>
        </p:txBody>
      </p:sp>
      <p:pic>
        <p:nvPicPr>
          <p:cNvPr id="4098" name="Picture 2" descr="Resultado de imagen para ILCE, UNES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732" y="4238581"/>
            <a:ext cx="4149006" cy="261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UNES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052" y="2130551"/>
            <a:ext cx="2760099" cy="205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864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Influencia y rechazo a la teoría funcionalista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b="1" dirty="0">
                <a:latin typeface="Bahnschrift" panose="020B0502040204020203" pitchFamily="34" charset="0"/>
              </a:rPr>
              <a:t>Las investigaciones aplicadas que tuvieron más visibilidad  fueron las relativas a la comunicación organizacional, a las experiencias  de  comunicación educativa y a la difusión de innovaciones en agricultura.</a:t>
            </a:r>
          </a:p>
        </p:txBody>
      </p:sp>
      <p:pic>
        <p:nvPicPr>
          <p:cNvPr id="5122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78" y="4755520"/>
            <a:ext cx="2244990" cy="17861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4" name="Picture 4" descr="Resultado de imagen para comunicaciÃ³n educat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972" y="4695007"/>
            <a:ext cx="1987746" cy="18289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13282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ube 4"/>
          <p:cNvSpPr/>
          <p:nvPr/>
        </p:nvSpPr>
        <p:spPr>
          <a:xfrm>
            <a:off x="-21023" y="-189185"/>
            <a:ext cx="7830208" cy="501343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46125" y="4935459"/>
            <a:ext cx="3966836" cy="1196671"/>
          </a:xfrm>
        </p:spPr>
        <p:txBody>
          <a:bodyPr>
            <a:noAutofit/>
          </a:bodyPr>
          <a:lstStyle/>
          <a:p>
            <a:pPr algn="ctr"/>
            <a:r>
              <a:rPr lang="es-ES_tradnl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ANTONIO </a:t>
            </a:r>
            <a:r>
              <a:rPr lang="es-ES_tradnl" sz="32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pasquali</a:t>
            </a:r>
            <a:endParaRPr lang="es-ES_tradnl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0620" y="763788"/>
            <a:ext cx="6821213" cy="2679875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sz="2800" b="1" dirty="0">
                <a:latin typeface="Bahnschrift" panose="020B0502040204020203" pitchFamily="34" charset="0"/>
              </a:rPr>
              <a:t>La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racionalidad</a:t>
            </a:r>
            <a:r>
              <a:rPr lang="es-ES_tradnl" sz="2800" b="1" dirty="0">
                <a:latin typeface="Bahnschrift" panose="020B0502040204020203" pitchFamily="34" charset="0"/>
              </a:rPr>
              <a:t> y la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justicia</a:t>
            </a:r>
            <a:r>
              <a:rPr lang="es-ES_tradnl" sz="2800" b="1" dirty="0">
                <a:latin typeface="Bahnschrift" panose="020B0502040204020203" pitchFamily="34" charset="0"/>
              </a:rPr>
              <a:t> pasan por la posibilidad previa de fundar una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teoría crítica </a:t>
            </a:r>
            <a:r>
              <a:rPr lang="es-ES_tradnl" sz="2800" b="1" dirty="0">
                <a:latin typeface="Bahnschrift" panose="020B0502040204020203" pitchFamily="34" charset="0"/>
              </a:rPr>
              <a:t>de la comunicación que sea capaz de fundamentar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políticas culturales </a:t>
            </a:r>
            <a:r>
              <a:rPr lang="es-ES_tradnl" sz="2800" b="1" dirty="0">
                <a:latin typeface="Bahnschrift" panose="020B0502040204020203" pitchFamily="34" charset="0"/>
              </a:rPr>
              <a:t>y de comunicación interdependientes.</a:t>
            </a:r>
          </a:p>
        </p:txBody>
      </p:sp>
      <p:pic>
        <p:nvPicPr>
          <p:cNvPr id="6146" name="Picture 2" descr="Resultado de imagen para pasquali au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530" y="1443104"/>
            <a:ext cx="2506026" cy="295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Resultado de imagen para racionalid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993" y="4396635"/>
            <a:ext cx="3191408" cy="276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503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lamada rectangular 3"/>
          <p:cNvSpPr/>
          <p:nvPr/>
        </p:nvSpPr>
        <p:spPr>
          <a:xfrm>
            <a:off x="672662" y="809297"/>
            <a:ext cx="6516414" cy="2869324"/>
          </a:xfrm>
          <a:prstGeom prst="wedgeRect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86249" y="4715321"/>
            <a:ext cx="3825541" cy="1173703"/>
          </a:xfrm>
        </p:spPr>
        <p:txBody>
          <a:bodyPr>
            <a:noAutofit/>
          </a:bodyPr>
          <a:lstStyle/>
          <a:p>
            <a:pPr algn="ctr"/>
            <a:r>
              <a:rPr lang="es-ES_tradnl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Luis ramiro </a:t>
            </a:r>
            <a:r>
              <a:rPr lang="es-ES_tradnl" sz="32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beltrán</a:t>
            </a:r>
            <a:endParaRPr lang="es-ES_tradnl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800" b="1" dirty="0">
                <a:latin typeface="Bahnschrift" panose="020B0502040204020203" pitchFamily="34" charset="0"/>
              </a:rPr>
              <a:t>Propone un marco conceptual de interpretación de la realidad comunicativa que tuviese en cuenta el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contexto histórico </a:t>
            </a:r>
            <a:r>
              <a:rPr lang="es-ES_tradnl" sz="2800" b="1" dirty="0">
                <a:latin typeface="Bahnschrift" panose="020B0502040204020203" pitchFamily="34" charset="0"/>
              </a:rPr>
              <a:t>de los pueblos latinoamericanos. </a:t>
            </a:r>
          </a:p>
        </p:txBody>
      </p:sp>
      <p:pic>
        <p:nvPicPr>
          <p:cNvPr id="7170" name="Picture 2" descr="Resultado de imagen para luis ramiro beltrÃ¡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0431" y="1445460"/>
            <a:ext cx="1937175" cy="262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sultado de imagen para contexto histor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51" y="3746346"/>
            <a:ext cx="4148872" cy="311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730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43006" y="2139350"/>
            <a:ext cx="4347712" cy="2104846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Revista </a:t>
            </a:r>
            <a:r>
              <a:rPr lang="es-MX" sz="3200" i="1" dirty="0"/>
              <a:t>comunicación y cultura</a:t>
            </a:r>
          </a:p>
        </p:txBody>
      </p:sp>
      <p:sp>
        <p:nvSpPr>
          <p:cNvPr id="5" name="Datos almacenados 4"/>
          <p:cNvSpPr/>
          <p:nvPr/>
        </p:nvSpPr>
        <p:spPr>
          <a:xfrm>
            <a:off x="319182" y="1552756"/>
            <a:ext cx="7228937" cy="3786996"/>
          </a:xfrm>
          <a:prstGeom prst="flowChartOnlineStorag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4885" y="2009954"/>
            <a:ext cx="6158418" cy="29983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b="1" dirty="0"/>
              <a:t>Comprometida con la </a:t>
            </a:r>
            <a:r>
              <a:rPr lang="es-MX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liberación</a:t>
            </a:r>
            <a:r>
              <a:rPr lang="es-MX" b="1" dirty="0"/>
              <a:t> de las sociedades latinoamericanas, la </a:t>
            </a:r>
            <a:r>
              <a:rPr lang="es-MX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solidez académica</a:t>
            </a:r>
            <a:r>
              <a:rPr lang="es-MX" b="1" dirty="0"/>
              <a:t> y la esperanza de llegar a </a:t>
            </a:r>
            <a:r>
              <a:rPr lang="es-MX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revoluciones</a:t>
            </a:r>
            <a:r>
              <a:rPr lang="es-MX" b="1" dirty="0"/>
              <a:t> socialistas.</a:t>
            </a:r>
          </a:p>
        </p:txBody>
      </p:sp>
    </p:spTree>
    <p:extLst>
      <p:ext uri="{BB962C8B-B14F-4D97-AF65-F5344CB8AC3E}">
        <p14:creationId xmlns:p14="http://schemas.microsoft.com/office/powerpoint/2010/main" val="2170546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rgamino horizontal 3"/>
          <p:cNvSpPr/>
          <p:nvPr/>
        </p:nvSpPr>
        <p:spPr>
          <a:xfrm>
            <a:off x="367862" y="1476702"/>
            <a:ext cx="6999889" cy="4056993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42500" y="679082"/>
            <a:ext cx="4214812" cy="1843088"/>
          </a:xfrm>
        </p:spPr>
        <p:txBody>
          <a:bodyPr>
            <a:normAutofit/>
          </a:bodyPr>
          <a:lstStyle/>
          <a:p>
            <a:pPr algn="ctr"/>
            <a:r>
              <a:rPr lang="es-ES_tradnl" sz="3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Revista </a:t>
            </a:r>
            <a:r>
              <a:rPr lang="es-ES_tradnl" sz="36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lenguajes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4748" y="2238703"/>
            <a:ext cx="6158418" cy="2806263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b="1" dirty="0">
                <a:latin typeface="Bahnschrift" panose="020B0502040204020203" pitchFamily="34" charset="0"/>
              </a:rPr>
              <a:t>La </a:t>
            </a:r>
            <a:r>
              <a:rPr lang="es-ES_tradn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significación</a:t>
            </a:r>
            <a:r>
              <a:rPr lang="es-ES_tradnl" b="1" dirty="0">
                <a:latin typeface="Bahnschrift" panose="020B0502040204020203" pitchFamily="34" charset="0"/>
              </a:rPr>
              <a:t> es el producto de un trabajo social y produce </a:t>
            </a:r>
            <a:r>
              <a:rPr lang="es-ES_tradn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bienes</a:t>
            </a:r>
            <a:r>
              <a:rPr lang="es-ES_tradnl" b="1" dirty="0">
                <a:latin typeface="Bahnschrift" panose="020B0502040204020203" pitchFamily="34" charset="0"/>
              </a:rPr>
              <a:t> en el plano económico y produce </a:t>
            </a:r>
            <a:r>
              <a:rPr lang="es-ES_tradn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instituciones</a:t>
            </a:r>
            <a:r>
              <a:rPr lang="es-ES_tradnl" b="1" dirty="0">
                <a:latin typeface="Bahnschrift" panose="020B0502040204020203" pitchFamily="34" charset="0"/>
              </a:rPr>
              <a:t> en el plano político.</a:t>
            </a:r>
          </a:p>
        </p:txBody>
      </p:sp>
      <p:pic>
        <p:nvPicPr>
          <p:cNvPr id="8194" name="Picture 2" descr="Resultado de imagen para revista lenguaj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5" r="17686"/>
          <a:stretch/>
        </p:blipFill>
        <p:spPr bwMode="auto">
          <a:xfrm>
            <a:off x="8819741" y="3097628"/>
            <a:ext cx="2322786" cy="35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189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Pausa #1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D284B470-BE59-4729-B7A1-A2B327A6A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/>
              <a:t>Instituciones como CIESPAL e ILCE promovieron el pensamiento comunicacional, buscando que ese conocimiento promoviera la transformación social.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Publicaciones como las revistas “Chasqui”, “Comunicación y cultura” y “Lenguajes” hicieron posible que la Comunicación se consolidara como un campo académico en América Latina ante la hegemonía en la materia de los Estados Unidos y Europa.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400" b="1" dirty="0"/>
              <a:t>Recordemos que</a:t>
            </a:r>
            <a:r>
              <a:rPr lang="es-MX" sz="2400" dirty="0"/>
              <a:t>: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6186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Pausa #1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43F0F52E-D2E7-4608-AA3F-46DF41AAF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Se reconoce a investigadores como Luis Ramiro Beltrán y Antonio </a:t>
            </a:r>
            <a:r>
              <a:rPr lang="es-MX" dirty="0" err="1"/>
              <a:t>Pasquali</a:t>
            </a:r>
            <a:r>
              <a:rPr lang="es-MX" dirty="0"/>
              <a:t> el impulso a la investigación en Comunicación latinoamericana, que tuvieron presente la historia social, cultural, económica y política de la región.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400" b="1" dirty="0"/>
              <a:t>Recordemos que</a:t>
            </a:r>
            <a:r>
              <a:rPr lang="es-MX" sz="2400" dirty="0"/>
              <a:t>: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215253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351584" y="260649"/>
            <a:ext cx="7315200" cy="1154097"/>
          </a:xfrm>
        </p:spPr>
        <p:txBody>
          <a:bodyPr>
            <a:noAutofit/>
          </a:bodyPr>
          <a:lstStyle/>
          <a:p>
            <a:pPr algn="just"/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Actividad de aprendizaje sugerida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135560" y="1700809"/>
            <a:ext cx="7886700" cy="181939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es-MX" sz="1600" dirty="0"/>
              <a:t>Paso 1. Investiguen en fuentes documentales y entrevistando a profesores de Teorías de la Comunicación lo siguiente: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es-MX" sz="1600" dirty="0"/>
          </a:p>
          <a:p>
            <a:pPr marL="502920" indent="-457200" algn="just">
              <a:lnSpc>
                <a:spcPct val="150000"/>
              </a:lnSpc>
              <a:buAutoNum type="alphaLcParenR"/>
            </a:pPr>
            <a:r>
              <a:rPr lang="es-MX" sz="1600" dirty="0"/>
              <a:t>¿Cuáles fueron las principales temáticas que abordaron los estudios pioneros de Comunicación en América Latina, y en México en particular?</a:t>
            </a:r>
          </a:p>
          <a:p>
            <a:pPr marL="502920" indent="-457200" algn="just">
              <a:lnSpc>
                <a:spcPct val="150000"/>
              </a:lnSpc>
              <a:buAutoNum type="alphaLcParenR"/>
            </a:pPr>
            <a:r>
              <a:rPr lang="es-MX" sz="1600" dirty="0"/>
              <a:t>¿Cuáles fueron otras instituciones y publicaciones académicas que emergieron entre 1970 y 1990 en el campo de la Comunicación en Latinoamérica?</a:t>
            </a:r>
          </a:p>
          <a:p>
            <a:pPr marL="502920" indent="-457200" algn="just">
              <a:lnSpc>
                <a:spcPct val="150000"/>
              </a:lnSpc>
              <a:buAutoNum type="alphaLcParenR"/>
            </a:pPr>
            <a:r>
              <a:rPr lang="es-MX" sz="1600" dirty="0"/>
              <a:t>¿Cómo se definía la Comunicación, y cuáles fueron las mayores influencias teóricas y metodológicas de los investigadores pioneros en México y otros países americanos?</a:t>
            </a:r>
          </a:p>
          <a:p>
            <a:pPr marL="502920" indent="-457200" algn="just">
              <a:lnSpc>
                <a:spcPct val="150000"/>
              </a:lnSpc>
              <a:buAutoNum type="alphaLcParenR"/>
            </a:pPr>
            <a:endParaRPr lang="es-MX" sz="1600" dirty="0"/>
          </a:p>
          <a:p>
            <a:pPr marL="45720" indent="0" algn="just">
              <a:lnSpc>
                <a:spcPct val="150000"/>
              </a:lnSpc>
              <a:buNone/>
            </a:pPr>
            <a:r>
              <a:rPr lang="es-MX" sz="1600" dirty="0"/>
              <a:t>Redacten un reporte de investigación individual de un mínimo de dos cuartillas.</a:t>
            </a:r>
          </a:p>
          <a:p>
            <a:pPr marL="502920" indent="-457200" algn="just">
              <a:lnSpc>
                <a:spcPct val="150000"/>
              </a:lnSpc>
              <a:buAutoNum type="alphaLcParenR"/>
            </a:pP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936454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25547" y="548681"/>
            <a:ext cx="7315200" cy="1154097"/>
          </a:xfrm>
        </p:spPr>
        <p:txBody>
          <a:bodyPr>
            <a:noAutofit/>
          </a:bodyPr>
          <a:lstStyle/>
          <a:p>
            <a:r>
              <a:rPr lang="es-ES" sz="3600" b="1" dirty="0">
                <a:solidFill>
                  <a:schemeClr val="accent1">
                    <a:lumMod val="90000"/>
                  </a:schemeClr>
                </a:solidFill>
              </a:rPr>
              <a:t>Propósitos de la Unidad de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68347" y="2564904"/>
            <a:ext cx="8229600" cy="30022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dirty="0"/>
              <a:t>Contrastar las distintas posturas filosóficas y epistemológicas de la investigación en ciencias sociales, mediante el análisis de las dimensiones ontológica, epistemológica y metodológica de los paradigmas empírico-analítico, interpretativo, crítico y decolonial; para diferenciar sus criterios de construcción y validación del conocimiento; así como sus posibilidades de aplicación en el estudio, intervención y transformación de la realidad social.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772216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351584" y="260649"/>
            <a:ext cx="7315200" cy="1154097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Actividad de aprendizaje sugerida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135560" y="1916833"/>
            <a:ext cx="7886700" cy="181939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es-MX" sz="1800" dirty="0"/>
              <a:t>Paso 2. Con la información recuperada en los reportes, elaboren un reportaje en formato de cápsulas de radio o televisión, en el que reconstruyan la historia del campo académico de la Comunicación en América Latina.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es-MX" sz="1800" dirty="0"/>
          </a:p>
          <a:p>
            <a:pPr marL="45720" indent="0" algn="just">
              <a:lnSpc>
                <a:spcPct val="150000"/>
              </a:lnSpc>
              <a:buNone/>
            </a:pPr>
            <a:r>
              <a:rPr lang="es-MX" sz="1800" dirty="0"/>
              <a:t>Deberán hacer citas del capítulo referido en esta presentación y de al menos cinco fuentes documentales y dos testimoniales que resulten de la primera investigación.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es-MX" sz="1800" dirty="0"/>
              <a:t>Comparen el contenido de sus cápsulas y discutan en grupo cuáles son los pilares inaugurales del estudio de la Comunicación, y cuál es su presente.</a:t>
            </a:r>
          </a:p>
        </p:txBody>
      </p:sp>
    </p:spTree>
    <p:extLst>
      <p:ext uri="{BB962C8B-B14F-4D97-AF65-F5344CB8AC3E}">
        <p14:creationId xmlns:p14="http://schemas.microsoft.com/office/powerpoint/2010/main" val="1326061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ube 3"/>
          <p:cNvSpPr/>
          <p:nvPr/>
        </p:nvSpPr>
        <p:spPr>
          <a:xfrm>
            <a:off x="6803806" y="3746009"/>
            <a:ext cx="5388194" cy="2577268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1751" y="275208"/>
            <a:ext cx="9620249" cy="2022058"/>
          </a:xfrm>
        </p:spPr>
        <p:txBody>
          <a:bodyPr>
            <a:noAutofit/>
          </a:bodyPr>
          <a:lstStyle/>
          <a:p>
            <a:pPr algn="ctr"/>
            <a:r>
              <a:rPr lang="es-ES_tradnl" sz="4000" dirty="0"/>
              <a:t>La Investigación sobre comunicación converge con los estudios sobre cultura</a:t>
            </a:r>
          </a:p>
        </p:txBody>
      </p:sp>
      <p:pic>
        <p:nvPicPr>
          <p:cNvPr id="9218" name="Picture 2" descr="Resultado de imagen para comunicaciÃ³n y cultur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8"/>
          <a:stretch/>
        </p:blipFill>
        <p:spPr bwMode="auto">
          <a:xfrm>
            <a:off x="3405352" y="3867807"/>
            <a:ext cx="2774731" cy="2577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CuadroTexto 2"/>
          <p:cNvSpPr txBox="1"/>
          <p:nvPr/>
        </p:nvSpPr>
        <p:spPr>
          <a:xfrm>
            <a:off x="7470774" y="4056993"/>
            <a:ext cx="43092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Bahnschrift" panose="020B0502040204020203" pitchFamily="34" charset="0"/>
              </a:rPr>
              <a:t>Había que entender lo </a:t>
            </a:r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popular</a:t>
            </a:r>
            <a:r>
              <a:rPr lang="es-ES_tradnl" sz="2400" b="1" dirty="0">
                <a:solidFill>
                  <a:schemeClr val="bg1"/>
                </a:solidFill>
                <a:latin typeface="Bahnschrift" panose="020B0502040204020203" pitchFamily="34" charset="0"/>
              </a:rPr>
              <a:t> residual en su intersección con los procesos de </a:t>
            </a:r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codificación</a:t>
            </a:r>
            <a:r>
              <a:rPr lang="es-ES_tradnl" sz="2400" b="1" dirty="0">
                <a:solidFill>
                  <a:schemeClr val="bg1"/>
                </a:solidFill>
                <a:latin typeface="Bahnschrift" panose="020B0502040204020203" pitchFamily="34" charset="0"/>
              </a:rPr>
              <a:t> de la cultura dominante.</a:t>
            </a:r>
          </a:p>
          <a:p>
            <a:endParaRPr lang="es-MX" sz="2400" b="1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24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6D8C8E"/>
              </a:clrFrom>
              <a:clrTo>
                <a:srgbClr val="6D8C8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28058"/>
            <a:ext cx="4129480" cy="202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0785" y="552091"/>
            <a:ext cx="8187071" cy="1092726"/>
          </a:xfrm>
        </p:spPr>
        <p:txBody>
          <a:bodyPr>
            <a:normAutofit/>
          </a:bodyPr>
          <a:lstStyle/>
          <a:p>
            <a:r>
              <a:rPr lang="es-MX" sz="3200" dirty="0"/>
              <a:t>El efecto más importante de los medios de comunicación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091966" y="2490186"/>
            <a:ext cx="8264707" cy="2674189"/>
          </a:xfrm>
        </p:spPr>
        <p:txBody>
          <a:bodyPr>
            <a:noAutofit/>
          </a:bodyPr>
          <a:lstStyle/>
          <a:p>
            <a:pPr algn="just"/>
            <a:r>
              <a:rPr lang="es-MX" sz="2400" b="0" dirty="0"/>
              <a:t>&lt;&lt;consiste en nutrir el suelo, en depositar capas de información, día TRAS DÍA, HORA TRAS HORA, FIJANDO UNA BASE PARA EL CONOCIMIENTO SOBRE EL CUAL CAMINAMOS&gt;&gt;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712678" y="5279367"/>
            <a:ext cx="2682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cap="all" spc="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(Wilbur Schramm)</a:t>
            </a:r>
          </a:p>
        </p:txBody>
      </p:sp>
    </p:spTree>
    <p:extLst>
      <p:ext uri="{BB962C8B-B14F-4D97-AF65-F5344CB8AC3E}">
        <p14:creationId xmlns:p14="http://schemas.microsoft.com/office/powerpoint/2010/main" val="1516886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Evolución histórica de la comunicación en américa latina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138687" y="3398807"/>
            <a:ext cx="14923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/>
              <a:t>Ruptura con los 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</a:rPr>
              <a:t>objetos</a:t>
            </a:r>
            <a:r>
              <a:rPr lang="es-MX" sz="2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</a:rPr>
              <a:t>métodos</a:t>
            </a:r>
            <a:r>
              <a:rPr lang="es-MX" sz="2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y 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</a:rPr>
              <a:t>premisas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5" name="Flecha derecha 4"/>
          <p:cNvSpPr/>
          <p:nvPr/>
        </p:nvSpPr>
        <p:spPr>
          <a:xfrm>
            <a:off x="2674190" y="3976777"/>
            <a:ext cx="690114" cy="474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3260785" y="3026483"/>
            <a:ext cx="1984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/>
              <a:t>Influencia de grandes corrientes europeas en la 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</a:rPr>
              <a:t>filosofía</a:t>
            </a:r>
            <a:r>
              <a:rPr lang="es-MX" sz="2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y 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</a:rPr>
              <a:t>sociología</a:t>
            </a:r>
            <a:r>
              <a:rPr lang="es-MX" sz="2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s-MX" sz="2000" b="1" dirty="0"/>
              <a:t>de la comunicación.</a:t>
            </a:r>
          </a:p>
        </p:txBody>
      </p:sp>
      <p:sp>
        <p:nvSpPr>
          <p:cNvPr id="7" name="Flecha derecha 6"/>
          <p:cNvSpPr/>
          <p:nvPr/>
        </p:nvSpPr>
        <p:spPr>
          <a:xfrm>
            <a:off x="5244861" y="3891950"/>
            <a:ext cx="690114" cy="474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5909092" y="3113513"/>
            <a:ext cx="24153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/>
              <a:t>Estudios de las políticas de comunicación, entendidos como una constelación de temas 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</a:rPr>
              <a:t>interrelacionados</a:t>
            </a:r>
            <a:r>
              <a:rPr lang="es-MX" sz="2000" b="1" dirty="0"/>
              <a:t>.</a:t>
            </a:r>
          </a:p>
        </p:txBody>
      </p:sp>
      <p:sp>
        <p:nvSpPr>
          <p:cNvPr id="9" name="Flecha derecha 8"/>
          <p:cNvSpPr/>
          <p:nvPr/>
        </p:nvSpPr>
        <p:spPr>
          <a:xfrm>
            <a:off x="8376248" y="3912642"/>
            <a:ext cx="690114" cy="474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9195758" y="3200400"/>
            <a:ext cx="20703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/>
              <a:t>Confluencia de los estudios sobre comunicación con los </a:t>
            </a:r>
            <a:r>
              <a:rPr lang="es-MX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  <a:lumOff val="50000"/>
                  </a:schemeClr>
                </a:solidFill>
              </a:rPr>
              <a:t>estudios culturales</a:t>
            </a:r>
            <a:r>
              <a:rPr lang="es-MX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742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00691"/>
          </a:xfrm>
        </p:spPr>
        <p:txBody>
          <a:bodyPr>
            <a:noAutofit/>
          </a:bodyPr>
          <a:lstStyle/>
          <a:p>
            <a:pPr algn="ctr"/>
            <a:r>
              <a:rPr lang="es-ES_tradnl" sz="3600" dirty="0"/>
              <a:t>Estudios sobre cultura en América latina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98483" y="1788852"/>
            <a:ext cx="5685150" cy="439857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ES_tradnl" sz="2800" b="1" dirty="0">
                <a:latin typeface="Bahnschrift" panose="020B0502040204020203" pitchFamily="34" charset="0"/>
              </a:rPr>
              <a:t>Procedencias y especialidades:</a:t>
            </a:r>
          </a:p>
          <a:p>
            <a:pPr marL="0" indent="0" algn="ctr">
              <a:buNone/>
            </a:pPr>
            <a:endParaRPr lang="es-ES_tradnl" sz="2800" b="1" dirty="0">
              <a:latin typeface="Bahnschrift" panose="020B0502040204020203" pitchFamily="34" charset="0"/>
            </a:endParaRPr>
          </a:p>
          <a:p>
            <a:pPr lvl="1"/>
            <a:r>
              <a:rPr lang="es-ES_tradnl" sz="2000" b="1" dirty="0">
                <a:latin typeface="Bahnschrift" panose="020B0502040204020203" pitchFamily="34" charset="0"/>
              </a:rPr>
              <a:t>El interés por lo popular y por lo popular masivo.</a:t>
            </a:r>
          </a:p>
          <a:p>
            <a:pPr marL="457200" lvl="1" indent="0">
              <a:buNone/>
            </a:pPr>
            <a:endParaRPr lang="es-ES_tradnl" sz="2000" b="1" dirty="0">
              <a:latin typeface="Bahnschrift" panose="020B0502040204020203" pitchFamily="34" charset="0"/>
            </a:endParaRPr>
          </a:p>
          <a:p>
            <a:pPr lvl="1"/>
            <a:r>
              <a:rPr lang="es-ES_tradnl" sz="2000" b="1" dirty="0">
                <a:latin typeface="Bahnschrift" panose="020B0502040204020203" pitchFamily="34" charset="0"/>
              </a:rPr>
              <a:t>La preocupación por encontrar en el estudio de la cultura una vía para comprender las grandes lógicas de nuestra sociedad.</a:t>
            </a:r>
          </a:p>
          <a:p>
            <a:pPr marL="457200" lvl="1" indent="0">
              <a:buNone/>
            </a:pPr>
            <a:endParaRPr lang="es-ES_tradnl" sz="2000" b="1" dirty="0">
              <a:latin typeface="Bahnschrift" panose="020B0502040204020203" pitchFamily="34" charset="0"/>
            </a:endParaRPr>
          </a:p>
          <a:p>
            <a:pPr lvl="1"/>
            <a:r>
              <a:rPr lang="es-ES_tradnl" sz="2000" b="1" dirty="0">
                <a:latin typeface="Bahnschrift" panose="020B0502040204020203" pitchFamily="34" charset="0"/>
              </a:rPr>
              <a:t>La interpretación de la identidad en el marco de la heterogeneidad. </a:t>
            </a:r>
          </a:p>
          <a:p>
            <a:endParaRPr lang="es-ES_tradnl" b="1" dirty="0"/>
          </a:p>
        </p:txBody>
      </p:sp>
      <p:pic>
        <p:nvPicPr>
          <p:cNvPr id="10246" name="Picture 6" descr="Resultado de imagen para masa de gente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683" y="2380593"/>
            <a:ext cx="4403834" cy="35332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Resultado de imagen para identida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34" l="0" r="100000">
                        <a14:foregroundMark x1="22581" y1="24138" x2="22581" y2="24138"/>
                        <a14:foregroundMark x1="77419" y1="23372" x2="77419" y2="233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826" y="2699780"/>
            <a:ext cx="2681564" cy="282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845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52728" y="1995576"/>
            <a:ext cx="4800600" cy="2866847"/>
          </a:xfrm>
        </p:spPr>
        <p:txBody>
          <a:bodyPr/>
          <a:lstStyle/>
          <a:p>
            <a:pPr algn="ctr"/>
            <a:r>
              <a:rPr lang="es-MX" dirty="0"/>
              <a:t>Los estudios sobre cultura en américa latina han interpretado la compleja relación entre las </a:t>
            </a:r>
            <a:r>
              <a:rPr lang="es-MX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estructuras institucionales </a:t>
            </a:r>
            <a:r>
              <a:rPr lang="es-MX" dirty="0"/>
              <a:t>y la </a:t>
            </a:r>
            <a:r>
              <a:rPr lang="es-MX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subjetividad</a:t>
            </a:r>
            <a:r>
              <a:rPr lang="es-MX" dirty="0"/>
              <a:t> que orienta las </a:t>
            </a:r>
            <a:r>
              <a:rPr lang="es-MX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prácticas</a:t>
            </a:r>
            <a:r>
              <a:rPr lang="es-MX" dirty="0"/>
              <a:t> de los </a:t>
            </a:r>
            <a:r>
              <a:rPr lang="es-MX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actores sociales</a:t>
            </a:r>
            <a:endParaRPr lang="es-MX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0" name="Picture 2" descr="Resultado de imagen para cult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057" y="1995576"/>
            <a:ext cx="4173314" cy="329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680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26421" y="594903"/>
            <a:ext cx="8458200" cy="2834097"/>
          </a:xfrm>
        </p:spPr>
        <p:txBody>
          <a:bodyPr>
            <a:noAutofit/>
          </a:bodyPr>
          <a:lstStyle/>
          <a:p>
            <a:pPr algn="ctr"/>
            <a:r>
              <a:rPr lang="es-MX" sz="3600" dirty="0"/>
              <a:t>No se </a:t>
            </a:r>
            <a:r>
              <a:rPr lang="es-MX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ACTÚA</a:t>
            </a:r>
            <a:r>
              <a:rPr lang="es-MX" sz="3600" dirty="0"/>
              <a:t> de una manera u otra por lo que cada uno es, sino por las </a:t>
            </a:r>
            <a:r>
              <a:rPr lang="es-MX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MEDIACIONES</a:t>
            </a:r>
            <a:r>
              <a:rPr lang="es-MX" sz="3600" dirty="0"/>
              <a:t> que cada grupo establece con las demás </a:t>
            </a:r>
            <a:r>
              <a:rPr lang="es-MX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IDENTIDADES</a:t>
            </a:r>
          </a:p>
        </p:txBody>
      </p:sp>
      <p:pic>
        <p:nvPicPr>
          <p:cNvPr id="3074" name="Picture 2" descr="Resultado de imagen para identidad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1" b="19997"/>
          <a:stretch/>
        </p:blipFill>
        <p:spPr bwMode="auto">
          <a:xfrm>
            <a:off x="4152901" y="4433871"/>
            <a:ext cx="5927270" cy="241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1917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/>
              <a:t>De los medios a las mediaciones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/>
              <a:t>Jesús Martín – Barbero y la mediación entre cultura, comunicación y política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72600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19841" y="1611590"/>
            <a:ext cx="4376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ESTUDIOS DE COMUNICACIÓN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024742" y="4761131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CULTURA</a:t>
            </a:r>
          </a:p>
        </p:txBody>
      </p:sp>
      <p:sp>
        <p:nvSpPr>
          <p:cNvPr id="4" name="Flecha arriba y abajo 3"/>
          <p:cNvSpPr/>
          <p:nvPr/>
        </p:nvSpPr>
        <p:spPr>
          <a:xfrm>
            <a:off x="2813954" y="3069771"/>
            <a:ext cx="576943" cy="150614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6063343" y="2046469"/>
            <a:ext cx="53557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Cambiar el </a:t>
            </a:r>
            <a:r>
              <a:rPr lang="es-MX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PARADIGMA</a:t>
            </a:r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no solo en método, también el </a:t>
            </a:r>
            <a:r>
              <a:rPr lang="es-MX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OBJETO</a:t>
            </a:r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y el </a:t>
            </a:r>
            <a:r>
              <a:rPr lang="es-MX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PUNTO DE VISTA</a:t>
            </a:r>
            <a:r>
              <a:rPr lang="es-MX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del lugar desde dónde y para quién se hace la investigación.</a:t>
            </a:r>
          </a:p>
        </p:txBody>
      </p:sp>
    </p:spTree>
    <p:extLst>
      <p:ext uri="{BB962C8B-B14F-4D97-AF65-F5344CB8AC3E}">
        <p14:creationId xmlns:p14="http://schemas.microsoft.com/office/powerpoint/2010/main" val="8098511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lamada rectangular 3"/>
          <p:cNvSpPr/>
          <p:nvPr/>
        </p:nvSpPr>
        <p:spPr>
          <a:xfrm>
            <a:off x="546538" y="903890"/>
            <a:ext cx="6747641" cy="301646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37884" y="757237"/>
            <a:ext cx="3092115" cy="4586288"/>
          </a:xfrm>
        </p:spPr>
        <p:txBody>
          <a:bodyPr>
            <a:normAutofit/>
          </a:bodyPr>
          <a:lstStyle/>
          <a:p>
            <a:pPr algn="ctr"/>
            <a:r>
              <a:rPr lang="es-ES_tradnl" sz="2800" dirty="0"/>
              <a:t>1. Pueblo y masa en la cultura: los hitos del debate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882" y="903890"/>
            <a:ext cx="6989379" cy="3735770"/>
          </a:xfrm>
        </p:spPr>
        <p:txBody>
          <a:bodyPr>
            <a:normAutofit/>
          </a:bodyPr>
          <a:lstStyle/>
          <a:p>
            <a:pPr algn="ctr"/>
            <a:r>
              <a:rPr lang="es-ES_tradnl" sz="2800" dirty="0"/>
              <a:t>Lo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popular</a:t>
            </a:r>
            <a:r>
              <a:rPr lang="es-ES_tradnl" sz="2800" dirty="0"/>
              <a:t> se aborda solo desde el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romanticismo</a:t>
            </a:r>
            <a:r>
              <a:rPr lang="es-ES_tradnl" sz="2800" dirty="0"/>
              <a:t>, el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marxismo</a:t>
            </a:r>
            <a:r>
              <a:rPr lang="es-ES_tradnl" sz="2800" dirty="0"/>
              <a:t> y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libertarismo</a:t>
            </a:r>
            <a:r>
              <a:rPr lang="es-ES_tradnl" sz="2800" dirty="0"/>
              <a:t>.</a:t>
            </a:r>
          </a:p>
          <a:p>
            <a:pPr algn="ctr"/>
            <a:r>
              <a:rPr lang="es-ES_tradnl" sz="2800" dirty="0"/>
              <a:t>Estas teorías nos han impedido pensar en el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protagonismo</a:t>
            </a:r>
            <a:r>
              <a:rPr lang="es-ES_tradnl" sz="2800" dirty="0"/>
              <a:t> de la gente y en las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culturas reales</a:t>
            </a:r>
            <a:r>
              <a:rPr lang="es-ES_tradnl" sz="2800" dirty="0"/>
              <a:t> de América Latina. </a:t>
            </a:r>
          </a:p>
        </p:txBody>
      </p:sp>
      <p:pic>
        <p:nvPicPr>
          <p:cNvPr id="11266" name="Picture 2" descr="Resultado de imagen para pueblo y ma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451" y="4473466"/>
            <a:ext cx="4437446" cy="22187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2285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4572CE-9D18-462B-8626-3665CEC54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b="1" dirty="0">
                <a:solidFill>
                  <a:schemeClr val="accent1"/>
                </a:solidFill>
              </a:rPr>
              <a:t>Unidad 4. Los debates contemporáneos sobre la epistemología de las Ciencias Sociales </a:t>
            </a:r>
            <a:endParaRPr lang="es-MX" sz="3200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14DC94-75D7-4F98-9A23-E80570C4B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ES" b="1" dirty="0"/>
              <a:t>Objetivo: </a:t>
            </a:r>
            <a:r>
              <a:rPr lang="es-ES" dirty="0"/>
              <a:t>Analizar los debates contemporáneos asociados a la construcción del conocimiento, partiendo de las perspectivas de complejidad, transversalidad y pluralismo para dar cabida a otras formas de pensar la realidad, construir conocimiento sobre ella e intervenir.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/>
              <a:t>	</a:t>
            </a:r>
          </a:p>
          <a:p>
            <a:pPr marL="0" indent="0" algn="just">
              <a:buNone/>
            </a:pPr>
            <a:r>
              <a:rPr lang="es-MX" i="1" dirty="0"/>
              <a:t>Esta presentación enriquece los temas de la complejidad, </a:t>
            </a:r>
            <a:r>
              <a:rPr lang="es-ES" i="1" dirty="0"/>
              <a:t>la transversalidad, el pluralismo epistemológico, y enmarca la investigación en Comunicación dentro de las “Epistemologías del Sur”</a:t>
            </a:r>
            <a:endParaRPr lang="es-MX" i="1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42474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15227" y="1814513"/>
            <a:ext cx="4486274" cy="2777145"/>
          </a:xfrm>
        </p:spPr>
        <p:txBody>
          <a:bodyPr>
            <a:normAutofit/>
          </a:bodyPr>
          <a:lstStyle/>
          <a:p>
            <a:pPr algn="ctr"/>
            <a:r>
              <a:rPr lang="es-ES_tradnl" sz="2800" dirty="0"/>
              <a:t>II. Matrices históricas de la </a:t>
            </a:r>
            <a:r>
              <a:rPr lang="es-ES_tradnl" sz="2800" dirty="0" err="1"/>
              <a:t>massmediación</a:t>
            </a:r>
            <a:endParaRPr lang="es-ES_tradnl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4606" y="452218"/>
            <a:ext cx="6644742" cy="28528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b="1" dirty="0">
                <a:latin typeface="Bahnschrift" panose="020B0502040204020203" pitchFamily="34" charset="0"/>
              </a:rPr>
              <a:t>Se consideran distintas experiencias históricas:</a:t>
            </a:r>
          </a:p>
          <a:p>
            <a:pPr marL="0" indent="0">
              <a:buNone/>
            </a:pPr>
            <a:endParaRPr lang="es-ES_tradnl" b="1" dirty="0">
              <a:latin typeface="Bahnschrift" panose="020B0502040204020203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s-ES_tradnl" b="1" dirty="0">
                <a:latin typeface="Bahnschrift" panose="020B0502040204020203" pitchFamily="34" charset="0"/>
              </a:rPr>
              <a:t>Literatura popular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S_tradnl" b="1" dirty="0">
                <a:latin typeface="Bahnschrift" panose="020B0502040204020203" pitchFamily="34" charset="0"/>
              </a:rPr>
              <a:t>Melodrama</a:t>
            </a:r>
          </a:p>
        </p:txBody>
      </p:sp>
      <p:pic>
        <p:nvPicPr>
          <p:cNvPr id="12290" name="Picture 2" descr="Resultado de imagen para melodra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891" y="3573518"/>
            <a:ext cx="3929578" cy="283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Resultado de imagen para literatura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73" y="3946362"/>
            <a:ext cx="2459418" cy="245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406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nta perforada 3"/>
          <p:cNvSpPr/>
          <p:nvPr/>
        </p:nvSpPr>
        <p:spPr>
          <a:xfrm>
            <a:off x="325821" y="0"/>
            <a:ext cx="6873765" cy="4065829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60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72375" y="1757363"/>
            <a:ext cx="4400550" cy="2990851"/>
          </a:xfrm>
        </p:spPr>
        <p:txBody>
          <a:bodyPr>
            <a:noAutofit/>
          </a:bodyPr>
          <a:lstStyle/>
          <a:p>
            <a:pPr algn="ctr"/>
            <a:r>
              <a:rPr lang="es-ES_tradnl" sz="2800" dirty="0"/>
              <a:t>III. Modernidad y </a:t>
            </a:r>
            <a:r>
              <a:rPr lang="es-ES_tradnl" sz="2800" dirty="0" err="1"/>
              <a:t>massmediación</a:t>
            </a:r>
            <a:r>
              <a:rPr lang="es-ES_tradnl" sz="2800" dirty="0"/>
              <a:t> en américa latina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5821" y="967462"/>
            <a:ext cx="7073462" cy="2630214"/>
          </a:xfrm>
        </p:spPr>
        <p:txBody>
          <a:bodyPr>
            <a:normAutofit/>
          </a:bodyPr>
          <a:lstStyle/>
          <a:p>
            <a:r>
              <a:rPr lang="es-ES_tradnl" sz="2400" b="1" dirty="0">
                <a:latin typeface="Bahnschrift" panose="020B0502040204020203" pitchFamily="34" charset="0"/>
              </a:rPr>
              <a:t>Relaciones entre </a:t>
            </a:r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cultura popular </a:t>
            </a:r>
            <a:r>
              <a:rPr lang="es-ES_tradnl" sz="2400" b="1" dirty="0">
                <a:latin typeface="Bahnschrift" panose="020B0502040204020203" pitchFamily="34" charset="0"/>
              </a:rPr>
              <a:t>y </a:t>
            </a:r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nación</a:t>
            </a:r>
            <a:r>
              <a:rPr lang="es-ES_tradnl" sz="2400" b="1" dirty="0">
                <a:latin typeface="Bahnschrift" panose="020B0502040204020203" pitchFamily="34" charset="0"/>
              </a:rPr>
              <a:t>.</a:t>
            </a:r>
          </a:p>
          <a:p>
            <a:r>
              <a:rPr lang="es-ES_tradnl" sz="2400" b="1" dirty="0">
                <a:latin typeface="Bahnschrift" panose="020B0502040204020203" pitchFamily="34" charset="0"/>
              </a:rPr>
              <a:t>Apropiación de los nuevos </a:t>
            </a:r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medios de comunicación</a:t>
            </a:r>
            <a:r>
              <a:rPr lang="es-ES_tradnl" sz="2400" b="1" dirty="0">
                <a:latin typeface="Bahnschrift" panose="020B0502040204020203" pitchFamily="34" charset="0"/>
              </a:rPr>
              <a:t> y las </a:t>
            </a:r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tecnologías.</a:t>
            </a:r>
          </a:p>
          <a:p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Transnacionalización </a:t>
            </a:r>
          </a:p>
          <a:p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Globalización</a:t>
            </a:r>
          </a:p>
        </p:txBody>
      </p:sp>
      <p:pic>
        <p:nvPicPr>
          <p:cNvPr id="13314" name="Picture 2" descr="Resultado de imagen para globalizac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58" l="0" r="99750">
                        <a14:foregroundMark x1="23000" y1="20557" x2="23000" y2="20557"/>
                        <a14:foregroundMark x1="79250" y1="64111" x2="79250" y2="64111"/>
                        <a14:foregroundMark x1="19000" y1="62021" x2="19000" y2="62021"/>
                        <a14:foregroundMark x1="27000" y1="25087" x2="27000" y2="250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296" y="3916062"/>
            <a:ext cx="3872512" cy="277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7086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ltado de imagen para proceso social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  <a14:imgEffect>
                      <a14:saturation sat="44000"/>
                    </a14:imgEffect>
                    <a14:imgEffect>
                      <a14:brightnessContrast bright="49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63" t="520" r="163" b="25014"/>
          <a:stretch/>
        </p:blipFill>
        <p:spPr bwMode="auto">
          <a:xfrm>
            <a:off x="786492" y="3180470"/>
            <a:ext cx="7738769" cy="361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lamada de nube 3"/>
          <p:cNvSpPr/>
          <p:nvPr/>
        </p:nvSpPr>
        <p:spPr>
          <a:xfrm>
            <a:off x="6818050" y="63473"/>
            <a:ext cx="4895084" cy="2883913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8791591" y="3180470"/>
            <a:ext cx="3187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[ANTONIO GRAMSCI]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403977" y="570176"/>
            <a:ext cx="39505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Pensar la </a:t>
            </a:r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comunicación </a:t>
            </a:r>
            <a:r>
              <a:rPr lang="es-MX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 la vez como </a:t>
            </a:r>
            <a:r>
              <a:rPr lang="es-MX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proceso social </a:t>
            </a:r>
            <a:r>
              <a:rPr lang="es-MX" sz="2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y como campo de batalla.</a:t>
            </a:r>
          </a:p>
        </p:txBody>
      </p:sp>
    </p:spTree>
    <p:extLst>
      <p:ext uri="{BB962C8B-B14F-4D97-AF65-F5344CB8AC3E}">
        <p14:creationId xmlns:p14="http://schemas.microsoft.com/office/powerpoint/2010/main" val="3138492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58685" y="2762072"/>
            <a:ext cx="2808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Valor de lo popular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94514" y="1763486"/>
            <a:ext cx="42998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VIVIR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942115" y="4191353"/>
            <a:ext cx="3243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PENSAR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7745185" y="2885182"/>
            <a:ext cx="39460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CLASES SUBALTERNAS</a:t>
            </a:r>
          </a:p>
        </p:txBody>
      </p:sp>
      <p:cxnSp>
        <p:nvCxnSpPr>
          <p:cNvPr id="11" name="Conector recto de flecha 10"/>
          <p:cNvCxnSpPr>
            <a:endCxn id="3" idx="1"/>
          </p:cNvCxnSpPr>
          <p:nvPr/>
        </p:nvCxnSpPr>
        <p:spPr>
          <a:xfrm flipV="1">
            <a:off x="3766457" y="2148207"/>
            <a:ext cx="1328057" cy="3847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3603171" y="3962401"/>
            <a:ext cx="1132115" cy="6313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Flecha doblada hacia arriba 13"/>
          <p:cNvSpPr/>
          <p:nvPr/>
        </p:nvSpPr>
        <p:spPr>
          <a:xfrm flipV="1">
            <a:off x="7467600" y="2148207"/>
            <a:ext cx="2013857" cy="384720"/>
          </a:xfrm>
          <a:prstGeom prst="bentUpArrow">
            <a:avLst>
              <a:gd name="adj1" fmla="val 25000"/>
              <a:gd name="adj2" fmla="val 50000"/>
              <a:gd name="adj3" fmla="val 306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doblada hacia arriba 14"/>
          <p:cNvSpPr/>
          <p:nvPr/>
        </p:nvSpPr>
        <p:spPr>
          <a:xfrm>
            <a:off x="7745185" y="4191353"/>
            <a:ext cx="1736272" cy="576590"/>
          </a:xfrm>
          <a:prstGeom prst="bentUpArrow">
            <a:avLst>
              <a:gd name="adj1" fmla="val 15560"/>
              <a:gd name="adj2" fmla="val 32552"/>
              <a:gd name="adj3" fmla="val 287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C5DF2C2-9605-4701-A81E-620E2338C03B}"/>
              </a:ext>
            </a:extLst>
          </p:cNvPr>
          <p:cNvSpPr txBox="1"/>
          <p:nvPr/>
        </p:nvSpPr>
        <p:spPr>
          <a:xfrm>
            <a:off x="1458685" y="239697"/>
            <a:ext cx="5385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 invita a pensar la Comunicación desde las prácticas, y ampliando las definiciones de lo “popular” y lo “masivo”, así como la relación hegemónica entre “dominantes” y “dominados”.</a:t>
            </a:r>
          </a:p>
        </p:txBody>
      </p:sp>
    </p:spTree>
    <p:extLst>
      <p:ext uri="{BB962C8B-B14F-4D97-AF65-F5344CB8AC3E}">
        <p14:creationId xmlns:p14="http://schemas.microsoft.com/office/powerpoint/2010/main" val="40830988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99456" y="2161792"/>
            <a:ext cx="287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INDUSTRIA CULTURAL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404256" y="4135790"/>
            <a:ext cx="2569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HEGEMONÍA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114800" y="1132975"/>
            <a:ext cx="345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POSITIVISMO </a:t>
            </a:r>
            <a:r>
              <a:rPr lang="es-MX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TECNOLOGISTA</a:t>
            </a:r>
            <a:endParaRPr lang="es-MX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977492" y="2752522"/>
            <a:ext cx="277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COMUNICACIÓN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855027" y="4142879"/>
            <a:ext cx="2547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PROBLEMA DE MEDIOS</a:t>
            </a: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514599" y="3121854"/>
            <a:ext cx="21771" cy="9587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Multiplicar 11"/>
          <p:cNvSpPr/>
          <p:nvPr/>
        </p:nvSpPr>
        <p:spPr>
          <a:xfrm>
            <a:off x="5279571" y="316411"/>
            <a:ext cx="1273628" cy="990600"/>
          </a:xfrm>
          <a:prstGeom prst="mathMultiply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2">
                  <a:lumMod val="50000"/>
                  <a:lumOff val="50000"/>
                </a:schemeClr>
              </a:solidFill>
              <a:highlight>
                <a:srgbClr val="FFFF00"/>
              </a:highlight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>
            <a:off x="5916385" y="1850571"/>
            <a:ext cx="0" cy="7267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5954484" y="3218374"/>
            <a:ext cx="0" cy="7656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8708571" y="1132975"/>
            <a:ext cx="2601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ETNOCENTRISMO CULTURALISTA</a:t>
            </a:r>
          </a:p>
        </p:txBody>
      </p:sp>
      <p:cxnSp>
        <p:nvCxnSpPr>
          <p:cNvPr id="19" name="Conector recto de flecha 18"/>
          <p:cNvCxnSpPr>
            <a:stCxn id="17" idx="2"/>
          </p:cNvCxnSpPr>
          <p:nvPr/>
        </p:nvCxnSpPr>
        <p:spPr>
          <a:xfrm>
            <a:off x="10009414" y="1779306"/>
            <a:ext cx="16329" cy="5393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8855529" y="2425637"/>
            <a:ext cx="234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DEGRADACIÓN DE LA CULTURA</a:t>
            </a:r>
          </a:p>
        </p:txBody>
      </p:sp>
      <p:pic>
        <p:nvPicPr>
          <p:cNvPr id="5122" name="Picture 2" descr="Resultado de imagen para INDUSTRIA CULTURAL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751" y="3218374"/>
            <a:ext cx="4307249" cy="363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1CC3A36-3187-4D37-ACD7-1ADA20A0D4E9}"/>
              </a:ext>
            </a:extLst>
          </p:cNvPr>
          <p:cNvSpPr txBox="1"/>
          <p:nvPr/>
        </p:nvSpPr>
        <p:spPr>
          <a:xfrm>
            <a:off x="1533620" y="5334226"/>
            <a:ext cx="5385998" cy="92333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Y también a no reducir el estudio de la Comunicación al de los medios, la tecnología, ni a la idea de que la cultura popular aniquile la cultura “auténtica”.</a:t>
            </a:r>
          </a:p>
        </p:txBody>
      </p:sp>
    </p:spTree>
    <p:extLst>
      <p:ext uri="{BB962C8B-B14F-4D97-AF65-F5344CB8AC3E}">
        <p14:creationId xmlns:p14="http://schemas.microsoft.com/office/powerpoint/2010/main" val="30907443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6000" dirty="0"/>
              <a:t>APROPIACIÓN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1600" dirty="0"/>
              <a:t>Nuevas corrientes de estudio de la recepción de la comunicación en los 80’s</a:t>
            </a:r>
          </a:p>
        </p:txBody>
      </p:sp>
    </p:spTree>
    <p:extLst>
      <p:ext uri="{BB962C8B-B14F-4D97-AF65-F5344CB8AC3E}">
        <p14:creationId xmlns:p14="http://schemas.microsoft.com/office/powerpoint/2010/main" val="17453308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telenovela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51678" y="1937415"/>
            <a:ext cx="10178322" cy="1557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b="1" dirty="0">
                <a:latin typeface="Bahnschrift" panose="020B0502040204020203" pitchFamily="34" charset="0"/>
              </a:rPr>
              <a:t>Investigar los usos sociales y el consumo cultural, verificando hipótesis sobre la relación entre lo popular y lo masivo. </a:t>
            </a:r>
          </a:p>
        </p:txBody>
      </p:sp>
      <p:sp>
        <p:nvSpPr>
          <p:cNvPr id="4" name="Flecha abajo 3"/>
          <p:cNvSpPr/>
          <p:nvPr/>
        </p:nvSpPr>
        <p:spPr>
          <a:xfrm>
            <a:off x="3057526" y="3214688"/>
            <a:ext cx="1100137" cy="1257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CuadroTexto 4"/>
          <p:cNvSpPr txBox="1"/>
          <p:nvPr/>
        </p:nvSpPr>
        <p:spPr>
          <a:xfrm>
            <a:off x="1207294" y="4772025"/>
            <a:ext cx="47005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Teoría de la alienación</a:t>
            </a:r>
            <a:r>
              <a:rPr lang="es-ES_tradnl" sz="2400" b="1" dirty="0"/>
              <a:t>: simplificación sobre la relación entre usos culturales y manipulación.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963511" y="3494752"/>
            <a:ext cx="575224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LA </a:t>
            </a:r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TELEVISIÓN</a:t>
            </a:r>
            <a:r>
              <a:rPr lang="es-ES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NO ES LO QUE PASA POR EL APARATO, SINO LO QUE </a:t>
            </a:r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PERCIBE</a:t>
            </a:r>
            <a:r>
              <a:rPr lang="es-ES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LA </a:t>
            </a:r>
            <a:r>
              <a:rPr lang="es-E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AUDIENCIA</a:t>
            </a:r>
            <a:r>
              <a:rPr lang="es-ES" sz="4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2528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51374" y="382385"/>
            <a:ext cx="9506810" cy="1492132"/>
          </a:xfrm>
        </p:spPr>
        <p:txBody>
          <a:bodyPr>
            <a:normAutofit/>
          </a:bodyPr>
          <a:lstStyle/>
          <a:p>
            <a:pPr algn="ctr"/>
            <a:r>
              <a:rPr lang="es-ES_tradnl" sz="5400" dirty="0"/>
              <a:t>Hibridación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endParaRPr lang="es-ES_tradnl" dirty="0"/>
          </a:p>
          <a:p>
            <a:endParaRPr lang="es-ES_tradnl" dirty="0"/>
          </a:p>
          <a:p>
            <a:r>
              <a:rPr lang="es-ES_tradnl" sz="2800" b="1" dirty="0">
                <a:latin typeface="Bahnschrift" panose="020B0502040204020203" pitchFamily="34" charset="0"/>
              </a:rPr>
              <a:t>Examinar las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culturas híbridas</a:t>
            </a:r>
            <a:r>
              <a:rPr lang="es-ES_tradnl" sz="2800" b="1" dirty="0">
                <a:latin typeface="Bahnschrift" panose="020B0502040204020203" pitchFamily="34" charset="0"/>
              </a:rPr>
              <a:t> generadas por las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nuevas tecnologías </a:t>
            </a:r>
            <a:r>
              <a:rPr lang="es-ES_tradnl" sz="2800" b="1" dirty="0">
                <a:latin typeface="Bahnschrift" panose="020B0502040204020203" pitchFamily="34" charset="0"/>
              </a:rPr>
              <a:t>comunicacionales.</a:t>
            </a:r>
          </a:p>
          <a:p>
            <a:pPr marL="0" indent="0">
              <a:buNone/>
            </a:pPr>
            <a:endParaRPr lang="es-ES_tradnl" sz="2800" b="1" dirty="0">
              <a:latin typeface="Bahnschrift" panose="020B0502040204020203" pitchFamily="34" charset="0"/>
            </a:endParaRPr>
          </a:p>
          <a:p>
            <a:r>
              <a:rPr lang="es-ES_tradnl" sz="2800" b="1" dirty="0">
                <a:latin typeface="Bahnschrift" panose="020B0502040204020203" pitchFamily="34" charset="0"/>
              </a:rPr>
              <a:t>Examinar el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reordenamiento</a:t>
            </a:r>
            <a:r>
              <a:rPr lang="es-ES_tradnl" sz="2800" b="1" dirty="0">
                <a:latin typeface="Bahnschrift" panose="020B0502040204020203" pitchFamily="34" charset="0"/>
              </a:rPr>
              <a:t> de lo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público</a:t>
            </a:r>
            <a:r>
              <a:rPr lang="es-ES_tradnl" sz="2800" b="1" dirty="0">
                <a:latin typeface="Bahnschrift" panose="020B0502040204020203" pitchFamily="34" charset="0"/>
              </a:rPr>
              <a:t> y lo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privado</a:t>
            </a:r>
            <a:r>
              <a:rPr lang="es-ES_tradnl" sz="2800" b="1" dirty="0">
                <a:latin typeface="Bahnschrift" panose="020B0502040204020203" pitchFamily="34" charset="0"/>
              </a:rPr>
              <a:t> en el </a:t>
            </a:r>
            <a:r>
              <a:rPr lang="es-ES_trad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espacio urbano</a:t>
            </a:r>
            <a:r>
              <a:rPr lang="es-ES_tradnl" sz="2800" b="1" dirty="0">
                <a:latin typeface="Bahnschrift" panose="020B0502040204020203" pitchFamily="34" charset="0"/>
              </a:rPr>
              <a:t>.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s-ES_tradnl" dirty="0"/>
          </a:p>
          <a:p>
            <a:endParaRPr lang="es-ES_tradnl" dirty="0"/>
          </a:p>
          <a:p>
            <a:r>
              <a:rPr lang="es-ES_tradnl" sz="2600" b="1" dirty="0">
                <a:latin typeface="Bahnschrift" panose="020B0502040204020203" pitchFamily="34" charset="0"/>
              </a:rPr>
              <a:t>Estudiar la </a:t>
            </a:r>
            <a:r>
              <a:rPr lang="es-ES_tradnl" sz="26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territorialización</a:t>
            </a:r>
            <a:r>
              <a:rPr lang="es-ES_tradnl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s-ES_tradnl" sz="2600" b="1" dirty="0">
                <a:latin typeface="Bahnschrift" panose="020B0502040204020203" pitchFamily="34" charset="0"/>
              </a:rPr>
              <a:t>y </a:t>
            </a:r>
            <a:r>
              <a:rPr lang="es-ES_tradnl" sz="26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desterritorialización</a:t>
            </a:r>
            <a:r>
              <a:rPr lang="es-ES_tradnl" sz="2600" b="1" dirty="0">
                <a:latin typeface="Bahnschrift" panose="020B0502040204020203" pitchFamily="34" charset="0"/>
              </a:rPr>
              <a:t> de los </a:t>
            </a:r>
            <a:r>
              <a:rPr lang="es-ES_tradnl" sz="2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procesos simbólicos</a:t>
            </a:r>
            <a:r>
              <a:rPr lang="es-ES_tradnl" sz="2600" b="1" dirty="0">
                <a:latin typeface="Bahnschrift" panose="020B0502040204020203" pitchFamily="34" charset="0"/>
              </a:rPr>
              <a:t>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205411" y="1203096"/>
            <a:ext cx="584268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[NÉSTOR GARCÍA CANCLINI]</a:t>
            </a:r>
          </a:p>
        </p:txBody>
      </p:sp>
      <p:pic>
        <p:nvPicPr>
          <p:cNvPr id="15362" name="Picture 2" descr="Resultado de imagen para culturas hibrid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471" y="521576"/>
            <a:ext cx="2148052" cy="214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892" y="521576"/>
            <a:ext cx="2148052" cy="214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952" y="4112237"/>
            <a:ext cx="2420288" cy="25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2956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&lt;&lt;Una política democratizadora no es sólo la que socializa los bienes “legítimos”</a:t>
            </a:r>
            <a:r>
              <a:rPr lang="mr-IN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…</a:t>
            </a:r>
            <a:r>
              <a:rPr lang="es-ES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ahnschrift" panose="020B0502040204020203" pitchFamily="34" charset="0"/>
              </a:rPr>
              <a:t> sino aquélla que cuestiona los valores que la cultura hegemónica excluyó o subestimó para constituirse&gt;&gt;</a:t>
            </a:r>
            <a:endParaRPr lang="es-ES_tradnl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2400" dirty="0"/>
              <a:t>(García </a:t>
            </a:r>
            <a:r>
              <a:rPr lang="es-ES_tradnl" sz="2400" dirty="0" err="1"/>
              <a:t>canclini</a:t>
            </a:r>
            <a:r>
              <a:rPr lang="es-ES_tradnl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364411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Pausa #2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D284B470-BE59-4729-B7A1-A2B327A6A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sz="2400" dirty="0"/>
              <a:t>A partir de los años ‘90, los estudios latinoamericanos se destacaron por la perspectiva sociocultural, que tenía a los conceptos de cultura, cultura popular y cultura de masas como objeto de estudio que cuestionaba a los paradigmas dominantes en Estados Unidos y Europa.</a:t>
            </a:r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La obra de investigadores como Jesús Martín Barbero y Néstor García Canclini proyectó un interés por la relación entre comunicación, cultura, política y sociedad. Los fenómenos comunicativos no se reducen a los medios ni sus efectos.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400" b="1" dirty="0"/>
              <a:t>Recordemos que</a:t>
            </a:r>
            <a:r>
              <a:rPr lang="es-MX" sz="2400" dirty="0"/>
              <a:t>: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29150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79576" y="548681"/>
            <a:ext cx="7315200" cy="866065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>
                    <a:lumMod val="90000"/>
                  </a:schemeClr>
                </a:solidFill>
              </a:rPr>
              <a:t>Objetivos de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63055" y="2059619"/>
            <a:ext cx="8229600" cy="3604334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Identificar las bases epistemológicas que han caracterizado desde su origen en el siglo XX a la investigación académica en Comunicación en América Latina, para comprender la configuración histórica de sus objetos de estudio.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Reconocer la importancia de los académicos pioneros de la Comunicación en América Latina, así como a las instituciones y publicaciones que han modelado la agenda de investigación, para reflexionar sobre la pertinencia de su obra ante los fenómenos comunicacionales contemporáneos.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35727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Pausa #2</a:t>
            </a: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43F0F52E-D2E7-4608-AA3F-46DF41AAF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Se acuñaron conceptos como la “</a:t>
            </a:r>
            <a:r>
              <a:rPr lang="es-MX" dirty="0" err="1"/>
              <a:t>massmediación</a:t>
            </a:r>
            <a:r>
              <a:rPr lang="es-MX" dirty="0"/>
              <a:t>”, la “hibridación cultural” y los procesos de “apropiación” cultural para entender a la comunicación desde las industrias hegemónicas y el entretenimiento, pero también desde las prácticas cotidianas, el poder y el conflicto.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400" b="1" dirty="0"/>
              <a:t>Recordemos que</a:t>
            </a:r>
            <a:r>
              <a:rPr lang="es-MX" sz="2400" dirty="0"/>
              <a:t>:</a:t>
            </a:r>
          </a:p>
          <a:p>
            <a:pPr algn="just"/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8384977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351584" y="260649"/>
            <a:ext cx="7315200" cy="1154097"/>
          </a:xfrm>
        </p:spPr>
        <p:txBody>
          <a:bodyPr>
            <a:noAutofit/>
          </a:bodyPr>
          <a:lstStyle/>
          <a:p>
            <a:pPr algn="just"/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Actividad de aprendizaje sugerida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135560" y="1700809"/>
            <a:ext cx="7886700" cy="181939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es-MX" sz="1800" dirty="0"/>
              <a:t>Paso 1. Elaboren un cuadro comparativo de la obra de Jesús Martín Barbero y Néstor García Canclini, investigando en fuentes documentales lo siguiente: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es-MX" sz="1800" dirty="0"/>
          </a:p>
          <a:p>
            <a:pPr marL="502920" indent="-457200" algn="just">
              <a:lnSpc>
                <a:spcPct val="150000"/>
              </a:lnSpc>
              <a:buAutoNum type="alphaLcParenR"/>
            </a:pPr>
            <a:r>
              <a:rPr lang="es-MX" sz="1800" dirty="0"/>
              <a:t>¿Cuáles fueron los principales temas de investigación que se desarrollaron a partir de su obra?</a:t>
            </a:r>
          </a:p>
          <a:p>
            <a:pPr marL="502920" indent="-457200" algn="just">
              <a:lnSpc>
                <a:spcPct val="150000"/>
              </a:lnSpc>
              <a:buAutoNum type="alphaLcParenR"/>
            </a:pPr>
            <a:r>
              <a:rPr lang="es-MX" sz="1800" dirty="0"/>
              <a:t>¿Cómo definen los siguientes conceptos: cultura, popular, masivo, comunicación, poder, cotidianidad, arte?</a:t>
            </a:r>
          </a:p>
          <a:p>
            <a:pPr marL="502920" indent="-457200" algn="just">
              <a:lnSpc>
                <a:spcPct val="150000"/>
              </a:lnSpc>
              <a:buAutoNum type="alphaLcParenR"/>
            </a:pPr>
            <a:r>
              <a:rPr lang="es-MX" sz="1800" dirty="0"/>
              <a:t>¿Cuáles son los paradigmas, autores u obras referenciales en los planteamientos teóricos de cada autor, y cómo eso influyo en sus propios objetos de estudio?</a:t>
            </a:r>
          </a:p>
        </p:txBody>
      </p:sp>
    </p:spTree>
    <p:extLst>
      <p:ext uri="{BB962C8B-B14F-4D97-AF65-F5344CB8AC3E}">
        <p14:creationId xmlns:p14="http://schemas.microsoft.com/office/powerpoint/2010/main" val="31068102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351584" y="260649"/>
            <a:ext cx="7315200" cy="1154097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accent1">
                    <a:lumMod val="50000"/>
                  </a:schemeClr>
                </a:solidFill>
              </a:rPr>
              <a:t>Actividad de aprendizaje sugerida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135560" y="1916833"/>
            <a:ext cx="7886700" cy="1819399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es-MX" sz="1600" dirty="0"/>
              <a:t>Paso 2. Busquen en el tesauro de la Facultad (en la biblioteca física o la digital) o en otras instituciones que impartan programas educativos en Comunicación, trabajos de investigación que citen a Martín Barbero, García Canclini, Beltrán, </a:t>
            </a:r>
            <a:r>
              <a:rPr lang="es-MX" sz="1600" dirty="0" err="1"/>
              <a:t>Pasquali</a:t>
            </a:r>
            <a:r>
              <a:rPr lang="es-MX" sz="1600" dirty="0"/>
              <a:t> o algún otro investigador pionero referido por el profesor y escriban individualmente una reflexión sobre la importancia de su obra en sus fundamentos conceptuales y metodológicos, así como la pertinencia y vigencia de sus marcos teóricos para comprender fenómenos comunicacionales actuales (como el uso de internet y redes sociales, por ejemplo).</a:t>
            </a:r>
          </a:p>
          <a:p>
            <a:pPr marL="45720" indent="0" algn="just">
              <a:lnSpc>
                <a:spcPct val="150000"/>
              </a:lnSpc>
              <a:buNone/>
            </a:pPr>
            <a:endParaRPr lang="es-MX" sz="1600" dirty="0"/>
          </a:p>
          <a:p>
            <a:pPr marL="45720" indent="0" algn="just">
              <a:lnSpc>
                <a:spcPct val="150000"/>
              </a:lnSpc>
              <a:buNone/>
            </a:pPr>
            <a:r>
              <a:rPr lang="es-MX" sz="1600" dirty="0"/>
              <a:t>Paso 3. Elaboren en equipo un infográfico con la síntesis de la obra de los autores latinoamericanos que consideren se hayan destacado en la investigación sobre Comunicación.</a:t>
            </a:r>
          </a:p>
        </p:txBody>
      </p:sp>
    </p:spTree>
    <p:extLst>
      <p:ext uri="{BB962C8B-B14F-4D97-AF65-F5344CB8AC3E}">
        <p14:creationId xmlns:p14="http://schemas.microsoft.com/office/powerpoint/2010/main" val="18376612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Referencias documentales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14300" indent="0">
              <a:lnSpc>
                <a:spcPct val="120000"/>
              </a:lnSpc>
              <a:buNone/>
            </a:pPr>
            <a:endParaRPr lang="es-MX" sz="800" dirty="0"/>
          </a:p>
          <a:p>
            <a:pPr marL="114300" indent="0">
              <a:lnSpc>
                <a:spcPct val="120000"/>
              </a:lnSpc>
              <a:buNone/>
            </a:pPr>
            <a:endParaRPr lang="es-MX" sz="400" dirty="0"/>
          </a:p>
          <a:p>
            <a:pPr marL="114300" indent="0">
              <a:lnSpc>
                <a:spcPct val="120000"/>
              </a:lnSpc>
              <a:buNone/>
            </a:pPr>
            <a:r>
              <a:rPr lang="es-MX" sz="1200" b="1" dirty="0"/>
              <a:t>OTRAS REFERENCIAS BIBLIOGRÁFICAS</a:t>
            </a:r>
          </a:p>
          <a:p>
            <a:pPr marL="114300" indent="0">
              <a:lnSpc>
                <a:spcPct val="120000"/>
              </a:lnSpc>
              <a:buNone/>
            </a:pPr>
            <a:endParaRPr lang="es-MX" sz="1200" b="1" dirty="0"/>
          </a:p>
          <a:p>
            <a:pPr>
              <a:lnSpc>
                <a:spcPct val="120000"/>
              </a:lnSpc>
            </a:pPr>
            <a:r>
              <a:rPr lang="es-MX" sz="1200" b="1" dirty="0"/>
              <a:t>GARCÍA CANCLINI, Néstor: </a:t>
            </a:r>
            <a:r>
              <a:rPr lang="es-MX" sz="1200" b="1" i="1" dirty="0"/>
              <a:t>El consumo cultural en América Latina </a:t>
            </a:r>
            <a:r>
              <a:rPr lang="es-MX" sz="1200" b="1" dirty="0"/>
              <a:t>(Guillermo Sunkel, coord.), Santafé de Bogotá, Convenio Andrés Bello, 2003.</a:t>
            </a:r>
          </a:p>
          <a:p>
            <a:pPr marL="45720" indent="0">
              <a:lnSpc>
                <a:spcPct val="120000"/>
              </a:lnSpc>
              <a:buNone/>
            </a:pPr>
            <a:endParaRPr lang="es-MX" sz="1200" b="1" dirty="0"/>
          </a:p>
          <a:p>
            <a:pPr>
              <a:lnSpc>
                <a:spcPct val="120000"/>
              </a:lnSpc>
            </a:pPr>
            <a:r>
              <a:rPr lang="es-MX" sz="1200" b="1" dirty="0"/>
              <a:t>MARTÍN-BARBERO, Jesús: </a:t>
            </a:r>
            <a:r>
              <a:rPr lang="es-MX" sz="1200" b="1" i="1" dirty="0"/>
              <a:t>Oficio de cartógrafo. Travesías latinoamericanas de la comunicación en la cultura</a:t>
            </a:r>
            <a:r>
              <a:rPr lang="es-MX" sz="1200" b="1" dirty="0"/>
              <a:t>, México, Fondo de Cultura Económica.</a:t>
            </a:r>
          </a:p>
          <a:p>
            <a:pPr marL="0" indent="0">
              <a:lnSpc>
                <a:spcPct val="120000"/>
              </a:lnSpc>
              <a:buNone/>
            </a:pPr>
            <a:endParaRPr lang="es-MX" sz="1200" b="1" dirty="0"/>
          </a:p>
          <a:p>
            <a:pPr marL="45720" indent="0">
              <a:lnSpc>
                <a:spcPct val="120000"/>
              </a:lnSpc>
              <a:buNone/>
            </a:pPr>
            <a:endParaRPr lang="es-MX" sz="1200" b="1" dirty="0"/>
          </a:p>
          <a:p>
            <a:pPr marL="45720" indent="0">
              <a:lnSpc>
                <a:spcPct val="120000"/>
              </a:lnSpc>
              <a:buNone/>
            </a:pPr>
            <a:r>
              <a:rPr lang="es-MX" sz="1200" b="1" dirty="0">
                <a:solidFill>
                  <a:schemeClr val="tx2"/>
                </a:solidFill>
              </a:rPr>
              <a:t>NOTA: LAS IMÁGENES INCLUIDAS EN LA PRESENTACIÓN FUERON OBTENIDAS DEL BUSCADOR </a:t>
            </a:r>
            <a:r>
              <a:rPr lang="es-MX" sz="1200" b="1" i="1" dirty="0">
                <a:solidFill>
                  <a:schemeClr val="tx2"/>
                </a:solidFill>
              </a:rPr>
              <a:t>GOOGLE</a:t>
            </a:r>
            <a:r>
              <a:rPr lang="es-MX" sz="1200" b="1" dirty="0">
                <a:solidFill>
                  <a:schemeClr val="tx2"/>
                </a:solidFill>
              </a:rPr>
              <a:t>, CON DERECHOS DE USO PARA REUTILIZACIÓN.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5CA4E3B-F24C-4A5F-B8FC-84C790C9F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57986" y="2013668"/>
            <a:ext cx="3092115" cy="2830664"/>
          </a:xfrm>
        </p:spPr>
        <p:txBody>
          <a:bodyPr/>
          <a:lstStyle/>
          <a:p>
            <a:pPr marL="114300"/>
            <a:r>
              <a:rPr lang="es-MX" b="1" dirty="0">
                <a:solidFill>
                  <a:schemeClr val="bg1">
                    <a:lumMod val="85000"/>
                  </a:schemeClr>
                </a:solidFill>
              </a:rPr>
              <a:t>Presentación principalmente desarrollada desde la obra:</a:t>
            </a:r>
          </a:p>
          <a:p>
            <a:pPr marL="114300"/>
            <a:endParaRPr lang="es-MX" b="1" dirty="0">
              <a:solidFill>
                <a:schemeClr val="bg1">
                  <a:lumMod val="85000"/>
                </a:schemeClr>
              </a:solidFill>
            </a:endParaRPr>
          </a:p>
          <a:p>
            <a:pPr marL="45720"/>
            <a:r>
              <a:rPr lang="es-MX" b="1" dirty="0">
                <a:solidFill>
                  <a:schemeClr val="bg1">
                    <a:lumMod val="85000"/>
                  </a:schemeClr>
                </a:solidFill>
              </a:rPr>
              <a:t>DE MORAGAS SPÁ, Miquel: </a:t>
            </a:r>
            <a:r>
              <a:rPr lang="es-MX" b="1" i="1" dirty="0">
                <a:solidFill>
                  <a:schemeClr val="bg1">
                    <a:lumMod val="85000"/>
                  </a:schemeClr>
                </a:solidFill>
              </a:rPr>
              <a:t>Interpretar la comunicación. Estudios sobre medios en América y Europa</a:t>
            </a:r>
            <a:r>
              <a:rPr lang="es-MX" b="1" dirty="0">
                <a:solidFill>
                  <a:schemeClr val="bg1">
                    <a:lumMod val="85000"/>
                  </a:schemeClr>
                </a:solidFill>
              </a:rPr>
              <a:t>, Barcelona, Gedisa, 2011.</a:t>
            </a:r>
          </a:p>
          <a:p>
            <a:endParaRPr lang="es-MX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52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51583" y="548681"/>
            <a:ext cx="7724571" cy="722049"/>
          </a:xfrm>
        </p:spPr>
        <p:txBody>
          <a:bodyPr>
            <a:noAutofit/>
          </a:bodyPr>
          <a:lstStyle/>
          <a:p>
            <a:r>
              <a:rPr lang="es-ES" sz="3600" b="1" dirty="0">
                <a:solidFill>
                  <a:schemeClr val="accent1">
                    <a:lumMod val="90000"/>
                  </a:schemeClr>
                </a:solidFill>
              </a:rPr>
              <a:t>Objetivos del material didáctico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91544" y="1916832"/>
            <a:ext cx="8229600" cy="2941320"/>
          </a:xfrm>
        </p:spPr>
        <p:txBody>
          <a:bodyPr>
            <a:noAutofit/>
          </a:bodyPr>
          <a:lstStyle/>
          <a:p>
            <a:pPr algn="just"/>
            <a:r>
              <a:rPr lang="es-ES_tradnl" sz="1600" dirty="0"/>
              <a:t>Que el alumnado identifique a los personajes, instituciones y publicaciones referenciales en la constitución del campo académico de la Comunicación en México y América Latina.</a:t>
            </a:r>
          </a:p>
          <a:p>
            <a:pPr marL="0" indent="0" algn="just">
              <a:buNone/>
            </a:pPr>
            <a:endParaRPr lang="es-MX" sz="1600" dirty="0"/>
          </a:p>
          <a:p>
            <a:pPr marL="0" indent="0" algn="just">
              <a:buNone/>
            </a:pPr>
            <a:endParaRPr lang="es-MX" sz="1600" dirty="0"/>
          </a:p>
          <a:p>
            <a:pPr algn="just"/>
            <a:r>
              <a:rPr lang="es-ES_tradnl" sz="1600" dirty="0"/>
              <a:t>Que el alumnado recupere elementos conceptuales y metodológicos característicos de la tradición latinoamericana en la producción de conocimiento sobre la Comunicación, sus procesos, agentes y mediaciones.</a:t>
            </a:r>
          </a:p>
          <a:p>
            <a:pPr marL="0" indent="0" algn="just">
              <a:buNone/>
            </a:pPr>
            <a:endParaRPr lang="es-MX" sz="1600" dirty="0"/>
          </a:p>
          <a:p>
            <a:pPr marL="0" indent="0" algn="just">
              <a:buNone/>
            </a:pPr>
            <a:endParaRPr lang="es-MX" sz="1600" dirty="0"/>
          </a:p>
          <a:p>
            <a:pPr algn="just"/>
            <a:r>
              <a:rPr lang="es-ES_tradnl" sz="1600" dirty="0"/>
              <a:t>Que el alumnado desarrolle actividades que le motiven a la reflexión y el análisis de las bases conceptuales, metodológicas y epistemológicas sobre las que se han construido las investigaciones sobre comunicación y cultura en Latinoamérica.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767023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CDDDAB-734F-4810-B06E-43806B5CA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>
                <a:solidFill>
                  <a:schemeClr val="accent1"/>
                </a:solidFill>
              </a:rPr>
              <a:t>Explicación de uso del material didáctico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3A9B0F-F131-4184-8C2D-239731266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/>
              <a:t>Las diapositivas de esta presentación sintetizan el recorrido histórico que plantea Miquel de Moragas </a:t>
            </a:r>
            <a:r>
              <a:rPr lang="es-MX" dirty="0" err="1"/>
              <a:t>Spá</a:t>
            </a:r>
            <a:r>
              <a:rPr lang="es-MX" dirty="0"/>
              <a:t> en el libro “Interpretar la comunicación. Estudios sobre medios en América y Europa”, con énfasis en los aspectos que impulsaron el desarrollo del campo académico de la Comunicación en México y América Latina.</a:t>
            </a:r>
          </a:p>
          <a:p>
            <a:endParaRPr lang="es-MX" dirty="0"/>
          </a:p>
          <a:p>
            <a:r>
              <a:rPr lang="es-MX" dirty="0"/>
              <a:t>La presentación parafrasea pasajes de la obra de este comunicólogo español identificando en breves pasajes a las instituciones, autores, obras y supuestos que destacaron en la configuración pionera de la investigación sobre Comunicación latinoamericana.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El docente aprovechará las lecturas previas que indica la UA, así como recomendará al estudiantado lecturas adicionales para ampliar la información sobre los autores, obras y conceptos referidos en la presentación, y dará ejemplos de experiencias documentadas de investigación apoyadas en estas figuras.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0101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CDDDAB-734F-4810-B06E-43806B5CA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>
                <a:solidFill>
                  <a:schemeClr val="accent1"/>
                </a:solidFill>
              </a:rPr>
              <a:t>Explicación de uso del material didáctico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3A9B0F-F131-4184-8C2D-239731266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El profesor requiere de un aula equipada con proyector, computadora y software Microsoft Office con el programa </a:t>
            </a:r>
            <a:r>
              <a:rPr lang="es-ES" dirty="0" err="1"/>
              <a:t>Power</a:t>
            </a:r>
            <a:r>
              <a:rPr lang="es-ES" dirty="0"/>
              <a:t> Point o lector de documentos PDF.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El docente explicará los temas, apoyado en las pausas de resumen denominadas “Recordemos que” para hacer una síntesis de los principales conceptos, con ejemplos propios o que aporten los alumnos, en los que se verifique su pertinencia y congruencia, o bien se debata si los supuestos que se explican por medio de los gráficos y esquemas mantienen su vigencia y capacidad explicativa para abordar la ciudad como objeto de estudio comunicacional.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Se proponen actividades de aprendizaje que exijan y fortalezcan las competencias de los alumnos para la investigación social, a través de fuentes documentales y testimoniales, apoyados de diferentes productos comunicativos para lograr los objetivos de aprendizaje.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9464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/>
              <a:t>La investigación sobre comunicación y cultura en américa latina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>
                <a:solidFill>
                  <a:srgbClr val="2A1A00"/>
                </a:solidFill>
              </a:rPr>
              <a:t>Salir de la dependencia, construir nuevos paradigmas</a:t>
            </a:r>
          </a:p>
        </p:txBody>
      </p:sp>
    </p:spTree>
    <p:extLst>
      <p:ext uri="{BB962C8B-B14F-4D97-AF65-F5344CB8AC3E}">
        <p14:creationId xmlns:p14="http://schemas.microsoft.com/office/powerpoint/2010/main" val="1412248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74BD3A9-25D1-4691-BE05-149182EC4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3" name="Freeform 10">
            <a:extLst>
              <a:ext uri="{FF2B5EF4-FFF2-40B4-BE49-F238E27FC236}">
                <a16:creationId xmlns:a16="http://schemas.microsoft.com/office/drawing/2014/main" id="{8D49CF1A-01DD-4115-A6BB-CFA8F7045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4144" y="484631"/>
            <a:ext cx="6340519" cy="1638469"/>
          </a:xfrm>
        </p:spPr>
        <p:txBody>
          <a:bodyPr>
            <a:normAutofit/>
          </a:bodyPr>
          <a:lstStyle/>
          <a:p>
            <a:r>
              <a:rPr lang="es-ES_tradnl" err="1"/>
              <a:t>ciespal</a:t>
            </a:r>
            <a:endParaRPr lang="es-ES_tradnl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FDAFA16-9D2D-4BEC-89D0-B4EABEE9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5051" y="2443140"/>
            <a:ext cx="6306309" cy="3930227"/>
          </a:xfrm>
        </p:spPr>
        <p:txBody>
          <a:bodyPr>
            <a:normAutofit/>
          </a:bodyPr>
          <a:lstStyle/>
          <a:p>
            <a:pPr algn="just"/>
            <a:r>
              <a:rPr lang="es-ES_tradnl" b="1" dirty="0">
                <a:solidFill>
                  <a:schemeClr val="tx1"/>
                </a:solidFill>
                <a:latin typeface="Bahnschrift" panose="020B0502040204020203" pitchFamily="34" charset="0"/>
              </a:rPr>
              <a:t>Primera institución especializada en estudios de comunicación en América Latina fundado en Quito en 1959.</a:t>
            </a:r>
          </a:p>
          <a:p>
            <a:pPr marL="0" indent="0" algn="just">
              <a:buNone/>
            </a:pPr>
            <a:endParaRPr lang="es-ES_tradnl" b="1" dirty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algn="just"/>
            <a:r>
              <a:rPr lang="es-ES_tradnl" b="1" dirty="0">
                <a:solidFill>
                  <a:schemeClr val="tx1"/>
                </a:solidFill>
                <a:latin typeface="Bahnschrift" panose="020B0502040204020203" pitchFamily="34" charset="0"/>
              </a:rPr>
              <a:t>Fue puerta de entrada de la </a:t>
            </a:r>
            <a:r>
              <a:rPr lang="es-ES_tradnl" b="1" i="1" dirty="0" err="1">
                <a:solidFill>
                  <a:schemeClr val="tx1"/>
                </a:solidFill>
                <a:latin typeface="Bahnschrift" panose="020B0502040204020203" pitchFamily="34" charset="0"/>
              </a:rPr>
              <a:t>mass</a:t>
            </a:r>
            <a:r>
              <a:rPr lang="es-ES_tradnl" b="1" i="1" dirty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es-ES_tradnl" b="1" i="1" dirty="0" err="1">
                <a:solidFill>
                  <a:schemeClr val="tx1"/>
                </a:solidFill>
                <a:latin typeface="Bahnschrift" panose="020B0502040204020203" pitchFamily="34" charset="0"/>
              </a:rPr>
              <a:t>comunication</a:t>
            </a:r>
            <a:r>
              <a:rPr lang="es-ES_tradnl" b="1" i="1" dirty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es-ES_tradnl" b="1" i="1" dirty="0" err="1">
                <a:solidFill>
                  <a:schemeClr val="tx1"/>
                </a:solidFill>
                <a:latin typeface="Bahnschrift" panose="020B0502040204020203" pitchFamily="34" charset="0"/>
              </a:rPr>
              <a:t>research</a:t>
            </a:r>
            <a:r>
              <a:rPr lang="es-ES_tradnl" b="1" i="1" dirty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es-ES_tradnl" b="1" dirty="0">
                <a:solidFill>
                  <a:schemeClr val="tx1"/>
                </a:solidFill>
                <a:latin typeface="Bahnschrift" panose="020B0502040204020203" pitchFamily="34" charset="0"/>
              </a:rPr>
              <a:t>en España, que proponía métodos elementales para el análisis hemerográfico cuantitativo de la prensa.</a:t>
            </a:r>
          </a:p>
        </p:txBody>
      </p:sp>
      <p:pic>
        <p:nvPicPr>
          <p:cNvPr id="2050" name="Picture 2" descr="Resultado de imagen para ciesp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50787" y="2731265"/>
            <a:ext cx="3656581" cy="139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185416"/>
      </p:ext>
    </p:extLst>
  </p:cSld>
  <p:clrMapOvr>
    <a:masterClrMapping/>
  </p:clrMapOvr>
</p:sld>
</file>

<file path=ppt/theme/theme1.xml><?xml version="1.0" encoding="utf-8"?>
<a:theme xmlns:a="http://schemas.openxmlformats.org/drawingml/2006/main" name="Insignia">
  <a:themeElements>
    <a:clrScheme name="Insignia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Insignia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Insignia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2339</Words>
  <Application>Microsoft Office PowerPoint</Application>
  <PresentationFormat>Panorámica</PresentationFormat>
  <Paragraphs>192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9" baseType="lpstr">
      <vt:lpstr>Arial</vt:lpstr>
      <vt:lpstr>Bahnschrift</vt:lpstr>
      <vt:lpstr>Gill Sans MT</vt:lpstr>
      <vt:lpstr>Impact</vt:lpstr>
      <vt:lpstr>Wingdings</vt:lpstr>
      <vt:lpstr>Insignia</vt:lpstr>
      <vt:lpstr>Presentación de PowerPoint</vt:lpstr>
      <vt:lpstr>Propósitos de la Unidad de Aprendizaje</vt:lpstr>
      <vt:lpstr>Unidad 4. Los debates contemporáneos sobre la epistemología de las Ciencias Sociales </vt:lpstr>
      <vt:lpstr>Objetivos de aprendizaje</vt:lpstr>
      <vt:lpstr>Objetivos del material didáctico</vt:lpstr>
      <vt:lpstr>Explicación de uso del material didáctico</vt:lpstr>
      <vt:lpstr>Explicación de uso del material didáctico</vt:lpstr>
      <vt:lpstr>La investigación sobre comunicación y cultura en américa latina</vt:lpstr>
      <vt:lpstr>ciespal</vt:lpstr>
      <vt:lpstr>Revista chasqui</vt:lpstr>
      <vt:lpstr>Instituto latinoamericano de COMUNICACIÓN EDUCATIVA</vt:lpstr>
      <vt:lpstr>Influencia y rechazo a la teoría funcionalista</vt:lpstr>
      <vt:lpstr>ANTONIO pasquali</vt:lpstr>
      <vt:lpstr>Luis ramiro beltrán</vt:lpstr>
      <vt:lpstr>Revista comunicación y cultura</vt:lpstr>
      <vt:lpstr>Revista lenguajes</vt:lpstr>
      <vt:lpstr>Pausa #1</vt:lpstr>
      <vt:lpstr>Pausa #1</vt:lpstr>
      <vt:lpstr>Actividad de aprendizaje sugerida</vt:lpstr>
      <vt:lpstr>Actividad de aprendizaje sugerida</vt:lpstr>
      <vt:lpstr>La Investigación sobre comunicación converge con los estudios sobre cultura</vt:lpstr>
      <vt:lpstr>El efecto más importante de los medios de comunicación</vt:lpstr>
      <vt:lpstr>Evolución histórica de la comunicación en américa latina</vt:lpstr>
      <vt:lpstr>Estudios sobre cultura en América latina</vt:lpstr>
      <vt:lpstr>Presentación de PowerPoint</vt:lpstr>
      <vt:lpstr>No se ACTÚA de una manera u otra por lo que cada uno es, sino por las MEDIACIONES que cada grupo establece con las demás IDENTIDADES</vt:lpstr>
      <vt:lpstr>De los medios a las mediaciones</vt:lpstr>
      <vt:lpstr>Presentación de PowerPoint</vt:lpstr>
      <vt:lpstr>1. Pueblo y masa en la cultura: los hitos del debate</vt:lpstr>
      <vt:lpstr>II. Matrices históricas de la massmediación</vt:lpstr>
      <vt:lpstr>III. Modernidad y massmediación en américa latina</vt:lpstr>
      <vt:lpstr>Presentación de PowerPoint</vt:lpstr>
      <vt:lpstr>Presentación de PowerPoint</vt:lpstr>
      <vt:lpstr>Presentación de PowerPoint</vt:lpstr>
      <vt:lpstr>APROPIACIÓN</vt:lpstr>
      <vt:lpstr>telenovela</vt:lpstr>
      <vt:lpstr>Hibridación</vt:lpstr>
      <vt:lpstr>&lt;&lt;Una política democratizadora no es sólo la que socializa los bienes “legítimos”… sino aquélla que cuestiona los valores que la cultura hegemónica excluyó o subestimó para constituirse&gt;&gt;</vt:lpstr>
      <vt:lpstr>Pausa #2</vt:lpstr>
      <vt:lpstr>Pausa #2</vt:lpstr>
      <vt:lpstr>Actividad de aprendizaje sugerida</vt:lpstr>
      <vt:lpstr>Actividad de aprendizaje sugerida</vt:lpstr>
      <vt:lpstr>Referencias documentales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La investigacion sobre comunicacion y cultura en AL. Material didactico para la UA EIS 2019 JCAP</dc:title>
  <dc:creator>Juan Carlos Ayala Perdomo</dc:creator>
  <cp:lastModifiedBy>Juan Carlos Ayala Perdomo</cp:lastModifiedBy>
  <cp:revision>1</cp:revision>
  <dcterms:created xsi:type="dcterms:W3CDTF">2019-09-23T19:31:05Z</dcterms:created>
  <dcterms:modified xsi:type="dcterms:W3CDTF">2019-09-25T20:11:33Z</dcterms:modified>
</cp:coreProperties>
</file>