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8" r:id="rId2"/>
    <p:sldId id="299" r:id="rId3"/>
    <p:sldId id="300" r:id="rId4"/>
    <p:sldId id="256" r:id="rId5"/>
    <p:sldId id="257" r:id="rId6"/>
    <p:sldId id="277" r:id="rId7"/>
    <p:sldId id="278" r:id="rId8"/>
    <p:sldId id="258" r:id="rId9"/>
    <p:sldId id="279" r:id="rId10"/>
    <p:sldId id="280" r:id="rId11"/>
    <p:sldId id="267" r:id="rId12"/>
    <p:sldId id="281" r:id="rId13"/>
    <p:sldId id="282" r:id="rId14"/>
    <p:sldId id="259" r:id="rId15"/>
    <p:sldId id="283" r:id="rId16"/>
    <p:sldId id="284" r:id="rId17"/>
    <p:sldId id="260" r:id="rId18"/>
    <p:sldId id="285" r:id="rId19"/>
    <p:sldId id="262" r:id="rId20"/>
    <p:sldId id="261" r:id="rId21"/>
    <p:sldId id="263" r:id="rId22"/>
    <p:sldId id="264" r:id="rId23"/>
    <p:sldId id="276" r:id="rId24"/>
    <p:sldId id="301" r:id="rId25"/>
    <p:sldId id="265" r:id="rId26"/>
    <p:sldId id="268" r:id="rId27"/>
    <p:sldId id="269" r:id="rId28"/>
    <p:sldId id="270" r:id="rId29"/>
    <p:sldId id="271" r:id="rId30"/>
    <p:sldId id="266" r:id="rId31"/>
    <p:sldId id="272" r:id="rId32"/>
    <p:sldId id="273" r:id="rId33"/>
    <p:sldId id="274" r:id="rId34"/>
    <p:sldId id="275" r:id="rId35"/>
    <p:sldId id="286" r:id="rId36"/>
    <p:sldId id="302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9"/>
    <p:restoredTop sz="94624"/>
  </p:normalViewPr>
  <p:slideViewPr>
    <p:cSldViewPr snapToGrid="0" snapToObjects="1">
      <p:cViewPr>
        <p:scale>
          <a:sx n="89" d="100"/>
          <a:sy n="89" d="100"/>
        </p:scale>
        <p:origin x="10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9/26/19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9/26/19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9/26/19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9/26/19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9/26/19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9/26/19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9/26/19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www.expoknews.com/como-hablar-sobre-rse-con-diferentes-publicos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youtu.be/xwndLOKQTD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youtu.be/nHXYXB45pd4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empleo.com/co/noticias/mundo-empresarial/como-se-relacionan-recursos-humanos-y-responsabilidad-social-empresarial" TargetMode="External"/><Relationship Id="rId2" Type="http://schemas.openxmlformats.org/officeDocument/2006/relationships/hyperlink" Target="https://www.expoknews.com/marcadotecnia-para-rs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rse">
            <a:extLst>
              <a:ext uri="{FF2B5EF4-FFF2-40B4-BE49-F238E27FC236}">
                <a16:creationId xmlns:a16="http://schemas.microsoft.com/office/drawing/2014/main" id="{51F0763D-4DB8-C34D-B6C0-27D0CD35DC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667" l="14143" r="56571">
                        <a14:foregroundMark x1="30429" y1="66000" x2="30429" y2="66000"/>
                        <a14:foregroundMark x1="36714" y1="67333" x2="36714" y2="67333"/>
                        <a14:foregroundMark x1="37571" y1="54000" x2="37571" y2="54000"/>
                        <a14:foregroundMark x1="29857" y1="55000" x2="29857" y2="55000"/>
                        <a14:foregroundMark x1="25286" y1="60667" x2="25286" y2="60667"/>
                        <a14:foregroundMark x1="24714" y1="89000" x2="24714" y2="89000"/>
                        <a14:foregroundMark x1="22143" y1="97333" x2="22143" y2="97333"/>
                        <a14:foregroundMark x1="20857" y1="93667" x2="20857" y2="93667"/>
                        <a14:foregroundMark x1="20429" y1="85000" x2="20429" y2="85000"/>
                        <a14:foregroundMark x1="20857" y1="79000" x2="20857" y2="79000"/>
                        <a14:foregroundMark x1="22143" y1="71333" x2="22143" y2="71333"/>
                        <a14:foregroundMark x1="23286" y1="66000" x2="23286" y2="66000"/>
                        <a14:foregroundMark x1="41286" y1="61333" x2="41286" y2="61333"/>
                        <a14:foregroundMark x1="33857" y1="53667" x2="33857" y2="53667"/>
                        <a14:foregroundMark x1="41000" y1="59000" x2="41000" y2="59000"/>
                        <a14:foregroundMark x1="45429" y1="71333" x2="45429" y2="71333"/>
                        <a14:foregroundMark x1="39429" y1="55667" x2="39429" y2="55667"/>
                        <a14:foregroundMark x1="45286" y1="66667" x2="45286" y2="66667"/>
                        <a14:foregroundMark x1="37571" y1="67333" x2="37571" y2="67333"/>
                        <a14:foregroundMark x1="33429" y1="62333" x2="33429" y2="62333"/>
                        <a14:foregroundMark x1="29571" y1="76333" x2="29571" y2="76333"/>
                        <a14:foregroundMark x1="22714" y1="77000" x2="22714" y2="77000"/>
                        <a14:foregroundMark x1="35714" y1="84000" x2="35714" y2="84000"/>
                        <a14:foregroundMark x1="42857" y1="94000" x2="42857" y2="94000"/>
                        <a14:foregroundMark x1="35143" y1="90667" x2="35143" y2="90667"/>
                        <a14:foregroundMark x1="30571" y1="87333" x2="30571" y2="87333"/>
                        <a14:foregroundMark x1="36571" y1="60667" x2="36571" y2="60667"/>
                        <a14:foregroundMark x1="39429" y1="66667" x2="39429" y2="66667"/>
                        <a14:foregroundMark x1="42286" y1="65667" x2="42286" y2="65667"/>
                        <a14:foregroundMark x1="40571" y1="56667" x2="40571" y2="56667"/>
                        <a14:foregroundMark x1="40429" y1="66667" x2="40429" y2="66667"/>
                        <a14:foregroundMark x1="40857" y1="64667" x2="40857" y2="64667"/>
                        <a14:foregroundMark x1="38857" y1="83000" x2="38857" y2="83000"/>
                        <a14:foregroundMark x1="41714" y1="89333" x2="41714" y2="89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555" r="43397"/>
          <a:stretch/>
        </p:blipFill>
        <p:spPr bwMode="auto">
          <a:xfrm>
            <a:off x="8002573" y="3703197"/>
            <a:ext cx="3168824" cy="315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B6CABD0-A6F6-A446-8D4B-B489FA7B4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6937" y="2729087"/>
            <a:ext cx="5518066" cy="2268559"/>
          </a:xfrm>
        </p:spPr>
        <p:txBody>
          <a:bodyPr>
            <a:noAutofit/>
          </a:bodyPr>
          <a:lstStyle/>
          <a:p>
            <a:r>
              <a:rPr lang="es-ES" sz="4000" dirty="0"/>
              <a:t>Comunicación de responsabilidad social</a:t>
            </a:r>
            <a:endParaRPr lang="es-MX" sz="4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D194AC9-7B37-9949-8982-732DEECFB1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1955" y="1757418"/>
            <a:ext cx="5556008" cy="850316"/>
          </a:xfrm>
        </p:spPr>
        <p:txBody>
          <a:bodyPr>
            <a:normAutofit/>
          </a:bodyPr>
          <a:lstStyle/>
          <a:p>
            <a:r>
              <a:rPr lang="es-MX" sz="2000" b="1" dirty="0"/>
              <a:t>Responsabilidad Social y Ética Empresarial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6CB613D-B585-3A4B-B6D8-4D2D7BB836D5}"/>
              </a:ext>
            </a:extLst>
          </p:cNvPr>
          <p:cNvSpPr txBox="1"/>
          <p:nvPr/>
        </p:nvSpPr>
        <p:spPr>
          <a:xfrm>
            <a:off x="4854018" y="5971756"/>
            <a:ext cx="3538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/>
              <a:t>Rosa María Nava Rogel</a:t>
            </a:r>
          </a:p>
          <a:p>
            <a:pPr algn="r"/>
            <a:r>
              <a:rPr lang="es-MX" dirty="0"/>
              <a:t>Septiembre de 2019</a:t>
            </a:r>
          </a:p>
        </p:txBody>
      </p:sp>
      <p:pic>
        <p:nvPicPr>
          <p:cNvPr id="7" name="Imagen 50">
            <a:extLst>
              <a:ext uri="{FF2B5EF4-FFF2-40B4-BE49-F238E27FC236}">
                <a16:creationId xmlns:a16="http://schemas.microsoft.com/office/drawing/2014/main" id="{AE036AEC-0A19-EB4B-BD78-DB5B457A0E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7" t="5090" r="84664" b="88689"/>
          <a:stretch/>
        </p:blipFill>
        <p:spPr bwMode="auto">
          <a:xfrm>
            <a:off x="530124" y="408131"/>
            <a:ext cx="1446022" cy="120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FFB93C5-AB66-3543-ACB5-7807B0FB8466}"/>
              </a:ext>
            </a:extLst>
          </p:cNvPr>
          <p:cNvSpPr txBox="1"/>
          <p:nvPr/>
        </p:nvSpPr>
        <p:spPr>
          <a:xfrm>
            <a:off x="1976146" y="439500"/>
            <a:ext cx="630166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Universidad Autónoma del Estado de México</a:t>
            </a:r>
          </a:p>
          <a:p>
            <a:r>
              <a:rPr lang="es-MX" sz="1600" dirty="0"/>
              <a:t>Facultad de Turismo y Gastronomía</a:t>
            </a:r>
          </a:p>
          <a:p>
            <a:r>
              <a:rPr lang="es-MX" sz="1600" dirty="0"/>
              <a:t>Facultad de Contaduría y Administración</a:t>
            </a:r>
          </a:p>
          <a:p>
            <a:r>
              <a:rPr lang="es-MX" b="1" u="sng" dirty="0"/>
              <a:t>Especialidad en Administración de Empresas Turísticas</a:t>
            </a:r>
          </a:p>
        </p:txBody>
      </p:sp>
    </p:spTree>
    <p:extLst>
      <p:ext uri="{BB962C8B-B14F-4D97-AF65-F5344CB8AC3E}">
        <p14:creationId xmlns:p14="http://schemas.microsoft.com/office/powerpoint/2010/main" val="2075156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11CAE6-6CEC-7347-AB10-42E0AE20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PROCESO DE COMUNICACIÓN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9E54EB-9458-4248-86C0-F6D506134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134132" cy="3593591"/>
          </a:xfrm>
        </p:spPr>
        <p:txBody>
          <a:bodyPr>
            <a:normAutofit/>
          </a:bodyPr>
          <a:lstStyle/>
          <a:p>
            <a:r>
              <a:rPr lang="es-MX" sz="2800" dirty="0"/>
              <a:t>Los receptores de los mensajes emitidos por las organizaciones empresariales son en su mayoría las empresas asociadas, los socios, y las demás instituciones de sector </a:t>
            </a:r>
          </a:p>
          <a:p>
            <a:endParaRPr lang="es-MX" sz="2800" dirty="0"/>
          </a:p>
        </p:txBody>
      </p:sp>
      <p:pic>
        <p:nvPicPr>
          <p:cNvPr id="4" name="Imagen 3" descr="rbrb_2750.png">
            <a:extLst>
              <a:ext uri="{FF2B5EF4-FFF2-40B4-BE49-F238E27FC236}">
                <a16:creationId xmlns:a16="http://schemas.microsoft.com/office/drawing/2014/main" id="{4AEE0A41-1B48-5F48-B55E-F1F7F3EAAC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210" y="5279134"/>
            <a:ext cx="1369026" cy="1578866"/>
          </a:xfrm>
          <a:prstGeom prst="rect">
            <a:avLst/>
          </a:prstGeom>
        </p:spPr>
      </p:pic>
      <p:sp>
        <p:nvSpPr>
          <p:cNvPr id="5" name="Right Arrow 19">
            <a:extLst>
              <a:ext uri="{FF2B5EF4-FFF2-40B4-BE49-F238E27FC236}">
                <a16:creationId xmlns:a16="http://schemas.microsoft.com/office/drawing/2014/main" id="{DAC28216-C426-E846-915B-01151A091EA3}"/>
              </a:ext>
            </a:extLst>
          </p:cNvPr>
          <p:cNvSpPr/>
          <p:nvPr/>
        </p:nvSpPr>
        <p:spPr>
          <a:xfrm>
            <a:off x="9733236" y="3622950"/>
            <a:ext cx="1053515" cy="490290"/>
          </a:xfrm>
          <a:prstGeom prst="leftArrow">
            <a:avLst/>
          </a:prstGeom>
          <a:gradFill flip="none" rotWithShape="1">
            <a:gsLst>
              <a:gs pos="15000">
                <a:schemeClr val="tx1">
                  <a:lumMod val="75000"/>
                  <a:lumOff val="25000"/>
                  <a:alpha val="18000"/>
                </a:schemeClr>
              </a:gs>
              <a:gs pos="48000">
                <a:schemeClr val="tx1">
                  <a:lumMod val="65000"/>
                  <a:lumOff val="35000"/>
                  <a:alpha val="2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pic>
        <p:nvPicPr>
          <p:cNvPr id="6" name="Imagen 5" descr="72884537.png">
            <a:extLst>
              <a:ext uri="{FF2B5EF4-FFF2-40B4-BE49-F238E27FC236}">
                <a16:creationId xmlns:a16="http://schemas.microsoft.com/office/drawing/2014/main" id="{FE19F831-3DA9-5D4D-B3F1-A958D62C9D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180" y="2758854"/>
            <a:ext cx="1844824" cy="184482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2A6757F-3EE2-2E42-8892-EC02D70575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/>
          </a:blip>
          <a:srcRect l="23818" t="5335" r="34588" b="45624"/>
          <a:stretch/>
        </p:blipFill>
        <p:spPr>
          <a:xfrm>
            <a:off x="7829025" y="3046886"/>
            <a:ext cx="1760195" cy="1512168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52D6E1F-3EBA-DE40-8BA4-F953BDEFF16C}"/>
              </a:ext>
            </a:extLst>
          </p:cNvPr>
          <p:cNvSpPr/>
          <p:nvPr/>
        </p:nvSpPr>
        <p:spPr>
          <a:xfrm>
            <a:off x="9661228" y="3334918"/>
            <a:ext cx="1224136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Grupos </a:t>
            </a:r>
            <a:r>
              <a:rPr lang="es-ES" sz="1600" dirty="0"/>
              <a:t>ambientales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80EF261-77B3-A74B-B3DA-8F3416CED9C4}"/>
              </a:ext>
            </a:extLst>
          </p:cNvPr>
          <p:cNvSpPr/>
          <p:nvPr/>
        </p:nvSpPr>
        <p:spPr>
          <a:xfrm>
            <a:off x="8508226" y="5927206"/>
            <a:ext cx="1080120" cy="360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390F625-D68A-8541-965E-791ADD8D2A6A}"/>
              </a:ext>
            </a:extLst>
          </p:cNvPr>
          <p:cNvSpPr txBox="1"/>
          <p:nvPr/>
        </p:nvSpPr>
        <p:spPr>
          <a:xfrm>
            <a:off x="8436218" y="5927206"/>
            <a:ext cx="126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Comunidad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FE1F6BD-41D7-0A4B-8E07-F93A20E12F35}"/>
              </a:ext>
            </a:extLst>
          </p:cNvPr>
          <p:cNvSpPr txBox="1"/>
          <p:nvPr/>
        </p:nvSpPr>
        <p:spPr>
          <a:xfrm>
            <a:off x="8005044" y="3618177"/>
            <a:ext cx="1406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Organización</a:t>
            </a:r>
          </a:p>
        </p:txBody>
      </p:sp>
      <p:pic>
        <p:nvPicPr>
          <p:cNvPr id="14" name="Imagen 13" descr="56347511.png">
            <a:extLst>
              <a:ext uri="{FF2B5EF4-FFF2-40B4-BE49-F238E27FC236}">
                <a16:creationId xmlns:a16="http://schemas.microsoft.com/office/drawing/2014/main" id="{A45B3A08-861C-1442-ABB1-889B115FC4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940" y="1246686"/>
            <a:ext cx="1013523" cy="1794484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9E4C3EF5-FE6B-ED49-A507-0B5A7C0C6238}"/>
              </a:ext>
            </a:extLst>
          </p:cNvPr>
          <p:cNvSpPr txBox="1"/>
          <p:nvPr/>
        </p:nvSpPr>
        <p:spPr>
          <a:xfrm>
            <a:off x="6996932" y="167873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ONGs</a:t>
            </a:r>
            <a:endParaRPr lang="es-ES" dirty="0"/>
          </a:p>
        </p:txBody>
      </p:sp>
      <p:pic>
        <p:nvPicPr>
          <p:cNvPr id="16" name="Imagen 15" descr="rbso_07.png">
            <a:extLst>
              <a:ext uri="{FF2B5EF4-FFF2-40B4-BE49-F238E27FC236}">
                <a16:creationId xmlns:a16="http://schemas.microsoft.com/office/drawing/2014/main" id="{531051A1-C88A-044B-BC28-8FACA66209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268" y="4631062"/>
            <a:ext cx="720080" cy="1863247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1227E80F-98DD-CA40-B53C-4E38960D4B38}"/>
              </a:ext>
            </a:extLst>
          </p:cNvPr>
          <p:cNvSpPr/>
          <p:nvPr/>
        </p:nvSpPr>
        <p:spPr>
          <a:xfrm>
            <a:off x="9877252" y="5432442"/>
            <a:ext cx="100811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D0667D2-A0C1-9245-8ACE-C99BA1272026}"/>
              </a:ext>
            </a:extLst>
          </p:cNvPr>
          <p:cNvSpPr txBox="1"/>
          <p:nvPr/>
        </p:nvSpPr>
        <p:spPr>
          <a:xfrm>
            <a:off x="9805244" y="5423150"/>
            <a:ext cx="106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Gobierno</a:t>
            </a:r>
          </a:p>
        </p:txBody>
      </p:sp>
      <p:sp>
        <p:nvSpPr>
          <p:cNvPr id="21" name="Flecha derecha 20">
            <a:extLst>
              <a:ext uri="{FF2B5EF4-FFF2-40B4-BE49-F238E27FC236}">
                <a16:creationId xmlns:a16="http://schemas.microsoft.com/office/drawing/2014/main" id="{4A278345-6773-5142-90BB-2B868679F4D7}"/>
              </a:ext>
            </a:extLst>
          </p:cNvPr>
          <p:cNvSpPr/>
          <p:nvPr/>
        </p:nvSpPr>
        <p:spPr>
          <a:xfrm>
            <a:off x="9373196" y="3550942"/>
            <a:ext cx="28803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2" name="Flecha derecha 21">
            <a:extLst>
              <a:ext uri="{FF2B5EF4-FFF2-40B4-BE49-F238E27FC236}">
                <a16:creationId xmlns:a16="http://schemas.microsoft.com/office/drawing/2014/main" id="{2A06DBFA-7FA1-3E47-A15A-CFA58F2AEEFD}"/>
              </a:ext>
            </a:extLst>
          </p:cNvPr>
          <p:cNvSpPr/>
          <p:nvPr/>
        </p:nvSpPr>
        <p:spPr>
          <a:xfrm rot="2507798">
            <a:off x="9562889" y="4582148"/>
            <a:ext cx="395360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Flecha derecha 22">
            <a:extLst>
              <a:ext uri="{FF2B5EF4-FFF2-40B4-BE49-F238E27FC236}">
                <a16:creationId xmlns:a16="http://schemas.microsoft.com/office/drawing/2014/main" id="{FA02C507-F534-5B49-AA69-FD1D4AE6E84C}"/>
              </a:ext>
            </a:extLst>
          </p:cNvPr>
          <p:cNvSpPr/>
          <p:nvPr/>
        </p:nvSpPr>
        <p:spPr>
          <a:xfrm rot="5400000">
            <a:off x="8708546" y="4830508"/>
            <a:ext cx="609219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Flecha derecha 23">
            <a:extLst>
              <a:ext uri="{FF2B5EF4-FFF2-40B4-BE49-F238E27FC236}">
                <a16:creationId xmlns:a16="http://schemas.microsoft.com/office/drawing/2014/main" id="{553BA5BE-A41E-FF47-AD64-51A50759B89E}"/>
              </a:ext>
            </a:extLst>
          </p:cNvPr>
          <p:cNvSpPr/>
          <p:nvPr/>
        </p:nvSpPr>
        <p:spPr>
          <a:xfrm rot="19333363">
            <a:off x="9203162" y="3068124"/>
            <a:ext cx="402984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Flecha derecha 24">
            <a:extLst>
              <a:ext uri="{FF2B5EF4-FFF2-40B4-BE49-F238E27FC236}">
                <a16:creationId xmlns:a16="http://schemas.microsoft.com/office/drawing/2014/main" id="{A3124AF3-DBE1-234F-B889-8D2CF294B000}"/>
              </a:ext>
            </a:extLst>
          </p:cNvPr>
          <p:cNvSpPr/>
          <p:nvPr/>
        </p:nvSpPr>
        <p:spPr>
          <a:xfrm rot="16200000">
            <a:off x="8653116" y="2974878"/>
            <a:ext cx="28803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Flecha derecha 25">
            <a:extLst>
              <a:ext uri="{FF2B5EF4-FFF2-40B4-BE49-F238E27FC236}">
                <a16:creationId xmlns:a16="http://schemas.microsoft.com/office/drawing/2014/main" id="{A06B42A3-DC53-6E4E-BBC7-877C0D8850CE}"/>
              </a:ext>
            </a:extLst>
          </p:cNvPr>
          <p:cNvSpPr/>
          <p:nvPr/>
        </p:nvSpPr>
        <p:spPr>
          <a:xfrm rot="2266637" flipH="1">
            <a:off x="7916109" y="3025647"/>
            <a:ext cx="402984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Flecha derecha 28">
            <a:extLst>
              <a:ext uri="{FF2B5EF4-FFF2-40B4-BE49-F238E27FC236}">
                <a16:creationId xmlns:a16="http://schemas.microsoft.com/office/drawing/2014/main" id="{BB1CD528-B4F0-C243-8F8E-A7AA7EA348EA}"/>
              </a:ext>
            </a:extLst>
          </p:cNvPr>
          <p:cNvSpPr/>
          <p:nvPr/>
        </p:nvSpPr>
        <p:spPr>
          <a:xfrm rot="19092202" flipH="1">
            <a:off x="8050723" y="4654156"/>
            <a:ext cx="395360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Imagen 29" descr="56347437.png">
            <a:extLst>
              <a:ext uri="{FF2B5EF4-FFF2-40B4-BE49-F238E27FC236}">
                <a16:creationId xmlns:a16="http://schemas.microsoft.com/office/drawing/2014/main" id="{56EB98EA-DDEF-AC4A-B5D2-50ACE3C6F3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129" y="4775078"/>
            <a:ext cx="789087" cy="1800200"/>
          </a:xfrm>
          <a:prstGeom prst="rect">
            <a:avLst/>
          </a:prstGeom>
        </p:spPr>
      </p:pic>
      <p:sp>
        <p:nvSpPr>
          <p:cNvPr id="31" name="Rectángulo 30">
            <a:extLst>
              <a:ext uri="{FF2B5EF4-FFF2-40B4-BE49-F238E27FC236}">
                <a16:creationId xmlns:a16="http://schemas.microsoft.com/office/drawing/2014/main" id="{EBFA44E9-9E8F-8641-B8A6-74AD568BAAEE}"/>
              </a:ext>
            </a:extLst>
          </p:cNvPr>
          <p:cNvSpPr/>
          <p:nvPr/>
        </p:nvSpPr>
        <p:spPr>
          <a:xfrm>
            <a:off x="7282113" y="5351142"/>
            <a:ext cx="1080120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E4972CE-DE9B-FF44-896B-7331133CB4C0}"/>
              </a:ext>
            </a:extLst>
          </p:cNvPr>
          <p:cNvSpPr txBox="1"/>
          <p:nvPr/>
        </p:nvSpPr>
        <p:spPr>
          <a:xfrm>
            <a:off x="7041131" y="5279134"/>
            <a:ext cx="1539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Inter-</a:t>
            </a:r>
            <a:r>
              <a:rPr lang="es-ES" dirty="0" err="1"/>
              <a:t>mediarios</a:t>
            </a:r>
            <a:endParaRPr lang="es-ES" dirty="0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A40D4F02-9D0D-A043-B8B0-200D31005C0F}"/>
              </a:ext>
            </a:extLst>
          </p:cNvPr>
          <p:cNvSpPr/>
          <p:nvPr/>
        </p:nvSpPr>
        <p:spPr>
          <a:xfrm>
            <a:off x="6996932" y="4631062"/>
            <a:ext cx="432048" cy="1440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3D92DF7E-AF0C-C240-8720-F88CC1E4BC4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0804"/>
          <a:stretch/>
        </p:blipFill>
        <p:spPr>
          <a:xfrm>
            <a:off x="7933036" y="958654"/>
            <a:ext cx="1582326" cy="2031504"/>
          </a:xfrm>
          <a:prstGeom prst="rect">
            <a:avLst/>
          </a:prstGeom>
        </p:spPr>
      </p:pic>
      <p:sp>
        <p:nvSpPr>
          <p:cNvPr id="36" name="Rectángulo 35">
            <a:extLst>
              <a:ext uri="{FF2B5EF4-FFF2-40B4-BE49-F238E27FC236}">
                <a16:creationId xmlns:a16="http://schemas.microsoft.com/office/drawing/2014/main" id="{A5451371-683C-B24C-87D0-39359E9D5267}"/>
              </a:ext>
            </a:extLst>
          </p:cNvPr>
          <p:cNvSpPr/>
          <p:nvPr/>
        </p:nvSpPr>
        <p:spPr>
          <a:xfrm>
            <a:off x="8437092" y="1462710"/>
            <a:ext cx="864096" cy="288032"/>
          </a:xfrm>
          <a:prstGeom prst="rect">
            <a:avLst/>
          </a:prstGeom>
          <a:solidFill>
            <a:srgbClr val="D9313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79FD0D3A-FA6C-A14F-986C-AA6108977CB9}"/>
              </a:ext>
            </a:extLst>
          </p:cNvPr>
          <p:cNvSpPr txBox="1"/>
          <p:nvPr/>
        </p:nvSpPr>
        <p:spPr>
          <a:xfrm>
            <a:off x="8365084" y="1381410"/>
            <a:ext cx="1046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Sindicato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ABC91889-9815-FD49-A128-E89D22DA6EF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961" r="30268" b="4818"/>
          <a:stretch/>
        </p:blipFill>
        <p:spPr>
          <a:xfrm flipH="1">
            <a:off x="9661228" y="1030662"/>
            <a:ext cx="669930" cy="1944588"/>
          </a:xfrm>
          <a:prstGeom prst="rect">
            <a:avLst/>
          </a:prstGeom>
        </p:spPr>
      </p:pic>
      <p:sp>
        <p:nvSpPr>
          <p:cNvPr id="39" name="Rectángulo 38">
            <a:extLst>
              <a:ext uri="{FF2B5EF4-FFF2-40B4-BE49-F238E27FC236}">
                <a16:creationId xmlns:a16="http://schemas.microsoft.com/office/drawing/2014/main" id="{E803FB59-B44A-4A44-AB2F-3D3DB61DF898}"/>
              </a:ext>
            </a:extLst>
          </p:cNvPr>
          <p:cNvSpPr/>
          <p:nvPr/>
        </p:nvSpPr>
        <p:spPr>
          <a:xfrm>
            <a:off x="9445204" y="1904050"/>
            <a:ext cx="1080120" cy="3600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9A2C2C21-BBAB-B148-9F4C-64CB7A6F5094}"/>
              </a:ext>
            </a:extLst>
          </p:cNvPr>
          <p:cNvSpPr txBox="1"/>
          <p:nvPr/>
        </p:nvSpPr>
        <p:spPr>
          <a:xfrm>
            <a:off x="9570179" y="1894758"/>
            <a:ext cx="883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Medios</a:t>
            </a:r>
          </a:p>
        </p:txBody>
      </p:sp>
    </p:spTree>
    <p:extLst>
      <p:ext uri="{BB962C8B-B14F-4D97-AF65-F5344CB8AC3E}">
        <p14:creationId xmlns:p14="http://schemas.microsoft.com/office/powerpoint/2010/main" val="7150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1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3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1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5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1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6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7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8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1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9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1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11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61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1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2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11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5" grpId="0"/>
      <p:bldP spid="18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2" grpId="0"/>
      <p:bldP spid="37" grpId="0"/>
      <p:bldP spid="39" grpId="0" animBg="1"/>
      <p:bldP spid="40" grpId="0"/>
      <p:bldP spid="4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" descr="Imagen relacionada">
            <a:extLst>
              <a:ext uri="{FF2B5EF4-FFF2-40B4-BE49-F238E27FC236}">
                <a16:creationId xmlns:a16="http://schemas.microsoft.com/office/drawing/2014/main" id="{17513A8E-9EDA-9E42-8669-ADDFB1F11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869" y="2425036"/>
            <a:ext cx="2053565" cy="205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D11CAE6-6CEC-7347-AB10-42E0AE20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PROCESO DE COMUNICACIÓN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9E54EB-9458-4248-86C0-F6D506134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104152" cy="4189750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Para los stakeholders internos, la principal labor de la comunicación es concienciar y sensibilizar sobre la importancia de la RSC en la propia empresa. El principal efecto es sensibilizar e informar a nivel interno de su labor y su aportación a la empresa </a:t>
            </a:r>
          </a:p>
          <a:p>
            <a:endParaRPr lang="es-MX" sz="2800" dirty="0"/>
          </a:p>
          <a:p>
            <a:endParaRPr lang="es-MX" sz="2800" dirty="0"/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8AD4F9C2-31F9-514A-B220-F904DF83D8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23818" t="5335" r="34588" b="45624"/>
          <a:stretch/>
        </p:blipFill>
        <p:spPr>
          <a:xfrm>
            <a:off x="8286224" y="3194884"/>
            <a:ext cx="1760195" cy="1512168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15C63637-2F35-6744-A72F-DCD0620F91B6}"/>
              </a:ext>
            </a:extLst>
          </p:cNvPr>
          <p:cNvSpPr txBox="1"/>
          <p:nvPr/>
        </p:nvSpPr>
        <p:spPr>
          <a:xfrm>
            <a:off x="8462243" y="3766175"/>
            <a:ext cx="1406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Organización</a:t>
            </a:r>
          </a:p>
        </p:txBody>
      </p:sp>
      <p:pic>
        <p:nvPicPr>
          <p:cNvPr id="43" name="Imagen 42" descr="200387650-001.png">
            <a:extLst>
              <a:ext uri="{FF2B5EF4-FFF2-40B4-BE49-F238E27FC236}">
                <a16:creationId xmlns:a16="http://schemas.microsoft.com/office/drawing/2014/main" id="{40C7E561-D0B8-F146-B9CB-B35FBE8EB5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107" y="4015510"/>
            <a:ext cx="792088" cy="2131702"/>
          </a:xfrm>
          <a:prstGeom prst="rect">
            <a:avLst/>
          </a:prstGeom>
        </p:spPr>
      </p:pic>
      <p:sp>
        <p:nvSpPr>
          <p:cNvPr id="44" name="Flecha derecha 43">
            <a:extLst>
              <a:ext uri="{FF2B5EF4-FFF2-40B4-BE49-F238E27FC236}">
                <a16:creationId xmlns:a16="http://schemas.microsoft.com/office/drawing/2014/main" id="{4312E2C9-8A6D-B343-8284-828C42C4FFA9}"/>
              </a:ext>
            </a:extLst>
          </p:cNvPr>
          <p:cNvSpPr/>
          <p:nvPr/>
        </p:nvSpPr>
        <p:spPr>
          <a:xfrm rot="16200000">
            <a:off x="9110315" y="3122876"/>
            <a:ext cx="28803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Flecha derecha 44">
            <a:extLst>
              <a:ext uri="{FF2B5EF4-FFF2-40B4-BE49-F238E27FC236}">
                <a16:creationId xmlns:a16="http://schemas.microsoft.com/office/drawing/2014/main" id="{E14FE62D-D792-2B40-83CB-16A6B45CB57C}"/>
              </a:ext>
            </a:extLst>
          </p:cNvPr>
          <p:cNvSpPr/>
          <p:nvPr/>
        </p:nvSpPr>
        <p:spPr>
          <a:xfrm flipH="1">
            <a:off x="8030195" y="4347012"/>
            <a:ext cx="28803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Flecha derecha 45">
            <a:extLst>
              <a:ext uri="{FF2B5EF4-FFF2-40B4-BE49-F238E27FC236}">
                <a16:creationId xmlns:a16="http://schemas.microsoft.com/office/drawing/2014/main" id="{0441E6C1-401B-7F46-B299-02766A070B70}"/>
              </a:ext>
            </a:extLst>
          </p:cNvPr>
          <p:cNvSpPr/>
          <p:nvPr/>
        </p:nvSpPr>
        <p:spPr>
          <a:xfrm rot="19092202" flipH="1">
            <a:off x="8507922" y="4802154"/>
            <a:ext cx="395360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7" name="Imagen 46" descr="56347437.png">
            <a:extLst>
              <a:ext uri="{FF2B5EF4-FFF2-40B4-BE49-F238E27FC236}">
                <a16:creationId xmlns:a16="http://schemas.microsoft.com/office/drawing/2014/main" id="{A6CEE217-9204-8D43-A50A-9CBBCD9642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328" y="4923076"/>
            <a:ext cx="789087" cy="1800200"/>
          </a:xfrm>
          <a:prstGeom prst="rect">
            <a:avLst/>
          </a:prstGeom>
        </p:spPr>
      </p:pic>
      <p:sp>
        <p:nvSpPr>
          <p:cNvPr id="48" name="Rectángulo 47">
            <a:extLst>
              <a:ext uri="{FF2B5EF4-FFF2-40B4-BE49-F238E27FC236}">
                <a16:creationId xmlns:a16="http://schemas.microsoft.com/office/drawing/2014/main" id="{D2AB5F0A-317D-CA44-9F20-A9158F88AB85}"/>
              </a:ext>
            </a:extLst>
          </p:cNvPr>
          <p:cNvSpPr/>
          <p:nvPr/>
        </p:nvSpPr>
        <p:spPr>
          <a:xfrm>
            <a:off x="7739312" y="5499140"/>
            <a:ext cx="1080120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5F8BE58C-922B-484D-A0CA-5BF7D4304789}"/>
              </a:ext>
            </a:extLst>
          </p:cNvPr>
          <p:cNvSpPr txBox="1"/>
          <p:nvPr/>
        </p:nvSpPr>
        <p:spPr>
          <a:xfrm>
            <a:off x="7498330" y="5427132"/>
            <a:ext cx="1539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Inter-</a:t>
            </a:r>
            <a:r>
              <a:rPr lang="es-ES" dirty="0" err="1"/>
              <a:t>mediarios</a:t>
            </a:r>
            <a:endParaRPr lang="es-ES" dirty="0"/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9A24EB52-2422-E34F-8036-29A01B63010B}"/>
              </a:ext>
            </a:extLst>
          </p:cNvPr>
          <p:cNvSpPr/>
          <p:nvPr/>
        </p:nvSpPr>
        <p:spPr>
          <a:xfrm>
            <a:off x="7454131" y="4779060"/>
            <a:ext cx="432048" cy="1440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60FCEAEA-7A91-464A-9CE6-D1A06F7EED0F}"/>
              </a:ext>
            </a:extLst>
          </p:cNvPr>
          <p:cNvSpPr txBox="1"/>
          <p:nvPr/>
        </p:nvSpPr>
        <p:spPr>
          <a:xfrm rot="21029231">
            <a:off x="7313974" y="4470178"/>
            <a:ext cx="9753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50" dirty="0"/>
              <a:t>Posibles accionistas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41EB6637-0AAE-6E46-8273-A7CED787078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0804"/>
          <a:stretch/>
        </p:blipFill>
        <p:spPr>
          <a:xfrm>
            <a:off x="8390235" y="1106652"/>
            <a:ext cx="1582326" cy="2031504"/>
          </a:xfrm>
          <a:prstGeom prst="rect">
            <a:avLst/>
          </a:prstGeom>
        </p:spPr>
      </p:pic>
      <p:sp>
        <p:nvSpPr>
          <p:cNvPr id="53" name="Rectángulo 52">
            <a:extLst>
              <a:ext uri="{FF2B5EF4-FFF2-40B4-BE49-F238E27FC236}">
                <a16:creationId xmlns:a16="http://schemas.microsoft.com/office/drawing/2014/main" id="{05C69D8F-C885-3542-9791-736F4505AB50}"/>
              </a:ext>
            </a:extLst>
          </p:cNvPr>
          <p:cNvSpPr/>
          <p:nvPr/>
        </p:nvSpPr>
        <p:spPr>
          <a:xfrm>
            <a:off x="8894291" y="1610708"/>
            <a:ext cx="864096" cy="288032"/>
          </a:xfrm>
          <a:prstGeom prst="rect">
            <a:avLst/>
          </a:prstGeom>
          <a:solidFill>
            <a:srgbClr val="D9313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EA403F3-EE06-F54F-996A-463E85CB5630}"/>
              </a:ext>
            </a:extLst>
          </p:cNvPr>
          <p:cNvSpPr txBox="1"/>
          <p:nvPr/>
        </p:nvSpPr>
        <p:spPr>
          <a:xfrm>
            <a:off x="8822283" y="1529408"/>
            <a:ext cx="1046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Sindicato</a:t>
            </a:r>
          </a:p>
        </p:txBody>
      </p:sp>
      <p:sp>
        <p:nvSpPr>
          <p:cNvPr id="55" name="Flecha derecha 54">
            <a:extLst>
              <a:ext uri="{FF2B5EF4-FFF2-40B4-BE49-F238E27FC236}">
                <a16:creationId xmlns:a16="http://schemas.microsoft.com/office/drawing/2014/main" id="{C84061E5-0B9A-E64F-B93F-87CE774FB352}"/>
              </a:ext>
            </a:extLst>
          </p:cNvPr>
          <p:cNvSpPr/>
          <p:nvPr/>
        </p:nvSpPr>
        <p:spPr>
          <a:xfrm rot="2507798">
            <a:off x="10020088" y="4730146"/>
            <a:ext cx="395360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6" name="Picture 2" descr="Resultado de imagen para accionista cuerpo entero">
            <a:extLst>
              <a:ext uri="{FF2B5EF4-FFF2-40B4-BE49-F238E27FC236}">
                <a16:creationId xmlns:a16="http://schemas.microsoft.com/office/drawing/2014/main" id="{6BDED1C9-2FDA-224B-B877-CB23B7F15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953" y="4513268"/>
            <a:ext cx="1873644" cy="234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CuadroTexto 56">
            <a:extLst>
              <a:ext uri="{FF2B5EF4-FFF2-40B4-BE49-F238E27FC236}">
                <a16:creationId xmlns:a16="http://schemas.microsoft.com/office/drawing/2014/main" id="{11D36A55-65CE-9746-8B1B-7A5A362F532B}"/>
              </a:ext>
            </a:extLst>
          </p:cNvPr>
          <p:cNvSpPr txBox="1"/>
          <p:nvPr/>
        </p:nvSpPr>
        <p:spPr>
          <a:xfrm>
            <a:off x="10151115" y="5414875"/>
            <a:ext cx="113467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/>
              <a:t>Accionista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184C0B35-F4A6-4648-B8C7-C7ADAAC0A847}"/>
              </a:ext>
            </a:extLst>
          </p:cNvPr>
          <p:cNvSpPr txBox="1"/>
          <p:nvPr/>
        </p:nvSpPr>
        <p:spPr>
          <a:xfrm>
            <a:off x="10190435" y="3484744"/>
            <a:ext cx="121539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/>
              <a:t>Empleados</a:t>
            </a:r>
          </a:p>
        </p:txBody>
      </p:sp>
      <p:sp>
        <p:nvSpPr>
          <p:cNvPr id="59" name="Flecha derecha 58">
            <a:extLst>
              <a:ext uri="{FF2B5EF4-FFF2-40B4-BE49-F238E27FC236}">
                <a16:creationId xmlns:a16="http://schemas.microsoft.com/office/drawing/2014/main" id="{7B7BF399-C562-FD43-AFBC-08F31A5E8AF5}"/>
              </a:ext>
            </a:extLst>
          </p:cNvPr>
          <p:cNvSpPr/>
          <p:nvPr/>
        </p:nvSpPr>
        <p:spPr>
          <a:xfrm>
            <a:off x="9830395" y="3698940"/>
            <a:ext cx="28803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350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1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1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1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2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1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3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1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4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1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9" grpId="0"/>
      <p:bldP spid="51" grpId="0"/>
      <p:bldP spid="54" grpId="0"/>
      <p:bldP spid="55" grpId="0" animBg="1"/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11CAE6-6CEC-7347-AB10-42E0AE20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PROCESO DE COMUNICACIÓN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9E54EB-9458-4248-86C0-F6D506134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104152" cy="4264701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Para los stakeholders externos, la comunicación es menor. Cuando se realiza, busca la credibilidad y la confianza. Al comunicar las acciones de RSC, se demuestra la capacidad, que genera credibilidad, y el compromiso, que genera confianza. </a:t>
            </a:r>
          </a:p>
          <a:p>
            <a:endParaRPr lang="es-MX" sz="2800" dirty="0"/>
          </a:p>
          <a:p>
            <a:endParaRPr lang="es-MX" sz="2800" dirty="0"/>
          </a:p>
          <a:p>
            <a:endParaRPr lang="es-MX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3F56B74-2FC5-6F4E-81D5-6CD136A711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/>
          </a:blip>
          <a:srcRect l="23818" t="5335" r="34588" b="45624"/>
          <a:stretch/>
        </p:blipFill>
        <p:spPr>
          <a:xfrm>
            <a:off x="7571849" y="2653482"/>
            <a:ext cx="1760195" cy="1512168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A824E753-5CDC-0D46-8E08-1758C1B3F983}"/>
              </a:ext>
            </a:extLst>
          </p:cNvPr>
          <p:cNvSpPr/>
          <p:nvPr/>
        </p:nvSpPr>
        <p:spPr>
          <a:xfrm>
            <a:off x="6523732" y="2509466"/>
            <a:ext cx="720080" cy="36004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A193709-49BD-D946-8C46-0C9E24AC7828}"/>
              </a:ext>
            </a:extLst>
          </p:cNvPr>
          <p:cNvSpPr txBox="1"/>
          <p:nvPr/>
        </p:nvSpPr>
        <p:spPr>
          <a:xfrm>
            <a:off x="6464130" y="2509466"/>
            <a:ext cx="85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Bancos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4AB1027-BF13-0B45-B783-02D6887FC375}"/>
              </a:ext>
            </a:extLst>
          </p:cNvPr>
          <p:cNvSpPr txBox="1"/>
          <p:nvPr/>
        </p:nvSpPr>
        <p:spPr>
          <a:xfrm>
            <a:off x="7747868" y="3224773"/>
            <a:ext cx="1406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Organización</a:t>
            </a:r>
          </a:p>
        </p:txBody>
      </p:sp>
      <p:pic>
        <p:nvPicPr>
          <p:cNvPr id="8" name="Imagen 7" descr="rbso_07.png">
            <a:extLst>
              <a:ext uri="{FF2B5EF4-FFF2-40B4-BE49-F238E27FC236}">
                <a16:creationId xmlns:a16="http://schemas.microsoft.com/office/drawing/2014/main" id="{949D6C91-D195-AB48-A2DB-83921C5BED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092" y="4237658"/>
            <a:ext cx="720080" cy="1863247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3E52441C-3B69-7646-9851-A8F0E52F5E90}"/>
              </a:ext>
            </a:extLst>
          </p:cNvPr>
          <p:cNvSpPr/>
          <p:nvPr/>
        </p:nvSpPr>
        <p:spPr>
          <a:xfrm>
            <a:off x="9620076" y="5039038"/>
            <a:ext cx="100811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4F4EB63-B177-424F-AE2A-EB7A4063321C}"/>
              </a:ext>
            </a:extLst>
          </p:cNvPr>
          <p:cNvSpPr txBox="1"/>
          <p:nvPr/>
        </p:nvSpPr>
        <p:spPr>
          <a:xfrm>
            <a:off x="9548068" y="5029746"/>
            <a:ext cx="106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Gobierno</a:t>
            </a:r>
          </a:p>
        </p:txBody>
      </p:sp>
      <p:pic>
        <p:nvPicPr>
          <p:cNvPr id="11" name="Imagen 10" descr="200128087-001.png">
            <a:extLst>
              <a:ext uri="{FF2B5EF4-FFF2-40B4-BE49-F238E27FC236}">
                <a16:creationId xmlns:a16="http://schemas.microsoft.com/office/drawing/2014/main" id="{98A1FDA6-24C6-324D-BD35-CE1E42DE0B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00" y="2797498"/>
            <a:ext cx="1213530" cy="720080"/>
          </a:xfrm>
          <a:prstGeom prst="rect">
            <a:avLst/>
          </a:prstGeom>
        </p:spPr>
      </p:pic>
      <p:sp>
        <p:nvSpPr>
          <p:cNvPr id="12" name="Flecha derecha 11">
            <a:extLst>
              <a:ext uri="{FF2B5EF4-FFF2-40B4-BE49-F238E27FC236}">
                <a16:creationId xmlns:a16="http://schemas.microsoft.com/office/drawing/2014/main" id="{920E5C31-A059-E048-88F1-76139316772C}"/>
              </a:ext>
            </a:extLst>
          </p:cNvPr>
          <p:cNvSpPr/>
          <p:nvPr/>
        </p:nvSpPr>
        <p:spPr>
          <a:xfrm rot="2507798">
            <a:off x="9305713" y="4188744"/>
            <a:ext cx="395360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cha derecha 12">
            <a:extLst>
              <a:ext uri="{FF2B5EF4-FFF2-40B4-BE49-F238E27FC236}">
                <a16:creationId xmlns:a16="http://schemas.microsoft.com/office/drawing/2014/main" id="{69462052-34CF-F745-8AA2-B1839067377C}"/>
              </a:ext>
            </a:extLst>
          </p:cNvPr>
          <p:cNvSpPr/>
          <p:nvPr/>
        </p:nvSpPr>
        <p:spPr>
          <a:xfrm flipH="1">
            <a:off x="7387828" y="3013522"/>
            <a:ext cx="288032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D1250BBF-E98C-9046-8DDE-A2CF979444CB}"/>
              </a:ext>
            </a:extLst>
          </p:cNvPr>
          <p:cNvSpPr/>
          <p:nvPr/>
        </p:nvSpPr>
        <p:spPr>
          <a:xfrm>
            <a:off x="6739756" y="4237658"/>
            <a:ext cx="432048" cy="1440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5" name="Picture 2" descr="Resultado de imagen para proveedor cuerpo entero">
            <a:extLst>
              <a:ext uri="{FF2B5EF4-FFF2-40B4-BE49-F238E27FC236}">
                <a16:creationId xmlns:a16="http://schemas.microsoft.com/office/drawing/2014/main" id="{064B84E3-61A9-3647-88ED-0849B287D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257" y="1449481"/>
            <a:ext cx="1597714" cy="239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5A0B7C87-9D86-3A4F-B90A-962901F27009}"/>
              </a:ext>
            </a:extLst>
          </p:cNvPr>
          <p:cNvSpPr txBox="1"/>
          <p:nvPr/>
        </p:nvSpPr>
        <p:spPr>
          <a:xfrm>
            <a:off x="9271351" y="2507389"/>
            <a:ext cx="115711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/>
              <a:t>Proveedor</a:t>
            </a:r>
          </a:p>
        </p:txBody>
      </p:sp>
      <p:pic>
        <p:nvPicPr>
          <p:cNvPr id="17" name="Picture 4" descr="Imagen relacionada">
            <a:extLst>
              <a:ext uri="{FF2B5EF4-FFF2-40B4-BE49-F238E27FC236}">
                <a16:creationId xmlns:a16="http://schemas.microsoft.com/office/drawing/2014/main" id="{1EBD6461-1291-1A44-926C-B584763B5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190" y="4117301"/>
            <a:ext cx="1374147" cy="206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Flecha derecha 17">
            <a:extLst>
              <a:ext uri="{FF2B5EF4-FFF2-40B4-BE49-F238E27FC236}">
                <a16:creationId xmlns:a16="http://schemas.microsoft.com/office/drawing/2014/main" id="{A0F0577C-0B4C-E146-A765-10D0A8EA7EA6}"/>
              </a:ext>
            </a:extLst>
          </p:cNvPr>
          <p:cNvSpPr/>
          <p:nvPr/>
        </p:nvSpPr>
        <p:spPr>
          <a:xfrm rot="5400000">
            <a:off x="8391507" y="4111995"/>
            <a:ext cx="249181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3C8FF3A-7FE1-9F43-80A3-2AEA10D9C3FF}"/>
              </a:ext>
            </a:extLst>
          </p:cNvPr>
          <p:cNvSpPr txBox="1"/>
          <p:nvPr/>
        </p:nvSpPr>
        <p:spPr>
          <a:xfrm rot="1522384">
            <a:off x="8593790" y="4632876"/>
            <a:ext cx="91949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Cliente</a:t>
            </a:r>
          </a:p>
        </p:txBody>
      </p:sp>
      <p:sp>
        <p:nvSpPr>
          <p:cNvPr id="20" name="Flecha derecha 19">
            <a:extLst>
              <a:ext uri="{FF2B5EF4-FFF2-40B4-BE49-F238E27FC236}">
                <a16:creationId xmlns:a16="http://schemas.microsoft.com/office/drawing/2014/main" id="{22A722B1-1680-CE49-B9E1-6FDEC1D59693}"/>
              </a:ext>
            </a:extLst>
          </p:cNvPr>
          <p:cNvSpPr/>
          <p:nvPr/>
        </p:nvSpPr>
        <p:spPr>
          <a:xfrm rot="19333363">
            <a:off x="8945986" y="2674720"/>
            <a:ext cx="402984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945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1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2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3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 animBg="1"/>
      <p:bldP spid="13" grpId="0" animBg="1"/>
      <p:bldP spid="18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D662DA-F947-D445-A495-E41FCC0EF1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7200" dirty="0"/>
              <a:t>Pasos para una comunicación efectiva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AAC12C-58E7-2B4E-96C0-E76DF56FE1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En el tema de RSE</a:t>
            </a:r>
          </a:p>
        </p:txBody>
      </p:sp>
    </p:spTree>
    <p:extLst>
      <p:ext uri="{BB962C8B-B14F-4D97-AF65-F5344CB8AC3E}">
        <p14:creationId xmlns:p14="http://schemas.microsoft.com/office/powerpoint/2010/main" val="3394515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5C042E-B3CF-3945-B6D2-5CE53B69F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público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EF130F-F7FA-6D42-9436-A44E4F805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837744" cy="3593591"/>
          </a:xfrm>
        </p:spPr>
        <p:txBody>
          <a:bodyPr>
            <a:normAutofit/>
          </a:bodyPr>
          <a:lstStyle/>
          <a:p>
            <a:r>
              <a:rPr lang="es-MX" sz="3200" b="1" dirty="0"/>
              <a:t>Elige tu grupo de interés: </a:t>
            </a:r>
            <a:r>
              <a:rPr lang="es-MX" sz="3200" dirty="0">
                <a:hlinkClick r:id="rId2"/>
              </a:rPr>
              <a:t>¿con quién debo establecer el diálogo?</a:t>
            </a:r>
            <a:r>
              <a:rPr lang="es-MX" sz="3200" dirty="0"/>
              <a:t> </a:t>
            </a:r>
          </a:p>
          <a:p>
            <a:endParaRPr lang="es-MX" sz="3200" dirty="0"/>
          </a:p>
          <a:p>
            <a:endParaRPr lang="es-MX" sz="3200" dirty="0"/>
          </a:p>
        </p:txBody>
      </p:sp>
      <p:pic>
        <p:nvPicPr>
          <p:cNvPr id="2050" name="Picture 2" descr="Resultado de imagen para comunicación rse">
            <a:extLst>
              <a:ext uri="{FF2B5EF4-FFF2-40B4-BE49-F238E27FC236}">
                <a16:creationId xmlns:a16="http://schemas.microsoft.com/office/drawing/2014/main" id="{7F6BBB84-2AF5-CA41-9F37-5F711E31F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056" y="2592005"/>
            <a:ext cx="4183944" cy="278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927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5C042E-B3CF-3945-B6D2-5CE53B69F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mensaje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EF130F-F7FA-6D42-9436-A44E4F805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837744" cy="3593591"/>
          </a:xfrm>
        </p:spPr>
        <p:txBody>
          <a:bodyPr>
            <a:normAutofit/>
          </a:bodyPr>
          <a:lstStyle/>
          <a:p>
            <a:r>
              <a:rPr lang="es-MX" sz="2800" b="1" dirty="0"/>
              <a:t>Determina: ¿cuál será el mensaje para cada grupo? </a:t>
            </a:r>
          </a:p>
          <a:p>
            <a:r>
              <a:rPr lang="es-MX" sz="2800" dirty="0"/>
              <a:t>Definir objetivos específicos para cada grupo.</a:t>
            </a:r>
          </a:p>
          <a:p>
            <a:endParaRPr lang="es-MX" sz="2800" dirty="0"/>
          </a:p>
          <a:p>
            <a:endParaRPr lang="es-MX" sz="28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F45DA04-B6FA-A64F-A32B-DEB3533082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669"/>
          <a:stretch/>
        </p:blipFill>
        <p:spPr>
          <a:xfrm>
            <a:off x="6862644" y="2286001"/>
            <a:ext cx="4747004" cy="295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261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5C042E-B3CF-3945-B6D2-5CE53B69F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medio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EF130F-F7FA-6D42-9436-A44E4F805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837744" cy="3593591"/>
          </a:xfrm>
        </p:spPr>
        <p:txBody>
          <a:bodyPr>
            <a:normAutofit/>
          </a:bodyPr>
          <a:lstStyle/>
          <a:p>
            <a:r>
              <a:rPr lang="es-MX" sz="2800" b="1" dirty="0"/>
              <a:t>Determinar la forma de enviar el mensaje. </a:t>
            </a:r>
          </a:p>
          <a:p>
            <a:r>
              <a:rPr lang="es-MX" sz="2800" dirty="0"/>
              <a:t>Entre las opciones se encuentran lanzar campañas de sensibilización o anunciar las iniciativas de RSE en publicidad o discursos.</a:t>
            </a:r>
          </a:p>
          <a:p>
            <a:pPr lvl="1"/>
            <a:endParaRPr lang="es-MX" sz="2400" dirty="0"/>
          </a:p>
          <a:p>
            <a:endParaRPr lang="es-MX" sz="2800" dirty="0"/>
          </a:p>
          <a:p>
            <a:endParaRPr lang="es-MX" sz="2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711BE3E-352C-4C43-9B0C-BA7937C26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422" y="2410564"/>
            <a:ext cx="4576766" cy="269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04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5C042E-B3CF-3945-B6D2-5CE53B69F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 táctica interna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EF130F-F7FA-6D42-9436-A44E4F805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39433" cy="3593591"/>
          </a:xfrm>
        </p:spPr>
        <p:txBody>
          <a:bodyPr>
            <a:normAutofit/>
          </a:bodyPr>
          <a:lstStyle/>
          <a:p>
            <a:r>
              <a:rPr lang="es-MX" sz="3200" dirty="0"/>
              <a:t>Con base a:</a:t>
            </a:r>
          </a:p>
          <a:p>
            <a:pPr lvl="1"/>
            <a:r>
              <a:rPr lang="es-MX" sz="2800" dirty="0"/>
              <a:t>Capacitación de fuerza laboral</a:t>
            </a:r>
          </a:p>
          <a:p>
            <a:pPr lvl="1"/>
            <a:r>
              <a:rPr lang="es-MX" sz="2800" dirty="0"/>
              <a:t>Mantener informados a los colaboradores</a:t>
            </a:r>
          </a:p>
          <a:p>
            <a:pPr lvl="1"/>
            <a:endParaRPr lang="es-MX" sz="2800" dirty="0"/>
          </a:p>
          <a:p>
            <a:endParaRPr lang="es-MX" sz="3200" dirty="0"/>
          </a:p>
          <a:p>
            <a:endParaRPr lang="es-MX" sz="3200" dirty="0"/>
          </a:p>
        </p:txBody>
      </p:sp>
      <p:pic>
        <p:nvPicPr>
          <p:cNvPr id="5" name="Picture 2" descr="Resultado de imagen para empleados reforestando">
            <a:extLst>
              <a:ext uri="{FF2B5EF4-FFF2-40B4-BE49-F238E27FC236}">
                <a16:creationId xmlns:a16="http://schemas.microsoft.com/office/drawing/2014/main" id="{6264771E-925B-4342-94B3-38A2532A5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412" y="2185237"/>
            <a:ext cx="3719513" cy="278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400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5C042E-B3CF-3945-B6D2-5CE53B69F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 táctica externa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EF130F-F7FA-6D42-9436-A44E4F805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39433" cy="4429592"/>
          </a:xfrm>
        </p:spPr>
        <p:txBody>
          <a:bodyPr>
            <a:normAutofit/>
          </a:bodyPr>
          <a:lstStyle/>
          <a:p>
            <a:r>
              <a:rPr lang="es-MX" sz="2800" dirty="0"/>
              <a:t>Con base en: </a:t>
            </a:r>
          </a:p>
          <a:p>
            <a:pPr lvl="1"/>
            <a:r>
              <a:rPr lang="es-MX" sz="2400" dirty="0"/>
              <a:t>Reportes anuales de sostenibilidad</a:t>
            </a:r>
          </a:p>
          <a:p>
            <a:pPr lvl="1"/>
            <a:r>
              <a:rPr lang="es-MX" sz="2400" dirty="0"/>
              <a:t>publicidad, páginas web y medios sociales</a:t>
            </a:r>
          </a:p>
          <a:p>
            <a:pPr lvl="1"/>
            <a:r>
              <a:rPr lang="es-MX" sz="2400" dirty="0"/>
              <a:t>paquetes de información, folletos, newsletters y mailing </a:t>
            </a:r>
          </a:p>
          <a:p>
            <a:pPr lvl="1"/>
            <a:r>
              <a:rPr lang="es-MX" sz="2400" dirty="0"/>
              <a:t>Publicidad en puntos de venta y apoyo de los vendedores</a:t>
            </a:r>
          </a:p>
          <a:p>
            <a:pPr lvl="1"/>
            <a:r>
              <a:rPr lang="es-MX" sz="2400" dirty="0"/>
              <a:t>Medios de comunicación y eventos</a:t>
            </a:r>
          </a:p>
          <a:p>
            <a:pPr lvl="2"/>
            <a:endParaRPr lang="es-MX" sz="2000" dirty="0"/>
          </a:p>
          <a:p>
            <a:pPr lvl="1"/>
            <a:endParaRPr lang="es-MX" sz="2400" dirty="0"/>
          </a:p>
          <a:p>
            <a:endParaRPr lang="es-MX" sz="2800" dirty="0"/>
          </a:p>
          <a:p>
            <a:endParaRPr lang="es-MX" sz="2800" dirty="0"/>
          </a:p>
        </p:txBody>
      </p:sp>
      <p:pic>
        <p:nvPicPr>
          <p:cNvPr id="3074" name="Picture 2" descr="enviar mensajes en rse">
            <a:extLst>
              <a:ext uri="{FF2B5EF4-FFF2-40B4-BE49-F238E27FC236}">
                <a16:creationId xmlns:a16="http://schemas.microsoft.com/office/drawing/2014/main" id="{EBE862E5-93A6-004E-A14C-BC437548E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111" y="2484205"/>
            <a:ext cx="5166078" cy="226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175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13017D-8F41-1649-AE50-00FEF0700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Anuncio igualdad</a:t>
            </a:r>
          </a:p>
        </p:txBody>
      </p:sp>
      <p:pic>
        <p:nvPicPr>
          <p:cNvPr id="5" name="Marcador de contenido 4">
            <a:hlinkClick r:id="rId2"/>
            <a:extLst>
              <a:ext uri="{FF2B5EF4-FFF2-40B4-BE49-F238E27FC236}">
                <a16:creationId xmlns:a16="http://schemas.microsoft.com/office/drawing/2014/main" id="{B104F768-9018-9E42-B0B6-1BFE8D011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65988" y="1286933"/>
            <a:ext cx="9155256" cy="5146092"/>
          </a:xfrm>
        </p:spPr>
      </p:pic>
    </p:spTree>
    <p:extLst>
      <p:ext uri="{BB962C8B-B14F-4D97-AF65-F5344CB8AC3E}">
        <p14:creationId xmlns:p14="http://schemas.microsoft.com/office/powerpoint/2010/main" val="399919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902C69-BA8E-6546-982A-B14DA4D28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711" y="808056"/>
            <a:ext cx="6009428" cy="1077229"/>
          </a:xfrm>
        </p:spPr>
        <p:txBody>
          <a:bodyPr/>
          <a:lstStyle/>
          <a:p>
            <a:pPr algn="l"/>
            <a:r>
              <a:rPr lang="es-MX" dirty="0"/>
              <a:t>Guión Explicativo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3ECF3A-96B3-6A4C-81CB-3EE185D73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Los cambios sociales, económicos, políticos ambientales y tecnológicos, han posicionado al conocimiento como la plataforma más importante para el desarrollo de los individuos y sus comunidades.</a:t>
            </a:r>
          </a:p>
          <a:p>
            <a:r>
              <a:rPr lang="es-MX" dirty="0"/>
              <a:t>La especialidad en Empresas Turísticas responde a la necesidad formar especialistas en administración turística, comprometidos y con un alto sentido de responsabilidad social. </a:t>
            </a:r>
          </a:p>
          <a:p>
            <a:r>
              <a:rPr lang="es-MX" dirty="0"/>
              <a:t>Por ello, esta unidad de aprendizaje es fundamental en su formación, cuyo objetivo es analizar los criterios éticos y de responsabilidad social  para la valoración y transformación que permita mejorar el entorno social, económico y ambiental.</a:t>
            </a:r>
          </a:p>
          <a:p>
            <a:endParaRPr lang="es-MX" dirty="0"/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F6EAB824-76BF-3D43-958D-7B1C00559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599" y="552491"/>
            <a:ext cx="1332794" cy="133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7433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4F4F38-A1A8-1441-84AE-76C1DADDD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Anuncio conciencia social</a:t>
            </a:r>
          </a:p>
        </p:txBody>
      </p:sp>
      <p:pic>
        <p:nvPicPr>
          <p:cNvPr id="6" name="Imagen 5">
            <a:hlinkClick r:id="rId2"/>
            <a:extLst>
              <a:ext uri="{FF2B5EF4-FFF2-40B4-BE49-F238E27FC236}">
                <a16:creationId xmlns:a16="http://schemas.microsoft.com/office/drawing/2014/main" id="{B38B74AD-86FA-9B45-BE02-1A607537B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173" y="1128451"/>
            <a:ext cx="8985250" cy="544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428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D34580-E9E1-414E-AFE8-5247DAD25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Comunicación de RSE en redes sociales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9FC65-DFED-6947-A215-F0D5C1225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673778" cy="4339651"/>
          </a:xfrm>
        </p:spPr>
        <p:txBody>
          <a:bodyPr>
            <a:normAutofit fontScale="92500"/>
          </a:bodyPr>
          <a:lstStyle/>
          <a:p>
            <a:r>
              <a:rPr lang="es-MX" sz="2800" b="1" dirty="0"/>
              <a:t>Twitter</a:t>
            </a:r>
            <a:r>
              <a:rPr lang="es-MX" sz="2800" dirty="0"/>
              <a:t> es la red social más popular para publicar mensajes relacionados con la sustentabilidad y RSE.</a:t>
            </a:r>
          </a:p>
          <a:p>
            <a:r>
              <a:rPr lang="es-MX" sz="2800" dirty="0"/>
              <a:t>Completan el top 5 LinkedIn, Facebook, YouTube y blogs y revistas</a:t>
            </a:r>
          </a:p>
          <a:p>
            <a:r>
              <a:rPr lang="es-MX" sz="2800" dirty="0"/>
              <a:t>Las redes más nuevas y más basadas en imágenes y video, como Vine, Instagram y Snapchat casi no reciben atención</a:t>
            </a:r>
          </a:p>
        </p:txBody>
      </p:sp>
      <p:pic>
        <p:nvPicPr>
          <p:cNvPr id="4098" name="Picture 2" descr="Reputación en redes sociales via Shutterstock">
            <a:extLst>
              <a:ext uri="{FF2B5EF4-FFF2-40B4-BE49-F238E27FC236}">
                <a16:creationId xmlns:a16="http://schemas.microsoft.com/office/drawing/2014/main" id="{54F78C4C-A39B-D845-8FAA-C09DED770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678" y="2630618"/>
            <a:ext cx="4130322" cy="261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970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D34580-E9E1-414E-AFE8-5247DAD25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Comunicación efectiva de RSE en redes sociales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9FC65-DFED-6947-A215-F0D5C1225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0"/>
            <a:ext cx="6577872" cy="4571999"/>
          </a:xfrm>
        </p:spPr>
        <p:txBody>
          <a:bodyPr>
            <a:normAutofit/>
          </a:bodyPr>
          <a:lstStyle/>
          <a:p>
            <a:r>
              <a:rPr lang="es-MX" sz="2800" dirty="0"/>
              <a:t>La frecuencia de las publicaciones en redes sociales y actualización de sus canales</a:t>
            </a:r>
          </a:p>
          <a:p>
            <a:r>
              <a:rPr lang="es-MX" sz="2800" dirty="0"/>
              <a:t>La transparencia al permitir comentarios en sus canales, responder a ellos y generar conversaciones.</a:t>
            </a:r>
          </a:p>
          <a:p>
            <a:r>
              <a:rPr lang="es-MX" sz="2800" dirty="0"/>
              <a:t>La autenticidad en el contenido de redes sociales. Incluir comunicación sobre las promesas de la compañía y qué se está haciendo respecto a temas de RSE.</a:t>
            </a:r>
          </a:p>
        </p:txBody>
      </p:sp>
      <p:pic>
        <p:nvPicPr>
          <p:cNvPr id="4" name="Picture 4" descr="Resultado de imagen para estrategia comercial">
            <a:extLst>
              <a:ext uri="{FF2B5EF4-FFF2-40B4-BE49-F238E27FC236}">
                <a16:creationId xmlns:a16="http://schemas.microsoft.com/office/drawing/2014/main" id="{21269EC4-5CBB-D840-8855-122936401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562" y="2291842"/>
            <a:ext cx="3587750" cy="358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089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D34580-E9E1-414E-AFE8-5247DAD25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Comunicación efectiva de RSE en redes sociales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9FC65-DFED-6947-A215-F0D5C1225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7763735" cy="3593591"/>
          </a:xfrm>
        </p:spPr>
        <p:txBody>
          <a:bodyPr>
            <a:normAutofit/>
          </a:bodyPr>
          <a:lstStyle/>
          <a:p>
            <a:r>
              <a:rPr lang="es-MX" sz="2800" dirty="0"/>
              <a:t>La creatividad e innovación de los contenidos publicados.</a:t>
            </a:r>
          </a:p>
          <a:p>
            <a:r>
              <a:rPr lang="es-MX" sz="2800" dirty="0"/>
              <a:t>La utilidad de las publicaciones para su audiencia.</a:t>
            </a:r>
          </a:p>
          <a:p>
            <a:r>
              <a:rPr lang="es-MX" sz="2800" dirty="0"/>
              <a:t>Si se publican los reportes de RSE o sustentabilidad, debes publicarse de una forma tal que permitan compartirse con facilidad, ya sea completos o en parte. </a:t>
            </a:r>
          </a:p>
        </p:txBody>
      </p:sp>
      <p:pic>
        <p:nvPicPr>
          <p:cNvPr id="4" name="Picture 6" descr="Resultado de imagen para mercadotecnia social">
            <a:extLst>
              <a:ext uri="{FF2B5EF4-FFF2-40B4-BE49-F238E27FC236}">
                <a16:creationId xmlns:a16="http://schemas.microsoft.com/office/drawing/2014/main" id="{EF112392-607B-0540-858C-957B44D35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915" y="2430821"/>
            <a:ext cx="2601660" cy="3860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8562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D662DA-F947-D445-A495-E41FCC0EF1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7200" dirty="0"/>
              <a:t>Decálogo de la comunicación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AAC12C-58E7-2B4E-96C0-E76DF56FE1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En el tema de RSE</a:t>
            </a:r>
          </a:p>
        </p:txBody>
      </p:sp>
    </p:spTree>
    <p:extLst>
      <p:ext uri="{BB962C8B-B14F-4D97-AF65-F5344CB8AC3E}">
        <p14:creationId xmlns:p14="http://schemas.microsoft.com/office/powerpoint/2010/main" val="35652036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94391-9921-E34C-9181-5A8A7DE4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/>
              <a:t>“cacarear el huevo”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1135F-8DE5-694D-A2F2-084BD79D4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99024" cy="39948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Cuenta lo que haces, has hecho y vas a hacer. </a:t>
            </a:r>
          </a:p>
          <a:p>
            <a:pPr marL="0" indent="0">
              <a:buNone/>
            </a:pPr>
            <a:r>
              <a:rPr lang="es-MX" sz="2800" b="1" dirty="0"/>
              <a:t>Consolidar el desarrollo de la RSC al compartir y comunicar su ejercicio con los grupos de interés, demuestra conocimiento y capacidad, aporta credibilidad. </a:t>
            </a:r>
          </a:p>
        </p:txBody>
      </p:sp>
      <p:sp>
        <p:nvSpPr>
          <p:cNvPr id="4" name="Estrella de 5 puntas 3">
            <a:extLst>
              <a:ext uri="{FF2B5EF4-FFF2-40B4-BE49-F238E27FC236}">
                <a16:creationId xmlns:a16="http://schemas.microsoft.com/office/drawing/2014/main" id="{9C114AEC-2342-2646-9638-8AD8563A423D}"/>
              </a:ext>
            </a:extLst>
          </p:cNvPr>
          <p:cNvSpPr/>
          <p:nvPr/>
        </p:nvSpPr>
        <p:spPr>
          <a:xfrm>
            <a:off x="4991725" y="1064302"/>
            <a:ext cx="1558977" cy="1221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1</a:t>
            </a:r>
            <a:endParaRPr lang="es-MX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09E6A80F-8A1D-1B4C-A226-E4E3B04D1211}"/>
              </a:ext>
            </a:extLst>
          </p:cNvPr>
          <p:cNvSpPr/>
          <p:nvPr/>
        </p:nvSpPr>
        <p:spPr>
          <a:xfrm>
            <a:off x="7443788" y="2286001"/>
            <a:ext cx="3829049" cy="3511914"/>
          </a:xfrm>
          <a:prstGeom prst="ellipse">
            <a:avLst/>
          </a:prstGeom>
          <a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000" r="-25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3993833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94391-9921-E34C-9181-5A8A7DE4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/>
              <a:t>Acerquémonos… por una buena causa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1135F-8DE5-694D-A2F2-084BD79D4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99024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Rompe la distancia que existe entre profesionales y ciudadanos</a:t>
            </a:r>
          </a:p>
          <a:p>
            <a:pPr marL="0" indent="0">
              <a:buNone/>
            </a:pPr>
            <a:r>
              <a:rPr lang="es-MX" sz="2800" b="1" dirty="0"/>
              <a:t>Haz que la RSC forme parte de su cultura. </a:t>
            </a:r>
          </a:p>
        </p:txBody>
      </p:sp>
      <p:sp>
        <p:nvSpPr>
          <p:cNvPr id="4" name="Estrella de 5 puntas 3">
            <a:extLst>
              <a:ext uri="{FF2B5EF4-FFF2-40B4-BE49-F238E27FC236}">
                <a16:creationId xmlns:a16="http://schemas.microsoft.com/office/drawing/2014/main" id="{9C114AEC-2342-2646-9638-8AD8563A423D}"/>
              </a:ext>
            </a:extLst>
          </p:cNvPr>
          <p:cNvSpPr/>
          <p:nvPr/>
        </p:nvSpPr>
        <p:spPr>
          <a:xfrm>
            <a:off x="4991725" y="1064302"/>
            <a:ext cx="1558977" cy="1221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2</a:t>
            </a:r>
            <a:endParaRPr lang="es-MX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E99D7BD8-3BAF-B242-8AFA-4166AD0355E1}"/>
              </a:ext>
            </a:extLst>
          </p:cNvPr>
          <p:cNvSpPr/>
          <p:nvPr/>
        </p:nvSpPr>
        <p:spPr>
          <a:xfrm>
            <a:off x="7204969" y="2000251"/>
            <a:ext cx="3913663" cy="3676463"/>
          </a:xfrm>
          <a:prstGeom prst="ellipse">
            <a:avLst/>
          </a:prstGeom>
          <a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000" r="-4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5091404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94391-9921-E34C-9181-5A8A7DE49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8865" y="318236"/>
            <a:ext cx="9035322" cy="1492132"/>
          </a:xfrm>
        </p:spPr>
        <p:txBody>
          <a:bodyPr>
            <a:normAutofit/>
          </a:bodyPr>
          <a:lstStyle/>
          <a:p>
            <a:r>
              <a:rPr lang="es-MX" sz="4400" dirty="0"/>
              <a:t>Los protagonistas son los que se involucran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1135F-8DE5-694D-A2F2-084BD79D4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99024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Equilibra el proceso, cediendo parte del protagonismo a los receptores del proceso. </a:t>
            </a:r>
          </a:p>
        </p:txBody>
      </p:sp>
      <p:sp>
        <p:nvSpPr>
          <p:cNvPr id="4" name="Estrella de 5 puntas 3">
            <a:extLst>
              <a:ext uri="{FF2B5EF4-FFF2-40B4-BE49-F238E27FC236}">
                <a16:creationId xmlns:a16="http://schemas.microsoft.com/office/drawing/2014/main" id="{9C114AEC-2342-2646-9638-8AD8563A423D}"/>
              </a:ext>
            </a:extLst>
          </p:cNvPr>
          <p:cNvSpPr/>
          <p:nvPr/>
        </p:nvSpPr>
        <p:spPr>
          <a:xfrm>
            <a:off x="4991725" y="1064302"/>
            <a:ext cx="1558977" cy="1221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3</a:t>
            </a:r>
            <a:endParaRPr lang="es-MX" dirty="0"/>
          </a:p>
        </p:txBody>
      </p:sp>
      <p:pic>
        <p:nvPicPr>
          <p:cNvPr id="5" name="Picture 2" descr="Resultado de imagen para lazos entre empleados">
            <a:extLst>
              <a:ext uri="{FF2B5EF4-FFF2-40B4-BE49-F238E27FC236}">
                <a16:creationId xmlns:a16="http://schemas.microsoft.com/office/drawing/2014/main" id="{959F76E4-43D6-8E47-9EDE-5C70AF771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809" y="2761634"/>
            <a:ext cx="5480088" cy="409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Resultado de imagen para arbol">
            <a:extLst>
              <a:ext uri="{FF2B5EF4-FFF2-40B4-BE49-F238E27FC236}">
                <a16:creationId xmlns:a16="http://schemas.microsoft.com/office/drawing/2014/main" id="{C7157F49-677D-C741-9C98-052B9265F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044" y="5154784"/>
            <a:ext cx="1896675" cy="189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6331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94391-9921-E34C-9181-5A8A7DE4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/>
              <a:t>Interactuar con los interesados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1135F-8DE5-694D-A2F2-084BD79D4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99024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Fomenta el diálogo y crea espacios para la comunicación que favorezcan la participación con los grupos de interés.</a:t>
            </a:r>
          </a:p>
        </p:txBody>
      </p:sp>
      <p:sp>
        <p:nvSpPr>
          <p:cNvPr id="4" name="Estrella de 5 puntas 3">
            <a:extLst>
              <a:ext uri="{FF2B5EF4-FFF2-40B4-BE49-F238E27FC236}">
                <a16:creationId xmlns:a16="http://schemas.microsoft.com/office/drawing/2014/main" id="{9C114AEC-2342-2646-9638-8AD8563A423D}"/>
              </a:ext>
            </a:extLst>
          </p:cNvPr>
          <p:cNvSpPr/>
          <p:nvPr/>
        </p:nvSpPr>
        <p:spPr>
          <a:xfrm>
            <a:off x="4991725" y="1064302"/>
            <a:ext cx="1558977" cy="1221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4</a:t>
            </a:r>
            <a:endParaRPr lang="es-MX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8247BA1A-1AFC-934F-BCE7-03CC91251EC6}"/>
              </a:ext>
            </a:extLst>
          </p:cNvPr>
          <p:cNvSpPr/>
          <p:nvPr/>
        </p:nvSpPr>
        <p:spPr>
          <a:xfrm>
            <a:off x="6787674" y="2024044"/>
            <a:ext cx="4085113" cy="3705244"/>
          </a:xfrm>
          <a:prstGeom prst="ellipse">
            <a:avLst/>
          </a:prstGeom>
          <a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9000" r="-29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5499924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94391-9921-E34C-9181-5A8A7DE4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/>
              <a:t>Decirlo claro y sencillo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1135F-8DE5-694D-A2F2-084BD79D4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99024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Adapta el lenguaje a cada pú́blico. </a:t>
            </a:r>
          </a:p>
          <a:p>
            <a:pPr marL="0" indent="0">
              <a:buNone/>
            </a:pPr>
            <a:r>
              <a:rPr lang="es-MX" sz="2800" b="1" dirty="0"/>
              <a:t>La transparencia es el medio que permite el entendimiento con nuestros interlocutores. </a:t>
            </a:r>
          </a:p>
        </p:txBody>
      </p:sp>
      <p:sp>
        <p:nvSpPr>
          <p:cNvPr id="4" name="Estrella de 5 puntas 3">
            <a:extLst>
              <a:ext uri="{FF2B5EF4-FFF2-40B4-BE49-F238E27FC236}">
                <a16:creationId xmlns:a16="http://schemas.microsoft.com/office/drawing/2014/main" id="{9C114AEC-2342-2646-9638-8AD8563A423D}"/>
              </a:ext>
            </a:extLst>
          </p:cNvPr>
          <p:cNvSpPr/>
          <p:nvPr/>
        </p:nvSpPr>
        <p:spPr>
          <a:xfrm>
            <a:off x="4991725" y="1064302"/>
            <a:ext cx="1558977" cy="1221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5</a:t>
            </a:r>
            <a:endParaRPr lang="es-MX" dirty="0"/>
          </a:p>
        </p:txBody>
      </p:sp>
      <p:pic>
        <p:nvPicPr>
          <p:cNvPr id="5" name="Picture 2" descr="Resultado de imagen para clientes y sociedad">
            <a:extLst>
              <a:ext uri="{FF2B5EF4-FFF2-40B4-BE49-F238E27FC236}">
                <a16:creationId xmlns:a16="http://schemas.microsoft.com/office/drawing/2014/main" id="{0595DE32-8FD2-C543-8DD0-520EA40D2B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t="13676" r="8191" b="15135"/>
          <a:stretch/>
        </p:blipFill>
        <p:spPr bwMode="auto">
          <a:xfrm>
            <a:off x="6550702" y="1874517"/>
            <a:ext cx="4946158" cy="40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904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902C69-BA8E-6546-982A-B14DA4D28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711" y="808056"/>
            <a:ext cx="6009428" cy="1077229"/>
          </a:xfrm>
        </p:spPr>
        <p:txBody>
          <a:bodyPr/>
          <a:lstStyle/>
          <a:p>
            <a:pPr algn="l"/>
            <a:r>
              <a:rPr lang="es-MX" dirty="0"/>
              <a:t>Guión Explicativo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3ECF3A-96B3-6A4C-81CB-3EE185D73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La unidad de aprendizaje “Responsabilidad Social y Ética Empresarial” consta de cuatro unidades.</a:t>
            </a:r>
          </a:p>
          <a:p>
            <a:r>
              <a:rPr lang="es-MX" dirty="0"/>
              <a:t>En la tercera unidad temática se expican las bases que la organización debe tomar para comunicar de manera efectiva, las acciones de RSE que ha realizado en beneficio de su entorno.  </a:t>
            </a:r>
          </a:p>
          <a:p>
            <a:r>
              <a:rPr lang="es-MX" dirty="0"/>
              <a:t>El material que se presenta, es una introducción de la tercer unidad temática.</a:t>
            </a:r>
          </a:p>
          <a:p>
            <a:r>
              <a:rPr lang="es-MX" dirty="0"/>
              <a:t>Es necesario que junto con el material, los alumnos y el profesor compartan casos en los que reconocen lo que aquí se incluye.</a:t>
            </a:r>
          </a:p>
          <a:p>
            <a:endParaRPr lang="es-MX" dirty="0"/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F6EAB824-76BF-3D43-958D-7B1C00559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599" y="552491"/>
            <a:ext cx="1332794" cy="133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8913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94391-9921-E34C-9181-5A8A7DE4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/>
              <a:t>Probar otros medios y formas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1135F-8DE5-694D-A2F2-084BD79D4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99024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Apuesta por la innovación en canales, formatos y acciones al servicio de la comunicación de la RSC. </a:t>
            </a:r>
          </a:p>
        </p:txBody>
      </p:sp>
      <p:sp>
        <p:nvSpPr>
          <p:cNvPr id="4" name="Estrella de 5 puntas 3">
            <a:extLst>
              <a:ext uri="{FF2B5EF4-FFF2-40B4-BE49-F238E27FC236}">
                <a16:creationId xmlns:a16="http://schemas.microsoft.com/office/drawing/2014/main" id="{CD1BE276-5B73-2944-8044-E946D9F25F60}"/>
              </a:ext>
            </a:extLst>
          </p:cNvPr>
          <p:cNvSpPr/>
          <p:nvPr/>
        </p:nvSpPr>
        <p:spPr>
          <a:xfrm>
            <a:off x="4991725" y="1064302"/>
            <a:ext cx="1558977" cy="1221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6</a:t>
            </a:r>
            <a:endParaRPr lang="es-MX" dirty="0"/>
          </a:p>
        </p:txBody>
      </p:sp>
      <p:pic>
        <p:nvPicPr>
          <p:cNvPr id="5" name="Picture 2" descr="Resultado de imagen para plan de acción rse">
            <a:extLst>
              <a:ext uri="{FF2B5EF4-FFF2-40B4-BE49-F238E27FC236}">
                <a16:creationId xmlns:a16="http://schemas.microsoft.com/office/drawing/2014/main" id="{E1222D45-BEC1-C647-8083-8D46D076F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600" b="90000" l="1500" r="99750">
                        <a14:foregroundMark x1="54125" y1="36800" x2="54125" y2="36800"/>
                        <a14:foregroundMark x1="45000" y1="23000" x2="45000" y2="23000"/>
                        <a14:foregroundMark x1="38250" y1="18400" x2="38250" y2="18400"/>
                        <a14:foregroundMark x1="34875" y1="23600" x2="34875" y2="23600"/>
                        <a14:foregroundMark x1="38875" y1="28600" x2="38875" y2="28600"/>
                        <a14:foregroundMark x1="61500" y1="19200" x2="61500" y2="19200"/>
                        <a14:foregroundMark x1="61625" y1="17400" x2="61625" y2="17400"/>
                        <a14:foregroundMark x1="65000" y1="29400" x2="65000" y2="29400"/>
                        <a14:foregroundMark x1="63500" y1="28200" x2="63500" y2="28200"/>
                        <a14:foregroundMark x1="57500" y1="26600" x2="57500" y2="26600"/>
                        <a14:foregroundMark x1="55500" y1="27400" x2="55500" y2="27400"/>
                        <a14:foregroundMark x1="69500" y1="24400" x2="69500" y2="24400"/>
                        <a14:foregroundMark x1="76125" y1="25400" x2="76125" y2="25400"/>
                        <a14:foregroundMark x1="81125" y1="30600" x2="81125" y2="30600"/>
                        <a14:foregroundMark x1="72375" y1="33600" x2="72375" y2="33600"/>
                        <a14:foregroundMark x1="62125" y1="40200" x2="62125" y2="40200"/>
                        <a14:foregroundMark x1="64750" y1="45000" x2="64750" y2="45000"/>
                        <a14:foregroundMark x1="61375" y1="47200" x2="61375" y2="47200"/>
                        <a14:foregroundMark x1="70000" y1="52600" x2="70000" y2="52600"/>
                        <a14:foregroundMark x1="68250" y1="56200" x2="68250" y2="56200"/>
                        <a14:foregroundMark x1="83500" y1="55600" x2="83500" y2="55600"/>
                        <a14:foregroundMark x1="80375" y1="47000" x2="80375" y2="47000"/>
                        <a14:foregroundMark x1="78000" y1="55800" x2="78000" y2="55800"/>
                        <a14:foregroundMark x1="43375" y1="43200" x2="43375" y2="43200"/>
                        <a14:foregroundMark x1="42500" y1="47600" x2="42500" y2="47600"/>
                        <a14:foregroundMark x1="40000" y1="43200" x2="40000" y2="43200"/>
                        <a14:foregroundMark x1="26000" y1="46200" x2="26000" y2="46200"/>
                        <a14:foregroundMark x1="24250" y1="41600" x2="24250" y2="41600"/>
                        <a14:foregroundMark x1="22750" y1="48600" x2="22750" y2="48600"/>
                        <a14:foregroundMark x1="19875" y1="57200" x2="19875" y2="57200"/>
                        <a14:foregroundMark x1="16000" y1="64000" x2="16000" y2="64000"/>
                        <a14:foregroundMark x1="9375" y1="41400" x2="9375" y2="41400"/>
                        <a14:foregroundMark x1="7750" y1="54200" x2="7750" y2="54200"/>
                        <a14:foregroundMark x1="12375" y1="41000" x2="12375" y2="41000"/>
                        <a14:foregroundMark x1="11000" y1="76600" x2="11000" y2="76600"/>
                        <a14:foregroundMark x1="15875" y1="73000" x2="15875" y2="73000"/>
                        <a14:foregroundMark x1="16000" y1="77400" x2="16000" y2="77400"/>
                        <a14:foregroundMark x1="18375" y1="85000" x2="18375" y2="85000"/>
                        <a14:foregroundMark x1="55500" y1="89400" x2="55500" y2="89400"/>
                        <a14:foregroundMark x1="22750" y1="61000" x2="22750" y2="61000"/>
                        <a14:foregroundMark x1="18375" y1="54200" x2="18375" y2="54200"/>
                        <a14:foregroundMark x1="17250" y1="52600" x2="17250" y2="52600"/>
                        <a14:foregroundMark x1="21250" y1="58600" x2="21250" y2="58600"/>
                        <a14:foregroundMark x1="22000" y1="59800" x2="22000" y2="59800"/>
                        <a14:foregroundMark x1="23750" y1="62200" x2="23750" y2="62200"/>
                        <a14:foregroundMark x1="32250" y1="66400" x2="32250" y2="66400"/>
                        <a14:foregroundMark x1="35375" y1="68800" x2="35375" y2="68800"/>
                        <a14:foregroundMark x1="37500" y1="61800" x2="37500" y2="61800"/>
                        <a14:foregroundMark x1="55125" y1="34600" x2="55125" y2="34600"/>
                        <a14:foregroundMark x1="57375" y1="33200" x2="57375" y2="33200"/>
                        <a14:foregroundMark x1="55625" y1="29800" x2="55625" y2="29800"/>
                        <a14:foregroundMark x1="55000" y1="25400" x2="55000" y2="25400"/>
                        <a14:foregroundMark x1="56000" y1="20600" x2="56000" y2="20600"/>
                        <a14:foregroundMark x1="58000" y1="17600" x2="58000" y2="17600"/>
                        <a14:foregroundMark x1="60625" y1="16200" x2="60625" y2="16200"/>
                        <a14:foregroundMark x1="61875" y1="17000" x2="61875" y2="17000"/>
                        <a14:foregroundMark x1="63375" y1="19800" x2="63375" y2="19800"/>
                        <a14:foregroundMark x1="65250" y1="24000" x2="65250" y2="24000"/>
                        <a14:foregroundMark x1="64625" y1="22000" x2="64625" y2="22000"/>
                        <a14:foregroundMark x1="65375" y1="20000" x2="65375" y2="20000"/>
                        <a14:foregroundMark x1="63625" y1="17200" x2="63625" y2="17200"/>
                        <a14:foregroundMark x1="66625" y1="24200" x2="66625" y2="24200"/>
                        <a14:foregroundMark x1="66500" y1="28200" x2="66500" y2="28200"/>
                        <a14:foregroundMark x1="65125" y1="32200" x2="65125" y2="32200"/>
                        <a14:foregroundMark x1="62625" y1="34600" x2="62625" y2="34600"/>
                        <a14:foregroundMark x1="58625" y1="32200" x2="58625" y2="32200"/>
                        <a14:foregroundMark x1="57250" y1="29600" x2="57250" y2="29600"/>
                        <a14:foregroundMark x1="56375" y1="24400" x2="56375" y2="24400"/>
                        <a14:foregroundMark x1="57000" y1="22000" x2="57000" y2="22000"/>
                        <a14:foregroundMark x1="58250" y1="19800" x2="58250" y2="19800"/>
                        <a14:foregroundMark x1="32000" y1="73400" x2="32000" y2="73400"/>
                        <a14:foregroundMark x1="34375" y1="65600" x2="34375" y2="65600"/>
                        <a14:foregroundMark x1="31875" y1="78000" x2="31875" y2="78000"/>
                        <a14:foregroundMark x1="31125" y1="83400" x2="31125" y2="83400"/>
                        <a14:backgroundMark x1="58250" y1="38000" x2="58250" y2="38000"/>
                        <a14:backgroundMark x1="62500" y1="44200" x2="62500" y2="44200"/>
                        <a14:backgroundMark x1="71000" y1="56600" x2="71000" y2="56600"/>
                        <a14:backgroundMark x1="62875" y1="22400" x2="62875" y2="22400"/>
                        <a14:backgroundMark x1="59125" y1="22200" x2="59125" y2="22200"/>
                        <a14:backgroundMark x1="59375" y1="29000" x2="59375" y2="29000"/>
                        <a14:backgroundMark x1="62250" y1="29800" x2="62250" y2="29800"/>
                        <a14:backgroundMark x1="55500" y1="26200" x2="55500" y2="26200"/>
                        <a14:backgroundMark x1="68625" y1="50800" x2="68625" y2="50800"/>
                        <a14:backgroundMark x1="67875" y1="44000" x2="67875" y2="4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2391266"/>
            <a:ext cx="7499017" cy="468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6346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94391-9921-E34C-9181-5A8A7DE4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/>
              <a:t>Ser creativo para informar y atraer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1135F-8DE5-694D-A2F2-084BD79D4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99024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Sé creativo a la hora de informar sobre RSC. </a:t>
            </a:r>
          </a:p>
          <a:p>
            <a:pPr marL="0" indent="0">
              <a:buNone/>
            </a:pPr>
            <a:r>
              <a:rPr lang="es-MX" sz="2800" b="1" dirty="0"/>
              <a:t>Nuevas formas de contar y compartir, para llegar de manera eficaz a todos los implicados. </a:t>
            </a:r>
          </a:p>
        </p:txBody>
      </p:sp>
      <p:sp>
        <p:nvSpPr>
          <p:cNvPr id="4" name="Estrella de 5 puntas 3">
            <a:extLst>
              <a:ext uri="{FF2B5EF4-FFF2-40B4-BE49-F238E27FC236}">
                <a16:creationId xmlns:a16="http://schemas.microsoft.com/office/drawing/2014/main" id="{CD1BE276-5B73-2944-8044-E946D9F25F60}"/>
              </a:ext>
            </a:extLst>
          </p:cNvPr>
          <p:cNvSpPr/>
          <p:nvPr/>
        </p:nvSpPr>
        <p:spPr>
          <a:xfrm>
            <a:off x="4991725" y="1064302"/>
            <a:ext cx="1558977" cy="1221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7</a:t>
            </a:r>
            <a:endParaRPr lang="es-MX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6869603B-18D8-0C40-A4B6-AB6CE09AEE6F}"/>
              </a:ext>
            </a:extLst>
          </p:cNvPr>
          <p:cNvSpPr/>
          <p:nvPr/>
        </p:nvSpPr>
        <p:spPr>
          <a:xfrm>
            <a:off x="7329488" y="2000250"/>
            <a:ext cx="3343275" cy="3500438"/>
          </a:xfrm>
          <a:prstGeom prst="ellipse">
            <a:avLst/>
          </a:prstGeom>
          <a:blipFill rotWithShape="0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0" r="-10000"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4883316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94391-9921-E34C-9181-5A8A7DE4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/>
              <a:t>Cuando se comparte, se multiplica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1135F-8DE5-694D-A2F2-084BD79D4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99024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 Comparte tus proyectos de RSC. </a:t>
            </a:r>
          </a:p>
        </p:txBody>
      </p:sp>
      <p:sp>
        <p:nvSpPr>
          <p:cNvPr id="4" name="Estrella de 5 puntas 3">
            <a:extLst>
              <a:ext uri="{FF2B5EF4-FFF2-40B4-BE49-F238E27FC236}">
                <a16:creationId xmlns:a16="http://schemas.microsoft.com/office/drawing/2014/main" id="{CD1BE276-5B73-2944-8044-E946D9F25F60}"/>
              </a:ext>
            </a:extLst>
          </p:cNvPr>
          <p:cNvSpPr/>
          <p:nvPr/>
        </p:nvSpPr>
        <p:spPr>
          <a:xfrm>
            <a:off x="4991725" y="1064302"/>
            <a:ext cx="1558977" cy="1221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8</a:t>
            </a:r>
            <a:endParaRPr lang="es-MX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1D084E4C-43F2-2E47-A551-31455F381096}"/>
              </a:ext>
            </a:extLst>
          </p:cNvPr>
          <p:cNvSpPr/>
          <p:nvPr/>
        </p:nvSpPr>
        <p:spPr>
          <a:xfrm>
            <a:off x="6550702" y="2143125"/>
            <a:ext cx="4308917" cy="4086225"/>
          </a:xfrm>
          <a:prstGeom prst="ellipse">
            <a:avLst/>
          </a:prstGeom>
          <a:blipFill rotWithShape="0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8769720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94391-9921-E34C-9181-5A8A7DE4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/>
              <a:t>Las cosas buenas siempre suman, nunca restan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1135F-8DE5-694D-A2F2-084BD79D4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99024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Abandona el miedo y los prejuicios a comunicar. </a:t>
            </a:r>
          </a:p>
        </p:txBody>
      </p:sp>
      <p:sp>
        <p:nvSpPr>
          <p:cNvPr id="4" name="Estrella de 5 puntas 3">
            <a:extLst>
              <a:ext uri="{FF2B5EF4-FFF2-40B4-BE49-F238E27FC236}">
                <a16:creationId xmlns:a16="http://schemas.microsoft.com/office/drawing/2014/main" id="{CD1BE276-5B73-2944-8044-E946D9F25F60}"/>
              </a:ext>
            </a:extLst>
          </p:cNvPr>
          <p:cNvSpPr/>
          <p:nvPr/>
        </p:nvSpPr>
        <p:spPr>
          <a:xfrm>
            <a:off x="4991725" y="1064302"/>
            <a:ext cx="1558977" cy="1221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9</a:t>
            </a:r>
            <a:endParaRPr lang="es-MX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FB741725-6E91-BE42-8517-A9A7D892EE06}"/>
              </a:ext>
            </a:extLst>
          </p:cNvPr>
          <p:cNvSpPr/>
          <p:nvPr/>
        </p:nvSpPr>
        <p:spPr>
          <a:xfrm>
            <a:off x="6340839" y="2154560"/>
            <a:ext cx="3751704" cy="3474715"/>
          </a:xfrm>
          <a:prstGeom prst="ellipse">
            <a:avLst/>
          </a:prstGeom>
          <a:blipFill rotWithShape="0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000" r="-21000"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899341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94391-9921-E34C-9181-5A8A7DE49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/>
              <a:t>Entre más involucres, mayor compromiso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41135F-8DE5-694D-A2F2-084BD79D4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299024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Apuesta por mostrar e involucrar a tus públicos en el compromiso social que tienes. </a:t>
            </a:r>
          </a:p>
        </p:txBody>
      </p:sp>
      <p:sp>
        <p:nvSpPr>
          <p:cNvPr id="4" name="Estrella de 5 puntas 3">
            <a:extLst>
              <a:ext uri="{FF2B5EF4-FFF2-40B4-BE49-F238E27FC236}">
                <a16:creationId xmlns:a16="http://schemas.microsoft.com/office/drawing/2014/main" id="{CD1BE276-5B73-2944-8044-E946D9F25F60}"/>
              </a:ext>
            </a:extLst>
          </p:cNvPr>
          <p:cNvSpPr/>
          <p:nvPr/>
        </p:nvSpPr>
        <p:spPr>
          <a:xfrm>
            <a:off x="4991725" y="1064302"/>
            <a:ext cx="1558977" cy="12216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10</a:t>
            </a:r>
            <a:endParaRPr lang="es-MX" dirty="0"/>
          </a:p>
        </p:txBody>
      </p:sp>
      <p:pic>
        <p:nvPicPr>
          <p:cNvPr id="5" name="Picture 2" descr="Resultado de imagen para enfoque integrado rompecabezas">
            <a:extLst>
              <a:ext uri="{FF2B5EF4-FFF2-40B4-BE49-F238E27FC236}">
                <a16:creationId xmlns:a16="http://schemas.microsoft.com/office/drawing/2014/main" id="{8CB9345B-4960-C442-B318-C2E3C9C809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0" t="6806" r="7875" b="15709"/>
          <a:stretch/>
        </p:blipFill>
        <p:spPr bwMode="auto">
          <a:xfrm>
            <a:off x="6744534" y="2391037"/>
            <a:ext cx="3977265" cy="348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7467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910A18-952F-264B-95E6-05D24BEBD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F649B3-3D0C-524A-B872-081CD799E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6198433" cy="3593591"/>
          </a:xfrm>
        </p:spPr>
        <p:txBody>
          <a:bodyPr>
            <a:normAutofit/>
          </a:bodyPr>
          <a:lstStyle/>
          <a:p>
            <a:r>
              <a:rPr lang="es-MX" sz="2800" dirty="0"/>
              <a:t>Para lograr una comunicación efectiva de la RSE, de sus logros y de sus motivaciones, deben comunicarse logros reales, causas social y legítimamente verdaderas, sentimientos auténticos y conciencia realmente adquirida.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27DC0A44-714E-BD48-AB61-9C305A9AE8B1}"/>
              </a:ext>
            </a:extLst>
          </p:cNvPr>
          <p:cNvSpPr/>
          <p:nvPr/>
        </p:nvSpPr>
        <p:spPr>
          <a:xfrm>
            <a:off x="7263959" y="1985964"/>
            <a:ext cx="3966017" cy="3343274"/>
          </a:xfrm>
          <a:prstGeom prst="ellipse">
            <a:avLst/>
          </a:prstGeom>
          <a:blipFill rotWithShape="0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4000" r="-24000"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6855674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60CD38-544E-0B49-B65F-7920D052A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0D412A-10A1-7E41-BD03-937CC35B0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1379" y="2052116"/>
            <a:ext cx="8918760" cy="3997828"/>
          </a:xfrm>
        </p:spPr>
        <p:txBody>
          <a:bodyPr>
            <a:normAutofit fontScale="85000" lnSpcReduction="10000"/>
          </a:bodyPr>
          <a:lstStyle/>
          <a:p>
            <a:r>
              <a:rPr lang="es-MX" dirty="0"/>
              <a:t>Acosta, C. (2018, 12 enero). Cómo usar la mercadotecnia para RSE. Recuperado el 6 de septiembre de 2019 de </a:t>
            </a:r>
            <a:r>
              <a:rPr lang="es-MX" dirty="0">
                <a:hlinkClick r:id="rId2"/>
              </a:rPr>
              <a:t>https://www.expoknews.com/marcadotecnia-para-rse/</a:t>
            </a:r>
            <a:endParaRPr lang="es-MX" dirty="0"/>
          </a:p>
          <a:p>
            <a:r>
              <a:rPr lang="es-MX" dirty="0"/>
              <a:t>De Lara Bueno, M. I. (2014). </a:t>
            </a:r>
            <a:r>
              <a:rPr lang="es-MX" i="1" dirty="0"/>
              <a:t>El papel de la contabilidad ante la responsabilidad social corporativa</a:t>
            </a:r>
            <a:r>
              <a:rPr lang="es-MX" dirty="0"/>
              <a:t>. Madrid, España. Recuperado el 5 de septiembre de 2019.</a:t>
            </a:r>
          </a:p>
          <a:p>
            <a:r>
              <a:rPr lang="es-MX" dirty="0"/>
              <a:t>Kerin, R., Hartley, S. y Rudelius, W. (2014). </a:t>
            </a:r>
            <a:r>
              <a:rPr lang="es-MX" i="1" dirty="0"/>
              <a:t>Marketing, </a:t>
            </a:r>
            <a:r>
              <a:rPr lang="es-MX" dirty="0"/>
              <a:t>México: Mc Graw Hill, Undécima edición.</a:t>
            </a:r>
          </a:p>
          <a:p>
            <a:r>
              <a:rPr lang="es-MX" dirty="0"/>
              <a:t>Mundo Empresarial. (2011, 17 enero). ¿Cómo se relacionan Recursos Humanos y Responsabilidad Social Empresarial? Recuperado 12 septiembre, 2019, de </a:t>
            </a:r>
            <a:r>
              <a:rPr lang="es-MX" dirty="0">
                <a:hlinkClick r:id="rId3"/>
              </a:rPr>
              <a:t>http://www.elempleo.com/co/noticias/mundo-empresarial/como-se-relacionan-recursos-humanos-y-responsabilidad-social-empresarial</a:t>
            </a:r>
            <a:endParaRPr lang="es-MX" dirty="0"/>
          </a:p>
          <a:p>
            <a:r>
              <a:rPr lang="es-MX" dirty="0"/>
              <a:t>Saavedra, M. L. (2011). La responsabilidad social empresarial y las finanzas. </a:t>
            </a:r>
            <a:r>
              <a:rPr lang="es-MX" i="1" dirty="0"/>
              <a:t>Cuadernos de Administración</a:t>
            </a:r>
            <a:r>
              <a:rPr lang="es-MX" dirty="0"/>
              <a:t>, </a:t>
            </a:r>
            <a:r>
              <a:rPr lang="es-MX" i="1" dirty="0"/>
              <a:t>27</a:t>
            </a:r>
            <a:r>
              <a:rPr lang="es-MX" dirty="0"/>
              <a:t>(46), 39-54.</a:t>
            </a:r>
          </a:p>
          <a:p>
            <a:r>
              <a:rPr lang="es-MX" dirty="0"/>
              <a:t>Stanton, W., Etzel, M. y Walker, B. (2007). </a:t>
            </a:r>
            <a:r>
              <a:rPr lang="es-MX" i="1" dirty="0"/>
              <a:t>Fundamentos de Marketing</a:t>
            </a:r>
            <a:r>
              <a:rPr lang="es-MX" dirty="0"/>
              <a:t>. México: Mc Graw Hill. 14ª edición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92614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9D20EC3-A156-FC42-A2C0-B4E91F9346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RS Y Ética empresarial</a:t>
            </a:r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FF235748-1242-6840-9D13-AEF1A8F13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848" y="866881"/>
            <a:ext cx="4917017" cy="462450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AFD8EF9-C8EE-5F4E-9773-CCB8A866A7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856" y="4063999"/>
            <a:ext cx="10318418" cy="3145287"/>
          </a:xfrm>
        </p:spPr>
        <p:txBody>
          <a:bodyPr/>
          <a:lstStyle/>
          <a:p>
            <a:r>
              <a:rPr lang="es-MX" sz="8000" dirty="0"/>
              <a:t>Comunicación RSE</a:t>
            </a:r>
          </a:p>
        </p:txBody>
      </p:sp>
    </p:spTree>
    <p:extLst>
      <p:ext uri="{BB962C8B-B14F-4D97-AF65-F5344CB8AC3E}">
        <p14:creationId xmlns:p14="http://schemas.microsoft.com/office/powerpoint/2010/main" val="3748368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93670C-F762-5A48-97D3-22A432608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Hazlo bien y hazlo saber!!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91A7C1-7C19-324D-87A5-4D4F3895E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478906" cy="3593591"/>
          </a:xfrm>
        </p:spPr>
        <p:txBody>
          <a:bodyPr>
            <a:normAutofit/>
          </a:bodyPr>
          <a:lstStyle/>
          <a:p>
            <a:r>
              <a:rPr lang="es-MX" sz="2800" dirty="0"/>
              <a:t>Por primera vez las empresas asumen explícitamente como parte de sus valores, el compromiso con su entorno. </a:t>
            </a:r>
          </a:p>
        </p:txBody>
      </p:sp>
      <p:pic>
        <p:nvPicPr>
          <p:cNvPr id="4" name="4 Imagen" descr="enfermos.jpg">
            <a:extLst>
              <a:ext uri="{FF2B5EF4-FFF2-40B4-BE49-F238E27FC236}">
                <a16:creationId xmlns:a16="http://schemas.microsoft.com/office/drawing/2014/main" id="{4DB0D469-880A-5D4A-A374-3370C30410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8873" y="1987238"/>
            <a:ext cx="3950295" cy="345629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4249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93670C-F762-5A48-97D3-22A432608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PERO…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91A7C1-7C19-324D-87A5-4D4F3895E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403955" cy="3593591"/>
          </a:xfrm>
        </p:spPr>
        <p:txBody>
          <a:bodyPr>
            <a:normAutofit/>
          </a:bodyPr>
          <a:lstStyle/>
          <a:p>
            <a:r>
              <a:rPr lang="es-MX" sz="2800" dirty="0"/>
              <a:t>Sin embargo, la mayoría de las empresas prefieren ser discretas en la difusión de esos proyectos.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E712F81D-F5F9-9146-9215-AE2046042174}"/>
              </a:ext>
            </a:extLst>
          </p:cNvPr>
          <p:cNvSpPr/>
          <p:nvPr/>
        </p:nvSpPr>
        <p:spPr>
          <a:xfrm>
            <a:off x="7000875" y="2114550"/>
            <a:ext cx="3657600" cy="3228975"/>
          </a:xfrm>
          <a:prstGeom prst="ellipse">
            <a:avLst/>
          </a:prstGeom>
          <a:blipFill rotWithShape="1">
            <a:blip r:embed="rId2"/>
            <a:srcRect/>
            <a:stretch>
              <a:fillRect l="-47000" r="-4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712290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93670C-F762-5A48-97D3-22A432608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¿POR QUÉ LA DISCRESIÓN?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91A7C1-7C19-324D-87A5-4D4F3895E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6138473" cy="4234720"/>
          </a:xfrm>
        </p:spPr>
        <p:txBody>
          <a:bodyPr>
            <a:normAutofit/>
          </a:bodyPr>
          <a:lstStyle/>
          <a:p>
            <a:pPr lvl="1"/>
            <a:r>
              <a:rPr lang="es-MX" sz="2400" dirty="0"/>
              <a:t>Porque conciben la difusión de la RSC como un acto de vanidad</a:t>
            </a:r>
          </a:p>
          <a:p>
            <a:pPr lvl="1"/>
            <a:r>
              <a:rPr lang="es-MX" sz="2400" dirty="0"/>
              <a:t>Para evitar conflictos o críticas provenientes de grupos de interés, que han cuestionado la praxis de la RSC, o</a:t>
            </a:r>
          </a:p>
          <a:p>
            <a:pPr lvl="1"/>
            <a:r>
              <a:rPr lang="es-MX" sz="2400" dirty="0"/>
              <a:t>Falta de reflexión sobre los mecanismos de comunicación para dar a conocer las iniciativas, acciones y consecuencias de la RSC de forma eficaz.</a:t>
            </a:r>
          </a:p>
        </p:txBody>
      </p:sp>
      <p:pic>
        <p:nvPicPr>
          <p:cNvPr id="4" name="Picture 2" descr="Resultado de imagen para rse en mkt">
            <a:extLst>
              <a:ext uri="{FF2B5EF4-FFF2-40B4-BE49-F238E27FC236}">
                <a16:creationId xmlns:a16="http://schemas.microsoft.com/office/drawing/2014/main" id="{2DCD3D4E-49EF-1246-8FDB-4639F0018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89" b="94667" l="178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602" y="2117404"/>
            <a:ext cx="3766197" cy="378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288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11CAE6-6CEC-7347-AB10-42E0AE20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PROCESO DE COMUNICACIÓN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9E54EB-9458-4248-86C0-F6D506134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5134132" cy="3593591"/>
          </a:xfrm>
        </p:spPr>
        <p:txBody>
          <a:bodyPr>
            <a:normAutofit/>
          </a:bodyPr>
          <a:lstStyle/>
          <a:p>
            <a:r>
              <a:rPr lang="es-MX" sz="2800" dirty="0"/>
              <a:t>Las empresas utilizan más la comunicación para hacer una mayor labor de sensibilización sobre RSE que la comunicación de los hechos en sí</a:t>
            </a:r>
          </a:p>
        </p:txBody>
      </p:sp>
      <p:pic>
        <p:nvPicPr>
          <p:cNvPr id="4" name="Picture 2" descr="Resultado de imagen para rse y marca">
            <a:extLst>
              <a:ext uri="{FF2B5EF4-FFF2-40B4-BE49-F238E27FC236}">
                <a16:creationId xmlns:a16="http://schemas.microsoft.com/office/drawing/2014/main" id="{7D959AC4-3803-2F49-AC7C-945676305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426" y="1874517"/>
            <a:ext cx="4058955" cy="40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876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11CAE6-6CEC-7347-AB10-42E0AE20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PROCESO DE COMUNICACIÓN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9E54EB-9458-4248-86C0-F6D506134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4391885" cy="3593591"/>
          </a:xfrm>
        </p:spPr>
        <p:txBody>
          <a:bodyPr>
            <a:normAutofit/>
          </a:bodyPr>
          <a:lstStyle/>
          <a:p>
            <a:r>
              <a:rPr lang="es-MX" sz="2800" dirty="0"/>
              <a:t>En estudios recientes, se ha descubierto que existe un gran vacío entre las empresas y las organizaciones sociales</a:t>
            </a:r>
          </a:p>
        </p:txBody>
      </p:sp>
      <p:pic>
        <p:nvPicPr>
          <p:cNvPr id="4" name="Picture 4" descr="Resultado de imagen para mercadotecnia social">
            <a:extLst>
              <a:ext uri="{FF2B5EF4-FFF2-40B4-BE49-F238E27FC236}">
                <a16:creationId xmlns:a16="http://schemas.microsoft.com/office/drawing/2014/main" id="{CA26B7AE-9BD1-8341-8AAF-336FF8DCDD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16"/>
          <a:stretch/>
        </p:blipFill>
        <p:spPr bwMode="auto">
          <a:xfrm>
            <a:off x="5841152" y="2028825"/>
            <a:ext cx="5871659" cy="324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387764"/>
      </p:ext>
    </p:extLst>
  </p:cSld>
  <p:clrMapOvr>
    <a:masterClrMapping/>
  </p:clrMapOvr>
</p:sld>
</file>

<file path=ppt/theme/theme1.xml><?xml version="1.0" encoding="utf-8"?>
<a:theme xmlns:a="http://schemas.openxmlformats.org/drawingml/2006/main" name="Distintivo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Distintivo</Template>
  <TotalTime>1195</TotalTime>
  <Words>1347</Words>
  <Application>Microsoft Macintosh PowerPoint</Application>
  <PresentationFormat>Panorámica</PresentationFormat>
  <Paragraphs>141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0" baseType="lpstr">
      <vt:lpstr>Arial</vt:lpstr>
      <vt:lpstr>Gill Sans MT</vt:lpstr>
      <vt:lpstr>Impact</vt:lpstr>
      <vt:lpstr>Distintivo</vt:lpstr>
      <vt:lpstr>Comunicación de responsabilidad social</vt:lpstr>
      <vt:lpstr>Guión Explicativo</vt:lpstr>
      <vt:lpstr>Guión Explicativo</vt:lpstr>
      <vt:lpstr>Comunicación RSE</vt:lpstr>
      <vt:lpstr>Hazlo bien y hazlo saber!!</vt:lpstr>
      <vt:lpstr>PERO…</vt:lpstr>
      <vt:lpstr>¿POR QUÉ LA DISCRESIÓN?</vt:lpstr>
      <vt:lpstr>EL PROCESO DE COMUNICACIÓN</vt:lpstr>
      <vt:lpstr>EL PROCESO DE COMUNICACIÓN</vt:lpstr>
      <vt:lpstr>EL PROCESO DE COMUNICACIÓN</vt:lpstr>
      <vt:lpstr>EL PROCESO DE COMUNICACIÓN</vt:lpstr>
      <vt:lpstr>EL PROCESO DE COMUNICACIÓN</vt:lpstr>
      <vt:lpstr>Pasos para una comunicación efectiva</vt:lpstr>
      <vt:lpstr>El público</vt:lpstr>
      <vt:lpstr>El mensaje</vt:lpstr>
      <vt:lpstr>El medio</vt:lpstr>
      <vt:lpstr>La táctica interna</vt:lpstr>
      <vt:lpstr>La táctica externa</vt:lpstr>
      <vt:lpstr>Anuncio igualdad</vt:lpstr>
      <vt:lpstr>Anuncio conciencia social</vt:lpstr>
      <vt:lpstr>Comunicación de RSE en redes sociales</vt:lpstr>
      <vt:lpstr>Comunicación efectiva de RSE en redes sociales</vt:lpstr>
      <vt:lpstr>Comunicación efectiva de RSE en redes sociales</vt:lpstr>
      <vt:lpstr>Decálogo de la comunicación</vt:lpstr>
      <vt:lpstr>“cacarear el huevo”</vt:lpstr>
      <vt:lpstr>Acerquémonos… por una buena causa</vt:lpstr>
      <vt:lpstr>Los protagonistas son los que se involucran</vt:lpstr>
      <vt:lpstr>Interactuar con los interesados</vt:lpstr>
      <vt:lpstr>Decirlo claro y sencillo</vt:lpstr>
      <vt:lpstr>Probar otros medios y formas</vt:lpstr>
      <vt:lpstr>Ser creativo para informar y atraer</vt:lpstr>
      <vt:lpstr>Cuando se comparte, se multiplica</vt:lpstr>
      <vt:lpstr>Las cosas buenas siempre suman, nunca restan</vt:lpstr>
      <vt:lpstr>Entre más involucres, mayor compromiso</vt:lpstr>
      <vt:lpstr>conclusiones</vt:lpstr>
      <vt:lpstr>Referencias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RSE</dc:title>
  <dc:creator>RosaMaria NavaRogel</dc:creator>
  <cp:lastModifiedBy>Usuario de Microsoft Office</cp:lastModifiedBy>
  <cp:revision>17</cp:revision>
  <dcterms:created xsi:type="dcterms:W3CDTF">2018-11-06T06:42:51Z</dcterms:created>
  <dcterms:modified xsi:type="dcterms:W3CDTF">2019-09-27T16:56:35Z</dcterms:modified>
</cp:coreProperties>
</file>