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1"/>
  </p:notesMasterIdLst>
  <p:sldIdLst>
    <p:sldId id="341" r:id="rId2"/>
    <p:sldId id="342" r:id="rId3"/>
    <p:sldId id="374" r:id="rId4"/>
    <p:sldId id="375" r:id="rId5"/>
    <p:sldId id="398" r:id="rId6"/>
    <p:sldId id="363" r:id="rId7"/>
    <p:sldId id="307" r:id="rId8"/>
    <p:sldId id="308" r:id="rId9"/>
    <p:sldId id="309" r:id="rId10"/>
    <p:sldId id="377" r:id="rId11"/>
    <p:sldId id="310" r:id="rId12"/>
    <p:sldId id="378" r:id="rId13"/>
    <p:sldId id="311" r:id="rId14"/>
    <p:sldId id="379" r:id="rId15"/>
    <p:sldId id="380" r:id="rId16"/>
    <p:sldId id="381" r:id="rId17"/>
    <p:sldId id="382" r:id="rId18"/>
    <p:sldId id="312" r:id="rId19"/>
    <p:sldId id="383" r:id="rId20"/>
    <p:sldId id="313" r:id="rId21"/>
    <p:sldId id="384" r:id="rId22"/>
    <p:sldId id="314" r:id="rId23"/>
    <p:sldId id="315" r:id="rId24"/>
    <p:sldId id="385" r:id="rId25"/>
    <p:sldId id="316" r:id="rId26"/>
    <p:sldId id="317" r:id="rId27"/>
    <p:sldId id="386" r:id="rId28"/>
    <p:sldId id="388" r:id="rId29"/>
    <p:sldId id="387" r:id="rId30"/>
    <p:sldId id="318" r:id="rId31"/>
    <p:sldId id="319" r:id="rId32"/>
    <p:sldId id="320" r:id="rId33"/>
    <p:sldId id="389" r:id="rId34"/>
    <p:sldId id="321" r:id="rId35"/>
    <p:sldId id="390" r:id="rId36"/>
    <p:sldId id="322" r:id="rId37"/>
    <p:sldId id="391" r:id="rId38"/>
    <p:sldId id="323" r:id="rId39"/>
    <p:sldId id="324" r:id="rId40"/>
    <p:sldId id="325" r:id="rId41"/>
    <p:sldId id="392" r:id="rId42"/>
    <p:sldId id="326" r:id="rId43"/>
    <p:sldId id="327" r:id="rId44"/>
    <p:sldId id="393" r:id="rId45"/>
    <p:sldId id="394" r:id="rId46"/>
    <p:sldId id="395" r:id="rId47"/>
    <p:sldId id="396" r:id="rId48"/>
    <p:sldId id="397" r:id="rId49"/>
    <p:sldId id="376" r:id="rId5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A0C6"/>
    <a:srgbClr val="D65AD6"/>
    <a:srgbClr val="EF4141"/>
    <a:srgbClr val="FF0066"/>
    <a:srgbClr val="A7FB89"/>
    <a:srgbClr val="7FE456"/>
    <a:srgbClr val="E9E40A"/>
    <a:srgbClr val="AB8599"/>
    <a:srgbClr val="4B4B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38FA2E-52B2-4371-988A-4E2E4F27471B}" v="6" dt="2019-09-23T18:32:13.9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29" autoAdjust="0"/>
    <p:restoredTop sz="88510" autoAdjust="0"/>
  </p:normalViewPr>
  <p:slideViewPr>
    <p:cSldViewPr>
      <p:cViewPr varScale="1">
        <p:scale>
          <a:sx n="114" d="100"/>
          <a:sy n="114" d="100"/>
        </p:scale>
        <p:origin x="193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Carlos Ayala Perdomo" userId="37024b4ee0f41c27" providerId="LiveId" clId="{AA38FA2E-52B2-4371-988A-4E2E4F27471B}"/>
    <pc:docChg chg="undo custSel addSld delSld modSld">
      <pc:chgData name="Juan Carlos Ayala Perdomo" userId="37024b4ee0f41c27" providerId="LiveId" clId="{AA38FA2E-52B2-4371-988A-4E2E4F27471B}" dt="2019-09-23T19:42:00.682" v="99" actId="20577"/>
      <pc:docMkLst>
        <pc:docMk/>
      </pc:docMkLst>
      <pc:sldChg chg="del">
        <pc:chgData name="Juan Carlos Ayala Perdomo" userId="37024b4ee0f41c27" providerId="LiveId" clId="{AA38FA2E-52B2-4371-988A-4E2E4F27471B}" dt="2019-09-23T18:30:10.757" v="66" actId="2696"/>
        <pc:sldMkLst>
          <pc:docMk/>
          <pc:sldMk cId="3932208721" sldId="345"/>
        </pc:sldMkLst>
      </pc:sldChg>
      <pc:sldChg chg="modSp add">
        <pc:chgData name="Juan Carlos Ayala Perdomo" userId="37024b4ee0f41c27" providerId="LiveId" clId="{AA38FA2E-52B2-4371-988A-4E2E4F27471B}" dt="2019-09-23T18:32:44.920" v="82" actId="403"/>
        <pc:sldMkLst>
          <pc:docMk/>
          <pc:sldMk cId="3655862716" sldId="363"/>
        </pc:sldMkLst>
        <pc:spChg chg="mod">
          <ac:chgData name="Juan Carlos Ayala Perdomo" userId="37024b4ee0f41c27" providerId="LiveId" clId="{AA38FA2E-52B2-4371-988A-4E2E4F27471B}" dt="2019-09-23T18:32:44.920" v="82" actId="403"/>
          <ac:spMkLst>
            <pc:docMk/>
            <pc:sldMk cId="3655862716" sldId="363"/>
            <ac:spMk id="2" creationId="{2E2A34AC-6F86-4FA4-9C50-CAAD646E744B}"/>
          </ac:spMkLst>
        </pc:spChg>
        <pc:spChg chg="mod">
          <ac:chgData name="Juan Carlos Ayala Perdomo" userId="37024b4ee0f41c27" providerId="LiveId" clId="{AA38FA2E-52B2-4371-988A-4E2E4F27471B}" dt="2019-09-23T18:32:14.236" v="76" actId="27636"/>
          <ac:spMkLst>
            <pc:docMk/>
            <pc:sldMk cId="3655862716" sldId="363"/>
            <ac:spMk id="3" creationId="{97074604-CCE7-4F1C-BDCC-ADFE671C0FF1}"/>
          </ac:spMkLst>
        </pc:spChg>
      </pc:sldChg>
      <pc:sldChg chg="modSp">
        <pc:chgData name="Juan Carlos Ayala Perdomo" userId="37024b4ee0f41c27" providerId="LiveId" clId="{AA38FA2E-52B2-4371-988A-4E2E4F27471B}" dt="2019-09-23T19:42:00.682" v="99" actId="20577"/>
        <pc:sldMkLst>
          <pc:docMk/>
          <pc:sldMk cId="1936454805" sldId="381"/>
        </pc:sldMkLst>
        <pc:spChg chg="mod">
          <ac:chgData name="Juan Carlos Ayala Perdomo" userId="37024b4ee0f41c27" providerId="LiveId" clId="{AA38FA2E-52B2-4371-988A-4E2E4F27471B}" dt="2019-09-23T19:42:00.682" v="99" actId="20577"/>
          <ac:spMkLst>
            <pc:docMk/>
            <pc:sldMk cId="1936454805" sldId="381"/>
            <ac:spMk id="6" creationId="{00000000-0000-0000-0000-000000000000}"/>
          </ac:spMkLst>
        </pc:spChg>
      </pc:sldChg>
      <pc:sldChg chg="delSp modSp add">
        <pc:chgData name="Juan Carlos Ayala Perdomo" userId="37024b4ee0f41c27" providerId="LiveId" clId="{AA38FA2E-52B2-4371-988A-4E2E4F27471B}" dt="2019-09-23T18:35:37.732" v="98" actId="403"/>
        <pc:sldMkLst>
          <pc:docMk/>
          <pc:sldMk cId="446633058" sldId="398"/>
        </pc:sldMkLst>
        <pc:spChg chg="mod">
          <ac:chgData name="Juan Carlos Ayala Perdomo" userId="37024b4ee0f41c27" providerId="LiveId" clId="{AA38FA2E-52B2-4371-988A-4E2E4F27471B}" dt="2019-09-23T18:31:02.839" v="72" actId="403"/>
          <ac:spMkLst>
            <pc:docMk/>
            <pc:sldMk cId="446633058" sldId="398"/>
            <ac:spMk id="2" creationId="{7C065300-5A9E-40F8-A0C1-C260374CD670}"/>
          </ac:spMkLst>
        </pc:spChg>
        <pc:spChg chg="mod">
          <ac:chgData name="Juan Carlos Ayala Perdomo" userId="37024b4ee0f41c27" providerId="LiveId" clId="{AA38FA2E-52B2-4371-988A-4E2E4F27471B}" dt="2019-09-23T18:35:37.732" v="98" actId="403"/>
          <ac:spMkLst>
            <pc:docMk/>
            <pc:sldMk cId="446633058" sldId="398"/>
            <ac:spMk id="3" creationId="{9C47A3F5-4E6A-4848-BDA7-EC48964F1070}"/>
          </ac:spMkLst>
        </pc:spChg>
        <pc:spChg chg="del mod">
          <ac:chgData name="Juan Carlos Ayala Perdomo" userId="37024b4ee0f41c27" providerId="LiveId" clId="{AA38FA2E-52B2-4371-988A-4E2E4F27471B}" dt="2019-09-23T18:30:56.279" v="70"/>
          <ac:spMkLst>
            <pc:docMk/>
            <pc:sldMk cId="446633058" sldId="398"/>
            <ac:spMk id="4" creationId="{C6B20AC3-3195-4376-BD01-5738ADB5D026}"/>
          </ac:spMkLst>
        </pc:spChg>
      </pc:sldChg>
      <pc:sldChg chg="add del">
        <pc:chgData name="Juan Carlos Ayala Perdomo" userId="37024b4ee0f41c27" providerId="LiveId" clId="{AA38FA2E-52B2-4371-988A-4E2E4F27471B}" dt="2019-09-23T18:32:16.802" v="77" actId="2696"/>
        <pc:sldMkLst>
          <pc:docMk/>
          <pc:sldMk cId="3379396970" sldId="399"/>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18-03-03T20:06:30.764" idx="1">
    <p:pos x="6500" y="-1965"/>
    <p:text/>
    <p:extLst>
      <p:ext uri="{C676402C-5697-4E1C-873F-D02D1690AC5C}">
        <p15:threadingInfo xmlns:p15="http://schemas.microsoft.com/office/powerpoint/2012/main" timeZoneBias="3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B100DF-01C3-4E5B-96E5-8741CAA5FC75}" type="datetimeFigureOut">
              <a:rPr lang="es-MX" smtClean="0"/>
              <a:t>23/09/2019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2DE088-19D9-44FB-8B52-61F3548474D5}" type="slidenum">
              <a:rPr lang="es-MX" smtClean="0"/>
              <a:t>‹Nº›</a:t>
            </a:fld>
            <a:endParaRPr lang="es-MX"/>
          </a:p>
        </p:txBody>
      </p:sp>
    </p:spTree>
    <p:extLst>
      <p:ext uri="{BB962C8B-B14F-4D97-AF65-F5344CB8AC3E}">
        <p14:creationId xmlns:p14="http://schemas.microsoft.com/office/powerpoint/2010/main" val="4189250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6F8C9455-B3B7-4F4C-8EED-71C89CF1F2D6}" type="datetimeFigureOut">
              <a:rPr lang="es-MX" smtClean="0"/>
              <a:t>23/09/2019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F1C722E-D24A-4EF0-BB71-3ED0BE3D72D5}" type="slidenum">
              <a:rPr lang="es-MX" smtClean="0"/>
              <a:t>‹Nº›</a:t>
            </a:fld>
            <a:endParaRPr lang="es-MX"/>
          </a:p>
        </p:txBody>
      </p:sp>
    </p:spTree>
    <p:extLst>
      <p:ext uri="{BB962C8B-B14F-4D97-AF65-F5344CB8AC3E}">
        <p14:creationId xmlns:p14="http://schemas.microsoft.com/office/powerpoint/2010/main" val="2993612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6F8C9455-B3B7-4F4C-8EED-71C89CF1F2D6}" type="datetimeFigureOut">
              <a:rPr lang="es-MX" smtClean="0"/>
              <a:t>23/09/2019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F1C722E-D24A-4EF0-BB71-3ED0BE3D72D5}" type="slidenum">
              <a:rPr lang="es-MX" smtClean="0"/>
              <a:t>‹Nº›</a:t>
            </a:fld>
            <a:endParaRPr lang="es-MX"/>
          </a:p>
        </p:txBody>
      </p:sp>
    </p:spTree>
    <p:extLst>
      <p:ext uri="{BB962C8B-B14F-4D97-AF65-F5344CB8AC3E}">
        <p14:creationId xmlns:p14="http://schemas.microsoft.com/office/powerpoint/2010/main" val="109917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6F8C9455-B3B7-4F4C-8EED-71C89CF1F2D6}" type="datetimeFigureOut">
              <a:rPr lang="es-MX" smtClean="0"/>
              <a:t>23/09/2019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F1C722E-D24A-4EF0-BB71-3ED0BE3D72D5}" type="slidenum">
              <a:rPr lang="es-MX" smtClean="0"/>
              <a:t>‹Nº›</a:t>
            </a:fld>
            <a:endParaRPr lang="es-MX"/>
          </a:p>
        </p:txBody>
      </p:sp>
    </p:spTree>
    <p:extLst>
      <p:ext uri="{BB962C8B-B14F-4D97-AF65-F5344CB8AC3E}">
        <p14:creationId xmlns:p14="http://schemas.microsoft.com/office/powerpoint/2010/main" val="2792481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6F8C9455-B3B7-4F4C-8EED-71C89CF1F2D6}" type="datetimeFigureOut">
              <a:rPr lang="es-MX" smtClean="0"/>
              <a:t>23/09/2019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F1C722E-D24A-4EF0-BB71-3ED0BE3D72D5}" type="slidenum">
              <a:rPr lang="es-MX" smtClean="0"/>
              <a:t>‹Nº›</a:t>
            </a:fld>
            <a:endParaRPr lang="es-MX"/>
          </a:p>
        </p:txBody>
      </p:sp>
    </p:spTree>
    <p:extLst>
      <p:ext uri="{BB962C8B-B14F-4D97-AF65-F5344CB8AC3E}">
        <p14:creationId xmlns:p14="http://schemas.microsoft.com/office/powerpoint/2010/main" val="2817426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6F8C9455-B3B7-4F4C-8EED-71C89CF1F2D6}" type="datetimeFigureOut">
              <a:rPr lang="es-MX" smtClean="0"/>
              <a:t>23/09/2019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F1C722E-D24A-4EF0-BB71-3ED0BE3D72D5}" type="slidenum">
              <a:rPr lang="es-MX" smtClean="0"/>
              <a:t>‹Nº›</a:t>
            </a:fld>
            <a:endParaRPr lang="es-MX"/>
          </a:p>
        </p:txBody>
      </p:sp>
    </p:spTree>
    <p:extLst>
      <p:ext uri="{BB962C8B-B14F-4D97-AF65-F5344CB8AC3E}">
        <p14:creationId xmlns:p14="http://schemas.microsoft.com/office/powerpoint/2010/main" val="3285400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6F8C9455-B3B7-4F4C-8EED-71C89CF1F2D6}" type="datetimeFigureOut">
              <a:rPr lang="es-MX" smtClean="0"/>
              <a:t>23/09/2019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F1C722E-D24A-4EF0-BB71-3ED0BE3D72D5}" type="slidenum">
              <a:rPr lang="es-MX" smtClean="0"/>
              <a:t>‹Nº›</a:t>
            </a:fld>
            <a:endParaRPr lang="es-MX"/>
          </a:p>
        </p:txBody>
      </p:sp>
    </p:spTree>
    <p:extLst>
      <p:ext uri="{BB962C8B-B14F-4D97-AF65-F5344CB8AC3E}">
        <p14:creationId xmlns:p14="http://schemas.microsoft.com/office/powerpoint/2010/main" val="2691200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6F8C9455-B3B7-4F4C-8EED-71C89CF1F2D6}" type="datetimeFigureOut">
              <a:rPr lang="es-MX" smtClean="0"/>
              <a:t>23/09/2019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6F1C722E-D24A-4EF0-BB71-3ED0BE3D72D5}" type="slidenum">
              <a:rPr lang="es-MX" smtClean="0"/>
              <a:t>‹Nº›</a:t>
            </a:fld>
            <a:endParaRPr lang="es-MX"/>
          </a:p>
        </p:txBody>
      </p:sp>
    </p:spTree>
    <p:extLst>
      <p:ext uri="{BB962C8B-B14F-4D97-AF65-F5344CB8AC3E}">
        <p14:creationId xmlns:p14="http://schemas.microsoft.com/office/powerpoint/2010/main" val="3571135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6F8C9455-B3B7-4F4C-8EED-71C89CF1F2D6}" type="datetimeFigureOut">
              <a:rPr lang="es-MX" smtClean="0"/>
              <a:t>23/09/2019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6F1C722E-D24A-4EF0-BB71-3ED0BE3D72D5}" type="slidenum">
              <a:rPr lang="es-MX" smtClean="0"/>
              <a:t>‹Nº›</a:t>
            </a:fld>
            <a:endParaRPr lang="es-MX"/>
          </a:p>
        </p:txBody>
      </p:sp>
    </p:spTree>
    <p:extLst>
      <p:ext uri="{BB962C8B-B14F-4D97-AF65-F5344CB8AC3E}">
        <p14:creationId xmlns:p14="http://schemas.microsoft.com/office/powerpoint/2010/main" val="3112948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F8C9455-B3B7-4F4C-8EED-71C89CF1F2D6}" type="datetimeFigureOut">
              <a:rPr lang="es-MX" smtClean="0"/>
              <a:t>23/09/2019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6F1C722E-D24A-4EF0-BB71-3ED0BE3D72D5}" type="slidenum">
              <a:rPr lang="es-MX" smtClean="0"/>
              <a:t>‹Nº›</a:t>
            </a:fld>
            <a:endParaRPr lang="es-MX"/>
          </a:p>
        </p:txBody>
      </p:sp>
    </p:spTree>
    <p:extLst>
      <p:ext uri="{BB962C8B-B14F-4D97-AF65-F5344CB8AC3E}">
        <p14:creationId xmlns:p14="http://schemas.microsoft.com/office/powerpoint/2010/main" val="69299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6F8C9455-B3B7-4F4C-8EED-71C89CF1F2D6}" type="datetimeFigureOut">
              <a:rPr lang="es-MX" smtClean="0"/>
              <a:t>23/09/2019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F1C722E-D24A-4EF0-BB71-3ED0BE3D72D5}" type="slidenum">
              <a:rPr lang="es-MX" smtClean="0"/>
              <a:t>‹Nº›</a:t>
            </a:fld>
            <a:endParaRPr lang="es-MX"/>
          </a:p>
        </p:txBody>
      </p:sp>
    </p:spTree>
    <p:extLst>
      <p:ext uri="{BB962C8B-B14F-4D97-AF65-F5344CB8AC3E}">
        <p14:creationId xmlns:p14="http://schemas.microsoft.com/office/powerpoint/2010/main" val="1233036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6F8C9455-B3B7-4F4C-8EED-71C89CF1F2D6}" type="datetimeFigureOut">
              <a:rPr lang="es-MX" smtClean="0"/>
              <a:t>23/09/2019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F1C722E-D24A-4EF0-BB71-3ED0BE3D72D5}" type="slidenum">
              <a:rPr lang="es-MX" smtClean="0"/>
              <a:t>‹Nº›</a:t>
            </a:fld>
            <a:endParaRPr lang="es-MX"/>
          </a:p>
        </p:txBody>
      </p:sp>
    </p:spTree>
    <p:extLst>
      <p:ext uri="{BB962C8B-B14F-4D97-AF65-F5344CB8AC3E}">
        <p14:creationId xmlns:p14="http://schemas.microsoft.com/office/powerpoint/2010/main" val="1972121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F8C9455-B3B7-4F4C-8EED-71C89CF1F2D6}" type="datetimeFigureOut">
              <a:rPr lang="es-MX" smtClean="0"/>
              <a:t>23/09/2019</a:t>
            </a:fld>
            <a:endParaRPr lang="es-MX"/>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F1C722E-D24A-4EF0-BB71-3ED0BE3D72D5}" type="slidenum">
              <a:rPr lang="es-MX" smtClean="0"/>
              <a:t>‹Nº›</a:t>
            </a:fld>
            <a:endParaRPr lang="es-MX"/>
          </a:p>
        </p:txBody>
      </p:sp>
    </p:spTree>
    <p:extLst>
      <p:ext uri="{BB962C8B-B14F-4D97-AF65-F5344CB8AC3E}">
        <p14:creationId xmlns:p14="http://schemas.microsoft.com/office/powerpoint/2010/main" val="20575670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307" y="260648"/>
            <a:ext cx="8259297" cy="576064"/>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1600" dirty="0"/>
              <a:t>UNIVERSIDAD AUTÓNOMA DEL ESTADO DE MÉXICO</a:t>
            </a:r>
          </a:p>
        </p:txBody>
      </p:sp>
      <p:sp>
        <p:nvSpPr>
          <p:cNvPr id="5" name="Título 1"/>
          <p:cNvSpPr txBox="1">
            <a:spLocks/>
          </p:cNvSpPr>
          <p:nvPr/>
        </p:nvSpPr>
        <p:spPr bwMode="auto">
          <a:xfrm>
            <a:off x="1755283" y="764704"/>
            <a:ext cx="5635920" cy="448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normAutofit/>
          </a:bodyPr>
          <a:lstStyle>
            <a:lvl1pPr algn="r" rtl="0" eaLnBrk="0" fontAlgn="base" hangingPunct="0">
              <a:spcBef>
                <a:spcPct val="0"/>
              </a:spcBef>
              <a:spcAft>
                <a:spcPct val="0"/>
              </a:spcAft>
              <a:defRPr sz="60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a:lstStyle>
          <a:p>
            <a:pPr algn="ctr"/>
            <a:r>
              <a:rPr lang="es-ES" sz="1600" dirty="0">
                <a:solidFill>
                  <a:schemeClr val="tx1"/>
                </a:solidFill>
              </a:rPr>
              <a:t>FACULTAD DE CIENCIAS POLÍTICAS Y SOCIALES</a:t>
            </a:r>
          </a:p>
        </p:txBody>
      </p:sp>
      <p:sp>
        <p:nvSpPr>
          <p:cNvPr id="6" name="Título 1"/>
          <p:cNvSpPr txBox="1">
            <a:spLocks/>
          </p:cNvSpPr>
          <p:nvPr/>
        </p:nvSpPr>
        <p:spPr>
          <a:xfrm>
            <a:off x="2066676" y="1373885"/>
            <a:ext cx="5040560" cy="50405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b="1" dirty="0"/>
              <a:t>Licenciatura en Comunicación</a:t>
            </a:r>
          </a:p>
        </p:txBody>
      </p:sp>
      <p:sp>
        <p:nvSpPr>
          <p:cNvPr id="7" name="Título 1"/>
          <p:cNvSpPr txBox="1">
            <a:spLocks/>
          </p:cNvSpPr>
          <p:nvPr/>
        </p:nvSpPr>
        <p:spPr>
          <a:xfrm>
            <a:off x="563312" y="2276873"/>
            <a:ext cx="8047288" cy="11521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800" b="1" i="1" dirty="0">
                <a:solidFill>
                  <a:schemeClr val="accent1">
                    <a:lumMod val="90000"/>
                  </a:schemeClr>
                </a:solidFill>
                <a:effectLst>
                  <a:outerShdw blurRad="38100" dist="38100" dir="2700000" algn="tl">
                    <a:srgbClr val="000000">
                      <a:alpha val="43137"/>
                    </a:srgbClr>
                  </a:outerShdw>
                </a:effectLst>
              </a:rPr>
              <a:t>MEDIACIONES Y REPRESENTACIONES EN LOS RELATOS DE LOS MEDIOS DE COMUNICACIÓN</a:t>
            </a:r>
          </a:p>
        </p:txBody>
      </p:sp>
      <p:sp>
        <p:nvSpPr>
          <p:cNvPr id="8" name="Subtítulo 2"/>
          <p:cNvSpPr txBox="1">
            <a:spLocks/>
          </p:cNvSpPr>
          <p:nvPr/>
        </p:nvSpPr>
        <p:spPr>
          <a:xfrm>
            <a:off x="1768995" y="3556172"/>
            <a:ext cx="5715399" cy="1457004"/>
          </a:xfrm>
          <a:prstGeom prst="rect">
            <a:avLst/>
          </a:prstGeom>
        </p:spPr>
        <p:txBody>
          <a:bodyPr vert="horz" lIns="91440" tIns="45720" rIns="91440" bIns="45720" rtlCol="0">
            <a:noAutofit/>
          </a:bodyPr>
          <a:lstStyle>
            <a:lvl1pPr marL="0" indent="0" algn="l" defTabSz="914400" rtl="0" eaLnBrk="1" latinLnBrk="0" hangingPunct="1">
              <a:spcBef>
                <a:spcPts val="300"/>
              </a:spcBef>
              <a:buClr>
                <a:schemeClr val="accent1"/>
              </a:buClr>
              <a:buSzPct val="75000"/>
              <a:buFont typeface="Wingdings" pitchFamily="2" charset="2"/>
              <a:buNone/>
              <a:defRPr sz="14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baseline="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9pPr>
          </a:lstStyle>
          <a:p>
            <a:pPr algn="ctr"/>
            <a:r>
              <a:rPr lang="es-ES" sz="1600" b="1" dirty="0">
                <a:solidFill>
                  <a:schemeClr val="tx1"/>
                </a:solidFill>
              </a:rPr>
              <a:t>Unidad de Aprendizaje: </a:t>
            </a:r>
          </a:p>
          <a:p>
            <a:pPr algn="ctr"/>
            <a:r>
              <a:rPr lang="es-ES" sz="2000" b="1" dirty="0">
                <a:solidFill>
                  <a:schemeClr val="tx1"/>
                </a:solidFill>
              </a:rPr>
              <a:t>Estudios de Mediación en Comunicación</a:t>
            </a:r>
            <a:endParaRPr lang="es-ES" sz="1600" b="1" dirty="0">
              <a:solidFill>
                <a:schemeClr val="tx1"/>
              </a:solidFill>
            </a:endParaRPr>
          </a:p>
          <a:p>
            <a:pPr algn="ctr"/>
            <a:endParaRPr lang="es-ES" sz="600" b="1" dirty="0">
              <a:solidFill>
                <a:schemeClr val="tx1"/>
              </a:solidFill>
            </a:endParaRPr>
          </a:p>
          <a:p>
            <a:pPr algn="ctr"/>
            <a:r>
              <a:rPr lang="es-ES" sz="1600" b="1" dirty="0">
                <a:solidFill>
                  <a:schemeClr val="tx1"/>
                </a:solidFill>
              </a:rPr>
              <a:t>Núcleo Sustantivo</a:t>
            </a:r>
          </a:p>
          <a:p>
            <a:pPr algn="ctr"/>
            <a:r>
              <a:rPr lang="es-ES" sz="1600" b="1" dirty="0">
                <a:solidFill>
                  <a:schemeClr val="tx1"/>
                </a:solidFill>
              </a:rPr>
              <a:t>Área de Docencia: Disciplinarias de Comunicación</a:t>
            </a:r>
          </a:p>
          <a:p>
            <a:pPr algn="ctr"/>
            <a:endParaRPr lang="es-ES" sz="600" b="1" dirty="0">
              <a:solidFill>
                <a:schemeClr val="tx1"/>
              </a:solidFill>
            </a:endParaRPr>
          </a:p>
        </p:txBody>
      </p:sp>
      <p:sp>
        <p:nvSpPr>
          <p:cNvPr id="9" name="8 CuadroTexto"/>
          <p:cNvSpPr txBox="1"/>
          <p:nvPr/>
        </p:nvSpPr>
        <p:spPr>
          <a:xfrm>
            <a:off x="4139952" y="5517232"/>
            <a:ext cx="4751391" cy="1200329"/>
          </a:xfrm>
          <a:prstGeom prst="rect">
            <a:avLst/>
          </a:prstGeom>
          <a:noFill/>
        </p:spPr>
        <p:txBody>
          <a:bodyPr wrap="square" rtlCol="0">
            <a:spAutoFit/>
          </a:bodyPr>
          <a:lstStyle/>
          <a:p>
            <a:pPr algn="r"/>
            <a:r>
              <a:rPr lang="es-MX" b="1" dirty="0">
                <a:solidFill>
                  <a:schemeClr val="accent1">
                    <a:lumMod val="75000"/>
                  </a:schemeClr>
                </a:solidFill>
                <a:latin typeface="+mj-lt"/>
              </a:rPr>
              <a:t>Material Didáctico elaborado por:</a:t>
            </a:r>
          </a:p>
          <a:p>
            <a:pPr algn="r"/>
            <a:r>
              <a:rPr lang="es-MX" b="1" dirty="0">
                <a:solidFill>
                  <a:schemeClr val="accent1">
                    <a:lumMod val="75000"/>
                  </a:schemeClr>
                </a:solidFill>
                <a:latin typeface="+mj-lt"/>
              </a:rPr>
              <a:t>Mtra. en Com. ANAID PÉREZ MONTEAGUDO</a:t>
            </a:r>
          </a:p>
          <a:p>
            <a:pPr algn="r"/>
            <a:endParaRPr lang="es-MX" b="1" dirty="0">
              <a:solidFill>
                <a:schemeClr val="accent1">
                  <a:lumMod val="75000"/>
                </a:schemeClr>
              </a:solidFill>
              <a:latin typeface="+mj-lt"/>
            </a:endParaRPr>
          </a:p>
          <a:p>
            <a:pPr algn="r"/>
            <a:r>
              <a:rPr lang="es-MX" b="1" dirty="0">
                <a:solidFill>
                  <a:schemeClr val="accent1">
                    <a:lumMod val="75000"/>
                  </a:schemeClr>
                </a:solidFill>
                <a:latin typeface="+mj-lt"/>
              </a:rPr>
              <a:t>Septiembre </a:t>
            </a:r>
            <a:r>
              <a:rPr lang="es-MX" b="1">
                <a:solidFill>
                  <a:schemeClr val="accent1">
                    <a:lumMod val="75000"/>
                  </a:schemeClr>
                </a:solidFill>
                <a:latin typeface="+mj-lt"/>
              </a:rPr>
              <a:t>de 2019</a:t>
            </a:r>
            <a:endParaRPr lang="es-MX" b="1" dirty="0">
              <a:solidFill>
                <a:schemeClr val="accent1">
                  <a:lumMod val="75000"/>
                </a:schemeClr>
              </a:solidFill>
              <a:latin typeface="+mj-lt"/>
            </a:endParaRPr>
          </a:p>
        </p:txBody>
      </p:sp>
      <p:pic>
        <p:nvPicPr>
          <p:cNvPr id="1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63311" y="432864"/>
            <a:ext cx="1098781" cy="1051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484394" y="432865"/>
            <a:ext cx="1126206" cy="1116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4111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Autofit/>
          </a:bodyPr>
          <a:lstStyle/>
          <a:p>
            <a:pPr lvl="0"/>
            <a:r>
              <a:rPr lang="es-ES" sz="2800" b="1" dirty="0">
                <a:solidFill>
                  <a:schemeClr val="accent1">
                    <a:lumMod val="75000"/>
                  </a:schemeClr>
                </a:solidFill>
              </a:rPr>
              <a:t>OPERACIONES MEDIANTE LAS CUALES SE LLEVA A CABO LA MEDIACIÓN COGNITIVA Y ESTRUCTURAL DE LOS PRODUCTOS COMUNICATIVOS</a:t>
            </a:r>
            <a:br>
              <a:rPr lang="es-MX" sz="3600" b="1" dirty="0">
                <a:solidFill>
                  <a:schemeClr val="accent1">
                    <a:lumMod val="75000"/>
                  </a:schemeClr>
                </a:solidFill>
              </a:rPr>
            </a:br>
            <a:endParaRPr lang="es-MX" sz="3600" b="1" dirty="0">
              <a:solidFill>
                <a:schemeClr val="accent1">
                  <a:lumMod val="75000"/>
                </a:schemeClr>
              </a:solidFill>
            </a:endParaRPr>
          </a:p>
        </p:txBody>
      </p:sp>
      <p:sp>
        <p:nvSpPr>
          <p:cNvPr id="5" name="CuadroTexto 2"/>
          <p:cNvSpPr txBox="1">
            <a:spLocks noGrp="1"/>
          </p:cNvSpPr>
          <p:nvPr>
            <p:ph type="body" idx="1"/>
          </p:nvPr>
        </p:nvSpPr>
        <p:spPr>
          <a:xfrm>
            <a:off x="623888" y="4589464"/>
            <a:ext cx="7886700" cy="646331"/>
          </a:xfrm>
          <a:prstGeom prst="rect">
            <a:avLst/>
          </a:prstGeom>
          <a:noFill/>
        </p:spPr>
        <p:txBody>
          <a:bodyPr wrap="square" rtlCol="0">
            <a:spAutoFit/>
          </a:bodyPr>
          <a:lstStyle/>
          <a:p>
            <a:pPr algn="ctr"/>
            <a:r>
              <a:rPr lang="es-MX" sz="2000" dirty="0">
                <a:solidFill>
                  <a:schemeClr val="accent4"/>
                </a:solidFill>
              </a:rPr>
              <a:t>LAS OPERACIONES DE MEDIACIONES EN LOS MEDIOS DE COMUNICACIÓN DE MASAS</a:t>
            </a:r>
          </a:p>
        </p:txBody>
      </p:sp>
    </p:spTree>
    <p:extLst>
      <p:ext uri="{BB962C8B-B14F-4D97-AF65-F5344CB8AC3E}">
        <p14:creationId xmlns:p14="http://schemas.microsoft.com/office/powerpoint/2010/main" val="2087481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50497" y="1001032"/>
            <a:ext cx="1512168" cy="432048"/>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MEDIACIONES</a:t>
            </a:r>
          </a:p>
        </p:txBody>
      </p:sp>
      <p:sp>
        <p:nvSpPr>
          <p:cNvPr id="6" name="CuadroTexto 5"/>
          <p:cNvSpPr txBox="1"/>
          <p:nvPr/>
        </p:nvSpPr>
        <p:spPr>
          <a:xfrm>
            <a:off x="277404" y="2642170"/>
            <a:ext cx="1658353" cy="461665"/>
          </a:xfrm>
          <a:prstGeom prst="rect">
            <a:avLst/>
          </a:prstGeom>
          <a:noFill/>
        </p:spPr>
        <p:txBody>
          <a:bodyPr wrap="square" rtlCol="0">
            <a:spAutoFit/>
          </a:bodyPr>
          <a:lstStyle/>
          <a:p>
            <a:r>
              <a:rPr lang="es-MX" sz="2400" b="1" dirty="0"/>
              <a:t>COGNITIVA</a:t>
            </a:r>
          </a:p>
        </p:txBody>
      </p:sp>
      <p:sp>
        <p:nvSpPr>
          <p:cNvPr id="7" name="CuadroTexto 6"/>
          <p:cNvSpPr txBox="1"/>
          <p:nvPr/>
        </p:nvSpPr>
        <p:spPr>
          <a:xfrm>
            <a:off x="107504" y="4866922"/>
            <a:ext cx="1752575" cy="400110"/>
          </a:xfrm>
          <a:prstGeom prst="rect">
            <a:avLst/>
          </a:prstGeom>
          <a:noFill/>
        </p:spPr>
        <p:txBody>
          <a:bodyPr wrap="square" rtlCol="0">
            <a:spAutoFit/>
          </a:bodyPr>
          <a:lstStyle/>
          <a:p>
            <a:r>
              <a:rPr lang="es-MX" sz="2000" b="1" dirty="0"/>
              <a:t>ESTRUCTURAL</a:t>
            </a:r>
          </a:p>
        </p:txBody>
      </p:sp>
      <p:sp>
        <p:nvSpPr>
          <p:cNvPr id="8" name="CuadroTexto 7"/>
          <p:cNvSpPr txBox="1"/>
          <p:nvPr/>
        </p:nvSpPr>
        <p:spPr>
          <a:xfrm>
            <a:off x="2150280" y="1727552"/>
            <a:ext cx="2232248" cy="2031325"/>
          </a:xfrm>
          <a:prstGeom prst="rect">
            <a:avLst/>
          </a:prstGeom>
          <a:noFill/>
        </p:spPr>
        <p:txBody>
          <a:bodyPr wrap="square" rtlCol="0">
            <a:spAutoFit/>
          </a:bodyPr>
          <a:lstStyle/>
          <a:p>
            <a:r>
              <a:rPr lang="es-MX" sz="1400" dirty="0"/>
              <a:t>Entre la aparición de nuevos aconteceres, cuya producción compromete el consenso social, y la reproducción de normas y valores socialmente compartidos (conflicto entre aconteceres y creencias de las audiencias</a:t>
            </a:r>
          </a:p>
        </p:txBody>
      </p:sp>
      <p:sp>
        <p:nvSpPr>
          <p:cNvPr id="9" name="CuadroTexto 8"/>
          <p:cNvSpPr txBox="1"/>
          <p:nvPr/>
        </p:nvSpPr>
        <p:spPr>
          <a:xfrm>
            <a:off x="2150697" y="4055106"/>
            <a:ext cx="1944216" cy="2031325"/>
          </a:xfrm>
          <a:prstGeom prst="rect">
            <a:avLst/>
          </a:prstGeom>
          <a:noFill/>
        </p:spPr>
        <p:txBody>
          <a:bodyPr wrap="square" rtlCol="0">
            <a:spAutoFit/>
          </a:bodyPr>
          <a:lstStyle/>
          <a:p>
            <a:r>
              <a:rPr lang="es-MX" sz="1400" dirty="0"/>
              <a:t>Entre la imprevisibilidad de los nuevos emergentes y la previsión de la programación del medio (conflicto entre aconteceres y formas de comunicación de los medios) </a:t>
            </a:r>
          </a:p>
        </p:txBody>
      </p:sp>
      <p:sp>
        <p:nvSpPr>
          <p:cNvPr id="10" name="Rectángulo 9"/>
          <p:cNvSpPr/>
          <p:nvPr/>
        </p:nvSpPr>
        <p:spPr>
          <a:xfrm>
            <a:off x="2410926" y="923027"/>
            <a:ext cx="1657018" cy="57349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ysClr val="windowText" lastClr="000000"/>
                </a:solidFill>
              </a:rPr>
              <a:t>Niveles mediados</a:t>
            </a:r>
          </a:p>
        </p:txBody>
      </p:sp>
      <p:sp>
        <p:nvSpPr>
          <p:cNvPr id="11" name="Abrir llave 10"/>
          <p:cNvSpPr/>
          <p:nvPr/>
        </p:nvSpPr>
        <p:spPr>
          <a:xfrm>
            <a:off x="1860079" y="4053348"/>
            <a:ext cx="290618" cy="203308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2" name="Abrir llave 11"/>
          <p:cNvSpPr/>
          <p:nvPr/>
        </p:nvSpPr>
        <p:spPr>
          <a:xfrm>
            <a:off x="2005388" y="1709666"/>
            <a:ext cx="145309" cy="211366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3" name="Rectángulo 12"/>
          <p:cNvSpPr/>
          <p:nvPr/>
        </p:nvSpPr>
        <p:spPr>
          <a:xfrm>
            <a:off x="4832908" y="882742"/>
            <a:ext cx="1697360" cy="590054"/>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Niveles de actuación</a:t>
            </a:r>
          </a:p>
        </p:txBody>
      </p:sp>
      <p:sp>
        <p:nvSpPr>
          <p:cNvPr id="14" name="CuadroTexto 13"/>
          <p:cNvSpPr txBox="1"/>
          <p:nvPr/>
        </p:nvSpPr>
        <p:spPr>
          <a:xfrm>
            <a:off x="4832908" y="1727552"/>
            <a:ext cx="1697360" cy="1169551"/>
          </a:xfrm>
          <a:prstGeom prst="rect">
            <a:avLst/>
          </a:prstGeom>
          <a:noFill/>
        </p:spPr>
        <p:txBody>
          <a:bodyPr wrap="square" rtlCol="0">
            <a:spAutoFit/>
          </a:bodyPr>
          <a:lstStyle/>
          <a:p>
            <a:r>
              <a:rPr lang="es-MX" sz="1400" dirty="0"/>
              <a:t>Sobre los datos de referencia del relato. Se ofrece un modelo de representación del mundo:</a:t>
            </a:r>
          </a:p>
        </p:txBody>
      </p:sp>
      <p:sp>
        <p:nvSpPr>
          <p:cNvPr id="15" name="CuadroTexto 14"/>
          <p:cNvSpPr txBox="1"/>
          <p:nvPr/>
        </p:nvSpPr>
        <p:spPr>
          <a:xfrm>
            <a:off x="4832908" y="3000382"/>
            <a:ext cx="1697360" cy="646331"/>
          </a:xfrm>
          <a:prstGeom prst="rect">
            <a:avLst/>
          </a:prstGeom>
          <a:noFill/>
        </p:spPr>
        <p:txBody>
          <a:bodyPr wrap="square" rtlCol="0">
            <a:spAutoFit/>
          </a:bodyPr>
          <a:lstStyle/>
          <a:p>
            <a:r>
              <a:rPr lang="es-MX" b="1" dirty="0">
                <a:solidFill>
                  <a:schemeClr val="accent5">
                    <a:lumMod val="75000"/>
                  </a:schemeClr>
                </a:solidFill>
              </a:rPr>
              <a:t>TAREA DE MITIFICACIÓN</a:t>
            </a:r>
          </a:p>
        </p:txBody>
      </p:sp>
      <p:sp>
        <p:nvSpPr>
          <p:cNvPr id="16" name="CuadroTexto 15"/>
          <p:cNvSpPr txBox="1"/>
          <p:nvPr/>
        </p:nvSpPr>
        <p:spPr>
          <a:xfrm>
            <a:off x="4832908" y="3968582"/>
            <a:ext cx="1664783" cy="2154436"/>
          </a:xfrm>
          <a:prstGeom prst="rect">
            <a:avLst/>
          </a:prstGeom>
          <a:noFill/>
        </p:spPr>
        <p:txBody>
          <a:bodyPr wrap="square" rtlCol="0">
            <a:spAutoFit/>
          </a:bodyPr>
          <a:lstStyle/>
          <a:p>
            <a:r>
              <a:rPr lang="es-MX" sz="1400" dirty="0"/>
              <a:t>Sobre las formas de presentación del relato. Se ofrece un modelo de producción de comunicación:</a:t>
            </a:r>
          </a:p>
          <a:p>
            <a:endParaRPr lang="es-MX" sz="1400" dirty="0"/>
          </a:p>
          <a:p>
            <a:r>
              <a:rPr lang="es-MX" b="1" dirty="0">
                <a:solidFill>
                  <a:schemeClr val="accent5">
                    <a:lumMod val="75000"/>
                  </a:schemeClr>
                </a:solidFill>
              </a:rPr>
              <a:t>TAREA DE RITUALIZACIÓN</a:t>
            </a:r>
          </a:p>
        </p:txBody>
      </p:sp>
      <p:sp>
        <p:nvSpPr>
          <p:cNvPr id="17" name="Rectángulo 16"/>
          <p:cNvSpPr/>
          <p:nvPr/>
        </p:nvSpPr>
        <p:spPr>
          <a:xfrm>
            <a:off x="6980648" y="882742"/>
            <a:ext cx="1794785" cy="613778"/>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chemeClr val="tx1"/>
                </a:solidFill>
              </a:rPr>
              <a:t>Procesos técnicos de intervención</a:t>
            </a:r>
          </a:p>
        </p:txBody>
      </p:sp>
      <p:sp>
        <p:nvSpPr>
          <p:cNvPr id="18" name="CuadroTexto 17"/>
          <p:cNvSpPr txBox="1"/>
          <p:nvPr/>
        </p:nvSpPr>
        <p:spPr>
          <a:xfrm>
            <a:off x="6980648" y="1709666"/>
            <a:ext cx="1794785" cy="1323439"/>
          </a:xfrm>
          <a:prstGeom prst="rect">
            <a:avLst/>
          </a:prstGeom>
          <a:noFill/>
        </p:spPr>
        <p:txBody>
          <a:bodyPr wrap="square" rtlCol="0">
            <a:spAutoFit/>
          </a:bodyPr>
          <a:lstStyle/>
          <a:p>
            <a:r>
              <a:rPr lang="es-MX" sz="1600" dirty="0"/>
              <a:t>Se interviene sobre la dimensión </a:t>
            </a:r>
            <a:r>
              <a:rPr lang="es-MX" sz="1600" i="1" dirty="0"/>
              <a:t>novedad // banalidad </a:t>
            </a:r>
            <a:r>
              <a:rPr lang="es-MX" sz="1600" dirty="0"/>
              <a:t>de los datos de referencia</a:t>
            </a:r>
          </a:p>
        </p:txBody>
      </p:sp>
      <p:sp>
        <p:nvSpPr>
          <p:cNvPr id="19" name="CuadroTexto 18"/>
          <p:cNvSpPr txBox="1"/>
          <p:nvPr/>
        </p:nvSpPr>
        <p:spPr>
          <a:xfrm>
            <a:off x="6804248" y="4582360"/>
            <a:ext cx="2160240" cy="1323439"/>
          </a:xfrm>
          <a:prstGeom prst="rect">
            <a:avLst/>
          </a:prstGeom>
          <a:noFill/>
        </p:spPr>
        <p:txBody>
          <a:bodyPr wrap="square" rtlCol="0">
            <a:spAutoFit/>
          </a:bodyPr>
          <a:lstStyle/>
          <a:p>
            <a:r>
              <a:rPr lang="es-MX" sz="1600" dirty="0"/>
              <a:t>Se interviene sobre la dimensión </a:t>
            </a:r>
            <a:r>
              <a:rPr lang="es-MX" sz="1600" i="1" dirty="0"/>
              <a:t>relevancia// irrelevancia </a:t>
            </a:r>
            <a:r>
              <a:rPr lang="es-MX" sz="1600" dirty="0"/>
              <a:t>de la presentación de los datos de referencia.</a:t>
            </a:r>
          </a:p>
        </p:txBody>
      </p:sp>
      <p:sp>
        <p:nvSpPr>
          <p:cNvPr id="21" name="Flecha abajo 20"/>
          <p:cNvSpPr/>
          <p:nvPr/>
        </p:nvSpPr>
        <p:spPr>
          <a:xfrm>
            <a:off x="7734024" y="3585157"/>
            <a:ext cx="144016" cy="490066"/>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CuadroTexto 21"/>
          <p:cNvSpPr txBox="1"/>
          <p:nvPr/>
        </p:nvSpPr>
        <p:spPr>
          <a:xfrm>
            <a:off x="6497691" y="6341990"/>
            <a:ext cx="2646309" cy="307777"/>
          </a:xfrm>
          <a:prstGeom prst="rect">
            <a:avLst/>
          </a:prstGeom>
          <a:noFill/>
        </p:spPr>
        <p:txBody>
          <a:bodyPr wrap="square" rtlCol="0">
            <a:spAutoFit/>
          </a:bodyPr>
          <a:lstStyle/>
          <a:p>
            <a:r>
              <a:rPr lang="es-MX" sz="1400" dirty="0"/>
              <a:t>REDUNDANCIA// INFORMACIÓN</a:t>
            </a:r>
          </a:p>
        </p:txBody>
      </p:sp>
    </p:spTree>
    <p:extLst>
      <p:ext uri="{BB962C8B-B14F-4D97-AF65-F5344CB8AC3E}">
        <p14:creationId xmlns:p14="http://schemas.microsoft.com/office/powerpoint/2010/main" val="3522416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2"/>
          <p:cNvSpPr txBox="1">
            <a:spLocks noGrp="1"/>
          </p:cNvSpPr>
          <p:nvPr>
            <p:ph type="title"/>
          </p:nvPr>
        </p:nvSpPr>
        <p:spPr>
          <a:xfrm>
            <a:off x="623888" y="2808150"/>
            <a:ext cx="7886700" cy="1754326"/>
          </a:xfrm>
          <a:prstGeom prst="rect">
            <a:avLst/>
          </a:prstGeom>
          <a:noFill/>
        </p:spPr>
        <p:txBody>
          <a:bodyPr wrap="square" rtlCol="0">
            <a:spAutoFit/>
          </a:bodyPr>
          <a:lstStyle/>
          <a:p>
            <a:pPr algn="ctr"/>
            <a:r>
              <a:rPr lang="es-MX" sz="4000" b="1" dirty="0">
                <a:solidFill>
                  <a:schemeClr val="accent5">
                    <a:lumMod val="75000"/>
                  </a:schemeClr>
                </a:solidFill>
              </a:rPr>
              <a:t>LAS OPERACIONES DE MEDIACIONES EN LOS MEDIOS DE COMUNICACIÓN DE MASAS</a:t>
            </a:r>
          </a:p>
        </p:txBody>
      </p:sp>
    </p:spTree>
    <p:extLst>
      <p:ext uri="{BB962C8B-B14F-4D97-AF65-F5344CB8AC3E}">
        <p14:creationId xmlns:p14="http://schemas.microsoft.com/office/powerpoint/2010/main" val="1065968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9392"/>
            <a:ext cx="8301608" cy="432048"/>
          </a:xfrm>
        </p:spPr>
        <p:txBody>
          <a:bodyPr>
            <a:noAutofit/>
          </a:bodyPr>
          <a:lstStyle/>
          <a:p>
            <a:r>
              <a:rPr lang="es-ES" sz="1400" u="sng" dirty="0"/>
              <a:t>Mediaciones existentes entre el acontecer y su entorno por vía comunicativa</a:t>
            </a:r>
            <a:r>
              <a:rPr lang="es-ES" sz="1400" dirty="0"/>
              <a:t>.</a:t>
            </a:r>
            <a:endParaRPr lang="es-MX" sz="1400" dirty="0"/>
          </a:p>
        </p:txBody>
      </p:sp>
      <p:sp>
        <p:nvSpPr>
          <p:cNvPr id="3" name="Rectángulo 2"/>
          <p:cNvSpPr/>
          <p:nvPr/>
        </p:nvSpPr>
        <p:spPr>
          <a:xfrm>
            <a:off x="971600" y="208640"/>
            <a:ext cx="7560840" cy="432048"/>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a:solidFill>
                  <a:sysClr val="windowText" lastClr="000000"/>
                </a:solidFill>
              </a:rPr>
              <a:t>INTEGRACIÓN DE LAS ACTIVIDADES DE LOS MCM EN LOS PROCESOS DE MEDIACIÓN GENERALES QUE OPERAN ENTRE EL CAMBIO DEL ENTORNO Y LA RESPUESTA DE LOS SUJETOS A DICHO CAMBIO</a:t>
            </a:r>
          </a:p>
        </p:txBody>
      </p:sp>
      <p:sp>
        <p:nvSpPr>
          <p:cNvPr id="4" name="Rectángulo 3"/>
          <p:cNvSpPr/>
          <p:nvPr/>
        </p:nvSpPr>
        <p:spPr>
          <a:xfrm>
            <a:off x="2915816" y="764704"/>
            <a:ext cx="6228184" cy="6093296"/>
          </a:xfrm>
          <a:prstGeom prst="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3329862" y="860784"/>
            <a:ext cx="2719738" cy="6247864"/>
          </a:xfrm>
          <a:prstGeom prst="rect">
            <a:avLst/>
          </a:prstGeom>
          <a:noFill/>
        </p:spPr>
        <p:txBody>
          <a:bodyPr wrap="square" rtlCol="0">
            <a:spAutoFit/>
          </a:bodyPr>
          <a:lstStyle/>
          <a:p>
            <a:r>
              <a:rPr lang="es-MX" sz="800" dirty="0"/>
              <a:t>De determinados EMERGENTES que</a:t>
            </a:r>
          </a:p>
          <a:p>
            <a:endParaRPr lang="es-MX" sz="800" dirty="0"/>
          </a:p>
          <a:p>
            <a:r>
              <a:rPr lang="es-MX" sz="800" dirty="0"/>
              <a:t>ACONTECEN en determinado grupo social,</a:t>
            </a:r>
          </a:p>
          <a:p>
            <a:endParaRPr lang="es-MX" sz="800" dirty="0"/>
          </a:p>
          <a:p>
            <a:endParaRPr lang="es-MX" sz="800" dirty="0"/>
          </a:p>
          <a:p>
            <a:r>
              <a:rPr lang="es-MX" sz="800" dirty="0"/>
              <a:t>Determinadas INSTITUCIONES COMUNICATIVAS a través de determinados MCM, por el concurso de determinados EMISORES, seleccionan determinados OBJETOS DE REFERENCIA,</a:t>
            </a:r>
          </a:p>
          <a:p>
            <a:endParaRPr lang="es-MX" sz="800" dirty="0"/>
          </a:p>
          <a:p>
            <a:endParaRPr lang="es-MX" sz="800" dirty="0"/>
          </a:p>
          <a:p>
            <a:r>
              <a:rPr lang="es-MX" sz="800" dirty="0"/>
              <a:t>a propósito de las cuales ofrecen determinados DATOS DE REFERENCIA SOBRE LO QUE ACONTECE,</a:t>
            </a:r>
          </a:p>
          <a:p>
            <a:endParaRPr lang="es-MX" sz="800" dirty="0"/>
          </a:p>
          <a:p>
            <a:r>
              <a:rPr lang="es-MX" sz="800" dirty="0"/>
              <a:t>que poseen en relación con determinados VALORES DE REFERENCIA (PRINCIPIA),</a:t>
            </a:r>
          </a:p>
          <a:p>
            <a:endParaRPr lang="es-MX" sz="800" dirty="0"/>
          </a:p>
          <a:p>
            <a:r>
              <a:rPr lang="es-MX" sz="800" dirty="0"/>
              <a:t> a propósito  de las cuales ofrecen determinados DATOS DE EVALUACIÓN DE LO QUE ACONTECE.</a:t>
            </a:r>
          </a:p>
          <a:p>
            <a:endParaRPr lang="es-MX" sz="800" dirty="0"/>
          </a:p>
          <a:p>
            <a:r>
              <a:rPr lang="es-MX" sz="800" dirty="0"/>
              <a:t>Los datos de referencia y los datos de evaluación se integran en un repertorio  de TEMAS,</a:t>
            </a:r>
          </a:p>
          <a:p>
            <a:endParaRPr lang="es-MX" sz="800" dirty="0"/>
          </a:p>
          <a:p>
            <a:r>
              <a:rPr lang="es-MX" sz="800" dirty="0"/>
              <a:t>desarrollados en unos RELATOS concretos que ocupan determinado espacio y/o  tiempo y se confeccionan o montan de determinada forma en un PRODUCTO COMUNICATIVO.</a:t>
            </a:r>
          </a:p>
          <a:p>
            <a:endParaRPr lang="es-MX" sz="800" dirty="0"/>
          </a:p>
          <a:p>
            <a:endParaRPr lang="es-MX" sz="800" dirty="0"/>
          </a:p>
          <a:p>
            <a:r>
              <a:rPr lang="es-MX" sz="800" dirty="0"/>
              <a:t>que trata de hacer llegar a determinadas AUDIENCIAS</a:t>
            </a:r>
          </a:p>
          <a:p>
            <a:endParaRPr lang="es-MX" sz="800" dirty="0"/>
          </a:p>
          <a:p>
            <a:endParaRPr lang="es-MX" sz="800" dirty="0"/>
          </a:p>
          <a:p>
            <a:r>
              <a:rPr lang="es-MX" sz="800" dirty="0"/>
              <a:t>PRODUCTO que llega a ser  conocido por determinados Actores (RECEPTORES EFECTIVOS),</a:t>
            </a:r>
          </a:p>
          <a:p>
            <a:endParaRPr lang="es-MX" sz="800" dirty="0"/>
          </a:p>
          <a:p>
            <a:endParaRPr lang="es-MX" sz="800" dirty="0"/>
          </a:p>
          <a:p>
            <a:endParaRPr lang="es-MX" sz="800" dirty="0"/>
          </a:p>
          <a:p>
            <a:r>
              <a:rPr lang="es-MX" sz="800" dirty="0"/>
              <a:t>quienes seleccionan determinados datos (de referencia y de evaluación) PERTINENTES para su s intereses y necesidades y los relacionan con otros datos procedentes de otras fuentes de información y de evaluación, o procedentes de la propia experiencia, en una REPRESENTACIÓN SUBJETIVA,  concretamente a los mismos o otros objetos de referencia.</a:t>
            </a:r>
          </a:p>
          <a:p>
            <a:endParaRPr lang="es-MX" sz="800" dirty="0"/>
          </a:p>
          <a:p>
            <a:endParaRPr lang="es-MX" sz="800" dirty="0"/>
          </a:p>
          <a:p>
            <a:endParaRPr lang="es-MX" sz="800" dirty="0"/>
          </a:p>
          <a:p>
            <a:r>
              <a:rPr lang="es-MX" sz="800" dirty="0"/>
              <a:t>Esta representación eventualmente puede orientar los comportamientos del Agente.</a:t>
            </a:r>
          </a:p>
          <a:p>
            <a:endParaRPr lang="es-MX" sz="800" dirty="0"/>
          </a:p>
          <a:p>
            <a:endParaRPr lang="es-MX" sz="800" dirty="0"/>
          </a:p>
        </p:txBody>
      </p:sp>
      <p:sp>
        <p:nvSpPr>
          <p:cNvPr id="6" name="CuadroTexto 5"/>
          <p:cNvSpPr txBox="1"/>
          <p:nvPr/>
        </p:nvSpPr>
        <p:spPr>
          <a:xfrm>
            <a:off x="7202768" y="810336"/>
            <a:ext cx="1800200" cy="215444"/>
          </a:xfrm>
          <a:prstGeom prst="rect">
            <a:avLst/>
          </a:prstGeom>
          <a:noFill/>
        </p:spPr>
        <p:txBody>
          <a:bodyPr wrap="square" rtlCol="0">
            <a:spAutoFit/>
          </a:bodyPr>
          <a:lstStyle/>
          <a:p>
            <a:r>
              <a:rPr lang="es-MX" sz="800" dirty="0"/>
              <a:t>SELECCIONES MEDIADAS POR (SR)</a:t>
            </a:r>
          </a:p>
        </p:txBody>
      </p:sp>
      <p:sp>
        <p:nvSpPr>
          <p:cNvPr id="8" name="Rectángulo 7"/>
          <p:cNvSpPr/>
          <p:nvPr/>
        </p:nvSpPr>
        <p:spPr>
          <a:xfrm>
            <a:off x="3131839" y="1080727"/>
            <a:ext cx="5814751" cy="5300601"/>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7202768" y="1176669"/>
            <a:ext cx="1620898" cy="215444"/>
          </a:xfrm>
          <a:prstGeom prst="rect">
            <a:avLst/>
          </a:prstGeom>
          <a:noFill/>
        </p:spPr>
        <p:txBody>
          <a:bodyPr wrap="square" rtlCol="0">
            <a:spAutoFit/>
          </a:bodyPr>
          <a:lstStyle/>
          <a:p>
            <a:r>
              <a:rPr lang="es-MX" sz="800" dirty="0"/>
              <a:t>SELECCIONES MEDIADAS POR (SS)</a:t>
            </a:r>
          </a:p>
        </p:txBody>
      </p:sp>
      <p:sp>
        <p:nvSpPr>
          <p:cNvPr id="11" name="Rectángulo 10"/>
          <p:cNvSpPr/>
          <p:nvPr/>
        </p:nvSpPr>
        <p:spPr>
          <a:xfrm>
            <a:off x="3211251" y="1406066"/>
            <a:ext cx="5637313" cy="324036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p:cNvSpPr/>
          <p:nvPr/>
        </p:nvSpPr>
        <p:spPr>
          <a:xfrm>
            <a:off x="3211251" y="5284318"/>
            <a:ext cx="5637313" cy="1025002"/>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CuadroTexto 12"/>
          <p:cNvSpPr txBox="1"/>
          <p:nvPr/>
        </p:nvSpPr>
        <p:spPr>
          <a:xfrm>
            <a:off x="7206683" y="1467061"/>
            <a:ext cx="1692906" cy="215444"/>
          </a:xfrm>
          <a:prstGeom prst="rect">
            <a:avLst/>
          </a:prstGeom>
          <a:noFill/>
        </p:spPr>
        <p:txBody>
          <a:bodyPr wrap="square" rtlCol="0">
            <a:spAutoFit/>
          </a:bodyPr>
          <a:lstStyle/>
          <a:p>
            <a:r>
              <a:rPr lang="es-MX" sz="800" dirty="0"/>
              <a:t>SELECCIONES MEDIADAS POR (SC)</a:t>
            </a:r>
          </a:p>
        </p:txBody>
      </p:sp>
      <p:sp>
        <p:nvSpPr>
          <p:cNvPr id="14" name="Rectángulo 13"/>
          <p:cNvSpPr/>
          <p:nvPr/>
        </p:nvSpPr>
        <p:spPr>
          <a:xfrm>
            <a:off x="3329862" y="1439412"/>
            <a:ext cx="5016698" cy="693444"/>
          </a:xfrm>
          <a:custGeom>
            <a:avLst/>
            <a:gdLst>
              <a:gd name="connsiteX0" fmla="*/ 0 w 5016698"/>
              <a:gd name="connsiteY0" fmla="*/ 0 h 693444"/>
              <a:gd name="connsiteX1" fmla="*/ 5016698 w 5016698"/>
              <a:gd name="connsiteY1" fmla="*/ 0 h 693444"/>
              <a:gd name="connsiteX2" fmla="*/ 5016698 w 5016698"/>
              <a:gd name="connsiteY2" fmla="*/ 693444 h 693444"/>
              <a:gd name="connsiteX3" fmla="*/ 0 w 5016698"/>
              <a:gd name="connsiteY3" fmla="*/ 693444 h 693444"/>
              <a:gd name="connsiteX4" fmla="*/ 0 w 5016698"/>
              <a:gd name="connsiteY4" fmla="*/ 0 h 693444"/>
              <a:gd name="connsiteX0" fmla="*/ 0 w 5016698"/>
              <a:gd name="connsiteY0" fmla="*/ 0 h 693444"/>
              <a:gd name="connsiteX1" fmla="*/ 2943200 w 5016698"/>
              <a:gd name="connsiteY1" fmla="*/ 51515 h 693444"/>
              <a:gd name="connsiteX2" fmla="*/ 5016698 w 5016698"/>
              <a:gd name="connsiteY2" fmla="*/ 693444 h 693444"/>
              <a:gd name="connsiteX3" fmla="*/ 0 w 5016698"/>
              <a:gd name="connsiteY3" fmla="*/ 693444 h 693444"/>
              <a:gd name="connsiteX4" fmla="*/ 0 w 5016698"/>
              <a:gd name="connsiteY4" fmla="*/ 0 h 693444"/>
              <a:gd name="connsiteX0" fmla="*/ 0 w 5016698"/>
              <a:gd name="connsiteY0" fmla="*/ 0 h 693444"/>
              <a:gd name="connsiteX1" fmla="*/ 2981837 w 5016698"/>
              <a:gd name="connsiteY1" fmla="*/ 51515 h 693444"/>
              <a:gd name="connsiteX2" fmla="*/ 5016698 w 5016698"/>
              <a:gd name="connsiteY2" fmla="*/ 693444 h 693444"/>
              <a:gd name="connsiteX3" fmla="*/ 0 w 5016698"/>
              <a:gd name="connsiteY3" fmla="*/ 693444 h 693444"/>
              <a:gd name="connsiteX4" fmla="*/ 0 w 5016698"/>
              <a:gd name="connsiteY4" fmla="*/ 0 h 693444"/>
              <a:gd name="connsiteX0" fmla="*/ 0 w 5016698"/>
              <a:gd name="connsiteY0" fmla="*/ 0 h 693444"/>
              <a:gd name="connsiteX1" fmla="*/ 2981837 w 5016698"/>
              <a:gd name="connsiteY1" fmla="*/ 51515 h 693444"/>
              <a:gd name="connsiteX2" fmla="*/ 4423220 w 5016698"/>
              <a:gd name="connsiteY2" fmla="*/ 492419 h 693444"/>
              <a:gd name="connsiteX3" fmla="*/ 5016698 w 5016698"/>
              <a:gd name="connsiteY3" fmla="*/ 693444 h 693444"/>
              <a:gd name="connsiteX4" fmla="*/ 0 w 5016698"/>
              <a:gd name="connsiteY4" fmla="*/ 693444 h 693444"/>
              <a:gd name="connsiteX5" fmla="*/ 0 w 5016698"/>
              <a:gd name="connsiteY5" fmla="*/ 0 h 693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16698" h="693444">
                <a:moveTo>
                  <a:pt x="0" y="0"/>
                </a:moveTo>
                <a:lnTo>
                  <a:pt x="2981837" y="51515"/>
                </a:lnTo>
                <a:lnTo>
                  <a:pt x="4423220" y="492419"/>
                </a:lnTo>
                <a:lnTo>
                  <a:pt x="5016698" y="693444"/>
                </a:lnTo>
                <a:lnTo>
                  <a:pt x="0" y="693444"/>
                </a:lnTo>
                <a:lnTo>
                  <a:pt x="0" y="0"/>
                </a:ln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CuadroTexto 14"/>
          <p:cNvSpPr txBox="1"/>
          <p:nvPr/>
        </p:nvSpPr>
        <p:spPr>
          <a:xfrm>
            <a:off x="6168211" y="1795806"/>
            <a:ext cx="1683671" cy="338554"/>
          </a:xfrm>
          <a:prstGeom prst="rect">
            <a:avLst/>
          </a:prstGeom>
          <a:noFill/>
        </p:spPr>
        <p:txBody>
          <a:bodyPr wrap="square" rtlCol="0">
            <a:spAutoFit/>
          </a:bodyPr>
          <a:lstStyle/>
          <a:p>
            <a:r>
              <a:rPr lang="es-MX" sz="800" dirty="0"/>
              <a:t>Proceso de selección </a:t>
            </a:r>
          </a:p>
          <a:p>
            <a:r>
              <a:rPr lang="es-MX" sz="800" dirty="0"/>
              <a:t>del acontecer público</a:t>
            </a:r>
          </a:p>
        </p:txBody>
      </p:sp>
      <p:cxnSp>
        <p:nvCxnSpPr>
          <p:cNvPr id="17" name="Conector recto de flecha 16"/>
          <p:cNvCxnSpPr>
            <a:stCxn id="4" idx="0"/>
          </p:cNvCxnSpPr>
          <p:nvPr/>
        </p:nvCxnSpPr>
        <p:spPr>
          <a:xfrm>
            <a:off x="6029908" y="764704"/>
            <a:ext cx="19692" cy="136815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Rectángulo 18"/>
          <p:cNvSpPr/>
          <p:nvPr/>
        </p:nvSpPr>
        <p:spPr>
          <a:xfrm>
            <a:off x="3329862" y="2204864"/>
            <a:ext cx="5016698" cy="208823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CuadroTexto 19"/>
          <p:cNvSpPr txBox="1"/>
          <p:nvPr/>
        </p:nvSpPr>
        <p:spPr>
          <a:xfrm>
            <a:off x="7149121" y="2507262"/>
            <a:ext cx="864096" cy="584775"/>
          </a:xfrm>
          <a:prstGeom prst="rect">
            <a:avLst/>
          </a:prstGeom>
          <a:noFill/>
        </p:spPr>
        <p:txBody>
          <a:bodyPr wrap="square" rtlCol="0">
            <a:spAutoFit/>
          </a:bodyPr>
          <a:lstStyle/>
          <a:p>
            <a:r>
              <a:rPr lang="es-MX" sz="800" b="1" dirty="0"/>
              <a:t>Procesos de producción de representaciones sociales</a:t>
            </a:r>
          </a:p>
        </p:txBody>
      </p:sp>
      <p:sp>
        <p:nvSpPr>
          <p:cNvPr id="21" name="CuadroTexto 20"/>
          <p:cNvSpPr txBox="1"/>
          <p:nvPr/>
        </p:nvSpPr>
        <p:spPr>
          <a:xfrm>
            <a:off x="6298950" y="3253455"/>
            <a:ext cx="1153370" cy="338554"/>
          </a:xfrm>
          <a:prstGeom prst="rect">
            <a:avLst/>
          </a:prstGeom>
          <a:noFill/>
        </p:spPr>
        <p:txBody>
          <a:bodyPr wrap="square" rtlCol="0">
            <a:spAutoFit/>
          </a:bodyPr>
          <a:lstStyle/>
          <a:p>
            <a:r>
              <a:rPr lang="es-MX" sz="800" dirty="0"/>
              <a:t>Tarea de mediación cognitiva</a:t>
            </a:r>
          </a:p>
        </p:txBody>
      </p:sp>
      <p:sp>
        <p:nvSpPr>
          <p:cNvPr id="22" name="CuadroTexto 21"/>
          <p:cNvSpPr txBox="1"/>
          <p:nvPr/>
        </p:nvSpPr>
        <p:spPr>
          <a:xfrm>
            <a:off x="6298950" y="3789040"/>
            <a:ext cx="1153370" cy="338554"/>
          </a:xfrm>
          <a:prstGeom prst="rect">
            <a:avLst/>
          </a:prstGeom>
          <a:noFill/>
        </p:spPr>
        <p:txBody>
          <a:bodyPr wrap="square" rtlCol="0">
            <a:spAutoFit/>
          </a:bodyPr>
          <a:lstStyle/>
          <a:p>
            <a:r>
              <a:rPr lang="es-MX" sz="800" dirty="0"/>
              <a:t>Tarea de mediación estructural</a:t>
            </a:r>
          </a:p>
        </p:txBody>
      </p:sp>
      <p:cxnSp>
        <p:nvCxnSpPr>
          <p:cNvPr id="24" name="Conector recto de flecha 23"/>
          <p:cNvCxnSpPr/>
          <p:nvPr/>
        </p:nvCxnSpPr>
        <p:spPr>
          <a:xfrm>
            <a:off x="6049600" y="2204864"/>
            <a:ext cx="0" cy="13871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Conector recto de flecha 26"/>
          <p:cNvCxnSpPr/>
          <p:nvPr/>
        </p:nvCxnSpPr>
        <p:spPr>
          <a:xfrm>
            <a:off x="6049600" y="3717032"/>
            <a:ext cx="0" cy="4105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8" name="Rectángulo 27"/>
          <p:cNvSpPr/>
          <p:nvPr/>
        </p:nvSpPr>
        <p:spPr>
          <a:xfrm>
            <a:off x="3329862" y="4386091"/>
            <a:ext cx="5016698" cy="692383"/>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CuadroTexto 28"/>
          <p:cNvSpPr txBox="1"/>
          <p:nvPr/>
        </p:nvSpPr>
        <p:spPr>
          <a:xfrm>
            <a:off x="6321029" y="4405317"/>
            <a:ext cx="1656184" cy="215444"/>
          </a:xfrm>
          <a:prstGeom prst="rect">
            <a:avLst/>
          </a:prstGeom>
          <a:noFill/>
        </p:spPr>
        <p:txBody>
          <a:bodyPr wrap="square" rtlCol="0">
            <a:spAutoFit/>
          </a:bodyPr>
          <a:lstStyle/>
          <a:p>
            <a:r>
              <a:rPr lang="es-MX" sz="800" dirty="0"/>
              <a:t>Proceso de selección de públicos</a:t>
            </a:r>
          </a:p>
        </p:txBody>
      </p:sp>
      <p:cxnSp>
        <p:nvCxnSpPr>
          <p:cNvPr id="31" name="Conector recto de flecha 30"/>
          <p:cNvCxnSpPr/>
          <p:nvPr/>
        </p:nvCxnSpPr>
        <p:spPr>
          <a:xfrm>
            <a:off x="6039214" y="4423710"/>
            <a:ext cx="10386" cy="6190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Rectángulo 31"/>
          <p:cNvSpPr/>
          <p:nvPr/>
        </p:nvSpPr>
        <p:spPr>
          <a:xfrm>
            <a:off x="3329862" y="5341687"/>
            <a:ext cx="5016698" cy="895625"/>
          </a:xfrm>
          <a:custGeom>
            <a:avLst/>
            <a:gdLst>
              <a:gd name="connsiteX0" fmla="*/ 0 w 5016698"/>
              <a:gd name="connsiteY0" fmla="*/ 0 h 895625"/>
              <a:gd name="connsiteX1" fmla="*/ 5016698 w 5016698"/>
              <a:gd name="connsiteY1" fmla="*/ 0 h 895625"/>
              <a:gd name="connsiteX2" fmla="*/ 5016698 w 5016698"/>
              <a:gd name="connsiteY2" fmla="*/ 895625 h 895625"/>
              <a:gd name="connsiteX3" fmla="*/ 0 w 5016698"/>
              <a:gd name="connsiteY3" fmla="*/ 895625 h 895625"/>
              <a:gd name="connsiteX4" fmla="*/ 0 w 5016698"/>
              <a:gd name="connsiteY4" fmla="*/ 0 h 895625"/>
              <a:gd name="connsiteX0" fmla="*/ 0 w 5016698"/>
              <a:gd name="connsiteY0" fmla="*/ 0 h 895625"/>
              <a:gd name="connsiteX1" fmla="*/ 3780326 w 5016698"/>
              <a:gd name="connsiteY1" fmla="*/ 218940 h 895625"/>
              <a:gd name="connsiteX2" fmla="*/ 5016698 w 5016698"/>
              <a:gd name="connsiteY2" fmla="*/ 895625 h 895625"/>
              <a:gd name="connsiteX3" fmla="*/ 0 w 5016698"/>
              <a:gd name="connsiteY3" fmla="*/ 895625 h 895625"/>
              <a:gd name="connsiteX4" fmla="*/ 0 w 5016698"/>
              <a:gd name="connsiteY4" fmla="*/ 0 h 895625"/>
              <a:gd name="connsiteX0" fmla="*/ 0 w 5016698"/>
              <a:gd name="connsiteY0" fmla="*/ 0 h 895625"/>
              <a:gd name="connsiteX1" fmla="*/ 3793205 w 5016698"/>
              <a:gd name="connsiteY1" fmla="*/ 38636 h 895625"/>
              <a:gd name="connsiteX2" fmla="*/ 5016698 w 5016698"/>
              <a:gd name="connsiteY2" fmla="*/ 895625 h 895625"/>
              <a:gd name="connsiteX3" fmla="*/ 0 w 5016698"/>
              <a:gd name="connsiteY3" fmla="*/ 895625 h 895625"/>
              <a:gd name="connsiteX4" fmla="*/ 0 w 5016698"/>
              <a:gd name="connsiteY4" fmla="*/ 0 h 895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6698" h="895625">
                <a:moveTo>
                  <a:pt x="0" y="0"/>
                </a:moveTo>
                <a:lnTo>
                  <a:pt x="3793205" y="38636"/>
                </a:lnTo>
                <a:lnTo>
                  <a:pt x="5016698" y="895625"/>
                </a:lnTo>
                <a:lnTo>
                  <a:pt x="0" y="895625"/>
                </a:lnTo>
                <a:lnTo>
                  <a:pt x="0" y="0"/>
                </a:lnTo>
                <a:close/>
              </a:path>
            </a:pathLst>
          </a:custGeom>
          <a:no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CuadroTexto 32"/>
          <p:cNvSpPr txBox="1"/>
          <p:nvPr/>
        </p:nvSpPr>
        <p:spPr>
          <a:xfrm>
            <a:off x="7773775" y="5313453"/>
            <a:ext cx="1172816" cy="338554"/>
          </a:xfrm>
          <a:prstGeom prst="rect">
            <a:avLst/>
          </a:prstGeom>
          <a:noFill/>
        </p:spPr>
        <p:txBody>
          <a:bodyPr wrap="square" rtlCol="0">
            <a:spAutoFit/>
          </a:bodyPr>
          <a:lstStyle/>
          <a:p>
            <a:r>
              <a:rPr lang="es-MX" sz="800" dirty="0"/>
              <a:t>SELECCIONES MEDIADAS POR (</a:t>
            </a:r>
            <a:r>
              <a:rPr lang="es-MX" sz="800" dirty="0" err="1"/>
              <a:t>Sco</a:t>
            </a:r>
            <a:r>
              <a:rPr lang="es-MX" sz="800" dirty="0"/>
              <a:t>)</a:t>
            </a:r>
          </a:p>
        </p:txBody>
      </p:sp>
      <p:sp>
        <p:nvSpPr>
          <p:cNvPr id="34" name="CuadroTexto 33"/>
          <p:cNvSpPr txBox="1"/>
          <p:nvPr/>
        </p:nvSpPr>
        <p:spPr>
          <a:xfrm>
            <a:off x="6321029" y="5482730"/>
            <a:ext cx="1131291" cy="707886"/>
          </a:xfrm>
          <a:prstGeom prst="rect">
            <a:avLst/>
          </a:prstGeom>
          <a:noFill/>
        </p:spPr>
        <p:txBody>
          <a:bodyPr wrap="square" rtlCol="0">
            <a:spAutoFit/>
          </a:bodyPr>
          <a:lstStyle/>
          <a:p>
            <a:r>
              <a:rPr lang="es-MX" sz="800" dirty="0"/>
              <a:t>Proceso de elaboración d representaciones individuales del acontecer</a:t>
            </a:r>
          </a:p>
        </p:txBody>
      </p:sp>
      <p:cxnSp>
        <p:nvCxnSpPr>
          <p:cNvPr id="36" name="Conector recto de flecha 35"/>
          <p:cNvCxnSpPr/>
          <p:nvPr/>
        </p:nvCxnSpPr>
        <p:spPr>
          <a:xfrm>
            <a:off x="6049600" y="5341687"/>
            <a:ext cx="0" cy="8489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Conector recto de flecha 37"/>
          <p:cNvCxnSpPr>
            <a:endCxn id="4" idx="2"/>
          </p:cNvCxnSpPr>
          <p:nvPr/>
        </p:nvCxnSpPr>
        <p:spPr>
          <a:xfrm flipH="1">
            <a:off x="6029908" y="6381328"/>
            <a:ext cx="19692" cy="4766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0" name="CuadroTexto 39"/>
          <p:cNvSpPr txBox="1"/>
          <p:nvPr/>
        </p:nvSpPr>
        <p:spPr>
          <a:xfrm>
            <a:off x="6307160" y="6397087"/>
            <a:ext cx="1544722" cy="461665"/>
          </a:xfrm>
          <a:prstGeom prst="rect">
            <a:avLst/>
          </a:prstGeom>
          <a:noFill/>
        </p:spPr>
        <p:txBody>
          <a:bodyPr wrap="square" rtlCol="0">
            <a:spAutoFit/>
          </a:bodyPr>
          <a:lstStyle/>
          <a:p>
            <a:r>
              <a:rPr lang="es-MX" sz="800" dirty="0"/>
              <a:t>Proceso individual de respuesta a la inducción para la acción social</a:t>
            </a:r>
          </a:p>
        </p:txBody>
      </p:sp>
      <p:sp>
        <p:nvSpPr>
          <p:cNvPr id="41" name="CuadroTexto 40"/>
          <p:cNvSpPr txBox="1"/>
          <p:nvPr/>
        </p:nvSpPr>
        <p:spPr>
          <a:xfrm>
            <a:off x="1203011" y="962794"/>
            <a:ext cx="1478746" cy="6001643"/>
          </a:xfrm>
          <a:prstGeom prst="rect">
            <a:avLst/>
          </a:prstGeom>
          <a:noFill/>
        </p:spPr>
        <p:txBody>
          <a:bodyPr wrap="square" rtlCol="0">
            <a:spAutoFit/>
          </a:bodyPr>
          <a:lstStyle/>
          <a:p>
            <a:r>
              <a:rPr lang="es-MX" sz="800" dirty="0"/>
              <a:t>Nivel de los sucesos que afectan a la comunidad.</a:t>
            </a:r>
          </a:p>
          <a:p>
            <a:endParaRPr lang="es-MX" sz="800" dirty="0"/>
          </a:p>
          <a:p>
            <a:endParaRPr lang="es-MX" sz="800" dirty="0"/>
          </a:p>
          <a:p>
            <a:endParaRPr lang="es-MX" sz="800" dirty="0"/>
          </a:p>
          <a:p>
            <a:r>
              <a:rPr lang="es-MX" sz="800" dirty="0"/>
              <a:t>Nivel del control institucionalizado de los Mediadores comunicativos.</a:t>
            </a:r>
          </a:p>
          <a:p>
            <a:endParaRPr lang="es-MX" sz="800" dirty="0"/>
          </a:p>
          <a:p>
            <a:endParaRPr lang="es-MX" sz="800" dirty="0"/>
          </a:p>
          <a:p>
            <a:endParaRPr lang="es-MX" sz="800" dirty="0"/>
          </a:p>
          <a:p>
            <a:endParaRPr lang="es-MX" sz="800" dirty="0"/>
          </a:p>
          <a:p>
            <a:endParaRPr lang="es-MX" sz="800" dirty="0"/>
          </a:p>
          <a:p>
            <a:endParaRPr lang="es-MX" sz="800" dirty="0"/>
          </a:p>
          <a:p>
            <a:endParaRPr lang="es-MX" sz="800" dirty="0"/>
          </a:p>
          <a:p>
            <a:endParaRPr lang="es-MX" sz="800" dirty="0"/>
          </a:p>
          <a:p>
            <a:r>
              <a:rPr lang="es-MX" sz="800" dirty="0"/>
              <a:t>Nivel de elaboración de representaciones consolidadas.</a:t>
            </a:r>
          </a:p>
          <a:p>
            <a:endParaRPr lang="es-MX" sz="800" dirty="0"/>
          </a:p>
          <a:p>
            <a:endParaRPr lang="es-MX" sz="800" dirty="0"/>
          </a:p>
          <a:p>
            <a:endParaRPr lang="es-MX" sz="800" dirty="0"/>
          </a:p>
          <a:p>
            <a:endParaRPr lang="es-MX" sz="800" dirty="0"/>
          </a:p>
          <a:p>
            <a:endParaRPr lang="es-MX" sz="800" dirty="0"/>
          </a:p>
          <a:p>
            <a:endParaRPr lang="es-MX" sz="800" dirty="0"/>
          </a:p>
          <a:p>
            <a:endParaRPr lang="es-MX" sz="800" dirty="0"/>
          </a:p>
          <a:p>
            <a:r>
              <a:rPr lang="es-MX" sz="800" dirty="0"/>
              <a:t>Nivel de control sobre la producción y distribución de los productos comunicativos.</a:t>
            </a:r>
          </a:p>
          <a:p>
            <a:endParaRPr lang="es-MX" sz="800" dirty="0"/>
          </a:p>
          <a:p>
            <a:endParaRPr lang="es-MX" sz="800" dirty="0"/>
          </a:p>
          <a:p>
            <a:endParaRPr lang="es-MX" sz="800" dirty="0"/>
          </a:p>
          <a:p>
            <a:endParaRPr lang="es-MX" sz="800" dirty="0"/>
          </a:p>
          <a:p>
            <a:endParaRPr lang="es-MX" sz="800" dirty="0"/>
          </a:p>
          <a:p>
            <a:endParaRPr lang="es-MX" sz="800" dirty="0"/>
          </a:p>
          <a:p>
            <a:endParaRPr lang="es-MX" sz="800" dirty="0"/>
          </a:p>
          <a:p>
            <a:endParaRPr lang="es-MX" sz="800" dirty="0"/>
          </a:p>
          <a:p>
            <a:endParaRPr lang="es-MX" sz="800" dirty="0"/>
          </a:p>
          <a:p>
            <a:r>
              <a:rPr lang="es-MX" sz="800" dirty="0"/>
              <a:t>Nivel de la utilización cognitiva de la información por los sujetos individuales.</a:t>
            </a:r>
          </a:p>
          <a:p>
            <a:endParaRPr lang="es-MX" sz="800" dirty="0"/>
          </a:p>
          <a:p>
            <a:endParaRPr lang="es-MX" sz="800" dirty="0"/>
          </a:p>
          <a:p>
            <a:endParaRPr lang="es-MX" sz="800" dirty="0"/>
          </a:p>
          <a:p>
            <a:endParaRPr lang="es-MX" sz="800" dirty="0"/>
          </a:p>
          <a:p>
            <a:r>
              <a:rPr lang="es-MX" sz="800" dirty="0"/>
              <a:t>Nivel de la influencia sobre los comportamientos sociales.</a:t>
            </a:r>
          </a:p>
        </p:txBody>
      </p:sp>
      <p:sp>
        <p:nvSpPr>
          <p:cNvPr id="42" name="Abrir llave 41"/>
          <p:cNvSpPr/>
          <p:nvPr/>
        </p:nvSpPr>
        <p:spPr>
          <a:xfrm>
            <a:off x="2531809" y="860784"/>
            <a:ext cx="126447" cy="531329"/>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43" name="Abrir llave 42"/>
          <p:cNvSpPr/>
          <p:nvPr/>
        </p:nvSpPr>
        <p:spPr>
          <a:xfrm>
            <a:off x="2528540" y="1574783"/>
            <a:ext cx="89994" cy="39030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44" name="Abrir llave 43"/>
          <p:cNvSpPr/>
          <p:nvPr/>
        </p:nvSpPr>
        <p:spPr>
          <a:xfrm>
            <a:off x="2696065" y="6397087"/>
            <a:ext cx="45974" cy="433337"/>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45" name="Abrir llave 44"/>
          <p:cNvSpPr/>
          <p:nvPr/>
        </p:nvSpPr>
        <p:spPr>
          <a:xfrm>
            <a:off x="2666466" y="5341687"/>
            <a:ext cx="51609" cy="848929"/>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46" name="Abrir llave 45"/>
          <p:cNvSpPr/>
          <p:nvPr/>
        </p:nvSpPr>
        <p:spPr>
          <a:xfrm>
            <a:off x="2597506" y="3807329"/>
            <a:ext cx="168502" cy="1289434"/>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47" name="Abrir llave 46"/>
          <p:cNvSpPr/>
          <p:nvPr/>
        </p:nvSpPr>
        <p:spPr>
          <a:xfrm>
            <a:off x="2507513" y="2204864"/>
            <a:ext cx="158953" cy="1419775"/>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3369070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7584" y="692696"/>
            <a:ext cx="2950936" cy="569377"/>
          </a:xfrm>
        </p:spPr>
        <p:txBody>
          <a:bodyPr>
            <a:noAutofit/>
          </a:bodyPr>
          <a:lstStyle/>
          <a:p>
            <a:r>
              <a:rPr lang="es-MX" sz="4000" b="1" dirty="0">
                <a:solidFill>
                  <a:schemeClr val="accent1">
                    <a:lumMod val="50000"/>
                  </a:schemeClr>
                </a:solidFill>
              </a:rPr>
              <a:t>Pausa #1</a:t>
            </a:r>
          </a:p>
        </p:txBody>
      </p:sp>
      <p:sp>
        <p:nvSpPr>
          <p:cNvPr id="6" name="Marcador de texto 5"/>
          <p:cNvSpPr>
            <a:spLocks noGrp="1"/>
          </p:cNvSpPr>
          <p:nvPr>
            <p:ph type="body" sz="half" idx="2"/>
          </p:nvPr>
        </p:nvSpPr>
        <p:spPr>
          <a:xfrm>
            <a:off x="899592" y="1484784"/>
            <a:ext cx="7272808" cy="4608512"/>
          </a:xfrm>
        </p:spPr>
        <p:txBody>
          <a:bodyPr>
            <a:noAutofit/>
          </a:bodyPr>
          <a:lstStyle/>
          <a:p>
            <a:pPr algn="just"/>
            <a:r>
              <a:rPr lang="es-MX" sz="2400" b="1" dirty="0"/>
              <a:t>Recordemos que</a:t>
            </a:r>
            <a:r>
              <a:rPr lang="es-MX" sz="2400" dirty="0"/>
              <a:t>:</a:t>
            </a:r>
          </a:p>
          <a:p>
            <a:pPr algn="just"/>
            <a:endParaRPr lang="es-MX" sz="2400" dirty="0"/>
          </a:p>
          <a:p>
            <a:pPr marL="342900" indent="-342900" algn="just">
              <a:buFont typeface="+mj-lt"/>
              <a:buAutoNum type="arabicPeriod"/>
            </a:pPr>
            <a:r>
              <a:rPr lang="es-MX" sz="2400" dirty="0"/>
              <a:t>Los medios de comunicación se someten a dos criterios para intervenir en las representaciones de los cambios del entorno en forma de productos comunicativos, es decir a un nivel tanto funcional como institucional.</a:t>
            </a:r>
          </a:p>
          <a:p>
            <a:pPr marL="342900" indent="-342900" algn="just">
              <a:buFont typeface="+mj-lt"/>
              <a:buAutoNum type="arabicPeriod"/>
            </a:pPr>
            <a:endParaRPr lang="es-MX" sz="2400" dirty="0"/>
          </a:p>
          <a:p>
            <a:pPr marL="342900" indent="-342900" algn="just">
              <a:buFont typeface="+mj-lt"/>
              <a:buAutoNum type="arabicPeriod"/>
            </a:pPr>
            <a:r>
              <a:rPr lang="es-MX" sz="2400" dirty="0"/>
              <a:t>Los MCM actúan en marcos innovadores o conservadores tanto en relación con los cambios que ocurren en el sistema de referencia y que sanciona el sistema social, como en un nivel interno para la elaboración </a:t>
            </a:r>
            <a:r>
              <a:rPr lang="es-MX" sz="2400" dirty="0" err="1"/>
              <a:t>objetal</a:t>
            </a:r>
            <a:r>
              <a:rPr lang="es-MX" sz="2400" dirty="0"/>
              <a:t> y el procesamiento cognitivo de los acontecimientos que relatan.</a:t>
            </a:r>
          </a:p>
        </p:txBody>
      </p:sp>
    </p:spTree>
    <p:extLst>
      <p:ext uri="{BB962C8B-B14F-4D97-AF65-F5344CB8AC3E}">
        <p14:creationId xmlns:p14="http://schemas.microsoft.com/office/powerpoint/2010/main" val="226186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7584" y="692696"/>
            <a:ext cx="2950936" cy="569377"/>
          </a:xfrm>
        </p:spPr>
        <p:txBody>
          <a:bodyPr>
            <a:noAutofit/>
          </a:bodyPr>
          <a:lstStyle/>
          <a:p>
            <a:r>
              <a:rPr lang="es-MX" sz="4000" b="1" dirty="0">
                <a:solidFill>
                  <a:schemeClr val="accent1">
                    <a:lumMod val="50000"/>
                  </a:schemeClr>
                </a:solidFill>
              </a:rPr>
              <a:t>Pausa #1</a:t>
            </a:r>
          </a:p>
        </p:txBody>
      </p:sp>
      <p:sp>
        <p:nvSpPr>
          <p:cNvPr id="6" name="Marcador de texto 5"/>
          <p:cNvSpPr>
            <a:spLocks noGrp="1"/>
          </p:cNvSpPr>
          <p:nvPr>
            <p:ph type="body" sz="half" idx="2"/>
          </p:nvPr>
        </p:nvSpPr>
        <p:spPr>
          <a:xfrm>
            <a:off x="899592" y="1484784"/>
            <a:ext cx="7272808" cy="4608512"/>
          </a:xfrm>
        </p:spPr>
        <p:txBody>
          <a:bodyPr>
            <a:noAutofit/>
          </a:bodyPr>
          <a:lstStyle/>
          <a:p>
            <a:pPr algn="just"/>
            <a:r>
              <a:rPr lang="es-MX" sz="2400" b="1" dirty="0"/>
              <a:t>Recordemos que</a:t>
            </a:r>
            <a:r>
              <a:rPr lang="es-MX" sz="2400" dirty="0"/>
              <a:t>:</a:t>
            </a:r>
          </a:p>
          <a:p>
            <a:pPr algn="just"/>
            <a:endParaRPr lang="es-MX" sz="2400" dirty="0"/>
          </a:p>
          <a:p>
            <a:pPr marL="457200" indent="-457200" algn="just">
              <a:buFont typeface="+mj-lt"/>
              <a:buAutoNum type="arabicPeriod" startAt="3"/>
            </a:pPr>
            <a:r>
              <a:rPr lang="es-MX" sz="2400" dirty="0"/>
              <a:t>Las mediaciones estructural y cognitiva contemplan distintos niveles de actuación y con procesos que atienden a la dimensión </a:t>
            </a:r>
            <a:r>
              <a:rPr lang="es-MX" sz="2400" dirty="0" err="1"/>
              <a:t>objetal</a:t>
            </a:r>
            <a:r>
              <a:rPr lang="es-MX" sz="2400" dirty="0"/>
              <a:t> y de procesamiento de información de acuerdo con los datos de referencia y de formas de presentación de los relatos.</a:t>
            </a:r>
          </a:p>
          <a:p>
            <a:pPr marL="342900" indent="-342900" algn="just">
              <a:buFont typeface="+mj-lt"/>
              <a:buAutoNum type="arabicPeriod" startAt="3"/>
            </a:pPr>
            <a:endParaRPr lang="es-MX" sz="2400" dirty="0"/>
          </a:p>
          <a:p>
            <a:pPr marL="342900" indent="-342900" algn="just">
              <a:buFont typeface="+mj-lt"/>
              <a:buAutoNum type="arabicPeriod" startAt="3"/>
            </a:pPr>
            <a:r>
              <a:rPr lang="es-MX" sz="2400" dirty="0"/>
              <a:t>Cada mediación conlleva la realización de tareas de </a:t>
            </a:r>
            <a:r>
              <a:rPr lang="es-MX" sz="2400" dirty="0" err="1"/>
              <a:t>ritualización</a:t>
            </a:r>
            <a:r>
              <a:rPr lang="es-MX" sz="2400" dirty="0"/>
              <a:t> (estructural) y </a:t>
            </a:r>
            <a:r>
              <a:rPr lang="es-MX" sz="2400" dirty="0" err="1"/>
              <a:t>mitifación</a:t>
            </a:r>
            <a:r>
              <a:rPr lang="es-MX" sz="2400" dirty="0"/>
              <a:t> (cognitiva) que a su vez son mediadas por niveles de control desde la obtención de los datos de referencia hasta la elaboración formal de los productos comunicativos.</a:t>
            </a:r>
          </a:p>
        </p:txBody>
      </p:sp>
    </p:spTree>
    <p:extLst>
      <p:ext uri="{BB962C8B-B14F-4D97-AF65-F5344CB8AC3E}">
        <p14:creationId xmlns:p14="http://schemas.microsoft.com/office/powerpoint/2010/main" val="42152531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27584" y="260648"/>
            <a:ext cx="7315200" cy="1154097"/>
          </a:xfrm>
        </p:spPr>
        <p:txBody>
          <a:bodyPr>
            <a:normAutofit/>
          </a:bodyPr>
          <a:lstStyle/>
          <a:p>
            <a:r>
              <a:rPr lang="es-MX" b="1" dirty="0">
                <a:solidFill>
                  <a:schemeClr val="accent1">
                    <a:lumMod val="50000"/>
                  </a:schemeClr>
                </a:solidFill>
              </a:rPr>
              <a:t>Actividad de aprendizaje sugerida</a:t>
            </a:r>
          </a:p>
        </p:txBody>
      </p:sp>
      <p:sp>
        <p:nvSpPr>
          <p:cNvPr id="6" name="Marcador de contenido 5"/>
          <p:cNvSpPr>
            <a:spLocks noGrp="1"/>
          </p:cNvSpPr>
          <p:nvPr>
            <p:ph idx="1"/>
          </p:nvPr>
        </p:nvSpPr>
        <p:spPr>
          <a:xfrm>
            <a:off x="611560" y="1700808"/>
            <a:ext cx="7886700" cy="1819399"/>
          </a:xfrm>
        </p:spPr>
        <p:txBody>
          <a:bodyPr>
            <a:noAutofit/>
          </a:bodyPr>
          <a:lstStyle/>
          <a:p>
            <a:pPr marL="331470" indent="-285750" algn="just">
              <a:lnSpc>
                <a:spcPct val="150000"/>
              </a:lnSpc>
            </a:pPr>
            <a:r>
              <a:rPr lang="es-MX" sz="2000" dirty="0"/>
              <a:t>En equipos de máximo cuatro integrantes analicen el conjunto de “operaciones mediante las cuales se lleva a cabo la mediación cognitiva y estructural de los productos comunicativos” en un medio de comunicación específico asignado por el docente. El reporte de análisis por escrito deberá replicar el esquema que desglosa las mediaciones cognitiva y estructural y desarrollarse a partir de sus productos comunicativos en torno a un tema previamente definido o en una secuencia temporal en la que se de seguimiento a diversas representaciones de los cambios del entorno.</a:t>
            </a:r>
          </a:p>
        </p:txBody>
      </p:sp>
    </p:spTree>
    <p:extLst>
      <p:ext uri="{BB962C8B-B14F-4D97-AF65-F5344CB8AC3E}">
        <p14:creationId xmlns:p14="http://schemas.microsoft.com/office/powerpoint/2010/main" val="1936454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27584" y="260648"/>
            <a:ext cx="7315200" cy="1154097"/>
          </a:xfrm>
        </p:spPr>
        <p:txBody>
          <a:bodyPr>
            <a:normAutofit/>
          </a:bodyPr>
          <a:lstStyle/>
          <a:p>
            <a:r>
              <a:rPr lang="es-MX" b="1" dirty="0">
                <a:solidFill>
                  <a:schemeClr val="accent1">
                    <a:lumMod val="50000"/>
                  </a:schemeClr>
                </a:solidFill>
              </a:rPr>
              <a:t>Actividad de aprendizaje sugerida</a:t>
            </a:r>
          </a:p>
        </p:txBody>
      </p:sp>
      <p:sp>
        <p:nvSpPr>
          <p:cNvPr id="6" name="Marcador de contenido 5"/>
          <p:cNvSpPr>
            <a:spLocks noGrp="1"/>
          </p:cNvSpPr>
          <p:nvPr>
            <p:ph idx="1"/>
          </p:nvPr>
        </p:nvSpPr>
        <p:spPr>
          <a:xfrm>
            <a:off x="611560" y="1916832"/>
            <a:ext cx="7886700" cy="1819399"/>
          </a:xfrm>
        </p:spPr>
        <p:txBody>
          <a:bodyPr>
            <a:noAutofit/>
          </a:bodyPr>
          <a:lstStyle/>
          <a:p>
            <a:pPr marL="331470" indent="-285750" algn="just">
              <a:lnSpc>
                <a:spcPct val="150000"/>
              </a:lnSpc>
            </a:pPr>
            <a:r>
              <a:rPr lang="es-MX" sz="2000" dirty="0"/>
              <a:t>A partir de los reportes de análisis debatan en clase sobre las formas, lenguajes y recursos de los que se vale cada medio de comunicación para llevar a cabo las tareas de </a:t>
            </a:r>
            <a:r>
              <a:rPr lang="es-MX" sz="2000" dirty="0" err="1"/>
              <a:t>ritualización</a:t>
            </a:r>
            <a:r>
              <a:rPr lang="es-MX" sz="2000" dirty="0"/>
              <a:t> y mitificación, así como los marcos de referencia conservadores, renovadores, innovadores que emplean para mediar entre la necesidad de informar sobre los acontecimientos que definen como públicos y las propias políticas informativas de cada medio (en su dimensión </a:t>
            </a:r>
            <a:r>
              <a:rPr lang="es-MX" sz="2000" dirty="0" err="1"/>
              <a:t>objetal</a:t>
            </a:r>
            <a:r>
              <a:rPr lang="es-MX" sz="2000" dirty="0"/>
              <a:t> y cognitiva).</a:t>
            </a:r>
          </a:p>
        </p:txBody>
      </p:sp>
    </p:spTree>
    <p:extLst>
      <p:ext uri="{BB962C8B-B14F-4D97-AF65-F5344CB8AC3E}">
        <p14:creationId xmlns:p14="http://schemas.microsoft.com/office/powerpoint/2010/main" val="13260617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rot="19984744">
            <a:off x="-105606" y="1679865"/>
            <a:ext cx="7772400" cy="1470025"/>
          </a:xfrm>
        </p:spPr>
        <p:txBody>
          <a:bodyPr>
            <a:noAutofit/>
          </a:bodyPr>
          <a:lstStyle/>
          <a:p>
            <a:br>
              <a:rPr lang="es-MX" sz="2400" dirty="0"/>
            </a:br>
            <a:r>
              <a:rPr lang="es-ES" sz="2400" b="1" dirty="0"/>
              <a:t>LA PRODUCCIÓN DEL ACONTECER PÚBLICO Y LA ELABORACIÓN DE REPRESENTACIONES DEL ENTORNO</a:t>
            </a:r>
            <a:br>
              <a:rPr lang="es-MX" sz="2400" dirty="0"/>
            </a:br>
            <a:endParaRPr lang="es-MX" sz="2400" dirty="0"/>
          </a:p>
        </p:txBody>
      </p:sp>
      <p:sp>
        <p:nvSpPr>
          <p:cNvPr id="5" name="4 Subtítulo"/>
          <p:cNvSpPr>
            <a:spLocks noGrp="1"/>
          </p:cNvSpPr>
          <p:nvPr>
            <p:ph type="subTitle" idx="1"/>
          </p:nvPr>
        </p:nvSpPr>
        <p:spPr>
          <a:xfrm>
            <a:off x="1403648" y="5877272"/>
            <a:ext cx="6400800" cy="576064"/>
          </a:xfrm>
        </p:spPr>
        <p:txBody>
          <a:bodyPr>
            <a:normAutofit/>
          </a:bodyPr>
          <a:lstStyle/>
          <a:p>
            <a:r>
              <a:rPr lang="es-ES" sz="2400" b="1" dirty="0">
                <a:solidFill>
                  <a:schemeClr val="accent5">
                    <a:lumMod val="75000"/>
                  </a:schemeClr>
                </a:solidFill>
              </a:rPr>
              <a:t>A) MODELOS DE ANÁLISIS</a:t>
            </a:r>
            <a:endParaRPr lang="es-MX" sz="2400" dirty="0">
              <a:solidFill>
                <a:schemeClr val="accent5">
                  <a:lumMod val="75000"/>
                </a:schemeClr>
              </a:solidFill>
            </a:endParaRPr>
          </a:p>
        </p:txBody>
      </p:sp>
      <p:pic>
        <p:nvPicPr>
          <p:cNvPr id="2050" name="Picture 2" descr="Resultado de imagen para gente viendo television animad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0031" y="2708920"/>
            <a:ext cx="4030825" cy="2675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6904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Autofit/>
          </a:bodyPr>
          <a:lstStyle/>
          <a:p>
            <a:r>
              <a:rPr lang="es-ES" sz="4000" b="1" dirty="0">
                <a:solidFill>
                  <a:schemeClr val="accent5">
                    <a:lumMod val="75000"/>
                  </a:schemeClr>
                </a:solidFill>
              </a:rPr>
              <a:t>Diseño de análisis de la selección del acontecer público</a:t>
            </a:r>
            <a:endParaRPr lang="es-MX" sz="4000" b="1" dirty="0">
              <a:solidFill>
                <a:schemeClr val="accent5">
                  <a:lumMod val="75000"/>
                </a:schemeClr>
              </a:solidFill>
            </a:endParaRPr>
          </a:p>
        </p:txBody>
      </p:sp>
    </p:spTree>
    <p:extLst>
      <p:ext uri="{BB962C8B-B14F-4D97-AF65-F5344CB8AC3E}">
        <p14:creationId xmlns:p14="http://schemas.microsoft.com/office/powerpoint/2010/main" val="2434753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1547" y="548680"/>
            <a:ext cx="7315200" cy="1154097"/>
          </a:xfrm>
        </p:spPr>
        <p:txBody>
          <a:bodyPr>
            <a:noAutofit/>
          </a:bodyPr>
          <a:lstStyle/>
          <a:p>
            <a:r>
              <a:rPr lang="es-ES" sz="3600" b="1" dirty="0">
                <a:solidFill>
                  <a:schemeClr val="accent1">
                    <a:lumMod val="90000"/>
                  </a:schemeClr>
                </a:solidFill>
              </a:rPr>
              <a:t>Propósitos de la Unidad de Aprendizaje</a:t>
            </a:r>
          </a:p>
        </p:txBody>
      </p:sp>
      <p:sp>
        <p:nvSpPr>
          <p:cNvPr id="3" name="Marcador de contenido 2"/>
          <p:cNvSpPr>
            <a:spLocks noGrp="1"/>
          </p:cNvSpPr>
          <p:nvPr>
            <p:ph idx="1"/>
          </p:nvPr>
        </p:nvSpPr>
        <p:spPr>
          <a:xfrm>
            <a:off x="444347" y="2564904"/>
            <a:ext cx="8229600" cy="3002280"/>
          </a:xfrm>
        </p:spPr>
        <p:txBody>
          <a:bodyPr>
            <a:normAutofit fontScale="92500" lnSpcReduction="20000"/>
          </a:bodyPr>
          <a:lstStyle/>
          <a:p>
            <a:pPr algn="just"/>
            <a:r>
              <a:rPr lang="es-MX" sz="2400" dirty="0"/>
              <a:t>Conocer  las  perspectivas  teóricas  y metodológicas  desarrolladas  en  Iberoamérica  a  partir  del  paradigma  de  la </a:t>
            </a:r>
            <a:r>
              <a:rPr lang="es-MX" sz="2400" dirty="0" err="1"/>
              <a:t>massmediación</a:t>
            </a:r>
            <a:r>
              <a:rPr lang="es-MX" sz="2400" dirty="0"/>
              <a:t>.</a:t>
            </a:r>
          </a:p>
          <a:p>
            <a:pPr marL="0" indent="0" algn="just">
              <a:buNone/>
            </a:pPr>
            <a:endParaRPr lang="es-MX" sz="2400" dirty="0"/>
          </a:p>
          <a:p>
            <a:pPr algn="just"/>
            <a:r>
              <a:rPr lang="es-MX" sz="2400" dirty="0"/>
              <a:t>Explicar las condiciones económicas, sociales, políticas y culturales en las que se pueden comprender los desplazamientos teóricos – metodológicos de la comunicación y la cultura.</a:t>
            </a:r>
          </a:p>
          <a:p>
            <a:pPr marL="0" indent="0" algn="just">
              <a:buNone/>
            </a:pPr>
            <a:endParaRPr lang="es-MX" sz="2400" dirty="0"/>
          </a:p>
          <a:p>
            <a:pPr algn="just"/>
            <a:r>
              <a:rPr lang="es-MX" sz="2400" dirty="0"/>
              <a:t>Caracterizar los modelos teóricos que explican, por una parte, la producción de mensajes, y por otro, su recepción desde el paradigma de las mediaciones.</a:t>
            </a:r>
          </a:p>
        </p:txBody>
      </p:sp>
    </p:spTree>
    <p:extLst>
      <p:ext uri="{BB962C8B-B14F-4D97-AF65-F5344CB8AC3E}">
        <p14:creationId xmlns:p14="http://schemas.microsoft.com/office/powerpoint/2010/main" val="851441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38336" y="2834541"/>
            <a:ext cx="1440160" cy="1384995"/>
          </a:xfrm>
          <a:prstGeom prst="rect">
            <a:avLst/>
          </a:prstGeom>
          <a:noFill/>
        </p:spPr>
        <p:txBody>
          <a:bodyPr wrap="square" rtlCol="0">
            <a:spAutoFit/>
          </a:bodyPr>
          <a:lstStyle/>
          <a:p>
            <a:r>
              <a:rPr lang="es-MX" sz="1400" dirty="0"/>
              <a:t>De algún emergente perteneciente al plano de Acontecer, se selecciona algún</a:t>
            </a:r>
          </a:p>
        </p:txBody>
      </p:sp>
      <p:sp>
        <p:nvSpPr>
          <p:cNvPr id="4" name="Rectángulo 3"/>
          <p:cNvSpPr/>
          <p:nvPr/>
        </p:nvSpPr>
        <p:spPr>
          <a:xfrm>
            <a:off x="1722512" y="2546509"/>
            <a:ext cx="6923112" cy="2520280"/>
          </a:xfrm>
          <a:prstGeom prst="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938536" y="2864451"/>
            <a:ext cx="1008112" cy="523220"/>
          </a:xfrm>
          <a:prstGeom prst="rect">
            <a:avLst/>
          </a:prstGeom>
          <a:noFill/>
        </p:spPr>
        <p:txBody>
          <a:bodyPr wrap="square" rtlCol="0">
            <a:spAutoFit/>
          </a:bodyPr>
          <a:lstStyle/>
          <a:p>
            <a:r>
              <a:rPr lang="es-MX" sz="1400" dirty="0"/>
              <a:t>Objeto de referencia</a:t>
            </a:r>
          </a:p>
        </p:txBody>
      </p:sp>
      <p:sp>
        <p:nvSpPr>
          <p:cNvPr id="6" name="Rectángulo 5"/>
          <p:cNvSpPr/>
          <p:nvPr/>
        </p:nvSpPr>
        <p:spPr>
          <a:xfrm>
            <a:off x="2802632" y="2546509"/>
            <a:ext cx="5842992" cy="3816424"/>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2937823" y="2813499"/>
            <a:ext cx="936104" cy="954107"/>
          </a:xfrm>
          <a:prstGeom prst="rect">
            <a:avLst/>
          </a:prstGeom>
          <a:noFill/>
        </p:spPr>
        <p:txBody>
          <a:bodyPr wrap="square" rtlCol="0">
            <a:spAutoFit/>
          </a:bodyPr>
          <a:lstStyle/>
          <a:p>
            <a:r>
              <a:rPr lang="es-MX" sz="1400" dirty="0"/>
              <a:t>Que existe en un marco temporal</a:t>
            </a:r>
          </a:p>
        </p:txBody>
      </p:sp>
      <p:sp>
        <p:nvSpPr>
          <p:cNvPr id="8" name="CuadroTexto 7"/>
          <p:cNvSpPr txBox="1"/>
          <p:nvPr/>
        </p:nvSpPr>
        <p:spPr>
          <a:xfrm>
            <a:off x="4026768" y="2834541"/>
            <a:ext cx="936104" cy="954107"/>
          </a:xfrm>
          <a:prstGeom prst="rect">
            <a:avLst/>
          </a:prstGeom>
          <a:noFill/>
        </p:spPr>
        <p:txBody>
          <a:bodyPr wrap="square" rtlCol="0">
            <a:spAutoFit/>
          </a:bodyPr>
          <a:lstStyle/>
          <a:p>
            <a:r>
              <a:rPr lang="es-MX" sz="1400" dirty="0"/>
              <a:t>Situado en un marco espacial</a:t>
            </a:r>
          </a:p>
        </p:txBody>
      </p:sp>
      <p:sp>
        <p:nvSpPr>
          <p:cNvPr id="9" name="CuadroTexto 8"/>
          <p:cNvSpPr txBox="1"/>
          <p:nvPr/>
        </p:nvSpPr>
        <p:spPr>
          <a:xfrm>
            <a:off x="5034880" y="2813499"/>
            <a:ext cx="1296144" cy="1384995"/>
          </a:xfrm>
          <a:prstGeom prst="rect">
            <a:avLst/>
          </a:prstGeom>
          <a:noFill/>
        </p:spPr>
        <p:txBody>
          <a:bodyPr wrap="square" rtlCol="0">
            <a:spAutoFit/>
          </a:bodyPr>
          <a:lstStyle/>
          <a:p>
            <a:r>
              <a:rPr lang="es-MX" sz="1400" dirty="0"/>
              <a:t>Concerniendo a un número de Agentes (personajes, comunicantes, controladores)</a:t>
            </a:r>
          </a:p>
        </p:txBody>
      </p:sp>
      <p:sp>
        <p:nvSpPr>
          <p:cNvPr id="10" name="CuadroTexto 9"/>
          <p:cNvSpPr txBox="1"/>
          <p:nvPr/>
        </p:nvSpPr>
        <p:spPr>
          <a:xfrm>
            <a:off x="6619056" y="2813499"/>
            <a:ext cx="1656184" cy="1384995"/>
          </a:xfrm>
          <a:prstGeom prst="rect">
            <a:avLst/>
          </a:prstGeom>
          <a:noFill/>
        </p:spPr>
        <p:txBody>
          <a:bodyPr wrap="square" rtlCol="0">
            <a:spAutoFit/>
          </a:bodyPr>
          <a:lstStyle/>
          <a:p>
            <a:r>
              <a:rPr lang="es-MX" sz="1400" dirty="0"/>
              <a:t>Con base a la información obtenida de determinadas </a:t>
            </a:r>
            <a:r>
              <a:rPr lang="es-MX" sz="1400" i="1" dirty="0"/>
              <a:t>fuentes </a:t>
            </a:r>
            <a:r>
              <a:rPr lang="es-MX" sz="1400" dirty="0"/>
              <a:t>(sujetos, instituciones)</a:t>
            </a:r>
          </a:p>
        </p:txBody>
      </p:sp>
      <p:sp>
        <p:nvSpPr>
          <p:cNvPr id="11" name="CuadroTexto 10"/>
          <p:cNvSpPr txBox="1"/>
          <p:nvPr/>
        </p:nvSpPr>
        <p:spPr>
          <a:xfrm>
            <a:off x="3738736" y="5391695"/>
            <a:ext cx="4320480" cy="646331"/>
          </a:xfrm>
          <a:prstGeom prst="rect">
            <a:avLst/>
          </a:prstGeom>
          <a:noFill/>
        </p:spPr>
        <p:txBody>
          <a:bodyPr wrap="square" rtlCol="0">
            <a:spAutoFit/>
          </a:bodyPr>
          <a:lstStyle/>
          <a:p>
            <a:r>
              <a:rPr lang="es-MX" dirty="0"/>
              <a:t>Al que eventualmente se le relaciona con otros OBJETOS DE REFERENCIA</a:t>
            </a:r>
          </a:p>
        </p:txBody>
      </p:sp>
      <p:sp>
        <p:nvSpPr>
          <p:cNvPr id="12" name="Rectángulo 11"/>
          <p:cNvSpPr/>
          <p:nvPr/>
        </p:nvSpPr>
        <p:spPr>
          <a:xfrm>
            <a:off x="1367644" y="506944"/>
            <a:ext cx="6336704" cy="6178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MODELO CANÓNICO PARA EL ANÁLISIS DE LA PARTICIPACIÓN DEL MEDIO EN LA PRODUCCIÓN DEL ACONTECER PÚBLICO</a:t>
            </a:r>
          </a:p>
        </p:txBody>
      </p:sp>
      <p:sp>
        <p:nvSpPr>
          <p:cNvPr id="13" name="CuadroTexto 12"/>
          <p:cNvSpPr txBox="1"/>
          <p:nvPr/>
        </p:nvSpPr>
        <p:spPr>
          <a:xfrm>
            <a:off x="2483768" y="1653206"/>
            <a:ext cx="6048672" cy="646331"/>
          </a:xfrm>
          <a:prstGeom prst="rect">
            <a:avLst/>
          </a:prstGeom>
          <a:noFill/>
        </p:spPr>
        <p:txBody>
          <a:bodyPr wrap="square" rtlCol="0">
            <a:spAutoFit/>
          </a:bodyPr>
          <a:lstStyle/>
          <a:p>
            <a:r>
              <a:rPr lang="es-MX" dirty="0"/>
              <a:t>Objeto, contexto e información evaluados como verdaderos o falsos, probables o improbables, existentes o inexistentes.</a:t>
            </a:r>
          </a:p>
        </p:txBody>
      </p:sp>
    </p:spTree>
    <p:extLst>
      <p:ext uri="{BB962C8B-B14F-4D97-AF65-F5344CB8AC3E}">
        <p14:creationId xmlns:p14="http://schemas.microsoft.com/office/powerpoint/2010/main" val="4164408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p:txBody>
          <a:bodyPr>
            <a:noAutofit/>
          </a:bodyPr>
          <a:lstStyle/>
          <a:p>
            <a:pPr lvl="0"/>
            <a:r>
              <a:rPr lang="es-ES" sz="4400" b="1" dirty="0">
                <a:solidFill>
                  <a:schemeClr val="accent5">
                    <a:lumMod val="75000"/>
                  </a:schemeClr>
                </a:solidFill>
              </a:rPr>
              <a:t>Diseño del análisis de la mitificación</a:t>
            </a:r>
            <a:endParaRPr lang="es-MX" sz="4400" b="1" dirty="0">
              <a:solidFill>
                <a:schemeClr val="accent5">
                  <a:lumMod val="75000"/>
                </a:schemeClr>
              </a:solidFill>
            </a:endParaRPr>
          </a:p>
        </p:txBody>
      </p:sp>
      <p:sp>
        <p:nvSpPr>
          <p:cNvPr id="2" name="1 Marcador de texto"/>
          <p:cNvSpPr>
            <a:spLocks noGrp="1"/>
          </p:cNvSpPr>
          <p:nvPr>
            <p:ph type="body" idx="1"/>
          </p:nvPr>
        </p:nvSpPr>
        <p:spPr>
          <a:xfrm>
            <a:off x="611560" y="5013176"/>
            <a:ext cx="7886700" cy="639736"/>
          </a:xfrm>
        </p:spPr>
        <p:txBody>
          <a:bodyPr>
            <a:normAutofit/>
          </a:bodyPr>
          <a:lstStyle/>
          <a:p>
            <a:r>
              <a:rPr lang="es-MX" sz="3200" b="1" dirty="0">
                <a:solidFill>
                  <a:schemeClr val="accent2"/>
                </a:solidFill>
              </a:rPr>
              <a:t>MEDIACIÓN COGNITIVA</a:t>
            </a:r>
          </a:p>
        </p:txBody>
      </p:sp>
    </p:spTree>
    <p:extLst>
      <p:ext uri="{BB962C8B-B14F-4D97-AF65-F5344CB8AC3E}">
        <p14:creationId xmlns:p14="http://schemas.microsoft.com/office/powerpoint/2010/main" val="32869591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3298" y="908720"/>
            <a:ext cx="4542798" cy="5390059"/>
          </a:xfrm>
        </p:spPr>
        <p:txBody>
          <a:bodyPr>
            <a:normAutofit/>
          </a:bodyPr>
          <a:lstStyle/>
          <a:p>
            <a:pPr marL="0" indent="0" algn="just">
              <a:buNone/>
            </a:pPr>
            <a:br>
              <a:rPr lang="es-MX" sz="2800" dirty="0"/>
            </a:br>
            <a:r>
              <a:rPr lang="es-ES" sz="2800" i="1" dirty="0"/>
              <a:t>El análisis de contenido, o si se acepta, el estudio de las representaciones del relato, consiste en identificar la forma en la que el Mediador realiza su labor de </a:t>
            </a:r>
            <a:r>
              <a:rPr lang="es-ES" sz="3200" b="1" i="1" dirty="0"/>
              <a:t>mitificación</a:t>
            </a:r>
            <a:r>
              <a:rPr lang="es-ES" sz="2800" i="1" dirty="0"/>
              <a:t> cuando relaciona la noticia de lo que acontece con las normas y los valores sociales.</a:t>
            </a:r>
            <a:br>
              <a:rPr lang="es-MX" sz="2800" i="1" dirty="0"/>
            </a:br>
            <a:endParaRPr lang="es-MX" sz="2800" dirty="0"/>
          </a:p>
        </p:txBody>
      </p:sp>
      <p:pic>
        <p:nvPicPr>
          <p:cNvPr id="3074" name="Picture 2" descr="Resultado de imagen para m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4214" y="4005064"/>
            <a:ext cx="3143250" cy="2276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98173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43608" y="116632"/>
            <a:ext cx="7056784" cy="792088"/>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MODELO CANÓNICO PARA EL ANÁLISIS DE LA MEDIACIÓN COGNITIVA. ESTUDIOS DE LOS DATOS DE REFERENCIA PROPUESTOS EN LOS RELATOS</a:t>
            </a:r>
          </a:p>
        </p:txBody>
      </p:sp>
      <p:sp>
        <p:nvSpPr>
          <p:cNvPr id="3" name="CuadroTexto 2"/>
          <p:cNvSpPr txBox="1"/>
          <p:nvPr/>
        </p:nvSpPr>
        <p:spPr>
          <a:xfrm>
            <a:off x="107504" y="3429000"/>
            <a:ext cx="1584176" cy="954107"/>
          </a:xfrm>
          <a:prstGeom prst="rect">
            <a:avLst/>
          </a:prstGeom>
          <a:noFill/>
        </p:spPr>
        <p:txBody>
          <a:bodyPr wrap="square" rtlCol="0">
            <a:spAutoFit/>
          </a:bodyPr>
          <a:lstStyle/>
          <a:p>
            <a:r>
              <a:rPr lang="es-MX" sz="1400" dirty="0"/>
              <a:t>Algún </a:t>
            </a:r>
            <a:r>
              <a:rPr lang="es-MX" sz="1400" i="1" dirty="0"/>
              <a:t>Emisor</a:t>
            </a:r>
            <a:r>
              <a:rPr lang="es-MX" sz="1400" dirty="0"/>
              <a:t>, expreso en el relato, menciona a algún</a:t>
            </a:r>
          </a:p>
        </p:txBody>
      </p:sp>
      <p:sp>
        <p:nvSpPr>
          <p:cNvPr id="4" name="Rectángulo 3"/>
          <p:cNvSpPr/>
          <p:nvPr/>
        </p:nvSpPr>
        <p:spPr>
          <a:xfrm>
            <a:off x="1686363" y="2365721"/>
            <a:ext cx="6414029" cy="3096344"/>
          </a:xfrm>
          <a:prstGeom prst="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2531584" y="1196753"/>
            <a:ext cx="2988332" cy="3186354"/>
          </a:xfrm>
          <a:prstGeom prst="rect">
            <a:avLst/>
          </a:prstGeom>
          <a:noFill/>
          <a:ln>
            <a:solidFill>
              <a:srgbClr val="58A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747456" y="3100555"/>
            <a:ext cx="864096" cy="276999"/>
          </a:xfrm>
          <a:prstGeom prst="rect">
            <a:avLst/>
          </a:prstGeom>
          <a:noFill/>
        </p:spPr>
        <p:txBody>
          <a:bodyPr wrap="square" rtlCol="0">
            <a:spAutoFit/>
          </a:bodyPr>
          <a:lstStyle/>
          <a:p>
            <a:r>
              <a:rPr lang="es-MX" sz="1200" dirty="0"/>
              <a:t>Personaje</a:t>
            </a:r>
          </a:p>
        </p:txBody>
      </p:sp>
      <p:sp>
        <p:nvSpPr>
          <p:cNvPr id="7" name="CuadroTexto 6"/>
          <p:cNvSpPr txBox="1"/>
          <p:nvPr/>
        </p:nvSpPr>
        <p:spPr>
          <a:xfrm>
            <a:off x="2753798" y="1329737"/>
            <a:ext cx="2448272" cy="523220"/>
          </a:xfrm>
          <a:prstGeom prst="rect">
            <a:avLst/>
          </a:prstGeom>
          <a:noFill/>
        </p:spPr>
        <p:txBody>
          <a:bodyPr wrap="square" rtlCol="0">
            <a:spAutoFit/>
          </a:bodyPr>
          <a:lstStyle/>
          <a:p>
            <a:pPr algn="ctr"/>
            <a:r>
              <a:rPr lang="es-MX" sz="1400" dirty="0"/>
              <a:t>En interacción con otro/s PERSONAJE/S</a:t>
            </a:r>
          </a:p>
        </p:txBody>
      </p:sp>
      <p:sp>
        <p:nvSpPr>
          <p:cNvPr id="8" name="CuadroTexto 7"/>
          <p:cNvSpPr txBox="1"/>
          <p:nvPr/>
        </p:nvSpPr>
        <p:spPr>
          <a:xfrm>
            <a:off x="2623538" y="2726922"/>
            <a:ext cx="1448652" cy="523220"/>
          </a:xfrm>
          <a:prstGeom prst="rect">
            <a:avLst/>
          </a:prstGeom>
          <a:noFill/>
        </p:spPr>
        <p:txBody>
          <a:bodyPr wrap="square" rtlCol="0">
            <a:spAutoFit/>
          </a:bodyPr>
          <a:lstStyle/>
          <a:p>
            <a:pPr algn="ctr"/>
            <a:r>
              <a:rPr lang="es-MX" sz="1400" dirty="0"/>
              <a:t>Quien desempeña </a:t>
            </a:r>
            <a:r>
              <a:rPr lang="es-MX" sz="1400" i="1" u="sng" dirty="0"/>
              <a:t>roles</a:t>
            </a:r>
          </a:p>
        </p:txBody>
      </p:sp>
      <p:sp>
        <p:nvSpPr>
          <p:cNvPr id="9" name="CuadroTexto 8"/>
          <p:cNvSpPr txBox="1"/>
          <p:nvPr/>
        </p:nvSpPr>
        <p:spPr>
          <a:xfrm>
            <a:off x="4025750" y="2696090"/>
            <a:ext cx="1489920" cy="523220"/>
          </a:xfrm>
          <a:prstGeom prst="rect">
            <a:avLst/>
          </a:prstGeom>
          <a:noFill/>
        </p:spPr>
        <p:txBody>
          <a:bodyPr wrap="square" rtlCol="0">
            <a:spAutoFit/>
          </a:bodyPr>
          <a:lstStyle/>
          <a:p>
            <a:pPr algn="ctr"/>
            <a:r>
              <a:rPr lang="es-MX" sz="1400" dirty="0"/>
              <a:t>Llevando a cabo </a:t>
            </a:r>
            <a:r>
              <a:rPr lang="es-MX" sz="1400" i="1" u="sng" dirty="0"/>
              <a:t>actos</a:t>
            </a:r>
          </a:p>
        </p:txBody>
      </p:sp>
      <p:sp>
        <p:nvSpPr>
          <p:cNvPr id="10" name="CuadroTexto 9"/>
          <p:cNvSpPr txBox="1"/>
          <p:nvPr/>
        </p:nvSpPr>
        <p:spPr>
          <a:xfrm>
            <a:off x="2753798" y="4658309"/>
            <a:ext cx="1318392" cy="523220"/>
          </a:xfrm>
          <a:prstGeom prst="rect">
            <a:avLst/>
          </a:prstGeom>
          <a:noFill/>
        </p:spPr>
        <p:txBody>
          <a:bodyPr wrap="square" rtlCol="0">
            <a:spAutoFit/>
          </a:bodyPr>
          <a:lstStyle/>
          <a:p>
            <a:pPr algn="ctr"/>
            <a:r>
              <a:rPr lang="es-MX" sz="1400" dirty="0"/>
              <a:t>Dotados de </a:t>
            </a:r>
            <a:r>
              <a:rPr lang="es-MX" sz="1400" i="1" u="sng" dirty="0"/>
              <a:t>atributos </a:t>
            </a:r>
          </a:p>
        </p:txBody>
      </p:sp>
      <p:sp>
        <p:nvSpPr>
          <p:cNvPr id="11" name="CuadroTexto 10"/>
          <p:cNvSpPr txBox="1"/>
          <p:nvPr/>
        </p:nvSpPr>
        <p:spPr>
          <a:xfrm>
            <a:off x="4310057" y="4703395"/>
            <a:ext cx="1296144" cy="523220"/>
          </a:xfrm>
          <a:prstGeom prst="rect">
            <a:avLst/>
          </a:prstGeom>
          <a:noFill/>
        </p:spPr>
        <p:txBody>
          <a:bodyPr wrap="square" rtlCol="0">
            <a:spAutoFit/>
          </a:bodyPr>
          <a:lstStyle/>
          <a:p>
            <a:r>
              <a:rPr lang="es-MX" sz="1400" dirty="0"/>
              <a:t>Sirviéndose de </a:t>
            </a:r>
            <a:r>
              <a:rPr lang="es-MX" sz="1400" i="1" u="sng" dirty="0"/>
              <a:t>instrumentos</a:t>
            </a:r>
          </a:p>
        </p:txBody>
      </p:sp>
      <p:cxnSp>
        <p:nvCxnSpPr>
          <p:cNvPr id="13" name="Conector recto de flecha 12"/>
          <p:cNvCxnSpPr/>
          <p:nvPr/>
        </p:nvCxnSpPr>
        <p:spPr>
          <a:xfrm flipV="1">
            <a:off x="3347864" y="3708322"/>
            <a:ext cx="0" cy="95410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p:cNvCxnSpPr/>
          <p:nvPr/>
        </p:nvCxnSpPr>
        <p:spPr>
          <a:xfrm flipV="1">
            <a:off x="4799999" y="3686782"/>
            <a:ext cx="0" cy="9715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Conector recto de flecha 16"/>
          <p:cNvCxnSpPr/>
          <p:nvPr/>
        </p:nvCxnSpPr>
        <p:spPr>
          <a:xfrm flipV="1">
            <a:off x="4025750" y="1871883"/>
            <a:ext cx="0" cy="4944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CuadroTexto 17"/>
          <p:cNvSpPr txBox="1"/>
          <p:nvPr/>
        </p:nvSpPr>
        <p:spPr>
          <a:xfrm>
            <a:off x="8139364" y="3219310"/>
            <a:ext cx="1004636" cy="954107"/>
          </a:xfrm>
          <a:prstGeom prst="rect">
            <a:avLst/>
          </a:prstGeom>
          <a:noFill/>
        </p:spPr>
        <p:txBody>
          <a:bodyPr wrap="square" rtlCol="0">
            <a:spAutoFit/>
          </a:bodyPr>
          <a:lstStyle/>
          <a:p>
            <a:r>
              <a:rPr lang="es-MX" sz="1400" dirty="0"/>
              <a:t>Para algún </a:t>
            </a:r>
            <a:r>
              <a:rPr lang="es-MX" sz="1400" i="1" dirty="0"/>
              <a:t>receptor </a:t>
            </a:r>
            <a:r>
              <a:rPr lang="es-MX" sz="1400" dirty="0"/>
              <a:t>expreso en el relato</a:t>
            </a:r>
          </a:p>
        </p:txBody>
      </p:sp>
      <p:sp>
        <p:nvSpPr>
          <p:cNvPr id="19" name="CuadroTexto 18"/>
          <p:cNvSpPr txBox="1"/>
          <p:nvPr/>
        </p:nvSpPr>
        <p:spPr>
          <a:xfrm>
            <a:off x="5606201" y="2957700"/>
            <a:ext cx="1198047" cy="954107"/>
          </a:xfrm>
          <a:prstGeom prst="rect">
            <a:avLst/>
          </a:prstGeom>
          <a:noFill/>
        </p:spPr>
        <p:txBody>
          <a:bodyPr wrap="square" rtlCol="0">
            <a:spAutoFit/>
          </a:bodyPr>
          <a:lstStyle/>
          <a:p>
            <a:r>
              <a:rPr lang="es-MX" sz="1400" dirty="0"/>
              <a:t>En función de la prosecución de </a:t>
            </a:r>
            <a:r>
              <a:rPr lang="es-MX" sz="1400" i="1" dirty="0"/>
              <a:t>objetivos</a:t>
            </a:r>
          </a:p>
        </p:txBody>
      </p:sp>
      <p:sp>
        <p:nvSpPr>
          <p:cNvPr id="20" name="CuadroTexto 19"/>
          <p:cNvSpPr txBox="1"/>
          <p:nvPr/>
        </p:nvSpPr>
        <p:spPr>
          <a:xfrm>
            <a:off x="6804248" y="2957700"/>
            <a:ext cx="1217190" cy="954107"/>
          </a:xfrm>
          <a:prstGeom prst="rect">
            <a:avLst/>
          </a:prstGeom>
          <a:noFill/>
        </p:spPr>
        <p:txBody>
          <a:bodyPr wrap="square" rtlCol="0">
            <a:spAutoFit/>
          </a:bodyPr>
          <a:lstStyle/>
          <a:p>
            <a:r>
              <a:rPr lang="es-MX" sz="1400" dirty="0"/>
              <a:t>Que concluyen con el </a:t>
            </a:r>
            <a:r>
              <a:rPr lang="es-MX" sz="1400" i="1" dirty="0"/>
              <a:t>logro </a:t>
            </a:r>
            <a:r>
              <a:rPr lang="es-MX" sz="1400" dirty="0"/>
              <a:t>o el </a:t>
            </a:r>
            <a:r>
              <a:rPr lang="es-MX" sz="1400" i="1" dirty="0"/>
              <a:t>fracaso</a:t>
            </a:r>
          </a:p>
        </p:txBody>
      </p:sp>
      <p:sp>
        <p:nvSpPr>
          <p:cNvPr id="21" name="CuadroTexto 20"/>
          <p:cNvSpPr txBox="1"/>
          <p:nvPr/>
        </p:nvSpPr>
        <p:spPr>
          <a:xfrm>
            <a:off x="1979711" y="5877272"/>
            <a:ext cx="5433131" cy="523220"/>
          </a:xfrm>
          <a:prstGeom prst="rect">
            <a:avLst/>
          </a:prstGeom>
          <a:noFill/>
        </p:spPr>
        <p:txBody>
          <a:bodyPr wrap="square" rtlCol="0">
            <a:spAutoFit/>
          </a:bodyPr>
          <a:lstStyle/>
          <a:p>
            <a:r>
              <a:rPr lang="es-MX" sz="1400" dirty="0"/>
              <a:t>Personajes y actuación evaluado positiva y negativamente por la invocación de normas generales</a:t>
            </a:r>
          </a:p>
        </p:txBody>
      </p:sp>
    </p:spTree>
    <p:extLst>
      <p:ext uri="{BB962C8B-B14F-4D97-AF65-F5344CB8AC3E}">
        <p14:creationId xmlns:p14="http://schemas.microsoft.com/office/powerpoint/2010/main" val="4002977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p:txBody>
          <a:bodyPr>
            <a:noAutofit/>
          </a:bodyPr>
          <a:lstStyle/>
          <a:p>
            <a:pPr lvl="0"/>
            <a:r>
              <a:rPr lang="es-ES" sz="4400" b="1" dirty="0">
                <a:solidFill>
                  <a:schemeClr val="accent5">
                    <a:lumMod val="75000"/>
                  </a:schemeClr>
                </a:solidFill>
              </a:rPr>
              <a:t>Diseño del análisis de la </a:t>
            </a:r>
            <a:r>
              <a:rPr lang="es-ES" sz="4400" b="1" dirty="0" err="1">
                <a:solidFill>
                  <a:schemeClr val="accent5">
                    <a:lumMod val="75000"/>
                  </a:schemeClr>
                </a:solidFill>
              </a:rPr>
              <a:t>ritualización</a:t>
            </a:r>
            <a:endParaRPr lang="es-MX" sz="4400" b="1" dirty="0">
              <a:solidFill>
                <a:schemeClr val="accent5">
                  <a:lumMod val="75000"/>
                </a:schemeClr>
              </a:solidFill>
            </a:endParaRPr>
          </a:p>
        </p:txBody>
      </p:sp>
      <p:sp>
        <p:nvSpPr>
          <p:cNvPr id="2" name="1 Marcador de texto"/>
          <p:cNvSpPr>
            <a:spLocks noGrp="1"/>
          </p:cNvSpPr>
          <p:nvPr>
            <p:ph type="body" idx="1"/>
          </p:nvPr>
        </p:nvSpPr>
        <p:spPr>
          <a:xfrm>
            <a:off x="611560" y="5013176"/>
            <a:ext cx="7886700" cy="639736"/>
          </a:xfrm>
        </p:spPr>
        <p:txBody>
          <a:bodyPr>
            <a:normAutofit/>
          </a:bodyPr>
          <a:lstStyle/>
          <a:p>
            <a:r>
              <a:rPr lang="es-MX" sz="3200" b="1" dirty="0">
                <a:solidFill>
                  <a:schemeClr val="accent2"/>
                </a:solidFill>
              </a:rPr>
              <a:t>MEDIACIÓN ESTRUCTURAL</a:t>
            </a:r>
          </a:p>
        </p:txBody>
      </p:sp>
    </p:spTree>
    <p:extLst>
      <p:ext uri="{BB962C8B-B14F-4D97-AF65-F5344CB8AC3E}">
        <p14:creationId xmlns:p14="http://schemas.microsoft.com/office/powerpoint/2010/main" val="42446343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355976" y="1221620"/>
            <a:ext cx="4388226" cy="4176464"/>
          </a:xfrm>
        </p:spPr>
        <p:txBody>
          <a:bodyPr>
            <a:noAutofit/>
          </a:bodyPr>
          <a:lstStyle/>
          <a:p>
            <a:pPr algn="just"/>
            <a:endParaRPr lang="es-ES" sz="2400" i="1" dirty="0"/>
          </a:p>
          <a:p>
            <a:pPr marL="0" indent="0" algn="just">
              <a:buNone/>
            </a:pPr>
            <a:r>
              <a:rPr lang="es-ES" sz="2400" i="1" dirty="0"/>
              <a:t>El análisis formal, o si se prefiere, el análisis formal y material de las expresiones y de los productos comunicativos investiga la manera en la que el Mediador realiza su trabajo de </a:t>
            </a:r>
            <a:r>
              <a:rPr lang="es-ES" sz="2800" b="1" i="1" dirty="0" err="1"/>
              <a:t>ritualización</a:t>
            </a:r>
            <a:r>
              <a:rPr lang="es-ES" sz="2400" i="1" dirty="0"/>
              <a:t>, dando noticia del acontecer en los marcos prescritos por el diseño de utilización del espacio y / o el tiempo comunicativo.</a:t>
            </a:r>
            <a:endParaRPr lang="es-MX" sz="2400" i="1" dirty="0"/>
          </a:p>
          <a:p>
            <a:pPr algn="just"/>
            <a:endParaRPr lang="es-MX" sz="2400" dirty="0"/>
          </a:p>
        </p:txBody>
      </p:sp>
      <p:pic>
        <p:nvPicPr>
          <p:cNvPr id="409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406062">
            <a:off x="439223" y="2733244"/>
            <a:ext cx="3479575" cy="2136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5706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27584" y="512676"/>
            <a:ext cx="7632848" cy="792088"/>
          </a:xfrm>
          <a:prstGeom prst="rect">
            <a:avLst/>
          </a:prstGeom>
          <a:solidFill>
            <a:srgbClr val="C8487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MODELO CANÓNICO PARA EL ANÁLISIS DE LA MEDIACIÓN ESTRUCTURAL. ESTUDIO DE LA PRESENTACIÓN MATERIAL DE LOS PRODUCTOS COMUNICATIVOS EN LA PRENSA Y  EN LA  TELEVISIÓN</a:t>
            </a:r>
          </a:p>
        </p:txBody>
      </p:sp>
      <p:sp>
        <p:nvSpPr>
          <p:cNvPr id="3" name="CuadroTexto 2"/>
          <p:cNvSpPr txBox="1"/>
          <p:nvPr/>
        </p:nvSpPr>
        <p:spPr>
          <a:xfrm>
            <a:off x="0" y="3429000"/>
            <a:ext cx="1080120" cy="523220"/>
          </a:xfrm>
          <a:prstGeom prst="rect">
            <a:avLst/>
          </a:prstGeom>
          <a:noFill/>
        </p:spPr>
        <p:txBody>
          <a:bodyPr wrap="square" rtlCol="0">
            <a:spAutoFit/>
          </a:bodyPr>
          <a:lstStyle/>
          <a:p>
            <a:r>
              <a:rPr lang="es-MX" sz="1400" dirty="0"/>
              <a:t>Una narración</a:t>
            </a:r>
          </a:p>
        </p:txBody>
      </p:sp>
      <p:sp>
        <p:nvSpPr>
          <p:cNvPr id="4" name="Rectángulo 3"/>
          <p:cNvSpPr/>
          <p:nvPr/>
        </p:nvSpPr>
        <p:spPr>
          <a:xfrm>
            <a:off x="836409" y="2250450"/>
            <a:ext cx="8208912" cy="2880320"/>
          </a:xfrm>
          <a:prstGeom prst="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836409" y="3352340"/>
            <a:ext cx="1043608" cy="523220"/>
          </a:xfrm>
          <a:prstGeom prst="rect">
            <a:avLst/>
          </a:prstGeom>
          <a:noFill/>
        </p:spPr>
        <p:txBody>
          <a:bodyPr wrap="square" rtlCol="0">
            <a:spAutoFit/>
          </a:bodyPr>
          <a:lstStyle/>
          <a:p>
            <a:r>
              <a:rPr lang="es-MX" sz="1400" dirty="0"/>
              <a:t>Difundida p. e. en</a:t>
            </a:r>
          </a:p>
        </p:txBody>
      </p:sp>
      <p:sp>
        <p:nvSpPr>
          <p:cNvPr id="6" name="CuadroTexto 5"/>
          <p:cNvSpPr txBox="1"/>
          <p:nvPr/>
        </p:nvSpPr>
        <p:spPr>
          <a:xfrm>
            <a:off x="1806754" y="2673778"/>
            <a:ext cx="792088" cy="307777"/>
          </a:xfrm>
          <a:prstGeom prst="rect">
            <a:avLst/>
          </a:prstGeom>
          <a:noFill/>
        </p:spPr>
        <p:txBody>
          <a:bodyPr wrap="square" rtlCol="0">
            <a:spAutoFit/>
          </a:bodyPr>
          <a:lstStyle/>
          <a:p>
            <a:r>
              <a:rPr lang="es-MX" sz="1400" dirty="0"/>
              <a:t>prensa</a:t>
            </a:r>
          </a:p>
        </p:txBody>
      </p:sp>
      <p:sp>
        <p:nvSpPr>
          <p:cNvPr id="7" name="CuadroTexto 6"/>
          <p:cNvSpPr txBox="1"/>
          <p:nvPr/>
        </p:nvSpPr>
        <p:spPr>
          <a:xfrm>
            <a:off x="1839623" y="4157556"/>
            <a:ext cx="759219" cy="307777"/>
          </a:xfrm>
          <a:prstGeom prst="rect">
            <a:avLst/>
          </a:prstGeom>
          <a:noFill/>
        </p:spPr>
        <p:txBody>
          <a:bodyPr wrap="square" rtlCol="0">
            <a:spAutoFit/>
          </a:bodyPr>
          <a:lstStyle/>
          <a:p>
            <a:r>
              <a:rPr lang="es-MX" sz="1400" dirty="0"/>
              <a:t>TV</a:t>
            </a:r>
          </a:p>
        </p:txBody>
      </p:sp>
      <p:sp>
        <p:nvSpPr>
          <p:cNvPr id="8" name="Abrir llave 7"/>
          <p:cNvSpPr/>
          <p:nvPr/>
        </p:nvSpPr>
        <p:spPr>
          <a:xfrm>
            <a:off x="1599339" y="2574764"/>
            <a:ext cx="250420" cy="2078371"/>
          </a:xfrm>
          <a:prstGeom prst="leftBrace">
            <a:avLst/>
          </a:prstGeom>
          <a:ln>
            <a:solidFill>
              <a:srgbClr val="58A02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9" name="CuadroTexto 8"/>
          <p:cNvSpPr txBox="1"/>
          <p:nvPr/>
        </p:nvSpPr>
        <p:spPr>
          <a:xfrm>
            <a:off x="2686168" y="2502939"/>
            <a:ext cx="738886" cy="523220"/>
          </a:xfrm>
          <a:prstGeom prst="rect">
            <a:avLst/>
          </a:prstGeom>
          <a:noFill/>
        </p:spPr>
        <p:txBody>
          <a:bodyPr wrap="square" rtlCol="0">
            <a:spAutoFit/>
          </a:bodyPr>
          <a:lstStyle/>
          <a:p>
            <a:r>
              <a:rPr lang="es-MX" sz="1400" dirty="0"/>
              <a:t>En texto</a:t>
            </a:r>
          </a:p>
        </p:txBody>
      </p:sp>
      <p:sp>
        <p:nvSpPr>
          <p:cNvPr id="10" name="CuadroTexto 9"/>
          <p:cNvSpPr txBox="1"/>
          <p:nvPr/>
        </p:nvSpPr>
        <p:spPr>
          <a:xfrm>
            <a:off x="2453717" y="3618948"/>
            <a:ext cx="1343129" cy="1384995"/>
          </a:xfrm>
          <a:prstGeom prst="rect">
            <a:avLst/>
          </a:prstGeom>
          <a:noFill/>
        </p:spPr>
        <p:txBody>
          <a:bodyPr wrap="square" rtlCol="0">
            <a:spAutoFit/>
          </a:bodyPr>
          <a:lstStyle/>
          <a:p>
            <a:r>
              <a:rPr lang="es-MX" sz="1400" dirty="0"/>
              <a:t>En imágenes diacrónicas o sincrónicas; dibujadas o en imágenes reales</a:t>
            </a:r>
          </a:p>
        </p:txBody>
      </p:sp>
      <p:sp>
        <p:nvSpPr>
          <p:cNvPr id="12" name="CuadroTexto 11"/>
          <p:cNvSpPr txBox="1"/>
          <p:nvPr/>
        </p:nvSpPr>
        <p:spPr>
          <a:xfrm>
            <a:off x="7779724" y="2398233"/>
            <a:ext cx="1265597" cy="954107"/>
          </a:xfrm>
          <a:prstGeom prst="rect">
            <a:avLst/>
          </a:prstGeom>
          <a:noFill/>
        </p:spPr>
        <p:txBody>
          <a:bodyPr wrap="square" rtlCol="0">
            <a:spAutoFit/>
          </a:bodyPr>
          <a:lstStyle/>
          <a:p>
            <a:r>
              <a:rPr lang="es-MX" sz="1400" dirty="0"/>
              <a:t>Bajo la rúbrica de determinado </a:t>
            </a:r>
            <a:r>
              <a:rPr lang="es-MX" sz="1400" i="1" dirty="0"/>
              <a:t>género</a:t>
            </a:r>
          </a:p>
        </p:txBody>
      </p:sp>
      <p:sp>
        <p:nvSpPr>
          <p:cNvPr id="15" name="CuadroTexto 14"/>
          <p:cNvSpPr txBox="1"/>
          <p:nvPr/>
        </p:nvSpPr>
        <p:spPr>
          <a:xfrm>
            <a:off x="7812360" y="3875560"/>
            <a:ext cx="1188132" cy="954107"/>
          </a:xfrm>
          <a:prstGeom prst="rect">
            <a:avLst/>
          </a:prstGeom>
          <a:noFill/>
        </p:spPr>
        <p:txBody>
          <a:bodyPr wrap="square" rtlCol="0">
            <a:spAutoFit/>
          </a:bodyPr>
          <a:lstStyle/>
          <a:p>
            <a:r>
              <a:rPr lang="es-MX" sz="1400" dirty="0"/>
              <a:t>Bajo la rúbrica de determinado </a:t>
            </a:r>
            <a:r>
              <a:rPr lang="es-MX" sz="1400" i="1" dirty="0"/>
              <a:t>género</a:t>
            </a:r>
          </a:p>
        </p:txBody>
      </p:sp>
      <p:sp>
        <p:nvSpPr>
          <p:cNvPr id="14" name="CuadroTexto 13"/>
          <p:cNvSpPr txBox="1"/>
          <p:nvPr/>
        </p:nvSpPr>
        <p:spPr>
          <a:xfrm>
            <a:off x="6559282" y="2430127"/>
            <a:ext cx="1253078" cy="738664"/>
          </a:xfrm>
          <a:prstGeom prst="rect">
            <a:avLst/>
          </a:prstGeom>
          <a:noFill/>
        </p:spPr>
        <p:txBody>
          <a:bodyPr wrap="square" rtlCol="0">
            <a:spAutoFit/>
          </a:bodyPr>
          <a:lstStyle/>
          <a:p>
            <a:r>
              <a:rPr lang="es-MX" sz="1400" dirty="0"/>
              <a:t>Ubicado en determinada página</a:t>
            </a:r>
          </a:p>
        </p:txBody>
      </p:sp>
      <p:sp>
        <p:nvSpPr>
          <p:cNvPr id="16" name="CuadroTexto 15"/>
          <p:cNvSpPr txBox="1"/>
          <p:nvPr/>
        </p:nvSpPr>
        <p:spPr>
          <a:xfrm>
            <a:off x="6526646" y="3552608"/>
            <a:ext cx="1253078" cy="1384995"/>
          </a:xfrm>
          <a:prstGeom prst="rect">
            <a:avLst/>
          </a:prstGeom>
          <a:noFill/>
        </p:spPr>
        <p:txBody>
          <a:bodyPr wrap="square" rtlCol="0">
            <a:spAutoFit/>
          </a:bodyPr>
          <a:lstStyle/>
          <a:p>
            <a:r>
              <a:rPr lang="es-MX" sz="1400" dirty="0"/>
              <a:t>Emitido en determinada </a:t>
            </a:r>
            <a:r>
              <a:rPr lang="es-MX" sz="1400" i="1" dirty="0"/>
              <a:t>posición horaria </a:t>
            </a:r>
            <a:r>
              <a:rPr lang="es-MX" sz="1400" dirty="0"/>
              <a:t>dentro de una </a:t>
            </a:r>
            <a:r>
              <a:rPr lang="es-MX" sz="1400" i="1" dirty="0"/>
              <a:t>programación</a:t>
            </a:r>
          </a:p>
        </p:txBody>
      </p:sp>
      <p:sp>
        <p:nvSpPr>
          <p:cNvPr id="17" name="CuadroTexto 16"/>
          <p:cNvSpPr txBox="1"/>
          <p:nvPr/>
        </p:nvSpPr>
        <p:spPr>
          <a:xfrm>
            <a:off x="5198509" y="2430127"/>
            <a:ext cx="1432940" cy="738664"/>
          </a:xfrm>
          <a:prstGeom prst="rect">
            <a:avLst/>
          </a:prstGeom>
          <a:noFill/>
        </p:spPr>
        <p:txBody>
          <a:bodyPr wrap="square" rtlCol="0">
            <a:spAutoFit/>
          </a:bodyPr>
          <a:lstStyle/>
          <a:p>
            <a:r>
              <a:rPr lang="es-MX" sz="1400" dirty="0"/>
              <a:t>Ocupando una superficie </a:t>
            </a:r>
            <a:r>
              <a:rPr lang="es-MX" sz="1400" i="1" dirty="0"/>
              <a:t>(espacio)</a:t>
            </a:r>
          </a:p>
        </p:txBody>
      </p:sp>
      <p:sp>
        <p:nvSpPr>
          <p:cNvPr id="18" name="CuadroTexto 17"/>
          <p:cNvSpPr txBox="1"/>
          <p:nvPr/>
        </p:nvSpPr>
        <p:spPr>
          <a:xfrm>
            <a:off x="5135703" y="3928987"/>
            <a:ext cx="1222263" cy="738664"/>
          </a:xfrm>
          <a:prstGeom prst="rect">
            <a:avLst/>
          </a:prstGeom>
          <a:noFill/>
        </p:spPr>
        <p:txBody>
          <a:bodyPr wrap="square" rtlCol="0">
            <a:spAutoFit/>
          </a:bodyPr>
          <a:lstStyle/>
          <a:p>
            <a:r>
              <a:rPr lang="es-MX" sz="1400" dirty="0"/>
              <a:t>Entretenido un </a:t>
            </a:r>
            <a:r>
              <a:rPr lang="es-MX" sz="1400" i="1" dirty="0"/>
              <a:t>tiempo de programación</a:t>
            </a:r>
          </a:p>
        </p:txBody>
      </p:sp>
      <p:sp>
        <p:nvSpPr>
          <p:cNvPr id="19" name="CuadroTexto 18"/>
          <p:cNvSpPr txBox="1"/>
          <p:nvPr/>
        </p:nvSpPr>
        <p:spPr>
          <a:xfrm>
            <a:off x="3971237" y="2440893"/>
            <a:ext cx="1368526" cy="738664"/>
          </a:xfrm>
          <a:prstGeom prst="rect">
            <a:avLst/>
          </a:prstGeom>
          <a:noFill/>
        </p:spPr>
        <p:txBody>
          <a:bodyPr wrap="square" rtlCol="0">
            <a:spAutoFit/>
          </a:bodyPr>
          <a:lstStyle/>
          <a:p>
            <a:r>
              <a:rPr lang="es-MX" sz="1400" dirty="0"/>
              <a:t>y/o con </a:t>
            </a:r>
            <a:r>
              <a:rPr lang="es-MX" sz="1400" i="1" dirty="0"/>
              <a:t>imágenes estáticas</a:t>
            </a:r>
          </a:p>
        </p:txBody>
      </p:sp>
      <p:sp>
        <p:nvSpPr>
          <p:cNvPr id="20" name="CuadroTexto 19"/>
          <p:cNvSpPr txBox="1"/>
          <p:nvPr/>
        </p:nvSpPr>
        <p:spPr>
          <a:xfrm>
            <a:off x="3993291" y="3800645"/>
            <a:ext cx="1096324" cy="954107"/>
          </a:xfrm>
          <a:prstGeom prst="rect">
            <a:avLst/>
          </a:prstGeom>
          <a:noFill/>
        </p:spPr>
        <p:txBody>
          <a:bodyPr wrap="square" rtlCol="0">
            <a:spAutoFit/>
          </a:bodyPr>
          <a:lstStyle/>
          <a:p>
            <a:r>
              <a:rPr lang="es-MX" sz="1400" dirty="0"/>
              <a:t>y/o con textos (hablados y/o escritos)</a:t>
            </a:r>
          </a:p>
        </p:txBody>
      </p:sp>
    </p:spTree>
    <p:extLst>
      <p:ext uri="{BB962C8B-B14F-4D97-AF65-F5344CB8AC3E}">
        <p14:creationId xmlns:p14="http://schemas.microsoft.com/office/powerpoint/2010/main" val="31680518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7584" y="692696"/>
            <a:ext cx="2950936" cy="569377"/>
          </a:xfrm>
        </p:spPr>
        <p:txBody>
          <a:bodyPr>
            <a:noAutofit/>
          </a:bodyPr>
          <a:lstStyle/>
          <a:p>
            <a:r>
              <a:rPr lang="es-MX" sz="4000" b="1" dirty="0">
                <a:solidFill>
                  <a:schemeClr val="accent1">
                    <a:lumMod val="50000"/>
                  </a:schemeClr>
                </a:solidFill>
              </a:rPr>
              <a:t>Pausa #2</a:t>
            </a:r>
          </a:p>
        </p:txBody>
      </p:sp>
      <p:sp>
        <p:nvSpPr>
          <p:cNvPr id="6" name="Marcador de texto 5"/>
          <p:cNvSpPr>
            <a:spLocks noGrp="1"/>
          </p:cNvSpPr>
          <p:nvPr>
            <p:ph type="body" sz="half" idx="2"/>
          </p:nvPr>
        </p:nvSpPr>
        <p:spPr>
          <a:xfrm>
            <a:off x="899592" y="1484784"/>
            <a:ext cx="7272808" cy="4608512"/>
          </a:xfrm>
        </p:spPr>
        <p:txBody>
          <a:bodyPr>
            <a:noAutofit/>
          </a:bodyPr>
          <a:lstStyle/>
          <a:p>
            <a:pPr algn="just"/>
            <a:r>
              <a:rPr lang="es-MX" sz="2000" b="1" dirty="0"/>
              <a:t>Recordemos que</a:t>
            </a:r>
            <a:r>
              <a:rPr lang="es-MX" sz="2000" dirty="0"/>
              <a:t>:</a:t>
            </a:r>
          </a:p>
          <a:p>
            <a:pPr algn="just"/>
            <a:endParaRPr lang="es-MX" sz="2000" dirty="0"/>
          </a:p>
          <a:p>
            <a:pPr marL="342900" indent="-342900" algn="just">
              <a:buFont typeface="+mj-lt"/>
              <a:buAutoNum type="arabicPeriod"/>
            </a:pPr>
            <a:r>
              <a:rPr lang="es-MX" sz="2000" dirty="0"/>
              <a:t>Uno de los modelos canónicos permite estudiar la transición de emergentes y acontecimientos públicos hasta que se convierten en objetos de referencia por los agentes comunicantes, contemplando en ello los marcos espacial y temporal, los agentes involucrados en el acontecer así como las fuentes que se eligen para su representación.</a:t>
            </a:r>
          </a:p>
          <a:p>
            <a:pPr marL="342900" indent="-342900" algn="just">
              <a:buFont typeface="+mj-lt"/>
              <a:buAutoNum type="arabicPeriod"/>
            </a:pPr>
            <a:endParaRPr lang="es-MX" sz="2000" dirty="0"/>
          </a:p>
          <a:p>
            <a:pPr marL="342900" indent="-342900" algn="just">
              <a:buFont typeface="+mj-lt"/>
              <a:buAutoNum type="arabicPeriod"/>
            </a:pPr>
            <a:r>
              <a:rPr lang="es-MX" sz="2000" dirty="0"/>
              <a:t>El modelo canónico para el análisis de la mediación cognitiva considera lo que expresan personajes, en lo que se implican roles, atributos, actos, acciones e instrumentos para un fin que se logra o no. Este modelo revela la tarea de mitificación de los MCM en sus relatos.</a:t>
            </a:r>
          </a:p>
        </p:txBody>
      </p:sp>
    </p:spTree>
    <p:extLst>
      <p:ext uri="{BB962C8B-B14F-4D97-AF65-F5344CB8AC3E}">
        <p14:creationId xmlns:p14="http://schemas.microsoft.com/office/powerpoint/2010/main" val="39479918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7584" y="692696"/>
            <a:ext cx="2950936" cy="569377"/>
          </a:xfrm>
        </p:spPr>
        <p:txBody>
          <a:bodyPr>
            <a:noAutofit/>
          </a:bodyPr>
          <a:lstStyle/>
          <a:p>
            <a:r>
              <a:rPr lang="es-MX" sz="4000" b="1" dirty="0">
                <a:solidFill>
                  <a:schemeClr val="accent1">
                    <a:lumMod val="50000"/>
                  </a:schemeClr>
                </a:solidFill>
              </a:rPr>
              <a:t>Pausa #2</a:t>
            </a:r>
          </a:p>
        </p:txBody>
      </p:sp>
      <p:sp>
        <p:nvSpPr>
          <p:cNvPr id="6" name="Marcador de texto 5"/>
          <p:cNvSpPr>
            <a:spLocks noGrp="1"/>
          </p:cNvSpPr>
          <p:nvPr>
            <p:ph type="body" sz="half" idx="2"/>
          </p:nvPr>
        </p:nvSpPr>
        <p:spPr>
          <a:xfrm>
            <a:off x="899592" y="1484784"/>
            <a:ext cx="7272808" cy="4608512"/>
          </a:xfrm>
        </p:spPr>
        <p:txBody>
          <a:bodyPr>
            <a:noAutofit/>
          </a:bodyPr>
          <a:lstStyle/>
          <a:p>
            <a:pPr algn="just"/>
            <a:r>
              <a:rPr lang="es-MX" sz="2000" b="1" dirty="0"/>
              <a:t>Recordemos que</a:t>
            </a:r>
            <a:r>
              <a:rPr lang="es-MX" sz="2000" dirty="0"/>
              <a:t>:</a:t>
            </a:r>
          </a:p>
          <a:p>
            <a:pPr algn="just"/>
            <a:endParaRPr lang="es-MX" sz="2000" dirty="0"/>
          </a:p>
          <a:p>
            <a:pPr marL="457200" indent="-457200" algn="just">
              <a:buFont typeface="+mj-lt"/>
              <a:buAutoNum type="arabicPeriod" startAt="3"/>
            </a:pPr>
            <a:r>
              <a:rPr lang="es-MX" sz="2000" dirty="0"/>
              <a:t>El modelo canónico para la mediación estructural considera la existencia en una narración de texto e imágenes, el espacio y tiempo que ocupa y el género que sigue de acuerdo con los criterios del sistema de comunicación pública institucional. Este modelo de análisis explicita la tarea de </a:t>
            </a:r>
            <a:r>
              <a:rPr lang="es-MX" sz="2000" dirty="0" err="1"/>
              <a:t>ritualización</a:t>
            </a:r>
            <a:r>
              <a:rPr lang="es-MX" sz="2000" dirty="0"/>
              <a:t> de los MCM en la elaboración de sus productos comunicativos.</a:t>
            </a:r>
          </a:p>
        </p:txBody>
      </p:sp>
    </p:spTree>
    <p:extLst>
      <p:ext uri="{BB962C8B-B14F-4D97-AF65-F5344CB8AC3E}">
        <p14:creationId xmlns:p14="http://schemas.microsoft.com/office/powerpoint/2010/main" val="21830985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27584" y="260648"/>
            <a:ext cx="7315200" cy="1154097"/>
          </a:xfrm>
        </p:spPr>
        <p:txBody>
          <a:bodyPr>
            <a:normAutofit/>
          </a:bodyPr>
          <a:lstStyle/>
          <a:p>
            <a:r>
              <a:rPr lang="es-MX" b="1" dirty="0">
                <a:solidFill>
                  <a:schemeClr val="accent1">
                    <a:lumMod val="50000"/>
                  </a:schemeClr>
                </a:solidFill>
              </a:rPr>
              <a:t>Actividad de aprendizaje sugerida</a:t>
            </a:r>
          </a:p>
        </p:txBody>
      </p:sp>
      <p:sp>
        <p:nvSpPr>
          <p:cNvPr id="6" name="Marcador de contenido 5"/>
          <p:cNvSpPr>
            <a:spLocks noGrp="1"/>
          </p:cNvSpPr>
          <p:nvPr>
            <p:ph idx="1"/>
          </p:nvPr>
        </p:nvSpPr>
        <p:spPr>
          <a:xfrm>
            <a:off x="611560" y="1700808"/>
            <a:ext cx="7886700" cy="1819399"/>
          </a:xfrm>
        </p:spPr>
        <p:txBody>
          <a:bodyPr>
            <a:noAutofit/>
          </a:bodyPr>
          <a:lstStyle/>
          <a:p>
            <a:pPr marL="331470" indent="-285750" algn="just">
              <a:lnSpc>
                <a:spcPct val="150000"/>
              </a:lnSpc>
            </a:pPr>
            <a:r>
              <a:rPr lang="es-MX" sz="1800" dirty="0"/>
              <a:t>Como tarea individual desarrollen los tres modelos canónicos de análisis (selección de aconteceres, mediación cognitiva y mediación estructural) pero tomando como objeto de estudio el </a:t>
            </a:r>
            <a:r>
              <a:rPr lang="es-MX" sz="1800" i="1" dirty="0" err="1"/>
              <a:t>newsfeed</a:t>
            </a:r>
            <a:r>
              <a:rPr lang="es-MX" sz="1800" dirty="0"/>
              <a:t> de Facebook o el </a:t>
            </a:r>
            <a:r>
              <a:rPr lang="es-MX" sz="1800" i="1" dirty="0" err="1"/>
              <a:t>timeline</a:t>
            </a:r>
            <a:r>
              <a:rPr lang="es-MX" sz="1800" dirty="0"/>
              <a:t> de Twitter sobre un acontecimiento público designado por el docente y desde cuentas tanto de empresas de medios de comunicación como de líderes de opinión.</a:t>
            </a:r>
          </a:p>
          <a:p>
            <a:pPr marL="45720" indent="0" algn="just">
              <a:lnSpc>
                <a:spcPct val="150000"/>
              </a:lnSpc>
              <a:buNone/>
            </a:pPr>
            <a:endParaRPr lang="es-MX" sz="1800" dirty="0"/>
          </a:p>
          <a:p>
            <a:pPr marL="331470" indent="-285750" algn="just">
              <a:lnSpc>
                <a:spcPct val="150000"/>
              </a:lnSpc>
            </a:pPr>
            <a:r>
              <a:rPr lang="es-MX" sz="1800" dirty="0"/>
              <a:t>Hagan los ajustes necesarios a los modelos de análisis (por ejemplo, en lo que implica la diferencia con los medios referidos por el autor) y discutan en clase sobre la pertinencia y vigencia de esta herramienta metodológica y su base conceptual.</a:t>
            </a:r>
          </a:p>
        </p:txBody>
      </p:sp>
    </p:spTree>
    <p:extLst>
      <p:ext uri="{BB962C8B-B14F-4D97-AF65-F5344CB8AC3E}">
        <p14:creationId xmlns:p14="http://schemas.microsoft.com/office/powerpoint/2010/main" val="3363251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548680"/>
            <a:ext cx="7315200" cy="866065"/>
          </a:xfrm>
        </p:spPr>
        <p:txBody>
          <a:bodyPr>
            <a:normAutofit/>
          </a:bodyPr>
          <a:lstStyle/>
          <a:p>
            <a:r>
              <a:rPr lang="es-ES" sz="4000" b="1" dirty="0">
                <a:solidFill>
                  <a:schemeClr val="accent1">
                    <a:lumMod val="90000"/>
                  </a:schemeClr>
                </a:solidFill>
              </a:rPr>
              <a:t>Objetivos de aprendizaje</a:t>
            </a:r>
          </a:p>
        </p:txBody>
      </p:sp>
      <p:sp>
        <p:nvSpPr>
          <p:cNvPr id="3" name="Marcador de contenido 2"/>
          <p:cNvSpPr>
            <a:spLocks noGrp="1"/>
          </p:cNvSpPr>
          <p:nvPr>
            <p:ph idx="1"/>
          </p:nvPr>
        </p:nvSpPr>
        <p:spPr>
          <a:xfrm>
            <a:off x="395536" y="1988840"/>
            <a:ext cx="8229600" cy="4464496"/>
          </a:xfrm>
        </p:spPr>
        <p:txBody>
          <a:bodyPr>
            <a:noAutofit/>
          </a:bodyPr>
          <a:lstStyle/>
          <a:p>
            <a:pPr algn="just"/>
            <a:r>
              <a:rPr lang="es-MX" sz="1800" dirty="0"/>
              <a:t>Reflexionar sobre la relevancia de los agentes comunicantes como mediadores entre lo que acontece el entorno y el conocimiento y acción de los sujetos en el sistema social respecto de los acontecimientos públicos sobre los que se elaboran productos comunicativos.</a:t>
            </a:r>
          </a:p>
          <a:p>
            <a:pPr algn="just"/>
            <a:endParaRPr lang="es-MX" sz="1800" dirty="0"/>
          </a:p>
          <a:p>
            <a:pPr algn="just"/>
            <a:r>
              <a:rPr lang="es-MX" sz="1800" dirty="0"/>
              <a:t>Conceptualizar a las mediaciones estructural y cognitiva, así como los niveles de mediación, de actuación y los procesos en los que intervienen en la producción social de comunicación, para dar cuenta de las relaciones entre los sistemas de referencia y cognitivo desde o por la elaboración de productos comunicativos y sus tareas de mitificación y </a:t>
            </a:r>
            <a:r>
              <a:rPr lang="es-MX" sz="1800" dirty="0" err="1"/>
              <a:t>ritualización</a:t>
            </a:r>
            <a:r>
              <a:rPr lang="es-MX" sz="1800" dirty="0"/>
              <a:t>. </a:t>
            </a:r>
          </a:p>
          <a:p>
            <a:pPr algn="just"/>
            <a:endParaRPr lang="es-MX" sz="1800" dirty="0"/>
          </a:p>
          <a:p>
            <a:pPr algn="just"/>
            <a:r>
              <a:rPr lang="es-MX" sz="1800" dirty="0"/>
              <a:t>Aplicar los modelos canónicos de análisis de las mediaciones cognitiva y estructural en procesos comunicativos que contemplen los datos y objetos de referencia, así como los planos de situación y de principios en la producción social de comunicación.</a:t>
            </a:r>
          </a:p>
        </p:txBody>
      </p:sp>
    </p:spTree>
    <p:extLst>
      <p:ext uri="{BB962C8B-B14F-4D97-AF65-F5344CB8AC3E}">
        <p14:creationId xmlns:p14="http://schemas.microsoft.com/office/powerpoint/2010/main" val="5161845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rot="19784243">
            <a:off x="-187531" y="1935005"/>
            <a:ext cx="7576577" cy="1304541"/>
          </a:xfrm>
        </p:spPr>
        <p:txBody>
          <a:bodyPr>
            <a:noAutofit/>
          </a:bodyPr>
          <a:lstStyle/>
          <a:p>
            <a:r>
              <a:rPr lang="es-ES" sz="2800" b="1" dirty="0"/>
              <a:t>LA PRODUCCIÓN DEL ACONTECER PÚBLICO Y LA ELABORACIÓN DE REPRESENTACIONES DEL ENTORNO</a:t>
            </a:r>
            <a:endParaRPr lang="es-MX" sz="2800" dirty="0"/>
          </a:p>
        </p:txBody>
      </p:sp>
      <p:sp>
        <p:nvSpPr>
          <p:cNvPr id="5" name="4 Subtítulo"/>
          <p:cNvSpPr>
            <a:spLocks noGrp="1"/>
          </p:cNvSpPr>
          <p:nvPr>
            <p:ph type="subTitle" idx="1"/>
          </p:nvPr>
        </p:nvSpPr>
        <p:spPr>
          <a:xfrm>
            <a:off x="1445358" y="5373216"/>
            <a:ext cx="6400800" cy="1152128"/>
          </a:xfrm>
        </p:spPr>
        <p:txBody>
          <a:bodyPr>
            <a:normAutofit/>
          </a:bodyPr>
          <a:lstStyle/>
          <a:p>
            <a:br>
              <a:rPr lang="es-MX" sz="2400" dirty="0">
                <a:solidFill>
                  <a:srgbClr val="0070C0"/>
                </a:solidFill>
              </a:rPr>
            </a:br>
            <a:r>
              <a:rPr lang="es-ES" sz="2400" b="1" dirty="0">
                <a:solidFill>
                  <a:srgbClr val="0070C0"/>
                </a:solidFill>
              </a:rPr>
              <a:t>B) UNIDADES DE ANÁLISIS</a:t>
            </a:r>
            <a:endParaRPr lang="es-MX" sz="2400" dirty="0">
              <a:solidFill>
                <a:srgbClr val="0070C0"/>
              </a:solidFill>
            </a:endParaRPr>
          </a:p>
        </p:txBody>
      </p:sp>
      <p:pic>
        <p:nvPicPr>
          <p:cNvPr id="5122" name="Picture 2" descr="Resultado de imagen para noticias animad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5758" y="2132857"/>
            <a:ext cx="4050740" cy="3077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65149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sultado de imagen para noticias animad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6214" y="2564903"/>
            <a:ext cx="3730017" cy="3730017"/>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noAutofit/>
          </a:bodyPr>
          <a:lstStyle/>
          <a:p>
            <a:pPr lvl="0" algn="ctr"/>
            <a:r>
              <a:rPr lang="es-ES" sz="3200" b="1" dirty="0">
                <a:solidFill>
                  <a:srgbClr val="0070C0"/>
                </a:solidFill>
              </a:rPr>
              <a:t>Acontecer y representación colectiva en los relatos de la CP</a:t>
            </a:r>
            <a:endParaRPr lang="es-MX" sz="3200" b="1" dirty="0">
              <a:solidFill>
                <a:srgbClr val="0070C0"/>
              </a:solidFill>
            </a:endParaRPr>
          </a:p>
        </p:txBody>
      </p:sp>
      <p:sp>
        <p:nvSpPr>
          <p:cNvPr id="3" name="2 Marcador de contenido"/>
          <p:cNvSpPr>
            <a:spLocks noGrp="1"/>
          </p:cNvSpPr>
          <p:nvPr>
            <p:ph idx="1"/>
          </p:nvPr>
        </p:nvSpPr>
        <p:spPr>
          <a:xfrm>
            <a:off x="467544" y="1988841"/>
            <a:ext cx="4392488" cy="4464496"/>
          </a:xfrm>
        </p:spPr>
        <p:txBody>
          <a:bodyPr>
            <a:normAutofit/>
          </a:bodyPr>
          <a:lstStyle/>
          <a:p>
            <a:pPr marL="0" indent="0" algn="just">
              <a:buNone/>
            </a:pPr>
            <a:r>
              <a:rPr lang="es-ES" sz="2400" i="1" dirty="0"/>
              <a:t>La producción social de comunicación aparece como una actividad destinada a reproducir y producir una clase de representaciones sociales adecuadas para enfrentarse con el cambio de las condiciones objetivas que afronta la comunidad, manteniendo la validez de los principios más universales en los que se apoya la vida en común</a:t>
            </a:r>
            <a:r>
              <a:rPr lang="es-ES" sz="2400" dirty="0"/>
              <a:t>.</a:t>
            </a:r>
            <a:endParaRPr lang="es-MX" sz="2400" dirty="0"/>
          </a:p>
          <a:p>
            <a:pPr algn="just"/>
            <a:endParaRPr lang="es-MX" sz="2400" dirty="0"/>
          </a:p>
        </p:txBody>
      </p:sp>
    </p:spTree>
    <p:extLst>
      <p:ext uri="{BB962C8B-B14F-4D97-AF65-F5344CB8AC3E}">
        <p14:creationId xmlns:p14="http://schemas.microsoft.com/office/powerpoint/2010/main" val="4375870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0706"/>
            <a:ext cx="8229600" cy="1143000"/>
          </a:xfrm>
        </p:spPr>
        <p:txBody>
          <a:bodyPr>
            <a:noAutofit/>
          </a:bodyPr>
          <a:lstStyle/>
          <a:p>
            <a:pPr lvl="0" algn="ctr"/>
            <a:r>
              <a:rPr lang="es-ES" sz="2000" b="1" dirty="0"/>
              <a:t>Descomposición de los productos comunicativos en unidades para el análisis de las mediaciones.</a:t>
            </a:r>
            <a:endParaRPr lang="es-MX" sz="2000" b="1" dirty="0"/>
          </a:p>
        </p:txBody>
      </p:sp>
      <p:sp>
        <p:nvSpPr>
          <p:cNvPr id="3" name="2 Marcador de contenido"/>
          <p:cNvSpPr>
            <a:spLocks noGrp="1"/>
          </p:cNvSpPr>
          <p:nvPr>
            <p:ph idx="1"/>
          </p:nvPr>
        </p:nvSpPr>
        <p:spPr>
          <a:xfrm>
            <a:off x="422153" y="3229300"/>
            <a:ext cx="8229600" cy="3279720"/>
          </a:xfrm>
        </p:spPr>
        <p:txBody>
          <a:bodyPr>
            <a:normAutofit/>
          </a:bodyPr>
          <a:lstStyle/>
          <a:p>
            <a:endParaRPr lang="es-MX" sz="2400" dirty="0"/>
          </a:p>
          <a:p>
            <a:pPr marL="0" indent="0">
              <a:buNone/>
            </a:pPr>
            <a:r>
              <a:rPr lang="es-ES" sz="2000" dirty="0"/>
              <a:t>Cada tema pone en relación dos tipos de información, diferenciables en razón de las presuposiciones, implícitas o explícitas, que introduce el Mediador:</a:t>
            </a:r>
            <a:endParaRPr lang="es-MX" sz="2000" dirty="0"/>
          </a:p>
          <a:p>
            <a:pPr marL="0" indent="0">
              <a:buNone/>
            </a:pPr>
            <a:endParaRPr lang="es-MX" sz="2400" dirty="0"/>
          </a:p>
          <a:p>
            <a:pPr lvl="1"/>
            <a:r>
              <a:rPr lang="es-ES" dirty="0"/>
              <a:t>Información que se presenta como pertinente para </a:t>
            </a:r>
            <a:r>
              <a:rPr lang="es-ES" i="1" dirty="0"/>
              <a:t>identificar</a:t>
            </a:r>
            <a:r>
              <a:rPr lang="es-ES" dirty="0"/>
              <a:t> la existencia de las entidades, y / o describir su estado; y / o lo que les acontece.</a:t>
            </a:r>
          </a:p>
          <a:p>
            <a:pPr marL="400050" lvl="1" indent="0">
              <a:buNone/>
            </a:pPr>
            <a:endParaRPr lang="es-MX" sz="2000" dirty="0"/>
          </a:p>
          <a:p>
            <a:pPr lvl="1"/>
            <a:r>
              <a:rPr lang="es-ES" dirty="0"/>
              <a:t>Información que se introduce como pertinente para </a:t>
            </a:r>
            <a:r>
              <a:rPr lang="es-ES" i="1" dirty="0"/>
              <a:t>interpretar</a:t>
            </a:r>
            <a:r>
              <a:rPr lang="es-ES" dirty="0"/>
              <a:t> la existencia de las entidades; y / o su estado; y / o lo que les acontece.</a:t>
            </a:r>
            <a:endParaRPr lang="es-MX" sz="2000" dirty="0"/>
          </a:p>
        </p:txBody>
      </p:sp>
      <p:sp>
        <p:nvSpPr>
          <p:cNvPr id="5" name="Rectángulo redondeado 4"/>
          <p:cNvSpPr/>
          <p:nvPr/>
        </p:nvSpPr>
        <p:spPr>
          <a:xfrm>
            <a:off x="1527852" y="1296317"/>
            <a:ext cx="6624736" cy="720080"/>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i="1" dirty="0"/>
          </a:p>
          <a:p>
            <a:endParaRPr lang="es-ES" i="1" dirty="0"/>
          </a:p>
          <a:p>
            <a:r>
              <a:rPr lang="es-ES" i="1" dirty="0"/>
              <a:t> </a:t>
            </a:r>
            <a:r>
              <a:rPr lang="es-ES" i="1" dirty="0">
                <a:solidFill>
                  <a:schemeClr val="tx1"/>
                </a:solidFill>
              </a:rPr>
              <a:t>Denomino TEMA a la unidad de análisis mínima en la que cabe    identificar una práctica mediadora.</a:t>
            </a:r>
            <a:endParaRPr lang="es-MX" sz="1400" dirty="0">
              <a:solidFill>
                <a:schemeClr val="tx1"/>
              </a:solidFill>
            </a:endParaRPr>
          </a:p>
          <a:p>
            <a:r>
              <a:rPr lang="es-ES" i="1" dirty="0"/>
              <a:t> </a:t>
            </a:r>
            <a:endParaRPr lang="es-MX" sz="1400" dirty="0"/>
          </a:p>
          <a:p>
            <a:pPr algn="ctr"/>
            <a:endParaRPr lang="es-MX" dirty="0"/>
          </a:p>
        </p:txBody>
      </p:sp>
      <p:sp>
        <p:nvSpPr>
          <p:cNvPr id="4" name="Rectángulo 3"/>
          <p:cNvSpPr/>
          <p:nvPr/>
        </p:nvSpPr>
        <p:spPr>
          <a:xfrm>
            <a:off x="611560" y="1475112"/>
            <a:ext cx="936104" cy="362490"/>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TEMA:</a:t>
            </a:r>
            <a:endParaRPr lang="es-MX" dirty="0">
              <a:solidFill>
                <a:schemeClr val="tx1"/>
              </a:solidFill>
            </a:endParaRPr>
          </a:p>
        </p:txBody>
      </p:sp>
      <p:sp>
        <p:nvSpPr>
          <p:cNvPr id="6" name="CuadroTexto 5"/>
          <p:cNvSpPr txBox="1"/>
          <p:nvPr/>
        </p:nvSpPr>
        <p:spPr>
          <a:xfrm>
            <a:off x="2899188" y="2329889"/>
            <a:ext cx="3600400" cy="1015663"/>
          </a:xfrm>
          <a:prstGeom prst="rect">
            <a:avLst/>
          </a:prstGeom>
          <a:noFill/>
        </p:spPr>
        <p:txBody>
          <a:bodyPr wrap="square" rtlCol="0">
            <a:spAutoFit/>
          </a:bodyPr>
          <a:lstStyle/>
          <a:p>
            <a:endParaRPr lang="es-ES" sz="2000" b="1" i="1" dirty="0">
              <a:solidFill>
                <a:srgbClr val="0070C0"/>
              </a:solidFill>
            </a:endParaRPr>
          </a:p>
          <a:p>
            <a:pPr algn="ctr"/>
            <a:r>
              <a:rPr lang="es-ES" sz="2000" b="1" i="1" dirty="0">
                <a:solidFill>
                  <a:srgbClr val="0070C0"/>
                </a:solidFill>
              </a:rPr>
              <a:t>Planos mediados por el tema</a:t>
            </a:r>
            <a:endParaRPr lang="es-MX" sz="1400" b="1" dirty="0">
              <a:solidFill>
                <a:srgbClr val="0070C0"/>
              </a:solidFill>
            </a:endParaRPr>
          </a:p>
          <a:p>
            <a:endParaRPr lang="es-MX" sz="2000" b="1" dirty="0">
              <a:solidFill>
                <a:srgbClr val="0070C0"/>
              </a:solidFill>
            </a:endParaRPr>
          </a:p>
        </p:txBody>
      </p:sp>
    </p:spTree>
    <p:extLst>
      <p:ext uri="{BB962C8B-B14F-4D97-AF65-F5344CB8AC3E}">
        <p14:creationId xmlns:p14="http://schemas.microsoft.com/office/powerpoint/2010/main" val="28598048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764704"/>
            <a:ext cx="8229600" cy="2304256"/>
          </a:xfrm>
        </p:spPr>
        <p:txBody>
          <a:bodyPr>
            <a:normAutofit/>
          </a:bodyPr>
          <a:lstStyle/>
          <a:p>
            <a:endParaRPr lang="es-MX" sz="2400" dirty="0"/>
          </a:p>
          <a:p>
            <a:pPr marL="0" indent="0" algn="just">
              <a:buNone/>
            </a:pPr>
            <a:r>
              <a:rPr lang="es-ES" dirty="0"/>
              <a:t>La operación mediadora consiste en distinguir y establecer una conexión entre qué es lo que viene dado, y por tanto se describe como algo que pertenece a la </a:t>
            </a:r>
            <a:r>
              <a:rPr lang="es-ES" sz="2400" b="1" dirty="0">
                <a:solidFill>
                  <a:srgbClr val="0070C0"/>
                </a:solidFill>
              </a:rPr>
              <a:t>SITUACIÓN</a:t>
            </a:r>
            <a:r>
              <a:rPr lang="es-ES" dirty="0"/>
              <a:t> de referencia, y qué es lo que queda por supuesto, y por lo tanto se da por sabido que pertenece a los </a:t>
            </a:r>
            <a:r>
              <a:rPr lang="es-ES" sz="2400" b="1" dirty="0">
                <a:solidFill>
                  <a:srgbClr val="0070C0"/>
                </a:solidFill>
              </a:rPr>
              <a:t>PRINCIPIOS</a:t>
            </a:r>
            <a:r>
              <a:rPr lang="es-ES" dirty="0"/>
              <a:t> de evaluación de la situación.</a:t>
            </a:r>
            <a:endParaRPr lang="es-MX"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5502" y="3501008"/>
            <a:ext cx="5900934" cy="2779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813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467544" y="1700808"/>
            <a:ext cx="3312368" cy="3600400"/>
          </a:xfrm>
          <a:prstGeom prst="roundRect">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S" i="1" dirty="0">
              <a:solidFill>
                <a:schemeClr val="tx1"/>
              </a:solidFill>
            </a:endParaRPr>
          </a:p>
          <a:p>
            <a:pPr algn="just"/>
            <a:r>
              <a:rPr lang="es-ES" i="1" dirty="0">
                <a:solidFill>
                  <a:schemeClr val="tx1"/>
                </a:solidFill>
              </a:rPr>
              <a:t>de referencia a propósito de lo que se comunica</a:t>
            </a:r>
            <a:r>
              <a:rPr lang="es-ES" dirty="0">
                <a:solidFill>
                  <a:schemeClr val="tx1"/>
                </a:solidFill>
              </a:rPr>
              <a:t> pertenece cualquier </a:t>
            </a:r>
            <a:r>
              <a:rPr lang="es-ES" b="1" u="sng" dirty="0">
                <a:solidFill>
                  <a:schemeClr val="tx1"/>
                </a:solidFill>
              </a:rPr>
              <a:t>emergente</a:t>
            </a:r>
            <a:r>
              <a:rPr lang="es-ES" dirty="0">
                <a:solidFill>
                  <a:schemeClr val="tx1"/>
                </a:solidFill>
              </a:rPr>
              <a:t> que por su existencia o inexistencia, su presencia o su ausencia, su transformación o su permanencia, afecta o puede afectar a toda la comunidad, o bien a alguno o algunos de sus miembros.</a:t>
            </a:r>
            <a:endParaRPr lang="es-MX" dirty="0">
              <a:solidFill>
                <a:schemeClr val="tx1"/>
              </a:solidFill>
            </a:endParaRPr>
          </a:p>
          <a:p>
            <a:pPr algn="just"/>
            <a:endParaRPr lang="es-MX" dirty="0"/>
          </a:p>
        </p:txBody>
      </p:sp>
      <p:sp>
        <p:nvSpPr>
          <p:cNvPr id="4" name="Rectángulo redondeado 3"/>
          <p:cNvSpPr/>
          <p:nvPr/>
        </p:nvSpPr>
        <p:spPr>
          <a:xfrm>
            <a:off x="4752020" y="1700808"/>
            <a:ext cx="3528392" cy="3672408"/>
          </a:xfrm>
          <a:prstGeom prst="roundRect">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i="1" dirty="0"/>
              <a:t>de evaluación de la situación de </a:t>
            </a:r>
            <a:r>
              <a:rPr lang="es-ES" i="1" dirty="0">
                <a:solidFill>
                  <a:schemeClr val="tx1"/>
                </a:solidFill>
              </a:rPr>
              <a:t>referencia a propósito de lo que se comunica</a:t>
            </a:r>
            <a:r>
              <a:rPr lang="es-ES" dirty="0">
                <a:solidFill>
                  <a:schemeClr val="tx1"/>
                </a:solidFill>
              </a:rPr>
              <a:t> pertenece cualquier </a:t>
            </a:r>
            <a:r>
              <a:rPr lang="es-ES" b="1" u="sng" dirty="0">
                <a:solidFill>
                  <a:schemeClr val="tx1"/>
                </a:solidFill>
              </a:rPr>
              <a:t>constancia</a:t>
            </a:r>
            <a:r>
              <a:rPr lang="es-ES" b="1" dirty="0">
                <a:solidFill>
                  <a:schemeClr val="tx1"/>
                </a:solidFill>
              </a:rPr>
              <a:t> </a:t>
            </a:r>
            <a:r>
              <a:rPr lang="es-ES" dirty="0">
                <a:solidFill>
                  <a:schemeClr val="tx1"/>
                </a:solidFill>
              </a:rPr>
              <a:t>(norma, aspiración, idea, idea, modos establecidos de ser, de aparecer,  de reaccionar, de hacer, de utilizar, de comportarse, de relacionarse; sean las cosas, los objetos, los sucesos, los seres vivos, las organizaciones, instituciones, las personas, las colectividades, etc.)</a:t>
            </a:r>
          </a:p>
          <a:p>
            <a:pPr algn="just"/>
            <a:endParaRPr lang="es-MX" dirty="0"/>
          </a:p>
        </p:txBody>
      </p:sp>
      <p:sp>
        <p:nvSpPr>
          <p:cNvPr id="5" name="Elipse 4"/>
          <p:cNvSpPr/>
          <p:nvPr/>
        </p:nvSpPr>
        <p:spPr>
          <a:xfrm>
            <a:off x="683568" y="512676"/>
            <a:ext cx="2952328" cy="648072"/>
          </a:xfrm>
          <a:prstGeom prst="ellipse">
            <a:avLst/>
          </a:prstGeom>
          <a:solidFill>
            <a:schemeClr val="accent4">
              <a:lumMod val="7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r>
              <a:rPr lang="es-ES" dirty="0"/>
              <a:t>Al </a:t>
            </a:r>
            <a:r>
              <a:rPr lang="es-ES" b="1" i="1" dirty="0"/>
              <a:t>PLANO DE LA SITUACIÓN</a:t>
            </a:r>
            <a:endParaRPr lang="es-MX" dirty="0"/>
          </a:p>
          <a:p>
            <a:pPr algn="ctr"/>
            <a:endParaRPr lang="es-MX" dirty="0"/>
          </a:p>
        </p:txBody>
      </p:sp>
      <p:sp>
        <p:nvSpPr>
          <p:cNvPr id="6" name="Elipse 5"/>
          <p:cNvSpPr/>
          <p:nvPr/>
        </p:nvSpPr>
        <p:spPr>
          <a:xfrm>
            <a:off x="5155424" y="440668"/>
            <a:ext cx="2736304" cy="792088"/>
          </a:xfrm>
          <a:prstGeom prst="ellipse">
            <a:avLst/>
          </a:prstGeom>
          <a:solidFill>
            <a:schemeClr val="accent4">
              <a:lumMod val="7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r>
              <a:rPr lang="es-ES" dirty="0"/>
              <a:t>Al </a:t>
            </a:r>
            <a:r>
              <a:rPr lang="es-ES" b="1" i="1" dirty="0"/>
              <a:t>PLANO DE LOS PRINCIPIOS</a:t>
            </a:r>
            <a:endParaRPr lang="es-ES" dirty="0"/>
          </a:p>
          <a:p>
            <a:pPr algn="ctr"/>
            <a:endParaRPr lang="es-MX" dirty="0"/>
          </a:p>
        </p:txBody>
      </p:sp>
    </p:spTree>
    <p:extLst>
      <p:ext uri="{BB962C8B-B14F-4D97-AF65-F5344CB8AC3E}">
        <p14:creationId xmlns:p14="http://schemas.microsoft.com/office/powerpoint/2010/main" val="17047266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700808"/>
            <a:ext cx="8373616" cy="2664296"/>
          </a:xfrm>
        </p:spPr>
        <p:txBody>
          <a:bodyPr>
            <a:noAutofit/>
          </a:bodyPr>
          <a:lstStyle/>
          <a:p>
            <a:pPr marL="400050" lvl="1" indent="0" algn="just">
              <a:buNone/>
            </a:pPr>
            <a:r>
              <a:rPr lang="es-ES" sz="2800" dirty="0"/>
              <a:t>Constancias que por su pertinencia o su no pertinencia, su vigencia o no vigencia, le permiten al Mediador evaluar lo que acontece como bueno o malo, legítimo o ilegítimo, conveniente o inconveniente, verdadero o falso, general o particular, normal o excepcional, importante o intrascendente, etc.</a:t>
            </a:r>
            <a:endParaRPr lang="es-MX" sz="2800" dirty="0"/>
          </a:p>
        </p:txBody>
      </p:sp>
    </p:spTree>
    <p:extLst>
      <p:ext uri="{BB962C8B-B14F-4D97-AF65-F5344CB8AC3E}">
        <p14:creationId xmlns:p14="http://schemas.microsoft.com/office/powerpoint/2010/main" val="19585825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algn="ctr" rtl="0">
              <a:spcBef>
                <a:spcPct val="0"/>
              </a:spcBef>
            </a:pPr>
            <a:r>
              <a:rPr lang="es-ES" sz="3200" b="1" dirty="0">
                <a:solidFill>
                  <a:srgbClr val="0070C0"/>
                </a:solidFill>
              </a:rPr>
              <a:t>Funciones mediadoras de los temas</a:t>
            </a:r>
            <a:endParaRPr lang="es-MX" b="1" dirty="0">
              <a:solidFill>
                <a:srgbClr val="0070C0"/>
              </a:solidFill>
            </a:endParaRPr>
          </a:p>
        </p:txBody>
      </p:sp>
      <p:sp>
        <p:nvSpPr>
          <p:cNvPr id="3" name="2 Marcador de contenido"/>
          <p:cNvSpPr>
            <a:spLocks noGrp="1"/>
          </p:cNvSpPr>
          <p:nvPr>
            <p:ph idx="1"/>
          </p:nvPr>
        </p:nvSpPr>
        <p:spPr>
          <a:xfrm>
            <a:off x="641350" y="1988840"/>
            <a:ext cx="8026003" cy="1944214"/>
          </a:xfrm>
        </p:spPr>
        <p:txBody>
          <a:bodyPr>
            <a:normAutofit/>
          </a:bodyPr>
          <a:lstStyle/>
          <a:p>
            <a:pPr marL="0" indent="0">
              <a:buNone/>
            </a:pPr>
            <a:endParaRPr lang="es-MX" dirty="0"/>
          </a:p>
          <a:p>
            <a:pPr marL="0" indent="0" algn="just">
              <a:buNone/>
            </a:pPr>
            <a:r>
              <a:rPr lang="es-ES" dirty="0"/>
              <a:t>Lo que acontece adquiere sentido social cuando se describe la SITUACIÓN de manera tal que pueda ser interpretada en relación con algún PRINCIPIO reconocible por los Comunicantes (aunque ese patrón de evaluación o la evaluación misma no sea asumido por todos)</a:t>
            </a:r>
            <a:endParaRPr lang="es-MX" sz="2400" dirty="0"/>
          </a:p>
          <a:p>
            <a:pPr marL="457200" lvl="1" indent="0">
              <a:buNone/>
            </a:pPr>
            <a:endParaRPr lang="es-MX" sz="2000" dirty="0"/>
          </a:p>
          <a:p>
            <a:endParaRPr lang="es-MX" dirty="0"/>
          </a:p>
        </p:txBody>
      </p:sp>
      <p:sp>
        <p:nvSpPr>
          <p:cNvPr id="9" name="2 Marcador de contenido"/>
          <p:cNvSpPr txBox="1">
            <a:spLocks/>
          </p:cNvSpPr>
          <p:nvPr/>
        </p:nvSpPr>
        <p:spPr>
          <a:xfrm>
            <a:off x="539552" y="4557524"/>
            <a:ext cx="8229600" cy="79208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s-ES" sz="2000" dirty="0"/>
              <a:t>Un tema puede requerir para su desarrollo de más de un relato. Del mismo modo en un único relato cabe desarrollar más de un tema.</a:t>
            </a:r>
            <a:endParaRPr lang="es-MX" sz="2000" dirty="0"/>
          </a:p>
        </p:txBody>
      </p:sp>
    </p:spTree>
    <p:extLst>
      <p:ext uri="{BB962C8B-B14F-4D97-AF65-F5344CB8AC3E}">
        <p14:creationId xmlns:p14="http://schemas.microsoft.com/office/powerpoint/2010/main" val="33937098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ctr" rtl="0">
              <a:spcBef>
                <a:spcPct val="0"/>
              </a:spcBef>
            </a:pPr>
            <a:r>
              <a:rPr lang="es-ES" sz="3200" dirty="0"/>
              <a:t>Funciones mediadoras de los temas</a:t>
            </a:r>
            <a:endParaRPr lang="es-MX" dirty="0"/>
          </a:p>
        </p:txBody>
      </p:sp>
      <p:sp>
        <p:nvSpPr>
          <p:cNvPr id="4" name="Rectángulo redondeado 3"/>
          <p:cNvSpPr/>
          <p:nvPr/>
        </p:nvSpPr>
        <p:spPr>
          <a:xfrm>
            <a:off x="471241" y="2545565"/>
            <a:ext cx="2448272" cy="2232248"/>
          </a:xfrm>
          <a:prstGeom prst="round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El tema es el resultado de una mediación que puede operar de alguna de estas dos maneras:</a:t>
            </a:r>
            <a:endParaRPr lang="es-MX" sz="1400" dirty="0">
              <a:solidFill>
                <a:schemeClr val="tx1"/>
              </a:solidFill>
            </a:endParaRPr>
          </a:p>
          <a:p>
            <a:pPr algn="ctr"/>
            <a:endParaRPr lang="es-MX" dirty="0"/>
          </a:p>
        </p:txBody>
      </p:sp>
      <p:sp>
        <p:nvSpPr>
          <p:cNvPr id="5" name="Rectángulo redondeado 4"/>
          <p:cNvSpPr/>
          <p:nvPr/>
        </p:nvSpPr>
        <p:spPr>
          <a:xfrm>
            <a:off x="3767023" y="3949721"/>
            <a:ext cx="4752528" cy="1152128"/>
          </a:xfrm>
          <a:prstGeom prst="roundRect">
            <a:avLst/>
          </a:prstGeom>
          <a:solidFill>
            <a:schemeClr val="bg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r>
              <a:rPr lang="es-ES" dirty="0">
                <a:solidFill>
                  <a:schemeClr val="tx1"/>
                </a:solidFill>
              </a:rPr>
              <a:t>El Relator indica si la transformación (o el mantenimiento) de algún PRINCIPIO, tiene (o no tiene) consecuencias que cambien (o mantengan) la SITUACIÓN.</a:t>
            </a:r>
            <a:endParaRPr lang="es-MX" sz="1400" dirty="0">
              <a:solidFill>
                <a:schemeClr val="tx1"/>
              </a:solidFill>
            </a:endParaRPr>
          </a:p>
          <a:p>
            <a:pPr algn="ctr"/>
            <a:endParaRPr lang="es-MX" dirty="0"/>
          </a:p>
        </p:txBody>
      </p:sp>
      <p:sp>
        <p:nvSpPr>
          <p:cNvPr id="6" name="Rectángulo redondeado 5"/>
          <p:cNvSpPr/>
          <p:nvPr/>
        </p:nvSpPr>
        <p:spPr>
          <a:xfrm>
            <a:off x="3767023" y="2509562"/>
            <a:ext cx="4752528" cy="1152127"/>
          </a:xfrm>
          <a:prstGeom prst="roundRect">
            <a:avLst/>
          </a:prstGeom>
          <a:solidFill>
            <a:schemeClr val="bg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r>
              <a:rPr lang="es-ES" dirty="0">
                <a:solidFill>
                  <a:schemeClr val="tx1"/>
                </a:solidFill>
              </a:rPr>
              <a:t>El Relator indica si un cambio (o una persistencia) de una SITUACIÓN tiene (o no tiene) consecuencias para la vigencia (u obsolescencia) de algún PRINCIPIO.</a:t>
            </a:r>
          </a:p>
          <a:p>
            <a:pPr algn="ctr"/>
            <a:endParaRPr lang="es-MX" dirty="0"/>
          </a:p>
        </p:txBody>
      </p:sp>
      <p:cxnSp>
        <p:nvCxnSpPr>
          <p:cNvPr id="8" name="Conector recto 7"/>
          <p:cNvCxnSpPr>
            <a:stCxn id="4" idx="3"/>
            <a:endCxn id="6" idx="1"/>
          </p:cNvCxnSpPr>
          <p:nvPr/>
        </p:nvCxnSpPr>
        <p:spPr>
          <a:xfrm flipV="1">
            <a:off x="2919513" y="3085626"/>
            <a:ext cx="847510" cy="576063"/>
          </a:xfrm>
          <a:prstGeom prst="line">
            <a:avLst/>
          </a:prstGeom>
          <a:ln/>
        </p:spPr>
        <p:style>
          <a:lnRef idx="1">
            <a:schemeClr val="dk1"/>
          </a:lnRef>
          <a:fillRef idx="0">
            <a:schemeClr val="dk1"/>
          </a:fillRef>
          <a:effectRef idx="0">
            <a:schemeClr val="dk1"/>
          </a:effectRef>
          <a:fontRef idx="minor">
            <a:schemeClr val="tx1"/>
          </a:fontRef>
        </p:style>
      </p:cxnSp>
      <p:cxnSp>
        <p:nvCxnSpPr>
          <p:cNvPr id="10" name="Conector recto 9"/>
          <p:cNvCxnSpPr>
            <a:stCxn id="4" idx="3"/>
            <a:endCxn id="5" idx="1"/>
          </p:cNvCxnSpPr>
          <p:nvPr/>
        </p:nvCxnSpPr>
        <p:spPr>
          <a:xfrm>
            <a:off x="2919513" y="3661689"/>
            <a:ext cx="847510" cy="864096"/>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727951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58200" y="618005"/>
            <a:ext cx="6552728" cy="504056"/>
          </a:xfrm>
          <a:prstGeom prst="rect">
            <a:avLst/>
          </a:prstGeom>
          <a:solidFill>
            <a:srgbClr val="8F9131"/>
          </a:solidFill>
          <a:ln>
            <a:solidFill>
              <a:srgbClr val="8F9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EJEMPLOS DE LA ELABORACIÓN DE TEMAS DIFERENTES: A PARTIR DE UNA IDÉNTICA DEFINICIÓN DE LA SITUACIÓN (A Y B) Y A PARTIR DE LOS MISMOS CRITERIOS DE EVALUACIÓN (C Y D)</a:t>
            </a:r>
          </a:p>
        </p:txBody>
      </p:sp>
      <p:sp>
        <p:nvSpPr>
          <p:cNvPr id="4" name="Rectángulo 3"/>
          <p:cNvSpPr/>
          <p:nvPr/>
        </p:nvSpPr>
        <p:spPr>
          <a:xfrm>
            <a:off x="899592" y="1700808"/>
            <a:ext cx="1296144" cy="54068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PLANO DE LA SITUACIÓN</a:t>
            </a:r>
          </a:p>
        </p:txBody>
      </p:sp>
      <p:sp>
        <p:nvSpPr>
          <p:cNvPr id="5" name="CuadroTexto 4"/>
          <p:cNvSpPr txBox="1"/>
          <p:nvPr/>
        </p:nvSpPr>
        <p:spPr>
          <a:xfrm>
            <a:off x="719572" y="2325810"/>
            <a:ext cx="1656184" cy="523220"/>
          </a:xfrm>
          <a:prstGeom prst="rect">
            <a:avLst/>
          </a:prstGeom>
          <a:noFill/>
        </p:spPr>
        <p:txBody>
          <a:bodyPr wrap="square" rtlCol="0">
            <a:spAutoFit/>
          </a:bodyPr>
          <a:lstStyle/>
          <a:p>
            <a:r>
              <a:rPr lang="es-MX" sz="1400" b="1" dirty="0"/>
              <a:t>Aconteceres que se mencionan</a:t>
            </a:r>
          </a:p>
        </p:txBody>
      </p:sp>
      <p:sp>
        <p:nvSpPr>
          <p:cNvPr id="6" name="Rectángulo 5"/>
          <p:cNvSpPr/>
          <p:nvPr/>
        </p:nvSpPr>
        <p:spPr>
          <a:xfrm>
            <a:off x="539552" y="3010510"/>
            <a:ext cx="2016224" cy="1412592"/>
          </a:xfrm>
          <a:prstGeom prst="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lphaLcParenR"/>
            </a:pPr>
            <a:r>
              <a:rPr lang="es-MX" sz="1400" dirty="0">
                <a:solidFill>
                  <a:schemeClr val="tx1"/>
                </a:solidFill>
              </a:rPr>
              <a:t>Homicidio de una cajera</a:t>
            </a:r>
          </a:p>
          <a:p>
            <a:pPr marL="342900" indent="-342900" algn="ctr">
              <a:buAutoNum type="alphaLcParenR"/>
            </a:pPr>
            <a:endParaRPr lang="es-MX" sz="1400" dirty="0">
              <a:solidFill>
                <a:schemeClr val="tx1"/>
              </a:solidFill>
            </a:endParaRPr>
          </a:p>
          <a:p>
            <a:pPr marL="342900" indent="-342900" algn="ctr">
              <a:buAutoNum type="alphaLcParenR"/>
            </a:pPr>
            <a:r>
              <a:rPr lang="es-MX" sz="1400" dirty="0">
                <a:solidFill>
                  <a:schemeClr val="tx1"/>
                </a:solidFill>
              </a:rPr>
              <a:t> Homicidio de una cajera</a:t>
            </a:r>
          </a:p>
        </p:txBody>
      </p:sp>
      <p:sp>
        <p:nvSpPr>
          <p:cNvPr id="7" name="CuadroTexto 6"/>
          <p:cNvSpPr txBox="1"/>
          <p:nvPr/>
        </p:nvSpPr>
        <p:spPr>
          <a:xfrm>
            <a:off x="683568" y="4709010"/>
            <a:ext cx="1836204" cy="1815882"/>
          </a:xfrm>
          <a:prstGeom prst="rect">
            <a:avLst/>
          </a:prstGeom>
          <a:noFill/>
        </p:spPr>
        <p:txBody>
          <a:bodyPr wrap="square" rtlCol="0">
            <a:spAutoFit/>
          </a:bodyPr>
          <a:lstStyle/>
          <a:p>
            <a:r>
              <a:rPr lang="es-MX" sz="1400" dirty="0"/>
              <a:t>c) El padre renuncia a la otra y vuelve al hogar donde lo esperan su mujer y sus hijos</a:t>
            </a:r>
          </a:p>
          <a:p>
            <a:endParaRPr lang="es-MX" sz="1400" dirty="0"/>
          </a:p>
          <a:p>
            <a:r>
              <a:rPr lang="es-MX" sz="1400" dirty="0"/>
              <a:t>d) El príncipe se casa con la fregona</a:t>
            </a:r>
          </a:p>
        </p:txBody>
      </p:sp>
      <p:sp>
        <p:nvSpPr>
          <p:cNvPr id="8" name="Rectángulo 7"/>
          <p:cNvSpPr/>
          <p:nvPr/>
        </p:nvSpPr>
        <p:spPr>
          <a:xfrm>
            <a:off x="3725906" y="1658649"/>
            <a:ext cx="1656184" cy="62500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t>PLANO DE LOS PRINCIPIOS</a:t>
            </a:r>
          </a:p>
        </p:txBody>
      </p:sp>
      <p:sp>
        <p:nvSpPr>
          <p:cNvPr id="9" name="CuadroTexto 8"/>
          <p:cNvSpPr txBox="1"/>
          <p:nvPr/>
        </p:nvSpPr>
        <p:spPr>
          <a:xfrm>
            <a:off x="3491880" y="2420888"/>
            <a:ext cx="1980220" cy="523220"/>
          </a:xfrm>
          <a:prstGeom prst="rect">
            <a:avLst/>
          </a:prstGeom>
          <a:noFill/>
        </p:spPr>
        <p:txBody>
          <a:bodyPr wrap="square" rtlCol="0">
            <a:spAutoFit/>
          </a:bodyPr>
          <a:lstStyle/>
          <a:p>
            <a:pPr algn="ctr"/>
            <a:r>
              <a:rPr lang="es-MX" sz="1400" b="1" dirty="0"/>
              <a:t>Evaluaciones que se aluden</a:t>
            </a:r>
          </a:p>
        </p:txBody>
      </p:sp>
      <p:sp>
        <p:nvSpPr>
          <p:cNvPr id="10" name="CuadroTexto 9"/>
          <p:cNvSpPr txBox="1"/>
          <p:nvPr/>
        </p:nvSpPr>
        <p:spPr>
          <a:xfrm>
            <a:off x="3376210" y="3010510"/>
            <a:ext cx="2556284" cy="1384995"/>
          </a:xfrm>
          <a:prstGeom prst="rect">
            <a:avLst/>
          </a:prstGeom>
          <a:noFill/>
        </p:spPr>
        <p:txBody>
          <a:bodyPr wrap="square" rtlCol="0">
            <a:spAutoFit/>
          </a:bodyPr>
          <a:lstStyle/>
          <a:p>
            <a:r>
              <a:rPr lang="es-MX" sz="1400" dirty="0"/>
              <a:t>&lt;Los mas débiles y honrados tienen derecho a ser protegidos de los criminales&gt;</a:t>
            </a:r>
          </a:p>
          <a:p>
            <a:endParaRPr lang="es-MX" sz="1400" dirty="0"/>
          </a:p>
          <a:p>
            <a:r>
              <a:rPr lang="es-MX" sz="1400" dirty="0"/>
              <a:t>&lt;el crimen es la consecuencia de la falta de autoridad&gt;</a:t>
            </a:r>
          </a:p>
        </p:txBody>
      </p:sp>
      <p:sp>
        <p:nvSpPr>
          <p:cNvPr id="11" name="Rectángulo 10"/>
          <p:cNvSpPr/>
          <p:nvPr/>
        </p:nvSpPr>
        <p:spPr>
          <a:xfrm>
            <a:off x="3316086" y="4709010"/>
            <a:ext cx="2448272" cy="1815882"/>
          </a:xfrm>
          <a:prstGeom prst="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&lt; el amor siempre vence &gt;</a:t>
            </a:r>
          </a:p>
          <a:p>
            <a:pPr algn="ctr"/>
            <a:endParaRPr lang="es-MX" sz="1400" dirty="0">
              <a:solidFill>
                <a:schemeClr val="tx1"/>
              </a:solidFill>
            </a:endParaRPr>
          </a:p>
          <a:p>
            <a:pPr algn="ctr"/>
            <a:endParaRPr lang="es-MX" sz="1400" dirty="0">
              <a:solidFill>
                <a:schemeClr val="tx1"/>
              </a:solidFill>
            </a:endParaRPr>
          </a:p>
          <a:p>
            <a:pPr algn="ctr"/>
            <a:endParaRPr lang="es-MX" sz="1400" dirty="0">
              <a:solidFill>
                <a:schemeClr val="tx1"/>
              </a:solidFill>
            </a:endParaRPr>
          </a:p>
          <a:p>
            <a:pPr algn="ctr"/>
            <a:r>
              <a:rPr lang="es-MX" sz="1400" dirty="0">
                <a:solidFill>
                  <a:schemeClr val="tx1"/>
                </a:solidFill>
              </a:rPr>
              <a:t>&lt; el amor siempre vence&gt;</a:t>
            </a:r>
          </a:p>
        </p:txBody>
      </p:sp>
      <p:sp>
        <p:nvSpPr>
          <p:cNvPr id="12" name="Rectángulo 11"/>
          <p:cNvSpPr/>
          <p:nvPr/>
        </p:nvSpPr>
        <p:spPr>
          <a:xfrm>
            <a:off x="7171946" y="1700808"/>
            <a:ext cx="1332148" cy="570097"/>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TEMAS</a:t>
            </a:r>
          </a:p>
        </p:txBody>
      </p:sp>
      <p:sp>
        <p:nvSpPr>
          <p:cNvPr id="13" name="CuadroTexto 12"/>
          <p:cNvSpPr txBox="1"/>
          <p:nvPr/>
        </p:nvSpPr>
        <p:spPr>
          <a:xfrm>
            <a:off x="6912260" y="2847852"/>
            <a:ext cx="2052228" cy="3539430"/>
          </a:xfrm>
          <a:prstGeom prst="rect">
            <a:avLst/>
          </a:prstGeom>
          <a:noFill/>
        </p:spPr>
        <p:txBody>
          <a:bodyPr wrap="square" rtlCol="0">
            <a:spAutoFit/>
          </a:bodyPr>
          <a:lstStyle/>
          <a:p>
            <a:r>
              <a:rPr lang="es-MX" sz="1400" dirty="0"/>
              <a:t> Indefensión de los trabajadores</a:t>
            </a:r>
          </a:p>
          <a:p>
            <a:endParaRPr lang="es-MX" sz="1400" dirty="0"/>
          </a:p>
          <a:p>
            <a:endParaRPr lang="es-MX" sz="1400" dirty="0"/>
          </a:p>
          <a:p>
            <a:r>
              <a:rPr lang="es-MX" sz="1400" dirty="0"/>
              <a:t>Descomposición moral de la sociedad</a:t>
            </a:r>
          </a:p>
          <a:p>
            <a:endParaRPr lang="es-MX" sz="1400" dirty="0"/>
          </a:p>
          <a:p>
            <a:endParaRPr lang="es-MX" sz="1400" dirty="0"/>
          </a:p>
          <a:p>
            <a:endParaRPr lang="es-MX" sz="1400" dirty="0"/>
          </a:p>
          <a:p>
            <a:endParaRPr lang="es-MX" sz="1400" dirty="0"/>
          </a:p>
          <a:p>
            <a:r>
              <a:rPr lang="es-MX" sz="1400" dirty="0"/>
              <a:t>Defensa de la familia. Rechazo del divorcio</a:t>
            </a:r>
          </a:p>
          <a:p>
            <a:endParaRPr lang="es-MX" sz="1400" dirty="0"/>
          </a:p>
          <a:p>
            <a:endParaRPr lang="es-MX" sz="1400" dirty="0"/>
          </a:p>
          <a:p>
            <a:r>
              <a:rPr lang="es-MX" sz="1400" dirty="0"/>
              <a:t>Superación de las clases sociales</a:t>
            </a:r>
          </a:p>
        </p:txBody>
      </p:sp>
    </p:spTree>
    <p:extLst>
      <p:ext uri="{BB962C8B-B14F-4D97-AF65-F5344CB8AC3E}">
        <p14:creationId xmlns:p14="http://schemas.microsoft.com/office/powerpoint/2010/main" val="22122924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332656"/>
            <a:ext cx="8229600" cy="1143000"/>
          </a:xfrm>
        </p:spPr>
        <p:txBody>
          <a:bodyPr>
            <a:noAutofit/>
          </a:bodyPr>
          <a:lstStyle/>
          <a:p>
            <a:pPr lvl="0" algn="ctr"/>
            <a:r>
              <a:rPr lang="es-ES" sz="2400" b="1" dirty="0">
                <a:solidFill>
                  <a:srgbClr val="0070C0"/>
                </a:solidFill>
              </a:rPr>
              <a:t>Preparación de los productos comunicativos para la identificación de los temas y el análisis de las prácticas mediadoras</a:t>
            </a:r>
            <a:endParaRPr lang="es-MX" sz="3200" b="1" dirty="0">
              <a:solidFill>
                <a:srgbClr val="0070C0"/>
              </a:solidFill>
            </a:endParaRPr>
          </a:p>
        </p:txBody>
      </p:sp>
      <p:sp>
        <p:nvSpPr>
          <p:cNvPr id="3" name="2 Marcador de contenido"/>
          <p:cNvSpPr>
            <a:spLocks noGrp="1"/>
          </p:cNvSpPr>
          <p:nvPr>
            <p:ph idx="1"/>
          </p:nvPr>
        </p:nvSpPr>
        <p:spPr>
          <a:xfrm>
            <a:off x="467545" y="1844824"/>
            <a:ext cx="4536504" cy="4525963"/>
          </a:xfrm>
        </p:spPr>
        <p:txBody>
          <a:bodyPr>
            <a:normAutofit/>
          </a:bodyPr>
          <a:lstStyle/>
          <a:p>
            <a:pPr marL="0" indent="0" algn="just">
              <a:buNone/>
            </a:pPr>
            <a:endParaRPr lang="es-MX" sz="2400" dirty="0"/>
          </a:p>
          <a:p>
            <a:pPr marL="0" lvl="0" indent="0" algn="just">
              <a:buNone/>
            </a:pPr>
            <a:r>
              <a:rPr lang="es-ES" sz="2400" dirty="0"/>
              <a:t>La información que se utiliza como pertinente para identificar las entidades, describir su estado y lo que les acontece (que se presenta a nivel de la SITUACIÓN) siempre está explícita en los </a:t>
            </a:r>
            <a:r>
              <a:rPr lang="es-ES" sz="2400" i="1" dirty="0">
                <a:solidFill>
                  <a:srgbClr val="0070C0"/>
                </a:solidFill>
              </a:rPr>
              <a:t>OBJETOS DE REFERENCIA</a:t>
            </a:r>
            <a:r>
              <a:rPr lang="es-ES" sz="2400" dirty="0"/>
              <a:t> que designa el producto comunicativo; y / o en los </a:t>
            </a:r>
            <a:r>
              <a:rPr lang="es-ES" sz="2400" i="1" dirty="0">
                <a:solidFill>
                  <a:srgbClr val="0070C0"/>
                </a:solidFill>
              </a:rPr>
              <a:t>datos de referencia</a:t>
            </a:r>
            <a:r>
              <a:rPr lang="es-ES" sz="2400" dirty="0">
                <a:solidFill>
                  <a:srgbClr val="0070C0"/>
                </a:solidFill>
              </a:rPr>
              <a:t> </a:t>
            </a:r>
            <a:r>
              <a:rPr lang="es-ES" sz="2400" dirty="0"/>
              <a:t>que proporciona la narración; y / o en la </a:t>
            </a:r>
            <a:r>
              <a:rPr lang="es-ES" sz="2400" i="1" dirty="0">
                <a:solidFill>
                  <a:srgbClr val="0070C0"/>
                </a:solidFill>
              </a:rPr>
              <a:t>presentación material</a:t>
            </a:r>
            <a:r>
              <a:rPr lang="es-ES" sz="2400" dirty="0">
                <a:solidFill>
                  <a:srgbClr val="0070C0"/>
                </a:solidFill>
              </a:rPr>
              <a:t> </a:t>
            </a:r>
            <a:r>
              <a:rPr lang="es-ES" sz="2400" dirty="0"/>
              <a:t>del propio producto.</a:t>
            </a:r>
            <a:endParaRPr lang="es-MX" sz="2400" dirty="0"/>
          </a:p>
        </p:txBody>
      </p:sp>
      <p:pic>
        <p:nvPicPr>
          <p:cNvPr id="7170" name="Picture 2" descr="Resultado de imagen para noticias animad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162490" flipH="1">
            <a:off x="5668021" y="2831157"/>
            <a:ext cx="2946130" cy="2769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5948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548680"/>
            <a:ext cx="7315200" cy="722049"/>
          </a:xfrm>
        </p:spPr>
        <p:txBody>
          <a:bodyPr>
            <a:noAutofit/>
          </a:bodyPr>
          <a:lstStyle/>
          <a:p>
            <a:r>
              <a:rPr lang="es-ES" sz="4000" b="1" dirty="0">
                <a:solidFill>
                  <a:schemeClr val="accent1">
                    <a:lumMod val="90000"/>
                  </a:schemeClr>
                </a:solidFill>
              </a:rPr>
              <a:t>Objetivos del material didáctico</a:t>
            </a:r>
          </a:p>
        </p:txBody>
      </p:sp>
      <p:sp>
        <p:nvSpPr>
          <p:cNvPr id="3" name="Marcador de contenido 2"/>
          <p:cNvSpPr>
            <a:spLocks noGrp="1"/>
          </p:cNvSpPr>
          <p:nvPr>
            <p:ph idx="1"/>
          </p:nvPr>
        </p:nvSpPr>
        <p:spPr>
          <a:xfrm>
            <a:off x="467544" y="1484784"/>
            <a:ext cx="8208912" cy="4536504"/>
          </a:xfrm>
        </p:spPr>
        <p:txBody>
          <a:bodyPr>
            <a:noAutofit/>
          </a:bodyPr>
          <a:lstStyle/>
          <a:p>
            <a:pPr marL="0" indent="0" algn="just">
              <a:buNone/>
            </a:pPr>
            <a:endParaRPr lang="es-MX" sz="1800" dirty="0"/>
          </a:p>
          <a:p>
            <a:pPr algn="just"/>
            <a:r>
              <a:rPr lang="es-ES_tradnl" sz="1800" dirty="0"/>
              <a:t>Que los alumnos se reconozcan como agentes mediadores en la producción social de comunicación en su condición de creadores de relatos que afectan a los sistemas de referencia, cognitivo, social y al propio sistema de comunicación, para valorar la importancia de conocer las tareas de quienes participan en medios masivos en la adquisición de conocimiento y conciencia sobre los cambios en el entorno.</a:t>
            </a:r>
          </a:p>
          <a:p>
            <a:pPr marL="0" indent="0" algn="just">
              <a:buNone/>
            </a:pPr>
            <a:endParaRPr lang="es-ES_tradnl" sz="1800" dirty="0"/>
          </a:p>
          <a:p>
            <a:pPr algn="just"/>
            <a:r>
              <a:rPr lang="es-ES_tradnl" sz="1800" dirty="0"/>
              <a:t>Que los alumnos generen productos de investigación soportados en los modelos canónicos de análisis de las mediaciones estructural y cognitiva en los sistemas de comunicación, así como su lectura e impacto en los planos de situación y de principios sobre lo que se informa.</a:t>
            </a:r>
          </a:p>
          <a:p>
            <a:pPr algn="just"/>
            <a:endParaRPr lang="es-ES_tradnl" sz="1800" dirty="0"/>
          </a:p>
          <a:p>
            <a:pPr algn="just"/>
            <a:r>
              <a:rPr lang="es-ES_tradnl" sz="1800" dirty="0"/>
              <a:t>Que los alumnos identifiquen y discutan por medio de ejemplos y situaciones facilitadas por el docente, al conjunto de factores que indicen en la producción y cognición de los relatos que configuran las representaciones de nuestros entornos próximos y distantes, y el impacto que en ello tienen las tareas de mitificación y </a:t>
            </a:r>
            <a:r>
              <a:rPr lang="es-ES_tradnl" sz="1800" dirty="0" err="1"/>
              <a:t>ritualización</a:t>
            </a:r>
            <a:r>
              <a:rPr lang="es-ES_tradnl" sz="1800" dirty="0"/>
              <a:t> practicadas por los medios de comunicación.</a:t>
            </a:r>
            <a:endParaRPr lang="es-MX" sz="1800" dirty="0"/>
          </a:p>
        </p:txBody>
      </p:sp>
    </p:spTree>
    <p:extLst>
      <p:ext uri="{BB962C8B-B14F-4D97-AF65-F5344CB8AC3E}">
        <p14:creationId xmlns:p14="http://schemas.microsoft.com/office/powerpoint/2010/main" val="1139111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79512" y="908720"/>
            <a:ext cx="7632848" cy="1224136"/>
          </a:xfrm>
          <a:prstGeom prst="roundRect">
            <a:avLst/>
          </a:prstGeom>
          <a:solidFill>
            <a:srgbClr val="C8487F"/>
          </a:solidFill>
          <a:ln>
            <a:solidFill>
              <a:srgbClr val="C848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idx="1"/>
          </p:nvPr>
        </p:nvSpPr>
        <p:spPr>
          <a:xfrm>
            <a:off x="158360" y="585841"/>
            <a:ext cx="8229600" cy="1949079"/>
          </a:xfrm>
        </p:spPr>
        <p:txBody>
          <a:bodyPr>
            <a:noAutofit/>
          </a:bodyPr>
          <a:lstStyle/>
          <a:p>
            <a:pPr marL="0" indent="0">
              <a:buNone/>
            </a:pPr>
            <a:endParaRPr lang="es-MX" sz="2000" dirty="0"/>
          </a:p>
          <a:p>
            <a:pPr marL="0" lvl="0" indent="0">
              <a:buNone/>
            </a:pPr>
            <a:r>
              <a:rPr lang="es-ES" sz="2000" dirty="0"/>
              <a:t>La información que se introduce como pertinente para interpretar la existencia de las entidades, sus estados y lo que les acontece (que se presenta a nivel de los PRINCIPIOS) generalmente no está explícita.</a:t>
            </a:r>
          </a:p>
          <a:p>
            <a:pPr marL="457200" lvl="1" indent="0">
              <a:buNone/>
            </a:pPr>
            <a:endParaRPr lang="es-ES" sz="1800" dirty="0"/>
          </a:p>
        </p:txBody>
      </p:sp>
      <p:sp>
        <p:nvSpPr>
          <p:cNvPr id="5" name="Rectángulo redondeado 4"/>
          <p:cNvSpPr/>
          <p:nvPr/>
        </p:nvSpPr>
        <p:spPr>
          <a:xfrm>
            <a:off x="2555776" y="3941431"/>
            <a:ext cx="6347048" cy="1008112"/>
          </a:xfrm>
          <a:prstGeom prst="roundRect">
            <a:avLst/>
          </a:prstGeom>
          <a:noFill/>
          <a:ln>
            <a:solidFill>
              <a:srgbClr val="C848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 </a:t>
            </a:r>
          </a:p>
          <a:p>
            <a:pPr algn="ctr"/>
            <a:r>
              <a:rPr lang="es-ES" dirty="0">
                <a:solidFill>
                  <a:schemeClr val="tx1"/>
                </a:solidFill>
              </a:rPr>
              <a:t>Tales patrones se delatan: en la selección que hace de </a:t>
            </a:r>
            <a:r>
              <a:rPr lang="es-ES" i="1" dirty="0">
                <a:solidFill>
                  <a:schemeClr val="tx1"/>
                </a:solidFill>
              </a:rPr>
              <a:t>OBJETOS DE REFERENCIA</a:t>
            </a:r>
            <a:r>
              <a:rPr lang="es-ES" dirty="0">
                <a:solidFill>
                  <a:schemeClr val="tx1"/>
                </a:solidFill>
              </a:rPr>
              <a:t>; en el manejo de los </a:t>
            </a:r>
            <a:r>
              <a:rPr lang="es-ES" i="1" dirty="0">
                <a:solidFill>
                  <a:schemeClr val="tx1"/>
                </a:solidFill>
              </a:rPr>
              <a:t>datos de referencia</a:t>
            </a:r>
            <a:r>
              <a:rPr lang="es-ES" dirty="0">
                <a:solidFill>
                  <a:schemeClr val="tx1"/>
                </a:solidFill>
              </a:rPr>
              <a:t> o en el tratamiento material del producto comunicativo.</a:t>
            </a:r>
            <a:endParaRPr lang="es-MX" dirty="0">
              <a:solidFill>
                <a:schemeClr val="tx1"/>
              </a:solidFill>
            </a:endParaRPr>
          </a:p>
          <a:p>
            <a:pPr algn="ctr"/>
            <a:endParaRPr lang="es-MX" dirty="0"/>
          </a:p>
        </p:txBody>
      </p:sp>
      <p:sp>
        <p:nvSpPr>
          <p:cNvPr id="6" name="Rectángulo redondeado 5"/>
          <p:cNvSpPr/>
          <p:nvPr/>
        </p:nvSpPr>
        <p:spPr>
          <a:xfrm>
            <a:off x="1547664" y="2544863"/>
            <a:ext cx="5976664" cy="1152128"/>
          </a:xfrm>
          <a:prstGeom prst="roundRect">
            <a:avLst/>
          </a:prstGeom>
          <a:noFill/>
          <a:ln>
            <a:solidFill>
              <a:srgbClr val="C848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r>
              <a:rPr lang="es-ES" dirty="0">
                <a:solidFill>
                  <a:schemeClr val="tx1"/>
                </a:solidFill>
              </a:rPr>
              <a:t>Tiene que ser identificada por el analista, recurriendo a procedimientos objetivados que le permitan reconocer los </a:t>
            </a:r>
            <a:r>
              <a:rPr lang="es-ES" i="1" dirty="0">
                <a:solidFill>
                  <a:schemeClr val="tx1"/>
                </a:solidFill>
              </a:rPr>
              <a:t>patrones de evaluación</a:t>
            </a:r>
            <a:r>
              <a:rPr lang="es-ES" dirty="0">
                <a:solidFill>
                  <a:schemeClr val="tx1"/>
                </a:solidFill>
              </a:rPr>
              <a:t> que está manejando el mediador.</a:t>
            </a:r>
          </a:p>
          <a:p>
            <a:pPr algn="ctr"/>
            <a:endParaRPr lang="es-MX" dirty="0">
              <a:solidFill>
                <a:schemeClr val="tx1"/>
              </a:solidFill>
            </a:endParaRPr>
          </a:p>
        </p:txBody>
      </p:sp>
    </p:spTree>
    <p:extLst>
      <p:ext uri="{BB962C8B-B14F-4D97-AF65-F5344CB8AC3E}">
        <p14:creationId xmlns:p14="http://schemas.microsoft.com/office/powerpoint/2010/main" val="28248468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rmAutofit/>
          </a:bodyPr>
          <a:lstStyle/>
          <a:p>
            <a:r>
              <a:rPr lang="es-ES" sz="3200" b="1" dirty="0">
                <a:solidFill>
                  <a:srgbClr val="002060"/>
                </a:solidFill>
              </a:rPr>
              <a:t>Identificación de los OBJETOS DE REFERENCIA</a:t>
            </a:r>
            <a:br>
              <a:rPr lang="es-ES" sz="3200" b="1" dirty="0">
                <a:solidFill>
                  <a:srgbClr val="002060"/>
                </a:solidFill>
              </a:rPr>
            </a:br>
            <a:r>
              <a:rPr lang="es-ES" sz="3200" b="1" dirty="0">
                <a:solidFill>
                  <a:srgbClr val="002060"/>
                </a:solidFill>
              </a:rPr>
              <a:t>y de los DATOS DE REFERENCIA</a:t>
            </a:r>
            <a:endParaRPr lang="es-MX" sz="4800" b="1" dirty="0">
              <a:solidFill>
                <a:srgbClr val="002060"/>
              </a:solidFill>
            </a:endParaRPr>
          </a:p>
        </p:txBody>
      </p:sp>
    </p:spTree>
    <p:extLst>
      <p:ext uri="{BB962C8B-B14F-4D97-AF65-F5344CB8AC3E}">
        <p14:creationId xmlns:p14="http://schemas.microsoft.com/office/powerpoint/2010/main" val="6486202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05978"/>
            <a:ext cx="8229600" cy="4525963"/>
          </a:xfrm>
        </p:spPr>
        <p:txBody>
          <a:bodyPr>
            <a:normAutofit fontScale="92500" lnSpcReduction="10000"/>
          </a:bodyPr>
          <a:lstStyle/>
          <a:p>
            <a:pPr marL="514350" indent="-457200"/>
            <a:r>
              <a:rPr lang="es-ES" i="1" dirty="0">
                <a:solidFill>
                  <a:srgbClr val="C00000"/>
                </a:solidFill>
              </a:rPr>
              <a:t>OBJETO DE REFERENCIA DE LA COMUNICACIÓN: Es la entidad a propósito de lo cual se comunica.</a:t>
            </a:r>
          </a:p>
          <a:p>
            <a:pPr marL="57150" indent="0">
              <a:buNone/>
            </a:pPr>
            <a:endParaRPr lang="es-MX" sz="2400" dirty="0"/>
          </a:p>
          <a:p>
            <a:pPr marL="400050" lvl="1" indent="0">
              <a:buNone/>
            </a:pPr>
            <a:r>
              <a:rPr lang="es-ES" dirty="0"/>
              <a:t>Entre los hombres cabe comunicar a propósito de entes que existieron, existen o existirán (o no); de cualidades, manifestaciones, relaciones, acciones observables o inobservables, concebibles o inconcebibles; las cuales se les asignan a cualquier ente real o ideal, individual o colectivo, posible o imposible.</a:t>
            </a:r>
            <a:endParaRPr lang="es-MX" dirty="0"/>
          </a:p>
          <a:p>
            <a:pPr marL="0" indent="0">
              <a:buNone/>
            </a:pPr>
            <a:endParaRPr lang="es-MX" sz="2400" dirty="0"/>
          </a:p>
          <a:p>
            <a:pPr marL="0" indent="0">
              <a:buNone/>
            </a:pPr>
            <a:endParaRPr lang="es-MX" sz="2400" dirty="0">
              <a:solidFill>
                <a:srgbClr val="C00000"/>
              </a:solidFill>
            </a:endParaRPr>
          </a:p>
          <a:p>
            <a:pPr marL="0" indent="0">
              <a:buNone/>
            </a:pPr>
            <a:endParaRPr lang="es-MX" sz="2400" dirty="0">
              <a:solidFill>
                <a:srgbClr val="C00000"/>
              </a:solidFill>
            </a:endParaRPr>
          </a:p>
          <a:p>
            <a:r>
              <a:rPr lang="es-ES" i="1" dirty="0">
                <a:solidFill>
                  <a:srgbClr val="C00000"/>
                </a:solidFill>
              </a:rPr>
              <a:t>DATOS DE REFERENCIA A PROPÓSITO DEL OBJETO DE REFERENCIA</a:t>
            </a:r>
            <a:r>
              <a:rPr lang="es-ES" dirty="0">
                <a:solidFill>
                  <a:srgbClr val="C00000"/>
                </a:solidFill>
              </a:rPr>
              <a:t>: Es la información que permite distinguir entre un OBJETO DE REFERENCIA y cualquier otro. </a:t>
            </a:r>
          </a:p>
          <a:p>
            <a:pPr marL="0" indent="0">
              <a:buNone/>
            </a:pPr>
            <a:endParaRPr lang="es-ES" dirty="0"/>
          </a:p>
          <a:p>
            <a:pPr marL="400050" lvl="1" indent="0">
              <a:buNone/>
            </a:pPr>
            <a:r>
              <a:rPr lang="es-ES" dirty="0"/>
              <a:t>Igualmente la información que permite diferenciar atributos, estados, transformaciones, relaciones del OBJETO DE REFERENCIA</a:t>
            </a:r>
            <a:r>
              <a:rPr lang="es-ES" i="1" dirty="0"/>
              <a:t>.</a:t>
            </a:r>
            <a:endParaRPr lang="es-MX" dirty="0"/>
          </a:p>
        </p:txBody>
      </p:sp>
      <p:sp>
        <p:nvSpPr>
          <p:cNvPr id="4" name="Rectángulo 3"/>
          <p:cNvSpPr/>
          <p:nvPr/>
        </p:nvSpPr>
        <p:spPr>
          <a:xfrm>
            <a:off x="777368" y="1406280"/>
            <a:ext cx="7755072" cy="1374647"/>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683568" y="4701992"/>
            <a:ext cx="7344816" cy="792088"/>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50294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uadroTexto 15"/>
          <p:cNvSpPr txBox="1"/>
          <p:nvPr/>
        </p:nvSpPr>
        <p:spPr>
          <a:xfrm>
            <a:off x="2836740" y="2000889"/>
            <a:ext cx="386154" cy="230832"/>
          </a:xfrm>
          <a:prstGeom prst="rect">
            <a:avLst/>
          </a:prstGeom>
          <a:noFill/>
        </p:spPr>
        <p:txBody>
          <a:bodyPr wrap="square" rtlCol="0">
            <a:spAutoFit/>
          </a:bodyPr>
          <a:lstStyle/>
          <a:p>
            <a:r>
              <a:rPr lang="es-MX" sz="900" dirty="0"/>
              <a:t>(3)</a:t>
            </a:r>
          </a:p>
        </p:txBody>
      </p:sp>
      <p:sp>
        <p:nvSpPr>
          <p:cNvPr id="2" name="Rectángulo 1"/>
          <p:cNvSpPr/>
          <p:nvPr/>
        </p:nvSpPr>
        <p:spPr>
          <a:xfrm>
            <a:off x="869212" y="30608"/>
            <a:ext cx="7128792" cy="50405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ysClr val="windowText" lastClr="000000"/>
                </a:solidFill>
              </a:rPr>
              <a:t>EL PASO DE LA INFORMACIÓN DE LOS NÍVELES REFERENCIALES A LOS NIVELES INDIVIDUALES</a:t>
            </a:r>
          </a:p>
        </p:txBody>
      </p:sp>
      <p:sp>
        <p:nvSpPr>
          <p:cNvPr id="3" name="Rectángulo 2"/>
          <p:cNvSpPr/>
          <p:nvPr/>
        </p:nvSpPr>
        <p:spPr>
          <a:xfrm>
            <a:off x="179512" y="692696"/>
            <a:ext cx="2160240" cy="5760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a:solidFill>
                  <a:schemeClr val="tx1"/>
                </a:solidFill>
              </a:rPr>
              <a:t>(la) Acontecer de referencia </a:t>
            </a:r>
          </a:p>
          <a:p>
            <a:pPr algn="ctr"/>
            <a:r>
              <a:rPr lang="es-MX" sz="1100" dirty="0" err="1">
                <a:solidFill>
                  <a:schemeClr val="tx1"/>
                </a:solidFill>
              </a:rPr>
              <a:t>Obtencion</a:t>
            </a:r>
            <a:r>
              <a:rPr lang="es-MX" sz="1100" dirty="0">
                <a:solidFill>
                  <a:schemeClr val="tx1"/>
                </a:solidFill>
              </a:rPr>
              <a:t> de datos de referencia</a:t>
            </a:r>
          </a:p>
        </p:txBody>
      </p:sp>
      <p:sp>
        <p:nvSpPr>
          <p:cNvPr id="4" name="CuadroTexto 3"/>
          <p:cNvSpPr txBox="1"/>
          <p:nvPr/>
        </p:nvSpPr>
        <p:spPr>
          <a:xfrm>
            <a:off x="1727684" y="1700808"/>
            <a:ext cx="1224136" cy="830997"/>
          </a:xfrm>
          <a:prstGeom prst="rect">
            <a:avLst/>
          </a:prstGeom>
          <a:noFill/>
        </p:spPr>
        <p:txBody>
          <a:bodyPr wrap="square" rtlCol="0">
            <a:spAutoFit/>
          </a:bodyPr>
          <a:lstStyle/>
          <a:p>
            <a:r>
              <a:rPr lang="es-MX" sz="1200" dirty="0"/>
              <a:t>Mediano al recurso del relato de otros mediadores</a:t>
            </a:r>
          </a:p>
        </p:txBody>
      </p:sp>
      <p:sp>
        <p:nvSpPr>
          <p:cNvPr id="5" name="CuadroTexto 4"/>
          <p:cNvSpPr txBox="1"/>
          <p:nvPr/>
        </p:nvSpPr>
        <p:spPr>
          <a:xfrm>
            <a:off x="192405" y="3343659"/>
            <a:ext cx="1080120" cy="864096"/>
          </a:xfrm>
          <a:prstGeom prst="rect">
            <a:avLst/>
          </a:prstGeom>
          <a:noFill/>
        </p:spPr>
        <p:txBody>
          <a:bodyPr wrap="square" rtlCol="0">
            <a:spAutoFit/>
          </a:bodyPr>
          <a:lstStyle/>
          <a:p>
            <a:endParaRPr lang="es-MX" dirty="0"/>
          </a:p>
        </p:txBody>
      </p:sp>
      <p:sp>
        <p:nvSpPr>
          <p:cNvPr id="6" name="CuadroTexto 5"/>
          <p:cNvSpPr txBox="1"/>
          <p:nvPr/>
        </p:nvSpPr>
        <p:spPr>
          <a:xfrm>
            <a:off x="108095" y="2842862"/>
            <a:ext cx="1296144" cy="646331"/>
          </a:xfrm>
          <a:prstGeom prst="rect">
            <a:avLst/>
          </a:prstGeom>
          <a:noFill/>
        </p:spPr>
        <p:txBody>
          <a:bodyPr wrap="square" rtlCol="0">
            <a:spAutoFit/>
          </a:bodyPr>
          <a:lstStyle/>
          <a:p>
            <a:r>
              <a:rPr lang="es-MX" sz="1200" dirty="0"/>
              <a:t>Se selecciona determinadas rememoraciones</a:t>
            </a:r>
          </a:p>
        </p:txBody>
      </p:sp>
      <p:sp>
        <p:nvSpPr>
          <p:cNvPr id="7" name="CuadroTexto 6"/>
          <p:cNvSpPr txBox="1"/>
          <p:nvPr/>
        </p:nvSpPr>
        <p:spPr>
          <a:xfrm>
            <a:off x="1189908" y="2864498"/>
            <a:ext cx="1152128" cy="830997"/>
          </a:xfrm>
          <a:prstGeom prst="rect">
            <a:avLst/>
          </a:prstGeom>
          <a:noFill/>
        </p:spPr>
        <p:txBody>
          <a:bodyPr wrap="square" rtlCol="0">
            <a:spAutoFit/>
          </a:bodyPr>
          <a:lstStyle/>
          <a:p>
            <a:r>
              <a:rPr lang="es-MX" sz="1200" dirty="0"/>
              <a:t>Se seleccionan determinadas observaciones propias (2)</a:t>
            </a:r>
          </a:p>
        </p:txBody>
      </p:sp>
      <p:cxnSp>
        <p:nvCxnSpPr>
          <p:cNvPr id="9" name="Conector recto de flecha 8"/>
          <p:cNvCxnSpPr/>
          <p:nvPr/>
        </p:nvCxnSpPr>
        <p:spPr>
          <a:xfrm flipV="1">
            <a:off x="648072" y="1412776"/>
            <a:ext cx="0" cy="136815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p:cNvCxnSpPr/>
          <p:nvPr/>
        </p:nvCxnSpPr>
        <p:spPr>
          <a:xfrm flipV="1">
            <a:off x="1547664" y="1412776"/>
            <a:ext cx="0" cy="136815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Conector recto de flecha 12"/>
          <p:cNvCxnSpPr/>
          <p:nvPr/>
        </p:nvCxnSpPr>
        <p:spPr>
          <a:xfrm flipV="1">
            <a:off x="2051720" y="1412776"/>
            <a:ext cx="0" cy="2880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CuadroTexto 13"/>
          <p:cNvSpPr txBox="1"/>
          <p:nvPr/>
        </p:nvSpPr>
        <p:spPr>
          <a:xfrm>
            <a:off x="2632405" y="2864498"/>
            <a:ext cx="1331640" cy="830997"/>
          </a:xfrm>
          <a:prstGeom prst="rect">
            <a:avLst/>
          </a:prstGeom>
          <a:noFill/>
        </p:spPr>
        <p:txBody>
          <a:bodyPr wrap="square" rtlCol="0">
            <a:spAutoFit/>
          </a:bodyPr>
          <a:lstStyle/>
          <a:p>
            <a:r>
              <a:rPr lang="es-MX" sz="1200" dirty="0"/>
              <a:t>Se seleccionan determinados datos contenidos en el relato</a:t>
            </a:r>
          </a:p>
        </p:txBody>
      </p:sp>
      <p:sp>
        <p:nvSpPr>
          <p:cNvPr id="15" name="CuadroTexto 14"/>
          <p:cNvSpPr txBox="1"/>
          <p:nvPr/>
        </p:nvSpPr>
        <p:spPr>
          <a:xfrm>
            <a:off x="3323587" y="1793138"/>
            <a:ext cx="1313891" cy="646331"/>
          </a:xfrm>
          <a:prstGeom prst="rect">
            <a:avLst/>
          </a:prstGeom>
          <a:noFill/>
        </p:spPr>
        <p:txBody>
          <a:bodyPr wrap="square" rtlCol="0">
            <a:spAutoFit/>
          </a:bodyPr>
          <a:lstStyle/>
          <a:p>
            <a:r>
              <a:rPr lang="es-MX" sz="1200" dirty="0"/>
              <a:t>Mediando el recurso del relato de los MCM</a:t>
            </a:r>
          </a:p>
        </p:txBody>
      </p:sp>
      <p:cxnSp>
        <p:nvCxnSpPr>
          <p:cNvPr id="22" name="Conector recto de flecha 21"/>
          <p:cNvCxnSpPr>
            <a:stCxn id="4" idx="3"/>
          </p:cNvCxnSpPr>
          <p:nvPr/>
        </p:nvCxnSpPr>
        <p:spPr>
          <a:xfrm flipH="1" flipV="1">
            <a:off x="2637956" y="2116305"/>
            <a:ext cx="313864" cy="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4" name="Conector recto de flecha 23"/>
          <p:cNvCxnSpPr/>
          <p:nvPr/>
        </p:nvCxnSpPr>
        <p:spPr>
          <a:xfrm>
            <a:off x="3079297" y="2116304"/>
            <a:ext cx="245501" cy="1"/>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36" name="Conector angular 35"/>
          <p:cNvCxnSpPr/>
          <p:nvPr/>
        </p:nvCxnSpPr>
        <p:spPr>
          <a:xfrm rot="5400000" flipH="1" flipV="1">
            <a:off x="3485927" y="2548877"/>
            <a:ext cx="311054" cy="276916"/>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39" name="Conector angular 38"/>
          <p:cNvCxnSpPr>
            <a:stCxn id="14" idx="1"/>
          </p:cNvCxnSpPr>
          <p:nvPr/>
        </p:nvCxnSpPr>
        <p:spPr>
          <a:xfrm rot="10800000">
            <a:off x="2505913" y="2503449"/>
            <a:ext cx="126492" cy="776549"/>
          </a:xfrm>
          <a:prstGeom prst="bentConnector2">
            <a:avLst/>
          </a:prstGeom>
        </p:spPr>
        <p:style>
          <a:lnRef idx="1">
            <a:schemeClr val="dk1"/>
          </a:lnRef>
          <a:fillRef idx="0">
            <a:schemeClr val="dk1"/>
          </a:fillRef>
          <a:effectRef idx="0">
            <a:schemeClr val="dk1"/>
          </a:effectRef>
          <a:fontRef idx="minor">
            <a:schemeClr val="tx1"/>
          </a:fontRef>
        </p:style>
      </p:cxnSp>
      <p:sp>
        <p:nvSpPr>
          <p:cNvPr id="57" name="CuadroTexto 56"/>
          <p:cNvSpPr txBox="1"/>
          <p:nvPr/>
        </p:nvSpPr>
        <p:spPr>
          <a:xfrm>
            <a:off x="4686542" y="2012588"/>
            <a:ext cx="386154" cy="230832"/>
          </a:xfrm>
          <a:prstGeom prst="rect">
            <a:avLst/>
          </a:prstGeom>
          <a:noFill/>
        </p:spPr>
        <p:txBody>
          <a:bodyPr wrap="square" rtlCol="0">
            <a:spAutoFit/>
          </a:bodyPr>
          <a:lstStyle/>
          <a:p>
            <a:r>
              <a:rPr lang="es-MX" sz="900" dirty="0"/>
              <a:t>(3)</a:t>
            </a:r>
          </a:p>
        </p:txBody>
      </p:sp>
      <p:cxnSp>
        <p:nvCxnSpPr>
          <p:cNvPr id="58" name="Conector recto de flecha 57"/>
          <p:cNvCxnSpPr/>
          <p:nvPr/>
        </p:nvCxnSpPr>
        <p:spPr>
          <a:xfrm flipH="1" flipV="1">
            <a:off x="4487758" y="2128004"/>
            <a:ext cx="313864" cy="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59" name="Conector recto de flecha 58"/>
          <p:cNvCxnSpPr/>
          <p:nvPr/>
        </p:nvCxnSpPr>
        <p:spPr>
          <a:xfrm>
            <a:off x="4929099" y="2128003"/>
            <a:ext cx="245501" cy="1"/>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56" name="CuadroTexto 55"/>
          <p:cNvSpPr txBox="1"/>
          <p:nvPr/>
        </p:nvSpPr>
        <p:spPr>
          <a:xfrm>
            <a:off x="5121760" y="1723411"/>
            <a:ext cx="1053584" cy="830997"/>
          </a:xfrm>
          <a:prstGeom prst="rect">
            <a:avLst/>
          </a:prstGeom>
          <a:noFill/>
        </p:spPr>
        <p:txBody>
          <a:bodyPr wrap="square" rtlCol="0">
            <a:spAutoFit/>
          </a:bodyPr>
          <a:lstStyle/>
          <a:p>
            <a:r>
              <a:rPr lang="es-MX" sz="1200" dirty="0"/>
              <a:t>Mediando el recurso a la evaluación de otros medios</a:t>
            </a:r>
          </a:p>
        </p:txBody>
      </p:sp>
      <p:sp>
        <p:nvSpPr>
          <p:cNvPr id="60" name="Rectángulo 59"/>
          <p:cNvSpPr/>
          <p:nvPr/>
        </p:nvSpPr>
        <p:spPr>
          <a:xfrm>
            <a:off x="3495662" y="686943"/>
            <a:ext cx="2874254" cy="72008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tx1"/>
                </a:solidFill>
              </a:rPr>
              <a:t>(lb) Sistema normativo de referencia </a:t>
            </a:r>
          </a:p>
          <a:p>
            <a:pPr algn="ctr"/>
            <a:r>
              <a:rPr lang="es-MX" sz="1200" dirty="0">
                <a:solidFill>
                  <a:schemeClr val="tx1"/>
                </a:solidFill>
              </a:rPr>
              <a:t>Obtención de evaluaciones de referencia</a:t>
            </a:r>
          </a:p>
        </p:txBody>
      </p:sp>
      <p:cxnSp>
        <p:nvCxnSpPr>
          <p:cNvPr id="62" name="Conector recto de flecha 61"/>
          <p:cNvCxnSpPr/>
          <p:nvPr/>
        </p:nvCxnSpPr>
        <p:spPr>
          <a:xfrm flipV="1">
            <a:off x="3862092" y="1407023"/>
            <a:ext cx="0" cy="3861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168" name="Conector recto de flecha 7167"/>
          <p:cNvCxnSpPr>
            <a:stCxn id="56" idx="0"/>
          </p:cNvCxnSpPr>
          <p:nvPr/>
        </p:nvCxnSpPr>
        <p:spPr>
          <a:xfrm flipV="1">
            <a:off x="5648552" y="1407023"/>
            <a:ext cx="0" cy="3163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169" name="CuadroTexto 7168"/>
          <p:cNvSpPr txBox="1"/>
          <p:nvPr/>
        </p:nvSpPr>
        <p:spPr>
          <a:xfrm>
            <a:off x="4234371" y="2889274"/>
            <a:ext cx="1389456" cy="1015663"/>
          </a:xfrm>
          <a:prstGeom prst="rect">
            <a:avLst/>
          </a:prstGeom>
          <a:noFill/>
        </p:spPr>
        <p:txBody>
          <a:bodyPr wrap="square" rtlCol="0">
            <a:spAutoFit/>
          </a:bodyPr>
          <a:lstStyle/>
          <a:p>
            <a:r>
              <a:rPr lang="es-MX" sz="1200" dirty="0"/>
              <a:t>Se seleccionan determinadas evaluaciones contenidas en el relato</a:t>
            </a:r>
          </a:p>
        </p:txBody>
      </p:sp>
      <p:cxnSp>
        <p:nvCxnSpPr>
          <p:cNvPr id="7172" name="Conector angular 7171"/>
          <p:cNvCxnSpPr/>
          <p:nvPr/>
        </p:nvCxnSpPr>
        <p:spPr>
          <a:xfrm rot="16200000" flipV="1">
            <a:off x="4081120" y="2497225"/>
            <a:ext cx="428229" cy="360769"/>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71" name="Conector angular 70"/>
          <p:cNvCxnSpPr/>
          <p:nvPr/>
        </p:nvCxnSpPr>
        <p:spPr>
          <a:xfrm rot="5400000" flipH="1" flipV="1">
            <a:off x="5065514" y="2521478"/>
            <a:ext cx="350202" cy="335839"/>
          </a:xfrm>
          <a:prstGeom prst="bentConnector3">
            <a:avLst/>
          </a:prstGeom>
          <a:ln>
            <a:tailEnd type="triangle"/>
          </a:ln>
        </p:spPr>
        <p:style>
          <a:lnRef idx="1">
            <a:schemeClr val="dk1"/>
          </a:lnRef>
          <a:fillRef idx="0">
            <a:schemeClr val="dk1"/>
          </a:fillRef>
          <a:effectRef idx="0">
            <a:schemeClr val="dk1"/>
          </a:effectRef>
          <a:fontRef idx="minor">
            <a:schemeClr val="tx1"/>
          </a:fontRef>
        </p:style>
      </p:cxnSp>
      <p:sp>
        <p:nvSpPr>
          <p:cNvPr id="7176" name="CuadroTexto 7175"/>
          <p:cNvSpPr txBox="1"/>
          <p:nvPr/>
        </p:nvSpPr>
        <p:spPr>
          <a:xfrm>
            <a:off x="5538679" y="3004213"/>
            <a:ext cx="1117492" cy="646331"/>
          </a:xfrm>
          <a:prstGeom prst="rect">
            <a:avLst/>
          </a:prstGeom>
          <a:noFill/>
        </p:spPr>
        <p:txBody>
          <a:bodyPr wrap="square" rtlCol="0">
            <a:spAutoFit/>
          </a:bodyPr>
          <a:lstStyle/>
          <a:p>
            <a:r>
              <a:rPr lang="es-MX" sz="1200" dirty="0"/>
              <a:t>Se seleccionan determinadas creencias</a:t>
            </a:r>
          </a:p>
        </p:txBody>
      </p:sp>
      <p:cxnSp>
        <p:nvCxnSpPr>
          <p:cNvPr id="7178" name="Conector recto de flecha 7177"/>
          <p:cNvCxnSpPr/>
          <p:nvPr/>
        </p:nvCxnSpPr>
        <p:spPr>
          <a:xfrm flipV="1">
            <a:off x="6175344" y="1444347"/>
            <a:ext cx="0" cy="14449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179" name="Cerrar llave 7178"/>
          <p:cNvSpPr/>
          <p:nvPr/>
        </p:nvSpPr>
        <p:spPr>
          <a:xfrm>
            <a:off x="6501347" y="1673352"/>
            <a:ext cx="200543" cy="96356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7180" name="Rectángulo 7179"/>
          <p:cNvSpPr/>
          <p:nvPr/>
        </p:nvSpPr>
        <p:spPr>
          <a:xfrm>
            <a:off x="7013484" y="2028462"/>
            <a:ext cx="1649844" cy="43858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tx1"/>
                </a:solidFill>
              </a:rPr>
              <a:t>Instancias mediadoras</a:t>
            </a:r>
          </a:p>
        </p:txBody>
      </p:sp>
      <p:sp>
        <p:nvSpPr>
          <p:cNvPr id="7181" name="Rectángulo 7180"/>
          <p:cNvSpPr/>
          <p:nvPr/>
        </p:nvSpPr>
        <p:spPr>
          <a:xfrm>
            <a:off x="7029536" y="3004213"/>
            <a:ext cx="1649844" cy="38611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ysClr val="windowText" lastClr="000000"/>
                </a:solidFill>
              </a:rPr>
              <a:t>Fuentes de información</a:t>
            </a:r>
          </a:p>
        </p:txBody>
      </p:sp>
      <p:sp>
        <p:nvSpPr>
          <p:cNvPr id="7182" name="Cerrar llave 7181"/>
          <p:cNvSpPr/>
          <p:nvPr/>
        </p:nvSpPr>
        <p:spPr>
          <a:xfrm>
            <a:off x="6656171" y="2955350"/>
            <a:ext cx="271963" cy="533843"/>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7183" name="Cerrar llave 7182"/>
          <p:cNvSpPr/>
          <p:nvPr/>
        </p:nvSpPr>
        <p:spPr>
          <a:xfrm rot="5400000">
            <a:off x="1824720" y="2039920"/>
            <a:ext cx="242598" cy="350988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7184" name="CuadroTexto 7183"/>
          <p:cNvSpPr txBox="1"/>
          <p:nvPr/>
        </p:nvSpPr>
        <p:spPr>
          <a:xfrm>
            <a:off x="1185067" y="4077743"/>
            <a:ext cx="5085007" cy="276999"/>
          </a:xfrm>
          <a:prstGeom prst="rect">
            <a:avLst/>
          </a:prstGeom>
          <a:noFill/>
        </p:spPr>
        <p:txBody>
          <a:bodyPr wrap="square" rtlCol="0">
            <a:spAutoFit/>
          </a:bodyPr>
          <a:lstStyle/>
          <a:p>
            <a:r>
              <a:rPr lang="es-MX" sz="1200" dirty="0"/>
              <a:t>(4) Se elabora o transforma determinada representación de lo que acontece</a:t>
            </a:r>
          </a:p>
        </p:txBody>
      </p:sp>
      <p:sp>
        <p:nvSpPr>
          <p:cNvPr id="82" name="Cerrar llave 81"/>
          <p:cNvSpPr/>
          <p:nvPr/>
        </p:nvSpPr>
        <p:spPr>
          <a:xfrm rot="5400000">
            <a:off x="4997078" y="2655352"/>
            <a:ext cx="262704" cy="2482972"/>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7185" name="Cerrar llave 7184"/>
          <p:cNvSpPr/>
          <p:nvPr/>
        </p:nvSpPr>
        <p:spPr>
          <a:xfrm>
            <a:off x="6726410" y="3695495"/>
            <a:ext cx="154147" cy="455602"/>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7186" name="Rectángulo 7185"/>
          <p:cNvSpPr/>
          <p:nvPr/>
        </p:nvSpPr>
        <p:spPr>
          <a:xfrm>
            <a:off x="6999551" y="3715689"/>
            <a:ext cx="1663777" cy="500553"/>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ysClr val="windowText" lastClr="000000"/>
                </a:solidFill>
              </a:rPr>
              <a:t>Sistema cognitivo (visión del modo del sujeto)</a:t>
            </a:r>
          </a:p>
        </p:txBody>
      </p:sp>
      <p:cxnSp>
        <p:nvCxnSpPr>
          <p:cNvPr id="7188" name="Conector recto de flecha 7187"/>
          <p:cNvCxnSpPr/>
          <p:nvPr/>
        </p:nvCxnSpPr>
        <p:spPr>
          <a:xfrm flipH="1">
            <a:off x="3502996" y="4285291"/>
            <a:ext cx="1211" cy="2983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190" name="CuadroTexto 7189"/>
          <p:cNvSpPr txBox="1"/>
          <p:nvPr/>
        </p:nvSpPr>
        <p:spPr>
          <a:xfrm>
            <a:off x="1126929" y="4590921"/>
            <a:ext cx="5148064" cy="461665"/>
          </a:xfrm>
          <a:prstGeom prst="rect">
            <a:avLst/>
          </a:prstGeom>
          <a:noFill/>
        </p:spPr>
        <p:txBody>
          <a:bodyPr wrap="square" rtlCol="0">
            <a:spAutoFit/>
          </a:bodyPr>
          <a:lstStyle/>
          <a:p>
            <a:r>
              <a:rPr lang="es-MX" sz="1200" dirty="0"/>
              <a:t>Que eventualmente, en función de los intereses, expectativas, creencias, afecta, alternativa o simultáneamente a</a:t>
            </a:r>
          </a:p>
        </p:txBody>
      </p:sp>
      <p:sp>
        <p:nvSpPr>
          <p:cNvPr id="7191" name="Cerrar llave 7190"/>
          <p:cNvSpPr/>
          <p:nvPr/>
        </p:nvSpPr>
        <p:spPr>
          <a:xfrm>
            <a:off x="6656171" y="4447606"/>
            <a:ext cx="224386" cy="493562"/>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7192" name="Rectángulo 7191"/>
          <p:cNvSpPr/>
          <p:nvPr/>
        </p:nvSpPr>
        <p:spPr>
          <a:xfrm>
            <a:off x="6965925" y="4354742"/>
            <a:ext cx="1697403" cy="69784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tx1"/>
                </a:solidFill>
              </a:rPr>
              <a:t>Sistema de necesidades (implicación del sujeto en lo que acontece)</a:t>
            </a:r>
          </a:p>
        </p:txBody>
      </p:sp>
      <p:sp>
        <p:nvSpPr>
          <p:cNvPr id="7193" name="Cerrar llave 7192"/>
          <p:cNvSpPr/>
          <p:nvPr/>
        </p:nvSpPr>
        <p:spPr>
          <a:xfrm>
            <a:off x="8748464" y="3916161"/>
            <a:ext cx="72008" cy="952999"/>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7194" name="Rectángulo 7193"/>
          <p:cNvSpPr/>
          <p:nvPr/>
        </p:nvSpPr>
        <p:spPr>
          <a:xfrm>
            <a:off x="1401878" y="5327285"/>
            <a:ext cx="2092286" cy="576064"/>
          </a:xfrm>
          <a:prstGeom prst="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tx1"/>
                </a:solidFill>
              </a:rPr>
              <a:t>(5) Los actos del sujeto </a:t>
            </a:r>
          </a:p>
          <a:p>
            <a:pPr algn="ctr"/>
            <a:r>
              <a:rPr lang="es-MX" sz="1200" dirty="0">
                <a:solidFill>
                  <a:schemeClr val="tx1"/>
                </a:solidFill>
              </a:rPr>
              <a:t>Sistema de la acción individual.</a:t>
            </a:r>
          </a:p>
        </p:txBody>
      </p:sp>
      <p:sp>
        <p:nvSpPr>
          <p:cNvPr id="7195" name="Rectángulo 7194"/>
          <p:cNvSpPr/>
          <p:nvPr/>
        </p:nvSpPr>
        <p:spPr>
          <a:xfrm>
            <a:off x="3858628" y="5332313"/>
            <a:ext cx="2133380" cy="645730"/>
          </a:xfrm>
          <a:prstGeom prst="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tx1"/>
                </a:solidFill>
              </a:rPr>
              <a:t>(6) Los valores, creencias, opiniones, juicios del sujeto.</a:t>
            </a:r>
          </a:p>
          <a:p>
            <a:pPr algn="ctr"/>
            <a:r>
              <a:rPr lang="es-MX" sz="1200" dirty="0">
                <a:solidFill>
                  <a:schemeClr val="tx1"/>
                </a:solidFill>
              </a:rPr>
              <a:t>Sistema normativo subjetivo</a:t>
            </a:r>
          </a:p>
        </p:txBody>
      </p:sp>
      <p:cxnSp>
        <p:nvCxnSpPr>
          <p:cNvPr id="7197" name="Conector angular 7196"/>
          <p:cNvCxnSpPr/>
          <p:nvPr/>
        </p:nvCxnSpPr>
        <p:spPr>
          <a:xfrm rot="5400000">
            <a:off x="3049396" y="4878706"/>
            <a:ext cx="481249" cy="365018"/>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7200" name="Conector angular 7199"/>
          <p:cNvCxnSpPr/>
          <p:nvPr/>
        </p:nvCxnSpPr>
        <p:spPr>
          <a:xfrm rot="16200000" flipH="1">
            <a:off x="3615248" y="4855342"/>
            <a:ext cx="531150" cy="412736"/>
          </a:xfrm>
          <a:prstGeom prst="bentConnector3">
            <a:avLst/>
          </a:prstGeom>
          <a:ln>
            <a:tailEnd type="triangle"/>
          </a:ln>
        </p:spPr>
        <p:style>
          <a:lnRef idx="1">
            <a:schemeClr val="dk1"/>
          </a:lnRef>
          <a:fillRef idx="0">
            <a:schemeClr val="dk1"/>
          </a:fillRef>
          <a:effectRef idx="0">
            <a:schemeClr val="dk1"/>
          </a:effectRef>
          <a:fontRef idx="minor">
            <a:schemeClr val="tx1"/>
          </a:fontRef>
        </p:style>
      </p:cxnSp>
      <p:sp>
        <p:nvSpPr>
          <p:cNvPr id="101" name="Cerrar llave 100"/>
          <p:cNvSpPr/>
          <p:nvPr/>
        </p:nvSpPr>
        <p:spPr>
          <a:xfrm rot="5400000">
            <a:off x="3587483" y="4381099"/>
            <a:ext cx="242598" cy="350988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7203" name="CuadroTexto 7202"/>
          <p:cNvSpPr txBox="1"/>
          <p:nvPr/>
        </p:nvSpPr>
        <p:spPr>
          <a:xfrm>
            <a:off x="191077" y="6257770"/>
            <a:ext cx="7117227" cy="461665"/>
          </a:xfrm>
          <a:prstGeom prst="rect">
            <a:avLst/>
          </a:prstGeom>
          <a:noFill/>
        </p:spPr>
        <p:txBody>
          <a:bodyPr wrap="square" rtlCol="0">
            <a:spAutoFit/>
          </a:bodyPr>
          <a:lstStyle/>
          <a:p>
            <a:r>
              <a:rPr lang="es-MX" sz="1200" dirty="0"/>
              <a:t>Reclamándose una nueva formulación, más o menos diferente de la visión del mundo (Reajuste que moviliza nuevamente el SISTEMA COGNITIVO y, eventualmente, el SISTEMA DE NECESIDADES DEL SUJETO)</a:t>
            </a:r>
          </a:p>
        </p:txBody>
      </p:sp>
      <p:cxnSp>
        <p:nvCxnSpPr>
          <p:cNvPr id="7215" name="Conector recto 7214"/>
          <p:cNvCxnSpPr/>
          <p:nvPr/>
        </p:nvCxnSpPr>
        <p:spPr>
          <a:xfrm>
            <a:off x="6501347" y="6597352"/>
            <a:ext cx="2535149" cy="0"/>
          </a:xfrm>
          <a:prstGeom prst="line">
            <a:avLst/>
          </a:prstGeom>
        </p:spPr>
        <p:style>
          <a:lnRef idx="1">
            <a:schemeClr val="dk1"/>
          </a:lnRef>
          <a:fillRef idx="0">
            <a:schemeClr val="dk1"/>
          </a:fillRef>
          <a:effectRef idx="0">
            <a:schemeClr val="dk1"/>
          </a:effectRef>
          <a:fontRef idx="minor">
            <a:schemeClr val="tx1"/>
          </a:fontRef>
        </p:style>
      </p:cxnSp>
      <p:cxnSp>
        <p:nvCxnSpPr>
          <p:cNvPr id="7218" name="Conector recto 7217"/>
          <p:cNvCxnSpPr/>
          <p:nvPr/>
        </p:nvCxnSpPr>
        <p:spPr>
          <a:xfrm flipV="1">
            <a:off x="9036496" y="4392660"/>
            <a:ext cx="0" cy="2204692"/>
          </a:xfrm>
          <a:prstGeom prst="line">
            <a:avLst/>
          </a:prstGeom>
        </p:spPr>
        <p:style>
          <a:lnRef idx="1">
            <a:schemeClr val="dk1"/>
          </a:lnRef>
          <a:fillRef idx="0">
            <a:schemeClr val="dk1"/>
          </a:fillRef>
          <a:effectRef idx="0">
            <a:schemeClr val="dk1"/>
          </a:effectRef>
          <a:fontRef idx="minor">
            <a:schemeClr val="tx1"/>
          </a:fontRef>
        </p:style>
      </p:cxnSp>
      <p:cxnSp>
        <p:nvCxnSpPr>
          <p:cNvPr id="7220" name="Conector recto de flecha 7219"/>
          <p:cNvCxnSpPr>
            <a:endCxn id="7193" idx="1"/>
          </p:cNvCxnSpPr>
          <p:nvPr/>
        </p:nvCxnSpPr>
        <p:spPr>
          <a:xfrm flipH="1">
            <a:off x="8820472" y="4392660"/>
            <a:ext cx="216024"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24088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27584" y="692696"/>
            <a:ext cx="2950936" cy="569377"/>
          </a:xfrm>
        </p:spPr>
        <p:txBody>
          <a:bodyPr>
            <a:noAutofit/>
          </a:bodyPr>
          <a:lstStyle/>
          <a:p>
            <a:r>
              <a:rPr lang="es-MX" sz="4000" b="1" dirty="0">
                <a:solidFill>
                  <a:schemeClr val="accent1">
                    <a:lumMod val="50000"/>
                  </a:schemeClr>
                </a:solidFill>
              </a:rPr>
              <a:t>Pausa #3</a:t>
            </a:r>
          </a:p>
        </p:txBody>
      </p:sp>
      <p:sp>
        <p:nvSpPr>
          <p:cNvPr id="6" name="Marcador de texto 5"/>
          <p:cNvSpPr>
            <a:spLocks noGrp="1"/>
          </p:cNvSpPr>
          <p:nvPr>
            <p:ph type="body" sz="half" idx="2"/>
          </p:nvPr>
        </p:nvSpPr>
        <p:spPr>
          <a:xfrm>
            <a:off x="899592" y="1484784"/>
            <a:ext cx="7272808" cy="4608512"/>
          </a:xfrm>
        </p:spPr>
        <p:txBody>
          <a:bodyPr>
            <a:noAutofit/>
          </a:bodyPr>
          <a:lstStyle/>
          <a:p>
            <a:pPr algn="just"/>
            <a:r>
              <a:rPr lang="es-MX" sz="2000" b="1" dirty="0"/>
              <a:t>Recordemos que</a:t>
            </a:r>
            <a:r>
              <a:rPr lang="es-MX" sz="2000" dirty="0"/>
              <a:t>:</a:t>
            </a:r>
          </a:p>
          <a:p>
            <a:pPr algn="just"/>
            <a:endParaRPr lang="es-MX" sz="2000" dirty="0"/>
          </a:p>
          <a:p>
            <a:pPr marL="342900" indent="-342900" algn="just">
              <a:buFont typeface="+mj-lt"/>
              <a:buAutoNum type="arabicPeriod"/>
            </a:pPr>
            <a:r>
              <a:rPr lang="es-MX" sz="2000" dirty="0"/>
              <a:t>Las unidades de análisis para el abordaje de la representación que hacen los MCM de los acontecimientos que marcan los cambios significativos en el entorno son: los temas, los planos de la situación y los principios. Estos a su vez definen la función mediadora de los relatos para el conocimiento y acción sobre la relación entre sistema social y sistema de comunicación.</a:t>
            </a:r>
          </a:p>
          <a:p>
            <a:pPr marL="342900" indent="-342900" algn="just">
              <a:buFont typeface="+mj-lt"/>
              <a:buAutoNum type="arabicPeriod"/>
            </a:pPr>
            <a:endParaRPr lang="es-MX" sz="2000" dirty="0"/>
          </a:p>
          <a:p>
            <a:pPr marL="342900" indent="-342900" algn="just">
              <a:buFont typeface="+mj-lt"/>
              <a:buAutoNum type="arabicPeriod"/>
            </a:pPr>
            <a:r>
              <a:rPr lang="es-MX" sz="2000" dirty="0"/>
              <a:t>El análisis de los datos y objetos de referencia en los relatos que se presentan como productos comunicativos van desde el nivel de los emergentes hasta el de las acciones individuales que repercuten en el sistema social.</a:t>
            </a:r>
          </a:p>
        </p:txBody>
      </p:sp>
    </p:spTree>
    <p:extLst>
      <p:ext uri="{BB962C8B-B14F-4D97-AF65-F5344CB8AC3E}">
        <p14:creationId xmlns:p14="http://schemas.microsoft.com/office/powerpoint/2010/main" val="15621879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27584" y="260648"/>
            <a:ext cx="7315200" cy="1154097"/>
          </a:xfrm>
        </p:spPr>
        <p:txBody>
          <a:bodyPr>
            <a:normAutofit/>
          </a:bodyPr>
          <a:lstStyle/>
          <a:p>
            <a:r>
              <a:rPr lang="es-MX" b="1" dirty="0">
                <a:solidFill>
                  <a:schemeClr val="accent1">
                    <a:lumMod val="50000"/>
                  </a:schemeClr>
                </a:solidFill>
              </a:rPr>
              <a:t>Actividad de aprendizaje sugerida</a:t>
            </a:r>
          </a:p>
        </p:txBody>
      </p:sp>
      <p:sp>
        <p:nvSpPr>
          <p:cNvPr id="6" name="Marcador de contenido 5"/>
          <p:cNvSpPr>
            <a:spLocks noGrp="1"/>
          </p:cNvSpPr>
          <p:nvPr>
            <p:ph idx="1"/>
          </p:nvPr>
        </p:nvSpPr>
        <p:spPr>
          <a:xfrm>
            <a:off x="611560" y="1700808"/>
            <a:ext cx="7886700" cy="1819399"/>
          </a:xfrm>
        </p:spPr>
        <p:txBody>
          <a:bodyPr>
            <a:noAutofit/>
          </a:bodyPr>
          <a:lstStyle/>
          <a:p>
            <a:pPr marL="331470" indent="-285750" algn="just">
              <a:lnSpc>
                <a:spcPct val="150000"/>
              </a:lnSpc>
            </a:pPr>
            <a:r>
              <a:rPr lang="es-MX" sz="2000" dirty="0"/>
              <a:t>TRABAJO INTELECTUAL:</a:t>
            </a:r>
          </a:p>
          <a:p>
            <a:pPr marL="45720" indent="0" algn="just">
              <a:lnSpc>
                <a:spcPct val="150000"/>
              </a:lnSpc>
              <a:buNone/>
            </a:pPr>
            <a:endParaRPr lang="es-MX" sz="2000" dirty="0"/>
          </a:p>
          <a:p>
            <a:pPr marL="388620" indent="-342900" algn="just">
              <a:lnSpc>
                <a:spcPct val="150000"/>
              </a:lnSpc>
              <a:buFont typeface="+mj-lt"/>
              <a:buAutoNum type="arabicPeriod"/>
            </a:pPr>
            <a:r>
              <a:rPr lang="es-MX" sz="2000" dirty="0"/>
              <a:t>Crear un emergente – acontecer – acontecimiento público</a:t>
            </a:r>
          </a:p>
          <a:p>
            <a:pPr marL="388620" indent="-342900" algn="just">
              <a:lnSpc>
                <a:spcPct val="150000"/>
              </a:lnSpc>
              <a:buFont typeface="+mj-lt"/>
              <a:buAutoNum type="arabicPeriod"/>
            </a:pPr>
            <a:r>
              <a:rPr lang="es-MX" sz="2000" dirty="0"/>
              <a:t>Crear un relato – productos comunicativos a partir del mismo plano de la situación o del mismo plano de los principios.</a:t>
            </a:r>
          </a:p>
          <a:p>
            <a:pPr marL="45720" indent="0" algn="just">
              <a:lnSpc>
                <a:spcPct val="150000"/>
              </a:lnSpc>
              <a:buNone/>
            </a:pPr>
            <a:endParaRPr lang="es-MX" sz="2000" dirty="0"/>
          </a:p>
          <a:p>
            <a:pPr marL="45720" indent="0" algn="just">
              <a:lnSpc>
                <a:spcPct val="150000"/>
              </a:lnSpc>
              <a:buNone/>
            </a:pPr>
            <a:r>
              <a:rPr lang="es-MX" sz="2000" dirty="0"/>
              <a:t>Estos dos aspectos deben estar redactados en máximo una página, explicados desde los conceptos del autor.</a:t>
            </a:r>
          </a:p>
        </p:txBody>
      </p:sp>
    </p:spTree>
    <p:extLst>
      <p:ext uri="{BB962C8B-B14F-4D97-AF65-F5344CB8AC3E}">
        <p14:creationId xmlns:p14="http://schemas.microsoft.com/office/powerpoint/2010/main" val="38344565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27584" y="260648"/>
            <a:ext cx="7315200" cy="1154097"/>
          </a:xfrm>
        </p:spPr>
        <p:txBody>
          <a:bodyPr>
            <a:normAutofit/>
          </a:bodyPr>
          <a:lstStyle/>
          <a:p>
            <a:r>
              <a:rPr lang="es-MX" b="1" dirty="0">
                <a:solidFill>
                  <a:schemeClr val="accent1">
                    <a:lumMod val="50000"/>
                  </a:schemeClr>
                </a:solidFill>
              </a:rPr>
              <a:t>Actividad de aprendizaje sugerida</a:t>
            </a:r>
          </a:p>
        </p:txBody>
      </p:sp>
      <p:sp>
        <p:nvSpPr>
          <p:cNvPr id="6" name="Marcador de contenido 5"/>
          <p:cNvSpPr>
            <a:spLocks noGrp="1"/>
          </p:cNvSpPr>
          <p:nvPr>
            <p:ph idx="1"/>
          </p:nvPr>
        </p:nvSpPr>
        <p:spPr>
          <a:xfrm>
            <a:off x="611560" y="1700808"/>
            <a:ext cx="7886700" cy="1819399"/>
          </a:xfrm>
        </p:spPr>
        <p:txBody>
          <a:bodyPr>
            <a:noAutofit/>
          </a:bodyPr>
          <a:lstStyle/>
          <a:p>
            <a:pPr marL="331470" indent="-285750" algn="just">
              <a:lnSpc>
                <a:spcPct val="150000"/>
              </a:lnSpc>
            </a:pPr>
            <a:r>
              <a:rPr lang="es-MX" sz="2400" dirty="0"/>
              <a:t>TRABAJO TÉCNICO:</a:t>
            </a:r>
          </a:p>
          <a:p>
            <a:pPr marL="45720" indent="0" algn="just">
              <a:lnSpc>
                <a:spcPct val="150000"/>
              </a:lnSpc>
              <a:buNone/>
            </a:pPr>
            <a:endParaRPr lang="es-MX" sz="2400" dirty="0"/>
          </a:p>
          <a:p>
            <a:pPr marL="502920" indent="-457200" algn="just">
              <a:lnSpc>
                <a:spcPct val="150000"/>
              </a:lnSpc>
              <a:buFont typeface="+mj-lt"/>
              <a:buAutoNum type="arabicPeriod" startAt="3"/>
            </a:pPr>
            <a:r>
              <a:rPr lang="es-MX" sz="2400" dirty="0"/>
              <a:t>Producir tres cápsulas informativas en audio, con duración mínima de 45 segundos cada una, y máxima de un minuto. En las cápsulas se deben incluir “testimonios” de agentes involucrados en el tema, al menos uno diferente por cápsula.</a:t>
            </a:r>
          </a:p>
        </p:txBody>
      </p:sp>
    </p:spTree>
    <p:extLst>
      <p:ext uri="{BB962C8B-B14F-4D97-AF65-F5344CB8AC3E}">
        <p14:creationId xmlns:p14="http://schemas.microsoft.com/office/powerpoint/2010/main" val="25255468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27584" y="260648"/>
            <a:ext cx="7315200" cy="1154097"/>
          </a:xfrm>
        </p:spPr>
        <p:txBody>
          <a:bodyPr>
            <a:normAutofit/>
          </a:bodyPr>
          <a:lstStyle/>
          <a:p>
            <a:r>
              <a:rPr lang="es-MX" b="1" dirty="0">
                <a:solidFill>
                  <a:schemeClr val="accent1">
                    <a:lumMod val="50000"/>
                  </a:schemeClr>
                </a:solidFill>
              </a:rPr>
              <a:t>Actividad de aprendizaje sugerida</a:t>
            </a:r>
          </a:p>
        </p:txBody>
      </p:sp>
      <p:sp>
        <p:nvSpPr>
          <p:cNvPr id="6" name="Marcador de contenido 5"/>
          <p:cNvSpPr>
            <a:spLocks noGrp="1"/>
          </p:cNvSpPr>
          <p:nvPr>
            <p:ph idx="1"/>
          </p:nvPr>
        </p:nvSpPr>
        <p:spPr>
          <a:xfrm>
            <a:off x="611560" y="1412776"/>
            <a:ext cx="7886700" cy="1819399"/>
          </a:xfrm>
        </p:spPr>
        <p:txBody>
          <a:bodyPr>
            <a:noAutofit/>
          </a:bodyPr>
          <a:lstStyle/>
          <a:p>
            <a:pPr marL="331470" indent="-285750" algn="just">
              <a:lnSpc>
                <a:spcPct val="150000"/>
              </a:lnSpc>
            </a:pPr>
            <a:r>
              <a:rPr lang="es-MX" sz="1800" dirty="0"/>
              <a:t>TRABAJO DE ANÁLISIS:</a:t>
            </a:r>
          </a:p>
          <a:p>
            <a:pPr marL="45720" indent="0" algn="just">
              <a:lnSpc>
                <a:spcPct val="150000"/>
              </a:lnSpc>
              <a:buNone/>
            </a:pPr>
            <a:endParaRPr lang="es-MX" sz="1800" dirty="0"/>
          </a:p>
          <a:p>
            <a:pPr marL="502920" indent="-457200" algn="just">
              <a:lnSpc>
                <a:spcPct val="150000"/>
              </a:lnSpc>
              <a:buFont typeface="+mj-lt"/>
              <a:buAutoNum type="arabicPeriod" startAt="4"/>
            </a:pPr>
            <a:r>
              <a:rPr lang="es-MX" sz="1800" dirty="0"/>
              <a:t>Desarrollar el esquema “las operaciones de mediación en los medios de comunicación de masas”. Uno por cada cápsula.</a:t>
            </a:r>
          </a:p>
          <a:p>
            <a:pPr marL="502920" indent="-457200" algn="just">
              <a:lnSpc>
                <a:spcPct val="150000"/>
              </a:lnSpc>
              <a:buFont typeface="+mj-lt"/>
              <a:buAutoNum type="arabicPeriod" startAt="4"/>
            </a:pPr>
            <a:r>
              <a:rPr lang="es-MX" sz="1800" dirty="0"/>
              <a:t>Desarrollar el esquema “integración de la actividad de los MCM en los procesos de mediación generales…”. Uno solo por todas las cápsulas, en máximo dos páginas.</a:t>
            </a:r>
          </a:p>
          <a:p>
            <a:pPr marL="502920" indent="-457200" algn="just">
              <a:lnSpc>
                <a:spcPct val="150000"/>
              </a:lnSpc>
              <a:buFont typeface="+mj-lt"/>
              <a:buAutoNum type="arabicPeriod" startAt="4"/>
            </a:pPr>
            <a:r>
              <a:rPr lang="es-MX" sz="1800" dirty="0"/>
              <a:t>Desarrollar los modelos canónicos de análisis para las mediaciones cognitiva y estructural para cada una de las cápsulas (dos tablas de análisis por cada cápsula: seis esquemas de análisis en total, uno por página).</a:t>
            </a:r>
          </a:p>
        </p:txBody>
      </p:sp>
    </p:spTree>
    <p:extLst>
      <p:ext uri="{BB962C8B-B14F-4D97-AF65-F5344CB8AC3E}">
        <p14:creationId xmlns:p14="http://schemas.microsoft.com/office/powerpoint/2010/main" val="11514519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27584" y="260648"/>
            <a:ext cx="7315200" cy="1154097"/>
          </a:xfrm>
        </p:spPr>
        <p:txBody>
          <a:bodyPr>
            <a:normAutofit/>
          </a:bodyPr>
          <a:lstStyle/>
          <a:p>
            <a:r>
              <a:rPr lang="es-MX" b="1" dirty="0">
                <a:solidFill>
                  <a:schemeClr val="accent1">
                    <a:lumMod val="50000"/>
                  </a:schemeClr>
                </a:solidFill>
              </a:rPr>
              <a:t>Actividad de aprendizaje sugerida</a:t>
            </a:r>
          </a:p>
        </p:txBody>
      </p:sp>
      <p:sp>
        <p:nvSpPr>
          <p:cNvPr id="6" name="Marcador de contenido 5"/>
          <p:cNvSpPr>
            <a:spLocks noGrp="1"/>
          </p:cNvSpPr>
          <p:nvPr>
            <p:ph idx="1"/>
          </p:nvPr>
        </p:nvSpPr>
        <p:spPr>
          <a:xfrm>
            <a:off x="611560" y="1700808"/>
            <a:ext cx="7886700" cy="1819399"/>
          </a:xfrm>
        </p:spPr>
        <p:txBody>
          <a:bodyPr>
            <a:noAutofit/>
          </a:bodyPr>
          <a:lstStyle/>
          <a:p>
            <a:pPr marL="331470" indent="-285750" algn="just">
              <a:lnSpc>
                <a:spcPct val="150000"/>
              </a:lnSpc>
            </a:pPr>
            <a:r>
              <a:rPr lang="es-MX" sz="1800" dirty="0"/>
              <a:t>TRABAJO DE ANÁLISIS:</a:t>
            </a:r>
          </a:p>
          <a:p>
            <a:pPr marL="45720" indent="0" algn="just">
              <a:lnSpc>
                <a:spcPct val="150000"/>
              </a:lnSpc>
              <a:buNone/>
            </a:pPr>
            <a:endParaRPr lang="es-MX" sz="1800" dirty="0"/>
          </a:p>
          <a:p>
            <a:pPr marL="502920" indent="-457200" algn="just">
              <a:lnSpc>
                <a:spcPct val="150000"/>
              </a:lnSpc>
              <a:buFont typeface="+mj-lt"/>
              <a:buAutoNum type="arabicPeriod" startAt="7"/>
            </a:pPr>
            <a:r>
              <a:rPr lang="es-MX" sz="1800" dirty="0"/>
              <a:t>Desarrollar el esquema de análisis de la mediación a partir de los temas. Misma tabla para todas las cápsulas, siendo común el plano de la situación o el de los principios, resultando en tres temas diferentes (una página).</a:t>
            </a:r>
          </a:p>
          <a:p>
            <a:pPr marL="45720" indent="0" algn="just">
              <a:lnSpc>
                <a:spcPct val="150000"/>
              </a:lnSpc>
              <a:buNone/>
            </a:pPr>
            <a:endParaRPr lang="es-MX" sz="1800" dirty="0"/>
          </a:p>
          <a:p>
            <a:pPr marL="45720" indent="0" algn="just">
              <a:lnSpc>
                <a:spcPct val="150000"/>
              </a:lnSpc>
              <a:buNone/>
            </a:pPr>
            <a:r>
              <a:rPr lang="es-MX" sz="1800" dirty="0"/>
              <a:t>Entregarán el trabajo de análisis impreso y las cápsulas en un CD.</a:t>
            </a:r>
          </a:p>
          <a:p>
            <a:pPr marL="45720" indent="0" algn="just">
              <a:lnSpc>
                <a:spcPct val="150000"/>
              </a:lnSpc>
              <a:buNone/>
            </a:pPr>
            <a:r>
              <a:rPr lang="es-MX" sz="1800" dirty="0"/>
              <a:t>Trabajo en equipo de mínimo dos y máximo cuatro integrantes.</a:t>
            </a:r>
          </a:p>
        </p:txBody>
      </p:sp>
    </p:spTree>
    <p:extLst>
      <p:ext uri="{BB962C8B-B14F-4D97-AF65-F5344CB8AC3E}">
        <p14:creationId xmlns:p14="http://schemas.microsoft.com/office/powerpoint/2010/main" val="20848864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5526" y="404664"/>
            <a:ext cx="7315200" cy="709972"/>
          </a:xfrm>
        </p:spPr>
        <p:txBody>
          <a:bodyPr>
            <a:normAutofit/>
          </a:bodyPr>
          <a:lstStyle/>
          <a:p>
            <a:r>
              <a:rPr lang="es-ES" sz="4400" b="1" dirty="0">
                <a:solidFill>
                  <a:schemeClr val="accent1">
                    <a:lumMod val="75000"/>
                  </a:schemeClr>
                </a:solidFill>
              </a:rPr>
              <a:t>Referencias documentales</a:t>
            </a:r>
          </a:p>
        </p:txBody>
      </p:sp>
      <p:sp>
        <p:nvSpPr>
          <p:cNvPr id="3" name="Marcador de contenido 2"/>
          <p:cNvSpPr>
            <a:spLocks noGrp="1"/>
          </p:cNvSpPr>
          <p:nvPr>
            <p:ph idx="1"/>
          </p:nvPr>
        </p:nvSpPr>
        <p:spPr>
          <a:xfrm>
            <a:off x="468360" y="1340768"/>
            <a:ext cx="7889631" cy="3780692"/>
          </a:xfrm>
        </p:spPr>
        <p:txBody>
          <a:bodyPr>
            <a:noAutofit/>
          </a:bodyPr>
          <a:lstStyle/>
          <a:p>
            <a:pPr marL="114300" indent="0">
              <a:lnSpc>
                <a:spcPct val="120000"/>
              </a:lnSpc>
              <a:buNone/>
            </a:pPr>
            <a:r>
              <a:rPr lang="es-MX" sz="2000" b="1" dirty="0"/>
              <a:t>Presentación principalmente desarrollada desde la obra:</a:t>
            </a:r>
          </a:p>
          <a:p>
            <a:pPr marL="114300" indent="0">
              <a:lnSpc>
                <a:spcPct val="120000"/>
              </a:lnSpc>
              <a:buNone/>
            </a:pPr>
            <a:endParaRPr lang="es-MX" sz="2000" b="1" dirty="0"/>
          </a:p>
          <a:p>
            <a:pPr marL="45720" indent="0">
              <a:lnSpc>
                <a:spcPct val="120000"/>
              </a:lnSpc>
              <a:buNone/>
            </a:pPr>
            <a:r>
              <a:rPr lang="es-MX" sz="2000" b="1" dirty="0"/>
              <a:t>MARTÍN SERRANO, Manuel: </a:t>
            </a:r>
            <a:r>
              <a:rPr lang="es-MX" sz="2000" b="1" i="1" dirty="0"/>
              <a:t>La producción social de comunicación</a:t>
            </a:r>
            <a:r>
              <a:rPr lang="es-MX" sz="2000" b="1" dirty="0"/>
              <a:t>, España, Alianza Editorial, 2010.</a:t>
            </a:r>
          </a:p>
          <a:p>
            <a:pPr marL="45720" indent="0">
              <a:lnSpc>
                <a:spcPct val="120000"/>
              </a:lnSpc>
              <a:buNone/>
            </a:pPr>
            <a:endParaRPr lang="es-MX" sz="2000" b="1" dirty="0"/>
          </a:p>
          <a:p>
            <a:pPr marL="114300" indent="0">
              <a:lnSpc>
                <a:spcPct val="120000"/>
              </a:lnSpc>
              <a:buNone/>
            </a:pPr>
            <a:r>
              <a:rPr lang="es-MX" sz="1800" b="1" dirty="0"/>
              <a:t>OTRAS REFERENCIAS BIBLIOGRÁFICAS</a:t>
            </a:r>
          </a:p>
          <a:p>
            <a:pPr marL="400050" indent="-285750">
              <a:lnSpc>
                <a:spcPct val="120000"/>
              </a:lnSpc>
            </a:pPr>
            <a:r>
              <a:rPr lang="es-MX" sz="1800" b="1" dirty="0"/>
              <a:t>MARTÍN BARBERO, Jesús: </a:t>
            </a:r>
            <a:r>
              <a:rPr lang="es-MX" sz="1800" b="1" i="1" dirty="0"/>
              <a:t>De los medios a las mediaciones</a:t>
            </a:r>
            <a:r>
              <a:rPr lang="es-MX" sz="1800" b="1" dirty="0"/>
              <a:t>, México, Editorial G. Gili, 2003.</a:t>
            </a:r>
          </a:p>
          <a:p>
            <a:pPr marL="400050" indent="-285750">
              <a:lnSpc>
                <a:spcPct val="120000"/>
              </a:lnSpc>
            </a:pPr>
            <a:r>
              <a:rPr lang="es-MX" sz="1800" b="1" dirty="0"/>
              <a:t>OROZCO, Guillermo: </a:t>
            </a:r>
            <a:r>
              <a:rPr lang="es-MX" sz="1800" b="1" i="1" dirty="0"/>
              <a:t>Recepción televisiva. Tres aproximaciones y una razón para su estudio</a:t>
            </a:r>
            <a:r>
              <a:rPr lang="es-MX" sz="1800" b="1" dirty="0"/>
              <a:t>, México, Universidad Iberoamericana 1994.</a:t>
            </a:r>
          </a:p>
          <a:p>
            <a:pPr>
              <a:lnSpc>
                <a:spcPct val="120000"/>
              </a:lnSpc>
            </a:pPr>
            <a:endParaRPr lang="es-MX" sz="1800" b="1" dirty="0"/>
          </a:p>
          <a:p>
            <a:pPr marL="45720" indent="0" algn="just">
              <a:lnSpc>
                <a:spcPct val="120000"/>
              </a:lnSpc>
              <a:buNone/>
            </a:pPr>
            <a:r>
              <a:rPr lang="es-MX" sz="1800" b="1" dirty="0">
                <a:solidFill>
                  <a:schemeClr val="accent1">
                    <a:lumMod val="50000"/>
                  </a:schemeClr>
                </a:solidFill>
              </a:rPr>
              <a:t>NOTA: LAS IMÁGENES INCLUIDAS EN LA PRESENTACIÓN FUERON OBTENIDAS DEL BUSCADOR </a:t>
            </a:r>
            <a:r>
              <a:rPr lang="es-MX" sz="1800" b="1" i="1" dirty="0">
                <a:solidFill>
                  <a:schemeClr val="accent1">
                    <a:lumMod val="50000"/>
                  </a:schemeClr>
                </a:solidFill>
              </a:rPr>
              <a:t>GOOGLE</a:t>
            </a:r>
            <a:r>
              <a:rPr lang="es-MX" sz="1800" b="1" dirty="0">
                <a:solidFill>
                  <a:schemeClr val="accent1">
                    <a:lumMod val="50000"/>
                  </a:schemeClr>
                </a:solidFill>
              </a:rPr>
              <a:t>, CON DERECHOS DE USO PARA REUTILIZACIÓN.</a:t>
            </a:r>
          </a:p>
        </p:txBody>
      </p:sp>
    </p:spTree>
    <p:extLst>
      <p:ext uri="{BB962C8B-B14F-4D97-AF65-F5344CB8AC3E}">
        <p14:creationId xmlns:p14="http://schemas.microsoft.com/office/powerpoint/2010/main" val="1027800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065300-5A9E-40F8-A0C1-C260374CD670}"/>
              </a:ext>
            </a:extLst>
          </p:cNvPr>
          <p:cNvSpPr>
            <a:spLocks noGrp="1"/>
          </p:cNvSpPr>
          <p:nvPr>
            <p:ph type="title"/>
          </p:nvPr>
        </p:nvSpPr>
        <p:spPr/>
        <p:txBody>
          <a:bodyPr>
            <a:normAutofit/>
          </a:bodyPr>
          <a:lstStyle/>
          <a:p>
            <a:r>
              <a:rPr lang="es-MX" sz="3600" b="1" dirty="0">
                <a:solidFill>
                  <a:schemeClr val="accent5"/>
                </a:solidFill>
              </a:rPr>
              <a:t>Explicación de uso del material didáctico</a:t>
            </a:r>
          </a:p>
        </p:txBody>
      </p:sp>
      <p:sp>
        <p:nvSpPr>
          <p:cNvPr id="3" name="Marcador de contenido 2">
            <a:extLst>
              <a:ext uri="{FF2B5EF4-FFF2-40B4-BE49-F238E27FC236}">
                <a16:creationId xmlns:a16="http://schemas.microsoft.com/office/drawing/2014/main" id="{9C47A3F5-4E6A-4848-BDA7-EC48964F1070}"/>
              </a:ext>
            </a:extLst>
          </p:cNvPr>
          <p:cNvSpPr>
            <a:spLocks noGrp="1"/>
          </p:cNvSpPr>
          <p:nvPr>
            <p:ph idx="1"/>
          </p:nvPr>
        </p:nvSpPr>
        <p:spPr/>
        <p:txBody>
          <a:bodyPr>
            <a:normAutofit/>
          </a:bodyPr>
          <a:lstStyle/>
          <a:p>
            <a:pPr algn="just"/>
            <a:r>
              <a:rPr lang="es-ES" sz="2000" dirty="0"/>
              <a:t>Las diapositivas de esta presentación en programa </a:t>
            </a:r>
            <a:r>
              <a:rPr lang="es-ES" sz="2000" dirty="0" err="1"/>
              <a:t>Power</a:t>
            </a:r>
            <a:r>
              <a:rPr lang="es-ES" sz="2000" dirty="0"/>
              <a:t> Point sintetizan la obra clásica de Manuel Martín Serrano, desarrollada principalmente en el libro “La producción social de comunicación”. Este material didáctico aborda los aspectos teóricos que se desglosan en los capítulos 4, 5 y 6 de la segunda parte de esta obra fundacional del lenguaje teórico de la Comunicación en Iberoamérica.</a:t>
            </a:r>
          </a:p>
          <a:p>
            <a:pPr marL="0" indent="0" algn="just">
              <a:buNone/>
            </a:pPr>
            <a:endParaRPr lang="es-ES" sz="2000" dirty="0"/>
          </a:p>
          <a:p>
            <a:pPr algn="just"/>
            <a:r>
              <a:rPr lang="es-ES" sz="2000" dirty="0"/>
              <a:t>La presentación parafrasea pasajes de la obra de este comunicólogo español seminal al tiempo que explica las mediaciones estructural y cognitiva, referidas a las dimensiones </a:t>
            </a:r>
            <a:r>
              <a:rPr lang="es-ES" sz="2000" dirty="0" err="1"/>
              <a:t>objetal</a:t>
            </a:r>
            <a:r>
              <a:rPr lang="es-ES" sz="2000" dirty="0"/>
              <a:t> y de sistema de conocimiento respectivamente, y que explican las funciones de los medios de comunicación en el conocimiento de los cambios del entorno. Tareas que son cumplidas por medio de la ritualización y la mitificación en los productos comunicativos.</a:t>
            </a:r>
          </a:p>
          <a:p>
            <a:pPr algn="just"/>
            <a:endParaRPr lang="es-MX" sz="2000" dirty="0"/>
          </a:p>
        </p:txBody>
      </p:sp>
    </p:spTree>
    <p:extLst>
      <p:ext uri="{BB962C8B-B14F-4D97-AF65-F5344CB8AC3E}">
        <p14:creationId xmlns:p14="http://schemas.microsoft.com/office/powerpoint/2010/main" val="446633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2A34AC-6F86-4FA4-9C50-CAAD646E744B}"/>
              </a:ext>
            </a:extLst>
          </p:cNvPr>
          <p:cNvSpPr>
            <a:spLocks noGrp="1"/>
          </p:cNvSpPr>
          <p:nvPr>
            <p:ph type="title"/>
          </p:nvPr>
        </p:nvSpPr>
        <p:spPr>
          <a:xfrm>
            <a:off x="868680" y="332656"/>
            <a:ext cx="7646670" cy="1356360"/>
          </a:xfrm>
        </p:spPr>
        <p:txBody>
          <a:bodyPr>
            <a:normAutofit/>
          </a:bodyPr>
          <a:lstStyle/>
          <a:p>
            <a:r>
              <a:rPr lang="es-MX" sz="3600" b="1" dirty="0">
                <a:solidFill>
                  <a:schemeClr val="accent1">
                    <a:lumMod val="75000"/>
                  </a:schemeClr>
                </a:solidFill>
              </a:rPr>
              <a:t>Explicación de uso del material didáctico</a:t>
            </a:r>
          </a:p>
        </p:txBody>
      </p:sp>
      <p:sp>
        <p:nvSpPr>
          <p:cNvPr id="3" name="Marcador de contenido 2">
            <a:extLst>
              <a:ext uri="{FF2B5EF4-FFF2-40B4-BE49-F238E27FC236}">
                <a16:creationId xmlns:a16="http://schemas.microsoft.com/office/drawing/2014/main" id="{97074604-CCE7-4F1C-BDCC-ADFE671C0FF1}"/>
              </a:ext>
            </a:extLst>
          </p:cNvPr>
          <p:cNvSpPr>
            <a:spLocks noGrp="1"/>
          </p:cNvSpPr>
          <p:nvPr>
            <p:ph idx="1"/>
          </p:nvPr>
        </p:nvSpPr>
        <p:spPr/>
        <p:txBody>
          <a:bodyPr>
            <a:normAutofit fontScale="92500"/>
          </a:bodyPr>
          <a:lstStyle/>
          <a:p>
            <a:pPr algn="just"/>
            <a:r>
              <a:rPr lang="es-ES" dirty="0"/>
              <a:t>El profesor requiere de un aula equipada con proyector, computadora y software Microsoft Office con el programa </a:t>
            </a:r>
            <a:r>
              <a:rPr lang="es-ES" dirty="0" err="1"/>
              <a:t>Power</a:t>
            </a:r>
            <a:r>
              <a:rPr lang="es-ES" dirty="0"/>
              <a:t> Point o lector de documentos PDF.</a:t>
            </a:r>
          </a:p>
          <a:p>
            <a:pPr marL="0" indent="0" algn="just">
              <a:buNone/>
            </a:pPr>
            <a:endParaRPr lang="es-ES" dirty="0"/>
          </a:p>
          <a:p>
            <a:pPr algn="just"/>
            <a:r>
              <a:rPr lang="es-ES" dirty="0"/>
              <a:t>El docente explicará los temas, apoyado en las pausas de resumen denominadas “Recordemos que” para hacer una síntesis de los principales conceptos, con ejemplos propios o que aporten los alumnos, en los que se verifique su pertinencia y congruencia, o bien se debata si los supuestos que se explican por medio de los gráficos y esquemas mantienen su vigencia y capacidad explicativa para abordar los temas.</a:t>
            </a:r>
          </a:p>
          <a:p>
            <a:pPr marL="0" indent="0" algn="just">
              <a:buNone/>
            </a:pPr>
            <a:endParaRPr lang="es-ES" dirty="0"/>
          </a:p>
          <a:p>
            <a:pPr algn="just"/>
            <a:r>
              <a:rPr lang="es-ES" dirty="0"/>
              <a:t>Se proponen actividades de aprendizaje que exijan y fortalezcan las competencias de los alumnos para la investigación social, apoyados de diferentes productos comunicativos para lograr los objetivos de aprendizaje.</a:t>
            </a:r>
          </a:p>
        </p:txBody>
      </p:sp>
    </p:spTree>
    <p:extLst>
      <p:ext uri="{BB962C8B-B14F-4D97-AF65-F5344CB8AC3E}">
        <p14:creationId xmlns:p14="http://schemas.microsoft.com/office/powerpoint/2010/main" val="3655862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gente viendo television anima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5873" y="2924944"/>
            <a:ext cx="4826607" cy="3669887"/>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a:xfrm rot="19767024">
            <a:off x="13661" y="2205922"/>
            <a:ext cx="7772400" cy="1470025"/>
          </a:xfrm>
        </p:spPr>
        <p:txBody>
          <a:bodyPr>
            <a:noAutofit/>
          </a:bodyPr>
          <a:lstStyle/>
          <a:p>
            <a:r>
              <a:rPr lang="es-ES" sz="3600" b="1" dirty="0"/>
              <a:t>MEDIACIONES QUE INTERVIENEN EN LA REPRESENTACIÓN DEL CAMBIO SOCIAL</a:t>
            </a:r>
            <a:br>
              <a:rPr lang="es-MX" sz="3600" dirty="0"/>
            </a:br>
            <a:endParaRPr lang="es-MX" sz="3600" dirty="0"/>
          </a:p>
        </p:txBody>
      </p:sp>
    </p:spTree>
    <p:extLst>
      <p:ext uri="{BB962C8B-B14F-4D97-AF65-F5344CB8AC3E}">
        <p14:creationId xmlns:p14="http://schemas.microsoft.com/office/powerpoint/2010/main" val="3121634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365126"/>
            <a:ext cx="8033680" cy="1325563"/>
          </a:xfrm>
        </p:spPr>
        <p:txBody>
          <a:bodyPr>
            <a:normAutofit/>
          </a:bodyPr>
          <a:lstStyle/>
          <a:p>
            <a:r>
              <a:rPr lang="es-ES" sz="2800" b="1" u="sng" dirty="0">
                <a:solidFill>
                  <a:schemeClr val="accent5">
                    <a:lumMod val="75000"/>
                  </a:schemeClr>
                </a:solidFill>
              </a:rPr>
              <a:t>Las clases de mediaciones con las que los MCM intervienen en la representación del acontecer</a:t>
            </a:r>
            <a:endParaRPr lang="es-MX" sz="2800" b="1" dirty="0">
              <a:solidFill>
                <a:schemeClr val="accent5">
                  <a:lumMod val="75000"/>
                </a:schemeClr>
              </a:solidFill>
            </a:endParaRPr>
          </a:p>
        </p:txBody>
      </p:sp>
      <p:sp>
        <p:nvSpPr>
          <p:cNvPr id="3" name="2 Marcador de contenido"/>
          <p:cNvSpPr>
            <a:spLocks noGrp="1"/>
          </p:cNvSpPr>
          <p:nvPr>
            <p:ph idx="1"/>
          </p:nvPr>
        </p:nvSpPr>
        <p:spPr>
          <a:xfrm>
            <a:off x="2771799" y="1594176"/>
            <a:ext cx="6251173" cy="3877076"/>
          </a:xfrm>
        </p:spPr>
        <p:txBody>
          <a:bodyPr>
            <a:normAutofit fontScale="92500"/>
          </a:bodyPr>
          <a:lstStyle/>
          <a:p>
            <a:pPr marL="57150" indent="0">
              <a:buNone/>
            </a:pPr>
            <a:r>
              <a:rPr lang="es-ES" i="1" dirty="0"/>
              <a:t>Formas en las que el hacer de los MCM depende del cambio del entorno</a:t>
            </a:r>
            <a:r>
              <a:rPr lang="es-ES" dirty="0"/>
              <a:t>:</a:t>
            </a:r>
            <a:endParaRPr lang="es-MX" sz="2400" dirty="0"/>
          </a:p>
          <a:p>
            <a:pPr marL="0" indent="0">
              <a:buNone/>
            </a:pPr>
            <a:endParaRPr lang="es-MX" dirty="0"/>
          </a:p>
          <a:p>
            <a:pPr marL="0" indent="0">
              <a:buNone/>
            </a:pPr>
            <a:r>
              <a:rPr lang="es-ES" dirty="0"/>
              <a:t>La presión de lo que ocurre reclama la cesión de un espacio o de un tiempo informativo en los MCM para dar cuenta del acontecer sociopolítico.</a:t>
            </a:r>
            <a:endParaRPr lang="es-MX" sz="2600" dirty="0"/>
          </a:p>
          <a:p>
            <a:pPr marL="0" indent="0">
              <a:buNone/>
            </a:pPr>
            <a:endParaRPr lang="es-MX" sz="2400" dirty="0"/>
          </a:p>
          <a:p>
            <a:pPr marL="0" indent="0">
              <a:buNone/>
            </a:pPr>
            <a:endParaRPr lang="es-MX" sz="2400" dirty="0"/>
          </a:p>
          <a:p>
            <a:pPr marL="0" indent="0">
              <a:buNone/>
            </a:pPr>
            <a:r>
              <a:rPr lang="es-ES" dirty="0"/>
              <a:t>La transformación del entorno social establece relaciones nuevas entre SS y SCI. Este devenir también desplaza a toda institución mediadora de su posición social, como a cualquier otro sujeto del cambio histórico.</a:t>
            </a:r>
          </a:p>
          <a:p>
            <a:endParaRPr lang="es-ES" dirty="0"/>
          </a:p>
        </p:txBody>
      </p:sp>
      <p:sp>
        <p:nvSpPr>
          <p:cNvPr id="5" name="CuadroTexto 4"/>
          <p:cNvSpPr txBox="1"/>
          <p:nvPr/>
        </p:nvSpPr>
        <p:spPr>
          <a:xfrm>
            <a:off x="683568" y="5805264"/>
            <a:ext cx="8136904" cy="861774"/>
          </a:xfrm>
          <a:prstGeom prst="rect">
            <a:avLst/>
          </a:prstGeom>
          <a:noFill/>
        </p:spPr>
        <p:txBody>
          <a:bodyPr wrap="square" rtlCol="0">
            <a:spAutoFit/>
          </a:bodyPr>
          <a:lstStyle/>
          <a:p>
            <a:r>
              <a:rPr lang="es-ES" sz="1600" dirty="0"/>
              <a:t>La supervivencia de cada institución de CP depende de su capacidad para corregir el rumbo del medio de comunicación en función de los cambios tecnológicos, sociológicos y políticos.</a:t>
            </a:r>
            <a:endParaRPr lang="es-MX" sz="1600" dirty="0"/>
          </a:p>
          <a:p>
            <a:endParaRPr lang="es-MX" sz="1600" dirty="0"/>
          </a:p>
        </p:txBody>
      </p:sp>
      <p:sp>
        <p:nvSpPr>
          <p:cNvPr id="6" name="Elipse 5"/>
          <p:cNvSpPr/>
          <p:nvPr/>
        </p:nvSpPr>
        <p:spPr>
          <a:xfrm>
            <a:off x="395536" y="2099048"/>
            <a:ext cx="1920349" cy="1584176"/>
          </a:xfrm>
          <a:prstGeom prst="ellipse">
            <a:avLst/>
          </a:prstGeom>
          <a:solidFill>
            <a:srgbClr val="6F9D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i="1" dirty="0"/>
              <a:t>Funcionalmente</a:t>
            </a:r>
            <a:endParaRPr lang="es-MX" sz="2000" dirty="0"/>
          </a:p>
        </p:txBody>
      </p:sp>
      <p:sp>
        <p:nvSpPr>
          <p:cNvPr id="7" name="Elipse 6"/>
          <p:cNvSpPr/>
          <p:nvPr/>
        </p:nvSpPr>
        <p:spPr>
          <a:xfrm>
            <a:off x="395536" y="3753126"/>
            <a:ext cx="1920349" cy="1584176"/>
          </a:xfrm>
          <a:prstGeom prst="ellipse">
            <a:avLst/>
          </a:prstGeom>
          <a:solidFill>
            <a:srgbClr val="6F9D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i="1" dirty="0" err="1"/>
              <a:t>Institucio</a:t>
            </a:r>
            <a:endParaRPr lang="es-ES" sz="2000" i="1" dirty="0"/>
          </a:p>
          <a:p>
            <a:pPr algn="ctr"/>
            <a:r>
              <a:rPr lang="es-ES" sz="2000" i="1" dirty="0" err="1"/>
              <a:t>nalmente</a:t>
            </a:r>
            <a:endParaRPr lang="es-MX" sz="2000" dirty="0"/>
          </a:p>
        </p:txBody>
      </p:sp>
      <p:sp>
        <p:nvSpPr>
          <p:cNvPr id="8" name="Rectángulo redondeado 7"/>
          <p:cNvSpPr/>
          <p:nvPr/>
        </p:nvSpPr>
        <p:spPr>
          <a:xfrm>
            <a:off x="2627784" y="2533198"/>
            <a:ext cx="6336704" cy="1039818"/>
          </a:xfrm>
          <a:prstGeom prst="roundRect">
            <a:avLst/>
          </a:prstGeom>
          <a:noFill/>
          <a:ln>
            <a:solidFill>
              <a:srgbClr val="6F9D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redondeado 8"/>
          <p:cNvSpPr/>
          <p:nvPr/>
        </p:nvSpPr>
        <p:spPr>
          <a:xfrm>
            <a:off x="2627784" y="3878359"/>
            <a:ext cx="6336704" cy="1566865"/>
          </a:xfrm>
          <a:prstGeom prst="roundRect">
            <a:avLst/>
          </a:prstGeom>
          <a:noFill/>
          <a:ln>
            <a:solidFill>
              <a:srgbClr val="6F9D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33398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1196" y="692696"/>
            <a:ext cx="8229600" cy="1152127"/>
          </a:xfrm>
        </p:spPr>
        <p:txBody>
          <a:bodyPr>
            <a:normAutofit fontScale="92500" lnSpcReduction="10000"/>
          </a:bodyPr>
          <a:lstStyle/>
          <a:p>
            <a:pPr marL="0" indent="0" algn="just">
              <a:buNone/>
            </a:pPr>
            <a:r>
              <a:rPr lang="es-ES" dirty="0"/>
              <a:t>La tarea de los Mediadores consiste en establecer los marcos de referencia adecuados para que los Agentes Sociales, incluidos ellos mismos, se sitúen en el cambio, lo cual supone una doble mediación:</a:t>
            </a:r>
            <a:endParaRPr lang="es-MX" dirty="0"/>
          </a:p>
          <a:p>
            <a:pPr marL="0" indent="0">
              <a:buNone/>
            </a:pPr>
            <a:r>
              <a:rPr lang="es-ES" dirty="0"/>
              <a:t> </a:t>
            </a:r>
            <a:endParaRPr lang="es-MX" dirty="0"/>
          </a:p>
          <a:p>
            <a:pPr marL="0" lvl="0" indent="0">
              <a:buNone/>
            </a:pPr>
            <a:endParaRPr lang="es-MX" dirty="0"/>
          </a:p>
          <a:p>
            <a:endParaRPr lang="es-MX" dirty="0"/>
          </a:p>
        </p:txBody>
      </p:sp>
      <p:sp>
        <p:nvSpPr>
          <p:cNvPr id="2" name="Rectángulo redondeado 1"/>
          <p:cNvSpPr/>
          <p:nvPr/>
        </p:nvSpPr>
        <p:spPr>
          <a:xfrm>
            <a:off x="1162320" y="2780928"/>
            <a:ext cx="2952328" cy="2952328"/>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solidFill>
                  <a:schemeClr val="tx1"/>
                </a:solidFill>
              </a:rPr>
              <a:t>La propuesta de los MCM de un </a:t>
            </a:r>
            <a:r>
              <a:rPr lang="es-ES" sz="2000" b="1" i="1" dirty="0">
                <a:solidFill>
                  <a:schemeClr val="accent5">
                    <a:lumMod val="75000"/>
                  </a:schemeClr>
                </a:solidFill>
              </a:rPr>
              <a:t>marco de referencia innovador o conservador</a:t>
            </a:r>
            <a:r>
              <a:rPr lang="es-ES" sz="2000" b="1" dirty="0">
                <a:solidFill>
                  <a:schemeClr val="accent5">
                    <a:lumMod val="75000"/>
                  </a:schemeClr>
                </a:solidFill>
              </a:rPr>
              <a:t> </a:t>
            </a:r>
            <a:r>
              <a:rPr lang="es-ES" dirty="0">
                <a:solidFill>
                  <a:schemeClr val="tx1"/>
                </a:solidFill>
              </a:rPr>
              <a:t>para evaluar lo que acontece en sus dimensiones éticas, sociales, políticas e institucionales;</a:t>
            </a:r>
          </a:p>
          <a:p>
            <a:pPr algn="just"/>
            <a:endParaRPr lang="es-MX" dirty="0"/>
          </a:p>
        </p:txBody>
      </p:sp>
      <p:sp>
        <p:nvSpPr>
          <p:cNvPr id="4" name="Rectángulo redondeado 3"/>
          <p:cNvSpPr/>
          <p:nvPr/>
        </p:nvSpPr>
        <p:spPr>
          <a:xfrm>
            <a:off x="4932040" y="2204864"/>
            <a:ext cx="3096344" cy="3857699"/>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solidFill>
                  <a:schemeClr val="tx1"/>
                </a:solidFill>
              </a:rPr>
              <a:t>La adopción por la institución mediadora de un </a:t>
            </a:r>
            <a:r>
              <a:rPr lang="es-ES" sz="2000" b="1" i="1" dirty="0">
                <a:solidFill>
                  <a:schemeClr val="accent5">
                    <a:lumMod val="75000"/>
                  </a:schemeClr>
                </a:solidFill>
              </a:rPr>
              <a:t>marco de referencia tradicional o renovador</a:t>
            </a:r>
            <a:r>
              <a:rPr lang="es-ES" dirty="0">
                <a:solidFill>
                  <a:schemeClr val="tx1"/>
                </a:solidFill>
              </a:rPr>
              <a:t>, para asumir su propia función social en sus dimensiones comunicativas y tecnológicas.</a:t>
            </a:r>
            <a:endParaRPr lang="es-MX" dirty="0">
              <a:solidFill>
                <a:schemeClr val="tx1"/>
              </a:solidFill>
            </a:endParaRPr>
          </a:p>
          <a:p>
            <a:pPr algn="just"/>
            <a:endParaRPr lang="es-MX" dirty="0"/>
          </a:p>
        </p:txBody>
      </p:sp>
      <p:sp>
        <p:nvSpPr>
          <p:cNvPr id="5" name="Rectángulo 4"/>
          <p:cNvSpPr/>
          <p:nvPr/>
        </p:nvSpPr>
        <p:spPr>
          <a:xfrm>
            <a:off x="4139952" y="4133713"/>
            <a:ext cx="792088" cy="375407"/>
          </a:xfrm>
          <a:prstGeom prst="rect">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8646557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5451</TotalTime>
  <Words>4319</Words>
  <Application>Microsoft Office PowerPoint</Application>
  <PresentationFormat>Presentación en pantalla (4:3)</PresentationFormat>
  <Paragraphs>390</Paragraphs>
  <Slides>49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49</vt:i4>
      </vt:variant>
    </vt:vector>
  </HeadingPairs>
  <TitlesOfParts>
    <vt:vector size="54" baseType="lpstr">
      <vt:lpstr>Arial</vt:lpstr>
      <vt:lpstr>Calibri</vt:lpstr>
      <vt:lpstr>Calibri Light</vt:lpstr>
      <vt:lpstr>Wingdings</vt:lpstr>
      <vt:lpstr>Tema de Office</vt:lpstr>
      <vt:lpstr>Presentación de PowerPoint</vt:lpstr>
      <vt:lpstr>Propósitos de la Unidad de Aprendizaje</vt:lpstr>
      <vt:lpstr>Objetivos de aprendizaje</vt:lpstr>
      <vt:lpstr>Objetivos del material didáctico</vt:lpstr>
      <vt:lpstr>Explicación de uso del material didáctico</vt:lpstr>
      <vt:lpstr>Explicación de uso del material didáctico</vt:lpstr>
      <vt:lpstr>MEDIACIONES QUE INTERVIENEN EN LA REPRESENTACIÓN DEL CAMBIO SOCIAL </vt:lpstr>
      <vt:lpstr>Las clases de mediaciones con las que los MCM intervienen en la representación del acontecer</vt:lpstr>
      <vt:lpstr>Presentación de PowerPoint</vt:lpstr>
      <vt:lpstr>OPERACIONES MEDIANTE LAS CUALES SE LLEVA A CABO LA MEDIACIÓN COGNITIVA Y ESTRUCTURAL DE LOS PRODUCTOS COMUNICATIVOS </vt:lpstr>
      <vt:lpstr>Presentación de PowerPoint</vt:lpstr>
      <vt:lpstr>LAS OPERACIONES DE MEDIACIONES EN LOS MEDIOS DE COMUNICACIÓN DE MASAS</vt:lpstr>
      <vt:lpstr>Mediaciones existentes entre el acontecer y su entorno por vía comunicativa.</vt:lpstr>
      <vt:lpstr>Pausa #1</vt:lpstr>
      <vt:lpstr>Pausa #1</vt:lpstr>
      <vt:lpstr>Actividad de aprendizaje sugerida</vt:lpstr>
      <vt:lpstr>Actividad de aprendizaje sugerida</vt:lpstr>
      <vt:lpstr> LA PRODUCCIÓN DEL ACONTECER PÚBLICO Y LA ELABORACIÓN DE REPRESENTACIONES DEL ENTORNO </vt:lpstr>
      <vt:lpstr>Diseño de análisis de la selección del acontecer público</vt:lpstr>
      <vt:lpstr>Presentación de PowerPoint</vt:lpstr>
      <vt:lpstr>Diseño del análisis de la mitificación</vt:lpstr>
      <vt:lpstr>Presentación de PowerPoint</vt:lpstr>
      <vt:lpstr>Presentación de PowerPoint</vt:lpstr>
      <vt:lpstr>Diseño del análisis de la ritualización</vt:lpstr>
      <vt:lpstr>Presentación de PowerPoint</vt:lpstr>
      <vt:lpstr>Presentación de PowerPoint</vt:lpstr>
      <vt:lpstr>Pausa #2</vt:lpstr>
      <vt:lpstr>Pausa #2</vt:lpstr>
      <vt:lpstr>Actividad de aprendizaje sugerida</vt:lpstr>
      <vt:lpstr>LA PRODUCCIÓN DEL ACONTECER PÚBLICO Y LA ELABORACIÓN DE REPRESENTACIONES DEL ENTORNO</vt:lpstr>
      <vt:lpstr>Acontecer y representación colectiva en los relatos de la CP</vt:lpstr>
      <vt:lpstr>Descomposición de los productos comunicativos en unidades para el análisis de las mediaciones.</vt:lpstr>
      <vt:lpstr>Presentación de PowerPoint</vt:lpstr>
      <vt:lpstr>Presentación de PowerPoint</vt:lpstr>
      <vt:lpstr>Presentación de PowerPoint</vt:lpstr>
      <vt:lpstr>Funciones mediadoras de los temas</vt:lpstr>
      <vt:lpstr>Funciones mediadoras de los temas</vt:lpstr>
      <vt:lpstr>Presentación de PowerPoint</vt:lpstr>
      <vt:lpstr>Preparación de los productos comunicativos para la identificación de los temas y el análisis de las prácticas mediadoras</vt:lpstr>
      <vt:lpstr>Presentación de PowerPoint</vt:lpstr>
      <vt:lpstr>Identificación de los OBJETOS DE REFERENCIA y de los DATOS DE REFERENCIA</vt:lpstr>
      <vt:lpstr>Presentación de PowerPoint</vt:lpstr>
      <vt:lpstr>Presentación de PowerPoint</vt:lpstr>
      <vt:lpstr>Pausa #3</vt:lpstr>
      <vt:lpstr>Actividad de aprendizaje sugerida</vt:lpstr>
      <vt:lpstr>Actividad de aprendizaje sugerida</vt:lpstr>
      <vt:lpstr>Actividad de aprendizaje sugerida</vt:lpstr>
      <vt:lpstr>Actividad de aprendizaje sugerida</vt:lpstr>
      <vt:lpstr>Referencias documentales</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PRIMERA PARTE. CAPÍTULO 3 CATEGORÍAS PARA UNA TEORÍA DIALÉCTICA DE LA PRODUCCIÓN SOCIAL DE COMUNICACIÓN</dc:title>
  <dc:creator>tutoria</dc:creator>
  <cp:lastModifiedBy>Juan Carlos Ayala Perdomo</cp:lastModifiedBy>
  <cp:revision>74</cp:revision>
  <dcterms:created xsi:type="dcterms:W3CDTF">2015-04-07T17:23:30Z</dcterms:created>
  <dcterms:modified xsi:type="dcterms:W3CDTF">2019-09-23T19:42:11Z</dcterms:modified>
</cp:coreProperties>
</file>